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4"/>
    <p:sldMasterId id="2147483673" r:id="rId5"/>
    <p:sldMasterId id="2147483648" r:id="rId6"/>
  </p:sldMasterIdLst>
  <p:notesMasterIdLst>
    <p:notesMasterId r:id="rId45"/>
  </p:notesMasterIdLst>
  <p:sldIdLst>
    <p:sldId id="260" r:id="rId7"/>
    <p:sldId id="556" r:id="rId8"/>
    <p:sldId id="1260" r:id="rId9"/>
    <p:sldId id="1243" r:id="rId10"/>
    <p:sldId id="1227" r:id="rId11"/>
    <p:sldId id="539" r:id="rId12"/>
    <p:sldId id="1261" r:id="rId13"/>
    <p:sldId id="1229" r:id="rId14"/>
    <p:sldId id="1257" r:id="rId15"/>
    <p:sldId id="1250" r:id="rId16"/>
    <p:sldId id="1244" r:id="rId17"/>
    <p:sldId id="1226" r:id="rId18"/>
    <p:sldId id="1258" r:id="rId19"/>
    <p:sldId id="550" r:id="rId20"/>
    <p:sldId id="1252" r:id="rId21"/>
    <p:sldId id="1249" r:id="rId22"/>
    <p:sldId id="1259" r:id="rId23"/>
    <p:sldId id="1256" r:id="rId24"/>
    <p:sldId id="374" r:id="rId25"/>
    <p:sldId id="1222" r:id="rId26"/>
    <p:sldId id="1236" r:id="rId27"/>
    <p:sldId id="1235" r:id="rId28"/>
    <p:sldId id="1221" r:id="rId29"/>
    <p:sldId id="1231" r:id="rId30"/>
    <p:sldId id="1237" r:id="rId31"/>
    <p:sldId id="1238" r:id="rId32"/>
    <p:sldId id="1232" r:id="rId33"/>
    <p:sldId id="1233" r:id="rId34"/>
    <p:sldId id="555" r:id="rId35"/>
    <p:sldId id="1220" r:id="rId36"/>
    <p:sldId id="1246" r:id="rId37"/>
    <p:sldId id="324" r:id="rId38"/>
    <p:sldId id="1248" r:id="rId39"/>
    <p:sldId id="1247" r:id="rId40"/>
    <p:sldId id="534" r:id="rId41"/>
    <p:sldId id="1240" r:id="rId42"/>
    <p:sldId id="1253" r:id="rId43"/>
    <p:sldId id="1197" r:id="rId44"/>
  </p:sldIdLst>
  <p:sldSz cx="9144000" cy="6858000" type="screen4x3"/>
  <p:notesSz cx="7026275" cy="9312275"/>
  <p:custDataLst>
    <p:tags r:id="rId4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ner, Becca" initials="LB" lastIdx="180" clrIdx="0">
    <p:extLst>
      <p:ext uri="{19B8F6BF-5375-455C-9EA6-DF929625EA0E}">
        <p15:presenceInfo xmlns:p15="http://schemas.microsoft.com/office/powerpoint/2012/main" userId="S-1-5-21-1940666338-227100268-1349548132-256042" providerId="AD"/>
      </p:ext>
    </p:extLst>
  </p:cmAuthor>
  <p:cmAuthor id="2" name="Petrun, Craig J." initials="PCJ" lastIdx="13" clrIdx="1">
    <p:extLst>
      <p:ext uri="{19B8F6BF-5375-455C-9EA6-DF929625EA0E}">
        <p15:presenceInfo xmlns:p15="http://schemas.microsoft.com/office/powerpoint/2012/main" userId="S-1-5-21-1940666338-227100268-1349548132-59027" providerId="AD"/>
      </p:ext>
    </p:extLst>
  </p:cmAuthor>
  <p:cmAuthor id="3" name="Lofton, Charlotte" initials="LC" lastIdx="39" clrIdx="2">
    <p:extLst>
      <p:ext uri="{19B8F6BF-5375-455C-9EA6-DF929625EA0E}">
        <p15:presenceInfo xmlns:p15="http://schemas.microsoft.com/office/powerpoint/2012/main" userId="S::CLOFTON@MITRE.ORG::5f27cfc8-c11a-4fdb-8abf-3212ad4ff6aa" providerId="AD"/>
      </p:ext>
    </p:extLst>
  </p:cmAuthor>
  <p:cmAuthor id="4" name="Simco, Jodi L." initials="SJL" lastIdx="66" clrIdx="3">
    <p:extLst>
      <p:ext uri="{19B8F6BF-5375-455C-9EA6-DF929625EA0E}">
        <p15:presenceInfo xmlns:p15="http://schemas.microsoft.com/office/powerpoint/2012/main" userId="S::JSIMCO@MITRE.ORG::6aef0858-ffe2-48b0-9231-6c111a2ecbc2" providerId="AD"/>
      </p:ext>
    </p:extLst>
  </p:cmAuthor>
  <p:cmAuthor id="5" name="Petrun, Craig J." initials="PCJ [2]" lastIdx="22" clrIdx="4">
    <p:extLst>
      <p:ext uri="{19B8F6BF-5375-455C-9EA6-DF929625EA0E}">
        <p15:presenceInfo xmlns:p15="http://schemas.microsoft.com/office/powerpoint/2012/main" userId="S::CPETRUN@MITRE.ORG::09ba0933-4d1c-4d4e-9e5a-68ab5923a370" providerId="AD"/>
      </p:ext>
    </p:extLst>
  </p:cmAuthor>
  <p:cmAuthor id="6" name="Jennifer W McLean" initials="JWM" lastIdx="30" clrIdx="5">
    <p:extLst>
      <p:ext uri="{19B8F6BF-5375-455C-9EA6-DF929625EA0E}">
        <p15:presenceInfo xmlns:p15="http://schemas.microsoft.com/office/powerpoint/2012/main" userId="S::JMCLEAN@MITRE.ORG::30672e5b-70a2-4313-936a-b9c1681aee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2"/>
    <a:srgbClr val="002C57"/>
    <a:srgbClr val="DCE5F4"/>
    <a:srgbClr val="0067BC"/>
    <a:srgbClr val="FC80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47A86-314A-4461-86D3-1CB14E627265}" v="452" dt="2020-07-31T20:08:20.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0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E97DF-0A12-4633-8A65-D809A8BBD841}"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B449C3F2-B889-4E5F-A12D-6C9B8D35F8F4}">
      <dgm:prSet phldrT="[Text]"/>
      <dgm:spPr>
        <a:solidFill>
          <a:schemeClr val="accent2">
            <a:lumMod val="50000"/>
          </a:schemeClr>
        </a:solidFill>
        <a:ln>
          <a:solidFill>
            <a:schemeClr val="tx2">
              <a:lumMod val="75000"/>
            </a:schemeClr>
          </a:solidFill>
        </a:ln>
      </dgm:spPr>
      <dgm:t>
        <a:bodyPr/>
        <a:lstStyle/>
        <a:p>
          <a:r>
            <a:rPr lang="en-US" dirty="0">
              <a:latin typeface="Segoe UI" panose="020B0502040204020203" pitchFamily="34" charset="0"/>
              <a:cs typeface="Segoe UI" panose="020B0502040204020203" pitchFamily="34" charset="0"/>
            </a:rPr>
            <a:t>Data Collection</a:t>
          </a:r>
        </a:p>
      </dgm:t>
    </dgm:pt>
    <dgm:pt modelId="{DB56F943-1464-41E7-AB1F-90CB72696C4D}" type="parTrans" cxnId="{D6EAC45D-F567-446F-86EA-5582A3CF6314}">
      <dgm:prSet/>
      <dgm:spPr/>
      <dgm:t>
        <a:bodyPr/>
        <a:lstStyle/>
        <a:p>
          <a:endParaRPr lang="en-US"/>
        </a:p>
      </dgm:t>
    </dgm:pt>
    <dgm:pt modelId="{F6B73A86-DA1E-4DD2-A8D6-78280DC4F90E}" type="sibTrans" cxnId="{D6EAC45D-F567-446F-86EA-5582A3CF6314}">
      <dgm:prSet/>
      <dgm:spPr/>
      <dgm:t>
        <a:bodyPr/>
        <a:lstStyle/>
        <a:p>
          <a:endParaRPr lang="en-US"/>
        </a:p>
      </dgm:t>
    </dgm:pt>
    <dgm:pt modelId="{90612417-EB92-45F0-9AAD-CCDD3DF9AC31}">
      <dgm:prSet phldrT="[Text]" custT="1"/>
      <dgm:spPr>
        <a:ln>
          <a:solidFill>
            <a:schemeClr val="tx2">
              <a:lumMod val="75000"/>
            </a:schemeClr>
          </a:solidFill>
        </a:ln>
      </dgm:spPr>
      <dgm:t>
        <a:bodyPr/>
        <a:lstStyle/>
        <a:p>
          <a:pPr>
            <a:buFont typeface="Arial" panose="020B0604020202020204" pitchFamily="34" charset="0"/>
            <a:buNone/>
          </a:pPr>
          <a:r>
            <a:rPr lang="en-US" sz="1700" dirty="0"/>
            <a:t>Exploratory study</a:t>
          </a:r>
        </a:p>
        <a:p>
          <a:pPr>
            <a:buFont typeface="Arial" panose="020B0604020202020204" pitchFamily="34" charset="0"/>
            <a:buNone/>
          </a:pPr>
          <a:r>
            <a:rPr lang="en-US" sz="1700" b="1" dirty="0"/>
            <a:t>27 telephone interviews </a:t>
          </a:r>
        </a:p>
        <a:p>
          <a:pPr>
            <a:buFont typeface="Arial" panose="020B0604020202020204" pitchFamily="34" charset="0"/>
            <a:buNone/>
          </a:pPr>
          <a:r>
            <a:rPr lang="en-US" sz="1700" b="1" dirty="0">
              <a:solidFill>
                <a:schemeClr val="tx1"/>
              </a:solidFill>
            </a:rPr>
            <a:t>Participants: </a:t>
          </a:r>
          <a:r>
            <a:rPr lang="en-US" sz="1700" dirty="0"/>
            <a:t>VRCs, VREOs and Front Office staff</a:t>
          </a:r>
        </a:p>
        <a:p>
          <a:pPr>
            <a:buFont typeface="Arial" panose="020B0604020202020204" pitchFamily="34" charset="0"/>
            <a:buNone/>
          </a:pPr>
          <a:r>
            <a:rPr lang="en-US" sz="1700" dirty="0"/>
            <a:t>Transcribed interviewee responses</a:t>
          </a:r>
        </a:p>
      </dgm:t>
    </dgm:pt>
    <dgm:pt modelId="{AFF92AD3-3F85-4072-9685-786FDC73D2C5}" type="parTrans" cxnId="{6667D98C-460C-4B79-B00B-E041E0A2EC77}">
      <dgm:prSet/>
      <dgm:spPr/>
      <dgm:t>
        <a:bodyPr/>
        <a:lstStyle/>
        <a:p>
          <a:endParaRPr lang="en-US"/>
        </a:p>
      </dgm:t>
    </dgm:pt>
    <dgm:pt modelId="{B5B2F74F-07A8-441F-BD53-A1A92E0EDADA}" type="sibTrans" cxnId="{6667D98C-460C-4B79-B00B-E041E0A2EC77}">
      <dgm:prSet/>
      <dgm:spPr/>
      <dgm:t>
        <a:bodyPr/>
        <a:lstStyle/>
        <a:p>
          <a:endParaRPr lang="en-US"/>
        </a:p>
      </dgm:t>
    </dgm:pt>
    <dgm:pt modelId="{4D2BEA32-6266-46AF-9783-BD979309631B}">
      <dgm:prSet phldrT="[Text]"/>
      <dgm:spPr>
        <a:solidFill>
          <a:schemeClr val="accent2">
            <a:lumMod val="50000"/>
          </a:schemeClr>
        </a:solidFill>
        <a:ln>
          <a:solidFill>
            <a:schemeClr val="tx2">
              <a:lumMod val="75000"/>
            </a:schemeClr>
          </a:solidFill>
        </a:ln>
      </dgm:spPr>
      <dgm:t>
        <a:bodyPr/>
        <a:lstStyle/>
        <a:p>
          <a:r>
            <a:rPr lang="en-US" dirty="0">
              <a:latin typeface="Segoe UI" panose="020B0502040204020203" pitchFamily="34" charset="0"/>
              <a:cs typeface="Segoe UI" panose="020B0502040204020203" pitchFamily="34" charset="0"/>
            </a:rPr>
            <a:t>Data Coding</a:t>
          </a:r>
        </a:p>
      </dgm:t>
    </dgm:pt>
    <dgm:pt modelId="{4C2F76DE-52FD-477B-8599-216808EB9C07}" type="parTrans" cxnId="{3D20BFF0-92F8-49BF-950E-3253401E88B1}">
      <dgm:prSet/>
      <dgm:spPr/>
      <dgm:t>
        <a:bodyPr/>
        <a:lstStyle/>
        <a:p>
          <a:endParaRPr lang="en-US"/>
        </a:p>
      </dgm:t>
    </dgm:pt>
    <dgm:pt modelId="{C2BC13B1-2052-4888-9AFE-CEFCEA8FF856}" type="sibTrans" cxnId="{3D20BFF0-92F8-49BF-950E-3253401E88B1}">
      <dgm:prSet/>
      <dgm:spPr/>
      <dgm:t>
        <a:bodyPr/>
        <a:lstStyle/>
        <a:p>
          <a:endParaRPr lang="en-US"/>
        </a:p>
      </dgm:t>
    </dgm:pt>
    <dgm:pt modelId="{3168DF03-80D1-429F-A1EC-D1DFB719085C}">
      <dgm:prSet phldrT="[Text]" custT="1"/>
      <dgm:spPr>
        <a:ln>
          <a:solidFill>
            <a:schemeClr val="tx2">
              <a:lumMod val="75000"/>
            </a:schemeClr>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700" b="1" dirty="0"/>
            <a:t>2 rounds </a:t>
          </a:r>
          <a:r>
            <a:rPr lang="en-US" sz="1700" dirty="0"/>
            <a:t>of interview transcripts review</a:t>
          </a:r>
        </a:p>
        <a:p>
          <a:pPr marL="0" marR="0" lvl="0" indent="0" defTabSz="914400" eaLnBrk="1" fontAlgn="auto" latinLnBrk="0" hangingPunct="1">
            <a:lnSpc>
              <a:spcPct val="100000"/>
            </a:lnSpc>
            <a:spcBef>
              <a:spcPts val="0"/>
            </a:spcBef>
            <a:spcAft>
              <a:spcPts val="0"/>
            </a:spcAft>
            <a:buClrTx/>
            <a:buSzTx/>
            <a:buFontTx/>
            <a:buNone/>
            <a:tabLs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r>
            <a:rPr lang="en-US" sz="1700" b="1" dirty="0"/>
            <a:t>Used inductive methods to </a:t>
          </a:r>
          <a:r>
            <a:rPr lang="en-US" sz="1700" b="1" dirty="0">
              <a:solidFill>
                <a:schemeClr val="tx1"/>
              </a:solidFill>
            </a:rPr>
            <a:t>identify themes</a:t>
          </a:r>
          <a:endParaRPr lang="en-US" sz="1700" dirty="0">
            <a:solidFill>
              <a:schemeClr val="tx1"/>
            </a:solidFill>
          </a:endParaRPr>
        </a:p>
      </dgm:t>
    </dgm:pt>
    <dgm:pt modelId="{FF9DEE53-7641-4220-B282-958D07DA8039}" type="parTrans" cxnId="{FC10FC7B-ECBD-40FA-89A3-4050E2E4210B}">
      <dgm:prSet/>
      <dgm:spPr/>
      <dgm:t>
        <a:bodyPr/>
        <a:lstStyle/>
        <a:p>
          <a:endParaRPr lang="en-US"/>
        </a:p>
      </dgm:t>
    </dgm:pt>
    <dgm:pt modelId="{F7A73421-B737-40CE-AAB5-FD964BE749C7}" type="sibTrans" cxnId="{FC10FC7B-ECBD-40FA-89A3-4050E2E4210B}">
      <dgm:prSet/>
      <dgm:spPr/>
      <dgm:t>
        <a:bodyPr/>
        <a:lstStyle/>
        <a:p>
          <a:endParaRPr lang="en-US"/>
        </a:p>
      </dgm:t>
    </dgm:pt>
    <dgm:pt modelId="{4656455E-AA84-421F-8CE5-CBC8351B4B04}">
      <dgm:prSet phldrT="[Text]"/>
      <dgm:spPr>
        <a:solidFill>
          <a:schemeClr val="accent2">
            <a:lumMod val="50000"/>
          </a:schemeClr>
        </a:solidFill>
        <a:ln>
          <a:solidFill>
            <a:schemeClr val="tx2">
              <a:lumMod val="75000"/>
            </a:schemeClr>
          </a:solidFill>
        </a:ln>
      </dgm:spPr>
      <dgm:t>
        <a:bodyPr/>
        <a:lstStyle/>
        <a:p>
          <a:r>
            <a:rPr lang="en-US" dirty="0">
              <a:latin typeface="Segoe UI" panose="020B0502040204020203" pitchFamily="34" charset="0"/>
              <a:cs typeface="Segoe UI" panose="020B0502040204020203" pitchFamily="34" charset="0"/>
            </a:rPr>
            <a:t>Data Analysis</a:t>
          </a:r>
        </a:p>
      </dgm:t>
    </dgm:pt>
    <dgm:pt modelId="{9E65AB10-B7F8-4ADE-BC7E-6A7E9079D878}" type="parTrans" cxnId="{1DACE612-D412-4F09-818F-52D452884E39}">
      <dgm:prSet/>
      <dgm:spPr/>
      <dgm:t>
        <a:bodyPr/>
        <a:lstStyle/>
        <a:p>
          <a:endParaRPr lang="en-US"/>
        </a:p>
      </dgm:t>
    </dgm:pt>
    <dgm:pt modelId="{2F801C82-C8AD-4FCB-9CEC-72A1306DD639}" type="sibTrans" cxnId="{1DACE612-D412-4F09-818F-52D452884E39}">
      <dgm:prSet/>
      <dgm:spPr/>
      <dgm:t>
        <a:bodyPr/>
        <a:lstStyle/>
        <a:p>
          <a:endParaRPr lang="en-US"/>
        </a:p>
      </dgm:t>
    </dgm:pt>
    <dgm:pt modelId="{AD636E14-6CA7-4FAD-8D95-349C79C87CC3}">
      <dgm:prSet phldrT="[Text]" custT="1"/>
      <dgm:spPr>
        <a:ln>
          <a:solidFill>
            <a:schemeClr val="tx2">
              <a:lumMod val="75000"/>
            </a:schemeClr>
          </a:solidFill>
        </a:ln>
      </dgm:spPr>
      <dgm:t>
        <a:bodyPr/>
        <a:lstStyle/>
        <a:p>
          <a:r>
            <a:rPr lang="en-US" sz="1700" dirty="0"/>
            <a:t>Reviewed statements of themes with highest number of responses</a:t>
          </a:r>
        </a:p>
        <a:p>
          <a:r>
            <a:rPr lang="en-US" sz="1700" b="1" dirty="0"/>
            <a:t>Identified top 6 themes and sub themes</a:t>
          </a:r>
        </a:p>
      </dgm:t>
    </dgm:pt>
    <dgm:pt modelId="{70B4346E-42B1-4FC5-B97D-18068B37DFE2}" type="parTrans" cxnId="{3CF9942C-FEAD-4842-A2ED-4DEABE174B00}">
      <dgm:prSet/>
      <dgm:spPr/>
      <dgm:t>
        <a:bodyPr/>
        <a:lstStyle/>
        <a:p>
          <a:endParaRPr lang="en-US"/>
        </a:p>
      </dgm:t>
    </dgm:pt>
    <dgm:pt modelId="{14366408-6E45-412C-8144-224A86E0416E}" type="sibTrans" cxnId="{3CF9942C-FEAD-4842-A2ED-4DEABE174B00}">
      <dgm:prSet/>
      <dgm:spPr/>
      <dgm:t>
        <a:bodyPr/>
        <a:lstStyle/>
        <a:p>
          <a:endParaRPr lang="en-US"/>
        </a:p>
      </dgm:t>
    </dgm:pt>
    <dgm:pt modelId="{4B5DA84F-30EF-4296-9F91-37F3E49594D8}">
      <dgm:prSet phldrT="[Text]" custT="1"/>
      <dgm:spPr>
        <a:solidFill>
          <a:schemeClr val="accent2">
            <a:lumMod val="50000"/>
          </a:schemeClr>
        </a:solidFill>
        <a:ln>
          <a:solidFill>
            <a:schemeClr val="tx2">
              <a:lumMod val="75000"/>
            </a:schemeClr>
          </a:solidFill>
        </a:ln>
      </dgm:spPr>
      <dgm:t>
        <a:bodyPr/>
        <a:lstStyle/>
        <a:p>
          <a:r>
            <a:rPr lang="en-US" sz="1800">
              <a:latin typeface="Segoe UI" panose="020B0502040204020203" pitchFamily="34" charset="0"/>
              <a:cs typeface="Segoe UI" panose="020B0502040204020203" pitchFamily="34" charset="0"/>
            </a:rPr>
            <a:t>Findings</a:t>
          </a:r>
        </a:p>
      </dgm:t>
    </dgm:pt>
    <dgm:pt modelId="{0FB141C2-6487-49BC-B745-5A43A6619CD1}" type="parTrans" cxnId="{83ADC97B-8806-44A7-A863-E228C10CD0BC}">
      <dgm:prSet/>
      <dgm:spPr/>
      <dgm:t>
        <a:bodyPr/>
        <a:lstStyle/>
        <a:p>
          <a:endParaRPr lang="en-US"/>
        </a:p>
      </dgm:t>
    </dgm:pt>
    <dgm:pt modelId="{405583C2-FCF7-4AA8-B12E-AE959C49A041}" type="sibTrans" cxnId="{83ADC97B-8806-44A7-A863-E228C10CD0BC}">
      <dgm:prSet/>
      <dgm:spPr/>
      <dgm:t>
        <a:bodyPr/>
        <a:lstStyle/>
        <a:p>
          <a:endParaRPr lang="en-US"/>
        </a:p>
      </dgm:t>
    </dgm:pt>
    <dgm:pt modelId="{9DE3DFD3-1ED0-4A01-BC5D-45EEABCADBD5}" type="pres">
      <dgm:prSet presAssocID="{AA5E97DF-0A12-4633-8A65-D809A8BBD841}" presName="Name0" presStyleCnt="0">
        <dgm:presLayoutVars>
          <dgm:chMax val="5"/>
          <dgm:chPref val="5"/>
          <dgm:dir/>
          <dgm:animLvl val="lvl"/>
        </dgm:presLayoutVars>
      </dgm:prSet>
      <dgm:spPr/>
    </dgm:pt>
    <dgm:pt modelId="{4A91E176-87B5-4936-ABEE-608C3D047376}" type="pres">
      <dgm:prSet presAssocID="{B449C3F2-B889-4E5F-A12D-6C9B8D35F8F4}" presName="parentText1" presStyleLbl="node1" presStyleIdx="0" presStyleCnt="4" custScaleX="30595" custScaleY="98906" custLinFactNeighborX="-37375" custLinFactNeighborY="-32868">
        <dgm:presLayoutVars>
          <dgm:chMax/>
          <dgm:chPref val="3"/>
          <dgm:bulletEnabled val="1"/>
        </dgm:presLayoutVars>
      </dgm:prSet>
      <dgm:spPr/>
    </dgm:pt>
    <dgm:pt modelId="{B678E315-1AB2-4204-89A1-C4700411BF09}" type="pres">
      <dgm:prSet presAssocID="{B449C3F2-B889-4E5F-A12D-6C9B8D35F8F4}" presName="childText1" presStyleLbl="solidAlignAcc1" presStyleIdx="0" presStyleCnt="3" custScaleX="75075" custScaleY="122523" custLinFactNeighborX="-4790" custLinFactNeighborY="-7126">
        <dgm:presLayoutVars>
          <dgm:chMax val="0"/>
          <dgm:chPref val="0"/>
          <dgm:bulletEnabled val="1"/>
        </dgm:presLayoutVars>
      </dgm:prSet>
      <dgm:spPr/>
    </dgm:pt>
    <dgm:pt modelId="{A6F5C986-1999-4FFF-A490-B23545838205}" type="pres">
      <dgm:prSet presAssocID="{4D2BEA32-6266-46AF-9783-BD979309631B}" presName="parentText2" presStyleLbl="node1" presStyleIdx="1" presStyleCnt="4" custScaleX="37856" custLinFactNeighborX="-38458" custLinFactNeighborY="-34228">
        <dgm:presLayoutVars>
          <dgm:chMax/>
          <dgm:chPref val="3"/>
          <dgm:bulletEnabled val="1"/>
        </dgm:presLayoutVars>
      </dgm:prSet>
      <dgm:spPr/>
    </dgm:pt>
    <dgm:pt modelId="{3F5F4E89-AA9E-4C39-BCE9-9C982ACAD2F5}" type="pres">
      <dgm:prSet presAssocID="{4D2BEA32-6266-46AF-9783-BD979309631B}" presName="childText2" presStyleLbl="solidAlignAcc1" presStyleIdx="1" presStyleCnt="3" custScaleX="68658" custScaleY="117686" custLinFactNeighborX="-32425" custLinFactNeighborY="-15783">
        <dgm:presLayoutVars>
          <dgm:chMax val="0"/>
          <dgm:chPref val="0"/>
          <dgm:bulletEnabled val="1"/>
        </dgm:presLayoutVars>
      </dgm:prSet>
      <dgm:spPr/>
    </dgm:pt>
    <dgm:pt modelId="{B80B6913-368C-4E29-93CA-65E0604B47A1}" type="pres">
      <dgm:prSet presAssocID="{4656455E-AA84-421F-8CE5-CBC8351B4B04}" presName="parentText3" presStyleLbl="node1" presStyleIdx="2" presStyleCnt="4" custScaleX="61316" custScaleY="87674" custLinFactNeighborX="-42442" custLinFactNeighborY="-31636">
        <dgm:presLayoutVars>
          <dgm:chMax/>
          <dgm:chPref val="3"/>
          <dgm:bulletEnabled val="1"/>
        </dgm:presLayoutVars>
      </dgm:prSet>
      <dgm:spPr/>
    </dgm:pt>
    <dgm:pt modelId="{37F3556F-2D7A-4DD3-AA43-8E1599C69FE0}" type="pres">
      <dgm:prSet presAssocID="{4656455E-AA84-421F-8CE5-CBC8351B4B04}" presName="childText3" presStyleLbl="solidAlignAcc1" presStyleIdx="2" presStyleCnt="3" custScaleX="87090" custScaleY="122389" custLinFactNeighborX="-54046" custLinFactNeighborY="-11347">
        <dgm:presLayoutVars>
          <dgm:chMax val="0"/>
          <dgm:chPref val="0"/>
          <dgm:bulletEnabled val="1"/>
        </dgm:presLayoutVars>
      </dgm:prSet>
      <dgm:spPr/>
    </dgm:pt>
    <dgm:pt modelId="{F59ED268-5850-469D-99A1-BE2506BBE735}" type="pres">
      <dgm:prSet presAssocID="{4B5DA84F-30EF-4296-9F91-37F3E49594D8}" presName="parentText4" presStyleLbl="node1" presStyleIdx="3" presStyleCnt="4" custScaleX="102361" custScaleY="74637" custLinFactNeighborX="-43347" custLinFactNeighborY="-28619">
        <dgm:presLayoutVars>
          <dgm:chMax/>
          <dgm:chPref val="3"/>
          <dgm:bulletEnabled val="1"/>
        </dgm:presLayoutVars>
      </dgm:prSet>
      <dgm:spPr/>
    </dgm:pt>
  </dgm:ptLst>
  <dgm:cxnLst>
    <dgm:cxn modelId="{1DACE612-D412-4F09-818F-52D452884E39}" srcId="{AA5E97DF-0A12-4633-8A65-D809A8BBD841}" destId="{4656455E-AA84-421F-8CE5-CBC8351B4B04}" srcOrd="2" destOrd="0" parTransId="{9E65AB10-B7F8-4ADE-BC7E-6A7E9079D878}" sibTransId="{2F801C82-C8AD-4FCB-9CEC-72A1306DD639}"/>
    <dgm:cxn modelId="{A073F927-F1B4-42E5-9E65-5E51E01EB981}" type="presOf" srcId="{4B5DA84F-30EF-4296-9F91-37F3E49594D8}" destId="{F59ED268-5850-469D-99A1-BE2506BBE735}" srcOrd="0" destOrd="0" presId="urn:microsoft.com/office/officeart/2009/3/layout/IncreasingArrowsProcess"/>
    <dgm:cxn modelId="{3CF9942C-FEAD-4842-A2ED-4DEABE174B00}" srcId="{4656455E-AA84-421F-8CE5-CBC8351B4B04}" destId="{AD636E14-6CA7-4FAD-8D95-349C79C87CC3}" srcOrd="0" destOrd="0" parTransId="{70B4346E-42B1-4FC5-B97D-18068B37DFE2}" sibTransId="{14366408-6E45-412C-8144-224A86E0416E}"/>
    <dgm:cxn modelId="{5DEA3631-4B07-49D3-A6B2-4F1B58D113C9}" type="presOf" srcId="{3168DF03-80D1-429F-A1EC-D1DFB719085C}" destId="{3F5F4E89-AA9E-4C39-BCE9-9C982ACAD2F5}" srcOrd="0" destOrd="0" presId="urn:microsoft.com/office/officeart/2009/3/layout/IncreasingArrowsProcess"/>
    <dgm:cxn modelId="{D6EAC45D-F567-446F-86EA-5582A3CF6314}" srcId="{AA5E97DF-0A12-4633-8A65-D809A8BBD841}" destId="{B449C3F2-B889-4E5F-A12D-6C9B8D35F8F4}" srcOrd="0" destOrd="0" parTransId="{DB56F943-1464-41E7-AB1F-90CB72696C4D}" sibTransId="{F6B73A86-DA1E-4DD2-A8D6-78280DC4F90E}"/>
    <dgm:cxn modelId="{28589151-7CD2-4488-9EBE-64E623F9775D}" type="presOf" srcId="{AA5E97DF-0A12-4633-8A65-D809A8BBD841}" destId="{9DE3DFD3-1ED0-4A01-BC5D-45EEABCADBD5}" srcOrd="0" destOrd="0" presId="urn:microsoft.com/office/officeart/2009/3/layout/IncreasingArrowsProcess"/>
    <dgm:cxn modelId="{2C279B54-B6E5-4F16-9553-DAED4FAE2680}" type="presOf" srcId="{AD636E14-6CA7-4FAD-8D95-349C79C87CC3}" destId="{37F3556F-2D7A-4DD3-AA43-8E1599C69FE0}" srcOrd="0" destOrd="0" presId="urn:microsoft.com/office/officeart/2009/3/layout/IncreasingArrowsProcess"/>
    <dgm:cxn modelId="{83ADC97B-8806-44A7-A863-E228C10CD0BC}" srcId="{AA5E97DF-0A12-4633-8A65-D809A8BBD841}" destId="{4B5DA84F-30EF-4296-9F91-37F3E49594D8}" srcOrd="3" destOrd="0" parTransId="{0FB141C2-6487-49BC-B745-5A43A6619CD1}" sibTransId="{405583C2-FCF7-4AA8-B12E-AE959C49A041}"/>
    <dgm:cxn modelId="{FC10FC7B-ECBD-40FA-89A3-4050E2E4210B}" srcId="{4D2BEA32-6266-46AF-9783-BD979309631B}" destId="{3168DF03-80D1-429F-A1EC-D1DFB719085C}" srcOrd="0" destOrd="0" parTransId="{FF9DEE53-7641-4220-B282-958D07DA8039}" sibTransId="{F7A73421-B737-40CE-AAB5-FD964BE749C7}"/>
    <dgm:cxn modelId="{6667D98C-460C-4B79-B00B-E041E0A2EC77}" srcId="{B449C3F2-B889-4E5F-A12D-6C9B8D35F8F4}" destId="{90612417-EB92-45F0-9AAD-CCDD3DF9AC31}" srcOrd="0" destOrd="0" parTransId="{AFF92AD3-3F85-4072-9685-786FDC73D2C5}" sibTransId="{B5B2F74F-07A8-441F-BD53-A1A92E0EDADA}"/>
    <dgm:cxn modelId="{217B6694-9DD1-47C1-A995-5D5A18AA4D73}" type="presOf" srcId="{90612417-EB92-45F0-9AAD-CCDD3DF9AC31}" destId="{B678E315-1AB2-4204-89A1-C4700411BF09}" srcOrd="0" destOrd="0" presId="urn:microsoft.com/office/officeart/2009/3/layout/IncreasingArrowsProcess"/>
    <dgm:cxn modelId="{C332A3A0-84BD-4BB1-80DF-CFC47CA0802A}" type="presOf" srcId="{B449C3F2-B889-4E5F-A12D-6C9B8D35F8F4}" destId="{4A91E176-87B5-4936-ABEE-608C3D047376}" srcOrd="0" destOrd="0" presId="urn:microsoft.com/office/officeart/2009/3/layout/IncreasingArrowsProcess"/>
    <dgm:cxn modelId="{C29EFBAA-7A8D-4930-B99C-66BBDEBFAC69}" type="presOf" srcId="{4D2BEA32-6266-46AF-9783-BD979309631B}" destId="{A6F5C986-1999-4FFF-A490-B23545838205}" srcOrd="0" destOrd="0" presId="urn:microsoft.com/office/officeart/2009/3/layout/IncreasingArrowsProcess"/>
    <dgm:cxn modelId="{3D20BFF0-92F8-49BF-950E-3253401E88B1}" srcId="{AA5E97DF-0A12-4633-8A65-D809A8BBD841}" destId="{4D2BEA32-6266-46AF-9783-BD979309631B}" srcOrd="1" destOrd="0" parTransId="{4C2F76DE-52FD-477B-8599-216808EB9C07}" sibTransId="{C2BC13B1-2052-4888-9AFE-CEFCEA8FF856}"/>
    <dgm:cxn modelId="{1ACBB8F6-C379-4EBF-B832-0455C46B9356}" type="presOf" srcId="{4656455E-AA84-421F-8CE5-CBC8351B4B04}" destId="{B80B6913-368C-4E29-93CA-65E0604B47A1}" srcOrd="0" destOrd="0" presId="urn:microsoft.com/office/officeart/2009/3/layout/IncreasingArrowsProcess"/>
    <dgm:cxn modelId="{66E4A498-DE49-4172-8A2E-9F1EAA12A756}" type="presParOf" srcId="{9DE3DFD3-1ED0-4A01-BC5D-45EEABCADBD5}" destId="{4A91E176-87B5-4936-ABEE-608C3D047376}" srcOrd="0" destOrd="0" presId="urn:microsoft.com/office/officeart/2009/3/layout/IncreasingArrowsProcess"/>
    <dgm:cxn modelId="{7F561924-C44D-492C-8151-AE8CE82FAB1A}" type="presParOf" srcId="{9DE3DFD3-1ED0-4A01-BC5D-45EEABCADBD5}" destId="{B678E315-1AB2-4204-89A1-C4700411BF09}" srcOrd="1" destOrd="0" presId="urn:microsoft.com/office/officeart/2009/3/layout/IncreasingArrowsProcess"/>
    <dgm:cxn modelId="{AA7F1B16-19AF-4052-A34A-A73E802DE126}" type="presParOf" srcId="{9DE3DFD3-1ED0-4A01-BC5D-45EEABCADBD5}" destId="{A6F5C986-1999-4FFF-A490-B23545838205}" srcOrd="2" destOrd="0" presId="urn:microsoft.com/office/officeart/2009/3/layout/IncreasingArrowsProcess"/>
    <dgm:cxn modelId="{EABBA931-0392-409E-84F5-B526A7FCBD44}" type="presParOf" srcId="{9DE3DFD3-1ED0-4A01-BC5D-45EEABCADBD5}" destId="{3F5F4E89-AA9E-4C39-BCE9-9C982ACAD2F5}" srcOrd="3" destOrd="0" presId="urn:microsoft.com/office/officeart/2009/3/layout/IncreasingArrowsProcess"/>
    <dgm:cxn modelId="{1BD2A43F-AE8F-42A1-B1B6-D128B986BE02}" type="presParOf" srcId="{9DE3DFD3-1ED0-4A01-BC5D-45EEABCADBD5}" destId="{B80B6913-368C-4E29-93CA-65E0604B47A1}" srcOrd="4" destOrd="0" presId="urn:microsoft.com/office/officeart/2009/3/layout/IncreasingArrowsProcess"/>
    <dgm:cxn modelId="{FB5FD898-B461-40DA-A8AB-72F031DB8CEF}" type="presParOf" srcId="{9DE3DFD3-1ED0-4A01-BC5D-45EEABCADBD5}" destId="{37F3556F-2D7A-4DD3-AA43-8E1599C69FE0}" srcOrd="5" destOrd="0" presId="urn:microsoft.com/office/officeart/2009/3/layout/IncreasingArrowsProcess"/>
    <dgm:cxn modelId="{3EBA3A49-CDDB-4ECC-A189-72D16DF369EC}" type="presParOf" srcId="{9DE3DFD3-1ED0-4A01-BC5D-45EEABCADBD5}" destId="{F59ED268-5850-469D-99A1-BE2506BBE735}" srcOrd="6"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6BEFCD-4129-4671-A3A0-BDB4E8B07B2C}" type="doc">
      <dgm:prSet loTypeId="urn:microsoft.com/office/officeart/2005/8/layout/hList3" loCatId="list" qsTypeId="urn:microsoft.com/office/officeart/2005/8/quickstyle/simple1" qsCatId="simple" csTypeId="urn:microsoft.com/office/officeart/2005/8/colors/accent2_2" csCatId="accent2" phldr="1"/>
      <dgm:spPr/>
      <dgm:t>
        <a:bodyPr/>
        <a:lstStyle/>
        <a:p>
          <a:endParaRPr lang="en-US"/>
        </a:p>
      </dgm:t>
    </dgm:pt>
    <dgm:pt modelId="{DF6E2C72-FFE9-4636-A692-098AD1401E61}">
      <dgm:prSet phldrT="[Text]" custT="1"/>
      <dgm:spPr>
        <a:solidFill>
          <a:srgbClr val="002F56"/>
        </a:solidFill>
      </dgm:spPr>
      <dgm:t>
        <a:bodyPr/>
        <a:lstStyle/>
        <a:p>
          <a:pPr algn="l"/>
          <a:r>
            <a:rPr lang="en-US" sz="2400">
              <a:solidFill>
                <a:schemeClr val="bg1"/>
              </a:solidFill>
              <a:latin typeface="Segoe UI" panose="020B0502040204020203" pitchFamily="34" charset="0"/>
              <a:cs typeface="Segoe UI" panose="020B0502040204020203" pitchFamily="34" charset="0"/>
            </a:rPr>
            <a:t>  </a:t>
          </a:r>
          <a:r>
            <a:rPr lang="en-US" sz="3600">
              <a:solidFill>
                <a:schemeClr val="bg1"/>
              </a:solidFill>
              <a:latin typeface="Segoe UI" panose="020B0502040204020203" pitchFamily="34" charset="0"/>
              <a:cs typeface="Segoe UI" panose="020B0502040204020203" pitchFamily="34" charset="0"/>
            </a:rPr>
            <a:t>Culture</a:t>
          </a:r>
        </a:p>
      </dgm:t>
    </dgm:pt>
    <dgm:pt modelId="{C4B2305D-51D7-4677-92E9-E6A29CA82041}" type="parTrans" cxnId="{8B120C37-D2AB-4F9A-BDAA-ECE9FC1C9739}">
      <dgm:prSet/>
      <dgm:spPr/>
      <dgm:t>
        <a:bodyPr/>
        <a:lstStyle/>
        <a:p>
          <a:endParaRPr lang="en-US">
            <a:latin typeface="Segoe UI" panose="020B0502040204020203" pitchFamily="34" charset="0"/>
            <a:cs typeface="Segoe UI" panose="020B0502040204020203" pitchFamily="34" charset="0"/>
          </a:endParaRPr>
        </a:p>
      </dgm:t>
    </dgm:pt>
    <dgm:pt modelId="{887AEFBD-1CE2-483A-B7C9-91899B423E7F}" type="sibTrans" cxnId="{8B120C37-D2AB-4F9A-BDAA-ECE9FC1C9739}">
      <dgm:prSet/>
      <dgm:spPr/>
      <dgm:t>
        <a:bodyPr/>
        <a:lstStyle/>
        <a:p>
          <a:endParaRPr lang="en-US">
            <a:latin typeface="Segoe UI" panose="020B0502040204020203" pitchFamily="34" charset="0"/>
            <a:cs typeface="Segoe UI" panose="020B0502040204020203" pitchFamily="34" charset="0"/>
          </a:endParaRPr>
        </a:p>
      </dgm:t>
    </dgm:pt>
    <dgm:pt modelId="{D9CBF422-244F-41F8-A3BD-EFE0C584F4F7}">
      <dgm:prSet phldrT="[Text]" custT="1"/>
      <dgm:spPr>
        <a:solidFill>
          <a:srgbClr val="B8E6C4"/>
        </a:solidFill>
      </dgm:spPr>
      <dgm:t>
        <a:bodyPr/>
        <a:lstStyle/>
        <a:p>
          <a:pPr marL="0" lvl="0" indent="0" algn="ctr" defTabSz="800100">
            <a:lnSpc>
              <a:spcPct val="90000"/>
            </a:lnSpc>
            <a:spcBef>
              <a:spcPct val="0"/>
            </a:spcBef>
            <a:spcAft>
              <a:spcPct val="35000"/>
            </a:spcAft>
            <a:buNone/>
          </a:pPr>
          <a:endParaRPr lang="en-US" sz="15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endParaRPr lang="en-US" sz="15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Training and Development</a:t>
          </a:r>
        </a:p>
        <a:p>
          <a:pPr marL="0" lvl="0" indent="0" algn="ctr" defTabSz="800100">
            <a:lnSpc>
              <a:spcPct val="90000"/>
            </a:lnSpc>
            <a:spcBef>
              <a:spcPct val="0"/>
            </a:spcBef>
            <a:spcAft>
              <a:spcPct val="35000"/>
            </a:spcAft>
            <a:buFont typeface="Calibri" panose="020F0502020204030204" pitchFamily="34" charset="0"/>
            <a:buChar char="⁻"/>
          </a:pPr>
          <a:r>
            <a:rPr lang="en-US" sz="1200" b="0" kern="1200">
              <a:solidFill>
                <a:schemeClr val="tx1"/>
              </a:solidFill>
              <a:latin typeface="Segoe UI" panose="020B0502040204020203" pitchFamily="34" charset="0"/>
              <a:cs typeface="Segoe UI" panose="020B0502040204020203" pitchFamily="34" charset="0"/>
            </a:rPr>
            <a:t>Provide situational based training to address specifically relationship building, responsiveness and empathy in working with Veterans. </a:t>
          </a:r>
          <a:r>
            <a:rPr lang="en-US" sz="1200" b="0" kern="1200">
              <a:solidFill>
                <a:srgbClr val="000000"/>
              </a:solidFill>
              <a:latin typeface="Segoe UI" panose="020B0502040204020203" pitchFamily="34" charset="0"/>
              <a:ea typeface="+mn-ea"/>
              <a:cs typeface="Segoe UI" panose="020B0502040204020203" pitchFamily="34" charset="0"/>
            </a:rPr>
            <a:t>Address tactics to reduce stress and burnout.</a:t>
          </a:r>
        </a:p>
        <a:p>
          <a:pPr marL="0" lvl="0" indent="0" algn="ctr" defTabSz="800100">
            <a:lnSpc>
              <a:spcPct val="90000"/>
            </a:lnSpc>
            <a:spcBef>
              <a:spcPct val="0"/>
            </a:spcBef>
            <a:spcAft>
              <a:spcPct val="35000"/>
            </a:spcAft>
            <a:buFont typeface="Calibri" panose="020F0502020204030204" pitchFamily="34" charset="0"/>
            <a:buChar char="⁻"/>
          </a:pPr>
          <a:endParaRPr lang="en-US" sz="1200" b="0" kern="1200">
            <a:solidFill>
              <a:schemeClr val="tx1"/>
            </a:solidFill>
            <a:highlight>
              <a:srgbClr val="FFFF00"/>
            </a:highlight>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Font typeface="Calibri" panose="020F0502020204030204" pitchFamily="34" charset="0"/>
            <a:buChar char="⁻"/>
          </a:pPr>
          <a:endParaRPr lang="en-US" sz="1200" b="0" kern="1200">
            <a:solidFill>
              <a:schemeClr val="tx1"/>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Font typeface="Calibri" panose="020F0502020204030204" pitchFamily="34" charset="0"/>
            <a:buChar char="⁻"/>
          </a:pPr>
          <a:endParaRPr lang="en-US" sz="1100" b="0" kern="1200">
            <a:solidFill>
              <a:schemeClr val="tx1"/>
            </a:solidFill>
            <a:latin typeface="Segoe UI" panose="020B0502040204020203" pitchFamily="34" charset="0"/>
            <a:ea typeface="+mn-ea"/>
            <a:cs typeface="Segoe UI" panose="020B0502040204020203" pitchFamily="34" charset="0"/>
          </a:endParaRPr>
        </a:p>
      </dgm:t>
    </dgm:pt>
    <dgm:pt modelId="{F2907207-7359-498E-8CAD-643CF96D33A1}" type="parTrans" cxnId="{D268EB1A-B8BD-4D39-A9F3-E64FD414E902}">
      <dgm:prSet/>
      <dgm:spPr/>
      <dgm:t>
        <a:bodyPr/>
        <a:lstStyle/>
        <a:p>
          <a:endParaRPr lang="en-US">
            <a:latin typeface="Segoe UI" panose="020B0502040204020203" pitchFamily="34" charset="0"/>
            <a:cs typeface="Segoe UI" panose="020B0502040204020203" pitchFamily="34" charset="0"/>
          </a:endParaRPr>
        </a:p>
      </dgm:t>
    </dgm:pt>
    <dgm:pt modelId="{EC0D5541-E35E-48E7-8FA4-81CDEF462319}" type="sibTrans" cxnId="{D268EB1A-B8BD-4D39-A9F3-E64FD414E902}">
      <dgm:prSet/>
      <dgm:spPr/>
      <dgm:t>
        <a:bodyPr/>
        <a:lstStyle/>
        <a:p>
          <a:endParaRPr lang="en-US">
            <a:latin typeface="Segoe UI" panose="020B0502040204020203" pitchFamily="34" charset="0"/>
            <a:cs typeface="Segoe UI" panose="020B0502040204020203" pitchFamily="34" charset="0"/>
          </a:endParaRPr>
        </a:p>
      </dgm:t>
    </dgm:pt>
    <dgm:pt modelId="{5BFD0CC3-2030-49EB-8D25-D3259B0B7EEF}">
      <dgm:prSet phldrT="[Text]" custT="1"/>
      <dgm:spPr>
        <a:solidFill>
          <a:schemeClr val="accent3">
            <a:lumMod val="40000"/>
            <a:lumOff val="60000"/>
          </a:schemeClr>
        </a:solidFill>
      </dgm:spPr>
      <dgm:t>
        <a:bodyPr anchor="t"/>
        <a:lstStyle/>
        <a:p>
          <a:pPr marL="0" lvl="0" indent="0" algn="ctr" defTabSz="800100">
            <a:lnSpc>
              <a:spcPct val="90000"/>
            </a:lnSpc>
            <a:spcBef>
              <a:spcPct val="0"/>
            </a:spcBef>
            <a:spcAft>
              <a:spcPct val="35000"/>
            </a:spcAft>
            <a:buNone/>
          </a:pPr>
          <a:endParaRPr lang="en-US" sz="18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Individual Performance Management</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Incorporate desired business VRC behaviors (e.g. rapport building, empathy, etc.) and results into performance standards</a:t>
          </a:r>
        </a:p>
        <a:p>
          <a:pPr marL="0" lvl="0" indent="0" algn="l" defTabSz="800100">
            <a:lnSpc>
              <a:spcPct val="90000"/>
            </a:lnSpc>
            <a:spcBef>
              <a:spcPct val="0"/>
            </a:spcBef>
            <a:spcAft>
              <a:spcPts val="0"/>
            </a:spcAft>
            <a:buNone/>
          </a:pPr>
          <a:endParaRPr lang="en-US" sz="1200" b="0" kern="1200">
            <a:solidFill>
              <a:srgbClr val="000000"/>
            </a:solidFill>
            <a:latin typeface="Segoe UI" panose="020B0502040204020203" pitchFamily="34" charset="0"/>
            <a:ea typeface="+mn-ea"/>
            <a:cs typeface="Segoe UI" panose="020B0502040204020203" pitchFamily="34" charset="0"/>
          </a:endParaRPr>
        </a:p>
        <a:p>
          <a:pPr marL="0" lvl="0" indent="0" algn="l" defTabSz="800100">
            <a:lnSpc>
              <a:spcPct val="90000"/>
            </a:lnSpc>
            <a:spcBef>
              <a:spcPct val="0"/>
            </a:spcBef>
            <a:spcAft>
              <a:spcPts val="0"/>
            </a:spcAft>
            <a:buNone/>
          </a:pPr>
          <a:r>
            <a:rPr lang="en-US" sz="1800" b="0" kern="1200">
              <a:solidFill>
                <a:srgbClr val="000000"/>
              </a:solidFill>
              <a:latin typeface="Segoe UI" panose="020B0502040204020203" pitchFamily="34" charset="0"/>
              <a:ea typeface="+mn-ea"/>
              <a:cs typeface="Segoe UI" panose="020B0502040204020203" pitchFamily="34" charset="0"/>
            </a:rPr>
            <a:t>	</a:t>
          </a:r>
        </a:p>
      </dgm:t>
    </dgm:pt>
    <dgm:pt modelId="{B6D2337C-9984-4CAB-A3B6-33088C04052E}" type="parTrans" cxnId="{E9B1F00B-0CBD-40A8-A66A-9DF3C5F53DF9}">
      <dgm:prSet/>
      <dgm:spPr/>
      <dgm:t>
        <a:bodyPr/>
        <a:lstStyle/>
        <a:p>
          <a:endParaRPr lang="en-US">
            <a:latin typeface="Segoe UI" panose="020B0502040204020203" pitchFamily="34" charset="0"/>
            <a:cs typeface="Segoe UI" panose="020B0502040204020203" pitchFamily="34" charset="0"/>
          </a:endParaRPr>
        </a:p>
      </dgm:t>
    </dgm:pt>
    <dgm:pt modelId="{98C1D92A-BB30-40E1-8730-71B6F0263886}" type="sibTrans" cxnId="{E9B1F00B-0CBD-40A8-A66A-9DF3C5F53DF9}">
      <dgm:prSet/>
      <dgm:spPr/>
      <dgm:t>
        <a:bodyPr/>
        <a:lstStyle/>
        <a:p>
          <a:endParaRPr lang="en-US">
            <a:latin typeface="Segoe UI" panose="020B0502040204020203" pitchFamily="34" charset="0"/>
            <a:cs typeface="Segoe UI" panose="020B0502040204020203" pitchFamily="34" charset="0"/>
          </a:endParaRPr>
        </a:p>
      </dgm:t>
    </dgm:pt>
    <dgm:pt modelId="{4C7DD83D-D779-4C63-B375-6C57F91C47CB}">
      <dgm:prSet phldrT="[Text]" custT="1"/>
      <dgm:spPr>
        <a:solidFill>
          <a:srgbClr val="C4DACC"/>
        </a:solidFill>
      </dgm:spPr>
      <dgm:t>
        <a:bodyPr anchor="t"/>
        <a:lstStyle/>
        <a:p>
          <a:pPr marL="0" lvl="0" indent="0" algn="ctr" defTabSz="800100">
            <a:lnSpc>
              <a:spcPct val="90000"/>
            </a:lnSpc>
            <a:spcBef>
              <a:spcPct val="0"/>
            </a:spcBef>
            <a:spcAft>
              <a:spcPct val="35000"/>
            </a:spcAft>
            <a:buNone/>
          </a:pPr>
          <a:endParaRPr lang="en-US" sz="14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Selection for VRC Positions</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Select individuals based on technical skills and “soft” skills needed to perform as a vocational rehabilitation counselor</a:t>
          </a:r>
        </a:p>
        <a:p>
          <a:pPr marL="0" lvl="0" indent="0" algn="ctr" defTabSz="800100">
            <a:lnSpc>
              <a:spcPct val="90000"/>
            </a:lnSpc>
            <a:spcBef>
              <a:spcPct val="0"/>
            </a:spcBef>
            <a:spcAft>
              <a:spcPct val="35000"/>
            </a:spcAft>
            <a:buNone/>
          </a:pPr>
          <a:endParaRPr lang="en-US" sz="18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endParaRPr lang="en-US" sz="1200" b="0" kern="1200">
            <a:solidFill>
              <a:srgbClr val="000000"/>
            </a:solidFill>
            <a:latin typeface="Segoe UI" panose="020B0502040204020203" pitchFamily="34" charset="0"/>
            <a:ea typeface="+mn-ea"/>
            <a:cs typeface="Segoe UI" panose="020B0502040204020203" pitchFamily="34" charset="0"/>
          </a:endParaRPr>
        </a:p>
      </dgm:t>
    </dgm:pt>
    <dgm:pt modelId="{7C5D26D9-43FC-4FCA-8E17-B2D6A1B71CAC}" type="parTrans" cxnId="{EA817A1B-8908-455B-825B-9D8DE6E671DB}">
      <dgm:prSet/>
      <dgm:spPr/>
      <dgm:t>
        <a:bodyPr/>
        <a:lstStyle/>
        <a:p>
          <a:endParaRPr lang="en-US">
            <a:latin typeface="Segoe UI" panose="020B0502040204020203" pitchFamily="34" charset="0"/>
            <a:cs typeface="Segoe UI" panose="020B0502040204020203" pitchFamily="34" charset="0"/>
          </a:endParaRPr>
        </a:p>
      </dgm:t>
    </dgm:pt>
    <dgm:pt modelId="{8B4A0B9D-17C7-42AC-AE34-A7BEE5629ACC}" type="sibTrans" cxnId="{EA817A1B-8908-455B-825B-9D8DE6E671DB}">
      <dgm:prSet/>
      <dgm:spPr/>
      <dgm:t>
        <a:bodyPr/>
        <a:lstStyle/>
        <a:p>
          <a:endParaRPr lang="en-US">
            <a:latin typeface="Segoe UI" panose="020B0502040204020203" pitchFamily="34" charset="0"/>
            <a:cs typeface="Segoe UI" panose="020B0502040204020203" pitchFamily="34" charset="0"/>
          </a:endParaRPr>
        </a:p>
      </dgm:t>
    </dgm:pt>
    <dgm:pt modelId="{0E0D5CB8-7C97-46D2-AEDD-C67C3B1662C0}">
      <dgm:prSet custT="1"/>
      <dgm:spPr>
        <a:solidFill>
          <a:schemeClr val="bg1">
            <a:lumMod val="75000"/>
          </a:schemeClr>
        </a:solidFill>
      </dgm:spPr>
      <dgm:t>
        <a:bodyPr anchor="t"/>
        <a:lstStyle/>
        <a:p>
          <a:pPr marL="0" lvl="0" indent="0" algn="ctr" defTabSz="800100">
            <a:lnSpc>
              <a:spcPct val="90000"/>
            </a:lnSpc>
            <a:spcBef>
              <a:spcPct val="0"/>
            </a:spcBef>
            <a:spcAft>
              <a:spcPct val="35000"/>
            </a:spcAft>
            <a:buNone/>
          </a:pPr>
          <a:endParaRPr lang="en-US" sz="14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Reward and Recognition</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Reinforce desired behaviors and celebrate success </a:t>
          </a:r>
        </a:p>
      </dgm:t>
    </dgm:pt>
    <dgm:pt modelId="{67B9B87E-6174-4A6F-A334-2B77083F4223}" type="parTrans" cxnId="{E7B8DC11-F9B0-4469-A867-677CC73B7516}">
      <dgm:prSet/>
      <dgm:spPr/>
      <dgm:t>
        <a:bodyPr/>
        <a:lstStyle/>
        <a:p>
          <a:endParaRPr lang="en-US">
            <a:latin typeface="Segoe UI" panose="020B0502040204020203" pitchFamily="34" charset="0"/>
            <a:cs typeface="Segoe UI" panose="020B0502040204020203" pitchFamily="34" charset="0"/>
          </a:endParaRPr>
        </a:p>
      </dgm:t>
    </dgm:pt>
    <dgm:pt modelId="{7701AE6A-7C0D-48E8-962F-70CF480322E5}" type="sibTrans" cxnId="{E7B8DC11-F9B0-4469-A867-677CC73B7516}">
      <dgm:prSet/>
      <dgm:spPr/>
      <dgm:t>
        <a:bodyPr/>
        <a:lstStyle/>
        <a:p>
          <a:endParaRPr lang="en-US">
            <a:latin typeface="Segoe UI" panose="020B0502040204020203" pitchFamily="34" charset="0"/>
            <a:cs typeface="Segoe UI" panose="020B0502040204020203" pitchFamily="34" charset="0"/>
          </a:endParaRPr>
        </a:p>
      </dgm:t>
    </dgm:pt>
    <dgm:pt modelId="{A88C5FA2-0F2A-4EBE-8E7F-2F6300698F32}">
      <dgm:prSet/>
      <dgm:spPr/>
      <dgm:t>
        <a:bodyPr/>
        <a:lstStyle/>
        <a:p>
          <a:endParaRPr lang="en-US">
            <a:latin typeface="Segoe UI" panose="020B0502040204020203" pitchFamily="34" charset="0"/>
            <a:cs typeface="Segoe UI" panose="020B0502040204020203" pitchFamily="34" charset="0"/>
          </a:endParaRPr>
        </a:p>
      </dgm:t>
    </dgm:pt>
    <dgm:pt modelId="{F36B9073-3099-43A0-BD5A-FDD56DF22D80}" type="parTrans" cxnId="{C79157F9-B558-441C-A366-1A48710CB3DD}">
      <dgm:prSet/>
      <dgm:spPr/>
      <dgm:t>
        <a:bodyPr/>
        <a:lstStyle/>
        <a:p>
          <a:endParaRPr lang="en-US">
            <a:latin typeface="Segoe UI" panose="020B0502040204020203" pitchFamily="34" charset="0"/>
            <a:cs typeface="Segoe UI" panose="020B0502040204020203" pitchFamily="34" charset="0"/>
          </a:endParaRPr>
        </a:p>
      </dgm:t>
    </dgm:pt>
    <dgm:pt modelId="{67DB2509-3557-4453-87E0-1F5873796879}" type="sibTrans" cxnId="{C79157F9-B558-441C-A366-1A48710CB3DD}">
      <dgm:prSet/>
      <dgm:spPr/>
      <dgm:t>
        <a:bodyPr/>
        <a:lstStyle/>
        <a:p>
          <a:endParaRPr lang="en-US">
            <a:latin typeface="Segoe UI" panose="020B0502040204020203" pitchFamily="34" charset="0"/>
            <a:cs typeface="Segoe UI" panose="020B0502040204020203" pitchFamily="34" charset="0"/>
          </a:endParaRPr>
        </a:p>
      </dgm:t>
    </dgm:pt>
    <dgm:pt modelId="{D5AD1B40-E4F3-43C6-8789-49F9E663A620}" type="pres">
      <dgm:prSet presAssocID="{386BEFCD-4129-4671-A3A0-BDB4E8B07B2C}" presName="composite" presStyleCnt="0">
        <dgm:presLayoutVars>
          <dgm:chMax val="1"/>
          <dgm:dir/>
          <dgm:resizeHandles val="exact"/>
        </dgm:presLayoutVars>
      </dgm:prSet>
      <dgm:spPr/>
    </dgm:pt>
    <dgm:pt modelId="{B537EF34-CE54-4849-A553-0DA683FE149C}" type="pres">
      <dgm:prSet presAssocID="{DF6E2C72-FFE9-4636-A692-098AD1401E61}" presName="roof" presStyleLbl="dkBgShp" presStyleIdx="0" presStyleCnt="2" custScaleY="95889" custLinFactNeighborX="485" custLinFactNeighborY="-1665"/>
      <dgm:spPr/>
    </dgm:pt>
    <dgm:pt modelId="{AC275910-183A-4D7D-B5AF-EBE24071B743}" type="pres">
      <dgm:prSet presAssocID="{DF6E2C72-FFE9-4636-A692-098AD1401E61}" presName="pillars" presStyleCnt="0"/>
      <dgm:spPr/>
    </dgm:pt>
    <dgm:pt modelId="{A5764F75-F74F-4B49-BB7E-FEB07713ADB2}" type="pres">
      <dgm:prSet presAssocID="{DF6E2C72-FFE9-4636-A692-098AD1401E61}" presName="pillar1" presStyleLbl="node1" presStyleIdx="0" presStyleCnt="5">
        <dgm:presLayoutVars>
          <dgm:bulletEnabled val="1"/>
        </dgm:presLayoutVars>
      </dgm:prSet>
      <dgm:spPr/>
    </dgm:pt>
    <dgm:pt modelId="{77377ABC-E226-4E77-82EE-B5E01C468FC0}" type="pres">
      <dgm:prSet presAssocID="{5BFD0CC3-2030-49EB-8D25-D3259B0B7EEF}" presName="pillarX" presStyleLbl="node1" presStyleIdx="1" presStyleCnt="5" custScaleX="108205">
        <dgm:presLayoutVars>
          <dgm:bulletEnabled val="1"/>
        </dgm:presLayoutVars>
      </dgm:prSet>
      <dgm:spPr/>
    </dgm:pt>
    <dgm:pt modelId="{835F06F6-8242-4537-84F4-19D27B96FF97}" type="pres">
      <dgm:prSet presAssocID="{0E0D5CB8-7C97-46D2-AEDD-C67C3B1662C0}" presName="pillarX" presStyleLbl="node1" presStyleIdx="2" presStyleCnt="5">
        <dgm:presLayoutVars>
          <dgm:bulletEnabled val="1"/>
        </dgm:presLayoutVars>
      </dgm:prSet>
      <dgm:spPr/>
    </dgm:pt>
    <dgm:pt modelId="{0F719391-A2F7-41D4-AE30-DF239C1914CB}" type="pres">
      <dgm:prSet presAssocID="{A88C5FA2-0F2A-4EBE-8E7F-2F6300698F32}" presName="pillarX" presStyleLbl="node1" presStyleIdx="3" presStyleCnt="5">
        <dgm:presLayoutVars>
          <dgm:bulletEnabled val="1"/>
        </dgm:presLayoutVars>
      </dgm:prSet>
      <dgm:spPr/>
    </dgm:pt>
    <dgm:pt modelId="{577F57A9-7FAC-403B-99F7-9981207F82FF}" type="pres">
      <dgm:prSet presAssocID="{4C7DD83D-D779-4C63-B375-6C57F91C47CB}" presName="pillarX" presStyleLbl="node1" presStyleIdx="4" presStyleCnt="5" custScaleX="103620" custScaleY="100137">
        <dgm:presLayoutVars>
          <dgm:bulletEnabled val="1"/>
        </dgm:presLayoutVars>
      </dgm:prSet>
      <dgm:spPr/>
    </dgm:pt>
    <dgm:pt modelId="{A60A0922-6E47-4810-A2E0-C22DCB294054}" type="pres">
      <dgm:prSet presAssocID="{DF6E2C72-FFE9-4636-A692-098AD1401E61}" presName="base" presStyleLbl="dkBgShp" presStyleIdx="1" presStyleCnt="2"/>
      <dgm:spPr>
        <a:solidFill>
          <a:srgbClr val="00B0F0"/>
        </a:solidFill>
        <a:ln>
          <a:solidFill>
            <a:schemeClr val="bg1">
              <a:lumMod val="75000"/>
            </a:schemeClr>
          </a:solidFill>
        </a:ln>
      </dgm:spPr>
    </dgm:pt>
  </dgm:ptLst>
  <dgm:cxnLst>
    <dgm:cxn modelId="{DBC0A005-7F7E-4B12-8AE0-91B9704006BC}" type="presOf" srcId="{386BEFCD-4129-4671-A3A0-BDB4E8B07B2C}" destId="{D5AD1B40-E4F3-43C6-8789-49F9E663A620}" srcOrd="0" destOrd="0" presId="urn:microsoft.com/office/officeart/2005/8/layout/hList3"/>
    <dgm:cxn modelId="{E9B1F00B-0CBD-40A8-A66A-9DF3C5F53DF9}" srcId="{DF6E2C72-FFE9-4636-A692-098AD1401E61}" destId="{5BFD0CC3-2030-49EB-8D25-D3259B0B7EEF}" srcOrd="1" destOrd="0" parTransId="{B6D2337C-9984-4CAB-A3B6-33088C04052E}" sibTransId="{98C1D92A-BB30-40E1-8730-71B6F0263886}"/>
    <dgm:cxn modelId="{E7B8DC11-F9B0-4469-A867-677CC73B7516}" srcId="{DF6E2C72-FFE9-4636-A692-098AD1401E61}" destId="{0E0D5CB8-7C97-46D2-AEDD-C67C3B1662C0}" srcOrd="2" destOrd="0" parTransId="{67B9B87E-6174-4A6F-A334-2B77083F4223}" sibTransId="{7701AE6A-7C0D-48E8-962F-70CF480322E5}"/>
    <dgm:cxn modelId="{D268EB1A-B8BD-4D39-A9F3-E64FD414E902}" srcId="{DF6E2C72-FFE9-4636-A692-098AD1401E61}" destId="{D9CBF422-244F-41F8-A3BD-EFE0C584F4F7}" srcOrd="0" destOrd="0" parTransId="{F2907207-7359-498E-8CAD-643CF96D33A1}" sibTransId="{EC0D5541-E35E-48E7-8FA4-81CDEF462319}"/>
    <dgm:cxn modelId="{EA817A1B-8908-455B-825B-9D8DE6E671DB}" srcId="{DF6E2C72-FFE9-4636-A692-098AD1401E61}" destId="{4C7DD83D-D779-4C63-B375-6C57F91C47CB}" srcOrd="4" destOrd="0" parTransId="{7C5D26D9-43FC-4FCA-8E17-B2D6A1B71CAC}" sibTransId="{8B4A0B9D-17C7-42AC-AE34-A7BEE5629ACC}"/>
    <dgm:cxn modelId="{03448C20-2742-4742-80C8-6EFAF18FA368}" type="presOf" srcId="{0E0D5CB8-7C97-46D2-AEDD-C67C3B1662C0}" destId="{835F06F6-8242-4537-84F4-19D27B96FF97}" srcOrd="0" destOrd="0" presId="urn:microsoft.com/office/officeart/2005/8/layout/hList3"/>
    <dgm:cxn modelId="{3A3F5A2B-EC5A-4FBC-9056-573B74F514E1}" type="presOf" srcId="{4C7DD83D-D779-4C63-B375-6C57F91C47CB}" destId="{577F57A9-7FAC-403B-99F7-9981207F82FF}" srcOrd="0" destOrd="0" presId="urn:microsoft.com/office/officeart/2005/8/layout/hList3"/>
    <dgm:cxn modelId="{8B120C37-D2AB-4F9A-BDAA-ECE9FC1C9739}" srcId="{386BEFCD-4129-4671-A3A0-BDB4E8B07B2C}" destId="{DF6E2C72-FFE9-4636-A692-098AD1401E61}" srcOrd="0" destOrd="0" parTransId="{C4B2305D-51D7-4677-92E9-E6A29CA82041}" sibTransId="{887AEFBD-1CE2-483A-B7C9-91899B423E7F}"/>
    <dgm:cxn modelId="{F808DA49-1AF8-43AC-A94B-FEB43086E659}" type="presOf" srcId="{A88C5FA2-0F2A-4EBE-8E7F-2F6300698F32}" destId="{0F719391-A2F7-41D4-AE30-DF239C1914CB}" srcOrd="0" destOrd="0" presId="urn:microsoft.com/office/officeart/2005/8/layout/hList3"/>
    <dgm:cxn modelId="{13686AAF-5C19-424B-8BD5-78B0B2D23E7F}" type="presOf" srcId="{5BFD0CC3-2030-49EB-8D25-D3259B0B7EEF}" destId="{77377ABC-E226-4E77-82EE-B5E01C468FC0}" srcOrd="0" destOrd="0" presId="urn:microsoft.com/office/officeart/2005/8/layout/hList3"/>
    <dgm:cxn modelId="{E25E78BA-4CFA-4D2E-A086-67A681190C0D}" type="presOf" srcId="{DF6E2C72-FFE9-4636-A692-098AD1401E61}" destId="{B537EF34-CE54-4849-A553-0DA683FE149C}" srcOrd="0" destOrd="0" presId="urn:microsoft.com/office/officeart/2005/8/layout/hList3"/>
    <dgm:cxn modelId="{19C64FEA-B3D0-43EB-9D3B-2C1DAF8422D2}" type="presOf" srcId="{D9CBF422-244F-41F8-A3BD-EFE0C584F4F7}" destId="{A5764F75-F74F-4B49-BB7E-FEB07713ADB2}" srcOrd="0" destOrd="0" presId="urn:microsoft.com/office/officeart/2005/8/layout/hList3"/>
    <dgm:cxn modelId="{C79157F9-B558-441C-A366-1A48710CB3DD}" srcId="{DF6E2C72-FFE9-4636-A692-098AD1401E61}" destId="{A88C5FA2-0F2A-4EBE-8E7F-2F6300698F32}" srcOrd="3" destOrd="0" parTransId="{F36B9073-3099-43A0-BD5A-FDD56DF22D80}" sibTransId="{67DB2509-3557-4453-87E0-1F5873796879}"/>
    <dgm:cxn modelId="{5D0E2575-F7AB-4018-8288-4CFC9D8A2A7A}" type="presParOf" srcId="{D5AD1B40-E4F3-43C6-8789-49F9E663A620}" destId="{B537EF34-CE54-4849-A553-0DA683FE149C}" srcOrd="0" destOrd="0" presId="urn:microsoft.com/office/officeart/2005/8/layout/hList3"/>
    <dgm:cxn modelId="{75EF9343-2063-40C0-902D-170571854FAC}" type="presParOf" srcId="{D5AD1B40-E4F3-43C6-8789-49F9E663A620}" destId="{AC275910-183A-4D7D-B5AF-EBE24071B743}" srcOrd="1" destOrd="0" presId="urn:microsoft.com/office/officeart/2005/8/layout/hList3"/>
    <dgm:cxn modelId="{6F431D84-F245-46AF-8C8A-039DFE02B7CA}" type="presParOf" srcId="{AC275910-183A-4D7D-B5AF-EBE24071B743}" destId="{A5764F75-F74F-4B49-BB7E-FEB07713ADB2}" srcOrd="0" destOrd="0" presId="urn:microsoft.com/office/officeart/2005/8/layout/hList3"/>
    <dgm:cxn modelId="{293C83C4-39E8-4D4B-9E69-910A0C0B0800}" type="presParOf" srcId="{AC275910-183A-4D7D-B5AF-EBE24071B743}" destId="{77377ABC-E226-4E77-82EE-B5E01C468FC0}" srcOrd="1" destOrd="0" presId="urn:microsoft.com/office/officeart/2005/8/layout/hList3"/>
    <dgm:cxn modelId="{BB2D015F-825C-4DCD-9FD7-B1FB03BFF75E}" type="presParOf" srcId="{AC275910-183A-4D7D-B5AF-EBE24071B743}" destId="{835F06F6-8242-4537-84F4-19D27B96FF97}" srcOrd="2" destOrd="0" presId="urn:microsoft.com/office/officeart/2005/8/layout/hList3"/>
    <dgm:cxn modelId="{452AC27A-F82B-44BA-8D1F-D4B8205C6C37}" type="presParOf" srcId="{AC275910-183A-4D7D-B5AF-EBE24071B743}" destId="{0F719391-A2F7-41D4-AE30-DF239C1914CB}" srcOrd="3" destOrd="0" presId="urn:microsoft.com/office/officeart/2005/8/layout/hList3"/>
    <dgm:cxn modelId="{7787A4A7-402A-43A4-B29D-82EB26BCAD75}" type="presParOf" srcId="{AC275910-183A-4D7D-B5AF-EBE24071B743}" destId="{577F57A9-7FAC-403B-99F7-9981207F82FF}" srcOrd="4" destOrd="0" presId="urn:microsoft.com/office/officeart/2005/8/layout/hList3"/>
    <dgm:cxn modelId="{0F002AAA-6981-4289-B125-08EF8AF3B2A9}" type="presParOf" srcId="{D5AD1B40-E4F3-43C6-8789-49F9E663A620}" destId="{A60A0922-6E47-4810-A2E0-C22DCB294054}" srcOrd="2" destOrd="0" presId="urn:microsoft.com/office/officeart/2005/8/layout/h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927495-C39B-4B8B-ACB7-D28FC052451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US"/>
        </a:p>
      </dgm:t>
    </dgm:pt>
    <dgm:pt modelId="{28260F63-2A85-4FC6-A6B6-40BCCC838B80}">
      <dgm:prSet phldrT="[Text]" custT="1"/>
      <dgm:spPr>
        <a:ln w="28575"/>
      </dgm:spPr>
      <dgm:t>
        <a:bodyPr/>
        <a:lstStyle/>
        <a:p>
          <a:r>
            <a:rPr lang="en-US" sz="1800" b="1">
              <a:solidFill>
                <a:schemeClr val="tx2"/>
              </a:solidFill>
              <a:latin typeface="Calibri" panose="020F0502020204030204" pitchFamily="34" charset="0"/>
              <a:cs typeface="Calibri" panose="020F0502020204030204" pitchFamily="34" charset="0"/>
            </a:rPr>
            <a:t>Enhancing the Veteran Experience</a:t>
          </a:r>
        </a:p>
      </dgm:t>
    </dgm:pt>
    <dgm:pt modelId="{A599C4E6-700B-4C61-8ACD-5AC76B8FD277}" type="parTrans" cxnId="{B0AD694C-EB84-4F7A-8CA3-E2E10E13999E}">
      <dgm:prSet/>
      <dgm:spPr/>
      <dgm:t>
        <a:bodyPr/>
        <a:lstStyle/>
        <a:p>
          <a:endParaRPr lang="en-US"/>
        </a:p>
      </dgm:t>
    </dgm:pt>
    <dgm:pt modelId="{604BCDD2-E460-4044-B6A6-5D539C3C133B}" type="sibTrans" cxnId="{B0AD694C-EB84-4F7A-8CA3-E2E10E13999E}">
      <dgm:prSet/>
      <dgm:spPr/>
      <dgm:t>
        <a:bodyPr/>
        <a:lstStyle/>
        <a:p>
          <a:endParaRPr lang="en-US"/>
        </a:p>
      </dgm:t>
    </dgm:pt>
    <dgm:pt modelId="{3106B5AA-4509-4DE9-8C64-5C8A5EB822D4}">
      <dgm:prSet phldrT="[Text]" custT="1"/>
      <dgm:spPr>
        <a:solidFill>
          <a:schemeClr val="accent2">
            <a:hueOff val="0"/>
            <a:satOff val="0"/>
            <a:lumOff val="0"/>
            <a:alpha val="99000"/>
          </a:schemeClr>
        </a:solidFill>
        <a:ln w="28575">
          <a:solidFill>
            <a:scrgbClr r="0" g="0" b="0"/>
          </a:solidFill>
        </a:ln>
      </dgm:spPr>
      <dgm: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VR&amp;E IT Modernization Efforts</a:t>
          </a:r>
        </a:p>
      </dgm:t>
    </dgm:pt>
    <dgm:pt modelId="{23458B10-85D1-4643-81B7-524846A5D288}" type="parTrans" cxnId="{58F37078-45B7-4F94-8438-51524FDF4BCD}">
      <dgm:prSet/>
      <dgm:spPr/>
      <dgm:t>
        <a:bodyPr/>
        <a:lstStyle/>
        <a:p>
          <a:endParaRPr lang="en-US"/>
        </a:p>
      </dgm:t>
    </dgm:pt>
    <dgm:pt modelId="{2DC7C427-CEC7-4902-BA28-1B8523D0F206}" type="sibTrans" cxnId="{58F37078-45B7-4F94-8438-51524FDF4BCD}">
      <dgm:prSet/>
      <dgm:spPr/>
      <dgm:t>
        <a:bodyPr/>
        <a:lstStyle/>
        <a:p>
          <a:endParaRPr lang="en-US"/>
        </a:p>
      </dgm:t>
    </dgm:pt>
    <dgm:pt modelId="{9F88B75D-AF21-47EC-BF5A-89BF4BA82A53}">
      <dgm:prSet phldrT="[Text]" custT="1"/>
      <dgm:spPr>
        <a:ln w="28575"/>
      </dgm:spPr>
      <dgm: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Situational Based Training for VRCs</a:t>
          </a:r>
        </a:p>
      </dgm:t>
    </dgm:pt>
    <dgm:pt modelId="{64C914CC-C34C-4E45-A003-17635A9D6F3E}" type="parTrans" cxnId="{A4789BCA-C511-412C-A4A8-621AE485AD4A}">
      <dgm:prSet/>
      <dgm:spPr/>
      <dgm:t>
        <a:bodyPr/>
        <a:lstStyle/>
        <a:p>
          <a:endParaRPr lang="en-US"/>
        </a:p>
      </dgm:t>
    </dgm:pt>
    <dgm:pt modelId="{19DF889C-56F2-4267-A3B2-C36E6FE51794}" type="sibTrans" cxnId="{A4789BCA-C511-412C-A4A8-621AE485AD4A}">
      <dgm:prSet/>
      <dgm:spPr/>
      <dgm:t>
        <a:bodyPr/>
        <a:lstStyle/>
        <a:p>
          <a:endParaRPr lang="en-US"/>
        </a:p>
      </dgm:t>
    </dgm:pt>
    <dgm:pt modelId="{CE93CF1D-4B8D-4019-9CF1-91AA19D8B280}">
      <dgm:prSet phldrT="[Text]" custT="1"/>
      <dgm:spPr>
        <a:ln w="28575"/>
      </dgm:spPr>
      <dgm: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Data Collection from Veterans on their Experience</a:t>
          </a:r>
        </a:p>
      </dgm:t>
    </dgm:pt>
    <dgm:pt modelId="{44822F71-3CEC-4E26-A0E7-B5D644D9F11E}" type="parTrans" cxnId="{630345CC-3845-40BB-84F0-FBE1A6C84066}">
      <dgm:prSet/>
      <dgm:spPr/>
      <dgm:t>
        <a:bodyPr/>
        <a:lstStyle/>
        <a:p>
          <a:endParaRPr lang="en-US"/>
        </a:p>
      </dgm:t>
    </dgm:pt>
    <dgm:pt modelId="{2E1519BE-5C4A-4C09-8FB1-6A9CB185D465}" type="sibTrans" cxnId="{630345CC-3845-40BB-84F0-FBE1A6C84066}">
      <dgm:prSet/>
      <dgm:spPr/>
      <dgm:t>
        <a:bodyPr/>
        <a:lstStyle/>
        <a:p>
          <a:endParaRPr lang="en-US"/>
        </a:p>
      </dgm:t>
    </dgm:pt>
    <dgm:pt modelId="{6BB61C11-BA1B-4FA3-B718-3BF9A1A186BF}">
      <dgm:prSet phldrT="[Text]" custT="1"/>
      <dgm:spPr>
        <a:ln w="28575"/>
      </dgm:spPr>
      <dgm: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VRC Advisory Committee</a:t>
          </a:r>
        </a:p>
      </dgm:t>
    </dgm:pt>
    <dgm:pt modelId="{B657E691-2131-4791-B5E7-B8F832E71F51}" type="parTrans" cxnId="{0510ECCF-5233-411A-9E81-598EF1C40A20}">
      <dgm:prSet/>
      <dgm:spPr/>
      <dgm:t>
        <a:bodyPr/>
        <a:lstStyle/>
        <a:p>
          <a:endParaRPr lang="en-US"/>
        </a:p>
      </dgm:t>
    </dgm:pt>
    <dgm:pt modelId="{95177CE8-C118-4A29-93B6-3CB4F816A0E4}" type="sibTrans" cxnId="{0510ECCF-5233-411A-9E81-598EF1C40A20}">
      <dgm:prSet/>
      <dgm:spPr/>
      <dgm:t>
        <a:bodyPr/>
        <a:lstStyle/>
        <a:p>
          <a:endParaRPr lang="en-US"/>
        </a:p>
      </dgm:t>
    </dgm:pt>
    <dgm:pt modelId="{1202B09C-5B44-4474-BA3E-4E79345B5DE2}" type="pres">
      <dgm:prSet presAssocID="{AB927495-C39B-4B8B-ACB7-D28FC052451D}" presName="Name0" presStyleCnt="0">
        <dgm:presLayoutVars>
          <dgm:chMax val="1"/>
          <dgm:chPref val="1"/>
          <dgm:dir/>
          <dgm:animOne val="branch"/>
          <dgm:animLvl val="lvl"/>
        </dgm:presLayoutVars>
      </dgm:prSet>
      <dgm:spPr/>
    </dgm:pt>
    <dgm:pt modelId="{6F38244D-7CCB-4C75-8262-05BBB873A114}" type="pres">
      <dgm:prSet presAssocID="{28260F63-2A85-4FC6-A6B6-40BCCC838B80}" presName="Parent" presStyleLbl="node0" presStyleIdx="0" presStyleCnt="1" custLinFactNeighborX="8370" custLinFactNeighborY="-2704">
        <dgm:presLayoutVars>
          <dgm:chMax val="6"/>
          <dgm:chPref val="6"/>
        </dgm:presLayoutVars>
      </dgm:prSet>
      <dgm:spPr/>
    </dgm:pt>
    <dgm:pt modelId="{EC31D8E7-8472-42ED-B091-B30F60974787}" type="pres">
      <dgm:prSet presAssocID="{3106B5AA-4509-4DE9-8C64-5C8A5EB822D4}" presName="Accent1" presStyleCnt="0"/>
      <dgm:spPr/>
    </dgm:pt>
    <dgm:pt modelId="{55608A22-A678-4ABF-895F-7AB7910F7A88}" type="pres">
      <dgm:prSet presAssocID="{3106B5AA-4509-4DE9-8C64-5C8A5EB822D4}" presName="Accent" presStyleLbl="bgShp" presStyleIdx="0" presStyleCnt="4"/>
      <dgm:spPr/>
    </dgm:pt>
    <dgm:pt modelId="{55EA0CDA-D1BB-411F-B2A9-66286FF00E13}" type="pres">
      <dgm:prSet presAssocID="{3106B5AA-4509-4DE9-8C64-5C8A5EB822D4}" presName="Child1" presStyleLbl="node1" presStyleIdx="0" presStyleCnt="4" custScaleX="109973" custScaleY="100624" custLinFactNeighborX="8515" custLinFactNeighborY="-579">
        <dgm:presLayoutVars>
          <dgm:chMax val="0"/>
          <dgm:chPref val="0"/>
          <dgm:bulletEnabled val="1"/>
        </dgm:presLayoutVars>
      </dgm:prSet>
      <dgm:spPr/>
    </dgm:pt>
    <dgm:pt modelId="{6F968BEC-340A-47E4-A512-5E7E96AB3161}" type="pres">
      <dgm:prSet presAssocID="{9F88B75D-AF21-47EC-BF5A-89BF4BA82A53}" presName="Accent2" presStyleCnt="0"/>
      <dgm:spPr/>
    </dgm:pt>
    <dgm:pt modelId="{0A597315-3E08-43DC-918B-39E51C5D6480}" type="pres">
      <dgm:prSet presAssocID="{9F88B75D-AF21-47EC-BF5A-89BF4BA82A53}" presName="Accent" presStyleLbl="bgShp" presStyleIdx="1" presStyleCnt="4"/>
      <dgm:spPr/>
    </dgm:pt>
    <dgm:pt modelId="{8A914F4A-3766-4F27-9B22-FE521AB92BB3}" type="pres">
      <dgm:prSet presAssocID="{9F88B75D-AF21-47EC-BF5A-89BF4BA82A53}" presName="Child2" presStyleLbl="node1" presStyleIdx="1" presStyleCnt="4" custLinFactNeighborX="41040" custLinFactNeighborY="58344">
        <dgm:presLayoutVars>
          <dgm:chMax val="0"/>
          <dgm:chPref val="0"/>
          <dgm:bulletEnabled val="1"/>
        </dgm:presLayoutVars>
      </dgm:prSet>
      <dgm:spPr/>
    </dgm:pt>
    <dgm:pt modelId="{69466F26-77B4-463A-82CE-702ED45DCC05}" type="pres">
      <dgm:prSet presAssocID="{CE93CF1D-4B8D-4019-9CF1-91AA19D8B280}" presName="Accent3" presStyleCnt="0"/>
      <dgm:spPr/>
    </dgm:pt>
    <dgm:pt modelId="{69CB209A-5F63-4AA5-90CD-4A398BA3BAA3}" type="pres">
      <dgm:prSet presAssocID="{CE93CF1D-4B8D-4019-9CF1-91AA19D8B280}" presName="Accent" presStyleLbl="bgShp" presStyleIdx="2" presStyleCnt="4"/>
      <dgm:spPr/>
    </dgm:pt>
    <dgm:pt modelId="{B862787C-7376-4CDE-A6F7-6D3E44430CB2}" type="pres">
      <dgm:prSet presAssocID="{CE93CF1D-4B8D-4019-9CF1-91AA19D8B280}" presName="Child3" presStyleLbl="node1" presStyleIdx="2" presStyleCnt="4" custLinFactNeighborX="-80711" custLinFactNeighborY="59312">
        <dgm:presLayoutVars>
          <dgm:chMax val="0"/>
          <dgm:chPref val="0"/>
          <dgm:bulletEnabled val="1"/>
        </dgm:presLayoutVars>
      </dgm:prSet>
      <dgm:spPr/>
    </dgm:pt>
    <dgm:pt modelId="{9A0C4571-1170-406A-B796-CF78C5AEB981}" type="pres">
      <dgm:prSet presAssocID="{6BB61C11-BA1B-4FA3-B718-3BF9A1A186BF}" presName="Accent4" presStyleCnt="0"/>
      <dgm:spPr/>
    </dgm:pt>
    <dgm:pt modelId="{6E0D2199-5C85-4186-8725-6ED7D768626B}" type="pres">
      <dgm:prSet presAssocID="{6BB61C11-BA1B-4FA3-B718-3BF9A1A186BF}" presName="Accent" presStyleLbl="bgShp" presStyleIdx="3" presStyleCnt="4" custLinFactNeighborX="19335" custLinFactNeighborY="-1654"/>
      <dgm:spPr/>
    </dgm:pt>
    <dgm:pt modelId="{41C44C52-9F58-4DBB-A947-57341C0C0023}" type="pres">
      <dgm:prSet presAssocID="{6BB61C11-BA1B-4FA3-B718-3BF9A1A186BF}" presName="Child4" presStyleLbl="node1" presStyleIdx="3" presStyleCnt="4" custLinFactX="-24997" custLinFactY="-20754" custLinFactNeighborX="-100000" custLinFactNeighborY="-100000">
        <dgm:presLayoutVars>
          <dgm:chMax val="0"/>
          <dgm:chPref val="0"/>
          <dgm:bulletEnabled val="1"/>
        </dgm:presLayoutVars>
      </dgm:prSet>
      <dgm:spPr/>
    </dgm:pt>
  </dgm:ptLst>
  <dgm:cxnLst>
    <dgm:cxn modelId="{64E66E09-ACBE-40FA-9B48-297F62953608}" type="presOf" srcId="{CE93CF1D-4B8D-4019-9CF1-91AA19D8B280}" destId="{B862787C-7376-4CDE-A6F7-6D3E44430CB2}" srcOrd="0" destOrd="0" presId="urn:microsoft.com/office/officeart/2011/layout/HexagonRadial"/>
    <dgm:cxn modelId="{019AE719-E92F-4343-B9CB-297AB7506034}" type="presOf" srcId="{6BB61C11-BA1B-4FA3-B718-3BF9A1A186BF}" destId="{41C44C52-9F58-4DBB-A947-57341C0C0023}" srcOrd="0" destOrd="0" presId="urn:microsoft.com/office/officeart/2011/layout/HexagonRadial"/>
    <dgm:cxn modelId="{4D0BF668-8A3E-4E6C-A7E2-C22F3469F5F7}" type="presOf" srcId="{28260F63-2A85-4FC6-A6B6-40BCCC838B80}" destId="{6F38244D-7CCB-4C75-8262-05BBB873A114}" srcOrd="0" destOrd="0" presId="urn:microsoft.com/office/officeart/2011/layout/HexagonRadial"/>
    <dgm:cxn modelId="{B0AD694C-EB84-4F7A-8CA3-E2E10E13999E}" srcId="{AB927495-C39B-4B8B-ACB7-D28FC052451D}" destId="{28260F63-2A85-4FC6-A6B6-40BCCC838B80}" srcOrd="0" destOrd="0" parTransId="{A599C4E6-700B-4C61-8ACD-5AC76B8FD277}" sibTransId="{604BCDD2-E460-4044-B6A6-5D539C3C133B}"/>
    <dgm:cxn modelId="{3F41676D-1480-4EF8-B1DE-00A2F09EB5DA}" type="presOf" srcId="{3106B5AA-4509-4DE9-8C64-5C8A5EB822D4}" destId="{55EA0CDA-D1BB-411F-B2A9-66286FF00E13}" srcOrd="0" destOrd="0" presId="urn:microsoft.com/office/officeart/2011/layout/HexagonRadial"/>
    <dgm:cxn modelId="{58F37078-45B7-4F94-8438-51524FDF4BCD}" srcId="{28260F63-2A85-4FC6-A6B6-40BCCC838B80}" destId="{3106B5AA-4509-4DE9-8C64-5C8A5EB822D4}" srcOrd="0" destOrd="0" parTransId="{23458B10-85D1-4643-81B7-524846A5D288}" sibTransId="{2DC7C427-CEC7-4902-BA28-1B8523D0F206}"/>
    <dgm:cxn modelId="{C9DA59A4-7C36-49B8-81D2-53E039ECD07A}" type="presOf" srcId="{9F88B75D-AF21-47EC-BF5A-89BF4BA82A53}" destId="{8A914F4A-3766-4F27-9B22-FE521AB92BB3}" srcOrd="0" destOrd="0" presId="urn:microsoft.com/office/officeart/2011/layout/HexagonRadial"/>
    <dgm:cxn modelId="{A4789BCA-C511-412C-A4A8-621AE485AD4A}" srcId="{28260F63-2A85-4FC6-A6B6-40BCCC838B80}" destId="{9F88B75D-AF21-47EC-BF5A-89BF4BA82A53}" srcOrd="1" destOrd="0" parTransId="{64C914CC-C34C-4E45-A003-17635A9D6F3E}" sibTransId="{19DF889C-56F2-4267-A3B2-C36E6FE51794}"/>
    <dgm:cxn modelId="{630345CC-3845-40BB-84F0-FBE1A6C84066}" srcId="{28260F63-2A85-4FC6-A6B6-40BCCC838B80}" destId="{CE93CF1D-4B8D-4019-9CF1-91AA19D8B280}" srcOrd="2" destOrd="0" parTransId="{44822F71-3CEC-4E26-A0E7-B5D644D9F11E}" sibTransId="{2E1519BE-5C4A-4C09-8FB1-6A9CB185D465}"/>
    <dgm:cxn modelId="{0510ECCF-5233-411A-9E81-598EF1C40A20}" srcId="{28260F63-2A85-4FC6-A6B6-40BCCC838B80}" destId="{6BB61C11-BA1B-4FA3-B718-3BF9A1A186BF}" srcOrd="3" destOrd="0" parTransId="{B657E691-2131-4791-B5E7-B8F832E71F51}" sibTransId="{95177CE8-C118-4A29-93B6-3CB4F816A0E4}"/>
    <dgm:cxn modelId="{3A2C16D3-BE19-46A0-9B84-2519D380BC23}" type="presOf" srcId="{AB927495-C39B-4B8B-ACB7-D28FC052451D}" destId="{1202B09C-5B44-4474-BA3E-4E79345B5DE2}" srcOrd="0" destOrd="0" presId="urn:microsoft.com/office/officeart/2011/layout/HexagonRadial"/>
    <dgm:cxn modelId="{37C0FC1F-CA83-4A27-AE86-2CFDBCB86CB4}" type="presParOf" srcId="{1202B09C-5B44-4474-BA3E-4E79345B5DE2}" destId="{6F38244D-7CCB-4C75-8262-05BBB873A114}" srcOrd="0" destOrd="0" presId="urn:microsoft.com/office/officeart/2011/layout/HexagonRadial"/>
    <dgm:cxn modelId="{77E4C4A6-0299-43D9-AF46-8A1B77C14A7D}" type="presParOf" srcId="{1202B09C-5B44-4474-BA3E-4E79345B5DE2}" destId="{EC31D8E7-8472-42ED-B091-B30F60974787}" srcOrd="1" destOrd="0" presId="urn:microsoft.com/office/officeart/2011/layout/HexagonRadial"/>
    <dgm:cxn modelId="{D82611F0-8FC0-4823-BD83-4E9AAC651BCF}" type="presParOf" srcId="{EC31D8E7-8472-42ED-B091-B30F60974787}" destId="{55608A22-A678-4ABF-895F-7AB7910F7A88}" srcOrd="0" destOrd="0" presId="urn:microsoft.com/office/officeart/2011/layout/HexagonRadial"/>
    <dgm:cxn modelId="{BB11998B-3A8B-4392-8643-22C1C673B184}" type="presParOf" srcId="{1202B09C-5B44-4474-BA3E-4E79345B5DE2}" destId="{55EA0CDA-D1BB-411F-B2A9-66286FF00E13}" srcOrd="2" destOrd="0" presId="urn:microsoft.com/office/officeart/2011/layout/HexagonRadial"/>
    <dgm:cxn modelId="{B740508C-A420-4CE5-B3CE-915276A24BEF}" type="presParOf" srcId="{1202B09C-5B44-4474-BA3E-4E79345B5DE2}" destId="{6F968BEC-340A-47E4-A512-5E7E96AB3161}" srcOrd="3" destOrd="0" presId="urn:microsoft.com/office/officeart/2011/layout/HexagonRadial"/>
    <dgm:cxn modelId="{2879F5C2-524F-438B-A5B9-D55290FC2D37}" type="presParOf" srcId="{6F968BEC-340A-47E4-A512-5E7E96AB3161}" destId="{0A597315-3E08-43DC-918B-39E51C5D6480}" srcOrd="0" destOrd="0" presId="urn:microsoft.com/office/officeart/2011/layout/HexagonRadial"/>
    <dgm:cxn modelId="{791F1726-F40A-4E59-B021-4BB3663C394C}" type="presParOf" srcId="{1202B09C-5B44-4474-BA3E-4E79345B5DE2}" destId="{8A914F4A-3766-4F27-9B22-FE521AB92BB3}" srcOrd="4" destOrd="0" presId="urn:microsoft.com/office/officeart/2011/layout/HexagonRadial"/>
    <dgm:cxn modelId="{3C6DBC42-EE6A-4A70-8197-82E5760CE588}" type="presParOf" srcId="{1202B09C-5B44-4474-BA3E-4E79345B5DE2}" destId="{69466F26-77B4-463A-82CE-702ED45DCC05}" srcOrd="5" destOrd="0" presId="urn:microsoft.com/office/officeart/2011/layout/HexagonRadial"/>
    <dgm:cxn modelId="{8BEB8345-7004-42FE-82F5-EDE5A8C2D880}" type="presParOf" srcId="{69466F26-77B4-463A-82CE-702ED45DCC05}" destId="{69CB209A-5F63-4AA5-90CD-4A398BA3BAA3}" srcOrd="0" destOrd="0" presId="urn:microsoft.com/office/officeart/2011/layout/HexagonRadial"/>
    <dgm:cxn modelId="{E44DBFCE-F51B-4438-8FF8-A82C850240D4}" type="presParOf" srcId="{1202B09C-5B44-4474-BA3E-4E79345B5DE2}" destId="{B862787C-7376-4CDE-A6F7-6D3E44430CB2}" srcOrd="6" destOrd="0" presId="urn:microsoft.com/office/officeart/2011/layout/HexagonRadial"/>
    <dgm:cxn modelId="{9063D7CA-EFFF-412B-8A17-54BC9CE13BD8}" type="presParOf" srcId="{1202B09C-5B44-4474-BA3E-4E79345B5DE2}" destId="{9A0C4571-1170-406A-B796-CF78C5AEB981}" srcOrd="7" destOrd="0" presId="urn:microsoft.com/office/officeart/2011/layout/HexagonRadial"/>
    <dgm:cxn modelId="{ABD941C1-BE8E-4011-91E5-840979EA1034}" type="presParOf" srcId="{9A0C4571-1170-406A-B796-CF78C5AEB981}" destId="{6E0D2199-5C85-4186-8725-6ED7D768626B}" srcOrd="0" destOrd="0" presId="urn:microsoft.com/office/officeart/2011/layout/HexagonRadial"/>
    <dgm:cxn modelId="{93A9BBBC-F995-4E00-85F5-476939190518}" type="presParOf" srcId="{1202B09C-5B44-4474-BA3E-4E79345B5DE2}" destId="{41C44C52-9F58-4DBB-A947-57341C0C0023}" srcOrd="8" destOrd="0" presId="urn:microsoft.com/office/officeart/2011/layout/HexagonRadial"/>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1E176-87B5-4936-ABEE-608C3D047376}">
      <dsp:nvSpPr>
        <dsp:cNvPr id="0" name=""/>
        <dsp:cNvSpPr/>
      </dsp:nvSpPr>
      <dsp:spPr>
        <a:xfrm>
          <a:off x="0" y="0"/>
          <a:ext cx="2699981" cy="1270719"/>
        </a:xfrm>
        <a:prstGeom prst="rightArrow">
          <a:avLst>
            <a:gd name="adj1" fmla="val 50000"/>
            <a:gd name="adj2" fmla="val 50000"/>
          </a:avLst>
        </a:prstGeom>
        <a:solidFill>
          <a:schemeClr val="accent2">
            <a:lumMod val="5000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03958" numCol="1" spcCol="1270" anchor="ctr" anchorCtr="0">
          <a:noAutofit/>
        </a:bodyPr>
        <a:lstStyle/>
        <a:p>
          <a:pPr marL="0" lvl="0" indent="0" algn="l" defTabSz="800100">
            <a:lnSpc>
              <a:spcPct val="90000"/>
            </a:lnSpc>
            <a:spcBef>
              <a:spcPct val="0"/>
            </a:spcBef>
            <a:spcAft>
              <a:spcPct val="35000"/>
            </a:spcAft>
            <a:buNone/>
          </a:pPr>
          <a:r>
            <a:rPr lang="en-US" sz="1800" kern="1200" dirty="0">
              <a:latin typeface="Segoe UI" panose="020B0502040204020203" pitchFamily="34" charset="0"/>
              <a:cs typeface="Segoe UI" panose="020B0502040204020203" pitchFamily="34" charset="0"/>
            </a:rPr>
            <a:t>Data Collection</a:t>
          </a:r>
        </a:p>
      </dsp:txBody>
      <dsp:txXfrm>
        <a:off x="0" y="317680"/>
        <a:ext cx="2382301" cy="635359"/>
      </dsp:txXfrm>
    </dsp:sp>
    <dsp:sp modelId="{B678E315-1AB2-4204-89A1-C4700411BF09}">
      <dsp:nvSpPr>
        <dsp:cNvPr id="0" name=""/>
        <dsp:cNvSpPr/>
      </dsp:nvSpPr>
      <dsp:spPr>
        <a:xfrm>
          <a:off x="13247" y="971121"/>
          <a:ext cx="1527132" cy="2911692"/>
        </a:xfrm>
        <a:prstGeom prst="rect">
          <a:avLst/>
        </a:prstGeom>
        <a:solidFill>
          <a:schemeClr val="lt1">
            <a:hueOff val="0"/>
            <a:satOff val="0"/>
            <a:lumOff val="0"/>
            <a:alphaOff val="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Font typeface="Arial" panose="020B0604020202020204" pitchFamily="34" charset="0"/>
            <a:buNone/>
          </a:pPr>
          <a:r>
            <a:rPr lang="en-US" sz="1700" kern="1200" dirty="0"/>
            <a:t>Exploratory study</a:t>
          </a:r>
        </a:p>
        <a:p>
          <a:pPr marL="0" lvl="0" indent="0" algn="l" defTabSz="755650">
            <a:lnSpc>
              <a:spcPct val="90000"/>
            </a:lnSpc>
            <a:spcBef>
              <a:spcPct val="0"/>
            </a:spcBef>
            <a:spcAft>
              <a:spcPct val="35000"/>
            </a:spcAft>
            <a:buFont typeface="Arial" panose="020B0604020202020204" pitchFamily="34" charset="0"/>
            <a:buNone/>
          </a:pPr>
          <a:r>
            <a:rPr lang="en-US" sz="1700" b="1" kern="1200" dirty="0"/>
            <a:t>27 telephone interviews </a:t>
          </a:r>
        </a:p>
        <a:p>
          <a:pPr marL="0" lvl="0" indent="0" algn="l" defTabSz="755650">
            <a:lnSpc>
              <a:spcPct val="90000"/>
            </a:lnSpc>
            <a:spcBef>
              <a:spcPct val="0"/>
            </a:spcBef>
            <a:spcAft>
              <a:spcPct val="35000"/>
            </a:spcAft>
            <a:buFont typeface="Arial" panose="020B0604020202020204" pitchFamily="34" charset="0"/>
            <a:buNone/>
          </a:pPr>
          <a:r>
            <a:rPr lang="en-US" sz="1700" b="1" kern="1200" dirty="0">
              <a:solidFill>
                <a:schemeClr val="tx1"/>
              </a:solidFill>
            </a:rPr>
            <a:t>Participants: </a:t>
          </a:r>
          <a:r>
            <a:rPr lang="en-US" sz="1700" kern="1200" dirty="0"/>
            <a:t>VRCs, VREOs and Front Office staff</a:t>
          </a:r>
        </a:p>
        <a:p>
          <a:pPr marL="0" lvl="0" indent="0" algn="l" defTabSz="755650">
            <a:lnSpc>
              <a:spcPct val="90000"/>
            </a:lnSpc>
            <a:spcBef>
              <a:spcPct val="0"/>
            </a:spcBef>
            <a:spcAft>
              <a:spcPct val="35000"/>
            </a:spcAft>
            <a:buFont typeface="Arial" panose="020B0604020202020204" pitchFamily="34" charset="0"/>
            <a:buNone/>
          </a:pPr>
          <a:r>
            <a:rPr lang="en-US" sz="1700" kern="1200" dirty="0"/>
            <a:t>Transcribed interviewee responses</a:t>
          </a:r>
        </a:p>
      </dsp:txBody>
      <dsp:txXfrm>
        <a:off x="13247" y="971121"/>
        <a:ext cx="1527132" cy="2911692"/>
      </dsp:txXfrm>
    </dsp:sp>
    <dsp:sp modelId="{A6F5C986-1999-4FFF-A490-B23545838205}">
      <dsp:nvSpPr>
        <dsp:cNvPr id="0" name=""/>
        <dsp:cNvSpPr/>
      </dsp:nvSpPr>
      <dsp:spPr>
        <a:xfrm>
          <a:off x="1389754" y="403601"/>
          <a:ext cx="2570713" cy="1284774"/>
        </a:xfrm>
        <a:prstGeom prst="rightArrow">
          <a:avLst>
            <a:gd name="adj1" fmla="val 50000"/>
            <a:gd name="adj2" fmla="val 50000"/>
          </a:avLst>
        </a:prstGeom>
        <a:solidFill>
          <a:schemeClr val="accent2">
            <a:lumMod val="5000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03958" numCol="1" spcCol="1270" anchor="ctr" anchorCtr="0">
          <a:noAutofit/>
        </a:bodyPr>
        <a:lstStyle/>
        <a:p>
          <a:pPr marL="0" lvl="0" indent="0" algn="l" defTabSz="800100">
            <a:lnSpc>
              <a:spcPct val="90000"/>
            </a:lnSpc>
            <a:spcBef>
              <a:spcPct val="0"/>
            </a:spcBef>
            <a:spcAft>
              <a:spcPct val="35000"/>
            </a:spcAft>
            <a:buNone/>
          </a:pPr>
          <a:r>
            <a:rPr lang="en-US" sz="1800" kern="1200" dirty="0">
              <a:latin typeface="Segoe UI" panose="020B0502040204020203" pitchFamily="34" charset="0"/>
              <a:cs typeface="Segoe UI" panose="020B0502040204020203" pitchFamily="34" charset="0"/>
            </a:rPr>
            <a:t>Data Coding</a:t>
          </a:r>
        </a:p>
      </dsp:txBody>
      <dsp:txXfrm>
        <a:off x="1389754" y="724795"/>
        <a:ext cx="2249520" cy="642387"/>
      </dsp:txXfrm>
    </dsp:sp>
    <dsp:sp modelId="{3F5F4E89-AA9E-4C39-BCE9-9C982ACAD2F5}">
      <dsp:nvSpPr>
        <dsp:cNvPr id="0" name=""/>
        <dsp:cNvSpPr/>
      </dsp:nvSpPr>
      <dsp:spPr>
        <a:xfrm>
          <a:off x="1550520" y="1265889"/>
          <a:ext cx="1396601" cy="2725458"/>
        </a:xfrm>
        <a:prstGeom prst="rect">
          <a:avLst/>
        </a:prstGeom>
        <a:solidFill>
          <a:schemeClr val="lt1">
            <a:hueOff val="0"/>
            <a:satOff val="0"/>
            <a:lumOff val="0"/>
            <a:alphaOff val="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700" b="1" kern="1200" dirty="0"/>
            <a:t>2 rounds </a:t>
          </a:r>
          <a:r>
            <a:rPr lang="en-US" sz="1700" kern="1200" dirty="0"/>
            <a:t>of interview transcripts review</a:t>
          </a:r>
        </a:p>
        <a:p>
          <a:pPr marL="0" marR="0" lvl="0" indent="0" algn="l" defTabSz="914400" eaLnBrk="1" fontAlgn="auto" latinLnBrk="0" hangingPunct="1">
            <a:lnSpc>
              <a:spcPct val="100000"/>
            </a:lnSpc>
            <a:spcBef>
              <a:spcPct val="0"/>
            </a:spcBef>
            <a:spcAft>
              <a:spcPts val="0"/>
            </a:spcAft>
            <a:buClrTx/>
            <a:buSzTx/>
            <a:buFontTx/>
            <a:buNone/>
            <a:tabLst/>
            <a:defRPr/>
          </a:pPr>
          <a:endParaRPr lang="en-US" sz="17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US" sz="1700" b="1" kern="1200" dirty="0"/>
            <a:t>Used inductive methods to </a:t>
          </a:r>
          <a:r>
            <a:rPr lang="en-US" sz="1700" b="1" kern="1200" dirty="0">
              <a:solidFill>
                <a:schemeClr val="tx1"/>
              </a:solidFill>
            </a:rPr>
            <a:t>identify themes</a:t>
          </a:r>
          <a:endParaRPr lang="en-US" sz="1700" kern="1200" dirty="0">
            <a:solidFill>
              <a:schemeClr val="tx1"/>
            </a:solidFill>
          </a:endParaRPr>
        </a:p>
      </dsp:txBody>
      <dsp:txXfrm>
        <a:off x="1550520" y="1265889"/>
        <a:ext cx="1396601" cy="2725458"/>
      </dsp:txXfrm>
    </dsp:sp>
    <dsp:sp modelId="{B80B6913-368C-4E29-93CA-65E0604B47A1}">
      <dsp:nvSpPr>
        <dsp:cNvPr id="0" name=""/>
        <dsp:cNvSpPr/>
      </dsp:nvSpPr>
      <dsp:spPr>
        <a:xfrm>
          <a:off x="2826681" y="944190"/>
          <a:ext cx="2916573" cy="1126413"/>
        </a:xfrm>
        <a:prstGeom prst="rightArrow">
          <a:avLst>
            <a:gd name="adj1" fmla="val 50000"/>
            <a:gd name="adj2" fmla="val 50000"/>
          </a:avLst>
        </a:prstGeom>
        <a:solidFill>
          <a:schemeClr val="accent2">
            <a:lumMod val="5000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03958" numCol="1" spcCol="1270" anchor="ctr" anchorCtr="0">
          <a:noAutofit/>
        </a:bodyPr>
        <a:lstStyle/>
        <a:p>
          <a:pPr marL="0" lvl="0" indent="0" algn="l" defTabSz="800100">
            <a:lnSpc>
              <a:spcPct val="90000"/>
            </a:lnSpc>
            <a:spcBef>
              <a:spcPct val="0"/>
            </a:spcBef>
            <a:spcAft>
              <a:spcPct val="35000"/>
            </a:spcAft>
            <a:buNone/>
          </a:pPr>
          <a:r>
            <a:rPr lang="en-US" sz="1800" kern="1200" dirty="0">
              <a:latin typeface="Segoe UI" panose="020B0502040204020203" pitchFamily="34" charset="0"/>
              <a:cs typeface="Segoe UI" panose="020B0502040204020203" pitchFamily="34" charset="0"/>
            </a:rPr>
            <a:t>Data Analysis</a:t>
          </a:r>
        </a:p>
      </dsp:txBody>
      <dsp:txXfrm>
        <a:off x="2826681" y="1225793"/>
        <a:ext cx="2634970" cy="563207"/>
      </dsp:txXfrm>
    </dsp:sp>
    <dsp:sp modelId="{37F3556F-2D7A-4DD3-AA43-8E1599C69FE0}">
      <dsp:nvSpPr>
        <dsp:cNvPr id="0" name=""/>
        <dsp:cNvSpPr/>
      </dsp:nvSpPr>
      <dsp:spPr>
        <a:xfrm>
          <a:off x="2957393" y="1738780"/>
          <a:ext cx="1771534" cy="2853325"/>
        </a:xfrm>
        <a:prstGeom prst="rect">
          <a:avLst/>
        </a:prstGeom>
        <a:solidFill>
          <a:schemeClr val="lt1">
            <a:hueOff val="0"/>
            <a:satOff val="0"/>
            <a:lumOff val="0"/>
            <a:alphaOff val="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Reviewed statements of themes with highest number of responses</a:t>
          </a:r>
        </a:p>
        <a:p>
          <a:pPr marL="0" lvl="0" indent="0" algn="l" defTabSz="755650">
            <a:lnSpc>
              <a:spcPct val="90000"/>
            </a:lnSpc>
            <a:spcBef>
              <a:spcPct val="0"/>
            </a:spcBef>
            <a:spcAft>
              <a:spcPct val="35000"/>
            </a:spcAft>
            <a:buNone/>
          </a:pPr>
          <a:r>
            <a:rPr lang="en-US" sz="1700" b="1" kern="1200" dirty="0"/>
            <a:t>Identified top 6 themes and sub themes</a:t>
          </a:r>
        </a:p>
      </dsp:txBody>
      <dsp:txXfrm>
        <a:off x="2957393" y="1738780"/>
        <a:ext cx="1771534" cy="2853325"/>
      </dsp:txXfrm>
    </dsp:sp>
    <dsp:sp modelId="{F59ED268-5850-469D-99A1-BE2506BBE735}">
      <dsp:nvSpPr>
        <dsp:cNvPr id="0" name=""/>
        <dsp:cNvSpPr/>
      </dsp:nvSpPr>
      <dsp:spPr>
        <a:xfrm>
          <a:off x="4747350" y="1494806"/>
          <a:ext cx="2786763" cy="958917"/>
        </a:xfrm>
        <a:prstGeom prst="rightArrow">
          <a:avLst>
            <a:gd name="adj1" fmla="val 50000"/>
            <a:gd name="adj2" fmla="val 50000"/>
          </a:avLst>
        </a:prstGeom>
        <a:solidFill>
          <a:schemeClr val="accent2">
            <a:lumMod val="50000"/>
          </a:schemeClr>
        </a:solid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03958" numCol="1" spcCol="1270" anchor="ctr" anchorCtr="0">
          <a:noAutofit/>
        </a:bodyPr>
        <a:lstStyle/>
        <a:p>
          <a:pPr marL="0" lvl="0" indent="0" algn="l" defTabSz="800100">
            <a:lnSpc>
              <a:spcPct val="90000"/>
            </a:lnSpc>
            <a:spcBef>
              <a:spcPct val="0"/>
            </a:spcBef>
            <a:spcAft>
              <a:spcPct val="35000"/>
            </a:spcAft>
            <a:buNone/>
          </a:pPr>
          <a:r>
            <a:rPr lang="en-US" sz="1800" kern="1200">
              <a:latin typeface="Segoe UI" panose="020B0502040204020203" pitchFamily="34" charset="0"/>
              <a:cs typeface="Segoe UI" panose="020B0502040204020203" pitchFamily="34" charset="0"/>
            </a:rPr>
            <a:t>Findings</a:t>
          </a:r>
        </a:p>
      </dsp:txBody>
      <dsp:txXfrm>
        <a:off x="4747350" y="1734535"/>
        <a:ext cx="2547034" cy="479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7EF34-CE54-4849-A553-0DA683FE149C}">
      <dsp:nvSpPr>
        <dsp:cNvPr id="0" name=""/>
        <dsp:cNvSpPr/>
      </dsp:nvSpPr>
      <dsp:spPr>
        <a:xfrm>
          <a:off x="0" y="0"/>
          <a:ext cx="6457949" cy="1507037"/>
        </a:xfrm>
        <a:prstGeom prst="rect">
          <a:avLst/>
        </a:prstGeom>
        <a:solidFill>
          <a:srgbClr val="002F56"/>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latin typeface="Segoe UI" panose="020B0502040204020203" pitchFamily="34" charset="0"/>
              <a:cs typeface="Segoe UI" panose="020B0502040204020203" pitchFamily="34" charset="0"/>
            </a:rPr>
            <a:t>  </a:t>
          </a:r>
          <a:r>
            <a:rPr lang="en-US" sz="3600" kern="1200">
              <a:solidFill>
                <a:schemeClr val="bg1"/>
              </a:solidFill>
              <a:latin typeface="Segoe UI" panose="020B0502040204020203" pitchFamily="34" charset="0"/>
              <a:cs typeface="Segoe UI" panose="020B0502040204020203" pitchFamily="34" charset="0"/>
            </a:rPr>
            <a:t>Culture</a:t>
          </a:r>
        </a:p>
      </dsp:txBody>
      <dsp:txXfrm>
        <a:off x="0" y="0"/>
        <a:ext cx="6457949" cy="1507037"/>
      </dsp:txXfrm>
    </dsp:sp>
    <dsp:sp modelId="{A5764F75-F74F-4B49-BB7E-FEB07713ADB2}">
      <dsp:nvSpPr>
        <dsp:cNvPr id="0" name=""/>
        <dsp:cNvSpPr/>
      </dsp:nvSpPr>
      <dsp:spPr>
        <a:xfrm>
          <a:off x="1103" y="1555495"/>
          <a:ext cx="1261318" cy="3300461"/>
        </a:xfrm>
        <a:prstGeom prst="rect">
          <a:avLst/>
        </a:prstGeom>
        <a:solidFill>
          <a:srgbClr val="B8E6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endParaRPr lang="en-US" sz="15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endParaRPr lang="en-US" sz="15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Training and Development</a:t>
          </a:r>
        </a:p>
        <a:p>
          <a:pPr marL="0" lvl="0" indent="0" algn="ctr" defTabSz="800100">
            <a:lnSpc>
              <a:spcPct val="90000"/>
            </a:lnSpc>
            <a:spcBef>
              <a:spcPct val="0"/>
            </a:spcBef>
            <a:spcAft>
              <a:spcPct val="35000"/>
            </a:spcAft>
            <a:buFont typeface="Calibri" panose="020F0502020204030204" pitchFamily="34" charset="0"/>
            <a:buNone/>
          </a:pPr>
          <a:r>
            <a:rPr lang="en-US" sz="1200" b="0" kern="1200">
              <a:solidFill>
                <a:schemeClr val="tx1"/>
              </a:solidFill>
              <a:latin typeface="Segoe UI" panose="020B0502040204020203" pitchFamily="34" charset="0"/>
              <a:cs typeface="Segoe UI" panose="020B0502040204020203" pitchFamily="34" charset="0"/>
            </a:rPr>
            <a:t>Provide situational based training to address specifically relationship building, responsiveness and empathy in working with Veterans. </a:t>
          </a:r>
          <a:r>
            <a:rPr lang="en-US" sz="1200" b="0" kern="1200">
              <a:solidFill>
                <a:srgbClr val="000000"/>
              </a:solidFill>
              <a:latin typeface="Segoe UI" panose="020B0502040204020203" pitchFamily="34" charset="0"/>
              <a:ea typeface="+mn-ea"/>
              <a:cs typeface="Segoe UI" panose="020B0502040204020203" pitchFamily="34" charset="0"/>
            </a:rPr>
            <a:t>Address tactics to reduce stress and burnout.</a:t>
          </a:r>
        </a:p>
        <a:p>
          <a:pPr marL="0" lvl="0" indent="0" algn="ctr" defTabSz="800100">
            <a:lnSpc>
              <a:spcPct val="90000"/>
            </a:lnSpc>
            <a:spcBef>
              <a:spcPct val="0"/>
            </a:spcBef>
            <a:spcAft>
              <a:spcPct val="35000"/>
            </a:spcAft>
            <a:buFont typeface="Calibri" panose="020F0502020204030204" pitchFamily="34" charset="0"/>
            <a:buNone/>
          </a:pPr>
          <a:endParaRPr lang="en-US" sz="1200" b="0" kern="1200">
            <a:solidFill>
              <a:schemeClr val="tx1"/>
            </a:solidFill>
            <a:highlight>
              <a:srgbClr val="FFFF00"/>
            </a:highlight>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Font typeface="Calibri" panose="020F0502020204030204" pitchFamily="34" charset="0"/>
            <a:buNone/>
          </a:pPr>
          <a:endParaRPr lang="en-US" sz="1200" b="0" kern="1200">
            <a:solidFill>
              <a:schemeClr val="tx1"/>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Font typeface="Calibri" panose="020F0502020204030204" pitchFamily="34" charset="0"/>
            <a:buNone/>
          </a:pPr>
          <a:endParaRPr lang="en-US" sz="1100" b="0" kern="1200">
            <a:solidFill>
              <a:schemeClr val="tx1"/>
            </a:solidFill>
            <a:latin typeface="Segoe UI" panose="020B0502040204020203" pitchFamily="34" charset="0"/>
            <a:ea typeface="+mn-ea"/>
            <a:cs typeface="Segoe UI" panose="020B0502040204020203" pitchFamily="34" charset="0"/>
          </a:endParaRPr>
        </a:p>
      </dsp:txBody>
      <dsp:txXfrm>
        <a:off x="1103" y="1555495"/>
        <a:ext cx="1261318" cy="3300461"/>
      </dsp:txXfrm>
    </dsp:sp>
    <dsp:sp modelId="{77377ABC-E226-4E77-82EE-B5E01C468FC0}">
      <dsp:nvSpPr>
        <dsp:cNvPr id="0" name=""/>
        <dsp:cNvSpPr/>
      </dsp:nvSpPr>
      <dsp:spPr>
        <a:xfrm>
          <a:off x="1262422" y="1555495"/>
          <a:ext cx="1364809" cy="3300461"/>
        </a:xfrm>
        <a:prstGeom prst="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endParaRPr lang="en-US" sz="18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Individual Performance Management</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Incorporate desired business VRC behaviors (e.g. rapport building, empathy, etc.) and results into performance standards</a:t>
          </a:r>
        </a:p>
        <a:p>
          <a:pPr marL="0" lvl="0" indent="0" algn="l" defTabSz="800100">
            <a:lnSpc>
              <a:spcPct val="90000"/>
            </a:lnSpc>
            <a:spcBef>
              <a:spcPct val="0"/>
            </a:spcBef>
            <a:spcAft>
              <a:spcPts val="0"/>
            </a:spcAft>
            <a:buNone/>
          </a:pPr>
          <a:endParaRPr lang="en-US" sz="1200" b="0" kern="1200">
            <a:solidFill>
              <a:srgbClr val="000000"/>
            </a:solidFill>
            <a:latin typeface="Segoe UI" panose="020B0502040204020203" pitchFamily="34" charset="0"/>
            <a:ea typeface="+mn-ea"/>
            <a:cs typeface="Segoe UI" panose="020B0502040204020203" pitchFamily="34" charset="0"/>
          </a:endParaRPr>
        </a:p>
        <a:p>
          <a:pPr marL="0" lvl="0" indent="0" algn="l" defTabSz="800100">
            <a:lnSpc>
              <a:spcPct val="90000"/>
            </a:lnSpc>
            <a:spcBef>
              <a:spcPct val="0"/>
            </a:spcBef>
            <a:spcAft>
              <a:spcPts val="0"/>
            </a:spcAft>
            <a:buNone/>
          </a:pPr>
          <a:r>
            <a:rPr lang="en-US" sz="1800" b="0" kern="1200">
              <a:solidFill>
                <a:srgbClr val="000000"/>
              </a:solidFill>
              <a:latin typeface="Segoe UI" panose="020B0502040204020203" pitchFamily="34" charset="0"/>
              <a:ea typeface="+mn-ea"/>
              <a:cs typeface="Segoe UI" panose="020B0502040204020203" pitchFamily="34" charset="0"/>
            </a:rPr>
            <a:t>	</a:t>
          </a:r>
        </a:p>
      </dsp:txBody>
      <dsp:txXfrm>
        <a:off x="1262422" y="1555495"/>
        <a:ext cx="1364809" cy="3300461"/>
      </dsp:txXfrm>
    </dsp:sp>
    <dsp:sp modelId="{835F06F6-8242-4537-84F4-19D27B96FF97}">
      <dsp:nvSpPr>
        <dsp:cNvPr id="0" name=""/>
        <dsp:cNvSpPr/>
      </dsp:nvSpPr>
      <dsp:spPr>
        <a:xfrm>
          <a:off x="2627231" y="1555495"/>
          <a:ext cx="1261318" cy="3300461"/>
        </a:xfrm>
        <a:prstGeom prst="rect">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800100">
            <a:lnSpc>
              <a:spcPct val="90000"/>
            </a:lnSpc>
            <a:spcBef>
              <a:spcPct val="0"/>
            </a:spcBef>
            <a:spcAft>
              <a:spcPct val="35000"/>
            </a:spcAft>
            <a:buNone/>
          </a:pPr>
          <a:endParaRPr lang="en-US" sz="14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Reward and Recognition</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Reinforce desired behaviors and celebrate success </a:t>
          </a:r>
        </a:p>
      </dsp:txBody>
      <dsp:txXfrm>
        <a:off x="2627231" y="1555495"/>
        <a:ext cx="1261318" cy="3300461"/>
      </dsp:txXfrm>
    </dsp:sp>
    <dsp:sp modelId="{0F719391-A2F7-41D4-AE30-DF239C1914CB}">
      <dsp:nvSpPr>
        <dsp:cNvPr id="0" name=""/>
        <dsp:cNvSpPr/>
      </dsp:nvSpPr>
      <dsp:spPr>
        <a:xfrm>
          <a:off x="3888549" y="1555495"/>
          <a:ext cx="1261318" cy="33004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latin typeface="Segoe UI" panose="020B0502040204020203" pitchFamily="34" charset="0"/>
            <a:cs typeface="Segoe UI" panose="020B0502040204020203" pitchFamily="34" charset="0"/>
          </a:endParaRPr>
        </a:p>
      </dsp:txBody>
      <dsp:txXfrm>
        <a:off x="3888549" y="1555495"/>
        <a:ext cx="1261318" cy="3300461"/>
      </dsp:txXfrm>
    </dsp:sp>
    <dsp:sp modelId="{577F57A9-7FAC-403B-99F7-9981207F82FF}">
      <dsp:nvSpPr>
        <dsp:cNvPr id="0" name=""/>
        <dsp:cNvSpPr/>
      </dsp:nvSpPr>
      <dsp:spPr>
        <a:xfrm>
          <a:off x="5149868" y="1553234"/>
          <a:ext cx="1306978" cy="3304983"/>
        </a:xfrm>
        <a:prstGeom prst="rect">
          <a:avLst/>
        </a:prstGeom>
        <a:solidFill>
          <a:srgbClr val="C4DA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800100">
            <a:lnSpc>
              <a:spcPct val="90000"/>
            </a:lnSpc>
            <a:spcBef>
              <a:spcPct val="0"/>
            </a:spcBef>
            <a:spcAft>
              <a:spcPct val="35000"/>
            </a:spcAft>
            <a:buNone/>
          </a:pPr>
          <a:endParaRPr lang="en-US" sz="14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r>
            <a:rPr lang="en-US" sz="1400" b="1" kern="1200">
              <a:solidFill>
                <a:srgbClr val="000000"/>
              </a:solidFill>
              <a:latin typeface="Segoe UI" panose="020B0502040204020203" pitchFamily="34" charset="0"/>
              <a:ea typeface="+mn-ea"/>
              <a:cs typeface="Segoe UI" panose="020B0502040204020203" pitchFamily="34" charset="0"/>
            </a:rPr>
            <a:t>Selection for VRC Positions</a:t>
          </a:r>
        </a:p>
        <a:p>
          <a:pPr marL="0" lvl="0" indent="0" algn="ctr" defTabSz="800100">
            <a:lnSpc>
              <a:spcPct val="90000"/>
            </a:lnSpc>
            <a:spcBef>
              <a:spcPct val="0"/>
            </a:spcBef>
            <a:spcAft>
              <a:spcPct val="35000"/>
            </a:spcAft>
            <a:buNone/>
          </a:pPr>
          <a:r>
            <a:rPr lang="en-US" sz="1200" b="0" kern="1200">
              <a:solidFill>
                <a:srgbClr val="000000"/>
              </a:solidFill>
              <a:latin typeface="Segoe UI" panose="020B0502040204020203" pitchFamily="34" charset="0"/>
              <a:ea typeface="+mn-ea"/>
              <a:cs typeface="Segoe UI" panose="020B0502040204020203" pitchFamily="34" charset="0"/>
            </a:rPr>
            <a:t>Select individuals based on technical skills and “soft” skills needed to perform as a vocational rehabilitation counselor</a:t>
          </a:r>
        </a:p>
        <a:p>
          <a:pPr marL="0" lvl="0" indent="0" algn="ctr" defTabSz="800100">
            <a:lnSpc>
              <a:spcPct val="90000"/>
            </a:lnSpc>
            <a:spcBef>
              <a:spcPct val="0"/>
            </a:spcBef>
            <a:spcAft>
              <a:spcPct val="35000"/>
            </a:spcAft>
            <a:buNone/>
          </a:pPr>
          <a:endParaRPr lang="en-US" sz="1800" b="1" kern="1200">
            <a:solidFill>
              <a:srgbClr val="000000"/>
            </a:solidFill>
            <a:latin typeface="Segoe UI" panose="020B0502040204020203" pitchFamily="34" charset="0"/>
            <a:ea typeface="+mn-ea"/>
            <a:cs typeface="Segoe UI" panose="020B0502040204020203" pitchFamily="34" charset="0"/>
          </a:endParaRPr>
        </a:p>
        <a:p>
          <a:pPr marL="0" lvl="0" indent="0" algn="ctr" defTabSz="800100">
            <a:lnSpc>
              <a:spcPct val="90000"/>
            </a:lnSpc>
            <a:spcBef>
              <a:spcPct val="0"/>
            </a:spcBef>
            <a:spcAft>
              <a:spcPct val="35000"/>
            </a:spcAft>
            <a:buNone/>
          </a:pPr>
          <a:endParaRPr lang="en-US" sz="1200" b="0" kern="1200">
            <a:solidFill>
              <a:srgbClr val="000000"/>
            </a:solidFill>
            <a:latin typeface="Segoe UI" panose="020B0502040204020203" pitchFamily="34" charset="0"/>
            <a:ea typeface="+mn-ea"/>
            <a:cs typeface="Segoe UI" panose="020B0502040204020203" pitchFamily="34" charset="0"/>
          </a:endParaRPr>
        </a:p>
      </dsp:txBody>
      <dsp:txXfrm>
        <a:off x="5149868" y="1553234"/>
        <a:ext cx="1306978" cy="3304983"/>
      </dsp:txXfrm>
    </dsp:sp>
    <dsp:sp modelId="{A60A0922-6E47-4810-A2E0-C22DCB294054}">
      <dsp:nvSpPr>
        <dsp:cNvPr id="0" name=""/>
        <dsp:cNvSpPr/>
      </dsp:nvSpPr>
      <dsp:spPr>
        <a:xfrm>
          <a:off x="0" y="4855957"/>
          <a:ext cx="6457949" cy="366717"/>
        </a:xfrm>
        <a:prstGeom prst="rect">
          <a:avLst/>
        </a:prstGeom>
        <a:solidFill>
          <a:srgbClr val="00B0F0"/>
        </a:solidFill>
        <a:ln>
          <a:solidFill>
            <a:schemeClr val="bg1">
              <a:lumMod val="75000"/>
            </a:schemeClr>
          </a:solid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8244D-7CCB-4C75-8262-05BBB873A114}">
      <dsp:nvSpPr>
        <dsp:cNvPr id="0" name=""/>
        <dsp:cNvSpPr/>
      </dsp:nvSpPr>
      <dsp:spPr>
        <a:xfrm>
          <a:off x="1700207" y="1489580"/>
          <a:ext cx="1948740" cy="1685542"/>
        </a:xfrm>
        <a:prstGeom prst="hexagon">
          <a:avLst>
            <a:gd name="adj" fmla="val 28570"/>
            <a:gd name="vf" fmla="val 115470"/>
          </a:avLst>
        </a:prstGeom>
        <a:solidFill>
          <a:schemeClr val="accent1">
            <a:hueOff val="0"/>
            <a:satOff val="0"/>
            <a:lumOff val="0"/>
            <a:alphaOff val="0"/>
          </a:schemeClr>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a:solidFill>
                <a:schemeClr val="tx2"/>
              </a:solidFill>
              <a:latin typeface="Calibri" panose="020F0502020204030204" pitchFamily="34" charset="0"/>
              <a:cs typeface="Calibri" panose="020F0502020204030204" pitchFamily="34" charset="0"/>
            </a:rPr>
            <a:t>Enhancing the Veteran Experience</a:t>
          </a:r>
        </a:p>
      </dsp:txBody>
      <dsp:txXfrm>
        <a:off x="2023122" y="1768882"/>
        <a:ext cx="1302910" cy="1126938"/>
      </dsp:txXfrm>
    </dsp:sp>
    <dsp:sp modelId="{0A597315-3E08-43DC-918B-39E51C5D6480}">
      <dsp:nvSpPr>
        <dsp:cNvPr id="0" name=""/>
        <dsp:cNvSpPr/>
      </dsp:nvSpPr>
      <dsp:spPr>
        <a:xfrm>
          <a:off x="2757288" y="728739"/>
          <a:ext cx="735355" cy="633444"/>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EA0CDA-D1BB-411F-B2A9-66286FF00E13}">
      <dsp:nvSpPr>
        <dsp:cNvPr id="0" name=""/>
        <dsp:cNvSpPr/>
      </dsp:nvSpPr>
      <dsp:spPr>
        <a:xfrm>
          <a:off x="1772985" y="-2155"/>
          <a:ext cx="1756028" cy="1390032"/>
        </a:xfrm>
        <a:prstGeom prst="hexagon">
          <a:avLst>
            <a:gd name="adj" fmla="val 28570"/>
            <a:gd name="vf" fmla="val 115470"/>
          </a:avLst>
        </a:prstGeom>
        <a:solidFill>
          <a:schemeClr val="accent2">
            <a:hueOff val="0"/>
            <a:satOff val="0"/>
            <a:lumOff val="0"/>
            <a:alpha val="99000"/>
          </a:schemeClr>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VR&amp;E IT Modernization Efforts</a:t>
          </a:r>
        </a:p>
      </dsp:txBody>
      <dsp:txXfrm>
        <a:off x="2051698" y="218468"/>
        <a:ext cx="1198602" cy="948786"/>
      </dsp:txXfrm>
    </dsp:sp>
    <dsp:sp modelId="{69CB209A-5F63-4AA5-90CD-4A398BA3BAA3}">
      <dsp:nvSpPr>
        <dsp:cNvPr id="0" name=""/>
        <dsp:cNvSpPr/>
      </dsp:nvSpPr>
      <dsp:spPr>
        <a:xfrm>
          <a:off x="3615473" y="1912943"/>
          <a:ext cx="735355" cy="633444"/>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914F4A-3766-4F27-9B22-FE521AB92BB3}">
      <dsp:nvSpPr>
        <dsp:cNvPr id="0" name=""/>
        <dsp:cNvSpPr/>
      </dsp:nvSpPr>
      <dsp:spPr>
        <a:xfrm>
          <a:off x="3836514" y="1657788"/>
          <a:ext cx="1596781" cy="1381412"/>
        </a:xfrm>
        <a:prstGeom prst="hexagon">
          <a:avLst>
            <a:gd name="adj" fmla="val 28570"/>
            <a:gd name="vf" fmla="val 115470"/>
          </a:avLst>
        </a:prstGeom>
        <a:solidFill>
          <a:schemeClr val="accent2">
            <a:hueOff val="-141329"/>
            <a:satOff val="-4611"/>
            <a:lumOff val="-5098"/>
            <a:alphaOff val="0"/>
          </a:schemeClr>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Situational Based Training for VRCs</a:t>
          </a:r>
        </a:p>
      </dsp:txBody>
      <dsp:txXfrm>
        <a:off x="4101136" y="1886718"/>
        <a:ext cx="1067537" cy="923552"/>
      </dsp:txXfrm>
    </dsp:sp>
    <dsp:sp modelId="{6E0D2199-5C85-4186-8725-6ED7D768626B}">
      <dsp:nvSpPr>
        <dsp:cNvPr id="0" name=""/>
        <dsp:cNvSpPr/>
      </dsp:nvSpPr>
      <dsp:spPr>
        <a:xfrm>
          <a:off x="3161332" y="3239209"/>
          <a:ext cx="735355" cy="633444"/>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62787C-7376-4CDE-A6F7-6D3E44430CB2}">
      <dsp:nvSpPr>
        <dsp:cNvPr id="0" name=""/>
        <dsp:cNvSpPr/>
      </dsp:nvSpPr>
      <dsp:spPr>
        <a:xfrm>
          <a:off x="1892417" y="3341495"/>
          <a:ext cx="1596781" cy="1381412"/>
        </a:xfrm>
        <a:prstGeom prst="hexagon">
          <a:avLst>
            <a:gd name="adj" fmla="val 28570"/>
            <a:gd name="vf" fmla="val 115470"/>
          </a:avLst>
        </a:prstGeom>
        <a:solidFill>
          <a:schemeClr val="accent2">
            <a:hueOff val="-282659"/>
            <a:satOff val="-9223"/>
            <a:lumOff val="-10197"/>
            <a:alphaOff val="0"/>
          </a:schemeClr>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Data Collection from Veterans on their Experience</a:t>
          </a:r>
        </a:p>
      </dsp:txBody>
      <dsp:txXfrm>
        <a:off x="2157039" y="3570425"/>
        <a:ext cx="1067537" cy="923552"/>
      </dsp:txXfrm>
    </dsp:sp>
    <dsp:sp modelId="{41C44C52-9F58-4DBB-A947-57341C0C0023}">
      <dsp:nvSpPr>
        <dsp:cNvPr id="0" name=""/>
        <dsp:cNvSpPr/>
      </dsp:nvSpPr>
      <dsp:spPr>
        <a:xfrm>
          <a:off x="0" y="1704653"/>
          <a:ext cx="1596781" cy="1381412"/>
        </a:xfrm>
        <a:prstGeom prst="hexagon">
          <a:avLst>
            <a:gd name="adj" fmla="val 28570"/>
            <a:gd name="vf" fmla="val 115470"/>
          </a:avLst>
        </a:prstGeom>
        <a:solidFill>
          <a:schemeClr val="accent2">
            <a:hueOff val="-423988"/>
            <a:satOff val="-13834"/>
            <a:lumOff val="-15295"/>
            <a:alphaOff val="0"/>
          </a:schemeClr>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488950">
            <a:lnSpc>
              <a:spcPct val="90000"/>
            </a:lnSpc>
            <a:spcBef>
              <a:spcPct val="0"/>
            </a:spcBef>
            <a:spcAft>
              <a:spcPct val="35000"/>
            </a:spcAft>
            <a:buNone/>
          </a:pPr>
          <a:r>
            <a:rPr lang="en-US" sz="1400" b="1" kern="1200">
              <a:solidFill>
                <a:srgbClr val="000000"/>
              </a:solidFill>
              <a:latin typeface="Calibri" panose="020F0502020204030204" pitchFamily="34" charset="0"/>
              <a:ea typeface="+mn-ea"/>
              <a:cs typeface="Calibri" panose="020F0502020204030204" pitchFamily="34" charset="0"/>
            </a:rPr>
            <a:t>VRC Advisory Committee</a:t>
          </a:r>
        </a:p>
      </dsp:txBody>
      <dsp:txXfrm>
        <a:off x="264622" y="1933583"/>
        <a:ext cx="1067537" cy="92355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53" tIns="46676" rIns="93353" bIns="46676"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53" tIns="46676" rIns="93353" bIns="46676" rtlCol="0"/>
          <a:lstStyle>
            <a:lvl1pPr algn="r">
              <a:defRPr sz="1200"/>
            </a:lvl1pPr>
          </a:lstStyle>
          <a:p>
            <a:fld id="{89DA226F-3727-43F2-AF55-DA9B55E7A45C}" type="datetimeFigureOut">
              <a:rPr lang="en-US" smtClean="0"/>
              <a:t>8/3/2020</a:t>
            </a:fld>
            <a:endParaRPr lang="en-US"/>
          </a:p>
        </p:txBody>
      </p:sp>
      <p:sp>
        <p:nvSpPr>
          <p:cNvPr id="4" name="Slide Image Placeholder 3"/>
          <p:cNvSpPr>
            <a:spLocks noGrp="1" noRot="1" noChangeAspect="1"/>
          </p:cNvSpPr>
          <p:nvPr>
            <p:ph type="sldImg" idx="2"/>
          </p:nvPr>
        </p:nvSpPr>
        <p:spPr>
          <a:xfrm>
            <a:off x="1417638" y="1163638"/>
            <a:ext cx="4191000" cy="3143250"/>
          </a:xfrm>
          <a:prstGeom prst="rect">
            <a:avLst/>
          </a:prstGeom>
          <a:noFill/>
          <a:ln w="12700">
            <a:solidFill>
              <a:prstClr val="black"/>
            </a:solidFill>
          </a:ln>
        </p:spPr>
        <p:txBody>
          <a:bodyPr vert="horz" lIns="93353" tIns="46676" rIns="93353" bIns="46676" rtlCol="0" anchor="ctr"/>
          <a:lstStyle/>
          <a:p>
            <a:endParaRPr lang="en-US"/>
          </a:p>
        </p:txBody>
      </p:sp>
      <p:sp>
        <p:nvSpPr>
          <p:cNvPr id="5" name="Notes Placeholder 4"/>
          <p:cNvSpPr>
            <a:spLocks noGrp="1"/>
          </p:cNvSpPr>
          <p:nvPr>
            <p:ph type="body" sz="quarter" idx="3"/>
          </p:nvPr>
        </p:nvSpPr>
        <p:spPr>
          <a:xfrm>
            <a:off x="702628" y="4481533"/>
            <a:ext cx="5621020" cy="3666708"/>
          </a:xfrm>
          <a:prstGeom prst="rect">
            <a:avLst/>
          </a:prstGeom>
        </p:spPr>
        <p:txBody>
          <a:bodyPr vert="horz" lIns="93353" tIns="46676" rIns="93353" bIns="4667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53" tIns="46676" rIns="93353" bIns="46676"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53" tIns="46676" rIns="93353" bIns="46676" rtlCol="0" anchor="b"/>
          <a:lstStyle>
            <a:lvl1pPr algn="r">
              <a:defRPr sz="1200"/>
            </a:lvl1pPr>
          </a:lstStyle>
          <a:p>
            <a:fld id="{BCAE6B4A-447B-4BE1-B7A4-7BC96D9ACE09}" type="slidenum">
              <a:rPr lang="en-US" smtClean="0"/>
              <a:t>‹#›</a:t>
            </a:fld>
            <a:endParaRPr lang="en-US"/>
          </a:p>
        </p:txBody>
      </p:sp>
    </p:spTree>
    <p:extLst>
      <p:ext uri="{BB962C8B-B14F-4D97-AF65-F5344CB8AC3E}">
        <p14:creationId xmlns:p14="http://schemas.microsoft.com/office/powerpoint/2010/main" val="2003127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AE6B4A-447B-4BE1-B7A4-7BC96D9ACE09}" type="slidenum">
              <a:rPr lang="en-US" smtClean="0"/>
              <a:t>1</a:t>
            </a:fld>
            <a:endParaRPr lang="en-US"/>
          </a:p>
        </p:txBody>
      </p:sp>
    </p:spTree>
    <p:extLst>
      <p:ext uri="{BB962C8B-B14F-4D97-AF65-F5344CB8AC3E}">
        <p14:creationId xmlns:p14="http://schemas.microsoft.com/office/powerpoint/2010/main" val="1136119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18</a:t>
            </a:fld>
            <a:endParaRPr lang="en-US"/>
          </a:p>
        </p:txBody>
      </p:sp>
    </p:spTree>
    <p:extLst>
      <p:ext uri="{BB962C8B-B14F-4D97-AF65-F5344CB8AC3E}">
        <p14:creationId xmlns:p14="http://schemas.microsoft.com/office/powerpoint/2010/main" val="262623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594"/>
              </a:spcAft>
              <a:buClrTx/>
              <a:buSzTx/>
              <a:buFontTx/>
              <a:buNone/>
              <a:tabLst/>
              <a:defRPr/>
            </a:pPr>
            <a:r>
              <a:rPr lang="en-US" sz="1200">
                <a:latin typeface="Segoe UI" panose="020B0502040204020203" pitchFamily="34" charset="0"/>
                <a:cs typeface="Segoe UI" panose="020B0502040204020203" pitchFamily="34" charset="0"/>
              </a:rPr>
              <a:t>Veterans want more interaction and time with counselors</a:t>
            </a: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20</a:t>
            </a:fld>
            <a:endParaRPr lang="en-US"/>
          </a:p>
        </p:txBody>
      </p:sp>
    </p:spTree>
    <p:extLst>
      <p:ext uri="{BB962C8B-B14F-4D97-AF65-F5344CB8AC3E}">
        <p14:creationId xmlns:p14="http://schemas.microsoft.com/office/powerpoint/2010/main" val="1312733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594"/>
              </a:spcAft>
              <a:buClrTx/>
              <a:buSzTx/>
              <a:buFontTx/>
              <a:buNone/>
              <a:tabLst/>
              <a:defRPr/>
            </a:pPr>
            <a:r>
              <a:rPr lang="en-US" sz="1200">
                <a:latin typeface="Segoe UI" panose="020B0502040204020203" pitchFamily="34" charset="0"/>
                <a:cs typeface="Segoe UI" panose="020B0502040204020203" pitchFamily="34" charset="0"/>
              </a:rPr>
              <a:t>Veterans want more interaction and time with counselors</a:t>
            </a: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21</a:t>
            </a:fld>
            <a:endParaRPr lang="en-US"/>
          </a:p>
        </p:txBody>
      </p:sp>
    </p:spTree>
    <p:extLst>
      <p:ext uri="{BB962C8B-B14F-4D97-AF65-F5344CB8AC3E}">
        <p14:creationId xmlns:p14="http://schemas.microsoft.com/office/powerpoint/2010/main" val="1473739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594"/>
              </a:spcAft>
              <a:buClrTx/>
              <a:buSzTx/>
              <a:buFontTx/>
              <a:buNone/>
              <a:tabLst/>
              <a:defRPr/>
            </a:pPr>
            <a:r>
              <a:rPr lang="en-US" sz="1200">
                <a:latin typeface="Segoe UI" panose="020B0502040204020203" pitchFamily="34" charset="0"/>
                <a:cs typeface="Segoe UI" panose="020B0502040204020203" pitchFamily="34" charset="0"/>
              </a:rPr>
              <a:t>Veterans want more interaction and time with counselors</a:t>
            </a: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22</a:t>
            </a:fld>
            <a:endParaRPr lang="en-US"/>
          </a:p>
        </p:txBody>
      </p:sp>
    </p:spTree>
    <p:extLst>
      <p:ext uri="{BB962C8B-B14F-4D97-AF65-F5344CB8AC3E}">
        <p14:creationId xmlns:p14="http://schemas.microsoft.com/office/powerpoint/2010/main" val="142710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23</a:t>
            </a:fld>
            <a:endParaRPr lang="en-US"/>
          </a:p>
        </p:txBody>
      </p:sp>
    </p:spTree>
    <p:extLst>
      <p:ext uri="{BB962C8B-B14F-4D97-AF65-F5344CB8AC3E}">
        <p14:creationId xmlns:p14="http://schemas.microsoft.com/office/powerpoint/2010/main" val="521328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24</a:t>
            </a:fld>
            <a:endParaRPr lang="en-US"/>
          </a:p>
        </p:txBody>
      </p:sp>
    </p:spTree>
    <p:extLst>
      <p:ext uri="{BB962C8B-B14F-4D97-AF65-F5344CB8AC3E}">
        <p14:creationId xmlns:p14="http://schemas.microsoft.com/office/powerpoint/2010/main" val="356951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25</a:t>
            </a:fld>
            <a:endParaRPr lang="en-US"/>
          </a:p>
        </p:txBody>
      </p:sp>
    </p:spTree>
    <p:extLst>
      <p:ext uri="{BB962C8B-B14F-4D97-AF65-F5344CB8AC3E}">
        <p14:creationId xmlns:p14="http://schemas.microsoft.com/office/powerpoint/2010/main" val="17969436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26</a:t>
            </a:fld>
            <a:endParaRPr lang="en-US"/>
          </a:p>
        </p:txBody>
      </p:sp>
    </p:spTree>
    <p:extLst>
      <p:ext uri="{BB962C8B-B14F-4D97-AF65-F5344CB8AC3E}">
        <p14:creationId xmlns:p14="http://schemas.microsoft.com/office/powerpoint/2010/main" val="30137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27</a:t>
            </a:fld>
            <a:endParaRPr lang="en-US"/>
          </a:p>
        </p:txBody>
      </p:sp>
    </p:spTree>
    <p:extLst>
      <p:ext uri="{BB962C8B-B14F-4D97-AF65-F5344CB8AC3E}">
        <p14:creationId xmlns:p14="http://schemas.microsoft.com/office/powerpoint/2010/main" val="1806295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594"/>
              </a:spcAft>
            </a:pPr>
            <a:endParaRPr lang="en-US" b="1">
              <a:latin typeface="Segoe UI" panose="020B0502040204020203" pitchFamily="34" charset="0"/>
              <a:cs typeface="Segoe UI" panose="020B0502040204020203" pitchFamily="34" charset="0"/>
            </a:endParaRPr>
          </a:p>
          <a:p>
            <a:pPr>
              <a:spcAft>
                <a:spcPts val="594"/>
              </a:spcAft>
            </a:pPr>
            <a:endParaRPr lang="en-US">
              <a:latin typeface="Segoe UI" panose="020B0502040204020203" pitchFamily="34" charset="0"/>
              <a:cs typeface="Segoe UI" panose="020B0502040204020203" pitchFamily="34" charset="0"/>
            </a:endParaRPr>
          </a:p>
          <a:p>
            <a:endParaRPr lang="en-US" b="1"/>
          </a:p>
        </p:txBody>
      </p:sp>
      <p:sp>
        <p:nvSpPr>
          <p:cNvPr id="4" name="Slide Number Placeholder 3"/>
          <p:cNvSpPr>
            <a:spLocks noGrp="1"/>
          </p:cNvSpPr>
          <p:nvPr>
            <p:ph type="sldNum" sz="quarter" idx="10"/>
          </p:nvPr>
        </p:nvSpPr>
        <p:spPr/>
        <p:txBody>
          <a:bodyPr/>
          <a:lstStyle/>
          <a:p>
            <a:fld id="{BCAE6B4A-447B-4BE1-B7A4-7BC96D9ACE09}" type="slidenum">
              <a:rPr lang="en-US" smtClean="0"/>
              <a:t>28</a:t>
            </a:fld>
            <a:endParaRPr lang="en-US"/>
          </a:p>
        </p:txBody>
      </p:sp>
    </p:spTree>
    <p:extLst>
      <p:ext uri="{BB962C8B-B14F-4D97-AF65-F5344CB8AC3E}">
        <p14:creationId xmlns:p14="http://schemas.microsoft.com/office/powerpoint/2010/main" val="620067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6B38926E-517C-4E6C-9D27-2CC135E78432}" type="slidenum">
              <a:rPr lang="en-US" smtClean="0"/>
              <a:t>4</a:t>
            </a:fld>
            <a:endParaRPr lang="en-US"/>
          </a:p>
        </p:txBody>
      </p:sp>
    </p:spTree>
    <p:extLst>
      <p:ext uri="{BB962C8B-B14F-4D97-AF65-F5344CB8AC3E}">
        <p14:creationId xmlns:p14="http://schemas.microsoft.com/office/powerpoint/2010/main" val="1502702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Segoe UI" panose="020B0502040204020203" pitchFamily="34" charset="0"/>
                <a:cs typeface="Segoe UI" panose="020B0502040204020203" pitchFamily="34" charset="0"/>
              </a:rPr>
              <a:t>If we remove barriers that impede VRCs ability to provide an exceptional veteran experience than veterans will experience improve.</a:t>
            </a:r>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30</a:t>
            </a:fld>
            <a:endParaRPr lang="en-US"/>
          </a:p>
        </p:txBody>
      </p:sp>
    </p:spTree>
    <p:extLst>
      <p:ext uri="{BB962C8B-B14F-4D97-AF65-F5344CB8AC3E}">
        <p14:creationId xmlns:p14="http://schemas.microsoft.com/office/powerpoint/2010/main" val="3092274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2183" rtl="0" eaLnBrk="1" fontAlgn="base" latinLnBrk="0" hangingPunct="1">
              <a:lnSpc>
                <a:spcPct val="100000"/>
              </a:lnSpc>
              <a:spcBef>
                <a:spcPct val="0"/>
              </a:spcBef>
              <a:spcAft>
                <a:spcPts val="0"/>
              </a:spcAft>
              <a:buClrTx/>
              <a:buSzTx/>
              <a:buFontTx/>
              <a:buNone/>
              <a:tabLst/>
              <a:defRPr/>
            </a:pPr>
            <a:fld id="{5CA7C1A6-3F6E-4A0C-A01A-2F04D27288E6}" type="slidenum">
              <a:rPr kumimoji="0" lang="en-GB" sz="1200" b="1"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2183" rtl="0" eaLnBrk="1" fontAlgn="base" latinLnBrk="0" hangingPunct="1">
                <a:lnSpc>
                  <a:spcPct val="100000"/>
                </a:lnSpc>
                <a:spcBef>
                  <a:spcPct val="0"/>
                </a:spcBef>
                <a:spcAft>
                  <a:spcPts val="0"/>
                </a:spcAft>
                <a:buClrTx/>
                <a:buSzTx/>
                <a:buFontTx/>
                <a:buNone/>
                <a:tabLst/>
                <a:defRPr/>
              </a:pPr>
              <a:t>31</a:t>
            </a:fld>
            <a:endParaRPr kumimoji="0" lang="en-GB" sz="1200" b="1"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94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32</a:t>
            </a:fld>
            <a:endParaRPr lang="en-US"/>
          </a:p>
        </p:txBody>
      </p:sp>
    </p:spTree>
    <p:extLst>
      <p:ext uri="{BB962C8B-B14F-4D97-AF65-F5344CB8AC3E}">
        <p14:creationId xmlns:p14="http://schemas.microsoft.com/office/powerpoint/2010/main" val="27289544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2183" rtl="0" eaLnBrk="1" fontAlgn="base" latinLnBrk="0" hangingPunct="1">
              <a:lnSpc>
                <a:spcPct val="100000"/>
              </a:lnSpc>
              <a:spcBef>
                <a:spcPct val="0"/>
              </a:spcBef>
              <a:spcAft>
                <a:spcPts val="0"/>
              </a:spcAft>
              <a:buClrTx/>
              <a:buSzTx/>
              <a:buFontTx/>
              <a:buNone/>
              <a:tabLst/>
              <a:defRPr/>
            </a:pPr>
            <a:fld id="{5CA7C1A6-3F6E-4A0C-A01A-2F04D27288E6}" type="slidenum">
              <a:rPr kumimoji="0" lang="en-GB" sz="1200" b="1"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2183" rtl="0" eaLnBrk="1" fontAlgn="base" latinLnBrk="0" hangingPunct="1">
                <a:lnSpc>
                  <a:spcPct val="100000"/>
                </a:lnSpc>
                <a:spcBef>
                  <a:spcPct val="0"/>
                </a:spcBef>
                <a:spcAft>
                  <a:spcPts val="0"/>
                </a:spcAft>
                <a:buClrTx/>
                <a:buSzTx/>
                <a:buFontTx/>
                <a:buNone/>
                <a:tabLst/>
                <a:defRPr/>
              </a:pPr>
              <a:t>38</a:t>
            </a:fld>
            <a:endParaRPr kumimoji="0" lang="en-GB" sz="1200" b="1"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7825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5</a:t>
            </a:fld>
            <a:endParaRPr lang="en-US"/>
          </a:p>
        </p:txBody>
      </p:sp>
    </p:spTree>
    <p:extLst>
      <p:ext uri="{BB962C8B-B14F-4D97-AF65-F5344CB8AC3E}">
        <p14:creationId xmlns:p14="http://schemas.microsoft.com/office/powerpoint/2010/main" val="400607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6</a:t>
            </a:fld>
            <a:endParaRPr lang="en-US"/>
          </a:p>
        </p:txBody>
      </p:sp>
    </p:spTree>
    <p:extLst>
      <p:ext uri="{BB962C8B-B14F-4D97-AF65-F5344CB8AC3E}">
        <p14:creationId xmlns:p14="http://schemas.microsoft.com/office/powerpoint/2010/main" val="4175257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Divide polls by role - </a:t>
            </a:r>
          </a:p>
        </p:txBody>
      </p:sp>
      <p:sp>
        <p:nvSpPr>
          <p:cNvPr id="4" name="Slide Number Placeholder 3"/>
          <p:cNvSpPr>
            <a:spLocks noGrp="1"/>
          </p:cNvSpPr>
          <p:nvPr>
            <p:ph type="sldNum" sz="quarter" idx="5"/>
          </p:nvPr>
        </p:nvSpPr>
        <p:spPr/>
        <p:txBody>
          <a:bodyPr/>
          <a:lstStyle/>
          <a:p>
            <a:fld id="{BCAE6B4A-447B-4BE1-B7A4-7BC96D9ACE09}" type="slidenum">
              <a:rPr lang="en-US" smtClean="0"/>
              <a:t>9</a:t>
            </a:fld>
            <a:endParaRPr lang="en-US"/>
          </a:p>
        </p:txBody>
      </p:sp>
    </p:spTree>
    <p:extLst>
      <p:ext uri="{BB962C8B-B14F-4D97-AF65-F5344CB8AC3E}">
        <p14:creationId xmlns:p14="http://schemas.microsoft.com/office/powerpoint/2010/main" val="3407478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10</a:t>
            </a:fld>
            <a:endParaRPr lang="en-US"/>
          </a:p>
        </p:txBody>
      </p:sp>
    </p:spTree>
    <p:extLst>
      <p:ext uri="{BB962C8B-B14F-4D97-AF65-F5344CB8AC3E}">
        <p14:creationId xmlns:p14="http://schemas.microsoft.com/office/powerpoint/2010/main" val="134486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13</a:t>
            </a:fld>
            <a:endParaRPr lang="en-US"/>
          </a:p>
        </p:txBody>
      </p:sp>
    </p:spTree>
    <p:extLst>
      <p:ext uri="{BB962C8B-B14F-4D97-AF65-F5344CB8AC3E}">
        <p14:creationId xmlns:p14="http://schemas.microsoft.com/office/powerpoint/2010/main" val="2676970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E6B4A-447B-4BE1-B7A4-7BC96D9ACE09}" type="slidenum">
              <a:rPr lang="en-US" smtClean="0"/>
              <a:t>14</a:t>
            </a:fld>
            <a:endParaRPr lang="en-US"/>
          </a:p>
        </p:txBody>
      </p:sp>
    </p:spTree>
    <p:extLst>
      <p:ext uri="{BB962C8B-B14F-4D97-AF65-F5344CB8AC3E}">
        <p14:creationId xmlns:p14="http://schemas.microsoft.com/office/powerpoint/2010/main" val="4097446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 to the list of priorities</a:t>
            </a:r>
          </a:p>
        </p:txBody>
      </p:sp>
      <p:sp>
        <p:nvSpPr>
          <p:cNvPr id="4" name="Slide Number Placeholder 3"/>
          <p:cNvSpPr>
            <a:spLocks noGrp="1"/>
          </p:cNvSpPr>
          <p:nvPr>
            <p:ph type="sldNum" sz="quarter" idx="5"/>
          </p:nvPr>
        </p:nvSpPr>
        <p:spPr/>
        <p:txBody>
          <a:bodyPr/>
          <a:lstStyle/>
          <a:p>
            <a:fld id="{BCAE6B4A-447B-4BE1-B7A4-7BC96D9ACE09}" type="slidenum">
              <a:rPr lang="en-US" smtClean="0"/>
              <a:t>16</a:t>
            </a:fld>
            <a:endParaRPr lang="en-US"/>
          </a:p>
        </p:txBody>
      </p:sp>
    </p:spTree>
    <p:extLst>
      <p:ext uri="{BB962C8B-B14F-4D97-AF65-F5344CB8AC3E}">
        <p14:creationId xmlns:p14="http://schemas.microsoft.com/office/powerpoint/2010/main" val="1338150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994B38-FABC-FB41-AD08-3348CFB792CE}"/>
              </a:ext>
            </a:extLst>
          </p:cNvPr>
          <p:cNvSpPr/>
          <p:nvPr userDrawn="1"/>
        </p:nvSpPr>
        <p:spPr>
          <a:xfrm>
            <a:off x="0" y="0"/>
            <a:ext cx="9144000" cy="6866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C0582E7-8953-3F4C-8634-1C6FB4EFDA6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9D9D88D-4A19-2744-BD82-0762372CF112}"/>
              </a:ext>
            </a:extLst>
          </p:cNvPr>
          <p:cNvSpPr>
            <a:spLocks noGrp="1"/>
          </p:cNvSpPr>
          <p:nvPr>
            <p:ph type="ctrTitle"/>
          </p:nvPr>
        </p:nvSpPr>
        <p:spPr>
          <a:xfrm>
            <a:off x="292261" y="1810853"/>
            <a:ext cx="5308439" cy="2387600"/>
          </a:xfrm>
        </p:spPr>
        <p:txBody>
          <a:bodyPr anchor="b"/>
          <a:lstStyle>
            <a:lvl1pPr algn="l">
              <a:defRPr sz="4500" b="1">
                <a:solidFill>
                  <a:schemeClr val="bg1"/>
                </a:solidFill>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508EFAD-519D-1A45-9661-63F66A218F78}"/>
              </a:ext>
            </a:extLst>
          </p:cNvPr>
          <p:cNvSpPr>
            <a:spLocks noGrp="1"/>
          </p:cNvSpPr>
          <p:nvPr>
            <p:ph type="subTitle" idx="1"/>
          </p:nvPr>
        </p:nvSpPr>
        <p:spPr>
          <a:xfrm>
            <a:off x="292261" y="4564064"/>
            <a:ext cx="5308439" cy="933095"/>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213158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5376958"/>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US" sz="1350">
              <a:solidFill>
                <a:prstClr val="white"/>
              </a:solidFill>
            </a:endParaRPr>
          </a:p>
        </p:txBody>
      </p:sp>
      <p:sp>
        <p:nvSpPr>
          <p:cNvPr id="6" name="Title 1"/>
          <p:cNvSpPr txBox="1">
            <a:spLocks/>
          </p:cNvSpPr>
          <p:nvPr userDrawn="1"/>
        </p:nvSpPr>
        <p:spPr>
          <a:xfrm>
            <a:off x="2921341" y="4803737"/>
            <a:ext cx="5775325" cy="450535"/>
          </a:xfrm>
          <a:prstGeom prst="rect">
            <a:avLst/>
          </a:prstGeom>
          <a:ln>
            <a:solidFill>
              <a:schemeClr val="bg1"/>
            </a:solidFill>
          </a:ln>
        </p:spPr>
        <p:txBody>
          <a:bodyPr vert="horz" lIns="68580" tIns="34290" rIns="68580" bIns="3429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1500">
                <a:solidFill>
                  <a:srgbClr val="000000"/>
                </a:solidFill>
              </a:rPr>
              <a:t>August 30, 2017</a:t>
            </a:r>
          </a:p>
        </p:txBody>
      </p:sp>
      <p:grpSp>
        <p:nvGrpSpPr>
          <p:cNvPr id="12" name="Group 11"/>
          <p:cNvGrpSpPr/>
          <p:nvPr userDrawn="1"/>
        </p:nvGrpSpPr>
        <p:grpSpPr>
          <a:xfrm>
            <a:off x="1285686" y="1694042"/>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8625" b="1" spc="-75">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4050" b="1">
                  <a:solidFill>
                    <a:srgbClr val="00B0F0"/>
                  </a:solidFill>
                  <a:latin typeface="Arial" panose="020B0604020202020204" pitchFamily="34" charset="0"/>
                  <a:cs typeface="Arial" panose="020B0604020202020204" pitchFamily="34" charset="0"/>
                </a:rPr>
                <a:t>Key Leaders </a:t>
              </a:r>
              <a:br>
                <a:rPr lang="en-US" sz="4050" b="1">
                  <a:solidFill>
                    <a:srgbClr val="00B0F0"/>
                  </a:solidFill>
                  <a:latin typeface="Arial" panose="020B0604020202020204" pitchFamily="34" charset="0"/>
                  <a:cs typeface="Arial" panose="020B0604020202020204" pitchFamily="34" charset="0"/>
                </a:rPr>
              </a:br>
              <a:r>
                <a:rPr lang="en-US" sz="405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07081" y="5478239"/>
            <a:ext cx="3048000" cy="820716"/>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B2F82454-E728-1341-AEE1-BE5864FAE2E8}"/>
              </a:ext>
            </a:extLst>
          </p:cNvPr>
          <p:cNvSpPr/>
          <p:nvPr userDrawn="1"/>
        </p:nvSpPr>
        <p:spPr>
          <a:xfrm>
            <a:off x="2256181" y="632118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2018 The MITRE Corporation. All rights reserved.</a:t>
            </a:r>
            <a:endParaRPr lang="en-US" sz="1200">
              <a:solidFill>
                <a:schemeClr val="bg1"/>
              </a:solidFill>
            </a:endParaRPr>
          </a:p>
        </p:txBody>
      </p:sp>
    </p:spTree>
    <p:extLst>
      <p:ext uri="{BB962C8B-B14F-4D97-AF65-F5344CB8AC3E}">
        <p14:creationId xmlns:p14="http://schemas.microsoft.com/office/powerpoint/2010/main" val="278031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a:t>Agenda</a:t>
            </a:r>
            <a:endParaRPr lang="en-US" sz="2700" u="sng"/>
          </a:p>
        </p:txBody>
      </p:sp>
      <p:sp>
        <p:nvSpPr>
          <p:cNvPr id="6" name="TextBox 5"/>
          <p:cNvSpPr txBox="1"/>
          <p:nvPr userDrawn="1"/>
        </p:nvSpPr>
        <p:spPr>
          <a:xfrm>
            <a:off x="331375" y="1659466"/>
            <a:ext cx="8481253" cy="276999"/>
          </a:xfrm>
          <a:prstGeom prst="rect">
            <a:avLst/>
          </a:prstGeom>
          <a:solidFill>
            <a:srgbClr val="00B0F0"/>
          </a:solidFill>
        </p:spPr>
        <p:txBody>
          <a:bodyPr wrap="square" lIns="68580" tIns="34290" rIns="68580" bIns="34290" rtlCol="0">
            <a:spAutoFit/>
          </a:bodyPr>
          <a:lstStyle/>
          <a:p>
            <a:endParaRPr lang="en-US" sz="1350">
              <a:solidFill>
                <a:srgbClr val="000000"/>
              </a:solidFill>
            </a:endParaRPr>
          </a:p>
        </p:txBody>
      </p:sp>
      <p:sp>
        <p:nvSpPr>
          <p:cNvPr id="7" name="TextBox 6"/>
          <p:cNvSpPr txBox="1"/>
          <p:nvPr userDrawn="1"/>
        </p:nvSpPr>
        <p:spPr>
          <a:xfrm>
            <a:off x="647693" y="2846077"/>
            <a:ext cx="7892223" cy="669414"/>
          </a:xfrm>
          <a:prstGeom prst="rect">
            <a:avLst/>
          </a:prstGeom>
          <a:noFill/>
        </p:spPr>
        <p:txBody>
          <a:bodyPr wrap="square" lIns="68580" tIns="34290" rIns="68580" bIns="34290" rtlCol="0" anchor="ctr">
            <a:spAutoFit/>
          </a:bodyPr>
          <a:lstStyle/>
          <a:p>
            <a:pPr marL="0" lvl="1" indent="-257175">
              <a:spcBef>
                <a:spcPts val="900"/>
              </a:spcBef>
              <a:buFont typeface="+mj-lt"/>
              <a:buAutoNum type="arabicPeriod"/>
            </a:pPr>
            <a:r>
              <a:rPr lang="en-US" sz="1500" b="1">
                <a:solidFill>
                  <a:srgbClr val="000000"/>
                </a:solidFill>
              </a:rPr>
              <a:t>Good News Story</a:t>
            </a:r>
          </a:p>
          <a:p>
            <a:pPr marL="0" lvl="1">
              <a:spcBef>
                <a:spcPts val="900"/>
              </a:spcBef>
            </a:pPr>
            <a:endParaRPr lang="en-US" sz="1500" b="1">
              <a:solidFill>
                <a:srgbClr val="000000"/>
              </a:solidFill>
            </a:endParaRPr>
          </a:p>
        </p:txBody>
      </p:sp>
      <p:sp>
        <p:nvSpPr>
          <p:cNvPr id="9" name="Rectangle 8">
            <a:extLst>
              <a:ext uri="{FF2B5EF4-FFF2-40B4-BE49-F238E27FC236}">
                <a16:creationId xmlns:a16="http://schemas.microsoft.com/office/drawing/2014/main" id="{43107065-0019-9547-9BED-17B5E8D7EA16}"/>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2018 The MITRE Corporation. All rights reserved.</a:t>
            </a:r>
            <a:endParaRPr lang="en-US" sz="1200">
              <a:solidFill>
                <a:schemeClr val="bg1"/>
              </a:solidFill>
            </a:endParaRPr>
          </a:p>
        </p:txBody>
      </p:sp>
    </p:spTree>
    <p:extLst>
      <p:ext uri="{BB962C8B-B14F-4D97-AF65-F5344CB8AC3E}">
        <p14:creationId xmlns:p14="http://schemas.microsoft.com/office/powerpoint/2010/main" val="2670099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a:t>Click to edit Slide Maser Style</a:t>
            </a:r>
            <a:endParaRPr lang="en-US" sz="2700" u="sng"/>
          </a:p>
        </p:txBody>
      </p:sp>
      <p:sp>
        <p:nvSpPr>
          <p:cNvPr id="8" name="Rectangle 7">
            <a:extLst>
              <a:ext uri="{FF2B5EF4-FFF2-40B4-BE49-F238E27FC236}">
                <a16:creationId xmlns:a16="http://schemas.microsoft.com/office/drawing/2014/main" id="{C6C7B48B-33AD-D340-B660-A64FD0E9B91B}"/>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2366690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23"/>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6"/>
            <a:ext cx="2133600" cy="365125"/>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900" smtClean="0">
                <a:solidFill>
                  <a:prstClr val="white"/>
                </a:solidFill>
              </a:rPr>
              <a:pPr/>
              <a:t>‹#›</a:t>
            </a:fld>
            <a:endParaRPr lang="en-US" sz="900">
              <a:solidFill>
                <a:prstClr val="white"/>
              </a:solidFill>
            </a:endParaRPr>
          </a:p>
        </p:txBody>
      </p:sp>
      <p:sp>
        <p:nvSpPr>
          <p:cNvPr id="6" name="Rectangle 5">
            <a:extLst>
              <a:ext uri="{FF2B5EF4-FFF2-40B4-BE49-F238E27FC236}">
                <a16:creationId xmlns:a16="http://schemas.microsoft.com/office/drawing/2014/main" id="{E52A2B9F-24CA-1241-B0A9-9C1456EFA95F}"/>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2932537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4"/>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a:t>Click to edit Slide Maser Style</a:t>
            </a:r>
            <a:endParaRPr lang="en-US" sz="2700" u="sng"/>
          </a:p>
        </p:txBody>
      </p:sp>
      <p:sp>
        <p:nvSpPr>
          <p:cNvPr id="8" name="TextBox 7"/>
          <p:cNvSpPr txBox="1"/>
          <p:nvPr userDrawn="1"/>
        </p:nvSpPr>
        <p:spPr>
          <a:xfrm>
            <a:off x="2971800" y="6336268"/>
            <a:ext cx="2971800" cy="300082"/>
          </a:xfrm>
          <a:prstGeom prst="rect">
            <a:avLst/>
          </a:prstGeom>
          <a:noFill/>
        </p:spPr>
        <p:txBody>
          <a:bodyPr wrap="square" rtlCol="0">
            <a:spAutoFit/>
          </a:bodyPr>
          <a:lstStyle/>
          <a:p>
            <a:pPr algn="ctr"/>
            <a:r>
              <a:rPr lang="en-US" sz="1350" b="1">
                <a:solidFill>
                  <a:srgbClr val="C00000"/>
                </a:solidFill>
              </a:rPr>
              <a:t>FOR VA INTERNAL USE ONLY</a:t>
            </a:r>
          </a:p>
        </p:txBody>
      </p:sp>
      <p:sp>
        <p:nvSpPr>
          <p:cNvPr id="9" name="Rectangle 8">
            <a:extLst>
              <a:ext uri="{FF2B5EF4-FFF2-40B4-BE49-F238E27FC236}">
                <a16:creationId xmlns:a16="http://schemas.microsoft.com/office/drawing/2014/main" id="{D6984E7A-970D-3F43-84C1-4CFF92841D82}"/>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1315372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a:t>Click to edit Slide Maser Style</a:t>
            </a:r>
            <a:endParaRPr lang="en-US" sz="2700" u="sng"/>
          </a:p>
        </p:txBody>
      </p:sp>
      <p:sp>
        <p:nvSpPr>
          <p:cNvPr id="7" name="Rectangle 6">
            <a:extLst>
              <a:ext uri="{FF2B5EF4-FFF2-40B4-BE49-F238E27FC236}">
                <a16:creationId xmlns:a16="http://schemas.microsoft.com/office/drawing/2014/main" id="{848EC7DE-076D-0A46-B77B-9FD01F700A97}"/>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1026219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5"/>
            <a:ext cx="3008313"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144" y="273059"/>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9"/>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Rectangle 5">
            <a:extLst>
              <a:ext uri="{FF2B5EF4-FFF2-40B4-BE49-F238E27FC236}">
                <a16:creationId xmlns:a16="http://schemas.microsoft.com/office/drawing/2014/main" id="{945A0CF1-9B27-C741-B852-AAAB47D53696}"/>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289309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Rectangle 2">
            <a:extLst>
              <a:ext uri="{FF2B5EF4-FFF2-40B4-BE49-F238E27FC236}">
                <a16:creationId xmlns:a16="http://schemas.microsoft.com/office/drawing/2014/main" id="{6B633767-EA2E-374F-9752-215ABE78E1E3}"/>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21376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a:extLst>
              <a:ext uri="{FF2B5EF4-FFF2-40B4-BE49-F238E27FC236}">
                <a16:creationId xmlns:a16="http://schemas.microsoft.com/office/drawing/2014/main" id="{B5D8F076-C007-4A4F-97F5-6AA5167B9246}"/>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10756315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a:extLst>
              <a:ext uri="{FF2B5EF4-FFF2-40B4-BE49-F238E27FC236}">
                <a16:creationId xmlns:a16="http://schemas.microsoft.com/office/drawing/2014/main" id="{8E5EA1E0-7A67-F547-961D-1539B6255291}"/>
              </a:ext>
            </a:extLst>
          </p:cNvPr>
          <p:cNvSpPr/>
          <p:nvPr userDrawn="1"/>
        </p:nvSpPr>
        <p:spPr>
          <a:xfrm>
            <a:off x="2256181" y="6272918"/>
            <a:ext cx="3935897" cy="492443"/>
          </a:xfrm>
          <a:prstGeom prst="rect">
            <a:avLst/>
          </a:prstGeom>
          <a:solidFill>
            <a:srgbClr val="002C57"/>
          </a:solidFill>
        </p:spPr>
        <p:txBody>
          <a:bodyPr wrap="square">
            <a:spAutoFit/>
          </a:bodyPr>
          <a:lstStyle/>
          <a:p>
            <a:pPr algn="ctr"/>
            <a:r>
              <a:rPr lang="en-US" altLang="en-US" sz="1400" b="1">
                <a:solidFill>
                  <a:schemeClr val="accent1"/>
                </a:solidFill>
              </a:rPr>
              <a:t>FOR VA INTERNAL USE ONLY</a:t>
            </a:r>
          </a:p>
          <a:p>
            <a:pPr algn="ctr"/>
            <a:r>
              <a:rPr lang="en-US" altLang="en-US" sz="1200">
                <a:solidFill>
                  <a:schemeClr val="bg1"/>
                </a:solidFill>
              </a:rPr>
              <a:t>© 2020 The MITRE Corporation. All rights reserved.</a:t>
            </a:r>
            <a:endParaRPr lang="en-US" sz="1200">
              <a:solidFill>
                <a:schemeClr val="bg1"/>
              </a:solidFill>
            </a:endParaRPr>
          </a:p>
        </p:txBody>
      </p:sp>
    </p:spTree>
    <p:extLst>
      <p:ext uri="{BB962C8B-B14F-4D97-AF65-F5344CB8AC3E}">
        <p14:creationId xmlns:p14="http://schemas.microsoft.com/office/powerpoint/2010/main" val="1714427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lvl1pPr>
              <a:defRPr>
                <a:solidFill>
                  <a:schemeClr val="tx2"/>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1924560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65760" y="782620"/>
            <a:ext cx="8412480" cy="757255"/>
          </a:xfrm>
        </p:spPr>
        <p:txBody>
          <a:bodyPr>
            <a:noAutofit/>
          </a:bodyPr>
          <a:lstStyle>
            <a:lvl1pPr marL="0" indent="0">
              <a:buNone/>
              <a:defRPr sz="2000" b="0">
                <a:solidFill>
                  <a:srgbClr val="575757"/>
                </a:solidFill>
              </a:defRPr>
            </a:lvl1pPr>
          </a:lstStyle>
          <a:p>
            <a:pPr lvl="0"/>
            <a:r>
              <a:rPr lang="en-US"/>
              <a:t>Click to add subtitle</a:t>
            </a:r>
          </a:p>
        </p:txBody>
      </p:sp>
      <p:sp>
        <p:nvSpPr>
          <p:cNvPr id="14" name="Title Placeholder 1"/>
          <p:cNvSpPr>
            <a:spLocks noGrp="1"/>
          </p:cNvSpPr>
          <p:nvPr>
            <p:ph type="title" hasCustomPrompt="1"/>
          </p:nvPr>
        </p:nvSpPr>
        <p:spPr>
          <a:xfrm>
            <a:off x="365760" y="295683"/>
            <a:ext cx="8412480" cy="469492"/>
          </a:xfrm>
          <a:prstGeom prst="rect">
            <a:avLst/>
          </a:prstGeom>
        </p:spPr>
        <p:txBody>
          <a:bodyPr vert="horz" lIns="0" tIns="0" rIns="0" bIns="0" rtlCol="0" anchor="t" anchorCtr="0">
            <a:noAutofit/>
          </a:bodyPr>
          <a:lstStyle>
            <a:lvl1pPr>
              <a:defRPr/>
            </a:lvl1pPr>
          </a:lstStyle>
          <a:p>
            <a:r>
              <a:rPr lang="en-US"/>
              <a:t>Click to add title</a:t>
            </a:r>
          </a:p>
        </p:txBody>
      </p:sp>
      <p:sp>
        <p:nvSpPr>
          <p:cNvPr id="3" name="Text Placeholder 2"/>
          <p:cNvSpPr>
            <a:spLocks noGrp="1"/>
          </p:cNvSpPr>
          <p:nvPr>
            <p:ph type="body" sz="quarter" idx="14"/>
          </p:nvPr>
        </p:nvSpPr>
        <p:spPr>
          <a:xfrm>
            <a:off x="365760" y="1611313"/>
            <a:ext cx="8412480" cy="4734292"/>
          </a:xfrm>
        </p:spPr>
        <p:txBody>
          <a:bodyPr/>
          <a:lstStyle>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631099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 Column">
    <p:bg>
      <p:bgPr>
        <a:solidFill>
          <a:schemeClr val="bg1"/>
        </a:solidFill>
        <a:effectLst/>
      </p:bgPr>
    </p:bg>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7468"/>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18"/>
          <p:cNvSpPr>
            <a:spLocks noGrp="1"/>
          </p:cNvSpPr>
          <p:nvPr>
            <p:ph type="body" sz="quarter" idx="13"/>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t>Click to edit Master text styles</a:t>
            </a:r>
          </a:p>
        </p:txBody>
      </p:sp>
      <p:sp>
        <p:nvSpPr>
          <p:cNvPr id="5"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a:t>Click to edit Master title style</a:t>
            </a:r>
          </a:p>
        </p:txBody>
      </p:sp>
    </p:spTree>
    <p:extLst>
      <p:ext uri="{BB962C8B-B14F-4D97-AF65-F5344CB8AC3E}">
        <p14:creationId xmlns:p14="http://schemas.microsoft.com/office/powerpoint/2010/main" val="4293567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grpSp>
        <p:nvGrpSpPr>
          <p:cNvPr id="16" name="Group 15"/>
          <p:cNvGrpSpPr/>
          <p:nvPr/>
        </p:nvGrpSpPr>
        <p:grpSpPr>
          <a:xfrm>
            <a:off x="0" y="-8467"/>
            <a:ext cx="9144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hidden="1"/>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hidden="1"/>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3000">
                <a:solidFill>
                  <a:schemeClr val="accent1"/>
                </a:solidFill>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130300" y="4050836"/>
            <a:ext cx="5825202" cy="1096899"/>
          </a:xfrm>
        </p:spPr>
        <p:txBody>
          <a:bodyPr anchor="t"/>
          <a:lstStyle>
            <a:lvl1pPr marL="0" indent="0" algn="r">
              <a:buNone/>
              <a:defRPr>
                <a:solidFill>
                  <a:schemeClr val="tx1">
                    <a:lumMod val="50000"/>
                    <a:lumOff val="50000"/>
                  </a:schemeClr>
                </a:solidFill>
                <a:latin typeface="Calibri" panose="020F0502020204030204" pitchFamily="34" charset="0"/>
                <a:cs typeface="Calibri" panose="020F050202020403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pic>
        <p:nvPicPr>
          <p:cNvPr id="28" name="Picture 4" descr="dvaseal">
            <a:extLst>
              <a:ext uri="{FF2B5EF4-FFF2-40B4-BE49-F238E27FC236}">
                <a16:creationId xmlns:a16="http://schemas.microsoft.com/office/drawing/2014/main" id="{93505B40-7A31-482C-8AA6-F15BE2EE36CC}"/>
              </a:ext>
            </a:extLst>
          </p:cNvPr>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7589046" y="5308516"/>
            <a:ext cx="1028700" cy="1371600"/>
          </a:xfrm>
          <a:prstGeom prst="rect">
            <a:avLst/>
          </a:prstGeom>
          <a:noFill/>
          <a:ln w="9525">
            <a:noFill/>
            <a:miter lim="800000"/>
            <a:headEnd/>
            <a:tailEnd/>
          </a:ln>
        </p:spPr>
      </p:pic>
      <p:pic>
        <p:nvPicPr>
          <p:cNvPr id="5" name="Picture 4">
            <a:extLst>
              <a:ext uri="{FF2B5EF4-FFF2-40B4-BE49-F238E27FC236}">
                <a16:creationId xmlns:a16="http://schemas.microsoft.com/office/drawing/2014/main" id="{A889C264-8593-40F6-AA34-E0F76335C8B7}"/>
              </a:ext>
            </a:extLst>
          </p:cNvPr>
          <p:cNvPicPr>
            <a:picLocks noChangeAspect="1"/>
          </p:cNvPicPr>
          <p:nvPr userDrawn="1"/>
        </p:nvPicPr>
        <p:blipFill rotWithShape="1">
          <a:blip r:embed="rId3"/>
          <a:srcRect l="30944" r="28632" b="19326"/>
          <a:stretch/>
        </p:blipFill>
        <p:spPr>
          <a:xfrm>
            <a:off x="196312" y="5525590"/>
            <a:ext cx="754010" cy="9237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Rectangle 11">
            <a:extLst>
              <a:ext uri="{FF2B5EF4-FFF2-40B4-BE49-F238E27FC236}">
                <a16:creationId xmlns:a16="http://schemas.microsoft.com/office/drawing/2014/main" id="{12CD4BEA-6D12-4730-922A-3228ADB4DE4B}"/>
              </a:ext>
            </a:extLst>
          </p:cNvPr>
          <p:cNvSpPr/>
          <p:nvPr userDrawn="1"/>
        </p:nvSpPr>
        <p:spPr>
          <a:xfrm>
            <a:off x="-74176" y="6519447"/>
            <a:ext cx="1249381" cy="253916"/>
          </a:xfrm>
          <a:prstGeom prst="rect">
            <a:avLst/>
          </a:prstGeom>
          <a:noFill/>
        </p:spPr>
        <p:txBody>
          <a:bodyPr wrap="none" lIns="68580" tIns="34290" rIns="68580" bIns="3429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200" b="0" i="1" cap="none" spc="0">
                <a:ln w="0"/>
                <a:solidFill>
                  <a:schemeClr val="accent1">
                    <a:lumMod val="75000"/>
                  </a:schemeClr>
                </a:solidFill>
                <a:effectLst>
                  <a:outerShdw blurRad="38100" dist="25400" dir="5400000" algn="ctr" rotWithShape="0">
                    <a:srgbClr val="6E747A">
                      <a:alpha val="43000"/>
                    </a:srgbClr>
                  </a:outerShdw>
                </a:effectLst>
              </a:rPr>
              <a:t>   VR&amp;E </a:t>
            </a:r>
            <a:r>
              <a:rPr lang="en-US" sz="1200" b="0" i="1" kern="1200" cap="none" spc="0">
                <a:ln w="0"/>
                <a:solidFill>
                  <a:schemeClr val="accent1">
                    <a:lumMod val="75000"/>
                  </a:schemeClr>
                </a:solidFill>
                <a:effectLst>
                  <a:outerShdw blurRad="38100" dist="25400" dir="5400000" algn="ctr" rotWithShape="0">
                    <a:srgbClr val="6E747A">
                      <a:alpha val="43000"/>
                    </a:srgbClr>
                  </a:outerShdw>
                </a:effectLst>
                <a:latin typeface="+mn-lt"/>
                <a:ea typeface="+mn-ea"/>
                <a:cs typeface="+mn-cs"/>
              </a:rPr>
              <a:t>Training</a:t>
            </a:r>
          </a:p>
        </p:txBody>
      </p:sp>
    </p:spTree>
    <p:extLst>
      <p:ext uri="{BB962C8B-B14F-4D97-AF65-F5344CB8AC3E}">
        <p14:creationId xmlns:p14="http://schemas.microsoft.com/office/powerpoint/2010/main" val="164804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08001" y="1343951"/>
            <a:ext cx="7270749" cy="499580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2" y="2700870"/>
            <a:ext cx="7261784" cy="1826581"/>
          </a:xfrm>
        </p:spPr>
        <p:txBody>
          <a:bodyPr anchor="b">
            <a:normAutofit/>
          </a:bodyPr>
          <a:lstStyle>
            <a:lvl1pPr algn="l">
              <a:defRPr sz="2400" b="0" cap="none"/>
            </a:lvl1pPr>
          </a:lstStyle>
          <a:p>
            <a:r>
              <a:rPr lang="en-US"/>
              <a:t>Click to edit Master title style</a:t>
            </a:r>
          </a:p>
        </p:txBody>
      </p:sp>
      <p:sp>
        <p:nvSpPr>
          <p:cNvPr id="3" name="Text Placeholder 2"/>
          <p:cNvSpPr>
            <a:spLocks noGrp="1"/>
          </p:cNvSpPr>
          <p:nvPr>
            <p:ph type="body" idx="1"/>
          </p:nvPr>
        </p:nvSpPr>
        <p:spPr>
          <a:xfrm>
            <a:off x="508002" y="4527448"/>
            <a:ext cx="7261784" cy="860400"/>
          </a:xfrm>
        </p:spPr>
        <p:txBody>
          <a:bodyPr anchor="t">
            <a:normAutofit/>
          </a:bodyPr>
          <a:lstStyle>
            <a:lvl1pPr marL="0" indent="0" algn="l">
              <a:buNone/>
              <a:defRPr sz="18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49435" y="2160589"/>
            <a:ext cx="3138026"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58912" y="2160590"/>
            <a:ext cx="3138026"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2"/>
            <a:ext cx="7278687" cy="73435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32465"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32465" y="2737248"/>
            <a:ext cx="31392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241943"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241944" y="2737248"/>
            <a:ext cx="313921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307262" cy="723900"/>
          </a:xfr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46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EB7E956-7124-F941-B989-529BD87A7B29}"/>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1FE956A-43BB-7847-8D72-306D51FCB5B4}"/>
              </a:ext>
            </a:extLst>
          </p:cNvPr>
          <p:cNvPicPr>
            <a:picLocks noChangeAspect="1"/>
          </p:cNvPicPr>
          <p:nvPr userDrawn="1"/>
        </p:nvPicPr>
        <p:blipFill>
          <a:blip r:embed="rId2"/>
          <a:srcRect/>
          <a:stretch/>
        </p:blipFill>
        <p:spPr>
          <a:xfrm>
            <a:off x="0" y="0"/>
            <a:ext cx="9144000" cy="6858000"/>
          </a:xfrm>
          <a:prstGeom prst="rect">
            <a:avLst/>
          </a:prstGeom>
        </p:spPr>
      </p:pic>
    </p:spTree>
    <p:extLst>
      <p:ext uri="{BB962C8B-B14F-4D97-AF65-F5344CB8AC3E}">
        <p14:creationId xmlns:p14="http://schemas.microsoft.com/office/powerpoint/2010/main" val="3405613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9633" y="1498604"/>
            <a:ext cx="3169265" cy="1358896"/>
          </a:xfrm>
        </p:spPr>
        <p:txBody>
          <a:bodyPr anchor="b">
            <a:normAutofit/>
          </a:bodyPr>
          <a:lstStyle>
            <a:lvl1pPr>
              <a:defRPr sz="2400"/>
            </a:lvl1pPr>
          </a:lstStyle>
          <a:p>
            <a:r>
              <a:rPr lang="en-US"/>
              <a:t>Click to edit Master title style</a:t>
            </a:r>
          </a:p>
        </p:txBody>
      </p:sp>
      <p:sp>
        <p:nvSpPr>
          <p:cNvPr id="3" name="Content Placeholder 2"/>
          <p:cNvSpPr>
            <a:spLocks noGrp="1"/>
          </p:cNvSpPr>
          <p:nvPr>
            <p:ph idx="1"/>
          </p:nvPr>
        </p:nvSpPr>
        <p:spPr>
          <a:xfrm>
            <a:off x="3570346" y="514927"/>
            <a:ext cx="4487804"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9633" y="2891372"/>
            <a:ext cx="3169265" cy="2584449"/>
          </a:xfrm>
        </p:spPr>
        <p:txBody>
          <a:bodyPr>
            <a:normAutofit/>
          </a:bodyPr>
          <a:lstStyle>
            <a:lvl1pPr marL="0" indent="0">
              <a:buNone/>
              <a:defRPr sz="180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2" y="4800600"/>
            <a:ext cx="6447500" cy="566738"/>
          </a:xfrm>
        </p:spPr>
        <p:txBody>
          <a:bodyPr anchor="b">
            <a:normAutofit/>
          </a:bodyPr>
          <a:lstStyle>
            <a:lvl1pPr algn="l">
              <a:defRPr sz="1800" b="0"/>
            </a:lvl1pPr>
          </a:lstStyle>
          <a:p>
            <a:r>
              <a:rPr lang="en-US"/>
              <a:t>Click to edit Master title style</a:t>
            </a:r>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508002"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2400" b="0" cap="none"/>
            </a:lvl1pPr>
          </a:lstStyle>
          <a:p>
            <a:r>
              <a:rPr lang="en-US"/>
              <a:t>Click to edit Master title style</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583" y="609603"/>
            <a:ext cx="1216087"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508001" y="609600"/>
            <a:ext cx="5878512"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4E4280C-0C66-B047-B9C7-373A1EDEFF0F}"/>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A close up of a building&#10;&#10;Description automatically generated">
            <a:extLst>
              <a:ext uri="{FF2B5EF4-FFF2-40B4-BE49-F238E27FC236}">
                <a16:creationId xmlns:a16="http://schemas.microsoft.com/office/drawing/2014/main" id="{18F4825A-768D-E240-AE9A-E6929ED1732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B7D08BB7-936D-874F-BF65-E6C1343E70BF}"/>
              </a:ext>
            </a:extLst>
          </p:cNvPr>
          <p:cNvSpPr>
            <a:spLocks noGrp="1"/>
          </p:cNvSpPr>
          <p:nvPr>
            <p:ph type="title" hasCustomPrompt="1"/>
          </p:nvPr>
        </p:nvSpPr>
        <p:spPr>
          <a:xfrm>
            <a:off x="3187893" y="1709739"/>
            <a:ext cx="5791381" cy="2852737"/>
          </a:xfrm>
        </p:spPr>
        <p:txBody>
          <a:bodyPr anchor="b"/>
          <a:lstStyle>
            <a:lvl1pPr algn="r">
              <a:defRPr sz="4500" b="1">
                <a:solidFill>
                  <a:schemeClr val="tx2"/>
                </a:solidFill>
                <a:latin typeface="+mn-lt"/>
              </a:defRPr>
            </a:lvl1pPr>
          </a:lstStyle>
          <a:p>
            <a:r>
              <a:rPr lang="en-US" dirty="0"/>
              <a:t>Click to edit</a:t>
            </a:r>
            <a:br>
              <a:rPr lang="en-US" dirty="0"/>
            </a:br>
            <a:r>
              <a:rPr lang="en-US" dirty="0"/>
              <a:t>Master title style</a:t>
            </a:r>
          </a:p>
        </p:txBody>
      </p:sp>
      <p:sp>
        <p:nvSpPr>
          <p:cNvPr id="3" name="Text Placeholder 2">
            <a:extLst>
              <a:ext uri="{FF2B5EF4-FFF2-40B4-BE49-F238E27FC236}">
                <a16:creationId xmlns:a16="http://schemas.microsoft.com/office/drawing/2014/main" id="{18F19FCC-16CE-F24A-B069-FF6B1C7FEB96}"/>
              </a:ext>
            </a:extLst>
          </p:cNvPr>
          <p:cNvSpPr>
            <a:spLocks noGrp="1"/>
          </p:cNvSpPr>
          <p:nvPr>
            <p:ph type="body" idx="1"/>
          </p:nvPr>
        </p:nvSpPr>
        <p:spPr>
          <a:xfrm>
            <a:off x="3187893" y="4589464"/>
            <a:ext cx="5791381" cy="735572"/>
          </a:xfrm>
        </p:spPr>
        <p:txBody>
          <a:bodyPr/>
          <a:lstStyle>
            <a:lvl1pPr marL="0" indent="0" algn="r">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6" name="Slide Number Placeholder 5">
            <a:extLst>
              <a:ext uri="{FF2B5EF4-FFF2-40B4-BE49-F238E27FC236}">
                <a16:creationId xmlns:a16="http://schemas.microsoft.com/office/drawing/2014/main" id="{B04C3BC6-6923-E649-AF41-A824E47D086E}"/>
              </a:ext>
            </a:extLst>
          </p:cNvPr>
          <p:cNvSpPr>
            <a:spLocks noGrp="1"/>
          </p:cNvSpPr>
          <p:nvPr>
            <p:ph type="sldNum" sz="quarter" idx="12"/>
          </p:nvPr>
        </p:nvSpPr>
        <p:spPr>
          <a:xfrm>
            <a:off x="3538538" y="6208173"/>
            <a:ext cx="2057400" cy="365125"/>
          </a:xfrm>
        </p:spPr>
        <p:txBody>
          <a:bodyPr/>
          <a:lstStyle>
            <a:lvl1pPr algn="ctr">
              <a:defRPr>
                <a:solidFill>
                  <a:schemeClr val="tx1"/>
                </a:solidFill>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985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A6B0-5ACE-8D4E-8C61-B0A8014772B2}"/>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A8E959F2-A51D-2B40-A03E-C4721B18EA50}"/>
              </a:ext>
            </a:extLst>
          </p:cNvPr>
          <p:cNvSpPr>
            <a:spLocks noGrp="1"/>
          </p:cNvSpPr>
          <p:nvPr>
            <p:ph sz="half" idx="1"/>
          </p:nvPr>
        </p:nvSpPr>
        <p:spPr>
          <a:xfrm>
            <a:off x="318686"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58A00-57DD-1944-AE99-7E13F92CFABE}"/>
              </a:ext>
            </a:extLst>
          </p:cNvPr>
          <p:cNvSpPr>
            <a:spLocks noGrp="1"/>
          </p:cNvSpPr>
          <p:nvPr>
            <p:ph sz="half" idx="2"/>
          </p:nvPr>
        </p:nvSpPr>
        <p:spPr>
          <a:xfrm>
            <a:off x="4319186"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79C73C1-75CC-C74E-9F27-2B4B01127AC3}"/>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11BFA9B3-ADEB-0648-A921-275E49B763A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9905EE3E-3409-834B-A175-A52573B009B2}"/>
              </a:ext>
            </a:extLst>
          </p:cNvPr>
          <p:cNvSpPr>
            <a:spLocks noGrp="1"/>
          </p:cNvSpPr>
          <p:nvPr>
            <p:ph type="sldNum" sz="quarter" idx="12"/>
          </p:nvPr>
        </p:nvSpPr>
        <p:spPr/>
        <p:txBody>
          <a:bodyPr/>
          <a:lstStyle>
            <a:lvl1pPr>
              <a:defRPr>
                <a:solidFill>
                  <a:schemeClr val="tx2"/>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555808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D342-8FB4-D641-ADD6-F82A97725C84}"/>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4" name="Footer Placeholder 3">
            <a:extLst>
              <a:ext uri="{FF2B5EF4-FFF2-40B4-BE49-F238E27FC236}">
                <a16:creationId xmlns:a16="http://schemas.microsoft.com/office/drawing/2014/main" id="{E65D2BB8-6205-7E47-BA23-424C3B6CF835}"/>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05FA87B4-9641-B243-8366-4ABDBBD53A70}"/>
              </a:ext>
            </a:extLst>
          </p:cNvPr>
          <p:cNvSpPr>
            <a:spLocks noGrp="1"/>
          </p:cNvSpPr>
          <p:nvPr>
            <p:ph type="sldNum" sz="quarter" idx="12"/>
          </p:nvPr>
        </p:nvSpPr>
        <p:spPr/>
        <p:txBody>
          <a:bodyPr/>
          <a:lstStyle>
            <a:lvl1pPr>
              <a:defRPr>
                <a:solidFill>
                  <a:schemeClr val="tx2"/>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35670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7D3A7-642A-0F46-8236-237CA67F393D}"/>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68481F3A-1FDB-074B-9BA5-3D84769C9861}"/>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1DBAC2CE-61C8-EA46-BF6B-FA56DF66F84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6021F079-1338-5A4B-97B4-06BF11FD9212}"/>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8475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31B-CB70-C84D-8145-3968943E3A47}"/>
              </a:ext>
            </a:extLst>
          </p:cNvPr>
          <p:cNvSpPr>
            <a:spLocks noGrp="1"/>
          </p:cNvSpPr>
          <p:nvPr>
            <p:ph type="title"/>
          </p:nvPr>
        </p:nvSpPr>
        <p:spPr>
          <a:xfrm>
            <a:off x="334687" y="1011630"/>
            <a:ext cx="2949178" cy="1600200"/>
          </a:xfrm>
        </p:spPr>
        <p:txBody>
          <a:bodyPr anchor="b"/>
          <a:lstStyle>
            <a:lvl1pPr>
              <a:defRPr sz="24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4B110CE6-528D-314C-A679-134BE283F761}"/>
              </a:ext>
            </a:extLst>
          </p:cNvPr>
          <p:cNvSpPr>
            <a:spLocks noGrp="1"/>
          </p:cNvSpPr>
          <p:nvPr>
            <p:ph idx="1"/>
          </p:nvPr>
        </p:nvSpPr>
        <p:spPr>
          <a:xfrm>
            <a:off x="3592237" y="344246"/>
            <a:ext cx="5217077" cy="551680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3198EE-C23F-694A-96E4-99B23841D7A8}"/>
              </a:ext>
            </a:extLst>
          </p:cNvPr>
          <p:cNvSpPr>
            <a:spLocks noGrp="1"/>
          </p:cNvSpPr>
          <p:nvPr>
            <p:ph type="body" sz="half" idx="2"/>
          </p:nvPr>
        </p:nvSpPr>
        <p:spPr>
          <a:xfrm>
            <a:off x="334687" y="2710928"/>
            <a:ext cx="2949178"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B3B0384-F08C-664D-9A32-62383351C711}"/>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9C2A991-4033-6147-BEDB-E686A035596B}"/>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E2F92A62-751D-7648-8B00-3AD85445A22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823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510EB-75D7-8442-9EB4-C10FCA97143C}"/>
              </a:ext>
            </a:extLst>
          </p:cNvPr>
          <p:cNvSpPr>
            <a:spLocks noGrp="1"/>
          </p:cNvSpPr>
          <p:nvPr>
            <p:ph type="title"/>
          </p:nvPr>
        </p:nvSpPr>
        <p:spPr>
          <a:xfrm>
            <a:off x="360730" y="1065007"/>
            <a:ext cx="2949178" cy="1225791"/>
          </a:xfrm>
        </p:spPr>
        <p:txBody>
          <a:bodyPr anchor="b"/>
          <a:lstStyle>
            <a:lvl1pPr>
              <a:defRPr sz="2400">
                <a:latin typeface="+mn-lt"/>
              </a:defRPr>
            </a:lvl1pPr>
          </a:lstStyle>
          <a:p>
            <a:r>
              <a:rPr lang="en-US" dirty="0"/>
              <a:t>Click to edit Master title style</a:t>
            </a:r>
          </a:p>
        </p:txBody>
      </p:sp>
      <p:sp>
        <p:nvSpPr>
          <p:cNvPr id="3" name="Picture Placeholder 2">
            <a:extLst>
              <a:ext uri="{FF2B5EF4-FFF2-40B4-BE49-F238E27FC236}">
                <a16:creationId xmlns:a16="http://schemas.microsoft.com/office/drawing/2014/main" id="{7C3901F6-1923-0943-9E01-E4286D238956}"/>
              </a:ext>
            </a:extLst>
          </p:cNvPr>
          <p:cNvSpPr>
            <a:spLocks noGrp="1"/>
          </p:cNvSpPr>
          <p:nvPr>
            <p:ph type="pic" idx="1"/>
          </p:nvPr>
        </p:nvSpPr>
        <p:spPr>
          <a:xfrm>
            <a:off x="3618280" y="457201"/>
            <a:ext cx="5164991"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8EFD46D-A4B6-1D4F-8164-9E842D2942C6}"/>
              </a:ext>
            </a:extLst>
          </p:cNvPr>
          <p:cNvSpPr>
            <a:spLocks noGrp="1"/>
          </p:cNvSpPr>
          <p:nvPr>
            <p:ph type="body" sz="half" idx="2"/>
          </p:nvPr>
        </p:nvSpPr>
        <p:spPr>
          <a:xfrm>
            <a:off x="360730" y="2377440"/>
            <a:ext cx="2949178" cy="349154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D6476633-FBEF-9041-AFB4-D3289965B082}"/>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0880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image" Target="../media/image5.png"/><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8D826E-BF38-704C-BC1A-E057D4FC5B4A}"/>
              </a:ext>
            </a:extLst>
          </p:cNvPr>
          <p:cNvPicPr>
            <a:picLocks noChangeAspect="1"/>
          </p:cNvPicPr>
          <p:nvPr userDrawn="1"/>
        </p:nvPicPr>
        <p:blipFill>
          <a:blip r:embed="rId11"/>
          <a:src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6310F51E-F5B2-C94D-807C-A2289D861856}"/>
              </a:ext>
            </a:extLst>
          </p:cNvPr>
          <p:cNvSpPr>
            <a:spLocks noGrp="1"/>
          </p:cNvSpPr>
          <p:nvPr>
            <p:ph type="title"/>
          </p:nvPr>
        </p:nvSpPr>
        <p:spPr>
          <a:xfrm>
            <a:off x="318687" y="334168"/>
            <a:ext cx="7290323" cy="7794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13CD293-CF85-0C4F-890C-1D67788ABB62}"/>
              </a:ext>
            </a:extLst>
          </p:cNvPr>
          <p:cNvSpPr>
            <a:spLocks noGrp="1"/>
          </p:cNvSpPr>
          <p:nvPr>
            <p:ph type="body" idx="1"/>
          </p:nvPr>
        </p:nvSpPr>
        <p:spPr>
          <a:xfrm>
            <a:off x="318686" y="1452115"/>
            <a:ext cx="7886700" cy="476771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0135FEA8-9C6D-4C4D-864E-4E206D9F7587}"/>
              </a:ext>
            </a:extLst>
          </p:cNvPr>
          <p:cNvSpPr>
            <a:spLocks noGrp="1"/>
          </p:cNvSpPr>
          <p:nvPr>
            <p:ph type="sldNum" sz="quarter" idx="4"/>
          </p:nvPr>
        </p:nvSpPr>
        <p:spPr>
          <a:xfrm>
            <a:off x="4015936" y="6356351"/>
            <a:ext cx="515751" cy="365125"/>
          </a:xfrm>
          <a:prstGeom prst="rect">
            <a:avLst/>
          </a:prstGeom>
        </p:spPr>
        <p:txBody>
          <a:bodyPr vert="horz" lIns="91440" tIns="45720" rIns="91440" bIns="45720" rtlCol="0" anchor="ctr"/>
          <a:lstStyle>
            <a:lvl1pPr algn="ctr">
              <a:defRPr sz="900">
                <a:solidFill>
                  <a:schemeClr val="tx2"/>
                </a:solidFill>
              </a:defRPr>
            </a:lvl1pPr>
          </a:lstStyle>
          <a:p>
            <a:pPr defTabSz="685800"/>
            <a:fld id="{E87F3B4C-AEE5-45C6-9D80-9BA0D30CCCC5}" type="slidenum">
              <a:rPr lang="en-US" smtClean="0"/>
              <a:pPr defTabSz="685800"/>
              <a:t>‹#›</a:t>
            </a:fld>
            <a:endParaRPr lang="en-US" dirty="0"/>
          </a:p>
        </p:txBody>
      </p:sp>
    </p:spTree>
    <p:extLst>
      <p:ext uri="{BB962C8B-B14F-4D97-AF65-F5344CB8AC3E}">
        <p14:creationId xmlns:p14="http://schemas.microsoft.com/office/powerpoint/2010/main" val="340588168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txStyles>
    <p:titleStyle>
      <a:lvl1pPr marL="8335" indent="0" algn="l" defTabSz="685800" rtl="0" eaLnBrk="1" latinLnBrk="0" hangingPunct="1">
        <a:lnSpc>
          <a:spcPct val="90000"/>
        </a:lnSpc>
        <a:spcBef>
          <a:spcPct val="0"/>
        </a:spcBef>
        <a:buNone/>
        <a:tabLst/>
        <a:defRPr sz="3000" b="1" kern="1200">
          <a:solidFill>
            <a:srgbClr val="003F72"/>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391716" indent="-176213" algn="l" defTabSz="685800" rtl="0" eaLnBrk="1" latinLnBrk="0" hangingPunct="1">
        <a:lnSpc>
          <a:spcPct val="90000"/>
        </a:lnSpc>
        <a:spcBef>
          <a:spcPts val="375"/>
        </a:spcBef>
        <a:buSzPct val="75000"/>
        <a:buFont typeface="Courier New" panose="02070309020205020404" pitchFamily="49" charset="0"/>
        <a:buChar char="o"/>
        <a:tabLst/>
        <a:defRPr sz="1800" kern="1200">
          <a:solidFill>
            <a:schemeClr val="tx1"/>
          </a:solidFill>
          <a:latin typeface="+mn-lt"/>
          <a:ea typeface="+mn-ea"/>
          <a:cs typeface="+mn-cs"/>
        </a:defRPr>
      </a:lvl2pPr>
      <a:lvl3pPr marL="600075" indent="-176213" algn="l" defTabSz="685800" rtl="0" eaLnBrk="1" latinLnBrk="0" hangingPunct="1">
        <a:lnSpc>
          <a:spcPct val="90000"/>
        </a:lnSpc>
        <a:spcBef>
          <a:spcPts val="375"/>
        </a:spcBef>
        <a:buFont typeface="Wingdings" pitchFamily="2" charset="2"/>
        <a:buChar char="§"/>
        <a:tabLst/>
        <a:defRPr sz="1500" kern="1200">
          <a:solidFill>
            <a:srgbClr val="003F72"/>
          </a:solidFill>
          <a:latin typeface="+mn-lt"/>
          <a:ea typeface="+mn-ea"/>
          <a:cs typeface="+mn-cs"/>
        </a:defRPr>
      </a:lvl3pPr>
      <a:lvl4pPr marL="776288" indent="-160735" algn="l" defTabSz="685800" rtl="0" eaLnBrk="1" latinLnBrk="0" hangingPunct="1">
        <a:lnSpc>
          <a:spcPct val="90000"/>
        </a:lnSpc>
        <a:spcBef>
          <a:spcPts val="375"/>
        </a:spcBef>
        <a:buFont typeface="Arial" panose="020B0604020202020204" pitchFamily="34" charset="0"/>
        <a:buChar char="•"/>
        <a:tabLst/>
        <a:defRPr sz="1350" kern="1200">
          <a:solidFill>
            <a:schemeClr val="tx1">
              <a:lumMod val="50000"/>
              <a:lumOff val="50000"/>
            </a:schemeClr>
          </a:solidFill>
          <a:latin typeface="+mn-lt"/>
          <a:ea typeface="+mn-ea"/>
          <a:cs typeface="+mn-cs"/>
        </a:defRPr>
      </a:lvl4pPr>
      <a:lvl5pPr marL="944166" indent="-160735" algn="l" defTabSz="685800" rtl="0" eaLnBrk="1" latinLnBrk="0" hangingPunct="1">
        <a:lnSpc>
          <a:spcPct val="90000"/>
        </a:lnSpc>
        <a:spcBef>
          <a:spcPts val="375"/>
        </a:spcBef>
        <a:buSzPct val="85000"/>
        <a:buFont typeface="Courier New" panose="02070309020205020404" pitchFamily="49" charset="0"/>
        <a:buChar char="o"/>
        <a:tabLst/>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p:nvSpPr>
        <p:spPr>
          <a:xfrm>
            <a:off x="0" y="6140684"/>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a:solidFill>
                <a:prstClr val="white"/>
              </a:solidFill>
            </a:endParaRPr>
          </a:p>
        </p:txBody>
      </p:sp>
      <p:sp>
        <p:nvSpPr>
          <p:cNvPr id="6" name="Slide Number Placeholder 5"/>
          <p:cNvSpPr>
            <a:spLocks noGrp="1"/>
          </p:cNvSpPr>
          <p:nvPr>
            <p:ph type="sldNum" sz="quarter" idx="4"/>
          </p:nvPr>
        </p:nvSpPr>
        <p:spPr>
          <a:xfrm>
            <a:off x="8686800" y="6400236"/>
            <a:ext cx="384630" cy="365125"/>
          </a:xfrm>
          <a:prstGeom prst="rect">
            <a:avLst/>
          </a:prstGeom>
        </p:spPr>
        <p:txBody>
          <a:bodyPr vert="horz" lIns="91440" tIns="45720" rIns="91440" bIns="45720" rtlCol="0" anchor="ctr"/>
          <a:lstStyle>
            <a:lvl1pPr algn="r">
              <a:defRPr sz="900">
                <a:solidFill>
                  <a:schemeClr val="bg1"/>
                </a:solidFill>
              </a:defRPr>
            </a:lvl1pPr>
          </a:lstStyle>
          <a:p>
            <a:fld id="{D983F1FA-211D-3044-9E35-958DFBC26156}" type="slidenum">
              <a:rPr lang="en-US" smtClean="0">
                <a:solidFill>
                  <a:prstClr val="white"/>
                </a:solidFill>
              </a:rPr>
              <a:pPr/>
              <a:t>‹#›</a:t>
            </a:fld>
            <a:endParaRPr lang="en-US">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199911" y="6184206"/>
            <a:ext cx="2563091" cy="641708"/>
          </a:xfrm>
          <a:prstGeom prst="rect">
            <a:avLst/>
          </a:prstGeom>
        </p:spPr>
      </p:pic>
      <p:sp>
        <p:nvSpPr>
          <p:cNvPr id="10" name="TextBox 9"/>
          <p:cNvSpPr txBox="1"/>
          <p:nvPr userDrawn="1"/>
        </p:nvSpPr>
        <p:spPr>
          <a:xfrm>
            <a:off x="2971800" y="6336268"/>
            <a:ext cx="2971800" cy="300082"/>
          </a:xfrm>
          <a:prstGeom prst="rect">
            <a:avLst/>
          </a:prstGeom>
          <a:noFill/>
        </p:spPr>
        <p:txBody>
          <a:bodyPr wrap="square" rtlCol="0">
            <a:spAutoFit/>
          </a:bodyPr>
          <a:lstStyle/>
          <a:p>
            <a:pPr algn="ctr"/>
            <a:r>
              <a:rPr lang="en-US" sz="1350" b="1">
                <a:solidFill>
                  <a:srgbClr val="C00000"/>
                </a:solidFill>
              </a:rPr>
              <a:t>FOR VA INTERNAL USE ONLY</a:t>
            </a:r>
          </a:p>
        </p:txBody>
      </p:sp>
    </p:spTree>
    <p:extLst>
      <p:ext uri="{BB962C8B-B14F-4D97-AF65-F5344CB8AC3E}">
        <p14:creationId xmlns:p14="http://schemas.microsoft.com/office/powerpoint/2010/main" val="376184097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9144000" cy="6866467"/>
            <a:chOff x="0" y="-8467"/>
            <a:chExt cx="12192000" cy="6866467"/>
          </a:xfrm>
        </p:grpSpPr>
        <p:cxnSp>
          <p:nvCxnSpPr>
            <p:cNvPr id="20" name="Straight Connector 19" hidden="1"/>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hidden="1"/>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hidden="1"/>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hidden="1"/>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hidden="1"/>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hidden="1"/>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2"/>
            <a:ext cx="7270749" cy="734351"/>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08001" y="1343951"/>
            <a:ext cx="7270749" cy="499580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368862" y="6339760"/>
            <a:ext cx="577943" cy="365125"/>
          </a:xfrm>
          <a:prstGeom prst="rect">
            <a:avLst/>
          </a:prstGeom>
        </p:spPr>
        <p:txBody>
          <a:bodyPr vert="horz" lIns="91440" tIns="45720" rIns="91440" bIns="45720" rtlCol="0" anchor="ctr"/>
          <a:lstStyle>
            <a:lvl1pPr algn="ctr">
              <a:defRPr sz="825">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5" r:id="rId2"/>
    <p:sldLayoutId id="2147483651" r:id="rId3"/>
    <p:sldLayoutId id="2147483666" r:id="rId4"/>
    <p:sldLayoutId id="2147483653" r:id="rId5"/>
    <p:sldLayoutId id="2147483654" r:id="rId6"/>
    <p:sldLayoutId id="2147483655" r:id="rId7"/>
    <p:sldLayoutId id="2147483672" r:id="rId8"/>
    <p:sldLayoutId id="2147483667" r:id="rId9"/>
    <p:sldLayoutId id="2147483657" r:id="rId10"/>
    <p:sldLayoutId id="2147483660" r:id="rId11"/>
    <p:sldLayoutId id="2147483668" r:id="rId12"/>
    <p:sldLayoutId id="2147483659" r:id="rId13"/>
  </p:sldLayoutIdLst>
  <p:hf hdr="0" ftr="0" dt="0"/>
  <p:txStyles>
    <p:titleStyle>
      <a:lvl1pPr algn="l" defTabSz="342900" rtl="0" eaLnBrk="1" latinLnBrk="0" hangingPunct="1">
        <a:spcBef>
          <a:spcPct val="0"/>
        </a:spcBef>
        <a:buNone/>
        <a:defRPr sz="2400" b="0" i="0" u="none" kern="1200">
          <a:solidFill>
            <a:schemeClr val="accent1"/>
          </a:solidFill>
          <a:latin typeface="Calibri" panose="020F0502020204030204" pitchFamily="34" charset="0"/>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800" kern="1200">
          <a:solidFill>
            <a:srgbClr val="0070C0"/>
          </a:solidFill>
          <a:latin typeface="Calibri" panose="020F0502020204030204" pitchFamily="34" charset="0"/>
          <a:ea typeface="+mn-ea"/>
          <a:cs typeface="Calibri" panose="020F0502020204030204" pitchFamily="34" charset="0"/>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500" kern="1200">
          <a:solidFill>
            <a:srgbClr val="0070C0"/>
          </a:solidFill>
          <a:latin typeface="Calibri" panose="020F0502020204030204" pitchFamily="34" charset="0"/>
          <a:ea typeface="+mn-ea"/>
          <a:cs typeface="Calibri" panose="020F0502020204030204" pitchFamily="34" charset="0"/>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350" kern="1200">
          <a:solidFill>
            <a:srgbClr val="0070C0"/>
          </a:solidFill>
          <a:latin typeface="Calibri" panose="020F0502020204030204" pitchFamily="34" charset="0"/>
          <a:ea typeface="+mn-ea"/>
          <a:cs typeface="Calibri" panose="020F0502020204030204" pitchFamily="34" charset="0"/>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1200" kern="1200">
          <a:solidFill>
            <a:srgbClr val="0070C0"/>
          </a:solidFill>
          <a:latin typeface="Calibri" panose="020F0502020204030204" pitchFamily="34" charset="0"/>
          <a:ea typeface="+mn-ea"/>
          <a:cs typeface="Calibri" panose="020F0502020204030204" pitchFamily="34" charset="0"/>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1200" kern="1200">
          <a:solidFill>
            <a:srgbClr val="0070C0"/>
          </a:solidFill>
          <a:latin typeface="Calibri" panose="020F0502020204030204" pitchFamily="34" charset="0"/>
          <a:ea typeface="+mn-ea"/>
          <a:cs typeface="Calibri" panose="020F0502020204030204" pitchFamily="34" charset="0"/>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eteransaffairs.webex.com/recordingservice/sites/veteransaffairs/recording/playback/59c4a3fe7a6d4de494a293ac51b2a21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tags" Target="../tags/tag3.xml"/><Relationship Id="rId7" Type="http://schemas.openxmlformats.org/officeDocument/2006/relationships/image" Target="../media/image14.emf"/><Relationship Id="rId12" Type="http://schemas.microsoft.com/office/2007/relationships/diagramDrawing" Target="../diagrams/drawing2.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diagramColors" Target="../diagrams/colors2.xml"/><Relationship Id="rId5" Type="http://schemas.openxmlformats.org/officeDocument/2006/relationships/notesSlide" Target="../notesSlides/notesSlide21.xml"/><Relationship Id="rId10" Type="http://schemas.openxmlformats.org/officeDocument/2006/relationships/diagramQuickStyle" Target="../diagrams/quickStyle2.xml"/><Relationship Id="rId4" Type="http://schemas.openxmlformats.org/officeDocument/2006/relationships/slideLayout" Target="../slideLayouts/slideLayout2.xml"/><Relationship Id="rId9"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tags" Target="../tags/tag5.xml"/><Relationship Id="rId7" Type="http://schemas.openxmlformats.org/officeDocument/2006/relationships/image" Target="../media/image14.emf"/><Relationship Id="rId12" Type="http://schemas.microsoft.com/office/2007/relationships/diagramDrawing" Target="../diagrams/drawing3.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diagramColors" Target="../diagrams/colors3.xml"/><Relationship Id="rId5" Type="http://schemas.openxmlformats.org/officeDocument/2006/relationships/notesSlide" Target="../notesSlides/notesSlide23.xml"/><Relationship Id="rId10" Type="http://schemas.openxmlformats.org/officeDocument/2006/relationships/diagramQuickStyle" Target="../diagrams/quickStyle3.xml"/><Relationship Id="rId4" Type="http://schemas.openxmlformats.org/officeDocument/2006/relationships/slideLayout" Target="../slideLayouts/slide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F0C68-DF4D-43C5-85E9-056A8446FF4D}"/>
              </a:ext>
            </a:extLst>
          </p:cNvPr>
          <p:cNvSpPr>
            <a:spLocks noGrp="1"/>
          </p:cNvSpPr>
          <p:nvPr>
            <p:ph type="ctrTitle"/>
          </p:nvPr>
        </p:nvSpPr>
        <p:spPr>
          <a:xfrm>
            <a:off x="228598" y="1576509"/>
            <a:ext cx="5308439" cy="2387600"/>
          </a:xfrm>
        </p:spPr>
        <p:txBody>
          <a:bodyPr>
            <a:noAutofit/>
          </a:bodyPr>
          <a:lstStyle/>
          <a:p>
            <a:r>
              <a:rPr lang="en-US" sz="2400" dirty="0">
                <a:latin typeface="Segoe UI" panose="020B0502040204020203" pitchFamily="34" charset="0"/>
                <a:cs typeface="Segoe UI" panose="020B0502040204020203" pitchFamily="34" charset="0"/>
              </a:rPr>
              <a:t>Veteran Readiness and Employment (VR&amp;E)</a:t>
            </a:r>
            <a:br>
              <a:rPr lang="en-US" sz="2400" dirty="0">
                <a:latin typeface="Segoe UI" panose="020B0502040204020203" pitchFamily="34" charset="0"/>
                <a:cs typeface="Segoe UI" panose="020B0502040204020203" pitchFamily="34" charset="0"/>
              </a:rPr>
            </a:br>
            <a:r>
              <a:rPr lang="en-US" sz="2400" dirty="0">
                <a:latin typeface="Segoe UI" panose="020B0502040204020203" pitchFamily="34" charset="0"/>
                <a:cs typeface="Segoe UI" panose="020B0502040204020203" pitchFamily="34" charset="0"/>
              </a:rPr>
              <a:t>Service Excellence Assessment and Findings</a:t>
            </a:r>
            <a:br>
              <a:rPr lang="en-US" sz="2400" dirty="0">
                <a:solidFill>
                  <a:schemeClr val="tx1"/>
                </a:solidFill>
                <a:latin typeface="Segoe UI" panose="020B0502040204020203" pitchFamily="34" charset="0"/>
                <a:cs typeface="Segoe UI" panose="020B0502040204020203" pitchFamily="34" charset="0"/>
              </a:rPr>
            </a:br>
            <a:endParaRPr lang="en-US" sz="2400" dirty="0">
              <a:solidFill>
                <a:srgbClr val="FF0000"/>
              </a:solidFill>
              <a:latin typeface="Segoe UI" panose="020B0502040204020203" pitchFamily="34" charset="0"/>
              <a:cs typeface="Segoe UI" panose="020B0502040204020203" pitchFamily="34" charset="0"/>
            </a:endParaRPr>
          </a:p>
        </p:txBody>
      </p:sp>
      <p:sp>
        <p:nvSpPr>
          <p:cNvPr id="5" name="Subtitle 2">
            <a:extLst>
              <a:ext uri="{FF2B5EF4-FFF2-40B4-BE49-F238E27FC236}">
                <a16:creationId xmlns:a16="http://schemas.microsoft.com/office/drawing/2014/main" id="{9775DAD5-2913-4621-A466-590485D5D248}"/>
              </a:ext>
            </a:extLst>
          </p:cNvPr>
          <p:cNvSpPr txBox="1">
            <a:spLocks/>
          </p:cNvSpPr>
          <p:nvPr/>
        </p:nvSpPr>
        <p:spPr>
          <a:xfrm>
            <a:off x="0" y="4023242"/>
            <a:ext cx="9144000" cy="2227361"/>
          </a:xfrm>
          <a:prstGeom prst="rect">
            <a:avLst/>
          </a:prstGeom>
        </p:spPr>
        <p:txBody>
          <a:bodyPr vert="horz" lIns="91440" tIns="45720" rIns="91440" bIns="45720" rtlCol="0">
            <a:normAutofit/>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lgn="ctr">
              <a:buFont typeface="Arial"/>
              <a:buNone/>
            </a:pPr>
            <a:endParaRPr lang="en-US"/>
          </a:p>
        </p:txBody>
      </p:sp>
      <p:sp>
        <p:nvSpPr>
          <p:cNvPr id="8" name="Subtitle 2">
            <a:extLst>
              <a:ext uri="{FF2B5EF4-FFF2-40B4-BE49-F238E27FC236}">
                <a16:creationId xmlns:a16="http://schemas.microsoft.com/office/drawing/2014/main" id="{6B52E71B-1B2D-4AE8-AAFE-FBC2CA67762F}"/>
              </a:ext>
            </a:extLst>
          </p:cNvPr>
          <p:cNvSpPr txBox="1">
            <a:spLocks/>
          </p:cNvSpPr>
          <p:nvPr/>
        </p:nvSpPr>
        <p:spPr>
          <a:xfrm>
            <a:off x="228598" y="3676340"/>
            <a:ext cx="8686800" cy="1642506"/>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a:solidFill>
                  <a:schemeClr val="bg1"/>
                </a:solidFill>
                <a:latin typeface="Segoe UI" panose="020B0502040204020203" pitchFamily="34" charset="0"/>
                <a:cs typeface="Segoe UI" panose="020B0502040204020203" pitchFamily="34" charset="0"/>
              </a:rPr>
              <a:t>Date: June </a:t>
            </a:r>
            <a:r>
              <a:rPr lang="en-US" dirty="0">
                <a:solidFill>
                  <a:schemeClr val="bg1"/>
                </a:solidFill>
                <a:latin typeface="Segoe UI" panose="020B0502040204020203" pitchFamily="34" charset="0"/>
                <a:cs typeface="Segoe UI" panose="020B0502040204020203" pitchFamily="34" charset="0"/>
              </a:rPr>
              <a:t>8</a:t>
            </a:r>
            <a:r>
              <a:rPr lang="en-US" sz="1800" dirty="0">
                <a:solidFill>
                  <a:schemeClr val="bg1"/>
                </a:solidFill>
                <a:latin typeface="Segoe UI" panose="020B0502040204020203" pitchFamily="34" charset="0"/>
                <a:cs typeface="Segoe UI" panose="020B0502040204020203" pitchFamily="34" charset="0"/>
              </a:rPr>
              <a:t>, 2020</a:t>
            </a:r>
          </a:p>
          <a:p>
            <a:r>
              <a:rPr lang="en-US" sz="1800" dirty="0">
                <a:solidFill>
                  <a:schemeClr val="bg1"/>
                </a:solidFill>
                <a:latin typeface="Segoe UI" panose="020B0502040204020203" pitchFamily="34" charset="0"/>
                <a:cs typeface="Segoe UI" panose="020B0502040204020203" pitchFamily="34" charset="0"/>
              </a:rPr>
              <a:t>Briefed by:</a:t>
            </a:r>
          </a:p>
          <a:p>
            <a:r>
              <a:rPr lang="en-US" b="1" dirty="0">
                <a:solidFill>
                  <a:schemeClr val="bg1"/>
                </a:solidFill>
                <a:latin typeface="Segoe UI" panose="020B0502040204020203" pitchFamily="34" charset="0"/>
                <a:cs typeface="Segoe UI" panose="020B0502040204020203" pitchFamily="34" charset="0"/>
              </a:rPr>
              <a:t>Mr. Derek Argust and Dr. Charlotte Lofton</a:t>
            </a:r>
            <a:r>
              <a:rPr lang="en-US" sz="1800" b="1" dirty="0">
                <a:solidFill>
                  <a:schemeClr val="bg1"/>
                </a:solidFill>
                <a:latin typeface="Segoe UI" panose="020B0502040204020203" pitchFamily="34" charset="0"/>
                <a:cs typeface="Segoe UI" panose="020B0502040204020203" pitchFamily="34" charset="0"/>
              </a:rPr>
              <a:t> The MITRE Corporation</a:t>
            </a:r>
          </a:p>
          <a:p>
            <a:endParaRPr lang="en-US" sz="1050" b="1" dirty="0">
              <a:solidFill>
                <a:schemeClr val="bg1"/>
              </a:solidFill>
              <a:latin typeface="Segoe UI" panose="020B0502040204020203" pitchFamily="34" charset="0"/>
              <a:cs typeface="Segoe UI" panose="020B0502040204020203" pitchFamily="34" charset="0"/>
            </a:endParaRPr>
          </a:p>
          <a:p>
            <a:r>
              <a:rPr lang="en-US" sz="1200" dirty="0">
                <a:solidFill>
                  <a:schemeClr val="bg1"/>
                </a:solidFill>
                <a:latin typeface="Segoe UI" panose="020B0502040204020203" pitchFamily="34" charset="0"/>
                <a:cs typeface="Segoe UI" panose="020B0502040204020203" pitchFamily="34" charset="0"/>
              </a:rPr>
              <a:t>This briefing was produced by The MITRE Corporation under Task Order No. VA118A-16-J-0354.  The views, opinions and/or findings herein are those of The MITRE Corporation and should not be construed as an official government position, policy, or decision, unless designated by other documentation.</a:t>
            </a:r>
          </a:p>
        </p:txBody>
      </p:sp>
      <p:sp>
        <p:nvSpPr>
          <p:cNvPr id="3" name="TextBox 2">
            <a:extLst>
              <a:ext uri="{FF2B5EF4-FFF2-40B4-BE49-F238E27FC236}">
                <a16:creationId xmlns:a16="http://schemas.microsoft.com/office/drawing/2014/main" id="{6786B085-C791-4838-B970-44E4A6784E5A}"/>
              </a:ext>
            </a:extLst>
          </p:cNvPr>
          <p:cNvSpPr txBox="1"/>
          <p:nvPr/>
        </p:nvSpPr>
        <p:spPr>
          <a:xfrm>
            <a:off x="6297283" y="793328"/>
            <a:ext cx="2846717" cy="923330"/>
          </a:xfrm>
          <a:prstGeom prst="rect">
            <a:avLst/>
          </a:prstGeom>
          <a:noFill/>
        </p:spPr>
        <p:txBody>
          <a:bodyPr wrap="square" rtlCol="0" anchor="t">
            <a:spAutoFit/>
          </a:bodyPr>
          <a:lstStyle/>
          <a:p>
            <a:r>
              <a:rPr lang="en-US" u="sng" dirty="0">
                <a:highlight>
                  <a:srgbClr val="FFFF00"/>
                </a:highlight>
                <a:hlinkClick r:id="rId3"/>
              </a:rPr>
              <a:t>Click here to play </a:t>
            </a:r>
            <a:r>
              <a:rPr lang="en-US" dirty="0">
                <a:highlight>
                  <a:srgbClr val="FFFF00"/>
                </a:highlight>
                <a:hlinkClick r:id="rId3"/>
              </a:rPr>
              <a:t>recording</a:t>
            </a:r>
            <a:endParaRPr lang="en-US" dirty="0">
              <a:highlight>
                <a:srgbClr val="FFFF00"/>
              </a:highlight>
              <a:cs typeface="Calibri"/>
            </a:endParaRPr>
          </a:p>
          <a:p>
            <a:r>
              <a:rPr lang="en-US" dirty="0">
                <a:highlight>
                  <a:srgbClr val="FFFF00"/>
                </a:highlight>
              </a:rPr>
              <a:t>Recording password: VREoet2020!</a:t>
            </a:r>
            <a:endParaRPr lang="en-US" dirty="0">
              <a:highlight>
                <a:srgbClr val="FFFF00"/>
              </a:highlight>
              <a:cs typeface="Calibri"/>
            </a:endParaRPr>
          </a:p>
        </p:txBody>
      </p:sp>
    </p:spTree>
    <p:extLst>
      <p:ext uri="{BB962C8B-B14F-4D97-AF65-F5344CB8AC3E}">
        <p14:creationId xmlns:p14="http://schemas.microsoft.com/office/powerpoint/2010/main" val="3322805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a:xfrm>
            <a:off x="318687" y="228152"/>
            <a:ext cx="7290323" cy="779463"/>
          </a:xfrm>
        </p:spPr>
        <p:txBody>
          <a:bodyPr>
            <a:normAutofit/>
          </a:bodyPr>
          <a:lstStyle/>
          <a:p>
            <a:r>
              <a:rPr lang="en-US" dirty="0">
                <a:latin typeface="Segoe UI" panose="020B0502040204020203" pitchFamily="34" charset="0"/>
                <a:cs typeface="Segoe UI" panose="020B0502040204020203" pitchFamily="34" charset="0"/>
              </a:rPr>
              <a:t>Top Themes from Interviews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80148" y="759483"/>
            <a:ext cx="9017659" cy="6218305"/>
          </a:xfrm>
          <a:prstGeom prst="rect">
            <a:avLst/>
          </a:prstGeom>
          <a:noFill/>
        </p:spPr>
        <p:txBody>
          <a:bodyPr wrap="square">
            <a:spAutoFit/>
          </a:bodyPr>
          <a:lstStyle/>
          <a:p>
            <a:pPr>
              <a:spcAft>
                <a:spcPts val="600"/>
              </a:spcAft>
            </a:pPr>
            <a:r>
              <a:rPr lang="en-US" sz="1400" b="1" dirty="0">
                <a:latin typeface="Segoe UI" panose="020B0502040204020203" pitchFamily="34" charset="0"/>
                <a:cs typeface="Segoe UI" panose="020B0502040204020203" pitchFamily="34" charset="0"/>
              </a:rPr>
              <a:t>The following themes received the highest number of mentions from the Vocational Rehabilitation Counselors (VRCs) and Vocational Rehabilitation and Employment Officers (VREOs) during the interviews: </a:t>
            </a:r>
          </a:p>
          <a:p>
            <a:pPr lvl="1">
              <a:spcAft>
                <a:spcPts val="600"/>
              </a:spcAft>
            </a:pPr>
            <a:r>
              <a:rPr lang="en-US" sz="1400" b="1" dirty="0">
                <a:latin typeface="Segoe UI" panose="020B0502040204020203" pitchFamily="34" charset="0"/>
                <a:cs typeface="Segoe UI" panose="020B0502040204020203" pitchFamily="34" charset="0"/>
              </a:rPr>
              <a:t>Communication </a:t>
            </a:r>
            <a:endParaRPr lang="en-US" sz="14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Challenges with branding, gaps in communication between VRCs and Veterans, and gaps between VR&amp;E HQ and VRCs which contributes to and exacerbates an unsatisfactory Veteran experience within VR&amp;E.</a:t>
            </a:r>
          </a:p>
          <a:p>
            <a:pPr lvl="1">
              <a:spcAft>
                <a:spcPts val="600"/>
              </a:spcAft>
            </a:pPr>
            <a:r>
              <a:rPr lang="en-US" sz="1400" b="1" dirty="0">
                <a:latin typeface="Segoe UI" panose="020B0502040204020203" pitchFamily="34" charset="0"/>
                <a:cs typeface="Segoe UI" panose="020B0502040204020203" pitchFamily="34" charset="0"/>
              </a:rPr>
              <a:t>Case Management and Case Load</a:t>
            </a:r>
            <a:endParaRPr lang="en-US" sz="14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The large caseloads combined with complexity of cases can hinder the ability to provide enough 1:1 interactions with Veterans. </a:t>
            </a:r>
          </a:p>
          <a:p>
            <a:pPr lvl="1">
              <a:spcAft>
                <a:spcPts val="600"/>
              </a:spcAft>
            </a:pPr>
            <a:r>
              <a:rPr lang="en-US" sz="1400" b="1" dirty="0">
                <a:latin typeface="Segoe UI" panose="020B0502040204020203" pitchFamily="34" charset="0"/>
                <a:cs typeface="Segoe UI" panose="020B0502040204020203" pitchFamily="34" charset="0"/>
              </a:rPr>
              <a:t>Veteran Centric Customer Focus</a:t>
            </a:r>
            <a:r>
              <a:rPr lang="en-US" sz="1400" dirty="0">
                <a:latin typeface="Segoe UI" panose="020B0502040204020203" pitchFamily="34" charset="0"/>
                <a:cs typeface="Segoe UI" panose="020B0502040204020203" pitchFamily="34" charset="0"/>
              </a:rPr>
              <a:t> </a:t>
            </a: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The dedication and motivation of VRCs and VREOs is important to a continued focus and concern with the Veteran experience.</a:t>
            </a:r>
          </a:p>
          <a:p>
            <a:pPr lvl="1">
              <a:spcAft>
                <a:spcPts val="600"/>
              </a:spcAft>
            </a:pPr>
            <a:r>
              <a:rPr lang="en-US" sz="1400" b="1" dirty="0">
                <a:latin typeface="Segoe UI" panose="020B0502040204020203" pitchFamily="34" charset="0"/>
                <a:cs typeface="Segoe UI" panose="020B0502040204020203" pitchFamily="34" charset="0"/>
              </a:rPr>
              <a:t>Administrative Burden </a:t>
            </a: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The non-counseling administrative requirements that VRCs are required to complete in addition to their core counseling obligations takes time away from interactions with Veterans.</a:t>
            </a:r>
            <a:r>
              <a:rPr lang="en-US" sz="1400" dirty="0">
                <a:solidFill>
                  <a:schemeClr val="bg1"/>
                </a:solidFill>
                <a:latin typeface="Segoe UI" panose="020B0502040204020203" pitchFamily="34" charset="0"/>
                <a:cs typeface="Segoe UI" panose="020B0502040204020203" pitchFamily="34" charset="0"/>
              </a:rPr>
              <a:t>ae.</a:t>
            </a:r>
          </a:p>
          <a:p>
            <a:pPr lvl="1">
              <a:spcAft>
                <a:spcPts val="600"/>
              </a:spcAft>
            </a:pPr>
            <a:r>
              <a:rPr lang="en-US" sz="1400" b="1" dirty="0">
                <a:latin typeface="Segoe UI" panose="020B0502040204020203" pitchFamily="34" charset="0"/>
                <a:cs typeface="Segoe UI" panose="020B0502040204020203" pitchFamily="34" charset="0"/>
              </a:rPr>
              <a:t>Rapport Building </a:t>
            </a: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Establishing and building relationships with Veterans is critical to improving</a:t>
            </a:r>
            <a:r>
              <a:rPr lang="en-US" sz="1400" dirty="0">
                <a:solidFill>
                  <a:srgbClr val="FF0000"/>
                </a:solidFill>
                <a:latin typeface="Segoe UI" panose="020B0502040204020203" pitchFamily="34" charset="0"/>
                <a:cs typeface="Segoe UI" panose="020B0502040204020203" pitchFamily="34" charset="0"/>
              </a:rPr>
              <a:t> </a:t>
            </a:r>
            <a:r>
              <a:rPr lang="en-US" sz="1400" dirty="0">
                <a:latin typeface="Segoe UI" panose="020B0502040204020203" pitchFamily="34" charset="0"/>
                <a:cs typeface="Segoe UI" panose="020B0502040204020203" pitchFamily="34" charset="0"/>
              </a:rPr>
              <a:t>the level of service provided by VR&amp;E.</a:t>
            </a:r>
            <a:endParaRPr lang="en-US" sz="1400" b="1" dirty="0">
              <a:latin typeface="Segoe UI" panose="020B0502040204020203" pitchFamily="34" charset="0"/>
              <a:cs typeface="Segoe UI" panose="020B0502040204020203" pitchFamily="34" charset="0"/>
            </a:endParaRPr>
          </a:p>
          <a:p>
            <a:pPr lvl="1">
              <a:spcAft>
                <a:spcPts val="600"/>
              </a:spcAft>
            </a:pPr>
            <a:r>
              <a:rPr lang="en-US" sz="1400" b="1" dirty="0">
                <a:latin typeface="Segoe UI" panose="020B0502040204020203" pitchFamily="34" charset="0"/>
                <a:cs typeface="Segoe UI" panose="020B0502040204020203" pitchFamily="34" charset="0"/>
              </a:rPr>
              <a:t>Training and Development</a:t>
            </a:r>
          </a:p>
          <a:p>
            <a:pPr marL="742950" lvl="1" indent="-285750">
              <a:spcAft>
                <a:spcPts val="600"/>
              </a:spcAft>
              <a:buFont typeface="Arial" panose="020B0604020202020204" pitchFamily="34" charset="0"/>
              <a:buChar char="•"/>
            </a:pPr>
            <a:r>
              <a:rPr lang="en-US" sz="1400" dirty="0">
                <a:latin typeface="Segoe UI" panose="020B0502040204020203" pitchFamily="34" charset="0"/>
                <a:cs typeface="Segoe UI" panose="020B0502040204020203" pitchFamily="34" charset="0"/>
              </a:rPr>
              <a:t>VRCs desire tailored training, continuing education and development opportunities geared toward counseling Veteran populations. </a:t>
            </a:r>
            <a:endParaRPr lang="en-US" sz="1400" dirty="0">
              <a:solidFill>
                <a:schemeClr val="tx2">
                  <a:lumMod val="60000"/>
                  <a:lumOff val="40000"/>
                </a:schemeClr>
              </a:solidFill>
              <a:latin typeface="Segoe UI" panose="020B0502040204020203" pitchFamily="34" charset="0"/>
              <a:cs typeface="Segoe UI" panose="020B0502040204020203" pitchFamily="34" charset="0"/>
            </a:endParaRPr>
          </a:p>
          <a:p>
            <a:pPr marR="0" lvl="0">
              <a:lnSpc>
                <a:spcPct val="110000"/>
              </a:lnSpc>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5761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138F1-DBF5-4888-8A4C-9A32B5B446B5}"/>
              </a:ext>
            </a:extLst>
          </p:cNvPr>
          <p:cNvSpPr>
            <a:spLocks noGrp="1"/>
          </p:cNvSpPr>
          <p:nvPr>
            <p:ph type="title"/>
          </p:nvPr>
        </p:nvSpPr>
        <p:spPr/>
        <p:txBody>
          <a:bodyPr>
            <a:noAutofit/>
          </a:bodyPr>
          <a:lstStyle/>
          <a:p>
            <a:r>
              <a:rPr lang="en-US" sz="2800" dirty="0">
                <a:latin typeface="Segoe UI" panose="020B0502040204020203" pitchFamily="34" charset="0"/>
                <a:cs typeface="Segoe UI" panose="020B0502040204020203" pitchFamily="34" charset="0"/>
              </a:rPr>
              <a:t>Key Findings that Impact the Veteran Experience</a:t>
            </a:r>
          </a:p>
        </p:txBody>
      </p:sp>
      <p:sp>
        <p:nvSpPr>
          <p:cNvPr id="3" name="Slide Number Placeholder 2">
            <a:extLst>
              <a:ext uri="{FF2B5EF4-FFF2-40B4-BE49-F238E27FC236}">
                <a16:creationId xmlns:a16="http://schemas.microsoft.com/office/drawing/2014/main" id="{6DB161E5-856B-421B-B883-DBC05BD97711}"/>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a:solidFill>
                <a:prstClr val="white"/>
              </a:solidFill>
            </a:endParaRPr>
          </a:p>
        </p:txBody>
      </p:sp>
      <p:sp>
        <p:nvSpPr>
          <p:cNvPr id="8" name="Rectangle 7">
            <a:extLst>
              <a:ext uri="{FF2B5EF4-FFF2-40B4-BE49-F238E27FC236}">
                <a16:creationId xmlns:a16="http://schemas.microsoft.com/office/drawing/2014/main" id="{B7777E18-B942-4D06-B6F2-8B7303BD03D8}"/>
              </a:ext>
            </a:extLst>
          </p:cNvPr>
          <p:cNvSpPr/>
          <p:nvPr/>
        </p:nvSpPr>
        <p:spPr>
          <a:xfrm>
            <a:off x="1691639" y="3028757"/>
            <a:ext cx="6515273" cy="1314249"/>
          </a:xfrm>
          <a:prstGeom prst="rect">
            <a:avLst/>
          </a:prstGeom>
          <a:solidFill>
            <a:srgbClr val="F7901E">
              <a:alpha val="10000"/>
            </a:srgbClr>
          </a:solidFill>
          <a:ln w="6350" cap="flat" cmpd="sng" algn="ctr">
            <a:solidFill>
              <a:srgbClr val="F7901E">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9" name="TextBox 8">
            <a:extLst>
              <a:ext uri="{FF2B5EF4-FFF2-40B4-BE49-F238E27FC236}">
                <a16:creationId xmlns:a16="http://schemas.microsoft.com/office/drawing/2014/main" id="{608066FE-C24F-48ED-8BB1-62C597BB78D5}"/>
              </a:ext>
            </a:extLst>
          </p:cNvPr>
          <p:cNvSpPr txBox="1"/>
          <p:nvPr/>
        </p:nvSpPr>
        <p:spPr>
          <a:xfrm>
            <a:off x="2908852" y="3424295"/>
            <a:ext cx="5125065" cy="945380"/>
          </a:xfrm>
          <a:prstGeom prst="rect">
            <a:avLst/>
          </a:prstGeom>
        </p:spPr>
        <p:txBody>
          <a:bodyPr vert="horz" wrap="square" lIns="91440" tIns="45720" rIns="91440" bIns="45720" rtlCol="0" anchor="ctr">
            <a:noAutofit/>
          </a:bodyPr>
          <a:lstStyle/>
          <a:p>
            <a:pPr marL="285750" indent="-285750" defTabSz="914400">
              <a:lnSpc>
                <a:spcPts val="1500"/>
              </a:lnSpc>
              <a:spcBef>
                <a:spcPts val="200"/>
              </a:spcBef>
              <a:spcAft>
                <a:spcPts val="300"/>
              </a:spcAft>
              <a:buClr>
                <a:srgbClr val="F7901E"/>
              </a:buClr>
              <a:buFont typeface="Arial" panose="020B0604020202020204" pitchFamily="34" charset="0"/>
              <a:buChar char="•"/>
              <a:defRPr/>
            </a:pPr>
            <a:r>
              <a:rPr lang="en-US" sz="1400">
                <a:solidFill>
                  <a:prstClr val="black"/>
                </a:solidFill>
                <a:latin typeface="Segoe UI" panose="020B0502040204020203" pitchFamily="34" charset="0"/>
                <a:ea typeface="Verdana" pitchFamily="34" charset="0"/>
                <a:cs typeface="Segoe UI" panose="020B0502040204020203" pitchFamily="34" charset="0"/>
              </a:rPr>
              <a:t>Number and complexity of </a:t>
            </a:r>
            <a:r>
              <a:rPr lang="en-US" sz="1400">
                <a:latin typeface="Segoe UI" panose="020B0502040204020203" pitchFamily="34" charset="0"/>
                <a:ea typeface="Verdana" pitchFamily="34" charset="0"/>
                <a:cs typeface="Segoe UI" panose="020B0502040204020203" pitchFamily="34" charset="0"/>
              </a:rPr>
              <a:t>cases impacts the level of service that is provided to Veterans.</a:t>
            </a:r>
          </a:p>
          <a:p>
            <a:pPr marL="285750" indent="-285750" defTabSz="914400">
              <a:lnSpc>
                <a:spcPts val="1500"/>
              </a:lnSpc>
              <a:spcBef>
                <a:spcPts val="200"/>
              </a:spcBef>
              <a:spcAft>
                <a:spcPts val="300"/>
              </a:spcAft>
              <a:buClr>
                <a:srgbClr val="F7901E"/>
              </a:buClr>
              <a:buFont typeface="Wingdings" panose="05000000000000000000" pitchFamily="2" charset="2"/>
              <a:buChar char="§"/>
              <a:defRPr/>
            </a:pPr>
            <a:endParaRPr lang="en-US" sz="1400">
              <a:solidFill>
                <a:prstClr val="black"/>
              </a:solidFill>
              <a:latin typeface="Segoe UI" panose="020B0502040204020203" pitchFamily="34" charset="0"/>
              <a:ea typeface="Verdana" pitchFamily="34" charset="0"/>
              <a:cs typeface="Segoe UI" panose="020B0502040204020203" pitchFamily="34" charset="0"/>
            </a:endParaRPr>
          </a:p>
          <a:p>
            <a:pPr marL="285750" indent="-285750" defTabSz="914400">
              <a:lnSpc>
                <a:spcPts val="1500"/>
              </a:lnSpc>
              <a:spcBef>
                <a:spcPts val="200"/>
              </a:spcBef>
              <a:spcAft>
                <a:spcPts val="300"/>
              </a:spcAft>
              <a:buClr>
                <a:srgbClr val="F7901E"/>
              </a:buClr>
              <a:buFont typeface="Wingdings" panose="05000000000000000000" pitchFamily="2" charset="2"/>
              <a:buChar char="§"/>
              <a:defRPr/>
            </a:pPr>
            <a:endParaRPr lang="en-US" sz="1400">
              <a:solidFill>
                <a:prstClr val="black"/>
              </a:solidFill>
              <a:latin typeface="Segoe UI" panose="020B0502040204020203" pitchFamily="34" charset="0"/>
              <a:ea typeface="Verdana" pitchFamily="34" charset="0"/>
              <a:cs typeface="Segoe UI" panose="020B0502040204020203" pitchFamily="34" charset="0"/>
            </a:endParaRPr>
          </a:p>
        </p:txBody>
      </p:sp>
      <p:sp>
        <p:nvSpPr>
          <p:cNvPr id="10" name="TextBox 9">
            <a:extLst>
              <a:ext uri="{FF2B5EF4-FFF2-40B4-BE49-F238E27FC236}">
                <a16:creationId xmlns:a16="http://schemas.microsoft.com/office/drawing/2014/main" id="{16279153-33A3-4EE7-B450-109FCD4F93CE}"/>
              </a:ext>
            </a:extLst>
          </p:cNvPr>
          <p:cNvSpPr txBox="1"/>
          <p:nvPr/>
        </p:nvSpPr>
        <p:spPr>
          <a:xfrm>
            <a:off x="1143848" y="3030865"/>
            <a:ext cx="1609940" cy="1326981"/>
          </a:xfrm>
          <a:prstGeom prst="roundRect">
            <a:avLst/>
          </a:prstGeom>
          <a:gradFill flip="none" rotWithShape="1">
            <a:gsLst>
              <a:gs pos="0">
                <a:srgbClr val="F7901E">
                  <a:lumMod val="75000"/>
                  <a:shade val="30000"/>
                  <a:satMod val="115000"/>
                </a:srgbClr>
              </a:gs>
              <a:gs pos="50000">
                <a:srgbClr val="F7901E">
                  <a:lumMod val="75000"/>
                  <a:shade val="67500"/>
                  <a:satMod val="115000"/>
                </a:srgbClr>
              </a:gs>
              <a:gs pos="100000">
                <a:srgbClr val="F7901E">
                  <a:lumMod val="75000"/>
                  <a:shade val="100000"/>
                  <a:satMod val="115000"/>
                </a:srgbClr>
              </a:gs>
            </a:gsLst>
            <a:lin ang="16200000" scaled="1"/>
            <a:tileRect/>
          </a:gra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cs typeface="Segoe UI" panose="020B0502040204020203" pitchFamily="34" charset="0"/>
              </a:rPr>
              <a:t>Case Management and Load</a:t>
            </a:r>
          </a:p>
        </p:txBody>
      </p:sp>
      <p:sp>
        <p:nvSpPr>
          <p:cNvPr id="11" name="Rectangle 10">
            <a:extLst>
              <a:ext uri="{FF2B5EF4-FFF2-40B4-BE49-F238E27FC236}">
                <a16:creationId xmlns:a16="http://schemas.microsoft.com/office/drawing/2014/main" id="{F60BB52D-AED2-4BEA-8C27-A8D653032C5E}"/>
              </a:ext>
            </a:extLst>
          </p:cNvPr>
          <p:cNvSpPr/>
          <p:nvPr/>
        </p:nvSpPr>
        <p:spPr>
          <a:xfrm>
            <a:off x="1733628" y="1575249"/>
            <a:ext cx="6473284" cy="1294811"/>
          </a:xfrm>
          <a:prstGeom prst="rect">
            <a:avLst/>
          </a:prstGeom>
          <a:solidFill>
            <a:srgbClr val="005B94">
              <a:alpha val="10000"/>
            </a:srgbClr>
          </a:solidFill>
          <a:ln w="6350" cap="flat" cmpd="sng" algn="ctr">
            <a:solidFill>
              <a:srgbClr val="005B9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12" name="TextBox 11">
            <a:extLst>
              <a:ext uri="{FF2B5EF4-FFF2-40B4-BE49-F238E27FC236}">
                <a16:creationId xmlns:a16="http://schemas.microsoft.com/office/drawing/2014/main" id="{AFB38AD5-6B3E-4756-A693-BDCCEE6F6DE1}"/>
              </a:ext>
            </a:extLst>
          </p:cNvPr>
          <p:cNvSpPr txBox="1"/>
          <p:nvPr/>
        </p:nvSpPr>
        <p:spPr>
          <a:xfrm>
            <a:off x="1143847" y="1575250"/>
            <a:ext cx="1629744" cy="1313915"/>
          </a:xfrm>
          <a:prstGeom prst="roundRect">
            <a:avLst/>
          </a:prstGeom>
          <a:solidFill>
            <a:schemeClr val="tx1">
              <a:lumMod val="50000"/>
              <a:lumOff val="50000"/>
            </a:schemeClr>
          </a:soli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cs typeface="Segoe UI" panose="020B0502040204020203" pitchFamily="34" charset="0"/>
              </a:rPr>
              <a:t>Communication</a:t>
            </a:r>
          </a:p>
        </p:txBody>
      </p:sp>
      <p:sp>
        <p:nvSpPr>
          <p:cNvPr id="13" name="TextBox 12">
            <a:extLst>
              <a:ext uri="{FF2B5EF4-FFF2-40B4-BE49-F238E27FC236}">
                <a16:creationId xmlns:a16="http://schemas.microsoft.com/office/drawing/2014/main" id="{E62302AE-22AF-4AEA-8F75-8C5093ABB2CC}"/>
              </a:ext>
            </a:extLst>
          </p:cNvPr>
          <p:cNvSpPr txBox="1"/>
          <p:nvPr/>
        </p:nvSpPr>
        <p:spPr>
          <a:xfrm>
            <a:off x="1972034" y="1544160"/>
            <a:ext cx="6234878" cy="1408656"/>
          </a:xfrm>
          <a:prstGeom prst="rect">
            <a:avLst/>
          </a:prstGeom>
        </p:spPr>
        <p:txBody>
          <a:bodyPr vert="horz" wrap="square" lIns="91440" tIns="45720" rIns="91440" bIns="45720" rtlCol="0" anchor="ctr">
            <a:noAutofit/>
          </a:bodyPr>
          <a:lstStyle/>
          <a:p>
            <a:pPr marL="1200150" lvl="2" indent="-285750">
              <a:spcAft>
                <a:spcPts val="600"/>
              </a:spcAft>
              <a:buFont typeface="Arial" panose="020B0604020202020204" pitchFamily="34" charset="0"/>
              <a:buChar char="•"/>
            </a:pPr>
            <a:r>
              <a:rPr lang="en-US" sz="1400">
                <a:solidFill>
                  <a:prstClr val="black"/>
                </a:solidFill>
                <a:latin typeface="Segoe UI" panose="020B0502040204020203" pitchFamily="34" charset="0"/>
                <a:ea typeface="Verdana" pitchFamily="34" charset="0"/>
                <a:cs typeface="Segoe UI" panose="020B0502040204020203" pitchFamily="34" charset="0"/>
              </a:rPr>
              <a:t>Communication gap exists between VR&amp;E front office and field VRCs.</a:t>
            </a:r>
          </a:p>
          <a:p>
            <a:pPr marL="1200150" lvl="2" indent="-285750">
              <a:spcAft>
                <a:spcPts val="600"/>
              </a:spcAft>
              <a:buFont typeface="Arial" panose="020B0604020202020204" pitchFamily="34" charset="0"/>
              <a:buChar char="•"/>
            </a:pPr>
            <a:r>
              <a:rPr lang="en-US" sz="1400">
                <a:solidFill>
                  <a:prstClr val="black"/>
                </a:solidFill>
                <a:latin typeface="Segoe UI" panose="020B0502040204020203" pitchFamily="34" charset="0"/>
                <a:ea typeface="Verdana" pitchFamily="34" charset="0"/>
                <a:cs typeface="Segoe UI" panose="020B0502040204020203" pitchFamily="34" charset="0"/>
              </a:rPr>
              <a:t>There are communication gaps between VRCs and Veterans.</a:t>
            </a:r>
          </a:p>
          <a:p>
            <a:pPr marL="1200150" lvl="2" indent="-285750">
              <a:spcAft>
                <a:spcPts val="600"/>
              </a:spcAft>
              <a:buFont typeface="Arial" panose="020B0604020202020204" pitchFamily="34" charset="0"/>
              <a:buChar char="•"/>
            </a:pPr>
            <a:r>
              <a:rPr lang="en-US" sz="1400">
                <a:solidFill>
                  <a:prstClr val="black"/>
                </a:solidFill>
                <a:latin typeface="Segoe UI" panose="020B0502040204020203" pitchFamily="34" charset="0"/>
                <a:ea typeface="Verdana" pitchFamily="34" charset="0"/>
                <a:cs typeface="Segoe UI" panose="020B0502040204020203" pitchFamily="34" charset="0"/>
              </a:rPr>
              <a:t>It is difficult for VRCs to get a holistic picture of a Veteran’s health and disabilities that impacts their employability.</a:t>
            </a:r>
          </a:p>
        </p:txBody>
      </p:sp>
      <p:sp>
        <p:nvSpPr>
          <p:cNvPr id="14" name="Rectangle 13">
            <a:extLst>
              <a:ext uri="{FF2B5EF4-FFF2-40B4-BE49-F238E27FC236}">
                <a16:creationId xmlns:a16="http://schemas.microsoft.com/office/drawing/2014/main" id="{4347A09A-80DA-42CD-88EB-4D1DFD02BFCB}"/>
              </a:ext>
            </a:extLst>
          </p:cNvPr>
          <p:cNvSpPr/>
          <p:nvPr/>
        </p:nvSpPr>
        <p:spPr>
          <a:xfrm>
            <a:off x="1548606" y="1451987"/>
            <a:ext cx="2125907" cy="1077218"/>
          </a:xfrm>
          <a:prstGeom prst="rect">
            <a:avLst/>
          </a:prstGeom>
        </p:spPr>
        <p:txBody>
          <a:bodyPr wrap="square">
            <a:spAutoFit/>
          </a:bodyPr>
          <a:lstStyle/>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B035613D-8C5D-4F67-864A-2C0C5E5B0A21}"/>
              </a:ext>
            </a:extLst>
          </p:cNvPr>
          <p:cNvSpPr txBox="1"/>
          <p:nvPr/>
        </p:nvSpPr>
        <p:spPr>
          <a:xfrm>
            <a:off x="2965318" y="1109679"/>
            <a:ext cx="5079019"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Findings that Impact the Veteran Experiences</a:t>
            </a:r>
          </a:p>
        </p:txBody>
      </p:sp>
      <p:sp>
        <p:nvSpPr>
          <p:cNvPr id="16" name="TextBox 15">
            <a:extLst>
              <a:ext uri="{FF2B5EF4-FFF2-40B4-BE49-F238E27FC236}">
                <a16:creationId xmlns:a16="http://schemas.microsoft.com/office/drawing/2014/main" id="{C4D4D58E-701F-4926-A55A-8DBEC84EC850}"/>
              </a:ext>
            </a:extLst>
          </p:cNvPr>
          <p:cNvSpPr txBox="1"/>
          <p:nvPr/>
        </p:nvSpPr>
        <p:spPr>
          <a:xfrm>
            <a:off x="1330453" y="1109793"/>
            <a:ext cx="102143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Themes</a:t>
            </a:r>
          </a:p>
        </p:txBody>
      </p:sp>
      <p:sp>
        <p:nvSpPr>
          <p:cNvPr id="18" name="Rectangle 17">
            <a:extLst>
              <a:ext uri="{FF2B5EF4-FFF2-40B4-BE49-F238E27FC236}">
                <a16:creationId xmlns:a16="http://schemas.microsoft.com/office/drawing/2014/main" id="{828CB93D-34A5-4118-A6CA-DDA4AECC7D9C}"/>
              </a:ext>
            </a:extLst>
          </p:cNvPr>
          <p:cNvSpPr/>
          <p:nvPr/>
        </p:nvSpPr>
        <p:spPr>
          <a:xfrm>
            <a:off x="2599137" y="4600406"/>
            <a:ext cx="5607776" cy="1287245"/>
          </a:xfrm>
          <a:prstGeom prst="rect">
            <a:avLst/>
          </a:prstGeom>
          <a:solidFill>
            <a:schemeClr val="accent3">
              <a:lumMod val="40000"/>
              <a:lumOff val="60000"/>
              <a:alpha val="10000"/>
            </a:schemeClr>
          </a:solidFill>
          <a:ln w="6350" cap="flat" cmpd="sng" algn="ctr">
            <a:solidFill>
              <a:schemeClr val="accent3">
                <a:lumMod val="60000"/>
                <a:lumOff val="4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19" name="TextBox 18">
            <a:extLst>
              <a:ext uri="{FF2B5EF4-FFF2-40B4-BE49-F238E27FC236}">
                <a16:creationId xmlns:a16="http://schemas.microsoft.com/office/drawing/2014/main" id="{B9A52516-D6C1-4DBD-B86F-83EB1233E188}"/>
              </a:ext>
            </a:extLst>
          </p:cNvPr>
          <p:cNvSpPr txBox="1"/>
          <p:nvPr/>
        </p:nvSpPr>
        <p:spPr>
          <a:xfrm>
            <a:off x="2908851" y="4683162"/>
            <a:ext cx="5058697" cy="1147041"/>
          </a:xfrm>
          <a:prstGeom prst="rect">
            <a:avLst/>
          </a:prstGeom>
        </p:spPr>
        <p:txBody>
          <a:bodyPr vert="horz" wrap="square" lIns="91440" tIns="45720" rIns="91440" bIns="45720" rtlCol="0" anchor="ctr">
            <a:noAutofit/>
          </a:bodyPr>
          <a:lstStyle/>
          <a:p>
            <a:pPr marL="285750" indent="-285750">
              <a:spcAft>
                <a:spcPts val="600"/>
              </a:spcAft>
              <a:buClr>
                <a:schemeClr val="accent3"/>
              </a:buClr>
              <a:buFont typeface="Arial" panose="020B0604020202020204" pitchFamily="34" charset="0"/>
              <a:buChar char="•"/>
            </a:pPr>
            <a:r>
              <a:rPr lang="en-US" sz="1400">
                <a:solidFill>
                  <a:prstClr val="black"/>
                </a:solidFill>
                <a:latin typeface="Segoe UI" panose="020B0502040204020203" pitchFamily="34" charset="0"/>
                <a:ea typeface="Verdana" pitchFamily="34" charset="0"/>
                <a:cs typeface="Segoe UI" panose="020B0502040204020203" pitchFamily="34" charset="0"/>
              </a:rPr>
              <a:t>VRCs have a strong commitment and desire to deliver high quality service to our Veterans.</a:t>
            </a:r>
          </a:p>
        </p:txBody>
      </p:sp>
      <p:sp>
        <p:nvSpPr>
          <p:cNvPr id="20" name="TextBox 19">
            <a:extLst>
              <a:ext uri="{FF2B5EF4-FFF2-40B4-BE49-F238E27FC236}">
                <a16:creationId xmlns:a16="http://schemas.microsoft.com/office/drawing/2014/main" id="{98C79B7C-278E-406C-923F-4BA5F61BE407}"/>
              </a:ext>
            </a:extLst>
          </p:cNvPr>
          <p:cNvSpPr txBox="1"/>
          <p:nvPr/>
        </p:nvSpPr>
        <p:spPr>
          <a:xfrm>
            <a:off x="1124044" y="4573736"/>
            <a:ext cx="1629744" cy="1313915"/>
          </a:xfrm>
          <a:prstGeom prst="roundRect">
            <a:avLst/>
          </a:prstGeom>
          <a:solidFill>
            <a:schemeClr val="accent3">
              <a:lumMod val="75000"/>
            </a:schemeClr>
          </a:soli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cs typeface="Segoe UI" panose="020B0502040204020203" pitchFamily="34" charset="0"/>
              </a:rPr>
              <a:t>Veteran Centric Customer Service </a:t>
            </a:r>
          </a:p>
        </p:txBody>
      </p:sp>
    </p:spTree>
    <p:extLst>
      <p:ext uri="{BB962C8B-B14F-4D97-AF65-F5344CB8AC3E}">
        <p14:creationId xmlns:p14="http://schemas.microsoft.com/office/powerpoint/2010/main" val="412122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138F1-DBF5-4888-8A4C-9A32B5B446B5}"/>
              </a:ext>
            </a:extLst>
          </p:cNvPr>
          <p:cNvSpPr>
            <a:spLocks noGrp="1"/>
          </p:cNvSpPr>
          <p:nvPr>
            <p:ph type="title"/>
          </p:nvPr>
        </p:nvSpPr>
        <p:spPr/>
        <p:txBody>
          <a:bodyPr>
            <a:noAutofit/>
          </a:bodyPr>
          <a:lstStyle/>
          <a:p>
            <a:r>
              <a:rPr lang="en-US" sz="2800" dirty="0">
                <a:latin typeface="Segoe UI" panose="020B0502040204020203" pitchFamily="34" charset="0"/>
                <a:cs typeface="Segoe UI" panose="020B0502040204020203" pitchFamily="34" charset="0"/>
              </a:rPr>
              <a:t>Key Findings that Impact the Veteran Experience</a:t>
            </a:r>
          </a:p>
        </p:txBody>
      </p:sp>
      <p:sp>
        <p:nvSpPr>
          <p:cNvPr id="3" name="Slide Number Placeholder 2">
            <a:extLst>
              <a:ext uri="{FF2B5EF4-FFF2-40B4-BE49-F238E27FC236}">
                <a16:creationId xmlns:a16="http://schemas.microsoft.com/office/drawing/2014/main" id="{6DB161E5-856B-421B-B883-DBC05BD97711}"/>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a:solidFill>
                <a:prstClr val="white"/>
              </a:solidFill>
            </a:endParaRPr>
          </a:p>
        </p:txBody>
      </p:sp>
      <p:sp>
        <p:nvSpPr>
          <p:cNvPr id="5" name="Rectangle 4">
            <a:extLst>
              <a:ext uri="{FF2B5EF4-FFF2-40B4-BE49-F238E27FC236}">
                <a16:creationId xmlns:a16="http://schemas.microsoft.com/office/drawing/2014/main" id="{5F976605-8481-426C-8BBB-D3599BF2DADF}"/>
              </a:ext>
            </a:extLst>
          </p:cNvPr>
          <p:cNvSpPr/>
          <p:nvPr/>
        </p:nvSpPr>
        <p:spPr>
          <a:xfrm>
            <a:off x="1797731" y="4437820"/>
            <a:ext cx="6167038" cy="1314249"/>
          </a:xfrm>
          <a:prstGeom prst="rect">
            <a:avLst/>
          </a:prstGeom>
          <a:solidFill>
            <a:schemeClr val="accent5">
              <a:lumMod val="40000"/>
              <a:lumOff val="60000"/>
              <a:alpha val="10000"/>
            </a:schemeClr>
          </a:solidFill>
          <a:ln w="6350" cap="flat" cmpd="sng" algn="ctr">
            <a:solidFill>
              <a:schemeClr val="accent5">
                <a:lumMod val="40000"/>
                <a:lumOff val="6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0D4F9EAD-899B-42EB-8395-046EC2E9FE6D}"/>
              </a:ext>
            </a:extLst>
          </p:cNvPr>
          <p:cNvSpPr txBox="1"/>
          <p:nvPr/>
        </p:nvSpPr>
        <p:spPr>
          <a:xfrm>
            <a:off x="1207951" y="4446217"/>
            <a:ext cx="1454355" cy="1305852"/>
          </a:xfrm>
          <a:prstGeom prst="roundRect">
            <a:avLst/>
          </a:prstGeom>
          <a:solidFill>
            <a:schemeClr val="accent5">
              <a:lumMod val="75000"/>
            </a:schemeClr>
          </a:solidFill>
        </p:spPr>
        <p:txBody>
          <a:bodyPr vert="horz"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ea typeface="Verdana" pitchFamily="34" charset="0"/>
                <a:cs typeface="Segoe UI" panose="020B0502040204020203" pitchFamily="34" charset="0"/>
              </a:rPr>
              <a:t>Training and Development</a:t>
            </a:r>
          </a:p>
        </p:txBody>
      </p:sp>
      <p:sp>
        <p:nvSpPr>
          <p:cNvPr id="7" name="TextBox 6">
            <a:extLst>
              <a:ext uri="{FF2B5EF4-FFF2-40B4-BE49-F238E27FC236}">
                <a16:creationId xmlns:a16="http://schemas.microsoft.com/office/drawing/2014/main" id="{99AD1F3C-3FC0-4D3B-9557-B23C73884439}"/>
              </a:ext>
            </a:extLst>
          </p:cNvPr>
          <p:cNvSpPr txBox="1"/>
          <p:nvPr/>
        </p:nvSpPr>
        <p:spPr>
          <a:xfrm>
            <a:off x="2824541" y="4793756"/>
            <a:ext cx="5140228" cy="602376"/>
          </a:xfrm>
          <a:prstGeom prst="rect">
            <a:avLst/>
          </a:prstGeom>
        </p:spPr>
        <p:txBody>
          <a:bodyPr vert="horz" wrap="square" lIns="91440" tIns="45720" rIns="91440" bIns="45720" rtlCol="0" anchor="ctr">
            <a:noAutofit/>
          </a:bodyPr>
          <a:lstStyle/>
          <a:p>
            <a:pPr marL="285750" indent="-285750" defTabSz="914400">
              <a:lnSpc>
                <a:spcPts val="1500"/>
              </a:lnSpc>
              <a:spcBef>
                <a:spcPts val="200"/>
              </a:spcBef>
              <a:spcAft>
                <a:spcPts val="300"/>
              </a:spcAft>
              <a:buClr>
                <a:schemeClr val="bg1">
                  <a:lumMod val="65000"/>
                </a:schemeClr>
              </a:buClr>
              <a:buFont typeface="Arial" panose="020B0604020202020204" pitchFamily="34" charset="0"/>
              <a:buChar char="•"/>
              <a:defRPr/>
            </a:pPr>
            <a:r>
              <a:rPr lang="en-US" sz="1400">
                <a:latin typeface="Segoe UI" panose="020B0502040204020203" pitchFamily="34" charset="0"/>
                <a:ea typeface="Verdana" pitchFamily="34" charset="0"/>
                <a:cs typeface="Segoe UI" panose="020B0502040204020203" pitchFamily="34" charset="0"/>
              </a:rPr>
              <a:t>VRCs require tailored situational-based learning that addresses the unique Veteran population.</a:t>
            </a:r>
          </a:p>
        </p:txBody>
      </p:sp>
      <p:sp>
        <p:nvSpPr>
          <p:cNvPr id="8" name="Rectangle 7">
            <a:extLst>
              <a:ext uri="{FF2B5EF4-FFF2-40B4-BE49-F238E27FC236}">
                <a16:creationId xmlns:a16="http://schemas.microsoft.com/office/drawing/2014/main" id="{B7777E18-B942-4D06-B6F2-8B7303BD03D8}"/>
              </a:ext>
            </a:extLst>
          </p:cNvPr>
          <p:cNvSpPr/>
          <p:nvPr/>
        </p:nvSpPr>
        <p:spPr>
          <a:xfrm>
            <a:off x="1713756" y="3026642"/>
            <a:ext cx="6251013" cy="1314249"/>
          </a:xfrm>
          <a:prstGeom prst="rect">
            <a:avLst/>
          </a:prstGeom>
          <a:solidFill>
            <a:schemeClr val="bg1">
              <a:lumMod val="75000"/>
              <a:alpha val="10000"/>
            </a:schemeClr>
          </a:solidFill>
          <a:ln w="635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9" name="TextBox 8">
            <a:extLst>
              <a:ext uri="{FF2B5EF4-FFF2-40B4-BE49-F238E27FC236}">
                <a16:creationId xmlns:a16="http://schemas.microsoft.com/office/drawing/2014/main" id="{608066FE-C24F-48ED-8BB1-62C597BB78D5}"/>
              </a:ext>
            </a:extLst>
          </p:cNvPr>
          <p:cNvSpPr txBox="1"/>
          <p:nvPr/>
        </p:nvSpPr>
        <p:spPr>
          <a:xfrm>
            <a:off x="2824542" y="3105041"/>
            <a:ext cx="5073860" cy="1183247"/>
          </a:xfrm>
          <a:prstGeom prst="rect">
            <a:avLst/>
          </a:prstGeom>
        </p:spPr>
        <p:txBody>
          <a:bodyPr vert="horz" wrap="square" lIns="91440" tIns="45720" rIns="91440" bIns="45720" rtlCol="0" anchor="ctr">
            <a:noAutofit/>
          </a:bodyPr>
          <a:lstStyle/>
          <a:p>
            <a:pPr marL="285750" indent="-285750" defTabSz="914400">
              <a:lnSpc>
                <a:spcPts val="1500"/>
              </a:lnSpc>
              <a:spcBef>
                <a:spcPts val="200"/>
              </a:spcBef>
              <a:spcAft>
                <a:spcPts val="300"/>
              </a:spcAft>
              <a:buClr>
                <a:srgbClr val="F7901E"/>
              </a:buClr>
              <a:buFont typeface="Arial" panose="020B0604020202020204" pitchFamily="34" charset="0"/>
              <a:buChar char="•"/>
              <a:defRPr/>
            </a:pPr>
            <a:r>
              <a:rPr lang="en-US" sz="1400">
                <a:solidFill>
                  <a:prstClr val="black"/>
                </a:solidFill>
                <a:latin typeface="Segoe UI" panose="020B0502040204020203" pitchFamily="34" charset="0"/>
                <a:ea typeface="Verdana" pitchFamily="34" charset="0"/>
                <a:cs typeface="Segoe UI" panose="020B0502040204020203" pitchFamily="34" charset="0"/>
              </a:rPr>
              <a:t>Key relationship building and associated behaviors are essential to enhance the Veteran experiences.</a:t>
            </a:r>
          </a:p>
        </p:txBody>
      </p:sp>
      <p:sp>
        <p:nvSpPr>
          <p:cNvPr id="10" name="TextBox 9">
            <a:extLst>
              <a:ext uri="{FF2B5EF4-FFF2-40B4-BE49-F238E27FC236}">
                <a16:creationId xmlns:a16="http://schemas.microsoft.com/office/drawing/2014/main" id="{16279153-33A3-4EE7-B450-109FCD4F93CE}"/>
              </a:ext>
            </a:extLst>
          </p:cNvPr>
          <p:cNvSpPr txBox="1"/>
          <p:nvPr/>
        </p:nvSpPr>
        <p:spPr>
          <a:xfrm>
            <a:off x="1207952" y="3031004"/>
            <a:ext cx="1465553" cy="1326981"/>
          </a:xfrm>
          <a:prstGeom prst="roundRect">
            <a:avLst/>
          </a:prstGeom>
          <a:solidFill>
            <a:schemeClr val="accent1">
              <a:lumMod val="60000"/>
              <a:lumOff val="40000"/>
            </a:schemeClr>
          </a:soli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cs typeface="Segoe UI" panose="020B0502040204020203" pitchFamily="34" charset="0"/>
              </a:rPr>
              <a:t>Rapport Building</a:t>
            </a:r>
          </a:p>
        </p:txBody>
      </p:sp>
      <p:sp>
        <p:nvSpPr>
          <p:cNvPr id="14" name="Rectangle 13">
            <a:extLst>
              <a:ext uri="{FF2B5EF4-FFF2-40B4-BE49-F238E27FC236}">
                <a16:creationId xmlns:a16="http://schemas.microsoft.com/office/drawing/2014/main" id="{4347A09A-80DA-42CD-88EB-4D1DFD02BFCB}"/>
              </a:ext>
            </a:extLst>
          </p:cNvPr>
          <p:cNvSpPr/>
          <p:nvPr/>
        </p:nvSpPr>
        <p:spPr>
          <a:xfrm>
            <a:off x="2867455" y="1266659"/>
            <a:ext cx="2125907" cy="1077218"/>
          </a:xfrm>
          <a:prstGeom prst="rect">
            <a:avLst/>
          </a:prstGeom>
        </p:spPr>
        <p:txBody>
          <a:bodyPr wrap="square">
            <a:spAutoFit/>
          </a:bodyPr>
          <a:lstStyle/>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a:p>
            <a:pPr marL="285750" indent="-285750" defTabSz="914400">
              <a:buFont typeface="Wingdings" panose="05000000000000000000" pitchFamily="2" charset="2"/>
              <a:buChar char="§"/>
            </a:pPr>
            <a:endParaRPr lang="en-US" sz="1600" b="1">
              <a:solidFill>
                <a:prstClr val="black"/>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F4686606-9A67-47A2-95A3-103F522CE5A5}"/>
              </a:ext>
            </a:extLst>
          </p:cNvPr>
          <p:cNvSpPr txBox="1"/>
          <p:nvPr/>
        </p:nvSpPr>
        <p:spPr>
          <a:xfrm>
            <a:off x="1555056" y="1186824"/>
            <a:ext cx="102143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Themes</a:t>
            </a:r>
          </a:p>
        </p:txBody>
      </p:sp>
      <p:sp>
        <p:nvSpPr>
          <p:cNvPr id="19" name="TextBox 18">
            <a:extLst>
              <a:ext uri="{FF2B5EF4-FFF2-40B4-BE49-F238E27FC236}">
                <a16:creationId xmlns:a16="http://schemas.microsoft.com/office/drawing/2014/main" id="{985FEF3F-AFC6-4B6A-80EC-8BE08172A2D0}"/>
              </a:ext>
            </a:extLst>
          </p:cNvPr>
          <p:cNvSpPr txBox="1"/>
          <p:nvPr/>
        </p:nvSpPr>
        <p:spPr>
          <a:xfrm>
            <a:off x="2989230" y="1187411"/>
            <a:ext cx="5079019"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Findings that Impact the Veteran Experiences</a:t>
            </a:r>
          </a:p>
        </p:txBody>
      </p:sp>
      <p:sp>
        <p:nvSpPr>
          <p:cNvPr id="18" name="Rectangle 17">
            <a:extLst>
              <a:ext uri="{FF2B5EF4-FFF2-40B4-BE49-F238E27FC236}">
                <a16:creationId xmlns:a16="http://schemas.microsoft.com/office/drawing/2014/main" id="{069B3193-5B14-4107-9C9C-0EED51BC6BAB}"/>
              </a:ext>
            </a:extLst>
          </p:cNvPr>
          <p:cNvSpPr/>
          <p:nvPr/>
        </p:nvSpPr>
        <p:spPr>
          <a:xfrm>
            <a:off x="2102286" y="1635991"/>
            <a:ext cx="5862483" cy="1205430"/>
          </a:xfrm>
          <a:prstGeom prst="rect">
            <a:avLst/>
          </a:prstGeom>
          <a:solidFill>
            <a:srgbClr val="2A9AA6">
              <a:alpha val="10000"/>
            </a:srgbClr>
          </a:solidFill>
          <a:ln w="6350" cap="flat" cmpd="sng" algn="ctr">
            <a:solidFill>
              <a:srgbClr val="00B3D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A070D280-4F3B-4EEB-9F79-35EB4C12EBE3}"/>
              </a:ext>
            </a:extLst>
          </p:cNvPr>
          <p:cNvSpPr txBox="1"/>
          <p:nvPr/>
        </p:nvSpPr>
        <p:spPr>
          <a:xfrm>
            <a:off x="2824541" y="1803726"/>
            <a:ext cx="5073861" cy="949917"/>
          </a:xfrm>
          <a:prstGeom prst="rect">
            <a:avLst/>
          </a:prstGeom>
        </p:spPr>
        <p:txBody>
          <a:bodyPr vert="horz" wrap="square" lIns="91440" tIns="45720" rIns="91440" bIns="45720" rtlCol="0" anchor="ctr">
            <a:noAutofit/>
          </a:bodyPr>
          <a:lstStyle/>
          <a:p>
            <a:pPr marL="285750" indent="-285750" defTabSz="914400">
              <a:lnSpc>
                <a:spcPts val="1500"/>
              </a:lnSpc>
              <a:spcBef>
                <a:spcPts val="200"/>
              </a:spcBef>
              <a:spcAft>
                <a:spcPts val="300"/>
              </a:spcAft>
              <a:buClr>
                <a:srgbClr val="00A8D0"/>
              </a:buClr>
              <a:buFont typeface="Arial" panose="020B0604020202020204" pitchFamily="34" charset="0"/>
              <a:buChar char="•"/>
              <a:defRPr/>
            </a:pPr>
            <a:r>
              <a:rPr lang="en-US" sz="1400">
                <a:solidFill>
                  <a:prstClr val="black"/>
                </a:solidFill>
                <a:latin typeface="Segoe UI" panose="020B0502040204020203" pitchFamily="34" charset="0"/>
                <a:ea typeface="Verdana" pitchFamily="34" charset="0"/>
                <a:cs typeface="Segoe UI" panose="020B0502040204020203" pitchFamily="34" charset="0"/>
              </a:rPr>
              <a:t>Administrative requirements impact VRC’s morale and takes valuable counseling time away from Veterans. </a:t>
            </a:r>
          </a:p>
          <a:p>
            <a:pPr marL="285750" indent="-285750" defTabSz="914400">
              <a:lnSpc>
                <a:spcPts val="1500"/>
              </a:lnSpc>
              <a:spcBef>
                <a:spcPts val="200"/>
              </a:spcBef>
              <a:spcAft>
                <a:spcPts val="300"/>
              </a:spcAft>
              <a:buClr>
                <a:srgbClr val="00A8D0"/>
              </a:buClr>
              <a:buFont typeface="Arial" panose="020B0604020202020204" pitchFamily="34" charset="0"/>
              <a:buChar char="•"/>
              <a:defRPr/>
            </a:pPr>
            <a:r>
              <a:rPr lang="en-US" sz="1400">
                <a:solidFill>
                  <a:prstClr val="black"/>
                </a:solidFill>
                <a:latin typeface="Segoe UI" panose="020B0502040204020203" pitchFamily="34" charset="0"/>
                <a:ea typeface="Verdana" pitchFamily="34" charset="0"/>
                <a:cs typeface="Segoe UI" panose="020B0502040204020203" pitchFamily="34" charset="0"/>
              </a:rPr>
              <a:t>Tools and technology are improving but more changes are still needed.</a:t>
            </a:r>
          </a:p>
        </p:txBody>
      </p:sp>
      <p:sp>
        <p:nvSpPr>
          <p:cNvPr id="22" name="TextBox 21">
            <a:extLst>
              <a:ext uri="{FF2B5EF4-FFF2-40B4-BE49-F238E27FC236}">
                <a16:creationId xmlns:a16="http://schemas.microsoft.com/office/drawing/2014/main" id="{D12AABF5-2D36-42D5-9446-9D343295BFCE}"/>
              </a:ext>
            </a:extLst>
          </p:cNvPr>
          <p:cNvSpPr txBox="1"/>
          <p:nvPr/>
        </p:nvSpPr>
        <p:spPr>
          <a:xfrm>
            <a:off x="1243314" y="1618505"/>
            <a:ext cx="1465553" cy="1268980"/>
          </a:xfrm>
          <a:prstGeom prst="roundRect">
            <a:avLst/>
          </a:prstGeom>
          <a:gradFill flip="none" rotWithShape="1">
            <a:gsLst>
              <a:gs pos="0">
                <a:srgbClr val="2A9AA6"/>
              </a:gs>
              <a:gs pos="50000">
                <a:srgbClr val="00B3DC">
                  <a:lumMod val="75000"/>
                  <a:shade val="67500"/>
                  <a:satMod val="115000"/>
                </a:srgbClr>
              </a:gs>
              <a:gs pos="100000">
                <a:srgbClr val="00B3DC">
                  <a:lumMod val="75000"/>
                  <a:shade val="100000"/>
                  <a:satMod val="115000"/>
                </a:srgbClr>
              </a:gs>
            </a:gsLst>
            <a:lin ang="13500000" scaled="1"/>
            <a:tileRect/>
          </a:gradFill>
        </p:spPr>
        <p:txBody>
          <a:bodyPr vert="horz"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Segoe UI" panose="020B0502040204020203" pitchFamily="34" charset="0"/>
                <a:ea typeface="Verdana" pitchFamily="34" charset="0"/>
                <a:cs typeface="Segoe UI" panose="020B0502040204020203" pitchFamily="34" charset="0"/>
              </a:rPr>
              <a:t>Administrative Burden</a:t>
            </a:r>
          </a:p>
        </p:txBody>
      </p:sp>
    </p:spTree>
    <p:extLst>
      <p:ext uri="{BB962C8B-B14F-4D97-AF65-F5344CB8AC3E}">
        <p14:creationId xmlns:p14="http://schemas.microsoft.com/office/powerpoint/2010/main" val="408660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lstStyle/>
          <a:p>
            <a:r>
              <a:rPr lang="en-US">
                <a:latin typeface="Segoe UI" panose="020B0502040204020203" pitchFamily="34" charset="0"/>
                <a:cs typeface="Segoe UI" panose="020B0502040204020203" pitchFamily="34" charset="0"/>
              </a:rPr>
              <a:t>Poll Question</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318688" y="1113631"/>
            <a:ext cx="8341608" cy="5909310"/>
          </a:xfrm>
          <a:prstGeom prst="rect">
            <a:avLst/>
          </a:prstGeom>
        </p:spPr>
        <p:txBody>
          <a:bodyPr wrap="square">
            <a:spAutoFit/>
          </a:bodyPr>
          <a:lstStyle/>
          <a:p>
            <a:pPr algn="ctr">
              <a:spcAft>
                <a:spcPts val="600"/>
              </a:spcAft>
            </a:pPr>
            <a:r>
              <a:rPr lang="en-US" sz="2000" dirty="0">
                <a:latin typeface="Segoe UI" panose="020B0502040204020203" pitchFamily="34" charset="0"/>
                <a:cs typeface="Segoe UI" panose="020B0502040204020203" pitchFamily="34" charset="0"/>
              </a:rPr>
              <a:t>Which of the following presents the greatest challenge for VRCs to deliver exceptional service to Veterans?</a:t>
            </a:r>
          </a:p>
          <a:p>
            <a:pPr>
              <a:spcAft>
                <a:spcPts val="600"/>
              </a:spcAft>
            </a:pPr>
            <a:endParaRPr lang="en-US" sz="20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Communication </a:t>
            </a:r>
          </a:p>
          <a:p>
            <a:pPr marL="742950" lvl="1" indent="-285750">
              <a:spcAft>
                <a:spcPts val="600"/>
              </a:spcAft>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Case Management and Case Load</a:t>
            </a:r>
          </a:p>
          <a:p>
            <a:pPr marL="742950" lvl="1" indent="-285750">
              <a:spcAft>
                <a:spcPts val="600"/>
              </a:spcAft>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Veteran Centric Customer Focus </a:t>
            </a:r>
          </a:p>
          <a:p>
            <a:pPr marL="742950" lvl="1" indent="-285750">
              <a:spcAft>
                <a:spcPts val="600"/>
              </a:spcAft>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Administrative Burden </a:t>
            </a:r>
          </a:p>
          <a:p>
            <a:pPr marL="742950" lvl="1" indent="-285750">
              <a:spcAft>
                <a:spcPts val="600"/>
              </a:spcAft>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Rapport Building </a:t>
            </a:r>
          </a:p>
          <a:p>
            <a:pPr marL="742950" lvl="1" indent="-285750">
              <a:spcAft>
                <a:spcPts val="600"/>
              </a:spcAft>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600" dirty="0">
                <a:latin typeface="Segoe UI" panose="020B0502040204020203" pitchFamily="34" charset="0"/>
                <a:cs typeface="Segoe UI" panose="020B0502040204020203" pitchFamily="34" charset="0"/>
              </a:rPr>
              <a:t>Training and Development</a:t>
            </a:r>
          </a:p>
          <a:p>
            <a:pPr>
              <a:spcAft>
                <a:spcPts val="600"/>
              </a:spcAft>
            </a:pPr>
            <a:endParaRPr lang="en-US" sz="3600" dirty="0">
              <a:solidFill>
                <a:srgbClr val="002C57"/>
              </a:solidFill>
              <a:latin typeface="+mj-lt"/>
              <a:cs typeface="Times New Roman" panose="02020603050405020304" pitchFamily="18" charset="0"/>
            </a:endParaRPr>
          </a:p>
          <a:p>
            <a:pPr>
              <a:spcAft>
                <a:spcPts val="600"/>
              </a:spcAft>
            </a:pPr>
            <a:r>
              <a:rPr lang="en-US" sz="3600" dirty="0">
                <a:solidFill>
                  <a:srgbClr val="002C57"/>
                </a:solidFill>
                <a:latin typeface="+mj-lt"/>
                <a:cs typeface="Times New Roman" panose="02020603050405020304" pitchFamily="18" charset="0"/>
              </a:rPr>
              <a:t> </a:t>
            </a:r>
          </a:p>
        </p:txBody>
      </p:sp>
    </p:spTree>
    <p:extLst>
      <p:ext uri="{BB962C8B-B14F-4D97-AF65-F5344CB8AC3E}">
        <p14:creationId xmlns:p14="http://schemas.microsoft.com/office/powerpoint/2010/main" val="1297573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6AE7AE-CA74-41A3-8E1D-EE1CF95BE5AD}"/>
              </a:ext>
            </a:extLst>
          </p:cNvPr>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Top Themes and Frequency of Responses</a:t>
            </a:r>
          </a:p>
        </p:txBody>
      </p:sp>
      <p:sp>
        <p:nvSpPr>
          <p:cNvPr id="2" name="Content Placeholder 1">
            <a:extLst>
              <a:ext uri="{FF2B5EF4-FFF2-40B4-BE49-F238E27FC236}">
                <a16:creationId xmlns:a16="http://schemas.microsoft.com/office/drawing/2014/main" id="{2C4E3361-D658-4D0F-A50E-048FDD8A2AA3}"/>
              </a:ext>
            </a:extLst>
          </p:cNvPr>
          <p:cNvSpPr>
            <a:spLocks noGrp="1"/>
          </p:cNvSpPr>
          <p:nvPr>
            <p:ph idx="1"/>
          </p:nvPr>
        </p:nvSpPr>
        <p:spPr/>
        <p:txBody>
          <a:bodyPr/>
          <a:lstStyle/>
          <a:p>
            <a:endParaRPr lang="en-US"/>
          </a:p>
        </p:txBody>
      </p:sp>
      <p:sp>
        <p:nvSpPr>
          <p:cNvPr id="3" name="Slide Number Placeholder 2">
            <a:extLst>
              <a:ext uri="{FF2B5EF4-FFF2-40B4-BE49-F238E27FC236}">
                <a16:creationId xmlns:a16="http://schemas.microsoft.com/office/drawing/2014/main" id="{5AC5D604-C7B8-434E-9CFA-1F259A85B85C}"/>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a:solidFill>
                <a:prstClr val="white"/>
              </a:solidFill>
            </a:endParaRPr>
          </a:p>
        </p:txBody>
      </p:sp>
      <p:graphicFrame>
        <p:nvGraphicFramePr>
          <p:cNvPr id="9" name="Table 8">
            <a:extLst>
              <a:ext uri="{FF2B5EF4-FFF2-40B4-BE49-F238E27FC236}">
                <a16:creationId xmlns:a16="http://schemas.microsoft.com/office/drawing/2014/main" id="{5812598C-2A4A-43CD-9820-255902F9C30E}"/>
              </a:ext>
            </a:extLst>
          </p:cNvPr>
          <p:cNvGraphicFramePr>
            <a:graphicFrameLocks noGrp="1"/>
          </p:cNvGraphicFramePr>
          <p:nvPr>
            <p:extLst>
              <p:ext uri="{D42A27DB-BD31-4B8C-83A1-F6EECF244321}">
                <p14:modId xmlns:p14="http://schemas.microsoft.com/office/powerpoint/2010/main" val="3647861981"/>
              </p:ext>
            </p:extLst>
          </p:nvPr>
        </p:nvGraphicFramePr>
        <p:xfrm>
          <a:off x="185388" y="1427762"/>
          <a:ext cx="8693727" cy="4204818"/>
        </p:xfrm>
        <a:graphic>
          <a:graphicData uri="http://schemas.openxmlformats.org/drawingml/2006/table">
            <a:tbl>
              <a:tblPr firstRow="1" bandRow="1"/>
              <a:tblGrid>
                <a:gridCol w="3557937">
                  <a:extLst>
                    <a:ext uri="{9D8B030D-6E8A-4147-A177-3AD203B41FA5}">
                      <a16:colId xmlns:a16="http://schemas.microsoft.com/office/drawing/2014/main" val="390045820"/>
                    </a:ext>
                  </a:extLst>
                </a:gridCol>
                <a:gridCol w="1930186">
                  <a:extLst>
                    <a:ext uri="{9D8B030D-6E8A-4147-A177-3AD203B41FA5}">
                      <a16:colId xmlns:a16="http://schemas.microsoft.com/office/drawing/2014/main" val="3263891027"/>
                    </a:ext>
                  </a:extLst>
                </a:gridCol>
                <a:gridCol w="1635841">
                  <a:extLst>
                    <a:ext uri="{9D8B030D-6E8A-4147-A177-3AD203B41FA5}">
                      <a16:colId xmlns:a16="http://schemas.microsoft.com/office/drawing/2014/main" val="1866864538"/>
                    </a:ext>
                  </a:extLst>
                </a:gridCol>
                <a:gridCol w="1569763">
                  <a:extLst>
                    <a:ext uri="{9D8B030D-6E8A-4147-A177-3AD203B41FA5}">
                      <a16:colId xmlns:a16="http://schemas.microsoft.com/office/drawing/2014/main" val="276108665"/>
                    </a:ext>
                  </a:extLst>
                </a:gridCol>
              </a:tblGrid>
              <a:tr h="1070799">
                <a:tc>
                  <a:txBody>
                    <a:bodyPr/>
                    <a:lstStyle/>
                    <a:p>
                      <a:pPr marL="0" marR="0" algn="ctr">
                        <a:lnSpc>
                          <a:spcPct val="107000"/>
                        </a:lnSpc>
                        <a:spcBef>
                          <a:spcPts val="0"/>
                        </a:spcBef>
                        <a:spcAft>
                          <a:spcPts val="0"/>
                        </a:spcAft>
                      </a:pPr>
                      <a:r>
                        <a:rPr lang="en-AU" sz="1800" b="1">
                          <a:solidFill>
                            <a:srgbClr val="FFFFFF"/>
                          </a:solidFill>
                          <a:effectLst/>
                          <a:latin typeface="Segoe UI" panose="020B0502040204020203" pitchFamily="34" charset="0"/>
                          <a:ea typeface="Times New Roman" panose="02020603050405020304" pitchFamily="18" charset="0"/>
                          <a:cs typeface="Segoe UI" panose="020B0502040204020203" pitchFamily="34" charset="0"/>
                        </a:rPr>
                        <a:t>Themes</a:t>
                      </a:r>
                      <a:endParaRPr lang="en-US" sz="1800">
                        <a:solidFill>
                          <a:srgbClr val="FFFFFF"/>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r>
                        <a:rPr lang="en-AU" sz="1800" b="1">
                          <a:solidFill>
                            <a:schemeClr val="bg1"/>
                          </a:solidFill>
                          <a:effectLst/>
                          <a:latin typeface="Segoe UI" panose="020B0502040204020203" pitchFamily="34" charset="0"/>
                          <a:ea typeface="Times New Roman" panose="02020603050405020304" pitchFamily="18" charset="0"/>
                          <a:cs typeface="Segoe UI" panose="020B0502040204020203" pitchFamily="34" charset="0"/>
                        </a:rPr>
                        <a:t>Number of Interviews Discussing the Topic</a:t>
                      </a:r>
                      <a:endParaRPr lang="en-US" sz="1800" strike="sngStrike">
                        <a:solidFill>
                          <a:schemeClr val="bg1"/>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r>
                        <a:rPr lang="en-AU" sz="1800" b="1">
                          <a:solidFill>
                            <a:srgbClr val="FFFFFF"/>
                          </a:solidFill>
                          <a:effectLst/>
                          <a:latin typeface="Segoe UI" panose="020B0502040204020203" pitchFamily="34" charset="0"/>
                          <a:ea typeface="Times New Roman" panose="02020603050405020304" pitchFamily="18" charset="0"/>
                          <a:cs typeface="Segoe UI" panose="020B0502040204020203" pitchFamily="34" charset="0"/>
                        </a:rPr>
                        <a:t>% of </a:t>
                      </a:r>
                      <a:r>
                        <a:rPr lang="en-AU" sz="1800" b="1">
                          <a:solidFill>
                            <a:schemeClr val="bg1"/>
                          </a:solidFill>
                          <a:effectLst/>
                          <a:latin typeface="Segoe UI" panose="020B0502040204020203" pitchFamily="34" charset="0"/>
                          <a:ea typeface="Times New Roman" panose="02020603050405020304" pitchFamily="18" charset="0"/>
                          <a:cs typeface="Segoe UI" panose="020B0502040204020203" pitchFamily="34" charset="0"/>
                        </a:rPr>
                        <a:t>Interviews </a:t>
                      </a:r>
                      <a:r>
                        <a:rPr lang="en-AU" sz="1800" b="1">
                          <a:solidFill>
                            <a:srgbClr val="FFFFFF"/>
                          </a:solidFill>
                          <a:effectLst/>
                          <a:latin typeface="Segoe UI" panose="020B0502040204020203" pitchFamily="34" charset="0"/>
                          <a:ea typeface="Times New Roman" panose="02020603050405020304" pitchFamily="18" charset="0"/>
                          <a:cs typeface="Segoe UI" panose="020B0502040204020203" pitchFamily="34" charset="0"/>
                        </a:rPr>
                        <a:t>(out of 27)</a:t>
                      </a:r>
                      <a:endParaRPr lang="en-US" sz="1800">
                        <a:solidFill>
                          <a:srgbClr val="FFFFFF"/>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r>
                        <a:rPr lang="en-AU" sz="1800" b="1">
                          <a:solidFill>
                            <a:srgbClr val="FFFFFF"/>
                          </a:solidFill>
                          <a:effectLst/>
                          <a:latin typeface="Segoe UI" panose="020B0502040204020203" pitchFamily="34" charset="0"/>
                          <a:ea typeface="Times New Roman" panose="02020603050405020304" pitchFamily="18" charset="0"/>
                          <a:cs typeface="Segoe UI" panose="020B0502040204020203" pitchFamily="34" charset="0"/>
                        </a:rPr>
                        <a:t># of statements</a:t>
                      </a:r>
                      <a:endParaRPr lang="en-US" sz="1800">
                        <a:solidFill>
                          <a:srgbClr val="FFFFFF"/>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val="2563316717"/>
                  </a:ext>
                </a:extLst>
              </a:tr>
              <a:tr h="502675">
                <a:tc>
                  <a:txBody>
                    <a:bodyPr/>
                    <a:lstStyle/>
                    <a:p>
                      <a:pPr marL="342900" marR="0" lvl="0" indent="-342900">
                        <a:lnSpc>
                          <a:spcPct val="107000"/>
                        </a:lnSpc>
                        <a:spcBef>
                          <a:spcPts val="0"/>
                        </a:spcBef>
                        <a:spcAft>
                          <a:spcPts val="0"/>
                        </a:spcAft>
                        <a:buFont typeface="+mj-lt"/>
                        <a:buAutoNum type="arabicPeriod"/>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Communication</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25</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93%</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75</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68591402"/>
                  </a:ext>
                </a:extLst>
              </a:tr>
              <a:tr h="469912">
                <a:tc>
                  <a:txBody>
                    <a:bodyPr/>
                    <a:lstStyle/>
                    <a:p>
                      <a:pPr marL="0" marR="0" lvl="0" indent="0">
                        <a:lnSpc>
                          <a:spcPct val="107000"/>
                        </a:lnSpc>
                        <a:spcBef>
                          <a:spcPts val="0"/>
                        </a:spcBef>
                        <a:spcAft>
                          <a:spcPts val="0"/>
                        </a:spcAft>
                        <a:buFont typeface="+mj-lt"/>
                        <a:buNone/>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2.   Case Management and Load </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24</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89%</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58</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291020613"/>
                  </a:ext>
                </a:extLst>
              </a:tr>
              <a:tr h="484632">
                <a:tc>
                  <a:txBody>
                    <a:bodyPr/>
                    <a:lstStyle/>
                    <a:p>
                      <a:pPr marL="0" marR="0" lvl="0" indent="0">
                        <a:lnSpc>
                          <a:spcPct val="107000"/>
                        </a:lnSpc>
                        <a:spcBef>
                          <a:spcPts val="0"/>
                        </a:spcBef>
                        <a:spcAft>
                          <a:spcPts val="0"/>
                        </a:spcAft>
                        <a:buFont typeface="+mj-lt"/>
                        <a:buNone/>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3.   Veteran Centric Customer Focus</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18</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67%</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37</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46572433"/>
                  </a:ext>
                </a:extLst>
              </a:tr>
              <a:tr h="437297">
                <a:tc>
                  <a:txBody>
                    <a:bodyPr/>
                    <a:lstStyle/>
                    <a:p>
                      <a:pPr marL="0" marR="0" lvl="0" indent="0">
                        <a:lnSpc>
                          <a:spcPct val="107000"/>
                        </a:lnSpc>
                        <a:spcBef>
                          <a:spcPts val="0"/>
                        </a:spcBef>
                        <a:spcAft>
                          <a:spcPts val="0"/>
                        </a:spcAft>
                        <a:buFont typeface="+mj-lt"/>
                        <a:buNone/>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4.   Administrative Burden</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17</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63%</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41</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5F4"/>
                    </a:solidFill>
                  </a:tcPr>
                </a:tc>
                <a:extLst>
                  <a:ext uri="{0D108BD9-81ED-4DB2-BD59-A6C34878D82A}">
                    <a16:rowId xmlns:a16="http://schemas.microsoft.com/office/drawing/2014/main" val="3620199479"/>
                  </a:ext>
                </a:extLst>
              </a:tr>
              <a:tr h="437297">
                <a:tc>
                  <a:txBody>
                    <a:bodyPr/>
                    <a:lstStyle/>
                    <a:p>
                      <a:pPr marL="0" marR="0" lvl="0" indent="0">
                        <a:lnSpc>
                          <a:spcPct val="107000"/>
                        </a:lnSpc>
                        <a:spcBef>
                          <a:spcPts val="0"/>
                        </a:spcBef>
                        <a:spcAft>
                          <a:spcPts val="0"/>
                        </a:spcAft>
                        <a:buFont typeface="+mj-lt"/>
                        <a:buNone/>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5.   Rapport Building</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14</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52%</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24</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464223123"/>
                  </a:ext>
                </a:extLst>
              </a:tr>
              <a:tr h="502675">
                <a:tc>
                  <a:txBody>
                    <a:bodyPr/>
                    <a:lstStyle/>
                    <a:p>
                      <a:pPr marL="0" marR="0" lvl="0" indent="0">
                        <a:lnSpc>
                          <a:spcPct val="107000"/>
                        </a:lnSpc>
                        <a:spcBef>
                          <a:spcPts val="0"/>
                        </a:spcBef>
                        <a:spcAft>
                          <a:spcPts val="0"/>
                        </a:spcAft>
                        <a:buFont typeface="+mj-lt"/>
                        <a:buNone/>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6.   Training &amp; Development</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14</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52%</a:t>
                      </a:r>
                      <a:endParaRPr lang="en-US" sz="180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AU" sz="1800" b="1" i="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19</a:t>
                      </a:r>
                      <a:endParaRPr lang="en-US" sz="1800" dirty="0">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685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233475242"/>
                  </a:ext>
                </a:extLst>
              </a:tr>
            </a:tbl>
          </a:graphicData>
        </a:graphic>
      </p:graphicFrame>
    </p:spTree>
    <p:extLst>
      <p:ext uri="{BB962C8B-B14F-4D97-AF65-F5344CB8AC3E}">
        <p14:creationId xmlns:p14="http://schemas.microsoft.com/office/powerpoint/2010/main" val="2576104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65D687-D5A2-4755-BBF7-C0AF6B81CCC0}"/>
              </a:ext>
            </a:extLst>
          </p:cNvPr>
          <p:cNvSpPr>
            <a:spLocks noGrp="1"/>
          </p:cNvSpPr>
          <p:nvPr>
            <p:ph type="title"/>
          </p:nvPr>
        </p:nvSpPr>
        <p:spPr/>
        <p:txBody>
          <a:bodyPr>
            <a:normAutofit/>
          </a:bodyPr>
          <a:lstStyle/>
          <a:p>
            <a:r>
              <a:rPr lang="en-US" sz="3600" b="1">
                <a:solidFill>
                  <a:schemeClr val="tx2"/>
                </a:solidFill>
                <a:latin typeface="Segoe UI" panose="020B0502040204020203" pitchFamily="34" charset="0"/>
                <a:cs typeface="Segoe UI" panose="020B0502040204020203" pitchFamily="34" charset="0"/>
              </a:rPr>
              <a:t> 3. Next Steps</a:t>
            </a:r>
          </a:p>
        </p:txBody>
      </p:sp>
      <p:sp>
        <p:nvSpPr>
          <p:cNvPr id="2" name="Content Placeholder 1">
            <a:extLst>
              <a:ext uri="{FF2B5EF4-FFF2-40B4-BE49-F238E27FC236}">
                <a16:creationId xmlns:a16="http://schemas.microsoft.com/office/drawing/2014/main" id="{B61B7966-D5A2-4F11-8180-803A82171C8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62579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rmAutofit/>
          </a:bodyPr>
          <a:lstStyle/>
          <a:p>
            <a:r>
              <a:rPr lang="en-US" sz="3200">
                <a:latin typeface="Segoe UI" panose="020B0502040204020203" pitchFamily="34" charset="0"/>
                <a:cs typeface="Segoe UI" panose="020B0502040204020203" pitchFamily="34" charset="0"/>
              </a:rPr>
              <a:t>Recommended Next Steps </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a:solidFill>
                <a:prstClr val="white"/>
              </a:solidFill>
            </a:endParaRPr>
          </a:p>
        </p:txBody>
      </p:sp>
      <p:sp>
        <p:nvSpPr>
          <p:cNvPr id="5" name="Rectangle 4">
            <a:extLst>
              <a:ext uri="{FF2B5EF4-FFF2-40B4-BE49-F238E27FC236}">
                <a16:creationId xmlns:a16="http://schemas.microsoft.com/office/drawing/2014/main" id="{BE3F38D9-157B-43F2-9A8B-B04AC4508073}"/>
              </a:ext>
            </a:extLst>
          </p:cNvPr>
          <p:cNvSpPr/>
          <p:nvPr/>
        </p:nvSpPr>
        <p:spPr>
          <a:xfrm>
            <a:off x="795130" y="861392"/>
            <a:ext cx="8539661" cy="6247864"/>
          </a:xfrm>
          <a:prstGeom prst="rect">
            <a:avLst/>
          </a:prstGeom>
        </p:spPr>
        <p:txBody>
          <a:bodyPr wrap="square">
            <a:spAutoFit/>
          </a:bodyPr>
          <a:lstStyle/>
          <a:p>
            <a:pPr marL="342900" lvl="0" indent="-342900">
              <a:buAutoNum type="arabicPeriod"/>
            </a:pPr>
            <a:r>
              <a:rPr lang="en-US" sz="1400" b="1" dirty="0">
                <a:latin typeface="Segoe UI" panose="020B0502040204020203" pitchFamily="34" charset="0"/>
                <a:cs typeface="Segoe UI" panose="020B0502040204020203" pitchFamily="34" charset="0"/>
              </a:rPr>
              <a:t>Establish VRC Advisory Committee (The VAC), select members, and hold kickoff meeting.</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Develop charter, roles &amp; responsibilities</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Establish cadence</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Receive feedback and insight to inform decisions</a:t>
            </a:r>
          </a:p>
          <a:p>
            <a:pPr marL="800100" lvl="1" indent="-342900">
              <a:buFont typeface="+mj-lt"/>
              <a:buAutoNum type="alphaLcPeriod"/>
            </a:pPr>
            <a:endParaRPr lang="en-US" sz="1400" dirty="0">
              <a:latin typeface="Segoe UI" panose="020B0502040204020203" pitchFamily="34" charset="0"/>
              <a:cs typeface="Segoe UI" panose="020B0502040204020203" pitchFamily="34" charset="0"/>
            </a:endParaRPr>
          </a:p>
          <a:p>
            <a:pPr marL="342900" lvl="0" indent="-342900">
              <a:buAutoNum type="arabicPeriod"/>
            </a:pPr>
            <a:r>
              <a:rPr lang="en-US" sz="1400" b="1" dirty="0">
                <a:latin typeface="Segoe UI" panose="020B0502040204020203" pitchFamily="34" charset="0"/>
                <a:cs typeface="Segoe UI" panose="020B0502040204020203" pitchFamily="34" charset="0"/>
              </a:rPr>
              <a:t>Explore training options with Deanna Devos and her training team for creating customized training modules for VRCs.</a:t>
            </a:r>
          </a:p>
          <a:p>
            <a:pPr marL="800100" lvl="1" indent="-342900">
              <a:buAutoNum type="alphaLcPeriod"/>
            </a:pPr>
            <a:r>
              <a:rPr lang="en-US" sz="1400" dirty="0">
                <a:latin typeface="Segoe UI" panose="020B0502040204020203" pitchFamily="34" charset="0"/>
                <a:cs typeface="Segoe UI" panose="020B0502040204020203" pitchFamily="34" charset="0"/>
              </a:rPr>
              <a:t>Leveraging the VAC to gain insight regarding priorities for training content</a:t>
            </a:r>
          </a:p>
          <a:p>
            <a:pPr lvl="1"/>
            <a:endParaRPr lang="en-US" sz="1400" dirty="0">
              <a:latin typeface="Segoe UI" panose="020B0502040204020203" pitchFamily="34" charset="0"/>
              <a:cs typeface="Segoe UI" panose="020B0502040204020203" pitchFamily="34" charset="0"/>
            </a:endParaRPr>
          </a:p>
          <a:p>
            <a:pPr marL="342900" lvl="0" indent="-342900">
              <a:buAutoNum type="arabicPeriod"/>
            </a:pPr>
            <a:r>
              <a:rPr lang="en-US" sz="1400" b="1" dirty="0">
                <a:latin typeface="Segoe UI" panose="020B0502040204020203" pitchFamily="34" charset="0"/>
                <a:cs typeface="Segoe UI" panose="020B0502040204020203" pitchFamily="34" charset="0"/>
              </a:rPr>
              <a:t>Implement the e-VA data collection as scheduled. </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Begin to collect and analyze the data for common trends</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Analyze data, identify trends and findings</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Senior Leadership review findings with the VAC and FAC and seek insight to making improvements as needed</a:t>
            </a:r>
          </a:p>
          <a:p>
            <a:pPr marL="800100" lvl="1" indent="-342900">
              <a:buFont typeface="+mj-lt"/>
              <a:buAutoNum type="alphaLcPeriod"/>
            </a:pPr>
            <a:endParaRPr lang="en-US" sz="1400" dirty="0">
              <a:latin typeface="Segoe UI" panose="020B0502040204020203" pitchFamily="34" charset="0"/>
              <a:cs typeface="Segoe UI" panose="020B0502040204020203" pitchFamily="34" charset="0"/>
            </a:endParaRPr>
          </a:p>
          <a:p>
            <a:pPr marL="342900" indent="-342900">
              <a:buFont typeface="+mj-lt"/>
              <a:buAutoNum type="arabicPeriod"/>
            </a:pPr>
            <a:r>
              <a:rPr lang="en-US" sz="1400" b="1" dirty="0">
                <a:latin typeface="Segoe UI" panose="020B0502040204020203" pitchFamily="34" charset="0"/>
                <a:cs typeface="Segoe UI" panose="020B0502040204020203" pitchFamily="34" charset="0"/>
              </a:rPr>
              <a:t>Align and integrate these changes with other related VR&amp;E Modernization Initiatives.</a:t>
            </a:r>
          </a:p>
          <a:p>
            <a:pPr marL="800100" lvl="1" indent="-342900">
              <a:buAutoNum type="alphaLcPeriod"/>
            </a:pPr>
            <a:r>
              <a:rPr lang="en-US" sz="1400" dirty="0">
                <a:latin typeface="Segoe UI" panose="020B0502040204020203" pitchFamily="34" charset="0"/>
                <a:cs typeface="Segoe UI" panose="020B0502040204020203" pitchFamily="34" charset="0"/>
              </a:rPr>
              <a:t>Enables VR&amp;E to minimize change fatigue </a:t>
            </a:r>
          </a:p>
          <a:p>
            <a:pPr marL="800100" lvl="1" indent="-342900">
              <a:buAutoNum type="alphaLcPeriod"/>
            </a:pPr>
            <a:r>
              <a:rPr lang="en-US" sz="1400" dirty="0">
                <a:latin typeface="Segoe UI" panose="020B0502040204020203" pitchFamily="34" charset="0"/>
                <a:cs typeface="Segoe UI" panose="020B0502040204020203" pitchFamily="34" charset="0"/>
              </a:rPr>
              <a:t>Identify common dependencies and risks  </a:t>
            </a:r>
          </a:p>
          <a:p>
            <a:pPr lvl="0"/>
            <a:endParaRPr lang="en-US" sz="1600" dirty="0">
              <a:latin typeface="Segoe UI" panose="020B0502040204020203" pitchFamily="34" charset="0"/>
              <a:cs typeface="Segoe UI" panose="020B0502040204020203" pitchFamily="34" charset="0"/>
            </a:endParaRPr>
          </a:p>
          <a:p>
            <a:pPr marL="342900" lvl="0" indent="-342900">
              <a:buFont typeface="+mj-lt"/>
              <a:buAutoNum type="arabicPeriod" startAt="5"/>
            </a:pPr>
            <a:r>
              <a:rPr lang="en-US" sz="1400" b="1" dirty="0">
                <a:latin typeface="Segoe UI" panose="020B0502040204020203" pitchFamily="34" charset="0"/>
                <a:cs typeface="Segoe UI" panose="020B0502040204020203" pitchFamily="34" charset="0"/>
              </a:rPr>
              <a:t>Investigate instituting standard behavioral based interviewing for VRC positions. </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Improve talent position fit for VRCs to serve Veteran population </a:t>
            </a:r>
          </a:p>
          <a:p>
            <a:pPr lvl="1"/>
            <a:endParaRPr lang="en-US" sz="1400" dirty="0">
              <a:latin typeface="Segoe UI" panose="020B0502040204020203" pitchFamily="34" charset="0"/>
              <a:cs typeface="Segoe UI" panose="020B0502040204020203" pitchFamily="34" charset="0"/>
            </a:endParaRPr>
          </a:p>
          <a:p>
            <a:pPr marL="342900" lvl="0" indent="-342900">
              <a:buFont typeface="+mj-lt"/>
              <a:buAutoNum type="arabicPeriod" startAt="5"/>
            </a:pPr>
            <a:r>
              <a:rPr lang="en-US" sz="1400" b="1" dirty="0">
                <a:latin typeface="Segoe UI" panose="020B0502040204020203" pitchFamily="34" charset="0"/>
                <a:cs typeface="Segoe UI" panose="020B0502040204020203" pitchFamily="34" charset="0"/>
              </a:rPr>
              <a:t>Create developmental mentoring opportunities for new VRCs. </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Help enculturate into VR&amp;E and learn their role more effectively</a:t>
            </a:r>
          </a:p>
          <a:p>
            <a:pPr marL="800100" lvl="1" indent="-342900">
              <a:buFont typeface="+mj-lt"/>
              <a:buAutoNum type="alphaLcPeriod"/>
            </a:pPr>
            <a:r>
              <a:rPr lang="en-US" sz="1400" dirty="0">
                <a:latin typeface="Segoe UI" panose="020B0502040204020203" pitchFamily="34" charset="0"/>
                <a:cs typeface="Segoe UI" panose="020B0502040204020203" pitchFamily="34" charset="0"/>
              </a:rPr>
              <a:t>Offer support and reduce likelihood of turnover due to burnout</a:t>
            </a:r>
          </a:p>
          <a:p>
            <a:pPr marL="285750" lvl="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173736" indent="-173736">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73926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43659" y="2761912"/>
            <a:ext cx="8835456" cy="1908215"/>
          </a:xfrm>
          <a:prstGeom prst="rect">
            <a:avLst/>
          </a:prstGeom>
        </p:spPr>
        <p:txBody>
          <a:bodyPr wrap="square">
            <a:spAutoFit/>
          </a:bodyPr>
          <a:lstStyle/>
          <a:p>
            <a:pPr algn="ctr">
              <a:spcAft>
                <a:spcPts val="600"/>
              </a:spcAft>
            </a:pPr>
            <a:r>
              <a:rPr lang="en-US" sz="3600" b="1" dirty="0">
                <a:solidFill>
                  <a:srgbClr val="002C57"/>
                </a:solidFill>
                <a:latin typeface="Segoe UI" panose="020B0502040204020203" pitchFamily="34" charset="0"/>
                <a:cs typeface="Segoe UI" panose="020B0502040204020203" pitchFamily="34" charset="0"/>
              </a:rPr>
              <a:t>Questions</a:t>
            </a:r>
          </a:p>
          <a:p>
            <a:pPr algn="ctr">
              <a:spcAft>
                <a:spcPts val="600"/>
              </a:spcAft>
            </a:pPr>
            <a:endParaRPr lang="en-US" sz="3600" dirty="0">
              <a:solidFill>
                <a:srgbClr val="002C57"/>
              </a:solidFill>
              <a:latin typeface="+mj-lt"/>
              <a:cs typeface="Times New Roman" panose="02020603050405020304" pitchFamily="18" charset="0"/>
            </a:endParaRPr>
          </a:p>
          <a:p>
            <a:pPr algn="ctr">
              <a:spcAft>
                <a:spcPts val="600"/>
              </a:spcAft>
            </a:pPr>
            <a:endParaRPr lang="en-US" sz="3600" dirty="0">
              <a:solidFill>
                <a:srgbClr val="002C57"/>
              </a:solidFill>
              <a:latin typeface="+mj-lt"/>
              <a:cs typeface="Times New Roman" panose="02020603050405020304" pitchFamily="18" charset="0"/>
            </a:endParaRPr>
          </a:p>
        </p:txBody>
      </p:sp>
    </p:spTree>
    <p:extLst>
      <p:ext uri="{BB962C8B-B14F-4D97-AF65-F5344CB8AC3E}">
        <p14:creationId xmlns:p14="http://schemas.microsoft.com/office/powerpoint/2010/main" val="3408499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Taking Action</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115353" y="1674674"/>
            <a:ext cx="8956077" cy="646331"/>
          </a:xfrm>
          <a:prstGeom prst="rect">
            <a:avLst/>
          </a:prstGeom>
        </p:spPr>
        <p:txBody>
          <a:bodyPr wrap="square">
            <a:spAutoFit/>
          </a:bodyPr>
          <a:lstStyle/>
          <a:p>
            <a:pPr algn="ctr">
              <a:spcAft>
                <a:spcPts val="600"/>
              </a:spcAft>
            </a:pPr>
            <a:r>
              <a:rPr lang="en-US" dirty="0">
                <a:solidFill>
                  <a:srgbClr val="003F72"/>
                </a:solidFill>
                <a:latin typeface="Segoe UI" panose="020B0502040204020203" pitchFamily="34" charset="0"/>
                <a:cs typeface="Segoe UI" panose="020B0502040204020203" pitchFamily="34" charset="0"/>
              </a:rPr>
              <a:t>What is one small thing you will start doing today to improve the service experience for Veterans?</a:t>
            </a:r>
          </a:p>
        </p:txBody>
      </p:sp>
      <p:sp>
        <p:nvSpPr>
          <p:cNvPr id="5" name="Rectangle 4">
            <a:extLst>
              <a:ext uri="{FF2B5EF4-FFF2-40B4-BE49-F238E27FC236}">
                <a16:creationId xmlns:a16="http://schemas.microsoft.com/office/drawing/2014/main" id="{15E0E260-080A-4BA1-B6A0-B981F98D2D2C}"/>
              </a:ext>
            </a:extLst>
          </p:cNvPr>
          <p:cNvSpPr/>
          <p:nvPr/>
        </p:nvSpPr>
        <p:spPr>
          <a:xfrm>
            <a:off x="3048233" y="701159"/>
            <a:ext cx="247184" cy="369332"/>
          </a:xfrm>
          <a:prstGeom prst="rect">
            <a:avLst/>
          </a:prstGeom>
        </p:spPr>
        <p:txBody>
          <a:bodyPr wrap="none">
            <a:spAutoFit/>
          </a:bodyPr>
          <a:lstStyle/>
          <a:p>
            <a:r>
              <a:rPr lang="en-US">
                <a:latin typeface="Segoe UI" panose="020B0502040204020203" pitchFamily="34" charset="0"/>
                <a:cs typeface="Segoe UI" panose="020B0502040204020203" pitchFamily="34" charset="0"/>
              </a:rPr>
              <a:t> </a:t>
            </a:r>
            <a:endParaRPr lang="en-US"/>
          </a:p>
        </p:txBody>
      </p:sp>
    </p:spTree>
    <p:extLst>
      <p:ext uri="{BB962C8B-B14F-4D97-AF65-F5344CB8AC3E}">
        <p14:creationId xmlns:p14="http://schemas.microsoft.com/office/powerpoint/2010/main" val="443865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65D687-D5A2-4755-BBF7-C0AF6B81CCC0}"/>
              </a:ext>
            </a:extLst>
          </p:cNvPr>
          <p:cNvSpPr>
            <a:spLocks noGrp="1"/>
          </p:cNvSpPr>
          <p:nvPr>
            <p:ph type="title"/>
          </p:nvPr>
        </p:nvSpPr>
        <p:spPr/>
        <p:txBody>
          <a:bodyPr/>
          <a:lstStyle/>
          <a:p>
            <a:r>
              <a:rPr lang="en-US" b="1" dirty="0">
                <a:solidFill>
                  <a:schemeClr val="tx2"/>
                </a:solidFill>
                <a:latin typeface="Segoe UI" panose="020B0502040204020203" pitchFamily="34" charset="0"/>
                <a:cs typeface="Segoe UI" panose="020B0502040204020203" pitchFamily="34" charset="0"/>
              </a:rPr>
              <a:t>Appendix</a:t>
            </a:r>
          </a:p>
        </p:txBody>
      </p:sp>
      <p:sp>
        <p:nvSpPr>
          <p:cNvPr id="2" name="Content Placeholder 1">
            <a:extLst>
              <a:ext uri="{FF2B5EF4-FFF2-40B4-BE49-F238E27FC236}">
                <a16:creationId xmlns:a16="http://schemas.microsoft.com/office/drawing/2014/main" id="{DE3D290C-E85F-419C-A781-E458EDDD81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2561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342062-E29B-4BF7-983D-C60FA0EA5838}"/>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Agenda</a:t>
            </a:r>
          </a:p>
        </p:txBody>
      </p:sp>
      <p:sp>
        <p:nvSpPr>
          <p:cNvPr id="2" name="Slide Number Placeholder 1">
            <a:extLst>
              <a:ext uri="{FF2B5EF4-FFF2-40B4-BE49-F238E27FC236}">
                <a16:creationId xmlns:a16="http://schemas.microsoft.com/office/drawing/2014/main" id="{ED016507-2A5B-4C47-8828-CF7CD9D76082}"/>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a:solidFill>
                <a:prstClr val="white"/>
              </a:solidFill>
            </a:endParaRPr>
          </a:p>
        </p:txBody>
      </p:sp>
      <p:graphicFrame>
        <p:nvGraphicFramePr>
          <p:cNvPr id="7" name="Table 2">
            <a:extLst>
              <a:ext uri="{FF2B5EF4-FFF2-40B4-BE49-F238E27FC236}">
                <a16:creationId xmlns:a16="http://schemas.microsoft.com/office/drawing/2014/main" id="{DB7DC840-5608-4BBE-80AD-DB7512A73AD8}"/>
              </a:ext>
            </a:extLst>
          </p:cNvPr>
          <p:cNvGraphicFramePr>
            <a:graphicFrameLocks noGrp="1"/>
          </p:cNvGraphicFramePr>
          <p:nvPr>
            <p:extLst>
              <p:ext uri="{D42A27DB-BD31-4B8C-83A1-F6EECF244321}">
                <p14:modId xmlns:p14="http://schemas.microsoft.com/office/powerpoint/2010/main" val="421634573"/>
              </p:ext>
            </p:extLst>
          </p:nvPr>
        </p:nvGraphicFramePr>
        <p:xfrm>
          <a:off x="1719707" y="1291772"/>
          <a:ext cx="5704586" cy="3228793"/>
        </p:xfrm>
        <a:graphic>
          <a:graphicData uri="http://schemas.openxmlformats.org/drawingml/2006/table">
            <a:tbl>
              <a:tblPr firstRow="1" bandRow="1">
                <a:tableStyleId>{5940675A-B579-460E-94D1-54222C63F5DA}</a:tableStyleId>
              </a:tblPr>
              <a:tblGrid>
                <a:gridCol w="5704586">
                  <a:extLst>
                    <a:ext uri="{9D8B030D-6E8A-4147-A177-3AD203B41FA5}">
                      <a16:colId xmlns:a16="http://schemas.microsoft.com/office/drawing/2014/main" val="1666637628"/>
                    </a:ext>
                  </a:extLst>
                </a:gridCol>
              </a:tblGrid>
              <a:tr h="370840">
                <a:tc>
                  <a:txBody>
                    <a:bodyPr/>
                    <a:lstStyle/>
                    <a:p>
                      <a:pPr algn="ctr"/>
                      <a:r>
                        <a:rPr lang="en-US" sz="2000">
                          <a:solidFill>
                            <a:schemeClr val="bg1"/>
                          </a:solidFill>
                          <a:latin typeface="Segoe UI" panose="020B0502040204020203" pitchFamily="34" charset="0"/>
                          <a:cs typeface="Segoe UI" panose="020B0502040204020203" pitchFamily="34" charset="0"/>
                        </a:rPr>
                        <a:t>Topic</a:t>
                      </a:r>
                      <a:endParaRPr lang="en-US" sz="1600">
                        <a:solidFill>
                          <a:schemeClr val="bg1"/>
                        </a:solidFill>
                        <a:latin typeface="Segoe UI" panose="020B0502040204020203" pitchFamily="34" charset="0"/>
                        <a:cs typeface="Segoe UI" panose="020B0502040204020203" pitchFamily="34" charset="0"/>
                      </a:endParaRPr>
                    </a:p>
                  </a:txBody>
                  <a:tcPr>
                    <a:solidFill>
                      <a:srgbClr val="003F72"/>
                    </a:solidFill>
                  </a:tcPr>
                </a:tc>
                <a:extLst>
                  <a:ext uri="{0D108BD9-81ED-4DB2-BD59-A6C34878D82A}">
                    <a16:rowId xmlns:a16="http://schemas.microsoft.com/office/drawing/2014/main" val="1778504237"/>
                  </a:ext>
                </a:extLst>
              </a:tr>
              <a:tr h="370840">
                <a:tc>
                  <a:txBody>
                    <a:bodyPr/>
                    <a:lstStyle/>
                    <a:p>
                      <a:pPr marL="342900" indent="-342900">
                        <a:buFont typeface="+mj-lt"/>
                        <a:buAutoNum type="arabicPeriod"/>
                      </a:pPr>
                      <a:r>
                        <a:rPr lang="en-US" sz="1600">
                          <a:solidFill>
                            <a:schemeClr val="tx1"/>
                          </a:solidFill>
                          <a:latin typeface="Segoe UI" panose="020B0502040204020203" pitchFamily="34" charset="0"/>
                          <a:cs typeface="Segoe UI" panose="020B0502040204020203" pitchFamily="34" charset="0"/>
                        </a:rPr>
                        <a:t>Background and Approach </a:t>
                      </a:r>
                    </a:p>
                  </a:txBody>
                  <a:tcPr/>
                </a:tc>
                <a:extLst>
                  <a:ext uri="{0D108BD9-81ED-4DB2-BD59-A6C34878D82A}">
                    <a16:rowId xmlns:a16="http://schemas.microsoft.com/office/drawing/2014/main" val="3010769303"/>
                  </a:ext>
                </a:extLst>
              </a:tr>
              <a:tr h="370840">
                <a:tc>
                  <a:txBody>
                    <a:bodyPr/>
                    <a:lstStyle/>
                    <a:p>
                      <a:pPr marL="342900" indent="-342900">
                        <a:buFont typeface="+mj-lt"/>
                        <a:buAutoNum type="arabicPeriod" startAt="2"/>
                      </a:pPr>
                      <a:r>
                        <a:rPr lang="en-US" sz="1600" dirty="0">
                          <a:solidFill>
                            <a:schemeClr val="tx1"/>
                          </a:solidFill>
                          <a:latin typeface="Segoe UI" panose="020B0502040204020203" pitchFamily="34" charset="0"/>
                          <a:cs typeface="Segoe UI" panose="020B0502040204020203" pitchFamily="34" charset="0"/>
                        </a:rPr>
                        <a:t>Key Findings and Themes that Impact the Veteran Experience:</a:t>
                      </a:r>
                    </a:p>
                    <a:p>
                      <a:pPr marL="742950" lvl="1" indent="-285750">
                        <a:buFont typeface="Arial" panose="020B0604020202020204" pitchFamily="34" charset="0"/>
                        <a:buChar char="•"/>
                      </a:pPr>
                      <a:r>
                        <a:rPr lang="en-US" sz="1600" dirty="0">
                          <a:solidFill>
                            <a:schemeClr val="tx1"/>
                          </a:solidFill>
                          <a:latin typeface="Segoe UI" panose="020B0502040204020203" pitchFamily="34" charset="0"/>
                          <a:cs typeface="Segoe UI" panose="020B0502040204020203" pitchFamily="34" charset="0"/>
                        </a:rPr>
                        <a:t>Communication</a:t>
                      </a:r>
                    </a:p>
                    <a:p>
                      <a:pPr marL="742950" lvl="2" indent="-285750">
                        <a:buFont typeface="Arial" panose="020B0604020202020204" pitchFamily="34" charset="0"/>
                        <a:buChar char="•"/>
                      </a:pPr>
                      <a:r>
                        <a:rPr lang="en-US" sz="1600" dirty="0">
                          <a:solidFill>
                            <a:schemeClr val="tx1"/>
                          </a:solidFill>
                          <a:latin typeface="Segoe UI" panose="020B0502040204020203" pitchFamily="34" charset="0"/>
                          <a:cs typeface="Segoe UI" panose="020B0502040204020203" pitchFamily="34" charset="0"/>
                        </a:rPr>
                        <a:t>Case Management and Load</a:t>
                      </a:r>
                    </a:p>
                    <a:p>
                      <a:pPr marL="742950" marR="0" lvl="2" indent="-2857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latin typeface="Segoe UI" panose="020B0502040204020203" pitchFamily="34" charset="0"/>
                          <a:cs typeface="Segoe UI" panose="020B0502040204020203" pitchFamily="34" charset="0"/>
                        </a:rPr>
                        <a:t>Veteran Centric Customer Service</a:t>
                      </a:r>
                    </a:p>
                    <a:p>
                      <a:pPr marL="742950" lvl="2" indent="-285750">
                        <a:buFont typeface="Arial" panose="020B0604020202020204" pitchFamily="34" charset="0"/>
                        <a:buChar char="•"/>
                      </a:pPr>
                      <a:r>
                        <a:rPr lang="en-US" sz="1600" dirty="0">
                          <a:solidFill>
                            <a:schemeClr val="tx1"/>
                          </a:solidFill>
                          <a:latin typeface="Segoe UI" panose="020B0502040204020203" pitchFamily="34" charset="0"/>
                          <a:cs typeface="Segoe UI" panose="020B0502040204020203" pitchFamily="34" charset="0"/>
                        </a:rPr>
                        <a:t>Administrative Burden</a:t>
                      </a:r>
                    </a:p>
                    <a:p>
                      <a:pPr marL="742950" lvl="2" indent="-285750">
                        <a:buFont typeface="Arial" panose="020B0604020202020204" pitchFamily="34" charset="0"/>
                        <a:buChar char="•"/>
                      </a:pPr>
                      <a:r>
                        <a:rPr lang="en-US" sz="1600" dirty="0">
                          <a:solidFill>
                            <a:schemeClr val="tx1"/>
                          </a:solidFill>
                          <a:latin typeface="Segoe UI" panose="020B0502040204020203" pitchFamily="34" charset="0"/>
                          <a:cs typeface="Segoe UI" panose="020B0502040204020203" pitchFamily="34" charset="0"/>
                        </a:rPr>
                        <a:t>Rapport Building</a:t>
                      </a:r>
                    </a:p>
                    <a:p>
                      <a:pPr marL="742950" lvl="1" indent="-285750">
                        <a:buFont typeface="Arial" panose="020B0604020202020204" pitchFamily="34" charset="0"/>
                        <a:buChar char="•"/>
                      </a:pPr>
                      <a:r>
                        <a:rPr lang="en-US" sz="1600" dirty="0">
                          <a:solidFill>
                            <a:schemeClr val="tx1"/>
                          </a:solidFill>
                          <a:latin typeface="Segoe UI" panose="020B0502040204020203" pitchFamily="34" charset="0"/>
                          <a:cs typeface="Segoe UI" panose="020B0502040204020203" pitchFamily="34" charset="0"/>
                        </a:rPr>
                        <a:t>Training and Development</a:t>
                      </a:r>
                    </a:p>
                  </a:txBody>
                  <a:tcPr/>
                </a:tc>
                <a:extLst>
                  <a:ext uri="{0D108BD9-81ED-4DB2-BD59-A6C34878D82A}">
                    <a16:rowId xmlns:a16="http://schemas.microsoft.com/office/drawing/2014/main" val="1863133711"/>
                  </a:ext>
                </a:extLst>
              </a:tr>
              <a:tr h="419553">
                <a:tc>
                  <a:txBody>
                    <a:bodyPr/>
                    <a:lstStyle/>
                    <a:p>
                      <a:pPr marL="342900" indent="-342900">
                        <a:buFont typeface="+mj-lt"/>
                        <a:buAutoNum type="arabicPeriod" startAt="3"/>
                      </a:pPr>
                      <a:r>
                        <a:rPr lang="en-US" sz="1600" dirty="0">
                          <a:latin typeface="Segoe UI" panose="020B0502040204020203" pitchFamily="34" charset="0"/>
                          <a:cs typeface="Segoe UI" panose="020B0502040204020203" pitchFamily="34" charset="0"/>
                        </a:rPr>
                        <a:t>Next Steps</a:t>
                      </a:r>
                    </a:p>
                  </a:txBody>
                  <a:tcPr/>
                </a:tc>
                <a:extLst>
                  <a:ext uri="{0D108BD9-81ED-4DB2-BD59-A6C34878D82A}">
                    <a16:rowId xmlns:a16="http://schemas.microsoft.com/office/drawing/2014/main" val="4234384383"/>
                  </a:ext>
                </a:extLst>
              </a:tr>
            </a:tbl>
          </a:graphicData>
        </a:graphic>
      </p:graphicFrame>
    </p:spTree>
    <p:extLst>
      <p:ext uri="{BB962C8B-B14F-4D97-AF65-F5344CB8AC3E}">
        <p14:creationId xmlns:p14="http://schemas.microsoft.com/office/powerpoint/2010/main" val="3416089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188396"/>
            <a:ext cx="7290323" cy="779463"/>
          </a:xfrm>
        </p:spPr>
        <p:txBody>
          <a:bodyPr>
            <a:noAutofit/>
          </a:bodyPr>
          <a:lstStyle/>
          <a:p>
            <a:pPr algn="l"/>
            <a:r>
              <a:rPr lang="en-US" sz="2500" dirty="0">
                <a:latin typeface="Segoe UI" panose="020B0502040204020203" pitchFamily="34" charset="0"/>
                <a:cs typeface="Segoe UI" panose="020B0502040204020203" pitchFamily="34" charset="0"/>
              </a:rPr>
              <a:t>Communication Gaps exist between VR&amp;E Service and the Field</a:t>
            </a: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20</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71098" y="911654"/>
            <a:ext cx="4668853"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sp>
        <p:nvSpPr>
          <p:cNvPr id="11" name="Rectangle 10">
            <a:extLst>
              <a:ext uri="{FF2B5EF4-FFF2-40B4-BE49-F238E27FC236}">
                <a16:creationId xmlns:a16="http://schemas.microsoft.com/office/drawing/2014/main" id="{C160997D-36F1-45B1-AE3D-394D152B5999}"/>
              </a:ext>
            </a:extLst>
          </p:cNvPr>
          <p:cNvSpPr/>
          <p:nvPr/>
        </p:nvSpPr>
        <p:spPr>
          <a:xfrm>
            <a:off x="-20360" y="1222552"/>
            <a:ext cx="4880719" cy="2246769"/>
          </a:xfrm>
          <a:prstGeom prst="rect">
            <a:avLst/>
          </a:prstGeom>
        </p:spPr>
        <p:txBody>
          <a:bodyPr wrap="square">
            <a:spAutoFit/>
          </a:bodyPr>
          <a:lstStyle/>
          <a:p>
            <a:pPr marL="171450" indent="-1714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VRCs indicated that VR&amp;E HQ staff are at times out of touch with the day-to-day realities and demands of their jobs.</a:t>
            </a:r>
          </a:p>
          <a:p>
            <a:pPr marL="171450" indent="-1714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There is a disconnect with the communication between the Field and VR&amp;E service around priorities associated with policies and performance measures.</a:t>
            </a:r>
          </a:p>
          <a:p>
            <a:pPr marL="628650" lvl="1" indent="-171450">
              <a:spcAft>
                <a:spcPts val="600"/>
              </a:spcAft>
              <a:buFont typeface="Arial" panose="020B0604020202020204" pitchFamily="34" charset="0"/>
              <a:buChar char="•"/>
            </a:pPr>
            <a:r>
              <a:rPr lang="en-US" sz="1200" dirty="0">
                <a:latin typeface="Segoe UI" panose="020B0502040204020203" pitchFamily="34" charset="0"/>
                <a:cs typeface="Segoe UI" panose="020B0502040204020203" pitchFamily="34" charset="0"/>
              </a:rPr>
              <a:t>Policies sent to the field without proper explanation, training and guidance which causes confusion and misinformation.</a:t>
            </a:r>
          </a:p>
          <a:p>
            <a:pPr marL="628650" lvl="1" indent="-171450">
              <a:spcAft>
                <a:spcPts val="600"/>
              </a:spcAft>
              <a:buFont typeface="Arial" panose="020B0604020202020204" pitchFamily="34" charset="0"/>
              <a:buChar char="•"/>
            </a:pPr>
            <a:r>
              <a:rPr lang="en-US" sz="1200" dirty="0">
                <a:latin typeface="Segoe UI" panose="020B0502040204020203" pitchFamily="34" charset="0"/>
                <a:cs typeface="Segoe UI" panose="020B0502040204020203" pitchFamily="34" charset="0"/>
              </a:rPr>
              <a:t>VRCs perceive the performance standards are not measuring the appropriate outcomes and appears to conflict with Veteran needs.</a:t>
            </a:r>
          </a:p>
        </p:txBody>
      </p:sp>
      <p:sp>
        <p:nvSpPr>
          <p:cNvPr id="12" name="Rectangle 11">
            <a:extLst>
              <a:ext uri="{FF2B5EF4-FFF2-40B4-BE49-F238E27FC236}">
                <a16:creationId xmlns:a16="http://schemas.microsoft.com/office/drawing/2014/main" id="{8788EC26-8877-4A9A-9228-7A35F16D135E}"/>
              </a:ext>
            </a:extLst>
          </p:cNvPr>
          <p:cNvSpPr/>
          <p:nvPr/>
        </p:nvSpPr>
        <p:spPr>
          <a:xfrm>
            <a:off x="5085554" y="1259162"/>
            <a:ext cx="3984704" cy="2215991"/>
          </a:xfrm>
          <a:prstGeom prst="rect">
            <a:avLst/>
          </a:prstGeom>
        </p:spPr>
        <p:txBody>
          <a:bodyPr wrap="square">
            <a:spAutoFit/>
          </a:bodyPr>
          <a:lstStyle/>
          <a:p>
            <a:pPr marL="173736" indent="-173736">
              <a:buFont typeface="Arial" panose="020B0604020202020204" pitchFamily="34" charset="0"/>
              <a:buChar char="•"/>
            </a:pPr>
            <a:r>
              <a:rPr lang="en-US" sz="1300" dirty="0">
                <a:latin typeface="Segoe UI" panose="020B0502040204020203" pitchFamily="34" charset="0"/>
                <a:cs typeface="Segoe UI" panose="020B0502040204020203" pitchFamily="34" charset="0"/>
              </a:rPr>
              <a:t>The VRCs consider many of the requirements sent from VR&amp;E HQ as taking time away from spending time working directly with the Veterans.</a:t>
            </a:r>
          </a:p>
          <a:p>
            <a:pPr marL="173736" indent="-173736">
              <a:buFont typeface="Arial" panose="020B0604020202020204" pitchFamily="34" charset="0"/>
              <a:buChar char="•"/>
            </a:pPr>
            <a:r>
              <a:rPr lang="en-US" sz="1300" dirty="0">
                <a:latin typeface="Segoe UI" panose="020B0502040204020203" pitchFamily="34" charset="0"/>
                <a:cs typeface="Segoe UI" panose="020B0502040204020203" pitchFamily="34" charset="0"/>
              </a:rPr>
              <a:t>VRC’s ability to spend time counseling Veterans is highly correlated with them having a positive experience.</a:t>
            </a:r>
          </a:p>
          <a:p>
            <a:pPr marL="173736" lvl="0" indent="-173736">
              <a:buFont typeface="Arial" panose="020B0604020202020204" pitchFamily="34" charset="0"/>
              <a:buChar char="•"/>
            </a:pPr>
            <a:endParaRPr lang="en-US" sz="1200" dirty="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200" dirty="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200" dirty="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a:p>
            <a:pPr>
              <a:spcAft>
                <a:spcPts val="600"/>
              </a:spcAft>
            </a:pPr>
            <a:endParaRPr lang="en-US" sz="1200" dirty="0">
              <a:latin typeface="Segoe UI" panose="020B0502040204020203" pitchFamily="34" charset="0"/>
              <a:cs typeface="Segoe UI" panose="020B0502040204020203" pitchFamily="34" charset="0"/>
            </a:endParaRPr>
          </a:p>
        </p:txBody>
      </p:sp>
      <p:sp>
        <p:nvSpPr>
          <p:cNvPr id="14" name="Rectangle 13">
            <a:extLst>
              <a:ext uri="{FF2B5EF4-FFF2-40B4-BE49-F238E27FC236}">
                <a16:creationId xmlns:a16="http://schemas.microsoft.com/office/drawing/2014/main" id="{CB108F66-9E02-4AB6-A0AC-49CFCBFC2006}"/>
              </a:ext>
            </a:extLst>
          </p:cNvPr>
          <p:cNvSpPr/>
          <p:nvPr/>
        </p:nvSpPr>
        <p:spPr>
          <a:xfrm>
            <a:off x="0" y="3471861"/>
            <a:ext cx="8808017"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pic>
        <p:nvPicPr>
          <p:cNvPr id="3" name="Picture 2">
            <a:extLst>
              <a:ext uri="{FF2B5EF4-FFF2-40B4-BE49-F238E27FC236}">
                <a16:creationId xmlns:a16="http://schemas.microsoft.com/office/drawing/2014/main" id="{263532AC-E4FC-4165-AE50-DB41C8B49DA2}"/>
              </a:ext>
            </a:extLst>
          </p:cNvPr>
          <p:cNvPicPr>
            <a:picLocks noChangeAspect="1"/>
          </p:cNvPicPr>
          <p:nvPr/>
        </p:nvPicPr>
        <p:blipFill>
          <a:blip r:embed="rId3"/>
          <a:stretch>
            <a:fillRect/>
          </a:stretch>
        </p:blipFill>
        <p:spPr>
          <a:xfrm>
            <a:off x="7970449" y="215347"/>
            <a:ext cx="816935" cy="658425"/>
          </a:xfrm>
          <a:prstGeom prst="rect">
            <a:avLst/>
          </a:prstGeom>
        </p:spPr>
      </p:pic>
      <p:sp>
        <p:nvSpPr>
          <p:cNvPr id="22" name="Rectangle 21">
            <a:extLst>
              <a:ext uri="{FF2B5EF4-FFF2-40B4-BE49-F238E27FC236}">
                <a16:creationId xmlns:a16="http://schemas.microsoft.com/office/drawing/2014/main" id="{CA0914DD-4147-4D26-9F35-CA1A8A7987C1}"/>
              </a:ext>
            </a:extLst>
          </p:cNvPr>
          <p:cNvSpPr/>
          <p:nvPr/>
        </p:nvSpPr>
        <p:spPr>
          <a:xfrm>
            <a:off x="4950323" y="896761"/>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4" name="Rectangle 3">
            <a:extLst>
              <a:ext uri="{FF2B5EF4-FFF2-40B4-BE49-F238E27FC236}">
                <a16:creationId xmlns:a16="http://schemas.microsoft.com/office/drawing/2014/main" id="{D4E83F3A-1C36-4CE3-B3E3-EE718F2F4E4A}"/>
              </a:ext>
            </a:extLst>
          </p:cNvPr>
          <p:cNvSpPr/>
          <p:nvPr/>
        </p:nvSpPr>
        <p:spPr>
          <a:xfrm>
            <a:off x="54702" y="3691239"/>
            <a:ext cx="3695825" cy="2954655"/>
          </a:xfrm>
          <a:prstGeom prst="rect">
            <a:avLst/>
          </a:prstGeom>
        </p:spPr>
        <p:txBody>
          <a:bodyPr wrap="square">
            <a:spAutoFit/>
          </a:bodyPr>
          <a:lstStyle/>
          <a:p>
            <a:r>
              <a:rPr lang="en-US" sz="1300" i="1" dirty="0"/>
              <a:t>“Feel [Senior Leadership] is super disconnected in how to do the job…. A lot of administrative asks of us to do a lot …. Continually layered upon… so many changes that are not effectively communicated.” </a:t>
            </a:r>
          </a:p>
          <a:p>
            <a:endParaRPr lang="en-US" sz="1300" i="1" dirty="0"/>
          </a:p>
          <a:p>
            <a:r>
              <a:rPr lang="en-US" sz="1300" i="1" dirty="0"/>
              <a:t>“Giving more time to adjust to a new process. We get emails all the time with no notice and expected to change things. A lot of changes this year….”</a:t>
            </a:r>
          </a:p>
          <a:p>
            <a:endParaRPr lang="en-US" sz="1300" i="1" dirty="0"/>
          </a:p>
          <a:p>
            <a:r>
              <a:rPr lang="en-US" sz="1300" i="1" dirty="0"/>
              <a:t>“Management should carry small case loads so they can understand what we actually have to do. The reality is more frustrating.“</a:t>
            </a:r>
          </a:p>
          <a:p>
            <a:endParaRPr lang="en-US" i="1" dirty="0"/>
          </a:p>
          <a:p>
            <a:endParaRPr lang="en-US" sz="1200" i="1" dirty="0"/>
          </a:p>
        </p:txBody>
      </p:sp>
      <p:sp>
        <p:nvSpPr>
          <p:cNvPr id="6" name="Rectangle 5">
            <a:extLst>
              <a:ext uri="{FF2B5EF4-FFF2-40B4-BE49-F238E27FC236}">
                <a16:creationId xmlns:a16="http://schemas.microsoft.com/office/drawing/2014/main" id="{A3AB433D-6897-4E55-848F-DE447B3B5ECF}"/>
              </a:ext>
            </a:extLst>
          </p:cNvPr>
          <p:cNvSpPr/>
          <p:nvPr/>
        </p:nvSpPr>
        <p:spPr>
          <a:xfrm>
            <a:off x="3731397" y="3709436"/>
            <a:ext cx="5197745" cy="2856038"/>
          </a:xfrm>
          <a:prstGeom prst="rect">
            <a:avLst/>
          </a:prstGeom>
        </p:spPr>
        <p:txBody>
          <a:bodyPr wrap="square">
            <a:spAutoFit/>
          </a:bodyPr>
          <a:lstStyle/>
          <a:p>
            <a:pPr>
              <a:lnSpc>
                <a:spcPct val="107000"/>
              </a:lnSpc>
              <a:spcAft>
                <a:spcPts val="800"/>
              </a:spcAft>
            </a:pPr>
            <a:r>
              <a:rPr lang="en-US" sz="13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“Monthly performance measures on what I’m being asked to work on, the numbers by management, does not line up with what my Veteran’s are requesting from me on a daily basis creating conflicting priorities meeting numbers  ‘keeping your job’ vs timely customer service to Veterans.”</a:t>
            </a:r>
          </a:p>
          <a:p>
            <a:r>
              <a:rPr lang="en-US" sz="1300" i="1" dirty="0">
                <a:latin typeface="Calibri" panose="020F0502020204030204" pitchFamily="34" charset="0"/>
              </a:rPr>
              <a:t>“Messages from managers are always about numbers. There’s a disconnect of what I’m doing with the Veterans. We are measured on so many things.”</a:t>
            </a:r>
          </a:p>
          <a:p>
            <a:endParaRPr lang="en-US" sz="1300" dirty="0">
              <a:latin typeface="Calibri" panose="020F0502020204030204" pitchFamily="34" charset="0"/>
            </a:endParaRPr>
          </a:p>
          <a:p>
            <a:r>
              <a:rPr lang="en-US" sz="1300" i="1" dirty="0"/>
              <a:t>“Changes not effectively communicated. Only get an answer from management only when there’s a leave request. Most of the time [with] difficult questions they aren’t up to speed with how things are going.”</a:t>
            </a:r>
          </a:p>
          <a:p>
            <a:endParaRPr lang="en-US" sz="1300" i="1" dirty="0"/>
          </a:p>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0B96649B-7F1A-4FAE-A9EE-D7C16219943F}"/>
              </a:ext>
            </a:extLst>
          </p:cNvPr>
          <p:cNvSpPr/>
          <p:nvPr/>
        </p:nvSpPr>
        <p:spPr>
          <a:xfrm>
            <a:off x="2286000" y="2321867"/>
            <a:ext cx="4572000" cy="369332"/>
          </a:xfrm>
          <a:prstGeom prst="rect">
            <a:avLst/>
          </a:prstGeom>
        </p:spPr>
        <p:txBody>
          <a:bodyPr>
            <a:spAutoFit/>
          </a:bodyPr>
          <a:lstStyle/>
          <a:p>
            <a:endParaRPr lang="en-US">
              <a:latin typeface="Calibri" panose="020F0502020204030204" pitchFamily="34" charset="0"/>
            </a:endParaRPr>
          </a:p>
        </p:txBody>
      </p:sp>
    </p:spTree>
    <p:extLst>
      <p:ext uri="{BB962C8B-B14F-4D97-AF65-F5344CB8AC3E}">
        <p14:creationId xmlns:p14="http://schemas.microsoft.com/office/powerpoint/2010/main" val="3877441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228152"/>
            <a:ext cx="7290323" cy="779463"/>
          </a:xfrm>
        </p:spPr>
        <p:txBody>
          <a:bodyPr>
            <a:noAutofit/>
          </a:bodyPr>
          <a:lstStyle/>
          <a:p>
            <a:pPr lvl="1" algn="l"/>
            <a:r>
              <a:rPr lang="en-US" sz="3000" b="1" kern="1200" dirty="0">
                <a:solidFill>
                  <a:srgbClr val="003F72"/>
                </a:solidFill>
                <a:latin typeface="Segoe UI" panose="020B0502040204020203" pitchFamily="34" charset="0"/>
                <a:ea typeface="+mj-ea"/>
                <a:cs typeface="Segoe UI" panose="020B0502040204020203" pitchFamily="34" charset="0"/>
              </a:rPr>
              <a:t>There are communication gaps between VRCs and Veterans</a:t>
            </a: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21</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151633" y="1019843"/>
            <a:ext cx="4653631"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953382" y="1439643"/>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160997D-36F1-45B1-AE3D-394D152B5999}"/>
              </a:ext>
            </a:extLst>
          </p:cNvPr>
          <p:cNvSpPr/>
          <p:nvPr/>
        </p:nvSpPr>
        <p:spPr>
          <a:xfrm>
            <a:off x="131255" y="1354693"/>
            <a:ext cx="4822127" cy="2492990"/>
          </a:xfrm>
          <a:prstGeom prst="rect">
            <a:avLst/>
          </a:prstGeom>
        </p:spPr>
        <p:txBody>
          <a:bodyPr wrap="square">
            <a:spAutoFit/>
          </a:bodyPr>
          <a:lstStyle/>
          <a:p>
            <a:pPr marL="171450"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Veterans do not receive accurate information about VR&amp;E and its benefits.</a:t>
            </a:r>
          </a:p>
          <a:p>
            <a:pPr marL="171450"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The wording in letters Veterans receive may set up unrealistic expectations if they are later found not entitled. </a:t>
            </a:r>
          </a:p>
          <a:p>
            <a:pPr marL="171450"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VRCs stated that Veterans arrive being mis-informed about VR&amp;E services and benefits as a result of the following sources:</a:t>
            </a:r>
          </a:p>
          <a:p>
            <a:pPr marL="628650" lvl="1"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VA website, other veterans, on-line forums</a:t>
            </a:r>
          </a:p>
          <a:p>
            <a:pPr marL="171450"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Veterans often confuse Title 31 benefits and Title 35 benefits</a:t>
            </a:r>
            <a:r>
              <a:rPr lang="en-US" sz="1300" dirty="0">
                <a:solidFill>
                  <a:srgbClr val="FF0000"/>
                </a:solidFill>
                <a:latin typeface="Segoe UI" panose="020B0502040204020203" pitchFamily="34" charset="0"/>
                <a:cs typeface="Segoe UI" panose="020B0502040204020203" pitchFamily="34" charset="0"/>
              </a:rPr>
              <a:t>.</a:t>
            </a:r>
            <a:endParaRPr lang="en-US" sz="13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US" sz="1300" dirty="0">
                <a:latin typeface="Segoe UI" panose="020B0502040204020203" pitchFamily="34" charset="0"/>
                <a:cs typeface="Segoe UI" panose="020B0502040204020203" pitchFamily="34" charset="0"/>
              </a:rPr>
              <a:t>When an eligibility decision is declined, some VRCs have difficulty interpreting and explaining the policies and eligibility to Veterans.</a:t>
            </a:r>
            <a:endParaRPr lang="en-US" sz="120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081F7808-E106-4E75-968C-7D2D18FAF919}"/>
              </a:ext>
            </a:extLst>
          </p:cNvPr>
          <p:cNvPicPr>
            <a:picLocks noChangeAspect="1"/>
          </p:cNvPicPr>
          <p:nvPr/>
        </p:nvPicPr>
        <p:blipFill>
          <a:blip r:embed="rId3"/>
          <a:stretch>
            <a:fillRect/>
          </a:stretch>
        </p:blipFill>
        <p:spPr>
          <a:xfrm>
            <a:off x="7869865" y="252028"/>
            <a:ext cx="816935" cy="658425"/>
          </a:xfrm>
          <a:prstGeom prst="rect">
            <a:avLst/>
          </a:prstGeom>
        </p:spPr>
      </p:pic>
      <p:sp>
        <p:nvSpPr>
          <p:cNvPr id="20" name="Rectangle 19">
            <a:extLst>
              <a:ext uri="{FF2B5EF4-FFF2-40B4-BE49-F238E27FC236}">
                <a16:creationId xmlns:a16="http://schemas.microsoft.com/office/drawing/2014/main" id="{868A2E8E-1B8C-4198-8C04-4139EBC8F03C}"/>
              </a:ext>
            </a:extLst>
          </p:cNvPr>
          <p:cNvSpPr/>
          <p:nvPr/>
        </p:nvSpPr>
        <p:spPr>
          <a:xfrm>
            <a:off x="0" y="3875457"/>
            <a:ext cx="8932445"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5" name="Rectangle 24">
            <a:extLst>
              <a:ext uri="{FF2B5EF4-FFF2-40B4-BE49-F238E27FC236}">
                <a16:creationId xmlns:a16="http://schemas.microsoft.com/office/drawing/2014/main" id="{6F26D42B-DBAC-4663-AB67-7761150E9936}"/>
              </a:ext>
            </a:extLst>
          </p:cNvPr>
          <p:cNvSpPr/>
          <p:nvPr/>
        </p:nvSpPr>
        <p:spPr>
          <a:xfrm>
            <a:off x="151634" y="4154317"/>
            <a:ext cx="3638702" cy="2092881"/>
          </a:xfrm>
          <a:prstGeom prst="rect">
            <a:avLst/>
          </a:prstGeom>
        </p:spPr>
        <p:txBody>
          <a:bodyPr wrap="square">
            <a:spAutoFit/>
          </a:bodyPr>
          <a:lstStyle/>
          <a:p>
            <a:r>
              <a:rPr lang="en-US" sz="1300" i="1"/>
              <a:t>“Some stuff we can’t change… Veteran blogs about the program. It may not be true and how they get to that is untrue. We have to explain how it really works. You may have the same service rating, but you have 10 different things. </a:t>
            </a:r>
          </a:p>
          <a:p>
            <a:r>
              <a:rPr lang="en-US" sz="1300" i="1"/>
              <a:t> </a:t>
            </a:r>
          </a:p>
          <a:p>
            <a:r>
              <a:rPr lang="en-US" sz="1300" i="1"/>
              <a:t>“Our program is an employment program, but the paperwork is confusing. They get a letter saying they are entitled but they have to come in for entitlement decision.”</a:t>
            </a:r>
          </a:p>
        </p:txBody>
      </p:sp>
      <p:sp>
        <p:nvSpPr>
          <p:cNvPr id="27" name="Rectangle 26">
            <a:extLst>
              <a:ext uri="{FF2B5EF4-FFF2-40B4-BE49-F238E27FC236}">
                <a16:creationId xmlns:a16="http://schemas.microsoft.com/office/drawing/2014/main" id="{1D166B3E-75F5-4AF3-B1AD-54102C1101CB}"/>
              </a:ext>
            </a:extLst>
          </p:cNvPr>
          <p:cNvSpPr/>
          <p:nvPr/>
        </p:nvSpPr>
        <p:spPr>
          <a:xfrm>
            <a:off x="4953383" y="1019843"/>
            <a:ext cx="4115932"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4" name="Rectangle 3">
            <a:extLst>
              <a:ext uri="{FF2B5EF4-FFF2-40B4-BE49-F238E27FC236}">
                <a16:creationId xmlns:a16="http://schemas.microsoft.com/office/drawing/2014/main" id="{344FA4FF-21F7-44C4-BBCF-01921FC79587}"/>
              </a:ext>
            </a:extLst>
          </p:cNvPr>
          <p:cNvSpPr/>
          <p:nvPr/>
        </p:nvSpPr>
        <p:spPr>
          <a:xfrm>
            <a:off x="5068061" y="1345044"/>
            <a:ext cx="3803966" cy="692497"/>
          </a:xfrm>
          <a:prstGeom prst="rect">
            <a:avLst/>
          </a:prstGeom>
        </p:spPr>
        <p:txBody>
          <a:bodyPr wrap="square">
            <a:spAutoFit/>
          </a:bodyPr>
          <a:lstStyle/>
          <a:p>
            <a:pPr marL="171450" indent="-171450">
              <a:buFont typeface="Arial" panose="020B0604020202020204" pitchFamily="34" charset="0"/>
              <a:buChar char="•"/>
            </a:pPr>
            <a:r>
              <a:rPr lang="en-US" sz="1300">
                <a:latin typeface="Segoe UI" panose="020B0502040204020203" pitchFamily="34" charset="0"/>
                <a:cs typeface="Segoe UI" panose="020B0502040204020203" pitchFamily="34" charset="0"/>
              </a:rPr>
              <a:t>VRCs inability to clearly explain entitlement decisions can result in Veterans becoming upset and dissatisfied with their experience.</a:t>
            </a:r>
          </a:p>
        </p:txBody>
      </p:sp>
      <p:sp>
        <p:nvSpPr>
          <p:cNvPr id="28" name="Rectangle 27">
            <a:extLst>
              <a:ext uri="{FF2B5EF4-FFF2-40B4-BE49-F238E27FC236}">
                <a16:creationId xmlns:a16="http://schemas.microsoft.com/office/drawing/2014/main" id="{A271E1FF-6EA3-43E9-B2DE-760C2AB9C9B2}"/>
              </a:ext>
            </a:extLst>
          </p:cNvPr>
          <p:cNvSpPr/>
          <p:nvPr/>
        </p:nvSpPr>
        <p:spPr>
          <a:xfrm>
            <a:off x="4033684" y="4128206"/>
            <a:ext cx="4838343" cy="2292935"/>
          </a:xfrm>
          <a:prstGeom prst="rect">
            <a:avLst/>
          </a:prstGeom>
        </p:spPr>
        <p:txBody>
          <a:bodyPr wrap="square">
            <a:spAutoFit/>
          </a:bodyPr>
          <a:lstStyle/>
          <a:p>
            <a:r>
              <a:rPr lang="en-US" sz="1300" i="1"/>
              <a:t>“They come in and feel they are entitled to services and we have to tell them we have to find them entitled and they become hostile. They came in with idea they are already entitled when they are just eligible.”</a:t>
            </a:r>
          </a:p>
          <a:p>
            <a:endParaRPr lang="en-US" sz="1300"/>
          </a:p>
          <a:p>
            <a:r>
              <a:rPr lang="en-US" sz="1300" i="1"/>
              <a:t>“If you have to say no, make sure it’s as clear as possible. If you’re going to deny make sure you’re giving them other resources, so they understand what to do.” </a:t>
            </a:r>
          </a:p>
          <a:p>
            <a:endParaRPr lang="en-US" sz="1300" i="1"/>
          </a:p>
          <a:p>
            <a:r>
              <a:rPr lang="en-US" sz="1300" i="1"/>
              <a:t>“Need to build in more feedback to understand what are some areas we can improve and what we’re doing well.”</a:t>
            </a:r>
          </a:p>
        </p:txBody>
      </p:sp>
    </p:spTree>
    <p:extLst>
      <p:ext uri="{BB962C8B-B14F-4D97-AF65-F5344CB8AC3E}">
        <p14:creationId xmlns:p14="http://schemas.microsoft.com/office/powerpoint/2010/main" val="3028594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292184" y="228152"/>
            <a:ext cx="7659120" cy="779463"/>
          </a:xfrm>
        </p:spPr>
        <p:txBody>
          <a:bodyPr>
            <a:noAutofit/>
          </a:bodyPr>
          <a:lstStyle/>
          <a:p>
            <a:pPr lvl="2" algn="l">
              <a:spcAft>
                <a:spcPts val="600"/>
              </a:spcAft>
            </a:pPr>
            <a:r>
              <a:rPr lang="en-US" sz="2000" b="1" dirty="0">
                <a:solidFill>
                  <a:srgbClr val="003F72"/>
                </a:solidFill>
                <a:latin typeface="Segoe UI" panose="020B0502040204020203" pitchFamily="34" charset="0"/>
                <a:ea typeface="Verdana" pitchFamily="34" charset="0"/>
                <a:cs typeface="Segoe UI" panose="020B0502040204020203" pitchFamily="34" charset="0"/>
              </a:rPr>
              <a:t>It is difficult for VRCs to get a holistic picture of a Veteran’s health and disabilities and how that impacts their employability</a:t>
            </a:r>
            <a:endParaRPr lang="en-US" sz="2000" dirty="0">
              <a:solidFill>
                <a:srgbClr val="003F72"/>
              </a:solidFill>
              <a:latin typeface="Segoe UI" panose="020B0502040204020203" pitchFamily="34" charset="0"/>
              <a:ea typeface="Verdana" pitchFamily="34" charset="0"/>
              <a:cs typeface="Segoe UI" panose="020B0502040204020203" pitchFamily="34" charset="0"/>
            </a:endParaRP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22</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144277" y="1011819"/>
            <a:ext cx="4343276"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914897" y="1406181"/>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788EC26-8877-4A9A-9228-7A35F16D135E}"/>
              </a:ext>
            </a:extLst>
          </p:cNvPr>
          <p:cNvSpPr/>
          <p:nvPr/>
        </p:nvSpPr>
        <p:spPr>
          <a:xfrm>
            <a:off x="5051532" y="1380929"/>
            <a:ext cx="3984704" cy="1969770"/>
          </a:xfrm>
          <a:prstGeom prst="rect">
            <a:avLst/>
          </a:prstGeom>
        </p:spPr>
        <p:txBody>
          <a:bodyPr wrap="square">
            <a:spAutoFit/>
          </a:bodyPr>
          <a:lstStyle/>
          <a:p>
            <a:pPr marL="173736" indent="-173736">
              <a:buFont typeface="Arial" panose="020B0604020202020204" pitchFamily="34" charset="0"/>
              <a:buChar char="•"/>
            </a:pPr>
            <a:r>
              <a:rPr lang="en-US" sz="1400">
                <a:latin typeface="Segoe UI" panose="020B0502040204020203" pitchFamily="34" charset="0"/>
                <a:cs typeface="Segoe UI" panose="020B0502040204020203" pitchFamily="34" charset="0"/>
              </a:rPr>
              <a:t>A Veteran may be denied benefits due to lack of complete and holistic information about his/her disabilities.  </a:t>
            </a:r>
          </a:p>
          <a:p>
            <a:pPr marL="173736" indent="-173736">
              <a:buFont typeface="Arial" panose="020B0604020202020204" pitchFamily="34" charset="0"/>
              <a:buChar char="•"/>
            </a:pPr>
            <a:r>
              <a:rPr lang="en-US" sz="1400">
                <a:latin typeface="Segoe UI" panose="020B0502040204020203" pitchFamily="34" charset="0"/>
                <a:cs typeface="Segoe UI" panose="020B0502040204020203" pitchFamily="34" charset="0"/>
              </a:rPr>
              <a:t>If a Veteran is denied benefits that they are entitled to it will result in a negative Veteran experience.</a:t>
            </a:r>
          </a:p>
          <a:p>
            <a:pPr marL="173736" lvl="0" indent="-173736">
              <a:buFont typeface="Arial" panose="020B0604020202020204" pitchFamily="34" charset="0"/>
              <a:buChar char="•"/>
            </a:pPr>
            <a:endParaRPr lang="en-US" sz="140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200">
              <a:latin typeface="Segoe UI" panose="020B0502040204020203" pitchFamily="34" charset="0"/>
              <a:cs typeface="Segoe UI" panose="020B0502040204020203" pitchFamily="34" charset="0"/>
            </a:endParaRPr>
          </a:p>
          <a:p>
            <a:pPr>
              <a:spcAft>
                <a:spcPts val="600"/>
              </a:spcAft>
            </a:pPr>
            <a:endParaRPr lang="en-US" sz="1200">
              <a:latin typeface="Segoe UI" panose="020B0502040204020203" pitchFamily="34" charset="0"/>
              <a:cs typeface="Segoe UI" panose="020B0502040204020203" pitchFamily="34" charset="0"/>
            </a:endParaRPr>
          </a:p>
        </p:txBody>
      </p:sp>
      <p:pic>
        <p:nvPicPr>
          <p:cNvPr id="4" name="Picture 3">
            <a:extLst>
              <a:ext uri="{FF2B5EF4-FFF2-40B4-BE49-F238E27FC236}">
                <a16:creationId xmlns:a16="http://schemas.microsoft.com/office/drawing/2014/main" id="{5139DC94-ECED-44B4-9B53-127C9A34D94B}"/>
              </a:ext>
            </a:extLst>
          </p:cNvPr>
          <p:cNvPicPr>
            <a:picLocks noChangeAspect="1"/>
          </p:cNvPicPr>
          <p:nvPr/>
        </p:nvPicPr>
        <p:blipFill>
          <a:blip r:embed="rId3"/>
          <a:stretch>
            <a:fillRect/>
          </a:stretch>
        </p:blipFill>
        <p:spPr>
          <a:xfrm>
            <a:off x="8056084" y="250730"/>
            <a:ext cx="823031" cy="664522"/>
          </a:xfrm>
          <a:prstGeom prst="rect">
            <a:avLst/>
          </a:prstGeom>
        </p:spPr>
      </p:pic>
      <p:sp>
        <p:nvSpPr>
          <p:cNvPr id="21" name="Rectangle 20">
            <a:extLst>
              <a:ext uri="{FF2B5EF4-FFF2-40B4-BE49-F238E27FC236}">
                <a16:creationId xmlns:a16="http://schemas.microsoft.com/office/drawing/2014/main" id="{F19C48B1-EFE9-47B3-AE23-6C61B1818FA2}"/>
              </a:ext>
            </a:extLst>
          </p:cNvPr>
          <p:cNvSpPr/>
          <p:nvPr/>
        </p:nvSpPr>
        <p:spPr>
          <a:xfrm>
            <a:off x="141536" y="1352893"/>
            <a:ext cx="4398289" cy="2585323"/>
          </a:xfrm>
          <a:prstGeom prst="rect">
            <a:avLst/>
          </a:prstGeom>
        </p:spPr>
        <p:txBody>
          <a:bodyPr wrap="square">
            <a:spAutoFit/>
          </a:bodyPr>
          <a:lstStyle/>
          <a:p>
            <a:pPr marL="171450" indent="-171450">
              <a:buFont typeface="Arial" panose="020B0604020202020204" pitchFamily="34" charset="0"/>
              <a:buChar char="•"/>
            </a:pPr>
            <a:r>
              <a:rPr lang="en-US" sz="1400">
                <a:latin typeface="Segoe UI" panose="020B0502040204020203" pitchFamily="34" charset="0"/>
                <a:cs typeface="Segoe UI" panose="020B0502040204020203" pitchFamily="34" charset="0"/>
              </a:rPr>
              <a:t>VRCs do not receive ample information about a Veteran to make a holistic decision (e.g. receiving information about medical disabilities) about their eligibility.</a:t>
            </a:r>
          </a:p>
          <a:p>
            <a:pPr marL="171450" indent="-171450">
              <a:buFont typeface="Arial" panose="020B0604020202020204" pitchFamily="34" charset="0"/>
              <a:buChar char="•"/>
            </a:pPr>
            <a:r>
              <a:rPr lang="en-US" sz="1400">
                <a:latin typeface="Segoe UI" panose="020B0502040204020203" pitchFamily="34" charset="0"/>
                <a:cs typeface="Segoe UI" panose="020B0502040204020203" pitchFamily="34" charset="0"/>
              </a:rPr>
              <a:t>As a result, some VRCs are inconsistent in the application of policies for entitlement decisions resulting in misperceptions and confusions on the part of Veterans around why they did or did not receive benefits</a:t>
            </a:r>
            <a:r>
              <a:rPr lang="en-US" sz="1400">
                <a:solidFill>
                  <a:srgbClr val="FF0000"/>
                </a:solidFill>
                <a:latin typeface="Segoe UI" panose="020B0502040204020203" pitchFamily="34" charset="0"/>
                <a:cs typeface="Segoe UI" panose="020B0502040204020203" pitchFamily="34" charset="0"/>
              </a:rPr>
              <a:t>.</a:t>
            </a:r>
            <a:r>
              <a:rPr lang="en-US" sz="1400">
                <a:latin typeface="Segoe UI" panose="020B0502040204020203" pitchFamily="34" charset="0"/>
                <a:cs typeface="Segoe UI" panose="020B0502040204020203" pitchFamily="34" charset="0"/>
              </a:rPr>
              <a:t> </a:t>
            </a:r>
          </a:p>
          <a:p>
            <a:endParaRPr lang="en-US" sz="1200">
              <a:latin typeface="Segoe UI" panose="020B0502040204020203" pitchFamily="34" charset="0"/>
              <a:cs typeface="Segoe UI" panose="020B0502040204020203" pitchFamily="34" charset="0"/>
            </a:endParaRPr>
          </a:p>
          <a:p>
            <a:pPr marL="342900" indent="-342900">
              <a:buFont typeface="Arial" panose="020B0604020202020204" pitchFamily="34" charset="0"/>
              <a:buChar char="•"/>
            </a:pPr>
            <a:endParaRPr lang="en-US" sz="1200">
              <a:latin typeface="Segoe UI" panose="020B0502040204020203" pitchFamily="34" charset="0"/>
              <a:cs typeface="Segoe UI" panose="020B0502040204020203" pitchFamily="34" charset="0"/>
            </a:endParaRPr>
          </a:p>
          <a:p>
            <a:pPr marL="342900" indent="-342900">
              <a:spcAft>
                <a:spcPts val="600"/>
              </a:spcAft>
              <a:buFont typeface="Arial" panose="020B0604020202020204" pitchFamily="34" charset="0"/>
              <a:buChar char="•"/>
            </a:pPr>
            <a:endParaRPr lang="en-US" sz="1200">
              <a:latin typeface="Segoe UI" panose="020B0502040204020203" pitchFamily="34" charset="0"/>
              <a:cs typeface="Segoe UI" panose="020B0502040204020203" pitchFamily="34" charset="0"/>
            </a:endParaRPr>
          </a:p>
        </p:txBody>
      </p:sp>
      <p:sp>
        <p:nvSpPr>
          <p:cNvPr id="16" name="Rectangle 15">
            <a:extLst>
              <a:ext uri="{FF2B5EF4-FFF2-40B4-BE49-F238E27FC236}">
                <a16:creationId xmlns:a16="http://schemas.microsoft.com/office/drawing/2014/main" id="{C4FD56DC-7394-481C-AAFB-E8FE5F828D51}"/>
              </a:ext>
            </a:extLst>
          </p:cNvPr>
          <p:cNvSpPr/>
          <p:nvPr/>
        </p:nvSpPr>
        <p:spPr>
          <a:xfrm>
            <a:off x="144277" y="3456214"/>
            <a:ext cx="8791097"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4" name="Rectangle 23">
            <a:extLst>
              <a:ext uri="{FF2B5EF4-FFF2-40B4-BE49-F238E27FC236}">
                <a16:creationId xmlns:a16="http://schemas.microsoft.com/office/drawing/2014/main" id="{CC9AC707-1A92-4E29-AC04-2E8F2C4591B7}"/>
              </a:ext>
            </a:extLst>
          </p:cNvPr>
          <p:cNvSpPr/>
          <p:nvPr/>
        </p:nvSpPr>
        <p:spPr>
          <a:xfrm>
            <a:off x="141536" y="3765688"/>
            <a:ext cx="8638569" cy="2492990"/>
          </a:xfrm>
          <a:prstGeom prst="rect">
            <a:avLst/>
          </a:prstGeom>
        </p:spPr>
        <p:txBody>
          <a:bodyPr wrap="square">
            <a:spAutoFit/>
          </a:bodyPr>
          <a:lstStyle/>
          <a:p>
            <a:r>
              <a:rPr lang="en-US" sz="1300" i="1"/>
              <a:t>“Try to get general idea when looking at the form – but after speaking with them, then you get more information and that can influence the entitlement decisions and finding out more information about their disability.”</a:t>
            </a:r>
          </a:p>
          <a:p>
            <a:endParaRPr lang="en-US" sz="1300" i="1"/>
          </a:p>
          <a:p>
            <a:r>
              <a:rPr lang="en-US" sz="1300" i="1"/>
              <a:t>“Grant when I can – deny when I must. If I deny, they leave my office knowing why. I try to find everyone entitled that I can. I can’t justify it I don’t. There’s a lot of misinformation.”</a:t>
            </a:r>
          </a:p>
          <a:p>
            <a:endParaRPr lang="en-US" sz="1300" i="1"/>
          </a:p>
          <a:p>
            <a:r>
              <a:rPr lang="en-US" sz="1300" i="1"/>
              <a:t>“There are differences within the regional offices. How your officer and assistant officer reads the policies. They may interpret differently.”</a:t>
            </a:r>
          </a:p>
          <a:p>
            <a:endParaRPr lang="en-US" sz="1300" i="1"/>
          </a:p>
          <a:p>
            <a:r>
              <a:rPr lang="en-US" sz="1300" i="1"/>
              <a:t>“There’s so many grey areas in VOC rehab, every case is specific to the individual…because their friend got something, they have misunderstandings of what the program is and expecting other things and services that aren’t available to them because their situation is different than their friend.” </a:t>
            </a:r>
          </a:p>
        </p:txBody>
      </p:sp>
      <p:sp>
        <p:nvSpPr>
          <p:cNvPr id="25" name="Rectangle 24">
            <a:extLst>
              <a:ext uri="{FF2B5EF4-FFF2-40B4-BE49-F238E27FC236}">
                <a16:creationId xmlns:a16="http://schemas.microsoft.com/office/drawing/2014/main" id="{42E1B751-7C1D-4AB7-A3BE-68D04C15DC85}"/>
              </a:ext>
            </a:extLst>
          </p:cNvPr>
          <p:cNvSpPr/>
          <p:nvPr/>
        </p:nvSpPr>
        <p:spPr>
          <a:xfrm>
            <a:off x="4983917" y="1011819"/>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Tree>
    <p:extLst>
      <p:ext uri="{BB962C8B-B14F-4D97-AF65-F5344CB8AC3E}">
        <p14:creationId xmlns:p14="http://schemas.microsoft.com/office/powerpoint/2010/main" val="2041663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161892"/>
            <a:ext cx="8560424" cy="779463"/>
          </a:xfrm>
        </p:spPr>
        <p:txBody>
          <a:bodyPr>
            <a:noAutofit/>
          </a:bodyPr>
          <a:lstStyle/>
          <a:p>
            <a:pPr algn="l" defTabSz="914400">
              <a:spcBef>
                <a:spcPts val="0"/>
              </a:spcBef>
              <a:buClr>
                <a:srgbClr val="F7901E"/>
              </a:buClr>
              <a:defRPr/>
            </a:pPr>
            <a:r>
              <a:rPr lang="en-US" sz="2400" dirty="0">
                <a:latin typeface="Segoe UI" panose="020B0502040204020203" pitchFamily="34" charset="0"/>
                <a:ea typeface="Verdana" pitchFamily="34" charset="0"/>
                <a:cs typeface="Segoe UI" panose="020B0502040204020203" pitchFamily="34" charset="0"/>
              </a:rPr>
              <a:t>The number and complexity of cases impacts the </a:t>
            </a:r>
            <a:br>
              <a:rPr lang="en-US" sz="2400" dirty="0">
                <a:latin typeface="Segoe UI" panose="020B0502040204020203" pitchFamily="34" charset="0"/>
                <a:ea typeface="Verdana" pitchFamily="34" charset="0"/>
                <a:cs typeface="Segoe UI" panose="020B0502040204020203" pitchFamily="34" charset="0"/>
              </a:rPr>
            </a:br>
            <a:r>
              <a:rPr lang="en-US" sz="2400" dirty="0">
                <a:latin typeface="Segoe UI" panose="020B0502040204020203" pitchFamily="34" charset="0"/>
                <a:ea typeface="Verdana" pitchFamily="34" charset="0"/>
                <a:cs typeface="Segoe UI" panose="020B0502040204020203" pitchFamily="34" charset="0"/>
              </a:rPr>
              <a:t>level of service that is provided to Veterans</a:t>
            </a: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23</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114036" y="877735"/>
            <a:ext cx="4635246"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874426" y="1534495"/>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160997D-36F1-45B1-AE3D-394D152B5999}"/>
              </a:ext>
            </a:extLst>
          </p:cNvPr>
          <p:cNvSpPr/>
          <p:nvPr/>
        </p:nvSpPr>
        <p:spPr>
          <a:xfrm>
            <a:off x="56248" y="1170688"/>
            <a:ext cx="4708688" cy="2046714"/>
          </a:xfrm>
          <a:prstGeom prst="rect">
            <a:avLst/>
          </a:prstGeom>
        </p:spPr>
        <p:txBody>
          <a:bodyPr wrap="square">
            <a:spAutoFit/>
          </a:bodyPr>
          <a:lstStyle/>
          <a:p>
            <a:pPr marL="171450" indent="-1714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Most Veterans have complex cases (e.g. multiple disabilities and co-morbidities) which require VRCs to spend more time to get a complete picture/holistic view and understand the needs of each Veteran.</a:t>
            </a:r>
          </a:p>
          <a:p>
            <a:pPr marL="171450" indent="-1714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Although the caseloads are decreasing overall, many VRCs still have large numbers of Veteran cases.</a:t>
            </a:r>
          </a:p>
          <a:p>
            <a:pPr marL="171450" indent="-1714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Many VRCs indicated there is high turnover in the VRC job and it is hard to find qualified replacements to alleviate case-load burden.</a:t>
            </a:r>
          </a:p>
        </p:txBody>
      </p:sp>
      <p:sp>
        <p:nvSpPr>
          <p:cNvPr id="12" name="Rectangle 11">
            <a:extLst>
              <a:ext uri="{FF2B5EF4-FFF2-40B4-BE49-F238E27FC236}">
                <a16:creationId xmlns:a16="http://schemas.microsoft.com/office/drawing/2014/main" id="{8788EC26-8877-4A9A-9228-7A35F16D135E}"/>
              </a:ext>
            </a:extLst>
          </p:cNvPr>
          <p:cNvSpPr/>
          <p:nvPr/>
        </p:nvSpPr>
        <p:spPr>
          <a:xfrm>
            <a:off x="4983917" y="1218957"/>
            <a:ext cx="3984704" cy="1877437"/>
          </a:xfrm>
          <a:prstGeom prst="rect">
            <a:avLst/>
          </a:prstGeom>
        </p:spPr>
        <p:txBody>
          <a:bodyPr wrap="square">
            <a:spAutoFit/>
          </a:bodyPr>
          <a:lstStyle/>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It is challenging for VRCs to adequately perform their core counseling functions for each Veteran when they have so many cases.</a:t>
            </a:r>
          </a:p>
          <a:p>
            <a:pPr lvl="0"/>
            <a:endParaRPr lang="en-US" sz="1300">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The complexity of Veteran cases, the number of cases (case load), and the associated case tasks make it difficult for VRCs to spend enough time with Veterans.</a:t>
            </a:r>
          </a:p>
          <a:p>
            <a:pPr>
              <a:spcAft>
                <a:spcPts val="600"/>
              </a:spcAft>
            </a:pPr>
            <a:endParaRPr lang="en-US" sz="1200">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32E1F9C1-F397-448A-978A-06991A967306}"/>
              </a:ext>
            </a:extLst>
          </p:cNvPr>
          <p:cNvPicPr>
            <a:picLocks noChangeAspect="1"/>
          </p:cNvPicPr>
          <p:nvPr/>
        </p:nvPicPr>
        <p:blipFill>
          <a:blip r:embed="rId3"/>
          <a:stretch>
            <a:fillRect/>
          </a:stretch>
        </p:blipFill>
        <p:spPr>
          <a:xfrm>
            <a:off x="7918885" y="197742"/>
            <a:ext cx="856562" cy="664522"/>
          </a:xfrm>
          <a:prstGeom prst="rect">
            <a:avLst/>
          </a:prstGeom>
        </p:spPr>
      </p:pic>
      <p:sp>
        <p:nvSpPr>
          <p:cNvPr id="30" name="Rectangle 29">
            <a:extLst>
              <a:ext uri="{FF2B5EF4-FFF2-40B4-BE49-F238E27FC236}">
                <a16:creationId xmlns:a16="http://schemas.microsoft.com/office/drawing/2014/main" id="{A9E742B1-2664-4F74-BEA1-D35D1878E5C8}"/>
              </a:ext>
            </a:extLst>
          </p:cNvPr>
          <p:cNvSpPr/>
          <p:nvPr/>
        </p:nvSpPr>
        <p:spPr>
          <a:xfrm>
            <a:off x="72569" y="3280993"/>
            <a:ext cx="8896047"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34" name="Rectangle 33">
            <a:extLst>
              <a:ext uri="{FF2B5EF4-FFF2-40B4-BE49-F238E27FC236}">
                <a16:creationId xmlns:a16="http://schemas.microsoft.com/office/drawing/2014/main" id="{00709520-A64C-41A6-96BC-7D78BB6D0922}"/>
              </a:ext>
            </a:extLst>
          </p:cNvPr>
          <p:cNvSpPr/>
          <p:nvPr/>
        </p:nvSpPr>
        <p:spPr>
          <a:xfrm>
            <a:off x="114036" y="3558937"/>
            <a:ext cx="4499430" cy="2939266"/>
          </a:xfrm>
          <a:prstGeom prst="rect">
            <a:avLst/>
          </a:prstGeom>
        </p:spPr>
        <p:txBody>
          <a:bodyPr wrap="square">
            <a:spAutoFit/>
          </a:bodyPr>
          <a:lstStyle/>
          <a:p>
            <a:r>
              <a:rPr lang="en-US" sz="1300" i="1"/>
              <a:t>“Volume of cases makes timely interactions difficult.  There is also no time to work on anything that is more challenging,  difficult or time consuming without a snowball effect causing other work to be behind.”</a:t>
            </a:r>
          </a:p>
          <a:p>
            <a:endParaRPr lang="en-US" sz="1300" i="1"/>
          </a:p>
          <a:p>
            <a:r>
              <a:rPr lang="en-US" sz="1300" i="1"/>
              <a:t>“Having enough time to do the documentation on each Veteran. Have to do a synopsis of each Veteran you work with. Have to complete within 5 days. Not realistic. Never have enough time to complete all of the documents. </a:t>
            </a:r>
          </a:p>
          <a:p>
            <a:endParaRPr lang="en-US" sz="1300" i="1"/>
          </a:p>
          <a:p>
            <a:r>
              <a:rPr lang="en-US" sz="1300" i="1"/>
              <a:t>“Supposedly – working to get Vet/Counselor ratio down. 1/125 Veterans per counselor. Right now we are running 150-200 per counselor.”</a:t>
            </a:r>
          </a:p>
          <a:p>
            <a:endParaRPr lang="en-US" sz="1600" i="1"/>
          </a:p>
        </p:txBody>
      </p:sp>
      <p:sp>
        <p:nvSpPr>
          <p:cNvPr id="35" name="Rectangle 34">
            <a:extLst>
              <a:ext uri="{FF2B5EF4-FFF2-40B4-BE49-F238E27FC236}">
                <a16:creationId xmlns:a16="http://schemas.microsoft.com/office/drawing/2014/main" id="{7D4A93C2-8609-4D55-B4CB-90ED58A19E87}"/>
              </a:ext>
            </a:extLst>
          </p:cNvPr>
          <p:cNvSpPr/>
          <p:nvPr/>
        </p:nvSpPr>
        <p:spPr>
          <a:xfrm>
            <a:off x="4983917" y="879291"/>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36" name="Rectangle 35">
            <a:extLst>
              <a:ext uri="{FF2B5EF4-FFF2-40B4-BE49-F238E27FC236}">
                <a16:creationId xmlns:a16="http://schemas.microsoft.com/office/drawing/2014/main" id="{BA4BA29D-1077-45D9-9CC7-5312EF5E8661}"/>
              </a:ext>
            </a:extLst>
          </p:cNvPr>
          <p:cNvSpPr/>
          <p:nvPr/>
        </p:nvSpPr>
        <p:spPr>
          <a:xfrm>
            <a:off x="4683967" y="3560707"/>
            <a:ext cx="4195148" cy="2739211"/>
          </a:xfrm>
          <a:prstGeom prst="rect">
            <a:avLst/>
          </a:prstGeom>
        </p:spPr>
        <p:txBody>
          <a:bodyPr wrap="square">
            <a:spAutoFit/>
          </a:bodyPr>
          <a:lstStyle/>
          <a:p>
            <a:r>
              <a:rPr lang="en-US" sz="1300" i="1" dirty="0"/>
              <a:t>“Case load changes daily 126-130. At one point was as high as 175 some of our VRCs is coming down. Feels like a lot because of all the change and takes longer to do.” </a:t>
            </a:r>
          </a:p>
          <a:p>
            <a:endParaRPr lang="en-US" sz="1300" i="1" dirty="0"/>
          </a:p>
          <a:p>
            <a:r>
              <a:rPr lang="en-US" sz="1300" i="1" dirty="0"/>
              <a:t>“Case load size decrease would be ideal – managing the paperwork is challenging.”</a:t>
            </a:r>
          </a:p>
          <a:p>
            <a:endParaRPr lang="en-US" sz="1300" i="1" dirty="0"/>
          </a:p>
          <a:p>
            <a:r>
              <a:rPr lang="en-US" sz="1300" i="1" dirty="0"/>
              <a:t>“Challenging to provide appropriate services and counseling in the capacity for the amount of people. To provide appropriate and proper care….I do the best that I can. I focus on the benefits to the Veterans to make sure they get the services they need.”</a:t>
            </a:r>
          </a:p>
          <a:p>
            <a:endParaRPr lang="en-US" sz="1600" i="1" dirty="0"/>
          </a:p>
        </p:txBody>
      </p:sp>
    </p:spTree>
    <p:extLst>
      <p:ext uri="{BB962C8B-B14F-4D97-AF65-F5344CB8AC3E}">
        <p14:creationId xmlns:p14="http://schemas.microsoft.com/office/powerpoint/2010/main" val="3872805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p:txBody>
          <a:bodyPr>
            <a:noAutofit/>
          </a:bodyPr>
          <a:lstStyle/>
          <a:p>
            <a:pPr algn="l"/>
            <a:r>
              <a:rPr lang="en-US" sz="2400" dirty="0">
                <a:latin typeface="Segoe UI" panose="020B0502040204020203" pitchFamily="34" charset="0"/>
                <a:cs typeface="Segoe UI" panose="020B0502040204020203" pitchFamily="34" charset="0"/>
              </a:rPr>
              <a:t>VRCs have a strong commitment and desire to deliver high quality service to our Veterans.</a:t>
            </a:r>
            <a:br>
              <a:rPr lang="en-US" sz="2000" dirty="0">
                <a:latin typeface="Calibri body"/>
                <a:ea typeface="Verdana" pitchFamily="34" charset="0"/>
              </a:rPr>
            </a:br>
            <a:endParaRPr lang="en-US" sz="2000" dirty="0">
              <a:latin typeface="Segoe UI" panose="020B0502040204020203" pitchFamily="34" charset="0"/>
              <a:cs typeface="Segoe UI" panose="020B0502040204020203" pitchFamily="34" charset="0"/>
            </a:endParaRP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24</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72570" y="1053955"/>
            <a:ext cx="4487210"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824356" y="1532344"/>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788EC26-8877-4A9A-9228-7A35F16D135E}"/>
              </a:ext>
            </a:extLst>
          </p:cNvPr>
          <p:cNvSpPr/>
          <p:nvPr/>
        </p:nvSpPr>
        <p:spPr>
          <a:xfrm>
            <a:off x="5024871" y="1429701"/>
            <a:ext cx="3741563" cy="1107996"/>
          </a:xfrm>
          <a:prstGeom prst="rect">
            <a:avLst/>
          </a:prstGeom>
        </p:spPr>
        <p:txBody>
          <a:bodyPr wrap="square">
            <a:spAutoFit/>
          </a:bodyPr>
          <a:lstStyle/>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Keep VRCs engaged and committed to serving Veterans.</a:t>
            </a:r>
          </a:p>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Equip VRCs with the resources to be able to assist Veterans navigate through VR&amp;E. </a:t>
            </a:r>
          </a:p>
          <a:p>
            <a:pPr marL="173736" lvl="0" indent="-173736">
              <a:buFont typeface="Arial" panose="020B0604020202020204" pitchFamily="34" charset="0"/>
              <a:buChar char="•"/>
            </a:pPr>
            <a:endParaRPr lang="en-US" sz="1400">
              <a:latin typeface="Segoe UI" panose="020B0502040204020203" pitchFamily="34" charset="0"/>
              <a:cs typeface="Segoe UI" panose="020B0502040204020203" pitchFamily="34" charset="0"/>
            </a:endParaRPr>
          </a:p>
        </p:txBody>
      </p:sp>
      <p:sp>
        <p:nvSpPr>
          <p:cNvPr id="23" name="Rectangle 22">
            <a:extLst>
              <a:ext uri="{FF2B5EF4-FFF2-40B4-BE49-F238E27FC236}">
                <a16:creationId xmlns:a16="http://schemas.microsoft.com/office/drawing/2014/main" id="{2C9D493F-BFC8-4AD0-BF2F-C846ED132EC4}"/>
              </a:ext>
            </a:extLst>
          </p:cNvPr>
          <p:cNvSpPr/>
          <p:nvPr/>
        </p:nvSpPr>
        <p:spPr>
          <a:xfrm>
            <a:off x="219789" y="4078617"/>
            <a:ext cx="4339991" cy="2377574"/>
          </a:xfrm>
          <a:prstGeom prst="rect">
            <a:avLst/>
          </a:prstGeom>
        </p:spPr>
        <p:txBody>
          <a:bodyPr wrap="square">
            <a:spAutoFit/>
          </a:bodyPr>
          <a:lstStyle/>
          <a:p>
            <a:pPr>
              <a:spcBef>
                <a:spcPts val="100"/>
              </a:spcBef>
              <a:spcAft>
                <a:spcPts val="100"/>
              </a:spcAft>
            </a:pPr>
            <a:r>
              <a:rPr lang="en-US" sz="1300" i="1"/>
              <a:t>“Counselors do a great job of helping veterans navigate the spectrum of services that extend from VBA to VHA.”</a:t>
            </a:r>
          </a:p>
          <a:p>
            <a:pPr>
              <a:spcBef>
                <a:spcPts val="100"/>
              </a:spcBef>
              <a:spcAft>
                <a:spcPts val="100"/>
              </a:spcAft>
            </a:pPr>
            <a:endParaRPr lang="en-US" sz="1300" i="1"/>
          </a:p>
          <a:p>
            <a:r>
              <a:rPr lang="en-US" sz="1300" i="1"/>
              <a:t>“The [VRC] roles go into so many areas. They have a wealth of information. Even if they [Veterans] aren’t declared entitled, Counselors can find a place for them. So many resources: [in the] community, VBA resources, etc. Unique because of the different areas they [VRCs] touch i.e. employers, colleges, state agencies. They do a good job of navigating the different resources.”</a:t>
            </a:r>
          </a:p>
          <a:p>
            <a:endParaRPr lang="en-US" sz="1600" i="1"/>
          </a:p>
        </p:txBody>
      </p:sp>
      <p:sp>
        <p:nvSpPr>
          <p:cNvPr id="3" name="Rectangle 2">
            <a:extLst>
              <a:ext uri="{FF2B5EF4-FFF2-40B4-BE49-F238E27FC236}">
                <a16:creationId xmlns:a16="http://schemas.microsoft.com/office/drawing/2014/main" id="{9B529F60-4235-4102-99C5-53DC755F1D70}"/>
              </a:ext>
            </a:extLst>
          </p:cNvPr>
          <p:cNvSpPr/>
          <p:nvPr/>
        </p:nvSpPr>
        <p:spPr>
          <a:xfrm>
            <a:off x="85768" y="1374153"/>
            <a:ext cx="4647016" cy="2693045"/>
          </a:xfrm>
          <a:prstGeom prst="rect">
            <a:avLst/>
          </a:prstGeom>
        </p:spPr>
        <p:txBody>
          <a:bodyPr wrap="square">
            <a:spAutoFit/>
          </a:bodyPr>
          <a:lstStyle/>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VRCs are passionate about their work and committed to the mission of serving Veterans</a:t>
            </a:r>
            <a:r>
              <a:rPr lang="en-US" sz="1300">
                <a:solidFill>
                  <a:srgbClr val="FF0000"/>
                </a:solidFill>
                <a:latin typeface="Segoe UI" panose="020B0502040204020203" pitchFamily="34" charset="0"/>
                <a:cs typeface="Segoe UI" panose="020B0502040204020203" pitchFamily="34" charset="0"/>
              </a:rPr>
              <a:t>.</a:t>
            </a:r>
            <a:endParaRPr lang="en-US" sz="1300">
              <a:latin typeface="Segoe UI" panose="020B0502040204020203" pitchFamily="34" charset="0"/>
              <a:cs typeface="Segoe UI" panose="020B0502040204020203" pitchFamily="34" charset="0"/>
            </a:endParaRP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The number one priority of most VRCs is to get the Veterans the best outcome and result.</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No two Veterans are the same. VRCs must be knowledgeable about resources available and engaged to understand the specific circumstances impacting the Veteran.</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Many VRCs try to accommodate the needs of Veterans whenever possible however some Veterans have unrealistic expectations.</a:t>
            </a:r>
          </a:p>
          <a:p>
            <a:endParaRPr lang="en-US" sz="1200">
              <a:latin typeface="Segoe UI" panose="020B0502040204020203" pitchFamily="34" charset="0"/>
              <a:cs typeface="Segoe UI" panose="020B0502040204020203" pitchFamily="34" charset="0"/>
            </a:endParaRPr>
          </a:p>
          <a:p>
            <a:pPr marL="342900" indent="-342900">
              <a:spcAft>
                <a:spcPts val="600"/>
              </a:spcAft>
              <a:buFont typeface="Arial" panose="020B0604020202020204" pitchFamily="34" charset="0"/>
              <a:buChar char="•"/>
            </a:pPr>
            <a:endParaRPr lang="en-US" sz="1400">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7238F45D-1D8A-434E-AE52-0F82C4F69795}"/>
              </a:ext>
            </a:extLst>
          </p:cNvPr>
          <p:cNvSpPr txBox="1"/>
          <p:nvPr/>
        </p:nvSpPr>
        <p:spPr>
          <a:xfrm>
            <a:off x="7936969" y="289085"/>
            <a:ext cx="819151" cy="650941"/>
          </a:xfrm>
          <a:prstGeom prst="roundRect">
            <a:avLst/>
          </a:prstGeom>
          <a:solidFill>
            <a:schemeClr val="accent3">
              <a:lumMod val="75000"/>
            </a:schemeClr>
          </a:soli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Arial"/>
                <a:ea typeface="Verdana" pitchFamily="34" charset="0"/>
              </a:rPr>
              <a:t>Veteran Centric Customer Service </a:t>
            </a:r>
          </a:p>
        </p:txBody>
      </p:sp>
      <p:sp>
        <p:nvSpPr>
          <p:cNvPr id="5" name="Rectangle 4">
            <a:extLst>
              <a:ext uri="{FF2B5EF4-FFF2-40B4-BE49-F238E27FC236}">
                <a16:creationId xmlns:a16="http://schemas.microsoft.com/office/drawing/2014/main" id="{0F2A8584-E82F-4B51-AD5F-4184C6704B58}"/>
              </a:ext>
            </a:extLst>
          </p:cNvPr>
          <p:cNvSpPr/>
          <p:nvPr/>
        </p:nvSpPr>
        <p:spPr>
          <a:xfrm>
            <a:off x="4685701" y="4111685"/>
            <a:ext cx="4419901" cy="2077492"/>
          </a:xfrm>
          <a:prstGeom prst="rect">
            <a:avLst/>
          </a:prstGeom>
        </p:spPr>
        <p:txBody>
          <a:bodyPr wrap="square">
            <a:spAutoFit/>
          </a:bodyPr>
          <a:lstStyle/>
          <a:p>
            <a:r>
              <a:rPr lang="en-US" sz="1300" i="1" dirty="0"/>
              <a:t>“The most important is the support piece. Being accessible if the Veteran needs you…. because you don’t know when a situation comes up. [Be a] guide to walk them through the process. Being able to address their needs.”</a:t>
            </a:r>
          </a:p>
          <a:p>
            <a:endParaRPr lang="en-US" sz="1300" i="1" dirty="0"/>
          </a:p>
          <a:p>
            <a:r>
              <a:rPr lang="en-US" sz="1300" i="1" dirty="0"/>
              <a:t>“What do you do when [a] Veteran gets nasty? I diffuse the situation. A good percentage of the time you start relating [to the Veteran].  [Ask] Help me understand?  It is basic counseling skills.” </a:t>
            </a:r>
          </a:p>
          <a:p>
            <a:endParaRPr lang="en-US" sz="1200" dirty="0"/>
          </a:p>
        </p:txBody>
      </p:sp>
      <p:sp>
        <p:nvSpPr>
          <p:cNvPr id="20" name="Rectangle 19">
            <a:extLst>
              <a:ext uri="{FF2B5EF4-FFF2-40B4-BE49-F238E27FC236}">
                <a16:creationId xmlns:a16="http://schemas.microsoft.com/office/drawing/2014/main" id="{9941F35C-A458-4B8A-8363-27CC870BB3B1}"/>
              </a:ext>
            </a:extLst>
          </p:cNvPr>
          <p:cNvSpPr/>
          <p:nvPr/>
        </p:nvSpPr>
        <p:spPr>
          <a:xfrm>
            <a:off x="180346" y="3687887"/>
            <a:ext cx="8698769"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1" name="Rectangle 20">
            <a:extLst>
              <a:ext uri="{FF2B5EF4-FFF2-40B4-BE49-F238E27FC236}">
                <a16:creationId xmlns:a16="http://schemas.microsoft.com/office/drawing/2014/main" id="{EB7B3295-4BC9-4CEA-8897-74952AE08757}"/>
              </a:ext>
            </a:extLst>
          </p:cNvPr>
          <p:cNvSpPr/>
          <p:nvPr/>
        </p:nvSpPr>
        <p:spPr>
          <a:xfrm>
            <a:off x="4951495" y="1039198"/>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Tree>
    <p:extLst>
      <p:ext uri="{BB962C8B-B14F-4D97-AF65-F5344CB8AC3E}">
        <p14:creationId xmlns:p14="http://schemas.microsoft.com/office/powerpoint/2010/main" val="3110407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58419-0C1D-482E-8D81-224423ABB6D9}"/>
              </a:ext>
            </a:extLst>
          </p:cNvPr>
          <p:cNvSpPr>
            <a:spLocks noGrp="1"/>
          </p:cNvSpPr>
          <p:nvPr>
            <p:ph type="title"/>
          </p:nvPr>
        </p:nvSpPr>
        <p:spPr>
          <a:xfrm>
            <a:off x="318687" y="214900"/>
            <a:ext cx="8598855" cy="779463"/>
          </a:xfrm>
        </p:spPr>
        <p:txBody>
          <a:bodyPr>
            <a:noAutofit/>
          </a:bodyPr>
          <a:lstStyle/>
          <a:p>
            <a:r>
              <a:rPr lang="en-US" sz="2000" dirty="0">
                <a:latin typeface="Segoe UI" panose="020B0502040204020203" pitchFamily="34" charset="0"/>
                <a:ea typeface="Verdana" pitchFamily="34" charset="0"/>
                <a:cs typeface="Segoe UI" panose="020B0502040204020203" pitchFamily="34" charset="0"/>
              </a:rPr>
              <a:t>Administrative requirements impact</a:t>
            </a:r>
            <a:r>
              <a:rPr lang="en-US" sz="2000" strike="sngStrike" dirty="0">
                <a:latin typeface="Segoe UI" panose="020B0502040204020203" pitchFamily="34" charset="0"/>
                <a:ea typeface="Verdana" pitchFamily="34" charset="0"/>
                <a:cs typeface="Segoe UI" panose="020B0502040204020203" pitchFamily="34" charset="0"/>
              </a:rPr>
              <a:t>s</a:t>
            </a:r>
            <a:r>
              <a:rPr lang="en-US" sz="2000" dirty="0">
                <a:latin typeface="Segoe UI" panose="020B0502040204020203" pitchFamily="34" charset="0"/>
                <a:ea typeface="Verdana" pitchFamily="34" charset="0"/>
                <a:cs typeface="Segoe UI" panose="020B0502040204020203" pitchFamily="34" charset="0"/>
              </a:rPr>
              <a:t> VRCs morale </a:t>
            </a:r>
            <a:br>
              <a:rPr lang="en-US" sz="2000" dirty="0">
                <a:latin typeface="Segoe UI" panose="020B0502040204020203" pitchFamily="34" charset="0"/>
                <a:ea typeface="Verdana" pitchFamily="34" charset="0"/>
                <a:cs typeface="Segoe UI" panose="020B0502040204020203" pitchFamily="34" charset="0"/>
              </a:rPr>
            </a:br>
            <a:r>
              <a:rPr lang="en-US" sz="2000" dirty="0">
                <a:latin typeface="Segoe UI" panose="020B0502040204020203" pitchFamily="34" charset="0"/>
                <a:ea typeface="Verdana" pitchFamily="34" charset="0"/>
                <a:cs typeface="Segoe UI" panose="020B0502040204020203" pitchFamily="34" charset="0"/>
              </a:rPr>
              <a:t>and takes valuable counseling time away from Veterans</a:t>
            </a:r>
            <a:br>
              <a:rPr lang="en-US" sz="2000" dirty="0">
                <a:latin typeface="Segoe UI" panose="020B0502040204020203" pitchFamily="34" charset="0"/>
                <a:ea typeface="Verdana" pitchFamily="34" charset="0"/>
                <a:cs typeface="Segoe UI" panose="020B0502040204020203" pitchFamily="34" charset="0"/>
              </a:rPr>
            </a:br>
            <a:endParaRPr lang="en-US" sz="1800" dirty="0"/>
          </a:p>
        </p:txBody>
      </p:sp>
      <p:sp>
        <p:nvSpPr>
          <p:cNvPr id="3" name="Content Placeholder 2">
            <a:extLst>
              <a:ext uri="{FF2B5EF4-FFF2-40B4-BE49-F238E27FC236}">
                <a16:creationId xmlns:a16="http://schemas.microsoft.com/office/drawing/2014/main" id="{7137485F-CC4D-4207-917C-E0C66C8FCB57}"/>
              </a:ext>
            </a:extLst>
          </p:cNvPr>
          <p:cNvSpPr>
            <a:spLocks noGrp="1"/>
          </p:cNvSpPr>
          <p:nvPr>
            <p:ph idx="1"/>
          </p:nvPr>
        </p:nvSpPr>
        <p:spPr>
          <a:xfrm>
            <a:off x="318686" y="1531627"/>
            <a:ext cx="7886700" cy="4767711"/>
          </a:xfrm>
        </p:spPr>
        <p:txBody>
          <a:bodyPr/>
          <a:lstStyle/>
          <a:p>
            <a:endParaRPr lang="en-US"/>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25</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77456" y="790774"/>
            <a:ext cx="4671826"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983918" y="1221118"/>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160997D-36F1-45B1-AE3D-394D152B5999}"/>
              </a:ext>
            </a:extLst>
          </p:cNvPr>
          <p:cNvSpPr/>
          <p:nvPr/>
        </p:nvSpPr>
        <p:spPr>
          <a:xfrm>
            <a:off x="77455" y="1041746"/>
            <a:ext cx="4906459" cy="2323713"/>
          </a:xfrm>
          <a:prstGeom prst="rect">
            <a:avLst/>
          </a:prstGeom>
        </p:spPr>
        <p:txBody>
          <a:bodyPr wrap="square">
            <a:spAutoFit/>
          </a:bodyPr>
          <a:lstStyle/>
          <a:p>
            <a:pPr marL="171450" indent="-171450">
              <a:spcAft>
                <a:spcPts val="600"/>
              </a:spcAft>
              <a:buFont typeface="Arial" panose="020B0604020202020204" pitchFamily="34" charset="0"/>
              <a:buChar char="•"/>
            </a:pPr>
            <a:r>
              <a:rPr lang="en-US" sz="1200">
                <a:latin typeface="Segoe UI" panose="020B0502040204020203" pitchFamily="34" charset="0"/>
                <a:cs typeface="Segoe UI" panose="020B0502040204020203" pitchFamily="34" charset="0"/>
              </a:rPr>
              <a:t>Documentation requirements for each Veteran interaction are viewed by VRCs as time consuming, unnecessary, and burdensome. </a:t>
            </a:r>
          </a:p>
          <a:p>
            <a:pPr marL="171450" indent="-171450">
              <a:spcAft>
                <a:spcPts val="600"/>
              </a:spcAft>
              <a:buFont typeface="Arial" panose="020B0604020202020204" pitchFamily="34" charset="0"/>
              <a:buChar char="•"/>
            </a:pPr>
            <a:r>
              <a:rPr lang="en-US" sz="1200">
                <a:latin typeface="Segoe UI" panose="020B0502040204020203" pitchFamily="34" charset="0"/>
                <a:cs typeface="Segoe UI" panose="020B0502040204020203" pitchFamily="34" charset="0"/>
              </a:rPr>
              <a:t>Policies sent to the field/VRCs without proper training or explanation making it difficult to understand and implement.</a:t>
            </a:r>
          </a:p>
          <a:p>
            <a:pPr marL="171450" indent="-171450">
              <a:spcAft>
                <a:spcPts val="600"/>
              </a:spcAft>
              <a:buFont typeface="Arial" panose="020B0604020202020204" pitchFamily="34" charset="0"/>
              <a:buChar char="•"/>
            </a:pPr>
            <a:r>
              <a:rPr lang="en-US" sz="1200">
                <a:latin typeface="Segoe UI" panose="020B0502040204020203" pitchFamily="34" charset="0"/>
                <a:cs typeface="Segoe UI" panose="020B0502040204020203" pitchFamily="34" charset="0"/>
              </a:rPr>
              <a:t>Perception that performance standards are not focused on the Veterans experience.</a:t>
            </a:r>
          </a:p>
          <a:p>
            <a:pPr marL="171450" indent="-171450">
              <a:spcAft>
                <a:spcPts val="600"/>
              </a:spcAft>
              <a:buFont typeface="Arial" panose="020B0604020202020204" pitchFamily="34" charset="0"/>
              <a:buChar char="•"/>
            </a:pPr>
            <a:r>
              <a:rPr lang="en-US" sz="1200">
                <a:latin typeface="Segoe UI" panose="020B0502040204020203" pitchFamily="34" charset="0"/>
                <a:cs typeface="Segoe UI" panose="020B0502040204020203" pitchFamily="34" charset="0"/>
              </a:rPr>
              <a:t>Quality assurance administrative tasks are time consuming and perceived as little value add by VRCs.</a:t>
            </a:r>
          </a:p>
          <a:p>
            <a:pPr marL="171450" indent="-171450">
              <a:spcAft>
                <a:spcPts val="600"/>
              </a:spcAft>
              <a:buFont typeface="Arial" panose="020B0604020202020204" pitchFamily="34" charset="0"/>
              <a:buChar char="•"/>
            </a:pPr>
            <a:r>
              <a:rPr lang="en-US" sz="1200">
                <a:latin typeface="Segoe UI" panose="020B0502040204020203" pitchFamily="34" charset="0"/>
                <a:cs typeface="Segoe UI" panose="020B0502040204020203" pitchFamily="34" charset="0"/>
              </a:rPr>
              <a:t>VRCs are experiencing high levels of stress due to current demands.</a:t>
            </a:r>
          </a:p>
          <a:p>
            <a:pPr>
              <a:spcAft>
                <a:spcPts val="600"/>
              </a:spcAft>
            </a:pPr>
            <a:endParaRPr lang="en-US" sz="1200">
              <a:latin typeface="Segoe UI" panose="020B0502040204020203" pitchFamily="34" charset="0"/>
              <a:cs typeface="Segoe UI" panose="020B0502040204020203" pitchFamily="34" charset="0"/>
            </a:endParaRPr>
          </a:p>
        </p:txBody>
      </p:sp>
      <p:sp>
        <p:nvSpPr>
          <p:cNvPr id="12" name="Rectangle 11">
            <a:extLst>
              <a:ext uri="{FF2B5EF4-FFF2-40B4-BE49-F238E27FC236}">
                <a16:creationId xmlns:a16="http://schemas.microsoft.com/office/drawing/2014/main" id="{8788EC26-8877-4A9A-9228-7A35F16D135E}"/>
              </a:ext>
            </a:extLst>
          </p:cNvPr>
          <p:cNvSpPr/>
          <p:nvPr/>
        </p:nvSpPr>
        <p:spPr>
          <a:xfrm>
            <a:off x="4932839" y="1070525"/>
            <a:ext cx="3984704" cy="1569660"/>
          </a:xfrm>
          <a:prstGeom prst="rect">
            <a:avLst/>
          </a:prstGeom>
        </p:spPr>
        <p:txBody>
          <a:bodyPr wrap="square">
            <a:spAutoFit/>
          </a:bodyPr>
          <a:lstStyle/>
          <a:p>
            <a:pPr marL="173736" lvl="0" indent="-173736">
              <a:buFont typeface="Arial" panose="020B0604020202020204" pitchFamily="34" charset="0"/>
              <a:buChar char="•"/>
            </a:pPr>
            <a:r>
              <a:rPr lang="en-US" sz="1200">
                <a:latin typeface="Segoe UI" panose="020B0502040204020203" pitchFamily="34" charset="0"/>
                <a:cs typeface="Segoe UI" panose="020B0502040204020203" pitchFamily="34" charset="0"/>
              </a:rPr>
              <a:t>The requirements of documenting interactions reduces time spent with Veterans.</a:t>
            </a:r>
          </a:p>
          <a:p>
            <a:pPr marL="173736" lvl="0" indent="-173736">
              <a:buFont typeface="Arial" panose="020B0604020202020204" pitchFamily="34" charset="0"/>
              <a:buChar char="•"/>
            </a:pPr>
            <a:r>
              <a:rPr lang="en-US" sz="1200">
                <a:latin typeface="Segoe UI" panose="020B0502040204020203" pitchFamily="34" charset="0"/>
                <a:cs typeface="Segoe UI" panose="020B0502040204020203" pitchFamily="34" charset="0"/>
              </a:rPr>
              <a:t>VRCs spend more time on quality assurances processes requirement which takes time away from serving Veterans with little perceived value (from VRCs).</a:t>
            </a:r>
          </a:p>
          <a:p>
            <a:pPr marL="173736" lvl="0" indent="-173736">
              <a:buFont typeface="Arial" panose="020B0604020202020204" pitchFamily="34" charset="0"/>
              <a:buChar char="•"/>
            </a:pPr>
            <a:endParaRPr lang="en-US" sz="1200">
              <a:latin typeface="Segoe UI" panose="020B0502040204020203" pitchFamily="34" charset="0"/>
              <a:cs typeface="Segoe UI" panose="020B0502040204020203" pitchFamily="34" charset="0"/>
            </a:endParaRPr>
          </a:p>
          <a:p>
            <a:pPr>
              <a:spcAft>
                <a:spcPts val="600"/>
              </a:spcAft>
            </a:pPr>
            <a:endParaRPr lang="en-US" sz="1200">
              <a:latin typeface="Segoe UI" panose="020B0502040204020203" pitchFamily="34" charset="0"/>
              <a:cs typeface="Segoe UI" panose="020B0502040204020203" pitchFamily="34" charset="0"/>
            </a:endParaRPr>
          </a:p>
        </p:txBody>
      </p:sp>
      <p:sp>
        <p:nvSpPr>
          <p:cNvPr id="21" name="Title 1">
            <a:extLst>
              <a:ext uri="{FF2B5EF4-FFF2-40B4-BE49-F238E27FC236}">
                <a16:creationId xmlns:a16="http://schemas.microsoft.com/office/drawing/2014/main" id="{829C6BEC-BAA5-4A0B-88FC-170887EDC1C9}"/>
              </a:ext>
            </a:extLst>
          </p:cNvPr>
          <p:cNvSpPr txBox="1">
            <a:spLocks/>
          </p:cNvSpPr>
          <p:nvPr/>
        </p:nvSpPr>
        <p:spPr>
          <a:xfrm>
            <a:off x="0" y="-76200"/>
            <a:ext cx="8173616" cy="731520"/>
          </a:xfrm>
          <a:prstGeom prst="rect">
            <a:avLst/>
          </a:prstGeom>
        </p:spPr>
        <p:txBody>
          <a:bodyPr vert="horz" lIns="91440" tIns="45720" rIns="91440" bIns="45720" rtlCol="0" anchor="ctr">
            <a:noAutofit/>
          </a:bodyPr>
          <a:lstStyle>
            <a:lvl1pPr algn="ctr" defTabSz="342900" rtl="0" eaLnBrk="1" latinLnBrk="0" hangingPunct="1">
              <a:spcBef>
                <a:spcPct val="0"/>
              </a:spcBef>
              <a:buNone/>
              <a:defRPr sz="3300" b="1" kern="1200" baseline="0">
                <a:solidFill>
                  <a:schemeClr val="bg1"/>
                </a:solidFill>
                <a:latin typeface="+mj-lt"/>
                <a:ea typeface="+mj-ea"/>
                <a:cs typeface="+mj-cs"/>
              </a:defRPr>
            </a:lvl1pPr>
          </a:lstStyle>
          <a:p>
            <a:pPr algn="l" defTabSz="914400">
              <a:spcBef>
                <a:spcPts val="0"/>
              </a:spcBef>
              <a:buClr>
                <a:srgbClr val="00A8D0"/>
              </a:buClr>
              <a:defRPr/>
            </a:pPr>
            <a:endParaRPr lang="en-US" sz="1800" dirty="0">
              <a:latin typeface="Segoe UI" panose="020B0502040204020203" pitchFamily="34" charset="0"/>
              <a:ea typeface="Verdana" pitchFamily="34" charset="0"/>
              <a:cs typeface="Segoe UI" panose="020B0502040204020203" pitchFamily="34" charset="0"/>
            </a:endParaRPr>
          </a:p>
        </p:txBody>
      </p:sp>
      <p:pic>
        <p:nvPicPr>
          <p:cNvPr id="22" name="Picture 21">
            <a:extLst>
              <a:ext uri="{FF2B5EF4-FFF2-40B4-BE49-F238E27FC236}">
                <a16:creationId xmlns:a16="http://schemas.microsoft.com/office/drawing/2014/main" id="{ECA0A271-8858-480A-BBB6-92137DF447E0}"/>
              </a:ext>
            </a:extLst>
          </p:cNvPr>
          <p:cNvPicPr>
            <a:picLocks noChangeAspect="1"/>
          </p:cNvPicPr>
          <p:nvPr/>
        </p:nvPicPr>
        <p:blipFill>
          <a:blip r:embed="rId3"/>
          <a:stretch>
            <a:fillRect/>
          </a:stretch>
        </p:blipFill>
        <p:spPr>
          <a:xfrm>
            <a:off x="8150643" y="123460"/>
            <a:ext cx="766900" cy="653399"/>
          </a:xfrm>
          <a:prstGeom prst="rect">
            <a:avLst/>
          </a:prstGeom>
        </p:spPr>
      </p:pic>
      <p:sp>
        <p:nvSpPr>
          <p:cNvPr id="27" name="Rectangle 26">
            <a:extLst>
              <a:ext uri="{FF2B5EF4-FFF2-40B4-BE49-F238E27FC236}">
                <a16:creationId xmlns:a16="http://schemas.microsoft.com/office/drawing/2014/main" id="{1BAFA580-BF3B-491B-9E4E-B839574E76EB}"/>
              </a:ext>
            </a:extLst>
          </p:cNvPr>
          <p:cNvSpPr/>
          <p:nvPr/>
        </p:nvSpPr>
        <p:spPr>
          <a:xfrm>
            <a:off x="0" y="3123566"/>
            <a:ext cx="9066542"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31" name="Rectangle 30">
            <a:extLst>
              <a:ext uri="{FF2B5EF4-FFF2-40B4-BE49-F238E27FC236}">
                <a16:creationId xmlns:a16="http://schemas.microsoft.com/office/drawing/2014/main" id="{B6E82D92-9279-434F-9174-FAFB85630B10}"/>
              </a:ext>
            </a:extLst>
          </p:cNvPr>
          <p:cNvSpPr/>
          <p:nvPr/>
        </p:nvSpPr>
        <p:spPr>
          <a:xfrm>
            <a:off x="34821" y="3376972"/>
            <a:ext cx="5320950" cy="2862322"/>
          </a:xfrm>
          <a:prstGeom prst="rect">
            <a:avLst/>
          </a:prstGeom>
        </p:spPr>
        <p:txBody>
          <a:bodyPr wrap="square">
            <a:spAutoFit/>
          </a:bodyPr>
          <a:lstStyle/>
          <a:p>
            <a:r>
              <a:rPr lang="en-US" sz="1200" i="1"/>
              <a:t>“….doing a lot of things that’s not related to Voc Rehab – sending letters 10 days and closing out….It’s not just sending the letter; it’s signing, printing for the Veteran, postage, tracking in the 10 days, uploading, creating a PDF and uploading to system. A lot of steps.”</a:t>
            </a:r>
          </a:p>
          <a:p>
            <a:endParaRPr lang="en-US" sz="1200" i="1"/>
          </a:p>
          <a:p>
            <a:r>
              <a:rPr lang="en-US" sz="1200" i="1"/>
              <a:t>“Pressure, did I meet this number at this time not did I provide quality service? I need to get them immediately in a plan – are they actually viable and lucrative? </a:t>
            </a:r>
          </a:p>
          <a:p>
            <a:r>
              <a:rPr lang="en-US" sz="1200" i="1"/>
              <a:t>We are providing a human service.”</a:t>
            </a:r>
          </a:p>
          <a:p>
            <a:endParaRPr lang="en-US" sz="1200" i="1"/>
          </a:p>
          <a:p>
            <a:r>
              <a:rPr lang="en-US" sz="1200" i="1"/>
              <a:t>“Huge amount of emotional upset in the field right now. More, Better and Faster? We have to show we are doing things but at what cost? It’s taking a toll on staff, their mental health and getting away from servicing better. Becoming more focused on numbers too. Seeing more mental health issues with employees. Morale is down. People are struggling to deal with the requirements of the position. They came in and want to help Veterans but preoccupied with administrative tasks …..”</a:t>
            </a:r>
            <a:endParaRPr lang="en-US" sz="1600" i="1"/>
          </a:p>
        </p:txBody>
      </p:sp>
      <p:sp>
        <p:nvSpPr>
          <p:cNvPr id="32" name="Rectangle 31">
            <a:extLst>
              <a:ext uri="{FF2B5EF4-FFF2-40B4-BE49-F238E27FC236}">
                <a16:creationId xmlns:a16="http://schemas.microsoft.com/office/drawing/2014/main" id="{EDA2F603-AD8D-499A-932B-D9998C600142}"/>
              </a:ext>
            </a:extLst>
          </p:cNvPr>
          <p:cNvSpPr/>
          <p:nvPr/>
        </p:nvSpPr>
        <p:spPr>
          <a:xfrm>
            <a:off x="4983918" y="784602"/>
            <a:ext cx="4082626"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33" name="Rectangle 32">
            <a:extLst>
              <a:ext uri="{FF2B5EF4-FFF2-40B4-BE49-F238E27FC236}">
                <a16:creationId xmlns:a16="http://schemas.microsoft.com/office/drawing/2014/main" id="{867F556D-BC46-4D9E-BC00-54F3C39CC792}"/>
              </a:ext>
            </a:extLst>
          </p:cNvPr>
          <p:cNvSpPr/>
          <p:nvPr/>
        </p:nvSpPr>
        <p:spPr>
          <a:xfrm>
            <a:off x="5284788" y="3424368"/>
            <a:ext cx="3859212" cy="2677656"/>
          </a:xfrm>
          <a:prstGeom prst="rect">
            <a:avLst/>
          </a:prstGeom>
        </p:spPr>
        <p:txBody>
          <a:bodyPr wrap="square">
            <a:spAutoFit/>
          </a:bodyPr>
          <a:lstStyle/>
          <a:p>
            <a:r>
              <a:rPr lang="en-US" sz="1200" i="1"/>
              <a:t>“All of the paperwork. Our forms continue to change. One minute it’s this way; a month later an update. It’s a lot of paperwork that ties into our meeting with the veterans.” </a:t>
            </a:r>
          </a:p>
          <a:p>
            <a:endParaRPr lang="en-US" sz="1200" i="1"/>
          </a:p>
          <a:p>
            <a:r>
              <a:rPr lang="en-US" sz="1200" i="1"/>
              <a:t>“The amount of time it’s taking the Counselors to get things into IPPS, deal with the schools, no overtime or additional resources. They are drowning. impacting their job and ability to do time[ly]….very stressed.” </a:t>
            </a:r>
          </a:p>
          <a:p>
            <a:endParaRPr lang="en-US" sz="1200" i="1"/>
          </a:p>
          <a:p>
            <a:r>
              <a:rPr lang="en-US" sz="1200" i="1"/>
              <a:t>“Burnout. There’s more being put on them (data calls, invoicing) and people have a limit. They are trying their absolute best. It’s too much. Worry if this continues things are going to start falling by the waste side which is usually time with Veterans.  Has not been addressed by higher up.”</a:t>
            </a:r>
            <a:endParaRPr lang="en-US" sz="1600" i="1"/>
          </a:p>
        </p:txBody>
      </p:sp>
    </p:spTree>
    <p:extLst>
      <p:ext uri="{BB962C8B-B14F-4D97-AF65-F5344CB8AC3E}">
        <p14:creationId xmlns:p14="http://schemas.microsoft.com/office/powerpoint/2010/main" val="2888116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82380"/>
            <a:ext cx="7780370" cy="779463"/>
          </a:xfrm>
        </p:spPr>
        <p:txBody>
          <a:bodyPr>
            <a:noAutofit/>
          </a:bodyPr>
          <a:lstStyle/>
          <a:p>
            <a:pPr algn="l"/>
            <a:r>
              <a:rPr lang="en-US" sz="2000" dirty="0">
                <a:latin typeface="Segoe UI" panose="020B0502040204020203" pitchFamily="34" charset="0"/>
                <a:cs typeface="Segoe UI" panose="020B0502040204020203" pitchFamily="34" charset="0"/>
              </a:rPr>
              <a:t>Technology has improved the VRCs ability to enhance the Veterans experience but there are still challenges</a:t>
            </a: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26</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51624" y="700378"/>
            <a:ext cx="4756864"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5078314" y="1206344"/>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160997D-36F1-45B1-AE3D-394D152B5999}"/>
              </a:ext>
            </a:extLst>
          </p:cNvPr>
          <p:cNvSpPr/>
          <p:nvPr/>
        </p:nvSpPr>
        <p:spPr>
          <a:xfrm>
            <a:off x="16340" y="955496"/>
            <a:ext cx="4969129" cy="3154710"/>
          </a:xfrm>
          <a:prstGeom prst="rect">
            <a:avLst/>
          </a:prstGeom>
        </p:spPr>
        <p:txBody>
          <a:bodyPr wrap="square">
            <a:spAutoFit/>
          </a:bodyPr>
          <a:lstStyle/>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Telecounseling allows a VRC to have a start and end time with a Veteran which contributes to a positive experience.</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IPPS has enhanced VRCs ability to provide financial reimbursements to Veterans.</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There are still technology related challenges (i.e. lack of connectively, bandwidth issues, telephone issues, etc.) that take valuable time from working with Veterans.</a:t>
            </a:r>
          </a:p>
          <a:p>
            <a:pPr marL="685800" lvl="1" indent="-228600">
              <a:buFont typeface="Arial" panose="020B0604020202020204" pitchFamily="34" charset="0"/>
              <a:buChar char="•"/>
            </a:pPr>
            <a:r>
              <a:rPr lang="en-US" sz="1200">
                <a:latin typeface="Segoe UI" panose="020B0502040204020203" pitchFamily="34" charset="0"/>
                <a:cs typeface="Segoe UI" panose="020B0502040204020203" pitchFamily="34" charset="0"/>
              </a:rPr>
              <a:t>VRCs toggle back and forth between multiple disparate IT systems.</a:t>
            </a:r>
          </a:p>
          <a:p>
            <a:pPr marL="685800" lvl="1" indent="-228600">
              <a:buFont typeface="Arial" panose="020B0604020202020204" pitchFamily="34" charset="0"/>
              <a:buChar char="•"/>
            </a:pPr>
            <a:r>
              <a:rPr lang="en-US" sz="1200">
                <a:latin typeface="Segoe UI" panose="020B0502040204020203" pitchFamily="34" charset="0"/>
                <a:cs typeface="Segoe UI" panose="020B0502040204020203" pitchFamily="34" charset="0"/>
              </a:rPr>
              <a:t>VRCs stated that they can lose work when shifting between systems that don’t interact with each other.</a:t>
            </a:r>
          </a:p>
          <a:p>
            <a:pPr marL="685800" lvl="1" indent="-228600">
              <a:buFont typeface="Arial" panose="020B0604020202020204" pitchFamily="34" charset="0"/>
              <a:buChar char="•"/>
            </a:pPr>
            <a:r>
              <a:rPr lang="en-US" sz="1200">
                <a:latin typeface="Segoe UI" panose="020B0502040204020203" pitchFamily="34" charset="0"/>
                <a:cs typeface="Segoe UI" panose="020B0502040204020203" pitchFamily="34" charset="0"/>
              </a:rPr>
              <a:t>New policies and procedures are rapidly implemented but the systems and forms are not always aligned (outdated forms resulting in re-work or misinformation given to Veterans).</a:t>
            </a:r>
          </a:p>
          <a:p>
            <a:pPr marL="171450" indent="-171450">
              <a:spcAft>
                <a:spcPts val="600"/>
              </a:spcAft>
              <a:buFont typeface="Arial" panose="020B0604020202020204" pitchFamily="34" charset="0"/>
              <a:buChar char="•"/>
            </a:pPr>
            <a:endParaRPr lang="en-US" sz="1200">
              <a:latin typeface="Segoe UI" panose="020B0502040204020203" pitchFamily="34" charset="0"/>
              <a:cs typeface="Segoe UI" panose="020B0502040204020203" pitchFamily="34" charset="0"/>
            </a:endParaRPr>
          </a:p>
        </p:txBody>
      </p:sp>
      <p:sp>
        <p:nvSpPr>
          <p:cNvPr id="12" name="Rectangle 11">
            <a:extLst>
              <a:ext uri="{FF2B5EF4-FFF2-40B4-BE49-F238E27FC236}">
                <a16:creationId xmlns:a16="http://schemas.microsoft.com/office/drawing/2014/main" id="{8788EC26-8877-4A9A-9228-7A35F16D135E}"/>
              </a:ext>
            </a:extLst>
          </p:cNvPr>
          <p:cNvSpPr/>
          <p:nvPr/>
        </p:nvSpPr>
        <p:spPr>
          <a:xfrm>
            <a:off x="5138636" y="1098830"/>
            <a:ext cx="3798880" cy="1615827"/>
          </a:xfrm>
          <a:prstGeom prst="rect">
            <a:avLst/>
          </a:prstGeom>
        </p:spPr>
        <p:txBody>
          <a:bodyPr wrap="square">
            <a:spAutoFit/>
          </a:bodyPr>
          <a:lstStyle/>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VRCs loose valuable time navigating the multiple IT systems. </a:t>
            </a:r>
          </a:p>
          <a:p>
            <a:pPr marL="173736" lvl="0" indent="-173736">
              <a:buFont typeface="Arial" panose="020B0604020202020204" pitchFamily="34" charset="0"/>
              <a:buChar char="•"/>
            </a:pPr>
            <a:r>
              <a:rPr lang="en-US" sz="1300">
                <a:latin typeface="Segoe UI" panose="020B0502040204020203" pitchFamily="34" charset="0"/>
                <a:cs typeface="Segoe UI" panose="020B0502040204020203" pitchFamily="34" charset="0"/>
              </a:rPr>
              <a:t>However, VR&amp;E IT modernization efforts are having a positive impact on the Veterans experience.</a:t>
            </a:r>
          </a:p>
          <a:p>
            <a:pPr marL="173736" lvl="0" indent="-173736">
              <a:buFont typeface="Arial" panose="020B0604020202020204" pitchFamily="34" charset="0"/>
              <a:buChar char="•"/>
            </a:pPr>
            <a:endParaRPr lang="en-US" sz="110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100">
              <a:latin typeface="Segoe UI" panose="020B0502040204020203" pitchFamily="34" charset="0"/>
              <a:cs typeface="Segoe UI" panose="020B0502040204020203" pitchFamily="34" charset="0"/>
            </a:endParaRPr>
          </a:p>
          <a:p>
            <a:pPr>
              <a:spcAft>
                <a:spcPts val="600"/>
              </a:spcAft>
            </a:pPr>
            <a:endParaRPr lang="en-US" sz="1200">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4E850E11-2CD0-415B-9832-C4B6E8D67F98}"/>
              </a:ext>
            </a:extLst>
          </p:cNvPr>
          <p:cNvPicPr>
            <a:picLocks noChangeAspect="1"/>
          </p:cNvPicPr>
          <p:nvPr/>
        </p:nvPicPr>
        <p:blipFill>
          <a:blip r:embed="rId3"/>
          <a:stretch>
            <a:fillRect/>
          </a:stretch>
        </p:blipFill>
        <p:spPr>
          <a:xfrm>
            <a:off x="8099057" y="148560"/>
            <a:ext cx="762066" cy="652329"/>
          </a:xfrm>
          <a:prstGeom prst="rect">
            <a:avLst/>
          </a:prstGeom>
        </p:spPr>
      </p:pic>
      <p:sp>
        <p:nvSpPr>
          <p:cNvPr id="17" name="Rectangle 16">
            <a:extLst>
              <a:ext uri="{FF2B5EF4-FFF2-40B4-BE49-F238E27FC236}">
                <a16:creationId xmlns:a16="http://schemas.microsoft.com/office/drawing/2014/main" id="{59344949-1674-4A43-80FA-5810420306CE}"/>
              </a:ext>
            </a:extLst>
          </p:cNvPr>
          <p:cNvSpPr/>
          <p:nvPr/>
        </p:nvSpPr>
        <p:spPr>
          <a:xfrm>
            <a:off x="0" y="3876960"/>
            <a:ext cx="8861123"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7" name="Rectangle 26">
            <a:extLst>
              <a:ext uri="{FF2B5EF4-FFF2-40B4-BE49-F238E27FC236}">
                <a16:creationId xmlns:a16="http://schemas.microsoft.com/office/drawing/2014/main" id="{61DE606B-1C64-4CF1-A082-2E216F64D2CC}"/>
              </a:ext>
            </a:extLst>
          </p:cNvPr>
          <p:cNvSpPr/>
          <p:nvPr/>
        </p:nvSpPr>
        <p:spPr>
          <a:xfrm>
            <a:off x="5052095" y="745100"/>
            <a:ext cx="4040281"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4" name="Rectangle 3">
            <a:extLst>
              <a:ext uri="{FF2B5EF4-FFF2-40B4-BE49-F238E27FC236}">
                <a16:creationId xmlns:a16="http://schemas.microsoft.com/office/drawing/2014/main" id="{82E305ED-75EE-4D7D-A0EA-D00A1849BCE9}"/>
              </a:ext>
            </a:extLst>
          </p:cNvPr>
          <p:cNvSpPr/>
          <p:nvPr/>
        </p:nvSpPr>
        <p:spPr>
          <a:xfrm>
            <a:off x="120620" y="4177193"/>
            <a:ext cx="4517723" cy="1938992"/>
          </a:xfrm>
          <a:prstGeom prst="rect">
            <a:avLst/>
          </a:prstGeom>
        </p:spPr>
        <p:txBody>
          <a:bodyPr wrap="square">
            <a:spAutoFit/>
          </a:bodyPr>
          <a:lstStyle/>
          <a:p>
            <a:r>
              <a:rPr lang="en-US" sz="1200" i="1">
                <a:cs typeface="Segoe UI" panose="020B0502040204020203" pitchFamily="34" charset="0"/>
              </a:rPr>
              <a:t>“Telecounseling is a great concept but in my experience as a counselor people are tough via email and on the phone, but you can hold accountable in person. People tend to present well. Unbeknownst to us there are other underlying issues and you didn’t notice on the phone.”</a:t>
            </a:r>
          </a:p>
          <a:p>
            <a:endParaRPr lang="en-US" sz="1200" i="1">
              <a:cs typeface="Segoe UI" panose="020B0502040204020203" pitchFamily="34" charset="0"/>
            </a:endParaRPr>
          </a:p>
          <a:p>
            <a:r>
              <a:rPr lang="en-US" sz="1200" i="1">
                <a:cs typeface="Segoe UI" panose="020B0502040204020203" pitchFamily="34" charset="0"/>
              </a:rPr>
              <a:t>“When I travel to [RO 1] it’s a 2 ½ hour drive one way. I can’t get everything done and have to drive back to [RO 2] to get done what’s needed. There no signature pad there. I can’t do annotations.” </a:t>
            </a:r>
          </a:p>
          <a:p>
            <a:endParaRPr lang="en-US" sz="1200" i="1">
              <a:cs typeface="Segoe UI" panose="020B0502040204020203" pitchFamily="34" charset="0"/>
            </a:endParaRPr>
          </a:p>
        </p:txBody>
      </p:sp>
      <p:sp>
        <p:nvSpPr>
          <p:cNvPr id="5" name="Rectangle 4">
            <a:extLst>
              <a:ext uri="{FF2B5EF4-FFF2-40B4-BE49-F238E27FC236}">
                <a16:creationId xmlns:a16="http://schemas.microsoft.com/office/drawing/2014/main" id="{E533CC73-BD76-4F59-B777-E5946AA93260}"/>
              </a:ext>
            </a:extLst>
          </p:cNvPr>
          <p:cNvSpPr/>
          <p:nvPr/>
        </p:nvSpPr>
        <p:spPr>
          <a:xfrm>
            <a:off x="4638344" y="4186597"/>
            <a:ext cx="4222779" cy="1754326"/>
          </a:xfrm>
          <a:prstGeom prst="rect">
            <a:avLst/>
          </a:prstGeom>
        </p:spPr>
        <p:txBody>
          <a:bodyPr wrap="square">
            <a:spAutoFit/>
          </a:bodyPr>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1200" i="1">
                <a:ea typeface="Calibri" panose="020F0502020204030204" pitchFamily="34" charset="0"/>
                <a:cs typeface="Times New Roman" panose="02020603050405020304" pitchFamily="18" charset="0"/>
              </a:rPr>
              <a:t>“Documentation, electronic converting, filing requirements are taking too many steps, too much time with slow bandwidths. This has added to paperwork processing time instead of reducing it.”</a:t>
            </a:r>
          </a:p>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i="1">
              <a:ea typeface="Calibri" panose="020F0502020204030204" pitchFamily="34" charset="0"/>
              <a:cs typeface="Times New Roman" panose="02020603050405020304" pitchFamily="18" charset="0"/>
            </a:endParaRPr>
          </a:p>
          <a:p>
            <a:r>
              <a:rPr lang="en-US" sz="1200" i="1"/>
              <a:t>“Develop and streamline some of the multiple steps. We have 3-5 steps to get a contact in.. There are so many computer lags (can’t get a signature) …Then you have to go to another system to do my esign and then another to upload. None of systems talk with each other. Spend a lot of administrative time in 3-5 systems.”</a:t>
            </a:r>
            <a:endParaRPr lang="en-US" sz="1200" i="1">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956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254656"/>
            <a:ext cx="7290323" cy="779463"/>
          </a:xfrm>
        </p:spPr>
        <p:txBody>
          <a:bodyPr>
            <a:noAutofit/>
          </a:bodyPr>
          <a:lstStyle/>
          <a:p>
            <a:pPr algn="l"/>
            <a:r>
              <a:rPr lang="en-US" sz="1800" dirty="0">
                <a:latin typeface="Segoe UI" panose="020B0502040204020203" pitchFamily="34" charset="0"/>
                <a:ea typeface="Verdana" pitchFamily="34" charset="0"/>
                <a:cs typeface="Segoe UI" panose="020B0502040204020203" pitchFamily="34" charset="0"/>
              </a:rPr>
              <a:t>Key relationship building and associated behaviors are essential to enhance the Veterans experiences</a:t>
            </a:r>
            <a:br>
              <a:rPr lang="en-US" sz="2400" dirty="0">
                <a:latin typeface="Calibri body"/>
                <a:ea typeface="Verdana" pitchFamily="34" charset="0"/>
                <a:cs typeface="Verdana" pitchFamily="34" charset="0"/>
              </a:rPr>
            </a:br>
            <a:endParaRPr lang="en-US" sz="2400" dirty="0">
              <a:latin typeface="Segoe UI" panose="020B0502040204020203" pitchFamily="34" charset="0"/>
              <a:cs typeface="Segoe UI" panose="020B0502040204020203" pitchFamily="34" charset="0"/>
            </a:endParaRP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27</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40147" y="720426"/>
            <a:ext cx="4741071"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894411" y="1124442"/>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9B529F60-4235-4102-99C5-53DC755F1D70}"/>
              </a:ext>
            </a:extLst>
          </p:cNvPr>
          <p:cNvSpPr/>
          <p:nvPr/>
        </p:nvSpPr>
        <p:spPr>
          <a:xfrm>
            <a:off x="33269" y="1060584"/>
            <a:ext cx="4804202" cy="1892826"/>
          </a:xfrm>
          <a:prstGeom prst="rect">
            <a:avLst/>
          </a:prstGeom>
        </p:spPr>
        <p:txBody>
          <a:bodyPr wrap="square">
            <a:spAutoFit/>
          </a:bodyPr>
          <a:lstStyle/>
          <a:p>
            <a:pPr marL="171450" indent="-171450">
              <a:buFont typeface="Arial" panose="020B0604020202020204" pitchFamily="34" charset="0"/>
              <a:buChar char="•"/>
            </a:pPr>
            <a:r>
              <a:rPr lang="en-US" sz="1300">
                <a:solidFill>
                  <a:schemeClr val="dk1"/>
                </a:solidFill>
                <a:latin typeface="Segoe UI" panose="020B0502040204020203" pitchFamily="34" charset="0"/>
                <a:cs typeface="Segoe UI" panose="020B0502040204020203" pitchFamily="34" charset="0"/>
              </a:rPr>
              <a:t>VRCs indicated that having a personal relationship can help </a:t>
            </a:r>
            <a:r>
              <a:rPr lang="en-US" sz="1300">
                <a:latin typeface="Segoe UI" panose="020B0502040204020203" pitchFamily="34" charset="0"/>
                <a:cs typeface="Segoe UI" panose="020B0502040204020203" pitchFamily="34" charset="0"/>
              </a:rPr>
              <a:t>to </a:t>
            </a:r>
            <a:r>
              <a:rPr lang="en-US" sz="1300">
                <a:solidFill>
                  <a:schemeClr val="dk1"/>
                </a:solidFill>
                <a:latin typeface="Segoe UI" panose="020B0502040204020203" pitchFamily="34" charset="0"/>
                <a:cs typeface="Segoe UI" panose="020B0502040204020203" pitchFamily="34" charset="0"/>
              </a:rPr>
              <a:t>de-escalate situations when the Veteran becomes upset</a:t>
            </a:r>
            <a:r>
              <a:rPr lang="en-US" sz="1300">
                <a:solidFill>
                  <a:srgbClr val="FF0000"/>
                </a:solidFill>
                <a:latin typeface="Segoe UI" panose="020B0502040204020203" pitchFamily="34" charset="0"/>
                <a:cs typeface="Segoe UI" panose="020B0502040204020203" pitchFamily="34" charset="0"/>
              </a:rPr>
              <a:t>.</a:t>
            </a:r>
            <a:endParaRPr lang="en-US" sz="1300">
              <a:solidFill>
                <a:schemeClr val="dk1"/>
              </a:solidFill>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US" sz="1300">
                <a:solidFill>
                  <a:schemeClr val="dk1"/>
                </a:solidFill>
                <a:latin typeface="Segoe UI" panose="020B0502040204020203" pitchFamily="34" charset="0"/>
                <a:cs typeface="Segoe UI" panose="020B0502040204020203" pitchFamily="34" charset="0"/>
              </a:rPr>
              <a:t>To enhance communication between the VRC and the Veterans requires active listening, transparency, </a:t>
            </a:r>
            <a:r>
              <a:rPr lang="en-US" sz="1300">
                <a:latin typeface="Segoe UI" panose="020B0502040204020203" pitchFamily="34" charset="0"/>
                <a:cs typeface="Segoe UI" panose="020B0502040204020203" pitchFamily="34" charset="0"/>
              </a:rPr>
              <a:t>and</a:t>
            </a:r>
            <a:r>
              <a:rPr lang="en-US" sz="1300">
                <a:solidFill>
                  <a:schemeClr val="dk1"/>
                </a:solidFill>
                <a:latin typeface="Segoe UI" panose="020B0502040204020203" pitchFamily="34" charset="0"/>
                <a:cs typeface="Segoe UI" panose="020B0502040204020203" pitchFamily="34" charset="0"/>
              </a:rPr>
              <a:t> responsiveness on the part of the case management core function.</a:t>
            </a:r>
          </a:p>
          <a:p>
            <a:pPr marL="171450" indent="-171450">
              <a:buFont typeface="Arial" panose="020B0604020202020204" pitchFamily="34" charset="0"/>
              <a:buChar char="•"/>
            </a:pPr>
            <a:r>
              <a:rPr lang="en-US" sz="1300">
                <a:latin typeface="Segoe UI" panose="020B0502040204020203" pitchFamily="34" charset="0"/>
                <a:cs typeface="Segoe UI" panose="020B0502040204020203" pitchFamily="34" charset="0"/>
              </a:rPr>
              <a:t>Some VRCs expressed the desire to have working schedules that extend into the evenings to accommodate Veterans who are working.</a:t>
            </a:r>
            <a:endParaRPr lang="en-US" sz="1400">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21DBEDEF-23A7-4857-AD08-C24A20DEA98F}"/>
              </a:ext>
            </a:extLst>
          </p:cNvPr>
          <p:cNvSpPr txBox="1"/>
          <p:nvPr/>
        </p:nvSpPr>
        <p:spPr>
          <a:xfrm>
            <a:off x="7811709" y="105312"/>
            <a:ext cx="733425" cy="646331"/>
          </a:xfrm>
          <a:prstGeom prst="roundRect">
            <a:avLst/>
          </a:prstGeom>
          <a:solidFill>
            <a:schemeClr val="accent1">
              <a:lumMod val="60000"/>
              <a:lumOff val="40000"/>
            </a:schemeClr>
          </a:solidFill>
        </p:spPr>
        <p:txBody>
          <a:bodyPr vert="horz" wrap="square" lIns="0" tIns="0" rIns="0" bIns="0" rtlCol="0" anchor="ctr">
            <a:noAutofit/>
          </a:bodyPr>
          <a:lstStyle>
            <a:defPPr>
              <a:defRPr lang="en-US"/>
            </a:defPPr>
            <a:lvl1pPr algn="ctr">
              <a:defRPr sz="1600">
                <a:solidFill>
                  <a:schemeClr val="bg1"/>
                </a:solidFill>
                <a:ea typeface="Verdana" pitchFamily="34" charset="0"/>
                <a:cs typeface="Verdana" pitchFamily="34" charset="0"/>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Arial"/>
                <a:ea typeface="Verdana" pitchFamily="34" charset="0"/>
              </a:rPr>
              <a:t>Rapport Building</a:t>
            </a:r>
          </a:p>
        </p:txBody>
      </p:sp>
      <p:sp>
        <p:nvSpPr>
          <p:cNvPr id="20" name="Rectangle 19">
            <a:extLst>
              <a:ext uri="{FF2B5EF4-FFF2-40B4-BE49-F238E27FC236}">
                <a16:creationId xmlns:a16="http://schemas.microsoft.com/office/drawing/2014/main" id="{493FE3EA-9158-4525-9CC9-B7A6F5A8DB9F}"/>
              </a:ext>
            </a:extLst>
          </p:cNvPr>
          <p:cNvSpPr/>
          <p:nvPr/>
        </p:nvSpPr>
        <p:spPr>
          <a:xfrm>
            <a:off x="162807" y="3359610"/>
            <a:ext cx="4618411" cy="2693045"/>
          </a:xfrm>
          <a:prstGeom prst="rect">
            <a:avLst/>
          </a:prstGeom>
        </p:spPr>
        <p:txBody>
          <a:bodyPr wrap="square">
            <a:spAutoFit/>
          </a:bodyPr>
          <a:lstStyle/>
          <a:p>
            <a:r>
              <a:rPr lang="en-US" sz="1300" i="1" dirty="0"/>
              <a:t>“Creating the connection with the Veterans builds rapport. They may not like the answer, but they still accept the answer.”</a:t>
            </a:r>
          </a:p>
          <a:p>
            <a:endParaRPr lang="en-US" sz="1300" i="1" dirty="0"/>
          </a:p>
          <a:p>
            <a:r>
              <a:rPr lang="en-US" sz="1300" i="1" dirty="0"/>
              <a:t>“My Veterans are good once they know what is going on. It is the unknown that makes them stressed. Build rapport with Veterans and children so that they know what to do and when to submit their paperwork.  We all expect our money to come when we need it.”</a:t>
            </a:r>
          </a:p>
          <a:p>
            <a:endParaRPr lang="en-US" sz="1300" i="1" dirty="0"/>
          </a:p>
          <a:p>
            <a:r>
              <a:rPr lang="en-US" sz="1300" i="1" dirty="0"/>
              <a:t>“Giving them your time – a lot of times we’re the first person they interact with and get to act with.”</a:t>
            </a:r>
          </a:p>
          <a:p>
            <a:endParaRPr lang="en-US" sz="1300" i="1" dirty="0"/>
          </a:p>
          <a:p>
            <a:r>
              <a:rPr lang="en-US" sz="1300" i="1" dirty="0"/>
              <a:t>“Being transparent and counselors that build rapport.”</a:t>
            </a:r>
          </a:p>
        </p:txBody>
      </p:sp>
      <p:sp>
        <p:nvSpPr>
          <p:cNvPr id="21" name="Rectangle 20">
            <a:extLst>
              <a:ext uri="{FF2B5EF4-FFF2-40B4-BE49-F238E27FC236}">
                <a16:creationId xmlns:a16="http://schemas.microsoft.com/office/drawing/2014/main" id="{886FF5DD-FEB5-4E9A-973C-E36C964AA6BE}"/>
              </a:ext>
            </a:extLst>
          </p:cNvPr>
          <p:cNvSpPr/>
          <p:nvPr/>
        </p:nvSpPr>
        <p:spPr>
          <a:xfrm>
            <a:off x="5021310" y="1051937"/>
            <a:ext cx="4032202" cy="2062103"/>
          </a:xfrm>
          <a:prstGeom prst="rect">
            <a:avLst/>
          </a:prstGeom>
        </p:spPr>
        <p:txBody>
          <a:bodyPr wrap="square">
            <a:spAutoFit/>
          </a:bodyPr>
          <a:lstStyle/>
          <a:p>
            <a:pPr marL="228600" indent="-228600">
              <a:buFont typeface="Arial" panose="020B0604020202020204" pitchFamily="34" charset="0"/>
              <a:buChar char="•"/>
            </a:pPr>
            <a:r>
              <a:rPr lang="en-US" sz="1300" dirty="0">
                <a:latin typeface="Segoe UI" panose="020B0502040204020203" pitchFamily="34" charset="0"/>
                <a:cs typeface="Segoe UI" panose="020B0502040204020203" pitchFamily="34" charset="0"/>
              </a:rPr>
              <a:t>The ability for a VRC to build rapport with a Veteran is an essential behavior required to enhance the Veteran’s experience.</a:t>
            </a:r>
          </a:p>
          <a:p>
            <a:pPr marL="228600" indent="-228600">
              <a:buFont typeface="Arial" panose="020B0604020202020204" pitchFamily="34" charset="0"/>
              <a:buChar char="•"/>
            </a:pPr>
            <a:r>
              <a:rPr lang="en-US" sz="1300" dirty="0">
                <a:latin typeface="Segoe UI" panose="020B0502040204020203" pitchFamily="34" charset="0"/>
                <a:cs typeface="Segoe UI" panose="020B0502040204020203" pitchFamily="34" charset="0"/>
              </a:rPr>
              <a:t>VRCs require skills to build and foster relationships with Veterans.</a:t>
            </a:r>
          </a:p>
          <a:p>
            <a:pPr marL="228600" indent="-228600">
              <a:buFont typeface="Arial" panose="020B0604020202020204" pitchFamily="34" charset="0"/>
              <a:buChar char="•"/>
            </a:pPr>
            <a:r>
              <a:rPr lang="en-US" sz="1300" dirty="0">
                <a:latin typeface="Segoe UI" panose="020B0502040204020203" pitchFamily="34" charset="0"/>
                <a:cs typeface="Segoe UI" panose="020B0502040204020203" pitchFamily="34" charset="0"/>
              </a:rPr>
              <a:t>Responsive, transparent, active listening and empathetic are key behaviors to providing Veterans with excellent service. </a:t>
            </a:r>
          </a:p>
          <a:p>
            <a:pPr marL="228600" indent="-228600">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a:p>
            <a:pPr marL="342900" indent="-342900">
              <a:spcAft>
                <a:spcPts val="600"/>
              </a:spcAft>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p:txBody>
      </p:sp>
      <p:sp>
        <p:nvSpPr>
          <p:cNvPr id="22" name="Rectangle 21">
            <a:extLst>
              <a:ext uri="{FF2B5EF4-FFF2-40B4-BE49-F238E27FC236}">
                <a16:creationId xmlns:a16="http://schemas.microsoft.com/office/drawing/2014/main" id="{508D2EFC-2AA7-4CFA-95A0-D4ACE0F6E1C2}"/>
              </a:ext>
            </a:extLst>
          </p:cNvPr>
          <p:cNvSpPr/>
          <p:nvPr/>
        </p:nvSpPr>
        <p:spPr>
          <a:xfrm>
            <a:off x="4781218" y="3419081"/>
            <a:ext cx="4362783" cy="2893100"/>
          </a:xfrm>
          <a:prstGeom prst="rect">
            <a:avLst/>
          </a:prstGeom>
        </p:spPr>
        <p:txBody>
          <a:bodyPr wrap="square">
            <a:spAutoFit/>
          </a:bodyPr>
          <a:lstStyle/>
          <a:p>
            <a:r>
              <a:rPr lang="en-US" sz="1300" i="1"/>
              <a:t>“The best behavior? Having someone who is able to take the time to actively listen. Trying to meet the Veteran where they’re at.” </a:t>
            </a:r>
          </a:p>
          <a:p>
            <a:endParaRPr lang="en-US" sz="1300" i="1"/>
          </a:p>
          <a:p>
            <a:r>
              <a:rPr lang="en-US" sz="1300" i="1"/>
              <a:t>“You have a person coming in with several disabilities, and they may not know they can’t work. We have several evaluations to tell where they are. Maybe just volunteering just to get out of the house. At least the autonomy to meet them where they’re at.” </a:t>
            </a:r>
          </a:p>
          <a:p>
            <a:endParaRPr lang="en-US" sz="1300" i="1"/>
          </a:p>
          <a:p>
            <a:r>
              <a:rPr lang="en-US" sz="1300" i="1"/>
              <a:t>“Good listening, empathy, encouragement, getting them to the right resources, not enabling but being the wind beneath their wings, learn how to do a lot of things on their own.”</a:t>
            </a:r>
          </a:p>
          <a:p>
            <a:endParaRPr lang="en-US" sz="1300" i="1">
              <a:highlight>
                <a:srgbClr val="FFFF00"/>
              </a:highlight>
            </a:endParaRPr>
          </a:p>
        </p:txBody>
      </p:sp>
      <p:sp>
        <p:nvSpPr>
          <p:cNvPr id="23" name="Rectangle 22">
            <a:extLst>
              <a:ext uri="{FF2B5EF4-FFF2-40B4-BE49-F238E27FC236}">
                <a16:creationId xmlns:a16="http://schemas.microsoft.com/office/drawing/2014/main" id="{EDE682BB-5948-4711-9EAC-6D91D9C2568E}"/>
              </a:ext>
            </a:extLst>
          </p:cNvPr>
          <p:cNvSpPr/>
          <p:nvPr/>
        </p:nvSpPr>
        <p:spPr>
          <a:xfrm>
            <a:off x="215743" y="3108524"/>
            <a:ext cx="8784833"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5" name="Rectangle 24">
            <a:extLst>
              <a:ext uri="{FF2B5EF4-FFF2-40B4-BE49-F238E27FC236}">
                <a16:creationId xmlns:a16="http://schemas.microsoft.com/office/drawing/2014/main" id="{6941D6D0-8374-4FB6-8DAE-708801CA37A8}"/>
              </a:ext>
            </a:extLst>
          </p:cNvPr>
          <p:cNvSpPr/>
          <p:nvPr/>
        </p:nvSpPr>
        <p:spPr>
          <a:xfrm>
            <a:off x="4983917" y="733519"/>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Tree>
    <p:extLst>
      <p:ext uri="{BB962C8B-B14F-4D97-AF65-F5344CB8AC3E}">
        <p14:creationId xmlns:p14="http://schemas.microsoft.com/office/powerpoint/2010/main" val="4051458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AC8-51EC-46CD-B5AA-B409F1B69CE3}"/>
              </a:ext>
            </a:extLst>
          </p:cNvPr>
          <p:cNvSpPr>
            <a:spLocks noGrp="1"/>
          </p:cNvSpPr>
          <p:nvPr>
            <p:ph type="title"/>
          </p:nvPr>
        </p:nvSpPr>
        <p:spPr>
          <a:xfrm>
            <a:off x="318687" y="254656"/>
            <a:ext cx="7290323" cy="779463"/>
          </a:xfrm>
        </p:spPr>
        <p:txBody>
          <a:bodyPr>
            <a:noAutofit/>
          </a:bodyPr>
          <a:lstStyle/>
          <a:p>
            <a:pPr algn="l"/>
            <a:r>
              <a:rPr lang="en-US" sz="1800" dirty="0">
                <a:latin typeface="Segoe UI" panose="020B0502040204020203" pitchFamily="34" charset="0"/>
                <a:ea typeface="Verdana" pitchFamily="34" charset="0"/>
                <a:cs typeface="Segoe UI" panose="020B0502040204020203" pitchFamily="34" charset="0"/>
              </a:rPr>
              <a:t>VRCs require tailored situational based learning that addresses the unique Veteran population. </a:t>
            </a:r>
            <a:br>
              <a:rPr lang="en-US" sz="2400" dirty="0">
                <a:latin typeface="Calibri body"/>
                <a:ea typeface="Verdana" pitchFamily="34" charset="0"/>
                <a:cs typeface="Verdana" pitchFamily="34" charset="0"/>
              </a:rPr>
            </a:br>
            <a:endParaRPr lang="en-US" sz="2400" dirty="0">
              <a:latin typeface="Segoe UI" panose="020B0502040204020203" pitchFamily="34" charset="0"/>
              <a:cs typeface="Segoe UI" panose="020B0502040204020203" pitchFamily="34" charset="0"/>
            </a:endParaRPr>
          </a:p>
        </p:txBody>
      </p:sp>
      <p:sp>
        <p:nvSpPr>
          <p:cNvPr id="7" name="Slide Number Placeholder 6">
            <a:extLst>
              <a:ext uri="{FF2B5EF4-FFF2-40B4-BE49-F238E27FC236}">
                <a16:creationId xmlns:a16="http://schemas.microsoft.com/office/drawing/2014/main" id="{5F3C442E-4399-4D72-9E4D-506049B611DD}"/>
              </a:ext>
            </a:extLst>
          </p:cNvPr>
          <p:cNvSpPr>
            <a:spLocks noGrp="1"/>
          </p:cNvSpPr>
          <p:nvPr>
            <p:ph type="sldNum" sz="quarter" idx="12"/>
          </p:nvPr>
        </p:nvSpPr>
        <p:spPr/>
        <p:txBody>
          <a:bodyPr/>
          <a:lstStyle/>
          <a:p>
            <a:fld id="{519954A3-9DFD-4C44-94BA-B95130A3BA1C}" type="slidenum">
              <a:rPr lang="en-US" smtClean="0"/>
              <a:t>28</a:t>
            </a:fld>
            <a:endParaRPr lang="en-US"/>
          </a:p>
        </p:txBody>
      </p:sp>
      <p:sp>
        <p:nvSpPr>
          <p:cNvPr id="8" name="Rectangle 7">
            <a:extLst>
              <a:ext uri="{FF2B5EF4-FFF2-40B4-BE49-F238E27FC236}">
                <a16:creationId xmlns:a16="http://schemas.microsoft.com/office/drawing/2014/main" id="{7049EC36-8191-4768-A128-80E0090EEAE8}"/>
              </a:ext>
            </a:extLst>
          </p:cNvPr>
          <p:cNvSpPr/>
          <p:nvPr/>
        </p:nvSpPr>
        <p:spPr>
          <a:xfrm>
            <a:off x="115593" y="733519"/>
            <a:ext cx="4596365" cy="264579"/>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Observations</a:t>
            </a:r>
          </a:p>
        </p:txBody>
      </p:sp>
      <p:cxnSp>
        <p:nvCxnSpPr>
          <p:cNvPr id="10" name="Straight Connector 9">
            <a:extLst>
              <a:ext uri="{FF2B5EF4-FFF2-40B4-BE49-F238E27FC236}">
                <a16:creationId xmlns:a16="http://schemas.microsoft.com/office/drawing/2014/main" id="{666DA26B-86B9-47AF-93B6-9CE96A90ADC5}"/>
              </a:ext>
            </a:extLst>
          </p:cNvPr>
          <p:cNvCxnSpPr>
            <a:cxnSpLocks/>
          </p:cNvCxnSpPr>
          <p:nvPr/>
        </p:nvCxnSpPr>
        <p:spPr>
          <a:xfrm>
            <a:off x="4909068" y="1097619"/>
            <a:ext cx="0" cy="1544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788EC26-8877-4A9A-9228-7A35F16D135E}"/>
              </a:ext>
            </a:extLst>
          </p:cNvPr>
          <p:cNvSpPr/>
          <p:nvPr/>
        </p:nvSpPr>
        <p:spPr>
          <a:xfrm>
            <a:off x="4867585" y="1180403"/>
            <a:ext cx="3984704" cy="646331"/>
          </a:xfrm>
          <a:prstGeom prst="rect">
            <a:avLst/>
          </a:prstGeom>
        </p:spPr>
        <p:txBody>
          <a:bodyPr wrap="square">
            <a:spAutoFit/>
          </a:bodyPr>
          <a:lstStyle/>
          <a:p>
            <a:pPr marL="173736" lvl="0" indent="-173736">
              <a:buFont typeface="Arial" panose="020B0604020202020204" pitchFamily="34" charset="0"/>
              <a:buChar char="•"/>
            </a:pPr>
            <a:endParaRPr lang="en-US" sz="1200">
              <a:solidFill>
                <a:srgbClr val="002060"/>
              </a:solidFill>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200">
              <a:latin typeface="Segoe UI" panose="020B0502040204020203" pitchFamily="34" charset="0"/>
              <a:cs typeface="Segoe UI" panose="020B0502040204020203" pitchFamily="34" charset="0"/>
            </a:endParaRPr>
          </a:p>
          <a:p>
            <a:pPr>
              <a:spcAft>
                <a:spcPts val="600"/>
              </a:spcAft>
            </a:pPr>
            <a:endParaRPr lang="en-US" sz="1200">
              <a:latin typeface="Segoe UI" panose="020B0502040204020203" pitchFamily="34" charset="0"/>
              <a:cs typeface="Segoe UI" panose="020B0502040204020203" pitchFamily="34" charset="0"/>
            </a:endParaRPr>
          </a:p>
        </p:txBody>
      </p:sp>
      <p:sp>
        <p:nvSpPr>
          <p:cNvPr id="23" name="Rectangle 22">
            <a:extLst>
              <a:ext uri="{FF2B5EF4-FFF2-40B4-BE49-F238E27FC236}">
                <a16:creationId xmlns:a16="http://schemas.microsoft.com/office/drawing/2014/main" id="{2C9D493F-BFC8-4AD0-BF2F-C846ED132EC4}"/>
              </a:ext>
            </a:extLst>
          </p:cNvPr>
          <p:cNvSpPr/>
          <p:nvPr/>
        </p:nvSpPr>
        <p:spPr>
          <a:xfrm>
            <a:off x="196032" y="3511556"/>
            <a:ext cx="5287290" cy="2492990"/>
          </a:xfrm>
          <a:prstGeom prst="rect">
            <a:avLst/>
          </a:prstGeom>
        </p:spPr>
        <p:txBody>
          <a:bodyPr wrap="square">
            <a:spAutoFit/>
          </a:bodyPr>
          <a:lstStyle/>
          <a:p>
            <a:r>
              <a:rPr lang="en-US" sz="1300" i="1"/>
              <a:t>“No training that is really effective for new counselor in terms of organizational management best practices.”</a:t>
            </a:r>
          </a:p>
          <a:p>
            <a:endParaRPr lang="en-US" sz="1300" i="1"/>
          </a:p>
          <a:p>
            <a:r>
              <a:rPr lang="en-US" sz="1300" i="1"/>
              <a:t>“There’s very little training to refresh about rapport building, objectivity, not putting [in your] personal requirements. Some counselors can get through the session in a visit or 2 or 3 and then there are others who have a hard time making a decision, taking a risk, with all the emphasis on bean counting they are worried it may take 6, 7 or 8 visits and [lose] the Veteran.” </a:t>
            </a:r>
          </a:p>
          <a:p>
            <a:endParaRPr lang="en-US" sz="1300" i="1"/>
          </a:p>
          <a:p>
            <a:r>
              <a:rPr lang="en-US" sz="1300" i="1"/>
              <a:t>“There are some counselors that just don’t listen – they hear you, but they don’t hear you.  It’s frustrating and it gets to the point when Veterans act out and they just want to be heard.” </a:t>
            </a:r>
          </a:p>
        </p:txBody>
      </p:sp>
      <p:sp>
        <p:nvSpPr>
          <p:cNvPr id="3" name="Rectangle 2">
            <a:extLst>
              <a:ext uri="{FF2B5EF4-FFF2-40B4-BE49-F238E27FC236}">
                <a16:creationId xmlns:a16="http://schemas.microsoft.com/office/drawing/2014/main" id="{9B529F60-4235-4102-99C5-53DC755F1D70}"/>
              </a:ext>
            </a:extLst>
          </p:cNvPr>
          <p:cNvSpPr/>
          <p:nvPr/>
        </p:nvSpPr>
        <p:spPr>
          <a:xfrm>
            <a:off x="31514" y="1097619"/>
            <a:ext cx="4760314" cy="2062103"/>
          </a:xfrm>
          <a:prstGeom prst="rect">
            <a:avLst/>
          </a:prstGeom>
        </p:spPr>
        <p:txBody>
          <a:bodyPr wrap="square">
            <a:spAutoFit/>
          </a:bodyPr>
          <a:lstStyle/>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Although there appears to be an abundance of customer service-related training in TMS, many VRCs do not see the relevance of this generic customer service training to improve performance and outcomes to Veterans.</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There is a desire for tailored training and development where best practices can be shared.</a:t>
            </a:r>
          </a:p>
          <a:p>
            <a:pPr marL="228600" indent="-228600">
              <a:buFont typeface="Arial" panose="020B0604020202020204" pitchFamily="34" charset="0"/>
              <a:buChar char="•"/>
            </a:pPr>
            <a:r>
              <a:rPr lang="en-US" sz="1300">
                <a:latin typeface="Segoe UI" panose="020B0502040204020203" pitchFamily="34" charset="0"/>
                <a:ea typeface="Verdana" pitchFamily="34" charset="0"/>
                <a:cs typeface="Segoe UI" panose="020B0502040204020203" pitchFamily="34" charset="0"/>
              </a:rPr>
              <a:t>Need to get new counselors up to speed and prepared to effectively serve veterans.</a:t>
            </a:r>
          </a:p>
          <a:p>
            <a:pPr marL="228600" indent="-228600">
              <a:buFont typeface="Arial" panose="020B0604020202020204" pitchFamily="34" charset="0"/>
              <a:buChar char="•"/>
            </a:pPr>
            <a:endParaRPr lang="en-US" sz="1200">
              <a:latin typeface="Segoe UI" panose="020B0502040204020203" pitchFamily="34" charset="0"/>
              <a:ea typeface="Verdana" pitchFamily="34" charset="0"/>
              <a:cs typeface="Segoe UI" panose="020B0502040204020203" pitchFamily="34" charset="0"/>
            </a:endParaRPr>
          </a:p>
          <a:p>
            <a:pPr marL="228600" indent="-228600">
              <a:buFont typeface="Arial" panose="020B0604020202020204" pitchFamily="34" charset="0"/>
              <a:buChar char="•"/>
            </a:pPr>
            <a:endParaRPr lang="en-US" sz="1200">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5379B8B6-70F4-47DA-89A5-31F0EDD803F4}"/>
              </a:ext>
            </a:extLst>
          </p:cNvPr>
          <p:cNvSpPr/>
          <p:nvPr/>
        </p:nvSpPr>
        <p:spPr>
          <a:xfrm>
            <a:off x="5588705" y="3531787"/>
            <a:ext cx="3431582" cy="2492990"/>
          </a:xfrm>
          <a:prstGeom prst="rect">
            <a:avLst/>
          </a:prstGeom>
        </p:spPr>
        <p:txBody>
          <a:bodyPr wrap="square">
            <a:spAutoFit/>
          </a:bodyPr>
          <a:lstStyle/>
          <a:p>
            <a:r>
              <a:rPr lang="en-US" sz="1300" i="1"/>
              <a:t>“Counselors with specific missions (IDES or VSOC) they don’t have a specific training and placed out with little preparation, training, offered and oversight. They are the early integrators and we don’t have a program to have them placed.”</a:t>
            </a:r>
          </a:p>
          <a:p>
            <a:endParaRPr lang="en-US" sz="1300" i="1"/>
          </a:p>
          <a:p>
            <a:r>
              <a:rPr lang="en-US" sz="1300" i="1"/>
              <a:t>“We are hiring new counselors so that is helping to reduce the number of cases.  It is on the job training – the system and the paperwork.  When the new counselors come in they rely on the older counselors.”  </a:t>
            </a:r>
          </a:p>
        </p:txBody>
      </p:sp>
      <p:sp>
        <p:nvSpPr>
          <p:cNvPr id="21" name="Rectangle 20">
            <a:extLst>
              <a:ext uri="{FF2B5EF4-FFF2-40B4-BE49-F238E27FC236}">
                <a16:creationId xmlns:a16="http://schemas.microsoft.com/office/drawing/2014/main" id="{65EA57BE-67E9-4A1F-9C93-B12D4F7D375B}"/>
              </a:ext>
            </a:extLst>
          </p:cNvPr>
          <p:cNvSpPr/>
          <p:nvPr/>
        </p:nvSpPr>
        <p:spPr>
          <a:xfrm>
            <a:off x="4985162" y="1055295"/>
            <a:ext cx="3827278" cy="1292662"/>
          </a:xfrm>
          <a:prstGeom prst="rect">
            <a:avLst/>
          </a:prstGeom>
        </p:spPr>
        <p:txBody>
          <a:bodyPr wrap="square">
            <a:spAutoFit/>
          </a:bodyPr>
          <a:lstStyle/>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VRCs can benefit from situationally-based training to help them navigate the specific challenges of serving the Veteran population.</a:t>
            </a:r>
          </a:p>
          <a:p>
            <a:pPr marL="228600" indent="-228600">
              <a:buFont typeface="Arial" panose="020B0604020202020204" pitchFamily="34" charset="0"/>
              <a:buChar char="•"/>
            </a:pPr>
            <a:r>
              <a:rPr lang="en-US" sz="1300">
                <a:latin typeface="Segoe UI" panose="020B0502040204020203" pitchFamily="34" charset="0"/>
                <a:cs typeface="Segoe UI" panose="020B0502040204020203" pitchFamily="34" charset="0"/>
              </a:rPr>
              <a:t>Veterans are such a unique population that specialized training is required to improve their experience.</a:t>
            </a:r>
          </a:p>
        </p:txBody>
      </p:sp>
      <p:sp>
        <p:nvSpPr>
          <p:cNvPr id="20" name="Rectangle 19">
            <a:extLst>
              <a:ext uri="{FF2B5EF4-FFF2-40B4-BE49-F238E27FC236}">
                <a16:creationId xmlns:a16="http://schemas.microsoft.com/office/drawing/2014/main" id="{8EFB0E9C-AC87-4BC1-9182-E8DE16699322}"/>
              </a:ext>
            </a:extLst>
          </p:cNvPr>
          <p:cNvSpPr/>
          <p:nvPr/>
        </p:nvSpPr>
        <p:spPr>
          <a:xfrm>
            <a:off x="196032" y="3214505"/>
            <a:ext cx="8824255" cy="251086"/>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300">
                <a:solidFill>
                  <a:schemeClr val="bg1"/>
                </a:solidFill>
                <a:latin typeface="Segoe UI" panose="020B0502040204020203" pitchFamily="34" charset="0"/>
                <a:cs typeface="Segoe UI" panose="020B0502040204020203" pitchFamily="34" charset="0"/>
              </a:rPr>
              <a:t>What we heard</a:t>
            </a:r>
          </a:p>
        </p:txBody>
      </p:sp>
      <p:sp>
        <p:nvSpPr>
          <p:cNvPr id="22" name="Rectangle 21">
            <a:extLst>
              <a:ext uri="{FF2B5EF4-FFF2-40B4-BE49-F238E27FC236}">
                <a16:creationId xmlns:a16="http://schemas.microsoft.com/office/drawing/2014/main" id="{7E3BB0CA-78D2-476E-BED9-8C631C6E7A84}"/>
              </a:ext>
            </a:extLst>
          </p:cNvPr>
          <p:cNvSpPr/>
          <p:nvPr/>
        </p:nvSpPr>
        <p:spPr>
          <a:xfrm>
            <a:off x="4983917" y="733519"/>
            <a:ext cx="4119935" cy="290468"/>
          </a:xfrm>
          <a:prstGeom prst="rect">
            <a:avLst/>
          </a:prstGeom>
          <a:solidFill>
            <a:schemeClr val="tx2">
              <a:lumMod val="7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spc="300">
                <a:solidFill>
                  <a:schemeClr val="bg1"/>
                </a:solidFill>
                <a:latin typeface="Segoe UI" panose="020B0502040204020203" pitchFamily="34" charset="0"/>
                <a:cs typeface="Segoe UI" panose="020B0502040204020203" pitchFamily="34" charset="0"/>
              </a:rPr>
              <a:t>Impact on the Veteran Experience</a:t>
            </a:r>
          </a:p>
        </p:txBody>
      </p:sp>
      <p:sp>
        <p:nvSpPr>
          <p:cNvPr id="14" name="TextBox 13">
            <a:extLst>
              <a:ext uri="{FF2B5EF4-FFF2-40B4-BE49-F238E27FC236}">
                <a16:creationId xmlns:a16="http://schemas.microsoft.com/office/drawing/2014/main" id="{FDB1D1F7-3854-4160-BD48-C0ACCD78831E}"/>
              </a:ext>
            </a:extLst>
          </p:cNvPr>
          <p:cNvSpPr txBox="1"/>
          <p:nvPr/>
        </p:nvSpPr>
        <p:spPr>
          <a:xfrm>
            <a:off x="7880969" y="91810"/>
            <a:ext cx="710731" cy="655319"/>
          </a:xfrm>
          <a:prstGeom prst="roundRect">
            <a:avLst/>
          </a:prstGeom>
          <a:solidFill>
            <a:schemeClr val="accent5">
              <a:lumMod val="75000"/>
            </a:schemeClr>
          </a:solidFill>
        </p:spPr>
        <p:txBody>
          <a:bodyPr vert="horz"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white"/>
                </a:solidFill>
                <a:effectLst/>
                <a:uLnTx/>
                <a:uFillTx/>
                <a:latin typeface="Arial"/>
                <a:ea typeface="Verdana" pitchFamily="34" charset="0"/>
              </a:rPr>
              <a:t>Training and Development</a:t>
            </a:r>
          </a:p>
        </p:txBody>
      </p:sp>
    </p:spTree>
    <p:extLst>
      <p:ext uri="{BB962C8B-B14F-4D97-AF65-F5344CB8AC3E}">
        <p14:creationId xmlns:p14="http://schemas.microsoft.com/office/powerpoint/2010/main" val="287937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65D687-D5A2-4755-BBF7-C0AF6B81CCC0}"/>
              </a:ext>
            </a:extLst>
          </p:cNvPr>
          <p:cNvSpPr>
            <a:spLocks noGrp="1"/>
          </p:cNvSpPr>
          <p:nvPr>
            <p:ph type="title"/>
          </p:nvPr>
        </p:nvSpPr>
        <p:spPr/>
        <p:txBody>
          <a:bodyPr/>
          <a:lstStyle/>
          <a:p>
            <a:r>
              <a:rPr lang="en-US" b="1" dirty="0">
                <a:solidFill>
                  <a:schemeClr val="tx2">
                    <a:lumMod val="75000"/>
                  </a:schemeClr>
                </a:solidFill>
                <a:latin typeface="Segoe UI" panose="020B0502040204020203" pitchFamily="34" charset="0"/>
                <a:cs typeface="Segoe UI" panose="020B0502040204020203" pitchFamily="34" charset="0"/>
              </a:rPr>
              <a:t> </a:t>
            </a:r>
            <a:r>
              <a:rPr lang="en-US" b="1" dirty="0">
                <a:solidFill>
                  <a:schemeClr val="tx2"/>
                </a:solidFill>
                <a:latin typeface="Segoe UI" panose="020B0502040204020203" pitchFamily="34" charset="0"/>
                <a:cs typeface="Segoe UI" panose="020B0502040204020203" pitchFamily="34" charset="0"/>
              </a:rPr>
              <a:t>4. Recommendations</a:t>
            </a:r>
          </a:p>
        </p:txBody>
      </p:sp>
      <p:sp>
        <p:nvSpPr>
          <p:cNvPr id="2" name="Content Placeholder 1">
            <a:extLst>
              <a:ext uri="{FF2B5EF4-FFF2-40B4-BE49-F238E27FC236}">
                <a16:creationId xmlns:a16="http://schemas.microsoft.com/office/drawing/2014/main" id="{8ED82228-060A-4C51-8F55-02A9FBB8E4D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0910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65D687-D5A2-4755-BBF7-C0AF6B81CCC0}"/>
              </a:ext>
            </a:extLst>
          </p:cNvPr>
          <p:cNvSpPr>
            <a:spLocks noGrp="1"/>
          </p:cNvSpPr>
          <p:nvPr>
            <p:ph type="title"/>
          </p:nvPr>
        </p:nvSpPr>
        <p:spPr/>
        <p:txBody>
          <a:bodyPr>
            <a:normAutofit/>
          </a:bodyPr>
          <a:lstStyle/>
          <a:p>
            <a:r>
              <a:rPr lang="en-US" b="1" dirty="0">
                <a:solidFill>
                  <a:schemeClr val="tx2"/>
                </a:solidFill>
                <a:latin typeface="Segoe UI" panose="020B0502040204020203" pitchFamily="34" charset="0"/>
                <a:cs typeface="Segoe UI" panose="020B0502040204020203" pitchFamily="34" charset="0"/>
              </a:rPr>
              <a:t> 1. Background and Approach</a:t>
            </a:r>
          </a:p>
        </p:txBody>
      </p:sp>
      <p:sp>
        <p:nvSpPr>
          <p:cNvPr id="2" name="Content Placeholder 1">
            <a:extLst>
              <a:ext uri="{FF2B5EF4-FFF2-40B4-BE49-F238E27FC236}">
                <a16:creationId xmlns:a16="http://schemas.microsoft.com/office/drawing/2014/main" id="{145B8FE4-472C-478A-90E8-0A157A362C8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93175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18686" y="942116"/>
            <a:ext cx="7290323" cy="779463"/>
          </a:xfrm>
        </p:spPr>
        <p:txBody>
          <a:bodyPr>
            <a:noAutofit/>
          </a:bodyPr>
          <a:lstStyle/>
          <a:p>
            <a:pPr algn="l"/>
            <a:r>
              <a:rPr lang="en-US" sz="1400" dirty="0">
                <a:solidFill>
                  <a:schemeClr val="tx1"/>
                </a:solidFill>
                <a:latin typeface="Segoe UI" panose="020B0502040204020203" pitchFamily="34" charset="0"/>
                <a:cs typeface="Segoe UI" panose="020B0502040204020203" pitchFamily="34" charset="0"/>
              </a:rPr>
              <a:t>VR&amp;E should create and sustain a culture that focuses on the Veterans’ needs while removing barriers that hinder VRC’s ability to provide an exceptional Veteran experience. This can be done by:</a:t>
            </a:r>
            <a:br>
              <a:rPr lang="en-US" sz="1400" dirty="0">
                <a:solidFill>
                  <a:schemeClr val="tx1"/>
                </a:solidFill>
                <a:latin typeface="Segoe UI" panose="020B0502040204020203" pitchFamily="34" charset="0"/>
                <a:cs typeface="Segoe UI" panose="020B0502040204020203" pitchFamily="34" charset="0"/>
              </a:rPr>
            </a:br>
            <a:endParaRPr lang="en-US" sz="1400" dirty="0">
              <a:solidFill>
                <a:schemeClr val="tx1"/>
              </a:solidFill>
            </a:endParaRPr>
          </a:p>
        </p:txBody>
      </p:sp>
      <p:sp>
        <p:nvSpPr>
          <p:cNvPr id="4" name="Content Placeholder 3">
            <a:extLst>
              <a:ext uri="{FF2B5EF4-FFF2-40B4-BE49-F238E27FC236}">
                <a16:creationId xmlns:a16="http://schemas.microsoft.com/office/drawing/2014/main" id="{C9AC0FAA-8C62-4A80-8F2F-670216A5F2F9}"/>
              </a:ext>
            </a:extLst>
          </p:cNvPr>
          <p:cNvSpPr>
            <a:spLocks noGrp="1"/>
          </p:cNvSpPr>
          <p:nvPr>
            <p:ph idx="1"/>
          </p:nvPr>
        </p:nvSpPr>
        <p:spPr>
          <a:xfrm>
            <a:off x="318686" y="1664147"/>
            <a:ext cx="7886700" cy="4767711"/>
          </a:xfrm>
        </p:spPr>
        <p:txBody>
          <a:bodyPr>
            <a:normAutofit/>
          </a:bodyPr>
          <a:lstStyle/>
          <a:p>
            <a:endParaRPr lang="en-US" sz="1400"/>
          </a:p>
        </p:txBody>
      </p:sp>
      <p:sp>
        <p:nvSpPr>
          <p:cNvPr id="98" name="Rectangle 97"/>
          <p:cNvSpPr/>
          <p:nvPr/>
        </p:nvSpPr>
        <p:spPr>
          <a:xfrm>
            <a:off x="4331117" y="4402585"/>
            <a:ext cx="1993327" cy="1815882"/>
          </a:xfrm>
          <a:prstGeom prst="rect">
            <a:avLst/>
          </a:prstGeom>
        </p:spPr>
        <p:txBody>
          <a:bodyPr wrap="square">
            <a:spAutoFit/>
          </a:bodyPr>
          <a:lstStyle/>
          <a:p>
            <a:r>
              <a:rPr lang="en-US" sz="1400">
                <a:solidFill>
                  <a:srgbClr val="000000"/>
                </a:solidFill>
                <a:latin typeface="Segoe UI" panose="020B0502040204020203" pitchFamily="34" charset="0"/>
                <a:cs typeface="Segoe UI" panose="020B0502040204020203" pitchFamily="34" charset="0"/>
              </a:rPr>
              <a:t>Challenges balancing administrative requirements, performance measures requirements, and counseling duties resulting in undue stress placed on VRCs. </a:t>
            </a:r>
          </a:p>
        </p:txBody>
      </p:sp>
      <p:sp>
        <p:nvSpPr>
          <p:cNvPr id="99" name="Rectangle 98"/>
          <p:cNvSpPr/>
          <p:nvPr/>
        </p:nvSpPr>
        <p:spPr>
          <a:xfrm>
            <a:off x="1469629" y="4472866"/>
            <a:ext cx="1676400" cy="1815882"/>
          </a:xfrm>
          <a:prstGeom prst="rect">
            <a:avLst/>
          </a:prstGeom>
        </p:spPr>
        <p:txBody>
          <a:bodyPr wrap="square">
            <a:spAutoFit/>
          </a:bodyPr>
          <a:lstStyle/>
          <a:p>
            <a:r>
              <a:rPr lang="en-US" sz="1400">
                <a:solidFill>
                  <a:srgbClr val="000000"/>
                </a:solidFill>
                <a:latin typeface="Segoe UI" panose="020B0502040204020203" pitchFamily="34" charset="0"/>
                <a:cs typeface="Segoe UI" panose="020B0502040204020203" pitchFamily="34" charset="0"/>
              </a:rPr>
              <a:t>The media and Congress have increased pressure on VA leadership to improve the quality of service delivery for Veterans. </a:t>
            </a:r>
          </a:p>
        </p:txBody>
      </p:sp>
      <p:sp>
        <p:nvSpPr>
          <p:cNvPr id="100" name="Rectangle 99"/>
          <p:cNvSpPr/>
          <p:nvPr/>
        </p:nvSpPr>
        <p:spPr>
          <a:xfrm>
            <a:off x="7638570" y="4402585"/>
            <a:ext cx="1460924" cy="1815882"/>
          </a:xfrm>
          <a:prstGeom prst="rect">
            <a:avLst/>
          </a:prstGeom>
        </p:spPr>
        <p:txBody>
          <a:bodyPr wrap="square">
            <a:spAutoFit/>
          </a:bodyPr>
          <a:lstStyle/>
          <a:p>
            <a:r>
              <a:rPr lang="en-US" sz="1400">
                <a:solidFill>
                  <a:srgbClr val="000000"/>
                </a:solidFill>
                <a:latin typeface="Segoe UI" panose="020B0502040204020203" pitchFamily="34" charset="0"/>
                <a:cs typeface="Segoe UI" panose="020B0502040204020203" pitchFamily="34" charset="0"/>
              </a:rPr>
              <a:t>Veterans enter into VR&amp;E with false and unclear expectations for what can be provided to them. </a:t>
            </a:r>
          </a:p>
        </p:txBody>
      </p:sp>
      <p:sp>
        <p:nvSpPr>
          <p:cNvPr id="118" name="Rectangle 117"/>
          <p:cNvSpPr/>
          <p:nvPr/>
        </p:nvSpPr>
        <p:spPr>
          <a:xfrm>
            <a:off x="-18570" y="4911179"/>
            <a:ext cx="1524000" cy="738664"/>
          </a:xfrm>
          <a:prstGeom prst="rect">
            <a:avLst/>
          </a:prstGeom>
        </p:spPr>
        <p:txBody>
          <a:bodyPr wrap="square">
            <a:spAutoFit/>
          </a:bodyPr>
          <a:lstStyle/>
          <a:p>
            <a:pPr algn="ctr"/>
            <a:r>
              <a:rPr lang="en-US" sz="1400" b="1">
                <a:latin typeface="Segoe UI" panose="020B0502040204020203" pitchFamily="34" charset="0"/>
                <a:cs typeface="Segoe UI" panose="020B0502040204020203" pitchFamily="34" charset="0"/>
              </a:rPr>
              <a:t>Reduce Administrative Burden</a:t>
            </a:r>
          </a:p>
        </p:txBody>
      </p:sp>
      <p:sp>
        <p:nvSpPr>
          <p:cNvPr id="119" name="Rectangle 118"/>
          <p:cNvSpPr/>
          <p:nvPr/>
        </p:nvSpPr>
        <p:spPr>
          <a:xfrm>
            <a:off x="3129148" y="4378392"/>
            <a:ext cx="1295400" cy="1600438"/>
          </a:xfrm>
          <a:prstGeom prst="rect">
            <a:avLst/>
          </a:prstGeom>
        </p:spPr>
        <p:txBody>
          <a:bodyPr wrap="square">
            <a:spAutoFit/>
          </a:bodyPr>
          <a:lstStyle/>
          <a:p>
            <a:pPr algn="ctr"/>
            <a:r>
              <a:rPr lang="en-US" sz="1400" b="1">
                <a:latin typeface="Segoe UI" panose="020B0502040204020203" pitchFamily="34" charset="0"/>
                <a:cs typeface="Segoe UI" panose="020B0502040204020203" pitchFamily="34" charset="0"/>
              </a:rPr>
              <a:t>VRC’s morale is being impacted negatively by barriers to serving Veterans</a:t>
            </a:r>
          </a:p>
        </p:txBody>
      </p:sp>
      <p:sp>
        <p:nvSpPr>
          <p:cNvPr id="120" name="Rectangle 119"/>
          <p:cNvSpPr/>
          <p:nvPr/>
        </p:nvSpPr>
        <p:spPr>
          <a:xfrm>
            <a:off x="6120919" y="4795763"/>
            <a:ext cx="1617918" cy="738664"/>
          </a:xfrm>
          <a:prstGeom prst="rect">
            <a:avLst/>
          </a:prstGeom>
        </p:spPr>
        <p:txBody>
          <a:bodyPr wrap="square">
            <a:spAutoFit/>
          </a:bodyPr>
          <a:lstStyle/>
          <a:p>
            <a:pPr algn="ctr"/>
            <a:r>
              <a:rPr lang="en-US" sz="1400" b="1">
                <a:latin typeface="Segoe UI" panose="020B0502040204020203" pitchFamily="34" charset="0"/>
                <a:cs typeface="Segoe UI" panose="020B0502040204020203" pitchFamily="34" charset="0"/>
              </a:rPr>
              <a:t>Clear understanding of VR&amp;E services</a:t>
            </a:r>
          </a:p>
        </p:txBody>
      </p:sp>
      <p:cxnSp>
        <p:nvCxnSpPr>
          <p:cNvPr id="121" name="Straight Connector 120"/>
          <p:cNvCxnSpPr/>
          <p:nvPr/>
        </p:nvCxnSpPr>
        <p:spPr>
          <a:xfrm>
            <a:off x="172824" y="3928729"/>
            <a:ext cx="8223524"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152400" y="4033700"/>
            <a:ext cx="8991600" cy="307777"/>
          </a:xfrm>
          <a:prstGeom prst="rect">
            <a:avLst/>
          </a:prstGeom>
        </p:spPr>
        <p:txBody>
          <a:bodyPr wrap="square">
            <a:spAutoFit/>
          </a:bodyPr>
          <a:lstStyle/>
          <a:p>
            <a:pPr fontAlgn="base">
              <a:spcBef>
                <a:spcPts val="2200"/>
              </a:spcBef>
              <a:spcAft>
                <a:spcPct val="0"/>
              </a:spcAft>
              <a:buFont typeface="Arial" pitchFamily="34" charset="0"/>
              <a:buNone/>
            </a:pPr>
            <a:r>
              <a:rPr lang="en-US" sz="1400" b="1">
                <a:solidFill>
                  <a:srgbClr val="575757"/>
                </a:solidFill>
                <a:latin typeface="Segoe UI" panose="020B0502040204020203" pitchFamily="34" charset="0"/>
                <a:cs typeface="Segoe UI" panose="020B0502040204020203" pitchFamily="34" charset="0"/>
              </a:rPr>
              <a:t>Key issues that require investment in VRCs to enhance the Veteran Experience</a:t>
            </a:r>
          </a:p>
        </p:txBody>
      </p:sp>
      <p:sp>
        <p:nvSpPr>
          <p:cNvPr id="3" name="TextBox 2">
            <a:extLst>
              <a:ext uri="{FF2B5EF4-FFF2-40B4-BE49-F238E27FC236}">
                <a16:creationId xmlns:a16="http://schemas.microsoft.com/office/drawing/2014/main" id="{D0B1DA16-16EB-41A4-840B-3F867768050A}"/>
              </a:ext>
            </a:extLst>
          </p:cNvPr>
          <p:cNvSpPr txBox="1"/>
          <p:nvPr/>
        </p:nvSpPr>
        <p:spPr>
          <a:xfrm>
            <a:off x="94574" y="1864689"/>
            <a:ext cx="8924645"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Defining the behaviors that create a Veteran centric culture and then train to them and reward VRCs when they demonstrate them.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Engaging front line staff (VRCs and administrative staff) in the change effort.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Defining, reinforcing, and holding employees accountable for desired behaviors.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Equipping VRCs to create positive experiences for Veterans (e.g. training and technology).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Selecting individuals for VRC roles that have the knowledge, skills, and organizational fit to effectively engage with Veterans.</a:t>
            </a:r>
            <a:endParaRPr lang="en-US" sz="1400" dirty="0"/>
          </a:p>
        </p:txBody>
      </p:sp>
      <p:sp>
        <p:nvSpPr>
          <p:cNvPr id="12" name="Title 5">
            <a:extLst>
              <a:ext uri="{FF2B5EF4-FFF2-40B4-BE49-F238E27FC236}">
                <a16:creationId xmlns:a16="http://schemas.microsoft.com/office/drawing/2014/main" id="{66767D1D-8183-4B08-8B1B-7F4C51B071C7}"/>
              </a:ext>
            </a:extLst>
          </p:cNvPr>
          <p:cNvSpPr txBox="1">
            <a:spLocks/>
          </p:cNvSpPr>
          <p:nvPr/>
        </p:nvSpPr>
        <p:spPr>
          <a:xfrm>
            <a:off x="53198" y="54030"/>
            <a:ext cx="9090802" cy="731520"/>
          </a:xfrm>
          <a:prstGeom prst="rect">
            <a:avLst/>
          </a:prstGeom>
        </p:spPr>
        <p:txBody>
          <a:bodyPr vert="horz" lIns="91440" tIns="45720" rIns="91440" bIns="45720" rtlCol="0" anchor="ctr">
            <a:noAutofit/>
          </a:bodyPr>
          <a:lstStyle>
            <a:lvl1pPr algn="ctr" defTabSz="342900" rtl="0" eaLnBrk="1" latinLnBrk="0" hangingPunct="1">
              <a:spcBef>
                <a:spcPct val="0"/>
              </a:spcBef>
              <a:buNone/>
              <a:defRPr sz="3300" b="1" kern="1200" baseline="0">
                <a:solidFill>
                  <a:schemeClr val="bg1"/>
                </a:solidFill>
                <a:latin typeface="+mj-lt"/>
                <a:ea typeface="+mj-ea"/>
                <a:cs typeface="+mj-cs"/>
              </a:defRPr>
            </a:lvl1pPr>
          </a:lstStyle>
          <a:p>
            <a:r>
              <a:rPr lang="en-US" sz="2000" dirty="0">
                <a:solidFill>
                  <a:srgbClr val="003F72"/>
                </a:solidFill>
                <a:latin typeface="Segoe UI" panose="020B0502040204020203" pitchFamily="34" charset="0"/>
                <a:cs typeface="Segoe UI" panose="020B0502040204020203" pitchFamily="34" charset="0"/>
              </a:rPr>
              <a:t>Recommendation:</a:t>
            </a:r>
          </a:p>
          <a:p>
            <a:r>
              <a:rPr lang="en-US" sz="2000" dirty="0">
                <a:solidFill>
                  <a:srgbClr val="003F72"/>
                </a:solidFill>
                <a:latin typeface="Segoe UI" panose="020B0502040204020203" pitchFamily="34" charset="0"/>
                <a:cs typeface="Segoe UI" panose="020B0502040204020203" pitchFamily="34" charset="0"/>
              </a:rPr>
              <a:t>Create a Veteran Centric Culture</a:t>
            </a:r>
          </a:p>
        </p:txBody>
      </p:sp>
    </p:spTree>
    <p:extLst>
      <p:ext uri="{BB962C8B-B14F-4D97-AF65-F5344CB8AC3E}">
        <p14:creationId xmlns:p14="http://schemas.microsoft.com/office/powerpoint/2010/main" val="41330068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42E2818-F348-4D17-808F-4AC9790ABB7C}"/>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1141" name="think-cell Slide" r:id="rId6" imgW="395" imgH="394" progId="TCLayout.ActiveDocument.1">
                  <p:embed/>
                </p:oleObj>
              </mc:Choice>
              <mc:Fallback>
                <p:oleObj name="think-cell Slide" r:id="rId6" imgW="395" imgH="394" progId="TCLayout.ActiveDocument.1">
                  <p:embed/>
                  <p:pic>
                    <p:nvPicPr>
                      <p:cNvPr id="4" name="Object 3" hidden="1">
                        <a:extLst>
                          <a:ext uri="{FF2B5EF4-FFF2-40B4-BE49-F238E27FC236}">
                            <a16:creationId xmlns:a16="http://schemas.microsoft.com/office/drawing/2014/main" id="{C42E2818-F348-4D17-808F-4AC9790ABB7C}"/>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1CAFE39-761E-4AEC-ABEA-CD0FB579D662}"/>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none" lIns="0" tIns="0" rIns="0" bIns="0" numCol="1" spcCol="0" rtlCol="0" anchor="ctr" anchorCtr="0" compatLnSpc="1">
            <a:prstTxWarp prst="textNoShape">
              <a:avLst/>
            </a:prstTxWarp>
            <a:noAutofit/>
          </a:bodyPr>
          <a:lstStyle/>
          <a:p>
            <a:pPr marL="0" marR="0" lvl="0" indent="0" algn="ctr" defTabSz="8890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sym typeface="Calibri" panose="020F0502020204030204" pitchFamily="34" charset="0"/>
            </a:endParaRPr>
          </a:p>
        </p:txBody>
      </p:sp>
      <p:sp>
        <p:nvSpPr>
          <p:cNvPr id="56" name="Title 1"/>
          <p:cNvSpPr>
            <a:spLocks noGrp="1"/>
          </p:cNvSpPr>
          <p:nvPr>
            <p:ph type="title"/>
          </p:nvPr>
        </p:nvSpPr>
        <p:spPr/>
        <p:txBody>
          <a:bodyPr>
            <a:noAutofit/>
          </a:bodyPr>
          <a:lstStyle/>
          <a:p>
            <a:pPr algn="ctr"/>
            <a:r>
              <a:rPr lang="en-US" dirty="0">
                <a:latin typeface="Segoe UI" panose="020B0502040204020203" pitchFamily="34" charset="0"/>
                <a:cs typeface="Segoe UI" panose="020B0502040204020203" pitchFamily="34" charset="0"/>
              </a:rPr>
              <a:t>Key Levers for VR&amp;E Culture Change</a:t>
            </a:r>
          </a:p>
        </p:txBody>
      </p:sp>
      <p:graphicFrame>
        <p:nvGraphicFramePr>
          <p:cNvPr id="8" name="Diagram 7">
            <a:extLst>
              <a:ext uri="{FF2B5EF4-FFF2-40B4-BE49-F238E27FC236}">
                <a16:creationId xmlns:a16="http://schemas.microsoft.com/office/drawing/2014/main" id="{7359B0C0-93FC-4C3E-9416-7E01B0C3E329}"/>
              </a:ext>
            </a:extLst>
          </p:cNvPr>
          <p:cNvGraphicFramePr/>
          <p:nvPr>
            <p:extLst>
              <p:ext uri="{D42A27DB-BD31-4B8C-83A1-F6EECF244321}">
                <p14:modId xmlns:p14="http://schemas.microsoft.com/office/powerpoint/2010/main" val="517314166"/>
              </p:ext>
            </p:extLst>
          </p:nvPr>
        </p:nvGraphicFramePr>
        <p:xfrm>
          <a:off x="2381250" y="1440882"/>
          <a:ext cx="6457950" cy="52388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a:extLst>
              <a:ext uri="{FF2B5EF4-FFF2-40B4-BE49-F238E27FC236}">
                <a16:creationId xmlns:a16="http://schemas.microsoft.com/office/drawing/2014/main" id="{8504D563-66B2-4085-ACF6-1454EAD39E5D}"/>
              </a:ext>
            </a:extLst>
          </p:cNvPr>
          <p:cNvSpPr txBox="1"/>
          <p:nvPr/>
        </p:nvSpPr>
        <p:spPr>
          <a:xfrm>
            <a:off x="4476498" y="6232987"/>
            <a:ext cx="2258212" cy="4924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b="1">
                <a:solidFill>
                  <a:srgbClr val="FFFFFF"/>
                </a:solidFill>
                <a:latin typeface="Segoe UI" panose="020B0502040204020203" pitchFamily="34" charset="0"/>
                <a:cs typeface="Segoe UI" panose="020B0502040204020203" pitchFamily="34" charset="0"/>
              </a:rPr>
              <a:t>SYSTEMS</a:t>
            </a:r>
            <a:r>
              <a:rPr kumimoji="0" lang="en-US" sz="2600" b="1" i="0" u="none" strike="noStrike" kern="1200" cap="none" spc="0" normalizeH="0" baseline="0" noProof="0">
                <a:ln>
                  <a:noFill/>
                </a:ln>
                <a:solidFill>
                  <a:srgbClr val="FFFFFF"/>
                </a:solidFill>
                <a:effectLst/>
                <a:uLnTx/>
                <a:uFillTx/>
                <a:latin typeface="Segoe UI" panose="020B0502040204020203" pitchFamily="34" charset="0"/>
                <a:cs typeface="Segoe UI" panose="020B0502040204020203" pitchFamily="34" charset="0"/>
              </a:rPr>
              <a:t> </a:t>
            </a:r>
            <a:r>
              <a:rPr kumimoji="0" lang="en-US" sz="26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      </a:t>
            </a:r>
            <a:endParaRPr kumimoji="0" lang="en-US" sz="2000" b="0"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endParaRPr>
          </a:p>
        </p:txBody>
      </p:sp>
      <p:sp>
        <p:nvSpPr>
          <p:cNvPr id="14" name="Rectangle 13">
            <a:extLst>
              <a:ext uri="{FF2B5EF4-FFF2-40B4-BE49-F238E27FC236}">
                <a16:creationId xmlns:a16="http://schemas.microsoft.com/office/drawing/2014/main" id="{43839878-EA8F-4135-B46C-9255C8A66660}"/>
              </a:ext>
            </a:extLst>
          </p:cNvPr>
          <p:cNvSpPr/>
          <p:nvPr/>
        </p:nvSpPr>
        <p:spPr bwMode="auto">
          <a:xfrm>
            <a:off x="62644" y="1451883"/>
            <a:ext cx="1777040" cy="1462339"/>
          </a:xfrm>
          <a:prstGeom prst="rect">
            <a:avLst/>
          </a:prstGeom>
          <a:solidFill>
            <a:srgbClr val="AEE4FF"/>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ctr" anchorCtr="0" compatLnSpc="1">
            <a:prstTxWarp prst="textNoShape">
              <a:avLst/>
            </a:prstTxWarp>
            <a:noAutofit/>
          </a:bodyPr>
          <a:lstStyle/>
          <a:p>
            <a:pPr marL="0" marR="0" lvl="0" indent="0" algn="ctr" defTabSz="8890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Mission </a:t>
            </a:r>
          </a:p>
          <a:p>
            <a:pPr marL="0" marR="0" lvl="0" indent="0" algn="ctr" defTabSz="8890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Vision</a:t>
            </a:r>
          </a:p>
          <a:p>
            <a:pPr marL="0" marR="0" lvl="0" indent="0" algn="ctr" defTabSz="889000" rtl="0" eaLnBrk="1" fontAlgn="base" latinLnBrk="0" hangingPunct="1">
              <a:lnSpc>
                <a:spcPct val="100000"/>
              </a:lnSpc>
              <a:spcBef>
                <a:spcPts val="0"/>
              </a:spcBef>
              <a:spcAft>
                <a:spcPts val="0"/>
              </a:spcAft>
              <a:buClrTx/>
              <a:buSzTx/>
              <a:buFontTx/>
              <a:buNone/>
              <a:tabLst/>
              <a:defRPr/>
            </a:pPr>
            <a:r>
              <a:rPr lang="en-US" sz="2400" b="1">
                <a:solidFill>
                  <a:srgbClr val="000000"/>
                </a:solidFill>
                <a:latin typeface="Segoe UI" panose="020B0502040204020203" pitchFamily="34" charset="0"/>
                <a:cs typeface="Segoe UI" panose="020B0502040204020203" pitchFamily="34" charset="0"/>
              </a:rPr>
              <a:t>Leadership</a:t>
            </a:r>
            <a:endParaRPr kumimoji="0" lang="en-US" sz="24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endParaRPr>
          </a:p>
        </p:txBody>
      </p:sp>
      <p:cxnSp>
        <p:nvCxnSpPr>
          <p:cNvPr id="16" name="Straight Arrow Connector 15">
            <a:extLst>
              <a:ext uri="{FF2B5EF4-FFF2-40B4-BE49-F238E27FC236}">
                <a16:creationId xmlns:a16="http://schemas.microsoft.com/office/drawing/2014/main" id="{3EDB2949-2667-4521-8F62-7D1C2FF4DDAA}"/>
              </a:ext>
            </a:extLst>
          </p:cNvPr>
          <p:cNvCxnSpPr>
            <a:cxnSpLocks/>
          </p:cNvCxnSpPr>
          <p:nvPr/>
        </p:nvCxnSpPr>
        <p:spPr bwMode="auto">
          <a:xfrm>
            <a:off x="1819642" y="2209372"/>
            <a:ext cx="561608" cy="0"/>
          </a:xfrm>
          <a:prstGeom prst="straightConnector1">
            <a:avLst/>
          </a:prstGeom>
          <a:noFill/>
          <a:ln w="38100" cap="flat" cmpd="sng" algn="ctr">
            <a:solidFill>
              <a:schemeClr val="bg2"/>
            </a:solidFill>
            <a:prstDash val="solid"/>
            <a:round/>
            <a:headEnd type="none" w="med" len="med"/>
            <a:tailEnd type="triangle"/>
          </a:ln>
          <a:effectLst/>
        </p:spPr>
      </p:cxnSp>
      <p:sp>
        <p:nvSpPr>
          <p:cNvPr id="22" name="Rectangle 21">
            <a:extLst>
              <a:ext uri="{FF2B5EF4-FFF2-40B4-BE49-F238E27FC236}">
                <a16:creationId xmlns:a16="http://schemas.microsoft.com/office/drawing/2014/main" id="{6A06A99B-082B-4599-A2BE-D33EBD7CEC01}"/>
              </a:ext>
            </a:extLst>
          </p:cNvPr>
          <p:cNvSpPr/>
          <p:nvPr/>
        </p:nvSpPr>
        <p:spPr bwMode="auto">
          <a:xfrm>
            <a:off x="5985731" y="1451884"/>
            <a:ext cx="1851513" cy="146233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ctr" anchorCtr="0" compatLnSpc="1">
            <a:prstTxWarp prst="textNoShape">
              <a:avLst/>
            </a:prstTxWarp>
            <a:noAutofit/>
          </a:bodyPr>
          <a:lstStyle/>
          <a:p>
            <a:pPr marL="0" marR="0" lvl="0" indent="0" algn="ctr" defTabSz="889000" rtl="0" eaLnBrk="1" fontAlgn="base"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Desired Behaviors</a:t>
            </a:r>
          </a:p>
          <a:p>
            <a:pPr marL="0" marR="0" lvl="0" indent="0" algn="ctr" defTabSz="8890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Rapport Building</a:t>
            </a:r>
          </a:p>
          <a:p>
            <a:pPr algn="ctr" defTabSz="889000" fontAlgn="base">
              <a:defRPr/>
            </a:pPr>
            <a:r>
              <a:rPr lang="en-US" sz="1200">
                <a:solidFill>
                  <a:srgbClr val="000000"/>
                </a:solidFill>
                <a:latin typeface="Segoe UI" panose="020B0502040204020203" pitchFamily="34" charset="0"/>
                <a:cs typeface="Segoe UI" panose="020B0502040204020203" pitchFamily="34" charset="0"/>
              </a:rPr>
              <a:t>Empathy</a:t>
            </a:r>
          </a:p>
          <a:p>
            <a:pPr algn="ctr" defTabSz="889000" fontAlgn="base">
              <a:defRPr/>
            </a:pPr>
            <a:r>
              <a:rPr lang="en-US" sz="1200">
                <a:solidFill>
                  <a:srgbClr val="000000"/>
                </a:solidFill>
                <a:latin typeface="Segoe UI" panose="020B0502040204020203" pitchFamily="34" charset="0"/>
                <a:cs typeface="Segoe UI" panose="020B0502040204020203" pitchFamily="34" charset="0"/>
              </a:rPr>
              <a:t>Responsiveness</a:t>
            </a:r>
          </a:p>
          <a:p>
            <a:pPr algn="ctr" defTabSz="889000" fontAlgn="base">
              <a:defRPr/>
            </a:pPr>
            <a:r>
              <a:rPr lang="en-US" sz="1200">
                <a:solidFill>
                  <a:srgbClr val="000000"/>
                </a:solidFill>
                <a:latin typeface="Segoe UI" panose="020B0502040204020203" pitchFamily="34" charset="0"/>
                <a:cs typeface="Segoe UI" panose="020B0502040204020203" pitchFamily="34" charset="0"/>
              </a:rPr>
              <a:t>Resourceful</a:t>
            </a:r>
          </a:p>
          <a:p>
            <a:pPr algn="ctr" defTabSz="889000" fontAlgn="base">
              <a:defRPr/>
            </a:pPr>
            <a:r>
              <a:rPr lang="en-US" sz="1200">
                <a:solidFill>
                  <a:srgbClr val="000000"/>
                </a:solidFill>
                <a:latin typeface="Segoe UI" panose="020B0502040204020203" pitchFamily="34" charset="0"/>
                <a:cs typeface="Segoe UI" panose="020B0502040204020203" pitchFamily="34" charset="0"/>
              </a:rPr>
              <a:t>Consulting</a:t>
            </a:r>
          </a:p>
          <a:p>
            <a:pPr algn="ctr" defTabSz="889000" fontAlgn="base">
              <a:defRPr/>
            </a:pPr>
            <a:r>
              <a:rPr lang="en-US" sz="1200">
                <a:solidFill>
                  <a:srgbClr val="000000"/>
                </a:solidFill>
                <a:latin typeface="Segoe UI" panose="020B0502040204020203" pitchFamily="34" charset="0"/>
                <a:cs typeface="Segoe UI" panose="020B0502040204020203" pitchFamily="34" charset="0"/>
              </a:rPr>
              <a:t>Issue Resolution Focus</a:t>
            </a:r>
          </a:p>
        </p:txBody>
      </p:sp>
      <p:sp>
        <p:nvSpPr>
          <p:cNvPr id="12" name="Slide Number Placeholder 2">
            <a:extLst>
              <a:ext uri="{FF2B5EF4-FFF2-40B4-BE49-F238E27FC236}">
                <a16:creationId xmlns:a16="http://schemas.microsoft.com/office/drawing/2014/main" id="{E9A87551-6350-4BAE-8153-93DDB7E2688C}"/>
              </a:ext>
            </a:extLst>
          </p:cNvPr>
          <p:cNvSpPr txBox="1">
            <a:spLocks/>
          </p:cNvSpPr>
          <p:nvPr/>
        </p:nvSpPr>
        <p:spPr>
          <a:xfrm>
            <a:off x="7097485" y="641002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B4B682-9613-4AA8-A18E-04DF49F1F684}" type="slidenum">
              <a:rPr kumimoji="0" lang="en-US" sz="1050" b="0" i="0" u="none" strike="noStrike" kern="1200" cap="none" spc="0" normalizeH="0" baseline="0" noProof="0" smtClean="0">
                <a:ln>
                  <a:noFill/>
                </a:ln>
                <a:solidFill>
                  <a:srgbClr val="000000">
                    <a:tint val="75000"/>
                  </a:srgbClr>
                </a:solidFill>
                <a:effectLst/>
                <a:uLnTx/>
                <a:uFillTx/>
                <a:latin typeface="Segoe UI" panose="020B0502040204020203" pitchFamily="34" charset="0"/>
                <a:cs typeface="Segoe UI" panose="020B050204020402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050" b="0" i="0" u="none" strike="noStrike" kern="1200" cap="none" spc="0" normalizeH="0" baseline="0" noProof="0">
              <a:ln>
                <a:noFill/>
              </a:ln>
              <a:solidFill>
                <a:srgbClr val="000000">
                  <a:tint val="75000"/>
                </a:srgbClr>
              </a:solidFill>
              <a:effectLst/>
              <a:uLnTx/>
              <a:uFillTx/>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1E373BC4-33EF-48CA-82CD-9A4459E7B041}"/>
              </a:ext>
            </a:extLst>
          </p:cNvPr>
          <p:cNvSpPr txBox="1"/>
          <p:nvPr/>
        </p:nvSpPr>
        <p:spPr>
          <a:xfrm>
            <a:off x="10885" y="1033046"/>
            <a:ext cx="91440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Organizational systems and programs must be aligned to the mission, vision, and culture.  </a:t>
            </a:r>
          </a:p>
        </p:txBody>
      </p:sp>
      <p:sp>
        <p:nvSpPr>
          <p:cNvPr id="2" name="TextBox 1">
            <a:extLst>
              <a:ext uri="{FF2B5EF4-FFF2-40B4-BE49-F238E27FC236}">
                <a16:creationId xmlns:a16="http://schemas.microsoft.com/office/drawing/2014/main" id="{6C0D3DAF-ED73-429C-A081-D5093A91F7FF}"/>
              </a:ext>
            </a:extLst>
          </p:cNvPr>
          <p:cNvSpPr txBox="1"/>
          <p:nvPr/>
        </p:nvSpPr>
        <p:spPr>
          <a:xfrm>
            <a:off x="6291941" y="3281991"/>
            <a:ext cx="1175657"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Succession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B3810602-680F-4914-B16A-85733D9FDDAC}"/>
              </a:ext>
            </a:extLst>
          </p:cNvPr>
          <p:cNvSpPr txBox="1"/>
          <p:nvPr/>
        </p:nvSpPr>
        <p:spPr>
          <a:xfrm>
            <a:off x="6335490" y="3815390"/>
            <a:ext cx="106680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panose="020B0502040204020203" pitchFamily="34" charset="0"/>
                <a:cs typeface="Segoe UI" panose="020B0502040204020203" pitchFamily="34" charset="0"/>
              </a:rPr>
              <a:t>Identify and develop high performing VRCs who can move into leadership and other key positions when they become vacant</a:t>
            </a:r>
          </a:p>
        </p:txBody>
      </p:sp>
      <p:sp>
        <p:nvSpPr>
          <p:cNvPr id="7" name="TextBox 6">
            <a:extLst>
              <a:ext uri="{FF2B5EF4-FFF2-40B4-BE49-F238E27FC236}">
                <a16:creationId xmlns:a16="http://schemas.microsoft.com/office/drawing/2014/main" id="{C70073F5-B496-4945-9CFE-E80E34AA5AAE}"/>
              </a:ext>
            </a:extLst>
          </p:cNvPr>
          <p:cNvSpPr txBox="1"/>
          <p:nvPr/>
        </p:nvSpPr>
        <p:spPr>
          <a:xfrm>
            <a:off x="-19103" y="3002837"/>
            <a:ext cx="2392557" cy="3139321"/>
          </a:xfrm>
          <a:prstGeom prst="rect">
            <a:avLst/>
          </a:prstGeom>
          <a:noFill/>
        </p:spPr>
        <p:txBody>
          <a:bodyPr wrap="square" rtlCol="0">
            <a:spAutoFit/>
          </a:bodyPr>
          <a:lstStyle/>
          <a:p>
            <a:pPr algn="ctr"/>
            <a:r>
              <a:rPr lang="en-US" b="1" dirty="0">
                <a:latin typeface="Segoe UI" panose="020B0502040204020203" pitchFamily="34" charset="0"/>
                <a:cs typeface="Segoe UI" panose="020B0502040204020203" pitchFamily="34" charset="0"/>
              </a:rPr>
              <a:t>Changing Culture </a:t>
            </a:r>
          </a:p>
          <a:p>
            <a:pPr algn="ctr"/>
            <a:r>
              <a:rPr lang="en-US" b="1" dirty="0">
                <a:latin typeface="Segoe UI" panose="020B0502040204020203" pitchFamily="34" charset="0"/>
                <a:cs typeface="Segoe UI" panose="020B0502040204020203" pitchFamily="34" charset="0"/>
              </a:rPr>
              <a:t>Requires:</a:t>
            </a: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a:p>
            <a:pPr marL="342900" indent="-342900">
              <a:buFont typeface="+mj-lt"/>
              <a:buAutoNum type="arabicPeriod"/>
            </a:pPr>
            <a:r>
              <a:rPr lang="en-US" dirty="0">
                <a:latin typeface="Segoe UI" panose="020B0502040204020203" pitchFamily="34" charset="0"/>
                <a:cs typeface="Segoe UI" panose="020B0502040204020203" pitchFamily="34" charset="0"/>
              </a:rPr>
              <a:t>Establishing Priorities</a:t>
            </a:r>
          </a:p>
          <a:p>
            <a:pPr marL="342900" indent="-342900">
              <a:buFont typeface="+mj-lt"/>
              <a:buAutoNum type="arabicPeriod"/>
            </a:pPr>
            <a:endParaRPr lang="en-US" dirty="0">
              <a:latin typeface="Segoe UI" panose="020B0502040204020203" pitchFamily="34" charset="0"/>
              <a:cs typeface="Segoe UI" panose="020B0502040204020203" pitchFamily="34" charset="0"/>
            </a:endParaRPr>
          </a:p>
          <a:p>
            <a:pPr marL="342900" indent="-342900">
              <a:buFont typeface="+mj-lt"/>
              <a:buAutoNum type="arabicPeriod"/>
            </a:pPr>
            <a:r>
              <a:rPr lang="en-US" dirty="0">
                <a:latin typeface="Segoe UI" panose="020B0502040204020203" pitchFamily="34" charset="0"/>
                <a:cs typeface="Segoe UI" panose="020B0502040204020203" pitchFamily="34" charset="0"/>
              </a:rPr>
              <a:t>Identifying Target Habits &amp;  Behaviors</a:t>
            </a:r>
          </a:p>
          <a:p>
            <a:pPr marL="342900" indent="-342900">
              <a:buFont typeface="+mj-lt"/>
              <a:buAutoNum type="arabicPeriod"/>
            </a:pPr>
            <a:endParaRPr lang="en-US" dirty="0">
              <a:latin typeface="Segoe UI" panose="020B0502040204020203" pitchFamily="34" charset="0"/>
              <a:cs typeface="Segoe UI" panose="020B0502040204020203" pitchFamily="34" charset="0"/>
            </a:endParaRPr>
          </a:p>
          <a:p>
            <a:pPr marL="342900" indent="-342900">
              <a:buFont typeface="+mj-lt"/>
              <a:buAutoNum type="arabicPeriod"/>
            </a:pPr>
            <a:r>
              <a:rPr lang="en-US" dirty="0">
                <a:latin typeface="Segoe UI" panose="020B0502040204020203" pitchFamily="34" charset="0"/>
                <a:cs typeface="Segoe UI" panose="020B0502040204020203" pitchFamily="34" charset="0"/>
              </a:rPr>
              <a:t>Aligning Systems </a:t>
            </a:r>
          </a:p>
        </p:txBody>
      </p:sp>
    </p:spTree>
    <p:extLst>
      <p:ext uri="{BB962C8B-B14F-4D97-AF65-F5344CB8AC3E}">
        <p14:creationId xmlns:p14="http://schemas.microsoft.com/office/powerpoint/2010/main" val="21499888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87" y="148639"/>
            <a:ext cx="7290323" cy="779463"/>
          </a:xfrm>
        </p:spPr>
        <p:txBody>
          <a:bodyPr>
            <a:noAutofit/>
          </a:bodyPr>
          <a:lstStyle/>
          <a:p>
            <a:pPr algn="l"/>
            <a:r>
              <a:rPr lang="en-US" sz="2800" dirty="0">
                <a:latin typeface="Segoe UI" panose="020B0502040204020203" pitchFamily="34" charset="0"/>
                <a:cs typeface="Segoe UI" panose="020B0502040204020203" pitchFamily="34" charset="0"/>
              </a:rPr>
              <a:t>Potential Veteran Valued Behaviors Topics </a:t>
            </a:r>
          </a:p>
        </p:txBody>
      </p:sp>
      <p:sp>
        <p:nvSpPr>
          <p:cNvPr id="5" name="Content Placeholder 4">
            <a:extLst>
              <a:ext uri="{FF2B5EF4-FFF2-40B4-BE49-F238E27FC236}">
                <a16:creationId xmlns:a16="http://schemas.microsoft.com/office/drawing/2014/main" id="{C5E4B402-BFED-44F9-B3A9-2AC0B033BB9A}"/>
              </a:ext>
            </a:extLst>
          </p:cNvPr>
          <p:cNvSpPr>
            <a:spLocks noGrp="1"/>
          </p:cNvSpPr>
          <p:nvPr>
            <p:ph idx="1"/>
          </p:nvPr>
        </p:nvSpPr>
        <p:spPr/>
        <p:txBody>
          <a:bodyPr/>
          <a:lstStyle/>
          <a:p>
            <a:endParaRPr lang="en-US"/>
          </a:p>
        </p:txBody>
      </p:sp>
      <p:sp>
        <p:nvSpPr>
          <p:cNvPr id="3" name="Rectangle 2"/>
          <p:cNvSpPr/>
          <p:nvPr/>
        </p:nvSpPr>
        <p:spPr>
          <a:xfrm>
            <a:off x="239151" y="739379"/>
            <a:ext cx="1553200" cy="5173785"/>
          </a:xfrm>
          <a:prstGeom prst="rect">
            <a:avLst/>
          </a:prstGeom>
          <a:solidFill>
            <a:schemeClr val="accent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p>
        </p:txBody>
      </p:sp>
      <p:sp>
        <p:nvSpPr>
          <p:cNvPr id="4" name="Rectangle 3"/>
          <p:cNvSpPr/>
          <p:nvPr/>
        </p:nvSpPr>
        <p:spPr>
          <a:xfrm>
            <a:off x="2472813" y="761311"/>
            <a:ext cx="5196918" cy="5173785"/>
          </a:xfrm>
          <a:prstGeom prst="rect">
            <a:avLst/>
          </a:prstGeom>
          <a:solidFill>
            <a:srgbClr val="00B0F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p>
        </p:txBody>
      </p:sp>
      <p:grpSp>
        <p:nvGrpSpPr>
          <p:cNvPr id="6" name="Group 5"/>
          <p:cNvGrpSpPr/>
          <p:nvPr/>
        </p:nvGrpSpPr>
        <p:grpSpPr>
          <a:xfrm>
            <a:off x="313276" y="1115954"/>
            <a:ext cx="8421598" cy="679802"/>
            <a:chOff x="264754" y="1447800"/>
            <a:chExt cx="8441817" cy="665104"/>
          </a:xfrm>
        </p:grpSpPr>
        <p:sp>
          <p:nvSpPr>
            <p:cNvPr id="7" name="Rectangle 6"/>
            <p:cNvSpPr/>
            <p:nvPr/>
          </p:nvSpPr>
          <p:spPr>
            <a:xfrm>
              <a:off x="264754" y="1503735"/>
              <a:ext cx="8441817" cy="609169"/>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8" name="AutoShape 6"/>
            <p:cNvSpPr>
              <a:spLocks noChangeArrowheads="1"/>
            </p:cNvSpPr>
            <p:nvPr/>
          </p:nvSpPr>
          <p:spPr bwMode="gray">
            <a:xfrm>
              <a:off x="274887" y="1503734"/>
              <a:ext cx="1421845" cy="609170"/>
            </a:xfrm>
            <a:prstGeom prst="homePlate">
              <a:avLst>
                <a:gd name="adj" fmla="val 13083"/>
              </a:avLst>
            </a:prstGeom>
            <a:solidFill>
              <a:schemeClr val="bg1"/>
            </a:solid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Rapport Building</a:t>
              </a:r>
            </a:p>
          </p:txBody>
        </p:sp>
        <p:sp>
          <p:nvSpPr>
            <p:cNvPr id="9" name="Freeform 7"/>
            <p:cNvSpPr>
              <a:spLocks/>
            </p:cNvSpPr>
            <p:nvPr/>
          </p:nvSpPr>
          <p:spPr bwMode="gray">
            <a:xfrm>
              <a:off x="2495305" y="1447800"/>
              <a:ext cx="5140011" cy="628135"/>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indent="-45720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Establishes trust through active listening</a:t>
              </a:r>
            </a:p>
            <a:p>
              <a:pPr indent="-45720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Improves customer service delivery</a:t>
              </a:r>
            </a:p>
            <a:p>
              <a:pPr indent="-45720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Understand key issues in facilities</a:t>
              </a:r>
            </a:p>
          </p:txBody>
        </p:sp>
      </p:grpSp>
      <p:sp>
        <p:nvSpPr>
          <p:cNvPr id="11" name="TextBox 10"/>
          <p:cNvSpPr txBox="1"/>
          <p:nvPr/>
        </p:nvSpPr>
        <p:spPr>
          <a:xfrm>
            <a:off x="2642626" y="762007"/>
            <a:ext cx="4454860" cy="369332"/>
          </a:xfrm>
          <a:prstGeom prst="rect">
            <a:avLst/>
          </a:prstGeom>
          <a:noFill/>
        </p:spPr>
        <p:txBody>
          <a:bodyPr wrap="square" rtlCol="0">
            <a:spAutoFit/>
          </a:bodyPr>
          <a:lstStyle/>
          <a:p>
            <a:pPr algn="ctr">
              <a:spcBef>
                <a:spcPts val="600"/>
              </a:spcBef>
            </a:pPr>
            <a:r>
              <a:rPr lang="en-US" b="1">
                <a:solidFill>
                  <a:schemeClr val="bg1"/>
                </a:solidFill>
                <a:latin typeface="Segoe UI" panose="020B0502040204020203" pitchFamily="34" charset="0"/>
                <a:cs typeface="Segoe UI" panose="020B0502040204020203" pitchFamily="34" charset="0"/>
              </a:rPr>
              <a:t>Impact to the Veteran</a:t>
            </a:r>
          </a:p>
        </p:txBody>
      </p:sp>
      <p:grpSp>
        <p:nvGrpSpPr>
          <p:cNvPr id="13" name="Group 12"/>
          <p:cNvGrpSpPr/>
          <p:nvPr/>
        </p:nvGrpSpPr>
        <p:grpSpPr>
          <a:xfrm>
            <a:off x="284997" y="2586726"/>
            <a:ext cx="8648244" cy="846696"/>
            <a:chOff x="295106" y="2973735"/>
            <a:chExt cx="8648244" cy="759867"/>
          </a:xfrm>
        </p:grpSpPr>
        <p:sp>
          <p:nvSpPr>
            <p:cNvPr id="14" name="Rectangle 13"/>
            <p:cNvSpPr/>
            <p:nvPr/>
          </p:nvSpPr>
          <p:spPr>
            <a:xfrm>
              <a:off x="315436" y="2999607"/>
              <a:ext cx="8627914" cy="664712"/>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15" name="AutoShape 6"/>
            <p:cNvSpPr>
              <a:spLocks noChangeArrowheads="1"/>
            </p:cNvSpPr>
            <p:nvPr/>
          </p:nvSpPr>
          <p:spPr bwMode="gray">
            <a:xfrm>
              <a:off x="295106" y="2973735"/>
              <a:ext cx="1520277" cy="668171"/>
            </a:xfrm>
            <a:prstGeom prst="homePlate">
              <a:avLst>
                <a:gd name="adj" fmla="val 13083"/>
              </a:avLst>
            </a:prstGeom>
            <a:no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Responsiveness</a:t>
              </a:r>
            </a:p>
          </p:txBody>
        </p:sp>
        <p:sp>
          <p:nvSpPr>
            <p:cNvPr id="16" name="Freeform 7"/>
            <p:cNvSpPr>
              <a:spLocks/>
            </p:cNvSpPr>
            <p:nvPr/>
          </p:nvSpPr>
          <p:spPr bwMode="gray">
            <a:xfrm>
              <a:off x="2562752" y="3082576"/>
              <a:ext cx="5196918" cy="651026"/>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Keeping Veteran informed on the status of case</a:t>
              </a:r>
            </a:p>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Reduces frustration and improves Veteran experience</a:t>
              </a:r>
            </a:p>
          </p:txBody>
        </p:sp>
      </p:grpSp>
      <p:grpSp>
        <p:nvGrpSpPr>
          <p:cNvPr id="18" name="Group 17"/>
          <p:cNvGrpSpPr/>
          <p:nvPr/>
        </p:nvGrpSpPr>
        <p:grpSpPr>
          <a:xfrm>
            <a:off x="284997" y="3505717"/>
            <a:ext cx="8594165" cy="713520"/>
            <a:chOff x="228600" y="3697840"/>
            <a:chExt cx="8708016" cy="713520"/>
          </a:xfrm>
        </p:grpSpPr>
        <p:sp>
          <p:nvSpPr>
            <p:cNvPr id="19" name="Rectangle 18"/>
            <p:cNvSpPr/>
            <p:nvPr/>
          </p:nvSpPr>
          <p:spPr>
            <a:xfrm>
              <a:off x="242197" y="3734259"/>
              <a:ext cx="8694419" cy="664712"/>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20" name="AutoShape 6"/>
            <p:cNvSpPr>
              <a:spLocks noChangeArrowheads="1"/>
            </p:cNvSpPr>
            <p:nvPr/>
          </p:nvSpPr>
          <p:spPr bwMode="gray">
            <a:xfrm>
              <a:off x="228600" y="3697840"/>
              <a:ext cx="1447800" cy="668171"/>
            </a:xfrm>
            <a:prstGeom prst="homePlate">
              <a:avLst>
                <a:gd name="adj" fmla="val 13083"/>
              </a:avLst>
            </a:prstGeom>
            <a:no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Resourceful</a:t>
              </a:r>
            </a:p>
          </p:txBody>
        </p:sp>
        <p:sp>
          <p:nvSpPr>
            <p:cNvPr id="21" name="Freeform 7"/>
            <p:cNvSpPr>
              <a:spLocks/>
            </p:cNvSpPr>
            <p:nvPr/>
          </p:nvSpPr>
          <p:spPr bwMode="gray">
            <a:xfrm>
              <a:off x="2526287" y="3796180"/>
              <a:ext cx="5588961" cy="615180"/>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Reduces the amount of time the Veteran spends searching for answers</a:t>
              </a:r>
            </a:p>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Help Veterans reach resolutions and solutions quicker</a:t>
              </a:r>
            </a:p>
          </p:txBody>
        </p:sp>
      </p:grpSp>
      <p:grpSp>
        <p:nvGrpSpPr>
          <p:cNvPr id="23" name="Group 22"/>
          <p:cNvGrpSpPr/>
          <p:nvPr/>
        </p:nvGrpSpPr>
        <p:grpSpPr>
          <a:xfrm>
            <a:off x="295105" y="4321078"/>
            <a:ext cx="8648245" cy="723974"/>
            <a:chOff x="228599" y="4437639"/>
            <a:chExt cx="8694419" cy="782266"/>
          </a:xfrm>
        </p:grpSpPr>
        <p:sp>
          <p:nvSpPr>
            <p:cNvPr id="24" name="Rectangle 23"/>
            <p:cNvSpPr/>
            <p:nvPr/>
          </p:nvSpPr>
          <p:spPr>
            <a:xfrm>
              <a:off x="228599" y="4451026"/>
              <a:ext cx="8694419" cy="664712"/>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25" name="AutoShape 6"/>
            <p:cNvSpPr>
              <a:spLocks noChangeArrowheads="1"/>
            </p:cNvSpPr>
            <p:nvPr/>
          </p:nvSpPr>
          <p:spPr bwMode="gray">
            <a:xfrm>
              <a:off x="295102" y="4437639"/>
              <a:ext cx="1381297" cy="668171"/>
            </a:xfrm>
            <a:prstGeom prst="homePlate">
              <a:avLst>
                <a:gd name="adj" fmla="val 13083"/>
              </a:avLst>
            </a:prstGeom>
            <a:no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Consulting</a:t>
              </a:r>
            </a:p>
          </p:txBody>
        </p:sp>
        <p:sp>
          <p:nvSpPr>
            <p:cNvPr id="26" name="Freeform 7"/>
            <p:cNvSpPr>
              <a:spLocks/>
            </p:cNvSpPr>
            <p:nvPr/>
          </p:nvSpPr>
          <p:spPr bwMode="gray">
            <a:xfrm>
              <a:off x="2483957" y="4555193"/>
              <a:ext cx="5590173" cy="664712"/>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Advise facilities on deployment of the VEO’s core products and services</a:t>
              </a:r>
            </a:p>
          </p:txBody>
        </p:sp>
      </p:grpSp>
      <p:grpSp>
        <p:nvGrpSpPr>
          <p:cNvPr id="28" name="Group 27"/>
          <p:cNvGrpSpPr/>
          <p:nvPr/>
        </p:nvGrpSpPr>
        <p:grpSpPr>
          <a:xfrm>
            <a:off x="239151" y="1904470"/>
            <a:ext cx="8722370" cy="578184"/>
            <a:chOff x="228600" y="2190300"/>
            <a:chExt cx="8722370" cy="705300"/>
          </a:xfrm>
        </p:grpSpPr>
        <p:sp>
          <p:nvSpPr>
            <p:cNvPr id="29" name="Rectangle 28"/>
            <p:cNvSpPr/>
            <p:nvPr/>
          </p:nvSpPr>
          <p:spPr>
            <a:xfrm>
              <a:off x="302725" y="2190300"/>
              <a:ext cx="8648245" cy="664713"/>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30" name="AutoShape 6"/>
            <p:cNvSpPr>
              <a:spLocks noChangeArrowheads="1"/>
            </p:cNvSpPr>
            <p:nvPr/>
          </p:nvSpPr>
          <p:spPr bwMode="gray">
            <a:xfrm>
              <a:off x="228600" y="2227429"/>
              <a:ext cx="1447800" cy="668171"/>
            </a:xfrm>
            <a:prstGeom prst="homePlate">
              <a:avLst>
                <a:gd name="adj" fmla="val 13083"/>
              </a:avLst>
            </a:prstGeom>
            <a:no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Empathy</a:t>
              </a:r>
            </a:p>
          </p:txBody>
        </p:sp>
        <p:sp>
          <p:nvSpPr>
            <p:cNvPr id="31" name="Freeform 7"/>
            <p:cNvSpPr>
              <a:spLocks/>
            </p:cNvSpPr>
            <p:nvPr/>
          </p:nvSpPr>
          <p:spPr bwMode="gray">
            <a:xfrm>
              <a:off x="2527934" y="2205029"/>
              <a:ext cx="5370072" cy="613188"/>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marL="171450" indent="-1714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Through active listening  and timely follow up ensure that the 	Veteran’s voice  is being heard </a:t>
              </a:r>
            </a:p>
          </p:txBody>
        </p:sp>
      </p:grpSp>
      <p:grpSp>
        <p:nvGrpSpPr>
          <p:cNvPr id="33" name="Group 32"/>
          <p:cNvGrpSpPr/>
          <p:nvPr/>
        </p:nvGrpSpPr>
        <p:grpSpPr>
          <a:xfrm>
            <a:off x="295104" y="5009890"/>
            <a:ext cx="8694555" cy="706548"/>
            <a:chOff x="255437" y="5054075"/>
            <a:chExt cx="8694555" cy="777470"/>
          </a:xfrm>
        </p:grpSpPr>
        <p:sp>
          <p:nvSpPr>
            <p:cNvPr id="34" name="Rectangle 33"/>
            <p:cNvSpPr/>
            <p:nvPr/>
          </p:nvSpPr>
          <p:spPr>
            <a:xfrm>
              <a:off x="255573" y="5145394"/>
              <a:ext cx="8694419" cy="664712"/>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latin typeface="Segoe UI" panose="020B0502040204020203" pitchFamily="34" charset="0"/>
                <a:cs typeface="Segoe UI" panose="020B0502040204020203" pitchFamily="34" charset="0"/>
              </a:endParaRPr>
            </a:p>
          </p:txBody>
        </p:sp>
        <p:sp>
          <p:nvSpPr>
            <p:cNvPr id="35" name="AutoShape 6"/>
            <p:cNvSpPr>
              <a:spLocks noChangeArrowheads="1"/>
            </p:cNvSpPr>
            <p:nvPr/>
          </p:nvSpPr>
          <p:spPr bwMode="gray">
            <a:xfrm>
              <a:off x="255437" y="5054075"/>
              <a:ext cx="1441295" cy="668171"/>
            </a:xfrm>
            <a:prstGeom prst="homePlate">
              <a:avLst>
                <a:gd name="adj" fmla="val 13083"/>
              </a:avLst>
            </a:prstGeom>
            <a:noFill/>
            <a:ln w="9525" algn="ctr">
              <a:noFill/>
              <a:miter lim="800000"/>
              <a:headEnd/>
              <a:tailEnd/>
            </a:ln>
            <a:effectLst/>
          </p:spPr>
          <p:txBody>
            <a:bodyPr lIns="91440" tIns="91440" rIns="91440" bIns="91440" anchor="ctr"/>
            <a:lstStyle/>
            <a:p>
              <a:pPr algn="ctr" eaLnBrk="1" fontAlgn="auto" hangingPunct="1">
                <a:spcAft>
                  <a:spcPts val="0"/>
                </a:spcAft>
              </a:pPr>
              <a:r>
                <a:rPr lang="en-US" sz="1300" b="1">
                  <a:solidFill>
                    <a:srgbClr val="002060"/>
                  </a:solidFill>
                  <a:latin typeface="Segoe UI" panose="020B0502040204020203" pitchFamily="34" charset="0"/>
                  <a:cs typeface="Segoe UI" panose="020B0502040204020203" pitchFamily="34" charset="0"/>
                </a:rPr>
                <a:t>Issue Resolution</a:t>
              </a:r>
            </a:p>
          </p:txBody>
        </p:sp>
        <p:sp>
          <p:nvSpPr>
            <p:cNvPr id="36" name="Freeform 7"/>
            <p:cNvSpPr>
              <a:spLocks/>
            </p:cNvSpPr>
            <p:nvPr/>
          </p:nvSpPr>
          <p:spPr bwMode="gray">
            <a:xfrm>
              <a:off x="2512976" y="5165505"/>
              <a:ext cx="5455731" cy="666040"/>
            </a:xfrm>
            <a:custGeom>
              <a:avLst/>
              <a:gdLst/>
              <a:ahLst/>
              <a:cxnLst>
                <a:cxn ang="0">
                  <a:pos x="4538" y="0"/>
                </a:cxn>
                <a:cxn ang="0">
                  <a:pos x="0" y="0"/>
                </a:cxn>
                <a:cxn ang="0">
                  <a:pos x="105" y="541"/>
                </a:cxn>
                <a:cxn ang="0">
                  <a:pos x="0" y="1080"/>
                </a:cxn>
                <a:cxn ang="0">
                  <a:pos x="4538" y="1080"/>
                </a:cxn>
                <a:cxn ang="0">
                  <a:pos x="4538" y="0"/>
                </a:cxn>
              </a:cxnLst>
              <a:rect l="0" t="0" r="r" b="b"/>
              <a:pathLst>
                <a:path w="4538" h="1080">
                  <a:moveTo>
                    <a:pt x="4538" y="0"/>
                  </a:moveTo>
                  <a:lnTo>
                    <a:pt x="0" y="0"/>
                  </a:lnTo>
                  <a:lnTo>
                    <a:pt x="105" y="541"/>
                  </a:lnTo>
                  <a:lnTo>
                    <a:pt x="0" y="1080"/>
                  </a:lnTo>
                  <a:lnTo>
                    <a:pt x="4538" y="1080"/>
                  </a:lnTo>
                  <a:lnTo>
                    <a:pt x="4538" y="0"/>
                  </a:lnTo>
                </a:path>
              </a:pathLst>
            </a:custGeom>
            <a:noFill/>
            <a:ln w="9525" cmpd="sng">
              <a:noFill/>
              <a:prstDash val="solid"/>
              <a:round/>
              <a:headEnd/>
              <a:tailEnd/>
            </a:ln>
            <a:effectLst/>
          </p:spPr>
          <p:txBody>
            <a:bodyPr lIns="274320" tIns="91440" rIns="91440" bIns="91440" anchor="t" anchorCtr="0"/>
            <a:lstStyle/>
            <a:p>
              <a:pPr marL="285750" lvl="1" indent="-285750">
                <a:buSzPct val="100000"/>
                <a:buFont typeface="Arial" panose="020B0604020202020204" pitchFamily="34" charset="0"/>
                <a:buChar char="•"/>
              </a:pPr>
              <a:r>
                <a:rPr lang="en-US" sz="1200">
                  <a:solidFill>
                    <a:srgbClr val="030301"/>
                  </a:solidFill>
                  <a:latin typeface="Segoe UI" panose="020B0502040204020203" pitchFamily="34" charset="0"/>
                  <a:cs typeface="Segoe UI" panose="020B0502040204020203" pitchFamily="34" charset="0"/>
                </a:rPr>
                <a:t>  Quickly work with VA service providers to improve Veteran</a:t>
              </a:r>
            </a:p>
            <a:p>
              <a:pPr marL="0" lvl="1">
                <a:buSzPct val="100000"/>
              </a:pPr>
              <a:r>
                <a:rPr lang="en-US" sz="1200">
                  <a:solidFill>
                    <a:srgbClr val="030301"/>
                  </a:solidFill>
                  <a:latin typeface="Segoe UI" panose="020B0502040204020203" pitchFamily="34" charset="0"/>
                  <a:cs typeface="Segoe UI" panose="020B0502040204020203" pitchFamily="34" charset="0"/>
                </a:rPr>
                <a:t>         experience through specific interventions or projects</a:t>
              </a:r>
            </a:p>
          </p:txBody>
        </p:sp>
      </p:grpSp>
      <p:sp>
        <p:nvSpPr>
          <p:cNvPr id="38" name="TextBox 37"/>
          <p:cNvSpPr txBox="1"/>
          <p:nvPr/>
        </p:nvSpPr>
        <p:spPr>
          <a:xfrm>
            <a:off x="-633974" y="762411"/>
            <a:ext cx="3276600" cy="369332"/>
          </a:xfrm>
          <a:prstGeom prst="rect">
            <a:avLst/>
          </a:prstGeom>
          <a:noFill/>
        </p:spPr>
        <p:txBody>
          <a:bodyPr wrap="square" rtlCol="0">
            <a:spAutoFit/>
          </a:bodyPr>
          <a:lstStyle/>
          <a:p>
            <a:pPr algn="ctr">
              <a:spcBef>
                <a:spcPts val="600"/>
              </a:spcBef>
            </a:pPr>
            <a:r>
              <a:rPr lang="en-US" b="1">
                <a:solidFill>
                  <a:schemeClr val="bg1"/>
                </a:solidFill>
                <a:latin typeface="Segoe UI" panose="020B0502040204020203" pitchFamily="34" charset="0"/>
                <a:cs typeface="Segoe UI" panose="020B0502040204020203" pitchFamily="34" charset="0"/>
              </a:rPr>
              <a:t>Behavior</a:t>
            </a:r>
          </a:p>
        </p:txBody>
      </p:sp>
      <p:sp>
        <p:nvSpPr>
          <p:cNvPr id="39" name="Rectangle 38"/>
          <p:cNvSpPr/>
          <p:nvPr/>
        </p:nvSpPr>
        <p:spPr>
          <a:xfrm>
            <a:off x="1682220" y="756803"/>
            <a:ext cx="175803" cy="4923319"/>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endParaRPr lang="en-US" sz="1800" b="0"/>
          </a:p>
        </p:txBody>
      </p:sp>
    </p:spTree>
    <p:extLst>
      <p:ext uri="{BB962C8B-B14F-4D97-AF65-F5344CB8AC3E}">
        <p14:creationId xmlns:p14="http://schemas.microsoft.com/office/powerpoint/2010/main" val="547673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Autofit/>
          </a:bodyPr>
          <a:lstStyle/>
          <a:p>
            <a:r>
              <a:rPr lang="en-US" sz="2400">
                <a:latin typeface="Segoe UI" panose="020B0502040204020203" pitchFamily="34" charset="0"/>
                <a:cs typeface="Segoe UI" panose="020B0502040204020203" pitchFamily="34" charset="0"/>
              </a:rPr>
              <a:t>Recommendation: </a:t>
            </a:r>
            <a:br>
              <a:rPr lang="en-US" sz="2400">
                <a:latin typeface="Segoe UI" panose="020B0502040204020203" pitchFamily="34" charset="0"/>
                <a:cs typeface="Segoe UI" panose="020B0502040204020203" pitchFamily="34" charset="0"/>
              </a:rPr>
            </a:br>
            <a:r>
              <a:rPr lang="en-US" sz="2400">
                <a:latin typeface="Segoe UI" panose="020B0502040204020203" pitchFamily="34" charset="0"/>
                <a:cs typeface="Segoe UI" panose="020B0502040204020203" pitchFamily="34" charset="0"/>
              </a:rPr>
              <a:t>Increase VR&amp;E Leadership Engagement with VRCs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a:xfrm>
            <a:off x="4015936" y="6806925"/>
            <a:ext cx="515751" cy="365125"/>
          </a:xfrm>
        </p:spPr>
        <p:txBody>
          <a:bodyPr/>
          <a:lstStyle/>
          <a:p>
            <a:fld id="{D983F1FA-211D-3044-9E35-958DFBC26156}" type="slidenum">
              <a:rPr lang="en-US" smtClean="0">
                <a:solidFill>
                  <a:prstClr val="white"/>
                </a:solidFill>
              </a:rPr>
              <a:pPr/>
              <a:t>33</a:t>
            </a:fld>
            <a:endParaRPr lang="en-US">
              <a:solidFill>
                <a:prstClr val="white"/>
              </a:solidFill>
            </a:endParaRPr>
          </a:p>
        </p:txBody>
      </p:sp>
      <p:sp>
        <p:nvSpPr>
          <p:cNvPr id="5" name="Rectangle 4">
            <a:extLst>
              <a:ext uri="{FF2B5EF4-FFF2-40B4-BE49-F238E27FC236}">
                <a16:creationId xmlns:a16="http://schemas.microsoft.com/office/drawing/2014/main" id="{BE3F38D9-157B-43F2-9A8B-B04AC4508073}"/>
              </a:ext>
            </a:extLst>
          </p:cNvPr>
          <p:cNvSpPr/>
          <p:nvPr/>
        </p:nvSpPr>
        <p:spPr>
          <a:xfrm>
            <a:off x="165427" y="1295621"/>
            <a:ext cx="8732520" cy="5693866"/>
          </a:xfrm>
          <a:prstGeom prst="rect">
            <a:avLst/>
          </a:prstGeom>
        </p:spPr>
        <p:txBody>
          <a:bodyPr wrap="square">
            <a:spAutoFit/>
          </a:bodyPr>
          <a:lstStyle/>
          <a:p>
            <a:pPr lvl="0"/>
            <a:r>
              <a:rPr lang="en-US" b="1" dirty="0">
                <a:latin typeface="Segoe UI" panose="020B0502040204020203" pitchFamily="34" charset="0"/>
                <a:cs typeface="Segoe UI" panose="020B0502040204020203" pitchFamily="34" charset="0"/>
              </a:rPr>
              <a:t>Establish a formalized line of communication from Field VRCs to VR&amp;E Senior Leadership to increase engagement and involvement of VRCs in driving change.</a:t>
            </a:r>
          </a:p>
          <a:p>
            <a:pPr lvl="0"/>
            <a:endParaRPr lang="en-US" b="1" dirty="0">
              <a:latin typeface="Segoe UI" panose="020B0502040204020203" pitchFamily="34" charset="0"/>
              <a:cs typeface="Segoe UI" panose="020B0502040204020203" pitchFamily="34" charset="0"/>
            </a:endParaRPr>
          </a:p>
          <a:p>
            <a:pPr marL="342900" lvl="2" indent="-342900">
              <a:buSzTx/>
              <a:buFont typeface="Arial" panose="020B0604020202020204" pitchFamily="34" charset="0"/>
              <a:buChar char="•"/>
            </a:pPr>
            <a:r>
              <a:rPr lang="en-US" b="1" dirty="0"/>
              <a:t>Option  1:  </a:t>
            </a:r>
            <a:r>
              <a:rPr lang="en-US" dirty="0"/>
              <a:t>Select a representative number of high-performing VRCs from across the country to create a committee with the sole purpose of providing feedback and input from the field VRC perspective while also serving as culture change champions.</a:t>
            </a:r>
          </a:p>
          <a:p>
            <a:pPr marL="800100" lvl="3" indent="-342900">
              <a:buFont typeface="Arial" panose="020B0604020202020204" pitchFamily="34" charset="0"/>
              <a:buChar char="•"/>
            </a:pPr>
            <a:r>
              <a:rPr lang="en-US" sz="1600" dirty="0"/>
              <a:t>Enlist key VRC influencers who can also be charged with making the case for change in their Stations as they learn about the IT transformational initiatives from VR&amp;E</a:t>
            </a:r>
          </a:p>
          <a:p>
            <a:pPr marL="800100" lvl="3" indent="-342900">
              <a:buFont typeface="Arial" panose="020B0604020202020204" pitchFamily="34" charset="0"/>
              <a:buChar char="•"/>
            </a:pPr>
            <a:r>
              <a:rPr lang="en-US" sz="1600" dirty="0"/>
              <a:t>The VRC Advisory Committee (VAC) to provide feedback and insight directly to VR&amp;E Senior Management to minimize concerns being lost in translation or not consistently shared</a:t>
            </a:r>
          </a:p>
          <a:p>
            <a:pPr marL="800100" lvl="3" indent="-342900">
              <a:buFont typeface="Arial" panose="020B0604020202020204" pitchFamily="34" charset="0"/>
              <a:buChar char="•"/>
            </a:pPr>
            <a:r>
              <a:rPr lang="en-US" sz="1600" dirty="0"/>
              <a:t>Leverage VAC to provide insight and feedback to assist with improving effectiveness of initiatives (e.g. new policies, procedures, system implementation, etc.)</a:t>
            </a:r>
          </a:p>
          <a:p>
            <a:pPr marL="0" lvl="2">
              <a:buSzTx/>
            </a:pPr>
            <a:endParaRPr lang="en-US" dirty="0"/>
          </a:p>
          <a:p>
            <a:pPr marL="342900" lvl="2" indent="-342900">
              <a:buSzTx/>
              <a:buFont typeface="Arial" panose="020B0604020202020204" pitchFamily="34" charset="0"/>
              <a:buChar char="•"/>
            </a:pPr>
            <a:r>
              <a:rPr lang="en-US" b="1" dirty="0"/>
              <a:t>Option 2: </a:t>
            </a:r>
            <a:r>
              <a:rPr lang="en-US" dirty="0"/>
              <a:t>Ask the VREOs to hold regularly scheduled collaboration and feedback meetings with their VRCs.  Have the VREOs report to VR&amp;E Service the outputs from these meetings including the top concerns and challenges from the VRCs.</a:t>
            </a:r>
          </a:p>
          <a:p>
            <a:pPr lvl="0"/>
            <a:endParaRPr lang="en-US" sz="1400" dirty="0">
              <a:latin typeface="Segoe UI" panose="020B0502040204020203" pitchFamily="34" charset="0"/>
              <a:cs typeface="Segoe UI" panose="020B0502040204020203" pitchFamily="34" charset="0"/>
            </a:endParaRPr>
          </a:p>
          <a:p>
            <a:pPr marL="285750" lvl="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lvl="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173736" indent="-173736">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4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81059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Recommendation: </a:t>
            </a:r>
            <a:br>
              <a:rPr lang="en-US" dirty="0">
                <a:latin typeface="Segoe UI" panose="020B0502040204020203" pitchFamily="34" charset="0"/>
                <a:cs typeface="Segoe UI" panose="020B0502040204020203" pitchFamily="34" charset="0"/>
              </a:rPr>
            </a:br>
            <a:r>
              <a:rPr lang="en-US" dirty="0">
                <a:latin typeface="Segoe UI" panose="020B0502040204020203" pitchFamily="34" charset="0"/>
                <a:cs typeface="Segoe UI" panose="020B0502040204020203" pitchFamily="34" charset="0"/>
              </a:rPr>
              <a:t>Solicit Feedback from Veterans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34</a:t>
            </a:fld>
            <a:endParaRPr lang="en-US">
              <a:solidFill>
                <a:prstClr val="white"/>
              </a:solidFill>
            </a:endParaRPr>
          </a:p>
        </p:txBody>
      </p:sp>
      <p:sp>
        <p:nvSpPr>
          <p:cNvPr id="5" name="Rectangle 4">
            <a:extLst>
              <a:ext uri="{FF2B5EF4-FFF2-40B4-BE49-F238E27FC236}">
                <a16:creationId xmlns:a16="http://schemas.microsoft.com/office/drawing/2014/main" id="{BE3F38D9-157B-43F2-9A8B-B04AC4508073}"/>
              </a:ext>
            </a:extLst>
          </p:cNvPr>
          <p:cNvSpPr/>
          <p:nvPr/>
        </p:nvSpPr>
        <p:spPr>
          <a:xfrm>
            <a:off x="237744" y="1186982"/>
            <a:ext cx="8531352" cy="4770537"/>
          </a:xfrm>
          <a:prstGeom prst="rect">
            <a:avLst/>
          </a:prstGeom>
        </p:spPr>
        <p:txBody>
          <a:bodyPr wrap="square">
            <a:spAutoFit/>
          </a:bodyPr>
          <a:lstStyle/>
          <a:p>
            <a:pPr lvl="0"/>
            <a:r>
              <a:rPr lang="en-US" b="1" dirty="0">
                <a:latin typeface="Segoe UI" panose="020B0502040204020203" pitchFamily="34" charset="0"/>
                <a:cs typeface="Segoe UI" panose="020B0502040204020203" pitchFamily="34" charset="0"/>
              </a:rPr>
              <a:t>Establish response metrics and solicit feedback from Veterans about their experience at VR&amp;E.</a:t>
            </a:r>
          </a:p>
          <a:p>
            <a:pPr lvl="0"/>
            <a:endParaRPr lang="en-US" b="1"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Use </a:t>
            </a:r>
            <a:r>
              <a:rPr lang="en-US" dirty="0" err="1">
                <a:latin typeface="Segoe UI" panose="020B0502040204020203" pitchFamily="34" charset="0"/>
                <a:cs typeface="Segoe UI" panose="020B0502040204020203" pitchFamily="34" charset="0"/>
              </a:rPr>
              <a:t>eVA</a:t>
            </a:r>
            <a:r>
              <a:rPr lang="en-US" dirty="0">
                <a:solidFill>
                  <a:srgbClr val="FF0000"/>
                </a:solidFill>
                <a:latin typeface="Segoe UI" panose="020B0502040204020203" pitchFamily="34" charset="0"/>
                <a:cs typeface="Segoe UI" panose="020B0502040204020203" pitchFamily="34" charset="0"/>
              </a:rPr>
              <a:t> </a:t>
            </a:r>
            <a:r>
              <a:rPr lang="en-US" dirty="0">
                <a:latin typeface="Segoe UI" panose="020B0502040204020203" pitchFamily="34" charset="0"/>
                <a:cs typeface="Segoe UI" panose="020B0502040204020203" pitchFamily="34" charset="0"/>
              </a:rPr>
              <a:t>to solicit feedback from Veterans after each interaction.  Compile data and determine where additional resources/training may be needed for VRCs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Create a standard minimum response time for voice mail messages (i.e., Within 24 – 48 business hours)</a:t>
            </a:r>
          </a:p>
          <a:p>
            <a:pPr marL="285750" lvl="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Implement an award system to recognize those VRCs that receive exemplar ratings from Veterans and/or other VRCs</a:t>
            </a:r>
          </a:p>
          <a:p>
            <a:pPr marL="285750" lvl="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Provides VR&amp;E/VRC’s with the information they need to make real time changes in how they provide service to Veterans and integrate this information with the VR&amp;E Field Advisory teams weekly check-ins with the field</a:t>
            </a:r>
          </a:p>
          <a:p>
            <a:pPr lvl="0"/>
            <a:endParaRPr lang="en-US" dirty="0">
              <a:latin typeface="Segoe UI" panose="020B0502040204020203" pitchFamily="34" charset="0"/>
              <a:cs typeface="Segoe UI" panose="020B0502040204020203" pitchFamily="34" charset="0"/>
            </a:endParaRPr>
          </a:p>
          <a:p>
            <a:pPr marL="285750" lvl="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lvl="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lvl="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173736" indent="-173736">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173736" lvl="0" indent="-173736">
              <a:buFont typeface="Arial" panose="020B0604020202020204" pitchFamily="34" charset="0"/>
              <a:buChar char="•"/>
            </a:pPr>
            <a:endParaRPr lang="en-US" sz="14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701709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Autofit/>
          </a:bodyPr>
          <a:lstStyle/>
          <a:p>
            <a:r>
              <a:rPr lang="en-US" sz="2400" dirty="0">
                <a:latin typeface="Segoe UI" panose="020B0502040204020203" pitchFamily="34" charset="0"/>
                <a:cs typeface="Segoe UI" panose="020B0502040204020203" pitchFamily="34" charset="0"/>
              </a:rPr>
              <a:t>Recommendation: </a:t>
            </a:r>
            <a:br>
              <a:rPr lang="en-US" sz="2400" dirty="0">
                <a:latin typeface="Segoe UI" panose="020B0502040204020203" pitchFamily="34" charset="0"/>
                <a:cs typeface="Segoe UI" panose="020B0502040204020203" pitchFamily="34" charset="0"/>
              </a:rPr>
            </a:br>
            <a:r>
              <a:rPr lang="en-US" sz="2400" dirty="0">
                <a:latin typeface="Segoe UI" panose="020B0502040204020203" pitchFamily="34" charset="0"/>
                <a:cs typeface="Segoe UI" panose="020B0502040204020203" pitchFamily="34" charset="0"/>
              </a:rPr>
              <a:t>Establish Situational Based Learning Opportunities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35</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98563" y="1089859"/>
            <a:ext cx="8972867" cy="5170646"/>
          </a:xfrm>
          <a:prstGeom prst="rect">
            <a:avLst/>
          </a:prstGeom>
        </p:spPr>
        <p:txBody>
          <a:bodyPr wrap="square">
            <a:spAutoFit/>
          </a:bodyPr>
          <a:lstStyle/>
          <a:p>
            <a:pPr>
              <a:spcAft>
                <a:spcPts val="600"/>
              </a:spcAft>
            </a:pPr>
            <a:r>
              <a:rPr lang="en-US" sz="1600" b="1">
                <a:latin typeface="Segoe UI" panose="020B0502040204020203" pitchFamily="34" charset="0"/>
                <a:cs typeface="Segoe UI" panose="020B0502040204020203" pitchFamily="34" charset="0"/>
              </a:rPr>
              <a:t>Provide situational based training to address specifically relationship building, responsiveness and empathy in working with Veterans.</a:t>
            </a:r>
          </a:p>
          <a:p>
            <a:pPr marL="285750" indent="-285750">
              <a:spcAft>
                <a:spcPts val="600"/>
              </a:spcAft>
              <a:buFont typeface="Arial" panose="020B0604020202020204" pitchFamily="34" charset="0"/>
              <a:buChar char="•"/>
            </a:pPr>
            <a:r>
              <a:rPr lang="en-US" sz="1500">
                <a:latin typeface="Segoe UI" panose="020B0502040204020203" pitchFamily="34" charset="0"/>
                <a:cs typeface="Segoe UI" panose="020B0502040204020203" pitchFamily="34" charset="0"/>
              </a:rPr>
              <a:t>Training content to include:</a:t>
            </a: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Level of disability; generational differences and expectations</a:t>
            </a:r>
            <a:endParaRPr lang="en-US" sz="1400" strike="sngStrike">
              <a:latin typeface="Segoe UI" panose="020B0502040204020203" pitchFamily="34" charset="0"/>
              <a:cs typeface="Segoe UI" panose="020B0502040204020203" pitchFamily="34" charset="0"/>
            </a:endParaRP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De-escalation techniques for when a veteran gets frustrated</a:t>
            </a: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Active listening – paraphrasing and reading body language; avoiding triggers – PTSD, depression, etc. </a:t>
            </a: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Importance of responsiveness and follow-up (setting expectations for follow-up with all veterans)</a:t>
            </a: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Setting expectations with Veterans: level of contact; eligibility vs. entitlement  </a:t>
            </a:r>
          </a:p>
          <a:p>
            <a:pPr marL="742950" lvl="1" indent="-285750">
              <a:spcAft>
                <a:spcPts val="600"/>
              </a:spcAft>
              <a:buFont typeface="Arial" panose="020B0604020202020204" pitchFamily="34" charset="0"/>
              <a:buChar char="•"/>
            </a:pPr>
            <a:r>
              <a:rPr lang="en-US" sz="1400">
                <a:latin typeface="Segoe UI" panose="020B0502040204020203" pitchFamily="34" charset="0"/>
                <a:cs typeface="Segoe UI" panose="020B0502040204020203" pitchFamily="34" charset="0"/>
              </a:rPr>
              <a:t>Being transparent about the process</a:t>
            </a:r>
          </a:p>
          <a:p>
            <a:pPr marL="285750" indent="-285750">
              <a:spcAft>
                <a:spcPts val="600"/>
              </a:spcAft>
              <a:buFont typeface="Arial" panose="020B0604020202020204" pitchFamily="34" charset="0"/>
              <a:buChar char="•"/>
            </a:pPr>
            <a:r>
              <a:rPr lang="en-US" sz="1500">
                <a:latin typeface="Segoe UI" panose="020B0502040204020203" pitchFamily="34" charset="0"/>
                <a:cs typeface="Segoe UI" panose="020B0502040204020203" pitchFamily="34" charset="0"/>
              </a:rPr>
              <a:t>Incorporate behavior-based instruction</a:t>
            </a:r>
            <a:r>
              <a:rPr lang="en-US" sz="1500">
                <a:solidFill>
                  <a:srgbClr val="FF0000"/>
                </a:solidFill>
                <a:latin typeface="Segoe UI" panose="020B0502040204020203" pitchFamily="34" charset="0"/>
                <a:cs typeface="Segoe UI" panose="020B0502040204020203" pitchFamily="34" charset="0"/>
              </a:rPr>
              <a:t> </a:t>
            </a:r>
            <a:r>
              <a:rPr lang="en-US" sz="1500">
                <a:latin typeface="Segoe UI" panose="020B0502040204020203" pitchFamily="34" charset="0"/>
                <a:cs typeface="Segoe UI" panose="020B0502040204020203" pitchFamily="34" charset="0"/>
              </a:rPr>
              <a:t>and scenarios </a:t>
            </a:r>
          </a:p>
          <a:p>
            <a:pPr marL="285750" indent="-285750">
              <a:spcAft>
                <a:spcPts val="600"/>
              </a:spcAft>
              <a:buFont typeface="Arial" panose="020B0604020202020204" pitchFamily="34" charset="0"/>
              <a:buChar char="•"/>
            </a:pPr>
            <a:r>
              <a:rPr lang="en-US" sz="1500">
                <a:latin typeface="Segoe UI" panose="020B0502040204020203" pitchFamily="34" charset="0"/>
                <a:cs typeface="Segoe UI" panose="020B0502040204020203" pitchFamily="34" charset="0"/>
              </a:rPr>
              <a:t>Create practices COP (community of practice) where VRCs can share recommendations on how to interact with Veterans</a:t>
            </a:r>
          </a:p>
          <a:p>
            <a:pPr marL="285750" indent="-285750">
              <a:spcAft>
                <a:spcPts val="600"/>
              </a:spcAft>
              <a:buFont typeface="Arial" panose="020B0604020202020204" pitchFamily="34" charset="0"/>
              <a:buChar char="•"/>
            </a:pPr>
            <a:r>
              <a:rPr lang="en-US" sz="1500">
                <a:latin typeface="Segoe UI" panose="020B0502040204020203" pitchFamily="34" charset="0"/>
                <a:cs typeface="Segoe UI" panose="020B0502040204020203" pitchFamily="34" charset="0"/>
              </a:rPr>
              <a:t>Create formal mentoring and developmental opportunities to share best practices for counseling Veterans</a:t>
            </a:r>
          </a:p>
          <a:p>
            <a:pPr>
              <a:spcAft>
                <a:spcPts val="600"/>
              </a:spcAft>
            </a:pPr>
            <a:r>
              <a:rPr lang="en-US" sz="1600" b="1">
                <a:latin typeface="Segoe UI" panose="020B0502040204020203" pitchFamily="34" charset="0"/>
                <a:cs typeface="Segoe UI" panose="020B0502040204020203" pitchFamily="34" charset="0"/>
              </a:rPr>
              <a:t>Provide additional support and training to the VRCs about eligibility decision making to eliminate confusion.</a:t>
            </a:r>
          </a:p>
          <a:p>
            <a:pPr>
              <a:spcAft>
                <a:spcPts val="600"/>
              </a:spcAft>
            </a:pPr>
            <a:r>
              <a:rPr lang="en-US" sz="1600" b="1">
                <a:latin typeface="Segoe UI" panose="020B0502040204020203" pitchFamily="34" charset="0"/>
                <a:cs typeface="Segoe UI" panose="020B0502040204020203" pitchFamily="34" charset="0"/>
              </a:rPr>
              <a:t>Provide education and other preventative measures to reduce stress and improve employee morale.</a:t>
            </a:r>
          </a:p>
        </p:txBody>
      </p:sp>
    </p:spTree>
    <p:extLst>
      <p:ext uri="{BB962C8B-B14F-4D97-AF65-F5344CB8AC3E}">
        <p14:creationId xmlns:p14="http://schemas.microsoft.com/office/powerpoint/2010/main" val="2219503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Autofit/>
          </a:bodyPr>
          <a:lstStyle/>
          <a:p>
            <a:r>
              <a:rPr lang="en-US" sz="2800" dirty="0">
                <a:latin typeface="Segoe UI" panose="020B0502040204020203" pitchFamily="34" charset="0"/>
                <a:cs typeface="Segoe UI" panose="020B0502040204020203" pitchFamily="34" charset="0"/>
              </a:rPr>
              <a:t>Recommendation: </a:t>
            </a:r>
            <a:br>
              <a:rPr lang="en-US" sz="2800" dirty="0">
                <a:latin typeface="Segoe UI" panose="020B0502040204020203" pitchFamily="34" charset="0"/>
                <a:cs typeface="Segoe UI" panose="020B0502040204020203" pitchFamily="34" charset="0"/>
              </a:rPr>
            </a:br>
            <a:r>
              <a:rPr lang="en-US" sz="2800" dirty="0">
                <a:latin typeface="Segoe UI" panose="020B0502040204020203" pitchFamily="34" charset="0"/>
                <a:cs typeface="Segoe UI" panose="020B0502040204020203" pitchFamily="34" charset="0"/>
              </a:rPr>
              <a:t>Increase VRC availability to work with the complex Veteran cases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36</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155713" y="1290339"/>
            <a:ext cx="8832573" cy="5528565"/>
          </a:xfrm>
          <a:prstGeom prst="rect">
            <a:avLst/>
          </a:prstGeom>
        </p:spPr>
        <p:txBody>
          <a:bodyPr wrap="square">
            <a:spAutoFit/>
          </a:bodyPr>
          <a:lstStyle/>
          <a:p>
            <a:r>
              <a:rPr lang="en-US" b="1" dirty="0">
                <a:latin typeface="Segoe UI" panose="020B0502040204020203" pitchFamily="34" charset="0"/>
                <a:cs typeface="Segoe UI" panose="020B0502040204020203" pitchFamily="34" charset="0"/>
              </a:rPr>
              <a:t>Enhancing the Veteran experience requires the VRC to spend more time with the complex Veteran cases.</a:t>
            </a:r>
          </a:p>
          <a:p>
            <a:endParaRPr lang="en-US" b="1"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Streamline nonessential activities to allow VRCs more time</a:t>
            </a:r>
            <a:r>
              <a:rPr lang="en-US" dirty="0">
                <a:solidFill>
                  <a:srgbClr val="FF0000"/>
                </a:solidFill>
                <a:latin typeface="Segoe UI" panose="020B0502040204020203" pitchFamily="34" charset="0"/>
                <a:cs typeface="Segoe UI" panose="020B0502040204020203" pitchFamily="34" charset="0"/>
              </a:rPr>
              <a:t> </a:t>
            </a:r>
            <a:r>
              <a:rPr lang="en-US" dirty="0">
                <a:latin typeface="Segoe UI" panose="020B0502040204020203" pitchFamily="34" charset="0"/>
                <a:cs typeface="Segoe UI" panose="020B0502040204020203" pitchFamily="34" charset="0"/>
              </a:rPr>
              <a:t>to service Veterans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Eliminate all non-essential administrative practices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Re-evaluate the administrative requirements for letters that are required to be written after VRCs interact with Veteran to determine what can be reduced or eliminated</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Examine whether there can be a reduction in the amount of case requirements and associated paperwork</a:t>
            </a:r>
          </a:p>
          <a:p>
            <a:pPr marL="285750" lvl="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Ensure that all policy updates are clear and easy to understand prior to being sent to the field to reduce the amount of time VRCs must take to understand how to implement them</a:t>
            </a:r>
          </a:p>
          <a:p>
            <a:pPr marL="285750" lvl="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Consider modifying schedule at least one day a week to allow for late hours which will give working Veterans an alternative option for site visits</a:t>
            </a:r>
          </a:p>
          <a:p>
            <a:pPr marL="285750" lvl="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Build in time for administrative tasks within a VR&amp;E’s schedule where they are not meeting with Veterans and can use time to respond</a:t>
            </a:r>
          </a:p>
          <a:p>
            <a:pPr marL="285750" lvl="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a:p>
            <a:pPr marR="0" lvl="0">
              <a:lnSpc>
                <a:spcPct val="110000"/>
              </a:lnSpc>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7406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noAutofit/>
          </a:bodyPr>
          <a:lstStyle/>
          <a:p>
            <a:r>
              <a:rPr lang="en-US" sz="2500" dirty="0">
                <a:latin typeface="Segoe UI" panose="020B0502040204020203" pitchFamily="34" charset="0"/>
                <a:cs typeface="Segoe UI" panose="020B0502040204020203" pitchFamily="34" charset="0"/>
              </a:rPr>
              <a:t>Recommendation: </a:t>
            </a:r>
            <a:br>
              <a:rPr lang="en-US" sz="2500" dirty="0">
                <a:latin typeface="Segoe UI" panose="020B0502040204020203" pitchFamily="34" charset="0"/>
                <a:cs typeface="Segoe UI" panose="020B0502040204020203" pitchFamily="34" charset="0"/>
              </a:rPr>
            </a:br>
            <a:r>
              <a:rPr lang="en-US" sz="2500" dirty="0">
                <a:latin typeface="Segoe UI" panose="020B0502040204020203" pitchFamily="34" charset="0"/>
                <a:cs typeface="Segoe UI" panose="020B0502040204020203" pitchFamily="34" charset="0"/>
              </a:rPr>
              <a:t>Improve talent position fit of VRCs to service Veterans</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37</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311427" y="1195014"/>
            <a:ext cx="8832573" cy="5343899"/>
          </a:xfrm>
          <a:prstGeom prst="rect">
            <a:avLst/>
          </a:prstGeom>
        </p:spPr>
        <p:txBody>
          <a:bodyPr wrap="square">
            <a:spAutoFit/>
          </a:bodyPr>
          <a:lstStyle/>
          <a:p>
            <a:r>
              <a:rPr lang="en-US" b="1" dirty="0">
                <a:latin typeface="Segoe UI" panose="020B0502040204020203" pitchFamily="34" charset="0"/>
                <a:cs typeface="Segoe UI" panose="020B0502040204020203" pitchFamily="34" charset="0"/>
              </a:rPr>
              <a:t>Select individuals for VRC roles that have the knowledge, skills, and organizational fit to effectively engage with Veterans.</a:t>
            </a:r>
            <a:endParaRPr lang="en-US" b="1" dirty="0"/>
          </a:p>
          <a:p>
            <a:endParaRPr lang="en-US" b="1"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Identify core competencies for VRC applicants to include, but not limited to, educational preparation, experience in counseling especially those with multiple co-morbidities/diagnoses, customer service aptitude and adaptability</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Create and implement standard behavioral interviewing protocol to help identify organizational fit of VRC candidates with VR&amp;E with targeted behaviors to include:</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Rapport Building</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Empathy</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Responsiveness</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Resourceful</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Consulting</a:t>
            </a:r>
          </a:p>
          <a:p>
            <a:pPr marL="628650" lvl="1" indent="-171450" defTabSz="889000" fontAlgn="base">
              <a:buFont typeface="Arial" panose="020B0604020202020204" pitchFamily="34" charset="0"/>
              <a:buChar char="•"/>
              <a:defRPr/>
            </a:pPr>
            <a:r>
              <a:rPr lang="en-US" sz="1600" dirty="0">
                <a:solidFill>
                  <a:srgbClr val="000000"/>
                </a:solidFill>
                <a:latin typeface="Segoe UI" panose="020B0502040204020203" pitchFamily="34" charset="0"/>
                <a:cs typeface="Segoe UI" panose="020B0502040204020203" pitchFamily="34" charset="0"/>
              </a:rPr>
              <a:t>Issue Resolution Focus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Institute “buddy” system pairing new VRCs with seasoned VRC to assist with enculturating into VR&amp;E environment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Implement formal mechanism to receive and share developmental feedback with new counselors to provide support</a:t>
            </a:r>
          </a:p>
          <a:p>
            <a:pPr marR="0" lvl="0">
              <a:lnSpc>
                <a:spcPct val="110000"/>
              </a:lnSpc>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712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42E2818-F348-4D17-808F-4AC9790ABB7C}"/>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0357" name="think-cell Slide" r:id="rId6" imgW="395" imgH="394" progId="TCLayout.ActiveDocument.1">
                  <p:embed/>
                </p:oleObj>
              </mc:Choice>
              <mc:Fallback>
                <p:oleObj name="think-cell Slide" r:id="rId6" imgW="395" imgH="394" progId="TCLayout.ActiveDocument.1">
                  <p:embed/>
                  <p:pic>
                    <p:nvPicPr>
                      <p:cNvPr id="4" name="Object 3" hidden="1">
                        <a:extLst>
                          <a:ext uri="{FF2B5EF4-FFF2-40B4-BE49-F238E27FC236}">
                            <a16:creationId xmlns:a16="http://schemas.microsoft.com/office/drawing/2014/main" id="{C42E2818-F348-4D17-808F-4AC9790ABB7C}"/>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1CAFE39-761E-4AEC-ABEA-CD0FB579D662}"/>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none" lIns="0" tIns="0" rIns="0" bIns="0" numCol="1" spcCol="0" rtlCol="0" anchor="ctr" anchorCtr="0" compatLnSpc="1">
            <a:prstTxWarp prst="textNoShape">
              <a:avLst/>
            </a:prstTxWarp>
            <a:noAutofit/>
          </a:bodyPr>
          <a:lstStyle/>
          <a:p>
            <a:pPr marL="0" marR="0" lvl="0" indent="0" algn="ctr" defTabSz="8890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sym typeface="Calibri" panose="020F0502020204030204" pitchFamily="34" charset="0"/>
            </a:endParaRPr>
          </a:p>
        </p:txBody>
      </p:sp>
      <p:sp>
        <p:nvSpPr>
          <p:cNvPr id="56" name="Tit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Enhance the Veteran Experience and Support the VRCs</a:t>
            </a:r>
          </a:p>
        </p:txBody>
      </p:sp>
      <p:sp>
        <p:nvSpPr>
          <p:cNvPr id="25" name="Content Placeholder 1">
            <a:extLst>
              <a:ext uri="{FF2B5EF4-FFF2-40B4-BE49-F238E27FC236}">
                <a16:creationId xmlns:a16="http://schemas.microsoft.com/office/drawing/2014/main" id="{E794663C-743D-4DBD-81FE-E028331C3B16}"/>
              </a:ext>
            </a:extLst>
          </p:cNvPr>
          <p:cNvSpPr txBox="1">
            <a:spLocks/>
          </p:cNvSpPr>
          <p:nvPr/>
        </p:nvSpPr>
        <p:spPr>
          <a:xfrm>
            <a:off x="503584" y="1189037"/>
            <a:ext cx="8229600" cy="45259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16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5" name="TextBox 4">
            <a:extLst>
              <a:ext uri="{FF2B5EF4-FFF2-40B4-BE49-F238E27FC236}">
                <a16:creationId xmlns:a16="http://schemas.microsoft.com/office/drawing/2014/main" id="{CB62C691-5179-4895-A11B-91A411AD8960}"/>
              </a:ext>
            </a:extLst>
          </p:cNvPr>
          <p:cNvSpPr txBox="1"/>
          <p:nvPr/>
        </p:nvSpPr>
        <p:spPr>
          <a:xfrm>
            <a:off x="5405231" y="1090176"/>
            <a:ext cx="3524251"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As the VR&amp;E IT Modernization efforts begin to come on-line and reduce the administrative burden, they will need to be broadly supported by influential VRCs.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p:txBody>
      </p:sp>
      <p:sp>
        <p:nvSpPr>
          <p:cNvPr id="6" name="Rectangle 5">
            <a:extLst>
              <a:ext uri="{FF2B5EF4-FFF2-40B4-BE49-F238E27FC236}">
                <a16:creationId xmlns:a16="http://schemas.microsoft.com/office/drawing/2014/main" id="{88A4DD6B-7E10-4062-AFEE-48691B70650B}"/>
              </a:ext>
            </a:extLst>
          </p:cNvPr>
          <p:cNvSpPr/>
          <p:nvPr/>
        </p:nvSpPr>
        <p:spPr>
          <a:xfrm>
            <a:off x="7132984" y="2668487"/>
            <a:ext cx="2055731"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Scenario based training developed with the input from the VRC advisory committee.  </a:t>
            </a:r>
          </a:p>
        </p:txBody>
      </p:sp>
      <p:sp>
        <p:nvSpPr>
          <p:cNvPr id="9" name="Rectangle 8">
            <a:extLst>
              <a:ext uri="{FF2B5EF4-FFF2-40B4-BE49-F238E27FC236}">
                <a16:creationId xmlns:a16="http://schemas.microsoft.com/office/drawing/2014/main" id="{A465AE8D-4B87-42D0-A6F8-D64EA5EC0D03}"/>
              </a:ext>
            </a:extLst>
          </p:cNvPr>
          <p:cNvSpPr/>
          <p:nvPr/>
        </p:nvSpPr>
        <p:spPr>
          <a:xfrm>
            <a:off x="227359" y="2437655"/>
            <a:ext cx="1624013" cy="249299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Provides real-time feedback and helps to identify and analyze VRC-related challenges and potential solutions.   Provides input into the IT modernization efforts and can develop solutions to address issues identified from  the Veteran survey data.</a:t>
            </a:r>
          </a:p>
        </p:txBody>
      </p:sp>
      <p:sp>
        <p:nvSpPr>
          <p:cNvPr id="10" name="Rectangle 9">
            <a:extLst>
              <a:ext uri="{FF2B5EF4-FFF2-40B4-BE49-F238E27FC236}">
                <a16:creationId xmlns:a16="http://schemas.microsoft.com/office/drawing/2014/main" id="{07CD4EE1-51AE-462F-939F-AAD6F0F64B43}"/>
              </a:ext>
            </a:extLst>
          </p:cNvPr>
          <p:cNvSpPr/>
          <p:nvPr/>
        </p:nvSpPr>
        <p:spPr>
          <a:xfrm>
            <a:off x="2875310" y="6024336"/>
            <a:ext cx="3895724"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Identifies and analyzes problems and their root causes. Generates creative ideas and potential solutions. Resolves barriers and chooses course of action that optimize chances of achieving desired outcomes. 	</a:t>
            </a:r>
          </a:p>
        </p:txBody>
      </p:sp>
      <p:graphicFrame>
        <p:nvGraphicFramePr>
          <p:cNvPr id="12" name="Diagram 11">
            <a:extLst>
              <a:ext uri="{FF2B5EF4-FFF2-40B4-BE49-F238E27FC236}">
                <a16:creationId xmlns:a16="http://schemas.microsoft.com/office/drawing/2014/main" id="{0F33AAED-FE86-4CBF-B144-6371E671B4B5}"/>
              </a:ext>
            </a:extLst>
          </p:cNvPr>
          <p:cNvGraphicFramePr/>
          <p:nvPr>
            <p:extLst>
              <p:ext uri="{D42A27DB-BD31-4B8C-83A1-F6EECF244321}">
                <p14:modId xmlns:p14="http://schemas.microsoft.com/office/powerpoint/2010/main" val="3667690122"/>
              </p:ext>
            </p:extLst>
          </p:nvPr>
        </p:nvGraphicFramePr>
        <p:xfrm>
          <a:off x="1851372" y="1262231"/>
          <a:ext cx="6315075" cy="47520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5" name="Slide Number Placeholder 2">
            <a:extLst>
              <a:ext uri="{FF2B5EF4-FFF2-40B4-BE49-F238E27FC236}">
                <a16:creationId xmlns:a16="http://schemas.microsoft.com/office/drawing/2014/main" id="{F25D0BE1-3D44-42E0-A376-01EE95036DF8}"/>
              </a:ext>
            </a:extLst>
          </p:cNvPr>
          <p:cNvSpPr txBox="1">
            <a:spLocks/>
          </p:cNvSpPr>
          <p:nvPr/>
        </p:nvSpPr>
        <p:spPr>
          <a:xfrm>
            <a:off x="6656734"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B4B682-9613-4AA8-A18E-04DF49F1F684}"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Arial"/>
            </a:endParaRPr>
          </a:p>
        </p:txBody>
      </p:sp>
      <p:sp>
        <p:nvSpPr>
          <p:cNvPr id="2" name="Arc 1">
            <a:extLst>
              <a:ext uri="{FF2B5EF4-FFF2-40B4-BE49-F238E27FC236}">
                <a16:creationId xmlns:a16="http://schemas.microsoft.com/office/drawing/2014/main" id="{EE78F47C-544F-4156-8BFC-8292AC73178F}"/>
              </a:ext>
            </a:extLst>
          </p:cNvPr>
          <p:cNvSpPr/>
          <p:nvPr/>
        </p:nvSpPr>
        <p:spPr bwMode="auto">
          <a:xfrm rot="6077297">
            <a:off x="4794458" y="3708209"/>
            <a:ext cx="1671638" cy="1419225"/>
          </a:xfrm>
          <a:prstGeom prst="arc">
            <a:avLst/>
          </a:prstGeom>
          <a:noFill/>
          <a:ln w="28575" cap="flat" cmpd="sng" algn="ctr">
            <a:solidFill>
              <a:schemeClr val="bg2"/>
            </a:solidFill>
            <a:prstDash val="solid"/>
            <a:round/>
            <a:headEnd type="triangle" w="med" len="med"/>
            <a:tailEnd type="non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17" name="Rectangle 16">
            <a:extLst>
              <a:ext uri="{FF2B5EF4-FFF2-40B4-BE49-F238E27FC236}">
                <a16:creationId xmlns:a16="http://schemas.microsoft.com/office/drawing/2014/main" id="{1F8D62D2-F9D2-45D6-A4DD-9956E9793D60}"/>
              </a:ext>
            </a:extLst>
          </p:cNvPr>
          <p:cNvSpPr/>
          <p:nvPr/>
        </p:nvSpPr>
        <p:spPr>
          <a:xfrm>
            <a:off x="6137483" y="4858723"/>
            <a:ext cx="2381251"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Informs training  </a:t>
            </a:r>
          </a:p>
        </p:txBody>
      </p:sp>
      <p:sp>
        <p:nvSpPr>
          <p:cNvPr id="18" name="Arc 17">
            <a:extLst>
              <a:ext uri="{FF2B5EF4-FFF2-40B4-BE49-F238E27FC236}">
                <a16:creationId xmlns:a16="http://schemas.microsoft.com/office/drawing/2014/main" id="{D676312C-8EE6-46F7-8FC4-35E81E85F5DB}"/>
              </a:ext>
            </a:extLst>
          </p:cNvPr>
          <p:cNvSpPr/>
          <p:nvPr/>
        </p:nvSpPr>
        <p:spPr bwMode="auto">
          <a:xfrm rot="10800000">
            <a:off x="2586468" y="3851032"/>
            <a:ext cx="1671638" cy="1419225"/>
          </a:xfrm>
          <a:prstGeom prst="arc">
            <a:avLst/>
          </a:prstGeom>
          <a:noFill/>
          <a:ln w="28575" cap="flat" cmpd="sng" algn="ctr">
            <a:solidFill>
              <a:schemeClr val="bg2"/>
            </a:solidFill>
            <a:prstDash val="solid"/>
            <a:round/>
            <a:headEnd type="triangle" w="med" len="med"/>
            <a:tailEnd type="non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19" name="Rectangle 18">
            <a:extLst>
              <a:ext uri="{FF2B5EF4-FFF2-40B4-BE49-F238E27FC236}">
                <a16:creationId xmlns:a16="http://schemas.microsoft.com/office/drawing/2014/main" id="{C405522F-811B-40B6-96AB-256D49DE54EB}"/>
              </a:ext>
            </a:extLst>
          </p:cNvPr>
          <p:cNvSpPr/>
          <p:nvPr/>
        </p:nvSpPr>
        <p:spPr>
          <a:xfrm>
            <a:off x="1395841" y="5160679"/>
            <a:ext cx="2381251"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VAC develops solutions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from surveys </a:t>
            </a:r>
          </a:p>
        </p:txBody>
      </p:sp>
      <p:sp>
        <p:nvSpPr>
          <p:cNvPr id="20" name="Arc 19">
            <a:extLst>
              <a:ext uri="{FF2B5EF4-FFF2-40B4-BE49-F238E27FC236}">
                <a16:creationId xmlns:a16="http://schemas.microsoft.com/office/drawing/2014/main" id="{1A6C5DCD-1AD5-4E75-BD87-70EA5600620D}"/>
              </a:ext>
            </a:extLst>
          </p:cNvPr>
          <p:cNvSpPr/>
          <p:nvPr/>
        </p:nvSpPr>
        <p:spPr bwMode="auto">
          <a:xfrm rot="16200000">
            <a:off x="2258289" y="2042443"/>
            <a:ext cx="1671638" cy="1419225"/>
          </a:xfrm>
          <a:prstGeom prst="arc">
            <a:avLst/>
          </a:prstGeom>
          <a:noFill/>
          <a:ln w="28575" cap="flat" cmpd="sng" algn="ctr">
            <a:solidFill>
              <a:schemeClr val="bg2"/>
            </a:solidFill>
            <a:prstDash val="solid"/>
            <a:round/>
            <a:headEnd type="triangle" w="med" len="med"/>
            <a:tailEnd type="non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21" name="Rectangle 20">
            <a:extLst>
              <a:ext uri="{FF2B5EF4-FFF2-40B4-BE49-F238E27FC236}">
                <a16:creationId xmlns:a16="http://schemas.microsoft.com/office/drawing/2014/main" id="{4B4A70B8-18F1-48F4-AD5F-9411347369FC}"/>
              </a:ext>
            </a:extLst>
          </p:cNvPr>
          <p:cNvSpPr/>
          <p:nvPr/>
        </p:nvSpPr>
        <p:spPr>
          <a:xfrm>
            <a:off x="841582" y="1796793"/>
            <a:ext cx="2381251"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Updates on IT Initiatives</a:t>
            </a:r>
          </a:p>
        </p:txBody>
      </p:sp>
      <p:sp>
        <p:nvSpPr>
          <p:cNvPr id="22" name="Arc 21">
            <a:extLst>
              <a:ext uri="{FF2B5EF4-FFF2-40B4-BE49-F238E27FC236}">
                <a16:creationId xmlns:a16="http://schemas.microsoft.com/office/drawing/2014/main" id="{AEA91CED-71ED-4584-86C3-9A82C6132886}"/>
              </a:ext>
            </a:extLst>
          </p:cNvPr>
          <p:cNvSpPr/>
          <p:nvPr/>
        </p:nvSpPr>
        <p:spPr bwMode="auto">
          <a:xfrm rot="800577">
            <a:off x="4498083" y="1881218"/>
            <a:ext cx="1665975" cy="1435731"/>
          </a:xfrm>
          <a:prstGeom prst="arc">
            <a:avLst/>
          </a:prstGeom>
          <a:noFill/>
          <a:ln w="28575" cap="flat" cmpd="sng" algn="ctr">
            <a:solidFill>
              <a:schemeClr val="bg2"/>
            </a:solidFill>
            <a:prstDash val="solid"/>
            <a:round/>
            <a:headEnd type="none" w="med" len="med"/>
            <a:tailEnd type="triangl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23" name="Rectangle 22">
            <a:extLst>
              <a:ext uri="{FF2B5EF4-FFF2-40B4-BE49-F238E27FC236}">
                <a16:creationId xmlns:a16="http://schemas.microsoft.com/office/drawing/2014/main" id="{8BD0BF85-B61F-412E-8975-2C87848C69E4}"/>
              </a:ext>
            </a:extLst>
          </p:cNvPr>
          <p:cNvSpPr/>
          <p:nvPr/>
        </p:nvSpPr>
        <p:spPr>
          <a:xfrm>
            <a:off x="6061421" y="2217879"/>
            <a:ext cx="2381251"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Informs training  </a:t>
            </a:r>
          </a:p>
        </p:txBody>
      </p:sp>
      <p:sp>
        <p:nvSpPr>
          <p:cNvPr id="24" name="Arc 23">
            <a:extLst>
              <a:ext uri="{FF2B5EF4-FFF2-40B4-BE49-F238E27FC236}">
                <a16:creationId xmlns:a16="http://schemas.microsoft.com/office/drawing/2014/main" id="{B5C92F02-191A-466A-ACB0-AF7D3F14D893}"/>
              </a:ext>
            </a:extLst>
          </p:cNvPr>
          <p:cNvSpPr/>
          <p:nvPr/>
        </p:nvSpPr>
        <p:spPr bwMode="auto">
          <a:xfrm rot="10061829">
            <a:off x="2845188" y="3543888"/>
            <a:ext cx="1671638" cy="1419225"/>
          </a:xfrm>
          <a:prstGeom prst="arc">
            <a:avLst/>
          </a:prstGeom>
          <a:noFill/>
          <a:ln w="28575" cap="flat" cmpd="sng" algn="ctr">
            <a:solidFill>
              <a:schemeClr val="bg2"/>
            </a:solidFill>
            <a:prstDash val="solid"/>
            <a:round/>
            <a:headEnd type="none" w="med" len="med"/>
            <a:tailEnd type="triangl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26" name="Rectangle 25">
            <a:extLst>
              <a:ext uri="{FF2B5EF4-FFF2-40B4-BE49-F238E27FC236}">
                <a16:creationId xmlns:a16="http://schemas.microsoft.com/office/drawing/2014/main" id="{4D6EA5E9-8503-4476-A28A-6DF735F1BB2D}"/>
              </a:ext>
            </a:extLst>
          </p:cNvPr>
          <p:cNvSpPr/>
          <p:nvPr/>
        </p:nvSpPr>
        <p:spPr>
          <a:xfrm>
            <a:off x="3067138" y="4397058"/>
            <a:ext cx="1148041"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Issues sent to VAC</a:t>
            </a:r>
          </a:p>
        </p:txBody>
      </p:sp>
      <p:sp>
        <p:nvSpPr>
          <p:cNvPr id="27" name="Arc 26">
            <a:extLst>
              <a:ext uri="{FF2B5EF4-FFF2-40B4-BE49-F238E27FC236}">
                <a16:creationId xmlns:a16="http://schemas.microsoft.com/office/drawing/2014/main" id="{0C150878-6821-4D62-835F-230D040672C0}"/>
              </a:ext>
            </a:extLst>
          </p:cNvPr>
          <p:cNvSpPr/>
          <p:nvPr/>
        </p:nvSpPr>
        <p:spPr bwMode="auto">
          <a:xfrm rot="16689600">
            <a:off x="2601225" y="2109831"/>
            <a:ext cx="1671638" cy="1419225"/>
          </a:xfrm>
          <a:prstGeom prst="arc">
            <a:avLst/>
          </a:prstGeom>
          <a:noFill/>
          <a:ln w="28575" cap="flat" cmpd="sng" algn="ctr">
            <a:solidFill>
              <a:schemeClr val="bg2"/>
            </a:solidFill>
            <a:prstDash val="solid"/>
            <a:round/>
            <a:headEnd type="none" w="med" len="med"/>
            <a:tailEnd type="triangle" w="med" len="me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
        <p:nvSpPr>
          <p:cNvPr id="28" name="Rectangle 27">
            <a:extLst>
              <a:ext uri="{FF2B5EF4-FFF2-40B4-BE49-F238E27FC236}">
                <a16:creationId xmlns:a16="http://schemas.microsoft.com/office/drawing/2014/main" id="{943553BE-2B45-477E-99AE-FD87EF462F50}"/>
              </a:ext>
            </a:extLst>
          </p:cNvPr>
          <p:cNvSpPr/>
          <p:nvPr/>
        </p:nvSpPr>
        <p:spPr>
          <a:xfrm>
            <a:off x="2959980" y="2399835"/>
            <a:ext cx="1148041"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Feedback from VAC</a:t>
            </a:r>
          </a:p>
        </p:txBody>
      </p:sp>
    </p:spTree>
    <p:extLst>
      <p:ext uri="{BB962C8B-B14F-4D97-AF65-F5344CB8AC3E}">
        <p14:creationId xmlns:p14="http://schemas.microsoft.com/office/powerpoint/2010/main" val="2742826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Background and Desired Outcomes</a:t>
            </a:r>
          </a:p>
        </p:txBody>
      </p:sp>
      <p:sp>
        <p:nvSpPr>
          <p:cNvPr id="2" name="Content Placeholder 1">
            <a:extLst>
              <a:ext uri="{FF2B5EF4-FFF2-40B4-BE49-F238E27FC236}">
                <a16:creationId xmlns:a16="http://schemas.microsoft.com/office/drawing/2014/main" id="{8AF7DE74-E055-4193-9ECF-86FAFCB8D09B}"/>
              </a:ext>
            </a:extLst>
          </p:cNvPr>
          <p:cNvSpPr>
            <a:spLocks noGrp="1"/>
          </p:cNvSpPr>
          <p:nvPr>
            <p:ph idx="1"/>
          </p:nvPr>
        </p:nvSpPr>
        <p:spPr>
          <a:xfrm>
            <a:off x="318686" y="1690651"/>
            <a:ext cx="7886700" cy="4767711"/>
          </a:xfrm>
        </p:spPr>
        <p:txBody>
          <a:bodyPr/>
          <a:lstStyle/>
          <a:p>
            <a:endParaRPr lang="en-US"/>
          </a:p>
        </p:txBody>
      </p:sp>
      <p:sp>
        <p:nvSpPr>
          <p:cNvPr id="26" name="TextBox 25">
            <a:extLst>
              <a:ext uri="{FF2B5EF4-FFF2-40B4-BE49-F238E27FC236}">
                <a16:creationId xmlns:a16="http://schemas.microsoft.com/office/drawing/2014/main" id="{34549A59-A430-4D90-8AAA-5B5D3E2AE398}"/>
              </a:ext>
            </a:extLst>
          </p:cNvPr>
          <p:cNvSpPr txBox="1"/>
          <p:nvPr/>
        </p:nvSpPr>
        <p:spPr>
          <a:xfrm>
            <a:off x="137478" y="4047658"/>
            <a:ext cx="8711556" cy="2416046"/>
          </a:xfrm>
          <a:prstGeom prst="rect">
            <a:avLst/>
          </a:prstGeom>
          <a:noFill/>
        </p:spPr>
        <p:txBody>
          <a:bodyPr wrap="square" rtlCol="0">
            <a:spAutoFit/>
          </a:bodyPr>
          <a:lstStyle/>
          <a:p>
            <a:pPr marL="285750" indent="-285750">
              <a:buFont typeface="+mj-lt"/>
              <a:buAutoNum type="arabicPeriod"/>
              <a:defRPr/>
            </a:pPr>
            <a:r>
              <a:rPr lang="en-US" sz="1500" dirty="0">
                <a:solidFill>
                  <a:srgbClr val="000000"/>
                </a:solidFill>
                <a:latin typeface="Segoe UI" panose="020B0502040204020203" pitchFamily="34" charset="0"/>
                <a:cs typeface="Segoe UI" panose="020B0502040204020203" pitchFamily="34" charset="0"/>
              </a:rPr>
              <a:t>Enhance the ways in which VRCs deliver services to Veterans (that honor their service).</a:t>
            </a:r>
          </a:p>
          <a:p>
            <a:pPr marL="285750" indent="-285750">
              <a:buFont typeface="+mj-lt"/>
              <a:buAutoNum type="arabicPeriod"/>
              <a:defRPr/>
            </a:pPr>
            <a:endParaRPr lang="en-US" sz="1500" dirty="0">
              <a:solidFill>
                <a:srgbClr val="000000"/>
              </a:solidFill>
              <a:latin typeface="Segoe UI" panose="020B0502040204020203" pitchFamily="34" charset="0"/>
              <a:cs typeface="Segoe UI" panose="020B0502040204020203" pitchFamily="34" charset="0"/>
            </a:endParaRPr>
          </a:p>
          <a:p>
            <a:pPr marL="285750" indent="-285750">
              <a:buFont typeface="+mj-lt"/>
              <a:buAutoNum type="arabicPeriod"/>
              <a:defRPr/>
            </a:pPr>
            <a:r>
              <a:rPr lang="en-US" sz="1500" dirty="0">
                <a:solidFill>
                  <a:srgbClr val="000000"/>
                </a:solidFill>
                <a:latin typeface="Segoe UI" panose="020B0502040204020203" pitchFamily="34" charset="0"/>
                <a:cs typeface="Segoe UI" panose="020B0502040204020203" pitchFamily="34" charset="0"/>
              </a:rPr>
              <a:t>Develop a set of recommendations for what VR&amp;E can do to provide a more consistent</a:t>
            </a:r>
            <a:r>
              <a:rPr lang="en-US" sz="1500" dirty="0">
                <a:solidFill>
                  <a:srgbClr val="FF0000"/>
                </a:solidFill>
                <a:latin typeface="Segoe UI" panose="020B0502040204020203" pitchFamily="34" charset="0"/>
                <a:cs typeface="Segoe UI" panose="020B0502040204020203" pitchFamily="34" charset="0"/>
              </a:rPr>
              <a:t> </a:t>
            </a:r>
            <a:r>
              <a:rPr lang="en-US" sz="1500" dirty="0">
                <a:latin typeface="Segoe UI" panose="020B0502040204020203" pitchFamily="34" charset="0"/>
                <a:cs typeface="Segoe UI" panose="020B0502040204020203" pitchFamily="34" charset="0"/>
              </a:rPr>
              <a:t>and positive </a:t>
            </a:r>
            <a:r>
              <a:rPr lang="en-US" sz="1500" dirty="0">
                <a:solidFill>
                  <a:srgbClr val="000000"/>
                </a:solidFill>
                <a:latin typeface="Segoe UI" panose="020B0502040204020203" pitchFamily="34" charset="0"/>
                <a:cs typeface="Segoe UI" panose="020B0502040204020203" pitchFamily="34" charset="0"/>
              </a:rPr>
              <a:t>experience to the Veterans.</a:t>
            </a:r>
          </a:p>
          <a:p>
            <a:pPr marL="285750" indent="-285750">
              <a:buFont typeface="+mj-lt"/>
              <a:buAutoNum type="arabicPeriod"/>
              <a:defRPr/>
            </a:pPr>
            <a:endParaRPr lang="en-US" sz="1500" dirty="0">
              <a:solidFill>
                <a:srgbClr val="000000"/>
              </a:solidFill>
              <a:latin typeface="Segoe UI" panose="020B0502040204020203" pitchFamily="34" charset="0"/>
              <a:cs typeface="Segoe UI" panose="020B0502040204020203" pitchFamily="34" charset="0"/>
            </a:endParaRPr>
          </a:p>
          <a:p>
            <a:pPr marL="285750" indent="-285750">
              <a:buFont typeface="+mj-lt"/>
              <a:buAutoNum type="arabicPeriod"/>
              <a:defRPr/>
            </a:pPr>
            <a:r>
              <a:rPr lang="en-US" sz="1500" dirty="0">
                <a:solidFill>
                  <a:srgbClr val="000000"/>
                </a:solidFill>
                <a:latin typeface="Segoe UI" panose="020B0502040204020203" pitchFamily="34" charset="0"/>
                <a:cs typeface="Segoe UI" panose="020B0502040204020203" pitchFamily="34" charset="0"/>
              </a:rPr>
              <a:t>Identify a set of behaviors that will enable VRCs to </a:t>
            </a:r>
            <a:r>
              <a:rPr lang="en-US" sz="1500" dirty="0">
                <a:latin typeface="Segoe UI" panose="020B0502040204020203" pitchFamily="34" charset="0"/>
                <a:cs typeface="Segoe UI" panose="020B0502040204020203" pitchFamily="34" charset="0"/>
              </a:rPr>
              <a:t>improve the Veteran experience </a:t>
            </a:r>
            <a:r>
              <a:rPr lang="en-US" sz="1500" dirty="0">
                <a:solidFill>
                  <a:srgbClr val="000000"/>
                </a:solidFill>
                <a:latin typeface="Segoe UI" panose="020B0502040204020203" pitchFamily="34" charset="0"/>
                <a:cs typeface="Segoe UI" panose="020B0502040204020203" pitchFamily="34" charset="0"/>
              </a:rPr>
              <a:t>and reduce negative service interactions.</a:t>
            </a:r>
          </a:p>
          <a:p>
            <a:pPr marL="285750" indent="-285750">
              <a:buFont typeface="+mj-lt"/>
              <a:buAutoNum type="arabicPeriod"/>
              <a:defRPr/>
            </a:pPr>
            <a:endParaRPr lang="en-US" sz="1500" dirty="0">
              <a:solidFill>
                <a:srgbClr val="000000"/>
              </a:solidFill>
              <a:latin typeface="Segoe UI" panose="020B0502040204020203" pitchFamily="34" charset="0"/>
              <a:cs typeface="Segoe UI" panose="020B0502040204020203" pitchFamily="34" charset="0"/>
            </a:endParaRPr>
          </a:p>
          <a:p>
            <a:pPr marL="285750" indent="-285750">
              <a:buFont typeface="+mj-lt"/>
              <a:buAutoNum type="arabicPeriod"/>
              <a:defRPr/>
            </a:pPr>
            <a:r>
              <a:rPr lang="en-US" sz="1500" dirty="0">
                <a:solidFill>
                  <a:srgbClr val="000000"/>
                </a:solidFill>
                <a:latin typeface="Segoe UI" panose="020B0502040204020203" pitchFamily="34" charset="0"/>
                <a:cs typeface="Segoe UI" panose="020B0502040204020203" pitchFamily="34" charset="0"/>
              </a:rPr>
              <a:t>Empower VRCs to provide better service to Veterans.</a:t>
            </a:r>
          </a:p>
          <a:p>
            <a:pPr marL="285750" indent="-285750">
              <a:buFont typeface="+mj-lt"/>
              <a:buAutoNum type="arabicPeriod"/>
              <a:defRPr/>
            </a:pPr>
            <a:endParaRPr lang="en-US" sz="1600" dirty="0">
              <a:solidFill>
                <a:srgbClr val="000000"/>
              </a:solidFill>
              <a:latin typeface="Segoe UI" panose="020B0502040204020203" pitchFamily="34" charset="0"/>
              <a:cs typeface="Segoe UI" panose="020B0502040204020203" pitchFamily="34" charset="0"/>
            </a:endParaRPr>
          </a:p>
        </p:txBody>
      </p:sp>
      <p:sp>
        <p:nvSpPr>
          <p:cNvPr id="27" name="TextBox 26">
            <a:extLst>
              <a:ext uri="{FF2B5EF4-FFF2-40B4-BE49-F238E27FC236}">
                <a16:creationId xmlns:a16="http://schemas.microsoft.com/office/drawing/2014/main" id="{A4C1F10C-97C9-474A-944C-499F4EBAC28C}"/>
              </a:ext>
            </a:extLst>
          </p:cNvPr>
          <p:cNvSpPr txBox="1"/>
          <p:nvPr/>
        </p:nvSpPr>
        <p:spPr>
          <a:xfrm>
            <a:off x="0" y="3653160"/>
            <a:ext cx="9144000" cy="369332"/>
          </a:xfrm>
          <a:prstGeom prst="rect">
            <a:avLst/>
          </a:prstGeom>
          <a:solidFill>
            <a:srgbClr val="A3BDCD"/>
          </a:solidFill>
        </p:spPr>
        <p:txBody>
          <a:bodyPr wrap="square" rtlCol="0" anchor="ctr">
            <a:spAutoFit/>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b="1">
                <a:solidFill>
                  <a:srgbClr val="000000"/>
                </a:solidFill>
                <a:latin typeface="Segoe UI" panose="020B0502040204020203" pitchFamily="34" charset="0"/>
                <a:cs typeface="Segoe UI" panose="020B0502040204020203" pitchFamily="34" charset="0"/>
              </a:rPr>
              <a:t>Desired Outcomes</a:t>
            </a:r>
            <a:endParaRPr kumimoji="0" lang="en-US" b="1" i="0" u="none" strike="noStrike" kern="1200" cap="none" spc="0" normalizeH="0" baseline="0" noProof="0">
              <a:ln>
                <a:noFill/>
              </a:ln>
              <a:effectLst/>
              <a:uLnTx/>
              <a:uFillTx/>
              <a:latin typeface="Segoe UI" panose="020B0502040204020203" pitchFamily="34" charset="0"/>
              <a:cs typeface="Segoe UI" panose="020B0502040204020203" pitchFamily="34" charset="0"/>
            </a:endParaRPr>
          </a:p>
        </p:txBody>
      </p:sp>
      <p:sp>
        <p:nvSpPr>
          <p:cNvPr id="9" name="TextBox 8">
            <a:extLst>
              <a:ext uri="{FF2B5EF4-FFF2-40B4-BE49-F238E27FC236}">
                <a16:creationId xmlns:a16="http://schemas.microsoft.com/office/drawing/2014/main" id="{8550D2D2-5AB7-4FDD-83B7-7C59909C046C}"/>
              </a:ext>
            </a:extLst>
          </p:cNvPr>
          <p:cNvSpPr txBox="1"/>
          <p:nvPr/>
        </p:nvSpPr>
        <p:spPr>
          <a:xfrm>
            <a:off x="0" y="892852"/>
            <a:ext cx="9144000" cy="369332"/>
          </a:xfrm>
          <a:prstGeom prst="rect">
            <a:avLst/>
          </a:prstGeom>
          <a:solidFill>
            <a:srgbClr val="A3BDCD"/>
          </a:solidFill>
        </p:spPr>
        <p:txBody>
          <a:bodyPr wrap="square" rtlCol="0" anchor="ctr">
            <a:spAutoFit/>
          </a:bodyPr>
          <a:lstStyle/>
          <a:p>
            <a:pPr marL="91440" lvl="0">
              <a:defRPr/>
            </a:pPr>
            <a:r>
              <a:rPr lang="en-US" b="1">
                <a:solidFill>
                  <a:srgbClr val="000000"/>
                </a:solidFill>
                <a:latin typeface="Segoe UI" panose="020B0502040204020203" pitchFamily="34" charset="0"/>
                <a:cs typeface="Segoe UI" panose="020B0502040204020203" pitchFamily="34" charset="0"/>
              </a:rPr>
              <a:t>Background</a:t>
            </a:r>
          </a:p>
        </p:txBody>
      </p:sp>
      <p:sp>
        <p:nvSpPr>
          <p:cNvPr id="10" name="Rectangle 9">
            <a:extLst>
              <a:ext uri="{FF2B5EF4-FFF2-40B4-BE49-F238E27FC236}">
                <a16:creationId xmlns:a16="http://schemas.microsoft.com/office/drawing/2014/main" id="{BD0BB4A7-C779-4DF9-907D-90F5A4D051C5}"/>
              </a:ext>
            </a:extLst>
          </p:cNvPr>
          <p:cNvSpPr/>
          <p:nvPr/>
        </p:nvSpPr>
        <p:spPr>
          <a:xfrm>
            <a:off x="137478" y="1262184"/>
            <a:ext cx="8711556" cy="2206310"/>
          </a:xfrm>
          <a:prstGeom prst="rect">
            <a:avLst/>
          </a:prstGeom>
        </p:spPr>
        <p:txBody>
          <a:bodyPr wrap="square">
            <a:spAutoFit/>
          </a:bodyPr>
          <a:lstStyle/>
          <a:p>
            <a:pPr>
              <a:lnSpc>
                <a:spcPct val="110000"/>
              </a:lnSpc>
              <a:spcAft>
                <a:spcPts val="800"/>
              </a:spcAft>
            </a:pPr>
            <a:r>
              <a:rPr lang="en-US" sz="1500" dirty="0">
                <a:latin typeface="Segoe UI" panose="020B0502040204020203" pitchFamily="34" charset="0"/>
                <a:ea typeface="Calibri" panose="020F0502020204030204" pitchFamily="34" charset="0"/>
                <a:cs typeface="Segoe UI" panose="020B0502040204020203" pitchFamily="34" charset="0"/>
              </a:rPr>
              <a:t>The Veterans Benefits Administration (VBA) Vocational Rehabilitation and Employment (VR&amp;E) Director asked MITRE to leverage its experience to assist and advise the VBA Vocational Rehabilitation Counselors (VRCs) in improving how Veterans receive services and how to enhance customer service.</a:t>
            </a:r>
            <a:r>
              <a:rPr lang="en-US" sz="1500" dirty="0">
                <a:solidFill>
                  <a:srgbClr val="000000"/>
                </a:solidFill>
                <a:latin typeface="Segoe UI" panose="020B0502040204020203" pitchFamily="34" charset="0"/>
                <a:ea typeface="Calibri" panose="020F0502020204030204" pitchFamily="34" charset="0"/>
                <a:cs typeface="Segoe UI" panose="020B0502040204020203" pitchFamily="34" charset="0"/>
              </a:rPr>
              <a:t> </a:t>
            </a:r>
            <a:endParaRPr lang="en-US" sz="1500" dirty="0">
              <a:latin typeface="Segoe UI" panose="020B0502040204020203" pitchFamily="34" charset="0"/>
              <a:ea typeface="Calibri" panose="020F0502020204030204" pitchFamily="34" charset="0"/>
              <a:cs typeface="Segoe UI" panose="020B0502040204020203" pitchFamily="34" charset="0"/>
            </a:endParaRPr>
          </a:p>
          <a:p>
            <a:pPr>
              <a:lnSpc>
                <a:spcPct val="110000"/>
              </a:lnSpc>
              <a:spcAft>
                <a:spcPts val="800"/>
              </a:spcAft>
            </a:pPr>
            <a:r>
              <a:rPr lang="en-US" sz="1500" dirty="0">
                <a:latin typeface="Segoe UI" panose="020B0502040204020203" pitchFamily="34" charset="0"/>
                <a:ea typeface="Calibri" panose="020F0502020204030204" pitchFamily="34" charset="0"/>
                <a:cs typeface="Segoe UI" panose="020B0502040204020203" pitchFamily="34" charset="0"/>
              </a:rPr>
              <a:t>This part of the effort includes an assessment of the </a:t>
            </a:r>
            <a:r>
              <a:rPr lang="en-US" sz="1500" dirty="0">
                <a:solidFill>
                  <a:srgbClr val="000000"/>
                </a:solidFill>
                <a:latin typeface="Segoe UI" panose="020B0502040204020203" pitchFamily="34" charset="0"/>
                <a:ea typeface="Times New Roman" panose="02020603050405020304" pitchFamily="18" charset="0"/>
                <a:cs typeface="Segoe UI" panose="020B0502040204020203" pitchFamily="34" charset="0"/>
              </a:rPr>
              <a:t>current state of interactions with Veterans</a:t>
            </a:r>
            <a:r>
              <a:rPr lang="en-US" sz="1500" dirty="0">
                <a:latin typeface="Segoe UI" panose="020B0502040204020203" pitchFamily="34" charset="0"/>
                <a:ea typeface="Calibri" panose="020F0502020204030204" pitchFamily="34" charset="0"/>
                <a:cs typeface="Segoe UI" panose="020B0502040204020203" pitchFamily="34" charset="0"/>
              </a:rPr>
              <a:t>. MITRE will identify the</a:t>
            </a:r>
            <a:r>
              <a:rPr lang="en-US" sz="1500" dirty="0">
                <a:solidFill>
                  <a:srgbClr val="000000"/>
                </a:solidFill>
                <a:latin typeface="Segoe UI" panose="020B0502040204020203" pitchFamily="34" charset="0"/>
                <a:ea typeface="Times New Roman" panose="02020603050405020304" pitchFamily="18" charset="0"/>
                <a:cs typeface="Segoe UI" panose="020B0502040204020203" pitchFamily="34" charset="0"/>
              </a:rPr>
              <a:t> key </a:t>
            </a:r>
            <a:r>
              <a:rPr lang="en-US" sz="1500" dirty="0">
                <a:latin typeface="Segoe UI" panose="020B0502040204020203" pitchFamily="34" charset="0"/>
                <a:ea typeface="Calibri" panose="020F0502020204030204" pitchFamily="34" charset="0"/>
                <a:cs typeface="Segoe UI" panose="020B0502040204020203" pitchFamily="34" charset="0"/>
              </a:rPr>
              <a:t>challenges counselors face, identify opportunities to improve interactions (e.g. identify critical habits and behaviors), conduct research, and provide recommendations (e.g. development planning and training) on how to improve the Veteran experience. </a:t>
            </a:r>
          </a:p>
        </p:txBody>
      </p:sp>
    </p:spTree>
    <p:extLst>
      <p:ext uri="{BB962C8B-B14F-4D97-AF65-F5344CB8AC3E}">
        <p14:creationId xmlns:p14="http://schemas.microsoft.com/office/powerpoint/2010/main" val="22617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C300B8-EC32-4C60-B01F-0380B7B65A90}"/>
              </a:ext>
            </a:extLst>
          </p:cNvPr>
          <p:cNvSpPr>
            <a:spLocks noGrp="1"/>
          </p:cNvSpPr>
          <p:nvPr>
            <p:ph type="title"/>
          </p:nvPr>
        </p:nvSpPr>
        <p:spPr/>
        <p:txBody>
          <a:bodyPr>
            <a:normAutofit/>
          </a:bodyPr>
          <a:lstStyle/>
          <a:p>
            <a:r>
              <a:rPr lang="en-US" dirty="0">
                <a:latin typeface="Segoe UI" panose="020B0502040204020203" pitchFamily="34" charset="0"/>
                <a:cs typeface="Segoe UI" panose="020B0502040204020203" pitchFamily="34" charset="0"/>
              </a:rPr>
              <a:t>Why we are doing this assessment?</a:t>
            </a:r>
          </a:p>
        </p:txBody>
      </p:sp>
      <p:sp>
        <p:nvSpPr>
          <p:cNvPr id="2" name="Content Placeholder 1">
            <a:extLst>
              <a:ext uri="{FF2B5EF4-FFF2-40B4-BE49-F238E27FC236}">
                <a16:creationId xmlns:a16="http://schemas.microsoft.com/office/drawing/2014/main" id="{6C8A76E4-DA05-4ED6-A486-05F0B6A83644}"/>
              </a:ext>
            </a:extLst>
          </p:cNvPr>
          <p:cNvSpPr>
            <a:spLocks noGrp="1"/>
          </p:cNvSpPr>
          <p:nvPr>
            <p:ph idx="1"/>
          </p:nvPr>
        </p:nvSpPr>
        <p:spPr/>
        <p:txBody>
          <a:bodyPr>
            <a:noAutofit/>
          </a:bodyPr>
          <a:lstStyle/>
          <a:p>
            <a:r>
              <a:rPr lang="en-US" sz="1800" dirty="0">
                <a:latin typeface="Segoe UI" panose="020B0502040204020203" pitchFamily="34" charset="0"/>
                <a:cs typeface="Segoe UI" panose="020B0502040204020203" pitchFamily="34" charset="0"/>
              </a:rPr>
              <a:t>VR&amp;E is in the middle of a transformation and the VR&amp;E Leadership want to make sure that that their change initiatives are in alignment with the culture needed to deliver services in a manner that honors Veterans’ service. </a:t>
            </a:r>
          </a:p>
          <a:p>
            <a:pPr marL="0" indent="0">
              <a:buNone/>
            </a:pPr>
            <a:endParaRPr lang="en-US" sz="1800"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While the majority of VRCs strive to provide excellent service to our Veterans, there has been frustration expressed by some Veterans regarding their less then stellar interactions.</a:t>
            </a:r>
          </a:p>
          <a:p>
            <a:pPr marL="342900" lvl="1" indent="0">
              <a:buNone/>
            </a:pPr>
            <a:endParaRPr lang="en-US" sz="1800"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There have been instances of Veterans recording their subpar interactions with some VRCs which illustrates unsatisfactory service that doesn’t honor our Veterans service.</a:t>
            </a:r>
          </a:p>
          <a:p>
            <a:endParaRPr lang="en-US" sz="1800" dirty="0">
              <a:latin typeface="Segoe UI" panose="020B0502040204020203" pitchFamily="34" charset="0"/>
              <a:cs typeface="Segoe UI" panose="020B0502040204020203" pitchFamily="34" charset="0"/>
            </a:endParaRPr>
          </a:p>
          <a:p>
            <a:r>
              <a:rPr lang="en-US" sz="1800" dirty="0">
                <a:latin typeface="Segoe UI" panose="020B0502040204020203" pitchFamily="34" charset="0"/>
                <a:cs typeface="Segoe UI" panose="020B0502040204020203" pitchFamily="34" charset="0"/>
              </a:rPr>
              <a:t>There is a need to solicit feedback from VRCs to understand their perspectives on the contributing factors to these perceptions and barriers that get in the way of providing a positive Veteran experience.</a:t>
            </a:r>
          </a:p>
        </p:txBody>
      </p:sp>
      <p:sp>
        <p:nvSpPr>
          <p:cNvPr id="3" name="Slide Number Placeholder 2">
            <a:extLst>
              <a:ext uri="{FF2B5EF4-FFF2-40B4-BE49-F238E27FC236}">
                <a16:creationId xmlns:a16="http://schemas.microsoft.com/office/drawing/2014/main" id="{75953FE3-34A1-41F3-93BC-75509A78F8C2}"/>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a:solidFill>
                <a:prstClr val="white"/>
              </a:solidFill>
            </a:endParaRPr>
          </a:p>
        </p:txBody>
      </p:sp>
    </p:spTree>
    <p:extLst>
      <p:ext uri="{BB962C8B-B14F-4D97-AF65-F5344CB8AC3E}">
        <p14:creationId xmlns:p14="http://schemas.microsoft.com/office/powerpoint/2010/main" val="284300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252F2F-D269-4A08-BD33-DC8CE2210F3B}"/>
              </a:ext>
            </a:extLst>
          </p:cNvPr>
          <p:cNvSpPr>
            <a:spLocks noGrp="1"/>
          </p:cNvSpPr>
          <p:nvPr>
            <p:ph type="title"/>
          </p:nvPr>
        </p:nvSpPr>
        <p:spPr/>
        <p:txBody>
          <a:bodyPr>
            <a:normAutofit/>
          </a:bodyPr>
          <a:lstStyle/>
          <a:p>
            <a:r>
              <a:rPr lang="en-US" dirty="0">
                <a:latin typeface="Segoe UI" panose="020B0502040204020203" pitchFamily="34" charset="0"/>
                <a:cs typeface="Segoe UI" panose="020B0502040204020203" pitchFamily="34" charset="0"/>
              </a:rPr>
              <a:t>Methodology and Approach</a:t>
            </a:r>
          </a:p>
        </p:txBody>
      </p:sp>
      <p:graphicFrame>
        <p:nvGraphicFramePr>
          <p:cNvPr id="5" name="Content Placeholder 4">
            <a:extLst>
              <a:ext uri="{FF2B5EF4-FFF2-40B4-BE49-F238E27FC236}">
                <a16:creationId xmlns:a16="http://schemas.microsoft.com/office/drawing/2014/main" id="{D2EB5FBD-28D7-4125-A417-C8068AF827D2}"/>
              </a:ext>
            </a:extLst>
          </p:cNvPr>
          <p:cNvGraphicFramePr>
            <a:graphicFrameLocks noGrp="1"/>
          </p:cNvGraphicFramePr>
          <p:nvPr>
            <p:ph idx="1"/>
            <p:extLst>
              <p:ext uri="{D42A27DB-BD31-4B8C-83A1-F6EECF244321}">
                <p14:modId xmlns:p14="http://schemas.microsoft.com/office/powerpoint/2010/main" val="2166907529"/>
              </p:ext>
            </p:extLst>
          </p:nvPr>
        </p:nvGraphicFramePr>
        <p:xfrm>
          <a:off x="319088" y="940904"/>
          <a:ext cx="8824912" cy="5278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CCBFFF00-0580-402A-B469-3E5CDF3BC152}"/>
              </a:ext>
            </a:extLst>
          </p:cNvPr>
          <p:cNvSpPr>
            <a:spLocks noGrp="1"/>
          </p:cNvSpPr>
          <p:nvPr>
            <p:ph type="sldNum" sz="quarter" idx="12"/>
          </p:nvPr>
        </p:nvSpPr>
        <p:spPr>
          <a:xfrm>
            <a:off x="4347239" y="6555131"/>
            <a:ext cx="515751" cy="365125"/>
          </a:xfrm>
        </p:spPr>
        <p:txBody>
          <a:bodyPr/>
          <a:lstStyle/>
          <a:p>
            <a:fld id="{D983F1FA-211D-3044-9E35-958DFBC26156}" type="slidenum">
              <a:rPr lang="en-US" smtClean="0">
                <a:solidFill>
                  <a:prstClr val="white"/>
                </a:solidFill>
              </a:rPr>
              <a:pPr/>
              <a:t>6</a:t>
            </a:fld>
            <a:endParaRPr lang="en-US">
              <a:solidFill>
                <a:prstClr val="white"/>
              </a:solidFill>
            </a:endParaRPr>
          </a:p>
        </p:txBody>
      </p:sp>
      <p:sp>
        <p:nvSpPr>
          <p:cNvPr id="6" name="TextBox 5">
            <a:extLst>
              <a:ext uri="{FF2B5EF4-FFF2-40B4-BE49-F238E27FC236}">
                <a16:creationId xmlns:a16="http://schemas.microsoft.com/office/drawing/2014/main" id="{5B45CF14-EE35-4CB1-8DE3-826FC1091E68}"/>
              </a:ext>
            </a:extLst>
          </p:cNvPr>
          <p:cNvSpPr txBox="1"/>
          <p:nvPr/>
        </p:nvSpPr>
        <p:spPr>
          <a:xfrm>
            <a:off x="5066092" y="3169226"/>
            <a:ext cx="1798705" cy="2446824"/>
          </a:xfrm>
          <a:prstGeom prst="rect">
            <a:avLst/>
          </a:prstGeom>
          <a:noFill/>
          <a:ln w="28575">
            <a:solidFill>
              <a:schemeClr val="tx2">
                <a:lumMod val="50000"/>
              </a:schemeClr>
            </a:solidFill>
          </a:ln>
        </p:spPr>
        <p:txBody>
          <a:bodyPr wrap="square" rtlCol="0">
            <a:spAutoFit/>
          </a:bodyPr>
          <a:lstStyle/>
          <a:p>
            <a:r>
              <a:rPr lang="en-US" sz="1700" dirty="0">
                <a:cs typeface="Segoe UI" panose="020B0502040204020203" pitchFamily="34" charset="0"/>
              </a:rPr>
              <a:t>Derived observations </a:t>
            </a:r>
          </a:p>
          <a:p>
            <a:r>
              <a:rPr lang="en-US" sz="1700" dirty="0">
                <a:cs typeface="Segoe UI" panose="020B0502040204020203" pitchFamily="34" charset="0"/>
              </a:rPr>
              <a:t>from coded statements &amp; created </a:t>
            </a:r>
            <a:r>
              <a:rPr lang="en-US" sz="1700" b="1" dirty="0">
                <a:cs typeface="Segoe UI" panose="020B0502040204020203" pitchFamily="34" charset="0"/>
              </a:rPr>
              <a:t>findings.</a:t>
            </a:r>
          </a:p>
          <a:p>
            <a:endParaRPr lang="en-US" sz="1700" b="1" dirty="0">
              <a:cs typeface="Segoe UI" panose="020B0502040204020203" pitchFamily="34" charset="0"/>
            </a:endParaRPr>
          </a:p>
          <a:p>
            <a:endParaRPr lang="en-US" sz="1700" b="1" dirty="0">
              <a:cs typeface="Segoe UI" panose="020B0502040204020203" pitchFamily="34" charset="0"/>
            </a:endParaRPr>
          </a:p>
          <a:p>
            <a:r>
              <a:rPr lang="en-US" sz="1700" dirty="0">
                <a:cs typeface="Segoe UI" panose="020B0502040204020203" pitchFamily="34" charset="0"/>
              </a:rPr>
              <a:t>Developed recommendations</a:t>
            </a:r>
          </a:p>
        </p:txBody>
      </p:sp>
      <p:sp>
        <p:nvSpPr>
          <p:cNvPr id="7" name="Arrow: Right 6">
            <a:extLst>
              <a:ext uri="{FF2B5EF4-FFF2-40B4-BE49-F238E27FC236}">
                <a16:creationId xmlns:a16="http://schemas.microsoft.com/office/drawing/2014/main" id="{830DA9D6-A5B0-49CF-AE66-2E5339475B26}"/>
              </a:ext>
            </a:extLst>
          </p:cNvPr>
          <p:cNvSpPr/>
          <p:nvPr/>
        </p:nvSpPr>
        <p:spPr>
          <a:xfrm>
            <a:off x="6864803" y="2820279"/>
            <a:ext cx="2134600" cy="957805"/>
          </a:xfrm>
          <a:prstGeom prst="rightArrow">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r>
              <a:rPr lang="en-US">
                <a:latin typeface="Segoe UI" panose="020B0502040204020203" pitchFamily="34" charset="0"/>
                <a:cs typeface="Segoe UI" panose="020B0502040204020203" pitchFamily="34" charset="0"/>
              </a:rPr>
              <a:t>Briefings</a:t>
            </a:r>
            <a:endParaRPr lang="en-US"/>
          </a:p>
        </p:txBody>
      </p:sp>
      <p:sp>
        <p:nvSpPr>
          <p:cNvPr id="8" name="TextBox 7">
            <a:extLst>
              <a:ext uri="{FF2B5EF4-FFF2-40B4-BE49-F238E27FC236}">
                <a16:creationId xmlns:a16="http://schemas.microsoft.com/office/drawing/2014/main" id="{9271931C-500A-4C83-A64D-B80BFF4419E0}"/>
              </a:ext>
            </a:extLst>
          </p:cNvPr>
          <p:cNvSpPr txBox="1"/>
          <p:nvPr/>
        </p:nvSpPr>
        <p:spPr>
          <a:xfrm>
            <a:off x="6864803" y="3522293"/>
            <a:ext cx="1671612" cy="2185214"/>
          </a:xfrm>
          <a:prstGeom prst="rect">
            <a:avLst/>
          </a:prstGeom>
          <a:noFill/>
          <a:ln w="28575">
            <a:solidFill>
              <a:schemeClr val="tx2">
                <a:lumMod val="50000"/>
              </a:schemeClr>
            </a:solidFill>
          </a:ln>
        </p:spPr>
        <p:txBody>
          <a:bodyPr wrap="square" rtlCol="0">
            <a:spAutoFit/>
          </a:bodyPr>
          <a:lstStyle/>
          <a:p>
            <a:r>
              <a:rPr lang="en-US" sz="1700" dirty="0">
                <a:cs typeface="Segoe UI" panose="020B0502040204020203" pitchFamily="34" charset="0"/>
              </a:rPr>
              <a:t>Briefed  to VRE Leadership and the FAC</a:t>
            </a:r>
          </a:p>
          <a:p>
            <a:endParaRPr lang="en-US" sz="1700" b="1" dirty="0">
              <a:cs typeface="Segoe UI" panose="020B0502040204020203" pitchFamily="34" charset="0"/>
            </a:endParaRPr>
          </a:p>
          <a:p>
            <a:r>
              <a:rPr lang="en-US" sz="1700" b="1" dirty="0">
                <a:cs typeface="Segoe UI" panose="020B0502040204020203" pitchFamily="34" charset="0"/>
              </a:rPr>
              <a:t>VRE leaders provided their prioritization for implementation</a:t>
            </a:r>
          </a:p>
        </p:txBody>
      </p:sp>
    </p:spTree>
    <p:extLst>
      <p:ext uri="{BB962C8B-B14F-4D97-AF65-F5344CB8AC3E}">
        <p14:creationId xmlns:p14="http://schemas.microsoft.com/office/powerpoint/2010/main" val="3248408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65D687-D5A2-4755-BBF7-C0AF6B81CCC0}"/>
              </a:ext>
            </a:extLst>
          </p:cNvPr>
          <p:cNvSpPr>
            <a:spLocks noGrp="1"/>
          </p:cNvSpPr>
          <p:nvPr>
            <p:ph type="title"/>
          </p:nvPr>
        </p:nvSpPr>
        <p:spPr/>
        <p:txBody>
          <a:bodyPr>
            <a:noAutofit/>
          </a:bodyPr>
          <a:lstStyle/>
          <a:p>
            <a:r>
              <a:rPr lang="en-US" b="1" dirty="0">
                <a:solidFill>
                  <a:schemeClr val="tx2"/>
                </a:solidFill>
                <a:latin typeface="Segoe UI" panose="020B0502040204020203" pitchFamily="34" charset="0"/>
                <a:cs typeface="Segoe UI" panose="020B0502040204020203" pitchFamily="34" charset="0"/>
              </a:rPr>
              <a:t> 2. Key Findings and Themes that Impact the Veteran Experience</a:t>
            </a:r>
          </a:p>
        </p:txBody>
      </p:sp>
      <p:sp>
        <p:nvSpPr>
          <p:cNvPr id="2" name="Content Placeholder 1">
            <a:extLst>
              <a:ext uri="{FF2B5EF4-FFF2-40B4-BE49-F238E27FC236}">
                <a16:creationId xmlns:a16="http://schemas.microsoft.com/office/drawing/2014/main" id="{E8526C5B-CFD9-4AB1-A234-975ED2CC216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75822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a:xfrm>
            <a:off x="318687" y="82379"/>
            <a:ext cx="7290323" cy="779463"/>
          </a:xfrm>
        </p:spPr>
        <p:txBody>
          <a:bodyPr/>
          <a:lstStyle/>
          <a:p>
            <a:r>
              <a:rPr lang="en-US" dirty="0">
                <a:latin typeface="Segoe UI" panose="020B0502040204020203" pitchFamily="34" charset="0"/>
                <a:cs typeface="Segoe UI" panose="020B0502040204020203" pitchFamily="34" charset="0"/>
              </a:rPr>
              <a:t>Summary of Findings </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154272" y="722394"/>
            <a:ext cx="8671041" cy="5555367"/>
          </a:xfrm>
          <a:prstGeom prst="rect">
            <a:avLst/>
          </a:prstGeom>
        </p:spPr>
        <p:txBody>
          <a:bodyPr wrap="square">
            <a:spAutoFit/>
          </a:bodyPr>
          <a:lstStyle/>
          <a:p>
            <a:pPr>
              <a:spcAft>
                <a:spcPts val="600"/>
              </a:spcAft>
            </a:pPr>
            <a:r>
              <a:rPr lang="en-US" sz="1500" b="1" dirty="0">
                <a:latin typeface="Segoe UI" panose="020B0502040204020203" pitchFamily="34" charset="0"/>
                <a:cs typeface="Segoe UI" panose="020B0502040204020203" pitchFamily="34" charset="0"/>
              </a:rPr>
              <a:t>What contributes to a positive Veteran experience: </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Veteran has clear expectations and understanding about the VR&amp;E program</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Vocational Rehabilitation Counselors (VRCs) are responsive to Veteran’s emails, phone calls, and correspondences</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VRC is actively listening, compassionate, and empathetic</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Veteran has access to the VRCs</a:t>
            </a:r>
          </a:p>
          <a:p>
            <a:pPr>
              <a:spcAft>
                <a:spcPts val="600"/>
              </a:spcAft>
            </a:pPr>
            <a:endParaRPr lang="en-US" sz="1000" dirty="0">
              <a:latin typeface="Segoe UI" panose="020B0502040204020203" pitchFamily="34" charset="0"/>
              <a:cs typeface="Segoe UI" panose="020B0502040204020203" pitchFamily="34" charset="0"/>
            </a:endParaRPr>
          </a:p>
          <a:p>
            <a:pPr>
              <a:spcAft>
                <a:spcPts val="600"/>
              </a:spcAft>
            </a:pPr>
            <a:r>
              <a:rPr lang="en-US" sz="1500" b="1" dirty="0">
                <a:latin typeface="Segoe UI" panose="020B0502040204020203" pitchFamily="34" charset="0"/>
                <a:cs typeface="Segoe UI" panose="020B0502040204020203" pitchFamily="34" charset="0"/>
              </a:rPr>
              <a:t>What detracts from a positive Veteran experience:</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Lack of responsiveness from VRCs</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Misinformation about the program </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Confusion between eligibility and entitlement decisions</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Amount of time Veteran spends waiting for access due to inefficiencies of processes </a:t>
            </a:r>
          </a:p>
          <a:p>
            <a:pPr>
              <a:spcAft>
                <a:spcPts val="600"/>
              </a:spcAft>
            </a:pPr>
            <a:endParaRPr lang="en-US" sz="1000" dirty="0">
              <a:latin typeface="Segoe UI" panose="020B0502040204020203" pitchFamily="34" charset="0"/>
              <a:cs typeface="Segoe UI" panose="020B0502040204020203" pitchFamily="34" charset="0"/>
            </a:endParaRPr>
          </a:p>
          <a:p>
            <a:pPr>
              <a:spcAft>
                <a:spcPts val="600"/>
              </a:spcAft>
            </a:pPr>
            <a:r>
              <a:rPr lang="en-US" sz="1500" b="1" dirty="0">
                <a:latin typeface="Segoe UI" panose="020B0502040204020203" pitchFamily="34" charset="0"/>
                <a:cs typeface="Segoe UI" panose="020B0502040204020203" pitchFamily="34" charset="0"/>
              </a:rPr>
              <a:t>Barriers that prevent VRCs from providing an enhanced Veteran</a:t>
            </a:r>
            <a:r>
              <a:rPr lang="en-US" sz="1500" b="1" dirty="0">
                <a:solidFill>
                  <a:srgbClr val="FF0000"/>
                </a:solidFill>
                <a:latin typeface="Segoe UI" panose="020B0502040204020203" pitchFamily="34" charset="0"/>
                <a:cs typeface="Segoe UI" panose="020B0502040204020203" pitchFamily="34" charset="0"/>
              </a:rPr>
              <a:t> </a:t>
            </a:r>
            <a:r>
              <a:rPr lang="en-US" sz="1500" b="1" dirty="0">
                <a:latin typeface="Segoe UI" panose="020B0502040204020203" pitchFamily="34" charset="0"/>
                <a:cs typeface="Segoe UI" panose="020B0502040204020203" pitchFamily="34" charset="0"/>
              </a:rPr>
              <a:t>experience:</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Communication gaps and misinformation </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Lack of tailored situational based training designed to address counseling a unique Veteran population</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Number and complexity of cases</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Time to complete administrative requirements </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Performance standards and quality assurance related tasks</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Rapidly implemented policies and procedures that can be hard to understand</a:t>
            </a:r>
          </a:p>
          <a:p>
            <a:pPr marL="285750" indent="-285750">
              <a:spcAft>
                <a:spcPts val="600"/>
              </a:spcAft>
              <a:buFont typeface="Arial" panose="020B0604020202020204" pitchFamily="34" charset="0"/>
              <a:buChar char="•"/>
            </a:pPr>
            <a:r>
              <a:rPr lang="en-US" sz="1300" dirty="0">
                <a:latin typeface="Segoe UI" panose="020B0502040204020203" pitchFamily="34" charset="0"/>
                <a:cs typeface="Segoe UI" panose="020B0502040204020203" pitchFamily="34" charset="0"/>
              </a:rPr>
              <a:t>Technical system challenges</a:t>
            </a:r>
            <a:endParaRPr lang="en-US" sz="13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984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24CE5-4C60-424E-B82B-9891AAC63535}"/>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Checking In</a:t>
            </a:r>
          </a:p>
        </p:txBody>
      </p:sp>
      <p:sp>
        <p:nvSpPr>
          <p:cNvPr id="2" name="Slide Number Placeholder 1">
            <a:extLst>
              <a:ext uri="{FF2B5EF4-FFF2-40B4-BE49-F238E27FC236}">
                <a16:creationId xmlns:a16="http://schemas.microsoft.com/office/drawing/2014/main" id="{41401E64-DE5E-4555-A8E0-18621703B584}"/>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a:solidFill>
                <a:prstClr val="white"/>
              </a:solidFill>
            </a:endParaRPr>
          </a:p>
        </p:txBody>
      </p:sp>
      <p:sp>
        <p:nvSpPr>
          <p:cNvPr id="4" name="Rectangle 3">
            <a:extLst>
              <a:ext uri="{FF2B5EF4-FFF2-40B4-BE49-F238E27FC236}">
                <a16:creationId xmlns:a16="http://schemas.microsoft.com/office/drawing/2014/main" id="{43311276-47B3-4BBE-AE91-ED176F9FCA43}"/>
              </a:ext>
            </a:extLst>
          </p:cNvPr>
          <p:cNvSpPr/>
          <p:nvPr/>
        </p:nvSpPr>
        <p:spPr>
          <a:xfrm>
            <a:off x="308544" y="969645"/>
            <a:ext cx="8835456" cy="1431161"/>
          </a:xfrm>
          <a:prstGeom prst="rect">
            <a:avLst/>
          </a:prstGeom>
        </p:spPr>
        <p:txBody>
          <a:bodyPr wrap="square">
            <a:spAutoFit/>
          </a:bodyPr>
          <a:lstStyle/>
          <a:p>
            <a:pPr>
              <a:spcAft>
                <a:spcPts val="600"/>
              </a:spcAft>
            </a:pPr>
            <a:r>
              <a:rPr lang="en-US" dirty="0">
                <a:latin typeface="Segoe UI" panose="020B0502040204020203" pitchFamily="34" charset="0"/>
                <a:cs typeface="Segoe UI" panose="020B0502040204020203" pitchFamily="34" charset="0"/>
              </a:rPr>
              <a:t>How closely do these findings resonate with your experiences?</a:t>
            </a:r>
          </a:p>
          <a:p>
            <a:pPr lvl="1">
              <a:spcAft>
                <a:spcPts val="600"/>
              </a:spcAft>
            </a:pPr>
            <a:r>
              <a:rPr lang="en-US" dirty="0">
                <a:latin typeface="Segoe UI" panose="020B0502040204020203" pitchFamily="34" charset="0"/>
                <a:cs typeface="Segoe UI" panose="020B0502040204020203" pitchFamily="34" charset="0"/>
              </a:rPr>
              <a:t>1.  Not at all.</a:t>
            </a:r>
          </a:p>
          <a:p>
            <a:pPr lvl="1">
              <a:spcAft>
                <a:spcPts val="600"/>
              </a:spcAft>
            </a:pPr>
            <a:r>
              <a:rPr lang="en-US" dirty="0">
                <a:latin typeface="Segoe UI" panose="020B0502040204020203" pitchFamily="34" charset="0"/>
                <a:cs typeface="Segoe UI" panose="020B0502040204020203" pitchFamily="34" charset="0"/>
              </a:rPr>
              <a:t>2.  Somewhat accurate</a:t>
            </a:r>
          </a:p>
          <a:p>
            <a:pPr lvl="1">
              <a:spcAft>
                <a:spcPts val="600"/>
              </a:spcAft>
            </a:pPr>
            <a:r>
              <a:rPr lang="en-US" dirty="0">
                <a:latin typeface="Segoe UI" panose="020B0502040204020203" pitchFamily="34" charset="0"/>
                <a:cs typeface="Segoe UI" panose="020B0502040204020203" pitchFamily="34" charset="0"/>
              </a:rPr>
              <a:t>3.  These are the challenges VRCs face every day </a:t>
            </a:r>
          </a:p>
        </p:txBody>
      </p:sp>
    </p:spTree>
    <p:extLst>
      <p:ext uri="{BB962C8B-B14F-4D97-AF65-F5344CB8AC3E}">
        <p14:creationId xmlns:p14="http://schemas.microsoft.com/office/powerpoint/2010/main" val="7306544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34&quot;&gt;&lt;/object&gt;&lt;object type=&quot;2&quot; unique_id=&quot;10035&quot;&gt;&lt;object type=&quot;3&quot; unique_id=&quot;10037&quot;&gt;&lt;property id=&quot;20148&quot; value=&quot;5&quot;/&gt;&lt;property id=&quot;20300&quot; value=&quot;Slide 1 - &amp;quot;VR&amp;amp;E Team Strategy Brief (Place Team Strategy Topic Here)  &amp;quot;&quot;/&gt;&lt;property id=&quot;20307&quot; value=&quot;260&quot;/&gt;&lt;/object&gt;&lt;object type=&quot;3&quot; unique_id=&quot;10038&quot;&gt;&lt;property id=&quot;20148&quot; value=&quot;5&quot;/&gt;&lt;property id=&quot;20300&quot; value=&quot;Slide 2 - &amp;quot;Problem Statement &amp;quot;&quot;/&gt;&lt;property id=&quot;20307&quot; value=&quot;261&quot;/&gt;&lt;/object&gt;&lt;object type=&quot;3&quot; unique_id=&quot;10041&quot;&gt;&lt;property id=&quot;20148&quot; value=&quot;5&quot;/&gt;&lt;property id=&quot;20300&quot; value=&quot;Slide 3 - &amp;quot;Dependencies  &amp;quot;&quot;/&gt;&lt;property id=&quot;20307&quot; value=&quot;264&quot;/&gt;&lt;/object&gt;&lt;object type=&quot;3&quot; unique_id=&quot;10042&quot;&gt;&lt;property id=&quot;20148&quot; value=&quot;5&quot;/&gt;&lt;property id=&quot;20300&quot; value=&quot;Slide 4 - &amp;quot;Risks and Mitigation Strategy   &amp;quot;&quot;/&gt;&lt;property id=&quot;20307&quot; value=&quot;265&quot;/&gt;&lt;/object&gt;&lt;object type=&quot;3&quot; unique_id=&quot;10043&quot;&gt;&lt;property id=&quot;20148&quot; value=&quot;5&quot;/&gt;&lt;property id=&quot;20300&quot; value=&quot;Slide 5 - &amp;quot;Resources &amp;quot;&quot;/&gt;&lt;property id=&quot;20307&quot; value=&quot;266&quot;/&gt;&lt;/object&gt;&lt;object type=&quot;3&quot; unique_id=&quot;10044&quot;&gt;&lt;property id=&quot;20148&quot; value=&quot;5&quot;/&gt;&lt;property id=&quot;20300&quot; value=&quot;Slide 6 - &amp;quot;Performance Metrics or Measurements &amp;quot;&quot;/&gt;&lt;property id=&quot;20307&quot; value=&quot;267&quot;/&gt;&lt;/object&gt;&lt;object type=&quot;3&quot; unique_id=&quot;10045&quot;&gt;&lt;property id=&quot;20148&quot; value=&quot;5&quot;/&gt;&lt;property id=&quot;20300&quot; value=&quot;Slide 7 - &amp;quot;Recommended Solution &amp;quot;&quot;/&gt;&lt;property id=&quot;20307&quot; value=&quot;26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1xZfn_XQR0u5t73h9nEs8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1xZfn_XQR0u5t73h9nEs8Q"/>
</p:tagLst>
</file>

<file path=ppt/theme/theme1.xml><?xml version="1.0" encoding="utf-8"?>
<a:theme xmlns:a="http://schemas.openxmlformats.org/drawingml/2006/main" name="2_Office Theme">
  <a:themeElements>
    <a:clrScheme name="VA Brand Colors">
      <a:dk1>
        <a:srgbClr val="000000"/>
      </a:dk1>
      <a:lt1>
        <a:srgbClr val="FFFFFF"/>
      </a:lt1>
      <a:dk2>
        <a:srgbClr val="003F71"/>
      </a:dk2>
      <a:lt2>
        <a:srgbClr val="DCDDDE"/>
      </a:lt2>
      <a:accent1>
        <a:srgbClr val="0083BE"/>
      </a:accent1>
      <a:accent2>
        <a:srgbClr val="C3262E"/>
      </a:accent2>
      <a:accent3>
        <a:srgbClr val="772432"/>
      </a:accent3>
      <a:accent4>
        <a:srgbClr val="F3CF45"/>
      </a:accent4>
      <a:accent5>
        <a:srgbClr val="598527"/>
      </a:accent5>
      <a:accent6>
        <a:srgbClr val="F7955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B7DEE3DAF7E04AACEE6523E98D20E4" ma:contentTypeVersion="9" ma:contentTypeDescription="Create a new document." ma:contentTypeScope="" ma:versionID="801bfec7cd72810980ad5e558fc76c10">
  <xsd:schema xmlns:xsd="http://www.w3.org/2001/XMLSchema" xmlns:xs="http://www.w3.org/2001/XMLSchema" xmlns:p="http://schemas.microsoft.com/office/2006/metadata/properties" xmlns:ns2="3139e30b-1a29-4697-8bbf-27f905bc8d02" xmlns:ns3="14c8ce7b-d2df-469d-b2c3-96f4c56193cb" targetNamespace="http://schemas.microsoft.com/office/2006/metadata/properties" ma:root="true" ma:fieldsID="0d66ac95b3d4d60a565b770cf68c4479" ns2:_="" ns3:_="">
    <xsd:import namespace="3139e30b-1a29-4697-8bbf-27f905bc8d02"/>
    <xsd:import namespace="14c8ce7b-d2df-469d-b2c3-96f4c56193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9e30b-1a29-4697-8bbf-27f905bc8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c8ce7b-d2df-469d-b2c3-96f4c56193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14c8ce7b-d2df-469d-b2c3-96f4c56193cb">
      <UserInfo>
        <DisplayName>Freeman, Chloe, VBAJAX</DisplayName>
        <AccountId>329</AccountId>
        <AccountType/>
      </UserInfo>
    </SharedWithUsers>
  </documentManagement>
</p:properties>
</file>

<file path=customXml/itemProps1.xml><?xml version="1.0" encoding="utf-8"?>
<ds:datastoreItem xmlns:ds="http://schemas.openxmlformats.org/officeDocument/2006/customXml" ds:itemID="{5816B9AD-AF70-4273-A951-C4A5682D930D}">
  <ds:schemaRefs>
    <ds:schemaRef ds:uri="http://schemas.microsoft.com/sharepoint/v3/contenttype/forms"/>
  </ds:schemaRefs>
</ds:datastoreItem>
</file>

<file path=customXml/itemProps2.xml><?xml version="1.0" encoding="utf-8"?>
<ds:datastoreItem xmlns:ds="http://schemas.openxmlformats.org/officeDocument/2006/customXml" ds:itemID="{095534A6-665D-444B-9BE1-46758B4862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39e30b-1a29-4697-8bbf-27f905bc8d02"/>
    <ds:schemaRef ds:uri="14c8ce7b-d2df-469d-b2c3-96f4c56193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BEEF11-7B31-48F3-9DA5-2B2B6D42C2C1}">
  <ds:schemaRefs>
    <ds:schemaRef ds:uri="http://purl.org/dc/dcmitype/"/>
    <ds:schemaRef ds:uri="14c8ce7b-d2df-469d-b2c3-96f4c56193cb"/>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3139e30b-1a29-4697-8bbf-27f905bc8d0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36</TotalTime>
  <Words>6254</Words>
  <Application>Microsoft Office PowerPoint</Application>
  <PresentationFormat>On-screen Show (4:3)</PresentationFormat>
  <Paragraphs>603</Paragraphs>
  <Slides>38</Slides>
  <Notes>23</Notes>
  <HiddenSlides>0</HiddenSlides>
  <MMClips>0</MMClips>
  <ScaleCrop>false</ScaleCrop>
  <HeadingPairs>
    <vt:vector size="8" baseType="variant">
      <vt:variant>
        <vt:lpstr>Fonts Used</vt:lpstr>
      </vt:variant>
      <vt:variant>
        <vt:i4>10</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52" baseType="lpstr">
      <vt:lpstr>Arial</vt:lpstr>
      <vt:lpstr>Calibri</vt:lpstr>
      <vt:lpstr>Calibri body</vt:lpstr>
      <vt:lpstr>Calibri Light</vt:lpstr>
      <vt:lpstr>Courier New</vt:lpstr>
      <vt:lpstr>Myriad Pro</vt:lpstr>
      <vt:lpstr>Segoe UI</vt:lpstr>
      <vt:lpstr>Trebuchet MS</vt:lpstr>
      <vt:lpstr>Wingdings</vt:lpstr>
      <vt:lpstr>Wingdings 3</vt:lpstr>
      <vt:lpstr>2_Office Theme</vt:lpstr>
      <vt:lpstr>10_Office Theme</vt:lpstr>
      <vt:lpstr>Facet</vt:lpstr>
      <vt:lpstr>think-cell Slide</vt:lpstr>
      <vt:lpstr>Veteran Readiness and Employment (VR&amp;E) Service Excellence Assessment and Findings </vt:lpstr>
      <vt:lpstr>Agenda</vt:lpstr>
      <vt:lpstr> 1. Background and Approach</vt:lpstr>
      <vt:lpstr>Background and Desired Outcomes</vt:lpstr>
      <vt:lpstr>Why we are doing this assessment?</vt:lpstr>
      <vt:lpstr>Methodology and Approach</vt:lpstr>
      <vt:lpstr> 2. Key Findings and Themes that Impact the Veteran Experience</vt:lpstr>
      <vt:lpstr>Summary of Findings </vt:lpstr>
      <vt:lpstr>Checking In</vt:lpstr>
      <vt:lpstr>Top Themes from Interviews</vt:lpstr>
      <vt:lpstr>Key Findings that Impact the Veteran Experience</vt:lpstr>
      <vt:lpstr>Key Findings that Impact the Veteran Experience</vt:lpstr>
      <vt:lpstr>Poll Question</vt:lpstr>
      <vt:lpstr>Top Themes and Frequency of Responses</vt:lpstr>
      <vt:lpstr> 3. Next Steps</vt:lpstr>
      <vt:lpstr>Recommended Next Steps </vt:lpstr>
      <vt:lpstr>PowerPoint Presentation</vt:lpstr>
      <vt:lpstr>Taking Action</vt:lpstr>
      <vt:lpstr>Appendix</vt:lpstr>
      <vt:lpstr>Communication Gaps exist between VR&amp;E Service and the Field</vt:lpstr>
      <vt:lpstr>There are communication gaps between VRCs and Veterans</vt:lpstr>
      <vt:lpstr>It is difficult for VRCs to get a holistic picture of a Veteran’s health and disabilities and how that impacts their employability</vt:lpstr>
      <vt:lpstr>The number and complexity of cases impacts the  level of service that is provided to Veterans</vt:lpstr>
      <vt:lpstr>VRCs have a strong commitment and desire to deliver high quality service to our Veterans. </vt:lpstr>
      <vt:lpstr>Administrative requirements impacts VRCs morale  and takes valuable counseling time away from Veterans </vt:lpstr>
      <vt:lpstr>Technology has improved the VRCs ability to enhance the Veterans experience but there are still challenges</vt:lpstr>
      <vt:lpstr>Key relationship building and associated behaviors are essential to enhance the Veterans experiences </vt:lpstr>
      <vt:lpstr>VRCs require tailored situational based learning that addresses the unique Veteran population.  </vt:lpstr>
      <vt:lpstr> 4. Recommendations</vt:lpstr>
      <vt:lpstr>VR&amp;E should create and sustain a culture that focuses on the Veterans’ needs while removing barriers that hinder VRC’s ability to provide an exceptional Veteran experience. This can be done by: </vt:lpstr>
      <vt:lpstr>Key Levers for VR&amp;E Culture Change</vt:lpstr>
      <vt:lpstr>Potential Veteran Valued Behaviors Topics </vt:lpstr>
      <vt:lpstr>Recommendation:  Increase VR&amp;E Leadership Engagement with VRCs</vt:lpstr>
      <vt:lpstr>Recommendation:  Solicit Feedback from Veterans</vt:lpstr>
      <vt:lpstr>Recommendation:  Establish Situational Based Learning Opportunities</vt:lpstr>
      <vt:lpstr>Recommendation:  Increase VRC availability to work with the complex Veteran cases</vt:lpstr>
      <vt:lpstr>Recommendation:  Improve talent position fit of VRCs to service Veterans</vt:lpstr>
      <vt:lpstr>Enhance the Veteran Experience and Support the VRCs</vt:lpstr>
    </vt:vector>
  </TitlesOfParts>
  <Manager/>
  <Company>Veterans Benefits Administration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Excellence Assessment and Findings PowerPoint Presentation</dc:title>
  <dc:subject/>
  <dc:creator>Department of Veterans Affairs, Veterans Benefits Administration, Veteran Readiness &amp; Employment Service, STAFF</dc:creator>
  <cp:keywords/>
  <dc:description/>
  <cp:lastModifiedBy>Kathy Poole</cp:lastModifiedBy>
  <cp:revision>7</cp:revision>
  <cp:lastPrinted>2018-09-05T14:52:02Z</cp:lastPrinted>
  <dcterms:created xsi:type="dcterms:W3CDTF">2018-06-12T12:04:42Z</dcterms:created>
  <dcterms:modified xsi:type="dcterms:W3CDTF">2020-08-03T14:05:41Z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0x01010005B7DEE3DAF7E04AACEE6523E98D20E4</vt:lpwstr>
  </property>
  <property fmtid="{D5CDD505-2E9C-101B-9397-08002B2CF9AE}" pid="3" name="Language">
    <vt:lpwstr>en</vt:lpwstr>
  </property>
  <property fmtid="{D5CDD505-2E9C-101B-9397-08002B2CF9AE}" pid="4" name="Type">
    <vt:lpwstr>Presentation</vt:lpwstr>
  </property>
</Properties>
</file>