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4"/>
  </p:notesMasterIdLst>
  <p:handoutMasterIdLst>
    <p:handoutMasterId r:id="rId15"/>
  </p:handoutMasterIdLst>
  <p:sldIdLst>
    <p:sldId id="300" r:id="rId5"/>
    <p:sldId id="301" r:id="rId6"/>
    <p:sldId id="302" r:id="rId7"/>
    <p:sldId id="309" r:id="rId8"/>
    <p:sldId id="308" r:id="rId9"/>
    <p:sldId id="304" r:id="rId10"/>
    <p:sldId id="311" r:id="rId11"/>
    <p:sldId id="306" r:id="rId12"/>
    <p:sldId id="312" r:id="rId13"/>
  </p:sldIdLst>
  <p:sldSz cx="9144000" cy="6858000" type="screen4x3"/>
  <p:notesSz cx="7010400" cy="92964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partment of Veterans Affairs" initials="DoVA" lastIdx="4" clrIdx="0"/>
  <p:cmAuthor id="7" name="DeVos, DeAnna, VAVBACO" initials="DDV [2]" lastIdx="13" clrIdx="7">
    <p:extLst>
      <p:ext uri="{19B8F6BF-5375-455C-9EA6-DF929625EA0E}">
        <p15:presenceInfo xmlns:p15="http://schemas.microsoft.com/office/powerpoint/2012/main" userId="S::DeAnna.DeVos@va.gov::316af366-5308-4ba2-a68a-84cff62c997e" providerId="AD"/>
      </p:ext>
    </p:extLst>
  </p:cmAuthor>
  <p:cmAuthor id="1" name="Reginald Gladney" initials="RMG" lastIdx="5" clrIdx="1"/>
  <p:cmAuthor id="8" name="Jones, Jada, VBAVACO" initials="JJV" lastIdx="4" clrIdx="8">
    <p:extLst>
      <p:ext uri="{19B8F6BF-5375-455C-9EA6-DF929625EA0E}">
        <p15:presenceInfo xmlns:p15="http://schemas.microsoft.com/office/powerpoint/2012/main" userId="S::jada.jones@va.gov::613c002c-4a1d-4db8-a384-e2ad09438613" providerId="AD"/>
      </p:ext>
    </p:extLst>
  </p:cmAuthor>
  <p:cmAuthor id="2" name="DeVos, DeAnna, VAVBACO" initials="DDV" lastIdx="6" clrIdx="2">
    <p:extLst>
      <p:ext uri="{19B8F6BF-5375-455C-9EA6-DF929625EA0E}">
        <p15:presenceInfo xmlns:p15="http://schemas.microsoft.com/office/powerpoint/2012/main" userId="S-1-5-21-1409082233-764733703-682003330-321422" providerId="AD"/>
      </p:ext>
    </p:extLst>
  </p:cmAuthor>
  <p:cmAuthor id="9" name="Williams, Dorothy, VBAVACO" initials="WDV" lastIdx="1" clrIdx="9">
    <p:extLst>
      <p:ext uri="{19B8F6BF-5375-455C-9EA6-DF929625EA0E}">
        <p15:presenceInfo xmlns:p15="http://schemas.microsoft.com/office/powerpoint/2012/main" userId="S::dorothy.williams1@va.gov::5ec07f45-d37d-4ca9-9ca3-167be12a7658" providerId="AD"/>
      </p:ext>
    </p:extLst>
  </p:cmAuthor>
  <p:cmAuthor id="3" name="Scott, Kevin P., VBAVACO" initials="SKPV" lastIdx="11" clrIdx="3">
    <p:extLst>
      <p:ext uri="{19B8F6BF-5375-455C-9EA6-DF929625EA0E}">
        <p15:presenceInfo xmlns:p15="http://schemas.microsoft.com/office/powerpoint/2012/main" userId="S-1-5-21-1409082233-764733703-682003330-519899" providerId="AD"/>
      </p:ext>
    </p:extLst>
  </p:cmAuthor>
  <p:cmAuthor id="4" name="Herber, Scott, VAVBACO" initials="HSV" lastIdx="2" clrIdx="4">
    <p:extLst>
      <p:ext uri="{19B8F6BF-5375-455C-9EA6-DF929625EA0E}">
        <p15:presenceInfo xmlns:p15="http://schemas.microsoft.com/office/powerpoint/2012/main" userId="S-1-5-21-1409082233-764733703-682003330-360579" providerId="AD"/>
      </p:ext>
    </p:extLst>
  </p:cmAuthor>
  <p:cmAuthor id="5" name="Kuehnle, Kristine, VBAVACO" initials="KKV" lastIdx="10" clrIdx="5">
    <p:extLst>
      <p:ext uri="{19B8F6BF-5375-455C-9EA6-DF929625EA0E}">
        <p15:presenceInfo xmlns:p15="http://schemas.microsoft.com/office/powerpoint/2012/main" userId="S-1-5-21-1409082233-764733703-682003330-26935" providerId="AD"/>
      </p:ext>
    </p:extLst>
  </p:cmAuthor>
  <p:cmAuthor id="6" name="Bermudez, Leland N., VBACO" initials="LNB" lastIdx="10" clrIdx="6">
    <p:extLst>
      <p:ext uri="{19B8F6BF-5375-455C-9EA6-DF929625EA0E}">
        <p15:presenceInfo xmlns:p15="http://schemas.microsoft.com/office/powerpoint/2012/main" userId="Bermudez, Leland N., VBAC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8E28F5-06FE-DE0E-7100-3A9FF7592615}" v="2" dt="2020-06-17T18:58:03.096"/>
    <p1510:client id="{78B9A5C4-89E0-4473-8114-F35556972D0B}" v="2" dt="2020-06-18T11:52:21.7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498" y="67"/>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958D189-4DFB-4274-AD03-757CC7CCC46B}"/>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A0AF917-DFD3-4495-B0A9-AE78E2428503}"/>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B5585937-665E-4602-84B4-6A6A07843D21}" type="datetimeFigureOut">
              <a:rPr lang="en-US" smtClean="0"/>
              <a:t>6/18/2020</a:t>
            </a:fld>
            <a:endParaRPr lang="en-US"/>
          </a:p>
        </p:txBody>
      </p:sp>
      <p:sp>
        <p:nvSpPr>
          <p:cNvPr id="4" name="Footer Placeholder 3">
            <a:extLst>
              <a:ext uri="{FF2B5EF4-FFF2-40B4-BE49-F238E27FC236}">
                <a16:creationId xmlns:a16="http://schemas.microsoft.com/office/drawing/2014/main" id="{D9FF5BE7-DC55-4C72-AC4C-6CE64F02969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465321B-5F01-4970-B9C7-AD0EF46D0CAB}"/>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B2F61E5C-96F3-4769-9A29-81785B35931A}" type="slidenum">
              <a:rPr lang="en-US" smtClean="0"/>
              <a:t>‹#›</a:t>
            </a:fld>
            <a:endParaRPr lang="en-US"/>
          </a:p>
        </p:txBody>
      </p:sp>
    </p:spTree>
    <p:extLst>
      <p:ext uri="{BB962C8B-B14F-4D97-AF65-F5344CB8AC3E}">
        <p14:creationId xmlns:p14="http://schemas.microsoft.com/office/powerpoint/2010/main" val="34513389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3E2EF322-5A1E-46E8-A236-A835F6F72FF5}" type="datetimeFigureOut">
              <a:rPr lang="en-US" smtClean="0"/>
              <a:t>6/18/2020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3593A18C-A30E-4517-B370-E6FF4F6B261F}" type="slidenum">
              <a:rPr lang="en-US" smtClean="0"/>
              <a:t>‹#›</a:t>
            </a:fld>
            <a:endParaRPr lang="en-US"/>
          </a:p>
        </p:txBody>
      </p:sp>
    </p:spTree>
    <p:extLst>
      <p:ext uri="{BB962C8B-B14F-4D97-AF65-F5344CB8AC3E}">
        <p14:creationId xmlns:p14="http://schemas.microsoft.com/office/powerpoint/2010/main" val="12166472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a:t>If I were to ask you the last time you had a really great experience as a customer, it probably wouldn't take you long to come up with the story of how the lasting impression of the experience made you happy and satisfied.</a:t>
            </a:r>
          </a:p>
          <a:p>
            <a:pPr marL="0" indent="0" fontAlgn="base">
              <a:buNone/>
            </a:pPr>
            <a:endParaRPr lang="en-US"/>
          </a:p>
          <a:p>
            <a:pPr fontAlgn="base"/>
            <a:r>
              <a:rPr lang="en-US"/>
              <a:t>And the same goes for a poor customer experience, too -- you could probably think of the story and reason within seconds, and how the feeling afterward was just the opposite. You probably felt angry, upset, annoyed, frustrated, or any combination of these negative emotions.</a:t>
            </a:r>
          </a:p>
          <a:p>
            <a:endParaRPr lang="en-US"/>
          </a:p>
        </p:txBody>
      </p:sp>
      <p:sp>
        <p:nvSpPr>
          <p:cNvPr id="4" name="Slide Number Placeholder 3"/>
          <p:cNvSpPr>
            <a:spLocks noGrp="1"/>
          </p:cNvSpPr>
          <p:nvPr>
            <p:ph type="sldNum" sz="quarter" idx="5"/>
          </p:nvPr>
        </p:nvSpPr>
        <p:spPr/>
        <p:txBody>
          <a:bodyPr/>
          <a:lstStyle/>
          <a:p>
            <a:fld id="{3593A18C-A30E-4517-B370-E6FF4F6B261F}" type="slidenum">
              <a:rPr lang="en-US" smtClean="0"/>
              <a:t>3</a:t>
            </a:fld>
            <a:endParaRPr lang="en-US"/>
          </a:p>
        </p:txBody>
      </p:sp>
    </p:spTree>
    <p:extLst>
      <p:ext uri="{BB962C8B-B14F-4D97-AF65-F5344CB8AC3E}">
        <p14:creationId xmlns:p14="http://schemas.microsoft.com/office/powerpoint/2010/main" val="2071745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Customer Service: According to the 2018 Longitudinal Study 88 percent of Veterans report moderate to high satisfaction with the VR&amp;E program.  </a:t>
            </a:r>
          </a:p>
          <a:p>
            <a:r>
              <a:rPr lang="en-US"/>
              <a:t>Customer Experience: No way to measure </a:t>
            </a:r>
          </a:p>
        </p:txBody>
      </p:sp>
      <p:sp>
        <p:nvSpPr>
          <p:cNvPr id="4" name="Slide Number Placeholder 3"/>
          <p:cNvSpPr>
            <a:spLocks noGrp="1"/>
          </p:cNvSpPr>
          <p:nvPr>
            <p:ph type="sldNum" sz="quarter" idx="5"/>
          </p:nvPr>
        </p:nvSpPr>
        <p:spPr/>
        <p:txBody>
          <a:bodyPr/>
          <a:lstStyle/>
          <a:p>
            <a:fld id="{3593A18C-A30E-4517-B370-E6FF4F6B261F}" type="slidenum">
              <a:rPr lang="en-US" smtClean="0"/>
              <a:t>4</a:t>
            </a:fld>
            <a:endParaRPr lang="en-US"/>
          </a:p>
        </p:txBody>
      </p:sp>
    </p:spTree>
    <p:extLst>
      <p:ext uri="{BB962C8B-B14F-4D97-AF65-F5344CB8AC3E}">
        <p14:creationId xmlns:p14="http://schemas.microsoft.com/office/powerpoint/2010/main" val="3195419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Touch Points:  </a:t>
            </a:r>
          </a:p>
          <a:p>
            <a:endParaRPr lang="en-US"/>
          </a:p>
          <a:p>
            <a:r>
              <a:rPr lang="en-US"/>
              <a:t>Methods: Modernization Efforts put in place </a:t>
            </a:r>
          </a:p>
          <a:p>
            <a:r>
              <a:rPr lang="en-US"/>
              <a:t>COVID-19 </a:t>
            </a:r>
          </a:p>
        </p:txBody>
      </p:sp>
      <p:sp>
        <p:nvSpPr>
          <p:cNvPr id="4" name="Slide Number Placeholder 3"/>
          <p:cNvSpPr>
            <a:spLocks noGrp="1"/>
          </p:cNvSpPr>
          <p:nvPr>
            <p:ph type="sldNum" sz="quarter" idx="5"/>
          </p:nvPr>
        </p:nvSpPr>
        <p:spPr/>
        <p:txBody>
          <a:bodyPr/>
          <a:lstStyle/>
          <a:p>
            <a:fld id="{3593A18C-A30E-4517-B370-E6FF4F6B261F}" type="slidenum">
              <a:rPr lang="en-US" smtClean="0"/>
              <a:t>5</a:t>
            </a:fld>
            <a:endParaRPr lang="en-US"/>
          </a:p>
        </p:txBody>
      </p:sp>
    </p:spTree>
    <p:extLst>
      <p:ext uri="{BB962C8B-B14F-4D97-AF65-F5344CB8AC3E}">
        <p14:creationId xmlns:p14="http://schemas.microsoft.com/office/powerpoint/2010/main" val="1840808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Make good customer service a priority which will lead to a positive Veteran experience</a:t>
            </a:r>
          </a:p>
          <a:p>
            <a:endParaRPr lang="en-US"/>
          </a:p>
        </p:txBody>
      </p:sp>
      <p:sp>
        <p:nvSpPr>
          <p:cNvPr id="4" name="Slide Number Placeholder 3"/>
          <p:cNvSpPr>
            <a:spLocks noGrp="1"/>
          </p:cNvSpPr>
          <p:nvPr>
            <p:ph type="sldNum" sz="quarter" idx="5"/>
          </p:nvPr>
        </p:nvSpPr>
        <p:spPr/>
        <p:txBody>
          <a:bodyPr/>
          <a:lstStyle/>
          <a:p>
            <a:fld id="{3593A18C-A30E-4517-B370-E6FF4F6B261F}" type="slidenum">
              <a:rPr lang="en-US" smtClean="0"/>
              <a:t>8</a:t>
            </a:fld>
            <a:endParaRPr lang="en-US"/>
          </a:p>
        </p:txBody>
      </p:sp>
    </p:spTree>
    <p:extLst>
      <p:ext uri="{BB962C8B-B14F-4D97-AF65-F5344CB8AC3E}">
        <p14:creationId xmlns:p14="http://schemas.microsoft.com/office/powerpoint/2010/main" val="24377243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a:solidFill>
                    <a:srgbClr val="00B0F0"/>
                  </a:solidFill>
                  <a:latin typeface="Arial" panose="020B0604020202020204" pitchFamily="34" charset="0"/>
                  <a:cs typeface="Arial" panose="020B0604020202020204" pitchFamily="34" charset="0"/>
                </a:rPr>
                <a:t>Key Leaders </a:t>
              </a:r>
              <a:br>
                <a:rPr lang="en-US" sz="5400" b="1">
                  <a:solidFill>
                    <a:srgbClr val="00B0F0"/>
                  </a:solidFill>
                  <a:latin typeface="Arial" panose="020B0604020202020204" pitchFamily="34" charset="0"/>
                  <a:cs typeface="Arial" panose="020B0604020202020204" pitchFamily="34" charset="0"/>
                </a:rPr>
              </a:br>
              <a:r>
                <a:rPr lang="en-US" sz="5400" b="1">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595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Tree>
    <p:extLst>
      <p:ext uri="{BB962C8B-B14F-4D97-AF65-F5344CB8AC3E}">
        <p14:creationId xmlns:p14="http://schemas.microsoft.com/office/powerpoint/2010/main" val="4223671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sp>
        <p:nvSpPr>
          <p:cNvPr id="5" name="Title 1"/>
          <p:cNvSpPr>
            <a:spLocks noGrp="1"/>
          </p:cNvSpPr>
          <p:nvPr>
            <p:ph type="title" hasCustomPrompt="1"/>
          </p:nvPr>
        </p:nvSpPr>
        <p:spPr>
          <a:xfrm>
            <a:off x="21804" y="985808"/>
            <a:ext cx="9144000" cy="731520"/>
          </a:xfrm>
        </p:spPr>
        <p:txBody>
          <a:bodyPr>
            <a:normAutofit/>
          </a:bodyPr>
          <a:lstStyle>
            <a:lvl1pPr>
              <a:defRPr b="1" baseline="0">
                <a:solidFill>
                  <a:schemeClr val="bg1"/>
                </a:solidFill>
              </a:defRPr>
            </a:lvl1pPr>
          </a:lstStyle>
          <a:p>
            <a:r>
              <a:rPr lang="en-US" sz="3600"/>
              <a:t>Agenda</a:t>
            </a:r>
            <a:endParaRPr lang="en-US" sz="3600" u="sng"/>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a:solidFill>
                  <a:srgbClr val="000000"/>
                </a:solidFill>
              </a:rPr>
              <a:t>Good News Story</a:t>
            </a:r>
          </a:p>
          <a:p>
            <a:pPr marL="0" lvl="1">
              <a:spcBef>
                <a:spcPts val="1200"/>
              </a:spcBef>
            </a:pPr>
            <a:endParaRPr lang="en-US" sz="2000" b="1">
              <a:solidFill>
                <a:srgbClr val="000000"/>
              </a:solidFill>
            </a:endParaRPr>
          </a:p>
        </p:txBody>
      </p:sp>
    </p:spTree>
    <p:extLst>
      <p:ext uri="{BB962C8B-B14F-4D97-AF65-F5344CB8AC3E}">
        <p14:creationId xmlns:p14="http://schemas.microsoft.com/office/powerpoint/2010/main" val="3926578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a:t>Click to edit Slide Master Style</a:t>
            </a:r>
            <a:endParaRPr lang="en-US" sz="3600" u="sng"/>
          </a:p>
        </p:txBody>
      </p:sp>
    </p:spTree>
    <p:extLst>
      <p:ext uri="{BB962C8B-B14F-4D97-AF65-F5344CB8AC3E}">
        <p14:creationId xmlns:p14="http://schemas.microsoft.com/office/powerpoint/2010/main" val="3621002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163502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a:t>Click to edit Slide Master Style</a:t>
            </a:r>
            <a:endParaRPr lang="en-US" sz="3600" u="sng"/>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a:solidFill>
                  <a:srgbClr val="C00000"/>
                </a:solidFill>
              </a:rPr>
              <a:t>FOR VA INTERAL USE ONLY</a:t>
            </a:r>
          </a:p>
        </p:txBody>
      </p:sp>
    </p:spTree>
    <p:extLst>
      <p:ext uri="{BB962C8B-B14F-4D97-AF65-F5344CB8AC3E}">
        <p14:creationId xmlns:p14="http://schemas.microsoft.com/office/powerpoint/2010/main" val="553233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a:t>Click to edit Slide Master Style</a:t>
            </a:r>
            <a:endParaRPr lang="en-US" sz="3600" u="sng"/>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a:solidFill>
                  <a:srgbClr val="C00000"/>
                </a:solidFill>
              </a:rPr>
              <a:t>FOR VA INTERAL USE ONLY</a:t>
            </a:r>
          </a:p>
        </p:txBody>
      </p:sp>
    </p:spTree>
    <p:extLst>
      <p:ext uri="{BB962C8B-B14F-4D97-AF65-F5344CB8AC3E}">
        <p14:creationId xmlns:p14="http://schemas.microsoft.com/office/powerpoint/2010/main" val="3929977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a:solidFill>
                  <a:srgbClr val="C00000"/>
                </a:solidFill>
              </a:rPr>
              <a:t>FOR VA INTERAL USE ONLY</a:t>
            </a:r>
          </a:p>
        </p:txBody>
      </p:sp>
    </p:spTree>
    <p:extLst>
      <p:ext uri="{BB962C8B-B14F-4D97-AF65-F5344CB8AC3E}">
        <p14:creationId xmlns:p14="http://schemas.microsoft.com/office/powerpoint/2010/main" val="4051217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a:solidFill>
                  <a:srgbClr val="C00000"/>
                </a:solidFill>
              </a:rPr>
              <a:t>FOR VA INTERAL USE ONLY</a:t>
            </a:r>
          </a:p>
        </p:txBody>
      </p:sp>
    </p:spTree>
    <p:extLst>
      <p:ext uri="{BB962C8B-B14F-4D97-AF65-F5344CB8AC3E}">
        <p14:creationId xmlns:p14="http://schemas.microsoft.com/office/powerpoint/2010/main" val="2489055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a:solidFill>
                  <a:srgbClr val="C00000"/>
                </a:solidFill>
              </a:rPr>
              <a:t>FOR VA INTERAL USE ONLY</a:t>
            </a:r>
          </a:p>
        </p:txBody>
      </p:sp>
    </p:spTree>
    <p:extLst>
      <p:ext uri="{BB962C8B-B14F-4D97-AF65-F5344CB8AC3E}">
        <p14:creationId xmlns:p14="http://schemas.microsoft.com/office/powerpoint/2010/main" val="2459742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a:solidFill>
                <a:prstClr val="white"/>
              </a:solidFill>
            </a:endParaRPr>
          </a:p>
        </p:txBody>
      </p:sp>
      <p:grpSp>
        <p:nvGrpSpPr>
          <p:cNvPr id="4" name="Group 3"/>
          <p:cNvGrpSpPr/>
          <p:nvPr userDrawn="1"/>
        </p:nvGrpSpPr>
        <p:grpSpPr>
          <a:xfrm>
            <a:off x="0" y="6140680"/>
            <a:ext cx="9144000" cy="731839"/>
            <a:chOff x="0" y="6140680"/>
            <a:chExt cx="9144000" cy="731839"/>
          </a:xfrm>
        </p:grpSpPr>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9" name="TextBox 8"/>
            <p:cNvSpPr txBox="1"/>
            <p:nvPr userDrawn="1"/>
          </p:nvSpPr>
          <p:spPr>
            <a:xfrm>
              <a:off x="2971800" y="6336268"/>
              <a:ext cx="2971800" cy="369332"/>
            </a:xfrm>
            <a:prstGeom prst="rect">
              <a:avLst/>
            </a:prstGeom>
            <a:noFill/>
          </p:spPr>
          <p:txBody>
            <a:bodyPr wrap="square" rtlCol="0">
              <a:spAutoFit/>
            </a:bodyPr>
            <a:lstStyle/>
            <a:p>
              <a:pPr algn="ctr"/>
              <a:r>
                <a:rPr lang="en-US" b="1">
                  <a:solidFill>
                    <a:srgbClr val="C00000"/>
                  </a:solidFill>
                </a:rPr>
                <a:t>FOR VA INTERAL USE ONLY</a:t>
              </a:r>
            </a:p>
          </p:txBody>
        </p:sp>
      </p:grpSp>
    </p:spTree>
    <p:extLst>
      <p:ext uri="{BB962C8B-B14F-4D97-AF65-F5344CB8AC3E}">
        <p14:creationId xmlns:p14="http://schemas.microsoft.com/office/powerpoint/2010/main" val="30760717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hdr="0" ftr="0" dt="0"/>
  <p:txStyles>
    <p:titleStyle>
      <a:lvl1pPr algn="ctr" defTabSz="4572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b="0" i="0" u="none"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veteransaffairs.webex.com/recordingservice/sites/veteransaffairs/recording/playback/656f4eb37ca740d8b908a0cbeee0f2aa" TargetMode="External"/><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362201"/>
            <a:ext cx="9144000" cy="838200"/>
          </a:xfrm>
        </p:spPr>
        <p:txBody>
          <a:bodyPr>
            <a:normAutofit/>
          </a:bodyPr>
          <a:lstStyle/>
          <a:p>
            <a:r>
              <a:rPr lang="en-US"/>
              <a:t>VR&amp;E Operational Excellence Training </a:t>
            </a:r>
          </a:p>
        </p:txBody>
      </p:sp>
      <p:sp>
        <p:nvSpPr>
          <p:cNvPr id="4" name="Subtitle 2"/>
          <p:cNvSpPr txBox="1">
            <a:spLocks/>
          </p:cNvSpPr>
          <p:nvPr/>
        </p:nvSpPr>
        <p:spPr>
          <a:xfrm>
            <a:off x="228600" y="4572000"/>
            <a:ext cx="8915400" cy="1554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a:solidFill>
                  <a:srgbClr val="000000"/>
                </a:solidFill>
                <a:latin typeface="Calibri"/>
              </a:rPr>
              <a:t>Briefed by: Dr. Dorothy </a:t>
            </a:r>
            <a:r>
              <a:rPr lang="en-US" sz="1800" err="1">
                <a:solidFill>
                  <a:srgbClr val="000000"/>
                </a:solidFill>
                <a:latin typeface="Calibri"/>
              </a:rPr>
              <a:t>Tripplett</a:t>
            </a:r>
            <a:r>
              <a:rPr lang="en-US" sz="1800">
                <a:solidFill>
                  <a:srgbClr val="000000"/>
                </a:solidFill>
                <a:latin typeface="Calibri"/>
              </a:rPr>
              <a:t>-Williams</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7" name="Title 1">
            <a:extLst>
              <a:ext uri="{FF2B5EF4-FFF2-40B4-BE49-F238E27FC236}">
                <a16:creationId xmlns:a16="http://schemas.microsoft.com/office/drawing/2014/main" id="{F629C7C7-E349-4BE6-8FAA-31740307685E}"/>
              </a:ext>
            </a:extLst>
          </p:cNvPr>
          <p:cNvSpPr txBox="1">
            <a:spLocks/>
          </p:cNvSpPr>
          <p:nvPr/>
        </p:nvSpPr>
        <p:spPr>
          <a:xfrm>
            <a:off x="-21236" y="2846386"/>
            <a:ext cx="9144000" cy="1070295"/>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b="0" i="0" u="none" kern="1200">
                <a:solidFill>
                  <a:schemeClr val="tx1"/>
                </a:solidFill>
                <a:latin typeface="+mj-lt"/>
                <a:ea typeface="+mj-ea"/>
                <a:cs typeface="+mj-cs"/>
              </a:defRPr>
            </a:lvl1pPr>
          </a:lstStyle>
          <a:p>
            <a:r>
              <a:rPr lang="en-US" sz="2800"/>
              <a:t>Vocational Rehabilitation and Employment (VR&amp;E)</a:t>
            </a:r>
          </a:p>
        </p:txBody>
      </p:sp>
      <p:sp>
        <p:nvSpPr>
          <p:cNvPr id="8" name="Title 1">
            <a:extLst>
              <a:ext uri="{FF2B5EF4-FFF2-40B4-BE49-F238E27FC236}">
                <a16:creationId xmlns:a16="http://schemas.microsoft.com/office/drawing/2014/main" id="{BA9CF3E0-5B54-41D5-B12E-78B9F79FC5F6}"/>
              </a:ext>
            </a:extLst>
          </p:cNvPr>
          <p:cNvSpPr txBox="1">
            <a:spLocks/>
          </p:cNvSpPr>
          <p:nvPr/>
        </p:nvSpPr>
        <p:spPr>
          <a:xfrm>
            <a:off x="43721" y="3865718"/>
            <a:ext cx="9144000" cy="1070295"/>
          </a:xfrm>
          <a:prstGeom prst="rect">
            <a:avLst/>
          </a:prstGeom>
        </p:spPr>
        <p:txBody>
          <a:bodyPr vert="horz" lIns="91440" tIns="45720" rIns="91440" bIns="45720" rtlCol="0" anchor="ctr">
            <a:normAutofit fontScale="97500" lnSpcReduction="10000"/>
          </a:bodyPr>
          <a:lstStyle>
            <a:lvl1pPr algn="ctr" defTabSz="457200" rtl="0" eaLnBrk="1" latinLnBrk="0" hangingPunct="1">
              <a:spcBef>
                <a:spcPct val="0"/>
              </a:spcBef>
              <a:buNone/>
              <a:defRPr sz="4400" b="0" i="0" u="none" kern="1200">
                <a:solidFill>
                  <a:schemeClr val="tx1"/>
                </a:solidFill>
                <a:latin typeface="+mj-lt"/>
                <a:ea typeface="+mj-ea"/>
                <a:cs typeface="+mj-cs"/>
              </a:defRPr>
            </a:lvl1pPr>
          </a:lstStyle>
          <a:p>
            <a:r>
              <a:rPr lang="en-US" sz="3500">
                <a:ln w="0"/>
                <a:solidFill>
                  <a:schemeClr val="bg1">
                    <a:lumMod val="50000"/>
                  </a:schemeClr>
                </a:solidFill>
                <a:effectLst>
                  <a:outerShdw blurRad="50800" dist="38100" dir="2700000" algn="tl" rotWithShape="0">
                    <a:prstClr val="black">
                      <a:alpha val="40000"/>
                    </a:prstClr>
                  </a:outerShdw>
                </a:effectLst>
              </a:rPr>
              <a:t>Customer Experience</a:t>
            </a:r>
          </a:p>
          <a:p>
            <a:r>
              <a:rPr lang="en-US" sz="3500">
                <a:ln w="0"/>
                <a:solidFill>
                  <a:schemeClr val="bg1">
                    <a:lumMod val="50000"/>
                  </a:schemeClr>
                </a:solidFill>
                <a:effectLst>
                  <a:outerShdw blurRad="50800" dist="38100" dir="2700000" algn="tl" rotWithShape="0">
                    <a:prstClr val="black">
                      <a:alpha val="40000"/>
                    </a:prstClr>
                  </a:outerShdw>
                </a:effectLst>
              </a:rPr>
              <a:t>VR&amp;E Perspective   </a:t>
            </a:r>
          </a:p>
        </p:txBody>
      </p:sp>
      <p:sp>
        <p:nvSpPr>
          <p:cNvPr id="9" name="TextBox 8">
            <a:extLst>
              <a:ext uri="{FF2B5EF4-FFF2-40B4-BE49-F238E27FC236}">
                <a16:creationId xmlns:a16="http://schemas.microsoft.com/office/drawing/2014/main" id="{8427220E-8F63-40D9-8546-BE4EC5328037}"/>
              </a:ext>
            </a:extLst>
          </p:cNvPr>
          <p:cNvSpPr txBox="1"/>
          <p:nvPr/>
        </p:nvSpPr>
        <p:spPr>
          <a:xfrm>
            <a:off x="5588207" y="1009471"/>
            <a:ext cx="3256301" cy="1200329"/>
          </a:xfrm>
          <a:prstGeom prst="rect">
            <a:avLst/>
          </a:prstGeom>
          <a:noFill/>
        </p:spPr>
        <p:txBody>
          <a:bodyPr wrap="square" rtlCol="0" anchor="t">
            <a:spAutoFit/>
          </a:bodyPr>
          <a:lstStyle/>
          <a:p>
            <a:pPr algn="ctr"/>
            <a:r>
              <a:rPr lang="en-US" b="1" dirty="0">
                <a:highlight>
                  <a:srgbClr val="FFFF00"/>
                </a:highlight>
                <a:hlinkClick r:id="rId3"/>
              </a:rPr>
              <a:t>Click here to view the recording</a:t>
            </a:r>
            <a:endParaRPr lang="en-US" b="1" dirty="0">
              <a:highlight>
                <a:srgbClr val="FFFF00"/>
              </a:highlight>
              <a:cs typeface="Calibri"/>
            </a:endParaRPr>
          </a:p>
          <a:p>
            <a:pPr algn="ctr"/>
            <a:r>
              <a:rPr lang="en-US" b="1" dirty="0">
                <a:highlight>
                  <a:srgbClr val="FFFF00"/>
                </a:highlight>
              </a:rPr>
              <a:t>Recording Password: VREoet2020!</a:t>
            </a:r>
            <a:endParaRPr lang="en-US" b="1" dirty="0">
              <a:highlight>
                <a:srgbClr val="FFFF00"/>
              </a:highlight>
              <a:cs typeface="Calibri"/>
            </a:endParaRPr>
          </a:p>
          <a:p>
            <a:endParaRPr lang="en-US" dirty="0"/>
          </a:p>
        </p:txBody>
      </p:sp>
    </p:spTree>
    <p:extLst>
      <p:ext uri="{BB962C8B-B14F-4D97-AF65-F5344CB8AC3E}">
        <p14:creationId xmlns:p14="http://schemas.microsoft.com/office/powerpoint/2010/main" val="2407866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57C056AF-AE0C-4D27-966B-2108583D69E4}"/>
              </a:ext>
            </a:extLst>
          </p:cNvPr>
          <p:cNvSpPr>
            <a:spLocks noGrp="1"/>
          </p:cNvSpPr>
          <p:nvPr>
            <p:ph idx="1"/>
          </p:nvPr>
        </p:nvSpPr>
        <p:spPr/>
        <p:txBody>
          <a:bodyPr>
            <a:normAutofit lnSpcReduction="10000"/>
          </a:bodyPr>
          <a:lstStyle/>
          <a:p>
            <a:pPr marL="0" indent="0">
              <a:buNone/>
            </a:pPr>
            <a:r>
              <a:rPr lang="en-US"/>
              <a:t>At the conclusion of today’s session, you will be able to explain :</a:t>
            </a:r>
          </a:p>
          <a:p>
            <a:pPr lvl="1"/>
            <a:endParaRPr lang="en-US"/>
          </a:p>
          <a:p>
            <a:pPr lvl="1"/>
            <a:r>
              <a:rPr lang="en-US"/>
              <a:t>Differences between customer service and customer experience </a:t>
            </a:r>
          </a:p>
          <a:p>
            <a:pPr lvl="1"/>
            <a:r>
              <a:rPr lang="en-US"/>
              <a:t>Customer experience from a VR&amp;E prospective</a:t>
            </a:r>
          </a:p>
          <a:p>
            <a:pPr lvl="1"/>
            <a:r>
              <a:rPr lang="en-US"/>
              <a:t>Importance of a positive customer experience</a:t>
            </a:r>
          </a:p>
          <a:p>
            <a:pPr lvl="1"/>
            <a:r>
              <a:rPr lang="en-US"/>
              <a:t>Why should we care about customer experience</a:t>
            </a:r>
          </a:p>
          <a:p>
            <a:pPr lvl="1"/>
            <a:r>
              <a:rPr lang="en-US"/>
              <a:t>Actions we can take</a:t>
            </a:r>
          </a:p>
          <a:p>
            <a:pPr lvl="1"/>
            <a:endParaRPr lang="en-US"/>
          </a:p>
          <a:p>
            <a:pPr lvl="1"/>
            <a:endParaRPr lang="en-US"/>
          </a:p>
          <a:p>
            <a:pPr lvl="1"/>
            <a:endParaRPr lang="en-US"/>
          </a:p>
          <a:p>
            <a:pPr lvl="1"/>
            <a:endParaRPr lang="en-US"/>
          </a:p>
        </p:txBody>
      </p:sp>
      <p:sp>
        <p:nvSpPr>
          <p:cNvPr id="4" name="Title 3">
            <a:extLst>
              <a:ext uri="{FF2B5EF4-FFF2-40B4-BE49-F238E27FC236}">
                <a16:creationId xmlns:a16="http://schemas.microsoft.com/office/drawing/2014/main" id="{E1CA97C2-D499-4D57-9088-CD8E4E0E41F5}"/>
              </a:ext>
            </a:extLst>
          </p:cNvPr>
          <p:cNvSpPr>
            <a:spLocks noGrp="1"/>
          </p:cNvSpPr>
          <p:nvPr>
            <p:ph type="title"/>
          </p:nvPr>
        </p:nvSpPr>
        <p:spPr/>
        <p:txBody>
          <a:bodyPr>
            <a:normAutofit fontScale="90000"/>
          </a:bodyPr>
          <a:lstStyle/>
          <a:p>
            <a:r>
              <a:rPr lang="en-US"/>
              <a:t>Training Objectives </a:t>
            </a:r>
          </a:p>
        </p:txBody>
      </p:sp>
    </p:spTree>
    <p:extLst>
      <p:ext uri="{BB962C8B-B14F-4D97-AF65-F5344CB8AC3E}">
        <p14:creationId xmlns:p14="http://schemas.microsoft.com/office/powerpoint/2010/main" val="3765343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F2CBC3A-2878-4CF1-A08F-C8D315D57B4D}"/>
              </a:ext>
            </a:extLst>
          </p:cNvPr>
          <p:cNvSpPr>
            <a:spLocks noGrp="1"/>
          </p:cNvSpPr>
          <p:nvPr>
            <p:ph idx="1"/>
          </p:nvPr>
        </p:nvSpPr>
        <p:spPr>
          <a:xfrm>
            <a:off x="457200" y="990600"/>
            <a:ext cx="8229600" cy="4876800"/>
          </a:xfrm>
        </p:spPr>
        <p:txBody>
          <a:bodyPr>
            <a:normAutofit/>
          </a:bodyPr>
          <a:lstStyle/>
          <a:p>
            <a:pPr marL="0" indent="0" algn="ctr" fontAlgn="base">
              <a:buNone/>
            </a:pPr>
            <a:endParaRPr lang="en-US" sz="4000"/>
          </a:p>
          <a:p>
            <a:pPr marL="0" indent="0" algn="ctr" fontAlgn="base">
              <a:buNone/>
            </a:pPr>
            <a:r>
              <a:rPr lang="en-US" sz="4800"/>
              <a:t>Great Customer Experience</a:t>
            </a:r>
          </a:p>
          <a:p>
            <a:pPr marL="0" indent="0" algn="ctr" fontAlgn="base">
              <a:buNone/>
            </a:pPr>
            <a:r>
              <a:rPr lang="en-US" sz="4800"/>
              <a:t> vs. </a:t>
            </a:r>
          </a:p>
          <a:p>
            <a:pPr marL="0" indent="0" algn="ctr" fontAlgn="base">
              <a:buNone/>
            </a:pPr>
            <a:r>
              <a:rPr lang="en-US" sz="4800"/>
              <a:t>Poor Customer Experience</a:t>
            </a:r>
          </a:p>
          <a:p>
            <a:pPr marL="0" indent="0" fontAlgn="base">
              <a:buNone/>
            </a:pPr>
            <a:endParaRPr lang="en-US" sz="4800"/>
          </a:p>
          <a:p>
            <a:endParaRPr lang="en-US"/>
          </a:p>
        </p:txBody>
      </p:sp>
      <p:sp>
        <p:nvSpPr>
          <p:cNvPr id="3" name="Slide Number Placeholder 2">
            <a:extLst>
              <a:ext uri="{FF2B5EF4-FFF2-40B4-BE49-F238E27FC236}">
                <a16:creationId xmlns:a16="http://schemas.microsoft.com/office/drawing/2014/main" id="{DDA84302-67FE-4A6C-80CB-579509A6D191}"/>
              </a:ext>
            </a:extLst>
          </p:cNvPr>
          <p:cNvSpPr>
            <a:spLocks noGrp="1"/>
          </p:cNvSpPr>
          <p:nvPr>
            <p:ph type="sldNum" sz="quarter" idx="12"/>
          </p:nvPr>
        </p:nvSpPr>
        <p:spPr/>
        <p:txBody>
          <a:bodyPr/>
          <a:lstStyle/>
          <a:p>
            <a:fld id="{D983F1FA-211D-3044-9E35-958DFBC26156}" type="slidenum">
              <a:rPr lang="en-US" smtClean="0">
                <a:solidFill>
                  <a:prstClr val="white"/>
                </a:solidFill>
              </a:rPr>
              <a:pPr/>
              <a:t>3</a:t>
            </a:fld>
            <a:endParaRPr lang="en-US">
              <a:solidFill>
                <a:prstClr val="white"/>
              </a:solidFill>
            </a:endParaRPr>
          </a:p>
        </p:txBody>
      </p:sp>
      <p:sp>
        <p:nvSpPr>
          <p:cNvPr id="4" name="Title 3">
            <a:extLst>
              <a:ext uri="{FF2B5EF4-FFF2-40B4-BE49-F238E27FC236}">
                <a16:creationId xmlns:a16="http://schemas.microsoft.com/office/drawing/2014/main" id="{86302DD8-88BF-4240-AAEC-23B7E7B51741}"/>
              </a:ext>
            </a:extLst>
          </p:cNvPr>
          <p:cNvSpPr>
            <a:spLocks noGrp="1"/>
          </p:cNvSpPr>
          <p:nvPr>
            <p:ph type="title"/>
          </p:nvPr>
        </p:nvSpPr>
        <p:spPr/>
        <p:txBody>
          <a:bodyPr>
            <a:normAutofit fontScale="90000"/>
          </a:bodyPr>
          <a:lstStyle/>
          <a:p>
            <a:r>
              <a:rPr lang="en-US"/>
              <a:t>Customer Experience: Your Perspective   </a:t>
            </a:r>
          </a:p>
        </p:txBody>
      </p:sp>
    </p:spTree>
    <p:extLst>
      <p:ext uri="{BB962C8B-B14F-4D97-AF65-F5344CB8AC3E}">
        <p14:creationId xmlns:p14="http://schemas.microsoft.com/office/powerpoint/2010/main" val="786273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374CB37-A406-4E6E-BB8F-81A73212297E}"/>
              </a:ext>
            </a:extLst>
          </p:cNvPr>
          <p:cNvSpPr>
            <a:spLocks noGrp="1"/>
          </p:cNvSpPr>
          <p:nvPr>
            <p:ph idx="1"/>
          </p:nvPr>
        </p:nvSpPr>
        <p:spPr/>
        <p:txBody>
          <a:bodyPr>
            <a:normAutofit fontScale="77500" lnSpcReduction="20000"/>
          </a:bodyPr>
          <a:lstStyle/>
          <a:p>
            <a:pPr marL="0" indent="0">
              <a:buNone/>
            </a:pPr>
            <a:r>
              <a:rPr lang="en-US" dirty="0"/>
              <a:t>Is there a difference?</a:t>
            </a:r>
          </a:p>
          <a:p>
            <a:pPr marL="0" indent="0">
              <a:buNone/>
            </a:pPr>
            <a:endParaRPr lang="en-US" dirty="0"/>
          </a:p>
          <a:p>
            <a:pPr marL="457200" lvl="1" indent="0">
              <a:buNone/>
            </a:pPr>
            <a:r>
              <a:rPr lang="en-US" sz="3100" dirty="0"/>
              <a:t>What is customer service?</a:t>
            </a:r>
          </a:p>
          <a:p>
            <a:pPr marL="457200" lvl="1" indent="0">
              <a:buNone/>
            </a:pPr>
            <a:endParaRPr lang="en-US" sz="3100" dirty="0"/>
          </a:p>
          <a:p>
            <a:pPr lvl="1"/>
            <a:r>
              <a:rPr lang="en-US" sz="3100" dirty="0"/>
              <a:t>Is one part of the customer experience. It is the assistance and/or advice provided to Veterans during each touch point in their program.    </a:t>
            </a:r>
          </a:p>
          <a:p>
            <a:pPr marL="457200" lvl="1" indent="0">
              <a:buNone/>
            </a:pPr>
            <a:endParaRPr lang="en-US" sz="3100" dirty="0"/>
          </a:p>
          <a:p>
            <a:pPr marL="457200" lvl="1" indent="0">
              <a:buNone/>
            </a:pPr>
            <a:r>
              <a:rPr lang="en-US" sz="3100" dirty="0"/>
              <a:t>What is customer experience?</a:t>
            </a:r>
          </a:p>
          <a:p>
            <a:pPr marL="457200" lvl="1" indent="0">
              <a:buNone/>
            </a:pPr>
            <a:endParaRPr lang="en-US" sz="3100" dirty="0"/>
          </a:p>
          <a:p>
            <a:pPr lvl="1"/>
            <a:r>
              <a:rPr lang="en-US" sz="3100" dirty="0"/>
              <a:t>The sum total of the impression that you leave a Veteran while working with you throughout their VR&amp;E program journey. </a:t>
            </a:r>
          </a:p>
          <a:p>
            <a:pPr marL="457200" lvl="1" indent="0">
              <a:buNone/>
            </a:pPr>
            <a:endParaRPr lang="en-US" sz="3100" dirty="0"/>
          </a:p>
          <a:p>
            <a:pPr marL="457200" lvl="1" indent="0">
              <a:buNone/>
            </a:pPr>
            <a:endParaRPr lang="en-US" dirty="0"/>
          </a:p>
        </p:txBody>
      </p:sp>
      <p:sp>
        <p:nvSpPr>
          <p:cNvPr id="3" name="Slide Number Placeholder 2">
            <a:extLst>
              <a:ext uri="{FF2B5EF4-FFF2-40B4-BE49-F238E27FC236}">
                <a16:creationId xmlns:a16="http://schemas.microsoft.com/office/drawing/2014/main" id="{2108170E-68C6-44C6-96FC-E79E92588C5E}"/>
              </a:ext>
            </a:extLst>
          </p:cNvPr>
          <p:cNvSpPr>
            <a:spLocks noGrp="1"/>
          </p:cNvSpPr>
          <p:nvPr>
            <p:ph type="sldNum" sz="quarter" idx="12"/>
          </p:nvPr>
        </p:nvSpPr>
        <p:spPr/>
        <p:txBody>
          <a:bodyPr/>
          <a:lstStyle/>
          <a:p>
            <a:fld id="{D983F1FA-211D-3044-9E35-958DFBC26156}" type="slidenum">
              <a:rPr lang="en-US" smtClean="0">
                <a:solidFill>
                  <a:prstClr val="white"/>
                </a:solidFill>
              </a:rPr>
              <a:pPr/>
              <a:t>4</a:t>
            </a:fld>
            <a:endParaRPr lang="en-US">
              <a:solidFill>
                <a:prstClr val="white"/>
              </a:solidFill>
            </a:endParaRPr>
          </a:p>
        </p:txBody>
      </p:sp>
      <p:sp>
        <p:nvSpPr>
          <p:cNvPr id="4" name="Title 3">
            <a:extLst>
              <a:ext uri="{FF2B5EF4-FFF2-40B4-BE49-F238E27FC236}">
                <a16:creationId xmlns:a16="http://schemas.microsoft.com/office/drawing/2014/main" id="{4B2059AB-6847-4632-A668-5235AD9507A9}"/>
              </a:ext>
            </a:extLst>
          </p:cNvPr>
          <p:cNvSpPr>
            <a:spLocks noGrp="1"/>
          </p:cNvSpPr>
          <p:nvPr>
            <p:ph type="title"/>
          </p:nvPr>
        </p:nvSpPr>
        <p:spPr/>
        <p:txBody>
          <a:bodyPr>
            <a:normAutofit fontScale="90000"/>
          </a:bodyPr>
          <a:lstStyle/>
          <a:p>
            <a:r>
              <a:rPr lang="en-US"/>
              <a:t>Customer Service vs Customer Experience </a:t>
            </a:r>
          </a:p>
        </p:txBody>
      </p:sp>
    </p:spTree>
    <p:extLst>
      <p:ext uri="{BB962C8B-B14F-4D97-AF65-F5344CB8AC3E}">
        <p14:creationId xmlns:p14="http://schemas.microsoft.com/office/powerpoint/2010/main" val="408465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507EF8E-7C1E-4133-A15A-DDC3EE9ACCE1}"/>
              </a:ext>
            </a:extLst>
          </p:cNvPr>
          <p:cNvSpPr>
            <a:spLocks noGrp="1"/>
          </p:cNvSpPr>
          <p:nvPr>
            <p:ph idx="1"/>
          </p:nvPr>
        </p:nvSpPr>
        <p:spPr/>
        <p:txBody>
          <a:bodyPr>
            <a:normAutofit fontScale="92500" lnSpcReduction="20000"/>
          </a:bodyPr>
          <a:lstStyle/>
          <a:p>
            <a:pPr>
              <a:buFont typeface="Arial" panose="020B0604020202020204" pitchFamily="34" charset="0"/>
              <a:buChar char="•"/>
            </a:pPr>
            <a:r>
              <a:rPr lang="en-US"/>
              <a:t>Touch Points in the Veteran’s journey</a:t>
            </a:r>
          </a:p>
          <a:p>
            <a:pPr lvl="1"/>
            <a:r>
              <a:rPr lang="en-US"/>
              <a:t>Initial Interview</a:t>
            </a:r>
          </a:p>
          <a:p>
            <a:pPr lvl="1"/>
            <a:r>
              <a:rPr lang="en-US"/>
              <a:t>Evaluation and Planning</a:t>
            </a:r>
          </a:p>
          <a:p>
            <a:pPr lvl="1"/>
            <a:r>
              <a:rPr lang="en-US"/>
              <a:t>Plan Development</a:t>
            </a:r>
          </a:p>
          <a:p>
            <a:pPr lvl="1"/>
            <a:r>
              <a:rPr lang="en-US"/>
              <a:t>Case Management</a:t>
            </a:r>
          </a:p>
          <a:p>
            <a:pPr>
              <a:buFont typeface="Arial" panose="020B0604020202020204" pitchFamily="34" charset="0"/>
              <a:buChar char="•"/>
            </a:pPr>
            <a:r>
              <a:rPr lang="en-US"/>
              <a:t>How does the customer experience take place?</a:t>
            </a:r>
          </a:p>
          <a:p>
            <a:pPr lvl="1"/>
            <a:r>
              <a:rPr lang="en-US"/>
              <a:t>In person</a:t>
            </a:r>
          </a:p>
          <a:p>
            <a:pPr lvl="1"/>
            <a:r>
              <a:rPr lang="en-US"/>
              <a:t>Face-to-Face</a:t>
            </a:r>
          </a:p>
          <a:p>
            <a:pPr lvl="1"/>
            <a:r>
              <a:rPr lang="en-US"/>
              <a:t>Telephone</a:t>
            </a:r>
          </a:p>
          <a:p>
            <a:pPr lvl="1"/>
            <a:r>
              <a:rPr lang="en-US"/>
              <a:t>Email </a:t>
            </a:r>
          </a:p>
          <a:p>
            <a:pPr lvl="1"/>
            <a:r>
              <a:rPr lang="en-US"/>
              <a:t>Online</a:t>
            </a:r>
          </a:p>
          <a:p>
            <a:pPr lvl="1"/>
            <a:endParaRPr lang="en-US"/>
          </a:p>
          <a:p>
            <a:pPr lvl="1">
              <a:buFont typeface="Arial" panose="020B0604020202020204" pitchFamily="34" charset="0"/>
              <a:buChar char="•"/>
            </a:pPr>
            <a:endParaRPr lang="en-US"/>
          </a:p>
          <a:p>
            <a:pPr marL="0" indent="0">
              <a:buNone/>
            </a:pPr>
            <a:endParaRPr lang="en-US"/>
          </a:p>
        </p:txBody>
      </p:sp>
      <p:sp>
        <p:nvSpPr>
          <p:cNvPr id="3" name="Slide Number Placeholder 2">
            <a:extLst>
              <a:ext uri="{FF2B5EF4-FFF2-40B4-BE49-F238E27FC236}">
                <a16:creationId xmlns:a16="http://schemas.microsoft.com/office/drawing/2014/main" id="{778F038B-4B73-46AA-B7A3-31D9C753CA84}"/>
              </a:ext>
            </a:extLst>
          </p:cNvPr>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a:solidFill>
                <a:prstClr val="white"/>
              </a:solidFill>
            </a:endParaRPr>
          </a:p>
        </p:txBody>
      </p:sp>
      <p:sp>
        <p:nvSpPr>
          <p:cNvPr id="4" name="Title 3">
            <a:extLst>
              <a:ext uri="{FF2B5EF4-FFF2-40B4-BE49-F238E27FC236}">
                <a16:creationId xmlns:a16="http://schemas.microsoft.com/office/drawing/2014/main" id="{7CDC7CB1-F03B-42E1-9594-197F2A64EBC3}"/>
              </a:ext>
            </a:extLst>
          </p:cNvPr>
          <p:cNvSpPr>
            <a:spLocks noGrp="1"/>
          </p:cNvSpPr>
          <p:nvPr>
            <p:ph type="title"/>
          </p:nvPr>
        </p:nvSpPr>
        <p:spPr/>
        <p:txBody>
          <a:bodyPr>
            <a:normAutofit fontScale="90000"/>
          </a:bodyPr>
          <a:lstStyle/>
          <a:p>
            <a:r>
              <a:rPr lang="en-US"/>
              <a:t>Customer Experience: VR&amp;E Perspective </a:t>
            </a:r>
          </a:p>
        </p:txBody>
      </p:sp>
    </p:spTree>
    <p:extLst>
      <p:ext uri="{BB962C8B-B14F-4D97-AF65-F5344CB8AC3E}">
        <p14:creationId xmlns:p14="http://schemas.microsoft.com/office/powerpoint/2010/main" val="2361725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B5F0CB7-29AA-4468-A18D-1407E2FF8A93}"/>
              </a:ext>
            </a:extLst>
          </p:cNvPr>
          <p:cNvSpPr>
            <a:spLocks noGrp="1"/>
          </p:cNvSpPr>
          <p:nvPr>
            <p:ph idx="1"/>
          </p:nvPr>
        </p:nvSpPr>
        <p:spPr>
          <a:xfrm>
            <a:off x="533400" y="1142999"/>
            <a:ext cx="8153400" cy="3810001"/>
          </a:xfrm>
        </p:spPr>
        <p:txBody>
          <a:bodyPr>
            <a:normAutofit/>
          </a:bodyPr>
          <a:lstStyle/>
          <a:p>
            <a:pPr marL="0" indent="0">
              <a:buNone/>
            </a:pPr>
            <a:r>
              <a:rPr lang="en-US" sz="4000"/>
              <a:t>Positive Veteran Experience: </a:t>
            </a:r>
          </a:p>
          <a:p>
            <a:pPr lvl="1"/>
            <a:r>
              <a:rPr lang="en-US" sz="3600"/>
              <a:t>Critical to the growth of the program</a:t>
            </a:r>
          </a:p>
          <a:p>
            <a:pPr lvl="1"/>
            <a:r>
              <a:rPr lang="en-US" sz="3600"/>
              <a:t>Influences stakeholders</a:t>
            </a:r>
          </a:p>
          <a:p>
            <a:pPr lvl="1"/>
            <a:r>
              <a:rPr lang="en-US" sz="3600"/>
              <a:t>Decrease in no show rate </a:t>
            </a:r>
          </a:p>
          <a:p>
            <a:pPr lvl="1"/>
            <a:r>
              <a:rPr lang="en-US" sz="3600"/>
              <a:t>Decrease discontinuances  </a:t>
            </a:r>
          </a:p>
          <a:p>
            <a:pPr marL="0" indent="0">
              <a:buNone/>
            </a:pPr>
            <a:endParaRPr lang="en-US" sz="3600"/>
          </a:p>
          <a:p>
            <a:endParaRPr lang="en-US"/>
          </a:p>
          <a:p>
            <a:endParaRPr lang="en-US"/>
          </a:p>
        </p:txBody>
      </p:sp>
      <p:sp>
        <p:nvSpPr>
          <p:cNvPr id="3" name="Slide Number Placeholder 2">
            <a:extLst>
              <a:ext uri="{FF2B5EF4-FFF2-40B4-BE49-F238E27FC236}">
                <a16:creationId xmlns:a16="http://schemas.microsoft.com/office/drawing/2014/main" id="{8C0D414C-5ABF-4C45-A70E-53BB769DFDE5}"/>
              </a:ext>
            </a:extLst>
          </p:cNvPr>
          <p:cNvSpPr>
            <a:spLocks noGrp="1"/>
          </p:cNvSpPr>
          <p:nvPr>
            <p:ph type="sldNum" sz="quarter" idx="12"/>
          </p:nvPr>
        </p:nvSpPr>
        <p:spPr/>
        <p:txBody>
          <a:bodyPr/>
          <a:lstStyle/>
          <a:p>
            <a:fld id="{D983F1FA-211D-3044-9E35-958DFBC26156}" type="slidenum">
              <a:rPr lang="en-US" smtClean="0">
                <a:solidFill>
                  <a:prstClr val="white"/>
                </a:solidFill>
              </a:rPr>
              <a:pPr/>
              <a:t>6</a:t>
            </a:fld>
            <a:endParaRPr lang="en-US">
              <a:solidFill>
                <a:prstClr val="white"/>
              </a:solidFill>
            </a:endParaRPr>
          </a:p>
        </p:txBody>
      </p:sp>
      <p:sp>
        <p:nvSpPr>
          <p:cNvPr id="4" name="Title 3">
            <a:extLst>
              <a:ext uri="{FF2B5EF4-FFF2-40B4-BE49-F238E27FC236}">
                <a16:creationId xmlns:a16="http://schemas.microsoft.com/office/drawing/2014/main" id="{ECBDA321-B355-4A25-AE72-9ACF9983B0E2}"/>
              </a:ext>
            </a:extLst>
          </p:cNvPr>
          <p:cNvSpPr>
            <a:spLocks noGrp="1"/>
          </p:cNvSpPr>
          <p:nvPr>
            <p:ph type="title"/>
          </p:nvPr>
        </p:nvSpPr>
        <p:spPr/>
        <p:txBody>
          <a:bodyPr>
            <a:normAutofit fontScale="90000"/>
          </a:bodyPr>
          <a:lstStyle/>
          <a:p>
            <a:r>
              <a:rPr lang="en-US"/>
              <a:t>Customer Experience: Why It’s Important</a:t>
            </a:r>
          </a:p>
        </p:txBody>
      </p:sp>
    </p:spTree>
    <p:extLst>
      <p:ext uri="{BB962C8B-B14F-4D97-AF65-F5344CB8AC3E}">
        <p14:creationId xmlns:p14="http://schemas.microsoft.com/office/powerpoint/2010/main" val="4121822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B5F0CB7-29AA-4468-A18D-1407E2FF8A93}"/>
              </a:ext>
            </a:extLst>
          </p:cNvPr>
          <p:cNvSpPr>
            <a:spLocks noGrp="1"/>
          </p:cNvSpPr>
          <p:nvPr>
            <p:ph idx="1"/>
          </p:nvPr>
        </p:nvSpPr>
        <p:spPr>
          <a:xfrm>
            <a:off x="533400" y="1143000"/>
            <a:ext cx="8153400" cy="4373563"/>
          </a:xfrm>
        </p:spPr>
        <p:txBody>
          <a:bodyPr>
            <a:normAutofit/>
          </a:bodyPr>
          <a:lstStyle/>
          <a:p>
            <a:pPr marL="0" indent="0">
              <a:buNone/>
            </a:pPr>
            <a:r>
              <a:rPr lang="en-US" sz="4000"/>
              <a:t>You should care because: </a:t>
            </a:r>
          </a:p>
          <a:p>
            <a:pPr lvl="1"/>
            <a:r>
              <a:rPr lang="en-US" sz="3600"/>
              <a:t>It is your profession</a:t>
            </a:r>
          </a:p>
          <a:p>
            <a:pPr lvl="1"/>
            <a:r>
              <a:rPr lang="en-US" sz="3600"/>
              <a:t>Committed to providing Veterans quality services </a:t>
            </a:r>
          </a:p>
          <a:p>
            <a:pPr lvl="1"/>
            <a:r>
              <a:rPr lang="en-US" sz="3600"/>
              <a:t>VR&amp;E’s reputation</a:t>
            </a:r>
          </a:p>
          <a:p>
            <a:pPr lvl="1"/>
            <a:r>
              <a:rPr lang="en-US" sz="3600"/>
              <a:t>It is the right thing to do</a:t>
            </a:r>
          </a:p>
          <a:p>
            <a:endParaRPr lang="en-US" sz="3600"/>
          </a:p>
          <a:p>
            <a:endParaRPr lang="en-US"/>
          </a:p>
          <a:p>
            <a:endParaRPr lang="en-US"/>
          </a:p>
        </p:txBody>
      </p:sp>
      <p:sp>
        <p:nvSpPr>
          <p:cNvPr id="3" name="Slide Number Placeholder 2">
            <a:extLst>
              <a:ext uri="{FF2B5EF4-FFF2-40B4-BE49-F238E27FC236}">
                <a16:creationId xmlns:a16="http://schemas.microsoft.com/office/drawing/2014/main" id="{8C0D414C-5ABF-4C45-A70E-53BB769DFDE5}"/>
              </a:ext>
            </a:extLst>
          </p:cNvPr>
          <p:cNvSpPr>
            <a:spLocks noGrp="1"/>
          </p:cNvSpPr>
          <p:nvPr>
            <p:ph type="sldNum" sz="quarter" idx="12"/>
          </p:nvPr>
        </p:nvSpPr>
        <p:spPr/>
        <p:txBody>
          <a:bodyPr/>
          <a:lstStyle/>
          <a:p>
            <a:fld id="{D983F1FA-211D-3044-9E35-958DFBC26156}" type="slidenum">
              <a:rPr lang="en-US" smtClean="0">
                <a:solidFill>
                  <a:prstClr val="white"/>
                </a:solidFill>
              </a:rPr>
              <a:pPr/>
              <a:t>7</a:t>
            </a:fld>
            <a:endParaRPr lang="en-US">
              <a:solidFill>
                <a:prstClr val="white"/>
              </a:solidFill>
            </a:endParaRPr>
          </a:p>
        </p:txBody>
      </p:sp>
      <p:sp>
        <p:nvSpPr>
          <p:cNvPr id="4" name="Title 3">
            <a:extLst>
              <a:ext uri="{FF2B5EF4-FFF2-40B4-BE49-F238E27FC236}">
                <a16:creationId xmlns:a16="http://schemas.microsoft.com/office/drawing/2014/main" id="{ECBDA321-B355-4A25-AE72-9ACF9983B0E2}"/>
              </a:ext>
            </a:extLst>
          </p:cNvPr>
          <p:cNvSpPr>
            <a:spLocks noGrp="1"/>
          </p:cNvSpPr>
          <p:nvPr>
            <p:ph type="title"/>
          </p:nvPr>
        </p:nvSpPr>
        <p:spPr/>
        <p:txBody>
          <a:bodyPr>
            <a:normAutofit fontScale="90000"/>
          </a:bodyPr>
          <a:lstStyle/>
          <a:p>
            <a:r>
              <a:rPr lang="en-US"/>
              <a:t>Customer Experience: Why Care</a:t>
            </a:r>
          </a:p>
        </p:txBody>
      </p:sp>
    </p:spTree>
    <p:extLst>
      <p:ext uri="{BB962C8B-B14F-4D97-AF65-F5344CB8AC3E}">
        <p14:creationId xmlns:p14="http://schemas.microsoft.com/office/powerpoint/2010/main" val="341333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BD31B1C-2755-41D9-8969-DAD55AC7A266}"/>
              </a:ext>
            </a:extLst>
          </p:cNvPr>
          <p:cNvSpPr>
            <a:spLocks noGrp="1"/>
          </p:cNvSpPr>
          <p:nvPr>
            <p:ph idx="1"/>
          </p:nvPr>
        </p:nvSpPr>
        <p:spPr/>
        <p:txBody>
          <a:bodyPr>
            <a:normAutofit fontScale="92500" lnSpcReduction="20000"/>
          </a:bodyPr>
          <a:lstStyle/>
          <a:p>
            <a:pPr marL="0" indent="0">
              <a:buNone/>
            </a:pPr>
            <a:r>
              <a:rPr lang="en-US" sz="4300"/>
              <a:t>Actions to take:</a:t>
            </a:r>
          </a:p>
          <a:p>
            <a:pPr marL="0" indent="0">
              <a:buNone/>
            </a:pPr>
            <a:endParaRPr lang="en-US"/>
          </a:p>
          <a:p>
            <a:pPr lvl="1"/>
            <a:r>
              <a:rPr lang="en-US" sz="3700"/>
              <a:t>Put the Veteran first</a:t>
            </a:r>
          </a:p>
          <a:p>
            <a:pPr lvl="1"/>
            <a:r>
              <a:rPr lang="en-US" sz="3700"/>
              <a:t>Make good customer service a priority</a:t>
            </a:r>
          </a:p>
          <a:p>
            <a:pPr lvl="1"/>
            <a:r>
              <a:rPr lang="en-US" sz="3700"/>
              <a:t>Be responsive and timely</a:t>
            </a:r>
          </a:p>
          <a:p>
            <a:pPr lvl="1"/>
            <a:r>
              <a:rPr lang="en-US" sz="3700"/>
              <a:t>Be supportive</a:t>
            </a:r>
          </a:p>
          <a:p>
            <a:pPr lvl="1"/>
            <a:r>
              <a:rPr lang="en-US" sz="3700"/>
              <a:t>Provide honest and consistent feedback</a:t>
            </a:r>
          </a:p>
          <a:p>
            <a:pPr lvl="1"/>
            <a:r>
              <a:rPr lang="en-US" sz="3700"/>
              <a:t>Do not over promise and under deliver</a:t>
            </a:r>
          </a:p>
          <a:p>
            <a:pPr lvl="1"/>
            <a:endParaRPr lang="en-US"/>
          </a:p>
          <a:p>
            <a:pPr lvl="1"/>
            <a:endParaRPr lang="en-US"/>
          </a:p>
          <a:p>
            <a:pPr lvl="1"/>
            <a:endParaRPr lang="en-US"/>
          </a:p>
        </p:txBody>
      </p:sp>
      <p:sp>
        <p:nvSpPr>
          <p:cNvPr id="3" name="Slide Number Placeholder 2">
            <a:extLst>
              <a:ext uri="{FF2B5EF4-FFF2-40B4-BE49-F238E27FC236}">
                <a16:creationId xmlns:a16="http://schemas.microsoft.com/office/drawing/2014/main" id="{98717F68-4B6B-4F01-B64A-96D66842640D}"/>
              </a:ext>
            </a:extLst>
          </p:cNvPr>
          <p:cNvSpPr>
            <a:spLocks noGrp="1"/>
          </p:cNvSpPr>
          <p:nvPr>
            <p:ph type="sldNum" sz="quarter" idx="12"/>
          </p:nvPr>
        </p:nvSpPr>
        <p:spPr/>
        <p:txBody>
          <a:bodyPr/>
          <a:lstStyle/>
          <a:p>
            <a:fld id="{D983F1FA-211D-3044-9E35-958DFBC26156}" type="slidenum">
              <a:rPr lang="en-US" smtClean="0">
                <a:solidFill>
                  <a:prstClr val="white"/>
                </a:solidFill>
              </a:rPr>
              <a:pPr/>
              <a:t>8</a:t>
            </a:fld>
            <a:endParaRPr lang="en-US">
              <a:solidFill>
                <a:prstClr val="white"/>
              </a:solidFill>
            </a:endParaRPr>
          </a:p>
        </p:txBody>
      </p:sp>
      <p:sp>
        <p:nvSpPr>
          <p:cNvPr id="4" name="Title 3">
            <a:extLst>
              <a:ext uri="{FF2B5EF4-FFF2-40B4-BE49-F238E27FC236}">
                <a16:creationId xmlns:a16="http://schemas.microsoft.com/office/drawing/2014/main" id="{260C4631-A303-4FA9-B6C8-2FDD9F3A07A5}"/>
              </a:ext>
            </a:extLst>
          </p:cNvPr>
          <p:cNvSpPr>
            <a:spLocks noGrp="1"/>
          </p:cNvSpPr>
          <p:nvPr>
            <p:ph type="title"/>
          </p:nvPr>
        </p:nvSpPr>
        <p:spPr/>
        <p:txBody>
          <a:bodyPr>
            <a:normAutofit fontScale="90000"/>
          </a:bodyPr>
          <a:lstStyle/>
          <a:p>
            <a:r>
              <a:rPr lang="en-US"/>
              <a:t>Customer Experience: What Can We Do?</a:t>
            </a:r>
          </a:p>
        </p:txBody>
      </p:sp>
    </p:spTree>
    <p:extLst>
      <p:ext uri="{BB962C8B-B14F-4D97-AF65-F5344CB8AC3E}">
        <p14:creationId xmlns:p14="http://schemas.microsoft.com/office/powerpoint/2010/main" val="19823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61B97E-FCA9-4EA5-B2B0-3EA878AA2EB5}"/>
              </a:ext>
            </a:extLst>
          </p:cNvPr>
          <p:cNvSpPr>
            <a:spLocks noGrp="1"/>
          </p:cNvSpPr>
          <p:nvPr>
            <p:ph idx="1"/>
          </p:nvPr>
        </p:nvSpPr>
        <p:spPr/>
        <p:txBody>
          <a:bodyPr/>
          <a:lstStyle/>
          <a:p>
            <a:pPr marL="0" indent="0">
              <a:buNone/>
            </a:pPr>
            <a:endParaRPr lang="en-US">
              <a:latin typeface="Arial" panose="020B0604020202020204" pitchFamily="34" charset="0"/>
              <a:cs typeface="Arial" panose="020B0604020202020204" pitchFamily="34" charset="0"/>
            </a:endParaRPr>
          </a:p>
          <a:p>
            <a:pPr marL="0" indent="0">
              <a:buNone/>
            </a:pPr>
            <a:endParaRPr lang="en-US">
              <a:latin typeface="Arial" panose="020B0604020202020204" pitchFamily="34" charset="0"/>
              <a:cs typeface="Arial" panose="020B0604020202020204" pitchFamily="34" charset="0"/>
            </a:endParaRPr>
          </a:p>
          <a:p>
            <a:pPr marL="0" indent="0">
              <a:buNone/>
            </a:pPr>
            <a:endParaRPr lang="en-US">
              <a:latin typeface="Arial" panose="020B0604020202020204" pitchFamily="34" charset="0"/>
              <a:cs typeface="Arial" panose="020B0604020202020204" pitchFamily="34" charset="0"/>
            </a:endParaRPr>
          </a:p>
          <a:p>
            <a:pPr marL="0" indent="0" algn="ctr">
              <a:buNone/>
            </a:pPr>
            <a:r>
              <a:rPr lang="en-US" sz="5400">
                <a:latin typeface="Arial" panose="020B0604020202020204" pitchFamily="34" charset="0"/>
                <a:cs typeface="Arial" panose="020B0604020202020204" pitchFamily="34" charset="0"/>
              </a:rPr>
              <a:t>Questions/Discussion</a:t>
            </a:r>
          </a:p>
          <a:p>
            <a:endParaRPr lang="en-US"/>
          </a:p>
        </p:txBody>
      </p:sp>
      <p:sp>
        <p:nvSpPr>
          <p:cNvPr id="3" name="Slide Number Placeholder 2">
            <a:extLst>
              <a:ext uri="{FF2B5EF4-FFF2-40B4-BE49-F238E27FC236}">
                <a16:creationId xmlns:a16="http://schemas.microsoft.com/office/drawing/2014/main" id="{C40EE5AB-26DE-456A-8742-90494FAB3F1E}"/>
              </a:ext>
            </a:extLst>
          </p:cNvPr>
          <p:cNvSpPr>
            <a:spLocks noGrp="1"/>
          </p:cNvSpPr>
          <p:nvPr>
            <p:ph type="sldNum" sz="quarter" idx="12"/>
          </p:nvPr>
        </p:nvSpPr>
        <p:spPr/>
        <p:txBody>
          <a:bodyPr/>
          <a:lstStyle/>
          <a:p>
            <a:fld id="{D983F1FA-211D-3044-9E35-958DFBC26156}" type="slidenum">
              <a:rPr lang="en-US" smtClean="0">
                <a:solidFill>
                  <a:prstClr val="white"/>
                </a:solidFill>
              </a:rPr>
              <a:pPr/>
              <a:t>9</a:t>
            </a:fld>
            <a:endParaRPr lang="en-US">
              <a:solidFill>
                <a:prstClr val="white"/>
              </a:solidFill>
            </a:endParaRPr>
          </a:p>
        </p:txBody>
      </p:sp>
      <p:sp>
        <p:nvSpPr>
          <p:cNvPr id="4" name="Title 3">
            <a:extLst>
              <a:ext uri="{FF2B5EF4-FFF2-40B4-BE49-F238E27FC236}">
                <a16:creationId xmlns:a16="http://schemas.microsoft.com/office/drawing/2014/main" id="{E8A89956-4BBB-46CE-A051-C6593695AC16}"/>
              </a:ext>
            </a:extLst>
          </p:cNvPr>
          <p:cNvSpPr>
            <a:spLocks noGrp="1"/>
          </p:cNvSpPr>
          <p:nvPr>
            <p:ph type="title"/>
          </p:nvPr>
        </p:nvSpPr>
        <p:spPr/>
        <p:txBody>
          <a:bodyPr>
            <a:normAutofit fontScale="90000"/>
          </a:bodyPr>
          <a:lstStyle/>
          <a:p>
            <a:r>
              <a:rPr lang="en-US"/>
              <a:t>Customer Experience: VR&amp;E Perspective </a:t>
            </a:r>
          </a:p>
        </p:txBody>
      </p:sp>
    </p:spTree>
    <p:extLst>
      <p:ext uri="{BB962C8B-B14F-4D97-AF65-F5344CB8AC3E}">
        <p14:creationId xmlns:p14="http://schemas.microsoft.com/office/powerpoint/2010/main" val="10708265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 Vocational Rehabilitation and Employment (VR&amp;amp;E) &amp;quot;&quot;/&gt;&lt;property id=&quot;20307&quot; value=&quot;257&quot;/&gt;&lt;/object&gt;&lt;object type=&quot;3&quot; unique_id=&quot;10005&quot;&gt;&lt;property id=&quot;20148&quot; value=&quot;5&quot;/&gt;&lt;property id=&quot;20300&quot; value=&quot;Slide 10 - &amp;quot;VR&amp;amp;E Service Organization Overview&amp;quot;&quot;/&gt;&lt;property id=&quot;20307&quot; value=&quot;284&quot;/&gt;&lt;/object&gt;&lt;object type=&quot;3&quot; unique_id=&quot;10007&quot;&gt;&lt;property id=&quot;20148&quot; value=&quot;5&quot;/&gt;&lt;property id=&quot;20300&quot; value=&quot;Slide 8 - &amp;quot;Overview&amp;quot;&quot;/&gt;&lt;property id=&quot;20307&quot; value=&quot;264&quot;/&gt;&lt;/object&gt;&lt;object type=&quot;3&quot; unique_id=&quot;10009&quot;&gt;&lt;property id=&quot;20148&quot; value=&quot;5&quot;/&gt;&lt;property id=&quot;20300&quot; value=&quot;Slide 12 - &amp;quot;Key Services Provided&amp;quot;&quot;/&gt;&lt;property id=&quot;20307&quot; value=&quot;272&quot;/&gt;&lt;/object&gt;&lt;object type=&quot;3&quot; unique_id=&quot;10010&quot;&gt;&lt;property id=&quot;20148&quot; value=&quot;5&quot;/&gt;&lt;property id=&quot;20300&quot; value=&quot;Slide 13 - &amp;quot;Key Services Provided cont.&amp;quot;&quot;/&gt;&lt;property id=&quot;20307&quot; value=&quot;274&quot;/&gt;&lt;/object&gt;&lt;object type=&quot;3&quot; unique_id=&quot;10011&quot;&gt;&lt;property id=&quot;20148&quot; value=&quot;5&quot;/&gt;&lt;property id=&quot;20300&quot; value=&quot;Slide 14 - &amp;quot;Chapter 31 Eligibility and Entitlement&amp;quot;&quot;/&gt;&lt;property id=&quot;20307&quot; value=&quot;275&quot;/&gt;&lt;/object&gt;&lt;object type=&quot;3&quot; unique_id=&quot;10012&quot;&gt;&lt;property id=&quot;20148&quot; value=&quot;5&quot;/&gt;&lt;property id=&quot;20300&quot; value=&quot;Slide 15 - &amp;quot;Chapter 31 Eligibility and Entitlement&amp;quot;&quot;/&gt;&lt;property id=&quot;20307&quot; value=&quot;276&quot;/&gt;&lt;/object&gt;&lt;object type=&quot;3&quot; unique_id=&quot;10013&quot;&gt;&lt;property id=&quot;20148&quot; value=&quot;5&quot;/&gt;&lt;property id=&quot;20300&quot; value=&quot;Slide 16 - &amp;quot;Chapter 31 Basic Benefit Information&amp;quot;&quot;/&gt;&lt;property id=&quot;20307&quot; value=&quot;279&quot;/&gt;&lt;/object&gt;&lt;object type=&quot;3&quot; unique_id=&quot;10014&quot;&gt;&lt;property id=&quot;20148&quot; value=&quot;5&quot;/&gt;&lt;property id=&quot;20300&quot; value=&quot;Slide 17 - &amp;quot;Chapter 31 Rehabilitation Tracks&amp;quot;&quot;/&gt;&lt;property id=&quot;20307&quot; value=&quot;281&quot;/&gt;&lt;/object&gt;&lt;object type=&quot;3&quot; unique_id=&quot;10015&quot;&gt;&lt;property id=&quot;20148&quot; value=&quot;5&quot;/&gt;&lt;property id=&quot;20300&quot; value=&quot;Slide 18 - &amp;quot;Employment Tracks&amp;quot;&quot;/&gt;&lt;property id=&quot;20307&quot; value=&quot;280&quot;/&gt;&lt;/object&gt;&lt;object type=&quot;3&quot; unique_id=&quot;10016&quot;&gt;&lt;property id=&quot;20148&quot; value=&quot;5&quot;/&gt;&lt;property id=&quot;20300&quot; value=&quot;Slide 19 - &amp;quot;Self-Employment Track&amp;quot;&quot;/&gt;&lt;property id=&quot;20307&quot; value=&quot;282&quot;/&gt;&lt;/object&gt;&lt;object type=&quot;3&quot; unique_id=&quot;10017&quot;&gt;&lt;property id=&quot;20148&quot; value=&quot;5&quot;/&gt;&lt;property id=&quot;20300&quot; value=&quot;Slide 20 - &amp;quot;Independent Living Track&amp;quot;&quot;/&gt;&lt;property id=&quot;20307&quot; value=&quot;283&quot;/&gt;&lt;/object&gt;&lt;object type=&quot;3&quot; unique_id=&quot;10018&quot;&gt;&lt;property id=&quot;20148&quot; value=&quot;5&quot;/&gt;&lt;property id=&quot;20300&quot; value=&quot;Slide 21 - &amp;quot;Other Programs of Services&amp;quot;&quot;/&gt;&lt;property id=&quot;20307&quot; value=&quot;277&quot;/&gt;&lt;/object&gt;&lt;object type=&quot;3&quot; unique_id=&quot;10019&quot;&gt;&lt;property id=&quot;20148&quot; value=&quot;5&quot;/&gt;&lt;property id=&quot;20300&quot; value=&quot;Slide 22 - &amp;quot;Modernization Initiatives&amp;quot;&quot;/&gt;&lt;property id=&quot;20307&quot; value=&quot;260&quot;/&gt;&lt;/object&gt;&lt;object type=&quot;3&quot; unique_id=&quot;10020&quot;&gt;&lt;property id=&quot;20148&quot; value=&quot;5&quot;/&gt;&lt;property id=&quot;20300&quot; value=&quot;Slide 24 - &amp;quot;Questions&amp;quot;&quot;/&gt;&lt;property id=&quot;20307&quot; value=&quot;286&quot;/&gt;&lt;/object&gt;&lt;object type=&quot;3&quot; unique_id=&quot;10249&quot;&gt;&lt;property id=&quot;20148&quot; value=&quot;5&quot;/&gt;&lt;property id=&quot;20300&quot; value=&quot;Slide 9 - &amp;quot;Participant Overview&amp;quot;&quot;/&gt;&lt;property id=&quot;20307&quot; value=&quot;290&quot;/&gt;&lt;/object&gt;&lt;object type=&quot;3&quot; unique_id=&quot;10251&quot;&gt;&lt;property id=&quot;20148&quot; value=&quot;5&quot;/&gt;&lt;property id=&quot;20300&quot; value=&quot;Slide 2 - &amp;quot;Objectives &amp;quot;&quot;/&gt;&lt;property id=&quot;20307&quot; value=&quot;294&quot;/&gt;&lt;/object&gt;&lt;object type=&quot;3&quot; unique_id=&quot;10252&quot;&gt;&lt;property id=&quot;20148&quot; value=&quot;5&quot;/&gt;&lt;property id=&quot;20300&quot; value=&quot;Slide 3 - &amp;quot;CMA Modernization Support &amp;quot;&quot;/&gt;&lt;property id=&quot;20307&quot; value=&quot;297&quot;/&gt;&lt;/object&gt;&lt;object type=&quot;3&quot; unique_id=&quot;10253&quot;&gt;&lt;property id=&quot;20148&quot; value=&quot;5&quot;/&gt;&lt;property id=&quot;20300&quot; value=&quot;Slide 4 - &amp;quot;CMA Board Overview &amp;quot;&quot;/&gt;&lt;property id=&quot;20307&quot; value=&quot;295&quot;/&gt;&lt;/object&gt;&lt;object type=&quot;3&quot; unique_id=&quot;10254&quot;&gt;&lt;property id=&quot;20148&quot; value=&quot;5&quot;/&gt;&lt;property id=&quot;20300&quot; value=&quot;Slide 5 - &amp;quot;CMA Board Members Intro&amp;quot;&quot;/&gt;&lt;property id=&quot;20307&quot; value=&quot;296&quot;/&gt;&lt;/object&gt;&lt;object type=&quot;3&quot; unique_id=&quot;10255&quot;&gt;&lt;property id=&quot;20148&quot; value=&quot;5&quot;/&gt;&lt;property id=&quot;20300&quot; value=&quot;Slide 6 - &amp;quot;VR&amp;amp;E Highlights FY 19&amp;quot;&quot;/&gt;&lt;property id=&quot;20307&quot; value=&quot;291&quot;/&gt;&lt;/object&gt;&lt;object type=&quot;3&quot; unique_id=&quot;10256&quot;&gt;&lt;property id=&quot;20148&quot; value=&quot;5&quot;/&gt;&lt;property id=&quot;20300&quot; value=&quot;Slide 7 - &amp;quot;Annual Goals for FY 20&amp;quot;&quot;/&gt;&lt;property id=&quot;20307&quot; value=&quot;292&quot;/&gt;&lt;/object&gt;&lt;object type=&quot;3&quot; unique_id=&quot;10257&quot;&gt;&lt;property id=&quot;20148&quot; value=&quot;5&quot;/&gt;&lt;property id=&quot;20300&quot; value=&quot;Slide 11 - &amp;quot;VBA Organizational Chart &amp;quot;&quot;/&gt;&lt;property id=&quot;20307&quot; value=&quot;293&quot;/&gt;&lt;/object&gt;&lt;object type=&quot;3&quot; unique_id=&quot;10258&quot;&gt;&lt;property id=&quot;20148&quot; value=&quot;5&quot;/&gt;&lt;property id=&quot;20300&quot; value=&quot;Slide 23 - &amp;quot;Objectives &amp;quot;&quot;/&gt;&lt;property id=&quot;20307&quot; value=&quot;298&quot;/&gt;&lt;/object&gt;&lt;/object&gt;&lt;object type=&quot;8&quot; unique_id=&quot;10040&quot;&gt;&lt;/object&gt;&lt;/object&gt;&lt;/database&gt;"/>
  <p:tag name="SECTOMILLISECCONVERTED" val="1"/>
</p:tagLst>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5B7DEE3DAF7E04AACEE6523E98D20E4" ma:contentTypeVersion="4" ma:contentTypeDescription="Create a new document." ma:contentTypeScope="" ma:versionID="cd9c8be87acb9b6d011c6dedc9ee9b76">
  <xsd:schema xmlns:xsd="http://www.w3.org/2001/XMLSchema" xmlns:xs="http://www.w3.org/2001/XMLSchema" xmlns:p="http://schemas.microsoft.com/office/2006/metadata/properties" xmlns:ns2="3139e30b-1a29-4697-8bbf-27f905bc8d02" xmlns:ns3="14c8ce7b-d2df-469d-b2c3-96f4c56193cb" targetNamespace="http://schemas.microsoft.com/office/2006/metadata/properties" ma:root="true" ma:fieldsID="d1812b141ef1427fa165744a5eeecbbf" ns2:_="" ns3:_="">
    <xsd:import namespace="3139e30b-1a29-4697-8bbf-27f905bc8d02"/>
    <xsd:import namespace="14c8ce7b-d2df-469d-b2c3-96f4c56193c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39e30b-1a29-4697-8bbf-27f905bc8d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4c8ce7b-d2df-469d-b2c3-96f4c56193c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42FCD02-6D77-4F08-A6E3-AB220D5A7AB2}">
  <ds:schemaRefs>
    <ds:schemaRef ds:uri="http://schemas.microsoft.com/sharepoint/v3/contenttype/forms"/>
  </ds:schemaRefs>
</ds:datastoreItem>
</file>

<file path=customXml/itemProps2.xml><?xml version="1.0" encoding="utf-8"?>
<ds:datastoreItem xmlns:ds="http://schemas.openxmlformats.org/officeDocument/2006/customXml" ds:itemID="{9CFE4348-BC00-4FC3-9F8D-4011C6A3B969}">
  <ds:schemaRefs>
    <ds:schemaRef ds:uri="14c8ce7b-d2df-469d-b2c3-96f4c56193cb"/>
    <ds:schemaRef ds:uri="3139e30b-1a29-4697-8bbf-27f905bc8d0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1A1156A-B1BD-4CCB-8D5E-78815CE911E5}">
  <ds:schemaRefs>
    <ds:schemaRef ds:uri="3139e30b-1a29-4697-8bbf-27f905bc8d02"/>
    <ds:schemaRef ds:uri="http://www.w3.org/XML/1998/namespace"/>
    <ds:schemaRef ds:uri="http://schemas.openxmlformats.org/package/2006/metadata/core-properties"/>
    <ds:schemaRef ds:uri="http://schemas.microsoft.com/office/2006/documentManagement/types"/>
    <ds:schemaRef ds:uri="http://purl.org/dc/terms/"/>
    <ds:schemaRef ds:uri="http://purl.org/dc/dcmitype/"/>
    <ds:schemaRef ds:uri="http://schemas.microsoft.com/office/infopath/2007/PartnerControls"/>
    <ds:schemaRef ds:uri="14c8ce7b-d2df-469d-b2c3-96f4c56193cb"/>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TotalTime>
  <Words>480</Words>
  <Application>Microsoft Office PowerPoint</Application>
  <PresentationFormat>On-screen Show (4:3)</PresentationFormat>
  <Paragraphs>95</Paragraphs>
  <Slides>9</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Myriad Pro</vt:lpstr>
      <vt:lpstr>10_Office Theme</vt:lpstr>
      <vt:lpstr>VR&amp;E Operational Excellence Training </vt:lpstr>
      <vt:lpstr>Training Objectives </vt:lpstr>
      <vt:lpstr>Customer Experience: Your Perspective   </vt:lpstr>
      <vt:lpstr>Customer Service vs Customer Experience </vt:lpstr>
      <vt:lpstr>Customer Experience: VR&amp;E Perspective </vt:lpstr>
      <vt:lpstr>Customer Experience: Why It’s Important</vt:lpstr>
      <vt:lpstr>Customer Experience: Why Care</vt:lpstr>
      <vt:lpstr>Customer Experience: What Can We Do?</vt:lpstr>
      <vt:lpstr>Customer Experience: VR&amp;E Perspective </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Customer Experience PowerPoint Presentation</dc:title>
  <dc:creator>Department of Veterans Affairs, Veterans Benefits Administration, Vocational Rehabilitation and Employment Service, STAFF</dc:creator>
  <cp:lastModifiedBy>Kathy Poole</cp:lastModifiedBy>
  <cp:revision>2</cp:revision>
  <cp:lastPrinted>2018-10-10T11:54:01Z</cp:lastPrinted>
  <dcterms:created xsi:type="dcterms:W3CDTF">2018-05-01T18:14:43Z</dcterms:created>
  <dcterms:modified xsi:type="dcterms:W3CDTF">2020-06-18T17:05:51Z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0x01010005B7DEE3DAF7E04AACEE6523E98D20E4</vt:lpwstr>
  </property>
  <property fmtid="{D5CDD505-2E9C-101B-9397-08002B2CF9AE}" pid="3" name="Language">
    <vt:lpwstr>en</vt:lpwstr>
  </property>
  <property fmtid="{D5CDD505-2E9C-101B-9397-08002B2CF9AE}" pid="4" name="Type">
    <vt:lpwstr>Presentation</vt:lpwstr>
  </property>
</Properties>
</file>