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8"/>
  </p:notesMasterIdLst>
  <p:sldIdLst>
    <p:sldId id="418" r:id="rId6"/>
    <p:sldId id="1096" r:id="rId7"/>
    <p:sldId id="1076" r:id="rId8"/>
    <p:sldId id="1101" r:id="rId9"/>
    <p:sldId id="1070" r:id="rId10"/>
    <p:sldId id="256" r:id="rId11"/>
    <p:sldId id="1095" r:id="rId12"/>
    <p:sldId id="417" r:id="rId13"/>
    <p:sldId id="1072" r:id="rId14"/>
    <p:sldId id="423" r:id="rId15"/>
    <p:sldId id="1097" r:id="rId16"/>
    <p:sldId id="1098" r:id="rId17"/>
    <p:sldId id="1073" r:id="rId18"/>
    <p:sldId id="1065" r:id="rId19"/>
    <p:sldId id="1074" r:id="rId20"/>
    <p:sldId id="1067" r:id="rId21"/>
    <p:sldId id="1079" r:id="rId22"/>
    <p:sldId id="1102" r:id="rId23"/>
    <p:sldId id="1084" r:id="rId24"/>
    <p:sldId id="1088" r:id="rId25"/>
    <p:sldId id="1087" r:id="rId26"/>
    <p:sldId id="1093" r:id="rId27"/>
    <p:sldId id="1078" r:id="rId28"/>
    <p:sldId id="1081" r:id="rId29"/>
    <p:sldId id="1066" r:id="rId30"/>
    <p:sldId id="1092" r:id="rId31"/>
    <p:sldId id="1082" r:id="rId32"/>
    <p:sldId id="1083" r:id="rId33"/>
    <p:sldId id="1091" r:id="rId34"/>
    <p:sldId id="1099" r:id="rId35"/>
    <p:sldId id="1094" r:id="rId36"/>
    <p:sldId id="10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ESCENTI, Leah" initials="CL" lastIdx="1" clrIdx="0">
    <p:extLst>
      <p:ext uri="{19B8F6BF-5375-455C-9EA6-DF929625EA0E}">
        <p15:presenceInfo xmlns:p15="http://schemas.microsoft.com/office/powerpoint/2012/main" userId="S::LKC80A@flhosp.net::dce7be8e-a6b9-456d-97ff-7cd5c545ed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C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F1110-EB93-45FD-9257-367F6BCD859F}" v="1" dt="2020-06-11T15:48:40.098"/>
    <p1510:client id="{59110ED5-5A1D-4FDC-A0FA-7F46811D75F2}" v="1" dt="2020-06-11T16:10:15.251"/>
    <p1510:client id="{BBA0D419-2B9E-4686-B852-DA7B0A862CE1}" v="1" dt="2020-06-11T16:02:24.026"/>
    <p1510:client id="{E8E3A9E7-8C40-400F-A25F-2112C0684021}" v="4" dt="2020-06-12T10:34:38.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0B24D-D649-4D10-B120-737AE31DF6C1}"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3328F44E-3ECB-4B4D-8E63-681B8F51AC03}">
      <dgm:prSet phldrT="[Text]"/>
      <dgm:spPr/>
      <dgm:t>
        <a:bodyPr/>
        <a:lstStyle/>
        <a:p>
          <a:r>
            <a:rPr lang="en-US"/>
            <a:t>Vision</a:t>
          </a:r>
        </a:p>
      </dgm:t>
    </dgm:pt>
    <dgm:pt modelId="{007B16A0-CFB0-4C12-8901-566F9533F064}" type="parTrans" cxnId="{82FE332A-2F23-4771-9B0D-5852958377B0}">
      <dgm:prSet/>
      <dgm:spPr/>
      <dgm:t>
        <a:bodyPr/>
        <a:lstStyle/>
        <a:p>
          <a:endParaRPr lang="en-US"/>
        </a:p>
      </dgm:t>
    </dgm:pt>
    <dgm:pt modelId="{91070A25-C1C1-4EE5-B253-109986B096B2}" type="sibTrans" cxnId="{82FE332A-2F23-4771-9B0D-5852958377B0}">
      <dgm:prSet/>
      <dgm:spPr/>
      <dgm:t>
        <a:bodyPr/>
        <a:lstStyle/>
        <a:p>
          <a:endParaRPr lang="en-US"/>
        </a:p>
      </dgm:t>
    </dgm:pt>
    <dgm:pt modelId="{A3A8E970-8BC1-4ED1-90BF-E9411959AF26}">
      <dgm:prSet phldrT="[Text]"/>
      <dgm:spPr/>
      <dgm:t>
        <a:bodyPr/>
        <a:lstStyle/>
        <a:p>
          <a:r>
            <a:rPr lang="en-US"/>
            <a:t>Communication </a:t>
          </a:r>
        </a:p>
      </dgm:t>
    </dgm:pt>
    <dgm:pt modelId="{88818E42-EB56-4B76-92A7-42AF31BA9348}" type="parTrans" cxnId="{8AE7D5B9-247A-41FE-9583-7506897723E3}">
      <dgm:prSet/>
      <dgm:spPr/>
      <dgm:t>
        <a:bodyPr/>
        <a:lstStyle/>
        <a:p>
          <a:endParaRPr lang="en-US"/>
        </a:p>
      </dgm:t>
    </dgm:pt>
    <dgm:pt modelId="{D6272286-C359-4831-AA7F-8817E6AB3F9D}" type="sibTrans" cxnId="{8AE7D5B9-247A-41FE-9583-7506897723E3}">
      <dgm:prSet/>
      <dgm:spPr/>
      <dgm:t>
        <a:bodyPr/>
        <a:lstStyle/>
        <a:p>
          <a:endParaRPr lang="en-US"/>
        </a:p>
      </dgm:t>
    </dgm:pt>
    <dgm:pt modelId="{1A8A1331-C702-4056-B35A-801CFE2ED47A}">
      <dgm:prSet phldrT="[Text]"/>
      <dgm:spPr/>
      <dgm:t>
        <a:bodyPr/>
        <a:lstStyle/>
        <a:p>
          <a:r>
            <a:rPr lang="en-US"/>
            <a:t>Action </a:t>
          </a:r>
        </a:p>
      </dgm:t>
    </dgm:pt>
    <dgm:pt modelId="{14673C9B-96A9-46B0-B22E-60A7884EF4A3}" type="parTrans" cxnId="{6BB067AE-2F22-4247-BECF-34465DBE187E}">
      <dgm:prSet/>
      <dgm:spPr/>
      <dgm:t>
        <a:bodyPr/>
        <a:lstStyle/>
        <a:p>
          <a:endParaRPr lang="en-US"/>
        </a:p>
      </dgm:t>
    </dgm:pt>
    <dgm:pt modelId="{A7123CF7-F2DF-4376-9D37-21C84DEEC973}" type="sibTrans" cxnId="{6BB067AE-2F22-4247-BECF-34465DBE187E}">
      <dgm:prSet/>
      <dgm:spPr/>
      <dgm:t>
        <a:bodyPr/>
        <a:lstStyle/>
        <a:p>
          <a:endParaRPr lang="en-US"/>
        </a:p>
      </dgm:t>
    </dgm:pt>
    <dgm:pt modelId="{68DF3141-5CB5-4429-BCAE-6E1114D163DC}" type="pres">
      <dgm:prSet presAssocID="{1A70B24D-D649-4D10-B120-737AE31DF6C1}" presName="Name0" presStyleCnt="0">
        <dgm:presLayoutVars>
          <dgm:chMax val="11"/>
          <dgm:chPref val="11"/>
          <dgm:dir/>
          <dgm:resizeHandles/>
        </dgm:presLayoutVars>
      </dgm:prSet>
      <dgm:spPr/>
    </dgm:pt>
    <dgm:pt modelId="{FEC7EA65-65A4-459A-8DEC-243DE28DC19A}" type="pres">
      <dgm:prSet presAssocID="{1A8A1331-C702-4056-B35A-801CFE2ED47A}" presName="Accent3" presStyleCnt="0"/>
      <dgm:spPr/>
    </dgm:pt>
    <dgm:pt modelId="{D88B12E1-AE3E-436A-B1E8-9242C80CED18}" type="pres">
      <dgm:prSet presAssocID="{1A8A1331-C702-4056-B35A-801CFE2ED47A}" presName="Accent" presStyleLbl="node1" presStyleIdx="0" presStyleCnt="3"/>
      <dgm:spPr/>
    </dgm:pt>
    <dgm:pt modelId="{1834E3B7-27D9-443B-A640-755372876785}" type="pres">
      <dgm:prSet presAssocID="{1A8A1331-C702-4056-B35A-801CFE2ED47A}" presName="ParentBackground3" presStyleCnt="0"/>
      <dgm:spPr/>
    </dgm:pt>
    <dgm:pt modelId="{D014B7DE-BB31-4DAA-AE4E-0EDEDF4F1F2D}" type="pres">
      <dgm:prSet presAssocID="{1A8A1331-C702-4056-B35A-801CFE2ED47A}" presName="ParentBackground" presStyleLbl="fgAcc1" presStyleIdx="0" presStyleCnt="3"/>
      <dgm:spPr/>
    </dgm:pt>
    <dgm:pt modelId="{F7BA7DA9-CC06-40CB-8E39-4741093B7F94}" type="pres">
      <dgm:prSet presAssocID="{1A8A1331-C702-4056-B35A-801CFE2ED47A}" presName="Parent3" presStyleLbl="revTx" presStyleIdx="0" presStyleCnt="0">
        <dgm:presLayoutVars>
          <dgm:chMax val="1"/>
          <dgm:chPref val="1"/>
          <dgm:bulletEnabled val="1"/>
        </dgm:presLayoutVars>
      </dgm:prSet>
      <dgm:spPr/>
    </dgm:pt>
    <dgm:pt modelId="{AA2E30AD-CBC1-480B-AA20-E58E85D4E31E}" type="pres">
      <dgm:prSet presAssocID="{A3A8E970-8BC1-4ED1-90BF-E9411959AF26}" presName="Accent2" presStyleCnt="0"/>
      <dgm:spPr/>
    </dgm:pt>
    <dgm:pt modelId="{C76DE66D-F837-43BB-B2D1-F726F1736C61}" type="pres">
      <dgm:prSet presAssocID="{A3A8E970-8BC1-4ED1-90BF-E9411959AF26}" presName="Accent" presStyleLbl="node1" presStyleIdx="1" presStyleCnt="3"/>
      <dgm:spPr/>
    </dgm:pt>
    <dgm:pt modelId="{A4CC04EE-A583-4965-8C40-98B521C8426B}" type="pres">
      <dgm:prSet presAssocID="{A3A8E970-8BC1-4ED1-90BF-E9411959AF26}" presName="ParentBackground2" presStyleCnt="0"/>
      <dgm:spPr/>
    </dgm:pt>
    <dgm:pt modelId="{7859D276-2EB3-4529-80F9-18E295168A0A}" type="pres">
      <dgm:prSet presAssocID="{A3A8E970-8BC1-4ED1-90BF-E9411959AF26}" presName="ParentBackground" presStyleLbl="fgAcc1" presStyleIdx="1" presStyleCnt="3"/>
      <dgm:spPr/>
    </dgm:pt>
    <dgm:pt modelId="{5EA763E3-6C22-48ED-ADC9-F1175FBAD6A6}" type="pres">
      <dgm:prSet presAssocID="{A3A8E970-8BC1-4ED1-90BF-E9411959AF26}" presName="Parent2" presStyleLbl="revTx" presStyleIdx="0" presStyleCnt="0">
        <dgm:presLayoutVars>
          <dgm:chMax val="1"/>
          <dgm:chPref val="1"/>
          <dgm:bulletEnabled val="1"/>
        </dgm:presLayoutVars>
      </dgm:prSet>
      <dgm:spPr/>
    </dgm:pt>
    <dgm:pt modelId="{EE48532E-0981-4D3F-93B0-235DD33DC3CD}" type="pres">
      <dgm:prSet presAssocID="{3328F44E-3ECB-4B4D-8E63-681B8F51AC03}" presName="Accent1" presStyleCnt="0"/>
      <dgm:spPr/>
    </dgm:pt>
    <dgm:pt modelId="{E415F94F-8C13-4784-8FA0-96ADA7C80ADD}" type="pres">
      <dgm:prSet presAssocID="{3328F44E-3ECB-4B4D-8E63-681B8F51AC03}" presName="Accent" presStyleLbl="node1" presStyleIdx="2" presStyleCnt="3"/>
      <dgm:spPr/>
    </dgm:pt>
    <dgm:pt modelId="{593EBECD-9D6E-4BE4-AF92-368B83683629}" type="pres">
      <dgm:prSet presAssocID="{3328F44E-3ECB-4B4D-8E63-681B8F51AC03}" presName="ParentBackground1" presStyleCnt="0"/>
      <dgm:spPr/>
    </dgm:pt>
    <dgm:pt modelId="{21423B29-9C15-4CE1-BF9F-0681B3ACA13E}" type="pres">
      <dgm:prSet presAssocID="{3328F44E-3ECB-4B4D-8E63-681B8F51AC03}" presName="ParentBackground" presStyleLbl="fgAcc1" presStyleIdx="2" presStyleCnt="3"/>
      <dgm:spPr/>
    </dgm:pt>
    <dgm:pt modelId="{619CCFF1-2F56-435E-A55D-5BCBA242319A}" type="pres">
      <dgm:prSet presAssocID="{3328F44E-3ECB-4B4D-8E63-681B8F51AC03}" presName="Parent1" presStyleLbl="revTx" presStyleIdx="0" presStyleCnt="0">
        <dgm:presLayoutVars>
          <dgm:chMax val="1"/>
          <dgm:chPref val="1"/>
          <dgm:bulletEnabled val="1"/>
        </dgm:presLayoutVars>
      </dgm:prSet>
      <dgm:spPr/>
    </dgm:pt>
  </dgm:ptLst>
  <dgm:cxnLst>
    <dgm:cxn modelId="{94107E28-83DD-418B-9D79-EBD06C04FE28}" type="presOf" srcId="{A3A8E970-8BC1-4ED1-90BF-E9411959AF26}" destId="{7859D276-2EB3-4529-80F9-18E295168A0A}" srcOrd="0" destOrd="0" presId="urn:microsoft.com/office/officeart/2011/layout/CircleProcess"/>
    <dgm:cxn modelId="{82FE332A-2F23-4771-9B0D-5852958377B0}" srcId="{1A70B24D-D649-4D10-B120-737AE31DF6C1}" destId="{3328F44E-3ECB-4B4D-8E63-681B8F51AC03}" srcOrd="0" destOrd="0" parTransId="{007B16A0-CFB0-4C12-8901-566F9533F064}" sibTransId="{91070A25-C1C1-4EE5-B253-109986B096B2}"/>
    <dgm:cxn modelId="{9F07533B-7E63-4B52-BEB0-E12AC8A90D22}" type="presOf" srcId="{1A70B24D-D649-4D10-B120-737AE31DF6C1}" destId="{68DF3141-5CB5-4429-BCAE-6E1114D163DC}" srcOrd="0" destOrd="0" presId="urn:microsoft.com/office/officeart/2011/layout/CircleProcess"/>
    <dgm:cxn modelId="{3BBA1C61-CE8B-4C94-AE3E-69BBD8C44BC9}" type="presOf" srcId="{1A8A1331-C702-4056-B35A-801CFE2ED47A}" destId="{F7BA7DA9-CC06-40CB-8E39-4741093B7F94}" srcOrd="1" destOrd="0" presId="urn:microsoft.com/office/officeart/2011/layout/CircleProcess"/>
    <dgm:cxn modelId="{F06E1666-DFE7-47D9-A467-3DC2185B6AD7}" type="presOf" srcId="{3328F44E-3ECB-4B4D-8E63-681B8F51AC03}" destId="{619CCFF1-2F56-435E-A55D-5BCBA242319A}" srcOrd="1" destOrd="0" presId="urn:microsoft.com/office/officeart/2011/layout/CircleProcess"/>
    <dgm:cxn modelId="{1CBCA77E-EE4E-478F-8EF0-5EE6A9CFF3DF}" type="presOf" srcId="{1A8A1331-C702-4056-B35A-801CFE2ED47A}" destId="{D014B7DE-BB31-4DAA-AE4E-0EDEDF4F1F2D}" srcOrd="0" destOrd="0" presId="urn:microsoft.com/office/officeart/2011/layout/CircleProcess"/>
    <dgm:cxn modelId="{6BB067AE-2F22-4247-BECF-34465DBE187E}" srcId="{1A70B24D-D649-4D10-B120-737AE31DF6C1}" destId="{1A8A1331-C702-4056-B35A-801CFE2ED47A}" srcOrd="2" destOrd="0" parTransId="{14673C9B-96A9-46B0-B22E-60A7884EF4A3}" sibTransId="{A7123CF7-F2DF-4376-9D37-21C84DEEC973}"/>
    <dgm:cxn modelId="{8AE7D5B9-247A-41FE-9583-7506897723E3}" srcId="{1A70B24D-D649-4D10-B120-737AE31DF6C1}" destId="{A3A8E970-8BC1-4ED1-90BF-E9411959AF26}" srcOrd="1" destOrd="0" parTransId="{88818E42-EB56-4B76-92A7-42AF31BA9348}" sibTransId="{D6272286-C359-4831-AA7F-8817E6AB3F9D}"/>
    <dgm:cxn modelId="{C9FECECA-F6A6-4A38-A484-97479EBE0474}" type="presOf" srcId="{3328F44E-3ECB-4B4D-8E63-681B8F51AC03}" destId="{21423B29-9C15-4CE1-BF9F-0681B3ACA13E}" srcOrd="0" destOrd="0" presId="urn:microsoft.com/office/officeart/2011/layout/CircleProcess"/>
    <dgm:cxn modelId="{744F88EF-A206-467C-A2B9-6DF6DFA922D5}" type="presOf" srcId="{A3A8E970-8BC1-4ED1-90BF-E9411959AF26}" destId="{5EA763E3-6C22-48ED-ADC9-F1175FBAD6A6}" srcOrd="1" destOrd="0" presId="urn:microsoft.com/office/officeart/2011/layout/CircleProcess"/>
    <dgm:cxn modelId="{BE2D74FB-067C-402E-9030-091D2D183896}" type="presParOf" srcId="{68DF3141-5CB5-4429-BCAE-6E1114D163DC}" destId="{FEC7EA65-65A4-459A-8DEC-243DE28DC19A}" srcOrd="0" destOrd="0" presId="urn:microsoft.com/office/officeart/2011/layout/CircleProcess"/>
    <dgm:cxn modelId="{D7A42414-4A35-463D-8081-DE9D676C6A46}" type="presParOf" srcId="{FEC7EA65-65A4-459A-8DEC-243DE28DC19A}" destId="{D88B12E1-AE3E-436A-B1E8-9242C80CED18}" srcOrd="0" destOrd="0" presId="urn:microsoft.com/office/officeart/2011/layout/CircleProcess"/>
    <dgm:cxn modelId="{4093C6F6-7608-415C-A244-5F840DD4FA53}" type="presParOf" srcId="{68DF3141-5CB5-4429-BCAE-6E1114D163DC}" destId="{1834E3B7-27D9-443B-A640-755372876785}" srcOrd="1" destOrd="0" presId="urn:microsoft.com/office/officeart/2011/layout/CircleProcess"/>
    <dgm:cxn modelId="{5000080F-F8FD-4A46-9C75-5DF6735BEE41}" type="presParOf" srcId="{1834E3B7-27D9-443B-A640-755372876785}" destId="{D014B7DE-BB31-4DAA-AE4E-0EDEDF4F1F2D}" srcOrd="0" destOrd="0" presId="urn:microsoft.com/office/officeart/2011/layout/CircleProcess"/>
    <dgm:cxn modelId="{88ED002A-D59D-4C5E-8461-7FD415D6A745}" type="presParOf" srcId="{68DF3141-5CB5-4429-BCAE-6E1114D163DC}" destId="{F7BA7DA9-CC06-40CB-8E39-4741093B7F94}" srcOrd="2" destOrd="0" presId="urn:microsoft.com/office/officeart/2011/layout/CircleProcess"/>
    <dgm:cxn modelId="{6781A35D-F25E-4735-A653-332FDDF469AC}" type="presParOf" srcId="{68DF3141-5CB5-4429-BCAE-6E1114D163DC}" destId="{AA2E30AD-CBC1-480B-AA20-E58E85D4E31E}" srcOrd="3" destOrd="0" presId="urn:microsoft.com/office/officeart/2011/layout/CircleProcess"/>
    <dgm:cxn modelId="{1A00F840-5F58-4D8B-B121-DA2AF54E2F41}" type="presParOf" srcId="{AA2E30AD-CBC1-480B-AA20-E58E85D4E31E}" destId="{C76DE66D-F837-43BB-B2D1-F726F1736C61}" srcOrd="0" destOrd="0" presId="urn:microsoft.com/office/officeart/2011/layout/CircleProcess"/>
    <dgm:cxn modelId="{6B989D9C-AD86-4F1A-A49F-E4CEEA3482BE}" type="presParOf" srcId="{68DF3141-5CB5-4429-BCAE-6E1114D163DC}" destId="{A4CC04EE-A583-4965-8C40-98B521C8426B}" srcOrd="4" destOrd="0" presId="urn:microsoft.com/office/officeart/2011/layout/CircleProcess"/>
    <dgm:cxn modelId="{F15F42B4-3384-4CC8-9C1A-59549B4E4A67}" type="presParOf" srcId="{A4CC04EE-A583-4965-8C40-98B521C8426B}" destId="{7859D276-2EB3-4529-80F9-18E295168A0A}" srcOrd="0" destOrd="0" presId="urn:microsoft.com/office/officeart/2011/layout/CircleProcess"/>
    <dgm:cxn modelId="{50AAB040-095B-4011-A9D5-5607A4D751C0}" type="presParOf" srcId="{68DF3141-5CB5-4429-BCAE-6E1114D163DC}" destId="{5EA763E3-6C22-48ED-ADC9-F1175FBAD6A6}" srcOrd="5" destOrd="0" presId="urn:microsoft.com/office/officeart/2011/layout/CircleProcess"/>
    <dgm:cxn modelId="{E0C6B5B6-2C31-4520-B870-7CABF556C7FA}" type="presParOf" srcId="{68DF3141-5CB5-4429-BCAE-6E1114D163DC}" destId="{EE48532E-0981-4D3F-93B0-235DD33DC3CD}" srcOrd="6" destOrd="0" presId="urn:microsoft.com/office/officeart/2011/layout/CircleProcess"/>
    <dgm:cxn modelId="{48D4BDA9-CC4C-49AA-800E-71581B23CBA7}" type="presParOf" srcId="{EE48532E-0981-4D3F-93B0-235DD33DC3CD}" destId="{E415F94F-8C13-4784-8FA0-96ADA7C80ADD}" srcOrd="0" destOrd="0" presId="urn:microsoft.com/office/officeart/2011/layout/CircleProcess"/>
    <dgm:cxn modelId="{C3A215BA-70F4-4CE6-A999-7BDD00E2D80E}" type="presParOf" srcId="{68DF3141-5CB5-4429-BCAE-6E1114D163DC}" destId="{593EBECD-9D6E-4BE4-AF92-368B83683629}" srcOrd="7" destOrd="0" presId="urn:microsoft.com/office/officeart/2011/layout/CircleProcess"/>
    <dgm:cxn modelId="{8A9C6035-25B9-4FA8-A5D5-989DB0732DF0}" type="presParOf" srcId="{593EBECD-9D6E-4BE4-AF92-368B83683629}" destId="{21423B29-9C15-4CE1-BF9F-0681B3ACA13E}" srcOrd="0" destOrd="0" presId="urn:microsoft.com/office/officeart/2011/layout/CircleProcess"/>
    <dgm:cxn modelId="{A924350B-8818-4362-AFE5-964A48A0B947}" type="presParOf" srcId="{68DF3141-5CB5-4429-BCAE-6E1114D163DC}" destId="{619CCFF1-2F56-435E-A55D-5BCBA242319A}"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B12E1-AE3E-436A-B1E8-9242C80CED18}">
      <dsp:nvSpPr>
        <dsp:cNvPr id="0" name=""/>
        <dsp:cNvSpPr/>
      </dsp:nvSpPr>
      <dsp:spPr>
        <a:xfrm>
          <a:off x="7068501" y="1774430"/>
          <a:ext cx="3083404" cy="30839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4B7DE-BB31-4DAA-AE4E-0EDEDF4F1F2D}">
      <dsp:nvSpPr>
        <dsp:cNvPr id="0" name=""/>
        <dsp:cNvSpPr/>
      </dsp:nvSpPr>
      <dsp:spPr>
        <a:xfrm>
          <a:off x="7170879" y="1877247"/>
          <a:ext cx="2878647" cy="287834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Action </a:t>
          </a:r>
        </a:p>
      </dsp:txBody>
      <dsp:txXfrm>
        <a:off x="7582401" y="2288516"/>
        <a:ext cx="2055603" cy="2055803"/>
      </dsp:txXfrm>
    </dsp:sp>
    <dsp:sp modelId="{C76DE66D-F837-43BB-B2D1-F726F1736C61}">
      <dsp:nvSpPr>
        <dsp:cNvPr id="0" name=""/>
        <dsp:cNvSpPr/>
      </dsp:nvSpPr>
      <dsp:spPr>
        <a:xfrm rot="2700000">
          <a:off x="3885427" y="1778158"/>
          <a:ext cx="3075978" cy="307597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9D276-2EB3-4529-80F9-18E295168A0A}">
      <dsp:nvSpPr>
        <dsp:cNvPr id="0" name=""/>
        <dsp:cNvSpPr/>
      </dsp:nvSpPr>
      <dsp:spPr>
        <a:xfrm>
          <a:off x="3984092" y="1877247"/>
          <a:ext cx="2878647" cy="287834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Communication </a:t>
          </a:r>
        </a:p>
      </dsp:txBody>
      <dsp:txXfrm>
        <a:off x="4395614" y="2288516"/>
        <a:ext cx="2055603" cy="2055803"/>
      </dsp:txXfrm>
    </dsp:sp>
    <dsp:sp modelId="{E415F94F-8C13-4784-8FA0-96ADA7C80ADD}">
      <dsp:nvSpPr>
        <dsp:cNvPr id="0" name=""/>
        <dsp:cNvSpPr/>
      </dsp:nvSpPr>
      <dsp:spPr>
        <a:xfrm rot="2700000">
          <a:off x="698640" y="1778158"/>
          <a:ext cx="3075978" cy="307597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23B29-9C15-4CE1-BF9F-0681B3ACA13E}">
      <dsp:nvSpPr>
        <dsp:cNvPr id="0" name=""/>
        <dsp:cNvSpPr/>
      </dsp:nvSpPr>
      <dsp:spPr>
        <a:xfrm>
          <a:off x="797305" y="1877247"/>
          <a:ext cx="2878647" cy="287834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Vision</a:t>
          </a:r>
        </a:p>
      </dsp:txBody>
      <dsp:txXfrm>
        <a:off x="1208827" y="2288516"/>
        <a:ext cx="2055603" cy="205580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BBEB4-2F04-4A6D-AB34-7FF31BD6D2AE}" type="datetimeFigureOut">
              <a:rPr lang="en-US" smtClean="0"/>
              <a:t>6/12/2020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E68FB-AA39-4158-A229-AA5E1B159A09}" type="slidenum">
              <a:rPr lang="en-US" smtClean="0"/>
              <a:t>‹#›</a:t>
            </a:fld>
            <a:endParaRPr lang="en-US"/>
          </a:p>
        </p:txBody>
      </p:sp>
    </p:spTree>
    <p:extLst>
      <p:ext uri="{BB962C8B-B14F-4D97-AF65-F5344CB8AC3E}">
        <p14:creationId xmlns:p14="http://schemas.microsoft.com/office/powerpoint/2010/main" val="1510588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1E68FB-AA39-4158-A229-AA5E1B159A09}" type="slidenum">
              <a:rPr lang="en-US" smtClean="0"/>
              <a:t>1</a:t>
            </a:fld>
            <a:endParaRPr lang="en-US"/>
          </a:p>
        </p:txBody>
      </p:sp>
    </p:spTree>
    <p:extLst>
      <p:ext uri="{BB962C8B-B14F-4D97-AF65-F5344CB8AC3E}">
        <p14:creationId xmlns:p14="http://schemas.microsoft.com/office/powerpoint/2010/main" val="410831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is challenging and realizing it is important to get a clear message to all: we want to know what communication methods are working for you? </a:t>
            </a:r>
          </a:p>
          <a:p>
            <a:r>
              <a:rPr lang="en-US"/>
              <a:t>Read over comments and share some of the examples. </a:t>
            </a:r>
          </a:p>
          <a:p>
            <a:r>
              <a:rPr lang="en-US"/>
              <a:t>Summarize with the importance of assessing what is effective, consistent structure and timing. </a:t>
            </a:r>
          </a:p>
          <a:p>
            <a:r>
              <a:rPr lang="en-US"/>
              <a:t>I want to share part of our story to support effective communication during change. </a:t>
            </a:r>
          </a:p>
        </p:txBody>
      </p:sp>
      <p:sp>
        <p:nvSpPr>
          <p:cNvPr id="4" name="Slide Number Placeholder 3"/>
          <p:cNvSpPr>
            <a:spLocks noGrp="1"/>
          </p:cNvSpPr>
          <p:nvPr>
            <p:ph type="sldNum" sz="quarter" idx="5"/>
          </p:nvPr>
        </p:nvSpPr>
        <p:spPr/>
        <p:txBody>
          <a:bodyPr/>
          <a:lstStyle/>
          <a:p>
            <a:fld id="{941E68FB-AA39-4158-A229-AA5E1B159A09}" type="slidenum">
              <a:rPr lang="en-US" smtClean="0"/>
              <a:t>11</a:t>
            </a:fld>
            <a:endParaRPr lang="en-US"/>
          </a:p>
        </p:txBody>
      </p:sp>
    </p:spTree>
    <p:extLst>
      <p:ext uri="{BB962C8B-B14F-4D97-AF65-F5344CB8AC3E}">
        <p14:creationId xmlns:p14="http://schemas.microsoft.com/office/powerpoint/2010/main" val="4078070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this model and the change evolution </a:t>
            </a:r>
          </a:p>
        </p:txBody>
      </p:sp>
      <p:sp>
        <p:nvSpPr>
          <p:cNvPr id="4" name="Slide Number Placeholder 3"/>
          <p:cNvSpPr>
            <a:spLocks noGrp="1"/>
          </p:cNvSpPr>
          <p:nvPr>
            <p:ph type="sldNum" sz="quarter" idx="5"/>
          </p:nvPr>
        </p:nvSpPr>
        <p:spPr/>
        <p:txBody>
          <a:bodyPr/>
          <a:lstStyle/>
          <a:p>
            <a:fld id="{941E68FB-AA39-4158-A229-AA5E1B159A09}" type="slidenum">
              <a:rPr lang="en-US" smtClean="0"/>
              <a:t>12</a:t>
            </a:fld>
            <a:endParaRPr lang="en-US"/>
          </a:p>
        </p:txBody>
      </p:sp>
    </p:spTree>
    <p:extLst>
      <p:ext uri="{BB962C8B-B14F-4D97-AF65-F5344CB8AC3E}">
        <p14:creationId xmlns:p14="http://schemas.microsoft.com/office/powerpoint/2010/main" val="47129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Executive: Communication of the Vision and how it supports the Mission.  Communicated to Leaders. For us this is Chiefs, VP’s, AVP’s, Directors, Managers, and supervisors. </a:t>
            </a:r>
          </a:p>
          <a:p>
            <a:r>
              <a:rPr lang="en-US"/>
              <a:t>Communication is Active with a variety of forums but the same message. </a:t>
            </a:r>
            <a:r>
              <a:rPr lang="en-US" b="1"/>
              <a:t>Videos. Town Halls. Written Messages, huddles, social media. </a:t>
            </a:r>
            <a:r>
              <a:rPr lang="en-US"/>
              <a:t>(Many ways: </a:t>
            </a:r>
            <a:r>
              <a:rPr lang="en-US" b="1"/>
              <a:t>One Message: One Plan</a:t>
            </a:r>
            <a:r>
              <a:rPr lang="en-US"/>
              <a:t>)  We used a communication cascade to deliver the message to leaders, leaders to Managers, Managers To Staff. We used a structured consistent time and format called </a:t>
            </a:r>
            <a:r>
              <a:rPr lang="en-US" b="1"/>
              <a:t>Connection Central. </a:t>
            </a:r>
            <a:r>
              <a:rPr lang="en-US"/>
              <a:t>The content is delivered with a narrative and then a </a:t>
            </a:r>
            <a:r>
              <a:rPr lang="en-US" b="1"/>
              <a:t>Key Word </a:t>
            </a:r>
            <a:r>
              <a:rPr lang="en-US"/>
              <a:t>that is then used to deliver </a:t>
            </a:r>
            <a:r>
              <a:rPr lang="en-US" b="1"/>
              <a:t>concise focus message</a:t>
            </a:r>
            <a:r>
              <a:rPr lang="en-US"/>
              <a:t>. Too many words can be opportunity for confusion. Repeat and repeat.  Consistency in messaging builds </a:t>
            </a:r>
            <a:r>
              <a:rPr lang="en-US" b="1"/>
              <a:t>trust.</a:t>
            </a:r>
          </a:p>
          <a:p>
            <a:r>
              <a:rPr lang="en-US"/>
              <a:t>Action: Take the message to an actionable </a:t>
            </a:r>
          </a:p>
          <a:p>
            <a:endParaRPr lang="en-US"/>
          </a:p>
        </p:txBody>
      </p:sp>
      <p:sp>
        <p:nvSpPr>
          <p:cNvPr id="4" name="Slide Number Placeholder 3"/>
          <p:cNvSpPr>
            <a:spLocks noGrp="1"/>
          </p:cNvSpPr>
          <p:nvPr>
            <p:ph type="sldNum" sz="quarter" idx="5"/>
          </p:nvPr>
        </p:nvSpPr>
        <p:spPr/>
        <p:txBody>
          <a:bodyPr/>
          <a:lstStyle/>
          <a:p>
            <a:fld id="{941E68FB-AA39-4158-A229-AA5E1B159A09}" type="slidenum">
              <a:rPr lang="en-US" smtClean="0"/>
              <a:t>13</a:t>
            </a:fld>
            <a:endParaRPr lang="en-US"/>
          </a:p>
        </p:txBody>
      </p:sp>
    </p:spTree>
    <p:extLst>
      <p:ext uri="{BB962C8B-B14F-4D97-AF65-F5344CB8AC3E}">
        <p14:creationId xmlns:p14="http://schemas.microsoft.com/office/powerpoint/2010/main" val="120282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Starts with leadership…  (trust, but verify)  </a:t>
            </a:r>
          </a:p>
        </p:txBody>
      </p:sp>
      <p:sp>
        <p:nvSpPr>
          <p:cNvPr id="4" name="Slide Number Placeholder 3"/>
          <p:cNvSpPr>
            <a:spLocks noGrp="1"/>
          </p:cNvSpPr>
          <p:nvPr>
            <p:ph type="sldNum" sz="quarter" idx="5"/>
          </p:nvPr>
        </p:nvSpPr>
        <p:spPr/>
        <p:txBody>
          <a:bodyPr/>
          <a:lstStyle/>
          <a:p>
            <a:fld id="{941E68FB-AA39-4158-A229-AA5E1B159A09}" type="slidenum">
              <a:rPr lang="en-US" smtClean="0"/>
              <a:t>14</a:t>
            </a:fld>
            <a:endParaRPr lang="en-US"/>
          </a:p>
        </p:txBody>
      </p:sp>
    </p:spTree>
    <p:extLst>
      <p:ext uri="{BB962C8B-B14F-4D97-AF65-F5344CB8AC3E}">
        <p14:creationId xmlns:p14="http://schemas.microsoft.com/office/powerpoint/2010/main" val="353694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consistency, methodology to ensure structure and process, observations, dialog, 1:1’s, report out</a:t>
            </a:r>
          </a:p>
        </p:txBody>
      </p:sp>
      <p:sp>
        <p:nvSpPr>
          <p:cNvPr id="4" name="Slide Number Placeholder 3"/>
          <p:cNvSpPr>
            <a:spLocks noGrp="1"/>
          </p:cNvSpPr>
          <p:nvPr>
            <p:ph type="sldNum" sz="quarter" idx="5"/>
          </p:nvPr>
        </p:nvSpPr>
        <p:spPr/>
        <p:txBody>
          <a:bodyPr/>
          <a:lstStyle/>
          <a:p>
            <a:fld id="{941E68FB-AA39-4158-A229-AA5E1B159A09}" type="slidenum">
              <a:rPr lang="en-US" smtClean="0"/>
              <a:t>15</a:t>
            </a:fld>
            <a:endParaRPr lang="en-US"/>
          </a:p>
        </p:txBody>
      </p:sp>
    </p:spTree>
    <p:extLst>
      <p:ext uri="{BB962C8B-B14F-4D97-AF65-F5344CB8AC3E}">
        <p14:creationId xmlns:p14="http://schemas.microsoft.com/office/powerpoint/2010/main" val="3954480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from ANCC National Convention.  Examples of employee, patient and community presentation…</a:t>
            </a:r>
          </a:p>
        </p:txBody>
      </p:sp>
      <p:sp>
        <p:nvSpPr>
          <p:cNvPr id="4" name="Slide Number Placeholder 3"/>
          <p:cNvSpPr>
            <a:spLocks noGrp="1"/>
          </p:cNvSpPr>
          <p:nvPr>
            <p:ph type="sldNum" sz="quarter" idx="5"/>
          </p:nvPr>
        </p:nvSpPr>
        <p:spPr/>
        <p:txBody>
          <a:bodyPr/>
          <a:lstStyle/>
          <a:p>
            <a:fld id="{941E68FB-AA39-4158-A229-AA5E1B159A09}" type="slidenum">
              <a:rPr lang="en-US" smtClean="0"/>
              <a:t>16</a:t>
            </a:fld>
            <a:endParaRPr lang="en-US"/>
          </a:p>
        </p:txBody>
      </p:sp>
    </p:spTree>
    <p:extLst>
      <p:ext uri="{BB962C8B-B14F-4D97-AF65-F5344CB8AC3E}">
        <p14:creationId xmlns:p14="http://schemas.microsoft.com/office/powerpoint/2010/main" val="260086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our stories are different, let’s hear some of the outcomes you hope to see during this change process? </a:t>
            </a:r>
          </a:p>
        </p:txBody>
      </p:sp>
      <p:sp>
        <p:nvSpPr>
          <p:cNvPr id="4" name="Slide Number Placeholder 3"/>
          <p:cNvSpPr>
            <a:spLocks noGrp="1"/>
          </p:cNvSpPr>
          <p:nvPr>
            <p:ph type="sldNum" sz="quarter" idx="5"/>
          </p:nvPr>
        </p:nvSpPr>
        <p:spPr/>
        <p:txBody>
          <a:bodyPr/>
          <a:lstStyle/>
          <a:p>
            <a:fld id="{941E68FB-AA39-4158-A229-AA5E1B159A09}" type="slidenum">
              <a:rPr lang="en-US" smtClean="0"/>
              <a:t>17</a:t>
            </a:fld>
            <a:endParaRPr lang="en-US"/>
          </a:p>
        </p:txBody>
      </p:sp>
    </p:spTree>
    <p:extLst>
      <p:ext uri="{BB962C8B-B14F-4D97-AF65-F5344CB8AC3E}">
        <p14:creationId xmlns:p14="http://schemas.microsoft.com/office/powerpoint/2010/main" val="385159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Let’s talk about a recent global issue that lead to an environment of rapid change. The COVID-19 pandemic!</a:t>
            </a:r>
          </a:p>
          <a:p>
            <a:pPr marL="0" indent="0">
              <a:buNone/>
            </a:pPr>
            <a:r>
              <a:rPr lang="en-US" sz="1200"/>
              <a:t>Think about the following question.</a:t>
            </a:r>
          </a:p>
          <a:p>
            <a:pPr marL="0" indent="0">
              <a:buNone/>
            </a:pPr>
            <a:r>
              <a:rPr lang="en-US" sz="1200"/>
              <a:t>Feel free to share your thoughts in the chat area.</a:t>
            </a:r>
          </a:p>
          <a:p>
            <a:pPr marL="0" indent="0">
              <a:buNone/>
            </a:pPr>
            <a:endParaRPr lang="en-US" sz="1200"/>
          </a:p>
          <a:p>
            <a:pPr marL="0" indent="0">
              <a:buNone/>
            </a:pPr>
            <a:r>
              <a:rPr lang="en-US" sz="1200"/>
              <a:t>Do you naturally see change as a positive or negative? Do you dive in or are you hesitant?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54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Think about the following question.</a:t>
            </a:r>
          </a:p>
          <a:p>
            <a:pPr marL="0" indent="0">
              <a:buNone/>
            </a:pPr>
            <a:r>
              <a:rPr lang="en-US"/>
              <a:t>Feel free to share your answer in the chat area.</a:t>
            </a:r>
          </a:p>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How did you lead your co workers and/or family through all of these changes? Did you help them to see the positive? Did you get stuck in the negative/ things you were missing out on?</a:t>
            </a:r>
          </a:p>
          <a:p>
            <a:pPr marL="0" indent="0">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142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Think about the following question.</a:t>
            </a:r>
          </a:p>
          <a:p>
            <a:pPr marL="0" indent="0">
              <a:buNone/>
            </a:pPr>
            <a:r>
              <a:rPr lang="en-US"/>
              <a:t>Feel free to share your thoughts in the chat area</a:t>
            </a:r>
          </a:p>
          <a:p>
            <a:pPr marL="0" indent="0">
              <a:buNone/>
            </a:pPr>
            <a:endParaRPr lang="en-US"/>
          </a:p>
          <a:p>
            <a:pPr marL="0" indent="0">
              <a:buNone/>
            </a:pPr>
            <a:r>
              <a:rPr lang="en-US"/>
              <a:t>It is important to reflect on what your natural tendencies as a response to change are.</a:t>
            </a:r>
          </a:p>
          <a:p>
            <a:pPr marL="0" indent="0">
              <a:buNone/>
            </a:pPr>
            <a:r>
              <a:rPr lang="en-US"/>
              <a:t>As a leader, your role is to guide others through change. </a:t>
            </a:r>
          </a:p>
          <a:p>
            <a:pPr marL="0" indent="0">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0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5BFF01C0-BA8C-4950-B567-03CB7C1557EC}" type="slidenum">
              <a:rPr lang="en-US" smtClean="0"/>
              <a:t>2</a:t>
            </a:fld>
            <a:endParaRPr lang="en-US"/>
          </a:p>
        </p:txBody>
      </p:sp>
    </p:spTree>
    <p:extLst>
      <p:ext uri="{BB962C8B-B14F-4D97-AF65-F5344CB8AC3E}">
        <p14:creationId xmlns:p14="http://schemas.microsoft.com/office/powerpoint/2010/main" val="93792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just reflected on how the changes that came with COVID-19 affected you and your family</a:t>
            </a:r>
          </a:p>
          <a:p>
            <a:r>
              <a:rPr lang="en-US"/>
              <a:t>There are some very valuable lessons to be learned from the COVID-19 pandemic on many levels</a:t>
            </a:r>
          </a:p>
          <a:p>
            <a:r>
              <a:rPr lang="en-US"/>
              <a:t>Next, we will discuss some of the lessons we learned/ were reminded of here at AdventHealth Celebration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9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wonderful books available for you to read about leadership, but a common theme will always be “taking care of your people” </a:t>
            </a:r>
          </a:p>
          <a:p>
            <a:endParaRPr lang="en-US"/>
          </a:p>
          <a:p>
            <a:r>
              <a:rPr lang="en-US"/>
              <a:t>Examples, our CEO went unit to unit asking employees what they needed – what was important to them – what was weighing on their minds. Nail salon example</a:t>
            </a:r>
          </a:p>
          <a:p>
            <a:r>
              <a:rPr lang="en-US"/>
              <a:t>Leadership classes – don’t teach how to complete tasks, teach your people to celebrate, train and develop others. </a:t>
            </a:r>
          </a:p>
          <a:p>
            <a:r>
              <a:rPr lang="en-US"/>
              <a:t>Get the right people in the right jobs.</a:t>
            </a:r>
          </a:p>
          <a:p>
            <a:r>
              <a:rPr lang="en-US"/>
              <a:t>Internal and external customer.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624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On a personal level, if you had some savings in the bank, the threat of layoffs and pay cuts that came with COVID – 19 seemed less daunting than for those who had no savings available. </a:t>
            </a:r>
          </a:p>
          <a:p>
            <a:pPr marL="0" indent="0">
              <a:buNone/>
            </a:pPr>
            <a:r>
              <a:rPr lang="en-US"/>
              <a:t>Think of the example of an ATM machine – you have to put money into it if you ever need to take money out of it. You can’t withdraw money you never deposited.</a:t>
            </a:r>
          </a:p>
          <a:p>
            <a:pPr marL="0" indent="0">
              <a:buNone/>
            </a:pPr>
            <a:endParaRPr lang="en-US"/>
          </a:p>
          <a:p>
            <a:pPr marL="0" indent="0">
              <a:buNone/>
            </a:pPr>
            <a:r>
              <a:rPr lang="en-US"/>
              <a:t>In terms of managing change as an organization, a company who has always placed their employees first will weather the storm created by constant fast paced change well. </a:t>
            </a:r>
          </a:p>
          <a:p>
            <a:pPr marL="0" indent="0">
              <a:buNone/>
            </a:pPr>
            <a:endParaRPr lang="en-US"/>
          </a:p>
          <a:p>
            <a:pPr marL="0" indent="0">
              <a:buNone/>
            </a:pPr>
            <a:r>
              <a:rPr lang="en-US"/>
              <a:t>Employees must trust their leaders. (Read quote from above) </a:t>
            </a:r>
          </a:p>
          <a:p>
            <a:pPr marL="0" indent="0">
              <a:buNone/>
            </a:pPr>
            <a:endParaRPr lang="en-US"/>
          </a:p>
          <a:p>
            <a:pPr marL="0" indent="0">
              <a:buNone/>
            </a:pPr>
            <a:r>
              <a:rPr lang="en-US"/>
              <a:t>Think of each person you work with as an ATM machine. With every interaction, you are either making a deposit or a withdrawal based on your behaviors. When the environment becomes one of rapid change, you will be stretching people, making them uncomfortable, asking them to do more or to do things differently. This can be a sort of withdrawal. If you have always focused on making deposits, these withdrawals will be understandable/ forgiven. If you haven’t deposited enough into the employee, when change comes, these withdrawals won’t be so easily understood or forgiven.</a:t>
            </a:r>
          </a:p>
          <a:p>
            <a:pPr marL="0" indent="0">
              <a:buNone/>
            </a:pPr>
            <a:endParaRPr lang="en-US"/>
          </a:p>
          <a:p>
            <a:pPr marL="0" indent="0">
              <a:buNone/>
            </a:pPr>
            <a:r>
              <a:rPr lang="en-US"/>
              <a:t>You can see above some examples of deposit and withdrawal behaviors</a:t>
            </a:r>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5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leader, your job is not to do an increasingly complicated series of tasks – it is to develop your team. Imagine your performance being rated based on the performance of your team. You look good, when they look good. </a:t>
            </a:r>
          </a:p>
          <a:p>
            <a:r>
              <a:rPr lang="en-US"/>
              <a:t>In order to develop your team and to lead them through change you MUST provide recognition for what you want to see repeated and provide coaching for anything that is not meeting expectation. </a:t>
            </a:r>
          </a:p>
          <a:p>
            <a:r>
              <a:rPr lang="en-US"/>
              <a:t>Sometimes coaching conversations are “tough” conversations, but tough conversations don’t have to be mean conversations. Think of these conversations as you helping someone to grow and develop. You are making a “deposit” every time you provide someone with the gift of feedback. Feedback is an investment in a person. Sometimes, you may find that despite recognition, feedback and coaching a person is not growing in their role. That is ok.  They may be “on the wrong bus”. Or, if they are a good organizational fit, they “are on the right bus” – your next move may be to help them find the “right seat on the bus”.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47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Think about the following question.</a:t>
            </a:r>
          </a:p>
          <a:p>
            <a:pPr marL="0" indent="0">
              <a:buNone/>
            </a:pPr>
            <a:r>
              <a:rPr lang="en-US"/>
              <a:t>Feel free to share your answer in the chat area.</a:t>
            </a:r>
          </a:p>
          <a:p>
            <a:endParaRPr lang="en-US"/>
          </a:p>
          <a:p>
            <a:r>
              <a:rPr lang="en-US"/>
              <a:t>At what point did you “settle” into the fact that life was going to be different and just “get on with it”?</a:t>
            </a:r>
          </a:p>
          <a:p>
            <a:r>
              <a:rPr lang="en-US"/>
              <a:t>How long does it take to develop a new habit and make it stick? 21-28 days. You have to be relentless for a bit before you can step back a bit when you are trying to make a change stick.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COVID-19 hit, we had no choice. We had to make drastic, sweeping, quick changes to our practice. And, WE DID!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11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Resilience room, stretch zone, treats, visit from upper mgmt.,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177E4-8D2E-4D63-8956-5D15BACD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53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latin typeface="Proxima Nova" panose="02000506030000020004" pitchFamily="2" charset="0"/>
              </a:rPr>
              <a:t>Please reflect on the following question. </a:t>
            </a:r>
          </a:p>
          <a:p>
            <a:pPr marL="0" indent="0">
              <a:buNone/>
            </a:pPr>
            <a:r>
              <a:rPr lang="en-US" sz="1200">
                <a:latin typeface="Proxima Nova" panose="02000506030000020004" pitchFamily="2" charset="0"/>
              </a:rPr>
              <a:t>Feel free to share your answer in the chat area.</a:t>
            </a:r>
          </a:p>
          <a:p>
            <a:pPr marL="0" indent="0">
              <a:buNone/>
            </a:pPr>
            <a:endParaRPr lang="en-US" sz="1200">
              <a:latin typeface="Proxima Nova" panose="02000506030000020004" pitchFamily="2" charset="0"/>
            </a:endParaRPr>
          </a:p>
          <a:p>
            <a:pPr marL="0" indent="0">
              <a:buNone/>
            </a:pPr>
            <a:endParaRPr lang="en-US" sz="1200">
              <a:latin typeface="Proxima Nova" panose="02000506030000020004"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816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shared some of our journey and learnings from our rebranding to our response to COVID. Change is always a journey, not a destination. And change is inevitable, so embrace change and enjoy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E68FB-AA39-4158-A229-AA5E1B159A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4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kern="1200">
                <a:effectLst/>
              </a:rPr>
              <a:t>With a sacred mission of </a:t>
            </a:r>
            <a:r>
              <a:rPr lang="en-US"/>
              <a:t>Extending </a:t>
            </a:r>
            <a:r>
              <a:rPr lang="en-US" kern="1200">
                <a:effectLst/>
              </a:rPr>
              <a:t>the Healing Ministry of Christ, </a:t>
            </a:r>
            <a:r>
              <a:rPr lang="en-US" err="1"/>
              <a:t>AdventHealth</a:t>
            </a:r>
            <a:r>
              <a:rPr lang="en-US"/>
              <a:t> </a:t>
            </a:r>
            <a:r>
              <a:rPr lang="en-US" kern="1200">
                <a:effectLst/>
              </a:rPr>
              <a:t>is a connected system of care for every stage of life and health.</a:t>
            </a:r>
            <a:endParaRPr lang="en-US"/>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a:effectLst/>
              </a:rPr>
              <a:t>More than 80,000 skilled and compassionate caregivers in physician practices, hospitals, outpatient clinics, skilled nursing facilities, home health agencies and hospice centers provide individualized, wholistic care.</a:t>
            </a:r>
            <a:endParaRPr lang="en-US">
              <a:cs typeface="Calibri"/>
            </a:endParaRPr>
          </a:p>
          <a:p>
            <a:pPr marL="171450" marR="0" lvl="0" indent="-1714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a:effectLst/>
              </a:rPr>
              <a:t>A shared vision, common values, focus on whole-person health and commitment to making communities healthier unify the system's 50 hospital campuses and hundreds of care sites in diverse markets throughout almost a dozen states.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FD9A4F1-01F9-4B49-8E73-35E86A38E8B0}" type="slidenum">
              <a:rPr lang="en-US" smtClean="0"/>
              <a:t>4</a:t>
            </a:fld>
            <a:endParaRPr lang="en-US"/>
          </a:p>
        </p:txBody>
      </p:sp>
    </p:spTree>
    <p:extLst>
      <p:ext uri="{BB962C8B-B14F-4D97-AF65-F5344CB8AC3E}">
        <p14:creationId xmlns:p14="http://schemas.microsoft.com/office/powerpoint/2010/main" val="350163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5BFF01C0-BA8C-4950-B567-03CB7C1557EC}" type="slidenum">
              <a:rPr lang="en-US" smtClean="0"/>
              <a:t>5</a:t>
            </a:fld>
            <a:endParaRPr lang="en-US"/>
          </a:p>
        </p:txBody>
      </p:sp>
    </p:spTree>
    <p:extLst>
      <p:ext uri="{BB962C8B-B14F-4D97-AF65-F5344CB8AC3E}">
        <p14:creationId xmlns:p14="http://schemas.microsoft.com/office/powerpoint/2010/main" val="155973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 are speaking today because we have gone through major change</a:t>
            </a:r>
          </a:p>
          <a:p>
            <a:r>
              <a:rPr lang="en-US" sz="1200"/>
              <a:t>Hope that it will help you as you go through your changes</a:t>
            </a:r>
          </a:p>
          <a:p>
            <a:r>
              <a:rPr lang="en-US" sz="1200"/>
              <a:t>Due to competitive marketplace, consumer driven demands that changed healthcare,</a:t>
            </a:r>
          </a:p>
          <a:p>
            <a:r>
              <a:rPr lang="en-US" sz="1200"/>
              <a:t>Needed to rebrand and regroup – show FL Hospital logo to AdventHealth logo</a:t>
            </a:r>
          </a:p>
          <a:p>
            <a:r>
              <a:rPr lang="en-US" sz="1200"/>
              <a:t>Journey – years of work and growth</a:t>
            </a:r>
          </a:p>
          <a:p>
            <a:endParaRPr lang="en-US"/>
          </a:p>
        </p:txBody>
      </p:sp>
      <p:sp>
        <p:nvSpPr>
          <p:cNvPr id="4" name="Slide Number Placeholder 3"/>
          <p:cNvSpPr>
            <a:spLocks noGrp="1"/>
          </p:cNvSpPr>
          <p:nvPr>
            <p:ph type="sldNum" sz="quarter" idx="5"/>
          </p:nvPr>
        </p:nvSpPr>
        <p:spPr/>
        <p:txBody>
          <a:bodyPr/>
          <a:lstStyle/>
          <a:p>
            <a:fld id="{941E68FB-AA39-4158-A229-AA5E1B159A09}" type="slidenum">
              <a:rPr lang="en-US" smtClean="0"/>
              <a:t>6</a:t>
            </a:fld>
            <a:endParaRPr lang="en-US"/>
          </a:p>
        </p:txBody>
      </p:sp>
    </p:spTree>
    <p:extLst>
      <p:ext uri="{BB962C8B-B14F-4D97-AF65-F5344CB8AC3E}">
        <p14:creationId xmlns:p14="http://schemas.microsoft.com/office/powerpoint/2010/main" val="123977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buFont typeface="Arial" panose="020B0604020202020204" pitchFamily="34" charset="0"/>
              <a:buChar char="•"/>
            </a:pPr>
            <a:r>
              <a:rPr lang="en-US" sz="1200">
                <a:latin typeface="Proxima Nova" panose="02000506030000020004" pitchFamily="2" charset="0"/>
                <a:cs typeface="Calibri Light"/>
              </a:rPr>
              <a:t>Added to the network of greater Orlando campus in November, 1997</a:t>
            </a:r>
          </a:p>
          <a:p>
            <a:pPr marL="685800" indent="-685800">
              <a:buFont typeface="Arial" panose="020B0604020202020204" pitchFamily="34" charset="0"/>
              <a:buChar char="•"/>
            </a:pPr>
            <a:r>
              <a:rPr lang="en-US" sz="1200">
                <a:latin typeface="Proxima Nova" panose="02000506030000020004" pitchFamily="2" charset="0"/>
                <a:cs typeface="Calibri Light"/>
              </a:rPr>
              <a:t>Unique partnership with the community of Celebration and the Walt Disney Company</a:t>
            </a:r>
          </a:p>
          <a:p>
            <a:pPr marL="685800" indent="-685800">
              <a:buFont typeface="Arial" panose="020B0604020202020204" pitchFamily="34" charset="0"/>
              <a:buChar char="•"/>
            </a:pPr>
            <a:r>
              <a:rPr lang="en-US" sz="1200">
                <a:latin typeface="Proxima Nova" panose="02000506030000020004" pitchFamily="2" charset="0"/>
                <a:cs typeface="Calibri Light"/>
              </a:rPr>
              <a:t>Focus on excellence in community hospital setting</a:t>
            </a:r>
          </a:p>
          <a:p>
            <a:pPr marL="685800" indent="-685800">
              <a:buFont typeface="Arial" panose="020B0604020202020204" pitchFamily="34" charset="0"/>
              <a:buChar char="•"/>
            </a:pPr>
            <a:r>
              <a:rPr lang="en-US" sz="1200">
                <a:latin typeface="Proxima Nova" panose="02000506030000020004" pitchFamily="2" charset="0"/>
                <a:cs typeface="Calibri Light"/>
              </a:rPr>
              <a:t>Destination healthcare</a:t>
            </a:r>
          </a:p>
          <a:p>
            <a:pPr marL="685800" indent="-685800">
              <a:buFont typeface="Arial" panose="020B0604020202020204" pitchFamily="34" charset="0"/>
              <a:buChar char="•"/>
            </a:pPr>
            <a:r>
              <a:rPr lang="en-US" sz="1200">
                <a:latin typeface="Proxima Nova" panose="02000506030000020004" pitchFamily="2" charset="0"/>
                <a:cs typeface="Calibri Light"/>
              </a:rPr>
              <a:t>Living laboratory</a:t>
            </a:r>
          </a:p>
          <a:p>
            <a:pPr marL="685800" indent="-685800">
              <a:buFont typeface="Arial" panose="020B0604020202020204" pitchFamily="34" charset="0"/>
              <a:buChar char="•"/>
            </a:pPr>
            <a:r>
              <a:rPr lang="en-US" sz="1200">
                <a:latin typeface="Proxima Nova" panose="02000506030000020004" pitchFamily="2" charset="0"/>
                <a:cs typeface="Calibri Light"/>
              </a:rPr>
              <a:t>Maintaining faith-based roots of whole-person care—mind, body and spirit</a:t>
            </a:r>
          </a:p>
          <a:p>
            <a:endParaRPr lang="en-US"/>
          </a:p>
        </p:txBody>
      </p:sp>
      <p:sp>
        <p:nvSpPr>
          <p:cNvPr id="4" name="Slide Number Placeholder 3"/>
          <p:cNvSpPr>
            <a:spLocks noGrp="1"/>
          </p:cNvSpPr>
          <p:nvPr>
            <p:ph type="sldNum" sz="quarter" idx="5"/>
          </p:nvPr>
        </p:nvSpPr>
        <p:spPr/>
        <p:txBody>
          <a:bodyPr/>
          <a:lstStyle/>
          <a:p>
            <a:fld id="{941E68FB-AA39-4158-A229-AA5E1B159A09}" type="slidenum">
              <a:rPr lang="en-US" smtClean="0"/>
              <a:t>7</a:t>
            </a:fld>
            <a:endParaRPr lang="en-US"/>
          </a:p>
        </p:txBody>
      </p:sp>
    </p:spTree>
    <p:extLst>
      <p:ext uri="{BB962C8B-B14F-4D97-AF65-F5344CB8AC3E}">
        <p14:creationId xmlns:p14="http://schemas.microsoft.com/office/powerpoint/2010/main" val="2776674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Many businesses and industries are facing changes in operations, employment practices and leadership responsibilities.   Take a moment to share with us the changes you may be experiencing within your organization.  (Read the questions.)</a:t>
            </a:r>
          </a:p>
        </p:txBody>
      </p:sp>
      <p:sp>
        <p:nvSpPr>
          <p:cNvPr id="4" name="Slide Number Placeholder 3"/>
          <p:cNvSpPr>
            <a:spLocks noGrp="1"/>
          </p:cNvSpPr>
          <p:nvPr>
            <p:ph type="sldNum" sz="quarter" idx="5"/>
          </p:nvPr>
        </p:nvSpPr>
        <p:spPr/>
        <p:txBody>
          <a:bodyPr/>
          <a:lstStyle/>
          <a:p>
            <a:fld id="{5BFF01C0-BA8C-4950-B567-03CB7C1557EC}" type="slidenum">
              <a:rPr lang="en-US" smtClean="0"/>
              <a:t>8</a:t>
            </a:fld>
            <a:endParaRPr lang="en-US"/>
          </a:p>
        </p:txBody>
      </p:sp>
    </p:spTree>
    <p:extLst>
      <p:ext uri="{BB962C8B-B14F-4D97-AF65-F5344CB8AC3E}">
        <p14:creationId xmlns:p14="http://schemas.microsoft.com/office/powerpoint/2010/main" val="5710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5BFF01C0-BA8C-4950-B567-03CB7C1557EC}" type="slidenum">
              <a:rPr lang="en-US" smtClean="0"/>
              <a:t>9</a:t>
            </a:fld>
            <a:endParaRPr lang="en-US"/>
          </a:p>
        </p:txBody>
      </p:sp>
    </p:spTree>
    <p:extLst>
      <p:ext uri="{BB962C8B-B14F-4D97-AF65-F5344CB8AC3E}">
        <p14:creationId xmlns:p14="http://schemas.microsoft.com/office/powerpoint/2010/main" val="212109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5BFF01C0-BA8C-4950-B567-03CB7C1557EC}" type="slidenum">
              <a:rPr lang="en-US" smtClean="0"/>
              <a:t>10</a:t>
            </a:fld>
            <a:endParaRPr lang="en-US"/>
          </a:p>
        </p:txBody>
      </p:sp>
    </p:spTree>
    <p:extLst>
      <p:ext uri="{BB962C8B-B14F-4D97-AF65-F5344CB8AC3E}">
        <p14:creationId xmlns:p14="http://schemas.microsoft.com/office/powerpoint/2010/main" val="78479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2471-AE21-4504-B6A4-3BA1C66CE6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761DB-6E91-46F1-A280-F29E016F5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92A730-5951-468D-B627-503994006EBD}"/>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2E13F149-87F2-47E9-A4FC-6B6A396E0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DF2A2-E265-469C-B1FB-15C7193B160B}"/>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4286868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F13F-D462-457B-9144-6AA522F298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8B07B2-34AA-49AC-97E3-4231EEF69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0B2B3-4463-4C2B-A04E-B50943C777A9}"/>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C3CC6411-94A4-41A9-A4A4-108411842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33BD2-2320-481C-9D1B-893301DC397F}"/>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400906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432B5-1BC9-4A02-8FF0-29884DE35A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4F5C5E-B293-458F-A716-85DC84135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5CC97-058B-422D-89A9-C41104CC7B2B}"/>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776BE164-499F-4880-A0AB-4D59AF4D4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23B1B-4297-4D3B-A6C4-F8C053A9B95B}"/>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2157208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y-1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80CD386-E90E-674A-861A-C793C3A2E586}"/>
              </a:ext>
            </a:extLst>
          </p:cNvPr>
          <p:cNvSpPr/>
          <p:nvPr userDrawn="1"/>
        </p:nvSpPr>
        <p:spPr>
          <a:xfrm rot="10800000">
            <a:off x="5776982" y="1347986"/>
            <a:ext cx="6426200" cy="514680"/>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6">
            <a:extLst>
              <a:ext uri="{FF2B5EF4-FFF2-40B4-BE49-F238E27FC236}">
                <a16:creationId xmlns:a16="http://schemas.microsoft.com/office/drawing/2014/main" id="{D53BCA90-8D6B-FA4F-89E9-A9903809BA95}"/>
              </a:ext>
            </a:extLst>
          </p:cNvPr>
          <p:cNvSpPr/>
          <p:nvPr userDrawn="1"/>
        </p:nvSpPr>
        <p:spPr>
          <a:xfrm rot="10800000" flipH="1">
            <a:off x="0" y="0"/>
            <a:ext cx="12215810" cy="1849190"/>
          </a:xfrm>
          <a:custGeom>
            <a:avLst/>
            <a:gdLst>
              <a:gd name="connsiteX0" fmla="*/ 0 w 12192000"/>
              <a:gd name="connsiteY0" fmla="*/ 0 h 3525644"/>
              <a:gd name="connsiteX1" fmla="*/ 12192000 w 12192000"/>
              <a:gd name="connsiteY1" fmla="*/ 0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73339 w 12192000"/>
              <a:gd name="connsiteY1" fmla="*/ 1688841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87516 w 12192000"/>
              <a:gd name="connsiteY1" fmla="*/ 1704759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4860"/>
              <a:gd name="connsiteY0" fmla="*/ 0 h 3525644"/>
              <a:gd name="connsiteX1" fmla="*/ 12194604 w 12194860"/>
              <a:gd name="connsiteY1" fmla="*/ 1744554 h 3525644"/>
              <a:gd name="connsiteX2" fmla="*/ 12192000 w 12194860"/>
              <a:gd name="connsiteY2" fmla="*/ 3525644 h 3525644"/>
              <a:gd name="connsiteX3" fmla="*/ 0 w 12194860"/>
              <a:gd name="connsiteY3" fmla="*/ 3525644 h 3525644"/>
              <a:gd name="connsiteX4" fmla="*/ 0 w 12194860"/>
              <a:gd name="connsiteY4" fmla="*/ 0 h 3525644"/>
              <a:gd name="connsiteX0" fmla="*/ 33867 w 12194860"/>
              <a:gd name="connsiteY0" fmla="*/ 0 h 2791075"/>
              <a:gd name="connsiteX1" fmla="*/ 12194604 w 12194860"/>
              <a:gd name="connsiteY1" fmla="*/ 1009985 h 2791075"/>
              <a:gd name="connsiteX2" fmla="*/ 12192000 w 12194860"/>
              <a:gd name="connsiteY2" fmla="*/ 2791075 h 2791075"/>
              <a:gd name="connsiteX3" fmla="*/ 0 w 12194860"/>
              <a:gd name="connsiteY3" fmla="*/ 2791075 h 2791075"/>
              <a:gd name="connsiteX4" fmla="*/ 33867 w 12194860"/>
              <a:gd name="connsiteY4" fmla="*/ 0 h 2791075"/>
              <a:gd name="connsiteX0" fmla="*/ 33867 w 12203182"/>
              <a:gd name="connsiteY0" fmla="*/ 0 h 2791075"/>
              <a:gd name="connsiteX1" fmla="*/ 12203071 w 12203182"/>
              <a:gd name="connsiteY1" fmla="*/ 713579 h 2791075"/>
              <a:gd name="connsiteX2" fmla="*/ 12192000 w 12203182"/>
              <a:gd name="connsiteY2" fmla="*/ 2791075 h 2791075"/>
              <a:gd name="connsiteX3" fmla="*/ 0 w 12203182"/>
              <a:gd name="connsiteY3" fmla="*/ 2791075 h 2791075"/>
              <a:gd name="connsiteX4" fmla="*/ 33867 w 12203182"/>
              <a:gd name="connsiteY4" fmla="*/ 0 h 2791075"/>
              <a:gd name="connsiteX0" fmla="*/ 0 w 12215810"/>
              <a:gd name="connsiteY0" fmla="*/ 0 h 2814666"/>
              <a:gd name="connsiteX1" fmla="*/ 12215699 w 12215810"/>
              <a:gd name="connsiteY1" fmla="*/ 737170 h 2814666"/>
              <a:gd name="connsiteX2" fmla="*/ 12204628 w 12215810"/>
              <a:gd name="connsiteY2" fmla="*/ 2814666 h 2814666"/>
              <a:gd name="connsiteX3" fmla="*/ 12628 w 12215810"/>
              <a:gd name="connsiteY3" fmla="*/ 2814666 h 2814666"/>
              <a:gd name="connsiteX4" fmla="*/ 0 w 12215810"/>
              <a:gd name="connsiteY4" fmla="*/ 0 h 281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0" h="2814666">
                <a:moveTo>
                  <a:pt x="0" y="0"/>
                </a:moveTo>
                <a:lnTo>
                  <a:pt x="12215699" y="737170"/>
                </a:lnTo>
                <a:cubicBezTo>
                  <a:pt x="12217194" y="1344132"/>
                  <a:pt x="12203133" y="2207704"/>
                  <a:pt x="12204628" y="2814666"/>
                </a:cubicBezTo>
                <a:lnTo>
                  <a:pt x="12628" y="2814666"/>
                </a:lnTo>
                <a:cubicBezTo>
                  <a:pt x="8419" y="1876444"/>
                  <a:pt x="4209" y="938222"/>
                  <a:pt x="0" y="0"/>
                </a:cubicBezTo>
                <a:close/>
              </a:path>
            </a:pathLst>
          </a:cu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F6F1AD52-EF37-3C46-B5D1-4AC37ABBB34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6BC630B4-28E1-2440-8C71-824AA01BE488}"/>
              </a:ext>
            </a:extLst>
          </p:cNvPr>
          <p:cNvSpPr>
            <a:spLocks noGrp="1"/>
          </p:cNvSpPr>
          <p:nvPr>
            <p:ph idx="1"/>
          </p:nvPr>
        </p:nvSpPr>
        <p:spPr>
          <a:xfrm>
            <a:off x="838200" y="2404533"/>
            <a:ext cx="10515600" cy="37724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896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4473916-2D7A-0F4F-8E76-2E3AA647ACEA}"/>
              </a:ext>
            </a:extLst>
          </p:cNvPr>
          <p:cNvSpPr/>
          <p:nvPr userDrawn="1"/>
        </p:nvSpPr>
        <p:spPr>
          <a:xfrm rot="10800000">
            <a:off x="5776983" y="1347986"/>
            <a:ext cx="6426200" cy="514680"/>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6">
            <a:extLst>
              <a:ext uri="{FF2B5EF4-FFF2-40B4-BE49-F238E27FC236}">
                <a16:creationId xmlns:a16="http://schemas.microsoft.com/office/drawing/2014/main" id="{91DCBB71-AB08-BF40-A1EE-002F719092A2}"/>
              </a:ext>
            </a:extLst>
          </p:cNvPr>
          <p:cNvSpPr/>
          <p:nvPr userDrawn="1"/>
        </p:nvSpPr>
        <p:spPr>
          <a:xfrm rot="10800000" flipH="1">
            <a:off x="1" y="0"/>
            <a:ext cx="12215810" cy="1849190"/>
          </a:xfrm>
          <a:custGeom>
            <a:avLst/>
            <a:gdLst>
              <a:gd name="connsiteX0" fmla="*/ 0 w 12192000"/>
              <a:gd name="connsiteY0" fmla="*/ 0 h 3525644"/>
              <a:gd name="connsiteX1" fmla="*/ 12192000 w 12192000"/>
              <a:gd name="connsiteY1" fmla="*/ 0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73339 w 12192000"/>
              <a:gd name="connsiteY1" fmla="*/ 1688841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87516 w 12192000"/>
              <a:gd name="connsiteY1" fmla="*/ 1704759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4860"/>
              <a:gd name="connsiteY0" fmla="*/ 0 h 3525644"/>
              <a:gd name="connsiteX1" fmla="*/ 12194604 w 12194860"/>
              <a:gd name="connsiteY1" fmla="*/ 1744554 h 3525644"/>
              <a:gd name="connsiteX2" fmla="*/ 12192000 w 12194860"/>
              <a:gd name="connsiteY2" fmla="*/ 3525644 h 3525644"/>
              <a:gd name="connsiteX3" fmla="*/ 0 w 12194860"/>
              <a:gd name="connsiteY3" fmla="*/ 3525644 h 3525644"/>
              <a:gd name="connsiteX4" fmla="*/ 0 w 12194860"/>
              <a:gd name="connsiteY4" fmla="*/ 0 h 3525644"/>
              <a:gd name="connsiteX0" fmla="*/ 33867 w 12194860"/>
              <a:gd name="connsiteY0" fmla="*/ 0 h 2791075"/>
              <a:gd name="connsiteX1" fmla="*/ 12194604 w 12194860"/>
              <a:gd name="connsiteY1" fmla="*/ 1009985 h 2791075"/>
              <a:gd name="connsiteX2" fmla="*/ 12192000 w 12194860"/>
              <a:gd name="connsiteY2" fmla="*/ 2791075 h 2791075"/>
              <a:gd name="connsiteX3" fmla="*/ 0 w 12194860"/>
              <a:gd name="connsiteY3" fmla="*/ 2791075 h 2791075"/>
              <a:gd name="connsiteX4" fmla="*/ 33867 w 12194860"/>
              <a:gd name="connsiteY4" fmla="*/ 0 h 2791075"/>
              <a:gd name="connsiteX0" fmla="*/ 33867 w 12203182"/>
              <a:gd name="connsiteY0" fmla="*/ 0 h 2791075"/>
              <a:gd name="connsiteX1" fmla="*/ 12203071 w 12203182"/>
              <a:gd name="connsiteY1" fmla="*/ 713579 h 2791075"/>
              <a:gd name="connsiteX2" fmla="*/ 12192000 w 12203182"/>
              <a:gd name="connsiteY2" fmla="*/ 2791075 h 2791075"/>
              <a:gd name="connsiteX3" fmla="*/ 0 w 12203182"/>
              <a:gd name="connsiteY3" fmla="*/ 2791075 h 2791075"/>
              <a:gd name="connsiteX4" fmla="*/ 33867 w 12203182"/>
              <a:gd name="connsiteY4" fmla="*/ 0 h 2791075"/>
              <a:gd name="connsiteX0" fmla="*/ 0 w 12215810"/>
              <a:gd name="connsiteY0" fmla="*/ 0 h 2814666"/>
              <a:gd name="connsiteX1" fmla="*/ 12215699 w 12215810"/>
              <a:gd name="connsiteY1" fmla="*/ 737170 h 2814666"/>
              <a:gd name="connsiteX2" fmla="*/ 12204628 w 12215810"/>
              <a:gd name="connsiteY2" fmla="*/ 2814666 h 2814666"/>
              <a:gd name="connsiteX3" fmla="*/ 12628 w 12215810"/>
              <a:gd name="connsiteY3" fmla="*/ 2814666 h 2814666"/>
              <a:gd name="connsiteX4" fmla="*/ 0 w 12215810"/>
              <a:gd name="connsiteY4" fmla="*/ 0 h 281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0" h="2814666">
                <a:moveTo>
                  <a:pt x="0" y="0"/>
                </a:moveTo>
                <a:lnTo>
                  <a:pt x="12215699" y="737170"/>
                </a:lnTo>
                <a:cubicBezTo>
                  <a:pt x="12217194" y="1344132"/>
                  <a:pt x="12203133" y="2207704"/>
                  <a:pt x="12204628" y="2814666"/>
                </a:cubicBezTo>
                <a:lnTo>
                  <a:pt x="12628" y="2814666"/>
                </a:lnTo>
                <a:cubicBezTo>
                  <a:pt x="8419" y="1876444"/>
                  <a:pt x="4209" y="938222"/>
                  <a:pt x="0" y="0"/>
                </a:cubicBezTo>
                <a:close/>
              </a:path>
            </a:pathLst>
          </a:cu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 name="Title 1">
            <a:extLst>
              <a:ext uri="{FF2B5EF4-FFF2-40B4-BE49-F238E27FC236}">
                <a16:creationId xmlns:a16="http://schemas.microsoft.com/office/drawing/2014/main" id="{6A6F0901-4F92-8441-8D26-F74CC3F05C9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4387A32D-F0A2-C547-84E2-1370140CF57B}"/>
              </a:ext>
            </a:extLst>
          </p:cNvPr>
          <p:cNvSpPr>
            <a:spLocks noGrp="1"/>
          </p:cNvSpPr>
          <p:nvPr>
            <p:ph sz="half" idx="1"/>
          </p:nvPr>
        </p:nvSpPr>
        <p:spPr>
          <a:xfrm>
            <a:off x="838200" y="2123268"/>
            <a:ext cx="5181600" cy="4053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983FE6A3-4AEB-9B41-82EA-C579B5C0420C}"/>
              </a:ext>
            </a:extLst>
          </p:cNvPr>
          <p:cNvSpPr>
            <a:spLocks noGrp="1"/>
          </p:cNvSpPr>
          <p:nvPr>
            <p:ph sz="half" idx="2"/>
          </p:nvPr>
        </p:nvSpPr>
        <p:spPr>
          <a:xfrm>
            <a:off x="6172200" y="2123268"/>
            <a:ext cx="5181600" cy="4053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299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third spli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305" y="1360715"/>
            <a:ext cx="7741979" cy="444373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5" y="1360715"/>
            <a:ext cx="3682212" cy="4833257"/>
          </a:xfrm>
        </p:spPr>
        <p:txBody>
          <a:bodyPr/>
          <a:lstStyle>
            <a:lvl1pPr>
              <a:defRPr sz="3200"/>
            </a:lvl1pPr>
            <a:lvl2pPr>
              <a:defRPr sz="28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13C2402-D754-544C-9C9A-C0C861B03979}"/>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CED4283A-8F15-E047-A215-ECA183C66E7F}"/>
              </a:ext>
            </a:extLst>
          </p:cNvPr>
          <p:cNvSpPr>
            <a:spLocks noGrp="1"/>
          </p:cNvSpPr>
          <p:nvPr>
            <p:ph type="sldNum" sz="quarter" idx="10"/>
          </p:nvPr>
        </p:nvSpPr>
        <p:spPr/>
        <p:txBody>
          <a:bodyPr/>
          <a:lstStyle/>
          <a:p>
            <a:fld id="{454E27F8-06A3-AC4F-B63F-20FAAF3BF1F7}" type="slidenum">
              <a:rPr lang="en-US" smtClean="0"/>
              <a:pPr/>
              <a:t>‹#›</a:t>
            </a:fld>
            <a:endParaRPr lang="en-US"/>
          </a:p>
        </p:txBody>
      </p:sp>
    </p:spTree>
    <p:extLst>
      <p:ext uri="{BB962C8B-B14F-4D97-AF65-F5344CB8AC3E}">
        <p14:creationId xmlns:p14="http://schemas.microsoft.com/office/powerpoint/2010/main" val="188420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165DE96-924E-457F-9237-D28AD3495175}"/>
              </a:ext>
            </a:extLst>
          </p:cNvPr>
          <p:cNvPicPr>
            <a:picLocks noChangeAspect="1"/>
          </p:cNvPicPr>
          <p:nvPr userDrawn="1"/>
        </p:nvPicPr>
        <p:blipFill>
          <a:blip r:embed="rId2"/>
          <a:stretch>
            <a:fillRect/>
          </a:stretch>
        </p:blipFill>
        <p:spPr>
          <a:xfrm>
            <a:off x="4132910" y="478185"/>
            <a:ext cx="3926185" cy="1084291"/>
          </a:xfrm>
          <a:prstGeom prst="rect">
            <a:avLst/>
          </a:prstGeom>
        </p:spPr>
      </p:pic>
    </p:spTree>
    <p:extLst>
      <p:ext uri="{BB962C8B-B14F-4D97-AF65-F5344CB8AC3E}">
        <p14:creationId xmlns:p14="http://schemas.microsoft.com/office/powerpoint/2010/main" val="1339410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60027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40323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8" name="Right Triangle 7">
            <a:extLst>
              <a:ext uri="{FF2B5EF4-FFF2-40B4-BE49-F238E27FC236}">
                <a16:creationId xmlns:a16="http://schemas.microsoft.com/office/drawing/2014/main" id="{27912513-B5A3-4DFC-8261-3672F0399B97}"/>
              </a:ext>
            </a:extLst>
          </p:cNvPr>
          <p:cNvSpPr/>
          <p:nvPr userDrawn="1"/>
        </p:nvSpPr>
        <p:spPr>
          <a:xfrm>
            <a:off x="4" y="5952933"/>
            <a:ext cx="6469934" cy="909958"/>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9" name="Right Triangle 8">
            <a:extLst>
              <a:ext uri="{FF2B5EF4-FFF2-40B4-BE49-F238E27FC236}">
                <a16:creationId xmlns:a16="http://schemas.microsoft.com/office/drawing/2014/main" id="{A4F365E4-822F-4A66-97C5-0C8C87E39842}"/>
              </a:ext>
            </a:extLst>
          </p:cNvPr>
          <p:cNvSpPr/>
          <p:nvPr userDrawn="1"/>
        </p:nvSpPr>
        <p:spPr>
          <a:xfrm flipH="1">
            <a:off x="838202" y="5266045"/>
            <a:ext cx="11353797" cy="1596845"/>
          </a:xfrm>
          <a:prstGeom prst="rtTriangle">
            <a:avLst/>
          </a:pr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Tree>
    <p:extLst>
      <p:ext uri="{BB962C8B-B14F-4D97-AF65-F5344CB8AC3E}">
        <p14:creationId xmlns:p14="http://schemas.microsoft.com/office/powerpoint/2010/main" val="643309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6/12/2020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
        <p:nvSpPr>
          <p:cNvPr id="10" name="Right Triangle 9">
            <a:extLst>
              <a:ext uri="{FF2B5EF4-FFF2-40B4-BE49-F238E27FC236}">
                <a16:creationId xmlns:a16="http://schemas.microsoft.com/office/drawing/2014/main" id="{117BE526-FB6D-43EB-AFB0-5570C494F50A}"/>
              </a:ext>
            </a:extLst>
          </p:cNvPr>
          <p:cNvSpPr/>
          <p:nvPr userDrawn="1"/>
        </p:nvSpPr>
        <p:spPr>
          <a:xfrm>
            <a:off x="4" y="5952933"/>
            <a:ext cx="6469934" cy="909958"/>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11" name="Right Triangle 10">
            <a:extLst>
              <a:ext uri="{FF2B5EF4-FFF2-40B4-BE49-F238E27FC236}">
                <a16:creationId xmlns:a16="http://schemas.microsoft.com/office/drawing/2014/main" id="{3B9D8272-2A3E-4DC8-A7FB-43A3F515478A}"/>
              </a:ext>
            </a:extLst>
          </p:cNvPr>
          <p:cNvSpPr/>
          <p:nvPr userDrawn="1"/>
        </p:nvSpPr>
        <p:spPr>
          <a:xfrm flipH="1">
            <a:off x="838202" y="5266045"/>
            <a:ext cx="11353797" cy="1596845"/>
          </a:xfrm>
          <a:prstGeom prst="rtTriangle">
            <a:avLst/>
          </a:pr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Tree>
    <p:extLst>
      <p:ext uri="{BB962C8B-B14F-4D97-AF65-F5344CB8AC3E}">
        <p14:creationId xmlns:p14="http://schemas.microsoft.com/office/powerpoint/2010/main" val="174469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2B34-DF78-49BE-B3B5-45C4FA5D2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974ED-6203-47A8-AFD3-2C5F03E23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BE023-264D-4CCF-8BFE-7622354C3574}"/>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0E5D6A89-781D-4F00-BA9A-3C22C9F49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FD9D8-1D07-4052-9DEF-E12EF194FD00}"/>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202480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6/12/2020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81804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2791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8" name="Right Triangle 7">
            <a:extLst>
              <a:ext uri="{FF2B5EF4-FFF2-40B4-BE49-F238E27FC236}">
                <a16:creationId xmlns:a16="http://schemas.microsoft.com/office/drawing/2014/main" id="{3A556C62-806C-45DC-8778-8143DFF49A98}"/>
              </a:ext>
            </a:extLst>
          </p:cNvPr>
          <p:cNvSpPr/>
          <p:nvPr userDrawn="1"/>
        </p:nvSpPr>
        <p:spPr>
          <a:xfrm>
            <a:off x="2" y="5408164"/>
            <a:ext cx="10343321" cy="1454727"/>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9" name="Right Triangle 8">
            <a:extLst>
              <a:ext uri="{FF2B5EF4-FFF2-40B4-BE49-F238E27FC236}">
                <a16:creationId xmlns:a16="http://schemas.microsoft.com/office/drawing/2014/main" id="{E3439593-F1B8-439A-8589-15648F57BA19}"/>
              </a:ext>
            </a:extLst>
          </p:cNvPr>
          <p:cNvSpPr/>
          <p:nvPr userDrawn="1"/>
        </p:nvSpPr>
        <p:spPr>
          <a:xfrm flipH="1">
            <a:off x="1848678" y="5408164"/>
            <a:ext cx="10343321" cy="1454727"/>
          </a:xfrm>
          <a:prstGeom prst="rtTriangle">
            <a:avLst/>
          </a:pr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Tree>
    <p:extLst>
      <p:ext uri="{BB962C8B-B14F-4D97-AF65-F5344CB8AC3E}">
        <p14:creationId xmlns:p14="http://schemas.microsoft.com/office/powerpoint/2010/main" val="3622033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29231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79498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08471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al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6A8F002-6A00-D946-9DF2-8F69CB188FDD}"/>
              </a:ext>
            </a:extLst>
          </p:cNvPr>
          <p:cNvSpPr/>
          <p:nvPr userDrawn="1"/>
        </p:nvSpPr>
        <p:spPr>
          <a:xfrm flipH="1">
            <a:off x="4552334" y="4749344"/>
            <a:ext cx="7639662" cy="2113547"/>
          </a:xfrm>
          <a:prstGeom prst="rtTriangle">
            <a:avLst/>
          </a:prstGeom>
          <a:gradFill flip="none" rotWithShape="1">
            <a:gsLst>
              <a:gs pos="0">
                <a:schemeClr val="bg1">
                  <a:alpha val="0"/>
                </a:schemeClr>
              </a:gs>
              <a:gs pos="35000">
                <a:schemeClr val="bg1">
                  <a:alpha val="77000"/>
                </a:schemeClr>
              </a:gs>
              <a:gs pos="83000">
                <a:schemeClr val="bg1">
                  <a:shade val="100000"/>
                  <a:satMod val="11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6" name="Title 1">
            <a:extLst>
              <a:ext uri="{FF2B5EF4-FFF2-40B4-BE49-F238E27FC236}">
                <a16:creationId xmlns:a16="http://schemas.microsoft.com/office/drawing/2014/main" id="{63B66BC5-B963-8A45-8364-1C9501765C71}"/>
              </a:ext>
            </a:extLst>
          </p:cNvPr>
          <p:cNvSpPr>
            <a:spLocks noGrp="1"/>
          </p:cNvSpPr>
          <p:nvPr>
            <p:ph type="ctrTitle"/>
          </p:nvPr>
        </p:nvSpPr>
        <p:spPr>
          <a:xfrm>
            <a:off x="202098" y="2361743"/>
            <a:ext cx="7242313" cy="2387600"/>
          </a:xfrm>
        </p:spPr>
        <p:txBody>
          <a:bodyPr anchor="b">
            <a:normAutofit/>
          </a:bodyPr>
          <a:lstStyle>
            <a:lvl1pPr algn="ctr">
              <a:defRPr sz="1567" b="1" i="0">
                <a:solidFill>
                  <a:schemeClr val="bg1"/>
                </a:solidFill>
                <a:latin typeface="Proxima Nova" panose="02000506030000020004" pitchFamily="2" charset="0"/>
              </a:defRPr>
            </a:lvl1pPr>
          </a:lstStyle>
          <a:p>
            <a:r>
              <a:rPr lang="en-US"/>
              <a:t>Click to edit Master title style</a:t>
            </a:r>
          </a:p>
        </p:txBody>
      </p:sp>
      <p:sp>
        <p:nvSpPr>
          <p:cNvPr id="7" name="Subtitle 2">
            <a:extLst>
              <a:ext uri="{FF2B5EF4-FFF2-40B4-BE49-F238E27FC236}">
                <a16:creationId xmlns:a16="http://schemas.microsoft.com/office/drawing/2014/main" id="{3AF6FD3E-9D3D-B14D-9831-6524C369037A}"/>
              </a:ext>
            </a:extLst>
          </p:cNvPr>
          <p:cNvSpPr>
            <a:spLocks noGrp="1"/>
          </p:cNvSpPr>
          <p:nvPr>
            <p:ph type="subTitle" idx="1"/>
          </p:nvPr>
        </p:nvSpPr>
        <p:spPr>
          <a:xfrm>
            <a:off x="202098" y="4841419"/>
            <a:ext cx="7242313" cy="1655762"/>
          </a:xfrm>
        </p:spPr>
        <p:txBody>
          <a:bodyPr>
            <a:normAutofit/>
          </a:bodyPr>
          <a:lstStyle>
            <a:lvl1pPr marL="0" indent="0" algn="ctr">
              <a:buNone/>
              <a:defRPr sz="664">
                <a:solidFill>
                  <a:srgbClr val="075080"/>
                </a:solidFill>
                <a:latin typeface="Proxima Nova" panose="02000506030000020004" pitchFamily="2" charset="0"/>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8"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p>
        </p:txBody>
      </p:sp>
      <p:pic>
        <p:nvPicPr>
          <p:cNvPr id="8" name="Picture 7">
            <a:extLst>
              <a:ext uri="{FF2B5EF4-FFF2-40B4-BE49-F238E27FC236}">
                <a16:creationId xmlns:a16="http://schemas.microsoft.com/office/drawing/2014/main" id="{29719222-797D-3444-BEBD-19A71FCFA2BC}"/>
              </a:ext>
            </a:extLst>
          </p:cNvPr>
          <p:cNvPicPr>
            <a:picLocks noChangeAspect="1"/>
          </p:cNvPicPr>
          <p:nvPr userDrawn="1"/>
        </p:nvPicPr>
        <p:blipFill>
          <a:blip r:embed="rId3"/>
          <a:stretch>
            <a:fillRect/>
          </a:stretch>
        </p:blipFill>
        <p:spPr>
          <a:xfrm>
            <a:off x="8066406" y="5491619"/>
            <a:ext cx="3926185" cy="1084291"/>
          </a:xfrm>
          <a:prstGeom prst="rect">
            <a:avLst/>
          </a:prstGeom>
        </p:spPr>
      </p:pic>
    </p:spTree>
    <p:extLst>
      <p:ext uri="{BB962C8B-B14F-4D97-AF65-F5344CB8AC3E}">
        <p14:creationId xmlns:p14="http://schemas.microsoft.com/office/powerpoint/2010/main" val="326724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66BC5-B963-8A45-8364-1C9501765C71}"/>
              </a:ext>
            </a:extLst>
          </p:cNvPr>
          <p:cNvSpPr>
            <a:spLocks noGrp="1"/>
          </p:cNvSpPr>
          <p:nvPr>
            <p:ph type="ctrTitle"/>
          </p:nvPr>
        </p:nvSpPr>
        <p:spPr>
          <a:xfrm>
            <a:off x="1524000" y="1804091"/>
            <a:ext cx="9144000" cy="2387600"/>
          </a:xfrm>
        </p:spPr>
        <p:txBody>
          <a:bodyPr anchor="b">
            <a:normAutofit/>
          </a:bodyPr>
          <a:lstStyle>
            <a:lvl1pPr algn="ctr">
              <a:defRPr sz="1567" b="1" i="0">
                <a:solidFill>
                  <a:schemeClr val="bg1"/>
                </a:solidFill>
                <a:latin typeface="Proxima Nova" panose="02000506030000020004" pitchFamily="2" charset="0"/>
              </a:defRPr>
            </a:lvl1pPr>
          </a:lstStyle>
          <a:p>
            <a:r>
              <a:rPr lang="en-US"/>
              <a:t>Click to edit Master title style</a:t>
            </a:r>
          </a:p>
        </p:txBody>
      </p:sp>
      <p:sp>
        <p:nvSpPr>
          <p:cNvPr id="7" name="Subtitle 2">
            <a:extLst>
              <a:ext uri="{FF2B5EF4-FFF2-40B4-BE49-F238E27FC236}">
                <a16:creationId xmlns:a16="http://schemas.microsoft.com/office/drawing/2014/main" id="{3AF6FD3E-9D3D-B14D-9831-6524C369037A}"/>
              </a:ext>
            </a:extLst>
          </p:cNvPr>
          <p:cNvSpPr>
            <a:spLocks noGrp="1"/>
          </p:cNvSpPr>
          <p:nvPr>
            <p:ph type="subTitle" idx="1"/>
          </p:nvPr>
        </p:nvSpPr>
        <p:spPr>
          <a:xfrm>
            <a:off x="1524000" y="4283767"/>
            <a:ext cx="9144000" cy="1655762"/>
          </a:xfrm>
        </p:spPr>
        <p:txBody>
          <a:bodyPr>
            <a:normAutofit/>
          </a:bodyPr>
          <a:lstStyle>
            <a:lvl1pPr marL="0" indent="0" algn="ctr">
              <a:buNone/>
              <a:defRPr sz="664">
                <a:solidFill>
                  <a:srgbClr val="075080"/>
                </a:solidFill>
                <a:latin typeface="Proxima Nova" panose="02000506030000020004" pitchFamily="2" charset="0"/>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8"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p>
        </p:txBody>
      </p:sp>
      <p:sp>
        <p:nvSpPr>
          <p:cNvPr id="9" name="Right Triangle 8">
            <a:extLst>
              <a:ext uri="{FF2B5EF4-FFF2-40B4-BE49-F238E27FC236}">
                <a16:creationId xmlns:a16="http://schemas.microsoft.com/office/drawing/2014/main" id="{D6DDB9D4-EBB3-0141-A850-F32AA8F8DFC7}"/>
              </a:ext>
            </a:extLst>
          </p:cNvPr>
          <p:cNvSpPr/>
          <p:nvPr userDrawn="1"/>
        </p:nvSpPr>
        <p:spPr>
          <a:xfrm flipH="1">
            <a:off x="4552334" y="4749344"/>
            <a:ext cx="7639662" cy="2113547"/>
          </a:xfrm>
          <a:prstGeom prst="rtTriangle">
            <a:avLst/>
          </a:prstGeom>
          <a:gradFill flip="none" rotWithShape="1">
            <a:gsLst>
              <a:gs pos="0">
                <a:schemeClr val="bg1">
                  <a:alpha val="0"/>
                </a:schemeClr>
              </a:gs>
              <a:gs pos="35000">
                <a:schemeClr val="bg1">
                  <a:alpha val="77000"/>
                </a:schemeClr>
              </a:gs>
              <a:gs pos="83000">
                <a:schemeClr val="bg1">
                  <a:shade val="100000"/>
                  <a:satMod val="11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pic>
        <p:nvPicPr>
          <p:cNvPr id="10" name="Picture 9">
            <a:extLst>
              <a:ext uri="{FF2B5EF4-FFF2-40B4-BE49-F238E27FC236}">
                <a16:creationId xmlns:a16="http://schemas.microsoft.com/office/drawing/2014/main" id="{9827D97B-661A-CF41-AA7F-3FA954A55508}"/>
              </a:ext>
            </a:extLst>
          </p:cNvPr>
          <p:cNvPicPr>
            <a:picLocks noChangeAspect="1"/>
          </p:cNvPicPr>
          <p:nvPr userDrawn="1"/>
        </p:nvPicPr>
        <p:blipFill>
          <a:blip r:embed="rId3"/>
          <a:stretch>
            <a:fillRect/>
          </a:stretch>
        </p:blipFill>
        <p:spPr>
          <a:xfrm>
            <a:off x="8066406" y="5491619"/>
            <a:ext cx="3926185" cy="1084291"/>
          </a:xfrm>
          <a:prstGeom prst="rect">
            <a:avLst/>
          </a:prstGeom>
        </p:spPr>
      </p:pic>
    </p:spTree>
    <p:extLst>
      <p:ext uri="{BB962C8B-B14F-4D97-AF65-F5344CB8AC3E}">
        <p14:creationId xmlns:p14="http://schemas.microsoft.com/office/powerpoint/2010/main" val="226744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alt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66BC5-B963-8A45-8364-1C9501765C71}"/>
              </a:ext>
            </a:extLst>
          </p:cNvPr>
          <p:cNvSpPr>
            <a:spLocks noGrp="1"/>
          </p:cNvSpPr>
          <p:nvPr>
            <p:ph type="ctrTitle"/>
          </p:nvPr>
        </p:nvSpPr>
        <p:spPr>
          <a:xfrm>
            <a:off x="-10313" y="354037"/>
            <a:ext cx="6937889" cy="2387600"/>
          </a:xfrm>
        </p:spPr>
        <p:txBody>
          <a:bodyPr anchor="b">
            <a:normAutofit/>
          </a:bodyPr>
          <a:lstStyle>
            <a:lvl1pPr algn="ctr">
              <a:defRPr sz="1567" b="1" i="0">
                <a:solidFill>
                  <a:schemeClr val="bg1"/>
                </a:solidFill>
                <a:latin typeface="Proxima Nova" panose="02000506030000020004" pitchFamily="2" charset="0"/>
              </a:defRPr>
            </a:lvl1pPr>
          </a:lstStyle>
          <a:p>
            <a:r>
              <a:rPr lang="en-US"/>
              <a:t>Click to edit Master title style</a:t>
            </a:r>
          </a:p>
        </p:txBody>
      </p:sp>
      <p:sp>
        <p:nvSpPr>
          <p:cNvPr id="7" name="Subtitle 2">
            <a:extLst>
              <a:ext uri="{FF2B5EF4-FFF2-40B4-BE49-F238E27FC236}">
                <a16:creationId xmlns:a16="http://schemas.microsoft.com/office/drawing/2014/main" id="{3AF6FD3E-9D3D-B14D-9831-6524C369037A}"/>
              </a:ext>
            </a:extLst>
          </p:cNvPr>
          <p:cNvSpPr>
            <a:spLocks noGrp="1"/>
          </p:cNvSpPr>
          <p:nvPr>
            <p:ph type="subTitle" idx="1"/>
          </p:nvPr>
        </p:nvSpPr>
        <p:spPr>
          <a:xfrm>
            <a:off x="-10313" y="2833713"/>
            <a:ext cx="6937889" cy="1655762"/>
          </a:xfrm>
        </p:spPr>
        <p:txBody>
          <a:bodyPr>
            <a:normAutofit/>
          </a:bodyPr>
          <a:lstStyle>
            <a:lvl1pPr marL="0" indent="0" algn="ctr">
              <a:buNone/>
              <a:defRPr sz="664">
                <a:solidFill>
                  <a:srgbClr val="075080"/>
                </a:solidFill>
                <a:latin typeface="Proxima Nova" panose="02000506030000020004" pitchFamily="2" charset="0"/>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8"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p>
        </p:txBody>
      </p:sp>
      <p:sp>
        <p:nvSpPr>
          <p:cNvPr id="8" name="Right Triangle 7">
            <a:extLst>
              <a:ext uri="{FF2B5EF4-FFF2-40B4-BE49-F238E27FC236}">
                <a16:creationId xmlns:a16="http://schemas.microsoft.com/office/drawing/2014/main" id="{84EDF6D2-2AD9-1341-A0D2-16070966B4BA}"/>
              </a:ext>
            </a:extLst>
          </p:cNvPr>
          <p:cNvSpPr/>
          <p:nvPr userDrawn="1"/>
        </p:nvSpPr>
        <p:spPr>
          <a:xfrm flipH="1">
            <a:off x="4552334" y="4749344"/>
            <a:ext cx="7639662" cy="2113547"/>
          </a:xfrm>
          <a:prstGeom prst="rtTriangle">
            <a:avLst/>
          </a:prstGeom>
          <a:gradFill flip="none" rotWithShape="1">
            <a:gsLst>
              <a:gs pos="0">
                <a:schemeClr val="bg1">
                  <a:alpha val="0"/>
                </a:schemeClr>
              </a:gs>
              <a:gs pos="35000">
                <a:schemeClr val="bg1">
                  <a:alpha val="77000"/>
                </a:schemeClr>
              </a:gs>
              <a:gs pos="83000">
                <a:schemeClr val="bg1">
                  <a:shade val="100000"/>
                  <a:satMod val="11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pic>
        <p:nvPicPr>
          <p:cNvPr id="9" name="Picture 8">
            <a:extLst>
              <a:ext uri="{FF2B5EF4-FFF2-40B4-BE49-F238E27FC236}">
                <a16:creationId xmlns:a16="http://schemas.microsoft.com/office/drawing/2014/main" id="{6C0615FE-BD43-DF4A-A7AA-9C130B051AC8}"/>
              </a:ext>
            </a:extLst>
          </p:cNvPr>
          <p:cNvPicPr>
            <a:picLocks noChangeAspect="1"/>
          </p:cNvPicPr>
          <p:nvPr userDrawn="1"/>
        </p:nvPicPr>
        <p:blipFill>
          <a:blip r:embed="rId3"/>
          <a:stretch>
            <a:fillRect/>
          </a:stretch>
        </p:blipFill>
        <p:spPr>
          <a:xfrm>
            <a:off x="8066406" y="5491619"/>
            <a:ext cx="3926185" cy="1084291"/>
          </a:xfrm>
          <a:prstGeom prst="rect">
            <a:avLst/>
          </a:prstGeom>
        </p:spPr>
      </p:pic>
    </p:spTree>
    <p:extLst>
      <p:ext uri="{BB962C8B-B14F-4D97-AF65-F5344CB8AC3E}">
        <p14:creationId xmlns:p14="http://schemas.microsoft.com/office/powerpoint/2010/main" val="500515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alt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B66BC5-B963-8A45-8364-1C9501765C71}"/>
              </a:ext>
            </a:extLst>
          </p:cNvPr>
          <p:cNvSpPr>
            <a:spLocks noGrp="1"/>
          </p:cNvSpPr>
          <p:nvPr>
            <p:ph type="ctrTitle"/>
          </p:nvPr>
        </p:nvSpPr>
        <p:spPr>
          <a:xfrm>
            <a:off x="331305" y="367748"/>
            <a:ext cx="5900531" cy="3924395"/>
          </a:xfrm>
        </p:spPr>
        <p:txBody>
          <a:bodyPr anchor="b">
            <a:normAutofit/>
          </a:bodyPr>
          <a:lstStyle>
            <a:lvl1pPr algn="l">
              <a:defRPr sz="1567" b="1" i="0">
                <a:solidFill>
                  <a:schemeClr val="bg1"/>
                </a:solidFill>
                <a:latin typeface="Proxima Nova" panose="02000506030000020004" pitchFamily="2" charset="0"/>
              </a:defRPr>
            </a:lvl1pPr>
          </a:lstStyle>
          <a:p>
            <a:r>
              <a:rPr lang="en-US"/>
              <a:t>Click to edit Master title style</a:t>
            </a:r>
          </a:p>
        </p:txBody>
      </p:sp>
      <p:sp>
        <p:nvSpPr>
          <p:cNvPr id="7" name="Subtitle 2">
            <a:extLst>
              <a:ext uri="{FF2B5EF4-FFF2-40B4-BE49-F238E27FC236}">
                <a16:creationId xmlns:a16="http://schemas.microsoft.com/office/drawing/2014/main" id="{3AF6FD3E-9D3D-B14D-9831-6524C369037A}"/>
              </a:ext>
            </a:extLst>
          </p:cNvPr>
          <p:cNvSpPr>
            <a:spLocks noGrp="1"/>
          </p:cNvSpPr>
          <p:nvPr>
            <p:ph type="subTitle" idx="1"/>
          </p:nvPr>
        </p:nvSpPr>
        <p:spPr>
          <a:xfrm>
            <a:off x="331303" y="4442792"/>
            <a:ext cx="5764697" cy="1597189"/>
          </a:xfrm>
        </p:spPr>
        <p:txBody>
          <a:bodyPr>
            <a:normAutofit/>
          </a:bodyPr>
          <a:lstStyle>
            <a:lvl1pPr marL="0" indent="0" algn="l">
              <a:buNone/>
              <a:defRPr sz="664">
                <a:solidFill>
                  <a:srgbClr val="075080"/>
                </a:solidFill>
                <a:latin typeface="Proxima Nova" panose="02000506030000020004" pitchFamily="2" charset="0"/>
              </a:defRPr>
            </a:lvl1pPr>
            <a:lvl2pPr marL="108496" indent="0" algn="ctr">
              <a:buNone/>
              <a:defRPr sz="475"/>
            </a:lvl2pPr>
            <a:lvl3pPr marL="216992" indent="0" algn="ctr">
              <a:buNone/>
              <a:defRPr sz="428"/>
            </a:lvl3pPr>
            <a:lvl4pPr marL="325487" indent="0" algn="ctr">
              <a:buNone/>
              <a:defRPr sz="380"/>
            </a:lvl4pPr>
            <a:lvl5pPr marL="433983" indent="0" algn="ctr">
              <a:buNone/>
              <a:defRPr sz="380"/>
            </a:lvl5pPr>
            <a:lvl6pPr marL="542478" indent="0" algn="ctr">
              <a:buNone/>
              <a:defRPr sz="380"/>
            </a:lvl6pPr>
            <a:lvl7pPr marL="650975" indent="0" algn="ctr">
              <a:buNone/>
              <a:defRPr sz="380"/>
            </a:lvl7pPr>
            <a:lvl8pPr marL="759470" indent="0" algn="ctr">
              <a:buNone/>
              <a:defRPr sz="380"/>
            </a:lvl8pPr>
            <a:lvl9pPr marL="867966" indent="0" algn="ctr">
              <a:buNone/>
              <a:defRPr sz="380"/>
            </a:lvl9pPr>
          </a:lstStyle>
          <a:p>
            <a:r>
              <a:rPr lang="en-US"/>
              <a:t>Click to edit Master subtitle style</a:t>
            </a:r>
          </a:p>
        </p:txBody>
      </p:sp>
      <p:sp>
        <p:nvSpPr>
          <p:cNvPr id="9" name="Right Triangle 8">
            <a:extLst>
              <a:ext uri="{FF2B5EF4-FFF2-40B4-BE49-F238E27FC236}">
                <a16:creationId xmlns:a16="http://schemas.microsoft.com/office/drawing/2014/main" id="{8F049771-8B7E-E74D-8CB7-011F382C193C}"/>
              </a:ext>
            </a:extLst>
          </p:cNvPr>
          <p:cNvSpPr/>
          <p:nvPr userDrawn="1"/>
        </p:nvSpPr>
        <p:spPr>
          <a:xfrm flipH="1">
            <a:off x="4552334" y="4749344"/>
            <a:ext cx="7639662" cy="2113547"/>
          </a:xfrm>
          <a:prstGeom prst="rtTriangle">
            <a:avLst/>
          </a:prstGeom>
          <a:gradFill flip="none" rotWithShape="1">
            <a:gsLst>
              <a:gs pos="0">
                <a:schemeClr val="bg1">
                  <a:alpha val="0"/>
                </a:schemeClr>
              </a:gs>
              <a:gs pos="35000">
                <a:schemeClr val="bg1">
                  <a:alpha val="77000"/>
                </a:schemeClr>
              </a:gs>
              <a:gs pos="83000">
                <a:schemeClr val="bg1">
                  <a:shade val="100000"/>
                  <a:satMod val="11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pic>
        <p:nvPicPr>
          <p:cNvPr id="10" name="Picture 9">
            <a:extLst>
              <a:ext uri="{FF2B5EF4-FFF2-40B4-BE49-F238E27FC236}">
                <a16:creationId xmlns:a16="http://schemas.microsoft.com/office/drawing/2014/main" id="{F18C4FB1-C30D-CD4D-9237-C180D94D4BB5}"/>
              </a:ext>
            </a:extLst>
          </p:cNvPr>
          <p:cNvPicPr>
            <a:picLocks noChangeAspect="1"/>
          </p:cNvPicPr>
          <p:nvPr userDrawn="1"/>
        </p:nvPicPr>
        <p:blipFill>
          <a:blip r:embed="rId3"/>
          <a:stretch>
            <a:fillRect/>
          </a:stretch>
        </p:blipFill>
        <p:spPr>
          <a:xfrm>
            <a:off x="8066406" y="5491619"/>
            <a:ext cx="3926185" cy="1084291"/>
          </a:xfrm>
          <a:prstGeom prst="rect">
            <a:avLst/>
          </a:prstGeom>
        </p:spPr>
      </p:pic>
    </p:spTree>
    <p:extLst>
      <p:ext uri="{BB962C8B-B14F-4D97-AF65-F5344CB8AC3E}">
        <p14:creationId xmlns:p14="http://schemas.microsoft.com/office/powerpoint/2010/main" val="18852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4740-ED55-41EF-AC6A-A1576AB6B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DE574-34AB-48B8-B905-A01AC29A1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34E274-70CA-41B3-932B-814F0650255D}"/>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BC187F77-61CF-454F-AF1D-039621901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0254E-6692-4E10-8E99-433BD5B7E828}"/>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2311036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alt 5">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B6A732D-881A-7245-B421-BF02E6DE2CB7}"/>
              </a:ext>
            </a:extLst>
          </p:cNvPr>
          <p:cNvSpPr/>
          <p:nvPr userDrawn="1"/>
        </p:nvSpPr>
        <p:spPr>
          <a:xfrm rot="10800000">
            <a:off x="830424" y="1558212"/>
            <a:ext cx="11361577" cy="909958"/>
          </a:xfrm>
          <a:prstGeom prst="rtTriangle">
            <a:avLst/>
          </a:prstGeom>
          <a:solidFill>
            <a:srgbClr val="81C3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7" name="Right Triangle 6">
            <a:extLst>
              <a:ext uri="{FF2B5EF4-FFF2-40B4-BE49-F238E27FC236}">
                <a16:creationId xmlns:a16="http://schemas.microsoft.com/office/drawing/2014/main" id="{413F28A6-D0C1-B049-A0B3-8908CE9838FB}"/>
              </a:ext>
            </a:extLst>
          </p:cNvPr>
          <p:cNvSpPr/>
          <p:nvPr userDrawn="1"/>
        </p:nvSpPr>
        <p:spPr>
          <a:xfrm rot="10800000" flipH="1">
            <a:off x="1" y="-4890"/>
            <a:ext cx="12194861" cy="3139975"/>
          </a:xfrm>
          <a:custGeom>
            <a:avLst/>
            <a:gdLst>
              <a:gd name="connsiteX0" fmla="*/ 0 w 12192000"/>
              <a:gd name="connsiteY0" fmla="*/ 0 h 3525644"/>
              <a:gd name="connsiteX1" fmla="*/ 12192000 w 12192000"/>
              <a:gd name="connsiteY1" fmla="*/ 0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73339 w 12192000"/>
              <a:gd name="connsiteY1" fmla="*/ 1688841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87516 w 12192000"/>
              <a:gd name="connsiteY1" fmla="*/ 1704759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4860"/>
              <a:gd name="connsiteY0" fmla="*/ 0 h 3525644"/>
              <a:gd name="connsiteX1" fmla="*/ 12194604 w 12194860"/>
              <a:gd name="connsiteY1" fmla="*/ 1744554 h 3525644"/>
              <a:gd name="connsiteX2" fmla="*/ 12192000 w 12194860"/>
              <a:gd name="connsiteY2" fmla="*/ 3525644 h 3525644"/>
              <a:gd name="connsiteX3" fmla="*/ 0 w 12194860"/>
              <a:gd name="connsiteY3" fmla="*/ 3525644 h 3525644"/>
              <a:gd name="connsiteX4" fmla="*/ 0 w 12194860"/>
              <a:gd name="connsiteY4" fmla="*/ 0 h 352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860" h="3525644">
                <a:moveTo>
                  <a:pt x="0" y="0"/>
                </a:moveTo>
                <a:lnTo>
                  <a:pt x="12194604" y="1744554"/>
                </a:lnTo>
                <a:cubicBezTo>
                  <a:pt x="12196099" y="2351516"/>
                  <a:pt x="12190505" y="2918682"/>
                  <a:pt x="12192000" y="3525644"/>
                </a:cubicBezTo>
                <a:lnTo>
                  <a:pt x="0" y="3525644"/>
                </a:lnTo>
                <a:lnTo>
                  <a:pt x="0" y="0"/>
                </a:lnTo>
                <a:close/>
              </a:path>
            </a:pathLst>
          </a:cu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6" name="Title 1">
            <a:extLst>
              <a:ext uri="{FF2B5EF4-FFF2-40B4-BE49-F238E27FC236}">
                <a16:creationId xmlns:a16="http://schemas.microsoft.com/office/drawing/2014/main" id="{052396D0-4674-9045-9093-44B2420B9601}"/>
              </a:ext>
            </a:extLst>
          </p:cNvPr>
          <p:cNvSpPr>
            <a:spLocks noGrp="1"/>
          </p:cNvSpPr>
          <p:nvPr>
            <p:ph type="title"/>
          </p:nvPr>
        </p:nvSpPr>
        <p:spPr>
          <a:xfrm>
            <a:off x="507758" y="502751"/>
            <a:ext cx="10838265" cy="1055463"/>
          </a:xfrm>
        </p:spPr>
        <p:txBody>
          <a:bodyPr anchor="b"/>
          <a:lstStyle>
            <a:lvl1pPr>
              <a:defRPr sz="1424">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297365CF-E01B-6144-9E57-AA6F0C250046}"/>
              </a:ext>
            </a:extLst>
          </p:cNvPr>
          <p:cNvSpPr>
            <a:spLocks noGrp="1"/>
          </p:cNvSpPr>
          <p:nvPr>
            <p:ph type="body" idx="1"/>
          </p:nvPr>
        </p:nvSpPr>
        <p:spPr>
          <a:xfrm>
            <a:off x="507762" y="1799916"/>
            <a:ext cx="5430053" cy="1195213"/>
          </a:xfrm>
        </p:spPr>
        <p:txBody>
          <a:bodyPr/>
          <a:lstStyle>
            <a:lvl1pPr marL="0" indent="0">
              <a:buNone/>
              <a:defRPr sz="570">
                <a:solidFill>
                  <a:srgbClr val="81C342"/>
                </a:solidFill>
              </a:defRPr>
            </a:lvl1pPr>
            <a:lvl2pPr marL="108496" indent="0">
              <a:buNone/>
              <a:defRPr sz="475">
                <a:solidFill>
                  <a:schemeClr val="tx1">
                    <a:tint val="75000"/>
                  </a:schemeClr>
                </a:solidFill>
              </a:defRPr>
            </a:lvl2pPr>
            <a:lvl3pPr marL="216992" indent="0">
              <a:buNone/>
              <a:defRPr sz="428">
                <a:solidFill>
                  <a:schemeClr val="tx1">
                    <a:tint val="75000"/>
                  </a:schemeClr>
                </a:solidFill>
              </a:defRPr>
            </a:lvl3pPr>
            <a:lvl4pPr marL="325487" indent="0">
              <a:buNone/>
              <a:defRPr sz="380">
                <a:solidFill>
                  <a:schemeClr val="tx1">
                    <a:tint val="75000"/>
                  </a:schemeClr>
                </a:solidFill>
              </a:defRPr>
            </a:lvl4pPr>
            <a:lvl5pPr marL="433983" indent="0">
              <a:buNone/>
              <a:defRPr sz="380">
                <a:solidFill>
                  <a:schemeClr val="tx1">
                    <a:tint val="75000"/>
                  </a:schemeClr>
                </a:solidFill>
              </a:defRPr>
            </a:lvl5pPr>
            <a:lvl6pPr marL="542478" indent="0">
              <a:buNone/>
              <a:defRPr sz="380">
                <a:solidFill>
                  <a:schemeClr val="tx1">
                    <a:tint val="75000"/>
                  </a:schemeClr>
                </a:solidFill>
              </a:defRPr>
            </a:lvl6pPr>
            <a:lvl7pPr marL="650975" indent="0">
              <a:buNone/>
              <a:defRPr sz="380">
                <a:solidFill>
                  <a:schemeClr val="tx1">
                    <a:tint val="75000"/>
                  </a:schemeClr>
                </a:solidFill>
              </a:defRPr>
            </a:lvl7pPr>
            <a:lvl8pPr marL="759470" indent="0">
              <a:buNone/>
              <a:defRPr sz="380">
                <a:solidFill>
                  <a:schemeClr val="tx1">
                    <a:tint val="75000"/>
                  </a:schemeClr>
                </a:solidFill>
              </a:defRPr>
            </a:lvl8pPr>
            <a:lvl9pPr marL="867966" indent="0">
              <a:buNone/>
              <a:defRPr sz="38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08906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alt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413F28A6-D0C1-B049-A0B3-8908CE9838FB}"/>
              </a:ext>
            </a:extLst>
          </p:cNvPr>
          <p:cNvSpPr/>
          <p:nvPr userDrawn="1"/>
        </p:nvSpPr>
        <p:spPr>
          <a:xfrm rot="16200000" flipH="1">
            <a:off x="3615196" y="-3615190"/>
            <a:ext cx="4961615" cy="12192002"/>
          </a:xfrm>
          <a:prstGeom prst="rtTriangle">
            <a:avLst/>
          </a:prstGeom>
          <a:solidFill>
            <a:srgbClr val="81C3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6" name="Title 1">
            <a:extLst>
              <a:ext uri="{FF2B5EF4-FFF2-40B4-BE49-F238E27FC236}">
                <a16:creationId xmlns:a16="http://schemas.microsoft.com/office/drawing/2014/main" id="{052396D0-4674-9045-9093-44B2420B9601}"/>
              </a:ext>
            </a:extLst>
          </p:cNvPr>
          <p:cNvSpPr>
            <a:spLocks noGrp="1"/>
          </p:cNvSpPr>
          <p:nvPr>
            <p:ph type="title"/>
          </p:nvPr>
        </p:nvSpPr>
        <p:spPr>
          <a:xfrm>
            <a:off x="5312782" y="198715"/>
            <a:ext cx="6543245" cy="1861582"/>
          </a:xfrm>
        </p:spPr>
        <p:txBody>
          <a:bodyPr anchor="b"/>
          <a:lstStyle>
            <a:lvl1pPr algn="r">
              <a:defRPr sz="1424">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297365CF-E01B-6144-9E57-AA6F0C250046}"/>
              </a:ext>
            </a:extLst>
          </p:cNvPr>
          <p:cNvSpPr>
            <a:spLocks noGrp="1"/>
          </p:cNvSpPr>
          <p:nvPr>
            <p:ph type="body" idx="1"/>
          </p:nvPr>
        </p:nvSpPr>
        <p:spPr>
          <a:xfrm>
            <a:off x="6425974" y="2129542"/>
            <a:ext cx="5430053" cy="1299458"/>
          </a:xfrm>
        </p:spPr>
        <p:txBody>
          <a:bodyPr/>
          <a:lstStyle>
            <a:lvl1pPr marL="0" indent="0" algn="r">
              <a:buNone/>
              <a:defRPr sz="570">
                <a:solidFill>
                  <a:srgbClr val="075080"/>
                </a:solidFill>
              </a:defRPr>
            </a:lvl1pPr>
            <a:lvl2pPr marL="108496" indent="0">
              <a:buNone/>
              <a:defRPr sz="475">
                <a:solidFill>
                  <a:schemeClr val="tx1">
                    <a:tint val="75000"/>
                  </a:schemeClr>
                </a:solidFill>
              </a:defRPr>
            </a:lvl2pPr>
            <a:lvl3pPr marL="216992" indent="0">
              <a:buNone/>
              <a:defRPr sz="428">
                <a:solidFill>
                  <a:schemeClr val="tx1">
                    <a:tint val="75000"/>
                  </a:schemeClr>
                </a:solidFill>
              </a:defRPr>
            </a:lvl3pPr>
            <a:lvl4pPr marL="325487" indent="0">
              <a:buNone/>
              <a:defRPr sz="380">
                <a:solidFill>
                  <a:schemeClr val="tx1">
                    <a:tint val="75000"/>
                  </a:schemeClr>
                </a:solidFill>
              </a:defRPr>
            </a:lvl4pPr>
            <a:lvl5pPr marL="433983" indent="0">
              <a:buNone/>
              <a:defRPr sz="380">
                <a:solidFill>
                  <a:schemeClr val="tx1">
                    <a:tint val="75000"/>
                  </a:schemeClr>
                </a:solidFill>
              </a:defRPr>
            </a:lvl5pPr>
            <a:lvl6pPr marL="542478" indent="0">
              <a:buNone/>
              <a:defRPr sz="380">
                <a:solidFill>
                  <a:schemeClr val="tx1">
                    <a:tint val="75000"/>
                  </a:schemeClr>
                </a:solidFill>
              </a:defRPr>
            </a:lvl6pPr>
            <a:lvl7pPr marL="650975" indent="0">
              <a:buNone/>
              <a:defRPr sz="380">
                <a:solidFill>
                  <a:schemeClr val="tx1">
                    <a:tint val="75000"/>
                  </a:schemeClr>
                </a:solidFill>
              </a:defRPr>
            </a:lvl7pPr>
            <a:lvl8pPr marL="759470" indent="0">
              <a:buNone/>
              <a:defRPr sz="380">
                <a:solidFill>
                  <a:schemeClr val="tx1">
                    <a:tint val="75000"/>
                  </a:schemeClr>
                </a:solidFill>
              </a:defRPr>
            </a:lvl8pPr>
            <a:lvl9pPr marL="867966" indent="0">
              <a:buNone/>
              <a:defRPr sz="38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40797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age-Al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83C119-1640-7042-BAAF-B3974CD23576}"/>
              </a:ext>
            </a:extLst>
          </p:cNvPr>
          <p:cNvSpPr>
            <a:spLocks noGrp="1"/>
          </p:cNvSpPr>
          <p:nvPr userDrawn="1">
            <p:ph type="title" hasCustomPrompt="1"/>
          </p:nvPr>
        </p:nvSpPr>
        <p:spPr>
          <a:xfrm>
            <a:off x="7203057" y="5292888"/>
            <a:ext cx="4759204" cy="1325563"/>
          </a:xfrm>
        </p:spPr>
        <p:txBody>
          <a:bodyPr/>
          <a:lstStyle>
            <a:lvl1pPr algn="l">
              <a:defRPr>
                <a:solidFill>
                  <a:schemeClr val="bg1"/>
                </a:solidFill>
              </a:defRPr>
            </a:lvl1pPr>
          </a:lstStyle>
          <a:p>
            <a:r>
              <a:rPr lang="en-US"/>
              <a:t>Website Updates</a:t>
            </a:r>
          </a:p>
        </p:txBody>
      </p:sp>
      <p:pic>
        <p:nvPicPr>
          <p:cNvPr id="8" name="Picture 10">
            <a:extLst>
              <a:ext uri="{FF2B5EF4-FFF2-40B4-BE49-F238E27FC236}">
                <a16:creationId xmlns:a16="http://schemas.microsoft.com/office/drawing/2014/main" id="{A34928D3-6783-4425-876F-4FF8AD63C6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40080" y="5868275"/>
            <a:ext cx="4957430" cy="1054680"/>
          </a:xfrm>
          <a:prstGeom prst="rect">
            <a:avLst/>
          </a:prstGeom>
        </p:spPr>
      </p:pic>
      <p:pic>
        <p:nvPicPr>
          <p:cNvPr id="9" name="Picture 8">
            <a:extLst>
              <a:ext uri="{FF2B5EF4-FFF2-40B4-BE49-F238E27FC236}">
                <a16:creationId xmlns:a16="http://schemas.microsoft.com/office/drawing/2014/main" id="{E5831C6B-A63C-4462-9230-027ED40BE0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45629" y="6196770"/>
            <a:ext cx="1920740" cy="530311"/>
          </a:xfrm>
          <a:prstGeom prst="rect">
            <a:avLst/>
          </a:prstGeom>
        </p:spPr>
      </p:pic>
      <p:sp>
        <p:nvSpPr>
          <p:cNvPr id="10" name="Graphic 9">
            <a:extLst>
              <a:ext uri="{FF2B5EF4-FFF2-40B4-BE49-F238E27FC236}">
                <a16:creationId xmlns:a16="http://schemas.microsoft.com/office/drawing/2014/main" id="{C5942F58-21DA-4B83-A292-4308A2C4346A}"/>
              </a:ext>
            </a:extLst>
          </p:cNvPr>
          <p:cNvSpPr/>
          <p:nvPr userDrawn="1"/>
        </p:nvSpPr>
        <p:spPr>
          <a:xfrm rot="5400000">
            <a:off x="-1643064" y="1643063"/>
            <a:ext cx="6858000" cy="3571876"/>
          </a:xfrm>
          <a:prstGeom prst="rect">
            <a:avLst/>
          </a:prstGeom>
          <a:gradFill>
            <a:gsLst>
              <a:gs pos="0">
                <a:schemeClr val="tx1">
                  <a:alpha val="0"/>
                </a:schemeClr>
              </a:gs>
              <a:gs pos="100000">
                <a:schemeClr val="tx1"/>
              </a:gs>
            </a:gsLst>
            <a:lin ang="5400000" scaled="1"/>
          </a:gradFill>
          <a:ln w="9525" cap="flat">
            <a:noFill/>
            <a:prstDash val="solid"/>
            <a:miter/>
          </a:ln>
        </p:spPr>
        <p:txBody>
          <a:bodyPr rtlCol="0" anchor="ctr"/>
          <a:lstStyle/>
          <a:p>
            <a:endParaRPr lang="en-US" sz="428"/>
          </a:p>
        </p:txBody>
      </p:sp>
    </p:spTree>
    <p:extLst>
      <p:ext uri="{BB962C8B-B14F-4D97-AF65-F5344CB8AC3E}">
        <p14:creationId xmlns:p14="http://schemas.microsoft.com/office/powerpoint/2010/main" val="3258350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1content">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380CD386-E90E-674A-861A-C793C3A2E586}"/>
              </a:ext>
            </a:extLst>
          </p:cNvPr>
          <p:cNvSpPr/>
          <p:nvPr userDrawn="1"/>
        </p:nvSpPr>
        <p:spPr>
          <a:xfrm rot="10800000">
            <a:off x="5776982" y="1347987"/>
            <a:ext cx="6426200" cy="514680"/>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8"/>
          </a:p>
        </p:txBody>
      </p:sp>
      <p:sp>
        <p:nvSpPr>
          <p:cNvPr id="12" name="Right Triangle 6">
            <a:extLst>
              <a:ext uri="{FF2B5EF4-FFF2-40B4-BE49-F238E27FC236}">
                <a16:creationId xmlns:a16="http://schemas.microsoft.com/office/drawing/2014/main" id="{D53BCA90-8D6B-FA4F-89E9-A9903809BA95}"/>
              </a:ext>
            </a:extLst>
          </p:cNvPr>
          <p:cNvSpPr/>
          <p:nvPr userDrawn="1"/>
        </p:nvSpPr>
        <p:spPr>
          <a:xfrm rot="10800000" flipH="1">
            <a:off x="1" y="1"/>
            <a:ext cx="12215810" cy="1849190"/>
          </a:xfrm>
          <a:custGeom>
            <a:avLst/>
            <a:gdLst>
              <a:gd name="connsiteX0" fmla="*/ 0 w 12192000"/>
              <a:gd name="connsiteY0" fmla="*/ 0 h 3525644"/>
              <a:gd name="connsiteX1" fmla="*/ 12192000 w 12192000"/>
              <a:gd name="connsiteY1" fmla="*/ 0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73339 w 12192000"/>
              <a:gd name="connsiteY1" fmla="*/ 1688841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87516 w 12192000"/>
              <a:gd name="connsiteY1" fmla="*/ 1704759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4860"/>
              <a:gd name="connsiteY0" fmla="*/ 0 h 3525644"/>
              <a:gd name="connsiteX1" fmla="*/ 12194604 w 12194860"/>
              <a:gd name="connsiteY1" fmla="*/ 1744554 h 3525644"/>
              <a:gd name="connsiteX2" fmla="*/ 12192000 w 12194860"/>
              <a:gd name="connsiteY2" fmla="*/ 3525644 h 3525644"/>
              <a:gd name="connsiteX3" fmla="*/ 0 w 12194860"/>
              <a:gd name="connsiteY3" fmla="*/ 3525644 h 3525644"/>
              <a:gd name="connsiteX4" fmla="*/ 0 w 12194860"/>
              <a:gd name="connsiteY4" fmla="*/ 0 h 3525644"/>
              <a:gd name="connsiteX0" fmla="*/ 33867 w 12194860"/>
              <a:gd name="connsiteY0" fmla="*/ 0 h 2791075"/>
              <a:gd name="connsiteX1" fmla="*/ 12194604 w 12194860"/>
              <a:gd name="connsiteY1" fmla="*/ 1009985 h 2791075"/>
              <a:gd name="connsiteX2" fmla="*/ 12192000 w 12194860"/>
              <a:gd name="connsiteY2" fmla="*/ 2791075 h 2791075"/>
              <a:gd name="connsiteX3" fmla="*/ 0 w 12194860"/>
              <a:gd name="connsiteY3" fmla="*/ 2791075 h 2791075"/>
              <a:gd name="connsiteX4" fmla="*/ 33867 w 12194860"/>
              <a:gd name="connsiteY4" fmla="*/ 0 h 2791075"/>
              <a:gd name="connsiteX0" fmla="*/ 33867 w 12203182"/>
              <a:gd name="connsiteY0" fmla="*/ 0 h 2791075"/>
              <a:gd name="connsiteX1" fmla="*/ 12203071 w 12203182"/>
              <a:gd name="connsiteY1" fmla="*/ 713579 h 2791075"/>
              <a:gd name="connsiteX2" fmla="*/ 12192000 w 12203182"/>
              <a:gd name="connsiteY2" fmla="*/ 2791075 h 2791075"/>
              <a:gd name="connsiteX3" fmla="*/ 0 w 12203182"/>
              <a:gd name="connsiteY3" fmla="*/ 2791075 h 2791075"/>
              <a:gd name="connsiteX4" fmla="*/ 33867 w 12203182"/>
              <a:gd name="connsiteY4" fmla="*/ 0 h 2791075"/>
              <a:gd name="connsiteX0" fmla="*/ 0 w 12215810"/>
              <a:gd name="connsiteY0" fmla="*/ 0 h 2814666"/>
              <a:gd name="connsiteX1" fmla="*/ 12215699 w 12215810"/>
              <a:gd name="connsiteY1" fmla="*/ 737170 h 2814666"/>
              <a:gd name="connsiteX2" fmla="*/ 12204628 w 12215810"/>
              <a:gd name="connsiteY2" fmla="*/ 2814666 h 2814666"/>
              <a:gd name="connsiteX3" fmla="*/ 12628 w 12215810"/>
              <a:gd name="connsiteY3" fmla="*/ 2814666 h 2814666"/>
              <a:gd name="connsiteX4" fmla="*/ 0 w 12215810"/>
              <a:gd name="connsiteY4" fmla="*/ 0 h 281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0" h="2814666">
                <a:moveTo>
                  <a:pt x="0" y="0"/>
                </a:moveTo>
                <a:lnTo>
                  <a:pt x="12215699" y="737170"/>
                </a:lnTo>
                <a:cubicBezTo>
                  <a:pt x="12217194" y="1344132"/>
                  <a:pt x="12203133" y="2207704"/>
                  <a:pt x="12204628" y="2814666"/>
                </a:cubicBezTo>
                <a:lnTo>
                  <a:pt x="12628" y="2814666"/>
                </a:lnTo>
                <a:cubicBezTo>
                  <a:pt x="8419" y="1876444"/>
                  <a:pt x="4209" y="938222"/>
                  <a:pt x="0" y="0"/>
                </a:cubicBezTo>
                <a:close/>
              </a:path>
            </a:pathLst>
          </a:cu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8"/>
              <a:t> </a:t>
            </a:r>
          </a:p>
        </p:txBody>
      </p:sp>
      <p:sp>
        <p:nvSpPr>
          <p:cNvPr id="2" name="Title 1">
            <a:extLst>
              <a:ext uri="{FF2B5EF4-FFF2-40B4-BE49-F238E27FC236}">
                <a16:creationId xmlns:a16="http://schemas.microsoft.com/office/drawing/2014/main" id="{F6F1AD52-EF37-3C46-B5D1-4AC37ABBB34D}"/>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6BC630B4-28E1-2440-8C71-824AA01BE488}"/>
              </a:ext>
            </a:extLst>
          </p:cNvPr>
          <p:cNvSpPr>
            <a:spLocks noGrp="1"/>
          </p:cNvSpPr>
          <p:nvPr>
            <p:ph idx="1"/>
          </p:nvPr>
        </p:nvSpPr>
        <p:spPr>
          <a:xfrm>
            <a:off x="838202" y="2404533"/>
            <a:ext cx="10515600" cy="37724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49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24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tandard with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EA11A-EE0C-0145-AF76-B4B5C4458CA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61D68B97-8B9E-4641-ABBF-E2F79A755812}"/>
              </a:ext>
            </a:extLst>
          </p:cNvPr>
          <p:cNvSpPr>
            <a:spLocks noGrp="1"/>
          </p:cNvSpPr>
          <p:nvPr>
            <p:ph idx="14"/>
          </p:nvPr>
        </p:nvSpPr>
        <p:spPr>
          <a:xfrm>
            <a:off x="282307" y="1966522"/>
            <a:ext cx="11627392" cy="38511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0B34A3C3-2527-554D-95F1-CD91D5A2F4C9}"/>
              </a:ext>
            </a:extLst>
          </p:cNvPr>
          <p:cNvSpPr>
            <a:spLocks noGrp="1"/>
          </p:cNvSpPr>
          <p:nvPr>
            <p:ph type="body" sz="quarter" idx="13" hasCustomPrompt="1"/>
          </p:nvPr>
        </p:nvSpPr>
        <p:spPr>
          <a:xfrm>
            <a:off x="282651" y="1349829"/>
            <a:ext cx="11626703" cy="468086"/>
          </a:xfrm>
        </p:spPr>
        <p:txBody>
          <a:bodyPr tIns="0" bIns="18288"/>
          <a:lstStyle>
            <a:lvl1pPr marL="0" indent="0" algn="l">
              <a:buNone/>
              <a:defRPr b="1">
                <a:solidFill>
                  <a:schemeClr val="tx2"/>
                </a:solidFill>
              </a:defRPr>
            </a:lvl1pPr>
          </a:lstStyle>
          <a:p>
            <a:pPr lvl="0"/>
            <a:r>
              <a:rPr lang="en-US"/>
              <a:t>Subtitle</a:t>
            </a:r>
          </a:p>
        </p:txBody>
      </p:sp>
      <p:sp>
        <p:nvSpPr>
          <p:cNvPr id="2" name="Slide Number Placeholder 1">
            <a:extLst>
              <a:ext uri="{FF2B5EF4-FFF2-40B4-BE49-F238E27FC236}">
                <a16:creationId xmlns:a16="http://schemas.microsoft.com/office/drawing/2014/main" id="{F8E49000-4AFA-EB4B-AC0B-69A27904195C}"/>
              </a:ext>
            </a:extLst>
          </p:cNvPr>
          <p:cNvSpPr>
            <a:spLocks noGrp="1"/>
          </p:cNvSpPr>
          <p:nvPr>
            <p:ph type="sldNum" sz="quarter" idx="15"/>
          </p:nvPr>
        </p:nvSpPr>
        <p:spPr/>
        <p:txBody>
          <a:bodyPr/>
          <a:lstStyle/>
          <a:p>
            <a:fld id="{454E27F8-06A3-AC4F-B63F-20FAAF3BF1F7}" type="slidenum">
              <a:rPr lang="en-US" smtClean="0"/>
              <a:pPr/>
              <a:t>‹#›</a:t>
            </a:fld>
            <a:endParaRPr lang="en-US"/>
          </a:p>
        </p:txBody>
      </p:sp>
    </p:spTree>
    <p:extLst>
      <p:ext uri="{BB962C8B-B14F-4D97-AF65-F5344CB8AC3E}">
        <p14:creationId xmlns:p14="http://schemas.microsoft.com/office/powerpoint/2010/main" val="1858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94473916-2D7A-0F4F-8E76-2E3AA647ACEA}"/>
              </a:ext>
            </a:extLst>
          </p:cNvPr>
          <p:cNvSpPr/>
          <p:nvPr userDrawn="1"/>
        </p:nvSpPr>
        <p:spPr>
          <a:xfrm rot="10800000">
            <a:off x="5776983" y="1347986"/>
            <a:ext cx="6426200" cy="514680"/>
          </a:xfrm>
          <a:prstGeom prst="rtTriangle">
            <a:avLst/>
          </a:prstGeom>
          <a:solidFill>
            <a:srgbClr val="81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6">
            <a:extLst>
              <a:ext uri="{FF2B5EF4-FFF2-40B4-BE49-F238E27FC236}">
                <a16:creationId xmlns:a16="http://schemas.microsoft.com/office/drawing/2014/main" id="{91DCBB71-AB08-BF40-A1EE-002F719092A2}"/>
              </a:ext>
            </a:extLst>
          </p:cNvPr>
          <p:cNvSpPr/>
          <p:nvPr userDrawn="1"/>
        </p:nvSpPr>
        <p:spPr>
          <a:xfrm rot="10800000" flipH="1">
            <a:off x="1" y="0"/>
            <a:ext cx="12215810" cy="1849190"/>
          </a:xfrm>
          <a:custGeom>
            <a:avLst/>
            <a:gdLst>
              <a:gd name="connsiteX0" fmla="*/ 0 w 12192000"/>
              <a:gd name="connsiteY0" fmla="*/ 0 h 3525644"/>
              <a:gd name="connsiteX1" fmla="*/ 12192000 w 12192000"/>
              <a:gd name="connsiteY1" fmla="*/ 0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73339 w 12192000"/>
              <a:gd name="connsiteY1" fmla="*/ 1688841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2000"/>
              <a:gd name="connsiteY0" fmla="*/ 0 h 3525644"/>
              <a:gd name="connsiteX1" fmla="*/ 12187516 w 12192000"/>
              <a:gd name="connsiteY1" fmla="*/ 1704759 h 3525644"/>
              <a:gd name="connsiteX2" fmla="*/ 12192000 w 12192000"/>
              <a:gd name="connsiteY2" fmla="*/ 3525644 h 3525644"/>
              <a:gd name="connsiteX3" fmla="*/ 0 w 12192000"/>
              <a:gd name="connsiteY3" fmla="*/ 3525644 h 3525644"/>
              <a:gd name="connsiteX4" fmla="*/ 0 w 12192000"/>
              <a:gd name="connsiteY4" fmla="*/ 0 h 3525644"/>
              <a:gd name="connsiteX0" fmla="*/ 0 w 12194860"/>
              <a:gd name="connsiteY0" fmla="*/ 0 h 3525644"/>
              <a:gd name="connsiteX1" fmla="*/ 12194604 w 12194860"/>
              <a:gd name="connsiteY1" fmla="*/ 1744554 h 3525644"/>
              <a:gd name="connsiteX2" fmla="*/ 12192000 w 12194860"/>
              <a:gd name="connsiteY2" fmla="*/ 3525644 h 3525644"/>
              <a:gd name="connsiteX3" fmla="*/ 0 w 12194860"/>
              <a:gd name="connsiteY3" fmla="*/ 3525644 h 3525644"/>
              <a:gd name="connsiteX4" fmla="*/ 0 w 12194860"/>
              <a:gd name="connsiteY4" fmla="*/ 0 h 3525644"/>
              <a:gd name="connsiteX0" fmla="*/ 33867 w 12194860"/>
              <a:gd name="connsiteY0" fmla="*/ 0 h 2791075"/>
              <a:gd name="connsiteX1" fmla="*/ 12194604 w 12194860"/>
              <a:gd name="connsiteY1" fmla="*/ 1009985 h 2791075"/>
              <a:gd name="connsiteX2" fmla="*/ 12192000 w 12194860"/>
              <a:gd name="connsiteY2" fmla="*/ 2791075 h 2791075"/>
              <a:gd name="connsiteX3" fmla="*/ 0 w 12194860"/>
              <a:gd name="connsiteY3" fmla="*/ 2791075 h 2791075"/>
              <a:gd name="connsiteX4" fmla="*/ 33867 w 12194860"/>
              <a:gd name="connsiteY4" fmla="*/ 0 h 2791075"/>
              <a:gd name="connsiteX0" fmla="*/ 33867 w 12203182"/>
              <a:gd name="connsiteY0" fmla="*/ 0 h 2791075"/>
              <a:gd name="connsiteX1" fmla="*/ 12203071 w 12203182"/>
              <a:gd name="connsiteY1" fmla="*/ 713579 h 2791075"/>
              <a:gd name="connsiteX2" fmla="*/ 12192000 w 12203182"/>
              <a:gd name="connsiteY2" fmla="*/ 2791075 h 2791075"/>
              <a:gd name="connsiteX3" fmla="*/ 0 w 12203182"/>
              <a:gd name="connsiteY3" fmla="*/ 2791075 h 2791075"/>
              <a:gd name="connsiteX4" fmla="*/ 33867 w 12203182"/>
              <a:gd name="connsiteY4" fmla="*/ 0 h 2791075"/>
              <a:gd name="connsiteX0" fmla="*/ 0 w 12215810"/>
              <a:gd name="connsiteY0" fmla="*/ 0 h 2814666"/>
              <a:gd name="connsiteX1" fmla="*/ 12215699 w 12215810"/>
              <a:gd name="connsiteY1" fmla="*/ 737170 h 2814666"/>
              <a:gd name="connsiteX2" fmla="*/ 12204628 w 12215810"/>
              <a:gd name="connsiteY2" fmla="*/ 2814666 h 2814666"/>
              <a:gd name="connsiteX3" fmla="*/ 12628 w 12215810"/>
              <a:gd name="connsiteY3" fmla="*/ 2814666 h 2814666"/>
              <a:gd name="connsiteX4" fmla="*/ 0 w 12215810"/>
              <a:gd name="connsiteY4" fmla="*/ 0 h 281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5810" h="2814666">
                <a:moveTo>
                  <a:pt x="0" y="0"/>
                </a:moveTo>
                <a:lnTo>
                  <a:pt x="12215699" y="737170"/>
                </a:lnTo>
                <a:cubicBezTo>
                  <a:pt x="12217194" y="1344132"/>
                  <a:pt x="12203133" y="2207704"/>
                  <a:pt x="12204628" y="2814666"/>
                </a:cubicBezTo>
                <a:lnTo>
                  <a:pt x="12628" y="2814666"/>
                </a:lnTo>
                <a:cubicBezTo>
                  <a:pt x="8419" y="1876444"/>
                  <a:pt x="4209" y="938222"/>
                  <a:pt x="0" y="0"/>
                </a:cubicBezTo>
                <a:close/>
              </a:path>
            </a:pathLst>
          </a:custGeom>
          <a:solidFill>
            <a:srgbClr val="075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4" name="Title 1">
            <a:extLst>
              <a:ext uri="{FF2B5EF4-FFF2-40B4-BE49-F238E27FC236}">
                <a16:creationId xmlns:a16="http://schemas.microsoft.com/office/drawing/2014/main" id="{6A6F0901-4F92-8441-8D26-F74CC3F05C99}"/>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4387A32D-F0A2-C547-84E2-1370140CF57B}"/>
              </a:ext>
            </a:extLst>
          </p:cNvPr>
          <p:cNvSpPr>
            <a:spLocks noGrp="1"/>
          </p:cNvSpPr>
          <p:nvPr>
            <p:ph sz="half" idx="1"/>
          </p:nvPr>
        </p:nvSpPr>
        <p:spPr>
          <a:xfrm>
            <a:off x="838200" y="2123268"/>
            <a:ext cx="5181600" cy="4053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983FE6A3-4AEB-9B41-82EA-C579B5C0420C}"/>
              </a:ext>
            </a:extLst>
          </p:cNvPr>
          <p:cNvSpPr>
            <a:spLocks noGrp="1"/>
          </p:cNvSpPr>
          <p:nvPr>
            <p:ph sz="half" idx="2"/>
          </p:nvPr>
        </p:nvSpPr>
        <p:spPr>
          <a:xfrm>
            <a:off x="6172200" y="2123268"/>
            <a:ext cx="5181600" cy="4053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0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AA00-E185-4F99-81B1-553EC689A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83BD-D634-42EC-BB0C-1C21F2D147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2CFD03-B2C6-4FED-98E7-1A4BEBE4B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9BA381-B710-4931-A778-A125A18402ED}"/>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6" name="Footer Placeholder 5">
            <a:extLst>
              <a:ext uri="{FF2B5EF4-FFF2-40B4-BE49-F238E27FC236}">
                <a16:creationId xmlns:a16="http://schemas.microsoft.com/office/drawing/2014/main" id="{22363468-D4D6-4683-80F6-F52D247BB5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87A33D-E6C7-45F4-9E34-9BC81DA18D90}"/>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2649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37AA-3DC6-4F5B-B452-A6DE18211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BA6ED7-08A5-48A9-AFE4-71F4F701A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B805EE-486E-4B54-879E-66B0613C9B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F2D35-A469-4810-96D5-9304F18DA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14E74-0174-4252-9635-B4240979FE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828913-FE04-4533-9464-D917CD8EA9B0}"/>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8" name="Footer Placeholder 7">
            <a:extLst>
              <a:ext uri="{FF2B5EF4-FFF2-40B4-BE49-F238E27FC236}">
                <a16:creationId xmlns:a16="http://schemas.microsoft.com/office/drawing/2014/main" id="{33C9C675-330A-4DEC-A655-335442197E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BEECCF-F88B-48EB-B3FE-D3D13E4184DD}"/>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38573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D717-9356-4138-A55E-789434A4AD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D12DA-FE84-4DC0-BBE4-4772FDA2DEBA}"/>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4" name="Footer Placeholder 3">
            <a:extLst>
              <a:ext uri="{FF2B5EF4-FFF2-40B4-BE49-F238E27FC236}">
                <a16:creationId xmlns:a16="http://schemas.microsoft.com/office/drawing/2014/main" id="{DEB4AB7F-5D65-4059-8C3D-046E300A26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77B1EE-0A3D-45BA-B678-26DB08257253}"/>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147547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67022-D4F3-4B85-978F-7C5FECD68AEE}"/>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3" name="Footer Placeholder 2">
            <a:extLst>
              <a:ext uri="{FF2B5EF4-FFF2-40B4-BE49-F238E27FC236}">
                <a16:creationId xmlns:a16="http://schemas.microsoft.com/office/drawing/2014/main" id="{12FD6908-4D7C-497C-8741-F3FAFED9B0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03700-63FD-4371-8F14-8FA9430C9C95}"/>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132556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2331-3B52-4E7B-A095-791FC097F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1E429F-F8BB-4FF9-BFEF-113892DC7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806A1-19D7-45E1-843C-711480E2A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92DCD-B97C-4D3C-86F5-18A7025A71A2}"/>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6" name="Footer Placeholder 5">
            <a:extLst>
              <a:ext uri="{FF2B5EF4-FFF2-40B4-BE49-F238E27FC236}">
                <a16:creationId xmlns:a16="http://schemas.microsoft.com/office/drawing/2014/main" id="{2F40DAC5-C00E-4360-9C79-A0D5A710B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6B740-45CE-4DF8-B34E-6617548AB57F}"/>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326968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D43-78B6-4031-976B-0DACC6E83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AFF083-1742-4715-84C5-B8E871436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442E4D-F57B-4D7D-8E5D-A4866CE3D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B5979-14DE-4F11-A68B-731C3106A9BE}"/>
              </a:ext>
            </a:extLst>
          </p:cNvPr>
          <p:cNvSpPr>
            <a:spLocks noGrp="1"/>
          </p:cNvSpPr>
          <p:nvPr>
            <p:ph type="dt" sz="half" idx="10"/>
          </p:nvPr>
        </p:nvSpPr>
        <p:spPr/>
        <p:txBody>
          <a:bodyPr/>
          <a:lstStyle/>
          <a:p>
            <a:fld id="{61DFBCD6-B8B6-483A-AF49-8931D6BB1B65}" type="datetimeFigureOut">
              <a:rPr lang="en-US" smtClean="0"/>
              <a:t>6/12/2020</a:t>
            </a:fld>
            <a:endParaRPr lang="en-US"/>
          </a:p>
        </p:txBody>
      </p:sp>
      <p:sp>
        <p:nvSpPr>
          <p:cNvPr id="6" name="Footer Placeholder 5">
            <a:extLst>
              <a:ext uri="{FF2B5EF4-FFF2-40B4-BE49-F238E27FC236}">
                <a16:creationId xmlns:a16="http://schemas.microsoft.com/office/drawing/2014/main" id="{43F1B305-9CD3-428A-896B-312E6C1E3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13349-91F6-45F9-9CB2-811DB4170BAA}"/>
              </a:ext>
            </a:extLst>
          </p:cNvPr>
          <p:cNvSpPr>
            <a:spLocks noGrp="1"/>
          </p:cNvSpPr>
          <p:nvPr>
            <p:ph type="sldNum" sz="quarter" idx="12"/>
          </p:nvPr>
        </p:nvSpPr>
        <p:spPr/>
        <p:txBody>
          <a:bodyPr/>
          <a:lstStyle/>
          <a:p>
            <a:fld id="{9E5A0B04-C33A-4B9D-9069-BDD281FDEF1B}" type="slidenum">
              <a:rPr lang="en-US" smtClean="0"/>
              <a:t>‹#›</a:t>
            </a:fld>
            <a:endParaRPr lang="en-US"/>
          </a:p>
        </p:txBody>
      </p:sp>
    </p:spTree>
    <p:extLst>
      <p:ext uri="{BB962C8B-B14F-4D97-AF65-F5344CB8AC3E}">
        <p14:creationId xmlns:p14="http://schemas.microsoft.com/office/powerpoint/2010/main" val="178170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AC26F-5D85-4DA1-AC39-BA9F8B8EF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D74BA-94F5-43C6-A514-717E82445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0487C-502E-4D04-85E3-885320F511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FBCD6-B8B6-483A-AF49-8931D6BB1B65}" type="datetimeFigureOut">
              <a:rPr lang="en-US" smtClean="0"/>
              <a:t>6/12/2020</a:t>
            </a:fld>
            <a:endParaRPr lang="en-US"/>
          </a:p>
        </p:txBody>
      </p:sp>
      <p:sp>
        <p:nvSpPr>
          <p:cNvPr id="5" name="Footer Placeholder 4">
            <a:extLst>
              <a:ext uri="{FF2B5EF4-FFF2-40B4-BE49-F238E27FC236}">
                <a16:creationId xmlns:a16="http://schemas.microsoft.com/office/drawing/2014/main" id="{3ADE699E-C0E5-41A9-95CE-8EDB7D139D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6F569F-C0E6-4469-9889-C29BA2288A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A0B04-C33A-4B9D-9069-BDD281FDEF1B}" type="slidenum">
              <a:rPr lang="en-US" smtClean="0"/>
              <a:t>‹#›</a:t>
            </a:fld>
            <a:endParaRPr lang="en-US"/>
          </a:p>
        </p:txBody>
      </p:sp>
    </p:spTree>
    <p:extLst>
      <p:ext uri="{BB962C8B-B14F-4D97-AF65-F5344CB8AC3E}">
        <p14:creationId xmlns:p14="http://schemas.microsoft.com/office/powerpoint/2010/main" val="2649866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4"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6/12/2020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4489647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0">
          <p15:clr>
            <a:srgbClr val="F26B43"/>
          </p15:clr>
        </p15:guide>
        <p15:guide id="2" pos="51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veteransaffairs.webex.com/recordingservice/sites/veteransaffairs/recording/playback/85ba99ec14d741f1a571f0adc4aa4a7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blog.gvsig.org/2015/11/06/11gvsig-code-sprint-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hyperlink" Target="https://leadershipfreak.blog/2017/05/03/3-ways-to-create-a-culture-of-accountabil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hyperlink" Target="http://www.illuminatedlvg.com/2015/01/walking-with-accountability-with.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hyperlink" Target="https://www.mikemcgarr.com/blog/understanding-culture.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hyperlink" Target="http://www.duperrin.com/english/2014/02/05/employee-journey-work-environmen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File:Q%26A_logo_C-SPAN_200.jpg" TargetMode="External"/><Relationship Id="rId2" Type="http://schemas.openxmlformats.org/officeDocument/2006/relationships/image" Target="../media/image52.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971113A-AA31-44D8-ABE2-2987FC4D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805" y="0"/>
            <a:ext cx="8182390" cy="6858000"/>
          </a:xfrm>
          <a:prstGeom prst="rect">
            <a:avLst/>
          </a:prstGeom>
        </p:spPr>
      </p:pic>
      <p:sp>
        <p:nvSpPr>
          <p:cNvPr id="3" name="Subtitle 2">
            <a:extLst>
              <a:ext uri="{FF2B5EF4-FFF2-40B4-BE49-F238E27FC236}">
                <a16:creationId xmlns:a16="http://schemas.microsoft.com/office/drawing/2014/main" id="{6AED7DDB-C712-4CAA-A5EF-C5A7F31C7F50}"/>
              </a:ext>
            </a:extLst>
          </p:cNvPr>
          <p:cNvSpPr>
            <a:spLocks noGrp="1"/>
          </p:cNvSpPr>
          <p:nvPr>
            <p:ph type="subTitle" idx="1"/>
          </p:nvPr>
        </p:nvSpPr>
        <p:spPr>
          <a:xfrm>
            <a:off x="2951583" y="5111008"/>
            <a:ext cx="6288833" cy="769092"/>
          </a:xfrm>
        </p:spPr>
        <p:txBody>
          <a:bodyPr/>
          <a:lstStyle/>
          <a:p>
            <a:r>
              <a:rPr lang="en-US">
                <a:effectLst>
                  <a:outerShdw blurRad="50800" dist="38100" dir="5400000" algn="t" rotWithShape="0">
                    <a:prstClr val="black">
                      <a:alpha val="40000"/>
                    </a:prstClr>
                  </a:outerShdw>
                </a:effectLst>
              </a:rPr>
              <a:t>Creating a thriving culture of excellence to empower exceptional healthcare service delivery</a:t>
            </a:r>
          </a:p>
        </p:txBody>
      </p:sp>
      <p:sp>
        <p:nvSpPr>
          <p:cNvPr id="4" name="TextBox 3">
            <a:extLst>
              <a:ext uri="{FF2B5EF4-FFF2-40B4-BE49-F238E27FC236}">
                <a16:creationId xmlns:a16="http://schemas.microsoft.com/office/drawing/2014/main" id="{B2B77EE3-9410-409B-BE4A-8D950434BC13}"/>
              </a:ext>
            </a:extLst>
          </p:cNvPr>
          <p:cNvSpPr txBox="1"/>
          <p:nvPr/>
        </p:nvSpPr>
        <p:spPr>
          <a:xfrm>
            <a:off x="8743662" y="377735"/>
            <a:ext cx="3256301" cy="1200329"/>
          </a:xfrm>
          <a:prstGeom prst="rect">
            <a:avLst/>
          </a:prstGeom>
          <a:noFill/>
        </p:spPr>
        <p:txBody>
          <a:bodyPr wrap="square" rtlCol="0" anchor="t">
            <a:spAutoFit/>
          </a:bodyPr>
          <a:lstStyle/>
          <a:p>
            <a:pPr algn="ctr"/>
            <a:r>
              <a:rPr lang="en-US" b="1" dirty="0">
                <a:highlight>
                  <a:srgbClr val="FFFF00"/>
                </a:highlight>
                <a:hlinkClick r:id="rId4"/>
              </a:rPr>
              <a:t>Click here to view the recording</a:t>
            </a:r>
            <a:endParaRPr lang="en-US" b="1" dirty="0">
              <a:highlight>
                <a:srgbClr val="FFFF00"/>
              </a:highlight>
              <a:cs typeface="Calibri"/>
            </a:endParaRPr>
          </a:p>
          <a:p>
            <a:pPr algn="ctr"/>
            <a:r>
              <a:rPr lang="en-US" b="1" dirty="0">
                <a:highlight>
                  <a:srgbClr val="FFFF00"/>
                </a:highlight>
              </a:rPr>
              <a:t>Recording Password: VREoet2020!</a:t>
            </a:r>
            <a:endParaRPr lang="en-US" b="1" dirty="0">
              <a:highlight>
                <a:srgbClr val="FFFF00"/>
              </a:highlight>
              <a:cs typeface="Calibri"/>
            </a:endParaRPr>
          </a:p>
          <a:p>
            <a:endParaRPr lang="en-US" dirty="0"/>
          </a:p>
        </p:txBody>
      </p:sp>
    </p:spTree>
    <p:extLst>
      <p:ext uri="{BB962C8B-B14F-4D97-AF65-F5344CB8AC3E}">
        <p14:creationId xmlns:p14="http://schemas.microsoft.com/office/powerpoint/2010/main" val="3473510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D718-6573-498D-A047-3654E3C973FD}"/>
              </a:ext>
            </a:extLst>
          </p:cNvPr>
          <p:cNvSpPr>
            <a:spLocks noGrp="1"/>
          </p:cNvSpPr>
          <p:nvPr>
            <p:ph type="title"/>
          </p:nvPr>
        </p:nvSpPr>
        <p:spPr>
          <a:xfrm>
            <a:off x="265652" y="135119"/>
            <a:ext cx="11660696" cy="1325563"/>
          </a:xfrm>
        </p:spPr>
        <p:txBody>
          <a:bodyPr>
            <a:normAutofit/>
          </a:bodyPr>
          <a:lstStyle/>
          <a:p>
            <a:pPr algn="ctr"/>
            <a:r>
              <a:rPr lang="en-US" sz="7200" b="1">
                <a:latin typeface="Proxima Nova" panose="02000506030000020004" pitchFamily="2" charset="0"/>
              </a:rPr>
              <a:t>Greater as a Whole</a:t>
            </a:r>
          </a:p>
        </p:txBody>
      </p:sp>
      <p:sp>
        <p:nvSpPr>
          <p:cNvPr id="6" name="Content Placeholder 3">
            <a:extLst>
              <a:ext uri="{FF2B5EF4-FFF2-40B4-BE49-F238E27FC236}">
                <a16:creationId xmlns:a16="http://schemas.microsoft.com/office/drawing/2014/main" id="{3DB7562F-A542-4B54-97D1-DCDBAA81E578}"/>
              </a:ext>
            </a:extLst>
          </p:cNvPr>
          <p:cNvSpPr txBox="1">
            <a:spLocks/>
          </p:cNvSpPr>
          <p:nvPr/>
        </p:nvSpPr>
        <p:spPr>
          <a:xfrm>
            <a:off x="632803" y="5255244"/>
            <a:ext cx="10814540" cy="1204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lvl="1"/>
            <a:endParaRPr lang="en-US"/>
          </a:p>
        </p:txBody>
      </p:sp>
      <p:pic>
        <p:nvPicPr>
          <p:cNvPr id="4" name="Picture 3">
            <a:extLst>
              <a:ext uri="{FF2B5EF4-FFF2-40B4-BE49-F238E27FC236}">
                <a16:creationId xmlns:a16="http://schemas.microsoft.com/office/drawing/2014/main" id="{B267D561-F381-4411-B14E-8EE03F810124}"/>
              </a:ext>
            </a:extLst>
          </p:cNvPr>
          <p:cNvPicPr>
            <a:picLocks noChangeAspect="1"/>
          </p:cNvPicPr>
          <p:nvPr/>
        </p:nvPicPr>
        <p:blipFill>
          <a:blip r:embed="rId3"/>
          <a:stretch>
            <a:fillRect/>
          </a:stretch>
        </p:blipFill>
        <p:spPr>
          <a:xfrm>
            <a:off x="9285766" y="6046479"/>
            <a:ext cx="2533650" cy="695325"/>
          </a:xfrm>
          <a:prstGeom prst="rect">
            <a:avLst/>
          </a:prstGeom>
        </p:spPr>
      </p:pic>
      <p:pic>
        <p:nvPicPr>
          <p:cNvPr id="7" name="Picture 6" descr="A picture containing device&#10;&#10;Description automatically generated">
            <a:extLst>
              <a:ext uri="{FF2B5EF4-FFF2-40B4-BE49-F238E27FC236}">
                <a16:creationId xmlns:a16="http://schemas.microsoft.com/office/drawing/2014/main" id="{E7C2374B-9136-4211-AAC3-51F953A889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338" y="416465"/>
            <a:ext cx="11426154" cy="5913544"/>
          </a:xfrm>
          <a:prstGeom prst="rect">
            <a:avLst/>
          </a:prstGeom>
        </p:spPr>
      </p:pic>
    </p:spTree>
    <p:extLst>
      <p:ext uri="{BB962C8B-B14F-4D97-AF65-F5344CB8AC3E}">
        <p14:creationId xmlns:p14="http://schemas.microsoft.com/office/powerpoint/2010/main" val="1075801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B80F2-87AB-496F-8C73-C259C17258E1}"/>
              </a:ext>
            </a:extLst>
          </p:cNvPr>
          <p:cNvSpPr>
            <a:spLocks noGrp="1"/>
          </p:cNvSpPr>
          <p:nvPr>
            <p:ph type="title"/>
          </p:nvPr>
        </p:nvSpPr>
        <p:spPr/>
        <p:txBody>
          <a:bodyPr/>
          <a:lstStyle/>
          <a:p>
            <a:r>
              <a:rPr lang="en-US">
                <a:latin typeface="Proxima Nova Cond" panose="02000506030000020004" pitchFamily="2" charset="0"/>
              </a:rPr>
              <a:t>Interactive Question</a:t>
            </a:r>
          </a:p>
        </p:txBody>
      </p:sp>
      <p:sp>
        <p:nvSpPr>
          <p:cNvPr id="7" name="Content Placeholder 4">
            <a:extLst>
              <a:ext uri="{FF2B5EF4-FFF2-40B4-BE49-F238E27FC236}">
                <a16:creationId xmlns:a16="http://schemas.microsoft.com/office/drawing/2014/main" id="{E6E40C5C-CAE0-4364-845E-30BA66B38818}"/>
              </a:ext>
            </a:extLst>
          </p:cNvPr>
          <p:cNvSpPr txBox="1">
            <a:spLocks/>
          </p:cNvSpPr>
          <p:nvPr/>
        </p:nvSpPr>
        <p:spPr>
          <a:xfrm>
            <a:off x="7774497" y="2124120"/>
            <a:ext cx="3079459" cy="4053695"/>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TextBox 1">
            <a:extLst>
              <a:ext uri="{FF2B5EF4-FFF2-40B4-BE49-F238E27FC236}">
                <a16:creationId xmlns:a16="http://schemas.microsoft.com/office/drawing/2014/main" id="{9B2F3989-B327-4063-A2EE-E8CC9F4BFEB9}"/>
              </a:ext>
            </a:extLst>
          </p:cNvPr>
          <p:cNvSpPr txBox="1"/>
          <p:nvPr/>
        </p:nvSpPr>
        <p:spPr>
          <a:xfrm>
            <a:off x="687728" y="2632522"/>
            <a:ext cx="11211047" cy="1231106"/>
          </a:xfrm>
          <a:prstGeom prst="rect">
            <a:avLst/>
          </a:prstGeom>
          <a:noFill/>
        </p:spPr>
        <p:txBody>
          <a:bodyPr wrap="square" rtlCol="0">
            <a:spAutoFit/>
          </a:bodyPr>
          <a:lstStyle/>
          <a:p>
            <a:r>
              <a:rPr lang="en-US" sz="2800">
                <a:latin typeface="Proxima Nova Cond" panose="02000506030000020004" pitchFamily="2" charset="0"/>
              </a:rPr>
              <a:t>In leading change, what communication methods are working for </a:t>
            </a:r>
            <a:r>
              <a:rPr lang="en-US" sz="2800" i="1">
                <a:latin typeface="Proxima Nova Cond" panose="02000506030000020004" pitchFamily="2" charset="0"/>
              </a:rPr>
              <a:t>you</a:t>
            </a:r>
            <a:r>
              <a:rPr lang="en-US" sz="2800">
                <a:latin typeface="Proxima Nova Cond" panose="02000506030000020004" pitchFamily="2" charset="0"/>
              </a:rPr>
              <a:t>?</a:t>
            </a:r>
          </a:p>
          <a:p>
            <a:endParaRPr lang="en-US"/>
          </a:p>
        </p:txBody>
      </p:sp>
      <p:pic>
        <p:nvPicPr>
          <p:cNvPr id="5" name="Picture 4" descr="A picture containing toy&#10;&#10;Description automatically generated">
            <a:extLst>
              <a:ext uri="{FF2B5EF4-FFF2-40B4-BE49-F238E27FC236}">
                <a16:creationId xmlns:a16="http://schemas.microsoft.com/office/drawing/2014/main" id="{88AAC4CC-289A-4E36-8172-4E1E8E741BD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76141" y="3148314"/>
            <a:ext cx="5108087" cy="3413905"/>
          </a:xfrm>
          <a:prstGeom prst="rect">
            <a:avLst/>
          </a:prstGeom>
        </p:spPr>
      </p:pic>
    </p:spTree>
    <p:extLst>
      <p:ext uri="{BB962C8B-B14F-4D97-AF65-F5344CB8AC3E}">
        <p14:creationId xmlns:p14="http://schemas.microsoft.com/office/powerpoint/2010/main" val="62265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B80F2-87AB-496F-8C73-C259C17258E1}"/>
              </a:ext>
            </a:extLst>
          </p:cNvPr>
          <p:cNvSpPr>
            <a:spLocks noGrp="1"/>
          </p:cNvSpPr>
          <p:nvPr>
            <p:ph type="title"/>
          </p:nvPr>
        </p:nvSpPr>
        <p:spPr/>
        <p:txBody>
          <a:bodyPr>
            <a:normAutofit/>
          </a:bodyPr>
          <a:lstStyle/>
          <a:p>
            <a:r>
              <a:rPr lang="en-US" sz="4000">
                <a:latin typeface="Proxima Nova Cond" panose="02000506030000020004" pitchFamily="2" charset="0"/>
              </a:rPr>
              <a:t>Change </a:t>
            </a:r>
          </a:p>
        </p:txBody>
      </p:sp>
      <p:sp>
        <p:nvSpPr>
          <p:cNvPr id="7" name="Content Placeholder 4">
            <a:extLst>
              <a:ext uri="{FF2B5EF4-FFF2-40B4-BE49-F238E27FC236}">
                <a16:creationId xmlns:a16="http://schemas.microsoft.com/office/drawing/2014/main" id="{E6E40C5C-CAE0-4364-845E-30BA66B38818}"/>
              </a:ext>
            </a:extLst>
          </p:cNvPr>
          <p:cNvSpPr txBox="1">
            <a:spLocks/>
          </p:cNvSpPr>
          <p:nvPr/>
        </p:nvSpPr>
        <p:spPr>
          <a:xfrm>
            <a:off x="7774497" y="2124120"/>
            <a:ext cx="3079459" cy="4053695"/>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2FCD2B55-E36A-4210-98BE-C6DA9162BE5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96028" y="1929534"/>
            <a:ext cx="6477000" cy="4563341"/>
          </a:xfrm>
        </p:spPr>
      </p:pic>
    </p:spTree>
    <p:extLst>
      <p:ext uri="{BB962C8B-B14F-4D97-AF65-F5344CB8AC3E}">
        <p14:creationId xmlns:p14="http://schemas.microsoft.com/office/powerpoint/2010/main" val="35513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B80F2-87AB-496F-8C73-C259C17258E1}"/>
              </a:ext>
            </a:extLst>
          </p:cNvPr>
          <p:cNvSpPr>
            <a:spLocks noGrp="1"/>
          </p:cNvSpPr>
          <p:nvPr>
            <p:ph type="title"/>
          </p:nvPr>
        </p:nvSpPr>
        <p:spPr/>
        <p:txBody>
          <a:bodyPr/>
          <a:lstStyle/>
          <a:p>
            <a:r>
              <a:rPr lang="en-US">
                <a:latin typeface="Proxima Nova Cond" panose="02000506030000020004" pitchFamily="2" charset="0"/>
              </a:rPr>
              <a:t>Communication Cascade</a:t>
            </a:r>
          </a:p>
        </p:txBody>
      </p:sp>
      <p:sp>
        <p:nvSpPr>
          <p:cNvPr id="7" name="Content Placeholder 4">
            <a:extLst>
              <a:ext uri="{FF2B5EF4-FFF2-40B4-BE49-F238E27FC236}">
                <a16:creationId xmlns:a16="http://schemas.microsoft.com/office/drawing/2014/main" id="{E6E40C5C-CAE0-4364-845E-30BA66B38818}"/>
              </a:ext>
            </a:extLst>
          </p:cNvPr>
          <p:cNvSpPr txBox="1">
            <a:spLocks/>
          </p:cNvSpPr>
          <p:nvPr/>
        </p:nvSpPr>
        <p:spPr>
          <a:xfrm>
            <a:off x="7774497" y="2124120"/>
            <a:ext cx="3079459" cy="4053695"/>
          </a:xfrm>
          <a:prstGeom prst="rect">
            <a:avLst/>
          </a:prstGeom>
        </p:spPr>
        <p:txBody>
          <a:bodyPr vert="horz" lIns="91440" tIns="45720" rIns="91440" bIns="45720" rtlCol="0">
            <a:norm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aphicFrame>
        <p:nvGraphicFramePr>
          <p:cNvPr id="3" name="Diagram 2">
            <a:extLst>
              <a:ext uri="{FF2B5EF4-FFF2-40B4-BE49-F238E27FC236}">
                <a16:creationId xmlns:a16="http://schemas.microsoft.com/office/drawing/2014/main" id="{A7530D16-ADBC-4AFA-AC63-E99463BC9761}"/>
              </a:ext>
            </a:extLst>
          </p:cNvPr>
          <p:cNvGraphicFramePr/>
          <p:nvPr/>
        </p:nvGraphicFramePr>
        <p:xfrm>
          <a:off x="1338044" y="1134318"/>
          <a:ext cx="10213490" cy="6632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886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7248-6AC7-4C6B-86DF-77553789194B}"/>
              </a:ext>
            </a:extLst>
          </p:cNvPr>
          <p:cNvSpPr>
            <a:spLocks noGrp="1"/>
          </p:cNvSpPr>
          <p:nvPr>
            <p:ph type="title"/>
          </p:nvPr>
        </p:nvSpPr>
        <p:spPr/>
        <p:txBody>
          <a:bodyPr/>
          <a:lstStyle/>
          <a:p>
            <a:r>
              <a:rPr lang="en-US">
                <a:latin typeface="Proxima Nova" panose="02000506030000020004" pitchFamily="2" charset="0"/>
              </a:rPr>
              <a:t>Accountability </a:t>
            </a:r>
          </a:p>
        </p:txBody>
      </p:sp>
      <p:sp>
        <p:nvSpPr>
          <p:cNvPr id="3" name="Content Placeholder 2">
            <a:extLst>
              <a:ext uri="{FF2B5EF4-FFF2-40B4-BE49-F238E27FC236}">
                <a16:creationId xmlns:a16="http://schemas.microsoft.com/office/drawing/2014/main" id="{75DB2606-ABE4-4FAE-9F74-B052E6EB20CC}"/>
              </a:ext>
            </a:extLst>
          </p:cNvPr>
          <p:cNvSpPr>
            <a:spLocks noGrp="1"/>
          </p:cNvSpPr>
          <p:nvPr>
            <p:ph sz="half" idx="1"/>
          </p:nvPr>
        </p:nvSpPr>
        <p:spPr>
          <a:xfrm>
            <a:off x="576942" y="2804306"/>
            <a:ext cx="5181600" cy="2570128"/>
          </a:xfrm>
        </p:spPr>
        <p:txBody>
          <a:bodyPr>
            <a:normAutofit/>
          </a:bodyPr>
          <a:lstStyle/>
          <a:p>
            <a:r>
              <a:rPr lang="en-US">
                <a:latin typeface="Proxima Nova" panose="02000506030000020004" pitchFamily="2" charset="0"/>
              </a:rPr>
              <a:t>Clear Expectations</a:t>
            </a:r>
          </a:p>
          <a:p>
            <a:r>
              <a:rPr lang="en-US">
                <a:latin typeface="Proxima Nova" panose="02000506030000020004" pitchFamily="2" charset="0"/>
              </a:rPr>
              <a:t>Continual Observation</a:t>
            </a:r>
          </a:p>
          <a:p>
            <a:r>
              <a:rPr lang="en-US">
                <a:latin typeface="Proxima Nova" panose="02000506030000020004" pitchFamily="2" charset="0"/>
              </a:rPr>
              <a:t>Communication </a:t>
            </a:r>
          </a:p>
          <a:p>
            <a:r>
              <a:rPr lang="en-US">
                <a:latin typeface="Proxima Nova" panose="02000506030000020004" pitchFamily="2" charset="0"/>
              </a:rPr>
              <a:t>Consequences</a:t>
            </a:r>
          </a:p>
          <a:p>
            <a:r>
              <a:rPr lang="en-US">
                <a:latin typeface="Proxima Nova" panose="02000506030000020004" pitchFamily="2" charset="0"/>
              </a:rPr>
              <a:t>Recognition</a:t>
            </a:r>
          </a:p>
        </p:txBody>
      </p:sp>
      <p:pic>
        <p:nvPicPr>
          <p:cNvPr id="6" name="Content Placeholder 5" descr="A close up of a necklace&#10;&#10;Description automatically generated">
            <a:extLst>
              <a:ext uri="{FF2B5EF4-FFF2-40B4-BE49-F238E27FC236}">
                <a16:creationId xmlns:a16="http://schemas.microsoft.com/office/drawing/2014/main" id="{E66E5F69-DE2E-4AC8-9016-FCDE9999D7B2}"/>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200" y="2331847"/>
            <a:ext cx="5181600" cy="3742382"/>
          </a:xfrm>
        </p:spPr>
      </p:pic>
      <p:sp>
        <p:nvSpPr>
          <p:cNvPr id="8" name="Rectangle 7">
            <a:extLst>
              <a:ext uri="{FF2B5EF4-FFF2-40B4-BE49-F238E27FC236}">
                <a16:creationId xmlns:a16="http://schemas.microsoft.com/office/drawing/2014/main" id="{BAFCD434-C1DD-441A-A883-047DBD5BE920}"/>
              </a:ext>
            </a:extLst>
          </p:cNvPr>
          <p:cNvSpPr/>
          <p:nvPr/>
        </p:nvSpPr>
        <p:spPr>
          <a:xfrm>
            <a:off x="6172200" y="5542384"/>
            <a:ext cx="5181600" cy="5318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1199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7248-6AC7-4C6B-86DF-77553789194B}"/>
              </a:ext>
            </a:extLst>
          </p:cNvPr>
          <p:cNvSpPr>
            <a:spLocks noGrp="1"/>
          </p:cNvSpPr>
          <p:nvPr>
            <p:ph type="title"/>
          </p:nvPr>
        </p:nvSpPr>
        <p:spPr/>
        <p:txBody>
          <a:bodyPr/>
          <a:lstStyle/>
          <a:p>
            <a:r>
              <a:rPr lang="en-US">
                <a:latin typeface="Proxima Nova" panose="02000506030000020004" pitchFamily="2" charset="0"/>
              </a:rPr>
              <a:t>Interactive Question  </a:t>
            </a:r>
          </a:p>
        </p:txBody>
      </p:sp>
      <p:sp>
        <p:nvSpPr>
          <p:cNvPr id="9" name="Content Placeholder 8">
            <a:extLst>
              <a:ext uri="{FF2B5EF4-FFF2-40B4-BE49-F238E27FC236}">
                <a16:creationId xmlns:a16="http://schemas.microsoft.com/office/drawing/2014/main" id="{D761F575-147D-44D3-B5C9-7E39C78CE3BC}"/>
              </a:ext>
            </a:extLst>
          </p:cNvPr>
          <p:cNvSpPr>
            <a:spLocks noGrp="1"/>
          </p:cNvSpPr>
          <p:nvPr>
            <p:ph idx="1"/>
          </p:nvPr>
        </p:nvSpPr>
        <p:spPr>
          <a:xfrm>
            <a:off x="838200" y="2404533"/>
            <a:ext cx="5257798" cy="3772430"/>
          </a:xfrm>
        </p:spPr>
        <p:txBody>
          <a:bodyPr/>
          <a:lstStyle/>
          <a:p>
            <a:r>
              <a:rPr lang="en-US">
                <a:latin typeface="Proxima Nova Cond" panose="02000506030000020004" pitchFamily="2" charset="0"/>
              </a:rPr>
              <a:t>What tools/processes do </a:t>
            </a:r>
            <a:r>
              <a:rPr lang="en-US" i="1">
                <a:latin typeface="Proxima Nova Cond" panose="02000506030000020004" pitchFamily="2" charset="0"/>
              </a:rPr>
              <a:t>you</a:t>
            </a:r>
            <a:r>
              <a:rPr lang="en-US">
                <a:latin typeface="Proxima Nova Cond" panose="02000506030000020004" pitchFamily="2" charset="0"/>
              </a:rPr>
              <a:t> find effective to ensure accountability?</a:t>
            </a:r>
          </a:p>
        </p:txBody>
      </p:sp>
      <p:pic>
        <p:nvPicPr>
          <p:cNvPr id="4" name="Picture 3" descr="A picture containing indoor, table, room, sitting&#10;&#10;Description automatically generated">
            <a:extLst>
              <a:ext uri="{FF2B5EF4-FFF2-40B4-BE49-F238E27FC236}">
                <a16:creationId xmlns:a16="http://schemas.microsoft.com/office/drawing/2014/main" id="{83A00B6B-77D0-429D-8AFA-C32356A553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11350" y="2404533"/>
            <a:ext cx="3618053" cy="3618053"/>
          </a:xfrm>
          <a:prstGeom prst="rect">
            <a:avLst/>
          </a:prstGeom>
        </p:spPr>
      </p:pic>
    </p:spTree>
    <p:extLst>
      <p:ext uri="{BB962C8B-B14F-4D97-AF65-F5344CB8AC3E}">
        <p14:creationId xmlns:p14="http://schemas.microsoft.com/office/powerpoint/2010/main" val="177813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76D822-4DAF-4A17-826D-E0904AB26384}"/>
              </a:ext>
            </a:extLst>
          </p:cNvPr>
          <p:cNvSpPr>
            <a:spLocks noGrp="1"/>
          </p:cNvSpPr>
          <p:nvPr>
            <p:ph type="title"/>
          </p:nvPr>
        </p:nvSpPr>
        <p:spPr>
          <a:xfrm>
            <a:off x="838200" y="365127"/>
            <a:ext cx="10515600" cy="1325563"/>
          </a:xfrm>
        </p:spPr>
        <p:txBody>
          <a:bodyPr vert="horz" lIns="91440" tIns="45720" rIns="91440" bIns="45720" rtlCol="0" anchor="ctr">
            <a:normAutofit/>
          </a:bodyPr>
          <a:lstStyle/>
          <a:p>
            <a:r>
              <a:rPr lang="en-US" sz="4000" dirty="0">
                <a:latin typeface="Proxima Nova Cond" panose="02000506030000020004" pitchFamily="2" charset="0"/>
              </a:rPr>
              <a:t>Journey to Magnet - Commitment to Excellence</a:t>
            </a:r>
          </a:p>
        </p:txBody>
      </p:sp>
      <p:sp>
        <p:nvSpPr>
          <p:cNvPr id="6" name="Text Placeholder 5">
            <a:extLst>
              <a:ext uri="{FF2B5EF4-FFF2-40B4-BE49-F238E27FC236}">
                <a16:creationId xmlns:a16="http://schemas.microsoft.com/office/drawing/2014/main" id="{3B8831CC-502E-4778-A4B2-178DC21284FC}"/>
              </a:ext>
            </a:extLst>
          </p:cNvPr>
          <p:cNvSpPr>
            <a:spLocks noGrp="1"/>
          </p:cNvSpPr>
          <p:nvPr>
            <p:ph type="body" sz="half" idx="4294967295"/>
          </p:nvPr>
        </p:nvSpPr>
        <p:spPr>
          <a:xfrm>
            <a:off x="7697427" y="1874879"/>
            <a:ext cx="4008437" cy="4384675"/>
          </a:xfrm>
        </p:spPr>
        <p:txBody>
          <a:bodyPr vert="horz" lIns="91440" tIns="45720" rIns="91440" bIns="45720" rtlCol="0" anchor="ctr">
            <a:normAutofit/>
          </a:bodyPr>
          <a:lstStyle/>
          <a:p>
            <a:pPr indent="-228600">
              <a:buFont typeface="Arial" panose="020B0604020202020204" pitchFamily="34" charset="0"/>
              <a:buChar char="•"/>
            </a:pPr>
            <a:r>
              <a:rPr lang="en-US" dirty="0">
                <a:latin typeface="Proxima Nova Cond" panose="02000506030000020004" pitchFamily="2" charset="0"/>
              </a:rPr>
              <a:t>Commitment</a:t>
            </a:r>
          </a:p>
          <a:p>
            <a:pPr indent="-228600">
              <a:buFont typeface="Arial" panose="020B0604020202020204" pitchFamily="34" charset="0"/>
              <a:buChar char="•"/>
            </a:pPr>
            <a:r>
              <a:rPr lang="en-US" dirty="0">
                <a:latin typeface="Proxima Nova Cond" panose="02000506030000020004" pitchFamily="2" charset="0"/>
              </a:rPr>
              <a:t>Executive Leadership</a:t>
            </a:r>
          </a:p>
          <a:p>
            <a:pPr indent="-228600">
              <a:buFont typeface="Arial" panose="020B0604020202020204" pitchFamily="34" charset="0"/>
              <a:buChar char="•"/>
            </a:pPr>
            <a:r>
              <a:rPr lang="en-US" dirty="0">
                <a:latin typeface="Proxima Nova Cond" panose="02000506030000020004" pitchFamily="2" charset="0"/>
              </a:rPr>
              <a:t>Ownership at all levels</a:t>
            </a:r>
          </a:p>
          <a:p>
            <a:pPr indent="-228600">
              <a:buFont typeface="Arial" panose="020B0604020202020204" pitchFamily="34" charset="0"/>
              <a:buChar char="•"/>
            </a:pPr>
            <a:r>
              <a:rPr lang="en-US" dirty="0">
                <a:latin typeface="Proxima Nova Cond" panose="02000506030000020004" pitchFamily="2" charset="0"/>
              </a:rPr>
              <a:t>Structures and Processes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7" name="Content Placeholder 6" descr="A group of people posing for the camera&#10;&#10;Description automatically generated">
            <a:extLst>
              <a:ext uri="{FF2B5EF4-FFF2-40B4-BE49-F238E27FC236}">
                <a16:creationId xmlns:a16="http://schemas.microsoft.com/office/drawing/2014/main" id="{1B8C2593-6A9F-4581-BB8A-4E7311B8F1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22439"/>
            <a:ext cx="6359630" cy="4252171"/>
          </a:xfrm>
        </p:spPr>
      </p:pic>
    </p:spTree>
    <p:extLst>
      <p:ext uri="{BB962C8B-B14F-4D97-AF65-F5344CB8AC3E}">
        <p14:creationId xmlns:p14="http://schemas.microsoft.com/office/powerpoint/2010/main" val="1168754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7248-6AC7-4C6B-86DF-77553789194B}"/>
              </a:ext>
            </a:extLst>
          </p:cNvPr>
          <p:cNvSpPr>
            <a:spLocks noGrp="1"/>
          </p:cNvSpPr>
          <p:nvPr>
            <p:ph type="title"/>
          </p:nvPr>
        </p:nvSpPr>
        <p:spPr/>
        <p:txBody>
          <a:bodyPr/>
          <a:lstStyle/>
          <a:p>
            <a:r>
              <a:rPr lang="en-US">
                <a:latin typeface="Proxima Nova" panose="02000506030000020004" pitchFamily="2" charset="0"/>
              </a:rPr>
              <a:t>Interactive question  </a:t>
            </a:r>
          </a:p>
        </p:txBody>
      </p:sp>
      <p:sp>
        <p:nvSpPr>
          <p:cNvPr id="9" name="Content Placeholder 8">
            <a:extLst>
              <a:ext uri="{FF2B5EF4-FFF2-40B4-BE49-F238E27FC236}">
                <a16:creationId xmlns:a16="http://schemas.microsoft.com/office/drawing/2014/main" id="{D761F575-147D-44D3-B5C9-7E39C78CE3BC}"/>
              </a:ext>
            </a:extLst>
          </p:cNvPr>
          <p:cNvSpPr>
            <a:spLocks noGrp="1"/>
          </p:cNvSpPr>
          <p:nvPr>
            <p:ph idx="1"/>
          </p:nvPr>
        </p:nvSpPr>
        <p:spPr>
          <a:xfrm>
            <a:off x="838202" y="2404533"/>
            <a:ext cx="4046314" cy="3772430"/>
          </a:xfrm>
        </p:spPr>
        <p:txBody>
          <a:bodyPr/>
          <a:lstStyle/>
          <a:p>
            <a:pPr marL="0" indent="0">
              <a:buNone/>
            </a:pPr>
            <a:r>
              <a:rPr lang="en-US">
                <a:latin typeface="Proxima Nova" panose="02000506030000020004" pitchFamily="2" charset="0"/>
              </a:rPr>
              <a:t>What examples do </a:t>
            </a:r>
            <a:r>
              <a:rPr lang="en-US" i="1">
                <a:latin typeface="Proxima Nova" panose="02000506030000020004" pitchFamily="2" charset="0"/>
              </a:rPr>
              <a:t>you</a:t>
            </a:r>
            <a:r>
              <a:rPr lang="en-US">
                <a:latin typeface="Proxima Nova" panose="02000506030000020004" pitchFamily="2" charset="0"/>
              </a:rPr>
              <a:t> have that showcase the change in culture that </a:t>
            </a:r>
            <a:r>
              <a:rPr lang="en-US" i="1">
                <a:latin typeface="Proxima Nova" panose="02000506030000020004" pitchFamily="2" charset="0"/>
              </a:rPr>
              <a:t>you</a:t>
            </a:r>
            <a:r>
              <a:rPr lang="en-US">
                <a:latin typeface="Proxima Nova" panose="02000506030000020004" pitchFamily="2" charset="0"/>
              </a:rPr>
              <a:t> are building?</a:t>
            </a:r>
          </a:p>
          <a:p>
            <a:pPr marL="0" indent="0">
              <a:buNone/>
            </a:pPr>
            <a:endParaRPr lang="en-US"/>
          </a:p>
        </p:txBody>
      </p:sp>
      <p:pic>
        <p:nvPicPr>
          <p:cNvPr id="7" name="Picture 6" descr="A close up of text on a black background&#10;&#10;Description automatically generated">
            <a:extLst>
              <a:ext uri="{FF2B5EF4-FFF2-40B4-BE49-F238E27FC236}">
                <a16:creationId xmlns:a16="http://schemas.microsoft.com/office/drawing/2014/main" id="{FE119CA7-7A4D-4502-8B3A-1E019C2A5F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88793" y="2101648"/>
            <a:ext cx="5265007" cy="3799291"/>
          </a:xfrm>
          <a:prstGeom prst="rect">
            <a:avLst/>
          </a:prstGeom>
        </p:spPr>
      </p:pic>
    </p:spTree>
    <p:extLst>
      <p:ext uri="{BB962C8B-B14F-4D97-AF65-F5344CB8AC3E}">
        <p14:creationId xmlns:p14="http://schemas.microsoft.com/office/powerpoint/2010/main" val="403635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ECAB-96C0-473F-8EEF-A3CB59B10F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F7502B-7609-4E09-9BC6-E4ABA38312C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98819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664143" y="196313"/>
            <a:ext cx="11020926" cy="1325563"/>
          </a:xfrm>
        </p:spPr>
        <p:txBody>
          <a:bodyPr>
            <a:normAutofit/>
          </a:bodyPr>
          <a:lstStyle/>
          <a:p>
            <a:r>
              <a:rPr lang="en-US">
                <a:latin typeface="Proxima Nova" panose="02000506030000020004" pitchFamily="2" charset="0"/>
              </a:rPr>
              <a:t>Let’s talk about COVID-19</a:t>
            </a:r>
            <a:br>
              <a:rPr lang="en-US">
                <a:latin typeface="Proxima Nova" panose="02000506030000020004" pitchFamily="2" charset="0"/>
              </a:rPr>
            </a:br>
            <a:r>
              <a:rPr lang="en-US">
                <a:latin typeface="Proxima Nova" panose="02000506030000020004" pitchFamily="2" charset="0"/>
              </a:rPr>
              <a:t>Rapid change - positive or negative?</a:t>
            </a:r>
          </a:p>
        </p:txBody>
      </p:sp>
      <p:sp>
        <p:nvSpPr>
          <p:cNvPr id="4" name="Content Placeholder 3">
            <a:extLst>
              <a:ext uri="{FF2B5EF4-FFF2-40B4-BE49-F238E27FC236}">
                <a16:creationId xmlns:a16="http://schemas.microsoft.com/office/drawing/2014/main" id="{7A5E5808-3538-41AC-BF85-E0C006F1ADDA}"/>
              </a:ext>
            </a:extLst>
          </p:cNvPr>
          <p:cNvSpPr>
            <a:spLocks noGrp="1"/>
          </p:cNvSpPr>
          <p:nvPr>
            <p:ph sz="half" idx="2"/>
          </p:nvPr>
        </p:nvSpPr>
        <p:spPr>
          <a:xfrm>
            <a:off x="1221580" y="3064102"/>
            <a:ext cx="6149376" cy="1953947"/>
          </a:xfrm>
        </p:spPr>
        <p:txBody>
          <a:bodyPr>
            <a:noAutofit/>
          </a:bodyPr>
          <a:lstStyle/>
          <a:p>
            <a:pPr marL="0" indent="0">
              <a:buNone/>
            </a:pPr>
            <a:r>
              <a:rPr lang="en-US" sz="2400">
                <a:latin typeface="Proxima Nova" panose="02000506030000020004"/>
              </a:rPr>
              <a:t>COVID-19 has been a challenge bringing many changes to everyone. </a:t>
            </a:r>
          </a:p>
          <a:p>
            <a:pPr marL="0" indent="0">
              <a:buNone/>
            </a:pPr>
            <a:endParaRPr lang="en-US" sz="2400">
              <a:latin typeface="Proxima Nova" panose="02000506030000020004"/>
            </a:endParaRPr>
          </a:p>
          <a:p>
            <a:pPr marL="0" indent="0">
              <a:buNone/>
            </a:pPr>
            <a:r>
              <a:rPr lang="en-US" sz="2400">
                <a:latin typeface="Proxima Nova" panose="02000506030000020004"/>
              </a:rPr>
              <a:t>Has this been a positive or negative experience for </a:t>
            </a:r>
            <a:r>
              <a:rPr lang="en-US" sz="2400" i="1">
                <a:latin typeface="Proxima Nova" panose="02000506030000020004"/>
              </a:rPr>
              <a:t>you</a:t>
            </a:r>
            <a:r>
              <a:rPr lang="en-US" sz="2400">
                <a:latin typeface="Proxima Nova" panose="02000506030000020004"/>
              </a:rPr>
              <a:t>?</a:t>
            </a:r>
          </a:p>
        </p:txBody>
      </p:sp>
      <p:pic>
        <p:nvPicPr>
          <p:cNvPr id="5" name="Picture 4" descr="A close up of a cake&#10;&#10;Description automatically generated">
            <a:extLst>
              <a:ext uri="{FF2B5EF4-FFF2-40B4-BE49-F238E27FC236}">
                <a16:creationId xmlns:a16="http://schemas.microsoft.com/office/drawing/2014/main" id="{D85739FF-F07A-4956-A00A-FC8F8D05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3748" y="2602722"/>
            <a:ext cx="2743200" cy="2171700"/>
          </a:xfrm>
          <a:prstGeom prst="rect">
            <a:avLst/>
          </a:prstGeom>
          <a:ln>
            <a:solidFill>
              <a:schemeClr val="tx1"/>
            </a:solidFill>
          </a:ln>
        </p:spPr>
      </p:pic>
    </p:spTree>
    <p:extLst>
      <p:ext uri="{BB962C8B-B14F-4D97-AF65-F5344CB8AC3E}">
        <p14:creationId xmlns:p14="http://schemas.microsoft.com/office/powerpoint/2010/main" val="1308979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DB7562F-A542-4B54-97D1-DCDBAA81E578}"/>
              </a:ext>
            </a:extLst>
          </p:cNvPr>
          <p:cNvSpPr txBox="1">
            <a:spLocks/>
          </p:cNvSpPr>
          <p:nvPr/>
        </p:nvSpPr>
        <p:spPr>
          <a:xfrm>
            <a:off x="632803" y="5255244"/>
            <a:ext cx="10814540" cy="1204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lvl="1"/>
            <a:endParaRPr lang="en-US"/>
          </a:p>
        </p:txBody>
      </p:sp>
      <p:pic>
        <p:nvPicPr>
          <p:cNvPr id="4" name="Picture 3">
            <a:extLst>
              <a:ext uri="{FF2B5EF4-FFF2-40B4-BE49-F238E27FC236}">
                <a16:creationId xmlns:a16="http://schemas.microsoft.com/office/drawing/2014/main" id="{B267D561-F381-4411-B14E-8EE03F810124}"/>
              </a:ext>
            </a:extLst>
          </p:cNvPr>
          <p:cNvPicPr>
            <a:picLocks noChangeAspect="1"/>
          </p:cNvPicPr>
          <p:nvPr/>
        </p:nvPicPr>
        <p:blipFill>
          <a:blip r:embed="rId3"/>
          <a:stretch>
            <a:fillRect/>
          </a:stretch>
        </p:blipFill>
        <p:spPr>
          <a:xfrm>
            <a:off x="9285766" y="6046479"/>
            <a:ext cx="2533650" cy="695325"/>
          </a:xfrm>
          <a:prstGeom prst="rect">
            <a:avLst/>
          </a:prstGeom>
        </p:spPr>
      </p:pic>
      <p:pic>
        <p:nvPicPr>
          <p:cNvPr id="1026" name="Picture 2">
            <a:extLst>
              <a:ext uri="{FF2B5EF4-FFF2-40B4-BE49-F238E27FC236}">
                <a16:creationId xmlns:a16="http://schemas.microsoft.com/office/drawing/2014/main" id="{01009CCC-205A-441E-A4E2-C228D4FF0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1523" y="3762029"/>
            <a:ext cx="1997099" cy="1493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a:extLst>
              <a:ext uri="{FF2B5EF4-FFF2-40B4-BE49-F238E27FC236}">
                <a16:creationId xmlns:a16="http://schemas.microsoft.com/office/drawing/2014/main" id="{553EC1E4-6979-495E-812B-8BC378A7F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648" y="2136994"/>
            <a:ext cx="1997100" cy="1390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a:extLst>
              <a:ext uri="{FF2B5EF4-FFF2-40B4-BE49-F238E27FC236}">
                <a16:creationId xmlns:a16="http://schemas.microsoft.com/office/drawing/2014/main" id="{637FFF2F-5867-406D-AC04-2A80D1814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6375" y="2136994"/>
            <a:ext cx="1997100" cy="1390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8B013C73-8CE8-442C-9DD6-1FAEDDB5C447}"/>
              </a:ext>
            </a:extLst>
          </p:cNvPr>
          <p:cNvSpPr txBox="1"/>
          <p:nvPr/>
        </p:nvSpPr>
        <p:spPr>
          <a:xfrm>
            <a:off x="1162651" y="4030451"/>
            <a:ext cx="3129093" cy="830997"/>
          </a:xfrm>
          <a:prstGeom prst="rect">
            <a:avLst/>
          </a:prstGeom>
          <a:noFill/>
        </p:spPr>
        <p:txBody>
          <a:bodyPr wrap="square" rtlCol="0">
            <a:spAutoFit/>
          </a:bodyPr>
          <a:lstStyle/>
          <a:p>
            <a:pPr algn="ctr"/>
            <a:r>
              <a:rPr lang="en-US" sz="1200" b="1">
                <a:latin typeface="Proxima Nova" panose="02000506030000020004" pitchFamily="2" charset="0"/>
                <a:cs typeface="Calibri Light"/>
              </a:rPr>
              <a:t>Deborah Laughon, </a:t>
            </a:r>
            <a:r>
              <a:rPr lang="en-US" sz="1200" b="1"/>
              <a:t>MSN-ED DBA CCRN CENP</a:t>
            </a:r>
          </a:p>
          <a:p>
            <a:pPr algn="ctr"/>
            <a:r>
              <a:rPr lang="en-US" sz="1200" i="1">
                <a:latin typeface="Proxima Nova" panose="02000506030000020004" pitchFamily="2" charset="0"/>
                <a:cs typeface="Calibri Light"/>
              </a:rPr>
              <a:t>Nursing Director, Professional Development/Clinical Excellence</a:t>
            </a:r>
          </a:p>
          <a:p>
            <a:pPr algn="ctr"/>
            <a:endParaRPr lang="en-US" sz="1200"/>
          </a:p>
        </p:txBody>
      </p:sp>
      <p:sp>
        <p:nvSpPr>
          <p:cNvPr id="8" name="TextBox 7">
            <a:extLst>
              <a:ext uri="{FF2B5EF4-FFF2-40B4-BE49-F238E27FC236}">
                <a16:creationId xmlns:a16="http://schemas.microsoft.com/office/drawing/2014/main" id="{BD8141FA-FDD9-4B4B-A4B0-D67CFE64FBC2}"/>
              </a:ext>
            </a:extLst>
          </p:cNvPr>
          <p:cNvSpPr txBox="1"/>
          <p:nvPr/>
        </p:nvSpPr>
        <p:spPr>
          <a:xfrm>
            <a:off x="7683047" y="4030451"/>
            <a:ext cx="3403756" cy="738664"/>
          </a:xfrm>
          <a:prstGeom prst="rect">
            <a:avLst/>
          </a:prstGeom>
          <a:noFill/>
        </p:spPr>
        <p:txBody>
          <a:bodyPr wrap="square" rtlCol="0">
            <a:spAutoFit/>
          </a:bodyPr>
          <a:lstStyle/>
          <a:p>
            <a:pPr algn="ctr"/>
            <a:r>
              <a:rPr lang="en-US" sz="1200" b="1">
                <a:latin typeface="Proxima Nova" panose="02000506030000020004" pitchFamily="2" charset="0"/>
                <a:cs typeface="Calibri Light"/>
              </a:rPr>
              <a:t>Leah Crescenti, </a:t>
            </a:r>
            <a:r>
              <a:rPr lang="en-US" sz="1200" b="1"/>
              <a:t>BSN RN PCCN</a:t>
            </a:r>
          </a:p>
          <a:p>
            <a:pPr algn="ctr"/>
            <a:r>
              <a:rPr lang="en-US" sz="1200" i="1">
                <a:latin typeface="Proxima Nova" panose="02000506030000020004" pitchFamily="2" charset="0"/>
                <a:cs typeface="Calibri Light"/>
              </a:rPr>
              <a:t>Senior Manager, Clinical Experience</a:t>
            </a:r>
          </a:p>
          <a:p>
            <a:pPr algn="ctr"/>
            <a:endParaRPr lang="en-US"/>
          </a:p>
        </p:txBody>
      </p:sp>
      <p:sp>
        <p:nvSpPr>
          <p:cNvPr id="9" name="TextBox 8">
            <a:extLst>
              <a:ext uri="{FF2B5EF4-FFF2-40B4-BE49-F238E27FC236}">
                <a16:creationId xmlns:a16="http://schemas.microsoft.com/office/drawing/2014/main" id="{94A7786D-3FF1-4E11-B3E3-FF9D78054215}"/>
              </a:ext>
            </a:extLst>
          </p:cNvPr>
          <p:cNvSpPr txBox="1"/>
          <p:nvPr/>
        </p:nvSpPr>
        <p:spPr>
          <a:xfrm>
            <a:off x="3833769" y="5764199"/>
            <a:ext cx="4093827" cy="738664"/>
          </a:xfrm>
          <a:prstGeom prst="rect">
            <a:avLst/>
          </a:prstGeom>
          <a:noFill/>
        </p:spPr>
        <p:txBody>
          <a:bodyPr wrap="square" rtlCol="0">
            <a:spAutoFit/>
          </a:bodyPr>
          <a:lstStyle/>
          <a:p>
            <a:pPr algn="ctr"/>
            <a:r>
              <a:rPr lang="en-US" sz="1200" b="1">
                <a:latin typeface="Proxima Nova" panose="02000506030000020004" pitchFamily="2" charset="0"/>
                <a:cs typeface="Calibri Light"/>
              </a:rPr>
              <a:t>Connie Brink, MPH</a:t>
            </a:r>
          </a:p>
          <a:p>
            <a:pPr algn="ctr"/>
            <a:r>
              <a:rPr lang="en-US" sz="1200" i="1">
                <a:latin typeface="Proxima Nova" panose="02000506030000020004" pitchFamily="2" charset="0"/>
                <a:cs typeface="Calibri Light"/>
              </a:rPr>
              <a:t>Concierge Services Manager</a:t>
            </a:r>
          </a:p>
          <a:p>
            <a:pPr algn="ctr"/>
            <a:endParaRPr lang="en-US"/>
          </a:p>
        </p:txBody>
      </p:sp>
      <p:sp>
        <p:nvSpPr>
          <p:cNvPr id="10" name="TextBox 9">
            <a:extLst>
              <a:ext uri="{FF2B5EF4-FFF2-40B4-BE49-F238E27FC236}">
                <a16:creationId xmlns:a16="http://schemas.microsoft.com/office/drawing/2014/main" id="{ACEEEC5E-C41B-4E41-B860-19443E5A34ED}"/>
              </a:ext>
            </a:extLst>
          </p:cNvPr>
          <p:cNvSpPr txBox="1"/>
          <p:nvPr/>
        </p:nvSpPr>
        <p:spPr>
          <a:xfrm>
            <a:off x="4365685" y="1898849"/>
            <a:ext cx="3380752" cy="923330"/>
          </a:xfrm>
          <a:prstGeom prst="rect">
            <a:avLst/>
          </a:prstGeom>
          <a:noFill/>
        </p:spPr>
        <p:txBody>
          <a:bodyPr wrap="square" rtlCol="0">
            <a:spAutoFit/>
          </a:bodyPr>
          <a:lstStyle/>
          <a:p>
            <a:pPr algn="ctr"/>
            <a:r>
              <a:rPr lang="en-US">
                <a:latin typeface="Proxima Nova" panose="02000506030000020004" pitchFamily="2" charset="0"/>
                <a:cs typeface="Calibri Light"/>
              </a:rPr>
              <a:t>Presenters from AdventHealth Central Florida Division—South</a:t>
            </a:r>
          </a:p>
          <a:p>
            <a:pPr algn="ctr"/>
            <a:r>
              <a:rPr lang="en-US">
                <a:latin typeface="Proxima Nova" panose="02000506030000020004" pitchFamily="2" charset="0"/>
                <a:cs typeface="Calibri Light"/>
              </a:rPr>
              <a:t>AdventHealth Celebration</a:t>
            </a:r>
            <a:endParaRPr lang="en-US"/>
          </a:p>
        </p:txBody>
      </p:sp>
      <p:sp>
        <p:nvSpPr>
          <p:cNvPr id="7" name="Title 6">
            <a:extLst>
              <a:ext uri="{FF2B5EF4-FFF2-40B4-BE49-F238E27FC236}">
                <a16:creationId xmlns:a16="http://schemas.microsoft.com/office/drawing/2014/main" id="{44FA8611-9E35-436A-A168-F0525550C66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1675990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9ADE-9924-4057-B959-47E6B7D25471}"/>
              </a:ext>
            </a:extLst>
          </p:cNvPr>
          <p:cNvSpPr>
            <a:spLocks noGrp="1"/>
          </p:cNvSpPr>
          <p:nvPr>
            <p:ph type="title"/>
          </p:nvPr>
        </p:nvSpPr>
        <p:spPr>
          <a:xfrm>
            <a:off x="838200" y="308855"/>
            <a:ext cx="10515600" cy="1325563"/>
          </a:xfrm>
        </p:spPr>
        <p:txBody>
          <a:bodyPr>
            <a:normAutofit/>
          </a:bodyPr>
          <a:lstStyle/>
          <a:p>
            <a:r>
              <a:rPr lang="en-US">
                <a:latin typeface="Proxima Nova" panose="02000506030000020004" pitchFamily="2" charset="0"/>
              </a:rPr>
              <a:t>Let’s talk about COVID-19</a:t>
            </a:r>
            <a:br>
              <a:rPr lang="en-US">
                <a:latin typeface="Proxima Nova" panose="02000506030000020004" pitchFamily="2" charset="0"/>
              </a:rPr>
            </a:br>
            <a:r>
              <a:rPr lang="en-US">
                <a:latin typeface="Proxima Nova" panose="02000506030000020004"/>
              </a:rPr>
              <a:t>What actually changed?</a:t>
            </a:r>
          </a:p>
        </p:txBody>
      </p:sp>
      <p:sp>
        <p:nvSpPr>
          <p:cNvPr id="3" name="Content Placeholder 2">
            <a:extLst>
              <a:ext uri="{FF2B5EF4-FFF2-40B4-BE49-F238E27FC236}">
                <a16:creationId xmlns:a16="http://schemas.microsoft.com/office/drawing/2014/main" id="{A6037266-C7F2-4393-A1F8-55FEEFC11361}"/>
              </a:ext>
            </a:extLst>
          </p:cNvPr>
          <p:cNvSpPr>
            <a:spLocks noGrp="1"/>
          </p:cNvSpPr>
          <p:nvPr>
            <p:ph idx="1"/>
          </p:nvPr>
        </p:nvSpPr>
        <p:spPr>
          <a:xfrm>
            <a:off x="1074234" y="1806498"/>
            <a:ext cx="7757532" cy="4895385"/>
          </a:xfrm>
        </p:spPr>
        <p:txBody>
          <a:bodyPr>
            <a:normAutofit fontScale="77500" lnSpcReduction="20000"/>
          </a:bodyPr>
          <a:lstStyle/>
          <a:p>
            <a:pPr marL="0" indent="0">
              <a:buNone/>
            </a:pPr>
            <a:endParaRPr lang="en-US">
              <a:latin typeface="Proxima Nova" panose="02000506030000020004"/>
            </a:endParaRPr>
          </a:p>
          <a:p>
            <a:pPr marL="0" indent="0">
              <a:buNone/>
            </a:pPr>
            <a:r>
              <a:rPr lang="en-US">
                <a:latin typeface="Proxima Nova" panose="02000506030000020004"/>
              </a:rPr>
              <a:t>What things changed for you as the COVID-19 crisis spread?</a:t>
            </a:r>
          </a:p>
          <a:p>
            <a:pPr marL="0" indent="0">
              <a:buNone/>
            </a:pPr>
            <a:endParaRPr lang="en-US">
              <a:latin typeface="Proxima Nova" panose="02000506030000020004"/>
            </a:endParaRPr>
          </a:p>
          <a:p>
            <a:pPr>
              <a:buFont typeface="Wingdings" panose="05000000000000000000" pitchFamily="2" charset="2"/>
              <a:buChar char="q"/>
            </a:pPr>
            <a:r>
              <a:rPr lang="en-US">
                <a:latin typeface="Proxima Nova" panose="02000506030000020004"/>
              </a:rPr>
              <a:t>Working remotely</a:t>
            </a:r>
          </a:p>
          <a:p>
            <a:pPr>
              <a:buFont typeface="Wingdings" panose="05000000000000000000" pitchFamily="2" charset="2"/>
              <a:buChar char="q"/>
            </a:pPr>
            <a:r>
              <a:rPr lang="en-US">
                <a:latin typeface="Proxima Nova" panose="02000506030000020004"/>
              </a:rPr>
              <a:t>Homeschooling</a:t>
            </a:r>
          </a:p>
          <a:p>
            <a:pPr>
              <a:buFont typeface="Wingdings" panose="05000000000000000000" pitchFamily="2" charset="2"/>
              <a:buChar char="q"/>
            </a:pPr>
            <a:r>
              <a:rPr lang="en-US">
                <a:latin typeface="Proxima Nova" panose="02000506030000020004"/>
              </a:rPr>
              <a:t>Social distancing in public</a:t>
            </a:r>
          </a:p>
          <a:p>
            <a:pPr>
              <a:buFont typeface="Wingdings" panose="05000000000000000000" pitchFamily="2" charset="2"/>
              <a:buChar char="q"/>
            </a:pPr>
            <a:r>
              <a:rPr lang="en-US">
                <a:latin typeface="Proxima Nova" panose="02000506030000020004"/>
              </a:rPr>
              <a:t>Staying away from friends and family</a:t>
            </a:r>
          </a:p>
          <a:p>
            <a:pPr>
              <a:buFont typeface="Wingdings" panose="05000000000000000000" pitchFamily="2" charset="2"/>
              <a:buChar char="q"/>
            </a:pPr>
            <a:r>
              <a:rPr lang="en-US">
                <a:latin typeface="Proxima Nova" panose="02000506030000020004"/>
              </a:rPr>
              <a:t>Vacation cancelled</a:t>
            </a:r>
          </a:p>
          <a:p>
            <a:pPr>
              <a:buFont typeface="Wingdings" panose="05000000000000000000" pitchFamily="2" charset="2"/>
              <a:buChar char="q"/>
            </a:pPr>
            <a:r>
              <a:rPr lang="en-US">
                <a:latin typeface="Proxima Nova" panose="02000506030000020004"/>
              </a:rPr>
              <a:t>Loss of employment/income</a:t>
            </a:r>
          </a:p>
          <a:p>
            <a:pPr>
              <a:buFont typeface="Wingdings" panose="05000000000000000000" pitchFamily="2" charset="2"/>
              <a:buChar char="q"/>
            </a:pPr>
            <a:r>
              <a:rPr lang="en-US">
                <a:latin typeface="Proxima Nova" panose="02000506030000020004"/>
              </a:rPr>
              <a:t>Stopped/started watching the news</a:t>
            </a:r>
          </a:p>
          <a:p>
            <a:pPr>
              <a:buFont typeface="Wingdings" panose="05000000000000000000" pitchFamily="2" charset="2"/>
              <a:buChar char="q"/>
            </a:pPr>
            <a:r>
              <a:rPr lang="en-US">
                <a:latin typeface="Proxima Nova" panose="02000506030000020004"/>
              </a:rPr>
              <a:t>Increase in mental health concerns</a:t>
            </a:r>
          </a:p>
          <a:p>
            <a:pPr>
              <a:buFont typeface="Wingdings" panose="05000000000000000000" pitchFamily="2" charset="2"/>
              <a:buChar char="q"/>
            </a:pPr>
            <a:r>
              <a:rPr lang="en-US">
                <a:latin typeface="Proxima Nova" panose="02000506030000020004"/>
              </a:rPr>
              <a:t>Increase/decrease in fitness activities</a:t>
            </a:r>
          </a:p>
          <a:p>
            <a:pPr>
              <a:buFont typeface="Wingdings" panose="05000000000000000000" pitchFamily="2" charset="2"/>
              <a:buChar char="q"/>
            </a:pPr>
            <a:r>
              <a:rPr lang="en-US">
                <a:latin typeface="Proxima Nova" panose="02000506030000020004"/>
              </a:rPr>
              <a:t>Other</a:t>
            </a:r>
          </a:p>
          <a:p>
            <a:pPr marL="0" indent="0" algn="ctr">
              <a:buNone/>
            </a:pPr>
            <a:endParaRPr lang="en-US">
              <a:latin typeface="Proxima Nova" panose="02000506030000020004"/>
            </a:endParaRPr>
          </a:p>
        </p:txBody>
      </p:sp>
      <p:pic>
        <p:nvPicPr>
          <p:cNvPr id="9" name="Picture 8">
            <a:extLst>
              <a:ext uri="{FF2B5EF4-FFF2-40B4-BE49-F238E27FC236}">
                <a16:creationId xmlns:a16="http://schemas.microsoft.com/office/drawing/2014/main" id="{876D6B56-A04D-4221-A434-4282F3330801}"/>
              </a:ext>
            </a:extLst>
          </p:cNvPr>
          <p:cNvPicPr>
            <a:picLocks noChangeAspect="1"/>
          </p:cNvPicPr>
          <p:nvPr/>
        </p:nvPicPr>
        <p:blipFill>
          <a:blip r:embed="rId3"/>
          <a:stretch>
            <a:fillRect/>
          </a:stretch>
        </p:blipFill>
        <p:spPr>
          <a:xfrm>
            <a:off x="6177775" y="2657346"/>
            <a:ext cx="5751493" cy="3835527"/>
          </a:xfrm>
          <a:prstGeom prst="rect">
            <a:avLst/>
          </a:prstGeom>
          <a:ln>
            <a:solidFill>
              <a:schemeClr val="tx1"/>
            </a:solidFill>
          </a:ln>
        </p:spPr>
      </p:pic>
    </p:spTree>
    <p:extLst>
      <p:ext uri="{BB962C8B-B14F-4D97-AF65-F5344CB8AC3E}">
        <p14:creationId xmlns:p14="http://schemas.microsoft.com/office/powerpoint/2010/main" val="293668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B0C1-35F7-41B6-9BE7-97DA2F41C121}"/>
              </a:ext>
            </a:extLst>
          </p:cNvPr>
          <p:cNvSpPr>
            <a:spLocks noGrp="1"/>
          </p:cNvSpPr>
          <p:nvPr>
            <p:ph type="title"/>
          </p:nvPr>
        </p:nvSpPr>
        <p:spPr>
          <a:xfrm>
            <a:off x="838200" y="238515"/>
            <a:ext cx="10515600" cy="1325563"/>
          </a:xfrm>
        </p:spPr>
        <p:txBody>
          <a:bodyPr>
            <a:normAutofit/>
          </a:bodyPr>
          <a:lstStyle/>
          <a:p>
            <a:r>
              <a:rPr lang="en-US">
                <a:latin typeface="Proxima Nova" panose="02000506030000020004"/>
              </a:rPr>
              <a:t>Let’s talk about COVID-19</a:t>
            </a:r>
            <a:br>
              <a:rPr lang="en-US">
                <a:latin typeface="Proxima Nova" panose="02000506030000020004"/>
              </a:rPr>
            </a:br>
            <a:r>
              <a:rPr lang="en-US">
                <a:latin typeface="Proxima Nova" panose="02000506030000020004"/>
              </a:rPr>
              <a:t>Self Reflection during change</a:t>
            </a:r>
          </a:p>
        </p:txBody>
      </p:sp>
      <p:sp>
        <p:nvSpPr>
          <p:cNvPr id="3" name="Content Placeholder 2">
            <a:extLst>
              <a:ext uri="{FF2B5EF4-FFF2-40B4-BE49-F238E27FC236}">
                <a16:creationId xmlns:a16="http://schemas.microsoft.com/office/drawing/2014/main" id="{CB1B1EDF-9B03-4CA9-9EF4-8ADE19B7AFB1}"/>
              </a:ext>
            </a:extLst>
          </p:cNvPr>
          <p:cNvSpPr>
            <a:spLocks noGrp="1"/>
          </p:cNvSpPr>
          <p:nvPr>
            <p:ph idx="1"/>
          </p:nvPr>
        </p:nvSpPr>
        <p:spPr>
          <a:xfrm>
            <a:off x="838202" y="2404532"/>
            <a:ext cx="10515600" cy="3706336"/>
          </a:xfrm>
        </p:spPr>
        <p:txBody>
          <a:bodyPr>
            <a:normAutofit fontScale="92500" lnSpcReduction="20000"/>
          </a:bodyPr>
          <a:lstStyle/>
          <a:p>
            <a:pPr marL="0" indent="0">
              <a:buNone/>
            </a:pPr>
            <a:r>
              <a:rPr lang="en-US" sz="3200">
                <a:latin typeface="Proxima Nova" panose="02000506030000020004"/>
              </a:rPr>
              <a:t>What did </a:t>
            </a:r>
            <a:r>
              <a:rPr lang="en-US" sz="3200" i="1">
                <a:latin typeface="Proxima Nova" panose="02000506030000020004"/>
              </a:rPr>
              <a:t>you</a:t>
            </a:r>
            <a:r>
              <a:rPr lang="en-US" sz="3200">
                <a:latin typeface="Proxima Nova" panose="02000506030000020004"/>
              </a:rPr>
              <a:t> learn about </a:t>
            </a:r>
            <a:r>
              <a:rPr lang="en-US" sz="3200" i="1">
                <a:latin typeface="Proxima Nova" panose="02000506030000020004"/>
              </a:rPr>
              <a:t>yourself </a:t>
            </a:r>
            <a:r>
              <a:rPr lang="en-US" sz="3200">
                <a:latin typeface="Proxima Nova" panose="02000506030000020004"/>
              </a:rPr>
              <a:t>while being under quarantine?</a:t>
            </a:r>
          </a:p>
          <a:p>
            <a:pPr marL="0" indent="0">
              <a:buNone/>
            </a:pPr>
            <a:endParaRPr lang="en-US">
              <a:latin typeface="Proxima Nova" panose="02000506030000020004"/>
            </a:endParaRPr>
          </a:p>
          <a:p>
            <a:pPr marL="0" indent="0">
              <a:buNone/>
            </a:pPr>
            <a:r>
              <a:rPr lang="en-US">
                <a:latin typeface="Proxima Nova" panose="02000506030000020004"/>
              </a:rPr>
              <a:t>How did I react to all the changes?</a:t>
            </a:r>
          </a:p>
          <a:p>
            <a:pPr marL="0" indent="0">
              <a:buNone/>
            </a:pPr>
            <a:r>
              <a:rPr lang="en-US">
                <a:latin typeface="Proxima Nova" panose="02000506030000020004"/>
              </a:rPr>
              <a:t>What did I do well?</a:t>
            </a:r>
          </a:p>
          <a:p>
            <a:pPr marL="0" indent="0">
              <a:buNone/>
            </a:pPr>
            <a:r>
              <a:rPr lang="en-US">
                <a:latin typeface="Proxima Nova" panose="02000506030000020004"/>
              </a:rPr>
              <a:t>What could I have done better?</a:t>
            </a:r>
          </a:p>
          <a:p>
            <a:pPr marL="0" indent="0">
              <a:buNone/>
            </a:pPr>
            <a:endParaRPr lang="en-US" sz="1000">
              <a:latin typeface="Proxima Nova" panose="02000506030000020004"/>
            </a:endParaRPr>
          </a:p>
          <a:p>
            <a:pPr marL="0" indent="0">
              <a:buNone/>
            </a:pPr>
            <a:r>
              <a:rPr lang="en-US">
                <a:latin typeface="Proxima Nova" panose="02000506030000020004"/>
              </a:rPr>
              <a:t>As an employee? </a:t>
            </a:r>
          </a:p>
          <a:p>
            <a:pPr marL="0" indent="0">
              <a:buNone/>
            </a:pPr>
            <a:r>
              <a:rPr lang="en-US">
                <a:latin typeface="Proxima Nova" panose="02000506030000020004"/>
              </a:rPr>
              <a:t>As a family?</a:t>
            </a:r>
          </a:p>
        </p:txBody>
      </p:sp>
      <p:pic>
        <p:nvPicPr>
          <p:cNvPr id="4" name="Picture 3">
            <a:extLst>
              <a:ext uri="{FF2B5EF4-FFF2-40B4-BE49-F238E27FC236}">
                <a16:creationId xmlns:a16="http://schemas.microsoft.com/office/drawing/2014/main" id="{96ABE38D-43F2-4E08-8F6C-67796499A256}"/>
              </a:ext>
            </a:extLst>
          </p:cNvPr>
          <p:cNvPicPr>
            <a:picLocks noChangeAspect="1"/>
          </p:cNvPicPr>
          <p:nvPr/>
        </p:nvPicPr>
        <p:blipFill>
          <a:blip r:embed="rId3"/>
          <a:stretch>
            <a:fillRect/>
          </a:stretch>
        </p:blipFill>
        <p:spPr>
          <a:xfrm>
            <a:off x="6010685" y="2851525"/>
            <a:ext cx="4848423" cy="3371169"/>
          </a:xfrm>
          <a:prstGeom prst="rect">
            <a:avLst/>
          </a:prstGeom>
        </p:spPr>
      </p:pic>
    </p:spTree>
    <p:extLst>
      <p:ext uri="{BB962C8B-B14F-4D97-AF65-F5344CB8AC3E}">
        <p14:creationId xmlns:p14="http://schemas.microsoft.com/office/powerpoint/2010/main" val="3011272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8A225-D50E-49F0-82E1-8FA534CF5895}"/>
              </a:ext>
            </a:extLst>
          </p:cNvPr>
          <p:cNvSpPr>
            <a:spLocks noGrp="1"/>
          </p:cNvSpPr>
          <p:nvPr>
            <p:ph type="title"/>
          </p:nvPr>
        </p:nvSpPr>
        <p:spPr>
          <a:xfrm>
            <a:off x="838202" y="339727"/>
            <a:ext cx="10515600" cy="1325563"/>
          </a:xfrm>
        </p:spPr>
        <p:txBody>
          <a:bodyPr/>
          <a:lstStyle/>
          <a:p>
            <a:r>
              <a:rPr lang="en-US">
                <a:latin typeface="Proxima Nova" panose="02000506030000020004" pitchFamily="2" charset="0"/>
              </a:rPr>
              <a:t>Let’s talk about COVID-19</a:t>
            </a:r>
            <a:endParaRPr lang="en-US"/>
          </a:p>
        </p:txBody>
      </p:sp>
      <p:pic>
        <p:nvPicPr>
          <p:cNvPr id="4" name="Picture 3">
            <a:extLst>
              <a:ext uri="{FF2B5EF4-FFF2-40B4-BE49-F238E27FC236}">
                <a16:creationId xmlns:a16="http://schemas.microsoft.com/office/drawing/2014/main" id="{DF4D3EED-61BF-4E06-8347-4D9B8CA20BC8}"/>
              </a:ext>
            </a:extLst>
          </p:cNvPr>
          <p:cNvPicPr>
            <a:picLocks noChangeAspect="1"/>
          </p:cNvPicPr>
          <p:nvPr/>
        </p:nvPicPr>
        <p:blipFill>
          <a:blip r:embed="rId3"/>
          <a:stretch>
            <a:fillRect/>
          </a:stretch>
        </p:blipFill>
        <p:spPr>
          <a:xfrm>
            <a:off x="2306864" y="1816434"/>
            <a:ext cx="7578271" cy="4418132"/>
          </a:xfrm>
          <a:prstGeom prst="rect">
            <a:avLst/>
          </a:prstGeom>
        </p:spPr>
      </p:pic>
    </p:spTree>
    <p:extLst>
      <p:ext uri="{BB962C8B-B14F-4D97-AF65-F5344CB8AC3E}">
        <p14:creationId xmlns:p14="http://schemas.microsoft.com/office/powerpoint/2010/main" val="3666158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413886" y="224179"/>
            <a:ext cx="9795797" cy="1325563"/>
          </a:xfrm>
        </p:spPr>
        <p:txBody>
          <a:bodyPr>
            <a:noAutofit/>
          </a:bodyPr>
          <a:lstStyle/>
          <a:p>
            <a:pPr>
              <a:lnSpc>
                <a:spcPct val="150000"/>
              </a:lnSpc>
            </a:pPr>
            <a:r>
              <a:rPr lang="en-US" sz="3600">
                <a:latin typeface="Proxima Nova" panose="02000506030000020004" pitchFamily="2" charset="0"/>
              </a:rPr>
              <a:t>Your people are your most important assets </a:t>
            </a:r>
          </a:p>
        </p:txBody>
      </p:sp>
      <p:pic>
        <p:nvPicPr>
          <p:cNvPr id="1026" name="Picture 2" descr="See the source image">
            <a:extLst>
              <a:ext uri="{FF2B5EF4-FFF2-40B4-BE49-F238E27FC236}">
                <a16:creationId xmlns:a16="http://schemas.microsoft.com/office/drawing/2014/main" id="{C8779463-D6AC-4C7C-B7F7-239A5EAD9B2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094942" y="2895918"/>
            <a:ext cx="3883094" cy="1827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0AA0C0-DB54-4223-AD44-580C4BAD384E}"/>
              </a:ext>
            </a:extLst>
          </p:cNvPr>
          <p:cNvSpPr txBox="1"/>
          <p:nvPr/>
        </p:nvSpPr>
        <p:spPr>
          <a:xfrm>
            <a:off x="3688931" y="4827520"/>
            <a:ext cx="48686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-James C Collins – author of Good to Great and Built to Last</a:t>
            </a:r>
          </a:p>
        </p:txBody>
      </p:sp>
      <p:pic>
        <p:nvPicPr>
          <p:cNvPr id="5" name="Picture 8" descr="Image result for HR Good to Great Jim Collins Quote">
            <a:extLst>
              <a:ext uri="{FF2B5EF4-FFF2-40B4-BE49-F238E27FC236}">
                <a16:creationId xmlns:a16="http://schemas.microsoft.com/office/drawing/2014/main" id="{354BD36C-0DFD-4988-8E9A-FC5828405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3965" y="2895918"/>
            <a:ext cx="3887954" cy="1827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4F958C-4F7F-41DB-A495-4D520D03E7BB}"/>
              </a:ext>
            </a:extLst>
          </p:cNvPr>
          <p:cNvSpPr txBox="1"/>
          <p:nvPr/>
        </p:nvSpPr>
        <p:spPr>
          <a:xfrm>
            <a:off x="479309" y="5446252"/>
            <a:ext cx="5437374" cy="89255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“As leaders, our job is to hire, develop, coach, and nurture people who are a good fit for the organizational culture.”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Jake </a:t>
            </a:r>
            <a:r>
              <a:rPr kumimoji="0" lang="en-US" altLang="en-US" sz="1200" b="0" i="0" u="none" strike="noStrike" kern="1200" cap="none" spc="0" normalizeH="0" baseline="0" noProof="0" err="1">
                <a:ln>
                  <a:noFill/>
                </a:ln>
                <a:solidFill>
                  <a:prstClr val="black"/>
                </a:solidFill>
                <a:effectLst/>
                <a:uLnTx/>
                <a:uFillTx/>
                <a:latin typeface="Proxima Nova" panose="02000506030000020004" pitchFamily="2" charset="0"/>
                <a:ea typeface="+mn-ea"/>
                <a:cs typeface="+mn-cs"/>
              </a:rPr>
              <a:t>Poore</a:t>
            </a:r>
            <a:r>
              <a:rPr kumimoji="0" lang="en-US" altLang="en-US" sz="12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author of 99 Lessons Learned From Disney to Improve the Patient Experience</a:t>
            </a:r>
            <a:endParaRPr kumimoji="0" lang="en-US" altLang="en-US" sz="1200" b="1"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7" name="TextBox 6">
            <a:extLst>
              <a:ext uri="{FF2B5EF4-FFF2-40B4-BE49-F238E27FC236}">
                <a16:creationId xmlns:a16="http://schemas.microsoft.com/office/drawing/2014/main" id="{BC90E968-99F9-4D87-98C4-19AE52A8A7F4}"/>
              </a:ext>
            </a:extLst>
          </p:cNvPr>
          <p:cNvSpPr txBox="1"/>
          <p:nvPr/>
        </p:nvSpPr>
        <p:spPr>
          <a:xfrm>
            <a:off x="6213965" y="5446252"/>
            <a:ext cx="5526041" cy="89255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 good rule of thumb is to treat your employees exactly as you would like them to treat their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Jake </a:t>
            </a:r>
            <a:r>
              <a:rPr kumimoji="0" lang="en-US" altLang="en-US" sz="1200" b="0" i="0" u="none" strike="noStrike" kern="1200" cap="none" spc="0" normalizeH="0" baseline="0" noProof="0" err="1">
                <a:ln>
                  <a:noFill/>
                </a:ln>
                <a:solidFill>
                  <a:prstClr val="black"/>
                </a:solidFill>
                <a:effectLst/>
                <a:uLnTx/>
                <a:uFillTx/>
                <a:latin typeface="Proxima Nova" panose="02000506030000020004" pitchFamily="2" charset="0"/>
                <a:ea typeface="+mn-ea"/>
                <a:cs typeface="+mn-cs"/>
              </a:rPr>
              <a:t>Poore</a:t>
            </a:r>
            <a:r>
              <a:rPr kumimoji="0" lang="en-US" altLang="en-US" sz="12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author of 99 Lessons Learned From Disney to Improve the Patient Experience</a:t>
            </a:r>
            <a:endParaRPr kumimoji="0" lang="en-US" sz="12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4" name="TextBox 3">
            <a:extLst>
              <a:ext uri="{FF2B5EF4-FFF2-40B4-BE49-F238E27FC236}">
                <a16:creationId xmlns:a16="http://schemas.microsoft.com/office/drawing/2014/main" id="{1E602694-4C0D-4806-AF7A-FF79D4831B25}"/>
              </a:ext>
            </a:extLst>
          </p:cNvPr>
          <p:cNvSpPr txBox="1"/>
          <p:nvPr/>
        </p:nvSpPr>
        <p:spPr>
          <a:xfrm>
            <a:off x="2090080" y="1938632"/>
            <a:ext cx="8011839"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roxima Nova" panose="02000506030000020004" pitchFamily="2" charset="0"/>
                <a:ea typeface="+mn-ea"/>
                <a:cs typeface="+mn-cs"/>
              </a:rPr>
              <a:t>“You can design and create, and build the most wonderful place in the world. But it takes people to make the dream a reality.” – Walt Disney</a:t>
            </a:r>
          </a:p>
        </p:txBody>
      </p:sp>
    </p:spTree>
    <p:extLst>
      <p:ext uri="{BB962C8B-B14F-4D97-AF65-F5344CB8AC3E}">
        <p14:creationId xmlns:p14="http://schemas.microsoft.com/office/powerpoint/2010/main" val="325029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365760" y="134189"/>
            <a:ext cx="10810239" cy="1325563"/>
          </a:xfrm>
        </p:spPr>
        <p:txBody>
          <a:bodyPr>
            <a:noAutofit/>
          </a:bodyPr>
          <a:lstStyle/>
          <a:p>
            <a:pPr>
              <a:lnSpc>
                <a:spcPct val="100000"/>
              </a:lnSpc>
            </a:pPr>
            <a:r>
              <a:rPr lang="en-US" sz="3600">
                <a:latin typeface="Proxima Nova" panose="02000506030000020004" pitchFamily="2" charset="0"/>
              </a:rPr>
              <a:t>If your financial house is in order, you weather change, like the COVID-19 pandemic, more easily</a:t>
            </a:r>
          </a:p>
        </p:txBody>
      </p:sp>
      <p:sp>
        <p:nvSpPr>
          <p:cNvPr id="7" name="TextBox 6">
            <a:extLst>
              <a:ext uri="{FF2B5EF4-FFF2-40B4-BE49-F238E27FC236}">
                <a16:creationId xmlns:a16="http://schemas.microsoft.com/office/drawing/2014/main" id="{0BF57237-E9AC-49E4-9A5B-9B24BF7E5948}"/>
              </a:ext>
            </a:extLst>
          </p:cNvPr>
          <p:cNvSpPr txBox="1"/>
          <p:nvPr/>
        </p:nvSpPr>
        <p:spPr>
          <a:xfrm>
            <a:off x="1511695" y="3643869"/>
            <a:ext cx="6943725" cy="3362940"/>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a:ln>
                  <a:noFill/>
                </a:ln>
                <a:solidFill>
                  <a:prstClr val="black"/>
                </a:solidFill>
                <a:effectLst/>
                <a:uLnTx/>
                <a:uFillTx/>
                <a:latin typeface="Proxima Nova" panose="02000506030000020004" pitchFamily="2" charset="0"/>
                <a:ea typeface="+mn-ea"/>
                <a:cs typeface="+mn-cs"/>
              </a:rPr>
              <a:t>DEPOSITS</a:t>
            </a:r>
            <a:endParaRPr kumimoji="0" lang="en-US" sz="1350" b="1"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Seek first to understand </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Listen to understand</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Empathy, kindness, courtesy</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Keep commitments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Clarifying expectations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Attend to the little things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Show personal integrity</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Open to feedback</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Sincerely apologize when you make a withdrawal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 b="0" i="0" u="sng"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a:ln>
                  <a:noFill/>
                </a:ln>
                <a:solidFill>
                  <a:prstClr val="black"/>
                </a:solidFill>
                <a:effectLst/>
                <a:uLnTx/>
                <a:uFillTx/>
                <a:latin typeface="Proxima Nova" panose="02000506030000020004" pitchFamily="2" charset="0"/>
                <a:ea typeface="+mn-ea"/>
                <a:cs typeface="+mn-cs"/>
              </a:rPr>
              <a:t>WITHDRAWALS</a:t>
            </a:r>
            <a:endParaRPr kumimoji="0" lang="en-US" sz="1350" b="1"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Seek first to be understood</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Listen to respond</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Unkind words or deeds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Breaking promises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Violating expectations</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Being disrespectful</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Disloyalty, duplicity</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Rejecting feedback</a:t>
            </a:r>
          </a:p>
          <a:p>
            <a:pPr marL="160734" marR="0" lvl="0" indent="-1607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Pride, conceit or arrogance</a:t>
            </a:r>
          </a:p>
        </p:txBody>
      </p:sp>
      <p:sp>
        <p:nvSpPr>
          <p:cNvPr id="8" name="TextBox 7">
            <a:extLst>
              <a:ext uri="{FF2B5EF4-FFF2-40B4-BE49-F238E27FC236}">
                <a16:creationId xmlns:a16="http://schemas.microsoft.com/office/drawing/2014/main" id="{654C814E-AA47-41A0-A659-72194F2B03AE}"/>
              </a:ext>
            </a:extLst>
          </p:cNvPr>
          <p:cNvSpPr txBox="1"/>
          <p:nvPr/>
        </p:nvSpPr>
        <p:spPr>
          <a:xfrm>
            <a:off x="1731388" y="2173397"/>
            <a:ext cx="5213638" cy="1169551"/>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Proxima Nova" panose="02000506030000020004" pitchFamily="2" charset="0"/>
                <a:ea typeface="+mn-ea"/>
                <a:cs typeface="+mn-cs"/>
              </a:rPr>
              <a:t>From the book, The 7 Habits of Highly Effective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An Emotional Bank Account is a metaphor that describes the amount of trust that’s been built up in a relationship.  It’s the feeling of safeness you have with another human being.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Stephen Covey</a:t>
            </a:r>
          </a:p>
        </p:txBody>
      </p:sp>
      <p:pic>
        <p:nvPicPr>
          <p:cNvPr id="2050" name="Picture 2" descr="Image result for Stephen Covey Trust Quotes">
            <a:extLst>
              <a:ext uri="{FF2B5EF4-FFF2-40B4-BE49-F238E27FC236}">
                <a16:creationId xmlns:a16="http://schemas.microsoft.com/office/drawing/2014/main" id="{C22809A8-E3BD-424F-835D-0431C20F9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0805" y="2377440"/>
            <a:ext cx="3320528" cy="275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47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365761" y="123537"/>
            <a:ext cx="9889530" cy="1325563"/>
          </a:xfrm>
        </p:spPr>
        <p:txBody>
          <a:bodyPr>
            <a:normAutofit/>
          </a:bodyPr>
          <a:lstStyle/>
          <a:p>
            <a:pPr>
              <a:lnSpc>
                <a:spcPct val="100000"/>
              </a:lnSpc>
            </a:pPr>
            <a:r>
              <a:rPr lang="en-US" sz="4000">
                <a:latin typeface="Proxima Nova" panose="02000506030000020004" pitchFamily="2" charset="0"/>
              </a:rPr>
              <a:t>Feedback is a gift, however, </a:t>
            </a:r>
            <a:br>
              <a:rPr lang="en-US" sz="4000">
                <a:latin typeface="Proxima Nova" panose="02000506030000020004" pitchFamily="2" charset="0"/>
              </a:rPr>
            </a:br>
            <a:r>
              <a:rPr lang="en-US" sz="4000">
                <a:latin typeface="Proxima Nova" panose="02000506030000020004" pitchFamily="2" charset="0"/>
              </a:rPr>
              <a:t>it must be balanced for it to be effective </a:t>
            </a:r>
          </a:p>
        </p:txBody>
      </p:sp>
      <p:sp>
        <p:nvSpPr>
          <p:cNvPr id="4" name="Content Placeholder 3">
            <a:extLst>
              <a:ext uri="{FF2B5EF4-FFF2-40B4-BE49-F238E27FC236}">
                <a16:creationId xmlns:a16="http://schemas.microsoft.com/office/drawing/2014/main" id="{7A5E5808-3538-41AC-BF85-E0C006F1ADDA}"/>
              </a:ext>
            </a:extLst>
          </p:cNvPr>
          <p:cNvSpPr>
            <a:spLocks noGrp="1"/>
          </p:cNvSpPr>
          <p:nvPr>
            <p:ph sz="half" idx="2"/>
          </p:nvPr>
        </p:nvSpPr>
        <p:spPr>
          <a:xfrm>
            <a:off x="1040994" y="2233494"/>
            <a:ext cx="4588476" cy="1955951"/>
          </a:xfrm>
        </p:spPr>
        <p:txBody>
          <a:bodyPr>
            <a:noAutofit/>
          </a:bodyPr>
          <a:lstStyle/>
          <a:p>
            <a:r>
              <a:rPr lang="en-US" sz="2000">
                <a:latin typeface="Proxima Nova" panose="02000506030000020004" pitchFamily="2" charset="0"/>
              </a:rPr>
              <a:t>Feedback is a gift</a:t>
            </a:r>
          </a:p>
          <a:p>
            <a:pPr marL="0" indent="0">
              <a:buNone/>
            </a:pPr>
            <a:endParaRPr lang="en-US" sz="2000">
              <a:latin typeface="Proxima Nova" panose="02000506030000020004" pitchFamily="2" charset="0"/>
            </a:endParaRPr>
          </a:p>
          <a:p>
            <a:r>
              <a:rPr lang="en-US" sz="2000">
                <a:latin typeface="Proxima Nova" panose="02000506030000020004" pitchFamily="2" charset="0"/>
              </a:rPr>
              <a:t>It is important to provide recognition and coaching</a:t>
            </a:r>
          </a:p>
        </p:txBody>
      </p:sp>
      <p:sp>
        <p:nvSpPr>
          <p:cNvPr id="3" name="TextBox 2">
            <a:extLst>
              <a:ext uri="{FF2B5EF4-FFF2-40B4-BE49-F238E27FC236}">
                <a16:creationId xmlns:a16="http://schemas.microsoft.com/office/drawing/2014/main" id="{036DE6C9-6659-449D-BA57-F30BC0C5B641}"/>
              </a:ext>
            </a:extLst>
          </p:cNvPr>
          <p:cNvSpPr txBox="1"/>
          <p:nvPr/>
        </p:nvSpPr>
        <p:spPr>
          <a:xfrm>
            <a:off x="615991" y="5087361"/>
            <a:ext cx="8372666" cy="11695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“By celebrating the intent and coaching the behavior, employees will have the confidence and motivation to put their best foot forward on behalf of the patient.”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-Jake </a:t>
            </a:r>
            <a:r>
              <a:rPr kumimoji="0" lang="en-US" altLang="en-US" sz="1400" b="0" i="0" u="none" strike="noStrike" kern="1200" cap="none" spc="0" normalizeH="0" baseline="0" noProof="0" err="1">
                <a:ln>
                  <a:noFill/>
                </a:ln>
                <a:solidFill>
                  <a:prstClr val="black"/>
                </a:solidFill>
                <a:effectLst/>
                <a:uLnTx/>
                <a:uFillTx/>
                <a:latin typeface="Proxima Nova" panose="02000506030000020004" pitchFamily="2" charset="0"/>
                <a:ea typeface="+mn-ea"/>
                <a:cs typeface="+mn-cs"/>
              </a:rPr>
              <a:t>Poore</a:t>
            </a:r>
            <a:r>
              <a:rPr kumimoji="0" lang="en-US" alt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 author of 99 Lessons Learned From Disney to Improve the Patient Experience</a:t>
            </a: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See the source image">
            <a:extLst>
              <a:ext uri="{FF2B5EF4-FFF2-40B4-BE49-F238E27FC236}">
                <a16:creationId xmlns:a16="http://schemas.microsoft.com/office/drawing/2014/main" id="{138D05EA-94C2-4C57-95FA-5624DA418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59"/>
          <a:stretch/>
        </p:blipFill>
        <p:spPr bwMode="auto">
          <a:xfrm>
            <a:off x="6313826" y="1941213"/>
            <a:ext cx="4980783" cy="2903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F33143-C966-48C2-AF88-EB01C5A5F3F0}"/>
              </a:ext>
            </a:extLst>
          </p:cNvPr>
          <p:cNvPicPr>
            <a:picLocks noChangeAspect="1"/>
          </p:cNvPicPr>
          <p:nvPr/>
        </p:nvPicPr>
        <p:blipFill>
          <a:blip r:embed="rId4"/>
          <a:stretch>
            <a:fillRect/>
          </a:stretch>
        </p:blipFill>
        <p:spPr>
          <a:xfrm>
            <a:off x="7692707" y="4079240"/>
            <a:ext cx="581025" cy="110205"/>
          </a:xfrm>
          <a:prstGeom prst="rect">
            <a:avLst/>
          </a:prstGeom>
        </p:spPr>
      </p:pic>
      <p:pic>
        <p:nvPicPr>
          <p:cNvPr id="8" name="Picture 7">
            <a:extLst>
              <a:ext uri="{FF2B5EF4-FFF2-40B4-BE49-F238E27FC236}">
                <a16:creationId xmlns:a16="http://schemas.microsoft.com/office/drawing/2014/main" id="{4E521EB1-FEFD-4394-A09E-89823491C046}"/>
              </a:ext>
            </a:extLst>
          </p:cNvPr>
          <p:cNvPicPr>
            <a:picLocks noChangeAspect="1"/>
          </p:cNvPicPr>
          <p:nvPr/>
        </p:nvPicPr>
        <p:blipFill>
          <a:blip r:embed="rId5"/>
          <a:stretch>
            <a:fillRect/>
          </a:stretch>
        </p:blipFill>
        <p:spPr>
          <a:xfrm>
            <a:off x="8061960" y="4049544"/>
            <a:ext cx="127000" cy="173790"/>
          </a:xfrm>
          <a:prstGeom prst="rect">
            <a:avLst/>
          </a:prstGeom>
        </p:spPr>
      </p:pic>
    </p:spTree>
    <p:extLst>
      <p:ext uri="{BB962C8B-B14F-4D97-AF65-F5344CB8AC3E}">
        <p14:creationId xmlns:p14="http://schemas.microsoft.com/office/powerpoint/2010/main" val="2994435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371C-26D2-479B-81D7-53E1C01933F6}"/>
              </a:ext>
            </a:extLst>
          </p:cNvPr>
          <p:cNvSpPr>
            <a:spLocks noGrp="1"/>
          </p:cNvSpPr>
          <p:nvPr>
            <p:ph type="title"/>
          </p:nvPr>
        </p:nvSpPr>
        <p:spPr>
          <a:xfrm>
            <a:off x="838200" y="247724"/>
            <a:ext cx="10515600" cy="1325563"/>
          </a:xfrm>
        </p:spPr>
        <p:txBody>
          <a:bodyPr>
            <a:normAutofit/>
          </a:bodyPr>
          <a:lstStyle/>
          <a:p>
            <a:r>
              <a:rPr lang="en-US">
                <a:latin typeface="Proxima Nova" panose="02000506030000020004"/>
              </a:rPr>
              <a:t>Let’s talk about COVID-19</a:t>
            </a:r>
            <a:br>
              <a:rPr lang="en-US">
                <a:latin typeface="Proxima Nova" panose="02000506030000020004"/>
              </a:rPr>
            </a:br>
            <a:r>
              <a:rPr lang="en-US">
                <a:latin typeface="Proxima Nova" panose="02000506030000020004"/>
              </a:rPr>
              <a:t>Adjusting to a major change</a:t>
            </a:r>
          </a:p>
        </p:txBody>
      </p:sp>
      <p:sp>
        <p:nvSpPr>
          <p:cNvPr id="3" name="Content Placeholder 2">
            <a:extLst>
              <a:ext uri="{FF2B5EF4-FFF2-40B4-BE49-F238E27FC236}">
                <a16:creationId xmlns:a16="http://schemas.microsoft.com/office/drawing/2014/main" id="{A556EC52-4ABD-48FF-A879-2AC5D5B6A36C}"/>
              </a:ext>
            </a:extLst>
          </p:cNvPr>
          <p:cNvSpPr>
            <a:spLocks noGrp="1"/>
          </p:cNvSpPr>
          <p:nvPr>
            <p:ph idx="1"/>
          </p:nvPr>
        </p:nvSpPr>
        <p:spPr>
          <a:xfrm>
            <a:off x="838200" y="1940076"/>
            <a:ext cx="5765798" cy="4007418"/>
          </a:xfrm>
        </p:spPr>
        <p:txBody>
          <a:bodyPr>
            <a:normAutofit lnSpcReduction="10000"/>
          </a:bodyPr>
          <a:lstStyle/>
          <a:p>
            <a:pPr marL="0" indent="0">
              <a:buNone/>
            </a:pPr>
            <a:endParaRPr lang="en-US">
              <a:latin typeface="Proxima Nova" panose="02000506030000020004"/>
            </a:endParaRPr>
          </a:p>
          <a:p>
            <a:pPr marL="0" indent="0">
              <a:buNone/>
            </a:pPr>
            <a:r>
              <a:rPr lang="en-US">
                <a:latin typeface="Proxima Nova" panose="02000506030000020004"/>
              </a:rPr>
              <a:t>How long did it take </a:t>
            </a:r>
            <a:r>
              <a:rPr lang="en-US" i="1">
                <a:latin typeface="Proxima Nova" panose="02000506030000020004"/>
              </a:rPr>
              <a:t>you</a:t>
            </a:r>
            <a:r>
              <a:rPr lang="en-US">
                <a:latin typeface="Proxima Nova" panose="02000506030000020004"/>
              </a:rPr>
              <a:t> to settle into a “new normal” routine?</a:t>
            </a:r>
          </a:p>
          <a:p>
            <a:pPr>
              <a:buFont typeface="Wingdings" panose="05000000000000000000" pitchFamily="2" charset="2"/>
              <a:buChar char="q"/>
            </a:pPr>
            <a:r>
              <a:rPr lang="en-US">
                <a:latin typeface="Proxima Nova" panose="02000506030000020004"/>
              </a:rPr>
              <a:t>1 week</a:t>
            </a:r>
          </a:p>
          <a:p>
            <a:pPr>
              <a:buFont typeface="Wingdings" panose="05000000000000000000" pitchFamily="2" charset="2"/>
              <a:buChar char="q"/>
            </a:pPr>
            <a:r>
              <a:rPr lang="en-US">
                <a:latin typeface="Proxima Nova" panose="02000506030000020004"/>
              </a:rPr>
              <a:t>2 weeks</a:t>
            </a:r>
          </a:p>
          <a:p>
            <a:pPr>
              <a:buFont typeface="Wingdings" panose="05000000000000000000" pitchFamily="2" charset="2"/>
              <a:buChar char="q"/>
            </a:pPr>
            <a:r>
              <a:rPr lang="en-US">
                <a:latin typeface="Proxima Nova" panose="02000506030000020004"/>
              </a:rPr>
              <a:t>1 month</a:t>
            </a:r>
          </a:p>
          <a:p>
            <a:pPr>
              <a:buFont typeface="Wingdings" panose="05000000000000000000" pitchFamily="2" charset="2"/>
              <a:buChar char="q"/>
            </a:pPr>
            <a:r>
              <a:rPr lang="en-US">
                <a:latin typeface="Proxima Nova" panose="02000506030000020004"/>
              </a:rPr>
              <a:t>Different amounts of time for different things</a:t>
            </a:r>
          </a:p>
          <a:p>
            <a:pPr>
              <a:buFont typeface="Wingdings" panose="05000000000000000000" pitchFamily="2" charset="2"/>
              <a:buChar char="q"/>
            </a:pPr>
            <a:r>
              <a:rPr lang="en-US">
                <a:latin typeface="Proxima Nova" panose="02000506030000020004"/>
              </a:rPr>
              <a:t>Other</a:t>
            </a:r>
          </a:p>
        </p:txBody>
      </p:sp>
      <p:pic>
        <p:nvPicPr>
          <p:cNvPr id="4" name="Picture 3">
            <a:extLst>
              <a:ext uri="{FF2B5EF4-FFF2-40B4-BE49-F238E27FC236}">
                <a16:creationId xmlns:a16="http://schemas.microsoft.com/office/drawing/2014/main" id="{03172231-FEC6-4E9A-AEB8-3FF7007C20F9}"/>
              </a:ext>
            </a:extLst>
          </p:cNvPr>
          <p:cNvPicPr>
            <a:picLocks noChangeAspect="1"/>
          </p:cNvPicPr>
          <p:nvPr/>
        </p:nvPicPr>
        <p:blipFill>
          <a:blip r:embed="rId3"/>
          <a:stretch>
            <a:fillRect/>
          </a:stretch>
        </p:blipFill>
        <p:spPr>
          <a:xfrm>
            <a:off x="6965043" y="2081212"/>
            <a:ext cx="4951186" cy="3304683"/>
          </a:xfrm>
          <a:prstGeom prst="rect">
            <a:avLst/>
          </a:prstGeom>
        </p:spPr>
      </p:pic>
    </p:spTree>
    <p:extLst>
      <p:ext uri="{BB962C8B-B14F-4D97-AF65-F5344CB8AC3E}">
        <p14:creationId xmlns:p14="http://schemas.microsoft.com/office/powerpoint/2010/main" val="3836671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375385" y="123537"/>
            <a:ext cx="11397515" cy="1325563"/>
          </a:xfrm>
        </p:spPr>
        <p:txBody>
          <a:bodyPr>
            <a:noAutofit/>
          </a:bodyPr>
          <a:lstStyle/>
          <a:p>
            <a:pPr>
              <a:lnSpc>
                <a:spcPct val="100000"/>
              </a:lnSpc>
            </a:pPr>
            <a:r>
              <a:rPr lang="en-US" sz="3600">
                <a:latin typeface="Proxima Nova" panose="02000506030000020004" pitchFamily="2" charset="0"/>
              </a:rPr>
              <a:t>Organizations have the ability to create change VERY quickly when they are aligned to a common need / goal</a:t>
            </a:r>
          </a:p>
        </p:txBody>
      </p:sp>
      <p:sp>
        <p:nvSpPr>
          <p:cNvPr id="4" name="Content Placeholder 3">
            <a:extLst>
              <a:ext uri="{FF2B5EF4-FFF2-40B4-BE49-F238E27FC236}">
                <a16:creationId xmlns:a16="http://schemas.microsoft.com/office/drawing/2014/main" id="{7A5E5808-3538-41AC-BF85-E0C006F1ADDA}"/>
              </a:ext>
            </a:extLst>
          </p:cNvPr>
          <p:cNvSpPr>
            <a:spLocks noGrp="1"/>
          </p:cNvSpPr>
          <p:nvPr>
            <p:ph sz="half" idx="2"/>
          </p:nvPr>
        </p:nvSpPr>
        <p:spPr>
          <a:xfrm>
            <a:off x="3985075" y="2149070"/>
            <a:ext cx="4732294" cy="1325562"/>
          </a:xfrm>
        </p:spPr>
        <p:txBody>
          <a:bodyPr>
            <a:noAutofit/>
          </a:bodyPr>
          <a:lstStyle/>
          <a:p>
            <a:r>
              <a:rPr lang="en-US" sz="2000">
                <a:latin typeface="Proxima Nova" panose="02000506030000020004" pitchFamily="2" charset="0"/>
              </a:rPr>
              <a:t>Figure it out</a:t>
            </a:r>
          </a:p>
          <a:p>
            <a:r>
              <a:rPr lang="en-US" sz="2000">
                <a:latin typeface="Proxima Nova" panose="02000506030000020004" pitchFamily="2" charset="0"/>
              </a:rPr>
              <a:t>Not doing anything is a decision, too… But this inaction will not move you forward</a:t>
            </a:r>
          </a:p>
        </p:txBody>
      </p:sp>
      <p:sp>
        <p:nvSpPr>
          <p:cNvPr id="3" name="TextBox 2">
            <a:extLst>
              <a:ext uri="{FF2B5EF4-FFF2-40B4-BE49-F238E27FC236}">
                <a16:creationId xmlns:a16="http://schemas.microsoft.com/office/drawing/2014/main" id="{DDE250F3-A8B6-4639-9B34-D46C3718AD01}"/>
              </a:ext>
            </a:extLst>
          </p:cNvPr>
          <p:cNvSpPr txBox="1"/>
          <p:nvPr/>
        </p:nvSpPr>
        <p:spPr>
          <a:xfrm>
            <a:off x="1079157" y="4934464"/>
            <a:ext cx="4884671" cy="646331"/>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“Authorship leads to ownership.” – Jake Poore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65D8B3-AE1E-4010-BD55-6C03E44F4D79}"/>
              </a:ext>
            </a:extLst>
          </p:cNvPr>
          <p:cNvSpPr txBox="1"/>
          <p:nvPr/>
        </p:nvSpPr>
        <p:spPr>
          <a:xfrm>
            <a:off x="6351222" y="4046149"/>
            <a:ext cx="4596866" cy="203132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roxima Nova" panose="02000506030000020004" pitchFamily="2" charset="0"/>
                <a:ea typeface="+mn-ea"/>
                <a:cs typeface="+mn-cs"/>
              </a:rPr>
              <a:t>“All my experience suggests that individuals will eagerly embrace change when given a chance to have their share of voice in inventing the future of their company…to create a unique and exciting future in which they can share.”  Gary Hamel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4" name="Picture 6" descr="Image result for change is coming">
            <a:extLst>
              <a:ext uri="{FF2B5EF4-FFF2-40B4-BE49-F238E27FC236}">
                <a16:creationId xmlns:a16="http://schemas.microsoft.com/office/drawing/2014/main" id="{1E6FC13C-4C7E-41BC-B1FD-B0E32C1EF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57" y="1923536"/>
            <a:ext cx="2282846" cy="2195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583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5EDB-7787-400E-B709-78DD4101BCFF}"/>
              </a:ext>
            </a:extLst>
          </p:cNvPr>
          <p:cNvSpPr>
            <a:spLocks noGrp="1"/>
          </p:cNvSpPr>
          <p:nvPr>
            <p:ph type="title"/>
          </p:nvPr>
        </p:nvSpPr>
        <p:spPr>
          <a:xfrm>
            <a:off x="309536" y="231834"/>
            <a:ext cx="11582400" cy="1325563"/>
          </a:xfrm>
        </p:spPr>
        <p:txBody>
          <a:bodyPr>
            <a:normAutofit/>
          </a:bodyPr>
          <a:lstStyle/>
          <a:p>
            <a:pPr>
              <a:lnSpc>
                <a:spcPct val="100000"/>
              </a:lnSpc>
            </a:pPr>
            <a:r>
              <a:rPr lang="en-US" sz="3600">
                <a:latin typeface="Proxima Nova" panose="02000506030000020004" pitchFamily="2" charset="0"/>
              </a:rPr>
              <a:t>Rapid change can be uncomfortable and it can feel risky </a:t>
            </a:r>
          </a:p>
        </p:txBody>
      </p:sp>
      <p:sp>
        <p:nvSpPr>
          <p:cNvPr id="4" name="Content Placeholder 3">
            <a:extLst>
              <a:ext uri="{FF2B5EF4-FFF2-40B4-BE49-F238E27FC236}">
                <a16:creationId xmlns:a16="http://schemas.microsoft.com/office/drawing/2014/main" id="{7A5E5808-3538-41AC-BF85-E0C006F1ADDA}"/>
              </a:ext>
            </a:extLst>
          </p:cNvPr>
          <p:cNvSpPr>
            <a:spLocks noGrp="1"/>
          </p:cNvSpPr>
          <p:nvPr>
            <p:ph sz="half" idx="2"/>
          </p:nvPr>
        </p:nvSpPr>
        <p:spPr>
          <a:xfrm>
            <a:off x="309536" y="2315188"/>
            <a:ext cx="7281435" cy="3334113"/>
          </a:xfrm>
        </p:spPr>
        <p:txBody>
          <a:bodyPr>
            <a:noAutofit/>
          </a:bodyPr>
          <a:lstStyle/>
          <a:p>
            <a:r>
              <a:rPr lang="en-US">
                <a:latin typeface="Proxima Nova" panose="02000506030000020004" pitchFamily="2" charset="0"/>
              </a:rPr>
              <a:t>Give everyone a voice</a:t>
            </a:r>
          </a:p>
          <a:p>
            <a:r>
              <a:rPr lang="en-US">
                <a:latin typeface="Proxima Nova" panose="02000506030000020004" pitchFamily="2" charset="0"/>
              </a:rPr>
              <a:t>Reward ideas, this prompts others to start thinking in a different way</a:t>
            </a:r>
          </a:p>
          <a:p>
            <a:r>
              <a:rPr lang="en-US">
                <a:latin typeface="Proxima Nova" panose="02000506030000020004" pitchFamily="2" charset="0"/>
              </a:rPr>
              <a:t>Embrace mistakes as learning opportunities</a:t>
            </a:r>
          </a:p>
          <a:p>
            <a:r>
              <a:rPr lang="en-US">
                <a:latin typeface="Proxima Nova" panose="02000506030000020004" pitchFamily="2" charset="0"/>
              </a:rPr>
              <a:t>Stress management and resilience are critical</a:t>
            </a:r>
          </a:p>
          <a:p>
            <a:endParaRPr lang="en-US" sz="1200"/>
          </a:p>
        </p:txBody>
      </p:sp>
      <p:pic>
        <p:nvPicPr>
          <p:cNvPr id="3076" name="Picture 4" descr="Image result for change is uncomfortable but necessary">
            <a:extLst>
              <a:ext uri="{FF2B5EF4-FFF2-40B4-BE49-F238E27FC236}">
                <a16:creationId xmlns:a16="http://schemas.microsoft.com/office/drawing/2014/main" id="{B2A9612E-DC47-4B06-A6C2-5C2FB748A2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68"/>
          <a:stretch/>
        </p:blipFill>
        <p:spPr bwMode="auto">
          <a:xfrm>
            <a:off x="7715479" y="2138215"/>
            <a:ext cx="4176457" cy="3157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4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5FBC-C957-47AF-B22E-6DA78668FA04}"/>
              </a:ext>
            </a:extLst>
          </p:cNvPr>
          <p:cNvSpPr>
            <a:spLocks noGrp="1"/>
          </p:cNvSpPr>
          <p:nvPr>
            <p:ph type="title"/>
          </p:nvPr>
        </p:nvSpPr>
        <p:spPr>
          <a:xfrm>
            <a:off x="838200" y="243207"/>
            <a:ext cx="10515600" cy="1325563"/>
          </a:xfrm>
        </p:spPr>
        <p:txBody>
          <a:bodyPr>
            <a:normAutofit/>
          </a:bodyPr>
          <a:lstStyle/>
          <a:p>
            <a:r>
              <a:rPr lang="en-US">
                <a:latin typeface="Proxima Nova" panose="02000506030000020004" pitchFamily="2" charset="0"/>
              </a:rPr>
              <a:t>Let’s talk about COVID-19 </a:t>
            </a:r>
            <a:br>
              <a:rPr lang="en-US">
                <a:latin typeface="Proxima Nova" panose="02000506030000020004" pitchFamily="2" charset="0"/>
              </a:rPr>
            </a:br>
            <a:r>
              <a:rPr lang="en-US">
                <a:latin typeface="Proxima Nova" panose="02000506030000020004" pitchFamily="2" charset="0"/>
              </a:rPr>
              <a:t>Adjusting to yet another change</a:t>
            </a:r>
            <a:endParaRPr lang="en-US"/>
          </a:p>
        </p:txBody>
      </p:sp>
      <p:sp>
        <p:nvSpPr>
          <p:cNvPr id="3" name="Content Placeholder 2">
            <a:extLst>
              <a:ext uri="{FF2B5EF4-FFF2-40B4-BE49-F238E27FC236}">
                <a16:creationId xmlns:a16="http://schemas.microsoft.com/office/drawing/2014/main" id="{0DD94F26-7C59-48B2-9AB9-512A74B51D4D}"/>
              </a:ext>
            </a:extLst>
          </p:cNvPr>
          <p:cNvSpPr>
            <a:spLocks noGrp="1"/>
          </p:cNvSpPr>
          <p:nvPr>
            <p:ph idx="1"/>
          </p:nvPr>
        </p:nvSpPr>
        <p:spPr>
          <a:xfrm>
            <a:off x="6251412" y="2394373"/>
            <a:ext cx="5102390" cy="3237984"/>
          </a:xfrm>
        </p:spPr>
        <p:txBody>
          <a:bodyPr>
            <a:noAutofit/>
          </a:bodyPr>
          <a:lstStyle/>
          <a:p>
            <a:pPr marL="0" indent="0">
              <a:buNone/>
            </a:pPr>
            <a:endParaRPr lang="en-US">
              <a:latin typeface="Proxima Nova" panose="02000506030000020004" pitchFamily="2" charset="0"/>
            </a:endParaRPr>
          </a:p>
          <a:p>
            <a:pPr marL="0" indent="0">
              <a:buNone/>
            </a:pPr>
            <a:r>
              <a:rPr lang="en-US">
                <a:latin typeface="Proxima Nova" panose="02000506030000020004" pitchFamily="2" charset="0"/>
              </a:rPr>
              <a:t>What is helping </a:t>
            </a:r>
            <a:r>
              <a:rPr lang="en-US" i="1">
                <a:latin typeface="Proxima Nova" panose="02000506030000020004" pitchFamily="2" charset="0"/>
              </a:rPr>
              <a:t>you</a:t>
            </a:r>
            <a:r>
              <a:rPr lang="en-US">
                <a:latin typeface="Proxima Nova" panose="02000506030000020004" pitchFamily="2" charset="0"/>
              </a:rPr>
              <a:t> to adjust to the change of “re-opening”?</a:t>
            </a:r>
          </a:p>
        </p:txBody>
      </p:sp>
      <p:pic>
        <p:nvPicPr>
          <p:cNvPr id="4" name="Picture 3">
            <a:extLst>
              <a:ext uri="{FF2B5EF4-FFF2-40B4-BE49-F238E27FC236}">
                <a16:creationId xmlns:a16="http://schemas.microsoft.com/office/drawing/2014/main" id="{C10B1612-840F-4365-BA72-6B031375E6F6}"/>
              </a:ext>
            </a:extLst>
          </p:cNvPr>
          <p:cNvPicPr>
            <a:picLocks noChangeAspect="1"/>
          </p:cNvPicPr>
          <p:nvPr/>
        </p:nvPicPr>
        <p:blipFill>
          <a:blip r:embed="rId3"/>
          <a:stretch>
            <a:fillRect/>
          </a:stretch>
        </p:blipFill>
        <p:spPr>
          <a:xfrm>
            <a:off x="632340" y="2777791"/>
            <a:ext cx="5102390" cy="2491468"/>
          </a:xfrm>
          <a:prstGeom prst="rect">
            <a:avLst/>
          </a:prstGeom>
        </p:spPr>
      </p:pic>
    </p:spTree>
    <p:extLst>
      <p:ext uri="{BB962C8B-B14F-4D97-AF65-F5344CB8AC3E}">
        <p14:creationId xmlns:p14="http://schemas.microsoft.com/office/powerpoint/2010/main" val="201647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7941-74B8-45D9-AE10-68F6D2A154EF}"/>
              </a:ext>
            </a:extLst>
          </p:cNvPr>
          <p:cNvSpPr>
            <a:spLocks noGrp="1"/>
          </p:cNvSpPr>
          <p:nvPr>
            <p:ph type="title"/>
          </p:nvPr>
        </p:nvSpPr>
        <p:spPr/>
        <p:txBody>
          <a:bodyPr/>
          <a:lstStyle/>
          <a:p>
            <a:r>
              <a:rPr lang="en-US">
                <a:latin typeface="Proxima Nova Cond" panose="02000506030000020004" pitchFamily="2" charset="0"/>
              </a:rPr>
              <a:t>Objectives </a:t>
            </a:r>
          </a:p>
        </p:txBody>
      </p:sp>
      <p:sp>
        <p:nvSpPr>
          <p:cNvPr id="3" name="Content Placeholder 2">
            <a:extLst>
              <a:ext uri="{FF2B5EF4-FFF2-40B4-BE49-F238E27FC236}">
                <a16:creationId xmlns:a16="http://schemas.microsoft.com/office/drawing/2014/main" id="{279C97B5-307F-4E3E-B8E3-2C14D3F29C53}"/>
              </a:ext>
            </a:extLst>
          </p:cNvPr>
          <p:cNvSpPr>
            <a:spLocks noGrp="1"/>
          </p:cNvSpPr>
          <p:nvPr>
            <p:ph idx="1"/>
          </p:nvPr>
        </p:nvSpPr>
        <p:spPr>
          <a:xfrm>
            <a:off x="838200" y="3194613"/>
            <a:ext cx="10515600" cy="2982350"/>
          </a:xfrm>
        </p:spPr>
        <p:txBody>
          <a:bodyPr/>
          <a:lstStyle/>
          <a:p>
            <a:r>
              <a:rPr lang="en-US">
                <a:latin typeface="Proxima Nova" panose="02000506030000020004"/>
              </a:rPr>
              <a:t>Describe an example of an Industry “change” using health care story</a:t>
            </a:r>
          </a:p>
          <a:p>
            <a:r>
              <a:rPr lang="en-US">
                <a:latin typeface="Proxima Nova" panose="02000506030000020004"/>
              </a:rPr>
              <a:t>Identify critical elements of “change” that support success</a:t>
            </a:r>
          </a:p>
          <a:p>
            <a:r>
              <a:rPr lang="en-US">
                <a:latin typeface="Proxima Nova" panose="02000506030000020004"/>
              </a:rPr>
              <a:t>Associate current “experience” with described critical elements</a:t>
            </a:r>
          </a:p>
          <a:p>
            <a:endParaRPr lang="en-US">
              <a:latin typeface="Proxima Nova" panose="02000506030000020004"/>
            </a:endParaRPr>
          </a:p>
          <a:p>
            <a:endParaRPr lang="en-US">
              <a:latin typeface="Proxima Nova" panose="02000506030000020004"/>
            </a:endParaRPr>
          </a:p>
          <a:p>
            <a:endParaRPr lang="en-US">
              <a:latin typeface="Proxima Nova" panose="02000506030000020004"/>
            </a:endParaRPr>
          </a:p>
          <a:p>
            <a:endParaRPr lang="en-US">
              <a:latin typeface="Proxima Nova" panose="02000506030000020004"/>
            </a:endParaRPr>
          </a:p>
        </p:txBody>
      </p:sp>
    </p:spTree>
    <p:extLst>
      <p:ext uri="{BB962C8B-B14F-4D97-AF65-F5344CB8AC3E}">
        <p14:creationId xmlns:p14="http://schemas.microsoft.com/office/powerpoint/2010/main" val="251041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FD7A-231B-4F98-AE65-E0C04CA88EC5}"/>
              </a:ext>
            </a:extLst>
          </p:cNvPr>
          <p:cNvSpPr>
            <a:spLocks noGrp="1"/>
          </p:cNvSpPr>
          <p:nvPr>
            <p:ph type="title"/>
          </p:nvPr>
        </p:nvSpPr>
        <p:spPr/>
        <p:txBody>
          <a:bodyPr/>
          <a:lstStyle/>
          <a:p>
            <a:endParaRPr lang="en-US"/>
          </a:p>
        </p:txBody>
      </p:sp>
      <p:pic>
        <p:nvPicPr>
          <p:cNvPr id="4" name="Content Placeholder 3" descr="A close up of a logo&#10;&#10;Description automatically generated">
            <a:extLst>
              <a:ext uri="{FF2B5EF4-FFF2-40B4-BE49-F238E27FC236}">
                <a16:creationId xmlns:a16="http://schemas.microsoft.com/office/drawing/2014/main" id="{90F53502-28E8-43FA-ADA9-9538C86D14A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48000" y="2576513"/>
            <a:ext cx="6096000" cy="3429000"/>
          </a:xfrm>
          <a:prstGeom prst="rect">
            <a:avLst/>
          </a:prstGeom>
        </p:spPr>
      </p:pic>
    </p:spTree>
    <p:extLst>
      <p:ext uri="{BB962C8B-B14F-4D97-AF65-F5344CB8AC3E}">
        <p14:creationId xmlns:p14="http://schemas.microsoft.com/office/powerpoint/2010/main" val="1545334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99C0-5C03-461E-A1A7-133533716C6B}"/>
              </a:ext>
            </a:extLst>
          </p:cNvPr>
          <p:cNvSpPr>
            <a:spLocks noGrp="1"/>
          </p:cNvSpPr>
          <p:nvPr>
            <p:ph type="title"/>
          </p:nvPr>
        </p:nvSpPr>
        <p:spPr/>
        <p:txBody>
          <a:bodyPr>
            <a:normAutofit/>
          </a:bodyPr>
          <a:lstStyle/>
          <a:p>
            <a:r>
              <a:rPr lang="en-US">
                <a:latin typeface="Proxima Nova Cond" panose="02000506030000020004" pitchFamily="2" charset="0"/>
                <a:ea typeface="+mn-ea"/>
                <a:cs typeface="+mn-cs"/>
              </a:rPr>
              <a:t>As VR&amp;E moves forward…</a:t>
            </a:r>
          </a:p>
        </p:txBody>
      </p:sp>
      <p:sp>
        <p:nvSpPr>
          <p:cNvPr id="3" name="Content Placeholder 2">
            <a:extLst>
              <a:ext uri="{FF2B5EF4-FFF2-40B4-BE49-F238E27FC236}">
                <a16:creationId xmlns:a16="http://schemas.microsoft.com/office/drawing/2014/main" id="{9546822E-B587-46C3-A51F-C56A04AFD029}"/>
              </a:ext>
            </a:extLst>
          </p:cNvPr>
          <p:cNvSpPr>
            <a:spLocks noGrp="1"/>
          </p:cNvSpPr>
          <p:nvPr>
            <p:ph idx="1"/>
          </p:nvPr>
        </p:nvSpPr>
        <p:spPr/>
        <p:txBody>
          <a:bodyPr>
            <a:normAutofit fontScale="92500" lnSpcReduction="10000"/>
          </a:bodyPr>
          <a:lstStyle/>
          <a:p>
            <a:r>
              <a:rPr lang="en-US">
                <a:latin typeface="Proxima Nova" panose="02000506030000020004"/>
              </a:rPr>
              <a:t>Today’s rapid economic, technologic and social changes have significant operational implication for all business and industry, including government</a:t>
            </a:r>
          </a:p>
          <a:p>
            <a:r>
              <a:rPr lang="en-US">
                <a:latin typeface="Proxima Nova" panose="02000506030000020004"/>
              </a:rPr>
              <a:t>Creating change is cascaded from executive level down and must be transparent, reliable and consistently reinforced based on mission, vision and values</a:t>
            </a:r>
          </a:p>
          <a:p>
            <a:r>
              <a:rPr lang="en-US">
                <a:latin typeface="Proxima Nova" panose="02000506030000020004"/>
              </a:rPr>
              <a:t>Leaders working with direct reports play a vital role by being a proactive “champion” of change to gain buy-in by allowing input/ideas</a:t>
            </a:r>
          </a:p>
          <a:p>
            <a:r>
              <a:rPr lang="en-US">
                <a:latin typeface="Proxima Nova" panose="02000506030000020004"/>
              </a:rPr>
              <a:t>Change impacts everyone at all levels in many different ways</a:t>
            </a:r>
          </a:p>
        </p:txBody>
      </p:sp>
    </p:spTree>
    <p:extLst>
      <p:ext uri="{BB962C8B-B14F-4D97-AF65-F5344CB8AC3E}">
        <p14:creationId xmlns:p14="http://schemas.microsoft.com/office/powerpoint/2010/main" val="251836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2240-4FC3-4236-905E-80ECB67610BF}"/>
              </a:ext>
            </a:extLst>
          </p:cNvPr>
          <p:cNvSpPr>
            <a:spLocks noGrp="1"/>
          </p:cNvSpPr>
          <p:nvPr>
            <p:ph type="title"/>
          </p:nvPr>
        </p:nvSpPr>
        <p:spPr/>
        <p:txBody>
          <a:bodyPr/>
          <a:lstStyle/>
          <a:p>
            <a:endParaRPr lang="en-US"/>
          </a:p>
        </p:txBody>
      </p:sp>
      <p:pic>
        <p:nvPicPr>
          <p:cNvPr id="8" name="Content Placeholder 7" descr="A picture containing blue, drawing, white, player&#10;&#10;Description automatically generated">
            <a:extLst>
              <a:ext uri="{FF2B5EF4-FFF2-40B4-BE49-F238E27FC236}">
                <a16:creationId xmlns:a16="http://schemas.microsoft.com/office/drawing/2014/main" id="{BB863E42-CF8E-4357-9D20-D80CBB56B5E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26000" y="3567113"/>
            <a:ext cx="2540000" cy="1447800"/>
          </a:xfrm>
        </p:spPr>
      </p:pic>
    </p:spTree>
    <p:extLst>
      <p:ext uri="{BB962C8B-B14F-4D97-AF65-F5344CB8AC3E}">
        <p14:creationId xmlns:p14="http://schemas.microsoft.com/office/powerpoint/2010/main" val="35988254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 name="Group 253">
            <a:extLst>
              <a:ext uri="{FF2B5EF4-FFF2-40B4-BE49-F238E27FC236}">
                <a16:creationId xmlns:a16="http://schemas.microsoft.com/office/drawing/2014/main" id="{FFA12E6E-C8AD-2140-BE1A-D24C05A5E678}"/>
              </a:ext>
            </a:extLst>
          </p:cNvPr>
          <p:cNvGrpSpPr/>
          <p:nvPr/>
        </p:nvGrpSpPr>
        <p:grpSpPr>
          <a:xfrm>
            <a:off x="-3391988" y="-1938121"/>
            <a:ext cx="13006921" cy="10960478"/>
            <a:chOff x="-3420470" y="-1885302"/>
            <a:chExt cx="13006921" cy="10960478"/>
          </a:xfrm>
        </p:grpSpPr>
        <p:grpSp>
          <p:nvGrpSpPr>
            <p:cNvPr id="253" name="Group 252">
              <a:extLst>
                <a:ext uri="{FF2B5EF4-FFF2-40B4-BE49-F238E27FC236}">
                  <a16:creationId xmlns:a16="http://schemas.microsoft.com/office/drawing/2014/main" id="{5D2C0D6A-0507-6445-848C-58137DA3C3E3}"/>
                </a:ext>
              </a:extLst>
            </p:cNvPr>
            <p:cNvGrpSpPr/>
            <p:nvPr/>
          </p:nvGrpSpPr>
          <p:grpSpPr>
            <a:xfrm>
              <a:off x="-3420470" y="-1885302"/>
              <a:ext cx="13006921" cy="10960478"/>
              <a:chOff x="-3420470" y="-1885302"/>
              <a:chExt cx="13006921" cy="10960478"/>
            </a:xfrm>
          </p:grpSpPr>
          <p:sp>
            <p:nvSpPr>
              <p:cNvPr id="126" name="Freeform 6">
                <a:extLst>
                  <a:ext uri="{FF2B5EF4-FFF2-40B4-BE49-F238E27FC236}">
                    <a16:creationId xmlns:a16="http://schemas.microsoft.com/office/drawing/2014/main" id="{AA5DB6AC-1119-F744-B775-74C9796BFB96}"/>
                  </a:ext>
                </a:extLst>
              </p:cNvPr>
              <p:cNvSpPr>
                <a:spLocks/>
              </p:cNvSpPr>
              <p:nvPr/>
            </p:nvSpPr>
            <p:spPr bwMode="auto">
              <a:xfrm>
                <a:off x="-3420470" y="-1885302"/>
                <a:ext cx="13006921" cy="4787598"/>
              </a:xfrm>
              <a:custGeom>
                <a:avLst/>
                <a:gdLst>
                  <a:gd name="T0" fmla="*/ 878 w 5306"/>
                  <a:gd name="T1" fmla="*/ 1267 h 1887"/>
                  <a:gd name="T2" fmla="*/ 623 w 5306"/>
                  <a:gd name="T3" fmla="*/ 1012 h 1887"/>
                  <a:gd name="T4" fmla="*/ 623 w 5306"/>
                  <a:gd name="T5" fmla="*/ 757 h 1887"/>
                  <a:gd name="T6" fmla="*/ 0 w 5306"/>
                  <a:gd name="T7" fmla="*/ 0 h 1887"/>
                  <a:gd name="T8" fmla="*/ 5306 w 5306"/>
                  <a:gd name="T9" fmla="*/ 0 h 1887"/>
                  <a:gd name="T10" fmla="*/ 4938 w 5306"/>
                  <a:gd name="T11" fmla="*/ 874 h 1887"/>
                  <a:gd name="T12" fmla="*/ 4436 w 5306"/>
                  <a:gd name="T13" fmla="*/ 899 h 1887"/>
                  <a:gd name="T14" fmla="*/ 4258 w 5306"/>
                  <a:gd name="T15" fmla="*/ 1040 h 1887"/>
                  <a:gd name="T16" fmla="*/ 4148 w 5306"/>
                  <a:gd name="T17" fmla="*/ 1235 h 1887"/>
                  <a:gd name="T18" fmla="*/ 4298 w 5306"/>
                  <a:gd name="T19" fmla="*/ 1049 h 1887"/>
                  <a:gd name="T20" fmla="*/ 4440 w 5306"/>
                  <a:gd name="T21" fmla="*/ 1008 h 1887"/>
                  <a:gd name="T22" fmla="*/ 4545 w 5306"/>
                  <a:gd name="T23" fmla="*/ 1004 h 1887"/>
                  <a:gd name="T24" fmla="*/ 4521 w 5306"/>
                  <a:gd name="T25" fmla="*/ 1093 h 1887"/>
                  <a:gd name="T26" fmla="*/ 4626 w 5306"/>
                  <a:gd name="T27" fmla="*/ 1235 h 1887"/>
                  <a:gd name="T28" fmla="*/ 4472 w 5306"/>
                  <a:gd name="T29" fmla="*/ 1287 h 1887"/>
                  <a:gd name="T30" fmla="*/ 4355 w 5306"/>
                  <a:gd name="T31" fmla="*/ 1259 h 1887"/>
                  <a:gd name="T32" fmla="*/ 4318 w 5306"/>
                  <a:gd name="T33" fmla="*/ 1312 h 1887"/>
                  <a:gd name="T34" fmla="*/ 4258 w 5306"/>
                  <a:gd name="T35" fmla="*/ 1466 h 1887"/>
                  <a:gd name="T36" fmla="*/ 4084 w 5306"/>
                  <a:gd name="T37" fmla="*/ 1478 h 1887"/>
                  <a:gd name="T38" fmla="*/ 3946 w 5306"/>
                  <a:gd name="T39" fmla="*/ 1555 h 1887"/>
                  <a:gd name="T40" fmla="*/ 3910 w 5306"/>
                  <a:gd name="T41" fmla="*/ 1583 h 1887"/>
                  <a:gd name="T42" fmla="*/ 3740 w 5306"/>
                  <a:gd name="T43" fmla="*/ 1583 h 1887"/>
                  <a:gd name="T44" fmla="*/ 3638 w 5306"/>
                  <a:gd name="T45" fmla="*/ 1684 h 1887"/>
                  <a:gd name="T46" fmla="*/ 3784 w 5306"/>
                  <a:gd name="T47" fmla="*/ 1684 h 1887"/>
                  <a:gd name="T48" fmla="*/ 3784 w 5306"/>
                  <a:gd name="T49" fmla="*/ 1717 h 1887"/>
                  <a:gd name="T50" fmla="*/ 3663 w 5306"/>
                  <a:gd name="T51" fmla="*/ 1773 h 1887"/>
                  <a:gd name="T52" fmla="*/ 3618 w 5306"/>
                  <a:gd name="T53" fmla="*/ 1757 h 1887"/>
                  <a:gd name="T54" fmla="*/ 3586 w 5306"/>
                  <a:gd name="T55" fmla="*/ 1883 h 1887"/>
                  <a:gd name="T56" fmla="*/ 3505 w 5306"/>
                  <a:gd name="T57" fmla="*/ 1887 h 1887"/>
                  <a:gd name="T58" fmla="*/ 3513 w 5306"/>
                  <a:gd name="T59" fmla="*/ 1765 h 1887"/>
                  <a:gd name="T60" fmla="*/ 3549 w 5306"/>
                  <a:gd name="T61" fmla="*/ 1773 h 1887"/>
                  <a:gd name="T62" fmla="*/ 3549 w 5306"/>
                  <a:gd name="T63" fmla="*/ 1652 h 1887"/>
                  <a:gd name="T64" fmla="*/ 3606 w 5306"/>
                  <a:gd name="T65" fmla="*/ 1595 h 1887"/>
                  <a:gd name="T66" fmla="*/ 3537 w 5306"/>
                  <a:gd name="T67" fmla="*/ 1530 h 1887"/>
                  <a:gd name="T68" fmla="*/ 3679 w 5306"/>
                  <a:gd name="T69" fmla="*/ 1547 h 1887"/>
                  <a:gd name="T70" fmla="*/ 3566 w 5306"/>
                  <a:gd name="T71" fmla="*/ 1437 h 1887"/>
                  <a:gd name="T72" fmla="*/ 3351 w 5306"/>
                  <a:gd name="T73" fmla="*/ 1405 h 1887"/>
                  <a:gd name="T74" fmla="*/ 3351 w 5306"/>
                  <a:gd name="T75" fmla="*/ 1348 h 1887"/>
                  <a:gd name="T76" fmla="*/ 3262 w 5306"/>
                  <a:gd name="T77" fmla="*/ 1308 h 1887"/>
                  <a:gd name="T78" fmla="*/ 3262 w 5306"/>
                  <a:gd name="T79" fmla="*/ 1251 h 1887"/>
                  <a:gd name="T80" fmla="*/ 3124 w 5306"/>
                  <a:gd name="T81" fmla="*/ 1215 h 1887"/>
                  <a:gd name="T82" fmla="*/ 3019 w 5306"/>
                  <a:gd name="T83" fmla="*/ 1312 h 1887"/>
                  <a:gd name="T84" fmla="*/ 3007 w 5306"/>
                  <a:gd name="T85" fmla="*/ 1340 h 1887"/>
                  <a:gd name="T86" fmla="*/ 878 w 5306"/>
                  <a:gd name="T87" fmla="*/ 1267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06" h="1887">
                    <a:moveTo>
                      <a:pt x="878" y="1267"/>
                    </a:moveTo>
                    <a:lnTo>
                      <a:pt x="623" y="1012"/>
                    </a:lnTo>
                    <a:lnTo>
                      <a:pt x="623" y="757"/>
                    </a:lnTo>
                    <a:lnTo>
                      <a:pt x="0" y="0"/>
                    </a:lnTo>
                    <a:lnTo>
                      <a:pt x="5306" y="0"/>
                    </a:lnTo>
                    <a:lnTo>
                      <a:pt x="4938" y="874"/>
                    </a:lnTo>
                    <a:lnTo>
                      <a:pt x="4436" y="899"/>
                    </a:lnTo>
                    <a:lnTo>
                      <a:pt x="4258" y="1040"/>
                    </a:lnTo>
                    <a:lnTo>
                      <a:pt x="4148" y="1235"/>
                    </a:lnTo>
                    <a:lnTo>
                      <a:pt x="4298" y="1049"/>
                    </a:lnTo>
                    <a:lnTo>
                      <a:pt x="4440" y="1008"/>
                    </a:lnTo>
                    <a:lnTo>
                      <a:pt x="4545" y="1004"/>
                    </a:lnTo>
                    <a:lnTo>
                      <a:pt x="4521" y="1093"/>
                    </a:lnTo>
                    <a:lnTo>
                      <a:pt x="4626" y="1235"/>
                    </a:lnTo>
                    <a:lnTo>
                      <a:pt x="4472" y="1287"/>
                    </a:lnTo>
                    <a:lnTo>
                      <a:pt x="4355" y="1259"/>
                    </a:lnTo>
                    <a:lnTo>
                      <a:pt x="4318" y="1312"/>
                    </a:lnTo>
                    <a:lnTo>
                      <a:pt x="4258" y="1466"/>
                    </a:lnTo>
                    <a:lnTo>
                      <a:pt x="4084" y="1478"/>
                    </a:lnTo>
                    <a:lnTo>
                      <a:pt x="3946" y="1555"/>
                    </a:lnTo>
                    <a:lnTo>
                      <a:pt x="3910" y="1583"/>
                    </a:lnTo>
                    <a:lnTo>
                      <a:pt x="3740" y="1583"/>
                    </a:lnTo>
                    <a:lnTo>
                      <a:pt x="3638" y="1684"/>
                    </a:lnTo>
                    <a:lnTo>
                      <a:pt x="3784" y="1684"/>
                    </a:lnTo>
                    <a:lnTo>
                      <a:pt x="3784" y="1717"/>
                    </a:lnTo>
                    <a:lnTo>
                      <a:pt x="3663" y="1773"/>
                    </a:lnTo>
                    <a:lnTo>
                      <a:pt x="3618" y="1757"/>
                    </a:lnTo>
                    <a:lnTo>
                      <a:pt x="3586" y="1883"/>
                    </a:lnTo>
                    <a:lnTo>
                      <a:pt x="3505" y="1887"/>
                    </a:lnTo>
                    <a:lnTo>
                      <a:pt x="3513" y="1765"/>
                    </a:lnTo>
                    <a:lnTo>
                      <a:pt x="3549" y="1773"/>
                    </a:lnTo>
                    <a:lnTo>
                      <a:pt x="3549" y="1652"/>
                    </a:lnTo>
                    <a:lnTo>
                      <a:pt x="3606" y="1595"/>
                    </a:lnTo>
                    <a:lnTo>
                      <a:pt x="3537" y="1530"/>
                    </a:lnTo>
                    <a:lnTo>
                      <a:pt x="3679" y="1547"/>
                    </a:lnTo>
                    <a:lnTo>
                      <a:pt x="3566" y="1437"/>
                    </a:lnTo>
                    <a:lnTo>
                      <a:pt x="3351" y="1405"/>
                    </a:lnTo>
                    <a:lnTo>
                      <a:pt x="3351" y="1348"/>
                    </a:lnTo>
                    <a:lnTo>
                      <a:pt x="3262" y="1308"/>
                    </a:lnTo>
                    <a:lnTo>
                      <a:pt x="3262" y="1251"/>
                    </a:lnTo>
                    <a:lnTo>
                      <a:pt x="3124" y="1215"/>
                    </a:lnTo>
                    <a:lnTo>
                      <a:pt x="3019" y="1312"/>
                    </a:lnTo>
                    <a:lnTo>
                      <a:pt x="3007" y="1340"/>
                    </a:lnTo>
                    <a:lnTo>
                      <a:pt x="878" y="1267"/>
                    </a:lnTo>
                    <a:close/>
                  </a:path>
                </a:pathLst>
              </a:custGeom>
              <a:solidFill>
                <a:schemeClr val="tx2">
                  <a:lumMod val="60000"/>
                  <a:lumOff val="40000"/>
                  <a:alpha val="40000"/>
                </a:schemeClr>
              </a:solidFill>
              <a:ln w="25400"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9">
                <a:extLst>
                  <a:ext uri="{FF2B5EF4-FFF2-40B4-BE49-F238E27FC236}">
                    <a16:creationId xmlns:a16="http://schemas.microsoft.com/office/drawing/2014/main" id="{AE7A5692-DBD8-A54C-9B87-B07BB067609A}"/>
                  </a:ext>
                </a:extLst>
              </p:cNvPr>
              <p:cNvSpPr>
                <a:spLocks/>
              </p:cNvSpPr>
              <p:nvPr/>
            </p:nvSpPr>
            <p:spPr bwMode="auto">
              <a:xfrm>
                <a:off x="-2030548" y="753332"/>
                <a:ext cx="654513" cy="636824"/>
              </a:xfrm>
              <a:custGeom>
                <a:avLst/>
                <a:gdLst>
                  <a:gd name="T0" fmla="*/ 267 w 267"/>
                  <a:gd name="T1" fmla="*/ 227 h 251"/>
                  <a:gd name="T2" fmla="*/ 255 w 267"/>
                  <a:gd name="T3" fmla="*/ 251 h 251"/>
                  <a:gd name="T4" fmla="*/ 117 w 267"/>
                  <a:gd name="T5" fmla="*/ 175 h 251"/>
                  <a:gd name="T6" fmla="*/ 0 w 267"/>
                  <a:gd name="T7" fmla="*/ 0 h 251"/>
                  <a:gd name="T8" fmla="*/ 48 w 267"/>
                  <a:gd name="T9" fmla="*/ 0 h 251"/>
                  <a:gd name="T10" fmla="*/ 149 w 267"/>
                  <a:gd name="T11" fmla="*/ 81 h 251"/>
                  <a:gd name="T12" fmla="*/ 182 w 267"/>
                  <a:gd name="T13" fmla="*/ 146 h 251"/>
                  <a:gd name="T14" fmla="*/ 230 w 267"/>
                  <a:gd name="T15" fmla="*/ 158 h 251"/>
                  <a:gd name="T16" fmla="*/ 267 w 267"/>
                  <a:gd name="T17" fmla="*/ 22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51">
                    <a:moveTo>
                      <a:pt x="267" y="227"/>
                    </a:moveTo>
                    <a:lnTo>
                      <a:pt x="255" y="251"/>
                    </a:lnTo>
                    <a:lnTo>
                      <a:pt x="117" y="175"/>
                    </a:lnTo>
                    <a:lnTo>
                      <a:pt x="0" y="0"/>
                    </a:lnTo>
                    <a:lnTo>
                      <a:pt x="48" y="0"/>
                    </a:lnTo>
                    <a:lnTo>
                      <a:pt x="149" y="81"/>
                    </a:lnTo>
                    <a:lnTo>
                      <a:pt x="182" y="146"/>
                    </a:lnTo>
                    <a:lnTo>
                      <a:pt x="230" y="158"/>
                    </a:lnTo>
                    <a:lnTo>
                      <a:pt x="267" y="227"/>
                    </a:lnTo>
                    <a:close/>
                  </a:path>
                </a:pathLst>
              </a:custGeom>
              <a:solidFill>
                <a:schemeClr val="tx2">
                  <a:lumMod val="60000"/>
                  <a:lumOff val="40000"/>
                  <a:alpha val="40000"/>
                </a:schemeClr>
              </a:solidFill>
              <a:ln w="25400"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0">
                <a:extLst>
                  <a:ext uri="{FF2B5EF4-FFF2-40B4-BE49-F238E27FC236}">
                    <a16:creationId xmlns:a16="http://schemas.microsoft.com/office/drawing/2014/main" id="{56FA1C99-B020-E54A-9D0C-5B730B63DF13}"/>
                  </a:ext>
                </a:extLst>
              </p:cNvPr>
              <p:cNvSpPr>
                <a:spLocks/>
              </p:cNvSpPr>
              <p:nvPr/>
            </p:nvSpPr>
            <p:spPr bwMode="auto">
              <a:xfrm>
                <a:off x="-2547786" y="-129596"/>
                <a:ext cx="475564" cy="515041"/>
              </a:xfrm>
              <a:custGeom>
                <a:avLst/>
                <a:gdLst>
                  <a:gd name="T0" fmla="*/ 16 w 194"/>
                  <a:gd name="T1" fmla="*/ 0 h 203"/>
                  <a:gd name="T2" fmla="*/ 93 w 194"/>
                  <a:gd name="T3" fmla="*/ 0 h 203"/>
                  <a:gd name="T4" fmla="*/ 118 w 194"/>
                  <a:gd name="T5" fmla="*/ 114 h 203"/>
                  <a:gd name="T6" fmla="*/ 194 w 194"/>
                  <a:gd name="T7" fmla="*/ 203 h 203"/>
                  <a:gd name="T8" fmla="*/ 105 w 194"/>
                  <a:gd name="T9" fmla="*/ 170 h 203"/>
                  <a:gd name="T10" fmla="*/ 0 w 194"/>
                  <a:gd name="T11" fmla="*/ 37 h 203"/>
                  <a:gd name="T12" fmla="*/ 16 w 19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194" h="203">
                    <a:moveTo>
                      <a:pt x="16" y="0"/>
                    </a:moveTo>
                    <a:lnTo>
                      <a:pt x="93" y="0"/>
                    </a:lnTo>
                    <a:lnTo>
                      <a:pt x="118" y="114"/>
                    </a:lnTo>
                    <a:lnTo>
                      <a:pt x="194" y="203"/>
                    </a:lnTo>
                    <a:lnTo>
                      <a:pt x="105" y="170"/>
                    </a:lnTo>
                    <a:lnTo>
                      <a:pt x="0" y="37"/>
                    </a:lnTo>
                    <a:lnTo>
                      <a:pt x="16" y="0"/>
                    </a:lnTo>
                    <a:close/>
                  </a:path>
                </a:pathLst>
              </a:custGeom>
              <a:solidFill>
                <a:schemeClr val="tx2">
                  <a:lumMod val="60000"/>
                  <a:lumOff val="40000"/>
                  <a:alpha val="40000"/>
                </a:schemeClr>
              </a:solidFill>
              <a:ln w="25400"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1">
                <a:extLst>
                  <a:ext uri="{FF2B5EF4-FFF2-40B4-BE49-F238E27FC236}">
                    <a16:creationId xmlns:a16="http://schemas.microsoft.com/office/drawing/2014/main" id="{C8962857-C0DF-934B-826F-A18AC02A9352}"/>
                  </a:ext>
                </a:extLst>
              </p:cNvPr>
              <p:cNvSpPr>
                <a:spLocks/>
              </p:cNvSpPr>
              <p:nvPr/>
            </p:nvSpPr>
            <p:spPr bwMode="auto">
              <a:xfrm>
                <a:off x="-562183" y="4782322"/>
                <a:ext cx="5157663" cy="4292854"/>
              </a:xfrm>
              <a:custGeom>
                <a:avLst/>
                <a:gdLst>
                  <a:gd name="T0" fmla="*/ 0 w 2104"/>
                  <a:gd name="T1" fmla="*/ 101 h 1692"/>
                  <a:gd name="T2" fmla="*/ 0 w 2104"/>
                  <a:gd name="T3" fmla="*/ 210 h 1692"/>
                  <a:gd name="T4" fmla="*/ 77 w 2104"/>
                  <a:gd name="T5" fmla="*/ 283 h 1692"/>
                  <a:gd name="T6" fmla="*/ 77 w 2104"/>
                  <a:gd name="T7" fmla="*/ 392 h 1692"/>
                  <a:gd name="T8" fmla="*/ 222 w 2104"/>
                  <a:gd name="T9" fmla="*/ 542 h 1692"/>
                  <a:gd name="T10" fmla="*/ 137 w 2104"/>
                  <a:gd name="T11" fmla="*/ 542 h 1692"/>
                  <a:gd name="T12" fmla="*/ 344 w 2104"/>
                  <a:gd name="T13" fmla="*/ 749 h 1692"/>
                  <a:gd name="T14" fmla="*/ 344 w 2104"/>
                  <a:gd name="T15" fmla="*/ 838 h 1692"/>
                  <a:gd name="T16" fmla="*/ 510 w 2104"/>
                  <a:gd name="T17" fmla="*/ 1004 h 1692"/>
                  <a:gd name="T18" fmla="*/ 558 w 2104"/>
                  <a:gd name="T19" fmla="*/ 955 h 1692"/>
                  <a:gd name="T20" fmla="*/ 469 w 2104"/>
                  <a:gd name="T21" fmla="*/ 866 h 1692"/>
                  <a:gd name="T22" fmla="*/ 469 w 2104"/>
                  <a:gd name="T23" fmla="*/ 898 h 1692"/>
                  <a:gd name="T24" fmla="*/ 437 w 2104"/>
                  <a:gd name="T25" fmla="*/ 866 h 1692"/>
                  <a:gd name="T26" fmla="*/ 437 w 2104"/>
                  <a:gd name="T27" fmla="*/ 765 h 1692"/>
                  <a:gd name="T28" fmla="*/ 412 w 2104"/>
                  <a:gd name="T29" fmla="*/ 736 h 1692"/>
                  <a:gd name="T30" fmla="*/ 412 w 2104"/>
                  <a:gd name="T31" fmla="*/ 692 h 1692"/>
                  <a:gd name="T32" fmla="*/ 291 w 2104"/>
                  <a:gd name="T33" fmla="*/ 570 h 1692"/>
                  <a:gd name="T34" fmla="*/ 291 w 2104"/>
                  <a:gd name="T35" fmla="*/ 490 h 1692"/>
                  <a:gd name="T36" fmla="*/ 174 w 2104"/>
                  <a:gd name="T37" fmla="*/ 372 h 1692"/>
                  <a:gd name="T38" fmla="*/ 174 w 2104"/>
                  <a:gd name="T39" fmla="*/ 210 h 1692"/>
                  <a:gd name="T40" fmla="*/ 279 w 2104"/>
                  <a:gd name="T41" fmla="*/ 267 h 1692"/>
                  <a:gd name="T42" fmla="*/ 279 w 2104"/>
                  <a:gd name="T43" fmla="*/ 376 h 1692"/>
                  <a:gd name="T44" fmla="*/ 493 w 2104"/>
                  <a:gd name="T45" fmla="*/ 591 h 1692"/>
                  <a:gd name="T46" fmla="*/ 493 w 2104"/>
                  <a:gd name="T47" fmla="*/ 668 h 1692"/>
                  <a:gd name="T48" fmla="*/ 542 w 2104"/>
                  <a:gd name="T49" fmla="*/ 712 h 1692"/>
                  <a:gd name="T50" fmla="*/ 542 w 2104"/>
                  <a:gd name="T51" fmla="*/ 749 h 1692"/>
                  <a:gd name="T52" fmla="*/ 829 w 2104"/>
                  <a:gd name="T53" fmla="*/ 1040 h 1692"/>
                  <a:gd name="T54" fmla="*/ 728 w 2104"/>
                  <a:gd name="T55" fmla="*/ 1182 h 1692"/>
                  <a:gd name="T56" fmla="*/ 1161 w 2104"/>
                  <a:gd name="T57" fmla="*/ 1611 h 1692"/>
                  <a:gd name="T58" fmla="*/ 2104 w 2104"/>
                  <a:gd name="T59" fmla="*/ 1692 h 1692"/>
                  <a:gd name="T60" fmla="*/ 2104 w 2104"/>
                  <a:gd name="T61" fmla="*/ 1097 h 1692"/>
                  <a:gd name="T62" fmla="*/ 1958 w 2104"/>
                  <a:gd name="T63" fmla="*/ 1097 h 1692"/>
                  <a:gd name="T64" fmla="*/ 1809 w 2104"/>
                  <a:gd name="T65" fmla="*/ 1243 h 1692"/>
                  <a:gd name="T66" fmla="*/ 1461 w 2104"/>
                  <a:gd name="T67" fmla="*/ 1247 h 1692"/>
                  <a:gd name="T68" fmla="*/ 1343 w 2104"/>
                  <a:gd name="T69" fmla="*/ 1129 h 1692"/>
                  <a:gd name="T70" fmla="*/ 1343 w 2104"/>
                  <a:gd name="T71" fmla="*/ 858 h 1692"/>
                  <a:gd name="T72" fmla="*/ 1440 w 2104"/>
                  <a:gd name="T73" fmla="*/ 708 h 1692"/>
                  <a:gd name="T74" fmla="*/ 1372 w 2104"/>
                  <a:gd name="T75" fmla="*/ 684 h 1692"/>
                  <a:gd name="T76" fmla="*/ 1100 w 2104"/>
                  <a:gd name="T77" fmla="*/ 206 h 1692"/>
                  <a:gd name="T78" fmla="*/ 659 w 2104"/>
                  <a:gd name="T79" fmla="*/ 121 h 1692"/>
                  <a:gd name="T80" fmla="*/ 222 w 2104"/>
                  <a:gd name="T81" fmla="*/ 36 h 1692"/>
                  <a:gd name="T82" fmla="*/ 64 w 2104"/>
                  <a:gd name="T83" fmla="*/ 0 h 1692"/>
                  <a:gd name="T84" fmla="*/ 0 w 2104"/>
                  <a:gd name="T85" fmla="*/ 101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4" h="1692">
                    <a:moveTo>
                      <a:pt x="0" y="101"/>
                    </a:moveTo>
                    <a:lnTo>
                      <a:pt x="0" y="210"/>
                    </a:lnTo>
                    <a:lnTo>
                      <a:pt x="77" y="283"/>
                    </a:lnTo>
                    <a:lnTo>
                      <a:pt x="77" y="392"/>
                    </a:lnTo>
                    <a:lnTo>
                      <a:pt x="222" y="542"/>
                    </a:lnTo>
                    <a:lnTo>
                      <a:pt x="137" y="542"/>
                    </a:lnTo>
                    <a:lnTo>
                      <a:pt x="344" y="749"/>
                    </a:lnTo>
                    <a:lnTo>
                      <a:pt x="344" y="838"/>
                    </a:lnTo>
                    <a:lnTo>
                      <a:pt x="510" y="1004"/>
                    </a:lnTo>
                    <a:lnTo>
                      <a:pt x="558" y="955"/>
                    </a:lnTo>
                    <a:lnTo>
                      <a:pt x="469" y="866"/>
                    </a:lnTo>
                    <a:lnTo>
                      <a:pt x="469" y="898"/>
                    </a:lnTo>
                    <a:lnTo>
                      <a:pt x="437" y="866"/>
                    </a:lnTo>
                    <a:lnTo>
                      <a:pt x="437" y="765"/>
                    </a:lnTo>
                    <a:lnTo>
                      <a:pt x="412" y="736"/>
                    </a:lnTo>
                    <a:lnTo>
                      <a:pt x="412" y="692"/>
                    </a:lnTo>
                    <a:lnTo>
                      <a:pt x="291" y="570"/>
                    </a:lnTo>
                    <a:lnTo>
                      <a:pt x="291" y="490"/>
                    </a:lnTo>
                    <a:lnTo>
                      <a:pt x="174" y="372"/>
                    </a:lnTo>
                    <a:lnTo>
                      <a:pt x="174" y="210"/>
                    </a:lnTo>
                    <a:lnTo>
                      <a:pt x="279" y="267"/>
                    </a:lnTo>
                    <a:lnTo>
                      <a:pt x="279" y="376"/>
                    </a:lnTo>
                    <a:lnTo>
                      <a:pt x="493" y="591"/>
                    </a:lnTo>
                    <a:lnTo>
                      <a:pt x="493" y="668"/>
                    </a:lnTo>
                    <a:lnTo>
                      <a:pt x="542" y="712"/>
                    </a:lnTo>
                    <a:lnTo>
                      <a:pt x="542" y="749"/>
                    </a:lnTo>
                    <a:lnTo>
                      <a:pt x="829" y="1040"/>
                    </a:lnTo>
                    <a:lnTo>
                      <a:pt x="728" y="1182"/>
                    </a:lnTo>
                    <a:lnTo>
                      <a:pt x="1161" y="1611"/>
                    </a:lnTo>
                    <a:lnTo>
                      <a:pt x="2104" y="1692"/>
                    </a:lnTo>
                    <a:lnTo>
                      <a:pt x="2104" y="1097"/>
                    </a:lnTo>
                    <a:lnTo>
                      <a:pt x="1958" y="1097"/>
                    </a:lnTo>
                    <a:lnTo>
                      <a:pt x="1809" y="1243"/>
                    </a:lnTo>
                    <a:lnTo>
                      <a:pt x="1461" y="1247"/>
                    </a:lnTo>
                    <a:lnTo>
                      <a:pt x="1343" y="1129"/>
                    </a:lnTo>
                    <a:lnTo>
                      <a:pt x="1343" y="858"/>
                    </a:lnTo>
                    <a:lnTo>
                      <a:pt x="1440" y="708"/>
                    </a:lnTo>
                    <a:lnTo>
                      <a:pt x="1372" y="684"/>
                    </a:lnTo>
                    <a:lnTo>
                      <a:pt x="1100" y="206"/>
                    </a:lnTo>
                    <a:lnTo>
                      <a:pt x="659" y="121"/>
                    </a:lnTo>
                    <a:lnTo>
                      <a:pt x="222" y="36"/>
                    </a:lnTo>
                    <a:lnTo>
                      <a:pt x="64" y="0"/>
                    </a:lnTo>
                    <a:lnTo>
                      <a:pt x="0" y="101"/>
                    </a:lnTo>
                    <a:close/>
                  </a:path>
                </a:pathLst>
              </a:custGeom>
              <a:solidFill>
                <a:schemeClr val="tx2">
                  <a:lumMod val="60000"/>
                  <a:lumOff val="40000"/>
                  <a:alpha val="40000"/>
                </a:schemeClr>
              </a:solidFill>
              <a:ln w="25400"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
                <a:extLst>
                  <a:ext uri="{FF2B5EF4-FFF2-40B4-BE49-F238E27FC236}">
                    <a16:creationId xmlns:a16="http://schemas.microsoft.com/office/drawing/2014/main" id="{AF78E767-F08E-A040-95AF-5298A1D53D79}"/>
                  </a:ext>
                </a:extLst>
              </p:cNvPr>
              <p:cNvSpPr>
                <a:spLocks/>
              </p:cNvSpPr>
              <p:nvPr/>
            </p:nvSpPr>
            <p:spPr bwMode="auto">
              <a:xfrm>
                <a:off x="7720965" y="766017"/>
                <a:ext cx="872684" cy="872779"/>
              </a:xfrm>
              <a:custGeom>
                <a:avLst/>
                <a:gdLst>
                  <a:gd name="T0" fmla="*/ 0 w 356"/>
                  <a:gd name="T1" fmla="*/ 242 h 344"/>
                  <a:gd name="T2" fmla="*/ 134 w 356"/>
                  <a:gd name="T3" fmla="*/ 242 h 344"/>
                  <a:gd name="T4" fmla="*/ 4 w 356"/>
                  <a:gd name="T5" fmla="*/ 283 h 344"/>
                  <a:gd name="T6" fmla="*/ 4 w 356"/>
                  <a:gd name="T7" fmla="*/ 344 h 344"/>
                  <a:gd name="T8" fmla="*/ 117 w 356"/>
                  <a:gd name="T9" fmla="*/ 344 h 344"/>
                  <a:gd name="T10" fmla="*/ 198 w 356"/>
                  <a:gd name="T11" fmla="*/ 299 h 344"/>
                  <a:gd name="T12" fmla="*/ 198 w 356"/>
                  <a:gd name="T13" fmla="*/ 271 h 344"/>
                  <a:gd name="T14" fmla="*/ 291 w 356"/>
                  <a:gd name="T15" fmla="*/ 178 h 344"/>
                  <a:gd name="T16" fmla="*/ 291 w 356"/>
                  <a:gd name="T17" fmla="*/ 141 h 344"/>
                  <a:gd name="T18" fmla="*/ 356 w 356"/>
                  <a:gd name="T19" fmla="*/ 117 h 344"/>
                  <a:gd name="T20" fmla="*/ 312 w 356"/>
                  <a:gd name="T21" fmla="*/ 68 h 344"/>
                  <a:gd name="T22" fmla="*/ 312 w 356"/>
                  <a:gd name="T23" fmla="*/ 0 h 344"/>
                  <a:gd name="T24" fmla="*/ 271 w 356"/>
                  <a:gd name="T25" fmla="*/ 0 h 344"/>
                  <a:gd name="T26" fmla="*/ 186 w 356"/>
                  <a:gd name="T27" fmla="*/ 80 h 344"/>
                  <a:gd name="T28" fmla="*/ 231 w 356"/>
                  <a:gd name="T29" fmla="*/ 125 h 344"/>
                  <a:gd name="T30" fmla="*/ 154 w 356"/>
                  <a:gd name="T31" fmla="*/ 174 h 344"/>
                  <a:gd name="T32" fmla="*/ 85 w 356"/>
                  <a:gd name="T33" fmla="*/ 174 h 344"/>
                  <a:gd name="T34" fmla="*/ 0 w 356"/>
                  <a:gd name="T35" fmla="*/ 24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6" h="344">
                    <a:moveTo>
                      <a:pt x="0" y="242"/>
                    </a:moveTo>
                    <a:lnTo>
                      <a:pt x="134" y="242"/>
                    </a:lnTo>
                    <a:lnTo>
                      <a:pt x="4" y="283"/>
                    </a:lnTo>
                    <a:lnTo>
                      <a:pt x="4" y="344"/>
                    </a:lnTo>
                    <a:lnTo>
                      <a:pt x="117" y="344"/>
                    </a:lnTo>
                    <a:lnTo>
                      <a:pt x="198" y="299"/>
                    </a:lnTo>
                    <a:lnTo>
                      <a:pt x="198" y="271"/>
                    </a:lnTo>
                    <a:lnTo>
                      <a:pt x="291" y="178"/>
                    </a:lnTo>
                    <a:lnTo>
                      <a:pt x="291" y="141"/>
                    </a:lnTo>
                    <a:lnTo>
                      <a:pt x="356" y="117"/>
                    </a:lnTo>
                    <a:lnTo>
                      <a:pt x="312" y="68"/>
                    </a:lnTo>
                    <a:lnTo>
                      <a:pt x="312" y="0"/>
                    </a:lnTo>
                    <a:lnTo>
                      <a:pt x="271" y="0"/>
                    </a:lnTo>
                    <a:lnTo>
                      <a:pt x="186" y="80"/>
                    </a:lnTo>
                    <a:lnTo>
                      <a:pt x="231" y="125"/>
                    </a:lnTo>
                    <a:lnTo>
                      <a:pt x="154" y="174"/>
                    </a:lnTo>
                    <a:lnTo>
                      <a:pt x="85" y="174"/>
                    </a:lnTo>
                    <a:lnTo>
                      <a:pt x="0" y="242"/>
                    </a:lnTo>
                    <a:close/>
                  </a:path>
                </a:pathLst>
              </a:custGeom>
              <a:solidFill>
                <a:schemeClr val="tx2">
                  <a:lumMod val="60000"/>
                  <a:lumOff val="40000"/>
                  <a:alpha val="40000"/>
                </a:schemeClr>
              </a:solidFill>
              <a:ln w="22225"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8">
                <a:extLst>
                  <a:ext uri="{FF2B5EF4-FFF2-40B4-BE49-F238E27FC236}">
                    <a16:creationId xmlns:a16="http://schemas.microsoft.com/office/drawing/2014/main" id="{F28C93A7-2BA1-854D-88AC-D03501843684}"/>
                  </a:ext>
                </a:extLst>
              </p:cNvPr>
              <p:cNvSpPr>
                <a:spLocks/>
              </p:cNvSpPr>
              <p:nvPr/>
            </p:nvSpPr>
            <p:spPr bwMode="auto">
              <a:xfrm>
                <a:off x="7831277" y="446337"/>
                <a:ext cx="563813" cy="185212"/>
              </a:xfrm>
              <a:custGeom>
                <a:avLst/>
                <a:gdLst>
                  <a:gd name="T0" fmla="*/ 0 w 230"/>
                  <a:gd name="T1" fmla="*/ 0 h 73"/>
                  <a:gd name="T2" fmla="*/ 77 w 230"/>
                  <a:gd name="T3" fmla="*/ 73 h 73"/>
                  <a:gd name="T4" fmla="*/ 230 w 230"/>
                  <a:gd name="T5" fmla="*/ 73 h 73"/>
                  <a:gd name="T6" fmla="*/ 133 w 230"/>
                  <a:gd name="T7" fmla="*/ 0 h 73"/>
                  <a:gd name="T8" fmla="*/ 0 w 230"/>
                  <a:gd name="T9" fmla="*/ 0 h 73"/>
                </a:gdLst>
                <a:ahLst/>
                <a:cxnLst>
                  <a:cxn ang="0">
                    <a:pos x="T0" y="T1"/>
                  </a:cxn>
                  <a:cxn ang="0">
                    <a:pos x="T2" y="T3"/>
                  </a:cxn>
                  <a:cxn ang="0">
                    <a:pos x="T4" y="T5"/>
                  </a:cxn>
                  <a:cxn ang="0">
                    <a:pos x="T6" y="T7"/>
                  </a:cxn>
                  <a:cxn ang="0">
                    <a:pos x="T8" y="T9"/>
                  </a:cxn>
                </a:cxnLst>
                <a:rect l="0" t="0" r="r" b="b"/>
                <a:pathLst>
                  <a:path w="230" h="73">
                    <a:moveTo>
                      <a:pt x="0" y="0"/>
                    </a:moveTo>
                    <a:lnTo>
                      <a:pt x="77" y="73"/>
                    </a:lnTo>
                    <a:lnTo>
                      <a:pt x="230" y="73"/>
                    </a:lnTo>
                    <a:lnTo>
                      <a:pt x="133" y="0"/>
                    </a:lnTo>
                    <a:lnTo>
                      <a:pt x="0" y="0"/>
                    </a:lnTo>
                    <a:close/>
                  </a:path>
                </a:pathLst>
              </a:custGeom>
              <a:solidFill>
                <a:schemeClr val="tx2">
                  <a:lumMod val="60000"/>
                  <a:lumOff val="40000"/>
                  <a:alpha val="40000"/>
                </a:schemeClr>
              </a:solidFill>
              <a:ln w="22225" cap="rnd">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7" name="Group 186">
              <a:extLst>
                <a:ext uri="{FF2B5EF4-FFF2-40B4-BE49-F238E27FC236}">
                  <a16:creationId xmlns:a16="http://schemas.microsoft.com/office/drawing/2014/main" id="{FEE6BFAB-2D01-3143-AFEE-088BB9482B61}"/>
                </a:ext>
              </a:extLst>
            </p:cNvPr>
            <p:cNvGrpSpPr/>
            <p:nvPr/>
          </p:nvGrpSpPr>
          <p:grpSpPr>
            <a:xfrm>
              <a:off x="-1625337" y="958841"/>
              <a:ext cx="9248248" cy="5703508"/>
              <a:chOff x="-1625337" y="958841"/>
              <a:chExt cx="9248248" cy="5703508"/>
            </a:xfrm>
            <a:solidFill>
              <a:schemeClr val="bg1"/>
            </a:solidFill>
          </p:grpSpPr>
          <p:sp>
            <p:nvSpPr>
              <p:cNvPr id="132" name="Freeform 12">
                <a:extLst>
                  <a:ext uri="{FF2B5EF4-FFF2-40B4-BE49-F238E27FC236}">
                    <a16:creationId xmlns:a16="http://schemas.microsoft.com/office/drawing/2014/main" id="{59769BBF-1392-FF4D-8955-5198A685D21C}"/>
                  </a:ext>
                </a:extLst>
              </p:cNvPr>
              <p:cNvSpPr>
                <a:spLocks/>
              </p:cNvSpPr>
              <p:nvPr/>
            </p:nvSpPr>
            <p:spPr bwMode="auto">
              <a:xfrm>
                <a:off x="7017425" y="958841"/>
                <a:ext cx="605486" cy="1182311"/>
              </a:xfrm>
              <a:custGeom>
                <a:avLst/>
                <a:gdLst>
                  <a:gd name="T0" fmla="*/ 73 w 247"/>
                  <a:gd name="T1" fmla="*/ 466 h 466"/>
                  <a:gd name="T2" fmla="*/ 73 w 247"/>
                  <a:gd name="T3" fmla="*/ 393 h 466"/>
                  <a:gd name="T4" fmla="*/ 141 w 247"/>
                  <a:gd name="T5" fmla="*/ 324 h 466"/>
                  <a:gd name="T6" fmla="*/ 141 w 247"/>
                  <a:gd name="T7" fmla="*/ 300 h 466"/>
                  <a:gd name="T8" fmla="*/ 182 w 247"/>
                  <a:gd name="T9" fmla="*/ 260 h 466"/>
                  <a:gd name="T10" fmla="*/ 202 w 247"/>
                  <a:gd name="T11" fmla="*/ 260 h 466"/>
                  <a:gd name="T12" fmla="*/ 247 w 247"/>
                  <a:gd name="T13" fmla="*/ 215 h 466"/>
                  <a:gd name="T14" fmla="*/ 247 w 247"/>
                  <a:gd name="T15" fmla="*/ 166 h 466"/>
                  <a:gd name="T16" fmla="*/ 214 w 247"/>
                  <a:gd name="T17" fmla="*/ 166 h 466"/>
                  <a:gd name="T18" fmla="*/ 158 w 247"/>
                  <a:gd name="T19" fmla="*/ 114 h 466"/>
                  <a:gd name="T20" fmla="*/ 158 w 247"/>
                  <a:gd name="T21" fmla="*/ 0 h 466"/>
                  <a:gd name="T22" fmla="*/ 81 w 247"/>
                  <a:gd name="T23" fmla="*/ 0 h 466"/>
                  <a:gd name="T24" fmla="*/ 48 w 247"/>
                  <a:gd name="T25" fmla="*/ 33 h 466"/>
                  <a:gd name="T26" fmla="*/ 48 w 247"/>
                  <a:gd name="T27" fmla="*/ 13 h 466"/>
                  <a:gd name="T28" fmla="*/ 24 w 247"/>
                  <a:gd name="T29" fmla="*/ 13 h 466"/>
                  <a:gd name="T30" fmla="*/ 24 w 247"/>
                  <a:gd name="T31" fmla="*/ 122 h 466"/>
                  <a:gd name="T32" fmla="*/ 4 w 247"/>
                  <a:gd name="T33" fmla="*/ 142 h 466"/>
                  <a:gd name="T34" fmla="*/ 28 w 247"/>
                  <a:gd name="T35" fmla="*/ 162 h 466"/>
                  <a:gd name="T36" fmla="*/ 12 w 247"/>
                  <a:gd name="T37" fmla="*/ 199 h 466"/>
                  <a:gd name="T38" fmla="*/ 12 w 247"/>
                  <a:gd name="T39" fmla="*/ 256 h 466"/>
                  <a:gd name="T40" fmla="*/ 0 w 247"/>
                  <a:gd name="T41" fmla="*/ 256 h 466"/>
                  <a:gd name="T42" fmla="*/ 44 w 247"/>
                  <a:gd name="T43" fmla="*/ 417 h 466"/>
                  <a:gd name="T44" fmla="*/ 44 w 247"/>
                  <a:gd name="T45" fmla="*/ 466 h 466"/>
                  <a:gd name="T46" fmla="*/ 73 w 247"/>
                  <a:gd name="T47"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7" h="466">
                    <a:moveTo>
                      <a:pt x="73" y="466"/>
                    </a:moveTo>
                    <a:lnTo>
                      <a:pt x="73" y="393"/>
                    </a:lnTo>
                    <a:lnTo>
                      <a:pt x="141" y="324"/>
                    </a:lnTo>
                    <a:lnTo>
                      <a:pt x="141" y="300"/>
                    </a:lnTo>
                    <a:lnTo>
                      <a:pt x="182" y="260"/>
                    </a:lnTo>
                    <a:lnTo>
                      <a:pt x="202" y="260"/>
                    </a:lnTo>
                    <a:lnTo>
                      <a:pt x="247" y="215"/>
                    </a:lnTo>
                    <a:lnTo>
                      <a:pt x="247" y="166"/>
                    </a:lnTo>
                    <a:lnTo>
                      <a:pt x="214" y="166"/>
                    </a:lnTo>
                    <a:lnTo>
                      <a:pt x="158" y="114"/>
                    </a:lnTo>
                    <a:lnTo>
                      <a:pt x="158" y="0"/>
                    </a:lnTo>
                    <a:lnTo>
                      <a:pt x="81" y="0"/>
                    </a:lnTo>
                    <a:lnTo>
                      <a:pt x="48" y="33"/>
                    </a:lnTo>
                    <a:lnTo>
                      <a:pt x="48" y="13"/>
                    </a:lnTo>
                    <a:lnTo>
                      <a:pt x="24" y="13"/>
                    </a:lnTo>
                    <a:lnTo>
                      <a:pt x="24" y="122"/>
                    </a:lnTo>
                    <a:lnTo>
                      <a:pt x="4" y="142"/>
                    </a:lnTo>
                    <a:lnTo>
                      <a:pt x="28" y="162"/>
                    </a:lnTo>
                    <a:lnTo>
                      <a:pt x="12" y="199"/>
                    </a:lnTo>
                    <a:lnTo>
                      <a:pt x="12" y="256"/>
                    </a:lnTo>
                    <a:lnTo>
                      <a:pt x="0" y="256"/>
                    </a:lnTo>
                    <a:lnTo>
                      <a:pt x="44" y="417"/>
                    </a:lnTo>
                    <a:lnTo>
                      <a:pt x="44" y="466"/>
                    </a:lnTo>
                    <a:lnTo>
                      <a:pt x="73" y="466"/>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3">
                <a:extLst>
                  <a:ext uri="{FF2B5EF4-FFF2-40B4-BE49-F238E27FC236}">
                    <a16:creationId xmlns:a16="http://schemas.microsoft.com/office/drawing/2014/main" id="{1F8CA022-BB7D-614B-9000-003D14D03D51}"/>
                  </a:ext>
                </a:extLst>
              </p:cNvPr>
              <p:cNvSpPr>
                <a:spLocks/>
              </p:cNvSpPr>
              <p:nvPr/>
            </p:nvSpPr>
            <p:spPr bwMode="auto">
              <a:xfrm>
                <a:off x="6897308" y="1608350"/>
                <a:ext cx="227977" cy="593693"/>
              </a:xfrm>
              <a:custGeom>
                <a:avLst/>
                <a:gdLst>
                  <a:gd name="T0" fmla="*/ 49 w 93"/>
                  <a:gd name="T1" fmla="*/ 0 h 234"/>
                  <a:gd name="T2" fmla="*/ 24 w 93"/>
                  <a:gd name="T3" fmla="*/ 0 h 234"/>
                  <a:gd name="T4" fmla="*/ 24 w 93"/>
                  <a:gd name="T5" fmla="*/ 76 h 234"/>
                  <a:gd name="T6" fmla="*/ 0 w 93"/>
                  <a:gd name="T7" fmla="*/ 101 h 234"/>
                  <a:gd name="T8" fmla="*/ 0 w 93"/>
                  <a:gd name="T9" fmla="*/ 234 h 234"/>
                  <a:gd name="T10" fmla="*/ 69 w 93"/>
                  <a:gd name="T11" fmla="*/ 234 h 234"/>
                  <a:gd name="T12" fmla="*/ 93 w 93"/>
                  <a:gd name="T13" fmla="*/ 210 h 234"/>
                  <a:gd name="T14" fmla="*/ 93 w 93"/>
                  <a:gd name="T15" fmla="*/ 161 h 234"/>
                  <a:gd name="T16" fmla="*/ 49 w 93"/>
                  <a:gd name="T1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34">
                    <a:moveTo>
                      <a:pt x="49" y="0"/>
                    </a:moveTo>
                    <a:lnTo>
                      <a:pt x="24" y="0"/>
                    </a:lnTo>
                    <a:lnTo>
                      <a:pt x="24" y="76"/>
                    </a:lnTo>
                    <a:lnTo>
                      <a:pt x="0" y="101"/>
                    </a:lnTo>
                    <a:lnTo>
                      <a:pt x="0" y="234"/>
                    </a:lnTo>
                    <a:lnTo>
                      <a:pt x="69" y="234"/>
                    </a:lnTo>
                    <a:lnTo>
                      <a:pt x="93" y="210"/>
                    </a:lnTo>
                    <a:lnTo>
                      <a:pt x="93" y="161"/>
                    </a:lnTo>
                    <a:lnTo>
                      <a:pt x="49"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4">
                <a:extLst>
                  <a:ext uri="{FF2B5EF4-FFF2-40B4-BE49-F238E27FC236}">
                    <a16:creationId xmlns:a16="http://schemas.microsoft.com/office/drawing/2014/main" id="{4E7391E1-7801-6342-AA4E-1F4EE53E1DE0}"/>
                  </a:ext>
                </a:extLst>
              </p:cNvPr>
              <p:cNvSpPr>
                <a:spLocks/>
              </p:cNvSpPr>
              <p:nvPr/>
            </p:nvSpPr>
            <p:spPr bwMode="auto">
              <a:xfrm>
                <a:off x="6728164" y="1709836"/>
                <a:ext cx="227977" cy="492207"/>
              </a:xfrm>
              <a:custGeom>
                <a:avLst/>
                <a:gdLst>
                  <a:gd name="T0" fmla="*/ 93 w 93"/>
                  <a:gd name="T1" fmla="*/ 0 h 194"/>
                  <a:gd name="T2" fmla="*/ 93 w 93"/>
                  <a:gd name="T3" fmla="*/ 36 h 194"/>
                  <a:gd name="T4" fmla="*/ 69 w 93"/>
                  <a:gd name="T5" fmla="*/ 61 h 194"/>
                  <a:gd name="T6" fmla="*/ 69 w 93"/>
                  <a:gd name="T7" fmla="*/ 194 h 194"/>
                  <a:gd name="T8" fmla="*/ 0 w 93"/>
                  <a:gd name="T9" fmla="*/ 194 h 194"/>
                  <a:gd name="T10" fmla="*/ 0 w 93"/>
                  <a:gd name="T11" fmla="*/ 0 h 194"/>
                  <a:gd name="T12" fmla="*/ 93 w 93"/>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93" h="194">
                    <a:moveTo>
                      <a:pt x="93" y="0"/>
                    </a:moveTo>
                    <a:lnTo>
                      <a:pt x="93" y="36"/>
                    </a:lnTo>
                    <a:lnTo>
                      <a:pt x="69" y="61"/>
                    </a:lnTo>
                    <a:lnTo>
                      <a:pt x="69" y="194"/>
                    </a:lnTo>
                    <a:lnTo>
                      <a:pt x="0" y="194"/>
                    </a:lnTo>
                    <a:lnTo>
                      <a:pt x="0" y="0"/>
                    </a:lnTo>
                    <a:lnTo>
                      <a:pt x="93"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5">
                <a:extLst>
                  <a:ext uri="{FF2B5EF4-FFF2-40B4-BE49-F238E27FC236}">
                    <a16:creationId xmlns:a16="http://schemas.microsoft.com/office/drawing/2014/main" id="{F3D689B9-DD12-B445-A9FF-B4B6B05D3907}"/>
                  </a:ext>
                </a:extLst>
              </p:cNvPr>
              <p:cNvSpPr>
                <a:spLocks/>
              </p:cNvSpPr>
              <p:nvPr/>
            </p:nvSpPr>
            <p:spPr bwMode="auto">
              <a:xfrm>
                <a:off x="6728164" y="2171597"/>
                <a:ext cx="634902" cy="266401"/>
              </a:xfrm>
              <a:custGeom>
                <a:avLst/>
                <a:gdLst>
                  <a:gd name="T0" fmla="*/ 13 w 259"/>
                  <a:gd name="T1" fmla="*/ 101 h 105"/>
                  <a:gd name="T2" fmla="*/ 13 w 259"/>
                  <a:gd name="T3" fmla="*/ 45 h 105"/>
                  <a:gd name="T4" fmla="*/ 0 w 259"/>
                  <a:gd name="T5" fmla="*/ 24 h 105"/>
                  <a:gd name="T6" fmla="*/ 0 w 259"/>
                  <a:gd name="T7" fmla="*/ 12 h 105"/>
                  <a:gd name="T8" fmla="*/ 138 w 259"/>
                  <a:gd name="T9" fmla="*/ 12 h 105"/>
                  <a:gd name="T10" fmla="*/ 150 w 259"/>
                  <a:gd name="T11" fmla="*/ 0 h 105"/>
                  <a:gd name="T12" fmla="*/ 178 w 259"/>
                  <a:gd name="T13" fmla="*/ 0 h 105"/>
                  <a:gd name="T14" fmla="*/ 158 w 259"/>
                  <a:gd name="T15" fmla="*/ 20 h 105"/>
                  <a:gd name="T16" fmla="*/ 158 w 259"/>
                  <a:gd name="T17" fmla="*/ 37 h 105"/>
                  <a:gd name="T18" fmla="*/ 195 w 259"/>
                  <a:gd name="T19" fmla="*/ 37 h 105"/>
                  <a:gd name="T20" fmla="*/ 219 w 259"/>
                  <a:gd name="T21" fmla="*/ 61 h 105"/>
                  <a:gd name="T22" fmla="*/ 243 w 259"/>
                  <a:gd name="T23" fmla="*/ 61 h 105"/>
                  <a:gd name="T24" fmla="*/ 243 w 259"/>
                  <a:gd name="T25" fmla="*/ 49 h 105"/>
                  <a:gd name="T26" fmla="*/ 259 w 259"/>
                  <a:gd name="T27" fmla="*/ 61 h 105"/>
                  <a:gd name="T28" fmla="*/ 259 w 259"/>
                  <a:gd name="T29" fmla="*/ 81 h 105"/>
                  <a:gd name="T30" fmla="*/ 239 w 259"/>
                  <a:gd name="T31" fmla="*/ 81 h 105"/>
                  <a:gd name="T32" fmla="*/ 223 w 259"/>
                  <a:gd name="T33" fmla="*/ 97 h 105"/>
                  <a:gd name="T34" fmla="*/ 223 w 259"/>
                  <a:gd name="T35" fmla="*/ 77 h 105"/>
                  <a:gd name="T36" fmla="*/ 195 w 259"/>
                  <a:gd name="T37" fmla="*/ 105 h 105"/>
                  <a:gd name="T38" fmla="*/ 158 w 259"/>
                  <a:gd name="T39" fmla="*/ 69 h 105"/>
                  <a:gd name="T40" fmla="*/ 122 w 259"/>
                  <a:gd name="T41" fmla="*/ 69 h 105"/>
                  <a:gd name="T42" fmla="*/ 102 w 259"/>
                  <a:gd name="T43" fmla="*/ 85 h 105"/>
                  <a:gd name="T44" fmla="*/ 61 w 259"/>
                  <a:gd name="T45" fmla="*/ 85 h 105"/>
                  <a:gd name="T46" fmla="*/ 49 w 259"/>
                  <a:gd name="T47" fmla="*/ 101 h 105"/>
                  <a:gd name="T48" fmla="*/ 13 w 259"/>
                  <a:gd name="T49"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105">
                    <a:moveTo>
                      <a:pt x="13" y="101"/>
                    </a:moveTo>
                    <a:lnTo>
                      <a:pt x="13" y="45"/>
                    </a:lnTo>
                    <a:lnTo>
                      <a:pt x="0" y="24"/>
                    </a:lnTo>
                    <a:lnTo>
                      <a:pt x="0" y="12"/>
                    </a:lnTo>
                    <a:lnTo>
                      <a:pt x="138" y="12"/>
                    </a:lnTo>
                    <a:lnTo>
                      <a:pt x="150" y="0"/>
                    </a:lnTo>
                    <a:lnTo>
                      <a:pt x="178" y="0"/>
                    </a:lnTo>
                    <a:lnTo>
                      <a:pt x="158" y="20"/>
                    </a:lnTo>
                    <a:lnTo>
                      <a:pt x="158" y="37"/>
                    </a:lnTo>
                    <a:lnTo>
                      <a:pt x="195" y="37"/>
                    </a:lnTo>
                    <a:lnTo>
                      <a:pt x="219" y="61"/>
                    </a:lnTo>
                    <a:lnTo>
                      <a:pt x="243" y="61"/>
                    </a:lnTo>
                    <a:lnTo>
                      <a:pt x="243" y="49"/>
                    </a:lnTo>
                    <a:lnTo>
                      <a:pt x="259" y="61"/>
                    </a:lnTo>
                    <a:lnTo>
                      <a:pt x="259" y="81"/>
                    </a:lnTo>
                    <a:lnTo>
                      <a:pt x="239" y="81"/>
                    </a:lnTo>
                    <a:lnTo>
                      <a:pt x="223" y="97"/>
                    </a:lnTo>
                    <a:lnTo>
                      <a:pt x="223" y="77"/>
                    </a:lnTo>
                    <a:lnTo>
                      <a:pt x="195" y="105"/>
                    </a:lnTo>
                    <a:lnTo>
                      <a:pt x="158" y="69"/>
                    </a:lnTo>
                    <a:lnTo>
                      <a:pt x="122" y="69"/>
                    </a:lnTo>
                    <a:lnTo>
                      <a:pt x="102" y="85"/>
                    </a:lnTo>
                    <a:lnTo>
                      <a:pt x="61" y="85"/>
                    </a:lnTo>
                    <a:lnTo>
                      <a:pt x="49" y="101"/>
                    </a:lnTo>
                    <a:lnTo>
                      <a:pt x="13" y="101"/>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6">
                <a:extLst>
                  <a:ext uri="{FF2B5EF4-FFF2-40B4-BE49-F238E27FC236}">
                    <a16:creationId xmlns:a16="http://schemas.microsoft.com/office/drawing/2014/main" id="{D0012893-4CA0-DA41-8DF8-C81799E15115}"/>
                  </a:ext>
                </a:extLst>
              </p:cNvPr>
              <p:cNvSpPr>
                <a:spLocks/>
              </p:cNvSpPr>
              <p:nvPr/>
            </p:nvSpPr>
            <p:spPr bwMode="auto">
              <a:xfrm>
                <a:off x="7037036" y="2346660"/>
                <a:ext cx="149533" cy="185212"/>
              </a:xfrm>
              <a:custGeom>
                <a:avLst/>
                <a:gdLst>
                  <a:gd name="T0" fmla="*/ 0 w 61"/>
                  <a:gd name="T1" fmla="*/ 0 h 73"/>
                  <a:gd name="T2" fmla="*/ 0 w 61"/>
                  <a:gd name="T3" fmla="*/ 73 h 73"/>
                  <a:gd name="T4" fmla="*/ 28 w 61"/>
                  <a:gd name="T5" fmla="*/ 73 h 73"/>
                  <a:gd name="T6" fmla="*/ 28 w 61"/>
                  <a:gd name="T7" fmla="*/ 32 h 73"/>
                  <a:gd name="T8" fmla="*/ 44 w 61"/>
                  <a:gd name="T9" fmla="*/ 45 h 73"/>
                  <a:gd name="T10" fmla="*/ 61 w 61"/>
                  <a:gd name="T11" fmla="*/ 28 h 73"/>
                  <a:gd name="T12" fmla="*/ 32 w 61"/>
                  <a:gd name="T13" fmla="*/ 0 h 73"/>
                  <a:gd name="T14" fmla="*/ 0 w 61"/>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73">
                    <a:moveTo>
                      <a:pt x="0" y="0"/>
                    </a:moveTo>
                    <a:lnTo>
                      <a:pt x="0" y="73"/>
                    </a:lnTo>
                    <a:lnTo>
                      <a:pt x="28" y="73"/>
                    </a:lnTo>
                    <a:lnTo>
                      <a:pt x="28" y="32"/>
                    </a:lnTo>
                    <a:lnTo>
                      <a:pt x="44" y="45"/>
                    </a:lnTo>
                    <a:lnTo>
                      <a:pt x="61" y="28"/>
                    </a:lnTo>
                    <a:lnTo>
                      <a:pt x="32" y="0"/>
                    </a:lnTo>
                    <a:lnTo>
                      <a:pt x="0"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7">
                <a:extLst>
                  <a:ext uri="{FF2B5EF4-FFF2-40B4-BE49-F238E27FC236}">
                    <a16:creationId xmlns:a16="http://schemas.microsoft.com/office/drawing/2014/main" id="{6B861958-7D92-B344-B5AA-EAB38D651F5C}"/>
                  </a:ext>
                </a:extLst>
              </p:cNvPr>
              <p:cNvSpPr>
                <a:spLocks/>
              </p:cNvSpPr>
              <p:nvPr/>
            </p:nvSpPr>
            <p:spPr bwMode="auto">
              <a:xfrm>
                <a:off x="6718359" y="2346660"/>
                <a:ext cx="318677" cy="360275"/>
              </a:xfrm>
              <a:custGeom>
                <a:avLst/>
                <a:gdLst>
                  <a:gd name="T0" fmla="*/ 130 w 130"/>
                  <a:gd name="T1" fmla="*/ 73 h 142"/>
                  <a:gd name="T2" fmla="*/ 130 w 130"/>
                  <a:gd name="T3" fmla="*/ 0 h 142"/>
                  <a:gd name="T4" fmla="*/ 126 w 130"/>
                  <a:gd name="T5" fmla="*/ 0 h 142"/>
                  <a:gd name="T6" fmla="*/ 17 w 130"/>
                  <a:gd name="T7" fmla="*/ 0 h 142"/>
                  <a:gd name="T8" fmla="*/ 17 w 130"/>
                  <a:gd name="T9" fmla="*/ 109 h 142"/>
                  <a:gd name="T10" fmla="*/ 0 w 130"/>
                  <a:gd name="T11" fmla="*/ 126 h 142"/>
                  <a:gd name="T12" fmla="*/ 17 w 130"/>
                  <a:gd name="T13" fmla="*/ 142 h 142"/>
                  <a:gd name="T14" fmla="*/ 73 w 130"/>
                  <a:gd name="T15" fmla="*/ 73 h 142"/>
                  <a:gd name="T16" fmla="*/ 130 w 130"/>
                  <a:gd name="T17"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42">
                    <a:moveTo>
                      <a:pt x="130" y="73"/>
                    </a:moveTo>
                    <a:lnTo>
                      <a:pt x="130" y="0"/>
                    </a:lnTo>
                    <a:lnTo>
                      <a:pt x="126" y="0"/>
                    </a:lnTo>
                    <a:lnTo>
                      <a:pt x="17" y="0"/>
                    </a:lnTo>
                    <a:lnTo>
                      <a:pt x="17" y="109"/>
                    </a:lnTo>
                    <a:lnTo>
                      <a:pt x="0" y="126"/>
                    </a:lnTo>
                    <a:lnTo>
                      <a:pt x="17" y="142"/>
                    </a:lnTo>
                    <a:lnTo>
                      <a:pt x="73" y="73"/>
                    </a:lnTo>
                    <a:lnTo>
                      <a:pt x="130" y="73"/>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8">
                <a:extLst>
                  <a:ext uri="{FF2B5EF4-FFF2-40B4-BE49-F238E27FC236}">
                    <a16:creationId xmlns:a16="http://schemas.microsoft.com/office/drawing/2014/main" id="{71CAB997-2B48-D549-B460-73A30731BE5C}"/>
                  </a:ext>
                </a:extLst>
              </p:cNvPr>
              <p:cNvSpPr>
                <a:spLocks/>
              </p:cNvSpPr>
              <p:nvPr/>
            </p:nvSpPr>
            <p:spPr bwMode="auto">
              <a:xfrm>
                <a:off x="5728009" y="1709836"/>
                <a:ext cx="1032023" cy="1047842"/>
              </a:xfrm>
              <a:custGeom>
                <a:avLst/>
                <a:gdLst>
                  <a:gd name="T0" fmla="*/ 416 w 421"/>
                  <a:gd name="T1" fmla="*/ 389 h 413"/>
                  <a:gd name="T2" fmla="*/ 408 w 421"/>
                  <a:gd name="T3" fmla="*/ 397 h 413"/>
                  <a:gd name="T4" fmla="*/ 408 w 421"/>
                  <a:gd name="T5" fmla="*/ 413 h 413"/>
                  <a:gd name="T6" fmla="*/ 348 w 421"/>
                  <a:gd name="T7" fmla="*/ 405 h 413"/>
                  <a:gd name="T8" fmla="*/ 315 w 421"/>
                  <a:gd name="T9" fmla="*/ 389 h 413"/>
                  <a:gd name="T10" fmla="*/ 0 w 421"/>
                  <a:gd name="T11" fmla="*/ 389 h 413"/>
                  <a:gd name="T12" fmla="*/ 0 w 421"/>
                  <a:gd name="T13" fmla="*/ 364 h 413"/>
                  <a:gd name="T14" fmla="*/ 40 w 421"/>
                  <a:gd name="T15" fmla="*/ 320 h 413"/>
                  <a:gd name="T16" fmla="*/ 28 w 421"/>
                  <a:gd name="T17" fmla="*/ 304 h 413"/>
                  <a:gd name="T18" fmla="*/ 28 w 421"/>
                  <a:gd name="T19" fmla="*/ 279 h 413"/>
                  <a:gd name="T20" fmla="*/ 56 w 421"/>
                  <a:gd name="T21" fmla="*/ 251 h 413"/>
                  <a:gd name="T22" fmla="*/ 93 w 421"/>
                  <a:gd name="T23" fmla="*/ 251 h 413"/>
                  <a:gd name="T24" fmla="*/ 109 w 421"/>
                  <a:gd name="T25" fmla="*/ 263 h 413"/>
                  <a:gd name="T26" fmla="*/ 194 w 421"/>
                  <a:gd name="T27" fmla="*/ 219 h 413"/>
                  <a:gd name="T28" fmla="*/ 194 w 421"/>
                  <a:gd name="T29" fmla="*/ 142 h 413"/>
                  <a:gd name="T30" fmla="*/ 340 w 421"/>
                  <a:gd name="T31" fmla="*/ 0 h 413"/>
                  <a:gd name="T32" fmla="*/ 408 w 421"/>
                  <a:gd name="T33" fmla="*/ 0 h 413"/>
                  <a:gd name="T34" fmla="*/ 408 w 421"/>
                  <a:gd name="T35" fmla="*/ 206 h 413"/>
                  <a:gd name="T36" fmla="*/ 421 w 421"/>
                  <a:gd name="T37" fmla="*/ 227 h 413"/>
                  <a:gd name="T38" fmla="*/ 421 w 421"/>
                  <a:gd name="T39" fmla="*/ 360 h 413"/>
                  <a:gd name="T40" fmla="*/ 404 w 421"/>
                  <a:gd name="T41" fmla="*/ 377 h 413"/>
                  <a:gd name="T42" fmla="*/ 416 w 421"/>
                  <a:gd name="T43" fmla="*/ 38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1" h="413">
                    <a:moveTo>
                      <a:pt x="416" y="389"/>
                    </a:moveTo>
                    <a:lnTo>
                      <a:pt x="408" y="397"/>
                    </a:lnTo>
                    <a:lnTo>
                      <a:pt x="408" y="413"/>
                    </a:lnTo>
                    <a:lnTo>
                      <a:pt x="348" y="405"/>
                    </a:lnTo>
                    <a:lnTo>
                      <a:pt x="315" y="389"/>
                    </a:lnTo>
                    <a:lnTo>
                      <a:pt x="0" y="389"/>
                    </a:lnTo>
                    <a:lnTo>
                      <a:pt x="0" y="364"/>
                    </a:lnTo>
                    <a:lnTo>
                      <a:pt x="40" y="320"/>
                    </a:lnTo>
                    <a:lnTo>
                      <a:pt x="28" y="304"/>
                    </a:lnTo>
                    <a:lnTo>
                      <a:pt x="28" y="279"/>
                    </a:lnTo>
                    <a:lnTo>
                      <a:pt x="56" y="251"/>
                    </a:lnTo>
                    <a:lnTo>
                      <a:pt x="93" y="251"/>
                    </a:lnTo>
                    <a:lnTo>
                      <a:pt x="109" y="263"/>
                    </a:lnTo>
                    <a:lnTo>
                      <a:pt x="194" y="219"/>
                    </a:lnTo>
                    <a:lnTo>
                      <a:pt x="194" y="142"/>
                    </a:lnTo>
                    <a:lnTo>
                      <a:pt x="340" y="0"/>
                    </a:lnTo>
                    <a:lnTo>
                      <a:pt x="408" y="0"/>
                    </a:lnTo>
                    <a:lnTo>
                      <a:pt x="408" y="206"/>
                    </a:lnTo>
                    <a:lnTo>
                      <a:pt x="421" y="227"/>
                    </a:lnTo>
                    <a:lnTo>
                      <a:pt x="421" y="360"/>
                    </a:lnTo>
                    <a:lnTo>
                      <a:pt x="404" y="377"/>
                    </a:lnTo>
                    <a:lnTo>
                      <a:pt x="416" y="389"/>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9">
                <a:extLst>
                  <a:ext uri="{FF2B5EF4-FFF2-40B4-BE49-F238E27FC236}">
                    <a16:creationId xmlns:a16="http://schemas.microsoft.com/office/drawing/2014/main" id="{05845932-D979-C44F-8A4A-E782425F10F0}"/>
                  </a:ext>
                </a:extLst>
              </p:cNvPr>
              <p:cNvSpPr>
                <a:spLocks/>
              </p:cNvSpPr>
              <p:nvPr/>
            </p:nvSpPr>
            <p:spPr bwMode="auto">
              <a:xfrm>
                <a:off x="6728164" y="2613061"/>
                <a:ext cx="289261" cy="195360"/>
              </a:xfrm>
              <a:custGeom>
                <a:avLst/>
                <a:gdLst>
                  <a:gd name="T0" fmla="*/ 13 w 118"/>
                  <a:gd name="T1" fmla="*/ 53 h 77"/>
                  <a:gd name="T2" fmla="*/ 0 w 118"/>
                  <a:gd name="T3" fmla="*/ 65 h 77"/>
                  <a:gd name="T4" fmla="*/ 0 w 118"/>
                  <a:gd name="T5" fmla="*/ 77 h 77"/>
                  <a:gd name="T6" fmla="*/ 53 w 118"/>
                  <a:gd name="T7" fmla="*/ 77 h 77"/>
                  <a:gd name="T8" fmla="*/ 118 w 118"/>
                  <a:gd name="T9" fmla="*/ 12 h 77"/>
                  <a:gd name="T10" fmla="*/ 106 w 118"/>
                  <a:gd name="T11" fmla="*/ 0 h 77"/>
                  <a:gd name="T12" fmla="*/ 97 w 118"/>
                  <a:gd name="T13" fmla="*/ 12 h 77"/>
                  <a:gd name="T14" fmla="*/ 81 w 118"/>
                  <a:gd name="T15" fmla="*/ 12 h 77"/>
                  <a:gd name="T16" fmla="*/ 65 w 118"/>
                  <a:gd name="T17" fmla="*/ 29 h 77"/>
                  <a:gd name="T18" fmla="*/ 45 w 118"/>
                  <a:gd name="T19" fmla="*/ 29 h 77"/>
                  <a:gd name="T20" fmla="*/ 21 w 118"/>
                  <a:gd name="T21" fmla="*/ 53 h 77"/>
                  <a:gd name="T22" fmla="*/ 13 w 118"/>
                  <a:gd name="T23"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77">
                    <a:moveTo>
                      <a:pt x="13" y="53"/>
                    </a:moveTo>
                    <a:lnTo>
                      <a:pt x="0" y="65"/>
                    </a:lnTo>
                    <a:lnTo>
                      <a:pt x="0" y="77"/>
                    </a:lnTo>
                    <a:lnTo>
                      <a:pt x="53" y="77"/>
                    </a:lnTo>
                    <a:lnTo>
                      <a:pt x="118" y="12"/>
                    </a:lnTo>
                    <a:lnTo>
                      <a:pt x="106" y="0"/>
                    </a:lnTo>
                    <a:lnTo>
                      <a:pt x="97" y="12"/>
                    </a:lnTo>
                    <a:lnTo>
                      <a:pt x="81" y="12"/>
                    </a:lnTo>
                    <a:lnTo>
                      <a:pt x="65" y="29"/>
                    </a:lnTo>
                    <a:lnTo>
                      <a:pt x="45" y="29"/>
                    </a:lnTo>
                    <a:lnTo>
                      <a:pt x="21" y="53"/>
                    </a:lnTo>
                    <a:lnTo>
                      <a:pt x="13" y="53"/>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0">
                <a:extLst>
                  <a:ext uri="{FF2B5EF4-FFF2-40B4-BE49-F238E27FC236}">
                    <a16:creationId xmlns:a16="http://schemas.microsoft.com/office/drawing/2014/main" id="{FDCFE4B7-E3D0-8E48-8C88-7A635EE34ECB}"/>
                  </a:ext>
                </a:extLst>
              </p:cNvPr>
              <p:cNvSpPr>
                <a:spLocks/>
              </p:cNvSpPr>
              <p:nvPr/>
            </p:nvSpPr>
            <p:spPr bwMode="auto">
              <a:xfrm>
                <a:off x="6539409" y="2737381"/>
                <a:ext cx="230428" cy="492207"/>
              </a:xfrm>
              <a:custGeom>
                <a:avLst/>
                <a:gdLst>
                  <a:gd name="T0" fmla="*/ 77 w 94"/>
                  <a:gd name="T1" fmla="*/ 8 h 194"/>
                  <a:gd name="T2" fmla="*/ 77 w 94"/>
                  <a:gd name="T3" fmla="*/ 28 h 194"/>
                  <a:gd name="T4" fmla="*/ 77 w 94"/>
                  <a:gd name="T5" fmla="*/ 28 h 194"/>
                  <a:gd name="T6" fmla="*/ 77 w 94"/>
                  <a:gd name="T7" fmla="*/ 36 h 194"/>
                  <a:gd name="T8" fmla="*/ 65 w 94"/>
                  <a:gd name="T9" fmla="*/ 44 h 194"/>
                  <a:gd name="T10" fmla="*/ 65 w 94"/>
                  <a:gd name="T11" fmla="*/ 53 h 194"/>
                  <a:gd name="T12" fmla="*/ 94 w 94"/>
                  <a:gd name="T13" fmla="*/ 53 h 194"/>
                  <a:gd name="T14" fmla="*/ 94 w 94"/>
                  <a:gd name="T15" fmla="*/ 138 h 194"/>
                  <a:gd name="T16" fmla="*/ 65 w 94"/>
                  <a:gd name="T17" fmla="*/ 174 h 194"/>
                  <a:gd name="T18" fmla="*/ 65 w 94"/>
                  <a:gd name="T19" fmla="*/ 194 h 194"/>
                  <a:gd name="T20" fmla="*/ 9 w 94"/>
                  <a:gd name="T21" fmla="*/ 129 h 194"/>
                  <a:gd name="T22" fmla="*/ 21 w 94"/>
                  <a:gd name="T23" fmla="*/ 129 h 194"/>
                  <a:gd name="T24" fmla="*/ 49 w 94"/>
                  <a:gd name="T25" fmla="*/ 101 h 194"/>
                  <a:gd name="T26" fmla="*/ 13 w 94"/>
                  <a:gd name="T27" fmla="*/ 65 h 194"/>
                  <a:gd name="T28" fmla="*/ 13 w 94"/>
                  <a:gd name="T29" fmla="*/ 57 h 194"/>
                  <a:gd name="T30" fmla="*/ 0 w 94"/>
                  <a:gd name="T31" fmla="*/ 57 h 194"/>
                  <a:gd name="T32" fmla="*/ 0 w 94"/>
                  <a:gd name="T33" fmla="*/ 16 h 194"/>
                  <a:gd name="T34" fmla="*/ 17 w 94"/>
                  <a:gd name="T35" fmla="*/ 0 h 194"/>
                  <a:gd name="T36" fmla="*/ 77 w 94"/>
                  <a:gd name="T37"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94">
                    <a:moveTo>
                      <a:pt x="77" y="8"/>
                    </a:moveTo>
                    <a:lnTo>
                      <a:pt x="77" y="28"/>
                    </a:lnTo>
                    <a:lnTo>
                      <a:pt x="77" y="28"/>
                    </a:lnTo>
                    <a:lnTo>
                      <a:pt x="77" y="36"/>
                    </a:lnTo>
                    <a:lnTo>
                      <a:pt x="65" y="44"/>
                    </a:lnTo>
                    <a:lnTo>
                      <a:pt x="65" y="53"/>
                    </a:lnTo>
                    <a:lnTo>
                      <a:pt x="94" y="53"/>
                    </a:lnTo>
                    <a:lnTo>
                      <a:pt x="94" y="138"/>
                    </a:lnTo>
                    <a:lnTo>
                      <a:pt x="65" y="174"/>
                    </a:lnTo>
                    <a:lnTo>
                      <a:pt x="65" y="194"/>
                    </a:lnTo>
                    <a:lnTo>
                      <a:pt x="9" y="129"/>
                    </a:lnTo>
                    <a:lnTo>
                      <a:pt x="21" y="129"/>
                    </a:lnTo>
                    <a:lnTo>
                      <a:pt x="49" y="101"/>
                    </a:lnTo>
                    <a:lnTo>
                      <a:pt x="13" y="65"/>
                    </a:lnTo>
                    <a:lnTo>
                      <a:pt x="13" y="57"/>
                    </a:lnTo>
                    <a:lnTo>
                      <a:pt x="0" y="57"/>
                    </a:lnTo>
                    <a:lnTo>
                      <a:pt x="0" y="16"/>
                    </a:lnTo>
                    <a:lnTo>
                      <a:pt x="17" y="0"/>
                    </a:lnTo>
                    <a:lnTo>
                      <a:pt x="77" y="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1">
                <a:extLst>
                  <a:ext uri="{FF2B5EF4-FFF2-40B4-BE49-F238E27FC236}">
                    <a16:creationId xmlns:a16="http://schemas.microsoft.com/office/drawing/2014/main" id="{D1DE7B64-D313-7247-B75F-258A1D7A1F6D}"/>
                  </a:ext>
                </a:extLst>
              </p:cNvPr>
              <p:cNvSpPr>
                <a:spLocks/>
              </p:cNvSpPr>
              <p:nvPr/>
            </p:nvSpPr>
            <p:spPr bwMode="auto">
              <a:xfrm>
                <a:off x="5666725" y="2633358"/>
                <a:ext cx="992801" cy="515041"/>
              </a:xfrm>
              <a:custGeom>
                <a:avLst/>
                <a:gdLst>
                  <a:gd name="T0" fmla="*/ 0 w 405"/>
                  <a:gd name="T1" fmla="*/ 25 h 203"/>
                  <a:gd name="T2" fmla="*/ 25 w 405"/>
                  <a:gd name="T3" fmla="*/ 0 h 203"/>
                  <a:gd name="T4" fmla="*/ 25 w 405"/>
                  <a:gd name="T5" fmla="*/ 25 h 203"/>
                  <a:gd name="T6" fmla="*/ 340 w 405"/>
                  <a:gd name="T7" fmla="*/ 25 h 203"/>
                  <a:gd name="T8" fmla="*/ 373 w 405"/>
                  <a:gd name="T9" fmla="*/ 41 h 203"/>
                  <a:gd name="T10" fmla="*/ 361 w 405"/>
                  <a:gd name="T11" fmla="*/ 57 h 203"/>
                  <a:gd name="T12" fmla="*/ 361 w 405"/>
                  <a:gd name="T13" fmla="*/ 98 h 203"/>
                  <a:gd name="T14" fmla="*/ 369 w 405"/>
                  <a:gd name="T15" fmla="*/ 98 h 203"/>
                  <a:gd name="T16" fmla="*/ 369 w 405"/>
                  <a:gd name="T17" fmla="*/ 106 h 203"/>
                  <a:gd name="T18" fmla="*/ 405 w 405"/>
                  <a:gd name="T19" fmla="*/ 142 h 203"/>
                  <a:gd name="T20" fmla="*/ 377 w 405"/>
                  <a:gd name="T21" fmla="*/ 170 h 203"/>
                  <a:gd name="T22" fmla="*/ 356 w 405"/>
                  <a:gd name="T23" fmla="*/ 170 h 203"/>
                  <a:gd name="T24" fmla="*/ 336 w 405"/>
                  <a:gd name="T25" fmla="*/ 199 h 203"/>
                  <a:gd name="T26" fmla="*/ 0 w 405"/>
                  <a:gd name="T27" fmla="*/ 203 h 203"/>
                  <a:gd name="T28" fmla="*/ 0 w 405"/>
                  <a:gd name="T29" fmla="*/ 2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5" h="203">
                    <a:moveTo>
                      <a:pt x="0" y="25"/>
                    </a:moveTo>
                    <a:lnTo>
                      <a:pt x="25" y="0"/>
                    </a:lnTo>
                    <a:lnTo>
                      <a:pt x="25" y="25"/>
                    </a:lnTo>
                    <a:lnTo>
                      <a:pt x="340" y="25"/>
                    </a:lnTo>
                    <a:lnTo>
                      <a:pt x="373" y="41"/>
                    </a:lnTo>
                    <a:lnTo>
                      <a:pt x="361" y="57"/>
                    </a:lnTo>
                    <a:lnTo>
                      <a:pt x="361" y="98"/>
                    </a:lnTo>
                    <a:lnTo>
                      <a:pt x="369" y="98"/>
                    </a:lnTo>
                    <a:lnTo>
                      <a:pt x="369" y="106"/>
                    </a:lnTo>
                    <a:lnTo>
                      <a:pt x="405" y="142"/>
                    </a:lnTo>
                    <a:lnTo>
                      <a:pt x="377" y="170"/>
                    </a:lnTo>
                    <a:lnTo>
                      <a:pt x="356" y="170"/>
                    </a:lnTo>
                    <a:lnTo>
                      <a:pt x="336" y="199"/>
                    </a:lnTo>
                    <a:lnTo>
                      <a:pt x="0" y="203"/>
                    </a:lnTo>
                    <a:lnTo>
                      <a:pt x="0" y="25"/>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2">
                <a:extLst>
                  <a:ext uri="{FF2B5EF4-FFF2-40B4-BE49-F238E27FC236}">
                    <a16:creationId xmlns:a16="http://schemas.microsoft.com/office/drawing/2014/main" id="{118C6D7D-C93C-964D-8175-00D8B65D713D}"/>
                  </a:ext>
                </a:extLst>
              </p:cNvPr>
              <p:cNvSpPr>
                <a:spLocks/>
              </p:cNvSpPr>
              <p:nvPr/>
            </p:nvSpPr>
            <p:spPr bwMode="auto">
              <a:xfrm>
                <a:off x="6500188" y="3064673"/>
                <a:ext cx="188755" cy="289235"/>
              </a:xfrm>
              <a:custGeom>
                <a:avLst/>
                <a:gdLst>
                  <a:gd name="T0" fmla="*/ 25 w 77"/>
                  <a:gd name="T1" fmla="*/ 37 h 114"/>
                  <a:gd name="T2" fmla="*/ 65 w 77"/>
                  <a:gd name="T3" fmla="*/ 81 h 114"/>
                  <a:gd name="T4" fmla="*/ 77 w 77"/>
                  <a:gd name="T5" fmla="*/ 81 h 114"/>
                  <a:gd name="T6" fmla="*/ 77 w 77"/>
                  <a:gd name="T7" fmla="*/ 114 h 114"/>
                  <a:gd name="T8" fmla="*/ 37 w 77"/>
                  <a:gd name="T9" fmla="*/ 114 h 114"/>
                  <a:gd name="T10" fmla="*/ 0 w 77"/>
                  <a:gd name="T11" fmla="*/ 29 h 114"/>
                  <a:gd name="T12" fmla="*/ 16 w 77"/>
                  <a:gd name="T13" fmla="*/ 0 h 114"/>
                  <a:gd name="T14" fmla="*/ 25 w 77"/>
                  <a:gd name="T15" fmla="*/ 0 h 114"/>
                  <a:gd name="T16" fmla="*/ 25 w 77"/>
                  <a:gd name="T17" fmla="*/ 3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14">
                    <a:moveTo>
                      <a:pt x="25" y="37"/>
                    </a:moveTo>
                    <a:lnTo>
                      <a:pt x="65" y="81"/>
                    </a:lnTo>
                    <a:lnTo>
                      <a:pt x="77" y="81"/>
                    </a:lnTo>
                    <a:lnTo>
                      <a:pt x="77" y="114"/>
                    </a:lnTo>
                    <a:lnTo>
                      <a:pt x="37" y="114"/>
                    </a:lnTo>
                    <a:lnTo>
                      <a:pt x="0" y="29"/>
                    </a:lnTo>
                    <a:lnTo>
                      <a:pt x="16" y="0"/>
                    </a:lnTo>
                    <a:lnTo>
                      <a:pt x="25" y="0"/>
                    </a:lnTo>
                    <a:lnTo>
                      <a:pt x="25" y="37"/>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3">
                <a:extLst>
                  <a:ext uri="{FF2B5EF4-FFF2-40B4-BE49-F238E27FC236}">
                    <a16:creationId xmlns:a16="http://schemas.microsoft.com/office/drawing/2014/main" id="{6D8C2F01-4E35-ED41-94F7-B139A2FC5278}"/>
                  </a:ext>
                </a:extLst>
              </p:cNvPr>
              <p:cNvSpPr>
                <a:spLocks/>
              </p:cNvSpPr>
              <p:nvPr/>
            </p:nvSpPr>
            <p:spPr bwMode="auto">
              <a:xfrm>
                <a:off x="5884896" y="3138250"/>
                <a:ext cx="853074" cy="390721"/>
              </a:xfrm>
              <a:custGeom>
                <a:avLst/>
                <a:gdLst>
                  <a:gd name="T0" fmla="*/ 348 w 348"/>
                  <a:gd name="T1" fmla="*/ 85 h 154"/>
                  <a:gd name="T2" fmla="*/ 348 w 348"/>
                  <a:gd name="T3" fmla="*/ 117 h 154"/>
                  <a:gd name="T4" fmla="*/ 332 w 348"/>
                  <a:gd name="T5" fmla="*/ 133 h 154"/>
                  <a:gd name="T6" fmla="*/ 304 w 348"/>
                  <a:gd name="T7" fmla="*/ 133 h 154"/>
                  <a:gd name="T8" fmla="*/ 288 w 348"/>
                  <a:gd name="T9" fmla="*/ 150 h 154"/>
                  <a:gd name="T10" fmla="*/ 288 w 348"/>
                  <a:gd name="T11" fmla="*/ 113 h 154"/>
                  <a:gd name="T12" fmla="*/ 267 w 348"/>
                  <a:gd name="T13" fmla="*/ 113 h 154"/>
                  <a:gd name="T14" fmla="*/ 247 w 348"/>
                  <a:gd name="T15" fmla="*/ 93 h 154"/>
                  <a:gd name="T16" fmla="*/ 247 w 348"/>
                  <a:gd name="T17" fmla="*/ 65 h 154"/>
                  <a:gd name="T18" fmla="*/ 235 w 348"/>
                  <a:gd name="T19" fmla="*/ 52 h 154"/>
                  <a:gd name="T20" fmla="*/ 235 w 348"/>
                  <a:gd name="T21" fmla="*/ 40 h 154"/>
                  <a:gd name="T22" fmla="*/ 247 w 348"/>
                  <a:gd name="T23" fmla="*/ 28 h 154"/>
                  <a:gd name="T24" fmla="*/ 239 w 348"/>
                  <a:gd name="T25" fmla="*/ 20 h 154"/>
                  <a:gd name="T26" fmla="*/ 223 w 348"/>
                  <a:gd name="T27" fmla="*/ 36 h 154"/>
                  <a:gd name="T28" fmla="*/ 223 w 348"/>
                  <a:gd name="T29" fmla="*/ 97 h 154"/>
                  <a:gd name="T30" fmla="*/ 255 w 348"/>
                  <a:gd name="T31" fmla="*/ 133 h 154"/>
                  <a:gd name="T32" fmla="*/ 255 w 348"/>
                  <a:gd name="T33" fmla="*/ 154 h 154"/>
                  <a:gd name="T34" fmla="*/ 247 w 348"/>
                  <a:gd name="T35" fmla="*/ 142 h 154"/>
                  <a:gd name="T36" fmla="*/ 178 w 348"/>
                  <a:gd name="T37" fmla="*/ 142 h 154"/>
                  <a:gd name="T38" fmla="*/ 178 w 348"/>
                  <a:gd name="T39" fmla="*/ 117 h 154"/>
                  <a:gd name="T40" fmla="*/ 195 w 348"/>
                  <a:gd name="T41" fmla="*/ 101 h 154"/>
                  <a:gd name="T42" fmla="*/ 174 w 348"/>
                  <a:gd name="T43" fmla="*/ 81 h 154"/>
                  <a:gd name="T44" fmla="*/ 150 w 348"/>
                  <a:gd name="T45" fmla="*/ 81 h 154"/>
                  <a:gd name="T46" fmla="*/ 150 w 348"/>
                  <a:gd name="T47" fmla="*/ 61 h 154"/>
                  <a:gd name="T48" fmla="*/ 134 w 348"/>
                  <a:gd name="T49" fmla="*/ 61 h 154"/>
                  <a:gd name="T50" fmla="*/ 134 w 348"/>
                  <a:gd name="T51" fmla="*/ 36 h 154"/>
                  <a:gd name="T52" fmla="*/ 33 w 348"/>
                  <a:gd name="T53" fmla="*/ 52 h 154"/>
                  <a:gd name="T54" fmla="*/ 0 w 348"/>
                  <a:gd name="T55" fmla="*/ 105 h 154"/>
                  <a:gd name="T56" fmla="*/ 0 w 348"/>
                  <a:gd name="T57" fmla="*/ 4 h 154"/>
                  <a:gd name="T58" fmla="*/ 251 w 348"/>
                  <a:gd name="T59" fmla="*/ 0 h 154"/>
                  <a:gd name="T60" fmla="*/ 288 w 348"/>
                  <a:gd name="T61" fmla="*/ 85 h 154"/>
                  <a:gd name="T62" fmla="*/ 348 w 348"/>
                  <a:gd name="T63" fmla="*/ 8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8" h="154">
                    <a:moveTo>
                      <a:pt x="348" y="85"/>
                    </a:moveTo>
                    <a:lnTo>
                      <a:pt x="348" y="117"/>
                    </a:lnTo>
                    <a:lnTo>
                      <a:pt x="332" y="133"/>
                    </a:lnTo>
                    <a:lnTo>
                      <a:pt x="304" y="133"/>
                    </a:lnTo>
                    <a:lnTo>
                      <a:pt x="288" y="150"/>
                    </a:lnTo>
                    <a:lnTo>
                      <a:pt x="288" y="113"/>
                    </a:lnTo>
                    <a:lnTo>
                      <a:pt x="267" y="113"/>
                    </a:lnTo>
                    <a:lnTo>
                      <a:pt x="247" y="93"/>
                    </a:lnTo>
                    <a:lnTo>
                      <a:pt x="247" y="65"/>
                    </a:lnTo>
                    <a:lnTo>
                      <a:pt x="235" y="52"/>
                    </a:lnTo>
                    <a:lnTo>
                      <a:pt x="235" y="40"/>
                    </a:lnTo>
                    <a:lnTo>
                      <a:pt x="247" y="28"/>
                    </a:lnTo>
                    <a:lnTo>
                      <a:pt x="239" y="20"/>
                    </a:lnTo>
                    <a:lnTo>
                      <a:pt x="223" y="36"/>
                    </a:lnTo>
                    <a:lnTo>
                      <a:pt x="223" y="97"/>
                    </a:lnTo>
                    <a:lnTo>
                      <a:pt x="255" y="133"/>
                    </a:lnTo>
                    <a:lnTo>
                      <a:pt x="255" y="154"/>
                    </a:lnTo>
                    <a:lnTo>
                      <a:pt x="247" y="142"/>
                    </a:lnTo>
                    <a:lnTo>
                      <a:pt x="178" y="142"/>
                    </a:lnTo>
                    <a:lnTo>
                      <a:pt x="178" y="117"/>
                    </a:lnTo>
                    <a:lnTo>
                      <a:pt x="195" y="101"/>
                    </a:lnTo>
                    <a:lnTo>
                      <a:pt x="174" y="81"/>
                    </a:lnTo>
                    <a:lnTo>
                      <a:pt x="150" y="81"/>
                    </a:lnTo>
                    <a:lnTo>
                      <a:pt x="150" y="61"/>
                    </a:lnTo>
                    <a:lnTo>
                      <a:pt x="134" y="61"/>
                    </a:lnTo>
                    <a:lnTo>
                      <a:pt x="134" y="36"/>
                    </a:lnTo>
                    <a:lnTo>
                      <a:pt x="33" y="52"/>
                    </a:lnTo>
                    <a:lnTo>
                      <a:pt x="0" y="105"/>
                    </a:lnTo>
                    <a:lnTo>
                      <a:pt x="0" y="4"/>
                    </a:lnTo>
                    <a:lnTo>
                      <a:pt x="251" y="0"/>
                    </a:lnTo>
                    <a:lnTo>
                      <a:pt x="288" y="85"/>
                    </a:lnTo>
                    <a:lnTo>
                      <a:pt x="348" y="85"/>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4">
                <a:extLst>
                  <a:ext uri="{FF2B5EF4-FFF2-40B4-BE49-F238E27FC236}">
                    <a16:creationId xmlns:a16="http://schemas.microsoft.com/office/drawing/2014/main" id="{53FB1975-81EC-B444-97E5-C59D0AEDE23A}"/>
                  </a:ext>
                </a:extLst>
              </p:cNvPr>
              <p:cNvSpPr>
                <a:spLocks/>
              </p:cNvSpPr>
              <p:nvPr/>
            </p:nvSpPr>
            <p:spPr bwMode="auto">
              <a:xfrm>
                <a:off x="5370110" y="3293016"/>
                <a:ext cx="1309027" cy="789053"/>
              </a:xfrm>
              <a:custGeom>
                <a:avLst/>
                <a:gdLst>
                  <a:gd name="T0" fmla="*/ 344 w 534"/>
                  <a:gd name="T1" fmla="*/ 0 h 311"/>
                  <a:gd name="T2" fmla="*/ 344 w 534"/>
                  <a:gd name="T3" fmla="*/ 24 h 311"/>
                  <a:gd name="T4" fmla="*/ 328 w 534"/>
                  <a:gd name="T5" fmla="*/ 8 h 311"/>
                  <a:gd name="T6" fmla="*/ 303 w 534"/>
                  <a:gd name="T7" fmla="*/ 8 h 311"/>
                  <a:gd name="T8" fmla="*/ 303 w 534"/>
                  <a:gd name="T9" fmla="*/ 28 h 311"/>
                  <a:gd name="T10" fmla="*/ 267 w 534"/>
                  <a:gd name="T11" fmla="*/ 64 h 311"/>
                  <a:gd name="T12" fmla="*/ 267 w 534"/>
                  <a:gd name="T13" fmla="*/ 89 h 311"/>
                  <a:gd name="T14" fmla="*/ 239 w 534"/>
                  <a:gd name="T15" fmla="*/ 121 h 311"/>
                  <a:gd name="T16" fmla="*/ 218 w 534"/>
                  <a:gd name="T17" fmla="*/ 101 h 311"/>
                  <a:gd name="T18" fmla="*/ 218 w 534"/>
                  <a:gd name="T19" fmla="*/ 182 h 311"/>
                  <a:gd name="T20" fmla="*/ 146 w 534"/>
                  <a:gd name="T21" fmla="*/ 255 h 311"/>
                  <a:gd name="T22" fmla="*/ 117 w 534"/>
                  <a:gd name="T23" fmla="*/ 242 h 311"/>
                  <a:gd name="T24" fmla="*/ 117 w 534"/>
                  <a:gd name="T25" fmla="*/ 255 h 311"/>
                  <a:gd name="T26" fmla="*/ 77 w 534"/>
                  <a:gd name="T27" fmla="*/ 234 h 311"/>
                  <a:gd name="T28" fmla="*/ 0 w 534"/>
                  <a:gd name="T29" fmla="*/ 311 h 311"/>
                  <a:gd name="T30" fmla="*/ 530 w 534"/>
                  <a:gd name="T31" fmla="*/ 303 h 311"/>
                  <a:gd name="T32" fmla="*/ 534 w 534"/>
                  <a:gd name="T33" fmla="*/ 271 h 311"/>
                  <a:gd name="T34" fmla="*/ 490 w 534"/>
                  <a:gd name="T35" fmla="*/ 267 h 311"/>
                  <a:gd name="T36" fmla="*/ 498 w 534"/>
                  <a:gd name="T37" fmla="*/ 230 h 311"/>
                  <a:gd name="T38" fmla="*/ 510 w 534"/>
                  <a:gd name="T39" fmla="*/ 234 h 311"/>
                  <a:gd name="T40" fmla="*/ 498 w 534"/>
                  <a:gd name="T41" fmla="*/ 206 h 311"/>
                  <a:gd name="T42" fmla="*/ 506 w 534"/>
                  <a:gd name="T43" fmla="*/ 182 h 311"/>
                  <a:gd name="T44" fmla="*/ 473 w 534"/>
                  <a:gd name="T45" fmla="*/ 157 h 311"/>
                  <a:gd name="T46" fmla="*/ 490 w 534"/>
                  <a:gd name="T47" fmla="*/ 157 h 311"/>
                  <a:gd name="T48" fmla="*/ 490 w 534"/>
                  <a:gd name="T49" fmla="*/ 141 h 311"/>
                  <a:gd name="T50" fmla="*/ 469 w 534"/>
                  <a:gd name="T51" fmla="*/ 141 h 311"/>
                  <a:gd name="T52" fmla="*/ 469 w 534"/>
                  <a:gd name="T53" fmla="*/ 129 h 311"/>
                  <a:gd name="T54" fmla="*/ 482 w 534"/>
                  <a:gd name="T55" fmla="*/ 129 h 311"/>
                  <a:gd name="T56" fmla="*/ 482 w 534"/>
                  <a:gd name="T57" fmla="*/ 105 h 311"/>
                  <a:gd name="T58" fmla="*/ 457 w 534"/>
                  <a:gd name="T59" fmla="*/ 81 h 311"/>
                  <a:gd name="T60" fmla="*/ 388 w 534"/>
                  <a:gd name="T61" fmla="*/ 81 h 311"/>
                  <a:gd name="T62" fmla="*/ 388 w 534"/>
                  <a:gd name="T63" fmla="*/ 56 h 311"/>
                  <a:gd name="T64" fmla="*/ 405 w 534"/>
                  <a:gd name="T65" fmla="*/ 40 h 311"/>
                  <a:gd name="T66" fmla="*/ 384 w 534"/>
                  <a:gd name="T67" fmla="*/ 20 h 311"/>
                  <a:gd name="T68" fmla="*/ 360 w 534"/>
                  <a:gd name="T69" fmla="*/ 20 h 311"/>
                  <a:gd name="T70" fmla="*/ 360 w 534"/>
                  <a:gd name="T71" fmla="*/ 0 h 311"/>
                  <a:gd name="T72" fmla="*/ 344 w 534"/>
                  <a:gd name="T7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311">
                    <a:moveTo>
                      <a:pt x="344" y="0"/>
                    </a:moveTo>
                    <a:lnTo>
                      <a:pt x="344" y="24"/>
                    </a:lnTo>
                    <a:lnTo>
                      <a:pt x="328" y="8"/>
                    </a:lnTo>
                    <a:lnTo>
                      <a:pt x="303" y="8"/>
                    </a:lnTo>
                    <a:lnTo>
                      <a:pt x="303" y="28"/>
                    </a:lnTo>
                    <a:lnTo>
                      <a:pt x="267" y="64"/>
                    </a:lnTo>
                    <a:lnTo>
                      <a:pt x="267" y="89"/>
                    </a:lnTo>
                    <a:lnTo>
                      <a:pt x="239" y="121"/>
                    </a:lnTo>
                    <a:lnTo>
                      <a:pt x="218" y="101"/>
                    </a:lnTo>
                    <a:lnTo>
                      <a:pt x="218" y="182"/>
                    </a:lnTo>
                    <a:lnTo>
                      <a:pt x="146" y="255"/>
                    </a:lnTo>
                    <a:lnTo>
                      <a:pt x="117" y="242"/>
                    </a:lnTo>
                    <a:lnTo>
                      <a:pt x="117" y="255"/>
                    </a:lnTo>
                    <a:lnTo>
                      <a:pt x="77" y="234"/>
                    </a:lnTo>
                    <a:lnTo>
                      <a:pt x="0" y="311"/>
                    </a:lnTo>
                    <a:lnTo>
                      <a:pt x="530" y="303"/>
                    </a:lnTo>
                    <a:lnTo>
                      <a:pt x="534" y="271"/>
                    </a:lnTo>
                    <a:lnTo>
                      <a:pt x="490" y="267"/>
                    </a:lnTo>
                    <a:lnTo>
                      <a:pt x="498" y="230"/>
                    </a:lnTo>
                    <a:lnTo>
                      <a:pt x="510" y="234"/>
                    </a:lnTo>
                    <a:lnTo>
                      <a:pt x="498" y="206"/>
                    </a:lnTo>
                    <a:lnTo>
                      <a:pt x="506" y="182"/>
                    </a:lnTo>
                    <a:lnTo>
                      <a:pt x="473" y="157"/>
                    </a:lnTo>
                    <a:lnTo>
                      <a:pt x="490" y="157"/>
                    </a:lnTo>
                    <a:lnTo>
                      <a:pt x="490" y="141"/>
                    </a:lnTo>
                    <a:lnTo>
                      <a:pt x="469" y="141"/>
                    </a:lnTo>
                    <a:lnTo>
                      <a:pt x="469" y="129"/>
                    </a:lnTo>
                    <a:lnTo>
                      <a:pt x="482" y="129"/>
                    </a:lnTo>
                    <a:lnTo>
                      <a:pt x="482" y="105"/>
                    </a:lnTo>
                    <a:lnTo>
                      <a:pt x="457" y="81"/>
                    </a:lnTo>
                    <a:lnTo>
                      <a:pt x="388" y="81"/>
                    </a:lnTo>
                    <a:lnTo>
                      <a:pt x="388" y="56"/>
                    </a:lnTo>
                    <a:lnTo>
                      <a:pt x="405" y="40"/>
                    </a:lnTo>
                    <a:lnTo>
                      <a:pt x="384" y="20"/>
                    </a:lnTo>
                    <a:lnTo>
                      <a:pt x="360" y="20"/>
                    </a:lnTo>
                    <a:lnTo>
                      <a:pt x="360" y="0"/>
                    </a:lnTo>
                    <a:lnTo>
                      <a:pt x="344"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5">
                <a:extLst>
                  <a:ext uri="{FF2B5EF4-FFF2-40B4-BE49-F238E27FC236}">
                    <a16:creationId xmlns:a16="http://schemas.microsoft.com/office/drawing/2014/main" id="{BF904368-F8F2-5B45-B7FA-E4ECCFDCB0E9}"/>
                  </a:ext>
                </a:extLst>
              </p:cNvPr>
              <p:cNvSpPr>
                <a:spLocks/>
              </p:cNvSpPr>
              <p:nvPr/>
            </p:nvSpPr>
            <p:spPr bwMode="auto">
              <a:xfrm>
                <a:off x="5428943" y="3148399"/>
                <a:ext cx="784435" cy="791590"/>
              </a:xfrm>
              <a:custGeom>
                <a:avLst/>
                <a:gdLst>
                  <a:gd name="T0" fmla="*/ 0 w 320"/>
                  <a:gd name="T1" fmla="*/ 227 h 312"/>
                  <a:gd name="T2" fmla="*/ 24 w 320"/>
                  <a:gd name="T3" fmla="*/ 202 h 312"/>
                  <a:gd name="T4" fmla="*/ 24 w 320"/>
                  <a:gd name="T5" fmla="*/ 154 h 312"/>
                  <a:gd name="T6" fmla="*/ 37 w 320"/>
                  <a:gd name="T7" fmla="*/ 170 h 312"/>
                  <a:gd name="T8" fmla="*/ 37 w 320"/>
                  <a:gd name="T9" fmla="*/ 129 h 312"/>
                  <a:gd name="T10" fmla="*/ 57 w 320"/>
                  <a:gd name="T11" fmla="*/ 109 h 312"/>
                  <a:gd name="T12" fmla="*/ 69 w 320"/>
                  <a:gd name="T13" fmla="*/ 109 h 312"/>
                  <a:gd name="T14" fmla="*/ 97 w 320"/>
                  <a:gd name="T15" fmla="*/ 81 h 312"/>
                  <a:gd name="T16" fmla="*/ 97 w 320"/>
                  <a:gd name="T17" fmla="*/ 0 h 312"/>
                  <a:gd name="T18" fmla="*/ 186 w 320"/>
                  <a:gd name="T19" fmla="*/ 0 h 312"/>
                  <a:gd name="T20" fmla="*/ 186 w 320"/>
                  <a:gd name="T21" fmla="*/ 101 h 312"/>
                  <a:gd name="T22" fmla="*/ 219 w 320"/>
                  <a:gd name="T23" fmla="*/ 48 h 312"/>
                  <a:gd name="T24" fmla="*/ 320 w 320"/>
                  <a:gd name="T25" fmla="*/ 32 h 312"/>
                  <a:gd name="T26" fmla="*/ 320 w 320"/>
                  <a:gd name="T27" fmla="*/ 81 h 312"/>
                  <a:gd name="T28" fmla="*/ 304 w 320"/>
                  <a:gd name="T29" fmla="*/ 65 h 312"/>
                  <a:gd name="T30" fmla="*/ 279 w 320"/>
                  <a:gd name="T31" fmla="*/ 65 h 312"/>
                  <a:gd name="T32" fmla="*/ 279 w 320"/>
                  <a:gd name="T33" fmla="*/ 85 h 312"/>
                  <a:gd name="T34" fmla="*/ 243 w 320"/>
                  <a:gd name="T35" fmla="*/ 121 h 312"/>
                  <a:gd name="T36" fmla="*/ 243 w 320"/>
                  <a:gd name="T37" fmla="*/ 146 h 312"/>
                  <a:gd name="T38" fmla="*/ 215 w 320"/>
                  <a:gd name="T39" fmla="*/ 178 h 312"/>
                  <a:gd name="T40" fmla="*/ 194 w 320"/>
                  <a:gd name="T41" fmla="*/ 158 h 312"/>
                  <a:gd name="T42" fmla="*/ 194 w 320"/>
                  <a:gd name="T43" fmla="*/ 239 h 312"/>
                  <a:gd name="T44" fmla="*/ 122 w 320"/>
                  <a:gd name="T45" fmla="*/ 312 h 312"/>
                  <a:gd name="T46" fmla="*/ 93 w 320"/>
                  <a:gd name="T47" fmla="*/ 299 h 312"/>
                  <a:gd name="T48" fmla="*/ 93 w 320"/>
                  <a:gd name="T49" fmla="*/ 312 h 312"/>
                  <a:gd name="T50" fmla="*/ 53 w 320"/>
                  <a:gd name="T51" fmla="*/ 291 h 312"/>
                  <a:gd name="T52" fmla="*/ 53 w 320"/>
                  <a:gd name="T53" fmla="*/ 283 h 312"/>
                  <a:gd name="T54" fmla="*/ 37 w 320"/>
                  <a:gd name="T55" fmla="*/ 283 h 312"/>
                  <a:gd name="T56" fmla="*/ 4 w 320"/>
                  <a:gd name="T57" fmla="*/ 251 h 312"/>
                  <a:gd name="T58" fmla="*/ 4 w 320"/>
                  <a:gd name="T59" fmla="*/ 231 h 312"/>
                  <a:gd name="T60" fmla="*/ 0 w 320"/>
                  <a:gd name="T61" fmla="*/ 22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312">
                    <a:moveTo>
                      <a:pt x="0" y="227"/>
                    </a:moveTo>
                    <a:lnTo>
                      <a:pt x="24" y="202"/>
                    </a:lnTo>
                    <a:lnTo>
                      <a:pt x="24" y="154"/>
                    </a:lnTo>
                    <a:lnTo>
                      <a:pt x="37" y="170"/>
                    </a:lnTo>
                    <a:lnTo>
                      <a:pt x="37" y="129"/>
                    </a:lnTo>
                    <a:lnTo>
                      <a:pt x="57" y="109"/>
                    </a:lnTo>
                    <a:lnTo>
                      <a:pt x="69" y="109"/>
                    </a:lnTo>
                    <a:lnTo>
                      <a:pt x="97" y="81"/>
                    </a:lnTo>
                    <a:lnTo>
                      <a:pt x="97" y="0"/>
                    </a:lnTo>
                    <a:lnTo>
                      <a:pt x="186" y="0"/>
                    </a:lnTo>
                    <a:lnTo>
                      <a:pt x="186" y="101"/>
                    </a:lnTo>
                    <a:lnTo>
                      <a:pt x="219" y="48"/>
                    </a:lnTo>
                    <a:lnTo>
                      <a:pt x="320" y="32"/>
                    </a:lnTo>
                    <a:lnTo>
                      <a:pt x="320" y="81"/>
                    </a:lnTo>
                    <a:lnTo>
                      <a:pt x="304" y="65"/>
                    </a:lnTo>
                    <a:lnTo>
                      <a:pt x="279" y="65"/>
                    </a:lnTo>
                    <a:lnTo>
                      <a:pt x="279" y="85"/>
                    </a:lnTo>
                    <a:lnTo>
                      <a:pt x="243" y="121"/>
                    </a:lnTo>
                    <a:lnTo>
                      <a:pt x="243" y="146"/>
                    </a:lnTo>
                    <a:lnTo>
                      <a:pt x="215" y="178"/>
                    </a:lnTo>
                    <a:lnTo>
                      <a:pt x="194" y="158"/>
                    </a:lnTo>
                    <a:lnTo>
                      <a:pt x="194" y="239"/>
                    </a:lnTo>
                    <a:lnTo>
                      <a:pt x="122" y="312"/>
                    </a:lnTo>
                    <a:lnTo>
                      <a:pt x="93" y="299"/>
                    </a:lnTo>
                    <a:lnTo>
                      <a:pt x="93" y="312"/>
                    </a:lnTo>
                    <a:lnTo>
                      <a:pt x="53" y="291"/>
                    </a:lnTo>
                    <a:lnTo>
                      <a:pt x="53" y="283"/>
                    </a:lnTo>
                    <a:lnTo>
                      <a:pt x="37" y="283"/>
                    </a:lnTo>
                    <a:lnTo>
                      <a:pt x="4" y="251"/>
                    </a:lnTo>
                    <a:lnTo>
                      <a:pt x="4" y="231"/>
                    </a:lnTo>
                    <a:lnTo>
                      <a:pt x="0" y="227"/>
                    </a:lnTo>
                    <a:close/>
                  </a:path>
                </a:pathLst>
              </a:custGeom>
              <a:solidFill>
                <a:schemeClr val="bg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6">
                <a:extLst>
                  <a:ext uri="{FF2B5EF4-FFF2-40B4-BE49-F238E27FC236}">
                    <a16:creationId xmlns:a16="http://schemas.microsoft.com/office/drawing/2014/main" id="{5EFD7453-AE06-A54F-8068-4B16CDA6AA1B}"/>
                  </a:ext>
                </a:extLst>
              </p:cNvPr>
              <p:cNvSpPr>
                <a:spLocks/>
              </p:cNvSpPr>
              <p:nvPr/>
            </p:nvSpPr>
            <p:spPr bwMode="auto">
              <a:xfrm>
                <a:off x="4982795" y="2727232"/>
                <a:ext cx="683930" cy="997099"/>
              </a:xfrm>
              <a:custGeom>
                <a:avLst/>
                <a:gdLst>
                  <a:gd name="T0" fmla="*/ 279 w 279"/>
                  <a:gd name="T1" fmla="*/ 0 h 393"/>
                  <a:gd name="T2" fmla="*/ 186 w 279"/>
                  <a:gd name="T3" fmla="*/ 93 h 393"/>
                  <a:gd name="T4" fmla="*/ 166 w 279"/>
                  <a:gd name="T5" fmla="*/ 93 h 393"/>
                  <a:gd name="T6" fmla="*/ 121 w 279"/>
                  <a:gd name="T7" fmla="*/ 133 h 393"/>
                  <a:gd name="T8" fmla="*/ 85 w 279"/>
                  <a:gd name="T9" fmla="*/ 105 h 393"/>
                  <a:gd name="T10" fmla="*/ 0 w 279"/>
                  <a:gd name="T11" fmla="*/ 105 h 393"/>
                  <a:gd name="T12" fmla="*/ 0 w 279"/>
                  <a:gd name="T13" fmla="*/ 352 h 393"/>
                  <a:gd name="T14" fmla="*/ 41 w 279"/>
                  <a:gd name="T15" fmla="*/ 352 h 393"/>
                  <a:gd name="T16" fmla="*/ 65 w 279"/>
                  <a:gd name="T17" fmla="*/ 376 h 393"/>
                  <a:gd name="T18" fmla="*/ 130 w 279"/>
                  <a:gd name="T19" fmla="*/ 376 h 393"/>
                  <a:gd name="T20" fmla="*/ 146 w 279"/>
                  <a:gd name="T21" fmla="*/ 356 h 393"/>
                  <a:gd name="T22" fmla="*/ 182 w 279"/>
                  <a:gd name="T23" fmla="*/ 393 h 393"/>
                  <a:gd name="T24" fmla="*/ 206 w 279"/>
                  <a:gd name="T25" fmla="*/ 368 h 393"/>
                  <a:gd name="T26" fmla="*/ 206 w 279"/>
                  <a:gd name="T27" fmla="*/ 320 h 393"/>
                  <a:gd name="T28" fmla="*/ 219 w 279"/>
                  <a:gd name="T29" fmla="*/ 336 h 393"/>
                  <a:gd name="T30" fmla="*/ 219 w 279"/>
                  <a:gd name="T31" fmla="*/ 295 h 393"/>
                  <a:gd name="T32" fmla="*/ 239 w 279"/>
                  <a:gd name="T33" fmla="*/ 275 h 393"/>
                  <a:gd name="T34" fmla="*/ 251 w 279"/>
                  <a:gd name="T35" fmla="*/ 275 h 393"/>
                  <a:gd name="T36" fmla="*/ 279 w 279"/>
                  <a:gd name="T37" fmla="*/ 247 h 393"/>
                  <a:gd name="T38" fmla="*/ 279 w 279"/>
                  <a:gd name="T39"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393">
                    <a:moveTo>
                      <a:pt x="279" y="0"/>
                    </a:moveTo>
                    <a:lnTo>
                      <a:pt x="186" y="93"/>
                    </a:lnTo>
                    <a:lnTo>
                      <a:pt x="166" y="93"/>
                    </a:lnTo>
                    <a:lnTo>
                      <a:pt x="121" y="133"/>
                    </a:lnTo>
                    <a:lnTo>
                      <a:pt x="85" y="105"/>
                    </a:lnTo>
                    <a:lnTo>
                      <a:pt x="0" y="105"/>
                    </a:lnTo>
                    <a:lnTo>
                      <a:pt x="0" y="352"/>
                    </a:lnTo>
                    <a:lnTo>
                      <a:pt x="41" y="352"/>
                    </a:lnTo>
                    <a:lnTo>
                      <a:pt x="65" y="376"/>
                    </a:lnTo>
                    <a:lnTo>
                      <a:pt x="130" y="376"/>
                    </a:lnTo>
                    <a:lnTo>
                      <a:pt x="146" y="356"/>
                    </a:lnTo>
                    <a:lnTo>
                      <a:pt x="182" y="393"/>
                    </a:lnTo>
                    <a:lnTo>
                      <a:pt x="206" y="368"/>
                    </a:lnTo>
                    <a:lnTo>
                      <a:pt x="206" y="320"/>
                    </a:lnTo>
                    <a:lnTo>
                      <a:pt x="219" y="336"/>
                    </a:lnTo>
                    <a:lnTo>
                      <a:pt x="219" y="295"/>
                    </a:lnTo>
                    <a:lnTo>
                      <a:pt x="239" y="275"/>
                    </a:lnTo>
                    <a:lnTo>
                      <a:pt x="251" y="275"/>
                    </a:lnTo>
                    <a:lnTo>
                      <a:pt x="279" y="247"/>
                    </a:lnTo>
                    <a:lnTo>
                      <a:pt x="279"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7">
                <a:extLst>
                  <a:ext uri="{FF2B5EF4-FFF2-40B4-BE49-F238E27FC236}">
                    <a16:creationId xmlns:a16="http://schemas.microsoft.com/office/drawing/2014/main" id="{2B04B792-750C-0E4F-86D0-FD3728B767D3}"/>
                  </a:ext>
                </a:extLst>
              </p:cNvPr>
              <p:cNvSpPr>
                <a:spLocks/>
              </p:cNvSpPr>
              <p:nvPr/>
            </p:nvSpPr>
            <p:spPr bwMode="auto">
              <a:xfrm>
                <a:off x="4416531" y="2963187"/>
                <a:ext cx="566264" cy="872779"/>
              </a:xfrm>
              <a:custGeom>
                <a:avLst/>
                <a:gdLst>
                  <a:gd name="T0" fmla="*/ 0 w 231"/>
                  <a:gd name="T1" fmla="*/ 344 h 344"/>
                  <a:gd name="T2" fmla="*/ 89 w 231"/>
                  <a:gd name="T3" fmla="*/ 344 h 344"/>
                  <a:gd name="T4" fmla="*/ 110 w 231"/>
                  <a:gd name="T5" fmla="*/ 324 h 344"/>
                  <a:gd name="T6" fmla="*/ 146 w 231"/>
                  <a:gd name="T7" fmla="*/ 324 h 344"/>
                  <a:gd name="T8" fmla="*/ 207 w 231"/>
                  <a:gd name="T9" fmla="*/ 259 h 344"/>
                  <a:gd name="T10" fmla="*/ 231 w 231"/>
                  <a:gd name="T11" fmla="*/ 259 h 344"/>
                  <a:gd name="T12" fmla="*/ 231 w 231"/>
                  <a:gd name="T13" fmla="*/ 0 h 344"/>
                  <a:gd name="T14" fmla="*/ 53 w 231"/>
                  <a:gd name="T15" fmla="*/ 0 h 344"/>
                  <a:gd name="T16" fmla="*/ 53 w 231"/>
                  <a:gd name="T17" fmla="*/ 275 h 344"/>
                  <a:gd name="T18" fmla="*/ 0 w 231"/>
                  <a:gd name="T19"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344">
                    <a:moveTo>
                      <a:pt x="0" y="344"/>
                    </a:moveTo>
                    <a:lnTo>
                      <a:pt x="89" y="344"/>
                    </a:lnTo>
                    <a:lnTo>
                      <a:pt x="110" y="324"/>
                    </a:lnTo>
                    <a:lnTo>
                      <a:pt x="146" y="324"/>
                    </a:lnTo>
                    <a:lnTo>
                      <a:pt x="207" y="259"/>
                    </a:lnTo>
                    <a:lnTo>
                      <a:pt x="231" y="259"/>
                    </a:lnTo>
                    <a:lnTo>
                      <a:pt x="231" y="0"/>
                    </a:lnTo>
                    <a:lnTo>
                      <a:pt x="53" y="0"/>
                    </a:lnTo>
                    <a:lnTo>
                      <a:pt x="53" y="275"/>
                    </a:lnTo>
                    <a:lnTo>
                      <a:pt x="0" y="344"/>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8">
                <a:extLst>
                  <a:ext uri="{FF2B5EF4-FFF2-40B4-BE49-F238E27FC236}">
                    <a16:creationId xmlns:a16="http://schemas.microsoft.com/office/drawing/2014/main" id="{F395A2A0-E005-124E-9CE2-DB4B7A461944}"/>
                  </a:ext>
                </a:extLst>
              </p:cNvPr>
              <p:cNvSpPr>
                <a:spLocks/>
              </p:cNvSpPr>
              <p:nvPr/>
            </p:nvSpPr>
            <p:spPr bwMode="auto">
              <a:xfrm>
                <a:off x="4634702" y="2080260"/>
                <a:ext cx="644708" cy="913373"/>
              </a:xfrm>
              <a:custGeom>
                <a:avLst/>
                <a:gdLst>
                  <a:gd name="T0" fmla="*/ 227 w 263"/>
                  <a:gd name="T1" fmla="*/ 360 h 360"/>
                  <a:gd name="T2" fmla="*/ 215 w 263"/>
                  <a:gd name="T3" fmla="*/ 340 h 360"/>
                  <a:gd name="T4" fmla="*/ 231 w 263"/>
                  <a:gd name="T5" fmla="*/ 295 h 360"/>
                  <a:gd name="T6" fmla="*/ 231 w 263"/>
                  <a:gd name="T7" fmla="*/ 275 h 360"/>
                  <a:gd name="T8" fmla="*/ 263 w 263"/>
                  <a:gd name="T9" fmla="*/ 275 h 360"/>
                  <a:gd name="T10" fmla="*/ 263 w 263"/>
                  <a:gd name="T11" fmla="*/ 182 h 360"/>
                  <a:gd name="T12" fmla="*/ 227 w 263"/>
                  <a:gd name="T13" fmla="*/ 146 h 360"/>
                  <a:gd name="T14" fmla="*/ 187 w 263"/>
                  <a:gd name="T15" fmla="*/ 186 h 360"/>
                  <a:gd name="T16" fmla="*/ 166 w 263"/>
                  <a:gd name="T17" fmla="*/ 186 h 360"/>
                  <a:gd name="T18" fmla="*/ 166 w 263"/>
                  <a:gd name="T19" fmla="*/ 158 h 360"/>
                  <a:gd name="T20" fmla="*/ 191 w 263"/>
                  <a:gd name="T21" fmla="*/ 129 h 360"/>
                  <a:gd name="T22" fmla="*/ 191 w 263"/>
                  <a:gd name="T23" fmla="*/ 69 h 360"/>
                  <a:gd name="T24" fmla="*/ 122 w 263"/>
                  <a:gd name="T25" fmla="*/ 0 h 360"/>
                  <a:gd name="T26" fmla="*/ 93 w 263"/>
                  <a:gd name="T27" fmla="*/ 0 h 360"/>
                  <a:gd name="T28" fmla="*/ 93 w 263"/>
                  <a:gd name="T29" fmla="*/ 36 h 360"/>
                  <a:gd name="T30" fmla="*/ 77 w 263"/>
                  <a:gd name="T31" fmla="*/ 52 h 360"/>
                  <a:gd name="T32" fmla="*/ 77 w 263"/>
                  <a:gd name="T33" fmla="*/ 77 h 360"/>
                  <a:gd name="T34" fmla="*/ 61 w 263"/>
                  <a:gd name="T35" fmla="*/ 93 h 360"/>
                  <a:gd name="T36" fmla="*/ 61 w 263"/>
                  <a:gd name="T37" fmla="*/ 69 h 360"/>
                  <a:gd name="T38" fmla="*/ 25 w 263"/>
                  <a:gd name="T39" fmla="*/ 105 h 360"/>
                  <a:gd name="T40" fmla="*/ 0 w 263"/>
                  <a:gd name="T41" fmla="*/ 194 h 360"/>
                  <a:gd name="T42" fmla="*/ 25 w 263"/>
                  <a:gd name="T43" fmla="*/ 299 h 360"/>
                  <a:gd name="T44" fmla="*/ 0 w 263"/>
                  <a:gd name="T45" fmla="*/ 348 h 360"/>
                  <a:gd name="T46" fmla="*/ 142 w 263"/>
                  <a:gd name="T47" fmla="*/ 348 h 360"/>
                  <a:gd name="T48" fmla="*/ 142 w 263"/>
                  <a:gd name="T49" fmla="*/ 360 h 360"/>
                  <a:gd name="T50" fmla="*/ 227 w 263"/>
                  <a:gd name="T5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3" h="360">
                    <a:moveTo>
                      <a:pt x="227" y="360"/>
                    </a:moveTo>
                    <a:lnTo>
                      <a:pt x="215" y="340"/>
                    </a:lnTo>
                    <a:lnTo>
                      <a:pt x="231" y="295"/>
                    </a:lnTo>
                    <a:lnTo>
                      <a:pt x="231" y="275"/>
                    </a:lnTo>
                    <a:lnTo>
                      <a:pt x="263" y="275"/>
                    </a:lnTo>
                    <a:lnTo>
                      <a:pt x="263" y="182"/>
                    </a:lnTo>
                    <a:lnTo>
                      <a:pt x="227" y="146"/>
                    </a:lnTo>
                    <a:lnTo>
                      <a:pt x="187" y="186"/>
                    </a:lnTo>
                    <a:lnTo>
                      <a:pt x="166" y="186"/>
                    </a:lnTo>
                    <a:lnTo>
                      <a:pt x="166" y="158"/>
                    </a:lnTo>
                    <a:lnTo>
                      <a:pt x="191" y="129"/>
                    </a:lnTo>
                    <a:lnTo>
                      <a:pt x="191" y="69"/>
                    </a:lnTo>
                    <a:lnTo>
                      <a:pt x="122" y="0"/>
                    </a:lnTo>
                    <a:lnTo>
                      <a:pt x="93" y="0"/>
                    </a:lnTo>
                    <a:lnTo>
                      <a:pt x="93" y="36"/>
                    </a:lnTo>
                    <a:lnTo>
                      <a:pt x="77" y="52"/>
                    </a:lnTo>
                    <a:lnTo>
                      <a:pt x="77" y="77"/>
                    </a:lnTo>
                    <a:lnTo>
                      <a:pt x="61" y="93"/>
                    </a:lnTo>
                    <a:lnTo>
                      <a:pt x="61" y="69"/>
                    </a:lnTo>
                    <a:lnTo>
                      <a:pt x="25" y="105"/>
                    </a:lnTo>
                    <a:lnTo>
                      <a:pt x="0" y="194"/>
                    </a:lnTo>
                    <a:lnTo>
                      <a:pt x="25" y="299"/>
                    </a:lnTo>
                    <a:lnTo>
                      <a:pt x="0" y="348"/>
                    </a:lnTo>
                    <a:lnTo>
                      <a:pt x="142" y="348"/>
                    </a:lnTo>
                    <a:lnTo>
                      <a:pt x="142" y="360"/>
                    </a:lnTo>
                    <a:lnTo>
                      <a:pt x="227" y="36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9">
                <a:extLst>
                  <a:ext uri="{FF2B5EF4-FFF2-40B4-BE49-F238E27FC236}">
                    <a16:creationId xmlns:a16="http://schemas.microsoft.com/office/drawing/2014/main" id="{EC8A2919-D339-F146-B13A-E2FCFD1D1081}"/>
                  </a:ext>
                </a:extLst>
              </p:cNvPr>
              <p:cNvSpPr>
                <a:spLocks/>
              </p:cNvSpPr>
              <p:nvPr/>
            </p:nvSpPr>
            <p:spPr bwMode="auto">
              <a:xfrm>
                <a:off x="3999799" y="1638796"/>
                <a:ext cx="1071245" cy="593693"/>
              </a:xfrm>
              <a:custGeom>
                <a:avLst/>
                <a:gdLst>
                  <a:gd name="T0" fmla="*/ 0 w 437"/>
                  <a:gd name="T1" fmla="*/ 68 h 234"/>
                  <a:gd name="T2" fmla="*/ 138 w 437"/>
                  <a:gd name="T3" fmla="*/ 0 h 234"/>
                  <a:gd name="T4" fmla="*/ 182 w 437"/>
                  <a:gd name="T5" fmla="*/ 0 h 234"/>
                  <a:gd name="T6" fmla="*/ 182 w 437"/>
                  <a:gd name="T7" fmla="*/ 20 h 234"/>
                  <a:gd name="T8" fmla="*/ 154 w 437"/>
                  <a:gd name="T9" fmla="*/ 20 h 234"/>
                  <a:gd name="T10" fmla="*/ 122 w 437"/>
                  <a:gd name="T11" fmla="*/ 52 h 234"/>
                  <a:gd name="T12" fmla="*/ 182 w 437"/>
                  <a:gd name="T13" fmla="*/ 52 h 234"/>
                  <a:gd name="T14" fmla="*/ 219 w 437"/>
                  <a:gd name="T15" fmla="*/ 89 h 234"/>
                  <a:gd name="T16" fmla="*/ 288 w 437"/>
                  <a:gd name="T17" fmla="*/ 64 h 234"/>
                  <a:gd name="T18" fmla="*/ 348 w 437"/>
                  <a:gd name="T19" fmla="*/ 64 h 234"/>
                  <a:gd name="T20" fmla="*/ 320 w 437"/>
                  <a:gd name="T21" fmla="*/ 93 h 234"/>
                  <a:gd name="T22" fmla="*/ 385 w 437"/>
                  <a:gd name="T23" fmla="*/ 93 h 234"/>
                  <a:gd name="T24" fmla="*/ 405 w 437"/>
                  <a:gd name="T25" fmla="*/ 113 h 234"/>
                  <a:gd name="T26" fmla="*/ 437 w 437"/>
                  <a:gd name="T27" fmla="*/ 113 h 234"/>
                  <a:gd name="T28" fmla="*/ 437 w 437"/>
                  <a:gd name="T29" fmla="*/ 137 h 234"/>
                  <a:gd name="T30" fmla="*/ 365 w 437"/>
                  <a:gd name="T31" fmla="*/ 137 h 234"/>
                  <a:gd name="T32" fmla="*/ 377 w 437"/>
                  <a:gd name="T33" fmla="*/ 145 h 234"/>
                  <a:gd name="T34" fmla="*/ 352 w 437"/>
                  <a:gd name="T35" fmla="*/ 145 h 234"/>
                  <a:gd name="T36" fmla="*/ 336 w 437"/>
                  <a:gd name="T37" fmla="*/ 129 h 234"/>
                  <a:gd name="T38" fmla="*/ 300 w 437"/>
                  <a:gd name="T39" fmla="*/ 129 h 234"/>
                  <a:gd name="T40" fmla="*/ 284 w 437"/>
                  <a:gd name="T41" fmla="*/ 145 h 234"/>
                  <a:gd name="T42" fmla="*/ 223 w 437"/>
                  <a:gd name="T43" fmla="*/ 145 h 234"/>
                  <a:gd name="T44" fmla="*/ 158 w 437"/>
                  <a:gd name="T45" fmla="*/ 234 h 234"/>
                  <a:gd name="T46" fmla="*/ 158 w 437"/>
                  <a:gd name="T47" fmla="*/ 129 h 234"/>
                  <a:gd name="T48" fmla="*/ 0 w 437"/>
                  <a:gd name="T49" fmla="*/ 6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7" h="234">
                    <a:moveTo>
                      <a:pt x="0" y="68"/>
                    </a:moveTo>
                    <a:lnTo>
                      <a:pt x="138" y="0"/>
                    </a:lnTo>
                    <a:lnTo>
                      <a:pt x="182" y="0"/>
                    </a:lnTo>
                    <a:lnTo>
                      <a:pt x="182" y="20"/>
                    </a:lnTo>
                    <a:lnTo>
                      <a:pt x="154" y="20"/>
                    </a:lnTo>
                    <a:lnTo>
                      <a:pt x="122" y="52"/>
                    </a:lnTo>
                    <a:lnTo>
                      <a:pt x="182" y="52"/>
                    </a:lnTo>
                    <a:lnTo>
                      <a:pt x="219" y="89"/>
                    </a:lnTo>
                    <a:lnTo>
                      <a:pt x="288" y="64"/>
                    </a:lnTo>
                    <a:lnTo>
                      <a:pt x="348" y="64"/>
                    </a:lnTo>
                    <a:lnTo>
                      <a:pt x="320" y="93"/>
                    </a:lnTo>
                    <a:lnTo>
                      <a:pt x="385" y="93"/>
                    </a:lnTo>
                    <a:lnTo>
                      <a:pt x="405" y="113"/>
                    </a:lnTo>
                    <a:lnTo>
                      <a:pt x="437" y="113"/>
                    </a:lnTo>
                    <a:lnTo>
                      <a:pt x="437" y="137"/>
                    </a:lnTo>
                    <a:lnTo>
                      <a:pt x="365" y="137"/>
                    </a:lnTo>
                    <a:lnTo>
                      <a:pt x="377" y="145"/>
                    </a:lnTo>
                    <a:lnTo>
                      <a:pt x="352" y="145"/>
                    </a:lnTo>
                    <a:lnTo>
                      <a:pt x="336" y="129"/>
                    </a:lnTo>
                    <a:lnTo>
                      <a:pt x="300" y="129"/>
                    </a:lnTo>
                    <a:lnTo>
                      <a:pt x="284" y="145"/>
                    </a:lnTo>
                    <a:lnTo>
                      <a:pt x="223" y="145"/>
                    </a:lnTo>
                    <a:lnTo>
                      <a:pt x="158" y="234"/>
                    </a:lnTo>
                    <a:lnTo>
                      <a:pt x="158" y="129"/>
                    </a:lnTo>
                    <a:lnTo>
                      <a:pt x="0" y="6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0">
                <a:extLst>
                  <a:ext uri="{FF2B5EF4-FFF2-40B4-BE49-F238E27FC236}">
                    <a16:creationId xmlns:a16="http://schemas.microsoft.com/office/drawing/2014/main" id="{EAEF4AAE-C685-E946-B9BF-F3C20B31B919}"/>
                  </a:ext>
                </a:extLst>
              </p:cNvPr>
              <p:cNvSpPr>
                <a:spLocks/>
              </p:cNvSpPr>
              <p:nvPr/>
            </p:nvSpPr>
            <p:spPr bwMode="auto">
              <a:xfrm>
                <a:off x="2781473" y="1248075"/>
                <a:ext cx="1169299" cy="1324391"/>
              </a:xfrm>
              <a:custGeom>
                <a:avLst/>
                <a:gdLst>
                  <a:gd name="T0" fmla="*/ 477 w 477"/>
                  <a:gd name="T1" fmla="*/ 101 h 522"/>
                  <a:gd name="T2" fmla="*/ 364 w 477"/>
                  <a:gd name="T3" fmla="*/ 101 h 522"/>
                  <a:gd name="T4" fmla="*/ 307 w 477"/>
                  <a:gd name="T5" fmla="*/ 48 h 522"/>
                  <a:gd name="T6" fmla="*/ 113 w 477"/>
                  <a:gd name="T7" fmla="*/ 48 h 522"/>
                  <a:gd name="T8" fmla="*/ 113 w 477"/>
                  <a:gd name="T9" fmla="*/ 0 h 522"/>
                  <a:gd name="T10" fmla="*/ 89 w 477"/>
                  <a:gd name="T11" fmla="*/ 0 h 522"/>
                  <a:gd name="T12" fmla="*/ 89 w 477"/>
                  <a:gd name="T13" fmla="*/ 32 h 522"/>
                  <a:gd name="T14" fmla="*/ 0 w 477"/>
                  <a:gd name="T15" fmla="*/ 32 h 522"/>
                  <a:gd name="T16" fmla="*/ 0 w 477"/>
                  <a:gd name="T17" fmla="*/ 170 h 522"/>
                  <a:gd name="T18" fmla="*/ 48 w 477"/>
                  <a:gd name="T19" fmla="*/ 218 h 522"/>
                  <a:gd name="T20" fmla="*/ 48 w 477"/>
                  <a:gd name="T21" fmla="*/ 312 h 522"/>
                  <a:gd name="T22" fmla="*/ 28 w 477"/>
                  <a:gd name="T23" fmla="*/ 328 h 522"/>
                  <a:gd name="T24" fmla="*/ 52 w 477"/>
                  <a:gd name="T25" fmla="*/ 352 h 522"/>
                  <a:gd name="T26" fmla="*/ 52 w 477"/>
                  <a:gd name="T27" fmla="*/ 522 h 522"/>
                  <a:gd name="T28" fmla="*/ 461 w 477"/>
                  <a:gd name="T29" fmla="*/ 522 h 522"/>
                  <a:gd name="T30" fmla="*/ 433 w 477"/>
                  <a:gd name="T31" fmla="*/ 461 h 522"/>
                  <a:gd name="T32" fmla="*/ 335 w 477"/>
                  <a:gd name="T33" fmla="*/ 405 h 522"/>
                  <a:gd name="T34" fmla="*/ 335 w 477"/>
                  <a:gd name="T35" fmla="*/ 243 h 522"/>
                  <a:gd name="T36" fmla="*/ 477 w 477"/>
                  <a:gd name="T37" fmla="*/ 10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 h="522">
                    <a:moveTo>
                      <a:pt x="477" y="101"/>
                    </a:moveTo>
                    <a:lnTo>
                      <a:pt x="364" y="101"/>
                    </a:lnTo>
                    <a:lnTo>
                      <a:pt x="307" y="48"/>
                    </a:lnTo>
                    <a:lnTo>
                      <a:pt x="113" y="48"/>
                    </a:lnTo>
                    <a:lnTo>
                      <a:pt x="113" y="0"/>
                    </a:lnTo>
                    <a:lnTo>
                      <a:pt x="89" y="0"/>
                    </a:lnTo>
                    <a:lnTo>
                      <a:pt x="89" y="32"/>
                    </a:lnTo>
                    <a:lnTo>
                      <a:pt x="0" y="32"/>
                    </a:lnTo>
                    <a:lnTo>
                      <a:pt x="0" y="170"/>
                    </a:lnTo>
                    <a:lnTo>
                      <a:pt x="48" y="218"/>
                    </a:lnTo>
                    <a:lnTo>
                      <a:pt x="48" y="312"/>
                    </a:lnTo>
                    <a:lnTo>
                      <a:pt x="28" y="328"/>
                    </a:lnTo>
                    <a:lnTo>
                      <a:pt x="52" y="352"/>
                    </a:lnTo>
                    <a:lnTo>
                      <a:pt x="52" y="522"/>
                    </a:lnTo>
                    <a:lnTo>
                      <a:pt x="461" y="522"/>
                    </a:lnTo>
                    <a:lnTo>
                      <a:pt x="433" y="461"/>
                    </a:lnTo>
                    <a:lnTo>
                      <a:pt x="335" y="405"/>
                    </a:lnTo>
                    <a:lnTo>
                      <a:pt x="335" y="243"/>
                    </a:lnTo>
                    <a:lnTo>
                      <a:pt x="477" y="101"/>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1">
                <a:extLst>
                  <a:ext uri="{FF2B5EF4-FFF2-40B4-BE49-F238E27FC236}">
                    <a16:creationId xmlns:a16="http://schemas.microsoft.com/office/drawing/2014/main" id="{21AC54C8-92C8-F843-94C4-A807656DE916}"/>
                  </a:ext>
                </a:extLst>
              </p:cNvPr>
              <p:cNvSpPr>
                <a:spLocks/>
              </p:cNvSpPr>
              <p:nvPr/>
            </p:nvSpPr>
            <p:spPr bwMode="auto">
              <a:xfrm>
                <a:off x="2908944" y="2572466"/>
                <a:ext cx="1100661" cy="657121"/>
              </a:xfrm>
              <a:custGeom>
                <a:avLst/>
                <a:gdLst>
                  <a:gd name="T0" fmla="*/ 0 w 449"/>
                  <a:gd name="T1" fmla="*/ 0 h 259"/>
                  <a:gd name="T2" fmla="*/ 0 w 449"/>
                  <a:gd name="T3" fmla="*/ 77 h 259"/>
                  <a:gd name="T4" fmla="*/ 16 w 449"/>
                  <a:gd name="T5" fmla="*/ 77 h 259"/>
                  <a:gd name="T6" fmla="*/ 65 w 449"/>
                  <a:gd name="T7" fmla="*/ 126 h 259"/>
                  <a:gd name="T8" fmla="*/ 65 w 449"/>
                  <a:gd name="T9" fmla="*/ 170 h 259"/>
                  <a:gd name="T10" fmla="*/ 81 w 449"/>
                  <a:gd name="T11" fmla="*/ 186 h 259"/>
                  <a:gd name="T12" fmla="*/ 81 w 449"/>
                  <a:gd name="T13" fmla="*/ 259 h 259"/>
                  <a:gd name="T14" fmla="*/ 373 w 449"/>
                  <a:gd name="T15" fmla="*/ 259 h 259"/>
                  <a:gd name="T16" fmla="*/ 413 w 449"/>
                  <a:gd name="T17" fmla="*/ 219 h 259"/>
                  <a:gd name="T18" fmla="*/ 389 w 449"/>
                  <a:gd name="T19" fmla="*/ 194 h 259"/>
                  <a:gd name="T20" fmla="*/ 449 w 449"/>
                  <a:gd name="T21" fmla="*/ 134 h 259"/>
                  <a:gd name="T22" fmla="*/ 449 w 449"/>
                  <a:gd name="T23" fmla="*/ 113 h 259"/>
                  <a:gd name="T24" fmla="*/ 413 w 449"/>
                  <a:gd name="T25" fmla="*/ 77 h 259"/>
                  <a:gd name="T26" fmla="*/ 413 w 449"/>
                  <a:gd name="T27" fmla="*/ 0 h 259"/>
                  <a:gd name="T28" fmla="*/ 0 w 449"/>
                  <a:gd name="T29"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9" h="259">
                    <a:moveTo>
                      <a:pt x="0" y="0"/>
                    </a:moveTo>
                    <a:lnTo>
                      <a:pt x="0" y="77"/>
                    </a:lnTo>
                    <a:lnTo>
                      <a:pt x="16" y="77"/>
                    </a:lnTo>
                    <a:lnTo>
                      <a:pt x="65" y="126"/>
                    </a:lnTo>
                    <a:lnTo>
                      <a:pt x="65" y="170"/>
                    </a:lnTo>
                    <a:lnTo>
                      <a:pt x="81" y="186"/>
                    </a:lnTo>
                    <a:lnTo>
                      <a:pt x="81" y="259"/>
                    </a:lnTo>
                    <a:lnTo>
                      <a:pt x="373" y="259"/>
                    </a:lnTo>
                    <a:lnTo>
                      <a:pt x="413" y="219"/>
                    </a:lnTo>
                    <a:lnTo>
                      <a:pt x="389" y="194"/>
                    </a:lnTo>
                    <a:lnTo>
                      <a:pt x="449" y="134"/>
                    </a:lnTo>
                    <a:lnTo>
                      <a:pt x="449" y="113"/>
                    </a:lnTo>
                    <a:lnTo>
                      <a:pt x="413" y="77"/>
                    </a:lnTo>
                    <a:lnTo>
                      <a:pt x="413" y="0"/>
                    </a:lnTo>
                    <a:lnTo>
                      <a:pt x="0"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2">
                <a:extLst>
                  <a:ext uri="{FF2B5EF4-FFF2-40B4-BE49-F238E27FC236}">
                    <a16:creationId xmlns:a16="http://schemas.microsoft.com/office/drawing/2014/main" id="{F18CCDCD-977E-0E4E-8588-6E24CCEDEBDA}"/>
                  </a:ext>
                </a:extLst>
              </p:cNvPr>
              <p:cNvSpPr>
                <a:spLocks/>
              </p:cNvSpPr>
              <p:nvPr/>
            </p:nvSpPr>
            <p:spPr bwMode="auto">
              <a:xfrm>
                <a:off x="3107504" y="3229588"/>
                <a:ext cx="1191361" cy="1037693"/>
              </a:xfrm>
              <a:custGeom>
                <a:avLst/>
                <a:gdLst>
                  <a:gd name="T0" fmla="*/ 37 w 486"/>
                  <a:gd name="T1" fmla="*/ 37 h 409"/>
                  <a:gd name="T2" fmla="*/ 73 w 486"/>
                  <a:gd name="T3" fmla="*/ 77 h 409"/>
                  <a:gd name="T4" fmla="*/ 57 w 486"/>
                  <a:gd name="T5" fmla="*/ 93 h 409"/>
                  <a:gd name="T6" fmla="*/ 101 w 486"/>
                  <a:gd name="T7" fmla="*/ 134 h 409"/>
                  <a:gd name="T8" fmla="*/ 101 w 486"/>
                  <a:gd name="T9" fmla="*/ 377 h 409"/>
                  <a:gd name="T10" fmla="*/ 421 w 486"/>
                  <a:gd name="T11" fmla="*/ 377 h 409"/>
                  <a:gd name="T12" fmla="*/ 389 w 486"/>
                  <a:gd name="T13" fmla="*/ 409 h 409"/>
                  <a:gd name="T14" fmla="*/ 461 w 486"/>
                  <a:gd name="T15" fmla="*/ 409 h 409"/>
                  <a:gd name="T16" fmla="*/ 461 w 486"/>
                  <a:gd name="T17" fmla="*/ 409 h 409"/>
                  <a:gd name="T18" fmla="*/ 486 w 486"/>
                  <a:gd name="T19" fmla="*/ 365 h 409"/>
                  <a:gd name="T20" fmla="*/ 486 w 486"/>
                  <a:gd name="T21" fmla="*/ 308 h 409"/>
                  <a:gd name="T22" fmla="*/ 385 w 486"/>
                  <a:gd name="T23" fmla="*/ 215 h 409"/>
                  <a:gd name="T24" fmla="*/ 413 w 486"/>
                  <a:gd name="T25" fmla="*/ 186 h 409"/>
                  <a:gd name="T26" fmla="*/ 413 w 486"/>
                  <a:gd name="T27" fmla="*/ 146 h 409"/>
                  <a:gd name="T28" fmla="*/ 389 w 486"/>
                  <a:gd name="T29" fmla="*/ 146 h 409"/>
                  <a:gd name="T30" fmla="*/ 368 w 486"/>
                  <a:gd name="T31" fmla="*/ 166 h 409"/>
                  <a:gd name="T32" fmla="*/ 368 w 486"/>
                  <a:gd name="T33" fmla="*/ 138 h 409"/>
                  <a:gd name="T34" fmla="*/ 316 w 486"/>
                  <a:gd name="T35" fmla="*/ 85 h 409"/>
                  <a:gd name="T36" fmla="*/ 316 w 486"/>
                  <a:gd name="T37" fmla="*/ 20 h 409"/>
                  <a:gd name="T38" fmla="*/ 292 w 486"/>
                  <a:gd name="T39" fmla="*/ 0 h 409"/>
                  <a:gd name="T40" fmla="*/ 0 w 486"/>
                  <a:gd name="T41" fmla="*/ 0 h 409"/>
                  <a:gd name="T42" fmla="*/ 37 w 486"/>
                  <a:gd name="T43" fmla="*/ 3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6" h="409">
                    <a:moveTo>
                      <a:pt x="37" y="37"/>
                    </a:moveTo>
                    <a:lnTo>
                      <a:pt x="73" y="77"/>
                    </a:lnTo>
                    <a:lnTo>
                      <a:pt x="57" y="93"/>
                    </a:lnTo>
                    <a:lnTo>
                      <a:pt x="101" y="134"/>
                    </a:lnTo>
                    <a:lnTo>
                      <a:pt x="101" y="377"/>
                    </a:lnTo>
                    <a:lnTo>
                      <a:pt x="421" y="377"/>
                    </a:lnTo>
                    <a:lnTo>
                      <a:pt x="389" y="409"/>
                    </a:lnTo>
                    <a:lnTo>
                      <a:pt x="461" y="409"/>
                    </a:lnTo>
                    <a:lnTo>
                      <a:pt x="461" y="409"/>
                    </a:lnTo>
                    <a:lnTo>
                      <a:pt x="486" y="365"/>
                    </a:lnTo>
                    <a:lnTo>
                      <a:pt x="486" y="308"/>
                    </a:lnTo>
                    <a:lnTo>
                      <a:pt x="385" y="215"/>
                    </a:lnTo>
                    <a:lnTo>
                      <a:pt x="413" y="186"/>
                    </a:lnTo>
                    <a:lnTo>
                      <a:pt x="413" y="146"/>
                    </a:lnTo>
                    <a:lnTo>
                      <a:pt x="389" y="146"/>
                    </a:lnTo>
                    <a:lnTo>
                      <a:pt x="368" y="166"/>
                    </a:lnTo>
                    <a:lnTo>
                      <a:pt x="368" y="138"/>
                    </a:lnTo>
                    <a:lnTo>
                      <a:pt x="316" y="85"/>
                    </a:lnTo>
                    <a:lnTo>
                      <a:pt x="316" y="20"/>
                    </a:lnTo>
                    <a:lnTo>
                      <a:pt x="292" y="0"/>
                    </a:lnTo>
                    <a:lnTo>
                      <a:pt x="0" y="0"/>
                    </a:lnTo>
                    <a:lnTo>
                      <a:pt x="37" y="37"/>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3">
                <a:extLst>
                  <a:ext uri="{FF2B5EF4-FFF2-40B4-BE49-F238E27FC236}">
                    <a16:creationId xmlns:a16="http://schemas.microsoft.com/office/drawing/2014/main" id="{43FD5BAE-95B4-0F4E-8561-91048EA0693F}"/>
                  </a:ext>
                </a:extLst>
              </p:cNvPr>
              <p:cNvSpPr>
                <a:spLocks/>
              </p:cNvSpPr>
              <p:nvPr/>
            </p:nvSpPr>
            <p:spPr bwMode="auto">
              <a:xfrm>
                <a:off x="5428943" y="4411899"/>
                <a:ext cx="862879" cy="657121"/>
              </a:xfrm>
              <a:custGeom>
                <a:avLst/>
                <a:gdLst>
                  <a:gd name="T0" fmla="*/ 352 w 352"/>
                  <a:gd name="T1" fmla="*/ 69 h 259"/>
                  <a:gd name="T2" fmla="*/ 328 w 352"/>
                  <a:gd name="T3" fmla="*/ 93 h 259"/>
                  <a:gd name="T4" fmla="*/ 328 w 352"/>
                  <a:gd name="T5" fmla="*/ 138 h 259"/>
                  <a:gd name="T6" fmla="*/ 239 w 352"/>
                  <a:gd name="T7" fmla="*/ 227 h 259"/>
                  <a:gd name="T8" fmla="*/ 239 w 352"/>
                  <a:gd name="T9" fmla="*/ 259 h 259"/>
                  <a:gd name="T10" fmla="*/ 211 w 352"/>
                  <a:gd name="T11" fmla="*/ 259 h 259"/>
                  <a:gd name="T12" fmla="*/ 211 w 352"/>
                  <a:gd name="T13" fmla="*/ 231 h 259"/>
                  <a:gd name="T14" fmla="*/ 53 w 352"/>
                  <a:gd name="T15" fmla="*/ 73 h 259"/>
                  <a:gd name="T16" fmla="*/ 0 w 352"/>
                  <a:gd name="T17" fmla="*/ 73 h 259"/>
                  <a:gd name="T18" fmla="*/ 0 w 352"/>
                  <a:gd name="T19" fmla="*/ 28 h 259"/>
                  <a:gd name="T20" fmla="*/ 16 w 352"/>
                  <a:gd name="T21" fmla="*/ 28 h 259"/>
                  <a:gd name="T22" fmla="*/ 53 w 352"/>
                  <a:gd name="T23" fmla="*/ 0 h 259"/>
                  <a:gd name="T24" fmla="*/ 170 w 352"/>
                  <a:gd name="T25" fmla="*/ 0 h 259"/>
                  <a:gd name="T26" fmla="*/ 198 w 352"/>
                  <a:gd name="T27" fmla="*/ 28 h 259"/>
                  <a:gd name="T28" fmla="*/ 304 w 352"/>
                  <a:gd name="T29" fmla="*/ 28 h 259"/>
                  <a:gd name="T30" fmla="*/ 352 w 352"/>
                  <a:gd name="T31"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259">
                    <a:moveTo>
                      <a:pt x="352" y="69"/>
                    </a:moveTo>
                    <a:lnTo>
                      <a:pt x="328" y="93"/>
                    </a:lnTo>
                    <a:lnTo>
                      <a:pt x="328" y="138"/>
                    </a:lnTo>
                    <a:lnTo>
                      <a:pt x="239" y="227"/>
                    </a:lnTo>
                    <a:lnTo>
                      <a:pt x="239" y="259"/>
                    </a:lnTo>
                    <a:lnTo>
                      <a:pt x="211" y="259"/>
                    </a:lnTo>
                    <a:lnTo>
                      <a:pt x="211" y="231"/>
                    </a:lnTo>
                    <a:lnTo>
                      <a:pt x="53" y="73"/>
                    </a:lnTo>
                    <a:lnTo>
                      <a:pt x="0" y="73"/>
                    </a:lnTo>
                    <a:lnTo>
                      <a:pt x="0" y="28"/>
                    </a:lnTo>
                    <a:lnTo>
                      <a:pt x="16" y="28"/>
                    </a:lnTo>
                    <a:lnTo>
                      <a:pt x="53" y="0"/>
                    </a:lnTo>
                    <a:lnTo>
                      <a:pt x="170" y="0"/>
                    </a:lnTo>
                    <a:lnTo>
                      <a:pt x="198" y="28"/>
                    </a:lnTo>
                    <a:lnTo>
                      <a:pt x="304" y="28"/>
                    </a:lnTo>
                    <a:lnTo>
                      <a:pt x="352" y="69"/>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4">
                <a:extLst>
                  <a:ext uri="{FF2B5EF4-FFF2-40B4-BE49-F238E27FC236}">
                    <a16:creationId xmlns:a16="http://schemas.microsoft.com/office/drawing/2014/main" id="{DB983CF1-788F-114E-B4A2-26891C2EF224}"/>
                  </a:ext>
                </a:extLst>
              </p:cNvPr>
              <p:cNvSpPr>
                <a:spLocks/>
              </p:cNvSpPr>
              <p:nvPr/>
            </p:nvSpPr>
            <p:spPr bwMode="auto">
              <a:xfrm>
                <a:off x="3872329" y="4482939"/>
                <a:ext cx="625097" cy="1121419"/>
              </a:xfrm>
              <a:custGeom>
                <a:avLst/>
                <a:gdLst>
                  <a:gd name="T0" fmla="*/ 255 w 255"/>
                  <a:gd name="T1" fmla="*/ 429 h 442"/>
                  <a:gd name="T2" fmla="*/ 202 w 255"/>
                  <a:gd name="T3" fmla="*/ 429 h 442"/>
                  <a:gd name="T4" fmla="*/ 178 w 255"/>
                  <a:gd name="T5" fmla="*/ 442 h 442"/>
                  <a:gd name="T6" fmla="*/ 166 w 255"/>
                  <a:gd name="T7" fmla="*/ 429 h 442"/>
                  <a:gd name="T8" fmla="*/ 174 w 255"/>
                  <a:gd name="T9" fmla="*/ 377 h 442"/>
                  <a:gd name="T10" fmla="*/ 0 w 255"/>
                  <a:gd name="T11" fmla="*/ 377 h 442"/>
                  <a:gd name="T12" fmla="*/ 0 w 255"/>
                  <a:gd name="T13" fmla="*/ 296 h 442"/>
                  <a:gd name="T14" fmla="*/ 44 w 255"/>
                  <a:gd name="T15" fmla="*/ 251 h 442"/>
                  <a:gd name="T16" fmla="*/ 44 w 255"/>
                  <a:gd name="T17" fmla="*/ 69 h 442"/>
                  <a:gd name="T18" fmla="*/ 117 w 255"/>
                  <a:gd name="T19" fmla="*/ 0 h 442"/>
                  <a:gd name="T20" fmla="*/ 255 w 255"/>
                  <a:gd name="T21" fmla="*/ 0 h 442"/>
                  <a:gd name="T22" fmla="*/ 255 w 255"/>
                  <a:gd name="T23" fmla="*/ 42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442">
                    <a:moveTo>
                      <a:pt x="255" y="429"/>
                    </a:moveTo>
                    <a:lnTo>
                      <a:pt x="202" y="429"/>
                    </a:lnTo>
                    <a:lnTo>
                      <a:pt x="178" y="442"/>
                    </a:lnTo>
                    <a:lnTo>
                      <a:pt x="166" y="429"/>
                    </a:lnTo>
                    <a:lnTo>
                      <a:pt x="174" y="377"/>
                    </a:lnTo>
                    <a:lnTo>
                      <a:pt x="0" y="377"/>
                    </a:lnTo>
                    <a:lnTo>
                      <a:pt x="0" y="296"/>
                    </a:lnTo>
                    <a:lnTo>
                      <a:pt x="44" y="251"/>
                    </a:lnTo>
                    <a:lnTo>
                      <a:pt x="44" y="69"/>
                    </a:lnTo>
                    <a:lnTo>
                      <a:pt x="117" y="0"/>
                    </a:lnTo>
                    <a:lnTo>
                      <a:pt x="255" y="0"/>
                    </a:lnTo>
                    <a:lnTo>
                      <a:pt x="255" y="429"/>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5">
                <a:extLst>
                  <a:ext uri="{FF2B5EF4-FFF2-40B4-BE49-F238E27FC236}">
                    <a16:creationId xmlns:a16="http://schemas.microsoft.com/office/drawing/2014/main" id="{EFD8D4AD-2CAB-A048-AB08-7FF031979BB1}"/>
                  </a:ext>
                </a:extLst>
              </p:cNvPr>
              <p:cNvSpPr>
                <a:spLocks/>
              </p:cNvSpPr>
              <p:nvPr/>
            </p:nvSpPr>
            <p:spPr bwMode="auto">
              <a:xfrm>
                <a:off x="3445792" y="4977682"/>
                <a:ext cx="980544" cy="923522"/>
              </a:xfrm>
              <a:custGeom>
                <a:avLst/>
                <a:gdLst>
                  <a:gd name="T0" fmla="*/ 340 w 400"/>
                  <a:gd name="T1" fmla="*/ 234 h 364"/>
                  <a:gd name="T2" fmla="*/ 368 w 400"/>
                  <a:gd name="T3" fmla="*/ 259 h 364"/>
                  <a:gd name="T4" fmla="*/ 396 w 400"/>
                  <a:gd name="T5" fmla="*/ 259 h 364"/>
                  <a:gd name="T6" fmla="*/ 396 w 400"/>
                  <a:gd name="T7" fmla="*/ 275 h 364"/>
                  <a:gd name="T8" fmla="*/ 364 w 400"/>
                  <a:gd name="T9" fmla="*/ 307 h 364"/>
                  <a:gd name="T10" fmla="*/ 400 w 400"/>
                  <a:gd name="T11" fmla="*/ 340 h 364"/>
                  <a:gd name="T12" fmla="*/ 400 w 400"/>
                  <a:gd name="T13" fmla="*/ 364 h 364"/>
                  <a:gd name="T14" fmla="*/ 360 w 400"/>
                  <a:gd name="T15" fmla="*/ 364 h 364"/>
                  <a:gd name="T16" fmla="*/ 315 w 400"/>
                  <a:gd name="T17" fmla="*/ 319 h 364"/>
                  <a:gd name="T18" fmla="*/ 315 w 400"/>
                  <a:gd name="T19" fmla="*/ 356 h 364"/>
                  <a:gd name="T20" fmla="*/ 239 w 400"/>
                  <a:gd name="T21" fmla="*/ 356 h 364"/>
                  <a:gd name="T22" fmla="*/ 182 w 400"/>
                  <a:gd name="T23" fmla="*/ 299 h 364"/>
                  <a:gd name="T24" fmla="*/ 4 w 400"/>
                  <a:gd name="T25" fmla="*/ 299 h 364"/>
                  <a:gd name="T26" fmla="*/ 52 w 400"/>
                  <a:gd name="T27" fmla="*/ 251 h 364"/>
                  <a:gd name="T28" fmla="*/ 52 w 400"/>
                  <a:gd name="T29" fmla="*/ 141 h 364"/>
                  <a:gd name="T30" fmla="*/ 0 w 400"/>
                  <a:gd name="T31" fmla="*/ 93 h 364"/>
                  <a:gd name="T32" fmla="*/ 0 w 400"/>
                  <a:gd name="T33" fmla="*/ 0 h 364"/>
                  <a:gd name="T34" fmla="*/ 218 w 400"/>
                  <a:gd name="T35" fmla="*/ 0 h 364"/>
                  <a:gd name="T36" fmla="*/ 218 w 400"/>
                  <a:gd name="T37" fmla="*/ 56 h 364"/>
                  <a:gd name="T38" fmla="*/ 174 w 400"/>
                  <a:gd name="T39" fmla="*/ 101 h 364"/>
                  <a:gd name="T40" fmla="*/ 174 w 400"/>
                  <a:gd name="T41" fmla="*/ 182 h 364"/>
                  <a:gd name="T42" fmla="*/ 348 w 400"/>
                  <a:gd name="T43" fmla="*/ 182 h 364"/>
                  <a:gd name="T44" fmla="*/ 340 w 400"/>
                  <a:gd name="T45" fmla="*/ 23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364">
                    <a:moveTo>
                      <a:pt x="340" y="234"/>
                    </a:moveTo>
                    <a:lnTo>
                      <a:pt x="368" y="259"/>
                    </a:lnTo>
                    <a:lnTo>
                      <a:pt x="396" y="259"/>
                    </a:lnTo>
                    <a:lnTo>
                      <a:pt x="396" y="275"/>
                    </a:lnTo>
                    <a:lnTo>
                      <a:pt x="364" y="307"/>
                    </a:lnTo>
                    <a:lnTo>
                      <a:pt x="400" y="340"/>
                    </a:lnTo>
                    <a:lnTo>
                      <a:pt x="400" y="364"/>
                    </a:lnTo>
                    <a:lnTo>
                      <a:pt x="360" y="364"/>
                    </a:lnTo>
                    <a:lnTo>
                      <a:pt x="315" y="319"/>
                    </a:lnTo>
                    <a:lnTo>
                      <a:pt x="315" y="356"/>
                    </a:lnTo>
                    <a:lnTo>
                      <a:pt x="239" y="356"/>
                    </a:lnTo>
                    <a:lnTo>
                      <a:pt x="182" y="299"/>
                    </a:lnTo>
                    <a:lnTo>
                      <a:pt x="4" y="299"/>
                    </a:lnTo>
                    <a:lnTo>
                      <a:pt x="52" y="251"/>
                    </a:lnTo>
                    <a:lnTo>
                      <a:pt x="52" y="141"/>
                    </a:lnTo>
                    <a:lnTo>
                      <a:pt x="0" y="93"/>
                    </a:lnTo>
                    <a:lnTo>
                      <a:pt x="0" y="0"/>
                    </a:lnTo>
                    <a:lnTo>
                      <a:pt x="218" y="0"/>
                    </a:lnTo>
                    <a:lnTo>
                      <a:pt x="218" y="56"/>
                    </a:lnTo>
                    <a:lnTo>
                      <a:pt x="174" y="101"/>
                    </a:lnTo>
                    <a:lnTo>
                      <a:pt x="174" y="182"/>
                    </a:lnTo>
                    <a:lnTo>
                      <a:pt x="348" y="182"/>
                    </a:lnTo>
                    <a:lnTo>
                      <a:pt x="340" y="234"/>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6">
                <a:extLst>
                  <a:ext uri="{FF2B5EF4-FFF2-40B4-BE49-F238E27FC236}">
                    <a16:creationId xmlns:a16="http://schemas.microsoft.com/office/drawing/2014/main" id="{83315BF1-756F-E543-8FA2-BD5B1DAFDB33}"/>
                  </a:ext>
                </a:extLst>
              </p:cNvPr>
              <p:cNvSpPr>
                <a:spLocks/>
              </p:cNvSpPr>
              <p:nvPr/>
            </p:nvSpPr>
            <p:spPr bwMode="auto">
              <a:xfrm>
                <a:off x="1639139" y="1329264"/>
                <a:ext cx="1260000" cy="710401"/>
              </a:xfrm>
              <a:custGeom>
                <a:avLst/>
                <a:gdLst>
                  <a:gd name="T0" fmla="*/ 466 w 514"/>
                  <a:gd name="T1" fmla="*/ 0 h 280"/>
                  <a:gd name="T2" fmla="*/ 0 w 514"/>
                  <a:gd name="T3" fmla="*/ 0 h 280"/>
                  <a:gd name="T4" fmla="*/ 0 w 514"/>
                  <a:gd name="T5" fmla="*/ 280 h 280"/>
                  <a:gd name="T6" fmla="*/ 514 w 514"/>
                  <a:gd name="T7" fmla="*/ 280 h 280"/>
                  <a:gd name="T8" fmla="*/ 514 w 514"/>
                  <a:gd name="T9" fmla="*/ 186 h 280"/>
                  <a:gd name="T10" fmla="*/ 466 w 514"/>
                  <a:gd name="T11" fmla="*/ 138 h 280"/>
                  <a:gd name="T12" fmla="*/ 466 w 514"/>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514" h="280">
                    <a:moveTo>
                      <a:pt x="466" y="0"/>
                    </a:moveTo>
                    <a:lnTo>
                      <a:pt x="0" y="0"/>
                    </a:lnTo>
                    <a:lnTo>
                      <a:pt x="0" y="280"/>
                    </a:lnTo>
                    <a:lnTo>
                      <a:pt x="514" y="280"/>
                    </a:lnTo>
                    <a:lnTo>
                      <a:pt x="514" y="186"/>
                    </a:lnTo>
                    <a:lnTo>
                      <a:pt x="466" y="138"/>
                    </a:lnTo>
                    <a:lnTo>
                      <a:pt x="466"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7">
                <a:extLst>
                  <a:ext uri="{FF2B5EF4-FFF2-40B4-BE49-F238E27FC236}">
                    <a16:creationId xmlns:a16="http://schemas.microsoft.com/office/drawing/2014/main" id="{B250C046-6947-244B-89D8-8F1F125B2AF7}"/>
                  </a:ext>
                </a:extLst>
              </p:cNvPr>
              <p:cNvSpPr>
                <a:spLocks/>
              </p:cNvSpPr>
              <p:nvPr/>
            </p:nvSpPr>
            <p:spPr bwMode="auto">
              <a:xfrm>
                <a:off x="1639139" y="2039665"/>
                <a:ext cx="1269805" cy="728161"/>
              </a:xfrm>
              <a:custGeom>
                <a:avLst/>
                <a:gdLst>
                  <a:gd name="T0" fmla="*/ 518 w 518"/>
                  <a:gd name="T1" fmla="*/ 287 h 287"/>
                  <a:gd name="T2" fmla="*/ 518 w 518"/>
                  <a:gd name="T3" fmla="*/ 40 h 287"/>
                  <a:gd name="T4" fmla="*/ 494 w 518"/>
                  <a:gd name="T5" fmla="*/ 16 h 287"/>
                  <a:gd name="T6" fmla="*/ 514 w 518"/>
                  <a:gd name="T7" fmla="*/ 4 h 287"/>
                  <a:gd name="T8" fmla="*/ 514 w 518"/>
                  <a:gd name="T9" fmla="*/ 0 h 287"/>
                  <a:gd name="T10" fmla="*/ 0 w 518"/>
                  <a:gd name="T11" fmla="*/ 0 h 287"/>
                  <a:gd name="T12" fmla="*/ 0 w 518"/>
                  <a:gd name="T13" fmla="*/ 263 h 287"/>
                  <a:gd name="T14" fmla="*/ 433 w 518"/>
                  <a:gd name="T15" fmla="*/ 263 h 287"/>
                  <a:gd name="T16" fmla="*/ 433 w 518"/>
                  <a:gd name="T17" fmla="*/ 279 h 287"/>
                  <a:gd name="T18" fmla="*/ 461 w 518"/>
                  <a:gd name="T19" fmla="*/ 279 h 287"/>
                  <a:gd name="T20" fmla="*/ 470 w 518"/>
                  <a:gd name="T21" fmla="*/ 287 h 287"/>
                  <a:gd name="T22" fmla="*/ 518 w 518"/>
                  <a:gd name="T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8" h="287">
                    <a:moveTo>
                      <a:pt x="518" y="287"/>
                    </a:moveTo>
                    <a:lnTo>
                      <a:pt x="518" y="40"/>
                    </a:lnTo>
                    <a:lnTo>
                      <a:pt x="494" y="16"/>
                    </a:lnTo>
                    <a:lnTo>
                      <a:pt x="514" y="4"/>
                    </a:lnTo>
                    <a:lnTo>
                      <a:pt x="514" y="0"/>
                    </a:lnTo>
                    <a:lnTo>
                      <a:pt x="0" y="0"/>
                    </a:lnTo>
                    <a:lnTo>
                      <a:pt x="0" y="263"/>
                    </a:lnTo>
                    <a:lnTo>
                      <a:pt x="433" y="263"/>
                    </a:lnTo>
                    <a:lnTo>
                      <a:pt x="433" y="279"/>
                    </a:lnTo>
                    <a:lnTo>
                      <a:pt x="461" y="279"/>
                    </a:lnTo>
                    <a:lnTo>
                      <a:pt x="470" y="287"/>
                    </a:lnTo>
                    <a:lnTo>
                      <a:pt x="518" y="287"/>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8">
                <a:extLst>
                  <a:ext uri="{FF2B5EF4-FFF2-40B4-BE49-F238E27FC236}">
                    <a16:creationId xmlns:a16="http://schemas.microsoft.com/office/drawing/2014/main" id="{FD5FF63A-3AF5-124B-B1C0-437375251D91}"/>
                  </a:ext>
                </a:extLst>
              </p:cNvPr>
              <p:cNvSpPr>
                <a:spLocks/>
              </p:cNvSpPr>
              <p:nvPr/>
            </p:nvSpPr>
            <p:spPr bwMode="auto">
              <a:xfrm>
                <a:off x="1639139" y="2706935"/>
                <a:ext cx="1627704" cy="687567"/>
              </a:xfrm>
              <a:custGeom>
                <a:avLst/>
                <a:gdLst>
                  <a:gd name="T0" fmla="*/ 0 w 664"/>
                  <a:gd name="T1" fmla="*/ 0 h 271"/>
                  <a:gd name="T2" fmla="*/ 0 w 664"/>
                  <a:gd name="T3" fmla="*/ 182 h 271"/>
                  <a:gd name="T4" fmla="*/ 190 w 664"/>
                  <a:gd name="T5" fmla="*/ 182 h 271"/>
                  <a:gd name="T6" fmla="*/ 190 w 664"/>
                  <a:gd name="T7" fmla="*/ 271 h 271"/>
                  <a:gd name="T8" fmla="*/ 664 w 664"/>
                  <a:gd name="T9" fmla="*/ 271 h 271"/>
                  <a:gd name="T10" fmla="*/ 599 w 664"/>
                  <a:gd name="T11" fmla="*/ 206 h 271"/>
                  <a:gd name="T12" fmla="*/ 599 w 664"/>
                  <a:gd name="T13" fmla="*/ 206 h 271"/>
                  <a:gd name="T14" fmla="*/ 599 w 664"/>
                  <a:gd name="T15" fmla="*/ 133 h 271"/>
                  <a:gd name="T16" fmla="*/ 583 w 664"/>
                  <a:gd name="T17" fmla="*/ 117 h 271"/>
                  <a:gd name="T18" fmla="*/ 583 w 664"/>
                  <a:gd name="T19" fmla="*/ 73 h 271"/>
                  <a:gd name="T20" fmla="*/ 534 w 664"/>
                  <a:gd name="T21" fmla="*/ 24 h 271"/>
                  <a:gd name="T22" fmla="*/ 470 w 664"/>
                  <a:gd name="T23" fmla="*/ 24 h 271"/>
                  <a:gd name="T24" fmla="*/ 461 w 664"/>
                  <a:gd name="T25" fmla="*/ 16 h 271"/>
                  <a:gd name="T26" fmla="*/ 433 w 664"/>
                  <a:gd name="T27" fmla="*/ 16 h 271"/>
                  <a:gd name="T28" fmla="*/ 433 w 664"/>
                  <a:gd name="T29" fmla="*/ 0 h 271"/>
                  <a:gd name="T30" fmla="*/ 0 w 664"/>
                  <a:gd name="T3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4" h="271">
                    <a:moveTo>
                      <a:pt x="0" y="0"/>
                    </a:moveTo>
                    <a:lnTo>
                      <a:pt x="0" y="182"/>
                    </a:lnTo>
                    <a:lnTo>
                      <a:pt x="190" y="182"/>
                    </a:lnTo>
                    <a:lnTo>
                      <a:pt x="190" y="271"/>
                    </a:lnTo>
                    <a:lnTo>
                      <a:pt x="664" y="271"/>
                    </a:lnTo>
                    <a:lnTo>
                      <a:pt x="599" y="206"/>
                    </a:lnTo>
                    <a:lnTo>
                      <a:pt x="599" y="206"/>
                    </a:lnTo>
                    <a:lnTo>
                      <a:pt x="599" y="133"/>
                    </a:lnTo>
                    <a:lnTo>
                      <a:pt x="583" y="117"/>
                    </a:lnTo>
                    <a:lnTo>
                      <a:pt x="583" y="73"/>
                    </a:lnTo>
                    <a:lnTo>
                      <a:pt x="534" y="24"/>
                    </a:lnTo>
                    <a:lnTo>
                      <a:pt x="470" y="24"/>
                    </a:lnTo>
                    <a:lnTo>
                      <a:pt x="461" y="16"/>
                    </a:lnTo>
                    <a:lnTo>
                      <a:pt x="433" y="16"/>
                    </a:lnTo>
                    <a:lnTo>
                      <a:pt x="433" y="0"/>
                    </a:lnTo>
                    <a:lnTo>
                      <a:pt x="0"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9">
                <a:extLst>
                  <a:ext uri="{FF2B5EF4-FFF2-40B4-BE49-F238E27FC236}">
                    <a16:creationId xmlns:a16="http://schemas.microsoft.com/office/drawing/2014/main" id="{1E1F2C3B-391D-F34F-994A-DF59C56079D0}"/>
                  </a:ext>
                </a:extLst>
              </p:cNvPr>
              <p:cNvSpPr>
                <a:spLocks/>
              </p:cNvSpPr>
              <p:nvPr/>
            </p:nvSpPr>
            <p:spPr bwMode="auto">
              <a:xfrm>
                <a:off x="1798477" y="4092218"/>
                <a:ext cx="1556614" cy="781441"/>
              </a:xfrm>
              <a:custGeom>
                <a:avLst/>
                <a:gdLst>
                  <a:gd name="T0" fmla="*/ 635 w 635"/>
                  <a:gd name="T1" fmla="*/ 308 h 308"/>
                  <a:gd name="T2" fmla="*/ 587 w 635"/>
                  <a:gd name="T3" fmla="*/ 259 h 308"/>
                  <a:gd name="T4" fmla="*/ 222 w 635"/>
                  <a:gd name="T5" fmla="*/ 259 h 308"/>
                  <a:gd name="T6" fmla="*/ 222 w 635"/>
                  <a:gd name="T7" fmla="*/ 45 h 308"/>
                  <a:gd name="T8" fmla="*/ 0 w 635"/>
                  <a:gd name="T9" fmla="*/ 45 h 308"/>
                  <a:gd name="T10" fmla="*/ 0 w 635"/>
                  <a:gd name="T11" fmla="*/ 0 h 308"/>
                  <a:gd name="T12" fmla="*/ 635 w 635"/>
                  <a:gd name="T13" fmla="*/ 0 h 308"/>
                  <a:gd name="T14" fmla="*/ 635 w 635"/>
                  <a:gd name="T15" fmla="*/ 308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5" h="308">
                    <a:moveTo>
                      <a:pt x="635" y="308"/>
                    </a:moveTo>
                    <a:lnTo>
                      <a:pt x="587" y="259"/>
                    </a:lnTo>
                    <a:lnTo>
                      <a:pt x="222" y="259"/>
                    </a:lnTo>
                    <a:lnTo>
                      <a:pt x="222" y="45"/>
                    </a:lnTo>
                    <a:lnTo>
                      <a:pt x="0" y="45"/>
                    </a:lnTo>
                    <a:lnTo>
                      <a:pt x="0" y="0"/>
                    </a:lnTo>
                    <a:lnTo>
                      <a:pt x="635" y="0"/>
                    </a:lnTo>
                    <a:lnTo>
                      <a:pt x="635" y="30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0">
                <a:extLst>
                  <a:ext uri="{FF2B5EF4-FFF2-40B4-BE49-F238E27FC236}">
                    <a16:creationId xmlns:a16="http://schemas.microsoft.com/office/drawing/2014/main" id="{94F1C0D2-3352-0B4E-8BCF-C5AA33530B6F}"/>
                  </a:ext>
                </a:extLst>
              </p:cNvPr>
              <p:cNvSpPr>
                <a:spLocks/>
              </p:cNvSpPr>
              <p:nvPr/>
            </p:nvSpPr>
            <p:spPr bwMode="auto">
              <a:xfrm>
                <a:off x="-275374" y="1329264"/>
                <a:ext cx="1914513" cy="946356"/>
              </a:xfrm>
              <a:custGeom>
                <a:avLst/>
                <a:gdLst>
                  <a:gd name="T0" fmla="*/ 781 w 781"/>
                  <a:gd name="T1" fmla="*/ 0 h 373"/>
                  <a:gd name="T2" fmla="*/ 0 w 781"/>
                  <a:gd name="T3" fmla="*/ 0 h 373"/>
                  <a:gd name="T4" fmla="*/ 0 w 781"/>
                  <a:gd name="T5" fmla="*/ 162 h 373"/>
                  <a:gd name="T6" fmla="*/ 73 w 781"/>
                  <a:gd name="T7" fmla="*/ 235 h 373"/>
                  <a:gd name="T8" fmla="*/ 73 w 781"/>
                  <a:gd name="T9" fmla="*/ 300 h 373"/>
                  <a:gd name="T10" fmla="*/ 125 w 781"/>
                  <a:gd name="T11" fmla="*/ 300 h 373"/>
                  <a:gd name="T12" fmla="*/ 198 w 781"/>
                  <a:gd name="T13" fmla="*/ 373 h 373"/>
                  <a:gd name="T14" fmla="*/ 304 w 781"/>
                  <a:gd name="T15" fmla="*/ 373 h 373"/>
                  <a:gd name="T16" fmla="*/ 304 w 781"/>
                  <a:gd name="T17" fmla="*/ 332 h 373"/>
                  <a:gd name="T18" fmla="*/ 781 w 781"/>
                  <a:gd name="T19" fmla="*/ 332 h 373"/>
                  <a:gd name="T20" fmla="*/ 781 w 781"/>
                  <a:gd name="T21"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1" h="373">
                    <a:moveTo>
                      <a:pt x="781" y="0"/>
                    </a:moveTo>
                    <a:lnTo>
                      <a:pt x="0" y="0"/>
                    </a:lnTo>
                    <a:lnTo>
                      <a:pt x="0" y="162"/>
                    </a:lnTo>
                    <a:lnTo>
                      <a:pt x="73" y="235"/>
                    </a:lnTo>
                    <a:lnTo>
                      <a:pt x="73" y="300"/>
                    </a:lnTo>
                    <a:lnTo>
                      <a:pt x="125" y="300"/>
                    </a:lnTo>
                    <a:lnTo>
                      <a:pt x="198" y="373"/>
                    </a:lnTo>
                    <a:lnTo>
                      <a:pt x="304" y="373"/>
                    </a:lnTo>
                    <a:lnTo>
                      <a:pt x="304" y="332"/>
                    </a:lnTo>
                    <a:lnTo>
                      <a:pt x="781" y="332"/>
                    </a:lnTo>
                    <a:lnTo>
                      <a:pt x="781"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41">
                <a:extLst>
                  <a:ext uri="{FF2B5EF4-FFF2-40B4-BE49-F238E27FC236}">
                    <a16:creationId xmlns:a16="http://schemas.microsoft.com/office/drawing/2014/main" id="{1710E667-2E68-3C48-B79B-862950819F1D}"/>
                  </a:ext>
                </a:extLst>
              </p:cNvPr>
              <p:cNvSpPr>
                <a:spLocks noChangeArrowheads="1"/>
              </p:cNvSpPr>
              <p:nvPr/>
            </p:nvSpPr>
            <p:spPr bwMode="auto">
              <a:xfrm>
                <a:off x="469840" y="2171597"/>
                <a:ext cx="1169299" cy="997099"/>
              </a:xfrm>
              <a:prstGeom prst="rect">
                <a:avLst/>
              </a:prstGeom>
              <a:grpFill/>
              <a:ln w="22225" cap="rnd">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2">
                <a:extLst>
                  <a:ext uri="{FF2B5EF4-FFF2-40B4-BE49-F238E27FC236}">
                    <a16:creationId xmlns:a16="http://schemas.microsoft.com/office/drawing/2014/main" id="{53FE9ED4-670C-C74B-952F-A3A2C7B72B9C}"/>
                  </a:ext>
                </a:extLst>
              </p:cNvPr>
              <p:cNvSpPr>
                <a:spLocks/>
              </p:cNvSpPr>
              <p:nvPr/>
            </p:nvSpPr>
            <p:spPr bwMode="auto">
              <a:xfrm>
                <a:off x="756649" y="4092218"/>
                <a:ext cx="1041828" cy="1263500"/>
              </a:xfrm>
              <a:custGeom>
                <a:avLst/>
                <a:gdLst>
                  <a:gd name="T0" fmla="*/ 150 w 425"/>
                  <a:gd name="T1" fmla="*/ 458 h 498"/>
                  <a:gd name="T2" fmla="*/ 150 w 425"/>
                  <a:gd name="T3" fmla="*/ 474 h 498"/>
                  <a:gd name="T4" fmla="*/ 57 w 425"/>
                  <a:gd name="T5" fmla="*/ 474 h 498"/>
                  <a:gd name="T6" fmla="*/ 57 w 425"/>
                  <a:gd name="T7" fmla="*/ 498 h 498"/>
                  <a:gd name="T8" fmla="*/ 0 w 425"/>
                  <a:gd name="T9" fmla="*/ 498 h 498"/>
                  <a:gd name="T10" fmla="*/ 0 w 425"/>
                  <a:gd name="T11" fmla="*/ 0 h 498"/>
                  <a:gd name="T12" fmla="*/ 425 w 425"/>
                  <a:gd name="T13" fmla="*/ 0 h 498"/>
                  <a:gd name="T14" fmla="*/ 425 w 425"/>
                  <a:gd name="T15" fmla="*/ 458 h 498"/>
                  <a:gd name="T16" fmla="*/ 150 w 425"/>
                  <a:gd name="T17" fmla="*/ 45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98">
                    <a:moveTo>
                      <a:pt x="150" y="458"/>
                    </a:moveTo>
                    <a:lnTo>
                      <a:pt x="150" y="474"/>
                    </a:lnTo>
                    <a:lnTo>
                      <a:pt x="57" y="474"/>
                    </a:lnTo>
                    <a:lnTo>
                      <a:pt x="57" y="498"/>
                    </a:lnTo>
                    <a:lnTo>
                      <a:pt x="0" y="498"/>
                    </a:lnTo>
                    <a:lnTo>
                      <a:pt x="0" y="0"/>
                    </a:lnTo>
                    <a:lnTo>
                      <a:pt x="425" y="0"/>
                    </a:lnTo>
                    <a:lnTo>
                      <a:pt x="425" y="458"/>
                    </a:lnTo>
                    <a:lnTo>
                      <a:pt x="150" y="45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43">
                <a:extLst>
                  <a:ext uri="{FF2B5EF4-FFF2-40B4-BE49-F238E27FC236}">
                    <a16:creationId xmlns:a16="http://schemas.microsoft.com/office/drawing/2014/main" id="{AA7CDFD7-71FD-CB48-82CE-EC517C5D87FB}"/>
                  </a:ext>
                </a:extLst>
              </p:cNvPr>
              <p:cNvSpPr>
                <a:spLocks/>
              </p:cNvSpPr>
              <p:nvPr/>
            </p:nvSpPr>
            <p:spPr bwMode="auto">
              <a:xfrm>
                <a:off x="-503351" y="1329264"/>
                <a:ext cx="973190" cy="1562883"/>
              </a:xfrm>
              <a:custGeom>
                <a:avLst/>
                <a:gdLst>
                  <a:gd name="T0" fmla="*/ 93 w 397"/>
                  <a:gd name="T1" fmla="*/ 0 h 616"/>
                  <a:gd name="T2" fmla="*/ 20 w 397"/>
                  <a:gd name="T3" fmla="*/ 0 h 616"/>
                  <a:gd name="T4" fmla="*/ 20 w 397"/>
                  <a:gd name="T5" fmla="*/ 276 h 616"/>
                  <a:gd name="T6" fmla="*/ 40 w 397"/>
                  <a:gd name="T7" fmla="*/ 304 h 616"/>
                  <a:gd name="T8" fmla="*/ 40 w 397"/>
                  <a:gd name="T9" fmla="*/ 324 h 616"/>
                  <a:gd name="T10" fmla="*/ 0 w 397"/>
                  <a:gd name="T11" fmla="*/ 401 h 616"/>
                  <a:gd name="T12" fmla="*/ 12 w 397"/>
                  <a:gd name="T13" fmla="*/ 413 h 616"/>
                  <a:gd name="T14" fmla="*/ 12 w 397"/>
                  <a:gd name="T15" fmla="*/ 616 h 616"/>
                  <a:gd name="T16" fmla="*/ 397 w 397"/>
                  <a:gd name="T17" fmla="*/ 616 h 616"/>
                  <a:gd name="T18" fmla="*/ 397 w 397"/>
                  <a:gd name="T19" fmla="*/ 373 h 616"/>
                  <a:gd name="T20" fmla="*/ 291 w 397"/>
                  <a:gd name="T21" fmla="*/ 373 h 616"/>
                  <a:gd name="T22" fmla="*/ 223 w 397"/>
                  <a:gd name="T23" fmla="*/ 300 h 616"/>
                  <a:gd name="T24" fmla="*/ 166 w 397"/>
                  <a:gd name="T25" fmla="*/ 300 h 616"/>
                  <a:gd name="T26" fmla="*/ 166 w 397"/>
                  <a:gd name="T27" fmla="*/ 235 h 616"/>
                  <a:gd name="T28" fmla="*/ 93 w 397"/>
                  <a:gd name="T29" fmla="*/ 162 h 616"/>
                  <a:gd name="T30" fmla="*/ 93 w 397"/>
                  <a:gd name="T3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616">
                    <a:moveTo>
                      <a:pt x="93" y="0"/>
                    </a:moveTo>
                    <a:lnTo>
                      <a:pt x="20" y="0"/>
                    </a:lnTo>
                    <a:lnTo>
                      <a:pt x="20" y="276"/>
                    </a:lnTo>
                    <a:lnTo>
                      <a:pt x="40" y="304"/>
                    </a:lnTo>
                    <a:lnTo>
                      <a:pt x="40" y="324"/>
                    </a:lnTo>
                    <a:lnTo>
                      <a:pt x="0" y="401"/>
                    </a:lnTo>
                    <a:lnTo>
                      <a:pt x="12" y="413"/>
                    </a:lnTo>
                    <a:lnTo>
                      <a:pt x="12" y="616"/>
                    </a:lnTo>
                    <a:lnTo>
                      <a:pt x="397" y="616"/>
                    </a:lnTo>
                    <a:lnTo>
                      <a:pt x="397" y="373"/>
                    </a:lnTo>
                    <a:lnTo>
                      <a:pt x="291" y="373"/>
                    </a:lnTo>
                    <a:lnTo>
                      <a:pt x="223" y="300"/>
                    </a:lnTo>
                    <a:lnTo>
                      <a:pt x="166" y="300"/>
                    </a:lnTo>
                    <a:lnTo>
                      <a:pt x="166" y="235"/>
                    </a:lnTo>
                    <a:lnTo>
                      <a:pt x="93" y="162"/>
                    </a:lnTo>
                    <a:lnTo>
                      <a:pt x="93"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44">
                <a:extLst>
                  <a:ext uri="{FF2B5EF4-FFF2-40B4-BE49-F238E27FC236}">
                    <a16:creationId xmlns:a16="http://schemas.microsoft.com/office/drawing/2014/main" id="{EF41EA0A-5505-F24F-AC9B-7BF7A88477AB}"/>
                  </a:ext>
                </a:extLst>
              </p:cNvPr>
              <p:cNvSpPr>
                <a:spLocks/>
              </p:cNvSpPr>
              <p:nvPr/>
            </p:nvSpPr>
            <p:spPr bwMode="auto">
              <a:xfrm>
                <a:off x="1630" y="2892147"/>
                <a:ext cx="755019" cy="1200071"/>
              </a:xfrm>
              <a:custGeom>
                <a:avLst/>
                <a:gdLst>
                  <a:gd name="T0" fmla="*/ 0 w 308"/>
                  <a:gd name="T1" fmla="*/ 0 h 473"/>
                  <a:gd name="T2" fmla="*/ 0 w 308"/>
                  <a:gd name="T3" fmla="*/ 473 h 473"/>
                  <a:gd name="T4" fmla="*/ 308 w 308"/>
                  <a:gd name="T5" fmla="*/ 473 h 473"/>
                  <a:gd name="T6" fmla="*/ 308 w 308"/>
                  <a:gd name="T7" fmla="*/ 109 h 473"/>
                  <a:gd name="T8" fmla="*/ 191 w 308"/>
                  <a:gd name="T9" fmla="*/ 109 h 473"/>
                  <a:gd name="T10" fmla="*/ 191 w 308"/>
                  <a:gd name="T11" fmla="*/ 0 h 473"/>
                  <a:gd name="T12" fmla="*/ 0 w 308"/>
                  <a:gd name="T13" fmla="*/ 0 h 473"/>
                </a:gdLst>
                <a:ahLst/>
                <a:cxnLst>
                  <a:cxn ang="0">
                    <a:pos x="T0" y="T1"/>
                  </a:cxn>
                  <a:cxn ang="0">
                    <a:pos x="T2" y="T3"/>
                  </a:cxn>
                  <a:cxn ang="0">
                    <a:pos x="T4" y="T5"/>
                  </a:cxn>
                  <a:cxn ang="0">
                    <a:pos x="T6" y="T7"/>
                  </a:cxn>
                  <a:cxn ang="0">
                    <a:pos x="T8" y="T9"/>
                  </a:cxn>
                  <a:cxn ang="0">
                    <a:pos x="T10" y="T11"/>
                  </a:cxn>
                  <a:cxn ang="0">
                    <a:pos x="T12" y="T13"/>
                  </a:cxn>
                </a:cxnLst>
                <a:rect l="0" t="0" r="r" b="b"/>
                <a:pathLst>
                  <a:path w="308" h="473">
                    <a:moveTo>
                      <a:pt x="0" y="0"/>
                    </a:moveTo>
                    <a:lnTo>
                      <a:pt x="0" y="473"/>
                    </a:lnTo>
                    <a:lnTo>
                      <a:pt x="308" y="473"/>
                    </a:lnTo>
                    <a:lnTo>
                      <a:pt x="308" y="109"/>
                    </a:lnTo>
                    <a:lnTo>
                      <a:pt x="191" y="109"/>
                    </a:lnTo>
                    <a:lnTo>
                      <a:pt x="191" y="0"/>
                    </a:lnTo>
                    <a:lnTo>
                      <a:pt x="0"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5">
                <a:extLst>
                  <a:ext uri="{FF2B5EF4-FFF2-40B4-BE49-F238E27FC236}">
                    <a16:creationId xmlns:a16="http://schemas.microsoft.com/office/drawing/2014/main" id="{87E11083-3AD5-9546-B028-51200B06F127}"/>
                  </a:ext>
                </a:extLst>
              </p:cNvPr>
              <p:cNvSpPr>
                <a:spLocks/>
              </p:cNvSpPr>
              <p:nvPr/>
            </p:nvSpPr>
            <p:spPr bwMode="auto">
              <a:xfrm>
                <a:off x="-1625337" y="1885934"/>
                <a:ext cx="1179105" cy="1017396"/>
              </a:xfrm>
              <a:custGeom>
                <a:avLst/>
                <a:gdLst>
                  <a:gd name="T0" fmla="*/ 453 w 481"/>
                  <a:gd name="T1" fmla="*/ 401 h 401"/>
                  <a:gd name="T2" fmla="*/ 0 w 481"/>
                  <a:gd name="T3" fmla="*/ 401 h 401"/>
                  <a:gd name="T4" fmla="*/ 0 w 481"/>
                  <a:gd name="T5" fmla="*/ 235 h 401"/>
                  <a:gd name="T6" fmla="*/ 24 w 481"/>
                  <a:gd name="T7" fmla="*/ 129 h 401"/>
                  <a:gd name="T8" fmla="*/ 24 w 481"/>
                  <a:gd name="T9" fmla="*/ 0 h 401"/>
                  <a:gd name="T10" fmla="*/ 101 w 481"/>
                  <a:gd name="T11" fmla="*/ 36 h 401"/>
                  <a:gd name="T12" fmla="*/ 101 w 481"/>
                  <a:gd name="T13" fmla="*/ 61 h 401"/>
                  <a:gd name="T14" fmla="*/ 461 w 481"/>
                  <a:gd name="T15" fmla="*/ 61 h 401"/>
                  <a:gd name="T16" fmla="*/ 481 w 481"/>
                  <a:gd name="T17" fmla="*/ 89 h 401"/>
                  <a:gd name="T18" fmla="*/ 481 w 481"/>
                  <a:gd name="T19" fmla="*/ 109 h 401"/>
                  <a:gd name="T20" fmla="*/ 441 w 481"/>
                  <a:gd name="T21" fmla="*/ 186 h 401"/>
                  <a:gd name="T22" fmla="*/ 453 w 481"/>
                  <a:gd name="T23" fmla="*/ 198 h 401"/>
                  <a:gd name="T24" fmla="*/ 453 w 481"/>
                  <a:gd name="T2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1" h="401">
                    <a:moveTo>
                      <a:pt x="453" y="401"/>
                    </a:moveTo>
                    <a:lnTo>
                      <a:pt x="0" y="401"/>
                    </a:lnTo>
                    <a:lnTo>
                      <a:pt x="0" y="235"/>
                    </a:lnTo>
                    <a:lnTo>
                      <a:pt x="24" y="129"/>
                    </a:lnTo>
                    <a:lnTo>
                      <a:pt x="24" y="0"/>
                    </a:lnTo>
                    <a:lnTo>
                      <a:pt x="101" y="36"/>
                    </a:lnTo>
                    <a:lnTo>
                      <a:pt x="101" y="61"/>
                    </a:lnTo>
                    <a:lnTo>
                      <a:pt x="461" y="61"/>
                    </a:lnTo>
                    <a:lnTo>
                      <a:pt x="481" y="89"/>
                    </a:lnTo>
                    <a:lnTo>
                      <a:pt x="481" y="109"/>
                    </a:lnTo>
                    <a:lnTo>
                      <a:pt x="441" y="186"/>
                    </a:lnTo>
                    <a:lnTo>
                      <a:pt x="453" y="198"/>
                    </a:lnTo>
                    <a:lnTo>
                      <a:pt x="453" y="401"/>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46">
                <a:extLst>
                  <a:ext uri="{FF2B5EF4-FFF2-40B4-BE49-F238E27FC236}">
                    <a16:creationId xmlns:a16="http://schemas.microsoft.com/office/drawing/2014/main" id="{9A81C2B1-CD9D-ED49-938A-3F5B11C884C6}"/>
                  </a:ext>
                </a:extLst>
              </p:cNvPr>
              <p:cNvSpPr>
                <a:spLocks/>
              </p:cNvSpPr>
              <p:nvPr/>
            </p:nvSpPr>
            <p:spPr bwMode="auto">
              <a:xfrm>
                <a:off x="-910276" y="2892147"/>
                <a:ext cx="911906" cy="1509603"/>
              </a:xfrm>
              <a:custGeom>
                <a:avLst/>
                <a:gdLst>
                  <a:gd name="T0" fmla="*/ 372 w 372"/>
                  <a:gd name="T1" fmla="*/ 0 h 595"/>
                  <a:gd name="T2" fmla="*/ 0 w 372"/>
                  <a:gd name="T3" fmla="*/ 0 h 595"/>
                  <a:gd name="T4" fmla="*/ 0 w 372"/>
                  <a:gd name="T5" fmla="*/ 218 h 595"/>
                  <a:gd name="T6" fmla="*/ 340 w 372"/>
                  <a:gd name="T7" fmla="*/ 595 h 595"/>
                  <a:gd name="T8" fmla="*/ 340 w 372"/>
                  <a:gd name="T9" fmla="*/ 534 h 595"/>
                  <a:gd name="T10" fmla="*/ 372 w 372"/>
                  <a:gd name="T11" fmla="*/ 534 h 595"/>
                  <a:gd name="T12" fmla="*/ 372 w 372"/>
                  <a:gd name="T13" fmla="*/ 0 h 595"/>
                </a:gdLst>
                <a:ahLst/>
                <a:cxnLst>
                  <a:cxn ang="0">
                    <a:pos x="T0" y="T1"/>
                  </a:cxn>
                  <a:cxn ang="0">
                    <a:pos x="T2" y="T3"/>
                  </a:cxn>
                  <a:cxn ang="0">
                    <a:pos x="T4" y="T5"/>
                  </a:cxn>
                  <a:cxn ang="0">
                    <a:pos x="T6" y="T7"/>
                  </a:cxn>
                  <a:cxn ang="0">
                    <a:pos x="T8" y="T9"/>
                  </a:cxn>
                  <a:cxn ang="0">
                    <a:pos x="T10" y="T11"/>
                  </a:cxn>
                  <a:cxn ang="0">
                    <a:pos x="T12" y="T13"/>
                  </a:cxn>
                </a:cxnLst>
                <a:rect l="0" t="0" r="r" b="b"/>
                <a:pathLst>
                  <a:path w="372" h="595">
                    <a:moveTo>
                      <a:pt x="372" y="0"/>
                    </a:moveTo>
                    <a:lnTo>
                      <a:pt x="0" y="0"/>
                    </a:lnTo>
                    <a:lnTo>
                      <a:pt x="0" y="218"/>
                    </a:lnTo>
                    <a:lnTo>
                      <a:pt x="340" y="595"/>
                    </a:lnTo>
                    <a:lnTo>
                      <a:pt x="340" y="534"/>
                    </a:lnTo>
                    <a:lnTo>
                      <a:pt x="372" y="534"/>
                    </a:lnTo>
                    <a:lnTo>
                      <a:pt x="372"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47">
                <a:extLst>
                  <a:ext uri="{FF2B5EF4-FFF2-40B4-BE49-F238E27FC236}">
                    <a16:creationId xmlns:a16="http://schemas.microsoft.com/office/drawing/2014/main" id="{10A7F495-1C19-B14D-87BB-5010A91F51FB}"/>
                  </a:ext>
                </a:extLst>
              </p:cNvPr>
              <p:cNvSpPr>
                <a:spLocks/>
              </p:cNvSpPr>
              <p:nvPr/>
            </p:nvSpPr>
            <p:spPr bwMode="auto">
              <a:xfrm>
                <a:off x="-1623622" y="2892147"/>
                <a:ext cx="1615447" cy="2278359"/>
              </a:xfrm>
              <a:custGeom>
                <a:avLst/>
                <a:gdLst>
                  <a:gd name="T0" fmla="*/ 631 w 659"/>
                  <a:gd name="T1" fmla="*/ 898 h 898"/>
                  <a:gd name="T2" fmla="*/ 433 w 659"/>
                  <a:gd name="T3" fmla="*/ 846 h 898"/>
                  <a:gd name="T4" fmla="*/ 331 w 659"/>
                  <a:gd name="T5" fmla="*/ 724 h 898"/>
                  <a:gd name="T6" fmla="*/ 299 w 659"/>
                  <a:gd name="T7" fmla="*/ 724 h 898"/>
                  <a:gd name="T8" fmla="*/ 299 w 659"/>
                  <a:gd name="T9" fmla="*/ 692 h 898"/>
                  <a:gd name="T10" fmla="*/ 263 w 659"/>
                  <a:gd name="T11" fmla="*/ 692 h 898"/>
                  <a:gd name="T12" fmla="*/ 129 w 659"/>
                  <a:gd name="T13" fmla="*/ 494 h 898"/>
                  <a:gd name="T14" fmla="*/ 89 w 659"/>
                  <a:gd name="T15" fmla="*/ 453 h 898"/>
                  <a:gd name="T16" fmla="*/ 89 w 659"/>
                  <a:gd name="T17" fmla="*/ 405 h 898"/>
                  <a:gd name="T18" fmla="*/ 56 w 659"/>
                  <a:gd name="T19" fmla="*/ 372 h 898"/>
                  <a:gd name="T20" fmla="*/ 56 w 659"/>
                  <a:gd name="T21" fmla="*/ 332 h 898"/>
                  <a:gd name="T22" fmla="*/ 81 w 659"/>
                  <a:gd name="T23" fmla="*/ 360 h 898"/>
                  <a:gd name="T24" fmla="*/ 81 w 659"/>
                  <a:gd name="T25" fmla="*/ 295 h 898"/>
                  <a:gd name="T26" fmla="*/ 40 w 659"/>
                  <a:gd name="T27" fmla="*/ 295 h 898"/>
                  <a:gd name="T28" fmla="*/ 4 w 659"/>
                  <a:gd name="T29" fmla="*/ 206 h 898"/>
                  <a:gd name="T30" fmla="*/ 4 w 659"/>
                  <a:gd name="T31" fmla="*/ 170 h 898"/>
                  <a:gd name="T32" fmla="*/ 20 w 659"/>
                  <a:gd name="T33" fmla="*/ 153 h 898"/>
                  <a:gd name="T34" fmla="*/ 0 w 659"/>
                  <a:gd name="T35" fmla="*/ 60 h 898"/>
                  <a:gd name="T36" fmla="*/ 16 w 659"/>
                  <a:gd name="T37" fmla="*/ 44 h 898"/>
                  <a:gd name="T38" fmla="*/ 16 w 659"/>
                  <a:gd name="T39" fmla="*/ 0 h 898"/>
                  <a:gd name="T40" fmla="*/ 291 w 659"/>
                  <a:gd name="T41" fmla="*/ 0 h 898"/>
                  <a:gd name="T42" fmla="*/ 291 w 659"/>
                  <a:gd name="T43" fmla="*/ 218 h 898"/>
                  <a:gd name="T44" fmla="*/ 631 w 659"/>
                  <a:gd name="T45" fmla="*/ 595 h 898"/>
                  <a:gd name="T46" fmla="*/ 631 w 659"/>
                  <a:gd name="T47" fmla="*/ 651 h 898"/>
                  <a:gd name="T48" fmla="*/ 659 w 659"/>
                  <a:gd name="T49" fmla="*/ 680 h 898"/>
                  <a:gd name="T50" fmla="*/ 659 w 659"/>
                  <a:gd name="T51" fmla="*/ 724 h 898"/>
                  <a:gd name="T52" fmla="*/ 631 w 659"/>
                  <a:gd name="T53" fmla="*/ 753 h 898"/>
                  <a:gd name="T54" fmla="*/ 631 w 659"/>
                  <a:gd name="T55" fmla="*/ 898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9" h="898">
                    <a:moveTo>
                      <a:pt x="631" y="898"/>
                    </a:moveTo>
                    <a:lnTo>
                      <a:pt x="433" y="846"/>
                    </a:lnTo>
                    <a:lnTo>
                      <a:pt x="331" y="724"/>
                    </a:lnTo>
                    <a:lnTo>
                      <a:pt x="299" y="724"/>
                    </a:lnTo>
                    <a:lnTo>
                      <a:pt x="299" y="692"/>
                    </a:lnTo>
                    <a:lnTo>
                      <a:pt x="263" y="692"/>
                    </a:lnTo>
                    <a:lnTo>
                      <a:pt x="129" y="494"/>
                    </a:lnTo>
                    <a:lnTo>
                      <a:pt x="89" y="453"/>
                    </a:lnTo>
                    <a:lnTo>
                      <a:pt x="89" y="405"/>
                    </a:lnTo>
                    <a:lnTo>
                      <a:pt x="56" y="372"/>
                    </a:lnTo>
                    <a:lnTo>
                      <a:pt x="56" y="332"/>
                    </a:lnTo>
                    <a:lnTo>
                      <a:pt x="81" y="360"/>
                    </a:lnTo>
                    <a:lnTo>
                      <a:pt x="81" y="295"/>
                    </a:lnTo>
                    <a:lnTo>
                      <a:pt x="40" y="295"/>
                    </a:lnTo>
                    <a:lnTo>
                      <a:pt x="4" y="206"/>
                    </a:lnTo>
                    <a:lnTo>
                      <a:pt x="4" y="170"/>
                    </a:lnTo>
                    <a:lnTo>
                      <a:pt x="20" y="153"/>
                    </a:lnTo>
                    <a:lnTo>
                      <a:pt x="0" y="60"/>
                    </a:lnTo>
                    <a:lnTo>
                      <a:pt x="16" y="44"/>
                    </a:lnTo>
                    <a:lnTo>
                      <a:pt x="16" y="0"/>
                    </a:lnTo>
                    <a:lnTo>
                      <a:pt x="291" y="0"/>
                    </a:lnTo>
                    <a:lnTo>
                      <a:pt x="291" y="218"/>
                    </a:lnTo>
                    <a:lnTo>
                      <a:pt x="631" y="595"/>
                    </a:lnTo>
                    <a:lnTo>
                      <a:pt x="631" y="651"/>
                    </a:lnTo>
                    <a:lnTo>
                      <a:pt x="659" y="680"/>
                    </a:lnTo>
                    <a:lnTo>
                      <a:pt x="659" y="724"/>
                    </a:lnTo>
                    <a:lnTo>
                      <a:pt x="631" y="753"/>
                    </a:lnTo>
                    <a:lnTo>
                      <a:pt x="631" y="89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48">
                <a:extLst>
                  <a:ext uri="{FF2B5EF4-FFF2-40B4-BE49-F238E27FC236}">
                    <a16:creationId xmlns:a16="http://schemas.microsoft.com/office/drawing/2014/main" id="{3590E883-51F5-F648-ABA0-E93AE655E631}"/>
                  </a:ext>
                </a:extLst>
              </p:cNvPr>
              <p:cNvSpPr>
                <a:spLocks/>
              </p:cNvSpPr>
              <p:nvPr/>
            </p:nvSpPr>
            <p:spPr bwMode="auto">
              <a:xfrm>
                <a:off x="3355092" y="4186092"/>
                <a:ext cx="882490" cy="791590"/>
              </a:xfrm>
              <a:custGeom>
                <a:avLst/>
                <a:gdLst>
                  <a:gd name="T0" fmla="*/ 0 w 360"/>
                  <a:gd name="T1" fmla="*/ 0 h 312"/>
                  <a:gd name="T2" fmla="*/ 0 w 360"/>
                  <a:gd name="T3" fmla="*/ 271 h 312"/>
                  <a:gd name="T4" fmla="*/ 37 w 360"/>
                  <a:gd name="T5" fmla="*/ 312 h 312"/>
                  <a:gd name="T6" fmla="*/ 255 w 360"/>
                  <a:gd name="T7" fmla="*/ 312 h 312"/>
                  <a:gd name="T8" fmla="*/ 255 w 360"/>
                  <a:gd name="T9" fmla="*/ 186 h 312"/>
                  <a:gd name="T10" fmla="*/ 328 w 360"/>
                  <a:gd name="T11" fmla="*/ 117 h 312"/>
                  <a:gd name="T12" fmla="*/ 328 w 360"/>
                  <a:gd name="T13" fmla="*/ 65 h 312"/>
                  <a:gd name="T14" fmla="*/ 356 w 360"/>
                  <a:gd name="T15" fmla="*/ 36 h 312"/>
                  <a:gd name="T16" fmla="*/ 360 w 360"/>
                  <a:gd name="T17" fmla="*/ 32 h 312"/>
                  <a:gd name="T18" fmla="*/ 288 w 360"/>
                  <a:gd name="T19" fmla="*/ 32 h 312"/>
                  <a:gd name="T20" fmla="*/ 320 w 360"/>
                  <a:gd name="T21" fmla="*/ 0 h 312"/>
                  <a:gd name="T22" fmla="*/ 0 w 360"/>
                  <a:gd name="T2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312">
                    <a:moveTo>
                      <a:pt x="0" y="0"/>
                    </a:moveTo>
                    <a:lnTo>
                      <a:pt x="0" y="271"/>
                    </a:lnTo>
                    <a:lnTo>
                      <a:pt x="37" y="312"/>
                    </a:lnTo>
                    <a:lnTo>
                      <a:pt x="255" y="312"/>
                    </a:lnTo>
                    <a:lnTo>
                      <a:pt x="255" y="186"/>
                    </a:lnTo>
                    <a:lnTo>
                      <a:pt x="328" y="117"/>
                    </a:lnTo>
                    <a:lnTo>
                      <a:pt x="328" y="65"/>
                    </a:lnTo>
                    <a:lnTo>
                      <a:pt x="356" y="36"/>
                    </a:lnTo>
                    <a:lnTo>
                      <a:pt x="360" y="32"/>
                    </a:lnTo>
                    <a:lnTo>
                      <a:pt x="288" y="32"/>
                    </a:lnTo>
                    <a:lnTo>
                      <a:pt x="320" y="0"/>
                    </a:lnTo>
                    <a:lnTo>
                      <a:pt x="0"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49">
                <a:extLst>
                  <a:ext uri="{FF2B5EF4-FFF2-40B4-BE49-F238E27FC236}">
                    <a16:creationId xmlns:a16="http://schemas.microsoft.com/office/drawing/2014/main" id="{87E0BBD3-727D-8E47-AFBB-EA7DE05CA582}"/>
                  </a:ext>
                </a:extLst>
              </p:cNvPr>
              <p:cNvSpPr>
                <a:spLocks/>
              </p:cNvSpPr>
              <p:nvPr/>
            </p:nvSpPr>
            <p:spPr bwMode="auto">
              <a:xfrm>
                <a:off x="-76814" y="4092218"/>
                <a:ext cx="833463" cy="1263500"/>
              </a:xfrm>
              <a:custGeom>
                <a:avLst/>
                <a:gdLst>
                  <a:gd name="T0" fmla="*/ 340 w 340"/>
                  <a:gd name="T1" fmla="*/ 498 h 498"/>
                  <a:gd name="T2" fmla="*/ 214 w 340"/>
                  <a:gd name="T3" fmla="*/ 498 h 498"/>
                  <a:gd name="T4" fmla="*/ 0 w 340"/>
                  <a:gd name="T5" fmla="*/ 425 h 498"/>
                  <a:gd name="T6" fmla="*/ 0 w 340"/>
                  <a:gd name="T7" fmla="*/ 280 h 498"/>
                  <a:gd name="T8" fmla="*/ 28 w 340"/>
                  <a:gd name="T9" fmla="*/ 251 h 498"/>
                  <a:gd name="T10" fmla="*/ 28 w 340"/>
                  <a:gd name="T11" fmla="*/ 207 h 498"/>
                  <a:gd name="T12" fmla="*/ 0 w 340"/>
                  <a:gd name="T13" fmla="*/ 178 h 498"/>
                  <a:gd name="T14" fmla="*/ 0 w 340"/>
                  <a:gd name="T15" fmla="*/ 118 h 498"/>
                  <a:gd name="T16" fmla="*/ 0 w 340"/>
                  <a:gd name="T17" fmla="*/ 57 h 498"/>
                  <a:gd name="T18" fmla="*/ 32 w 340"/>
                  <a:gd name="T19" fmla="*/ 57 h 498"/>
                  <a:gd name="T20" fmla="*/ 32 w 340"/>
                  <a:gd name="T21" fmla="*/ 0 h 498"/>
                  <a:gd name="T22" fmla="*/ 340 w 340"/>
                  <a:gd name="T23" fmla="*/ 0 h 498"/>
                  <a:gd name="T24" fmla="*/ 340 w 340"/>
                  <a:gd name="T2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98">
                    <a:moveTo>
                      <a:pt x="340" y="498"/>
                    </a:moveTo>
                    <a:lnTo>
                      <a:pt x="214" y="498"/>
                    </a:lnTo>
                    <a:lnTo>
                      <a:pt x="0" y="425"/>
                    </a:lnTo>
                    <a:lnTo>
                      <a:pt x="0" y="280"/>
                    </a:lnTo>
                    <a:lnTo>
                      <a:pt x="28" y="251"/>
                    </a:lnTo>
                    <a:lnTo>
                      <a:pt x="28" y="207"/>
                    </a:lnTo>
                    <a:lnTo>
                      <a:pt x="0" y="178"/>
                    </a:lnTo>
                    <a:lnTo>
                      <a:pt x="0" y="118"/>
                    </a:lnTo>
                    <a:lnTo>
                      <a:pt x="0" y="57"/>
                    </a:lnTo>
                    <a:lnTo>
                      <a:pt x="32" y="57"/>
                    </a:lnTo>
                    <a:lnTo>
                      <a:pt x="32" y="0"/>
                    </a:lnTo>
                    <a:lnTo>
                      <a:pt x="340" y="0"/>
                    </a:lnTo>
                    <a:lnTo>
                      <a:pt x="340" y="498"/>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50">
                <a:extLst>
                  <a:ext uri="{FF2B5EF4-FFF2-40B4-BE49-F238E27FC236}">
                    <a16:creationId xmlns:a16="http://schemas.microsoft.com/office/drawing/2014/main" id="{C7A00E78-CC69-A440-8707-28BD6F3AEBDA}"/>
                  </a:ext>
                </a:extLst>
              </p:cNvPr>
              <p:cNvSpPr>
                <a:spLocks/>
              </p:cNvSpPr>
              <p:nvPr/>
            </p:nvSpPr>
            <p:spPr bwMode="auto">
              <a:xfrm>
                <a:off x="4497426" y="4482939"/>
                <a:ext cx="752568" cy="1088436"/>
              </a:xfrm>
              <a:custGeom>
                <a:avLst/>
                <a:gdLst>
                  <a:gd name="T0" fmla="*/ 64 w 307"/>
                  <a:gd name="T1" fmla="*/ 429 h 429"/>
                  <a:gd name="T2" fmla="*/ 0 w 307"/>
                  <a:gd name="T3" fmla="*/ 429 h 429"/>
                  <a:gd name="T4" fmla="*/ 0 w 307"/>
                  <a:gd name="T5" fmla="*/ 0 h 429"/>
                  <a:gd name="T6" fmla="*/ 214 w 307"/>
                  <a:gd name="T7" fmla="*/ 0 h 429"/>
                  <a:gd name="T8" fmla="*/ 307 w 307"/>
                  <a:gd name="T9" fmla="*/ 255 h 429"/>
                  <a:gd name="T10" fmla="*/ 307 w 307"/>
                  <a:gd name="T11" fmla="*/ 365 h 429"/>
                  <a:gd name="T12" fmla="*/ 64 w 307"/>
                  <a:gd name="T13" fmla="*/ 365 h 429"/>
                  <a:gd name="T14" fmla="*/ 64 w 307"/>
                  <a:gd name="T15" fmla="*/ 429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429">
                    <a:moveTo>
                      <a:pt x="64" y="429"/>
                    </a:moveTo>
                    <a:lnTo>
                      <a:pt x="0" y="429"/>
                    </a:lnTo>
                    <a:lnTo>
                      <a:pt x="0" y="0"/>
                    </a:lnTo>
                    <a:lnTo>
                      <a:pt x="214" y="0"/>
                    </a:lnTo>
                    <a:lnTo>
                      <a:pt x="307" y="255"/>
                    </a:lnTo>
                    <a:lnTo>
                      <a:pt x="307" y="365"/>
                    </a:lnTo>
                    <a:lnTo>
                      <a:pt x="64" y="365"/>
                    </a:lnTo>
                    <a:lnTo>
                      <a:pt x="64" y="429"/>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51">
                <a:extLst>
                  <a:ext uri="{FF2B5EF4-FFF2-40B4-BE49-F238E27FC236}">
                    <a16:creationId xmlns:a16="http://schemas.microsoft.com/office/drawing/2014/main" id="{100F1C1C-7F06-B244-B257-E8F590A4D768}"/>
                  </a:ext>
                </a:extLst>
              </p:cNvPr>
              <p:cNvSpPr>
                <a:spLocks/>
              </p:cNvSpPr>
              <p:nvPr/>
            </p:nvSpPr>
            <p:spPr bwMode="auto">
              <a:xfrm>
                <a:off x="-1525568" y="1329264"/>
                <a:ext cx="1071245" cy="700253"/>
              </a:xfrm>
              <a:custGeom>
                <a:avLst/>
                <a:gdLst>
                  <a:gd name="T0" fmla="*/ 437 w 437"/>
                  <a:gd name="T1" fmla="*/ 0 h 276"/>
                  <a:gd name="T2" fmla="*/ 105 w 437"/>
                  <a:gd name="T3" fmla="*/ 0 h 276"/>
                  <a:gd name="T4" fmla="*/ 105 w 437"/>
                  <a:gd name="T5" fmla="*/ 24 h 276"/>
                  <a:gd name="T6" fmla="*/ 109 w 437"/>
                  <a:gd name="T7" fmla="*/ 53 h 276"/>
                  <a:gd name="T8" fmla="*/ 130 w 437"/>
                  <a:gd name="T9" fmla="*/ 73 h 276"/>
                  <a:gd name="T10" fmla="*/ 93 w 437"/>
                  <a:gd name="T11" fmla="*/ 114 h 276"/>
                  <a:gd name="T12" fmla="*/ 93 w 437"/>
                  <a:gd name="T13" fmla="*/ 81 h 276"/>
                  <a:gd name="T14" fmla="*/ 4 w 437"/>
                  <a:gd name="T15" fmla="*/ 33 h 276"/>
                  <a:gd name="T16" fmla="*/ 4 w 437"/>
                  <a:gd name="T17" fmla="*/ 138 h 276"/>
                  <a:gd name="T18" fmla="*/ 24 w 437"/>
                  <a:gd name="T19" fmla="*/ 158 h 276"/>
                  <a:gd name="T20" fmla="*/ 0 w 437"/>
                  <a:gd name="T21" fmla="*/ 182 h 276"/>
                  <a:gd name="T22" fmla="*/ 0 w 437"/>
                  <a:gd name="T23" fmla="*/ 215 h 276"/>
                  <a:gd name="T24" fmla="*/ 77 w 437"/>
                  <a:gd name="T25" fmla="*/ 251 h 276"/>
                  <a:gd name="T26" fmla="*/ 77 w 437"/>
                  <a:gd name="T27" fmla="*/ 276 h 276"/>
                  <a:gd name="T28" fmla="*/ 437 w 437"/>
                  <a:gd name="T29" fmla="*/ 276 h 276"/>
                  <a:gd name="T30" fmla="*/ 437 w 437"/>
                  <a:gd name="T3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7" h="276">
                    <a:moveTo>
                      <a:pt x="437" y="0"/>
                    </a:moveTo>
                    <a:lnTo>
                      <a:pt x="105" y="0"/>
                    </a:lnTo>
                    <a:lnTo>
                      <a:pt x="105" y="24"/>
                    </a:lnTo>
                    <a:lnTo>
                      <a:pt x="109" y="53"/>
                    </a:lnTo>
                    <a:lnTo>
                      <a:pt x="130" y="73"/>
                    </a:lnTo>
                    <a:lnTo>
                      <a:pt x="93" y="114"/>
                    </a:lnTo>
                    <a:lnTo>
                      <a:pt x="93" y="81"/>
                    </a:lnTo>
                    <a:lnTo>
                      <a:pt x="4" y="33"/>
                    </a:lnTo>
                    <a:lnTo>
                      <a:pt x="4" y="138"/>
                    </a:lnTo>
                    <a:lnTo>
                      <a:pt x="24" y="158"/>
                    </a:lnTo>
                    <a:lnTo>
                      <a:pt x="0" y="182"/>
                    </a:lnTo>
                    <a:lnTo>
                      <a:pt x="0" y="215"/>
                    </a:lnTo>
                    <a:lnTo>
                      <a:pt x="77" y="251"/>
                    </a:lnTo>
                    <a:lnTo>
                      <a:pt x="77" y="276"/>
                    </a:lnTo>
                    <a:lnTo>
                      <a:pt x="437" y="276"/>
                    </a:lnTo>
                    <a:lnTo>
                      <a:pt x="437" y="0"/>
                    </a:lnTo>
                    <a:close/>
                  </a:path>
                </a:pathLst>
              </a:custGeom>
              <a:grp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52">
                <a:extLst>
                  <a:ext uri="{FF2B5EF4-FFF2-40B4-BE49-F238E27FC236}">
                    <a16:creationId xmlns:a16="http://schemas.microsoft.com/office/drawing/2014/main" id="{949E0B4C-FF1D-5A4D-88CB-840C365DE185}"/>
                  </a:ext>
                </a:extLst>
              </p:cNvPr>
              <p:cNvSpPr>
                <a:spLocks/>
              </p:cNvSpPr>
              <p:nvPr/>
            </p:nvSpPr>
            <p:spPr bwMode="auto">
              <a:xfrm>
                <a:off x="3823301" y="2767827"/>
                <a:ext cx="723151" cy="1253351"/>
              </a:xfrm>
              <a:custGeom>
                <a:avLst/>
                <a:gdLst>
                  <a:gd name="T0" fmla="*/ 295 w 295"/>
                  <a:gd name="T1" fmla="*/ 77 h 494"/>
                  <a:gd name="T2" fmla="*/ 230 w 295"/>
                  <a:gd name="T3" fmla="*/ 0 h 494"/>
                  <a:gd name="T4" fmla="*/ 40 w 295"/>
                  <a:gd name="T5" fmla="*/ 0 h 494"/>
                  <a:gd name="T6" fmla="*/ 40 w 295"/>
                  <a:gd name="T7" fmla="*/ 4 h 494"/>
                  <a:gd name="T8" fmla="*/ 76 w 295"/>
                  <a:gd name="T9" fmla="*/ 36 h 494"/>
                  <a:gd name="T10" fmla="*/ 76 w 295"/>
                  <a:gd name="T11" fmla="*/ 61 h 494"/>
                  <a:gd name="T12" fmla="*/ 16 w 295"/>
                  <a:gd name="T13" fmla="*/ 122 h 494"/>
                  <a:gd name="T14" fmla="*/ 40 w 295"/>
                  <a:gd name="T15" fmla="*/ 146 h 494"/>
                  <a:gd name="T16" fmla="*/ 0 w 295"/>
                  <a:gd name="T17" fmla="*/ 186 h 494"/>
                  <a:gd name="T18" fmla="*/ 24 w 295"/>
                  <a:gd name="T19" fmla="*/ 207 h 494"/>
                  <a:gd name="T20" fmla="*/ 24 w 295"/>
                  <a:gd name="T21" fmla="*/ 267 h 494"/>
                  <a:gd name="T22" fmla="*/ 76 w 295"/>
                  <a:gd name="T23" fmla="*/ 320 h 494"/>
                  <a:gd name="T24" fmla="*/ 76 w 295"/>
                  <a:gd name="T25" fmla="*/ 352 h 494"/>
                  <a:gd name="T26" fmla="*/ 97 w 295"/>
                  <a:gd name="T27" fmla="*/ 332 h 494"/>
                  <a:gd name="T28" fmla="*/ 121 w 295"/>
                  <a:gd name="T29" fmla="*/ 332 h 494"/>
                  <a:gd name="T30" fmla="*/ 121 w 295"/>
                  <a:gd name="T31" fmla="*/ 373 h 494"/>
                  <a:gd name="T32" fmla="*/ 93 w 295"/>
                  <a:gd name="T33" fmla="*/ 401 h 494"/>
                  <a:gd name="T34" fmla="*/ 194 w 295"/>
                  <a:gd name="T35" fmla="*/ 494 h 494"/>
                  <a:gd name="T36" fmla="*/ 295 w 295"/>
                  <a:gd name="T37" fmla="*/ 352 h 494"/>
                  <a:gd name="T38" fmla="*/ 295 w 295"/>
                  <a:gd name="T39" fmla="*/ 7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5" h="494">
                    <a:moveTo>
                      <a:pt x="295" y="77"/>
                    </a:moveTo>
                    <a:lnTo>
                      <a:pt x="230" y="0"/>
                    </a:lnTo>
                    <a:lnTo>
                      <a:pt x="40" y="0"/>
                    </a:lnTo>
                    <a:lnTo>
                      <a:pt x="40" y="4"/>
                    </a:lnTo>
                    <a:lnTo>
                      <a:pt x="76" y="36"/>
                    </a:lnTo>
                    <a:lnTo>
                      <a:pt x="76" y="61"/>
                    </a:lnTo>
                    <a:lnTo>
                      <a:pt x="16" y="122"/>
                    </a:lnTo>
                    <a:lnTo>
                      <a:pt x="40" y="146"/>
                    </a:lnTo>
                    <a:lnTo>
                      <a:pt x="0" y="186"/>
                    </a:lnTo>
                    <a:lnTo>
                      <a:pt x="24" y="207"/>
                    </a:lnTo>
                    <a:lnTo>
                      <a:pt x="24" y="267"/>
                    </a:lnTo>
                    <a:lnTo>
                      <a:pt x="76" y="320"/>
                    </a:lnTo>
                    <a:lnTo>
                      <a:pt x="76" y="352"/>
                    </a:lnTo>
                    <a:lnTo>
                      <a:pt x="97" y="332"/>
                    </a:lnTo>
                    <a:lnTo>
                      <a:pt x="121" y="332"/>
                    </a:lnTo>
                    <a:lnTo>
                      <a:pt x="121" y="373"/>
                    </a:lnTo>
                    <a:lnTo>
                      <a:pt x="93" y="401"/>
                    </a:lnTo>
                    <a:lnTo>
                      <a:pt x="194" y="494"/>
                    </a:lnTo>
                    <a:lnTo>
                      <a:pt x="295" y="352"/>
                    </a:lnTo>
                    <a:lnTo>
                      <a:pt x="295" y="77"/>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53">
                <a:extLst>
                  <a:ext uri="{FF2B5EF4-FFF2-40B4-BE49-F238E27FC236}">
                    <a16:creationId xmlns:a16="http://schemas.microsoft.com/office/drawing/2014/main" id="{70F68530-B104-4049-85C8-612A91CD8969}"/>
                  </a:ext>
                </a:extLst>
              </p:cNvPr>
              <p:cNvSpPr>
                <a:spLocks/>
              </p:cNvSpPr>
              <p:nvPr/>
            </p:nvSpPr>
            <p:spPr bwMode="auto">
              <a:xfrm>
                <a:off x="4159138" y="4082069"/>
                <a:ext cx="1438949" cy="400869"/>
              </a:xfrm>
              <a:custGeom>
                <a:avLst/>
                <a:gdLst>
                  <a:gd name="T0" fmla="*/ 0 w 587"/>
                  <a:gd name="T1" fmla="*/ 158 h 158"/>
                  <a:gd name="T2" fmla="*/ 352 w 587"/>
                  <a:gd name="T3" fmla="*/ 158 h 158"/>
                  <a:gd name="T4" fmla="*/ 429 w 587"/>
                  <a:gd name="T5" fmla="*/ 158 h 158"/>
                  <a:gd name="T6" fmla="*/ 587 w 587"/>
                  <a:gd name="T7" fmla="*/ 0 h 158"/>
                  <a:gd name="T8" fmla="*/ 494 w 587"/>
                  <a:gd name="T9" fmla="*/ 0 h 158"/>
                  <a:gd name="T10" fmla="*/ 150 w 587"/>
                  <a:gd name="T11" fmla="*/ 0 h 158"/>
                  <a:gd name="T12" fmla="*/ 122 w 587"/>
                  <a:gd name="T13" fmla="*/ 33 h 158"/>
                  <a:gd name="T14" fmla="*/ 57 w 587"/>
                  <a:gd name="T15" fmla="*/ 33 h 158"/>
                  <a:gd name="T16" fmla="*/ 32 w 587"/>
                  <a:gd name="T17" fmla="*/ 73 h 158"/>
                  <a:gd name="T18" fmla="*/ 28 w 587"/>
                  <a:gd name="T19" fmla="*/ 77 h 158"/>
                  <a:gd name="T20" fmla="*/ 0 w 587"/>
                  <a:gd name="T21" fmla="*/ 110 h 158"/>
                  <a:gd name="T22" fmla="*/ 0 w 587"/>
                  <a:gd name="T23"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7" h="158">
                    <a:moveTo>
                      <a:pt x="0" y="158"/>
                    </a:moveTo>
                    <a:lnTo>
                      <a:pt x="352" y="158"/>
                    </a:lnTo>
                    <a:lnTo>
                      <a:pt x="429" y="158"/>
                    </a:lnTo>
                    <a:lnTo>
                      <a:pt x="587" y="0"/>
                    </a:lnTo>
                    <a:lnTo>
                      <a:pt x="494" y="0"/>
                    </a:lnTo>
                    <a:lnTo>
                      <a:pt x="150" y="0"/>
                    </a:lnTo>
                    <a:lnTo>
                      <a:pt x="122" y="33"/>
                    </a:lnTo>
                    <a:lnTo>
                      <a:pt x="57" y="33"/>
                    </a:lnTo>
                    <a:lnTo>
                      <a:pt x="32" y="73"/>
                    </a:lnTo>
                    <a:lnTo>
                      <a:pt x="28" y="77"/>
                    </a:lnTo>
                    <a:lnTo>
                      <a:pt x="0" y="110"/>
                    </a:lnTo>
                    <a:lnTo>
                      <a:pt x="0" y="158"/>
                    </a:lnTo>
                    <a:close/>
                  </a:path>
                </a:pathLst>
              </a:custGeom>
              <a:no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54">
                <a:extLst>
                  <a:ext uri="{FF2B5EF4-FFF2-40B4-BE49-F238E27FC236}">
                    <a16:creationId xmlns:a16="http://schemas.microsoft.com/office/drawing/2014/main" id="{AADAB4F0-D638-EB45-AEDC-5C051216E268}"/>
                  </a:ext>
                </a:extLst>
              </p:cNvPr>
              <p:cNvSpPr>
                <a:spLocks/>
              </p:cNvSpPr>
              <p:nvPr/>
            </p:nvSpPr>
            <p:spPr bwMode="auto">
              <a:xfrm>
                <a:off x="4298866" y="3630457"/>
                <a:ext cx="1260000" cy="535338"/>
              </a:xfrm>
              <a:custGeom>
                <a:avLst/>
                <a:gdLst>
                  <a:gd name="T0" fmla="*/ 0 w 514"/>
                  <a:gd name="T1" fmla="*/ 211 h 211"/>
                  <a:gd name="T2" fmla="*/ 0 w 514"/>
                  <a:gd name="T3" fmla="*/ 154 h 211"/>
                  <a:gd name="T4" fmla="*/ 48 w 514"/>
                  <a:gd name="T5" fmla="*/ 81 h 211"/>
                  <a:gd name="T6" fmla="*/ 137 w 514"/>
                  <a:gd name="T7" fmla="*/ 81 h 211"/>
                  <a:gd name="T8" fmla="*/ 158 w 514"/>
                  <a:gd name="T9" fmla="*/ 61 h 211"/>
                  <a:gd name="T10" fmla="*/ 194 w 514"/>
                  <a:gd name="T11" fmla="*/ 61 h 211"/>
                  <a:gd name="T12" fmla="*/ 255 w 514"/>
                  <a:gd name="T13" fmla="*/ 0 h 211"/>
                  <a:gd name="T14" fmla="*/ 320 w 514"/>
                  <a:gd name="T15" fmla="*/ 0 h 211"/>
                  <a:gd name="T16" fmla="*/ 344 w 514"/>
                  <a:gd name="T17" fmla="*/ 24 h 211"/>
                  <a:gd name="T18" fmla="*/ 409 w 514"/>
                  <a:gd name="T19" fmla="*/ 24 h 211"/>
                  <a:gd name="T20" fmla="*/ 425 w 514"/>
                  <a:gd name="T21" fmla="*/ 4 h 211"/>
                  <a:gd name="T22" fmla="*/ 465 w 514"/>
                  <a:gd name="T23" fmla="*/ 41 h 211"/>
                  <a:gd name="T24" fmla="*/ 465 w 514"/>
                  <a:gd name="T25" fmla="*/ 61 h 211"/>
                  <a:gd name="T26" fmla="*/ 498 w 514"/>
                  <a:gd name="T27" fmla="*/ 93 h 211"/>
                  <a:gd name="T28" fmla="*/ 514 w 514"/>
                  <a:gd name="T29" fmla="*/ 93 h 211"/>
                  <a:gd name="T30" fmla="*/ 514 w 514"/>
                  <a:gd name="T31" fmla="*/ 105 h 211"/>
                  <a:gd name="T32" fmla="*/ 437 w 514"/>
                  <a:gd name="T33" fmla="*/ 178 h 211"/>
                  <a:gd name="T34" fmla="*/ 93 w 514"/>
                  <a:gd name="T35" fmla="*/ 178 h 211"/>
                  <a:gd name="T36" fmla="*/ 65 w 514"/>
                  <a:gd name="T37" fmla="*/ 211 h 211"/>
                  <a:gd name="T38" fmla="*/ 0 w 514"/>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4" h="211">
                    <a:moveTo>
                      <a:pt x="0" y="211"/>
                    </a:moveTo>
                    <a:lnTo>
                      <a:pt x="0" y="154"/>
                    </a:lnTo>
                    <a:lnTo>
                      <a:pt x="48" y="81"/>
                    </a:lnTo>
                    <a:lnTo>
                      <a:pt x="137" y="81"/>
                    </a:lnTo>
                    <a:lnTo>
                      <a:pt x="158" y="61"/>
                    </a:lnTo>
                    <a:lnTo>
                      <a:pt x="194" y="61"/>
                    </a:lnTo>
                    <a:lnTo>
                      <a:pt x="255" y="0"/>
                    </a:lnTo>
                    <a:lnTo>
                      <a:pt x="320" y="0"/>
                    </a:lnTo>
                    <a:lnTo>
                      <a:pt x="344" y="24"/>
                    </a:lnTo>
                    <a:lnTo>
                      <a:pt x="409" y="24"/>
                    </a:lnTo>
                    <a:lnTo>
                      <a:pt x="425" y="4"/>
                    </a:lnTo>
                    <a:lnTo>
                      <a:pt x="465" y="41"/>
                    </a:lnTo>
                    <a:lnTo>
                      <a:pt x="465" y="61"/>
                    </a:lnTo>
                    <a:lnTo>
                      <a:pt x="498" y="93"/>
                    </a:lnTo>
                    <a:lnTo>
                      <a:pt x="514" y="93"/>
                    </a:lnTo>
                    <a:lnTo>
                      <a:pt x="514" y="105"/>
                    </a:lnTo>
                    <a:lnTo>
                      <a:pt x="437" y="178"/>
                    </a:lnTo>
                    <a:lnTo>
                      <a:pt x="93" y="178"/>
                    </a:lnTo>
                    <a:lnTo>
                      <a:pt x="65" y="211"/>
                    </a:lnTo>
                    <a:lnTo>
                      <a:pt x="0" y="211"/>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55">
                <a:extLst>
                  <a:ext uri="{FF2B5EF4-FFF2-40B4-BE49-F238E27FC236}">
                    <a16:creationId xmlns:a16="http://schemas.microsoft.com/office/drawing/2014/main" id="{E679CC2C-902C-5448-A6DC-B906D8BF0102}"/>
                  </a:ext>
                </a:extLst>
              </p:cNvPr>
              <p:cNvSpPr>
                <a:spLocks/>
              </p:cNvSpPr>
              <p:nvPr/>
            </p:nvSpPr>
            <p:spPr bwMode="auto">
              <a:xfrm>
                <a:off x="5210772" y="4071921"/>
                <a:ext cx="1517392" cy="515041"/>
              </a:xfrm>
              <a:custGeom>
                <a:avLst/>
                <a:gdLst>
                  <a:gd name="T0" fmla="*/ 158 w 619"/>
                  <a:gd name="T1" fmla="*/ 4 h 203"/>
                  <a:gd name="T2" fmla="*/ 595 w 619"/>
                  <a:gd name="T3" fmla="*/ 0 h 203"/>
                  <a:gd name="T4" fmla="*/ 611 w 619"/>
                  <a:gd name="T5" fmla="*/ 29 h 203"/>
                  <a:gd name="T6" fmla="*/ 555 w 619"/>
                  <a:gd name="T7" fmla="*/ 45 h 203"/>
                  <a:gd name="T8" fmla="*/ 555 w 619"/>
                  <a:gd name="T9" fmla="*/ 61 h 203"/>
                  <a:gd name="T10" fmla="*/ 599 w 619"/>
                  <a:gd name="T11" fmla="*/ 45 h 203"/>
                  <a:gd name="T12" fmla="*/ 599 w 619"/>
                  <a:gd name="T13" fmla="*/ 61 h 203"/>
                  <a:gd name="T14" fmla="*/ 619 w 619"/>
                  <a:gd name="T15" fmla="*/ 49 h 203"/>
                  <a:gd name="T16" fmla="*/ 619 w 619"/>
                  <a:gd name="T17" fmla="*/ 77 h 203"/>
                  <a:gd name="T18" fmla="*/ 603 w 619"/>
                  <a:gd name="T19" fmla="*/ 97 h 203"/>
                  <a:gd name="T20" fmla="*/ 567 w 619"/>
                  <a:gd name="T21" fmla="*/ 97 h 203"/>
                  <a:gd name="T22" fmla="*/ 567 w 619"/>
                  <a:gd name="T23" fmla="*/ 138 h 203"/>
                  <a:gd name="T24" fmla="*/ 538 w 619"/>
                  <a:gd name="T25" fmla="*/ 138 h 203"/>
                  <a:gd name="T26" fmla="*/ 538 w 619"/>
                  <a:gd name="T27" fmla="*/ 146 h 203"/>
                  <a:gd name="T28" fmla="*/ 575 w 619"/>
                  <a:gd name="T29" fmla="*/ 146 h 203"/>
                  <a:gd name="T30" fmla="*/ 526 w 619"/>
                  <a:gd name="T31" fmla="*/ 174 h 203"/>
                  <a:gd name="T32" fmla="*/ 502 w 619"/>
                  <a:gd name="T33" fmla="*/ 174 h 203"/>
                  <a:gd name="T34" fmla="*/ 474 w 619"/>
                  <a:gd name="T35" fmla="*/ 203 h 203"/>
                  <a:gd name="T36" fmla="*/ 441 w 619"/>
                  <a:gd name="T37" fmla="*/ 203 h 203"/>
                  <a:gd name="T38" fmla="*/ 393 w 619"/>
                  <a:gd name="T39" fmla="*/ 166 h 203"/>
                  <a:gd name="T40" fmla="*/ 287 w 619"/>
                  <a:gd name="T41" fmla="*/ 166 h 203"/>
                  <a:gd name="T42" fmla="*/ 259 w 619"/>
                  <a:gd name="T43" fmla="*/ 138 h 203"/>
                  <a:gd name="T44" fmla="*/ 142 w 619"/>
                  <a:gd name="T45" fmla="*/ 138 h 203"/>
                  <a:gd name="T46" fmla="*/ 105 w 619"/>
                  <a:gd name="T47" fmla="*/ 162 h 203"/>
                  <a:gd name="T48" fmla="*/ 0 w 619"/>
                  <a:gd name="T49" fmla="*/ 162 h 203"/>
                  <a:gd name="T50" fmla="*/ 158 w 619"/>
                  <a:gd name="T51" fmla="*/ 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9" h="203">
                    <a:moveTo>
                      <a:pt x="158" y="4"/>
                    </a:moveTo>
                    <a:lnTo>
                      <a:pt x="595" y="0"/>
                    </a:lnTo>
                    <a:lnTo>
                      <a:pt x="611" y="29"/>
                    </a:lnTo>
                    <a:lnTo>
                      <a:pt x="555" y="45"/>
                    </a:lnTo>
                    <a:lnTo>
                      <a:pt x="555" y="61"/>
                    </a:lnTo>
                    <a:lnTo>
                      <a:pt x="599" y="45"/>
                    </a:lnTo>
                    <a:lnTo>
                      <a:pt x="599" y="61"/>
                    </a:lnTo>
                    <a:lnTo>
                      <a:pt x="619" y="49"/>
                    </a:lnTo>
                    <a:lnTo>
                      <a:pt x="619" y="77"/>
                    </a:lnTo>
                    <a:lnTo>
                      <a:pt x="603" y="97"/>
                    </a:lnTo>
                    <a:lnTo>
                      <a:pt x="567" y="97"/>
                    </a:lnTo>
                    <a:lnTo>
                      <a:pt x="567" y="138"/>
                    </a:lnTo>
                    <a:lnTo>
                      <a:pt x="538" y="138"/>
                    </a:lnTo>
                    <a:lnTo>
                      <a:pt x="538" y="146"/>
                    </a:lnTo>
                    <a:lnTo>
                      <a:pt x="575" y="146"/>
                    </a:lnTo>
                    <a:lnTo>
                      <a:pt x="526" y="174"/>
                    </a:lnTo>
                    <a:lnTo>
                      <a:pt x="502" y="174"/>
                    </a:lnTo>
                    <a:lnTo>
                      <a:pt x="474" y="203"/>
                    </a:lnTo>
                    <a:lnTo>
                      <a:pt x="441" y="203"/>
                    </a:lnTo>
                    <a:lnTo>
                      <a:pt x="393" y="166"/>
                    </a:lnTo>
                    <a:lnTo>
                      <a:pt x="287" y="166"/>
                    </a:lnTo>
                    <a:lnTo>
                      <a:pt x="259" y="138"/>
                    </a:lnTo>
                    <a:lnTo>
                      <a:pt x="142" y="138"/>
                    </a:lnTo>
                    <a:lnTo>
                      <a:pt x="105" y="162"/>
                    </a:lnTo>
                    <a:lnTo>
                      <a:pt x="0" y="162"/>
                    </a:lnTo>
                    <a:lnTo>
                      <a:pt x="158" y="4"/>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56">
                <a:extLst>
                  <a:ext uri="{FF2B5EF4-FFF2-40B4-BE49-F238E27FC236}">
                    <a16:creationId xmlns:a16="http://schemas.microsoft.com/office/drawing/2014/main" id="{89F1FFAF-6459-3A42-A9C5-3AD0D17E4772}"/>
                  </a:ext>
                </a:extLst>
              </p:cNvPr>
              <p:cNvSpPr>
                <a:spLocks/>
              </p:cNvSpPr>
              <p:nvPr/>
            </p:nvSpPr>
            <p:spPr bwMode="auto">
              <a:xfrm>
                <a:off x="5022017" y="4482939"/>
                <a:ext cx="992801" cy="1017396"/>
              </a:xfrm>
              <a:custGeom>
                <a:avLst/>
                <a:gdLst>
                  <a:gd name="T0" fmla="*/ 405 w 405"/>
                  <a:gd name="T1" fmla="*/ 235 h 401"/>
                  <a:gd name="T2" fmla="*/ 405 w 405"/>
                  <a:gd name="T3" fmla="*/ 239 h 401"/>
                  <a:gd name="T4" fmla="*/ 381 w 405"/>
                  <a:gd name="T5" fmla="*/ 255 h 401"/>
                  <a:gd name="T6" fmla="*/ 381 w 405"/>
                  <a:gd name="T7" fmla="*/ 361 h 401"/>
                  <a:gd name="T8" fmla="*/ 336 w 405"/>
                  <a:gd name="T9" fmla="*/ 361 h 401"/>
                  <a:gd name="T10" fmla="*/ 336 w 405"/>
                  <a:gd name="T11" fmla="*/ 401 h 401"/>
                  <a:gd name="T12" fmla="*/ 316 w 405"/>
                  <a:gd name="T13" fmla="*/ 401 h 401"/>
                  <a:gd name="T14" fmla="*/ 316 w 405"/>
                  <a:gd name="T15" fmla="*/ 393 h 401"/>
                  <a:gd name="T16" fmla="*/ 118 w 405"/>
                  <a:gd name="T17" fmla="*/ 393 h 401"/>
                  <a:gd name="T18" fmla="*/ 93 w 405"/>
                  <a:gd name="T19" fmla="*/ 365 h 401"/>
                  <a:gd name="T20" fmla="*/ 93 w 405"/>
                  <a:gd name="T21" fmla="*/ 259 h 401"/>
                  <a:gd name="T22" fmla="*/ 0 w 405"/>
                  <a:gd name="T23" fmla="*/ 0 h 401"/>
                  <a:gd name="T24" fmla="*/ 166 w 405"/>
                  <a:gd name="T25" fmla="*/ 0 h 401"/>
                  <a:gd name="T26" fmla="*/ 166 w 405"/>
                  <a:gd name="T27" fmla="*/ 49 h 401"/>
                  <a:gd name="T28" fmla="*/ 219 w 405"/>
                  <a:gd name="T29" fmla="*/ 49 h 401"/>
                  <a:gd name="T30" fmla="*/ 377 w 405"/>
                  <a:gd name="T31" fmla="*/ 207 h 401"/>
                  <a:gd name="T32" fmla="*/ 377 w 405"/>
                  <a:gd name="T33" fmla="*/ 235 h 401"/>
                  <a:gd name="T34" fmla="*/ 405 w 405"/>
                  <a:gd name="T35" fmla="*/ 23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5" h="401">
                    <a:moveTo>
                      <a:pt x="405" y="235"/>
                    </a:moveTo>
                    <a:lnTo>
                      <a:pt x="405" y="239"/>
                    </a:lnTo>
                    <a:lnTo>
                      <a:pt x="381" y="255"/>
                    </a:lnTo>
                    <a:lnTo>
                      <a:pt x="381" y="361"/>
                    </a:lnTo>
                    <a:lnTo>
                      <a:pt x="336" y="361"/>
                    </a:lnTo>
                    <a:lnTo>
                      <a:pt x="336" y="401"/>
                    </a:lnTo>
                    <a:lnTo>
                      <a:pt x="316" y="401"/>
                    </a:lnTo>
                    <a:lnTo>
                      <a:pt x="316" y="393"/>
                    </a:lnTo>
                    <a:lnTo>
                      <a:pt x="118" y="393"/>
                    </a:lnTo>
                    <a:lnTo>
                      <a:pt x="93" y="365"/>
                    </a:lnTo>
                    <a:lnTo>
                      <a:pt x="93" y="259"/>
                    </a:lnTo>
                    <a:lnTo>
                      <a:pt x="0" y="0"/>
                    </a:lnTo>
                    <a:lnTo>
                      <a:pt x="166" y="0"/>
                    </a:lnTo>
                    <a:lnTo>
                      <a:pt x="166" y="49"/>
                    </a:lnTo>
                    <a:lnTo>
                      <a:pt x="219" y="49"/>
                    </a:lnTo>
                    <a:lnTo>
                      <a:pt x="377" y="207"/>
                    </a:lnTo>
                    <a:lnTo>
                      <a:pt x="377" y="235"/>
                    </a:lnTo>
                    <a:lnTo>
                      <a:pt x="405" y="235"/>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57">
                <a:extLst>
                  <a:ext uri="{FF2B5EF4-FFF2-40B4-BE49-F238E27FC236}">
                    <a16:creationId xmlns:a16="http://schemas.microsoft.com/office/drawing/2014/main" id="{8567E5C1-8295-C14D-83CD-B870C9CA3FD5}"/>
                  </a:ext>
                </a:extLst>
              </p:cNvPr>
              <p:cNvSpPr>
                <a:spLocks/>
              </p:cNvSpPr>
              <p:nvPr/>
            </p:nvSpPr>
            <p:spPr bwMode="auto">
              <a:xfrm>
                <a:off x="3602679" y="1824008"/>
                <a:ext cx="914358" cy="943819"/>
              </a:xfrm>
              <a:custGeom>
                <a:avLst/>
                <a:gdLst>
                  <a:gd name="T0" fmla="*/ 130 w 373"/>
                  <a:gd name="T1" fmla="*/ 372 h 372"/>
                  <a:gd name="T2" fmla="*/ 130 w 373"/>
                  <a:gd name="T3" fmla="*/ 299 h 372"/>
                  <a:gd name="T4" fmla="*/ 98 w 373"/>
                  <a:gd name="T5" fmla="*/ 234 h 372"/>
                  <a:gd name="T6" fmla="*/ 0 w 373"/>
                  <a:gd name="T7" fmla="*/ 178 h 372"/>
                  <a:gd name="T8" fmla="*/ 0 w 373"/>
                  <a:gd name="T9" fmla="*/ 20 h 372"/>
                  <a:gd name="T10" fmla="*/ 21 w 373"/>
                  <a:gd name="T11" fmla="*/ 0 h 372"/>
                  <a:gd name="T12" fmla="*/ 162 w 373"/>
                  <a:gd name="T13" fmla="*/ 0 h 372"/>
                  <a:gd name="T14" fmla="*/ 320 w 373"/>
                  <a:gd name="T15" fmla="*/ 60 h 372"/>
                  <a:gd name="T16" fmla="*/ 320 w 373"/>
                  <a:gd name="T17" fmla="*/ 178 h 372"/>
                  <a:gd name="T18" fmla="*/ 373 w 373"/>
                  <a:gd name="T19" fmla="*/ 125 h 372"/>
                  <a:gd name="T20" fmla="*/ 320 w 373"/>
                  <a:gd name="T21" fmla="*/ 279 h 372"/>
                  <a:gd name="T22" fmla="*/ 320 w 373"/>
                  <a:gd name="T23" fmla="*/ 372 h 372"/>
                  <a:gd name="T24" fmla="*/ 130 w 373"/>
                  <a:gd name="T25"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72">
                    <a:moveTo>
                      <a:pt x="130" y="372"/>
                    </a:moveTo>
                    <a:lnTo>
                      <a:pt x="130" y="299"/>
                    </a:lnTo>
                    <a:lnTo>
                      <a:pt x="98" y="234"/>
                    </a:lnTo>
                    <a:lnTo>
                      <a:pt x="0" y="178"/>
                    </a:lnTo>
                    <a:lnTo>
                      <a:pt x="0" y="20"/>
                    </a:lnTo>
                    <a:lnTo>
                      <a:pt x="21" y="0"/>
                    </a:lnTo>
                    <a:lnTo>
                      <a:pt x="162" y="0"/>
                    </a:lnTo>
                    <a:lnTo>
                      <a:pt x="320" y="60"/>
                    </a:lnTo>
                    <a:lnTo>
                      <a:pt x="320" y="178"/>
                    </a:lnTo>
                    <a:lnTo>
                      <a:pt x="373" y="125"/>
                    </a:lnTo>
                    <a:lnTo>
                      <a:pt x="320" y="279"/>
                    </a:lnTo>
                    <a:lnTo>
                      <a:pt x="320" y="372"/>
                    </a:lnTo>
                    <a:lnTo>
                      <a:pt x="130" y="372"/>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58">
                <a:extLst>
                  <a:ext uri="{FF2B5EF4-FFF2-40B4-BE49-F238E27FC236}">
                    <a16:creationId xmlns:a16="http://schemas.microsoft.com/office/drawing/2014/main" id="{CBE5D00F-E34B-7C4D-B558-80E232C90B9A}"/>
                  </a:ext>
                </a:extLst>
              </p:cNvPr>
              <p:cNvSpPr>
                <a:spLocks/>
              </p:cNvSpPr>
              <p:nvPr/>
            </p:nvSpPr>
            <p:spPr bwMode="auto">
              <a:xfrm>
                <a:off x="2104897" y="3404651"/>
                <a:ext cx="1250194" cy="687567"/>
              </a:xfrm>
              <a:custGeom>
                <a:avLst/>
                <a:gdLst>
                  <a:gd name="T0" fmla="*/ 0 w 510"/>
                  <a:gd name="T1" fmla="*/ 0 h 271"/>
                  <a:gd name="T2" fmla="*/ 0 w 510"/>
                  <a:gd name="T3" fmla="*/ 271 h 271"/>
                  <a:gd name="T4" fmla="*/ 510 w 510"/>
                  <a:gd name="T5" fmla="*/ 271 h 271"/>
                  <a:gd name="T6" fmla="*/ 510 w 510"/>
                  <a:gd name="T7" fmla="*/ 69 h 271"/>
                  <a:gd name="T8" fmla="*/ 466 w 510"/>
                  <a:gd name="T9" fmla="*/ 24 h 271"/>
                  <a:gd name="T10" fmla="*/ 482 w 510"/>
                  <a:gd name="T11" fmla="*/ 8 h 271"/>
                  <a:gd name="T12" fmla="*/ 474 w 510"/>
                  <a:gd name="T13" fmla="*/ 0 h 271"/>
                  <a:gd name="T14" fmla="*/ 0 w 510"/>
                  <a:gd name="T15" fmla="*/ 0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0" h="271">
                    <a:moveTo>
                      <a:pt x="0" y="0"/>
                    </a:moveTo>
                    <a:lnTo>
                      <a:pt x="0" y="271"/>
                    </a:lnTo>
                    <a:lnTo>
                      <a:pt x="510" y="271"/>
                    </a:lnTo>
                    <a:lnTo>
                      <a:pt x="510" y="69"/>
                    </a:lnTo>
                    <a:lnTo>
                      <a:pt x="466" y="24"/>
                    </a:lnTo>
                    <a:lnTo>
                      <a:pt x="482" y="8"/>
                    </a:lnTo>
                    <a:lnTo>
                      <a:pt x="474" y="0"/>
                    </a:lnTo>
                    <a:lnTo>
                      <a:pt x="0" y="0"/>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59">
                <a:extLst>
                  <a:ext uri="{FF2B5EF4-FFF2-40B4-BE49-F238E27FC236}">
                    <a16:creationId xmlns:a16="http://schemas.microsoft.com/office/drawing/2014/main" id="{4D0B0FDE-0CCC-874E-8E17-FC501E252D65}"/>
                  </a:ext>
                </a:extLst>
              </p:cNvPr>
              <p:cNvSpPr>
                <a:spLocks/>
              </p:cNvSpPr>
              <p:nvPr/>
            </p:nvSpPr>
            <p:spPr bwMode="auto">
              <a:xfrm>
                <a:off x="1124353" y="4216538"/>
                <a:ext cx="2448910" cy="2372233"/>
              </a:xfrm>
              <a:custGeom>
                <a:avLst/>
                <a:gdLst>
                  <a:gd name="T0" fmla="*/ 275 w 999"/>
                  <a:gd name="T1" fmla="*/ 0 h 935"/>
                  <a:gd name="T2" fmla="*/ 275 w 999"/>
                  <a:gd name="T3" fmla="*/ 409 h 935"/>
                  <a:gd name="T4" fmla="*/ 0 w 999"/>
                  <a:gd name="T5" fmla="*/ 409 h 935"/>
                  <a:gd name="T6" fmla="*/ 0 w 999"/>
                  <a:gd name="T7" fmla="*/ 413 h 935"/>
                  <a:gd name="T8" fmla="*/ 149 w 999"/>
                  <a:gd name="T9" fmla="*/ 563 h 935"/>
                  <a:gd name="T10" fmla="*/ 149 w 999"/>
                  <a:gd name="T11" fmla="*/ 595 h 935"/>
                  <a:gd name="T12" fmla="*/ 230 w 999"/>
                  <a:gd name="T13" fmla="*/ 676 h 935"/>
                  <a:gd name="T14" fmla="*/ 307 w 999"/>
                  <a:gd name="T15" fmla="*/ 599 h 935"/>
                  <a:gd name="T16" fmla="*/ 408 w 999"/>
                  <a:gd name="T17" fmla="*/ 599 h 935"/>
                  <a:gd name="T18" fmla="*/ 449 w 999"/>
                  <a:gd name="T19" fmla="*/ 644 h 935"/>
                  <a:gd name="T20" fmla="*/ 449 w 999"/>
                  <a:gd name="T21" fmla="*/ 717 h 935"/>
                  <a:gd name="T22" fmla="*/ 667 w 999"/>
                  <a:gd name="T23" fmla="*/ 935 h 935"/>
                  <a:gd name="T24" fmla="*/ 752 w 999"/>
                  <a:gd name="T25" fmla="*/ 935 h 935"/>
                  <a:gd name="T26" fmla="*/ 720 w 999"/>
                  <a:gd name="T27" fmla="*/ 903 h 935"/>
                  <a:gd name="T28" fmla="*/ 720 w 999"/>
                  <a:gd name="T29" fmla="*/ 765 h 935"/>
                  <a:gd name="T30" fmla="*/ 785 w 999"/>
                  <a:gd name="T31" fmla="*/ 700 h 935"/>
                  <a:gd name="T32" fmla="*/ 817 w 999"/>
                  <a:gd name="T33" fmla="*/ 700 h 935"/>
                  <a:gd name="T34" fmla="*/ 890 w 999"/>
                  <a:gd name="T35" fmla="*/ 623 h 935"/>
                  <a:gd name="T36" fmla="*/ 926 w 999"/>
                  <a:gd name="T37" fmla="*/ 623 h 935"/>
                  <a:gd name="T38" fmla="*/ 999 w 999"/>
                  <a:gd name="T39" fmla="*/ 551 h 935"/>
                  <a:gd name="T40" fmla="*/ 999 w 999"/>
                  <a:gd name="T41" fmla="*/ 445 h 935"/>
                  <a:gd name="T42" fmla="*/ 947 w 999"/>
                  <a:gd name="T43" fmla="*/ 393 h 935"/>
                  <a:gd name="T44" fmla="*/ 947 w 999"/>
                  <a:gd name="T45" fmla="*/ 300 h 935"/>
                  <a:gd name="T46" fmla="*/ 862 w 999"/>
                  <a:gd name="T47" fmla="*/ 215 h 935"/>
                  <a:gd name="T48" fmla="*/ 497 w 999"/>
                  <a:gd name="T49" fmla="*/ 215 h 935"/>
                  <a:gd name="T50" fmla="*/ 497 w 999"/>
                  <a:gd name="T51" fmla="*/ 0 h 935"/>
                  <a:gd name="T52" fmla="*/ 275 w 999"/>
                  <a:gd name="T53" fmla="*/ 0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9" h="935">
                    <a:moveTo>
                      <a:pt x="275" y="0"/>
                    </a:moveTo>
                    <a:lnTo>
                      <a:pt x="275" y="409"/>
                    </a:lnTo>
                    <a:lnTo>
                      <a:pt x="0" y="409"/>
                    </a:lnTo>
                    <a:lnTo>
                      <a:pt x="0" y="413"/>
                    </a:lnTo>
                    <a:lnTo>
                      <a:pt x="149" y="563"/>
                    </a:lnTo>
                    <a:lnTo>
                      <a:pt x="149" y="595"/>
                    </a:lnTo>
                    <a:lnTo>
                      <a:pt x="230" y="676"/>
                    </a:lnTo>
                    <a:lnTo>
                      <a:pt x="307" y="599"/>
                    </a:lnTo>
                    <a:lnTo>
                      <a:pt x="408" y="599"/>
                    </a:lnTo>
                    <a:lnTo>
                      <a:pt x="449" y="644"/>
                    </a:lnTo>
                    <a:lnTo>
                      <a:pt x="449" y="717"/>
                    </a:lnTo>
                    <a:lnTo>
                      <a:pt x="667" y="935"/>
                    </a:lnTo>
                    <a:lnTo>
                      <a:pt x="752" y="935"/>
                    </a:lnTo>
                    <a:lnTo>
                      <a:pt x="720" y="903"/>
                    </a:lnTo>
                    <a:lnTo>
                      <a:pt x="720" y="765"/>
                    </a:lnTo>
                    <a:lnTo>
                      <a:pt x="785" y="700"/>
                    </a:lnTo>
                    <a:lnTo>
                      <a:pt x="817" y="700"/>
                    </a:lnTo>
                    <a:lnTo>
                      <a:pt x="890" y="623"/>
                    </a:lnTo>
                    <a:lnTo>
                      <a:pt x="926" y="623"/>
                    </a:lnTo>
                    <a:lnTo>
                      <a:pt x="999" y="551"/>
                    </a:lnTo>
                    <a:lnTo>
                      <a:pt x="999" y="445"/>
                    </a:lnTo>
                    <a:lnTo>
                      <a:pt x="947" y="393"/>
                    </a:lnTo>
                    <a:lnTo>
                      <a:pt x="947" y="300"/>
                    </a:lnTo>
                    <a:lnTo>
                      <a:pt x="862" y="215"/>
                    </a:lnTo>
                    <a:lnTo>
                      <a:pt x="497" y="215"/>
                    </a:lnTo>
                    <a:lnTo>
                      <a:pt x="497" y="0"/>
                    </a:lnTo>
                    <a:lnTo>
                      <a:pt x="275" y="0"/>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60">
                <a:extLst>
                  <a:ext uri="{FF2B5EF4-FFF2-40B4-BE49-F238E27FC236}">
                    <a16:creationId xmlns:a16="http://schemas.microsoft.com/office/drawing/2014/main" id="{B72C6538-2D45-444C-A266-A4A8CDDE9D4C}"/>
                  </a:ext>
                </a:extLst>
              </p:cNvPr>
              <p:cNvSpPr>
                <a:spLocks noChangeArrowheads="1"/>
              </p:cNvSpPr>
              <p:nvPr/>
            </p:nvSpPr>
            <p:spPr bwMode="auto">
              <a:xfrm>
                <a:off x="756649" y="3178845"/>
                <a:ext cx="1348249" cy="913373"/>
              </a:xfrm>
              <a:prstGeom prst="rect">
                <a:avLst/>
              </a:prstGeom>
              <a:solidFill>
                <a:schemeClr val="tx1"/>
              </a:solidFill>
              <a:ln w="22225" cap="rnd">
                <a:solidFill>
                  <a:schemeClr val="tx2">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1">
                <a:extLst>
                  <a:ext uri="{FF2B5EF4-FFF2-40B4-BE49-F238E27FC236}">
                    <a16:creationId xmlns:a16="http://schemas.microsoft.com/office/drawing/2014/main" id="{381003C0-3D64-5843-B0E3-3201C257669F}"/>
                  </a:ext>
                </a:extLst>
              </p:cNvPr>
              <p:cNvSpPr>
                <a:spLocks/>
              </p:cNvSpPr>
              <p:nvPr/>
            </p:nvSpPr>
            <p:spPr bwMode="auto">
              <a:xfrm>
                <a:off x="4654313" y="5398849"/>
                <a:ext cx="1637509" cy="1263500"/>
              </a:xfrm>
              <a:custGeom>
                <a:avLst/>
                <a:gdLst>
                  <a:gd name="T0" fmla="*/ 527 w 668"/>
                  <a:gd name="T1" fmla="*/ 0 h 498"/>
                  <a:gd name="T2" fmla="*/ 547 w 668"/>
                  <a:gd name="T3" fmla="*/ 68 h 498"/>
                  <a:gd name="T4" fmla="*/ 668 w 668"/>
                  <a:gd name="T5" fmla="*/ 332 h 498"/>
                  <a:gd name="T6" fmla="*/ 668 w 668"/>
                  <a:gd name="T7" fmla="*/ 429 h 498"/>
                  <a:gd name="T8" fmla="*/ 656 w 668"/>
                  <a:gd name="T9" fmla="*/ 445 h 498"/>
                  <a:gd name="T10" fmla="*/ 656 w 668"/>
                  <a:gd name="T11" fmla="*/ 498 h 498"/>
                  <a:gd name="T12" fmla="*/ 591 w 668"/>
                  <a:gd name="T13" fmla="*/ 498 h 498"/>
                  <a:gd name="T14" fmla="*/ 591 w 668"/>
                  <a:gd name="T15" fmla="*/ 481 h 498"/>
                  <a:gd name="T16" fmla="*/ 608 w 668"/>
                  <a:gd name="T17" fmla="*/ 481 h 498"/>
                  <a:gd name="T18" fmla="*/ 567 w 668"/>
                  <a:gd name="T19" fmla="*/ 441 h 498"/>
                  <a:gd name="T20" fmla="*/ 547 w 668"/>
                  <a:gd name="T21" fmla="*/ 441 h 498"/>
                  <a:gd name="T22" fmla="*/ 514 w 668"/>
                  <a:gd name="T23" fmla="*/ 408 h 498"/>
                  <a:gd name="T24" fmla="*/ 514 w 668"/>
                  <a:gd name="T25" fmla="*/ 364 h 498"/>
                  <a:gd name="T26" fmla="*/ 490 w 668"/>
                  <a:gd name="T27" fmla="*/ 364 h 498"/>
                  <a:gd name="T28" fmla="*/ 442 w 668"/>
                  <a:gd name="T29" fmla="*/ 315 h 498"/>
                  <a:gd name="T30" fmla="*/ 474 w 668"/>
                  <a:gd name="T31" fmla="*/ 283 h 498"/>
                  <a:gd name="T32" fmla="*/ 450 w 668"/>
                  <a:gd name="T33" fmla="*/ 259 h 498"/>
                  <a:gd name="T34" fmla="*/ 438 w 668"/>
                  <a:gd name="T35" fmla="*/ 271 h 498"/>
                  <a:gd name="T36" fmla="*/ 450 w 668"/>
                  <a:gd name="T37" fmla="*/ 283 h 498"/>
                  <a:gd name="T38" fmla="*/ 425 w 668"/>
                  <a:gd name="T39" fmla="*/ 283 h 498"/>
                  <a:gd name="T40" fmla="*/ 425 w 668"/>
                  <a:gd name="T41" fmla="*/ 251 h 498"/>
                  <a:gd name="T42" fmla="*/ 438 w 668"/>
                  <a:gd name="T43" fmla="*/ 234 h 498"/>
                  <a:gd name="T44" fmla="*/ 438 w 668"/>
                  <a:gd name="T45" fmla="*/ 182 h 498"/>
                  <a:gd name="T46" fmla="*/ 413 w 668"/>
                  <a:gd name="T47" fmla="*/ 157 h 498"/>
                  <a:gd name="T48" fmla="*/ 397 w 668"/>
                  <a:gd name="T49" fmla="*/ 174 h 498"/>
                  <a:gd name="T50" fmla="*/ 308 w 668"/>
                  <a:gd name="T51" fmla="*/ 85 h 498"/>
                  <a:gd name="T52" fmla="*/ 280 w 668"/>
                  <a:gd name="T53" fmla="*/ 85 h 498"/>
                  <a:gd name="T54" fmla="*/ 280 w 668"/>
                  <a:gd name="T55" fmla="*/ 105 h 498"/>
                  <a:gd name="T56" fmla="*/ 255 w 668"/>
                  <a:gd name="T57" fmla="*/ 105 h 498"/>
                  <a:gd name="T58" fmla="*/ 223 w 668"/>
                  <a:gd name="T59" fmla="*/ 137 h 498"/>
                  <a:gd name="T60" fmla="*/ 154 w 668"/>
                  <a:gd name="T61" fmla="*/ 68 h 498"/>
                  <a:gd name="T62" fmla="*/ 0 w 668"/>
                  <a:gd name="T63" fmla="*/ 68 h 498"/>
                  <a:gd name="T64" fmla="*/ 0 w 668"/>
                  <a:gd name="T65" fmla="*/ 4 h 498"/>
                  <a:gd name="T66" fmla="*/ 243 w 668"/>
                  <a:gd name="T67" fmla="*/ 4 h 498"/>
                  <a:gd name="T68" fmla="*/ 268 w 668"/>
                  <a:gd name="T69" fmla="*/ 32 h 498"/>
                  <a:gd name="T70" fmla="*/ 466 w 668"/>
                  <a:gd name="T71" fmla="*/ 32 h 498"/>
                  <a:gd name="T72" fmla="*/ 466 w 668"/>
                  <a:gd name="T73" fmla="*/ 40 h 498"/>
                  <a:gd name="T74" fmla="*/ 486 w 668"/>
                  <a:gd name="T75" fmla="*/ 40 h 498"/>
                  <a:gd name="T76" fmla="*/ 486 w 668"/>
                  <a:gd name="T77" fmla="*/ 0 h 498"/>
                  <a:gd name="T78" fmla="*/ 527 w 668"/>
                  <a:gd name="T7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8" h="498">
                    <a:moveTo>
                      <a:pt x="527" y="0"/>
                    </a:moveTo>
                    <a:lnTo>
                      <a:pt x="547" y="68"/>
                    </a:lnTo>
                    <a:lnTo>
                      <a:pt x="668" y="332"/>
                    </a:lnTo>
                    <a:lnTo>
                      <a:pt x="668" y="429"/>
                    </a:lnTo>
                    <a:lnTo>
                      <a:pt x="656" y="445"/>
                    </a:lnTo>
                    <a:lnTo>
                      <a:pt x="656" y="498"/>
                    </a:lnTo>
                    <a:lnTo>
                      <a:pt x="591" y="498"/>
                    </a:lnTo>
                    <a:lnTo>
                      <a:pt x="591" y="481"/>
                    </a:lnTo>
                    <a:lnTo>
                      <a:pt x="608" y="481"/>
                    </a:lnTo>
                    <a:lnTo>
                      <a:pt x="567" y="441"/>
                    </a:lnTo>
                    <a:lnTo>
                      <a:pt x="547" y="441"/>
                    </a:lnTo>
                    <a:lnTo>
                      <a:pt x="514" y="408"/>
                    </a:lnTo>
                    <a:lnTo>
                      <a:pt x="514" y="364"/>
                    </a:lnTo>
                    <a:lnTo>
                      <a:pt x="490" y="364"/>
                    </a:lnTo>
                    <a:lnTo>
                      <a:pt x="442" y="315"/>
                    </a:lnTo>
                    <a:lnTo>
                      <a:pt x="474" y="283"/>
                    </a:lnTo>
                    <a:lnTo>
                      <a:pt x="450" y="259"/>
                    </a:lnTo>
                    <a:lnTo>
                      <a:pt x="438" y="271"/>
                    </a:lnTo>
                    <a:lnTo>
                      <a:pt x="450" y="283"/>
                    </a:lnTo>
                    <a:lnTo>
                      <a:pt x="425" y="283"/>
                    </a:lnTo>
                    <a:lnTo>
                      <a:pt x="425" y="251"/>
                    </a:lnTo>
                    <a:lnTo>
                      <a:pt x="438" y="234"/>
                    </a:lnTo>
                    <a:lnTo>
                      <a:pt x="438" y="182"/>
                    </a:lnTo>
                    <a:lnTo>
                      <a:pt x="413" y="157"/>
                    </a:lnTo>
                    <a:lnTo>
                      <a:pt x="397" y="174"/>
                    </a:lnTo>
                    <a:lnTo>
                      <a:pt x="308" y="85"/>
                    </a:lnTo>
                    <a:lnTo>
                      <a:pt x="280" y="85"/>
                    </a:lnTo>
                    <a:lnTo>
                      <a:pt x="280" y="105"/>
                    </a:lnTo>
                    <a:lnTo>
                      <a:pt x="255" y="105"/>
                    </a:lnTo>
                    <a:lnTo>
                      <a:pt x="223" y="137"/>
                    </a:lnTo>
                    <a:lnTo>
                      <a:pt x="154" y="68"/>
                    </a:lnTo>
                    <a:lnTo>
                      <a:pt x="0" y="68"/>
                    </a:lnTo>
                    <a:lnTo>
                      <a:pt x="0" y="4"/>
                    </a:lnTo>
                    <a:lnTo>
                      <a:pt x="243" y="4"/>
                    </a:lnTo>
                    <a:lnTo>
                      <a:pt x="268" y="32"/>
                    </a:lnTo>
                    <a:lnTo>
                      <a:pt x="466" y="32"/>
                    </a:lnTo>
                    <a:lnTo>
                      <a:pt x="466" y="40"/>
                    </a:lnTo>
                    <a:lnTo>
                      <a:pt x="486" y="40"/>
                    </a:lnTo>
                    <a:lnTo>
                      <a:pt x="486" y="0"/>
                    </a:lnTo>
                    <a:lnTo>
                      <a:pt x="527" y="0"/>
                    </a:lnTo>
                    <a:close/>
                  </a:path>
                </a:pathLst>
              </a:custGeom>
              <a:solidFill>
                <a:schemeClr val="tx1"/>
              </a:solidFill>
              <a:ln w="22225" cap="rnd">
                <a:solidFill>
                  <a:schemeClr val="tx2">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3">
                <a:extLst>
                  <a:ext uri="{FF2B5EF4-FFF2-40B4-BE49-F238E27FC236}">
                    <a16:creationId xmlns:a16="http://schemas.microsoft.com/office/drawing/2014/main" id="{918043F3-1649-744B-B879-EAB797AFE3BC}"/>
                  </a:ext>
                </a:extLst>
              </p:cNvPr>
              <p:cNvSpPr>
                <a:spLocks/>
              </p:cNvSpPr>
              <p:nvPr/>
            </p:nvSpPr>
            <p:spPr bwMode="auto">
              <a:xfrm>
                <a:off x="5875091" y="5589135"/>
                <a:ext cx="250039" cy="548024"/>
              </a:xfrm>
              <a:custGeom>
                <a:avLst/>
                <a:gdLst>
                  <a:gd name="T0" fmla="*/ 81 w 93"/>
                  <a:gd name="T1" fmla="*/ 93 h 198"/>
                  <a:gd name="T2" fmla="*/ 93 w 93"/>
                  <a:gd name="T3" fmla="*/ 93 h 198"/>
                  <a:gd name="T4" fmla="*/ 49 w 93"/>
                  <a:gd name="T5" fmla="*/ 0 h 198"/>
                  <a:gd name="T6" fmla="*/ 37 w 93"/>
                  <a:gd name="T7" fmla="*/ 0 h 198"/>
                  <a:gd name="T8" fmla="*/ 37 w 93"/>
                  <a:gd name="T9" fmla="*/ 24 h 198"/>
                  <a:gd name="T10" fmla="*/ 45 w 93"/>
                  <a:gd name="T11" fmla="*/ 24 h 198"/>
                  <a:gd name="T12" fmla="*/ 29 w 93"/>
                  <a:gd name="T13" fmla="*/ 40 h 198"/>
                  <a:gd name="T14" fmla="*/ 29 w 93"/>
                  <a:gd name="T15" fmla="*/ 64 h 198"/>
                  <a:gd name="T16" fmla="*/ 0 w 93"/>
                  <a:gd name="T17" fmla="*/ 64 h 198"/>
                  <a:gd name="T18" fmla="*/ 0 w 93"/>
                  <a:gd name="T19" fmla="*/ 125 h 198"/>
                  <a:gd name="T20" fmla="*/ 16 w 93"/>
                  <a:gd name="T21" fmla="*/ 125 h 198"/>
                  <a:gd name="T22" fmla="*/ 85 w 93"/>
                  <a:gd name="T23" fmla="*/ 198 h 198"/>
                  <a:gd name="T24" fmla="*/ 89 w 93"/>
                  <a:gd name="T25" fmla="*/ 198 h 198"/>
                  <a:gd name="T26" fmla="*/ 89 w 93"/>
                  <a:gd name="T27" fmla="*/ 117 h 198"/>
                  <a:gd name="T28" fmla="*/ 81 w 93"/>
                  <a:gd name="T29" fmla="*/ 109 h 198"/>
                  <a:gd name="T30" fmla="*/ 81 w 93"/>
                  <a:gd name="T31" fmla="*/ 9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98">
                    <a:moveTo>
                      <a:pt x="81" y="93"/>
                    </a:moveTo>
                    <a:lnTo>
                      <a:pt x="93" y="93"/>
                    </a:lnTo>
                    <a:lnTo>
                      <a:pt x="49" y="0"/>
                    </a:lnTo>
                    <a:lnTo>
                      <a:pt x="37" y="0"/>
                    </a:lnTo>
                    <a:lnTo>
                      <a:pt x="37" y="24"/>
                    </a:lnTo>
                    <a:lnTo>
                      <a:pt x="45" y="24"/>
                    </a:lnTo>
                    <a:lnTo>
                      <a:pt x="29" y="40"/>
                    </a:lnTo>
                    <a:lnTo>
                      <a:pt x="29" y="64"/>
                    </a:lnTo>
                    <a:lnTo>
                      <a:pt x="0" y="64"/>
                    </a:lnTo>
                    <a:lnTo>
                      <a:pt x="0" y="125"/>
                    </a:lnTo>
                    <a:lnTo>
                      <a:pt x="16" y="125"/>
                    </a:lnTo>
                    <a:lnTo>
                      <a:pt x="85" y="198"/>
                    </a:lnTo>
                    <a:lnTo>
                      <a:pt x="89" y="198"/>
                    </a:lnTo>
                    <a:lnTo>
                      <a:pt x="89" y="117"/>
                    </a:lnTo>
                    <a:lnTo>
                      <a:pt x="81" y="109"/>
                    </a:lnTo>
                    <a:lnTo>
                      <a:pt x="81" y="93"/>
                    </a:lnTo>
                    <a:close/>
                  </a:path>
                </a:pathLst>
              </a:custGeom>
              <a:noFill/>
              <a:ln w="22225" cap="rnd">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62">
                <a:extLst>
                  <a:ext uri="{FF2B5EF4-FFF2-40B4-BE49-F238E27FC236}">
                    <a16:creationId xmlns:a16="http://schemas.microsoft.com/office/drawing/2014/main" id="{E2DDC0D6-6D04-1449-A2B1-9FEA94DF64FD}"/>
                  </a:ext>
                </a:extLst>
              </p:cNvPr>
              <p:cNvSpPr>
                <a:spLocks/>
              </p:cNvSpPr>
              <p:nvPr/>
            </p:nvSpPr>
            <p:spPr bwMode="auto">
              <a:xfrm>
                <a:off x="5696141" y="5885981"/>
                <a:ext cx="424085" cy="405944"/>
              </a:xfrm>
              <a:custGeom>
                <a:avLst/>
                <a:gdLst>
                  <a:gd name="T0" fmla="*/ 158 w 158"/>
                  <a:gd name="T1" fmla="*/ 85 h 146"/>
                  <a:gd name="T2" fmla="*/ 89 w 158"/>
                  <a:gd name="T3" fmla="*/ 12 h 146"/>
                  <a:gd name="T4" fmla="*/ 77 w 158"/>
                  <a:gd name="T5" fmla="*/ 12 h 146"/>
                  <a:gd name="T6" fmla="*/ 77 w 158"/>
                  <a:gd name="T7" fmla="*/ 20 h 146"/>
                  <a:gd name="T8" fmla="*/ 69 w 158"/>
                  <a:gd name="T9" fmla="*/ 20 h 146"/>
                  <a:gd name="T10" fmla="*/ 69 w 158"/>
                  <a:gd name="T11" fmla="*/ 0 h 146"/>
                  <a:gd name="T12" fmla="*/ 53 w 158"/>
                  <a:gd name="T13" fmla="*/ 0 h 146"/>
                  <a:gd name="T14" fmla="*/ 53 w 158"/>
                  <a:gd name="T15" fmla="*/ 4 h 146"/>
                  <a:gd name="T16" fmla="*/ 21 w 158"/>
                  <a:gd name="T17" fmla="*/ 4 h 146"/>
                  <a:gd name="T18" fmla="*/ 21 w 158"/>
                  <a:gd name="T19" fmla="*/ 28 h 146"/>
                  <a:gd name="T20" fmla="*/ 0 w 158"/>
                  <a:gd name="T21" fmla="*/ 45 h 146"/>
                  <a:gd name="T22" fmla="*/ 0 w 158"/>
                  <a:gd name="T23" fmla="*/ 73 h 146"/>
                  <a:gd name="T24" fmla="*/ 17 w 158"/>
                  <a:gd name="T25" fmla="*/ 73 h 146"/>
                  <a:gd name="T26" fmla="*/ 9 w 158"/>
                  <a:gd name="T27" fmla="*/ 61 h 146"/>
                  <a:gd name="T28" fmla="*/ 21 w 158"/>
                  <a:gd name="T29" fmla="*/ 49 h 146"/>
                  <a:gd name="T30" fmla="*/ 69 w 158"/>
                  <a:gd name="T31" fmla="*/ 93 h 146"/>
                  <a:gd name="T32" fmla="*/ 69 w 158"/>
                  <a:gd name="T33" fmla="*/ 113 h 146"/>
                  <a:gd name="T34" fmla="*/ 110 w 158"/>
                  <a:gd name="T35" fmla="*/ 113 h 146"/>
                  <a:gd name="T36" fmla="*/ 110 w 158"/>
                  <a:gd name="T37" fmla="*/ 146 h 146"/>
                  <a:gd name="T38" fmla="*/ 134 w 158"/>
                  <a:gd name="T39" fmla="*/ 146 h 146"/>
                  <a:gd name="T40" fmla="*/ 158 w 158"/>
                  <a:gd name="T41" fmla="*/ 126 h 146"/>
                  <a:gd name="T42" fmla="*/ 158 w 158"/>
                  <a:gd name="T4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46">
                    <a:moveTo>
                      <a:pt x="158" y="85"/>
                    </a:moveTo>
                    <a:lnTo>
                      <a:pt x="89" y="12"/>
                    </a:lnTo>
                    <a:lnTo>
                      <a:pt x="77" y="12"/>
                    </a:lnTo>
                    <a:lnTo>
                      <a:pt x="77" y="20"/>
                    </a:lnTo>
                    <a:lnTo>
                      <a:pt x="69" y="20"/>
                    </a:lnTo>
                    <a:lnTo>
                      <a:pt x="69" y="0"/>
                    </a:lnTo>
                    <a:lnTo>
                      <a:pt x="53" y="0"/>
                    </a:lnTo>
                    <a:lnTo>
                      <a:pt x="53" y="4"/>
                    </a:lnTo>
                    <a:lnTo>
                      <a:pt x="21" y="4"/>
                    </a:lnTo>
                    <a:lnTo>
                      <a:pt x="21" y="28"/>
                    </a:lnTo>
                    <a:lnTo>
                      <a:pt x="0" y="45"/>
                    </a:lnTo>
                    <a:lnTo>
                      <a:pt x="0" y="73"/>
                    </a:lnTo>
                    <a:lnTo>
                      <a:pt x="17" y="73"/>
                    </a:lnTo>
                    <a:lnTo>
                      <a:pt x="9" y="61"/>
                    </a:lnTo>
                    <a:lnTo>
                      <a:pt x="21" y="49"/>
                    </a:lnTo>
                    <a:lnTo>
                      <a:pt x="69" y="93"/>
                    </a:lnTo>
                    <a:lnTo>
                      <a:pt x="69" y="113"/>
                    </a:lnTo>
                    <a:lnTo>
                      <a:pt x="110" y="113"/>
                    </a:lnTo>
                    <a:lnTo>
                      <a:pt x="110" y="146"/>
                    </a:lnTo>
                    <a:lnTo>
                      <a:pt x="134" y="146"/>
                    </a:lnTo>
                    <a:lnTo>
                      <a:pt x="158" y="126"/>
                    </a:lnTo>
                    <a:lnTo>
                      <a:pt x="158" y="85"/>
                    </a:lnTo>
                    <a:close/>
                  </a:path>
                </a:pathLst>
              </a:custGeom>
              <a:noFill/>
              <a:ln w="22225" cap="rnd">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4" name="Graphic 123">
                <a:extLst>
                  <a:ext uri="{FF2B5EF4-FFF2-40B4-BE49-F238E27FC236}">
                    <a16:creationId xmlns:a16="http://schemas.microsoft.com/office/drawing/2014/main" id="{C95AC74F-BE3E-FF48-9E2E-68724A3797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9609" y="5611767"/>
                <a:ext cx="259859" cy="175404"/>
              </a:xfrm>
              <a:prstGeom prst="rect">
                <a:avLst/>
              </a:prstGeom>
            </p:spPr>
          </p:pic>
        </p:grpSp>
      </p:grpSp>
      <p:sp>
        <p:nvSpPr>
          <p:cNvPr id="256" name="Content Placeholder 255">
            <a:extLst>
              <a:ext uri="{FF2B5EF4-FFF2-40B4-BE49-F238E27FC236}">
                <a16:creationId xmlns:a16="http://schemas.microsoft.com/office/drawing/2014/main" id="{B57DCE70-25CE-E14C-AF05-1E69A298E535}"/>
              </a:ext>
            </a:extLst>
          </p:cNvPr>
          <p:cNvSpPr>
            <a:spLocks noGrp="1"/>
          </p:cNvSpPr>
          <p:nvPr>
            <p:ph sz="half" idx="2"/>
          </p:nvPr>
        </p:nvSpPr>
        <p:spPr>
          <a:xfrm>
            <a:off x="8635285" y="385446"/>
            <a:ext cx="3272898" cy="5570538"/>
          </a:xfrm>
        </p:spPr>
        <p:txBody>
          <a:bodyPr anchor="b" anchorCtr="0">
            <a:normAutofit fontScale="85000" lnSpcReduction="20000"/>
          </a:bodyPr>
          <a:lstStyle/>
          <a:p>
            <a:pPr lvl="0" algn="ctr"/>
            <a:r>
              <a:rPr lang="en-US" sz="1800" b="1">
                <a:latin typeface="Proxima Nova"/>
              </a:rPr>
              <a:t>1973</a:t>
            </a:r>
          </a:p>
          <a:p>
            <a:pPr algn="ctr"/>
            <a:r>
              <a:rPr lang="en-US" sz="1800">
                <a:solidFill>
                  <a:schemeClr val="tx2"/>
                </a:solidFill>
                <a:latin typeface="Proxima Nova"/>
              </a:rPr>
              <a:t>AdventHealth was established</a:t>
            </a:r>
          </a:p>
          <a:p>
            <a:pPr algn="ctr"/>
            <a:endParaRPr lang="en-US" sz="1800">
              <a:solidFill>
                <a:schemeClr val="tx2"/>
              </a:solidFill>
              <a:latin typeface="Proxima Nova"/>
            </a:endParaRPr>
          </a:p>
          <a:p>
            <a:pPr algn="ctr"/>
            <a:r>
              <a:rPr lang="en-US" sz="1800" b="1">
                <a:latin typeface="Proxima Nova"/>
              </a:rPr>
              <a:t>50</a:t>
            </a:r>
          </a:p>
          <a:p>
            <a:pPr algn="ctr"/>
            <a:r>
              <a:rPr lang="en-US" sz="1800">
                <a:solidFill>
                  <a:schemeClr val="accent1"/>
                </a:solidFill>
                <a:latin typeface="Proxima Nova"/>
              </a:rPr>
              <a:t>●</a:t>
            </a:r>
            <a:r>
              <a:rPr lang="en-US" sz="1800">
                <a:solidFill>
                  <a:schemeClr val="tx2"/>
                </a:solidFill>
                <a:latin typeface="Proxima Nova"/>
              </a:rPr>
              <a:t> Hospital campuses operated in nine states</a:t>
            </a:r>
          </a:p>
          <a:p>
            <a:pPr algn="ctr"/>
            <a:endParaRPr lang="en-US" sz="1800">
              <a:solidFill>
                <a:schemeClr val="tx2"/>
              </a:solidFill>
              <a:latin typeface="Proxima Nova"/>
            </a:endParaRPr>
          </a:p>
          <a:p>
            <a:pPr algn="ctr"/>
            <a:r>
              <a:rPr lang="en-US" sz="1800" b="1">
                <a:latin typeface="Proxima Nova"/>
              </a:rPr>
              <a:t>80,000</a:t>
            </a:r>
          </a:p>
          <a:p>
            <a:pPr algn="ctr"/>
            <a:r>
              <a:rPr lang="en-US" sz="1800">
                <a:solidFill>
                  <a:schemeClr val="tx2"/>
                </a:solidFill>
                <a:latin typeface="Proxima Nova"/>
              </a:rPr>
              <a:t>Employees and physicians</a:t>
            </a:r>
          </a:p>
          <a:p>
            <a:pPr algn="ctr"/>
            <a:endParaRPr lang="en-US" sz="1800">
              <a:solidFill>
                <a:schemeClr val="tx2"/>
              </a:solidFill>
              <a:latin typeface="Proxima Nova"/>
            </a:endParaRPr>
          </a:p>
          <a:p>
            <a:pPr algn="ctr"/>
            <a:r>
              <a:rPr lang="en-US" sz="1800" b="1">
                <a:latin typeface="Proxima Nova"/>
              </a:rPr>
              <a:t>5 million +</a:t>
            </a:r>
          </a:p>
          <a:p>
            <a:pPr algn="ctr"/>
            <a:r>
              <a:rPr lang="en-US" sz="1800">
                <a:solidFill>
                  <a:schemeClr val="tx2"/>
                </a:solidFill>
                <a:latin typeface="Proxima Nova"/>
              </a:rPr>
              <a:t>Patients served annually</a:t>
            </a:r>
          </a:p>
          <a:p>
            <a:pPr algn="ctr"/>
            <a:endParaRPr lang="en-US" sz="1800">
              <a:solidFill>
                <a:schemeClr val="tx2"/>
              </a:solidFill>
              <a:latin typeface="Proxima Nova"/>
            </a:endParaRPr>
          </a:p>
          <a:p>
            <a:pPr algn="ctr"/>
            <a:r>
              <a:rPr lang="en-US" sz="1800" b="1">
                <a:latin typeface="Proxima Nova"/>
              </a:rPr>
              <a:t>12</a:t>
            </a:r>
          </a:p>
          <a:p>
            <a:pPr algn="ctr"/>
            <a:r>
              <a:rPr lang="en-US" sz="1800">
                <a:solidFill>
                  <a:schemeClr val="accent6"/>
                </a:solidFill>
                <a:latin typeface="Proxima Nova"/>
              </a:rPr>
              <a:t>●</a:t>
            </a:r>
            <a:r>
              <a:rPr lang="en-US" sz="1800">
                <a:solidFill>
                  <a:schemeClr val="tx2"/>
                </a:solidFill>
                <a:latin typeface="Proxima Nova"/>
              </a:rPr>
              <a:t> Skilled nursing facilities</a:t>
            </a:r>
          </a:p>
          <a:p>
            <a:pPr algn="ctr"/>
            <a:endParaRPr lang="en-US" sz="1800">
              <a:solidFill>
                <a:schemeClr val="tx2"/>
              </a:solidFill>
              <a:latin typeface="Proxima Nova"/>
            </a:endParaRPr>
          </a:p>
          <a:p>
            <a:pPr algn="ctr"/>
            <a:r>
              <a:rPr lang="en-US" sz="1800" b="1">
                <a:latin typeface="Proxima Nova"/>
              </a:rPr>
              <a:t>18</a:t>
            </a:r>
          </a:p>
          <a:p>
            <a:pPr algn="ctr"/>
            <a:r>
              <a:rPr lang="en-US" sz="1800">
                <a:solidFill>
                  <a:schemeClr val="accent3"/>
                </a:solidFill>
                <a:latin typeface="Proxima Nova"/>
              </a:rPr>
              <a:t>●</a:t>
            </a:r>
            <a:r>
              <a:rPr lang="en-US" sz="1800">
                <a:solidFill>
                  <a:schemeClr val="tx2"/>
                </a:solidFill>
                <a:latin typeface="Proxima Nova"/>
              </a:rPr>
              <a:t> Home health and hospice agencies</a:t>
            </a:r>
          </a:p>
        </p:txBody>
      </p:sp>
      <p:grpSp>
        <p:nvGrpSpPr>
          <p:cNvPr id="332" name="Group 331">
            <a:extLst>
              <a:ext uri="{FF2B5EF4-FFF2-40B4-BE49-F238E27FC236}">
                <a16:creationId xmlns:a16="http://schemas.microsoft.com/office/drawing/2014/main" id="{EFAA4737-3E1D-1441-8D5C-143171F49339}"/>
              </a:ext>
            </a:extLst>
          </p:cNvPr>
          <p:cNvGrpSpPr/>
          <p:nvPr/>
        </p:nvGrpSpPr>
        <p:grpSpPr>
          <a:xfrm>
            <a:off x="1405808" y="2251978"/>
            <a:ext cx="4840956" cy="3997090"/>
            <a:chOff x="1311072" y="2301113"/>
            <a:chExt cx="4840956" cy="3997090"/>
          </a:xfrm>
          <a:solidFill>
            <a:schemeClr val="accent1"/>
          </a:solidFill>
        </p:grpSpPr>
        <p:grpSp>
          <p:nvGrpSpPr>
            <p:cNvPr id="271" name="Group 270">
              <a:extLst>
                <a:ext uri="{FF2B5EF4-FFF2-40B4-BE49-F238E27FC236}">
                  <a16:creationId xmlns:a16="http://schemas.microsoft.com/office/drawing/2014/main" id="{99211B41-D58C-4D41-BE72-9B22BC1577C5}"/>
                </a:ext>
              </a:extLst>
            </p:cNvPr>
            <p:cNvGrpSpPr/>
            <p:nvPr/>
          </p:nvGrpSpPr>
          <p:grpSpPr>
            <a:xfrm>
              <a:off x="5569946" y="5720327"/>
              <a:ext cx="582082" cy="577876"/>
              <a:chOff x="6224588" y="5039997"/>
              <a:chExt cx="654331" cy="649603"/>
            </a:xfrm>
            <a:grpFill/>
          </p:grpSpPr>
          <p:sp>
            <p:nvSpPr>
              <p:cNvPr id="272" name="Oval 271">
                <a:extLst>
                  <a:ext uri="{FF2B5EF4-FFF2-40B4-BE49-F238E27FC236}">
                    <a16:creationId xmlns:a16="http://schemas.microsoft.com/office/drawing/2014/main" id="{FCB808F4-1709-DB44-A509-D74480478856}"/>
                  </a:ext>
                </a:extLst>
              </p:cNvPr>
              <p:cNvSpPr/>
              <p:nvPr/>
            </p:nvSpPr>
            <p:spPr bwMode="auto">
              <a:xfrm>
                <a:off x="6678613" y="5603875"/>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3" name="Oval 272">
                <a:extLst>
                  <a:ext uri="{FF2B5EF4-FFF2-40B4-BE49-F238E27FC236}">
                    <a16:creationId xmlns:a16="http://schemas.microsoft.com/office/drawing/2014/main" id="{E1117C36-8D15-2A4A-9161-C4B6D424C311}"/>
                  </a:ext>
                </a:extLst>
              </p:cNvPr>
              <p:cNvSpPr/>
              <p:nvPr/>
            </p:nvSpPr>
            <p:spPr bwMode="auto">
              <a:xfrm>
                <a:off x="6635750" y="5534025"/>
                <a:ext cx="87313" cy="8731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4" name="Oval 273">
                <a:extLst>
                  <a:ext uri="{FF2B5EF4-FFF2-40B4-BE49-F238E27FC236}">
                    <a16:creationId xmlns:a16="http://schemas.microsoft.com/office/drawing/2014/main" id="{C1B411CE-5FE0-6C4A-B807-7F8498C6A2B3}"/>
                  </a:ext>
                </a:extLst>
              </p:cNvPr>
              <p:cNvSpPr/>
              <p:nvPr/>
            </p:nvSpPr>
            <p:spPr bwMode="auto">
              <a:xfrm>
                <a:off x="6721479" y="5534025"/>
                <a:ext cx="85726" cy="8731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Oval 274">
                <a:extLst>
                  <a:ext uri="{FF2B5EF4-FFF2-40B4-BE49-F238E27FC236}">
                    <a16:creationId xmlns:a16="http://schemas.microsoft.com/office/drawing/2014/main" id="{00329614-9380-844C-BF11-C2E7C93DEAF1}"/>
                  </a:ext>
                </a:extLst>
              </p:cNvPr>
              <p:cNvSpPr/>
              <p:nvPr/>
            </p:nvSpPr>
            <p:spPr bwMode="auto">
              <a:xfrm>
                <a:off x="6346825" y="5408613"/>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Oval 275">
                <a:extLst>
                  <a:ext uri="{FF2B5EF4-FFF2-40B4-BE49-F238E27FC236}">
                    <a16:creationId xmlns:a16="http://schemas.microsoft.com/office/drawing/2014/main" id="{14644E5A-C402-1F45-A427-DEC342AA5997}"/>
                  </a:ext>
                </a:extLst>
              </p:cNvPr>
              <p:cNvSpPr/>
              <p:nvPr/>
            </p:nvSpPr>
            <p:spPr bwMode="auto">
              <a:xfrm>
                <a:off x="6303963" y="5340350"/>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Oval 277">
                <a:extLst>
                  <a:ext uri="{FF2B5EF4-FFF2-40B4-BE49-F238E27FC236}">
                    <a16:creationId xmlns:a16="http://schemas.microsoft.com/office/drawing/2014/main" id="{271F1901-E658-1942-A823-D7CB3211EC84}"/>
                  </a:ext>
                </a:extLst>
              </p:cNvPr>
              <p:cNvSpPr/>
              <p:nvPr/>
            </p:nvSpPr>
            <p:spPr bwMode="auto">
              <a:xfrm>
                <a:off x="6430963" y="5408613"/>
                <a:ext cx="87312"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Oval 278">
                <a:extLst>
                  <a:ext uri="{FF2B5EF4-FFF2-40B4-BE49-F238E27FC236}">
                    <a16:creationId xmlns:a16="http://schemas.microsoft.com/office/drawing/2014/main" id="{B7F9040E-FDC1-C042-96BD-C19C1D652899}"/>
                  </a:ext>
                </a:extLst>
              </p:cNvPr>
              <p:cNvSpPr/>
              <p:nvPr/>
            </p:nvSpPr>
            <p:spPr bwMode="auto">
              <a:xfrm>
                <a:off x="6346825" y="5265738"/>
                <a:ext cx="85725" cy="8731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Oval 279">
                <a:extLst>
                  <a:ext uri="{FF2B5EF4-FFF2-40B4-BE49-F238E27FC236}">
                    <a16:creationId xmlns:a16="http://schemas.microsoft.com/office/drawing/2014/main" id="{075F063A-CEF9-284A-ABBC-232568DCD01E}"/>
                  </a:ext>
                </a:extLst>
              </p:cNvPr>
              <p:cNvSpPr/>
              <p:nvPr/>
            </p:nvSpPr>
            <p:spPr bwMode="auto">
              <a:xfrm>
                <a:off x="6432550" y="5265738"/>
                <a:ext cx="85725" cy="8731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1" name="Oval 280">
                <a:extLst>
                  <a:ext uri="{FF2B5EF4-FFF2-40B4-BE49-F238E27FC236}">
                    <a16:creationId xmlns:a16="http://schemas.microsoft.com/office/drawing/2014/main" id="{51B7FA08-399D-2F4B-8D82-834115911A18}"/>
                  </a:ext>
                </a:extLst>
              </p:cNvPr>
              <p:cNvSpPr/>
              <p:nvPr/>
            </p:nvSpPr>
            <p:spPr bwMode="auto">
              <a:xfrm>
                <a:off x="6470650" y="5340350"/>
                <a:ext cx="87313"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2" name="Oval 281">
                <a:extLst>
                  <a:ext uri="{FF2B5EF4-FFF2-40B4-BE49-F238E27FC236}">
                    <a16:creationId xmlns:a16="http://schemas.microsoft.com/office/drawing/2014/main" id="{F6261778-C5E1-D144-96CB-793385E57DD4}"/>
                  </a:ext>
                </a:extLst>
              </p:cNvPr>
              <p:cNvSpPr/>
              <p:nvPr/>
            </p:nvSpPr>
            <p:spPr bwMode="auto">
              <a:xfrm>
                <a:off x="6270625" y="5262563"/>
                <a:ext cx="85725" cy="8731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3" name="Oval 282">
                <a:extLst>
                  <a:ext uri="{FF2B5EF4-FFF2-40B4-BE49-F238E27FC236}">
                    <a16:creationId xmlns:a16="http://schemas.microsoft.com/office/drawing/2014/main" id="{D668907E-9DEF-8B4B-AD3C-6EAAA4EF82BA}"/>
                  </a:ext>
                </a:extLst>
              </p:cNvPr>
              <p:cNvSpPr/>
              <p:nvPr/>
            </p:nvSpPr>
            <p:spPr bwMode="auto">
              <a:xfrm>
                <a:off x="6224588" y="5340350"/>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4" name="Oval 283">
                <a:extLst>
                  <a:ext uri="{FF2B5EF4-FFF2-40B4-BE49-F238E27FC236}">
                    <a16:creationId xmlns:a16="http://schemas.microsoft.com/office/drawing/2014/main" id="{89806F30-DA7B-0E45-8E14-A51D6E05F867}"/>
                  </a:ext>
                </a:extLst>
              </p:cNvPr>
              <p:cNvSpPr/>
              <p:nvPr/>
            </p:nvSpPr>
            <p:spPr bwMode="auto">
              <a:xfrm>
                <a:off x="6267450" y="5408613"/>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5" name="Oval 284">
                <a:extLst>
                  <a:ext uri="{FF2B5EF4-FFF2-40B4-BE49-F238E27FC236}">
                    <a16:creationId xmlns:a16="http://schemas.microsoft.com/office/drawing/2014/main" id="{6A30585B-221F-C24F-9E23-3F25FD00A8F4}"/>
                  </a:ext>
                </a:extLst>
              </p:cNvPr>
              <p:cNvSpPr/>
              <p:nvPr/>
            </p:nvSpPr>
            <p:spPr bwMode="auto">
              <a:xfrm>
                <a:off x="6303963" y="5486400"/>
                <a:ext cx="85725"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Oval 221">
                <a:extLst>
                  <a:ext uri="{FF2B5EF4-FFF2-40B4-BE49-F238E27FC236}">
                    <a16:creationId xmlns:a16="http://schemas.microsoft.com/office/drawing/2014/main" id="{CB73C0ED-5096-1D4C-A6A1-D7E81C6A1933}"/>
                  </a:ext>
                </a:extLst>
              </p:cNvPr>
              <p:cNvSpPr/>
              <p:nvPr/>
            </p:nvSpPr>
            <p:spPr bwMode="auto">
              <a:xfrm>
                <a:off x="6793193" y="5430438"/>
                <a:ext cx="85726" cy="8731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Oval 222">
                <a:extLst>
                  <a:ext uri="{FF2B5EF4-FFF2-40B4-BE49-F238E27FC236}">
                    <a16:creationId xmlns:a16="http://schemas.microsoft.com/office/drawing/2014/main" id="{9A4F5682-A4F4-C647-9264-3573AD882AC2}"/>
                  </a:ext>
                </a:extLst>
              </p:cNvPr>
              <p:cNvSpPr/>
              <p:nvPr/>
            </p:nvSpPr>
            <p:spPr bwMode="auto">
              <a:xfrm>
                <a:off x="6339007" y="5039997"/>
                <a:ext cx="85726" cy="8731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96" name="Group 295">
              <a:extLst>
                <a:ext uri="{FF2B5EF4-FFF2-40B4-BE49-F238E27FC236}">
                  <a16:creationId xmlns:a16="http://schemas.microsoft.com/office/drawing/2014/main" id="{3DFCF03E-2F96-9642-A5F4-4284CF69C255}"/>
                </a:ext>
              </a:extLst>
            </p:cNvPr>
            <p:cNvGrpSpPr/>
            <p:nvPr/>
          </p:nvGrpSpPr>
          <p:grpSpPr>
            <a:xfrm>
              <a:off x="5105695" y="3971125"/>
              <a:ext cx="488987" cy="671959"/>
              <a:chOff x="5713413" y="3073685"/>
              <a:chExt cx="549681" cy="755364"/>
            </a:xfrm>
            <a:grpFill/>
          </p:grpSpPr>
          <p:sp>
            <p:nvSpPr>
              <p:cNvPr id="301" name="Oval 300">
                <a:extLst>
                  <a:ext uri="{FF2B5EF4-FFF2-40B4-BE49-F238E27FC236}">
                    <a16:creationId xmlns:a16="http://schemas.microsoft.com/office/drawing/2014/main" id="{04FC82D6-4555-B046-B035-FBFA7490AE70}"/>
                  </a:ext>
                </a:extLst>
              </p:cNvPr>
              <p:cNvSpPr/>
              <p:nvPr/>
            </p:nvSpPr>
            <p:spPr bwMode="auto">
              <a:xfrm>
                <a:off x="5713413" y="3743324"/>
                <a:ext cx="87312" cy="8572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98" name="Group 59">
                <a:extLst>
                  <a:ext uri="{FF2B5EF4-FFF2-40B4-BE49-F238E27FC236}">
                    <a16:creationId xmlns:a16="http://schemas.microsoft.com/office/drawing/2014/main" id="{3FA1AE23-5258-054F-BAF7-7B41429EEF28}"/>
                  </a:ext>
                </a:extLst>
              </p:cNvPr>
              <p:cNvGrpSpPr>
                <a:grpSpLocks/>
              </p:cNvGrpSpPr>
              <p:nvPr/>
            </p:nvGrpSpPr>
            <p:grpSpPr bwMode="auto">
              <a:xfrm>
                <a:off x="5819302" y="3073685"/>
                <a:ext cx="443792" cy="436631"/>
                <a:chOff x="5819788" y="3073783"/>
                <a:chExt cx="442954" cy="437066"/>
              </a:xfrm>
              <a:grpFill/>
            </p:grpSpPr>
            <p:sp>
              <p:nvSpPr>
                <p:cNvPr id="300" name="Oval 299">
                  <a:extLst>
                    <a:ext uri="{FF2B5EF4-FFF2-40B4-BE49-F238E27FC236}">
                      <a16:creationId xmlns:a16="http://schemas.microsoft.com/office/drawing/2014/main" id="{621AC0E3-1F09-6E4D-8FD7-536120AC9F36}"/>
                    </a:ext>
                  </a:extLst>
                </p:cNvPr>
                <p:cNvSpPr/>
                <p:nvPr/>
              </p:nvSpPr>
              <p:spPr>
                <a:xfrm>
                  <a:off x="5819788" y="3073783"/>
                  <a:ext cx="85563" cy="8581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Oval 227">
                  <a:extLst>
                    <a:ext uri="{FF2B5EF4-FFF2-40B4-BE49-F238E27FC236}">
                      <a16:creationId xmlns:a16="http://schemas.microsoft.com/office/drawing/2014/main" id="{7E5AF0A3-EE59-A34E-967F-979DC46B3925}"/>
                    </a:ext>
                  </a:extLst>
                </p:cNvPr>
                <p:cNvSpPr/>
                <p:nvPr/>
              </p:nvSpPr>
              <p:spPr>
                <a:xfrm>
                  <a:off x="6177179" y="3425038"/>
                  <a:ext cx="85563" cy="8581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325" name="Group 324">
              <a:extLst>
                <a:ext uri="{FF2B5EF4-FFF2-40B4-BE49-F238E27FC236}">
                  <a16:creationId xmlns:a16="http://schemas.microsoft.com/office/drawing/2014/main" id="{6776DA32-9DE5-434C-894B-0EA7000B1A68}"/>
                </a:ext>
              </a:extLst>
            </p:cNvPr>
            <p:cNvGrpSpPr/>
            <p:nvPr/>
          </p:nvGrpSpPr>
          <p:grpSpPr>
            <a:xfrm>
              <a:off x="4288017" y="2949844"/>
              <a:ext cx="206182" cy="187825"/>
              <a:chOff x="4288017" y="2949844"/>
              <a:chExt cx="206182" cy="187825"/>
            </a:xfrm>
            <a:grpFill/>
          </p:grpSpPr>
          <p:sp>
            <p:nvSpPr>
              <p:cNvPr id="305" name="Oval 304">
                <a:extLst>
                  <a:ext uri="{FF2B5EF4-FFF2-40B4-BE49-F238E27FC236}">
                    <a16:creationId xmlns:a16="http://schemas.microsoft.com/office/drawing/2014/main" id="{4DE5AADA-DED6-484F-9DC8-86DB3247F64E}"/>
                  </a:ext>
                </a:extLst>
              </p:cNvPr>
              <p:cNvSpPr/>
              <p:nvPr/>
            </p:nvSpPr>
            <p:spPr bwMode="auto">
              <a:xfrm rot="16200000">
                <a:off x="4354392" y="2949844"/>
                <a:ext cx="76260" cy="76259"/>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6" name="Oval 305">
                <a:extLst>
                  <a:ext uri="{FF2B5EF4-FFF2-40B4-BE49-F238E27FC236}">
                    <a16:creationId xmlns:a16="http://schemas.microsoft.com/office/drawing/2014/main" id="{F181F973-17B5-6548-B0DB-EA52832BCC4A}"/>
                  </a:ext>
                </a:extLst>
              </p:cNvPr>
              <p:cNvSpPr/>
              <p:nvPr/>
            </p:nvSpPr>
            <p:spPr bwMode="auto">
              <a:xfrm rot="16200000">
                <a:off x="4354392" y="3023279"/>
                <a:ext cx="76260" cy="76259"/>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 name="Oval 306">
                <a:extLst>
                  <a:ext uri="{FF2B5EF4-FFF2-40B4-BE49-F238E27FC236}">
                    <a16:creationId xmlns:a16="http://schemas.microsoft.com/office/drawing/2014/main" id="{34D5CA75-456E-C140-A6F3-29F08312E223}"/>
                  </a:ext>
                </a:extLst>
              </p:cNvPr>
              <p:cNvSpPr/>
              <p:nvPr/>
            </p:nvSpPr>
            <p:spPr bwMode="auto">
              <a:xfrm rot="16200000">
                <a:off x="4288723" y="3060703"/>
                <a:ext cx="76260" cy="7767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 name="Oval 307">
                <a:extLst>
                  <a:ext uri="{FF2B5EF4-FFF2-40B4-BE49-F238E27FC236}">
                    <a16:creationId xmlns:a16="http://schemas.microsoft.com/office/drawing/2014/main" id="{E16254F5-4D46-B94B-B24E-9579E86C7A97}"/>
                  </a:ext>
                </a:extLst>
              </p:cNvPr>
              <p:cNvSpPr/>
              <p:nvPr/>
            </p:nvSpPr>
            <p:spPr bwMode="auto">
              <a:xfrm rot="16200000">
                <a:off x="4417940" y="2983737"/>
                <a:ext cx="76260" cy="76259"/>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26" name="Group 325">
              <a:extLst>
                <a:ext uri="{FF2B5EF4-FFF2-40B4-BE49-F238E27FC236}">
                  <a16:creationId xmlns:a16="http://schemas.microsoft.com/office/drawing/2014/main" id="{32F0885B-5D37-854F-9952-1A40113C199F}"/>
                </a:ext>
              </a:extLst>
            </p:cNvPr>
            <p:cNvGrpSpPr/>
            <p:nvPr/>
          </p:nvGrpSpPr>
          <p:grpSpPr>
            <a:xfrm>
              <a:off x="3226659" y="2301113"/>
              <a:ext cx="571320" cy="1349641"/>
              <a:chOff x="3226659" y="2301113"/>
              <a:chExt cx="571320" cy="1349641"/>
            </a:xfrm>
            <a:grpFill/>
          </p:grpSpPr>
          <p:sp>
            <p:nvSpPr>
              <p:cNvPr id="304" name="Oval 303">
                <a:extLst>
                  <a:ext uri="{FF2B5EF4-FFF2-40B4-BE49-F238E27FC236}">
                    <a16:creationId xmlns:a16="http://schemas.microsoft.com/office/drawing/2014/main" id="{4A5A071C-5CC8-6E40-971B-4C79A0EB2945}"/>
                  </a:ext>
                </a:extLst>
              </p:cNvPr>
              <p:cNvSpPr/>
              <p:nvPr/>
            </p:nvSpPr>
            <p:spPr bwMode="auto">
              <a:xfrm>
                <a:off x="3721720" y="2301113"/>
                <a:ext cx="76259" cy="7626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9" name="Oval 308">
                <a:extLst>
                  <a:ext uri="{FF2B5EF4-FFF2-40B4-BE49-F238E27FC236}">
                    <a16:creationId xmlns:a16="http://schemas.microsoft.com/office/drawing/2014/main" id="{7CAAE2F3-02E2-7B48-800A-8B099F1816E9}"/>
                  </a:ext>
                </a:extLst>
              </p:cNvPr>
              <p:cNvSpPr/>
              <p:nvPr/>
            </p:nvSpPr>
            <p:spPr>
              <a:xfrm>
                <a:off x="3226659" y="3573083"/>
                <a:ext cx="76260"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0" name="Group 41">
              <a:extLst>
                <a:ext uri="{FF2B5EF4-FFF2-40B4-BE49-F238E27FC236}">
                  <a16:creationId xmlns:a16="http://schemas.microsoft.com/office/drawing/2014/main" id="{80F6413C-A9C6-254A-8CB3-EC7029170750}"/>
                </a:ext>
              </a:extLst>
            </p:cNvPr>
            <p:cNvGrpSpPr>
              <a:grpSpLocks/>
            </p:cNvGrpSpPr>
            <p:nvPr/>
          </p:nvGrpSpPr>
          <p:grpSpPr bwMode="auto">
            <a:xfrm>
              <a:off x="1311072" y="3493546"/>
              <a:ext cx="238664" cy="220305"/>
              <a:chOff x="1447395" y="2537078"/>
              <a:chExt cx="269034" cy="246744"/>
            </a:xfrm>
            <a:grpFill/>
          </p:grpSpPr>
          <p:sp>
            <p:nvSpPr>
              <p:cNvPr id="311" name="Oval 310">
                <a:extLst>
                  <a:ext uri="{FF2B5EF4-FFF2-40B4-BE49-F238E27FC236}">
                    <a16:creationId xmlns:a16="http://schemas.microsoft.com/office/drawing/2014/main" id="{63B3B350-665B-5E41-BA32-00CF0D7CD672}"/>
                  </a:ext>
                </a:extLst>
              </p:cNvPr>
              <p:cNvSpPr/>
              <p:nvPr/>
            </p:nvSpPr>
            <p:spPr>
              <a:xfrm>
                <a:off x="1515848" y="2619326"/>
                <a:ext cx="85963" cy="86994"/>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2" name="Oval 311">
                <a:extLst>
                  <a:ext uri="{FF2B5EF4-FFF2-40B4-BE49-F238E27FC236}">
                    <a16:creationId xmlns:a16="http://schemas.microsoft.com/office/drawing/2014/main" id="{1E8F0534-0F20-2540-93DB-E1A6D6523F3F}"/>
                  </a:ext>
                </a:extLst>
              </p:cNvPr>
              <p:cNvSpPr/>
              <p:nvPr/>
            </p:nvSpPr>
            <p:spPr>
              <a:xfrm>
                <a:off x="1549278" y="2696829"/>
                <a:ext cx="85963" cy="8699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3" name="Oval 312">
                <a:extLst>
                  <a:ext uri="{FF2B5EF4-FFF2-40B4-BE49-F238E27FC236}">
                    <a16:creationId xmlns:a16="http://schemas.microsoft.com/office/drawing/2014/main" id="{08295368-0D82-0140-9848-84783AF697AE}"/>
                  </a:ext>
                </a:extLst>
              </p:cNvPr>
              <p:cNvSpPr/>
              <p:nvPr/>
            </p:nvSpPr>
            <p:spPr>
              <a:xfrm>
                <a:off x="1630466" y="2696829"/>
                <a:ext cx="85963" cy="86993"/>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4" name="Oval 313">
                <a:extLst>
                  <a:ext uri="{FF2B5EF4-FFF2-40B4-BE49-F238E27FC236}">
                    <a16:creationId xmlns:a16="http://schemas.microsoft.com/office/drawing/2014/main" id="{6D5B7AFA-C7D0-BA4D-B440-D170B8DC9F0B}"/>
                  </a:ext>
                </a:extLst>
              </p:cNvPr>
              <p:cNvSpPr/>
              <p:nvPr/>
            </p:nvSpPr>
            <p:spPr>
              <a:xfrm>
                <a:off x="1447395" y="2537078"/>
                <a:ext cx="85963" cy="86994"/>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5" name="Oval 314">
                <a:extLst>
                  <a:ext uri="{FF2B5EF4-FFF2-40B4-BE49-F238E27FC236}">
                    <a16:creationId xmlns:a16="http://schemas.microsoft.com/office/drawing/2014/main" id="{D036041E-C475-D649-81F7-12264237B653}"/>
                  </a:ext>
                </a:extLst>
              </p:cNvPr>
              <p:cNvSpPr/>
              <p:nvPr/>
            </p:nvSpPr>
            <p:spPr>
              <a:xfrm>
                <a:off x="1598627" y="2619326"/>
                <a:ext cx="87555" cy="86994"/>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16" name="Group 57">
              <a:extLst>
                <a:ext uri="{FF2B5EF4-FFF2-40B4-BE49-F238E27FC236}">
                  <a16:creationId xmlns:a16="http://schemas.microsoft.com/office/drawing/2014/main" id="{6A18FF2A-C20E-7943-AAF0-87584B0EF79C}"/>
                </a:ext>
              </a:extLst>
            </p:cNvPr>
            <p:cNvGrpSpPr>
              <a:grpSpLocks/>
            </p:cNvGrpSpPr>
            <p:nvPr/>
          </p:nvGrpSpPr>
          <p:grpSpPr bwMode="auto">
            <a:xfrm>
              <a:off x="2550995" y="5102059"/>
              <a:ext cx="326222" cy="670801"/>
              <a:chOff x="2840931" y="4344777"/>
              <a:chExt cx="367745" cy="753886"/>
            </a:xfrm>
            <a:grpFill/>
          </p:grpSpPr>
          <p:sp>
            <p:nvSpPr>
              <p:cNvPr id="317" name="Oval 316">
                <a:extLst>
                  <a:ext uri="{FF2B5EF4-FFF2-40B4-BE49-F238E27FC236}">
                    <a16:creationId xmlns:a16="http://schemas.microsoft.com/office/drawing/2014/main" id="{1DA3B42F-2164-274B-B968-3771CD5C7B40}"/>
                  </a:ext>
                </a:extLst>
              </p:cNvPr>
              <p:cNvSpPr/>
              <p:nvPr/>
            </p:nvSpPr>
            <p:spPr>
              <a:xfrm>
                <a:off x="2950777" y="4716165"/>
                <a:ext cx="85966" cy="8570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8" name="Oval 317">
                <a:extLst>
                  <a:ext uri="{FF2B5EF4-FFF2-40B4-BE49-F238E27FC236}">
                    <a16:creationId xmlns:a16="http://schemas.microsoft.com/office/drawing/2014/main" id="{6BBF7D2E-0726-F448-AD90-E24DC2C04C9E}"/>
                  </a:ext>
                </a:extLst>
              </p:cNvPr>
              <p:cNvSpPr/>
              <p:nvPr/>
            </p:nvSpPr>
            <p:spPr>
              <a:xfrm>
                <a:off x="2840931" y="4744734"/>
                <a:ext cx="85966" cy="8729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9" name="Oval 318">
                <a:extLst>
                  <a:ext uri="{FF2B5EF4-FFF2-40B4-BE49-F238E27FC236}">
                    <a16:creationId xmlns:a16="http://schemas.microsoft.com/office/drawing/2014/main" id="{11B2A07D-FA95-AC47-B697-CB92AF2494C2}"/>
                  </a:ext>
                </a:extLst>
              </p:cNvPr>
              <p:cNvSpPr/>
              <p:nvPr/>
            </p:nvSpPr>
            <p:spPr>
              <a:xfrm>
                <a:off x="2920529" y="5012958"/>
                <a:ext cx="87559" cy="8570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0" name="Oval 319">
                <a:extLst>
                  <a:ext uri="{FF2B5EF4-FFF2-40B4-BE49-F238E27FC236}">
                    <a16:creationId xmlns:a16="http://schemas.microsoft.com/office/drawing/2014/main" id="{AA719907-F445-974A-ACC0-2E44BB7CB737}"/>
                  </a:ext>
                </a:extLst>
              </p:cNvPr>
              <p:cNvSpPr/>
              <p:nvPr/>
            </p:nvSpPr>
            <p:spPr>
              <a:xfrm>
                <a:off x="3122710" y="4344777"/>
                <a:ext cx="85966" cy="85705"/>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27" name="Group 326">
              <a:extLst>
                <a:ext uri="{FF2B5EF4-FFF2-40B4-BE49-F238E27FC236}">
                  <a16:creationId xmlns:a16="http://schemas.microsoft.com/office/drawing/2014/main" id="{8DE1C81D-81D2-B746-AD44-073CE65F6ABD}"/>
                </a:ext>
              </a:extLst>
            </p:cNvPr>
            <p:cNvGrpSpPr/>
            <p:nvPr/>
          </p:nvGrpSpPr>
          <p:grpSpPr>
            <a:xfrm>
              <a:off x="5870758" y="5833589"/>
              <a:ext cx="270083" cy="225950"/>
              <a:chOff x="5870758" y="5833589"/>
              <a:chExt cx="270083" cy="225950"/>
            </a:xfrm>
            <a:grpFill/>
          </p:grpSpPr>
          <p:sp>
            <p:nvSpPr>
              <p:cNvPr id="288" name="Oval 287">
                <a:extLst>
                  <a:ext uri="{FF2B5EF4-FFF2-40B4-BE49-F238E27FC236}">
                    <a16:creationId xmlns:a16="http://schemas.microsoft.com/office/drawing/2014/main" id="{C9BA752A-A39A-9146-95CE-F5C153DF0CEB}"/>
                  </a:ext>
                </a:extLst>
              </p:cNvPr>
              <p:cNvSpPr/>
              <p:nvPr/>
            </p:nvSpPr>
            <p:spPr bwMode="auto">
              <a:xfrm>
                <a:off x="5908887" y="5918318"/>
                <a:ext cx="76259"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9" name="Oval 288">
                <a:extLst>
                  <a:ext uri="{FF2B5EF4-FFF2-40B4-BE49-F238E27FC236}">
                    <a16:creationId xmlns:a16="http://schemas.microsoft.com/office/drawing/2014/main" id="{EACF9330-2B9B-864E-8747-FE9F0E8FFB1D}"/>
                  </a:ext>
                </a:extLst>
              </p:cNvPr>
              <p:cNvSpPr/>
              <p:nvPr/>
            </p:nvSpPr>
            <p:spPr bwMode="auto">
              <a:xfrm>
                <a:off x="5870758" y="5857592"/>
                <a:ext cx="76259" cy="7767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1" name="Oval 290">
                <a:extLst>
                  <a:ext uri="{FF2B5EF4-FFF2-40B4-BE49-F238E27FC236}">
                    <a16:creationId xmlns:a16="http://schemas.microsoft.com/office/drawing/2014/main" id="{AB1B90C9-E8DD-054F-9585-33A825CC1B43}"/>
                  </a:ext>
                </a:extLst>
              </p:cNvPr>
              <p:cNvSpPr/>
              <p:nvPr/>
            </p:nvSpPr>
            <p:spPr bwMode="auto">
              <a:xfrm>
                <a:off x="5983735" y="5918318"/>
                <a:ext cx="77671"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2" name="Oval 291">
                <a:extLst>
                  <a:ext uri="{FF2B5EF4-FFF2-40B4-BE49-F238E27FC236}">
                    <a16:creationId xmlns:a16="http://schemas.microsoft.com/office/drawing/2014/main" id="{90C7179A-2A54-E347-82EC-47BFE4D85FD3}"/>
                  </a:ext>
                </a:extLst>
              </p:cNvPr>
              <p:cNvSpPr/>
              <p:nvPr/>
            </p:nvSpPr>
            <p:spPr bwMode="auto">
              <a:xfrm>
                <a:off x="6019039" y="5857592"/>
                <a:ext cx="76259" cy="7767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3" name="Oval 292">
                <a:extLst>
                  <a:ext uri="{FF2B5EF4-FFF2-40B4-BE49-F238E27FC236}">
                    <a16:creationId xmlns:a16="http://schemas.microsoft.com/office/drawing/2014/main" id="{62DC78C5-8825-1449-8AE7-4684EE339EE8}"/>
                  </a:ext>
                </a:extLst>
              </p:cNvPr>
              <p:cNvSpPr/>
              <p:nvPr/>
            </p:nvSpPr>
            <p:spPr bwMode="auto">
              <a:xfrm>
                <a:off x="5945604" y="5983280"/>
                <a:ext cx="77672" cy="76259"/>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4" name="Oval 293">
                <a:extLst>
                  <a:ext uri="{FF2B5EF4-FFF2-40B4-BE49-F238E27FC236}">
                    <a16:creationId xmlns:a16="http://schemas.microsoft.com/office/drawing/2014/main" id="{D926689D-DABA-C64E-AF47-940767EFD51C}"/>
                  </a:ext>
                </a:extLst>
              </p:cNvPr>
              <p:cNvSpPr/>
              <p:nvPr/>
            </p:nvSpPr>
            <p:spPr bwMode="auto">
              <a:xfrm>
                <a:off x="6057170" y="5918318"/>
                <a:ext cx="76259"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5" name="Oval 294">
                <a:extLst>
                  <a:ext uri="{FF2B5EF4-FFF2-40B4-BE49-F238E27FC236}">
                    <a16:creationId xmlns:a16="http://schemas.microsoft.com/office/drawing/2014/main" id="{23913BF0-5539-2E44-AB9C-405D5C88FCEC}"/>
                  </a:ext>
                </a:extLst>
              </p:cNvPr>
              <p:cNvSpPr/>
              <p:nvPr/>
            </p:nvSpPr>
            <p:spPr bwMode="auto">
              <a:xfrm>
                <a:off x="6016215" y="5979043"/>
                <a:ext cx="76259" cy="77672"/>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2" name="Oval 321">
                <a:extLst>
                  <a:ext uri="{FF2B5EF4-FFF2-40B4-BE49-F238E27FC236}">
                    <a16:creationId xmlns:a16="http://schemas.microsoft.com/office/drawing/2014/main" id="{1447DD13-030E-2C48-9EAA-1D8FB170FE69}"/>
                  </a:ext>
                </a:extLst>
              </p:cNvPr>
              <p:cNvSpPr/>
              <p:nvPr/>
            </p:nvSpPr>
            <p:spPr bwMode="auto">
              <a:xfrm>
                <a:off x="6063170" y="5833589"/>
                <a:ext cx="77671"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31" name="Group 330">
              <a:extLst>
                <a:ext uri="{FF2B5EF4-FFF2-40B4-BE49-F238E27FC236}">
                  <a16:creationId xmlns:a16="http://schemas.microsoft.com/office/drawing/2014/main" id="{3145414F-9445-2944-853A-C32123F3EE33}"/>
                </a:ext>
              </a:extLst>
            </p:cNvPr>
            <p:cNvGrpSpPr/>
            <p:nvPr/>
          </p:nvGrpSpPr>
          <p:grpSpPr>
            <a:xfrm>
              <a:off x="5775903" y="5625638"/>
              <a:ext cx="331045" cy="246876"/>
              <a:chOff x="5775903" y="5625638"/>
              <a:chExt cx="331045" cy="246876"/>
            </a:xfrm>
            <a:grpFill/>
          </p:grpSpPr>
          <p:sp>
            <p:nvSpPr>
              <p:cNvPr id="266" name="Oval 265">
                <a:extLst>
                  <a:ext uri="{FF2B5EF4-FFF2-40B4-BE49-F238E27FC236}">
                    <a16:creationId xmlns:a16="http://schemas.microsoft.com/office/drawing/2014/main" id="{BFC876AA-8B2D-7140-BB6B-F3D096D1C1E4}"/>
                  </a:ext>
                </a:extLst>
              </p:cNvPr>
              <p:cNvSpPr/>
              <p:nvPr/>
            </p:nvSpPr>
            <p:spPr bwMode="auto">
              <a:xfrm>
                <a:off x="5912062" y="5686364"/>
                <a:ext cx="76259"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Oval 266">
                <a:extLst>
                  <a:ext uri="{FF2B5EF4-FFF2-40B4-BE49-F238E27FC236}">
                    <a16:creationId xmlns:a16="http://schemas.microsoft.com/office/drawing/2014/main" id="{95687302-1896-7E43-B655-B2C90BD5287C}"/>
                  </a:ext>
                </a:extLst>
              </p:cNvPr>
              <p:cNvSpPr/>
              <p:nvPr/>
            </p:nvSpPr>
            <p:spPr bwMode="auto">
              <a:xfrm>
                <a:off x="5873933" y="5625638"/>
                <a:ext cx="76259" cy="7626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Oval 267">
                <a:extLst>
                  <a:ext uri="{FF2B5EF4-FFF2-40B4-BE49-F238E27FC236}">
                    <a16:creationId xmlns:a16="http://schemas.microsoft.com/office/drawing/2014/main" id="{6F1879A9-2B6F-0547-9156-D12E60890C44}"/>
                  </a:ext>
                </a:extLst>
              </p:cNvPr>
              <p:cNvSpPr/>
              <p:nvPr/>
            </p:nvSpPr>
            <p:spPr bwMode="auto">
              <a:xfrm>
                <a:off x="5969948" y="5646497"/>
                <a:ext cx="77672" cy="7626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Oval 269">
                <a:extLst>
                  <a:ext uri="{FF2B5EF4-FFF2-40B4-BE49-F238E27FC236}">
                    <a16:creationId xmlns:a16="http://schemas.microsoft.com/office/drawing/2014/main" id="{4AA53A01-F1BD-E74B-835D-DEC69E035424}"/>
                  </a:ext>
                </a:extLst>
              </p:cNvPr>
              <p:cNvSpPr/>
              <p:nvPr/>
            </p:nvSpPr>
            <p:spPr bwMode="auto">
              <a:xfrm>
                <a:off x="5955841" y="5756975"/>
                <a:ext cx="77671"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 name="Oval 286">
                <a:extLst>
                  <a:ext uri="{FF2B5EF4-FFF2-40B4-BE49-F238E27FC236}">
                    <a16:creationId xmlns:a16="http://schemas.microsoft.com/office/drawing/2014/main" id="{FBA56E7A-1F60-B044-86A0-F76CD16FC477}"/>
                  </a:ext>
                </a:extLst>
              </p:cNvPr>
              <p:cNvSpPr/>
              <p:nvPr/>
            </p:nvSpPr>
            <p:spPr bwMode="auto">
              <a:xfrm>
                <a:off x="5821989" y="5794843"/>
                <a:ext cx="76259"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1" name="Oval 320">
                <a:extLst>
                  <a:ext uri="{FF2B5EF4-FFF2-40B4-BE49-F238E27FC236}">
                    <a16:creationId xmlns:a16="http://schemas.microsoft.com/office/drawing/2014/main" id="{19485A3D-B81B-1548-A45C-B67A5D085CFC}"/>
                  </a:ext>
                </a:extLst>
              </p:cNvPr>
              <p:cNvSpPr/>
              <p:nvPr/>
            </p:nvSpPr>
            <p:spPr bwMode="auto">
              <a:xfrm>
                <a:off x="6029277" y="5765798"/>
                <a:ext cx="77671"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3" name="Oval 322">
                <a:extLst>
                  <a:ext uri="{FF2B5EF4-FFF2-40B4-BE49-F238E27FC236}">
                    <a16:creationId xmlns:a16="http://schemas.microsoft.com/office/drawing/2014/main" id="{A524D2B2-C4F2-554C-A010-4794046E56A7}"/>
                  </a:ext>
                </a:extLst>
              </p:cNvPr>
              <p:cNvSpPr/>
              <p:nvPr/>
            </p:nvSpPr>
            <p:spPr bwMode="auto">
              <a:xfrm>
                <a:off x="5775903" y="5704535"/>
                <a:ext cx="76260" cy="77671"/>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201" name="Title 3">
            <a:extLst>
              <a:ext uri="{FF2B5EF4-FFF2-40B4-BE49-F238E27FC236}">
                <a16:creationId xmlns:a16="http://schemas.microsoft.com/office/drawing/2014/main" id="{EEF946ED-600C-F243-B08B-0A0F007D1A03}"/>
              </a:ext>
            </a:extLst>
          </p:cNvPr>
          <p:cNvSpPr>
            <a:spLocks noGrp="1"/>
          </p:cNvSpPr>
          <p:nvPr>
            <p:ph type="title"/>
          </p:nvPr>
        </p:nvSpPr>
        <p:spPr>
          <a:xfrm>
            <a:off x="283820" y="0"/>
            <a:ext cx="11624363" cy="1201220"/>
          </a:xfrm>
        </p:spPr>
        <p:txBody>
          <a:bodyPr/>
          <a:lstStyle/>
          <a:p>
            <a:r>
              <a:rPr lang="en-US"/>
              <a:t>Overview</a:t>
            </a:r>
          </a:p>
        </p:txBody>
      </p:sp>
      <p:grpSp>
        <p:nvGrpSpPr>
          <p:cNvPr id="202" name="Group 201">
            <a:extLst>
              <a:ext uri="{FF2B5EF4-FFF2-40B4-BE49-F238E27FC236}">
                <a16:creationId xmlns:a16="http://schemas.microsoft.com/office/drawing/2014/main" id="{7119279C-D02A-9A41-B314-9E4EE631E80D}"/>
              </a:ext>
            </a:extLst>
          </p:cNvPr>
          <p:cNvGrpSpPr/>
          <p:nvPr/>
        </p:nvGrpSpPr>
        <p:grpSpPr>
          <a:xfrm>
            <a:off x="2687575" y="3575707"/>
            <a:ext cx="3379942" cy="2553327"/>
            <a:chOff x="2921298" y="2647580"/>
            <a:chExt cx="3862268" cy="2917694"/>
          </a:xfrm>
          <a:solidFill>
            <a:schemeClr val="accent6"/>
          </a:solidFill>
        </p:grpSpPr>
        <p:sp>
          <p:nvSpPr>
            <p:cNvPr id="203" name="Oval 202">
              <a:extLst>
                <a:ext uri="{FF2B5EF4-FFF2-40B4-BE49-F238E27FC236}">
                  <a16:creationId xmlns:a16="http://schemas.microsoft.com/office/drawing/2014/main" id="{0B5AC929-A327-BC49-8BB5-05BA8DDC6454}"/>
                </a:ext>
              </a:extLst>
            </p:cNvPr>
            <p:cNvSpPr/>
            <p:nvPr/>
          </p:nvSpPr>
          <p:spPr>
            <a:xfrm>
              <a:off x="6697276" y="4966029"/>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78395FF1-FC9B-2C40-B491-A19F84E7300D}"/>
                </a:ext>
              </a:extLst>
            </p:cNvPr>
            <p:cNvSpPr/>
            <p:nvPr/>
          </p:nvSpPr>
          <p:spPr>
            <a:xfrm>
              <a:off x="2921298" y="5012373"/>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A16B3F50-6B05-6740-A344-7FC52C659EF6}"/>
                </a:ext>
              </a:extLst>
            </p:cNvPr>
            <p:cNvSpPr/>
            <p:nvPr/>
          </p:nvSpPr>
          <p:spPr>
            <a:xfrm>
              <a:off x="2950766" y="4626588"/>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27F2D46F-BFB4-B54E-B951-1894291B1606}"/>
                </a:ext>
              </a:extLst>
            </p:cNvPr>
            <p:cNvSpPr/>
            <p:nvPr/>
          </p:nvSpPr>
          <p:spPr>
            <a:xfrm>
              <a:off x="3615108" y="2647580"/>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3A3F38AA-52BB-3C4D-8E3D-FEB87365D48B}"/>
                </a:ext>
              </a:extLst>
            </p:cNvPr>
            <p:cNvSpPr/>
            <p:nvPr/>
          </p:nvSpPr>
          <p:spPr>
            <a:xfrm>
              <a:off x="6655113" y="4888764"/>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F32FE83C-07B4-4F44-896C-5C1A7ECC4CE4}"/>
                </a:ext>
              </a:extLst>
            </p:cNvPr>
            <p:cNvSpPr/>
            <p:nvPr/>
          </p:nvSpPr>
          <p:spPr>
            <a:xfrm>
              <a:off x="6640483" y="5210711"/>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C2144D21-0802-3D4A-811D-D9C89E599065}"/>
                </a:ext>
              </a:extLst>
            </p:cNvPr>
            <p:cNvSpPr/>
            <p:nvPr/>
          </p:nvSpPr>
          <p:spPr>
            <a:xfrm>
              <a:off x="6572455" y="5109791"/>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F263E8F-61E1-6A4F-BEE2-314EA3D0C043}"/>
                </a:ext>
              </a:extLst>
            </p:cNvPr>
            <p:cNvSpPr/>
            <p:nvPr/>
          </p:nvSpPr>
          <p:spPr>
            <a:xfrm>
              <a:off x="6382397" y="5392362"/>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558AECF2-170B-4642-9D26-6F5836063073}"/>
                </a:ext>
              </a:extLst>
            </p:cNvPr>
            <p:cNvSpPr/>
            <p:nvPr/>
          </p:nvSpPr>
          <p:spPr>
            <a:xfrm>
              <a:off x="6498781" y="5284136"/>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3B21C7D-E07B-8542-AF44-F1CE45B6DE38}"/>
                </a:ext>
              </a:extLst>
            </p:cNvPr>
            <p:cNvSpPr/>
            <p:nvPr/>
          </p:nvSpPr>
          <p:spPr>
            <a:xfrm>
              <a:off x="6447576" y="5174881"/>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648D07B5-B329-A144-B973-02D382678579}"/>
                </a:ext>
              </a:extLst>
            </p:cNvPr>
            <p:cNvSpPr/>
            <p:nvPr/>
          </p:nvSpPr>
          <p:spPr>
            <a:xfrm>
              <a:off x="6647053" y="5478984"/>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6A40DEEC-1443-0D40-BB09-822235203F9F}"/>
                </a:ext>
              </a:extLst>
            </p:cNvPr>
            <p:cNvSpPr/>
            <p:nvPr/>
          </p:nvSpPr>
          <p:spPr>
            <a:xfrm>
              <a:off x="3636379" y="2712854"/>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F0CB383D-574A-B240-8FCF-5EF6B008DABA}"/>
                </a:ext>
              </a:extLst>
            </p:cNvPr>
            <p:cNvSpPr/>
            <p:nvPr/>
          </p:nvSpPr>
          <p:spPr>
            <a:xfrm>
              <a:off x="6560936" y="5398609"/>
              <a:ext cx="86290" cy="86290"/>
            </a:xfrm>
            <a:prstGeom prst="ellipse">
              <a:avLst/>
            </a:prstGeom>
            <a:grp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0" name="Oval 209">
            <a:extLst>
              <a:ext uri="{FF2B5EF4-FFF2-40B4-BE49-F238E27FC236}">
                <a16:creationId xmlns:a16="http://schemas.microsoft.com/office/drawing/2014/main" id="{8BB7CAB3-09FD-477E-807B-CA6B01F24F58}"/>
              </a:ext>
            </a:extLst>
          </p:cNvPr>
          <p:cNvSpPr/>
          <p:nvPr/>
        </p:nvSpPr>
        <p:spPr>
          <a:xfrm>
            <a:off x="5201480" y="4590335"/>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08" name="Oval 207">
            <a:extLst>
              <a:ext uri="{FF2B5EF4-FFF2-40B4-BE49-F238E27FC236}">
                <a16:creationId xmlns:a16="http://schemas.microsoft.com/office/drawing/2014/main" id="{D459CAFC-0E28-4366-8C65-23D38CF6FE1F}"/>
              </a:ext>
            </a:extLst>
          </p:cNvPr>
          <p:cNvSpPr/>
          <p:nvPr/>
        </p:nvSpPr>
        <p:spPr>
          <a:xfrm>
            <a:off x="3257381" y="3645375"/>
            <a:ext cx="76260" cy="77671"/>
          </a:xfrm>
          <a:prstGeom prst="ellipse">
            <a:avLst/>
          </a:prstGeom>
          <a:solidFill>
            <a:schemeClr val="accent1"/>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6" name="Oval 205">
            <a:extLst>
              <a:ext uri="{FF2B5EF4-FFF2-40B4-BE49-F238E27FC236}">
                <a16:creationId xmlns:a16="http://schemas.microsoft.com/office/drawing/2014/main" id="{316F818B-84DE-1646-9455-339D33F12945}"/>
              </a:ext>
            </a:extLst>
          </p:cNvPr>
          <p:cNvSpPr/>
          <p:nvPr/>
        </p:nvSpPr>
        <p:spPr>
          <a:xfrm>
            <a:off x="5452286" y="4331203"/>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09" name="Oval 208">
            <a:extLst>
              <a:ext uri="{FF2B5EF4-FFF2-40B4-BE49-F238E27FC236}">
                <a16:creationId xmlns:a16="http://schemas.microsoft.com/office/drawing/2014/main" id="{970A63B9-7C39-A545-9A9C-CA32397BA9A2}"/>
              </a:ext>
            </a:extLst>
          </p:cNvPr>
          <p:cNvSpPr/>
          <p:nvPr/>
        </p:nvSpPr>
        <p:spPr>
          <a:xfrm>
            <a:off x="5134652" y="3946193"/>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11" name="Oval 210">
            <a:extLst>
              <a:ext uri="{FF2B5EF4-FFF2-40B4-BE49-F238E27FC236}">
                <a16:creationId xmlns:a16="http://schemas.microsoft.com/office/drawing/2014/main" id="{8427FD39-325B-FC4C-962F-ACF87CFA793E}"/>
              </a:ext>
            </a:extLst>
          </p:cNvPr>
          <p:cNvSpPr/>
          <p:nvPr/>
        </p:nvSpPr>
        <p:spPr>
          <a:xfrm>
            <a:off x="3206020" y="3633758"/>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12" name="Oval 211">
            <a:extLst>
              <a:ext uri="{FF2B5EF4-FFF2-40B4-BE49-F238E27FC236}">
                <a16:creationId xmlns:a16="http://schemas.microsoft.com/office/drawing/2014/main" id="{D3F9CBAF-B5E9-0848-BBB7-AAEF9461A37A}"/>
              </a:ext>
            </a:extLst>
          </p:cNvPr>
          <p:cNvSpPr/>
          <p:nvPr/>
        </p:nvSpPr>
        <p:spPr>
          <a:xfrm>
            <a:off x="6016964" y="5701844"/>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13" name="Oval 212">
            <a:extLst>
              <a:ext uri="{FF2B5EF4-FFF2-40B4-BE49-F238E27FC236}">
                <a16:creationId xmlns:a16="http://schemas.microsoft.com/office/drawing/2014/main" id="{EE411345-9567-EC45-AB60-4A9E7835DCFE}"/>
              </a:ext>
            </a:extLst>
          </p:cNvPr>
          <p:cNvSpPr/>
          <p:nvPr/>
        </p:nvSpPr>
        <p:spPr>
          <a:xfrm>
            <a:off x="6101682" y="5776787"/>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14" name="Oval 213">
            <a:extLst>
              <a:ext uri="{FF2B5EF4-FFF2-40B4-BE49-F238E27FC236}">
                <a16:creationId xmlns:a16="http://schemas.microsoft.com/office/drawing/2014/main" id="{D94F0839-FF14-3B4C-A92E-8256E4B64AD5}"/>
              </a:ext>
            </a:extLst>
          </p:cNvPr>
          <p:cNvSpPr/>
          <p:nvPr/>
        </p:nvSpPr>
        <p:spPr>
          <a:xfrm>
            <a:off x="5920610" y="5768738"/>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29" name="Oval 228">
            <a:extLst>
              <a:ext uri="{FF2B5EF4-FFF2-40B4-BE49-F238E27FC236}">
                <a16:creationId xmlns:a16="http://schemas.microsoft.com/office/drawing/2014/main" id="{EE0E8CFB-DA53-4C40-8588-89FCEEAC2135}"/>
              </a:ext>
            </a:extLst>
          </p:cNvPr>
          <p:cNvSpPr/>
          <p:nvPr/>
        </p:nvSpPr>
        <p:spPr>
          <a:xfrm>
            <a:off x="5997612" y="5816864"/>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0" name="Oval 229">
            <a:extLst>
              <a:ext uri="{FF2B5EF4-FFF2-40B4-BE49-F238E27FC236}">
                <a16:creationId xmlns:a16="http://schemas.microsoft.com/office/drawing/2014/main" id="{F7A4C8A8-6982-1A44-B658-49DB773E8EFA}"/>
              </a:ext>
            </a:extLst>
          </p:cNvPr>
          <p:cNvSpPr/>
          <p:nvPr/>
        </p:nvSpPr>
        <p:spPr>
          <a:xfrm>
            <a:off x="5944673" y="5874615"/>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1" name="Oval 230">
            <a:extLst>
              <a:ext uri="{FF2B5EF4-FFF2-40B4-BE49-F238E27FC236}">
                <a16:creationId xmlns:a16="http://schemas.microsoft.com/office/drawing/2014/main" id="{2D6B398D-4BBF-F64D-AA9F-3F77B919FCE7}"/>
              </a:ext>
            </a:extLst>
          </p:cNvPr>
          <p:cNvSpPr/>
          <p:nvPr/>
        </p:nvSpPr>
        <p:spPr>
          <a:xfrm>
            <a:off x="5886922" y="5807238"/>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2" name="Oval 231">
            <a:extLst>
              <a:ext uri="{FF2B5EF4-FFF2-40B4-BE49-F238E27FC236}">
                <a16:creationId xmlns:a16="http://schemas.microsoft.com/office/drawing/2014/main" id="{290E2B1C-0F34-5247-8EBE-3DF4565770C8}"/>
              </a:ext>
            </a:extLst>
          </p:cNvPr>
          <p:cNvSpPr/>
          <p:nvPr/>
        </p:nvSpPr>
        <p:spPr>
          <a:xfrm>
            <a:off x="5939861" y="5826488"/>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3" name="Oval 232">
            <a:extLst>
              <a:ext uri="{FF2B5EF4-FFF2-40B4-BE49-F238E27FC236}">
                <a16:creationId xmlns:a16="http://schemas.microsoft.com/office/drawing/2014/main" id="{3404A224-8AD5-2345-B1F9-8276D3217B76}"/>
              </a:ext>
            </a:extLst>
          </p:cNvPr>
          <p:cNvSpPr/>
          <p:nvPr/>
        </p:nvSpPr>
        <p:spPr>
          <a:xfrm>
            <a:off x="5713667" y="5677297"/>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4" name="Oval 233">
            <a:extLst>
              <a:ext uri="{FF2B5EF4-FFF2-40B4-BE49-F238E27FC236}">
                <a16:creationId xmlns:a16="http://schemas.microsoft.com/office/drawing/2014/main" id="{54DB169F-8A90-7D42-9093-C0D129B08C5B}"/>
              </a:ext>
            </a:extLst>
          </p:cNvPr>
          <p:cNvSpPr/>
          <p:nvPr/>
        </p:nvSpPr>
        <p:spPr>
          <a:xfrm>
            <a:off x="5776231" y="5850551"/>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5" name="Oval 234">
            <a:extLst>
              <a:ext uri="{FF2B5EF4-FFF2-40B4-BE49-F238E27FC236}">
                <a16:creationId xmlns:a16="http://schemas.microsoft.com/office/drawing/2014/main" id="{70317815-782A-FF4F-9353-9C761FF23EF9}"/>
              </a:ext>
            </a:extLst>
          </p:cNvPr>
          <p:cNvSpPr/>
          <p:nvPr/>
        </p:nvSpPr>
        <p:spPr>
          <a:xfrm>
            <a:off x="5858046" y="5932366"/>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6" name="Oval 235">
            <a:extLst>
              <a:ext uri="{FF2B5EF4-FFF2-40B4-BE49-F238E27FC236}">
                <a16:creationId xmlns:a16="http://schemas.microsoft.com/office/drawing/2014/main" id="{16ED6586-C979-7745-A26E-8295E42EBE35}"/>
              </a:ext>
            </a:extLst>
          </p:cNvPr>
          <p:cNvSpPr/>
          <p:nvPr/>
        </p:nvSpPr>
        <p:spPr>
          <a:xfrm>
            <a:off x="5809920" y="5946804"/>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7" name="Oval 236">
            <a:extLst>
              <a:ext uri="{FF2B5EF4-FFF2-40B4-BE49-F238E27FC236}">
                <a16:creationId xmlns:a16="http://schemas.microsoft.com/office/drawing/2014/main" id="{509A82C4-757A-564C-93A0-2354B6E57D8F}"/>
              </a:ext>
            </a:extLst>
          </p:cNvPr>
          <p:cNvSpPr/>
          <p:nvPr/>
        </p:nvSpPr>
        <p:spPr>
          <a:xfrm>
            <a:off x="5959112" y="5725423"/>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8" name="Oval 237">
            <a:extLst>
              <a:ext uri="{FF2B5EF4-FFF2-40B4-BE49-F238E27FC236}">
                <a16:creationId xmlns:a16="http://schemas.microsoft.com/office/drawing/2014/main" id="{4B80889D-F9D2-8E4E-ABBB-AC524CAAF75A}"/>
              </a:ext>
            </a:extLst>
          </p:cNvPr>
          <p:cNvSpPr/>
          <p:nvPr/>
        </p:nvSpPr>
        <p:spPr>
          <a:xfrm>
            <a:off x="5728105" y="5874614"/>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39" name="Oval 238">
            <a:extLst>
              <a:ext uri="{FF2B5EF4-FFF2-40B4-BE49-F238E27FC236}">
                <a16:creationId xmlns:a16="http://schemas.microsoft.com/office/drawing/2014/main" id="{5969045D-9BB8-2D4D-909F-F1A1896EC342}"/>
              </a:ext>
            </a:extLst>
          </p:cNvPr>
          <p:cNvSpPr/>
          <p:nvPr/>
        </p:nvSpPr>
        <p:spPr>
          <a:xfrm>
            <a:off x="5978362" y="5773549"/>
            <a:ext cx="68668" cy="68668"/>
          </a:xfrm>
          <a:prstGeom prst="ellipse">
            <a:avLst/>
          </a:prstGeom>
          <a:solidFill>
            <a:schemeClr val="accent3"/>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241" name="Oval 240">
            <a:extLst>
              <a:ext uri="{FF2B5EF4-FFF2-40B4-BE49-F238E27FC236}">
                <a16:creationId xmlns:a16="http://schemas.microsoft.com/office/drawing/2014/main" id="{F6C1907A-B1DD-AE40-A460-AE3F9BBE3703}"/>
              </a:ext>
            </a:extLst>
          </p:cNvPr>
          <p:cNvSpPr/>
          <p:nvPr/>
        </p:nvSpPr>
        <p:spPr bwMode="auto">
          <a:xfrm>
            <a:off x="5159528" y="4710876"/>
            <a:ext cx="77672" cy="76260"/>
          </a:xfrm>
          <a:prstGeom prst="ellipse">
            <a:avLst/>
          </a:prstGeom>
          <a:solidFill>
            <a:schemeClr val="accent1"/>
          </a:solidFill>
          <a:ln w="19050">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00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DB7562F-A542-4B54-97D1-DCDBAA81E578}"/>
              </a:ext>
            </a:extLst>
          </p:cNvPr>
          <p:cNvSpPr txBox="1">
            <a:spLocks/>
          </p:cNvSpPr>
          <p:nvPr/>
        </p:nvSpPr>
        <p:spPr>
          <a:xfrm>
            <a:off x="632803" y="5255244"/>
            <a:ext cx="10814540" cy="1204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lvl="1"/>
            <a:endParaRPr lang="en-US"/>
          </a:p>
        </p:txBody>
      </p:sp>
      <p:pic>
        <p:nvPicPr>
          <p:cNvPr id="4" name="Picture 3">
            <a:extLst>
              <a:ext uri="{FF2B5EF4-FFF2-40B4-BE49-F238E27FC236}">
                <a16:creationId xmlns:a16="http://schemas.microsoft.com/office/drawing/2014/main" id="{B267D561-F381-4411-B14E-8EE03F810124}"/>
              </a:ext>
            </a:extLst>
          </p:cNvPr>
          <p:cNvPicPr>
            <a:picLocks noChangeAspect="1"/>
          </p:cNvPicPr>
          <p:nvPr/>
        </p:nvPicPr>
        <p:blipFill>
          <a:blip r:embed="rId3"/>
          <a:stretch>
            <a:fillRect/>
          </a:stretch>
        </p:blipFill>
        <p:spPr>
          <a:xfrm>
            <a:off x="9285766" y="6046479"/>
            <a:ext cx="2533650" cy="695325"/>
          </a:xfrm>
          <a:prstGeom prst="rect">
            <a:avLst/>
          </a:prstGeom>
        </p:spPr>
      </p:pic>
      <p:sp>
        <p:nvSpPr>
          <p:cNvPr id="5" name="TextBox 4">
            <a:extLst>
              <a:ext uri="{FF2B5EF4-FFF2-40B4-BE49-F238E27FC236}">
                <a16:creationId xmlns:a16="http://schemas.microsoft.com/office/drawing/2014/main" id="{CB6850DA-44F8-4DC5-BC49-F7EC55528346}"/>
              </a:ext>
            </a:extLst>
          </p:cNvPr>
          <p:cNvSpPr txBox="1"/>
          <p:nvPr/>
        </p:nvSpPr>
        <p:spPr>
          <a:xfrm>
            <a:off x="632803" y="1969701"/>
            <a:ext cx="10901501" cy="4585871"/>
          </a:xfrm>
          <a:prstGeom prst="rect">
            <a:avLst/>
          </a:prstGeom>
          <a:noFill/>
        </p:spPr>
        <p:txBody>
          <a:bodyPr wrap="square" rtlCol="0">
            <a:spAutoFit/>
          </a:bodyPr>
          <a:lstStyle/>
          <a:p>
            <a:pPr algn="ctr"/>
            <a:endParaRPr lang="en-US" sz="2000">
              <a:latin typeface="Proxima Nova" panose="02000506030000020004" pitchFamily="2" charset="0"/>
              <a:cs typeface="Calibri Light"/>
            </a:endParaRPr>
          </a:p>
          <a:p>
            <a:pPr marL="685800" indent="-685800">
              <a:buFont typeface="Arial" panose="020B0604020202020204" pitchFamily="34" charset="0"/>
              <a:buChar char="•"/>
            </a:pPr>
            <a:r>
              <a:rPr lang="en-US" sz="2800">
                <a:latin typeface="Proxima Nova" panose="02000506030000020004" pitchFamily="2" charset="0"/>
                <a:cs typeface="Calibri Light"/>
              </a:rPr>
              <a:t>Largest Protestant-denomination hospital system in U.S.</a:t>
            </a:r>
          </a:p>
          <a:p>
            <a:pPr marL="685800" indent="-685800">
              <a:buFont typeface="Arial" panose="020B0604020202020204" pitchFamily="34" charset="0"/>
              <a:buChar char="•"/>
            </a:pPr>
            <a:r>
              <a:rPr lang="en-US" sz="2800">
                <a:latin typeface="Proxima Nova" panose="02000506030000020004" pitchFamily="2" charset="0"/>
                <a:cs typeface="Calibri Light"/>
              </a:rPr>
              <a:t>Roots from mid-1800’s with faith and health pioneers such as Ellen &amp; James White, Dr. </a:t>
            </a:r>
            <a:r>
              <a:rPr lang="en-US" sz="2800" err="1">
                <a:latin typeface="Proxima Nova" panose="02000506030000020004" pitchFamily="2" charset="0"/>
                <a:cs typeface="Calibri Light"/>
              </a:rPr>
              <a:t>Kelllog</a:t>
            </a:r>
            <a:r>
              <a:rPr lang="en-US" sz="2800">
                <a:latin typeface="Proxima Nova" panose="02000506030000020004" pitchFamily="2" charset="0"/>
                <a:cs typeface="Calibri Light"/>
              </a:rPr>
              <a:t> in Battle Creek, MI</a:t>
            </a:r>
          </a:p>
          <a:p>
            <a:pPr marL="685800" indent="-685800">
              <a:buFont typeface="Arial" panose="020B0604020202020204" pitchFamily="34" charset="0"/>
              <a:buChar char="•"/>
            </a:pPr>
            <a:r>
              <a:rPr lang="en-US" sz="2800">
                <a:latin typeface="Proxima Nova" panose="02000506030000020004" pitchFamily="2" charset="0"/>
                <a:cs typeface="Calibri Light"/>
              </a:rPr>
              <a:t>In Florida, the movement began in 1908 with the opening of a sanitarium in Winter Park, FL</a:t>
            </a:r>
          </a:p>
          <a:p>
            <a:pPr marL="685800" indent="-685800">
              <a:buFont typeface="Arial" panose="020B0604020202020204" pitchFamily="34" charset="0"/>
              <a:buChar char="•"/>
            </a:pPr>
            <a:r>
              <a:rPr lang="en-US" sz="2800">
                <a:latin typeface="Proxima Nova" panose="02000506030000020004" pitchFamily="2" charset="0"/>
                <a:cs typeface="Calibri Light"/>
              </a:rPr>
              <a:t>Corporate headquarters in Orlando, FL</a:t>
            </a:r>
          </a:p>
          <a:p>
            <a:pPr marL="685800" indent="-685800">
              <a:buFont typeface="Arial" panose="020B0604020202020204" pitchFamily="34" charset="0"/>
              <a:buChar char="•"/>
            </a:pPr>
            <a:r>
              <a:rPr lang="en-US" sz="2800">
                <a:latin typeface="Proxima Nova" panose="02000506030000020004" pitchFamily="2" charset="0"/>
                <a:cs typeface="Calibri Light"/>
              </a:rPr>
              <a:t>Central Florida Division-South is Largest Medicare provider in US</a:t>
            </a:r>
          </a:p>
          <a:p>
            <a:pPr algn="ctr"/>
            <a:endParaRPr lang="en-US" sz="4800">
              <a:solidFill>
                <a:srgbClr val="81C342"/>
              </a:solidFill>
              <a:latin typeface="Proxima Nova" panose="02000506030000020004" pitchFamily="2" charset="0"/>
            </a:endParaRPr>
          </a:p>
        </p:txBody>
      </p:sp>
      <p:sp>
        <p:nvSpPr>
          <p:cNvPr id="7" name="Title 6">
            <a:extLst>
              <a:ext uri="{FF2B5EF4-FFF2-40B4-BE49-F238E27FC236}">
                <a16:creationId xmlns:a16="http://schemas.microsoft.com/office/drawing/2014/main" id="{740169D0-D21B-47D1-8477-61025D639C58}"/>
              </a:ext>
            </a:extLst>
          </p:cNvPr>
          <p:cNvSpPr>
            <a:spLocks noGrp="1"/>
          </p:cNvSpPr>
          <p:nvPr>
            <p:ph type="title"/>
          </p:nvPr>
        </p:nvSpPr>
        <p:spPr/>
        <p:txBody>
          <a:bodyPr/>
          <a:lstStyle/>
          <a:p>
            <a:r>
              <a:rPr lang="en-US">
                <a:latin typeface="Proxima Nova" panose="02000506030000020004" pitchFamily="2" charset="0"/>
                <a:cs typeface="Calibri Light"/>
              </a:rPr>
              <a:t>AdventHealth History</a:t>
            </a:r>
            <a:br>
              <a:rPr lang="en-US">
                <a:latin typeface="Proxima Nova" panose="02000506030000020004" pitchFamily="2" charset="0"/>
                <a:cs typeface="Calibri Light"/>
              </a:rPr>
            </a:br>
            <a:endParaRPr lang="en-US"/>
          </a:p>
        </p:txBody>
      </p:sp>
    </p:spTree>
    <p:extLst>
      <p:ext uri="{BB962C8B-B14F-4D97-AF65-F5344CB8AC3E}">
        <p14:creationId xmlns:p14="http://schemas.microsoft.com/office/powerpoint/2010/main" val="366036867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view of a city&#10;&#10;Description automatically generated">
            <a:extLst>
              <a:ext uri="{FF2B5EF4-FFF2-40B4-BE49-F238E27FC236}">
                <a16:creationId xmlns:a16="http://schemas.microsoft.com/office/drawing/2014/main" id="{2016E59B-79AA-4EDE-84AC-EE4ADF2A4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482" y="4760683"/>
            <a:ext cx="2720897" cy="1810634"/>
          </a:xfrm>
          <a:prstGeom prst="rect">
            <a:avLst/>
          </a:prstGeom>
        </p:spPr>
      </p:pic>
      <p:pic>
        <p:nvPicPr>
          <p:cNvPr id="7" name="Picture 6" descr="A large white building&#10;&#10;Description automatically generated">
            <a:extLst>
              <a:ext uri="{FF2B5EF4-FFF2-40B4-BE49-F238E27FC236}">
                <a16:creationId xmlns:a16="http://schemas.microsoft.com/office/drawing/2014/main" id="{86DDA26A-AC5A-4010-8205-B95CD1D65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096" y="226929"/>
            <a:ext cx="2404674" cy="1600201"/>
          </a:xfrm>
          <a:prstGeom prst="rect">
            <a:avLst/>
          </a:prstGeom>
        </p:spPr>
      </p:pic>
      <p:pic>
        <p:nvPicPr>
          <p:cNvPr id="9" name="Picture 8" descr="A large white building&#10;&#10;Description automatically generated">
            <a:extLst>
              <a:ext uri="{FF2B5EF4-FFF2-40B4-BE49-F238E27FC236}">
                <a16:creationId xmlns:a16="http://schemas.microsoft.com/office/drawing/2014/main" id="{FB839610-7868-41B4-8567-6E26DDB83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1797" y="285511"/>
            <a:ext cx="2554509" cy="1699910"/>
          </a:xfrm>
          <a:prstGeom prst="rect">
            <a:avLst/>
          </a:prstGeom>
        </p:spPr>
      </p:pic>
      <p:pic>
        <p:nvPicPr>
          <p:cNvPr id="11" name="Picture 10" descr="A large building&#10;&#10;Description automatically generated">
            <a:extLst>
              <a:ext uri="{FF2B5EF4-FFF2-40B4-BE49-F238E27FC236}">
                <a16:creationId xmlns:a16="http://schemas.microsoft.com/office/drawing/2014/main" id="{F10D05B5-AA1D-423C-B9F7-9308C7F93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3556" y="2388186"/>
            <a:ext cx="2952750" cy="1552575"/>
          </a:xfrm>
          <a:prstGeom prst="rect">
            <a:avLst/>
          </a:prstGeom>
        </p:spPr>
      </p:pic>
      <p:pic>
        <p:nvPicPr>
          <p:cNvPr id="17" name="Picture 16" descr="A building that has a sign on the side of a road&#10;&#10;Description automatically generated">
            <a:extLst>
              <a:ext uri="{FF2B5EF4-FFF2-40B4-BE49-F238E27FC236}">
                <a16:creationId xmlns:a16="http://schemas.microsoft.com/office/drawing/2014/main" id="{DDA772D0-A383-42F3-A6F1-B5291308C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078" y="2091407"/>
            <a:ext cx="2573491" cy="1441155"/>
          </a:xfrm>
          <a:prstGeom prst="rect">
            <a:avLst/>
          </a:prstGeom>
        </p:spPr>
      </p:pic>
      <p:pic>
        <p:nvPicPr>
          <p:cNvPr id="19" name="Picture 18" descr="A large white building&#10;&#10;Description automatically generated">
            <a:extLst>
              <a:ext uri="{FF2B5EF4-FFF2-40B4-BE49-F238E27FC236}">
                <a16:creationId xmlns:a16="http://schemas.microsoft.com/office/drawing/2014/main" id="{D6F20E34-2165-4BF7-9E88-ADC89C1E11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27" y="4494513"/>
            <a:ext cx="2011729" cy="2011729"/>
          </a:xfrm>
          <a:prstGeom prst="rect">
            <a:avLst/>
          </a:prstGeom>
        </p:spPr>
      </p:pic>
      <p:pic>
        <p:nvPicPr>
          <p:cNvPr id="21" name="Picture 20" descr="An empty road with a building in the background&#10;&#10;Description automatically generated">
            <a:extLst>
              <a:ext uri="{FF2B5EF4-FFF2-40B4-BE49-F238E27FC236}">
                <a16:creationId xmlns:a16="http://schemas.microsoft.com/office/drawing/2014/main" id="{36A53DA6-BF5C-4EB2-BF3D-8FC8822510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1797" y="4606786"/>
            <a:ext cx="2619375" cy="1964531"/>
          </a:xfrm>
          <a:prstGeom prst="rect">
            <a:avLst/>
          </a:prstGeom>
        </p:spPr>
      </p:pic>
      <p:pic>
        <p:nvPicPr>
          <p:cNvPr id="25" name="Picture 24" descr="A large building&#10;&#10;Description automatically generated">
            <a:extLst>
              <a:ext uri="{FF2B5EF4-FFF2-40B4-BE49-F238E27FC236}">
                <a16:creationId xmlns:a16="http://schemas.microsoft.com/office/drawing/2014/main" id="{091AFFF3-E5A0-46F2-9246-F08EF44E4A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148" y="303242"/>
            <a:ext cx="3299558" cy="1231715"/>
          </a:xfrm>
          <a:prstGeom prst="rect">
            <a:avLst/>
          </a:prstGeom>
        </p:spPr>
      </p:pic>
      <p:pic>
        <p:nvPicPr>
          <p:cNvPr id="27" name="Picture 26" descr="A tree in front of a building&#10;&#10;Description automatically generated">
            <a:extLst>
              <a:ext uri="{FF2B5EF4-FFF2-40B4-BE49-F238E27FC236}">
                <a16:creationId xmlns:a16="http://schemas.microsoft.com/office/drawing/2014/main" id="{C4F8EB8F-731D-480D-B21F-1758A7156D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7192" y="5130162"/>
            <a:ext cx="2618098" cy="1441155"/>
          </a:xfrm>
          <a:prstGeom prst="rect">
            <a:avLst/>
          </a:prstGeom>
        </p:spPr>
      </p:pic>
      <p:pic>
        <p:nvPicPr>
          <p:cNvPr id="29" name="Picture 28" descr="A picture containing drawing, ottoman&#10;&#10;Description automatically generated">
            <a:extLst>
              <a:ext uri="{FF2B5EF4-FFF2-40B4-BE49-F238E27FC236}">
                <a16:creationId xmlns:a16="http://schemas.microsoft.com/office/drawing/2014/main" id="{B7D4F2AD-B7E8-4762-8605-A0291DAEA3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1802" y="2350275"/>
            <a:ext cx="1887263" cy="1887263"/>
          </a:xfrm>
          <a:prstGeom prst="rect">
            <a:avLst/>
          </a:prstGeom>
        </p:spPr>
      </p:pic>
      <p:sp>
        <p:nvSpPr>
          <p:cNvPr id="30" name="TextBox 29">
            <a:extLst>
              <a:ext uri="{FF2B5EF4-FFF2-40B4-BE49-F238E27FC236}">
                <a16:creationId xmlns:a16="http://schemas.microsoft.com/office/drawing/2014/main" id="{B5A17624-1653-4BFA-A102-D3BE7A045518}"/>
              </a:ext>
            </a:extLst>
          </p:cNvPr>
          <p:cNvSpPr txBox="1"/>
          <p:nvPr/>
        </p:nvSpPr>
        <p:spPr>
          <a:xfrm>
            <a:off x="3199743" y="2564308"/>
            <a:ext cx="1743885" cy="1200329"/>
          </a:xfrm>
          <a:prstGeom prst="rect">
            <a:avLst/>
          </a:prstGeom>
          <a:noFill/>
        </p:spPr>
        <p:txBody>
          <a:bodyPr wrap="square" rtlCol="0">
            <a:spAutoFit/>
          </a:bodyPr>
          <a:lstStyle/>
          <a:p>
            <a:r>
              <a:rPr lang="en-US">
                <a:solidFill>
                  <a:schemeClr val="bg1"/>
                </a:solidFill>
                <a:latin typeface="Proxima Nova" panose="02000506030000020004"/>
              </a:rPr>
              <a:t>AdventHealth Campuses</a:t>
            </a:r>
          </a:p>
          <a:p>
            <a:r>
              <a:rPr lang="en-US">
                <a:solidFill>
                  <a:schemeClr val="bg1"/>
                </a:solidFill>
                <a:latin typeface="Proxima Nova" panose="02000506030000020004"/>
              </a:rPr>
              <a:t>Central Florida Division--South</a:t>
            </a:r>
          </a:p>
        </p:txBody>
      </p:sp>
    </p:spTree>
    <p:extLst>
      <p:ext uri="{BB962C8B-B14F-4D97-AF65-F5344CB8AC3E}">
        <p14:creationId xmlns:p14="http://schemas.microsoft.com/office/powerpoint/2010/main" val="32046496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building, house, clock&#10;&#10;Description automatically generated">
            <a:extLst>
              <a:ext uri="{FF2B5EF4-FFF2-40B4-BE49-F238E27FC236}">
                <a16:creationId xmlns:a16="http://schemas.microsoft.com/office/drawing/2014/main" id="{9CA20723-7624-48F7-B1B8-7529484CB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303" y="0"/>
            <a:ext cx="6141393" cy="6858000"/>
          </a:xfrm>
          <a:prstGeom prst="rect">
            <a:avLst/>
          </a:prstGeom>
        </p:spPr>
      </p:pic>
      <p:sp>
        <p:nvSpPr>
          <p:cNvPr id="4" name="TextBox 3">
            <a:extLst>
              <a:ext uri="{FF2B5EF4-FFF2-40B4-BE49-F238E27FC236}">
                <a16:creationId xmlns:a16="http://schemas.microsoft.com/office/drawing/2014/main" id="{37F91923-F63C-4D66-AB92-98FB8BB2C05B}"/>
              </a:ext>
            </a:extLst>
          </p:cNvPr>
          <p:cNvSpPr txBox="1"/>
          <p:nvPr/>
        </p:nvSpPr>
        <p:spPr>
          <a:xfrm>
            <a:off x="3456878" y="345688"/>
            <a:ext cx="5263376" cy="646331"/>
          </a:xfrm>
          <a:prstGeom prst="rect">
            <a:avLst/>
          </a:prstGeom>
          <a:noFill/>
        </p:spPr>
        <p:txBody>
          <a:bodyPr wrap="square" rtlCol="0">
            <a:spAutoFit/>
          </a:bodyPr>
          <a:lstStyle/>
          <a:p>
            <a:r>
              <a:rPr lang="en-US" b="1"/>
              <a:t>AdventHealth Celebration</a:t>
            </a:r>
          </a:p>
          <a:p>
            <a:endParaRPr lang="en-US"/>
          </a:p>
        </p:txBody>
      </p:sp>
    </p:spTree>
    <p:extLst>
      <p:ext uri="{BB962C8B-B14F-4D97-AF65-F5344CB8AC3E}">
        <p14:creationId xmlns:p14="http://schemas.microsoft.com/office/powerpoint/2010/main" val="8279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D718-6573-498D-A047-3654E3C973FD}"/>
              </a:ext>
            </a:extLst>
          </p:cNvPr>
          <p:cNvSpPr>
            <a:spLocks noGrp="1"/>
          </p:cNvSpPr>
          <p:nvPr>
            <p:ph type="title"/>
          </p:nvPr>
        </p:nvSpPr>
        <p:spPr>
          <a:xfrm>
            <a:off x="265652" y="135119"/>
            <a:ext cx="11660696" cy="1325563"/>
          </a:xfrm>
        </p:spPr>
        <p:txBody>
          <a:bodyPr>
            <a:normAutofit/>
          </a:bodyPr>
          <a:lstStyle/>
          <a:p>
            <a:r>
              <a:rPr lang="en-US" sz="4000">
                <a:latin typeface="Proxima Nova Cond" panose="02000506030000020004" pitchFamily="2" charset="0"/>
              </a:rPr>
              <a:t>      Interactive Question </a:t>
            </a:r>
          </a:p>
        </p:txBody>
      </p:sp>
      <p:pic>
        <p:nvPicPr>
          <p:cNvPr id="4" name="Picture 3">
            <a:extLst>
              <a:ext uri="{FF2B5EF4-FFF2-40B4-BE49-F238E27FC236}">
                <a16:creationId xmlns:a16="http://schemas.microsoft.com/office/drawing/2014/main" id="{B267D561-F381-4411-B14E-8EE03F810124}"/>
              </a:ext>
            </a:extLst>
          </p:cNvPr>
          <p:cNvPicPr>
            <a:picLocks noChangeAspect="1"/>
          </p:cNvPicPr>
          <p:nvPr/>
        </p:nvPicPr>
        <p:blipFill>
          <a:blip r:embed="rId3"/>
          <a:stretch>
            <a:fillRect/>
          </a:stretch>
        </p:blipFill>
        <p:spPr>
          <a:xfrm>
            <a:off x="9285766" y="6046479"/>
            <a:ext cx="2533650" cy="695325"/>
          </a:xfrm>
          <a:prstGeom prst="rect">
            <a:avLst/>
          </a:prstGeom>
        </p:spPr>
      </p:pic>
      <p:sp>
        <p:nvSpPr>
          <p:cNvPr id="7" name="Rectangle 6">
            <a:extLst>
              <a:ext uri="{FF2B5EF4-FFF2-40B4-BE49-F238E27FC236}">
                <a16:creationId xmlns:a16="http://schemas.microsoft.com/office/drawing/2014/main" id="{20A1FA39-9EE2-457B-8D03-F21F272FC6C3}"/>
              </a:ext>
            </a:extLst>
          </p:cNvPr>
          <p:cNvSpPr/>
          <p:nvPr/>
        </p:nvSpPr>
        <p:spPr>
          <a:xfrm>
            <a:off x="505803" y="2879060"/>
            <a:ext cx="10814540" cy="1815882"/>
          </a:xfrm>
          <a:prstGeom prst="rect">
            <a:avLst/>
          </a:prstGeom>
        </p:spPr>
        <p:txBody>
          <a:bodyPr wrap="square">
            <a:spAutoFit/>
          </a:bodyPr>
          <a:lstStyle/>
          <a:p>
            <a:pPr algn="ctr"/>
            <a:r>
              <a:rPr lang="en-US" sz="2800">
                <a:effectLst>
                  <a:outerShdw blurRad="50800" dist="38100" dir="5400000" algn="t" rotWithShape="0">
                    <a:prstClr val="black">
                      <a:alpha val="40000"/>
                    </a:prstClr>
                  </a:outerShdw>
                </a:effectLst>
                <a:latin typeface="Proxima Nova" panose="02000506030000020004" pitchFamily="2" charset="0"/>
                <a:cs typeface="Calibri Light"/>
              </a:rPr>
              <a:t>What changes are y</a:t>
            </a:r>
            <a:r>
              <a:rPr lang="en-US" sz="2800" i="1">
                <a:effectLst>
                  <a:outerShdw blurRad="50800" dist="38100" dir="5400000" algn="t" rotWithShape="0">
                    <a:prstClr val="black">
                      <a:alpha val="40000"/>
                    </a:prstClr>
                  </a:outerShdw>
                </a:effectLst>
                <a:latin typeface="Proxima Nova" panose="02000506030000020004" pitchFamily="2" charset="0"/>
                <a:cs typeface="Calibri Light"/>
              </a:rPr>
              <a:t>ou</a:t>
            </a:r>
            <a:r>
              <a:rPr lang="en-US" sz="2800">
                <a:effectLst>
                  <a:outerShdw blurRad="50800" dist="38100" dir="5400000" algn="t" rotWithShape="0">
                    <a:prstClr val="black">
                      <a:alpha val="40000"/>
                    </a:prstClr>
                  </a:outerShdw>
                </a:effectLst>
                <a:latin typeface="Proxima Nova" panose="02000506030000020004" pitchFamily="2" charset="0"/>
                <a:cs typeface="Calibri Light"/>
              </a:rPr>
              <a:t> going through?</a:t>
            </a:r>
          </a:p>
          <a:p>
            <a:pPr algn="ctr"/>
            <a:endParaRPr lang="en-US" sz="2800">
              <a:effectLst>
                <a:outerShdw blurRad="50800" dist="38100" dir="5400000" algn="t" rotWithShape="0">
                  <a:prstClr val="black">
                    <a:alpha val="40000"/>
                  </a:prstClr>
                </a:outerShdw>
              </a:effectLst>
              <a:latin typeface="Proxima Nova" panose="02000506030000020004" pitchFamily="2" charset="0"/>
              <a:cs typeface="Calibri Light"/>
            </a:endParaRPr>
          </a:p>
          <a:p>
            <a:pPr algn="ctr"/>
            <a:r>
              <a:rPr lang="en-US" sz="2800">
                <a:effectLst>
                  <a:outerShdw blurRad="50800" dist="38100" dir="5400000" algn="t" rotWithShape="0">
                    <a:prstClr val="black">
                      <a:alpha val="40000"/>
                    </a:prstClr>
                  </a:outerShdw>
                </a:effectLst>
                <a:latin typeface="Proxima Nova" panose="02000506030000020004" pitchFamily="2" charset="0"/>
                <a:cs typeface="Calibri Light"/>
              </a:rPr>
              <a:t>How do these changes impact </a:t>
            </a:r>
            <a:r>
              <a:rPr lang="en-US" sz="2800" i="1">
                <a:effectLst>
                  <a:outerShdw blurRad="50800" dist="38100" dir="5400000" algn="t" rotWithShape="0">
                    <a:prstClr val="black">
                      <a:alpha val="40000"/>
                    </a:prstClr>
                  </a:outerShdw>
                </a:effectLst>
                <a:latin typeface="Proxima Nova" panose="02000506030000020004" pitchFamily="2" charset="0"/>
                <a:cs typeface="Calibri Light"/>
              </a:rPr>
              <a:t>your</a:t>
            </a:r>
            <a:r>
              <a:rPr lang="en-US" sz="2800">
                <a:effectLst>
                  <a:outerShdw blurRad="50800" dist="38100" dir="5400000" algn="t" rotWithShape="0">
                    <a:prstClr val="black">
                      <a:alpha val="40000"/>
                    </a:prstClr>
                  </a:outerShdw>
                </a:effectLst>
                <a:latin typeface="Proxima Nova" panose="02000506030000020004" pitchFamily="2" charset="0"/>
                <a:cs typeface="Calibri Light"/>
              </a:rPr>
              <a:t> role?</a:t>
            </a:r>
          </a:p>
          <a:p>
            <a:pPr algn="ctr"/>
            <a:endParaRPr lang="en-US" sz="2800">
              <a:effectLst>
                <a:outerShdw blurRad="50800" dist="38100" dir="5400000" algn="t" rotWithShape="0">
                  <a:prstClr val="black">
                    <a:alpha val="40000"/>
                  </a:prstClr>
                </a:outerShdw>
              </a:effectLst>
              <a:latin typeface="Proxima Nova" panose="02000506030000020004" pitchFamily="2" charset="0"/>
              <a:cs typeface="Calibri Light"/>
            </a:endParaRPr>
          </a:p>
        </p:txBody>
      </p:sp>
    </p:spTree>
    <p:extLst>
      <p:ext uri="{BB962C8B-B14F-4D97-AF65-F5344CB8AC3E}">
        <p14:creationId xmlns:p14="http://schemas.microsoft.com/office/powerpoint/2010/main" val="874556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D718-6573-498D-A047-3654E3C973FD}"/>
              </a:ext>
            </a:extLst>
          </p:cNvPr>
          <p:cNvSpPr>
            <a:spLocks noGrp="1"/>
          </p:cNvSpPr>
          <p:nvPr>
            <p:ph type="title"/>
          </p:nvPr>
        </p:nvSpPr>
        <p:spPr>
          <a:xfrm>
            <a:off x="431800" y="398476"/>
            <a:ext cx="11494548" cy="1062206"/>
          </a:xfrm>
        </p:spPr>
        <p:txBody>
          <a:bodyPr>
            <a:normAutofit fontScale="90000"/>
          </a:bodyPr>
          <a:lstStyle/>
          <a:p>
            <a:r>
              <a:rPr lang="en-US" sz="4000">
                <a:effectLst>
                  <a:outerShdw blurRad="50800" dist="38100" dir="5400000" algn="t" rotWithShape="0">
                    <a:prstClr val="black">
                      <a:alpha val="40000"/>
                    </a:prstClr>
                  </a:outerShdw>
                </a:effectLst>
                <a:latin typeface="Proxima Nova" panose="02000506030000020004" pitchFamily="2" charset="0"/>
                <a:cs typeface="Calibri Light"/>
              </a:rPr>
              <a:t>2018—Year of Significant Change</a:t>
            </a:r>
            <a:br>
              <a:rPr lang="en-US" sz="4000">
                <a:effectLst>
                  <a:outerShdw blurRad="50800" dist="38100" dir="5400000" algn="t" rotWithShape="0">
                    <a:prstClr val="black">
                      <a:alpha val="40000"/>
                    </a:prstClr>
                  </a:outerShdw>
                </a:effectLst>
                <a:latin typeface="Proxima Nova" panose="02000506030000020004" pitchFamily="2" charset="0"/>
                <a:cs typeface="Calibri Light"/>
              </a:rPr>
            </a:br>
            <a:endParaRPr lang="en-US" sz="4000">
              <a:latin typeface="Proxima Nova" panose="02000506030000020004" pitchFamily="2" charset="0"/>
            </a:endParaRPr>
          </a:p>
        </p:txBody>
      </p:sp>
      <p:sp>
        <p:nvSpPr>
          <p:cNvPr id="6" name="Content Placeholder 3">
            <a:extLst>
              <a:ext uri="{FF2B5EF4-FFF2-40B4-BE49-F238E27FC236}">
                <a16:creationId xmlns:a16="http://schemas.microsoft.com/office/drawing/2014/main" id="{3DB7562F-A542-4B54-97D1-DCDBAA81E578}"/>
              </a:ext>
            </a:extLst>
          </p:cNvPr>
          <p:cNvSpPr txBox="1">
            <a:spLocks/>
          </p:cNvSpPr>
          <p:nvPr/>
        </p:nvSpPr>
        <p:spPr>
          <a:xfrm>
            <a:off x="632803" y="5255244"/>
            <a:ext cx="10814540" cy="1204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p>
          <a:p>
            <a:pPr lvl="1"/>
            <a:endParaRPr lang="en-US"/>
          </a:p>
        </p:txBody>
      </p:sp>
      <p:pic>
        <p:nvPicPr>
          <p:cNvPr id="4" name="Picture 3">
            <a:extLst>
              <a:ext uri="{FF2B5EF4-FFF2-40B4-BE49-F238E27FC236}">
                <a16:creationId xmlns:a16="http://schemas.microsoft.com/office/drawing/2014/main" id="{B267D561-F381-4411-B14E-8EE03F810124}"/>
              </a:ext>
            </a:extLst>
          </p:cNvPr>
          <p:cNvPicPr>
            <a:picLocks noChangeAspect="1"/>
          </p:cNvPicPr>
          <p:nvPr/>
        </p:nvPicPr>
        <p:blipFill>
          <a:blip r:embed="rId3"/>
          <a:stretch>
            <a:fillRect/>
          </a:stretch>
        </p:blipFill>
        <p:spPr>
          <a:xfrm>
            <a:off x="9285766" y="6046479"/>
            <a:ext cx="2533650" cy="695325"/>
          </a:xfrm>
          <a:prstGeom prst="rect">
            <a:avLst/>
          </a:prstGeom>
        </p:spPr>
      </p:pic>
      <p:sp>
        <p:nvSpPr>
          <p:cNvPr id="7" name="Rectangle 6">
            <a:extLst>
              <a:ext uri="{FF2B5EF4-FFF2-40B4-BE49-F238E27FC236}">
                <a16:creationId xmlns:a16="http://schemas.microsoft.com/office/drawing/2014/main" id="{20A1FA39-9EE2-457B-8D03-F21F272FC6C3}"/>
              </a:ext>
            </a:extLst>
          </p:cNvPr>
          <p:cNvSpPr/>
          <p:nvPr/>
        </p:nvSpPr>
        <p:spPr>
          <a:xfrm>
            <a:off x="632803" y="2244060"/>
            <a:ext cx="10814540" cy="4216539"/>
          </a:xfrm>
          <a:prstGeom prst="rect">
            <a:avLst/>
          </a:prstGeom>
        </p:spPr>
        <p:txBody>
          <a:bodyPr wrap="square">
            <a:spAutoFit/>
          </a:bodyPr>
          <a:lstStyle/>
          <a:p>
            <a:pPr algn="ctr"/>
            <a:endParaRPr lang="en-US" sz="1600">
              <a:latin typeface="Proxima Nova" panose="02000506030000020004" pitchFamily="2" charset="0"/>
              <a:cs typeface="Calibri Light"/>
            </a:endParaRPr>
          </a:p>
          <a:p>
            <a:pPr marL="685800" indent="-685800">
              <a:buFont typeface="Arial" panose="020B0604020202020204" pitchFamily="34" charset="0"/>
              <a:buChar char="•"/>
            </a:pPr>
            <a:r>
              <a:rPr lang="en-US" sz="2800">
                <a:latin typeface="Proxima Nova" panose="02000506030000020004" pitchFamily="2" charset="0"/>
                <a:cs typeface="Calibri Light"/>
              </a:rPr>
              <a:t>Intentional effort to rebrand from Adventist Health System to AdventHealth on a national scale</a:t>
            </a:r>
          </a:p>
          <a:p>
            <a:pPr marL="685800" indent="-685800">
              <a:buFont typeface="Arial" panose="020B0604020202020204" pitchFamily="34" charset="0"/>
              <a:buChar char="•"/>
            </a:pPr>
            <a:r>
              <a:rPr lang="en-US" sz="2800">
                <a:latin typeface="Proxima Nova" panose="02000506030000020004" pitchFamily="2" charset="0"/>
                <a:cs typeface="Calibri Light"/>
              </a:rPr>
              <a:t>Align our Mission, Vision, Values and Service Standards across all states for </a:t>
            </a:r>
            <a:r>
              <a:rPr lang="en-US" sz="2800" b="1">
                <a:latin typeface="Proxima Nova" panose="02000506030000020004" pitchFamily="2" charset="0"/>
                <a:cs typeface="Calibri Light"/>
              </a:rPr>
              <a:t>consistency of team culture and guest experience</a:t>
            </a:r>
          </a:p>
          <a:p>
            <a:pPr marL="685800" indent="-685800">
              <a:buFont typeface="Arial" panose="020B0604020202020204" pitchFamily="34" charset="0"/>
              <a:buChar char="•"/>
            </a:pPr>
            <a:r>
              <a:rPr lang="en-US" sz="2800">
                <a:latin typeface="Proxima Nova" panose="02000506030000020004" pitchFamily="2" charset="0"/>
                <a:cs typeface="Calibri Light"/>
              </a:rPr>
              <a:t>“The Whole Care Experience” training on new alignment to all employees and medical staff</a:t>
            </a:r>
          </a:p>
          <a:p>
            <a:pPr marL="685800" indent="-685800">
              <a:buFont typeface="Arial" panose="020B0604020202020204" pitchFamily="34" charset="0"/>
              <a:buChar char="•"/>
            </a:pPr>
            <a:r>
              <a:rPr lang="en-US" sz="2800">
                <a:latin typeface="Proxima Nova" panose="02000506030000020004" pitchFamily="2" charset="0"/>
                <a:cs typeface="Calibri Light"/>
              </a:rPr>
              <a:t>Four-hour sessions led by all levels of AdventHealth leadership and champions of the organization over four-month period</a:t>
            </a:r>
          </a:p>
        </p:txBody>
      </p:sp>
    </p:spTree>
    <p:extLst>
      <p:ext uri="{BB962C8B-B14F-4D97-AF65-F5344CB8AC3E}">
        <p14:creationId xmlns:p14="http://schemas.microsoft.com/office/powerpoint/2010/main" val="26502551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4c8ce7b-d2df-469d-b2c3-96f4c56193cb">
      <UserInfo>
        <DisplayName>Williams, Nancy M., VBACMS</DisplayName>
        <AccountId>70</AccountId>
        <AccountType/>
      </UserInfo>
      <UserInfo>
        <DisplayName>Harry, Alethea, VBANYC</DisplayName>
        <AccountId>332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B7DEE3DAF7E04AACEE6523E98D20E4" ma:contentTypeVersion="4" ma:contentTypeDescription="Create a new document." ma:contentTypeScope="" ma:versionID="cd9c8be87acb9b6d011c6dedc9ee9b76">
  <xsd:schema xmlns:xsd="http://www.w3.org/2001/XMLSchema" xmlns:xs="http://www.w3.org/2001/XMLSchema" xmlns:p="http://schemas.microsoft.com/office/2006/metadata/properties" xmlns:ns2="3139e30b-1a29-4697-8bbf-27f905bc8d02" xmlns:ns3="14c8ce7b-d2df-469d-b2c3-96f4c56193cb" targetNamespace="http://schemas.microsoft.com/office/2006/metadata/properties" ma:root="true" ma:fieldsID="d1812b141ef1427fa165744a5eeecbbf" ns2:_="" ns3:_="">
    <xsd:import namespace="3139e30b-1a29-4697-8bbf-27f905bc8d02"/>
    <xsd:import namespace="14c8ce7b-d2df-469d-b2c3-96f4c56193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9e30b-1a29-4697-8bbf-27f905bc8d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c8ce7b-d2df-469d-b2c3-96f4c56193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09B3DF-2D06-4365-A4BC-3816E7AB3C06}">
  <ds:schemaRefs>
    <ds:schemaRef ds:uri="http://schemas.microsoft.com/sharepoint/v3/contenttype/forms"/>
  </ds:schemaRefs>
</ds:datastoreItem>
</file>

<file path=customXml/itemProps2.xml><?xml version="1.0" encoding="utf-8"?>
<ds:datastoreItem xmlns:ds="http://schemas.openxmlformats.org/officeDocument/2006/customXml" ds:itemID="{B4C6F657-4816-4E02-945C-EE0C4A7E52BE}">
  <ds:schemaRef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14c8ce7b-d2df-469d-b2c3-96f4c56193cb"/>
    <ds:schemaRef ds:uri="http://schemas.microsoft.com/office/2006/metadata/properties"/>
    <ds:schemaRef ds:uri="3139e30b-1a29-4697-8bbf-27f905bc8d02"/>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9406B7AF-3217-4082-B080-638BDB049BF0}">
  <ds:schemaRefs>
    <ds:schemaRef ds:uri="14c8ce7b-d2df-469d-b2c3-96f4c56193cb"/>
    <ds:schemaRef ds:uri="3139e30b-1a29-4697-8bbf-27f905bc8d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2595</Words>
  <Application>Microsoft Office PowerPoint</Application>
  <PresentationFormat>Widescreen</PresentationFormat>
  <Paragraphs>303</Paragraphs>
  <Slides>32</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Proxima Nova</vt:lpstr>
      <vt:lpstr>Proxima Nova Cond</vt:lpstr>
      <vt:lpstr>Wingdings</vt:lpstr>
      <vt:lpstr>Office Theme</vt:lpstr>
      <vt:lpstr>1_Office Theme</vt:lpstr>
      <vt:lpstr>PowerPoint Presentation</vt:lpstr>
      <vt:lpstr>PowerPoint Presentation</vt:lpstr>
      <vt:lpstr>Objectives </vt:lpstr>
      <vt:lpstr>Overview</vt:lpstr>
      <vt:lpstr>AdventHealth History </vt:lpstr>
      <vt:lpstr>PowerPoint Presentation</vt:lpstr>
      <vt:lpstr>PowerPoint Presentation</vt:lpstr>
      <vt:lpstr>      Interactive Question </vt:lpstr>
      <vt:lpstr>2018—Year of Significant Change </vt:lpstr>
      <vt:lpstr>Greater as a Whole</vt:lpstr>
      <vt:lpstr>Interactive Question</vt:lpstr>
      <vt:lpstr>Change </vt:lpstr>
      <vt:lpstr>Communication Cascade</vt:lpstr>
      <vt:lpstr>Accountability </vt:lpstr>
      <vt:lpstr>Interactive Question  </vt:lpstr>
      <vt:lpstr>Journey to Magnet - Commitment to Excellence</vt:lpstr>
      <vt:lpstr>Interactive question  </vt:lpstr>
      <vt:lpstr>PowerPoint Presentation</vt:lpstr>
      <vt:lpstr>Let’s talk about COVID-19 Rapid change - positive or negative?</vt:lpstr>
      <vt:lpstr>Let’s talk about COVID-19 What actually changed?</vt:lpstr>
      <vt:lpstr>Let’s talk about COVID-19 Self Reflection during change</vt:lpstr>
      <vt:lpstr>Let’s talk about COVID-19</vt:lpstr>
      <vt:lpstr>Your people are your most important assets </vt:lpstr>
      <vt:lpstr>If your financial house is in order, you weather change, like the COVID-19 pandemic, more easily</vt:lpstr>
      <vt:lpstr>Feedback is a gift, however,  it must be balanced for it to be effective </vt:lpstr>
      <vt:lpstr>Let’s talk about COVID-19 Adjusting to a major change</vt:lpstr>
      <vt:lpstr>Organizations have the ability to create change VERY quickly when they are aligned to a common need / goal</vt:lpstr>
      <vt:lpstr>Rapid change can be uncomfortable and it can feel risky </vt:lpstr>
      <vt:lpstr>Let’s talk about COVID-19  Adjusting to yet another change</vt:lpstr>
      <vt:lpstr>PowerPoint Presentation</vt:lpstr>
      <vt:lpstr>As VR&amp;E moves forward…</vt:lpstr>
      <vt:lpstr>PowerPoint Presentation</vt:lpstr>
    </vt:vector>
  </TitlesOfParts>
  <Company>Veterans Benefits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Experience PowerPoint Presentation</dc:title>
  <dc:creator>Department of Veterans Affairs, Veterans Benefits Administration, Vocational Rehabilitation and Employment Service, STAFF</dc:creator>
  <cp:lastModifiedBy>Kathy Poole</cp:lastModifiedBy>
  <cp:revision>3</cp:revision>
  <dcterms:created xsi:type="dcterms:W3CDTF">2020-05-26T21:12:09Z</dcterms:created>
  <dcterms:modified xsi:type="dcterms:W3CDTF">2020-06-12T12:29:35Z</dcterms:modified>
  <cp:category>NTC Curriculum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0x01010005B7DEE3DAF7E04AACEE6523E98D20E4</vt:lpwstr>
  </property>
  <property fmtid="{D5CDD505-2E9C-101B-9397-08002B2CF9AE}" pid="3" name="Language">
    <vt:lpwstr>en</vt:lpwstr>
  </property>
  <property fmtid="{D5CDD505-2E9C-101B-9397-08002B2CF9AE}" pid="4" name="Type">
    <vt:lpwstr>Presentation</vt:lpwstr>
  </property>
</Properties>
</file>