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  <p:sldMasterId id="2147483671" r:id="rId5"/>
    <p:sldMasterId id="2147483681" r:id="rId6"/>
  </p:sldMasterIdLst>
  <p:notesMasterIdLst>
    <p:notesMasterId r:id="rId25"/>
  </p:notesMasterIdLst>
  <p:sldIdLst>
    <p:sldId id="256" r:id="rId7"/>
    <p:sldId id="266" r:id="rId8"/>
    <p:sldId id="592" r:id="rId9"/>
    <p:sldId id="593" r:id="rId10"/>
    <p:sldId id="594" r:id="rId11"/>
    <p:sldId id="315" r:id="rId12"/>
    <p:sldId id="590" r:id="rId13"/>
    <p:sldId id="265" r:id="rId14"/>
    <p:sldId id="595" r:id="rId15"/>
    <p:sldId id="596" r:id="rId16"/>
    <p:sldId id="295" r:id="rId17"/>
    <p:sldId id="597" r:id="rId18"/>
    <p:sldId id="598" r:id="rId19"/>
    <p:sldId id="599" r:id="rId20"/>
    <p:sldId id="591" r:id="rId21"/>
    <p:sldId id="631" r:id="rId22"/>
    <p:sldId id="632" r:id="rId23"/>
    <p:sldId id="63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C5CB35-1726-429D-BA05-912CA044689A}" v="49" dt="2020-07-28T21:13:21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0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gures, Lamoyd, VAVBACO" userId="8564b5ba-dee6-44eb-bbe9-32d9568c19b2" providerId="ADAL" clId="{E3C5CB35-1726-429D-BA05-912CA044689A}"/>
    <pc:docChg chg="undo custSel mod modSld modMainMaster">
      <pc:chgData name="Figures, Lamoyd, VAVBACO" userId="8564b5ba-dee6-44eb-bbe9-32d9568c19b2" providerId="ADAL" clId="{E3C5CB35-1726-429D-BA05-912CA044689A}" dt="2020-07-28T21:13:35.855" v="146" actId="122"/>
      <pc:docMkLst>
        <pc:docMk/>
      </pc:docMkLst>
      <pc:sldChg chg="modSp">
        <pc:chgData name="Figures, Lamoyd, VAVBACO" userId="8564b5ba-dee6-44eb-bbe9-32d9568c19b2" providerId="ADAL" clId="{E3C5CB35-1726-429D-BA05-912CA044689A}" dt="2020-07-28T20:58:49.725" v="25" actId="1036"/>
        <pc:sldMkLst>
          <pc:docMk/>
          <pc:sldMk cId="3047307239" sldId="256"/>
        </pc:sldMkLst>
        <pc:spChg chg="mod">
          <ac:chgData name="Figures, Lamoyd, VAVBACO" userId="8564b5ba-dee6-44eb-bbe9-32d9568c19b2" providerId="ADAL" clId="{E3C5CB35-1726-429D-BA05-912CA044689A}" dt="2020-07-28T20:58:43.981" v="10" actId="20577"/>
          <ac:spMkLst>
            <pc:docMk/>
            <pc:sldMk cId="3047307239" sldId="256"/>
            <ac:spMk id="2" creationId="{21C0E4C5-8DA0-4672-A3C8-EC72F9D61531}"/>
          </ac:spMkLst>
        </pc:spChg>
        <pc:spChg chg="mod">
          <ac:chgData name="Figures, Lamoyd, VAVBACO" userId="8564b5ba-dee6-44eb-bbe9-32d9568c19b2" providerId="ADAL" clId="{E3C5CB35-1726-429D-BA05-912CA044689A}" dt="2020-07-28T20:58:49.725" v="25" actId="1036"/>
          <ac:spMkLst>
            <pc:docMk/>
            <pc:sldMk cId="3047307239" sldId="256"/>
            <ac:spMk id="3" creationId="{40EE077B-5DE4-42E6-8272-155C230C3F8C}"/>
          </ac:spMkLst>
        </pc:spChg>
      </pc:sldChg>
      <pc:sldChg chg="modSp">
        <pc:chgData name="Figures, Lamoyd, VAVBACO" userId="8564b5ba-dee6-44eb-bbe9-32d9568c19b2" providerId="ADAL" clId="{E3C5CB35-1726-429D-BA05-912CA044689A}" dt="2020-07-28T21:07:56.484" v="72" actId="255"/>
        <pc:sldMkLst>
          <pc:docMk/>
          <pc:sldMk cId="620582594" sldId="265"/>
        </pc:sldMkLst>
        <pc:spChg chg="mod">
          <ac:chgData name="Figures, Lamoyd, VAVBACO" userId="8564b5ba-dee6-44eb-bbe9-32d9568c19b2" providerId="ADAL" clId="{E3C5CB35-1726-429D-BA05-912CA044689A}" dt="2020-07-28T21:07:56.484" v="72" actId="255"/>
          <ac:spMkLst>
            <pc:docMk/>
            <pc:sldMk cId="620582594" sldId="265"/>
            <ac:spMk id="5" creationId="{2C9DFC5A-7983-409C-8DF0-221613A0D097}"/>
          </ac:spMkLst>
        </pc:spChg>
      </pc:sldChg>
      <pc:sldChg chg="addSp modSp">
        <pc:chgData name="Figures, Lamoyd, VAVBACO" userId="8564b5ba-dee6-44eb-bbe9-32d9568c19b2" providerId="ADAL" clId="{E3C5CB35-1726-429D-BA05-912CA044689A}" dt="2020-07-28T20:59:11.086" v="28" actId="255"/>
        <pc:sldMkLst>
          <pc:docMk/>
          <pc:sldMk cId="3811608851" sldId="266"/>
        </pc:sldMkLst>
        <pc:spChg chg="add mod">
          <ac:chgData name="Figures, Lamoyd, VAVBACO" userId="8564b5ba-dee6-44eb-bbe9-32d9568c19b2" providerId="ADAL" clId="{E3C5CB35-1726-429D-BA05-912CA044689A}" dt="2020-07-28T20:58:59.899" v="26"/>
          <ac:spMkLst>
            <pc:docMk/>
            <pc:sldMk cId="3811608851" sldId="266"/>
            <ac:spMk id="3" creationId="{12332ADC-D7A9-4B50-9FA7-F64A5E75B931}"/>
          </ac:spMkLst>
        </pc:spChg>
        <pc:spChg chg="mod">
          <ac:chgData name="Figures, Lamoyd, VAVBACO" userId="8564b5ba-dee6-44eb-bbe9-32d9568c19b2" providerId="ADAL" clId="{E3C5CB35-1726-429D-BA05-912CA044689A}" dt="2020-07-28T20:59:11.086" v="28" actId="255"/>
          <ac:spMkLst>
            <pc:docMk/>
            <pc:sldMk cId="3811608851" sldId="266"/>
            <ac:spMk id="5" creationId="{2C9DFC5A-7983-409C-8DF0-221613A0D097}"/>
          </ac:spMkLst>
        </pc:spChg>
      </pc:sldChg>
      <pc:sldChg chg="addSp delSp modSp">
        <pc:chgData name="Figures, Lamoyd, VAVBACO" userId="8564b5ba-dee6-44eb-bbe9-32d9568c19b2" providerId="ADAL" clId="{E3C5CB35-1726-429D-BA05-912CA044689A}" dt="2020-07-28T21:09:09.172" v="86"/>
        <pc:sldMkLst>
          <pc:docMk/>
          <pc:sldMk cId="3528737201" sldId="295"/>
        </pc:sldMkLst>
        <pc:spChg chg="add mod">
          <ac:chgData name="Figures, Lamoyd, VAVBACO" userId="8564b5ba-dee6-44eb-bbe9-32d9568c19b2" providerId="ADAL" clId="{E3C5CB35-1726-429D-BA05-912CA044689A}" dt="2020-07-28T21:09:07.010" v="84" actId="20577"/>
          <ac:spMkLst>
            <pc:docMk/>
            <pc:sldMk cId="3528737201" sldId="295"/>
            <ac:spMk id="4" creationId="{2AA85824-D9F6-4F34-BF2C-467881A2D1A2}"/>
          </ac:spMkLst>
        </pc:spChg>
        <pc:spChg chg="del mod">
          <ac:chgData name="Figures, Lamoyd, VAVBACO" userId="8564b5ba-dee6-44eb-bbe9-32d9568c19b2" providerId="ADAL" clId="{E3C5CB35-1726-429D-BA05-912CA044689A}" dt="2020-07-28T21:09:09.172" v="86"/>
          <ac:spMkLst>
            <pc:docMk/>
            <pc:sldMk cId="3528737201" sldId="295"/>
            <ac:spMk id="8" creationId="{00000000-0000-0000-0000-000000000000}"/>
          </ac:spMkLst>
        </pc:spChg>
      </pc:sldChg>
      <pc:sldChg chg="addSp delSp modSp">
        <pc:chgData name="Figures, Lamoyd, VAVBACO" userId="8564b5ba-dee6-44eb-bbe9-32d9568c19b2" providerId="ADAL" clId="{E3C5CB35-1726-429D-BA05-912CA044689A}" dt="2020-07-28T21:01:50.487" v="63" actId="20577"/>
        <pc:sldMkLst>
          <pc:docMk/>
          <pc:sldMk cId="1352422591" sldId="315"/>
        </pc:sldMkLst>
        <pc:spChg chg="add del mod">
          <ac:chgData name="Figures, Lamoyd, VAVBACO" userId="8564b5ba-dee6-44eb-bbe9-32d9568c19b2" providerId="ADAL" clId="{E3C5CB35-1726-429D-BA05-912CA044689A}" dt="2020-07-28T21:01:03.489" v="54"/>
          <ac:spMkLst>
            <pc:docMk/>
            <pc:sldMk cId="1352422591" sldId="315"/>
            <ac:spMk id="2" creationId="{02FCB678-A301-4A9E-932B-3E0CA380A092}"/>
          </ac:spMkLst>
        </pc:spChg>
        <pc:spChg chg="del mod">
          <ac:chgData name="Figures, Lamoyd, VAVBACO" userId="8564b5ba-dee6-44eb-bbe9-32d9568c19b2" providerId="ADAL" clId="{E3C5CB35-1726-429D-BA05-912CA044689A}" dt="2020-07-28T21:01:47.620" v="62"/>
          <ac:spMkLst>
            <pc:docMk/>
            <pc:sldMk cId="1352422591" sldId="315"/>
            <ac:spMk id="8" creationId="{00000000-0000-0000-0000-000000000000}"/>
          </ac:spMkLst>
        </pc:spChg>
        <pc:spChg chg="add mod">
          <ac:chgData name="Figures, Lamoyd, VAVBACO" userId="8564b5ba-dee6-44eb-bbe9-32d9568c19b2" providerId="ADAL" clId="{E3C5CB35-1726-429D-BA05-912CA044689A}" dt="2020-07-28T21:01:50.487" v="63" actId="20577"/>
          <ac:spMkLst>
            <pc:docMk/>
            <pc:sldMk cId="1352422591" sldId="315"/>
            <ac:spMk id="9" creationId="{EEFF2B7C-65D0-4302-B4E9-82B141D10875}"/>
          </ac:spMkLst>
        </pc:spChg>
      </pc:sldChg>
      <pc:sldChg chg="modSp">
        <pc:chgData name="Figures, Lamoyd, VAVBACO" userId="8564b5ba-dee6-44eb-bbe9-32d9568c19b2" providerId="ADAL" clId="{E3C5CB35-1726-429D-BA05-912CA044689A}" dt="2020-07-28T21:13:35.855" v="146" actId="122"/>
        <pc:sldMkLst>
          <pc:docMk/>
          <pc:sldMk cId="1210985827" sldId="590"/>
        </pc:sldMkLst>
        <pc:spChg chg="mod">
          <ac:chgData name="Figures, Lamoyd, VAVBACO" userId="8564b5ba-dee6-44eb-bbe9-32d9568c19b2" providerId="ADAL" clId="{E3C5CB35-1726-429D-BA05-912CA044689A}" dt="2020-07-28T21:02:26.279" v="70" actId="207"/>
          <ac:spMkLst>
            <pc:docMk/>
            <pc:sldMk cId="1210985827" sldId="590"/>
            <ac:spMk id="2" creationId="{00000000-0000-0000-0000-000000000000}"/>
          </ac:spMkLst>
        </pc:spChg>
        <pc:spChg chg="mod">
          <ac:chgData name="Figures, Lamoyd, VAVBACO" userId="8564b5ba-dee6-44eb-bbe9-32d9568c19b2" providerId="ADAL" clId="{E3C5CB35-1726-429D-BA05-912CA044689A}" dt="2020-07-28T21:02:10.984" v="67" actId="27636"/>
          <ac:spMkLst>
            <pc:docMk/>
            <pc:sldMk cId="1210985827" sldId="590"/>
            <ac:spMk id="3" creationId="{00000000-0000-0000-0000-000000000000}"/>
          </ac:spMkLst>
        </pc:spChg>
        <pc:spChg chg="mod">
          <ac:chgData name="Figures, Lamoyd, VAVBACO" userId="8564b5ba-dee6-44eb-bbe9-32d9568c19b2" providerId="ADAL" clId="{E3C5CB35-1726-429D-BA05-912CA044689A}" dt="2020-07-28T21:13:35.855" v="146" actId="122"/>
          <ac:spMkLst>
            <pc:docMk/>
            <pc:sldMk cId="1210985827" sldId="590"/>
            <ac:spMk id="6" creationId="{79968455-609F-4884-B766-2AEF5355447C}"/>
          </ac:spMkLst>
        </pc:spChg>
      </pc:sldChg>
      <pc:sldChg chg="modSp">
        <pc:chgData name="Figures, Lamoyd, VAVBACO" userId="8564b5ba-dee6-44eb-bbe9-32d9568c19b2" providerId="ADAL" clId="{E3C5CB35-1726-429D-BA05-912CA044689A}" dt="2020-07-28T21:12:06.657" v="129" actId="255"/>
        <pc:sldMkLst>
          <pc:docMk/>
          <pc:sldMk cId="1881656777" sldId="591"/>
        </pc:sldMkLst>
        <pc:spChg chg="mod">
          <ac:chgData name="Figures, Lamoyd, VAVBACO" userId="8564b5ba-dee6-44eb-bbe9-32d9568c19b2" providerId="ADAL" clId="{E3C5CB35-1726-429D-BA05-912CA044689A}" dt="2020-07-28T21:12:06.657" v="129" actId="255"/>
          <ac:spMkLst>
            <pc:docMk/>
            <pc:sldMk cId="1881656777" sldId="591"/>
            <ac:spMk id="2" creationId="{F68F97B5-F5DC-4141-9578-EA5CD7F5199B}"/>
          </ac:spMkLst>
        </pc:spChg>
      </pc:sldChg>
      <pc:sldChg chg="addSp modSp">
        <pc:chgData name="Figures, Lamoyd, VAVBACO" userId="8564b5ba-dee6-44eb-bbe9-32d9568c19b2" providerId="ADAL" clId="{E3C5CB35-1726-429D-BA05-912CA044689A}" dt="2020-07-28T20:59:35.518" v="31" actId="255"/>
        <pc:sldMkLst>
          <pc:docMk/>
          <pc:sldMk cId="929618567" sldId="592"/>
        </pc:sldMkLst>
        <pc:spChg chg="mod">
          <ac:chgData name="Figures, Lamoyd, VAVBACO" userId="8564b5ba-dee6-44eb-bbe9-32d9568c19b2" providerId="ADAL" clId="{E3C5CB35-1726-429D-BA05-912CA044689A}" dt="2020-07-28T20:59:35.518" v="31" actId="255"/>
          <ac:spMkLst>
            <pc:docMk/>
            <pc:sldMk cId="929618567" sldId="592"/>
            <ac:spMk id="2" creationId="{2D6D948D-14E7-4234-A7DC-198D12DEC90C}"/>
          </ac:spMkLst>
        </pc:spChg>
        <pc:spChg chg="add mod">
          <ac:chgData name="Figures, Lamoyd, VAVBACO" userId="8564b5ba-dee6-44eb-bbe9-32d9568c19b2" providerId="ADAL" clId="{E3C5CB35-1726-429D-BA05-912CA044689A}" dt="2020-07-28T20:59:22.523" v="29"/>
          <ac:spMkLst>
            <pc:docMk/>
            <pc:sldMk cId="929618567" sldId="592"/>
            <ac:spMk id="3" creationId="{A759FF4C-6B1E-4A4C-B705-EF637EB6B0D2}"/>
          </ac:spMkLst>
        </pc:spChg>
      </pc:sldChg>
      <pc:sldChg chg="modSp">
        <pc:chgData name="Figures, Lamoyd, VAVBACO" userId="8564b5ba-dee6-44eb-bbe9-32d9568c19b2" providerId="ADAL" clId="{E3C5CB35-1726-429D-BA05-912CA044689A}" dt="2020-07-28T21:00:09.394" v="45" actId="1035"/>
        <pc:sldMkLst>
          <pc:docMk/>
          <pc:sldMk cId="4125407922" sldId="593"/>
        </pc:sldMkLst>
        <pc:spChg chg="mod">
          <ac:chgData name="Figures, Lamoyd, VAVBACO" userId="8564b5ba-dee6-44eb-bbe9-32d9568c19b2" providerId="ADAL" clId="{E3C5CB35-1726-429D-BA05-912CA044689A}" dt="2020-07-28T20:59:58.327" v="33" actId="255"/>
          <ac:spMkLst>
            <pc:docMk/>
            <pc:sldMk cId="4125407922" sldId="593"/>
            <ac:spMk id="2" creationId="{5DA31678-B5DD-401E-93D3-8A5B0554D054}"/>
          </ac:spMkLst>
        </pc:spChg>
        <pc:picChg chg="mod">
          <ac:chgData name="Figures, Lamoyd, VAVBACO" userId="8564b5ba-dee6-44eb-bbe9-32d9568c19b2" providerId="ADAL" clId="{E3C5CB35-1726-429D-BA05-912CA044689A}" dt="2020-07-28T21:00:09.394" v="45" actId="1035"/>
          <ac:picMkLst>
            <pc:docMk/>
            <pc:sldMk cId="4125407922" sldId="593"/>
            <ac:picMk id="4" creationId="{6BA68A33-28E0-413B-AF1F-AB277821D5D5}"/>
          </ac:picMkLst>
        </pc:picChg>
        <pc:picChg chg="mod">
          <ac:chgData name="Figures, Lamoyd, VAVBACO" userId="8564b5ba-dee6-44eb-bbe9-32d9568c19b2" providerId="ADAL" clId="{E3C5CB35-1726-429D-BA05-912CA044689A}" dt="2020-07-28T21:00:09.394" v="45" actId="1035"/>
          <ac:picMkLst>
            <pc:docMk/>
            <pc:sldMk cId="4125407922" sldId="593"/>
            <ac:picMk id="6" creationId="{E991AD89-CD16-469E-BD13-4681891E577F}"/>
          </ac:picMkLst>
        </pc:picChg>
      </pc:sldChg>
      <pc:sldChg chg="addSp delSp modSp">
        <pc:chgData name="Figures, Lamoyd, VAVBACO" userId="8564b5ba-dee6-44eb-bbe9-32d9568c19b2" providerId="ADAL" clId="{E3C5CB35-1726-429D-BA05-912CA044689A}" dt="2020-07-28T21:00:49.309" v="52" actId="2711"/>
        <pc:sldMkLst>
          <pc:docMk/>
          <pc:sldMk cId="3650542707" sldId="594"/>
        </pc:sldMkLst>
        <pc:spChg chg="mod">
          <ac:chgData name="Figures, Lamoyd, VAVBACO" userId="8564b5ba-dee6-44eb-bbe9-32d9568c19b2" providerId="ADAL" clId="{E3C5CB35-1726-429D-BA05-912CA044689A}" dt="2020-07-28T21:00:49.309" v="52" actId="2711"/>
          <ac:spMkLst>
            <pc:docMk/>
            <pc:sldMk cId="3650542707" sldId="594"/>
            <ac:spMk id="2" creationId="{C4C489E0-5CF4-43E0-BEAB-848CBCE30479}"/>
          </ac:spMkLst>
        </pc:spChg>
        <pc:spChg chg="add del mod">
          <ac:chgData name="Figures, Lamoyd, VAVBACO" userId="8564b5ba-dee6-44eb-bbe9-32d9568c19b2" providerId="ADAL" clId="{E3C5CB35-1726-429D-BA05-912CA044689A}" dt="2020-07-28T21:00:24.147" v="47"/>
          <ac:spMkLst>
            <pc:docMk/>
            <pc:sldMk cId="3650542707" sldId="594"/>
            <ac:spMk id="4" creationId="{20406E3A-755C-4C32-B1A1-0343C03DFA7A}"/>
          </ac:spMkLst>
        </pc:spChg>
        <pc:spChg chg="add del mod">
          <ac:chgData name="Figures, Lamoyd, VAVBACO" userId="8564b5ba-dee6-44eb-bbe9-32d9568c19b2" providerId="ADAL" clId="{E3C5CB35-1726-429D-BA05-912CA044689A}" dt="2020-07-28T21:00:24.147" v="47"/>
          <ac:spMkLst>
            <pc:docMk/>
            <pc:sldMk cId="3650542707" sldId="594"/>
            <ac:spMk id="5" creationId="{27C898F2-C15A-4918-A52A-E02A9007982F}"/>
          </ac:spMkLst>
        </pc:spChg>
        <pc:spChg chg="add del mod">
          <ac:chgData name="Figures, Lamoyd, VAVBACO" userId="8564b5ba-dee6-44eb-bbe9-32d9568c19b2" providerId="ADAL" clId="{E3C5CB35-1726-429D-BA05-912CA044689A}" dt="2020-07-28T21:00:32.125" v="49"/>
          <ac:spMkLst>
            <pc:docMk/>
            <pc:sldMk cId="3650542707" sldId="594"/>
            <ac:spMk id="6" creationId="{00483076-9870-473E-A120-3346C88EC6EE}"/>
          </ac:spMkLst>
        </pc:spChg>
        <pc:spChg chg="add del mod">
          <ac:chgData name="Figures, Lamoyd, VAVBACO" userId="8564b5ba-dee6-44eb-bbe9-32d9568c19b2" providerId="ADAL" clId="{E3C5CB35-1726-429D-BA05-912CA044689A}" dt="2020-07-28T21:00:32.125" v="49"/>
          <ac:spMkLst>
            <pc:docMk/>
            <pc:sldMk cId="3650542707" sldId="594"/>
            <ac:spMk id="7" creationId="{51F1D2DF-D7A0-455A-AA04-9FA1F59C2CA1}"/>
          </ac:spMkLst>
        </pc:spChg>
        <pc:spChg chg="add del mod">
          <ac:chgData name="Figures, Lamoyd, VAVBACO" userId="8564b5ba-dee6-44eb-bbe9-32d9568c19b2" providerId="ADAL" clId="{E3C5CB35-1726-429D-BA05-912CA044689A}" dt="2020-07-28T21:00:42.239" v="51" actId="478"/>
          <ac:spMkLst>
            <pc:docMk/>
            <pc:sldMk cId="3650542707" sldId="594"/>
            <ac:spMk id="8" creationId="{758FCE2A-5A69-4F50-BA6D-6A9920D12EAA}"/>
          </ac:spMkLst>
        </pc:spChg>
      </pc:sldChg>
      <pc:sldChg chg="modSp">
        <pc:chgData name="Figures, Lamoyd, VAVBACO" userId="8564b5ba-dee6-44eb-bbe9-32d9568c19b2" providerId="ADAL" clId="{E3C5CB35-1726-429D-BA05-912CA044689A}" dt="2020-07-28T21:08:19.556" v="74" actId="255"/>
        <pc:sldMkLst>
          <pc:docMk/>
          <pc:sldMk cId="4131002815" sldId="595"/>
        </pc:sldMkLst>
        <pc:spChg chg="mod">
          <ac:chgData name="Figures, Lamoyd, VAVBACO" userId="8564b5ba-dee6-44eb-bbe9-32d9568c19b2" providerId="ADAL" clId="{E3C5CB35-1726-429D-BA05-912CA044689A}" dt="2020-07-28T21:08:19.556" v="74" actId="255"/>
          <ac:spMkLst>
            <pc:docMk/>
            <pc:sldMk cId="4131002815" sldId="595"/>
            <ac:spMk id="2" creationId="{AC53657A-DCF5-476F-8D75-36707E2F7CA2}"/>
          </ac:spMkLst>
        </pc:spChg>
      </pc:sldChg>
      <pc:sldChg chg="modSp">
        <pc:chgData name="Figures, Lamoyd, VAVBACO" userId="8564b5ba-dee6-44eb-bbe9-32d9568c19b2" providerId="ADAL" clId="{E3C5CB35-1726-429D-BA05-912CA044689A}" dt="2020-07-28T21:08:40.717" v="76" actId="255"/>
        <pc:sldMkLst>
          <pc:docMk/>
          <pc:sldMk cId="377753310" sldId="596"/>
        </pc:sldMkLst>
        <pc:spChg chg="mod">
          <ac:chgData name="Figures, Lamoyd, VAVBACO" userId="8564b5ba-dee6-44eb-bbe9-32d9568c19b2" providerId="ADAL" clId="{E3C5CB35-1726-429D-BA05-912CA044689A}" dt="2020-07-28T21:08:40.717" v="76" actId="255"/>
          <ac:spMkLst>
            <pc:docMk/>
            <pc:sldMk cId="377753310" sldId="596"/>
            <ac:spMk id="2" creationId="{C00FFA5A-F9D4-482F-B382-E0A97A0E38EC}"/>
          </ac:spMkLst>
        </pc:spChg>
      </pc:sldChg>
      <pc:sldChg chg="modSp">
        <pc:chgData name="Figures, Lamoyd, VAVBACO" userId="8564b5ba-dee6-44eb-bbe9-32d9568c19b2" providerId="ADAL" clId="{E3C5CB35-1726-429D-BA05-912CA044689A}" dt="2020-07-28T21:09:41.773" v="96" actId="1036"/>
        <pc:sldMkLst>
          <pc:docMk/>
          <pc:sldMk cId="4113757695" sldId="597"/>
        </pc:sldMkLst>
        <pc:spChg chg="mod">
          <ac:chgData name="Figures, Lamoyd, VAVBACO" userId="8564b5ba-dee6-44eb-bbe9-32d9568c19b2" providerId="ADAL" clId="{E3C5CB35-1726-429D-BA05-912CA044689A}" dt="2020-07-28T21:09:30.815" v="88" actId="2711"/>
          <ac:spMkLst>
            <pc:docMk/>
            <pc:sldMk cId="4113757695" sldId="597"/>
            <ac:spMk id="2" creationId="{3FD39B21-CBD7-4019-976B-4F4CC5702D12}"/>
          </ac:spMkLst>
        </pc:spChg>
        <pc:spChg chg="mod">
          <ac:chgData name="Figures, Lamoyd, VAVBACO" userId="8564b5ba-dee6-44eb-bbe9-32d9568c19b2" providerId="ADAL" clId="{E3C5CB35-1726-429D-BA05-912CA044689A}" dt="2020-07-28T21:09:41.773" v="96" actId="1036"/>
          <ac:spMkLst>
            <pc:docMk/>
            <pc:sldMk cId="4113757695" sldId="597"/>
            <ac:spMk id="5" creationId="{E6F9803C-731E-4263-84C6-FD18E979DC7C}"/>
          </ac:spMkLst>
        </pc:spChg>
        <pc:picChg chg="mod">
          <ac:chgData name="Figures, Lamoyd, VAVBACO" userId="8564b5ba-dee6-44eb-bbe9-32d9568c19b2" providerId="ADAL" clId="{E3C5CB35-1726-429D-BA05-912CA044689A}" dt="2020-07-28T21:09:41.773" v="96" actId="1036"/>
          <ac:picMkLst>
            <pc:docMk/>
            <pc:sldMk cId="4113757695" sldId="597"/>
            <ac:picMk id="4" creationId="{E50A6B92-5CAB-42C2-9F56-6C60EE185722}"/>
          </ac:picMkLst>
        </pc:picChg>
      </pc:sldChg>
      <pc:sldChg chg="addSp delSp modSp">
        <pc:chgData name="Figures, Lamoyd, VAVBACO" userId="8564b5ba-dee6-44eb-bbe9-32d9568c19b2" providerId="ADAL" clId="{E3C5CB35-1726-429D-BA05-912CA044689A}" dt="2020-07-28T21:11:41.248" v="127" actId="27636"/>
        <pc:sldMkLst>
          <pc:docMk/>
          <pc:sldMk cId="1214745040" sldId="598"/>
        </pc:sldMkLst>
        <pc:spChg chg="add mod">
          <ac:chgData name="Figures, Lamoyd, VAVBACO" userId="8564b5ba-dee6-44eb-bbe9-32d9568c19b2" providerId="ADAL" clId="{E3C5CB35-1726-429D-BA05-912CA044689A}" dt="2020-07-28T21:10:32.655" v="104" actId="20577"/>
          <ac:spMkLst>
            <pc:docMk/>
            <pc:sldMk cId="1214745040" sldId="598"/>
            <ac:spMk id="2" creationId="{1593C064-7814-425F-8A62-0B00E3B96B69}"/>
          </ac:spMkLst>
        </pc:spChg>
        <pc:spChg chg="del mod">
          <ac:chgData name="Figures, Lamoyd, VAVBACO" userId="8564b5ba-dee6-44eb-bbe9-32d9568c19b2" providerId="ADAL" clId="{E3C5CB35-1726-429D-BA05-912CA044689A}" dt="2020-07-28T21:10:34.169" v="106"/>
          <ac:spMkLst>
            <pc:docMk/>
            <pc:sldMk cId="1214745040" sldId="598"/>
            <ac:spMk id="8" creationId="{00000000-0000-0000-0000-000000000000}"/>
          </ac:spMkLst>
        </pc:spChg>
        <pc:spChg chg="mod">
          <ac:chgData name="Figures, Lamoyd, VAVBACO" userId="8564b5ba-dee6-44eb-bbe9-32d9568c19b2" providerId="ADAL" clId="{E3C5CB35-1726-429D-BA05-912CA044689A}" dt="2020-07-28T21:11:41.248" v="127" actId="27636"/>
          <ac:spMkLst>
            <pc:docMk/>
            <pc:sldMk cId="1214745040" sldId="598"/>
            <ac:spMk id="10" creationId="{00000000-0000-0000-0000-000000000000}"/>
          </ac:spMkLst>
        </pc:spChg>
      </pc:sldChg>
      <pc:sldChg chg="addSp delSp modSp">
        <pc:chgData name="Figures, Lamoyd, VAVBACO" userId="8564b5ba-dee6-44eb-bbe9-32d9568c19b2" providerId="ADAL" clId="{E3C5CB35-1726-429D-BA05-912CA044689A}" dt="2020-07-28T21:11:34.751" v="125"/>
        <pc:sldMkLst>
          <pc:docMk/>
          <pc:sldMk cId="2141993332" sldId="599"/>
        </pc:sldMkLst>
        <pc:spChg chg="add mod">
          <ac:chgData name="Figures, Lamoyd, VAVBACO" userId="8564b5ba-dee6-44eb-bbe9-32d9568c19b2" providerId="ADAL" clId="{E3C5CB35-1726-429D-BA05-912CA044689A}" dt="2020-07-28T21:11:22.900" v="121" actId="20577"/>
          <ac:spMkLst>
            <pc:docMk/>
            <pc:sldMk cId="2141993332" sldId="599"/>
            <ac:spMk id="2" creationId="{4EECFD04-D6A8-4086-A4EB-90DA50DAD0B2}"/>
          </ac:spMkLst>
        </pc:spChg>
        <pc:spChg chg="del mod">
          <ac:chgData name="Figures, Lamoyd, VAVBACO" userId="8564b5ba-dee6-44eb-bbe9-32d9568c19b2" providerId="ADAL" clId="{E3C5CB35-1726-429D-BA05-912CA044689A}" dt="2020-07-28T21:11:34.751" v="125"/>
          <ac:spMkLst>
            <pc:docMk/>
            <pc:sldMk cId="2141993332" sldId="599"/>
            <ac:spMk id="8" creationId="{00000000-0000-0000-0000-000000000000}"/>
          </ac:spMkLst>
        </pc:spChg>
        <pc:spChg chg="mod">
          <ac:chgData name="Figures, Lamoyd, VAVBACO" userId="8564b5ba-dee6-44eb-bbe9-32d9568c19b2" providerId="ADAL" clId="{E3C5CB35-1726-429D-BA05-912CA044689A}" dt="2020-07-28T21:11:31.437" v="123" actId="27636"/>
          <ac:spMkLst>
            <pc:docMk/>
            <pc:sldMk cId="2141993332" sldId="599"/>
            <ac:spMk id="11" creationId="{00000000-0000-0000-0000-000000000000}"/>
          </ac:spMkLst>
        </pc:spChg>
      </pc:sldChg>
      <pc:sldChg chg="addSp modSp">
        <pc:chgData name="Figures, Lamoyd, VAVBACO" userId="8564b5ba-dee6-44eb-bbe9-32d9568c19b2" providerId="ADAL" clId="{E3C5CB35-1726-429D-BA05-912CA044689A}" dt="2020-07-28T21:12:55.801" v="144" actId="20577"/>
        <pc:sldMkLst>
          <pc:docMk/>
          <pc:sldMk cId="2977015077" sldId="630"/>
        </pc:sldMkLst>
        <pc:spChg chg="add mod">
          <ac:chgData name="Figures, Lamoyd, VAVBACO" userId="8564b5ba-dee6-44eb-bbe9-32d9568c19b2" providerId="ADAL" clId="{E3C5CB35-1726-429D-BA05-912CA044689A}" dt="2020-07-28T21:12:55.801" v="144" actId="20577"/>
          <ac:spMkLst>
            <pc:docMk/>
            <pc:sldMk cId="2977015077" sldId="630"/>
            <ac:spMk id="5" creationId="{8252FAFA-9B69-4680-8C16-741CAE3328F1}"/>
          </ac:spMkLst>
        </pc:spChg>
      </pc:sldChg>
      <pc:sldChg chg="addSp delSp modSp mod setBg">
        <pc:chgData name="Figures, Lamoyd, VAVBACO" userId="8564b5ba-dee6-44eb-bbe9-32d9568c19b2" providerId="ADAL" clId="{E3C5CB35-1726-429D-BA05-912CA044689A}" dt="2020-07-28T21:12:26.877" v="132" actId="26606"/>
        <pc:sldMkLst>
          <pc:docMk/>
          <pc:sldMk cId="1155307336" sldId="631"/>
        </pc:sldMkLst>
        <pc:spChg chg="add mod">
          <ac:chgData name="Figures, Lamoyd, VAVBACO" userId="8564b5ba-dee6-44eb-bbe9-32d9568c19b2" providerId="ADAL" clId="{E3C5CB35-1726-429D-BA05-912CA044689A}" dt="2020-07-28T21:12:26.877" v="132" actId="26606"/>
          <ac:spMkLst>
            <pc:docMk/>
            <pc:sldMk cId="1155307336" sldId="631"/>
            <ac:spMk id="2" creationId="{C5D37A2E-09C3-4EAB-AD57-4CCB094ACC1F}"/>
          </ac:spMkLst>
        </pc:spChg>
        <pc:spChg chg="mod">
          <ac:chgData name="Figures, Lamoyd, VAVBACO" userId="8564b5ba-dee6-44eb-bbe9-32d9568c19b2" providerId="ADAL" clId="{E3C5CB35-1726-429D-BA05-912CA044689A}" dt="2020-07-28T21:12:26.877" v="132" actId="26606"/>
          <ac:spMkLst>
            <pc:docMk/>
            <pc:sldMk cId="1155307336" sldId="631"/>
            <ac:spMk id="4" creationId="{A6CB716C-F861-4C23-81BA-6B6A17A4CB49}"/>
          </ac:spMkLst>
        </pc:spChg>
        <pc:spChg chg="del mod">
          <ac:chgData name="Figures, Lamoyd, VAVBACO" userId="8564b5ba-dee6-44eb-bbe9-32d9568c19b2" providerId="ADAL" clId="{E3C5CB35-1726-429D-BA05-912CA044689A}" dt="2020-07-28T21:12:26.877" v="132" actId="26606"/>
          <ac:spMkLst>
            <pc:docMk/>
            <pc:sldMk cId="1155307336" sldId="631"/>
            <ac:spMk id="7" creationId="{520CFD37-9FF1-49AA-AF83-C5D2A16200BA}"/>
          </ac:spMkLst>
        </pc:spChg>
        <pc:spChg chg="add">
          <ac:chgData name="Figures, Lamoyd, VAVBACO" userId="8564b5ba-dee6-44eb-bbe9-32d9568c19b2" providerId="ADAL" clId="{E3C5CB35-1726-429D-BA05-912CA044689A}" dt="2020-07-28T21:12:26.877" v="132" actId="26606"/>
          <ac:spMkLst>
            <pc:docMk/>
            <pc:sldMk cId="1155307336" sldId="631"/>
            <ac:spMk id="12" creationId="{16C5FA50-8D52-4617-AF91-5C7B1C8352F1}"/>
          </ac:spMkLst>
        </pc:spChg>
        <pc:spChg chg="add">
          <ac:chgData name="Figures, Lamoyd, VAVBACO" userId="8564b5ba-dee6-44eb-bbe9-32d9568c19b2" providerId="ADAL" clId="{E3C5CB35-1726-429D-BA05-912CA044689A}" dt="2020-07-28T21:12:26.877" v="132" actId="26606"/>
          <ac:spMkLst>
            <pc:docMk/>
            <pc:sldMk cId="1155307336" sldId="631"/>
            <ac:spMk id="14" creationId="{E223798C-12AD-4B0C-A50C-D676347D67CF}"/>
          </ac:spMkLst>
        </pc:spChg>
        <pc:picChg chg="mod">
          <ac:chgData name="Figures, Lamoyd, VAVBACO" userId="8564b5ba-dee6-44eb-bbe9-32d9568c19b2" providerId="ADAL" clId="{E3C5CB35-1726-429D-BA05-912CA044689A}" dt="2020-07-28T21:12:26.877" v="132" actId="26606"/>
          <ac:picMkLst>
            <pc:docMk/>
            <pc:sldMk cId="1155307336" sldId="631"/>
            <ac:picMk id="5" creationId="{E4F89674-B835-4EF8-9FB0-C4FEE161444C}"/>
          </ac:picMkLst>
        </pc:picChg>
      </pc:sldChg>
      <pc:sldChg chg="modSp">
        <pc:chgData name="Figures, Lamoyd, VAVBACO" userId="8564b5ba-dee6-44eb-bbe9-32d9568c19b2" providerId="ADAL" clId="{E3C5CB35-1726-429D-BA05-912CA044689A}" dt="2020-07-28T21:12:44.642" v="134" actId="2711"/>
        <pc:sldMkLst>
          <pc:docMk/>
          <pc:sldMk cId="2632310388" sldId="632"/>
        </pc:sldMkLst>
        <pc:spChg chg="mod">
          <ac:chgData name="Figures, Lamoyd, VAVBACO" userId="8564b5ba-dee6-44eb-bbe9-32d9568c19b2" providerId="ADAL" clId="{E3C5CB35-1726-429D-BA05-912CA044689A}" dt="2020-07-28T21:12:44.642" v="134" actId="2711"/>
          <ac:spMkLst>
            <pc:docMk/>
            <pc:sldMk cId="2632310388" sldId="632"/>
            <ac:spMk id="2" creationId="{237AA4B1-B7F4-4A79-BDCC-235B294D71AD}"/>
          </ac:spMkLst>
        </pc:spChg>
      </pc:sldChg>
      <pc:sldMasterChg chg="modSp modSldLayout">
        <pc:chgData name="Figures, Lamoyd, VAVBACO" userId="8564b5ba-dee6-44eb-bbe9-32d9568c19b2" providerId="ADAL" clId="{E3C5CB35-1726-429D-BA05-912CA044689A}" dt="2020-07-28T20:58:15.302" v="3" actId="207"/>
        <pc:sldMasterMkLst>
          <pc:docMk/>
          <pc:sldMasterMk cId="992872288" sldId="2147483691"/>
        </pc:sldMasterMkLst>
        <pc:spChg chg="mod">
          <ac:chgData name="Figures, Lamoyd, VAVBACO" userId="8564b5ba-dee6-44eb-bbe9-32d9568c19b2" providerId="ADAL" clId="{E3C5CB35-1726-429D-BA05-912CA044689A}" dt="2020-07-28T20:57:51.006" v="0" actId="207"/>
          <ac:spMkLst>
            <pc:docMk/>
            <pc:sldMasterMk cId="992872288" sldId="2147483691"/>
            <ac:spMk id="6" creationId="{0135FEA8-9C6D-4C4D-864E-4E206D9F7587}"/>
          </ac:spMkLst>
        </pc:spChg>
        <pc:sldLayoutChg chg="modSp">
          <pc:chgData name="Figures, Lamoyd, VAVBACO" userId="8564b5ba-dee6-44eb-bbe9-32d9568c19b2" providerId="ADAL" clId="{E3C5CB35-1726-429D-BA05-912CA044689A}" dt="2020-07-28T20:57:58.404" v="1" actId="207"/>
          <pc:sldLayoutMkLst>
            <pc:docMk/>
            <pc:sldMasterMk cId="992872288" sldId="2147483691"/>
            <pc:sldLayoutMk cId="1237693063" sldId="2147483693"/>
          </pc:sldLayoutMkLst>
          <pc:spChg chg="mod">
            <ac:chgData name="Figures, Lamoyd, VAVBACO" userId="8564b5ba-dee6-44eb-bbe9-32d9568c19b2" providerId="ADAL" clId="{E3C5CB35-1726-429D-BA05-912CA044689A}" dt="2020-07-28T20:57:58.404" v="1" actId="207"/>
            <ac:spMkLst>
              <pc:docMk/>
              <pc:sldMasterMk cId="992872288" sldId="2147483691"/>
              <pc:sldLayoutMk cId="1237693063" sldId="2147483693"/>
              <ac:spMk id="6" creationId="{A70BA0F3-B54B-5648-B04B-57278B32F665}"/>
            </ac:spMkLst>
          </pc:spChg>
        </pc:sldLayoutChg>
        <pc:sldLayoutChg chg="modSp">
          <pc:chgData name="Figures, Lamoyd, VAVBACO" userId="8564b5ba-dee6-44eb-bbe9-32d9568c19b2" providerId="ADAL" clId="{E3C5CB35-1726-429D-BA05-912CA044689A}" dt="2020-07-28T20:58:10.109" v="2" actId="207"/>
          <pc:sldLayoutMkLst>
            <pc:docMk/>
            <pc:sldMasterMk cId="992872288" sldId="2147483691"/>
            <pc:sldLayoutMk cId="1998306312" sldId="2147483695"/>
          </pc:sldLayoutMkLst>
          <pc:spChg chg="mod">
            <ac:chgData name="Figures, Lamoyd, VAVBACO" userId="8564b5ba-dee6-44eb-bbe9-32d9568c19b2" providerId="ADAL" clId="{E3C5CB35-1726-429D-BA05-912CA044689A}" dt="2020-07-28T20:58:10.109" v="2" actId="207"/>
            <ac:spMkLst>
              <pc:docMk/>
              <pc:sldMasterMk cId="992872288" sldId="2147483691"/>
              <pc:sldLayoutMk cId="1998306312" sldId="2147483695"/>
              <ac:spMk id="6" creationId="{B04C3BC6-6923-E649-AF41-A824E47D086E}"/>
            </ac:spMkLst>
          </pc:spChg>
        </pc:sldLayoutChg>
        <pc:sldLayoutChg chg="modSp">
          <pc:chgData name="Figures, Lamoyd, VAVBACO" userId="8564b5ba-dee6-44eb-bbe9-32d9568c19b2" providerId="ADAL" clId="{E3C5CB35-1726-429D-BA05-912CA044689A}" dt="2020-07-28T20:58:15.302" v="3" actId="207"/>
          <pc:sldLayoutMkLst>
            <pc:docMk/>
            <pc:sldMasterMk cId="992872288" sldId="2147483691"/>
            <pc:sldLayoutMk cId="83225183" sldId="2147483697"/>
          </pc:sldLayoutMkLst>
          <pc:spChg chg="mod">
            <ac:chgData name="Figures, Lamoyd, VAVBACO" userId="8564b5ba-dee6-44eb-bbe9-32d9568c19b2" providerId="ADAL" clId="{E3C5CB35-1726-429D-BA05-912CA044689A}" dt="2020-07-28T20:58:15.302" v="3" actId="207"/>
            <ac:spMkLst>
              <pc:docMk/>
              <pc:sldMasterMk cId="992872288" sldId="2147483691"/>
              <pc:sldLayoutMk cId="83225183" sldId="2147483697"/>
              <ac:spMk id="5" creationId="{05FA87B4-9641-B243-8366-4ABDBBD53A70}"/>
            </ac:spMkLst>
          </pc:spChg>
        </pc:sldLayoutChg>
      </pc:sldMasterChg>
    </pc:docChg>
  </pc:docChgLst>
  <pc:docChgLst>
    <pc:chgData name="Figures, Lamoyd, VAVBACO" userId="2235733b-0c25-4bba-ab14-550d36410dee" providerId="ADAL" clId="{871B29F5-DEBC-49BD-95AA-7278EE7C21E8}"/>
    <pc:docChg chg="modSld">
      <pc:chgData name="Figures, Lamoyd, VAVBACO" userId="2235733b-0c25-4bba-ab14-550d36410dee" providerId="ADAL" clId="{871B29F5-DEBC-49BD-95AA-7278EE7C21E8}" dt="2020-06-09T21:25:08.775" v="0"/>
      <pc:docMkLst>
        <pc:docMk/>
      </pc:docMkLst>
      <pc:sldChg chg="addSp">
        <pc:chgData name="Figures, Lamoyd, VAVBACO" userId="2235733b-0c25-4bba-ab14-550d36410dee" providerId="ADAL" clId="{871B29F5-DEBC-49BD-95AA-7278EE7C21E8}" dt="2020-06-09T21:25:08.775" v="0"/>
        <pc:sldMkLst>
          <pc:docMk/>
          <pc:sldMk cId="3047307239" sldId="256"/>
        </pc:sldMkLst>
        <pc:spChg chg="add">
          <ac:chgData name="Figures, Lamoyd, VAVBACO" userId="2235733b-0c25-4bba-ab14-550d36410dee" providerId="ADAL" clId="{871B29F5-DEBC-49BD-95AA-7278EE7C21E8}" dt="2020-06-09T21:25:08.775" v="0"/>
          <ac:spMkLst>
            <pc:docMk/>
            <pc:sldMk cId="3047307239" sldId="256"/>
            <ac:spMk id="4" creationId="{6474CD78-0164-4E3B-9CF9-CC59778DD5A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6C68-3D00-431F-BEA0-D296EA0D8FF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1CD2A-B952-499C-9418-D097AF7E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696913"/>
            <a:ext cx="4156075" cy="3117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087816"/>
            <a:ext cx="5607050" cy="4511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61" tIns="46581" rIns="93161" bIns="46581"/>
          <a:lstStyle/>
          <a:p>
            <a:pPr eaLnBrk="1" hangingPunct="1">
              <a:spcBef>
                <a:spcPct val="0"/>
              </a:spcBef>
            </a:pPr>
            <a:endParaRPr lang="en-US" sz="800">
              <a:ea typeface="MS PGothic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1" tIns="46581" rIns="93161" bIns="46581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56" indent="-285714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55" indent="-22857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998" indent="-22857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39" indent="-22857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282" indent="-228570" defTabSz="45714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423" indent="-228570" defTabSz="45714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566" indent="-228570" defTabSz="45714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708" indent="-228570" defTabSz="45714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0ABFC86-CB2E-4D3C-9DE7-FEFBD3443BBA}" type="slidenum">
              <a:rPr lang="en-US" sz="1200">
                <a:latin typeface="Calibri" pitchFamily="34" charset="0"/>
              </a:rPr>
              <a:pPr algn="r" eaLnBrk="1" hangingPunct="1"/>
              <a:t>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1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696913"/>
            <a:ext cx="4156075" cy="3117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087816"/>
            <a:ext cx="5607050" cy="4511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61" tIns="46581" rIns="93161" bIns="46581"/>
          <a:lstStyle/>
          <a:p>
            <a:pPr eaLnBrk="1" hangingPunct="1">
              <a:spcBef>
                <a:spcPct val="0"/>
              </a:spcBef>
            </a:pPr>
            <a:endParaRPr lang="en-US" sz="800">
              <a:ea typeface="MS PGothic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1" tIns="46581" rIns="93161" bIns="46581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56" indent="-285714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55" indent="-22857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998" indent="-22857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39" indent="-22857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282" indent="-228570" defTabSz="45714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423" indent="-228570" defTabSz="45714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566" indent="-228570" defTabSz="45714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708" indent="-228570" defTabSz="45714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0ABFC86-CB2E-4D3C-9DE7-FEFBD3443BBA}" type="slidenum">
              <a:rPr lang="en-US" sz="1200">
                <a:latin typeface="Calibri" pitchFamily="34" charset="0"/>
              </a:rPr>
              <a:pPr algn="r" eaLnBrk="1" hangingPunct="1"/>
              <a:t>11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696913"/>
            <a:ext cx="4156075" cy="3117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087816"/>
            <a:ext cx="5607050" cy="4511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61" tIns="46581" rIns="93161" bIns="46581"/>
          <a:lstStyle/>
          <a:p>
            <a:pPr eaLnBrk="1" hangingPunct="1">
              <a:spcBef>
                <a:spcPct val="0"/>
              </a:spcBef>
            </a:pPr>
            <a:endParaRPr lang="en-US" sz="800">
              <a:ea typeface="MS PGothic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1" tIns="46581" rIns="93161" bIns="46581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56" indent="-285714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55" indent="-22857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998" indent="-22857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39" indent="-22857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282" indent="-228570" defTabSz="45714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423" indent="-228570" defTabSz="45714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566" indent="-228570" defTabSz="45714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708" indent="-228570" defTabSz="45714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0ABFC86-CB2E-4D3C-9DE7-FEFBD3443BBA}" type="slidenum">
              <a:rPr lang="en-US" sz="1200">
                <a:latin typeface="Calibri" pitchFamily="34" charset="0"/>
              </a:rPr>
              <a:pPr algn="r" eaLnBrk="1" hangingPunct="1"/>
              <a:t>13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57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696913"/>
            <a:ext cx="4156075" cy="3117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087816"/>
            <a:ext cx="5607050" cy="4511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61" tIns="46581" rIns="93161" bIns="46581"/>
          <a:lstStyle/>
          <a:p>
            <a:pPr eaLnBrk="1" hangingPunct="1">
              <a:spcBef>
                <a:spcPct val="0"/>
              </a:spcBef>
            </a:pPr>
            <a:endParaRPr lang="en-US" sz="800">
              <a:ea typeface="MS PGothic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1" tIns="46581" rIns="93161" bIns="46581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56" indent="-285714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55" indent="-22857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998" indent="-22857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39" indent="-22857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282" indent="-228570" defTabSz="45714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423" indent="-228570" defTabSz="45714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566" indent="-228570" defTabSz="45714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708" indent="-228570" defTabSz="45714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0ABFC86-CB2E-4D3C-9DE7-FEFBD3443BBA}" type="slidenum">
              <a:rPr lang="en-US" sz="1200">
                <a:latin typeface="Calibri" pitchFamily="34" charset="0"/>
              </a:rPr>
              <a:pPr algn="r" eaLnBrk="1" hangingPunct="1"/>
              <a:t>14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1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994B38-FABC-FB41-AD08-3348CFB792CE}"/>
              </a:ext>
            </a:extLst>
          </p:cNvPr>
          <p:cNvSpPr/>
          <p:nvPr userDrawn="1"/>
        </p:nvSpPr>
        <p:spPr>
          <a:xfrm>
            <a:off x="0" y="0"/>
            <a:ext cx="9144000" cy="686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0582E7-8953-3F4C-8634-1C6FB4EFD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9D88D-4A19-2744-BD82-0762372CF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261" y="1810853"/>
            <a:ext cx="5308439" cy="2387600"/>
          </a:xfrm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8EFAD-519D-1A45-9661-63F66A218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261" y="4564064"/>
            <a:ext cx="5308439" cy="9330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24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784596"/>
            <a:ext cx="9144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3F1FA-211D-3044-9E35-958DFBC261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1"/>
          <p:cNvSpPr>
            <a:spLocks noGrp="1"/>
          </p:cNvSpPr>
          <p:nvPr>
            <p:ph type="ctrTitle" hasCustomPrompt="1"/>
          </p:nvPr>
        </p:nvSpPr>
        <p:spPr>
          <a:xfrm>
            <a:off x="0" y="2074336"/>
            <a:ext cx="9144000" cy="1834729"/>
          </a:xfrm>
        </p:spPr>
        <p:txBody>
          <a:bodyPr>
            <a:normAutofit/>
          </a:bodyPr>
          <a:lstStyle>
            <a:lvl1pPr>
              <a:defRPr sz="4400" b="0" i="0">
                <a:latin typeface="Georgia"/>
                <a:cs typeface="Georgia"/>
              </a:defRPr>
            </a:lvl1pPr>
          </a:lstStyle>
          <a:p>
            <a:r>
              <a:rPr lang="en-US">
                <a:solidFill>
                  <a:srgbClr val="0083BE"/>
                </a:solidFill>
              </a:rPr>
              <a:t>Title of Presentation</a:t>
            </a: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922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"/>
            <a:ext cx="9144000" cy="533399"/>
          </a:xfrm>
          <a:prstGeom prst="rect">
            <a:avLst/>
          </a:prstGeom>
          <a:solidFill>
            <a:srgbClr val="0132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140682"/>
            <a:ext cx="9144000" cy="731839"/>
            <a:chOff x="0" y="6140680"/>
            <a:chExt cx="9144000" cy="731839"/>
          </a:xfrm>
        </p:grpSpPr>
        <p:sp>
          <p:nvSpPr>
            <p:cNvPr id="10" name="Rectangle 9"/>
            <p:cNvSpPr/>
            <p:nvPr/>
          </p:nvSpPr>
          <p:spPr>
            <a:xfrm>
              <a:off x="0" y="6140680"/>
              <a:ext cx="9144000" cy="7318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2" descr="C:\Users\vacoGrovem\AppData\Local\Microsoft\Windows\Temporary Internet Files\Content.Outlook\83QVOJUE\CHOOSE-VA-rev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172200"/>
              <a:ext cx="203755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PPSeal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909" y="6184206"/>
              <a:ext cx="2563091" cy="6417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2971800" y="6336268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 VA INTERNAL USE ONLY</a:t>
              </a: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B7DD1070-A186-4168-9CDA-53A5695953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50" y="624210"/>
            <a:ext cx="1352300" cy="139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41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95"/>
            <a:ext cx="8229600" cy="774638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315"/>
            <a:ext cx="8229600" cy="4869857"/>
          </a:xfrm>
        </p:spPr>
        <p:txBody>
          <a:bodyPr/>
          <a:lstStyle>
            <a:lvl1pPr>
              <a:defRPr sz="2200">
                <a:latin typeface="Myriad Pro"/>
              </a:defRPr>
            </a:lvl1pPr>
            <a:lvl2pPr>
              <a:defRPr sz="2000">
                <a:latin typeface="Myriad Pro"/>
              </a:defRPr>
            </a:lvl2pPr>
            <a:lvl3pPr>
              <a:defRPr sz="1800">
                <a:latin typeface="Myriad Pro"/>
              </a:defRPr>
            </a:lvl3pPr>
            <a:lvl4pPr>
              <a:defRPr sz="1800">
                <a:latin typeface="Myriad Pro"/>
              </a:defRPr>
            </a:lvl4pPr>
            <a:lvl5pPr>
              <a:defRPr sz="18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02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95"/>
            <a:ext cx="8229600" cy="774638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7621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412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85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9391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939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0162"/>
            <a:ext cx="8229600" cy="4647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8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5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97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7"/>
            <a:ext cx="8458200" cy="1143000"/>
          </a:xfrm>
        </p:spPr>
        <p:txBody>
          <a:bodyPr>
            <a:normAutofit/>
          </a:bodyPr>
          <a:lstStyle>
            <a:lvl1pPr algn="l">
              <a:defRPr sz="4800" b="1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40487"/>
            <a:ext cx="1295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40487"/>
            <a:ext cx="3429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1600" y="6340487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57200"/>
            <a:fld id="{04F7EA0F-F264-4DBA-8450-109ED0C85B89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8458200" cy="45720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2394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784596"/>
            <a:ext cx="9144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3F1FA-211D-3044-9E35-958DFBC261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1"/>
          <p:cNvSpPr>
            <a:spLocks noGrp="1"/>
          </p:cNvSpPr>
          <p:nvPr>
            <p:ph type="ctrTitle" hasCustomPrompt="1"/>
          </p:nvPr>
        </p:nvSpPr>
        <p:spPr>
          <a:xfrm>
            <a:off x="0" y="2074336"/>
            <a:ext cx="9144000" cy="1834729"/>
          </a:xfrm>
        </p:spPr>
        <p:txBody>
          <a:bodyPr>
            <a:normAutofit/>
          </a:bodyPr>
          <a:lstStyle>
            <a:lvl1pPr>
              <a:defRPr sz="4400" b="0" i="0">
                <a:latin typeface="Georgia"/>
                <a:cs typeface="Georgia"/>
              </a:defRPr>
            </a:lvl1pPr>
          </a:lstStyle>
          <a:p>
            <a:r>
              <a:rPr lang="en-US">
                <a:solidFill>
                  <a:srgbClr val="0083BE"/>
                </a:solidFill>
              </a:rPr>
              <a:t>Title of Presentation</a:t>
            </a: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922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"/>
            <a:ext cx="9144000" cy="533399"/>
          </a:xfrm>
          <a:prstGeom prst="rect">
            <a:avLst/>
          </a:prstGeom>
          <a:solidFill>
            <a:srgbClr val="0132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2308" y="106555"/>
            <a:ext cx="44319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Veterans Benefits Administration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140682"/>
            <a:ext cx="9144000" cy="731839"/>
            <a:chOff x="0" y="6140680"/>
            <a:chExt cx="9144000" cy="731839"/>
          </a:xfrm>
        </p:grpSpPr>
        <p:sp>
          <p:nvSpPr>
            <p:cNvPr id="10" name="Rectangle 9"/>
            <p:cNvSpPr/>
            <p:nvPr/>
          </p:nvSpPr>
          <p:spPr>
            <a:xfrm>
              <a:off x="0" y="6140680"/>
              <a:ext cx="9144000" cy="7318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2" descr="C:\Users\vacoGrovem\AppData\Local\Microsoft\Windows\Temporary Internet Files\Content.Outlook\83QVOJUE\CHOOSE-VA-rev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172200"/>
              <a:ext cx="203755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PPSeal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909" y="6184206"/>
              <a:ext cx="2563091" cy="6417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2971800" y="6336268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 VA INTERNAL USE ONLY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437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77FA-89BE-0D4D-A3E6-68587F92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72F3-8C13-214A-B376-C2C05B0F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85BF-735C-F942-A87A-899BB96F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91939" y="6350972"/>
            <a:ext cx="661036" cy="365125"/>
          </a:xfrm>
          <a:prstGeom prst="rect">
            <a:avLst/>
          </a:prstGeo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1B2BD-DCF0-CA49-A4C2-5C702AD1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998" y="6356351"/>
            <a:ext cx="5244352" cy="365125"/>
          </a:xfrm>
          <a:prstGeom prst="rect">
            <a:avLst/>
          </a:prstGeo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A0F3-B54B-5648-B04B-57278B3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800"/>
            <a:fld id="{2346C6CC-1531-9D43-9929-56C34AA4FDB5}" type="slidenum">
              <a:rPr lang="en-US" smtClean="0"/>
              <a:pPr defTabSz="6858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93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95"/>
            <a:ext cx="8229600" cy="774638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315"/>
            <a:ext cx="8229600" cy="4869857"/>
          </a:xfrm>
        </p:spPr>
        <p:txBody>
          <a:bodyPr/>
          <a:lstStyle>
            <a:lvl1pPr>
              <a:defRPr sz="2200">
                <a:latin typeface="Myriad Pro"/>
              </a:defRPr>
            </a:lvl1pPr>
            <a:lvl2pPr>
              <a:defRPr sz="2000">
                <a:latin typeface="Myriad Pro"/>
              </a:defRPr>
            </a:lvl2pPr>
            <a:lvl3pPr>
              <a:defRPr sz="1800">
                <a:latin typeface="Myriad Pro"/>
              </a:defRPr>
            </a:lvl3pPr>
            <a:lvl4pPr>
              <a:defRPr sz="1800">
                <a:latin typeface="Myriad Pro"/>
              </a:defRPr>
            </a:lvl4pPr>
            <a:lvl5pPr>
              <a:defRPr sz="18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852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95"/>
            <a:ext cx="8229600" cy="774638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2250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1864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260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9391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939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0162"/>
            <a:ext cx="8229600" cy="4647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62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18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04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7"/>
            <a:ext cx="8458200" cy="1143000"/>
          </a:xfrm>
        </p:spPr>
        <p:txBody>
          <a:bodyPr>
            <a:normAutofit/>
          </a:bodyPr>
          <a:lstStyle>
            <a:lvl1pPr algn="l">
              <a:defRPr sz="4800" b="1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40487"/>
            <a:ext cx="1295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40487"/>
            <a:ext cx="3429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1600" y="6340487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57200"/>
            <a:fld id="{04F7EA0F-F264-4DBA-8450-109ED0C85B89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8458200" cy="45720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8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77FA-89BE-0D4D-A3E6-68587F92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72F3-8C13-214A-B376-C2C05B0F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85BF-735C-F942-A87A-899BB96F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91939" y="6350972"/>
            <a:ext cx="661036" cy="365125"/>
          </a:xfrm>
          <a:prstGeom prst="rect">
            <a:avLst/>
          </a:prstGeo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1B2BD-DCF0-CA49-A4C2-5C702AD1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998" y="6356351"/>
            <a:ext cx="5244352" cy="365125"/>
          </a:xfrm>
          <a:prstGeom prst="rect">
            <a:avLst/>
          </a:prstGeo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A0F3-B54B-5648-B04B-57278B3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7E956-7124-F941-B989-529BD87A7B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FE956A-43BB-7847-8D72-306D51FCB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3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E4280C-0C66-B047-B9C7-373A1EDEFF0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18F4825A-768D-E240-AE9A-E6929ED17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08BB7-936D-874F-BF65-E6C1343E7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7893" y="1709739"/>
            <a:ext cx="5791381" cy="2852737"/>
          </a:xfrm>
        </p:spPr>
        <p:txBody>
          <a:bodyPr anchor="b"/>
          <a:lstStyle>
            <a:lvl1pPr algn="r">
              <a:defRPr sz="45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19FCC-16CE-F24A-B069-FF6B1C7FE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7893" y="4589464"/>
            <a:ext cx="5791381" cy="73557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3BC6-6923-E649-AF41-A824E47D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8538" y="6208173"/>
            <a:ext cx="20574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defTabSz="685800"/>
            <a:fld id="{2346C6CC-1531-9D43-9929-56C34AA4FDB5}" type="slidenum">
              <a:rPr lang="en-US" smtClean="0"/>
              <a:pPr defTabSz="6858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A6B0-5ACE-8D4E-8C61-B0A80147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59F2-A51D-2B40-A03E-C4721B18E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686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58A00-57DD-1944-AE99-7E13F92CF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9186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C73C1-75CC-C74E-9F27-2B4B0112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91939" y="6350972"/>
            <a:ext cx="661036" cy="365125"/>
          </a:xfrm>
          <a:prstGeom prst="rect">
            <a:avLst/>
          </a:prstGeo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FA9B3-ADEB-0648-A921-275E49B7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998" y="6356351"/>
            <a:ext cx="5244352" cy="365125"/>
          </a:xfrm>
          <a:prstGeom prst="rect">
            <a:avLst/>
          </a:prstGeo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5EE3E-3409-834B-A175-A52573B0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16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D342-8FB4-D641-ADD6-F82A9772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2BB8-6205-7E47-BA23-424C3B6C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998" y="6356351"/>
            <a:ext cx="5244352" cy="365125"/>
          </a:xfrm>
          <a:prstGeom prst="rect">
            <a:avLst/>
          </a:prstGeo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A87B4-9641-B243-8366-4ABDBBD5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800"/>
            <a:fld id="{2346C6CC-1531-9D43-9929-56C34AA4FDB5}" type="slidenum">
              <a:rPr lang="en-US" smtClean="0"/>
              <a:pPr defTabSz="6858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7D3A7-642A-0F46-8236-237CA67F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91939" y="6350972"/>
            <a:ext cx="661036" cy="365125"/>
          </a:xfrm>
          <a:prstGeom prst="rect">
            <a:avLst/>
          </a:prstGeo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81F3A-1FDB-074B-9BA5-3D84769C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998" y="6356351"/>
            <a:ext cx="5244352" cy="365125"/>
          </a:xfrm>
          <a:prstGeom prst="rect">
            <a:avLst/>
          </a:prstGeo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AC2CE-61C8-EA46-BF6B-FA56DF66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1F079-1338-5A4B-97B4-06BF11FD921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74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831B-CB70-C84D-8145-3968943E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87" y="1011630"/>
            <a:ext cx="2949178" cy="1600200"/>
          </a:xfrm>
        </p:spPr>
        <p:txBody>
          <a:bodyPr anchor="b"/>
          <a:lstStyle>
            <a:lvl1pPr>
              <a:defRPr sz="2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0CE6-528D-314C-A679-134BE283F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37" y="344246"/>
            <a:ext cx="5217077" cy="551680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198EE-C23F-694A-96E4-99B23841D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687" y="2710928"/>
            <a:ext cx="2949178" cy="315806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B0384-F08C-664D-9A32-62383351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91939" y="6350972"/>
            <a:ext cx="661036" cy="365125"/>
          </a:xfrm>
          <a:prstGeom prst="rect">
            <a:avLst/>
          </a:prstGeo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2A991-4033-6147-BEDB-E686A035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998" y="6356351"/>
            <a:ext cx="5244352" cy="365125"/>
          </a:xfrm>
          <a:prstGeom prst="rect">
            <a:avLst/>
          </a:prstGeo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92A62-751D-7648-8B00-3AD85445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97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10EB-75D7-8442-9EB4-C10FCA97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30" y="1065007"/>
            <a:ext cx="2949178" cy="1225791"/>
          </a:xfrm>
        </p:spPr>
        <p:txBody>
          <a:bodyPr anchor="b"/>
          <a:lstStyle>
            <a:lvl1pPr>
              <a:defRPr sz="2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901F6-1923-0943-9E01-E4286D238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18280" y="457201"/>
            <a:ext cx="516499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FD46D-A4B6-1D4F-8164-9E842D294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730" y="2377440"/>
            <a:ext cx="2949178" cy="34915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76633-FBEF-9041-AFB4-D3289965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21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8D826E-BF38-704C-BC1A-E057D4FC5B4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0F51E-F5B2-C94D-807C-A2289D86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87" y="334168"/>
            <a:ext cx="729032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CD293-CF85-0C4F-890C-1D67788A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686" y="1452115"/>
            <a:ext cx="7886700" cy="47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5FEA8-9C6D-4C4D-864E-4E206D9F7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5936" y="6356351"/>
            <a:ext cx="515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685800"/>
            <a:fld id="{E87F3B4C-AEE5-45C6-9D80-9BA0D30CCCC5}" type="slidenum">
              <a:rPr lang="en-US" smtClean="0"/>
              <a:pPr defTabSz="6858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7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hf hdr="0" ftr="0" dt="0"/>
  <p:txStyles>
    <p:titleStyle>
      <a:lvl1pPr marL="8335" indent="0" algn="l" defTabSz="685800" rtl="0" eaLnBrk="1" latinLnBrk="0" hangingPunct="1">
        <a:lnSpc>
          <a:spcPct val="90000"/>
        </a:lnSpc>
        <a:spcBef>
          <a:spcPct val="0"/>
        </a:spcBef>
        <a:buNone/>
        <a:tabLst/>
        <a:defRPr sz="3000" b="1" kern="1200">
          <a:solidFill>
            <a:srgbClr val="003F72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91716" indent="-176213" algn="l" defTabSz="685800" rtl="0" eaLnBrk="1" latinLnBrk="0" hangingPunct="1">
        <a:lnSpc>
          <a:spcPct val="90000"/>
        </a:lnSpc>
        <a:spcBef>
          <a:spcPts val="375"/>
        </a:spcBef>
        <a:buSzPct val="75000"/>
        <a:buFont typeface="Courier New" panose="02070309020205020404" pitchFamily="49" charset="0"/>
        <a:buChar char="o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76213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tabLst/>
        <a:defRPr sz="1500" kern="1200">
          <a:solidFill>
            <a:srgbClr val="003F72"/>
          </a:solidFill>
          <a:latin typeface="+mn-lt"/>
          <a:ea typeface="+mn-ea"/>
          <a:cs typeface="+mn-cs"/>
        </a:defRPr>
      </a:lvl3pPr>
      <a:lvl4pPr marL="776288" indent="-16073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944166" indent="-160735" algn="l" defTabSz="685800" rtl="0" eaLnBrk="1" latinLnBrk="0" hangingPunct="1">
        <a:lnSpc>
          <a:spcPct val="90000"/>
        </a:lnSpc>
        <a:spcBef>
          <a:spcPts val="375"/>
        </a:spcBef>
        <a:buSzPct val="85000"/>
        <a:buFont typeface="Courier New" panose="02070309020205020404" pitchFamily="49" charset="0"/>
        <a:buChar char="o"/>
        <a:tabLst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3"/>
            <a:ext cx="9144000" cy="77893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"/>
            <a:ext cx="8229600" cy="77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8946"/>
            <a:ext cx="8229600" cy="464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308" y="6422688"/>
            <a:ext cx="44319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Veterans Benefits Administration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1" y="5187945"/>
            <a:ext cx="4431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Veterans Benefits Administration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0886" y="6138043"/>
            <a:ext cx="9166761" cy="731839"/>
            <a:chOff x="0" y="6140680"/>
            <a:chExt cx="9144000" cy="731839"/>
          </a:xfrm>
        </p:grpSpPr>
        <p:sp>
          <p:nvSpPr>
            <p:cNvPr id="14" name="Rectangle 13"/>
            <p:cNvSpPr/>
            <p:nvPr/>
          </p:nvSpPr>
          <p:spPr>
            <a:xfrm>
              <a:off x="0" y="6140680"/>
              <a:ext cx="9144000" cy="7318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Picture 2" descr="C:\Users\vacoGrovem\AppData\Local\Microsoft\Windows\Temporary Internet Files\Content.Outlook\83QVOJUE\CHOOSE-VA-rev.pn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172200"/>
              <a:ext cx="203755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PPSeal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909" y="6184206"/>
              <a:ext cx="2563091" cy="64170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2971800" y="6336268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 VA INTERNAL USE ONLY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76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3"/>
            <a:ext cx="9144000" cy="77893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"/>
            <a:ext cx="8229600" cy="77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8946"/>
            <a:ext cx="8229600" cy="464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308" y="6422688"/>
            <a:ext cx="44319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Veterans Benefits Administration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1" y="5187945"/>
            <a:ext cx="4431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Veterans Benefits Administration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0886" y="6138043"/>
            <a:ext cx="9166761" cy="731839"/>
            <a:chOff x="0" y="6140680"/>
            <a:chExt cx="9144000" cy="731839"/>
          </a:xfrm>
        </p:grpSpPr>
        <p:sp>
          <p:nvSpPr>
            <p:cNvPr id="14" name="Rectangle 13"/>
            <p:cNvSpPr/>
            <p:nvPr/>
          </p:nvSpPr>
          <p:spPr>
            <a:xfrm>
              <a:off x="0" y="6140680"/>
              <a:ext cx="9144000" cy="7318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Picture 2" descr="C:\Users\vacoGrovem\AppData\Local\Microsoft\Windows\Temporary Internet Files\Content.Outlook\83QVOJUE\CHOOSE-VA-rev.pn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172200"/>
              <a:ext cx="203755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PPSeal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909" y="6184206"/>
              <a:ext cx="2563091" cy="64170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2971800" y="6336268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 VA INTERNAL USE ONLY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54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veteransaffairs.webex.com/recordingservice/sites/veteransaffairs/recording/playback/b2cd8ca0033b475da7e46fa006a0742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s-vectors/shruggin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E4C5-8DA0-4672-A3C8-EC72F9D61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Budget Process</a:t>
            </a:r>
            <a:br>
              <a:rPr lang="en-US" sz="4000" b="1" dirty="0"/>
            </a:br>
            <a:r>
              <a:rPr lang="en-US" sz="4000" b="1" dirty="0"/>
              <a:t>General Operating Expenses </a:t>
            </a:r>
            <a:br>
              <a:rPr lang="en-US" sz="4000" b="1" dirty="0"/>
            </a:br>
            <a:r>
              <a:rPr lang="en-US" sz="4000" b="1" dirty="0"/>
              <a:t>(GOE)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E077B-5DE4-42E6-8272-155C230C3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261" y="4268643"/>
            <a:ext cx="5308439" cy="9330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Ursula Sneed</a:t>
            </a:r>
          </a:p>
          <a:p>
            <a:r>
              <a:rPr lang="en-US" dirty="0"/>
              <a:t>Director, Discretionary Budget Staff</a:t>
            </a:r>
          </a:p>
          <a:p>
            <a:r>
              <a:rPr lang="en-US" dirty="0"/>
              <a:t>Office of Financial Management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74CD78-0164-4E3B-9CF9-CC59778DD5AF}"/>
              </a:ext>
            </a:extLst>
          </p:cNvPr>
          <p:cNvSpPr txBox="1"/>
          <p:nvPr/>
        </p:nvSpPr>
        <p:spPr>
          <a:xfrm>
            <a:off x="5755177" y="716168"/>
            <a:ext cx="325630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highlight>
                  <a:srgbClr val="FFFF00"/>
                </a:highlight>
                <a:hlinkClick r:id="rId2"/>
              </a:rPr>
              <a:t>Click here to view the recording</a:t>
            </a:r>
            <a:endParaRPr lang="en-US" b="1">
              <a:highlight>
                <a:srgbClr val="FFFF00"/>
              </a:highlight>
              <a:cs typeface="Calibri"/>
            </a:endParaRPr>
          </a:p>
          <a:p>
            <a:pPr algn="ctr"/>
            <a:r>
              <a:rPr lang="en-US" b="1">
                <a:highlight>
                  <a:srgbClr val="FFFF00"/>
                </a:highlight>
              </a:rPr>
              <a:t>Recording Password: VREoet2020!</a:t>
            </a:r>
            <a:endParaRPr lang="en-US" b="1">
              <a:highlight>
                <a:srgbClr val="FFFF00"/>
              </a:highlight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07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FA5A-F9D4-482F-B382-E0A97A0E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Budget Phase - Execution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828D789-1C41-46C9-ADE2-BCA09F4A5ECA}"/>
              </a:ext>
            </a:extLst>
          </p:cNvPr>
          <p:cNvSpPr/>
          <p:nvPr/>
        </p:nvSpPr>
        <p:spPr>
          <a:xfrm>
            <a:off x="383177" y="1166949"/>
            <a:ext cx="2029097" cy="69668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Appropriation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D854C508-D1B1-47D2-81FA-9BEF818F872D}"/>
              </a:ext>
            </a:extLst>
          </p:cNvPr>
          <p:cNvSpPr/>
          <p:nvPr/>
        </p:nvSpPr>
        <p:spPr>
          <a:xfrm>
            <a:off x="400593" y="2191653"/>
            <a:ext cx="2029097" cy="69668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Apportionment</a:t>
            </a: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1405B61F-5C6D-4F01-A2C2-AC80933191D4}"/>
              </a:ext>
            </a:extLst>
          </p:cNvPr>
          <p:cNvSpPr/>
          <p:nvPr/>
        </p:nvSpPr>
        <p:spPr>
          <a:xfrm>
            <a:off x="383176" y="3213727"/>
            <a:ext cx="2029097" cy="69668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Allotment/Sub Allotment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963A85AC-5A34-4FC6-B78F-72ABEB4B7518}"/>
              </a:ext>
            </a:extLst>
          </p:cNvPr>
          <p:cNvSpPr/>
          <p:nvPr/>
        </p:nvSpPr>
        <p:spPr>
          <a:xfrm>
            <a:off x="400593" y="4301058"/>
            <a:ext cx="2029097" cy="69668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Allowance Memos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B470880A-F18E-44CD-A6B0-6360EA0C49A7}"/>
              </a:ext>
            </a:extLst>
          </p:cNvPr>
          <p:cNvSpPr/>
          <p:nvPr/>
        </p:nvSpPr>
        <p:spPr>
          <a:xfrm>
            <a:off x="400593" y="5303946"/>
            <a:ext cx="2029097" cy="69668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Obligation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E4DBD3-EA06-46BA-91D5-39DC37880B5B}"/>
              </a:ext>
            </a:extLst>
          </p:cNvPr>
          <p:cNvSpPr txBox="1"/>
          <p:nvPr/>
        </p:nvSpPr>
        <p:spPr>
          <a:xfrm>
            <a:off x="2638697" y="1199886"/>
            <a:ext cx="57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Congressionally designated budget authority provided to a government agency for specified purposes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1EBF8C-2B2A-4496-BE2E-97627F631374}"/>
              </a:ext>
            </a:extLst>
          </p:cNvPr>
          <p:cNvSpPr txBox="1"/>
          <p:nvPr/>
        </p:nvSpPr>
        <p:spPr>
          <a:xfrm>
            <a:off x="2638697" y="2216830"/>
            <a:ext cx="547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action by which OMB distributes amounts available for obligation in an appropriation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ADDE3-4F6D-4624-948C-CF361E72E1C7}"/>
              </a:ext>
            </a:extLst>
          </p:cNvPr>
          <p:cNvSpPr txBox="1"/>
          <p:nvPr/>
        </p:nvSpPr>
        <p:spPr>
          <a:xfrm>
            <a:off x="2638696" y="3213727"/>
            <a:ext cx="612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Authorizes recipients to incur obligations for a specified amount and purpose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71A5A2-A60E-4108-9BB7-033A6949143A}"/>
              </a:ext>
            </a:extLst>
          </p:cNvPr>
          <p:cNvSpPr txBox="1"/>
          <p:nvPr/>
        </p:nvSpPr>
        <p:spPr>
          <a:xfrm>
            <a:off x="2638696" y="4301058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Distribution of funding available to each VBA business line and staff office for the obligation of GOE funding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3BFFC9-4BB1-46AB-AC75-5A51A94A5065}"/>
              </a:ext>
            </a:extLst>
          </p:cNvPr>
          <p:cNvSpPr txBox="1"/>
          <p:nvPr/>
        </p:nvSpPr>
        <p:spPr>
          <a:xfrm>
            <a:off x="2662553" y="5297955"/>
            <a:ext cx="554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Legally binding agreement to pay for goods and services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821B1A2-402E-429E-8E15-B6CCD53A3748}"/>
              </a:ext>
            </a:extLst>
          </p:cNvPr>
          <p:cNvSpPr txBox="1">
            <a:spLocks/>
          </p:cNvSpPr>
          <p:nvPr/>
        </p:nvSpPr>
        <p:spPr>
          <a:xfrm>
            <a:off x="8686799" y="6430963"/>
            <a:ext cx="415633" cy="334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983F1FA-211D-3044-9E35-958DFBC2615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B1F406-B5B4-40DA-A2C5-C90F6380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/>
              <a:pPr defTabSz="68580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3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031"/>
          <p:cNvSpPr txBox="1">
            <a:spLocks noChangeArrowheads="1"/>
          </p:cNvSpPr>
          <p:nvPr/>
        </p:nvSpPr>
        <p:spPr bwMode="auto">
          <a:xfrm>
            <a:off x="457200" y="6430963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" name="Line Callout 1 2"/>
          <p:cNvSpPr/>
          <p:nvPr/>
        </p:nvSpPr>
        <p:spPr>
          <a:xfrm>
            <a:off x="6210300" y="1995515"/>
            <a:ext cx="2819400" cy="1116106"/>
          </a:xfrm>
          <a:prstGeom prst="borderCallout1">
            <a:avLst>
              <a:gd name="adj1" fmla="val 48442"/>
              <a:gd name="adj2" fmla="val -384"/>
              <a:gd name="adj3" fmla="val 48071"/>
              <a:gd name="adj4" fmla="val -32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/>
              <a:t>This  Memo and attached TDA provides funding consistent with the 2020 appropriation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210300" y="3794463"/>
            <a:ext cx="2819400" cy="433264"/>
          </a:xfrm>
          <a:prstGeom prst="borderCallout1">
            <a:avLst>
              <a:gd name="adj1" fmla="val 47718"/>
              <a:gd name="adj2" fmla="val -1656"/>
              <a:gd name="adj3" fmla="val 52064"/>
              <a:gd name="adj4" fmla="val -57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VBA GOE Budget Authority $3.1 Billion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6210300" y="5133525"/>
            <a:ext cx="2819400" cy="433264"/>
          </a:xfrm>
          <a:prstGeom prst="borderCallout1">
            <a:avLst>
              <a:gd name="adj1" fmla="val 47718"/>
              <a:gd name="adj2" fmla="val -1656"/>
              <a:gd name="adj3" fmla="val 45800"/>
              <a:gd name="adj4" fmla="val -55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Reimbursable Authority: $2 Billion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721E34-4E11-407B-9909-F62456C6A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15314"/>
            <a:ext cx="4964486" cy="5081785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4F132FE-4980-464B-AFBD-708E5F6D17A6}"/>
              </a:ext>
            </a:extLst>
          </p:cNvPr>
          <p:cNvSpPr txBox="1">
            <a:spLocks/>
          </p:cNvSpPr>
          <p:nvPr/>
        </p:nvSpPr>
        <p:spPr>
          <a:xfrm>
            <a:off x="8686799" y="6430963"/>
            <a:ext cx="415633" cy="334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983F1FA-211D-3044-9E35-958DFBC2615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A85824-D9F6-4F34-BF2C-467881A2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Transfer of Disbursing Authority (TDA)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72887-8DE9-42E1-97C4-5F380355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/>
              <a:pPr defTabSz="68580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3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9B21-CBD7-4019-976B-4F4CC570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Allowance Memorandum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A6B92-5CAB-42C2-9F56-6C60EE185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91477"/>
            <a:ext cx="4329265" cy="52003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F9803C-731E-4263-84C6-FD18E979DC7C}"/>
              </a:ext>
            </a:extLst>
          </p:cNvPr>
          <p:cNvSpPr txBox="1"/>
          <p:nvPr/>
        </p:nvSpPr>
        <p:spPr>
          <a:xfrm>
            <a:off x="4972594" y="2211310"/>
            <a:ext cx="3648892" cy="3139321"/>
          </a:xfrm>
          <a:prstGeom prst="rect">
            <a:avLst/>
          </a:prstGeom>
          <a:noFill/>
          <a:ln w="47625" cmpd="dbl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Allowance Memo distributes funding to each business line and staff office at the Budget Obligation Code (BOC)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Establishes the annual budget for each office based on approved requirements and past 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Authorizes the spending limit for Overtime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Source for the development of office spend plans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AD871A0-314B-4F37-A499-86B48CDCE549}"/>
              </a:ext>
            </a:extLst>
          </p:cNvPr>
          <p:cNvSpPr txBox="1">
            <a:spLocks/>
          </p:cNvSpPr>
          <p:nvPr/>
        </p:nvSpPr>
        <p:spPr>
          <a:xfrm>
            <a:off x="8686799" y="6430963"/>
            <a:ext cx="415633" cy="334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983F1FA-211D-3044-9E35-958DFBC2615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4533B-7D83-4E0E-AE43-930A8518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/>
              <a:pPr defTabSz="68580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57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031"/>
          <p:cNvSpPr txBox="1">
            <a:spLocks noChangeArrowheads="1"/>
          </p:cNvSpPr>
          <p:nvPr/>
        </p:nvSpPr>
        <p:spPr bwMode="auto">
          <a:xfrm>
            <a:off x="457200" y="6430963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3C064-7814-425F-8A62-0B00E3B96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Spend Plans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01675" y="1093665"/>
            <a:ext cx="8442325" cy="260191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Spend plans are developed by each office to reflect their monthly plan for obligating funded requirements</a:t>
            </a:r>
          </a:p>
          <a:p>
            <a:r>
              <a:rPr lang="en-US" sz="2000" dirty="0">
                <a:latin typeface="+mn-lt"/>
              </a:rPr>
              <a:t>Adjustments are made to plans during the fiscal year to reflect the reallocation of funding due to changing requirements during the FY</a:t>
            </a:r>
          </a:p>
          <a:p>
            <a:r>
              <a:rPr lang="en-US" sz="2000" dirty="0">
                <a:latin typeface="+mn-lt"/>
              </a:rPr>
              <a:t>Unfunded requirements (UFRs) are captured separately and evaluated quarterly unless otherwise directed by the PDUSB</a:t>
            </a:r>
          </a:p>
          <a:p>
            <a:r>
              <a:rPr lang="en-US" sz="2000" dirty="0">
                <a:latin typeface="+mn-lt"/>
              </a:rPr>
              <a:t>UFRs are submitted to the PDUSB and COS for final review, prioritization and approval</a:t>
            </a:r>
          </a:p>
          <a:p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2AE4E-A9A0-4741-BC98-5B179D2A5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5923"/>
            <a:ext cx="9144000" cy="2218221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CDDAAC7-AA7E-46C4-8458-76A7BB9EEC4D}"/>
              </a:ext>
            </a:extLst>
          </p:cNvPr>
          <p:cNvSpPr txBox="1">
            <a:spLocks/>
          </p:cNvSpPr>
          <p:nvPr/>
        </p:nvSpPr>
        <p:spPr>
          <a:xfrm>
            <a:off x="8686799" y="6430963"/>
            <a:ext cx="415633" cy="334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983F1FA-211D-3044-9E35-958DFBC2615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88F217-31D8-44A7-B2E3-37BBA6AF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/>
              <a:pPr defTabSz="68580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4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FD04-D6A8-4086-A4EB-90DA50DA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End-of-Year Close-Out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983F1FA-211D-3044-9E35-958DFBC2615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/>
          </a:p>
        </p:txBody>
      </p:sp>
      <p:sp>
        <p:nvSpPr>
          <p:cNvPr id="4101" name="Text Box 1031"/>
          <p:cNvSpPr txBox="1">
            <a:spLocks noChangeArrowheads="1"/>
          </p:cNvSpPr>
          <p:nvPr/>
        </p:nvSpPr>
        <p:spPr bwMode="auto">
          <a:xfrm>
            <a:off x="457200" y="6430963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13856" y="1138424"/>
            <a:ext cx="91162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At the end of the fiscal year all obligations must be finalized before the fund expires on September 30</a:t>
            </a:r>
            <a:r>
              <a:rPr lang="en-US" sz="2000" baseline="30000" dirty="0"/>
              <a:t>th</a:t>
            </a:r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During the 4</a:t>
            </a:r>
            <a:r>
              <a:rPr lang="en-US" sz="2000" baseline="30000" dirty="0"/>
              <a:t>th</a:t>
            </a:r>
            <a:r>
              <a:rPr lang="en-US" sz="2000" dirty="0"/>
              <a:t> quarter, the Discretionary Budget Execution team will begin “sweeping” </a:t>
            </a:r>
            <a:r>
              <a:rPr lang="en-US" sz="2000" dirty="0" err="1"/>
              <a:t>unexecutable</a:t>
            </a:r>
            <a:r>
              <a:rPr lang="en-US" sz="2000" dirty="0"/>
              <a:t> funding for VBA-managed reallocation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Comply with acquisition activities in accordance with submission dates and guidance administered by the Office of Mission Support’s Acquisition Division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9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97B5-F5DC-4141-9578-EA5CD7F5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GOE BUDGET CYCLE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A601908E-5E2D-4072-B1A1-453E32FDAE4A}"/>
              </a:ext>
            </a:extLst>
          </p:cNvPr>
          <p:cNvSpPr/>
          <p:nvPr/>
        </p:nvSpPr>
        <p:spPr>
          <a:xfrm>
            <a:off x="2391798" y="839390"/>
            <a:ext cx="4360403" cy="4170918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52603-291B-48EE-AE7F-9BE6F309E7C3}"/>
              </a:ext>
            </a:extLst>
          </p:cNvPr>
          <p:cNvSpPr txBox="1"/>
          <p:nvPr/>
        </p:nvSpPr>
        <p:spPr>
          <a:xfrm>
            <a:off x="3987389" y="1180292"/>
            <a:ext cx="95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FY2020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8655116F-C648-42E6-86F9-8C09D8C1EDA5}"/>
              </a:ext>
            </a:extLst>
          </p:cNvPr>
          <p:cNvSpPr/>
          <p:nvPr/>
        </p:nvSpPr>
        <p:spPr>
          <a:xfrm>
            <a:off x="4484531" y="2710814"/>
            <a:ext cx="1318881" cy="1301331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821A41-9477-47B0-8145-42EFAD264A79}"/>
              </a:ext>
            </a:extLst>
          </p:cNvPr>
          <p:cNvSpPr txBox="1"/>
          <p:nvPr/>
        </p:nvSpPr>
        <p:spPr>
          <a:xfrm>
            <a:off x="4699051" y="3055187"/>
            <a:ext cx="8898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Program FY23-FY27 Framework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D3DB2D-43AE-4DFC-85AA-A8366A82E36D}"/>
              </a:ext>
            </a:extLst>
          </p:cNvPr>
          <p:cNvSpPr txBox="1"/>
          <p:nvPr/>
        </p:nvSpPr>
        <p:spPr>
          <a:xfrm>
            <a:off x="126070" y="1047325"/>
            <a:ext cx="2417188" cy="938719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u="sng"/>
              <a:t>Execution Deliverables</a:t>
            </a:r>
            <a:r>
              <a:rPr lang="en-US" sz="1100"/>
              <a:t>:</a:t>
            </a:r>
          </a:p>
          <a:p>
            <a:r>
              <a:rPr lang="en-US" sz="1100"/>
              <a:t> -   Allowance Memos</a:t>
            </a:r>
          </a:p>
          <a:p>
            <a:pPr marL="171450" indent="-171450">
              <a:buFontTx/>
              <a:buChar char="-"/>
            </a:pPr>
            <a:r>
              <a:rPr lang="en-US" sz="1100"/>
              <a:t>Spend Plans</a:t>
            </a:r>
          </a:p>
          <a:p>
            <a:pPr marL="171450" indent="-171450">
              <a:buFontTx/>
              <a:buChar char="-"/>
            </a:pPr>
            <a:r>
              <a:rPr lang="en-US" sz="1100"/>
              <a:t>IAAs/SLAs</a:t>
            </a:r>
          </a:p>
          <a:p>
            <a:pPr marL="171450" indent="-171450">
              <a:buFontTx/>
              <a:buChar char="-"/>
            </a:pPr>
            <a:r>
              <a:rPr lang="en-US" sz="1100"/>
              <a:t>Reimbursements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18AEEA-E71F-4A5A-BC54-9FBC5EDE5A71}"/>
              </a:ext>
            </a:extLst>
          </p:cNvPr>
          <p:cNvSpPr txBox="1"/>
          <p:nvPr/>
        </p:nvSpPr>
        <p:spPr>
          <a:xfrm>
            <a:off x="6600744" y="1047324"/>
            <a:ext cx="2348027" cy="938719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u="sng"/>
              <a:t>Formulation Budget Deliverables</a:t>
            </a:r>
            <a:r>
              <a:rPr lang="en-US" sz="1100"/>
              <a:t>:</a:t>
            </a:r>
          </a:p>
          <a:p>
            <a:r>
              <a:rPr lang="en-US" sz="1100"/>
              <a:t> -   Cost Estimates</a:t>
            </a:r>
          </a:p>
          <a:p>
            <a:pPr marL="171450" indent="-171450">
              <a:buFontTx/>
              <a:buChar char="-"/>
            </a:pPr>
            <a:r>
              <a:rPr lang="en-US" sz="1100"/>
              <a:t>Budget Exhibits</a:t>
            </a:r>
          </a:p>
          <a:p>
            <a:pPr marL="171450" indent="-171450">
              <a:buFontTx/>
              <a:buChar char="-"/>
            </a:pPr>
            <a:r>
              <a:rPr lang="en-US" sz="1100"/>
              <a:t>Congressional Justifications</a:t>
            </a:r>
          </a:p>
          <a:p>
            <a:pPr marL="171450" indent="-171450">
              <a:buFontTx/>
              <a:buChar char="-"/>
            </a:pPr>
            <a:r>
              <a:rPr lang="en-US" sz="1100"/>
              <a:t>Reimbursements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CE00DD-9C9E-47A0-A73E-A4D82603D26F}"/>
              </a:ext>
            </a:extLst>
          </p:cNvPr>
          <p:cNvSpPr txBox="1"/>
          <p:nvPr/>
        </p:nvSpPr>
        <p:spPr>
          <a:xfrm>
            <a:off x="254539" y="4279524"/>
            <a:ext cx="2417188" cy="938719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u="sng"/>
              <a:t>Formulation Submission Deliverables</a:t>
            </a:r>
            <a:r>
              <a:rPr lang="en-US" sz="1100"/>
              <a:t>:</a:t>
            </a:r>
          </a:p>
          <a:p>
            <a:r>
              <a:rPr lang="en-US" sz="1100"/>
              <a:t> -   Budget Hearing Prep</a:t>
            </a:r>
          </a:p>
          <a:p>
            <a:pPr marL="171450" indent="-171450">
              <a:buFontTx/>
              <a:buChar char="-"/>
            </a:pPr>
            <a:r>
              <a:rPr lang="en-US" sz="1100"/>
              <a:t>OMB and Congressional Inquiries</a:t>
            </a:r>
          </a:p>
          <a:p>
            <a:pPr marL="171450" indent="-171450">
              <a:buFontTx/>
              <a:buChar char="-"/>
            </a:pPr>
            <a:r>
              <a:rPr lang="en-US" sz="1100"/>
              <a:t>Appropriation Analysis</a:t>
            </a:r>
          </a:p>
          <a:p>
            <a:pPr marL="171450" indent="-171450">
              <a:buFontTx/>
              <a:buChar char="-"/>
            </a:pPr>
            <a:r>
              <a:rPr lang="en-US" sz="1100"/>
              <a:t>Execution Hand-Off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18D2DA-AE90-417F-8DDB-D73BBA36FF91}"/>
              </a:ext>
            </a:extLst>
          </p:cNvPr>
          <p:cNvSpPr txBox="1"/>
          <p:nvPr/>
        </p:nvSpPr>
        <p:spPr>
          <a:xfrm>
            <a:off x="6472275" y="4279523"/>
            <a:ext cx="2417188" cy="938719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u="sng"/>
              <a:t>Programming Deliverables</a:t>
            </a:r>
            <a:r>
              <a:rPr lang="en-US" sz="1100"/>
              <a:t>:</a:t>
            </a:r>
          </a:p>
          <a:p>
            <a:r>
              <a:rPr lang="en-US" sz="1100"/>
              <a:t> -   Requirements Analysis</a:t>
            </a:r>
          </a:p>
          <a:p>
            <a:pPr marL="171450" indent="-171450">
              <a:buFontTx/>
              <a:buChar char="-"/>
            </a:pPr>
            <a:r>
              <a:rPr lang="en-US" sz="1100"/>
              <a:t>Funding Strategy</a:t>
            </a:r>
          </a:p>
          <a:p>
            <a:pPr marL="171450" indent="-171450">
              <a:buFontTx/>
              <a:buChar char="-"/>
            </a:pPr>
            <a:r>
              <a:rPr lang="en-US" sz="1100"/>
              <a:t>Cost-Benefit Analysis</a:t>
            </a:r>
          </a:p>
          <a:p>
            <a:pPr marL="171450" indent="-171450">
              <a:buFontTx/>
              <a:buChar char="-"/>
            </a:pPr>
            <a:r>
              <a:rPr lang="en-US" sz="1100"/>
              <a:t>Formulation Hand-Off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0F917999-2EFD-4479-AB6C-30E371D7D015}"/>
              </a:ext>
            </a:extLst>
          </p:cNvPr>
          <p:cNvSpPr/>
          <p:nvPr/>
        </p:nvSpPr>
        <p:spPr>
          <a:xfrm>
            <a:off x="4374833" y="1640420"/>
            <a:ext cx="1318881" cy="1301331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545EE6D2-72D9-440A-A577-D64C8B703F85}"/>
              </a:ext>
            </a:extLst>
          </p:cNvPr>
          <p:cNvSpPr/>
          <p:nvPr/>
        </p:nvSpPr>
        <p:spPr>
          <a:xfrm>
            <a:off x="3234387" y="1630866"/>
            <a:ext cx="1318881" cy="1301331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ED95C177-56ED-44CE-A039-8D29701AA2B7}"/>
              </a:ext>
            </a:extLst>
          </p:cNvPr>
          <p:cNvSpPr/>
          <p:nvPr/>
        </p:nvSpPr>
        <p:spPr>
          <a:xfrm>
            <a:off x="3316348" y="2752088"/>
            <a:ext cx="1318881" cy="1301331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5C5ABC-93C2-4EA9-A962-844B99C110A3}"/>
              </a:ext>
            </a:extLst>
          </p:cNvPr>
          <p:cNvSpPr txBox="1"/>
          <p:nvPr/>
        </p:nvSpPr>
        <p:spPr>
          <a:xfrm>
            <a:off x="4590734" y="2025377"/>
            <a:ext cx="940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Formulate FY22 Budget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149AEB-3E7D-449D-BD4B-0680F09616B1}"/>
              </a:ext>
            </a:extLst>
          </p:cNvPr>
          <p:cNvSpPr txBox="1"/>
          <p:nvPr/>
        </p:nvSpPr>
        <p:spPr>
          <a:xfrm>
            <a:off x="3373024" y="1900155"/>
            <a:ext cx="10537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	Execute FY20 Appropriation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51AF18-4752-4B71-AA11-45A25CFDEDE7}"/>
              </a:ext>
            </a:extLst>
          </p:cNvPr>
          <p:cNvSpPr txBox="1"/>
          <p:nvPr/>
        </p:nvSpPr>
        <p:spPr>
          <a:xfrm>
            <a:off x="3418677" y="3139826"/>
            <a:ext cx="1114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Submit FY21 Budget Request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852E560F-4152-46A6-A7CD-85616E4BE1CD}"/>
              </a:ext>
            </a:extLst>
          </p:cNvPr>
          <p:cNvSpPr txBox="1">
            <a:spLocks/>
          </p:cNvSpPr>
          <p:nvPr/>
        </p:nvSpPr>
        <p:spPr>
          <a:xfrm>
            <a:off x="8686799" y="6430963"/>
            <a:ext cx="415633" cy="334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983F1FA-211D-3044-9E35-958DFBC2615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BAB2A6-F565-4C00-8CA4-09BD8A44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/>
              <a:pPr defTabSz="68580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56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94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7A2E-09C3-4EAB-AD57-4CCB094AC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122" y="618681"/>
            <a:ext cx="1960404" cy="4794567"/>
          </a:xfrm>
        </p:spPr>
        <p:txBody>
          <a:bodyPr>
            <a:normAutofit/>
          </a:bodyPr>
          <a:lstStyle/>
          <a:p>
            <a:r>
              <a:rPr lang="en-US" sz="3100" b="1">
                <a:solidFill>
                  <a:srgbClr val="FFFFFF"/>
                </a:solidFill>
                <a:latin typeface="Comic Sans MS" panose="030F0702030302020204" pitchFamily="66" charset="0"/>
              </a:rPr>
              <a:t>Why should you care??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4F89674-B835-4EF8-9FB0-C4FEE161444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350" r="9347" b="-2"/>
          <a:stretch/>
        </p:blipFill>
        <p:spPr>
          <a:xfrm>
            <a:off x="732188" y="942538"/>
            <a:ext cx="5372416" cy="4808332"/>
          </a:xfrm>
          <a:prstGeom prst="rect">
            <a:avLst/>
          </a:prstGeom>
          <a:effectLst/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6CB716C-F861-4C23-81BA-6B6A17A4CB49}"/>
              </a:ext>
            </a:extLst>
          </p:cNvPr>
          <p:cNvSpPr txBox="1">
            <a:spLocks/>
          </p:cNvSpPr>
          <p:nvPr/>
        </p:nvSpPr>
        <p:spPr>
          <a:xfrm>
            <a:off x="8686799" y="6430963"/>
            <a:ext cx="415633" cy="334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D983F1FA-211D-3044-9E35-958DFBC26156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AAEC59-17FC-400A-B8BF-55DC5F75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/>
              <a:pPr defTabSz="68580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07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AA4B1-B7F4-4A79-BDCC-235B294D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 "/>
              </a:rPr>
              <a:t>Why You Should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7D6CF-C539-4F8A-908A-5E3BDC43A7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93775"/>
            <a:ext cx="8229600" cy="4870450"/>
          </a:xfrm>
        </p:spPr>
        <p:txBody>
          <a:bodyPr/>
          <a:lstStyle/>
          <a:p>
            <a:r>
              <a:rPr lang="en-US" dirty="0">
                <a:latin typeface="+mn-lt"/>
              </a:rPr>
              <a:t>It’s important for all VBA leaders to understand the budget process, inputs, and how money works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Understand when decisions are made that affect resources for your programs and operational objectives (short and long term)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Identify your best opportunities to influence financial decisions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Better development, articulation and justification of your resource requirements throughout the budget process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549B6FE-5478-4868-8993-C32FC12B3790}"/>
              </a:ext>
            </a:extLst>
          </p:cNvPr>
          <p:cNvSpPr txBox="1">
            <a:spLocks/>
          </p:cNvSpPr>
          <p:nvPr/>
        </p:nvSpPr>
        <p:spPr>
          <a:xfrm>
            <a:off x="8686799" y="6430963"/>
            <a:ext cx="415633" cy="334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983F1FA-211D-3044-9E35-958DFBC2615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6DF2F-DE04-4F87-B83A-089CB13F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/>
              <a:pPr defTabSz="68580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10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52463F-ABAB-41AB-8669-6EA09E4E1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524000"/>
            <a:ext cx="2842404" cy="4184651"/>
          </a:xfrm>
          <a:prstGeom prst="rect">
            <a:avLst/>
          </a:prstGeom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8A956986-C29F-41CA-AB24-7336264C3395}"/>
              </a:ext>
            </a:extLst>
          </p:cNvPr>
          <p:cNvSpPr txBox="1">
            <a:spLocks noChangeArrowheads="1"/>
          </p:cNvSpPr>
          <p:nvPr/>
        </p:nvSpPr>
        <p:spPr>
          <a:xfrm>
            <a:off x="304799" y="86433"/>
            <a:ext cx="85623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Myriad Pro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>
                <a:latin typeface="+mj-lt"/>
              </a:rPr>
              <a:t>Questions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927E785-D717-4307-9F5A-3C4B43A5D920}"/>
              </a:ext>
            </a:extLst>
          </p:cNvPr>
          <p:cNvSpPr txBox="1">
            <a:spLocks/>
          </p:cNvSpPr>
          <p:nvPr/>
        </p:nvSpPr>
        <p:spPr>
          <a:xfrm>
            <a:off x="8686799" y="6430963"/>
            <a:ext cx="415633" cy="334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983F1FA-211D-3044-9E35-958DFBC2615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52FAFA-9B69-4680-8C16-741CAE33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8072C-8BCF-4C68-8640-EB31FECC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/>
              <a:pPr defTabSz="68580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1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9DFC5A-7983-409C-8DF0-221613A0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Who We Are and 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32ADC-D7A9-4B50-9FA7-F64A5E75B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CC4B11-87BF-4182-8C1F-3159CD6A2DDC}"/>
              </a:ext>
            </a:extLst>
          </p:cNvPr>
          <p:cNvSpPr txBox="1"/>
          <p:nvPr/>
        </p:nvSpPr>
        <p:spPr>
          <a:xfrm>
            <a:off x="614008" y="778933"/>
            <a:ext cx="79159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Roles of the Discretionary Budget Staff: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Experts on all aspects of the VBA budgetary process for the formulation and execution of the GOE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Advisors to the VBA Business Lines and Staff Offices on the efficient and fiscally sound use of appropriated 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Interpreters of fiscal and budgetary guidance into actionable tasks, processes and deliverables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i="1" dirty="0"/>
              <a:t>Responsibilities of the Discretionary Budget Staff: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Ensure compliance to the “Golden Rules” of Fiscal Law – </a:t>
            </a:r>
            <a:r>
              <a:rPr lang="en-US" i="1" dirty="0"/>
              <a:t>Purpose, Time and Amount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/>
              <a:t>Purpose</a:t>
            </a:r>
            <a:r>
              <a:rPr lang="en-US" dirty="0"/>
              <a:t> – Necessary Expense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/>
              <a:t>Time</a:t>
            </a:r>
            <a:r>
              <a:rPr lang="en-US" dirty="0"/>
              <a:t> – Bona Fide Needs Rule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/>
              <a:t>Amount </a:t>
            </a:r>
            <a:r>
              <a:rPr lang="en-US" dirty="0"/>
              <a:t>– </a:t>
            </a:r>
            <a:r>
              <a:rPr lang="en-US" dirty="0" err="1"/>
              <a:t>Antideficiency</a:t>
            </a:r>
            <a:r>
              <a:rPr lang="en-US" dirty="0"/>
              <a:t> Act Violation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Formulate a defensible annual budget to OMB and Congress that articulates the budget year funding required to support and execute the VBA 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 an outyear resource framework to articulate funding requirements and priorities in the 5 year planning period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01430B9-CCA4-4A3C-B508-F52AFF742ADE}"/>
              </a:ext>
            </a:extLst>
          </p:cNvPr>
          <p:cNvSpPr txBox="1">
            <a:spLocks/>
          </p:cNvSpPr>
          <p:nvPr/>
        </p:nvSpPr>
        <p:spPr>
          <a:xfrm>
            <a:off x="8686799" y="6430963"/>
            <a:ext cx="415633" cy="334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983F1FA-211D-3044-9E35-958DFBC2615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593CC-1A0F-48B2-8959-CFB53771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/>
              <a:pPr defTabSz="68580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0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948D-14E7-4234-A7DC-198D12DE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FY2020 GOE Appropriation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9FF4C-6B1E-4A4C-B705-EF637EB6B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85999-CBC8-4455-A305-2DAB90968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180" y="824124"/>
            <a:ext cx="4327639" cy="2346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EB9E71-69C8-4A80-A45A-24BAC44CEAEA}"/>
              </a:ext>
            </a:extLst>
          </p:cNvPr>
          <p:cNvSpPr txBox="1"/>
          <p:nvPr/>
        </p:nvSpPr>
        <p:spPr>
          <a:xfrm>
            <a:off x="740229" y="3271338"/>
            <a:ext cx="77941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"/>
              </a:rPr>
              <a:t>FY2020 began under a </a:t>
            </a:r>
            <a:r>
              <a:rPr lang="en-US" i="1" dirty="0">
                <a:latin typeface="Calibri "/>
              </a:rPr>
              <a:t>Continuing Resolution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"/>
              </a:rPr>
              <a:t>Short term resolution passed by Congress to keep the government open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"/>
              </a:rPr>
              <a:t>Provides funding for a limited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"/>
              </a:rPr>
              <a:t>Gives lawmakers additional time to enact appropriation bills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"/>
              </a:rPr>
              <a:t>Public Law 116-94, the Further Consolidated Appropriations Act, 2020 signed into law on December 20, 2019 provides $3.1B in Budget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"/>
              </a:rPr>
              <a:t>FY 2020 VBA budget also includes $2B in reimbursements and $60M in carryover – total funding $5.2B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"/>
              </a:rPr>
              <a:t>The Coronavirus Aid, Relief, and Economic Security (CARES) Act provided VBA with $13M in supplemental funding for COVID-19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EC0919F-2C4E-4C5D-A6E8-E1913791018B}"/>
              </a:ext>
            </a:extLst>
          </p:cNvPr>
          <p:cNvSpPr txBox="1">
            <a:spLocks/>
          </p:cNvSpPr>
          <p:nvPr/>
        </p:nvSpPr>
        <p:spPr>
          <a:xfrm>
            <a:off x="8686799" y="6430963"/>
            <a:ext cx="415633" cy="334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983F1FA-211D-3044-9E35-958DFBC2615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3DEEF-B91D-49A7-856E-F0B868FF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/>
              <a:pPr defTabSz="68580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1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1678-B5DD-401E-93D3-8A5B0554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FY2021 GOE Budget Request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68A33-28E0-413B-AF1F-AB277821D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5" y="919613"/>
            <a:ext cx="4348162" cy="5186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91AD89-CD16-469E-BD13-4681891E5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017" y="1128983"/>
            <a:ext cx="4539273" cy="4210716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B7E9672-2438-4656-86A6-BD43648CB01F}"/>
              </a:ext>
            </a:extLst>
          </p:cNvPr>
          <p:cNvSpPr txBox="1">
            <a:spLocks/>
          </p:cNvSpPr>
          <p:nvPr/>
        </p:nvSpPr>
        <p:spPr>
          <a:xfrm>
            <a:off x="8686799" y="6430963"/>
            <a:ext cx="415633" cy="334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983F1FA-211D-3044-9E35-958DFBC2615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FBEC3C-D4C7-4AFE-812C-9A1D1021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/>
              <a:pPr defTabSz="68580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0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C489E0-5CF4-43E0-BEAB-848CBCE30479}"/>
              </a:ext>
            </a:extLst>
          </p:cNvPr>
          <p:cNvSpPr txBox="1"/>
          <p:nvPr/>
        </p:nvSpPr>
        <p:spPr>
          <a:xfrm>
            <a:off x="1031965" y="2782669"/>
            <a:ext cx="708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 "/>
              </a:rPr>
              <a:t>So, how do we get there….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FFC227A2-54F6-4AA6-8B11-19082EDBD0E8}"/>
              </a:ext>
            </a:extLst>
          </p:cNvPr>
          <p:cNvSpPr txBox="1">
            <a:spLocks/>
          </p:cNvSpPr>
          <p:nvPr/>
        </p:nvSpPr>
        <p:spPr>
          <a:xfrm>
            <a:off x="8686799" y="6430963"/>
            <a:ext cx="415633" cy="334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983F1FA-211D-3044-9E35-958DFBC2615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5EA051-97A1-4543-BA5B-1CBFDC82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/>
              <a:pPr defTabSz="68580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4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FF2B7C-65D0-4302-B4E9-82B141D1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ea typeface="Arial Unicode MS" pitchFamily="34" charset="-128"/>
                <a:cs typeface="Arial Unicode MS" pitchFamily="34" charset="-128"/>
              </a:rPr>
              <a:t>Phases of the Budget Process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983F1FA-211D-3044-9E35-958DFBC2615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13F963A-A7F7-433D-BE4F-F05395C8BD19}"/>
              </a:ext>
            </a:extLst>
          </p:cNvPr>
          <p:cNvSpPr txBox="1">
            <a:spLocks/>
          </p:cNvSpPr>
          <p:nvPr/>
        </p:nvSpPr>
        <p:spPr>
          <a:xfrm>
            <a:off x="354328" y="946014"/>
            <a:ext cx="5970272" cy="531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300" b="1" dirty="0"/>
              <a:t>Planning</a:t>
            </a:r>
          </a:p>
          <a:p>
            <a:pPr lvl="1"/>
            <a:r>
              <a:rPr lang="en-US" sz="1900" dirty="0"/>
              <a:t>Assess capabilities (Review laws, policy, vision, mission, goals and directives)</a:t>
            </a:r>
          </a:p>
          <a:p>
            <a:pPr lvl="1"/>
            <a:r>
              <a:rPr lang="en-US" sz="1900" dirty="0"/>
              <a:t>Develop strategy and guidance</a:t>
            </a:r>
          </a:p>
          <a:p>
            <a:r>
              <a:rPr lang="en-US" sz="2300" b="1" dirty="0"/>
              <a:t>Programming</a:t>
            </a:r>
          </a:p>
          <a:p>
            <a:pPr lvl="1"/>
            <a:r>
              <a:rPr lang="en-US" sz="1900" dirty="0"/>
              <a:t>Build Five-Year Program </a:t>
            </a:r>
          </a:p>
          <a:p>
            <a:pPr lvl="1"/>
            <a:r>
              <a:rPr lang="en-US" sz="1900" dirty="0"/>
              <a:t>Turn strategy and guidance into achievable, affordable packages</a:t>
            </a:r>
          </a:p>
          <a:p>
            <a:r>
              <a:rPr lang="en-US" sz="2300" b="1" dirty="0"/>
              <a:t>Budgeting</a:t>
            </a:r>
          </a:p>
          <a:p>
            <a:pPr lvl="1"/>
            <a:r>
              <a:rPr lang="en-US" sz="1900" dirty="0"/>
              <a:t>Prepare defensible budget Submission</a:t>
            </a:r>
          </a:p>
          <a:p>
            <a:pPr lvl="1"/>
            <a:r>
              <a:rPr lang="en-US" sz="1900" dirty="0"/>
              <a:t>Scrub budget years</a:t>
            </a:r>
          </a:p>
          <a:p>
            <a:pPr lvl="1"/>
            <a:r>
              <a:rPr lang="en-US" sz="1900" dirty="0"/>
              <a:t>Test for efficient funds execution</a:t>
            </a:r>
          </a:p>
          <a:p>
            <a:r>
              <a:rPr lang="en-US" sz="2300" b="1" dirty="0"/>
              <a:t>Execution</a:t>
            </a:r>
          </a:p>
          <a:p>
            <a:pPr lvl="1"/>
            <a:r>
              <a:rPr lang="en-US" sz="1900" dirty="0"/>
              <a:t>Execute the current fiscal year budget</a:t>
            </a:r>
          </a:p>
          <a:p>
            <a:pPr lvl="1"/>
            <a:r>
              <a:rPr lang="en-US" sz="1900" dirty="0"/>
              <a:t>Adjust resources to achieve desired performance</a:t>
            </a:r>
          </a:p>
          <a:p>
            <a:pPr lvl="1"/>
            <a:r>
              <a:rPr lang="en-US" sz="1900" dirty="0"/>
              <a:t>Assess actual output against planned performance</a:t>
            </a:r>
          </a:p>
          <a:p>
            <a:pPr lvl="1"/>
            <a:r>
              <a:rPr lang="en-US" sz="1900" dirty="0"/>
              <a:t>Develop Performance Metrics</a:t>
            </a:r>
            <a:endParaRPr lang="en-US" sz="2300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73CBE20-B31D-4DC5-9900-3A4FA97A8A12}"/>
              </a:ext>
            </a:extLst>
          </p:cNvPr>
          <p:cNvSpPr/>
          <p:nvPr/>
        </p:nvSpPr>
        <p:spPr>
          <a:xfrm>
            <a:off x="6324600" y="1034510"/>
            <a:ext cx="228600" cy="22420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A38A85F-18C8-452F-B8E3-036FEF84E152}"/>
              </a:ext>
            </a:extLst>
          </p:cNvPr>
          <p:cNvSpPr/>
          <p:nvPr/>
        </p:nvSpPr>
        <p:spPr>
          <a:xfrm>
            <a:off x="4816075" y="3474812"/>
            <a:ext cx="228600" cy="12495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CFEBDBEB-0C57-4A91-A639-D4D513D702E0}"/>
              </a:ext>
            </a:extLst>
          </p:cNvPr>
          <p:cNvSpPr/>
          <p:nvPr/>
        </p:nvSpPr>
        <p:spPr>
          <a:xfrm>
            <a:off x="6214918" y="4800183"/>
            <a:ext cx="228600" cy="12087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41BB69-149E-4CA8-948C-B71AA42F6DC9}"/>
              </a:ext>
            </a:extLst>
          </p:cNvPr>
          <p:cNvSpPr txBox="1"/>
          <p:nvPr/>
        </p:nvSpPr>
        <p:spPr>
          <a:xfrm>
            <a:off x="5108416" y="3914939"/>
            <a:ext cx="1748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Formulation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82AFF-CEB7-4C9F-A2E7-66FE9A7F5E18}"/>
              </a:ext>
            </a:extLst>
          </p:cNvPr>
          <p:cNvSpPr txBox="1"/>
          <p:nvPr/>
        </p:nvSpPr>
        <p:spPr>
          <a:xfrm>
            <a:off x="6705600" y="1970889"/>
            <a:ext cx="190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Programming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BEA13-7E52-4DC9-BC72-F4905DC74103}"/>
              </a:ext>
            </a:extLst>
          </p:cNvPr>
          <p:cNvSpPr txBox="1"/>
          <p:nvPr/>
        </p:nvSpPr>
        <p:spPr>
          <a:xfrm>
            <a:off x="6553200" y="5177545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Budget Execution</a:t>
            </a:r>
          </a:p>
        </p:txBody>
      </p:sp>
    </p:spTree>
    <p:extLst>
      <p:ext uri="{BB962C8B-B14F-4D97-AF65-F5344CB8AC3E}">
        <p14:creationId xmlns:p14="http://schemas.microsoft.com/office/powerpoint/2010/main" val="135242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 "/>
              </a:rPr>
              <a:t>Budget Phase Timeframes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68455-609F-4884-B766-2AEF5355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983F1FA-211D-3044-9E35-958DFBC26156}" type="slidenum">
              <a:rPr lang="en-US" smtClean="0">
                <a:solidFill>
                  <a:srgbClr val="003F72"/>
                </a:solidFill>
              </a:rPr>
              <a:pPr algn="ctr"/>
              <a:t>7</a:t>
            </a:fld>
            <a:endParaRPr lang="en-US" dirty="0">
              <a:solidFill>
                <a:srgbClr val="003F7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5713" y="3121025"/>
            <a:ext cx="6618287" cy="2755900"/>
          </a:xfrm>
        </p:spPr>
        <p:txBody>
          <a:bodyPr>
            <a:normAutofit/>
          </a:bodyPr>
          <a:lstStyle/>
          <a:p>
            <a:pPr marL="182880" indent="-182880"/>
            <a:r>
              <a:rPr lang="en-US" sz="1800" dirty="0">
                <a:latin typeface="+mj-lt"/>
              </a:rPr>
              <a:t>Budget Execution Years</a:t>
            </a:r>
          </a:p>
          <a:p>
            <a:pPr marL="582930" lvl="1" indent="-182880"/>
            <a:r>
              <a:rPr lang="en-US" sz="1400" dirty="0">
                <a:latin typeface="+mj-lt"/>
              </a:rPr>
              <a:t>prior years and current fiscal year</a:t>
            </a:r>
          </a:p>
          <a:p>
            <a:pPr marL="182880" indent="-182880">
              <a:spcBef>
                <a:spcPts val="0"/>
              </a:spcBef>
            </a:pPr>
            <a:endParaRPr lang="en-US" sz="900" dirty="0">
              <a:latin typeface="+mj-lt"/>
            </a:endParaRPr>
          </a:p>
          <a:p>
            <a:pPr marL="182880" indent="-182880"/>
            <a:r>
              <a:rPr lang="en-US" sz="1800" dirty="0">
                <a:latin typeface="+mj-lt"/>
              </a:rPr>
              <a:t>Formulation Years(FY21 PB to Congress Feb 2020) </a:t>
            </a:r>
          </a:p>
          <a:p>
            <a:pPr marL="582930" lvl="1" indent="-182880"/>
            <a:r>
              <a:rPr lang="en-US" sz="1400" dirty="0">
                <a:latin typeface="+mj-lt"/>
              </a:rPr>
              <a:t>Congress review, authorization and appropriation</a:t>
            </a:r>
          </a:p>
          <a:p>
            <a:pPr marL="182880" indent="-182880">
              <a:spcBef>
                <a:spcPts val="0"/>
              </a:spcBef>
            </a:pPr>
            <a:endParaRPr lang="en-US" sz="900" dirty="0">
              <a:latin typeface="+mj-lt"/>
            </a:endParaRPr>
          </a:p>
          <a:p>
            <a:pPr marL="182880" indent="-182880"/>
            <a:r>
              <a:rPr lang="en-US" sz="1800" dirty="0">
                <a:latin typeface="+mj-lt"/>
              </a:rPr>
              <a:t>Programming Years</a:t>
            </a:r>
          </a:p>
          <a:p>
            <a:pPr marL="582930" lvl="1" indent="-182880"/>
            <a:r>
              <a:rPr lang="en-US" sz="1400" dirty="0">
                <a:latin typeface="+mj-lt"/>
              </a:rPr>
              <a:t>Five-year period for resource allocation</a:t>
            </a:r>
          </a:p>
          <a:p>
            <a:pPr marL="182880" indent="-182880">
              <a:spcBef>
                <a:spcPts val="0"/>
              </a:spcBef>
            </a:pPr>
            <a:endParaRPr lang="en-US" sz="900" dirty="0">
              <a:latin typeface="+mj-lt"/>
            </a:endParaRPr>
          </a:p>
          <a:p>
            <a:pPr marL="182880" indent="-182880"/>
            <a:r>
              <a:rPr lang="en-US" sz="1800" dirty="0">
                <a:latin typeface="+mj-lt"/>
              </a:rPr>
              <a:t>Planning Years</a:t>
            </a:r>
          </a:p>
          <a:p>
            <a:pPr marL="582930" lvl="1" indent="-182880"/>
            <a:r>
              <a:rPr lang="en-US" sz="1400" dirty="0">
                <a:latin typeface="+mj-lt"/>
              </a:rPr>
              <a:t>Horizon for planning force structure and recapitalization</a:t>
            </a:r>
          </a:p>
        </p:txBody>
      </p:sp>
      <p:sp>
        <p:nvSpPr>
          <p:cNvPr id="12" name="Cube 11"/>
          <p:cNvSpPr/>
          <p:nvPr/>
        </p:nvSpPr>
        <p:spPr>
          <a:xfrm>
            <a:off x="1798957" y="1863419"/>
            <a:ext cx="291314" cy="27418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Cube 4"/>
          <p:cNvSpPr/>
          <p:nvPr/>
        </p:nvSpPr>
        <p:spPr>
          <a:xfrm>
            <a:off x="2005857" y="1863419"/>
            <a:ext cx="291314" cy="27418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2225258" y="1863419"/>
            <a:ext cx="291314" cy="27418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2431582" y="1863417"/>
            <a:ext cx="291314" cy="27418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Cube 3"/>
          <p:cNvSpPr/>
          <p:nvPr/>
        </p:nvSpPr>
        <p:spPr>
          <a:xfrm>
            <a:off x="2643103" y="1863561"/>
            <a:ext cx="291314" cy="27418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Cube 18"/>
          <p:cNvSpPr/>
          <p:nvPr/>
        </p:nvSpPr>
        <p:spPr>
          <a:xfrm>
            <a:off x="3221655" y="1861960"/>
            <a:ext cx="291314" cy="27418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3697290" y="1863417"/>
            <a:ext cx="291314" cy="274187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4143552" y="1854033"/>
            <a:ext cx="291314" cy="274187"/>
          </a:xfrm>
          <a:prstGeom prst="cube">
            <a:avLst/>
          </a:prstGeom>
          <a:gradFill>
            <a:gsLst>
              <a:gs pos="52000">
                <a:schemeClr val="bg1">
                  <a:lumMod val="65000"/>
                </a:schemeClr>
              </a:gs>
              <a:gs pos="37000">
                <a:schemeClr val="bg1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4350452" y="1854033"/>
            <a:ext cx="291314" cy="274187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4569853" y="1854033"/>
            <a:ext cx="291314" cy="274187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4776177" y="1854031"/>
            <a:ext cx="291314" cy="274187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4987698" y="1852866"/>
            <a:ext cx="291314" cy="274187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5212265" y="1861960"/>
            <a:ext cx="291314" cy="274187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5672965" y="1863131"/>
            <a:ext cx="291314" cy="274187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892366" y="1863131"/>
            <a:ext cx="291314" cy="274187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6098690" y="1863129"/>
            <a:ext cx="291314" cy="274187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6310211" y="1861964"/>
            <a:ext cx="291314" cy="274187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6523767" y="1861963"/>
            <a:ext cx="291314" cy="274187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6730667" y="1861963"/>
            <a:ext cx="291314" cy="274187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6950068" y="1861963"/>
            <a:ext cx="291314" cy="274187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7156392" y="1861961"/>
            <a:ext cx="291314" cy="274187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7367913" y="1863131"/>
            <a:ext cx="291314" cy="274187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1040745" y="3152579"/>
            <a:ext cx="291314" cy="27418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1051802" y="5074384"/>
            <a:ext cx="291314" cy="274187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1057104" y="4424986"/>
            <a:ext cx="291314" cy="274187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1051802" y="3813621"/>
            <a:ext cx="291314" cy="274187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904324" y="1354097"/>
            <a:ext cx="84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+mj-lt"/>
              </a:rPr>
              <a:t>Prior Years</a:t>
            </a:r>
          </a:p>
        </p:txBody>
      </p:sp>
      <p:sp>
        <p:nvSpPr>
          <p:cNvPr id="47" name="Left Brace 46"/>
          <p:cNvSpPr/>
          <p:nvPr/>
        </p:nvSpPr>
        <p:spPr>
          <a:xfrm rot="16200000">
            <a:off x="4660229" y="1826587"/>
            <a:ext cx="243485" cy="11932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Left Brace 48"/>
          <p:cNvSpPr/>
          <p:nvPr/>
        </p:nvSpPr>
        <p:spPr>
          <a:xfrm rot="5400000">
            <a:off x="5797582" y="-42518"/>
            <a:ext cx="243485" cy="355375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0" name="Left Brace 49"/>
          <p:cNvSpPr/>
          <p:nvPr/>
        </p:nvSpPr>
        <p:spPr>
          <a:xfrm rot="5400000">
            <a:off x="3958283" y="1251483"/>
            <a:ext cx="243485" cy="6470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02675" y="129334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+mj-lt"/>
              </a:rPr>
              <a:t>Planning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94298" y="2580873"/>
            <a:ext cx="1027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+mj-lt"/>
              </a:rPr>
              <a:t>Programming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60560" y="1203163"/>
            <a:ext cx="947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+mj-lt"/>
              </a:rPr>
              <a:t>Formulation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05830" y="1137344"/>
            <a:ext cx="657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+mj-lt"/>
              </a:rPr>
              <a:t>Current</a:t>
            </a:r>
          </a:p>
          <a:p>
            <a:r>
              <a:rPr lang="en-US" sz="1200">
                <a:latin typeface="+mj-lt"/>
              </a:rPr>
              <a:t> Year</a:t>
            </a:r>
          </a:p>
        </p:txBody>
      </p:sp>
      <p:sp>
        <p:nvSpPr>
          <p:cNvPr id="55" name="Left Brace 54"/>
          <p:cNvSpPr/>
          <p:nvPr/>
        </p:nvSpPr>
        <p:spPr>
          <a:xfrm rot="5400000">
            <a:off x="3282113" y="1561535"/>
            <a:ext cx="243485" cy="2851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93205" y="2555449"/>
            <a:ext cx="1271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+mj-lt"/>
              </a:rPr>
              <a:t>Budget Execution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19017" y="1918932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36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95725" y="1923512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35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6324" y="1919649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34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696251" y="1918933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33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67550" y="1918934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32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50337" y="1919647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31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35428" y="1919648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30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826492" y="1908775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29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626969" y="1919649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28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173245" y="1896161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27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948978" y="1902397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26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15510" y="1908775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25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495800" y="1905000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24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293818" y="1908775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23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097455" y="1909852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22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665337" y="1908775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21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98506" y="1936431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19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396339" y="1928779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18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188360" y="1928779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17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47527" y="1919649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16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741459" y="1928779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15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166207" y="1919649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+mj-lt"/>
              </a:rPr>
              <a:t>20</a:t>
            </a:r>
          </a:p>
        </p:txBody>
      </p:sp>
      <p:sp>
        <p:nvSpPr>
          <p:cNvPr id="73" name="Left Brace 72">
            <a:extLst>
              <a:ext uri="{FF2B5EF4-FFF2-40B4-BE49-F238E27FC236}">
                <a16:creationId xmlns:a16="http://schemas.microsoft.com/office/drawing/2014/main" id="{2656BB6B-392E-4F70-A06C-BFEF7FA8064C}"/>
              </a:ext>
            </a:extLst>
          </p:cNvPr>
          <p:cNvSpPr/>
          <p:nvPr/>
        </p:nvSpPr>
        <p:spPr>
          <a:xfrm rot="16200000">
            <a:off x="2495314" y="1575194"/>
            <a:ext cx="243485" cy="174335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098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9DFC5A-7983-409C-8DF0-221613A0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 "/>
              </a:rPr>
              <a:t>Budget Phase -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9709C-37E4-40B0-94E6-A16A11B4B3CF}"/>
              </a:ext>
            </a:extLst>
          </p:cNvPr>
          <p:cNvSpPr txBox="1">
            <a:spLocks/>
          </p:cNvSpPr>
          <p:nvPr/>
        </p:nvSpPr>
        <p:spPr>
          <a:xfrm>
            <a:off x="133348" y="939115"/>
            <a:ext cx="8877302" cy="5399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 systematic approach to developing VBA’s resource needs to achieve our mission and goals</a:t>
            </a:r>
          </a:p>
          <a:p>
            <a:pPr lvl="1"/>
            <a:r>
              <a:rPr lang="en-US" sz="2000" dirty="0"/>
              <a:t>Balancing and integrating resources among the various Services, Staff Offices and programs according to VA and VBA priorities</a:t>
            </a:r>
          </a:p>
          <a:p>
            <a:pPr lvl="1"/>
            <a:r>
              <a:rPr lang="en-US" sz="2000" dirty="0"/>
              <a:t>Provides long term planning and programming that aligns with VBA’s goals and objectives, by identifying outyear requirements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lvl="0" indent="0" defTabSz="457200">
              <a:buNone/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Core Functions:</a:t>
            </a:r>
          </a:p>
          <a:p>
            <a:pPr lvl="0" defTabSz="457200">
              <a:defRPr/>
            </a:pPr>
            <a:r>
              <a:rPr lang="en-US" sz="2000" kern="0" dirty="0">
                <a:solidFill>
                  <a:srgbClr val="000000"/>
                </a:solidFill>
              </a:rPr>
              <a:t>Prioritize, analyze and strategic planning of GOE financial resources and requirements to comply with VA/VBA Strategic Goals, Objectives and Strategies</a:t>
            </a:r>
          </a:p>
          <a:p>
            <a:pPr lvl="0" defTabSz="457200">
              <a:defRPr/>
            </a:pPr>
            <a:r>
              <a:rPr lang="en-US" sz="2000" kern="0" dirty="0">
                <a:solidFill>
                  <a:srgbClr val="000000"/>
                </a:solidFill>
              </a:rPr>
              <a:t>Define, validate, and prioritize requirements that will be recommended to USB for future budget cycles</a:t>
            </a:r>
          </a:p>
          <a:p>
            <a:pPr lvl="0" defTabSz="457200">
              <a:defRPr/>
            </a:pPr>
            <a:r>
              <a:rPr lang="en-US" sz="2000" kern="0" dirty="0">
                <a:solidFill>
                  <a:srgbClr val="000000"/>
                </a:solidFill>
              </a:rPr>
              <a:t>Integrate the fiscal resources, human resources, facilities, and information technology</a:t>
            </a:r>
          </a:p>
          <a:p>
            <a:pPr lvl="0" defTabSz="457200">
              <a:defRPr/>
            </a:pPr>
            <a:r>
              <a:rPr lang="en-US" sz="2000" kern="0" dirty="0">
                <a:solidFill>
                  <a:srgbClr val="000000"/>
                </a:solidFill>
              </a:rPr>
              <a:t>5 Year Program Plan Development </a:t>
            </a:r>
          </a:p>
          <a:p>
            <a:endParaRPr lang="en-US" sz="2000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99A2326-C44A-4CD7-BD1C-B7CB3B584551}"/>
              </a:ext>
            </a:extLst>
          </p:cNvPr>
          <p:cNvSpPr txBox="1">
            <a:spLocks/>
          </p:cNvSpPr>
          <p:nvPr/>
        </p:nvSpPr>
        <p:spPr>
          <a:xfrm>
            <a:off x="8686799" y="6430963"/>
            <a:ext cx="415633" cy="334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983F1FA-211D-3044-9E35-958DFBC2615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4973B7-E5A4-487B-BCD7-B8056B81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/>
              <a:pPr defTabSz="68580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8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657A-DCF5-476F-8D75-36707E2F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Budget Phase - Formulation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04885429-E370-4744-A6D4-B010C778CC4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0" y="1276350"/>
            <a:ext cx="2286000" cy="477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Internal Budget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altLang="en-US" sz="1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altLang="en-US" sz="1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OFM issues internal guidance – April</a:t>
            </a:r>
            <a:endParaRPr lang="en-US" altLang="en-US" sz="1400" dirty="0">
              <a:latin typeface="+mj-lt"/>
              <a:cs typeface="Times New Roman" pitchFamily="18" charset="0"/>
            </a:endParaRPr>
          </a:p>
          <a:p>
            <a:pPr marL="349250" lvl="1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400" dirty="0">
              <a:latin typeface="+mj-lt"/>
              <a:cs typeface="Times New Roman" pitchFamily="18" charset="0"/>
            </a:endParaRPr>
          </a:p>
          <a:p>
            <a:pPr marL="349250" lvl="1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j-lt"/>
                <a:cs typeface="Times New Roman" pitchFamily="18" charset="0"/>
              </a:rPr>
              <a:t>LOBs/offices submit requirements in BRIT – May </a:t>
            </a:r>
          </a:p>
          <a:p>
            <a:pPr marL="349250" lvl="1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400" dirty="0">
              <a:latin typeface="+mj-lt"/>
              <a:cs typeface="Times New Roman" pitchFamily="18" charset="0"/>
            </a:endParaRPr>
          </a:p>
          <a:p>
            <a:pPr marL="349250" lvl="1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j-lt"/>
                <a:cs typeface="Times New Roman" pitchFamily="18" charset="0"/>
              </a:rPr>
              <a:t>LOBs/offices brief Budget Director – May</a:t>
            </a:r>
          </a:p>
          <a:p>
            <a:pPr marL="349250" lvl="1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400" dirty="0">
              <a:latin typeface="+mj-lt"/>
              <a:cs typeface="Times New Roman" pitchFamily="18" charset="0"/>
            </a:endParaRPr>
          </a:p>
          <a:p>
            <a:pPr marL="349250" lvl="1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j-lt"/>
                <a:cs typeface="Times New Roman" pitchFamily="18" charset="0"/>
              </a:rPr>
              <a:t>OFM hosts Congressional Justifications (narratives) kickoff – June </a:t>
            </a:r>
          </a:p>
          <a:p>
            <a:pPr marL="349250" lvl="1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400" dirty="0">
              <a:latin typeface="+mj-lt"/>
              <a:cs typeface="Times New Roman" pitchFamily="18" charset="0"/>
            </a:endParaRPr>
          </a:p>
          <a:p>
            <a:pPr marL="349250" lvl="1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j-lt"/>
                <a:cs typeface="Times New Roman" pitchFamily="18" charset="0"/>
              </a:rPr>
              <a:t>VBA submits Budget Request to VA Office of Management (OM) – June </a:t>
            </a:r>
          </a:p>
          <a:p>
            <a:pPr marL="349250" lvl="1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400" dirty="0">
              <a:latin typeface="+mj-lt"/>
              <a:cs typeface="Times New Roman" pitchFamily="18" charset="0"/>
            </a:endParaRPr>
          </a:p>
          <a:p>
            <a:pPr marL="0" lvl="1" indent="0">
              <a:lnSpc>
                <a:spcPct val="80000"/>
              </a:lnSpc>
              <a:buClr>
                <a:schemeClr val="tx1"/>
              </a:buClr>
              <a:buNone/>
            </a:pPr>
            <a:endParaRPr lang="en-US" altLang="en-US" sz="1400" dirty="0">
              <a:latin typeface="+mj-lt"/>
              <a:cs typeface="Times New Roman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BEB240A-B6D1-45C0-B8AA-EBB22E474541}"/>
              </a:ext>
            </a:extLst>
          </p:cNvPr>
          <p:cNvSpPr/>
          <p:nvPr/>
        </p:nvSpPr>
        <p:spPr>
          <a:xfrm>
            <a:off x="2512949" y="32297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6C180-A563-4E4C-84D0-CB6FE402276D}"/>
              </a:ext>
            </a:extLst>
          </p:cNvPr>
          <p:cNvSpPr txBox="1"/>
          <p:nvPr/>
        </p:nvSpPr>
        <p:spPr>
          <a:xfrm>
            <a:off x="3496933" y="1458779"/>
            <a:ext cx="2286000" cy="4417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chemeClr val="tx1"/>
              </a:buClr>
            </a:pPr>
            <a:r>
              <a:rPr lang="en-US" altLang="en-US" sz="1600" b="1">
                <a:solidFill>
                  <a:schemeClr val="tx1"/>
                </a:solidFill>
                <a:latin typeface="+mj-lt"/>
                <a:cs typeface="Times New Roman" pitchFamily="18" charset="0"/>
              </a:rPr>
              <a:t>Office of Management &amp; Budget (OMB) Budget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altLang="en-US" sz="11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63500" lvl="1">
              <a:lnSpc>
                <a:spcPct val="80000"/>
              </a:lnSpc>
              <a:buClr>
                <a:schemeClr val="tx1"/>
              </a:buClr>
            </a:pPr>
            <a:endParaRPr lang="en-US" altLang="en-US" sz="140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234950" lvl="1" indent="-1714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Times New Roman" pitchFamily="18" charset="0"/>
              </a:rPr>
              <a:t>OFM receives OMB Guidance, Circular A-11 – July</a:t>
            </a:r>
          </a:p>
          <a:p>
            <a:pPr marL="234950" lvl="1" indent="-1714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40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234950" lvl="1" indent="-1714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Times New Roman" pitchFamily="18" charset="0"/>
              </a:rPr>
              <a:t>LOBs submit narratives to OFM – Late June</a:t>
            </a:r>
          </a:p>
          <a:p>
            <a:pPr marL="234950" lvl="1" indent="-1714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40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234950" lvl="1" indent="-1714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Times New Roman" pitchFamily="18" charset="0"/>
              </a:rPr>
              <a:t>OFM submits narratives to OM – August</a:t>
            </a:r>
          </a:p>
          <a:p>
            <a:pPr marL="234950" lvl="1" indent="-1714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40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234950" lvl="1" indent="-1714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Times New Roman" pitchFamily="18" charset="0"/>
              </a:rPr>
              <a:t>OM submits narratives to OMB - September</a:t>
            </a:r>
          </a:p>
          <a:p>
            <a:pPr marL="63500" lvl="1">
              <a:lnSpc>
                <a:spcPct val="80000"/>
              </a:lnSpc>
              <a:buClr>
                <a:schemeClr val="tx1"/>
              </a:buClr>
            </a:pPr>
            <a:endParaRPr lang="en-US" altLang="en-US" sz="140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234950" lvl="1" indent="-1714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Times New Roman" pitchFamily="18" charset="0"/>
              </a:rPr>
              <a:t>Brief OMB</a:t>
            </a:r>
          </a:p>
          <a:p>
            <a:pPr marL="63500" lvl="1">
              <a:lnSpc>
                <a:spcPct val="80000"/>
              </a:lnSpc>
              <a:buClr>
                <a:schemeClr val="tx1"/>
              </a:buClr>
            </a:pPr>
            <a:endParaRPr lang="en-US" altLang="en-US" sz="140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234950" lvl="1" indent="-1714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Times New Roman" pitchFamily="18" charset="0"/>
              </a:rPr>
              <a:t>Receive OMB Passback – late November</a:t>
            </a:r>
          </a:p>
          <a:p>
            <a:pPr marL="63500" lvl="1">
              <a:lnSpc>
                <a:spcPct val="80000"/>
              </a:lnSpc>
              <a:buClr>
                <a:schemeClr val="tx1"/>
              </a:buClr>
            </a:pPr>
            <a:endParaRPr lang="en-US" altLang="en-US" sz="140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234950" lvl="1" indent="-1714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Times New Roman" pitchFamily="18" charset="0"/>
              </a:rPr>
              <a:t>Receive OMB </a:t>
            </a:r>
            <a:r>
              <a:rPr lang="en-US" altLang="en-US" sz="140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Passback</a:t>
            </a:r>
            <a:r>
              <a:rPr lang="en-US" altLang="en-US" sz="1400">
                <a:solidFill>
                  <a:schemeClr val="tx1"/>
                </a:solidFill>
                <a:latin typeface="+mj-lt"/>
                <a:cs typeface="Times New Roman" pitchFamily="18" charset="0"/>
              </a:rPr>
              <a:t> settlement – early December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3018ECC-29A8-4359-9161-FBBBC665604F}"/>
              </a:ext>
            </a:extLst>
          </p:cNvPr>
          <p:cNvSpPr/>
          <p:nvPr/>
        </p:nvSpPr>
        <p:spPr>
          <a:xfrm>
            <a:off x="5828122" y="3208579"/>
            <a:ext cx="93252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1ED1C-DC82-4DE5-88AC-E59D67F6DBBD}"/>
              </a:ext>
            </a:extLst>
          </p:cNvPr>
          <p:cNvSpPr txBox="1"/>
          <p:nvPr/>
        </p:nvSpPr>
        <p:spPr>
          <a:xfrm>
            <a:off x="6774716" y="1866828"/>
            <a:ext cx="2286000" cy="3395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rgbClr val="990000"/>
              </a:buClr>
            </a:pPr>
            <a:r>
              <a:rPr lang="en-US" altLang="en-US" sz="1600" b="1">
                <a:solidFill>
                  <a:schemeClr val="tx1"/>
                </a:solidFill>
                <a:latin typeface="+mj-lt"/>
                <a:cs typeface="Times New Roman" pitchFamily="18" charset="0"/>
              </a:rPr>
              <a:t>President’s Budget</a:t>
            </a:r>
          </a:p>
          <a:p>
            <a:pPr>
              <a:lnSpc>
                <a:spcPct val="80000"/>
              </a:lnSpc>
              <a:buClr>
                <a:srgbClr val="990000"/>
              </a:buClr>
            </a:pPr>
            <a:endParaRPr lang="en-US" altLang="en-US" sz="14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349250" lvl="1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Times New Roman" pitchFamily="18" charset="0"/>
              </a:rPr>
              <a:t>OFM works with LOBs to update budget exhibits/narratives– December/January</a:t>
            </a:r>
          </a:p>
          <a:p>
            <a:pPr marL="349250" lvl="1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40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349250" lvl="1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Times New Roman" pitchFamily="18" charset="0"/>
              </a:rPr>
              <a:t>OFM submits final narratives to OM – December/January</a:t>
            </a:r>
          </a:p>
          <a:p>
            <a:pPr marL="349250" lvl="1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40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349250" lvl="1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Times New Roman" pitchFamily="18" charset="0"/>
              </a:rPr>
              <a:t>OMB reviews narratives. LOBs work with OFM to revise narratives. - January</a:t>
            </a:r>
          </a:p>
          <a:p>
            <a:pPr marL="349250" lvl="1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40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349250" lvl="1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Times New Roman" pitchFamily="18" charset="0"/>
              </a:rPr>
              <a:t>President’s Budget submitted to Congress – February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B240F92-07DE-44DF-97FF-AC20392E221F}"/>
              </a:ext>
            </a:extLst>
          </p:cNvPr>
          <p:cNvSpPr txBox="1">
            <a:spLocks/>
          </p:cNvSpPr>
          <p:nvPr/>
        </p:nvSpPr>
        <p:spPr>
          <a:xfrm>
            <a:off x="8686799" y="6430963"/>
            <a:ext cx="415633" cy="334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983F1FA-211D-3044-9E35-958DFBC2615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9DB40-4033-47AE-BFFA-8D51C2C6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/>
              <a:pPr defTabSz="68580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0281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VA Brand Colors">
      <a:dk1>
        <a:srgbClr val="000000"/>
      </a:dk1>
      <a:lt1>
        <a:srgbClr val="FFFFFF"/>
      </a:lt1>
      <a:dk2>
        <a:srgbClr val="003F71"/>
      </a:dk2>
      <a:lt2>
        <a:srgbClr val="DCDDDE"/>
      </a:lt2>
      <a:accent1>
        <a:srgbClr val="0083BE"/>
      </a:accent1>
      <a:accent2>
        <a:srgbClr val="C3262E"/>
      </a:accent2>
      <a:accent3>
        <a:srgbClr val="772432"/>
      </a:accent3>
      <a:accent4>
        <a:srgbClr val="F3CF45"/>
      </a:accent4>
      <a:accent5>
        <a:srgbClr val="598527"/>
      </a:accent5>
      <a:accent6>
        <a:srgbClr val="F7955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4c8ce7b-d2df-469d-b2c3-96f4c56193cb">
      <UserInfo>
        <DisplayName>Harry, Alethea, VBANYC</DisplayName>
        <AccountId>332</AccountId>
        <AccountType/>
      </UserInfo>
      <UserInfo>
        <DisplayName>Freeman, Chloe, VBAJAX</DisplayName>
        <AccountId>329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B7DEE3DAF7E04AACEE6523E98D20E4" ma:contentTypeVersion="9" ma:contentTypeDescription="Create a new document." ma:contentTypeScope="" ma:versionID="801bfec7cd72810980ad5e558fc76c10">
  <xsd:schema xmlns:xsd="http://www.w3.org/2001/XMLSchema" xmlns:xs="http://www.w3.org/2001/XMLSchema" xmlns:p="http://schemas.microsoft.com/office/2006/metadata/properties" xmlns:ns2="3139e30b-1a29-4697-8bbf-27f905bc8d02" xmlns:ns3="14c8ce7b-d2df-469d-b2c3-96f4c56193cb" targetNamespace="http://schemas.microsoft.com/office/2006/metadata/properties" ma:root="true" ma:fieldsID="0d66ac95b3d4d60a565b770cf68c4479" ns2:_="" ns3:_="">
    <xsd:import namespace="3139e30b-1a29-4697-8bbf-27f905bc8d02"/>
    <xsd:import namespace="14c8ce7b-d2df-469d-b2c3-96f4c56193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9e30b-1a29-4697-8bbf-27f905bc8d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8ce7b-d2df-469d-b2c3-96f4c56193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B35D7E-027C-46B2-89C9-7F7CE6BF74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E717DC-8B8F-4C88-9060-BF361AC01899}">
  <ds:schemaRefs>
    <ds:schemaRef ds:uri="http://purl.org/dc/elements/1.1/"/>
    <ds:schemaRef ds:uri="http://schemas.microsoft.com/office/2006/metadata/properties"/>
    <ds:schemaRef ds:uri="3139e30b-1a29-4697-8bbf-27f905bc8d02"/>
    <ds:schemaRef ds:uri="http://schemas.microsoft.com/office/2006/documentManagement/types"/>
    <ds:schemaRef ds:uri="http://purl.org/dc/terms/"/>
    <ds:schemaRef ds:uri="14c8ce7b-d2df-469d-b2c3-96f4c56193c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72B49D-8D9A-4591-A664-951BE88D5B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39e30b-1a29-4697-8bbf-27f905bc8d02"/>
    <ds:schemaRef ds:uri="14c8ce7b-d2df-469d-b2c3-96f4c56193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1188</Words>
  <Application>Microsoft Office PowerPoint</Application>
  <PresentationFormat>On-screen Show (4:3)</PresentationFormat>
  <Paragraphs>241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</vt:lpstr>
      <vt:lpstr>Calibri Light</vt:lpstr>
      <vt:lpstr>Comic Sans MS</vt:lpstr>
      <vt:lpstr>Courier New</vt:lpstr>
      <vt:lpstr>Georgia</vt:lpstr>
      <vt:lpstr>Myriad Pro</vt:lpstr>
      <vt:lpstr>Wingdings</vt:lpstr>
      <vt:lpstr>3_Office Theme</vt:lpstr>
      <vt:lpstr>4_Office Theme</vt:lpstr>
      <vt:lpstr>2_Office Theme</vt:lpstr>
      <vt:lpstr>The Budget Process General Operating Expenses  (GOE)</vt:lpstr>
      <vt:lpstr>Who We Are and What We Do</vt:lpstr>
      <vt:lpstr>FY2020 GOE Appropriation</vt:lpstr>
      <vt:lpstr>FY2021 GOE Budget Request</vt:lpstr>
      <vt:lpstr>PowerPoint Presentation</vt:lpstr>
      <vt:lpstr>Phases of the Budget Process</vt:lpstr>
      <vt:lpstr>Budget Phase Timeframes</vt:lpstr>
      <vt:lpstr>Budget Phase - Programming</vt:lpstr>
      <vt:lpstr>Budget Phase - Formulation</vt:lpstr>
      <vt:lpstr>Budget Phase - Execution</vt:lpstr>
      <vt:lpstr>Transfer of Disbursing Authority (TDA)</vt:lpstr>
      <vt:lpstr>Allowance Memorandum</vt:lpstr>
      <vt:lpstr>Spend Plans</vt:lpstr>
      <vt:lpstr>End-of-Year Close-Out</vt:lpstr>
      <vt:lpstr>GOE BUDGET CYCLE</vt:lpstr>
      <vt:lpstr>Why should you care??</vt:lpstr>
      <vt:lpstr>Why You Should Care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Budget Process General Operating Expenses  (GOE) PowerPoint Presentation</dc:title>
  <dc:creator>Department of Veterans Affairs, Veterans Benefits Administration, Veteran Readiness &amp; Employment Service, STAFF</dc:creator>
  <cp:lastModifiedBy>Kathy Poole</cp:lastModifiedBy>
  <cp:revision>2</cp:revision>
  <dcterms:created xsi:type="dcterms:W3CDTF">2020-07-28T21:12:26Z</dcterms:created>
  <dcterms:modified xsi:type="dcterms:W3CDTF">2020-08-03T14:18:12Z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0x01010005B7DEE3DAF7E04AACEE6523E98D20E4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