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786" r:id="rId5"/>
    <p:sldId id="256" r:id="rId6"/>
    <p:sldId id="257" r:id="rId7"/>
    <p:sldId id="258" r:id="rId8"/>
    <p:sldId id="259" r:id="rId9"/>
    <p:sldId id="260" r:id="rId10"/>
    <p:sldId id="261" r:id="rId11"/>
    <p:sldId id="262" r:id="rId12"/>
    <p:sldId id="263" r:id="rId13"/>
    <p:sldId id="264" r:id="rId14"/>
    <p:sldId id="265" r:id="rId15"/>
    <p:sldId id="266" r:id="rId16"/>
    <p:sldId id="267" r:id="rId17"/>
    <p:sldId id="303" r:id="rId18"/>
    <p:sldId id="304" r:id="rId19"/>
    <p:sldId id="305" r:id="rId20"/>
    <p:sldId id="306" r:id="rId21"/>
    <p:sldId id="268" r:id="rId22"/>
    <p:sldId id="269" r:id="rId23"/>
    <p:sldId id="270" r:id="rId24"/>
    <p:sldId id="271" r:id="rId25"/>
    <p:sldId id="273" r:id="rId26"/>
    <p:sldId id="274" r:id="rId27"/>
    <p:sldId id="275" r:id="rId28"/>
    <p:sldId id="276" r:id="rId29"/>
    <p:sldId id="277" r:id="rId30"/>
    <p:sldId id="278" r:id="rId31"/>
    <p:sldId id="279" r:id="rId32"/>
    <p:sldId id="280" r:id="rId33"/>
    <p:sldId id="281" r:id="rId34"/>
    <p:sldId id="282" r:id="rId35"/>
    <p:sldId id="283" r:id="rId36"/>
    <p:sldId id="285" r:id="rId37"/>
    <p:sldId id="284"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44ED75C-4A45-4E19-8866-C3251C5E7B77}"/>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698500"/>
            <a:ext cx="12192000" cy="7708900"/>
          </a:xfrm>
          <a:prstGeom prst="rect">
            <a:avLst/>
          </a:prstGeom>
        </p:spPr>
      </p:pic>
      <p:sp>
        <p:nvSpPr>
          <p:cNvPr id="2" name="Title 1">
            <a:extLst>
              <a:ext uri="{FF2B5EF4-FFF2-40B4-BE49-F238E27FC236}">
                <a16:creationId xmlns:a16="http://schemas.microsoft.com/office/drawing/2014/main" id="{018CE028-C90A-4A9F-9BE4-92663FCD738E}"/>
              </a:ext>
            </a:extLst>
          </p:cNvPr>
          <p:cNvSpPr>
            <a:spLocks noGrp="1"/>
          </p:cNvSpPr>
          <p:nvPr>
            <p:ph type="ctrTitle"/>
          </p:nvPr>
        </p:nvSpPr>
        <p:spPr>
          <a:xfrm>
            <a:off x="1524000" y="1122363"/>
            <a:ext cx="9144000" cy="2387600"/>
          </a:xfrm>
          <a:effectLst>
            <a:innerShdw blurRad="63500" dist="50800" dir="13500000">
              <a:prstClr val="black">
                <a:alpha val="50000"/>
              </a:prstClr>
            </a:innerShdw>
          </a:effectLst>
        </p:spPr>
        <p:txBody>
          <a:bodyPr anchor="b">
            <a:normAutofit/>
          </a:bodyPr>
          <a:lstStyle>
            <a:lvl1pPr algn="ctr">
              <a:defRPr sz="6000" b="1" i="0" baseline="0">
                <a:solidFill>
                  <a:schemeClr val="accent1">
                    <a:lumMod val="50000"/>
                  </a:schemeClr>
                </a:solidFill>
                <a:effectLst>
                  <a:outerShdw blurRad="50800" dist="38100" dir="8100000" algn="tr" rotWithShape="0">
                    <a:prstClr val="black">
                      <a:alpha val="40000"/>
                    </a:prstClr>
                  </a:outerShdw>
                </a:effectLst>
              </a:defRPr>
            </a:lvl1pPr>
          </a:lstStyle>
          <a:p>
            <a:r>
              <a:rPr lang="en-US" dirty="0"/>
              <a:t>Click to edit Master title style</a:t>
            </a:r>
          </a:p>
        </p:txBody>
      </p:sp>
      <p:sp>
        <p:nvSpPr>
          <p:cNvPr id="3" name="Subtitle 2">
            <a:extLst>
              <a:ext uri="{FF2B5EF4-FFF2-40B4-BE49-F238E27FC236}">
                <a16:creationId xmlns:a16="http://schemas.microsoft.com/office/drawing/2014/main" id="{7F8A6EFB-4239-4847-8EF9-B813350813B5}"/>
              </a:ext>
            </a:extLst>
          </p:cNvPr>
          <p:cNvSpPr>
            <a:spLocks noGrp="1"/>
          </p:cNvSpPr>
          <p:nvPr>
            <p:ph type="subTitle" idx="1"/>
          </p:nvPr>
        </p:nvSpPr>
        <p:spPr>
          <a:xfrm>
            <a:off x="1524000" y="3602038"/>
            <a:ext cx="9144000" cy="1655762"/>
          </a:xfrm>
        </p:spPr>
        <p:txBody>
          <a:bodyPr>
            <a:normAutofit/>
          </a:bodyPr>
          <a:lstStyle>
            <a:lvl1pPr marL="0" indent="0" algn="ctr">
              <a:buNone/>
              <a:defRPr sz="4000" i="1" baseline="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566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A3E2-3B83-4987-96C9-E555EA54F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0B58F-1294-4428-91E2-779F3B052C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8B642-4D2F-492A-8D01-3D3DFCD02CC5}"/>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5" name="Footer Placeholder 4">
            <a:extLst>
              <a:ext uri="{FF2B5EF4-FFF2-40B4-BE49-F238E27FC236}">
                <a16:creationId xmlns:a16="http://schemas.microsoft.com/office/drawing/2014/main" id="{33BF4931-0EF6-4D30-B2FB-116752E73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30E0E-071D-46B0-8458-6377AFF5F9F7}"/>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121748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5FFBA-9D22-4DF1-8DD1-D973B858B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CED8E3-C629-46AF-AD42-8ACA697DC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DF024-275C-40D2-82EF-95870F0DA316}"/>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5" name="Footer Placeholder 4">
            <a:extLst>
              <a:ext uri="{FF2B5EF4-FFF2-40B4-BE49-F238E27FC236}">
                <a16:creationId xmlns:a16="http://schemas.microsoft.com/office/drawing/2014/main" id="{67CFA55F-D58B-4088-B127-C7F7CD924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32EBC-E807-4873-8298-0353A738F0C9}"/>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151553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F4C4-AD6F-44B0-8AF0-75E50D80E412}"/>
              </a:ext>
            </a:extLst>
          </p:cNvPr>
          <p:cNvSpPr>
            <a:spLocks noGrp="1"/>
          </p:cNvSpPr>
          <p:nvPr>
            <p:ph type="title"/>
          </p:nvPr>
        </p:nvSpPr>
        <p:spPr>
          <a:xfrm>
            <a:off x="2106386" y="365125"/>
            <a:ext cx="9247414" cy="1325563"/>
          </a:xfrm>
          <a:prstGeom prst="roundRect">
            <a:avLst/>
          </a:prstGeom>
          <a:effectLst>
            <a:glow rad="228600">
              <a:schemeClr val="accent1">
                <a:satMod val="175000"/>
                <a:alpha val="40000"/>
              </a:schemeClr>
            </a:glow>
          </a:effectLst>
        </p:spPr>
        <p:style>
          <a:lnRef idx="0">
            <a:scrgbClr r="0" g="0" b="0"/>
          </a:lnRef>
          <a:fillRef idx="1001">
            <a:schemeClr val="lt2"/>
          </a:fillRef>
          <a:effectRef idx="0">
            <a:scrgbClr r="0" g="0" b="0"/>
          </a:effectRef>
          <a:fontRef idx="major"/>
        </p:style>
        <p:txBody>
          <a:bodyPr/>
          <a:lstStyle>
            <a:lvl1pPr algn="ctr">
              <a:defRPr b="1">
                <a:solidFill>
                  <a:schemeClr val="accent1">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1671C417-508C-47A3-A3B8-9FAEB7996652}"/>
              </a:ext>
            </a:extLst>
          </p:cNvPr>
          <p:cNvSpPr>
            <a:spLocks noGrp="1"/>
          </p:cNvSpPr>
          <p:nvPr>
            <p:ph idx="1"/>
          </p:nvPr>
        </p:nvSpPr>
        <p:spPr/>
        <p:txBody>
          <a:bodyPr/>
          <a:lstStyle>
            <a:lvl1pPr marL="228600" indent="-228600">
              <a:buFont typeface="Wingdings" panose="05000000000000000000" pitchFamily="2" charset="2"/>
              <a:buChar char="§"/>
              <a:defRPr>
                <a:solidFill>
                  <a:schemeClr val="accent1">
                    <a:lumMod val="50000"/>
                  </a:schemeClr>
                </a:solidFill>
              </a:defRPr>
            </a:lvl1pPr>
            <a:lvl2pPr marL="685800" indent="-228600">
              <a:buFont typeface="Wingdings" panose="05000000000000000000" pitchFamily="2" charset="2"/>
              <a:buChar char="Ø"/>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59F060E-A108-46A3-BBEE-78A18C66BC98}"/>
              </a:ext>
            </a:extLst>
          </p:cNvPr>
          <p:cNvSpPr>
            <a:spLocks noGrp="1"/>
          </p:cNvSpPr>
          <p:nvPr>
            <p:ph type="dt" sz="half" idx="10"/>
          </p:nvPr>
        </p:nvSpPr>
        <p:spPr>
          <a:solidFill>
            <a:schemeClr val="tx2">
              <a:lumMod val="40000"/>
              <a:lumOff val="60000"/>
            </a:schemeClr>
          </a:solidFill>
        </p:spPr>
        <p:txBody>
          <a:bodyPr/>
          <a:lstStyle>
            <a:lvl1pPr>
              <a:defRPr>
                <a:solidFill>
                  <a:schemeClr val="tx1"/>
                </a:solidFill>
              </a:defRPr>
            </a:lvl1pPr>
          </a:lstStyle>
          <a:p>
            <a:fld id="{B29849F3-0FC0-4709-BB5F-C9AF456CE0AA}" type="datetimeFigureOut">
              <a:rPr lang="en-US" smtClean="0"/>
              <a:pPr/>
              <a:t>4/9/2020</a:t>
            </a:fld>
            <a:endParaRPr lang="en-US" dirty="0"/>
          </a:p>
        </p:txBody>
      </p:sp>
      <p:sp>
        <p:nvSpPr>
          <p:cNvPr id="5" name="Footer Placeholder 4">
            <a:extLst>
              <a:ext uri="{FF2B5EF4-FFF2-40B4-BE49-F238E27FC236}">
                <a16:creationId xmlns:a16="http://schemas.microsoft.com/office/drawing/2014/main" id="{30178C0B-30AB-4C71-A383-26A52C065C1F}"/>
              </a:ext>
            </a:extLst>
          </p:cNvPr>
          <p:cNvSpPr>
            <a:spLocks noGrp="1"/>
          </p:cNvSpPr>
          <p:nvPr>
            <p:ph type="ftr" sz="quarter" idx="11"/>
          </p:nvPr>
        </p:nvSpPr>
        <p:spPr>
          <a:solidFill>
            <a:schemeClr val="tx2">
              <a:lumMod val="40000"/>
              <a:lumOff val="60000"/>
            </a:schemeClr>
          </a:solidFill>
        </p:spPr>
        <p:txBody>
          <a:bodyPr/>
          <a:lstStyle>
            <a:lvl1pPr>
              <a:defRPr>
                <a:solidFill>
                  <a:schemeClr val="tx1"/>
                </a:solidFill>
              </a:defRPr>
            </a:lvl1pPr>
          </a:lstStyle>
          <a:p>
            <a:r>
              <a:rPr lang="en-US" dirty="0"/>
              <a:t>Compensation Service Quality Assurance</a:t>
            </a:r>
          </a:p>
        </p:txBody>
      </p:sp>
      <p:sp>
        <p:nvSpPr>
          <p:cNvPr id="6" name="Slide Number Placeholder 5">
            <a:extLst>
              <a:ext uri="{FF2B5EF4-FFF2-40B4-BE49-F238E27FC236}">
                <a16:creationId xmlns:a16="http://schemas.microsoft.com/office/drawing/2014/main" id="{A301F421-7E69-493A-90C6-D72BA65AF6DC}"/>
              </a:ext>
            </a:extLst>
          </p:cNvPr>
          <p:cNvSpPr>
            <a:spLocks noGrp="1"/>
          </p:cNvSpPr>
          <p:nvPr>
            <p:ph type="sldNum" sz="quarter" idx="12"/>
          </p:nvPr>
        </p:nvSpPr>
        <p:spPr>
          <a:solidFill>
            <a:schemeClr val="tx2">
              <a:lumMod val="40000"/>
              <a:lumOff val="60000"/>
            </a:schemeClr>
          </a:solidFill>
        </p:spPr>
        <p:txBody>
          <a:bodyPr/>
          <a:lstStyle/>
          <a:p>
            <a:fld id="{AF430988-647E-4517-B70E-776822506EBB}" type="slidenum">
              <a:rPr lang="en-US" smtClean="0"/>
              <a:t>‹#›</a:t>
            </a:fld>
            <a:endParaRPr lang="en-US" dirty="0"/>
          </a:p>
        </p:txBody>
      </p:sp>
      <p:pic>
        <p:nvPicPr>
          <p:cNvPr id="8" name="Picture 7">
            <a:extLst>
              <a:ext uri="{FF2B5EF4-FFF2-40B4-BE49-F238E27FC236}">
                <a16:creationId xmlns:a16="http://schemas.microsoft.com/office/drawing/2014/main" id="{C3231B6D-8E34-4768-8F16-BFFA28CD1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73025"/>
            <a:ext cx="1752600" cy="1752600"/>
          </a:xfrm>
          <a:prstGeom prst="rect">
            <a:avLst/>
          </a:prstGeom>
        </p:spPr>
      </p:pic>
    </p:spTree>
    <p:extLst>
      <p:ext uri="{BB962C8B-B14F-4D97-AF65-F5344CB8AC3E}">
        <p14:creationId xmlns:p14="http://schemas.microsoft.com/office/powerpoint/2010/main" val="420110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B526-88E3-459B-BD74-338FE654E6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2238C9-FBB6-4FBF-9912-72B7D6EE66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1C586-CA39-4CEB-AE60-01FCDA634878}"/>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5" name="Footer Placeholder 4">
            <a:extLst>
              <a:ext uri="{FF2B5EF4-FFF2-40B4-BE49-F238E27FC236}">
                <a16:creationId xmlns:a16="http://schemas.microsoft.com/office/drawing/2014/main" id="{D0CE4330-71B4-4B72-80A9-00DD73C86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7B6D4-5F21-49B3-A28D-865284685226}"/>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393381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ABA2-ED38-4D16-A4B0-734E1D4622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D2215-2493-470B-BE19-BF2143364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512D86-7CD5-4B9B-A7AB-A65FE39B48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ADBAB-03D9-4927-A177-29941912386A}"/>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6" name="Footer Placeholder 5">
            <a:extLst>
              <a:ext uri="{FF2B5EF4-FFF2-40B4-BE49-F238E27FC236}">
                <a16:creationId xmlns:a16="http://schemas.microsoft.com/office/drawing/2014/main" id="{D5975553-4C0F-4E81-9CAC-2309C0CF0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770C7-DE92-4C5B-8D69-7E5D00B07F4B}"/>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398806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9A74-5181-4008-B362-CFF1AD8985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F21025-CC80-49EE-A0A1-28CCD7BF9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7F95AB-61CA-4FB3-B2BF-31D3CE8571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D640BF-2F06-4D94-AAC3-199AC01CE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409FFE-A0E6-491C-B553-88C71F990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F2B8D6-4380-49DC-A9A1-8AD26FF74DA7}"/>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8" name="Footer Placeholder 7">
            <a:extLst>
              <a:ext uri="{FF2B5EF4-FFF2-40B4-BE49-F238E27FC236}">
                <a16:creationId xmlns:a16="http://schemas.microsoft.com/office/drawing/2014/main" id="{D5FFD472-F756-4247-8E5C-482D812CE0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376FD-C720-4EB5-9E57-88BE645CED6B}"/>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400838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C629-CFE0-414F-B760-D44E17864A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9E5A8-A207-4359-A85A-9F53A86EB06B}"/>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4" name="Footer Placeholder 3">
            <a:extLst>
              <a:ext uri="{FF2B5EF4-FFF2-40B4-BE49-F238E27FC236}">
                <a16:creationId xmlns:a16="http://schemas.microsoft.com/office/drawing/2014/main" id="{1FD5808F-5CD5-493D-B0D8-F8E4E7BE04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B4A56E-EFA3-4323-9B7B-054C8DC0C36B}"/>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192077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BC40F1-5D94-4DCE-9CC2-1400D859914F}"/>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3" name="Footer Placeholder 2">
            <a:extLst>
              <a:ext uri="{FF2B5EF4-FFF2-40B4-BE49-F238E27FC236}">
                <a16:creationId xmlns:a16="http://schemas.microsoft.com/office/drawing/2014/main" id="{416FC1D5-403C-4358-9EEE-68D69088E2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BF2CA5-0FEA-4C83-ADD8-F842A4ED8D49}"/>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300331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3FD6-896F-4F8B-A3BE-A55CBADD3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32FCA9-A905-4DC3-A9CB-ECA0CFEF8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88351-F77F-472D-9854-DB80FE058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A81EE-ACF5-43D7-A687-89795761C80C}"/>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6" name="Footer Placeholder 5">
            <a:extLst>
              <a:ext uri="{FF2B5EF4-FFF2-40B4-BE49-F238E27FC236}">
                <a16:creationId xmlns:a16="http://schemas.microsoft.com/office/drawing/2014/main" id="{28D28B29-864C-46F5-84C6-A1BC41BBB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D0F91-B9EF-4B4F-8BC7-674274A98F35}"/>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164501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EFFC-670C-4D05-B5B4-3D6CAB484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D157C0-1120-4288-A7A5-7C701066FE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1010E7-3A27-42A8-B354-68E042A76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FF010C-DB6C-431F-9645-BBDEAE964150}"/>
              </a:ext>
            </a:extLst>
          </p:cNvPr>
          <p:cNvSpPr>
            <a:spLocks noGrp="1"/>
          </p:cNvSpPr>
          <p:nvPr>
            <p:ph type="dt" sz="half" idx="10"/>
          </p:nvPr>
        </p:nvSpPr>
        <p:spPr/>
        <p:txBody>
          <a:bodyPr/>
          <a:lstStyle/>
          <a:p>
            <a:fld id="{B29849F3-0FC0-4709-BB5F-C9AF456CE0AA}" type="datetimeFigureOut">
              <a:rPr lang="en-US" smtClean="0"/>
              <a:t>4/9/2020</a:t>
            </a:fld>
            <a:endParaRPr lang="en-US"/>
          </a:p>
        </p:txBody>
      </p:sp>
      <p:sp>
        <p:nvSpPr>
          <p:cNvPr id="6" name="Footer Placeholder 5">
            <a:extLst>
              <a:ext uri="{FF2B5EF4-FFF2-40B4-BE49-F238E27FC236}">
                <a16:creationId xmlns:a16="http://schemas.microsoft.com/office/drawing/2014/main" id="{E21AE12C-8972-47E2-8A59-AA6FFD9CEA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3356F-51C2-4C5D-B384-772DADF416DD}"/>
              </a:ext>
            </a:extLst>
          </p:cNvPr>
          <p:cNvSpPr>
            <a:spLocks noGrp="1"/>
          </p:cNvSpPr>
          <p:nvPr>
            <p:ph type="sldNum" sz="quarter" idx="12"/>
          </p:nvPr>
        </p:nvSpPr>
        <p:spPr/>
        <p:txBody>
          <a:bodyPr/>
          <a:lstStyle/>
          <a:p>
            <a:fld id="{AF430988-647E-4517-B70E-776822506EBB}" type="slidenum">
              <a:rPr lang="en-US" smtClean="0"/>
              <a:t>‹#›</a:t>
            </a:fld>
            <a:endParaRPr lang="en-US"/>
          </a:p>
        </p:txBody>
      </p:sp>
    </p:spTree>
    <p:extLst>
      <p:ext uri="{BB962C8B-B14F-4D97-AF65-F5344CB8AC3E}">
        <p14:creationId xmlns:p14="http://schemas.microsoft.com/office/powerpoint/2010/main" val="3234060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E2C37-2148-46CB-B2E3-EF1EA33A51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94698-AA30-453C-95FB-1052785E2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34180-5BE8-44BB-AD68-AFC9E6800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849F3-0FC0-4709-BB5F-C9AF456CE0AA}" type="datetimeFigureOut">
              <a:rPr lang="en-US" smtClean="0"/>
              <a:t>4/9/2020</a:t>
            </a:fld>
            <a:endParaRPr lang="en-US"/>
          </a:p>
        </p:txBody>
      </p:sp>
      <p:sp>
        <p:nvSpPr>
          <p:cNvPr id="5" name="Footer Placeholder 4">
            <a:extLst>
              <a:ext uri="{FF2B5EF4-FFF2-40B4-BE49-F238E27FC236}">
                <a16:creationId xmlns:a16="http://schemas.microsoft.com/office/drawing/2014/main" id="{260A9962-6EEF-4B2E-BEDF-E0E2D35385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9EA4E5-BBB9-44A1-A329-A7313E172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30988-647E-4517-B70E-776822506EBB}" type="slidenum">
              <a:rPr lang="en-US" smtClean="0"/>
              <a:t>‹#›</a:t>
            </a:fld>
            <a:endParaRPr lang="en-US"/>
          </a:p>
        </p:txBody>
      </p:sp>
    </p:spTree>
    <p:extLst>
      <p:ext uri="{BB962C8B-B14F-4D97-AF65-F5344CB8AC3E}">
        <p14:creationId xmlns:p14="http://schemas.microsoft.com/office/powerpoint/2010/main" val="630520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captivateprime.adobe.com/app/learner?accountId=27356#/course/1126260"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CSSystemsRequest.VBACO@va.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yourit.va.gov/v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yourit.va.gov/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960604"/>
            <a:ext cx="11237743" cy="4053017"/>
          </a:xfrm>
        </p:spPr>
        <p:txBody>
          <a:bodyPr>
            <a:normAutofit lnSpcReduction="10000"/>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90863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4DCF-EF29-4829-8799-9E8766EB3272}"/>
              </a:ext>
            </a:extLst>
          </p:cNvPr>
          <p:cNvSpPr>
            <a:spLocks noGrp="1"/>
          </p:cNvSpPr>
          <p:nvPr>
            <p:ph type="title"/>
          </p:nvPr>
        </p:nvSpPr>
        <p:spPr/>
        <p:txBody>
          <a:bodyPr>
            <a:normAutofit fontScale="90000"/>
          </a:bodyPr>
          <a:lstStyle/>
          <a:p>
            <a:r>
              <a:rPr lang="en-US" dirty="0"/>
              <a:t>Photos of VA Form 21-4142 and 21-4142a</a:t>
            </a:r>
          </a:p>
        </p:txBody>
      </p:sp>
      <p:sp>
        <p:nvSpPr>
          <p:cNvPr id="3" name="Content Placeholder 2">
            <a:extLst>
              <a:ext uri="{FF2B5EF4-FFF2-40B4-BE49-F238E27FC236}">
                <a16:creationId xmlns:a16="http://schemas.microsoft.com/office/drawing/2014/main" id="{58232426-5983-48AE-A34F-98A8DDF44949}"/>
              </a:ext>
            </a:extLst>
          </p:cNvPr>
          <p:cNvSpPr>
            <a:spLocks noGrp="1"/>
          </p:cNvSpPr>
          <p:nvPr>
            <p:ph idx="1"/>
          </p:nvPr>
        </p:nvSpPr>
        <p:spPr/>
        <p:txBody>
          <a:bodyPr/>
          <a:lstStyle/>
          <a:p>
            <a:r>
              <a:rPr lang="en-US" dirty="0"/>
              <a:t>In the process of updating M21-1, Part III, Subpart iii, Chapter 1, Section D to address unique and uncommon scenarios where a Veteran takes a photo of a completed 21-4142/a and submits the photos with his/ her claim.</a:t>
            </a:r>
          </a:p>
          <a:p>
            <a:pPr lvl="1"/>
            <a:endParaRPr lang="en-US" dirty="0"/>
          </a:p>
          <a:p>
            <a:pPr lvl="1"/>
            <a:r>
              <a:rPr lang="en-US" dirty="0"/>
              <a:t>The Private Medical Record (PMR) contractor will reject these photos because private health providers will not accept them.</a:t>
            </a:r>
          </a:p>
          <a:p>
            <a:pPr lvl="1"/>
            <a:endParaRPr lang="en-US" dirty="0"/>
          </a:p>
          <a:p>
            <a:pPr lvl="1"/>
            <a:r>
              <a:rPr lang="en-US" dirty="0"/>
              <a:t>Claims processors will need to obtain a completed (non-photo) form and upload to the PMR Vault for processing.</a:t>
            </a:r>
          </a:p>
        </p:txBody>
      </p:sp>
    </p:spTree>
    <p:extLst>
      <p:ext uri="{BB962C8B-B14F-4D97-AF65-F5344CB8AC3E}">
        <p14:creationId xmlns:p14="http://schemas.microsoft.com/office/powerpoint/2010/main" val="236995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5065-70C1-481A-9736-E0DAB5F8E0F9}"/>
              </a:ext>
            </a:extLst>
          </p:cNvPr>
          <p:cNvSpPr>
            <a:spLocks noGrp="1"/>
          </p:cNvSpPr>
          <p:nvPr>
            <p:ph type="title"/>
          </p:nvPr>
        </p:nvSpPr>
        <p:spPr/>
        <p:txBody>
          <a:bodyPr/>
          <a:lstStyle/>
          <a:p>
            <a:r>
              <a:rPr lang="en-US" dirty="0"/>
              <a:t>What’s </a:t>
            </a:r>
            <a:r>
              <a:rPr lang="en-US" i="1" dirty="0"/>
              <a:t>New</a:t>
            </a:r>
            <a:r>
              <a:rPr lang="en-US" dirty="0"/>
              <a:t> in the M21-1</a:t>
            </a:r>
          </a:p>
        </p:txBody>
      </p:sp>
      <p:sp>
        <p:nvSpPr>
          <p:cNvPr id="3" name="Content Placeholder 2">
            <a:extLst>
              <a:ext uri="{FF2B5EF4-FFF2-40B4-BE49-F238E27FC236}">
                <a16:creationId xmlns:a16="http://schemas.microsoft.com/office/drawing/2014/main" id="{8E96F319-82D6-4DAB-9C57-664BDB7A75E2}"/>
              </a:ext>
            </a:extLst>
          </p:cNvPr>
          <p:cNvSpPr>
            <a:spLocks noGrp="1"/>
          </p:cNvSpPr>
          <p:nvPr>
            <p:ph idx="1"/>
          </p:nvPr>
        </p:nvSpPr>
        <p:spPr/>
        <p:txBody>
          <a:bodyPr anchor="ctr">
            <a:normAutofit/>
          </a:bodyPr>
          <a:lstStyle/>
          <a:p>
            <a:pPr marL="0" indent="0" algn="ctr">
              <a:buNone/>
            </a:pPr>
            <a:r>
              <a:rPr lang="en-US" sz="3200" dirty="0"/>
              <a:t>Melissa Milenkovic</a:t>
            </a:r>
          </a:p>
          <a:p>
            <a:pPr marL="0" indent="0" algn="ctr">
              <a:buNone/>
            </a:pPr>
            <a:r>
              <a:rPr lang="en-US" sz="3200" dirty="0"/>
              <a:t>Manual Editor</a:t>
            </a:r>
          </a:p>
          <a:p>
            <a:pPr marL="0" indent="0" algn="ctr">
              <a:buNone/>
            </a:pPr>
            <a:r>
              <a:rPr lang="en-US" sz="3200" dirty="0"/>
              <a:t>Procedures Maintenance Staff (211C)</a:t>
            </a:r>
          </a:p>
          <a:p>
            <a:pPr marL="0" indent="0" algn="ctr">
              <a:buNone/>
            </a:pPr>
            <a:r>
              <a:rPr lang="en-US" sz="3200" dirty="0"/>
              <a:t>Policy and Procedures</a:t>
            </a:r>
          </a:p>
        </p:txBody>
      </p:sp>
    </p:spTree>
    <p:extLst>
      <p:ext uri="{BB962C8B-B14F-4D97-AF65-F5344CB8AC3E}">
        <p14:creationId xmlns:p14="http://schemas.microsoft.com/office/powerpoint/2010/main" val="35878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FE45-08B4-4001-A7AF-EB65345C90A0}"/>
              </a:ext>
            </a:extLst>
          </p:cNvPr>
          <p:cNvSpPr>
            <a:spLocks noGrp="1"/>
          </p:cNvSpPr>
          <p:nvPr>
            <p:ph type="title"/>
          </p:nvPr>
        </p:nvSpPr>
        <p:spPr/>
        <p:txBody>
          <a:bodyPr/>
          <a:lstStyle/>
          <a:p>
            <a:r>
              <a:rPr lang="en-US" dirty="0"/>
              <a:t>What’s </a:t>
            </a:r>
            <a:r>
              <a:rPr lang="en-US" i="1" dirty="0"/>
              <a:t>New</a:t>
            </a:r>
            <a:r>
              <a:rPr lang="en-US" dirty="0"/>
              <a:t> in the M21-1</a:t>
            </a:r>
          </a:p>
        </p:txBody>
      </p:sp>
      <p:sp>
        <p:nvSpPr>
          <p:cNvPr id="3" name="Content Placeholder 2">
            <a:extLst>
              <a:ext uri="{FF2B5EF4-FFF2-40B4-BE49-F238E27FC236}">
                <a16:creationId xmlns:a16="http://schemas.microsoft.com/office/drawing/2014/main" id="{C01042B1-A55D-4690-B483-91B251F74CA9}"/>
              </a:ext>
            </a:extLst>
          </p:cNvPr>
          <p:cNvSpPr>
            <a:spLocks noGrp="1"/>
          </p:cNvSpPr>
          <p:nvPr>
            <p:ph idx="1"/>
          </p:nvPr>
        </p:nvSpPr>
        <p:spPr/>
        <p:txBody>
          <a:bodyPr/>
          <a:lstStyle/>
          <a:p>
            <a:r>
              <a:rPr lang="en-US" dirty="0"/>
              <a:t>M21-1, Part IV, Subpart ii, 1.H</a:t>
            </a:r>
          </a:p>
          <a:p>
            <a:endParaRPr lang="en-US" dirty="0"/>
          </a:p>
          <a:p>
            <a:pPr lvl="1"/>
            <a:r>
              <a:rPr lang="en-US" dirty="0"/>
              <a:t>Added service connection for non-Hodgkin’s lymphoma under 38 CFR 3.313 to the types of claims that require centralized processing</a:t>
            </a:r>
          </a:p>
          <a:p>
            <a:pPr lvl="1"/>
            <a:endParaRPr lang="en-US" dirty="0"/>
          </a:p>
          <a:p>
            <a:pPr lvl="1"/>
            <a:r>
              <a:rPr lang="en-US" dirty="0"/>
              <a:t>Clarified what is included in nautical service</a:t>
            </a:r>
          </a:p>
          <a:p>
            <a:pPr lvl="1"/>
            <a:endParaRPr lang="en-US" dirty="0"/>
          </a:p>
          <a:p>
            <a:pPr lvl="1"/>
            <a:r>
              <a:rPr lang="en-US" dirty="0"/>
              <a:t>Added guidance for claims containing a mixture of presumptive and non-presumptive herbicide-related conditions</a:t>
            </a:r>
          </a:p>
        </p:txBody>
      </p:sp>
    </p:spTree>
    <p:extLst>
      <p:ext uri="{BB962C8B-B14F-4D97-AF65-F5344CB8AC3E}">
        <p14:creationId xmlns:p14="http://schemas.microsoft.com/office/powerpoint/2010/main" val="16184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C1DF1-D9C5-473E-B8FD-44E9A6DAF582}"/>
              </a:ext>
            </a:extLst>
          </p:cNvPr>
          <p:cNvSpPr>
            <a:spLocks noGrp="1"/>
          </p:cNvSpPr>
          <p:nvPr>
            <p:ph type="title"/>
          </p:nvPr>
        </p:nvSpPr>
        <p:spPr/>
        <p:txBody>
          <a:bodyPr/>
          <a:lstStyle/>
          <a:p>
            <a:r>
              <a:rPr lang="en-US" dirty="0"/>
              <a:t>What’s </a:t>
            </a:r>
            <a:r>
              <a:rPr lang="en-US" i="1" dirty="0"/>
              <a:t>New</a:t>
            </a:r>
            <a:r>
              <a:rPr lang="en-US" dirty="0"/>
              <a:t> in the M21-1</a:t>
            </a:r>
          </a:p>
        </p:txBody>
      </p:sp>
      <p:sp>
        <p:nvSpPr>
          <p:cNvPr id="3" name="Content Placeholder 2">
            <a:extLst>
              <a:ext uri="{FF2B5EF4-FFF2-40B4-BE49-F238E27FC236}">
                <a16:creationId xmlns:a16="http://schemas.microsoft.com/office/drawing/2014/main" id="{04200A85-CE68-4B89-BDAB-14950DC74ABC}"/>
              </a:ext>
            </a:extLst>
          </p:cNvPr>
          <p:cNvSpPr>
            <a:spLocks noGrp="1"/>
          </p:cNvSpPr>
          <p:nvPr>
            <p:ph idx="1"/>
          </p:nvPr>
        </p:nvSpPr>
        <p:spPr/>
        <p:txBody>
          <a:bodyPr/>
          <a:lstStyle/>
          <a:p>
            <a:r>
              <a:rPr lang="en-US" dirty="0"/>
              <a:t>M21-1, Part IV, Subpart ii, 2.C</a:t>
            </a:r>
          </a:p>
          <a:p>
            <a:endParaRPr lang="en-US" dirty="0"/>
          </a:p>
          <a:p>
            <a:pPr lvl="1"/>
            <a:r>
              <a:rPr lang="en-US" dirty="0"/>
              <a:t>Added a table with guidance on how herbicide exposure is documented and whether the RO or centralized processing team is responsible for processing the claim</a:t>
            </a:r>
          </a:p>
        </p:txBody>
      </p:sp>
    </p:spTree>
    <p:extLst>
      <p:ext uri="{BB962C8B-B14F-4D97-AF65-F5344CB8AC3E}">
        <p14:creationId xmlns:p14="http://schemas.microsoft.com/office/powerpoint/2010/main" val="3714350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B826-C2F0-42F4-85A7-79E8F67DDB17}"/>
              </a:ext>
            </a:extLst>
          </p:cNvPr>
          <p:cNvSpPr>
            <a:spLocks noGrp="1"/>
          </p:cNvSpPr>
          <p:nvPr>
            <p:ph type="title"/>
          </p:nvPr>
        </p:nvSpPr>
        <p:spPr/>
        <p:txBody>
          <a:bodyPr/>
          <a:lstStyle/>
          <a:p>
            <a:r>
              <a:rPr lang="en-US" dirty="0"/>
              <a:t>Policy and Procedures Updates</a:t>
            </a:r>
          </a:p>
        </p:txBody>
      </p:sp>
      <p:sp>
        <p:nvSpPr>
          <p:cNvPr id="3" name="Content Placeholder 2">
            <a:extLst>
              <a:ext uri="{FF2B5EF4-FFF2-40B4-BE49-F238E27FC236}">
                <a16:creationId xmlns:a16="http://schemas.microsoft.com/office/drawing/2014/main" id="{764E4383-F917-477E-8DE2-6E4D15E58D57}"/>
              </a:ext>
            </a:extLst>
          </p:cNvPr>
          <p:cNvSpPr>
            <a:spLocks noGrp="1"/>
          </p:cNvSpPr>
          <p:nvPr>
            <p:ph idx="1"/>
          </p:nvPr>
        </p:nvSpPr>
        <p:spPr/>
        <p:txBody>
          <a:bodyPr anchor="ctr">
            <a:normAutofit/>
          </a:bodyPr>
          <a:lstStyle/>
          <a:p>
            <a:pPr marL="0" indent="0" algn="ctr">
              <a:buNone/>
            </a:pPr>
            <a:r>
              <a:rPr lang="en-US" sz="3200" dirty="0"/>
              <a:t>Jackie Imboden</a:t>
            </a:r>
          </a:p>
          <a:p>
            <a:pPr marL="0" indent="0" algn="ctr">
              <a:buNone/>
            </a:pPr>
            <a:r>
              <a:rPr lang="en-US" sz="3200" dirty="0"/>
              <a:t>Lead Consultant</a:t>
            </a:r>
          </a:p>
          <a:p>
            <a:pPr marL="0" indent="0" algn="ctr">
              <a:buNone/>
            </a:pPr>
            <a:r>
              <a:rPr lang="en-US" sz="3200" dirty="0"/>
              <a:t>Legislative Staff</a:t>
            </a:r>
          </a:p>
          <a:p>
            <a:pPr marL="0" indent="0" algn="ctr">
              <a:buNone/>
            </a:pPr>
            <a:r>
              <a:rPr lang="en-US" sz="3200" dirty="0"/>
              <a:t>Policy and Procedures</a:t>
            </a:r>
          </a:p>
        </p:txBody>
      </p:sp>
    </p:spTree>
    <p:extLst>
      <p:ext uri="{BB962C8B-B14F-4D97-AF65-F5344CB8AC3E}">
        <p14:creationId xmlns:p14="http://schemas.microsoft.com/office/powerpoint/2010/main" val="165259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1E5A-72DE-49FF-BBEA-ED4BE1A7AA32}"/>
              </a:ext>
            </a:extLst>
          </p:cNvPr>
          <p:cNvSpPr>
            <a:spLocks noGrp="1"/>
          </p:cNvSpPr>
          <p:nvPr>
            <p:ph type="title"/>
          </p:nvPr>
        </p:nvSpPr>
        <p:spPr/>
        <p:txBody>
          <a:bodyPr/>
          <a:lstStyle/>
          <a:p>
            <a:r>
              <a:rPr lang="en-US" dirty="0"/>
              <a:t>Publication of Policy Letter 20-01</a:t>
            </a:r>
          </a:p>
        </p:txBody>
      </p:sp>
      <p:sp>
        <p:nvSpPr>
          <p:cNvPr id="3" name="Content Placeholder 2">
            <a:extLst>
              <a:ext uri="{FF2B5EF4-FFF2-40B4-BE49-F238E27FC236}">
                <a16:creationId xmlns:a16="http://schemas.microsoft.com/office/drawing/2014/main" id="{4D7D41B8-3883-48E2-9ED2-085B21C45C53}"/>
              </a:ext>
            </a:extLst>
          </p:cNvPr>
          <p:cNvSpPr>
            <a:spLocks noGrp="1"/>
          </p:cNvSpPr>
          <p:nvPr>
            <p:ph idx="1"/>
          </p:nvPr>
        </p:nvSpPr>
        <p:spPr>
          <a:xfrm>
            <a:off x="838200" y="1825624"/>
            <a:ext cx="10515600" cy="4841875"/>
          </a:xfrm>
        </p:spPr>
        <p:txBody>
          <a:bodyPr/>
          <a:lstStyle/>
          <a:p>
            <a:r>
              <a:rPr lang="en-US" dirty="0"/>
              <a:t>On March 19, 2020, Policy Letter 20-01, Effective Date Provisions for Supplemental Claims for Compensation and Pension Claims Filed Within a Year of a Decision of a Federal Circuit or Supreme Court Decision, was published</a:t>
            </a:r>
          </a:p>
          <a:p>
            <a:endParaRPr lang="en-US" sz="1000" dirty="0"/>
          </a:p>
          <a:p>
            <a:pPr lvl="1"/>
            <a:r>
              <a:rPr lang="en-US" b="1" dirty="0"/>
              <a:t>Key Point</a:t>
            </a:r>
            <a:r>
              <a:rPr lang="en-US" dirty="0"/>
              <a:t>: Effective immediately, supplemental claims filed within one year of Federal Circuit or Supreme Court decisions are considered continuously pursued claims and can be afforded the effective date protections</a:t>
            </a:r>
          </a:p>
          <a:p>
            <a:pPr lvl="1"/>
            <a:endParaRPr lang="en-US" sz="1000" dirty="0"/>
          </a:p>
          <a:p>
            <a:pPr lvl="1"/>
            <a:r>
              <a:rPr lang="en-US" dirty="0"/>
              <a:t>Other points:</a:t>
            </a:r>
          </a:p>
          <a:p>
            <a:pPr lvl="2"/>
            <a:r>
              <a:rPr lang="en-US" dirty="0"/>
              <a:t>Guidance in </a:t>
            </a:r>
            <a:r>
              <a:rPr lang="en-US" dirty="0" err="1"/>
              <a:t>Caseflow</a:t>
            </a:r>
            <a:r>
              <a:rPr lang="en-US" dirty="0"/>
              <a:t> to be updated</a:t>
            </a:r>
          </a:p>
          <a:p>
            <a:pPr lvl="2"/>
            <a:r>
              <a:rPr lang="en-US" dirty="0"/>
              <a:t>VA Form 21-0995, Decision Review Request: Supplemental Claim to be updated</a:t>
            </a:r>
          </a:p>
          <a:p>
            <a:pPr lvl="2">
              <a:buFont typeface="Wingdings" panose="05000000000000000000" pitchFamily="2" charset="2"/>
              <a:buChar char="v"/>
            </a:pPr>
            <a:r>
              <a:rPr lang="en-US" dirty="0">
                <a:solidFill>
                  <a:srgbClr val="FF0000"/>
                </a:solidFill>
              </a:rPr>
              <a:t>M21-1 III.iv.5.C</a:t>
            </a:r>
            <a:r>
              <a:rPr lang="en-US" dirty="0"/>
              <a:t> is updated</a:t>
            </a:r>
            <a:endParaRPr lang="en-US" dirty="0">
              <a:solidFill>
                <a:srgbClr val="FF0000"/>
              </a:solidFill>
            </a:endParaRPr>
          </a:p>
        </p:txBody>
      </p:sp>
    </p:spTree>
    <p:extLst>
      <p:ext uri="{BB962C8B-B14F-4D97-AF65-F5344CB8AC3E}">
        <p14:creationId xmlns:p14="http://schemas.microsoft.com/office/powerpoint/2010/main" val="265631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F092-86E0-4BA2-BED7-AA4E50B53AF4}"/>
              </a:ext>
            </a:extLst>
          </p:cNvPr>
          <p:cNvSpPr>
            <a:spLocks noGrp="1"/>
          </p:cNvSpPr>
          <p:nvPr>
            <p:ph type="title"/>
          </p:nvPr>
        </p:nvSpPr>
        <p:spPr/>
        <p:txBody>
          <a:bodyPr/>
          <a:lstStyle/>
          <a:p>
            <a:r>
              <a:rPr lang="en-US" dirty="0"/>
              <a:t>Publication of Policy Letter 20-02</a:t>
            </a:r>
          </a:p>
        </p:txBody>
      </p:sp>
      <p:sp>
        <p:nvSpPr>
          <p:cNvPr id="3" name="Content Placeholder 2">
            <a:extLst>
              <a:ext uri="{FF2B5EF4-FFF2-40B4-BE49-F238E27FC236}">
                <a16:creationId xmlns:a16="http://schemas.microsoft.com/office/drawing/2014/main" id="{AE2DEF40-0E9B-4EF1-9A73-F68EABE3BF61}"/>
              </a:ext>
            </a:extLst>
          </p:cNvPr>
          <p:cNvSpPr>
            <a:spLocks noGrp="1"/>
          </p:cNvSpPr>
          <p:nvPr>
            <p:ph idx="1"/>
          </p:nvPr>
        </p:nvSpPr>
        <p:spPr>
          <a:xfrm>
            <a:off x="838200" y="1825624"/>
            <a:ext cx="10515600" cy="4879975"/>
          </a:xfrm>
        </p:spPr>
        <p:txBody>
          <a:bodyPr/>
          <a:lstStyle/>
          <a:p>
            <a:r>
              <a:rPr lang="en-US" dirty="0"/>
              <a:t>On April 6, Policy Letter 20-02, Novel Coronavirus (COVID-19) Claims and Appeals Processing Guidance, was published.</a:t>
            </a:r>
          </a:p>
          <a:p>
            <a:pPr lvl="1"/>
            <a:r>
              <a:rPr lang="en-US" b="1" dirty="0"/>
              <a:t>Key Points</a:t>
            </a:r>
            <a:r>
              <a:rPr lang="en-US" dirty="0"/>
              <a:t>:</a:t>
            </a:r>
          </a:p>
          <a:p>
            <a:pPr lvl="2"/>
            <a:r>
              <a:rPr lang="en-US" dirty="0"/>
              <a:t>COVID-19 global pandemic is a good-cause basis for extension of time limits for required actions including:</a:t>
            </a:r>
          </a:p>
          <a:p>
            <a:pPr lvl="3">
              <a:buFont typeface="Wingdings" panose="05000000000000000000" pitchFamily="2" charset="2"/>
              <a:buChar char="ü"/>
            </a:pPr>
            <a:r>
              <a:rPr lang="en-US" sz="2000" dirty="0"/>
              <a:t>The filing of a claim that would perfect a previous expired communication of intent to file</a:t>
            </a:r>
          </a:p>
          <a:p>
            <a:pPr lvl="3">
              <a:buFont typeface="Wingdings" panose="05000000000000000000" pitchFamily="2" charset="2"/>
              <a:buChar char="ü"/>
            </a:pPr>
            <a:r>
              <a:rPr lang="en-US" sz="2000" dirty="0"/>
              <a:t>The filing of a response to a proposed adverse action</a:t>
            </a:r>
          </a:p>
          <a:p>
            <a:pPr lvl="3">
              <a:buFont typeface="Wingdings" panose="05000000000000000000" pitchFamily="2" charset="2"/>
              <a:buChar char="ü"/>
            </a:pPr>
            <a:r>
              <a:rPr lang="en-US" sz="2000" dirty="0"/>
              <a:t>The submission of requested evidence, or</a:t>
            </a:r>
          </a:p>
          <a:p>
            <a:pPr lvl="3">
              <a:buFont typeface="Wingdings" panose="05000000000000000000" pitchFamily="2" charset="2"/>
              <a:buChar char="ü"/>
            </a:pPr>
            <a:r>
              <a:rPr lang="en-US" sz="2000" dirty="0"/>
              <a:t>Attendance at a hearing or VA examination</a:t>
            </a:r>
          </a:p>
          <a:p>
            <a:pPr lvl="2"/>
            <a:r>
              <a:rPr lang="en-US" sz="2200" dirty="0"/>
              <a:t>For determining date of entitlement, VBA will accept the postmark date on any correspondence received containing claims, information, or evidence</a:t>
            </a:r>
          </a:p>
          <a:p>
            <a:pPr lvl="2"/>
            <a:r>
              <a:rPr lang="en-US" sz="2200" dirty="0"/>
              <a:t>Guidance applies from March 1, 2020 and expires 60 calendar days following the date the President ends the national state of emergency.</a:t>
            </a:r>
          </a:p>
        </p:txBody>
      </p:sp>
    </p:spTree>
    <p:extLst>
      <p:ext uri="{BB962C8B-B14F-4D97-AF65-F5344CB8AC3E}">
        <p14:creationId xmlns:p14="http://schemas.microsoft.com/office/powerpoint/2010/main" val="148454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364A-E9AC-4E2D-A9C9-B467567CFE35}"/>
              </a:ext>
            </a:extLst>
          </p:cNvPr>
          <p:cNvSpPr>
            <a:spLocks noGrp="1"/>
          </p:cNvSpPr>
          <p:nvPr>
            <p:ph type="title"/>
          </p:nvPr>
        </p:nvSpPr>
        <p:spPr/>
        <p:txBody>
          <a:bodyPr>
            <a:normAutofit fontScale="90000"/>
          </a:bodyPr>
          <a:lstStyle/>
          <a:p>
            <a:r>
              <a:rPr lang="en-US" dirty="0"/>
              <a:t>Rescinding VSO Pre-decisional Review Policy</a:t>
            </a:r>
          </a:p>
        </p:txBody>
      </p:sp>
      <p:sp>
        <p:nvSpPr>
          <p:cNvPr id="3" name="Content Placeholder 2">
            <a:extLst>
              <a:ext uri="{FF2B5EF4-FFF2-40B4-BE49-F238E27FC236}">
                <a16:creationId xmlns:a16="http://schemas.microsoft.com/office/drawing/2014/main" id="{A4456DA6-E4AC-4ECE-BE8D-237A3EC25D84}"/>
              </a:ext>
            </a:extLst>
          </p:cNvPr>
          <p:cNvSpPr>
            <a:spLocks noGrp="1"/>
          </p:cNvSpPr>
          <p:nvPr>
            <p:ph idx="1"/>
          </p:nvPr>
        </p:nvSpPr>
        <p:spPr>
          <a:xfrm>
            <a:off x="838200" y="1825624"/>
            <a:ext cx="11036300" cy="5032376"/>
          </a:xfrm>
        </p:spPr>
        <p:txBody>
          <a:bodyPr>
            <a:normAutofit/>
          </a:bodyPr>
          <a:lstStyle/>
          <a:p>
            <a:r>
              <a:rPr lang="en-US" dirty="0"/>
              <a:t>Effective April 24, 2020, VBA is rescinding the policy to allow Veterans Service Organizations (VSOs) 48 hours to review newly completed rating decisions </a:t>
            </a:r>
            <a:r>
              <a:rPr lang="en-US" i="1" dirty="0"/>
              <a:t>prior</a:t>
            </a:r>
            <a:r>
              <a:rPr lang="en-US" dirty="0"/>
              <a:t> to promulgation</a:t>
            </a:r>
            <a:endParaRPr lang="en-US" sz="1000" dirty="0"/>
          </a:p>
          <a:p>
            <a:pPr lvl="1"/>
            <a:r>
              <a:rPr lang="en-US" b="1" dirty="0"/>
              <a:t>Key Points</a:t>
            </a:r>
            <a:r>
              <a:rPr lang="en-US" dirty="0"/>
              <a:t>:</a:t>
            </a:r>
          </a:p>
          <a:p>
            <a:pPr lvl="2"/>
            <a:r>
              <a:rPr lang="en-US" dirty="0"/>
              <a:t>Court of Appeals decision in </a:t>
            </a:r>
            <a:r>
              <a:rPr lang="en-US" i="1" dirty="0"/>
              <a:t>Rosinski v. </a:t>
            </a:r>
            <a:r>
              <a:rPr lang="en-US" i="1" dirty="0" err="1"/>
              <a:t>Wilkie</a:t>
            </a:r>
            <a:r>
              <a:rPr lang="en-US" dirty="0"/>
              <a:t> 31 Vet. App. 1 (2019) highly encouraged VBA to review its current draft rating review policy</a:t>
            </a:r>
          </a:p>
          <a:p>
            <a:pPr lvl="2"/>
            <a:r>
              <a:rPr lang="en-US" dirty="0"/>
              <a:t>Veterans Benefits Management System (VBMS) will remove the VSO hold queue</a:t>
            </a:r>
          </a:p>
          <a:p>
            <a:pPr lvl="2"/>
            <a:r>
              <a:rPr lang="en-US" dirty="0"/>
              <a:t>VSOs will still have e-Folder access</a:t>
            </a:r>
          </a:p>
          <a:p>
            <a:pPr lvl="2"/>
            <a:r>
              <a:rPr lang="en-US" dirty="0"/>
              <a:t>VSOs to continue supporting Veterans with all claim-related activities, including:</a:t>
            </a:r>
          </a:p>
          <a:p>
            <a:pPr lvl="3">
              <a:buFont typeface="Wingdings" panose="05000000000000000000" pitchFamily="2" charset="2"/>
              <a:buChar char="ü"/>
            </a:pPr>
            <a:r>
              <a:rPr lang="en-US" sz="2000" dirty="0"/>
              <a:t>Submission of claims through VA.gov or direct upload</a:t>
            </a:r>
          </a:p>
          <a:p>
            <a:pPr lvl="3">
              <a:buFont typeface="Wingdings" panose="05000000000000000000" pitchFamily="2" charset="2"/>
              <a:buChar char="ü"/>
            </a:pPr>
            <a:r>
              <a:rPr lang="en-US" sz="2000" dirty="0"/>
              <a:t>Checking the statuses of claims in VBMS</a:t>
            </a:r>
          </a:p>
          <a:p>
            <a:pPr lvl="3">
              <a:buFont typeface="Wingdings" panose="05000000000000000000" pitchFamily="2" charset="2"/>
              <a:buChar char="ü"/>
            </a:pPr>
            <a:r>
              <a:rPr lang="en-US" sz="2000" dirty="0"/>
              <a:t>Communicating and collaborating with local RO management on claims processing matters</a:t>
            </a:r>
          </a:p>
          <a:p>
            <a:pPr lvl="2">
              <a:buFont typeface="Wingdings" panose="05000000000000000000" pitchFamily="2" charset="2"/>
              <a:buChar char="v"/>
            </a:pPr>
            <a:r>
              <a:rPr lang="en-US" sz="2200" dirty="0">
                <a:solidFill>
                  <a:srgbClr val="FF0000"/>
                </a:solidFill>
              </a:rPr>
              <a:t>M21-1 I.3.B.3.a </a:t>
            </a:r>
            <a:r>
              <a:rPr lang="en-US" sz="2200" dirty="0"/>
              <a:t>will be updated</a:t>
            </a:r>
            <a:endParaRPr lang="en-US" sz="2200" dirty="0">
              <a:solidFill>
                <a:srgbClr val="FF0000"/>
              </a:solidFill>
            </a:endParaRPr>
          </a:p>
          <a:p>
            <a:pPr lvl="2"/>
            <a:endParaRPr lang="en-US" dirty="0"/>
          </a:p>
        </p:txBody>
      </p:sp>
    </p:spTree>
    <p:extLst>
      <p:ext uri="{BB962C8B-B14F-4D97-AF65-F5344CB8AC3E}">
        <p14:creationId xmlns:p14="http://schemas.microsoft.com/office/powerpoint/2010/main" val="1439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F9C5-51CD-4092-B5BB-357639A196C7}"/>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8A190A4D-4CB8-416A-A635-6B7B6571C659}"/>
              </a:ext>
            </a:extLst>
          </p:cNvPr>
          <p:cNvSpPr>
            <a:spLocks noGrp="1"/>
          </p:cNvSpPr>
          <p:nvPr>
            <p:ph idx="1"/>
          </p:nvPr>
        </p:nvSpPr>
        <p:spPr/>
        <p:txBody>
          <a:bodyPr anchor="ctr">
            <a:normAutofit/>
          </a:bodyPr>
          <a:lstStyle/>
          <a:p>
            <a:pPr marL="0" indent="0" algn="ctr">
              <a:buNone/>
            </a:pPr>
            <a:r>
              <a:rPr lang="en-US" sz="3200" dirty="0"/>
              <a:t>Jessica Flannery</a:t>
            </a:r>
          </a:p>
          <a:p>
            <a:pPr marL="0" indent="0" algn="ctr">
              <a:buNone/>
            </a:pPr>
            <a:r>
              <a:rPr lang="en-US" sz="3200" dirty="0"/>
              <a:t>Operations Analyst</a:t>
            </a:r>
          </a:p>
          <a:p>
            <a:pPr marL="0" indent="0" algn="ctr">
              <a:buNone/>
            </a:pPr>
            <a:r>
              <a:rPr lang="en-US" sz="3200" dirty="0"/>
              <a:t>Program Operations Staff</a:t>
            </a:r>
          </a:p>
          <a:p>
            <a:pPr marL="0" indent="0" algn="ctr">
              <a:buNone/>
            </a:pPr>
            <a:r>
              <a:rPr lang="en-US" sz="3200" dirty="0"/>
              <a:t>Quality Assurance</a:t>
            </a:r>
          </a:p>
        </p:txBody>
      </p:sp>
    </p:spTree>
    <p:extLst>
      <p:ext uri="{BB962C8B-B14F-4D97-AF65-F5344CB8AC3E}">
        <p14:creationId xmlns:p14="http://schemas.microsoft.com/office/powerpoint/2010/main" val="176039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44A4-6E9B-445E-AF2A-2DC80494432B}"/>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7E347F42-1823-4A34-8EAC-54A3AE63973A}"/>
              </a:ext>
            </a:extLst>
          </p:cNvPr>
          <p:cNvSpPr>
            <a:spLocks noGrp="1"/>
          </p:cNvSpPr>
          <p:nvPr>
            <p:ph idx="1"/>
          </p:nvPr>
        </p:nvSpPr>
        <p:spPr>
          <a:xfrm>
            <a:off x="838200" y="2016125"/>
            <a:ext cx="10515600" cy="4351338"/>
          </a:xfrm>
        </p:spPr>
        <p:txBody>
          <a:bodyPr/>
          <a:lstStyle/>
          <a:p>
            <a:endParaRPr lang="en-US" dirty="0"/>
          </a:p>
          <a:p>
            <a:endParaRPr lang="en-US" dirty="0"/>
          </a:p>
          <a:p>
            <a:endParaRPr lang="en-US" dirty="0"/>
          </a:p>
          <a:p>
            <a:pPr marL="0" indent="0">
              <a:buNone/>
            </a:pPr>
            <a:r>
              <a:rPr lang="en-US" sz="4800" dirty="0"/>
              <a:t>What is ALS?</a:t>
            </a:r>
          </a:p>
        </p:txBody>
      </p:sp>
      <p:pic>
        <p:nvPicPr>
          <p:cNvPr id="6" name="Picture 5">
            <a:extLst>
              <a:ext uri="{FF2B5EF4-FFF2-40B4-BE49-F238E27FC236}">
                <a16:creationId xmlns:a16="http://schemas.microsoft.com/office/drawing/2014/main" id="{8AD10041-73C9-41BF-BF46-CCE77F34C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787" y="2528887"/>
            <a:ext cx="5076825" cy="3019425"/>
          </a:xfrm>
          <a:prstGeom prst="rect">
            <a:avLst/>
          </a:prstGeom>
        </p:spPr>
      </p:pic>
    </p:spTree>
    <p:extLst>
      <p:ext uri="{BB962C8B-B14F-4D97-AF65-F5344CB8AC3E}">
        <p14:creationId xmlns:p14="http://schemas.microsoft.com/office/powerpoint/2010/main" val="327047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5C7D-FFD6-48AA-89B4-D110753BF617}"/>
              </a:ext>
            </a:extLst>
          </p:cNvPr>
          <p:cNvSpPr>
            <a:spLocks noGrp="1"/>
          </p:cNvSpPr>
          <p:nvPr>
            <p:ph type="ctrTitle"/>
          </p:nvPr>
        </p:nvSpPr>
        <p:spPr/>
        <p:txBody>
          <a:bodyPr/>
          <a:lstStyle/>
          <a:p>
            <a:r>
              <a:rPr lang="en-US" dirty="0"/>
              <a:t>Compensation Service Quality Call</a:t>
            </a:r>
          </a:p>
        </p:txBody>
      </p:sp>
      <p:sp>
        <p:nvSpPr>
          <p:cNvPr id="3" name="Subtitle 2">
            <a:extLst>
              <a:ext uri="{FF2B5EF4-FFF2-40B4-BE49-F238E27FC236}">
                <a16:creationId xmlns:a16="http://schemas.microsoft.com/office/drawing/2014/main" id="{426D1787-4E10-4CD5-87A2-2FF252703D7C}"/>
              </a:ext>
            </a:extLst>
          </p:cNvPr>
          <p:cNvSpPr>
            <a:spLocks noGrp="1"/>
          </p:cNvSpPr>
          <p:nvPr>
            <p:ph type="subTitle" idx="1"/>
          </p:nvPr>
        </p:nvSpPr>
        <p:spPr/>
        <p:txBody>
          <a:bodyPr/>
          <a:lstStyle/>
          <a:p>
            <a:r>
              <a:rPr lang="en-US" dirty="0"/>
              <a:t>April 2020</a:t>
            </a:r>
          </a:p>
        </p:txBody>
      </p:sp>
    </p:spTree>
    <p:extLst>
      <p:ext uri="{BB962C8B-B14F-4D97-AF65-F5344CB8AC3E}">
        <p14:creationId xmlns:p14="http://schemas.microsoft.com/office/powerpoint/2010/main" val="3629551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7C77-4A24-4C05-8852-BB6A89170A57}"/>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D8E6EAA0-5FE5-45FD-BDC5-DF85D156DB04}"/>
              </a:ext>
            </a:extLst>
          </p:cNvPr>
          <p:cNvSpPr>
            <a:spLocks noGrp="1"/>
          </p:cNvSpPr>
          <p:nvPr>
            <p:ph idx="1"/>
          </p:nvPr>
        </p:nvSpPr>
        <p:spPr/>
        <p:txBody>
          <a:bodyPr/>
          <a:lstStyle/>
          <a:p>
            <a:r>
              <a:rPr lang="en-US" dirty="0"/>
              <a:t>What are some common symptoms of ALS?</a:t>
            </a:r>
          </a:p>
          <a:p>
            <a:pPr lvl="1"/>
            <a:endParaRPr lang="en-US" dirty="0"/>
          </a:p>
          <a:p>
            <a:pPr lvl="1"/>
            <a:r>
              <a:rPr lang="en-US" dirty="0"/>
              <a:t>Paralysis</a:t>
            </a:r>
          </a:p>
          <a:p>
            <a:pPr lvl="1"/>
            <a:r>
              <a:rPr lang="en-US" dirty="0"/>
              <a:t>Breathing difficulty</a:t>
            </a:r>
          </a:p>
          <a:p>
            <a:pPr lvl="1"/>
            <a:r>
              <a:rPr lang="en-US" dirty="0"/>
              <a:t>Swallowing difficulty</a:t>
            </a:r>
          </a:p>
          <a:p>
            <a:pPr lvl="1"/>
            <a:r>
              <a:rPr lang="en-US" dirty="0"/>
              <a:t>Voice changes/ hoarseness</a:t>
            </a:r>
          </a:p>
          <a:p>
            <a:pPr lvl="1"/>
            <a:r>
              <a:rPr lang="en-US" dirty="0"/>
              <a:t>Bowel/ bladder impairment</a:t>
            </a:r>
          </a:p>
          <a:p>
            <a:pPr lvl="1"/>
            <a:r>
              <a:rPr lang="en-US" dirty="0"/>
              <a:t>Muscle weakness/ cramps</a:t>
            </a:r>
          </a:p>
          <a:p>
            <a:pPr lvl="1"/>
            <a:r>
              <a:rPr lang="en-US" dirty="0"/>
              <a:t>Slow, slurred, or nasal speech</a:t>
            </a:r>
          </a:p>
        </p:txBody>
      </p:sp>
    </p:spTree>
    <p:extLst>
      <p:ext uri="{BB962C8B-B14F-4D97-AF65-F5344CB8AC3E}">
        <p14:creationId xmlns:p14="http://schemas.microsoft.com/office/powerpoint/2010/main" val="109540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ACC5-7EAF-42CE-B8D8-90F752E919EC}"/>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560861B8-D5B2-4578-955F-BBD96A112ED0}"/>
              </a:ext>
            </a:extLst>
          </p:cNvPr>
          <p:cNvSpPr>
            <a:spLocks noGrp="1"/>
          </p:cNvSpPr>
          <p:nvPr>
            <p:ph idx="1"/>
          </p:nvPr>
        </p:nvSpPr>
        <p:spPr/>
        <p:txBody>
          <a:bodyPr/>
          <a:lstStyle/>
          <a:p>
            <a:r>
              <a:rPr lang="en-US" dirty="0"/>
              <a:t>Is ALS curable?</a:t>
            </a:r>
          </a:p>
          <a:p>
            <a:endParaRPr lang="en-US" dirty="0"/>
          </a:p>
          <a:p>
            <a:pPr lvl="1"/>
            <a:r>
              <a:rPr lang="en-US" dirty="0"/>
              <a:t>Most people with ALS die from respiratory failure, usually within 3-5 years from onset of symptoms</a:t>
            </a:r>
          </a:p>
          <a:p>
            <a:pPr lvl="1"/>
            <a:endParaRPr lang="en-US" dirty="0"/>
          </a:p>
          <a:p>
            <a:pPr lvl="1"/>
            <a:r>
              <a:rPr lang="en-US" dirty="0"/>
              <a:t>Approximately 10% survive 10 years or more</a:t>
            </a:r>
          </a:p>
        </p:txBody>
      </p:sp>
    </p:spTree>
    <p:extLst>
      <p:ext uri="{BB962C8B-B14F-4D97-AF65-F5344CB8AC3E}">
        <p14:creationId xmlns:p14="http://schemas.microsoft.com/office/powerpoint/2010/main" val="2798959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EB10-479D-43DC-83D5-D6199C7C25DE}"/>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4BC62E79-E869-4CE8-92F9-6BFEF7863F2A}"/>
              </a:ext>
            </a:extLst>
          </p:cNvPr>
          <p:cNvSpPr>
            <a:spLocks noGrp="1"/>
          </p:cNvSpPr>
          <p:nvPr>
            <p:ph idx="1"/>
          </p:nvPr>
        </p:nvSpPr>
        <p:spPr/>
        <p:txBody>
          <a:bodyPr/>
          <a:lstStyle/>
          <a:p>
            <a:r>
              <a:rPr lang="en-US" dirty="0"/>
              <a:t>Provisions for Presumptive Service Connection for Amyotrophic Lateral Sclerosis are found in 38 CFR 3.318</a:t>
            </a:r>
          </a:p>
          <a:p>
            <a:endParaRPr lang="en-US" dirty="0"/>
          </a:p>
          <a:p>
            <a:pPr lvl="1"/>
            <a:r>
              <a:rPr lang="en-US" dirty="0"/>
              <a:t>(a) Except as provided in paragraph (b) of this section, the development of amyotrophic lateral sclerosis manifested at any time after discharge or release from active military, naval, or air service is sufficient to establish service connection for that disease</a:t>
            </a:r>
          </a:p>
        </p:txBody>
      </p:sp>
    </p:spTree>
    <p:extLst>
      <p:ext uri="{BB962C8B-B14F-4D97-AF65-F5344CB8AC3E}">
        <p14:creationId xmlns:p14="http://schemas.microsoft.com/office/powerpoint/2010/main" val="306412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C923-049B-46B2-A5FD-71B9BE7473E8}"/>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4FF82531-37C5-4617-B0D0-BC9BD3F802B6}"/>
              </a:ext>
            </a:extLst>
          </p:cNvPr>
          <p:cNvSpPr>
            <a:spLocks noGrp="1"/>
          </p:cNvSpPr>
          <p:nvPr>
            <p:ph idx="1"/>
          </p:nvPr>
        </p:nvSpPr>
        <p:spPr/>
        <p:txBody>
          <a:bodyPr/>
          <a:lstStyle/>
          <a:p>
            <a:r>
              <a:rPr lang="en-US" dirty="0"/>
              <a:t>(b) Service connection will not be established under this section:</a:t>
            </a:r>
          </a:p>
          <a:p>
            <a:endParaRPr lang="en-US" dirty="0"/>
          </a:p>
          <a:p>
            <a:pPr lvl="1"/>
            <a:r>
              <a:rPr lang="en-US" dirty="0"/>
              <a:t>(1) If there is affirmative evidence that amyotrophic lateral sclerosis was not incurred during or aggravated by active military, naval, or air service;</a:t>
            </a:r>
          </a:p>
          <a:p>
            <a:pPr lvl="1"/>
            <a:endParaRPr lang="en-US" dirty="0"/>
          </a:p>
          <a:p>
            <a:pPr lvl="1"/>
            <a:r>
              <a:rPr lang="en-US" dirty="0"/>
              <a:t>(2) If there is affirmative evidence that amyotrophic lateral sclerosis is due to the Veteran’s own willful misconduct; or</a:t>
            </a:r>
          </a:p>
          <a:p>
            <a:pPr lvl="1"/>
            <a:endParaRPr lang="en-US" dirty="0"/>
          </a:p>
          <a:p>
            <a:pPr lvl="1"/>
            <a:r>
              <a:rPr lang="en-US" dirty="0"/>
              <a:t>(3) If the Veteran did not have active, continuous service of 90 days or more.</a:t>
            </a:r>
          </a:p>
        </p:txBody>
      </p:sp>
    </p:spTree>
    <p:extLst>
      <p:ext uri="{BB962C8B-B14F-4D97-AF65-F5344CB8AC3E}">
        <p14:creationId xmlns:p14="http://schemas.microsoft.com/office/powerpoint/2010/main" val="1697045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490B-130A-4019-817B-11A862C362B7}"/>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CA178A65-869A-4B2C-8250-B9A24FB78640}"/>
              </a:ext>
            </a:extLst>
          </p:cNvPr>
          <p:cNvSpPr>
            <a:spLocks noGrp="1"/>
          </p:cNvSpPr>
          <p:nvPr>
            <p:ph idx="1"/>
          </p:nvPr>
        </p:nvSpPr>
        <p:spPr/>
        <p:txBody>
          <a:bodyPr/>
          <a:lstStyle/>
          <a:p>
            <a:r>
              <a:rPr lang="en-US" dirty="0"/>
              <a:t>Common Site Visit Finding:  Missing ALS special issue and/ or flash</a:t>
            </a:r>
          </a:p>
          <a:p>
            <a:endParaRPr lang="en-US" dirty="0"/>
          </a:p>
          <a:p>
            <a:pPr lvl="1"/>
            <a:r>
              <a:rPr lang="en-US" dirty="0"/>
              <a:t>Use of special issue(s) and flashes are mandatory when the claim meets the criteria for application</a:t>
            </a:r>
          </a:p>
          <a:p>
            <a:pPr lvl="1"/>
            <a:endParaRPr lang="en-US" dirty="0"/>
          </a:p>
          <a:p>
            <a:pPr lvl="1"/>
            <a:r>
              <a:rPr lang="en-US" dirty="0"/>
              <a:t>It is the responsibility of </a:t>
            </a:r>
            <a:r>
              <a:rPr lang="en-US" i="1" dirty="0"/>
              <a:t>ALL </a:t>
            </a:r>
            <a:r>
              <a:rPr lang="en-US" dirty="0"/>
              <a:t>claims processors</a:t>
            </a:r>
          </a:p>
          <a:p>
            <a:pPr lvl="1"/>
            <a:endParaRPr lang="en-US" dirty="0"/>
          </a:p>
          <a:p>
            <a:pPr>
              <a:buFont typeface="Wingdings" panose="05000000000000000000" pitchFamily="2" charset="2"/>
              <a:buChar char="v"/>
            </a:pPr>
            <a:r>
              <a:rPr lang="en-US" dirty="0">
                <a:solidFill>
                  <a:srgbClr val="FF0000"/>
                </a:solidFill>
              </a:rPr>
              <a:t>M21-1, III.iii.1.F.1 &amp; 2</a:t>
            </a:r>
          </a:p>
          <a:p>
            <a:pPr>
              <a:buFont typeface="Wingdings" panose="05000000000000000000" pitchFamily="2" charset="2"/>
              <a:buChar char="v"/>
            </a:pPr>
            <a:r>
              <a:rPr lang="en-US" dirty="0">
                <a:solidFill>
                  <a:srgbClr val="FF0000"/>
                </a:solidFill>
              </a:rPr>
              <a:t>M21-4, C.2 &amp; 3</a:t>
            </a:r>
          </a:p>
        </p:txBody>
      </p:sp>
    </p:spTree>
    <p:extLst>
      <p:ext uri="{BB962C8B-B14F-4D97-AF65-F5344CB8AC3E}">
        <p14:creationId xmlns:p14="http://schemas.microsoft.com/office/powerpoint/2010/main" val="1901693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B171-7EBB-4989-A996-406C0454B65A}"/>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4D9FC11A-D169-44ED-BA3B-0925497E5B71}"/>
              </a:ext>
            </a:extLst>
          </p:cNvPr>
          <p:cNvSpPr>
            <a:spLocks noGrp="1"/>
          </p:cNvSpPr>
          <p:nvPr>
            <p:ph idx="1"/>
          </p:nvPr>
        </p:nvSpPr>
        <p:spPr/>
        <p:txBody>
          <a:bodyPr/>
          <a:lstStyle/>
          <a:p>
            <a:r>
              <a:rPr lang="en-US" dirty="0"/>
              <a:t>Common Site Visit Finding: Even though we have medical evidence with a confirmed diagnosis of ALS, we still order a VA exam</a:t>
            </a:r>
          </a:p>
          <a:p>
            <a:endParaRPr lang="en-US" dirty="0"/>
          </a:p>
          <a:p>
            <a:pPr lvl="1"/>
            <a:r>
              <a:rPr lang="en-US" dirty="0"/>
              <a:t>Medical evidence confirming a diagnosis of ALS alone is sufficient to support an evaluation of 100 percent.</a:t>
            </a:r>
          </a:p>
          <a:p>
            <a:pPr lvl="1"/>
            <a:endParaRPr lang="en-US" dirty="0"/>
          </a:p>
          <a:p>
            <a:pPr>
              <a:buFont typeface="Wingdings" panose="05000000000000000000" pitchFamily="2" charset="2"/>
              <a:buChar char="v"/>
            </a:pPr>
            <a:r>
              <a:rPr lang="en-US" dirty="0">
                <a:solidFill>
                  <a:srgbClr val="FF0000"/>
                </a:solidFill>
              </a:rPr>
              <a:t>M21-1, III.iv.4.N.6.c</a:t>
            </a:r>
          </a:p>
        </p:txBody>
      </p:sp>
    </p:spTree>
    <p:extLst>
      <p:ext uri="{BB962C8B-B14F-4D97-AF65-F5344CB8AC3E}">
        <p14:creationId xmlns:p14="http://schemas.microsoft.com/office/powerpoint/2010/main" val="1288198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683D-1E37-44BC-AB84-310BA18B809E}"/>
              </a:ext>
            </a:extLst>
          </p:cNvPr>
          <p:cNvSpPr>
            <a:spLocks noGrp="1"/>
          </p:cNvSpPr>
          <p:nvPr>
            <p:ph type="title"/>
          </p:nvPr>
        </p:nvSpPr>
        <p:spPr/>
        <p:txBody>
          <a:bodyPr>
            <a:normAutofit fontScale="90000"/>
          </a:bodyPr>
          <a:lstStyle/>
          <a:p>
            <a:r>
              <a:rPr lang="en-US" dirty="0"/>
              <a:t>ALS – Common Site Visit Findings</a:t>
            </a:r>
            <a:br>
              <a:rPr lang="en-US" dirty="0"/>
            </a:br>
            <a:r>
              <a:rPr lang="en-US" dirty="0"/>
              <a:t>Part 1 of 4-part Series</a:t>
            </a:r>
          </a:p>
        </p:txBody>
      </p:sp>
      <p:sp>
        <p:nvSpPr>
          <p:cNvPr id="3" name="Content Placeholder 2">
            <a:extLst>
              <a:ext uri="{FF2B5EF4-FFF2-40B4-BE49-F238E27FC236}">
                <a16:creationId xmlns:a16="http://schemas.microsoft.com/office/drawing/2014/main" id="{3A78E0BE-E1F4-470B-922F-84403B2219F2}"/>
              </a:ext>
            </a:extLst>
          </p:cNvPr>
          <p:cNvSpPr>
            <a:spLocks noGrp="1"/>
          </p:cNvSpPr>
          <p:nvPr>
            <p:ph idx="1"/>
          </p:nvPr>
        </p:nvSpPr>
        <p:spPr/>
        <p:txBody>
          <a:bodyPr/>
          <a:lstStyle/>
          <a:p>
            <a:r>
              <a:rPr lang="en-US" b="1" dirty="0"/>
              <a:t>Best Practice: </a:t>
            </a:r>
            <a:r>
              <a:rPr lang="en-US" dirty="0"/>
              <a:t>If the Veteran may have a complication that warrants a separate 100% evaluation, but you do not have sufficient medical evidence to grant the complication separately at 100%, the best and fastest way to serve the Veteran is to:</a:t>
            </a:r>
          </a:p>
          <a:p>
            <a:endParaRPr lang="en-US" dirty="0"/>
          </a:p>
          <a:p>
            <a:pPr lvl="1"/>
            <a:r>
              <a:rPr lang="en-US" dirty="0"/>
              <a:t>Grant ALS using DC 8017 at 100% and include all complications</a:t>
            </a:r>
          </a:p>
          <a:p>
            <a:pPr lvl="1"/>
            <a:endParaRPr lang="en-US" dirty="0"/>
          </a:p>
          <a:p>
            <a:pPr lvl="1"/>
            <a:r>
              <a:rPr lang="en-US" dirty="0"/>
              <a:t>Simultaneously request an “at once” exam to review all complications, and</a:t>
            </a:r>
          </a:p>
          <a:p>
            <a:pPr lvl="1"/>
            <a:endParaRPr lang="en-US" dirty="0"/>
          </a:p>
          <a:p>
            <a:pPr lvl="1"/>
            <a:r>
              <a:rPr lang="en-US" dirty="0"/>
              <a:t>Continue the EP at authorization</a:t>
            </a:r>
          </a:p>
        </p:txBody>
      </p:sp>
    </p:spTree>
    <p:extLst>
      <p:ext uri="{BB962C8B-B14F-4D97-AF65-F5344CB8AC3E}">
        <p14:creationId xmlns:p14="http://schemas.microsoft.com/office/powerpoint/2010/main" val="1896233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5330-C781-4EEB-BC64-7EE141395D15}"/>
              </a:ext>
            </a:extLst>
          </p:cNvPr>
          <p:cNvSpPr>
            <a:spLocks noGrp="1"/>
          </p:cNvSpPr>
          <p:nvPr>
            <p:ph type="title"/>
          </p:nvPr>
        </p:nvSpPr>
        <p:spPr/>
        <p:txBody>
          <a:bodyPr/>
          <a:lstStyle/>
          <a:p>
            <a:r>
              <a:rPr lang="en-US" dirty="0"/>
              <a:t>Q-Tip</a:t>
            </a:r>
          </a:p>
        </p:txBody>
      </p:sp>
      <p:sp>
        <p:nvSpPr>
          <p:cNvPr id="3" name="Content Placeholder 2">
            <a:extLst>
              <a:ext uri="{FF2B5EF4-FFF2-40B4-BE49-F238E27FC236}">
                <a16:creationId xmlns:a16="http://schemas.microsoft.com/office/drawing/2014/main" id="{302E6446-45D6-4DEC-8C85-A21FF1E7E40C}"/>
              </a:ext>
            </a:extLst>
          </p:cNvPr>
          <p:cNvSpPr>
            <a:spLocks noGrp="1"/>
          </p:cNvSpPr>
          <p:nvPr>
            <p:ph idx="1"/>
          </p:nvPr>
        </p:nvSpPr>
        <p:spPr/>
        <p:txBody>
          <a:bodyPr anchor="ctr">
            <a:normAutofit/>
          </a:bodyPr>
          <a:lstStyle/>
          <a:p>
            <a:pPr marL="0" indent="0" algn="ctr">
              <a:buNone/>
            </a:pPr>
            <a:r>
              <a:rPr lang="en-US" sz="3200" dirty="0"/>
              <a:t>Erin Hawkins</a:t>
            </a:r>
          </a:p>
          <a:p>
            <a:pPr marL="0" indent="0" algn="ctr">
              <a:buNone/>
            </a:pPr>
            <a:r>
              <a:rPr lang="en-US" sz="3200" dirty="0"/>
              <a:t>Consultant</a:t>
            </a:r>
          </a:p>
          <a:p>
            <a:pPr marL="0" indent="0" algn="ctr">
              <a:buNone/>
            </a:pPr>
            <a:r>
              <a:rPr lang="en-US" sz="3200" dirty="0"/>
              <a:t>Advisory and Special Review Team</a:t>
            </a:r>
          </a:p>
          <a:p>
            <a:pPr marL="0" indent="0" algn="ctr">
              <a:buNone/>
            </a:pPr>
            <a:r>
              <a:rPr lang="en-US" sz="3200" dirty="0"/>
              <a:t>Quality Assurance </a:t>
            </a:r>
          </a:p>
        </p:txBody>
      </p:sp>
    </p:spTree>
    <p:extLst>
      <p:ext uri="{BB962C8B-B14F-4D97-AF65-F5344CB8AC3E}">
        <p14:creationId xmlns:p14="http://schemas.microsoft.com/office/powerpoint/2010/main" val="3241431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23FC-83EF-4259-99DC-4EB3F2FA2BA0}"/>
              </a:ext>
            </a:extLst>
          </p:cNvPr>
          <p:cNvSpPr>
            <a:spLocks noGrp="1"/>
          </p:cNvSpPr>
          <p:nvPr>
            <p:ph type="title"/>
          </p:nvPr>
        </p:nvSpPr>
        <p:spPr>
          <a:solidFill>
            <a:schemeClr val="accent1">
              <a:lumMod val="75000"/>
            </a:schemeClr>
          </a:solidFill>
        </p:spPr>
        <p:txBody>
          <a:bodyPr>
            <a:normAutofit/>
          </a:bodyPr>
          <a:lstStyle/>
          <a:p>
            <a:r>
              <a:rPr lang="en-US" sz="8000" dirty="0">
                <a:ln w="10160">
                  <a:solidFill>
                    <a:schemeClr val="accent5"/>
                  </a:solidFill>
                  <a:prstDash val="solid"/>
                </a:ln>
                <a:solidFill>
                  <a:srgbClr val="FFFFFF"/>
                </a:solidFill>
                <a:effectLst>
                  <a:outerShdw blurRad="38100" dist="22860" dir="5400000" algn="tl" rotWithShape="0">
                    <a:srgbClr val="000000">
                      <a:alpha val="30000"/>
                    </a:srgbClr>
                  </a:outerShdw>
                </a:effectLst>
              </a:rPr>
              <a:t>Q-Tips</a:t>
            </a:r>
            <a:endParaRPr lang="en-US" sz="8000" dirty="0"/>
          </a:p>
        </p:txBody>
      </p:sp>
      <p:pic>
        <p:nvPicPr>
          <p:cNvPr id="8" name="Picture 7">
            <a:extLst>
              <a:ext uri="{FF2B5EF4-FFF2-40B4-BE49-F238E27FC236}">
                <a16:creationId xmlns:a16="http://schemas.microsoft.com/office/drawing/2014/main" id="{712B80E3-D2D3-44DC-BBE3-1B2C39BEE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86" y="1955800"/>
            <a:ext cx="1866900" cy="4724400"/>
          </a:xfrm>
          <a:prstGeom prst="rect">
            <a:avLst/>
          </a:prstGeom>
        </p:spPr>
      </p:pic>
      <p:sp>
        <p:nvSpPr>
          <p:cNvPr id="10" name="Content Placeholder 9">
            <a:extLst>
              <a:ext uri="{FF2B5EF4-FFF2-40B4-BE49-F238E27FC236}">
                <a16:creationId xmlns:a16="http://schemas.microsoft.com/office/drawing/2014/main" id="{D9700091-0897-44AA-9F8F-CF5712F113F0}"/>
              </a:ext>
            </a:extLst>
          </p:cNvPr>
          <p:cNvSpPr>
            <a:spLocks noGrp="1"/>
          </p:cNvSpPr>
          <p:nvPr>
            <p:ph idx="1"/>
          </p:nvPr>
        </p:nvSpPr>
        <p:spPr>
          <a:xfrm>
            <a:off x="2387600" y="1825624"/>
            <a:ext cx="8966200" cy="4854575"/>
          </a:xfrm>
        </p:spPr>
        <p:txBody>
          <a:bodyPr/>
          <a:lstStyle/>
          <a:p>
            <a:r>
              <a:rPr lang="en-US" dirty="0"/>
              <a:t>Fun way to share ideas in a simple tip format</a:t>
            </a:r>
          </a:p>
          <a:p>
            <a:endParaRPr lang="en-US" dirty="0"/>
          </a:p>
          <a:p>
            <a:r>
              <a:rPr lang="en-US" dirty="0"/>
              <a:t>Your Q-Tips are welcome and requested</a:t>
            </a:r>
          </a:p>
          <a:p>
            <a:endParaRPr lang="en-US" dirty="0"/>
          </a:p>
          <a:p>
            <a:r>
              <a:rPr lang="en-US" dirty="0"/>
              <a:t>We will help each other by sharing knowledge</a:t>
            </a:r>
          </a:p>
          <a:p>
            <a:endParaRPr lang="en-US" dirty="0"/>
          </a:p>
          <a:p>
            <a:r>
              <a:rPr lang="en-US" dirty="0"/>
              <a:t>Send your ideas to David Hannigan</a:t>
            </a:r>
          </a:p>
          <a:p>
            <a:pPr marL="0" indent="0">
              <a:buNone/>
            </a:pPr>
            <a:endParaRPr lang="en-US" sz="2400" dirty="0"/>
          </a:p>
          <a:p>
            <a:pPr lvl="1"/>
            <a:r>
              <a:rPr lang="en-US" dirty="0"/>
              <a:t>david.hannigan@va.gov</a:t>
            </a:r>
          </a:p>
        </p:txBody>
      </p:sp>
    </p:spTree>
    <p:extLst>
      <p:ext uri="{BB962C8B-B14F-4D97-AF65-F5344CB8AC3E}">
        <p14:creationId xmlns:p14="http://schemas.microsoft.com/office/powerpoint/2010/main" val="155945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F927-0BB5-415D-8957-C1EB9E739442}"/>
              </a:ext>
            </a:extLst>
          </p:cNvPr>
          <p:cNvSpPr>
            <a:spLocks noGrp="1"/>
          </p:cNvSpPr>
          <p:nvPr>
            <p:ph type="title"/>
          </p:nvPr>
        </p:nvSpPr>
        <p:spPr/>
        <p:txBody>
          <a:bodyPr/>
          <a:lstStyle/>
          <a:p>
            <a:r>
              <a:rPr lang="en-US" dirty="0"/>
              <a:t>Q-Tip: Dependency Effective Dates</a:t>
            </a:r>
          </a:p>
        </p:txBody>
      </p:sp>
      <p:sp>
        <p:nvSpPr>
          <p:cNvPr id="3" name="Content Placeholder 2">
            <a:extLst>
              <a:ext uri="{FF2B5EF4-FFF2-40B4-BE49-F238E27FC236}">
                <a16:creationId xmlns:a16="http://schemas.microsoft.com/office/drawing/2014/main" id="{D1A94D9E-9B24-4636-A36B-A7A03E3744B9}"/>
              </a:ext>
            </a:extLst>
          </p:cNvPr>
          <p:cNvSpPr>
            <a:spLocks noGrp="1"/>
          </p:cNvSpPr>
          <p:nvPr>
            <p:ph idx="1"/>
          </p:nvPr>
        </p:nvSpPr>
        <p:spPr>
          <a:xfrm>
            <a:off x="838200" y="1825624"/>
            <a:ext cx="10515600" cy="5032375"/>
          </a:xfrm>
        </p:spPr>
        <p:txBody>
          <a:bodyPr/>
          <a:lstStyle/>
          <a:p>
            <a:r>
              <a:rPr lang="en-US" dirty="0"/>
              <a:t>When processing a dependency claim, review the file for any Decision Notification letters issued during the year preceding receipt of the dependency claim.  The effective date for adding the dependent may be impacted if a Decision Notification informs the Veteran of:</a:t>
            </a:r>
          </a:p>
          <a:p>
            <a:pPr lvl="1"/>
            <a:r>
              <a:rPr lang="en-US" dirty="0"/>
              <a:t>An increased evaluation</a:t>
            </a:r>
          </a:p>
          <a:p>
            <a:pPr lvl="1"/>
            <a:r>
              <a:rPr lang="en-US" dirty="0"/>
              <a:t>A grant of service connection for a new issue, even at 0%</a:t>
            </a:r>
          </a:p>
          <a:p>
            <a:pPr lvl="1"/>
            <a:r>
              <a:rPr lang="en-US" dirty="0"/>
              <a:t>A grant of individual unemployability (IU)</a:t>
            </a:r>
          </a:p>
          <a:p>
            <a:pPr lvl="1"/>
            <a:r>
              <a:rPr lang="en-US" dirty="0"/>
              <a:t>New/ increased entitlement to special monthly compensation (SMC)</a:t>
            </a:r>
          </a:p>
          <a:p>
            <a:pPr lvl="1"/>
            <a:r>
              <a:rPr lang="en-US" dirty="0"/>
              <a:t>The establishment of an earlier effective date for a combined disability evaluation of 30 percent or greater</a:t>
            </a:r>
          </a:p>
          <a:p>
            <a:endParaRPr lang="en-US" dirty="0"/>
          </a:p>
          <a:p>
            <a:pPr>
              <a:buFont typeface="Wingdings" panose="05000000000000000000" pitchFamily="2" charset="2"/>
              <a:buChar char="v"/>
            </a:pPr>
            <a:r>
              <a:rPr lang="en-US" dirty="0">
                <a:solidFill>
                  <a:srgbClr val="FF0000"/>
                </a:solidFill>
              </a:rPr>
              <a:t>M21-1 III.iii.5.L.2.b and M21-1 III.iii.5.L.1.c</a:t>
            </a:r>
          </a:p>
        </p:txBody>
      </p:sp>
    </p:spTree>
    <p:extLst>
      <p:ext uri="{BB962C8B-B14F-4D97-AF65-F5344CB8AC3E}">
        <p14:creationId xmlns:p14="http://schemas.microsoft.com/office/powerpoint/2010/main" val="162052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2664-1C51-456C-8D90-12EB8A59F216}"/>
              </a:ext>
            </a:extLst>
          </p:cNvPr>
          <p:cNvSpPr>
            <a:spLocks noGrp="1"/>
          </p:cNvSpPr>
          <p:nvPr>
            <p:ph type="title"/>
          </p:nvPr>
        </p:nvSpPr>
        <p:spPr/>
        <p:txBody>
          <a:bodyPr/>
          <a:lstStyle/>
          <a:p>
            <a:r>
              <a:rPr lang="en-US" dirty="0"/>
              <a:t>Welcome to the April 2020 Quality Call</a:t>
            </a:r>
          </a:p>
        </p:txBody>
      </p:sp>
      <p:sp>
        <p:nvSpPr>
          <p:cNvPr id="3" name="Content Placeholder 2">
            <a:extLst>
              <a:ext uri="{FF2B5EF4-FFF2-40B4-BE49-F238E27FC236}">
                <a16:creationId xmlns:a16="http://schemas.microsoft.com/office/drawing/2014/main" id="{331B1384-FDF7-4CF2-9E96-45CC017FE2B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3200" dirty="0"/>
              <a:t>Bonnie Kirby</a:t>
            </a:r>
          </a:p>
          <a:p>
            <a:pPr marL="0" indent="0" algn="ctr">
              <a:buNone/>
            </a:pPr>
            <a:r>
              <a:rPr lang="en-US" sz="3200" dirty="0"/>
              <a:t>Senior Quality Review Specialist</a:t>
            </a:r>
          </a:p>
          <a:p>
            <a:pPr marL="0" indent="0" algn="ctr">
              <a:buNone/>
            </a:pPr>
            <a:r>
              <a:rPr lang="en-US" sz="3200" dirty="0"/>
              <a:t>Quality Review Team</a:t>
            </a:r>
          </a:p>
          <a:p>
            <a:pPr marL="0" indent="0" algn="ctr">
              <a:buNone/>
            </a:pPr>
            <a:r>
              <a:rPr lang="en-US" sz="3200" dirty="0"/>
              <a:t>Quality Assurance</a:t>
            </a:r>
          </a:p>
        </p:txBody>
      </p:sp>
    </p:spTree>
    <p:extLst>
      <p:ext uri="{BB962C8B-B14F-4D97-AF65-F5344CB8AC3E}">
        <p14:creationId xmlns:p14="http://schemas.microsoft.com/office/powerpoint/2010/main" val="1063980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0BBA1-8A69-43A2-AE6C-9D9F7F15EE84}"/>
              </a:ext>
            </a:extLst>
          </p:cNvPr>
          <p:cNvSpPr>
            <a:spLocks noGrp="1"/>
          </p:cNvSpPr>
          <p:nvPr>
            <p:ph type="title"/>
          </p:nvPr>
        </p:nvSpPr>
        <p:spPr/>
        <p:txBody>
          <a:bodyPr/>
          <a:lstStyle/>
          <a:p>
            <a:r>
              <a:rPr lang="en-US" dirty="0"/>
              <a:t>Q-Tip: Dependency Effective Dates</a:t>
            </a:r>
          </a:p>
        </p:txBody>
      </p:sp>
      <p:sp>
        <p:nvSpPr>
          <p:cNvPr id="3" name="Content Placeholder 2">
            <a:extLst>
              <a:ext uri="{FF2B5EF4-FFF2-40B4-BE49-F238E27FC236}">
                <a16:creationId xmlns:a16="http://schemas.microsoft.com/office/drawing/2014/main" id="{1F767C68-5868-499F-9D73-572B429F4814}"/>
              </a:ext>
            </a:extLst>
          </p:cNvPr>
          <p:cNvSpPr>
            <a:spLocks noGrp="1"/>
          </p:cNvSpPr>
          <p:nvPr>
            <p:ph idx="1"/>
          </p:nvPr>
        </p:nvSpPr>
        <p:spPr/>
        <p:txBody>
          <a:bodyPr/>
          <a:lstStyle/>
          <a:p>
            <a:r>
              <a:rPr lang="en-US" dirty="0"/>
              <a:t>If the evidence shows that we can convert a minor child to a school child on the 18</a:t>
            </a:r>
            <a:r>
              <a:rPr lang="en-US" baseline="30000" dirty="0"/>
              <a:t>th</a:t>
            </a:r>
            <a:r>
              <a:rPr lang="en-US" dirty="0"/>
              <a:t> birthday, then the </a:t>
            </a:r>
            <a:r>
              <a:rPr lang="en-US" u="sng" dirty="0"/>
              <a:t>payment effective </a:t>
            </a:r>
            <a:r>
              <a:rPr lang="en-US" dirty="0"/>
              <a:t>date is the first day of the following month.  VBMS-A should reflect: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a:buFont typeface="Wingdings" panose="05000000000000000000" pitchFamily="2" charset="2"/>
              <a:buChar char="v"/>
            </a:pPr>
            <a:r>
              <a:rPr lang="en-US" sz="2400" dirty="0">
                <a:solidFill>
                  <a:srgbClr val="FF0000"/>
                </a:solidFill>
              </a:rPr>
              <a:t>38 CFR 3.31</a:t>
            </a:r>
          </a:p>
          <a:p>
            <a:pPr>
              <a:buFont typeface="Wingdings" panose="05000000000000000000" pitchFamily="2" charset="2"/>
              <a:buChar char="v"/>
            </a:pPr>
            <a:r>
              <a:rPr lang="en-US" sz="2400" dirty="0">
                <a:solidFill>
                  <a:srgbClr val="FF0000"/>
                </a:solidFill>
              </a:rPr>
              <a:t>M21-1 III.iii.6.B.1.a</a:t>
            </a:r>
          </a:p>
        </p:txBody>
      </p:sp>
      <p:pic>
        <p:nvPicPr>
          <p:cNvPr id="4" name="Picture 3">
            <a:extLst>
              <a:ext uri="{FF2B5EF4-FFF2-40B4-BE49-F238E27FC236}">
                <a16:creationId xmlns:a16="http://schemas.microsoft.com/office/drawing/2014/main" id="{A490BB7D-EF1B-47C4-B076-52822C8AB6A2}"/>
              </a:ext>
            </a:extLst>
          </p:cNvPr>
          <p:cNvPicPr>
            <a:picLocks noChangeAspect="1"/>
          </p:cNvPicPr>
          <p:nvPr/>
        </p:nvPicPr>
        <p:blipFill>
          <a:blip r:embed="rId2"/>
          <a:stretch>
            <a:fillRect/>
          </a:stretch>
        </p:blipFill>
        <p:spPr>
          <a:xfrm>
            <a:off x="657733" y="3241541"/>
            <a:ext cx="11273010" cy="648288"/>
          </a:xfrm>
          <a:prstGeom prst="rect">
            <a:avLst/>
          </a:prstGeom>
        </p:spPr>
      </p:pic>
      <p:sp>
        <p:nvSpPr>
          <p:cNvPr id="5" name="Rectangle: Rounded Corners 4">
            <a:extLst>
              <a:ext uri="{FF2B5EF4-FFF2-40B4-BE49-F238E27FC236}">
                <a16:creationId xmlns:a16="http://schemas.microsoft.com/office/drawing/2014/main" id="{F36C5E27-63BB-4068-89FE-73F19A316686}"/>
              </a:ext>
            </a:extLst>
          </p:cNvPr>
          <p:cNvSpPr/>
          <p:nvPr/>
        </p:nvSpPr>
        <p:spPr bwMode="auto">
          <a:xfrm>
            <a:off x="3846638" y="3241376"/>
            <a:ext cx="1351871" cy="730577"/>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BD1A27F0-E9F4-42DE-BB26-7F93D433F97F}"/>
              </a:ext>
            </a:extLst>
          </p:cNvPr>
          <p:cNvSpPr txBox="1"/>
          <p:nvPr/>
        </p:nvSpPr>
        <p:spPr>
          <a:xfrm>
            <a:off x="3528879" y="4001062"/>
            <a:ext cx="2672169" cy="830997"/>
          </a:xfrm>
          <a:prstGeom prst="rect">
            <a:avLst/>
          </a:prstGeom>
          <a:noFill/>
        </p:spPr>
        <p:txBody>
          <a:bodyPr wrap="square" rtlCol="0">
            <a:spAutoFit/>
          </a:bodyPr>
          <a:lstStyle/>
          <a:p>
            <a:r>
              <a:rPr lang="en-US" sz="1500" kern="0" dirty="0">
                <a:solidFill>
                  <a:srgbClr val="FF0000"/>
                </a:solidFill>
              </a:rPr>
              <a:t>The “Event Date” is the child’s 18</a:t>
            </a:r>
            <a:r>
              <a:rPr lang="en-US" sz="1500" kern="0" baseline="30000" dirty="0">
                <a:solidFill>
                  <a:srgbClr val="FF0000"/>
                </a:solidFill>
              </a:rPr>
              <a:t>th</a:t>
            </a:r>
            <a:r>
              <a:rPr lang="en-US" sz="1500" kern="0" dirty="0">
                <a:solidFill>
                  <a:srgbClr val="FF0000"/>
                </a:solidFill>
              </a:rPr>
              <a:t> birthday</a:t>
            </a:r>
          </a:p>
          <a:p>
            <a:endParaRPr lang="en-US" dirty="0"/>
          </a:p>
        </p:txBody>
      </p:sp>
      <p:sp>
        <p:nvSpPr>
          <p:cNvPr id="7" name="Rectangle: Rounded Corners 6">
            <a:extLst>
              <a:ext uri="{FF2B5EF4-FFF2-40B4-BE49-F238E27FC236}">
                <a16:creationId xmlns:a16="http://schemas.microsoft.com/office/drawing/2014/main" id="{992616CD-A1A7-40EF-BDEB-06DBF697EC2E}"/>
              </a:ext>
            </a:extLst>
          </p:cNvPr>
          <p:cNvSpPr/>
          <p:nvPr/>
        </p:nvSpPr>
        <p:spPr bwMode="auto">
          <a:xfrm>
            <a:off x="10559693" y="3251058"/>
            <a:ext cx="1351871" cy="730577"/>
          </a:xfrm>
          <a:prstGeom prst="roundRect">
            <a:avLst/>
          </a:prstGeom>
          <a:noFill/>
          <a:ln w="25400" cap="flat" cmpd="sng" algn="ctr">
            <a:solidFill>
              <a:srgbClr val="FF33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cxnSp>
        <p:nvCxnSpPr>
          <p:cNvPr id="8" name="Straight Arrow Connector 7">
            <a:extLst>
              <a:ext uri="{FF2B5EF4-FFF2-40B4-BE49-F238E27FC236}">
                <a16:creationId xmlns:a16="http://schemas.microsoft.com/office/drawing/2014/main" id="{D8A98EEC-3D3A-4B38-930E-A7BE0296D3F1}"/>
              </a:ext>
            </a:extLst>
          </p:cNvPr>
          <p:cNvCxnSpPr>
            <a:cxnSpLocks/>
          </p:cNvCxnSpPr>
          <p:nvPr/>
        </p:nvCxnSpPr>
        <p:spPr bwMode="auto">
          <a:xfrm>
            <a:off x="11235628" y="3987353"/>
            <a:ext cx="1" cy="227304"/>
          </a:xfrm>
          <a:prstGeom prst="straightConnector1">
            <a:avLst/>
          </a:prstGeom>
          <a:ln>
            <a:solidFill>
              <a:srgbClr val="FF0000"/>
            </a:solidFill>
            <a:headEnd type="none" w="sm" len="sm"/>
            <a:tailEnd type="triangle"/>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1242CCE4-8F12-4F18-B25C-DD72BA0D9E89}"/>
              </a:ext>
            </a:extLst>
          </p:cNvPr>
          <p:cNvPicPr>
            <a:picLocks noChangeAspect="1"/>
          </p:cNvPicPr>
          <p:nvPr/>
        </p:nvPicPr>
        <p:blipFill>
          <a:blip r:embed="rId3"/>
          <a:stretch>
            <a:fillRect/>
          </a:stretch>
        </p:blipFill>
        <p:spPr>
          <a:xfrm>
            <a:off x="7629671" y="4199820"/>
            <a:ext cx="4395132" cy="387136"/>
          </a:xfrm>
          <a:prstGeom prst="rect">
            <a:avLst/>
          </a:prstGeom>
        </p:spPr>
      </p:pic>
      <p:sp>
        <p:nvSpPr>
          <p:cNvPr id="10" name="Content Placeholder 2">
            <a:extLst>
              <a:ext uri="{FF2B5EF4-FFF2-40B4-BE49-F238E27FC236}">
                <a16:creationId xmlns:a16="http://schemas.microsoft.com/office/drawing/2014/main" id="{3909870B-DCCB-434D-9727-4F225B6037AF}"/>
              </a:ext>
            </a:extLst>
          </p:cNvPr>
          <p:cNvSpPr txBox="1">
            <a:spLocks/>
          </p:cNvSpPr>
          <p:nvPr/>
        </p:nvSpPr>
        <p:spPr bwMode="auto">
          <a:xfrm>
            <a:off x="7909933" y="4642531"/>
            <a:ext cx="41148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860425" indent="-403225" algn="l" rtl="0" eaLnBrk="1" fontAlgn="base" hangingPunct="1">
              <a:spcBef>
                <a:spcPct val="20000"/>
              </a:spcBef>
              <a:spcAft>
                <a:spcPct val="0"/>
              </a:spcAft>
              <a:buClr>
                <a:srgbClr val="FF0000"/>
              </a:buClr>
              <a:buFont typeface="Wingdings" panose="05000000000000000000" pitchFamily="2" charset="2"/>
              <a:buChar char="Ø"/>
              <a:defRPr sz="2400">
                <a:solidFill>
                  <a:srgbClr val="000066"/>
                </a:solidFill>
                <a:latin typeface="Arial" panose="020B0604020202020204" pitchFamily="34" charset="0"/>
                <a:cs typeface="Arial" panose="020B0604020202020204" pitchFamily="34" charset="0"/>
              </a:defRPr>
            </a:lvl2pPr>
            <a:lvl3pPr marL="1258888" indent="-344488" algn="l" rtl="0" eaLnBrk="1" fontAlgn="base" hangingPunct="1">
              <a:spcBef>
                <a:spcPct val="20000"/>
              </a:spcBef>
              <a:spcAft>
                <a:spcPct val="0"/>
              </a:spcAft>
              <a:buClr>
                <a:srgbClr val="CC0000"/>
              </a:buClr>
              <a:buFont typeface="Wingdings" panose="05000000000000000000" pitchFamily="2" charset="2"/>
              <a:buChar char="ü"/>
              <a:defRPr sz="2000">
                <a:solidFill>
                  <a:srgbClr val="000066"/>
                </a:solidFill>
                <a:latin typeface="Arial" panose="020B0604020202020204" pitchFamily="34" charset="0"/>
                <a:cs typeface="Arial" panose="020B0604020202020204" pitchFamily="34" charset="0"/>
              </a:defRPr>
            </a:lvl3pPr>
            <a:lvl4pPr marL="1709738" indent="-338138" algn="l" rtl="0" eaLnBrk="1" fontAlgn="base" hangingPunct="1">
              <a:spcBef>
                <a:spcPct val="20000"/>
              </a:spcBef>
              <a:spcAft>
                <a:spcPct val="0"/>
              </a:spcAft>
              <a:buClr>
                <a:srgbClr val="FF0000"/>
              </a:buClr>
              <a:buFont typeface="Wingdings" panose="05000000000000000000" pitchFamily="2" charset="2"/>
              <a:buChar char="v"/>
              <a:defRPr sz="2000">
                <a:solidFill>
                  <a:srgbClr val="000066"/>
                </a:solidFill>
                <a:latin typeface="Arial" panose="020B0604020202020204" pitchFamily="34" charset="0"/>
                <a:cs typeface="Arial" panose="020B0604020202020204" pitchFamily="34" charset="0"/>
              </a:defRPr>
            </a:lvl4pPr>
            <a:lvl5pPr marL="2173288" indent="-344488" algn="l" rtl="0" eaLnBrk="1" fontAlgn="base" hangingPunct="1">
              <a:spcBef>
                <a:spcPct val="20000"/>
              </a:spcBef>
              <a:spcAft>
                <a:spcPct val="0"/>
              </a:spcAft>
              <a:buClr>
                <a:srgbClr val="FF0000"/>
              </a:buClr>
              <a:buFont typeface="Courier New" panose="02070309020205020404" pitchFamily="49" charset="0"/>
              <a:buChar char="o"/>
              <a:defRPr sz="2000">
                <a:solidFill>
                  <a:srgbClr val="000066"/>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buNone/>
            </a:pPr>
            <a:r>
              <a:rPr lang="en-US" sz="1500" kern="0" dirty="0">
                <a:solidFill>
                  <a:srgbClr val="FF0000"/>
                </a:solidFill>
              </a:rPr>
              <a:t>The “Award Eff. Date” is automatically filled with the 18</a:t>
            </a:r>
            <a:r>
              <a:rPr lang="en-US" sz="1500" kern="0" baseline="30000" dirty="0">
                <a:solidFill>
                  <a:srgbClr val="FF0000"/>
                </a:solidFill>
              </a:rPr>
              <a:t>th</a:t>
            </a:r>
            <a:r>
              <a:rPr lang="en-US" sz="1500" kern="0" dirty="0">
                <a:solidFill>
                  <a:srgbClr val="FF0000"/>
                </a:solidFill>
              </a:rPr>
              <a:t> birthday, it must be manually updated to be first day of the following month</a:t>
            </a:r>
            <a:endParaRPr lang="en-US" sz="1600" b="1" kern="0" dirty="0">
              <a:solidFill>
                <a:srgbClr val="FF0000"/>
              </a:solidFill>
            </a:endParaRPr>
          </a:p>
        </p:txBody>
      </p:sp>
    </p:spTree>
    <p:extLst>
      <p:ext uri="{BB962C8B-B14F-4D97-AF65-F5344CB8AC3E}">
        <p14:creationId xmlns:p14="http://schemas.microsoft.com/office/powerpoint/2010/main" val="82685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7E14-FC09-4F3C-9705-C30695D77F0F}"/>
              </a:ext>
            </a:extLst>
          </p:cNvPr>
          <p:cNvSpPr>
            <a:spLocks noGrp="1"/>
          </p:cNvSpPr>
          <p:nvPr>
            <p:ph type="title"/>
          </p:nvPr>
        </p:nvSpPr>
        <p:spPr/>
        <p:txBody>
          <a:bodyPr>
            <a:normAutofit fontScale="90000"/>
          </a:bodyPr>
          <a:lstStyle/>
          <a:p>
            <a:r>
              <a:rPr lang="en-US" dirty="0"/>
              <a:t>Associating an ITF to an Original DOC </a:t>
            </a:r>
            <a:br>
              <a:rPr lang="en-US" dirty="0"/>
            </a:br>
            <a:r>
              <a:rPr lang="en-US" dirty="0"/>
              <a:t>with a Pending 040</a:t>
            </a:r>
          </a:p>
        </p:txBody>
      </p:sp>
      <p:sp>
        <p:nvSpPr>
          <p:cNvPr id="3" name="Content Placeholder 2">
            <a:extLst>
              <a:ext uri="{FF2B5EF4-FFF2-40B4-BE49-F238E27FC236}">
                <a16:creationId xmlns:a16="http://schemas.microsoft.com/office/drawing/2014/main" id="{A0926901-F001-41CD-8840-66590AA15D08}"/>
              </a:ext>
            </a:extLst>
          </p:cNvPr>
          <p:cNvSpPr>
            <a:spLocks noGrp="1"/>
          </p:cNvSpPr>
          <p:nvPr>
            <p:ph idx="1"/>
          </p:nvPr>
        </p:nvSpPr>
        <p:spPr/>
        <p:txBody>
          <a:bodyPr anchor="ctr">
            <a:normAutofit/>
          </a:bodyPr>
          <a:lstStyle/>
          <a:p>
            <a:pPr marL="0" indent="0" algn="ctr">
              <a:buNone/>
            </a:pPr>
            <a:r>
              <a:rPr lang="en-US" sz="3200" dirty="0"/>
              <a:t>Bonnie Kirby</a:t>
            </a:r>
          </a:p>
        </p:txBody>
      </p:sp>
    </p:spTree>
    <p:extLst>
      <p:ext uri="{BB962C8B-B14F-4D97-AF65-F5344CB8AC3E}">
        <p14:creationId xmlns:p14="http://schemas.microsoft.com/office/powerpoint/2010/main" val="361658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FC4A-A2DC-4F1B-88ED-AB883EECD024}"/>
              </a:ext>
            </a:extLst>
          </p:cNvPr>
          <p:cNvSpPr>
            <a:spLocks noGrp="1"/>
          </p:cNvSpPr>
          <p:nvPr>
            <p:ph type="title"/>
          </p:nvPr>
        </p:nvSpPr>
        <p:spPr/>
        <p:txBody>
          <a:bodyPr>
            <a:normAutofit fontScale="90000"/>
          </a:bodyPr>
          <a:lstStyle/>
          <a:p>
            <a:r>
              <a:rPr lang="en-US" dirty="0"/>
              <a:t>Associating an ITF to an Original DOC </a:t>
            </a:r>
            <a:br>
              <a:rPr lang="en-US" dirty="0"/>
            </a:br>
            <a:r>
              <a:rPr lang="en-US" dirty="0"/>
              <a:t>with a Pending 040</a:t>
            </a:r>
          </a:p>
        </p:txBody>
      </p:sp>
      <p:sp>
        <p:nvSpPr>
          <p:cNvPr id="3" name="Content Placeholder 2">
            <a:extLst>
              <a:ext uri="{FF2B5EF4-FFF2-40B4-BE49-F238E27FC236}">
                <a16:creationId xmlns:a16="http://schemas.microsoft.com/office/drawing/2014/main" id="{6BFFCA5F-3E9C-4B3D-890A-727393D01E5F}"/>
              </a:ext>
            </a:extLst>
          </p:cNvPr>
          <p:cNvSpPr>
            <a:spLocks noGrp="1"/>
          </p:cNvSpPr>
          <p:nvPr>
            <p:ph idx="1"/>
          </p:nvPr>
        </p:nvSpPr>
        <p:spPr>
          <a:xfrm>
            <a:off x="838200" y="1825624"/>
            <a:ext cx="10515600" cy="4667251"/>
          </a:xfrm>
        </p:spPr>
        <p:txBody>
          <a:bodyPr/>
          <a:lstStyle/>
          <a:p>
            <a:r>
              <a:rPr lang="en-US" dirty="0"/>
              <a:t>Scenario:</a:t>
            </a:r>
          </a:p>
          <a:p>
            <a:pPr lvl="1"/>
            <a:r>
              <a:rPr lang="en-US" dirty="0"/>
              <a:t>Intent to File (ITF) received on 10/1/18</a:t>
            </a:r>
          </a:p>
          <a:p>
            <a:pPr lvl="1"/>
            <a:r>
              <a:rPr lang="en-US" dirty="0"/>
              <a:t>VA Form 21-526ez received 9/1/19 (EP 110)</a:t>
            </a:r>
          </a:p>
          <a:p>
            <a:pPr lvl="1"/>
            <a:r>
              <a:rPr lang="en-US" dirty="0"/>
              <a:t>SC denied by Rating Decision and Veteran notified 12/1/19</a:t>
            </a:r>
          </a:p>
          <a:p>
            <a:pPr lvl="1"/>
            <a:r>
              <a:rPr lang="en-US" dirty="0"/>
              <a:t>Supplemental claim filed on 2/1/20</a:t>
            </a:r>
          </a:p>
          <a:p>
            <a:pPr lvl="1"/>
            <a:endParaRPr lang="en-US" sz="1000" dirty="0"/>
          </a:p>
          <a:p>
            <a:r>
              <a:rPr lang="en-US" dirty="0"/>
              <a:t>What is the effective date for a subsequent grant of benefits?</a:t>
            </a:r>
          </a:p>
          <a:p>
            <a:pPr lvl="1"/>
            <a:r>
              <a:rPr lang="en-US" dirty="0"/>
              <a:t>Supplemental claim received within 1 year of the 12/1/19 denial</a:t>
            </a:r>
          </a:p>
          <a:p>
            <a:pPr lvl="1"/>
            <a:r>
              <a:rPr lang="en-US" dirty="0"/>
              <a:t>12/1/19 denial disposed of the 9/1/19 claimed issues</a:t>
            </a:r>
          </a:p>
          <a:p>
            <a:pPr lvl="1"/>
            <a:r>
              <a:rPr lang="en-US" dirty="0"/>
              <a:t>ITF of 10/1/18 associated with the 9/1/19 claim</a:t>
            </a:r>
          </a:p>
          <a:p>
            <a:pPr marL="457200" lvl="1" indent="0">
              <a:buNone/>
            </a:pPr>
            <a:endParaRPr lang="en-US" sz="1000" dirty="0"/>
          </a:p>
          <a:p>
            <a:r>
              <a:rPr lang="en-US" i="1" dirty="0"/>
              <a:t>Effective date </a:t>
            </a:r>
            <a:r>
              <a:rPr lang="en-US" dirty="0"/>
              <a:t>(if SC is otherwise in order): </a:t>
            </a:r>
            <a:r>
              <a:rPr lang="en-US" i="1" dirty="0"/>
              <a:t>10/1/18</a:t>
            </a:r>
          </a:p>
          <a:p>
            <a:endParaRPr lang="en-US" dirty="0"/>
          </a:p>
        </p:txBody>
      </p:sp>
    </p:spTree>
    <p:extLst>
      <p:ext uri="{BB962C8B-B14F-4D97-AF65-F5344CB8AC3E}">
        <p14:creationId xmlns:p14="http://schemas.microsoft.com/office/powerpoint/2010/main" val="240352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49B8-0399-47EC-ABBB-00D3A20A3787}"/>
              </a:ext>
            </a:extLst>
          </p:cNvPr>
          <p:cNvSpPr>
            <a:spLocks noGrp="1"/>
          </p:cNvSpPr>
          <p:nvPr>
            <p:ph type="title"/>
          </p:nvPr>
        </p:nvSpPr>
        <p:spPr/>
        <p:txBody>
          <a:bodyPr>
            <a:normAutofit fontScale="90000"/>
          </a:bodyPr>
          <a:lstStyle/>
          <a:p>
            <a:r>
              <a:rPr lang="en-US" dirty="0"/>
              <a:t>Associating an ITF to an Original DOC </a:t>
            </a:r>
            <a:br>
              <a:rPr lang="en-US" dirty="0"/>
            </a:br>
            <a:r>
              <a:rPr lang="en-US" dirty="0"/>
              <a:t>with a Pending 040</a:t>
            </a:r>
          </a:p>
        </p:txBody>
      </p:sp>
      <p:sp>
        <p:nvSpPr>
          <p:cNvPr id="3" name="Content Placeholder 2">
            <a:extLst>
              <a:ext uri="{FF2B5EF4-FFF2-40B4-BE49-F238E27FC236}">
                <a16:creationId xmlns:a16="http://schemas.microsoft.com/office/drawing/2014/main" id="{95D22ED7-7898-45D1-9C5D-A1B1AD8D158B}"/>
              </a:ext>
            </a:extLst>
          </p:cNvPr>
          <p:cNvSpPr>
            <a:spLocks noGrp="1"/>
          </p:cNvSpPr>
          <p:nvPr>
            <p:ph idx="1"/>
          </p:nvPr>
        </p:nvSpPr>
        <p:spPr>
          <a:xfrm>
            <a:off x="838200" y="1825624"/>
            <a:ext cx="10515600" cy="4930775"/>
          </a:xfrm>
        </p:spPr>
        <p:txBody>
          <a:bodyPr>
            <a:normAutofit/>
          </a:bodyPr>
          <a:lstStyle/>
          <a:p>
            <a:r>
              <a:rPr lang="en-US" dirty="0"/>
              <a:t>Before considering an effective date, determine the </a:t>
            </a:r>
          </a:p>
          <a:p>
            <a:pPr lvl="1"/>
            <a:r>
              <a:rPr lang="en-US" dirty="0"/>
              <a:t>Finality of the previous claim</a:t>
            </a:r>
          </a:p>
          <a:p>
            <a:pPr lvl="1"/>
            <a:r>
              <a:rPr lang="en-US" dirty="0"/>
              <a:t>The claim that is attached to the ITF</a:t>
            </a:r>
          </a:p>
          <a:p>
            <a:pPr lvl="1"/>
            <a:endParaRPr lang="en-US" sz="1000" dirty="0"/>
          </a:p>
          <a:p>
            <a:pPr>
              <a:buFont typeface="Wingdings" panose="05000000000000000000" pitchFamily="2" charset="2"/>
              <a:buChar char="v"/>
            </a:pPr>
            <a:r>
              <a:rPr lang="en-US" dirty="0">
                <a:solidFill>
                  <a:srgbClr val="FF0000"/>
                </a:solidFill>
              </a:rPr>
              <a:t>38 CFR 3.160(d)(2)</a:t>
            </a:r>
            <a:endParaRPr lang="en-US" dirty="0"/>
          </a:p>
          <a:p>
            <a:pPr lvl="1"/>
            <a:r>
              <a:rPr lang="en-US" dirty="0"/>
              <a:t>A finally adjudicated claim is “the expiration of the period in which to file a review option available under 3.2500”</a:t>
            </a:r>
          </a:p>
          <a:p>
            <a:pPr lvl="1"/>
            <a:endParaRPr lang="en-US" sz="1000" dirty="0"/>
          </a:p>
          <a:p>
            <a:pPr>
              <a:buFont typeface="Wingdings" panose="05000000000000000000" pitchFamily="2" charset="2"/>
              <a:buChar char="v"/>
            </a:pPr>
            <a:r>
              <a:rPr lang="en-US" dirty="0">
                <a:solidFill>
                  <a:srgbClr val="FF0000"/>
                </a:solidFill>
              </a:rPr>
              <a:t>38 CFR 3.2500(h)(1)</a:t>
            </a:r>
          </a:p>
          <a:p>
            <a:pPr lvl="1"/>
            <a:r>
              <a:rPr lang="en-US" dirty="0"/>
              <a:t>“The effective date will be… the date of receipt of the initial claim or date entitlement arose... if a claimant continuously pursues an issue by timely filing… one of the review options… within 1 year of the issuance of the decision”</a:t>
            </a:r>
          </a:p>
        </p:txBody>
      </p:sp>
    </p:spTree>
    <p:extLst>
      <p:ext uri="{BB962C8B-B14F-4D97-AF65-F5344CB8AC3E}">
        <p14:creationId xmlns:p14="http://schemas.microsoft.com/office/powerpoint/2010/main" val="256730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BF37-126B-4F35-9462-D4491E85299F}"/>
              </a:ext>
            </a:extLst>
          </p:cNvPr>
          <p:cNvSpPr>
            <a:spLocks noGrp="1"/>
          </p:cNvSpPr>
          <p:nvPr>
            <p:ph type="title"/>
          </p:nvPr>
        </p:nvSpPr>
        <p:spPr/>
        <p:txBody>
          <a:bodyPr>
            <a:normAutofit fontScale="90000"/>
          </a:bodyPr>
          <a:lstStyle/>
          <a:p>
            <a:r>
              <a:rPr lang="en-US" dirty="0"/>
              <a:t>Associating an ITF to an Original DOC </a:t>
            </a:r>
            <a:br>
              <a:rPr lang="en-US" dirty="0"/>
            </a:br>
            <a:r>
              <a:rPr lang="en-US" dirty="0"/>
              <a:t>with a Pending 040</a:t>
            </a:r>
          </a:p>
        </p:txBody>
      </p:sp>
      <p:sp>
        <p:nvSpPr>
          <p:cNvPr id="3" name="Content Placeholder 2">
            <a:extLst>
              <a:ext uri="{FF2B5EF4-FFF2-40B4-BE49-F238E27FC236}">
                <a16:creationId xmlns:a16="http://schemas.microsoft.com/office/drawing/2014/main" id="{8D392FD1-26C8-4600-9FF1-70BD50A3EB96}"/>
              </a:ext>
            </a:extLst>
          </p:cNvPr>
          <p:cNvSpPr>
            <a:spLocks noGrp="1"/>
          </p:cNvSpPr>
          <p:nvPr>
            <p:ph idx="1"/>
          </p:nvPr>
        </p:nvSpPr>
        <p:spPr/>
        <p:txBody>
          <a:bodyPr/>
          <a:lstStyle/>
          <a:p>
            <a:r>
              <a:rPr lang="en-US" dirty="0"/>
              <a:t>ITFs </a:t>
            </a:r>
          </a:p>
          <a:p>
            <a:pPr lvl="1"/>
            <a:r>
              <a:rPr lang="en-US" dirty="0"/>
              <a:t>Cannot be used to extend the period of non-finality </a:t>
            </a:r>
          </a:p>
          <a:p>
            <a:pPr lvl="1"/>
            <a:r>
              <a:rPr lang="en-US" dirty="0"/>
              <a:t>Do not apply to supplemental claims</a:t>
            </a:r>
          </a:p>
          <a:p>
            <a:pPr lvl="1"/>
            <a:endParaRPr lang="en-US" dirty="0"/>
          </a:p>
          <a:p>
            <a:r>
              <a:rPr lang="en-US" dirty="0"/>
              <a:t>ITF in the previous scenario was associated with the original claim rather than the supplemental claim</a:t>
            </a:r>
          </a:p>
          <a:p>
            <a:endParaRPr lang="en-US" dirty="0"/>
          </a:p>
          <a:p>
            <a:pPr>
              <a:buFont typeface="Wingdings" panose="05000000000000000000" pitchFamily="2" charset="2"/>
              <a:buChar char="v"/>
            </a:pPr>
            <a:r>
              <a:rPr lang="en-US" dirty="0">
                <a:solidFill>
                  <a:srgbClr val="FF0000"/>
                </a:solidFill>
              </a:rPr>
              <a:t>38 CFR 3.155(b)</a:t>
            </a:r>
          </a:p>
          <a:p>
            <a:pPr>
              <a:buFont typeface="Wingdings" panose="05000000000000000000" pitchFamily="2" charset="2"/>
              <a:buChar char="v"/>
            </a:pPr>
            <a:r>
              <a:rPr lang="en-US" dirty="0">
                <a:solidFill>
                  <a:srgbClr val="FF0000"/>
                </a:solidFill>
              </a:rPr>
              <a:t>M21-1 III.ii.2.C.2.i &amp; l</a:t>
            </a:r>
          </a:p>
        </p:txBody>
      </p:sp>
    </p:spTree>
    <p:extLst>
      <p:ext uri="{BB962C8B-B14F-4D97-AF65-F5344CB8AC3E}">
        <p14:creationId xmlns:p14="http://schemas.microsoft.com/office/powerpoint/2010/main" val="206838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92CA-A50C-44AA-B2A1-183A05B276FD}"/>
              </a:ext>
            </a:extLst>
          </p:cNvPr>
          <p:cNvSpPr>
            <a:spLocks noGrp="1"/>
          </p:cNvSpPr>
          <p:nvPr>
            <p:ph type="title"/>
          </p:nvPr>
        </p:nvSpPr>
        <p:spPr/>
        <p:txBody>
          <a:bodyPr>
            <a:normAutofit fontScale="90000"/>
          </a:bodyPr>
          <a:lstStyle/>
          <a:p>
            <a:r>
              <a:rPr lang="en-US" dirty="0"/>
              <a:t>RVSR Task Based Quality Review Checklist</a:t>
            </a:r>
            <a:br>
              <a:rPr lang="en-US" dirty="0"/>
            </a:br>
            <a:r>
              <a:rPr lang="en-US" dirty="0"/>
              <a:t>- Favorable Findings Critical Error -</a:t>
            </a:r>
          </a:p>
        </p:txBody>
      </p:sp>
      <p:sp>
        <p:nvSpPr>
          <p:cNvPr id="3" name="Content Placeholder 2">
            <a:extLst>
              <a:ext uri="{FF2B5EF4-FFF2-40B4-BE49-F238E27FC236}">
                <a16:creationId xmlns:a16="http://schemas.microsoft.com/office/drawing/2014/main" id="{3F375A9A-0D84-4D66-B137-052B0E978267}"/>
              </a:ext>
            </a:extLst>
          </p:cNvPr>
          <p:cNvSpPr>
            <a:spLocks noGrp="1"/>
          </p:cNvSpPr>
          <p:nvPr>
            <p:ph idx="1"/>
          </p:nvPr>
        </p:nvSpPr>
        <p:spPr/>
        <p:txBody>
          <a:bodyPr anchor="ctr">
            <a:normAutofit/>
          </a:bodyPr>
          <a:lstStyle/>
          <a:p>
            <a:pPr marL="0" indent="0" algn="ctr">
              <a:buNone/>
            </a:pPr>
            <a:r>
              <a:rPr lang="en-US" sz="3200" dirty="0"/>
              <a:t>Robert Johnson</a:t>
            </a:r>
          </a:p>
          <a:p>
            <a:pPr marL="0" indent="0" algn="ctr">
              <a:buNone/>
            </a:pPr>
            <a:r>
              <a:rPr lang="en-US" sz="3200" dirty="0"/>
              <a:t>Senior Quality Review Specialist</a:t>
            </a:r>
          </a:p>
          <a:p>
            <a:pPr marL="0" indent="0" algn="ctr">
              <a:buNone/>
            </a:pPr>
            <a:r>
              <a:rPr lang="en-US" sz="3200" dirty="0"/>
              <a:t>Quality Review Team</a:t>
            </a:r>
          </a:p>
          <a:p>
            <a:pPr marL="0" indent="0" algn="ctr">
              <a:buNone/>
            </a:pPr>
            <a:r>
              <a:rPr lang="en-US" sz="3200" dirty="0"/>
              <a:t>Quality Assurance</a:t>
            </a:r>
          </a:p>
        </p:txBody>
      </p:sp>
    </p:spTree>
    <p:extLst>
      <p:ext uri="{BB962C8B-B14F-4D97-AF65-F5344CB8AC3E}">
        <p14:creationId xmlns:p14="http://schemas.microsoft.com/office/powerpoint/2010/main" val="3814484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F2EEA-0BBD-492E-80F7-119628C86622}"/>
              </a:ext>
            </a:extLst>
          </p:cNvPr>
          <p:cNvSpPr>
            <a:spLocks noGrp="1"/>
          </p:cNvSpPr>
          <p:nvPr>
            <p:ph type="title"/>
          </p:nvPr>
        </p:nvSpPr>
        <p:spPr/>
        <p:txBody>
          <a:bodyPr>
            <a:normAutofit fontScale="90000"/>
          </a:bodyPr>
          <a:lstStyle/>
          <a:p>
            <a:r>
              <a:rPr lang="en-US" dirty="0"/>
              <a:t>Favorable Findings</a:t>
            </a:r>
            <a:br>
              <a:rPr lang="en-US" dirty="0"/>
            </a:br>
            <a:r>
              <a:rPr lang="en-US" dirty="0"/>
              <a:t>- Critical Error - </a:t>
            </a:r>
          </a:p>
        </p:txBody>
      </p:sp>
      <p:sp>
        <p:nvSpPr>
          <p:cNvPr id="3" name="Content Placeholder 2">
            <a:extLst>
              <a:ext uri="{FF2B5EF4-FFF2-40B4-BE49-F238E27FC236}">
                <a16:creationId xmlns:a16="http://schemas.microsoft.com/office/drawing/2014/main" id="{67BC102B-6A52-4F03-B56D-25191A867038}"/>
              </a:ext>
            </a:extLst>
          </p:cNvPr>
          <p:cNvSpPr>
            <a:spLocks noGrp="1"/>
          </p:cNvSpPr>
          <p:nvPr>
            <p:ph idx="1"/>
          </p:nvPr>
        </p:nvSpPr>
        <p:spPr>
          <a:xfrm>
            <a:off x="838200" y="1825624"/>
            <a:ext cx="11099800" cy="4867275"/>
          </a:xfrm>
        </p:spPr>
        <p:txBody>
          <a:bodyPr/>
          <a:lstStyle/>
          <a:p>
            <a:r>
              <a:rPr lang="en-US" dirty="0"/>
              <a:t>Significant Change – RVSR Task Based Quality Review Checklist</a:t>
            </a:r>
          </a:p>
          <a:p>
            <a:endParaRPr lang="en-US" sz="1000" dirty="0"/>
          </a:p>
          <a:p>
            <a:pPr lvl="1"/>
            <a:r>
              <a:rPr lang="en-US" dirty="0"/>
              <a:t>Descriptor </a:t>
            </a:r>
            <a:r>
              <a:rPr lang="en-US" i="1" dirty="0"/>
              <a:t>“The decisionmaker did not identify and properly document applicable favorable findings”</a:t>
            </a:r>
            <a:endParaRPr lang="en-US" dirty="0"/>
          </a:p>
          <a:p>
            <a:pPr lvl="2"/>
            <a:endParaRPr lang="en-US" sz="500" i="1" dirty="0"/>
          </a:p>
          <a:p>
            <a:pPr lvl="2">
              <a:buFont typeface="Wingdings" panose="05000000000000000000" pitchFamily="2" charset="2"/>
              <a:buChar char="ü"/>
            </a:pPr>
            <a:r>
              <a:rPr lang="en-US" sz="2400" dirty="0"/>
              <a:t>  Will be changed from a non-critical to a </a:t>
            </a:r>
            <a:r>
              <a:rPr lang="en-US" sz="2400" b="1" dirty="0"/>
              <a:t>critical</a:t>
            </a:r>
            <a:r>
              <a:rPr lang="en-US" sz="2400" dirty="0"/>
              <a:t> error effective May 1st</a:t>
            </a:r>
            <a:endParaRPr lang="en-US" sz="2400" baseline="30000" dirty="0"/>
          </a:p>
          <a:p>
            <a:pPr marL="914400" lvl="2" indent="0">
              <a:buNone/>
            </a:pPr>
            <a:endParaRPr lang="en-US" sz="500" dirty="0"/>
          </a:p>
          <a:p>
            <a:pPr lvl="3"/>
            <a:r>
              <a:rPr lang="en-US" sz="2400" dirty="0"/>
              <a:t>Notice was provided via email on April 1st</a:t>
            </a:r>
          </a:p>
          <a:p>
            <a:pPr lvl="3">
              <a:buFont typeface="Wingdings" panose="05000000000000000000" pitchFamily="2" charset="2"/>
              <a:buChar char="ü"/>
            </a:pPr>
            <a:endParaRPr lang="en-US" sz="2200" dirty="0"/>
          </a:p>
          <a:p>
            <a:pPr lvl="4">
              <a:buFont typeface="Wingdings" panose="05000000000000000000" pitchFamily="2" charset="2"/>
              <a:buChar char="v"/>
            </a:pPr>
            <a:r>
              <a:rPr lang="en-US" sz="2200" dirty="0">
                <a:solidFill>
                  <a:srgbClr val="FF0000"/>
                </a:solidFill>
              </a:rPr>
              <a:t>38 CFR 3.104(c) – favorable findings means </a:t>
            </a:r>
            <a:r>
              <a:rPr lang="en-US" sz="2200" i="1" dirty="0">
                <a:solidFill>
                  <a:srgbClr val="FF0000"/>
                </a:solidFill>
              </a:rPr>
              <a:t>“facts” </a:t>
            </a:r>
            <a:r>
              <a:rPr lang="en-US" sz="2200" dirty="0">
                <a:solidFill>
                  <a:srgbClr val="FF0000"/>
                </a:solidFill>
              </a:rPr>
              <a:t>made by an adjudicator</a:t>
            </a:r>
          </a:p>
          <a:p>
            <a:pPr lvl="4">
              <a:buFont typeface="Wingdings" panose="05000000000000000000" pitchFamily="2" charset="2"/>
              <a:buChar char="v"/>
            </a:pPr>
            <a:r>
              <a:rPr lang="en-US" sz="2200" dirty="0">
                <a:solidFill>
                  <a:srgbClr val="FF0000"/>
                </a:solidFill>
              </a:rPr>
              <a:t>M21-1 III.iv.2.B.5 – favorable findings definition, requirement, and binding</a:t>
            </a:r>
          </a:p>
          <a:p>
            <a:pPr lvl="4">
              <a:buFont typeface="Wingdings" panose="05000000000000000000" pitchFamily="2" charset="2"/>
              <a:buChar char="v"/>
            </a:pPr>
            <a:r>
              <a:rPr lang="en-US" sz="2200" dirty="0">
                <a:solidFill>
                  <a:srgbClr val="FF0000"/>
                </a:solidFill>
              </a:rPr>
              <a:t>M21-1 III.iv.5.A.1.f – overview of evaluating evidence, e.g., weight/ probative</a:t>
            </a:r>
          </a:p>
          <a:p>
            <a:pPr lvl="4">
              <a:buFont typeface="Wingdings" panose="05000000000000000000" pitchFamily="2" charset="2"/>
              <a:buChar char="v"/>
            </a:pPr>
            <a:r>
              <a:rPr lang="en-US" sz="2200" dirty="0">
                <a:solidFill>
                  <a:srgbClr val="FF0000"/>
                </a:solidFill>
              </a:rPr>
              <a:t>M21-1 III.iv.5.A.1.h – must apply all policy statements and procedures</a:t>
            </a:r>
          </a:p>
          <a:p>
            <a:pPr lvl="4">
              <a:buFont typeface="Wingdings" panose="05000000000000000000" pitchFamily="2" charset="2"/>
              <a:buChar char="v"/>
            </a:pPr>
            <a:r>
              <a:rPr lang="en-US" sz="2200" dirty="0">
                <a:solidFill>
                  <a:srgbClr val="FF0000"/>
                </a:solidFill>
              </a:rPr>
              <a:t>M21-1 III.iv.6.C.5.f – addressing favorable findings in the rating narrative</a:t>
            </a:r>
          </a:p>
        </p:txBody>
      </p:sp>
      <p:sp>
        <p:nvSpPr>
          <p:cNvPr id="4" name="Rectangle 3">
            <a:extLst>
              <a:ext uri="{FF2B5EF4-FFF2-40B4-BE49-F238E27FC236}">
                <a16:creationId xmlns:a16="http://schemas.microsoft.com/office/drawing/2014/main" id="{655585BD-EC6B-42C8-88B5-EF0EA5634CB1}"/>
              </a:ext>
            </a:extLst>
          </p:cNvPr>
          <p:cNvSpPr/>
          <p:nvPr/>
        </p:nvSpPr>
        <p:spPr>
          <a:xfrm>
            <a:off x="1803400" y="3429000"/>
            <a:ext cx="302986"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746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A9DC-859D-4E7E-B3BC-184A03F0F76D}"/>
              </a:ext>
            </a:extLst>
          </p:cNvPr>
          <p:cNvSpPr>
            <a:spLocks noGrp="1"/>
          </p:cNvSpPr>
          <p:nvPr>
            <p:ph type="title"/>
          </p:nvPr>
        </p:nvSpPr>
        <p:spPr/>
        <p:txBody>
          <a:bodyPr/>
          <a:lstStyle/>
          <a:p>
            <a:r>
              <a:rPr lang="en-US" dirty="0"/>
              <a:t>What Are Favorable Findings?</a:t>
            </a:r>
          </a:p>
        </p:txBody>
      </p:sp>
      <p:sp>
        <p:nvSpPr>
          <p:cNvPr id="3" name="Content Placeholder 2">
            <a:extLst>
              <a:ext uri="{FF2B5EF4-FFF2-40B4-BE49-F238E27FC236}">
                <a16:creationId xmlns:a16="http://schemas.microsoft.com/office/drawing/2014/main" id="{BD810008-95D5-4C6D-8579-0417B51C6F3A}"/>
              </a:ext>
            </a:extLst>
          </p:cNvPr>
          <p:cNvSpPr>
            <a:spLocks noGrp="1"/>
          </p:cNvSpPr>
          <p:nvPr>
            <p:ph idx="1"/>
          </p:nvPr>
        </p:nvSpPr>
        <p:spPr/>
        <p:txBody>
          <a:bodyPr/>
          <a:lstStyle/>
          <a:p>
            <a:r>
              <a:rPr lang="en-US" dirty="0"/>
              <a:t>An element that is met and conceded getting you one step closer to being able to grant the benefit sought</a:t>
            </a:r>
          </a:p>
          <a:p>
            <a:endParaRPr lang="en-US" dirty="0"/>
          </a:p>
          <a:p>
            <a:pPr lvl="1"/>
            <a:r>
              <a:rPr lang="en-US" dirty="0"/>
              <a:t>Mini rating decisions on each issue</a:t>
            </a:r>
          </a:p>
          <a:p>
            <a:pPr lvl="1"/>
            <a:endParaRPr lang="en-US" dirty="0"/>
          </a:p>
          <a:p>
            <a:pPr lvl="2">
              <a:buFont typeface="Wingdings" panose="05000000000000000000" pitchFamily="2" charset="2"/>
              <a:buChar char="ü"/>
            </a:pPr>
            <a:r>
              <a:rPr lang="en-US" dirty="0"/>
              <a:t>How do you know that you can grant the benefit sought</a:t>
            </a:r>
          </a:p>
        </p:txBody>
      </p:sp>
    </p:spTree>
    <p:extLst>
      <p:ext uri="{BB962C8B-B14F-4D97-AF65-F5344CB8AC3E}">
        <p14:creationId xmlns:p14="http://schemas.microsoft.com/office/powerpoint/2010/main" val="327612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2F59-B95D-489C-A5B8-11AD9737A30C}"/>
              </a:ext>
            </a:extLst>
          </p:cNvPr>
          <p:cNvSpPr>
            <a:spLocks noGrp="1"/>
          </p:cNvSpPr>
          <p:nvPr>
            <p:ph type="title"/>
          </p:nvPr>
        </p:nvSpPr>
        <p:spPr/>
        <p:txBody>
          <a:bodyPr/>
          <a:lstStyle/>
          <a:p>
            <a:r>
              <a:rPr lang="en-US" dirty="0"/>
              <a:t>Favorable Finding Example # 1</a:t>
            </a:r>
          </a:p>
        </p:txBody>
      </p:sp>
      <p:sp>
        <p:nvSpPr>
          <p:cNvPr id="3" name="Content Placeholder 2">
            <a:extLst>
              <a:ext uri="{FF2B5EF4-FFF2-40B4-BE49-F238E27FC236}">
                <a16:creationId xmlns:a16="http://schemas.microsoft.com/office/drawing/2014/main" id="{A4394AC0-F823-4D61-AF55-0751414253FE}"/>
              </a:ext>
            </a:extLst>
          </p:cNvPr>
          <p:cNvSpPr>
            <a:spLocks noGrp="1"/>
          </p:cNvSpPr>
          <p:nvPr>
            <p:ph idx="1"/>
          </p:nvPr>
        </p:nvSpPr>
        <p:spPr/>
        <p:txBody>
          <a:bodyPr/>
          <a:lstStyle/>
          <a:p>
            <a:r>
              <a:rPr lang="en-US" dirty="0"/>
              <a:t>Veteran claims SC for lumbar strain due to parachute jumps in service.  DD214 shows he earned a Parachutist Badge.  VA examiner notes the badge as part of the evidence and provides a negative medical opinion regarding the lumbar spine and this event in service.</a:t>
            </a:r>
          </a:p>
          <a:p>
            <a:pPr marL="0" indent="0">
              <a:buNone/>
            </a:pPr>
            <a:endParaRPr lang="en-US" sz="1000" dirty="0"/>
          </a:p>
          <a:p>
            <a:pPr lvl="1"/>
            <a:r>
              <a:rPr lang="en-US" dirty="0"/>
              <a:t>Question: Is the Parachutist Badge still a favorable finding?</a:t>
            </a:r>
          </a:p>
          <a:p>
            <a:pPr marL="457200" lvl="1" indent="0">
              <a:buNone/>
            </a:pPr>
            <a:endParaRPr lang="en-US" sz="1000" dirty="0"/>
          </a:p>
          <a:p>
            <a:pPr lvl="2">
              <a:buFont typeface="Wingdings" panose="05000000000000000000" pitchFamily="2" charset="2"/>
              <a:buChar char="þ"/>
            </a:pPr>
            <a:r>
              <a:rPr lang="en-US" dirty="0"/>
              <a:t> Yes.  The fact that we have conceded the in-service event of trauma to the body through receipt of the Parachute Badge overcomes the in-service event element of SC.  As such, it is a favorable finding.</a:t>
            </a:r>
          </a:p>
          <a:p>
            <a:pPr marL="914400" lvl="2" indent="0">
              <a:buNone/>
            </a:pPr>
            <a:endParaRPr lang="en-US" sz="1000" dirty="0"/>
          </a:p>
          <a:p>
            <a:pPr lvl="3"/>
            <a:r>
              <a:rPr lang="en-US" sz="2000" dirty="0"/>
              <a:t>Generally, if we correctly concede an “event” to warrant an exam, that would be one favorable finding.</a:t>
            </a:r>
          </a:p>
        </p:txBody>
      </p:sp>
    </p:spTree>
    <p:extLst>
      <p:ext uri="{BB962C8B-B14F-4D97-AF65-F5344CB8AC3E}">
        <p14:creationId xmlns:p14="http://schemas.microsoft.com/office/powerpoint/2010/main" val="2297378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FA6B-A3F6-466B-B836-442C2F21DB1B}"/>
              </a:ext>
            </a:extLst>
          </p:cNvPr>
          <p:cNvSpPr>
            <a:spLocks noGrp="1"/>
          </p:cNvSpPr>
          <p:nvPr>
            <p:ph type="title"/>
          </p:nvPr>
        </p:nvSpPr>
        <p:spPr/>
        <p:txBody>
          <a:bodyPr/>
          <a:lstStyle/>
          <a:p>
            <a:r>
              <a:rPr lang="en-US" dirty="0"/>
              <a:t>Favorable Finding Example # 2</a:t>
            </a:r>
          </a:p>
        </p:txBody>
      </p:sp>
      <p:sp>
        <p:nvSpPr>
          <p:cNvPr id="3" name="Content Placeholder 2">
            <a:extLst>
              <a:ext uri="{FF2B5EF4-FFF2-40B4-BE49-F238E27FC236}">
                <a16:creationId xmlns:a16="http://schemas.microsoft.com/office/drawing/2014/main" id="{998DAC74-4191-4CE1-A2C1-6FE0D96BF3CC}"/>
              </a:ext>
            </a:extLst>
          </p:cNvPr>
          <p:cNvSpPr>
            <a:spLocks noGrp="1"/>
          </p:cNvSpPr>
          <p:nvPr>
            <p:ph idx="1"/>
          </p:nvPr>
        </p:nvSpPr>
        <p:spPr>
          <a:xfrm>
            <a:off x="838200" y="1825624"/>
            <a:ext cx="10515600" cy="5032375"/>
          </a:xfrm>
        </p:spPr>
        <p:txBody>
          <a:bodyPr/>
          <a:lstStyle/>
          <a:p>
            <a:r>
              <a:rPr lang="en-US" dirty="0"/>
              <a:t>Veteran with MOS of Infantryman claims SC for HL.  VA exam diagnosed HL at levels 6000Hz and higher, and provided a negative MO for the R ear and a positive MO for the left ear based on threshold shifts at higher frequencies in service.</a:t>
            </a:r>
          </a:p>
          <a:p>
            <a:pPr marL="0" indent="0">
              <a:buNone/>
            </a:pPr>
            <a:endParaRPr lang="en-US" sz="1000" dirty="0"/>
          </a:p>
          <a:p>
            <a:pPr lvl="1"/>
            <a:r>
              <a:rPr lang="en-US" dirty="0"/>
              <a:t>Question 1: Is the finding of HL at 6000Hz and higher a favorable finding?</a:t>
            </a:r>
          </a:p>
          <a:p>
            <a:pPr lvl="2">
              <a:buFont typeface="Wingdings" panose="05000000000000000000" pitchFamily="2" charset="2"/>
              <a:buChar char="ý"/>
            </a:pPr>
            <a:r>
              <a:rPr lang="en-US" dirty="0"/>
              <a:t> No.  The fact that the Veteran does not have HL for VA purposes cannot be a favorable finding.  The HL must be at a level that meets the criteria for SC.  So, HL at levels that do not meet 38 CFR 3.385 is not a favorable finding of the </a:t>
            </a:r>
            <a:r>
              <a:rPr lang="en-US" i="1" dirty="0"/>
              <a:t>“current disability” </a:t>
            </a:r>
            <a:r>
              <a:rPr lang="en-US" dirty="0"/>
              <a:t>element.</a:t>
            </a:r>
          </a:p>
          <a:p>
            <a:pPr marL="914400" lvl="2" indent="0">
              <a:buNone/>
            </a:pPr>
            <a:endParaRPr lang="en-US" sz="1000" dirty="0"/>
          </a:p>
          <a:p>
            <a:pPr lvl="1"/>
            <a:r>
              <a:rPr lang="en-US" dirty="0"/>
              <a:t>Question 2: Is the positive opinion for the left ear a favorable finding?</a:t>
            </a:r>
          </a:p>
          <a:p>
            <a:pPr lvl="2">
              <a:buFont typeface="Wingdings" panose="05000000000000000000" pitchFamily="2" charset="2"/>
              <a:buChar char="þ"/>
            </a:pPr>
            <a:r>
              <a:rPr lang="en-US" dirty="0"/>
              <a:t> Yes.  The positive nexus opinion IS a favorable finding for the left ear for the</a:t>
            </a:r>
            <a:r>
              <a:rPr lang="en-US" i="1" dirty="0"/>
              <a:t> “nexus” </a:t>
            </a:r>
            <a:r>
              <a:rPr lang="en-US" dirty="0"/>
              <a:t>element.  As such it should be properly included in the rating decision.</a:t>
            </a:r>
          </a:p>
        </p:txBody>
      </p:sp>
    </p:spTree>
    <p:extLst>
      <p:ext uri="{BB962C8B-B14F-4D97-AF65-F5344CB8AC3E}">
        <p14:creationId xmlns:p14="http://schemas.microsoft.com/office/powerpoint/2010/main" val="55642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9351-F9F2-4AF5-AA1A-018A30CADB7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4D2ADCF-2024-475D-B971-A4C258291570}"/>
              </a:ext>
            </a:extLst>
          </p:cNvPr>
          <p:cNvSpPr>
            <a:spLocks noGrp="1"/>
          </p:cNvSpPr>
          <p:nvPr>
            <p:ph idx="1"/>
          </p:nvPr>
        </p:nvSpPr>
        <p:spPr>
          <a:xfrm>
            <a:off x="838200" y="1825624"/>
            <a:ext cx="10515600" cy="4905375"/>
          </a:xfrm>
        </p:spPr>
        <p:txBody>
          <a:bodyPr/>
          <a:lstStyle/>
          <a:p>
            <a:r>
              <a:rPr lang="en-US" dirty="0"/>
              <a:t>What’s </a:t>
            </a:r>
            <a:r>
              <a:rPr lang="en-US" i="1" dirty="0"/>
              <a:t>New </a:t>
            </a:r>
            <a:r>
              <a:rPr lang="en-US" dirty="0"/>
              <a:t>in the M21-1</a:t>
            </a:r>
          </a:p>
          <a:p>
            <a:r>
              <a:rPr lang="en-US" dirty="0"/>
              <a:t>Policy and Procedures Updates</a:t>
            </a:r>
          </a:p>
          <a:p>
            <a:r>
              <a:rPr lang="en-US" dirty="0"/>
              <a:t>ALS Claims: Common Site Visit Findings</a:t>
            </a:r>
          </a:p>
          <a:p>
            <a:r>
              <a:rPr lang="en-US" dirty="0"/>
              <a:t>Q-Tips: Dependency Effective Dates</a:t>
            </a:r>
          </a:p>
          <a:p>
            <a:r>
              <a:rPr lang="en-US" dirty="0"/>
              <a:t>Associating an ITF to an Original DOC with a Pending EP 040</a:t>
            </a:r>
          </a:p>
          <a:p>
            <a:r>
              <a:rPr lang="en-US" dirty="0"/>
              <a:t>RVSR Task Based Quality Review Checklist: Favorable Findings</a:t>
            </a:r>
          </a:p>
          <a:p>
            <a:r>
              <a:rPr lang="en-US" dirty="0"/>
              <a:t>How to Request Updates to VBMS Fragments</a:t>
            </a:r>
          </a:p>
          <a:p>
            <a:r>
              <a:rPr lang="en-US" dirty="0"/>
              <a:t>EP Closures Special Focused Review (SFR)</a:t>
            </a:r>
          </a:p>
          <a:p>
            <a:r>
              <a:rPr lang="en-US" dirty="0"/>
              <a:t>Retired Pay Reminder</a:t>
            </a:r>
          </a:p>
        </p:txBody>
      </p:sp>
    </p:spTree>
    <p:extLst>
      <p:ext uri="{BB962C8B-B14F-4D97-AF65-F5344CB8AC3E}">
        <p14:creationId xmlns:p14="http://schemas.microsoft.com/office/powerpoint/2010/main" val="2224305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B4AE6-17BC-4FC9-A60C-006E14252C73}"/>
              </a:ext>
            </a:extLst>
          </p:cNvPr>
          <p:cNvSpPr>
            <a:spLocks noGrp="1"/>
          </p:cNvSpPr>
          <p:nvPr>
            <p:ph type="title"/>
          </p:nvPr>
        </p:nvSpPr>
        <p:spPr/>
        <p:txBody>
          <a:bodyPr>
            <a:normAutofit fontScale="90000"/>
          </a:bodyPr>
          <a:lstStyle/>
          <a:p>
            <a:r>
              <a:rPr lang="en-US" dirty="0"/>
              <a:t>Favorable Findings Tab in VBMS-R</a:t>
            </a:r>
            <a:br>
              <a:rPr lang="en-US" dirty="0"/>
            </a:br>
            <a:r>
              <a:rPr lang="en-US" dirty="0"/>
              <a:t>- Type of Claim: Direct Service Connection - </a:t>
            </a:r>
          </a:p>
        </p:txBody>
      </p:sp>
      <p:sp>
        <p:nvSpPr>
          <p:cNvPr id="3" name="Content Placeholder 2">
            <a:extLst>
              <a:ext uri="{FF2B5EF4-FFF2-40B4-BE49-F238E27FC236}">
                <a16:creationId xmlns:a16="http://schemas.microsoft.com/office/drawing/2014/main" id="{063388FF-49FE-4620-9BF4-D95EFF165D92}"/>
              </a:ext>
            </a:extLst>
          </p:cNvPr>
          <p:cNvSpPr>
            <a:spLocks noGrp="1"/>
          </p:cNvSpPr>
          <p:nvPr>
            <p:ph idx="1"/>
          </p:nvPr>
        </p:nvSpPr>
        <p:spPr>
          <a:xfrm>
            <a:off x="838200" y="3428999"/>
            <a:ext cx="10515600" cy="3276601"/>
          </a:xfrm>
        </p:spPr>
        <p:txBody>
          <a:bodyPr>
            <a:normAutofit lnSpcReduction="10000"/>
          </a:bodyPr>
          <a:lstStyle/>
          <a:p>
            <a:pPr>
              <a:buFont typeface="Wingdings" panose="05000000000000000000" pitchFamily="2" charset="2"/>
              <a:buChar char="Ø"/>
            </a:pPr>
            <a:r>
              <a:rPr lang="en-US" sz="2000" dirty="0"/>
              <a:t>Incurrence: Was there a qualifying event, injury, or disease during service?</a:t>
            </a:r>
          </a:p>
          <a:p>
            <a:pPr lvl="1">
              <a:buFont typeface="Wingdings" panose="05000000000000000000" pitchFamily="2" charset="2"/>
              <a:buChar char="ý"/>
            </a:pPr>
            <a:r>
              <a:rPr lang="en-US" sz="1800" dirty="0"/>
              <a:t> No: No favorable finding for this element</a:t>
            </a:r>
          </a:p>
          <a:p>
            <a:pPr lvl="1">
              <a:buFont typeface="Wingdings" panose="05000000000000000000" pitchFamily="2" charset="2"/>
              <a:buChar char="þ"/>
            </a:pPr>
            <a:r>
              <a:rPr lang="en-US" sz="1800" dirty="0"/>
              <a:t> Yes: Favorable finding.  What records show this event, and what date did it take place?</a:t>
            </a:r>
          </a:p>
          <a:p>
            <a:pPr lvl="1">
              <a:buFont typeface="Wingdings" panose="05000000000000000000" pitchFamily="2" charset="2"/>
              <a:buChar char="ü"/>
            </a:pPr>
            <a:endParaRPr lang="en-US" sz="1000" dirty="0"/>
          </a:p>
          <a:p>
            <a:pPr>
              <a:buFont typeface="Wingdings" panose="05000000000000000000" pitchFamily="2" charset="2"/>
              <a:buChar char="Ø"/>
            </a:pPr>
            <a:r>
              <a:rPr lang="en-US" sz="2000" dirty="0"/>
              <a:t>Nexus: Is there a positive opinion with rationale of record?</a:t>
            </a:r>
          </a:p>
          <a:p>
            <a:pPr lvl="1">
              <a:buFont typeface="Wingdings" panose="05000000000000000000" pitchFamily="2" charset="2"/>
              <a:buChar char="ý"/>
            </a:pPr>
            <a:r>
              <a:rPr lang="en-US" sz="1800" dirty="0"/>
              <a:t> No: No favorable finding for this element</a:t>
            </a:r>
          </a:p>
          <a:p>
            <a:pPr lvl="1">
              <a:buFont typeface="Wingdings" panose="05000000000000000000" pitchFamily="2" charset="2"/>
              <a:buChar char="þ"/>
            </a:pPr>
            <a:r>
              <a:rPr lang="en-US" sz="1800" dirty="0"/>
              <a:t> Yes: Favorable finding.  Who provided the opinion, and on what date was it provided?</a:t>
            </a:r>
          </a:p>
          <a:p>
            <a:pPr>
              <a:buFont typeface="Wingdings" panose="05000000000000000000" pitchFamily="2" charset="2"/>
              <a:buChar char="ü"/>
            </a:pPr>
            <a:endParaRPr lang="en-US" sz="1000" dirty="0"/>
          </a:p>
          <a:p>
            <a:pPr>
              <a:buFont typeface="Wingdings" panose="05000000000000000000" pitchFamily="2" charset="2"/>
              <a:buChar char="Ø"/>
            </a:pPr>
            <a:r>
              <a:rPr lang="en-US" sz="2000" dirty="0"/>
              <a:t>Diagnosis: Does the Veteran have a current diagnosis of the condition being denied?</a:t>
            </a:r>
          </a:p>
          <a:p>
            <a:pPr lvl="1">
              <a:buFont typeface="Wingdings" panose="05000000000000000000" pitchFamily="2" charset="2"/>
              <a:buChar char="ý"/>
            </a:pPr>
            <a:r>
              <a:rPr lang="en-US" sz="1800" dirty="0"/>
              <a:t> No: No favorable finding for this element</a:t>
            </a:r>
          </a:p>
          <a:p>
            <a:pPr lvl="1">
              <a:buFont typeface="Wingdings" panose="05000000000000000000" pitchFamily="2" charset="2"/>
              <a:buChar char="þ"/>
            </a:pPr>
            <a:r>
              <a:rPr lang="en-US" sz="1800" dirty="0"/>
              <a:t> Yes: Favorable finding.  What evidence shows the diagnosis, and what is the date of this evidence?</a:t>
            </a:r>
          </a:p>
          <a:p>
            <a:endParaRPr lang="en-US" dirty="0"/>
          </a:p>
        </p:txBody>
      </p:sp>
      <p:pic>
        <p:nvPicPr>
          <p:cNvPr id="4" name="Picture 3">
            <a:extLst>
              <a:ext uri="{FF2B5EF4-FFF2-40B4-BE49-F238E27FC236}">
                <a16:creationId xmlns:a16="http://schemas.microsoft.com/office/drawing/2014/main" id="{D368C6CC-D876-4D3F-BCEA-ACD14D4BC257}"/>
              </a:ext>
            </a:extLst>
          </p:cNvPr>
          <p:cNvPicPr>
            <a:picLocks noChangeAspect="1"/>
          </p:cNvPicPr>
          <p:nvPr/>
        </p:nvPicPr>
        <p:blipFill>
          <a:blip r:embed="rId2"/>
          <a:stretch>
            <a:fillRect/>
          </a:stretch>
        </p:blipFill>
        <p:spPr>
          <a:xfrm>
            <a:off x="2877991" y="1859827"/>
            <a:ext cx="7704203" cy="1569173"/>
          </a:xfrm>
          <a:prstGeom prst="rect">
            <a:avLst/>
          </a:prstGeom>
        </p:spPr>
      </p:pic>
    </p:spTree>
    <p:extLst>
      <p:ext uri="{BB962C8B-B14F-4D97-AF65-F5344CB8AC3E}">
        <p14:creationId xmlns:p14="http://schemas.microsoft.com/office/powerpoint/2010/main" val="3486952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9257-8EC9-4ED9-AE6E-C74AEE057619}"/>
              </a:ext>
            </a:extLst>
          </p:cNvPr>
          <p:cNvSpPr>
            <a:spLocks noGrp="1"/>
          </p:cNvSpPr>
          <p:nvPr>
            <p:ph type="title"/>
          </p:nvPr>
        </p:nvSpPr>
        <p:spPr/>
        <p:txBody>
          <a:bodyPr/>
          <a:lstStyle/>
          <a:p>
            <a:r>
              <a:rPr lang="en-US" dirty="0"/>
              <a:t>Documenting Favorable Findings</a:t>
            </a:r>
          </a:p>
        </p:txBody>
      </p:sp>
      <p:sp>
        <p:nvSpPr>
          <p:cNvPr id="3" name="Content Placeholder 2">
            <a:extLst>
              <a:ext uri="{FF2B5EF4-FFF2-40B4-BE49-F238E27FC236}">
                <a16:creationId xmlns:a16="http://schemas.microsoft.com/office/drawing/2014/main" id="{B18DDC5B-0B07-41B0-93BE-ACA4C1088A3C}"/>
              </a:ext>
            </a:extLst>
          </p:cNvPr>
          <p:cNvSpPr>
            <a:spLocks noGrp="1"/>
          </p:cNvSpPr>
          <p:nvPr>
            <p:ph idx="1"/>
          </p:nvPr>
        </p:nvSpPr>
        <p:spPr/>
        <p:txBody>
          <a:bodyPr>
            <a:normAutofit fontScale="92500" lnSpcReduction="10000"/>
          </a:bodyPr>
          <a:lstStyle/>
          <a:p>
            <a:r>
              <a:rPr lang="en-US" dirty="0"/>
              <a:t>Favorable Findings Tab in VBMS-R must be used when denying SC</a:t>
            </a:r>
          </a:p>
          <a:p>
            <a:pPr lvl="1"/>
            <a:r>
              <a:rPr lang="en-US" dirty="0"/>
              <a:t>Excel document showing favorable finding drop-downs is </a:t>
            </a:r>
            <a:r>
              <a:rPr lang="en-US" i="1" dirty="0"/>
              <a:t>exact </a:t>
            </a:r>
            <a:r>
              <a:rPr lang="en-US" dirty="0"/>
              <a:t>duplicate of drop-downs in this Tab</a:t>
            </a:r>
          </a:p>
          <a:p>
            <a:pPr lvl="1"/>
            <a:endParaRPr lang="en-US" sz="1000" dirty="0"/>
          </a:p>
          <a:p>
            <a:pPr lvl="1"/>
            <a:r>
              <a:rPr lang="en-US" dirty="0"/>
              <a:t>The finding </a:t>
            </a:r>
            <a:r>
              <a:rPr lang="en-US" b="1" dirty="0"/>
              <a:t>must be specific </a:t>
            </a:r>
            <a:r>
              <a:rPr lang="en-US" dirty="0"/>
              <a:t>by using a combination of the pre-populated VBMS-R text and appropriate concise </a:t>
            </a:r>
            <a:r>
              <a:rPr lang="en-US" b="1" dirty="0"/>
              <a:t>free text</a:t>
            </a:r>
          </a:p>
          <a:p>
            <a:pPr lvl="1"/>
            <a:endParaRPr lang="en-US" sz="1000" dirty="0"/>
          </a:p>
          <a:p>
            <a:pPr lvl="2">
              <a:buFont typeface="Wingdings" panose="05000000000000000000" pitchFamily="2" charset="2"/>
              <a:buChar char="ü"/>
            </a:pPr>
            <a:r>
              <a:rPr lang="en-US" sz="2400" dirty="0"/>
              <a:t>The evidence shows that a qualifying event, injury or disease had its onset during your service</a:t>
            </a:r>
            <a:r>
              <a:rPr lang="en-US" sz="2400" b="1" dirty="0"/>
              <a:t>.  On the DD214, your MOS of Infantryman confirms a high probability of noise exposure.</a:t>
            </a:r>
          </a:p>
          <a:p>
            <a:pPr lvl="2">
              <a:buFont typeface="Wingdings" panose="05000000000000000000" pitchFamily="2" charset="2"/>
              <a:buChar char="ü"/>
            </a:pPr>
            <a:endParaRPr lang="en-US" sz="1000" dirty="0"/>
          </a:p>
          <a:p>
            <a:pPr lvl="1"/>
            <a:r>
              <a:rPr lang="en-US" dirty="0"/>
              <a:t>Free text should be no more than one or two sentences</a:t>
            </a:r>
          </a:p>
          <a:p>
            <a:pPr lvl="1"/>
            <a:endParaRPr lang="en-US" sz="1100" dirty="0"/>
          </a:p>
          <a:p>
            <a:pPr lvl="2"/>
            <a:r>
              <a:rPr lang="en-US" dirty="0"/>
              <a:t>More than two sentences is generally too much/ not appropriate since this is not a place to discuss evidence</a:t>
            </a:r>
          </a:p>
        </p:txBody>
      </p:sp>
    </p:spTree>
    <p:extLst>
      <p:ext uri="{BB962C8B-B14F-4D97-AF65-F5344CB8AC3E}">
        <p14:creationId xmlns:p14="http://schemas.microsoft.com/office/powerpoint/2010/main" val="4148467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04CF-3FAD-4DA7-9F95-0EC03045F3EB}"/>
              </a:ext>
            </a:extLst>
          </p:cNvPr>
          <p:cNvSpPr>
            <a:spLocks noGrp="1"/>
          </p:cNvSpPr>
          <p:nvPr>
            <p:ph type="title"/>
          </p:nvPr>
        </p:nvSpPr>
        <p:spPr/>
        <p:txBody>
          <a:bodyPr>
            <a:normAutofit fontScale="90000"/>
          </a:bodyPr>
          <a:lstStyle/>
          <a:p>
            <a:r>
              <a:rPr lang="en-US" dirty="0"/>
              <a:t>Supplemental Applicable Specific Free Text</a:t>
            </a:r>
          </a:p>
        </p:txBody>
      </p:sp>
      <p:sp>
        <p:nvSpPr>
          <p:cNvPr id="3" name="Content Placeholder 2">
            <a:extLst>
              <a:ext uri="{FF2B5EF4-FFF2-40B4-BE49-F238E27FC236}">
                <a16:creationId xmlns:a16="http://schemas.microsoft.com/office/drawing/2014/main" id="{91C3983F-712B-47FF-8E9F-0CBD99172DAA}"/>
              </a:ext>
            </a:extLst>
          </p:cNvPr>
          <p:cNvSpPr>
            <a:spLocks noGrp="1"/>
          </p:cNvSpPr>
          <p:nvPr>
            <p:ph idx="1"/>
          </p:nvPr>
        </p:nvSpPr>
        <p:spPr/>
        <p:txBody>
          <a:bodyPr>
            <a:normAutofit lnSpcReduction="10000"/>
          </a:bodyPr>
          <a:lstStyle/>
          <a:p>
            <a:r>
              <a:rPr lang="en-US" dirty="0"/>
              <a:t>If the pre-populated drop-down text is used from the Favorable Findings Tab in VBMS-R, it </a:t>
            </a:r>
            <a:r>
              <a:rPr lang="en-US" b="1" dirty="0"/>
              <a:t>must </a:t>
            </a:r>
            <a:r>
              <a:rPr lang="en-US" dirty="0"/>
              <a:t>be supplemented with proper and relevant free text</a:t>
            </a:r>
          </a:p>
          <a:p>
            <a:pPr marL="0" indent="0">
              <a:buNone/>
            </a:pPr>
            <a:endParaRPr lang="en-US" sz="1000" dirty="0"/>
          </a:p>
          <a:p>
            <a:pPr lvl="1"/>
            <a:r>
              <a:rPr lang="en-US" dirty="0"/>
              <a:t>If free text is improper or irrelevant, a quality error requiring corrective action will be cited</a:t>
            </a:r>
          </a:p>
          <a:p>
            <a:endParaRPr lang="en-US" sz="1000" dirty="0"/>
          </a:p>
          <a:p>
            <a:r>
              <a:rPr lang="en-US" dirty="0"/>
              <a:t>If the RVSR chooses to create a custom favorable finding in the Favorable Findings Tab in VBMS-R, it </a:t>
            </a:r>
            <a:r>
              <a:rPr lang="en-US" b="1" dirty="0"/>
              <a:t>must</a:t>
            </a:r>
            <a:r>
              <a:rPr lang="en-US" dirty="0"/>
              <a:t> be proper and relevant</a:t>
            </a:r>
          </a:p>
          <a:p>
            <a:endParaRPr lang="en-US" sz="1000" dirty="0"/>
          </a:p>
          <a:p>
            <a:pPr lvl="1"/>
            <a:r>
              <a:rPr lang="en-US" dirty="0"/>
              <a:t>If the custom finding is improper or irrelevant, a quality error requiring corrective action will be cited</a:t>
            </a:r>
          </a:p>
        </p:txBody>
      </p:sp>
    </p:spTree>
    <p:extLst>
      <p:ext uri="{BB962C8B-B14F-4D97-AF65-F5344CB8AC3E}">
        <p14:creationId xmlns:p14="http://schemas.microsoft.com/office/powerpoint/2010/main" val="3908718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5DBB-0167-46BA-BA39-5790CD55CCD8}"/>
              </a:ext>
            </a:extLst>
          </p:cNvPr>
          <p:cNvSpPr>
            <a:spLocks noGrp="1"/>
          </p:cNvSpPr>
          <p:nvPr>
            <p:ph type="title"/>
          </p:nvPr>
        </p:nvSpPr>
        <p:spPr/>
        <p:txBody>
          <a:bodyPr/>
          <a:lstStyle/>
          <a:p>
            <a:r>
              <a:rPr lang="en-US" dirty="0"/>
              <a:t>Good Examples of Favorable Findings</a:t>
            </a:r>
          </a:p>
        </p:txBody>
      </p:sp>
      <p:graphicFrame>
        <p:nvGraphicFramePr>
          <p:cNvPr id="4" name="Table 4">
            <a:extLst>
              <a:ext uri="{FF2B5EF4-FFF2-40B4-BE49-F238E27FC236}">
                <a16:creationId xmlns:a16="http://schemas.microsoft.com/office/drawing/2014/main" id="{BA79FC6A-454B-4768-965A-334E9036E2D8}"/>
              </a:ext>
            </a:extLst>
          </p:cNvPr>
          <p:cNvGraphicFramePr>
            <a:graphicFrameLocks noGrp="1"/>
          </p:cNvGraphicFramePr>
          <p:nvPr>
            <p:ph idx="1"/>
          </p:nvPr>
        </p:nvGraphicFramePr>
        <p:xfrm>
          <a:off x="838201" y="1981835"/>
          <a:ext cx="10515597" cy="4511040"/>
        </p:xfrm>
        <a:graphic>
          <a:graphicData uri="http://schemas.openxmlformats.org/drawingml/2006/table">
            <a:tbl>
              <a:tblPr firstRow="1" bandRow="1">
                <a:tableStyleId>{5C22544A-7EE6-4342-B048-85BDC9FD1C3A}</a:tableStyleId>
              </a:tblPr>
              <a:tblGrid>
                <a:gridCol w="1955800">
                  <a:extLst>
                    <a:ext uri="{9D8B030D-6E8A-4147-A177-3AD203B41FA5}">
                      <a16:colId xmlns:a16="http://schemas.microsoft.com/office/drawing/2014/main" val="1662406871"/>
                    </a:ext>
                  </a:extLst>
                </a:gridCol>
                <a:gridCol w="3949700">
                  <a:extLst>
                    <a:ext uri="{9D8B030D-6E8A-4147-A177-3AD203B41FA5}">
                      <a16:colId xmlns:a16="http://schemas.microsoft.com/office/drawing/2014/main" val="1907831269"/>
                    </a:ext>
                  </a:extLst>
                </a:gridCol>
                <a:gridCol w="4610097">
                  <a:extLst>
                    <a:ext uri="{9D8B030D-6E8A-4147-A177-3AD203B41FA5}">
                      <a16:colId xmlns:a16="http://schemas.microsoft.com/office/drawing/2014/main" val="3771629"/>
                    </a:ext>
                  </a:extLst>
                </a:gridCol>
              </a:tblGrid>
              <a:tr h="370840">
                <a:tc>
                  <a:txBody>
                    <a:bodyPr/>
                    <a:lstStyle/>
                    <a:p>
                      <a:pPr algn="ctr"/>
                      <a:r>
                        <a:rPr lang="en-US" sz="2400" dirty="0"/>
                        <a:t>Element Met</a:t>
                      </a:r>
                    </a:p>
                  </a:txBody>
                  <a:tcPr/>
                </a:tc>
                <a:tc>
                  <a:txBody>
                    <a:bodyPr/>
                    <a:lstStyle/>
                    <a:p>
                      <a:pPr algn="ctr"/>
                      <a:r>
                        <a:rPr lang="en-US" sz="2400" dirty="0"/>
                        <a:t>Pre-Populated Approved Text</a:t>
                      </a:r>
                    </a:p>
                    <a:p>
                      <a:pPr algn="ctr"/>
                      <a:r>
                        <a:rPr lang="en-US" sz="2400" b="0" dirty="0"/>
                        <a:t>(Favorable Findings </a:t>
                      </a:r>
                    </a:p>
                    <a:p>
                      <a:pPr algn="ctr"/>
                      <a:r>
                        <a:rPr lang="en-US" sz="2400" b="0" dirty="0"/>
                        <a:t>Drop Down Tab in VBMS-R)</a:t>
                      </a:r>
                    </a:p>
                  </a:txBody>
                  <a:tcPr/>
                </a:tc>
                <a:tc>
                  <a:txBody>
                    <a:bodyPr/>
                    <a:lstStyle/>
                    <a:p>
                      <a:pPr algn="ctr"/>
                      <a:r>
                        <a:rPr lang="en-US" sz="2400" dirty="0"/>
                        <a:t>Supporting Evidence</a:t>
                      </a:r>
                    </a:p>
                    <a:p>
                      <a:pPr algn="ctr"/>
                      <a:r>
                        <a:rPr lang="en-US" sz="2400" b="0" dirty="0"/>
                        <a:t>(Supplemental Applicable Free Text </a:t>
                      </a:r>
                    </a:p>
                    <a:p>
                      <a:pPr algn="ctr"/>
                      <a:r>
                        <a:rPr lang="en-US" sz="2400" b="0" dirty="0"/>
                        <a:t>Using Claim-Specific Information</a:t>
                      </a:r>
                    </a:p>
                  </a:txBody>
                  <a:tcPr/>
                </a:tc>
                <a:extLst>
                  <a:ext uri="{0D108BD9-81ED-4DB2-BD59-A6C34878D82A}">
                    <a16:rowId xmlns:a16="http://schemas.microsoft.com/office/drawing/2014/main" val="483834120"/>
                  </a:ext>
                </a:extLst>
              </a:tr>
              <a:tr h="370840">
                <a:tc>
                  <a:txBody>
                    <a:bodyPr/>
                    <a:lstStyle/>
                    <a:p>
                      <a:r>
                        <a:rPr lang="en-US" sz="2000" dirty="0"/>
                        <a:t>Incurrence</a:t>
                      </a:r>
                    </a:p>
                  </a:txBody>
                  <a:tcPr/>
                </a:tc>
                <a:tc>
                  <a:txBody>
                    <a:bodyPr/>
                    <a:lstStyle/>
                    <a:p>
                      <a:r>
                        <a:rPr lang="en-US" sz="2000" dirty="0"/>
                        <a:t>The evidence shows that a qualifying event, injury or disease had its onset during your service.</a:t>
                      </a:r>
                    </a:p>
                  </a:txBody>
                  <a:tcPr/>
                </a:tc>
                <a:tc>
                  <a:txBody>
                    <a:bodyPr/>
                    <a:lstStyle/>
                    <a:p>
                      <a:r>
                        <a:rPr lang="en-US" sz="2000" dirty="0"/>
                        <a:t>Service treatment records show treatment for a right knee injury on November 25, 1985.</a:t>
                      </a:r>
                    </a:p>
                  </a:txBody>
                  <a:tcPr/>
                </a:tc>
                <a:extLst>
                  <a:ext uri="{0D108BD9-81ED-4DB2-BD59-A6C34878D82A}">
                    <a16:rowId xmlns:a16="http://schemas.microsoft.com/office/drawing/2014/main" val="1241469518"/>
                  </a:ext>
                </a:extLst>
              </a:tr>
              <a:tr h="370840">
                <a:tc>
                  <a:txBody>
                    <a:bodyPr/>
                    <a:lstStyle/>
                    <a:p>
                      <a:r>
                        <a:rPr lang="en-US" sz="2000" dirty="0"/>
                        <a:t>Nexus</a:t>
                      </a:r>
                    </a:p>
                  </a:txBody>
                  <a:tcPr/>
                </a:tc>
                <a:tc>
                  <a:txBody>
                    <a:bodyPr/>
                    <a:lstStyle/>
                    <a:p>
                      <a:r>
                        <a:rPr lang="en-US" sz="2000" dirty="0"/>
                        <a:t>A nexus, or link, has been established between your claimed issue and an in-service event or injury.</a:t>
                      </a:r>
                    </a:p>
                  </a:txBody>
                  <a:tcPr/>
                </a:tc>
                <a:tc>
                  <a:txBody>
                    <a:bodyPr/>
                    <a:lstStyle/>
                    <a:p>
                      <a:r>
                        <a:rPr lang="en-US" sz="2000" dirty="0"/>
                        <a:t>Houston VA examination dated April 6, 2020 established a relationship between your right knee injury in service and your currently diagnosed right knee strain.</a:t>
                      </a:r>
                    </a:p>
                  </a:txBody>
                  <a:tcPr/>
                </a:tc>
                <a:extLst>
                  <a:ext uri="{0D108BD9-81ED-4DB2-BD59-A6C34878D82A}">
                    <a16:rowId xmlns:a16="http://schemas.microsoft.com/office/drawing/2014/main" val="3749985932"/>
                  </a:ext>
                </a:extLst>
              </a:tr>
              <a:tr h="370840">
                <a:tc>
                  <a:txBody>
                    <a:bodyPr/>
                    <a:lstStyle/>
                    <a:p>
                      <a:r>
                        <a:rPr lang="en-US" sz="2000" dirty="0"/>
                        <a:t>Diagnosis</a:t>
                      </a:r>
                    </a:p>
                  </a:txBody>
                  <a:tcPr/>
                </a:tc>
                <a:tc>
                  <a:txBody>
                    <a:bodyPr/>
                    <a:lstStyle/>
                    <a:p>
                      <a:r>
                        <a:rPr lang="en-US" sz="2000" dirty="0"/>
                        <a:t>You have been diagnosed with a disability</a:t>
                      </a:r>
                    </a:p>
                  </a:txBody>
                  <a:tcPr/>
                </a:tc>
                <a:tc>
                  <a:txBody>
                    <a:bodyPr/>
                    <a:lstStyle/>
                    <a:p>
                      <a:r>
                        <a:rPr lang="en-US" sz="2000" dirty="0"/>
                        <a:t>Houston VA examination dated April 6, 2020 confirms a current diagnosis of right knee strain.</a:t>
                      </a:r>
                    </a:p>
                  </a:txBody>
                  <a:tcPr/>
                </a:tc>
                <a:extLst>
                  <a:ext uri="{0D108BD9-81ED-4DB2-BD59-A6C34878D82A}">
                    <a16:rowId xmlns:a16="http://schemas.microsoft.com/office/drawing/2014/main" val="437377925"/>
                  </a:ext>
                </a:extLst>
              </a:tr>
            </a:tbl>
          </a:graphicData>
        </a:graphic>
      </p:graphicFrame>
    </p:spTree>
    <p:extLst>
      <p:ext uri="{BB962C8B-B14F-4D97-AF65-F5344CB8AC3E}">
        <p14:creationId xmlns:p14="http://schemas.microsoft.com/office/powerpoint/2010/main" val="2359791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8831-4438-4D07-AB3C-9CD2A4FBCBC4}"/>
              </a:ext>
            </a:extLst>
          </p:cNvPr>
          <p:cNvSpPr>
            <a:spLocks noGrp="1"/>
          </p:cNvSpPr>
          <p:nvPr>
            <p:ph type="title"/>
          </p:nvPr>
        </p:nvSpPr>
        <p:spPr/>
        <p:txBody>
          <a:bodyPr>
            <a:normAutofit fontScale="90000"/>
          </a:bodyPr>
          <a:lstStyle/>
          <a:p>
            <a:r>
              <a:rPr lang="en-US" dirty="0"/>
              <a:t>Improper Examples of Favorable Findings</a:t>
            </a:r>
          </a:p>
        </p:txBody>
      </p:sp>
      <p:graphicFrame>
        <p:nvGraphicFramePr>
          <p:cNvPr id="4" name="Table 4">
            <a:extLst>
              <a:ext uri="{FF2B5EF4-FFF2-40B4-BE49-F238E27FC236}">
                <a16:creationId xmlns:a16="http://schemas.microsoft.com/office/drawing/2014/main" id="{C23D885C-2875-42EE-9962-D159D931FD15}"/>
              </a:ext>
            </a:extLst>
          </p:cNvPr>
          <p:cNvGraphicFramePr>
            <a:graphicFrameLocks noGrp="1"/>
          </p:cNvGraphicFramePr>
          <p:nvPr>
            <p:ph idx="1"/>
          </p:nvPr>
        </p:nvGraphicFramePr>
        <p:xfrm>
          <a:off x="317500" y="1939925"/>
          <a:ext cx="11518900" cy="4572000"/>
        </p:xfrm>
        <a:graphic>
          <a:graphicData uri="http://schemas.openxmlformats.org/drawingml/2006/table">
            <a:tbl>
              <a:tblPr firstRow="1" bandRow="1">
                <a:tableStyleId>{5C22544A-7EE6-4342-B048-85BDC9FD1C3A}</a:tableStyleId>
              </a:tblPr>
              <a:tblGrid>
                <a:gridCol w="5181120">
                  <a:extLst>
                    <a:ext uri="{9D8B030D-6E8A-4147-A177-3AD203B41FA5}">
                      <a16:colId xmlns:a16="http://schemas.microsoft.com/office/drawing/2014/main" val="665242774"/>
                    </a:ext>
                  </a:extLst>
                </a:gridCol>
                <a:gridCol w="6337780">
                  <a:extLst>
                    <a:ext uri="{9D8B030D-6E8A-4147-A177-3AD203B41FA5}">
                      <a16:colId xmlns:a16="http://schemas.microsoft.com/office/drawing/2014/main" val="2894342590"/>
                    </a:ext>
                  </a:extLst>
                </a:gridCol>
              </a:tblGrid>
              <a:tr h="370840">
                <a:tc>
                  <a:txBody>
                    <a:bodyPr/>
                    <a:lstStyle/>
                    <a:p>
                      <a:pPr algn="ctr"/>
                      <a:r>
                        <a:rPr lang="en-US" sz="2000" dirty="0">
                          <a:solidFill>
                            <a:schemeClr val="accent1">
                              <a:lumMod val="50000"/>
                            </a:schemeClr>
                          </a:solidFill>
                        </a:rPr>
                        <a:t>Improper Examples</a:t>
                      </a:r>
                    </a:p>
                  </a:txBody>
                  <a:tcPr>
                    <a:solidFill>
                      <a:schemeClr val="accent4">
                        <a:lumMod val="60000"/>
                        <a:lumOff val="40000"/>
                      </a:schemeClr>
                    </a:solidFill>
                  </a:tcPr>
                </a:tc>
                <a:tc>
                  <a:txBody>
                    <a:bodyPr/>
                    <a:lstStyle/>
                    <a:p>
                      <a:pPr algn="ctr"/>
                      <a:r>
                        <a:rPr lang="en-US" sz="2000" dirty="0"/>
                        <a:t>Good Examples </a:t>
                      </a:r>
                      <a:r>
                        <a:rPr lang="en-US" sz="2000" b="0" dirty="0"/>
                        <a:t>(Pre-populated approved text + relevant free text)</a:t>
                      </a:r>
                    </a:p>
                  </a:txBody>
                  <a:tcPr/>
                </a:tc>
                <a:extLst>
                  <a:ext uri="{0D108BD9-81ED-4DB2-BD59-A6C34878D82A}">
                    <a16:rowId xmlns:a16="http://schemas.microsoft.com/office/drawing/2014/main" val="1096402979"/>
                  </a:ext>
                </a:extLst>
              </a:tr>
              <a:tr h="370840">
                <a:tc>
                  <a:txBody>
                    <a:bodyPr/>
                    <a:lstStyle/>
                    <a:p>
                      <a:r>
                        <a:rPr lang="en-US" sz="1600" dirty="0"/>
                        <a:t>Service connection is warranted.</a:t>
                      </a:r>
                    </a:p>
                  </a:txBody>
                  <a:tcPr/>
                </a:tc>
                <a:tc>
                  <a:txBody>
                    <a:bodyPr/>
                    <a:lstStyle/>
                    <a:p>
                      <a:r>
                        <a:rPr lang="en-US" sz="1600" dirty="0"/>
                        <a:t>The evidence shows that a qualifying event, injury, or disease had its onset during your service.  Service treatment records for the period May 2016 to March 2018 show treatment for a right knee injury.</a:t>
                      </a:r>
                    </a:p>
                  </a:txBody>
                  <a:tcPr/>
                </a:tc>
                <a:extLst>
                  <a:ext uri="{0D108BD9-81ED-4DB2-BD59-A6C34878D82A}">
                    <a16:rowId xmlns:a16="http://schemas.microsoft.com/office/drawing/2014/main" val="315742625"/>
                  </a:ext>
                </a:extLst>
              </a:tr>
              <a:tr h="370840">
                <a:tc>
                  <a:txBody>
                    <a:bodyPr/>
                    <a:lstStyle/>
                    <a:p>
                      <a:r>
                        <a:rPr lang="en-US" sz="1600" dirty="0"/>
                        <a:t>Private treatment records dated January 1, 2012; February 5, 2015; March 19, 2018; December 21, 2019; and January 6, 2020 show a diagnosis.</a:t>
                      </a:r>
                    </a:p>
                  </a:txBody>
                  <a:tcPr/>
                </a:tc>
                <a:tc>
                  <a:txBody>
                    <a:bodyPr/>
                    <a:lstStyle/>
                    <a:p>
                      <a:r>
                        <a:rPr lang="en-US" sz="1600" dirty="0"/>
                        <a:t>You have been diagnosed with a disability.  Private treatment records from Dr. Joe Smith dated January 6, 2020 show a diagnosis of right knee strain.</a:t>
                      </a:r>
                    </a:p>
                  </a:txBody>
                  <a:tcPr/>
                </a:tc>
                <a:extLst>
                  <a:ext uri="{0D108BD9-81ED-4DB2-BD59-A6C34878D82A}">
                    <a16:rowId xmlns:a16="http://schemas.microsoft.com/office/drawing/2014/main" val="3271484276"/>
                  </a:ext>
                </a:extLst>
              </a:tr>
              <a:tr h="370840">
                <a:tc>
                  <a:txBody>
                    <a:bodyPr/>
                    <a:lstStyle/>
                    <a:p>
                      <a:r>
                        <a:rPr lang="en-US" sz="1600" dirty="0"/>
                        <a:t>There is a current diagnosis.</a:t>
                      </a:r>
                    </a:p>
                  </a:txBody>
                  <a:tcPr/>
                </a:tc>
                <a:tc>
                  <a:txBody>
                    <a:bodyPr/>
                    <a:lstStyle/>
                    <a:p>
                      <a:r>
                        <a:rPr lang="en-US" sz="1600" dirty="0"/>
                        <a:t>You have been diagnosed with a disability. The Houston VA examination dated March 17, 2020 confirms a diagnosis of right knee strain.</a:t>
                      </a:r>
                    </a:p>
                  </a:txBody>
                  <a:tcPr/>
                </a:tc>
                <a:extLst>
                  <a:ext uri="{0D108BD9-81ED-4DB2-BD59-A6C34878D82A}">
                    <a16:rowId xmlns:a16="http://schemas.microsoft.com/office/drawing/2014/main" val="302631414"/>
                  </a:ext>
                </a:extLst>
              </a:tr>
              <a:tr h="370840">
                <a:tc>
                  <a:txBody>
                    <a:bodyPr/>
                    <a:lstStyle/>
                    <a:p>
                      <a:r>
                        <a:rPr lang="en-US" sz="1600" dirty="0"/>
                        <a:t>Service treatment records dated January 1, 1955 show a right knee injury.  Records dated May 1956; June 1956; and July 1957 show treatment for the right knee.  Records from April 1958 show right knee pain.  </a:t>
                      </a:r>
                    </a:p>
                  </a:txBody>
                  <a:tcPr/>
                </a:tc>
                <a:tc>
                  <a:txBody>
                    <a:bodyPr/>
                    <a:lstStyle/>
                    <a:p>
                      <a:r>
                        <a:rPr lang="en-US" sz="1600" dirty="0"/>
                        <a:t>The evidence shows that a qualifying event, injury, or disease had its onset during your service.  Service treatment records dated April 1, 1958 show treatment for a right knee injury.</a:t>
                      </a:r>
                    </a:p>
                  </a:txBody>
                  <a:tcPr/>
                </a:tc>
                <a:extLst>
                  <a:ext uri="{0D108BD9-81ED-4DB2-BD59-A6C34878D82A}">
                    <a16:rowId xmlns:a16="http://schemas.microsoft.com/office/drawing/2014/main" val="1425635141"/>
                  </a:ext>
                </a:extLst>
              </a:tr>
              <a:tr h="370840">
                <a:tc>
                  <a:txBody>
                    <a:bodyPr/>
                    <a:lstStyle/>
                    <a:p>
                      <a:r>
                        <a:rPr lang="en-US" sz="1600" dirty="0"/>
                        <a:t>Vietnam service is confirmed.</a:t>
                      </a:r>
                    </a:p>
                  </a:txBody>
                  <a:tcPr/>
                </a:tc>
                <a:tc>
                  <a:txBody>
                    <a:bodyPr/>
                    <a:lstStyle/>
                    <a:p>
                      <a:r>
                        <a:rPr lang="en-US" sz="1600" dirty="0"/>
                        <a:t>Exposure to herbicide agents is presumed.  You served in-country in the Republic of Vietnam from May to October 1966 shown on your DD214.</a:t>
                      </a:r>
                    </a:p>
                  </a:txBody>
                  <a:tcPr/>
                </a:tc>
                <a:extLst>
                  <a:ext uri="{0D108BD9-81ED-4DB2-BD59-A6C34878D82A}">
                    <a16:rowId xmlns:a16="http://schemas.microsoft.com/office/drawing/2014/main" val="169945493"/>
                  </a:ext>
                </a:extLst>
              </a:tr>
            </a:tbl>
          </a:graphicData>
        </a:graphic>
      </p:graphicFrame>
    </p:spTree>
    <p:extLst>
      <p:ext uri="{BB962C8B-B14F-4D97-AF65-F5344CB8AC3E}">
        <p14:creationId xmlns:p14="http://schemas.microsoft.com/office/powerpoint/2010/main" val="1378805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AE19C-8621-452D-B51D-B8B81DC97E42}"/>
              </a:ext>
            </a:extLst>
          </p:cNvPr>
          <p:cNvSpPr>
            <a:spLocks noGrp="1"/>
          </p:cNvSpPr>
          <p:nvPr>
            <p:ph type="title"/>
          </p:nvPr>
        </p:nvSpPr>
        <p:spPr/>
        <p:txBody>
          <a:bodyPr/>
          <a:lstStyle/>
          <a:p>
            <a:r>
              <a:rPr lang="en-US" dirty="0"/>
              <a:t>Threshold for Error Citations</a:t>
            </a:r>
          </a:p>
        </p:txBody>
      </p:sp>
      <p:sp>
        <p:nvSpPr>
          <p:cNvPr id="3" name="Content Placeholder 2">
            <a:extLst>
              <a:ext uri="{FF2B5EF4-FFF2-40B4-BE49-F238E27FC236}">
                <a16:creationId xmlns:a16="http://schemas.microsoft.com/office/drawing/2014/main" id="{276F995F-C100-4A59-8542-584882A17149}"/>
              </a:ext>
            </a:extLst>
          </p:cNvPr>
          <p:cNvSpPr>
            <a:spLocks noGrp="1"/>
          </p:cNvSpPr>
          <p:nvPr>
            <p:ph idx="1"/>
          </p:nvPr>
        </p:nvSpPr>
        <p:spPr/>
        <p:txBody>
          <a:bodyPr/>
          <a:lstStyle/>
          <a:p>
            <a:r>
              <a:rPr lang="en-US" dirty="0"/>
              <a:t>Whichever </a:t>
            </a:r>
            <a:r>
              <a:rPr lang="en-US" i="1" dirty="0"/>
              <a:t>Checklist Task Question </a:t>
            </a:r>
            <a:r>
              <a:rPr lang="en-US" dirty="0"/>
              <a:t>is being reviewed, the same threshold exists for citing critical errors</a:t>
            </a:r>
          </a:p>
          <a:p>
            <a:endParaRPr lang="en-US" dirty="0"/>
          </a:p>
          <a:p>
            <a:pPr lvl="1"/>
            <a:r>
              <a:rPr lang="en-US" dirty="0"/>
              <a:t>Favorable findings critical errors must meet the same threshold</a:t>
            </a:r>
          </a:p>
          <a:p>
            <a:pPr lvl="1"/>
            <a:endParaRPr lang="en-US" sz="2000" dirty="0"/>
          </a:p>
          <a:p>
            <a:pPr lvl="2">
              <a:buFont typeface="Wingdings" panose="05000000000000000000" pitchFamily="2" charset="2"/>
              <a:buChar char="ü"/>
            </a:pPr>
            <a:r>
              <a:rPr lang="en-US" dirty="0"/>
              <a:t>CLEARLY missing</a:t>
            </a:r>
          </a:p>
          <a:p>
            <a:pPr lvl="2">
              <a:buFont typeface="Wingdings" panose="05000000000000000000" pitchFamily="2" charset="2"/>
              <a:buChar char="ü"/>
            </a:pPr>
            <a:r>
              <a:rPr lang="en-US" dirty="0"/>
              <a:t>CLEARLY irrelevant</a:t>
            </a:r>
          </a:p>
          <a:p>
            <a:pPr lvl="2">
              <a:buFont typeface="Wingdings" panose="05000000000000000000" pitchFamily="2" charset="2"/>
              <a:buChar char="ü"/>
            </a:pPr>
            <a:r>
              <a:rPr lang="en-US" dirty="0"/>
              <a:t>CLEARLY improper</a:t>
            </a:r>
          </a:p>
          <a:p>
            <a:pPr marL="914400" lvl="2" indent="0">
              <a:buNone/>
            </a:pPr>
            <a:endParaRPr lang="en-US" dirty="0"/>
          </a:p>
          <a:p>
            <a:pPr lvl="3"/>
            <a:r>
              <a:rPr lang="en-US" sz="2000" dirty="0"/>
              <a:t>e.g., claim for right foot; STRs show right great toe injury</a:t>
            </a:r>
          </a:p>
          <a:p>
            <a:pPr lvl="3"/>
            <a:r>
              <a:rPr lang="en-US" sz="2000" dirty="0"/>
              <a:t>e.g., claim for stomach disorder; STRs show diarrhea</a:t>
            </a:r>
          </a:p>
        </p:txBody>
      </p:sp>
    </p:spTree>
    <p:extLst>
      <p:ext uri="{BB962C8B-B14F-4D97-AF65-F5344CB8AC3E}">
        <p14:creationId xmlns:p14="http://schemas.microsoft.com/office/powerpoint/2010/main" val="1609618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BB9D-E219-4566-8D0A-9DF80461935B}"/>
              </a:ext>
            </a:extLst>
          </p:cNvPr>
          <p:cNvSpPr>
            <a:spLocks noGrp="1"/>
          </p:cNvSpPr>
          <p:nvPr>
            <p:ph type="title"/>
          </p:nvPr>
        </p:nvSpPr>
        <p:spPr/>
        <p:txBody>
          <a:bodyPr/>
          <a:lstStyle/>
          <a:p>
            <a:r>
              <a:rPr lang="en-US" dirty="0"/>
              <a:t>Specific Presumptive Scenario</a:t>
            </a:r>
          </a:p>
        </p:txBody>
      </p:sp>
      <p:sp>
        <p:nvSpPr>
          <p:cNvPr id="3" name="Content Placeholder 2">
            <a:extLst>
              <a:ext uri="{FF2B5EF4-FFF2-40B4-BE49-F238E27FC236}">
                <a16:creationId xmlns:a16="http://schemas.microsoft.com/office/drawing/2014/main" id="{B51E309B-F012-4A7C-8CEB-E3CC2764395B}"/>
              </a:ext>
            </a:extLst>
          </p:cNvPr>
          <p:cNvSpPr>
            <a:spLocks noGrp="1"/>
          </p:cNvSpPr>
          <p:nvPr>
            <p:ph idx="1"/>
          </p:nvPr>
        </p:nvSpPr>
        <p:spPr>
          <a:xfrm>
            <a:off x="838200" y="1825625"/>
            <a:ext cx="10515600" cy="4667250"/>
          </a:xfrm>
        </p:spPr>
        <p:txBody>
          <a:bodyPr>
            <a:normAutofit lnSpcReduction="10000"/>
          </a:bodyPr>
          <a:lstStyle/>
          <a:p>
            <a:r>
              <a:rPr lang="en-US" dirty="0"/>
              <a:t>Claim for direct SC for diabetes and hypertension received on February 3, 2020</a:t>
            </a:r>
          </a:p>
          <a:p>
            <a:pPr marL="0" indent="0">
              <a:buNone/>
            </a:pPr>
            <a:endParaRPr lang="en-US" sz="1100" dirty="0"/>
          </a:p>
          <a:p>
            <a:pPr lvl="1"/>
            <a:r>
              <a:rPr lang="en-US" dirty="0"/>
              <a:t>Veteran served in the Navy from 1985 to 1989</a:t>
            </a:r>
          </a:p>
          <a:p>
            <a:pPr lvl="1"/>
            <a:r>
              <a:rPr lang="en-US" dirty="0"/>
              <a:t>RVSR considered all potential theories of SC</a:t>
            </a:r>
          </a:p>
          <a:p>
            <a:pPr lvl="2"/>
            <a:r>
              <a:rPr lang="en-US" dirty="0"/>
              <a:t>Proper determination that there is </a:t>
            </a:r>
            <a:r>
              <a:rPr lang="en-US" b="1" dirty="0"/>
              <a:t>no evidence </a:t>
            </a:r>
            <a:r>
              <a:rPr lang="en-US" dirty="0"/>
              <a:t>to support a grant of SC under any theory of service connection</a:t>
            </a:r>
          </a:p>
          <a:p>
            <a:pPr lvl="1"/>
            <a:r>
              <a:rPr lang="en-US" dirty="0"/>
              <a:t>Rating decision </a:t>
            </a:r>
            <a:r>
              <a:rPr lang="en-US" b="1" dirty="0"/>
              <a:t>only</a:t>
            </a:r>
            <a:r>
              <a:rPr lang="en-US" dirty="0"/>
              <a:t> addresses the theory of direct SC</a:t>
            </a:r>
          </a:p>
          <a:p>
            <a:endParaRPr lang="en-US" sz="1100" dirty="0"/>
          </a:p>
          <a:p>
            <a:r>
              <a:rPr lang="en-US" dirty="0"/>
              <a:t>What does this mean for the issue of favorable findings?</a:t>
            </a:r>
          </a:p>
          <a:p>
            <a:endParaRPr lang="en-US" sz="1100" dirty="0"/>
          </a:p>
          <a:p>
            <a:pPr lvl="1"/>
            <a:r>
              <a:rPr lang="en-US" dirty="0"/>
              <a:t>The applicable required laws/ regulations and any favorable findings applicable to </a:t>
            </a:r>
            <a:r>
              <a:rPr lang="en-US" b="1" dirty="0"/>
              <a:t>only </a:t>
            </a:r>
            <a:r>
              <a:rPr lang="en-US" dirty="0"/>
              <a:t>the claimed theory of direct SC are needed in this example</a:t>
            </a:r>
          </a:p>
        </p:txBody>
      </p:sp>
    </p:spTree>
    <p:extLst>
      <p:ext uri="{BB962C8B-B14F-4D97-AF65-F5344CB8AC3E}">
        <p14:creationId xmlns:p14="http://schemas.microsoft.com/office/powerpoint/2010/main" val="1405454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1916-3439-4E44-94E5-35ED65470CBB}"/>
              </a:ext>
            </a:extLst>
          </p:cNvPr>
          <p:cNvSpPr>
            <a:spLocks noGrp="1"/>
          </p:cNvSpPr>
          <p:nvPr>
            <p:ph type="title"/>
          </p:nvPr>
        </p:nvSpPr>
        <p:spPr/>
        <p:txBody>
          <a:bodyPr/>
          <a:lstStyle/>
          <a:p>
            <a:r>
              <a:rPr lang="en-US" dirty="0"/>
              <a:t>Specific Presumptive Scenario Guidance</a:t>
            </a:r>
          </a:p>
        </p:txBody>
      </p:sp>
      <p:sp>
        <p:nvSpPr>
          <p:cNvPr id="3" name="Content Placeholder 2">
            <a:extLst>
              <a:ext uri="{FF2B5EF4-FFF2-40B4-BE49-F238E27FC236}">
                <a16:creationId xmlns:a16="http://schemas.microsoft.com/office/drawing/2014/main" id="{1A2B0D70-36CB-4320-B5B3-105E671A1E75}"/>
              </a:ext>
            </a:extLst>
          </p:cNvPr>
          <p:cNvSpPr>
            <a:spLocks noGrp="1"/>
          </p:cNvSpPr>
          <p:nvPr>
            <p:ph idx="1"/>
          </p:nvPr>
        </p:nvSpPr>
        <p:spPr>
          <a:xfrm>
            <a:off x="838200" y="1825624"/>
            <a:ext cx="10515600" cy="4918075"/>
          </a:xfrm>
        </p:spPr>
        <p:txBody>
          <a:bodyPr/>
          <a:lstStyle/>
          <a:p>
            <a:r>
              <a:rPr lang="en-US" dirty="0"/>
              <a:t>In cases where the evidence of record </a:t>
            </a:r>
            <a:r>
              <a:rPr lang="en-US" b="1" dirty="0"/>
              <a:t>does not </a:t>
            </a:r>
            <a:r>
              <a:rPr lang="en-US" dirty="0"/>
              <a:t>support potential entitlement under any theory of SC,</a:t>
            </a:r>
          </a:p>
          <a:p>
            <a:pPr lvl="1"/>
            <a:r>
              <a:rPr lang="en-US" dirty="0"/>
              <a:t>Errors/ comments won’t be cited for not addressing presumptive SC in the narrative or for not including presumptive laws/ regulations and presumptive favorable findings in such cases</a:t>
            </a:r>
          </a:p>
          <a:p>
            <a:pPr lvl="2">
              <a:buFont typeface="Wingdings" panose="05000000000000000000" pitchFamily="2" charset="2"/>
              <a:buChar char="ü"/>
            </a:pPr>
            <a:r>
              <a:rPr lang="en-US" dirty="0">
                <a:solidFill>
                  <a:srgbClr val="FF0000"/>
                </a:solidFill>
              </a:rPr>
              <a:t>Official Compensation Service guidance</a:t>
            </a:r>
          </a:p>
          <a:p>
            <a:pPr marL="914400" lvl="2" indent="0">
              <a:buNone/>
            </a:pPr>
            <a:endParaRPr lang="en-US" dirty="0"/>
          </a:p>
          <a:p>
            <a:pPr lvl="1"/>
            <a:r>
              <a:rPr lang="en-US" dirty="0"/>
              <a:t>If there is no potential entitlement to SC for any possible theory of service connection in the evidence, then an unclaimed theory of SC does not need to be addressed in the rating decision</a:t>
            </a:r>
          </a:p>
          <a:p>
            <a:pPr lvl="2"/>
            <a:r>
              <a:rPr lang="en-US" dirty="0"/>
              <a:t>And thus negates the need for the unclaimed theory’s applicable laws/ regulations and favorable findings</a:t>
            </a:r>
          </a:p>
          <a:p>
            <a:pPr lvl="2">
              <a:buFont typeface="Wingdings" panose="05000000000000000000" pitchFamily="2" charset="2"/>
              <a:buChar char="v"/>
            </a:pPr>
            <a:r>
              <a:rPr lang="en-US" dirty="0">
                <a:solidFill>
                  <a:srgbClr val="FF0000"/>
                </a:solidFill>
              </a:rPr>
              <a:t>M21-1 III.ii.2.B.1.m</a:t>
            </a:r>
          </a:p>
        </p:txBody>
      </p:sp>
    </p:spTree>
    <p:extLst>
      <p:ext uri="{BB962C8B-B14F-4D97-AF65-F5344CB8AC3E}">
        <p14:creationId xmlns:p14="http://schemas.microsoft.com/office/powerpoint/2010/main" val="52471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5FFE-7E1F-4D3B-8085-F9D8D40755D4}"/>
              </a:ext>
            </a:extLst>
          </p:cNvPr>
          <p:cNvSpPr>
            <a:spLocks noGrp="1"/>
          </p:cNvSpPr>
          <p:nvPr>
            <p:ph type="title"/>
          </p:nvPr>
        </p:nvSpPr>
        <p:spPr/>
        <p:txBody>
          <a:bodyPr/>
          <a:lstStyle/>
          <a:p>
            <a:r>
              <a:rPr lang="en-US" dirty="0"/>
              <a:t>Follow-Up to Presumptive Scenario</a:t>
            </a:r>
          </a:p>
        </p:txBody>
      </p:sp>
      <p:sp>
        <p:nvSpPr>
          <p:cNvPr id="3" name="Content Placeholder 2">
            <a:extLst>
              <a:ext uri="{FF2B5EF4-FFF2-40B4-BE49-F238E27FC236}">
                <a16:creationId xmlns:a16="http://schemas.microsoft.com/office/drawing/2014/main" id="{8436B3B6-590D-4292-8746-76852E0F03F1}"/>
              </a:ext>
            </a:extLst>
          </p:cNvPr>
          <p:cNvSpPr>
            <a:spLocks noGrp="1"/>
          </p:cNvSpPr>
          <p:nvPr>
            <p:ph idx="1"/>
          </p:nvPr>
        </p:nvSpPr>
        <p:spPr>
          <a:xfrm>
            <a:off x="838200" y="1825624"/>
            <a:ext cx="10515600" cy="4829175"/>
          </a:xfrm>
        </p:spPr>
        <p:txBody>
          <a:bodyPr/>
          <a:lstStyle/>
          <a:p>
            <a:r>
              <a:rPr lang="en-US" dirty="0"/>
              <a:t>RVSRs must consider entitlement to benefits through all theories of SC to include unclaimed theories</a:t>
            </a:r>
          </a:p>
          <a:p>
            <a:endParaRPr lang="en-US" sz="1000" dirty="0"/>
          </a:p>
          <a:p>
            <a:pPr lvl="1"/>
            <a:r>
              <a:rPr lang="en-US" dirty="0"/>
              <a:t>If there is a potential for SC in the evidence of record by using an unclaimed theory of SC, then the claim must be fully developed to determine if SC can be granted</a:t>
            </a:r>
          </a:p>
          <a:p>
            <a:pPr marL="914400" lvl="2" indent="0">
              <a:buNone/>
            </a:pPr>
            <a:endParaRPr lang="en-US" sz="1000" dirty="0"/>
          </a:p>
          <a:p>
            <a:pPr lvl="1"/>
            <a:r>
              <a:rPr lang="en-US" dirty="0"/>
              <a:t>Using the previous scenario, if the claim is for direct SC for diabetes received on February 3, 2020, and the Veteran had in-country Vietnam service in 1967, then the unclaimed theory of presumptive SC </a:t>
            </a:r>
            <a:r>
              <a:rPr lang="en-US" b="1" dirty="0"/>
              <a:t>must</a:t>
            </a:r>
            <a:r>
              <a:rPr lang="en-US" dirty="0"/>
              <a:t> be considered</a:t>
            </a:r>
          </a:p>
          <a:p>
            <a:pPr lvl="2"/>
            <a:endParaRPr lang="en-US" dirty="0"/>
          </a:p>
          <a:p>
            <a:pPr lvl="2">
              <a:buFont typeface="Wingdings" panose="05000000000000000000" pitchFamily="2" charset="2"/>
              <a:buChar char="v"/>
            </a:pPr>
            <a:r>
              <a:rPr lang="en-US" dirty="0">
                <a:solidFill>
                  <a:srgbClr val="FF0000"/>
                </a:solidFill>
              </a:rPr>
              <a:t>M21-1 III.iv.6.C.5.a &amp; M21-1 III.ii.2.B.1.m</a:t>
            </a:r>
          </a:p>
        </p:txBody>
      </p:sp>
    </p:spTree>
    <p:extLst>
      <p:ext uri="{BB962C8B-B14F-4D97-AF65-F5344CB8AC3E}">
        <p14:creationId xmlns:p14="http://schemas.microsoft.com/office/powerpoint/2010/main" val="1425723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71CB-ECCC-47BD-8769-1AAB1AFB479B}"/>
              </a:ext>
            </a:extLst>
          </p:cNvPr>
          <p:cNvSpPr>
            <a:spLocks noGrp="1"/>
          </p:cNvSpPr>
          <p:nvPr>
            <p:ph type="title"/>
          </p:nvPr>
        </p:nvSpPr>
        <p:spPr/>
        <p:txBody>
          <a:bodyPr/>
          <a:lstStyle/>
          <a:p>
            <a:r>
              <a:rPr lang="en-US" dirty="0"/>
              <a:t>Hearing Loss Decisions</a:t>
            </a:r>
          </a:p>
        </p:txBody>
      </p:sp>
      <p:sp>
        <p:nvSpPr>
          <p:cNvPr id="3" name="Content Placeholder 2">
            <a:extLst>
              <a:ext uri="{FF2B5EF4-FFF2-40B4-BE49-F238E27FC236}">
                <a16:creationId xmlns:a16="http://schemas.microsoft.com/office/drawing/2014/main" id="{E0ABD0E0-CDC4-4BAB-B35B-D2D059916D34}"/>
              </a:ext>
            </a:extLst>
          </p:cNvPr>
          <p:cNvSpPr>
            <a:spLocks noGrp="1"/>
          </p:cNvSpPr>
          <p:nvPr>
            <p:ph idx="1"/>
          </p:nvPr>
        </p:nvSpPr>
        <p:spPr>
          <a:xfrm>
            <a:off x="838200" y="1825625"/>
            <a:ext cx="10515600" cy="4667250"/>
          </a:xfrm>
        </p:spPr>
        <p:txBody>
          <a:bodyPr>
            <a:normAutofit/>
          </a:bodyPr>
          <a:lstStyle/>
          <a:p>
            <a:r>
              <a:rPr lang="en-US" dirty="0"/>
              <a:t>Auto-generated presumptive language text is populated into hearing loss rating decision narratives</a:t>
            </a:r>
          </a:p>
          <a:p>
            <a:endParaRPr lang="en-US" sz="1000" dirty="0"/>
          </a:p>
          <a:p>
            <a:pPr lvl="1"/>
            <a:r>
              <a:rPr lang="en-US" dirty="0"/>
              <a:t>RVSRs have two options:</a:t>
            </a:r>
          </a:p>
          <a:p>
            <a:pPr marL="1371600" lvl="2" indent="-457200">
              <a:buFont typeface="+mj-lt"/>
              <a:buAutoNum type="arabicPeriod"/>
            </a:pPr>
            <a:r>
              <a:rPr lang="en-US" dirty="0"/>
              <a:t>Include the applicable required laws/ regulations and any favorable findings applicable to the theory of presumptive SC</a:t>
            </a:r>
          </a:p>
          <a:p>
            <a:pPr lvl="3">
              <a:buFont typeface="Wingdings" panose="05000000000000000000" pitchFamily="2" charset="2"/>
              <a:buChar char="v"/>
            </a:pPr>
            <a:r>
              <a:rPr lang="en-US" dirty="0">
                <a:solidFill>
                  <a:srgbClr val="FF0000"/>
                </a:solidFill>
              </a:rPr>
              <a:t>38 CFR 3.103 &amp; 3.104</a:t>
            </a:r>
          </a:p>
          <a:p>
            <a:pPr lvl="3">
              <a:buFont typeface="Wingdings" panose="05000000000000000000" pitchFamily="2" charset="2"/>
              <a:buChar char="v"/>
            </a:pPr>
            <a:endParaRPr lang="en-US" sz="1000" dirty="0"/>
          </a:p>
          <a:p>
            <a:pPr marL="1371600" lvl="2" indent="-457200">
              <a:buFont typeface="+mj-lt"/>
              <a:buAutoNum type="arabicPeriod"/>
            </a:pPr>
            <a:r>
              <a:rPr lang="en-US" dirty="0"/>
              <a:t>Modify or remove any irrelevant text that is populated by VBMS-R</a:t>
            </a:r>
          </a:p>
          <a:p>
            <a:pPr lvl="3">
              <a:buFont typeface="Wingdings" panose="05000000000000000000" pitchFamily="2" charset="2"/>
              <a:buChar char="v"/>
            </a:pPr>
            <a:r>
              <a:rPr lang="en-US" dirty="0">
                <a:solidFill>
                  <a:srgbClr val="FF0000"/>
                </a:solidFill>
              </a:rPr>
              <a:t>M21-1 III.iv.6.C.5.e &amp; g</a:t>
            </a:r>
          </a:p>
          <a:p>
            <a:pPr lvl="1">
              <a:buFont typeface="Wingdings" panose="05000000000000000000" pitchFamily="2" charset="2"/>
              <a:buChar char="v"/>
            </a:pPr>
            <a:endParaRPr lang="en-US" sz="1000" dirty="0">
              <a:solidFill>
                <a:srgbClr val="FF0000"/>
              </a:solidFill>
            </a:endParaRPr>
          </a:p>
          <a:p>
            <a:pPr lvl="1"/>
            <a:r>
              <a:rPr lang="en-US" dirty="0"/>
              <a:t>Compensation Service is reviewing the verbiage to determine if the auto-generated text should be revised</a:t>
            </a:r>
          </a:p>
        </p:txBody>
      </p:sp>
    </p:spTree>
    <p:extLst>
      <p:ext uri="{BB962C8B-B14F-4D97-AF65-F5344CB8AC3E}">
        <p14:creationId xmlns:p14="http://schemas.microsoft.com/office/powerpoint/2010/main" val="410673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E001-9E28-4B30-A367-D2615EDF803D}"/>
              </a:ext>
            </a:extLst>
          </p:cNvPr>
          <p:cNvSpPr>
            <a:spLocks noGrp="1"/>
          </p:cNvSpPr>
          <p:nvPr>
            <p:ph type="title"/>
          </p:nvPr>
        </p:nvSpPr>
        <p:spPr/>
        <p:txBody>
          <a:bodyPr/>
          <a:lstStyle/>
          <a:p>
            <a:r>
              <a:rPr lang="en-US" dirty="0"/>
              <a:t>What’s </a:t>
            </a:r>
            <a:r>
              <a:rPr lang="en-US" i="1" dirty="0"/>
              <a:t>New</a:t>
            </a:r>
            <a:r>
              <a:rPr lang="en-US" dirty="0"/>
              <a:t> in the M21-1</a:t>
            </a:r>
          </a:p>
        </p:txBody>
      </p:sp>
      <p:sp>
        <p:nvSpPr>
          <p:cNvPr id="3" name="Content Placeholder 2">
            <a:extLst>
              <a:ext uri="{FF2B5EF4-FFF2-40B4-BE49-F238E27FC236}">
                <a16:creationId xmlns:a16="http://schemas.microsoft.com/office/drawing/2014/main" id="{F47C17E2-1C73-4D72-B436-982BE06B3329}"/>
              </a:ext>
            </a:extLst>
          </p:cNvPr>
          <p:cNvSpPr>
            <a:spLocks noGrp="1"/>
          </p:cNvSpPr>
          <p:nvPr>
            <p:ph idx="1"/>
          </p:nvPr>
        </p:nvSpPr>
        <p:spPr/>
        <p:txBody>
          <a:bodyPr anchor="ctr">
            <a:normAutofit/>
          </a:bodyPr>
          <a:lstStyle/>
          <a:p>
            <a:pPr marL="0" indent="0" algn="ctr">
              <a:buNone/>
            </a:pPr>
            <a:r>
              <a:rPr lang="en-US" sz="3200" dirty="0"/>
              <a:t>Matthew Hof</a:t>
            </a:r>
          </a:p>
          <a:p>
            <a:pPr marL="0" indent="0" algn="ctr">
              <a:buNone/>
            </a:pPr>
            <a:r>
              <a:rPr lang="en-US" sz="3200" dirty="0"/>
              <a:t>Manual Editor</a:t>
            </a:r>
          </a:p>
          <a:p>
            <a:pPr marL="0" indent="0" algn="ctr">
              <a:buNone/>
            </a:pPr>
            <a:r>
              <a:rPr lang="en-US" sz="3200" dirty="0"/>
              <a:t>Procedures Maintenance Staff (211C)</a:t>
            </a:r>
          </a:p>
          <a:p>
            <a:pPr marL="0" indent="0" algn="ctr">
              <a:buNone/>
            </a:pPr>
            <a:r>
              <a:rPr lang="en-US" sz="3200" dirty="0"/>
              <a:t>Policy and Procedures</a:t>
            </a:r>
          </a:p>
        </p:txBody>
      </p:sp>
    </p:spTree>
    <p:extLst>
      <p:ext uri="{BB962C8B-B14F-4D97-AF65-F5344CB8AC3E}">
        <p14:creationId xmlns:p14="http://schemas.microsoft.com/office/powerpoint/2010/main" val="546838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1079-A6FC-4293-B5A4-30828B1E6D03}"/>
              </a:ext>
            </a:extLst>
          </p:cNvPr>
          <p:cNvSpPr>
            <a:spLocks noGrp="1"/>
          </p:cNvSpPr>
          <p:nvPr>
            <p:ph type="title"/>
          </p:nvPr>
        </p:nvSpPr>
        <p:spPr/>
        <p:txBody>
          <a:bodyPr/>
          <a:lstStyle/>
          <a:p>
            <a:r>
              <a:rPr lang="en-US" dirty="0"/>
              <a:t>Correcting AMA Error Citations</a:t>
            </a:r>
          </a:p>
        </p:txBody>
      </p:sp>
      <p:sp>
        <p:nvSpPr>
          <p:cNvPr id="3" name="Content Placeholder 2">
            <a:extLst>
              <a:ext uri="{FF2B5EF4-FFF2-40B4-BE49-F238E27FC236}">
                <a16:creationId xmlns:a16="http://schemas.microsoft.com/office/drawing/2014/main" id="{2C18822D-EECB-4FAB-92AC-DCD86FFBC1B8}"/>
              </a:ext>
            </a:extLst>
          </p:cNvPr>
          <p:cNvSpPr>
            <a:spLocks noGrp="1"/>
          </p:cNvSpPr>
          <p:nvPr>
            <p:ph idx="1"/>
          </p:nvPr>
        </p:nvSpPr>
        <p:spPr/>
        <p:txBody>
          <a:bodyPr/>
          <a:lstStyle/>
          <a:p>
            <a:r>
              <a:rPr lang="en-US" dirty="0"/>
              <a:t>The following verbiage will be used within the new rating decision and related notification letter:</a:t>
            </a:r>
          </a:p>
          <a:p>
            <a:pPr lvl="1"/>
            <a:endParaRPr lang="en-US" dirty="0"/>
          </a:p>
          <a:p>
            <a:pPr lvl="1"/>
            <a:r>
              <a:rPr lang="en-US" b="1" dirty="0"/>
              <a:t>Providing missed laws and regulations</a:t>
            </a:r>
            <a:r>
              <a:rPr lang="en-US" dirty="0"/>
              <a:t>: </a:t>
            </a:r>
            <a:r>
              <a:rPr lang="en-US" i="1" dirty="0"/>
              <a:t>The purpose of this rating decision is to provide you with additional laws and regulations that are applicable to our decision on your claim but were not included in our previous decision of ____</a:t>
            </a:r>
            <a:r>
              <a:rPr lang="en-US" i="1" dirty="0">
                <a:solidFill>
                  <a:srgbClr val="FF0000"/>
                </a:solidFill>
              </a:rPr>
              <a:t>(date)</a:t>
            </a:r>
            <a:r>
              <a:rPr lang="en-US" i="1" dirty="0"/>
              <a:t>.</a:t>
            </a:r>
          </a:p>
          <a:p>
            <a:pPr lvl="1"/>
            <a:endParaRPr lang="en-US" i="1" dirty="0"/>
          </a:p>
          <a:p>
            <a:pPr lvl="1"/>
            <a:r>
              <a:rPr lang="en-US" b="1" dirty="0"/>
              <a:t>Providing favorable findings</a:t>
            </a:r>
            <a:r>
              <a:rPr lang="en-US" dirty="0"/>
              <a:t>:  </a:t>
            </a:r>
            <a:r>
              <a:rPr lang="en-US" i="1" dirty="0"/>
              <a:t>The purpose of this rating decision is to explain the favorable findings associated with your claim for ____</a:t>
            </a:r>
            <a:r>
              <a:rPr lang="en-US" i="1" dirty="0">
                <a:solidFill>
                  <a:srgbClr val="FF0000"/>
                </a:solidFill>
              </a:rPr>
              <a:t>(issue) </a:t>
            </a:r>
            <a:r>
              <a:rPr lang="en-US" i="1" dirty="0"/>
              <a:t>but were not included in our previous decision of ____</a:t>
            </a:r>
            <a:r>
              <a:rPr lang="en-US" i="1" dirty="0">
                <a:solidFill>
                  <a:srgbClr val="FF0000"/>
                </a:solidFill>
              </a:rPr>
              <a:t>(date)</a:t>
            </a:r>
            <a:r>
              <a:rPr lang="en-US" i="1" dirty="0"/>
              <a:t>.</a:t>
            </a:r>
            <a:endParaRPr lang="en-US" dirty="0"/>
          </a:p>
          <a:p>
            <a:pPr lvl="1"/>
            <a:endParaRPr lang="en-US" dirty="0"/>
          </a:p>
        </p:txBody>
      </p:sp>
    </p:spTree>
    <p:extLst>
      <p:ext uri="{BB962C8B-B14F-4D97-AF65-F5344CB8AC3E}">
        <p14:creationId xmlns:p14="http://schemas.microsoft.com/office/powerpoint/2010/main" val="2969686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45E9-4AC9-4902-B684-67B23855A57F}"/>
              </a:ext>
            </a:extLst>
          </p:cNvPr>
          <p:cNvSpPr>
            <a:spLocks noGrp="1"/>
          </p:cNvSpPr>
          <p:nvPr>
            <p:ph type="title"/>
          </p:nvPr>
        </p:nvSpPr>
        <p:spPr/>
        <p:txBody>
          <a:bodyPr/>
          <a:lstStyle/>
          <a:p>
            <a:r>
              <a:rPr lang="en-US" dirty="0"/>
              <a:t>Favorable Findings Refresher Courses</a:t>
            </a:r>
          </a:p>
        </p:txBody>
      </p:sp>
      <p:sp>
        <p:nvSpPr>
          <p:cNvPr id="3" name="Content Placeholder 2">
            <a:extLst>
              <a:ext uri="{FF2B5EF4-FFF2-40B4-BE49-F238E27FC236}">
                <a16:creationId xmlns:a16="http://schemas.microsoft.com/office/drawing/2014/main" id="{737D311B-E500-4C1F-8BD1-69366230AD21}"/>
              </a:ext>
            </a:extLst>
          </p:cNvPr>
          <p:cNvSpPr>
            <a:spLocks noGrp="1"/>
          </p:cNvSpPr>
          <p:nvPr>
            <p:ph idx="1"/>
          </p:nvPr>
        </p:nvSpPr>
        <p:spPr>
          <a:xfrm>
            <a:off x="838200" y="1825624"/>
            <a:ext cx="10934700" cy="4829175"/>
          </a:xfrm>
        </p:spPr>
        <p:txBody>
          <a:bodyPr>
            <a:normAutofit lnSpcReduction="10000"/>
          </a:bodyPr>
          <a:lstStyle/>
          <a:p>
            <a:r>
              <a:rPr lang="en-US" dirty="0"/>
              <a:t>AMA Improved Decision Notices – Rating Decisions: TMS # 4491280</a:t>
            </a:r>
          </a:p>
          <a:p>
            <a:endParaRPr lang="en-US" dirty="0"/>
          </a:p>
          <a:p>
            <a:r>
              <a:rPr lang="en-US" dirty="0"/>
              <a:t>Appeals Modernization Act 201: TMS # 4491236</a:t>
            </a:r>
          </a:p>
          <a:p>
            <a:endParaRPr lang="en-US" dirty="0"/>
          </a:p>
          <a:p>
            <a:r>
              <a:rPr lang="en-US" dirty="0"/>
              <a:t>Favorable Findings (VBMS-R) and Supplemental Claims: TMS # 4500202</a:t>
            </a:r>
          </a:p>
          <a:p>
            <a:endParaRPr lang="en-US" dirty="0"/>
          </a:p>
          <a:p>
            <a:r>
              <a:rPr lang="en-US" dirty="0"/>
              <a:t>AMA Supplemental Training in Adobe Prime: TMS # 4500996</a:t>
            </a:r>
          </a:p>
          <a:p>
            <a:pPr lvl="2"/>
            <a:r>
              <a:rPr lang="en-US" u="sng" dirty="0">
                <a:solidFill>
                  <a:srgbClr val="0000FF"/>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https://captivateprime.adobe.com/app/learner?accountId=27356#/course/1126260</a:t>
            </a:r>
            <a:endParaRPr lang="en-US" u="sng" dirty="0">
              <a:solidFill>
                <a:srgbClr val="0000FF"/>
              </a:solidFill>
              <a:latin typeface="Calibri" panose="020F0502020204030204" pitchFamily="34" charset="0"/>
              <a:ea typeface="Calibri" panose="020F0502020204030204" pitchFamily="34" charset="0"/>
            </a:endParaRPr>
          </a:p>
          <a:p>
            <a:endParaRPr lang="en-US" dirty="0"/>
          </a:p>
          <a:p>
            <a:r>
              <a:rPr lang="en-US" dirty="0"/>
              <a:t>AMA FAQs</a:t>
            </a:r>
          </a:p>
        </p:txBody>
      </p:sp>
    </p:spTree>
    <p:extLst>
      <p:ext uri="{BB962C8B-B14F-4D97-AF65-F5344CB8AC3E}">
        <p14:creationId xmlns:p14="http://schemas.microsoft.com/office/powerpoint/2010/main" val="831069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7FDE-96C1-46EA-885A-45F670D2E756}"/>
              </a:ext>
            </a:extLst>
          </p:cNvPr>
          <p:cNvSpPr>
            <a:spLocks noGrp="1"/>
          </p:cNvSpPr>
          <p:nvPr>
            <p:ph type="title"/>
          </p:nvPr>
        </p:nvSpPr>
        <p:spPr/>
        <p:txBody>
          <a:bodyPr/>
          <a:lstStyle/>
          <a:p>
            <a:r>
              <a:rPr lang="en-US" dirty="0"/>
              <a:t>VBMS-R Fragment Update Process</a:t>
            </a:r>
          </a:p>
        </p:txBody>
      </p:sp>
      <p:sp>
        <p:nvSpPr>
          <p:cNvPr id="3" name="Content Placeholder 2">
            <a:extLst>
              <a:ext uri="{FF2B5EF4-FFF2-40B4-BE49-F238E27FC236}">
                <a16:creationId xmlns:a16="http://schemas.microsoft.com/office/drawing/2014/main" id="{7AF933EC-32A9-4B8F-AA2B-C5896D72EEBC}"/>
              </a:ext>
            </a:extLst>
          </p:cNvPr>
          <p:cNvSpPr>
            <a:spLocks noGrp="1"/>
          </p:cNvSpPr>
          <p:nvPr>
            <p:ph idx="1"/>
          </p:nvPr>
        </p:nvSpPr>
        <p:spPr>
          <a:xfrm>
            <a:off x="838200" y="1825625"/>
            <a:ext cx="10655300" cy="4351338"/>
          </a:xfrm>
        </p:spPr>
        <p:txBody>
          <a:bodyPr anchor="ctr"/>
          <a:lstStyle/>
          <a:p>
            <a:pPr marL="0" indent="0" algn="ctr">
              <a:buNone/>
            </a:pPr>
            <a:r>
              <a:rPr lang="en-US" sz="3200" dirty="0"/>
              <a:t>Montrica L. Hoover</a:t>
            </a:r>
          </a:p>
          <a:p>
            <a:pPr marL="0" indent="0" algn="ctr">
              <a:buNone/>
            </a:pPr>
            <a:r>
              <a:rPr lang="en-US" sz="3200" dirty="0"/>
              <a:t>Senior Program Analyst</a:t>
            </a:r>
          </a:p>
          <a:p>
            <a:pPr marL="0" indent="0" algn="ctr">
              <a:buNone/>
            </a:pPr>
            <a:r>
              <a:rPr lang="en-US" sz="3200" dirty="0"/>
              <a:t>Ratings, Exam Mgmt., Quality Mgmt., and Development (215B)</a:t>
            </a:r>
          </a:p>
          <a:p>
            <a:pPr marL="0" indent="0" algn="ctr">
              <a:buNone/>
            </a:pPr>
            <a:r>
              <a:rPr lang="en-US" sz="3200" dirty="0"/>
              <a:t>Business Management</a:t>
            </a:r>
          </a:p>
        </p:txBody>
      </p:sp>
    </p:spTree>
    <p:extLst>
      <p:ext uri="{BB962C8B-B14F-4D97-AF65-F5344CB8AC3E}">
        <p14:creationId xmlns:p14="http://schemas.microsoft.com/office/powerpoint/2010/main" val="2004842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7F5A-3257-4CE9-B345-4547338615E9}"/>
              </a:ext>
            </a:extLst>
          </p:cNvPr>
          <p:cNvSpPr>
            <a:spLocks noGrp="1"/>
          </p:cNvSpPr>
          <p:nvPr>
            <p:ph type="title"/>
          </p:nvPr>
        </p:nvSpPr>
        <p:spPr/>
        <p:txBody>
          <a:bodyPr/>
          <a:lstStyle/>
          <a:p>
            <a:r>
              <a:rPr lang="en-US" dirty="0"/>
              <a:t>VBMS-R Fragment Update Process</a:t>
            </a:r>
          </a:p>
        </p:txBody>
      </p:sp>
      <p:sp>
        <p:nvSpPr>
          <p:cNvPr id="3" name="Content Placeholder 2">
            <a:extLst>
              <a:ext uri="{FF2B5EF4-FFF2-40B4-BE49-F238E27FC236}">
                <a16:creationId xmlns:a16="http://schemas.microsoft.com/office/drawing/2014/main" id="{6E374494-B4BB-4882-A84D-E8DC864B0C19}"/>
              </a:ext>
            </a:extLst>
          </p:cNvPr>
          <p:cNvSpPr>
            <a:spLocks noGrp="1"/>
          </p:cNvSpPr>
          <p:nvPr>
            <p:ph idx="1"/>
          </p:nvPr>
        </p:nvSpPr>
        <p:spPr/>
        <p:txBody>
          <a:bodyPr/>
          <a:lstStyle/>
          <a:p>
            <a:r>
              <a:rPr lang="en-US" dirty="0"/>
              <a:t>What is an Enhancement?</a:t>
            </a:r>
          </a:p>
          <a:p>
            <a:pPr lvl="1"/>
            <a:r>
              <a:rPr lang="en-US" i="1" dirty="0"/>
              <a:t>Increase or improve; add to the value</a:t>
            </a:r>
          </a:p>
          <a:p>
            <a:pPr lvl="1"/>
            <a:endParaRPr lang="en-US" dirty="0"/>
          </a:p>
          <a:p>
            <a:pPr lvl="2"/>
            <a:r>
              <a:rPr lang="en-US" u="sng" dirty="0"/>
              <a:t>Fragment Enhancement</a:t>
            </a:r>
            <a:r>
              <a:rPr lang="en-US" dirty="0"/>
              <a:t>: Adding regulation citations or new language that aligns with current policy and procedures to a fragment</a:t>
            </a:r>
          </a:p>
          <a:p>
            <a:pPr lvl="1"/>
            <a:endParaRPr lang="en-US" dirty="0"/>
          </a:p>
          <a:p>
            <a:pPr lvl="1"/>
            <a:r>
              <a:rPr lang="en-US" dirty="0"/>
              <a:t>Send to the </a:t>
            </a:r>
            <a:r>
              <a:rPr lang="en-US" b="1" dirty="0"/>
              <a:t>Compensation Service Systems Request </a:t>
            </a:r>
            <a:r>
              <a:rPr lang="en-US" dirty="0"/>
              <a:t>mailbox at:</a:t>
            </a:r>
            <a:r>
              <a:rPr lang="en-US" dirty="0">
                <a:hlinkClick r:id="rId2"/>
              </a:rPr>
              <a:t> CSSystemsRequest.VBACO@va.gov</a:t>
            </a:r>
            <a:r>
              <a:rPr lang="en-US" dirty="0"/>
              <a:t> </a:t>
            </a:r>
          </a:p>
        </p:txBody>
      </p:sp>
    </p:spTree>
    <p:extLst>
      <p:ext uri="{BB962C8B-B14F-4D97-AF65-F5344CB8AC3E}">
        <p14:creationId xmlns:p14="http://schemas.microsoft.com/office/powerpoint/2010/main" val="414609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77C0-6E6D-4111-AF60-1DEFA3DED6B8}"/>
              </a:ext>
            </a:extLst>
          </p:cNvPr>
          <p:cNvSpPr>
            <a:spLocks noGrp="1"/>
          </p:cNvSpPr>
          <p:nvPr>
            <p:ph type="title"/>
          </p:nvPr>
        </p:nvSpPr>
        <p:spPr/>
        <p:txBody>
          <a:bodyPr/>
          <a:lstStyle/>
          <a:p>
            <a:r>
              <a:rPr lang="en-US" dirty="0"/>
              <a:t>VBMS-R Fragment Update Process</a:t>
            </a:r>
          </a:p>
        </p:txBody>
      </p:sp>
      <p:sp>
        <p:nvSpPr>
          <p:cNvPr id="3" name="Content Placeholder 2">
            <a:extLst>
              <a:ext uri="{FF2B5EF4-FFF2-40B4-BE49-F238E27FC236}">
                <a16:creationId xmlns:a16="http://schemas.microsoft.com/office/drawing/2014/main" id="{C4E9916D-A198-4E9E-BEDA-43050C56902F}"/>
              </a:ext>
            </a:extLst>
          </p:cNvPr>
          <p:cNvSpPr>
            <a:spLocks noGrp="1"/>
          </p:cNvSpPr>
          <p:nvPr>
            <p:ph idx="1"/>
          </p:nvPr>
        </p:nvSpPr>
        <p:spPr/>
        <p:txBody>
          <a:bodyPr/>
          <a:lstStyle/>
          <a:p>
            <a:r>
              <a:rPr lang="en-US" dirty="0"/>
              <a:t>What is a Defect?</a:t>
            </a:r>
          </a:p>
          <a:p>
            <a:pPr lvl="1"/>
            <a:r>
              <a:rPr lang="en-US" i="1" dirty="0"/>
              <a:t>Imperfection, blemish, fault or flaw; unintended, unwanted matter or to exhibit an unintended, unwanted property</a:t>
            </a:r>
          </a:p>
          <a:p>
            <a:pPr lvl="1"/>
            <a:endParaRPr lang="en-US" i="1" dirty="0"/>
          </a:p>
          <a:p>
            <a:pPr lvl="2"/>
            <a:r>
              <a:rPr lang="en-US" u="sng" dirty="0"/>
              <a:t>Fragment Defect</a:t>
            </a:r>
            <a:r>
              <a:rPr lang="en-US" dirty="0"/>
              <a:t>: Incorrect references (not missing), incorrect language or misspelled words within a fragment</a:t>
            </a:r>
          </a:p>
          <a:p>
            <a:pPr lvl="2"/>
            <a:endParaRPr lang="en-US" dirty="0"/>
          </a:p>
          <a:p>
            <a:pPr lvl="1"/>
            <a:r>
              <a:rPr lang="en-US" dirty="0"/>
              <a:t>Submit a trouble ticket: </a:t>
            </a:r>
            <a:r>
              <a:rPr lang="en-US" b="1" dirty="0" err="1"/>
              <a:t>yourIT</a:t>
            </a:r>
            <a:r>
              <a:rPr lang="en-US" b="1" dirty="0"/>
              <a:t> </a:t>
            </a:r>
            <a:r>
              <a:rPr lang="en-US" dirty="0"/>
              <a:t>at </a:t>
            </a:r>
            <a:r>
              <a:rPr lang="en-US" b="1" dirty="0">
                <a:hlinkClick r:id="rId2"/>
              </a:rPr>
              <a:t>https://yourit.va.gov/va</a:t>
            </a:r>
            <a:endParaRPr lang="en-US" dirty="0"/>
          </a:p>
        </p:txBody>
      </p:sp>
    </p:spTree>
    <p:extLst>
      <p:ext uri="{BB962C8B-B14F-4D97-AF65-F5344CB8AC3E}">
        <p14:creationId xmlns:p14="http://schemas.microsoft.com/office/powerpoint/2010/main" val="659923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E8CF-4276-4B8E-8D55-4EE245F27E31}"/>
              </a:ext>
            </a:extLst>
          </p:cNvPr>
          <p:cNvSpPr>
            <a:spLocks noGrp="1"/>
          </p:cNvSpPr>
          <p:nvPr>
            <p:ph type="title"/>
          </p:nvPr>
        </p:nvSpPr>
        <p:spPr/>
        <p:txBody>
          <a:bodyPr/>
          <a:lstStyle/>
          <a:p>
            <a:r>
              <a:rPr lang="en-US" dirty="0"/>
              <a:t>VBMS-R Fragment Update Process</a:t>
            </a:r>
          </a:p>
        </p:txBody>
      </p:sp>
      <p:sp>
        <p:nvSpPr>
          <p:cNvPr id="3" name="Content Placeholder 2">
            <a:extLst>
              <a:ext uri="{FF2B5EF4-FFF2-40B4-BE49-F238E27FC236}">
                <a16:creationId xmlns:a16="http://schemas.microsoft.com/office/drawing/2014/main" id="{9F8C21FF-7A46-4179-B1E8-B81F951E39F2}"/>
              </a:ext>
            </a:extLst>
          </p:cNvPr>
          <p:cNvSpPr>
            <a:spLocks noGrp="1"/>
          </p:cNvSpPr>
          <p:nvPr>
            <p:ph idx="1"/>
          </p:nvPr>
        </p:nvSpPr>
        <p:spPr/>
        <p:txBody>
          <a:bodyPr/>
          <a:lstStyle/>
          <a:p>
            <a:r>
              <a:rPr lang="en-US" dirty="0"/>
              <a:t>Creating an Incident Ticket for a Fragment Defect</a:t>
            </a:r>
          </a:p>
          <a:p>
            <a:endParaRPr lang="en-US" dirty="0"/>
          </a:p>
          <a:p>
            <a:pPr lvl="1"/>
            <a:r>
              <a:rPr lang="en-US" dirty="0"/>
              <a:t>Click on “</a:t>
            </a:r>
            <a:r>
              <a:rPr lang="en-US" dirty="0" err="1"/>
              <a:t>yourIT</a:t>
            </a:r>
            <a:r>
              <a:rPr lang="en-US" dirty="0"/>
              <a:t>” from your desktop or enter </a:t>
            </a:r>
            <a:r>
              <a:rPr lang="en-US" b="1" dirty="0">
                <a:hlinkClick r:id="rId2"/>
              </a:rPr>
              <a:t>https://yourit.va.gov/va</a:t>
            </a:r>
            <a:r>
              <a:rPr lang="en-US" b="1" dirty="0"/>
              <a:t> </a:t>
            </a:r>
            <a:r>
              <a:rPr lang="en-US" dirty="0"/>
              <a:t>into your web browser</a:t>
            </a:r>
          </a:p>
          <a:p>
            <a:pPr marL="457200" lvl="1" indent="0">
              <a:buNone/>
            </a:pPr>
            <a:endParaRPr lang="en-US" dirty="0"/>
          </a:p>
          <a:p>
            <a:pPr lvl="1"/>
            <a:r>
              <a:rPr lang="en-US" dirty="0"/>
              <a:t>Click on “Make a Request”</a:t>
            </a:r>
          </a:p>
          <a:p>
            <a:pPr marL="457200" lvl="1" indent="0">
              <a:buNone/>
            </a:pPr>
            <a:endParaRPr lang="en-US" dirty="0"/>
          </a:p>
          <a:p>
            <a:pPr lvl="1"/>
            <a:r>
              <a:rPr lang="en-US" dirty="0"/>
              <a:t>Click on “Create Incident” (located at the bottom of the screen)</a:t>
            </a:r>
          </a:p>
        </p:txBody>
      </p:sp>
    </p:spTree>
    <p:extLst>
      <p:ext uri="{BB962C8B-B14F-4D97-AF65-F5344CB8AC3E}">
        <p14:creationId xmlns:p14="http://schemas.microsoft.com/office/powerpoint/2010/main" val="5949102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EF7D-0210-44E0-B21F-72D96D9AB8FD}"/>
              </a:ext>
            </a:extLst>
          </p:cNvPr>
          <p:cNvSpPr>
            <a:spLocks noGrp="1"/>
          </p:cNvSpPr>
          <p:nvPr>
            <p:ph type="title"/>
          </p:nvPr>
        </p:nvSpPr>
        <p:spPr/>
        <p:txBody>
          <a:bodyPr/>
          <a:lstStyle/>
          <a:p>
            <a:r>
              <a:rPr lang="en-US" dirty="0"/>
              <a:t>VBMS-R Fragment Update Process</a:t>
            </a:r>
          </a:p>
        </p:txBody>
      </p:sp>
      <p:pic>
        <p:nvPicPr>
          <p:cNvPr id="4" name="Content Placeholder 3">
            <a:extLst>
              <a:ext uri="{FF2B5EF4-FFF2-40B4-BE49-F238E27FC236}">
                <a16:creationId xmlns:a16="http://schemas.microsoft.com/office/drawing/2014/main" id="{72FFA4ED-0ABA-4AD7-A838-4997D0F7BF4B}"/>
              </a:ext>
            </a:extLst>
          </p:cNvPr>
          <p:cNvPicPr>
            <a:picLocks noGrp="1" noChangeAspect="1"/>
          </p:cNvPicPr>
          <p:nvPr>
            <p:ph idx="1"/>
          </p:nvPr>
        </p:nvPicPr>
        <p:blipFill>
          <a:blip r:embed="rId2"/>
          <a:stretch>
            <a:fillRect/>
          </a:stretch>
        </p:blipFill>
        <p:spPr>
          <a:xfrm>
            <a:off x="3339216" y="1825624"/>
            <a:ext cx="6231677" cy="4918075"/>
          </a:xfrm>
          <a:prstGeom prst="rect">
            <a:avLst/>
          </a:prstGeom>
        </p:spPr>
      </p:pic>
    </p:spTree>
    <p:extLst>
      <p:ext uri="{BB962C8B-B14F-4D97-AF65-F5344CB8AC3E}">
        <p14:creationId xmlns:p14="http://schemas.microsoft.com/office/powerpoint/2010/main" val="3259975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B33-CF30-4515-AB59-DEA97AB36FE3}"/>
              </a:ext>
            </a:extLst>
          </p:cNvPr>
          <p:cNvSpPr>
            <a:spLocks noGrp="1"/>
          </p:cNvSpPr>
          <p:nvPr>
            <p:ph type="title"/>
          </p:nvPr>
        </p:nvSpPr>
        <p:spPr/>
        <p:txBody>
          <a:bodyPr/>
          <a:lstStyle/>
          <a:p>
            <a:r>
              <a:rPr lang="en-US" dirty="0"/>
              <a:t>VBMS-R Fragment Update Process</a:t>
            </a:r>
          </a:p>
        </p:txBody>
      </p:sp>
      <p:pic>
        <p:nvPicPr>
          <p:cNvPr id="4" name="Content Placeholder 4">
            <a:extLst>
              <a:ext uri="{FF2B5EF4-FFF2-40B4-BE49-F238E27FC236}">
                <a16:creationId xmlns:a16="http://schemas.microsoft.com/office/drawing/2014/main" id="{AA86E451-94A3-456C-86D6-15EB9C8FAC65}"/>
              </a:ext>
            </a:extLst>
          </p:cNvPr>
          <p:cNvPicPr>
            <a:picLocks noGrp="1" noChangeAspect="1"/>
          </p:cNvPicPr>
          <p:nvPr>
            <p:ph idx="1"/>
          </p:nvPr>
        </p:nvPicPr>
        <p:blipFill>
          <a:blip r:embed="rId2"/>
          <a:stretch>
            <a:fillRect/>
          </a:stretch>
        </p:blipFill>
        <p:spPr>
          <a:xfrm>
            <a:off x="3553253" y="1825624"/>
            <a:ext cx="5881433" cy="5032375"/>
          </a:xfrm>
          <a:prstGeom prst="rect">
            <a:avLst/>
          </a:prstGeom>
        </p:spPr>
      </p:pic>
    </p:spTree>
    <p:extLst>
      <p:ext uri="{BB962C8B-B14F-4D97-AF65-F5344CB8AC3E}">
        <p14:creationId xmlns:p14="http://schemas.microsoft.com/office/powerpoint/2010/main" val="4284178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B4FB-8087-4232-92A9-C451D8E5362E}"/>
              </a:ext>
            </a:extLst>
          </p:cNvPr>
          <p:cNvSpPr>
            <a:spLocks noGrp="1"/>
          </p:cNvSpPr>
          <p:nvPr>
            <p:ph type="title"/>
          </p:nvPr>
        </p:nvSpPr>
        <p:spPr/>
        <p:txBody>
          <a:bodyPr/>
          <a:lstStyle/>
          <a:p>
            <a:r>
              <a:rPr lang="en-US" dirty="0"/>
              <a:t>VBMS-R Fragment Update Process</a:t>
            </a:r>
          </a:p>
        </p:txBody>
      </p:sp>
      <p:pic>
        <p:nvPicPr>
          <p:cNvPr id="4" name="Content Placeholder 4">
            <a:extLst>
              <a:ext uri="{FF2B5EF4-FFF2-40B4-BE49-F238E27FC236}">
                <a16:creationId xmlns:a16="http://schemas.microsoft.com/office/drawing/2014/main" id="{2B73C42A-D857-4053-8D5F-7332B089733D}"/>
              </a:ext>
            </a:extLst>
          </p:cNvPr>
          <p:cNvPicPr>
            <a:picLocks noGrp="1" noChangeAspect="1"/>
          </p:cNvPicPr>
          <p:nvPr>
            <p:ph idx="1"/>
          </p:nvPr>
        </p:nvPicPr>
        <p:blipFill>
          <a:blip r:embed="rId2"/>
          <a:stretch>
            <a:fillRect/>
          </a:stretch>
        </p:blipFill>
        <p:spPr>
          <a:xfrm>
            <a:off x="396684" y="2139156"/>
            <a:ext cx="11398631" cy="3880644"/>
          </a:xfrm>
          <a:prstGeom prst="rect">
            <a:avLst/>
          </a:prstGeom>
        </p:spPr>
      </p:pic>
    </p:spTree>
    <p:extLst>
      <p:ext uri="{BB962C8B-B14F-4D97-AF65-F5344CB8AC3E}">
        <p14:creationId xmlns:p14="http://schemas.microsoft.com/office/powerpoint/2010/main" val="2425356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79E5-8844-45B6-8870-AF25C117E6FB}"/>
              </a:ext>
            </a:extLst>
          </p:cNvPr>
          <p:cNvSpPr>
            <a:spLocks noGrp="1"/>
          </p:cNvSpPr>
          <p:nvPr>
            <p:ph type="title"/>
          </p:nvPr>
        </p:nvSpPr>
        <p:spPr/>
        <p:txBody>
          <a:bodyPr/>
          <a:lstStyle/>
          <a:p>
            <a:r>
              <a:rPr lang="en-US" dirty="0"/>
              <a:t>VBMS-R Fragment Update Process</a:t>
            </a:r>
          </a:p>
        </p:txBody>
      </p:sp>
      <p:pic>
        <p:nvPicPr>
          <p:cNvPr id="4" name="Content Placeholder 3">
            <a:extLst>
              <a:ext uri="{FF2B5EF4-FFF2-40B4-BE49-F238E27FC236}">
                <a16:creationId xmlns:a16="http://schemas.microsoft.com/office/drawing/2014/main" id="{3B3F9CB9-D8E5-4481-B4F8-1F0877FD4634}"/>
              </a:ext>
            </a:extLst>
          </p:cNvPr>
          <p:cNvPicPr>
            <a:picLocks noGrp="1" noChangeAspect="1"/>
          </p:cNvPicPr>
          <p:nvPr>
            <p:ph idx="1"/>
          </p:nvPr>
        </p:nvPicPr>
        <p:blipFill>
          <a:blip r:embed="rId2"/>
          <a:stretch>
            <a:fillRect/>
          </a:stretch>
        </p:blipFill>
        <p:spPr>
          <a:xfrm>
            <a:off x="3168171" y="1825624"/>
            <a:ext cx="6772138" cy="5032375"/>
          </a:xfrm>
          <a:prstGeom prst="rect">
            <a:avLst/>
          </a:prstGeom>
        </p:spPr>
      </p:pic>
    </p:spTree>
    <p:extLst>
      <p:ext uri="{BB962C8B-B14F-4D97-AF65-F5344CB8AC3E}">
        <p14:creationId xmlns:p14="http://schemas.microsoft.com/office/powerpoint/2010/main" val="1545937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92DC-EAF0-4701-8F60-DF9BA03839B5}"/>
              </a:ext>
            </a:extLst>
          </p:cNvPr>
          <p:cNvSpPr>
            <a:spLocks noGrp="1"/>
          </p:cNvSpPr>
          <p:nvPr>
            <p:ph type="title"/>
          </p:nvPr>
        </p:nvSpPr>
        <p:spPr/>
        <p:txBody>
          <a:bodyPr>
            <a:normAutofit fontScale="90000"/>
          </a:bodyPr>
          <a:lstStyle/>
          <a:p>
            <a:r>
              <a:rPr lang="en-US" dirty="0"/>
              <a:t>VAMC Records and Final Notification Letters</a:t>
            </a:r>
          </a:p>
        </p:txBody>
      </p:sp>
      <p:sp>
        <p:nvSpPr>
          <p:cNvPr id="3" name="Content Placeholder 2">
            <a:extLst>
              <a:ext uri="{FF2B5EF4-FFF2-40B4-BE49-F238E27FC236}">
                <a16:creationId xmlns:a16="http://schemas.microsoft.com/office/drawing/2014/main" id="{D5BC3AFD-1215-454F-A25A-461E5D561110}"/>
              </a:ext>
            </a:extLst>
          </p:cNvPr>
          <p:cNvSpPr>
            <a:spLocks noGrp="1"/>
          </p:cNvSpPr>
          <p:nvPr>
            <p:ph idx="1"/>
          </p:nvPr>
        </p:nvSpPr>
        <p:spPr/>
        <p:txBody>
          <a:bodyPr/>
          <a:lstStyle/>
          <a:p>
            <a:r>
              <a:rPr lang="en-US" dirty="0"/>
              <a:t>Vista Advanced Web Image Viewer (AWIV) has been decommissioned.  All records previously accessed via Vista AWIV will now be obtained using Joint Legacy Viewer.</a:t>
            </a:r>
          </a:p>
          <a:p>
            <a:endParaRPr lang="en-US" dirty="0"/>
          </a:p>
          <a:p>
            <a:r>
              <a:rPr lang="en-US" dirty="0"/>
              <a:t>Letter Creator tool has been updated with a new template for VAMC-related final notification letters (FNLs).  Based on selections, the letter may now generate a paragraph about post-2005 treatment (i.e. electronically available in CAPRI) that VA will automatically attempt to obtain and explains that their absence from the eFolder means they are not available to VA/ don’t exist.</a:t>
            </a:r>
          </a:p>
        </p:txBody>
      </p:sp>
    </p:spTree>
    <p:extLst>
      <p:ext uri="{BB962C8B-B14F-4D97-AF65-F5344CB8AC3E}">
        <p14:creationId xmlns:p14="http://schemas.microsoft.com/office/powerpoint/2010/main" val="560063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9B6D-5857-4341-B238-A72E4C3E6BD1}"/>
              </a:ext>
            </a:extLst>
          </p:cNvPr>
          <p:cNvSpPr>
            <a:spLocks noGrp="1"/>
          </p:cNvSpPr>
          <p:nvPr>
            <p:ph type="title"/>
          </p:nvPr>
        </p:nvSpPr>
        <p:spPr>
          <a:xfrm>
            <a:off x="2106386" y="365125"/>
            <a:ext cx="9247414" cy="1325563"/>
          </a:xfrm>
        </p:spPr>
        <p:txBody>
          <a:bodyPr/>
          <a:lstStyle/>
          <a:p>
            <a:r>
              <a:rPr lang="en-US" dirty="0"/>
              <a:t>VBMS-R Fragment Update Process</a:t>
            </a:r>
          </a:p>
        </p:txBody>
      </p:sp>
      <p:pic>
        <p:nvPicPr>
          <p:cNvPr id="4" name="Content Placeholder 3">
            <a:extLst>
              <a:ext uri="{FF2B5EF4-FFF2-40B4-BE49-F238E27FC236}">
                <a16:creationId xmlns:a16="http://schemas.microsoft.com/office/drawing/2014/main" id="{C9414012-DF03-45BE-B63E-D841B9368660}"/>
              </a:ext>
            </a:extLst>
          </p:cNvPr>
          <p:cNvPicPr>
            <a:picLocks noGrp="1" noChangeAspect="1"/>
          </p:cNvPicPr>
          <p:nvPr>
            <p:ph idx="1"/>
          </p:nvPr>
        </p:nvPicPr>
        <p:blipFill>
          <a:blip r:embed="rId2"/>
          <a:stretch>
            <a:fillRect/>
          </a:stretch>
        </p:blipFill>
        <p:spPr>
          <a:xfrm>
            <a:off x="3188883" y="1825624"/>
            <a:ext cx="6724232" cy="5032375"/>
          </a:xfrm>
          <a:prstGeom prst="rect">
            <a:avLst/>
          </a:prstGeom>
        </p:spPr>
      </p:pic>
    </p:spTree>
    <p:extLst>
      <p:ext uri="{BB962C8B-B14F-4D97-AF65-F5344CB8AC3E}">
        <p14:creationId xmlns:p14="http://schemas.microsoft.com/office/powerpoint/2010/main" val="32465951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5C2A-648A-4267-9AA7-D85F22817CCC}"/>
              </a:ext>
            </a:extLst>
          </p:cNvPr>
          <p:cNvSpPr>
            <a:spLocks noGrp="1"/>
          </p:cNvSpPr>
          <p:nvPr>
            <p:ph type="title"/>
          </p:nvPr>
        </p:nvSpPr>
        <p:spPr/>
        <p:txBody>
          <a:bodyPr/>
          <a:lstStyle/>
          <a:p>
            <a:r>
              <a:rPr lang="en-US" dirty="0"/>
              <a:t>VBMS-R Fragment Update Process</a:t>
            </a:r>
          </a:p>
        </p:txBody>
      </p:sp>
      <p:pic>
        <p:nvPicPr>
          <p:cNvPr id="4" name="Content Placeholder 4">
            <a:extLst>
              <a:ext uri="{FF2B5EF4-FFF2-40B4-BE49-F238E27FC236}">
                <a16:creationId xmlns:a16="http://schemas.microsoft.com/office/drawing/2014/main" id="{B6706A1D-61AB-4124-9F22-00B0957D8261}"/>
              </a:ext>
            </a:extLst>
          </p:cNvPr>
          <p:cNvPicPr>
            <a:picLocks noGrp="1" noChangeAspect="1"/>
          </p:cNvPicPr>
          <p:nvPr>
            <p:ph idx="1"/>
          </p:nvPr>
        </p:nvPicPr>
        <p:blipFill>
          <a:blip r:embed="rId2"/>
          <a:stretch>
            <a:fillRect/>
          </a:stretch>
        </p:blipFill>
        <p:spPr>
          <a:xfrm>
            <a:off x="3451725" y="1825624"/>
            <a:ext cx="6116271" cy="5032375"/>
          </a:xfrm>
          <a:prstGeom prst="rect">
            <a:avLst/>
          </a:prstGeom>
        </p:spPr>
      </p:pic>
    </p:spTree>
    <p:extLst>
      <p:ext uri="{BB962C8B-B14F-4D97-AF65-F5344CB8AC3E}">
        <p14:creationId xmlns:p14="http://schemas.microsoft.com/office/powerpoint/2010/main" val="580814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4265-A75D-447D-A565-CE815BFB3FEE}"/>
              </a:ext>
            </a:extLst>
          </p:cNvPr>
          <p:cNvSpPr>
            <a:spLocks noGrp="1"/>
          </p:cNvSpPr>
          <p:nvPr>
            <p:ph type="title"/>
          </p:nvPr>
        </p:nvSpPr>
        <p:spPr/>
        <p:txBody>
          <a:bodyPr/>
          <a:lstStyle/>
          <a:p>
            <a:r>
              <a:rPr lang="en-US" dirty="0"/>
              <a:t>VBMS-R Fragment Update Process</a:t>
            </a:r>
          </a:p>
        </p:txBody>
      </p:sp>
      <p:pic>
        <p:nvPicPr>
          <p:cNvPr id="4" name="Content Placeholder 6">
            <a:extLst>
              <a:ext uri="{FF2B5EF4-FFF2-40B4-BE49-F238E27FC236}">
                <a16:creationId xmlns:a16="http://schemas.microsoft.com/office/drawing/2014/main" id="{658F4B05-4158-4461-8163-B28BDFEAA40F}"/>
              </a:ext>
            </a:extLst>
          </p:cNvPr>
          <p:cNvPicPr>
            <a:picLocks noGrp="1" noChangeAspect="1"/>
          </p:cNvPicPr>
          <p:nvPr>
            <p:ph idx="1"/>
          </p:nvPr>
        </p:nvPicPr>
        <p:blipFill>
          <a:blip r:embed="rId2"/>
          <a:stretch>
            <a:fillRect/>
          </a:stretch>
        </p:blipFill>
        <p:spPr>
          <a:xfrm>
            <a:off x="1894807" y="1990725"/>
            <a:ext cx="9284848" cy="4667250"/>
          </a:xfrm>
          <a:prstGeom prst="rect">
            <a:avLst/>
          </a:prstGeom>
        </p:spPr>
      </p:pic>
    </p:spTree>
    <p:extLst>
      <p:ext uri="{BB962C8B-B14F-4D97-AF65-F5344CB8AC3E}">
        <p14:creationId xmlns:p14="http://schemas.microsoft.com/office/powerpoint/2010/main" val="1650246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9342-0872-4469-A3D5-F043C635177A}"/>
              </a:ext>
            </a:extLst>
          </p:cNvPr>
          <p:cNvSpPr>
            <a:spLocks noGrp="1"/>
          </p:cNvSpPr>
          <p:nvPr>
            <p:ph type="title"/>
          </p:nvPr>
        </p:nvSpPr>
        <p:spPr/>
        <p:txBody>
          <a:bodyPr/>
          <a:lstStyle/>
          <a:p>
            <a:r>
              <a:rPr lang="en-US" dirty="0"/>
              <a:t>VBMS-R Fragment Update Process</a:t>
            </a:r>
          </a:p>
        </p:txBody>
      </p:sp>
      <p:sp>
        <p:nvSpPr>
          <p:cNvPr id="3" name="Content Placeholder 2">
            <a:extLst>
              <a:ext uri="{FF2B5EF4-FFF2-40B4-BE49-F238E27FC236}">
                <a16:creationId xmlns:a16="http://schemas.microsoft.com/office/drawing/2014/main" id="{6ABB9C0A-E559-440B-B1BF-306F75C5BA6A}"/>
              </a:ext>
            </a:extLst>
          </p:cNvPr>
          <p:cNvSpPr>
            <a:spLocks noGrp="1"/>
          </p:cNvSpPr>
          <p:nvPr>
            <p:ph idx="1"/>
          </p:nvPr>
        </p:nvSpPr>
        <p:spPr/>
        <p:txBody>
          <a:bodyPr/>
          <a:lstStyle/>
          <a:p>
            <a:r>
              <a:rPr lang="en-US" dirty="0"/>
              <a:t>Enhancement or Defect?</a:t>
            </a:r>
          </a:p>
          <a:p>
            <a:endParaRPr lang="en-US" dirty="0"/>
          </a:p>
          <a:p>
            <a:endParaRPr lang="en-US" dirty="0"/>
          </a:p>
          <a:p>
            <a:endParaRPr lang="en-US" dirty="0"/>
          </a:p>
          <a:p>
            <a:pPr lvl="1"/>
            <a:r>
              <a:rPr lang="en-US" dirty="0"/>
              <a:t>Please consult your local Quality Review Team member for guidance</a:t>
            </a:r>
          </a:p>
          <a:p>
            <a:endParaRPr lang="en-US" dirty="0"/>
          </a:p>
          <a:p>
            <a:endParaRPr lang="en-US" dirty="0"/>
          </a:p>
        </p:txBody>
      </p:sp>
      <p:pic>
        <p:nvPicPr>
          <p:cNvPr id="9" name="Graphic 8" descr="Confused person">
            <a:extLst>
              <a:ext uri="{FF2B5EF4-FFF2-40B4-BE49-F238E27FC236}">
                <a16:creationId xmlns:a16="http://schemas.microsoft.com/office/drawing/2014/main" id="{CC9DD221-82D1-4B42-AE63-DEE88A7E63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9186" y="2514600"/>
            <a:ext cx="914400" cy="914400"/>
          </a:xfrm>
          <a:prstGeom prst="rect">
            <a:avLst/>
          </a:prstGeom>
        </p:spPr>
      </p:pic>
      <p:pic>
        <p:nvPicPr>
          <p:cNvPr id="11" name="Graphic 10" descr="Question mark">
            <a:extLst>
              <a:ext uri="{FF2B5EF4-FFF2-40B4-BE49-F238E27FC236}">
                <a16:creationId xmlns:a16="http://schemas.microsoft.com/office/drawing/2014/main" id="{6E577884-E321-48C1-BAC4-4DBD9CFD0A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0172" y="2514600"/>
            <a:ext cx="914400" cy="914400"/>
          </a:xfrm>
          <a:prstGeom prst="rect">
            <a:avLst/>
          </a:prstGeom>
        </p:spPr>
      </p:pic>
    </p:spTree>
    <p:extLst>
      <p:ext uri="{BB962C8B-B14F-4D97-AF65-F5344CB8AC3E}">
        <p14:creationId xmlns:p14="http://schemas.microsoft.com/office/powerpoint/2010/main" val="28591786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0C22-C628-4F21-AEED-C652E259982F}"/>
              </a:ext>
            </a:extLst>
          </p:cNvPr>
          <p:cNvSpPr>
            <a:spLocks noGrp="1"/>
          </p:cNvSpPr>
          <p:nvPr>
            <p:ph type="title"/>
          </p:nvPr>
        </p:nvSpPr>
        <p:spPr/>
        <p:txBody>
          <a:bodyPr/>
          <a:lstStyle/>
          <a:p>
            <a:r>
              <a:rPr lang="en-US" dirty="0"/>
              <a:t>VBMS-R Fragment Update Process</a:t>
            </a:r>
          </a:p>
        </p:txBody>
      </p:sp>
      <p:sp>
        <p:nvSpPr>
          <p:cNvPr id="3" name="Content Placeholder 2">
            <a:extLst>
              <a:ext uri="{FF2B5EF4-FFF2-40B4-BE49-F238E27FC236}">
                <a16:creationId xmlns:a16="http://schemas.microsoft.com/office/drawing/2014/main" id="{AE100B9F-1F03-4F58-9F42-D67BAA946461}"/>
              </a:ext>
            </a:extLst>
          </p:cNvPr>
          <p:cNvSpPr>
            <a:spLocks noGrp="1"/>
          </p:cNvSpPr>
          <p:nvPr>
            <p:ph idx="1"/>
          </p:nvPr>
        </p:nvSpPr>
        <p:spPr/>
        <p:txBody>
          <a:bodyPr/>
          <a:lstStyle/>
          <a:p>
            <a:r>
              <a:rPr lang="en-US" b="1" dirty="0"/>
              <a:t>TIP</a:t>
            </a:r>
            <a:r>
              <a:rPr lang="en-US" dirty="0"/>
              <a:t>:</a:t>
            </a:r>
          </a:p>
          <a:p>
            <a:endParaRPr lang="en-US" dirty="0"/>
          </a:p>
          <a:p>
            <a:pPr lvl="1"/>
            <a:r>
              <a:rPr lang="en-US" i="1" dirty="0"/>
              <a:t>Update any personal canned text or glossaries with the approved language and regulation citations</a:t>
            </a:r>
          </a:p>
        </p:txBody>
      </p:sp>
    </p:spTree>
    <p:extLst>
      <p:ext uri="{BB962C8B-B14F-4D97-AF65-F5344CB8AC3E}">
        <p14:creationId xmlns:p14="http://schemas.microsoft.com/office/powerpoint/2010/main" val="11107025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CBA3E-660D-4F2B-919C-7B0038FCBCCD}"/>
              </a:ext>
            </a:extLst>
          </p:cNvPr>
          <p:cNvSpPr>
            <a:spLocks noGrp="1"/>
          </p:cNvSpPr>
          <p:nvPr>
            <p:ph type="title"/>
          </p:nvPr>
        </p:nvSpPr>
        <p:spPr/>
        <p:txBody>
          <a:bodyPr/>
          <a:lstStyle/>
          <a:p>
            <a:r>
              <a:rPr lang="en-US" dirty="0"/>
              <a:t>EP Closures SFR</a:t>
            </a:r>
          </a:p>
        </p:txBody>
      </p:sp>
      <p:sp>
        <p:nvSpPr>
          <p:cNvPr id="3" name="Content Placeholder 2">
            <a:extLst>
              <a:ext uri="{FF2B5EF4-FFF2-40B4-BE49-F238E27FC236}">
                <a16:creationId xmlns:a16="http://schemas.microsoft.com/office/drawing/2014/main" id="{E85333C7-B439-4CD3-8D34-C3183D81CC97}"/>
              </a:ext>
            </a:extLst>
          </p:cNvPr>
          <p:cNvSpPr>
            <a:spLocks noGrp="1"/>
          </p:cNvSpPr>
          <p:nvPr>
            <p:ph idx="1"/>
          </p:nvPr>
        </p:nvSpPr>
        <p:spPr/>
        <p:txBody>
          <a:bodyPr anchor="ctr">
            <a:normAutofit/>
          </a:bodyPr>
          <a:lstStyle/>
          <a:p>
            <a:pPr marL="0" indent="0" algn="ctr">
              <a:buNone/>
            </a:pPr>
            <a:r>
              <a:rPr lang="en-US" sz="3200" dirty="0"/>
              <a:t>Christine Alford</a:t>
            </a:r>
          </a:p>
          <a:p>
            <a:pPr marL="0" indent="0" algn="ctr">
              <a:buNone/>
            </a:pPr>
            <a:r>
              <a:rPr lang="en-US" sz="3200" dirty="0"/>
              <a:t>Chief</a:t>
            </a:r>
          </a:p>
          <a:p>
            <a:pPr marL="0" indent="0" algn="ctr">
              <a:buNone/>
            </a:pPr>
            <a:r>
              <a:rPr lang="en-US" sz="3200" dirty="0"/>
              <a:t>Advisory and Special Review Team</a:t>
            </a:r>
          </a:p>
          <a:p>
            <a:pPr marL="0" indent="0" algn="ctr">
              <a:buNone/>
            </a:pPr>
            <a:r>
              <a:rPr lang="en-US" sz="3200" dirty="0"/>
              <a:t>Quality Assurance </a:t>
            </a:r>
          </a:p>
        </p:txBody>
      </p:sp>
    </p:spTree>
    <p:extLst>
      <p:ext uri="{BB962C8B-B14F-4D97-AF65-F5344CB8AC3E}">
        <p14:creationId xmlns:p14="http://schemas.microsoft.com/office/powerpoint/2010/main" val="82269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9DBE-EB11-4858-BB7B-3B7FBF83B032}"/>
              </a:ext>
            </a:extLst>
          </p:cNvPr>
          <p:cNvSpPr>
            <a:spLocks noGrp="1"/>
          </p:cNvSpPr>
          <p:nvPr>
            <p:ph type="title"/>
          </p:nvPr>
        </p:nvSpPr>
        <p:spPr/>
        <p:txBody>
          <a:bodyPr/>
          <a:lstStyle/>
          <a:p>
            <a:r>
              <a:rPr lang="en-US" dirty="0"/>
              <a:t>EP Closures SFR</a:t>
            </a:r>
          </a:p>
        </p:txBody>
      </p:sp>
      <p:sp>
        <p:nvSpPr>
          <p:cNvPr id="3" name="Content Placeholder 2">
            <a:extLst>
              <a:ext uri="{FF2B5EF4-FFF2-40B4-BE49-F238E27FC236}">
                <a16:creationId xmlns:a16="http://schemas.microsoft.com/office/drawing/2014/main" id="{71AC8BCC-9D64-4903-8076-EF88A4A40515}"/>
              </a:ext>
            </a:extLst>
          </p:cNvPr>
          <p:cNvSpPr>
            <a:spLocks noGrp="1"/>
          </p:cNvSpPr>
          <p:nvPr>
            <p:ph idx="1"/>
          </p:nvPr>
        </p:nvSpPr>
        <p:spPr>
          <a:xfrm>
            <a:off x="838200" y="1825624"/>
            <a:ext cx="10515600" cy="4867275"/>
          </a:xfrm>
        </p:spPr>
        <p:txBody>
          <a:bodyPr>
            <a:normAutofit/>
          </a:bodyPr>
          <a:lstStyle/>
          <a:p>
            <a:r>
              <a:rPr lang="en-US" dirty="0"/>
              <a:t>Quality Assurance (QA) has completed a Special Focused Review (SFR) on End Products (EPs) cleared with no generated award and without rating involvement</a:t>
            </a:r>
          </a:p>
          <a:p>
            <a:pPr lvl="1"/>
            <a:r>
              <a:rPr lang="en-US" dirty="0"/>
              <a:t>Improper clearing of an EP negatively impacts outcome of the EP system</a:t>
            </a:r>
          </a:p>
          <a:p>
            <a:pPr lvl="1"/>
            <a:r>
              <a:rPr lang="en-US" dirty="0"/>
              <a:t>Affects service to the beneficiary</a:t>
            </a:r>
          </a:p>
          <a:p>
            <a:endParaRPr lang="en-US" sz="1000" dirty="0"/>
          </a:p>
          <a:p>
            <a:r>
              <a:rPr lang="en-US" dirty="0"/>
              <a:t>Purpose:</a:t>
            </a:r>
          </a:p>
          <a:p>
            <a:pPr lvl="1"/>
            <a:r>
              <a:rPr lang="en-US" dirty="0"/>
              <a:t>Confirm compliance and proper usage of the current EP system</a:t>
            </a:r>
          </a:p>
          <a:p>
            <a:pPr lvl="1"/>
            <a:r>
              <a:rPr lang="en-US" dirty="0"/>
              <a:t>Determine the accuracy of EPs administratively cleared</a:t>
            </a:r>
          </a:p>
          <a:p>
            <a:pPr lvl="1"/>
            <a:r>
              <a:rPr lang="en-US" dirty="0"/>
              <a:t>Ensure all actions associated with the EP were addressed prior to clearing</a:t>
            </a:r>
          </a:p>
          <a:p>
            <a:pPr lvl="1"/>
            <a:r>
              <a:rPr lang="en-US" dirty="0"/>
              <a:t>Identify error trends</a:t>
            </a:r>
          </a:p>
          <a:p>
            <a:pPr lvl="1"/>
            <a:r>
              <a:rPr lang="en-US" dirty="0"/>
              <a:t>Discover areas for which additional training is needed</a:t>
            </a:r>
          </a:p>
        </p:txBody>
      </p:sp>
    </p:spTree>
    <p:extLst>
      <p:ext uri="{BB962C8B-B14F-4D97-AF65-F5344CB8AC3E}">
        <p14:creationId xmlns:p14="http://schemas.microsoft.com/office/powerpoint/2010/main" val="24499378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FE1F-115A-4E79-B6C6-7B91B7D3C252}"/>
              </a:ext>
            </a:extLst>
          </p:cNvPr>
          <p:cNvSpPr>
            <a:spLocks noGrp="1"/>
          </p:cNvSpPr>
          <p:nvPr>
            <p:ph type="title"/>
          </p:nvPr>
        </p:nvSpPr>
        <p:spPr/>
        <p:txBody>
          <a:bodyPr/>
          <a:lstStyle/>
          <a:p>
            <a:r>
              <a:rPr lang="en-US" dirty="0"/>
              <a:t>EP Closures SFR</a:t>
            </a:r>
          </a:p>
        </p:txBody>
      </p:sp>
      <p:sp>
        <p:nvSpPr>
          <p:cNvPr id="3" name="Content Placeholder 2">
            <a:extLst>
              <a:ext uri="{FF2B5EF4-FFF2-40B4-BE49-F238E27FC236}">
                <a16:creationId xmlns:a16="http://schemas.microsoft.com/office/drawing/2014/main" id="{E8E122BB-0A80-46D9-BA3A-4210512C47AB}"/>
              </a:ext>
            </a:extLst>
          </p:cNvPr>
          <p:cNvSpPr>
            <a:spLocks noGrp="1"/>
          </p:cNvSpPr>
          <p:nvPr>
            <p:ph idx="1"/>
          </p:nvPr>
        </p:nvSpPr>
        <p:spPr/>
        <p:txBody>
          <a:bodyPr/>
          <a:lstStyle/>
          <a:p>
            <a:r>
              <a:rPr lang="en-US" dirty="0"/>
              <a:t>National random sample of 263 cases</a:t>
            </a:r>
          </a:p>
          <a:p>
            <a:pPr lvl="1"/>
            <a:r>
              <a:rPr lang="en-US" dirty="0"/>
              <a:t>Cleared under 30 days</a:t>
            </a:r>
          </a:p>
          <a:p>
            <a:pPr lvl="1"/>
            <a:r>
              <a:rPr lang="en-US" dirty="0"/>
              <a:t>Included both rating and non-rating EPs</a:t>
            </a:r>
          </a:p>
          <a:p>
            <a:pPr lvl="1"/>
            <a:r>
              <a:rPr lang="en-US" dirty="0"/>
              <a:t>EPs cleared during FY 2019 (10/1/18 through 9/30/19)</a:t>
            </a:r>
          </a:p>
          <a:p>
            <a:pPr lvl="1"/>
            <a:r>
              <a:rPr lang="en-US" dirty="0"/>
              <a:t>Excluded Very Seriously Ill or Injured/ Seriously Ill or Injured (VSI/SI) cases</a:t>
            </a:r>
          </a:p>
          <a:p>
            <a:pPr lvl="1"/>
            <a:r>
              <a:rPr lang="en-US" dirty="0"/>
              <a:t>Excluded EPs that were cleared due to FNOD action</a:t>
            </a:r>
          </a:p>
          <a:p>
            <a:endParaRPr lang="en-US" dirty="0"/>
          </a:p>
          <a:p>
            <a:endParaRPr lang="en-US" dirty="0"/>
          </a:p>
        </p:txBody>
      </p:sp>
      <p:graphicFrame>
        <p:nvGraphicFramePr>
          <p:cNvPr id="4" name="Table 4">
            <a:extLst>
              <a:ext uri="{FF2B5EF4-FFF2-40B4-BE49-F238E27FC236}">
                <a16:creationId xmlns:a16="http://schemas.microsoft.com/office/drawing/2014/main" id="{CEC23DD6-D201-442E-B101-5F92AE1004D3}"/>
              </a:ext>
            </a:extLst>
          </p:cNvPr>
          <p:cNvGraphicFramePr>
            <a:graphicFrameLocks noGrp="1"/>
          </p:cNvGraphicFramePr>
          <p:nvPr>
            <p:extLst>
              <p:ext uri="{D42A27DB-BD31-4B8C-83A1-F6EECF244321}">
                <p14:modId xmlns:p14="http://schemas.microsoft.com/office/powerpoint/2010/main" val="972223684"/>
              </p:ext>
            </p:extLst>
          </p:nvPr>
        </p:nvGraphicFramePr>
        <p:xfrm>
          <a:off x="1765300" y="4834466"/>
          <a:ext cx="8128000" cy="1371600"/>
        </p:xfrm>
        <a:graphic>
          <a:graphicData uri="http://schemas.openxmlformats.org/drawingml/2006/table">
            <a:tbl>
              <a:tblPr firstRow="1" bandRow="1">
                <a:tableStyleId>{22838BEF-8BB2-4498-84A7-C5851F593DF1}</a:tableStyleId>
              </a:tblPr>
              <a:tblGrid>
                <a:gridCol w="4064000">
                  <a:extLst>
                    <a:ext uri="{9D8B030D-6E8A-4147-A177-3AD203B41FA5}">
                      <a16:colId xmlns:a16="http://schemas.microsoft.com/office/drawing/2014/main" val="1986953721"/>
                    </a:ext>
                  </a:extLst>
                </a:gridCol>
                <a:gridCol w="4064000">
                  <a:extLst>
                    <a:ext uri="{9D8B030D-6E8A-4147-A177-3AD203B41FA5}">
                      <a16:colId xmlns:a16="http://schemas.microsoft.com/office/drawing/2014/main" val="2177377762"/>
                    </a:ext>
                  </a:extLst>
                </a:gridCol>
              </a:tblGrid>
              <a:tr h="370840">
                <a:tc>
                  <a:txBody>
                    <a:bodyPr/>
                    <a:lstStyle/>
                    <a:p>
                      <a:r>
                        <a:rPr lang="en-US" sz="2400" b="0" dirty="0"/>
                        <a:t>Rating End Products</a:t>
                      </a:r>
                    </a:p>
                  </a:txBody>
                  <a:tcPr/>
                </a:tc>
                <a:tc>
                  <a:txBody>
                    <a:bodyPr/>
                    <a:lstStyle/>
                    <a:p>
                      <a:r>
                        <a:rPr lang="en-US" sz="2400" b="0" dirty="0"/>
                        <a:t>89</a:t>
                      </a:r>
                    </a:p>
                  </a:txBody>
                  <a:tcPr/>
                </a:tc>
                <a:extLst>
                  <a:ext uri="{0D108BD9-81ED-4DB2-BD59-A6C34878D82A}">
                    <a16:rowId xmlns:a16="http://schemas.microsoft.com/office/drawing/2014/main" val="1485483313"/>
                  </a:ext>
                </a:extLst>
              </a:tr>
              <a:tr h="370840">
                <a:tc>
                  <a:txBody>
                    <a:bodyPr/>
                    <a:lstStyle/>
                    <a:p>
                      <a:r>
                        <a:rPr lang="en-US" sz="2400" b="0" dirty="0"/>
                        <a:t>Non-Rating End Products</a:t>
                      </a:r>
                    </a:p>
                  </a:txBody>
                  <a:tcPr/>
                </a:tc>
                <a:tc>
                  <a:txBody>
                    <a:bodyPr/>
                    <a:lstStyle/>
                    <a:p>
                      <a:r>
                        <a:rPr lang="en-US" sz="2400" b="0" dirty="0"/>
                        <a:t>174</a:t>
                      </a:r>
                    </a:p>
                  </a:txBody>
                  <a:tcPr/>
                </a:tc>
                <a:extLst>
                  <a:ext uri="{0D108BD9-81ED-4DB2-BD59-A6C34878D82A}">
                    <a16:rowId xmlns:a16="http://schemas.microsoft.com/office/drawing/2014/main" val="3382241166"/>
                  </a:ext>
                </a:extLst>
              </a:tr>
              <a:tr h="370840">
                <a:tc>
                  <a:txBody>
                    <a:bodyPr/>
                    <a:lstStyle/>
                    <a:p>
                      <a:r>
                        <a:rPr lang="en-US" sz="2400" b="1" dirty="0"/>
                        <a:t>TOTALS:</a:t>
                      </a:r>
                    </a:p>
                  </a:txBody>
                  <a:tcPr/>
                </a:tc>
                <a:tc>
                  <a:txBody>
                    <a:bodyPr/>
                    <a:lstStyle/>
                    <a:p>
                      <a:r>
                        <a:rPr lang="en-US" sz="2400" b="1" dirty="0"/>
                        <a:t>263</a:t>
                      </a:r>
                    </a:p>
                  </a:txBody>
                  <a:tcPr/>
                </a:tc>
                <a:extLst>
                  <a:ext uri="{0D108BD9-81ED-4DB2-BD59-A6C34878D82A}">
                    <a16:rowId xmlns:a16="http://schemas.microsoft.com/office/drawing/2014/main" val="4149385414"/>
                  </a:ext>
                </a:extLst>
              </a:tr>
            </a:tbl>
          </a:graphicData>
        </a:graphic>
      </p:graphicFrame>
    </p:spTree>
    <p:extLst>
      <p:ext uri="{BB962C8B-B14F-4D97-AF65-F5344CB8AC3E}">
        <p14:creationId xmlns:p14="http://schemas.microsoft.com/office/powerpoint/2010/main" val="783484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4F0DC-310A-48E5-ACA9-AC14A9724286}"/>
              </a:ext>
            </a:extLst>
          </p:cNvPr>
          <p:cNvSpPr>
            <a:spLocks noGrp="1"/>
          </p:cNvSpPr>
          <p:nvPr>
            <p:ph type="title"/>
          </p:nvPr>
        </p:nvSpPr>
        <p:spPr/>
        <p:txBody>
          <a:bodyPr/>
          <a:lstStyle/>
          <a:p>
            <a:r>
              <a:rPr lang="en-US" dirty="0"/>
              <a:t>EP Closures SFR</a:t>
            </a:r>
          </a:p>
        </p:txBody>
      </p:sp>
      <p:sp>
        <p:nvSpPr>
          <p:cNvPr id="3" name="Content Placeholder 2">
            <a:extLst>
              <a:ext uri="{FF2B5EF4-FFF2-40B4-BE49-F238E27FC236}">
                <a16:creationId xmlns:a16="http://schemas.microsoft.com/office/drawing/2014/main" id="{6DBD6B0E-E424-488F-9B20-B012A0020617}"/>
              </a:ext>
            </a:extLst>
          </p:cNvPr>
          <p:cNvSpPr>
            <a:spLocks noGrp="1"/>
          </p:cNvSpPr>
          <p:nvPr>
            <p:ph idx="1"/>
          </p:nvPr>
        </p:nvSpPr>
        <p:spPr>
          <a:xfrm>
            <a:off x="838200" y="1825624"/>
            <a:ext cx="11353800" cy="5032375"/>
          </a:xfrm>
        </p:spPr>
        <p:txBody>
          <a:bodyPr/>
          <a:lstStyle/>
          <a:p>
            <a:r>
              <a:rPr lang="en-US" dirty="0"/>
              <a:t>140 cases contained errors, some of which contained multiple errors</a:t>
            </a:r>
          </a:p>
          <a:p>
            <a:endParaRPr lang="en-US" dirty="0"/>
          </a:p>
          <a:p>
            <a:endParaRPr lang="en-US" dirty="0"/>
          </a:p>
          <a:p>
            <a:endParaRPr lang="en-US" sz="1000" dirty="0"/>
          </a:p>
          <a:p>
            <a:r>
              <a:rPr lang="en-US" dirty="0"/>
              <a:t>117 of the 140 cases were improperly cleared, resulting in 55.5% accuracy</a:t>
            </a:r>
          </a:p>
          <a:p>
            <a:endParaRPr lang="en-US" sz="1000" dirty="0"/>
          </a:p>
          <a:p>
            <a:r>
              <a:rPr lang="en-US" dirty="0"/>
              <a:t>9 cases had one or more benefit entitlement (BE) errors impacting the Veteran’s benefits, while the remaining 131 cases contained non-BE errors.  This amounted to a 96.6% error rate.</a:t>
            </a:r>
          </a:p>
          <a:p>
            <a:endParaRPr lang="en-US" dirty="0"/>
          </a:p>
        </p:txBody>
      </p:sp>
      <p:graphicFrame>
        <p:nvGraphicFramePr>
          <p:cNvPr id="4" name="Table 4">
            <a:extLst>
              <a:ext uri="{FF2B5EF4-FFF2-40B4-BE49-F238E27FC236}">
                <a16:creationId xmlns:a16="http://schemas.microsoft.com/office/drawing/2014/main" id="{A0C8603E-8111-4B6E-ADCE-5F40875C4075}"/>
              </a:ext>
            </a:extLst>
          </p:cNvPr>
          <p:cNvGraphicFramePr>
            <a:graphicFrameLocks noGrp="1"/>
          </p:cNvGraphicFramePr>
          <p:nvPr>
            <p:extLst>
              <p:ext uri="{D42A27DB-BD31-4B8C-83A1-F6EECF244321}">
                <p14:modId xmlns:p14="http://schemas.microsoft.com/office/powerpoint/2010/main" val="2532162949"/>
              </p:ext>
            </p:extLst>
          </p:nvPr>
        </p:nvGraphicFramePr>
        <p:xfrm>
          <a:off x="2106386" y="2421466"/>
          <a:ext cx="8128000" cy="792480"/>
        </p:xfrm>
        <a:graphic>
          <a:graphicData uri="http://schemas.openxmlformats.org/drawingml/2006/table">
            <a:tbl>
              <a:tblPr firstRow="1" bandRow="1">
                <a:tableStyleId>{22838BEF-8BB2-4498-84A7-C5851F593DF1}</a:tableStyleId>
              </a:tblPr>
              <a:tblGrid>
                <a:gridCol w="4064000">
                  <a:extLst>
                    <a:ext uri="{9D8B030D-6E8A-4147-A177-3AD203B41FA5}">
                      <a16:colId xmlns:a16="http://schemas.microsoft.com/office/drawing/2014/main" val="3883388535"/>
                    </a:ext>
                  </a:extLst>
                </a:gridCol>
                <a:gridCol w="4064000">
                  <a:extLst>
                    <a:ext uri="{9D8B030D-6E8A-4147-A177-3AD203B41FA5}">
                      <a16:colId xmlns:a16="http://schemas.microsoft.com/office/drawing/2014/main" val="3553092369"/>
                    </a:ext>
                  </a:extLst>
                </a:gridCol>
              </a:tblGrid>
              <a:tr h="370840">
                <a:tc>
                  <a:txBody>
                    <a:bodyPr/>
                    <a:lstStyle/>
                    <a:p>
                      <a:r>
                        <a:rPr lang="en-US" sz="2000" b="1" dirty="0"/>
                        <a:t>Rating End Products</a:t>
                      </a:r>
                    </a:p>
                  </a:txBody>
                  <a:tcPr/>
                </a:tc>
                <a:tc>
                  <a:txBody>
                    <a:bodyPr/>
                    <a:lstStyle/>
                    <a:p>
                      <a:r>
                        <a:rPr lang="en-US" sz="2000" b="1" dirty="0"/>
                        <a:t>68</a:t>
                      </a:r>
                    </a:p>
                  </a:txBody>
                  <a:tcPr/>
                </a:tc>
                <a:extLst>
                  <a:ext uri="{0D108BD9-81ED-4DB2-BD59-A6C34878D82A}">
                    <a16:rowId xmlns:a16="http://schemas.microsoft.com/office/drawing/2014/main" val="1760986649"/>
                  </a:ext>
                </a:extLst>
              </a:tr>
              <a:tr h="370840">
                <a:tc>
                  <a:txBody>
                    <a:bodyPr/>
                    <a:lstStyle/>
                    <a:p>
                      <a:r>
                        <a:rPr lang="en-US" sz="2000" b="1" dirty="0"/>
                        <a:t>Non-Rating End Products</a:t>
                      </a:r>
                    </a:p>
                  </a:txBody>
                  <a:tcPr/>
                </a:tc>
                <a:tc>
                  <a:txBody>
                    <a:bodyPr/>
                    <a:lstStyle/>
                    <a:p>
                      <a:r>
                        <a:rPr lang="en-US" sz="2000" b="1" dirty="0"/>
                        <a:t>72</a:t>
                      </a:r>
                    </a:p>
                  </a:txBody>
                  <a:tcPr/>
                </a:tc>
                <a:extLst>
                  <a:ext uri="{0D108BD9-81ED-4DB2-BD59-A6C34878D82A}">
                    <a16:rowId xmlns:a16="http://schemas.microsoft.com/office/drawing/2014/main" val="3068629518"/>
                  </a:ext>
                </a:extLst>
              </a:tr>
            </a:tbl>
          </a:graphicData>
        </a:graphic>
      </p:graphicFrame>
      <p:graphicFrame>
        <p:nvGraphicFramePr>
          <p:cNvPr id="6" name="Table 4">
            <a:extLst>
              <a:ext uri="{FF2B5EF4-FFF2-40B4-BE49-F238E27FC236}">
                <a16:creationId xmlns:a16="http://schemas.microsoft.com/office/drawing/2014/main" id="{D70DE070-8491-48C3-AC65-064C5AFC3F3A}"/>
              </a:ext>
            </a:extLst>
          </p:cNvPr>
          <p:cNvGraphicFramePr>
            <a:graphicFrameLocks noGrp="1"/>
          </p:cNvGraphicFramePr>
          <p:nvPr>
            <p:extLst>
              <p:ext uri="{D42A27DB-BD31-4B8C-83A1-F6EECF244321}">
                <p14:modId xmlns:p14="http://schemas.microsoft.com/office/powerpoint/2010/main" val="3847690299"/>
              </p:ext>
            </p:extLst>
          </p:nvPr>
        </p:nvGraphicFramePr>
        <p:xfrm>
          <a:off x="2106386" y="5825066"/>
          <a:ext cx="8128000" cy="792480"/>
        </p:xfrm>
        <a:graphic>
          <a:graphicData uri="http://schemas.openxmlformats.org/drawingml/2006/table">
            <a:tbl>
              <a:tblPr firstRow="1" bandRow="1">
                <a:tableStyleId>{22838BEF-8BB2-4498-84A7-C5851F593DF1}</a:tableStyleId>
              </a:tblPr>
              <a:tblGrid>
                <a:gridCol w="4064000">
                  <a:extLst>
                    <a:ext uri="{9D8B030D-6E8A-4147-A177-3AD203B41FA5}">
                      <a16:colId xmlns:a16="http://schemas.microsoft.com/office/drawing/2014/main" val="3883388535"/>
                    </a:ext>
                  </a:extLst>
                </a:gridCol>
                <a:gridCol w="4064000">
                  <a:extLst>
                    <a:ext uri="{9D8B030D-6E8A-4147-A177-3AD203B41FA5}">
                      <a16:colId xmlns:a16="http://schemas.microsoft.com/office/drawing/2014/main" val="3553092369"/>
                    </a:ext>
                  </a:extLst>
                </a:gridCol>
              </a:tblGrid>
              <a:tr h="370840">
                <a:tc>
                  <a:txBody>
                    <a:bodyPr/>
                    <a:lstStyle/>
                    <a:p>
                      <a:r>
                        <a:rPr lang="en-US" sz="2000" b="1" dirty="0"/>
                        <a:t>Rating End Products</a:t>
                      </a:r>
                    </a:p>
                  </a:txBody>
                  <a:tcPr/>
                </a:tc>
                <a:tc>
                  <a:txBody>
                    <a:bodyPr/>
                    <a:lstStyle/>
                    <a:p>
                      <a:r>
                        <a:rPr lang="en-US" sz="2000" b="1" dirty="0"/>
                        <a:t>0</a:t>
                      </a:r>
                    </a:p>
                  </a:txBody>
                  <a:tcPr/>
                </a:tc>
                <a:extLst>
                  <a:ext uri="{0D108BD9-81ED-4DB2-BD59-A6C34878D82A}">
                    <a16:rowId xmlns:a16="http://schemas.microsoft.com/office/drawing/2014/main" val="1760986649"/>
                  </a:ext>
                </a:extLst>
              </a:tr>
              <a:tr h="370840">
                <a:tc>
                  <a:txBody>
                    <a:bodyPr/>
                    <a:lstStyle/>
                    <a:p>
                      <a:r>
                        <a:rPr lang="en-US" sz="2000" b="1" dirty="0"/>
                        <a:t>Non-Rating End Products</a:t>
                      </a:r>
                    </a:p>
                  </a:txBody>
                  <a:tcPr/>
                </a:tc>
                <a:tc>
                  <a:txBody>
                    <a:bodyPr/>
                    <a:lstStyle/>
                    <a:p>
                      <a:r>
                        <a:rPr lang="en-US" sz="2000" b="1" dirty="0"/>
                        <a:t>9</a:t>
                      </a:r>
                    </a:p>
                  </a:txBody>
                  <a:tcPr/>
                </a:tc>
                <a:extLst>
                  <a:ext uri="{0D108BD9-81ED-4DB2-BD59-A6C34878D82A}">
                    <a16:rowId xmlns:a16="http://schemas.microsoft.com/office/drawing/2014/main" val="3068629518"/>
                  </a:ext>
                </a:extLst>
              </a:tr>
            </a:tbl>
          </a:graphicData>
        </a:graphic>
      </p:graphicFrame>
    </p:spTree>
    <p:extLst>
      <p:ext uri="{BB962C8B-B14F-4D97-AF65-F5344CB8AC3E}">
        <p14:creationId xmlns:p14="http://schemas.microsoft.com/office/powerpoint/2010/main" val="99636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8ED9-C0FD-40BD-9429-FD06619CAE84}"/>
              </a:ext>
            </a:extLst>
          </p:cNvPr>
          <p:cNvSpPr>
            <a:spLocks noGrp="1"/>
          </p:cNvSpPr>
          <p:nvPr>
            <p:ph type="title"/>
          </p:nvPr>
        </p:nvSpPr>
        <p:spPr/>
        <p:txBody>
          <a:bodyPr/>
          <a:lstStyle/>
          <a:p>
            <a:r>
              <a:rPr lang="en-US" dirty="0"/>
              <a:t>EP Closures SFR</a:t>
            </a:r>
          </a:p>
        </p:txBody>
      </p:sp>
      <p:sp>
        <p:nvSpPr>
          <p:cNvPr id="3" name="Content Placeholder 2">
            <a:extLst>
              <a:ext uri="{FF2B5EF4-FFF2-40B4-BE49-F238E27FC236}">
                <a16:creationId xmlns:a16="http://schemas.microsoft.com/office/drawing/2014/main" id="{3670E1E0-0E0E-49A9-A43A-C5DB7B8C9665}"/>
              </a:ext>
            </a:extLst>
          </p:cNvPr>
          <p:cNvSpPr>
            <a:spLocks noGrp="1"/>
          </p:cNvSpPr>
          <p:nvPr>
            <p:ph idx="1"/>
          </p:nvPr>
        </p:nvSpPr>
        <p:spPr>
          <a:xfrm>
            <a:off x="838200" y="1825624"/>
            <a:ext cx="10515600" cy="4879975"/>
          </a:xfrm>
        </p:spPr>
        <p:txBody>
          <a:bodyPr/>
          <a:lstStyle/>
          <a:p>
            <a:r>
              <a:rPr lang="en-US" dirty="0"/>
              <a:t>Multiple error trends</a:t>
            </a:r>
          </a:p>
          <a:p>
            <a:pPr lvl="1"/>
            <a:r>
              <a:rPr lang="en-US" dirty="0"/>
              <a:t>Clearing the EP when no work credit was warranted</a:t>
            </a:r>
          </a:p>
          <a:p>
            <a:pPr lvl="1"/>
            <a:r>
              <a:rPr lang="en-US" dirty="0"/>
              <a:t>Incorrect work credit (established EP should have been changed to a separate EP before clearing)</a:t>
            </a:r>
          </a:p>
          <a:p>
            <a:pPr lvl="2"/>
            <a:r>
              <a:rPr lang="en-US" dirty="0"/>
              <a:t>Review revealed no action was warranted (e.g. hospital adjustment review)</a:t>
            </a:r>
          </a:p>
          <a:p>
            <a:pPr lvl="2"/>
            <a:r>
              <a:rPr lang="en-US" dirty="0"/>
              <a:t>Claimed contention already under control by legacy appeal EP</a:t>
            </a:r>
          </a:p>
          <a:p>
            <a:pPr lvl="2"/>
            <a:r>
              <a:rPr lang="en-US" dirty="0"/>
              <a:t>Request for benefits filed on incorrect form and/ or application incomplete</a:t>
            </a:r>
          </a:p>
          <a:p>
            <a:pPr lvl="1"/>
            <a:r>
              <a:rPr lang="en-US" dirty="0"/>
              <a:t>Clearing the EP when action was necessary</a:t>
            </a:r>
          </a:p>
          <a:p>
            <a:pPr lvl="1"/>
            <a:r>
              <a:rPr lang="en-US" dirty="0"/>
              <a:t>Taking multiple EP credits</a:t>
            </a:r>
          </a:p>
          <a:p>
            <a:pPr lvl="1"/>
            <a:r>
              <a:rPr lang="en-US" dirty="0"/>
              <a:t>Failure to perform system updates</a:t>
            </a:r>
          </a:p>
          <a:p>
            <a:pPr lvl="1"/>
            <a:r>
              <a:rPr lang="en-US" dirty="0"/>
              <a:t>Failure to notify Vocational Rehabilitation and Employment (VR&amp;E) of dependency change</a:t>
            </a:r>
          </a:p>
        </p:txBody>
      </p:sp>
    </p:spTree>
    <p:extLst>
      <p:ext uri="{BB962C8B-B14F-4D97-AF65-F5344CB8AC3E}">
        <p14:creationId xmlns:p14="http://schemas.microsoft.com/office/powerpoint/2010/main" val="27304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8AF8-344D-4E50-B67E-1608264DD7EC}"/>
              </a:ext>
            </a:extLst>
          </p:cNvPr>
          <p:cNvSpPr>
            <a:spLocks noGrp="1"/>
          </p:cNvSpPr>
          <p:nvPr>
            <p:ph type="title"/>
          </p:nvPr>
        </p:nvSpPr>
        <p:spPr/>
        <p:txBody>
          <a:bodyPr>
            <a:normAutofit fontScale="90000"/>
          </a:bodyPr>
          <a:lstStyle/>
          <a:p>
            <a:r>
              <a:rPr lang="en-US" dirty="0"/>
              <a:t>VAMC Records and Final Notification Letters</a:t>
            </a:r>
          </a:p>
        </p:txBody>
      </p:sp>
      <p:sp>
        <p:nvSpPr>
          <p:cNvPr id="3" name="Content Placeholder 2">
            <a:extLst>
              <a:ext uri="{FF2B5EF4-FFF2-40B4-BE49-F238E27FC236}">
                <a16:creationId xmlns:a16="http://schemas.microsoft.com/office/drawing/2014/main" id="{ACE1A66E-6DED-4AAD-969D-6876CEFD617C}"/>
              </a:ext>
            </a:extLst>
          </p:cNvPr>
          <p:cNvSpPr>
            <a:spLocks noGrp="1"/>
          </p:cNvSpPr>
          <p:nvPr>
            <p:ph idx="1"/>
          </p:nvPr>
        </p:nvSpPr>
        <p:spPr/>
        <p:txBody>
          <a:bodyPr>
            <a:normAutofit lnSpcReduction="10000"/>
          </a:bodyPr>
          <a:lstStyle/>
          <a:p>
            <a:r>
              <a:rPr lang="en-US" dirty="0"/>
              <a:t>Updates (including a new block 2.l) have been made that should provide additional context and assistance when determining if a final notification letter for VAMC records is necessary.  These changes will reduce:</a:t>
            </a:r>
          </a:p>
          <a:p>
            <a:pPr lvl="1"/>
            <a:r>
              <a:rPr lang="en-US" dirty="0"/>
              <a:t>The number of unnecessary FNLs being generated</a:t>
            </a:r>
          </a:p>
          <a:p>
            <a:pPr marL="457200" lvl="1" indent="0">
              <a:buNone/>
            </a:pPr>
            <a:endParaRPr lang="en-US" dirty="0"/>
          </a:p>
          <a:p>
            <a:pPr lvl="1"/>
            <a:r>
              <a:rPr lang="en-US" dirty="0"/>
              <a:t>Disagreements over whether an FNL is warranted, or if it covered the appropriate date range (between VSR/ RVSR/ QRT)</a:t>
            </a:r>
          </a:p>
          <a:p>
            <a:pPr marL="457200" lvl="1" indent="0">
              <a:buNone/>
            </a:pPr>
            <a:endParaRPr lang="en-US" dirty="0"/>
          </a:p>
          <a:p>
            <a:pPr lvl="1"/>
            <a:r>
              <a:rPr lang="en-US" dirty="0"/>
              <a:t>Deferrals, as well as deferral disagreements, and</a:t>
            </a:r>
          </a:p>
          <a:p>
            <a:pPr marL="457200" lvl="1" indent="0">
              <a:buNone/>
            </a:pPr>
            <a:endParaRPr lang="en-US" dirty="0"/>
          </a:p>
          <a:p>
            <a:pPr lvl="1"/>
            <a:r>
              <a:rPr lang="en-US" dirty="0"/>
              <a:t>Confusion for Veterans receiving FNLs that are overly specific.</a:t>
            </a:r>
          </a:p>
        </p:txBody>
      </p:sp>
    </p:spTree>
    <p:extLst>
      <p:ext uri="{BB962C8B-B14F-4D97-AF65-F5344CB8AC3E}">
        <p14:creationId xmlns:p14="http://schemas.microsoft.com/office/powerpoint/2010/main" val="952677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23D8-BA9D-44DE-B7B4-8A22315CE049}"/>
              </a:ext>
            </a:extLst>
          </p:cNvPr>
          <p:cNvSpPr>
            <a:spLocks noGrp="1"/>
          </p:cNvSpPr>
          <p:nvPr>
            <p:ph type="title"/>
          </p:nvPr>
        </p:nvSpPr>
        <p:spPr/>
        <p:txBody>
          <a:bodyPr/>
          <a:lstStyle/>
          <a:p>
            <a:r>
              <a:rPr lang="en-US" dirty="0"/>
              <a:t>EP Closures SFR</a:t>
            </a:r>
          </a:p>
        </p:txBody>
      </p:sp>
      <p:pic>
        <p:nvPicPr>
          <p:cNvPr id="9" name="Content Placeholder 8">
            <a:extLst>
              <a:ext uri="{FF2B5EF4-FFF2-40B4-BE49-F238E27FC236}">
                <a16:creationId xmlns:a16="http://schemas.microsoft.com/office/drawing/2014/main" id="{A9680FB6-5784-4CE2-A4E5-52A3F934F380}"/>
              </a:ext>
            </a:extLst>
          </p:cNvPr>
          <p:cNvPicPr>
            <a:picLocks noGrp="1" noChangeAspect="1"/>
          </p:cNvPicPr>
          <p:nvPr>
            <p:ph idx="1"/>
          </p:nvPr>
        </p:nvPicPr>
        <p:blipFill>
          <a:blip r:embed="rId2"/>
          <a:stretch>
            <a:fillRect/>
          </a:stretch>
        </p:blipFill>
        <p:spPr>
          <a:xfrm>
            <a:off x="874957" y="1825625"/>
            <a:ext cx="10442086" cy="4351338"/>
          </a:xfrm>
          <a:prstGeom prst="rect">
            <a:avLst/>
          </a:prstGeom>
        </p:spPr>
      </p:pic>
    </p:spTree>
    <p:extLst>
      <p:ext uri="{BB962C8B-B14F-4D97-AF65-F5344CB8AC3E}">
        <p14:creationId xmlns:p14="http://schemas.microsoft.com/office/powerpoint/2010/main" val="2822450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95194-4211-43D4-9244-13D9EAF850DE}"/>
              </a:ext>
            </a:extLst>
          </p:cNvPr>
          <p:cNvSpPr>
            <a:spLocks noGrp="1"/>
          </p:cNvSpPr>
          <p:nvPr>
            <p:ph type="title"/>
          </p:nvPr>
        </p:nvSpPr>
        <p:spPr/>
        <p:txBody>
          <a:bodyPr/>
          <a:lstStyle/>
          <a:p>
            <a:r>
              <a:rPr lang="en-US" dirty="0"/>
              <a:t>EP Closures SFR</a:t>
            </a:r>
          </a:p>
        </p:txBody>
      </p:sp>
      <p:sp>
        <p:nvSpPr>
          <p:cNvPr id="3" name="Content Placeholder 2">
            <a:extLst>
              <a:ext uri="{FF2B5EF4-FFF2-40B4-BE49-F238E27FC236}">
                <a16:creationId xmlns:a16="http://schemas.microsoft.com/office/drawing/2014/main" id="{19A342FF-14ED-4F5E-8D16-21E43384EC05}"/>
              </a:ext>
            </a:extLst>
          </p:cNvPr>
          <p:cNvSpPr>
            <a:spLocks noGrp="1"/>
          </p:cNvSpPr>
          <p:nvPr>
            <p:ph idx="1"/>
          </p:nvPr>
        </p:nvSpPr>
        <p:spPr>
          <a:xfrm>
            <a:off x="838200" y="1825624"/>
            <a:ext cx="10515600" cy="5032376"/>
          </a:xfrm>
        </p:spPr>
        <p:txBody>
          <a:bodyPr/>
          <a:lstStyle/>
          <a:p>
            <a:r>
              <a:rPr lang="en-US" dirty="0"/>
              <a:t>Reminders:</a:t>
            </a:r>
          </a:p>
          <a:p>
            <a:pPr lvl="1"/>
            <a:r>
              <a:rPr lang="en-US" dirty="0"/>
              <a:t>Review the Veteran’s records to ensure that there are no other benefits for which dependency changes may apply (example: Chapter 31 benefits).</a:t>
            </a:r>
          </a:p>
          <a:p>
            <a:pPr lvl="1"/>
            <a:r>
              <a:rPr lang="en-US" dirty="0"/>
              <a:t>Prevent duplicate credit by reviewing the beneficiary’s record to ensure a separate EP for the same issue has not already been cleared.</a:t>
            </a:r>
          </a:p>
          <a:p>
            <a:pPr lvl="1"/>
            <a:r>
              <a:rPr lang="en-US" dirty="0"/>
              <a:t>Pending Issue File Clear (PCLR) command is to be used to clear the pending issue when credit</a:t>
            </a:r>
            <a:r>
              <a:rPr lang="en-US" b="1" dirty="0"/>
              <a:t> is </a:t>
            </a:r>
            <a:r>
              <a:rPr lang="en-US" dirty="0"/>
              <a:t>appropriate.  If no work credit is warranted, use the Pending Issue File Cancellation (PCAN) command to ensure</a:t>
            </a:r>
            <a:r>
              <a:rPr lang="en-US" b="1" dirty="0"/>
              <a:t> no </a:t>
            </a:r>
            <a:r>
              <a:rPr lang="en-US" dirty="0"/>
              <a:t>work credit is applied to the employee or to the station.</a:t>
            </a:r>
          </a:p>
          <a:p>
            <a:pPr lvl="1"/>
            <a:r>
              <a:rPr lang="en-US" dirty="0"/>
              <a:t>Consider use of the Pending Issue File Change (PCHG) command when the EP is not properly established.  This command can be used to change the claim label/ type or date of claim without the need for cancelling or reestablishing the EP.</a:t>
            </a:r>
          </a:p>
          <a:p>
            <a:pPr lvl="2">
              <a:buFont typeface="Wingdings" panose="05000000000000000000" pitchFamily="2" charset="2"/>
              <a:buChar char="v"/>
            </a:pPr>
            <a:r>
              <a:rPr lang="en-US" dirty="0">
                <a:solidFill>
                  <a:srgbClr val="FF0000"/>
                </a:solidFill>
              </a:rPr>
              <a:t>M21-1 III.ii.1.A.2.b</a:t>
            </a:r>
          </a:p>
        </p:txBody>
      </p:sp>
    </p:spTree>
    <p:extLst>
      <p:ext uri="{BB962C8B-B14F-4D97-AF65-F5344CB8AC3E}">
        <p14:creationId xmlns:p14="http://schemas.microsoft.com/office/powerpoint/2010/main" val="2481400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C838-3C00-48C6-A771-9B571C636E75}"/>
              </a:ext>
            </a:extLst>
          </p:cNvPr>
          <p:cNvSpPr>
            <a:spLocks noGrp="1"/>
          </p:cNvSpPr>
          <p:nvPr>
            <p:ph type="title"/>
          </p:nvPr>
        </p:nvSpPr>
        <p:spPr/>
        <p:txBody>
          <a:bodyPr/>
          <a:lstStyle/>
          <a:p>
            <a:r>
              <a:rPr lang="en-US" dirty="0"/>
              <a:t>Military Retired Pay Reminders</a:t>
            </a:r>
          </a:p>
        </p:txBody>
      </p:sp>
      <p:sp>
        <p:nvSpPr>
          <p:cNvPr id="3" name="Content Placeholder 2">
            <a:extLst>
              <a:ext uri="{FF2B5EF4-FFF2-40B4-BE49-F238E27FC236}">
                <a16:creationId xmlns:a16="http://schemas.microsoft.com/office/drawing/2014/main" id="{CE6D3818-F304-4DFC-853A-0F54A38C7790}"/>
              </a:ext>
            </a:extLst>
          </p:cNvPr>
          <p:cNvSpPr>
            <a:spLocks noGrp="1"/>
          </p:cNvSpPr>
          <p:nvPr>
            <p:ph idx="1"/>
          </p:nvPr>
        </p:nvSpPr>
        <p:spPr/>
        <p:txBody>
          <a:bodyPr anchor="ctr">
            <a:normAutofit/>
          </a:bodyPr>
          <a:lstStyle/>
          <a:p>
            <a:pPr marL="0" indent="0" algn="ctr">
              <a:buNone/>
            </a:pPr>
            <a:r>
              <a:rPr lang="en-US" sz="3200" dirty="0"/>
              <a:t>Christine Alford</a:t>
            </a:r>
          </a:p>
        </p:txBody>
      </p:sp>
    </p:spTree>
    <p:extLst>
      <p:ext uri="{BB962C8B-B14F-4D97-AF65-F5344CB8AC3E}">
        <p14:creationId xmlns:p14="http://schemas.microsoft.com/office/powerpoint/2010/main" val="25267532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F365-4C57-4A8A-BA04-A2D534424CF8}"/>
              </a:ext>
            </a:extLst>
          </p:cNvPr>
          <p:cNvSpPr>
            <a:spLocks noGrp="1"/>
          </p:cNvSpPr>
          <p:nvPr>
            <p:ph type="title"/>
          </p:nvPr>
        </p:nvSpPr>
        <p:spPr/>
        <p:txBody>
          <a:bodyPr/>
          <a:lstStyle/>
          <a:p>
            <a:r>
              <a:rPr lang="en-US" dirty="0"/>
              <a:t>Military Retired Pay Reminders</a:t>
            </a:r>
          </a:p>
        </p:txBody>
      </p:sp>
      <p:sp>
        <p:nvSpPr>
          <p:cNvPr id="3" name="Content Placeholder 2">
            <a:extLst>
              <a:ext uri="{FF2B5EF4-FFF2-40B4-BE49-F238E27FC236}">
                <a16:creationId xmlns:a16="http://schemas.microsoft.com/office/drawing/2014/main" id="{F666DBA0-13EB-46AB-A628-B063FA5153D1}"/>
              </a:ext>
            </a:extLst>
          </p:cNvPr>
          <p:cNvSpPr>
            <a:spLocks noGrp="1"/>
          </p:cNvSpPr>
          <p:nvPr>
            <p:ph idx="1"/>
          </p:nvPr>
        </p:nvSpPr>
        <p:spPr/>
        <p:txBody>
          <a:bodyPr/>
          <a:lstStyle/>
          <a:p>
            <a:r>
              <a:rPr lang="en-US" dirty="0"/>
              <a:t>M21-1 III.v.5 updated September 19, 2019</a:t>
            </a:r>
          </a:p>
          <a:p>
            <a:pPr lvl="1"/>
            <a:r>
              <a:rPr lang="en-US" dirty="0"/>
              <a:t>Requirement to withhold benefits to prevent concurrent payment of VA benefits and MRP remains unchanged</a:t>
            </a:r>
          </a:p>
          <a:p>
            <a:pPr lvl="2"/>
            <a:r>
              <a:rPr lang="en-US" dirty="0"/>
              <a:t>Even if a Veteran is entitled to CRDP or CRSC</a:t>
            </a:r>
          </a:p>
          <a:p>
            <a:endParaRPr lang="en-US" dirty="0"/>
          </a:p>
          <a:p>
            <a:r>
              <a:rPr lang="en-US" dirty="0"/>
              <a:t>Retired Pay Withholding Calculator</a:t>
            </a:r>
          </a:p>
          <a:p>
            <a:endParaRPr lang="en-US" dirty="0"/>
          </a:p>
          <a:p>
            <a:r>
              <a:rPr lang="en-US" dirty="0"/>
              <a:t>In CRDP or CRSC cases, withhold benefits until DFAS Issues AEW</a:t>
            </a:r>
          </a:p>
          <a:p>
            <a:pPr lvl="1">
              <a:buFont typeface="Wingdings" panose="05000000000000000000" pitchFamily="2" charset="2"/>
              <a:buChar char="v"/>
            </a:pPr>
            <a:r>
              <a:rPr lang="en-US" dirty="0">
                <a:solidFill>
                  <a:srgbClr val="FF0000"/>
                </a:solidFill>
              </a:rPr>
              <a:t>M21-1 III.v.5.E</a:t>
            </a:r>
          </a:p>
        </p:txBody>
      </p:sp>
    </p:spTree>
    <p:extLst>
      <p:ext uri="{BB962C8B-B14F-4D97-AF65-F5344CB8AC3E}">
        <p14:creationId xmlns:p14="http://schemas.microsoft.com/office/powerpoint/2010/main" val="36606114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56663-B72A-4BB2-A58C-F1F660D6DA49}"/>
              </a:ext>
            </a:extLst>
          </p:cNvPr>
          <p:cNvSpPr>
            <a:spLocks noGrp="1"/>
          </p:cNvSpPr>
          <p:nvPr>
            <p:ph type="title"/>
          </p:nvPr>
        </p:nvSpPr>
        <p:spPr/>
        <p:txBody>
          <a:bodyPr/>
          <a:lstStyle/>
          <a:p>
            <a:r>
              <a:rPr lang="en-US" dirty="0"/>
              <a:t>Military Retired Pay Reminders</a:t>
            </a:r>
          </a:p>
        </p:txBody>
      </p:sp>
      <p:sp>
        <p:nvSpPr>
          <p:cNvPr id="3" name="Content Placeholder 2">
            <a:extLst>
              <a:ext uri="{FF2B5EF4-FFF2-40B4-BE49-F238E27FC236}">
                <a16:creationId xmlns:a16="http://schemas.microsoft.com/office/drawing/2014/main" id="{9934ECF0-0A04-4CBC-9D42-DB23320F6722}"/>
              </a:ext>
            </a:extLst>
          </p:cNvPr>
          <p:cNvSpPr>
            <a:spLocks noGrp="1"/>
          </p:cNvSpPr>
          <p:nvPr>
            <p:ph idx="1"/>
          </p:nvPr>
        </p:nvSpPr>
        <p:spPr/>
        <p:txBody>
          <a:bodyPr/>
          <a:lstStyle/>
          <a:p>
            <a:r>
              <a:rPr lang="en-US" dirty="0"/>
              <a:t>Waivers of MRP:</a:t>
            </a:r>
          </a:p>
          <a:p>
            <a:endParaRPr lang="en-US" dirty="0"/>
          </a:p>
          <a:p>
            <a:pPr lvl="1"/>
            <a:r>
              <a:rPr lang="en-US" dirty="0"/>
              <a:t>Not required with the Veteran is eligible for full CRDP</a:t>
            </a:r>
          </a:p>
          <a:p>
            <a:pPr lvl="1"/>
            <a:endParaRPr lang="en-US" dirty="0"/>
          </a:p>
          <a:p>
            <a:pPr lvl="1"/>
            <a:r>
              <a:rPr lang="en-US" dirty="0"/>
              <a:t>This change allows payment of Compensation for full CRDP even if box on 21-526ez is checked</a:t>
            </a:r>
          </a:p>
          <a:p>
            <a:pPr lvl="1"/>
            <a:endParaRPr lang="en-US" dirty="0"/>
          </a:p>
          <a:p>
            <a:pPr lvl="1"/>
            <a:r>
              <a:rPr lang="en-US" dirty="0"/>
              <a:t>M21-1 change does not impact requirement to withhold benefits if required on award adjustments since CRDP entitlements are paid by the AEW process</a:t>
            </a:r>
          </a:p>
        </p:txBody>
      </p:sp>
    </p:spTree>
    <p:extLst>
      <p:ext uri="{BB962C8B-B14F-4D97-AF65-F5344CB8AC3E}">
        <p14:creationId xmlns:p14="http://schemas.microsoft.com/office/powerpoint/2010/main" val="1192354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10C4-1B8A-4039-8635-F08F3ADA8F33}"/>
              </a:ext>
            </a:extLst>
          </p:cNvPr>
          <p:cNvSpPr>
            <a:spLocks noGrp="1"/>
          </p:cNvSpPr>
          <p:nvPr>
            <p:ph type="title"/>
          </p:nvPr>
        </p:nvSpPr>
        <p:spPr/>
        <p:txBody>
          <a:bodyPr/>
          <a:lstStyle/>
          <a:p>
            <a:r>
              <a:rPr lang="en-US" dirty="0"/>
              <a:t>Suggestions – Next Quality Call</a:t>
            </a:r>
          </a:p>
        </p:txBody>
      </p:sp>
      <p:sp>
        <p:nvSpPr>
          <p:cNvPr id="3" name="Content Placeholder 2">
            <a:extLst>
              <a:ext uri="{FF2B5EF4-FFF2-40B4-BE49-F238E27FC236}">
                <a16:creationId xmlns:a16="http://schemas.microsoft.com/office/drawing/2014/main" id="{02C905C8-947D-4E40-9650-8E98DD1B8799}"/>
              </a:ext>
            </a:extLst>
          </p:cNvPr>
          <p:cNvSpPr>
            <a:spLocks noGrp="1"/>
          </p:cNvSpPr>
          <p:nvPr>
            <p:ph idx="1"/>
          </p:nvPr>
        </p:nvSpPr>
        <p:spPr/>
        <p:txBody>
          <a:bodyPr>
            <a:normAutofit/>
          </a:bodyPr>
          <a:lstStyle/>
          <a:p>
            <a:pPr marL="0" indent="0" algn="ctr">
              <a:buNone/>
            </a:pPr>
            <a:r>
              <a:rPr lang="en-US" sz="3200" dirty="0"/>
              <a:t>Presented by: Bonnie Kirby</a:t>
            </a:r>
          </a:p>
          <a:p>
            <a:r>
              <a:rPr lang="en-US" sz="3200" dirty="0"/>
              <a:t>We are offering opportunities for RO SMEs to present topics during a Compensation Service Quality Call recording session</a:t>
            </a:r>
          </a:p>
          <a:p>
            <a:pPr lvl="1"/>
            <a:r>
              <a:rPr lang="en-US" sz="2800" dirty="0"/>
              <a:t>Peer-to-peer communication is optimum</a:t>
            </a:r>
          </a:p>
          <a:p>
            <a:endParaRPr lang="en-US" sz="1000" dirty="0"/>
          </a:p>
          <a:p>
            <a:r>
              <a:rPr lang="en-US" sz="3200" dirty="0"/>
              <a:t>Are you interested in presenting a topic?</a:t>
            </a:r>
          </a:p>
          <a:p>
            <a:pPr lvl="1"/>
            <a:r>
              <a:rPr lang="en-US" sz="2800" dirty="0"/>
              <a:t>Talk to your coach or other RO management team member</a:t>
            </a:r>
          </a:p>
          <a:p>
            <a:pPr lvl="1"/>
            <a:r>
              <a:rPr lang="en-US" sz="2800" dirty="0"/>
              <a:t>If approved, have management send your name and topic to:</a:t>
            </a:r>
          </a:p>
          <a:p>
            <a:pPr lvl="2"/>
            <a:r>
              <a:rPr lang="en-US" sz="2400" dirty="0"/>
              <a:t>VAVBAWAS/CO/InternalQRS</a:t>
            </a:r>
          </a:p>
        </p:txBody>
      </p:sp>
    </p:spTree>
    <p:extLst>
      <p:ext uri="{BB962C8B-B14F-4D97-AF65-F5344CB8AC3E}">
        <p14:creationId xmlns:p14="http://schemas.microsoft.com/office/powerpoint/2010/main" val="1835303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7BED-F850-480F-8A28-AEF7424CC574}"/>
              </a:ext>
            </a:extLst>
          </p:cNvPr>
          <p:cNvSpPr>
            <a:spLocks noGrp="1"/>
          </p:cNvSpPr>
          <p:nvPr>
            <p:ph type="title"/>
          </p:nvPr>
        </p:nvSpPr>
        <p:spPr/>
        <p:txBody>
          <a:bodyPr/>
          <a:lstStyle/>
          <a:p>
            <a:r>
              <a:rPr lang="en-US" dirty="0"/>
              <a:t>Do you have Suggestions for Topics?</a:t>
            </a:r>
          </a:p>
        </p:txBody>
      </p:sp>
      <p:sp>
        <p:nvSpPr>
          <p:cNvPr id="3" name="Content Placeholder 2">
            <a:extLst>
              <a:ext uri="{FF2B5EF4-FFF2-40B4-BE49-F238E27FC236}">
                <a16:creationId xmlns:a16="http://schemas.microsoft.com/office/drawing/2014/main" id="{8AAFD977-3214-4508-AE27-7957CC15E7A4}"/>
              </a:ext>
            </a:extLst>
          </p:cNvPr>
          <p:cNvSpPr>
            <a:spLocks noGrp="1"/>
          </p:cNvSpPr>
          <p:nvPr>
            <p:ph idx="1"/>
          </p:nvPr>
        </p:nvSpPr>
        <p:spPr>
          <a:xfrm>
            <a:off x="838199" y="1825625"/>
            <a:ext cx="11206163" cy="4889500"/>
          </a:xfrm>
        </p:spPr>
        <p:txBody>
          <a:bodyPr>
            <a:normAutofit/>
          </a:bodyPr>
          <a:lstStyle/>
          <a:p>
            <a:r>
              <a:rPr lang="en-US" dirty="0"/>
              <a:t>Please email your topic suggestions to the Quality Call Leads at VAVBAWAS/CO/InternalQRS</a:t>
            </a:r>
          </a:p>
          <a:p>
            <a:pPr lvl="1"/>
            <a:r>
              <a:rPr lang="en-US" dirty="0"/>
              <a:t>In your email, please include:</a:t>
            </a:r>
          </a:p>
          <a:p>
            <a:pPr lvl="2"/>
            <a:r>
              <a:rPr lang="en-US" dirty="0"/>
              <a:t>CC to your coach or other RO management</a:t>
            </a:r>
          </a:p>
          <a:p>
            <a:pPr lvl="2"/>
            <a:r>
              <a:rPr lang="en-US" dirty="0"/>
              <a:t>Name of topic</a:t>
            </a:r>
          </a:p>
          <a:p>
            <a:pPr lvl="2"/>
            <a:r>
              <a:rPr lang="en-US" dirty="0"/>
              <a:t>Intended audience (VSR, RVSR, DRO, AQRS, RQRS, </a:t>
            </a:r>
            <a:r>
              <a:rPr lang="en-US" dirty="0" err="1"/>
              <a:t>etc</a:t>
            </a:r>
            <a:r>
              <a:rPr lang="en-US" dirty="0"/>
              <a:t>)</a:t>
            </a:r>
          </a:p>
          <a:p>
            <a:pPr lvl="2"/>
            <a:r>
              <a:rPr lang="en-US" dirty="0"/>
              <a:t>Applicable 38 CFR and/ or M21-1 references</a:t>
            </a:r>
          </a:p>
          <a:p>
            <a:r>
              <a:rPr lang="en-US" dirty="0"/>
              <a:t>Quality Call Bulletins can be found on the STAR Home Page on the Compensation Service Intranet site, TMS, and VBA Learning Catalog</a:t>
            </a:r>
          </a:p>
          <a:p>
            <a:r>
              <a:rPr lang="en-US" dirty="0"/>
              <a:t>Audio recordings of the Quality Calls with separate copies of the PowerPoint slides can be found in both TMS and the VBA Learning Catalog</a:t>
            </a:r>
          </a:p>
        </p:txBody>
      </p:sp>
    </p:spTree>
    <p:extLst>
      <p:ext uri="{BB962C8B-B14F-4D97-AF65-F5344CB8AC3E}">
        <p14:creationId xmlns:p14="http://schemas.microsoft.com/office/powerpoint/2010/main" val="11028825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E35F-0575-4A1D-8DE8-386F34FCD7A0}"/>
              </a:ext>
            </a:extLst>
          </p:cNvPr>
          <p:cNvSpPr>
            <a:spLocks noGrp="1"/>
          </p:cNvSpPr>
          <p:nvPr>
            <p:ph type="title"/>
          </p:nvPr>
        </p:nvSpPr>
        <p:spPr/>
        <p:txBody>
          <a:bodyPr/>
          <a:lstStyle/>
          <a:p>
            <a:r>
              <a:rPr lang="en-US" dirty="0"/>
              <a:t>Next Quality Call</a:t>
            </a:r>
          </a:p>
        </p:txBody>
      </p:sp>
      <p:sp>
        <p:nvSpPr>
          <p:cNvPr id="3" name="Content Placeholder 2">
            <a:extLst>
              <a:ext uri="{FF2B5EF4-FFF2-40B4-BE49-F238E27FC236}">
                <a16:creationId xmlns:a16="http://schemas.microsoft.com/office/drawing/2014/main" id="{A13ABA30-299B-4466-A430-5643C7EAAC0E}"/>
              </a:ext>
            </a:extLst>
          </p:cNvPr>
          <p:cNvSpPr>
            <a:spLocks noGrp="1"/>
          </p:cNvSpPr>
          <p:nvPr>
            <p:ph idx="1"/>
          </p:nvPr>
        </p:nvSpPr>
        <p:spPr/>
        <p:txBody>
          <a:bodyPr/>
          <a:lstStyle/>
          <a:p>
            <a:r>
              <a:rPr lang="en-US" dirty="0"/>
              <a:t>A Compensation Service Quality Call is usually recorded each month</a:t>
            </a:r>
          </a:p>
          <a:p>
            <a:r>
              <a:rPr lang="en-US" dirty="0"/>
              <a:t>Next Quality Call will be recorded in May</a:t>
            </a:r>
          </a:p>
        </p:txBody>
      </p:sp>
      <p:pic>
        <p:nvPicPr>
          <p:cNvPr id="5" name="Picture 4">
            <a:extLst>
              <a:ext uri="{FF2B5EF4-FFF2-40B4-BE49-F238E27FC236}">
                <a16:creationId xmlns:a16="http://schemas.microsoft.com/office/drawing/2014/main" id="{34128377-B0BE-42AB-93EE-CA67B639C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037" y="2901950"/>
            <a:ext cx="3956050" cy="3956050"/>
          </a:xfrm>
          <a:prstGeom prst="rect">
            <a:avLst/>
          </a:prstGeom>
        </p:spPr>
      </p:pic>
    </p:spTree>
    <p:extLst>
      <p:ext uri="{BB962C8B-B14F-4D97-AF65-F5344CB8AC3E}">
        <p14:creationId xmlns:p14="http://schemas.microsoft.com/office/powerpoint/2010/main" val="299212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7C8CA-A5E2-416B-96F1-6AF17E898E12}"/>
              </a:ext>
            </a:extLst>
          </p:cNvPr>
          <p:cNvSpPr>
            <a:spLocks noGrp="1"/>
          </p:cNvSpPr>
          <p:nvPr>
            <p:ph type="title"/>
          </p:nvPr>
        </p:nvSpPr>
        <p:spPr/>
        <p:txBody>
          <a:bodyPr>
            <a:normAutofit fontScale="90000"/>
          </a:bodyPr>
          <a:lstStyle/>
          <a:p>
            <a:r>
              <a:rPr lang="en-US" dirty="0"/>
              <a:t>Determining if a Final Notification Letter for VAMC Records is Warranted</a:t>
            </a:r>
          </a:p>
        </p:txBody>
      </p:sp>
      <p:sp>
        <p:nvSpPr>
          <p:cNvPr id="3" name="Content Placeholder 2">
            <a:extLst>
              <a:ext uri="{FF2B5EF4-FFF2-40B4-BE49-F238E27FC236}">
                <a16:creationId xmlns:a16="http://schemas.microsoft.com/office/drawing/2014/main" id="{6E7A61EB-4072-4103-9F3A-F4398952D87F}"/>
              </a:ext>
            </a:extLst>
          </p:cNvPr>
          <p:cNvSpPr>
            <a:spLocks noGrp="1"/>
          </p:cNvSpPr>
          <p:nvPr>
            <p:ph idx="1"/>
          </p:nvPr>
        </p:nvSpPr>
        <p:spPr/>
        <p:txBody>
          <a:bodyPr>
            <a:normAutofit lnSpcReduction="10000"/>
          </a:bodyPr>
          <a:lstStyle/>
          <a:p>
            <a:r>
              <a:rPr lang="en-US" dirty="0"/>
              <a:t>VA Form 21-526EZ doesn’t require date range for 2005-present treatment based on the operating assumption that VA will use CAPRI/JLV to obtain any relevant treatment of the disability, since they are immediately available to us electronically.  To that end, if VA is able to obtain any treatment records </a:t>
            </a:r>
            <a:r>
              <a:rPr lang="en-US" i="1" dirty="0"/>
              <a:t>at the identified facility, for the identified disability, </a:t>
            </a:r>
            <a:r>
              <a:rPr lang="en-US" dirty="0"/>
              <a:t>during this time frame, all identified records will be considered obtained.</a:t>
            </a:r>
          </a:p>
          <a:p>
            <a:pPr marL="0" indent="0">
              <a:buNone/>
            </a:pPr>
            <a:endParaRPr lang="en-US" sz="1100" dirty="0"/>
          </a:p>
          <a:p>
            <a:r>
              <a:rPr lang="en-US" dirty="0"/>
              <a:t>If no treatment at a VAMC is identified, there is no need for an FNL.  As with the bullet point listed above, it would be confusing, alarming, and unhelpful to the Veteran to create FNLs for records that aren’t available (i.e. never existed in the first place).</a:t>
            </a:r>
          </a:p>
        </p:txBody>
      </p:sp>
    </p:spTree>
    <p:extLst>
      <p:ext uri="{BB962C8B-B14F-4D97-AF65-F5344CB8AC3E}">
        <p14:creationId xmlns:p14="http://schemas.microsoft.com/office/powerpoint/2010/main" val="305389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4A7A-2C3D-4223-BF34-9DB1C19C1064}"/>
              </a:ext>
            </a:extLst>
          </p:cNvPr>
          <p:cNvSpPr>
            <a:spLocks noGrp="1"/>
          </p:cNvSpPr>
          <p:nvPr>
            <p:ph type="title"/>
          </p:nvPr>
        </p:nvSpPr>
        <p:spPr/>
        <p:txBody>
          <a:bodyPr>
            <a:normAutofit fontScale="90000"/>
          </a:bodyPr>
          <a:lstStyle/>
          <a:p>
            <a:r>
              <a:rPr lang="en-US" dirty="0"/>
              <a:t>Determining if a Final Notification Letter for VAMC Records is Warranted</a:t>
            </a:r>
          </a:p>
        </p:txBody>
      </p:sp>
      <p:sp>
        <p:nvSpPr>
          <p:cNvPr id="3" name="Content Placeholder 2">
            <a:extLst>
              <a:ext uri="{FF2B5EF4-FFF2-40B4-BE49-F238E27FC236}">
                <a16:creationId xmlns:a16="http://schemas.microsoft.com/office/drawing/2014/main" id="{F6DC1701-958E-4E5C-8FEA-8477AA8898FD}"/>
              </a:ext>
            </a:extLst>
          </p:cNvPr>
          <p:cNvSpPr>
            <a:spLocks noGrp="1"/>
          </p:cNvSpPr>
          <p:nvPr>
            <p:ph idx="1"/>
          </p:nvPr>
        </p:nvSpPr>
        <p:spPr/>
        <p:txBody>
          <a:bodyPr/>
          <a:lstStyle/>
          <a:p>
            <a:r>
              <a:rPr lang="en-US" dirty="0"/>
              <a:t>Updated the statement about obtaining records approximately close to an identified start date – to also include approximately close to the ending date, if one is listed.</a:t>
            </a:r>
          </a:p>
          <a:p>
            <a:endParaRPr lang="en-US" dirty="0"/>
          </a:p>
          <a:p>
            <a:r>
              <a:rPr lang="en-US" dirty="0"/>
              <a:t>Added an</a:t>
            </a:r>
            <a:r>
              <a:rPr lang="en-US" b="1" i="1" dirty="0"/>
              <a:t> important </a:t>
            </a:r>
            <a:r>
              <a:rPr lang="en-US" dirty="0"/>
              <a:t>note and an </a:t>
            </a:r>
            <a:r>
              <a:rPr lang="en-US" b="1" i="1" dirty="0"/>
              <a:t>example </a:t>
            </a:r>
            <a:r>
              <a:rPr lang="en-US" dirty="0"/>
              <a:t>to provide context around the idea of “approximately close to,” as it pertains to each claim on a case-by-case basis.</a:t>
            </a:r>
          </a:p>
        </p:txBody>
      </p:sp>
    </p:spTree>
    <p:extLst>
      <p:ext uri="{BB962C8B-B14F-4D97-AF65-F5344CB8AC3E}">
        <p14:creationId xmlns:p14="http://schemas.microsoft.com/office/powerpoint/2010/main" val="3314278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F20CC-2022-4AEA-A351-2A17319D0F32}">
  <ds:schemaRefs>
    <ds:schemaRef ds:uri="http://schemas.microsoft.com/sharepoint/v3/contenttype/forms"/>
  </ds:schemaRefs>
</ds:datastoreItem>
</file>

<file path=customXml/itemProps2.xml><?xml version="1.0" encoding="utf-8"?>
<ds:datastoreItem xmlns:ds="http://schemas.openxmlformats.org/officeDocument/2006/customXml" ds:itemID="{C6829E6A-20E2-44D6-9DCF-E656978D46D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D523A00-E3F4-424D-AEEC-3F5BB62CBC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1798</TotalTime>
  <Words>5317</Words>
  <Application>Microsoft Office PowerPoint</Application>
  <PresentationFormat>Widescreen</PresentationFormat>
  <Paragraphs>555</Paragraphs>
  <Slides>77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Calibri Light</vt:lpstr>
      <vt:lpstr>Tahoma</vt:lpstr>
      <vt:lpstr>Wingdings</vt:lpstr>
      <vt:lpstr>Office Theme</vt:lpstr>
      <vt:lpstr>FOR TMS TRAINING CREDIT</vt:lpstr>
      <vt:lpstr>Compensation Service Quality Call</vt:lpstr>
      <vt:lpstr>Welcome to the April 2020 Quality Call</vt:lpstr>
      <vt:lpstr>Agenda</vt:lpstr>
      <vt:lpstr>What’s New in the M21-1</vt:lpstr>
      <vt:lpstr>VAMC Records and Final Notification Letters</vt:lpstr>
      <vt:lpstr>VAMC Records and Final Notification Letters</vt:lpstr>
      <vt:lpstr>Determining if a Final Notification Letter for VAMC Records is Warranted</vt:lpstr>
      <vt:lpstr>Determining if a Final Notification Letter for VAMC Records is Warranted</vt:lpstr>
      <vt:lpstr>Photos of VA Form 21-4142 and 21-4142a</vt:lpstr>
      <vt:lpstr>What’s New in the M21-1</vt:lpstr>
      <vt:lpstr>What’s New in the M21-1</vt:lpstr>
      <vt:lpstr>What’s New in the M21-1</vt:lpstr>
      <vt:lpstr>Policy and Procedures Updates</vt:lpstr>
      <vt:lpstr>Publication of Policy Letter 20-01</vt:lpstr>
      <vt:lpstr>Publication of Policy Letter 20-02</vt:lpstr>
      <vt:lpstr>Rescinding VSO Pre-decisional Review Policy</vt:lpstr>
      <vt:lpstr>ALS – Common Site Visit Findings Part 1 of 4-part Series</vt:lpstr>
      <vt:lpstr>ALS – Common Site Visit Findings Part 1 of 4-part Series</vt:lpstr>
      <vt:lpstr>ALS – Common Site Visit Findings Part 1 of 4-part Series</vt:lpstr>
      <vt:lpstr>ALS – Common Site Visit Findings Part 1 of 4-part Series</vt:lpstr>
      <vt:lpstr>ALS – Common Site Visit Findings Part 1 of 4-part Series</vt:lpstr>
      <vt:lpstr>ALS – Common Site Visit Findings Part 1 of 4-part Series</vt:lpstr>
      <vt:lpstr>ALS – Common Site Visit Findings Part 1 of 4-part Series</vt:lpstr>
      <vt:lpstr>ALS – Common Site Visit Findings Part 1 of 4-part Series</vt:lpstr>
      <vt:lpstr>ALS – Common Site Visit Findings Part 1 of 4-part Series</vt:lpstr>
      <vt:lpstr>Q-Tip</vt:lpstr>
      <vt:lpstr>Q-Tips</vt:lpstr>
      <vt:lpstr>Q-Tip: Dependency Effective Dates</vt:lpstr>
      <vt:lpstr>Q-Tip: Dependency Effective Dates</vt:lpstr>
      <vt:lpstr>Associating an ITF to an Original DOC  with a Pending 040</vt:lpstr>
      <vt:lpstr>Associating an ITF to an Original DOC  with a Pending 040</vt:lpstr>
      <vt:lpstr>Associating an ITF to an Original DOC  with a Pending 040</vt:lpstr>
      <vt:lpstr>Associating an ITF to an Original DOC  with a Pending 040</vt:lpstr>
      <vt:lpstr>RVSR Task Based Quality Review Checklist - Favorable Findings Critical Error -</vt:lpstr>
      <vt:lpstr>Favorable Findings - Critical Error - </vt:lpstr>
      <vt:lpstr>What Are Favorable Findings?</vt:lpstr>
      <vt:lpstr>Favorable Finding Example # 1</vt:lpstr>
      <vt:lpstr>Favorable Finding Example # 2</vt:lpstr>
      <vt:lpstr>Favorable Findings Tab in VBMS-R - Type of Claim: Direct Service Connection - </vt:lpstr>
      <vt:lpstr>Documenting Favorable Findings</vt:lpstr>
      <vt:lpstr>Supplemental Applicable Specific Free Text</vt:lpstr>
      <vt:lpstr>Good Examples of Favorable Findings</vt:lpstr>
      <vt:lpstr>Improper Examples of Favorable Findings</vt:lpstr>
      <vt:lpstr>Threshold for Error Citations</vt:lpstr>
      <vt:lpstr>Specific Presumptive Scenario</vt:lpstr>
      <vt:lpstr>Specific Presumptive Scenario Guidance</vt:lpstr>
      <vt:lpstr>Follow-Up to Presumptive Scenario</vt:lpstr>
      <vt:lpstr>Hearing Loss Decisions</vt:lpstr>
      <vt:lpstr>Correcting AMA Error Citations</vt:lpstr>
      <vt:lpstr>Favorable Findings Refresher Courses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VBMS-R Fragment Update Process</vt:lpstr>
      <vt:lpstr>EP Closures SFR</vt:lpstr>
      <vt:lpstr>EP Closures SFR</vt:lpstr>
      <vt:lpstr>EP Closures SFR</vt:lpstr>
      <vt:lpstr>EP Closures SFR</vt:lpstr>
      <vt:lpstr>EP Closures SFR</vt:lpstr>
      <vt:lpstr>EP Closures SFR</vt:lpstr>
      <vt:lpstr>EP Closures SFR</vt:lpstr>
      <vt:lpstr>Military Retired Pay Reminders</vt:lpstr>
      <vt:lpstr>Military Retired Pay Reminders</vt:lpstr>
      <vt:lpstr>Military Retired Pay Reminders</vt:lpstr>
      <vt:lpstr>Suggestions – Next Quality Call</vt:lpstr>
      <vt:lpstr>Do you have Suggestions for Topics?</vt:lpstr>
      <vt:lpstr>Next Quality Call</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Service Quality Call PowerPoint Presentation</dc:title>
  <dc:creator>Department of Veterans Affairs, Veterans Benefits Administration, Compensation Service, STAFF</dc:creator>
  <cp:lastModifiedBy>Kathy Poole</cp:lastModifiedBy>
  <cp:revision>112</cp:revision>
  <dcterms:created xsi:type="dcterms:W3CDTF">2020-04-06T19:18:04Z</dcterms:created>
  <dcterms:modified xsi:type="dcterms:W3CDTF">2020-04-09T17:27:36Z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0x01010017BC273D991D8B4F842A13ABA0213F79</vt:lpwstr>
  </property>
  <property fmtid="{D5CDD505-2E9C-101B-9397-08002B2CF9AE}" pid="3" name="Language">
    <vt:lpwstr>en</vt:lpwstr>
  </property>
  <property fmtid="{D5CDD505-2E9C-101B-9397-08002B2CF9AE}" pid="4" name="Type">
    <vt:lpwstr>Presentation</vt:lpwstr>
  </property>
</Properties>
</file>