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6"/>
  </p:notesMasterIdLst>
  <p:sldIdLst>
    <p:sldId id="285" r:id="rId7"/>
    <p:sldId id="394" r:id="rId8"/>
    <p:sldId id="286" r:id="rId9"/>
    <p:sldId id="303" r:id="rId10"/>
    <p:sldId id="322" r:id="rId11"/>
    <p:sldId id="419" r:id="rId12"/>
    <p:sldId id="423" r:id="rId13"/>
    <p:sldId id="420" r:id="rId14"/>
    <p:sldId id="421" r:id="rId15"/>
    <p:sldId id="407" r:id="rId16"/>
    <p:sldId id="351" r:id="rId17"/>
    <p:sldId id="426" r:id="rId18"/>
    <p:sldId id="429" r:id="rId19"/>
    <p:sldId id="434" r:id="rId20"/>
    <p:sldId id="430" r:id="rId21"/>
    <p:sldId id="432" r:id="rId22"/>
    <p:sldId id="437" r:id="rId23"/>
    <p:sldId id="435" r:id="rId24"/>
    <p:sldId id="436" r:id="rId25"/>
    <p:sldId id="422" r:id="rId26"/>
    <p:sldId id="365" r:id="rId27"/>
    <p:sldId id="424" r:id="rId28"/>
    <p:sldId id="425" r:id="rId29"/>
    <p:sldId id="308" r:id="rId30"/>
    <p:sldId id="414" r:id="rId31"/>
    <p:sldId id="427" r:id="rId32"/>
    <p:sldId id="428" r:id="rId33"/>
    <p:sldId id="311" r:id="rId34"/>
    <p:sldId id="287"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528" userDrawn="1">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FF"/>
    <a:srgbClr val="66FF99"/>
    <a:srgbClr val="B3E17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250" autoAdjust="0"/>
    <p:restoredTop sz="93951" autoAdjust="0"/>
  </p:normalViewPr>
  <p:slideViewPr>
    <p:cSldViewPr>
      <p:cViewPr varScale="1">
        <p:scale>
          <a:sx n="80" d="100"/>
          <a:sy n="80" d="100"/>
        </p:scale>
        <p:origin x="1987" y="77"/>
      </p:cViewPr>
      <p:guideLst>
        <p:guide orient="horz" pos="2160"/>
        <p:guide pos="2880"/>
        <p:guide orient="horz" pos="528"/>
        <p:guide pos="288"/>
      </p:guideLst>
    </p:cSldViewPr>
  </p:slideViewPr>
  <p:outlineViewPr>
    <p:cViewPr>
      <p:scale>
        <a:sx n="33" d="100"/>
        <a:sy n="33" d="100"/>
      </p:scale>
      <p:origin x="0" y="-3768"/>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4/16/2020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29</a:t>
            </a:fld>
            <a:endParaRPr lang="en-US" dirty="0"/>
          </a:p>
        </p:txBody>
      </p:sp>
    </p:spTree>
    <p:extLst>
      <p:ext uri="{BB962C8B-B14F-4D97-AF65-F5344CB8AC3E}">
        <p14:creationId xmlns:p14="http://schemas.microsoft.com/office/powerpoint/2010/main" val="2650095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4/16/2020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4/16/2020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vbaw.vba.va.gov/VBMS/docs/VBMS_CoreUserGuide_Release17-0.pdf"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youtu.be/DTSujFDP-58" TargetMode="External"/><Relationship Id="rId2" Type="http://schemas.openxmlformats.org/officeDocument/2006/relationships/hyperlink" Target="https://vbaw.vba.va.gov/vbadod/predischarge.asp" TargetMode="External"/><Relationship Id="rId1" Type="http://schemas.openxmlformats.org/officeDocument/2006/relationships/slideLayout" Target="../slideLayouts/slideLayout5.xml"/><Relationship Id="rId5" Type="http://schemas.openxmlformats.org/officeDocument/2006/relationships/hyperlink" Target="https://vbaw.vba.va.gov/VBADOD/docs/predischarge/BDDFlier2.pdf" TargetMode="External"/><Relationship Id="rId4" Type="http://schemas.openxmlformats.org/officeDocument/2006/relationships/hyperlink" Target="https://vbaw.vba.va.gov/VBADOD/docs/predischarge/BDDFlier1.pdf"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vbaw.vba.va.gov/VBADOD/docs/predischarge/RequestingBDDandIDESExamsDuringtheCOVID19Pandemic.pdf"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mailto:VAVBAWAS/CO/PREDISCHARGE%20%3cPredischarge.VBACO@va.gov%3e" TargetMode="External"/><Relationship Id="rId2" Type="http://schemas.openxmlformats.org/officeDocument/2006/relationships/hyperlink" Target="mailto:VAVBAWAS/CO/Contract%20Examination%20Inquiries%20%3cContractExam.VBAVACO@va.gov%3e" TargetMode="External"/><Relationship Id="rId1" Type="http://schemas.openxmlformats.org/officeDocument/2006/relationships/slideLayout" Target="../slideLayouts/slideLayout5.xml"/><Relationship Id="rId4" Type="http://schemas.openxmlformats.org/officeDocument/2006/relationships/hyperlink" Target="mailto:VAVBAWAS/CO/IDES%20%3cIDES.VBACO@VA.GOV%3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vbaw.vba.va.gov/VBADOD/docs/IDES/COVID19ImpactonIDESProcessing.pdf"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April 14, 2020</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lvl="0" algn="ctr"/>
            <a:r>
              <a:rPr kumimoji="0" lang="en-US" sz="3600" b="1" i="0" u="none" strike="noStrike" kern="1200" cap="none" spc="0" normalizeH="0" baseline="0" noProof="0" dirty="0">
                <a:ln>
                  <a:noFill/>
                </a:ln>
                <a:solidFill>
                  <a:prstClr val="white"/>
                </a:solidFill>
                <a:effectLst/>
                <a:uLnTx/>
                <a:uFillTx/>
                <a:latin typeface="+mj-lt"/>
                <a:ea typeface="+mn-ea"/>
                <a:cs typeface="+mn-cs"/>
              </a:rPr>
              <a:t>  </a:t>
            </a:r>
            <a:r>
              <a:rPr lang="en-US" sz="3600" b="1" dirty="0">
                <a:solidFill>
                  <a:prstClr val="white"/>
                </a:solidFill>
                <a:latin typeface="+mj-lt"/>
              </a:rPr>
              <a:t>MSC Conference</a:t>
            </a:r>
            <a:endParaRPr kumimoji="0" lang="en-US" sz="36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4536" y="846034"/>
            <a:ext cx="8726715" cy="1249125"/>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The MSC Conference scheduled for May 2020 has been postponed with a tentative date of August. Further info will be provided as it becomes available </a:t>
            </a:r>
            <a:endParaRPr kumimoji="0" lang="en-US" sz="2400" b="0" i="0"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05121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357163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lvl="0" algn="ctr"/>
            <a:r>
              <a:rPr kumimoji="0" lang="en-US" sz="3600" b="1" i="0" u="none" strike="noStrike" kern="1200" cap="none" spc="0" normalizeH="0" baseline="0" noProof="0" dirty="0">
                <a:ln>
                  <a:noFill/>
                </a:ln>
                <a:solidFill>
                  <a:prstClr val="white"/>
                </a:solidFill>
                <a:effectLst/>
                <a:uLnTx/>
                <a:uFillTx/>
                <a:latin typeface="+mj-lt"/>
                <a:ea typeface="+mn-ea"/>
                <a:cs typeface="+mn-cs"/>
              </a:rPr>
              <a:t>  </a:t>
            </a:r>
            <a:r>
              <a:rPr lang="en-US" sz="3600" b="1" dirty="0">
                <a:solidFill>
                  <a:prstClr val="white"/>
                </a:solidFill>
                <a:latin typeface="+mj-lt"/>
              </a:rPr>
              <a:t>Intake Analyst Role in VBMS for IDES MSCs</a:t>
            </a:r>
            <a:endParaRPr kumimoji="0" lang="en-US" sz="36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849442"/>
            <a:ext cx="8726715" cy="5337038"/>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It is highly recommended that all MSCs who work in support of the IDES program have the ability to assign cases to themselves</a:t>
            </a:r>
          </a:p>
          <a:p>
            <a:pPr marL="342900" indent="-342900">
              <a:lnSpc>
                <a:spcPct val="107000"/>
              </a:lnSpc>
              <a:spcAft>
                <a:spcPts val="800"/>
              </a:spcAft>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The VBMS user roll, </a:t>
            </a:r>
            <a:r>
              <a:rPr lang="en-US" i="1" dirty="0">
                <a:solidFill>
                  <a:srgbClr val="000000"/>
                </a:solidFill>
                <a:latin typeface="Arial" panose="020B0604020202020204" pitchFamily="34" charset="0"/>
                <a:cs typeface="Arial" panose="020B0604020202020204" pitchFamily="34" charset="0"/>
              </a:rPr>
              <a:t>Intake Analyst</a:t>
            </a:r>
            <a:r>
              <a:rPr lang="en-US" dirty="0">
                <a:solidFill>
                  <a:srgbClr val="000000"/>
                </a:solidFill>
                <a:latin typeface="Arial" panose="020B0604020202020204" pitchFamily="34" charset="0"/>
                <a:cs typeface="Arial" panose="020B0604020202020204" pitchFamily="34" charset="0"/>
              </a:rPr>
              <a:t>, provides this capability  </a:t>
            </a:r>
          </a:p>
          <a:p>
            <a:pPr marL="342900" indent="-342900">
              <a:lnSpc>
                <a:spcPct val="107000"/>
              </a:lnSpc>
              <a:spcAft>
                <a:spcPts val="800"/>
              </a:spcAft>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The ability to assign claims to themselves:</a:t>
            </a:r>
          </a:p>
          <a:p>
            <a:pPr marL="800100" lvl="1" indent="-342900">
              <a:lnSpc>
                <a:spcPct val="107000"/>
              </a:lnSpc>
              <a:spcAft>
                <a:spcPts val="800"/>
              </a:spcAft>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allows MSC to avoid delays associated with coordinating with a supervisor or another employee to have IDES cases assigned to the MSC</a:t>
            </a:r>
          </a:p>
          <a:p>
            <a:pPr marL="800100" lvl="1" indent="-342900">
              <a:lnSpc>
                <a:spcPct val="107000"/>
              </a:lnSpc>
              <a:spcAft>
                <a:spcPts val="800"/>
              </a:spcAft>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ensure that IDES cases are brokered properly and timely, </a:t>
            </a:r>
          </a:p>
          <a:p>
            <a:pPr marL="800100" lvl="1" indent="-342900">
              <a:lnSpc>
                <a:spcPct val="107000"/>
              </a:lnSpc>
              <a:spcAft>
                <a:spcPts val="800"/>
              </a:spcAft>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ensures MSCs can access status information in EMS regarding exams they have requested</a:t>
            </a:r>
          </a:p>
          <a:p>
            <a:pPr marL="800100" lvl="1" indent="-342900">
              <a:lnSpc>
                <a:spcPct val="107000"/>
              </a:lnSpc>
              <a:spcAft>
                <a:spcPts val="800"/>
              </a:spcAft>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allows MSCs  to utilize the eBenefits workaround (Method 2) discussed below </a:t>
            </a:r>
          </a:p>
          <a:p>
            <a:pPr marL="342900" indent="-342900">
              <a:lnSpc>
                <a:spcPct val="107000"/>
              </a:lnSpc>
              <a:spcAft>
                <a:spcPts val="800"/>
              </a:spcAft>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MSCs who are currently unable to assign cases to themselves should coordinate with their supervisor to submit a VA Form 20-8824e to their ISO </a:t>
            </a:r>
          </a:p>
          <a:p>
            <a:pPr marL="342900" indent="-342900">
              <a:lnSpc>
                <a:spcPct val="107000"/>
              </a:lnSpc>
              <a:spcAft>
                <a:spcPts val="800"/>
              </a:spcAft>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IDES MSCs VBMS User Profiles should reflect both the Intake Analyst and Developer VSR roles</a:t>
            </a:r>
            <a:endParaRPr kumimoji="0" lang="en-US"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76038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523220"/>
          </a:xfrm>
          <a:prstGeom prst="rect">
            <a:avLst/>
          </a:prstGeom>
        </p:spPr>
        <p:txBody>
          <a:bodyPr wrap="square">
            <a:spAutoFit/>
          </a:bodyPr>
          <a:lstStyle/>
          <a:p>
            <a:pPr lvl="0" algn="ctr"/>
            <a:r>
              <a:rPr kumimoji="0" lang="en-US" sz="2800" b="1" i="0" u="none" strike="noStrike" kern="1200" cap="none" spc="0" normalizeH="0" baseline="0" noProof="0" dirty="0">
                <a:ln>
                  <a:noFill/>
                </a:ln>
                <a:solidFill>
                  <a:prstClr val="white"/>
                </a:solidFill>
                <a:effectLst/>
                <a:uLnTx/>
                <a:uFillTx/>
                <a:latin typeface="+mj-lt"/>
                <a:ea typeface="+mn-ea"/>
                <a:cs typeface="+mn-cs"/>
              </a:rPr>
              <a:t> </a:t>
            </a:r>
            <a:r>
              <a:rPr lang="en-US" sz="2800" b="1" dirty="0">
                <a:solidFill>
                  <a:prstClr val="white"/>
                </a:solidFill>
                <a:latin typeface="+mj-lt"/>
              </a:rPr>
              <a:t>Transmission of IDES Applications/Documents via eBenefits</a:t>
            </a:r>
            <a:endParaRPr kumimoji="0" lang="en-US" sz="28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841760"/>
            <a:ext cx="8726715" cy="4539128"/>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In accordance with social distancing requirements, MSCs are encouraged to complete IDES Initial Interviews telephonically (as described in M21-1 III.i.2.D.4.d) to the fullest extent possible</a:t>
            </a:r>
          </a:p>
          <a:p>
            <a:pPr>
              <a:lnSpc>
                <a:spcPct val="107000"/>
              </a:lnSpc>
              <a:spcAft>
                <a:spcPts val="800"/>
              </a:spcAft>
            </a:pPr>
            <a:endParaRPr lang="en-US" dirty="0">
              <a:solidFill>
                <a:srgbClr val="000000"/>
              </a:solidFill>
              <a:latin typeface="Arial" panose="020B0604020202020204" pitchFamily="34" charset="0"/>
              <a:cs typeface="Arial" panose="020B0604020202020204" pitchFamily="34" charset="0"/>
            </a:endParaRPr>
          </a:p>
          <a:p>
            <a:pPr marL="342900" indent="-342900">
              <a:lnSpc>
                <a:spcPct val="107000"/>
              </a:lnSpc>
              <a:spcAft>
                <a:spcPts val="800"/>
              </a:spcAft>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M21-1 III.i.2.D.4.f discusses three means for participants to return documents to the MSC: SAFE, encrypted email, and secure fax</a:t>
            </a:r>
          </a:p>
          <a:p>
            <a:pPr>
              <a:lnSpc>
                <a:spcPct val="107000"/>
              </a:lnSpc>
              <a:spcAft>
                <a:spcPts val="800"/>
              </a:spcAft>
            </a:pPr>
            <a:endParaRPr lang="en-US" dirty="0">
              <a:solidFill>
                <a:srgbClr val="000000"/>
              </a:solidFill>
              <a:latin typeface="Arial" panose="020B0604020202020204" pitchFamily="34" charset="0"/>
              <a:cs typeface="Arial" panose="020B0604020202020204" pitchFamily="34" charset="0"/>
            </a:endParaRPr>
          </a:p>
          <a:p>
            <a:pPr marL="342900" indent="-342900">
              <a:lnSpc>
                <a:spcPct val="107000"/>
              </a:lnSpc>
              <a:spcAft>
                <a:spcPts val="800"/>
              </a:spcAft>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It is recognized that each of these means have limitations and present challenges which may complicate and/or delay document transmission </a:t>
            </a:r>
          </a:p>
          <a:p>
            <a:pPr>
              <a:lnSpc>
                <a:spcPct val="107000"/>
              </a:lnSpc>
              <a:spcAft>
                <a:spcPts val="800"/>
              </a:spcAft>
            </a:pPr>
            <a:endParaRPr lang="en-US" dirty="0">
              <a:solidFill>
                <a:srgbClr val="000000"/>
              </a:solidFill>
              <a:latin typeface="Arial" panose="020B0604020202020204" pitchFamily="34" charset="0"/>
              <a:cs typeface="Arial" panose="020B0604020202020204" pitchFamily="34" charset="0"/>
            </a:endParaRPr>
          </a:p>
          <a:p>
            <a:pPr marL="342900" indent="-342900">
              <a:lnSpc>
                <a:spcPct val="107000"/>
              </a:lnSpc>
              <a:spcAft>
                <a:spcPts val="800"/>
              </a:spcAft>
              <a:buFont typeface="Wingdings" panose="05000000000000000000" pitchFamily="2" charset="2"/>
              <a:buChar char="Ø"/>
            </a:pPr>
            <a:r>
              <a:rPr lang="en-US" dirty="0">
                <a:solidFill>
                  <a:srgbClr val="000000"/>
                </a:solidFill>
                <a:latin typeface="Arial" panose="020B0604020202020204" pitchFamily="34" charset="0"/>
                <a:cs typeface="Arial" panose="020B0604020202020204" pitchFamily="34" charset="0"/>
              </a:rPr>
              <a:t>Alternative procedures (using eBenefits) will now be allowed in limited circumstances to facilitate transmission of applications and supporting documents from IDES participants </a:t>
            </a:r>
          </a:p>
        </p:txBody>
      </p:sp>
    </p:spTree>
    <p:extLst>
      <p:ext uri="{BB962C8B-B14F-4D97-AF65-F5344CB8AC3E}">
        <p14:creationId xmlns:p14="http://schemas.microsoft.com/office/powerpoint/2010/main" val="721486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523220"/>
          </a:xfrm>
          <a:prstGeom prst="rect">
            <a:avLst/>
          </a:prstGeom>
        </p:spPr>
        <p:txBody>
          <a:bodyPr wrap="square">
            <a:spAutoFit/>
          </a:bodyPr>
          <a:lstStyle/>
          <a:p>
            <a:pPr lvl="0" algn="ctr"/>
            <a:r>
              <a:rPr kumimoji="0" lang="en-US" sz="2800" b="1" i="0" u="none" strike="noStrike" kern="1200" cap="none" spc="0" normalizeH="0" baseline="0" noProof="0" dirty="0">
                <a:ln>
                  <a:noFill/>
                </a:ln>
                <a:solidFill>
                  <a:prstClr val="white"/>
                </a:solidFill>
                <a:effectLst/>
                <a:uLnTx/>
                <a:uFillTx/>
                <a:latin typeface="+mj-lt"/>
                <a:ea typeface="+mn-ea"/>
                <a:cs typeface="+mn-cs"/>
              </a:rPr>
              <a:t> </a:t>
            </a:r>
            <a:r>
              <a:rPr lang="en-US" sz="2800" b="1" dirty="0">
                <a:solidFill>
                  <a:prstClr val="white"/>
                </a:solidFill>
                <a:latin typeface="+mj-lt"/>
              </a:rPr>
              <a:t>Transmission of IDES Applications/Documents via eBenefits</a:t>
            </a:r>
            <a:endParaRPr kumimoji="0" lang="en-US" sz="28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841760"/>
            <a:ext cx="8726715" cy="4020203"/>
          </a:xfrm>
          <a:prstGeom prst="rect">
            <a:avLst/>
          </a:prstGeom>
        </p:spPr>
        <p:txBody>
          <a:bodyPr wrap="square">
            <a:spAutoFit/>
          </a:bodyPr>
          <a:lstStyle/>
          <a:p>
            <a:pPr marL="630238" indent="-569913">
              <a:lnSpc>
                <a:spcPct val="107000"/>
              </a:lnSpc>
              <a:buFont typeface="Wingdings" panose="05000000000000000000" pitchFamily="2" charset="2"/>
              <a:buChar char="Ø"/>
            </a:pPr>
            <a:r>
              <a:rPr lang="en-US" sz="2400" dirty="0">
                <a:latin typeface="Arial" panose="020B0604020202020204" pitchFamily="34" charset="0"/>
                <a:ea typeface="Calibri" panose="020F0502020204030204" pitchFamily="34" charset="0"/>
                <a:cs typeface="Times New Roman" panose="02020603050405020304" pitchFamily="18" charset="0"/>
              </a:rPr>
              <a:t>Method 1:  Uploading Supporting Documents via eBenefits </a:t>
            </a:r>
          </a:p>
          <a:p>
            <a:pPr marL="630238" indent="-569913">
              <a:lnSpc>
                <a:spcPct val="107000"/>
              </a:lnSpc>
              <a:buFont typeface="Wingdings" panose="05000000000000000000" pitchFamily="2" charset="2"/>
              <a:buChar char="Ø"/>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marL="630238" indent="-569913">
              <a:lnSpc>
                <a:spcPct val="107000"/>
              </a:lnSpc>
              <a:buFont typeface="Wingdings" panose="05000000000000000000" pitchFamily="2" charset="2"/>
              <a:buChar char="Ø"/>
            </a:pPr>
            <a:r>
              <a:rPr lang="en-US" sz="2400" dirty="0">
                <a:latin typeface="Arial" panose="020B0604020202020204" pitchFamily="34" charset="0"/>
                <a:ea typeface="Calibri" panose="020F0502020204030204" pitchFamily="34" charset="0"/>
                <a:cs typeface="Times New Roman" panose="02020603050405020304" pitchFamily="18" charset="0"/>
              </a:rPr>
              <a:t>Method 2. Completing and Submitting VA Compensation Applications via eBenefits </a:t>
            </a:r>
          </a:p>
          <a:p>
            <a:pPr marL="1139825" indent="-569913">
              <a:lnSpc>
                <a:spcPct val="107000"/>
              </a:lnSpc>
              <a:buFont typeface="Wingdings" panose="05000000000000000000" pitchFamily="2" charset="2"/>
              <a:buChar char="Ø"/>
            </a:pPr>
            <a:endParaRPr lang="en-US" sz="2000" b="1" u="sng" dirty="0">
              <a:latin typeface="Arial" panose="020B0604020202020204" pitchFamily="34" charset="0"/>
              <a:ea typeface="Calibri" panose="020F0502020204030204" pitchFamily="34" charset="0"/>
              <a:cs typeface="Times New Roman" panose="02020603050405020304" pitchFamily="18" charset="0"/>
            </a:endParaRPr>
          </a:p>
          <a:p>
            <a:pPr marL="569912">
              <a:lnSpc>
                <a:spcPct val="107000"/>
              </a:lnSpc>
              <a:spcAft>
                <a:spcPts val="800"/>
              </a:spcAft>
            </a:pPr>
            <a:r>
              <a:rPr lang="en-US" sz="2000" dirty="0">
                <a:solidFill>
                  <a:srgbClr val="000000"/>
                </a:solidFill>
                <a:latin typeface="Arial" panose="020B0604020202020204" pitchFamily="34" charset="0"/>
                <a:cs typeface="Arial" panose="020B0604020202020204" pitchFamily="34" charset="0"/>
              </a:rPr>
              <a:t>These processes are temporary workarounds intended to mitigate complications associated with the COVID-19 Pandemic, and address challenges associated with telephone interviews. The guidance does not represent a permanent change to IDES application procedures; these workarounds will remain allowable until further notice</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27046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816274"/>
            <a:ext cx="8726715" cy="5153719"/>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sz="1600" dirty="0">
                <a:solidFill>
                  <a:srgbClr val="000000"/>
                </a:solidFill>
                <a:latin typeface="Arial" panose="020B0604020202020204" pitchFamily="34" charset="0"/>
                <a:cs typeface="Arial" panose="020B0604020202020204" pitchFamily="34" charset="0"/>
              </a:rPr>
              <a:t>In addition to the means to return documents identified in M21-1 III.i.2.D.4.f, MSCs may now advise IDES SMs that they can return documents (including the completed VA Form 21-526EZ) using the </a:t>
            </a:r>
            <a:r>
              <a:rPr lang="en-US" sz="1600" i="1" dirty="0">
                <a:solidFill>
                  <a:srgbClr val="000000"/>
                </a:solidFill>
                <a:latin typeface="Arial" panose="020B0604020202020204" pitchFamily="34" charset="0"/>
                <a:cs typeface="Arial" panose="020B0604020202020204" pitchFamily="34" charset="0"/>
              </a:rPr>
              <a:t>Upload Supporting Documents </a:t>
            </a:r>
            <a:r>
              <a:rPr lang="en-US" sz="1600" dirty="0">
                <a:solidFill>
                  <a:srgbClr val="000000"/>
                </a:solidFill>
                <a:latin typeface="Arial" panose="020B0604020202020204" pitchFamily="34" charset="0"/>
                <a:cs typeface="Arial" panose="020B0604020202020204" pitchFamily="34" charset="0"/>
              </a:rPr>
              <a:t>functionality in eBenefits</a:t>
            </a:r>
          </a:p>
          <a:p>
            <a:pPr marL="342900" indent="-342900">
              <a:lnSpc>
                <a:spcPct val="107000"/>
              </a:lnSpc>
              <a:spcAft>
                <a:spcPts val="800"/>
              </a:spcAft>
              <a:buFont typeface="Wingdings" panose="05000000000000000000" pitchFamily="2" charset="2"/>
              <a:buChar char="Ø"/>
            </a:pPr>
            <a:r>
              <a:rPr lang="en-US" sz="1600" dirty="0">
                <a:solidFill>
                  <a:srgbClr val="000000"/>
                </a:solidFill>
                <a:latin typeface="Arial" panose="020B0604020202020204" pitchFamily="34" charset="0"/>
                <a:cs typeface="Arial" panose="020B0604020202020204" pitchFamily="34" charset="0"/>
              </a:rPr>
              <a:t>To upload documents in eBenefits, the SM must have a pending EP 689, (which should have been established by the MSC in advance of the initial interview)</a:t>
            </a:r>
          </a:p>
          <a:p>
            <a:pPr marL="342900" indent="-342900">
              <a:lnSpc>
                <a:spcPct val="107000"/>
              </a:lnSpc>
              <a:spcAft>
                <a:spcPts val="800"/>
              </a:spcAft>
              <a:buFont typeface="Wingdings" panose="05000000000000000000" pitchFamily="2" charset="2"/>
              <a:buChar char="Ø"/>
            </a:pPr>
            <a:r>
              <a:rPr lang="en-US" sz="1600" dirty="0">
                <a:solidFill>
                  <a:srgbClr val="000000"/>
                </a:solidFill>
                <a:latin typeface="Arial" panose="020B0604020202020204" pitchFamily="34" charset="0"/>
                <a:cs typeface="Arial" panose="020B0604020202020204" pitchFamily="34" charset="0"/>
              </a:rPr>
              <a:t>Additionally, the MSC must advise the participant to:  </a:t>
            </a:r>
          </a:p>
          <a:p>
            <a:pPr>
              <a:lnSpc>
                <a:spcPct val="107000"/>
              </a:lnSpc>
              <a:spcAft>
                <a:spcPts val="800"/>
              </a:spcAft>
            </a:pPr>
            <a:r>
              <a:rPr lang="en-US" sz="1600" dirty="0">
                <a:solidFill>
                  <a:srgbClr val="000000"/>
                </a:solidFill>
                <a:latin typeface="Arial" panose="020B0604020202020204" pitchFamily="34" charset="0"/>
                <a:cs typeface="Arial" panose="020B0604020202020204" pitchFamily="34" charset="0"/>
              </a:rPr>
              <a:t>	•  Complete and sign the 21-526EZ in hard copy or via fillable PDF</a:t>
            </a:r>
          </a:p>
          <a:p>
            <a:pPr>
              <a:lnSpc>
                <a:spcPct val="107000"/>
              </a:lnSpc>
              <a:spcAft>
                <a:spcPts val="800"/>
              </a:spcAft>
            </a:pPr>
            <a:r>
              <a:rPr lang="en-US" sz="1600" dirty="0">
                <a:solidFill>
                  <a:srgbClr val="000000"/>
                </a:solidFill>
                <a:latin typeface="Arial" panose="020B0604020202020204" pitchFamily="34" charset="0"/>
                <a:cs typeface="Arial" panose="020B0604020202020204" pitchFamily="34" charset="0"/>
              </a:rPr>
              <a:t>	•  Log in (or register for) eBenefits</a:t>
            </a:r>
          </a:p>
          <a:p>
            <a:pPr>
              <a:lnSpc>
                <a:spcPct val="107000"/>
              </a:lnSpc>
              <a:spcAft>
                <a:spcPts val="800"/>
              </a:spcAft>
            </a:pPr>
            <a:r>
              <a:rPr lang="en-US" sz="1600" dirty="0">
                <a:solidFill>
                  <a:srgbClr val="000000"/>
                </a:solidFill>
                <a:latin typeface="Arial" panose="020B0604020202020204" pitchFamily="34" charset="0"/>
                <a:cs typeface="Arial" panose="020B0604020202020204" pitchFamily="34" charset="0"/>
              </a:rPr>
              <a:t>	•  Follow prompts to Upload Supporting Documents </a:t>
            </a:r>
          </a:p>
          <a:p>
            <a:pPr>
              <a:lnSpc>
                <a:spcPct val="107000"/>
              </a:lnSpc>
              <a:spcAft>
                <a:spcPts val="800"/>
              </a:spcAft>
            </a:pPr>
            <a:r>
              <a:rPr lang="en-US" sz="1600" dirty="0">
                <a:solidFill>
                  <a:srgbClr val="000000"/>
                </a:solidFill>
                <a:latin typeface="Arial" panose="020B0604020202020204" pitchFamily="34" charset="0"/>
                <a:cs typeface="Arial" panose="020B0604020202020204" pitchFamily="34" charset="0"/>
              </a:rPr>
              <a:t>	•  Notify the MSC that the documents have been successfully uploaded </a:t>
            </a:r>
          </a:p>
          <a:p>
            <a:pPr marL="342900" indent="-342900">
              <a:lnSpc>
                <a:spcPct val="107000"/>
              </a:lnSpc>
              <a:spcAft>
                <a:spcPts val="800"/>
              </a:spcAft>
              <a:buFont typeface="Wingdings" panose="05000000000000000000" pitchFamily="2" charset="2"/>
              <a:buChar char="Ø"/>
            </a:pPr>
            <a:r>
              <a:rPr lang="en-US" sz="1600" dirty="0">
                <a:solidFill>
                  <a:srgbClr val="000000"/>
                </a:solidFill>
                <a:latin typeface="Arial" panose="020B0604020202020204" pitchFamily="34" charset="0"/>
                <a:cs typeface="Arial" panose="020B0604020202020204" pitchFamily="34" charset="0"/>
              </a:rPr>
              <a:t>After the participant takes the actions described above, the MSC must: </a:t>
            </a:r>
          </a:p>
          <a:p>
            <a:pPr>
              <a:lnSpc>
                <a:spcPct val="107000"/>
              </a:lnSpc>
              <a:spcAft>
                <a:spcPts val="800"/>
              </a:spcAft>
            </a:pPr>
            <a:r>
              <a:rPr lang="en-US" sz="1600" dirty="0">
                <a:solidFill>
                  <a:srgbClr val="000000"/>
                </a:solidFill>
                <a:latin typeface="Arial" panose="020B0604020202020204" pitchFamily="34" charset="0"/>
                <a:cs typeface="Arial" panose="020B0604020202020204" pitchFamily="34" charset="0"/>
              </a:rPr>
              <a:t>	•  Review the documents in the participant’s eFolder </a:t>
            </a:r>
          </a:p>
          <a:p>
            <a:pPr>
              <a:lnSpc>
                <a:spcPct val="107000"/>
              </a:lnSpc>
              <a:spcAft>
                <a:spcPts val="800"/>
              </a:spcAft>
            </a:pPr>
            <a:r>
              <a:rPr lang="en-US" sz="1600" dirty="0">
                <a:solidFill>
                  <a:srgbClr val="000000"/>
                </a:solidFill>
                <a:latin typeface="Arial" panose="020B0604020202020204" pitchFamily="34" charset="0"/>
                <a:cs typeface="Arial" panose="020B0604020202020204" pitchFamily="34" charset="0"/>
              </a:rPr>
              <a:t>	•  Ensure that the 21-526EZ is completed and signed  </a:t>
            </a:r>
          </a:p>
          <a:p>
            <a:pPr>
              <a:lnSpc>
                <a:spcPct val="107000"/>
              </a:lnSpc>
              <a:spcAft>
                <a:spcPts val="800"/>
              </a:spcAft>
            </a:pPr>
            <a:r>
              <a:rPr lang="en-US" sz="1600" dirty="0">
                <a:solidFill>
                  <a:srgbClr val="000000"/>
                </a:solidFill>
                <a:latin typeface="Arial" panose="020B0604020202020204" pitchFamily="34" charset="0"/>
                <a:cs typeface="Arial" panose="020B0604020202020204" pitchFamily="34" charset="0"/>
              </a:rPr>
              <a:t>	•  Enter the conditions indicated on the 21-526EZ as contentions under the EP 689  </a:t>
            </a:r>
          </a:p>
          <a:p>
            <a:pPr>
              <a:lnSpc>
                <a:spcPct val="107000"/>
              </a:lnSpc>
              <a:spcAft>
                <a:spcPts val="800"/>
              </a:spcAft>
            </a:pPr>
            <a:r>
              <a:rPr lang="en-US" sz="1600" dirty="0">
                <a:solidFill>
                  <a:srgbClr val="000000"/>
                </a:solidFill>
                <a:latin typeface="Arial" panose="020B0604020202020204" pitchFamily="34" charset="0"/>
                <a:cs typeface="Arial" panose="020B0604020202020204" pitchFamily="34" charset="0"/>
              </a:rPr>
              <a:t>	•  Continue routine IDES processing </a:t>
            </a:r>
            <a:endPar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 name="Rectangle 4">
            <a:extLst>
              <a:ext uri="{FF2B5EF4-FFF2-40B4-BE49-F238E27FC236}">
                <a16:creationId xmlns:a16="http://schemas.microsoft.com/office/drawing/2014/main" id="{18BE02A9-D55A-4FA9-B457-923D0AAB7DCC}"/>
              </a:ext>
            </a:extLst>
          </p:cNvPr>
          <p:cNvSpPr/>
          <p:nvPr/>
        </p:nvSpPr>
        <p:spPr>
          <a:xfrm>
            <a:off x="36285" y="-246406"/>
            <a:ext cx="9071430" cy="1015663"/>
          </a:xfrm>
          <a:prstGeom prst="rect">
            <a:avLst/>
          </a:prstGeom>
        </p:spPr>
        <p:txBody>
          <a:bodyPr wrap="square">
            <a:spAutoFit/>
          </a:bodyPr>
          <a:lstStyle/>
          <a:p>
            <a:pPr lvl="0" algn="ctr"/>
            <a:r>
              <a:rPr kumimoji="0" lang="en-US" sz="3200" b="1" i="0" u="none" strike="noStrike" kern="1200" cap="none" spc="0" normalizeH="0" baseline="0" noProof="0" dirty="0">
                <a:ln>
                  <a:noFill/>
                </a:ln>
                <a:solidFill>
                  <a:prstClr val="white"/>
                </a:solidFill>
                <a:effectLst/>
                <a:uLnTx/>
                <a:uFillTx/>
                <a:latin typeface="+mj-lt"/>
                <a:ea typeface="+mn-ea"/>
                <a:cs typeface="+mn-cs"/>
              </a:rPr>
              <a:t> </a:t>
            </a:r>
            <a:r>
              <a:rPr lang="en-US" sz="2800" b="1" dirty="0">
                <a:solidFill>
                  <a:prstClr val="white"/>
                </a:solidFill>
                <a:latin typeface="+mj-lt"/>
              </a:rPr>
              <a:t>Transmission of IDES Documents (continued) </a:t>
            </a:r>
          </a:p>
          <a:p>
            <a:pPr lvl="0" algn="ctr"/>
            <a:r>
              <a:rPr lang="en-US" sz="2800" b="1" dirty="0">
                <a:solidFill>
                  <a:prstClr val="white"/>
                </a:solidFill>
                <a:latin typeface="+mj-lt"/>
              </a:rPr>
              <a:t>Method 1: Uploading Supporting Documents via eBenefits )</a:t>
            </a:r>
            <a:endParaRPr kumimoji="0" lang="en-US" sz="2800" b="1" i="0" u="none" strike="noStrike" kern="1200" cap="none" spc="0" normalizeH="0" baseline="0" noProof="0" dirty="0">
              <a:ln>
                <a:noFill/>
              </a:ln>
              <a:solidFill>
                <a:prstClr val="white"/>
              </a:solidFill>
              <a:effectLst/>
              <a:uLnTx/>
              <a:uFillTx/>
              <a:latin typeface="+mj-lt"/>
              <a:ea typeface="+mn-ea"/>
              <a:cs typeface="+mn-cs"/>
            </a:endParaRPr>
          </a:p>
        </p:txBody>
      </p:sp>
    </p:spTree>
    <p:extLst>
      <p:ext uri="{BB962C8B-B14F-4D97-AF65-F5344CB8AC3E}">
        <p14:creationId xmlns:p14="http://schemas.microsoft.com/office/powerpoint/2010/main" val="209619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Rectangle 5">
            <a:extLst>
              <a:ext uri="{FF2B5EF4-FFF2-40B4-BE49-F238E27FC236}">
                <a16:creationId xmlns:a16="http://schemas.microsoft.com/office/drawing/2014/main" id="{256F3C5E-AF3E-42D5-8738-27EEAFE8C3BB}"/>
              </a:ext>
            </a:extLst>
          </p:cNvPr>
          <p:cNvSpPr/>
          <p:nvPr/>
        </p:nvSpPr>
        <p:spPr>
          <a:xfrm>
            <a:off x="36285" y="-246406"/>
            <a:ext cx="9071430" cy="1015663"/>
          </a:xfrm>
          <a:prstGeom prst="rect">
            <a:avLst/>
          </a:prstGeom>
        </p:spPr>
        <p:txBody>
          <a:bodyPr wrap="square">
            <a:spAutoFit/>
          </a:bodyPr>
          <a:lstStyle/>
          <a:p>
            <a:pPr lvl="0" algn="ctr"/>
            <a:r>
              <a:rPr kumimoji="0" lang="en-US" sz="2800" b="1" i="0" u="none" strike="noStrike" kern="1200" cap="none" spc="0" normalizeH="0" baseline="0" noProof="0" dirty="0">
                <a:ln>
                  <a:noFill/>
                </a:ln>
                <a:solidFill>
                  <a:prstClr val="white"/>
                </a:solidFill>
                <a:effectLst/>
                <a:uLnTx/>
                <a:uFillTx/>
                <a:latin typeface="+mj-lt"/>
                <a:ea typeface="+mn-ea"/>
                <a:cs typeface="+mn-cs"/>
              </a:rPr>
              <a:t> </a:t>
            </a:r>
            <a:r>
              <a:rPr lang="en-US" sz="2800" b="1" dirty="0">
                <a:solidFill>
                  <a:prstClr val="white"/>
                </a:solidFill>
                <a:latin typeface="+mj-lt"/>
              </a:rPr>
              <a:t>Transmission of IDES Documents (continued)</a:t>
            </a:r>
          </a:p>
          <a:p>
            <a:pPr lvl="0"/>
            <a:r>
              <a:rPr lang="en-US" sz="3200" b="1" dirty="0">
                <a:solidFill>
                  <a:prstClr val="white"/>
                </a:solidFill>
                <a:latin typeface="+mj-lt"/>
              </a:rPr>
              <a:t>Method 2: Completing/Submitting Claims via </a:t>
            </a:r>
            <a:r>
              <a:rPr lang="en-US" sz="3200" b="1" dirty="0" err="1">
                <a:solidFill>
                  <a:prstClr val="white"/>
                </a:solidFill>
                <a:latin typeface="+mj-lt"/>
              </a:rPr>
              <a:t>eBens</a:t>
            </a:r>
            <a:endParaRPr kumimoji="0" lang="en-US" sz="3200" b="1" i="0" u="none" strike="noStrike" kern="1200" cap="none" spc="0" normalizeH="0" baseline="0" noProof="0" dirty="0">
              <a:ln>
                <a:noFill/>
              </a:ln>
              <a:solidFill>
                <a:prstClr val="white"/>
              </a:solidFill>
              <a:effectLst/>
              <a:uLnTx/>
              <a:uFillTx/>
              <a:latin typeface="+mj-lt"/>
              <a:ea typeface="+mn-ea"/>
              <a:cs typeface="+mn-cs"/>
            </a:endParaRPr>
          </a:p>
        </p:txBody>
      </p:sp>
      <p:sp>
        <p:nvSpPr>
          <p:cNvPr id="7" name="Rectangle 6">
            <a:extLst>
              <a:ext uri="{FF2B5EF4-FFF2-40B4-BE49-F238E27FC236}">
                <a16:creationId xmlns:a16="http://schemas.microsoft.com/office/drawing/2014/main" id="{90963BF7-E5B6-4776-8B50-86902861980D}"/>
              </a:ext>
            </a:extLst>
          </p:cNvPr>
          <p:cNvSpPr/>
          <p:nvPr/>
        </p:nvSpPr>
        <p:spPr>
          <a:xfrm>
            <a:off x="152400" y="990600"/>
            <a:ext cx="8726715" cy="4657365"/>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sz="2000" b="1" dirty="0">
                <a:solidFill>
                  <a:srgbClr val="000000"/>
                </a:solidFill>
                <a:latin typeface="Arial" panose="020B0604020202020204" pitchFamily="34" charset="0"/>
                <a:cs typeface="Arial" panose="020B0604020202020204" pitchFamily="34" charset="0"/>
              </a:rPr>
              <a:t>Important:</a:t>
            </a:r>
            <a:r>
              <a:rPr lang="en-US" sz="2000" dirty="0">
                <a:solidFill>
                  <a:srgbClr val="000000"/>
                </a:solidFill>
                <a:latin typeface="Arial" panose="020B0604020202020204" pitchFamily="34" charset="0"/>
                <a:cs typeface="Arial" panose="020B0604020202020204" pitchFamily="34" charset="0"/>
              </a:rPr>
              <a:t> </a:t>
            </a:r>
            <a:r>
              <a:rPr lang="en-US" sz="2000" dirty="0">
                <a:solidFill>
                  <a:srgbClr val="000000"/>
                </a:solidFill>
                <a:highlight>
                  <a:srgbClr val="FFFF00"/>
                </a:highlight>
                <a:latin typeface="Arial" panose="020B0604020202020204" pitchFamily="34" charset="0"/>
                <a:cs typeface="Arial" panose="020B0604020202020204" pitchFamily="34" charset="0"/>
              </a:rPr>
              <a:t>Only MSCs who have the capability to assign cases to themselves are permitted to use this method</a:t>
            </a:r>
            <a:r>
              <a:rPr lang="en-US" sz="2000" dirty="0">
                <a:solidFill>
                  <a:srgbClr val="000000"/>
                </a:solidFill>
                <a:latin typeface="Arial" panose="020B0604020202020204" pitchFamily="34" charset="0"/>
                <a:cs typeface="Arial" panose="020B0604020202020204" pitchFamily="34" charset="0"/>
              </a:rPr>
              <a:t>. MSCs who lack this capability must continue to advise participants to return documents in the manner described in M21-1 III.i.2.D.4.f or via the manner described in Method 1 </a:t>
            </a:r>
          </a:p>
          <a:p>
            <a:pPr marL="342900" indent="-342900">
              <a:lnSpc>
                <a:spcPct val="107000"/>
              </a:lnSpc>
              <a:spcAft>
                <a:spcPts val="800"/>
              </a:spcAft>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Like the process described in Method 1, this method will also ensure documents submitted by the participant are automatically included in the participant’s eFolder. Additionally, this method: </a:t>
            </a:r>
          </a:p>
          <a:p>
            <a:pPr marL="800100" lvl="1" indent="-342900">
              <a:lnSpc>
                <a:spcPct val="107000"/>
              </a:lnSpc>
              <a:spcAft>
                <a:spcPts val="800"/>
              </a:spcAft>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eliminates the need for MSC to manually enter claimed conditions as contentions in VBMS, which removes a time consuming MSC task and the potential for data entry errors </a:t>
            </a:r>
          </a:p>
          <a:p>
            <a:pPr marL="800100" lvl="1" indent="-342900">
              <a:lnSpc>
                <a:spcPct val="107000"/>
              </a:lnSpc>
              <a:spcAft>
                <a:spcPts val="800"/>
              </a:spcAft>
              <a:buFont typeface="Wingdings" panose="05000000000000000000" pitchFamily="2" charset="2"/>
              <a:buChar char="Ø"/>
            </a:pPr>
            <a:r>
              <a:rPr lang="en-US" sz="2000" dirty="0">
                <a:solidFill>
                  <a:srgbClr val="000000"/>
                </a:solidFill>
                <a:latin typeface="Arial" panose="020B0604020202020204" pitchFamily="34" charset="0"/>
                <a:cs typeface="Arial" panose="020B0604020202020204" pitchFamily="34" charset="0"/>
              </a:rPr>
              <a:t>serves to resolve challenges associated the applicant affixing his or her electronic signature to PDF applications</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05057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Rectangle 5">
            <a:extLst>
              <a:ext uri="{FF2B5EF4-FFF2-40B4-BE49-F238E27FC236}">
                <a16:creationId xmlns:a16="http://schemas.microsoft.com/office/drawing/2014/main" id="{256F3C5E-AF3E-42D5-8738-27EEAFE8C3BB}"/>
              </a:ext>
            </a:extLst>
          </p:cNvPr>
          <p:cNvSpPr/>
          <p:nvPr/>
        </p:nvSpPr>
        <p:spPr>
          <a:xfrm>
            <a:off x="65075" y="-227668"/>
            <a:ext cx="9071430" cy="1015663"/>
          </a:xfrm>
          <a:prstGeom prst="rect">
            <a:avLst/>
          </a:prstGeom>
        </p:spPr>
        <p:txBody>
          <a:bodyPr wrap="square">
            <a:spAutoFit/>
          </a:bodyPr>
          <a:lstStyle/>
          <a:p>
            <a:pPr lvl="0" algn="ctr"/>
            <a:r>
              <a:rPr kumimoji="0" lang="en-US" sz="2800" b="1" i="0" u="none" strike="noStrike" kern="1200" cap="none" spc="0" normalizeH="0" baseline="0" noProof="0" dirty="0">
                <a:ln>
                  <a:noFill/>
                </a:ln>
                <a:solidFill>
                  <a:prstClr val="white"/>
                </a:solidFill>
                <a:effectLst/>
                <a:uLnTx/>
                <a:uFillTx/>
                <a:latin typeface="+mj-lt"/>
                <a:ea typeface="+mn-ea"/>
                <a:cs typeface="+mn-cs"/>
              </a:rPr>
              <a:t> </a:t>
            </a:r>
            <a:r>
              <a:rPr lang="en-US" sz="2800" b="1" dirty="0">
                <a:solidFill>
                  <a:prstClr val="white"/>
                </a:solidFill>
                <a:latin typeface="+mj-lt"/>
              </a:rPr>
              <a:t>Transmission of IDES Documents (continued)</a:t>
            </a:r>
          </a:p>
          <a:p>
            <a:pPr lvl="0"/>
            <a:r>
              <a:rPr lang="en-US" sz="3200" b="1" dirty="0">
                <a:solidFill>
                  <a:prstClr val="white"/>
                </a:solidFill>
                <a:latin typeface="+mj-lt"/>
              </a:rPr>
              <a:t>Method 2: Completing/Submitting Claims via </a:t>
            </a:r>
            <a:r>
              <a:rPr lang="en-US" sz="3200" b="1" dirty="0" err="1">
                <a:solidFill>
                  <a:prstClr val="white"/>
                </a:solidFill>
                <a:latin typeface="+mj-lt"/>
              </a:rPr>
              <a:t>eBens</a:t>
            </a:r>
            <a:endParaRPr kumimoji="0" lang="en-US" sz="32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TextBox 1">
            <a:extLst>
              <a:ext uri="{FF2B5EF4-FFF2-40B4-BE49-F238E27FC236}">
                <a16:creationId xmlns:a16="http://schemas.microsoft.com/office/drawing/2014/main" id="{E680C107-FD52-4D91-A766-A70F1E74084B}"/>
              </a:ext>
            </a:extLst>
          </p:cNvPr>
          <p:cNvSpPr txBox="1"/>
          <p:nvPr/>
        </p:nvSpPr>
        <p:spPr>
          <a:xfrm>
            <a:off x="228600" y="787995"/>
            <a:ext cx="8610600" cy="5324535"/>
          </a:xfrm>
          <a:prstGeom prst="rect">
            <a:avLst/>
          </a:prstGeom>
          <a:noFill/>
        </p:spPr>
        <p:txBody>
          <a:bodyPr wrap="square" rtlCol="0">
            <a:spAutoFit/>
          </a:bodyPr>
          <a:lstStyle/>
          <a:p>
            <a:pPr marL="342900" indent="-342900">
              <a:buFont typeface="+mj-lt"/>
              <a:buAutoNum type="arabicPeriod"/>
            </a:pPr>
            <a:r>
              <a:rPr lang="en-US" sz="2400" dirty="0">
                <a:latin typeface="Arial" panose="020B0604020202020204" pitchFamily="34" charset="0"/>
                <a:cs typeface="Arial" panose="020B0604020202020204" pitchFamily="34" charset="0"/>
              </a:rPr>
              <a:t>Establish 689 </a:t>
            </a:r>
          </a:p>
          <a:p>
            <a:pPr marL="342900" indent="-342900">
              <a:buFont typeface="+mj-lt"/>
              <a:buAutoNum type="arabicPeriod"/>
            </a:pPr>
            <a:r>
              <a:rPr lang="en-US" sz="2400" dirty="0">
                <a:latin typeface="Arial" panose="020B0604020202020204" pitchFamily="34" charset="0"/>
                <a:cs typeface="Arial" panose="020B0604020202020204" pitchFamily="34" charset="0"/>
              </a:rPr>
              <a:t>Conduct telephone interview</a:t>
            </a:r>
          </a:p>
          <a:p>
            <a:pPr marL="342900" indent="-342900">
              <a:buFont typeface="+mj-lt"/>
              <a:buAutoNum type="arabicPeriod"/>
            </a:pPr>
            <a:r>
              <a:rPr lang="en-US" sz="2400" dirty="0">
                <a:latin typeface="Arial" panose="020B0604020202020204" pitchFamily="34" charset="0"/>
                <a:cs typeface="Arial" panose="020B0604020202020204" pitchFamily="34" charset="0"/>
              </a:rPr>
              <a:t>Advise the participant to submit his or her application for VA Compensation (along with any additional documentation) via eBenefits; the participant will need to</a:t>
            </a:r>
          </a:p>
          <a:p>
            <a:pPr marL="749300" indent="-285750">
              <a:buFont typeface="Arial" panose="020B0604020202020204" pitchFamily="34" charset="0"/>
              <a:buChar char="•"/>
              <a:tabLst>
                <a:tab pos="854075" algn="l"/>
              </a:tabLst>
            </a:pPr>
            <a:r>
              <a:rPr lang="en-US" sz="2000" dirty="0">
                <a:latin typeface="Arial" panose="020B0604020202020204" pitchFamily="34" charset="0"/>
                <a:cs typeface="Arial" panose="020B0604020202020204" pitchFamily="34" charset="0"/>
              </a:rPr>
              <a:t>visit https://www.ebenefits.va.gov/ebenefits/homepage </a:t>
            </a:r>
          </a:p>
          <a:p>
            <a:pPr marL="749300" indent="-285750">
              <a:buFont typeface="Arial" panose="020B0604020202020204" pitchFamily="34" charset="0"/>
              <a:buChar char="•"/>
              <a:tabLst>
                <a:tab pos="854075" algn="l"/>
              </a:tabLst>
            </a:pPr>
            <a:r>
              <a:rPr lang="en-US" sz="2000" dirty="0">
                <a:latin typeface="Arial" panose="020B0604020202020204" pitchFamily="34" charset="0"/>
                <a:cs typeface="Arial" panose="020B0604020202020204" pitchFamily="34" charset="0"/>
              </a:rPr>
              <a:t>log on (or register for an account)</a:t>
            </a:r>
          </a:p>
          <a:p>
            <a:pPr marL="749300" indent="-285750">
              <a:buFont typeface="Arial" panose="020B0604020202020204" pitchFamily="34" charset="0"/>
              <a:buChar char="•"/>
              <a:tabLst>
                <a:tab pos="854075" algn="l"/>
              </a:tabLst>
            </a:pPr>
            <a:r>
              <a:rPr lang="en-US" sz="2000" dirty="0">
                <a:latin typeface="Arial" panose="020B0604020202020204" pitchFamily="34" charset="0"/>
                <a:cs typeface="Arial" panose="020B0604020202020204" pitchFamily="34" charset="0"/>
              </a:rPr>
              <a:t>click Apply; then Compensation</a:t>
            </a:r>
          </a:p>
          <a:p>
            <a:pPr marL="749300" indent="-285750">
              <a:buFont typeface="Arial" panose="020B0604020202020204" pitchFamily="34" charset="0"/>
              <a:buChar char="•"/>
              <a:tabLst>
                <a:tab pos="854075" algn="l"/>
              </a:tabLst>
            </a:pPr>
            <a:r>
              <a:rPr lang="en-US" sz="2000" dirty="0">
                <a:latin typeface="Arial" panose="020B0604020202020204" pitchFamily="34" charset="0"/>
                <a:cs typeface="Arial" panose="020B0604020202020204" pitchFamily="34" charset="0"/>
              </a:rPr>
              <a:t>follow system prompts to complete application</a:t>
            </a:r>
          </a:p>
          <a:p>
            <a:pPr marL="749300" indent="-285750">
              <a:buFont typeface="Arial" panose="020B0604020202020204" pitchFamily="34" charset="0"/>
              <a:buChar char="•"/>
              <a:tabLst>
                <a:tab pos="854075" algn="l"/>
              </a:tabLst>
            </a:pPr>
            <a:r>
              <a:rPr lang="en-US" sz="2000" dirty="0">
                <a:latin typeface="Arial" panose="020B0604020202020204" pitchFamily="34" charset="0"/>
                <a:cs typeface="Arial" panose="020B0604020202020204" pitchFamily="34" charset="0"/>
              </a:rPr>
              <a:t>When prompted for service dates, the participant should enter the current date as their release date from active duty.   (explain that this entry is necessary to execute the document transfer;  participants should not enter a future/projected/estimated separation date) </a:t>
            </a:r>
          </a:p>
          <a:p>
            <a:pPr marL="749300" indent="-285750">
              <a:buFont typeface="Arial" panose="020B0604020202020204" pitchFamily="34" charset="0"/>
              <a:buChar char="•"/>
              <a:tabLst>
                <a:tab pos="854075" algn="l"/>
              </a:tabLst>
            </a:pPr>
            <a:r>
              <a:rPr lang="en-US" sz="2000" dirty="0">
                <a:latin typeface="Arial" panose="020B0604020202020204" pitchFamily="34" charset="0"/>
                <a:cs typeface="Arial" panose="020B0604020202020204" pitchFamily="34" charset="0"/>
              </a:rPr>
              <a:t>upload any additional evidence (including dependency applications/information)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3096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Rectangle 5">
            <a:extLst>
              <a:ext uri="{FF2B5EF4-FFF2-40B4-BE49-F238E27FC236}">
                <a16:creationId xmlns:a16="http://schemas.microsoft.com/office/drawing/2014/main" id="{256F3C5E-AF3E-42D5-8738-27EEAFE8C3BB}"/>
              </a:ext>
            </a:extLst>
          </p:cNvPr>
          <p:cNvSpPr/>
          <p:nvPr/>
        </p:nvSpPr>
        <p:spPr>
          <a:xfrm>
            <a:off x="36285" y="-216425"/>
            <a:ext cx="9071430" cy="1015663"/>
          </a:xfrm>
          <a:prstGeom prst="rect">
            <a:avLst/>
          </a:prstGeom>
        </p:spPr>
        <p:txBody>
          <a:bodyPr wrap="square">
            <a:spAutoFit/>
          </a:bodyPr>
          <a:lstStyle/>
          <a:p>
            <a:pPr lvl="0" algn="ctr"/>
            <a:r>
              <a:rPr kumimoji="0" lang="en-US" sz="2800" b="1" i="0" u="none" strike="noStrike" kern="1200" cap="none" spc="0" normalizeH="0" baseline="0" noProof="0" dirty="0">
                <a:ln>
                  <a:noFill/>
                </a:ln>
                <a:solidFill>
                  <a:prstClr val="white"/>
                </a:solidFill>
                <a:effectLst/>
                <a:uLnTx/>
                <a:uFillTx/>
                <a:latin typeface="+mj-lt"/>
                <a:ea typeface="+mn-ea"/>
                <a:cs typeface="+mn-cs"/>
              </a:rPr>
              <a:t> </a:t>
            </a:r>
            <a:r>
              <a:rPr lang="en-US" sz="2800" b="1" dirty="0">
                <a:solidFill>
                  <a:prstClr val="white"/>
                </a:solidFill>
                <a:latin typeface="+mj-lt"/>
              </a:rPr>
              <a:t>Transmission of IDES Documents (continued)</a:t>
            </a:r>
          </a:p>
          <a:p>
            <a:pPr lvl="0"/>
            <a:r>
              <a:rPr lang="en-US" sz="3200" b="1" dirty="0">
                <a:solidFill>
                  <a:prstClr val="white"/>
                </a:solidFill>
                <a:latin typeface="+mj-lt"/>
              </a:rPr>
              <a:t>Method 2: Completing/Submitting Claims via </a:t>
            </a:r>
            <a:r>
              <a:rPr lang="en-US" sz="3200" b="1" dirty="0" err="1">
                <a:solidFill>
                  <a:prstClr val="white"/>
                </a:solidFill>
                <a:latin typeface="+mj-lt"/>
              </a:rPr>
              <a:t>eBens</a:t>
            </a:r>
            <a:endParaRPr kumimoji="0" lang="en-US" sz="32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TextBox 1">
            <a:extLst>
              <a:ext uri="{FF2B5EF4-FFF2-40B4-BE49-F238E27FC236}">
                <a16:creationId xmlns:a16="http://schemas.microsoft.com/office/drawing/2014/main" id="{E680C107-FD52-4D91-A766-A70F1E74084B}"/>
              </a:ext>
            </a:extLst>
          </p:cNvPr>
          <p:cNvSpPr txBox="1"/>
          <p:nvPr/>
        </p:nvSpPr>
        <p:spPr>
          <a:xfrm>
            <a:off x="228600" y="853619"/>
            <a:ext cx="8610600" cy="4708981"/>
          </a:xfrm>
          <a:prstGeom prst="rect">
            <a:avLst/>
          </a:prstGeom>
          <a:noFill/>
        </p:spPr>
        <p:txBody>
          <a:bodyPr wrap="square" rtlCol="0">
            <a:spAutoFit/>
          </a:bodyPr>
          <a:lstStyle/>
          <a:p>
            <a:pPr marL="577850" indent="-457200">
              <a:buAutoNum type="arabicPeriod" startAt="4"/>
            </a:pPr>
            <a:r>
              <a:rPr lang="en-US" sz="2000" dirty="0">
                <a:latin typeface="Arial" panose="020B0604020202020204" pitchFamily="34" charset="0"/>
                <a:cs typeface="Arial" panose="020B0604020202020204" pitchFamily="34" charset="0"/>
              </a:rPr>
              <a:t>Advise the participant to contact the MSC immediately upon submission of the application/documents into eBenefits  </a:t>
            </a:r>
          </a:p>
          <a:p>
            <a:pPr marL="577850" indent="-457200">
              <a:buAutoNum type="arabicPeriod" startAt="4"/>
            </a:pPr>
            <a:endParaRPr lang="en-US" sz="2000" dirty="0">
              <a:latin typeface="Arial" panose="020B0604020202020204" pitchFamily="34" charset="0"/>
              <a:cs typeface="Arial" panose="020B0604020202020204" pitchFamily="34" charset="0"/>
            </a:endParaRPr>
          </a:p>
          <a:p>
            <a:pPr marL="577850" indent="-457200">
              <a:buAutoNum type="arabicPeriod" startAt="4"/>
            </a:pPr>
            <a:r>
              <a:rPr lang="en-US" sz="2000" dirty="0">
                <a:latin typeface="Arial" panose="020B0604020202020204" pitchFamily="34" charset="0"/>
                <a:cs typeface="Arial" panose="020B0604020202020204" pitchFamily="34" charset="0"/>
              </a:rPr>
              <a:t>Identify the rating EP that was established as a result of the eBenefits application. </a:t>
            </a:r>
          </a:p>
          <a:p>
            <a:pPr marL="577850" indent="-457200">
              <a:buAutoNum type="arabicPeriod" startAt="4"/>
            </a:pPr>
            <a:endParaRPr lang="en-US" sz="2000" dirty="0">
              <a:latin typeface="Arial" panose="020B0604020202020204" pitchFamily="34" charset="0"/>
              <a:cs typeface="Arial" panose="020B0604020202020204" pitchFamily="34" charset="0"/>
            </a:endParaRPr>
          </a:p>
          <a:p>
            <a:pPr marL="577850" indent="-457200">
              <a:buAutoNum type="arabicPeriod" startAt="4"/>
            </a:pPr>
            <a:r>
              <a:rPr lang="en-US" sz="2000" dirty="0">
                <a:latin typeface="Arial" panose="020B0604020202020204" pitchFamily="34" charset="0"/>
                <a:cs typeface="Arial" panose="020B0604020202020204" pitchFamily="34" charset="0"/>
              </a:rPr>
              <a:t>Assign the Rating EP established via eBenefits to yourself.</a:t>
            </a:r>
          </a:p>
          <a:p>
            <a:pPr marL="577850" indent="-457200">
              <a:buAutoNum type="arabicPeriod" startAt="4"/>
            </a:pPr>
            <a:endParaRPr lang="en-US" sz="2000" dirty="0">
              <a:latin typeface="Arial" panose="020B0604020202020204" pitchFamily="34" charset="0"/>
              <a:cs typeface="Arial" panose="020B0604020202020204" pitchFamily="34" charset="0"/>
            </a:endParaRPr>
          </a:p>
          <a:p>
            <a:pPr marL="577850" indent="-457200">
              <a:buAutoNum type="arabicPeriod" startAt="4"/>
            </a:pPr>
            <a:r>
              <a:rPr lang="en-US" sz="2000" dirty="0">
                <a:latin typeface="Arial" panose="020B0604020202020204" pitchFamily="34" charset="0"/>
                <a:cs typeface="Arial" panose="020B0604020202020204" pitchFamily="34" charset="0"/>
              </a:rPr>
              <a:t>Open the rating EP in VBMS, and copy the contentions from the rating EP to the EP 689 per the instructions on page 211 of the </a:t>
            </a:r>
            <a:r>
              <a:rPr lang="en-US" sz="2000" u="sng" dirty="0">
                <a:latin typeface="Arial" panose="020B0604020202020204" pitchFamily="34" charset="0"/>
                <a:cs typeface="Arial" panose="020B0604020202020204" pitchFamily="34" charset="0"/>
                <a:hlinkClick r:id="rId2"/>
              </a:rPr>
              <a:t>VBMS Users Guide</a:t>
            </a:r>
            <a:r>
              <a:rPr lang="en-US" sz="2000" dirty="0">
                <a:latin typeface="Arial" panose="020B0604020202020204" pitchFamily="34" charset="0"/>
                <a:cs typeface="Arial" panose="020B0604020202020204" pitchFamily="34" charset="0"/>
              </a:rPr>
              <a:t>.</a:t>
            </a:r>
          </a:p>
          <a:p>
            <a:pPr marL="577850" indent="-457200">
              <a:buAutoNum type="arabicPeriod" startAt="4"/>
            </a:pPr>
            <a:endParaRPr lang="en-US" sz="2000" dirty="0">
              <a:latin typeface="Arial" panose="020B0604020202020204" pitchFamily="34" charset="0"/>
              <a:cs typeface="Arial" panose="020B0604020202020204" pitchFamily="34" charset="0"/>
            </a:endParaRPr>
          </a:p>
          <a:p>
            <a:pPr marL="577850" indent="-457200">
              <a:buAutoNum type="arabicPeriod" startAt="4"/>
            </a:pPr>
            <a:r>
              <a:rPr lang="en-US" sz="2000" dirty="0">
                <a:latin typeface="Arial" panose="020B0604020202020204" pitchFamily="34" charset="0"/>
                <a:cs typeface="Arial" panose="020B0604020202020204" pitchFamily="34" charset="0"/>
              </a:rPr>
              <a:t>Review the EP 689 in VBMS to ensure it reflects all contentions the participant has claimed, as well as all referred conditions (indicated on the VA Form 21-0819). </a:t>
            </a:r>
          </a:p>
        </p:txBody>
      </p:sp>
    </p:spTree>
    <p:extLst>
      <p:ext uri="{BB962C8B-B14F-4D97-AF65-F5344CB8AC3E}">
        <p14:creationId xmlns:p14="http://schemas.microsoft.com/office/powerpoint/2010/main" val="3044782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Rectangle 5">
            <a:extLst>
              <a:ext uri="{FF2B5EF4-FFF2-40B4-BE49-F238E27FC236}">
                <a16:creationId xmlns:a16="http://schemas.microsoft.com/office/drawing/2014/main" id="{256F3C5E-AF3E-42D5-8738-27EEAFE8C3BB}"/>
              </a:ext>
            </a:extLst>
          </p:cNvPr>
          <p:cNvSpPr/>
          <p:nvPr/>
        </p:nvSpPr>
        <p:spPr>
          <a:xfrm>
            <a:off x="36285" y="-246406"/>
            <a:ext cx="9071430" cy="1015663"/>
          </a:xfrm>
          <a:prstGeom prst="rect">
            <a:avLst/>
          </a:prstGeom>
        </p:spPr>
        <p:txBody>
          <a:bodyPr wrap="square">
            <a:spAutoFit/>
          </a:bodyPr>
          <a:lstStyle/>
          <a:p>
            <a:pPr lvl="0" algn="ctr"/>
            <a:r>
              <a:rPr kumimoji="0" lang="en-US" sz="2800" b="1" i="0" u="none" strike="noStrike" kern="1200" cap="none" spc="0" normalizeH="0" baseline="0" noProof="0" dirty="0">
                <a:ln>
                  <a:noFill/>
                </a:ln>
                <a:solidFill>
                  <a:prstClr val="white"/>
                </a:solidFill>
                <a:effectLst/>
                <a:uLnTx/>
                <a:uFillTx/>
                <a:latin typeface="+mj-lt"/>
                <a:ea typeface="+mn-ea"/>
                <a:cs typeface="+mn-cs"/>
              </a:rPr>
              <a:t> </a:t>
            </a:r>
            <a:r>
              <a:rPr lang="en-US" sz="2800" b="1" dirty="0">
                <a:solidFill>
                  <a:prstClr val="white"/>
                </a:solidFill>
                <a:latin typeface="+mj-lt"/>
              </a:rPr>
              <a:t>Transmission of IDES Documents (continued)</a:t>
            </a:r>
          </a:p>
          <a:p>
            <a:pPr lvl="0"/>
            <a:r>
              <a:rPr lang="en-US" sz="3200" b="1" dirty="0">
                <a:solidFill>
                  <a:prstClr val="white"/>
                </a:solidFill>
                <a:latin typeface="+mj-lt"/>
              </a:rPr>
              <a:t>Method 2: Completing/Submitting Claims via </a:t>
            </a:r>
            <a:r>
              <a:rPr lang="en-US" sz="3200" b="1" dirty="0" err="1">
                <a:solidFill>
                  <a:prstClr val="white"/>
                </a:solidFill>
                <a:latin typeface="+mj-lt"/>
              </a:rPr>
              <a:t>eBens</a:t>
            </a:r>
            <a:endParaRPr kumimoji="0" lang="en-US" sz="32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TextBox 1">
            <a:extLst>
              <a:ext uri="{FF2B5EF4-FFF2-40B4-BE49-F238E27FC236}">
                <a16:creationId xmlns:a16="http://schemas.microsoft.com/office/drawing/2014/main" id="{E680C107-FD52-4D91-A766-A70F1E74084B}"/>
              </a:ext>
            </a:extLst>
          </p:cNvPr>
          <p:cNvSpPr txBox="1"/>
          <p:nvPr/>
        </p:nvSpPr>
        <p:spPr>
          <a:xfrm>
            <a:off x="228600" y="874216"/>
            <a:ext cx="8610600" cy="4154984"/>
          </a:xfrm>
          <a:prstGeom prst="rect">
            <a:avLst/>
          </a:prstGeom>
          <a:noFill/>
        </p:spPr>
        <p:txBody>
          <a:bodyPr wrap="square" rtlCol="0">
            <a:spAutoFit/>
          </a:bodyPr>
          <a:lstStyle/>
          <a:p>
            <a:pPr marL="509588" indent="-388938"/>
            <a:r>
              <a:rPr lang="en-US" sz="2400" dirty="0">
                <a:latin typeface="Arial" panose="020B0604020202020204" pitchFamily="34" charset="0"/>
                <a:cs typeface="Arial" panose="020B0604020202020204" pitchFamily="34" charset="0"/>
              </a:rPr>
              <a:t>9.  Cancel the Pending Rating EP associated with the application submitted via eBenefits.  The IDES claim and all associated issues will remain controlled under the EP 689 as typical in routine IDES processing. </a:t>
            </a:r>
          </a:p>
          <a:p>
            <a:pPr marL="509588" indent="-284163"/>
            <a:endParaRPr lang="en-US" sz="240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Important:</a:t>
            </a:r>
            <a:r>
              <a:rPr lang="en-US" sz="2400" dirty="0">
                <a:latin typeface="Arial" panose="020B0604020202020204" pitchFamily="34" charset="0"/>
                <a:cs typeface="Arial" panose="020B0604020202020204" pitchFamily="34" charset="0"/>
              </a:rPr>
              <a:t> it is </a:t>
            </a:r>
            <a:r>
              <a:rPr lang="en-US" sz="2400" u="sng" dirty="0">
                <a:latin typeface="Arial" panose="020B0604020202020204" pitchFamily="34" charset="0"/>
                <a:cs typeface="Arial" panose="020B0604020202020204" pitchFamily="34" charset="0"/>
              </a:rPr>
              <a:t>absolutely critical</a:t>
            </a:r>
            <a:r>
              <a:rPr lang="en-US" sz="2400" dirty="0">
                <a:latin typeface="Arial" panose="020B0604020202020204" pitchFamily="34" charset="0"/>
                <a:cs typeface="Arial" panose="020B0604020202020204" pitchFamily="34" charset="0"/>
              </a:rPr>
              <a:t> that the MSC promptly cancel the rating EP. If this EP remains pending overnight, NWQ will route the claim to a VSC for processing, where it will likely create problems and confusion, resulting in unnecessary work for VSC employees and may complicate or delay IDES processing. </a:t>
            </a:r>
          </a:p>
        </p:txBody>
      </p:sp>
    </p:spTree>
    <p:extLst>
      <p:ext uri="{BB962C8B-B14F-4D97-AF65-F5344CB8AC3E}">
        <p14:creationId xmlns:p14="http://schemas.microsoft.com/office/powerpoint/2010/main" val="298511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340370" y="-76200"/>
            <a:ext cx="6553200"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Admin Items</a:t>
            </a:r>
          </a:p>
        </p:txBody>
      </p:sp>
      <p:sp>
        <p:nvSpPr>
          <p:cNvPr id="2" name="Rectangle 1">
            <a:extLst>
              <a:ext uri="{FF2B5EF4-FFF2-40B4-BE49-F238E27FC236}">
                <a16:creationId xmlns:a16="http://schemas.microsoft.com/office/drawing/2014/main" id="{E9FD78C3-2C8D-45DA-9070-B16D84C1F2C9}"/>
              </a:ext>
            </a:extLst>
          </p:cNvPr>
          <p:cNvSpPr/>
          <p:nvPr/>
        </p:nvSpPr>
        <p:spPr>
          <a:xfrm>
            <a:off x="381000" y="1219200"/>
            <a:ext cx="8077200" cy="3785652"/>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See Call-in Info in Read Ahead intro for call/mute info</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Ask questions IRT the topic(s) being discussed, all other questions should be asked during Open Floor</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Scenario/Case Specific questions will not be answered on the call. Send an email with details to the appropriate staff email box </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Skype Chat is turned off</a:t>
            </a:r>
          </a:p>
        </p:txBody>
      </p:sp>
    </p:spTree>
    <p:extLst>
      <p:ext uri="{BB962C8B-B14F-4D97-AF65-F5344CB8AC3E}">
        <p14:creationId xmlns:p14="http://schemas.microsoft.com/office/powerpoint/2010/main" val="216475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584775"/>
          </a:xfrm>
          <a:prstGeom prst="rect">
            <a:avLst/>
          </a:prstGeom>
        </p:spPr>
        <p:txBody>
          <a:bodyPr wrap="square">
            <a:spAutoFit/>
          </a:bodyPr>
          <a:lstStyle/>
          <a:p>
            <a:pPr lvl="0" algn="ctr"/>
            <a:r>
              <a:rPr lang="en-US" sz="3200" b="1" dirty="0">
                <a:solidFill>
                  <a:prstClr val="white"/>
                </a:solidFill>
                <a:latin typeface="+mj-lt"/>
              </a:rPr>
              <a:t>All Conditions must be Addressed in IDES Exams </a:t>
            </a:r>
            <a:endParaRPr kumimoji="0" lang="en-US" sz="3200" b="1" i="0" u="none" strike="noStrike" kern="1200" cap="none" spc="0" normalizeH="0" baseline="0" noProof="0" dirty="0">
              <a:ln>
                <a:noFill/>
              </a:ln>
              <a:solidFill>
                <a:prstClr val="white"/>
              </a:solidFill>
              <a:effectLst/>
              <a:uLnTx/>
              <a:uFillTx/>
              <a:latin typeface="+mj-lt"/>
              <a:ea typeface="+mn-ea"/>
              <a:cs typeface="+mn-cs"/>
            </a:endParaRPr>
          </a:p>
        </p:txBody>
      </p:sp>
      <p:sp>
        <p:nvSpPr>
          <p:cNvPr id="2" name="Rectangle 1">
            <a:extLst>
              <a:ext uri="{FF2B5EF4-FFF2-40B4-BE49-F238E27FC236}">
                <a16:creationId xmlns:a16="http://schemas.microsoft.com/office/drawing/2014/main" id="{238B54AB-720C-4B98-8844-88FA65A0B92A}"/>
              </a:ext>
            </a:extLst>
          </p:cNvPr>
          <p:cNvSpPr/>
          <p:nvPr/>
        </p:nvSpPr>
        <p:spPr>
          <a:xfrm>
            <a:off x="152400" y="850291"/>
            <a:ext cx="8726715" cy="5406032"/>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IDES exams must not be considered complete until all examinations (claimed and referred conditions and the SHA DBQ) have been completed</a:t>
            </a:r>
          </a:p>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Cases must remain in the Medical Evaluation Stage, and not pushed forward to the PEBLO or DRAS until examinations for all conditions have been completed</a:t>
            </a:r>
          </a:p>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VA and DoD may consider some changes to IDES policy that may potentially allow for some cases to move forward before all exams can be accomplished; however, at this time no such change has been approved, and at this time, all standard IDES requirements (including the requirement for the SHA and exams for all claimed and referred conditions) remain in place </a:t>
            </a:r>
            <a:endParaRPr kumimoji="0" lang="en-US" sz="2400" i="0"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10833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846224"/>
            <a:ext cx="8382000" cy="1446550"/>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As outreach specialists and VA’s frontline contact with SMs and Veterans, it is vital that we are realistic in our communications regarding claims processing times. Below is the current IDES timeliness data (ADC) for March 2020</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 name="Rectangle 6">
            <a:extLst>
              <a:ext uri="{FF2B5EF4-FFF2-40B4-BE49-F238E27FC236}">
                <a16:creationId xmlns:a16="http://schemas.microsoft.com/office/drawing/2014/main" id="{EE126901-0A31-40F5-A950-47A3A17FC3C3}"/>
              </a:ext>
            </a:extLst>
          </p:cNvPr>
          <p:cNvSpPr/>
          <p:nvPr/>
        </p:nvSpPr>
        <p:spPr>
          <a:xfrm>
            <a:off x="703864" y="5257800"/>
            <a:ext cx="7162800" cy="584775"/>
          </a:xfrm>
          <a:prstGeom prst="rect">
            <a:avLst/>
          </a:prstGeom>
        </p:spPr>
        <p:txBody>
          <a:bodyPr wrap="square">
            <a:spAutoFit/>
          </a:bodyPr>
          <a:lstStyle/>
          <a:p>
            <a:pPr marL="1028700"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Source:</a:t>
            </a:r>
            <a:r>
              <a:rPr lang="en-US" sz="1600" dirty="0">
                <a:solidFill>
                  <a:srgbClr val="000000"/>
                </a:solidFill>
                <a:latin typeface="Arial" panose="020B0604020202020204" pitchFamily="34" charset="0"/>
                <a:ea typeface="Times New Roman" panose="02020603050405020304" pitchFamily="18" charset="0"/>
              </a:rPr>
              <a:t> VTA Completed Reports April 7, 2020 (8am ET)</a:t>
            </a:r>
            <a:endParaRPr lang="en-US" sz="1600"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1600" b="1" dirty="0">
                <a:solidFill>
                  <a:srgbClr val="000000"/>
                </a:solidFill>
                <a:latin typeface="Arial" panose="020B0604020202020204" pitchFamily="34" charset="0"/>
                <a:ea typeface="Times New Roman" panose="02020603050405020304" pitchFamily="18" charset="0"/>
              </a:rPr>
              <a:t>          Note:</a:t>
            </a:r>
            <a:r>
              <a:rPr lang="en-US" sz="1600" dirty="0">
                <a:solidFill>
                  <a:srgbClr val="000000"/>
                </a:solidFill>
                <a:latin typeface="Arial" panose="020B0604020202020204" pitchFamily="34" charset="0"/>
                <a:ea typeface="Times New Roman" panose="02020603050405020304" pitchFamily="18" charset="0"/>
              </a:rPr>
              <a:t> VA using the goals from the 230-day process</a:t>
            </a:r>
            <a:endParaRPr lang="en-US" sz="1600" dirty="0">
              <a:solidFill>
                <a:srgbClr val="000000"/>
              </a:solidFill>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33100099-89DA-4894-87C4-DF2159302332}"/>
              </a:ext>
            </a:extLst>
          </p:cNvPr>
          <p:cNvGraphicFramePr>
            <a:graphicFrameLocks noGrp="1"/>
          </p:cNvGraphicFramePr>
          <p:nvPr>
            <p:extLst>
              <p:ext uri="{D42A27DB-BD31-4B8C-83A1-F6EECF244321}">
                <p14:modId xmlns:p14="http://schemas.microsoft.com/office/powerpoint/2010/main" val="2959613195"/>
              </p:ext>
            </p:extLst>
          </p:nvPr>
        </p:nvGraphicFramePr>
        <p:xfrm>
          <a:off x="714546" y="2590800"/>
          <a:ext cx="7702436" cy="2560320"/>
        </p:xfrm>
        <a:graphic>
          <a:graphicData uri="http://schemas.openxmlformats.org/drawingml/2006/table">
            <a:tbl>
              <a:tblPr firstRow="1" firstCol="1" bandRow="1"/>
              <a:tblGrid>
                <a:gridCol w="2972870">
                  <a:extLst>
                    <a:ext uri="{9D8B030D-6E8A-4147-A177-3AD203B41FA5}">
                      <a16:colId xmlns:a16="http://schemas.microsoft.com/office/drawing/2014/main" val="2766927789"/>
                    </a:ext>
                  </a:extLst>
                </a:gridCol>
                <a:gridCol w="2364783">
                  <a:extLst>
                    <a:ext uri="{9D8B030D-6E8A-4147-A177-3AD203B41FA5}">
                      <a16:colId xmlns:a16="http://schemas.microsoft.com/office/drawing/2014/main" val="271197331"/>
                    </a:ext>
                  </a:extLst>
                </a:gridCol>
                <a:gridCol w="2364783">
                  <a:extLst>
                    <a:ext uri="{9D8B030D-6E8A-4147-A177-3AD203B41FA5}">
                      <a16:colId xmlns:a16="http://schemas.microsoft.com/office/drawing/2014/main" val="2823770314"/>
                    </a:ext>
                  </a:extLst>
                </a:gridCol>
              </a:tblGrid>
              <a:tr h="165100">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Stage/Phase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IDES Goal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March 2020 (AD/NAD)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9351609"/>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Claim Dev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5/11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7/9</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545273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Medical Stage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42/36</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825014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Proposed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21/31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277114"/>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Recon Ratings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0249215"/>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Exit Interviews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0531688"/>
                  </a:ext>
                </a:extLst>
              </a:tr>
              <a:tr h="19558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Final Ratings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34/na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3815314"/>
                  </a:ext>
                </a:extLst>
              </a:tr>
            </a:tbl>
          </a:graphicData>
        </a:graphic>
      </p:graphicFrame>
    </p:spTree>
    <p:extLst>
      <p:ext uri="{BB962C8B-B14F-4D97-AF65-F5344CB8AC3E}">
        <p14:creationId xmlns:p14="http://schemas.microsoft.com/office/powerpoint/2010/main" val="2760825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VTA Reminders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4229765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lvl="0" algn="ctr"/>
            <a:r>
              <a:rPr kumimoji="0" lang="en-US" sz="3600" b="1" i="0" u="none" strike="noStrike" kern="1200" cap="none" spc="0" normalizeH="0" baseline="0" noProof="0" dirty="0">
                <a:ln>
                  <a:noFill/>
                </a:ln>
                <a:solidFill>
                  <a:prstClr val="white"/>
                </a:solidFill>
                <a:effectLst/>
                <a:uLnTx/>
                <a:uFillTx/>
                <a:latin typeface="+mj-lt"/>
                <a:ea typeface="+mn-ea"/>
                <a:cs typeface="+mn-cs"/>
              </a:rPr>
              <a:t>  VTA v. 2.4.7</a:t>
            </a:r>
          </a:p>
        </p:txBody>
      </p:sp>
      <p:sp>
        <p:nvSpPr>
          <p:cNvPr id="2" name="Rectangle 1">
            <a:extLst>
              <a:ext uri="{FF2B5EF4-FFF2-40B4-BE49-F238E27FC236}">
                <a16:creationId xmlns:a16="http://schemas.microsoft.com/office/drawing/2014/main" id="{238B54AB-720C-4B98-8844-88FA65A0B92A}"/>
              </a:ext>
            </a:extLst>
          </p:cNvPr>
          <p:cNvSpPr/>
          <p:nvPr/>
        </p:nvSpPr>
        <p:spPr>
          <a:xfrm>
            <a:off x="152400" y="844321"/>
            <a:ext cx="8726715" cy="4718279"/>
          </a:xfrm>
          <a:prstGeom prst="rect">
            <a:avLst/>
          </a:prstGeom>
        </p:spPr>
        <p:txBody>
          <a:bodyPr wrap="square">
            <a:spAutoFit/>
          </a:bodyPr>
          <a:lstStyle/>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VTA v.2.4.7 was released on March 30, 2020</a:t>
            </a:r>
          </a:p>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A Vocational Rehabilitation and Employment (VR&amp;E) Tab was added in order for Vocational Rehabilitation Counselors (VRCs) to update data fields in reference to a VR&amp;E Interview and VR&amp;E Plan. A VR&amp;E Pending and Completed Report has also been added</a:t>
            </a:r>
          </a:p>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The VRCs should be contacting the SMs after the MSC Interview. Please advise your SMs of this during your interviews, and that the VRC is not associated with the duties of the MSC and the info MSCs provide</a:t>
            </a:r>
          </a:p>
          <a:p>
            <a:pPr marL="342900" indent="-342900">
              <a:lnSpc>
                <a:spcPct val="107000"/>
              </a:lnSpc>
              <a:spcAft>
                <a:spcPts val="800"/>
              </a:spcAft>
              <a:buFont typeface="Wingdings" panose="05000000000000000000" pitchFamily="2" charset="2"/>
              <a:buChar char="Ø"/>
            </a:pPr>
            <a:r>
              <a:rPr lang="en-US" sz="2400" dirty="0">
                <a:solidFill>
                  <a:srgbClr val="000000"/>
                </a:solidFill>
                <a:latin typeface="Arial" panose="020B0604020202020204" pitchFamily="34" charset="0"/>
                <a:ea typeface="Calibri" panose="020F0502020204030204" pitchFamily="34" charset="0"/>
              </a:rPr>
              <a:t>VRC inputs have no bearing on the MSC or other tabs/goals  </a:t>
            </a:r>
            <a:endParaRPr kumimoji="0" lang="en-US" sz="2400" b="0" i="0"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30323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24</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25</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fontScale="90000"/>
          </a:bodyPr>
          <a:lstStyle/>
          <a:p>
            <a:r>
              <a:rPr lang="en-US" dirty="0"/>
              <a:t>BDD Promotional Fliers</a:t>
            </a:r>
          </a:p>
        </p:txBody>
      </p:sp>
      <p:sp>
        <p:nvSpPr>
          <p:cNvPr id="7" name="Rectangle 6">
            <a:extLst>
              <a:ext uri="{FF2B5EF4-FFF2-40B4-BE49-F238E27FC236}">
                <a16:creationId xmlns:a16="http://schemas.microsoft.com/office/drawing/2014/main" id="{96944096-1360-4F80-A3D4-3F55354276D2}"/>
              </a:ext>
            </a:extLst>
          </p:cNvPr>
          <p:cNvSpPr/>
          <p:nvPr/>
        </p:nvSpPr>
        <p:spPr>
          <a:xfrm>
            <a:off x="73994" y="762000"/>
            <a:ext cx="9071430" cy="5386090"/>
          </a:xfrm>
          <a:prstGeom prst="rect">
            <a:avLst/>
          </a:prstGeom>
        </p:spPr>
        <p:txBody>
          <a:bodyPr wrap="square">
            <a:spAutoFit/>
          </a:bodyPr>
          <a:lstStyle/>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There are now two BDD promotional fliers on the </a:t>
            </a:r>
            <a:r>
              <a:rPr lang="en-US" u="sng"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Pre-Discharge Intranet Site</a:t>
            </a:r>
            <a:r>
              <a:rPr lang="en-US" dirty="0">
                <a:latin typeface="Arial" panose="020B0604020202020204" pitchFamily="34" charset="0"/>
                <a:cs typeface="Arial" panose="020B0604020202020204" pitchFamily="34" charset="0"/>
              </a:rPr>
              <a:t> under the heading, “Additional Pre-Discharge Links and Materials” and below are links to both of the fliers. A link to the </a:t>
            </a:r>
            <a:r>
              <a:rPr lang="en-US" u="sng"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BDD Promotional YouTube Video</a:t>
            </a:r>
            <a:r>
              <a:rPr lang="en-US" dirty="0">
                <a:latin typeface="Arial" panose="020B0604020202020204" pitchFamily="34" charset="0"/>
                <a:cs typeface="Arial" panose="020B0604020202020204" pitchFamily="34" charset="0"/>
              </a:rPr>
              <a:t> is also located under “Additional Pre-Discharge Links and Materials”</a:t>
            </a:r>
          </a:p>
          <a:p>
            <a:r>
              <a:rPr lang="en-US" dirty="0">
                <a:latin typeface="Arial" panose="020B0604020202020204" pitchFamily="34" charset="0"/>
                <a:cs typeface="Arial" panose="020B0604020202020204" pitchFamily="34" charset="0"/>
              </a:rPr>
              <a:t> </a:t>
            </a:r>
            <a:endParaRPr lang="en-US" b="1" u="sng"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The BDD program is the fastest way to receive VA benefits for transitioning SMs. However, with an estimated over 200,000 SMs transitioning each fiscal year (FY), the BDD program has been severely underutilized. In FY19, VA received a total of 35,815 BDD claims, which only represents 18 percent of the estimated transitioning population. VA has received 16,465 BDD claims so far in FY20 which only represents eight percent of the of the estimated transitioning Servicemember population. MSCs are encouraged to distribute these promotional materials and the </a:t>
            </a:r>
            <a:r>
              <a:rPr lang="en-US" u="sng"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BDD Promotional YouTube Video</a:t>
            </a:r>
            <a:r>
              <a:rPr lang="en-US" dirty="0">
                <a:latin typeface="Arial" panose="020B0604020202020204" pitchFamily="34" charset="0"/>
                <a:cs typeface="Arial" panose="020B0604020202020204" pitchFamily="34" charset="0"/>
              </a:rPr>
              <a:t> as much as possible. Once MSCs are back on military installations, MSCs should work with the Transition Assistance Program (TAP) Benefit Advisors to provide BDD information and the MSCs information to SMs including all TAP classes</a:t>
            </a:r>
          </a:p>
          <a:p>
            <a:r>
              <a:rPr lang="en-US" dirty="0">
                <a:latin typeface="Arial" panose="020B0604020202020204" pitchFamily="34" charset="0"/>
                <a:cs typeface="Arial" panose="020B0604020202020204" pitchFamily="34" charset="0"/>
              </a:rPr>
              <a:t> </a:t>
            </a:r>
          </a:p>
          <a:p>
            <a:pPr lvl="0"/>
            <a:r>
              <a:rPr lang="en-US" u="sng"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BDD Promotional Flier #1</a:t>
            </a:r>
            <a:endParaRPr lang="en-US" dirty="0">
              <a:latin typeface="Arial" panose="020B0604020202020204" pitchFamily="34" charset="0"/>
              <a:cs typeface="Arial" panose="020B0604020202020204" pitchFamily="34" charset="0"/>
            </a:endParaRPr>
          </a:p>
          <a:p>
            <a:pPr lvl="0"/>
            <a:r>
              <a:rPr lang="en-US" u="sng"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BDD Promotional Flier #2</a:t>
            </a:r>
            <a:endParaRPr lang="en-US"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3865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26</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fontScale="90000"/>
          </a:bodyPr>
          <a:lstStyle/>
          <a:p>
            <a:r>
              <a:rPr lang="en-US" dirty="0"/>
              <a:t>Pre-Discharge Claim Type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80408"/>
            <a:ext cx="9071430" cy="1938992"/>
          </a:xfrm>
          <a:prstGeom prst="rect">
            <a:avLst/>
          </a:prstGeom>
        </p:spPr>
        <p:txBody>
          <a:bodyPr wrap="square">
            <a:spAutoFit/>
          </a:bodyPr>
          <a:lstStyle/>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MSCs are reminded when establishing a BDD or BDD-Excluded claim in VBMS, the MSC must select “Pre-Discharge” as the claim type as shown below</a:t>
            </a:r>
          </a:p>
          <a:p>
            <a:pPr marL="342900" indent="-342900">
              <a:buFont typeface="Wingdings" panose="05000000000000000000" pitchFamily="2" charset="2"/>
              <a:buChar char="Ø"/>
            </a:pP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Selecting “Pre-Discharge” as the claim type is the only way to establish the claim as a diary claim </a:t>
            </a:r>
          </a:p>
        </p:txBody>
      </p:sp>
      <p:pic>
        <p:nvPicPr>
          <p:cNvPr id="2" name="Picture 1">
            <a:extLst>
              <a:ext uri="{FF2B5EF4-FFF2-40B4-BE49-F238E27FC236}">
                <a16:creationId xmlns:a16="http://schemas.microsoft.com/office/drawing/2014/main" id="{5C1D0593-9197-4009-9C98-ECEDB7C50E8A}"/>
              </a:ext>
            </a:extLst>
          </p:cNvPr>
          <p:cNvPicPr>
            <a:picLocks noChangeAspect="1"/>
          </p:cNvPicPr>
          <p:nvPr/>
        </p:nvPicPr>
        <p:blipFill>
          <a:blip r:embed="rId2"/>
          <a:stretch>
            <a:fillRect/>
          </a:stretch>
        </p:blipFill>
        <p:spPr>
          <a:xfrm>
            <a:off x="1599942" y="2895600"/>
            <a:ext cx="5944115" cy="3164098"/>
          </a:xfrm>
          <a:prstGeom prst="rect">
            <a:avLst/>
          </a:prstGeom>
        </p:spPr>
      </p:pic>
    </p:spTree>
    <p:extLst>
      <p:ext uri="{BB962C8B-B14F-4D97-AF65-F5344CB8AC3E}">
        <p14:creationId xmlns:p14="http://schemas.microsoft.com/office/powerpoint/2010/main" val="3917697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A7E56F3-FAA5-47F3-8222-062E86C8CA19}"/>
              </a:ext>
            </a:extLst>
          </p:cNvPr>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
        <p:nvSpPr>
          <p:cNvPr id="4" name="Title 3">
            <a:extLst>
              <a:ext uri="{FF2B5EF4-FFF2-40B4-BE49-F238E27FC236}">
                <a16:creationId xmlns:a16="http://schemas.microsoft.com/office/drawing/2014/main" id="{874637A1-5A58-4D8B-BF90-A764D6BA42A9}"/>
              </a:ext>
            </a:extLst>
          </p:cNvPr>
          <p:cNvSpPr>
            <a:spLocks noGrp="1"/>
          </p:cNvSpPr>
          <p:nvPr>
            <p:ph type="title"/>
          </p:nvPr>
        </p:nvSpPr>
        <p:spPr/>
        <p:txBody>
          <a:bodyPr>
            <a:normAutofit/>
          </a:bodyPr>
          <a:lstStyle/>
          <a:p>
            <a:r>
              <a:rPr lang="en-US" sz="3800" dirty="0"/>
              <a:t>Teleworking and Servicemember Assistance </a:t>
            </a:r>
          </a:p>
        </p:txBody>
      </p:sp>
      <p:sp>
        <p:nvSpPr>
          <p:cNvPr id="7" name="Rectangle 6">
            <a:extLst>
              <a:ext uri="{FF2B5EF4-FFF2-40B4-BE49-F238E27FC236}">
                <a16:creationId xmlns:a16="http://schemas.microsoft.com/office/drawing/2014/main" id="{96944096-1360-4F80-A3D4-3F55354276D2}"/>
              </a:ext>
            </a:extLst>
          </p:cNvPr>
          <p:cNvSpPr/>
          <p:nvPr/>
        </p:nvSpPr>
        <p:spPr>
          <a:xfrm>
            <a:off x="73994" y="880408"/>
            <a:ext cx="9071430" cy="1938992"/>
          </a:xfrm>
          <a:prstGeom prst="rect">
            <a:avLst/>
          </a:prstGeom>
        </p:spPr>
        <p:txBody>
          <a:bodyPr wrap="square">
            <a:spAutoFit/>
          </a:bodyPr>
          <a:lstStyle/>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Recently, there have been reports of military installations incorrectly informing Servicemembers to wait until after discharge to submit a claim, because the MSC is not at the installation due to the COVID-19 pandemic  </a:t>
            </a:r>
          </a:p>
          <a:p>
            <a:pPr marL="342900" indent="-342900">
              <a:buFont typeface="Wingdings" panose="05000000000000000000" pitchFamily="2" charset="2"/>
              <a:buChar char="Ø"/>
            </a:pP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When teleworking, MSCs should ensure their contact information is posted at their installation office to allow Servicemembers to contact the MSC</a:t>
            </a:r>
          </a:p>
        </p:txBody>
      </p:sp>
    </p:spTree>
    <p:extLst>
      <p:ext uri="{BB962C8B-B14F-4D97-AF65-F5344CB8AC3E}">
        <p14:creationId xmlns:p14="http://schemas.microsoft.com/office/powerpoint/2010/main" val="1536897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28</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846032"/>
            <a:ext cx="8686800" cy="1446550"/>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April 13, 2020.</a:t>
            </a:r>
          </a:p>
        </p:txBody>
      </p:sp>
      <p:graphicFrame>
        <p:nvGraphicFramePr>
          <p:cNvPr id="3" name="Table 2">
            <a:extLst>
              <a:ext uri="{FF2B5EF4-FFF2-40B4-BE49-F238E27FC236}">
                <a16:creationId xmlns:a16="http://schemas.microsoft.com/office/drawing/2014/main" id="{D4B9066B-28C6-4670-875C-29915305B69B}"/>
              </a:ext>
            </a:extLst>
          </p:cNvPr>
          <p:cNvGraphicFramePr>
            <a:graphicFrameLocks noGrp="1"/>
          </p:cNvGraphicFramePr>
          <p:nvPr>
            <p:extLst>
              <p:ext uri="{D42A27DB-BD31-4B8C-83A1-F6EECF244321}">
                <p14:modId xmlns:p14="http://schemas.microsoft.com/office/powerpoint/2010/main" val="386329211"/>
              </p:ext>
            </p:extLst>
          </p:nvPr>
        </p:nvGraphicFramePr>
        <p:xfrm>
          <a:off x="325580" y="2438400"/>
          <a:ext cx="8208820" cy="3303375"/>
        </p:xfrm>
        <a:graphic>
          <a:graphicData uri="http://schemas.openxmlformats.org/drawingml/2006/table">
            <a:tbl>
              <a:tblPr firstRow="1" firstCol="1" bandRow="1"/>
              <a:tblGrid>
                <a:gridCol w="3168316">
                  <a:extLst>
                    <a:ext uri="{9D8B030D-6E8A-4147-A177-3AD203B41FA5}">
                      <a16:colId xmlns:a16="http://schemas.microsoft.com/office/drawing/2014/main" val="781317426"/>
                    </a:ext>
                  </a:extLst>
                </a:gridCol>
                <a:gridCol w="2520252">
                  <a:extLst>
                    <a:ext uri="{9D8B030D-6E8A-4147-A177-3AD203B41FA5}">
                      <a16:colId xmlns:a16="http://schemas.microsoft.com/office/drawing/2014/main" val="4052900754"/>
                    </a:ext>
                  </a:extLst>
                </a:gridCol>
                <a:gridCol w="2520252">
                  <a:extLst>
                    <a:ext uri="{9D8B030D-6E8A-4147-A177-3AD203B41FA5}">
                      <a16:colId xmlns:a16="http://schemas.microsoft.com/office/drawing/2014/main" val="1476004306"/>
                    </a:ext>
                  </a:extLst>
                </a:gridCol>
              </a:tblGrid>
              <a:tr h="560175">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Data Points</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Goal</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April 13, 2020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2220586"/>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Completed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17,536</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5772313"/>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Receipts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16,804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7340686"/>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Pending</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3,376</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082231"/>
                  </a:ext>
                </a:extLst>
              </a:tr>
              <a:tr h="48015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10,934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553764"/>
                  </a:ext>
                </a:extLst>
              </a:tr>
              <a:tr h="48015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62.3%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6284154"/>
                  </a:ext>
                </a:extLst>
              </a:tr>
              <a:tr h="256747">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Avg. Days to Complete FYTD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8652209"/>
                  </a:ext>
                </a:extLst>
              </a:tr>
            </a:tbl>
          </a:graphicData>
        </a:graphic>
      </p:graphicFrame>
      <p:sp>
        <p:nvSpPr>
          <p:cNvPr id="4" name="Rectangle 3">
            <a:extLst>
              <a:ext uri="{FF2B5EF4-FFF2-40B4-BE49-F238E27FC236}">
                <a16:creationId xmlns:a16="http://schemas.microsoft.com/office/drawing/2014/main" id="{7245CB4C-492A-47AE-BACD-52FDE4533E97}"/>
              </a:ext>
            </a:extLst>
          </p:cNvPr>
          <p:cNvSpPr/>
          <p:nvPr/>
        </p:nvSpPr>
        <p:spPr>
          <a:xfrm>
            <a:off x="228600" y="5765562"/>
            <a:ext cx="5715000" cy="369332"/>
          </a:xfrm>
          <a:prstGeom prst="rect">
            <a:avLst/>
          </a:prstGeom>
        </p:spPr>
        <p:txBody>
          <a:bodyPr wrap="square">
            <a:spAutoFit/>
          </a:bodyPr>
          <a:lstStyle/>
          <a:p>
            <a:r>
              <a:rPr lang="en-US" dirty="0">
                <a:latin typeface="Arial" panose="020B0604020202020204" pitchFamily="34" charset="0"/>
                <a:cs typeface="Arial" panose="020B0604020202020204" pitchFamily="34" charset="0"/>
              </a:rPr>
              <a:t>Source:  Tableau BDD History Report</a:t>
            </a:r>
          </a:p>
        </p:txBody>
      </p:sp>
    </p:spTree>
    <p:extLst>
      <p:ext uri="{BB962C8B-B14F-4D97-AF65-F5344CB8AC3E}">
        <p14:creationId xmlns:p14="http://schemas.microsoft.com/office/powerpoint/2010/main" val="3752413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29</a:t>
            </a:fld>
            <a:endParaRPr lang="en-US" dirty="0"/>
          </a:p>
        </p:txBody>
      </p:sp>
      <p:sp>
        <p:nvSpPr>
          <p:cNvPr id="5" name="Rectangle 4"/>
          <p:cNvSpPr/>
          <p:nvPr/>
        </p:nvSpPr>
        <p:spPr>
          <a:xfrm>
            <a:off x="304800" y="846746"/>
            <a:ext cx="8324725" cy="2677656"/>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4553631</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MSC Teleconference Call: May 12, 2020</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BDD/IDES Coaches Call June 4, 2020 </a:t>
            </a: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endParaRPr lang="en-US" sz="2400" dirty="0">
              <a:highlight>
                <a:srgbClr val="FFFF00"/>
              </a:highlight>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a:t>
            </a:r>
          </a:p>
        </p:txBody>
      </p:sp>
      <p:sp>
        <p:nvSpPr>
          <p:cNvPr id="6" name="Slide Number Placeholder 5"/>
          <p:cNvSpPr>
            <a:spLocks noGrp="1"/>
          </p:cNvSpPr>
          <p:nvPr>
            <p:ph type="sldNum" sz="quarter" idx="12"/>
          </p:nvPr>
        </p:nvSpPr>
        <p:spPr/>
        <p:txBody>
          <a:bodyPr/>
          <a:lstStyle/>
          <a:p>
            <a:fld id="{04F7EA0F-F264-4DBA-8450-109ED0C85B89}" type="slidenum">
              <a:rPr lang="en-US" smtClean="0"/>
              <a:t>3</a:t>
            </a:fld>
            <a:endParaRPr lang="en-US" dirty="0"/>
          </a:p>
        </p:txBody>
      </p:sp>
      <p:sp>
        <p:nvSpPr>
          <p:cNvPr id="4" name="Rectangle 3"/>
          <p:cNvSpPr/>
          <p:nvPr/>
        </p:nvSpPr>
        <p:spPr>
          <a:xfrm>
            <a:off x="76201" y="652330"/>
            <a:ext cx="7162800" cy="5493812"/>
          </a:xfrm>
          <a:prstGeom prst="rect">
            <a:avLst/>
          </a:prstGeom>
        </p:spPr>
        <p:txBody>
          <a:bodyPr wrap="square">
            <a:spAutoFit/>
          </a:bodyPr>
          <a:lstStyle/>
          <a:p>
            <a:pPr marL="457200" lvl="0" indent="-339725">
              <a:buFont typeface="Wingdings" panose="05000000000000000000" pitchFamily="2" charset="2"/>
              <a:buChar char="Ø"/>
            </a:pPr>
            <a:r>
              <a:rPr lang="en-US" sz="2700" dirty="0">
                <a:solidFill>
                  <a:srgbClr val="000000"/>
                </a:solidFill>
                <a:latin typeface="Arial"/>
                <a:ea typeface="Times New Roman"/>
              </a:rPr>
              <a:t>Introduction</a:t>
            </a:r>
          </a:p>
          <a:p>
            <a:pPr marL="117475" lvl="0"/>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COVID-19 Topics for Discussion</a:t>
            </a:r>
          </a:p>
          <a:p>
            <a:pPr marL="457200" lvl="0" indent="-339725">
              <a:buFont typeface="Wingdings" panose="05000000000000000000" pitchFamily="2" charset="2"/>
              <a:buChar char="Ø"/>
            </a:pPr>
            <a:endParaRPr lang="en-US" sz="2700" dirty="0">
              <a:solidFill>
                <a:srgbClr val="000000"/>
              </a:solidFill>
              <a:latin typeface="Arial"/>
              <a:ea typeface="Times New Roman"/>
            </a:endParaRPr>
          </a:p>
          <a:p>
            <a:pPr marL="457200" lvl="0" indent="-339725">
              <a:buFont typeface="Wingdings" panose="05000000000000000000" pitchFamily="2" charset="2"/>
              <a:buChar char="Ø"/>
              <a:defRPr/>
            </a:pPr>
            <a:r>
              <a:rPr lang="en-US" sz="2700" dirty="0">
                <a:solidFill>
                  <a:srgbClr val="000000"/>
                </a:solidFill>
                <a:latin typeface="Arial"/>
                <a:ea typeface="Times New Roman"/>
              </a:rPr>
              <a:t>General Topics for Discussion</a:t>
            </a:r>
          </a:p>
          <a:p>
            <a:pPr marL="457200" lvl="0" indent="-339725">
              <a:buFont typeface="Wingdings" panose="05000000000000000000" pitchFamily="2" charset="2"/>
              <a:buChar char="Ø"/>
              <a:defRPr/>
            </a:pPr>
            <a:endParaRPr lang="en-US" sz="2700" dirty="0">
              <a:solidFill>
                <a:srgbClr val="000000"/>
              </a:solidFill>
              <a:latin typeface="Arial"/>
              <a:ea typeface="Times New Roman"/>
            </a:endParaRPr>
          </a:p>
          <a:p>
            <a:pPr marL="457200" lvl="0" indent="-339725">
              <a:buFont typeface="Wingdings" panose="05000000000000000000" pitchFamily="2" charset="2"/>
              <a:buChar char="Ø"/>
              <a:defRPr/>
            </a:pPr>
            <a:r>
              <a:rPr lang="en-US" sz="2700" dirty="0">
                <a:solidFill>
                  <a:srgbClr val="000000"/>
                </a:solidFill>
                <a:latin typeface="Arial"/>
                <a:ea typeface="Times New Roman"/>
              </a:rPr>
              <a:t>IDES Specific Topics</a:t>
            </a:r>
          </a:p>
          <a:p>
            <a:pPr marL="457200" lvl="0" indent="-339725">
              <a:buFont typeface="Wingdings" panose="05000000000000000000" pitchFamily="2" charset="2"/>
              <a:buChar char="Ø"/>
              <a:defRPr/>
            </a:pPr>
            <a:endParaRPr lang="en-US" sz="2700" dirty="0">
              <a:solidFill>
                <a:srgbClr val="000000"/>
              </a:solidFill>
              <a:latin typeface="Arial"/>
              <a:ea typeface="Times New Roman"/>
            </a:endParaRPr>
          </a:p>
          <a:p>
            <a:pPr marL="457200" lvl="0" indent="-339725">
              <a:buFont typeface="Wingdings" panose="05000000000000000000" pitchFamily="2" charset="2"/>
              <a:buChar char="Ø"/>
              <a:defRPr/>
            </a:pPr>
            <a:r>
              <a:rPr lang="en-US" sz="2700" dirty="0">
                <a:solidFill>
                  <a:srgbClr val="000000"/>
                </a:solidFill>
                <a:latin typeface="Arial"/>
                <a:ea typeface="Times New Roman"/>
              </a:rPr>
              <a:t>VTA Reminders</a:t>
            </a:r>
          </a:p>
          <a:p>
            <a:pPr marL="457200" lvl="0" indent="-339725">
              <a:buFont typeface="Wingdings" panose="05000000000000000000" pitchFamily="2" charset="2"/>
              <a:buChar char="Ø"/>
              <a:defRPr/>
            </a:pPr>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BDD Specific Topics</a:t>
            </a:r>
          </a:p>
          <a:p>
            <a:pPr marL="457200" lvl="0" indent="-339725">
              <a:buFont typeface="Wingdings" panose="05000000000000000000" pitchFamily="2" charset="2"/>
              <a:buChar char="Ø"/>
            </a:pPr>
            <a:endParaRPr lang="en-US" sz="2700" dirty="0">
              <a:solidFill>
                <a:srgbClr val="000000"/>
              </a:solidFill>
              <a:latin typeface="Arial"/>
              <a:ea typeface="Times New Roman"/>
            </a:endParaRPr>
          </a:p>
          <a:p>
            <a:pPr marL="457200" lvl="0" indent="-339725">
              <a:buFont typeface="Wingdings" panose="05000000000000000000" pitchFamily="2" charset="2"/>
              <a:buChar char="Ø"/>
            </a:pPr>
            <a:r>
              <a:rPr lang="en-US" sz="2700" dirty="0">
                <a:solidFill>
                  <a:srgbClr val="000000"/>
                </a:solidFill>
                <a:latin typeface="Arial"/>
                <a:ea typeface="Times New Roman"/>
              </a:rPr>
              <a:t>Miscellaneous and Open Floor</a:t>
            </a:r>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14400" y="1161395"/>
            <a:ext cx="7162800" cy="440120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Reminder: Slides are used to show the Topic, and start discussion, however, slides do not show all the information associated with the topic. The Read Ahead is the official document. </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846149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14400" y="4191000"/>
            <a:ext cx="7162800" cy="707886"/>
          </a:xfrm>
          <a:prstGeom prst="rect">
            <a:avLst/>
          </a:prstGeom>
        </p:spPr>
        <p:txBody>
          <a:bodyPr wrap="square">
            <a:spAutoFit/>
          </a:bodyPr>
          <a:lstStyle/>
          <a:p>
            <a:pPr algn="ctr"/>
            <a:r>
              <a:rPr lang="en-US" sz="4000" b="1" dirty="0">
                <a:solidFill>
                  <a:prstClr val="black"/>
                </a:solidFill>
                <a:ea typeface="MS ????"/>
              </a:rPr>
              <a:t>COVID-19 Topics for Discussion</a:t>
            </a:r>
            <a:endParaRPr lang="en-US" sz="3200" b="1" dirty="0">
              <a:solidFill>
                <a:prstClr val="black"/>
              </a:solidFill>
              <a:ea typeface="Times New Roman"/>
            </a:endParaRPr>
          </a:p>
        </p:txBody>
      </p:sp>
      <p:sp>
        <p:nvSpPr>
          <p:cNvPr id="2" name="Rectangle 1">
            <a:extLst>
              <a:ext uri="{FF2B5EF4-FFF2-40B4-BE49-F238E27FC236}">
                <a16:creationId xmlns:a16="http://schemas.microsoft.com/office/drawing/2014/main" id="{CE6B4DC4-9EBE-46E0-A623-FD7A21DF0DD6}"/>
              </a:ext>
            </a:extLst>
          </p:cNvPr>
          <p:cNvSpPr/>
          <p:nvPr/>
        </p:nvSpPr>
        <p:spPr>
          <a:xfrm>
            <a:off x="420915" y="937260"/>
            <a:ext cx="8458200" cy="2739211"/>
          </a:xfrm>
          <a:prstGeom prst="rect">
            <a:avLst/>
          </a:prstGeom>
        </p:spPr>
        <p:txBody>
          <a:bodyPr wrap="square">
            <a:spAutoFit/>
          </a:bodyPr>
          <a:lstStyle/>
          <a:p>
            <a:r>
              <a:rPr lang="en-US" sz="2800" b="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COVID-19</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This is a very difficult time, things are very fluid, and some changes/decisions are happening as we speak. We know you might have many questions and we hope the information in this Read Ahead answers most of them. Please read the topics/write-ups and ask any questions (at the appropriate time) as needed. </a:t>
            </a:r>
            <a:endParaRPr lang="en-US"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851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850133"/>
            <a:ext cx="8418286" cy="5211683"/>
          </a:xfrm>
          <a:prstGeom prst="rect">
            <a:avLst/>
          </a:prstGeom>
        </p:spPr>
        <p:txBody>
          <a:bodyPr wrap="square">
            <a:spAutoFit/>
          </a:bodyPr>
          <a:lstStyle/>
          <a:p>
            <a:pPr marL="342900" indent="-342900">
              <a:spcAft>
                <a:spcPts val="800"/>
              </a:spcAft>
              <a:buFont typeface="Wingdings" panose="05000000000000000000" pitchFamily="2" charset="2"/>
              <a:buChar char="Ø"/>
            </a:pPr>
            <a:r>
              <a:rPr lang="en-US" dirty="0">
                <a:latin typeface="Arial" panose="020B0604020202020204" pitchFamily="34" charset="0"/>
                <a:cs typeface="Arial" panose="020B0604020202020204" pitchFamily="34" charset="0"/>
              </a:rPr>
              <a:t>Comp Service IDES/BDD Program Office published this </a:t>
            </a:r>
            <a:r>
              <a:rPr lang="en-US" u="sng"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memo</a:t>
            </a:r>
            <a:r>
              <a:rPr lang="en-US" dirty="0">
                <a:latin typeface="Arial" panose="020B0604020202020204" pitchFamily="34" charset="0"/>
                <a:cs typeface="Arial" panose="020B0604020202020204" pitchFamily="34" charset="0"/>
              </a:rPr>
              <a:t> dated April 1 to provide BDD and IDES personnel information on exams as a result of COVID-19</a:t>
            </a:r>
          </a:p>
          <a:p>
            <a:pPr>
              <a:tabLst>
                <a:tab pos="0" algn="l"/>
              </a:tabLst>
            </a:pPr>
            <a:r>
              <a:rPr lang="en-US" sz="1700" b="1" i="1" dirty="0">
                <a:latin typeface="Arial" panose="020B0604020202020204" pitchFamily="34" charset="0"/>
                <a:ea typeface="Times New Roman" panose="02020603050405020304" pitchFamily="18" charset="0"/>
              </a:rPr>
              <a:t>Most recent information since the distribution of the memo</a:t>
            </a:r>
            <a:r>
              <a:rPr lang="en-US" sz="1700" dirty="0">
                <a:latin typeface="Arial" panose="020B0604020202020204" pitchFamily="34" charset="0"/>
                <a:ea typeface="Times New Roman" panose="02020603050405020304" pitchFamily="18" charset="0"/>
              </a:rPr>
              <a:t>.</a:t>
            </a:r>
            <a:endParaRPr lang="en-US" sz="1700" b="1" u="sng" dirty="0">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tabLst>
                <a:tab pos="0" algn="l"/>
              </a:tabLst>
            </a:pPr>
            <a:r>
              <a:rPr lang="en-US" sz="1500" dirty="0">
                <a:latin typeface="Arial" panose="020B0604020202020204" pitchFamily="34" charset="0"/>
                <a:ea typeface="Times New Roman" panose="02020603050405020304" pitchFamily="18" charset="0"/>
              </a:rPr>
              <a:t>No new exam requests should be submitted to VHA.  Point forward, all exam requests should be submitted in EMS to contract vendors.  </a:t>
            </a:r>
            <a:endParaRPr lang="en-US" sz="1500" b="1" u="sng" dirty="0">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en-US" sz="1500" dirty="0">
                <a:latin typeface="Arial" panose="020B0604020202020204" pitchFamily="34" charset="0"/>
                <a:ea typeface="Times New Roman" panose="02020603050405020304" pitchFamily="18" charset="0"/>
              </a:rPr>
              <a:t>Exams requests that were previously submitted to VHA will be cancelled by VHA except where the exam has been initiated, or where VHA determines the exams can be accomplished via Telehealth. Any exams that are cancelled by VHA should be submitted via EMS. Clarifications needed from VHA should still be requested in CAPRI.</a:t>
            </a:r>
            <a:endParaRPr lang="en-US" sz="15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0" algn="l"/>
              </a:tabLst>
            </a:pPr>
            <a:r>
              <a:rPr lang="en-US" sz="1500" dirty="0">
                <a:latin typeface="Arial" panose="020B0604020202020204" pitchFamily="34" charset="0"/>
                <a:ea typeface="Times New Roman" panose="02020603050405020304" pitchFamily="18" charset="0"/>
              </a:rPr>
              <a:t>Exams submitted to VBA vendors should </a:t>
            </a:r>
            <a:r>
              <a:rPr lang="en-US" sz="1500" u="sng" dirty="0">
                <a:latin typeface="Arial" panose="020B0604020202020204" pitchFamily="34" charset="0"/>
                <a:ea typeface="Times New Roman" panose="02020603050405020304" pitchFamily="18" charset="0"/>
              </a:rPr>
              <a:t>NOT</a:t>
            </a:r>
            <a:r>
              <a:rPr lang="en-US" sz="1500" dirty="0">
                <a:latin typeface="Arial" panose="020B0604020202020204" pitchFamily="34" charset="0"/>
                <a:ea typeface="Times New Roman" panose="02020603050405020304" pitchFamily="18" charset="0"/>
              </a:rPr>
              <a:t> be cancelled due to reasons associated with COVID-19. Examiners should not cancel ESRs for COVID-19 related issues. MSCs must not cancel any ESRs (neither in part or in full) at the request or direction of the exam provider.  </a:t>
            </a:r>
            <a:endParaRPr lang="en-US" sz="1500" b="1" u="sng" dirty="0">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tabLst>
                <a:tab pos="0" algn="l"/>
              </a:tabLst>
            </a:pPr>
            <a:r>
              <a:rPr lang="en-US" sz="1500" dirty="0">
                <a:latin typeface="Arial" panose="020B0604020202020204" pitchFamily="34" charset="0"/>
                <a:ea typeface="Times New Roman" panose="02020603050405020304" pitchFamily="18" charset="0"/>
              </a:rPr>
              <a:t>Contract providers may cancel scheduled appointments for reasons relating to COVID-19, but they should not cancel the pending ESR. When appointments are cancelled, the status will be shown as OPEN in EMS. In these instances, the provider will contact the participant to reschedule the appointment at an appropriate time—no further action is required by the MSC</a:t>
            </a:r>
          </a:p>
          <a:p>
            <a:pPr marL="742950" lvl="1" indent="-285750">
              <a:buFont typeface="Arial" panose="020B0604020202020204" pitchFamily="34" charset="0"/>
              <a:buChar char="•"/>
              <a:tabLst>
                <a:tab pos="0" algn="l"/>
              </a:tabLst>
            </a:pPr>
            <a:r>
              <a:rPr lang="en-US" sz="1500" dirty="0">
                <a:latin typeface="Arial" panose="020B0604020202020204" pitchFamily="34" charset="0"/>
                <a:cs typeface="Arial" panose="020B0604020202020204" pitchFamily="34" charset="0"/>
              </a:rPr>
              <a:t>QTC is sending text messages to SMs about their exams being postponed, not cancelled. Exams will be re-scheduled ASAP. The text will read something like “Due to the CV-19, and per the VA, QTC is postponing all in-clinic exams until further notice.  We are working with the VA for expansion of alternative methods for completing exams.” </a:t>
            </a:r>
          </a:p>
        </p:txBody>
      </p:sp>
      <p:sp>
        <p:nvSpPr>
          <p:cNvPr id="4" name="Rectangle 3">
            <a:extLst>
              <a:ext uri="{FF2B5EF4-FFF2-40B4-BE49-F238E27FC236}">
                <a16:creationId xmlns:a16="http://schemas.microsoft.com/office/drawing/2014/main" id="{426BCE7C-0F7F-4529-AC7D-1C159E5C7862}"/>
              </a:ext>
            </a:extLst>
          </p:cNvPr>
          <p:cNvSpPr/>
          <p:nvPr/>
        </p:nvSpPr>
        <p:spPr>
          <a:xfrm>
            <a:off x="0" y="-152400"/>
            <a:ext cx="9144000" cy="861774"/>
          </a:xfrm>
          <a:prstGeom prst="rect">
            <a:avLst/>
          </a:prstGeom>
        </p:spPr>
        <p:txBody>
          <a:bodyPr wrap="square">
            <a:spAutoFit/>
          </a:bodyPr>
          <a:lstStyle/>
          <a:p>
            <a:pPr algn="ctr"/>
            <a:r>
              <a:rPr lang="en-US" sz="2500" b="1" dirty="0">
                <a:solidFill>
                  <a:schemeClr val="bg1"/>
                </a:solidFill>
                <a:latin typeface="+mj-lt"/>
              </a:rPr>
              <a:t>Requesting BDD/IDES Exams During the COVID-19 Pandemic Memo (1 of 2) </a:t>
            </a:r>
          </a:p>
        </p:txBody>
      </p:sp>
    </p:spTree>
    <p:extLst>
      <p:ext uri="{BB962C8B-B14F-4D97-AF65-F5344CB8AC3E}">
        <p14:creationId xmlns:p14="http://schemas.microsoft.com/office/powerpoint/2010/main" val="72335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5" y="842863"/>
            <a:ext cx="8799286" cy="3170099"/>
          </a:xfrm>
          <a:prstGeom prst="rect">
            <a:avLst/>
          </a:prstGeom>
        </p:spPr>
        <p:txBody>
          <a:bodyPr wrap="square">
            <a:spAutoFit/>
          </a:bodyPr>
          <a:lstStyle/>
          <a:p>
            <a:pPr marR="0" lvl="0">
              <a:spcBef>
                <a:spcPts val="0"/>
              </a:spcBef>
              <a:spcAft>
                <a:spcPts val="0"/>
              </a:spcAft>
              <a:tabLst>
                <a:tab pos="0" algn="l"/>
              </a:tabLst>
            </a:pPr>
            <a:r>
              <a:rPr lang="en-US" sz="2000" dirty="0">
                <a:solidFill>
                  <a:srgbClr val="000000"/>
                </a:solidFill>
                <a:latin typeface="Arial" panose="020B0604020202020204" pitchFamily="34" charset="0"/>
                <a:ea typeface="Times New Roman" panose="02020603050405020304" pitchFamily="18" charset="0"/>
              </a:rPr>
              <a:t>5. If an ESR, or a specific contention is erroneously cancelled by the exam provider, the MSC must resubmit the ESR. </a:t>
            </a:r>
            <a:endParaRPr lang="en-US" sz="20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0" algn="l"/>
              </a:tabLst>
            </a:pPr>
            <a:r>
              <a:rPr lang="en-US" sz="2000" dirty="0">
                <a:solidFill>
                  <a:srgbClr val="000000"/>
                </a:solidFill>
                <a:latin typeface="Arial" panose="020B0604020202020204" pitchFamily="34" charset="0"/>
                <a:ea typeface="Times New Roman" panose="02020603050405020304" pitchFamily="18" charset="0"/>
              </a:rPr>
              <a:t>If the entire ESR shows a CANCELLED status, the MSC must re-submit the entire request, to include the SHA DBQ    </a:t>
            </a:r>
            <a:endParaRPr lang="en-US" sz="20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0" algn="l"/>
              </a:tabLst>
            </a:pPr>
            <a:r>
              <a:rPr lang="en-US" sz="2000" dirty="0">
                <a:solidFill>
                  <a:srgbClr val="000000"/>
                </a:solidFill>
                <a:latin typeface="Arial" panose="020B0604020202020204" pitchFamily="34" charset="0"/>
                <a:ea typeface="Times New Roman" panose="02020603050405020304" pitchFamily="18" charset="0"/>
              </a:rPr>
              <a:t>If a contention is showing a CANCELLED status, the MSC must submit another ESR and request only the specific DBQ relating to that condition—</a:t>
            </a:r>
            <a:r>
              <a:rPr lang="en-US" sz="2000" b="1" dirty="0">
                <a:solidFill>
                  <a:srgbClr val="000000"/>
                </a:solidFill>
                <a:latin typeface="Arial" panose="020B0604020202020204" pitchFamily="34" charset="0"/>
                <a:ea typeface="Times New Roman" panose="02020603050405020304" pitchFamily="18" charset="0"/>
              </a:rPr>
              <a:t>DO NOT </a:t>
            </a:r>
            <a:r>
              <a:rPr lang="en-US" sz="2000" dirty="0">
                <a:solidFill>
                  <a:srgbClr val="000000"/>
                </a:solidFill>
                <a:latin typeface="Arial" panose="020B0604020202020204" pitchFamily="34" charset="0"/>
                <a:ea typeface="Times New Roman" panose="02020603050405020304" pitchFamily="18" charset="0"/>
              </a:rPr>
              <a:t>request another SHA DBQ unless the SHA DBQ was not completed</a:t>
            </a:r>
            <a:endParaRPr lang="en-US" sz="20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0" algn="l"/>
              </a:tabLst>
            </a:pPr>
            <a:r>
              <a:rPr lang="en-US" sz="2000" dirty="0">
                <a:solidFill>
                  <a:srgbClr val="000000"/>
                </a:solidFill>
                <a:latin typeface="Arial" panose="020B0604020202020204" pitchFamily="34" charset="0"/>
                <a:ea typeface="Times New Roman" panose="02020603050405020304" pitchFamily="18" charset="0"/>
              </a:rPr>
              <a:t>If the ESR or contention exam is cancelled, </a:t>
            </a:r>
            <a:r>
              <a:rPr lang="en-US" sz="2000" u="sng" dirty="0">
                <a:solidFill>
                  <a:srgbClr val="000000"/>
                </a:solidFill>
                <a:latin typeface="Arial" panose="020B0604020202020204" pitchFamily="34" charset="0"/>
                <a:ea typeface="Times New Roman" panose="02020603050405020304" pitchFamily="18" charset="0"/>
              </a:rPr>
              <a:t>contact </a:t>
            </a:r>
            <a:r>
              <a:rPr lang="en-US" sz="2000" u="sng" dirty="0">
                <a:solidFill>
                  <a:srgbClr val="0000FF"/>
                </a:solidFill>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Contract Exams</a:t>
            </a:r>
            <a:r>
              <a:rPr lang="en-US" sz="2000" dirty="0">
                <a:solidFill>
                  <a:srgbClr val="000000"/>
                </a:solidFill>
                <a:latin typeface="Arial" panose="020B0604020202020204" pitchFamily="34" charset="0"/>
                <a:ea typeface="Times New Roman" panose="02020603050405020304" pitchFamily="18" charset="0"/>
              </a:rPr>
              <a:t> and cc: the </a:t>
            </a:r>
            <a:r>
              <a:rPr lang="en-US" sz="2000" u="sng" dirty="0">
                <a:solidFill>
                  <a:srgbClr val="0000FF"/>
                </a:solidFill>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BDD</a:t>
            </a:r>
            <a:r>
              <a:rPr lang="en-US" sz="2000" dirty="0">
                <a:solidFill>
                  <a:srgbClr val="000000"/>
                </a:solidFill>
                <a:latin typeface="Arial" panose="020B0604020202020204" pitchFamily="34" charset="0"/>
                <a:ea typeface="Times New Roman" panose="02020603050405020304" pitchFamily="18" charset="0"/>
              </a:rPr>
              <a:t> or </a:t>
            </a:r>
            <a:r>
              <a:rPr lang="en-US" sz="2000" u="sng" dirty="0">
                <a:solidFill>
                  <a:srgbClr val="0000FF"/>
                </a:solidFill>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IDES</a:t>
            </a:r>
            <a:r>
              <a:rPr lang="en-US" sz="2000" dirty="0">
                <a:solidFill>
                  <a:srgbClr val="000000"/>
                </a:solidFill>
                <a:latin typeface="Arial" panose="020B0604020202020204" pitchFamily="34" charset="0"/>
                <a:ea typeface="Times New Roman" panose="02020603050405020304" pitchFamily="18" charset="0"/>
              </a:rPr>
              <a:t> mailbox with claim number and details </a:t>
            </a:r>
            <a:endParaRPr lang="en-US" sz="20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152400"/>
            <a:ext cx="9144000" cy="861774"/>
          </a:xfrm>
          <a:prstGeom prst="rect">
            <a:avLst/>
          </a:prstGeom>
        </p:spPr>
        <p:txBody>
          <a:bodyPr wrap="square">
            <a:spAutoFit/>
          </a:bodyPr>
          <a:lstStyle/>
          <a:p>
            <a:pPr algn="ctr"/>
            <a:r>
              <a:rPr lang="en-US" sz="2500" b="1" dirty="0">
                <a:solidFill>
                  <a:schemeClr val="bg1"/>
                </a:solidFill>
                <a:latin typeface="+mj-lt"/>
              </a:rPr>
              <a:t>Requesting BDD/IDES Exams During the COVID-19 Pandemic Memo (2 of 2) </a:t>
            </a:r>
          </a:p>
        </p:txBody>
      </p:sp>
      <p:sp>
        <p:nvSpPr>
          <p:cNvPr id="5" name="TextBox 4">
            <a:extLst>
              <a:ext uri="{FF2B5EF4-FFF2-40B4-BE49-F238E27FC236}">
                <a16:creationId xmlns:a16="http://schemas.microsoft.com/office/drawing/2014/main" id="{1C74194F-961D-413B-9B96-1CC596EAC434}"/>
              </a:ext>
            </a:extLst>
          </p:cNvPr>
          <p:cNvSpPr txBox="1"/>
          <p:nvPr/>
        </p:nvSpPr>
        <p:spPr>
          <a:xfrm>
            <a:off x="381000" y="4114800"/>
            <a:ext cx="6295954"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See Read Ahead for 2 example screen shots</a:t>
            </a:r>
          </a:p>
        </p:txBody>
      </p:sp>
    </p:spTree>
    <p:extLst>
      <p:ext uri="{BB962C8B-B14F-4D97-AF65-F5344CB8AC3E}">
        <p14:creationId xmlns:p14="http://schemas.microsoft.com/office/powerpoint/2010/main" val="112880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FB2BDBE2-A72E-483E-A25D-DD4BBEC4CAE3}"/>
              </a:ext>
            </a:extLst>
          </p:cNvPr>
          <p:cNvSpPr/>
          <p:nvPr/>
        </p:nvSpPr>
        <p:spPr>
          <a:xfrm>
            <a:off x="192314" y="849239"/>
            <a:ext cx="8799285" cy="1200329"/>
          </a:xfrm>
          <a:prstGeom prst="rect">
            <a:avLst/>
          </a:prstGeom>
        </p:spPr>
        <p:txBody>
          <a:bodyPr wrap="square">
            <a:spAutoFit/>
          </a:bodyPr>
          <a:lstStyle/>
          <a:p>
            <a:pPr marL="342900" indent="-342900">
              <a:buFont typeface="Wingdings" panose="05000000000000000000" pitchFamily="2" charset="2"/>
              <a:buChar char="Ø"/>
              <a:tabLst>
                <a:tab pos="0" algn="l"/>
              </a:tabLst>
            </a:pPr>
            <a:r>
              <a:rPr lang="en-US" sz="2400" dirty="0">
                <a:latin typeface="Arial" panose="020B0604020202020204" pitchFamily="34" charset="0"/>
                <a:ea typeface="Times New Roman" panose="02020603050405020304" pitchFamily="18" charset="0"/>
              </a:rPr>
              <a:t>Comp Service IDES/BDD Program Office published this </a:t>
            </a:r>
            <a:r>
              <a:rPr lang="en-US" sz="2400" u="sng" dirty="0">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memo</a:t>
            </a:r>
            <a:r>
              <a:rPr lang="en-US" sz="2400" dirty="0">
                <a:latin typeface="Arial" panose="020B0604020202020204" pitchFamily="34" charset="0"/>
                <a:ea typeface="Times New Roman" panose="02020603050405020304" pitchFamily="18" charset="0"/>
              </a:rPr>
              <a:t> dated March 27 to provide IDES personnel information on IDES processing as a result of COVID-19</a:t>
            </a:r>
            <a:endParaRPr kumimoji="0" lang="en-US" sz="18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26BCE7C-0F7F-4529-AC7D-1C159E5C7862}"/>
              </a:ext>
            </a:extLst>
          </p:cNvPr>
          <p:cNvSpPr/>
          <p:nvPr/>
        </p:nvSpPr>
        <p:spPr>
          <a:xfrm>
            <a:off x="0" y="61546"/>
            <a:ext cx="9144000" cy="492443"/>
          </a:xfrm>
          <a:prstGeom prst="rect">
            <a:avLst/>
          </a:prstGeom>
        </p:spPr>
        <p:txBody>
          <a:bodyPr wrap="square">
            <a:spAutoFit/>
          </a:bodyPr>
          <a:lstStyle/>
          <a:p>
            <a:pPr lvl="0" algn="ctr"/>
            <a:r>
              <a:rPr lang="en-US" sz="2600" b="1" dirty="0">
                <a:solidFill>
                  <a:prstClr val="white"/>
                </a:solidFill>
                <a:latin typeface="+mj-lt"/>
              </a:rPr>
              <a:t>Impact of the COVID-19 Pandemic on the IDES Processing Memo</a:t>
            </a:r>
            <a:endParaRPr kumimoji="0" lang="en-US" sz="2600" b="1" i="0" u="none" strike="noStrike" kern="1200" cap="none" spc="0" normalizeH="0" baseline="0" noProof="0" dirty="0">
              <a:ln>
                <a:noFill/>
              </a:ln>
              <a:solidFill>
                <a:prstClr val="white"/>
              </a:solidFill>
              <a:effectLst/>
              <a:uLnTx/>
              <a:uFillTx/>
              <a:latin typeface="+mj-lt"/>
              <a:ea typeface="+mn-ea"/>
              <a:cs typeface="+mn-cs"/>
            </a:endParaRPr>
          </a:p>
        </p:txBody>
      </p:sp>
    </p:spTree>
    <p:extLst>
      <p:ext uri="{BB962C8B-B14F-4D97-AF65-F5344CB8AC3E}">
        <p14:creationId xmlns:p14="http://schemas.microsoft.com/office/powerpoint/2010/main" val="63236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General Topics for Discussion</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2196228813"/>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993FA49-FC48-493C-94A2-B5BE0B839CF0}">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12196</TotalTime>
  <Words>2662</Words>
  <Application>Microsoft Office PowerPoint</Application>
  <PresentationFormat>On-screen Show (4:3)</PresentationFormat>
  <Paragraphs>235</Paragraphs>
  <Slides>29</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29</vt:i4>
      </vt:variant>
    </vt:vector>
  </HeadingPairs>
  <TitlesOfParts>
    <vt:vector size="38" baseType="lpstr">
      <vt:lpstr>Arial</vt:lpstr>
      <vt:lpstr>Calibri</vt:lpstr>
      <vt:lpstr>Myriad Pro</vt:lpstr>
      <vt:lpstr>Symbol</vt:lpstr>
      <vt:lpstr>Times New Roman</vt:lpstr>
      <vt:lpstr>Wingdings</vt:lpstr>
      <vt:lpstr>10_Office Theme</vt:lpstr>
      <vt:lpstr>1_Custom Design</vt:lpstr>
      <vt:lpstr>Custom Design</vt:lpstr>
      <vt:lpstr>PowerPoint Presentation</vt:lpstr>
      <vt:lpstr>PowerPoint Presentation</vt:lpstr>
      <vt:lpstr>Agenda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Current IDES Program Timeliness </vt:lpstr>
      <vt:lpstr>PowerPoint Presentation</vt:lpstr>
      <vt:lpstr>PowerPoint Presentation</vt:lpstr>
      <vt:lpstr>PowerPoint Presentation</vt:lpstr>
      <vt:lpstr>BDD Promotional Fliers</vt:lpstr>
      <vt:lpstr>Pre-Discharge Claim Type </vt:lpstr>
      <vt:lpstr>Teleworking and Servicemember Assistance </vt:lpstr>
      <vt:lpstr>Current Program Timeliness</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2019 IDES and BDD Call PowerPoint Presentation</dc:title>
  <dc:creator>Department of Veterans Affairs, Veterans Benefits Administration, Vocational Rehabilitation and Employment Service, STAFF</dc:creator>
  <cp:lastModifiedBy>Kathy Poole</cp:lastModifiedBy>
  <cp:revision>226</cp:revision>
  <cp:lastPrinted>2018-01-09T18:11:21Z</cp:lastPrinted>
  <dcterms:created xsi:type="dcterms:W3CDTF">2017-12-21T16:13:31Z</dcterms:created>
  <dcterms:modified xsi:type="dcterms:W3CDTF">2020-04-16T12:31:25Z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