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62" r:id="rId5"/>
    <p:sldId id="257" r:id="rId6"/>
    <p:sldId id="266" r:id="rId7"/>
    <p:sldId id="276" r:id="rId8"/>
    <p:sldId id="277" r:id="rId9"/>
    <p:sldId id="280" r:id="rId10"/>
    <p:sldId id="281" r:id="rId11"/>
    <p:sldId id="270" r:id="rId12"/>
    <p:sldId id="267" r:id="rId13"/>
    <p:sldId id="296" r:id="rId14"/>
    <p:sldId id="273" r:id="rId15"/>
    <p:sldId id="274" r:id="rId16"/>
    <p:sldId id="275" r:id="rId17"/>
    <p:sldId id="295" r:id="rId18"/>
    <p:sldId id="287" r:id="rId19"/>
    <p:sldId id="288" r:id="rId20"/>
    <p:sldId id="289" r:id="rId21"/>
    <p:sldId id="290" r:id="rId22"/>
  </p:sldIdLst>
  <p:sldSz cx="9144000" cy="6858000" type="screen4x3"/>
  <p:notesSz cx="6858000" cy="22669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gures, Lamoyd, VAVBACO" initials="FLV" lastIdx="17" clrIdx="0">
    <p:extLst>
      <p:ext uri="{19B8F6BF-5375-455C-9EA6-DF929625EA0E}">
        <p15:presenceInfo xmlns:p15="http://schemas.microsoft.com/office/powerpoint/2012/main" userId="S::Lamoyd.Figures@va.gov::2235733b-0c25-4bba-ab14-550d36410dee" providerId="AD"/>
      </p:ext>
    </p:extLst>
  </p:cmAuthor>
  <p:cmAuthor id="2" name="Sagotsky, Dale, VBAVACO" initials="SV" lastIdx="8" clrIdx="1">
    <p:extLst>
      <p:ext uri="{19B8F6BF-5375-455C-9EA6-DF929625EA0E}">
        <p15:presenceInfo xmlns:p15="http://schemas.microsoft.com/office/powerpoint/2012/main" userId="S::dale.sagotsky@va.gov::eba4da0f-4a74-4fe4-921e-a003654e7218" providerId="AD"/>
      </p:ext>
    </p:extLst>
  </p:cmAuthor>
  <p:cmAuthor id="3" name="Robinson, Donna E., VBAVACO" initials="RV" lastIdx="23" clrIdx="2">
    <p:extLst>
      <p:ext uri="{19B8F6BF-5375-455C-9EA6-DF929625EA0E}">
        <p15:presenceInfo xmlns:p15="http://schemas.microsoft.com/office/powerpoint/2012/main" userId="S::donna.e.robinson@va.gov::89b5b708-cbba-48aa-9a3c-911f2607e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0083BE"/>
    <a:srgbClr val="00213F"/>
    <a:srgbClr val="63AF34"/>
    <a:srgbClr val="274459"/>
    <a:srgbClr val="000000"/>
    <a:srgbClr val="8D0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BED36-8B9B-4F59-A4BD-FB76EF08DD45}" v="79" dt="2020-03-29T18:14:05.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05" autoAdjust="0"/>
  </p:normalViewPr>
  <p:slideViewPr>
    <p:cSldViewPr snapToGrid="0">
      <p:cViewPr varScale="1">
        <p:scale>
          <a:sx n="60" d="100"/>
          <a:sy n="60" d="100"/>
        </p:scale>
        <p:origin x="209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B1B340-1E92-472B-98C8-B0B82D1AEFE9}"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81996165-30F3-4B29-AE25-96F52DCEC225}">
      <dgm:prSet phldrT="[Text]" phldr="1"/>
      <dgm:spPr/>
      <dgm:t>
        <a:bodyPr/>
        <a:lstStyle/>
        <a:p>
          <a:endParaRPr lang="en-US"/>
        </a:p>
      </dgm:t>
    </dgm:pt>
    <dgm:pt modelId="{E3B22BCB-0714-446C-BF32-BA94D2746AFF}" type="parTrans" cxnId="{CC2FED52-9465-4A4B-81E9-47F7AED92F76}">
      <dgm:prSet/>
      <dgm:spPr/>
      <dgm:t>
        <a:bodyPr/>
        <a:lstStyle/>
        <a:p>
          <a:endParaRPr lang="en-US"/>
        </a:p>
      </dgm:t>
    </dgm:pt>
    <dgm:pt modelId="{EE6AD263-6F12-4BD7-B2D2-89D0BE892BEF}" type="sibTrans" cxnId="{CC2FED52-9465-4A4B-81E9-47F7AED92F76}">
      <dgm:prSet/>
      <dgm:spPr/>
      <dgm:t>
        <a:bodyPr/>
        <a:lstStyle/>
        <a:p>
          <a:endParaRPr lang="en-US"/>
        </a:p>
      </dgm:t>
    </dgm:pt>
    <dgm:pt modelId="{229917FB-3A3E-441A-94E7-E75BFED35302}">
      <dgm:prSet phldrT="[Text]"/>
      <dgm:spPr/>
      <dgm:t>
        <a:bodyPr/>
        <a:lstStyle/>
        <a:p>
          <a:r>
            <a:rPr lang="en-US"/>
            <a:t>Eliminates all paper mail sorting and processing</a:t>
          </a:r>
        </a:p>
      </dgm:t>
    </dgm:pt>
    <dgm:pt modelId="{9B091FDC-D3C0-40FD-94F2-42F6474A2F86}" type="parTrans" cxnId="{828A3A04-4D15-41CF-B0C9-6E456D64C2ED}">
      <dgm:prSet/>
      <dgm:spPr/>
      <dgm:t>
        <a:bodyPr/>
        <a:lstStyle/>
        <a:p>
          <a:endParaRPr lang="en-US"/>
        </a:p>
      </dgm:t>
    </dgm:pt>
    <dgm:pt modelId="{424336BD-6628-4749-8178-61FF138E7BCC}" type="sibTrans" cxnId="{828A3A04-4D15-41CF-B0C9-6E456D64C2ED}">
      <dgm:prSet/>
      <dgm:spPr/>
      <dgm:t>
        <a:bodyPr/>
        <a:lstStyle/>
        <a:p>
          <a:endParaRPr lang="en-US"/>
        </a:p>
      </dgm:t>
    </dgm:pt>
    <dgm:pt modelId="{0BB26302-FC5B-4CF6-846A-EAD4CFCEA0F0}">
      <dgm:prSet phldrT="[Text]"/>
      <dgm:spPr/>
      <dgm:t>
        <a:bodyPr/>
        <a:lstStyle/>
        <a:p>
          <a:r>
            <a:rPr lang="en-US"/>
            <a:t>Minimizes instances or lost or misplaced mail</a:t>
          </a:r>
        </a:p>
      </dgm:t>
    </dgm:pt>
    <dgm:pt modelId="{AE6D89E2-8A2B-421D-96A9-751F77965A78}" type="parTrans" cxnId="{C69242FB-5F6F-460C-9375-66EC45F4EC2F}">
      <dgm:prSet/>
      <dgm:spPr/>
      <dgm:t>
        <a:bodyPr/>
        <a:lstStyle/>
        <a:p>
          <a:endParaRPr lang="en-US"/>
        </a:p>
      </dgm:t>
    </dgm:pt>
    <dgm:pt modelId="{2DC58743-CCE3-4F9C-AF08-93DF0BF7BF7A}" type="sibTrans" cxnId="{C69242FB-5F6F-460C-9375-66EC45F4EC2F}">
      <dgm:prSet/>
      <dgm:spPr/>
      <dgm:t>
        <a:bodyPr/>
        <a:lstStyle/>
        <a:p>
          <a:endParaRPr lang="en-US"/>
        </a:p>
      </dgm:t>
    </dgm:pt>
    <dgm:pt modelId="{75BDE5A6-DC83-4F84-852D-6B53EA07962B}">
      <dgm:prSet phldrT="[Text]"/>
      <dgm:spPr/>
      <dgm:t>
        <a:bodyPr/>
        <a:lstStyle/>
        <a:p>
          <a:r>
            <a:rPr lang="en-US"/>
            <a:t>Simplifies locating and processing prioritized mail</a:t>
          </a:r>
        </a:p>
      </dgm:t>
    </dgm:pt>
    <dgm:pt modelId="{831840A2-1430-4787-8729-5250BD049ECF}" type="parTrans" cxnId="{A4D3690F-E213-44FE-9F9B-D8D96ECA63F8}">
      <dgm:prSet/>
      <dgm:spPr/>
      <dgm:t>
        <a:bodyPr/>
        <a:lstStyle/>
        <a:p>
          <a:endParaRPr lang="en-US"/>
        </a:p>
      </dgm:t>
    </dgm:pt>
    <dgm:pt modelId="{F29413D3-27AB-4318-9EC2-1E75E4F2223A}" type="sibTrans" cxnId="{A4D3690F-E213-44FE-9F9B-D8D96ECA63F8}">
      <dgm:prSet/>
      <dgm:spPr/>
      <dgm:t>
        <a:bodyPr/>
        <a:lstStyle/>
        <a:p>
          <a:endParaRPr lang="en-US"/>
        </a:p>
      </dgm:t>
    </dgm:pt>
    <dgm:pt modelId="{BBAD9972-32F2-4ED3-83E9-F8B563A20DFB}">
      <dgm:prSet phldrT="[Text]"/>
      <dgm:spPr/>
      <dgm:t>
        <a:bodyPr/>
        <a:lstStyle/>
        <a:p>
          <a:r>
            <a:rPr lang="en-US"/>
            <a:t>Virtual notification of new documents in the eFolder</a:t>
          </a:r>
        </a:p>
      </dgm:t>
    </dgm:pt>
    <dgm:pt modelId="{60D54668-D9C8-4108-ACD8-1A84E02FB511}" type="parTrans" cxnId="{1F9233E2-E729-4B81-8584-37211F1E4CBC}">
      <dgm:prSet/>
      <dgm:spPr/>
      <dgm:t>
        <a:bodyPr/>
        <a:lstStyle/>
        <a:p>
          <a:endParaRPr lang="en-US"/>
        </a:p>
      </dgm:t>
    </dgm:pt>
    <dgm:pt modelId="{DDB4D089-0BEB-4F56-9583-AEAD9522CB50}" type="sibTrans" cxnId="{1F9233E2-E729-4B81-8584-37211F1E4CBC}">
      <dgm:prSet/>
      <dgm:spPr/>
      <dgm:t>
        <a:bodyPr/>
        <a:lstStyle/>
        <a:p>
          <a:endParaRPr lang="en-US"/>
        </a:p>
      </dgm:t>
    </dgm:pt>
    <dgm:pt modelId="{A2A43911-1C94-4CF9-BCF2-3C03674084CF}">
      <dgm:prSet phldrT="[Text]"/>
      <dgm:spPr/>
      <dgm:t>
        <a:bodyPr/>
        <a:lstStyle/>
        <a:p>
          <a:r>
            <a:rPr lang="en-US"/>
            <a:t>Eliminates need for shipping physical mail between offices</a:t>
          </a:r>
        </a:p>
      </dgm:t>
    </dgm:pt>
    <dgm:pt modelId="{F624F68E-032F-4A3B-BB65-B752E42147DB}" type="parTrans" cxnId="{3785115B-3ECD-4026-AC80-E09516247F02}">
      <dgm:prSet/>
      <dgm:spPr/>
      <dgm:t>
        <a:bodyPr/>
        <a:lstStyle/>
        <a:p>
          <a:endParaRPr lang="en-US"/>
        </a:p>
      </dgm:t>
    </dgm:pt>
    <dgm:pt modelId="{7FCAD4C5-D0D9-43A4-8762-3101988F1ECF}" type="sibTrans" cxnId="{3785115B-3ECD-4026-AC80-E09516247F02}">
      <dgm:prSet/>
      <dgm:spPr/>
      <dgm:t>
        <a:bodyPr/>
        <a:lstStyle/>
        <a:p>
          <a:endParaRPr lang="en-US"/>
        </a:p>
      </dgm:t>
    </dgm:pt>
    <dgm:pt modelId="{771A4A0F-0185-4E50-85C7-D68EE6F45698}">
      <dgm:prSet phldrT="[Text]"/>
      <dgm:spPr/>
      <dgm:t>
        <a:bodyPr/>
        <a:lstStyle/>
        <a:p>
          <a:r>
            <a:rPr lang="en-US"/>
            <a:t>Improves document management and processing</a:t>
          </a:r>
        </a:p>
      </dgm:t>
    </dgm:pt>
    <dgm:pt modelId="{1EEE71F0-F5BF-4EB7-BE23-ECCF5F341445}" type="parTrans" cxnId="{2C4000B7-0F8B-404F-906D-AFEBAE24053F}">
      <dgm:prSet/>
      <dgm:spPr/>
      <dgm:t>
        <a:bodyPr/>
        <a:lstStyle/>
        <a:p>
          <a:endParaRPr lang="en-US"/>
        </a:p>
      </dgm:t>
    </dgm:pt>
    <dgm:pt modelId="{F2412646-8508-488B-919C-F0DA713BDD8F}" type="sibTrans" cxnId="{2C4000B7-0F8B-404F-906D-AFEBAE24053F}">
      <dgm:prSet/>
      <dgm:spPr/>
      <dgm:t>
        <a:bodyPr/>
        <a:lstStyle/>
        <a:p>
          <a:endParaRPr lang="en-US"/>
        </a:p>
      </dgm:t>
    </dgm:pt>
    <dgm:pt modelId="{52AF77F4-9D70-45B9-834F-9C517575FEDC}" type="pres">
      <dgm:prSet presAssocID="{CBB1B340-1E92-472B-98C8-B0B82D1AEFE9}" presName="cycle" presStyleCnt="0">
        <dgm:presLayoutVars>
          <dgm:chMax val="1"/>
          <dgm:dir/>
          <dgm:animLvl val="ctr"/>
          <dgm:resizeHandles val="exact"/>
        </dgm:presLayoutVars>
      </dgm:prSet>
      <dgm:spPr/>
    </dgm:pt>
    <dgm:pt modelId="{86B00D74-E62F-4C1B-AB90-DC5142828D46}" type="pres">
      <dgm:prSet presAssocID="{81996165-30F3-4B29-AE25-96F52DCEC225}" presName="centerShape" presStyleLbl="node0" presStyleIdx="0" presStyleCnt="1"/>
      <dgm:spPr/>
    </dgm:pt>
    <dgm:pt modelId="{83D65882-B234-4824-85DA-0D6EEC241224}" type="pres">
      <dgm:prSet presAssocID="{9B091FDC-D3C0-40FD-94F2-42F6474A2F86}" presName="parTrans" presStyleLbl="bgSibTrans2D1" presStyleIdx="0" presStyleCnt="6"/>
      <dgm:spPr/>
    </dgm:pt>
    <dgm:pt modelId="{A4A7258A-652A-42CC-8BD9-5433EDAFD0B5}" type="pres">
      <dgm:prSet presAssocID="{229917FB-3A3E-441A-94E7-E75BFED35302}" presName="node" presStyleLbl="node1" presStyleIdx="0" presStyleCnt="6">
        <dgm:presLayoutVars>
          <dgm:bulletEnabled val="1"/>
        </dgm:presLayoutVars>
      </dgm:prSet>
      <dgm:spPr/>
    </dgm:pt>
    <dgm:pt modelId="{577F9150-D4F6-4F83-A084-6BA75A61ABAA}" type="pres">
      <dgm:prSet presAssocID="{AE6D89E2-8A2B-421D-96A9-751F77965A78}" presName="parTrans" presStyleLbl="bgSibTrans2D1" presStyleIdx="1" presStyleCnt="6"/>
      <dgm:spPr/>
    </dgm:pt>
    <dgm:pt modelId="{26BB9C8B-C203-4D66-A0CC-C840A75C05E0}" type="pres">
      <dgm:prSet presAssocID="{0BB26302-FC5B-4CF6-846A-EAD4CFCEA0F0}" presName="node" presStyleLbl="node1" presStyleIdx="1" presStyleCnt="6">
        <dgm:presLayoutVars>
          <dgm:bulletEnabled val="1"/>
        </dgm:presLayoutVars>
      </dgm:prSet>
      <dgm:spPr/>
    </dgm:pt>
    <dgm:pt modelId="{F4419C3D-255D-4956-A607-0738B91366AD}" type="pres">
      <dgm:prSet presAssocID="{831840A2-1430-4787-8729-5250BD049ECF}" presName="parTrans" presStyleLbl="bgSibTrans2D1" presStyleIdx="2" presStyleCnt="6"/>
      <dgm:spPr/>
    </dgm:pt>
    <dgm:pt modelId="{0F30E6E1-3702-46BB-80B0-93BE3C82C633}" type="pres">
      <dgm:prSet presAssocID="{75BDE5A6-DC83-4F84-852D-6B53EA07962B}" presName="node" presStyleLbl="node1" presStyleIdx="2" presStyleCnt="6">
        <dgm:presLayoutVars>
          <dgm:bulletEnabled val="1"/>
        </dgm:presLayoutVars>
      </dgm:prSet>
      <dgm:spPr/>
    </dgm:pt>
    <dgm:pt modelId="{4F5429AD-011F-4990-895E-6C7934D7EC38}" type="pres">
      <dgm:prSet presAssocID="{60D54668-D9C8-4108-ACD8-1A84E02FB511}" presName="parTrans" presStyleLbl="bgSibTrans2D1" presStyleIdx="3" presStyleCnt="6"/>
      <dgm:spPr/>
    </dgm:pt>
    <dgm:pt modelId="{8E6B1E53-04AF-440F-B6C4-9DF9DA9067C7}" type="pres">
      <dgm:prSet presAssocID="{BBAD9972-32F2-4ED3-83E9-F8B563A20DFB}" presName="node" presStyleLbl="node1" presStyleIdx="3" presStyleCnt="6">
        <dgm:presLayoutVars>
          <dgm:bulletEnabled val="1"/>
        </dgm:presLayoutVars>
      </dgm:prSet>
      <dgm:spPr/>
    </dgm:pt>
    <dgm:pt modelId="{E1F1481A-9672-409C-A0F2-2F61C7EBF3A8}" type="pres">
      <dgm:prSet presAssocID="{F624F68E-032F-4A3B-BB65-B752E42147DB}" presName="parTrans" presStyleLbl="bgSibTrans2D1" presStyleIdx="4" presStyleCnt="6"/>
      <dgm:spPr/>
    </dgm:pt>
    <dgm:pt modelId="{33764FB4-A1BC-45A3-A7AB-28C48C327F46}" type="pres">
      <dgm:prSet presAssocID="{A2A43911-1C94-4CF9-BCF2-3C03674084CF}" presName="node" presStyleLbl="node1" presStyleIdx="4" presStyleCnt="6">
        <dgm:presLayoutVars>
          <dgm:bulletEnabled val="1"/>
        </dgm:presLayoutVars>
      </dgm:prSet>
      <dgm:spPr/>
    </dgm:pt>
    <dgm:pt modelId="{A15F9ED9-F265-4176-8196-35E8E909CDC9}" type="pres">
      <dgm:prSet presAssocID="{1EEE71F0-F5BF-4EB7-BE23-ECCF5F341445}" presName="parTrans" presStyleLbl="bgSibTrans2D1" presStyleIdx="5" presStyleCnt="6"/>
      <dgm:spPr/>
    </dgm:pt>
    <dgm:pt modelId="{8B55DFD5-7753-4C53-8C2F-E1D1398DAFAB}" type="pres">
      <dgm:prSet presAssocID="{771A4A0F-0185-4E50-85C7-D68EE6F45698}" presName="node" presStyleLbl="node1" presStyleIdx="5" presStyleCnt="6">
        <dgm:presLayoutVars>
          <dgm:bulletEnabled val="1"/>
        </dgm:presLayoutVars>
      </dgm:prSet>
      <dgm:spPr/>
    </dgm:pt>
  </dgm:ptLst>
  <dgm:cxnLst>
    <dgm:cxn modelId="{828A3A04-4D15-41CF-B0C9-6E456D64C2ED}" srcId="{81996165-30F3-4B29-AE25-96F52DCEC225}" destId="{229917FB-3A3E-441A-94E7-E75BFED35302}" srcOrd="0" destOrd="0" parTransId="{9B091FDC-D3C0-40FD-94F2-42F6474A2F86}" sibTransId="{424336BD-6628-4749-8178-61FF138E7BCC}"/>
    <dgm:cxn modelId="{A4D3690F-E213-44FE-9F9B-D8D96ECA63F8}" srcId="{81996165-30F3-4B29-AE25-96F52DCEC225}" destId="{75BDE5A6-DC83-4F84-852D-6B53EA07962B}" srcOrd="2" destOrd="0" parTransId="{831840A2-1430-4787-8729-5250BD049ECF}" sibTransId="{F29413D3-27AB-4318-9EC2-1E75E4F2223A}"/>
    <dgm:cxn modelId="{24ADA21F-2833-43B8-99B7-619B619A1BB3}" type="presOf" srcId="{75BDE5A6-DC83-4F84-852D-6B53EA07962B}" destId="{0F30E6E1-3702-46BB-80B0-93BE3C82C633}" srcOrd="0" destOrd="0" presId="urn:microsoft.com/office/officeart/2005/8/layout/radial4"/>
    <dgm:cxn modelId="{3785115B-3ECD-4026-AC80-E09516247F02}" srcId="{81996165-30F3-4B29-AE25-96F52DCEC225}" destId="{A2A43911-1C94-4CF9-BCF2-3C03674084CF}" srcOrd="4" destOrd="0" parTransId="{F624F68E-032F-4A3B-BB65-B752E42147DB}" sibTransId="{7FCAD4C5-D0D9-43A4-8762-3101988F1ECF}"/>
    <dgm:cxn modelId="{E6B9F75D-90C3-49FA-B652-8D61909DD764}" type="presOf" srcId="{BBAD9972-32F2-4ED3-83E9-F8B563A20DFB}" destId="{8E6B1E53-04AF-440F-B6C4-9DF9DA9067C7}" srcOrd="0" destOrd="0" presId="urn:microsoft.com/office/officeart/2005/8/layout/radial4"/>
    <dgm:cxn modelId="{50A7E647-0E0B-4754-82F1-040F904DD604}" type="presOf" srcId="{F624F68E-032F-4A3B-BB65-B752E42147DB}" destId="{E1F1481A-9672-409C-A0F2-2F61C7EBF3A8}" srcOrd="0" destOrd="0" presId="urn:microsoft.com/office/officeart/2005/8/layout/radial4"/>
    <dgm:cxn modelId="{46114868-7012-452C-A582-9577B925BBBD}" type="presOf" srcId="{A2A43911-1C94-4CF9-BCF2-3C03674084CF}" destId="{33764FB4-A1BC-45A3-A7AB-28C48C327F46}" srcOrd="0" destOrd="0" presId="urn:microsoft.com/office/officeart/2005/8/layout/radial4"/>
    <dgm:cxn modelId="{CC2FED52-9465-4A4B-81E9-47F7AED92F76}" srcId="{CBB1B340-1E92-472B-98C8-B0B82D1AEFE9}" destId="{81996165-30F3-4B29-AE25-96F52DCEC225}" srcOrd="0" destOrd="0" parTransId="{E3B22BCB-0714-446C-BF32-BA94D2746AFF}" sibTransId="{EE6AD263-6F12-4BD7-B2D2-89D0BE892BEF}"/>
    <dgm:cxn modelId="{08462087-CA33-4471-8635-7DCFCF961DB7}" type="presOf" srcId="{9B091FDC-D3C0-40FD-94F2-42F6474A2F86}" destId="{83D65882-B234-4824-85DA-0D6EEC241224}" srcOrd="0" destOrd="0" presId="urn:microsoft.com/office/officeart/2005/8/layout/radial4"/>
    <dgm:cxn modelId="{86B6C793-7EAF-446E-BF61-01054674E14A}" type="presOf" srcId="{81996165-30F3-4B29-AE25-96F52DCEC225}" destId="{86B00D74-E62F-4C1B-AB90-DC5142828D46}" srcOrd="0" destOrd="0" presId="urn:microsoft.com/office/officeart/2005/8/layout/radial4"/>
    <dgm:cxn modelId="{A1FE2797-A82E-4222-BCA0-605F154F27C1}" type="presOf" srcId="{AE6D89E2-8A2B-421D-96A9-751F77965A78}" destId="{577F9150-D4F6-4F83-A084-6BA75A61ABAA}" srcOrd="0" destOrd="0" presId="urn:microsoft.com/office/officeart/2005/8/layout/radial4"/>
    <dgm:cxn modelId="{59FEB299-47AD-44F7-BBA4-F6A1A10A3FDC}" type="presOf" srcId="{60D54668-D9C8-4108-ACD8-1A84E02FB511}" destId="{4F5429AD-011F-4990-895E-6C7934D7EC38}" srcOrd="0" destOrd="0" presId="urn:microsoft.com/office/officeart/2005/8/layout/radial4"/>
    <dgm:cxn modelId="{E71EC89F-8219-4F19-9133-0BD72C34C761}" type="presOf" srcId="{CBB1B340-1E92-472B-98C8-B0B82D1AEFE9}" destId="{52AF77F4-9D70-45B9-834F-9C517575FEDC}" srcOrd="0" destOrd="0" presId="urn:microsoft.com/office/officeart/2005/8/layout/radial4"/>
    <dgm:cxn modelId="{2D4567A2-E874-4EEC-8C1D-36DCE4B77478}" type="presOf" srcId="{831840A2-1430-4787-8729-5250BD049ECF}" destId="{F4419C3D-255D-4956-A607-0738B91366AD}" srcOrd="0" destOrd="0" presId="urn:microsoft.com/office/officeart/2005/8/layout/radial4"/>
    <dgm:cxn modelId="{6DA0BCAD-92E3-49BD-BDDE-6690722D9A25}" type="presOf" srcId="{771A4A0F-0185-4E50-85C7-D68EE6F45698}" destId="{8B55DFD5-7753-4C53-8C2F-E1D1398DAFAB}" srcOrd="0" destOrd="0" presId="urn:microsoft.com/office/officeart/2005/8/layout/radial4"/>
    <dgm:cxn modelId="{2C4000B7-0F8B-404F-906D-AFEBAE24053F}" srcId="{81996165-30F3-4B29-AE25-96F52DCEC225}" destId="{771A4A0F-0185-4E50-85C7-D68EE6F45698}" srcOrd="5" destOrd="0" parTransId="{1EEE71F0-F5BF-4EB7-BE23-ECCF5F341445}" sibTransId="{F2412646-8508-488B-919C-F0DA713BDD8F}"/>
    <dgm:cxn modelId="{495AFADA-15E6-44C1-9402-34FF0553C6ED}" type="presOf" srcId="{0BB26302-FC5B-4CF6-846A-EAD4CFCEA0F0}" destId="{26BB9C8B-C203-4D66-A0CC-C840A75C05E0}" srcOrd="0" destOrd="0" presId="urn:microsoft.com/office/officeart/2005/8/layout/radial4"/>
    <dgm:cxn modelId="{CA2B91E0-EB13-4AD6-8462-2305B680D463}" type="presOf" srcId="{1EEE71F0-F5BF-4EB7-BE23-ECCF5F341445}" destId="{A15F9ED9-F265-4176-8196-35E8E909CDC9}" srcOrd="0" destOrd="0" presId="urn:microsoft.com/office/officeart/2005/8/layout/radial4"/>
    <dgm:cxn modelId="{1F9233E2-E729-4B81-8584-37211F1E4CBC}" srcId="{81996165-30F3-4B29-AE25-96F52DCEC225}" destId="{BBAD9972-32F2-4ED3-83E9-F8B563A20DFB}" srcOrd="3" destOrd="0" parTransId="{60D54668-D9C8-4108-ACD8-1A84E02FB511}" sibTransId="{DDB4D089-0BEB-4F56-9583-AEAD9522CB50}"/>
    <dgm:cxn modelId="{45D98AE3-B0F3-4505-83BD-BDF9BB41247E}" type="presOf" srcId="{229917FB-3A3E-441A-94E7-E75BFED35302}" destId="{A4A7258A-652A-42CC-8BD9-5433EDAFD0B5}" srcOrd="0" destOrd="0" presId="urn:microsoft.com/office/officeart/2005/8/layout/radial4"/>
    <dgm:cxn modelId="{C69242FB-5F6F-460C-9375-66EC45F4EC2F}" srcId="{81996165-30F3-4B29-AE25-96F52DCEC225}" destId="{0BB26302-FC5B-4CF6-846A-EAD4CFCEA0F0}" srcOrd="1" destOrd="0" parTransId="{AE6D89E2-8A2B-421D-96A9-751F77965A78}" sibTransId="{2DC58743-CCE3-4F9C-AF08-93DF0BF7BF7A}"/>
    <dgm:cxn modelId="{2F272E0B-02B6-46A7-AEC4-14BC4062F678}" type="presParOf" srcId="{52AF77F4-9D70-45B9-834F-9C517575FEDC}" destId="{86B00D74-E62F-4C1B-AB90-DC5142828D46}" srcOrd="0" destOrd="0" presId="urn:microsoft.com/office/officeart/2005/8/layout/radial4"/>
    <dgm:cxn modelId="{FE5BAC52-4827-47C3-AA9E-B63C2064BF5F}" type="presParOf" srcId="{52AF77F4-9D70-45B9-834F-9C517575FEDC}" destId="{83D65882-B234-4824-85DA-0D6EEC241224}" srcOrd="1" destOrd="0" presId="urn:microsoft.com/office/officeart/2005/8/layout/radial4"/>
    <dgm:cxn modelId="{F40F915D-7D2D-48F9-91FC-ACC7EEECF0B2}" type="presParOf" srcId="{52AF77F4-9D70-45B9-834F-9C517575FEDC}" destId="{A4A7258A-652A-42CC-8BD9-5433EDAFD0B5}" srcOrd="2" destOrd="0" presId="urn:microsoft.com/office/officeart/2005/8/layout/radial4"/>
    <dgm:cxn modelId="{A0DA9FCD-096F-4D82-8623-29C20388A7E4}" type="presParOf" srcId="{52AF77F4-9D70-45B9-834F-9C517575FEDC}" destId="{577F9150-D4F6-4F83-A084-6BA75A61ABAA}" srcOrd="3" destOrd="0" presId="urn:microsoft.com/office/officeart/2005/8/layout/radial4"/>
    <dgm:cxn modelId="{F8F003F5-6E36-46CA-82E3-50DF29C87D8E}" type="presParOf" srcId="{52AF77F4-9D70-45B9-834F-9C517575FEDC}" destId="{26BB9C8B-C203-4D66-A0CC-C840A75C05E0}" srcOrd="4" destOrd="0" presId="urn:microsoft.com/office/officeart/2005/8/layout/radial4"/>
    <dgm:cxn modelId="{BD35B202-F423-4E3E-BEC9-B98ED4AFE9E2}" type="presParOf" srcId="{52AF77F4-9D70-45B9-834F-9C517575FEDC}" destId="{F4419C3D-255D-4956-A607-0738B91366AD}" srcOrd="5" destOrd="0" presId="urn:microsoft.com/office/officeart/2005/8/layout/radial4"/>
    <dgm:cxn modelId="{E1BD730F-AFA1-4BC7-8538-3907D9744224}" type="presParOf" srcId="{52AF77F4-9D70-45B9-834F-9C517575FEDC}" destId="{0F30E6E1-3702-46BB-80B0-93BE3C82C633}" srcOrd="6" destOrd="0" presId="urn:microsoft.com/office/officeart/2005/8/layout/radial4"/>
    <dgm:cxn modelId="{1E131968-2BB6-48AC-BD20-138C2810E415}" type="presParOf" srcId="{52AF77F4-9D70-45B9-834F-9C517575FEDC}" destId="{4F5429AD-011F-4990-895E-6C7934D7EC38}" srcOrd="7" destOrd="0" presId="urn:microsoft.com/office/officeart/2005/8/layout/radial4"/>
    <dgm:cxn modelId="{64F9E387-4D2C-42D8-804A-4BBF42A06242}" type="presParOf" srcId="{52AF77F4-9D70-45B9-834F-9C517575FEDC}" destId="{8E6B1E53-04AF-440F-B6C4-9DF9DA9067C7}" srcOrd="8" destOrd="0" presId="urn:microsoft.com/office/officeart/2005/8/layout/radial4"/>
    <dgm:cxn modelId="{2A2E7583-A4D7-4F73-B3BA-F7AB1B4FB952}" type="presParOf" srcId="{52AF77F4-9D70-45B9-834F-9C517575FEDC}" destId="{E1F1481A-9672-409C-A0F2-2F61C7EBF3A8}" srcOrd="9" destOrd="0" presId="urn:microsoft.com/office/officeart/2005/8/layout/radial4"/>
    <dgm:cxn modelId="{C538DFF3-DB35-4904-AAB6-7F14072CC03E}" type="presParOf" srcId="{52AF77F4-9D70-45B9-834F-9C517575FEDC}" destId="{33764FB4-A1BC-45A3-A7AB-28C48C327F46}" srcOrd="10" destOrd="0" presId="urn:microsoft.com/office/officeart/2005/8/layout/radial4"/>
    <dgm:cxn modelId="{340414B1-D1F9-4D15-A2D7-54F870BD79AE}" type="presParOf" srcId="{52AF77F4-9D70-45B9-834F-9C517575FEDC}" destId="{A15F9ED9-F265-4176-8196-35E8E909CDC9}" srcOrd="11" destOrd="0" presId="urn:microsoft.com/office/officeart/2005/8/layout/radial4"/>
    <dgm:cxn modelId="{4B176E9C-E00A-4794-BF23-4730DEF6C2BE}" type="presParOf" srcId="{52AF77F4-9D70-45B9-834F-9C517575FEDC}" destId="{8B55DFD5-7753-4C53-8C2F-E1D1398DAFAB}"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00D74-E62F-4C1B-AB90-DC5142828D46}">
      <dsp:nvSpPr>
        <dsp:cNvPr id="0" name=""/>
        <dsp:cNvSpPr/>
      </dsp:nvSpPr>
      <dsp:spPr>
        <a:xfrm>
          <a:off x="3066731" y="2556450"/>
          <a:ext cx="2096136" cy="209613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3373703" y="2863422"/>
        <a:ext cx="1482192" cy="1482192"/>
      </dsp:txXfrm>
    </dsp:sp>
    <dsp:sp modelId="{83D65882-B234-4824-85DA-0D6EEC241224}">
      <dsp:nvSpPr>
        <dsp:cNvPr id="0" name=""/>
        <dsp:cNvSpPr/>
      </dsp:nvSpPr>
      <dsp:spPr>
        <a:xfrm rot="10800000">
          <a:off x="942301" y="3305819"/>
          <a:ext cx="2007586" cy="59739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A7258A-652A-42CC-8BD9-5433EDAFD0B5}">
      <dsp:nvSpPr>
        <dsp:cNvPr id="0" name=""/>
        <dsp:cNvSpPr/>
      </dsp:nvSpPr>
      <dsp:spPr>
        <a:xfrm>
          <a:off x="208653" y="3017600"/>
          <a:ext cx="1467295" cy="117383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a:t>Eliminates all paper mail sorting and processing</a:t>
          </a:r>
        </a:p>
      </dsp:txBody>
      <dsp:txXfrm>
        <a:off x="243033" y="3051980"/>
        <a:ext cx="1398535" cy="1105076"/>
      </dsp:txXfrm>
    </dsp:sp>
    <dsp:sp modelId="{577F9150-D4F6-4F83-A084-6BA75A61ABAA}">
      <dsp:nvSpPr>
        <dsp:cNvPr id="0" name=""/>
        <dsp:cNvSpPr/>
      </dsp:nvSpPr>
      <dsp:spPr>
        <a:xfrm rot="12960000">
          <a:off x="1356486" y="2031086"/>
          <a:ext cx="2007586" cy="597399"/>
        </a:xfrm>
        <a:prstGeom prst="leftArrow">
          <a:avLst>
            <a:gd name="adj1" fmla="val 60000"/>
            <a:gd name="adj2" fmla="val 50000"/>
          </a:avLst>
        </a:prstGeom>
        <a:solidFill>
          <a:schemeClr val="accent3">
            <a:hueOff val="1355034"/>
            <a:satOff val="-917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BB9C8B-C203-4D66-A0CC-C840A75C05E0}">
      <dsp:nvSpPr>
        <dsp:cNvPr id="0" name=""/>
        <dsp:cNvSpPr/>
      </dsp:nvSpPr>
      <dsp:spPr>
        <a:xfrm>
          <a:off x="814546" y="1152852"/>
          <a:ext cx="1467295" cy="1173836"/>
        </a:xfrm>
        <a:prstGeom prst="roundRect">
          <a:avLst>
            <a:gd name="adj" fmla="val 10000"/>
          </a:avLst>
        </a:prstGeom>
        <a:solidFill>
          <a:schemeClr val="accent3">
            <a:hueOff val="1355034"/>
            <a:satOff val="-917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a:t>Minimizes instances or lost or misplaced mail</a:t>
          </a:r>
        </a:p>
      </dsp:txBody>
      <dsp:txXfrm>
        <a:off x="848926" y="1187232"/>
        <a:ext cx="1398535" cy="1105076"/>
      </dsp:txXfrm>
    </dsp:sp>
    <dsp:sp modelId="{F4419C3D-255D-4956-A607-0738B91366AD}">
      <dsp:nvSpPr>
        <dsp:cNvPr id="0" name=""/>
        <dsp:cNvSpPr/>
      </dsp:nvSpPr>
      <dsp:spPr>
        <a:xfrm rot="15120000">
          <a:off x="2440839" y="1243257"/>
          <a:ext cx="2007586" cy="597399"/>
        </a:xfrm>
        <a:prstGeom prst="leftArrow">
          <a:avLst>
            <a:gd name="adj1" fmla="val 60000"/>
            <a:gd name="adj2" fmla="val 50000"/>
          </a:avLst>
        </a:prstGeom>
        <a:solidFill>
          <a:schemeClr val="accent3">
            <a:hueOff val="2710067"/>
            <a:satOff val="-18351"/>
            <a:lumOff val="86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30E6E1-3702-46BB-80B0-93BE3C82C633}">
      <dsp:nvSpPr>
        <dsp:cNvPr id="0" name=""/>
        <dsp:cNvSpPr/>
      </dsp:nvSpPr>
      <dsp:spPr>
        <a:xfrm>
          <a:off x="2400795" y="374"/>
          <a:ext cx="1467295" cy="1173836"/>
        </a:xfrm>
        <a:prstGeom prst="roundRect">
          <a:avLst>
            <a:gd name="adj" fmla="val 10000"/>
          </a:avLst>
        </a:prstGeom>
        <a:solidFill>
          <a:schemeClr val="accent3">
            <a:hueOff val="2710067"/>
            <a:satOff val="-18351"/>
            <a:lumOff val="8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a:t>Simplifies locating and processing prioritized mail</a:t>
          </a:r>
        </a:p>
      </dsp:txBody>
      <dsp:txXfrm>
        <a:off x="2435175" y="34754"/>
        <a:ext cx="1398535" cy="1105076"/>
      </dsp:txXfrm>
    </dsp:sp>
    <dsp:sp modelId="{4F5429AD-011F-4990-895E-6C7934D7EC38}">
      <dsp:nvSpPr>
        <dsp:cNvPr id="0" name=""/>
        <dsp:cNvSpPr/>
      </dsp:nvSpPr>
      <dsp:spPr>
        <a:xfrm rot="17280000">
          <a:off x="3781173" y="1243257"/>
          <a:ext cx="2007586" cy="597399"/>
        </a:xfrm>
        <a:prstGeom prst="leftArrow">
          <a:avLst>
            <a:gd name="adj1" fmla="val 60000"/>
            <a:gd name="adj2" fmla="val 50000"/>
          </a:avLst>
        </a:prstGeom>
        <a:solidFill>
          <a:schemeClr val="accent3">
            <a:hueOff val="4065101"/>
            <a:satOff val="-27527"/>
            <a:lumOff val="1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6B1E53-04AF-440F-B6C4-9DF9DA9067C7}">
      <dsp:nvSpPr>
        <dsp:cNvPr id="0" name=""/>
        <dsp:cNvSpPr/>
      </dsp:nvSpPr>
      <dsp:spPr>
        <a:xfrm>
          <a:off x="4361508" y="374"/>
          <a:ext cx="1467295" cy="1173836"/>
        </a:xfrm>
        <a:prstGeom prst="roundRect">
          <a:avLst>
            <a:gd name="adj" fmla="val 10000"/>
          </a:avLst>
        </a:prstGeom>
        <a:solidFill>
          <a:schemeClr val="accent3">
            <a:hueOff val="4065101"/>
            <a:satOff val="-27527"/>
            <a:lumOff val="1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a:t>Virtual notification of new documents in the eFolder</a:t>
          </a:r>
        </a:p>
      </dsp:txBody>
      <dsp:txXfrm>
        <a:off x="4395888" y="34754"/>
        <a:ext cx="1398535" cy="1105076"/>
      </dsp:txXfrm>
    </dsp:sp>
    <dsp:sp modelId="{E1F1481A-9672-409C-A0F2-2F61C7EBF3A8}">
      <dsp:nvSpPr>
        <dsp:cNvPr id="0" name=""/>
        <dsp:cNvSpPr/>
      </dsp:nvSpPr>
      <dsp:spPr>
        <a:xfrm rot="19440000">
          <a:off x="4865526" y="2031086"/>
          <a:ext cx="2007586" cy="597399"/>
        </a:xfrm>
        <a:prstGeom prst="leftArrow">
          <a:avLst>
            <a:gd name="adj1" fmla="val 60000"/>
            <a:gd name="adj2" fmla="val 50000"/>
          </a:avLst>
        </a:prstGeom>
        <a:solidFill>
          <a:schemeClr val="accent3">
            <a:hueOff val="5420135"/>
            <a:satOff val="-36702"/>
            <a:lumOff val="1725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764FB4-A1BC-45A3-A7AB-28C48C327F46}">
      <dsp:nvSpPr>
        <dsp:cNvPr id="0" name=""/>
        <dsp:cNvSpPr/>
      </dsp:nvSpPr>
      <dsp:spPr>
        <a:xfrm>
          <a:off x="5947757" y="1152852"/>
          <a:ext cx="1467295" cy="1173836"/>
        </a:xfrm>
        <a:prstGeom prst="roundRect">
          <a:avLst>
            <a:gd name="adj" fmla="val 10000"/>
          </a:avLst>
        </a:prstGeom>
        <a:solidFill>
          <a:schemeClr val="accent3">
            <a:hueOff val="5420135"/>
            <a:satOff val="-36702"/>
            <a:lumOff val="172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a:t>Eliminates need for shipping physical mail between offices</a:t>
          </a:r>
        </a:p>
      </dsp:txBody>
      <dsp:txXfrm>
        <a:off x="5982137" y="1187232"/>
        <a:ext cx="1398535" cy="1105076"/>
      </dsp:txXfrm>
    </dsp:sp>
    <dsp:sp modelId="{A15F9ED9-F265-4176-8196-35E8E909CDC9}">
      <dsp:nvSpPr>
        <dsp:cNvPr id="0" name=""/>
        <dsp:cNvSpPr/>
      </dsp:nvSpPr>
      <dsp:spPr>
        <a:xfrm>
          <a:off x="5279712" y="3305819"/>
          <a:ext cx="2007586" cy="597399"/>
        </a:xfrm>
        <a:prstGeom prst="leftArrow">
          <a:avLst>
            <a:gd name="adj1" fmla="val 60000"/>
            <a:gd name="adj2" fmla="val 50000"/>
          </a:avLst>
        </a:prstGeom>
        <a:solidFill>
          <a:schemeClr val="accent3">
            <a:hueOff val="6775168"/>
            <a:satOff val="-45878"/>
            <a:lumOff val="215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55DFD5-7753-4C53-8C2F-E1D1398DAFAB}">
      <dsp:nvSpPr>
        <dsp:cNvPr id="0" name=""/>
        <dsp:cNvSpPr/>
      </dsp:nvSpPr>
      <dsp:spPr>
        <a:xfrm>
          <a:off x="6553650" y="3017600"/>
          <a:ext cx="1467295" cy="1173836"/>
        </a:xfrm>
        <a:prstGeom prst="roundRect">
          <a:avLst>
            <a:gd name="adj" fmla="val 10000"/>
          </a:avLst>
        </a:prstGeom>
        <a:solidFill>
          <a:schemeClr val="accent3">
            <a:hueOff val="6775168"/>
            <a:satOff val="-45878"/>
            <a:lumOff val="21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a:t>Improves document management and processing</a:t>
          </a:r>
        </a:p>
      </dsp:txBody>
      <dsp:txXfrm>
        <a:off x="6588030" y="3051980"/>
        <a:ext cx="1398535" cy="110507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88CFEE-A4FD-E84A-AF63-8A839358F8E0}" type="datetimeFigureOut">
              <a:rPr lang="en-US" smtClean="0"/>
              <a:pPr/>
              <a:t>3/31/2020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8E13C7-6AD9-3144-8B1C-4C22DC0CF755}" type="slidenum">
              <a:rPr lang="en-US" smtClean="0"/>
              <a:pPr/>
              <a:t>‹#›</a:t>
            </a:fld>
            <a:endParaRPr lang="en-US"/>
          </a:p>
        </p:txBody>
      </p:sp>
    </p:spTree>
    <p:extLst>
      <p:ext uri="{BB962C8B-B14F-4D97-AF65-F5344CB8AC3E}">
        <p14:creationId xmlns:p14="http://schemas.microsoft.com/office/powerpoint/2010/main" val="13384225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DC9B22-A6B8-A840-A0CD-4BCB8CCC052E}" type="datetimeFigureOut">
              <a:rPr lang="en-US" smtClean="0"/>
              <a:pPr/>
              <a:t>3/31/2020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6749D-B17A-F84C-A8CA-5F3CCF15407C}" type="slidenum">
              <a:rPr lang="en-US" smtClean="0"/>
              <a:pPr/>
              <a:t>‹#›</a:t>
            </a:fld>
            <a:endParaRPr lang="en-US"/>
          </a:p>
        </p:txBody>
      </p:sp>
    </p:spTree>
    <p:extLst>
      <p:ext uri="{BB962C8B-B14F-4D97-AF65-F5344CB8AC3E}">
        <p14:creationId xmlns:p14="http://schemas.microsoft.com/office/powerpoint/2010/main" val="34526560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vagov.sharepoint.com/sites/VACOOBPI/VCIP/IT/SitePages/Default.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390525"/>
            <a:ext cx="4635500" cy="3476625"/>
          </a:xfrm>
        </p:spPr>
      </p:sp>
      <p:sp>
        <p:nvSpPr>
          <p:cNvPr id="3" name="Notes Placeholder 2"/>
          <p:cNvSpPr>
            <a:spLocks noGrp="1"/>
          </p:cNvSpPr>
          <p:nvPr>
            <p:ph type="body" idx="1"/>
          </p:nvPr>
        </p:nvSpPr>
        <p:spPr>
          <a:xfrm>
            <a:off x="227772" y="3917377"/>
            <a:ext cx="6529457" cy="5353623"/>
          </a:xfrm>
        </p:spPr>
        <p:txBody>
          <a:bodyPr/>
          <a:lstStyle/>
          <a:p>
            <a:r>
              <a:rPr lang="en-US" b="1" dirty="0"/>
              <a:t>Narrator</a:t>
            </a:r>
            <a:r>
              <a:rPr lang="en-US" b="1" baseline="0" dirty="0"/>
              <a:t> – Dale Sagotsky</a:t>
            </a:r>
          </a:p>
          <a:p>
            <a:r>
              <a:rPr lang="en-US" dirty="0"/>
              <a:t>(15 / 7  mins)</a:t>
            </a:r>
          </a:p>
          <a:p>
            <a:endParaRPr lang="en-US" baseline="0" dirty="0"/>
          </a:p>
          <a:p>
            <a:r>
              <a:rPr lang="en-US" b="1" baseline="0" dirty="0"/>
              <a:t>Slide Instructions – </a:t>
            </a:r>
          </a:p>
          <a:p>
            <a:pPr marL="174149" indent="-174149">
              <a:buFont typeface="Arial" panose="020B0604020202020204" pitchFamily="34" charset="0"/>
              <a:buChar char="•"/>
            </a:pPr>
            <a:r>
              <a:rPr lang="en-US" b="0" baseline="0" dirty="0"/>
              <a:t>Open Skype/slide 15 minutes before call begins</a:t>
            </a:r>
          </a:p>
          <a:p>
            <a:pPr marL="174149" indent="-174149">
              <a:buFont typeface="Arial" panose="020B0604020202020204" pitchFamily="34" charset="0"/>
              <a:buChar char="•"/>
            </a:pPr>
            <a:r>
              <a:rPr lang="en-US" baseline="0" dirty="0"/>
              <a:t>Start Video when call begins (office start time of call) </a:t>
            </a:r>
          </a:p>
          <a:p>
            <a:pPr marL="174149" indent="-174149">
              <a:buFont typeface="Arial" panose="020B0604020202020204" pitchFamily="34" charset="0"/>
              <a:buChar char="•"/>
            </a:pPr>
            <a:r>
              <a:rPr lang="en-US" baseline="0" dirty="0"/>
              <a:t>Place all participants microphones in lecture mode by going to Participant Actions and choosing Mute Audience</a:t>
            </a:r>
          </a:p>
          <a:p>
            <a:pPr marL="0" indent="0">
              <a:buFont typeface="Arial" panose="020B0604020202020204" pitchFamily="34" charset="0"/>
              <a:buNone/>
            </a:pPr>
            <a:endParaRPr lang="en-US" baseline="0" dirty="0"/>
          </a:p>
          <a:p>
            <a:pPr defTabSz="928792"/>
            <a:r>
              <a:rPr lang="en-US" b="1" dirty="0"/>
              <a:t>Slide</a:t>
            </a:r>
            <a:r>
              <a:rPr lang="en-US" b="1" baseline="0" dirty="0"/>
              <a:t> Notes </a:t>
            </a:r>
            <a:r>
              <a:rPr lang="en-US" baseline="0" dirty="0"/>
              <a:t>– Copy text “</a:t>
            </a:r>
            <a:r>
              <a:rPr lang="en-US" i="1" dirty="0"/>
              <a:t>A facilitator is currently talking.</a:t>
            </a:r>
            <a:r>
              <a:rPr lang="en-US" i="1" baseline="0" dirty="0"/>
              <a:t> If you cannot hear</a:t>
            </a:r>
            <a:r>
              <a:rPr lang="en-US" i="1" dirty="0"/>
              <a:t>, please place a ‘sad</a:t>
            </a:r>
            <a:r>
              <a:rPr lang="en-US" i="1" baseline="0" dirty="0"/>
              <a:t> face’</a:t>
            </a:r>
            <a:r>
              <a:rPr lang="en-US" i="1" dirty="0"/>
              <a:t> emoticon in the chat box</a:t>
            </a:r>
            <a:r>
              <a:rPr lang="en-US" dirty="0"/>
              <a:t>.” </a:t>
            </a:r>
          </a:p>
          <a:p>
            <a:endParaRPr lang="en-US" dirty="0"/>
          </a:p>
          <a:p>
            <a:r>
              <a:rPr lang="en-US" b="1" dirty="0"/>
              <a:t>Slide Narration – </a:t>
            </a:r>
          </a:p>
          <a:p>
            <a:r>
              <a:rPr lang="en-US" dirty="0"/>
              <a:t>Hello</a:t>
            </a:r>
            <a:r>
              <a:rPr lang="en-US" baseline="0" dirty="0"/>
              <a:t>, Welcome .  The call will begin in (15 /7 start time) minutes.  </a:t>
            </a:r>
          </a:p>
          <a:p>
            <a:endParaRPr lang="en-US" baseline="0" dirty="0"/>
          </a:p>
          <a:p>
            <a:pPr marL="174149" indent="-174149">
              <a:buFont typeface="Arial" panose="020B0604020202020204" pitchFamily="34" charset="0"/>
              <a:buChar char="•"/>
            </a:pPr>
            <a:r>
              <a:rPr lang="en-US" baseline="0" dirty="0"/>
              <a:t>Please remember to mute your microphones when you are not speaking. </a:t>
            </a:r>
          </a:p>
          <a:p>
            <a:pPr marL="174149" indent="-174149">
              <a:buFont typeface="Arial" panose="020B0604020202020204" pitchFamily="34" charset="0"/>
              <a:buChar char="•"/>
            </a:pPr>
            <a:r>
              <a:rPr lang="en-US" baseline="0" dirty="0"/>
              <a:t>If you are calling in by phone, please ensure your microphone and speaker on your computer is muted. This will prevent feedback</a:t>
            </a:r>
          </a:p>
          <a:p>
            <a:pPr marL="170901" indent="-170901">
              <a:buFont typeface="Arial" panose="020B0604020202020204" pitchFamily="34" charset="0"/>
              <a:buChar char="•"/>
            </a:pPr>
            <a:r>
              <a:rPr lang="en-US" dirty="0"/>
              <a:t>Please do not use the Instant Message window for general discussion or commentary as it can be distracting to the audience and presenter.</a:t>
            </a:r>
          </a:p>
          <a:p>
            <a:pPr marL="170901" indent="-170901">
              <a:buFont typeface="Arial" panose="020B0604020202020204" pitchFamily="34" charset="0"/>
              <a:buChar char="•"/>
            </a:pPr>
            <a:r>
              <a:rPr lang="en-US" dirty="0"/>
              <a:t>Please post questions at the end of the call during the Q&amp;A portion. Questions will be answered in the order they are received, within the remaining time of the Hotline call.</a:t>
            </a:r>
          </a:p>
          <a:p>
            <a:pPr marL="170901" indent="-170901" defTabSz="911474">
              <a:buFont typeface="Arial" panose="020B0604020202020204" pitchFamily="34" charset="0"/>
              <a:buChar char="•"/>
              <a:defRPr/>
            </a:pPr>
            <a:r>
              <a:rPr lang="en-US" sz="1200" i="0" kern="1200" dirty="0">
                <a:solidFill>
                  <a:schemeClr val="tx1"/>
                </a:solidFill>
                <a:effectLst/>
                <a:latin typeface="+mn-lt"/>
                <a:ea typeface="+mn-ea"/>
                <a:cs typeface="+mn-cs"/>
              </a:rPr>
              <a:t>In formulating questions, please keep the subject content to the walk-on items or topics in this month’s bulletin as these</a:t>
            </a:r>
            <a:r>
              <a:rPr lang="en-US" sz="1200" i="0" kern="1200" baseline="0" dirty="0">
                <a:solidFill>
                  <a:schemeClr val="tx1"/>
                </a:solidFill>
                <a:effectLst/>
                <a:latin typeface="+mn-lt"/>
                <a:ea typeface="+mn-ea"/>
                <a:cs typeface="+mn-cs"/>
              </a:rPr>
              <a:t> areas</a:t>
            </a:r>
            <a:r>
              <a:rPr lang="en-US" sz="1200" i="0" kern="1200" dirty="0">
                <a:solidFill>
                  <a:schemeClr val="tx1"/>
                </a:solidFill>
                <a:effectLst/>
                <a:latin typeface="+mn-lt"/>
                <a:ea typeface="+mn-ea"/>
                <a:cs typeface="+mn-cs"/>
              </a:rPr>
              <a:t> will be the only focus of the question and answer segment.</a:t>
            </a:r>
          </a:p>
          <a:p>
            <a:pPr marL="170901" indent="-170901" defTabSz="911474">
              <a:buFont typeface="Arial" panose="020B0604020202020204" pitchFamily="34" charset="0"/>
              <a:buChar char="•"/>
              <a:defRPr/>
            </a:pPr>
            <a:r>
              <a:rPr lang="en-US" dirty="0"/>
              <a:t>VANTS will not be used or monitored during today’s call.</a:t>
            </a:r>
          </a:p>
          <a:p>
            <a:pPr defTabSz="928792"/>
            <a:endParaRPr lang="en-US" dirty="0"/>
          </a:p>
          <a:p>
            <a:pPr marL="174149" indent="-17414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DBB7C3-9A60-4780-BF7E-18E95E50321D}" type="slidenum">
              <a:rPr lang="en-US" smtClean="0"/>
              <a:t>1</a:t>
            </a:fld>
            <a:endParaRPr lang="en-US"/>
          </a:p>
        </p:txBody>
      </p:sp>
    </p:spTree>
    <p:extLst>
      <p:ext uri="{BB962C8B-B14F-4D97-AF65-F5344CB8AC3E}">
        <p14:creationId xmlns:p14="http://schemas.microsoft.com/office/powerpoint/2010/main" val="331057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pivot over to a demonstration of the Centralized Mail Portal. Today’s demo will be conducted by Irina </a:t>
            </a:r>
            <a:r>
              <a:rPr lang="en-US" dirty="0" err="1"/>
              <a:t>Rossinkina</a:t>
            </a:r>
            <a:r>
              <a:rPr lang="en-US" dirty="0"/>
              <a:t>, who is an </a:t>
            </a:r>
            <a:r>
              <a:rPr lang="en-US" sz="1200" kern="1200" dirty="0">
                <a:solidFill>
                  <a:schemeClr val="tx1"/>
                </a:solidFill>
                <a:effectLst/>
                <a:latin typeface="+mn-lt"/>
                <a:ea typeface="+mn-ea"/>
                <a:cs typeface="+mn-cs"/>
              </a:rPr>
              <a:t>Office of Business Process Integration (</a:t>
            </a:r>
            <a:r>
              <a:rPr lang="en-US" dirty="0"/>
              <a:t>OBPI) </a:t>
            </a:r>
            <a:r>
              <a:rPr lang="en-US" dirty="0">
                <a:cs typeface="Calibri"/>
              </a:rPr>
              <a:t>Veteran Claims Intake Program (VCIP)</a:t>
            </a:r>
            <a:r>
              <a:rPr lang="en-US" dirty="0"/>
              <a:t> Centralized Mail Subject Matter Expert. During her demonstration she will be doing an overview of the Supervisor’s Role. Note: the Supervisor’s Role is similar to the Super User’s Role except that Supervisor has the capability to perform the Unidentified Mail First action. She will explain this function later in the demo. But first she will be showing us how to: </a:t>
            </a:r>
          </a:p>
          <a:p>
            <a:pPr marL="228600" indent="-228600">
              <a:buAutoNum type="arabicPeriod"/>
            </a:pPr>
            <a:r>
              <a:rPr lang="en-US" dirty="0"/>
              <a:t>Access the CM Portal</a:t>
            </a:r>
          </a:p>
          <a:p>
            <a:pPr marL="228600" indent="-228600">
              <a:buAutoNum type="arabicPeriod"/>
            </a:pPr>
            <a:r>
              <a:rPr lang="en-US" dirty="0"/>
              <a:t>Navigate the General Graphic User Interface, which will include an explanation of the Queue Hierarchy, Task Bar, and Button Functionality</a:t>
            </a:r>
            <a:endParaRPr lang="en-US" dirty="0">
              <a:cs typeface="Calibri"/>
            </a:endParaRPr>
          </a:p>
          <a:p>
            <a:pPr marL="228600" indent="-228600">
              <a:buAutoNum type="arabicPeriod"/>
            </a:pPr>
            <a:r>
              <a:rPr lang="en-US" dirty="0"/>
              <a:t>And a guided explanation of the Mail Packet Graphic User Interface, which will show us the Document Viewer, Document Information and additional Task Bar and Button Functionality. </a:t>
            </a:r>
          </a:p>
          <a:p>
            <a:pPr marL="0" indent="0">
              <a:buNone/>
            </a:pPr>
            <a:endParaRPr lang="en-US" dirty="0"/>
          </a:p>
          <a:p>
            <a:r>
              <a:rPr lang="en-US" dirty="0"/>
              <a:t>Irina, you may now conduct your demonstration.  </a:t>
            </a:r>
            <a:endParaRPr lang="en-US" dirty="0">
              <a:cs typeface="Calibri"/>
            </a:endParaRPr>
          </a:p>
        </p:txBody>
      </p:sp>
      <p:sp>
        <p:nvSpPr>
          <p:cNvPr id="4" name="Slide Number Placeholder 3"/>
          <p:cNvSpPr>
            <a:spLocks noGrp="1"/>
          </p:cNvSpPr>
          <p:nvPr>
            <p:ph type="sldNum" sz="quarter" idx="5"/>
          </p:nvPr>
        </p:nvSpPr>
        <p:spPr/>
        <p:txBody>
          <a:bodyPr/>
          <a:lstStyle/>
          <a:p>
            <a:fld id="{DF26749D-B17A-F84C-A8CA-5F3CCF15407C}" type="slidenum">
              <a:rPr lang="en-US" smtClean="0"/>
              <a:pPr/>
              <a:t>10</a:t>
            </a:fld>
            <a:endParaRPr lang="en-US"/>
          </a:p>
        </p:txBody>
      </p:sp>
    </p:spTree>
    <p:extLst>
      <p:ext uri="{BB962C8B-B14F-4D97-AF65-F5344CB8AC3E}">
        <p14:creationId xmlns:p14="http://schemas.microsoft.com/office/powerpoint/2010/main" val="328667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CM support regarding scanning, rescanning, and/or image issues, Users can go to the Veteran Claims Intake Program (VCIP)  Issue Tracker </a:t>
            </a:r>
            <a:r>
              <a:rPr lang="en-US" dirty="0" err="1">
                <a:cs typeface="Calibri"/>
              </a:rPr>
              <a:t>Sharepoint</a:t>
            </a:r>
            <a:r>
              <a:rPr lang="en-US" dirty="0">
                <a:cs typeface="Calibri"/>
              </a:rPr>
              <a:t> site. To submit an inquiry, navigate to this </a:t>
            </a:r>
            <a:r>
              <a:rPr lang="en-US" dirty="0" err="1">
                <a:cs typeface="Calibri"/>
              </a:rPr>
              <a:t>Sharepoint</a:t>
            </a:r>
            <a:r>
              <a:rPr lang="en-US" dirty="0">
                <a:cs typeface="Calibri"/>
              </a:rPr>
              <a:t> site (it is linked here for your convenience) and click on the Central Mail Inquiry button to begin entering your specific CM issue. </a:t>
            </a:r>
          </a:p>
          <a:p>
            <a:endParaRPr lang="en-US" dirty="0">
              <a:cs typeface="Calibri"/>
            </a:endParaRPr>
          </a:p>
          <a:p>
            <a:r>
              <a:rPr lang="en-US" dirty="0">
                <a:cs typeface="Calibri"/>
              </a:rPr>
              <a:t>CM VCIP SharePoint Site:  </a:t>
            </a:r>
            <a:r>
              <a:rPr lang="en-US" dirty="0">
                <a:hlinkClick r:id="rId3"/>
              </a:rPr>
              <a:t>https://dvagov.sharepoint.com/sites/VACOOBPI/VCIP/IT/SitePages/Default.aspx</a:t>
            </a:r>
            <a:r>
              <a:rPr lang="en-US" dirty="0"/>
              <a:t> </a:t>
            </a:r>
          </a:p>
        </p:txBody>
      </p:sp>
      <p:sp>
        <p:nvSpPr>
          <p:cNvPr id="4" name="Slide Number Placeholder 3"/>
          <p:cNvSpPr>
            <a:spLocks noGrp="1"/>
          </p:cNvSpPr>
          <p:nvPr>
            <p:ph type="sldNum" sz="quarter" idx="5"/>
          </p:nvPr>
        </p:nvSpPr>
        <p:spPr/>
        <p:txBody>
          <a:bodyPr/>
          <a:lstStyle/>
          <a:p>
            <a:fld id="{DF26749D-B17A-F84C-A8CA-5F3CCF15407C}" type="slidenum">
              <a:rPr lang="en-US" smtClean="0"/>
              <a:pPr/>
              <a:t>11</a:t>
            </a:fld>
            <a:endParaRPr lang="en-US"/>
          </a:p>
        </p:txBody>
      </p:sp>
    </p:spTree>
    <p:extLst>
      <p:ext uri="{BB962C8B-B14F-4D97-AF65-F5344CB8AC3E}">
        <p14:creationId xmlns:p14="http://schemas.microsoft.com/office/powerpoint/2010/main" val="1421484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VR&amp;E Support, we are collaborating with OBPI, to provide a CM Daily Forum starting Tuesday, March 31, 2020 at Noon to 1:00pm ET. During these calls, we will be addressing questions regarding CM. </a:t>
            </a:r>
          </a:p>
          <a:p>
            <a:endParaRPr lang="en-US" dirty="0"/>
          </a:p>
          <a:p>
            <a:r>
              <a:rPr lang="en-US" dirty="0"/>
              <a:t>Additional specific VR&amp;E Questions that you may have that are not addressed or occur outside of the hours of the CM Daily Forum, please forward these inquires to your VR&amp;E Field Liaisons Team as indicated on the screen. </a:t>
            </a:r>
          </a:p>
          <a:p>
            <a:endParaRPr lang="en-US" dirty="0"/>
          </a:p>
          <a:p>
            <a:r>
              <a:rPr lang="en-US" dirty="0"/>
              <a:t>As mentioned earlier, issues or follow up questions specifically regarding Vendor scanning, rescans, and/or image issues can be sent to the VCIP Mailbox or the VCIP SharePoint site information on the previous </a:t>
            </a:r>
            <a:r>
              <a:rPr lang="en-US" b="0" dirty="0"/>
              <a:t>slide.</a:t>
            </a:r>
            <a:r>
              <a:rPr lang="en-US" dirty="0"/>
              <a:t> </a:t>
            </a:r>
            <a:endParaRPr lang="en-US" b="0" dirty="0">
              <a:cs typeface="Calibri"/>
            </a:endParaRPr>
          </a:p>
          <a:p>
            <a:endParaRPr lang="en-US" b="0" dirty="0"/>
          </a:p>
          <a:p>
            <a:r>
              <a:rPr lang="en-US" b="0" dirty="0"/>
              <a:t>The CM User Manual is available via the CM Portal as Irina has previously showed us. You may also access this Manual and the Super User, Supervisor and Basic User Manual in TMS after </a:t>
            </a:r>
            <a:r>
              <a:rPr lang="en-US" dirty="0"/>
              <a:t>this </a:t>
            </a:r>
            <a:r>
              <a:rPr lang="en-US" b="0" dirty="0"/>
              <a:t>call. Note the video and slide deck will be posted in TMS by Wednesday or Thursday.</a:t>
            </a:r>
            <a:r>
              <a:rPr lang="en-US" dirty="0"/>
              <a:t> </a:t>
            </a:r>
            <a:endParaRPr lang="en-US" b="0" dirty="0">
              <a:cs typeface="Calibri"/>
            </a:endParaRPr>
          </a:p>
        </p:txBody>
      </p:sp>
      <p:sp>
        <p:nvSpPr>
          <p:cNvPr id="4" name="Slide Number Placeholder 3"/>
          <p:cNvSpPr>
            <a:spLocks noGrp="1"/>
          </p:cNvSpPr>
          <p:nvPr>
            <p:ph type="sldNum" sz="quarter" idx="5"/>
          </p:nvPr>
        </p:nvSpPr>
        <p:spPr/>
        <p:txBody>
          <a:bodyPr/>
          <a:lstStyle/>
          <a:p>
            <a:fld id="{DF26749D-B17A-F84C-A8CA-5F3CCF15407C}" type="slidenum">
              <a:rPr lang="en-US" smtClean="0"/>
              <a:pPr/>
              <a:t>12</a:t>
            </a:fld>
            <a:endParaRPr lang="en-US"/>
          </a:p>
        </p:txBody>
      </p:sp>
    </p:spTree>
    <p:extLst>
      <p:ext uri="{BB962C8B-B14F-4D97-AF65-F5344CB8AC3E}">
        <p14:creationId xmlns:p14="http://schemas.microsoft.com/office/powerpoint/2010/main" val="2677117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we would like to address any questions that we have in the IM Chat Box and any other questions with the remaining time. </a:t>
            </a:r>
          </a:p>
          <a:p>
            <a:endParaRPr lang="en-US" dirty="0"/>
          </a:p>
          <a:p>
            <a:endParaRPr lang="en-US" dirty="0"/>
          </a:p>
          <a:p>
            <a:r>
              <a:rPr lang="en-US" dirty="0"/>
              <a:t>As a reminder, please go into TMS (VA 4553097) to complete the feedback survey to indicate the completion of this training. Additional content such as the slide deck and video will be added to this item by Wednesday/Thursday. Note all VR&amp;E Users must complete this training by Monday April 6</a:t>
            </a:r>
            <a:r>
              <a:rPr lang="en-US" baseline="30000" dirty="0"/>
              <a:t>th</a:t>
            </a:r>
            <a:r>
              <a:rPr lang="en-US" dirty="0"/>
              <a:t>. </a:t>
            </a:r>
          </a:p>
          <a:p>
            <a:endParaRPr lang="en-US" dirty="0"/>
          </a:p>
          <a:p>
            <a:r>
              <a:rPr lang="en-US" dirty="0"/>
              <a:t>With that being said, we would like to thank you for our attendance and participation in this training. We would like to wish you a good day and a great week. Stay safe good bye. </a:t>
            </a:r>
          </a:p>
        </p:txBody>
      </p:sp>
      <p:sp>
        <p:nvSpPr>
          <p:cNvPr id="4" name="Slide Number Placeholder 3"/>
          <p:cNvSpPr>
            <a:spLocks noGrp="1"/>
          </p:cNvSpPr>
          <p:nvPr>
            <p:ph type="sldNum" sz="quarter" idx="5"/>
          </p:nvPr>
        </p:nvSpPr>
        <p:spPr/>
        <p:txBody>
          <a:bodyPr/>
          <a:lstStyle/>
          <a:p>
            <a:fld id="{DF26749D-B17A-F84C-A8CA-5F3CCF15407C}" type="slidenum">
              <a:rPr lang="en-US" smtClean="0"/>
              <a:pPr/>
              <a:t>13</a:t>
            </a:fld>
            <a:endParaRPr lang="en-US"/>
          </a:p>
        </p:txBody>
      </p:sp>
    </p:spTree>
    <p:extLst>
      <p:ext uri="{BB962C8B-B14F-4D97-AF65-F5344CB8AC3E}">
        <p14:creationId xmlns:p14="http://schemas.microsoft.com/office/powerpoint/2010/main" val="1096289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t>CM Portal functionality access is governed by User Role and Location assignments from the System Administrator; therefore, you may not have access to all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Note: The System Administrator is an external, non-assignable role (not a VA employee) that monitors the system environment to ensure continuous, optimal performance of CM Portal functions and support systems, including managing user access and permissions, system notifications, and system security.</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The CM Portal supports six (6) User Roles:</a:t>
            </a:r>
            <a:endParaRPr lang="en-US">
              <a:cs typeface="Calibri"/>
            </a:endParaRPr>
          </a:p>
          <a:p>
            <a:r>
              <a:rPr lang="en-US"/>
              <a:t>• Basic User</a:t>
            </a:r>
            <a:endParaRPr lang="en-US">
              <a:cs typeface="Calibri"/>
            </a:endParaRPr>
          </a:p>
          <a:p>
            <a:r>
              <a:rPr lang="en-US"/>
              <a:t>The Basic User performs these functions at designated Locations:</a:t>
            </a:r>
            <a:endParaRPr lang="en-US">
              <a:cs typeface="Calibri"/>
            </a:endParaRPr>
          </a:p>
          <a:p>
            <a:pPr lvl="1"/>
            <a:r>
              <a:rPr lang="en-US"/>
              <a:t>• Assign Do Not Upload status to a packet</a:t>
            </a:r>
            <a:endParaRPr lang="en-US">
              <a:cs typeface="Calibri"/>
            </a:endParaRPr>
          </a:p>
          <a:p>
            <a:pPr lvl="1"/>
            <a:r>
              <a:rPr lang="en-US"/>
              <a:t>• Request a Re-scan of a packet</a:t>
            </a:r>
            <a:endParaRPr lang="en-US">
              <a:cs typeface="Calibri"/>
            </a:endParaRPr>
          </a:p>
          <a:p>
            <a:pPr lvl="1"/>
            <a:r>
              <a:rPr lang="en-US"/>
              <a:t>• Request a Split on a packet</a:t>
            </a:r>
            <a:endParaRPr lang="en-US">
              <a:cs typeface="Calibri"/>
            </a:endParaRPr>
          </a:p>
          <a:p>
            <a:pPr lvl="1"/>
            <a:r>
              <a:rPr lang="en-US"/>
              <a:t>• Request a Hold on a packet</a:t>
            </a:r>
            <a:endParaRPr lang="en-US">
              <a:cs typeface="Calibri"/>
            </a:endParaRPr>
          </a:p>
          <a:p>
            <a:pPr lvl="1"/>
            <a:r>
              <a:rPr lang="en-US"/>
              <a:t>• Request that a packet is designated as Unidentified/Unidentifiable Mail (UM)</a:t>
            </a:r>
            <a:endParaRPr lang="en-US">
              <a:cs typeface="Calibri"/>
            </a:endParaRPr>
          </a:p>
          <a:p>
            <a:pPr lvl="1"/>
            <a:r>
              <a:rPr lang="en-US"/>
              <a:t>• Route a packet to the Reassign Queue for a new location</a:t>
            </a:r>
            <a:endParaRPr lang="en-US">
              <a:cs typeface="Calibri"/>
            </a:endParaRPr>
          </a:p>
          <a:p>
            <a:pPr lvl="1"/>
            <a:r>
              <a:rPr lang="en-US"/>
              <a:t>• View assigned packets in the Centralized Mail Queue</a:t>
            </a:r>
            <a:endParaRPr lang="en-US">
              <a:cs typeface="Calibri"/>
            </a:endParaRPr>
          </a:p>
          <a:p>
            <a:pPr lvl="1"/>
            <a:r>
              <a:rPr lang="en-US"/>
              <a:t>• View all user packets in Centralized Mail Search results, if the location is not restricted</a:t>
            </a:r>
            <a:endParaRPr lang="en-US">
              <a:cs typeface="Calibri"/>
            </a:endParaRPr>
          </a:p>
          <a:p>
            <a:pPr lvl="1"/>
            <a:r>
              <a:rPr lang="en-US"/>
              <a:t>• Perform Basic User functions on packets assigned to any user in the Search results</a:t>
            </a:r>
            <a:endParaRPr lang="en-US">
              <a:cs typeface="Calibri"/>
            </a:endParaRPr>
          </a:p>
          <a:p>
            <a:pPr lvl="1"/>
            <a:r>
              <a:rPr lang="en-US"/>
              <a:t>• Upload a packet to the VBMS</a:t>
            </a:r>
            <a:endParaRPr lang="en-US">
              <a:cs typeface="Calibri"/>
            </a:endParaRPr>
          </a:p>
          <a:p>
            <a:pPr lvl="1"/>
            <a:r>
              <a:rPr lang="en-US"/>
              <a:t>• Add or view Notes</a:t>
            </a:r>
            <a:endParaRPr lang="en-US">
              <a:cs typeface="Calibri"/>
            </a:endParaRPr>
          </a:p>
          <a:p>
            <a:pPr lvl="1"/>
            <a:r>
              <a:rPr lang="en-US"/>
              <a:t>• Download a packet</a:t>
            </a:r>
            <a:endParaRPr lang="en-US">
              <a:cs typeface="Calibri"/>
            </a:endParaRPr>
          </a:p>
          <a:p>
            <a:pPr lvl="1"/>
            <a:r>
              <a:rPr lang="en-US"/>
              <a:t>• Review packet history</a:t>
            </a:r>
            <a:endParaRPr lang="en-US">
              <a:cs typeface="Calibri"/>
            </a:endParaRPr>
          </a:p>
          <a:p>
            <a:pPr lvl="1"/>
            <a:r>
              <a:rPr lang="en-US"/>
              <a:t>• Export as CSV by creating a comma-separated value (CSV) file to transfer data into a spreadsheet format using Search results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E92F8BAC-F4C4-4A09-921E-6C90252A84F3}" type="slidenum">
              <a:rPr lang="en-US" smtClean="0"/>
              <a:t>15</a:t>
            </a:fld>
            <a:endParaRPr lang="en-US"/>
          </a:p>
        </p:txBody>
      </p:sp>
    </p:spTree>
    <p:extLst>
      <p:ext uri="{BB962C8B-B14F-4D97-AF65-F5344CB8AC3E}">
        <p14:creationId xmlns:p14="http://schemas.microsoft.com/office/powerpoint/2010/main" val="1065230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Super User</a:t>
            </a:r>
          </a:p>
          <a:p>
            <a:r>
              <a:rPr lang="en-US"/>
              <a:t>The Super User performs the same functions as a Basic User at designated Locations plus these additional tasks:</a:t>
            </a:r>
          </a:p>
          <a:p>
            <a:pPr lvl="1"/>
            <a:r>
              <a:rPr lang="en-US"/>
              <a:t>• Process packets in the Authorization Queue (first-level Split and Re-scan requests)</a:t>
            </a:r>
          </a:p>
          <a:p>
            <a:pPr lvl="1"/>
            <a:r>
              <a:rPr lang="en-US"/>
              <a:t>• Assign packets to users for processing</a:t>
            </a:r>
          </a:p>
          <a:p>
            <a:pPr marL="628650" lvl="1" indent="-171450">
              <a:buFont typeface="Arial"/>
              <a:buChar char="•"/>
            </a:pPr>
            <a:r>
              <a:rPr lang="en-US"/>
              <a:t>Process packets in the Reassign Queue</a:t>
            </a:r>
            <a:endParaRPr lang="en-US">
              <a:cs typeface="Calibri"/>
            </a:endParaRPr>
          </a:p>
          <a:p>
            <a:pPr lvl="1"/>
            <a:endParaRPr lang="en-US"/>
          </a:p>
          <a:p>
            <a:endParaRPr lang="en-US"/>
          </a:p>
        </p:txBody>
      </p:sp>
      <p:sp>
        <p:nvSpPr>
          <p:cNvPr id="4" name="Slide Number Placeholder 3"/>
          <p:cNvSpPr>
            <a:spLocks noGrp="1"/>
          </p:cNvSpPr>
          <p:nvPr>
            <p:ph type="sldNum" sz="quarter" idx="5"/>
          </p:nvPr>
        </p:nvSpPr>
        <p:spPr/>
        <p:txBody>
          <a:bodyPr/>
          <a:lstStyle/>
          <a:p>
            <a:fld id="{E92F8BAC-F4C4-4A09-921E-6C90252A84F3}" type="slidenum">
              <a:rPr lang="en-US" smtClean="0"/>
              <a:t>16</a:t>
            </a:fld>
            <a:endParaRPr lang="en-US"/>
          </a:p>
        </p:txBody>
      </p:sp>
    </p:spTree>
    <p:extLst>
      <p:ext uri="{BB962C8B-B14F-4D97-AF65-F5344CB8AC3E}">
        <p14:creationId xmlns:p14="http://schemas.microsoft.com/office/powerpoint/2010/main" val="3489951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Supervisor</a:t>
            </a:r>
          </a:p>
          <a:p>
            <a:r>
              <a:rPr lang="en-US"/>
              <a:t>The Supervisor performs the same functions as a Super User at designated Locations plus these additional actions:</a:t>
            </a:r>
          </a:p>
          <a:p>
            <a:pPr lvl="1"/>
            <a:r>
              <a:rPr lang="en-US"/>
              <a:t>• Process packets in the Unidentified Mail First Queue</a:t>
            </a:r>
          </a:p>
          <a:p>
            <a:endParaRPr lang="en-US"/>
          </a:p>
        </p:txBody>
      </p:sp>
      <p:sp>
        <p:nvSpPr>
          <p:cNvPr id="4" name="Slide Number Placeholder 3"/>
          <p:cNvSpPr>
            <a:spLocks noGrp="1"/>
          </p:cNvSpPr>
          <p:nvPr>
            <p:ph type="sldNum" sz="quarter" idx="5"/>
          </p:nvPr>
        </p:nvSpPr>
        <p:spPr/>
        <p:txBody>
          <a:bodyPr/>
          <a:lstStyle/>
          <a:p>
            <a:fld id="{E92F8BAC-F4C4-4A09-921E-6C90252A84F3}" type="slidenum">
              <a:rPr lang="en-US" smtClean="0"/>
              <a:t>17</a:t>
            </a:fld>
            <a:endParaRPr lang="en-US"/>
          </a:p>
        </p:txBody>
      </p:sp>
    </p:spTree>
    <p:extLst>
      <p:ext uri="{BB962C8B-B14F-4D97-AF65-F5344CB8AC3E}">
        <p14:creationId xmlns:p14="http://schemas.microsoft.com/office/powerpoint/2010/main" val="588535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Records Management Officer (RMO)</a:t>
            </a:r>
          </a:p>
          <a:p>
            <a:r>
              <a:rPr lang="en-US"/>
              <a:t>The RMO performs these functions at designated Locations:</a:t>
            </a:r>
          </a:p>
          <a:p>
            <a:pPr lvl="1"/>
            <a:r>
              <a:rPr lang="en-US"/>
              <a:t>• Process packets in the Unidentified Mail Final Queue</a:t>
            </a:r>
          </a:p>
          <a:p>
            <a:pPr lvl="1"/>
            <a:r>
              <a:rPr lang="en-US"/>
              <a:t>• View packets</a:t>
            </a:r>
          </a:p>
          <a:p>
            <a:pPr lvl="1"/>
            <a:r>
              <a:rPr lang="en-US"/>
              <a:t>• Review packet history</a:t>
            </a:r>
          </a:p>
          <a:p>
            <a:pPr lvl="1"/>
            <a:r>
              <a:rPr lang="en-US"/>
              <a:t>• Download a packet to a local workstation</a:t>
            </a:r>
          </a:p>
          <a:p>
            <a:pPr lvl="1"/>
            <a:r>
              <a:rPr lang="en-US"/>
              <a:t>• Export as CSV using Centralized Mail Search results</a:t>
            </a:r>
          </a:p>
          <a:p>
            <a:pPr lvl="1"/>
            <a:r>
              <a:rPr lang="en-US"/>
              <a:t>• View and add notes to any packet using Search results</a:t>
            </a:r>
          </a:p>
          <a:p>
            <a:endParaRPr lang="en-US"/>
          </a:p>
        </p:txBody>
      </p:sp>
      <p:sp>
        <p:nvSpPr>
          <p:cNvPr id="4" name="Slide Number Placeholder 3"/>
          <p:cNvSpPr>
            <a:spLocks noGrp="1"/>
          </p:cNvSpPr>
          <p:nvPr>
            <p:ph type="sldNum" sz="quarter" idx="5"/>
          </p:nvPr>
        </p:nvSpPr>
        <p:spPr/>
        <p:txBody>
          <a:bodyPr/>
          <a:lstStyle/>
          <a:p>
            <a:fld id="{E92F8BAC-F4C4-4A09-921E-6C90252A84F3}" type="slidenum">
              <a:rPr lang="en-US" smtClean="0"/>
              <a:t>18</a:t>
            </a:fld>
            <a:endParaRPr lang="en-US"/>
          </a:p>
        </p:txBody>
      </p:sp>
    </p:spTree>
    <p:extLst>
      <p:ext uri="{BB962C8B-B14F-4D97-AF65-F5344CB8AC3E}">
        <p14:creationId xmlns:p14="http://schemas.microsoft.com/office/powerpoint/2010/main" val="164585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Arial" panose="020B0604020202020204" pitchFamily="34" charset="0"/>
                <a:cs typeface="Arial" panose="020B0604020202020204" pitchFamily="34" charset="0"/>
              </a:rPr>
              <a:t>Hello everyone, thank you for joining our Centralized Mail Training. The purpose of this overview is to assist VR&amp;E Staff in the next step of our transition towards being paperless by digitizing our current labor intensive, physical processing of mail, with a more efficient, streamlined, and paperless mail delivery and receipt system.</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Centralized Mail already exists and several business lines have been working in the Centralized Mail portal for about five years now. The implementation of Centralized Mail for VR&amp;E will include a PO Box dedicated to VR&amp;E, creating and enabling mail queues and user roles for our business line on the existing platform.</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 would like to mention that this call is being recorded for historical and training purposes and that the TMS # for this training is 4553097. CRC Continuing Education Units are also being provided for this training. This training is for all VR&amp;E Staff however Supervisors and Super Users are identified for this training and they are to ensure that all other staff complete this training in TMS by April 6</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This training and additions manuals will be uploaded in TMS by this Wednesday.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With that being said lets move into our agenda for today. </a:t>
            </a:r>
          </a:p>
          <a:p>
            <a:endParaRPr lang="en-US" dirty="0"/>
          </a:p>
        </p:txBody>
      </p:sp>
      <p:sp>
        <p:nvSpPr>
          <p:cNvPr id="4" name="Slide Number Placeholder 3"/>
          <p:cNvSpPr>
            <a:spLocks noGrp="1"/>
          </p:cNvSpPr>
          <p:nvPr>
            <p:ph type="sldNum" sz="quarter" idx="5"/>
          </p:nvPr>
        </p:nvSpPr>
        <p:spPr/>
        <p:txBody>
          <a:bodyPr/>
          <a:lstStyle/>
          <a:p>
            <a:fld id="{DF26749D-B17A-F84C-A8CA-5F3CCF15407C}" type="slidenum">
              <a:rPr lang="en-US" smtClean="0"/>
              <a:pPr/>
              <a:t>2</a:t>
            </a:fld>
            <a:endParaRPr lang="en-US"/>
          </a:p>
        </p:txBody>
      </p:sp>
    </p:spTree>
    <p:extLst>
      <p:ext uri="{BB962C8B-B14F-4D97-AF65-F5344CB8AC3E}">
        <p14:creationId xmlns:p14="http://schemas.microsoft.com/office/powerpoint/2010/main" val="80716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our agenda for today, we will try our best to move through these items rather quickly today. As a reminder, you are currently on lecture mode to ensure that we go over all of this material with you. Please use the chat box for questions that you may have and we will address your questions towards the end of call. Thanks for your flexibility. </a:t>
            </a:r>
          </a:p>
        </p:txBody>
      </p:sp>
      <p:sp>
        <p:nvSpPr>
          <p:cNvPr id="4" name="Slide Number Placeholder 3"/>
          <p:cNvSpPr>
            <a:spLocks noGrp="1"/>
          </p:cNvSpPr>
          <p:nvPr>
            <p:ph type="sldNum" sz="quarter" idx="5"/>
          </p:nvPr>
        </p:nvSpPr>
        <p:spPr/>
        <p:txBody>
          <a:bodyPr/>
          <a:lstStyle/>
          <a:p>
            <a:fld id="{DF26749D-B17A-F84C-A8CA-5F3CCF15407C}" type="slidenum">
              <a:rPr lang="en-US" smtClean="0"/>
              <a:pPr/>
              <a:t>3</a:t>
            </a:fld>
            <a:endParaRPr lang="en-US"/>
          </a:p>
        </p:txBody>
      </p:sp>
    </p:spTree>
    <p:extLst>
      <p:ext uri="{BB962C8B-B14F-4D97-AF65-F5344CB8AC3E}">
        <p14:creationId xmlns:p14="http://schemas.microsoft.com/office/powerpoint/2010/main" val="329880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Centralized Mail or </a:t>
            </a:r>
            <a:r>
              <a:rPr lang="en-US" dirty="0"/>
              <a:t>CM </a:t>
            </a:r>
            <a:r>
              <a:rPr lang="en-US" sz="1200" kern="1200" dirty="0">
                <a:solidFill>
                  <a:schemeClr val="tx1"/>
                </a:solidFill>
                <a:effectLst/>
                <a:latin typeface="+mn-lt"/>
                <a:ea typeface="+mn-ea"/>
                <a:cs typeface="+mn-cs"/>
              </a:rPr>
              <a:t>is a centralized, virtual mail process that will replace the current labor-intensive physical processing of mail, with a more efficient, streamlined, and effective paperless mail receipt and delivery system. </a:t>
            </a:r>
          </a:p>
          <a:p>
            <a:endParaRPr lang="en-US" dirty="0"/>
          </a:p>
          <a:p>
            <a:r>
              <a:rPr lang="en-US" b="1" dirty="0"/>
              <a:t>CM</a:t>
            </a:r>
            <a:r>
              <a:rPr lang="en-US" dirty="0"/>
              <a:t> </a:t>
            </a:r>
            <a:r>
              <a:rPr lang="en-US" sz="1200" kern="1200" dirty="0">
                <a:solidFill>
                  <a:schemeClr val="tx1"/>
                </a:solidFill>
                <a:effectLst/>
                <a:latin typeface="+mn-lt"/>
                <a:ea typeface="+mn-ea"/>
                <a:cs typeface="+mn-cs"/>
              </a:rPr>
              <a:t>for VR&amp;E will expand and enhance available features of the current centralized mail process to develop a separate digital portal specifically for VR&amp;E mail, essentially removing all paper mail from the current mail process and enabling staff to manage incoming mail virtually.</a:t>
            </a:r>
            <a:r>
              <a:rPr lang="en-US" dirty="0"/>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a:defRPr/>
            </a:pPr>
            <a:r>
              <a:rPr lang="en-US" b="1" dirty="0"/>
              <a:t>CM</a:t>
            </a:r>
            <a:r>
              <a:rPr lang="en-US" dirty="0"/>
              <a:t> </a:t>
            </a:r>
            <a:r>
              <a:rPr lang="en-US" sz="1200" kern="1200" dirty="0">
                <a:solidFill>
                  <a:schemeClr val="tx1"/>
                </a:solidFill>
                <a:effectLst/>
                <a:latin typeface="+mn-lt"/>
                <a:ea typeface="+mn-ea"/>
                <a:cs typeface="+mn-cs"/>
              </a:rPr>
              <a:t>specifically aims to virtually deliver mail to each VR&amp;E Office, in a manner that accommodates minimal maintenance and human effort, while remaining agile enough to accommodate changes in routing, delivery and integration.</a:t>
            </a:r>
            <a:r>
              <a:rPr lang="en-US" dirty="0"/>
              <a:t> </a:t>
            </a:r>
            <a:endParaRPr lang="en-US" sz="1200" kern="1200" dirty="0">
              <a:solidFill>
                <a:schemeClr val="tx1"/>
              </a:solidFill>
              <a:effectLst/>
              <a:latin typeface="+mn-lt"/>
              <a:ea typeface="+mn-ea"/>
              <a:cs typeface="+mn-cs"/>
            </a:endParaRPr>
          </a:p>
          <a:p>
            <a:endParaRPr lang="en-US" dirty="0"/>
          </a:p>
          <a:p>
            <a:r>
              <a:rPr lang="en-US" dirty="0"/>
              <a:t>As you can see from our roadmap, the Centralized Mail initiative was slated to begin around the third quarter of FY20, this initiative was planned to roll out nationally just before Active Folder Scanning. Due to our current circumstances with Covid-19, Centralized Mail was deployed on March 29, 2020, along with Active Folder Scanning.</a:t>
            </a:r>
            <a:endParaRPr lang="en-US" dirty="0">
              <a:cs typeface="Calibri"/>
            </a:endParaRPr>
          </a:p>
        </p:txBody>
      </p:sp>
      <p:sp>
        <p:nvSpPr>
          <p:cNvPr id="4" name="Slide Number Placeholder 3"/>
          <p:cNvSpPr>
            <a:spLocks noGrp="1"/>
          </p:cNvSpPr>
          <p:nvPr>
            <p:ph type="sldNum" sz="quarter" idx="5"/>
          </p:nvPr>
        </p:nvSpPr>
        <p:spPr/>
        <p:txBody>
          <a:bodyPr/>
          <a:lstStyle/>
          <a:p>
            <a:fld id="{DF26749D-B17A-F84C-A8CA-5F3CCF15407C}" type="slidenum">
              <a:rPr lang="en-US" smtClean="0"/>
              <a:pPr/>
              <a:t>4</a:t>
            </a:fld>
            <a:endParaRPr lang="en-US"/>
          </a:p>
        </p:txBody>
      </p:sp>
    </p:spTree>
    <p:extLst>
      <p:ext uri="{BB962C8B-B14F-4D97-AF65-F5344CB8AC3E}">
        <p14:creationId xmlns:p14="http://schemas.microsoft.com/office/powerpoint/2010/main" val="3667361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Now let’s review some of the key benefits of Centralized Mail.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CM will eliminate physical mail sorting and processing at the RO.</a:t>
            </a:r>
          </a:p>
          <a:p>
            <a:r>
              <a:rPr lang="en-US">
                <a:latin typeface="Arial" panose="020B0604020202020204" pitchFamily="34" charset="0"/>
                <a:cs typeface="Arial" panose="020B0604020202020204" pitchFamily="34" charset="0"/>
              </a:rPr>
              <a:t>Minimizes the instances mail getting lost.</a:t>
            </a:r>
          </a:p>
          <a:p>
            <a:r>
              <a:rPr lang="en-US">
                <a:latin typeface="Arial" panose="020B0604020202020204" pitchFamily="34" charset="0"/>
                <a:cs typeface="Arial" panose="020B0604020202020204" pitchFamily="34" charset="0"/>
              </a:rPr>
              <a:t>Simplifies locating and processing of prioritized mail.</a:t>
            </a:r>
          </a:p>
          <a:p>
            <a:r>
              <a:rPr lang="en-US">
                <a:latin typeface="Arial" panose="020B0604020202020204" pitchFamily="34" charset="0"/>
                <a:cs typeface="Arial" panose="020B0604020202020204" pitchFamily="34" charset="0"/>
              </a:rPr>
              <a:t>Eliminates the need for shipping mail between Regional and out based offices.</a:t>
            </a:r>
          </a:p>
          <a:p>
            <a:r>
              <a:rPr lang="en-US">
                <a:latin typeface="Arial" panose="020B0604020202020204" pitchFamily="34" charset="0"/>
                <a:cs typeface="Arial" panose="020B0604020202020204" pitchFamily="34" charset="0"/>
              </a:rPr>
              <a:t>And it improves document management and processing.</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In the future state, CM will be integrated with the Case Management Solution.</a:t>
            </a:r>
          </a:p>
          <a:p>
            <a:r>
              <a:rPr lang="en-US">
                <a:latin typeface="Arial" panose="020B0604020202020204" pitchFamily="34" charset="0"/>
                <a:cs typeface="Arial" panose="020B0604020202020204" pitchFamily="34" charset="0"/>
              </a:rPr>
              <a:t>This will allow VR&amp;E staff to quickly find new mail, review, work documents that require action, and upload into the Veteran’s eFolder.</a:t>
            </a:r>
          </a:p>
          <a:p>
            <a:endParaRPr lang="en-US"/>
          </a:p>
        </p:txBody>
      </p:sp>
      <p:sp>
        <p:nvSpPr>
          <p:cNvPr id="4" name="Slide Number Placeholder 3"/>
          <p:cNvSpPr>
            <a:spLocks noGrp="1"/>
          </p:cNvSpPr>
          <p:nvPr>
            <p:ph type="sldNum" sz="quarter" idx="5"/>
          </p:nvPr>
        </p:nvSpPr>
        <p:spPr/>
        <p:txBody>
          <a:bodyPr/>
          <a:lstStyle/>
          <a:p>
            <a:fld id="{DF26749D-B17A-F84C-A8CA-5F3CCF15407C}" type="slidenum">
              <a:rPr lang="en-US" smtClean="0"/>
              <a:pPr/>
              <a:t>5</a:t>
            </a:fld>
            <a:endParaRPr lang="en-US"/>
          </a:p>
        </p:txBody>
      </p:sp>
    </p:spTree>
    <p:extLst>
      <p:ext uri="{BB962C8B-B14F-4D97-AF65-F5344CB8AC3E}">
        <p14:creationId xmlns:p14="http://schemas.microsoft.com/office/powerpoint/2010/main" val="2263521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would like to take the time to review our previous state vs. our current state w CM. Life before CM included, external mail being provided to the ROs and then sent to the local mailrooms for clerks to open, sort and distribute to the appropriate departments within the VA. Mail is then further sorted from the VR&amp;E Office to the specific local staff and sent to any additional satellite offices. Local and Satellite staff then collect the physical mail from their various mailboxes and then they process the mail. Dependent on the mail types, staff will place the documents in the folder and or send financial documents to the Finance Dept (SSD) for further processing. </a:t>
            </a:r>
          </a:p>
        </p:txBody>
      </p:sp>
      <p:sp>
        <p:nvSpPr>
          <p:cNvPr id="4" name="Slide Number Placeholder 3"/>
          <p:cNvSpPr>
            <a:spLocks noGrp="1"/>
          </p:cNvSpPr>
          <p:nvPr>
            <p:ph type="sldNum" sz="quarter" idx="5"/>
          </p:nvPr>
        </p:nvSpPr>
        <p:spPr/>
        <p:txBody>
          <a:bodyPr/>
          <a:lstStyle/>
          <a:p>
            <a:fld id="{DF26749D-B17A-F84C-A8CA-5F3CCF15407C}" type="slidenum">
              <a:rPr lang="en-US" smtClean="0"/>
              <a:pPr/>
              <a:t>6</a:t>
            </a:fld>
            <a:endParaRPr lang="en-US"/>
          </a:p>
        </p:txBody>
      </p:sp>
    </p:spTree>
    <p:extLst>
      <p:ext uri="{BB962C8B-B14F-4D97-AF65-F5344CB8AC3E}">
        <p14:creationId xmlns:p14="http://schemas.microsoft.com/office/powerpoint/2010/main" val="160880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via CM, mail will be received externally and sent immediately to a scanning vendor. The mail will then be scanned and uploaded into digital mail queues to specific VR&amp;E Regional Offices. Then designated VR&amp;E Staff will log into CM to assign the various digitized mail also known as mail packets to the appropriate VRCs. Staff will then log into CM to work the various mail packets by either uploading them into VBMS as completed packets or sending them for review as unidentifiable mail packets. Unidentifiable mail packets will be routed to the supervisor, Super User and/or RMO for further screening processes. </a:t>
            </a:r>
          </a:p>
        </p:txBody>
      </p:sp>
      <p:sp>
        <p:nvSpPr>
          <p:cNvPr id="4" name="Slide Number Placeholder 3"/>
          <p:cNvSpPr>
            <a:spLocks noGrp="1"/>
          </p:cNvSpPr>
          <p:nvPr>
            <p:ph type="sldNum" sz="quarter" idx="5"/>
          </p:nvPr>
        </p:nvSpPr>
        <p:spPr/>
        <p:txBody>
          <a:bodyPr/>
          <a:lstStyle/>
          <a:p>
            <a:fld id="{DF26749D-B17A-F84C-A8CA-5F3CCF15407C}" type="slidenum">
              <a:rPr lang="en-US" smtClean="0"/>
              <a:pPr/>
              <a:t>7</a:t>
            </a:fld>
            <a:endParaRPr lang="en-US"/>
          </a:p>
        </p:txBody>
      </p:sp>
    </p:spTree>
    <p:extLst>
      <p:ext uri="{BB962C8B-B14F-4D97-AF65-F5344CB8AC3E}">
        <p14:creationId xmlns:p14="http://schemas.microsoft.com/office/powerpoint/2010/main" val="104109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 we know centralized mail is currently deployed to all Regional Offices and all ROs will have a mail queue and are ready to receive mail packets. </a:t>
            </a:r>
          </a:p>
          <a:p>
            <a:endParaRPr lang="en-US" dirty="0"/>
          </a:p>
          <a:p>
            <a:r>
              <a:rPr lang="en-US" dirty="0"/>
              <a:t>Our overall scope that has been completed, included the following: </a:t>
            </a:r>
          </a:p>
          <a:p>
            <a:r>
              <a:rPr lang="en-US" dirty="0"/>
              <a:t>The creation of 56 VR&amp;E mail queues in the CM portal</a:t>
            </a:r>
            <a:endParaRPr lang="en-US" dirty="0">
              <a:cs typeface="Calibri"/>
            </a:endParaRPr>
          </a:p>
          <a:p>
            <a:r>
              <a:rPr lang="en-US" dirty="0"/>
              <a:t>A designated VR&amp;E PO Box to send mail for the scan vendor</a:t>
            </a:r>
            <a:endParaRPr lang="en-US" dirty="0">
              <a:cs typeface="Calibri"/>
            </a:endParaRPr>
          </a:p>
          <a:p>
            <a:r>
              <a:rPr lang="en-US" dirty="0"/>
              <a:t>The incorporation of trigger documents in the CM Portal. Trigger documents are documents that have succinct descriptors or nomenclature to identify the documents within the packet. Trigger documents also aids with the built in search  features that our SME will demonstrate later. </a:t>
            </a:r>
          </a:p>
          <a:p>
            <a:endParaRPr lang="en-US" dirty="0"/>
          </a:p>
          <a:p>
            <a:r>
              <a:rPr lang="en-US" dirty="0"/>
              <a:t>We would like to state that at the present time, faxes are not available, but we will add this feature in a future state.</a:t>
            </a:r>
          </a:p>
        </p:txBody>
      </p:sp>
      <p:sp>
        <p:nvSpPr>
          <p:cNvPr id="4" name="Slide Number Placeholder 3"/>
          <p:cNvSpPr>
            <a:spLocks noGrp="1"/>
          </p:cNvSpPr>
          <p:nvPr>
            <p:ph type="sldNum" sz="quarter" idx="5"/>
          </p:nvPr>
        </p:nvSpPr>
        <p:spPr/>
        <p:txBody>
          <a:bodyPr/>
          <a:lstStyle/>
          <a:p>
            <a:fld id="{DF26749D-B17A-F84C-A8CA-5F3CCF15407C}" type="slidenum">
              <a:rPr lang="en-US" smtClean="0"/>
              <a:pPr/>
              <a:t>8</a:t>
            </a:fld>
            <a:endParaRPr lang="en-US"/>
          </a:p>
        </p:txBody>
      </p:sp>
    </p:spTree>
    <p:extLst>
      <p:ext uri="{BB962C8B-B14F-4D97-AF65-F5344CB8AC3E}">
        <p14:creationId xmlns:p14="http://schemas.microsoft.com/office/powerpoint/2010/main" val="264583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let’s go over the forwarding mail process. Thanks to the collaboration of VR&amp;E, OBPI and OFO, the forwarding of VR&amp;E mail is currently underway.</a:t>
            </a:r>
          </a:p>
          <a:p>
            <a:endParaRPr lang="en-US" dirty="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The mail is opened, date stamped and attached to the envelope it came in. This is called a "packet".</a:t>
            </a:r>
            <a:r>
              <a:rPr lang="en-US" dirty="0"/>
              <a:t> </a:t>
            </a:r>
          </a:p>
          <a:p>
            <a:pPr>
              <a:defRPr/>
            </a:pPr>
            <a:r>
              <a:rPr lang="en-US" dirty="0"/>
              <a:t>Note: typically the person responsible for shipping mail would be the designated individual who handles the physical mail today. This may vary from RO to RO. For example in some stations, SSD may be assisting with this task. </a:t>
            </a:r>
            <a:endParaRPr lang="en-US" dirty="0">
              <a:cs typeface="Calibri"/>
            </a:endParaRPr>
          </a:p>
          <a:p>
            <a:endParaRPr lang="en-US" dirty="0">
              <a:cs typeface="Calibri"/>
            </a:endParaRPr>
          </a:p>
          <a:p>
            <a:r>
              <a:rPr lang="en-US" dirty="0">
                <a:cs typeface="Calibri"/>
              </a:rPr>
              <a:t>The packets are then shipped in an appropriate shipping box to the Post Office Box dedicated to VR&amp;E at the Janesville location shown here on the screen. As stated earlier when the mail hits the scanning vendor it is usually scanned in and uploaded in the RO queue for assignment within approximately two days. VR&amp;E Super Users and Supervisors should check the CM mail queue daily for mail packets that can be assigned to the Basic Users at the RO. Basic Users should also check their work queue daily to make the appropriate action to their assigned work packets, either approving the packet by uploading to VBMS or sending the packet back for further review. The Basic User function will be briefly reviewed towards the latter part of the demo after a comprehensive demo of the Supervisor Role.</a:t>
            </a: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DF26749D-B17A-F84C-A8CA-5F3CCF15407C}" type="slidenum">
              <a:rPr lang="en-US" smtClean="0"/>
              <a:pPr/>
              <a:t>9</a:t>
            </a:fld>
            <a:endParaRPr lang="en-US"/>
          </a:p>
        </p:txBody>
      </p:sp>
    </p:spTree>
    <p:extLst>
      <p:ext uri="{BB962C8B-B14F-4D97-AF65-F5344CB8AC3E}">
        <p14:creationId xmlns:p14="http://schemas.microsoft.com/office/powerpoint/2010/main" val="2668436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25" y="206758"/>
            <a:ext cx="8687553" cy="3432345"/>
          </a:xfrm>
          <a:prstGeom prst="rect">
            <a:avLst/>
          </a:prstGeom>
        </p:spPr>
      </p:pic>
      <p:sp>
        <p:nvSpPr>
          <p:cNvPr id="2" name="Title 1"/>
          <p:cNvSpPr>
            <a:spLocks noGrp="1"/>
          </p:cNvSpPr>
          <p:nvPr>
            <p:ph type="ctrTitle"/>
          </p:nvPr>
        </p:nvSpPr>
        <p:spPr>
          <a:xfrm>
            <a:off x="347471" y="3827376"/>
            <a:ext cx="8449059" cy="976285"/>
          </a:xfrm>
        </p:spPr>
        <p:txBody>
          <a:bodyPr lIns="0" rIns="0" anchor="b" anchorCtr="0">
            <a:normAutofit/>
          </a:bodyPr>
          <a:lstStyle>
            <a:lvl1pPr algn="l">
              <a:defRPr sz="3200" b="0" i="0">
                <a:solidFill>
                  <a:srgbClr val="003F72"/>
                </a:solidFill>
                <a:latin typeface="Georgia"/>
                <a:cs typeface="Georgia"/>
              </a:defRPr>
            </a:lvl1pPr>
          </a:lstStyle>
          <a:p>
            <a:r>
              <a:rPr lang="en-US"/>
              <a:t>Click to edit Master title style</a:t>
            </a:r>
          </a:p>
        </p:txBody>
      </p:sp>
      <p:sp>
        <p:nvSpPr>
          <p:cNvPr id="3" name="Subtitle 2"/>
          <p:cNvSpPr>
            <a:spLocks noGrp="1"/>
          </p:cNvSpPr>
          <p:nvPr>
            <p:ph type="subTitle" idx="1"/>
          </p:nvPr>
        </p:nvSpPr>
        <p:spPr>
          <a:xfrm>
            <a:off x="347473" y="4866100"/>
            <a:ext cx="8449057" cy="872067"/>
          </a:xfrm>
        </p:spPr>
        <p:txBody>
          <a:bodyPr lIns="0" rIns="0">
            <a:normAutofit/>
          </a:bodyPr>
          <a:lstStyle>
            <a:lvl1pPr marL="0" indent="0" algn="l">
              <a:buNone/>
              <a:defRPr sz="2000" b="0" i="0">
                <a:solidFill>
                  <a:srgbClr val="0083BE"/>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28149" y="3639103"/>
            <a:ext cx="1590675" cy="365125"/>
          </a:xfrm>
        </p:spPr>
        <p:txBody>
          <a:bodyPr anchor="t" anchorCtr="0"/>
          <a:lstStyle>
            <a:lvl1pPr algn="r">
              <a:defRPr sz="1000"/>
            </a:lvl1pPr>
          </a:lstStyle>
          <a:p>
            <a:fld id="{182EE865-85D0-4F39-9899-B6879B67D9E8}" type="datetime4">
              <a:rPr lang="en-US" smtClean="0"/>
              <a:t>March 31, 2020</a:t>
            </a:fld>
            <a:endParaRPr lang="en-US"/>
          </a:p>
        </p:txBody>
      </p:sp>
      <p:sp>
        <p:nvSpPr>
          <p:cNvPr id="12" name="Footer Placeholder 4"/>
          <p:cNvSpPr>
            <a:spLocks noGrp="1"/>
          </p:cNvSpPr>
          <p:nvPr>
            <p:ph type="ftr" sz="quarter" idx="3"/>
          </p:nvPr>
        </p:nvSpPr>
        <p:spPr>
          <a:xfrm>
            <a:off x="4655662" y="252592"/>
            <a:ext cx="4224529" cy="365125"/>
          </a:xfrm>
          <a:prstGeom prst="rect">
            <a:avLst/>
          </a:prstGeom>
        </p:spPr>
        <p:txBody>
          <a:bodyPr vert="horz" lIns="91440" tIns="45720" rIns="91440" bIns="45720" rtlCol="0" anchor="ctr"/>
          <a:lstStyle>
            <a:lvl1pPr algn="r">
              <a:defRPr sz="900">
                <a:solidFill>
                  <a:schemeClr val="bg1">
                    <a:lumMod val="85000"/>
                  </a:schemeClr>
                </a:solidFill>
                <a:latin typeface="+mn-lt"/>
              </a:defRPr>
            </a:lvl1pPr>
          </a:lstStyle>
          <a:p>
            <a:r>
              <a:rPr lang="en-US"/>
              <a:t>Controlled Unclassified Information</a:t>
            </a:r>
          </a:p>
          <a:p>
            <a:r>
              <a:rPr lang="en-US"/>
              <a:t>Working Draft, Pre-Decisional, Deliberative Document – Internal VA Use Only</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6525" y="6097958"/>
            <a:ext cx="2722299" cy="62612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72"/>
                </a:solidFill>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96697" y="6472773"/>
            <a:ext cx="1249324" cy="365125"/>
          </a:xfrm>
        </p:spPr>
        <p:txBody>
          <a:bodyPr/>
          <a:lstStyle/>
          <a:p>
            <a:fld id="{59A79C4E-3F0E-465B-A68D-61DBC0384BAE}" type="datetime4">
              <a:rPr lang="en-US" smtClean="0"/>
              <a:t>March 31, 2020</a:t>
            </a:fld>
            <a:endParaRPr lang="en-US"/>
          </a:p>
        </p:txBody>
      </p:sp>
      <p:sp>
        <p:nvSpPr>
          <p:cNvPr id="6" name="Slide Number Placeholder 5"/>
          <p:cNvSpPr>
            <a:spLocks noGrp="1"/>
          </p:cNvSpPr>
          <p:nvPr>
            <p:ph type="sldNum" sz="quarter" idx="12"/>
          </p:nvPr>
        </p:nvSpPr>
        <p:spPr/>
        <p:txBody>
          <a:bodyPr/>
          <a:lstStyle/>
          <a:p>
            <a:fld id="{7986C1C5-DDED-F441-8E37-37560264356D}" type="slidenum">
              <a:rPr lang="en-US" smtClean="0"/>
              <a:pPr/>
              <a:t>‹#›</a:t>
            </a:fld>
            <a:endParaRPr lang="en-US"/>
          </a:p>
        </p:txBody>
      </p:sp>
      <p:sp>
        <p:nvSpPr>
          <p:cNvPr id="7" name="Footer Placeholder 4"/>
          <p:cNvSpPr>
            <a:spLocks noGrp="1"/>
          </p:cNvSpPr>
          <p:nvPr>
            <p:ph type="ftr" sz="quarter" idx="3"/>
          </p:nvPr>
        </p:nvSpPr>
        <p:spPr>
          <a:xfrm>
            <a:off x="5211408" y="6472772"/>
            <a:ext cx="3476501" cy="243201"/>
          </a:xfrm>
          <a:prstGeom prst="rect">
            <a:avLst/>
          </a:prstGeom>
        </p:spPr>
        <p:txBody>
          <a:bodyPr vert="horz" lIns="91440" tIns="45720" rIns="91440" bIns="0" rtlCol="0" anchor="b" anchorCtr="0"/>
          <a:lstStyle>
            <a:lvl1pPr algn="r">
              <a:defRPr sz="800">
                <a:solidFill>
                  <a:schemeClr val="bg1">
                    <a:lumMod val="50000"/>
                  </a:schemeClr>
                </a:solidFill>
                <a:latin typeface="+mn-lt"/>
              </a:defRPr>
            </a:lvl1pPr>
          </a:lstStyle>
          <a:p>
            <a:r>
              <a:rPr lang="en-US"/>
              <a:t>Controlled Unclassified Information</a:t>
            </a:r>
          </a:p>
          <a:p>
            <a:r>
              <a:rPr lang="en-US"/>
              <a:t>Internal VA Use Only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25" y="206758"/>
            <a:ext cx="8687553" cy="3432345"/>
          </a:xfrm>
          <a:prstGeom prst="rect">
            <a:avLst/>
          </a:prstGeom>
        </p:spPr>
      </p:pic>
      <p:sp>
        <p:nvSpPr>
          <p:cNvPr id="4" name="Date Placeholder 3"/>
          <p:cNvSpPr>
            <a:spLocks noGrp="1"/>
          </p:cNvSpPr>
          <p:nvPr>
            <p:ph type="dt" sz="half" idx="10"/>
          </p:nvPr>
        </p:nvSpPr>
        <p:spPr/>
        <p:txBody>
          <a:bodyPr/>
          <a:lstStyle/>
          <a:p>
            <a:fld id="{9B3A23D8-34FF-4D2B-96BF-C83300215D60}" type="datetime4">
              <a:rPr lang="en-US" smtClean="0"/>
              <a:t>March 31, 2020</a:t>
            </a:fld>
            <a:endParaRPr lang="en-US"/>
          </a:p>
        </p:txBody>
      </p:sp>
      <p:sp>
        <p:nvSpPr>
          <p:cNvPr id="5" name="Footer Placeholder 4"/>
          <p:cNvSpPr>
            <a:spLocks noGrp="1"/>
          </p:cNvSpPr>
          <p:nvPr>
            <p:ph type="ftr" sz="quarter" idx="11"/>
          </p:nvPr>
        </p:nvSpPr>
        <p:spPr/>
        <p:txBody>
          <a:bodyPr/>
          <a:lstStyle/>
          <a:p>
            <a:r>
              <a:rPr lang="en-US"/>
              <a:t>Controlled Unclassified Information</a:t>
            </a:r>
          </a:p>
          <a:p>
            <a:r>
              <a:rPr lang="en-US"/>
              <a:t>Internal VA Use Only</a:t>
            </a:r>
          </a:p>
        </p:txBody>
      </p:sp>
      <p:sp>
        <p:nvSpPr>
          <p:cNvPr id="3" name="Text Placeholder 2"/>
          <p:cNvSpPr>
            <a:spLocks noGrp="1"/>
          </p:cNvSpPr>
          <p:nvPr>
            <p:ph type="body" idx="1"/>
          </p:nvPr>
        </p:nvSpPr>
        <p:spPr>
          <a:xfrm>
            <a:off x="548640" y="3750117"/>
            <a:ext cx="7772400" cy="588433"/>
          </a:xfrm>
        </p:spPr>
        <p:txBody>
          <a:bodyPr anchor="t" anchorCtr="0"/>
          <a:lstStyle>
            <a:lvl1pPr marL="0" indent="0">
              <a:buNone/>
              <a:defRPr sz="2000" b="0" i="0">
                <a:solidFill>
                  <a:srgbClr val="0083BE"/>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548641" y="2278313"/>
            <a:ext cx="6899995" cy="1362075"/>
          </a:xfrm>
        </p:spPr>
        <p:txBody>
          <a:bodyPr anchor="b" anchorCtr="0">
            <a:normAutofit/>
          </a:bodyPr>
          <a:lstStyle>
            <a:lvl1pPr algn="l">
              <a:defRPr sz="3600" b="0" i="0" cap="none">
                <a:solidFill>
                  <a:schemeClr val="bg1"/>
                </a:solidFill>
                <a:latin typeface="Georgia"/>
                <a:cs typeface="Georgia"/>
              </a:defRPr>
            </a:lvl1pPr>
          </a:lstStyle>
          <a:p>
            <a:r>
              <a:rPr lang="en-US"/>
              <a:t>Click to edit Master title style</a:t>
            </a:r>
          </a:p>
        </p:txBody>
      </p:sp>
      <p:sp>
        <p:nvSpPr>
          <p:cNvPr id="17" name="Slide Number Placeholder 6"/>
          <p:cNvSpPr>
            <a:spLocks noGrp="1"/>
          </p:cNvSpPr>
          <p:nvPr>
            <p:ph type="sldNum" sz="quarter" idx="12"/>
          </p:nvPr>
        </p:nvSpPr>
        <p:spPr>
          <a:xfrm>
            <a:off x="348946" y="6474622"/>
            <a:ext cx="487079" cy="365125"/>
          </a:xfrm>
        </p:spPr>
        <p:txBody>
          <a:bodyPr/>
          <a:lstStyle/>
          <a:p>
            <a:fld id="{A87D5579-060C-46DF-A845-33651A67ED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7472" y="1490473"/>
            <a:ext cx="4038600" cy="4525963"/>
          </a:xfrm>
        </p:spPr>
        <p:txBody>
          <a:bodyPr/>
          <a:lstStyle>
            <a:lvl1pPr>
              <a:defRPr sz="1800" b="0" i="0">
                <a:latin typeface="+mn-lt"/>
                <a:cs typeface="Georgia"/>
              </a:defRPr>
            </a:lvl1pPr>
            <a:lvl2pPr>
              <a:defRPr sz="1800" b="0" i="0">
                <a:latin typeface="+mn-lt"/>
                <a:cs typeface="Georgia"/>
              </a:defRPr>
            </a:lvl2pPr>
            <a:lvl3pPr>
              <a:defRPr sz="1800" b="0" i="0">
                <a:latin typeface="+mn-lt"/>
                <a:cs typeface="Georgia"/>
              </a:defRPr>
            </a:lvl3pPr>
            <a:lvl4pPr>
              <a:defRPr sz="1600" b="0" i="0">
                <a:latin typeface="+mn-lt"/>
                <a:cs typeface="Georgia"/>
              </a:defRPr>
            </a:lvl4pPr>
            <a:lvl5pPr>
              <a:defRPr sz="1600" b="0" i="0">
                <a:latin typeface="+mn-lt"/>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6592" y="1490473"/>
            <a:ext cx="4038600" cy="4525963"/>
          </a:xfrm>
        </p:spPr>
        <p:txBody>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8BE293-D08B-4926-AC14-0AFAD6E47467}" type="datetime4">
              <a:rPr lang="en-US" smtClean="0"/>
              <a:t>March 31, 2020</a:t>
            </a:fld>
            <a:endParaRPr lang="en-US"/>
          </a:p>
        </p:txBody>
      </p:sp>
      <p:sp>
        <p:nvSpPr>
          <p:cNvPr id="6" name="Footer Placeholder 5"/>
          <p:cNvSpPr>
            <a:spLocks noGrp="1"/>
          </p:cNvSpPr>
          <p:nvPr>
            <p:ph type="ftr" sz="quarter" idx="11"/>
          </p:nvPr>
        </p:nvSpPr>
        <p:spPr/>
        <p:txBody>
          <a:bodyPr/>
          <a:lstStyle/>
          <a:p>
            <a:r>
              <a:rPr lang="en-US"/>
              <a:t>Controlled Unclassified Information</a:t>
            </a:r>
          </a:p>
          <a:p>
            <a:r>
              <a:rPr lang="en-US"/>
              <a:t>Working Draft, Pre-Decisional, Deliberative Document – Internal VA Use Only</a:t>
            </a:r>
          </a:p>
        </p:txBody>
      </p:sp>
      <p:sp>
        <p:nvSpPr>
          <p:cNvPr id="7" name="Slide Number Placeholder 6"/>
          <p:cNvSpPr>
            <a:spLocks noGrp="1"/>
          </p:cNvSpPr>
          <p:nvPr>
            <p:ph type="sldNum" sz="quarter" idx="12"/>
          </p:nvPr>
        </p:nvSpPr>
        <p:spPr/>
        <p:txBody>
          <a:bodyPr/>
          <a:lstStyle/>
          <a:p>
            <a:fld id="{7986C1C5-DDED-F441-8E37-3756026435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7473" y="1408108"/>
            <a:ext cx="4040188" cy="639762"/>
          </a:xfrm>
        </p:spPr>
        <p:txBody>
          <a:bodyPr anchor="b">
            <a:normAutofit/>
          </a:bodyPr>
          <a:lstStyle>
            <a:lvl1pPr marL="0" indent="0">
              <a:buNone/>
              <a:defRPr sz="2000" b="0" i="0">
                <a:solidFill>
                  <a:srgbClr val="003F72"/>
                </a:solidFill>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7473" y="2057400"/>
            <a:ext cx="4040188" cy="3951288"/>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6594" y="1408108"/>
            <a:ext cx="4041775" cy="639762"/>
          </a:xfrm>
        </p:spPr>
        <p:txBody>
          <a:bodyPr anchor="b">
            <a:normAutofit/>
          </a:bodyPr>
          <a:lstStyle>
            <a:lvl1pPr marL="0" indent="0">
              <a:buNone/>
              <a:defRPr sz="2000" b="0" i="0">
                <a:solidFill>
                  <a:srgbClr val="003F72"/>
                </a:solidFill>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6594" y="2057400"/>
            <a:ext cx="4041775" cy="3951288"/>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E6E6B3-D20E-42F9-9EA7-2AA195CA615C}" type="datetime4">
              <a:rPr lang="en-US" smtClean="0"/>
              <a:t>March 31, 2020</a:t>
            </a:fld>
            <a:endParaRPr lang="en-US"/>
          </a:p>
        </p:txBody>
      </p:sp>
      <p:sp>
        <p:nvSpPr>
          <p:cNvPr id="8" name="Footer Placeholder 7"/>
          <p:cNvSpPr>
            <a:spLocks noGrp="1"/>
          </p:cNvSpPr>
          <p:nvPr>
            <p:ph type="ftr" sz="quarter" idx="11"/>
          </p:nvPr>
        </p:nvSpPr>
        <p:spPr/>
        <p:txBody>
          <a:bodyPr/>
          <a:lstStyle/>
          <a:p>
            <a:r>
              <a:rPr lang="en-US"/>
              <a:t>Controlled Unclassified Information</a:t>
            </a:r>
          </a:p>
          <a:p>
            <a:r>
              <a:rPr lang="en-US"/>
              <a:t>Working Draft, Pre-Decisional, Deliberative Document – Internal VA Use Only</a:t>
            </a:r>
          </a:p>
        </p:txBody>
      </p:sp>
      <p:sp>
        <p:nvSpPr>
          <p:cNvPr id="9" name="Slide Number Placeholder 8"/>
          <p:cNvSpPr>
            <a:spLocks noGrp="1"/>
          </p:cNvSpPr>
          <p:nvPr>
            <p:ph type="sldNum" sz="quarter" idx="12"/>
          </p:nvPr>
        </p:nvSpPr>
        <p:spPr/>
        <p:txBody>
          <a:bodyPr/>
          <a:lstStyle/>
          <a:p>
            <a:fld id="{7986C1C5-DDED-F441-8E37-3756026435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6A6EB0-92EB-4A08-A1BE-405140A4368A}" type="datetime4">
              <a:rPr lang="en-US" smtClean="0"/>
              <a:t>March 31, 2020</a:t>
            </a:fld>
            <a:endParaRPr lang="en-US"/>
          </a:p>
        </p:txBody>
      </p:sp>
      <p:sp>
        <p:nvSpPr>
          <p:cNvPr id="4" name="Footer Placeholder 3"/>
          <p:cNvSpPr>
            <a:spLocks noGrp="1"/>
          </p:cNvSpPr>
          <p:nvPr>
            <p:ph type="ftr" sz="quarter" idx="11"/>
          </p:nvPr>
        </p:nvSpPr>
        <p:spPr/>
        <p:txBody>
          <a:bodyPr/>
          <a:lstStyle/>
          <a:p>
            <a:r>
              <a:rPr lang="en-US"/>
              <a:t>Controlled Unclassified Information</a:t>
            </a:r>
          </a:p>
          <a:p>
            <a:r>
              <a:rPr lang="en-US"/>
              <a:t>Internal VA Use Only</a:t>
            </a:r>
          </a:p>
        </p:txBody>
      </p:sp>
      <p:sp>
        <p:nvSpPr>
          <p:cNvPr id="5" name="Slide Number Placeholder 4"/>
          <p:cNvSpPr>
            <a:spLocks noGrp="1"/>
          </p:cNvSpPr>
          <p:nvPr>
            <p:ph type="sldNum" sz="quarter" idx="12"/>
          </p:nvPr>
        </p:nvSpPr>
        <p:spPr/>
        <p:txBody>
          <a:bodyPr/>
          <a:lstStyle/>
          <a:p>
            <a:fld id="{7986C1C5-DDED-F441-8E37-3756026435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6FD8A-441C-48D9-9BA6-6C6F2734DEA3}" type="datetime4">
              <a:rPr lang="en-US" smtClean="0"/>
              <a:t>March 31, 2020</a:t>
            </a:fld>
            <a:endParaRPr lang="en-US"/>
          </a:p>
        </p:txBody>
      </p:sp>
      <p:sp>
        <p:nvSpPr>
          <p:cNvPr id="3" name="Footer Placeholder 2"/>
          <p:cNvSpPr>
            <a:spLocks noGrp="1"/>
          </p:cNvSpPr>
          <p:nvPr>
            <p:ph type="ftr" sz="quarter" idx="11"/>
          </p:nvPr>
        </p:nvSpPr>
        <p:spPr/>
        <p:txBody>
          <a:bodyPr/>
          <a:lstStyle/>
          <a:p>
            <a:r>
              <a:rPr lang="en-US"/>
              <a:t>Controlled Unclassified Information</a:t>
            </a:r>
          </a:p>
          <a:p>
            <a:r>
              <a:rPr lang="en-US"/>
              <a:t>Internal VA Use Only</a:t>
            </a:r>
          </a:p>
        </p:txBody>
      </p:sp>
      <p:sp>
        <p:nvSpPr>
          <p:cNvPr id="4" name="Slide Number Placeholder 3"/>
          <p:cNvSpPr>
            <a:spLocks noGrp="1"/>
          </p:cNvSpPr>
          <p:nvPr>
            <p:ph type="sldNum" sz="quarter" idx="12"/>
          </p:nvPr>
        </p:nvSpPr>
        <p:spPr/>
        <p:txBody>
          <a:bodyPr/>
          <a:lstStyle/>
          <a:p>
            <a:fld id="{7986C1C5-DDED-F441-8E37-3756026435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473" y="1568462"/>
            <a:ext cx="3008313" cy="1162050"/>
          </a:xfrm>
        </p:spPr>
        <p:txBody>
          <a:bodyPr anchor="b"/>
          <a:lstStyle>
            <a:lvl1pPr algn="l">
              <a:defRPr sz="2000" b="0">
                <a:solidFill>
                  <a:srgbClr val="003F72"/>
                </a:solidFill>
              </a:defRPr>
            </a:lvl1pPr>
          </a:lstStyle>
          <a:p>
            <a:r>
              <a:rPr lang="en-US"/>
              <a:t>Click to edit Master title style</a:t>
            </a:r>
          </a:p>
        </p:txBody>
      </p:sp>
      <p:sp>
        <p:nvSpPr>
          <p:cNvPr id="3" name="Content Placeholder 2"/>
          <p:cNvSpPr>
            <a:spLocks noGrp="1"/>
          </p:cNvSpPr>
          <p:nvPr>
            <p:ph idx="1"/>
          </p:nvPr>
        </p:nvSpPr>
        <p:spPr>
          <a:xfrm>
            <a:off x="3666745" y="1600201"/>
            <a:ext cx="5111751" cy="4258733"/>
          </a:xfrm>
        </p:spPr>
        <p:txBody>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7473" y="2730512"/>
            <a:ext cx="3008313" cy="31199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1CE38E-B250-4B70-B012-B6A1F79FAF25}" type="datetime4">
              <a:rPr lang="en-US" smtClean="0"/>
              <a:t>March 31, 2020</a:t>
            </a:fld>
            <a:endParaRPr lang="en-US"/>
          </a:p>
        </p:txBody>
      </p:sp>
      <p:sp>
        <p:nvSpPr>
          <p:cNvPr id="6" name="Footer Placeholder 5"/>
          <p:cNvSpPr>
            <a:spLocks noGrp="1"/>
          </p:cNvSpPr>
          <p:nvPr>
            <p:ph type="ftr" sz="quarter" idx="11"/>
          </p:nvPr>
        </p:nvSpPr>
        <p:spPr/>
        <p:txBody>
          <a:bodyPr/>
          <a:lstStyle/>
          <a:p>
            <a:r>
              <a:rPr lang="en-US"/>
              <a:t>Controlled Unclassified Information</a:t>
            </a:r>
          </a:p>
          <a:p>
            <a:r>
              <a:rPr lang="en-US"/>
              <a:t>Working Draft, Pre-Decisional, Deliberative Document – Internal VA Use Only</a:t>
            </a:r>
          </a:p>
        </p:txBody>
      </p:sp>
      <p:sp>
        <p:nvSpPr>
          <p:cNvPr id="7" name="Slide Number Placeholder 6"/>
          <p:cNvSpPr>
            <a:spLocks noGrp="1"/>
          </p:cNvSpPr>
          <p:nvPr>
            <p:ph type="sldNum" sz="quarter" idx="12"/>
          </p:nvPr>
        </p:nvSpPr>
        <p:spPr/>
        <p:txBody>
          <a:bodyPr/>
          <a:lstStyle/>
          <a:p>
            <a:fld id="{7986C1C5-DDED-F441-8E37-3756026435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472" y="1572768"/>
            <a:ext cx="3008376" cy="1161288"/>
          </a:xfrm>
        </p:spPr>
        <p:txBody>
          <a:bodyPr anchor="b"/>
          <a:lstStyle>
            <a:lvl1pPr algn="l">
              <a:defRPr sz="2000" b="0">
                <a:solidFill>
                  <a:srgbClr val="003F72"/>
                </a:solidFill>
              </a:defRPr>
            </a:lvl1pPr>
          </a:lstStyle>
          <a:p>
            <a:r>
              <a:rPr lang="en-US"/>
              <a:t>Click to edit Master title style</a:t>
            </a:r>
          </a:p>
        </p:txBody>
      </p:sp>
      <p:sp>
        <p:nvSpPr>
          <p:cNvPr id="3" name="Picture Placeholder 2"/>
          <p:cNvSpPr>
            <a:spLocks noGrp="1"/>
          </p:cNvSpPr>
          <p:nvPr>
            <p:ph type="pic" idx="1"/>
          </p:nvPr>
        </p:nvSpPr>
        <p:spPr>
          <a:xfrm>
            <a:off x="3666744" y="1600200"/>
            <a:ext cx="5111496" cy="4261104"/>
          </a:xfrm>
        </p:spPr>
        <p:txBody>
          <a:bodyPr anchor="ctr" anchorCtr="0">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47472" y="2734056"/>
            <a:ext cx="3008376" cy="31181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E7ECF7-D343-48F5-AF12-4663189C6D22}" type="datetime4">
              <a:rPr lang="en-US" smtClean="0"/>
              <a:t>March 31, 2020</a:t>
            </a:fld>
            <a:endParaRPr lang="en-US"/>
          </a:p>
        </p:txBody>
      </p:sp>
      <p:sp>
        <p:nvSpPr>
          <p:cNvPr id="6" name="Footer Placeholder 5"/>
          <p:cNvSpPr>
            <a:spLocks noGrp="1"/>
          </p:cNvSpPr>
          <p:nvPr>
            <p:ph type="ftr" sz="quarter" idx="11"/>
          </p:nvPr>
        </p:nvSpPr>
        <p:spPr/>
        <p:txBody>
          <a:bodyPr/>
          <a:lstStyle/>
          <a:p>
            <a:r>
              <a:rPr lang="en-US"/>
              <a:t>Controlled Unclassified Information</a:t>
            </a:r>
          </a:p>
          <a:p>
            <a:r>
              <a:rPr lang="en-US"/>
              <a:t>Working Draft, Pre-Decisional, Deliberative Document – Internal VA Use Only</a:t>
            </a:r>
          </a:p>
        </p:txBody>
      </p:sp>
      <p:sp>
        <p:nvSpPr>
          <p:cNvPr id="7" name="Slide Number Placeholder 6"/>
          <p:cNvSpPr>
            <a:spLocks noGrp="1"/>
          </p:cNvSpPr>
          <p:nvPr>
            <p:ph type="sldNum" sz="quarter" idx="12"/>
          </p:nvPr>
        </p:nvSpPr>
        <p:spPr/>
        <p:txBody>
          <a:bodyPr/>
          <a:lstStyle/>
          <a:p>
            <a:fld id="{7986C1C5-DDED-F441-8E37-3756026435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472" y="819274"/>
            <a:ext cx="8229600" cy="604412"/>
          </a:xfrm>
          <a:prstGeom prst="rect">
            <a:avLst/>
          </a:prstGeom>
        </p:spPr>
        <p:txBody>
          <a:bodyPr vert="horz" lIns="0" tIns="0" rIns="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347472" y="1490472"/>
            <a:ext cx="8229600" cy="4652682"/>
          </a:xfrm>
          <a:prstGeom prst="rect">
            <a:avLst/>
          </a:prstGeom>
        </p:spPr>
        <p:txBody>
          <a:bodyPr vert="horz" lIns="0" tIns="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7387" y="6472773"/>
            <a:ext cx="1249324" cy="365125"/>
          </a:xfrm>
          <a:prstGeom prst="rect">
            <a:avLst/>
          </a:prstGeom>
        </p:spPr>
        <p:txBody>
          <a:bodyPr vert="horz" lIns="0" tIns="45720" rIns="91440" bIns="45720" rtlCol="0" anchor="ctr"/>
          <a:lstStyle>
            <a:lvl1pPr algn="l">
              <a:defRPr sz="900" b="0">
                <a:solidFill>
                  <a:schemeClr val="bg1">
                    <a:lumMod val="50000"/>
                  </a:schemeClr>
                </a:solidFill>
              </a:defRPr>
            </a:lvl1pPr>
          </a:lstStyle>
          <a:p>
            <a:fld id="{93812C3A-4E88-46E2-8F79-0A0A97327D23}" type="datetime4">
              <a:rPr lang="en-US" smtClean="0"/>
              <a:t>March 31, 2020</a:t>
            </a:fld>
            <a:endParaRPr lang="en-US"/>
          </a:p>
        </p:txBody>
      </p:sp>
      <p:sp>
        <p:nvSpPr>
          <p:cNvPr id="5" name="Footer Placeholder 4"/>
          <p:cNvSpPr>
            <a:spLocks noGrp="1"/>
          </p:cNvSpPr>
          <p:nvPr>
            <p:ph type="ftr" sz="quarter" idx="3"/>
          </p:nvPr>
        </p:nvSpPr>
        <p:spPr>
          <a:xfrm>
            <a:off x="5211408" y="6472772"/>
            <a:ext cx="3476501" cy="243201"/>
          </a:xfrm>
          <a:prstGeom prst="rect">
            <a:avLst/>
          </a:prstGeom>
        </p:spPr>
        <p:txBody>
          <a:bodyPr vert="horz" lIns="91440" tIns="45720" rIns="91440" bIns="0" rtlCol="0" anchor="b" anchorCtr="0"/>
          <a:lstStyle>
            <a:lvl1pPr algn="r">
              <a:defRPr sz="800">
                <a:solidFill>
                  <a:schemeClr val="bg1">
                    <a:lumMod val="50000"/>
                  </a:schemeClr>
                </a:solidFill>
                <a:latin typeface="+mn-lt"/>
              </a:defRPr>
            </a:lvl1pPr>
          </a:lstStyle>
          <a:p>
            <a:r>
              <a:rPr lang="en-US"/>
              <a:t>Controlled Unclassified Information</a:t>
            </a:r>
          </a:p>
          <a:p>
            <a:r>
              <a:rPr lang="en-US"/>
              <a:t>Internal VA Use Only</a:t>
            </a:r>
          </a:p>
        </p:txBody>
      </p:sp>
      <p:sp>
        <p:nvSpPr>
          <p:cNvPr id="6" name="Slide Number Placeholder 5"/>
          <p:cNvSpPr>
            <a:spLocks noGrp="1"/>
          </p:cNvSpPr>
          <p:nvPr>
            <p:ph type="sldNum" sz="quarter" idx="4"/>
          </p:nvPr>
        </p:nvSpPr>
        <p:spPr>
          <a:xfrm>
            <a:off x="348946" y="6474622"/>
            <a:ext cx="487079" cy="365125"/>
          </a:xfrm>
          <a:prstGeom prst="rect">
            <a:avLst/>
          </a:prstGeom>
        </p:spPr>
        <p:txBody>
          <a:bodyPr vert="horz" lIns="91440" tIns="45720" rIns="91440" bIns="45720" rtlCol="0" anchor="ctr"/>
          <a:lstStyle>
            <a:lvl1pPr algn="l">
              <a:defRPr sz="1000">
                <a:solidFill>
                  <a:schemeClr val="bg1">
                    <a:lumMod val="50000"/>
                  </a:schemeClr>
                </a:solidFill>
              </a:defRPr>
            </a:lvl1pPr>
          </a:lstStyle>
          <a:p>
            <a:fld id="{70430787-6CF4-6E41-8C94-34BD91B76937}" type="slidenum">
              <a:rPr lang="en-US" smtClean="0"/>
              <a:pPr/>
              <a:t>‹#›</a:t>
            </a:fld>
            <a:endParaRPr lang="en-US"/>
          </a:p>
        </p:txBody>
      </p:sp>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73943" y="223456"/>
            <a:ext cx="8596112" cy="573074"/>
          </a:xfrm>
          <a:prstGeom prst="rect">
            <a:avLst/>
          </a:prstGeom>
        </p:spPr>
      </p:pic>
      <p:sp>
        <p:nvSpPr>
          <p:cNvPr id="7" name="Rectangle 6">
            <a:extLst>
              <a:ext uri="{FF2B5EF4-FFF2-40B4-BE49-F238E27FC236}">
                <a16:creationId xmlns:a16="http://schemas.microsoft.com/office/drawing/2014/main" id="{0896EB3E-4633-484E-BD2D-7F6F2C9F86B0}"/>
              </a:ext>
            </a:extLst>
          </p:cNvPr>
          <p:cNvSpPr/>
          <p:nvPr userDrawn="1"/>
        </p:nvSpPr>
        <p:spPr>
          <a:xfrm>
            <a:off x="348946" y="279673"/>
            <a:ext cx="3419526"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Georgia"/>
                <a:ea typeface="+mn-ea"/>
                <a:cs typeface="+mn-cs"/>
              </a:rPr>
              <a:t>VR&amp;E  Centralized Mail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457200" rtl="0" eaLnBrk="1" latinLnBrk="0" hangingPunct="1">
        <a:spcBef>
          <a:spcPct val="0"/>
        </a:spcBef>
        <a:buNone/>
        <a:defRPr sz="2400" b="0" i="0" kern="1200">
          <a:solidFill>
            <a:srgbClr val="003F72"/>
          </a:solidFill>
          <a:latin typeface="Georgia"/>
          <a:ea typeface="+mj-ea"/>
          <a:cs typeface="Georgia"/>
        </a:defRPr>
      </a:lvl1pPr>
    </p:titleStyle>
    <p:bodyStyle>
      <a:lvl1pPr marL="228600" indent="-228600" algn="l" defTabSz="457200" rtl="0" eaLnBrk="1" latinLnBrk="0" hangingPunct="1">
        <a:spcBef>
          <a:spcPct val="20000"/>
        </a:spcBef>
        <a:buClr>
          <a:srgbClr val="0083BE"/>
        </a:buClr>
        <a:buFont typeface="+mj-lt"/>
        <a:buAutoNum type="arabicPeriod"/>
        <a:defRPr sz="1800" kern="1200">
          <a:solidFill>
            <a:schemeClr val="tx1">
              <a:lumMod val="65000"/>
              <a:lumOff val="35000"/>
            </a:schemeClr>
          </a:solidFill>
          <a:latin typeface="+mn-lt"/>
          <a:ea typeface="+mn-ea"/>
          <a:cs typeface="+mn-cs"/>
        </a:defRPr>
      </a:lvl1pPr>
      <a:lvl2pPr marL="457200" indent="-228600" algn="l" defTabSz="457200" rtl="0" eaLnBrk="1" latinLnBrk="0" hangingPunct="1">
        <a:spcBef>
          <a:spcPct val="20000"/>
        </a:spcBef>
        <a:buClr>
          <a:srgbClr val="0083BE"/>
        </a:buClr>
        <a:buFont typeface="+mj-lt"/>
        <a:buAutoNum type="alphaUcPeriod"/>
        <a:defRPr sz="1800" kern="1200">
          <a:solidFill>
            <a:schemeClr val="tx1">
              <a:lumMod val="65000"/>
              <a:lumOff val="35000"/>
            </a:schemeClr>
          </a:solidFill>
          <a:latin typeface="+mn-lt"/>
          <a:ea typeface="+mn-ea"/>
          <a:cs typeface="+mn-cs"/>
        </a:defRPr>
      </a:lvl2pPr>
      <a:lvl3pPr marL="685800" indent="-228600" algn="l" defTabSz="457200" rtl="0" eaLnBrk="1" latinLnBrk="0" hangingPunct="1">
        <a:spcBef>
          <a:spcPct val="20000"/>
        </a:spcBef>
        <a:buClr>
          <a:srgbClr val="0083BE"/>
        </a:buClr>
        <a:buFont typeface="+mj-lt"/>
        <a:buAutoNum type="romanLcPeriod"/>
        <a:defRPr sz="1800" kern="1200">
          <a:solidFill>
            <a:schemeClr val="tx1">
              <a:lumMod val="65000"/>
              <a:lumOff val="35000"/>
            </a:schemeClr>
          </a:solidFill>
          <a:latin typeface="+mn-lt"/>
          <a:ea typeface="+mn-ea"/>
          <a:cs typeface="+mn-cs"/>
        </a:defRPr>
      </a:lvl3pPr>
      <a:lvl4pPr marL="914400" indent="-228600" algn="l" defTabSz="457200" rtl="0" eaLnBrk="1" latinLnBrk="0" hangingPunct="1">
        <a:spcBef>
          <a:spcPct val="20000"/>
        </a:spcBef>
        <a:buClr>
          <a:srgbClr val="0083BE"/>
        </a:buClr>
        <a:buFont typeface="Arial"/>
        <a:buChar char="–"/>
        <a:defRPr sz="1600" kern="1200">
          <a:solidFill>
            <a:schemeClr val="tx1">
              <a:lumMod val="65000"/>
              <a:lumOff val="35000"/>
            </a:schemeClr>
          </a:solidFill>
          <a:latin typeface="+mn-lt"/>
          <a:ea typeface="+mn-ea"/>
          <a:cs typeface="+mn-cs"/>
        </a:defRPr>
      </a:lvl4pPr>
      <a:lvl5pPr marL="1143000" indent="-228600" algn="l" defTabSz="457200" rtl="0" eaLnBrk="1" latinLnBrk="0" hangingPunct="1">
        <a:spcBef>
          <a:spcPct val="20000"/>
        </a:spcBef>
        <a:buClr>
          <a:srgbClr val="0083BE"/>
        </a:buClr>
        <a:buFont typeface="Arial"/>
        <a:buChar char="•"/>
        <a:defRPr sz="16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vagov.sharepoint.com/sites/VACOOBPI/VCIP/IT/SitePages/default.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mailto:VCIP.VBACO@va.gov" TargetMode="External"/><Relationship Id="rId7" Type="http://schemas.openxmlformats.org/officeDocument/2006/relationships/hyperlink" Target="mailto:VAVBAWAS/CO/VRE/P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VAVBAWAS/CO/VRE/CONT" TargetMode="External"/><Relationship Id="rId5" Type="http://schemas.openxmlformats.org/officeDocument/2006/relationships/hyperlink" Target="mailto:VAVBAWAS/CO/VRE/SE" TargetMode="External"/><Relationship Id="rId4" Type="http://schemas.openxmlformats.org/officeDocument/2006/relationships/hyperlink" Target="mailto:VAVBAWAS/CO/VRE/N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75561"/>
            <a:ext cx="8229600" cy="5095404"/>
          </a:xfrm>
        </p:spPr>
        <p:txBody>
          <a:bodyPr>
            <a:normAutofit lnSpcReduction="10000"/>
          </a:bodyPr>
          <a:lstStyle/>
          <a:p>
            <a:pPr marL="0" indent="0" algn="ctr">
              <a:buNone/>
            </a:pPr>
            <a:r>
              <a:rPr lang="en-US" sz="2400" b="1" dirty="0"/>
              <a:t>VR&amp;E Centralized Mail will begin momentarily </a:t>
            </a:r>
          </a:p>
          <a:p>
            <a:pPr marL="0" indent="0">
              <a:buNone/>
            </a:pPr>
            <a:endParaRPr lang="en-US" dirty="0"/>
          </a:p>
          <a:p>
            <a:pPr marL="0" indent="0">
              <a:buNone/>
            </a:pPr>
            <a:r>
              <a:rPr lang="en-US" i="1" dirty="0"/>
              <a:t>A facilitator is currently talking. If you cannot hear, please place a ‘sad face’          emoticon in the chat box.</a:t>
            </a:r>
            <a:endParaRPr lang="en-US" dirty="0"/>
          </a:p>
          <a:p>
            <a:pPr marL="0" indent="0">
              <a:buNone/>
            </a:pPr>
            <a:endParaRPr lang="en-US" dirty="0"/>
          </a:p>
          <a:p>
            <a:pPr marL="0" lvl="0" indent="0">
              <a:buNone/>
            </a:pPr>
            <a:r>
              <a:rPr lang="en-US" dirty="0"/>
              <a:t>*Reminder – Please do not use the Instant Message window for general discussion or commentary as it can be distracting to the audience and presenter.</a:t>
            </a:r>
          </a:p>
          <a:p>
            <a:pPr marL="0" lvl="0" indent="0">
              <a:buNone/>
            </a:pPr>
            <a:endParaRPr lang="en-US" dirty="0"/>
          </a:p>
          <a:p>
            <a:pPr marL="0" lvl="0" indent="0">
              <a:buNone/>
            </a:pPr>
            <a:r>
              <a:rPr lang="en-US" dirty="0"/>
              <a:t>All attendees will be muted or placed on lecture mode, in order to ensure that we are able to cover all of the training content. </a:t>
            </a:r>
          </a:p>
          <a:p>
            <a:pPr marL="0" lvl="0" indent="0">
              <a:buNone/>
            </a:pPr>
            <a:endParaRPr lang="en-US" dirty="0"/>
          </a:p>
          <a:p>
            <a:pPr marL="0" lvl="0" indent="0">
              <a:buNone/>
            </a:pPr>
            <a:r>
              <a:rPr lang="en-US" dirty="0"/>
              <a:t>Please post questions at the end of the call during the Q&amp;A portion. Questions will be answered in the order they are received, within the remaining time of the training event. </a:t>
            </a:r>
          </a:p>
          <a:p>
            <a:pPr marL="0" indent="0">
              <a:buNone/>
            </a:pPr>
            <a:endParaRPr lang="en-US" dirty="0"/>
          </a:p>
          <a:p>
            <a:pPr marL="0" indent="0">
              <a:buNone/>
            </a:pPr>
            <a:r>
              <a:rPr lang="en-US" dirty="0"/>
              <a:t>To go into full screen mode, please click the Full Screen View Icon as indicated here</a:t>
            </a:r>
          </a:p>
        </p:txBody>
      </p:sp>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1</a:t>
            </a:fld>
            <a:endParaRPr lang="en-US">
              <a:solidFill>
                <a:prstClr val="black">
                  <a:tint val="75000"/>
                </a:prstClr>
              </a:solidFill>
            </a:endParaRPr>
          </a:p>
        </p:txBody>
      </p:sp>
      <p:pic>
        <p:nvPicPr>
          <p:cNvPr id="6" name="Picture 5">
            <a:extLst>
              <a:ext uri="{FF2B5EF4-FFF2-40B4-BE49-F238E27FC236}">
                <a16:creationId xmlns:a16="http://schemas.microsoft.com/office/drawing/2014/main" id="{6FF9B68D-DA5D-4769-A862-448D92C78C55}"/>
              </a:ext>
            </a:extLst>
          </p:cNvPr>
          <p:cNvPicPr>
            <a:picLocks noChangeAspect="1"/>
          </p:cNvPicPr>
          <p:nvPr/>
        </p:nvPicPr>
        <p:blipFill>
          <a:blip r:embed="rId3"/>
          <a:stretch>
            <a:fillRect/>
          </a:stretch>
        </p:blipFill>
        <p:spPr>
          <a:xfrm>
            <a:off x="8259369" y="1449806"/>
            <a:ext cx="633412" cy="650531"/>
          </a:xfrm>
          <a:prstGeom prst="rect">
            <a:avLst/>
          </a:prstGeom>
        </p:spPr>
      </p:pic>
      <p:pic>
        <p:nvPicPr>
          <p:cNvPr id="3" name="Picture 2">
            <a:extLst>
              <a:ext uri="{FF2B5EF4-FFF2-40B4-BE49-F238E27FC236}">
                <a16:creationId xmlns:a16="http://schemas.microsoft.com/office/drawing/2014/main" id="{DCD4EA4E-E402-4E05-A8FA-B2800FD90536}"/>
              </a:ext>
            </a:extLst>
          </p:cNvPr>
          <p:cNvPicPr>
            <a:picLocks noChangeAspect="1"/>
          </p:cNvPicPr>
          <p:nvPr/>
        </p:nvPicPr>
        <p:blipFill>
          <a:blip r:embed="rId4"/>
          <a:stretch>
            <a:fillRect/>
          </a:stretch>
        </p:blipFill>
        <p:spPr>
          <a:xfrm>
            <a:off x="3273591" y="5689181"/>
            <a:ext cx="2878801" cy="579271"/>
          </a:xfrm>
          <a:prstGeom prst="rect">
            <a:avLst/>
          </a:prstGeom>
        </p:spPr>
      </p:pic>
      <p:sp>
        <p:nvSpPr>
          <p:cNvPr id="5" name="Rectangle 4">
            <a:extLst>
              <a:ext uri="{FF2B5EF4-FFF2-40B4-BE49-F238E27FC236}">
                <a16:creationId xmlns:a16="http://schemas.microsoft.com/office/drawing/2014/main" id="{B5B0EA0B-F108-4E55-88F1-7C7FA98A9E5E}"/>
              </a:ext>
            </a:extLst>
          </p:cNvPr>
          <p:cNvSpPr/>
          <p:nvPr/>
        </p:nvSpPr>
        <p:spPr>
          <a:xfrm>
            <a:off x="4090736" y="5678905"/>
            <a:ext cx="637674" cy="589548"/>
          </a:xfrm>
          <a:prstGeom prst="rect">
            <a:avLst/>
          </a:prstGeom>
          <a:noFill/>
          <a:ln w="57150">
            <a:solidFill>
              <a:srgbClr val="FFFF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98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6858-E38B-41C8-8A8D-F1AEEE3500D5}"/>
              </a:ext>
            </a:extLst>
          </p:cNvPr>
          <p:cNvSpPr>
            <a:spLocks noGrp="1"/>
          </p:cNvSpPr>
          <p:nvPr>
            <p:ph type="title"/>
          </p:nvPr>
        </p:nvSpPr>
        <p:spPr/>
        <p:txBody>
          <a:bodyPr/>
          <a:lstStyle/>
          <a:p>
            <a:r>
              <a:rPr lang="en-US"/>
              <a:t>Demonstration</a:t>
            </a:r>
          </a:p>
        </p:txBody>
      </p:sp>
      <p:sp>
        <p:nvSpPr>
          <p:cNvPr id="3" name="Content Placeholder 2">
            <a:extLst>
              <a:ext uri="{FF2B5EF4-FFF2-40B4-BE49-F238E27FC236}">
                <a16:creationId xmlns:a16="http://schemas.microsoft.com/office/drawing/2014/main" id="{71232F72-7CA6-420B-B4A3-AC25E8470A59}"/>
              </a:ext>
            </a:extLst>
          </p:cNvPr>
          <p:cNvSpPr>
            <a:spLocks noGrp="1"/>
          </p:cNvSpPr>
          <p:nvPr>
            <p:ph idx="1"/>
          </p:nvPr>
        </p:nvSpPr>
        <p:spPr>
          <a:xfrm>
            <a:off x="347472" y="1490472"/>
            <a:ext cx="2827528" cy="4652682"/>
          </a:xfrm>
        </p:spPr>
        <p:txBody>
          <a:bodyPr/>
          <a:lstStyle/>
          <a:p>
            <a:pPr>
              <a:buClrTx/>
            </a:pPr>
            <a:r>
              <a:rPr lang="en-US">
                <a:solidFill>
                  <a:schemeClr val="tx1"/>
                </a:solidFill>
              </a:rPr>
              <a:t>Accessing CM Portal</a:t>
            </a:r>
          </a:p>
          <a:p>
            <a:pPr>
              <a:buClrTx/>
            </a:pPr>
            <a:r>
              <a:rPr lang="en-US">
                <a:solidFill>
                  <a:schemeClr val="tx1"/>
                </a:solidFill>
              </a:rPr>
              <a:t>Basic Graphic User Interface</a:t>
            </a:r>
          </a:p>
          <a:p>
            <a:pPr>
              <a:buClrTx/>
            </a:pPr>
            <a:r>
              <a:rPr lang="en-US">
                <a:solidFill>
                  <a:schemeClr val="tx1"/>
                </a:solidFill>
              </a:rPr>
              <a:t>Mail Packet Graphic User Interface</a:t>
            </a:r>
          </a:p>
        </p:txBody>
      </p:sp>
      <p:sp>
        <p:nvSpPr>
          <p:cNvPr id="4" name="Date Placeholder 3">
            <a:extLst>
              <a:ext uri="{FF2B5EF4-FFF2-40B4-BE49-F238E27FC236}">
                <a16:creationId xmlns:a16="http://schemas.microsoft.com/office/drawing/2014/main" id="{2436E36B-9E8F-49F9-BAAD-15D5D5B52236}"/>
              </a:ext>
            </a:extLst>
          </p:cNvPr>
          <p:cNvSpPr>
            <a:spLocks noGrp="1"/>
          </p:cNvSpPr>
          <p:nvPr>
            <p:ph type="dt" sz="half" idx="10"/>
          </p:nvPr>
        </p:nvSpPr>
        <p:spPr/>
        <p:txBody>
          <a:bodyPr/>
          <a:lstStyle/>
          <a:p>
            <a:fld id="{59A79C4E-3F0E-465B-A68D-61DBC0384BAE}" type="datetime4">
              <a:rPr lang="en-US" smtClean="0"/>
              <a:t>March 31, 2020</a:t>
            </a:fld>
            <a:endParaRPr lang="en-US"/>
          </a:p>
        </p:txBody>
      </p:sp>
      <p:sp>
        <p:nvSpPr>
          <p:cNvPr id="5" name="Slide Number Placeholder 4">
            <a:extLst>
              <a:ext uri="{FF2B5EF4-FFF2-40B4-BE49-F238E27FC236}">
                <a16:creationId xmlns:a16="http://schemas.microsoft.com/office/drawing/2014/main" id="{783E142D-6198-4F56-9880-466A845C58CD}"/>
              </a:ext>
            </a:extLst>
          </p:cNvPr>
          <p:cNvSpPr>
            <a:spLocks noGrp="1"/>
          </p:cNvSpPr>
          <p:nvPr>
            <p:ph type="sldNum" sz="quarter" idx="12"/>
          </p:nvPr>
        </p:nvSpPr>
        <p:spPr/>
        <p:txBody>
          <a:bodyPr/>
          <a:lstStyle/>
          <a:p>
            <a:fld id="{7986C1C5-DDED-F441-8E37-37560264356D}" type="slidenum">
              <a:rPr lang="en-US" smtClean="0"/>
              <a:pPr/>
              <a:t>10</a:t>
            </a:fld>
            <a:endParaRPr lang="en-US"/>
          </a:p>
        </p:txBody>
      </p:sp>
      <p:pic>
        <p:nvPicPr>
          <p:cNvPr id="23554" name="Picture 2" descr="Product Demonstrations: Focus on the Benefits, Not the Tech - HR ...">
            <a:extLst>
              <a:ext uri="{FF2B5EF4-FFF2-40B4-BE49-F238E27FC236}">
                <a16:creationId xmlns:a16="http://schemas.microsoft.com/office/drawing/2014/main" id="{9B303991-8814-48DD-BCA6-68A15085A7E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1559" y="819274"/>
            <a:ext cx="7058025" cy="583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89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D2D7F-5C86-4CED-AF74-2CDDEC0466A2}"/>
              </a:ext>
            </a:extLst>
          </p:cNvPr>
          <p:cNvSpPr>
            <a:spLocks noGrp="1"/>
          </p:cNvSpPr>
          <p:nvPr>
            <p:ph type="title"/>
          </p:nvPr>
        </p:nvSpPr>
        <p:spPr/>
        <p:txBody>
          <a:bodyPr/>
          <a:lstStyle/>
          <a:p>
            <a:r>
              <a:rPr lang="en-US">
                <a:hlinkClick r:id="rId3"/>
              </a:rPr>
              <a:t>VCIP Issue Tracker</a:t>
            </a:r>
            <a:endParaRPr lang="en-US"/>
          </a:p>
        </p:txBody>
      </p:sp>
      <p:pic>
        <p:nvPicPr>
          <p:cNvPr id="8" name="Picture 10">
            <a:extLst>
              <a:ext uri="{FF2B5EF4-FFF2-40B4-BE49-F238E27FC236}">
                <a16:creationId xmlns:a16="http://schemas.microsoft.com/office/drawing/2014/main" id="{D396254B-4772-4164-A378-8E46E5DC0D98}"/>
              </a:ext>
            </a:extLst>
          </p:cNvPr>
          <p:cNvPicPr>
            <a:picLocks noChangeAspect="1"/>
          </p:cNvPicPr>
          <p:nvPr/>
        </p:nvPicPr>
        <p:blipFill>
          <a:blip r:embed="rId4"/>
          <a:stretch>
            <a:fillRect/>
          </a:stretch>
        </p:blipFill>
        <p:spPr>
          <a:xfrm>
            <a:off x="851597" y="1309132"/>
            <a:ext cx="7453365" cy="5533459"/>
          </a:xfrm>
          <a:prstGeom prst="rect">
            <a:avLst/>
          </a:prstGeom>
        </p:spPr>
      </p:pic>
      <p:sp>
        <p:nvSpPr>
          <p:cNvPr id="4" name="Date Placeholder 3">
            <a:extLst>
              <a:ext uri="{FF2B5EF4-FFF2-40B4-BE49-F238E27FC236}">
                <a16:creationId xmlns:a16="http://schemas.microsoft.com/office/drawing/2014/main" id="{F862417C-C09C-4B85-8698-E8BC62B689FE}"/>
              </a:ext>
            </a:extLst>
          </p:cNvPr>
          <p:cNvSpPr>
            <a:spLocks noGrp="1"/>
          </p:cNvSpPr>
          <p:nvPr>
            <p:ph type="dt" sz="half" idx="10"/>
          </p:nvPr>
        </p:nvSpPr>
        <p:spPr/>
        <p:txBody>
          <a:bodyPr/>
          <a:lstStyle/>
          <a:p>
            <a:fld id="{59A79C4E-3F0E-465B-A68D-61DBC0384BAE}" type="datetime4">
              <a:rPr lang="en-US" smtClean="0"/>
              <a:t>March 31, 2020</a:t>
            </a:fld>
            <a:endParaRPr lang="en-US"/>
          </a:p>
        </p:txBody>
      </p:sp>
      <p:sp>
        <p:nvSpPr>
          <p:cNvPr id="5" name="Slide Number Placeholder 4">
            <a:extLst>
              <a:ext uri="{FF2B5EF4-FFF2-40B4-BE49-F238E27FC236}">
                <a16:creationId xmlns:a16="http://schemas.microsoft.com/office/drawing/2014/main" id="{A9F2BD4C-FC2D-4C8B-8C39-65E5112C3EFF}"/>
              </a:ext>
            </a:extLst>
          </p:cNvPr>
          <p:cNvSpPr>
            <a:spLocks noGrp="1"/>
          </p:cNvSpPr>
          <p:nvPr>
            <p:ph type="sldNum" sz="quarter" idx="12"/>
          </p:nvPr>
        </p:nvSpPr>
        <p:spPr/>
        <p:txBody>
          <a:bodyPr/>
          <a:lstStyle/>
          <a:p>
            <a:fld id="{7986C1C5-DDED-F441-8E37-37560264356D}" type="slidenum">
              <a:rPr lang="en-US" smtClean="0"/>
              <a:pPr/>
              <a:t>11</a:t>
            </a:fld>
            <a:endParaRPr lang="en-US"/>
          </a:p>
        </p:txBody>
      </p:sp>
      <p:sp>
        <p:nvSpPr>
          <p:cNvPr id="14" name="Rectangle 13">
            <a:extLst>
              <a:ext uri="{FF2B5EF4-FFF2-40B4-BE49-F238E27FC236}">
                <a16:creationId xmlns:a16="http://schemas.microsoft.com/office/drawing/2014/main" id="{D9F6BBC7-F61C-4A56-946F-D01FA88DF5C7}"/>
              </a:ext>
            </a:extLst>
          </p:cNvPr>
          <p:cNvSpPr/>
          <p:nvPr/>
        </p:nvSpPr>
        <p:spPr>
          <a:xfrm>
            <a:off x="1338942" y="4642338"/>
            <a:ext cx="1479619" cy="1479619"/>
          </a:xfrm>
          <a:prstGeom prst="rect">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74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B849-190E-4E84-BA21-0FC86AA16B82}"/>
              </a:ext>
            </a:extLst>
          </p:cNvPr>
          <p:cNvSpPr>
            <a:spLocks noGrp="1"/>
          </p:cNvSpPr>
          <p:nvPr>
            <p:ph type="title"/>
          </p:nvPr>
        </p:nvSpPr>
        <p:spPr>
          <a:xfrm>
            <a:off x="448114" y="790519"/>
            <a:ext cx="8229600" cy="604412"/>
          </a:xfrm>
        </p:spPr>
        <p:txBody>
          <a:bodyPr/>
          <a:lstStyle/>
          <a:p>
            <a:pPr algn="ctr"/>
            <a:r>
              <a:rPr lang="en-US"/>
              <a:t>Additional Support</a:t>
            </a:r>
          </a:p>
        </p:txBody>
      </p:sp>
      <p:sp>
        <p:nvSpPr>
          <p:cNvPr id="3" name="Content Placeholder 2">
            <a:extLst>
              <a:ext uri="{FF2B5EF4-FFF2-40B4-BE49-F238E27FC236}">
                <a16:creationId xmlns:a16="http://schemas.microsoft.com/office/drawing/2014/main" id="{4C69A953-215D-4628-A36D-8DD3A0E88FB5}"/>
              </a:ext>
            </a:extLst>
          </p:cNvPr>
          <p:cNvSpPr>
            <a:spLocks noGrp="1"/>
          </p:cNvSpPr>
          <p:nvPr>
            <p:ph idx="1"/>
          </p:nvPr>
        </p:nvSpPr>
        <p:spPr>
          <a:xfrm>
            <a:off x="167363" y="1268800"/>
            <a:ext cx="8875695" cy="5538331"/>
          </a:xfrm>
        </p:spPr>
        <p:txBody>
          <a:bodyPr vert="horz" lIns="0" tIns="0" rIns="0" bIns="45720" rtlCol="0" anchor="t">
            <a:normAutofit/>
          </a:bodyPr>
          <a:lstStyle/>
          <a:p>
            <a:pPr marL="0" indent="0">
              <a:buNone/>
            </a:pPr>
            <a:r>
              <a:rPr lang="en-US" b="1">
                <a:solidFill>
                  <a:schemeClr val="tx1"/>
                </a:solidFill>
              </a:rPr>
              <a:t>CM</a:t>
            </a:r>
            <a:r>
              <a:rPr lang="en-US" b="1">
                <a:solidFill>
                  <a:schemeClr val="tx1"/>
                </a:solidFill>
                <a:latin typeface="+mj-lt"/>
              </a:rPr>
              <a:t> Daily Forum </a:t>
            </a:r>
            <a:r>
              <a:rPr lang="en-US">
                <a:solidFill>
                  <a:schemeClr val="tx1"/>
                </a:solidFill>
                <a:latin typeface="+mj-lt"/>
              </a:rPr>
              <a:t>– Jointly operated </a:t>
            </a:r>
            <a:r>
              <a:rPr lang="en-US">
                <a:solidFill>
                  <a:schemeClr val="tx1"/>
                </a:solidFill>
              </a:rPr>
              <a:t>OBPI </a:t>
            </a:r>
            <a:r>
              <a:rPr lang="en-US">
                <a:solidFill>
                  <a:schemeClr val="tx1"/>
                </a:solidFill>
                <a:latin typeface="+mj-lt"/>
              </a:rPr>
              <a:t>and VR&amp;E</a:t>
            </a:r>
            <a:r>
              <a:rPr lang="en-US">
                <a:solidFill>
                  <a:schemeClr val="tx1"/>
                </a:solidFill>
              </a:rPr>
              <a:t> </a:t>
            </a:r>
            <a:r>
              <a:rPr lang="en-US">
                <a:solidFill>
                  <a:schemeClr val="tx1"/>
                </a:solidFill>
                <a:latin typeface="+mj-lt"/>
              </a:rPr>
              <a:t> – </a:t>
            </a:r>
            <a:r>
              <a:rPr lang="en-US">
                <a:solidFill>
                  <a:schemeClr val="tx1"/>
                </a:solidFill>
              </a:rPr>
              <a:t>Starting Tuesday, March 31, 2020 at 12:00 noon ET</a:t>
            </a:r>
          </a:p>
          <a:p>
            <a:pPr marL="0" indent="0">
              <a:buNone/>
            </a:pPr>
            <a:endParaRPr lang="en-US">
              <a:solidFill>
                <a:schemeClr val="tx1"/>
              </a:solidFill>
            </a:endParaRPr>
          </a:p>
          <a:p>
            <a:pPr marL="0" indent="0">
              <a:buNone/>
            </a:pPr>
            <a:r>
              <a:rPr lang="en-US" b="1">
                <a:solidFill>
                  <a:schemeClr val="tx1"/>
                </a:solidFill>
              </a:rPr>
              <a:t>Questions</a:t>
            </a:r>
            <a:r>
              <a:rPr lang="en-US" b="1">
                <a:solidFill>
                  <a:schemeClr val="tx1"/>
                </a:solidFill>
                <a:latin typeface="+mj-lt"/>
              </a:rPr>
              <a:t> </a:t>
            </a:r>
            <a:r>
              <a:rPr lang="en-US" b="1">
                <a:solidFill>
                  <a:schemeClr val="tx1"/>
                </a:solidFill>
              </a:rPr>
              <a:t>regarding CM should</a:t>
            </a:r>
            <a:r>
              <a:rPr lang="en-US" b="1">
                <a:solidFill>
                  <a:schemeClr val="tx1"/>
                </a:solidFill>
                <a:latin typeface="+mj-lt"/>
              </a:rPr>
              <a:t> be sent to the </a:t>
            </a:r>
            <a:r>
              <a:rPr lang="en-US" b="1">
                <a:solidFill>
                  <a:schemeClr val="tx1"/>
                </a:solidFill>
              </a:rPr>
              <a:t>VR</a:t>
            </a:r>
            <a:r>
              <a:rPr lang="en-US" b="1">
                <a:solidFill>
                  <a:schemeClr val="tx1"/>
                </a:solidFill>
                <a:latin typeface="+mj-lt"/>
              </a:rPr>
              <a:t>&amp;E Field Liaisons Team</a:t>
            </a:r>
            <a:r>
              <a:rPr lang="en-US" b="1">
                <a:solidFill>
                  <a:schemeClr val="tx1"/>
                </a:solidFill>
              </a:rPr>
              <a:t>:</a:t>
            </a:r>
            <a:endParaRPr lang="en-US" b="1">
              <a:solidFill>
                <a:schemeClr val="tx1"/>
              </a:solidFill>
              <a:latin typeface="+mj-lt"/>
            </a:endParaRPr>
          </a:p>
          <a:p>
            <a:pPr marL="228600" lvl="1" indent="0">
              <a:buNone/>
            </a:pPr>
            <a:endParaRPr lang="en-US">
              <a:solidFill>
                <a:schemeClr val="tx1"/>
              </a:solidFill>
              <a:latin typeface="+mj-lt"/>
            </a:endParaRPr>
          </a:p>
          <a:p>
            <a:pPr marL="228600" lvl="1" indent="0">
              <a:buNone/>
            </a:pPr>
            <a:endParaRPr lang="en-US">
              <a:solidFill>
                <a:schemeClr val="tx1"/>
              </a:solidFill>
            </a:endParaRPr>
          </a:p>
          <a:p>
            <a:pPr marL="228600" lvl="1" indent="0">
              <a:buNone/>
            </a:pPr>
            <a:endParaRPr lang="en-US">
              <a:solidFill>
                <a:schemeClr val="tx1"/>
              </a:solidFill>
              <a:latin typeface="+mj-lt"/>
            </a:endParaRPr>
          </a:p>
          <a:p>
            <a:pPr marL="0" indent="0">
              <a:buNone/>
            </a:pPr>
            <a:endParaRPr lang="en-US" b="1">
              <a:solidFill>
                <a:schemeClr val="tx1"/>
              </a:solidFill>
              <a:latin typeface="+mj-lt"/>
            </a:endParaRPr>
          </a:p>
          <a:p>
            <a:pPr marL="0" indent="0">
              <a:buNone/>
            </a:pPr>
            <a:endParaRPr lang="en-US" b="1">
              <a:solidFill>
                <a:schemeClr val="tx1"/>
              </a:solidFill>
            </a:endParaRPr>
          </a:p>
          <a:p>
            <a:pPr marL="0" indent="0">
              <a:buNone/>
            </a:pPr>
            <a:endParaRPr lang="en-US" b="1">
              <a:solidFill>
                <a:schemeClr val="tx1"/>
              </a:solidFill>
            </a:endParaRPr>
          </a:p>
          <a:p>
            <a:pPr marL="0" indent="0">
              <a:buNone/>
            </a:pPr>
            <a:endParaRPr lang="en-US" b="1">
              <a:solidFill>
                <a:schemeClr val="tx1"/>
              </a:solidFill>
            </a:endParaRPr>
          </a:p>
          <a:p>
            <a:pPr marL="0" indent="0">
              <a:buNone/>
            </a:pPr>
            <a:r>
              <a:rPr lang="en-US" b="1">
                <a:solidFill>
                  <a:schemeClr val="tx1"/>
                </a:solidFill>
              </a:rPr>
              <a:t>Questions regarding Vendor related scanning/rescans/image issues, please send to the VCIP Mailbox:  </a:t>
            </a:r>
            <a:r>
              <a:rPr lang="en-US">
                <a:ea typeface="+mj-lt"/>
                <a:cs typeface="+mj-lt"/>
                <a:hlinkClick r:id="rId3"/>
              </a:rPr>
              <a:t>VCIP.VBACO@va.gov</a:t>
            </a:r>
            <a:r>
              <a:rPr lang="en-US">
                <a:ea typeface="+mj-lt"/>
                <a:cs typeface="+mj-lt"/>
              </a:rPr>
              <a:t> </a:t>
            </a:r>
            <a:endParaRPr lang="en-US" b="1">
              <a:solidFill>
                <a:schemeClr val="tx1"/>
              </a:solidFill>
            </a:endParaRPr>
          </a:p>
          <a:p>
            <a:pPr marL="0" indent="0">
              <a:buNone/>
            </a:pPr>
            <a:endParaRPr lang="en-US" b="1">
              <a:solidFill>
                <a:schemeClr val="tx1"/>
              </a:solidFill>
            </a:endParaRPr>
          </a:p>
          <a:p>
            <a:pPr marL="0" indent="0">
              <a:buNone/>
            </a:pPr>
            <a:r>
              <a:rPr lang="en-US" b="1">
                <a:solidFill>
                  <a:schemeClr val="tx1"/>
                </a:solidFill>
                <a:latin typeface="+mj-lt"/>
              </a:rPr>
              <a:t>Centralized Mail </a:t>
            </a:r>
            <a:r>
              <a:rPr lang="en-US" b="1">
                <a:solidFill>
                  <a:schemeClr val="tx1"/>
                </a:solidFill>
              </a:rPr>
              <a:t>User Manual</a:t>
            </a:r>
            <a:r>
              <a:rPr lang="en-US">
                <a:solidFill>
                  <a:schemeClr val="tx1"/>
                </a:solidFill>
                <a:latin typeface="+mj-lt"/>
              </a:rPr>
              <a:t>:</a:t>
            </a:r>
            <a:r>
              <a:rPr lang="en-US">
                <a:solidFill>
                  <a:schemeClr val="tx1"/>
                </a:solidFill>
              </a:rPr>
              <a:t> Available in CM Portal and TMS </a:t>
            </a:r>
            <a:endParaRPr lang="en-US">
              <a:solidFill>
                <a:schemeClr val="tx1"/>
              </a:solidFill>
              <a:latin typeface="+mj-lt"/>
            </a:endParaRPr>
          </a:p>
          <a:p>
            <a:pPr marL="285750" indent="-285750">
              <a:buFont typeface="Arial" panose="020B0604020202020204" pitchFamily="34" charset="0"/>
              <a:buChar char="•"/>
            </a:pPr>
            <a:endParaRPr lang="en-US">
              <a:latin typeface="+mj-lt"/>
            </a:endParaRPr>
          </a:p>
        </p:txBody>
      </p:sp>
      <p:sp>
        <p:nvSpPr>
          <p:cNvPr id="4" name="Date Placeholder 3">
            <a:extLst>
              <a:ext uri="{FF2B5EF4-FFF2-40B4-BE49-F238E27FC236}">
                <a16:creationId xmlns:a16="http://schemas.microsoft.com/office/drawing/2014/main" id="{8D6282D9-5EF3-470E-840E-9E50544D7ACC}"/>
              </a:ext>
            </a:extLst>
          </p:cNvPr>
          <p:cNvSpPr>
            <a:spLocks noGrp="1"/>
          </p:cNvSpPr>
          <p:nvPr>
            <p:ph type="dt" sz="half" idx="10"/>
          </p:nvPr>
        </p:nvSpPr>
        <p:spPr/>
        <p:txBody>
          <a:bodyPr/>
          <a:lstStyle/>
          <a:p>
            <a:fld id="{59A79C4E-3F0E-465B-A68D-61DBC0384BAE}" type="datetime4">
              <a:rPr lang="en-US" smtClean="0"/>
              <a:t>March 31, 2020</a:t>
            </a:fld>
            <a:endParaRPr lang="en-US"/>
          </a:p>
        </p:txBody>
      </p:sp>
      <p:sp>
        <p:nvSpPr>
          <p:cNvPr id="5" name="Slide Number Placeholder 4">
            <a:extLst>
              <a:ext uri="{FF2B5EF4-FFF2-40B4-BE49-F238E27FC236}">
                <a16:creationId xmlns:a16="http://schemas.microsoft.com/office/drawing/2014/main" id="{0501CC1A-1702-420C-9178-6FEF28B399C0}"/>
              </a:ext>
            </a:extLst>
          </p:cNvPr>
          <p:cNvSpPr>
            <a:spLocks noGrp="1"/>
          </p:cNvSpPr>
          <p:nvPr>
            <p:ph type="sldNum" sz="quarter" idx="12"/>
          </p:nvPr>
        </p:nvSpPr>
        <p:spPr/>
        <p:txBody>
          <a:bodyPr/>
          <a:lstStyle/>
          <a:p>
            <a:fld id="{7986C1C5-DDED-F441-8E37-37560264356D}" type="slidenum">
              <a:rPr lang="en-US" smtClean="0"/>
              <a:pPr/>
              <a:t>12</a:t>
            </a:fld>
            <a:endParaRPr lang="en-US"/>
          </a:p>
        </p:txBody>
      </p:sp>
      <p:graphicFrame>
        <p:nvGraphicFramePr>
          <p:cNvPr id="6" name="Table 5">
            <a:extLst>
              <a:ext uri="{FF2B5EF4-FFF2-40B4-BE49-F238E27FC236}">
                <a16:creationId xmlns:a16="http://schemas.microsoft.com/office/drawing/2014/main" id="{09B94394-0687-4D52-B57C-C7178083338D}"/>
              </a:ext>
            </a:extLst>
          </p:cNvPr>
          <p:cNvGraphicFramePr>
            <a:graphicFrameLocks noGrp="1"/>
          </p:cNvGraphicFramePr>
          <p:nvPr>
            <p:extLst>
              <p:ext uri="{D42A27DB-BD31-4B8C-83A1-F6EECF244321}">
                <p14:modId xmlns:p14="http://schemas.microsoft.com/office/powerpoint/2010/main" val="2326661760"/>
              </p:ext>
            </p:extLst>
          </p:nvPr>
        </p:nvGraphicFramePr>
        <p:xfrm>
          <a:off x="184861" y="2620776"/>
          <a:ext cx="5405749" cy="1847614"/>
        </p:xfrm>
        <a:graphic>
          <a:graphicData uri="http://schemas.openxmlformats.org/drawingml/2006/table">
            <a:tbl>
              <a:tblPr firstRow="1" firstCol="1" bandRow="1">
                <a:tableStyleId>{5C22544A-7EE6-4342-B048-85BDC9FD1C3A}</a:tableStyleId>
              </a:tblPr>
              <a:tblGrid>
                <a:gridCol w="1758680">
                  <a:extLst>
                    <a:ext uri="{9D8B030D-6E8A-4147-A177-3AD203B41FA5}">
                      <a16:colId xmlns:a16="http://schemas.microsoft.com/office/drawing/2014/main" val="84092873"/>
                    </a:ext>
                  </a:extLst>
                </a:gridCol>
                <a:gridCol w="3647069">
                  <a:extLst>
                    <a:ext uri="{9D8B030D-6E8A-4147-A177-3AD203B41FA5}">
                      <a16:colId xmlns:a16="http://schemas.microsoft.com/office/drawing/2014/main" val="4273487378"/>
                    </a:ext>
                  </a:extLst>
                </a:gridCol>
              </a:tblGrid>
              <a:tr h="486654">
                <a:tc>
                  <a:txBody>
                    <a:bodyPr/>
                    <a:lstStyle/>
                    <a:p>
                      <a:pPr marL="0" marR="0" algn="ctr">
                        <a:lnSpc>
                          <a:spcPct val="115000"/>
                        </a:lnSpc>
                        <a:spcBef>
                          <a:spcPts val="0"/>
                        </a:spcBef>
                        <a:spcAft>
                          <a:spcPts val="1000"/>
                        </a:spcAft>
                      </a:pPr>
                      <a:r>
                        <a:rPr lang="en-US" sz="1600">
                          <a:effectLst/>
                        </a:rPr>
                        <a:t>District</a:t>
                      </a:r>
                      <a:endParaRPr lang="en-US" sz="1400">
                        <a:effectLst/>
                        <a:latin typeface="Calibri" panose="020F0502020204030204" pitchFamily="34" charset="0"/>
                        <a:ea typeface="Calibri" panose="020F0502020204030204" pitchFamily="34" charset="0"/>
                      </a:endParaRPr>
                    </a:p>
                  </a:txBody>
                  <a:tcPr marL="68580" marR="68580" marT="9525" marB="0" anchor="ctr"/>
                </a:tc>
                <a:tc>
                  <a:txBody>
                    <a:bodyPr/>
                    <a:lstStyle/>
                    <a:p>
                      <a:pPr marL="0" marR="0">
                        <a:lnSpc>
                          <a:spcPct val="115000"/>
                        </a:lnSpc>
                        <a:spcBef>
                          <a:spcPts val="0"/>
                        </a:spcBef>
                        <a:spcAft>
                          <a:spcPts val="1000"/>
                        </a:spcAft>
                      </a:pPr>
                      <a:r>
                        <a:rPr lang="en-US" sz="1600">
                          <a:effectLst/>
                        </a:rPr>
                        <a:t>E-mail</a:t>
                      </a:r>
                      <a:endParaRPr lang="en-US" sz="1400">
                        <a:effectLst/>
                        <a:latin typeface="Calibri" panose="020F0502020204030204" pitchFamily="34" charset="0"/>
                        <a:ea typeface="Calibri" panose="020F0502020204030204" pitchFamily="34" charset="0"/>
                      </a:endParaRPr>
                    </a:p>
                  </a:txBody>
                  <a:tcPr marL="68580" marR="68580" marT="9525" marB="0" anchor="ctr"/>
                </a:tc>
                <a:extLst>
                  <a:ext uri="{0D108BD9-81ED-4DB2-BD59-A6C34878D82A}">
                    <a16:rowId xmlns:a16="http://schemas.microsoft.com/office/drawing/2014/main" val="1841816367"/>
                  </a:ext>
                </a:extLst>
              </a:tr>
              <a:tr h="340240">
                <a:tc>
                  <a:txBody>
                    <a:bodyPr/>
                    <a:lstStyle/>
                    <a:p>
                      <a:pPr marL="0" marR="0">
                        <a:lnSpc>
                          <a:spcPct val="115000"/>
                        </a:lnSpc>
                        <a:spcBef>
                          <a:spcPts val="0"/>
                        </a:spcBef>
                        <a:spcAft>
                          <a:spcPts val="1000"/>
                        </a:spcAft>
                      </a:pPr>
                      <a:r>
                        <a:rPr lang="en-US" sz="1600">
                          <a:effectLst/>
                        </a:rPr>
                        <a:t>Northeast</a:t>
                      </a:r>
                      <a:endParaRPr lang="en-US" sz="1400">
                        <a:effectLst/>
                        <a:latin typeface="Calibri" panose="020F0502020204030204" pitchFamily="34" charset="0"/>
                        <a:ea typeface="Calibri" panose="020F0502020204030204" pitchFamily="34" charset="0"/>
                      </a:endParaRPr>
                    </a:p>
                  </a:txBody>
                  <a:tcPr marL="68580" marR="68580" marT="9525" marB="0" anchor="ctr"/>
                </a:tc>
                <a:tc>
                  <a:txBody>
                    <a:bodyPr/>
                    <a:lstStyle/>
                    <a:p>
                      <a:pPr marL="0" marR="0" hangingPunct="0">
                        <a:lnSpc>
                          <a:spcPct val="115000"/>
                        </a:lnSpc>
                        <a:spcBef>
                          <a:spcPts val="0"/>
                        </a:spcBef>
                        <a:spcAft>
                          <a:spcPts val="1000"/>
                        </a:spcAft>
                      </a:pPr>
                      <a:r>
                        <a:rPr lang="en-US" sz="1600" u="sng">
                          <a:effectLst/>
                          <a:hlinkClick r:id="rId4"/>
                        </a:rPr>
                        <a:t>VAVBAWAS/CO/VRE/NE</a:t>
                      </a:r>
                      <a:endParaRPr lang="en-US" sz="1400">
                        <a:effectLst/>
                        <a:latin typeface="Calibri" panose="020F0502020204030204" pitchFamily="34" charset="0"/>
                        <a:ea typeface="Calibri" panose="020F0502020204030204" pitchFamily="34" charset="0"/>
                      </a:endParaRPr>
                    </a:p>
                  </a:txBody>
                  <a:tcPr marL="68580" marR="68580" marT="9525" marB="0" anchor="ctr"/>
                </a:tc>
                <a:extLst>
                  <a:ext uri="{0D108BD9-81ED-4DB2-BD59-A6C34878D82A}">
                    <a16:rowId xmlns:a16="http://schemas.microsoft.com/office/drawing/2014/main" val="576736756"/>
                  </a:ext>
                </a:extLst>
              </a:tr>
              <a:tr h="340240">
                <a:tc>
                  <a:txBody>
                    <a:bodyPr/>
                    <a:lstStyle/>
                    <a:p>
                      <a:pPr marL="0" marR="0">
                        <a:lnSpc>
                          <a:spcPct val="115000"/>
                        </a:lnSpc>
                        <a:spcBef>
                          <a:spcPts val="0"/>
                        </a:spcBef>
                        <a:spcAft>
                          <a:spcPts val="1000"/>
                        </a:spcAft>
                      </a:pPr>
                      <a:r>
                        <a:rPr lang="en-US" sz="1600">
                          <a:effectLst/>
                        </a:rPr>
                        <a:t>Southeast</a:t>
                      </a:r>
                      <a:endParaRPr lang="en-US" sz="1400">
                        <a:effectLst/>
                        <a:latin typeface="Calibri" panose="020F0502020204030204" pitchFamily="34" charset="0"/>
                        <a:ea typeface="Calibri" panose="020F0502020204030204" pitchFamily="34" charset="0"/>
                      </a:endParaRPr>
                    </a:p>
                  </a:txBody>
                  <a:tcPr marL="68580" marR="68580" marT="9525" marB="0" anchor="ctr"/>
                </a:tc>
                <a:tc>
                  <a:txBody>
                    <a:bodyPr/>
                    <a:lstStyle/>
                    <a:p>
                      <a:pPr marL="0" marR="0" hangingPunct="0">
                        <a:lnSpc>
                          <a:spcPct val="115000"/>
                        </a:lnSpc>
                        <a:spcBef>
                          <a:spcPts val="0"/>
                        </a:spcBef>
                        <a:spcAft>
                          <a:spcPts val="1000"/>
                        </a:spcAft>
                      </a:pPr>
                      <a:r>
                        <a:rPr lang="en-US" sz="1600" u="sng">
                          <a:effectLst/>
                          <a:hlinkClick r:id="rId5"/>
                        </a:rPr>
                        <a:t>VAVBAWAS/CO/VRE/SE</a:t>
                      </a:r>
                      <a:endParaRPr lang="en-US" sz="1400">
                        <a:effectLst/>
                        <a:latin typeface="Calibri" panose="020F0502020204030204" pitchFamily="34" charset="0"/>
                        <a:ea typeface="Calibri" panose="020F0502020204030204" pitchFamily="34" charset="0"/>
                      </a:endParaRPr>
                    </a:p>
                  </a:txBody>
                  <a:tcPr marL="68580" marR="68580" marT="9525" marB="0" anchor="ctr"/>
                </a:tc>
                <a:extLst>
                  <a:ext uri="{0D108BD9-81ED-4DB2-BD59-A6C34878D82A}">
                    <a16:rowId xmlns:a16="http://schemas.microsoft.com/office/drawing/2014/main" val="2686144714"/>
                  </a:ext>
                </a:extLst>
              </a:tr>
              <a:tr h="340240">
                <a:tc>
                  <a:txBody>
                    <a:bodyPr/>
                    <a:lstStyle/>
                    <a:p>
                      <a:pPr marL="0" marR="0">
                        <a:lnSpc>
                          <a:spcPct val="115000"/>
                        </a:lnSpc>
                        <a:spcBef>
                          <a:spcPts val="0"/>
                        </a:spcBef>
                        <a:spcAft>
                          <a:spcPts val="1000"/>
                        </a:spcAft>
                      </a:pPr>
                      <a:r>
                        <a:rPr lang="en-US" sz="1600">
                          <a:effectLst/>
                        </a:rPr>
                        <a:t>Continental</a:t>
                      </a:r>
                      <a:endParaRPr lang="en-US" sz="1400">
                        <a:effectLst/>
                        <a:latin typeface="Calibri" panose="020F0502020204030204" pitchFamily="34" charset="0"/>
                        <a:ea typeface="Calibri" panose="020F0502020204030204" pitchFamily="34" charset="0"/>
                      </a:endParaRPr>
                    </a:p>
                  </a:txBody>
                  <a:tcPr marL="68580" marR="68580" marT="9525" marB="0" anchor="ctr"/>
                </a:tc>
                <a:tc>
                  <a:txBody>
                    <a:bodyPr/>
                    <a:lstStyle/>
                    <a:p>
                      <a:pPr marL="0" marR="0" hangingPunct="0">
                        <a:lnSpc>
                          <a:spcPct val="115000"/>
                        </a:lnSpc>
                        <a:spcBef>
                          <a:spcPts val="0"/>
                        </a:spcBef>
                        <a:spcAft>
                          <a:spcPts val="1000"/>
                        </a:spcAft>
                      </a:pPr>
                      <a:r>
                        <a:rPr lang="en-US" sz="1600" u="sng">
                          <a:effectLst/>
                          <a:hlinkClick r:id="rId6"/>
                        </a:rPr>
                        <a:t>VAVBAWAS/CO/VRE/CONT</a:t>
                      </a:r>
                      <a:endParaRPr lang="en-US" sz="1400">
                        <a:effectLst/>
                        <a:latin typeface="Calibri" panose="020F0502020204030204" pitchFamily="34" charset="0"/>
                        <a:ea typeface="Calibri" panose="020F0502020204030204" pitchFamily="34" charset="0"/>
                      </a:endParaRPr>
                    </a:p>
                  </a:txBody>
                  <a:tcPr marL="68580" marR="68580" marT="9525" marB="0" anchor="ctr"/>
                </a:tc>
                <a:extLst>
                  <a:ext uri="{0D108BD9-81ED-4DB2-BD59-A6C34878D82A}">
                    <a16:rowId xmlns:a16="http://schemas.microsoft.com/office/drawing/2014/main" val="2301457427"/>
                  </a:ext>
                </a:extLst>
              </a:tr>
              <a:tr h="340240">
                <a:tc>
                  <a:txBody>
                    <a:bodyPr/>
                    <a:lstStyle/>
                    <a:p>
                      <a:pPr marL="0" marR="0">
                        <a:lnSpc>
                          <a:spcPct val="115000"/>
                        </a:lnSpc>
                        <a:spcBef>
                          <a:spcPts val="0"/>
                        </a:spcBef>
                        <a:spcAft>
                          <a:spcPts val="1000"/>
                        </a:spcAft>
                      </a:pPr>
                      <a:r>
                        <a:rPr lang="en-US" sz="1600">
                          <a:effectLst/>
                        </a:rPr>
                        <a:t>Pacific</a:t>
                      </a:r>
                      <a:endParaRPr lang="en-US" sz="1400">
                        <a:effectLst/>
                        <a:latin typeface="Calibri" panose="020F0502020204030204" pitchFamily="34" charset="0"/>
                        <a:ea typeface="Calibri" panose="020F0502020204030204" pitchFamily="34" charset="0"/>
                      </a:endParaRPr>
                    </a:p>
                  </a:txBody>
                  <a:tcPr marL="68580" marR="68580" marT="9525" marB="0" anchor="ctr"/>
                </a:tc>
                <a:tc>
                  <a:txBody>
                    <a:bodyPr/>
                    <a:lstStyle/>
                    <a:p>
                      <a:pPr marL="0" marR="0" hangingPunct="0">
                        <a:lnSpc>
                          <a:spcPct val="115000"/>
                        </a:lnSpc>
                        <a:spcBef>
                          <a:spcPts val="0"/>
                        </a:spcBef>
                        <a:spcAft>
                          <a:spcPts val="1000"/>
                        </a:spcAft>
                      </a:pPr>
                      <a:r>
                        <a:rPr lang="en-US" sz="1600" u="sng">
                          <a:effectLst/>
                          <a:hlinkClick r:id="rId7"/>
                        </a:rPr>
                        <a:t>VAVBAWAS/CO/VRE/PA</a:t>
                      </a:r>
                      <a:endParaRPr lang="en-US" sz="1400">
                        <a:effectLst/>
                        <a:latin typeface="Calibri" panose="020F0502020204030204" pitchFamily="34" charset="0"/>
                        <a:ea typeface="Calibri" panose="020F0502020204030204" pitchFamily="34" charset="0"/>
                      </a:endParaRPr>
                    </a:p>
                  </a:txBody>
                  <a:tcPr marL="68580" marR="68580" marT="9525" marB="0" anchor="ctr"/>
                </a:tc>
                <a:extLst>
                  <a:ext uri="{0D108BD9-81ED-4DB2-BD59-A6C34878D82A}">
                    <a16:rowId xmlns:a16="http://schemas.microsoft.com/office/drawing/2014/main" val="4157574441"/>
                  </a:ext>
                </a:extLst>
              </a:tr>
            </a:tbl>
          </a:graphicData>
        </a:graphic>
      </p:graphicFrame>
    </p:spTree>
    <p:extLst>
      <p:ext uri="{BB962C8B-B14F-4D97-AF65-F5344CB8AC3E}">
        <p14:creationId xmlns:p14="http://schemas.microsoft.com/office/powerpoint/2010/main" val="360516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CD04-EFAA-4AC4-BD31-599946651797}"/>
              </a:ext>
            </a:extLst>
          </p:cNvPr>
          <p:cNvSpPr>
            <a:spLocks noGrp="1"/>
          </p:cNvSpPr>
          <p:nvPr>
            <p:ph type="title"/>
          </p:nvPr>
        </p:nvSpPr>
        <p:spPr/>
        <p:txBody>
          <a:bodyPr/>
          <a:lstStyle/>
          <a:p>
            <a:pPr algn="ctr"/>
            <a:r>
              <a:rPr lang="en-US"/>
              <a:t>Questions</a:t>
            </a:r>
          </a:p>
        </p:txBody>
      </p:sp>
      <p:sp>
        <p:nvSpPr>
          <p:cNvPr id="4" name="Date Placeholder 3">
            <a:extLst>
              <a:ext uri="{FF2B5EF4-FFF2-40B4-BE49-F238E27FC236}">
                <a16:creationId xmlns:a16="http://schemas.microsoft.com/office/drawing/2014/main" id="{1C6AE451-AA80-497B-A825-1190984BFD50}"/>
              </a:ext>
            </a:extLst>
          </p:cNvPr>
          <p:cNvSpPr>
            <a:spLocks noGrp="1"/>
          </p:cNvSpPr>
          <p:nvPr>
            <p:ph type="dt" sz="half" idx="10"/>
          </p:nvPr>
        </p:nvSpPr>
        <p:spPr/>
        <p:txBody>
          <a:bodyPr/>
          <a:lstStyle/>
          <a:p>
            <a:fld id="{59A79C4E-3F0E-465B-A68D-61DBC0384BAE}" type="datetime4">
              <a:rPr lang="en-US" smtClean="0"/>
              <a:t>March 31, 2020</a:t>
            </a:fld>
            <a:endParaRPr lang="en-US"/>
          </a:p>
        </p:txBody>
      </p:sp>
      <p:sp>
        <p:nvSpPr>
          <p:cNvPr id="5" name="Slide Number Placeholder 4">
            <a:extLst>
              <a:ext uri="{FF2B5EF4-FFF2-40B4-BE49-F238E27FC236}">
                <a16:creationId xmlns:a16="http://schemas.microsoft.com/office/drawing/2014/main" id="{2875171E-D88B-45F6-B9AD-DBB41DFE2476}"/>
              </a:ext>
            </a:extLst>
          </p:cNvPr>
          <p:cNvSpPr>
            <a:spLocks noGrp="1"/>
          </p:cNvSpPr>
          <p:nvPr>
            <p:ph type="sldNum" sz="quarter" idx="12"/>
          </p:nvPr>
        </p:nvSpPr>
        <p:spPr/>
        <p:txBody>
          <a:bodyPr/>
          <a:lstStyle/>
          <a:p>
            <a:fld id="{7986C1C5-DDED-F441-8E37-37560264356D}" type="slidenum">
              <a:rPr lang="en-US" smtClean="0"/>
              <a:pPr/>
              <a:t>13</a:t>
            </a:fld>
            <a:endParaRPr lang="en-US"/>
          </a:p>
        </p:txBody>
      </p:sp>
      <p:pic>
        <p:nvPicPr>
          <p:cNvPr id="4102" name="Picture 6" descr="Image result for questions">
            <a:extLst>
              <a:ext uri="{FF2B5EF4-FFF2-40B4-BE49-F238E27FC236}">
                <a16:creationId xmlns:a16="http://schemas.microsoft.com/office/drawing/2014/main" id="{6497AE78-3A75-44C6-A4A8-A9F679E98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345" y="2355339"/>
            <a:ext cx="6817796" cy="45026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C6A7409-9832-4E61-B30C-88D097ABD810}"/>
              </a:ext>
            </a:extLst>
          </p:cNvPr>
          <p:cNvSpPr txBox="1"/>
          <p:nvPr/>
        </p:nvSpPr>
        <p:spPr>
          <a:xfrm>
            <a:off x="125749" y="1595458"/>
            <a:ext cx="2645841" cy="3683060"/>
          </a:xfrm>
          <a:prstGeom prst="rect">
            <a:avLst/>
          </a:prstGeom>
          <a:noFill/>
        </p:spPr>
        <p:txBody>
          <a:bodyPr wrap="square" rtlCol="0">
            <a:spAutoFit/>
          </a:bodyPr>
          <a:lstStyle/>
          <a:p>
            <a:r>
              <a:rPr lang="en-US" sz="2000" b="1"/>
              <a:t>TMS Training Information</a:t>
            </a:r>
          </a:p>
          <a:p>
            <a:endParaRPr lang="en-US" sz="2000" b="1"/>
          </a:p>
          <a:p>
            <a:r>
              <a:rPr lang="en-US" sz="2000" u="sng"/>
              <a:t>TMS #: </a:t>
            </a:r>
            <a:r>
              <a:rPr lang="en-US" sz="2000"/>
              <a:t>VA 4553097</a:t>
            </a:r>
          </a:p>
          <a:p>
            <a:endParaRPr lang="en-US" sz="2000"/>
          </a:p>
          <a:p>
            <a:r>
              <a:rPr lang="en-US" sz="2000" u="sng"/>
              <a:t>Target Audience: </a:t>
            </a:r>
          </a:p>
          <a:p>
            <a:r>
              <a:rPr lang="en-US" sz="2000"/>
              <a:t>All VR&amp;E Staff</a:t>
            </a:r>
          </a:p>
          <a:p>
            <a:endParaRPr lang="en-US" sz="2000"/>
          </a:p>
          <a:p>
            <a:r>
              <a:rPr lang="en-US" sz="2000" u="sng"/>
              <a:t>Completion Date: </a:t>
            </a:r>
          </a:p>
          <a:p>
            <a:r>
              <a:rPr lang="en-US" sz="2000"/>
              <a:t>Monday, April 6</a:t>
            </a:r>
            <a:r>
              <a:rPr lang="en-US" sz="2000" baseline="30000"/>
              <a:t>th</a:t>
            </a:r>
          </a:p>
          <a:p>
            <a:endParaRPr lang="en-US" sz="2000" baseline="30000"/>
          </a:p>
          <a:p>
            <a:endParaRPr lang="en-US" sz="2000"/>
          </a:p>
        </p:txBody>
      </p:sp>
    </p:spTree>
    <p:extLst>
      <p:ext uri="{BB962C8B-B14F-4D97-AF65-F5344CB8AC3E}">
        <p14:creationId xmlns:p14="http://schemas.microsoft.com/office/powerpoint/2010/main" val="61627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347471" y="3827376"/>
            <a:ext cx="8571353" cy="976285"/>
          </a:xfrm>
        </p:spPr>
        <p:txBody>
          <a:bodyPr>
            <a:normAutofit fontScale="90000"/>
          </a:bodyPr>
          <a:lstStyle/>
          <a:p>
            <a:r>
              <a:rPr lang="en-US"/>
              <a:t>Vocational Rehabilitation and Employment  </a:t>
            </a:r>
            <a:br>
              <a:rPr lang="en-US"/>
            </a:br>
            <a:r>
              <a:rPr lang="en-US"/>
              <a:t>Centralized Mail</a:t>
            </a:r>
          </a:p>
        </p:txBody>
      </p:sp>
      <p:sp>
        <p:nvSpPr>
          <p:cNvPr id="13" name="Subtitle 12"/>
          <p:cNvSpPr>
            <a:spLocks noGrp="1"/>
          </p:cNvSpPr>
          <p:nvPr>
            <p:ph type="subTitle" idx="1"/>
          </p:nvPr>
        </p:nvSpPr>
        <p:spPr/>
        <p:txBody>
          <a:bodyPr>
            <a:normAutofit/>
          </a:bodyPr>
          <a:lstStyle/>
          <a:p>
            <a:r>
              <a:rPr lang="en-US"/>
              <a:t>User Roles and Work Queues</a:t>
            </a:r>
          </a:p>
          <a:p>
            <a:endParaRPr lang="en-US"/>
          </a:p>
        </p:txBody>
      </p:sp>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1C06A4-B6DF-4EF7-85D4-5116B1197CF7}" type="datetime4">
              <a:rPr kumimoji="0" lang="en-US" sz="1000" b="0" i="0" u="none" strike="noStrike" kern="1200" cap="none" spc="0" normalizeH="0" baseline="0" noProof="0" smtClean="0">
                <a:ln>
                  <a:noFill/>
                </a:ln>
                <a:solidFill>
                  <a:prstClr val="white">
                    <a:lumMod val="50000"/>
                  </a:prstClr>
                </a:solidFill>
                <a:effectLst/>
                <a:uLnTx/>
                <a:uFillTx/>
                <a:latin typeface="Georgia" panose="020405020504050203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March 31, 2020</a:t>
            </a:fld>
            <a:endParaRPr kumimoji="0" lang="en-US" sz="1000" b="0" i="0" u="none" strike="noStrike" kern="1200" cap="none" spc="0" normalizeH="0" baseline="0" noProof="0">
              <a:ln>
                <a:noFill/>
              </a:ln>
              <a:solidFill>
                <a:prstClr val="white">
                  <a:lumMod val="50000"/>
                </a:prstClr>
              </a:solidFill>
              <a:effectLst/>
              <a:uLnTx/>
              <a:uFillTx/>
              <a:latin typeface="Georgia" panose="02040502050405020303"/>
              <a:ea typeface="+mn-ea"/>
              <a:cs typeface="+mn-cs"/>
            </a:endParaRPr>
          </a:p>
        </p:txBody>
      </p:sp>
      <p:pic>
        <p:nvPicPr>
          <p:cNvPr id="3" name="Picture 2">
            <a:extLst>
              <a:ext uri="{FF2B5EF4-FFF2-40B4-BE49-F238E27FC236}">
                <a16:creationId xmlns:a16="http://schemas.microsoft.com/office/drawing/2014/main" id="{C89F50D1-8A31-4854-9E81-E32818253D17}"/>
              </a:ext>
            </a:extLst>
          </p:cNvPr>
          <p:cNvPicPr>
            <a:picLocks noChangeAspect="1"/>
          </p:cNvPicPr>
          <p:nvPr/>
        </p:nvPicPr>
        <p:blipFill>
          <a:blip r:embed="rId2"/>
          <a:stretch>
            <a:fillRect/>
          </a:stretch>
        </p:blipFill>
        <p:spPr>
          <a:xfrm>
            <a:off x="3638550" y="1119833"/>
            <a:ext cx="1866900" cy="1685925"/>
          </a:xfrm>
          <a:prstGeom prst="rect">
            <a:avLst/>
          </a:prstGeom>
          <a:ln w="57150">
            <a:solidFill>
              <a:schemeClr val="accent2"/>
            </a:solidFill>
          </a:ln>
        </p:spPr>
      </p:pic>
    </p:spTree>
    <p:extLst>
      <p:ext uri="{BB962C8B-B14F-4D97-AF65-F5344CB8AC3E}">
        <p14:creationId xmlns:p14="http://schemas.microsoft.com/office/powerpoint/2010/main" val="162472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D77F-B097-4F12-88B8-EB102E0DC9A2}"/>
              </a:ext>
            </a:extLst>
          </p:cNvPr>
          <p:cNvSpPr>
            <a:spLocks noGrp="1"/>
          </p:cNvSpPr>
          <p:nvPr>
            <p:ph type="title"/>
          </p:nvPr>
        </p:nvSpPr>
        <p:spPr/>
        <p:txBody>
          <a:bodyPr/>
          <a:lstStyle/>
          <a:p>
            <a:r>
              <a:rPr lang="en-US"/>
              <a:t>Queues</a:t>
            </a:r>
          </a:p>
        </p:txBody>
      </p:sp>
      <p:graphicFrame>
        <p:nvGraphicFramePr>
          <p:cNvPr id="7" name="Table 7">
            <a:extLst>
              <a:ext uri="{FF2B5EF4-FFF2-40B4-BE49-F238E27FC236}">
                <a16:creationId xmlns:a16="http://schemas.microsoft.com/office/drawing/2014/main" id="{CD90D584-D231-420D-A524-DF9D1115957E}"/>
              </a:ext>
            </a:extLst>
          </p:cNvPr>
          <p:cNvGraphicFramePr>
            <a:graphicFrameLocks noGrp="1"/>
          </p:cNvGraphicFramePr>
          <p:nvPr>
            <p:ph idx="1"/>
            <p:extLst>
              <p:ext uri="{D42A27DB-BD31-4B8C-83A1-F6EECF244321}">
                <p14:modId xmlns:p14="http://schemas.microsoft.com/office/powerpoint/2010/main" val="2243788502"/>
              </p:ext>
            </p:extLst>
          </p:nvPr>
        </p:nvGraphicFramePr>
        <p:xfrm>
          <a:off x="150606" y="1296686"/>
          <a:ext cx="8799755" cy="1945799"/>
        </p:xfrm>
        <a:graphic>
          <a:graphicData uri="http://schemas.openxmlformats.org/drawingml/2006/table">
            <a:tbl>
              <a:tblPr firstRow="1" bandRow="1">
                <a:tableStyleId>{5C22544A-7EE6-4342-B048-85BDC9FD1C3A}</a:tableStyleId>
              </a:tblPr>
              <a:tblGrid>
                <a:gridCol w="1888572">
                  <a:extLst>
                    <a:ext uri="{9D8B030D-6E8A-4147-A177-3AD203B41FA5}">
                      <a16:colId xmlns:a16="http://schemas.microsoft.com/office/drawing/2014/main" val="2714475613"/>
                    </a:ext>
                  </a:extLst>
                </a:gridCol>
                <a:gridCol w="2366279">
                  <a:extLst>
                    <a:ext uri="{9D8B030D-6E8A-4147-A177-3AD203B41FA5}">
                      <a16:colId xmlns:a16="http://schemas.microsoft.com/office/drawing/2014/main" val="1157906337"/>
                    </a:ext>
                  </a:extLst>
                </a:gridCol>
                <a:gridCol w="4544904">
                  <a:extLst>
                    <a:ext uri="{9D8B030D-6E8A-4147-A177-3AD203B41FA5}">
                      <a16:colId xmlns:a16="http://schemas.microsoft.com/office/drawing/2014/main" val="2045127255"/>
                    </a:ext>
                  </a:extLst>
                </a:gridCol>
              </a:tblGrid>
              <a:tr h="391319">
                <a:tc>
                  <a:txBody>
                    <a:bodyPr/>
                    <a:lstStyle/>
                    <a:p>
                      <a:r>
                        <a:rPr lang="en-US"/>
                        <a:t>User Role</a:t>
                      </a:r>
                    </a:p>
                  </a:txBody>
                  <a:tcPr/>
                </a:tc>
                <a:tc>
                  <a:txBody>
                    <a:bodyPr/>
                    <a:lstStyle/>
                    <a:p>
                      <a:r>
                        <a:rPr lang="en-US"/>
                        <a:t>Queue</a:t>
                      </a:r>
                    </a:p>
                  </a:txBody>
                  <a:tcPr/>
                </a:tc>
                <a:tc>
                  <a:txBody>
                    <a:bodyPr/>
                    <a:lstStyle/>
                    <a:p>
                      <a:r>
                        <a:rPr lang="en-US"/>
                        <a:t>Description</a:t>
                      </a:r>
                    </a:p>
                  </a:txBody>
                  <a:tcPr/>
                </a:tc>
                <a:extLst>
                  <a:ext uri="{0D108BD9-81ED-4DB2-BD59-A6C34878D82A}">
                    <a16:rowId xmlns:a16="http://schemas.microsoft.com/office/drawing/2014/main" val="362612886"/>
                  </a:ext>
                </a:extLst>
              </a:tr>
              <a:tr h="391319">
                <a:tc rowSpan="2">
                  <a:txBody>
                    <a:bodyPr/>
                    <a:lstStyle/>
                    <a:p>
                      <a:pPr algn="l"/>
                      <a:r>
                        <a:rPr lang="en-US"/>
                        <a:t>Basic User</a:t>
                      </a:r>
                    </a:p>
                    <a:p>
                      <a:pPr algn="l"/>
                      <a:r>
                        <a:rPr lang="en-US"/>
                        <a:t>Program</a:t>
                      </a:r>
                    </a:p>
                  </a:txBody>
                  <a:tcPr anchor="ctr"/>
                </a:tc>
                <a:tc>
                  <a:txBody>
                    <a:bodyPr/>
                    <a:lstStyle/>
                    <a:p>
                      <a:r>
                        <a:rPr lang="en-US"/>
                        <a:t>Hold</a:t>
                      </a:r>
                    </a:p>
                  </a:txBody>
                  <a:tcPr/>
                </a:tc>
                <a:tc>
                  <a:txBody>
                    <a:bodyPr/>
                    <a:lstStyle/>
                    <a:p>
                      <a:r>
                        <a:rPr lang="en-US"/>
                        <a:t>Contains packets placed on hold, which may require additional information to continue processing</a:t>
                      </a:r>
                    </a:p>
                  </a:txBody>
                  <a:tcPr/>
                </a:tc>
                <a:extLst>
                  <a:ext uri="{0D108BD9-81ED-4DB2-BD59-A6C34878D82A}">
                    <a16:rowId xmlns:a16="http://schemas.microsoft.com/office/drawing/2014/main" val="191506307"/>
                  </a:ext>
                </a:extLst>
              </a:tr>
              <a:tr h="391319">
                <a:tc vMerge="1">
                  <a:txBody>
                    <a:bodyPr/>
                    <a:lstStyle/>
                    <a:p>
                      <a:endParaRPr lang="en-US"/>
                    </a:p>
                  </a:txBody>
                  <a:tcPr/>
                </a:tc>
                <a:tc>
                  <a:txBody>
                    <a:bodyPr/>
                    <a:lstStyle/>
                    <a:p>
                      <a:r>
                        <a:rPr lang="en-US"/>
                        <a:t>Work</a:t>
                      </a:r>
                    </a:p>
                  </a:txBody>
                  <a:tcPr/>
                </a:tc>
                <a:tc>
                  <a:txBody>
                    <a:bodyPr/>
                    <a:lstStyle/>
                    <a:p>
                      <a:r>
                        <a:rPr lang="en-US"/>
                        <a:t>Contains packets assigned to a specific user at a specific location for processing</a:t>
                      </a:r>
                    </a:p>
                  </a:txBody>
                  <a:tcPr/>
                </a:tc>
                <a:extLst>
                  <a:ext uri="{0D108BD9-81ED-4DB2-BD59-A6C34878D82A}">
                    <a16:rowId xmlns:a16="http://schemas.microsoft.com/office/drawing/2014/main" val="3888036425"/>
                  </a:ext>
                </a:extLst>
              </a:tr>
            </a:tbl>
          </a:graphicData>
        </a:graphic>
      </p:graphicFrame>
      <p:sp>
        <p:nvSpPr>
          <p:cNvPr id="4" name="Date Placeholder 3">
            <a:extLst>
              <a:ext uri="{FF2B5EF4-FFF2-40B4-BE49-F238E27FC236}">
                <a16:creationId xmlns:a16="http://schemas.microsoft.com/office/drawing/2014/main" id="{0093F0AD-43AF-4098-BB00-931E7FA6D330}"/>
              </a:ext>
            </a:extLst>
          </p:cNvPr>
          <p:cNvSpPr>
            <a:spLocks noGrp="1"/>
          </p:cNvSpPr>
          <p:nvPr>
            <p:ph type="dt" sz="half" idx="10"/>
          </p:nvPr>
        </p:nvSpPr>
        <p:spPr/>
        <p:txBody>
          <a:bodyPr/>
          <a:lstStyle/>
          <a:p>
            <a:fld id="{59A79C4E-3F0E-465B-A68D-61DBC0384BAE}" type="datetime4">
              <a:rPr lang="en-US" smtClean="0"/>
              <a:t>March 31, 2020</a:t>
            </a:fld>
            <a:endParaRPr lang="en-US"/>
          </a:p>
        </p:txBody>
      </p:sp>
      <p:sp>
        <p:nvSpPr>
          <p:cNvPr id="5" name="Slide Number Placeholder 4">
            <a:extLst>
              <a:ext uri="{FF2B5EF4-FFF2-40B4-BE49-F238E27FC236}">
                <a16:creationId xmlns:a16="http://schemas.microsoft.com/office/drawing/2014/main" id="{82F8E5A8-9324-4901-BB2C-EB0A2EB7C4CF}"/>
              </a:ext>
            </a:extLst>
          </p:cNvPr>
          <p:cNvSpPr>
            <a:spLocks noGrp="1"/>
          </p:cNvSpPr>
          <p:nvPr>
            <p:ph type="sldNum" sz="quarter" idx="12"/>
          </p:nvPr>
        </p:nvSpPr>
        <p:spPr/>
        <p:txBody>
          <a:bodyPr/>
          <a:lstStyle/>
          <a:p>
            <a:fld id="{7986C1C5-DDED-F441-8E37-37560264356D}" type="slidenum">
              <a:rPr lang="en-US" smtClean="0"/>
              <a:pPr/>
              <a:t>15</a:t>
            </a:fld>
            <a:endParaRPr lang="en-US"/>
          </a:p>
        </p:txBody>
      </p:sp>
    </p:spTree>
    <p:extLst>
      <p:ext uri="{BB962C8B-B14F-4D97-AF65-F5344CB8AC3E}">
        <p14:creationId xmlns:p14="http://schemas.microsoft.com/office/powerpoint/2010/main" val="3219967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D77F-B097-4F12-88B8-EB102E0DC9A2}"/>
              </a:ext>
            </a:extLst>
          </p:cNvPr>
          <p:cNvSpPr>
            <a:spLocks noGrp="1"/>
          </p:cNvSpPr>
          <p:nvPr>
            <p:ph type="title"/>
          </p:nvPr>
        </p:nvSpPr>
        <p:spPr/>
        <p:txBody>
          <a:bodyPr/>
          <a:lstStyle/>
          <a:p>
            <a:r>
              <a:rPr lang="en-US"/>
              <a:t>Queues</a:t>
            </a:r>
          </a:p>
        </p:txBody>
      </p:sp>
      <p:graphicFrame>
        <p:nvGraphicFramePr>
          <p:cNvPr id="7" name="Table 7">
            <a:extLst>
              <a:ext uri="{FF2B5EF4-FFF2-40B4-BE49-F238E27FC236}">
                <a16:creationId xmlns:a16="http://schemas.microsoft.com/office/drawing/2014/main" id="{CD90D584-D231-420D-A524-DF9D1115957E}"/>
              </a:ext>
            </a:extLst>
          </p:cNvPr>
          <p:cNvGraphicFramePr>
            <a:graphicFrameLocks noGrp="1"/>
          </p:cNvGraphicFramePr>
          <p:nvPr>
            <p:ph idx="1"/>
            <p:extLst>
              <p:ext uri="{D42A27DB-BD31-4B8C-83A1-F6EECF244321}">
                <p14:modId xmlns:p14="http://schemas.microsoft.com/office/powerpoint/2010/main" val="3904735258"/>
              </p:ext>
            </p:extLst>
          </p:nvPr>
        </p:nvGraphicFramePr>
        <p:xfrm>
          <a:off x="172122" y="1296686"/>
          <a:ext cx="8778240" cy="4140359"/>
        </p:xfrm>
        <a:graphic>
          <a:graphicData uri="http://schemas.openxmlformats.org/drawingml/2006/table">
            <a:tbl>
              <a:tblPr firstRow="1" bandRow="1">
                <a:tableStyleId>{5C22544A-7EE6-4342-B048-85BDC9FD1C3A}</a:tableStyleId>
              </a:tblPr>
              <a:tblGrid>
                <a:gridCol w="1883955">
                  <a:extLst>
                    <a:ext uri="{9D8B030D-6E8A-4147-A177-3AD203B41FA5}">
                      <a16:colId xmlns:a16="http://schemas.microsoft.com/office/drawing/2014/main" val="2714475613"/>
                    </a:ext>
                  </a:extLst>
                </a:gridCol>
                <a:gridCol w="2360493">
                  <a:extLst>
                    <a:ext uri="{9D8B030D-6E8A-4147-A177-3AD203B41FA5}">
                      <a16:colId xmlns:a16="http://schemas.microsoft.com/office/drawing/2014/main" val="1157906337"/>
                    </a:ext>
                  </a:extLst>
                </a:gridCol>
                <a:gridCol w="4533792">
                  <a:extLst>
                    <a:ext uri="{9D8B030D-6E8A-4147-A177-3AD203B41FA5}">
                      <a16:colId xmlns:a16="http://schemas.microsoft.com/office/drawing/2014/main" val="2045127255"/>
                    </a:ext>
                  </a:extLst>
                </a:gridCol>
              </a:tblGrid>
              <a:tr h="391319">
                <a:tc>
                  <a:txBody>
                    <a:bodyPr/>
                    <a:lstStyle/>
                    <a:p>
                      <a:r>
                        <a:rPr lang="en-US"/>
                        <a:t>User Role</a:t>
                      </a:r>
                    </a:p>
                  </a:txBody>
                  <a:tcPr/>
                </a:tc>
                <a:tc>
                  <a:txBody>
                    <a:bodyPr/>
                    <a:lstStyle/>
                    <a:p>
                      <a:r>
                        <a:rPr lang="en-US"/>
                        <a:t>Queue</a:t>
                      </a:r>
                    </a:p>
                  </a:txBody>
                  <a:tcPr/>
                </a:tc>
                <a:tc>
                  <a:txBody>
                    <a:bodyPr/>
                    <a:lstStyle/>
                    <a:p>
                      <a:r>
                        <a:rPr lang="en-US"/>
                        <a:t>Description</a:t>
                      </a:r>
                    </a:p>
                  </a:txBody>
                  <a:tcPr/>
                </a:tc>
                <a:extLst>
                  <a:ext uri="{0D108BD9-81ED-4DB2-BD59-A6C34878D82A}">
                    <a16:rowId xmlns:a16="http://schemas.microsoft.com/office/drawing/2014/main" val="362612886"/>
                  </a:ext>
                </a:extLst>
              </a:tr>
              <a:tr h="391319">
                <a:tc rowSpan="5">
                  <a:txBody>
                    <a:bodyPr/>
                    <a:lstStyle/>
                    <a:p>
                      <a:pPr algn="ctr"/>
                      <a:r>
                        <a:rPr lang="en-US"/>
                        <a:t>Super User</a:t>
                      </a:r>
                    </a:p>
                  </a:txBody>
                  <a:tcPr anchor="ctr"/>
                </a:tc>
                <a:tc>
                  <a:txBody>
                    <a:bodyPr/>
                    <a:lstStyle/>
                    <a:p>
                      <a:r>
                        <a:rPr lang="en-US"/>
                        <a:t>*Authorization</a:t>
                      </a:r>
                    </a:p>
                  </a:txBody>
                  <a:tcPr/>
                </a:tc>
                <a:tc>
                  <a:txBody>
                    <a:bodyPr/>
                    <a:lstStyle/>
                    <a:p>
                      <a:r>
                        <a:rPr lang="en-US"/>
                        <a:t>Contains packets requested for Re-scan or split that require Supervisor or Super User authorization to continue</a:t>
                      </a:r>
                    </a:p>
                  </a:txBody>
                  <a:tcPr/>
                </a:tc>
                <a:extLst>
                  <a:ext uri="{0D108BD9-81ED-4DB2-BD59-A6C34878D82A}">
                    <a16:rowId xmlns:a16="http://schemas.microsoft.com/office/drawing/2014/main" val="922554562"/>
                  </a:ext>
                </a:extLst>
              </a:tr>
              <a:tr h="391319">
                <a:tc vMerge="1">
                  <a:txBody>
                    <a:bodyPr/>
                    <a:lstStyle/>
                    <a:p>
                      <a:endParaRPr lang="en-US"/>
                    </a:p>
                  </a:txBody>
                  <a:tcPr/>
                </a:tc>
                <a:tc>
                  <a:txBody>
                    <a:bodyPr/>
                    <a:lstStyle/>
                    <a:p>
                      <a:r>
                        <a:rPr lang="en-US"/>
                        <a:t>*Assignment</a:t>
                      </a:r>
                    </a:p>
                  </a:txBody>
                  <a:tcPr/>
                </a:tc>
                <a:tc>
                  <a:txBody>
                    <a:bodyPr/>
                    <a:lstStyle/>
                    <a:p>
                      <a:r>
                        <a:rPr lang="en-US"/>
                        <a:t>Contains packets pending assignment to a Work Queue</a:t>
                      </a:r>
                    </a:p>
                  </a:txBody>
                  <a:tcPr/>
                </a:tc>
                <a:extLst>
                  <a:ext uri="{0D108BD9-81ED-4DB2-BD59-A6C34878D82A}">
                    <a16:rowId xmlns:a16="http://schemas.microsoft.com/office/drawing/2014/main" val="765625726"/>
                  </a:ext>
                </a:extLst>
              </a:tr>
              <a:tr h="391319">
                <a:tc vMerge="1">
                  <a:txBody>
                    <a:bodyPr/>
                    <a:lstStyle/>
                    <a:p>
                      <a:endParaRPr lang="en-US"/>
                    </a:p>
                  </a:txBody>
                  <a:tcPr/>
                </a:tc>
                <a:tc>
                  <a:txBody>
                    <a:bodyPr/>
                    <a:lstStyle/>
                    <a:p>
                      <a:r>
                        <a:rPr lang="en-US"/>
                        <a:t>*Reassign</a:t>
                      </a:r>
                    </a:p>
                  </a:txBody>
                  <a:tcPr/>
                </a:tc>
                <a:tc>
                  <a:txBody>
                    <a:bodyPr/>
                    <a:lstStyle/>
                    <a:p>
                      <a:r>
                        <a:rPr lang="en-US"/>
                        <a:t>Contains packets that require rerouting to a different location or user for processing</a:t>
                      </a:r>
                    </a:p>
                  </a:txBody>
                  <a:tcPr/>
                </a:tc>
                <a:extLst>
                  <a:ext uri="{0D108BD9-81ED-4DB2-BD59-A6C34878D82A}">
                    <a16:rowId xmlns:a16="http://schemas.microsoft.com/office/drawing/2014/main" val="3206179551"/>
                  </a:ext>
                </a:extLst>
              </a:tr>
              <a:tr h="391319">
                <a:tc vMerge="1">
                  <a:txBody>
                    <a:bodyPr/>
                    <a:lstStyle/>
                    <a:p>
                      <a:endParaRPr lang="en-US"/>
                    </a:p>
                  </a:txBody>
                  <a:tcPr anchor="ctr"/>
                </a:tc>
                <a:tc>
                  <a:txBody>
                    <a:bodyPr/>
                    <a:lstStyle/>
                    <a:p>
                      <a:r>
                        <a:rPr lang="en-US"/>
                        <a:t>Hold</a:t>
                      </a:r>
                    </a:p>
                  </a:txBody>
                  <a:tcPr/>
                </a:tc>
                <a:tc>
                  <a:txBody>
                    <a:bodyPr/>
                    <a:lstStyle/>
                    <a:p>
                      <a:r>
                        <a:rPr lang="en-US"/>
                        <a:t>Contains packets placed on hold, which may require additional information to continue processing</a:t>
                      </a:r>
                    </a:p>
                  </a:txBody>
                  <a:tcPr/>
                </a:tc>
                <a:extLst>
                  <a:ext uri="{0D108BD9-81ED-4DB2-BD59-A6C34878D82A}">
                    <a16:rowId xmlns:a16="http://schemas.microsoft.com/office/drawing/2014/main" val="3445933660"/>
                  </a:ext>
                </a:extLst>
              </a:tr>
              <a:tr h="391319">
                <a:tc vMerge="1">
                  <a:txBody>
                    <a:bodyPr/>
                    <a:lstStyle/>
                    <a:p>
                      <a:endParaRPr lang="en-US"/>
                    </a:p>
                  </a:txBody>
                  <a:tcPr anchor="ctr"/>
                </a:tc>
                <a:tc>
                  <a:txBody>
                    <a:bodyPr/>
                    <a:lstStyle/>
                    <a:p>
                      <a:r>
                        <a:rPr lang="en-US"/>
                        <a:t>Work</a:t>
                      </a:r>
                    </a:p>
                  </a:txBody>
                  <a:tcPr/>
                </a:tc>
                <a:tc>
                  <a:txBody>
                    <a:bodyPr/>
                    <a:lstStyle/>
                    <a:p>
                      <a:r>
                        <a:rPr lang="en-US"/>
                        <a:t>Contains packets assigned to a specific user at a specific location for processing</a:t>
                      </a:r>
                    </a:p>
                  </a:txBody>
                  <a:tcPr/>
                </a:tc>
                <a:extLst>
                  <a:ext uri="{0D108BD9-81ED-4DB2-BD59-A6C34878D82A}">
                    <a16:rowId xmlns:a16="http://schemas.microsoft.com/office/drawing/2014/main" val="2199003322"/>
                  </a:ext>
                </a:extLst>
              </a:tr>
            </a:tbl>
          </a:graphicData>
        </a:graphic>
      </p:graphicFrame>
      <p:sp>
        <p:nvSpPr>
          <p:cNvPr id="4" name="Date Placeholder 3">
            <a:extLst>
              <a:ext uri="{FF2B5EF4-FFF2-40B4-BE49-F238E27FC236}">
                <a16:creationId xmlns:a16="http://schemas.microsoft.com/office/drawing/2014/main" id="{0093F0AD-43AF-4098-BB00-931E7FA6D330}"/>
              </a:ext>
            </a:extLst>
          </p:cNvPr>
          <p:cNvSpPr>
            <a:spLocks noGrp="1"/>
          </p:cNvSpPr>
          <p:nvPr>
            <p:ph type="dt" sz="half" idx="10"/>
          </p:nvPr>
        </p:nvSpPr>
        <p:spPr/>
        <p:txBody>
          <a:bodyPr/>
          <a:lstStyle/>
          <a:p>
            <a:fld id="{59A79C4E-3F0E-465B-A68D-61DBC0384BAE}" type="datetime4">
              <a:rPr lang="en-US" smtClean="0"/>
              <a:t>March 31, 2020</a:t>
            </a:fld>
            <a:endParaRPr lang="en-US"/>
          </a:p>
        </p:txBody>
      </p:sp>
      <p:sp>
        <p:nvSpPr>
          <p:cNvPr id="5" name="Slide Number Placeholder 4">
            <a:extLst>
              <a:ext uri="{FF2B5EF4-FFF2-40B4-BE49-F238E27FC236}">
                <a16:creationId xmlns:a16="http://schemas.microsoft.com/office/drawing/2014/main" id="{82F8E5A8-9324-4901-BB2C-EB0A2EB7C4CF}"/>
              </a:ext>
            </a:extLst>
          </p:cNvPr>
          <p:cNvSpPr>
            <a:spLocks noGrp="1"/>
          </p:cNvSpPr>
          <p:nvPr>
            <p:ph type="sldNum" sz="quarter" idx="12"/>
          </p:nvPr>
        </p:nvSpPr>
        <p:spPr/>
        <p:txBody>
          <a:bodyPr/>
          <a:lstStyle/>
          <a:p>
            <a:fld id="{7986C1C5-DDED-F441-8E37-37560264356D}" type="slidenum">
              <a:rPr lang="en-US" smtClean="0"/>
              <a:pPr/>
              <a:t>16</a:t>
            </a:fld>
            <a:endParaRPr lang="en-US"/>
          </a:p>
        </p:txBody>
      </p:sp>
      <p:sp>
        <p:nvSpPr>
          <p:cNvPr id="10" name="TextBox 9">
            <a:extLst>
              <a:ext uri="{FF2B5EF4-FFF2-40B4-BE49-F238E27FC236}">
                <a16:creationId xmlns:a16="http://schemas.microsoft.com/office/drawing/2014/main" id="{CCE999CB-7B5F-4068-ACD9-AB21B2D42568}"/>
              </a:ext>
            </a:extLst>
          </p:cNvPr>
          <p:cNvSpPr txBox="1"/>
          <p:nvPr/>
        </p:nvSpPr>
        <p:spPr>
          <a:xfrm>
            <a:off x="451821" y="901410"/>
            <a:ext cx="8236088" cy="261610"/>
          </a:xfrm>
          <a:prstGeom prst="rect">
            <a:avLst/>
          </a:prstGeom>
          <a:noFill/>
        </p:spPr>
        <p:txBody>
          <a:bodyPr wrap="square" rtlCol="0">
            <a:spAutoFit/>
          </a:bodyPr>
          <a:lstStyle/>
          <a:p>
            <a:pPr algn="r"/>
            <a:r>
              <a:rPr lang="en-US" sz="1100"/>
              <a:t>*Indicates additional queues</a:t>
            </a:r>
          </a:p>
        </p:txBody>
      </p:sp>
    </p:spTree>
    <p:extLst>
      <p:ext uri="{BB962C8B-B14F-4D97-AF65-F5344CB8AC3E}">
        <p14:creationId xmlns:p14="http://schemas.microsoft.com/office/powerpoint/2010/main" val="3289468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D77F-B097-4F12-88B8-EB102E0DC9A2}"/>
              </a:ext>
            </a:extLst>
          </p:cNvPr>
          <p:cNvSpPr>
            <a:spLocks noGrp="1"/>
          </p:cNvSpPr>
          <p:nvPr>
            <p:ph type="title"/>
          </p:nvPr>
        </p:nvSpPr>
        <p:spPr/>
        <p:txBody>
          <a:bodyPr/>
          <a:lstStyle/>
          <a:p>
            <a:r>
              <a:rPr lang="en-US"/>
              <a:t>Queues</a:t>
            </a:r>
          </a:p>
        </p:txBody>
      </p:sp>
      <p:graphicFrame>
        <p:nvGraphicFramePr>
          <p:cNvPr id="7" name="Table 7">
            <a:extLst>
              <a:ext uri="{FF2B5EF4-FFF2-40B4-BE49-F238E27FC236}">
                <a16:creationId xmlns:a16="http://schemas.microsoft.com/office/drawing/2014/main" id="{CD90D584-D231-420D-A524-DF9D1115957E}"/>
              </a:ext>
            </a:extLst>
          </p:cNvPr>
          <p:cNvGraphicFramePr>
            <a:graphicFrameLocks noGrp="1"/>
          </p:cNvGraphicFramePr>
          <p:nvPr>
            <p:ph idx="1"/>
            <p:extLst>
              <p:ext uri="{D42A27DB-BD31-4B8C-83A1-F6EECF244321}">
                <p14:modId xmlns:p14="http://schemas.microsoft.com/office/powerpoint/2010/main" val="1804645811"/>
              </p:ext>
            </p:extLst>
          </p:nvPr>
        </p:nvGraphicFramePr>
        <p:xfrm>
          <a:off x="165100" y="1296686"/>
          <a:ext cx="8813800" cy="5054759"/>
        </p:xfrm>
        <a:graphic>
          <a:graphicData uri="http://schemas.openxmlformats.org/drawingml/2006/table">
            <a:tbl>
              <a:tblPr firstRow="1" bandRow="1">
                <a:tableStyleId>{5C22544A-7EE6-4342-B048-85BDC9FD1C3A}</a:tableStyleId>
              </a:tblPr>
              <a:tblGrid>
                <a:gridCol w="1891586">
                  <a:extLst>
                    <a:ext uri="{9D8B030D-6E8A-4147-A177-3AD203B41FA5}">
                      <a16:colId xmlns:a16="http://schemas.microsoft.com/office/drawing/2014/main" val="2714475613"/>
                    </a:ext>
                  </a:extLst>
                </a:gridCol>
                <a:gridCol w="2370056">
                  <a:extLst>
                    <a:ext uri="{9D8B030D-6E8A-4147-A177-3AD203B41FA5}">
                      <a16:colId xmlns:a16="http://schemas.microsoft.com/office/drawing/2014/main" val="1157906337"/>
                    </a:ext>
                  </a:extLst>
                </a:gridCol>
                <a:gridCol w="4552158">
                  <a:extLst>
                    <a:ext uri="{9D8B030D-6E8A-4147-A177-3AD203B41FA5}">
                      <a16:colId xmlns:a16="http://schemas.microsoft.com/office/drawing/2014/main" val="2045127255"/>
                    </a:ext>
                  </a:extLst>
                </a:gridCol>
              </a:tblGrid>
              <a:tr h="391319">
                <a:tc>
                  <a:txBody>
                    <a:bodyPr/>
                    <a:lstStyle/>
                    <a:p>
                      <a:r>
                        <a:rPr lang="en-US"/>
                        <a:t>User Role</a:t>
                      </a:r>
                    </a:p>
                  </a:txBody>
                  <a:tcPr/>
                </a:tc>
                <a:tc>
                  <a:txBody>
                    <a:bodyPr/>
                    <a:lstStyle/>
                    <a:p>
                      <a:r>
                        <a:rPr lang="en-US"/>
                        <a:t>Queue</a:t>
                      </a:r>
                    </a:p>
                  </a:txBody>
                  <a:tcPr/>
                </a:tc>
                <a:tc>
                  <a:txBody>
                    <a:bodyPr/>
                    <a:lstStyle/>
                    <a:p>
                      <a:r>
                        <a:rPr lang="en-US"/>
                        <a:t>Description</a:t>
                      </a:r>
                    </a:p>
                  </a:txBody>
                  <a:tcPr/>
                </a:tc>
                <a:extLst>
                  <a:ext uri="{0D108BD9-81ED-4DB2-BD59-A6C34878D82A}">
                    <a16:rowId xmlns:a16="http://schemas.microsoft.com/office/drawing/2014/main" val="362612886"/>
                  </a:ext>
                </a:extLst>
              </a:tr>
              <a:tr h="391319">
                <a:tc rowSpan="6">
                  <a:txBody>
                    <a:bodyPr/>
                    <a:lstStyle/>
                    <a:p>
                      <a:pPr algn="ctr"/>
                      <a:r>
                        <a:rPr lang="en-US"/>
                        <a:t>Supervisor</a:t>
                      </a:r>
                    </a:p>
                  </a:txBody>
                  <a:tcPr anchor="ctr"/>
                </a:tc>
                <a:tc>
                  <a:txBody>
                    <a:bodyPr/>
                    <a:lstStyle/>
                    <a:p>
                      <a:r>
                        <a:rPr lang="en-US"/>
                        <a:t>Authorization</a:t>
                      </a:r>
                    </a:p>
                  </a:txBody>
                  <a:tcPr/>
                </a:tc>
                <a:tc>
                  <a:txBody>
                    <a:bodyPr/>
                    <a:lstStyle/>
                    <a:p>
                      <a:r>
                        <a:rPr lang="en-US"/>
                        <a:t>Contains packets requested for Re-scan or split that require Supervisor or Super User authorization to continue</a:t>
                      </a:r>
                    </a:p>
                  </a:txBody>
                  <a:tcPr/>
                </a:tc>
                <a:extLst>
                  <a:ext uri="{0D108BD9-81ED-4DB2-BD59-A6C34878D82A}">
                    <a16:rowId xmlns:a16="http://schemas.microsoft.com/office/drawing/2014/main" val="922554562"/>
                  </a:ext>
                </a:extLst>
              </a:tr>
              <a:tr h="391319">
                <a:tc vMerge="1">
                  <a:txBody>
                    <a:bodyPr/>
                    <a:lstStyle/>
                    <a:p>
                      <a:endParaRPr lang="en-US"/>
                    </a:p>
                  </a:txBody>
                  <a:tcPr/>
                </a:tc>
                <a:tc>
                  <a:txBody>
                    <a:bodyPr/>
                    <a:lstStyle/>
                    <a:p>
                      <a:r>
                        <a:rPr lang="en-US"/>
                        <a:t>Assignment</a:t>
                      </a:r>
                    </a:p>
                  </a:txBody>
                  <a:tcPr/>
                </a:tc>
                <a:tc>
                  <a:txBody>
                    <a:bodyPr/>
                    <a:lstStyle/>
                    <a:p>
                      <a:r>
                        <a:rPr lang="en-US"/>
                        <a:t>Contains packets pending assignment to a Work Queue</a:t>
                      </a:r>
                    </a:p>
                  </a:txBody>
                  <a:tcPr/>
                </a:tc>
                <a:extLst>
                  <a:ext uri="{0D108BD9-81ED-4DB2-BD59-A6C34878D82A}">
                    <a16:rowId xmlns:a16="http://schemas.microsoft.com/office/drawing/2014/main" val="765625726"/>
                  </a:ext>
                </a:extLst>
              </a:tr>
              <a:tr h="361934">
                <a:tc vMerge="1">
                  <a:txBody>
                    <a:bodyPr/>
                    <a:lstStyle/>
                    <a:p>
                      <a:endParaRPr lang="en-US"/>
                    </a:p>
                  </a:txBody>
                  <a:tcPr/>
                </a:tc>
                <a:tc>
                  <a:txBody>
                    <a:bodyPr/>
                    <a:lstStyle/>
                    <a:p>
                      <a:r>
                        <a:rPr lang="en-US"/>
                        <a:t>Reassign</a:t>
                      </a:r>
                    </a:p>
                  </a:txBody>
                  <a:tcPr/>
                </a:tc>
                <a:tc>
                  <a:txBody>
                    <a:bodyPr/>
                    <a:lstStyle/>
                    <a:p>
                      <a:r>
                        <a:rPr lang="en-US"/>
                        <a:t>Contains packets that require rerouting to a different location or user for processing</a:t>
                      </a:r>
                    </a:p>
                  </a:txBody>
                  <a:tcPr/>
                </a:tc>
                <a:extLst>
                  <a:ext uri="{0D108BD9-81ED-4DB2-BD59-A6C34878D82A}">
                    <a16:rowId xmlns:a16="http://schemas.microsoft.com/office/drawing/2014/main" val="3206179551"/>
                  </a:ext>
                </a:extLst>
              </a:tr>
              <a:tr h="391319">
                <a:tc vMerge="1">
                  <a:txBody>
                    <a:bodyPr/>
                    <a:lstStyle/>
                    <a:p>
                      <a:endParaRPr lang="en-US"/>
                    </a:p>
                  </a:txBody>
                  <a:tcPr anchor="ctr"/>
                </a:tc>
                <a:tc>
                  <a:txBody>
                    <a:bodyPr/>
                    <a:lstStyle/>
                    <a:p>
                      <a:r>
                        <a:rPr lang="en-US"/>
                        <a:t>Hold</a:t>
                      </a:r>
                    </a:p>
                  </a:txBody>
                  <a:tcPr/>
                </a:tc>
                <a:tc>
                  <a:txBody>
                    <a:bodyPr/>
                    <a:lstStyle/>
                    <a:p>
                      <a:r>
                        <a:rPr lang="en-US"/>
                        <a:t>Contains packets placed on hold, which may require additional information to continue processing</a:t>
                      </a:r>
                    </a:p>
                  </a:txBody>
                  <a:tcPr/>
                </a:tc>
                <a:extLst>
                  <a:ext uri="{0D108BD9-81ED-4DB2-BD59-A6C34878D82A}">
                    <a16:rowId xmlns:a16="http://schemas.microsoft.com/office/drawing/2014/main" val="3445933660"/>
                  </a:ext>
                </a:extLst>
              </a:tr>
              <a:tr h="391319">
                <a:tc vMerge="1">
                  <a:txBody>
                    <a:bodyPr/>
                    <a:lstStyle/>
                    <a:p>
                      <a:endParaRPr lang="en-US"/>
                    </a:p>
                  </a:txBody>
                  <a:tcPr anchor="ctr"/>
                </a:tc>
                <a:tc>
                  <a:txBody>
                    <a:bodyPr/>
                    <a:lstStyle/>
                    <a:p>
                      <a:r>
                        <a:rPr lang="en-US"/>
                        <a:t>Work</a:t>
                      </a:r>
                    </a:p>
                  </a:txBody>
                  <a:tcPr/>
                </a:tc>
                <a:tc>
                  <a:txBody>
                    <a:bodyPr/>
                    <a:lstStyle/>
                    <a:p>
                      <a:r>
                        <a:rPr lang="en-US"/>
                        <a:t>Contains packets assigned to a specific user at a specific location for processing</a:t>
                      </a:r>
                    </a:p>
                  </a:txBody>
                  <a:tcPr/>
                </a:tc>
                <a:extLst>
                  <a:ext uri="{0D108BD9-81ED-4DB2-BD59-A6C34878D82A}">
                    <a16:rowId xmlns:a16="http://schemas.microsoft.com/office/drawing/2014/main" val="2199003322"/>
                  </a:ext>
                </a:extLst>
              </a:tr>
              <a:tr h="391319">
                <a:tc vMerge="1">
                  <a:txBody>
                    <a:bodyPr/>
                    <a:lstStyle/>
                    <a:p>
                      <a:endParaRPr lang="en-US"/>
                    </a:p>
                  </a:txBody>
                  <a:tcPr anchor="ctr"/>
                </a:tc>
                <a:tc>
                  <a:txBody>
                    <a:bodyPr/>
                    <a:lstStyle/>
                    <a:p>
                      <a:r>
                        <a:rPr lang="en-US"/>
                        <a:t>*Unidentified Mail (UM) First</a:t>
                      </a:r>
                    </a:p>
                  </a:txBody>
                  <a:tcPr/>
                </a:tc>
                <a:tc>
                  <a:txBody>
                    <a:bodyPr/>
                    <a:lstStyle/>
                    <a:p>
                      <a:r>
                        <a:rPr lang="en-US"/>
                        <a:t>Contains packets that a Basic User or Super User has designated as Unidentified  Mail</a:t>
                      </a:r>
                    </a:p>
                  </a:txBody>
                  <a:tcPr/>
                </a:tc>
                <a:extLst>
                  <a:ext uri="{0D108BD9-81ED-4DB2-BD59-A6C34878D82A}">
                    <a16:rowId xmlns:a16="http://schemas.microsoft.com/office/drawing/2014/main" val="740596758"/>
                  </a:ext>
                </a:extLst>
              </a:tr>
            </a:tbl>
          </a:graphicData>
        </a:graphic>
      </p:graphicFrame>
      <p:sp>
        <p:nvSpPr>
          <p:cNvPr id="4" name="Date Placeholder 3">
            <a:extLst>
              <a:ext uri="{FF2B5EF4-FFF2-40B4-BE49-F238E27FC236}">
                <a16:creationId xmlns:a16="http://schemas.microsoft.com/office/drawing/2014/main" id="{0093F0AD-43AF-4098-BB00-931E7FA6D330}"/>
              </a:ext>
            </a:extLst>
          </p:cNvPr>
          <p:cNvSpPr>
            <a:spLocks noGrp="1"/>
          </p:cNvSpPr>
          <p:nvPr>
            <p:ph type="dt" sz="half" idx="10"/>
          </p:nvPr>
        </p:nvSpPr>
        <p:spPr/>
        <p:txBody>
          <a:bodyPr/>
          <a:lstStyle/>
          <a:p>
            <a:fld id="{59A79C4E-3F0E-465B-A68D-61DBC0384BAE}" type="datetime4">
              <a:rPr lang="en-US" smtClean="0"/>
              <a:t>March 31, 2020</a:t>
            </a:fld>
            <a:endParaRPr lang="en-US"/>
          </a:p>
        </p:txBody>
      </p:sp>
      <p:sp>
        <p:nvSpPr>
          <p:cNvPr id="5" name="Slide Number Placeholder 4">
            <a:extLst>
              <a:ext uri="{FF2B5EF4-FFF2-40B4-BE49-F238E27FC236}">
                <a16:creationId xmlns:a16="http://schemas.microsoft.com/office/drawing/2014/main" id="{82F8E5A8-9324-4901-BB2C-EB0A2EB7C4CF}"/>
              </a:ext>
            </a:extLst>
          </p:cNvPr>
          <p:cNvSpPr>
            <a:spLocks noGrp="1"/>
          </p:cNvSpPr>
          <p:nvPr>
            <p:ph type="sldNum" sz="quarter" idx="12"/>
          </p:nvPr>
        </p:nvSpPr>
        <p:spPr/>
        <p:txBody>
          <a:bodyPr/>
          <a:lstStyle/>
          <a:p>
            <a:fld id="{7986C1C5-DDED-F441-8E37-37560264356D}" type="slidenum">
              <a:rPr lang="en-US" smtClean="0"/>
              <a:pPr/>
              <a:t>17</a:t>
            </a:fld>
            <a:endParaRPr lang="en-US"/>
          </a:p>
        </p:txBody>
      </p:sp>
      <p:sp>
        <p:nvSpPr>
          <p:cNvPr id="9" name="TextBox 8">
            <a:extLst>
              <a:ext uri="{FF2B5EF4-FFF2-40B4-BE49-F238E27FC236}">
                <a16:creationId xmlns:a16="http://schemas.microsoft.com/office/drawing/2014/main" id="{271A47CB-1ECB-4216-ACE5-597C46C79CBB}"/>
              </a:ext>
            </a:extLst>
          </p:cNvPr>
          <p:cNvSpPr txBox="1"/>
          <p:nvPr/>
        </p:nvSpPr>
        <p:spPr>
          <a:xfrm>
            <a:off x="451821" y="901410"/>
            <a:ext cx="8236088" cy="261610"/>
          </a:xfrm>
          <a:prstGeom prst="rect">
            <a:avLst/>
          </a:prstGeom>
          <a:noFill/>
        </p:spPr>
        <p:txBody>
          <a:bodyPr wrap="square" rtlCol="0">
            <a:spAutoFit/>
          </a:bodyPr>
          <a:lstStyle/>
          <a:p>
            <a:pPr algn="r"/>
            <a:r>
              <a:rPr lang="en-US" sz="1100"/>
              <a:t>*Indicates additional queues</a:t>
            </a:r>
          </a:p>
        </p:txBody>
      </p:sp>
    </p:spTree>
    <p:extLst>
      <p:ext uri="{BB962C8B-B14F-4D97-AF65-F5344CB8AC3E}">
        <p14:creationId xmlns:p14="http://schemas.microsoft.com/office/powerpoint/2010/main" val="4082217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D77F-B097-4F12-88B8-EB102E0DC9A2}"/>
              </a:ext>
            </a:extLst>
          </p:cNvPr>
          <p:cNvSpPr>
            <a:spLocks noGrp="1"/>
          </p:cNvSpPr>
          <p:nvPr>
            <p:ph type="title"/>
          </p:nvPr>
        </p:nvSpPr>
        <p:spPr/>
        <p:txBody>
          <a:bodyPr/>
          <a:lstStyle/>
          <a:p>
            <a:r>
              <a:rPr lang="en-US"/>
              <a:t>Queues</a:t>
            </a:r>
          </a:p>
        </p:txBody>
      </p:sp>
      <p:graphicFrame>
        <p:nvGraphicFramePr>
          <p:cNvPr id="7" name="Table 7">
            <a:extLst>
              <a:ext uri="{FF2B5EF4-FFF2-40B4-BE49-F238E27FC236}">
                <a16:creationId xmlns:a16="http://schemas.microsoft.com/office/drawing/2014/main" id="{CD90D584-D231-420D-A524-DF9D1115957E}"/>
              </a:ext>
            </a:extLst>
          </p:cNvPr>
          <p:cNvGraphicFramePr>
            <a:graphicFrameLocks noGrp="1"/>
          </p:cNvGraphicFramePr>
          <p:nvPr>
            <p:ph idx="1"/>
          </p:nvPr>
        </p:nvGraphicFramePr>
        <p:xfrm>
          <a:off x="165100" y="1296686"/>
          <a:ext cx="8813800" cy="1305719"/>
        </p:xfrm>
        <a:graphic>
          <a:graphicData uri="http://schemas.openxmlformats.org/drawingml/2006/table">
            <a:tbl>
              <a:tblPr firstRow="1" bandRow="1">
                <a:tableStyleId>{5C22544A-7EE6-4342-B048-85BDC9FD1C3A}</a:tableStyleId>
              </a:tblPr>
              <a:tblGrid>
                <a:gridCol w="1891586">
                  <a:extLst>
                    <a:ext uri="{9D8B030D-6E8A-4147-A177-3AD203B41FA5}">
                      <a16:colId xmlns:a16="http://schemas.microsoft.com/office/drawing/2014/main" val="2714475613"/>
                    </a:ext>
                  </a:extLst>
                </a:gridCol>
                <a:gridCol w="2370056">
                  <a:extLst>
                    <a:ext uri="{9D8B030D-6E8A-4147-A177-3AD203B41FA5}">
                      <a16:colId xmlns:a16="http://schemas.microsoft.com/office/drawing/2014/main" val="1157906337"/>
                    </a:ext>
                  </a:extLst>
                </a:gridCol>
                <a:gridCol w="4552158">
                  <a:extLst>
                    <a:ext uri="{9D8B030D-6E8A-4147-A177-3AD203B41FA5}">
                      <a16:colId xmlns:a16="http://schemas.microsoft.com/office/drawing/2014/main" val="2045127255"/>
                    </a:ext>
                  </a:extLst>
                </a:gridCol>
              </a:tblGrid>
              <a:tr h="391319">
                <a:tc>
                  <a:txBody>
                    <a:bodyPr/>
                    <a:lstStyle/>
                    <a:p>
                      <a:r>
                        <a:rPr lang="en-US"/>
                        <a:t>User Role</a:t>
                      </a:r>
                    </a:p>
                  </a:txBody>
                  <a:tcPr/>
                </a:tc>
                <a:tc>
                  <a:txBody>
                    <a:bodyPr/>
                    <a:lstStyle/>
                    <a:p>
                      <a:r>
                        <a:rPr lang="en-US"/>
                        <a:t>Queue</a:t>
                      </a:r>
                    </a:p>
                  </a:txBody>
                  <a:tcPr/>
                </a:tc>
                <a:tc>
                  <a:txBody>
                    <a:bodyPr/>
                    <a:lstStyle/>
                    <a:p>
                      <a:r>
                        <a:rPr lang="en-US"/>
                        <a:t>Description</a:t>
                      </a:r>
                    </a:p>
                  </a:txBody>
                  <a:tcPr/>
                </a:tc>
                <a:extLst>
                  <a:ext uri="{0D108BD9-81ED-4DB2-BD59-A6C34878D82A}">
                    <a16:rowId xmlns:a16="http://schemas.microsoft.com/office/drawing/2014/main" val="362612886"/>
                  </a:ext>
                </a:extLst>
              </a:tr>
              <a:tr h="391319">
                <a:tc>
                  <a:txBody>
                    <a:bodyPr/>
                    <a:lstStyle/>
                    <a:p>
                      <a:r>
                        <a:rPr lang="en-US"/>
                        <a:t>Records Management Office (RMO)</a:t>
                      </a:r>
                    </a:p>
                  </a:txBody>
                  <a:tcPr anchor="ctr"/>
                </a:tc>
                <a:tc>
                  <a:txBody>
                    <a:bodyPr/>
                    <a:lstStyle/>
                    <a:p>
                      <a:r>
                        <a:rPr lang="en-US"/>
                        <a:t>Unidentified Mail (UM) Final</a:t>
                      </a:r>
                    </a:p>
                  </a:txBody>
                  <a:tcPr/>
                </a:tc>
                <a:tc>
                  <a:txBody>
                    <a:bodyPr/>
                    <a:lstStyle/>
                    <a:p>
                      <a:r>
                        <a:rPr lang="en-US"/>
                        <a:t>Contains packets that a Supervisor or Super User has authorized as Unidentified  Mail</a:t>
                      </a:r>
                    </a:p>
                  </a:txBody>
                  <a:tcPr/>
                </a:tc>
                <a:extLst>
                  <a:ext uri="{0D108BD9-81ED-4DB2-BD59-A6C34878D82A}">
                    <a16:rowId xmlns:a16="http://schemas.microsoft.com/office/drawing/2014/main" val="740596758"/>
                  </a:ext>
                </a:extLst>
              </a:tr>
            </a:tbl>
          </a:graphicData>
        </a:graphic>
      </p:graphicFrame>
      <p:sp>
        <p:nvSpPr>
          <p:cNvPr id="4" name="Date Placeholder 3">
            <a:extLst>
              <a:ext uri="{FF2B5EF4-FFF2-40B4-BE49-F238E27FC236}">
                <a16:creationId xmlns:a16="http://schemas.microsoft.com/office/drawing/2014/main" id="{0093F0AD-43AF-4098-BB00-931E7FA6D330}"/>
              </a:ext>
            </a:extLst>
          </p:cNvPr>
          <p:cNvSpPr>
            <a:spLocks noGrp="1"/>
          </p:cNvSpPr>
          <p:nvPr>
            <p:ph type="dt" sz="half" idx="10"/>
          </p:nvPr>
        </p:nvSpPr>
        <p:spPr/>
        <p:txBody>
          <a:bodyPr/>
          <a:lstStyle/>
          <a:p>
            <a:fld id="{59A79C4E-3F0E-465B-A68D-61DBC0384BAE}" type="datetime4">
              <a:rPr lang="en-US" smtClean="0"/>
              <a:t>March 31, 2020</a:t>
            </a:fld>
            <a:endParaRPr lang="en-US"/>
          </a:p>
        </p:txBody>
      </p:sp>
      <p:sp>
        <p:nvSpPr>
          <p:cNvPr id="5" name="Slide Number Placeholder 4">
            <a:extLst>
              <a:ext uri="{FF2B5EF4-FFF2-40B4-BE49-F238E27FC236}">
                <a16:creationId xmlns:a16="http://schemas.microsoft.com/office/drawing/2014/main" id="{82F8E5A8-9324-4901-BB2C-EB0A2EB7C4CF}"/>
              </a:ext>
            </a:extLst>
          </p:cNvPr>
          <p:cNvSpPr>
            <a:spLocks noGrp="1"/>
          </p:cNvSpPr>
          <p:nvPr>
            <p:ph type="sldNum" sz="quarter" idx="12"/>
          </p:nvPr>
        </p:nvSpPr>
        <p:spPr/>
        <p:txBody>
          <a:bodyPr/>
          <a:lstStyle/>
          <a:p>
            <a:fld id="{7986C1C5-DDED-F441-8E37-37560264356D}" type="slidenum">
              <a:rPr lang="en-US" smtClean="0"/>
              <a:pPr/>
              <a:t>18</a:t>
            </a:fld>
            <a:endParaRPr lang="en-US"/>
          </a:p>
        </p:txBody>
      </p:sp>
      <p:sp>
        <p:nvSpPr>
          <p:cNvPr id="9" name="TextBox 8">
            <a:extLst>
              <a:ext uri="{FF2B5EF4-FFF2-40B4-BE49-F238E27FC236}">
                <a16:creationId xmlns:a16="http://schemas.microsoft.com/office/drawing/2014/main" id="{8211C7A2-0C29-489F-90DD-9F8DA18BCE1F}"/>
              </a:ext>
            </a:extLst>
          </p:cNvPr>
          <p:cNvSpPr txBox="1"/>
          <p:nvPr/>
        </p:nvSpPr>
        <p:spPr>
          <a:xfrm>
            <a:off x="451821" y="901410"/>
            <a:ext cx="8236088" cy="261610"/>
          </a:xfrm>
          <a:prstGeom prst="rect">
            <a:avLst/>
          </a:prstGeom>
          <a:noFill/>
        </p:spPr>
        <p:txBody>
          <a:bodyPr wrap="square" rtlCol="0">
            <a:spAutoFit/>
          </a:bodyPr>
          <a:lstStyle/>
          <a:p>
            <a:pPr algn="r"/>
            <a:r>
              <a:rPr lang="en-US" sz="1100"/>
              <a:t>*Indicates additional queues</a:t>
            </a:r>
          </a:p>
        </p:txBody>
      </p:sp>
    </p:spTree>
    <p:extLst>
      <p:ext uri="{BB962C8B-B14F-4D97-AF65-F5344CB8AC3E}">
        <p14:creationId xmlns:p14="http://schemas.microsoft.com/office/powerpoint/2010/main" val="2835426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normAutofit fontScale="90000"/>
          </a:bodyPr>
          <a:lstStyle/>
          <a:p>
            <a:r>
              <a:rPr lang="en-US"/>
              <a:t>Vocational Rehabilitation and Employment  Centralized Mail</a:t>
            </a:r>
          </a:p>
        </p:txBody>
      </p:sp>
      <p:sp>
        <p:nvSpPr>
          <p:cNvPr id="13" name="Subtitle 12"/>
          <p:cNvSpPr>
            <a:spLocks noGrp="1"/>
          </p:cNvSpPr>
          <p:nvPr>
            <p:ph type="subTitle" idx="1"/>
          </p:nvPr>
        </p:nvSpPr>
        <p:spPr/>
        <p:txBody>
          <a:bodyPr/>
          <a:lstStyle/>
          <a:p>
            <a:r>
              <a:rPr lang="en-US"/>
              <a:t>National Training</a:t>
            </a:r>
          </a:p>
          <a:p>
            <a:r>
              <a:rPr lang="en-US"/>
              <a:t> </a:t>
            </a:r>
          </a:p>
        </p:txBody>
      </p:sp>
      <p:sp>
        <p:nvSpPr>
          <p:cNvPr id="2" name="Date Placeholder 1"/>
          <p:cNvSpPr>
            <a:spLocks noGrp="1"/>
          </p:cNvSpPr>
          <p:nvPr>
            <p:ph type="dt" sz="half" idx="10"/>
          </p:nvPr>
        </p:nvSpPr>
        <p:spPr/>
        <p:txBody>
          <a:bodyPr/>
          <a:lstStyle/>
          <a:p>
            <a:fld id="{721C06A4-B6DF-4EF7-85D4-5116B1197CF7}" type="datetime4">
              <a:rPr lang="en-US" smtClean="0"/>
              <a:t>March 31, 2020</a:t>
            </a:fld>
            <a:endParaRPr lang="en-US"/>
          </a:p>
        </p:txBody>
      </p:sp>
      <p:pic>
        <p:nvPicPr>
          <p:cNvPr id="3" name="Picture 2">
            <a:extLst>
              <a:ext uri="{FF2B5EF4-FFF2-40B4-BE49-F238E27FC236}">
                <a16:creationId xmlns:a16="http://schemas.microsoft.com/office/drawing/2014/main" id="{C89F50D1-8A31-4854-9E81-E32818253D17}"/>
              </a:ext>
            </a:extLst>
          </p:cNvPr>
          <p:cNvPicPr>
            <a:picLocks noChangeAspect="1"/>
          </p:cNvPicPr>
          <p:nvPr/>
        </p:nvPicPr>
        <p:blipFill>
          <a:blip r:embed="rId3"/>
          <a:stretch>
            <a:fillRect/>
          </a:stretch>
        </p:blipFill>
        <p:spPr>
          <a:xfrm>
            <a:off x="3638550" y="1119833"/>
            <a:ext cx="1866900" cy="1685925"/>
          </a:xfrm>
          <a:prstGeom prst="rect">
            <a:avLst/>
          </a:prstGeom>
          <a:ln w="57150">
            <a:solidFill>
              <a:schemeClr val="accent2"/>
            </a:solidFill>
          </a:ln>
        </p:spPr>
      </p:pic>
      <p:sp>
        <p:nvSpPr>
          <p:cNvPr id="4" name="TextBox 3">
            <a:extLst>
              <a:ext uri="{FF2B5EF4-FFF2-40B4-BE49-F238E27FC236}">
                <a16:creationId xmlns:a16="http://schemas.microsoft.com/office/drawing/2014/main" id="{07A14FB2-623C-40AD-8CE6-511249E6BCD3}"/>
              </a:ext>
            </a:extLst>
          </p:cNvPr>
          <p:cNvSpPr txBox="1"/>
          <p:nvPr/>
        </p:nvSpPr>
        <p:spPr>
          <a:xfrm>
            <a:off x="0" y="5270500"/>
            <a:ext cx="9144000" cy="369332"/>
          </a:xfrm>
          <a:prstGeom prst="rect">
            <a:avLst/>
          </a:prstGeom>
          <a:solidFill>
            <a:srgbClr val="FFFF00"/>
          </a:solidFill>
        </p:spPr>
        <p:txBody>
          <a:bodyPr wrap="square" rtlCol="0">
            <a:spAutoFit/>
          </a:bodyPr>
          <a:lstStyle/>
          <a:p>
            <a:pPr algn="ctr"/>
            <a:r>
              <a:rPr lang="en-US"/>
              <a:t>**This event is being recorded for training and historical purposes**</a:t>
            </a:r>
          </a:p>
        </p:txBody>
      </p:sp>
      <p:sp>
        <p:nvSpPr>
          <p:cNvPr id="5" name="TextBox 4">
            <a:extLst>
              <a:ext uri="{FF2B5EF4-FFF2-40B4-BE49-F238E27FC236}">
                <a16:creationId xmlns:a16="http://schemas.microsoft.com/office/drawing/2014/main" id="{68799AD0-4487-41F5-8D84-B6214D966C23}"/>
              </a:ext>
            </a:extLst>
          </p:cNvPr>
          <p:cNvSpPr txBox="1"/>
          <p:nvPr/>
        </p:nvSpPr>
        <p:spPr>
          <a:xfrm>
            <a:off x="6684770" y="302567"/>
            <a:ext cx="3175000" cy="338554"/>
          </a:xfrm>
          <a:prstGeom prst="rect">
            <a:avLst/>
          </a:prstGeom>
          <a:noFill/>
        </p:spPr>
        <p:txBody>
          <a:bodyPr wrap="square" rtlCol="0">
            <a:spAutoFit/>
          </a:bodyPr>
          <a:lstStyle/>
          <a:p>
            <a:r>
              <a:rPr lang="en-US" sz="1600">
                <a:solidFill>
                  <a:schemeClr val="bg1"/>
                </a:solidFill>
              </a:rPr>
              <a:t>TMS #: VA 4553097</a:t>
            </a:r>
          </a:p>
        </p:txBody>
      </p:sp>
      <p:sp>
        <p:nvSpPr>
          <p:cNvPr id="8" name="Footer Placeholder 5">
            <a:extLst>
              <a:ext uri="{FF2B5EF4-FFF2-40B4-BE49-F238E27FC236}">
                <a16:creationId xmlns:a16="http://schemas.microsoft.com/office/drawing/2014/main" id="{DB5878B5-F7B8-4E34-929C-C1DFEADB0987}"/>
              </a:ext>
            </a:extLst>
          </p:cNvPr>
          <p:cNvSpPr>
            <a:spLocks noGrp="1"/>
          </p:cNvSpPr>
          <p:nvPr>
            <p:ph type="ftr" sz="quarter" idx="3"/>
          </p:nvPr>
        </p:nvSpPr>
        <p:spPr>
          <a:xfrm>
            <a:off x="162049" y="6460072"/>
            <a:ext cx="3476501" cy="243201"/>
          </a:xfrm>
        </p:spPr>
        <p:txBody>
          <a:bodyPr/>
          <a:lstStyle/>
          <a:p>
            <a:pPr algn="l"/>
            <a:r>
              <a:rPr lang="en-US"/>
              <a:t>Controlled Unclassified Information</a:t>
            </a:r>
          </a:p>
          <a:p>
            <a:pPr algn="l"/>
            <a:r>
              <a:rPr lang="en-US"/>
              <a:t>Internal VA Use Only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idx="1"/>
          </p:nvPr>
        </p:nvSpPr>
        <p:spPr/>
        <p:txBody>
          <a:bodyPr vert="horz" lIns="0" tIns="0" rIns="0" bIns="45720" rtlCol="0" anchor="t">
            <a:normAutofit/>
          </a:bodyPr>
          <a:lstStyle/>
          <a:p>
            <a:pPr>
              <a:buClrTx/>
            </a:pPr>
            <a:r>
              <a:rPr lang="en-US">
                <a:solidFill>
                  <a:schemeClr val="tx1"/>
                </a:solidFill>
                <a:latin typeface="+mj-lt"/>
              </a:rPr>
              <a:t>Introduction</a:t>
            </a:r>
          </a:p>
          <a:p>
            <a:pPr>
              <a:buClrTx/>
            </a:pPr>
            <a:r>
              <a:rPr lang="en-US">
                <a:solidFill>
                  <a:schemeClr val="tx1"/>
                </a:solidFill>
                <a:latin typeface="+mj-lt"/>
              </a:rPr>
              <a:t>Overview</a:t>
            </a:r>
          </a:p>
          <a:p>
            <a:pPr>
              <a:buClrTx/>
            </a:pPr>
            <a:r>
              <a:rPr lang="en-US">
                <a:solidFill>
                  <a:schemeClr val="tx1"/>
                </a:solidFill>
              </a:rPr>
              <a:t>Benefits</a:t>
            </a:r>
          </a:p>
          <a:p>
            <a:pPr>
              <a:buClrTx/>
            </a:pPr>
            <a:r>
              <a:rPr lang="en-US">
                <a:solidFill>
                  <a:schemeClr val="tx1"/>
                </a:solidFill>
                <a:latin typeface="+mj-lt"/>
              </a:rPr>
              <a:t>Workflow</a:t>
            </a:r>
            <a:r>
              <a:rPr lang="en-US">
                <a:solidFill>
                  <a:schemeClr val="tx1"/>
                </a:solidFill>
              </a:rPr>
              <a:t>s</a:t>
            </a:r>
          </a:p>
          <a:p>
            <a:pPr>
              <a:buClrTx/>
            </a:pPr>
            <a:r>
              <a:rPr lang="en-US">
                <a:solidFill>
                  <a:schemeClr val="tx1"/>
                </a:solidFill>
              </a:rPr>
              <a:t>Deployment Overview</a:t>
            </a:r>
          </a:p>
          <a:p>
            <a:pPr>
              <a:buClrTx/>
            </a:pPr>
            <a:r>
              <a:rPr lang="en-US">
                <a:solidFill>
                  <a:schemeClr val="tx1"/>
                </a:solidFill>
                <a:latin typeface="+mj-lt"/>
              </a:rPr>
              <a:t>Forwarding Mail </a:t>
            </a:r>
          </a:p>
          <a:p>
            <a:pPr>
              <a:buClrTx/>
            </a:pPr>
            <a:r>
              <a:rPr lang="en-US">
                <a:solidFill>
                  <a:schemeClr val="tx1"/>
                </a:solidFill>
              </a:rPr>
              <a:t>Demonstration</a:t>
            </a:r>
          </a:p>
          <a:p>
            <a:pPr lvl="1">
              <a:buClrTx/>
            </a:pPr>
            <a:r>
              <a:rPr lang="en-US">
                <a:solidFill>
                  <a:schemeClr val="tx1"/>
                </a:solidFill>
                <a:latin typeface="+mj-lt"/>
              </a:rPr>
              <a:t>Access</a:t>
            </a:r>
          </a:p>
          <a:p>
            <a:pPr lvl="1">
              <a:buClrTx/>
            </a:pPr>
            <a:r>
              <a:rPr lang="en-US">
                <a:solidFill>
                  <a:schemeClr val="tx1"/>
                </a:solidFill>
                <a:latin typeface="+mj-lt"/>
              </a:rPr>
              <a:t>User Roles and General User Interface</a:t>
            </a:r>
          </a:p>
          <a:p>
            <a:pPr lvl="1">
              <a:buClrTx/>
            </a:pPr>
            <a:r>
              <a:rPr lang="en-US">
                <a:solidFill>
                  <a:schemeClr val="tx1"/>
                </a:solidFill>
                <a:latin typeface="+mj-lt"/>
              </a:rPr>
              <a:t>Mail Packet User Interface</a:t>
            </a:r>
          </a:p>
          <a:p>
            <a:pPr>
              <a:buClrTx/>
            </a:pPr>
            <a:r>
              <a:rPr lang="en-US">
                <a:solidFill>
                  <a:schemeClr val="tx1"/>
                </a:solidFill>
                <a:latin typeface="+mj-lt"/>
              </a:rPr>
              <a:t>Ongoing Support</a:t>
            </a:r>
          </a:p>
          <a:p>
            <a:pPr>
              <a:buClrTx/>
            </a:pPr>
            <a:r>
              <a:rPr lang="en-US">
                <a:solidFill>
                  <a:schemeClr val="tx1"/>
                </a:solidFill>
              </a:rPr>
              <a:t> Questions</a:t>
            </a:r>
            <a:endParaRPr lang="en-US">
              <a:solidFill>
                <a:schemeClr val="tx1"/>
              </a:solidFill>
              <a:latin typeface="+mj-lt"/>
            </a:endParaRPr>
          </a:p>
        </p:txBody>
      </p:sp>
      <p:sp>
        <p:nvSpPr>
          <p:cNvPr id="4" name="Date Placeholder 3"/>
          <p:cNvSpPr>
            <a:spLocks noGrp="1"/>
          </p:cNvSpPr>
          <p:nvPr>
            <p:ph type="dt" sz="half" idx="10"/>
          </p:nvPr>
        </p:nvSpPr>
        <p:spPr/>
        <p:txBody>
          <a:bodyPr/>
          <a:lstStyle/>
          <a:p>
            <a:fld id="{59A79C4E-3F0E-465B-A68D-61DBC0384BAE}" type="datetime4">
              <a:rPr lang="en-US" smtClean="0"/>
              <a:t>March 31, 2020</a:t>
            </a:fld>
            <a:endParaRPr lang="en-US"/>
          </a:p>
        </p:txBody>
      </p:sp>
      <p:sp>
        <p:nvSpPr>
          <p:cNvPr id="5" name="Slide Number Placeholder 4"/>
          <p:cNvSpPr>
            <a:spLocks noGrp="1"/>
          </p:cNvSpPr>
          <p:nvPr>
            <p:ph type="sldNum" sz="quarter" idx="12"/>
          </p:nvPr>
        </p:nvSpPr>
        <p:spPr/>
        <p:txBody>
          <a:bodyPr/>
          <a:lstStyle/>
          <a:p>
            <a:fld id="{7986C1C5-DDED-F441-8E37-37560264356D}" type="slidenum">
              <a:rPr lang="en-US" smtClean="0"/>
              <a:pPr/>
              <a:t>3</a:t>
            </a:fld>
            <a:endParaRPr lang="en-US"/>
          </a:p>
        </p:txBody>
      </p:sp>
    </p:spTree>
    <p:extLst>
      <p:ext uri="{BB962C8B-B14F-4D97-AF65-F5344CB8AC3E}">
        <p14:creationId xmlns:p14="http://schemas.microsoft.com/office/powerpoint/2010/main" val="285143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C906-5B4F-4DDE-97D8-FA1663FE8A47}"/>
              </a:ext>
            </a:extLst>
          </p:cNvPr>
          <p:cNvSpPr>
            <a:spLocks noGrp="1"/>
          </p:cNvSpPr>
          <p:nvPr>
            <p:ph type="title"/>
          </p:nvPr>
        </p:nvSpPr>
        <p:spPr/>
        <p:txBody>
          <a:bodyPr/>
          <a:lstStyle/>
          <a:p>
            <a:r>
              <a:rPr lang="en-US"/>
              <a:t>Overview</a:t>
            </a:r>
          </a:p>
        </p:txBody>
      </p:sp>
      <p:sp>
        <p:nvSpPr>
          <p:cNvPr id="4" name="Date Placeholder 3">
            <a:extLst>
              <a:ext uri="{FF2B5EF4-FFF2-40B4-BE49-F238E27FC236}">
                <a16:creationId xmlns:a16="http://schemas.microsoft.com/office/drawing/2014/main" id="{29338067-8EF4-4538-B60A-0C7B04716BFD}"/>
              </a:ext>
            </a:extLst>
          </p:cNvPr>
          <p:cNvSpPr>
            <a:spLocks noGrp="1"/>
          </p:cNvSpPr>
          <p:nvPr>
            <p:ph type="dt" sz="half" idx="10"/>
          </p:nvPr>
        </p:nvSpPr>
        <p:spPr/>
        <p:txBody>
          <a:bodyPr/>
          <a:lstStyle/>
          <a:p>
            <a:fld id="{59A79C4E-3F0E-465B-A68D-61DBC0384BAE}" type="datetime4">
              <a:rPr lang="en-US" smtClean="0"/>
              <a:t>March 31, 2020</a:t>
            </a:fld>
            <a:endParaRPr lang="en-US"/>
          </a:p>
        </p:txBody>
      </p:sp>
      <p:sp>
        <p:nvSpPr>
          <p:cNvPr id="5" name="Slide Number Placeholder 4">
            <a:extLst>
              <a:ext uri="{FF2B5EF4-FFF2-40B4-BE49-F238E27FC236}">
                <a16:creationId xmlns:a16="http://schemas.microsoft.com/office/drawing/2014/main" id="{1B73617E-E732-4C0A-AF7D-521FBAADE861}"/>
              </a:ext>
            </a:extLst>
          </p:cNvPr>
          <p:cNvSpPr>
            <a:spLocks noGrp="1"/>
          </p:cNvSpPr>
          <p:nvPr>
            <p:ph type="sldNum" sz="quarter" idx="12"/>
          </p:nvPr>
        </p:nvSpPr>
        <p:spPr/>
        <p:txBody>
          <a:bodyPr/>
          <a:lstStyle/>
          <a:p>
            <a:fld id="{7986C1C5-DDED-F441-8E37-37560264356D}" type="slidenum">
              <a:rPr lang="en-US" smtClean="0"/>
              <a:pPr/>
              <a:t>4</a:t>
            </a:fld>
            <a:endParaRPr lang="en-US"/>
          </a:p>
        </p:txBody>
      </p:sp>
      <p:pic>
        <p:nvPicPr>
          <p:cNvPr id="9" name="Picture 9">
            <a:extLst>
              <a:ext uri="{FF2B5EF4-FFF2-40B4-BE49-F238E27FC236}">
                <a16:creationId xmlns:a16="http://schemas.microsoft.com/office/drawing/2014/main" id="{DC7C671B-4F49-4A25-A0D7-8FE23EAB18E9}"/>
              </a:ext>
            </a:extLst>
          </p:cNvPr>
          <p:cNvPicPr>
            <a:picLocks noGrp="1" noChangeAspect="1"/>
          </p:cNvPicPr>
          <p:nvPr>
            <p:ph idx="1"/>
          </p:nvPr>
        </p:nvPicPr>
        <p:blipFill>
          <a:blip r:embed="rId3"/>
          <a:stretch>
            <a:fillRect/>
          </a:stretch>
        </p:blipFill>
        <p:spPr>
          <a:xfrm>
            <a:off x="347472" y="2359488"/>
            <a:ext cx="8229600" cy="2914650"/>
          </a:xfrm>
        </p:spPr>
      </p:pic>
    </p:spTree>
    <p:extLst>
      <p:ext uri="{BB962C8B-B14F-4D97-AF65-F5344CB8AC3E}">
        <p14:creationId xmlns:p14="http://schemas.microsoft.com/office/powerpoint/2010/main" val="3970659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FB3E-33D4-4217-9F61-DB62158B9828}"/>
              </a:ext>
            </a:extLst>
          </p:cNvPr>
          <p:cNvSpPr>
            <a:spLocks noGrp="1"/>
          </p:cNvSpPr>
          <p:nvPr>
            <p:ph type="title"/>
          </p:nvPr>
        </p:nvSpPr>
        <p:spPr/>
        <p:txBody>
          <a:bodyPr/>
          <a:lstStyle/>
          <a:p>
            <a:r>
              <a:rPr lang="en-US"/>
              <a:t>Benefits</a:t>
            </a:r>
          </a:p>
        </p:txBody>
      </p:sp>
      <p:graphicFrame>
        <p:nvGraphicFramePr>
          <p:cNvPr id="7" name="Content Placeholder 6">
            <a:extLst>
              <a:ext uri="{FF2B5EF4-FFF2-40B4-BE49-F238E27FC236}">
                <a16:creationId xmlns:a16="http://schemas.microsoft.com/office/drawing/2014/main" id="{24BA7685-2B4A-4BC3-B15F-6757E68F3ECA}"/>
              </a:ext>
            </a:extLst>
          </p:cNvPr>
          <p:cNvGraphicFramePr>
            <a:graphicFrameLocks noGrp="1"/>
          </p:cNvGraphicFramePr>
          <p:nvPr>
            <p:ph idx="1"/>
            <p:extLst>
              <p:ext uri="{D42A27DB-BD31-4B8C-83A1-F6EECF244321}">
                <p14:modId xmlns:p14="http://schemas.microsoft.com/office/powerpoint/2010/main" val="2121434713"/>
              </p:ext>
            </p:extLst>
          </p:nvPr>
        </p:nvGraphicFramePr>
        <p:xfrm>
          <a:off x="347663" y="1490663"/>
          <a:ext cx="8229600" cy="4652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585E51A5-D310-46AB-853D-13F4D0214D6C}"/>
              </a:ext>
            </a:extLst>
          </p:cNvPr>
          <p:cNvSpPr>
            <a:spLocks noGrp="1"/>
          </p:cNvSpPr>
          <p:nvPr>
            <p:ph type="dt" sz="half" idx="10"/>
          </p:nvPr>
        </p:nvSpPr>
        <p:spPr/>
        <p:txBody>
          <a:bodyPr/>
          <a:lstStyle/>
          <a:p>
            <a:fld id="{59A79C4E-3F0E-465B-A68D-61DBC0384BAE}" type="datetime4">
              <a:rPr lang="en-US" smtClean="0"/>
              <a:t>March 31, 2020</a:t>
            </a:fld>
            <a:endParaRPr lang="en-US"/>
          </a:p>
        </p:txBody>
      </p:sp>
      <p:sp>
        <p:nvSpPr>
          <p:cNvPr id="5" name="Slide Number Placeholder 4">
            <a:extLst>
              <a:ext uri="{FF2B5EF4-FFF2-40B4-BE49-F238E27FC236}">
                <a16:creationId xmlns:a16="http://schemas.microsoft.com/office/drawing/2014/main" id="{AC0E8593-7B59-4F5D-8238-84971736F384}"/>
              </a:ext>
            </a:extLst>
          </p:cNvPr>
          <p:cNvSpPr>
            <a:spLocks noGrp="1"/>
          </p:cNvSpPr>
          <p:nvPr>
            <p:ph type="sldNum" sz="quarter" idx="12"/>
          </p:nvPr>
        </p:nvSpPr>
        <p:spPr/>
        <p:txBody>
          <a:bodyPr/>
          <a:lstStyle/>
          <a:p>
            <a:fld id="{7986C1C5-DDED-F441-8E37-37560264356D}" type="slidenum">
              <a:rPr lang="en-US" smtClean="0"/>
              <a:pPr/>
              <a:t>5</a:t>
            </a:fld>
            <a:endParaRPr lang="en-US"/>
          </a:p>
        </p:txBody>
      </p:sp>
      <p:pic>
        <p:nvPicPr>
          <p:cNvPr id="8" name="Picture 7">
            <a:extLst>
              <a:ext uri="{FF2B5EF4-FFF2-40B4-BE49-F238E27FC236}">
                <a16:creationId xmlns:a16="http://schemas.microsoft.com/office/drawing/2014/main" id="{783AC22D-BE41-4454-985A-F3880588B164}"/>
              </a:ext>
            </a:extLst>
          </p:cNvPr>
          <p:cNvPicPr>
            <a:picLocks noChangeAspect="1"/>
          </p:cNvPicPr>
          <p:nvPr/>
        </p:nvPicPr>
        <p:blipFill>
          <a:blip r:embed="rId8"/>
          <a:stretch>
            <a:fillRect/>
          </a:stretch>
        </p:blipFill>
        <p:spPr>
          <a:xfrm>
            <a:off x="3855321" y="4544587"/>
            <a:ext cx="1213902" cy="1096228"/>
          </a:xfrm>
          <a:prstGeom prst="rect">
            <a:avLst/>
          </a:prstGeom>
          <a:ln w="57150">
            <a:solidFill>
              <a:schemeClr val="accent2"/>
            </a:solidFill>
          </a:ln>
        </p:spPr>
      </p:pic>
    </p:spTree>
    <p:extLst>
      <p:ext uri="{BB962C8B-B14F-4D97-AF65-F5344CB8AC3E}">
        <p14:creationId xmlns:p14="http://schemas.microsoft.com/office/powerpoint/2010/main" val="246004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C750-E283-4EB8-BDC8-040AD2B213E7}"/>
              </a:ext>
            </a:extLst>
          </p:cNvPr>
          <p:cNvSpPr>
            <a:spLocks noGrp="1"/>
          </p:cNvSpPr>
          <p:nvPr>
            <p:ph type="title"/>
          </p:nvPr>
        </p:nvSpPr>
        <p:spPr/>
        <p:txBody>
          <a:bodyPr/>
          <a:lstStyle/>
          <a:p>
            <a:r>
              <a:rPr lang="en-US"/>
              <a:t>Workflow Comparison “As-Is”/Current State</a:t>
            </a:r>
          </a:p>
        </p:txBody>
      </p:sp>
      <p:sp>
        <p:nvSpPr>
          <p:cNvPr id="4" name="Date Placeholder 3">
            <a:extLst>
              <a:ext uri="{FF2B5EF4-FFF2-40B4-BE49-F238E27FC236}">
                <a16:creationId xmlns:a16="http://schemas.microsoft.com/office/drawing/2014/main" id="{00A9B886-CF57-4C69-9AB9-9CED5D993169}"/>
              </a:ext>
            </a:extLst>
          </p:cNvPr>
          <p:cNvSpPr>
            <a:spLocks noGrp="1"/>
          </p:cNvSpPr>
          <p:nvPr>
            <p:ph type="dt" sz="half" idx="10"/>
          </p:nvPr>
        </p:nvSpPr>
        <p:spPr/>
        <p:txBody>
          <a:bodyPr/>
          <a:lstStyle/>
          <a:p>
            <a:fld id="{59A79C4E-3F0E-465B-A68D-61DBC0384BAE}" type="datetime4">
              <a:rPr lang="en-US" smtClean="0"/>
              <a:t>March 31, 2020</a:t>
            </a:fld>
            <a:endParaRPr lang="en-US"/>
          </a:p>
        </p:txBody>
      </p:sp>
      <p:sp>
        <p:nvSpPr>
          <p:cNvPr id="5" name="Slide Number Placeholder 4">
            <a:extLst>
              <a:ext uri="{FF2B5EF4-FFF2-40B4-BE49-F238E27FC236}">
                <a16:creationId xmlns:a16="http://schemas.microsoft.com/office/drawing/2014/main" id="{B2BDAFBA-D73D-4284-A6A3-D810AA1217EB}"/>
              </a:ext>
            </a:extLst>
          </p:cNvPr>
          <p:cNvSpPr>
            <a:spLocks noGrp="1"/>
          </p:cNvSpPr>
          <p:nvPr>
            <p:ph type="sldNum" sz="quarter" idx="12"/>
          </p:nvPr>
        </p:nvSpPr>
        <p:spPr/>
        <p:txBody>
          <a:bodyPr/>
          <a:lstStyle/>
          <a:p>
            <a:fld id="{7986C1C5-DDED-F441-8E37-37560264356D}" type="slidenum">
              <a:rPr lang="en-US" smtClean="0"/>
              <a:pPr/>
              <a:t>6</a:t>
            </a:fld>
            <a:endParaRPr lang="en-US"/>
          </a:p>
        </p:txBody>
      </p:sp>
      <p:sp>
        <p:nvSpPr>
          <p:cNvPr id="7" name="Rectangle 2">
            <a:extLst>
              <a:ext uri="{FF2B5EF4-FFF2-40B4-BE49-F238E27FC236}">
                <a16:creationId xmlns:a16="http://schemas.microsoft.com/office/drawing/2014/main" id="{5291BD26-B481-4496-8B24-09A92973360F}"/>
              </a:ext>
            </a:extLst>
          </p:cNvPr>
          <p:cNvSpPr>
            <a:spLocks noChangeArrowheads="1"/>
          </p:cNvSpPr>
          <p:nvPr/>
        </p:nvSpPr>
        <p:spPr bwMode="auto">
          <a:xfrm>
            <a:off x="34005" y="1414997"/>
            <a:ext cx="11627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B7233460-FCE7-4939-A586-7D699FB5DDF9}"/>
              </a:ext>
            </a:extLst>
          </p:cNvPr>
          <p:cNvGraphicFramePr>
            <a:graphicFrameLocks noChangeAspect="1"/>
          </p:cNvGraphicFramePr>
          <p:nvPr>
            <p:extLst>
              <p:ext uri="{D42A27DB-BD31-4B8C-83A1-F6EECF244321}">
                <p14:modId xmlns:p14="http://schemas.microsoft.com/office/powerpoint/2010/main" val="1625131165"/>
              </p:ext>
            </p:extLst>
          </p:nvPr>
        </p:nvGraphicFramePr>
        <p:xfrm>
          <a:off x="592484" y="1246185"/>
          <a:ext cx="8917275" cy="5057775"/>
        </p:xfrm>
        <a:graphic>
          <a:graphicData uri="http://schemas.openxmlformats.org/presentationml/2006/ole">
            <mc:AlternateContent xmlns:mc="http://schemas.openxmlformats.org/markup-compatibility/2006">
              <mc:Choice xmlns:v="urn:schemas-microsoft-com:vml" Requires="v">
                <p:oleObj spid="_x0000_s23556" name="Visio" r:id="rId4" imgW="9374400" imgH="5520636" progId="Visio.Drawing.11">
                  <p:embed/>
                </p:oleObj>
              </mc:Choice>
              <mc:Fallback>
                <p:oleObj name="Visio" r:id="rId4" imgW="9374400" imgH="5520636" progId="Visio.Drawing.11">
                  <p:embed/>
                  <p:pic>
                    <p:nvPicPr>
                      <p:cNvPr id="8" name="Object 7">
                        <a:extLst>
                          <a:ext uri="{FF2B5EF4-FFF2-40B4-BE49-F238E27FC236}">
                            <a16:creationId xmlns:a16="http://schemas.microsoft.com/office/drawing/2014/main" id="{B7233460-FCE7-4939-A586-7D699FB5DD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84" y="1246185"/>
                        <a:ext cx="8917275" cy="5057775"/>
                      </a:xfrm>
                      <a:prstGeom prst="rect">
                        <a:avLst/>
                      </a:prstGeom>
                      <a:noFill/>
                    </p:spPr>
                  </p:pic>
                </p:oleObj>
              </mc:Fallback>
            </mc:AlternateContent>
          </a:graphicData>
        </a:graphic>
      </p:graphicFrame>
    </p:spTree>
    <p:extLst>
      <p:ext uri="{BB962C8B-B14F-4D97-AF65-F5344CB8AC3E}">
        <p14:creationId xmlns:p14="http://schemas.microsoft.com/office/powerpoint/2010/main" val="57025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2769-9FD6-47B1-83A7-0EC53B8C9FD3}"/>
              </a:ext>
            </a:extLst>
          </p:cNvPr>
          <p:cNvSpPr>
            <a:spLocks noGrp="1"/>
          </p:cNvSpPr>
          <p:nvPr>
            <p:ph type="title"/>
          </p:nvPr>
        </p:nvSpPr>
        <p:spPr>
          <a:xfrm>
            <a:off x="347472" y="819274"/>
            <a:ext cx="8229600" cy="604412"/>
          </a:xfrm>
        </p:spPr>
        <p:txBody>
          <a:bodyPr/>
          <a:lstStyle/>
          <a:p>
            <a:r>
              <a:rPr lang="en-US"/>
              <a:t>Workflow Comparison Future State (CM)</a:t>
            </a:r>
          </a:p>
        </p:txBody>
      </p:sp>
      <p:sp>
        <p:nvSpPr>
          <p:cNvPr id="4" name="Date Placeholder 3">
            <a:extLst>
              <a:ext uri="{FF2B5EF4-FFF2-40B4-BE49-F238E27FC236}">
                <a16:creationId xmlns:a16="http://schemas.microsoft.com/office/drawing/2014/main" id="{3BB6209B-D16C-4383-9966-D53497BA05B6}"/>
              </a:ext>
            </a:extLst>
          </p:cNvPr>
          <p:cNvSpPr>
            <a:spLocks noGrp="1"/>
          </p:cNvSpPr>
          <p:nvPr>
            <p:ph type="dt" sz="half" idx="10"/>
          </p:nvPr>
        </p:nvSpPr>
        <p:spPr>
          <a:xfrm>
            <a:off x="996697" y="6472773"/>
            <a:ext cx="1249324" cy="365125"/>
          </a:xfrm>
        </p:spPr>
        <p:txBody>
          <a:bodyPr/>
          <a:lstStyle/>
          <a:p>
            <a:fld id="{59A79C4E-3F0E-465B-A68D-61DBC0384BAE}" type="datetime4">
              <a:rPr lang="en-US" smtClean="0"/>
              <a:t>March 31, 2020</a:t>
            </a:fld>
            <a:endParaRPr lang="en-US"/>
          </a:p>
        </p:txBody>
      </p:sp>
      <p:sp>
        <p:nvSpPr>
          <p:cNvPr id="5" name="Slide Number Placeholder 4">
            <a:extLst>
              <a:ext uri="{FF2B5EF4-FFF2-40B4-BE49-F238E27FC236}">
                <a16:creationId xmlns:a16="http://schemas.microsoft.com/office/drawing/2014/main" id="{4DF96C45-85EB-418F-8BDA-AF57A8EB06C9}"/>
              </a:ext>
            </a:extLst>
          </p:cNvPr>
          <p:cNvSpPr>
            <a:spLocks noGrp="1"/>
          </p:cNvSpPr>
          <p:nvPr>
            <p:ph type="sldNum" sz="quarter" idx="12"/>
          </p:nvPr>
        </p:nvSpPr>
        <p:spPr>
          <a:xfrm>
            <a:off x="348946" y="6474622"/>
            <a:ext cx="487079" cy="365125"/>
          </a:xfrm>
        </p:spPr>
        <p:txBody>
          <a:bodyPr/>
          <a:lstStyle/>
          <a:p>
            <a:fld id="{7986C1C5-DDED-F441-8E37-37560264356D}" type="slidenum">
              <a:rPr lang="en-US" smtClean="0"/>
              <a:pPr/>
              <a:t>7</a:t>
            </a:fld>
            <a:endParaRPr lang="en-US"/>
          </a:p>
        </p:txBody>
      </p:sp>
      <p:sp>
        <p:nvSpPr>
          <p:cNvPr id="7" name="Rectangle 2">
            <a:extLst>
              <a:ext uri="{FF2B5EF4-FFF2-40B4-BE49-F238E27FC236}">
                <a16:creationId xmlns:a16="http://schemas.microsoft.com/office/drawing/2014/main" id="{7FAEC0B1-5163-4CD0-BD3E-DD1CB10355DA}"/>
              </a:ext>
            </a:extLst>
          </p:cNvPr>
          <p:cNvSpPr>
            <a:spLocks noChangeArrowheads="1"/>
          </p:cNvSpPr>
          <p:nvPr/>
        </p:nvSpPr>
        <p:spPr bwMode="auto">
          <a:xfrm>
            <a:off x="347472" y="1282826"/>
            <a:ext cx="116268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3EA49E28-D034-4A89-966D-08B246F54576}"/>
              </a:ext>
            </a:extLst>
          </p:cNvPr>
          <p:cNvPicPr>
            <a:picLocks noChangeAspect="1"/>
          </p:cNvPicPr>
          <p:nvPr/>
        </p:nvPicPr>
        <p:blipFill>
          <a:blip r:embed="rId3"/>
          <a:stretch>
            <a:fillRect/>
          </a:stretch>
        </p:blipFill>
        <p:spPr>
          <a:xfrm>
            <a:off x="0" y="1328351"/>
            <a:ext cx="9144000" cy="4573218"/>
          </a:xfrm>
          <a:prstGeom prst="rect">
            <a:avLst/>
          </a:prstGeom>
        </p:spPr>
      </p:pic>
    </p:spTree>
    <p:extLst>
      <p:ext uri="{BB962C8B-B14F-4D97-AF65-F5344CB8AC3E}">
        <p14:creationId xmlns:p14="http://schemas.microsoft.com/office/powerpoint/2010/main" val="337839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5E0D-7CA7-420C-974D-E6CC07CE530A}"/>
              </a:ext>
            </a:extLst>
          </p:cNvPr>
          <p:cNvSpPr>
            <a:spLocks noGrp="1"/>
          </p:cNvSpPr>
          <p:nvPr>
            <p:ph type="title"/>
          </p:nvPr>
        </p:nvSpPr>
        <p:spPr/>
        <p:txBody>
          <a:bodyPr/>
          <a:lstStyle/>
          <a:p>
            <a:r>
              <a:rPr lang="en-US"/>
              <a:t>Deployment Overview</a:t>
            </a:r>
          </a:p>
        </p:txBody>
      </p:sp>
      <p:sp>
        <p:nvSpPr>
          <p:cNvPr id="3" name="Content Placeholder 2">
            <a:extLst>
              <a:ext uri="{FF2B5EF4-FFF2-40B4-BE49-F238E27FC236}">
                <a16:creationId xmlns:a16="http://schemas.microsoft.com/office/drawing/2014/main" id="{772F913A-B219-40F5-876F-F14E08C7D097}"/>
              </a:ext>
            </a:extLst>
          </p:cNvPr>
          <p:cNvSpPr>
            <a:spLocks noGrp="1"/>
          </p:cNvSpPr>
          <p:nvPr>
            <p:ph sz="half" idx="1"/>
          </p:nvPr>
        </p:nvSpPr>
        <p:spPr>
          <a:xfrm>
            <a:off x="460516" y="1578396"/>
            <a:ext cx="8229600" cy="4548253"/>
          </a:xfrm>
        </p:spPr>
        <p:txBody>
          <a:bodyPr vert="horz" lIns="0" tIns="0" rIns="0" bIns="45720" rtlCol="0" anchor="t">
            <a:normAutofit/>
          </a:bodyPr>
          <a:lstStyle/>
          <a:p>
            <a:pPr marL="0" indent="0">
              <a:buNone/>
            </a:pPr>
            <a:r>
              <a:rPr lang="en-US">
                <a:solidFill>
                  <a:schemeClr val="tx1"/>
                </a:solidFill>
                <a:latin typeface="+mj-lt"/>
              </a:rPr>
              <a:t>Centralized Mail VR&amp;E deployment plan: </a:t>
            </a:r>
          </a:p>
          <a:p>
            <a:pPr marL="514350" lvl="1" indent="-285750">
              <a:buFont typeface="Arial" panose="020B0604020202020204" pitchFamily="34" charset="0"/>
              <a:buChar char="•"/>
            </a:pPr>
            <a:r>
              <a:rPr lang="en-US" b="1">
                <a:solidFill>
                  <a:schemeClr val="tx1"/>
                </a:solidFill>
                <a:latin typeface="+mj-lt"/>
              </a:rPr>
              <a:t>Deployed to all Regional Offices</a:t>
            </a:r>
          </a:p>
          <a:p>
            <a:pPr marL="742950" lvl="2" indent="-285750">
              <a:buFont typeface="Arial" panose="020B0604020202020204" pitchFamily="34" charset="0"/>
              <a:buChar char="•"/>
            </a:pPr>
            <a:r>
              <a:rPr lang="en-US">
                <a:solidFill>
                  <a:schemeClr val="tx1"/>
                </a:solidFill>
                <a:latin typeface="+mj-lt"/>
              </a:rPr>
              <a:t>All Regional Offices will have a queue to receive CM packets</a:t>
            </a:r>
          </a:p>
          <a:p>
            <a:pPr marL="0" indent="0">
              <a:buNone/>
            </a:pPr>
            <a:endParaRPr lang="en-US">
              <a:solidFill>
                <a:schemeClr val="tx1"/>
              </a:solidFill>
              <a:latin typeface="+mj-lt"/>
            </a:endParaRPr>
          </a:p>
          <a:p>
            <a:pPr marL="0" indent="0">
              <a:buNone/>
            </a:pPr>
            <a:r>
              <a:rPr lang="en-US">
                <a:solidFill>
                  <a:schemeClr val="tx1"/>
                </a:solidFill>
                <a:latin typeface="+mj-lt"/>
              </a:rPr>
              <a:t>Overall Scope:</a:t>
            </a:r>
          </a:p>
          <a:p>
            <a:pPr marL="514350" lvl="1" indent="-285750">
              <a:buFont typeface="Arial" panose="020B0604020202020204" pitchFamily="34" charset="0"/>
              <a:buChar char="•"/>
            </a:pPr>
            <a:r>
              <a:rPr lang="en-US">
                <a:solidFill>
                  <a:schemeClr val="tx1"/>
                </a:solidFill>
                <a:latin typeface="+mj-lt"/>
              </a:rPr>
              <a:t>Create 56 VR&amp;E mail queues in Centralized Mail (CM) Portal</a:t>
            </a:r>
          </a:p>
          <a:p>
            <a:pPr marL="514350" lvl="1" indent="-285750">
              <a:buFont typeface="Arial" panose="020B0604020202020204" pitchFamily="34" charset="0"/>
              <a:buChar char="•"/>
            </a:pPr>
            <a:r>
              <a:rPr lang="en-US">
                <a:solidFill>
                  <a:schemeClr val="tx1"/>
                </a:solidFill>
                <a:latin typeface="+mj-lt"/>
              </a:rPr>
              <a:t>VR&amp;E has a designated PO Box to receive mail directly at the Janesville WI scan site</a:t>
            </a:r>
          </a:p>
          <a:p>
            <a:pPr marL="514350" lvl="1" indent="-285750">
              <a:buFont typeface="Arial" panose="020B0604020202020204" pitchFamily="34" charset="0"/>
              <a:buChar char="•"/>
            </a:pPr>
            <a:r>
              <a:rPr lang="en-US">
                <a:solidFill>
                  <a:schemeClr val="tx1"/>
                </a:solidFill>
                <a:latin typeface="+mj-lt"/>
              </a:rPr>
              <a:t>Additional “trigger” documents were also added into the Centralized Mail Portal to enable quick identification of specifically identified VR&amp;E documents</a:t>
            </a:r>
          </a:p>
        </p:txBody>
      </p:sp>
      <p:sp>
        <p:nvSpPr>
          <p:cNvPr id="5" name="Date Placeholder 4">
            <a:extLst>
              <a:ext uri="{FF2B5EF4-FFF2-40B4-BE49-F238E27FC236}">
                <a16:creationId xmlns:a16="http://schemas.microsoft.com/office/drawing/2014/main" id="{54ACF341-8A39-4343-93BE-D1D7567D62C3}"/>
              </a:ext>
            </a:extLst>
          </p:cNvPr>
          <p:cNvSpPr>
            <a:spLocks noGrp="1"/>
          </p:cNvSpPr>
          <p:nvPr>
            <p:ph type="dt" sz="half" idx="10"/>
          </p:nvPr>
        </p:nvSpPr>
        <p:spPr/>
        <p:txBody>
          <a:bodyPr/>
          <a:lstStyle/>
          <a:p>
            <a:fld id="{C08BE293-D08B-4926-AC14-0AFAD6E47467}" type="datetime4">
              <a:rPr lang="en-US" smtClean="0"/>
              <a:t>March 31, 2020</a:t>
            </a:fld>
            <a:endParaRPr lang="en-US"/>
          </a:p>
        </p:txBody>
      </p:sp>
      <p:sp>
        <p:nvSpPr>
          <p:cNvPr id="7" name="Slide Number Placeholder 6">
            <a:extLst>
              <a:ext uri="{FF2B5EF4-FFF2-40B4-BE49-F238E27FC236}">
                <a16:creationId xmlns:a16="http://schemas.microsoft.com/office/drawing/2014/main" id="{B943C99A-9CA7-4BF8-A613-8B9204D830F1}"/>
              </a:ext>
            </a:extLst>
          </p:cNvPr>
          <p:cNvSpPr>
            <a:spLocks noGrp="1"/>
          </p:cNvSpPr>
          <p:nvPr>
            <p:ph type="sldNum" sz="quarter" idx="12"/>
          </p:nvPr>
        </p:nvSpPr>
        <p:spPr/>
        <p:txBody>
          <a:bodyPr/>
          <a:lstStyle/>
          <a:p>
            <a:fld id="{7986C1C5-DDED-F441-8E37-37560264356D}" type="slidenum">
              <a:rPr lang="en-US" smtClean="0"/>
              <a:pPr/>
              <a:t>8</a:t>
            </a:fld>
            <a:endParaRPr lang="en-US"/>
          </a:p>
        </p:txBody>
      </p:sp>
    </p:spTree>
    <p:extLst>
      <p:ext uri="{BB962C8B-B14F-4D97-AF65-F5344CB8AC3E}">
        <p14:creationId xmlns:p14="http://schemas.microsoft.com/office/powerpoint/2010/main" val="2484450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Forwarding Mail  </a:t>
            </a:r>
          </a:p>
        </p:txBody>
      </p:sp>
      <p:sp>
        <p:nvSpPr>
          <p:cNvPr id="3" name="Content Placeholder 2"/>
          <p:cNvSpPr>
            <a:spLocks noGrp="1"/>
          </p:cNvSpPr>
          <p:nvPr>
            <p:ph sz="half" idx="1"/>
          </p:nvPr>
        </p:nvSpPr>
        <p:spPr>
          <a:xfrm>
            <a:off x="347472" y="1265275"/>
            <a:ext cx="8449056" cy="5207498"/>
          </a:xfrm>
        </p:spPr>
        <p:txBody>
          <a:bodyPr vert="horz" lIns="0" tIns="0" rIns="0" bIns="45720" rtlCol="0" anchor="t">
            <a:normAutofit/>
          </a:bodyPr>
          <a:lstStyle/>
          <a:p>
            <a:pPr marL="514350" lvl="1" indent="-285750">
              <a:buFont typeface="Arial" panose="020B0604020202020204" pitchFamily="34" charset="0"/>
              <a:buChar char="•"/>
            </a:pPr>
            <a:r>
              <a:rPr lang="en-US" sz="1900">
                <a:solidFill>
                  <a:schemeClr val="tx1"/>
                </a:solidFill>
                <a:latin typeface="+mj-lt"/>
              </a:rPr>
              <a:t>CM Deployed on March 29, 2020</a:t>
            </a:r>
          </a:p>
          <a:p>
            <a:pPr marL="514350" lvl="1" indent="-285750">
              <a:buFont typeface="Arial" panose="020B0604020202020204" pitchFamily="34" charset="0"/>
              <a:buChar char="•"/>
            </a:pPr>
            <a:r>
              <a:rPr lang="en-US" sz="1900">
                <a:solidFill>
                  <a:schemeClr val="tx1"/>
                </a:solidFill>
                <a:latin typeface="+mj-lt"/>
              </a:rPr>
              <a:t>Forwarding mail is already taking place</a:t>
            </a:r>
          </a:p>
          <a:p>
            <a:pPr marL="514350" lvl="1" indent="-285750">
              <a:buFont typeface="Arial" panose="020B0604020202020204" pitchFamily="34" charset="0"/>
              <a:buChar char="•"/>
            </a:pPr>
            <a:r>
              <a:rPr lang="en-US" sz="1900">
                <a:solidFill>
                  <a:schemeClr val="tx1"/>
                </a:solidFill>
                <a:latin typeface="+mj-lt"/>
              </a:rPr>
              <a:t>Mail is opened and date stamped prior to shipping</a:t>
            </a:r>
          </a:p>
          <a:p>
            <a:pPr marL="514350" lvl="1" indent="-285750">
              <a:buFont typeface="Arial" panose="020B0604020202020204" pitchFamily="34" charset="0"/>
              <a:buChar char="•"/>
            </a:pPr>
            <a:r>
              <a:rPr lang="en-US" sz="1900">
                <a:solidFill>
                  <a:schemeClr val="tx1"/>
                </a:solidFill>
                <a:latin typeface="+mj-lt"/>
              </a:rPr>
              <a:t>Envelope needs to be stapled with the documents to ensure it is sent as one packet</a:t>
            </a:r>
          </a:p>
          <a:p>
            <a:pPr marL="514350" lvl="1" indent="-285750">
              <a:buFont typeface="Arial" panose="020B0604020202020204" pitchFamily="34" charset="0"/>
              <a:buChar char="•"/>
            </a:pPr>
            <a:r>
              <a:rPr lang="en-US" sz="1900">
                <a:solidFill>
                  <a:schemeClr val="tx1"/>
                </a:solidFill>
                <a:latin typeface="+mj-lt"/>
              </a:rPr>
              <a:t>Place all packets in an appropriate shipping box and send to the VR&amp;E PO Box below: </a:t>
            </a:r>
          </a:p>
          <a:p>
            <a:pPr marL="228600" lvl="1" indent="0" algn="ctr">
              <a:buClrTx/>
              <a:buNone/>
            </a:pPr>
            <a:r>
              <a:rPr lang="en-US" sz="2000" b="1">
                <a:solidFill>
                  <a:schemeClr val="tx1"/>
                </a:solidFill>
              </a:rPr>
              <a:t>Department of Veterans Affairs</a:t>
            </a:r>
            <a:endParaRPr lang="en-US" sz="2000">
              <a:solidFill>
                <a:schemeClr val="tx1"/>
              </a:solidFill>
            </a:endParaRPr>
          </a:p>
          <a:p>
            <a:pPr marL="228600" lvl="1" indent="0" algn="ctr">
              <a:buClrTx/>
              <a:buNone/>
            </a:pPr>
            <a:r>
              <a:rPr lang="en-US" sz="2000" b="1">
                <a:solidFill>
                  <a:schemeClr val="tx1"/>
                </a:solidFill>
              </a:rPr>
              <a:t>Vocational Rehabilitation and Employment Intake Center</a:t>
            </a:r>
            <a:endParaRPr lang="en-US" sz="2000">
              <a:solidFill>
                <a:schemeClr val="tx1"/>
              </a:solidFill>
            </a:endParaRPr>
          </a:p>
          <a:p>
            <a:pPr marL="228600" lvl="1" indent="0" algn="ctr">
              <a:buClrTx/>
              <a:buNone/>
            </a:pPr>
            <a:r>
              <a:rPr lang="en-US" sz="2000" b="1">
                <a:solidFill>
                  <a:schemeClr val="tx1"/>
                </a:solidFill>
              </a:rPr>
              <a:t>P.O. Box 5210</a:t>
            </a:r>
          </a:p>
          <a:p>
            <a:pPr marL="228600" lvl="1" indent="0" algn="ctr">
              <a:buClrTx/>
              <a:buNone/>
            </a:pPr>
            <a:r>
              <a:rPr lang="en-US" sz="2000" b="1">
                <a:solidFill>
                  <a:schemeClr val="tx1"/>
                </a:solidFill>
              </a:rPr>
              <a:t>Janesville, WI, 53547-5210</a:t>
            </a:r>
          </a:p>
          <a:p>
            <a:pPr marL="228600" lvl="1" indent="0" algn="ctr">
              <a:buClrTx/>
              <a:buNone/>
            </a:pPr>
            <a:endParaRPr lang="en-US" sz="2000">
              <a:solidFill>
                <a:schemeClr val="tx1"/>
              </a:solidFill>
            </a:endParaRPr>
          </a:p>
          <a:p>
            <a:pPr marL="514350" lvl="1" indent="-285750">
              <a:buFont typeface="Arial" panose="020B0604020202020204" pitchFamily="34" charset="0"/>
              <a:buChar char="•"/>
            </a:pPr>
            <a:r>
              <a:rPr lang="en-US" sz="1900">
                <a:solidFill>
                  <a:schemeClr val="tx1"/>
                </a:solidFill>
                <a:latin typeface="+mj-lt"/>
              </a:rPr>
              <a:t>VR&amp;E Super Users/Supervisors should check the CM mail queue daily for mail packets to be assigned</a:t>
            </a:r>
          </a:p>
        </p:txBody>
      </p:sp>
      <p:sp>
        <p:nvSpPr>
          <p:cNvPr id="5" name="Date Placeholder 4"/>
          <p:cNvSpPr>
            <a:spLocks noGrp="1"/>
          </p:cNvSpPr>
          <p:nvPr>
            <p:ph type="dt" sz="half" idx="10"/>
          </p:nvPr>
        </p:nvSpPr>
        <p:spPr/>
        <p:txBody>
          <a:bodyPr/>
          <a:lstStyle/>
          <a:p>
            <a:fld id="{C08BE293-D08B-4926-AC14-0AFAD6E47467}" type="datetime4">
              <a:rPr lang="en-US" smtClean="0"/>
              <a:t>March 31, 2020</a:t>
            </a:fld>
            <a:endParaRPr lang="en-US"/>
          </a:p>
        </p:txBody>
      </p:sp>
      <p:sp>
        <p:nvSpPr>
          <p:cNvPr id="7" name="Slide Number Placeholder 6"/>
          <p:cNvSpPr>
            <a:spLocks noGrp="1"/>
          </p:cNvSpPr>
          <p:nvPr>
            <p:ph type="sldNum" sz="quarter" idx="12"/>
          </p:nvPr>
        </p:nvSpPr>
        <p:spPr/>
        <p:txBody>
          <a:bodyPr/>
          <a:lstStyle/>
          <a:p>
            <a:fld id="{7986C1C5-DDED-F441-8E37-37560264356D}" type="slidenum">
              <a:rPr lang="en-US" smtClean="0"/>
              <a:pPr/>
              <a:t>9</a:t>
            </a:fld>
            <a:endParaRPr lang="en-US"/>
          </a:p>
        </p:txBody>
      </p:sp>
    </p:spTree>
    <p:extLst>
      <p:ext uri="{BB962C8B-B14F-4D97-AF65-F5344CB8AC3E}">
        <p14:creationId xmlns:p14="http://schemas.microsoft.com/office/powerpoint/2010/main" val="1720125758"/>
      </p:ext>
    </p:extLst>
  </p:cSld>
  <p:clrMapOvr>
    <a:masterClrMapping/>
  </p:clrMapOvr>
</p:sld>
</file>

<file path=ppt/theme/theme1.xml><?xml version="1.0" encoding="utf-8"?>
<a:theme xmlns:a="http://schemas.openxmlformats.org/drawingml/2006/main" name="Office Theme">
  <a:themeElements>
    <a:clrScheme name="OBPI">
      <a:dk1>
        <a:sysClr val="windowText" lastClr="000000"/>
      </a:dk1>
      <a:lt1>
        <a:sysClr val="window" lastClr="FFFFFF"/>
      </a:lt1>
      <a:dk2>
        <a:srgbClr val="003F72"/>
      </a:dk2>
      <a:lt2>
        <a:srgbClr val="F2F2F2"/>
      </a:lt2>
      <a:accent1>
        <a:srgbClr val="1F497D"/>
      </a:accent1>
      <a:accent2>
        <a:srgbClr val="0083BE"/>
      </a:accent2>
      <a:accent3>
        <a:srgbClr val="598527"/>
      </a:accent3>
      <a:accent4>
        <a:srgbClr val="839097"/>
      </a:accent4>
      <a:accent5>
        <a:srgbClr val="F3CF45"/>
      </a:accent5>
      <a:accent6>
        <a:srgbClr val="DCDDDE"/>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2A254AF5730B418884BA4197B7F092" ma:contentTypeVersion="4" ma:contentTypeDescription="Create a new document." ma:contentTypeScope="" ma:versionID="b32583e9c94f73a14fcf1701351a0572">
  <xsd:schema xmlns:xsd="http://www.w3.org/2001/XMLSchema" xmlns:xs="http://www.w3.org/2001/XMLSchema" xmlns:p="http://schemas.microsoft.com/office/2006/metadata/properties" xmlns:ns2="9788410e-e931-43dd-a21b-6e19003a6fd1" xmlns:ns3="6c7cbfae-09b3-446b-8042-326ae5c03660" xmlns:ns4="41932d97-ffaf-405b-ba43-deb0e0469213" targetNamespace="http://schemas.microsoft.com/office/2006/metadata/properties" ma:root="true" ma:fieldsID="a119d9ced10c44b53ef7ddaaf0e7705d" ns2:_="" ns3:_="" ns4:_="">
    <xsd:import namespace="9788410e-e931-43dd-a21b-6e19003a6fd1"/>
    <xsd:import namespace="6c7cbfae-09b3-446b-8042-326ae5c03660"/>
    <xsd:import namespace="41932d97-ffaf-405b-ba43-deb0e0469213"/>
    <xsd:element name="properties">
      <xsd:complexType>
        <xsd:sequence>
          <xsd:element name="documentManagement">
            <xsd:complexType>
              <xsd:all>
                <xsd:element ref="ns2:MediaServiceMetadata" minOccurs="0"/>
                <xsd:element ref="ns2:MediaServiceFastMetadata" minOccurs="0"/>
                <xsd:element ref="ns3: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8410e-e931-43dd-a21b-6e19003a6f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7cbfae-09b3-446b-8042-326ae5c036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932d97-ffaf-405b-ba43-deb0e0469213" elementFormDefault="qualified">
    <xsd:import namespace="http://schemas.microsoft.com/office/2006/documentManagement/types"/>
    <xsd:import namespace="http://schemas.microsoft.com/office/infopath/2007/PartnerControls"/>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c7cbfae-09b3-446b-8042-326ae5c03660">
      <UserInfo>
        <DisplayName>Figures, Lamoyd, VAVBACO</DisplayName>
        <AccountId>743</AccountId>
        <AccountType/>
      </UserInfo>
      <UserInfo>
        <DisplayName>Sagotsky, Dale, VBAVACO</DisplayName>
        <AccountId>748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1E0341-5BDB-4C9C-898F-D75DC50283EF}">
  <ds:schemaRefs>
    <ds:schemaRef ds:uri="41932d97-ffaf-405b-ba43-deb0e0469213"/>
    <ds:schemaRef ds:uri="6c7cbfae-09b3-446b-8042-326ae5c03660"/>
    <ds:schemaRef ds:uri="9788410e-e931-43dd-a21b-6e19003a6f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160EC8-3B38-4A04-9A8A-1C740EAD4463}">
  <ds:schemaRefs>
    <ds:schemaRef ds:uri="http://schemas.openxmlformats.org/package/2006/metadata/core-properties"/>
    <ds:schemaRef ds:uri="41932d97-ffaf-405b-ba43-deb0e0469213"/>
    <ds:schemaRef ds:uri="http://purl.org/dc/terms/"/>
    <ds:schemaRef ds:uri="9788410e-e931-43dd-a21b-6e19003a6fd1"/>
    <ds:schemaRef ds:uri="http://schemas.microsoft.com/office/2006/documentManagement/types"/>
    <ds:schemaRef ds:uri="http://schemas.microsoft.com/office/infopath/2007/PartnerControls"/>
    <ds:schemaRef ds:uri="6c7cbfae-09b3-446b-8042-326ae5c03660"/>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30166FB-A898-46F6-AB64-74D420B33C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3315</Words>
  <Application>Microsoft Office PowerPoint</Application>
  <PresentationFormat>On-screen Show (4:3)</PresentationFormat>
  <Paragraphs>326</Paragraphs>
  <Slides>18</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Georgia</vt:lpstr>
      <vt:lpstr>Office Theme</vt:lpstr>
      <vt:lpstr>Visio</vt:lpstr>
      <vt:lpstr>PowerPoint Presentation</vt:lpstr>
      <vt:lpstr>Vocational Rehabilitation and Employment  Centralized Mail</vt:lpstr>
      <vt:lpstr>Agenda</vt:lpstr>
      <vt:lpstr>Overview</vt:lpstr>
      <vt:lpstr>Benefits</vt:lpstr>
      <vt:lpstr>Workflow Comparison “As-Is”/Current State</vt:lpstr>
      <vt:lpstr>Workflow Comparison Future State (CM)</vt:lpstr>
      <vt:lpstr>Deployment Overview</vt:lpstr>
      <vt:lpstr>Forwarding Mail  </vt:lpstr>
      <vt:lpstr>Demonstration</vt:lpstr>
      <vt:lpstr>VCIP Issue Tracker</vt:lpstr>
      <vt:lpstr>Additional Support</vt:lpstr>
      <vt:lpstr>Questions</vt:lpstr>
      <vt:lpstr>Vocational Rehabilitation and Employment   Centralized Mail</vt:lpstr>
      <vt:lpstr>Queues</vt:lpstr>
      <vt:lpstr>Queues</vt:lpstr>
      <vt:lpstr>Queues</vt:lpstr>
      <vt:lpstr>Queues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Vocational Rehabilitation and Employment Centralized Mail Integration</dc:title>
  <dc:creator>Department of Veterans Affairs, Veterans Benefits Administration, Vocational Rehabilitation and Employment Service, STAFF</dc:creator>
  <cp:lastModifiedBy>Kathy Poole</cp:lastModifiedBy>
  <cp:revision>3</cp:revision>
  <dcterms:created xsi:type="dcterms:W3CDTF">2020-03-12T15:39:41Z</dcterms:created>
  <dcterms:modified xsi:type="dcterms:W3CDTF">2020-03-31T12:35:07Z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0x010100682A254AF5730B418884BA4197B7F092</vt:lpwstr>
  </property>
  <property fmtid="{D5CDD505-2E9C-101B-9397-08002B2CF9AE}" pid="3" name="Language">
    <vt:lpwstr>en</vt:lpwstr>
  </property>
  <property fmtid="{D5CDD505-2E9C-101B-9397-08002B2CF9AE}" pid="4" name="Type">
    <vt:lpwstr>Presnetation</vt:lpwstr>
  </property>
</Properties>
</file>