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323" r:id="rId3"/>
    <p:sldId id="317" r:id="rId4"/>
    <p:sldId id="321" r:id="rId5"/>
    <p:sldId id="322" r:id="rId6"/>
    <p:sldId id="299" r:id="rId7"/>
    <p:sldId id="300" r:id="rId8"/>
    <p:sldId id="326" r:id="rId9"/>
    <p:sldId id="325" r:id="rId10"/>
    <p:sldId id="289" r:id="rId11"/>
    <p:sldId id="328" r:id="rId12"/>
    <p:sldId id="284" r:id="rId13"/>
    <p:sldId id="275" r:id="rId14"/>
    <p:sldId id="293" r:id="rId15"/>
    <p:sldId id="296" r:id="rId16"/>
    <p:sldId id="298" r:id="rId17"/>
    <p:sldId id="310" r:id="rId18"/>
    <p:sldId id="305" r:id="rId19"/>
    <p:sldId id="309" r:id="rId20"/>
    <p:sldId id="302" r:id="rId21"/>
    <p:sldId id="303" r:id="rId22"/>
    <p:sldId id="304" r:id="rId23"/>
    <p:sldId id="327" r:id="rId24"/>
    <p:sldId id="314" r:id="rId25"/>
    <p:sldId id="32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65201" autoAdjust="0"/>
  </p:normalViewPr>
  <p:slideViewPr>
    <p:cSldViewPr>
      <p:cViewPr varScale="1">
        <p:scale>
          <a:sx n="72" d="100"/>
          <a:sy n="72" d="100"/>
        </p:scale>
        <p:origin x="182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273F2-AC38-4C03-8E5C-2CFF03455D9E}" type="datetimeFigureOut">
              <a:rPr lang="en-US" smtClean="0"/>
              <a:t>9/29/2020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40390-A3B2-46B9-9773-DB13838AA237}" type="slidenum">
              <a:rPr lang="en-US" smtClean="0"/>
              <a:t>‹#›</a:t>
            </a:fld>
            <a:endParaRPr lang="en-US"/>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vrescheduler1.evn.va.gov/VREScheduler/calls/New.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rescheduler1.evn.va.gov/VREScheduler/calls/New.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Telecounseling.vbaco@va.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Course Description:</a:t>
            </a:r>
          </a:p>
          <a:p>
            <a:endParaRPr lang="en-US" dirty="0"/>
          </a:p>
          <a:p>
            <a:r>
              <a:rPr lang="en-US" dirty="0"/>
              <a:t>This course teaches learners to….</a:t>
            </a:r>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a:p>
        </p:txBody>
      </p:sp>
    </p:spTree>
    <p:extLst>
      <p:ext uri="{BB962C8B-B14F-4D97-AF65-F5344CB8AC3E}">
        <p14:creationId xmlns:p14="http://schemas.microsoft.com/office/powerpoint/2010/main" val="1631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altLang="en-US" dirty="0">
              <a:solidFill>
                <a:srgbClr val="000000"/>
              </a:solidFill>
              <a:ea typeface="Calibri" pitchFamily="34" charset="0"/>
              <a:cs typeface="Times New Roman" pitchFamily="18" charset="0"/>
            </a:endParaRPr>
          </a:p>
        </p:txBody>
      </p:sp>
      <p:sp>
        <p:nvSpPr>
          <p:cNvPr id="29700"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D7F20C-46FE-4DAB-922F-32E27FB1D9F7}"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20268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email notification after an appointment is scheduled with an external customer in the Tele-counseling Scheduler. This email</a:t>
            </a:r>
            <a:r>
              <a:rPr lang="en-US" baseline="0" dirty="0"/>
              <a:t> is the same one the external customer receives</a:t>
            </a:r>
            <a:r>
              <a:rPr lang="en-US" dirty="0"/>
              <a:t>.  These</a:t>
            </a:r>
            <a:r>
              <a:rPr lang="en-US" baseline="0" dirty="0"/>
              <a:t> are the instructions on how to add the appointment to your calendar.   </a:t>
            </a:r>
            <a:endParaRPr lang="en-US" dirty="0"/>
          </a:p>
          <a:p>
            <a:endParaRPr lang="en-US" dirty="0"/>
          </a:p>
          <a:p>
            <a:r>
              <a:rPr lang="en-US" dirty="0"/>
              <a:t>Note that a calendar invite is attached to the actual</a:t>
            </a:r>
            <a:r>
              <a:rPr lang="en-US" baseline="0" dirty="0"/>
              <a:t> </a:t>
            </a:r>
            <a:r>
              <a:rPr lang="en-US" dirty="0"/>
              <a:t>email. Double Click on the calendar</a:t>
            </a:r>
            <a:r>
              <a:rPr lang="en-US" baseline="0" dirty="0"/>
              <a:t> invite, edit the subject line as you prefer.  We suggest putting the Veteran’s name or initials so you can keep track of who is going to be joining you for that call.  Once the meeting is accepted/saved, close it and it will appear in your Outlook calendar. It will not be a breach of PII with a name in the unencrypted calendar. You can be extra careful by entering a combination of names and initials in the subject line.</a:t>
            </a:r>
            <a:endParaRPr lang="en-US" dirty="0"/>
          </a:p>
          <a:p>
            <a:endParaRPr lang="en-US" dirty="0"/>
          </a:p>
          <a:p>
            <a:r>
              <a:rPr lang="en-US" u="sng" dirty="0">
                <a:solidFill>
                  <a:prstClr val="black"/>
                </a:solidFill>
                <a:hlinkClick r:id="rId3"/>
              </a:rPr>
              <a:t>http://vrescheduler1.evn.va.gov/VREScheduler/calls/New.aspx</a:t>
            </a:r>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4846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Prior to beginning a video field exam appointment: </a:t>
            </a:r>
          </a:p>
          <a:p>
            <a:pPr lvl="0"/>
            <a:endParaRPr lang="en-US" dirty="0"/>
          </a:p>
          <a:p>
            <a:pPr marL="174708" indent="-174708">
              <a:buFont typeface="Arial" panose="020B0604020202020204" pitchFamily="34" charset="0"/>
              <a:buChar char="•"/>
            </a:pPr>
            <a:r>
              <a:rPr lang="en-US" dirty="0"/>
              <a:t>Be sure to check all audio settings. This means checking all microphone and speaker options. </a:t>
            </a:r>
          </a:p>
          <a:p>
            <a:pPr marL="174708" indent="-174708">
              <a:buFont typeface="Arial" panose="020B0604020202020204" pitchFamily="34" charset="0"/>
              <a:buChar char="•"/>
            </a:pPr>
            <a:r>
              <a:rPr lang="en-US" dirty="0"/>
              <a:t>Ensure there is proper lighting and adjust as necessary </a:t>
            </a:r>
          </a:p>
          <a:p>
            <a:pPr marL="174708" indent="-174708">
              <a:buFont typeface="Arial" panose="020B0604020202020204" pitchFamily="34" charset="0"/>
              <a:buChar char="•"/>
            </a:pPr>
            <a:r>
              <a:rPr lang="en-US" dirty="0"/>
              <a:t>Ensure that no CER folders or other PII are visible</a:t>
            </a:r>
          </a:p>
          <a:p>
            <a:pPr marL="174708" indent="-174708">
              <a:buFont typeface="Arial" panose="020B0604020202020204" pitchFamily="34" charset="0"/>
              <a:buChar char="•"/>
            </a:pPr>
            <a:r>
              <a:rPr lang="en-US" dirty="0"/>
              <a:t>Ensure the door is closed during appointments, and do not conduct in public places. Also, please advise your Veterans not to be in a public place where sensitive information can be overheard, including at home if they want to ensure privacy</a:t>
            </a:r>
          </a:p>
          <a:p>
            <a:pPr marL="174708" indent="-174708" defTabSz="931774">
              <a:buFont typeface="Arial" panose="020B0604020202020204" pitchFamily="34" charset="0"/>
              <a:buChar char="•"/>
              <a:defRPr/>
            </a:pPr>
            <a:r>
              <a:rPr lang="en-US" dirty="0"/>
              <a:t>Environment: Should be professional; no political signs or anything that might be viewed as offensive - neutral in tone for someone on video</a:t>
            </a:r>
          </a:p>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t>13</a:t>
            </a:fld>
            <a:endParaRPr lang="en-US" dirty="0"/>
          </a:p>
        </p:txBody>
      </p:sp>
    </p:spTree>
    <p:extLst>
      <p:ext uri="{BB962C8B-B14F-4D97-AF65-F5344CB8AC3E}">
        <p14:creationId xmlns:p14="http://schemas.microsoft.com/office/powerpoint/2010/main" val="235840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connecting to the conference call: </a:t>
            </a:r>
          </a:p>
          <a:p>
            <a:pPr marL="171450" indent="-171450">
              <a:buFont typeface="Arial" panose="020B0604020202020204" pitchFamily="34" charset="0"/>
              <a:buChar char="•"/>
            </a:pPr>
            <a:r>
              <a:rPr lang="en-US" dirty="0"/>
              <a:t>The first screen will display a Person or Conference to Call (DO NOT change this field) EMAIL ADDRESS address and NAME. Enter your name and advise Veterans to enter their name before joining the session. They will see the same screens</a:t>
            </a:r>
          </a:p>
          <a:p>
            <a:pPr marL="171450" indent="-171450">
              <a:buFont typeface="Arial" panose="020B0604020202020204" pitchFamily="34" charset="0"/>
              <a:buChar char="•"/>
            </a:pPr>
            <a:r>
              <a:rPr lang="en-US" dirty="0"/>
              <a:t>Click connect to advance to the next screen</a:t>
            </a:r>
          </a:p>
          <a:p>
            <a:endParaRPr lang="en-US" dirty="0"/>
          </a:p>
          <a:p>
            <a:r>
              <a:rPr lang="en-US" dirty="0"/>
              <a:t>On the second screen: </a:t>
            </a:r>
          </a:p>
          <a:p>
            <a:pPr marL="171450" indent="-171450">
              <a:buFont typeface="Arial" panose="020B0604020202020204" pitchFamily="34" charset="0"/>
              <a:buChar char="•"/>
            </a:pPr>
            <a:r>
              <a:rPr lang="en-US" dirty="0"/>
              <a:t>You can adjust which microphone and camera to use in the event that you have multiple options</a:t>
            </a:r>
          </a:p>
          <a:p>
            <a:pPr marL="171450" indent="-171450">
              <a:buFont typeface="Arial" panose="020B0604020202020204" pitchFamily="34" charset="0"/>
              <a:buChar char="•"/>
            </a:pPr>
            <a:r>
              <a:rPr lang="en-US" dirty="0"/>
              <a:t> Click start to join the call.</a:t>
            </a:r>
          </a:p>
          <a:p>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t>14</a:t>
            </a:fld>
            <a:endParaRPr lang="en-US" dirty="0"/>
          </a:p>
        </p:txBody>
      </p:sp>
    </p:spTree>
    <p:extLst>
      <p:ext uri="{BB962C8B-B14F-4D97-AF65-F5344CB8AC3E}">
        <p14:creationId xmlns:p14="http://schemas.microsoft.com/office/powerpoint/2010/main" val="202177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that a beneficiary or fiduciary is waiting for the Field Examiner, they will see this screen.  They will also hear the following message: “Waiting for the host to join.” </a:t>
            </a:r>
          </a:p>
          <a:p>
            <a:endParaRPr lang="en-US" dirty="0"/>
          </a:p>
          <a:p>
            <a:r>
              <a:rPr lang="en-US" dirty="0"/>
              <a:t>The beneficiary or fiduciary will hear “Welcome to the meeting” once the Case Manager joins. </a:t>
            </a:r>
          </a:p>
          <a:p>
            <a:endParaRPr lang="en-US" dirty="0">
              <a:latin typeface="+mn-lt"/>
            </a:endParaRPr>
          </a:p>
          <a:p>
            <a:r>
              <a:rPr lang="en-US" dirty="0"/>
              <a:t>You as a Field Examiner, will hear a different message if you join before the Veteran. The Field Examiner should hear, “You are the only participant in the conference.”</a:t>
            </a:r>
          </a:p>
        </p:txBody>
      </p:sp>
      <p:sp>
        <p:nvSpPr>
          <p:cNvPr id="4" name="Slide Number Placeholder 3"/>
          <p:cNvSpPr>
            <a:spLocks noGrp="1"/>
          </p:cNvSpPr>
          <p:nvPr>
            <p:ph type="sldNum" sz="quarter" idx="10"/>
          </p:nvPr>
        </p:nvSpPr>
        <p:spPr/>
        <p:txBody>
          <a:bodyPr/>
          <a:lstStyle/>
          <a:p>
            <a:fld id="{EA09797E-4AC1-44D8-897F-0CD147297992}" type="slidenum">
              <a:rPr lang="en-US" smtClean="0"/>
              <a:t>15</a:t>
            </a:fld>
            <a:endParaRPr lang="en-US" dirty="0"/>
          </a:p>
        </p:txBody>
      </p:sp>
    </p:spTree>
    <p:extLst>
      <p:ext uri="{BB962C8B-B14F-4D97-AF65-F5344CB8AC3E}">
        <p14:creationId xmlns:p14="http://schemas.microsoft.com/office/powerpoint/2010/main" val="34561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are pointing out the different command buttons available to both parties.</a:t>
            </a:r>
          </a:p>
          <a:p>
            <a:endParaRPr lang="en-US" dirty="0"/>
          </a:p>
          <a:p>
            <a:r>
              <a:rPr lang="en-US" dirty="0"/>
              <a:t>After joining the call, the chat feature will become available. You can exchange written messages using this feature and/or minimize the chat window. </a:t>
            </a:r>
          </a:p>
          <a:p>
            <a:endParaRPr lang="en-US" dirty="0"/>
          </a:p>
          <a:p>
            <a:r>
              <a:rPr lang="en-US" dirty="0"/>
              <a:t>You have the option to end the call, mute the microphone, and/or toggle the camera on and off. </a:t>
            </a:r>
          </a:p>
          <a:p>
            <a:endParaRPr lang="en-US" dirty="0"/>
          </a:p>
          <a:p>
            <a:r>
              <a:rPr lang="en-US" dirty="0"/>
              <a:t>You can hide the self view when the camera is in use. Also, if either of you turns the camera off, you can still communicate by using the audio portion. The session remains active but the other person will not be seen.  Next is what VA Video Connect looks like when both you and the Veteran are using an Apple iOS device.</a:t>
            </a:r>
          </a:p>
          <a:p>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t>16</a:t>
            </a:fld>
            <a:endParaRPr lang="en-US" dirty="0"/>
          </a:p>
        </p:txBody>
      </p:sp>
    </p:spTree>
    <p:extLst>
      <p:ext uri="{BB962C8B-B14F-4D97-AF65-F5344CB8AC3E}">
        <p14:creationId xmlns:p14="http://schemas.microsoft.com/office/powerpoint/2010/main" val="23886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an Apple iOS device for video field exams, there are a few extra required steps needed when entering a VA Video Connect session for the first time. </a:t>
            </a:r>
          </a:p>
          <a:p>
            <a:endParaRPr lang="en-US" dirty="0"/>
          </a:p>
          <a:p>
            <a:pPr marL="228600" indent="-228600">
              <a:buAutoNum type="arabicPeriod"/>
            </a:pPr>
            <a:r>
              <a:rPr lang="en-US" dirty="0"/>
              <a:t>User will receive an error message if </a:t>
            </a:r>
            <a:r>
              <a:rPr lang="en-US" sz="1200" kern="1200" dirty="0">
                <a:solidFill>
                  <a:schemeClr val="tx1"/>
                </a:solidFill>
                <a:latin typeface="+mn-lt"/>
                <a:ea typeface="+mn-ea"/>
                <a:cs typeface="+mn-cs"/>
              </a:rPr>
              <a:t>attempting</a:t>
            </a:r>
            <a:r>
              <a:rPr lang="en-US" dirty="0"/>
              <a:t> to enter the session before downloading the app. The error message will read, “Safari cannot open the page because the address is invalid.” User should click okay. The following prompt will ask, “Open in App Store”? User should click “Open”. </a:t>
            </a:r>
          </a:p>
          <a:p>
            <a:pPr marL="228600" indent="-228600">
              <a:buAutoNum type="arabicPeriod"/>
            </a:pPr>
            <a:r>
              <a:rPr lang="en-US" dirty="0"/>
              <a:t>In the App store, user will have the option to download the app. Once downloaded, users will have the option to open the VA Video Connect app. </a:t>
            </a:r>
          </a:p>
          <a:p>
            <a:pPr marL="228600" indent="-228600">
              <a:buAutoNum type="arabicPeriod"/>
            </a:pPr>
            <a:r>
              <a:rPr lang="en-US" dirty="0"/>
              <a:t>User should return to the original email that contains the link to the meeting and reinitiate. Upon re-clicking the link, the meeting should open in the VA Video Connect app. User will be asked, “Open in </a:t>
            </a:r>
            <a:r>
              <a:rPr lang="en-US" dirty="0" err="1"/>
              <a:t>VideoConnect</a:t>
            </a:r>
            <a:r>
              <a:rPr lang="en-US" dirty="0"/>
              <a:t>”? Select open.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t>17</a:t>
            </a:fld>
            <a:endParaRPr lang="en-US" dirty="0"/>
          </a:p>
        </p:txBody>
      </p:sp>
    </p:spTree>
    <p:extLst>
      <p:ext uri="{BB962C8B-B14F-4D97-AF65-F5344CB8AC3E}">
        <p14:creationId xmlns:p14="http://schemas.microsoft.com/office/powerpoint/2010/main" val="159524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 the session, there is a slightly different view when using an Apple iOS device. However, the same features in a Windows session are also available while using an Apple iOS device. The Field Examiner and beneficiary and/or fiduciary views are identical. Notice that the controls are in a different location and the Chat window cannot be toggled on or off while in this portrait orientation view.</a:t>
            </a:r>
          </a:p>
        </p:txBody>
      </p:sp>
      <p:sp>
        <p:nvSpPr>
          <p:cNvPr id="4" name="Slide Number Placeholder 3"/>
          <p:cNvSpPr>
            <a:spLocks noGrp="1"/>
          </p:cNvSpPr>
          <p:nvPr>
            <p:ph type="sldNum" sz="quarter" idx="10"/>
          </p:nvPr>
        </p:nvSpPr>
        <p:spPr/>
        <p:txBody>
          <a:bodyPr/>
          <a:lstStyle/>
          <a:p>
            <a:fld id="{EA09797E-4AC1-44D8-897F-0CD147297992}" type="slidenum">
              <a:rPr lang="en-US" smtClean="0"/>
              <a:t>18</a:t>
            </a:fld>
            <a:endParaRPr lang="en-US" dirty="0"/>
          </a:p>
        </p:txBody>
      </p:sp>
    </p:spTree>
    <p:extLst>
      <p:ext uri="{BB962C8B-B14F-4D97-AF65-F5344CB8AC3E}">
        <p14:creationId xmlns:p14="http://schemas.microsoft.com/office/powerpoint/2010/main" val="32004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either of you changes the orientation of the device to a landscape view, then the chat feature can be shown or hidden. </a:t>
            </a:r>
          </a:p>
          <a:p>
            <a:endParaRPr lang="en-US" dirty="0"/>
          </a:p>
          <a:p>
            <a:r>
              <a:rPr lang="en-US" dirty="0"/>
              <a:t>Lastly, when the participant is ready to exit the call, he or she will click on the telephone handset icon on the far left hand side of the screen underneath the video screen. Then the following message will appear: “Disconnect, Do you really want to leave this session? No/Yes, leave.”</a:t>
            </a:r>
          </a:p>
        </p:txBody>
      </p:sp>
      <p:sp>
        <p:nvSpPr>
          <p:cNvPr id="4" name="Slide Number Placeholder 3"/>
          <p:cNvSpPr>
            <a:spLocks noGrp="1"/>
          </p:cNvSpPr>
          <p:nvPr>
            <p:ph type="sldNum" sz="quarter" idx="10"/>
          </p:nvPr>
        </p:nvSpPr>
        <p:spPr/>
        <p:txBody>
          <a:bodyPr/>
          <a:lstStyle/>
          <a:p>
            <a:fld id="{EA09797E-4AC1-44D8-897F-0CD147297992}" type="slidenum">
              <a:rPr lang="en-US" smtClean="0"/>
              <a:t>19</a:t>
            </a:fld>
            <a:endParaRPr lang="en-US" dirty="0"/>
          </a:p>
        </p:txBody>
      </p:sp>
    </p:spTree>
    <p:extLst>
      <p:ext uri="{BB962C8B-B14F-4D97-AF65-F5344CB8AC3E}">
        <p14:creationId xmlns:p14="http://schemas.microsoft.com/office/powerpoint/2010/main" val="1541109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02303DE-213F-419A-9241-67306B4439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lide Number Placeholder 3">
            <a:extLst>
              <a:ext uri="{FF2B5EF4-FFF2-40B4-BE49-F238E27FC236}">
                <a16:creationId xmlns:a16="http://schemas.microsoft.com/office/drawing/2014/main" id="{0F5D023B-BAB9-48C3-9181-851A04D1C5B6}"/>
              </a:ext>
            </a:extLst>
          </p:cNvPr>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C84DE9-7F4F-4E0E-B94F-B0F9C8195A52}"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
        <p:nvSpPr>
          <p:cNvPr id="35845" name="Notes Placeholder 1">
            <a:extLst>
              <a:ext uri="{FF2B5EF4-FFF2-40B4-BE49-F238E27FC236}">
                <a16:creationId xmlns:a16="http://schemas.microsoft.com/office/drawing/2014/main" id="{1B28E32D-3743-4BE0-A92E-2C1C25C9EBCD}"/>
              </a:ext>
            </a:extLst>
          </p:cNvPr>
          <p:cNvSpPr>
            <a:spLocks noGrp="1"/>
          </p:cNvSpPr>
          <p:nvPr>
            <p:ph type="body" idx="1"/>
          </p:nvPr>
        </p:nvSpPr>
        <p:spPr>
          <a:xfrm>
            <a:off x="609600" y="4414825"/>
            <a:ext cx="5608320" cy="4183380"/>
          </a:xfrm>
          <a:noFill/>
        </p:spPr>
        <p:txBody>
          <a:bodyPr/>
          <a:lstStyle/>
          <a:p>
            <a:r>
              <a:rPr lang="en-US" altLang="en-US" dirty="0"/>
              <a:t>Now that we have covered participating in a session, here are a few troubleshooting tips. </a:t>
            </a:r>
          </a:p>
          <a:p>
            <a:endParaRPr lang="en-US" altLang="en-US" dirty="0"/>
          </a:p>
          <a:p>
            <a:r>
              <a:rPr lang="en-US" altLang="en-US" dirty="0">
                <a:solidFill>
                  <a:schemeClr val="tx2"/>
                </a:solidFill>
              </a:rPr>
              <a:t>Your headphones or speakers may have their own volume buttons or switches.</a:t>
            </a:r>
            <a:endParaRPr lang="en-US" altLang="en-US" dirty="0"/>
          </a:p>
          <a:p>
            <a:pPr>
              <a:defRPr/>
            </a:pPr>
            <a:r>
              <a:rPr lang="en-US" sz="1200" dirty="0"/>
              <a:t>If you cannot hear the Veteran, make sure your speakers or headphones are connected. Then check all volume controls.</a:t>
            </a:r>
          </a:p>
          <a:p>
            <a:pPr marL="0" indent="0">
              <a:buFontTx/>
              <a:buNone/>
              <a:defRPr/>
            </a:pPr>
            <a:endParaRPr lang="en-US" sz="1200" dirty="0"/>
          </a:p>
          <a:p>
            <a:pPr>
              <a:defRPr/>
            </a:pPr>
            <a:r>
              <a:rPr lang="en-US" sz="1200" dirty="0"/>
              <a:t>Your computer or device may have its own volume buttons or switches. Be sure to check those controls too. </a:t>
            </a:r>
          </a:p>
          <a:p>
            <a:endParaRPr lang="en-US" altLang="en-US" dirty="0"/>
          </a:p>
          <a:p>
            <a:r>
              <a:rPr lang="en-US" altLang="en-US" dirty="0"/>
              <a:t>A beneficiary or fiduciary may need to re-access an active session from within the application. They should return to the appointment email and re-click on the session link to regain access.</a:t>
            </a:r>
          </a:p>
        </p:txBody>
      </p:sp>
    </p:spTree>
    <p:extLst>
      <p:ext uri="{BB962C8B-B14F-4D97-AF65-F5344CB8AC3E}">
        <p14:creationId xmlns:p14="http://schemas.microsoft.com/office/powerpoint/2010/main" val="353675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40390-A3B2-46B9-9773-DB13838AA237}" type="slidenum">
              <a:rPr lang="en-US" smtClean="0"/>
              <a:t>2</a:t>
            </a:fld>
            <a:endParaRPr lang="en-US"/>
          </a:p>
        </p:txBody>
      </p:sp>
    </p:spTree>
    <p:extLst>
      <p:ext uri="{BB962C8B-B14F-4D97-AF65-F5344CB8AC3E}">
        <p14:creationId xmlns:p14="http://schemas.microsoft.com/office/powerpoint/2010/main" val="58803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3B937F5-1407-4E5D-9FB0-D90605EB3A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82C7789-030B-4082-B0CA-BC9AD93A83DD}"/>
              </a:ext>
            </a:extLst>
          </p:cNvPr>
          <p:cNvSpPr>
            <a:spLocks noGrp="1"/>
          </p:cNvSpPr>
          <p:nvPr>
            <p:ph type="body" idx="1"/>
          </p:nvPr>
        </p:nvSpPr>
        <p:spPr>
          <a:noFill/>
        </p:spPr>
        <p:txBody>
          <a:bodyPr/>
          <a:lstStyle/>
          <a:p>
            <a:pPr marL="0" indent="0">
              <a:buFontTx/>
              <a:buNone/>
            </a:pPr>
            <a:r>
              <a:rPr lang="en-US" altLang="en-US" dirty="0"/>
              <a:t>If the Veteran cannot hear you, check your microphone connection and settings.</a:t>
            </a:r>
          </a:p>
          <a:p>
            <a:pPr marL="0" indent="0">
              <a:buFontTx/>
              <a:buNone/>
            </a:pPr>
            <a:endParaRPr lang="en-US" altLang="en-US" dirty="0"/>
          </a:p>
          <a:p>
            <a:pPr marL="0" indent="0">
              <a:buFontTx/>
              <a:buNone/>
            </a:pPr>
            <a:r>
              <a:rPr lang="en-US" altLang="en-US" dirty="0"/>
              <a:t>If the Veteran reports distorted or low sound, or echoes, check all other sound settings on your device as well as the Veteran’s device.</a:t>
            </a:r>
          </a:p>
        </p:txBody>
      </p:sp>
      <p:sp>
        <p:nvSpPr>
          <p:cNvPr id="37892" name="Slide Number Placeholder 3">
            <a:extLst>
              <a:ext uri="{FF2B5EF4-FFF2-40B4-BE49-F238E27FC236}">
                <a16:creationId xmlns:a16="http://schemas.microsoft.com/office/drawing/2014/main" id="{9251309C-1D15-4C58-89F0-C1FB5378D070}"/>
              </a:ext>
            </a:extLst>
          </p:cNvPr>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102FC5-A4A3-42FB-9BFF-A71EC870AB7A}"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8426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1443961-426F-4E5D-A87F-6D4B236EE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CA94E-886A-4F36-8CF5-6DE1632E0C3A}"/>
              </a:ext>
            </a:extLst>
          </p:cNvPr>
          <p:cNvSpPr>
            <a:spLocks noGrp="1"/>
          </p:cNvSpPr>
          <p:nvPr>
            <p:ph type="body" idx="1"/>
          </p:nvPr>
        </p:nvSpPr>
        <p:spPr>
          <a:noFill/>
        </p:spPr>
        <p:txBody>
          <a:bodyPr/>
          <a:lstStyle/>
          <a:p>
            <a:r>
              <a:rPr lang="en-US" altLang="en-US" dirty="0"/>
              <a:t>In the event that you are still having difficulty, you as the Field Examiner should contact the National Telehealth Technology Help Desk (or NTTHD) for assistance with troubleshooting. Please note that Veterans are permitted to listen in on a call between the NTTHD and the Field Examiner, but they are not allowed to contact the NTTHD or conduct the call independently, as the NTTHD is not allowed to provide support directly to the Veteran.</a:t>
            </a:r>
          </a:p>
          <a:p>
            <a:endParaRPr lang="en-US" altLang="en-US" dirty="0"/>
          </a:p>
        </p:txBody>
      </p:sp>
      <p:sp>
        <p:nvSpPr>
          <p:cNvPr id="39940" name="Slide Number Placeholder 3">
            <a:extLst>
              <a:ext uri="{FF2B5EF4-FFF2-40B4-BE49-F238E27FC236}">
                <a16:creationId xmlns:a16="http://schemas.microsoft.com/office/drawing/2014/main" id="{8B1A7C23-9827-44EB-B520-B693A9BC2E6B}"/>
              </a:ext>
            </a:extLst>
          </p:cNvPr>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89CAF0-165C-4336-A577-95B94B4AA31F}"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0815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Initial test users have experienced some lag issues with connectivity in VVC system.  Best practice is to log in ahead of scheduled meeting time to ensure  FE is able to connect to the meeting with no issues.  Also, FEs should advise fiduciary that high speed internet access is required in order to use the system effectively.  </a:t>
            </a:r>
          </a:p>
          <a:p>
            <a:pPr marL="171450" indent="-171450">
              <a:buFont typeface="Arial" panose="020B0604020202020204" pitchFamily="34" charset="0"/>
              <a:buChar char="•"/>
            </a:pPr>
            <a:r>
              <a:rPr lang="en-US" dirty="0"/>
              <a:t>When verifying funds under management, FEs can verify bank statements and financial statements through the secure VVC system.  This is an acceptable means of verification when completing a VVC field examination</a:t>
            </a:r>
          </a:p>
          <a:p>
            <a:pPr marL="171450" indent="-171450">
              <a:buFont typeface="Arial" panose="020B0604020202020204" pitchFamily="34" charset="0"/>
              <a:buChar char="•"/>
            </a:pPr>
            <a:r>
              <a:rPr lang="en-US" dirty="0"/>
              <a:t>Recent changes to FPM 2.D.3 require the FE to identify income, expenses and non-liquid assets, however these no longer need to be verified at each field exam.   This will help when completing an exam via the VVC system or by telephone.  Liquid assets, for the purpose of verifying funds under management, still need to be verified using acceptable means outlined in 2.D.3 </a:t>
            </a:r>
          </a:p>
          <a:p>
            <a:pPr marL="171450" indent="-171450">
              <a:buFont typeface="Arial" panose="020B0604020202020204" pitchFamily="34" charset="0"/>
              <a:buChar char="•"/>
            </a:pPr>
            <a:r>
              <a:rPr lang="en-US" dirty="0"/>
              <a:t>Plan ahead! Try not to schedule last minute exams.  Connectivity issues can happen and it is best to prepare for this by logging into the VVC call 10-15 minutes prior to the external customer.  Remember:  The external customer cannot log into the call until the VA employee </a:t>
            </a:r>
            <a:r>
              <a:rPr lang="en-US"/>
              <a:t>is logged in first.  </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DB40390-A3B2-46B9-9773-DB13838AA237}" type="slidenum">
              <a:rPr lang="en-US" smtClean="0"/>
              <a:t>23</a:t>
            </a:fld>
            <a:endParaRPr lang="en-US"/>
          </a:p>
        </p:txBody>
      </p:sp>
    </p:spTree>
    <p:extLst>
      <p:ext uri="{BB962C8B-B14F-4D97-AF65-F5344CB8AC3E}">
        <p14:creationId xmlns:p14="http://schemas.microsoft.com/office/powerpoint/2010/main" val="2310128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u="sng" dirty="0"/>
              <a:t>Instructor Notes:</a:t>
            </a:r>
            <a:endParaRPr lang="en-US" u="none" dirty="0"/>
          </a:p>
          <a:p>
            <a:pPr marL="0" lvl="1" defTabSz="914350">
              <a:defRPr/>
            </a:pPr>
            <a:endParaRPr lang="en-US" u="sng" dirty="0"/>
          </a:p>
          <a:p>
            <a:pPr marL="0" indent="0">
              <a:buFont typeface="Arial" panose="020B0604020202020204" pitchFamily="34" charset="0"/>
              <a:buNone/>
            </a:pPr>
            <a:r>
              <a:rPr lang="en-US" dirty="0"/>
              <a:t>(Recall)  These</a:t>
            </a:r>
            <a:r>
              <a:rPr lang="en-US" baseline="0" dirty="0"/>
              <a:t> are our learning objectives as stated from the beginning of the training:</a:t>
            </a:r>
            <a:endParaRPr lang="en-US" dirty="0"/>
          </a:p>
          <a:p>
            <a:pPr marL="0" lvl="1" defTabSz="914350">
              <a:defRPr/>
            </a:pPr>
            <a:endParaRPr lang="en-US" dirty="0"/>
          </a:p>
          <a:p>
            <a:pPr lvl="1">
              <a:buFont typeface="Arial" panose="020B0604020202020204" pitchFamily="34" charset="0"/>
              <a:buChar char="•"/>
            </a:pPr>
            <a:r>
              <a:rPr lang="en-US" dirty="0"/>
              <a:t>Complete an audio and visual equipment check</a:t>
            </a:r>
          </a:p>
          <a:p>
            <a:pPr lvl="1">
              <a:buFont typeface="Arial" panose="020B0604020202020204" pitchFamily="34" charset="0"/>
              <a:buChar char="•"/>
            </a:pPr>
            <a:r>
              <a:rPr lang="en-US" dirty="0"/>
              <a:t>Complete a lighting and privacy check</a:t>
            </a:r>
          </a:p>
          <a:p>
            <a:pPr lvl="1">
              <a:buFont typeface="Arial" panose="020B0604020202020204" pitchFamily="34" charset="0"/>
              <a:buChar char="•"/>
            </a:pPr>
            <a:r>
              <a:rPr lang="en-US" dirty="0"/>
              <a:t>Schedule a field examination appointment in the VA Video Connect Scheduler</a:t>
            </a:r>
          </a:p>
          <a:p>
            <a:pPr lvl="1">
              <a:buFont typeface="Arial" panose="020B0604020202020204" pitchFamily="34" charset="0"/>
              <a:buChar char="•"/>
            </a:pPr>
            <a:r>
              <a:rPr lang="en-US" dirty="0"/>
              <a:t>Conduct a VA Video Connect field examination Session</a:t>
            </a:r>
          </a:p>
          <a:p>
            <a:pPr marL="171450" lvl="1" indent="-171450" defTabSz="914350">
              <a:buFont typeface="Arial" panose="020B0604020202020204" pitchFamily="34" charset="0"/>
              <a:buChar char="•"/>
              <a:defRPr/>
            </a:pPr>
            <a:endParaRPr lang="en-US" dirty="0"/>
          </a:p>
          <a:p>
            <a:pPr marL="0" lvl="1" defTabSz="914350">
              <a:defRPr/>
            </a:pPr>
            <a:endParaRPr lang="en-US" dirty="0"/>
          </a:p>
          <a:p>
            <a:pPr marL="0" lvl="1" defTabSz="914350">
              <a:defRPr/>
            </a:pPr>
            <a:r>
              <a:rPr lang="en-US" b="1" dirty="0"/>
              <a:t>Are there any additional questions?  </a:t>
            </a:r>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a:p>
        </p:txBody>
      </p:sp>
    </p:spTree>
    <p:extLst>
      <p:ext uri="{BB962C8B-B14F-4D97-AF65-F5344CB8AC3E}">
        <p14:creationId xmlns:p14="http://schemas.microsoft.com/office/powerpoint/2010/main" val="920349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u="none" dirty="0"/>
              <a:t>An</a:t>
            </a:r>
            <a:r>
              <a:rPr lang="en-US" u="none" baseline="0" dirty="0"/>
              <a:t> assessment and satisfaction survey have been assigned to you in TMS.  You should be able to complete both within ten minutes.  </a:t>
            </a:r>
          </a:p>
          <a:p>
            <a:r>
              <a:rPr lang="en-US" u="none" baseline="0" dirty="0"/>
              <a:t>Completing both will allow you to receive credit for this training.</a:t>
            </a:r>
            <a:endParaRPr lang="en-US" u="none" dirty="0"/>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25</a:t>
            </a:fld>
            <a:endParaRPr lang="en-US"/>
          </a:p>
        </p:txBody>
      </p:sp>
    </p:spTree>
    <p:extLst>
      <p:ext uri="{BB962C8B-B14F-4D97-AF65-F5344CB8AC3E}">
        <p14:creationId xmlns:p14="http://schemas.microsoft.com/office/powerpoint/2010/main" val="880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dirty="0"/>
              <a:t>At the</a:t>
            </a:r>
            <a:r>
              <a:rPr lang="en-US" baseline="0" dirty="0"/>
              <a:t> end of this lesson, given the training and references, the learner will be able to do the following:</a:t>
            </a:r>
          </a:p>
          <a:p>
            <a:pPr marL="0" indent="0">
              <a:buNone/>
            </a:pPr>
            <a:r>
              <a:rPr lang="en-US" i="1" dirty="0"/>
              <a:t>Upon completion of this topic, you will be able to</a:t>
            </a:r>
            <a:br>
              <a:rPr lang="en-US" dirty="0"/>
            </a:br>
            <a:endParaRPr lang="en-US" dirty="0"/>
          </a:p>
          <a:p>
            <a:pPr lvl="1">
              <a:buFont typeface="Arial" panose="020B0604020202020204" pitchFamily="34" charset="0"/>
              <a:buChar char="•"/>
            </a:pPr>
            <a:r>
              <a:rPr lang="en-US" dirty="0"/>
              <a:t>Complete an audio and visual equipment check</a:t>
            </a:r>
          </a:p>
          <a:p>
            <a:pPr lvl="1">
              <a:buFont typeface="Arial" panose="020B0604020202020204" pitchFamily="34" charset="0"/>
              <a:buChar char="•"/>
            </a:pPr>
            <a:r>
              <a:rPr lang="en-US" dirty="0"/>
              <a:t>Complete a lighting and privacy check</a:t>
            </a:r>
          </a:p>
          <a:p>
            <a:pPr lvl="1">
              <a:buFont typeface="Arial" panose="020B0604020202020204" pitchFamily="34" charset="0"/>
              <a:buChar char="•"/>
            </a:pPr>
            <a:r>
              <a:rPr lang="en-US" dirty="0"/>
              <a:t>Schedule a field examination appointment in the VA Video Connect Scheduler</a:t>
            </a:r>
          </a:p>
          <a:p>
            <a:pPr lvl="1">
              <a:buFont typeface="Arial" panose="020B0604020202020204" pitchFamily="34" charset="0"/>
              <a:buChar char="•"/>
            </a:pPr>
            <a:r>
              <a:rPr lang="en-US" dirty="0"/>
              <a:t>Conduct a  VA Video Connect field examination</a:t>
            </a:r>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a:p>
        </p:txBody>
      </p:sp>
    </p:spTree>
    <p:extLst>
      <p:ext uri="{BB962C8B-B14F-4D97-AF65-F5344CB8AC3E}">
        <p14:creationId xmlns:p14="http://schemas.microsoft.com/office/powerpoint/2010/main" val="54088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Examiners (FEs) are to utilize VA Video-Connect to conduct all field Examinations during times when face-to-face field examinations cannot be conducted. </a:t>
            </a:r>
          </a:p>
          <a:p>
            <a:r>
              <a:rPr lang="en-US" dirty="0"/>
              <a:t>Video field exams are to be utilized for all field exams until further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be conducted by Field Examiners and all external fiduciary customers (beneficiaries and fiduciaries)</a:t>
            </a:r>
          </a:p>
          <a:p>
            <a:endParaRPr lang="en-US" dirty="0"/>
          </a:p>
        </p:txBody>
      </p:sp>
      <p:sp>
        <p:nvSpPr>
          <p:cNvPr id="4" name="Slide Number Placeholder 3"/>
          <p:cNvSpPr>
            <a:spLocks noGrp="1"/>
          </p:cNvSpPr>
          <p:nvPr>
            <p:ph type="sldNum" sz="quarter" idx="5"/>
          </p:nvPr>
        </p:nvSpPr>
        <p:spPr/>
        <p:txBody>
          <a:bodyPr/>
          <a:lstStyle/>
          <a:p>
            <a:fld id="{8DB40390-A3B2-46B9-9773-DB13838AA237}" type="slidenum">
              <a:rPr lang="en-US" smtClean="0"/>
              <a:t>4</a:t>
            </a:fld>
            <a:endParaRPr lang="en-US"/>
          </a:p>
        </p:txBody>
      </p:sp>
    </p:spTree>
    <p:extLst>
      <p:ext uri="{BB962C8B-B14F-4D97-AF65-F5344CB8AC3E}">
        <p14:creationId xmlns:p14="http://schemas.microsoft.com/office/powerpoint/2010/main" val="5718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that both the Field Examiner and the external customer will require for a successful video field exam appointment are a desktop computer with a webcam, a laptop, tablet or mobile phone with an embedded camera, high speed internet access and a valid email address.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And now, we will go into how to use the VA Video Connect Tele-counseling Scheduler. </a:t>
            </a:r>
            <a:endParaRPr lang="en-US" sz="1200" dirty="0">
              <a:highlight>
                <a:srgbClr val="FFFF00"/>
              </a:highligh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DB40390-A3B2-46B9-9773-DB13838AA237}" type="slidenum">
              <a:rPr lang="en-US" smtClean="0"/>
              <a:t>5</a:t>
            </a:fld>
            <a:endParaRPr lang="en-US"/>
          </a:p>
        </p:txBody>
      </p:sp>
    </p:spTree>
    <p:extLst>
      <p:ext uri="{BB962C8B-B14F-4D97-AF65-F5344CB8AC3E}">
        <p14:creationId xmlns:p14="http://schemas.microsoft.com/office/powerpoint/2010/main" val="428986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Let’s go over a few points before going over the steps to schedule an appointment. </a:t>
            </a:r>
          </a:p>
          <a:p>
            <a:pPr>
              <a:defRPr/>
            </a:pPr>
            <a:r>
              <a:rPr lang="en-US" sz="1200" dirty="0"/>
              <a:t>It is </a:t>
            </a:r>
            <a:r>
              <a:rPr lang="en-US" sz="1200" u="sng" dirty="0"/>
              <a:t>very</a:t>
            </a:r>
            <a:r>
              <a:rPr lang="en-US" sz="1200" dirty="0"/>
              <a:t> important to select the correct Field Examiner when scheduling an appointment.  </a:t>
            </a:r>
          </a:p>
          <a:p>
            <a:pPr>
              <a:defRPr/>
            </a:pPr>
            <a:r>
              <a:rPr lang="en-US" sz="1200" dirty="0"/>
              <a:t>Within the Scheduler, the drop down box used to select the FE looks very much like the Outlook address book and it is easy to select the wrong person. </a:t>
            </a:r>
          </a:p>
          <a:p>
            <a:pPr>
              <a:defRPr/>
            </a:pPr>
            <a:r>
              <a:rPr lang="en-US" sz="1200" dirty="0"/>
              <a:t>When scheduling, take an extra moment and double check selection.</a:t>
            </a:r>
          </a:p>
          <a:p>
            <a:pPr>
              <a:defRPr/>
            </a:pPr>
            <a:r>
              <a:rPr lang="en-US" dirty="0"/>
              <a:t>Note that the Scheduler URL address has changed, so please re-save it to your browser favorites and delete the old link.</a:t>
            </a:r>
            <a:endParaRPr lang="en-US" sz="1200" b="1" kern="1200" dirty="0">
              <a:latin typeface="+mn-lt"/>
              <a:ea typeface="+mn-ea"/>
              <a:cs typeface="+mn-cs"/>
              <a:hlinkClick r:id="rId3"/>
            </a:endParaRPr>
          </a:p>
          <a:p>
            <a:r>
              <a:rPr lang="en-US" u="sng" dirty="0">
                <a:solidFill>
                  <a:prstClr val="black"/>
                </a:solidFill>
                <a:hlinkClick r:id="rId3"/>
              </a:rPr>
              <a:t>http://vrescheduler1.evn.va.gov/VREScheduler/calls/New.aspx</a:t>
            </a:r>
            <a:r>
              <a:rPr lang="en-US" u="sng" dirty="0">
                <a:solidFill>
                  <a:prstClr val="black"/>
                </a:solidFill>
              </a:rPr>
              <a:t>.</a:t>
            </a:r>
            <a:endParaRPr lang="en-US" u="none" dirty="0">
              <a:solidFill>
                <a:prstClr val="black"/>
              </a:solidFill>
            </a:endParaRPr>
          </a:p>
          <a:p>
            <a:r>
              <a:rPr lang="en-US" u="none" dirty="0">
                <a:solidFill>
                  <a:prstClr val="black"/>
                </a:solidFill>
              </a:rPr>
              <a:t>If you do not have access to the scheduler, simply send an email to </a:t>
            </a:r>
            <a:r>
              <a:rPr lang="en-US" sz="1200" dirty="0">
                <a:cs typeface="Arial" panose="020B0604020202020204" pitchFamily="34" charset="0"/>
                <a:hlinkClick r:id="rId4"/>
              </a:rPr>
              <a:t>Telecounseling.vbaco@va.gov</a:t>
            </a:r>
            <a:r>
              <a:rPr lang="en-US" sz="1200" dirty="0">
                <a:cs typeface="Arial" panose="020B0604020202020204" pitchFamily="34" charset="0"/>
              </a:rPr>
              <a:t> to request access.</a:t>
            </a:r>
            <a:endParaRPr lang="en-US" dirty="0"/>
          </a:p>
        </p:txBody>
      </p:sp>
      <p:sp>
        <p:nvSpPr>
          <p:cNvPr id="4" name="Slide Number Placeholder 3"/>
          <p:cNvSpPr>
            <a:spLocks noGrp="1"/>
          </p:cNvSpPr>
          <p:nvPr>
            <p:ph type="sldNum" sz="quarter" idx="10"/>
          </p:nvPr>
        </p:nvSpPr>
        <p:spPr/>
        <p:txBody>
          <a:bodyPr/>
          <a:lstStyle/>
          <a:p>
            <a:fld id="{EA09797E-4AC1-44D8-897F-0CD147297992}" type="slidenum">
              <a:rPr lang="en-US" smtClean="0"/>
              <a:t>6</a:t>
            </a:fld>
            <a:endParaRPr lang="en-US" dirty="0"/>
          </a:p>
        </p:txBody>
      </p:sp>
    </p:spTree>
    <p:extLst>
      <p:ext uri="{BB962C8B-B14F-4D97-AF65-F5344CB8AC3E}">
        <p14:creationId xmlns:p14="http://schemas.microsoft.com/office/powerpoint/2010/main" val="272850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28D4FC3-9E48-4265-A1CC-58288E1515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3A2129F-D57A-4F21-BAB5-D025BACCF9D2}"/>
              </a:ext>
            </a:extLst>
          </p:cNvPr>
          <p:cNvSpPr>
            <a:spLocks noGrp="1"/>
          </p:cNvSpPr>
          <p:nvPr>
            <p:ph type="body" idx="1"/>
          </p:nvPr>
        </p:nvSpPr>
        <p:spPr>
          <a:noFill/>
        </p:spPr>
        <p:txBody>
          <a:bodyPr/>
          <a:lstStyle/>
          <a:p>
            <a:pPr marL="0" indent="0" eaLnBrk="1" hangingPunct="1">
              <a:buFont typeface="Arial" panose="020B0604020202020204" pitchFamily="34" charset="0"/>
              <a:buNone/>
              <a:defRPr/>
            </a:pPr>
            <a:endParaRPr lang="en-US" altLang="en-US" dirty="0"/>
          </a:p>
          <a:p>
            <a:pPr marL="171450" indent="-171450" eaLnBrk="1" hangingPunct="1">
              <a:buFont typeface="Arial" panose="020B0604020202020204" pitchFamily="34" charset="0"/>
              <a:buChar char="•"/>
              <a:defRPr/>
            </a:pPr>
            <a:r>
              <a:rPr lang="en-US" altLang="en-US" dirty="0"/>
              <a:t>Field Examiner should ensure that they have received a confirmation email for the scheduled appointment </a:t>
            </a:r>
          </a:p>
          <a:p>
            <a:pPr marL="171450" indent="-171450" eaLnBrk="1" hangingPunct="1">
              <a:buFont typeface="Arial" panose="020B0604020202020204" pitchFamily="34" charset="0"/>
              <a:buChar char="•"/>
              <a:defRPr/>
            </a:pPr>
            <a:r>
              <a:rPr lang="en-US" dirty="0"/>
              <a:t>It is recommended that appointments be scheduled at least an hour before the appointment to ensure delivery and receipt of the confirmation emails </a:t>
            </a:r>
          </a:p>
          <a:p>
            <a:pPr marL="171450" indent="-171450" eaLnBrk="1" hangingPunct="1">
              <a:buFont typeface="Arial" panose="020B0604020202020204" pitchFamily="34" charset="0"/>
              <a:buChar char="•"/>
              <a:defRPr/>
            </a:pPr>
            <a:r>
              <a:rPr lang="en-US" altLang="en-US" dirty="0"/>
              <a:t>The Field Examiner should plan to join the meeting a few minutes prior to the scheduled start time </a:t>
            </a:r>
            <a:endParaRPr lang="en-US" dirty="0"/>
          </a:p>
        </p:txBody>
      </p:sp>
      <p:sp>
        <p:nvSpPr>
          <p:cNvPr id="32772" name="Slide Number Placeholder 3">
            <a:extLst>
              <a:ext uri="{FF2B5EF4-FFF2-40B4-BE49-F238E27FC236}">
                <a16:creationId xmlns:a16="http://schemas.microsoft.com/office/drawing/2014/main" id="{54AE897B-C413-4A5A-B948-FACA1E7D2044}"/>
              </a:ext>
            </a:extLst>
          </p:cNvPr>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956BB5-C2E0-4538-987B-BEA8B9D7B82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09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***IMPORTANT*** The VA Video Connect Telehealth system is a program used by VR&amp;E to conduct tele-counseling sessions with Veterans in the </a:t>
            </a:r>
            <a:r>
              <a:rPr lang="en-US" altLang="en-US" dirty="0" err="1"/>
              <a:t>Voc</a:t>
            </a:r>
            <a:r>
              <a:rPr lang="en-US" altLang="en-US" dirty="0"/>
              <a:t> Rehab program.  All of the internal elements of the video connect system will not conform to Fiduciary personnel information.  We will show what this will look like on the next slide.</a:t>
            </a:r>
          </a:p>
          <a:p>
            <a:endParaRPr lang="en-US" dirty="0"/>
          </a:p>
        </p:txBody>
      </p:sp>
      <p:sp>
        <p:nvSpPr>
          <p:cNvPr id="4" name="Slide Number Placeholder 3"/>
          <p:cNvSpPr>
            <a:spLocks noGrp="1"/>
          </p:cNvSpPr>
          <p:nvPr>
            <p:ph type="sldNum" sz="quarter" idx="5"/>
          </p:nvPr>
        </p:nvSpPr>
        <p:spPr/>
        <p:txBody>
          <a:bodyPr/>
          <a:lstStyle/>
          <a:p>
            <a:fld id="{8DB40390-A3B2-46B9-9773-DB13838AA237}" type="slidenum">
              <a:rPr lang="en-US" smtClean="0"/>
              <a:t>9</a:t>
            </a:fld>
            <a:endParaRPr lang="en-US"/>
          </a:p>
        </p:txBody>
      </p:sp>
    </p:spTree>
    <p:extLst>
      <p:ext uri="{BB962C8B-B14F-4D97-AF65-F5344CB8AC3E}">
        <p14:creationId xmlns:p14="http://schemas.microsoft.com/office/powerpoint/2010/main" val="225269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solidFill>
                  <a:srgbClr val="000000"/>
                </a:solidFill>
                <a:ea typeface="Calibri" pitchFamily="34" charset="0"/>
                <a:cs typeface="Times New Roman" pitchFamily="18" charset="0"/>
              </a:rPr>
              <a:t>Click calendar icon to Select the Date, Hour, Minute, AM or PM, (in the Veteran’s Time Zone) and save your date and time selections </a:t>
            </a:r>
            <a:endParaRPr lang="en-US" altLang="en-US" dirty="0"/>
          </a:p>
          <a:p>
            <a:pPr marL="171450" indent="-171450">
              <a:buFont typeface="Arial" panose="020B0604020202020204" pitchFamily="34" charset="0"/>
              <a:buChar char="•"/>
              <a:defRPr/>
            </a:pPr>
            <a:r>
              <a:rPr lang="en-US" altLang="en-US" dirty="0"/>
              <a:t>Enter the beneficiary and/or fiduciary’s Name and Email</a:t>
            </a:r>
          </a:p>
          <a:p>
            <a:pPr marL="171450" indent="-171450" eaLnBrk="1" hangingPunct="1">
              <a:buFont typeface="Arial" pitchFamily="34" charset="0"/>
              <a:buChar char="•"/>
              <a:defRPr/>
            </a:pPr>
            <a:r>
              <a:rPr lang="en-US" altLang="en-US" dirty="0"/>
              <a:t>You must obtain the Veteran’s email address</a:t>
            </a:r>
          </a:p>
          <a:p>
            <a:pPr marL="171450" indent="-171450">
              <a:buFont typeface="Arial" panose="020B0604020202020204" pitchFamily="34" charset="0"/>
              <a:buChar char="•"/>
              <a:defRPr/>
            </a:pPr>
            <a:r>
              <a:rPr lang="en-US" altLang="en-US" dirty="0"/>
              <a:t>Select the correct District and select the correct Regional Office.  Then select the correct service that you will be providing</a:t>
            </a:r>
          </a:p>
          <a:p>
            <a:pPr marL="171450" indent="-171450">
              <a:spcBef>
                <a:spcPct val="0"/>
              </a:spcBef>
              <a:buFont typeface="Arial" panose="020B0604020202020204" pitchFamily="34" charset="0"/>
              <a:buChar char="•"/>
              <a:defRPr/>
            </a:pPr>
            <a:r>
              <a:rPr lang="en-US" altLang="en-US" dirty="0">
                <a:solidFill>
                  <a:srgbClr val="000000"/>
                </a:solidFill>
                <a:ea typeface="Calibri" pitchFamily="34" charset="0"/>
                <a:cs typeface="Times New Roman" pitchFamily="18" charset="0"/>
              </a:rPr>
              <a:t>Start typing the Field Examiner’s name in the “Counselor Name” drop down – please double-check to ensure you have the correct Field Examiner before you select the Submit button. Select the Reset button to enter next customer appointment</a:t>
            </a:r>
          </a:p>
          <a:p>
            <a:pPr marL="171450" indent="-171450">
              <a:spcBef>
                <a:spcPct val="0"/>
              </a:spcBef>
              <a:buFont typeface="Arial" panose="020B0604020202020204" pitchFamily="34" charset="0"/>
              <a:buChar char="•"/>
              <a:defRPr/>
            </a:pPr>
            <a:r>
              <a:rPr lang="en-US" altLang="en-US" dirty="0">
                <a:solidFill>
                  <a:srgbClr val="000000"/>
                </a:solidFill>
                <a:ea typeface="Calibri" pitchFamily="34" charset="0"/>
                <a:cs typeface="Times New Roman" pitchFamily="18" charset="0"/>
              </a:rPr>
              <a:t>The elements that refer to VR&amp;E information will not change.  However, they will still be utilized by Fiduciary personnel in the scheduler when scheduling a video connect appoint with an external customer.  For example:  The “Counselor Name” will be the Field Examiner.  The Veteran could be either the Veteran, a beneficiary other than the Veteran, or the Fiduciary.  </a:t>
            </a:r>
          </a:p>
        </p:txBody>
      </p:sp>
      <p:sp>
        <p:nvSpPr>
          <p:cNvPr id="29700"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D7F20C-46FE-4DAB-922F-32E27FB1D9F7}" type="slidenum">
              <a:rPr lang="en-US" altLang="en-US" smtClean="0"/>
              <a:pPr eaLnBrk="1" hangingPunct="1">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Oval 7"/>
          <p:cNvSpPr/>
          <p:nvPr/>
        </p:nvSpPr>
        <p:spPr>
          <a:xfrm>
            <a:off x="5334000" y="1981200"/>
            <a:ext cx="9144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2064950"/>
            <a:ext cx="1022461" cy="276999"/>
          </a:xfrm>
          <a:prstGeom prst="rect">
            <a:avLst/>
          </a:prstGeom>
        </p:spPr>
        <p:txBody>
          <a:bodyPr wrap="square">
            <a:spAutoFit/>
          </a:bodyPr>
          <a:lstStyle/>
          <a:p>
            <a:pPr algn="ctr"/>
            <a:r>
              <a:rPr lang="en-US" sz="1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6629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7643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164791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6885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4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50863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227149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11936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335450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911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a:p>
        </p:txBody>
      </p:sp>
    </p:spTree>
    <p:extLst>
      <p:ext uri="{BB962C8B-B14F-4D97-AF65-F5344CB8AC3E}">
        <p14:creationId xmlns:p14="http://schemas.microsoft.com/office/powerpoint/2010/main" val="400275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58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vrescheduler1.evn.va.gov/VREScheduler/calls/New.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svg"/><Relationship Id="rId4" Type="http://schemas.openxmlformats.org/officeDocument/2006/relationships/image" Target="../media/image16.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VHA_NTTHD@v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rescheduler1.evn.va.gov/VREScheduler/calls/New.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TeleCounseling.vbaco@v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38100" dist="38100" dir="2700000" algn="tl">
                    <a:srgbClr val="000000">
                      <a:alpha val="43137"/>
                    </a:srgbClr>
                  </a:outerShdw>
                </a:effectLst>
              </a:rPr>
              <a:t>VA Video Connect Field Examinations</a:t>
            </a:r>
            <a:endParaRPr lang="en-US" dirty="0"/>
          </a:p>
        </p:txBody>
      </p:sp>
      <p:sp>
        <p:nvSpPr>
          <p:cNvPr id="3" name="Subtitle 2"/>
          <p:cNvSpPr>
            <a:spLocks noGrp="1"/>
          </p:cNvSpPr>
          <p:nvPr>
            <p:ph type="subTitle" idx="1"/>
          </p:nvPr>
        </p:nvSpPr>
        <p:spPr/>
        <p:txBody>
          <a:bodyPr/>
          <a:lstStyle/>
          <a:p>
            <a:r>
              <a:rPr lang="en-US" dirty="0"/>
              <a:t>Pension and Fiduciary Service</a:t>
            </a:r>
          </a:p>
          <a:p>
            <a:r>
              <a:rPr lang="en-US" dirty="0"/>
              <a:t>March 2020</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9A12238A-FF60-4953-A5D3-A06A320CEE8F}"/>
                  </a:ext>
                </a:extLst>
              </p:cNvPr>
              <p:cNvGraphicFramePr>
                <a:graphicFrameLocks noChangeAspect="1"/>
              </p:cNvGraphicFramePr>
              <p:nvPr>
                <p:extLst>
                  <p:ext uri="{D42A27DB-BD31-4B8C-83A1-F6EECF244321}">
                    <p14:modId xmlns:p14="http://schemas.microsoft.com/office/powerpoint/2010/main" val="1558273521"/>
                  </p:ext>
                </p:extLst>
              </p:nvPr>
            </p:nvGraphicFramePr>
            <p:xfrm>
              <a:off x="-3872552" y="110778"/>
              <a:ext cx="2286000" cy="1714500"/>
            </p:xfrm>
            <a:graphic>
              <a:graphicData uri="http://schemas.microsoft.com/office/powerpoint/2016/slidezoom">
                <pslz:sldZm>
                  <pslz:sldZmObj sldId="256" cId="3670970296">
                    <pslz:zmPr id="{C87CB31F-7D15-496C-9F66-0ECC923661DA}"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9A12238A-FF60-4953-A5D3-A06A320CEE8F}"/>
                  </a:ext>
                </a:extLst>
              </p:cNvPr>
              <p:cNvPicPr>
                <a:picLocks noGrp="1" noRot="1" noChangeAspect="1" noMove="1" noResize="1" noEditPoints="1" noAdjustHandles="1" noChangeArrowheads="1" noChangeShapeType="1"/>
              </p:cNvPicPr>
              <p:nvPr/>
            </p:nvPicPr>
            <p:blipFill>
              <a:blip r:embed="rId5"/>
              <a:stretch>
                <a:fillRect/>
              </a:stretch>
            </p:blipFill>
            <p:spPr>
              <a:xfrm>
                <a:off x="-3872552" y="11077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709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305143"/>
            <a:ext cx="8229600" cy="1143000"/>
          </a:xfrm>
        </p:spPr>
        <p:txBody>
          <a:bodyPr>
            <a:normAutofit/>
          </a:bodyPr>
          <a:lstStyle/>
          <a:p>
            <a:r>
              <a:rPr lang="en-US" altLang="en-US" sz="4000" dirty="0"/>
              <a:t>Scheduler Instructions</a:t>
            </a:r>
            <a:endParaRPr lang="en-US" altLang="en-US" sz="5400" dirty="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6768" y="645751"/>
            <a:ext cx="4372472" cy="4843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358846" y="2734551"/>
            <a:ext cx="1406525" cy="523220"/>
          </a:xfrm>
          <a:prstGeom prst="rect">
            <a:avLst/>
          </a:prstGeom>
          <a:solidFill>
            <a:schemeClr val="bg1">
              <a:lumMod val="85000"/>
            </a:schemeClr>
          </a:solidFill>
          <a:ln w="57150">
            <a:solidFill>
              <a:srgbClr val="7030A0"/>
            </a:solidFill>
          </a:ln>
        </p:spPr>
        <p:txBody>
          <a:bodyPr wrap="square">
            <a:spAutoFit/>
          </a:bodyPr>
          <a:lstStyle/>
          <a:p>
            <a:pPr>
              <a:defRPr/>
            </a:pPr>
            <a:r>
              <a:rPr lang="en-US" sz="1400" b="1" dirty="0"/>
              <a:t>Enter Veteran information</a:t>
            </a:r>
            <a:endParaRPr lang="en-US" sz="1600" dirty="0">
              <a:solidFill>
                <a:srgbClr val="C00000"/>
              </a:solidFill>
            </a:endParaRPr>
          </a:p>
        </p:txBody>
      </p:sp>
      <p:sp>
        <p:nvSpPr>
          <p:cNvPr id="9" name="TextBox 8"/>
          <p:cNvSpPr txBox="1"/>
          <p:nvPr/>
        </p:nvSpPr>
        <p:spPr>
          <a:xfrm>
            <a:off x="1444429" y="2026809"/>
            <a:ext cx="1295400" cy="523875"/>
          </a:xfrm>
          <a:prstGeom prst="rect">
            <a:avLst/>
          </a:prstGeom>
          <a:solidFill>
            <a:schemeClr val="bg1">
              <a:lumMod val="85000"/>
            </a:schemeClr>
          </a:solidFill>
          <a:ln w="57150">
            <a:solidFill>
              <a:srgbClr val="7030A0"/>
            </a:solidFill>
          </a:ln>
        </p:spPr>
        <p:txBody>
          <a:bodyPr>
            <a:spAutoFit/>
          </a:bodyPr>
          <a:lstStyle/>
          <a:p>
            <a:pPr>
              <a:defRPr/>
            </a:pPr>
            <a:r>
              <a:rPr lang="en-US" sz="1400" b="1" dirty="0"/>
              <a:t>Select Date </a:t>
            </a:r>
          </a:p>
          <a:p>
            <a:pPr>
              <a:defRPr/>
            </a:pPr>
            <a:r>
              <a:rPr lang="en-US" sz="1400" b="1" dirty="0"/>
              <a:t>&amp; Time</a:t>
            </a:r>
          </a:p>
        </p:txBody>
      </p:sp>
      <p:sp>
        <p:nvSpPr>
          <p:cNvPr id="10" name="TextBox 9"/>
          <p:cNvSpPr txBox="1"/>
          <p:nvPr/>
        </p:nvSpPr>
        <p:spPr>
          <a:xfrm>
            <a:off x="6358846" y="4723559"/>
            <a:ext cx="1219200" cy="307777"/>
          </a:xfrm>
          <a:prstGeom prst="rect">
            <a:avLst/>
          </a:prstGeom>
          <a:solidFill>
            <a:schemeClr val="bg1">
              <a:lumMod val="85000"/>
            </a:schemeClr>
          </a:solidFill>
          <a:ln w="57150">
            <a:solidFill>
              <a:srgbClr val="7030A0"/>
            </a:solidFill>
          </a:ln>
        </p:spPr>
        <p:txBody>
          <a:bodyPr>
            <a:spAutoFit/>
          </a:bodyPr>
          <a:lstStyle/>
          <a:p>
            <a:pPr>
              <a:defRPr/>
            </a:pPr>
            <a:r>
              <a:rPr lang="en-US" sz="1400" b="1" dirty="0"/>
              <a:t>Choose Name</a:t>
            </a:r>
          </a:p>
        </p:txBody>
      </p:sp>
      <p:sp>
        <p:nvSpPr>
          <p:cNvPr id="12" name="TextBox 11"/>
          <p:cNvSpPr txBox="1"/>
          <p:nvPr/>
        </p:nvSpPr>
        <p:spPr>
          <a:xfrm>
            <a:off x="1427760" y="4088613"/>
            <a:ext cx="1328737" cy="523875"/>
          </a:xfrm>
          <a:prstGeom prst="rect">
            <a:avLst/>
          </a:prstGeom>
          <a:solidFill>
            <a:schemeClr val="bg1">
              <a:lumMod val="85000"/>
            </a:schemeClr>
          </a:solidFill>
          <a:ln w="57150">
            <a:solidFill>
              <a:srgbClr val="7030A0"/>
            </a:solidFill>
          </a:ln>
        </p:spPr>
        <p:txBody>
          <a:bodyPr wrap="square">
            <a:spAutoFit/>
          </a:bodyPr>
          <a:lstStyle/>
          <a:p>
            <a:pPr>
              <a:defRPr/>
            </a:pPr>
            <a:r>
              <a:rPr lang="en-US" sz="1400" b="1" dirty="0"/>
              <a:t>Select District, RO, &amp; Service</a:t>
            </a:r>
          </a:p>
        </p:txBody>
      </p:sp>
      <p:sp>
        <p:nvSpPr>
          <p:cNvPr id="11" name="Rectangle 10"/>
          <p:cNvSpPr/>
          <p:nvPr/>
        </p:nvSpPr>
        <p:spPr>
          <a:xfrm>
            <a:off x="1444429" y="5487396"/>
            <a:ext cx="6397151" cy="646331"/>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solidFill>
                  <a:prstClr val="black"/>
                </a:solidFill>
              </a:rPr>
              <a:t>Link to Scheduler: </a:t>
            </a:r>
            <a:r>
              <a:rPr lang="en-US" u="sng" dirty="0">
                <a:solidFill>
                  <a:prstClr val="black"/>
                </a:solidFill>
                <a:hlinkClick r:id="rId4"/>
              </a:rPr>
              <a:t>http://vrescheduler1.evn.va.gov/VREScheduler/calls/New.aspx</a:t>
            </a:r>
            <a:endParaRPr lang="en-US" dirty="0">
              <a:solidFill>
                <a:prstClr val="black"/>
              </a:solidFill>
            </a:endParaRPr>
          </a:p>
        </p:txBody>
      </p:sp>
      <p:sp>
        <p:nvSpPr>
          <p:cNvPr id="13" name="Slide Number Placeholder 2">
            <a:extLst>
              <a:ext uri="{FF2B5EF4-FFF2-40B4-BE49-F238E27FC236}">
                <a16:creationId xmlns:a16="http://schemas.microsoft.com/office/drawing/2014/main" id="{9F849278-AE06-4536-90B6-E696EC051729}"/>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10</a:t>
            </a:fld>
            <a:endParaRPr lang="en-US" dirty="0">
              <a:solidFill>
                <a:schemeClr val="bg1"/>
              </a:solidFill>
            </a:endParaRPr>
          </a:p>
        </p:txBody>
      </p:sp>
    </p:spTree>
    <p:extLst>
      <p:ext uri="{BB962C8B-B14F-4D97-AF65-F5344CB8AC3E}">
        <p14:creationId xmlns:p14="http://schemas.microsoft.com/office/powerpoint/2010/main" val="392178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305143"/>
            <a:ext cx="8229600" cy="1143000"/>
          </a:xfrm>
        </p:spPr>
        <p:txBody>
          <a:bodyPr>
            <a:normAutofit/>
          </a:bodyPr>
          <a:lstStyle/>
          <a:p>
            <a:r>
              <a:rPr lang="en-US" altLang="en-US" sz="4000" dirty="0"/>
              <a:t>Scheduler Instructions</a:t>
            </a:r>
            <a:endParaRPr lang="en-US" altLang="en-US" sz="5400" dirty="0"/>
          </a:p>
        </p:txBody>
      </p:sp>
      <p:sp>
        <p:nvSpPr>
          <p:cNvPr id="13" name="Slide Number Placeholder 2">
            <a:extLst>
              <a:ext uri="{FF2B5EF4-FFF2-40B4-BE49-F238E27FC236}">
                <a16:creationId xmlns:a16="http://schemas.microsoft.com/office/drawing/2014/main" id="{9F849278-AE06-4536-90B6-E696EC051729}"/>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11</a:t>
            </a:fld>
            <a:endParaRPr lang="en-US" dirty="0">
              <a:solidFill>
                <a:schemeClr val="bg1"/>
              </a:solidFill>
            </a:endParaRPr>
          </a:p>
        </p:txBody>
      </p:sp>
      <p:pic>
        <p:nvPicPr>
          <p:cNvPr id="14" name="Picture 13">
            <a:extLst>
              <a:ext uri="{FF2B5EF4-FFF2-40B4-BE49-F238E27FC236}">
                <a16:creationId xmlns:a16="http://schemas.microsoft.com/office/drawing/2014/main" id="{CCBCD761-EC27-482B-96E9-CCD16D59AD67}"/>
              </a:ext>
            </a:extLst>
          </p:cNvPr>
          <p:cNvPicPr>
            <a:picLocks noChangeAspect="1"/>
          </p:cNvPicPr>
          <p:nvPr/>
        </p:nvPicPr>
        <p:blipFill>
          <a:blip r:embed="rId3"/>
          <a:stretch>
            <a:fillRect/>
          </a:stretch>
        </p:blipFill>
        <p:spPr>
          <a:xfrm>
            <a:off x="2295408" y="724273"/>
            <a:ext cx="4553184" cy="52644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TextBox 15">
            <a:extLst>
              <a:ext uri="{FF2B5EF4-FFF2-40B4-BE49-F238E27FC236}">
                <a16:creationId xmlns:a16="http://schemas.microsoft.com/office/drawing/2014/main" id="{C02E98DF-E169-4462-A5C3-4CEEAB68E0E9}"/>
              </a:ext>
            </a:extLst>
          </p:cNvPr>
          <p:cNvSpPr txBox="1"/>
          <p:nvPr/>
        </p:nvSpPr>
        <p:spPr>
          <a:xfrm>
            <a:off x="6467590" y="3810000"/>
            <a:ext cx="2143010" cy="1384995"/>
          </a:xfrm>
          <a:prstGeom prst="rect">
            <a:avLst/>
          </a:prstGeom>
          <a:solidFill>
            <a:schemeClr val="bg1">
              <a:lumMod val="85000"/>
            </a:schemeClr>
          </a:solidFill>
          <a:ln w="57150">
            <a:solidFill>
              <a:srgbClr val="7030A0"/>
            </a:solidFill>
          </a:ln>
        </p:spPr>
        <p:txBody>
          <a:bodyPr wrap="square">
            <a:spAutoFit/>
          </a:bodyPr>
          <a:lstStyle/>
          <a:p>
            <a:r>
              <a:rPr lang="en-US" sz="1400" b="1" dirty="0"/>
              <a:t>P&amp;F should select “P&amp;F”</a:t>
            </a:r>
          </a:p>
          <a:p>
            <a:endParaRPr lang="en-US" sz="1400" b="1" dirty="0"/>
          </a:p>
          <a:p>
            <a:r>
              <a:rPr lang="en-US" sz="1400" b="1" dirty="0"/>
              <a:t>LGY should select “LGY” </a:t>
            </a:r>
          </a:p>
          <a:p>
            <a:endParaRPr lang="en-US" sz="1400" b="1" dirty="0"/>
          </a:p>
          <a:p>
            <a:r>
              <a:rPr lang="en-US" sz="1400" b="1" dirty="0"/>
              <a:t>VR&amp;E should select Chapter 31, VSOC, or IDES</a:t>
            </a:r>
          </a:p>
        </p:txBody>
      </p:sp>
      <p:sp>
        <p:nvSpPr>
          <p:cNvPr id="17" name="TextBox 16">
            <a:extLst>
              <a:ext uri="{FF2B5EF4-FFF2-40B4-BE49-F238E27FC236}">
                <a16:creationId xmlns:a16="http://schemas.microsoft.com/office/drawing/2014/main" id="{7A4D8FD9-39E2-4E6E-A1B3-9578491500C2}"/>
              </a:ext>
            </a:extLst>
          </p:cNvPr>
          <p:cNvSpPr txBox="1"/>
          <p:nvPr/>
        </p:nvSpPr>
        <p:spPr>
          <a:xfrm>
            <a:off x="533400" y="3515733"/>
            <a:ext cx="1467656" cy="954107"/>
          </a:xfrm>
          <a:prstGeom prst="rect">
            <a:avLst/>
          </a:prstGeom>
          <a:solidFill>
            <a:schemeClr val="bg1">
              <a:lumMod val="85000"/>
            </a:schemeClr>
          </a:solidFill>
          <a:ln w="57150">
            <a:solidFill>
              <a:srgbClr val="7030A0"/>
            </a:solidFill>
          </a:ln>
        </p:spPr>
        <p:txBody>
          <a:bodyPr wrap="square">
            <a:spAutoFit/>
          </a:bodyPr>
          <a:lstStyle/>
          <a:p>
            <a:r>
              <a:rPr lang="en-US" sz="1400" b="1" dirty="0"/>
              <a:t>Be sure and select an item from the Service Drop-Down box.</a:t>
            </a:r>
          </a:p>
        </p:txBody>
      </p:sp>
      <p:cxnSp>
        <p:nvCxnSpPr>
          <p:cNvPr id="18" name="Straight Arrow Connector 17">
            <a:extLst>
              <a:ext uri="{FF2B5EF4-FFF2-40B4-BE49-F238E27FC236}">
                <a16:creationId xmlns:a16="http://schemas.microsoft.com/office/drawing/2014/main" id="{7F8CAF31-0F19-41FF-9072-4EE5EF65DDB7}"/>
              </a:ext>
            </a:extLst>
          </p:cNvPr>
          <p:cNvCxnSpPr>
            <a:cxnSpLocks/>
          </p:cNvCxnSpPr>
          <p:nvPr/>
        </p:nvCxnSpPr>
        <p:spPr>
          <a:xfrm>
            <a:off x="1924336" y="4469840"/>
            <a:ext cx="742144" cy="27997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47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899" y="917526"/>
            <a:ext cx="8534401" cy="5482706"/>
          </a:xfrm>
          <a:prstGeom prst="rect">
            <a:avLst/>
          </a:prstGeom>
          <a:ln>
            <a:solidFill>
              <a:srgbClr val="0070C0"/>
            </a:solidFill>
          </a:ln>
          <a:effectLst>
            <a:outerShdw blurRad="190500" algn="tl" rotWithShape="0">
              <a:srgbClr val="000000">
                <a:alpha val="70000"/>
              </a:srgbClr>
            </a:outerShdw>
          </a:effectLst>
        </p:spPr>
      </p:pic>
      <p:sp>
        <p:nvSpPr>
          <p:cNvPr id="4" name="Title 3"/>
          <p:cNvSpPr>
            <a:spLocks noGrp="1"/>
          </p:cNvSpPr>
          <p:nvPr>
            <p:ph type="title"/>
          </p:nvPr>
        </p:nvSpPr>
        <p:spPr>
          <a:xfrm>
            <a:off x="0" y="-76200"/>
            <a:ext cx="9144000" cy="731520"/>
          </a:xfrm>
        </p:spPr>
        <p:txBody>
          <a:bodyPr>
            <a:normAutofit fontScale="90000"/>
          </a:bodyPr>
          <a:lstStyle/>
          <a:p>
            <a:r>
              <a:rPr lang="en-US" dirty="0"/>
              <a:t>Adding Appointment to Calendar</a:t>
            </a:r>
          </a:p>
        </p:txBody>
      </p:sp>
      <p:sp>
        <p:nvSpPr>
          <p:cNvPr id="3" name="Slide Number Placeholder 2"/>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12</a:t>
            </a:fld>
            <a:endParaRPr lang="en-US" dirty="0">
              <a:solidFill>
                <a:schemeClr val="bg1"/>
              </a:solidFill>
            </a:endParaRPr>
          </a:p>
        </p:txBody>
      </p:sp>
      <p:sp>
        <p:nvSpPr>
          <p:cNvPr id="9" name="Rectangular Callout 8"/>
          <p:cNvSpPr/>
          <p:nvPr/>
        </p:nvSpPr>
        <p:spPr>
          <a:xfrm>
            <a:off x="304798" y="2234432"/>
            <a:ext cx="1219202" cy="381768"/>
          </a:xfrm>
          <a:prstGeom prst="wedgeRectCallout">
            <a:avLst>
              <a:gd name="adj1" fmla="val 284298"/>
              <a:gd name="adj2" fmla="val -15806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331" y="706974"/>
            <a:ext cx="3680437" cy="1384719"/>
          </a:xfrm>
          <a:prstGeom prst="rect">
            <a:avLst/>
          </a:prstGeom>
          <a:ln w="12700">
            <a:solidFill>
              <a:srgbClr val="0070C0"/>
            </a:solidFill>
          </a:ln>
          <a:effectLst>
            <a:outerShdw blurRad="50800" dist="38100" algn="l" rotWithShape="0">
              <a:prstClr val="black">
                <a:alpha val="40000"/>
              </a:prstClr>
            </a:outerShdw>
          </a:effec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48000" y="3248417"/>
            <a:ext cx="5029199" cy="1853505"/>
          </a:xfrm>
          <a:prstGeom prst="rect">
            <a:avLst/>
          </a:prstGeom>
          <a:noFill/>
          <a:ln w="12700">
            <a:solidFill>
              <a:srgbClr val="0070C0"/>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ular Callout 10"/>
          <p:cNvSpPr/>
          <p:nvPr/>
        </p:nvSpPr>
        <p:spPr>
          <a:xfrm>
            <a:off x="4298623" y="694480"/>
            <a:ext cx="3689145" cy="1384719"/>
          </a:xfrm>
          <a:prstGeom prst="wedgeRectCallout">
            <a:avLst>
              <a:gd name="adj1" fmla="val -76145"/>
              <a:gd name="adj2" fmla="val 17685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2160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b="1" dirty="0"/>
              <a:t>Audio</a:t>
            </a:r>
            <a:r>
              <a:rPr lang="en-US" dirty="0"/>
              <a:t>: Check settings on microphone and speaker </a:t>
            </a:r>
          </a:p>
          <a:p>
            <a:pPr lvl="0"/>
            <a:r>
              <a:rPr lang="en-US" b="1" dirty="0"/>
              <a:t>Visual</a:t>
            </a:r>
            <a:r>
              <a:rPr lang="en-US" dirty="0"/>
              <a:t>: Ensure proper lighting and camera placement</a:t>
            </a:r>
          </a:p>
          <a:p>
            <a:pPr lvl="0"/>
            <a:r>
              <a:rPr lang="en-US" b="1" dirty="0"/>
              <a:t>PII</a:t>
            </a:r>
            <a:r>
              <a:rPr lang="en-US" dirty="0"/>
              <a:t>: Ensure no CER folders or other PII are visible</a:t>
            </a:r>
          </a:p>
          <a:p>
            <a:pPr lvl="0"/>
            <a:r>
              <a:rPr lang="en-US" b="1" dirty="0"/>
              <a:t>Privacy</a:t>
            </a:r>
            <a:r>
              <a:rPr lang="en-US" dirty="0"/>
              <a:t>: Closed door; no public places</a:t>
            </a:r>
          </a:p>
          <a:p>
            <a:pPr lvl="0"/>
            <a:r>
              <a:rPr lang="en-US" b="1" dirty="0"/>
              <a:t>Environment</a:t>
            </a:r>
            <a:r>
              <a:rPr lang="en-US" dirty="0"/>
              <a:t>: Should be professional</a:t>
            </a:r>
          </a:p>
        </p:txBody>
      </p:sp>
      <p:sp>
        <p:nvSpPr>
          <p:cNvPr id="5" name="Title 4"/>
          <p:cNvSpPr>
            <a:spLocks noGrp="1"/>
          </p:cNvSpPr>
          <p:nvPr>
            <p:ph type="title"/>
          </p:nvPr>
        </p:nvSpPr>
        <p:spPr/>
        <p:txBody>
          <a:bodyPr>
            <a:normAutofit/>
          </a:bodyPr>
          <a:lstStyle/>
          <a:p>
            <a:r>
              <a:rPr lang="en-US" dirty="0"/>
              <a:t>Pre-Call Reminders</a:t>
            </a:r>
          </a:p>
        </p:txBody>
      </p:sp>
      <p:sp>
        <p:nvSpPr>
          <p:cNvPr id="6" name="Slide Number Placeholder 2">
            <a:extLst>
              <a:ext uri="{FF2B5EF4-FFF2-40B4-BE49-F238E27FC236}">
                <a16:creationId xmlns:a16="http://schemas.microsoft.com/office/drawing/2014/main" id="{BEA120CB-2A91-41ED-B60D-6F8A31603623}"/>
              </a:ext>
            </a:extLst>
          </p:cNvPr>
          <p:cNvSpPr txBox="1">
            <a:spLocks/>
          </p:cNvSpPr>
          <p:nvPr/>
        </p:nvSpPr>
        <p:spPr>
          <a:xfrm>
            <a:off x="8610600" y="6386286"/>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9623FA-E6B2-421D-AA57-15128630E9FB}"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55320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693EFD1-B54F-49FC-A12F-71876D1E39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394" t="5072" r="5013" b="6334"/>
          <a:stretch/>
        </p:blipFill>
        <p:spPr>
          <a:xfrm>
            <a:off x="1687658" y="1148496"/>
            <a:ext cx="2347076" cy="2214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3B78C4C4-E921-4545-B266-F09C18CC9206}"/>
              </a:ext>
            </a:extLst>
          </p:cNvPr>
          <p:cNvSpPr>
            <a:spLocks noGrp="1"/>
          </p:cNvSpPr>
          <p:nvPr>
            <p:ph type="title"/>
          </p:nvPr>
        </p:nvSpPr>
        <p:spPr>
          <a:xfrm>
            <a:off x="584868" y="-234929"/>
            <a:ext cx="8229600" cy="1143000"/>
          </a:xfrm>
        </p:spPr>
        <p:txBody>
          <a:bodyPr>
            <a:normAutofit/>
          </a:bodyPr>
          <a:lstStyle/>
          <a:p>
            <a:r>
              <a:rPr lang="en-US" dirty="0"/>
              <a:t>Connecting to a Windows</a:t>
            </a:r>
            <a:r>
              <a:rPr lang="en-US" sz="1300" dirty="0">
                <a:solidFill>
                  <a:prstClr val="white"/>
                </a:solidFill>
              </a:rPr>
              <a:t> ©</a:t>
            </a:r>
            <a:r>
              <a:rPr lang="en-US" dirty="0"/>
              <a:t>Session</a:t>
            </a:r>
          </a:p>
        </p:txBody>
      </p:sp>
      <p:sp>
        <p:nvSpPr>
          <p:cNvPr id="4" name="Slide Number Placeholder 3">
            <a:extLst>
              <a:ext uri="{FF2B5EF4-FFF2-40B4-BE49-F238E27FC236}">
                <a16:creationId xmlns:a16="http://schemas.microsoft.com/office/drawing/2014/main" id="{AB8A58AE-50B5-4747-AEA9-8BFA709A2D81}"/>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14</a:t>
            </a:fld>
            <a:endParaRPr lang="en-US" dirty="0">
              <a:solidFill>
                <a:prstClr val="white"/>
              </a:solidFill>
            </a:endParaRPr>
          </a:p>
        </p:txBody>
      </p:sp>
      <p:pic>
        <p:nvPicPr>
          <p:cNvPr id="8" name="Picture 7">
            <a:extLst>
              <a:ext uri="{FF2B5EF4-FFF2-40B4-BE49-F238E27FC236}">
                <a16:creationId xmlns:a16="http://schemas.microsoft.com/office/drawing/2014/main" id="{2F956A3A-F537-4EF4-B7AD-ADFEE805B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332" y="3030030"/>
            <a:ext cx="2722621" cy="246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ular Callout 8">
            <a:extLst>
              <a:ext uri="{FF2B5EF4-FFF2-40B4-BE49-F238E27FC236}">
                <a16:creationId xmlns:a16="http://schemas.microsoft.com/office/drawing/2014/main" id="{54EDEF53-045B-4855-AD9D-DAD1BED74239}"/>
              </a:ext>
            </a:extLst>
          </p:cNvPr>
          <p:cNvSpPr/>
          <p:nvPr/>
        </p:nvSpPr>
        <p:spPr>
          <a:xfrm rot="10800000" flipV="1">
            <a:off x="114050" y="3030030"/>
            <a:ext cx="1371600" cy="497746"/>
          </a:xfrm>
          <a:prstGeom prst="borderCallout2">
            <a:avLst>
              <a:gd name="adj1" fmla="val 27100"/>
              <a:gd name="adj2" fmla="val -2272"/>
              <a:gd name="adj3" fmla="val 18750"/>
              <a:gd name="adj4" fmla="val -16667"/>
              <a:gd name="adj5" fmla="val -65641"/>
              <a:gd name="adj6" fmla="val -31516"/>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Type in your name </a:t>
            </a:r>
          </a:p>
        </p:txBody>
      </p:sp>
      <p:sp>
        <p:nvSpPr>
          <p:cNvPr id="16" name="Rectangular Callout 8">
            <a:extLst>
              <a:ext uri="{FF2B5EF4-FFF2-40B4-BE49-F238E27FC236}">
                <a16:creationId xmlns:a16="http://schemas.microsoft.com/office/drawing/2014/main" id="{653DD4AA-0420-4FB2-A450-554714FF932D}"/>
              </a:ext>
            </a:extLst>
          </p:cNvPr>
          <p:cNvSpPr/>
          <p:nvPr/>
        </p:nvSpPr>
        <p:spPr>
          <a:xfrm rot="10800000" flipV="1">
            <a:off x="1687658" y="3929496"/>
            <a:ext cx="2476959" cy="307778"/>
          </a:xfrm>
          <a:prstGeom prst="borderCallout2">
            <a:avLst>
              <a:gd name="adj1" fmla="val 63764"/>
              <a:gd name="adj2" fmla="val -502"/>
              <a:gd name="adj3" fmla="val 18750"/>
              <a:gd name="adj4" fmla="val -16667"/>
              <a:gd name="adj5" fmla="val -153087"/>
              <a:gd name="adj6" fmla="val 31081"/>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CONNECT to join the call</a:t>
            </a:r>
          </a:p>
        </p:txBody>
      </p:sp>
      <p:sp>
        <p:nvSpPr>
          <p:cNvPr id="18" name="Rectangular Callout 8">
            <a:extLst>
              <a:ext uri="{FF2B5EF4-FFF2-40B4-BE49-F238E27FC236}">
                <a16:creationId xmlns:a16="http://schemas.microsoft.com/office/drawing/2014/main" id="{7918EACF-2474-49EF-A632-805FDD79EE82}"/>
              </a:ext>
            </a:extLst>
          </p:cNvPr>
          <p:cNvSpPr/>
          <p:nvPr/>
        </p:nvSpPr>
        <p:spPr>
          <a:xfrm rot="10800000" flipV="1">
            <a:off x="5791200" y="1795393"/>
            <a:ext cx="1981200" cy="590203"/>
          </a:xfrm>
          <a:prstGeom prst="borderCallout2">
            <a:avLst>
              <a:gd name="adj1" fmla="val 21673"/>
              <a:gd name="adj2" fmla="val -1366"/>
              <a:gd name="adj3" fmla="val 18750"/>
              <a:gd name="adj4" fmla="val -16667"/>
              <a:gd name="adj5" fmla="val 293251"/>
              <a:gd name="adj6" fmla="val 8155"/>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Choose the desired microphone and camera </a:t>
            </a:r>
          </a:p>
        </p:txBody>
      </p:sp>
      <p:sp>
        <p:nvSpPr>
          <p:cNvPr id="19" name="Rectangular Callout 8">
            <a:extLst>
              <a:ext uri="{FF2B5EF4-FFF2-40B4-BE49-F238E27FC236}">
                <a16:creationId xmlns:a16="http://schemas.microsoft.com/office/drawing/2014/main" id="{75120B0E-1D99-4E44-B6F8-8B2034A37175}"/>
              </a:ext>
            </a:extLst>
          </p:cNvPr>
          <p:cNvSpPr/>
          <p:nvPr/>
        </p:nvSpPr>
        <p:spPr>
          <a:xfrm rot="10800000" flipV="1">
            <a:off x="7832409" y="4459718"/>
            <a:ext cx="1171339" cy="533738"/>
          </a:xfrm>
          <a:prstGeom prst="borderCallout2">
            <a:avLst>
              <a:gd name="adj1" fmla="val 101863"/>
              <a:gd name="adj2" fmla="val 43710"/>
              <a:gd name="adj3" fmla="val 254964"/>
              <a:gd name="adj4" fmla="val 148925"/>
              <a:gd name="adj5" fmla="val 154032"/>
              <a:gd name="adj6" fmla="val 196988"/>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rgbClr val="000000"/>
                </a:solidFill>
              </a:rPr>
              <a:t>Click OK to begin the call</a:t>
            </a:r>
            <a:endParaRPr lang="en-US" dirty="0">
              <a:solidFill>
                <a:schemeClr val="tx1"/>
              </a:solidFill>
            </a:endParaRPr>
          </a:p>
        </p:txBody>
      </p:sp>
      <p:sp>
        <p:nvSpPr>
          <p:cNvPr id="12" name="TextBox 11">
            <a:extLst>
              <a:ext uri="{FF2B5EF4-FFF2-40B4-BE49-F238E27FC236}">
                <a16:creationId xmlns:a16="http://schemas.microsoft.com/office/drawing/2014/main" id="{9CB6ED41-C855-4A52-B384-FB4C8D536F66}"/>
              </a:ext>
            </a:extLst>
          </p:cNvPr>
          <p:cNvSpPr txBox="1"/>
          <p:nvPr/>
        </p:nvSpPr>
        <p:spPr>
          <a:xfrm>
            <a:off x="1359112" y="886053"/>
            <a:ext cx="34243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1</a:t>
            </a:r>
          </a:p>
        </p:txBody>
      </p:sp>
      <p:sp>
        <p:nvSpPr>
          <p:cNvPr id="21" name="TextBox 20">
            <a:extLst>
              <a:ext uri="{FF2B5EF4-FFF2-40B4-BE49-F238E27FC236}">
                <a16:creationId xmlns:a16="http://schemas.microsoft.com/office/drawing/2014/main" id="{14E6479D-176E-42D5-A2F0-A2C4A524788C}"/>
              </a:ext>
            </a:extLst>
          </p:cNvPr>
          <p:cNvSpPr txBox="1"/>
          <p:nvPr/>
        </p:nvSpPr>
        <p:spPr>
          <a:xfrm>
            <a:off x="4699668" y="2851150"/>
            <a:ext cx="3168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2</a:t>
            </a:r>
          </a:p>
        </p:txBody>
      </p:sp>
    </p:spTree>
    <p:extLst>
      <p:ext uri="{BB962C8B-B14F-4D97-AF65-F5344CB8AC3E}">
        <p14:creationId xmlns:p14="http://schemas.microsoft.com/office/powerpoint/2010/main" val="194824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D6CDC-DA4F-436F-BCE0-6D24CB67246D}"/>
              </a:ext>
            </a:extLst>
          </p:cNvPr>
          <p:cNvSpPr>
            <a:spLocks noGrp="1"/>
          </p:cNvSpPr>
          <p:nvPr>
            <p:ph type="title"/>
          </p:nvPr>
        </p:nvSpPr>
        <p:spPr>
          <a:xfrm>
            <a:off x="457199" y="529813"/>
            <a:ext cx="8229600" cy="1143000"/>
          </a:xfrm>
        </p:spPr>
        <p:txBody>
          <a:bodyPr>
            <a:normAutofit fontScale="90000"/>
          </a:bodyPr>
          <a:lstStyle/>
          <a:p>
            <a:r>
              <a:rPr lang="en-US" dirty="0"/>
              <a:t>External Customer Initiates Windows</a:t>
            </a:r>
            <a:r>
              <a:rPr lang="en-US" sz="1300" dirty="0">
                <a:solidFill>
                  <a:prstClr val="white"/>
                </a:solidFill>
              </a:rPr>
              <a:t>  </a:t>
            </a:r>
            <a:r>
              <a:rPr lang="en-US" dirty="0"/>
              <a:t>Session</a:t>
            </a:r>
          </a:p>
        </p:txBody>
      </p:sp>
      <p:sp>
        <p:nvSpPr>
          <p:cNvPr id="4" name="Slide Number Placeholder 3">
            <a:extLst>
              <a:ext uri="{FF2B5EF4-FFF2-40B4-BE49-F238E27FC236}">
                <a16:creationId xmlns:a16="http://schemas.microsoft.com/office/drawing/2014/main" id="{C21E10B6-9ABE-443F-8B39-2579230C6646}"/>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15</a:t>
            </a:fld>
            <a:endParaRPr lang="en-US" dirty="0">
              <a:solidFill>
                <a:prstClr val="white"/>
              </a:solidFill>
            </a:endParaRPr>
          </a:p>
        </p:txBody>
      </p:sp>
      <p:pic>
        <p:nvPicPr>
          <p:cNvPr id="7" name="Picture 6">
            <a:extLst>
              <a:ext uri="{FF2B5EF4-FFF2-40B4-BE49-F238E27FC236}">
                <a16:creationId xmlns:a16="http://schemas.microsoft.com/office/drawing/2014/main" id="{B95AF517-4B23-4E3B-8BA1-8B20449EF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42" y="1827014"/>
            <a:ext cx="7287715" cy="4097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72C54392-E36A-4DDE-8028-559A9C8A6F6F}"/>
              </a:ext>
            </a:extLst>
          </p:cNvPr>
          <p:cNvSpPr txBox="1"/>
          <p:nvPr/>
        </p:nvSpPr>
        <p:spPr>
          <a:xfrm>
            <a:off x="1219200" y="4856401"/>
            <a:ext cx="1676400" cy="1477328"/>
          </a:xfrm>
          <a:prstGeom prst="rect">
            <a:avLst/>
          </a:prstGeom>
          <a:solidFill>
            <a:schemeClr val="bg1">
              <a:lumMod val="85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“Waiting for the host to join”</a:t>
            </a:r>
          </a:p>
          <a:p>
            <a:endParaRPr lang="en-US" dirty="0"/>
          </a:p>
          <a:p>
            <a:r>
              <a:rPr lang="en-US" dirty="0"/>
              <a:t>“Welcome to the meeting”</a:t>
            </a:r>
          </a:p>
        </p:txBody>
      </p:sp>
    </p:spTree>
    <p:extLst>
      <p:ext uri="{BB962C8B-B14F-4D97-AF65-F5344CB8AC3E}">
        <p14:creationId xmlns:p14="http://schemas.microsoft.com/office/powerpoint/2010/main" val="181961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2BB6008-7871-4425-A318-D8173142D3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946" y="630448"/>
            <a:ext cx="8050085" cy="4525963"/>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0CD2B25-45B2-4B47-BAE7-8324476C6CB1}"/>
              </a:ext>
            </a:extLst>
          </p:cNvPr>
          <p:cNvSpPr>
            <a:spLocks noGrp="1"/>
          </p:cNvSpPr>
          <p:nvPr>
            <p:ph type="title"/>
          </p:nvPr>
        </p:nvSpPr>
        <p:spPr>
          <a:xfrm>
            <a:off x="502166" y="-194682"/>
            <a:ext cx="8229600" cy="1143000"/>
          </a:xfrm>
        </p:spPr>
        <p:txBody>
          <a:bodyPr>
            <a:normAutofit/>
          </a:bodyPr>
          <a:lstStyle/>
          <a:p>
            <a:r>
              <a:rPr lang="en-US" dirty="0"/>
              <a:t> Live Desktop Video Session</a:t>
            </a:r>
          </a:p>
        </p:txBody>
      </p:sp>
      <p:sp>
        <p:nvSpPr>
          <p:cNvPr id="4" name="Slide Number Placeholder 3">
            <a:extLst>
              <a:ext uri="{FF2B5EF4-FFF2-40B4-BE49-F238E27FC236}">
                <a16:creationId xmlns:a16="http://schemas.microsoft.com/office/drawing/2014/main" id="{B2FFAAF5-6BD6-4C19-B75B-A76BE797A722}"/>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16</a:t>
            </a:fld>
            <a:endParaRPr lang="en-US" dirty="0">
              <a:solidFill>
                <a:prstClr val="white"/>
              </a:solidFill>
            </a:endParaRPr>
          </a:p>
        </p:txBody>
      </p:sp>
      <p:pic>
        <p:nvPicPr>
          <p:cNvPr id="11" name="Picture 10">
            <a:extLst>
              <a:ext uri="{FF2B5EF4-FFF2-40B4-BE49-F238E27FC236}">
                <a16:creationId xmlns:a16="http://schemas.microsoft.com/office/drawing/2014/main" id="{A9681786-9CFD-4518-91E4-5810B96A224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796066"/>
            <a:ext cx="9143999" cy="61869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7" name="Rectangular Callout 8">
            <a:extLst>
              <a:ext uri="{FF2B5EF4-FFF2-40B4-BE49-F238E27FC236}">
                <a16:creationId xmlns:a16="http://schemas.microsoft.com/office/drawing/2014/main" id="{E49C3489-759D-40F3-8A09-F6EAD1E80C4A}"/>
              </a:ext>
            </a:extLst>
          </p:cNvPr>
          <p:cNvSpPr/>
          <p:nvPr/>
        </p:nvSpPr>
        <p:spPr>
          <a:xfrm rot="10800000" flipV="1">
            <a:off x="4953000" y="5641867"/>
            <a:ext cx="1752599" cy="463374"/>
          </a:xfrm>
          <a:prstGeom prst="borderCallout2">
            <a:avLst>
              <a:gd name="adj1" fmla="val -2179"/>
              <a:gd name="adj2" fmla="val 77043"/>
              <a:gd name="adj3" fmla="val -35069"/>
              <a:gd name="adj4" fmla="val 101910"/>
              <a:gd name="adj5" fmla="val -99785"/>
              <a:gd name="adj6" fmla="val 106693"/>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Mute/Unmute microphone</a:t>
            </a:r>
          </a:p>
        </p:txBody>
      </p:sp>
      <p:sp>
        <p:nvSpPr>
          <p:cNvPr id="6" name="Rectangular Callout 8">
            <a:extLst>
              <a:ext uri="{FF2B5EF4-FFF2-40B4-BE49-F238E27FC236}">
                <a16:creationId xmlns:a16="http://schemas.microsoft.com/office/drawing/2014/main" id="{C5B48532-36D6-4E18-A8D1-8B78B8C6B690}"/>
              </a:ext>
            </a:extLst>
          </p:cNvPr>
          <p:cNvSpPr/>
          <p:nvPr/>
        </p:nvSpPr>
        <p:spPr>
          <a:xfrm rot="10800000" flipV="1">
            <a:off x="7247238" y="5617971"/>
            <a:ext cx="1676400" cy="463373"/>
          </a:xfrm>
          <a:prstGeom prst="borderCallout2">
            <a:avLst>
              <a:gd name="adj1" fmla="val -2179"/>
              <a:gd name="adj2" fmla="val 94146"/>
              <a:gd name="adj3" fmla="val -76928"/>
              <a:gd name="adj4" fmla="val 107300"/>
              <a:gd name="adj5" fmla="val -141644"/>
              <a:gd name="adj6" fmla="val 236804"/>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Turns camera on/off</a:t>
            </a:r>
          </a:p>
        </p:txBody>
      </p:sp>
      <p:sp>
        <p:nvSpPr>
          <p:cNvPr id="12" name="Rectangular Callout 8">
            <a:extLst>
              <a:ext uri="{FF2B5EF4-FFF2-40B4-BE49-F238E27FC236}">
                <a16:creationId xmlns:a16="http://schemas.microsoft.com/office/drawing/2014/main" id="{AEE67BB2-2972-482E-9E16-ACEA91DDCD5B}"/>
              </a:ext>
            </a:extLst>
          </p:cNvPr>
          <p:cNvSpPr/>
          <p:nvPr/>
        </p:nvSpPr>
        <p:spPr>
          <a:xfrm rot="10800000" flipV="1">
            <a:off x="3284839" y="5663578"/>
            <a:ext cx="1363360" cy="441664"/>
          </a:xfrm>
          <a:prstGeom prst="borderCallout2">
            <a:avLst>
              <a:gd name="adj1" fmla="val 3065"/>
              <a:gd name="adj2" fmla="val 47558"/>
              <a:gd name="adj3" fmla="val -40851"/>
              <a:gd name="adj4" fmla="val 79872"/>
              <a:gd name="adj5" fmla="val -100809"/>
              <a:gd name="adj6" fmla="val 53937"/>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share</a:t>
            </a:r>
          </a:p>
        </p:txBody>
      </p:sp>
      <p:sp>
        <p:nvSpPr>
          <p:cNvPr id="13" name="Rectangular Callout 8">
            <a:extLst>
              <a:ext uri="{FF2B5EF4-FFF2-40B4-BE49-F238E27FC236}">
                <a16:creationId xmlns:a16="http://schemas.microsoft.com/office/drawing/2014/main" id="{5B567063-5A10-4DB1-BCFD-F0823455BD8E}"/>
              </a:ext>
            </a:extLst>
          </p:cNvPr>
          <p:cNvSpPr/>
          <p:nvPr/>
        </p:nvSpPr>
        <p:spPr>
          <a:xfrm rot="10800000" flipV="1">
            <a:off x="7356046" y="2021405"/>
            <a:ext cx="1752600" cy="1035662"/>
          </a:xfrm>
          <a:prstGeom prst="borderCallout2">
            <a:avLst>
              <a:gd name="adj1" fmla="val 102333"/>
              <a:gd name="adj2" fmla="val 4884"/>
              <a:gd name="adj3" fmla="val 150598"/>
              <a:gd name="adj4" fmla="val 32028"/>
              <a:gd name="adj5" fmla="val 227868"/>
              <a:gd name="adj6" fmla="val 36116"/>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1400" dirty="0">
                <a:solidFill>
                  <a:schemeClr val="tx1"/>
                </a:solidFill>
              </a:rPr>
              <a:t>Update Settings </a:t>
            </a:r>
          </a:p>
          <a:p>
            <a:pPr marL="285750" indent="-285750">
              <a:buFont typeface="Wingdings" panose="05000000000000000000" pitchFamily="2" charset="2"/>
              <a:buChar char="§"/>
            </a:pPr>
            <a:r>
              <a:rPr lang="en-US" sz="1400" dirty="0">
                <a:solidFill>
                  <a:schemeClr val="tx1"/>
                </a:solidFill>
              </a:rPr>
              <a:t>Information </a:t>
            </a:r>
          </a:p>
          <a:p>
            <a:pPr marL="285750" indent="-285750">
              <a:buFont typeface="Wingdings" panose="05000000000000000000" pitchFamily="2" charset="2"/>
              <a:buChar char="§"/>
            </a:pPr>
            <a:r>
              <a:rPr lang="en-US" sz="1400" dirty="0">
                <a:solidFill>
                  <a:schemeClr val="tx1"/>
                </a:solidFill>
              </a:rPr>
              <a:t>Full screen on/off</a:t>
            </a:r>
          </a:p>
          <a:p>
            <a:pPr algn="ctr"/>
            <a:r>
              <a:rPr lang="en-US" sz="1400" dirty="0">
                <a:solidFill>
                  <a:schemeClr val="tx1"/>
                </a:solidFill>
              </a:rPr>
              <a:t>(L-R)</a:t>
            </a:r>
          </a:p>
        </p:txBody>
      </p:sp>
      <p:sp>
        <p:nvSpPr>
          <p:cNvPr id="14" name="Rectangular Callout 8">
            <a:extLst>
              <a:ext uri="{FF2B5EF4-FFF2-40B4-BE49-F238E27FC236}">
                <a16:creationId xmlns:a16="http://schemas.microsoft.com/office/drawing/2014/main" id="{37FF47B0-CAE4-45A4-84DB-391D24C243B7}"/>
              </a:ext>
            </a:extLst>
          </p:cNvPr>
          <p:cNvSpPr/>
          <p:nvPr/>
        </p:nvSpPr>
        <p:spPr>
          <a:xfrm rot="10800000" flipV="1">
            <a:off x="328448" y="4018888"/>
            <a:ext cx="1363360" cy="441664"/>
          </a:xfrm>
          <a:prstGeom prst="borderCallout2">
            <a:avLst>
              <a:gd name="adj1" fmla="val 109720"/>
              <a:gd name="adj2" fmla="val 65850"/>
              <a:gd name="adj3" fmla="val 172458"/>
              <a:gd name="adj4" fmla="val 58532"/>
              <a:gd name="adj5" fmla="val 256797"/>
              <a:gd name="adj6" fmla="val 90521"/>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Chat On/Off</a:t>
            </a:r>
          </a:p>
        </p:txBody>
      </p:sp>
      <p:sp>
        <p:nvSpPr>
          <p:cNvPr id="16" name="Left Brace 15">
            <a:extLst>
              <a:ext uri="{FF2B5EF4-FFF2-40B4-BE49-F238E27FC236}">
                <a16:creationId xmlns:a16="http://schemas.microsoft.com/office/drawing/2014/main" id="{4D3AB655-2176-47AF-819F-B6DE6123C793}"/>
              </a:ext>
            </a:extLst>
          </p:cNvPr>
          <p:cNvSpPr/>
          <p:nvPr/>
        </p:nvSpPr>
        <p:spPr>
          <a:xfrm rot="5400000">
            <a:off x="7917141" y="4082162"/>
            <a:ext cx="1107097" cy="1244179"/>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ular Callout 8">
            <a:extLst>
              <a:ext uri="{FF2B5EF4-FFF2-40B4-BE49-F238E27FC236}">
                <a16:creationId xmlns:a16="http://schemas.microsoft.com/office/drawing/2014/main" id="{11558A51-2AA4-4712-B6C4-0A948C10EDB0}"/>
              </a:ext>
            </a:extLst>
          </p:cNvPr>
          <p:cNvSpPr/>
          <p:nvPr/>
        </p:nvSpPr>
        <p:spPr>
          <a:xfrm rot="10800000" flipV="1">
            <a:off x="1371600" y="5617971"/>
            <a:ext cx="1363360" cy="441664"/>
          </a:xfrm>
          <a:prstGeom prst="borderCallout2">
            <a:avLst>
              <a:gd name="adj1" fmla="val 18750"/>
              <a:gd name="adj2" fmla="val 2845"/>
              <a:gd name="adj3" fmla="val -69083"/>
              <a:gd name="adj4" fmla="val -408"/>
              <a:gd name="adj5" fmla="val -88261"/>
              <a:gd name="adj6" fmla="val -53780"/>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Ends the call</a:t>
            </a:r>
          </a:p>
        </p:txBody>
      </p:sp>
    </p:spTree>
    <p:extLst>
      <p:ext uri="{BB962C8B-B14F-4D97-AF65-F5344CB8AC3E}">
        <p14:creationId xmlns:p14="http://schemas.microsoft.com/office/powerpoint/2010/main" val="269183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7EC65A-2AE9-4EE7-9AA2-A8E5E69651A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33" b="31914"/>
          <a:stretch/>
        </p:blipFill>
        <p:spPr>
          <a:xfrm>
            <a:off x="304800" y="815494"/>
            <a:ext cx="1524560" cy="185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0A79298D-3FB2-49FC-B3BD-0A124C93A8B8}"/>
              </a:ext>
            </a:extLst>
          </p:cNvPr>
          <p:cNvSpPr>
            <a:spLocks noGrp="1"/>
          </p:cNvSpPr>
          <p:nvPr>
            <p:ph type="title"/>
          </p:nvPr>
        </p:nvSpPr>
        <p:spPr>
          <a:xfrm>
            <a:off x="477982" y="-121325"/>
            <a:ext cx="8229600" cy="1143000"/>
          </a:xfrm>
        </p:spPr>
        <p:txBody>
          <a:bodyPr>
            <a:normAutofit/>
          </a:bodyPr>
          <a:lstStyle/>
          <a:p>
            <a:r>
              <a:rPr lang="en-US" dirty="0"/>
              <a:t>iOS</a:t>
            </a:r>
            <a:r>
              <a:rPr lang="en-US" sz="1300" dirty="0"/>
              <a:t>©</a:t>
            </a:r>
            <a:r>
              <a:rPr lang="en-US" dirty="0"/>
              <a:t> Device Pre-Session Steps</a:t>
            </a:r>
          </a:p>
        </p:txBody>
      </p:sp>
      <p:sp>
        <p:nvSpPr>
          <p:cNvPr id="4" name="Slide Number Placeholder 3">
            <a:extLst>
              <a:ext uri="{FF2B5EF4-FFF2-40B4-BE49-F238E27FC236}">
                <a16:creationId xmlns:a16="http://schemas.microsoft.com/office/drawing/2014/main" id="{78998D3D-0D68-4BD8-AF71-8A718B579189}"/>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17</a:t>
            </a:fld>
            <a:endParaRPr lang="en-US" dirty="0">
              <a:solidFill>
                <a:prstClr val="white"/>
              </a:solidFill>
            </a:endParaRPr>
          </a:p>
        </p:txBody>
      </p:sp>
      <p:pic>
        <p:nvPicPr>
          <p:cNvPr id="10" name="Picture 9">
            <a:extLst>
              <a:ext uri="{FF2B5EF4-FFF2-40B4-BE49-F238E27FC236}">
                <a16:creationId xmlns:a16="http://schemas.microsoft.com/office/drawing/2014/main" id="{A83C6C71-B193-46DE-84EF-238E548A2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890156"/>
            <a:ext cx="154305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84B28AD-338D-4EF9-9CA0-AC4C6E727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7331" y="808567"/>
            <a:ext cx="1588944" cy="2824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8F6EF98B-86C1-4DC3-AAAB-7839155F1D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 r="-1874" b="32157"/>
          <a:stretch/>
        </p:blipFill>
        <p:spPr>
          <a:xfrm>
            <a:off x="4749497" y="3868192"/>
            <a:ext cx="1881714" cy="2227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F01B8C78-DA27-41DB-956D-6932057F72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235" b="32505"/>
          <a:stretch/>
        </p:blipFill>
        <p:spPr>
          <a:xfrm>
            <a:off x="1927265" y="827039"/>
            <a:ext cx="1524000" cy="185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Content Placeholder 7">
            <a:extLst>
              <a:ext uri="{FF2B5EF4-FFF2-40B4-BE49-F238E27FC236}">
                <a16:creationId xmlns:a16="http://schemas.microsoft.com/office/drawing/2014/main" id="{B8B4858E-774E-4E8C-8E57-0A23FEBE282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7" t="39721" r="30158"/>
          <a:stretch/>
        </p:blipFill>
        <p:spPr>
          <a:xfrm>
            <a:off x="1829360" y="4002448"/>
            <a:ext cx="2790002" cy="1552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ular Callout 8">
            <a:extLst>
              <a:ext uri="{FF2B5EF4-FFF2-40B4-BE49-F238E27FC236}">
                <a16:creationId xmlns:a16="http://schemas.microsoft.com/office/drawing/2014/main" id="{8FA29AB7-D644-467F-8AD1-3ED7FC3128E7}"/>
              </a:ext>
            </a:extLst>
          </p:cNvPr>
          <p:cNvSpPr/>
          <p:nvPr/>
        </p:nvSpPr>
        <p:spPr>
          <a:xfrm rot="10800000" flipV="1">
            <a:off x="188913" y="2788426"/>
            <a:ext cx="1475673" cy="1079766"/>
          </a:xfrm>
          <a:prstGeom prst="borderCallout2">
            <a:avLst>
              <a:gd name="adj1" fmla="val 16606"/>
              <a:gd name="adj2" fmla="val -489"/>
              <a:gd name="adj3" fmla="val 18750"/>
              <a:gd name="adj4" fmla="val -16667"/>
              <a:gd name="adj5" fmla="val -37575"/>
              <a:gd name="adj6" fmla="val 1963"/>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Error message before downloading required app.</a:t>
            </a:r>
          </a:p>
          <a:p>
            <a:pPr algn="ctr"/>
            <a:r>
              <a:rPr lang="en-US" sz="1400" dirty="0">
                <a:solidFill>
                  <a:schemeClr val="tx1"/>
                </a:solidFill>
              </a:rPr>
              <a:t>Click OK</a:t>
            </a:r>
          </a:p>
        </p:txBody>
      </p:sp>
      <p:sp>
        <p:nvSpPr>
          <p:cNvPr id="23" name="Rectangular Callout 8">
            <a:extLst>
              <a:ext uri="{FF2B5EF4-FFF2-40B4-BE49-F238E27FC236}">
                <a16:creationId xmlns:a16="http://schemas.microsoft.com/office/drawing/2014/main" id="{CD2273C1-A1B6-4991-A9FF-FFFC3B0D50A3}"/>
              </a:ext>
            </a:extLst>
          </p:cNvPr>
          <p:cNvSpPr/>
          <p:nvPr/>
        </p:nvSpPr>
        <p:spPr>
          <a:xfrm rot="10800000" flipV="1">
            <a:off x="2495786" y="3030030"/>
            <a:ext cx="1066799" cy="497746"/>
          </a:xfrm>
          <a:prstGeom prst="borderCallout2">
            <a:avLst>
              <a:gd name="adj1" fmla="val 16425"/>
              <a:gd name="adj2" fmla="val -738"/>
              <a:gd name="adj3" fmla="val 18750"/>
              <a:gd name="adj4" fmla="val -16667"/>
              <a:gd name="adj5" fmla="val -131669"/>
              <a:gd name="adj6" fmla="val 27113"/>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Open</a:t>
            </a:r>
          </a:p>
        </p:txBody>
      </p:sp>
      <p:sp>
        <p:nvSpPr>
          <p:cNvPr id="24" name="Rectangular Callout 8">
            <a:extLst>
              <a:ext uri="{FF2B5EF4-FFF2-40B4-BE49-F238E27FC236}">
                <a16:creationId xmlns:a16="http://schemas.microsoft.com/office/drawing/2014/main" id="{F1AA4D46-35DC-4D53-BDF9-663BDA3C4BDB}"/>
              </a:ext>
            </a:extLst>
          </p:cNvPr>
          <p:cNvSpPr/>
          <p:nvPr/>
        </p:nvSpPr>
        <p:spPr>
          <a:xfrm rot="10800000" flipV="1">
            <a:off x="7247331" y="3869242"/>
            <a:ext cx="1439469" cy="1159958"/>
          </a:xfrm>
          <a:prstGeom prst="borderCallout2">
            <a:avLst>
              <a:gd name="adj1" fmla="val 18751"/>
              <a:gd name="adj2" fmla="val -322"/>
              <a:gd name="adj3" fmla="val 18750"/>
              <a:gd name="adj4" fmla="val -16667"/>
              <a:gd name="adj5" fmla="val -25322"/>
              <a:gd name="adj6" fmla="val -8215"/>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View of the opened VA Video Connect App</a:t>
            </a:r>
          </a:p>
          <a:p>
            <a:pPr algn="ctr"/>
            <a:r>
              <a:rPr lang="en-US" sz="1400" dirty="0">
                <a:solidFill>
                  <a:schemeClr val="tx1"/>
                </a:solidFill>
              </a:rPr>
              <a:t>Exit and go to Step #3 </a:t>
            </a:r>
          </a:p>
        </p:txBody>
      </p:sp>
      <p:sp>
        <p:nvSpPr>
          <p:cNvPr id="25" name="Rectangular Callout 8">
            <a:extLst>
              <a:ext uri="{FF2B5EF4-FFF2-40B4-BE49-F238E27FC236}">
                <a16:creationId xmlns:a16="http://schemas.microsoft.com/office/drawing/2014/main" id="{7E9725A8-975D-4907-ACBE-0B56E9610B66}"/>
              </a:ext>
            </a:extLst>
          </p:cNvPr>
          <p:cNvSpPr/>
          <p:nvPr/>
        </p:nvSpPr>
        <p:spPr>
          <a:xfrm rot="10800000" flipV="1">
            <a:off x="3996113" y="1644892"/>
            <a:ext cx="1480224" cy="934783"/>
          </a:xfrm>
          <a:prstGeom prst="borderCallout2">
            <a:avLst>
              <a:gd name="adj1" fmla="val 18750"/>
              <a:gd name="adj2" fmla="val -8"/>
              <a:gd name="adj3" fmla="val 10082"/>
              <a:gd name="adj4" fmla="val -14321"/>
              <a:gd name="adj5" fmla="val -10084"/>
              <a:gd name="adj6" fmla="val -45103"/>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Download the VA Video Connect App from the App Store </a:t>
            </a:r>
          </a:p>
        </p:txBody>
      </p:sp>
      <p:sp>
        <p:nvSpPr>
          <p:cNvPr id="26" name="Rectangular Callout 8">
            <a:extLst>
              <a:ext uri="{FF2B5EF4-FFF2-40B4-BE49-F238E27FC236}">
                <a16:creationId xmlns:a16="http://schemas.microsoft.com/office/drawing/2014/main" id="{0E079660-A5E9-41CA-9B07-4EA57C9B63D7}"/>
              </a:ext>
            </a:extLst>
          </p:cNvPr>
          <p:cNvSpPr/>
          <p:nvPr/>
        </p:nvSpPr>
        <p:spPr>
          <a:xfrm rot="10800000" flipV="1">
            <a:off x="1015697" y="5628634"/>
            <a:ext cx="3603665" cy="497746"/>
          </a:xfrm>
          <a:prstGeom prst="borderCallout2">
            <a:avLst>
              <a:gd name="adj1" fmla="val -1089"/>
              <a:gd name="adj2" fmla="val 36634"/>
              <a:gd name="adj3" fmla="val -57989"/>
              <a:gd name="adj4" fmla="val 32797"/>
              <a:gd name="adj5" fmla="val -116602"/>
              <a:gd name="adj6" fmla="val 32273"/>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Return to the email and re-click the video session link</a:t>
            </a:r>
          </a:p>
        </p:txBody>
      </p:sp>
      <p:sp>
        <p:nvSpPr>
          <p:cNvPr id="27" name="Rectangular Callout 8">
            <a:extLst>
              <a:ext uri="{FF2B5EF4-FFF2-40B4-BE49-F238E27FC236}">
                <a16:creationId xmlns:a16="http://schemas.microsoft.com/office/drawing/2014/main" id="{AC54C637-5073-40DA-91A5-9A5BCDE77681}"/>
              </a:ext>
            </a:extLst>
          </p:cNvPr>
          <p:cNvSpPr/>
          <p:nvPr/>
        </p:nvSpPr>
        <p:spPr>
          <a:xfrm rot="10800000" flipH="1" flipV="1">
            <a:off x="6966672" y="5257800"/>
            <a:ext cx="1869603" cy="563839"/>
          </a:xfrm>
          <a:prstGeom prst="borderCallout2">
            <a:avLst>
              <a:gd name="adj1" fmla="val 77297"/>
              <a:gd name="adj2" fmla="val -40"/>
              <a:gd name="adj3" fmla="val 58542"/>
              <a:gd name="adj4" fmla="val -15812"/>
              <a:gd name="adj5" fmla="val 68514"/>
              <a:gd name="adj6" fmla="val -30874"/>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Open to begin the session</a:t>
            </a:r>
          </a:p>
        </p:txBody>
      </p:sp>
      <p:pic>
        <p:nvPicPr>
          <p:cNvPr id="29" name="Graphic 28" descr="Right Pointing Backhand Index ">
            <a:extLst>
              <a:ext uri="{FF2B5EF4-FFF2-40B4-BE49-F238E27FC236}">
                <a16:creationId xmlns:a16="http://schemas.microsoft.com/office/drawing/2014/main" id="{9E324B5F-BF0C-4A23-A856-B7DCBCD1CC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64586" y="4857599"/>
            <a:ext cx="433365" cy="433365"/>
          </a:xfrm>
          <a:prstGeom prst="rect">
            <a:avLst/>
          </a:prstGeom>
        </p:spPr>
      </p:pic>
      <p:sp>
        <p:nvSpPr>
          <p:cNvPr id="30" name="TextBox 29">
            <a:extLst>
              <a:ext uri="{FF2B5EF4-FFF2-40B4-BE49-F238E27FC236}">
                <a16:creationId xmlns:a16="http://schemas.microsoft.com/office/drawing/2014/main" id="{F36EA866-4ADA-416E-82D2-32FF28006EA1}"/>
              </a:ext>
            </a:extLst>
          </p:cNvPr>
          <p:cNvSpPr txBox="1"/>
          <p:nvPr/>
        </p:nvSpPr>
        <p:spPr>
          <a:xfrm>
            <a:off x="1700166" y="773893"/>
            <a:ext cx="34243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1</a:t>
            </a:r>
          </a:p>
        </p:txBody>
      </p:sp>
      <p:sp>
        <p:nvSpPr>
          <p:cNvPr id="31" name="TextBox 30">
            <a:extLst>
              <a:ext uri="{FF2B5EF4-FFF2-40B4-BE49-F238E27FC236}">
                <a16:creationId xmlns:a16="http://schemas.microsoft.com/office/drawing/2014/main" id="{9FB984E2-59D6-40A8-BD3C-A953E516BB31}"/>
              </a:ext>
            </a:extLst>
          </p:cNvPr>
          <p:cNvSpPr txBox="1"/>
          <p:nvPr/>
        </p:nvSpPr>
        <p:spPr>
          <a:xfrm>
            <a:off x="6979848" y="773893"/>
            <a:ext cx="34243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2</a:t>
            </a:r>
          </a:p>
        </p:txBody>
      </p:sp>
      <p:sp>
        <p:nvSpPr>
          <p:cNvPr id="32" name="TextBox 31">
            <a:extLst>
              <a:ext uri="{FF2B5EF4-FFF2-40B4-BE49-F238E27FC236}">
                <a16:creationId xmlns:a16="http://schemas.microsoft.com/office/drawing/2014/main" id="{3EE807D4-7FC3-4F33-9E9A-53F2D0633DCF}"/>
              </a:ext>
            </a:extLst>
          </p:cNvPr>
          <p:cNvSpPr txBox="1"/>
          <p:nvPr/>
        </p:nvSpPr>
        <p:spPr>
          <a:xfrm>
            <a:off x="4513210" y="4507317"/>
            <a:ext cx="34243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3</a:t>
            </a:r>
          </a:p>
        </p:txBody>
      </p:sp>
    </p:spTree>
    <p:extLst>
      <p:ext uri="{BB962C8B-B14F-4D97-AF65-F5344CB8AC3E}">
        <p14:creationId xmlns:p14="http://schemas.microsoft.com/office/powerpoint/2010/main" val="391910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D2B25-45B2-4B47-BAE7-8324476C6CB1}"/>
              </a:ext>
            </a:extLst>
          </p:cNvPr>
          <p:cNvSpPr>
            <a:spLocks noGrp="1"/>
          </p:cNvSpPr>
          <p:nvPr>
            <p:ph type="title"/>
          </p:nvPr>
        </p:nvSpPr>
        <p:spPr>
          <a:xfrm>
            <a:off x="381000" y="-261001"/>
            <a:ext cx="8229600" cy="1143000"/>
          </a:xfrm>
        </p:spPr>
        <p:txBody>
          <a:bodyPr>
            <a:normAutofit/>
          </a:bodyPr>
          <a:lstStyle/>
          <a:p>
            <a:r>
              <a:rPr lang="en-US" dirty="0"/>
              <a:t>iOS</a:t>
            </a:r>
            <a:r>
              <a:rPr lang="en-US" sz="1300" dirty="0"/>
              <a:t>©</a:t>
            </a:r>
            <a:r>
              <a:rPr lang="en-US" dirty="0"/>
              <a:t> Device Live Video Session</a:t>
            </a:r>
          </a:p>
        </p:txBody>
      </p:sp>
      <p:sp>
        <p:nvSpPr>
          <p:cNvPr id="4" name="Slide Number Placeholder 3">
            <a:extLst>
              <a:ext uri="{FF2B5EF4-FFF2-40B4-BE49-F238E27FC236}">
                <a16:creationId xmlns:a16="http://schemas.microsoft.com/office/drawing/2014/main" id="{B2FFAAF5-6BD6-4C19-B75B-A76BE797A722}"/>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18</a:t>
            </a:fld>
            <a:endParaRPr lang="en-US" dirty="0">
              <a:solidFill>
                <a:prstClr val="white"/>
              </a:solidFill>
            </a:endParaRPr>
          </a:p>
        </p:txBody>
      </p:sp>
      <p:grpSp>
        <p:nvGrpSpPr>
          <p:cNvPr id="42" name="Group 41">
            <a:extLst>
              <a:ext uri="{FF2B5EF4-FFF2-40B4-BE49-F238E27FC236}">
                <a16:creationId xmlns:a16="http://schemas.microsoft.com/office/drawing/2014/main" id="{CA00E13B-4FCE-4B33-8D65-1E38A2BC2C49}"/>
              </a:ext>
            </a:extLst>
          </p:cNvPr>
          <p:cNvGrpSpPr/>
          <p:nvPr/>
        </p:nvGrpSpPr>
        <p:grpSpPr>
          <a:xfrm>
            <a:off x="219390" y="1002794"/>
            <a:ext cx="2133600" cy="3837228"/>
            <a:chOff x="152400" y="655320"/>
            <a:chExt cx="2133600" cy="3837228"/>
          </a:xfrm>
        </p:grpSpPr>
        <p:pic>
          <p:nvPicPr>
            <p:cNvPr id="8" name="Picture 7">
              <a:extLst>
                <a:ext uri="{FF2B5EF4-FFF2-40B4-BE49-F238E27FC236}">
                  <a16:creationId xmlns:a16="http://schemas.microsoft.com/office/drawing/2014/main" id="{6FC06FF9-C355-4C30-A7C8-819D1F55B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5320"/>
              <a:ext cx="2133600" cy="3837228"/>
            </a:xfrm>
            <a:prstGeom prst="rect">
              <a:avLst/>
            </a:prstGeom>
          </p:spPr>
        </p:pic>
        <p:sp>
          <p:nvSpPr>
            <p:cNvPr id="30" name="Rectangular Callout 8">
              <a:extLst>
                <a:ext uri="{FF2B5EF4-FFF2-40B4-BE49-F238E27FC236}">
                  <a16:creationId xmlns:a16="http://schemas.microsoft.com/office/drawing/2014/main" id="{3F130B13-2433-46E9-9769-F7DA0693BDF0}"/>
                </a:ext>
              </a:extLst>
            </p:cNvPr>
            <p:cNvSpPr/>
            <p:nvPr/>
          </p:nvSpPr>
          <p:spPr>
            <a:xfrm rot="10800000" flipV="1">
              <a:off x="381000" y="3429000"/>
              <a:ext cx="1676400" cy="463373"/>
            </a:xfrm>
            <a:prstGeom prst="round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Case Manager View</a:t>
              </a:r>
            </a:p>
          </p:txBody>
        </p:sp>
      </p:grpSp>
      <p:grpSp>
        <p:nvGrpSpPr>
          <p:cNvPr id="43" name="Group 42">
            <a:extLst>
              <a:ext uri="{FF2B5EF4-FFF2-40B4-BE49-F238E27FC236}">
                <a16:creationId xmlns:a16="http://schemas.microsoft.com/office/drawing/2014/main" id="{DF5E67DE-FCF5-4E07-A7DE-95B937876F76}"/>
              </a:ext>
            </a:extLst>
          </p:cNvPr>
          <p:cNvGrpSpPr/>
          <p:nvPr/>
        </p:nvGrpSpPr>
        <p:grpSpPr>
          <a:xfrm>
            <a:off x="2605920" y="1002794"/>
            <a:ext cx="1952309" cy="3837228"/>
            <a:chOff x="2514601" y="655320"/>
            <a:chExt cx="1952309" cy="3837228"/>
          </a:xfrm>
        </p:grpSpPr>
        <p:grpSp>
          <p:nvGrpSpPr>
            <p:cNvPr id="39" name="Group 38">
              <a:extLst>
                <a:ext uri="{FF2B5EF4-FFF2-40B4-BE49-F238E27FC236}">
                  <a16:creationId xmlns:a16="http://schemas.microsoft.com/office/drawing/2014/main" id="{BC3C70F9-2E35-43CE-99DF-AB88BBAEADF5}"/>
                </a:ext>
              </a:extLst>
            </p:cNvPr>
            <p:cNvGrpSpPr/>
            <p:nvPr/>
          </p:nvGrpSpPr>
          <p:grpSpPr>
            <a:xfrm>
              <a:off x="2514601" y="655320"/>
              <a:ext cx="1952309" cy="3837228"/>
              <a:chOff x="2514601" y="655320"/>
              <a:chExt cx="1952309" cy="3837228"/>
            </a:xfrm>
          </p:grpSpPr>
          <p:pic>
            <p:nvPicPr>
              <p:cNvPr id="21" name="Picture 20">
                <a:extLst>
                  <a:ext uri="{FF2B5EF4-FFF2-40B4-BE49-F238E27FC236}">
                    <a16:creationId xmlns:a16="http://schemas.microsoft.com/office/drawing/2014/main" id="{F2D07D80-7DCA-46B0-8E77-286C359DD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87"/>
              <a:stretch/>
            </p:blipFill>
            <p:spPr>
              <a:xfrm>
                <a:off x="2514601" y="655320"/>
                <a:ext cx="1952309" cy="3837228"/>
              </a:xfrm>
              <a:prstGeom prst="rect">
                <a:avLst/>
              </a:prstGeom>
            </p:spPr>
          </p:pic>
          <p:sp>
            <p:nvSpPr>
              <p:cNvPr id="38" name="Rectangle 37">
                <a:extLst>
                  <a:ext uri="{FF2B5EF4-FFF2-40B4-BE49-F238E27FC236}">
                    <a16:creationId xmlns:a16="http://schemas.microsoft.com/office/drawing/2014/main" id="{840BB356-D44A-4D36-80CA-B3DBDE510112}"/>
                  </a:ext>
                </a:extLst>
              </p:cNvPr>
              <p:cNvSpPr/>
              <p:nvPr/>
            </p:nvSpPr>
            <p:spPr>
              <a:xfrm>
                <a:off x="3581400" y="2362200"/>
                <a:ext cx="762000" cy="1889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2" name="Rectangular Callout 8">
              <a:extLst>
                <a:ext uri="{FF2B5EF4-FFF2-40B4-BE49-F238E27FC236}">
                  <a16:creationId xmlns:a16="http://schemas.microsoft.com/office/drawing/2014/main" id="{12F87927-192B-4692-BCD8-9F43988AD7F9}"/>
                </a:ext>
              </a:extLst>
            </p:cNvPr>
            <p:cNvSpPr/>
            <p:nvPr/>
          </p:nvSpPr>
          <p:spPr>
            <a:xfrm rot="10800000" flipV="1">
              <a:off x="2614613" y="3429000"/>
              <a:ext cx="1676400" cy="463373"/>
            </a:xfrm>
            <a:prstGeom prst="round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Veteran View</a:t>
              </a:r>
            </a:p>
          </p:txBody>
        </p:sp>
      </p:grpSp>
      <p:grpSp>
        <p:nvGrpSpPr>
          <p:cNvPr id="44" name="Group 43">
            <a:extLst>
              <a:ext uri="{FF2B5EF4-FFF2-40B4-BE49-F238E27FC236}">
                <a16:creationId xmlns:a16="http://schemas.microsoft.com/office/drawing/2014/main" id="{9616156D-63C3-4550-8470-523F7887A40A}"/>
              </a:ext>
            </a:extLst>
          </p:cNvPr>
          <p:cNvGrpSpPr/>
          <p:nvPr/>
        </p:nvGrpSpPr>
        <p:grpSpPr>
          <a:xfrm>
            <a:off x="5105400" y="1693218"/>
            <a:ext cx="1857374" cy="4339687"/>
            <a:chOff x="5105400" y="1693218"/>
            <a:chExt cx="1857374" cy="4339687"/>
          </a:xfrm>
        </p:grpSpPr>
        <p:grpSp>
          <p:nvGrpSpPr>
            <p:cNvPr id="37" name="Group 36">
              <a:extLst>
                <a:ext uri="{FF2B5EF4-FFF2-40B4-BE49-F238E27FC236}">
                  <a16:creationId xmlns:a16="http://schemas.microsoft.com/office/drawing/2014/main" id="{EEF0B7DF-2D37-4F75-B32A-C177BA631284}"/>
                </a:ext>
              </a:extLst>
            </p:cNvPr>
            <p:cNvGrpSpPr/>
            <p:nvPr/>
          </p:nvGrpSpPr>
          <p:grpSpPr>
            <a:xfrm>
              <a:off x="5105400" y="2268839"/>
              <a:ext cx="1857374" cy="3764066"/>
              <a:chOff x="5105400" y="2268839"/>
              <a:chExt cx="1857374" cy="3764066"/>
            </a:xfrm>
          </p:grpSpPr>
          <p:pic>
            <p:nvPicPr>
              <p:cNvPr id="25" name="Picture 24">
                <a:extLst>
                  <a:ext uri="{FF2B5EF4-FFF2-40B4-BE49-F238E27FC236}">
                    <a16:creationId xmlns:a16="http://schemas.microsoft.com/office/drawing/2014/main" id="{4C6D24BC-52E5-49D9-9ED4-38B4ABB490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516"/>
              <a:stretch/>
            </p:blipFill>
            <p:spPr>
              <a:xfrm>
                <a:off x="5105400" y="2268839"/>
                <a:ext cx="1857374" cy="3764066"/>
              </a:xfrm>
              <a:prstGeom prst="rect">
                <a:avLst/>
              </a:prstGeom>
            </p:spPr>
          </p:pic>
          <p:sp>
            <p:nvSpPr>
              <p:cNvPr id="34" name="Rectangle 33">
                <a:extLst>
                  <a:ext uri="{FF2B5EF4-FFF2-40B4-BE49-F238E27FC236}">
                    <a16:creationId xmlns:a16="http://schemas.microsoft.com/office/drawing/2014/main" id="{110F9A80-6562-424D-AAD0-C88BFFCDB5BB}"/>
                  </a:ext>
                </a:extLst>
              </p:cNvPr>
              <p:cNvSpPr/>
              <p:nvPr/>
            </p:nvSpPr>
            <p:spPr>
              <a:xfrm>
                <a:off x="6096000" y="3944497"/>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7" name="Rectangular Callout 8">
              <a:extLst>
                <a:ext uri="{FF2B5EF4-FFF2-40B4-BE49-F238E27FC236}">
                  <a16:creationId xmlns:a16="http://schemas.microsoft.com/office/drawing/2014/main" id="{D221C8BB-3988-4353-B1D6-E4E73CB97E70}"/>
                </a:ext>
              </a:extLst>
            </p:cNvPr>
            <p:cNvSpPr/>
            <p:nvPr/>
          </p:nvSpPr>
          <p:spPr>
            <a:xfrm rot="10800000" flipV="1">
              <a:off x="5105400" y="1693218"/>
              <a:ext cx="1676400" cy="463373"/>
            </a:xfrm>
            <a:prstGeom prst="borderCallout2">
              <a:avLst>
                <a:gd name="adj1" fmla="val 96862"/>
                <a:gd name="adj2" fmla="val 91667"/>
                <a:gd name="adj3" fmla="val 228419"/>
                <a:gd name="adj4" fmla="val 104356"/>
                <a:gd name="adj5" fmla="val 396172"/>
                <a:gd name="adj6" fmla="val 44242"/>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Turns camera on/off</a:t>
              </a:r>
            </a:p>
          </p:txBody>
        </p:sp>
      </p:grpSp>
      <p:grpSp>
        <p:nvGrpSpPr>
          <p:cNvPr id="45" name="Group 44">
            <a:extLst>
              <a:ext uri="{FF2B5EF4-FFF2-40B4-BE49-F238E27FC236}">
                <a16:creationId xmlns:a16="http://schemas.microsoft.com/office/drawing/2014/main" id="{D88466D9-D152-4E5C-9100-06A4D44EBD10}"/>
              </a:ext>
            </a:extLst>
          </p:cNvPr>
          <p:cNvGrpSpPr/>
          <p:nvPr/>
        </p:nvGrpSpPr>
        <p:grpSpPr>
          <a:xfrm>
            <a:off x="7162800" y="771108"/>
            <a:ext cx="1826727" cy="5248693"/>
            <a:chOff x="7162800" y="771108"/>
            <a:chExt cx="1826727" cy="5248693"/>
          </a:xfrm>
        </p:grpSpPr>
        <p:grpSp>
          <p:nvGrpSpPr>
            <p:cNvPr id="36" name="Group 35">
              <a:extLst>
                <a:ext uri="{FF2B5EF4-FFF2-40B4-BE49-F238E27FC236}">
                  <a16:creationId xmlns:a16="http://schemas.microsoft.com/office/drawing/2014/main" id="{DC9C3C12-FDD7-4B49-9464-F06A946DF73D}"/>
                </a:ext>
              </a:extLst>
            </p:cNvPr>
            <p:cNvGrpSpPr/>
            <p:nvPr/>
          </p:nvGrpSpPr>
          <p:grpSpPr>
            <a:xfrm>
              <a:off x="7162800" y="2268839"/>
              <a:ext cx="1817202" cy="3750962"/>
              <a:chOff x="7162800" y="2268839"/>
              <a:chExt cx="1817202" cy="3750962"/>
            </a:xfrm>
          </p:grpSpPr>
          <p:pic>
            <p:nvPicPr>
              <p:cNvPr id="17" name="Picture 16">
                <a:extLst>
                  <a:ext uri="{FF2B5EF4-FFF2-40B4-BE49-F238E27FC236}">
                    <a16:creationId xmlns:a16="http://schemas.microsoft.com/office/drawing/2014/main" id="{F0F87445-D557-40CF-9569-E918F6483B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528"/>
              <a:stretch/>
            </p:blipFill>
            <p:spPr>
              <a:xfrm>
                <a:off x="7162800" y="2268839"/>
                <a:ext cx="1817202" cy="3750962"/>
              </a:xfrm>
              <a:prstGeom prst="rect">
                <a:avLst/>
              </a:prstGeom>
            </p:spPr>
          </p:pic>
          <p:sp>
            <p:nvSpPr>
              <p:cNvPr id="35" name="Rectangle 34">
                <a:extLst>
                  <a:ext uri="{FF2B5EF4-FFF2-40B4-BE49-F238E27FC236}">
                    <a16:creationId xmlns:a16="http://schemas.microsoft.com/office/drawing/2014/main" id="{5DECE221-0805-4FC7-8417-380487BD36CD}"/>
                  </a:ext>
                </a:extLst>
              </p:cNvPr>
              <p:cNvSpPr/>
              <p:nvPr/>
            </p:nvSpPr>
            <p:spPr>
              <a:xfrm>
                <a:off x="8131726" y="3933968"/>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8" name="Rectangular Callout 8">
              <a:extLst>
                <a:ext uri="{FF2B5EF4-FFF2-40B4-BE49-F238E27FC236}">
                  <a16:creationId xmlns:a16="http://schemas.microsoft.com/office/drawing/2014/main" id="{96F5D946-8A60-4BD1-A79A-2002495BE101}"/>
                </a:ext>
              </a:extLst>
            </p:cNvPr>
            <p:cNvSpPr/>
            <p:nvPr/>
          </p:nvSpPr>
          <p:spPr>
            <a:xfrm rot="10800000" flipH="1" flipV="1">
              <a:off x="7162800" y="771108"/>
              <a:ext cx="1295400" cy="463373"/>
            </a:xfrm>
            <a:prstGeom prst="borderCallout2">
              <a:avLst>
                <a:gd name="adj1" fmla="val 18750"/>
                <a:gd name="adj2" fmla="val -378"/>
                <a:gd name="adj3" fmla="val 156474"/>
                <a:gd name="adj4" fmla="val -16667"/>
                <a:gd name="adj5" fmla="val 588712"/>
                <a:gd name="adj6" fmla="val 36544"/>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Mute/Unmute</a:t>
              </a:r>
            </a:p>
          </p:txBody>
        </p:sp>
        <p:sp>
          <p:nvSpPr>
            <p:cNvPr id="33" name="Rectangular Callout 8">
              <a:extLst>
                <a:ext uri="{FF2B5EF4-FFF2-40B4-BE49-F238E27FC236}">
                  <a16:creationId xmlns:a16="http://schemas.microsoft.com/office/drawing/2014/main" id="{44852DEB-ED05-4381-BEDB-5DDC86E921C3}"/>
                </a:ext>
              </a:extLst>
            </p:cNvPr>
            <p:cNvSpPr/>
            <p:nvPr/>
          </p:nvSpPr>
          <p:spPr>
            <a:xfrm rot="10800000" flipV="1">
              <a:off x="7267575" y="1461531"/>
              <a:ext cx="1721952" cy="463373"/>
            </a:xfrm>
            <a:prstGeom prst="borderCallout2">
              <a:avLst>
                <a:gd name="adj1" fmla="val 96862"/>
                <a:gd name="adj2" fmla="val 30504"/>
                <a:gd name="adj3" fmla="val 149622"/>
                <a:gd name="adj4" fmla="val 23389"/>
                <a:gd name="adj5" fmla="val 443450"/>
                <a:gd name="adj6" fmla="val 28289"/>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Rotate Camera View</a:t>
              </a:r>
            </a:p>
          </p:txBody>
        </p:sp>
      </p:grpSp>
      <p:sp>
        <p:nvSpPr>
          <p:cNvPr id="46" name="Rectangle 45">
            <a:extLst>
              <a:ext uri="{FF2B5EF4-FFF2-40B4-BE49-F238E27FC236}">
                <a16:creationId xmlns:a16="http://schemas.microsoft.com/office/drawing/2014/main" id="{474A7500-CED8-4B44-AC6D-DCA86A73C4AC}"/>
              </a:ext>
            </a:extLst>
          </p:cNvPr>
          <p:cNvSpPr/>
          <p:nvPr/>
        </p:nvSpPr>
        <p:spPr>
          <a:xfrm>
            <a:off x="5867400" y="3508452"/>
            <a:ext cx="304800" cy="2253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9F527384-4C91-4820-9ACA-09869E48C310}"/>
              </a:ext>
            </a:extLst>
          </p:cNvPr>
          <p:cNvSpPr/>
          <p:nvPr/>
        </p:nvSpPr>
        <p:spPr>
          <a:xfrm>
            <a:off x="8305800" y="3508452"/>
            <a:ext cx="228600" cy="2253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3EE32499-F44F-42E3-AB10-F0B5A5B32AFF}"/>
              </a:ext>
            </a:extLst>
          </p:cNvPr>
          <p:cNvSpPr/>
          <p:nvPr/>
        </p:nvSpPr>
        <p:spPr>
          <a:xfrm>
            <a:off x="7585075" y="3508452"/>
            <a:ext cx="228600" cy="2253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624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58CCF-1D67-4917-9603-2BB4560729C7}"/>
              </a:ext>
            </a:extLst>
          </p:cNvPr>
          <p:cNvSpPr>
            <a:spLocks noGrp="1"/>
          </p:cNvSpPr>
          <p:nvPr>
            <p:ph type="title"/>
          </p:nvPr>
        </p:nvSpPr>
        <p:spPr>
          <a:xfrm>
            <a:off x="669175" y="-206600"/>
            <a:ext cx="8229600" cy="1143000"/>
          </a:xfrm>
        </p:spPr>
        <p:txBody>
          <a:bodyPr>
            <a:normAutofit/>
          </a:bodyPr>
          <a:lstStyle/>
          <a:p>
            <a:r>
              <a:rPr lang="en-US" dirty="0"/>
              <a:t>iOS</a:t>
            </a:r>
            <a:r>
              <a:rPr lang="en-US" sz="1300" dirty="0"/>
              <a:t>©</a:t>
            </a:r>
            <a:r>
              <a:rPr lang="en-US" dirty="0"/>
              <a:t> Device Live Video Session</a:t>
            </a:r>
          </a:p>
        </p:txBody>
      </p:sp>
      <p:sp>
        <p:nvSpPr>
          <p:cNvPr id="4" name="Slide Number Placeholder 3">
            <a:extLst>
              <a:ext uri="{FF2B5EF4-FFF2-40B4-BE49-F238E27FC236}">
                <a16:creationId xmlns:a16="http://schemas.microsoft.com/office/drawing/2014/main" id="{6F48D01C-A53B-409C-82EC-1864D83A2862}"/>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19</a:t>
            </a:fld>
            <a:endParaRPr lang="en-US" dirty="0">
              <a:solidFill>
                <a:prstClr val="white"/>
              </a:solidFill>
            </a:endParaRPr>
          </a:p>
        </p:txBody>
      </p:sp>
      <p:pic>
        <p:nvPicPr>
          <p:cNvPr id="6" name="Picture 5">
            <a:extLst>
              <a:ext uri="{FF2B5EF4-FFF2-40B4-BE49-F238E27FC236}">
                <a16:creationId xmlns:a16="http://schemas.microsoft.com/office/drawing/2014/main" id="{EE9A4510-73D6-4347-89B7-8ECEAF607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655320"/>
            <a:ext cx="2530835" cy="5477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10">
            <a:extLst>
              <a:ext uri="{FF2B5EF4-FFF2-40B4-BE49-F238E27FC236}">
                <a16:creationId xmlns:a16="http://schemas.microsoft.com/office/drawing/2014/main" id="{2BFAFC0D-0CC0-486E-9D51-4E29E5E9C3E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4580" y="3701850"/>
            <a:ext cx="4431230" cy="208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24A37EB-7E86-45CE-BD7C-C9DC757CA7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580" y="1195597"/>
            <a:ext cx="4449820" cy="2056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74247F33-89EB-4ADF-9372-2166BC288264}"/>
              </a:ext>
            </a:extLst>
          </p:cNvPr>
          <p:cNvSpPr/>
          <p:nvPr/>
        </p:nvSpPr>
        <p:spPr>
          <a:xfrm>
            <a:off x="5613686" y="2411582"/>
            <a:ext cx="425163" cy="3048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FD44EBE-EDDB-4ACE-A5C2-E97B6F8370D4}"/>
              </a:ext>
            </a:extLst>
          </p:cNvPr>
          <p:cNvSpPr/>
          <p:nvPr/>
        </p:nvSpPr>
        <p:spPr>
          <a:xfrm>
            <a:off x="5848350" y="2825750"/>
            <a:ext cx="1981200" cy="11430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ADFEBFF5-287F-4D0C-B918-9A973087CE04}"/>
              </a:ext>
            </a:extLst>
          </p:cNvPr>
          <p:cNvSpPr/>
          <p:nvPr/>
        </p:nvSpPr>
        <p:spPr>
          <a:xfrm>
            <a:off x="2324100" y="1656304"/>
            <a:ext cx="457200" cy="114935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DCDD7AEC-2F1E-4153-974A-21EFE4DB78F7}"/>
              </a:ext>
            </a:extLst>
          </p:cNvPr>
          <p:cNvSpPr/>
          <p:nvPr/>
        </p:nvSpPr>
        <p:spPr>
          <a:xfrm>
            <a:off x="564254" y="4191946"/>
            <a:ext cx="457200" cy="114935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ular Callout 8">
            <a:extLst>
              <a:ext uri="{FF2B5EF4-FFF2-40B4-BE49-F238E27FC236}">
                <a16:creationId xmlns:a16="http://schemas.microsoft.com/office/drawing/2014/main" id="{4DF19431-EC6F-4CB7-A28B-22DF31190155}"/>
              </a:ext>
            </a:extLst>
          </p:cNvPr>
          <p:cNvSpPr/>
          <p:nvPr/>
        </p:nvSpPr>
        <p:spPr>
          <a:xfrm rot="10800000" flipV="1">
            <a:off x="3191105" y="693772"/>
            <a:ext cx="1295400" cy="463373"/>
          </a:xfrm>
          <a:prstGeom prst="borderCallout2">
            <a:avLst>
              <a:gd name="adj1" fmla="val 18750"/>
              <a:gd name="adj2" fmla="val -378"/>
              <a:gd name="adj3" fmla="val 219157"/>
              <a:gd name="adj4" fmla="val -17497"/>
              <a:gd name="adj5" fmla="val 414206"/>
              <a:gd name="adj6" fmla="val 130766"/>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Chat Off</a:t>
            </a:r>
          </a:p>
        </p:txBody>
      </p:sp>
      <p:sp>
        <p:nvSpPr>
          <p:cNvPr id="14" name="Rectangular Callout 8">
            <a:extLst>
              <a:ext uri="{FF2B5EF4-FFF2-40B4-BE49-F238E27FC236}">
                <a16:creationId xmlns:a16="http://schemas.microsoft.com/office/drawing/2014/main" id="{AA3822D2-2066-4870-AA3A-3B63BF30D007}"/>
              </a:ext>
            </a:extLst>
          </p:cNvPr>
          <p:cNvSpPr/>
          <p:nvPr/>
        </p:nvSpPr>
        <p:spPr>
          <a:xfrm rot="10800000" flipV="1">
            <a:off x="1842495" y="4746525"/>
            <a:ext cx="1295400" cy="463373"/>
          </a:xfrm>
          <a:prstGeom prst="borderCallout2">
            <a:avLst>
              <a:gd name="adj1" fmla="val 99603"/>
              <a:gd name="adj2" fmla="val 88347"/>
              <a:gd name="adj3" fmla="val 122101"/>
              <a:gd name="adj4" fmla="val 111177"/>
              <a:gd name="adj5" fmla="val 121685"/>
              <a:gd name="adj6" fmla="val 162323"/>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Chat On</a:t>
            </a:r>
          </a:p>
        </p:txBody>
      </p:sp>
    </p:spTree>
    <p:extLst>
      <p:ext uri="{BB962C8B-B14F-4D97-AF65-F5344CB8AC3E}">
        <p14:creationId xmlns:p14="http://schemas.microsoft.com/office/powerpoint/2010/main" val="238404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9AAE-525D-411A-A310-D7C611D9398A}"/>
              </a:ext>
            </a:extLst>
          </p:cNvPr>
          <p:cNvSpPr>
            <a:spLocks noGrp="1"/>
          </p:cNvSpPr>
          <p:nvPr>
            <p:ph type="title"/>
          </p:nvPr>
        </p:nvSpPr>
        <p:spPr>
          <a:xfrm>
            <a:off x="457200" y="-107156"/>
            <a:ext cx="8229600" cy="1143000"/>
          </a:xfrm>
        </p:spPr>
        <p:txBody>
          <a:bodyPr/>
          <a:lstStyle/>
          <a:p>
            <a:r>
              <a:rPr lang="en-US" dirty="0"/>
              <a:t>Background</a:t>
            </a:r>
          </a:p>
        </p:txBody>
      </p:sp>
      <p:sp>
        <p:nvSpPr>
          <p:cNvPr id="3" name="Content Placeholder 2">
            <a:extLst>
              <a:ext uri="{FF2B5EF4-FFF2-40B4-BE49-F238E27FC236}">
                <a16:creationId xmlns:a16="http://schemas.microsoft.com/office/drawing/2014/main" id="{9A5FC699-8940-4FAF-95E8-71B88EA15D5F}"/>
              </a:ext>
            </a:extLst>
          </p:cNvPr>
          <p:cNvSpPr>
            <a:spLocks noGrp="1"/>
          </p:cNvSpPr>
          <p:nvPr>
            <p:ph idx="1"/>
          </p:nvPr>
        </p:nvSpPr>
        <p:spPr>
          <a:xfrm>
            <a:off x="457200" y="838201"/>
            <a:ext cx="8229600" cy="6054980"/>
          </a:xfrm>
        </p:spPr>
        <p:txBody>
          <a:bodyPr>
            <a:normAutofit fontScale="92500" lnSpcReduction="10000"/>
          </a:bodyPr>
          <a:lstStyle/>
          <a:p>
            <a:pPr lvl="0"/>
            <a:endParaRPr lang="en-US" sz="2000" dirty="0"/>
          </a:p>
          <a:p>
            <a:pPr lvl="0"/>
            <a:r>
              <a:rPr lang="en-US" sz="2400" dirty="0"/>
              <a:t>The intent is for field examiners to utilize video conferencing as the alternative to face-to-face field examinations during the pandemic.    </a:t>
            </a:r>
          </a:p>
          <a:p>
            <a:pPr lvl="0"/>
            <a:r>
              <a:rPr lang="en-US" sz="2400" dirty="0"/>
              <a:t>In all instances where the manual requires a face-to-face field examination, field examiners should attempt to use the videoconferencing capability.   </a:t>
            </a:r>
          </a:p>
          <a:p>
            <a:pPr lvl="0"/>
            <a:r>
              <a:rPr lang="en-US" sz="2400" dirty="0"/>
              <a:t>Field examiners should use their normal scheduling protocol – let the beneficiary or fiduciary know the purpose of the meeting, and ask them to prepare by having any documents ready for review (if necessary) during the meeting.  </a:t>
            </a:r>
          </a:p>
          <a:p>
            <a:pPr lvl="0"/>
            <a:r>
              <a:rPr lang="en-US" sz="2400" dirty="0"/>
              <a:t>In addition, the field examiner will be required to set expectations for the individual on what to expect for video conference.  It will be important that this is done to help the beneficiary and/or fiduciary know what to expect.  This includes notifying that a computer, tablet, or smartphone with a camera is needed. </a:t>
            </a:r>
          </a:p>
          <a:p>
            <a:pPr lvl="0"/>
            <a:r>
              <a:rPr lang="en-US" sz="2400" b="1" dirty="0"/>
              <a:t>Important </a:t>
            </a:r>
            <a:r>
              <a:rPr lang="en-US" sz="2400" dirty="0"/>
              <a:t>– the field examiner must inform the individual that the videoconference is a secure platform and will not be recorded.   </a:t>
            </a:r>
          </a:p>
        </p:txBody>
      </p:sp>
      <p:sp>
        <p:nvSpPr>
          <p:cNvPr id="4" name="Slide Number Placeholder 3">
            <a:extLst>
              <a:ext uri="{FF2B5EF4-FFF2-40B4-BE49-F238E27FC236}">
                <a16:creationId xmlns:a16="http://schemas.microsoft.com/office/drawing/2014/main" id="{625E07B1-1C70-4C40-89E9-231F6FE8C4E3}"/>
              </a:ext>
            </a:extLst>
          </p:cNvPr>
          <p:cNvSpPr>
            <a:spLocks noGrp="1"/>
          </p:cNvSpPr>
          <p:nvPr>
            <p:ph type="sldNum" sz="quarter" idx="12"/>
          </p:nvPr>
        </p:nvSpPr>
        <p:spPr/>
        <p:txBody>
          <a:bodyPr/>
          <a:lstStyle/>
          <a:p>
            <a:fld id="{31640669-3FD2-4B34-9A2D-584949EF09F8}" type="slidenum">
              <a:rPr lang="en-US" smtClean="0"/>
              <a:pPr/>
              <a:t>2</a:t>
            </a:fld>
            <a:endParaRPr lang="en-US"/>
          </a:p>
        </p:txBody>
      </p:sp>
    </p:spTree>
    <p:extLst>
      <p:ext uri="{BB962C8B-B14F-4D97-AF65-F5344CB8AC3E}">
        <p14:creationId xmlns:p14="http://schemas.microsoft.com/office/powerpoint/2010/main" val="240058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4071D1-8125-4CE9-9B39-4980C3926479}"/>
              </a:ext>
            </a:extLst>
          </p:cNvPr>
          <p:cNvSpPr>
            <a:spLocks noGrp="1"/>
          </p:cNvSpPr>
          <p:nvPr>
            <p:ph type="title"/>
          </p:nvPr>
        </p:nvSpPr>
        <p:spPr/>
        <p:txBody>
          <a:bodyPr>
            <a:normAutofit/>
          </a:bodyPr>
          <a:lstStyle/>
          <a:p>
            <a:r>
              <a:rPr lang="en-US" altLang="en-US" dirty="0"/>
              <a:t>Troubleshooting</a:t>
            </a:r>
          </a:p>
        </p:txBody>
      </p:sp>
      <p:sp>
        <p:nvSpPr>
          <p:cNvPr id="26627" name="Content Placeholder 2">
            <a:extLst>
              <a:ext uri="{FF2B5EF4-FFF2-40B4-BE49-F238E27FC236}">
                <a16:creationId xmlns:a16="http://schemas.microsoft.com/office/drawing/2014/main" id="{5AF180F1-E8A7-42E3-B84B-4A77605D1258}"/>
              </a:ext>
            </a:extLst>
          </p:cNvPr>
          <p:cNvSpPr>
            <a:spLocks noGrp="1"/>
          </p:cNvSpPr>
          <p:nvPr>
            <p:ph idx="1"/>
          </p:nvPr>
        </p:nvSpPr>
        <p:spPr/>
        <p:txBody>
          <a:bodyPr/>
          <a:lstStyle/>
          <a:p>
            <a:pPr>
              <a:defRPr/>
            </a:pPr>
            <a:r>
              <a:rPr lang="en-US" sz="2400" dirty="0"/>
              <a:t>If you cannot hear the Veteran, beneficiary, or fiduciary, make sure your speakers or headphones are connected. Then check all volume controls</a:t>
            </a:r>
          </a:p>
          <a:p>
            <a:pPr>
              <a:defRPr/>
            </a:pPr>
            <a:r>
              <a:rPr lang="en-US" sz="2400" dirty="0"/>
              <a:t>Your computer or device may have its own volume buttons or switches</a:t>
            </a:r>
          </a:p>
          <a:p>
            <a:pPr marL="0" indent="0">
              <a:buFontTx/>
              <a:buNone/>
              <a:defRPr/>
            </a:pPr>
            <a:endParaRPr lang="en-US" sz="1800" dirty="0">
              <a:solidFill>
                <a:srgbClr val="FF0000"/>
              </a:solidFill>
            </a:endParaRPr>
          </a:p>
        </p:txBody>
      </p:sp>
      <p:sp>
        <p:nvSpPr>
          <p:cNvPr id="16388" name="Slide Number Placeholder 3">
            <a:extLst>
              <a:ext uri="{FF2B5EF4-FFF2-40B4-BE49-F238E27FC236}">
                <a16:creationId xmlns:a16="http://schemas.microsoft.com/office/drawing/2014/main" id="{4A247550-CA49-48F0-9831-E4466013F76F}"/>
              </a:ext>
            </a:extLst>
          </p:cNvPr>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F3713B-AA53-4DB1-A3A8-1C2B78BDE2E8}" type="slidenum">
              <a:rPr lang="en-US" altLang="en-US">
                <a:latin typeface="Times New Roman" panose="02020603050405020304" pitchFamily="18" charset="0"/>
              </a:rPr>
              <a:pPr eaLnBrk="1" hangingPunct="1"/>
              <a:t>20</a:t>
            </a:fld>
            <a:endParaRPr lang="en-US" altLang="en-US">
              <a:latin typeface="Times New Roman" panose="02020603050405020304" pitchFamily="18" charset="0"/>
            </a:endParaRPr>
          </a:p>
        </p:txBody>
      </p:sp>
      <p:sp>
        <p:nvSpPr>
          <p:cNvPr id="5" name="Slide Number Placeholder 3">
            <a:extLst>
              <a:ext uri="{FF2B5EF4-FFF2-40B4-BE49-F238E27FC236}">
                <a16:creationId xmlns:a16="http://schemas.microsoft.com/office/drawing/2014/main" id="{95B0E72B-E8ED-4C6A-BA63-899857C12FD6}"/>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20</a:t>
            </a:fld>
            <a:endParaRPr lang="en-US" dirty="0">
              <a:solidFill>
                <a:prstClr val="white"/>
              </a:solidFill>
            </a:endParaRPr>
          </a:p>
        </p:txBody>
      </p:sp>
      <p:pic>
        <p:nvPicPr>
          <p:cNvPr id="13" name="Graphic 12" descr="Right Pointing Backhand Index ">
            <a:extLst>
              <a:ext uri="{FF2B5EF4-FFF2-40B4-BE49-F238E27FC236}">
                <a16:creationId xmlns:a16="http://schemas.microsoft.com/office/drawing/2014/main" id="{1BD0CAF9-5548-4340-B5CB-43DAC4E06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800" y="4538234"/>
            <a:ext cx="593444" cy="593444"/>
          </a:xfrm>
          <a:prstGeom prst="rect">
            <a:avLst/>
          </a:prstGeom>
        </p:spPr>
      </p:pic>
      <p:pic>
        <p:nvPicPr>
          <p:cNvPr id="14" name="Content Placeholder 7">
            <a:extLst>
              <a:ext uri="{FF2B5EF4-FFF2-40B4-BE49-F238E27FC236}">
                <a16:creationId xmlns:a16="http://schemas.microsoft.com/office/drawing/2014/main" id="{72F7FFBA-5F83-41EC-A082-4FB70DDA67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7" t="39721" r="30158"/>
          <a:stretch/>
        </p:blipFill>
        <p:spPr>
          <a:xfrm>
            <a:off x="2718663" y="3421743"/>
            <a:ext cx="3820589" cy="2125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ular Callout 8">
            <a:extLst>
              <a:ext uri="{FF2B5EF4-FFF2-40B4-BE49-F238E27FC236}">
                <a16:creationId xmlns:a16="http://schemas.microsoft.com/office/drawing/2014/main" id="{1D25C8CC-240F-40EC-ADAD-8F35EEEF7C8F}"/>
              </a:ext>
            </a:extLst>
          </p:cNvPr>
          <p:cNvSpPr/>
          <p:nvPr/>
        </p:nvSpPr>
        <p:spPr>
          <a:xfrm rot="10800000" flipV="1">
            <a:off x="1905000" y="5437517"/>
            <a:ext cx="4428294" cy="681606"/>
          </a:xfrm>
          <a:prstGeom prst="borderCallout2">
            <a:avLst>
              <a:gd name="adj1" fmla="val -1089"/>
              <a:gd name="adj2" fmla="val 36634"/>
              <a:gd name="adj3" fmla="val -57989"/>
              <a:gd name="adj4" fmla="val 32797"/>
              <a:gd name="adj5" fmla="val -82365"/>
              <a:gd name="adj6" fmla="val 32381"/>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Return to the email and re-click the video session link</a:t>
            </a:r>
          </a:p>
        </p:txBody>
      </p:sp>
    </p:spTree>
    <p:extLst>
      <p:ext uri="{BB962C8B-B14F-4D97-AF65-F5344CB8AC3E}">
        <p14:creationId xmlns:p14="http://schemas.microsoft.com/office/powerpoint/2010/main" val="220201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E8ED97F-0785-4D48-8C47-EDC816B50E57}"/>
              </a:ext>
            </a:extLst>
          </p:cNvPr>
          <p:cNvSpPr>
            <a:spLocks noGrp="1"/>
          </p:cNvSpPr>
          <p:nvPr>
            <p:ph type="title"/>
          </p:nvPr>
        </p:nvSpPr>
        <p:spPr/>
        <p:txBody>
          <a:bodyPr>
            <a:normAutofit/>
          </a:bodyPr>
          <a:lstStyle/>
          <a:p>
            <a:r>
              <a:rPr lang="en-US" altLang="en-US" dirty="0"/>
              <a:t>Troubleshooting </a:t>
            </a:r>
            <a:r>
              <a:rPr lang="en-US" altLang="en-US" sz="3600" dirty="0"/>
              <a:t>cont’d</a:t>
            </a:r>
            <a:endParaRPr lang="en-US" altLang="en-US" sz="6000" dirty="0"/>
          </a:p>
        </p:txBody>
      </p:sp>
      <p:sp>
        <p:nvSpPr>
          <p:cNvPr id="18435" name="Content Placeholder 2">
            <a:extLst>
              <a:ext uri="{FF2B5EF4-FFF2-40B4-BE49-F238E27FC236}">
                <a16:creationId xmlns:a16="http://schemas.microsoft.com/office/drawing/2014/main" id="{C56B993D-36E1-43EA-9162-702574963282}"/>
              </a:ext>
            </a:extLst>
          </p:cNvPr>
          <p:cNvSpPr>
            <a:spLocks noGrp="1"/>
          </p:cNvSpPr>
          <p:nvPr>
            <p:ph idx="1"/>
          </p:nvPr>
        </p:nvSpPr>
        <p:spPr/>
        <p:txBody>
          <a:bodyPr>
            <a:normAutofit fontScale="92500" lnSpcReduction="10000"/>
          </a:bodyPr>
          <a:lstStyle/>
          <a:p>
            <a:r>
              <a:rPr lang="en-US" altLang="en-US" sz="2800" dirty="0">
                <a:solidFill>
                  <a:srgbClr val="000000"/>
                </a:solidFill>
              </a:rPr>
              <a:t>If the Veteran cannot hear, make sure the microphone is properly connected and not muted</a:t>
            </a:r>
          </a:p>
          <a:p>
            <a:pPr marL="0" indent="0">
              <a:buNone/>
            </a:pPr>
            <a:endParaRPr lang="en-US" altLang="en-US" sz="2800" dirty="0">
              <a:solidFill>
                <a:srgbClr val="000000"/>
              </a:solidFill>
            </a:endParaRPr>
          </a:p>
          <a:p>
            <a:r>
              <a:rPr lang="en-US" altLang="en-US" sz="2800" dirty="0">
                <a:solidFill>
                  <a:srgbClr val="000000"/>
                </a:solidFill>
              </a:rPr>
              <a:t>If the Veteran is experiencing distorted sound, very low sound, or echoes:</a:t>
            </a:r>
          </a:p>
          <a:p>
            <a:endParaRPr lang="en-US" altLang="en-US" sz="2800" dirty="0">
              <a:solidFill>
                <a:srgbClr val="000000"/>
              </a:solidFill>
            </a:endParaRPr>
          </a:p>
          <a:p>
            <a:pPr lvl="1" eaLnBrk="1" hangingPunct="1">
              <a:spcAft>
                <a:spcPts val="1200"/>
              </a:spcAft>
              <a:buFont typeface="Wingdings" panose="05000000000000000000" pitchFamily="2" charset="2"/>
              <a:buChar char="ü"/>
            </a:pPr>
            <a:r>
              <a:rPr lang="en-US" altLang="en-US" sz="2400" dirty="0"/>
              <a:t>Check whether you or the Veteran have enabled microphone boost, echo cancellation, game control, noise reduction, digital effects or similar features on audio devices</a:t>
            </a:r>
          </a:p>
          <a:p>
            <a:pPr lvl="1" eaLnBrk="1" hangingPunct="1">
              <a:spcAft>
                <a:spcPts val="1200"/>
              </a:spcAft>
              <a:buFont typeface="Wingdings" panose="05000000000000000000" pitchFamily="2" charset="2"/>
              <a:buChar char="ü"/>
            </a:pPr>
            <a:r>
              <a:rPr lang="en-US" altLang="en-US" sz="2400" dirty="0"/>
              <a:t>Turn all such audio device features off for VA Video Connect to work optimally</a:t>
            </a:r>
          </a:p>
          <a:p>
            <a:endParaRPr lang="en-US" altLang="en-US" sz="2000" dirty="0"/>
          </a:p>
        </p:txBody>
      </p:sp>
      <p:sp>
        <p:nvSpPr>
          <p:cNvPr id="18436" name="Slide Number Placeholder 3">
            <a:extLst>
              <a:ext uri="{FF2B5EF4-FFF2-40B4-BE49-F238E27FC236}">
                <a16:creationId xmlns:a16="http://schemas.microsoft.com/office/drawing/2014/main" id="{181F686E-2291-422E-AFBA-22389F6151A7}"/>
              </a:ext>
            </a:extLst>
          </p:cNvPr>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E8B9A2-FA7D-494E-A860-277ED792FB3D}" type="slidenum">
              <a:rPr lang="en-US" altLang="en-US">
                <a:latin typeface="Times New Roman" panose="02020603050405020304" pitchFamily="18" charset="0"/>
              </a:rPr>
              <a:pPr eaLnBrk="1" hangingPunct="1"/>
              <a:t>21</a:t>
            </a:fld>
            <a:endParaRPr lang="en-US" altLang="en-US">
              <a:latin typeface="Times New Roman" panose="02020603050405020304" pitchFamily="18" charset="0"/>
            </a:endParaRPr>
          </a:p>
        </p:txBody>
      </p:sp>
      <p:sp>
        <p:nvSpPr>
          <p:cNvPr id="5" name="Slide Number Placeholder 3">
            <a:extLst>
              <a:ext uri="{FF2B5EF4-FFF2-40B4-BE49-F238E27FC236}">
                <a16:creationId xmlns:a16="http://schemas.microsoft.com/office/drawing/2014/main" id="{6505956D-476D-43E5-9350-985BFA7E6F6A}"/>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21</a:t>
            </a:fld>
            <a:endParaRPr lang="en-US" dirty="0">
              <a:solidFill>
                <a:prstClr val="white"/>
              </a:solidFill>
            </a:endParaRPr>
          </a:p>
        </p:txBody>
      </p:sp>
    </p:spTree>
    <p:extLst>
      <p:ext uri="{BB962C8B-B14F-4D97-AF65-F5344CB8AC3E}">
        <p14:creationId xmlns:p14="http://schemas.microsoft.com/office/powerpoint/2010/main" val="407539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C96FCC7-600F-4F2D-B979-BCFB39A40B65}"/>
              </a:ext>
            </a:extLst>
          </p:cNvPr>
          <p:cNvSpPr>
            <a:spLocks noGrp="1"/>
          </p:cNvSpPr>
          <p:nvPr>
            <p:ph type="title"/>
          </p:nvPr>
        </p:nvSpPr>
        <p:spPr>
          <a:xfrm>
            <a:off x="457200" y="457200"/>
            <a:ext cx="8229600" cy="1143000"/>
          </a:xfrm>
        </p:spPr>
        <p:txBody>
          <a:bodyPr>
            <a:normAutofit/>
          </a:bodyPr>
          <a:lstStyle/>
          <a:p>
            <a:r>
              <a:rPr lang="en-US" altLang="en-US" sz="4000" dirty="0"/>
              <a:t>Field Support for Technical Problems</a:t>
            </a:r>
          </a:p>
        </p:txBody>
      </p:sp>
      <p:sp>
        <p:nvSpPr>
          <p:cNvPr id="20483" name="Content Placeholder 2">
            <a:extLst>
              <a:ext uri="{FF2B5EF4-FFF2-40B4-BE49-F238E27FC236}">
                <a16:creationId xmlns:a16="http://schemas.microsoft.com/office/drawing/2014/main" id="{7DF7F9C3-0AE0-40A3-974C-DF81BA341692}"/>
              </a:ext>
            </a:extLst>
          </p:cNvPr>
          <p:cNvSpPr>
            <a:spLocks noGrp="1"/>
          </p:cNvSpPr>
          <p:nvPr>
            <p:ph idx="1"/>
          </p:nvPr>
        </p:nvSpPr>
        <p:spPr>
          <a:xfrm>
            <a:off x="381000" y="1600200"/>
            <a:ext cx="8229600" cy="4525963"/>
          </a:xfrm>
        </p:spPr>
        <p:txBody>
          <a:bodyPr>
            <a:normAutofit lnSpcReduction="10000"/>
          </a:bodyPr>
          <a:lstStyle/>
          <a:p>
            <a:r>
              <a:rPr lang="en-US" altLang="en-US" sz="2400" dirty="0"/>
              <a:t>The Field Examiner should contact the National Telehealth Technology Help Desk (NTTHD) at </a:t>
            </a:r>
            <a:r>
              <a:rPr lang="en-US" altLang="en-US" sz="2400" b="1" dirty="0"/>
              <a:t>(866) 651-3180</a:t>
            </a:r>
            <a:r>
              <a:rPr lang="en-US" altLang="en-US" sz="2400" dirty="0"/>
              <a:t> for technical issues</a:t>
            </a:r>
          </a:p>
          <a:p>
            <a:endParaRPr lang="en-US" altLang="en-US" sz="2400" dirty="0"/>
          </a:p>
          <a:p>
            <a:r>
              <a:rPr lang="en-US" altLang="en-US" sz="2400" u="sng" dirty="0"/>
              <a:t>Veterans, beneficiaries and fiduciaries</a:t>
            </a:r>
            <a:r>
              <a:rPr lang="en-US" altLang="en-US" sz="2400" dirty="0"/>
              <a:t> are allowed to listen in on a call between the NTTHD and the FE, but are </a:t>
            </a:r>
            <a:r>
              <a:rPr lang="en-US" altLang="en-US" sz="2400" u="sng" dirty="0"/>
              <a:t>not allowed</a:t>
            </a:r>
            <a:r>
              <a:rPr lang="en-US" altLang="en-US" sz="2400" dirty="0"/>
              <a:t> to conduct the call independently, as the NTTHD is not allowed to provide support external to the VA. </a:t>
            </a:r>
          </a:p>
          <a:p>
            <a:endParaRPr lang="en-US" altLang="en-US" sz="2400" dirty="0"/>
          </a:p>
          <a:p>
            <a:r>
              <a:rPr lang="en-US" sz="2400" dirty="0">
                <a:cs typeface="Arial" panose="020B0604020202020204" pitchFamily="34" charset="0"/>
              </a:rPr>
              <a:t>FEs may send Video Field Exam email inquiries to </a:t>
            </a:r>
            <a:r>
              <a:rPr lang="en-US" sz="2400" u="sng" dirty="0">
                <a:hlinkClick r:id="rId3"/>
              </a:rPr>
              <a:t>VHA_NTTHD@va.gov</a:t>
            </a:r>
            <a:r>
              <a:rPr lang="en-US" sz="2400" u="sng" dirty="0"/>
              <a:t> </a:t>
            </a:r>
            <a:r>
              <a:rPr lang="en-US" sz="2400" dirty="0"/>
              <a:t>(National Telehealth Technology Help Desk) </a:t>
            </a:r>
            <a:endParaRPr lang="en-US" sz="2400" dirty="0">
              <a:cs typeface="Arial" panose="020B0604020202020204" pitchFamily="34" charset="0"/>
            </a:endParaRPr>
          </a:p>
          <a:p>
            <a:endParaRPr lang="en-US" altLang="en-US" sz="2400" dirty="0"/>
          </a:p>
          <a:p>
            <a:endParaRPr lang="en-US" altLang="en-US" dirty="0"/>
          </a:p>
        </p:txBody>
      </p:sp>
      <p:sp>
        <p:nvSpPr>
          <p:cNvPr id="20484" name="Slide Number Placeholder 3">
            <a:extLst>
              <a:ext uri="{FF2B5EF4-FFF2-40B4-BE49-F238E27FC236}">
                <a16:creationId xmlns:a16="http://schemas.microsoft.com/office/drawing/2014/main" id="{C67C08B9-675D-413D-926F-BD56B8F64103}"/>
              </a:ext>
            </a:extLst>
          </p:cNvPr>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836B3C-31D1-4598-9EFA-ED970A6D049D}" type="slidenum">
              <a:rPr lang="en-US" altLang="en-US">
                <a:latin typeface="Times New Roman" panose="02020603050405020304" pitchFamily="18" charset="0"/>
              </a:rPr>
              <a:pPr eaLnBrk="1" hangingPunct="1"/>
              <a:t>22</a:t>
            </a:fld>
            <a:endParaRPr lang="en-US" altLang="en-US">
              <a:latin typeface="Times New Roman" panose="02020603050405020304" pitchFamily="18" charset="0"/>
            </a:endParaRPr>
          </a:p>
        </p:txBody>
      </p:sp>
      <p:sp>
        <p:nvSpPr>
          <p:cNvPr id="5" name="Slide Number Placeholder 3">
            <a:extLst>
              <a:ext uri="{FF2B5EF4-FFF2-40B4-BE49-F238E27FC236}">
                <a16:creationId xmlns:a16="http://schemas.microsoft.com/office/drawing/2014/main" id="{97E7DDBD-941D-4AD8-BBBC-881B1E1C4B86}"/>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22</a:t>
            </a:fld>
            <a:endParaRPr lang="en-US" dirty="0">
              <a:solidFill>
                <a:prstClr val="white"/>
              </a:solidFill>
            </a:endParaRPr>
          </a:p>
        </p:txBody>
      </p:sp>
    </p:spTree>
    <p:extLst>
      <p:ext uri="{BB962C8B-B14F-4D97-AF65-F5344CB8AC3E}">
        <p14:creationId xmlns:p14="http://schemas.microsoft.com/office/powerpoint/2010/main" val="327711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9A86-37B1-4901-A3A1-A47588FBF999}"/>
              </a:ext>
            </a:extLst>
          </p:cNvPr>
          <p:cNvSpPr>
            <a:spLocks noGrp="1"/>
          </p:cNvSpPr>
          <p:nvPr>
            <p:ph type="title"/>
          </p:nvPr>
        </p:nvSpPr>
        <p:spPr/>
        <p:txBody>
          <a:bodyPr/>
          <a:lstStyle/>
          <a:p>
            <a:r>
              <a:rPr lang="en-US" dirty="0"/>
              <a:t>Tips and Tricks! </a:t>
            </a:r>
          </a:p>
        </p:txBody>
      </p:sp>
      <p:sp>
        <p:nvSpPr>
          <p:cNvPr id="3" name="Content Placeholder 2">
            <a:extLst>
              <a:ext uri="{FF2B5EF4-FFF2-40B4-BE49-F238E27FC236}">
                <a16:creationId xmlns:a16="http://schemas.microsoft.com/office/drawing/2014/main" id="{E0903F47-3A6F-43AE-8B22-7455A8289522}"/>
              </a:ext>
            </a:extLst>
          </p:cNvPr>
          <p:cNvSpPr>
            <a:spLocks noGrp="1"/>
          </p:cNvSpPr>
          <p:nvPr>
            <p:ph idx="1"/>
          </p:nvPr>
        </p:nvSpPr>
        <p:spPr/>
        <p:txBody>
          <a:bodyPr>
            <a:normAutofit fontScale="92500" lnSpcReduction="10000"/>
          </a:bodyPr>
          <a:lstStyle/>
          <a:p>
            <a:r>
              <a:rPr lang="en-US" dirty="0"/>
              <a:t>Log in ahead of meeting to mitigate any connectivity issues </a:t>
            </a:r>
          </a:p>
          <a:p>
            <a:r>
              <a:rPr lang="en-US" dirty="0"/>
              <a:t>Funds under management can be verified visually on a VVC field exam</a:t>
            </a:r>
          </a:p>
          <a:p>
            <a:r>
              <a:rPr lang="en-US" dirty="0"/>
              <a:t>Please review FPM 2.D.3 for recent changes to verification requirements of income, expenses, and non-liquid assets</a:t>
            </a:r>
          </a:p>
          <a:p>
            <a:r>
              <a:rPr lang="en-US" dirty="0"/>
              <a:t>FE should log into meeting early – the external customer cannot log in until the FE is logged into the VVC exam </a:t>
            </a:r>
          </a:p>
          <a:p>
            <a:endParaRPr lang="en-US" dirty="0"/>
          </a:p>
          <a:p>
            <a:endParaRPr lang="en-US" dirty="0"/>
          </a:p>
        </p:txBody>
      </p:sp>
      <p:sp>
        <p:nvSpPr>
          <p:cNvPr id="4" name="Slide Number Placeholder 3">
            <a:extLst>
              <a:ext uri="{FF2B5EF4-FFF2-40B4-BE49-F238E27FC236}">
                <a16:creationId xmlns:a16="http://schemas.microsoft.com/office/drawing/2014/main" id="{33E339F4-6A62-4C2A-A9BE-54A9BBA9AFA8}"/>
              </a:ext>
            </a:extLst>
          </p:cNvPr>
          <p:cNvSpPr>
            <a:spLocks noGrp="1"/>
          </p:cNvSpPr>
          <p:nvPr>
            <p:ph type="sldNum" sz="quarter" idx="12"/>
          </p:nvPr>
        </p:nvSpPr>
        <p:spPr/>
        <p:txBody>
          <a:bodyPr/>
          <a:lstStyle/>
          <a:p>
            <a:fld id="{31640669-3FD2-4B34-9A2D-584949EF09F8}" type="slidenum">
              <a:rPr lang="en-US" smtClean="0"/>
              <a:pPr/>
              <a:t>23</a:t>
            </a:fld>
            <a:endParaRPr lang="en-US"/>
          </a:p>
        </p:txBody>
      </p:sp>
    </p:spTree>
    <p:extLst>
      <p:ext uri="{BB962C8B-B14F-4D97-AF65-F5344CB8AC3E}">
        <p14:creationId xmlns:p14="http://schemas.microsoft.com/office/powerpoint/2010/main" val="55426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 b="0" dirty="0">
                <a:solidFill>
                  <a:schemeClr val="accent1">
                    <a:lumMod val="20000"/>
                    <a:lumOff val="80000"/>
                  </a:schemeClr>
                </a:solidFill>
              </a:rPr>
              <a:t>31. </a:t>
            </a:r>
            <a:r>
              <a:rPr lang="en-US" dirty="0"/>
              <a:t>Questions?</a:t>
            </a:r>
          </a:p>
        </p:txBody>
      </p:sp>
      <p:sp>
        <p:nvSpPr>
          <p:cNvPr id="4" name="Content Placeholder 3"/>
          <p:cNvSpPr>
            <a:spLocks noGrp="1"/>
          </p:cNvSpPr>
          <p:nvPr>
            <p:ph sz="half" idx="2"/>
          </p:nvPr>
        </p:nvSpPr>
        <p:spPr/>
        <p:txBody>
          <a:bodyPr/>
          <a:lstStyle/>
          <a:p>
            <a:pPr lvl="1">
              <a:buFont typeface="Arial" panose="020B0604020202020204" pitchFamily="34" charset="0"/>
              <a:buChar char="•"/>
            </a:pPr>
            <a:r>
              <a:rPr lang="en-US" dirty="0"/>
              <a:t>Complete an audio and visual equipment check</a:t>
            </a:r>
          </a:p>
          <a:p>
            <a:pPr lvl="1">
              <a:buFont typeface="Arial" panose="020B0604020202020204" pitchFamily="34" charset="0"/>
              <a:buChar char="•"/>
            </a:pPr>
            <a:r>
              <a:rPr lang="en-US" dirty="0"/>
              <a:t>Complete a lighting and privacy check</a:t>
            </a:r>
          </a:p>
          <a:p>
            <a:pPr lvl="1">
              <a:buFont typeface="Arial" panose="020B0604020202020204" pitchFamily="34" charset="0"/>
              <a:buChar char="•"/>
            </a:pPr>
            <a:r>
              <a:rPr lang="en-US" dirty="0"/>
              <a:t>Schedule a field examination appointment in the VA Video Connect Scheduler</a:t>
            </a:r>
          </a:p>
          <a:p>
            <a:pPr lvl="1">
              <a:buFont typeface="Arial" panose="020B0604020202020204" pitchFamily="34" charset="0"/>
              <a:buChar char="•"/>
            </a:pPr>
            <a:r>
              <a:rPr lang="en-US" dirty="0"/>
              <a:t>Conduct a VA Video Connect field examination Session</a:t>
            </a:r>
          </a:p>
          <a:p>
            <a:pPr marL="0" indent="0">
              <a:buNone/>
            </a:pPr>
            <a:endParaRPr lang="en-US" dirty="0"/>
          </a:p>
        </p:txBody>
      </p:sp>
      <p:sp>
        <p:nvSpPr>
          <p:cNvPr id="5" name="Slide Number Placeholder 5"/>
          <p:cNvSpPr txBox="1">
            <a:spLocks/>
          </p:cNvSpPr>
          <p:nvPr/>
        </p:nvSpPr>
        <p:spPr>
          <a:xfrm>
            <a:off x="7924800" y="6248400"/>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b="1" i="1" dirty="0">
              <a:solidFill>
                <a:srgbClr val="003399"/>
              </a:solidFill>
              <a:effectLst>
                <a:outerShdw blurRad="38100" dist="38100" dir="2700000" algn="tl">
                  <a:srgbClr val="000000">
                    <a:alpha val="43137"/>
                  </a:srgbClr>
                </a:outerShdw>
              </a:effectLst>
              <a:latin typeface="Century Schoolbook" pitchFamily="18" charset="0"/>
            </a:endParaRPr>
          </a:p>
        </p:txBody>
      </p:sp>
      <p:pic>
        <p:nvPicPr>
          <p:cNvPr id="1026" name="Picture 2" descr="C:\Users\CAPGLAUD\AppData\Local\Microsoft\Windows\Temporary Internet Files\Content.IE5\PRYJZ112\Questionmark[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6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4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TMS Survey and Assessment</a:t>
            </a:r>
          </a:p>
        </p:txBody>
      </p:sp>
      <p:sp>
        <p:nvSpPr>
          <p:cNvPr id="3" name="Content Placeholder 2"/>
          <p:cNvSpPr>
            <a:spLocks noGrp="1"/>
          </p:cNvSpPr>
          <p:nvPr>
            <p:ph idx="1"/>
          </p:nvPr>
        </p:nvSpPr>
        <p:spPr/>
        <p:txBody>
          <a:bodyPr/>
          <a:lstStyle/>
          <a:p>
            <a:r>
              <a:rPr lang="en-US" dirty="0"/>
              <a:t>An assessment and satisfaction survey have been assigned to you in TMS.</a:t>
            </a:r>
          </a:p>
          <a:p>
            <a:r>
              <a:rPr lang="en-US" dirty="0"/>
              <a:t>You should be able to complete the survey and assessment within ten minutes.</a:t>
            </a:r>
          </a:p>
          <a:p>
            <a:r>
              <a:rPr lang="en-US" dirty="0"/>
              <a:t>Be sure to complete the survey and assessment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25</a:t>
            </a:fld>
            <a:endParaRPr lang="en-US"/>
          </a:p>
        </p:txBody>
      </p:sp>
    </p:spTree>
    <p:extLst>
      <p:ext uri="{BB962C8B-B14F-4D97-AF65-F5344CB8AC3E}">
        <p14:creationId xmlns:p14="http://schemas.microsoft.com/office/powerpoint/2010/main" val="7023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chor="ctr"/>
          <a:lstStyle/>
          <a:p>
            <a:pPr marL="0" indent="0">
              <a:buNone/>
            </a:pPr>
            <a:r>
              <a:rPr lang="en-US" i="1" dirty="0"/>
              <a:t>Upon completion of this topic, you will be able to</a:t>
            </a:r>
            <a:br>
              <a:rPr lang="en-US" dirty="0"/>
            </a:br>
            <a:endParaRPr lang="en-US" dirty="0"/>
          </a:p>
          <a:p>
            <a:pPr lvl="1">
              <a:buFont typeface="Arial" panose="020B0604020202020204" pitchFamily="34" charset="0"/>
              <a:buChar char="•"/>
            </a:pPr>
            <a:r>
              <a:rPr lang="en-US" dirty="0"/>
              <a:t>Complete an audio and visual equipment check</a:t>
            </a:r>
          </a:p>
          <a:p>
            <a:pPr lvl="1">
              <a:buFont typeface="Arial" panose="020B0604020202020204" pitchFamily="34" charset="0"/>
              <a:buChar char="•"/>
            </a:pPr>
            <a:r>
              <a:rPr lang="en-US" dirty="0"/>
              <a:t>Complete a lighting and privacy check</a:t>
            </a:r>
          </a:p>
          <a:p>
            <a:pPr lvl="1">
              <a:buFont typeface="Arial" panose="020B0604020202020204" pitchFamily="34" charset="0"/>
              <a:buChar char="•"/>
            </a:pPr>
            <a:r>
              <a:rPr lang="en-US" dirty="0"/>
              <a:t>Schedule a field examination appointment in the VA Video Connect Scheduler</a:t>
            </a:r>
          </a:p>
          <a:p>
            <a:pPr lvl="1">
              <a:buFont typeface="Arial" panose="020B0604020202020204" pitchFamily="34" charset="0"/>
              <a:buChar char="•"/>
            </a:pPr>
            <a:r>
              <a:rPr lang="en-US" dirty="0"/>
              <a:t>Conduct a VA Video Connect field examination Session</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a:p>
        </p:txBody>
      </p:sp>
    </p:spTree>
    <p:extLst>
      <p:ext uri="{BB962C8B-B14F-4D97-AF65-F5344CB8AC3E}">
        <p14:creationId xmlns:p14="http://schemas.microsoft.com/office/powerpoint/2010/main" val="23319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228E-8B61-4EAE-8A85-1A71C8B20059}"/>
              </a:ext>
            </a:extLst>
          </p:cNvPr>
          <p:cNvSpPr>
            <a:spLocks noGrp="1"/>
          </p:cNvSpPr>
          <p:nvPr>
            <p:ph type="title"/>
          </p:nvPr>
        </p:nvSpPr>
        <p:spPr/>
        <p:txBody>
          <a:bodyPr>
            <a:normAutofit/>
          </a:bodyPr>
          <a:lstStyle/>
          <a:p>
            <a:r>
              <a:rPr lang="en-US" dirty="0"/>
              <a:t>When to Use Video Field Exams </a:t>
            </a:r>
          </a:p>
        </p:txBody>
      </p:sp>
      <p:sp>
        <p:nvSpPr>
          <p:cNvPr id="3" name="Content Placeholder 2">
            <a:extLst>
              <a:ext uri="{FF2B5EF4-FFF2-40B4-BE49-F238E27FC236}">
                <a16:creationId xmlns:a16="http://schemas.microsoft.com/office/drawing/2014/main" id="{69D4DC03-867C-44C7-B0DD-DBCCB0477E27}"/>
              </a:ext>
            </a:extLst>
          </p:cNvPr>
          <p:cNvSpPr>
            <a:spLocks noGrp="1"/>
          </p:cNvSpPr>
          <p:nvPr>
            <p:ph idx="1"/>
          </p:nvPr>
        </p:nvSpPr>
        <p:spPr/>
        <p:txBody>
          <a:bodyPr>
            <a:normAutofit lnSpcReduction="10000"/>
          </a:bodyPr>
          <a:lstStyle/>
          <a:p>
            <a:r>
              <a:rPr lang="en-US" sz="2800" dirty="0"/>
              <a:t>Field Examiners (FEs) are to utilize VA Video-Connect to conduct all field examinations during times when face-to-face field examinations cannot be conducted. </a:t>
            </a:r>
          </a:p>
          <a:p>
            <a:r>
              <a:rPr lang="en-US" sz="2800" dirty="0"/>
              <a:t>Video field exams are to be utilized for all field exams until further notice</a:t>
            </a:r>
          </a:p>
          <a:p>
            <a:r>
              <a:rPr lang="en-US" sz="2800" dirty="0"/>
              <a:t>Will be conducted by Field Examiners and all external fiduciary customers (beneficiaries and fiduciaries)</a:t>
            </a:r>
          </a:p>
          <a:p>
            <a:r>
              <a:rPr lang="en-US" sz="2800" dirty="0"/>
              <a:t>When the beneficiary/fiduciary is not willing or able to use the VVC the FE must conduct the interview by telephone</a:t>
            </a:r>
          </a:p>
        </p:txBody>
      </p:sp>
      <p:sp>
        <p:nvSpPr>
          <p:cNvPr id="4" name="Slide Number Placeholder 3">
            <a:extLst>
              <a:ext uri="{FF2B5EF4-FFF2-40B4-BE49-F238E27FC236}">
                <a16:creationId xmlns:a16="http://schemas.microsoft.com/office/drawing/2014/main" id="{728BDE0B-76F8-418A-85FE-573CB52CFAC1}"/>
              </a:ext>
            </a:extLst>
          </p:cNvPr>
          <p:cNvSpPr>
            <a:spLocks noGrp="1"/>
          </p:cNvSpPr>
          <p:nvPr>
            <p:ph type="sldNum" sz="quarter" idx="12"/>
          </p:nvPr>
        </p:nvSpPr>
        <p:spPr/>
        <p:txBody>
          <a:bodyPr/>
          <a:lstStyle/>
          <a:p>
            <a:fld id="{31640669-3FD2-4B34-9A2D-584949EF09F8}" type="slidenum">
              <a:rPr lang="en-US" smtClean="0"/>
              <a:pPr/>
              <a:t>4</a:t>
            </a:fld>
            <a:endParaRPr lang="en-US"/>
          </a:p>
        </p:txBody>
      </p:sp>
    </p:spTree>
    <p:extLst>
      <p:ext uri="{BB962C8B-B14F-4D97-AF65-F5344CB8AC3E}">
        <p14:creationId xmlns:p14="http://schemas.microsoft.com/office/powerpoint/2010/main" val="85235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CB59-ABA0-4144-BDF2-6CFC31602EC7}"/>
              </a:ext>
            </a:extLst>
          </p:cNvPr>
          <p:cNvSpPr>
            <a:spLocks noGrp="1"/>
          </p:cNvSpPr>
          <p:nvPr>
            <p:ph type="title"/>
          </p:nvPr>
        </p:nvSpPr>
        <p:spPr/>
        <p:txBody>
          <a:bodyPr/>
          <a:lstStyle/>
          <a:p>
            <a:r>
              <a:rPr lang="en-US" dirty="0"/>
              <a:t>Equipment Requirements</a:t>
            </a:r>
          </a:p>
        </p:txBody>
      </p:sp>
      <p:sp>
        <p:nvSpPr>
          <p:cNvPr id="3" name="Content Placeholder 2">
            <a:extLst>
              <a:ext uri="{FF2B5EF4-FFF2-40B4-BE49-F238E27FC236}">
                <a16:creationId xmlns:a16="http://schemas.microsoft.com/office/drawing/2014/main" id="{E4CD774D-BB0C-4426-896D-AB21B0AB5C34}"/>
              </a:ext>
            </a:extLst>
          </p:cNvPr>
          <p:cNvSpPr>
            <a:spLocks noGrp="1"/>
          </p:cNvSpPr>
          <p:nvPr>
            <p:ph idx="1"/>
          </p:nvPr>
        </p:nvSpPr>
        <p:spPr/>
        <p:txBody>
          <a:bodyPr>
            <a:normAutofit lnSpcReduction="10000"/>
          </a:bodyPr>
          <a:lstStyle/>
          <a:p>
            <a:pPr marL="0" indent="0">
              <a:buNone/>
            </a:pPr>
            <a:r>
              <a:rPr lang="en-US" sz="2800" dirty="0"/>
              <a:t>The following equipment is required for </a:t>
            </a:r>
            <a:r>
              <a:rPr lang="en-US" sz="2800" b="1" dirty="0"/>
              <a:t>both the FE and the external customer</a:t>
            </a:r>
            <a:r>
              <a:rPr lang="en-US" sz="2800" dirty="0"/>
              <a:t> to participate in Video Field Exams: </a:t>
            </a:r>
            <a:br>
              <a:rPr lang="en-US" sz="2800" dirty="0"/>
            </a:br>
            <a:endParaRPr lang="en-US" sz="2800" dirty="0"/>
          </a:p>
          <a:p>
            <a:pPr lvl="1">
              <a:buFont typeface="Arial" panose="020B0604020202020204" pitchFamily="34" charset="0"/>
              <a:buChar char="•"/>
            </a:pPr>
            <a:r>
              <a:rPr lang="en-US" dirty="0"/>
              <a:t>Computer, tablet, mobile phone</a:t>
            </a:r>
          </a:p>
          <a:p>
            <a:pPr lvl="1">
              <a:buFont typeface="Arial" panose="020B0604020202020204" pitchFamily="34" charset="0"/>
              <a:buChar char="•"/>
            </a:pPr>
            <a:r>
              <a:rPr lang="en-US" dirty="0"/>
              <a:t>Webcam, laptop, or mobile phone with integrated camera</a:t>
            </a:r>
          </a:p>
          <a:p>
            <a:pPr lvl="1">
              <a:buFont typeface="Arial" panose="020B0604020202020204" pitchFamily="34" charset="0"/>
              <a:buChar char="•"/>
            </a:pPr>
            <a:r>
              <a:rPr lang="en-US" dirty="0"/>
              <a:t>High-speed Internet access</a:t>
            </a:r>
          </a:p>
          <a:p>
            <a:pPr lvl="1">
              <a:buFont typeface="Arial" panose="020B0604020202020204" pitchFamily="34" charset="0"/>
              <a:buChar char="•"/>
            </a:pPr>
            <a:r>
              <a:rPr lang="en-US" dirty="0"/>
              <a:t>Email address</a:t>
            </a:r>
          </a:p>
          <a:p>
            <a:pPr lvl="1">
              <a:buFont typeface="Arial" panose="020B0604020202020204" pitchFamily="34" charset="0"/>
              <a:buChar char="•"/>
            </a:pPr>
            <a:r>
              <a:rPr lang="en-US" dirty="0"/>
              <a:t>Integrated microphone</a:t>
            </a:r>
            <a:endParaRPr lang="en-US" sz="3200" dirty="0"/>
          </a:p>
        </p:txBody>
      </p:sp>
      <p:sp>
        <p:nvSpPr>
          <p:cNvPr id="4" name="Slide Number Placeholder 3">
            <a:extLst>
              <a:ext uri="{FF2B5EF4-FFF2-40B4-BE49-F238E27FC236}">
                <a16:creationId xmlns:a16="http://schemas.microsoft.com/office/drawing/2014/main" id="{D855AB7B-46A6-44F7-9F61-6513D9B2BFF8}"/>
              </a:ext>
            </a:extLst>
          </p:cNvPr>
          <p:cNvSpPr>
            <a:spLocks noGrp="1"/>
          </p:cNvSpPr>
          <p:nvPr>
            <p:ph type="sldNum" sz="quarter" idx="12"/>
          </p:nvPr>
        </p:nvSpPr>
        <p:spPr/>
        <p:txBody>
          <a:bodyPr/>
          <a:lstStyle/>
          <a:p>
            <a:fld id="{31640669-3FD2-4B34-9A2D-584949EF09F8}" type="slidenum">
              <a:rPr lang="en-US" smtClean="0"/>
              <a:pPr/>
              <a:t>5</a:t>
            </a:fld>
            <a:endParaRPr lang="en-US"/>
          </a:p>
        </p:txBody>
      </p:sp>
    </p:spTree>
    <p:extLst>
      <p:ext uri="{BB962C8B-B14F-4D97-AF65-F5344CB8AC3E}">
        <p14:creationId xmlns:p14="http://schemas.microsoft.com/office/powerpoint/2010/main" val="144776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C2A83-F8F8-47AF-ADCD-AC1C4722F69F}"/>
              </a:ext>
            </a:extLst>
          </p:cNvPr>
          <p:cNvSpPr>
            <a:spLocks noGrp="1"/>
          </p:cNvSpPr>
          <p:nvPr>
            <p:ph idx="1"/>
          </p:nvPr>
        </p:nvSpPr>
        <p:spPr/>
        <p:txBody>
          <a:bodyPr>
            <a:normAutofit/>
          </a:bodyPr>
          <a:lstStyle/>
          <a:p>
            <a:pPr>
              <a:defRPr/>
            </a:pPr>
            <a:r>
              <a:rPr lang="en-US" sz="2400" dirty="0"/>
              <a:t>It is </a:t>
            </a:r>
            <a:r>
              <a:rPr lang="en-US" sz="2400" u="sng" dirty="0"/>
              <a:t>very</a:t>
            </a:r>
            <a:r>
              <a:rPr lang="en-US" sz="2400" dirty="0"/>
              <a:t> important to select the correct Field Examiner when scheduling an appointment  </a:t>
            </a:r>
          </a:p>
          <a:p>
            <a:pPr>
              <a:defRPr/>
            </a:pPr>
            <a:r>
              <a:rPr lang="en-US" sz="2400" dirty="0"/>
              <a:t>Within the Scheduler, the dropdown box used to select the FE looks very much like the Outlook address book and it is easy to select the wrong person </a:t>
            </a:r>
          </a:p>
          <a:p>
            <a:pPr>
              <a:defRPr/>
            </a:pPr>
            <a:r>
              <a:rPr lang="en-US" sz="2400" dirty="0"/>
              <a:t>When scheduling, take an extra moment and double check selection</a:t>
            </a:r>
          </a:p>
        </p:txBody>
      </p:sp>
      <p:sp>
        <p:nvSpPr>
          <p:cNvPr id="3" name="Title 2">
            <a:extLst>
              <a:ext uri="{FF2B5EF4-FFF2-40B4-BE49-F238E27FC236}">
                <a16:creationId xmlns:a16="http://schemas.microsoft.com/office/drawing/2014/main" id="{C2F799FB-F25E-4470-AE14-55A21A8F06A1}"/>
              </a:ext>
            </a:extLst>
          </p:cNvPr>
          <p:cNvSpPr>
            <a:spLocks noGrp="1"/>
          </p:cNvSpPr>
          <p:nvPr>
            <p:ph type="title"/>
          </p:nvPr>
        </p:nvSpPr>
        <p:spPr/>
        <p:txBody>
          <a:bodyPr>
            <a:normAutofit/>
          </a:bodyPr>
          <a:lstStyle/>
          <a:p>
            <a:r>
              <a:rPr lang="en-US" dirty="0"/>
              <a:t>Scheduling an Appointment</a:t>
            </a:r>
          </a:p>
        </p:txBody>
      </p:sp>
      <p:sp>
        <p:nvSpPr>
          <p:cNvPr id="4" name="Slide Number Placeholder 3">
            <a:extLst>
              <a:ext uri="{FF2B5EF4-FFF2-40B4-BE49-F238E27FC236}">
                <a16:creationId xmlns:a16="http://schemas.microsoft.com/office/drawing/2014/main" id="{D6E6F7ED-8933-4922-9001-E3CF1CD2E9B3}"/>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6</a:t>
            </a:fld>
            <a:endParaRPr lang="en-US" dirty="0">
              <a:solidFill>
                <a:prstClr val="white"/>
              </a:solidFill>
            </a:endParaRPr>
          </a:p>
        </p:txBody>
      </p:sp>
      <p:sp>
        <p:nvSpPr>
          <p:cNvPr id="8" name="Rectangle 7">
            <a:extLst>
              <a:ext uri="{FF2B5EF4-FFF2-40B4-BE49-F238E27FC236}">
                <a16:creationId xmlns:a16="http://schemas.microsoft.com/office/drawing/2014/main" id="{495F8CC7-9409-4340-8F5D-B9DC5A68ED47}"/>
              </a:ext>
            </a:extLst>
          </p:cNvPr>
          <p:cNvSpPr/>
          <p:nvPr/>
        </p:nvSpPr>
        <p:spPr>
          <a:xfrm>
            <a:off x="1143000" y="4381903"/>
            <a:ext cx="6397151" cy="1631216"/>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000" dirty="0">
                <a:solidFill>
                  <a:prstClr val="black"/>
                </a:solidFill>
              </a:rPr>
              <a:t>Link to Scheduler: </a:t>
            </a:r>
            <a:r>
              <a:rPr lang="en-US" sz="2000" u="sng" dirty="0">
                <a:solidFill>
                  <a:prstClr val="black"/>
                </a:solidFill>
                <a:hlinkClick r:id="rId3"/>
              </a:rPr>
              <a:t>http://vrescheduler1.evn.va.gov/VREScheduler/calls/New.aspx</a:t>
            </a:r>
            <a:endParaRPr lang="en-US" sz="2000" u="sng" dirty="0">
              <a:solidFill>
                <a:prstClr val="black"/>
              </a:solidFill>
            </a:endParaRPr>
          </a:p>
          <a:p>
            <a:pPr algn="ctr"/>
            <a:r>
              <a:rPr lang="en-US" sz="2000" dirty="0">
                <a:solidFill>
                  <a:prstClr val="black"/>
                </a:solidFill>
              </a:rPr>
              <a:t>Request Access:</a:t>
            </a:r>
          </a:p>
          <a:p>
            <a:pPr algn="ctr"/>
            <a:r>
              <a:rPr lang="en-US" sz="2000" dirty="0">
                <a:cs typeface="Arial" panose="020B0604020202020204" pitchFamily="34" charset="0"/>
                <a:hlinkClick r:id="rId4"/>
              </a:rPr>
              <a:t>TELECOUNSELING.VBACO@VA.GOV</a:t>
            </a:r>
            <a:r>
              <a:rPr lang="en-US" sz="2000" dirty="0">
                <a:cs typeface="Arial" panose="020B0604020202020204" pitchFamily="34" charset="0"/>
              </a:rPr>
              <a:t> </a:t>
            </a:r>
            <a:endParaRPr lang="en-US" sz="2000" dirty="0">
              <a:solidFill>
                <a:prstClr val="black"/>
              </a:solidFill>
            </a:endParaRPr>
          </a:p>
        </p:txBody>
      </p:sp>
    </p:spTree>
    <p:extLst>
      <p:ext uri="{BB962C8B-B14F-4D97-AF65-F5344CB8AC3E}">
        <p14:creationId xmlns:p14="http://schemas.microsoft.com/office/powerpoint/2010/main" val="14197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559EF80-6F15-41CB-8B7F-54E35C7F7978}"/>
              </a:ext>
            </a:extLst>
          </p:cNvPr>
          <p:cNvSpPr>
            <a:spLocks noGrp="1"/>
          </p:cNvSpPr>
          <p:nvPr>
            <p:ph type="title"/>
          </p:nvPr>
        </p:nvSpPr>
        <p:spPr/>
        <p:txBody>
          <a:bodyPr>
            <a:normAutofit/>
          </a:bodyPr>
          <a:lstStyle/>
          <a:p>
            <a:r>
              <a:rPr lang="en-US" altLang="en-US" sz="4000" dirty="0"/>
              <a:t>The Video Field Exam Appointment</a:t>
            </a:r>
          </a:p>
        </p:txBody>
      </p:sp>
      <p:sp>
        <p:nvSpPr>
          <p:cNvPr id="13315" name="Content Placeholder 2">
            <a:extLst>
              <a:ext uri="{FF2B5EF4-FFF2-40B4-BE49-F238E27FC236}">
                <a16:creationId xmlns:a16="http://schemas.microsoft.com/office/drawing/2014/main" id="{2ADB5CDC-7F96-4CCA-A25E-26E780431529}"/>
              </a:ext>
            </a:extLst>
          </p:cNvPr>
          <p:cNvSpPr>
            <a:spLocks noGrp="1"/>
          </p:cNvSpPr>
          <p:nvPr>
            <p:ph idx="1"/>
          </p:nvPr>
        </p:nvSpPr>
        <p:spPr>
          <a:xfrm>
            <a:off x="457200" y="1417638"/>
            <a:ext cx="8229600" cy="4830762"/>
          </a:xfrm>
        </p:spPr>
        <p:txBody>
          <a:bodyPr>
            <a:noAutofit/>
          </a:bodyPr>
          <a:lstStyle/>
          <a:p>
            <a:pPr>
              <a:spcAft>
                <a:spcPts val="1200"/>
              </a:spcAft>
            </a:pPr>
            <a:r>
              <a:rPr lang="en-US" altLang="en-US" sz="2400" dirty="0"/>
              <a:t>Once an appointment has been scheduled in the VR&amp;E Tele-counseling Scheduler portal, the Field Examiner and external customer will receive an email confirmation for the appointment</a:t>
            </a:r>
          </a:p>
          <a:p>
            <a:pPr>
              <a:spcAft>
                <a:spcPts val="1200"/>
              </a:spcAft>
            </a:pPr>
            <a:r>
              <a:rPr lang="en-US" altLang="en-US" sz="2400" dirty="0"/>
              <a:t>Email will contain a link which will initiate the VA Video Connect web-based application in an internet browser when clicked</a:t>
            </a:r>
          </a:p>
          <a:p>
            <a:pPr>
              <a:spcAft>
                <a:spcPts val="1200"/>
              </a:spcAft>
            </a:pPr>
            <a:r>
              <a:rPr lang="en-US" altLang="en-US" sz="2400" dirty="0"/>
              <a:t>Appointments should not be scheduled with less than an hour’s notice in case the email confirmation does not arrive</a:t>
            </a:r>
          </a:p>
          <a:p>
            <a:pPr>
              <a:defRPr/>
            </a:pPr>
            <a:r>
              <a:rPr lang="en-US" sz="2400" dirty="0"/>
              <a:t>It is recommended that the Field Examiner join the meeting a few minutes early to welcome the beneficiary or fiduciary when they join </a:t>
            </a:r>
          </a:p>
          <a:p>
            <a:pPr>
              <a:spcAft>
                <a:spcPts val="1200"/>
              </a:spcAft>
            </a:pPr>
            <a:endParaRPr lang="en-US" altLang="en-US" sz="2400" dirty="0"/>
          </a:p>
        </p:txBody>
      </p:sp>
      <p:sp>
        <p:nvSpPr>
          <p:cNvPr id="13316" name="Slide Number Placeholder 3">
            <a:extLst>
              <a:ext uri="{FF2B5EF4-FFF2-40B4-BE49-F238E27FC236}">
                <a16:creationId xmlns:a16="http://schemas.microsoft.com/office/drawing/2014/main" id="{AE598A26-DA69-4975-A0A2-22C35C395666}"/>
              </a:ext>
            </a:extLst>
          </p:cNvPr>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34FEF9-AB3C-4A7E-9E57-20F92E071BEB}" type="slidenum">
              <a:rPr lang="en-US" altLang="en-US">
                <a:latin typeface="Times New Roman" panose="02020603050405020304" pitchFamily="18" charset="0"/>
              </a:rPr>
              <a:pPr eaLnBrk="1" hangingPunct="1"/>
              <a:t>7</a:t>
            </a:fld>
            <a:endParaRPr lang="en-US" altLang="en-US">
              <a:latin typeface="Times New Roman" panose="02020603050405020304" pitchFamily="18" charset="0"/>
            </a:endParaRPr>
          </a:p>
        </p:txBody>
      </p:sp>
      <p:sp>
        <p:nvSpPr>
          <p:cNvPr id="6" name="Slide Number Placeholder 3">
            <a:extLst>
              <a:ext uri="{FF2B5EF4-FFF2-40B4-BE49-F238E27FC236}">
                <a16:creationId xmlns:a16="http://schemas.microsoft.com/office/drawing/2014/main" id="{77792119-AAB8-4026-816F-AA498B6084DA}"/>
              </a:ext>
            </a:extLst>
          </p:cNvPr>
          <p:cNvSpPr>
            <a:spLocks noGrp="1"/>
          </p:cNvSpPr>
          <p:nvPr>
            <p:ph type="sldNum" sz="quarter" idx="10"/>
          </p:nvPr>
        </p:nvSpPr>
        <p:spPr>
          <a:xfrm>
            <a:off x="8610600" y="6400232"/>
            <a:ext cx="533400" cy="365125"/>
          </a:xfrm>
          <a:prstGeom prst="rect">
            <a:avLst/>
          </a:prstGeom>
        </p:spPr>
        <p:txBody>
          <a:bodyP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D983F1FA-211D-3044-9E35-958DFBC26156}" type="slidenum">
              <a:rPr lang="en-US" smtClean="0">
                <a:solidFill>
                  <a:prstClr val="white"/>
                </a:solidFill>
              </a:rPr>
              <a:pPr defTabSz="457200"/>
              <a:t>7</a:t>
            </a:fld>
            <a:endParaRPr lang="en-US" dirty="0">
              <a:solidFill>
                <a:prstClr val="white"/>
              </a:solidFill>
            </a:endParaRPr>
          </a:p>
        </p:txBody>
      </p:sp>
    </p:spTree>
    <p:extLst>
      <p:ext uri="{BB962C8B-B14F-4D97-AF65-F5344CB8AC3E}">
        <p14:creationId xmlns:p14="http://schemas.microsoft.com/office/powerpoint/2010/main" val="171000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894F-A83E-4F80-9EE5-E16170B87A65}"/>
              </a:ext>
            </a:extLst>
          </p:cNvPr>
          <p:cNvSpPr>
            <a:spLocks noGrp="1"/>
          </p:cNvSpPr>
          <p:nvPr>
            <p:ph type="title"/>
          </p:nvPr>
        </p:nvSpPr>
        <p:spPr>
          <a:xfrm>
            <a:off x="304800" y="-290467"/>
            <a:ext cx="8229600" cy="1143000"/>
          </a:xfrm>
        </p:spPr>
        <p:txBody>
          <a:bodyPr/>
          <a:lstStyle/>
          <a:p>
            <a:r>
              <a:rPr lang="en-US" dirty="0"/>
              <a:t>Documentation Requirements</a:t>
            </a:r>
          </a:p>
        </p:txBody>
      </p:sp>
      <p:sp>
        <p:nvSpPr>
          <p:cNvPr id="3" name="Content Placeholder 2">
            <a:extLst>
              <a:ext uri="{FF2B5EF4-FFF2-40B4-BE49-F238E27FC236}">
                <a16:creationId xmlns:a16="http://schemas.microsoft.com/office/drawing/2014/main" id="{68844C00-2A00-4EBB-9FDE-F6C37D3C4EFA}"/>
              </a:ext>
            </a:extLst>
          </p:cNvPr>
          <p:cNvSpPr>
            <a:spLocks noGrp="1"/>
          </p:cNvSpPr>
          <p:nvPr>
            <p:ph idx="1"/>
          </p:nvPr>
        </p:nvSpPr>
        <p:spPr>
          <a:xfrm>
            <a:off x="457200" y="852533"/>
            <a:ext cx="8229600" cy="5640342"/>
          </a:xfrm>
        </p:spPr>
        <p:txBody>
          <a:bodyPr>
            <a:normAutofit fontScale="77500" lnSpcReduction="20000"/>
          </a:bodyPr>
          <a:lstStyle/>
          <a:p>
            <a:endParaRPr lang="en-US" dirty="0"/>
          </a:p>
          <a:p>
            <a:r>
              <a:rPr lang="en-US" dirty="0"/>
              <a:t>For initial appointment, successor initial appointment, and scheduled follow-up field examinations, when verification of financial information is required, it is acceptable to review the information through VVC by having the individual hold the information in front of the camera. If the FE cannot visually verify through VVC, complete the interview and require that the information is mailed into the intake center. Establish a task in the field examination work item and allow 14-days for receipt of the information. Do not close the field examination work item until the information is received.</a:t>
            </a:r>
          </a:p>
          <a:p>
            <a:r>
              <a:rPr lang="en-US" dirty="0"/>
              <a:t>In the case of an unscheduled field examination due to non-receipt of an accounting, the fiduciary must submit the required documents to the hub, and visual verification would not be acceptable because the LIE cannot audit an accounting based on an FEs visual verification.      </a:t>
            </a:r>
          </a:p>
          <a:p>
            <a:endParaRPr lang="en-US" dirty="0"/>
          </a:p>
        </p:txBody>
      </p:sp>
      <p:sp>
        <p:nvSpPr>
          <p:cNvPr id="4" name="Slide Number Placeholder 3">
            <a:extLst>
              <a:ext uri="{FF2B5EF4-FFF2-40B4-BE49-F238E27FC236}">
                <a16:creationId xmlns:a16="http://schemas.microsoft.com/office/drawing/2014/main" id="{C2F4C683-F482-4C8B-8BE3-965BFEA7C8D7}"/>
              </a:ext>
            </a:extLst>
          </p:cNvPr>
          <p:cNvSpPr>
            <a:spLocks noGrp="1"/>
          </p:cNvSpPr>
          <p:nvPr>
            <p:ph type="sldNum" sz="quarter" idx="12"/>
          </p:nvPr>
        </p:nvSpPr>
        <p:spPr/>
        <p:txBody>
          <a:bodyPr/>
          <a:lstStyle/>
          <a:p>
            <a:fld id="{31640669-3FD2-4B34-9A2D-584949EF09F8}" type="slidenum">
              <a:rPr lang="en-US" smtClean="0"/>
              <a:pPr/>
              <a:t>8</a:t>
            </a:fld>
            <a:endParaRPr lang="en-US"/>
          </a:p>
        </p:txBody>
      </p:sp>
    </p:spTree>
    <p:extLst>
      <p:ext uri="{BB962C8B-B14F-4D97-AF65-F5344CB8AC3E}">
        <p14:creationId xmlns:p14="http://schemas.microsoft.com/office/powerpoint/2010/main" val="97931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ED71-02DE-42C5-AE72-3ECE3D8ACF33}"/>
              </a:ext>
            </a:extLst>
          </p:cNvPr>
          <p:cNvSpPr>
            <a:spLocks noGrp="1"/>
          </p:cNvSpPr>
          <p:nvPr>
            <p:ph type="title"/>
          </p:nvPr>
        </p:nvSpPr>
        <p:spPr/>
        <p:txBody>
          <a:bodyPr/>
          <a:lstStyle/>
          <a:p>
            <a:r>
              <a:rPr lang="en-US" b="1" dirty="0"/>
              <a:t>***IMPORTANT***</a:t>
            </a:r>
          </a:p>
        </p:txBody>
      </p:sp>
      <p:sp>
        <p:nvSpPr>
          <p:cNvPr id="3" name="Content Placeholder 2">
            <a:extLst>
              <a:ext uri="{FF2B5EF4-FFF2-40B4-BE49-F238E27FC236}">
                <a16:creationId xmlns:a16="http://schemas.microsoft.com/office/drawing/2014/main" id="{552698FB-EB13-4EB2-ADBF-13CAC731DBA0}"/>
              </a:ext>
            </a:extLst>
          </p:cNvPr>
          <p:cNvSpPr>
            <a:spLocks noGrp="1"/>
          </p:cNvSpPr>
          <p:nvPr>
            <p:ph idx="1"/>
          </p:nvPr>
        </p:nvSpPr>
        <p:spPr/>
        <p:txBody>
          <a:bodyPr>
            <a:normAutofit/>
          </a:bodyPr>
          <a:lstStyle/>
          <a:p>
            <a:r>
              <a:rPr lang="en-US" altLang="en-US" dirty="0"/>
              <a:t>***IMPORTANT*** The VA Video Connect Telehealth system is a program used by VR&amp;E to conduct tele-counseling sessions with Veterans in the </a:t>
            </a:r>
            <a:r>
              <a:rPr lang="en-US" altLang="en-US" dirty="0" err="1"/>
              <a:t>Voc</a:t>
            </a:r>
            <a:r>
              <a:rPr lang="en-US" altLang="en-US" dirty="0"/>
              <a:t> Rehab program. All of the internal elements of the video connect system will not conform to Fiduciary personnel information. We will show what this will look like on the next slide.</a:t>
            </a:r>
          </a:p>
          <a:p>
            <a:pPr marL="0" indent="0">
              <a:buNone/>
            </a:pPr>
            <a:endParaRPr lang="en-US" dirty="0"/>
          </a:p>
        </p:txBody>
      </p:sp>
      <p:sp>
        <p:nvSpPr>
          <p:cNvPr id="4" name="Slide Number Placeholder 3">
            <a:extLst>
              <a:ext uri="{FF2B5EF4-FFF2-40B4-BE49-F238E27FC236}">
                <a16:creationId xmlns:a16="http://schemas.microsoft.com/office/drawing/2014/main" id="{15A2FB1F-2565-4794-9591-F9197080B8C3}"/>
              </a:ext>
            </a:extLst>
          </p:cNvPr>
          <p:cNvSpPr>
            <a:spLocks noGrp="1"/>
          </p:cNvSpPr>
          <p:nvPr>
            <p:ph type="sldNum" sz="quarter" idx="12"/>
          </p:nvPr>
        </p:nvSpPr>
        <p:spPr/>
        <p:txBody>
          <a:bodyPr/>
          <a:lstStyle/>
          <a:p>
            <a:fld id="{31640669-3FD2-4B34-9A2D-584949EF09F8}" type="slidenum">
              <a:rPr lang="en-US" smtClean="0"/>
              <a:pPr/>
              <a:t>9</a:t>
            </a:fld>
            <a:endParaRPr lang="en-US"/>
          </a:p>
        </p:txBody>
      </p:sp>
    </p:spTree>
    <p:extLst>
      <p:ext uri="{BB962C8B-B14F-4D97-AF65-F5344CB8AC3E}">
        <p14:creationId xmlns:p14="http://schemas.microsoft.com/office/powerpoint/2010/main" val="3554539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6&quot;/&gt;&lt;/object&gt;&lt;object type=&quot;3&quot; unique_id=&quot;10004&quot;&gt;&lt;property id=&quot;20148&quot; value=&quot;5&quot;/&gt;&lt;property id=&quot;20300&quot; value=&quot;Slide 2 - &amp;quot;Objectives&amp;quot;&quot;/&gt;&lt;property id=&quot;20307&quot; value=&quot;317&quot;/&gt;&lt;/object&gt;&lt;object type=&quot;3&quot; unique_id=&quot;10005&quot;&gt;&lt;property id=&quot;20148&quot; value=&quot;5&quot;/&gt;&lt;property id=&quot;20300&quot; value=&quot;Slide 3 - &amp;quot;References&amp;quot;&quot;/&gt;&lt;property id=&quot;20307&quot; value=&quot;318&quot;/&gt;&lt;/object&gt;&lt;object type=&quot;3&quot; unique_id=&quot;10006&quot;&gt;&lt;property id=&quot;20148&quot; value=&quot;5&quot;/&gt;&lt;property id=&quot;20300&quot; value=&quot;Slide 4 - &amp;quot;Content&amp;quot;&quot;/&gt;&lt;property id=&quot;20307&quot; value=&quot;319&quot;/&gt;&lt;/object&gt;&lt;object type=&quot;3&quot; unique_id=&quot;10007&quot;&gt;&lt;property id=&quot;20148&quot; value=&quot;5&quot;/&gt;&lt;property id=&quot;20300&quot; value=&quot;Slide 5 - &amp;quot;31. Questions?&amp;quot;&quot;/&gt;&lt;property id=&quot;20307&quot; value=&quot;314&quot;/&gt;&lt;/object&gt;&lt;object type=&quot;3&quot; unique_id=&quot;10008&quot;&gt;&lt;property id=&quot;20148&quot; value=&quot;5&quot;/&gt;&lt;property id=&quot;20300&quot; value=&quot;Slide 6 - &amp;quot;TMS Survey and Assessment&amp;quot;&quot;/&gt;&lt;property id=&quot;20307&quot; value=&quot;320&quot;/&gt;&lt;/object&gt;&lt;/object&gt;&lt;object type=&quot;8&quot; unique_id=&quot;10016&quot;&gt;&lt;/object&gt;&lt;/object&gt;&lt;/database&gt;"/>
  <p:tag name="SECTOMILLISECCONVERTED" val="1"/>
</p:tagLst>
</file>

<file path=ppt/theme/theme1.xml><?xml version="1.0" encoding="utf-8"?>
<a:theme xmlns:a="http://schemas.openxmlformats.org/drawingml/2006/main" name="PF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PFS Template</Template>
  <TotalTime>1133</TotalTime>
  <Words>3586</Words>
  <Application>Microsoft Office PowerPoint</Application>
  <PresentationFormat>On-screen Show (4:3)</PresentationFormat>
  <Paragraphs>297</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Schoolbook</vt:lpstr>
      <vt:lpstr>Times New Roman</vt:lpstr>
      <vt:lpstr>Wingdings</vt:lpstr>
      <vt:lpstr>PFS Template</vt:lpstr>
      <vt:lpstr>VA Video Connect Field Examinations</vt:lpstr>
      <vt:lpstr>Background</vt:lpstr>
      <vt:lpstr>Objectives</vt:lpstr>
      <vt:lpstr>When to Use Video Field Exams </vt:lpstr>
      <vt:lpstr>Equipment Requirements</vt:lpstr>
      <vt:lpstr>Scheduling an Appointment</vt:lpstr>
      <vt:lpstr>The Video Field Exam Appointment</vt:lpstr>
      <vt:lpstr>Documentation Requirements</vt:lpstr>
      <vt:lpstr>***IMPORTANT***</vt:lpstr>
      <vt:lpstr>Scheduler Instructions</vt:lpstr>
      <vt:lpstr>Scheduler Instructions</vt:lpstr>
      <vt:lpstr>Adding Appointment to Calendar</vt:lpstr>
      <vt:lpstr>Pre-Call Reminders</vt:lpstr>
      <vt:lpstr>Connecting to a Windows ©Session</vt:lpstr>
      <vt:lpstr>External Customer Initiates Windows  Session</vt:lpstr>
      <vt:lpstr> Live Desktop Video Session</vt:lpstr>
      <vt:lpstr>iOS© Device Pre-Session Steps</vt:lpstr>
      <vt:lpstr>iOS© Device Live Video Session</vt:lpstr>
      <vt:lpstr>iOS© Device Live Video Session</vt:lpstr>
      <vt:lpstr>Troubleshooting</vt:lpstr>
      <vt:lpstr>Troubleshooting cont’d</vt:lpstr>
      <vt:lpstr>Field Support for Technical Problems</vt:lpstr>
      <vt:lpstr>Tips and Tricks! </vt:lpstr>
      <vt:lpstr>31. Questions?</vt:lpstr>
      <vt:lpstr>TMS Survey and Assessment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Video Connect Training for Field Examiners PowerPoint Presentation</dc:title>
  <dc:subject>FE, QRT</dc:subject>
  <dc:creator>Department of Veterans Affairs, Veterans Benefits Administration, Fiduciary Service, STAFF</dc:creator>
  <cp:lastModifiedBy>Kathy Poole</cp:lastModifiedBy>
  <cp:revision>76</cp:revision>
  <dcterms:created xsi:type="dcterms:W3CDTF">2016-10-13T19:12:55Z</dcterms:created>
  <dcterms:modified xsi:type="dcterms:W3CDTF">2020-09-29T19:51:12Z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