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89"/>
  </p:notesMasterIdLst>
  <p:sldIdLst>
    <p:sldId id="1460" r:id="rId5"/>
    <p:sldId id="719" r:id="rId6"/>
    <p:sldId id="720" r:id="rId7"/>
    <p:sldId id="1074" r:id="rId8"/>
    <p:sldId id="1406" r:id="rId9"/>
    <p:sldId id="1405" r:id="rId10"/>
    <p:sldId id="1417" r:id="rId11"/>
    <p:sldId id="1424" r:id="rId12"/>
    <p:sldId id="1418" r:id="rId13"/>
    <p:sldId id="1419" r:id="rId14"/>
    <p:sldId id="1420" r:id="rId15"/>
    <p:sldId id="1421" r:id="rId16"/>
    <p:sldId id="1422" r:id="rId17"/>
    <p:sldId id="1423" r:id="rId18"/>
    <p:sldId id="1451" r:id="rId19"/>
    <p:sldId id="1073" r:id="rId20"/>
    <p:sldId id="1407" r:id="rId21"/>
    <p:sldId id="786" r:id="rId22"/>
    <p:sldId id="787" r:id="rId23"/>
    <p:sldId id="788" r:id="rId24"/>
    <p:sldId id="789" r:id="rId25"/>
    <p:sldId id="791" r:id="rId26"/>
    <p:sldId id="792" r:id="rId27"/>
    <p:sldId id="790" r:id="rId28"/>
    <p:sldId id="793" r:id="rId29"/>
    <p:sldId id="794" r:id="rId30"/>
    <p:sldId id="795" r:id="rId31"/>
    <p:sldId id="796" r:id="rId32"/>
    <p:sldId id="797" r:id="rId33"/>
    <p:sldId id="798" r:id="rId34"/>
    <p:sldId id="799" r:id="rId35"/>
    <p:sldId id="800" r:id="rId36"/>
    <p:sldId id="801" r:id="rId37"/>
    <p:sldId id="802" r:id="rId38"/>
    <p:sldId id="803" r:id="rId39"/>
    <p:sldId id="804" r:id="rId40"/>
    <p:sldId id="1409" r:id="rId41"/>
    <p:sldId id="1410" r:id="rId42"/>
    <p:sldId id="1447" r:id="rId43"/>
    <p:sldId id="1448" r:id="rId44"/>
    <p:sldId id="1445" r:id="rId45"/>
    <p:sldId id="1449" r:id="rId46"/>
    <p:sldId id="1453" r:id="rId47"/>
    <p:sldId id="1454" r:id="rId48"/>
    <p:sldId id="1455" r:id="rId49"/>
    <p:sldId id="1456" r:id="rId50"/>
    <p:sldId id="1457" r:id="rId51"/>
    <p:sldId id="1374" r:id="rId52"/>
    <p:sldId id="1450" r:id="rId53"/>
    <p:sldId id="1458" r:id="rId54"/>
    <p:sldId id="1459" r:id="rId55"/>
    <p:sldId id="806" r:id="rId56"/>
    <p:sldId id="807" r:id="rId57"/>
    <p:sldId id="1381" r:id="rId58"/>
    <p:sldId id="1440" r:id="rId59"/>
    <p:sldId id="1441" r:id="rId60"/>
    <p:sldId id="1442" r:id="rId61"/>
    <p:sldId id="1425" r:id="rId62"/>
    <p:sldId id="1426" r:id="rId63"/>
    <p:sldId id="1427" r:id="rId64"/>
    <p:sldId id="1428" r:id="rId65"/>
    <p:sldId id="1429" r:id="rId66"/>
    <p:sldId id="1430" r:id="rId67"/>
    <p:sldId id="1431" r:id="rId68"/>
    <p:sldId id="1432" r:id="rId69"/>
    <p:sldId id="1433" r:id="rId70"/>
    <p:sldId id="1434" r:id="rId71"/>
    <p:sldId id="1435" r:id="rId72"/>
    <p:sldId id="1436" r:id="rId73"/>
    <p:sldId id="1437" r:id="rId74"/>
    <p:sldId id="830" r:id="rId75"/>
    <p:sldId id="831" r:id="rId76"/>
    <p:sldId id="819" r:id="rId77"/>
    <p:sldId id="1438" r:id="rId78"/>
    <p:sldId id="1439" r:id="rId79"/>
    <p:sldId id="1443" r:id="rId80"/>
    <p:sldId id="1444" r:id="rId81"/>
    <p:sldId id="1414" r:id="rId82"/>
    <p:sldId id="1415" r:id="rId83"/>
    <p:sldId id="1416" r:id="rId84"/>
    <p:sldId id="782" r:id="rId85"/>
    <p:sldId id="1404" r:id="rId86"/>
    <p:sldId id="784" r:id="rId87"/>
    <p:sldId id="785" r:id="rId88"/>
  </p:sldIdLst>
  <p:sldSz cx="12192000" cy="6858000"/>
  <p:notesSz cx="6858000" cy="91440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9301" autoAdjust="0"/>
  </p:normalViewPr>
  <p:slideViewPr>
    <p:cSldViewPr snapToGrid="0">
      <p:cViewPr varScale="1">
        <p:scale>
          <a:sx n="86" d="100"/>
          <a:sy n="86" d="100"/>
        </p:scale>
        <p:origin x="408"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pic>
        <p:nvPicPr>
          <p:cNvPr id="3" name="Picture 2">
            <a:extLst>
              <a:ext uri="{FF2B5EF4-FFF2-40B4-BE49-F238E27FC236}">
                <a16:creationId xmlns:a16="http://schemas.microsoft.com/office/drawing/2014/main" id="{933AC69D-9816-486E-B427-C6DEC1C249CC}"/>
              </a:ext>
            </a:extLst>
          </p:cNvPr>
          <p:cNvPicPr>
            <a:picLocks noChangeAspect="1"/>
          </p:cNvPicPr>
          <p:nvPr userDrawn="1"/>
        </p:nvPicPr>
        <p:blipFill>
          <a:blip r:embed="rId14"/>
          <a:stretch>
            <a:fillRect/>
          </a:stretch>
        </p:blipFill>
        <p:spPr>
          <a:xfrm>
            <a:off x="527054" y="55000"/>
            <a:ext cx="2640758" cy="11415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aptivateprime.adobe.com/app/learner?accountId=27356#/course/112626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683816402"/>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88D6-4BBE-4254-B81C-538633EC8CB3}"/>
              </a:ext>
            </a:extLst>
          </p:cNvPr>
          <p:cNvSpPr>
            <a:spLocks noGrp="1"/>
          </p:cNvSpPr>
          <p:nvPr>
            <p:ph type="title"/>
          </p:nvPr>
        </p:nvSpPr>
        <p:spPr/>
        <p:txBody>
          <a:bodyPr/>
          <a:lstStyle/>
          <a:p>
            <a:r>
              <a:rPr lang="en-US" dirty="0"/>
              <a:t>Documenting Favorable Findings</a:t>
            </a:r>
          </a:p>
        </p:txBody>
      </p:sp>
      <p:sp>
        <p:nvSpPr>
          <p:cNvPr id="3" name="Content Placeholder 2">
            <a:extLst>
              <a:ext uri="{FF2B5EF4-FFF2-40B4-BE49-F238E27FC236}">
                <a16:creationId xmlns:a16="http://schemas.microsoft.com/office/drawing/2014/main" id="{95FA8A4E-4ABC-4178-9102-F302E2D037C4}"/>
              </a:ext>
            </a:extLst>
          </p:cNvPr>
          <p:cNvSpPr>
            <a:spLocks noGrp="1"/>
          </p:cNvSpPr>
          <p:nvPr>
            <p:ph idx="1"/>
          </p:nvPr>
        </p:nvSpPr>
        <p:spPr>
          <a:xfrm>
            <a:off x="847165" y="1589518"/>
            <a:ext cx="11067744" cy="4766832"/>
          </a:xfrm>
        </p:spPr>
        <p:txBody>
          <a:bodyPr/>
          <a:lstStyle/>
          <a:p>
            <a:r>
              <a:rPr lang="en-US" dirty="0"/>
              <a:t>Favorable Findings Tab in VBMS-R must be used to document</a:t>
            </a:r>
          </a:p>
          <a:p>
            <a:pPr lvl="1"/>
            <a:r>
              <a:rPr lang="en-US" dirty="0"/>
              <a:t>Excel document showing favorable finding drop-downs is </a:t>
            </a:r>
            <a:r>
              <a:rPr lang="en-US" i="1" dirty="0"/>
              <a:t>exact</a:t>
            </a:r>
            <a:r>
              <a:rPr lang="en-US" dirty="0"/>
              <a:t> duplicate of drop-downs in this Tab</a:t>
            </a:r>
          </a:p>
          <a:p>
            <a:pPr marL="457200" lvl="1" indent="0">
              <a:buNone/>
            </a:pPr>
            <a:endParaRPr lang="en-US" sz="800" dirty="0"/>
          </a:p>
          <a:p>
            <a:pPr lvl="1"/>
            <a:r>
              <a:rPr lang="en-US" dirty="0"/>
              <a:t>The finding </a:t>
            </a:r>
            <a:r>
              <a:rPr lang="en-US" b="1" dirty="0">
                <a:effectLst>
                  <a:outerShdw blurRad="38100" dist="38100" dir="2700000" algn="tl">
                    <a:srgbClr val="000000">
                      <a:alpha val="43137"/>
                    </a:srgbClr>
                  </a:outerShdw>
                </a:effectLst>
              </a:rPr>
              <a:t>must be specific</a:t>
            </a:r>
            <a:r>
              <a:rPr lang="en-US" dirty="0"/>
              <a:t> by using a combination of the pre-populated VBMS-R text, supplemented with appropriate concise </a:t>
            </a:r>
            <a:r>
              <a:rPr lang="en-US" b="1" dirty="0">
                <a:effectLst>
                  <a:outerShdw blurRad="38100" dist="38100" dir="2700000" algn="tl">
                    <a:srgbClr val="000000">
                      <a:alpha val="43137"/>
                    </a:srgbClr>
                  </a:outerShdw>
                </a:effectLst>
              </a:rPr>
              <a:t>free text</a:t>
            </a:r>
          </a:p>
          <a:p>
            <a:pPr marL="457200" lvl="1" indent="0">
              <a:buNone/>
            </a:pPr>
            <a:endParaRPr lang="en-US" sz="800" dirty="0"/>
          </a:p>
          <a:p>
            <a:pPr lvl="3"/>
            <a:r>
              <a:rPr lang="en-US" sz="2400" dirty="0"/>
              <a:t>The evidence shows that a qualifying event, injury or disease had its onset during your 	service.  </a:t>
            </a:r>
            <a:r>
              <a:rPr lang="en-US" sz="2400" b="1" dirty="0">
                <a:effectLst>
                  <a:outerShdw blurRad="38100" dist="38100" dir="2700000" algn="tl">
                    <a:srgbClr val="000000">
                      <a:alpha val="43137"/>
                    </a:srgbClr>
                  </a:outerShdw>
                </a:effectLst>
              </a:rPr>
              <a:t>On the DD214, your MOS of Infantryman confirms a high probability of noise exposure.</a:t>
            </a:r>
          </a:p>
          <a:p>
            <a:pPr marL="1371600" lvl="3" indent="0">
              <a:buNone/>
            </a:pPr>
            <a:endParaRPr lang="en-US" sz="1000" dirty="0"/>
          </a:p>
          <a:p>
            <a:pPr lvl="1"/>
            <a:r>
              <a:rPr lang="en-US" dirty="0"/>
              <a:t>Free text should be no more than one or two sentences, </a:t>
            </a:r>
            <a:r>
              <a:rPr lang="en-US" i="1" dirty="0"/>
              <a:t>at most</a:t>
            </a:r>
          </a:p>
          <a:p>
            <a:pPr marL="457200" lvl="1" indent="0">
              <a:buNone/>
            </a:pPr>
            <a:endParaRPr lang="en-US" sz="800" dirty="0"/>
          </a:p>
          <a:p>
            <a:pPr lvl="2"/>
            <a:r>
              <a:rPr lang="en-US" dirty="0"/>
              <a:t>If you are typing more than two sentences, it is too much and/or not appropriate</a:t>
            </a:r>
          </a:p>
          <a:p>
            <a:endParaRPr lang="en-US" dirty="0"/>
          </a:p>
        </p:txBody>
      </p:sp>
      <p:sp>
        <p:nvSpPr>
          <p:cNvPr id="4" name="Slide Number Placeholder 3">
            <a:extLst>
              <a:ext uri="{FF2B5EF4-FFF2-40B4-BE49-F238E27FC236}">
                <a16:creationId xmlns:a16="http://schemas.microsoft.com/office/drawing/2014/main" id="{DA8E8745-D861-42E5-A621-498131369903}"/>
              </a:ext>
            </a:extLst>
          </p:cNvPr>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443208143"/>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0709-8F83-4E89-8A51-771FFD31E7F1}"/>
              </a:ext>
            </a:extLst>
          </p:cNvPr>
          <p:cNvSpPr>
            <a:spLocks noGrp="1"/>
          </p:cNvSpPr>
          <p:nvPr>
            <p:ph type="title"/>
          </p:nvPr>
        </p:nvSpPr>
        <p:spPr/>
        <p:txBody>
          <a:bodyPr/>
          <a:lstStyle/>
          <a:p>
            <a:r>
              <a:rPr lang="en-US" dirty="0"/>
              <a:t>Inappropriate Free Text Example</a:t>
            </a:r>
          </a:p>
        </p:txBody>
      </p:sp>
      <p:sp>
        <p:nvSpPr>
          <p:cNvPr id="3" name="Content Placeholder 2">
            <a:extLst>
              <a:ext uri="{FF2B5EF4-FFF2-40B4-BE49-F238E27FC236}">
                <a16:creationId xmlns:a16="http://schemas.microsoft.com/office/drawing/2014/main" id="{06EA2A95-0F0B-47FE-AF0B-8942E7C16425}"/>
              </a:ext>
            </a:extLst>
          </p:cNvPr>
          <p:cNvSpPr>
            <a:spLocks noGrp="1"/>
          </p:cNvSpPr>
          <p:nvPr>
            <p:ph idx="1"/>
          </p:nvPr>
        </p:nvSpPr>
        <p:spPr/>
        <p:txBody>
          <a:bodyPr/>
          <a:lstStyle/>
          <a:p>
            <a:pPr>
              <a:buFont typeface="Wingdings" panose="05000000000000000000" pitchFamily="2" charset="2"/>
              <a:buChar char=""/>
            </a:pPr>
            <a:r>
              <a:rPr lang="en-US" sz="2300" dirty="0"/>
              <a:t>You have been diagnosed with a disability. VA examination dated 01/17/2019 shows left eye functional loss of vision. Medical opinion from Michael Monson, OD shows a diagnosis of central corneal opacity, left eye likely causing decrease visual acuity also vitral degeneration and corneal dystrophy. And opined corneal scar from metal in eye during service is more likely than not related to military service. Service treatment records show a piece of metal fell and hit your left eye and FB in left eye could not be gathered or swabbed and you were treated with antibiotic and a steroid and patch. Service treatment record dated 11/30/1962 shows you reported blurred vision in the left eye but it had cleared up. Vision testing done 12/31/1962 showed 20/25 normal vision in the left eye. Service treatment record dated 02/63 showed FB complaint, no damage to left eye was found. X-ray dated 08/09/63 for FB, none were found. Eye exam dated 10/14/65 was found to be normal.</a:t>
            </a:r>
          </a:p>
        </p:txBody>
      </p:sp>
      <p:sp>
        <p:nvSpPr>
          <p:cNvPr id="4" name="Slide Number Placeholder 3">
            <a:extLst>
              <a:ext uri="{FF2B5EF4-FFF2-40B4-BE49-F238E27FC236}">
                <a16:creationId xmlns:a16="http://schemas.microsoft.com/office/drawing/2014/main" id="{7AF50364-D263-49B5-831C-AACAF56A4765}"/>
              </a:ext>
            </a:extLst>
          </p:cNvPr>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258928757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44FC-3FF7-408E-A1CB-FD909124353A}"/>
              </a:ext>
            </a:extLst>
          </p:cNvPr>
          <p:cNvSpPr>
            <a:spLocks noGrp="1"/>
          </p:cNvSpPr>
          <p:nvPr>
            <p:ph type="title"/>
          </p:nvPr>
        </p:nvSpPr>
        <p:spPr/>
        <p:txBody>
          <a:bodyPr/>
          <a:lstStyle/>
          <a:p>
            <a:r>
              <a:rPr lang="en-US" dirty="0"/>
              <a:t>What Isn’t a Favorable Finding</a:t>
            </a:r>
          </a:p>
        </p:txBody>
      </p:sp>
      <p:sp>
        <p:nvSpPr>
          <p:cNvPr id="3" name="Content Placeholder 2">
            <a:extLst>
              <a:ext uri="{FF2B5EF4-FFF2-40B4-BE49-F238E27FC236}">
                <a16:creationId xmlns:a16="http://schemas.microsoft.com/office/drawing/2014/main" id="{ED814882-C485-4956-B3C9-BC8D4A78517A}"/>
              </a:ext>
            </a:extLst>
          </p:cNvPr>
          <p:cNvSpPr>
            <a:spLocks noGrp="1"/>
          </p:cNvSpPr>
          <p:nvPr>
            <p:ph idx="1"/>
          </p:nvPr>
        </p:nvSpPr>
        <p:spPr>
          <a:xfrm>
            <a:off x="847165" y="1589518"/>
            <a:ext cx="11270944" cy="4691641"/>
          </a:xfrm>
        </p:spPr>
        <p:txBody>
          <a:bodyPr/>
          <a:lstStyle/>
          <a:p>
            <a:r>
              <a:rPr lang="en-US" dirty="0"/>
              <a:t>Favorable findings are </a:t>
            </a:r>
            <a:r>
              <a:rPr lang="en-US" b="1" dirty="0">
                <a:effectLst>
                  <a:outerShdw blurRad="38100" dist="38100" dir="2700000" algn="tl">
                    <a:srgbClr val="000000">
                      <a:alpha val="43137"/>
                    </a:srgbClr>
                  </a:outerShdw>
                </a:effectLst>
              </a:rPr>
              <a:t>NOT</a:t>
            </a:r>
            <a:r>
              <a:rPr lang="en-US" dirty="0"/>
              <a:t> discussions of the facts of the case (even facts that appear favorable, such as a private medical opinion, if that fact is not accepted as a conceded element)</a:t>
            </a:r>
          </a:p>
          <a:p>
            <a:pPr marL="0" indent="0">
              <a:buNone/>
            </a:pPr>
            <a:endParaRPr lang="en-US" sz="1000" dirty="0"/>
          </a:p>
          <a:p>
            <a:r>
              <a:rPr lang="en-US" dirty="0"/>
              <a:t>Favorable findings are </a:t>
            </a:r>
            <a:r>
              <a:rPr lang="en-US" b="1" dirty="0">
                <a:effectLst>
                  <a:outerShdw blurRad="38100" dist="38100" dir="2700000" algn="tl">
                    <a:srgbClr val="000000">
                      <a:alpha val="43137"/>
                    </a:srgbClr>
                  </a:outerShdw>
                </a:effectLst>
              </a:rPr>
              <a:t>NOT</a:t>
            </a:r>
            <a:r>
              <a:rPr lang="en-US" dirty="0"/>
              <a:t> negative findings</a:t>
            </a:r>
          </a:p>
          <a:p>
            <a:pPr marL="0" indent="0">
              <a:buNone/>
            </a:pPr>
            <a:endParaRPr lang="en-US" sz="1000" dirty="0"/>
          </a:p>
          <a:p>
            <a:r>
              <a:rPr lang="en-US" dirty="0"/>
              <a:t>Examples of what would </a:t>
            </a:r>
            <a:r>
              <a:rPr lang="en-US" b="1" dirty="0">
                <a:effectLst>
                  <a:outerShdw blurRad="38100" dist="38100" dir="2700000" algn="tl">
                    <a:srgbClr val="000000">
                      <a:alpha val="43137"/>
                    </a:srgbClr>
                  </a:outerShdw>
                </a:effectLst>
              </a:rPr>
              <a:t>NOT</a:t>
            </a:r>
            <a:r>
              <a:rPr lang="en-US" dirty="0"/>
              <a:t> be a favorable finding:</a:t>
            </a:r>
          </a:p>
          <a:p>
            <a:pPr marL="0" indent="0">
              <a:buNone/>
            </a:pPr>
            <a:endParaRPr lang="en-US" sz="1000" dirty="0"/>
          </a:p>
          <a:p>
            <a:pPr lvl="1"/>
            <a:r>
              <a:rPr lang="en-US" i="1" dirty="0"/>
              <a:t>The STRs do not show evidence of your claimed condition</a:t>
            </a:r>
          </a:p>
          <a:p>
            <a:pPr marL="457200" lvl="1" indent="0">
              <a:buNone/>
            </a:pPr>
            <a:endParaRPr lang="en-US" sz="1000" dirty="0"/>
          </a:p>
          <a:p>
            <a:pPr lvl="1"/>
            <a:r>
              <a:rPr lang="en-US" i="1" dirty="0"/>
              <a:t>The private medical opinion provided a nexus, but we are not accepting that nexus as it does not include rationale, and the VA medical opinion does</a:t>
            </a:r>
          </a:p>
        </p:txBody>
      </p:sp>
      <p:sp>
        <p:nvSpPr>
          <p:cNvPr id="4" name="Slide Number Placeholder 3">
            <a:extLst>
              <a:ext uri="{FF2B5EF4-FFF2-40B4-BE49-F238E27FC236}">
                <a16:creationId xmlns:a16="http://schemas.microsoft.com/office/drawing/2014/main" id="{5526D863-CF0C-41BB-895D-5DB79473CC31}"/>
              </a:ext>
            </a:extLst>
          </p:cNvPr>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254338048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10A8-B7B3-44FE-B5B0-752F6AB2F4BA}"/>
              </a:ext>
            </a:extLst>
          </p:cNvPr>
          <p:cNvSpPr>
            <a:spLocks noGrp="1"/>
          </p:cNvSpPr>
          <p:nvPr>
            <p:ph type="title"/>
          </p:nvPr>
        </p:nvSpPr>
        <p:spPr/>
        <p:txBody>
          <a:bodyPr/>
          <a:lstStyle/>
          <a:p>
            <a:r>
              <a:rPr lang="en-US" dirty="0"/>
              <a:t>Correcting AMA Error Citations</a:t>
            </a:r>
          </a:p>
        </p:txBody>
      </p:sp>
      <p:sp>
        <p:nvSpPr>
          <p:cNvPr id="3" name="Content Placeholder 2">
            <a:extLst>
              <a:ext uri="{FF2B5EF4-FFF2-40B4-BE49-F238E27FC236}">
                <a16:creationId xmlns:a16="http://schemas.microsoft.com/office/drawing/2014/main" id="{3628DED2-08F5-4B43-8A67-AB987486B718}"/>
              </a:ext>
            </a:extLst>
          </p:cNvPr>
          <p:cNvSpPr>
            <a:spLocks noGrp="1"/>
          </p:cNvSpPr>
          <p:nvPr>
            <p:ph idx="1"/>
          </p:nvPr>
        </p:nvSpPr>
        <p:spPr/>
        <p:txBody>
          <a:bodyPr/>
          <a:lstStyle/>
          <a:p>
            <a:r>
              <a:rPr lang="en-US" dirty="0"/>
              <a:t>The following verbiage will be used within the new rating decision and related notification letter:</a:t>
            </a:r>
          </a:p>
          <a:p>
            <a:pPr marL="0" indent="0">
              <a:buNone/>
            </a:pPr>
            <a:endParaRPr lang="en-US" sz="1000" dirty="0"/>
          </a:p>
          <a:p>
            <a:pPr lvl="1"/>
            <a:r>
              <a:rPr lang="en-US" b="1" dirty="0">
                <a:effectLst>
                  <a:outerShdw blurRad="38100" dist="38100" dir="2700000" algn="tl">
                    <a:srgbClr val="000000">
                      <a:alpha val="43137"/>
                    </a:srgbClr>
                  </a:outerShdw>
                </a:effectLst>
              </a:rPr>
              <a:t>Providing missed laws and regulations:</a:t>
            </a:r>
            <a:r>
              <a:rPr lang="en-US" i="1" dirty="0"/>
              <a:t>  The purpose of this rating decision is to provide you with additional laws and regulations that are applicable to our decision on your claim but were not included in our previous decision of ____ </a:t>
            </a:r>
            <a:r>
              <a:rPr lang="en-US" i="1" dirty="0">
                <a:solidFill>
                  <a:srgbClr val="FF0000"/>
                </a:solidFill>
              </a:rPr>
              <a:t>(date)</a:t>
            </a:r>
            <a:r>
              <a:rPr lang="en-US" i="1" dirty="0"/>
              <a:t>.</a:t>
            </a:r>
          </a:p>
          <a:p>
            <a:pPr marL="457200" lvl="1" indent="0">
              <a:buNone/>
            </a:pPr>
            <a:endParaRPr lang="en-US" sz="2000" dirty="0"/>
          </a:p>
          <a:p>
            <a:pPr lvl="1"/>
            <a:r>
              <a:rPr lang="en-US" b="1" dirty="0">
                <a:effectLst>
                  <a:outerShdw blurRad="38100" dist="38100" dir="2700000" algn="tl">
                    <a:srgbClr val="000000">
                      <a:alpha val="43137"/>
                    </a:srgbClr>
                  </a:outerShdw>
                </a:effectLst>
              </a:rPr>
              <a:t>Providing favorable findings:</a:t>
            </a:r>
            <a:r>
              <a:rPr lang="en-US" i="1" dirty="0"/>
              <a:t>  The purpose of this rating decision is to explain the favorable findings associated with your claim for ____ </a:t>
            </a:r>
            <a:r>
              <a:rPr lang="en-US" i="1" dirty="0">
                <a:solidFill>
                  <a:srgbClr val="FF0000"/>
                </a:solidFill>
              </a:rPr>
              <a:t>(issue)</a:t>
            </a:r>
            <a:r>
              <a:rPr lang="en-US" i="1" dirty="0"/>
              <a:t> but were not included in our previous decision of ___ </a:t>
            </a:r>
            <a:r>
              <a:rPr lang="en-US" i="1" dirty="0">
                <a:solidFill>
                  <a:srgbClr val="FF0000"/>
                </a:solidFill>
              </a:rPr>
              <a:t>(date)</a:t>
            </a:r>
            <a:r>
              <a:rPr lang="en-US" i="1" dirty="0"/>
              <a:t>.</a:t>
            </a:r>
          </a:p>
        </p:txBody>
      </p:sp>
      <p:sp>
        <p:nvSpPr>
          <p:cNvPr id="4" name="Slide Number Placeholder 3">
            <a:extLst>
              <a:ext uri="{FF2B5EF4-FFF2-40B4-BE49-F238E27FC236}">
                <a16:creationId xmlns:a16="http://schemas.microsoft.com/office/drawing/2014/main" id="{48D74448-7E28-4CB0-8C8E-547E54D6F896}"/>
              </a:ext>
            </a:extLst>
          </p:cNvPr>
          <p:cNvSpPr>
            <a:spLocks noGrp="1"/>
          </p:cNvSpPr>
          <p:nvPr>
            <p:ph type="sldNum" sz="quarter" idx="10"/>
          </p:nvPr>
        </p:nvSpPr>
        <p:spPr/>
        <p:txBody>
          <a:bodyPr/>
          <a:lstStyle/>
          <a:p>
            <a:fld id="{7C414AED-89CE-4A48-8B2B-1B3A5C68EA2A}" type="slidenum">
              <a:rPr lang="en-US" smtClean="0"/>
              <a:t>13</a:t>
            </a:fld>
            <a:endParaRPr lang="en-US" dirty="0"/>
          </a:p>
        </p:txBody>
      </p:sp>
    </p:spTree>
    <p:extLst>
      <p:ext uri="{BB962C8B-B14F-4D97-AF65-F5344CB8AC3E}">
        <p14:creationId xmlns:p14="http://schemas.microsoft.com/office/powerpoint/2010/main" val="165940167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9679-50F0-4B5E-8085-D5B46EEB4921}"/>
              </a:ext>
            </a:extLst>
          </p:cNvPr>
          <p:cNvSpPr>
            <a:spLocks noGrp="1"/>
          </p:cNvSpPr>
          <p:nvPr>
            <p:ph type="title"/>
          </p:nvPr>
        </p:nvSpPr>
        <p:spPr/>
        <p:txBody>
          <a:bodyPr/>
          <a:lstStyle/>
          <a:p>
            <a:r>
              <a:rPr lang="en-US" dirty="0"/>
              <a:t>Refresher Courses</a:t>
            </a:r>
          </a:p>
        </p:txBody>
      </p:sp>
      <p:sp>
        <p:nvSpPr>
          <p:cNvPr id="3" name="Content Placeholder 2">
            <a:extLst>
              <a:ext uri="{FF2B5EF4-FFF2-40B4-BE49-F238E27FC236}">
                <a16:creationId xmlns:a16="http://schemas.microsoft.com/office/drawing/2014/main" id="{6CF1FFC2-6831-4F02-A967-D610382BB6CC}"/>
              </a:ext>
            </a:extLst>
          </p:cNvPr>
          <p:cNvSpPr>
            <a:spLocks noGrp="1"/>
          </p:cNvSpPr>
          <p:nvPr>
            <p:ph idx="1"/>
          </p:nvPr>
        </p:nvSpPr>
        <p:spPr>
          <a:xfrm>
            <a:off x="847165" y="1589518"/>
            <a:ext cx="11250428" cy="4766832"/>
          </a:xfrm>
        </p:spPr>
        <p:txBody>
          <a:bodyPr/>
          <a:lstStyle/>
          <a:p>
            <a:r>
              <a:rPr lang="en-US" sz="2500" dirty="0"/>
              <a:t>AMA Improved Decision Notices - Rating Decisions:  TMS # 4491280</a:t>
            </a:r>
          </a:p>
          <a:p>
            <a:pPr marL="0" indent="0">
              <a:buNone/>
            </a:pPr>
            <a:endParaRPr lang="en-US" sz="2400" dirty="0"/>
          </a:p>
          <a:p>
            <a:r>
              <a:rPr lang="en-US" sz="2500" dirty="0"/>
              <a:t>Appeals Modernization Act 201:  TMS # 4491236</a:t>
            </a:r>
          </a:p>
          <a:p>
            <a:pPr marL="0" indent="0">
              <a:buNone/>
            </a:pPr>
            <a:endParaRPr lang="en-US" sz="2400" dirty="0"/>
          </a:p>
          <a:p>
            <a:r>
              <a:rPr lang="en-US" sz="2500" dirty="0"/>
              <a:t>Favorable Findings (VBMS-R) and Supplemental Claims:  TMS # 4500202</a:t>
            </a:r>
          </a:p>
          <a:p>
            <a:pPr marL="0" indent="0">
              <a:buNone/>
            </a:pPr>
            <a:endParaRPr lang="en-US" sz="2400" dirty="0"/>
          </a:p>
          <a:p>
            <a:r>
              <a:rPr lang="en-US" sz="2500" dirty="0"/>
              <a:t>AMA Supplemental Training in Adobe Prime:  TMS # 4500996</a:t>
            </a:r>
          </a:p>
          <a:p>
            <a:pPr lvl="2"/>
            <a:r>
              <a:rPr lang="en-US" u="sng" dirty="0">
                <a:solidFill>
                  <a:srgbClr val="0000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https://captivateprime.adobe.com/app/learner?accountId=27356#/course/1126260</a:t>
            </a:r>
            <a:endParaRPr lang="en-US" u="sng" dirty="0">
              <a:solidFill>
                <a:srgbClr val="0000FF"/>
              </a:solidFill>
              <a:latin typeface="Calibri" panose="020F0502020204030204" pitchFamily="34" charset="0"/>
              <a:ea typeface="Calibri" panose="020F0502020204030204" pitchFamily="34" charset="0"/>
            </a:endParaRPr>
          </a:p>
          <a:p>
            <a:pPr marL="0" indent="0">
              <a:buNone/>
            </a:pPr>
            <a:endParaRPr lang="en-US" sz="2400" dirty="0"/>
          </a:p>
          <a:p>
            <a:r>
              <a:rPr lang="en-US" sz="2500" dirty="0"/>
              <a:t>AMA FAQs</a:t>
            </a:r>
          </a:p>
        </p:txBody>
      </p:sp>
      <p:sp>
        <p:nvSpPr>
          <p:cNvPr id="4" name="Slide Number Placeholder 3">
            <a:extLst>
              <a:ext uri="{FF2B5EF4-FFF2-40B4-BE49-F238E27FC236}">
                <a16:creationId xmlns:a16="http://schemas.microsoft.com/office/drawing/2014/main" id="{21307A24-1034-46FF-B9F7-50147EA7610C}"/>
              </a:ext>
            </a:extLst>
          </p:cNvPr>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119755702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David Hannigan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 Officer</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794967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814" y="0"/>
            <a:ext cx="8955186"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David Hannigan</a:t>
            </a:r>
          </a:p>
          <a:p>
            <a:pPr marL="0" indent="0">
              <a:buNone/>
            </a:pPr>
            <a:endParaRPr lang="en-US" sz="1600" dirty="0"/>
          </a:p>
          <a:p>
            <a:pPr lvl="1"/>
            <a:r>
              <a:rPr lang="en-US" dirty="0"/>
              <a:t> </a:t>
            </a:r>
            <a:r>
              <a:rPr lang="en-US" sz="2800" dirty="0"/>
              <a:t>david.hannigan@va.gov</a:t>
            </a:r>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734" y="102550"/>
            <a:ext cx="878310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32B9-C4F3-4428-921D-D8D45F16B2E0}"/>
              </a:ext>
            </a:extLst>
          </p:cNvPr>
          <p:cNvSpPr>
            <a:spLocks noGrp="1"/>
          </p:cNvSpPr>
          <p:nvPr>
            <p:ph type="title"/>
          </p:nvPr>
        </p:nvSpPr>
        <p:spPr/>
        <p:txBody>
          <a:bodyPr/>
          <a:lstStyle/>
          <a:p>
            <a:r>
              <a:rPr lang="en-US" dirty="0"/>
              <a:t>ALS &amp; 38 CFR 3.318</a:t>
            </a:r>
          </a:p>
        </p:txBody>
      </p:sp>
      <p:sp>
        <p:nvSpPr>
          <p:cNvPr id="3" name="Content Placeholder 2">
            <a:extLst>
              <a:ext uri="{FF2B5EF4-FFF2-40B4-BE49-F238E27FC236}">
                <a16:creationId xmlns:a16="http://schemas.microsoft.com/office/drawing/2014/main" id="{D489B9EC-8658-4B50-B951-7770716C8FD6}"/>
              </a:ext>
            </a:extLst>
          </p:cNvPr>
          <p:cNvSpPr>
            <a:spLocks noGrp="1"/>
          </p:cNvSpPr>
          <p:nvPr>
            <p:ph idx="1"/>
          </p:nvPr>
        </p:nvSpPr>
        <p:spPr/>
        <p:txBody>
          <a:bodyPr/>
          <a:lstStyle/>
          <a:p>
            <a:r>
              <a:rPr lang="en-US" dirty="0"/>
              <a:t>Only 38 CFR 3.307 and 38 CFR 3.309 are automatically populated in VBMS-R when addressing ALS</a:t>
            </a:r>
          </a:p>
          <a:p>
            <a:pPr marL="0" indent="0">
              <a:buNone/>
            </a:pPr>
            <a:endParaRPr lang="en-US" sz="1000" dirty="0"/>
          </a:p>
          <a:p>
            <a:pPr lvl="1">
              <a:buFont typeface="Arial" panose="020B0604020202020204" pitchFamily="34" charset="0"/>
              <a:buChar char="‼"/>
            </a:pPr>
            <a:r>
              <a:rPr lang="en-US" b="1" dirty="0">
                <a:effectLst>
                  <a:outerShdw blurRad="38100" dist="38100" dir="2700000" algn="tl">
                    <a:srgbClr val="000000">
                      <a:alpha val="43137"/>
                    </a:srgbClr>
                  </a:outerShdw>
                </a:effectLst>
              </a:rPr>
              <a:t>Reminder:</a:t>
            </a:r>
            <a:r>
              <a:rPr lang="en-US" dirty="0"/>
              <a:t>  You must also manually add 38 CFR 3.318</a:t>
            </a:r>
          </a:p>
          <a:p>
            <a:pPr marL="457200" lvl="1" indent="0">
              <a:buNone/>
            </a:pPr>
            <a:endParaRPr lang="en-US" dirty="0"/>
          </a:p>
          <a:p>
            <a:r>
              <a:rPr lang="en-US" dirty="0"/>
              <a:t>Action has been initiated to enhance VBMS-R to populate 3.318</a:t>
            </a:r>
          </a:p>
          <a:p>
            <a:pPr marL="0" indent="0">
              <a:buNone/>
            </a:pPr>
            <a:endParaRPr lang="en-US" sz="1000" dirty="0"/>
          </a:p>
          <a:p>
            <a:pPr lvl="1"/>
            <a:r>
              <a:rPr lang="en-US" dirty="0"/>
              <a:t>Plan is to have this added in a future VBMS Update</a:t>
            </a:r>
          </a:p>
        </p:txBody>
      </p:sp>
      <p:sp>
        <p:nvSpPr>
          <p:cNvPr id="4" name="Slide Number Placeholder 3">
            <a:extLst>
              <a:ext uri="{FF2B5EF4-FFF2-40B4-BE49-F238E27FC236}">
                <a16:creationId xmlns:a16="http://schemas.microsoft.com/office/drawing/2014/main" id="{CA4FFDE5-EDAF-46DD-B44D-B17E9F86A633}"/>
              </a:ext>
            </a:extLst>
          </p:cNvPr>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404343706"/>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What’s </a:t>
            </a:r>
            <a:r>
              <a:rPr lang="en-US" i="1" dirty="0"/>
              <a:t>New</a:t>
            </a:r>
            <a:r>
              <a:rPr lang="en-US" dirty="0"/>
              <a:t> in the M21-1</a:t>
            </a: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Angela Moritz</a:t>
            </a:r>
          </a:p>
          <a:p>
            <a:pPr lvl="0" algn="ctr" eaLnBrk="1" fontAlgn="base" hangingPunct="1">
              <a:spcBef>
                <a:spcPct val="0"/>
              </a:spcBef>
              <a:spcAft>
                <a:spcPct val="0"/>
              </a:spcAft>
              <a:buClrTx/>
              <a:buNone/>
              <a:defRPr/>
            </a:pPr>
            <a:r>
              <a:rPr lang="en-US" altLang="en-US" sz="3200" kern="0" dirty="0">
                <a:solidFill>
                  <a:srgbClr val="000066"/>
                </a:solidFill>
              </a:rPr>
              <a:t>Procedures Analyst/Manual Editor</a:t>
            </a:r>
          </a:p>
          <a:p>
            <a:pPr lvl="0" algn="ctr" eaLnBrk="1" fontAlgn="base" hangingPunct="1">
              <a:spcBef>
                <a:spcPct val="0"/>
              </a:spcBef>
              <a:spcAft>
                <a:spcPct val="0"/>
              </a:spcAft>
              <a:buClrTx/>
              <a:buNone/>
              <a:defRPr/>
            </a:pPr>
            <a:r>
              <a:rPr lang="en-US" altLang="en-US" sz="3200" kern="0" dirty="0">
                <a:solidFill>
                  <a:srgbClr val="000066"/>
                </a:solidFill>
              </a:rPr>
              <a:t>Procedures Maintenance Staff</a:t>
            </a:r>
          </a:p>
          <a:p>
            <a:pPr lvl="0" algn="ctr" eaLnBrk="1" fontAlgn="base" hangingPunct="1">
              <a:spcBef>
                <a:spcPct val="0"/>
              </a:spcBef>
              <a:spcAft>
                <a:spcPct val="0"/>
              </a:spcAft>
              <a:buClrTx/>
              <a:buNone/>
              <a:defRPr/>
            </a:pPr>
            <a:r>
              <a:rPr lang="en-US" altLang="en-US" sz="3200" kern="0" dirty="0">
                <a:solidFill>
                  <a:srgbClr val="000066"/>
                </a:solidFill>
              </a:rPr>
              <a:t>Policy and Procedures</a:t>
            </a:r>
          </a:p>
        </p:txBody>
      </p:sp>
    </p:spTree>
    <p:extLst>
      <p:ext uri="{BB962C8B-B14F-4D97-AF65-F5344CB8AC3E}">
        <p14:creationId xmlns:p14="http://schemas.microsoft.com/office/powerpoint/2010/main" val="16506358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VBMS-R User Tips for Correcting CUEs</a:t>
            </a:r>
          </a:p>
        </p:txBody>
      </p:sp>
      <p:sp>
        <p:nvSpPr>
          <p:cNvPr id="3" name="Content Placeholder 2"/>
          <p:cNvSpPr>
            <a:spLocks noGrp="1"/>
          </p:cNvSpPr>
          <p:nvPr>
            <p:ph idx="1"/>
          </p:nvPr>
        </p:nvSpPr>
        <p:spPr/>
        <p:txBody>
          <a:bodyPr/>
          <a:lstStyle/>
          <a:p>
            <a:r>
              <a:rPr lang="en-US" dirty="0"/>
              <a:t>Recent M21-1 updates have clarified procedures for correction of the record in CUE scenarios associated with administrative error</a:t>
            </a:r>
          </a:p>
          <a:p>
            <a:pPr lvl="1"/>
            <a:r>
              <a:rPr lang="en-US" dirty="0"/>
              <a:t>M21-1 III.iv.8.B</a:t>
            </a:r>
          </a:p>
          <a:p>
            <a:pPr lvl="1"/>
            <a:r>
              <a:rPr lang="en-US" dirty="0"/>
              <a:t>M21-1 III.iv.8.E</a:t>
            </a:r>
          </a:p>
          <a:p>
            <a:pPr lvl="1"/>
            <a:r>
              <a:rPr lang="en-US" dirty="0"/>
              <a:t>M21-1 IV.ii.3.A</a:t>
            </a:r>
          </a:p>
          <a:p>
            <a:pPr marL="457200" lvl="1" indent="0">
              <a:buNone/>
            </a:pPr>
            <a:endParaRPr lang="en-US" sz="1400" dirty="0"/>
          </a:p>
          <a:p>
            <a:r>
              <a:rPr lang="en-US" dirty="0"/>
              <a:t>Two significant clarifications</a:t>
            </a:r>
          </a:p>
          <a:p>
            <a:pPr lvl="1"/>
            <a:r>
              <a:rPr lang="en-US" dirty="0"/>
              <a:t>Update the codesheet so that it reads how it should have read had no error been made</a:t>
            </a:r>
          </a:p>
          <a:p>
            <a:pPr lvl="1"/>
            <a:r>
              <a:rPr lang="en-US" dirty="0"/>
              <a:t>Provide due process for past reductions even if current payments are not affected</a:t>
            </a:r>
          </a:p>
          <a:p>
            <a:pPr lvl="1"/>
            <a:endParaRPr lang="en-US" dirty="0"/>
          </a:p>
          <a:p>
            <a:pPr lvl="2"/>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March 2020</a:t>
            </a:r>
          </a:p>
        </p:txBody>
      </p:sp>
      <p:sp>
        <p:nvSpPr>
          <p:cNvPr id="6" name="Rectangle 2"/>
          <p:cNvSpPr txBox="1">
            <a:spLocks noChangeArrowheads="1"/>
          </p:cNvSpPr>
          <p:nvPr/>
        </p:nvSpPr>
        <p:spPr bwMode="auto">
          <a:xfrm>
            <a:off x="717847" y="5217873"/>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 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Guidance</a:t>
            </a:r>
          </a:p>
        </p:txBody>
      </p:sp>
      <p:sp>
        <p:nvSpPr>
          <p:cNvPr id="3" name="Content Placeholder 2"/>
          <p:cNvSpPr>
            <a:spLocks noGrp="1"/>
          </p:cNvSpPr>
          <p:nvPr>
            <p:ph idx="1"/>
          </p:nvPr>
        </p:nvSpPr>
        <p:spPr/>
        <p:txBody>
          <a:bodyPr/>
          <a:lstStyle/>
          <a:p>
            <a:r>
              <a:rPr lang="en-US" dirty="0"/>
              <a:t>General best practice:  </a:t>
            </a:r>
          </a:p>
          <a:p>
            <a:pPr lvl="1"/>
            <a:r>
              <a:rPr lang="en-US" dirty="0"/>
              <a:t>Use VBMS-R to generate the issue and decision for the final rating</a:t>
            </a:r>
          </a:p>
          <a:p>
            <a:pPr lvl="1"/>
            <a:r>
              <a:rPr lang="en-US" dirty="0">
                <a:effectLst>
                  <a:outerShdw blurRad="38100" dist="38100" dir="2700000" algn="tl">
                    <a:srgbClr val="000000">
                      <a:alpha val="43137"/>
                    </a:srgbClr>
                  </a:outerShdw>
                </a:effectLst>
              </a:rPr>
              <a:t>THEN</a:t>
            </a:r>
            <a:r>
              <a:rPr lang="en-US" dirty="0"/>
              <a:t> return to the master record to correct the codesheet</a:t>
            </a:r>
          </a:p>
          <a:p>
            <a:pPr marL="457200" lvl="1" indent="0">
              <a:buNone/>
            </a:pPr>
            <a:endParaRPr lang="en-US" sz="2000" dirty="0"/>
          </a:p>
          <a:p>
            <a:r>
              <a:rPr lang="en-US" dirty="0"/>
              <a:t>M21-1 III.iv.6.C.5.a requires explanation of effective dates</a:t>
            </a:r>
          </a:p>
          <a:p>
            <a:pPr marL="0" indent="0">
              <a:buNone/>
            </a:pPr>
            <a:endParaRPr lang="en-US" sz="2000" dirty="0"/>
          </a:p>
          <a:p>
            <a:r>
              <a:rPr lang="en-US" dirty="0"/>
              <a:t>3 main scenarios</a:t>
            </a:r>
          </a:p>
          <a:p>
            <a:pPr marL="914400" lvl="1" indent="-457200">
              <a:buFont typeface="+mj-lt"/>
              <a:buAutoNum type="arabicParenR"/>
            </a:pPr>
            <a:r>
              <a:rPr lang="en-US" dirty="0"/>
              <a:t>Severance</a:t>
            </a:r>
          </a:p>
          <a:p>
            <a:pPr marL="914400" lvl="1" indent="-457200">
              <a:buFont typeface="+mj-lt"/>
              <a:buAutoNum type="arabicParenR"/>
            </a:pPr>
            <a:r>
              <a:rPr lang="en-US" dirty="0"/>
              <a:t>Reduction affecting current payment</a:t>
            </a:r>
          </a:p>
          <a:p>
            <a:pPr marL="914400" lvl="1" indent="-457200">
              <a:buFont typeface="+mj-lt"/>
              <a:buAutoNum type="arabicParenR"/>
            </a:pPr>
            <a:r>
              <a:rPr lang="en-US" dirty="0"/>
              <a:t>Past reduction not affecting current payment</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396410738"/>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Content Placeholder 2"/>
          <p:cNvSpPr>
            <a:spLocks noGrp="1"/>
          </p:cNvSpPr>
          <p:nvPr>
            <p:ph idx="1"/>
          </p:nvPr>
        </p:nvSpPr>
        <p:spPr>
          <a:xfrm>
            <a:off x="847164" y="1589518"/>
            <a:ext cx="11344835" cy="4691641"/>
          </a:xfrm>
        </p:spPr>
        <p:txBody>
          <a:bodyPr/>
          <a:lstStyle/>
          <a:p>
            <a:r>
              <a:rPr lang="en-US" dirty="0"/>
              <a:t>Severance</a:t>
            </a:r>
          </a:p>
          <a:p>
            <a:pPr lvl="1"/>
            <a:r>
              <a:rPr lang="en-US" dirty="0"/>
              <a:t>Facts:  	</a:t>
            </a:r>
          </a:p>
          <a:p>
            <a:pPr lvl="2"/>
            <a:r>
              <a:rPr lang="en-US" dirty="0"/>
              <a:t>SC was erroneously established for a right knee disability effective 04/16/2016</a:t>
            </a:r>
          </a:p>
          <a:p>
            <a:pPr lvl="3"/>
            <a:r>
              <a:rPr lang="en-US" dirty="0"/>
              <a:t>Evidence did not establish service incurrence</a:t>
            </a:r>
          </a:p>
          <a:p>
            <a:pPr marL="1371600" lvl="3" indent="0">
              <a:buNone/>
            </a:pPr>
            <a:endParaRPr lang="en-US" sz="1000" dirty="0"/>
          </a:p>
          <a:p>
            <a:pPr lvl="2"/>
            <a:r>
              <a:rPr lang="en-US" dirty="0"/>
              <a:t>Rating decision and notification letter providing due process was completed 12/29/2019</a:t>
            </a:r>
          </a:p>
          <a:p>
            <a:pPr marL="914400" lvl="2" indent="0">
              <a:buNone/>
            </a:pPr>
            <a:endParaRPr lang="en-US" sz="1000" dirty="0"/>
          </a:p>
          <a:p>
            <a:pPr lvl="2"/>
            <a:r>
              <a:rPr lang="en-US" dirty="0"/>
              <a:t>The claimant did not provide any evidence during the due process period</a:t>
            </a:r>
          </a:p>
          <a:p>
            <a:pPr marL="914400" lvl="2" indent="0">
              <a:buNone/>
            </a:pPr>
            <a:endParaRPr lang="en-US" sz="1000" dirty="0"/>
          </a:p>
          <a:p>
            <a:pPr lvl="2"/>
            <a:r>
              <a:rPr lang="en-US" dirty="0"/>
              <a:t>Today we are rating the final reduction</a:t>
            </a:r>
          </a:p>
          <a:p>
            <a:pPr marL="914400" lvl="2" indent="0">
              <a:buNone/>
            </a:pPr>
            <a:endParaRPr lang="en-US" sz="1000" dirty="0"/>
          </a:p>
          <a:p>
            <a:pPr lvl="2"/>
            <a:r>
              <a:rPr lang="en-US" dirty="0"/>
              <a:t>The rating has been completed in VBMS-R up to the point of completion of the decision entry and narrative creation</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Tree>
    <p:extLst>
      <p:ext uri="{BB962C8B-B14F-4D97-AF65-F5344CB8AC3E}">
        <p14:creationId xmlns:p14="http://schemas.microsoft.com/office/powerpoint/2010/main" val="85851921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Management</a:t>
            </a:r>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pic>
        <p:nvPicPr>
          <p:cNvPr id="6" name="Picture 5">
            <a:extLst>
              <a:ext uri="{FF2B5EF4-FFF2-40B4-BE49-F238E27FC236}">
                <a16:creationId xmlns:a16="http://schemas.microsoft.com/office/drawing/2014/main" id="{EB082ED7-D6BE-40D5-AD34-C6A7114313F9}"/>
              </a:ext>
            </a:extLst>
          </p:cNvPr>
          <p:cNvPicPr>
            <a:picLocks noChangeAspect="1"/>
          </p:cNvPicPr>
          <p:nvPr/>
        </p:nvPicPr>
        <p:blipFill>
          <a:blip r:embed="rId2"/>
          <a:stretch>
            <a:fillRect/>
          </a:stretch>
        </p:blipFill>
        <p:spPr>
          <a:xfrm>
            <a:off x="3401005" y="1567197"/>
            <a:ext cx="8605140" cy="4470735"/>
          </a:xfrm>
          <a:prstGeom prst="rect">
            <a:avLst/>
          </a:prstGeom>
        </p:spPr>
      </p:pic>
      <p:sp>
        <p:nvSpPr>
          <p:cNvPr id="7" name="Oval 6">
            <a:extLst>
              <a:ext uri="{FF2B5EF4-FFF2-40B4-BE49-F238E27FC236}">
                <a16:creationId xmlns:a16="http://schemas.microsoft.com/office/drawing/2014/main" id="{5FE2838B-910E-41B1-A5DC-29F01B284E96}"/>
              </a:ext>
            </a:extLst>
          </p:cNvPr>
          <p:cNvSpPr/>
          <p:nvPr/>
        </p:nvSpPr>
        <p:spPr bwMode="auto">
          <a:xfrm>
            <a:off x="6096000" y="3523785"/>
            <a:ext cx="1141141" cy="557561"/>
          </a:xfrm>
          <a:prstGeom prst="ellipse">
            <a:avLst/>
          </a:prstGeom>
          <a:noFill/>
          <a:ln w="127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8" name="Oval 7">
            <a:extLst>
              <a:ext uri="{FF2B5EF4-FFF2-40B4-BE49-F238E27FC236}">
                <a16:creationId xmlns:a16="http://schemas.microsoft.com/office/drawing/2014/main" id="{465134FA-EBB1-47C1-9FFF-0185A0E5EDC8}"/>
              </a:ext>
            </a:extLst>
          </p:cNvPr>
          <p:cNvSpPr/>
          <p:nvPr/>
        </p:nvSpPr>
        <p:spPr bwMode="auto">
          <a:xfrm>
            <a:off x="8456342" y="2070410"/>
            <a:ext cx="1141141" cy="557561"/>
          </a:xfrm>
          <a:prstGeom prst="ellipse">
            <a:avLst/>
          </a:prstGeom>
          <a:noFill/>
          <a:ln w="127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9" name="Content Placeholder 2">
            <a:extLst>
              <a:ext uri="{FF2B5EF4-FFF2-40B4-BE49-F238E27FC236}">
                <a16:creationId xmlns:a16="http://schemas.microsoft.com/office/drawing/2014/main" id="{F2137678-C006-40E9-8BDD-FDB955F50388}"/>
              </a:ext>
            </a:extLst>
          </p:cNvPr>
          <p:cNvSpPr>
            <a:spLocks noGrp="1"/>
          </p:cNvSpPr>
          <p:nvPr>
            <p:ph idx="1"/>
          </p:nvPr>
        </p:nvSpPr>
        <p:spPr>
          <a:xfrm>
            <a:off x="623087" y="1589518"/>
            <a:ext cx="2777918" cy="4691641"/>
          </a:xfrm>
        </p:spPr>
        <p:txBody>
          <a:bodyPr/>
          <a:lstStyle/>
          <a:p>
            <a:r>
              <a:rPr lang="en-US" sz="1600" dirty="0"/>
              <a:t>Diagnosis Information Screen:</a:t>
            </a:r>
          </a:p>
          <a:p>
            <a:pPr lvl="1"/>
            <a:r>
              <a:rPr lang="en-US" sz="1600" dirty="0"/>
              <a:t>Enter effective date of severance in </a:t>
            </a:r>
            <a:r>
              <a:rPr lang="en-US" sz="1600" i="1" dirty="0"/>
              <a:t>To Date</a:t>
            </a:r>
          </a:p>
          <a:p>
            <a:pPr marL="457200" lvl="1" indent="0">
              <a:buNone/>
            </a:pPr>
            <a:endParaRPr lang="en-US" sz="1600" i="1" dirty="0"/>
          </a:p>
          <a:p>
            <a:pPr lvl="1"/>
            <a:r>
              <a:rPr lang="en-US" sz="1600" dirty="0"/>
              <a:t>Select </a:t>
            </a:r>
            <a:r>
              <a:rPr lang="en-US" sz="1600" i="1" dirty="0"/>
              <a:t>Final Severance </a:t>
            </a:r>
            <a:r>
              <a:rPr lang="en-US" sz="1600" dirty="0"/>
              <a:t>from the Supplementary Decision </a:t>
            </a:r>
            <a:r>
              <a:rPr lang="en-US" sz="1400" dirty="0"/>
              <a:t>menu</a:t>
            </a:r>
          </a:p>
          <a:p>
            <a:pPr lvl="1"/>
            <a:endParaRPr lang="en-US" sz="1400" dirty="0"/>
          </a:p>
          <a:p>
            <a:pPr lvl="1"/>
            <a:r>
              <a:rPr lang="en-US" sz="1400" dirty="0"/>
              <a:t>DO NOT change Decision Basis or other information at this point.</a:t>
            </a:r>
          </a:p>
        </p:txBody>
      </p:sp>
    </p:spTree>
    <p:extLst>
      <p:ext uri="{BB962C8B-B14F-4D97-AF65-F5344CB8AC3E}">
        <p14:creationId xmlns:p14="http://schemas.microsoft.com/office/powerpoint/2010/main" val="185175452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Management</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sp>
        <p:nvSpPr>
          <p:cNvPr id="3" name="Content Placeholder 2"/>
          <p:cNvSpPr>
            <a:spLocks noGrp="1"/>
          </p:cNvSpPr>
          <p:nvPr>
            <p:ph idx="1"/>
          </p:nvPr>
        </p:nvSpPr>
        <p:spPr>
          <a:xfrm>
            <a:off x="2960267" y="3300901"/>
            <a:ext cx="7179053" cy="2888026"/>
          </a:xfrm>
          <a:solidFill>
            <a:schemeClr val="bg1"/>
          </a:solidFill>
        </p:spPr>
        <p:txBody>
          <a:bodyPr/>
          <a:lstStyle/>
          <a:p>
            <a:pPr marL="0" indent="0">
              <a:buNone/>
            </a:pPr>
            <a:r>
              <a:rPr lang="en-US" dirty="0"/>
              <a:t>Complete rating narrative</a:t>
            </a:r>
          </a:p>
          <a:p>
            <a:r>
              <a:rPr lang="en-US" dirty="0"/>
              <a:t>Narrative text (supplement as necessary)</a:t>
            </a:r>
          </a:p>
          <a:p>
            <a:r>
              <a:rPr lang="en-US" dirty="0"/>
              <a:t>Favorable findings</a:t>
            </a:r>
          </a:p>
          <a:p>
            <a:r>
              <a:rPr lang="en-US" dirty="0"/>
              <a:t>Reference laws</a:t>
            </a:r>
          </a:p>
          <a:p>
            <a:r>
              <a:rPr lang="en-US" dirty="0"/>
              <a:t>Include explanation of effective date</a:t>
            </a:r>
          </a:p>
        </p:txBody>
      </p:sp>
      <p:pic>
        <p:nvPicPr>
          <p:cNvPr id="7" name="Picture 6">
            <a:extLst>
              <a:ext uri="{FF2B5EF4-FFF2-40B4-BE49-F238E27FC236}">
                <a16:creationId xmlns:a16="http://schemas.microsoft.com/office/drawing/2014/main" id="{A26C2A6A-7D5F-4DB2-B473-034D230B292F}"/>
              </a:ext>
            </a:extLst>
          </p:cNvPr>
          <p:cNvPicPr>
            <a:picLocks noChangeAspect="1"/>
          </p:cNvPicPr>
          <p:nvPr/>
        </p:nvPicPr>
        <p:blipFill>
          <a:blip r:embed="rId2"/>
          <a:stretch>
            <a:fillRect/>
          </a:stretch>
        </p:blipFill>
        <p:spPr>
          <a:xfrm>
            <a:off x="481709" y="1424476"/>
            <a:ext cx="11630025" cy="1876425"/>
          </a:xfrm>
          <a:prstGeom prst="rect">
            <a:avLst/>
          </a:prstGeom>
        </p:spPr>
      </p:pic>
    </p:spTree>
    <p:extLst>
      <p:ext uri="{BB962C8B-B14F-4D97-AF65-F5344CB8AC3E}">
        <p14:creationId xmlns:p14="http://schemas.microsoft.com/office/powerpoint/2010/main" val="423108781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Master Record</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pic>
        <p:nvPicPr>
          <p:cNvPr id="7" name="Picture 6">
            <a:extLst>
              <a:ext uri="{FF2B5EF4-FFF2-40B4-BE49-F238E27FC236}">
                <a16:creationId xmlns:a16="http://schemas.microsoft.com/office/drawing/2014/main" id="{4652264D-BC61-4851-BC47-3EB2C32F2AC9}"/>
              </a:ext>
            </a:extLst>
          </p:cNvPr>
          <p:cNvPicPr>
            <a:picLocks noChangeAspect="1"/>
          </p:cNvPicPr>
          <p:nvPr/>
        </p:nvPicPr>
        <p:blipFill>
          <a:blip r:embed="rId2"/>
          <a:stretch>
            <a:fillRect/>
          </a:stretch>
        </p:blipFill>
        <p:spPr>
          <a:xfrm>
            <a:off x="6423339" y="1743811"/>
            <a:ext cx="5768661" cy="4048048"/>
          </a:xfrm>
          <a:prstGeom prst="rect">
            <a:avLst/>
          </a:prstGeom>
        </p:spPr>
      </p:pic>
      <p:pic>
        <p:nvPicPr>
          <p:cNvPr id="5" name="Picture 4">
            <a:extLst>
              <a:ext uri="{FF2B5EF4-FFF2-40B4-BE49-F238E27FC236}">
                <a16:creationId xmlns:a16="http://schemas.microsoft.com/office/drawing/2014/main" id="{212A806D-81D0-45C4-B487-90D63AA8877B}"/>
              </a:ext>
            </a:extLst>
          </p:cNvPr>
          <p:cNvPicPr>
            <a:picLocks noChangeAspect="1"/>
          </p:cNvPicPr>
          <p:nvPr/>
        </p:nvPicPr>
        <p:blipFill>
          <a:blip r:embed="rId3"/>
          <a:stretch>
            <a:fillRect/>
          </a:stretch>
        </p:blipFill>
        <p:spPr>
          <a:xfrm>
            <a:off x="610500" y="1798967"/>
            <a:ext cx="5209298" cy="3937737"/>
          </a:xfrm>
          <a:prstGeom prst="rect">
            <a:avLst/>
          </a:prstGeom>
        </p:spPr>
      </p:pic>
      <p:sp>
        <p:nvSpPr>
          <p:cNvPr id="10" name="Oval 9">
            <a:extLst>
              <a:ext uri="{FF2B5EF4-FFF2-40B4-BE49-F238E27FC236}">
                <a16:creationId xmlns:a16="http://schemas.microsoft.com/office/drawing/2014/main" id="{C73A3E5E-2029-42CB-81E2-307228F962FD}"/>
              </a:ext>
            </a:extLst>
          </p:cNvPr>
          <p:cNvSpPr/>
          <p:nvPr/>
        </p:nvSpPr>
        <p:spPr bwMode="auto">
          <a:xfrm>
            <a:off x="814039" y="3230001"/>
            <a:ext cx="1538867" cy="76213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4085097640"/>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the Master Record</a:t>
            </a:r>
          </a:p>
        </p:txBody>
      </p:sp>
      <p:sp>
        <p:nvSpPr>
          <p:cNvPr id="3" name="Content Placeholder 2"/>
          <p:cNvSpPr>
            <a:spLocks noGrp="1"/>
          </p:cNvSpPr>
          <p:nvPr>
            <p:ph idx="1"/>
          </p:nvPr>
        </p:nvSpPr>
        <p:spPr>
          <a:xfrm>
            <a:off x="606903" y="1589518"/>
            <a:ext cx="4814761" cy="4691641"/>
          </a:xfrm>
        </p:spPr>
        <p:txBody>
          <a:bodyPr/>
          <a:lstStyle/>
          <a:p>
            <a:r>
              <a:rPr lang="en-US" sz="2400" dirty="0"/>
              <a:t>Return to the Master Record</a:t>
            </a:r>
          </a:p>
          <a:p>
            <a:pPr lvl="1"/>
            <a:r>
              <a:rPr lang="en-US" sz="2000" dirty="0"/>
              <a:t>Edit the severance issue on the </a:t>
            </a:r>
            <a:r>
              <a:rPr lang="en-US" sz="2000" i="1" dirty="0"/>
              <a:t>Disability Decision Information</a:t>
            </a:r>
            <a:r>
              <a:rPr lang="en-US" sz="2000" dirty="0"/>
              <a:t> screen</a:t>
            </a:r>
          </a:p>
          <a:p>
            <a:pPr lvl="2"/>
            <a:r>
              <a:rPr lang="en-US" sz="1800" i="1" dirty="0"/>
              <a:t>Decision</a:t>
            </a:r>
            <a:r>
              <a:rPr lang="en-US" sz="1800" dirty="0"/>
              <a:t> field:  change to </a:t>
            </a:r>
            <a:r>
              <a:rPr lang="en-US" sz="1800" i="1" dirty="0"/>
              <a:t>Not Service Connected</a:t>
            </a:r>
          </a:p>
          <a:p>
            <a:pPr marL="914400" lvl="2" indent="0">
              <a:buNone/>
            </a:pPr>
            <a:endParaRPr lang="en-US" sz="800" i="1" dirty="0"/>
          </a:p>
          <a:p>
            <a:pPr lvl="2"/>
            <a:r>
              <a:rPr lang="en-US" sz="1800" i="1" dirty="0"/>
              <a:t>Decision Basis </a:t>
            </a:r>
            <a:r>
              <a:rPr lang="en-US" sz="1800" dirty="0"/>
              <a:t>field:  change to </a:t>
            </a:r>
            <a:r>
              <a:rPr lang="en-US" sz="1800" i="1" dirty="0"/>
              <a:t>Not Incurred/Caused by Service </a:t>
            </a:r>
            <a:r>
              <a:rPr lang="en-US" sz="1800" dirty="0"/>
              <a:t>(or whatever basis is appropriate for the issue being addressed)</a:t>
            </a:r>
          </a:p>
          <a:p>
            <a:pPr marL="914400" lvl="2" indent="0">
              <a:buNone/>
            </a:pPr>
            <a:endParaRPr lang="en-US" sz="800" dirty="0"/>
          </a:p>
          <a:p>
            <a:pPr lvl="2"/>
            <a:r>
              <a:rPr lang="en-US" sz="1800" i="1" dirty="0"/>
              <a:t>Service</a:t>
            </a:r>
            <a:r>
              <a:rPr lang="en-US" sz="1800" dirty="0"/>
              <a:t> field:  re-enter appropriate service</a:t>
            </a:r>
          </a:p>
          <a:p>
            <a:pPr marL="914400" lvl="2" indent="0">
              <a:buNone/>
            </a:pPr>
            <a:endParaRPr lang="en-US" sz="800" dirty="0"/>
          </a:p>
          <a:p>
            <a:pPr lvl="1"/>
            <a:r>
              <a:rPr lang="en-US" sz="2200" dirty="0"/>
              <a:t>Save  make no other changes</a:t>
            </a:r>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pic>
        <p:nvPicPr>
          <p:cNvPr id="6" name="Picture 5">
            <a:extLst>
              <a:ext uri="{FF2B5EF4-FFF2-40B4-BE49-F238E27FC236}">
                <a16:creationId xmlns:a16="http://schemas.microsoft.com/office/drawing/2014/main" id="{D0B03F15-618C-48BC-84FD-06A6FB700002}"/>
              </a:ext>
            </a:extLst>
          </p:cNvPr>
          <p:cNvPicPr>
            <a:picLocks noChangeAspect="1"/>
          </p:cNvPicPr>
          <p:nvPr/>
        </p:nvPicPr>
        <p:blipFill>
          <a:blip r:embed="rId2"/>
          <a:stretch>
            <a:fillRect/>
          </a:stretch>
        </p:blipFill>
        <p:spPr>
          <a:xfrm>
            <a:off x="5524383" y="1635830"/>
            <a:ext cx="6562725" cy="4181475"/>
          </a:xfrm>
          <a:prstGeom prst="rect">
            <a:avLst/>
          </a:prstGeom>
        </p:spPr>
      </p:pic>
    </p:spTree>
    <p:extLst>
      <p:ext uri="{BB962C8B-B14F-4D97-AF65-F5344CB8AC3E}">
        <p14:creationId xmlns:p14="http://schemas.microsoft.com/office/powerpoint/2010/main" val="739559235"/>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Severance Narrative &amp; Codesheet</a:t>
            </a:r>
          </a:p>
        </p:txBody>
      </p:sp>
      <p:sp>
        <p:nvSpPr>
          <p:cNvPr id="4" name="Slide Number Placeholder 3"/>
          <p:cNvSpPr>
            <a:spLocks noGrp="1"/>
          </p:cNvSpPr>
          <p:nvPr>
            <p:ph type="sldNum" sz="quarter" idx="10"/>
          </p:nvPr>
        </p:nvSpPr>
        <p:spPr/>
        <p:txBody>
          <a:bodyPr/>
          <a:lstStyle/>
          <a:p>
            <a:fld id="{7C414AED-89CE-4A48-8B2B-1B3A5C68EA2A}" type="slidenum">
              <a:rPr lang="en-US" smtClean="0"/>
              <a:t>26</a:t>
            </a:fld>
            <a:endParaRPr lang="en-US" dirty="0"/>
          </a:p>
        </p:txBody>
      </p:sp>
      <p:pic>
        <p:nvPicPr>
          <p:cNvPr id="7" name="Picture 6">
            <a:extLst>
              <a:ext uri="{FF2B5EF4-FFF2-40B4-BE49-F238E27FC236}">
                <a16:creationId xmlns:a16="http://schemas.microsoft.com/office/drawing/2014/main" id="{293AAE05-542A-4964-9E3E-074E390F0D81}"/>
              </a:ext>
            </a:extLst>
          </p:cNvPr>
          <p:cNvPicPr>
            <a:picLocks noChangeAspect="1"/>
          </p:cNvPicPr>
          <p:nvPr/>
        </p:nvPicPr>
        <p:blipFill>
          <a:blip r:embed="rId2"/>
          <a:stretch>
            <a:fillRect/>
          </a:stretch>
        </p:blipFill>
        <p:spPr>
          <a:xfrm>
            <a:off x="502618" y="1557016"/>
            <a:ext cx="5889812" cy="3137647"/>
          </a:xfrm>
          <a:prstGeom prst="rect">
            <a:avLst/>
          </a:prstGeom>
        </p:spPr>
      </p:pic>
      <p:pic>
        <p:nvPicPr>
          <p:cNvPr id="9" name="Picture 8">
            <a:extLst>
              <a:ext uri="{FF2B5EF4-FFF2-40B4-BE49-F238E27FC236}">
                <a16:creationId xmlns:a16="http://schemas.microsoft.com/office/drawing/2014/main" id="{483F8E41-976E-4D89-839E-7F840376484D}"/>
              </a:ext>
            </a:extLst>
          </p:cNvPr>
          <p:cNvPicPr>
            <a:picLocks noChangeAspect="1"/>
          </p:cNvPicPr>
          <p:nvPr/>
        </p:nvPicPr>
        <p:blipFill>
          <a:blip r:embed="rId3"/>
          <a:stretch>
            <a:fillRect/>
          </a:stretch>
        </p:blipFill>
        <p:spPr>
          <a:xfrm>
            <a:off x="663729" y="4605455"/>
            <a:ext cx="5647860" cy="1759811"/>
          </a:xfrm>
          <a:prstGeom prst="rect">
            <a:avLst/>
          </a:prstGeom>
        </p:spPr>
      </p:pic>
      <p:pic>
        <p:nvPicPr>
          <p:cNvPr id="10" name="Picture 9">
            <a:extLst>
              <a:ext uri="{FF2B5EF4-FFF2-40B4-BE49-F238E27FC236}">
                <a16:creationId xmlns:a16="http://schemas.microsoft.com/office/drawing/2014/main" id="{8053696B-71C3-4A0B-9744-A125A0A9F130}"/>
              </a:ext>
            </a:extLst>
          </p:cNvPr>
          <p:cNvPicPr>
            <a:picLocks noChangeAspect="1"/>
          </p:cNvPicPr>
          <p:nvPr/>
        </p:nvPicPr>
        <p:blipFill>
          <a:blip r:embed="rId4"/>
          <a:stretch>
            <a:fillRect/>
          </a:stretch>
        </p:blipFill>
        <p:spPr>
          <a:xfrm>
            <a:off x="6392430" y="1650203"/>
            <a:ext cx="5372100" cy="4371975"/>
          </a:xfrm>
          <a:prstGeom prst="rect">
            <a:avLst/>
          </a:prstGeom>
        </p:spPr>
      </p:pic>
    </p:spTree>
    <p:extLst>
      <p:ext uri="{BB962C8B-B14F-4D97-AF65-F5344CB8AC3E}">
        <p14:creationId xmlns:p14="http://schemas.microsoft.com/office/powerpoint/2010/main" val="170963873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p:txBody>
          <a:bodyPr/>
          <a:lstStyle/>
          <a:p>
            <a:r>
              <a:rPr lang="en-US" dirty="0"/>
              <a:t>Reduction affecting current payment</a:t>
            </a:r>
          </a:p>
          <a:p>
            <a:pPr lvl="1"/>
            <a:r>
              <a:rPr lang="en-US" dirty="0"/>
              <a:t>Facts:</a:t>
            </a:r>
          </a:p>
          <a:p>
            <a:pPr lvl="2"/>
            <a:r>
              <a:rPr lang="en-US" dirty="0"/>
              <a:t>Rating decision dated October 5, 2017, granted service connection for right knee patellofemoral syndrome at 20 percent effective January 12, 2017</a:t>
            </a:r>
          </a:p>
          <a:p>
            <a:pPr marL="914400" lvl="2" indent="0">
              <a:buNone/>
            </a:pPr>
            <a:endParaRPr lang="en-US" sz="1000" dirty="0"/>
          </a:p>
          <a:p>
            <a:pPr lvl="2"/>
            <a:r>
              <a:rPr lang="en-US" dirty="0"/>
              <a:t>A rating decision dated December 23, 2019 (with due process letter on the same date), properly identified a CUE for assigning an incorrect evaluation of 20 percent and proposed to reduce the evaluation to 10 percent</a:t>
            </a:r>
          </a:p>
          <a:p>
            <a:pPr lvl="3"/>
            <a:r>
              <a:rPr lang="en-US" dirty="0"/>
              <a:t>The current combined evaluation will be reduced from 20 to 10 percent</a:t>
            </a:r>
          </a:p>
          <a:p>
            <a:pPr marL="1371600" lvl="3" indent="0">
              <a:buNone/>
            </a:pPr>
            <a:endParaRPr lang="en-US" sz="1000" dirty="0"/>
          </a:p>
          <a:p>
            <a:pPr lvl="2"/>
            <a:r>
              <a:rPr lang="en-US" dirty="0"/>
              <a:t>Today we are rating the final reduction</a:t>
            </a:r>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47905306"/>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Issue/Decision</a:t>
            </a:r>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
        <p:nvSpPr>
          <p:cNvPr id="3" name="Content Placeholder 2"/>
          <p:cNvSpPr>
            <a:spLocks noGrp="1"/>
          </p:cNvSpPr>
          <p:nvPr>
            <p:ph idx="1"/>
          </p:nvPr>
        </p:nvSpPr>
        <p:spPr>
          <a:xfrm>
            <a:off x="992459" y="3293822"/>
            <a:ext cx="10080702" cy="2210964"/>
          </a:xfrm>
          <a:solidFill>
            <a:schemeClr val="bg1"/>
          </a:solidFill>
        </p:spPr>
        <p:txBody>
          <a:bodyPr/>
          <a:lstStyle/>
          <a:p>
            <a:pPr marL="0" indent="0">
              <a:buNone/>
            </a:pPr>
            <a:r>
              <a:rPr lang="en-US" dirty="0"/>
              <a:t>Generate the final reduction in </a:t>
            </a:r>
            <a:r>
              <a:rPr lang="en-US" i="1" dirty="0"/>
              <a:t>Issue Management </a:t>
            </a:r>
            <a:r>
              <a:rPr lang="en-US" dirty="0"/>
              <a:t>in VBMS-R as normal, adding necessary effective date and reasons and basis information and applicable laws, as needed</a:t>
            </a:r>
          </a:p>
        </p:txBody>
      </p:sp>
      <p:pic>
        <p:nvPicPr>
          <p:cNvPr id="5" name="Picture 4">
            <a:extLst>
              <a:ext uri="{FF2B5EF4-FFF2-40B4-BE49-F238E27FC236}">
                <a16:creationId xmlns:a16="http://schemas.microsoft.com/office/drawing/2014/main" id="{DFFBF9EF-0CE9-4D1A-B0B5-1B766B85E71C}"/>
              </a:ext>
            </a:extLst>
          </p:cNvPr>
          <p:cNvPicPr>
            <a:picLocks noChangeAspect="1"/>
          </p:cNvPicPr>
          <p:nvPr/>
        </p:nvPicPr>
        <p:blipFill>
          <a:blip r:embed="rId2"/>
          <a:stretch>
            <a:fillRect/>
          </a:stretch>
        </p:blipFill>
        <p:spPr>
          <a:xfrm>
            <a:off x="514350" y="1556870"/>
            <a:ext cx="11677650" cy="1643529"/>
          </a:xfrm>
          <a:prstGeom prst="rect">
            <a:avLst/>
          </a:prstGeom>
        </p:spPr>
      </p:pic>
    </p:spTree>
    <p:extLst>
      <p:ext uri="{BB962C8B-B14F-4D97-AF65-F5344CB8AC3E}">
        <p14:creationId xmlns:p14="http://schemas.microsoft.com/office/powerpoint/2010/main" val="245691758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Must the Codesheet Be Corrected?</a:t>
            </a:r>
          </a:p>
        </p:txBody>
      </p:sp>
      <p:sp>
        <p:nvSpPr>
          <p:cNvPr id="3" name="Content Placeholder 2"/>
          <p:cNvSpPr>
            <a:spLocks noGrp="1"/>
          </p:cNvSpPr>
          <p:nvPr>
            <p:ph idx="1"/>
          </p:nvPr>
        </p:nvSpPr>
        <p:spPr>
          <a:xfrm>
            <a:off x="847165" y="1589518"/>
            <a:ext cx="4741340" cy="4691641"/>
          </a:xfrm>
        </p:spPr>
        <p:txBody>
          <a:bodyPr/>
          <a:lstStyle/>
          <a:p>
            <a:r>
              <a:rPr lang="en-US" dirty="0"/>
              <a:t>Without correction of the codesheet, the combined evaluation continues to be calculated as 30 percent from January 12, 2017, for this and future decisions</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pic>
        <p:nvPicPr>
          <p:cNvPr id="5" name="Picture 4">
            <a:extLst>
              <a:ext uri="{FF2B5EF4-FFF2-40B4-BE49-F238E27FC236}">
                <a16:creationId xmlns:a16="http://schemas.microsoft.com/office/drawing/2014/main" id="{2ACE8256-1538-4DFB-B966-2DE9F1067FEF}"/>
              </a:ext>
            </a:extLst>
          </p:cNvPr>
          <p:cNvPicPr>
            <a:picLocks noChangeAspect="1"/>
          </p:cNvPicPr>
          <p:nvPr/>
        </p:nvPicPr>
        <p:blipFill>
          <a:blip r:embed="rId2"/>
          <a:stretch>
            <a:fillRect/>
          </a:stretch>
        </p:blipFill>
        <p:spPr>
          <a:xfrm>
            <a:off x="6603496" y="2232025"/>
            <a:ext cx="5095875" cy="4124325"/>
          </a:xfrm>
          <a:prstGeom prst="rect">
            <a:avLst/>
          </a:prstGeom>
        </p:spPr>
      </p:pic>
      <p:sp>
        <p:nvSpPr>
          <p:cNvPr id="6" name="Content Placeholder 2">
            <a:extLst>
              <a:ext uri="{FF2B5EF4-FFF2-40B4-BE49-F238E27FC236}">
                <a16:creationId xmlns:a16="http://schemas.microsoft.com/office/drawing/2014/main" id="{71837BB8-B216-4B2E-A81F-D2059B31FFA3}"/>
              </a:ext>
            </a:extLst>
          </p:cNvPr>
          <p:cNvSpPr txBox="1">
            <a:spLocks/>
          </p:cNvSpPr>
          <p:nvPr/>
        </p:nvSpPr>
        <p:spPr bwMode="auto">
          <a:xfrm>
            <a:off x="6923670" y="1636521"/>
            <a:ext cx="4371606" cy="59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buNone/>
            </a:pPr>
            <a:r>
              <a:rPr lang="en-US" kern="0" dirty="0">
                <a:solidFill>
                  <a:srgbClr val="FF0000"/>
                </a:solidFill>
              </a:rPr>
              <a:t>Incorrect Codesheet</a:t>
            </a:r>
          </a:p>
        </p:txBody>
      </p:sp>
    </p:spTree>
    <p:extLst>
      <p:ext uri="{BB962C8B-B14F-4D97-AF65-F5344CB8AC3E}">
        <p14:creationId xmlns:p14="http://schemas.microsoft.com/office/powerpoint/2010/main" val="255783132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March 2020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to Correct the Codesheet</a:t>
            </a:r>
          </a:p>
        </p:txBody>
      </p:sp>
      <p:sp>
        <p:nvSpPr>
          <p:cNvPr id="3" name="Content Placeholder 2"/>
          <p:cNvSpPr>
            <a:spLocks noGrp="1"/>
          </p:cNvSpPr>
          <p:nvPr>
            <p:ph idx="1"/>
          </p:nvPr>
        </p:nvSpPr>
        <p:spPr/>
        <p:txBody>
          <a:bodyPr/>
          <a:lstStyle/>
          <a:p>
            <a:r>
              <a:rPr lang="en-US" dirty="0"/>
              <a:t>Return to the Master Record</a:t>
            </a:r>
          </a:p>
          <a:p>
            <a:pPr marL="0" indent="0">
              <a:buNone/>
            </a:pPr>
            <a:endParaRPr lang="en-US" sz="2000" dirty="0"/>
          </a:p>
          <a:p>
            <a:r>
              <a:rPr lang="en-US" dirty="0"/>
              <a:t>Edit the Diagnosis Information screen to change the effective date of the 10 percent evaluation to reflect the correct effective date for the decision had the error not occurred (January 12, 2017)</a:t>
            </a:r>
          </a:p>
          <a:p>
            <a:pPr marL="0" indent="0">
              <a:buNone/>
            </a:pPr>
            <a:endParaRPr lang="en-US" sz="2000" dirty="0"/>
          </a:p>
          <a:p>
            <a:r>
              <a:rPr lang="en-US" dirty="0"/>
              <a:t>Delete the information from the </a:t>
            </a:r>
            <a:r>
              <a:rPr lang="en-US" i="1" dirty="0"/>
              <a:t>Supplementary Decision</a:t>
            </a:r>
            <a:r>
              <a:rPr lang="en-US" dirty="0"/>
              <a:t> field</a:t>
            </a:r>
          </a:p>
          <a:p>
            <a:pPr marL="0" indent="0">
              <a:buNone/>
            </a:pPr>
            <a:endParaRPr lang="en-US" sz="2000" dirty="0"/>
          </a:p>
          <a:p>
            <a:r>
              <a:rPr lang="en-US" dirty="0"/>
              <a:t>Delete the 20 percent evaluation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942077538"/>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Corrected Codesheet</a:t>
            </a:r>
          </a:p>
        </p:txBody>
      </p:sp>
      <p:sp>
        <p:nvSpPr>
          <p:cNvPr id="3" name="Content Placeholder 2"/>
          <p:cNvSpPr>
            <a:spLocks noGrp="1"/>
          </p:cNvSpPr>
          <p:nvPr>
            <p:ph idx="1"/>
          </p:nvPr>
        </p:nvSpPr>
        <p:spPr>
          <a:xfrm>
            <a:off x="847164" y="1589518"/>
            <a:ext cx="5480807" cy="4691641"/>
          </a:xfrm>
        </p:spPr>
        <p:txBody>
          <a:bodyPr/>
          <a:lstStyle/>
          <a:p>
            <a:r>
              <a:rPr lang="en-US" dirty="0"/>
              <a:t>Following correction of</a:t>
            </a:r>
            <a:br>
              <a:rPr lang="en-US" dirty="0"/>
            </a:br>
            <a:r>
              <a:rPr lang="en-US" dirty="0"/>
              <a:t>the Master Record </a:t>
            </a:r>
          </a:p>
          <a:p>
            <a:pPr lvl="1"/>
            <a:r>
              <a:rPr lang="en-US" dirty="0"/>
              <a:t>the narrative will continue to generate with the proper notification for the Veteran, and</a:t>
            </a:r>
          </a:p>
          <a:p>
            <a:pPr lvl="1"/>
            <a:r>
              <a:rPr lang="en-US" dirty="0"/>
              <a:t>the codesheet will generate with the CUE corrected and proper combined evaluation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pic>
        <p:nvPicPr>
          <p:cNvPr id="5" name="Picture 4">
            <a:extLst>
              <a:ext uri="{FF2B5EF4-FFF2-40B4-BE49-F238E27FC236}">
                <a16:creationId xmlns:a16="http://schemas.microsoft.com/office/drawing/2014/main" id="{916293EF-EB13-469A-AD5E-C801FABF877F}"/>
              </a:ext>
            </a:extLst>
          </p:cNvPr>
          <p:cNvPicPr>
            <a:picLocks noChangeAspect="1"/>
          </p:cNvPicPr>
          <p:nvPr/>
        </p:nvPicPr>
        <p:blipFill>
          <a:blip r:embed="rId2"/>
          <a:stretch>
            <a:fillRect/>
          </a:stretch>
        </p:blipFill>
        <p:spPr>
          <a:xfrm>
            <a:off x="7004011" y="1719262"/>
            <a:ext cx="4562475" cy="3419475"/>
          </a:xfrm>
          <a:prstGeom prst="rect">
            <a:avLst/>
          </a:prstGeom>
        </p:spPr>
      </p:pic>
    </p:spTree>
    <p:extLst>
      <p:ext uri="{BB962C8B-B14F-4D97-AF65-F5344CB8AC3E}">
        <p14:creationId xmlns:p14="http://schemas.microsoft.com/office/powerpoint/2010/main" val="2731743219"/>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Content Placeholder 2"/>
          <p:cNvSpPr>
            <a:spLocks noGrp="1"/>
          </p:cNvSpPr>
          <p:nvPr>
            <p:ph idx="1"/>
          </p:nvPr>
        </p:nvSpPr>
        <p:spPr>
          <a:xfrm>
            <a:off x="847165" y="1589518"/>
            <a:ext cx="11218060" cy="4691641"/>
          </a:xfrm>
        </p:spPr>
        <p:txBody>
          <a:bodyPr/>
          <a:lstStyle/>
          <a:p>
            <a:r>
              <a:rPr lang="en-US" dirty="0"/>
              <a:t>Past reduction not affecting current payment</a:t>
            </a:r>
          </a:p>
          <a:p>
            <a:pPr lvl="1"/>
            <a:r>
              <a:rPr lang="en-US" dirty="0"/>
              <a:t>Facts</a:t>
            </a:r>
          </a:p>
          <a:p>
            <a:pPr lvl="2"/>
            <a:r>
              <a:rPr lang="en-US" sz="1600" dirty="0"/>
              <a:t>A prior rating decision granted service connection for residuals of left elbow fracture with a 20 percent evaluation assigned effective July 9, 2017</a:t>
            </a:r>
          </a:p>
          <a:p>
            <a:pPr lvl="3"/>
            <a:r>
              <a:rPr lang="en-US" sz="1600" dirty="0"/>
              <a:t>This was the Veteran’s only service-connected disability at that time</a:t>
            </a:r>
          </a:p>
          <a:p>
            <a:pPr lvl="3"/>
            <a:r>
              <a:rPr lang="en-US" sz="1600" dirty="0"/>
              <a:t>Thereafter, a rating decision dated June 15, 2019, granted service connection for PTSD with a 50 percent evaluation effective March 22, 2019</a:t>
            </a:r>
          </a:p>
          <a:p>
            <a:pPr marL="1371600" lvl="3" indent="0">
              <a:buNone/>
            </a:pPr>
            <a:endParaRPr lang="en-US" sz="1000" dirty="0"/>
          </a:p>
          <a:p>
            <a:pPr lvl="2"/>
            <a:r>
              <a:rPr lang="en-US" sz="1600" dirty="0"/>
              <a:t>A rating decision and due process notification dated December 15, 2019, properly proposed to reduce the elbow disability’s 20 percent evaluation to 10 percent</a:t>
            </a:r>
          </a:p>
          <a:p>
            <a:pPr lvl="3"/>
            <a:r>
              <a:rPr lang="en-US" sz="1600" dirty="0"/>
              <a:t>If this reduction occurs, the combined evaluation will be 10 percent from July 9, 2017 to March 22, 2019</a:t>
            </a:r>
          </a:p>
          <a:p>
            <a:pPr lvl="3"/>
            <a:r>
              <a:rPr lang="en-US" sz="1600" dirty="0"/>
              <a:t>Sixty percent will continue from March 22, 2019</a:t>
            </a:r>
          </a:p>
          <a:p>
            <a:pPr marL="1371600" lvl="3" indent="0">
              <a:buNone/>
            </a:pPr>
            <a:endParaRPr lang="en-US" sz="1000" dirty="0"/>
          </a:p>
          <a:p>
            <a:pPr lvl="2"/>
            <a:r>
              <a:rPr lang="en-US" sz="1600" dirty="0"/>
              <a:t>We are completing the final reduction rating today</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336143330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Generated Language</a:t>
            </a:r>
          </a:p>
        </p:txBody>
      </p:sp>
      <p:sp>
        <p:nvSpPr>
          <p:cNvPr id="3" name="Content Placeholder 2"/>
          <p:cNvSpPr>
            <a:spLocks noGrp="1"/>
          </p:cNvSpPr>
          <p:nvPr>
            <p:ph idx="1"/>
          </p:nvPr>
        </p:nvSpPr>
        <p:spPr>
          <a:xfrm>
            <a:off x="847165" y="4114800"/>
            <a:ext cx="10945906" cy="2166359"/>
          </a:xfrm>
        </p:spPr>
        <p:txBody>
          <a:bodyPr/>
          <a:lstStyle/>
          <a:p>
            <a:r>
              <a:rPr lang="en-US" dirty="0"/>
              <a:t>There is no perfect way to enter this decision in VBMS-R</a:t>
            </a:r>
          </a:p>
          <a:p>
            <a:pPr lvl="1"/>
            <a:r>
              <a:rPr lang="en-US" dirty="0"/>
              <a:t>Entered here as final reduction effective July 9, 2017, to generate CUE language</a:t>
            </a:r>
          </a:p>
          <a:p>
            <a:pPr marL="457200" lvl="1" indent="0">
              <a:buNone/>
            </a:pPr>
            <a:endParaRPr lang="en-US" sz="1000" dirty="0"/>
          </a:p>
          <a:p>
            <a:pPr lvl="1"/>
            <a:r>
              <a:rPr lang="en-US" dirty="0"/>
              <a:t>Edit generated language to provide proper information</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pic>
        <p:nvPicPr>
          <p:cNvPr id="5" name="Picture 4">
            <a:extLst>
              <a:ext uri="{FF2B5EF4-FFF2-40B4-BE49-F238E27FC236}">
                <a16:creationId xmlns:a16="http://schemas.microsoft.com/office/drawing/2014/main" id="{3BB71B9A-0C37-4FCA-AFA2-05D55B600EC7}"/>
              </a:ext>
            </a:extLst>
          </p:cNvPr>
          <p:cNvPicPr>
            <a:picLocks noChangeAspect="1"/>
          </p:cNvPicPr>
          <p:nvPr/>
        </p:nvPicPr>
        <p:blipFill>
          <a:blip r:embed="rId2"/>
          <a:stretch>
            <a:fillRect/>
          </a:stretch>
        </p:blipFill>
        <p:spPr>
          <a:xfrm>
            <a:off x="1226634" y="1399235"/>
            <a:ext cx="9902283" cy="2618467"/>
          </a:xfrm>
          <a:prstGeom prst="rect">
            <a:avLst/>
          </a:prstGeom>
        </p:spPr>
      </p:pic>
    </p:spTree>
    <p:extLst>
      <p:ext uri="{BB962C8B-B14F-4D97-AF65-F5344CB8AC3E}">
        <p14:creationId xmlns:p14="http://schemas.microsoft.com/office/powerpoint/2010/main" val="190722408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 Correct Information in the Narrative</a:t>
            </a:r>
          </a:p>
        </p:txBody>
      </p:sp>
      <p:sp>
        <p:nvSpPr>
          <p:cNvPr id="3" name="Content Placeholder 2"/>
          <p:cNvSpPr>
            <a:spLocks noGrp="1"/>
          </p:cNvSpPr>
          <p:nvPr>
            <p:ph idx="1"/>
          </p:nvPr>
        </p:nvSpPr>
        <p:spPr>
          <a:xfrm>
            <a:off x="847165" y="4379528"/>
            <a:ext cx="10945906" cy="1976822"/>
          </a:xfrm>
        </p:spPr>
        <p:txBody>
          <a:bodyPr/>
          <a:lstStyle/>
          <a:p>
            <a:pPr marL="0" indent="0">
              <a:buNone/>
            </a:pPr>
            <a:r>
              <a:rPr lang="en-US" dirty="0">
                <a:solidFill>
                  <a:srgbClr val="002060"/>
                </a:solidFill>
              </a:rPr>
              <a:t>Suggestions:</a:t>
            </a:r>
          </a:p>
          <a:p>
            <a:pPr lvl="1"/>
            <a:r>
              <a:rPr lang="en-US" dirty="0">
                <a:solidFill>
                  <a:srgbClr val="002060"/>
                </a:solidFill>
              </a:rPr>
              <a:t>Leave discussion of payments to the notification letter</a:t>
            </a:r>
          </a:p>
          <a:p>
            <a:pPr marL="457200" lvl="1" indent="0">
              <a:buNone/>
            </a:pPr>
            <a:endParaRPr lang="en-US" sz="1000" dirty="0">
              <a:solidFill>
                <a:srgbClr val="002060"/>
              </a:solidFill>
            </a:endParaRPr>
          </a:p>
          <a:p>
            <a:pPr lvl="1"/>
            <a:r>
              <a:rPr lang="en-US" dirty="0">
                <a:solidFill>
                  <a:srgbClr val="002060"/>
                </a:solidFill>
              </a:rPr>
              <a:t>Provide the specifics of the error without extensive discussion (assuming that was provided in the proposal)</a:t>
            </a:r>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pic>
        <p:nvPicPr>
          <p:cNvPr id="5" name="Picture 4">
            <a:extLst>
              <a:ext uri="{FF2B5EF4-FFF2-40B4-BE49-F238E27FC236}">
                <a16:creationId xmlns:a16="http://schemas.microsoft.com/office/drawing/2014/main" id="{82AC9094-7F00-4F05-BB75-FAAA80506835}"/>
              </a:ext>
            </a:extLst>
          </p:cNvPr>
          <p:cNvPicPr>
            <a:picLocks noChangeAspect="1"/>
          </p:cNvPicPr>
          <p:nvPr/>
        </p:nvPicPr>
        <p:blipFill>
          <a:blip r:embed="rId2"/>
          <a:stretch>
            <a:fillRect/>
          </a:stretch>
        </p:blipFill>
        <p:spPr>
          <a:xfrm>
            <a:off x="549746" y="1483114"/>
            <a:ext cx="11524867" cy="2592621"/>
          </a:xfrm>
          <a:prstGeom prst="rect">
            <a:avLst/>
          </a:prstGeom>
        </p:spPr>
      </p:pic>
      <p:sp>
        <p:nvSpPr>
          <p:cNvPr id="6" name="Rectangle: Rounded Corners 5">
            <a:extLst>
              <a:ext uri="{FF2B5EF4-FFF2-40B4-BE49-F238E27FC236}">
                <a16:creationId xmlns:a16="http://schemas.microsoft.com/office/drawing/2014/main" id="{2173A712-B87C-4381-B6BA-6751057BE007}"/>
              </a:ext>
            </a:extLst>
          </p:cNvPr>
          <p:cNvSpPr/>
          <p:nvPr/>
        </p:nvSpPr>
        <p:spPr bwMode="auto">
          <a:xfrm>
            <a:off x="549746" y="2196790"/>
            <a:ext cx="11415513" cy="557561"/>
          </a:xfrm>
          <a:prstGeom prst="roundRect">
            <a:avLst/>
          </a:prstGeom>
          <a:noFill/>
          <a:ln w="28575"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2226028572"/>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the Codesheet</a:t>
            </a:r>
          </a:p>
        </p:txBody>
      </p:sp>
      <p:sp>
        <p:nvSpPr>
          <p:cNvPr id="3" name="Content Placeholder 2"/>
          <p:cNvSpPr>
            <a:spLocks noGrp="1"/>
          </p:cNvSpPr>
          <p:nvPr>
            <p:ph idx="1"/>
          </p:nvPr>
        </p:nvSpPr>
        <p:spPr>
          <a:xfrm>
            <a:off x="847165" y="1616927"/>
            <a:ext cx="4505420" cy="4664232"/>
          </a:xfrm>
        </p:spPr>
        <p:txBody>
          <a:bodyPr/>
          <a:lstStyle/>
          <a:p>
            <a:pPr marL="0" indent="0">
              <a:buNone/>
            </a:pPr>
            <a:r>
              <a:rPr lang="en-US" dirty="0"/>
              <a:t>Update the codesheet so that it reads how it should have read had no error been made</a:t>
            </a:r>
          </a:p>
          <a:p>
            <a:pPr marL="0" indent="0">
              <a:buNone/>
            </a:pPr>
            <a:endParaRPr lang="en-US" dirty="0"/>
          </a:p>
          <a:p>
            <a:pPr marL="0" indent="0">
              <a:buNone/>
            </a:pPr>
            <a:r>
              <a:rPr lang="en-US" dirty="0"/>
              <a:t>For this example, correction involved removing the 20 percent evaluation for the elbow</a:t>
            </a:r>
          </a:p>
          <a:p>
            <a:pPr marL="0"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pic>
        <p:nvPicPr>
          <p:cNvPr id="5" name="Picture 4">
            <a:extLst>
              <a:ext uri="{FF2B5EF4-FFF2-40B4-BE49-F238E27FC236}">
                <a16:creationId xmlns:a16="http://schemas.microsoft.com/office/drawing/2014/main" id="{BE531DCA-3317-4811-869B-C3CE9711CEE9}"/>
              </a:ext>
            </a:extLst>
          </p:cNvPr>
          <p:cNvPicPr>
            <a:picLocks noChangeAspect="1"/>
          </p:cNvPicPr>
          <p:nvPr/>
        </p:nvPicPr>
        <p:blipFill>
          <a:blip r:embed="rId2"/>
          <a:stretch>
            <a:fillRect/>
          </a:stretch>
        </p:blipFill>
        <p:spPr>
          <a:xfrm>
            <a:off x="5061169" y="1916268"/>
            <a:ext cx="6698449" cy="3616480"/>
          </a:xfrm>
          <a:prstGeom prst="rect">
            <a:avLst/>
          </a:prstGeom>
        </p:spPr>
      </p:pic>
    </p:spTree>
    <p:extLst>
      <p:ext uri="{BB962C8B-B14F-4D97-AF65-F5344CB8AC3E}">
        <p14:creationId xmlns:p14="http://schemas.microsoft.com/office/powerpoint/2010/main" val="839411371"/>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Reminders</a:t>
            </a:r>
          </a:p>
        </p:txBody>
      </p:sp>
      <p:sp>
        <p:nvSpPr>
          <p:cNvPr id="3" name="Content Placeholder 2"/>
          <p:cNvSpPr>
            <a:spLocks noGrp="1"/>
          </p:cNvSpPr>
          <p:nvPr>
            <p:ph idx="1"/>
          </p:nvPr>
        </p:nvSpPr>
        <p:spPr>
          <a:xfrm>
            <a:off x="847164" y="1589518"/>
            <a:ext cx="11344835" cy="4766832"/>
          </a:xfrm>
        </p:spPr>
        <p:txBody>
          <a:bodyPr/>
          <a:lstStyle/>
          <a:p>
            <a:r>
              <a:rPr lang="en-US" sz="2400" dirty="0"/>
              <a:t>Leave discussion of payment details to authorization</a:t>
            </a:r>
          </a:p>
          <a:p>
            <a:pPr lvl="1"/>
            <a:r>
              <a:rPr lang="en-US" dirty="0"/>
              <a:t>When current benefits change, use the effective date of the benefit change in the decision text and explain that date in the narrative</a:t>
            </a:r>
          </a:p>
          <a:p>
            <a:pPr lvl="2"/>
            <a:r>
              <a:rPr lang="en-US" dirty="0"/>
              <a:t>Also explain how the record is corrected for the CUE</a:t>
            </a:r>
          </a:p>
          <a:p>
            <a:pPr marL="914400" lvl="2" indent="0">
              <a:buNone/>
            </a:pPr>
            <a:endParaRPr lang="en-US" sz="800" dirty="0"/>
          </a:p>
          <a:p>
            <a:r>
              <a:rPr lang="en-US" sz="2400" dirty="0"/>
              <a:t>You may include a note on the codesheet annotating that this is a CUE due to administrative error and no O/P should be created</a:t>
            </a:r>
          </a:p>
          <a:p>
            <a:pPr lvl="1"/>
            <a:r>
              <a:rPr lang="en-US" sz="2000" dirty="0"/>
              <a:t>This is discretionary, but if it is unclear that this is the situation, then the note may be helpful</a:t>
            </a:r>
          </a:p>
          <a:p>
            <a:pPr marL="457200" lvl="1" indent="0">
              <a:buNone/>
            </a:pPr>
            <a:endParaRPr lang="en-US" sz="800" dirty="0"/>
          </a:p>
          <a:p>
            <a:r>
              <a:rPr lang="en-US" sz="2400" dirty="0"/>
              <a:t>Be clear and specific in your narrative</a:t>
            </a:r>
          </a:p>
          <a:p>
            <a:r>
              <a:rPr lang="en-US" sz="2400" dirty="0"/>
              <a:t>Review all generated text to ensure accuracy</a:t>
            </a:r>
          </a:p>
          <a:p>
            <a:r>
              <a:rPr lang="en-US" sz="2400" dirty="0"/>
              <a:t>Often, there is no single correct way to address a CUE in VBMS-R</a:t>
            </a:r>
          </a:p>
          <a:p>
            <a:pPr lvl="1"/>
            <a:r>
              <a:rPr lang="en-US" sz="2000" dirty="0"/>
              <a:t>Use the system optimally for generation of situation-appropriate generated language</a:t>
            </a:r>
          </a:p>
        </p:txBody>
      </p:sp>
      <p:sp>
        <p:nvSpPr>
          <p:cNvPr id="4" name="Slide Number Placeholder 3"/>
          <p:cNvSpPr>
            <a:spLocks noGrp="1"/>
          </p:cNvSpPr>
          <p:nvPr>
            <p:ph type="sldNum" sz="quarter" idx="10"/>
          </p:nvPr>
        </p:nvSpPr>
        <p:spPr/>
        <p:txBody>
          <a:bodyPr/>
          <a:lstStyle/>
          <a:p>
            <a:fld id="{7C414AED-89CE-4A48-8B2B-1B3A5C68EA2A}" type="slidenum">
              <a:rPr lang="en-US" smtClean="0"/>
              <a:t>36</a:t>
            </a:fld>
            <a:endParaRPr lang="en-US" dirty="0"/>
          </a:p>
        </p:txBody>
      </p:sp>
    </p:spTree>
    <p:extLst>
      <p:ext uri="{BB962C8B-B14F-4D97-AF65-F5344CB8AC3E}">
        <p14:creationId xmlns:p14="http://schemas.microsoft.com/office/powerpoint/2010/main" val="241490886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Korean DMZ Expanded Dates &amp; 38 CFR 3.114a</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Aimee Hawkins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Consultant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STAR 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654338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0B25-758B-4261-83D3-374776BF5127}"/>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F9E9049E-8F57-45D0-8E48-B52158711C57}"/>
              </a:ext>
            </a:extLst>
          </p:cNvPr>
          <p:cNvSpPr>
            <a:spLocks noGrp="1"/>
          </p:cNvSpPr>
          <p:nvPr>
            <p:ph idx="1"/>
          </p:nvPr>
        </p:nvSpPr>
        <p:spPr/>
        <p:txBody>
          <a:bodyPr/>
          <a:lstStyle/>
          <a:p>
            <a:r>
              <a:rPr lang="en-US" dirty="0"/>
              <a:t>We would like clarification on effective dates of grants for Veterans who served in Korea and now meet the requirements for presumptive SC based on herbicide exposure in the Koran DMZ due to the expansion of dates in PL 116-23.  If a claim or legacy appeal was pending on the date of the law change, can we grant prior to the date of the law change, or is the proper effective date of the grant January 1, 2020; the effective date of the law change as directed by 38 CFR 3.114?</a:t>
            </a:r>
          </a:p>
        </p:txBody>
      </p:sp>
      <p:sp>
        <p:nvSpPr>
          <p:cNvPr id="4" name="Slide Number Placeholder 3">
            <a:extLst>
              <a:ext uri="{FF2B5EF4-FFF2-40B4-BE49-F238E27FC236}">
                <a16:creationId xmlns:a16="http://schemas.microsoft.com/office/drawing/2014/main" id="{4414B02B-D253-4E30-8D85-A0254D041C18}"/>
              </a:ext>
            </a:extLst>
          </p:cNvPr>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254088918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99D75-14A2-4EAE-8914-F81A7322A901}"/>
              </a:ext>
            </a:extLst>
          </p:cNvPr>
          <p:cNvSpPr>
            <a:spLocks noGrp="1"/>
          </p:cNvSpPr>
          <p:nvPr>
            <p:ph type="title"/>
          </p:nvPr>
        </p:nvSpPr>
        <p:spPr/>
        <p:txBody>
          <a:bodyPr/>
          <a:lstStyle/>
          <a:p>
            <a:r>
              <a:rPr lang="en-US" dirty="0"/>
              <a:t>Guidance</a:t>
            </a:r>
          </a:p>
        </p:txBody>
      </p:sp>
      <p:sp>
        <p:nvSpPr>
          <p:cNvPr id="3" name="Content Placeholder 2">
            <a:extLst>
              <a:ext uri="{FF2B5EF4-FFF2-40B4-BE49-F238E27FC236}">
                <a16:creationId xmlns:a16="http://schemas.microsoft.com/office/drawing/2014/main" id="{1A89858D-8507-4338-959B-39947CD27BC5}"/>
              </a:ext>
            </a:extLst>
          </p:cNvPr>
          <p:cNvSpPr>
            <a:spLocks noGrp="1"/>
          </p:cNvSpPr>
          <p:nvPr>
            <p:ph idx="1"/>
          </p:nvPr>
        </p:nvSpPr>
        <p:spPr>
          <a:xfrm>
            <a:off x="847165" y="1589518"/>
            <a:ext cx="11193784" cy="4691641"/>
          </a:xfrm>
        </p:spPr>
        <p:txBody>
          <a:bodyPr/>
          <a:lstStyle/>
          <a:p>
            <a:r>
              <a:rPr lang="en-US" dirty="0"/>
              <a:t>Decision makers should apply liberalizing legislation effective date rules [38 CFR 3.114(a)] to claims that are specifically being granted under the expanded Korean DMZ dates in the new law.  As stated in that regulation, </a:t>
            </a:r>
            <a:r>
              <a:rPr lang="en-US" i="1" dirty="0"/>
              <a:t>“The effective date of such award or increase shall be fixed in accordance with the facts found, but shall not be earlier than the effective date of the act or administrative issue."</a:t>
            </a:r>
          </a:p>
        </p:txBody>
      </p:sp>
      <p:sp>
        <p:nvSpPr>
          <p:cNvPr id="4" name="Slide Number Placeholder 3">
            <a:extLst>
              <a:ext uri="{FF2B5EF4-FFF2-40B4-BE49-F238E27FC236}">
                <a16:creationId xmlns:a16="http://schemas.microsoft.com/office/drawing/2014/main" id="{45245540-DBC6-46E2-8257-5B23C42DA88A}"/>
              </a:ext>
            </a:extLst>
          </p:cNvPr>
          <p:cNvSpPr>
            <a:spLocks noGrp="1"/>
          </p:cNvSpPr>
          <p:nvPr>
            <p:ph type="sldNum" sz="quarter" idx="10"/>
          </p:nvPr>
        </p:nvSpPr>
        <p:spPr/>
        <p:txBody>
          <a:bodyPr/>
          <a:lstStyle/>
          <a:p>
            <a:fld id="{7C414AED-89CE-4A48-8B2B-1B3A5C68EA2A}" type="slidenum">
              <a:rPr lang="en-US" smtClean="0"/>
              <a:t>39</a:t>
            </a:fld>
            <a:endParaRPr lang="en-US" dirty="0"/>
          </a:p>
        </p:txBody>
      </p:sp>
    </p:spTree>
    <p:extLst>
      <p:ext uri="{BB962C8B-B14F-4D97-AF65-F5344CB8AC3E}">
        <p14:creationId xmlns:p14="http://schemas.microsoft.com/office/powerpoint/2010/main" val="4015147745"/>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326464" cy="4950244"/>
          </a:xfrm>
        </p:spPr>
        <p:txBody>
          <a:bodyPr/>
          <a:lstStyle/>
          <a:p>
            <a:pPr lvl="1">
              <a:buFont typeface="Wingdings" panose="05000000000000000000" pitchFamily="2" charset="2"/>
              <a:buChar char="v"/>
            </a:pPr>
            <a:r>
              <a:rPr lang="en-US" sz="2800" dirty="0"/>
              <a:t>RVSR Task Based Quality Review Checklist: Favorable Findings</a:t>
            </a:r>
          </a:p>
          <a:p>
            <a:pPr marL="457200" lvl="1" indent="0">
              <a:buNone/>
            </a:pPr>
            <a:endParaRPr lang="en-US" sz="800" dirty="0"/>
          </a:p>
          <a:p>
            <a:pPr lvl="1">
              <a:buFont typeface="Wingdings" panose="05000000000000000000" pitchFamily="2" charset="2"/>
              <a:buChar char="v"/>
            </a:pPr>
            <a:r>
              <a:rPr lang="en-US" sz="2800" dirty="0"/>
              <a:t>Q-Tip: ALS &amp; 38 CFR 3.318</a:t>
            </a:r>
          </a:p>
          <a:p>
            <a:pPr marL="457200" lvl="1" indent="0">
              <a:buNone/>
            </a:pPr>
            <a:endParaRPr lang="en-US" sz="800" dirty="0"/>
          </a:p>
          <a:p>
            <a:pPr lvl="1">
              <a:buFont typeface="Wingdings" panose="05000000000000000000" pitchFamily="2" charset="2"/>
              <a:buChar char="v"/>
            </a:pPr>
            <a:r>
              <a:rPr lang="en-US" sz="2800" dirty="0"/>
              <a:t>What’s </a:t>
            </a:r>
            <a:r>
              <a:rPr lang="en-US" sz="2800" i="1" dirty="0"/>
              <a:t>New</a:t>
            </a:r>
            <a:r>
              <a:rPr lang="en-US" sz="2800" dirty="0"/>
              <a:t> in the M21-1: Correcting CUEs</a:t>
            </a:r>
          </a:p>
          <a:p>
            <a:pPr marL="457200" lvl="1" indent="0">
              <a:buNone/>
            </a:pPr>
            <a:endParaRPr lang="en-US" sz="800" dirty="0"/>
          </a:p>
          <a:p>
            <a:pPr lvl="1">
              <a:buFont typeface="Wingdings" panose="05000000000000000000" pitchFamily="2" charset="2"/>
              <a:buChar char="v"/>
            </a:pPr>
            <a:r>
              <a:rPr lang="en-US" sz="2800" dirty="0"/>
              <a:t>Korean DMZ Expanded Dates &amp; 38 CFR 3.114a</a:t>
            </a:r>
          </a:p>
          <a:p>
            <a:pPr marL="457200" lvl="1" indent="0">
              <a:buNone/>
            </a:pPr>
            <a:endParaRPr lang="en-US" sz="800" dirty="0"/>
          </a:p>
          <a:p>
            <a:pPr lvl="1">
              <a:buFont typeface="Wingdings" panose="05000000000000000000" pitchFamily="2" charset="2"/>
              <a:buChar char="v"/>
            </a:pPr>
            <a:r>
              <a:rPr lang="en-US" sz="2800" dirty="0"/>
              <a:t>Routine Future Examinations (RFEs)</a:t>
            </a:r>
          </a:p>
          <a:p>
            <a:pPr marL="457200" lvl="1" indent="0">
              <a:buNone/>
            </a:pPr>
            <a:endParaRPr lang="en-US" sz="500" dirty="0"/>
          </a:p>
          <a:p>
            <a:pPr lvl="1">
              <a:buFont typeface="Wingdings" panose="05000000000000000000" pitchFamily="2" charset="2"/>
              <a:buChar char="v"/>
            </a:pPr>
            <a:r>
              <a:rPr lang="en-US" sz="2800" dirty="0"/>
              <a:t>Development Reminders</a:t>
            </a:r>
          </a:p>
          <a:p>
            <a:pPr marL="457200" lvl="1" indent="0">
              <a:buNone/>
            </a:pPr>
            <a:endParaRPr lang="en-US" sz="500" dirty="0"/>
          </a:p>
          <a:p>
            <a:pPr lvl="1">
              <a:buFont typeface="Wingdings" panose="05000000000000000000" pitchFamily="2" charset="2"/>
              <a:buChar char="v"/>
            </a:pPr>
            <a:r>
              <a:rPr lang="en-US" sz="2800" dirty="0"/>
              <a:t>Kudos to VARO Huntington – QMS Error Record Management</a:t>
            </a:r>
          </a:p>
          <a:p>
            <a:pPr marL="457200" lvl="1" indent="0">
              <a:buNone/>
            </a:pPr>
            <a:endParaRPr lang="en-US" sz="500" dirty="0"/>
          </a:p>
          <a:p>
            <a:pPr lvl="1">
              <a:buFont typeface="Wingdings" panose="05000000000000000000" pitchFamily="2" charset="2"/>
              <a:buChar char="v"/>
            </a:pPr>
            <a:r>
              <a:rPr lang="en-US" sz="2800" dirty="0"/>
              <a:t>M21-5 Appeals and Reviews Migration</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3A10-2DDB-4176-9FE6-F0265D6C74C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414E5A5C-8374-4D3B-9403-E53FB8FCABC1}"/>
              </a:ext>
            </a:extLst>
          </p:cNvPr>
          <p:cNvSpPr>
            <a:spLocks noGrp="1"/>
          </p:cNvSpPr>
          <p:nvPr>
            <p:ph idx="1"/>
          </p:nvPr>
        </p:nvSpPr>
        <p:spPr/>
        <p:txBody>
          <a:bodyPr/>
          <a:lstStyle/>
          <a:p>
            <a:r>
              <a:rPr lang="en-US" dirty="0"/>
              <a:t>A Veteran was previously denied service connection for diabetes mellitus based on herbicide exposure.  He submits a new claim in December 2019.  Exposure to herbicides can now be established based on the expanded dates of Korean DMZ service effectuated by the new law.  If all other requirements of service connection are met, the claim should be granted the date of law change, January 1, 2020.</a:t>
            </a:r>
          </a:p>
          <a:p>
            <a:pPr marL="0" indent="0">
              <a:buNone/>
            </a:pPr>
            <a:endParaRPr lang="en-US" sz="1000" dirty="0"/>
          </a:p>
          <a:p>
            <a:pPr lvl="1"/>
            <a:r>
              <a:rPr lang="en-US" dirty="0"/>
              <a:t>For more information on assigning an effective date based on liberalizing legislation, please refer to M21-1, Part III, Subpart iv, 5.C.8</a:t>
            </a:r>
          </a:p>
        </p:txBody>
      </p:sp>
      <p:sp>
        <p:nvSpPr>
          <p:cNvPr id="4" name="Slide Number Placeholder 3">
            <a:extLst>
              <a:ext uri="{FF2B5EF4-FFF2-40B4-BE49-F238E27FC236}">
                <a16:creationId xmlns:a16="http://schemas.microsoft.com/office/drawing/2014/main" id="{7936599C-D248-48DC-A3B3-D500F0324495}"/>
              </a:ext>
            </a:extLst>
          </p:cNvPr>
          <p:cNvSpPr>
            <a:spLocks noGrp="1"/>
          </p:cNvSpPr>
          <p:nvPr>
            <p:ph type="sldNum" sz="quarter" idx="10"/>
          </p:nvPr>
        </p:nvSpPr>
        <p:spPr/>
        <p:txBody>
          <a:bodyPr/>
          <a:lstStyle/>
          <a:p>
            <a:fld id="{7C414AED-89CE-4A48-8B2B-1B3A5C68EA2A}" type="slidenum">
              <a:rPr lang="en-US" smtClean="0"/>
              <a:t>40</a:t>
            </a:fld>
            <a:endParaRPr lang="en-US" dirty="0"/>
          </a:p>
        </p:txBody>
      </p:sp>
    </p:spTree>
    <p:extLst>
      <p:ext uri="{BB962C8B-B14F-4D97-AF65-F5344CB8AC3E}">
        <p14:creationId xmlns:p14="http://schemas.microsoft.com/office/powerpoint/2010/main" val="231594278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Routine Future Examinations (RFEs)</a:t>
            </a:r>
          </a:p>
        </p:txBody>
      </p:sp>
      <p:sp>
        <p:nvSpPr>
          <p:cNvPr id="4" name="Slide Number Placeholder 3"/>
          <p:cNvSpPr>
            <a:spLocks noGrp="1"/>
          </p:cNvSpPr>
          <p:nvPr>
            <p:ph type="sldNum" sz="quarter" idx="10"/>
          </p:nvPr>
        </p:nvSpPr>
        <p:spPr/>
        <p:txBody>
          <a:bodyPr/>
          <a:lstStyle/>
          <a:p>
            <a:fld id="{7C414AED-89CE-4A48-8B2B-1B3A5C68EA2A}" type="slidenum">
              <a:rPr lang="en-US" smtClean="0"/>
              <a:t>41</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185000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BDD8-825C-4375-A055-B1003A244B58}"/>
              </a:ext>
            </a:extLst>
          </p:cNvPr>
          <p:cNvSpPr>
            <a:spLocks noGrp="1"/>
          </p:cNvSpPr>
          <p:nvPr>
            <p:ph type="title"/>
          </p:nvPr>
        </p:nvSpPr>
        <p:spPr/>
        <p:txBody>
          <a:bodyPr/>
          <a:lstStyle/>
          <a:p>
            <a:r>
              <a:rPr lang="en-US" dirty="0"/>
              <a:t>August 2019 Rating Consistency Study</a:t>
            </a:r>
          </a:p>
        </p:txBody>
      </p:sp>
      <p:sp>
        <p:nvSpPr>
          <p:cNvPr id="3" name="Content Placeholder 2">
            <a:extLst>
              <a:ext uri="{FF2B5EF4-FFF2-40B4-BE49-F238E27FC236}">
                <a16:creationId xmlns:a16="http://schemas.microsoft.com/office/drawing/2014/main" id="{6BD244E7-5631-4F4D-860A-2982C977B9ED}"/>
              </a:ext>
            </a:extLst>
          </p:cNvPr>
          <p:cNvSpPr>
            <a:spLocks noGrp="1"/>
          </p:cNvSpPr>
          <p:nvPr>
            <p:ph idx="1"/>
          </p:nvPr>
        </p:nvSpPr>
        <p:spPr>
          <a:xfrm>
            <a:off x="855255" y="1575486"/>
            <a:ext cx="4930549" cy="4705674"/>
          </a:xfrm>
        </p:spPr>
        <p:txBody>
          <a:bodyPr/>
          <a:lstStyle/>
          <a:p>
            <a:r>
              <a:rPr lang="en-US" dirty="0"/>
              <a:t>Pass rates:</a:t>
            </a:r>
          </a:p>
          <a:p>
            <a:pPr marL="0" indent="0">
              <a:buNone/>
            </a:pPr>
            <a:endParaRPr lang="en-US" sz="1000" dirty="0"/>
          </a:p>
          <a:p>
            <a:pPr lvl="1"/>
            <a:r>
              <a:rPr lang="en-US" dirty="0"/>
              <a:t>Passed Pretest - 32%</a:t>
            </a:r>
          </a:p>
          <a:p>
            <a:pPr lvl="2"/>
            <a:r>
              <a:rPr lang="en-US" dirty="0"/>
              <a:t>905 of 2868</a:t>
            </a:r>
          </a:p>
          <a:p>
            <a:pPr marL="457200" lvl="1" indent="0">
              <a:buNone/>
            </a:pPr>
            <a:endParaRPr lang="en-US" sz="1000" dirty="0"/>
          </a:p>
          <a:p>
            <a:pPr lvl="1"/>
            <a:r>
              <a:rPr lang="en-US" dirty="0"/>
              <a:t>Passed Posttest first attempt following training - 24%</a:t>
            </a:r>
          </a:p>
          <a:p>
            <a:pPr lvl="2"/>
            <a:r>
              <a:rPr lang="en-US" dirty="0"/>
              <a:t>689 of 2868</a:t>
            </a:r>
          </a:p>
          <a:p>
            <a:pPr marL="457200" lvl="1" indent="0">
              <a:buNone/>
            </a:pPr>
            <a:endParaRPr lang="en-US" sz="1000" dirty="0"/>
          </a:p>
          <a:p>
            <a:pPr lvl="1"/>
            <a:r>
              <a:rPr lang="en-US" dirty="0"/>
              <a:t>Passed Posttest Retake (two or more attempts following training) – 44%</a:t>
            </a:r>
          </a:p>
          <a:p>
            <a:pPr lvl="2"/>
            <a:r>
              <a:rPr lang="en-US" dirty="0"/>
              <a:t>1274 of 2868</a:t>
            </a:r>
          </a:p>
        </p:txBody>
      </p:sp>
      <p:sp>
        <p:nvSpPr>
          <p:cNvPr id="4" name="Slide Number Placeholder 3">
            <a:extLst>
              <a:ext uri="{FF2B5EF4-FFF2-40B4-BE49-F238E27FC236}">
                <a16:creationId xmlns:a16="http://schemas.microsoft.com/office/drawing/2014/main" id="{3F787D22-2F3B-46DE-8854-79B7626D672B}"/>
              </a:ext>
            </a:extLst>
          </p:cNvPr>
          <p:cNvSpPr>
            <a:spLocks noGrp="1"/>
          </p:cNvSpPr>
          <p:nvPr>
            <p:ph type="sldNum" sz="quarter" idx="10"/>
          </p:nvPr>
        </p:nvSpPr>
        <p:spPr/>
        <p:txBody>
          <a:bodyPr/>
          <a:lstStyle/>
          <a:p>
            <a:fld id="{7C414AED-89CE-4A48-8B2B-1B3A5C68EA2A}" type="slidenum">
              <a:rPr lang="en-US" smtClean="0"/>
              <a:t>42</a:t>
            </a:fld>
            <a:endParaRPr lang="en-US" dirty="0"/>
          </a:p>
        </p:txBody>
      </p:sp>
      <p:pic>
        <p:nvPicPr>
          <p:cNvPr id="5" name="Picture 4">
            <a:extLst>
              <a:ext uri="{FF2B5EF4-FFF2-40B4-BE49-F238E27FC236}">
                <a16:creationId xmlns:a16="http://schemas.microsoft.com/office/drawing/2014/main" id="{A8E3080D-521C-49A6-9822-2A1985DF94ED}"/>
              </a:ext>
            </a:extLst>
          </p:cNvPr>
          <p:cNvPicPr>
            <a:picLocks noChangeAspect="1"/>
          </p:cNvPicPr>
          <p:nvPr/>
        </p:nvPicPr>
        <p:blipFill>
          <a:blip r:embed="rId2"/>
          <a:stretch>
            <a:fillRect/>
          </a:stretch>
        </p:blipFill>
        <p:spPr>
          <a:xfrm>
            <a:off x="5968314" y="1445998"/>
            <a:ext cx="6161647" cy="4835162"/>
          </a:xfrm>
          <a:prstGeom prst="rect">
            <a:avLst/>
          </a:prstGeom>
        </p:spPr>
      </p:pic>
    </p:spTree>
    <p:extLst>
      <p:ext uri="{BB962C8B-B14F-4D97-AF65-F5344CB8AC3E}">
        <p14:creationId xmlns:p14="http://schemas.microsoft.com/office/powerpoint/2010/main" val="1287224140"/>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083-522A-4CDE-8D78-8C36BC1864EB}"/>
              </a:ext>
            </a:extLst>
          </p:cNvPr>
          <p:cNvSpPr>
            <a:spLocks noGrp="1"/>
          </p:cNvSpPr>
          <p:nvPr>
            <p:ph type="title"/>
          </p:nvPr>
        </p:nvSpPr>
        <p:spPr/>
        <p:txBody>
          <a:bodyPr/>
          <a:lstStyle/>
          <a:p>
            <a:r>
              <a:rPr lang="en-US" dirty="0"/>
              <a:t>Routine Future Examinations (RFEs)</a:t>
            </a:r>
          </a:p>
        </p:txBody>
      </p:sp>
      <p:sp>
        <p:nvSpPr>
          <p:cNvPr id="3" name="Content Placeholder 2">
            <a:extLst>
              <a:ext uri="{FF2B5EF4-FFF2-40B4-BE49-F238E27FC236}">
                <a16:creationId xmlns:a16="http://schemas.microsoft.com/office/drawing/2014/main" id="{4C90DFAC-8118-4756-B1C3-27D0426655BE}"/>
              </a:ext>
            </a:extLst>
          </p:cNvPr>
          <p:cNvSpPr>
            <a:spLocks noGrp="1"/>
          </p:cNvSpPr>
          <p:nvPr>
            <p:ph idx="1"/>
          </p:nvPr>
        </p:nvSpPr>
        <p:spPr>
          <a:xfrm>
            <a:off x="847165" y="1589518"/>
            <a:ext cx="10945906" cy="4766832"/>
          </a:xfrm>
        </p:spPr>
        <p:txBody>
          <a:bodyPr/>
          <a:lstStyle/>
          <a:p>
            <a:r>
              <a:rPr lang="en-US" dirty="0"/>
              <a:t>August 2019 RFE Consistency Study demonstrated improvement since May 2018</a:t>
            </a:r>
          </a:p>
          <a:p>
            <a:pPr marL="0" indent="0">
              <a:buNone/>
            </a:pPr>
            <a:endParaRPr lang="en-US" sz="800" dirty="0"/>
          </a:p>
          <a:p>
            <a:r>
              <a:rPr lang="en-US" dirty="0"/>
              <a:t>Results showed the most disparity concerning when to schedule a future exam in the following scenarios:</a:t>
            </a:r>
          </a:p>
          <a:p>
            <a:pPr lvl="1"/>
            <a:r>
              <a:rPr lang="en-US" dirty="0"/>
              <a:t>Veterans over 55 years of age</a:t>
            </a:r>
          </a:p>
          <a:p>
            <a:pPr lvl="2">
              <a:buFont typeface="Wingdings" panose="05000000000000000000" pitchFamily="2" charset="2"/>
              <a:buChar char="v"/>
            </a:pPr>
            <a:r>
              <a:rPr lang="en-US" dirty="0">
                <a:solidFill>
                  <a:srgbClr val="FF0000"/>
                </a:solidFill>
              </a:rPr>
              <a:t>38 CFR 3.327(b)(2)(iv)</a:t>
            </a:r>
          </a:p>
          <a:p>
            <a:pPr lvl="1"/>
            <a:r>
              <a:rPr lang="en-US" dirty="0"/>
              <a:t>Where a combined disability evaluation would not be affected if the future examination results in a reduced evaluation</a:t>
            </a:r>
          </a:p>
          <a:p>
            <a:pPr lvl="2">
              <a:buFont typeface="Wingdings" panose="05000000000000000000" pitchFamily="2" charset="2"/>
              <a:buChar char="v"/>
            </a:pPr>
            <a:r>
              <a:rPr lang="en-US" dirty="0">
                <a:solidFill>
                  <a:srgbClr val="FF0000"/>
                </a:solidFill>
              </a:rPr>
              <a:t>38 CFR 3.327(b)(2)(vi)</a:t>
            </a:r>
            <a:endParaRPr lang="en-US" dirty="0"/>
          </a:p>
          <a:p>
            <a:pPr lvl="1"/>
            <a:r>
              <a:rPr lang="en-US" dirty="0"/>
              <a:t>When the rating is a prescribed scheduled minimum rating</a:t>
            </a:r>
          </a:p>
          <a:p>
            <a:pPr lvl="2">
              <a:buFont typeface="Wingdings" panose="05000000000000000000" pitchFamily="2" charset="2"/>
              <a:buChar char="v"/>
            </a:pPr>
            <a:r>
              <a:rPr lang="en-US" dirty="0">
                <a:solidFill>
                  <a:srgbClr val="FF0000"/>
                </a:solidFill>
              </a:rPr>
              <a:t>38 CFR 3.327(b)(2)(v)</a:t>
            </a:r>
            <a:endParaRPr lang="en-US" dirty="0"/>
          </a:p>
          <a:p>
            <a:pPr lvl="1"/>
            <a:endParaRPr lang="en-US" dirty="0"/>
          </a:p>
        </p:txBody>
      </p:sp>
      <p:sp>
        <p:nvSpPr>
          <p:cNvPr id="4" name="Slide Number Placeholder 3">
            <a:extLst>
              <a:ext uri="{FF2B5EF4-FFF2-40B4-BE49-F238E27FC236}">
                <a16:creationId xmlns:a16="http://schemas.microsoft.com/office/drawing/2014/main" id="{C08CC94D-7E5E-45AD-BB7E-172113E87E94}"/>
              </a:ext>
            </a:extLst>
          </p:cNvPr>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2385012603"/>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2645B-0342-40F0-89B2-A7114D4D34BB}"/>
              </a:ext>
            </a:extLst>
          </p:cNvPr>
          <p:cNvSpPr>
            <a:spLocks noGrp="1"/>
          </p:cNvSpPr>
          <p:nvPr>
            <p:ph type="title"/>
          </p:nvPr>
        </p:nvSpPr>
        <p:spPr/>
        <p:txBody>
          <a:bodyPr/>
          <a:lstStyle/>
          <a:p>
            <a:r>
              <a:rPr lang="en-US" dirty="0"/>
              <a:t>Routine Future Examinations (RFEs)</a:t>
            </a:r>
          </a:p>
        </p:txBody>
      </p:sp>
      <p:sp>
        <p:nvSpPr>
          <p:cNvPr id="3" name="Content Placeholder 2">
            <a:extLst>
              <a:ext uri="{FF2B5EF4-FFF2-40B4-BE49-F238E27FC236}">
                <a16:creationId xmlns:a16="http://schemas.microsoft.com/office/drawing/2014/main" id="{ED9C91B4-B0D8-4B25-92D8-8123D8E155F1}"/>
              </a:ext>
            </a:extLst>
          </p:cNvPr>
          <p:cNvSpPr>
            <a:spLocks noGrp="1"/>
          </p:cNvSpPr>
          <p:nvPr>
            <p:ph idx="1"/>
          </p:nvPr>
        </p:nvSpPr>
        <p:spPr/>
        <p:txBody>
          <a:bodyPr/>
          <a:lstStyle/>
          <a:p>
            <a:r>
              <a:rPr lang="en-US" dirty="0"/>
              <a:t>Veterans over 55 years of age</a:t>
            </a:r>
          </a:p>
          <a:p>
            <a:pPr marL="0" indent="0">
              <a:buNone/>
            </a:pPr>
            <a:endParaRPr lang="en-US" sz="1000" dirty="0"/>
          </a:p>
          <a:p>
            <a:pPr lvl="1"/>
            <a:r>
              <a:rPr lang="en-US" dirty="0"/>
              <a:t>How old is the Veteran?</a:t>
            </a:r>
          </a:p>
          <a:p>
            <a:pPr marL="457200" lvl="1" indent="0">
              <a:buNone/>
            </a:pPr>
            <a:endParaRPr lang="en-US" sz="800" dirty="0"/>
          </a:p>
          <a:p>
            <a:pPr lvl="1"/>
            <a:r>
              <a:rPr lang="en-US" dirty="0"/>
              <a:t>How old will the Veteran be when the RFE is scheduled?</a:t>
            </a:r>
          </a:p>
          <a:p>
            <a:pPr marL="457200" lvl="1" indent="0">
              <a:buNone/>
            </a:pPr>
            <a:endParaRPr lang="en-US" sz="800" dirty="0"/>
          </a:p>
          <a:p>
            <a:pPr lvl="1"/>
            <a:r>
              <a:rPr lang="en-US" dirty="0"/>
              <a:t>If either of the above exist, is this an unusual circumstance?</a:t>
            </a:r>
          </a:p>
          <a:p>
            <a:pPr marL="457200" lvl="1" indent="0">
              <a:buNone/>
            </a:pPr>
            <a:endParaRPr lang="en-US" sz="1000" dirty="0"/>
          </a:p>
          <a:p>
            <a:pPr lvl="2" indent="-342900">
              <a:buFont typeface="Wingdings" panose="05000000000000000000" pitchFamily="2" charset="2"/>
              <a:buChar char="v"/>
            </a:pPr>
            <a:r>
              <a:rPr lang="en-US" dirty="0">
                <a:solidFill>
                  <a:srgbClr val="FF0000"/>
                </a:solidFill>
              </a:rPr>
              <a:t>38 CFR 3.327(b)(2)(iv)</a:t>
            </a:r>
          </a:p>
          <a:p>
            <a:pPr lvl="2" indent="-342900">
              <a:buFont typeface="Wingdings" panose="05000000000000000000" pitchFamily="2" charset="2"/>
              <a:buChar char="v"/>
            </a:pPr>
            <a:r>
              <a:rPr lang="en-US" dirty="0">
                <a:solidFill>
                  <a:srgbClr val="FF0000"/>
                </a:solidFill>
              </a:rPr>
              <a:t>M21-1 III.iv.3.B.2.d-f</a:t>
            </a:r>
          </a:p>
        </p:txBody>
      </p:sp>
      <p:sp>
        <p:nvSpPr>
          <p:cNvPr id="4" name="Slide Number Placeholder 3">
            <a:extLst>
              <a:ext uri="{FF2B5EF4-FFF2-40B4-BE49-F238E27FC236}">
                <a16:creationId xmlns:a16="http://schemas.microsoft.com/office/drawing/2014/main" id="{B437C7A9-6B28-491B-8AB7-116153AA3B3B}"/>
              </a:ext>
            </a:extLst>
          </p:cNvPr>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3721757486"/>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3C47-A51A-43CC-97DE-74B67B0944DA}"/>
              </a:ext>
            </a:extLst>
          </p:cNvPr>
          <p:cNvSpPr>
            <a:spLocks noGrp="1"/>
          </p:cNvSpPr>
          <p:nvPr>
            <p:ph type="title"/>
          </p:nvPr>
        </p:nvSpPr>
        <p:spPr/>
        <p:txBody>
          <a:bodyPr/>
          <a:lstStyle/>
          <a:p>
            <a:r>
              <a:rPr lang="en-US" dirty="0"/>
              <a:t>Routine Future Examinations (RFEs)</a:t>
            </a:r>
          </a:p>
        </p:txBody>
      </p:sp>
      <p:sp>
        <p:nvSpPr>
          <p:cNvPr id="3" name="Content Placeholder 2">
            <a:extLst>
              <a:ext uri="{FF2B5EF4-FFF2-40B4-BE49-F238E27FC236}">
                <a16:creationId xmlns:a16="http://schemas.microsoft.com/office/drawing/2014/main" id="{F962CEC7-0E55-4DFF-A978-54253F523D16}"/>
              </a:ext>
            </a:extLst>
          </p:cNvPr>
          <p:cNvSpPr>
            <a:spLocks noGrp="1"/>
          </p:cNvSpPr>
          <p:nvPr>
            <p:ph idx="1"/>
          </p:nvPr>
        </p:nvSpPr>
        <p:spPr/>
        <p:txBody>
          <a:bodyPr/>
          <a:lstStyle/>
          <a:p>
            <a:r>
              <a:rPr lang="en-US" dirty="0"/>
              <a:t>Where a combined disability evaluation would not be affected if the future examination results in a reduced evaluation</a:t>
            </a:r>
          </a:p>
          <a:p>
            <a:pPr marL="0" indent="0">
              <a:buNone/>
            </a:pPr>
            <a:endParaRPr lang="en-US" sz="1000" dirty="0"/>
          </a:p>
          <a:p>
            <a:pPr lvl="1"/>
            <a:r>
              <a:rPr lang="en-US" dirty="0"/>
              <a:t>What is the current combined evaluation?</a:t>
            </a:r>
          </a:p>
          <a:p>
            <a:pPr marL="457200" lvl="1" indent="0">
              <a:buNone/>
            </a:pPr>
            <a:endParaRPr lang="en-US" sz="800" dirty="0"/>
          </a:p>
          <a:p>
            <a:pPr lvl="1"/>
            <a:r>
              <a:rPr lang="en-US" dirty="0"/>
              <a:t>What would the combined evaluation be if the disability in question was reduced to the protected or prescribed minimum evaluation?</a:t>
            </a:r>
          </a:p>
          <a:p>
            <a:pPr marL="457200" lvl="1" indent="0">
              <a:buNone/>
            </a:pPr>
            <a:endParaRPr lang="en-US" sz="800" dirty="0"/>
          </a:p>
          <a:p>
            <a:pPr lvl="1"/>
            <a:r>
              <a:rPr lang="en-US" dirty="0"/>
              <a:t>Is entitlement to SMC predicated upon the disability in question?</a:t>
            </a:r>
          </a:p>
          <a:p>
            <a:pPr marL="0" indent="0">
              <a:buNone/>
            </a:pPr>
            <a:endParaRPr lang="en-US" sz="800" dirty="0"/>
          </a:p>
          <a:p>
            <a:pPr lvl="2" indent="-342900">
              <a:buFont typeface="Wingdings" panose="05000000000000000000" pitchFamily="2" charset="2"/>
              <a:buChar char="v"/>
            </a:pPr>
            <a:r>
              <a:rPr lang="en-US" dirty="0">
                <a:solidFill>
                  <a:srgbClr val="FF0000"/>
                </a:solidFill>
              </a:rPr>
              <a:t>38 CFR 3.327(b)(2)(vi)</a:t>
            </a:r>
          </a:p>
          <a:p>
            <a:pPr lvl="2" indent="-342900">
              <a:buFont typeface="Wingdings" panose="05000000000000000000" pitchFamily="2" charset="2"/>
              <a:buChar char="v"/>
            </a:pPr>
            <a:r>
              <a:rPr lang="en-US" dirty="0">
                <a:solidFill>
                  <a:srgbClr val="FF0000"/>
                </a:solidFill>
              </a:rPr>
              <a:t>M21-1 III.iv.3.B.2.d</a:t>
            </a:r>
          </a:p>
        </p:txBody>
      </p:sp>
      <p:sp>
        <p:nvSpPr>
          <p:cNvPr id="4" name="Slide Number Placeholder 3">
            <a:extLst>
              <a:ext uri="{FF2B5EF4-FFF2-40B4-BE49-F238E27FC236}">
                <a16:creationId xmlns:a16="http://schemas.microsoft.com/office/drawing/2014/main" id="{F84FCFEC-8A8E-4345-90D9-D1EB4119B8AD}"/>
              </a:ext>
            </a:extLst>
          </p:cNvPr>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2579402220"/>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F919-3A12-4776-B7B2-BE3C842A669E}"/>
              </a:ext>
            </a:extLst>
          </p:cNvPr>
          <p:cNvSpPr>
            <a:spLocks noGrp="1"/>
          </p:cNvSpPr>
          <p:nvPr>
            <p:ph type="title"/>
          </p:nvPr>
        </p:nvSpPr>
        <p:spPr/>
        <p:txBody>
          <a:bodyPr/>
          <a:lstStyle/>
          <a:p>
            <a:r>
              <a:rPr lang="en-US" dirty="0"/>
              <a:t>Routine Future Examinations (RFEs)</a:t>
            </a:r>
          </a:p>
        </p:txBody>
      </p:sp>
      <p:sp>
        <p:nvSpPr>
          <p:cNvPr id="3" name="Content Placeholder 2">
            <a:extLst>
              <a:ext uri="{FF2B5EF4-FFF2-40B4-BE49-F238E27FC236}">
                <a16:creationId xmlns:a16="http://schemas.microsoft.com/office/drawing/2014/main" id="{0EA85F10-8AC1-4C5F-BCD9-2A30112E57F1}"/>
              </a:ext>
            </a:extLst>
          </p:cNvPr>
          <p:cNvSpPr>
            <a:spLocks noGrp="1"/>
          </p:cNvSpPr>
          <p:nvPr>
            <p:ph idx="1"/>
          </p:nvPr>
        </p:nvSpPr>
        <p:spPr/>
        <p:txBody>
          <a:bodyPr/>
          <a:lstStyle/>
          <a:p>
            <a:r>
              <a:rPr lang="en-US" dirty="0"/>
              <a:t>When the rating is a prescribed scheduled minimum rating</a:t>
            </a:r>
          </a:p>
          <a:p>
            <a:pPr marL="0" indent="0">
              <a:buNone/>
            </a:pPr>
            <a:endParaRPr lang="en-US" sz="1000" dirty="0"/>
          </a:p>
          <a:p>
            <a:pPr lvl="1"/>
            <a:r>
              <a:rPr lang="en-US" dirty="0"/>
              <a:t>What are the current rules and regulations regarding the disability in question and its body system?</a:t>
            </a:r>
          </a:p>
          <a:p>
            <a:pPr marL="457200" lvl="1" indent="0">
              <a:buNone/>
            </a:pPr>
            <a:endParaRPr lang="en-US" sz="800" dirty="0"/>
          </a:p>
          <a:p>
            <a:pPr lvl="1"/>
            <a:r>
              <a:rPr lang="en-US" dirty="0"/>
              <a:t>Is the evaluation protected under historical evaluation criteria?</a:t>
            </a:r>
          </a:p>
          <a:p>
            <a:pPr marL="0" indent="0">
              <a:buNone/>
            </a:pPr>
            <a:endParaRPr lang="en-US" sz="800" dirty="0"/>
          </a:p>
          <a:p>
            <a:pPr lvl="2" indent="-342900">
              <a:buFont typeface="Wingdings" panose="05000000000000000000" pitchFamily="2" charset="2"/>
              <a:buChar char="v"/>
            </a:pPr>
            <a:r>
              <a:rPr lang="en-US" dirty="0">
                <a:solidFill>
                  <a:srgbClr val="FF0000"/>
                </a:solidFill>
              </a:rPr>
              <a:t>38 CFR 3.327(b)(2)(v)</a:t>
            </a:r>
          </a:p>
          <a:p>
            <a:pPr lvl="2" indent="-342900">
              <a:buFont typeface="Wingdings" panose="05000000000000000000" pitchFamily="2" charset="2"/>
              <a:buChar char="v"/>
            </a:pPr>
            <a:r>
              <a:rPr lang="en-US" dirty="0">
                <a:solidFill>
                  <a:srgbClr val="FF0000"/>
                </a:solidFill>
              </a:rPr>
              <a:t>M21-1 III.iv.3.B.2.d</a:t>
            </a:r>
          </a:p>
          <a:p>
            <a:pPr marL="0" indent="0">
              <a:buNone/>
            </a:pPr>
            <a:endParaRPr lang="en-US" dirty="0"/>
          </a:p>
        </p:txBody>
      </p:sp>
      <p:sp>
        <p:nvSpPr>
          <p:cNvPr id="4" name="Slide Number Placeholder 3">
            <a:extLst>
              <a:ext uri="{FF2B5EF4-FFF2-40B4-BE49-F238E27FC236}">
                <a16:creationId xmlns:a16="http://schemas.microsoft.com/office/drawing/2014/main" id="{41813D84-7D9D-4F8E-8071-180E32A68AAD}"/>
              </a:ext>
            </a:extLst>
          </p:cNvPr>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3231710044"/>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2157-5FBA-419E-B41B-61DAC2449F37}"/>
              </a:ext>
            </a:extLst>
          </p:cNvPr>
          <p:cNvSpPr>
            <a:spLocks noGrp="1"/>
          </p:cNvSpPr>
          <p:nvPr>
            <p:ph type="title"/>
          </p:nvPr>
        </p:nvSpPr>
        <p:spPr/>
        <p:txBody>
          <a:bodyPr/>
          <a:lstStyle/>
          <a:p>
            <a:r>
              <a:rPr lang="en-US" dirty="0"/>
              <a:t>Routine Future Examinations (RFEs)</a:t>
            </a:r>
          </a:p>
        </p:txBody>
      </p:sp>
      <p:sp>
        <p:nvSpPr>
          <p:cNvPr id="3" name="Content Placeholder 2">
            <a:extLst>
              <a:ext uri="{FF2B5EF4-FFF2-40B4-BE49-F238E27FC236}">
                <a16:creationId xmlns:a16="http://schemas.microsoft.com/office/drawing/2014/main" id="{E9731FA9-7FDA-4DBC-99B1-A228323DB05E}"/>
              </a:ext>
            </a:extLst>
          </p:cNvPr>
          <p:cNvSpPr>
            <a:spLocks noGrp="1"/>
          </p:cNvSpPr>
          <p:nvPr>
            <p:ph idx="1"/>
          </p:nvPr>
        </p:nvSpPr>
        <p:spPr>
          <a:xfrm>
            <a:off x="847165" y="1589518"/>
            <a:ext cx="10945906" cy="4766832"/>
          </a:xfrm>
        </p:spPr>
        <p:txBody>
          <a:bodyPr/>
          <a:lstStyle/>
          <a:p>
            <a:r>
              <a:rPr lang="en-US" dirty="0"/>
              <a:t>Final RFE reminder regarding permanency of total evaluations:</a:t>
            </a:r>
          </a:p>
          <a:p>
            <a:pPr marL="0" indent="0">
              <a:buNone/>
            </a:pPr>
            <a:endParaRPr lang="en-US" sz="800" dirty="0"/>
          </a:p>
          <a:p>
            <a:pPr lvl="1"/>
            <a:r>
              <a:rPr lang="en-US" dirty="0"/>
              <a:t>If receiving treatment, </a:t>
            </a:r>
          </a:p>
          <a:p>
            <a:pPr lvl="2"/>
            <a:r>
              <a:rPr lang="en-US" dirty="0"/>
              <a:t>Is it likely that the disability will improve or is the treatment for amelioration of symptoms?</a:t>
            </a:r>
          </a:p>
          <a:p>
            <a:pPr lvl="2"/>
            <a:r>
              <a:rPr lang="en-US" dirty="0"/>
              <a:t>Is the treatment likely to continue throughout the Veteran’s lifetime?</a:t>
            </a:r>
          </a:p>
          <a:p>
            <a:pPr marL="457200" lvl="1" indent="0">
              <a:buNone/>
            </a:pPr>
            <a:endParaRPr lang="en-US" sz="1000" dirty="0"/>
          </a:p>
          <a:p>
            <a:pPr lvl="1"/>
            <a:r>
              <a:rPr lang="en-US" dirty="0"/>
              <a:t>Check to determine if the treatment records or examination results note </a:t>
            </a:r>
            <a:r>
              <a:rPr lang="en-US" i="1" dirty="0"/>
              <a:t>“palliative,”</a:t>
            </a:r>
            <a:r>
              <a:rPr lang="en-US" dirty="0"/>
              <a:t> </a:t>
            </a:r>
            <a:r>
              <a:rPr lang="en-US" i="1" dirty="0"/>
              <a:t>“hospice,”</a:t>
            </a:r>
            <a:r>
              <a:rPr lang="en-US" dirty="0"/>
              <a:t> or </a:t>
            </a:r>
            <a:r>
              <a:rPr lang="en-US" i="1" dirty="0"/>
              <a:t>“respite”</a:t>
            </a:r>
            <a:r>
              <a:rPr lang="en-US" dirty="0"/>
              <a:t> care</a:t>
            </a:r>
          </a:p>
          <a:p>
            <a:pPr marL="457200" lvl="1" indent="0">
              <a:buNone/>
            </a:pPr>
            <a:endParaRPr lang="en-US" sz="800" dirty="0"/>
          </a:p>
          <a:p>
            <a:pPr lvl="2">
              <a:buFont typeface="Wingdings" panose="05000000000000000000" pitchFamily="2" charset="2"/>
              <a:buChar char="v"/>
            </a:pPr>
            <a:r>
              <a:rPr lang="en-US" dirty="0">
                <a:solidFill>
                  <a:srgbClr val="FF0000"/>
                </a:solidFill>
              </a:rPr>
              <a:t>38 CFR 3.327(b)(2)(iii)</a:t>
            </a:r>
          </a:p>
          <a:p>
            <a:pPr lvl="2">
              <a:buFont typeface="Wingdings" panose="05000000000000000000" pitchFamily="2" charset="2"/>
              <a:buChar char="v"/>
            </a:pPr>
            <a:r>
              <a:rPr lang="en-US" dirty="0">
                <a:solidFill>
                  <a:srgbClr val="FF0000"/>
                </a:solidFill>
              </a:rPr>
              <a:t>38 CFR 3.343</a:t>
            </a:r>
          </a:p>
          <a:p>
            <a:pPr lvl="2">
              <a:buFont typeface="Wingdings" panose="05000000000000000000" pitchFamily="2" charset="2"/>
              <a:buChar char="v"/>
            </a:pPr>
            <a:r>
              <a:rPr lang="nn-NO" dirty="0">
                <a:solidFill>
                  <a:srgbClr val="FF0000"/>
                </a:solidFill>
              </a:rPr>
              <a:t>M21-1 III.iv.8.D.3</a:t>
            </a:r>
            <a:endParaRPr lang="en-US" dirty="0">
              <a:solidFill>
                <a:srgbClr val="FF0000"/>
              </a:solidFill>
            </a:endParaRPr>
          </a:p>
          <a:p>
            <a:pPr lvl="2">
              <a:buFont typeface="Wingdings" panose="05000000000000000000" pitchFamily="2" charset="2"/>
              <a:buChar char="v"/>
            </a:pPr>
            <a:r>
              <a:rPr lang="en-US" dirty="0">
                <a:solidFill>
                  <a:srgbClr val="FF0000"/>
                </a:solidFill>
              </a:rPr>
              <a:t>M21-1 III.iv.3.B.2.d</a:t>
            </a:r>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466993BD-D0BF-453A-B7E0-BC0D3E33B31B}"/>
              </a:ext>
            </a:extLst>
          </p:cNvPr>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3844750843"/>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Development Reminders</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Amy Wintrow</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Consultant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STAR 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026933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CEF4-239F-4BC6-81EC-F5330661B505}"/>
              </a:ext>
            </a:extLst>
          </p:cNvPr>
          <p:cNvSpPr>
            <a:spLocks noGrp="1"/>
          </p:cNvSpPr>
          <p:nvPr>
            <p:ph type="title"/>
          </p:nvPr>
        </p:nvSpPr>
        <p:spPr/>
        <p:txBody>
          <a:bodyPr/>
          <a:lstStyle/>
          <a:p>
            <a:r>
              <a:rPr lang="en-US" dirty="0"/>
              <a:t>VAMC Record Reminders</a:t>
            </a:r>
          </a:p>
        </p:txBody>
      </p:sp>
      <p:sp>
        <p:nvSpPr>
          <p:cNvPr id="3" name="Content Placeholder 2">
            <a:extLst>
              <a:ext uri="{FF2B5EF4-FFF2-40B4-BE49-F238E27FC236}">
                <a16:creationId xmlns:a16="http://schemas.microsoft.com/office/drawing/2014/main" id="{A598DE58-0F70-41E9-AFBD-C23278429FA8}"/>
              </a:ext>
            </a:extLst>
          </p:cNvPr>
          <p:cNvSpPr>
            <a:spLocks noGrp="1"/>
          </p:cNvSpPr>
          <p:nvPr>
            <p:ph idx="1"/>
          </p:nvPr>
        </p:nvSpPr>
        <p:spPr>
          <a:xfrm>
            <a:off x="847165" y="1589518"/>
            <a:ext cx="10945906" cy="4766832"/>
          </a:xfrm>
        </p:spPr>
        <p:txBody>
          <a:bodyPr/>
          <a:lstStyle/>
          <a:p>
            <a:r>
              <a:rPr lang="en-US" dirty="0">
                <a:effectLst>
                  <a:outerShdw blurRad="38100" dist="38100" dir="2700000" algn="tl">
                    <a:srgbClr val="000000">
                      <a:alpha val="43137"/>
                    </a:srgbClr>
                  </a:outerShdw>
                </a:effectLst>
              </a:rPr>
              <a:t>VA medical records</a:t>
            </a:r>
            <a:r>
              <a:rPr lang="en-US" dirty="0"/>
              <a:t> include records documenting</a:t>
            </a:r>
          </a:p>
          <a:p>
            <a:pPr marL="0" indent="0">
              <a:buNone/>
            </a:pPr>
            <a:endParaRPr lang="en-US" sz="800" dirty="0"/>
          </a:p>
          <a:p>
            <a:pPr lvl="1"/>
            <a:r>
              <a:rPr lang="en-US" dirty="0"/>
              <a:t>Inpatient and outpatient treatment received</a:t>
            </a:r>
          </a:p>
          <a:p>
            <a:pPr lvl="2"/>
            <a:r>
              <a:rPr lang="en-US" dirty="0"/>
              <a:t>At a Veterans Health Administration (VHA) facility, or</a:t>
            </a:r>
          </a:p>
          <a:p>
            <a:pPr lvl="2"/>
            <a:r>
              <a:rPr lang="en-US" dirty="0"/>
              <a:t>By a contractor under the Veterans Choice Program (VCP) or the new Veteran Community Care Program, and</a:t>
            </a:r>
          </a:p>
          <a:p>
            <a:pPr marL="914400" lvl="2" indent="0">
              <a:buNone/>
            </a:pPr>
            <a:endParaRPr lang="en-US" sz="800" b="1" i="1" dirty="0"/>
          </a:p>
          <a:p>
            <a:pPr lvl="1"/>
            <a:r>
              <a:rPr lang="en-US" dirty="0"/>
              <a:t>Vet Center treatment</a:t>
            </a:r>
          </a:p>
          <a:p>
            <a:pPr marL="0" indent="0">
              <a:buNone/>
            </a:pPr>
            <a:endParaRPr lang="en-US" sz="1000" b="1" i="1" dirty="0"/>
          </a:p>
          <a:p>
            <a:r>
              <a:rPr lang="en-US" dirty="0"/>
              <a:t>When relevant treatment is alleged at a VA facility, ROs must attempt to obtain the records unless the RO concludes that it is reasonably certain the records do not exist</a:t>
            </a:r>
          </a:p>
          <a:p>
            <a:pPr marL="0" indent="0">
              <a:buNone/>
            </a:pPr>
            <a:endParaRPr lang="en-US" sz="500" dirty="0"/>
          </a:p>
          <a:p>
            <a:pPr lvl="2">
              <a:buFont typeface="Wingdings" panose="05000000000000000000" pitchFamily="2" charset="2"/>
              <a:buChar char="v"/>
            </a:pPr>
            <a:r>
              <a:rPr lang="en-US" dirty="0">
                <a:solidFill>
                  <a:srgbClr val="FF0000"/>
                </a:solidFill>
              </a:rPr>
              <a:t>M21-1 III.iii.1.C.2.b</a:t>
            </a:r>
          </a:p>
        </p:txBody>
      </p:sp>
      <p:sp>
        <p:nvSpPr>
          <p:cNvPr id="4" name="Slide Number Placeholder 3">
            <a:extLst>
              <a:ext uri="{FF2B5EF4-FFF2-40B4-BE49-F238E27FC236}">
                <a16:creationId xmlns:a16="http://schemas.microsoft.com/office/drawing/2014/main" id="{24007484-05F6-4B71-B26D-60ACEB73F892}"/>
              </a:ext>
            </a:extLst>
          </p:cNvPr>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376831420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RVSR Task Based Quality Review Checklist</a:t>
            </a:r>
            <a:br>
              <a:rPr lang="en-US" dirty="0"/>
            </a:br>
            <a:r>
              <a:rPr lang="en-US" dirty="0"/>
              <a:t>– Favorable Findings –</a:t>
            </a:r>
          </a:p>
        </p:txBody>
      </p:sp>
      <p:sp>
        <p:nvSpPr>
          <p:cNvPr id="4" name="Slide Number Placeholder 3"/>
          <p:cNvSpPr>
            <a:spLocks noGrp="1"/>
          </p:cNvSpPr>
          <p:nvPr>
            <p:ph type="sldNum" sz="quarter" idx="10"/>
          </p:nvPr>
        </p:nvSpPr>
        <p:spPr/>
        <p:txBody>
          <a:bodyPr/>
          <a:lstStyle/>
          <a:p>
            <a:fld id="{7C414AED-89CE-4A48-8B2B-1B3A5C68EA2A}" type="slidenum">
              <a:rPr lang="en-US" smtClean="0"/>
              <a:t>5</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Robert Johnson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0276276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B401-BC88-4EA5-8FCF-E408036E7596}"/>
              </a:ext>
            </a:extLst>
          </p:cNvPr>
          <p:cNvSpPr>
            <a:spLocks noGrp="1"/>
          </p:cNvSpPr>
          <p:nvPr>
            <p:ph type="title"/>
          </p:nvPr>
        </p:nvSpPr>
        <p:spPr/>
        <p:txBody>
          <a:bodyPr/>
          <a:lstStyle/>
          <a:p>
            <a:r>
              <a:rPr lang="en-US" dirty="0"/>
              <a:t>VAMC Record Reminders</a:t>
            </a:r>
          </a:p>
        </p:txBody>
      </p:sp>
      <p:sp>
        <p:nvSpPr>
          <p:cNvPr id="3" name="Content Placeholder 2">
            <a:extLst>
              <a:ext uri="{FF2B5EF4-FFF2-40B4-BE49-F238E27FC236}">
                <a16:creationId xmlns:a16="http://schemas.microsoft.com/office/drawing/2014/main" id="{588E5A5A-7CCE-4575-8651-64019EE2D85C}"/>
              </a:ext>
            </a:extLst>
          </p:cNvPr>
          <p:cNvSpPr>
            <a:spLocks noGrp="1"/>
          </p:cNvSpPr>
          <p:nvPr>
            <p:ph idx="1"/>
          </p:nvPr>
        </p:nvSpPr>
        <p:spPr/>
        <p:txBody>
          <a:bodyPr/>
          <a:lstStyle/>
          <a:p>
            <a:r>
              <a:rPr lang="en-US" dirty="0"/>
              <a:t>When a Veteran does not identify treatment at a specific VA facility, ROs must</a:t>
            </a:r>
          </a:p>
          <a:p>
            <a:pPr marL="0" indent="0">
              <a:buNone/>
            </a:pPr>
            <a:endParaRPr lang="en-US" sz="1000" dirty="0"/>
          </a:p>
          <a:p>
            <a:pPr lvl="1"/>
            <a:r>
              <a:rPr lang="en-US" dirty="0"/>
              <a:t>Perform an enterprise search in CAPRI, and</a:t>
            </a:r>
          </a:p>
          <a:p>
            <a:pPr marL="457200" lvl="1" indent="0">
              <a:buNone/>
            </a:pPr>
            <a:endParaRPr lang="en-US" sz="800" dirty="0"/>
          </a:p>
          <a:p>
            <a:pPr lvl="1"/>
            <a:r>
              <a:rPr lang="en-US" dirty="0"/>
              <a:t>Associate any relevant records with the claims folder</a:t>
            </a:r>
          </a:p>
          <a:p>
            <a:pPr marL="0" indent="0">
              <a:buNone/>
            </a:pPr>
            <a:endParaRPr lang="en-US" dirty="0"/>
          </a:p>
          <a:p>
            <a:r>
              <a:rPr lang="en-US" dirty="0"/>
              <a:t>If the search results do not show any VAMC treatment, add a permanent note to the appropriate claims processing system documenting the results</a:t>
            </a:r>
          </a:p>
          <a:p>
            <a:pPr marL="0" indent="0">
              <a:buNone/>
            </a:pPr>
            <a:endParaRPr lang="en-US" sz="800" dirty="0"/>
          </a:p>
          <a:p>
            <a:pPr lvl="2">
              <a:buFont typeface="Wingdings" panose="05000000000000000000" pitchFamily="2" charset="2"/>
              <a:buChar char="v"/>
            </a:pPr>
            <a:r>
              <a:rPr lang="en-US" dirty="0">
                <a:solidFill>
                  <a:srgbClr val="FF0000"/>
                </a:solidFill>
              </a:rPr>
              <a:t>M21-1 III.iii.1.C.2.g</a:t>
            </a:r>
          </a:p>
        </p:txBody>
      </p:sp>
      <p:sp>
        <p:nvSpPr>
          <p:cNvPr id="4" name="Slide Number Placeholder 3">
            <a:extLst>
              <a:ext uri="{FF2B5EF4-FFF2-40B4-BE49-F238E27FC236}">
                <a16:creationId xmlns:a16="http://schemas.microsoft.com/office/drawing/2014/main" id="{34426F48-D074-4637-9725-8A64170696F1}"/>
              </a:ext>
            </a:extLst>
          </p:cNvPr>
          <p:cNvSpPr>
            <a:spLocks noGrp="1"/>
          </p:cNvSpPr>
          <p:nvPr>
            <p:ph type="sldNum" sz="quarter" idx="10"/>
          </p:nvPr>
        </p:nvSpPr>
        <p:spPr/>
        <p:txBody>
          <a:bodyPr/>
          <a:lstStyle/>
          <a:p>
            <a:fld id="{7C414AED-89CE-4A48-8B2B-1B3A5C68EA2A}" type="slidenum">
              <a:rPr lang="en-US" smtClean="0"/>
              <a:t>50</a:t>
            </a:fld>
            <a:endParaRPr lang="en-US" dirty="0"/>
          </a:p>
        </p:txBody>
      </p:sp>
    </p:spTree>
    <p:extLst>
      <p:ext uri="{BB962C8B-B14F-4D97-AF65-F5344CB8AC3E}">
        <p14:creationId xmlns:p14="http://schemas.microsoft.com/office/powerpoint/2010/main" val="1457537895"/>
      </p:ext>
    </p:extLst>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5CD0-534C-4BF5-9DCE-DC0A10BE28F0}"/>
              </a:ext>
            </a:extLst>
          </p:cNvPr>
          <p:cNvSpPr>
            <a:spLocks noGrp="1"/>
          </p:cNvSpPr>
          <p:nvPr>
            <p:ph type="title"/>
          </p:nvPr>
        </p:nvSpPr>
        <p:spPr/>
        <p:txBody>
          <a:bodyPr/>
          <a:lstStyle/>
          <a:p>
            <a:r>
              <a:rPr lang="en-US" dirty="0"/>
              <a:t>VAMC Record Reminders</a:t>
            </a:r>
          </a:p>
        </p:txBody>
      </p:sp>
      <p:sp>
        <p:nvSpPr>
          <p:cNvPr id="3" name="Content Placeholder 2">
            <a:extLst>
              <a:ext uri="{FF2B5EF4-FFF2-40B4-BE49-F238E27FC236}">
                <a16:creationId xmlns:a16="http://schemas.microsoft.com/office/drawing/2014/main" id="{99499DDA-D2D7-453A-8756-912B56A21C66}"/>
              </a:ext>
            </a:extLst>
          </p:cNvPr>
          <p:cNvSpPr>
            <a:spLocks noGrp="1"/>
          </p:cNvSpPr>
          <p:nvPr>
            <p:ph idx="1"/>
          </p:nvPr>
        </p:nvSpPr>
        <p:spPr/>
        <p:txBody>
          <a:bodyPr/>
          <a:lstStyle/>
          <a:p>
            <a:r>
              <a:rPr lang="en-US" dirty="0"/>
              <a:t>If medical evidence relevant to a pending issue is available electronically through CAPRI or JLV, </a:t>
            </a:r>
            <a:r>
              <a:rPr lang="en-US" i="1" dirty="0">
                <a:effectLst>
                  <a:outerShdw blurRad="38100" dist="38100" dir="2700000" algn="tl">
                    <a:srgbClr val="000000">
                      <a:alpha val="43137"/>
                    </a:srgbClr>
                  </a:outerShdw>
                </a:effectLst>
              </a:rPr>
              <a:t>the records must be added to the claims folder</a:t>
            </a:r>
          </a:p>
          <a:p>
            <a:pPr marL="0" indent="0">
              <a:buNone/>
            </a:pPr>
            <a:endParaRPr lang="en-US" b="1" i="1" dirty="0"/>
          </a:p>
          <a:p>
            <a:r>
              <a:rPr lang="en-US" dirty="0"/>
              <a:t>Uploading records to VBMS is a necessary step so that the Veteran, POA, subsequent decisionmakers, and other stakeholders can see the specific evidence used in making a disability determination</a:t>
            </a:r>
          </a:p>
          <a:p>
            <a:pPr marL="0" indent="0">
              <a:buNone/>
            </a:pPr>
            <a:endParaRPr lang="en-US" sz="800" dirty="0"/>
          </a:p>
          <a:p>
            <a:pPr lvl="2">
              <a:buFont typeface="Wingdings" panose="05000000000000000000" pitchFamily="2" charset="2"/>
              <a:buChar char="v"/>
            </a:pPr>
            <a:r>
              <a:rPr lang="en-US" dirty="0">
                <a:solidFill>
                  <a:srgbClr val="FF0000"/>
                </a:solidFill>
              </a:rPr>
              <a:t>M21-1 III.iii.1.C.2.h</a:t>
            </a:r>
          </a:p>
        </p:txBody>
      </p:sp>
      <p:sp>
        <p:nvSpPr>
          <p:cNvPr id="4" name="Slide Number Placeholder 3">
            <a:extLst>
              <a:ext uri="{FF2B5EF4-FFF2-40B4-BE49-F238E27FC236}">
                <a16:creationId xmlns:a16="http://schemas.microsoft.com/office/drawing/2014/main" id="{91FA4F0C-B166-49AB-A637-1D59D6C38B32}"/>
              </a:ext>
            </a:extLst>
          </p:cNvPr>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1115133449"/>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Examination/Medical Opinion Reminders</a:t>
            </a:r>
          </a:p>
        </p:txBody>
      </p:sp>
      <p:sp>
        <p:nvSpPr>
          <p:cNvPr id="3" name="Content Placeholder 2"/>
          <p:cNvSpPr>
            <a:spLocks noGrp="1"/>
          </p:cNvSpPr>
          <p:nvPr>
            <p:ph idx="1"/>
          </p:nvPr>
        </p:nvSpPr>
        <p:spPr>
          <a:xfrm>
            <a:off x="847164" y="1589518"/>
            <a:ext cx="11104771" cy="4766832"/>
          </a:xfrm>
        </p:spPr>
        <p:txBody>
          <a:bodyPr/>
          <a:lstStyle/>
          <a:p>
            <a:r>
              <a:rPr lang="en-US" dirty="0"/>
              <a:t>Highest STAR rating-related error categories from 8/1/19 to 3/4/20</a:t>
            </a:r>
          </a:p>
          <a:p>
            <a:pPr marL="0" indent="0">
              <a:buNone/>
            </a:pPr>
            <a:endParaRPr lang="en-US" sz="500" dirty="0"/>
          </a:p>
          <a:p>
            <a:pPr lvl="1"/>
            <a:r>
              <a:rPr lang="en-US" dirty="0"/>
              <a:t>B2bb – VA exam was needed</a:t>
            </a:r>
          </a:p>
          <a:p>
            <a:pPr marL="457200" lvl="1" indent="0">
              <a:buNone/>
            </a:pPr>
            <a:endParaRPr lang="en-US" sz="800" dirty="0"/>
          </a:p>
          <a:p>
            <a:pPr lvl="1"/>
            <a:r>
              <a:rPr lang="en-US" dirty="0"/>
              <a:t>B2cc – VA medical opinion was needed</a:t>
            </a:r>
          </a:p>
          <a:p>
            <a:pPr marL="457200" lvl="1" indent="0">
              <a:buNone/>
            </a:pPr>
            <a:endParaRPr lang="en-US" sz="800" dirty="0"/>
          </a:p>
          <a:p>
            <a:pPr lvl="1"/>
            <a:r>
              <a:rPr lang="en-US" dirty="0"/>
              <a:t>B2f – Insufficient VA examination/ medical opinion</a:t>
            </a:r>
          </a:p>
          <a:p>
            <a:pPr marL="457200" lvl="1" indent="0">
              <a:buNone/>
            </a:pPr>
            <a:endParaRPr lang="en-US" sz="2000" dirty="0"/>
          </a:p>
          <a:p>
            <a:r>
              <a:rPr lang="en-US" dirty="0"/>
              <a:t>Body systems most commonly involved in error citations</a:t>
            </a:r>
          </a:p>
          <a:p>
            <a:pPr marL="0" indent="0">
              <a:buNone/>
            </a:pPr>
            <a:endParaRPr lang="en-US" sz="500" dirty="0"/>
          </a:p>
          <a:p>
            <a:pPr lvl="1"/>
            <a:r>
              <a:rPr lang="en-US" dirty="0"/>
              <a:t>Musculoskeletal</a:t>
            </a:r>
          </a:p>
          <a:p>
            <a:pPr marL="457200" lvl="1" indent="0">
              <a:buNone/>
            </a:pPr>
            <a:endParaRPr lang="en-US" sz="800" dirty="0"/>
          </a:p>
          <a:p>
            <a:pPr lvl="1"/>
            <a:r>
              <a:rPr lang="en-US" dirty="0"/>
              <a:t>Hearing Loss/Tinnitus</a:t>
            </a:r>
          </a:p>
          <a:p>
            <a:pPr marL="457200" lvl="1" indent="0">
              <a:buNone/>
            </a:pPr>
            <a:endParaRPr lang="en-US" sz="800" dirty="0"/>
          </a:p>
          <a:p>
            <a:pPr lvl="1"/>
            <a:r>
              <a:rPr lang="en-US" dirty="0"/>
              <a:t>Mental</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2308461801"/>
      </p:ext>
    </p:extLst>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Examination/Medical Opinion Reminders</a:t>
            </a:r>
          </a:p>
        </p:txBody>
      </p:sp>
      <p:sp>
        <p:nvSpPr>
          <p:cNvPr id="3" name="Content Placeholder 2"/>
          <p:cNvSpPr>
            <a:spLocks noGrp="1"/>
          </p:cNvSpPr>
          <p:nvPr>
            <p:ph idx="1"/>
          </p:nvPr>
        </p:nvSpPr>
        <p:spPr>
          <a:xfrm>
            <a:off x="847165" y="1589518"/>
            <a:ext cx="10945906" cy="4766832"/>
          </a:xfrm>
        </p:spPr>
        <p:txBody>
          <a:bodyPr/>
          <a:lstStyle/>
          <a:p>
            <a:r>
              <a:rPr lang="en-US" dirty="0"/>
              <a:t>Avoid rating based on insufficient examinations by ensuring</a:t>
            </a:r>
          </a:p>
          <a:p>
            <a:pPr marL="0" indent="0">
              <a:buNone/>
            </a:pPr>
            <a:endParaRPr lang="en-US" sz="800" dirty="0"/>
          </a:p>
          <a:p>
            <a:pPr lvl="2"/>
            <a:r>
              <a:rPr lang="en-US" sz="2400" dirty="0"/>
              <a:t>The DBQ and Medical Opinion are both internally consistent, as well as consistent with the evidence of record</a:t>
            </a:r>
          </a:p>
          <a:p>
            <a:pPr marL="914400" lvl="2" indent="0">
              <a:buNone/>
            </a:pPr>
            <a:endParaRPr lang="en-US" sz="500" dirty="0"/>
          </a:p>
          <a:p>
            <a:pPr lvl="2"/>
            <a:r>
              <a:rPr lang="en-US" sz="2400" dirty="0"/>
              <a:t>The examiner identifies all fingers affected by painful motion</a:t>
            </a:r>
          </a:p>
          <a:p>
            <a:pPr marL="914400" lvl="2" indent="0">
              <a:buNone/>
            </a:pPr>
            <a:endParaRPr lang="en-US" sz="500" dirty="0"/>
          </a:p>
          <a:p>
            <a:pPr lvl="2"/>
            <a:r>
              <a:rPr lang="en-US" sz="2400" dirty="0"/>
              <a:t>Competency is addressed in Mental DBQs</a:t>
            </a:r>
          </a:p>
          <a:p>
            <a:pPr marL="914400" lvl="2" indent="0">
              <a:buNone/>
            </a:pPr>
            <a:endParaRPr lang="en-US" sz="500" dirty="0"/>
          </a:p>
          <a:p>
            <a:pPr lvl="2"/>
            <a:r>
              <a:rPr lang="en-US" sz="2400" dirty="0"/>
              <a:t>Additional required DBQs are completed such as in cases of:</a:t>
            </a:r>
          </a:p>
          <a:p>
            <a:pPr lvl="3">
              <a:buFont typeface="Wingdings" panose="05000000000000000000" pitchFamily="2" charset="2"/>
              <a:buChar char="q"/>
            </a:pPr>
            <a:r>
              <a:rPr lang="en-US" sz="2400" dirty="0"/>
              <a:t>Diabetes Mellitus</a:t>
            </a:r>
          </a:p>
          <a:p>
            <a:pPr lvl="3">
              <a:buFont typeface="Wingdings" panose="05000000000000000000" pitchFamily="2" charset="2"/>
              <a:buChar char="q"/>
            </a:pPr>
            <a:r>
              <a:rPr lang="en-US" sz="2400" dirty="0"/>
              <a:t>Traumatic Brain Injury (TBI)</a:t>
            </a:r>
          </a:p>
          <a:p>
            <a:pPr lvl="3">
              <a:buFont typeface="Wingdings" panose="05000000000000000000" pitchFamily="2" charset="2"/>
              <a:buChar char="q"/>
            </a:pPr>
            <a:r>
              <a:rPr lang="en-US" sz="2400" dirty="0"/>
              <a:t>Multiple Sclerosis (MS)</a:t>
            </a:r>
          </a:p>
          <a:p>
            <a:pPr lvl="3">
              <a:buFont typeface="Wingdings" panose="05000000000000000000" pitchFamily="2" charset="2"/>
              <a:buChar char="q"/>
            </a:pPr>
            <a:r>
              <a:rPr lang="en-US" sz="2400" dirty="0"/>
              <a:t>Amyotrophic Lateral Sclerosis (ALS)</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spTree>
    <p:extLst>
      <p:ext uri="{BB962C8B-B14F-4D97-AF65-F5344CB8AC3E}">
        <p14:creationId xmlns:p14="http://schemas.microsoft.com/office/powerpoint/2010/main" val="2758880463"/>
      </p:ext>
    </p:extLst>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Kudos to Huntington VA Regional Office</a:t>
            </a:r>
            <a:br>
              <a:rPr lang="en-US" dirty="0"/>
            </a:br>
            <a:r>
              <a:rPr lang="en-US" dirty="0"/>
              <a:t>– QMS Error Record Management –</a:t>
            </a:r>
          </a:p>
        </p:txBody>
      </p:sp>
      <p:sp>
        <p:nvSpPr>
          <p:cNvPr id="4" name="Slide Number Placeholder 3"/>
          <p:cNvSpPr>
            <a:spLocks noGrp="1"/>
          </p:cNvSpPr>
          <p:nvPr>
            <p:ph type="sldNum" sz="quarter" idx="10"/>
          </p:nvPr>
        </p:nvSpPr>
        <p:spPr/>
        <p:txBody>
          <a:bodyPr/>
          <a:lstStyle/>
          <a:p>
            <a:fld id="{7C414AED-89CE-4A48-8B2B-1B3A5C68EA2A}" type="slidenum">
              <a:rPr lang="en-US" smtClean="0"/>
              <a:t>54</a:t>
            </a:fld>
            <a:endParaRPr lang="en-US" dirty="0"/>
          </a:p>
        </p:txBody>
      </p:sp>
      <p:sp>
        <p:nvSpPr>
          <p:cNvPr id="7" name="TextBox 1"/>
          <p:cNvSpPr txBox="1">
            <a:spLocks noChangeArrowheads="1"/>
          </p:cNvSpPr>
          <p:nvPr/>
        </p:nvSpPr>
        <p:spPr bwMode="auto">
          <a:xfrm>
            <a:off x="561252" y="1339592"/>
            <a:ext cx="1149901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a:t>
            </a:r>
            <a:r>
              <a:rPr lang="en-US" altLang="en-US" sz="3200" kern="0" dirty="0">
                <a:solidFill>
                  <a:srgbClr val="FF0000"/>
                </a:solidFill>
                <a:effectLst>
                  <a:outerShdw blurRad="38100" dist="38100" dir="2700000" algn="tl">
                    <a:srgbClr val="000000">
                      <a:alpha val="43137"/>
                    </a:srgbClr>
                  </a:outerShdw>
                </a:effectLst>
              </a:rPr>
              <a:t>Introduction</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Christine Alford</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 </a:t>
            </a: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FF0000"/>
                </a:solidFill>
                <a:effectLst>
                  <a:outerShdw blurRad="38100" dist="38100" dir="2700000" algn="tl">
                    <a:srgbClr val="000000">
                      <a:alpha val="43137"/>
                    </a:srgbClr>
                  </a:outerShdw>
                </a:effectLst>
              </a:rPr>
              <a:t>Presentation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Jacqueline Hale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Coach, </a:t>
            </a: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Huntington VA Regional Office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03517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Huntington RO Kudos</a:t>
            </a:r>
          </a:p>
        </p:txBody>
      </p:sp>
      <p:sp>
        <p:nvSpPr>
          <p:cNvPr id="4" name="Slide Number Placeholder 3"/>
          <p:cNvSpPr>
            <a:spLocks noGrp="1"/>
          </p:cNvSpPr>
          <p:nvPr>
            <p:ph type="sldNum" sz="quarter" idx="10"/>
          </p:nvPr>
        </p:nvSpPr>
        <p:spPr/>
        <p:txBody>
          <a:bodyPr/>
          <a:lstStyle/>
          <a:p>
            <a:fld id="{7C414AED-89CE-4A48-8B2B-1B3A5C68EA2A}" type="slidenum">
              <a:rPr lang="en-US" smtClean="0"/>
              <a:t>55</a:t>
            </a:fld>
            <a:endParaRPr lang="en-US" dirty="0"/>
          </a:p>
        </p:txBody>
      </p:sp>
      <p:sp>
        <p:nvSpPr>
          <p:cNvPr id="7" name="TextBox 1"/>
          <p:cNvSpPr txBox="1">
            <a:spLocks noChangeArrowheads="1"/>
          </p:cNvSpPr>
          <p:nvPr/>
        </p:nvSpPr>
        <p:spPr bwMode="auto">
          <a:xfrm>
            <a:off x="666975" y="2506256"/>
            <a:ext cx="1136007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Christine Alford</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lvl="0" algn="ctr" eaLnBrk="1" fontAlgn="base" hangingPunct="1">
              <a:spcBef>
                <a:spcPct val="0"/>
              </a:spcBef>
              <a:spcAft>
                <a:spcPct val="0"/>
              </a:spcAft>
              <a:buClrTx/>
              <a:buNone/>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4519962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3BE5-1D12-4FE5-8075-8F1F5C635E4D}"/>
              </a:ext>
            </a:extLst>
          </p:cNvPr>
          <p:cNvSpPr>
            <a:spLocks noGrp="1"/>
          </p:cNvSpPr>
          <p:nvPr>
            <p:ph type="title"/>
          </p:nvPr>
        </p:nvSpPr>
        <p:spPr/>
        <p:txBody>
          <a:bodyPr/>
          <a:lstStyle/>
          <a:p>
            <a:r>
              <a:rPr lang="en-US" dirty="0"/>
              <a:t>Kudos to a Regional Office:</a:t>
            </a:r>
            <a:br>
              <a:rPr lang="en-US" dirty="0"/>
            </a:br>
            <a:r>
              <a:rPr lang="en-US" dirty="0"/>
              <a:t>Quality Improvement</a:t>
            </a:r>
          </a:p>
        </p:txBody>
      </p:sp>
      <p:sp>
        <p:nvSpPr>
          <p:cNvPr id="3" name="Content Placeholder 2">
            <a:extLst>
              <a:ext uri="{FF2B5EF4-FFF2-40B4-BE49-F238E27FC236}">
                <a16:creationId xmlns:a16="http://schemas.microsoft.com/office/drawing/2014/main" id="{1D677706-33EC-4B95-86DE-0EEBE429FFBE}"/>
              </a:ext>
            </a:extLst>
          </p:cNvPr>
          <p:cNvSpPr>
            <a:spLocks noGrp="1"/>
          </p:cNvSpPr>
          <p:nvPr>
            <p:ph idx="1"/>
          </p:nvPr>
        </p:nvSpPr>
        <p:spPr/>
        <p:txBody>
          <a:bodyPr/>
          <a:lstStyle/>
          <a:p>
            <a:r>
              <a:rPr lang="en-US" dirty="0"/>
              <a:t>Quality and Productivity Process Improvement Initiatives </a:t>
            </a:r>
          </a:p>
          <a:p>
            <a:pPr marL="0" indent="0">
              <a:buNone/>
            </a:pPr>
            <a:endParaRPr lang="en-US" sz="2400" dirty="0"/>
          </a:p>
          <a:p>
            <a:r>
              <a:rPr lang="en-US" dirty="0"/>
              <a:t>User-Friendly and Effective Resources</a:t>
            </a:r>
          </a:p>
          <a:p>
            <a:pPr marL="0" indent="0">
              <a:buNone/>
            </a:pPr>
            <a:endParaRPr lang="en-US" sz="2400" dirty="0"/>
          </a:p>
          <a:p>
            <a:r>
              <a:rPr lang="en-US" dirty="0"/>
              <a:t>Effective Communication Practices Regarding Procedural, Legislative, and Regulatory Changes </a:t>
            </a:r>
          </a:p>
          <a:p>
            <a:pPr marL="0" indent="0">
              <a:buNone/>
            </a:pPr>
            <a:endParaRPr lang="en-US" dirty="0"/>
          </a:p>
          <a:p>
            <a:r>
              <a:rPr lang="en-US" dirty="0"/>
              <a:t>Wide Dissemination of Proven RO Best Practices</a:t>
            </a:r>
          </a:p>
          <a:p>
            <a:endParaRPr lang="en-US" dirty="0"/>
          </a:p>
          <a:p>
            <a:endParaRPr lang="en-US" dirty="0"/>
          </a:p>
        </p:txBody>
      </p:sp>
      <p:sp>
        <p:nvSpPr>
          <p:cNvPr id="4" name="Slide Number Placeholder 3">
            <a:extLst>
              <a:ext uri="{FF2B5EF4-FFF2-40B4-BE49-F238E27FC236}">
                <a16:creationId xmlns:a16="http://schemas.microsoft.com/office/drawing/2014/main" id="{E3A63F4C-F4A3-40EC-829C-8806EE44F617}"/>
              </a:ext>
            </a:extLst>
          </p:cNvPr>
          <p:cNvSpPr>
            <a:spLocks noGrp="1"/>
          </p:cNvSpPr>
          <p:nvPr>
            <p:ph type="sldNum" sz="quarter" idx="10"/>
          </p:nvPr>
        </p:nvSpPr>
        <p:spPr/>
        <p:txBody>
          <a:bodyPr/>
          <a:lstStyle/>
          <a:p>
            <a:fld id="{7C414AED-89CE-4A48-8B2B-1B3A5C68EA2A}" type="slidenum">
              <a:rPr lang="en-US" smtClean="0"/>
              <a:t>56</a:t>
            </a:fld>
            <a:endParaRPr lang="en-US" dirty="0"/>
          </a:p>
        </p:txBody>
      </p:sp>
    </p:spTree>
    <p:extLst>
      <p:ext uri="{BB962C8B-B14F-4D97-AF65-F5344CB8AC3E}">
        <p14:creationId xmlns:p14="http://schemas.microsoft.com/office/powerpoint/2010/main" val="501439262"/>
      </p:ext>
    </p:extLst>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2DE9-9BC0-44FE-92A8-2C9C2CAD8587}"/>
              </a:ext>
            </a:extLst>
          </p:cNvPr>
          <p:cNvSpPr>
            <a:spLocks noGrp="1"/>
          </p:cNvSpPr>
          <p:nvPr>
            <p:ph type="title"/>
          </p:nvPr>
        </p:nvSpPr>
        <p:spPr/>
        <p:txBody>
          <a:bodyPr/>
          <a:lstStyle/>
          <a:p>
            <a:r>
              <a:rPr lang="en-US" dirty="0"/>
              <a:t>Huntington RO Quality Improvement</a:t>
            </a:r>
          </a:p>
        </p:txBody>
      </p:sp>
      <p:sp>
        <p:nvSpPr>
          <p:cNvPr id="3" name="Content Placeholder 2">
            <a:extLst>
              <a:ext uri="{FF2B5EF4-FFF2-40B4-BE49-F238E27FC236}">
                <a16:creationId xmlns:a16="http://schemas.microsoft.com/office/drawing/2014/main" id="{E9472D86-A8E0-4B5B-B0E1-DC217565EFC2}"/>
              </a:ext>
            </a:extLst>
          </p:cNvPr>
          <p:cNvSpPr>
            <a:spLocks noGrp="1"/>
          </p:cNvSpPr>
          <p:nvPr>
            <p:ph idx="1"/>
          </p:nvPr>
        </p:nvSpPr>
        <p:spPr/>
        <p:txBody>
          <a:bodyPr/>
          <a:lstStyle/>
          <a:p>
            <a:r>
              <a:rPr lang="en-US" dirty="0"/>
              <a:t>Redesigned QMS Error Record Management Process</a:t>
            </a:r>
          </a:p>
          <a:p>
            <a:pPr marL="0" indent="0">
              <a:buNone/>
            </a:pPr>
            <a:endParaRPr lang="en-US" dirty="0"/>
          </a:p>
          <a:p>
            <a:r>
              <a:rPr lang="en-US" dirty="0"/>
              <a:t>July 2019 Compensation Service Site Visit</a:t>
            </a:r>
          </a:p>
          <a:p>
            <a:pPr marL="0" indent="0">
              <a:buNone/>
            </a:pPr>
            <a:endParaRPr lang="en-US" dirty="0"/>
          </a:p>
          <a:p>
            <a:r>
              <a:rPr lang="en-US" dirty="0"/>
              <a:t>New Process Implemented December 1, 2019</a:t>
            </a:r>
          </a:p>
          <a:p>
            <a:pPr marL="0" indent="0">
              <a:buNone/>
            </a:pPr>
            <a:endParaRPr lang="en-US" dirty="0"/>
          </a:p>
          <a:p>
            <a:r>
              <a:rPr lang="en-US" dirty="0"/>
              <a:t>Remarkable Results in Less Than Several Months</a:t>
            </a:r>
          </a:p>
        </p:txBody>
      </p:sp>
      <p:sp>
        <p:nvSpPr>
          <p:cNvPr id="4" name="Slide Number Placeholder 3">
            <a:extLst>
              <a:ext uri="{FF2B5EF4-FFF2-40B4-BE49-F238E27FC236}">
                <a16:creationId xmlns:a16="http://schemas.microsoft.com/office/drawing/2014/main" id="{34929E32-BC9A-47C9-B610-B69C34F3C301}"/>
              </a:ext>
            </a:extLst>
          </p:cNvPr>
          <p:cNvSpPr>
            <a:spLocks noGrp="1"/>
          </p:cNvSpPr>
          <p:nvPr>
            <p:ph type="sldNum" sz="quarter" idx="10"/>
          </p:nvPr>
        </p:nvSpPr>
        <p:spPr/>
        <p:txBody>
          <a:bodyPr/>
          <a:lstStyle/>
          <a:p>
            <a:fld id="{7C414AED-89CE-4A48-8B2B-1B3A5C68EA2A}" type="slidenum">
              <a:rPr lang="en-US" smtClean="0"/>
              <a:t>57</a:t>
            </a:fld>
            <a:endParaRPr lang="en-US" dirty="0"/>
          </a:p>
        </p:txBody>
      </p:sp>
    </p:spTree>
    <p:extLst>
      <p:ext uri="{BB962C8B-B14F-4D97-AF65-F5344CB8AC3E}">
        <p14:creationId xmlns:p14="http://schemas.microsoft.com/office/powerpoint/2010/main" val="2280230499"/>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QMS Error Record Management</a:t>
            </a:r>
          </a:p>
        </p:txBody>
      </p:sp>
      <p:sp>
        <p:nvSpPr>
          <p:cNvPr id="4" name="Slide Number Placeholder 3"/>
          <p:cNvSpPr>
            <a:spLocks noGrp="1"/>
          </p:cNvSpPr>
          <p:nvPr>
            <p:ph type="sldNum" sz="quarter" idx="10"/>
          </p:nvPr>
        </p:nvSpPr>
        <p:spPr/>
        <p:txBody>
          <a:bodyPr/>
          <a:lstStyle/>
          <a:p>
            <a:fld id="{7C414AED-89CE-4A48-8B2B-1B3A5C68EA2A}" type="slidenum">
              <a:rPr lang="en-US" smtClean="0"/>
              <a:t>58</a:t>
            </a:fld>
            <a:endParaRPr lang="en-US" dirty="0"/>
          </a:p>
        </p:txBody>
      </p:sp>
      <p:sp>
        <p:nvSpPr>
          <p:cNvPr id="7" name="TextBox 1"/>
          <p:cNvSpPr txBox="1">
            <a:spLocks noChangeArrowheads="1"/>
          </p:cNvSpPr>
          <p:nvPr/>
        </p:nvSpPr>
        <p:spPr bwMode="auto">
          <a:xfrm>
            <a:off x="666975" y="2546013"/>
            <a:ext cx="1136007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Jacqueline Hale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Coach</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Huntington VA Regional Office</a:t>
            </a:r>
          </a:p>
        </p:txBody>
      </p:sp>
    </p:spTree>
    <p:extLst>
      <p:ext uri="{BB962C8B-B14F-4D97-AF65-F5344CB8AC3E}">
        <p14:creationId xmlns:p14="http://schemas.microsoft.com/office/powerpoint/2010/main" val="259962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0B23-AFB7-4486-A197-CC9C4DCF76B5}"/>
              </a:ext>
            </a:extLst>
          </p:cNvPr>
          <p:cNvSpPr>
            <a:spLocks noGrp="1"/>
          </p:cNvSpPr>
          <p:nvPr>
            <p:ph type="title"/>
          </p:nvPr>
        </p:nvSpPr>
        <p:spPr/>
        <p:txBody>
          <a:bodyPr/>
          <a:lstStyle/>
          <a:p>
            <a:r>
              <a:rPr lang="en-US" sz="3000" dirty="0"/>
              <a:t>Redesigned QMS Error Record Management Process</a:t>
            </a:r>
          </a:p>
        </p:txBody>
      </p:sp>
      <p:sp>
        <p:nvSpPr>
          <p:cNvPr id="3" name="Content Placeholder 2">
            <a:extLst>
              <a:ext uri="{FF2B5EF4-FFF2-40B4-BE49-F238E27FC236}">
                <a16:creationId xmlns:a16="http://schemas.microsoft.com/office/drawing/2014/main" id="{D39577A8-F57E-4C4F-8F2F-65863DFC64FD}"/>
              </a:ext>
            </a:extLst>
          </p:cNvPr>
          <p:cNvSpPr>
            <a:spLocks noGrp="1"/>
          </p:cNvSpPr>
          <p:nvPr>
            <p:ph idx="1"/>
          </p:nvPr>
        </p:nvSpPr>
        <p:spPr/>
        <p:txBody>
          <a:bodyPr/>
          <a:lstStyle/>
          <a:p>
            <a:r>
              <a:rPr lang="en-US" dirty="0"/>
              <a:t>Huntington redesigned its QMS Error Record Management Process effective December 1, 2019  (October rollout)</a:t>
            </a:r>
          </a:p>
          <a:p>
            <a:pPr marL="0" indent="0">
              <a:buNone/>
            </a:pPr>
            <a:endParaRPr lang="en-US" dirty="0"/>
          </a:p>
          <a:p>
            <a:r>
              <a:rPr lang="en-US" dirty="0"/>
              <a:t>Prior average of 100 error records with 75% past the 5-day limit</a:t>
            </a:r>
          </a:p>
          <a:p>
            <a:pPr marL="0" indent="0">
              <a:buNone/>
            </a:pPr>
            <a:endParaRPr lang="en-US" dirty="0"/>
          </a:p>
          <a:p>
            <a:r>
              <a:rPr lang="en-US" dirty="0"/>
              <a:t>Current average of 15-25 records with occasional past due records with extenuating circumstances</a:t>
            </a:r>
          </a:p>
          <a:p>
            <a:pPr lvl="1"/>
            <a:r>
              <a:rPr lang="en-US" b="1" i="1" dirty="0">
                <a:effectLst>
                  <a:outerShdw blurRad="38100" dist="38100" dir="2700000" algn="tl">
                    <a:srgbClr val="000000">
                      <a:alpha val="43137"/>
                    </a:srgbClr>
                  </a:outerShdw>
                </a:effectLst>
              </a:rPr>
              <a:t>And a lot less stress and confusion </a:t>
            </a:r>
            <a:r>
              <a:rPr lang="en-US" b="1" dirty="0">
                <a:effectLst>
                  <a:outerShdw blurRad="38100" dist="38100" dir="2700000" algn="tl">
                    <a:srgbClr val="000000">
                      <a:alpha val="43137"/>
                    </a:srgbClr>
                  </a:outerShdw>
                </a:effectLst>
                <a:sym typeface="Wingdings" panose="05000000000000000000" pitchFamily="2" charset="2"/>
              </a:rPr>
              <a:t></a:t>
            </a:r>
            <a:endParaRPr lang="en-US" b="1" dirty="0">
              <a:effectLst>
                <a:outerShdw blurRad="38100" dist="38100" dir="2700000" algn="tl">
                  <a:srgbClr val="000000">
                    <a:alpha val="43137"/>
                  </a:srgbClr>
                </a:outerShdw>
              </a:effectLst>
            </a:endParaRPr>
          </a:p>
          <a:p>
            <a:endParaRPr lang="en-US" dirty="0"/>
          </a:p>
        </p:txBody>
      </p:sp>
      <p:sp>
        <p:nvSpPr>
          <p:cNvPr id="4" name="Slide Number Placeholder 3">
            <a:extLst>
              <a:ext uri="{FF2B5EF4-FFF2-40B4-BE49-F238E27FC236}">
                <a16:creationId xmlns:a16="http://schemas.microsoft.com/office/drawing/2014/main" id="{9785AD4C-8C6D-49B3-99D9-F0F8446E21C4}"/>
              </a:ext>
            </a:extLst>
          </p:cNvPr>
          <p:cNvSpPr>
            <a:spLocks noGrp="1"/>
          </p:cNvSpPr>
          <p:nvPr>
            <p:ph type="sldNum" sz="quarter" idx="10"/>
          </p:nvPr>
        </p:nvSpPr>
        <p:spPr/>
        <p:txBody>
          <a:bodyPr/>
          <a:lstStyle/>
          <a:p>
            <a:fld id="{7C414AED-89CE-4A48-8B2B-1B3A5C68EA2A}" type="slidenum">
              <a:rPr lang="en-US" smtClean="0"/>
              <a:t>59</a:t>
            </a:fld>
            <a:endParaRPr lang="en-US" dirty="0"/>
          </a:p>
        </p:txBody>
      </p:sp>
    </p:spTree>
    <p:extLst>
      <p:ext uri="{BB962C8B-B14F-4D97-AF65-F5344CB8AC3E}">
        <p14:creationId xmlns:p14="http://schemas.microsoft.com/office/powerpoint/2010/main" val="25743662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9789-00F0-43DC-9EE2-FF5991BE6D1E}"/>
              </a:ext>
            </a:extLst>
          </p:cNvPr>
          <p:cNvSpPr>
            <a:spLocks noGrp="1"/>
          </p:cNvSpPr>
          <p:nvPr>
            <p:ph type="title"/>
          </p:nvPr>
        </p:nvSpPr>
        <p:spPr/>
        <p:txBody>
          <a:bodyPr/>
          <a:lstStyle/>
          <a:p>
            <a:r>
              <a:rPr lang="en-US" dirty="0"/>
              <a:t>Favorable Findings</a:t>
            </a:r>
            <a:br>
              <a:rPr lang="en-US" dirty="0"/>
            </a:br>
            <a:r>
              <a:rPr lang="en-US" dirty="0"/>
              <a:t>– Critical Error –</a:t>
            </a:r>
          </a:p>
        </p:txBody>
      </p:sp>
      <p:sp>
        <p:nvSpPr>
          <p:cNvPr id="3" name="Content Placeholder 2">
            <a:extLst>
              <a:ext uri="{FF2B5EF4-FFF2-40B4-BE49-F238E27FC236}">
                <a16:creationId xmlns:a16="http://schemas.microsoft.com/office/drawing/2014/main" id="{888D8680-F27F-49E3-9244-3001BB26D30E}"/>
              </a:ext>
            </a:extLst>
          </p:cNvPr>
          <p:cNvSpPr>
            <a:spLocks noGrp="1"/>
          </p:cNvSpPr>
          <p:nvPr>
            <p:ph idx="1"/>
          </p:nvPr>
        </p:nvSpPr>
        <p:spPr>
          <a:xfrm>
            <a:off x="847164" y="1589518"/>
            <a:ext cx="11064311" cy="4691641"/>
          </a:xfrm>
        </p:spPr>
        <p:txBody>
          <a:bodyPr/>
          <a:lstStyle/>
          <a:p>
            <a:r>
              <a:rPr lang="en-US" dirty="0"/>
              <a:t>Significant Change – RVSR Task Based Quality Review Checklist</a:t>
            </a:r>
          </a:p>
          <a:p>
            <a:pPr marL="0" indent="0">
              <a:buNone/>
            </a:pPr>
            <a:endParaRPr lang="en-US" sz="1000" dirty="0"/>
          </a:p>
          <a:p>
            <a:pPr lvl="1"/>
            <a:r>
              <a:rPr lang="en-US" dirty="0"/>
              <a:t>Descriptor </a:t>
            </a:r>
            <a:r>
              <a:rPr lang="en-US" i="1" dirty="0"/>
              <a:t>“The decision maker did not identify and properly document applicable favorable findings”</a:t>
            </a:r>
          </a:p>
          <a:p>
            <a:pPr marL="457200" lvl="1" indent="0">
              <a:buNone/>
            </a:pPr>
            <a:endParaRPr lang="en-US" sz="1000" dirty="0"/>
          </a:p>
          <a:p>
            <a:pPr lvl="2">
              <a:buFont typeface="Wingdings" panose="05000000000000000000" pitchFamily="2" charset="2"/>
              <a:buChar char="þ"/>
            </a:pPr>
            <a:r>
              <a:rPr lang="en-US" sz="2400" dirty="0"/>
              <a:t>Will be changed from a non-critical to a </a:t>
            </a:r>
            <a:r>
              <a:rPr lang="en-US" sz="2400" dirty="0">
                <a:effectLst>
                  <a:outerShdw blurRad="38100" dist="38100" dir="2700000" algn="tl">
                    <a:srgbClr val="000000">
                      <a:alpha val="43137"/>
                    </a:srgbClr>
                  </a:outerShdw>
                </a:effectLst>
              </a:rPr>
              <a:t>critical</a:t>
            </a:r>
            <a:r>
              <a:rPr lang="en-US" sz="2400" dirty="0"/>
              <a:t> error</a:t>
            </a:r>
          </a:p>
          <a:p>
            <a:pPr marL="457200" lvl="1" indent="0">
              <a:buNone/>
            </a:pPr>
            <a:endParaRPr lang="en-US" sz="500" dirty="0"/>
          </a:p>
          <a:p>
            <a:pPr lvl="3">
              <a:buFont typeface="Wingdings" panose="05000000000000000000" pitchFamily="2" charset="2"/>
              <a:buChar char="ü"/>
            </a:pPr>
            <a:r>
              <a:rPr lang="en-US" sz="2400" dirty="0"/>
              <a:t>This change will be implemented sometime in 3rd Quarter of FY20</a:t>
            </a:r>
          </a:p>
          <a:p>
            <a:pPr marL="914400" lvl="2" indent="0">
              <a:buNone/>
            </a:pPr>
            <a:endParaRPr lang="en-US" sz="800" dirty="0"/>
          </a:p>
          <a:p>
            <a:pPr lvl="3">
              <a:buFont typeface="Wingdings" panose="05000000000000000000" pitchFamily="2" charset="2"/>
              <a:buChar char="ü"/>
            </a:pPr>
            <a:r>
              <a:rPr lang="en-US" sz="2400" dirty="0"/>
              <a:t>Notice will be provided 30 days prior to implementation</a:t>
            </a:r>
          </a:p>
          <a:p>
            <a:pPr lvl="4">
              <a:buFont typeface="Wingdings" panose="05000000000000000000" pitchFamily="2" charset="2"/>
              <a:buChar char="v"/>
            </a:pPr>
            <a:r>
              <a:rPr lang="en-US" dirty="0">
                <a:solidFill>
                  <a:srgbClr val="FF0000"/>
                </a:solidFill>
              </a:rPr>
              <a:t>38 CFR 3.104(c)</a:t>
            </a:r>
          </a:p>
          <a:p>
            <a:pPr lvl="4">
              <a:buFont typeface="Wingdings" panose="05000000000000000000" pitchFamily="2" charset="2"/>
              <a:buChar char="v"/>
            </a:pPr>
            <a:r>
              <a:rPr lang="en-US" dirty="0">
                <a:solidFill>
                  <a:srgbClr val="FF0000"/>
                </a:solidFill>
              </a:rPr>
              <a:t>M21-1 </a:t>
            </a:r>
            <a:r>
              <a:rPr lang="nn-NO" dirty="0">
                <a:solidFill>
                  <a:srgbClr val="FF0000"/>
                </a:solidFill>
              </a:rPr>
              <a:t>III.iv.2.B.5</a:t>
            </a:r>
          </a:p>
          <a:p>
            <a:pPr lvl="4">
              <a:buFont typeface="Wingdings" panose="05000000000000000000" pitchFamily="2" charset="2"/>
              <a:buChar char="v"/>
            </a:pPr>
            <a:r>
              <a:rPr lang="nn-NO" dirty="0">
                <a:solidFill>
                  <a:srgbClr val="FF0000"/>
                </a:solidFill>
              </a:rPr>
              <a:t>M21-1 III.iv.5.A.1.f</a:t>
            </a:r>
          </a:p>
          <a:p>
            <a:pPr lvl="4">
              <a:buFont typeface="Wingdings" panose="05000000000000000000" pitchFamily="2" charset="2"/>
              <a:buChar char="v"/>
            </a:pPr>
            <a:r>
              <a:rPr lang="nn-NO" dirty="0">
                <a:solidFill>
                  <a:srgbClr val="FF0000"/>
                </a:solidFill>
              </a:rPr>
              <a:t>M21-1 III.iv.6.C.5.f</a:t>
            </a:r>
            <a:endParaRPr lang="en-US" dirty="0">
              <a:solidFill>
                <a:srgbClr val="FF0000"/>
              </a:solidFill>
            </a:endParaRPr>
          </a:p>
          <a:p>
            <a:pPr lvl="3"/>
            <a:endParaRPr lang="en-US" sz="2400" dirty="0"/>
          </a:p>
        </p:txBody>
      </p:sp>
      <p:sp>
        <p:nvSpPr>
          <p:cNvPr id="4" name="Slide Number Placeholder 3">
            <a:extLst>
              <a:ext uri="{FF2B5EF4-FFF2-40B4-BE49-F238E27FC236}">
                <a16:creationId xmlns:a16="http://schemas.microsoft.com/office/drawing/2014/main" id="{F5119EBD-42F8-43E5-BCCB-C6616A822D7C}"/>
              </a:ext>
            </a:extLst>
          </p:cNvPr>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4177662880"/>
      </p:ext>
    </p:extLst>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2E5D-A54B-4808-9D76-0A6D2C36F059}"/>
              </a:ext>
            </a:extLst>
          </p:cNvPr>
          <p:cNvSpPr>
            <a:spLocks noGrp="1"/>
          </p:cNvSpPr>
          <p:nvPr>
            <p:ph type="title"/>
          </p:nvPr>
        </p:nvSpPr>
        <p:spPr/>
        <p:txBody>
          <a:bodyPr/>
          <a:lstStyle/>
          <a:p>
            <a:r>
              <a:rPr lang="en-US" dirty="0"/>
              <a:t>Key Elements</a:t>
            </a:r>
          </a:p>
        </p:txBody>
      </p:sp>
      <p:sp>
        <p:nvSpPr>
          <p:cNvPr id="3" name="Content Placeholder 2">
            <a:extLst>
              <a:ext uri="{FF2B5EF4-FFF2-40B4-BE49-F238E27FC236}">
                <a16:creationId xmlns:a16="http://schemas.microsoft.com/office/drawing/2014/main" id="{0ED2806C-2359-41A1-8F78-A37865442E93}"/>
              </a:ext>
            </a:extLst>
          </p:cNvPr>
          <p:cNvSpPr>
            <a:spLocks noGrp="1"/>
          </p:cNvSpPr>
          <p:nvPr>
            <p:ph idx="1"/>
          </p:nvPr>
        </p:nvSpPr>
        <p:spPr>
          <a:xfrm>
            <a:off x="847165" y="1589518"/>
            <a:ext cx="10945906" cy="4766832"/>
          </a:xfrm>
        </p:spPr>
        <p:txBody>
          <a:bodyPr/>
          <a:lstStyle/>
          <a:p>
            <a:r>
              <a:rPr lang="en-US" dirty="0"/>
              <a:t>Our Team</a:t>
            </a:r>
          </a:p>
          <a:p>
            <a:pPr marL="0" indent="0">
              <a:buNone/>
            </a:pPr>
            <a:endParaRPr lang="en-US" dirty="0"/>
          </a:p>
          <a:p>
            <a:r>
              <a:rPr lang="en-US" dirty="0"/>
              <a:t>Workload Management Plan</a:t>
            </a:r>
          </a:p>
          <a:p>
            <a:pPr marL="0" indent="0">
              <a:buNone/>
            </a:pPr>
            <a:endParaRPr lang="en-US" sz="1000" dirty="0"/>
          </a:p>
          <a:p>
            <a:pPr lvl="1"/>
            <a:r>
              <a:rPr lang="en-US" dirty="0"/>
              <a:t>Definitions/Terminology</a:t>
            </a:r>
          </a:p>
          <a:p>
            <a:pPr marL="457200" lvl="1" indent="0">
              <a:buNone/>
            </a:pPr>
            <a:endParaRPr lang="en-US" sz="800" dirty="0"/>
          </a:p>
          <a:p>
            <a:pPr lvl="1"/>
            <a:r>
              <a:rPr lang="en-US" dirty="0"/>
              <a:t>Areas of Responsibility</a:t>
            </a:r>
          </a:p>
          <a:p>
            <a:pPr marL="457200" lvl="1" indent="0">
              <a:buNone/>
            </a:pPr>
            <a:endParaRPr lang="en-US" sz="2800" dirty="0"/>
          </a:p>
          <a:p>
            <a:r>
              <a:rPr lang="en-US" dirty="0"/>
              <a:t>Training</a:t>
            </a:r>
          </a:p>
          <a:p>
            <a:pPr marL="0" indent="0">
              <a:buNone/>
            </a:pPr>
            <a:endParaRPr lang="en-US" dirty="0"/>
          </a:p>
          <a:p>
            <a:r>
              <a:rPr lang="en-US" dirty="0"/>
              <a:t>Reporting/Communication</a:t>
            </a:r>
          </a:p>
        </p:txBody>
      </p:sp>
      <p:sp>
        <p:nvSpPr>
          <p:cNvPr id="4" name="Slide Number Placeholder 3">
            <a:extLst>
              <a:ext uri="{FF2B5EF4-FFF2-40B4-BE49-F238E27FC236}">
                <a16:creationId xmlns:a16="http://schemas.microsoft.com/office/drawing/2014/main" id="{B99B505F-B703-4B1F-AAE2-BDBB1D2493C6}"/>
              </a:ext>
            </a:extLst>
          </p:cNvPr>
          <p:cNvSpPr>
            <a:spLocks noGrp="1"/>
          </p:cNvSpPr>
          <p:nvPr>
            <p:ph type="sldNum" sz="quarter" idx="10"/>
          </p:nvPr>
        </p:nvSpPr>
        <p:spPr/>
        <p:txBody>
          <a:bodyPr/>
          <a:lstStyle/>
          <a:p>
            <a:fld id="{7C414AED-89CE-4A48-8B2B-1B3A5C68EA2A}" type="slidenum">
              <a:rPr lang="en-US" smtClean="0"/>
              <a:t>60</a:t>
            </a:fld>
            <a:endParaRPr lang="en-US" dirty="0"/>
          </a:p>
        </p:txBody>
      </p:sp>
      <p:sp>
        <p:nvSpPr>
          <p:cNvPr id="5" name="TextBox 4">
            <a:extLst>
              <a:ext uri="{FF2B5EF4-FFF2-40B4-BE49-F238E27FC236}">
                <a16:creationId xmlns:a16="http://schemas.microsoft.com/office/drawing/2014/main" id="{2D1F5D71-7899-439D-A6F9-667C4CA63018}"/>
              </a:ext>
            </a:extLst>
          </p:cNvPr>
          <p:cNvSpPr txBox="1"/>
          <p:nvPr/>
        </p:nvSpPr>
        <p:spPr>
          <a:xfrm>
            <a:off x="6757638" y="1817649"/>
            <a:ext cx="5241073" cy="2677656"/>
          </a:xfrm>
          <a:prstGeom prst="rect">
            <a:avLst/>
          </a:prstGeom>
          <a:noFill/>
        </p:spPr>
        <p:txBody>
          <a:bodyPr wrap="square" rtlCol="0">
            <a:spAutoFit/>
          </a:bodyPr>
          <a:lstStyle/>
          <a:p>
            <a:pPr algn="ctr"/>
            <a:endParaRPr lang="en-US" sz="2800" dirty="0"/>
          </a:p>
          <a:p>
            <a:pPr algn="ctr"/>
            <a:endParaRPr lang="en-US" sz="2800" dirty="0"/>
          </a:p>
          <a:p>
            <a:pPr algn="ctr"/>
            <a:r>
              <a:rPr lang="en-US" sz="2800" dirty="0">
                <a:solidFill>
                  <a:srgbClr val="000066"/>
                </a:solidFill>
              </a:rPr>
              <a:t>Huntington </a:t>
            </a:r>
          </a:p>
          <a:p>
            <a:pPr algn="ctr"/>
            <a:r>
              <a:rPr lang="en-US" sz="2800" dirty="0">
                <a:solidFill>
                  <a:srgbClr val="000066"/>
                </a:solidFill>
              </a:rPr>
              <a:t>VSC FTE Stats</a:t>
            </a:r>
          </a:p>
          <a:p>
            <a:pPr algn="ctr"/>
            <a:r>
              <a:rPr lang="en-US" sz="2800" dirty="0">
                <a:solidFill>
                  <a:srgbClr val="000066"/>
                </a:solidFill>
              </a:rPr>
              <a:t>VSRs: 87</a:t>
            </a:r>
          </a:p>
          <a:p>
            <a:pPr algn="ctr"/>
            <a:r>
              <a:rPr lang="en-US" sz="2800" dirty="0">
                <a:solidFill>
                  <a:srgbClr val="000066"/>
                </a:solidFill>
              </a:rPr>
              <a:t>RVSRs: 44</a:t>
            </a:r>
          </a:p>
        </p:txBody>
      </p:sp>
      <p:sp>
        <p:nvSpPr>
          <p:cNvPr id="7" name="Star: 5 Points 6">
            <a:extLst>
              <a:ext uri="{FF2B5EF4-FFF2-40B4-BE49-F238E27FC236}">
                <a16:creationId xmlns:a16="http://schemas.microsoft.com/office/drawing/2014/main" id="{5BD2DE90-33C5-46BF-9AFD-14174129A97A}"/>
              </a:ext>
            </a:extLst>
          </p:cNvPr>
          <p:cNvSpPr/>
          <p:nvPr/>
        </p:nvSpPr>
        <p:spPr bwMode="auto">
          <a:xfrm>
            <a:off x="6766329" y="611321"/>
            <a:ext cx="5129562" cy="5090311"/>
          </a:xfrm>
          <a:prstGeom prst="star5">
            <a:avLst/>
          </a:prstGeom>
          <a:noFill/>
          <a:ln w="635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3840360140"/>
      </p:ext>
    </p:extLst>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5584-307C-4B3A-B67D-24779A5C53A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A4326B1-9C6E-4EDF-B929-22440C77B8F1}"/>
              </a:ext>
            </a:extLst>
          </p:cNvPr>
          <p:cNvSpPr>
            <a:spLocks noGrp="1"/>
          </p:cNvSpPr>
          <p:nvPr>
            <p:ph idx="1"/>
          </p:nvPr>
        </p:nvSpPr>
        <p:spPr>
          <a:xfrm>
            <a:off x="847165" y="1589518"/>
            <a:ext cx="10945906" cy="4766832"/>
          </a:xfrm>
        </p:spPr>
        <p:txBody>
          <a:bodyPr/>
          <a:lstStyle/>
          <a:p>
            <a:r>
              <a:rPr lang="en-US" dirty="0"/>
              <a:t>SharePoint Sites</a:t>
            </a:r>
          </a:p>
          <a:p>
            <a:pPr lvl="1"/>
            <a:r>
              <a:rPr lang="en-US" dirty="0"/>
              <a:t>WMP Adjustments</a:t>
            </a:r>
          </a:p>
          <a:p>
            <a:pPr lvl="1"/>
            <a:r>
              <a:rPr lang="en-US" dirty="0"/>
              <a:t>	Error Notification PowerPoint (detail look at email)</a:t>
            </a:r>
          </a:p>
          <a:p>
            <a:pPr lvl="1"/>
            <a:r>
              <a:rPr lang="en-US" dirty="0"/>
              <a:t>	Rebuttal Procedures/ Info Sheet</a:t>
            </a:r>
          </a:p>
          <a:p>
            <a:pPr lvl="1"/>
            <a:r>
              <a:rPr lang="en-US" dirty="0"/>
              <a:t>	FAQs</a:t>
            </a:r>
          </a:p>
          <a:p>
            <a:pPr marL="457200" lvl="1" indent="0">
              <a:buNone/>
            </a:pPr>
            <a:endParaRPr lang="en-US" sz="1600" dirty="0"/>
          </a:p>
          <a:p>
            <a:r>
              <a:rPr lang="en-US" dirty="0"/>
              <a:t>M21-4, Appendix B, Topic 2</a:t>
            </a:r>
          </a:p>
          <a:p>
            <a:pPr lvl="1"/>
            <a:r>
              <a:rPr lang="en-US" dirty="0"/>
              <a:t>EP 930 - Review, Referrals, Other</a:t>
            </a:r>
          </a:p>
          <a:p>
            <a:pPr marL="457200" lvl="1" indent="0">
              <a:buNone/>
            </a:pPr>
            <a:endParaRPr lang="en-US" sz="1600" dirty="0"/>
          </a:p>
          <a:p>
            <a:r>
              <a:rPr lang="en-US" dirty="0"/>
              <a:t>Other</a:t>
            </a:r>
          </a:p>
          <a:p>
            <a:pPr lvl="1"/>
            <a:r>
              <a:rPr lang="en-US" dirty="0"/>
              <a:t>Local Process</a:t>
            </a:r>
          </a:p>
          <a:p>
            <a:pPr lvl="1"/>
            <a:endParaRPr lang="en-US" dirty="0"/>
          </a:p>
        </p:txBody>
      </p:sp>
      <p:sp>
        <p:nvSpPr>
          <p:cNvPr id="4" name="Slide Number Placeholder 3">
            <a:extLst>
              <a:ext uri="{FF2B5EF4-FFF2-40B4-BE49-F238E27FC236}">
                <a16:creationId xmlns:a16="http://schemas.microsoft.com/office/drawing/2014/main" id="{AA60F9FA-8452-4F24-8583-6D808ACD539E}"/>
              </a:ext>
            </a:extLst>
          </p:cNvPr>
          <p:cNvSpPr>
            <a:spLocks noGrp="1"/>
          </p:cNvSpPr>
          <p:nvPr>
            <p:ph type="sldNum" sz="quarter" idx="10"/>
          </p:nvPr>
        </p:nvSpPr>
        <p:spPr/>
        <p:txBody>
          <a:bodyPr/>
          <a:lstStyle/>
          <a:p>
            <a:fld id="{7C414AED-89CE-4A48-8B2B-1B3A5C68EA2A}" type="slidenum">
              <a:rPr lang="en-US" smtClean="0"/>
              <a:t>61</a:t>
            </a:fld>
            <a:endParaRPr lang="en-US" dirty="0"/>
          </a:p>
        </p:txBody>
      </p:sp>
    </p:spTree>
    <p:extLst>
      <p:ext uri="{BB962C8B-B14F-4D97-AF65-F5344CB8AC3E}">
        <p14:creationId xmlns:p14="http://schemas.microsoft.com/office/powerpoint/2010/main" val="3837761390"/>
      </p:ext>
    </p:extLst>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F3BB8-1EC1-44D5-985B-550CCD34E4AE}"/>
              </a:ext>
            </a:extLst>
          </p:cNvPr>
          <p:cNvSpPr>
            <a:spLocks noGrp="1"/>
          </p:cNvSpPr>
          <p:nvPr>
            <p:ph type="title"/>
          </p:nvPr>
        </p:nvSpPr>
        <p:spPr/>
        <p:txBody>
          <a:bodyPr/>
          <a:lstStyle/>
          <a:p>
            <a:r>
              <a:rPr lang="en-US" dirty="0"/>
              <a:t>What Does Success Look Like?</a:t>
            </a:r>
          </a:p>
        </p:txBody>
      </p:sp>
      <p:sp>
        <p:nvSpPr>
          <p:cNvPr id="3" name="Content Placeholder 2">
            <a:extLst>
              <a:ext uri="{FF2B5EF4-FFF2-40B4-BE49-F238E27FC236}">
                <a16:creationId xmlns:a16="http://schemas.microsoft.com/office/drawing/2014/main" id="{20043B15-79F8-4FFB-9B53-025039F98CCB}"/>
              </a:ext>
            </a:extLst>
          </p:cNvPr>
          <p:cNvSpPr>
            <a:spLocks noGrp="1"/>
          </p:cNvSpPr>
          <p:nvPr>
            <p:ph idx="1"/>
          </p:nvPr>
        </p:nvSpPr>
        <p:spPr/>
        <p:txBody>
          <a:bodyPr/>
          <a:lstStyle/>
          <a:p>
            <a:r>
              <a:rPr lang="en-US" dirty="0"/>
              <a:t>Success is having 0 Error Records open longer than 5 days without verifiable extenuating circumstances documented on the QMS record</a:t>
            </a:r>
          </a:p>
        </p:txBody>
      </p:sp>
      <p:sp>
        <p:nvSpPr>
          <p:cNvPr id="4" name="Slide Number Placeholder 3">
            <a:extLst>
              <a:ext uri="{FF2B5EF4-FFF2-40B4-BE49-F238E27FC236}">
                <a16:creationId xmlns:a16="http://schemas.microsoft.com/office/drawing/2014/main" id="{5BCAE649-D902-4A57-A20D-F44981CFB320}"/>
              </a:ext>
            </a:extLst>
          </p:cNvPr>
          <p:cNvSpPr>
            <a:spLocks noGrp="1"/>
          </p:cNvSpPr>
          <p:nvPr>
            <p:ph type="sldNum" sz="quarter" idx="10"/>
          </p:nvPr>
        </p:nvSpPr>
        <p:spPr/>
        <p:txBody>
          <a:bodyPr/>
          <a:lstStyle/>
          <a:p>
            <a:fld id="{7C414AED-89CE-4A48-8B2B-1B3A5C68EA2A}" type="slidenum">
              <a:rPr lang="en-US" smtClean="0"/>
              <a:t>62</a:t>
            </a:fld>
            <a:endParaRPr lang="en-US" dirty="0"/>
          </a:p>
        </p:txBody>
      </p:sp>
    </p:spTree>
    <p:extLst>
      <p:ext uri="{BB962C8B-B14F-4D97-AF65-F5344CB8AC3E}">
        <p14:creationId xmlns:p14="http://schemas.microsoft.com/office/powerpoint/2010/main" val="2429440835"/>
      </p:ext>
    </p:extLst>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D9A6-DEF3-49E6-A59E-A50BD752381C}"/>
              </a:ext>
            </a:extLst>
          </p:cNvPr>
          <p:cNvSpPr>
            <a:spLocks noGrp="1"/>
          </p:cNvSpPr>
          <p:nvPr>
            <p:ph type="title"/>
          </p:nvPr>
        </p:nvSpPr>
        <p:spPr/>
        <p:txBody>
          <a:bodyPr/>
          <a:lstStyle/>
          <a:p>
            <a:r>
              <a:rPr lang="en-US" dirty="0"/>
              <a:t>The Great News!</a:t>
            </a:r>
          </a:p>
        </p:txBody>
      </p:sp>
      <p:sp>
        <p:nvSpPr>
          <p:cNvPr id="3" name="Content Placeholder 2">
            <a:extLst>
              <a:ext uri="{FF2B5EF4-FFF2-40B4-BE49-F238E27FC236}">
                <a16:creationId xmlns:a16="http://schemas.microsoft.com/office/drawing/2014/main" id="{A4CD19C4-8223-4D90-BC3C-4442ABA0161F}"/>
              </a:ext>
            </a:extLst>
          </p:cNvPr>
          <p:cNvSpPr>
            <a:spLocks noGrp="1"/>
          </p:cNvSpPr>
          <p:nvPr>
            <p:ph idx="1"/>
          </p:nvPr>
        </p:nvSpPr>
        <p:spPr/>
        <p:txBody>
          <a:bodyPr/>
          <a:lstStyle/>
          <a:p>
            <a:r>
              <a:rPr lang="en-US" dirty="0"/>
              <a:t>The majority of our error record issues traced back to a misunderstanding the terminology for QMS</a:t>
            </a:r>
          </a:p>
          <a:p>
            <a:pPr marL="0" indent="0">
              <a:buNone/>
            </a:pPr>
            <a:endParaRPr lang="en-US" dirty="0"/>
          </a:p>
          <a:p>
            <a:r>
              <a:rPr lang="en-US" dirty="0"/>
              <a:t>There is no need to keep an error record open while claims processing takes place</a:t>
            </a:r>
          </a:p>
          <a:p>
            <a:pPr marL="0" indent="0">
              <a:buNone/>
            </a:pPr>
            <a:endParaRPr lang="en-US" sz="1000" dirty="0"/>
          </a:p>
          <a:p>
            <a:pPr lvl="1"/>
            <a:r>
              <a:rPr lang="en-US" dirty="0"/>
              <a:t>The QMS error record has no control for claims processing, and it is not available to any other processors</a:t>
            </a:r>
          </a:p>
          <a:p>
            <a:endParaRPr lang="en-US" dirty="0"/>
          </a:p>
        </p:txBody>
      </p:sp>
      <p:sp>
        <p:nvSpPr>
          <p:cNvPr id="4" name="Slide Number Placeholder 3">
            <a:extLst>
              <a:ext uri="{FF2B5EF4-FFF2-40B4-BE49-F238E27FC236}">
                <a16:creationId xmlns:a16="http://schemas.microsoft.com/office/drawing/2014/main" id="{2CFDAA1C-968E-4EB6-9AD8-CC7959955EA1}"/>
              </a:ext>
            </a:extLst>
          </p:cNvPr>
          <p:cNvSpPr>
            <a:spLocks noGrp="1"/>
          </p:cNvSpPr>
          <p:nvPr>
            <p:ph type="sldNum" sz="quarter" idx="10"/>
          </p:nvPr>
        </p:nvSpPr>
        <p:spPr/>
        <p:txBody>
          <a:bodyPr/>
          <a:lstStyle/>
          <a:p>
            <a:fld id="{7C414AED-89CE-4A48-8B2B-1B3A5C68EA2A}" type="slidenum">
              <a:rPr lang="en-US" smtClean="0"/>
              <a:t>63</a:t>
            </a:fld>
            <a:endParaRPr lang="en-US" dirty="0"/>
          </a:p>
        </p:txBody>
      </p:sp>
    </p:spTree>
    <p:extLst>
      <p:ext uri="{BB962C8B-B14F-4D97-AF65-F5344CB8AC3E}">
        <p14:creationId xmlns:p14="http://schemas.microsoft.com/office/powerpoint/2010/main" val="1265908102"/>
      </p:ext>
    </p:extLst>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AF83-A8C5-4CBF-878C-25CF339C927C}"/>
              </a:ext>
            </a:extLst>
          </p:cNvPr>
          <p:cNvSpPr>
            <a:spLocks noGrp="1"/>
          </p:cNvSpPr>
          <p:nvPr>
            <p:ph type="title"/>
          </p:nvPr>
        </p:nvSpPr>
        <p:spPr/>
        <p:txBody>
          <a:bodyPr/>
          <a:lstStyle/>
          <a:p>
            <a:r>
              <a:rPr lang="en-US" dirty="0"/>
              <a:t>QMS &amp; VBMS</a:t>
            </a:r>
          </a:p>
        </p:txBody>
      </p:sp>
      <p:sp>
        <p:nvSpPr>
          <p:cNvPr id="3" name="Content Placeholder 2">
            <a:extLst>
              <a:ext uri="{FF2B5EF4-FFF2-40B4-BE49-F238E27FC236}">
                <a16:creationId xmlns:a16="http://schemas.microsoft.com/office/drawing/2014/main" id="{1B82E631-FA73-4C9B-97E5-D59783A3C1F9}"/>
              </a:ext>
            </a:extLst>
          </p:cNvPr>
          <p:cNvSpPr>
            <a:spLocks noGrp="1"/>
          </p:cNvSpPr>
          <p:nvPr>
            <p:ph idx="1"/>
          </p:nvPr>
        </p:nvSpPr>
        <p:spPr/>
        <p:txBody>
          <a:bodyPr/>
          <a:lstStyle/>
          <a:p>
            <a:r>
              <a:rPr lang="en-US" dirty="0"/>
              <a:t>QMS is completely separated from VBMS when it comes to </a:t>
            </a:r>
            <a:r>
              <a:rPr lang="en-US" i="1" dirty="0">
                <a:effectLst>
                  <a:outerShdw blurRad="38100" dist="38100" dir="2700000" algn="tl">
                    <a:srgbClr val="000000">
                      <a:alpha val="43137"/>
                    </a:srgbClr>
                  </a:outerShdw>
                </a:effectLst>
              </a:rPr>
              <a:t>terminology</a:t>
            </a:r>
            <a:r>
              <a:rPr lang="en-US" dirty="0"/>
              <a:t> and </a:t>
            </a:r>
            <a:r>
              <a:rPr lang="en-US" i="1" dirty="0">
                <a:effectLst>
                  <a:outerShdw blurRad="38100" dist="38100" dir="2700000" algn="tl">
                    <a:srgbClr val="000000">
                      <a:alpha val="43137"/>
                    </a:srgbClr>
                  </a:outerShdw>
                </a:effectLst>
              </a:rPr>
              <a:t>process</a:t>
            </a:r>
          </a:p>
          <a:p>
            <a:pPr marL="0" indent="0">
              <a:buNone/>
            </a:pPr>
            <a:endParaRPr lang="en-US" dirty="0"/>
          </a:p>
          <a:p>
            <a:r>
              <a:rPr lang="en-US" dirty="0"/>
              <a:t>Applying commonly understood claims processing language to QMS Error Records results in conflict and confusion</a:t>
            </a:r>
          </a:p>
          <a:p>
            <a:pPr marL="0" indent="0">
              <a:buNone/>
            </a:pPr>
            <a:endParaRPr lang="en-US" dirty="0"/>
          </a:p>
          <a:p>
            <a:r>
              <a:rPr lang="en-US" dirty="0"/>
              <a:t>Understanding the separation between </a:t>
            </a:r>
            <a:r>
              <a:rPr lang="en-US" i="1" dirty="0"/>
              <a:t>QMS Error Records </a:t>
            </a:r>
            <a:r>
              <a:rPr lang="en-US" dirty="0"/>
              <a:t>and </a:t>
            </a:r>
            <a:r>
              <a:rPr lang="en-US" i="1" dirty="0"/>
              <a:t>Claims Processing </a:t>
            </a:r>
            <a:r>
              <a:rPr lang="en-US" dirty="0"/>
              <a:t>enables us to meet our responsibilities within VBA’s Quality Assurance Program </a:t>
            </a:r>
          </a:p>
        </p:txBody>
      </p:sp>
      <p:sp>
        <p:nvSpPr>
          <p:cNvPr id="4" name="Slide Number Placeholder 3">
            <a:extLst>
              <a:ext uri="{FF2B5EF4-FFF2-40B4-BE49-F238E27FC236}">
                <a16:creationId xmlns:a16="http://schemas.microsoft.com/office/drawing/2014/main" id="{C5D6E76C-BD16-48FF-9D4E-BC413F43C9F5}"/>
              </a:ext>
            </a:extLst>
          </p:cNvPr>
          <p:cNvSpPr>
            <a:spLocks noGrp="1"/>
          </p:cNvSpPr>
          <p:nvPr>
            <p:ph type="sldNum" sz="quarter" idx="10"/>
          </p:nvPr>
        </p:nvSpPr>
        <p:spPr/>
        <p:txBody>
          <a:bodyPr/>
          <a:lstStyle/>
          <a:p>
            <a:fld id="{7C414AED-89CE-4A48-8B2B-1B3A5C68EA2A}" type="slidenum">
              <a:rPr lang="en-US" smtClean="0"/>
              <a:t>64</a:t>
            </a:fld>
            <a:endParaRPr lang="en-US" dirty="0"/>
          </a:p>
        </p:txBody>
      </p:sp>
    </p:spTree>
    <p:extLst>
      <p:ext uri="{BB962C8B-B14F-4D97-AF65-F5344CB8AC3E}">
        <p14:creationId xmlns:p14="http://schemas.microsoft.com/office/powerpoint/2010/main" val="1733050382"/>
      </p:ext>
    </p:extLst>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0A8AC-D203-4278-A353-D208D3808BE5}"/>
              </a:ext>
            </a:extLst>
          </p:cNvPr>
          <p:cNvSpPr>
            <a:spLocks noGrp="1"/>
          </p:cNvSpPr>
          <p:nvPr>
            <p:ph type="title"/>
          </p:nvPr>
        </p:nvSpPr>
        <p:spPr/>
        <p:txBody>
          <a:bodyPr/>
          <a:lstStyle/>
          <a:p>
            <a:r>
              <a:rPr lang="en-US" dirty="0"/>
              <a:t>Moving an Error Record to COMPLETE Status</a:t>
            </a:r>
          </a:p>
        </p:txBody>
      </p:sp>
      <p:sp>
        <p:nvSpPr>
          <p:cNvPr id="3" name="Content Placeholder 2">
            <a:extLst>
              <a:ext uri="{FF2B5EF4-FFF2-40B4-BE49-F238E27FC236}">
                <a16:creationId xmlns:a16="http://schemas.microsoft.com/office/drawing/2014/main" id="{63EE5D15-E157-413C-8FA6-439D1F0B9102}"/>
              </a:ext>
            </a:extLst>
          </p:cNvPr>
          <p:cNvSpPr>
            <a:spLocks noGrp="1"/>
          </p:cNvSpPr>
          <p:nvPr>
            <p:ph idx="1"/>
          </p:nvPr>
        </p:nvSpPr>
        <p:spPr/>
        <p:txBody>
          <a:bodyPr/>
          <a:lstStyle/>
          <a:p>
            <a:r>
              <a:rPr lang="en-US" dirty="0"/>
              <a:t>Only </a:t>
            </a:r>
            <a:r>
              <a:rPr lang="en-US" b="1" dirty="0">
                <a:effectLst>
                  <a:outerShdw blurRad="38100" dist="38100" dir="2700000" algn="tl">
                    <a:srgbClr val="000000">
                      <a:alpha val="43137"/>
                    </a:srgbClr>
                  </a:outerShdw>
                </a:effectLst>
              </a:rPr>
              <a:t>2 ways</a:t>
            </a:r>
            <a:r>
              <a:rPr lang="en-US" dirty="0"/>
              <a:t> an Error Record gets to COMPLETE status:</a:t>
            </a:r>
          </a:p>
          <a:p>
            <a:pPr marL="0" indent="0">
              <a:buNone/>
            </a:pPr>
            <a:endParaRPr lang="en-US" sz="1000" dirty="0"/>
          </a:p>
          <a:p>
            <a:pPr marL="914400" lvl="1" indent="-457200">
              <a:buFont typeface="+mj-lt"/>
              <a:buAutoNum type="arabicParenR"/>
            </a:pPr>
            <a:r>
              <a:rPr lang="en-US" dirty="0"/>
              <a:t>Error record marked </a:t>
            </a:r>
            <a:r>
              <a:rPr lang="en-US" i="1" dirty="0"/>
              <a:t>“Accepted and “Corrected”</a:t>
            </a:r>
            <a:r>
              <a:rPr lang="en-US" dirty="0"/>
              <a:t> = Complete</a:t>
            </a:r>
            <a:br>
              <a:rPr lang="en-US" dirty="0"/>
            </a:br>
            <a:r>
              <a:rPr lang="en-US" sz="2000" i="1" dirty="0"/>
              <a:t>Responsibility of </a:t>
            </a:r>
            <a:r>
              <a:rPr lang="en-US" sz="2000" i="1" dirty="0">
                <a:effectLst>
                  <a:outerShdw blurRad="38100" dist="38100" dir="2700000" algn="tl">
                    <a:srgbClr val="000000">
                      <a:alpha val="43137"/>
                    </a:srgbClr>
                  </a:outerShdw>
                </a:effectLst>
              </a:rPr>
              <a:t>employee cited for error</a:t>
            </a:r>
            <a:br>
              <a:rPr lang="en-US" dirty="0"/>
            </a:br>
            <a:endParaRPr lang="en-US" dirty="0"/>
          </a:p>
          <a:p>
            <a:pPr marL="914400" lvl="1" indent="-457200">
              <a:buFont typeface="+mj-lt"/>
              <a:buAutoNum type="arabicParenR"/>
            </a:pPr>
            <a:r>
              <a:rPr lang="en-US" dirty="0"/>
              <a:t>Error overturned on rebuttal = Complete</a:t>
            </a:r>
            <a:br>
              <a:rPr lang="en-US" dirty="0"/>
            </a:br>
            <a:r>
              <a:rPr lang="en-US" sz="2000" i="1" dirty="0"/>
              <a:t>Responsibility of the </a:t>
            </a:r>
            <a:r>
              <a:rPr lang="en-US" sz="2000" i="1" dirty="0">
                <a:effectLst>
                  <a:outerShdw blurRad="38100" dist="38100" dir="2700000" algn="tl">
                    <a:srgbClr val="000000">
                      <a:alpha val="43137"/>
                    </a:srgbClr>
                  </a:outerShdw>
                </a:effectLst>
              </a:rPr>
              <a:t>QRT Coach</a:t>
            </a:r>
          </a:p>
          <a:p>
            <a:pPr marL="396875" indent="-457200"/>
            <a:endParaRPr lang="en-US" dirty="0"/>
          </a:p>
          <a:p>
            <a:pPr lvl="1"/>
            <a:r>
              <a:rPr lang="en-US" b="1" dirty="0">
                <a:solidFill>
                  <a:srgbClr val="FF0000"/>
                </a:solidFill>
                <a:effectLst>
                  <a:outerShdw blurRad="38100" dist="38100" dir="2700000" algn="tl">
                    <a:srgbClr val="000000">
                      <a:alpha val="43137"/>
                    </a:srgbClr>
                  </a:outerShdw>
                </a:effectLst>
              </a:rPr>
              <a:t>All</a:t>
            </a:r>
            <a:r>
              <a:rPr lang="en-US" dirty="0">
                <a:solidFill>
                  <a:srgbClr val="FF0000"/>
                </a:solidFill>
              </a:rPr>
              <a:t> Error Records must be closed out using one of these two methods</a:t>
            </a:r>
          </a:p>
        </p:txBody>
      </p:sp>
      <p:sp>
        <p:nvSpPr>
          <p:cNvPr id="4" name="Slide Number Placeholder 3">
            <a:extLst>
              <a:ext uri="{FF2B5EF4-FFF2-40B4-BE49-F238E27FC236}">
                <a16:creationId xmlns:a16="http://schemas.microsoft.com/office/drawing/2014/main" id="{215ABBE0-4FE0-4C00-8933-95B396D2D180}"/>
              </a:ext>
            </a:extLst>
          </p:cNvPr>
          <p:cNvSpPr>
            <a:spLocks noGrp="1"/>
          </p:cNvSpPr>
          <p:nvPr>
            <p:ph type="sldNum" sz="quarter" idx="10"/>
          </p:nvPr>
        </p:nvSpPr>
        <p:spPr/>
        <p:txBody>
          <a:bodyPr/>
          <a:lstStyle/>
          <a:p>
            <a:fld id="{7C414AED-89CE-4A48-8B2B-1B3A5C68EA2A}" type="slidenum">
              <a:rPr lang="en-US" smtClean="0"/>
              <a:t>65</a:t>
            </a:fld>
            <a:endParaRPr lang="en-US" dirty="0"/>
          </a:p>
        </p:txBody>
      </p:sp>
    </p:spTree>
    <p:extLst>
      <p:ext uri="{BB962C8B-B14F-4D97-AF65-F5344CB8AC3E}">
        <p14:creationId xmlns:p14="http://schemas.microsoft.com/office/powerpoint/2010/main" val="1965875653"/>
      </p:ext>
    </p:extLst>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DB23-AD19-4194-B540-3702BE890955}"/>
              </a:ext>
            </a:extLst>
          </p:cNvPr>
          <p:cNvSpPr>
            <a:spLocks noGrp="1"/>
          </p:cNvSpPr>
          <p:nvPr>
            <p:ph type="title"/>
          </p:nvPr>
        </p:nvSpPr>
        <p:spPr/>
        <p:txBody>
          <a:bodyPr/>
          <a:lstStyle/>
          <a:p>
            <a:r>
              <a:rPr lang="en-US" dirty="0"/>
              <a:t>Accepted</a:t>
            </a:r>
          </a:p>
        </p:txBody>
      </p:sp>
      <p:sp>
        <p:nvSpPr>
          <p:cNvPr id="3" name="Content Placeholder 2">
            <a:extLst>
              <a:ext uri="{FF2B5EF4-FFF2-40B4-BE49-F238E27FC236}">
                <a16:creationId xmlns:a16="http://schemas.microsoft.com/office/drawing/2014/main" id="{49AE3818-8FCB-4945-AC8E-4E600CE4BBED}"/>
              </a:ext>
            </a:extLst>
          </p:cNvPr>
          <p:cNvSpPr>
            <a:spLocks noGrp="1"/>
          </p:cNvSpPr>
          <p:nvPr>
            <p:ph idx="1"/>
          </p:nvPr>
        </p:nvSpPr>
        <p:spPr/>
        <p:txBody>
          <a:bodyPr/>
          <a:lstStyle/>
          <a:p>
            <a:r>
              <a:rPr lang="en-US" dirty="0"/>
              <a:t>Error Record status obtained once an employee agrees that the error citation is accurate</a:t>
            </a:r>
          </a:p>
          <a:p>
            <a:pPr marL="0" indent="0">
              <a:buNone/>
            </a:pPr>
            <a:endParaRPr lang="en-US" dirty="0"/>
          </a:p>
          <a:p>
            <a:pPr marL="0" indent="0">
              <a:buNone/>
            </a:pPr>
            <a:r>
              <a:rPr lang="en-US" i="1" dirty="0">
                <a:solidFill>
                  <a:srgbClr val="FF0000"/>
                </a:solidFill>
              </a:rPr>
              <a:t>OR</a:t>
            </a:r>
          </a:p>
          <a:p>
            <a:pPr marL="0" indent="0">
              <a:buNone/>
            </a:pPr>
            <a:endParaRPr lang="en-US" dirty="0"/>
          </a:p>
          <a:p>
            <a:r>
              <a:rPr lang="en-US" dirty="0"/>
              <a:t>Status obtained once reconsideration and rebuttal options are exhausted</a:t>
            </a:r>
          </a:p>
          <a:p>
            <a:endParaRPr lang="en-US" dirty="0"/>
          </a:p>
        </p:txBody>
      </p:sp>
      <p:sp>
        <p:nvSpPr>
          <p:cNvPr id="4" name="Slide Number Placeholder 3">
            <a:extLst>
              <a:ext uri="{FF2B5EF4-FFF2-40B4-BE49-F238E27FC236}">
                <a16:creationId xmlns:a16="http://schemas.microsoft.com/office/drawing/2014/main" id="{A7E6C00D-17D1-4A06-97D9-3023040FEC5F}"/>
              </a:ext>
            </a:extLst>
          </p:cNvPr>
          <p:cNvSpPr>
            <a:spLocks noGrp="1"/>
          </p:cNvSpPr>
          <p:nvPr>
            <p:ph type="sldNum" sz="quarter" idx="10"/>
          </p:nvPr>
        </p:nvSpPr>
        <p:spPr/>
        <p:txBody>
          <a:bodyPr/>
          <a:lstStyle/>
          <a:p>
            <a:fld id="{7C414AED-89CE-4A48-8B2B-1B3A5C68EA2A}" type="slidenum">
              <a:rPr lang="en-US" smtClean="0"/>
              <a:t>66</a:t>
            </a:fld>
            <a:endParaRPr lang="en-US" dirty="0"/>
          </a:p>
        </p:txBody>
      </p:sp>
    </p:spTree>
    <p:extLst>
      <p:ext uri="{BB962C8B-B14F-4D97-AF65-F5344CB8AC3E}">
        <p14:creationId xmlns:p14="http://schemas.microsoft.com/office/powerpoint/2010/main" val="2411172929"/>
      </p:ext>
    </p:extLst>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39D4-25ED-4BD7-A3A4-10DCCBC6D705}"/>
              </a:ext>
            </a:extLst>
          </p:cNvPr>
          <p:cNvSpPr>
            <a:spLocks noGrp="1"/>
          </p:cNvSpPr>
          <p:nvPr>
            <p:ph type="title"/>
          </p:nvPr>
        </p:nvSpPr>
        <p:spPr/>
        <p:txBody>
          <a:bodyPr/>
          <a:lstStyle/>
          <a:p>
            <a:r>
              <a:rPr lang="en-US" dirty="0"/>
              <a:t>Corrected</a:t>
            </a:r>
          </a:p>
        </p:txBody>
      </p:sp>
      <p:sp>
        <p:nvSpPr>
          <p:cNvPr id="3" name="Content Placeholder 2">
            <a:extLst>
              <a:ext uri="{FF2B5EF4-FFF2-40B4-BE49-F238E27FC236}">
                <a16:creationId xmlns:a16="http://schemas.microsoft.com/office/drawing/2014/main" id="{C2A1DEB2-FE3E-4E07-90BC-0595734B184B}"/>
              </a:ext>
            </a:extLst>
          </p:cNvPr>
          <p:cNvSpPr>
            <a:spLocks noGrp="1"/>
          </p:cNvSpPr>
          <p:nvPr>
            <p:ph idx="1"/>
          </p:nvPr>
        </p:nvSpPr>
        <p:spPr/>
        <p:txBody>
          <a:bodyPr/>
          <a:lstStyle/>
          <a:p>
            <a:r>
              <a:rPr lang="en-US" dirty="0"/>
              <a:t>Error Record status obtained once an employee has verified all claims processing tracking information is in place in the claims processing systems</a:t>
            </a:r>
          </a:p>
          <a:p>
            <a:pPr marL="0" indent="0">
              <a:buNone/>
            </a:pPr>
            <a:endParaRPr lang="en-US" dirty="0"/>
          </a:p>
          <a:p>
            <a:pPr marL="0" indent="0">
              <a:buNone/>
            </a:pPr>
            <a:r>
              <a:rPr lang="en-US" i="1" dirty="0">
                <a:solidFill>
                  <a:srgbClr val="FF0000"/>
                </a:solidFill>
              </a:rPr>
              <a:t>OR</a:t>
            </a:r>
          </a:p>
          <a:p>
            <a:pPr marL="0" indent="0">
              <a:buNone/>
            </a:pPr>
            <a:endParaRPr lang="en-US" dirty="0"/>
          </a:p>
          <a:p>
            <a:r>
              <a:rPr lang="en-US" dirty="0"/>
              <a:t>Status obtained once employee has verified that no tracking in Claims Processing system is required</a:t>
            </a:r>
          </a:p>
          <a:p>
            <a:pPr lvl="1"/>
            <a:r>
              <a:rPr lang="en-US" dirty="0">
                <a:solidFill>
                  <a:srgbClr val="FF0000"/>
                </a:solidFill>
              </a:rPr>
              <a:t>The process of determining if an EP 930 is needed </a:t>
            </a:r>
            <a:r>
              <a:rPr lang="en-US" dirty="0">
                <a:solidFill>
                  <a:srgbClr val="FF0000"/>
                </a:solidFill>
                <a:effectLst>
                  <a:outerShdw blurRad="38100" dist="38100" dir="2700000" algn="tl">
                    <a:srgbClr val="000000">
                      <a:alpha val="43137"/>
                    </a:srgbClr>
                  </a:outerShdw>
                </a:effectLst>
              </a:rPr>
              <a:t>IS</a:t>
            </a:r>
            <a:r>
              <a:rPr lang="en-US" dirty="0">
                <a:solidFill>
                  <a:srgbClr val="FF0000"/>
                </a:solidFill>
              </a:rPr>
              <a:t> the corrective action for a QMS Error Record</a:t>
            </a:r>
          </a:p>
          <a:p>
            <a:endParaRPr lang="en-US" dirty="0"/>
          </a:p>
          <a:p>
            <a:endParaRPr lang="en-US" dirty="0"/>
          </a:p>
        </p:txBody>
      </p:sp>
      <p:sp>
        <p:nvSpPr>
          <p:cNvPr id="4" name="Slide Number Placeholder 3">
            <a:extLst>
              <a:ext uri="{FF2B5EF4-FFF2-40B4-BE49-F238E27FC236}">
                <a16:creationId xmlns:a16="http://schemas.microsoft.com/office/drawing/2014/main" id="{AEF13BFF-EA9C-4CBA-9B49-6465EF0830F9}"/>
              </a:ext>
            </a:extLst>
          </p:cNvPr>
          <p:cNvSpPr>
            <a:spLocks noGrp="1"/>
          </p:cNvSpPr>
          <p:nvPr>
            <p:ph type="sldNum" sz="quarter" idx="10"/>
          </p:nvPr>
        </p:nvSpPr>
        <p:spPr/>
        <p:txBody>
          <a:bodyPr/>
          <a:lstStyle/>
          <a:p>
            <a:fld id="{7C414AED-89CE-4A48-8B2B-1B3A5C68EA2A}" type="slidenum">
              <a:rPr lang="en-US" smtClean="0"/>
              <a:t>67</a:t>
            </a:fld>
            <a:endParaRPr lang="en-US" dirty="0"/>
          </a:p>
        </p:txBody>
      </p:sp>
    </p:spTree>
    <p:extLst>
      <p:ext uri="{BB962C8B-B14F-4D97-AF65-F5344CB8AC3E}">
        <p14:creationId xmlns:p14="http://schemas.microsoft.com/office/powerpoint/2010/main" val="515012084"/>
      </p:ext>
    </p:extLst>
  </p:cSld>
  <p:clrMapOvr>
    <a:masterClrMapping/>
  </p:clrMapOvr>
  <p:transition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E0D9-89BF-43B4-8142-977AB4ACCFE5}"/>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a16="http://schemas.microsoft.com/office/drawing/2014/main" id="{3019B77B-1C91-4884-AEE9-707EABE6556E}"/>
              </a:ext>
            </a:extLst>
          </p:cNvPr>
          <p:cNvSpPr>
            <a:spLocks noGrp="1"/>
          </p:cNvSpPr>
          <p:nvPr>
            <p:ph idx="1"/>
          </p:nvPr>
        </p:nvSpPr>
        <p:spPr/>
        <p:txBody>
          <a:bodyPr/>
          <a:lstStyle/>
          <a:p>
            <a:r>
              <a:rPr lang="en-US" dirty="0"/>
              <a:t>Employee Responsibilities</a:t>
            </a:r>
          </a:p>
          <a:p>
            <a:pPr lvl="1"/>
            <a:r>
              <a:rPr lang="en-US" dirty="0"/>
              <a:t>Daily reviews and prompt action on all error notifications</a:t>
            </a:r>
          </a:p>
          <a:p>
            <a:pPr marL="457200" lvl="1" indent="0">
              <a:buNone/>
            </a:pPr>
            <a:endParaRPr lang="en-US" sz="800" dirty="0"/>
          </a:p>
          <a:p>
            <a:pPr lvl="1"/>
            <a:r>
              <a:rPr lang="en-US" dirty="0"/>
              <a:t>	Claims processing action verification</a:t>
            </a:r>
          </a:p>
          <a:p>
            <a:pPr lvl="2"/>
            <a:r>
              <a:rPr lang="en-US" dirty="0"/>
              <a:t>determining if EP 930 is needed &amp; completing</a:t>
            </a:r>
          </a:p>
          <a:p>
            <a:pPr marL="914400" lvl="2" indent="0">
              <a:buNone/>
            </a:pPr>
            <a:endParaRPr lang="en-US" sz="800" dirty="0"/>
          </a:p>
          <a:p>
            <a:pPr lvl="1"/>
            <a:r>
              <a:rPr lang="en-US" dirty="0"/>
              <a:t>Closure of all </a:t>
            </a:r>
            <a:r>
              <a:rPr lang="en-US" dirty="0">
                <a:effectLst>
                  <a:outerShdw blurRad="38100" dist="38100" dir="2700000" algn="tl">
                    <a:srgbClr val="000000">
                      <a:alpha val="43137"/>
                    </a:srgbClr>
                  </a:outerShdw>
                </a:effectLst>
              </a:rPr>
              <a:t>agreed to</a:t>
            </a:r>
            <a:r>
              <a:rPr lang="en-US" dirty="0"/>
              <a:t> or </a:t>
            </a:r>
            <a:r>
              <a:rPr lang="en-US" dirty="0">
                <a:effectLst>
                  <a:outerShdw blurRad="38100" dist="38100" dir="2700000" algn="tl">
                    <a:srgbClr val="000000">
                      <a:alpha val="43137"/>
                    </a:srgbClr>
                  </a:outerShdw>
                </a:effectLst>
              </a:rPr>
              <a:t>upheld</a:t>
            </a:r>
            <a:r>
              <a:rPr lang="en-US" dirty="0"/>
              <a:t> error records in 5 days</a:t>
            </a:r>
          </a:p>
          <a:p>
            <a:pPr marL="457200" lvl="1" indent="0">
              <a:buNone/>
            </a:pPr>
            <a:endParaRPr lang="en-US" dirty="0"/>
          </a:p>
          <a:p>
            <a:r>
              <a:rPr lang="en-US" dirty="0"/>
              <a:t>Floor Coach Responsibilities</a:t>
            </a:r>
          </a:p>
          <a:p>
            <a:pPr lvl="1"/>
            <a:r>
              <a:rPr lang="en-US" dirty="0"/>
              <a:t>Daily monitoring of open error records for team</a:t>
            </a:r>
          </a:p>
          <a:p>
            <a:pPr marL="457200" lvl="1" indent="0">
              <a:buNone/>
            </a:pPr>
            <a:endParaRPr lang="en-US" sz="800" dirty="0"/>
          </a:p>
          <a:p>
            <a:pPr lvl="1"/>
            <a:r>
              <a:rPr lang="en-US" dirty="0"/>
              <a:t>	Daily 6th Day report responses to VSC Front Office &amp; QRT Coach</a:t>
            </a:r>
          </a:p>
          <a:p>
            <a:pPr lvl="1"/>
            <a:endParaRPr lang="en-US" dirty="0"/>
          </a:p>
        </p:txBody>
      </p:sp>
      <p:sp>
        <p:nvSpPr>
          <p:cNvPr id="4" name="Slide Number Placeholder 3">
            <a:extLst>
              <a:ext uri="{FF2B5EF4-FFF2-40B4-BE49-F238E27FC236}">
                <a16:creationId xmlns:a16="http://schemas.microsoft.com/office/drawing/2014/main" id="{37D198D1-6611-4AFD-845B-A90298264E14}"/>
              </a:ext>
            </a:extLst>
          </p:cNvPr>
          <p:cNvSpPr>
            <a:spLocks noGrp="1"/>
          </p:cNvSpPr>
          <p:nvPr>
            <p:ph type="sldNum" sz="quarter" idx="10"/>
          </p:nvPr>
        </p:nvSpPr>
        <p:spPr/>
        <p:txBody>
          <a:bodyPr/>
          <a:lstStyle/>
          <a:p>
            <a:fld id="{7C414AED-89CE-4A48-8B2B-1B3A5C68EA2A}" type="slidenum">
              <a:rPr lang="en-US" smtClean="0"/>
              <a:t>68</a:t>
            </a:fld>
            <a:endParaRPr lang="en-US" dirty="0"/>
          </a:p>
        </p:txBody>
      </p:sp>
    </p:spTree>
    <p:extLst>
      <p:ext uri="{BB962C8B-B14F-4D97-AF65-F5344CB8AC3E}">
        <p14:creationId xmlns:p14="http://schemas.microsoft.com/office/powerpoint/2010/main" val="2696401966"/>
      </p:ext>
    </p:extLst>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9647-437D-4F2A-A8B0-3F4D5174C827}"/>
              </a:ext>
            </a:extLst>
          </p:cNvPr>
          <p:cNvSpPr>
            <a:spLocks noGrp="1"/>
          </p:cNvSpPr>
          <p:nvPr>
            <p:ph type="title"/>
          </p:nvPr>
        </p:nvSpPr>
        <p:spPr/>
        <p:txBody>
          <a:bodyPr/>
          <a:lstStyle/>
          <a:p>
            <a:r>
              <a:rPr lang="en-US" dirty="0"/>
              <a:t>Responsibilities (Cont’d)</a:t>
            </a:r>
          </a:p>
        </p:txBody>
      </p:sp>
      <p:sp>
        <p:nvSpPr>
          <p:cNvPr id="3" name="Content Placeholder 2">
            <a:extLst>
              <a:ext uri="{FF2B5EF4-FFF2-40B4-BE49-F238E27FC236}">
                <a16:creationId xmlns:a16="http://schemas.microsoft.com/office/drawing/2014/main" id="{74178DF3-005D-41E5-B06E-5A92F30D5933}"/>
              </a:ext>
            </a:extLst>
          </p:cNvPr>
          <p:cNvSpPr>
            <a:spLocks noGrp="1"/>
          </p:cNvSpPr>
          <p:nvPr>
            <p:ph idx="1"/>
          </p:nvPr>
        </p:nvSpPr>
        <p:spPr/>
        <p:txBody>
          <a:bodyPr/>
          <a:lstStyle/>
          <a:p>
            <a:r>
              <a:rPr lang="en-US" dirty="0"/>
              <a:t>QRT Responsibilities</a:t>
            </a:r>
          </a:p>
          <a:p>
            <a:pPr lvl="1"/>
            <a:r>
              <a:rPr lang="en-US" dirty="0"/>
              <a:t>Provide daily report to Front Office and QRT Coach of all error records that have exceeded timeliness limits</a:t>
            </a:r>
          </a:p>
          <a:p>
            <a:pPr marL="457200" lvl="1" indent="0">
              <a:buNone/>
            </a:pPr>
            <a:endParaRPr lang="en-US" dirty="0"/>
          </a:p>
          <a:p>
            <a:r>
              <a:rPr lang="en-US" dirty="0"/>
              <a:t>QRT Coach Responsibilities</a:t>
            </a:r>
          </a:p>
          <a:p>
            <a:pPr lvl="1"/>
            <a:r>
              <a:rPr lang="en-US" dirty="0"/>
              <a:t>Assist employees in overcoming obstacles relating to error records and process</a:t>
            </a:r>
          </a:p>
          <a:p>
            <a:pPr marL="457200" lvl="1" indent="0">
              <a:buNone/>
            </a:pPr>
            <a:endParaRPr lang="en-US" sz="800" dirty="0"/>
          </a:p>
          <a:p>
            <a:pPr lvl="1"/>
            <a:r>
              <a:rPr lang="en-US" dirty="0"/>
              <a:t>	Document all verified extenuating circumstances in the IQR record</a:t>
            </a:r>
          </a:p>
        </p:txBody>
      </p:sp>
      <p:sp>
        <p:nvSpPr>
          <p:cNvPr id="4" name="Slide Number Placeholder 3">
            <a:extLst>
              <a:ext uri="{FF2B5EF4-FFF2-40B4-BE49-F238E27FC236}">
                <a16:creationId xmlns:a16="http://schemas.microsoft.com/office/drawing/2014/main" id="{9B4C6D84-D35D-44F6-88D7-C9B3A9A07374}"/>
              </a:ext>
            </a:extLst>
          </p:cNvPr>
          <p:cNvSpPr>
            <a:spLocks noGrp="1"/>
          </p:cNvSpPr>
          <p:nvPr>
            <p:ph type="sldNum" sz="quarter" idx="10"/>
          </p:nvPr>
        </p:nvSpPr>
        <p:spPr/>
        <p:txBody>
          <a:bodyPr/>
          <a:lstStyle/>
          <a:p>
            <a:fld id="{7C414AED-89CE-4A48-8B2B-1B3A5C68EA2A}" type="slidenum">
              <a:rPr lang="en-US" smtClean="0"/>
              <a:t>69</a:t>
            </a:fld>
            <a:endParaRPr lang="en-US" dirty="0"/>
          </a:p>
        </p:txBody>
      </p:sp>
    </p:spTree>
    <p:extLst>
      <p:ext uri="{BB962C8B-B14F-4D97-AF65-F5344CB8AC3E}">
        <p14:creationId xmlns:p14="http://schemas.microsoft.com/office/powerpoint/2010/main" val="112478051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EE62-EFB8-4267-9B76-138747E531B0}"/>
              </a:ext>
            </a:extLst>
          </p:cNvPr>
          <p:cNvSpPr>
            <a:spLocks noGrp="1"/>
          </p:cNvSpPr>
          <p:nvPr>
            <p:ph type="title"/>
          </p:nvPr>
        </p:nvSpPr>
        <p:spPr/>
        <p:txBody>
          <a:bodyPr/>
          <a:lstStyle/>
          <a:p>
            <a:r>
              <a:rPr lang="en-US" dirty="0"/>
              <a:t>What Are Favorable Findings</a:t>
            </a:r>
          </a:p>
        </p:txBody>
      </p:sp>
      <p:sp>
        <p:nvSpPr>
          <p:cNvPr id="3" name="Content Placeholder 2">
            <a:extLst>
              <a:ext uri="{FF2B5EF4-FFF2-40B4-BE49-F238E27FC236}">
                <a16:creationId xmlns:a16="http://schemas.microsoft.com/office/drawing/2014/main" id="{17BEFE6E-AD20-40E4-B018-61073357E96C}"/>
              </a:ext>
            </a:extLst>
          </p:cNvPr>
          <p:cNvSpPr>
            <a:spLocks noGrp="1"/>
          </p:cNvSpPr>
          <p:nvPr>
            <p:ph idx="1"/>
          </p:nvPr>
        </p:nvSpPr>
        <p:spPr>
          <a:xfrm>
            <a:off x="847165" y="1589518"/>
            <a:ext cx="10945906" cy="4766832"/>
          </a:xfrm>
        </p:spPr>
        <p:txBody>
          <a:bodyPr/>
          <a:lstStyle/>
          <a:p>
            <a:r>
              <a:rPr lang="en-US" dirty="0"/>
              <a:t>An element that is met and conceded getting you one step closer to being able to grant the benefit sought</a:t>
            </a:r>
          </a:p>
          <a:p>
            <a:pPr marL="0" indent="0">
              <a:buNone/>
            </a:pPr>
            <a:endParaRPr lang="en-US" sz="1000" dirty="0"/>
          </a:p>
          <a:p>
            <a:pPr lvl="1"/>
            <a:r>
              <a:rPr lang="en-US" dirty="0"/>
              <a:t>Not predicated on scheduling a VAE, but at least one element is met if it was properly scheduled</a:t>
            </a:r>
          </a:p>
        </p:txBody>
      </p:sp>
      <p:sp>
        <p:nvSpPr>
          <p:cNvPr id="4" name="Slide Number Placeholder 3">
            <a:extLst>
              <a:ext uri="{FF2B5EF4-FFF2-40B4-BE49-F238E27FC236}">
                <a16:creationId xmlns:a16="http://schemas.microsoft.com/office/drawing/2014/main" id="{547BBE9F-125F-4BCF-9F53-00608C1E197F}"/>
              </a:ext>
            </a:extLst>
          </p:cNvPr>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402503719"/>
      </p:ext>
    </p:extLst>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296E-2BD3-4184-8A91-13960F392EF3}"/>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82120792-6085-4765-99F9-69EA6F92532B}"/>
              </a:ext>
            </a:extLst>
          </p:cNvPr>
          <p:cNvSpPr>
            <a:spLocks noGrp="1"/>
          </p:cNvSpPr>
          <p:nvPr>
            <p:ph idx="1"/>
          </p:nvPr>
        </p:nvSpPr>
        <p:spPr>
          <a:xfrm>
            <a:off x="847165" y="1589518"/>
            <a:ext cx="10945906" cy="4766832"/>
          </a:xfrm>
        </p:spPr>
        <p:txBody>
          <a:bodyPr/>
          <a:lstStyle/>
          <a:p>
            <a:r>
              <a:rPr lang="en-US" dirty="0"/>
              <a:t>When employees receive notification that an error has been cited, they are expected to take prompt action on the notification</a:t>
            </a:r>
          </a:p>
          <a:p>
            <a:pPr marL="0" indent="0">
              <a:buNone/>
            </a:pPr>
            <a:endParaRPr lang="en-US" sz="1000" dirty="0"/>
          </a:p>
          <a:p>
            <a:r>
              <a:rPr lang="en-US" dirty="0"/>
              <a:t>The 5-day timeframe is provided to allow adequate time for the employee to take all actions required to close out the error record, including all communications required to submit a formal rebuttal</a:t>
            </a:r>
          </a:p>
          <a:p>
            <a:pPr marL="0" indent="0">
              <a:buNone/>
            </a:pPr>
            <a:endParaRPr lang="en-US" sz="1000" dirty="0"/>
          </a:p>
          <a:p>
            <a:r>
              <a:rPr lang="en-US" dirty="0"/>
              <a:t>In order for leave to be considered an extenuating circumstance and extend the 5-day window, an employee must be away from primary duties for 24 or more hours during the timeframe</a:t>
            </a:r>
          </a:p>
          <a:p>
            <a:pPr marL="0" indent="0">
              <a:buNone/>
            </a:pPr>
            <a:endParaRPr lang="en-US" sz="1000" dirty="0"/>
          </a:p>
          <a:p>
            <a:r>
              <a:rPr lang="en-US" dirty="0"/>
              <a:t>Extenuating circumstances must be verified by a direct supervisor </a:t>
            </a:r>
          </a:p>
        </p:txBody>
      </p:sp>
      <p:sp>
        <p:nvSpPr>
          <p:cNvPr id="4" name="Slide Number Placeholder 3">
            <a:extLst>
              <a:ext uri="{FF2B5EF4-FFF2-40B4-BE49-F238E27FC236}">
                <a16:creationId xmlns:a16="http://schemas.microsoft.com/office/drawing/2014/main" id="{2C359564-6778-40BA-8EBA-9896DFC70713}"/>
              </a:ext>
            </a:extLst>
          </p:cNvPr>
          <p:cNvSpPr>
            <a:spLocks noGrp="1"/>
          </p:cNvSpPr>
          <p:nvPr>
            <p:ph type="sldNum" sz="quarter" idx="10"/>
          </p:nvPr>
        </p:nvSpPr>
        <p:spPr/>
        <p:txBody>
          <a:bodyPr/>
          <a:lstStyle/>
          <a:p>
            <a:fld id="{7C414AED-89CE-4A48-8B2B-1B3A5C68EA2A}" type="slidenum">
              <a:rPr lang="en-US" smtClean="0"/>
              <a:t>70</a:t>
            </a:fld>
            <a:endParaRPr lang="en-US" dirty="0"/>
          </a:p>
        </p:txBody>
      </p:sp>
    </p:spTree>
    <p:extLst>
      <p:ext uri="{BB962C8B-B14F-4D97-AF65-F5344CB8AC3E}">
        <p14:creationId xmlns:p14="http://schemas.microsoft.com/office/powerpoint/2010/main" val="1755507345"/>
      </p:ext>
    </p:extLst>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idx="1"/>
          </p:nvPr>
        </p:nvSpPr>
        <p:spPr>
          <a:xfrm>
            <a:off x="847165" y="1589518"/>
            <a:ext cx="11040035" cy="4651794"/>
          </a:xfrm>
        </p:spPr>
        <p:txBody>
          <a:bodyPr/>
          <a:lstStyle/>
          <a:p>
            <a:pPr marL="0" indent="0">
              <a:buNone/>
            </a:pPr>
            <a:endParaRPr lang="en-US" dirty="0"/>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71</a:t>
            </a:fld>
            <a:endParaRPr lang="en-US" dirty="0"/>
          </a:p>
        </p:txBody>
      </p:sp>
      <p:pic>
        <p:nvPicPr>
          <p:cNvPr id="11" name="Picture 10">
            <a:extLst>
              <a:ext uri="{FF2B5EF4-FFF2-40B4-BE49-F238E27FC236}">
                <a16:creationId xmlns:a16="http://schemas.microsoft.com/office/drawing/2014/main" id="{6D508548-A1A0-496A-88FC-E4042FCC9C69}"/>
              </a:ext>
            </a:extLst>
          </p:cNvPr>
          <p:cNvPicPr>
            <a:picLocks noChangeAspect="1"/>
          </p:cNvPicPr>
          <p:nvPr/>
        </p:nvPicPr>
        <p:blipFill>
          <a:blip r:embed="rId2"/>
          <a:stretch>
            <a:fillRect/>
          </a:stretch>
        </p:blipFill>
        <p:spPr>
          <a:xfrm>
            <a:off x="748729" y="1913860"/>
            <a:ext cx="11144835" cy="3157870"/>
          </a:xfrm>
          <a:prstGeom prst="rect">
            <a:avLst/>
          </a:prstGeom>
        </p:spPr>
      </p:pic>
    </p:spTree>
    <p:extLst>
      <p:ext uri="{BB962C8B-B14F-4D97-AF65-F5344CB8AC3E}">
        <p14:creationId xmlns:p14="http://schemas.microsoft.com/office/powerpoint/2010/main" val="2875467369"/>
      </p:ext>
    </p:extLst>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Responsible For Each Process?</a:t>
            </a:r>
          </a:p>
        </p:txBody>
      </p:sp>
      <p:sp>
        <p:nvSpPr>
          <p:cNvPr id="3" name="Content Placeholder 2"/>
          <p:cNvSpPr>
            <a:spLocks noGrp="1"/>
          </p:cNvSpPr>
          <p:nvPr>
            <p:ph idx="1"/>
          </p:nvPr>
        </p:nvSpPr>
        <p:spPr>
          <a:xfrm>
            <a:off x="847165" y="1589518"/>
            <a:ext cx="11040035" cy="4651794"/>
          </a:xfrm>
        </p:spPr>
        <p:txBody>
          <a:bodyPr/>
          <a:lstStyle/>
          <a:p>
            <a:pPr marL="0" indent="0">
              <a:buNone/>
            </a:pPr>
            <a:endParaRPr lang="en-US" dirty="0"/>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72</a:t>
            </a:fld>
            <a:endParaRPr lang="en-US" dirty="0"/>
          </a:p>
        </p:txBody>
      </p:sp>
      <p:pic>
        <p:nvPicPr>
          <p:cNvPr id="11" name="Picture 10">
            <a:extLst>
              <a:ext uri="{FF2B5EF4-FFF2-40B4-BE49-F238E27FC236}">
                <a16:creationId xmlns:a16="http://schemas.microsoft.com/office/drawing/2014/main" id="{6D508548-A1A0-496A-88FC-E4042FCC9C69}"/>
              </a:ext>
            </a:extLst>
          </p:cNvPr>
          <p:cNvPicPr>
            <a:picLocks noChangeAspect="1"/>
          </p:cNvPicPr>
          <p:nvPr/>
        </p:nvPicPr>
        <p:blipFill>
          <a:blip r:embed="rId2"/>
          <a:stretch>
            <a:fillRect/>
          </a:stretch>
        </p:blipFill>
        <p:spPr>
          <a:xfrm>
            <a:off x="748729" y="1913860"/>
            <a:ext cx="11144835" cy="3157870"/>
          </a:xfrm>
          <a:prstGeom prst="rect">
            <a:avLst/>
          </a:prstGeom>
        </p:spPr>
      </p:pic>
      <p:sp>
        <p:nvSpPr>
          <p:cNvPr id="5" name="Oval 4">
            <a:extLst>
              <a:ext uri="{FF2B5EF4-FFF2-40B4-BE49-F238E27FC236}">
                <a16:creationId xmlns:a16="http://schemas.microsoft.com/office/drawing/2014/main" id="{3077F68C-043A-4EB0-AF70-0627FA24C70B}"/>
              </a:ext>
            </a:extLst>
          </p:cNvPr>
          <p:cNvSpPr/>
          <p:nvPr/>
        </p:nvSpPr>
        <p:spPr bwMode="auto">
          <a:xfrm rot="20510796">
            <a:off x="1010093" y="1798822"/>
            <a:ext cx="6549656" cy="4070350"/>
          </a:xfrm>
          <a:prstGeom prst="ellipse">
            <a:avLst/>
          </a:prstGeom>
          <a:solidFill>
            <a:schemeClr val="accent1">
              <a:alpha val="24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3200" dirty="0">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accent2"/>
                </a:solidFill>
                <a:effectLst/>
                <a:latin typeface="Tahoma" pitchFamily="34" charset="0"/>
              </a:rPr>
              <a:t>Employee Cited for Error</a:t>
            </a:r>
          </a:p>
        </p:txBody>
      </p:sp>
      <p:sp>
        <p:nvSpPr>
          <p:cNvPr id="6" name="Oval 5">
            <a:extLst>
              <a:ext uri="{FF2B5EF4-FFF2-40B4-BE49-F238E27FC236}">
                <a16:creationId xmlns:a16="http://schemas.microsoft.com/office/drawing/2014/main" id="{8E52A3EA-4F1B-4AE1-B416-6135375D64C8}"/>
              </a:ext>
            </a:extLst>
          </p:cNvPr>
          <p:cNvSpPr/>
          <p:nvPr/>
        </p:nvSpPr>
        <p:spPr bwMode="auto">
          <a:xfrm rot="21016349">
            <a:off x="8793126" y="2753832"/>
            <a:ext cx="3310156" cy="914400"/>
          </a:xfrm>
          <a:prstGeom prst="ellipse">
            <a:avLst/>
          </a:prstGeom>
          <a:solidFill>
            <a:schemeClr val="accent1">
              <a:alpha val="2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3300"/>
                </a:solidFill>
                <a:effectLst/>
                <a:latin typeface="Tahoma" pitchFamily="34" charset="0"/>
              </a:rPr>
              <a:t>Floor Coach</a:t>
            </a:r>
          </a:p>
        </p:txBody>
      </p:sp>
      <p:sp>
        <p:nvSpPr>
          <p:cNvPr id="9" name="Oval 8">
            <a:extLst>
              <a:ext uri="{FF2B5EF4-FFF2-40B4-BE49-F238E27FC236}">
                <a16:creationId xmlns:a16="http://schemas.microsoft.com/office/drawing/2014/main" id="{4B710723-26B5-4E17-86A7-01A67CF8069D}"/>
              </a:ext>
            </a:extLst>
          </p:cNvPr>
          <p:cNvSpPr/>
          <p:nvPr/>
        </p:nvSpPr>
        <p:spPr bwMode="auto">
          <a:xfrm rot="21179003">
            <a:off x="8797596" y="3757544"/>
            <a:ext cx="3051544" cy="914400"/>
          </a:xfrm>
          <a:prstGeom prst="ellipse">
            <a:avLst/>
          </a:prstGeom>
          <a:solidFill>
            <a:schemeClr val="accent1">
              <a:alpha val="2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0" name="TextBox 9">
            <a:extLst>
              <a:ext uri="{FF2B5EF4-FFF2-40B4-BE49-F238E27FC236}">
                <a16:creationId xmlns:a16="http://schemas.microsoft.com/office/drawing/2014/main" id="{838CFEDE-D2F0-4996-B195-69A888541FC0}"/>
              </a:ext>
            </a:extLst>
          </p:cNvPr>
          <p:cNvSpPr txBox="1"/>
          <p:nvPr/>
        </p:nvSpPr>
        <p:spPr>
          <a:xfrm rot="20843915">
            <a:off x="9536816" y="3870577"/>
            <a:ext cx="2636579" cy="584775"/>
          </a:xfrm>
          <a:prstGeom prst="rect">
            <a:avLst/>
          </a:prstGeom>
          <a:noFill/>
        </p:spPr>
        <p:txBody>
          <a:bodyPr wrap="square" rtlCol="0">
            <a:spAutoFit/>
          </a:bodyPr>
          <a:lstStyle/>
          <a:p>
            <a:r>
              <a:rPr lang="en-US" sz="3200" dirty="0">
                <a:solidFill>
                  <a:srgbClr val="FF3300"/>
                </a:solidFill>
              </a:rPr>
              <a:t>QRT Coach</a:t>
            </a:r>
          </a:p>
        </p:txBody>
      </p:sp>
      <p:sp>
        <p:nvSpPr>
          <p:cNvPr id="12" name="Oval 11">
            <a:extLst>
              <a:ext uri="{FF2B5EF4-FFF2-40B4-BE49-F238E27FC236}">
                <a16:creationId xmlns:a16="http://schemas.microsoft.com/office/drawing/2014/main" id="{09DB0166-7DF5-4DDC-AD02-E8F7FD228B19}"/>
              </a:ext>
            </a:extLst>
          </p:cNvPr>
          <p:cNvSpPr/>
          <p:nvPr/>
        </p:nvSpPr>
        <p:spPr bwMode="auto">
          <a:xfrm>
            <a:off x="8338984" y="4651016"/>
            <a:ext cx="3646651" cy="1260686"/>
          </a:xfrm>
          <a:prstGeom prst="ellipse">
            <a:avLst/>
          </a:prstGeom>
          <a:solidFill>
            <a:schemeClr val="accent1">
              <a:alpha val="1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13" name="TextBox 12">
            <a:extLst>
              <a:ext uri="{FF2B5EF4-FFF2-40B4-BE49-F238E27FC236}">
                <a16:creationId xmlns:a16="http://schemas.microsoft.com/office/drawing/2014/main" id="{03819EC7-9D7D-4964-9213-E5EF84ECC1A9}"/>
              </a:ext>
            </a:extLst>
          </p:cNvPr>
          <p:cNvSpPr txBox="1"/>
          <p:nvPr/>
        </p:nvSpPr>
        <p:spPr>
          <a:xfrm>
            <a:off x="8939617" y="5147230"/>
            <a:ext cx="2445384" cy="646331"/>
          </a:xfrm>
          <a:prstGeom prst="rect">
            <a:avLst/>
          </a:prstGeom>
          <a:noFill/>
        </p:spPr>
        <p:txBody>
          <a:bodyPr wrap="square" rtlCol="0">
            <a:spAutoFit/>
          </a:bodyPr>
          <a:lstStyle/>
          <a:p>
            <a:r>
              <a:rPr lang="en-US" dirty="0">
                <a:solidFill>
                  <a:srgbClr val="FF3300"/>
                </a:solidFill>
              </a:rPr>
              <a:t>Employee, Floor Coach &amp; QRT Coach</a:t>
            </a:r>
          </a:p>
        </p:txBody>
      </p:sp>
    </p:spTree>
    <p:extLst>
      <p:ext uri="{BB962C8B-B14F-4D97-AF65-F5344CB8AC3E}">
        <p14:creationId xmlns:p14="http://schemas.microsoft.com/office/powerpoint/2010/main" val="2318242482"/>
      </p:ext>
    </p:extLst>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Error Notification Email</a:t>
            </a:r>
          </a:p>
        </p:txBody>
      </p:sp>
      <p:sp>
        <p:nvSpPr>
          <p:cNvPr id="3" name="Content Placeholder 2"/>
          <p:cNvSpPr>
            <a:spLocks noGrp="1"/>
          </p:cNvSpPr>
          <p:nvPr>
            <p:ph idx="1"/>
          </p:nvPr>
        </p:nvSpPr>
        <p:spPr/>
        <p:txBody>
          <a:bodyPr/>
          <a:lstStyle/>
          <a:p>
            <a:pPr marL="0" indent="0">
              <a:buNone/>
            </a:pPr>
            <a:endParaRPr lang="en-US" dirty="0"/>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73</a:t>
            </a:fld>
            <a:endParaRPr lang="en-US" dirty="0"/>
          </a:p>
        </p:txBody>
      </p:sp>
      <p:pic>
        <p:nvPicPr>
          <p:cNvPr id="5" name="Picture 4">
            <a:extLst>
              <a:ext uri="{FF2B5EF4-FFF2-40B4-BE49-F238E27FC236}">
                <a16:creationId xmlns:a16="http://schemas.microsoft.com/office/drawing/2014/main" id="{62789BD5-5AFF-455C-985F-839A751DC459}"/>
              </a:ext>
            </a:extLst>
          </p:cNvPr>
          <p:cNvPicPr>
            <a:picLocks noChangeAspect="1"/>
          </p:cNvPicPr>
          <p:nvPr/>
        </p:nvPicPr>
        <p:blipFill>
          <a:blip r:embed="rId2"/>
          <a:stretch>
            <a:fillRect/>
          </a:stretch>
        </p:blipFill>
        <p:spPr>
          <a:xfrm>
            <a:off x="810154" y="1492700"/>
            <a:ext cx="10571691" cy="4884517"/>
          </a:xfrm>
          <a:prstGeom prst="rect">
            <a:avLst/>
          </a:prstGeom>
        </p:spPr>
      </p:pic>
      <p:cxnSp>
        <p:nvCxnSpPr>
          <p:cNvPr id="7" name="Straight Arrow Connector 6">
            <a:extLst>
              <a:ext uri="{FF2B5EF4-FFF2-40B4-BE49-F238E27FC236}">
                <a16:creationId xmlns:a16="http://schemas.microsoft.com/office/drawing/2014/main" id="{118E262D-09E3-498B-B553-FAC32519F9F7}"/>
              </a:ext>
            </a:extLst>
          </p:cNvPr>
          <p:cNvCxnSpPr>
            <a:cxnSpLocks/>
          </p:cNvCxnSpPr>
          <p:nvPr/>
        </p:nvCxnSpPr>
        <p:spPr bwMode="auto">
          <a:xfrm flipH="1">
            <a:off x="2753834" y="1754372"/>
            <a:ext cx="3434315" cy="1"/>
          </a:xfrm>
          <a:prstGeom prst="straightConnector1">
            <a:avLst/>
          </a:prstGeom>
          <a:solidFill>
            <a:schemeClr val="accent1"/>
          </a:solidFill>
          <a:ln w="63500" cap="flat" cmpd="sng" algn="ctr">
            <a:solidFill>
              <a:srgbClr val="FF3300"/>
            </a:solidFill>
            <a:prstDash val="solid"/>
            <a:round/>
            <a:headEnd type="none" w="sm" len="sm"/>
            <a:tailEnd type="triangle"/>
          </a:ln>
          <a:effectLst/>
        </p:spPr>
      </p:cxnSp>
      <p:sp>
        <p:nvSpPr>
          <p:cNvPr id="12" name="TextBox 11">
            <a:extLst>
              <a:ext uri="{FF2B5EF4-FFF2-40B4-BE49-F238E27FC236}">
                <a16:creationId xmlns:a16="http://schemas.microsoft.com/office/drawing/2014/main" id="{819FDD11-8ED6-43EF-BE63-CE49A6E74DEB}"/>
              </a:ext>
            </a:extLst>
          </p:cNvPr>
          <p:cNvSpPr txBox="1"/>
          <p:nvPr/>
        </p:nvSpPr>
        <p:spPr>
          <a:xfrm>
            <a:off x="6188148" y="1589518"/>
            <a:ext cx="3951171" cy="707886"/>
          </a:xfrm>
          <a:prstGeom prst="rect">
            <a:avLst/>
          </a:prstGeom>
          <a:noFill/>
        </p:spPr>
        <p:txBody>
          <a:bodyPr wrap="square" rtlCol="0">
            <a:spAutoFit/>
          </a:bodyPr>
          <a:lstStyle/>
          <a:p>
            <a:r>
              <a:rPr lang="en-US" sz="2000" dirty="0">
                <a:solidFill>
                  <a:srgbClr val="FF0000"/>
                </a:solidFill>
              </a:rPr>
              <a:t>Sent Date of Error Notification Starts the 5-Day Timeliness Clock</a:t>
            </a:r>
          </a:p>
        </p:txBody>
      </p:sp>
      <p:sp>
        <p:nvSpPr>
          <p:cNvPr id="8" name="Oval 7">
            <a:extLst>
              <a:ext uri="{FF2B5EF4-FFF2-40B4-BE49-F238E27FC236}">
                <a16:creationId xmlns:a16="http://schemas.microsoft.com/office/drawing/2014/main" id="{B96E5535-E2ED-4C2B-A7A7-F37518F56F6E}"/>
              </a:ext>
            </a:extLst>
          </p:cNvPr>
          <p:cNvSpPr/>
          <p:nvPr/>
        </p:nvSpPr>
        <p:spPr bwMode="auto">
          <a:xfrm>
            <a:off x="7848287" y="5285261"/>
            <a:ext cx="4079984" cy="995898"/>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rgbClr val="FF3300"/>
                </a:solidFill>
                <a:latin typeface="Tahoma" pitchFamily="34" charset="0"/>
              </a:rPr>
              <a:t>No PII </a:t>
            </a:r>
            <a:br>
              <a:rPr lang="en-US" sz="2400" dirty="0">
                <a:solidFill>
                  <a:srgbClr val="FF3300"/>
                </a:solidFill>
                <a:latin typeface="Tahoma" pitchFamily="34" charset="0"/>
              </a:rPr>
            </a:br>
            <a:r>
              <a:rPr lang="en-US" sz="2400" dirty="0">
                <a:solidFill>
                  <a:srgbClr val="FF3300"/>
                </a:solidFill>
                <a:latin typeface="Tahoma" pitchFamily="34" charset="0"/>
              </a:rPr>
              <a:t>- fake notification - </a:t>
            </a:r>
          </a:p>
        </p:txBody>
      </p:sp>
    </p:spTree>
    <p:extLst>
      <p:ext uri="{BB962C8B-B14F-4D97-AF65-F5344CB8AC3E}">
        <p14:creationId xmlns:p14="http://schemas.microsoft.com/office/powerpoint/2010/main" val="2814406091"/>
      </p:ext>
    </p:extLst>
  </p:cSld>
  <p:clrMapOvr>
    <a:masterClrMapping/>
  </p:clrMapOvr>
  <p:transition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410E-7474-4582-9160-8B8FE0D48733}"/>
              </a:ext>
            </a:extLst>
          </p:cNvPr>
          <p:cNvSpPr>
            <a:spLocks noGrp="1"/>
          </p:cNvSpPr>
          <p:nvPr>
            <p:ph type="title"/>
          </p:nvPr>
        </p:nvSpPr>
        <p:spPr/>
        <p:txBody>
          <a:bodyPr/>
          <a:lstStyle/>
          <a:p>
            <a:r>
              <a:rPr lang="en-US" dirty="0"/>
              <a:t>Two Additional Processes</a:t>
            </a:r>
          </a:p>
        </p:txBody>
      </p:sp>
      <p:sp>
        <p:nvSpPr>
          <p:cNvPr id="3" name="Content Placeholder 2">
            <a:extLst>
              <a:ext uri="{FF2B5EF4-FFF2-40B4-BE49-F238E27FC236}">
                <a16:creationId xmlns:a16="http://schemas.microsoft.com/office/drawing/2014/main" id="{CB28CB73-8F12-4626-B92B-B41E8257E967}"/>
              </a:ext>
            </a:extLst>
          </p:cNvPr>
          <p:cNvSpPr>
            <a:spLocks noGrp="1"/>
          </p:cNvSpPr>
          <p:nvPr>
            <p:ph idx="1"/>
          </p:nvPr>
        </p:nvSpPr>
        <p:spPr/>
        <p:txBody>
          <a:bodyPr/>
          <a:lstStyle/>
          <a:p>
            <a:r>
              <a:rPr lang="en-US" dirty="0"/>
              <a:t>Correction Spot Checks</a:t>
            </a:r>
          </a:p>
          <a:p>
            <a:pPr marL="0" indent="0">
              <a:buNone/>
            </a:pPr>
            <a:endParaRPr lang="en-US" sz="1000" dirty="0"/>
          </a:p>
          <a:p>
            <a:pPr lvl="1"/>
            <a:r>
              <a:rPr lang="en-US" dirty="0"/>
              <a:t>Random sample, 15% of correction required records</a:t>
            </a:r>
          </a:p>
          <a:p>
            <a:pPr marL="457200" lvl="1" indent="0">
              <a:buNone/>
            </a:pPr>
            <a:endParaRPr lang="en-US" sz="2800" dirty="0"/>
          </a:p>
          <a:p>
            <a:r>
              <a:rPr lang="en-US" dirty="0"/>
              <a:t>Proxy Reviews</a:t>
            </a:r>
          </a:p>
          <a:p>
            <a:pPr marL="0" indent="0">
              <a:buNone/>
            </a:pPr>
            <a:endParaRPr lang="en-US" sz="1000" dirty="0"/>
          </a:p>
          <a:p>
            <a:pPr lvl="1"/>
            <a:r>
              <a:rPr lang="en-US" dirty="0"/>
              <a:t>An employee will be on extended leave or is no longer employed by the Department of Veterans Affairs  </a:t>
            </a:r>
          </a:p>
        </p:txBody>
      </p:sp>
      <p:sp>
        <p:nvSpPr>
          <p:cNvPr id="4" name="Slide Number Placeholder 3">
            <a:extLst>
              <a:ext uri="{FF2B5EF4-FFF2-40B4-BE49-F238E27FC236}">
                <a16:creationId xmlns:a16="http://schemas.microsoft.com/office/drawing/2014/main" id="{BD4E481B-04C1-40A5-8A75-66C21BA92D7B}"/>
              </a:ext>
            </a:extLst>
          </p:cNvPr>
          <p:cNvSpPr>
            <a:spLocks noGrp="1"/>
          </p:cNvSpPr>
          <p:nvPr>
            <p:ph type="sldNum" sz="quarter" idx="10"/>
          </p:nvPr>
        </p:nvSpPr>
        <p:spPr/>
        <p:txBody>
          <a:bodyPr/>
          <a:lstStyle/>
          <a:p>
            <a:fld id="{7C414AED-89CE-4A48-8B2B-1B3A5C68EA2A}" type="slidenum">
              <a:rPr lang="en-US" smtClean="0"/>
              <a:t>74</a:t>
            </a:fld>
            <a:endParaRPr lang="en-US" dirty="0"/>
          </a:p>
        </p:txBody>
      </p:sp>
    </p:spTree>
    <p:extLst>
      <p:ext uri="{BB962C8B-B14F-4D97-AF65-F5344CB8AC3E}">
        <p14:creationId xmlns:p14="http://schemas.microsoft.com/office/powerpoint/2010/main" val="2537053284"/>
      </p:ext>
    </p:extLst>
  </p:cSld>
  <p:clrMapOvr>
    <a:masterClrMapping/>
  </p:clrMapOvr>
  <p:transition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0E99-43F0-413B-9A87-9A0DD4E1F5E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DA27F42-593A-4CAE-8457-855ED0D57ED5}"/>
              </a:ext>
            </a:extLst>
          </p:cNvPr>
          <p:cNvSpPr>
            <a:spLocks noGrp="1"/>
          </p:cNvSpPr>
          <p:nvPr>
            <p:ph idx="1"/>
          </p:nvPr>
        </p:nvSpPr>
        <p:spPr>
          <a:xfrm>
            <a:off x="847165" y="1589518"/>
            <a:ext cx="11242336" cy="4766832"/>
          </a:xfrm>
        </p:spPr>
        <p:txBody>
          <a:bodyPr/>
          <a:lstStyle/>
          <a:p>
            <a:r>
              <a:rPr lang="en-US" dirty="0"/>
              <a:t>Compensation Service Site Visit – July 2019</a:t>
            </a:r>
          </a:p>
          <a:p>
            <a:pPr marL="0" indent="0">
              <a:buNone/>
            </a:pPr>
            <a:endParaRPr lang="en-US" sz="900" dirty="0"/>
          </a:p>
          <a:p>
            <a:r>
              <a:rPr lang="en-US" dirty="0"/>
              <a:t>Workload Management Plan updates provided workable definitions for claims processors to use for Error Record Management</a:t>
            </a:r>
          </a:p>
          <a:p>
            <a:pPr marL="0" indent="0">
              <a:buNone/>
            </a:pPr>
            <a:endParaRPr lang="en-US" sz="900" dirty="0"/>
          </a:p>
          <a:p>
            <a:r>
              <a:rPr lang="en-US" dirty="0"/>
              <a:t>Clear areas of responsibility</a:t>
            </a:r>
          </a:p>
          <a:p>
            <a:pPr marL="0" indent="0">
              <a:buNone/>
            </a:pPr>
            <a:endParaRPr lang="en-US" sz="900" dirty="0"/>
          </a:p>
          <a:p>
            <a:r>
              <a:rPr lang="en-US" dirty="0"/>
              <a:t>Identified the path, process, and assistance for employees</a:t>
            </a:r>
          </a:p>
          <a:p>
            <a:pPr marL="0" indent="0">
              <a:buNone/>
            </a:pPr>
            <a:endParaRPr lang="en-US" sz="900" dirty="0"/>
          </a:p>
          <a:p>
            <a:r>
              <a:rPr lang="en-US" dirty="0"/>
              <a:t>6th Day report facilitates clear, timely communication</a:t>
            </a:r>
          </a:p>
          <a:p>
            <a:pPr marL="0" indent="0">
              <a:buNone/>
            </a:pPr>
            <a:endParaRPr lang="en-US" sz="900" dirty="0"/>
          </a:p>
          <a:p>
            <a:r>
              <a:rPr lang="en-US" dirty="0"/>
              <a:t>We believe Huntington has not only achieved success with this process, but we also anticipate ongoing continued success</a:t>
            </a:r>
          </a:p>
        </p:txBody>
      </p:sp>
      <p:sp>
        <p:nvSpPr>
          <p:cNvPr id="4" name="Slide Number Placeholder 3">
            <a:extLst>
              <a:ext uri="{FF2B5EF4-FFF2-40B4-BE49-F238E27FC236}">
                <a16:creationId xmlns:a16="http://schemas.microsoft.com/office/drawing/2014/main" id="{A53840C8-80F7-424B-B998-81CFB9FA5DC9}"/>
              </a:ext>
            </a:extLst>
          </p:cNvPr>
          <p:cNvSpPr>
            <a:spLocks noGrp="1"/>
          </p:cNvSpPr>
          <p:nvPr>
            <p:ph type="sldNum" sz="quarter" idx="10"/>
          </p:nvPr>
        </p:nvSpPr>
        <p:spPr/>
        <p:txBody>
          <a:bodyPr/>
          <a:lstStyle/>
          <a:p>
            <a:fld id="{7C414AED-89CE-4A48-8B2B-1B3A5C68EA2A}" type="slidenum">
              <a:rPr lang="en-US" smtClean="0"/>
              <a:t>75</a:t>
            </a:fld>
            <a:endParaRPr lang="en-US" dirty="0"/>
          </a:p>
        </p:txBody>
      </p:sp>
    </p:spTree>
    <p:extLst>
      <p:ext uri="{BB962C8B-B14F-4D97-AF65-F5344CB8AC3E}">
        <p14:creationId xmlns:p14="http://schemas.microsoft.com/office/powerpoint/2010/main" val="3215628266"/>
      </p:ext>
    </p:extLst>
  </p:cSld>
  <p:clrMapOvr>
    <a:masterClrMapping/>
  </p:clrMapOvr>
  <p:transition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Huntington RO Kudos</a:t>
            </a:r>
          </a:p>
        </p:txBody>
      </p:sp>
      <p:sp>
        <p:nvSpPr>
          <p:cNvPr id="4" name="Slide Number Placeholder 3"/>
          <p:cNvSpPr>
            <a:spLocks noGrp="1"/>
          </p:cNvSpPr>
          <p:nvPr>
            <p:ph type="sldNum" sz="quarter" idx="10"/>
          </p:nvPr>
        </p:nvSpPr>
        <p:spPr/>
        <p:txBody>
          <a:bodyPr/>
          <a:lstStyle/>
          <a:p>
            <a:fld id="{7C414AED-89CE-4A48-8B2B-1B3A5C68EA2A}" type="slidenum">
              <a:rPr lang="en-US" smtClean="0"/>
              <a:t>76</a:t>
            </a:fld>
            <a:endParaRPr lang="en-US" dirty="0"/>
          </a:p>
        </p:txBody>
      </p:sp>
      <p:sp>
        <p:nvSpPr>
          <p:cNvPr id="7" name="TextBox 1"/>
          <p:cNvSpPr txBox="1">
            <a:spLocks noChangeArrowheads="1"/>
          </p:cNvSpPr>
          <p:nvPr/>
        </p:nvSpPr>
        <p:spPr bwMode="auto">
          <a:xfrm>
            <a:off x="666975" y="2506256"/>
            <a:ext cx="113600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Christine </a:t>
            </a:r>
            <a:r>
              <a:rPr lang="en-US" altLang="en-US" sz="3200" kern="0" dirty="0">
                <a:solidFill>
                  <a:srgbClr val="000066"/>
                </a:solidFill>
              </a:rPr>
              <a:t>Alford</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992921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DBE9-547E-4231-8909-E09A9F0C1CE5}"/>
              </a:ext>
            </a:extLst>
          </p:cNvPr>
          <p:cNvSpPr>
            <a:spLocks noGrp="1"/>
          </p:cNvSpPr>
          <p:nvPr>
            <p:ph type="title"/>
          </p:nvPr>
        </p:nvSpPr>
        <p:spPr/>
        <p:txBody>
          <a:bodyPr/>
          <a:lstStyle/>
          <a:p>
            <a:r>
              <a:rPr lang="en-US" dirty="0"/>
              <a:t>Quality Improvement at Your RO!</a:t>
            </a:r>
          </a:p>
        </p:txBody>
      </p:sp>
      <p:sp>
        <p:nvSpPr>
          <p:cNvPr id="3" name="Content Placeholder 2">
            <a:extLst>
              <a:ext uri="{FF2B5EF4-FFF2-40B4-BE49-F238E27FC236}">
                <a16:creationId xmlns:a16="http://schemas.microsoft.com/office/drawing/2014/main" id="{6AA362D2-AB9C-4BF2-AE79-4CC8700DDE90}"/>
              </a:ext>
            </a:extLst>
          </p:cNvPr>
          <p:cNvSpPr>
            <a:spLocks noGrp="1"/>
          </p:cNvSpPr>
          <p:nvPr>
            <p:ph idx="1"/>
          </p:nvPr>
        </p:nvSpPr>
        <p:spPr/>
        <p:txBody>
          <a:bodyPr/>
          <a:lstStyle/>
          <a:p>
            <a:r>
              <a:rPr lang="en-US" dirty="0"/>
              <a:t>All offices are encouraged to utilize tools, such as Huntington RO’s QMS Error Record Management Process, to improve claims quality and service to Veterans and their Families</a:t>
            </a:r>
          </a:p>
          <a:p>
            <a:pPr marL="0" indent="0">
              <a:buNone/>
            </a:pPr>
            <a:endParaRPr lang="en-US" dirty="0"/>
          </a:p>
          <a:p>
            <a:r>
              <a:rPr lang="en-US" i="1" dirty="0"/>
              <a:t>Does your office currently have a similar quality-focused practice?</a:t>
            </a:r>
          </a:p>
          <a:p>
            <a:pPr marL="0" indent="0">
              <a:buNone/>
            </a:pPr>
            <a:endParaRPr lang="en-US" sz="1000" dirty="0"/>
          </a:p>
          <a:p>
            <a:pPr lvl="1"/>
            <a:r>
              <a:rPr lang="en-US" i="1" dirty="0"/>
              <a:t>Please let us know so we can feature your best practice during an upcoming Quality Call for everyone’s benefit!</a:t>
            </a:r>
          </a:p>
          <a:p>
            <a:pPr marL="457200" lvl="1" indent="0">
              <a:buNone/>
            </a:pPr>
            <a:endParaRPr lang="en-US" sz="800" dirty="0"/>
          </a:p>
          <a:p>
            <a:pPr lvl="2">
              <a:buFont typeface="Wingdings" panose="05000000000000000000" pitchFamily="2" charset="2"/>
              <a:buChar char="v"/>
            </a:pPr>
            <a:r>
              <a:rPr lang="en-US" sz="2400" dirty="0"/>
              <a:t>VAVBA/WAS/CO/InternalQRS</a:t>
            </a:r>
          </a:p>
          <a:p>
            <a:pPr lvl="2">
              <a:buFont typeface="Wingdings" panose="05000000000000000000" pitchFamily="2" charset="2"/>
              <a:buChar char="v"/>
            </a:pPr>
            <a:r>
              <a:rPr lang="en-US" sz="2400" dirty="0"/>
              <a:t>Christine.ALFORD1@va.gov</a:t>
            </a:r>
          </a:p>
          <a:p>
            <a:pPr lvl="1"/>
            <a:endParaRPr lang="en-US" dirty="0"/>
          </a:p>
        </p:txBody>
      </p:sp>
      <p:sp>
        <p:nvSpPr>
          <p:cNvPr id="4" name="Slide Number Placeholder 3">
            <a:extLst>
              <a:ext uri="{FF2B5EF4-FFF2-40B4-BE49-F238E27FC236}">
                <a16:creationId xmlns:a16="http://schemas.microsoft.com/office/drawing/2014/main" id="{A0A15F2B-4105-47CB-BFEB-79393E62E74F}"/>
              </a:ext>
            </a:extLst>
          </p:cNvPr>
          <p:cNvSpPr>
            <a:spLocks noGrp="1"/>
          </p:cNvSpPr>
          <p:nvPr>
            <p:ph type="sldNum" sz="quarter" idx="10"/>
          </p:nvPr>
        </p:nvSpPr>
        <p:spPr/>
        <p:txBody>
          <a:bodyPr/>
          <a:lstStyle/>
          <a:p>
            <a:fld id="{7C414AED-89CE-4A48-8B2B-1B3A5C68EA2A}" type="slidenum">
              <a:rPr lang="en-US" smtClean="0"/>
              <a:t>77</a:t>
            </a:fld>
            <a:endParaRPr lang="en-US" dirty="0"/>
          </a:p>
        </p:txBody>
      </p:sp>
    </p:spTree>
    <p:extLst>
      <p:ext uri="{BB962C8B-B14F-4D97-AF65-F5344CB8AC3E}">
        <p14:creationId xmlns:p14="http://schemas.microsoft.com/office/powerpoint/2010/main" val="2771630684"/>
      </p:ext>
    </p:extLst>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M21-5, Appeals and Reviews Migration</a:t>
            </a:r>
          </a:p>
        </p:txBody>
      </p:sp>
      <p:sp>
        <p:nvSpPr>
          <p:cNvPr id="4" name="Slide Number Placeholder 3"/>
          <p:cNvSpPr>
            <a:spLocks noGrp="1"/>
          </p:cNvSpPr>
          <p:nvPr>
            <p:ph type="sldNum" sz="quarter" idx="10"/>
          </p:nvPr>
        </p:nvSpPr>
        <p:spPr/>
        <p:txBody>
          <a:bodyPr/>
          <a:lstStyle/>
          <a:p>
            <a:fld id="{7C414AED-89CE-4A48-8B2B-1B3A5C68EA2A}" type="slidenum">
              <a:rPr lang="en-US" smtClean="0"/>
              <a:t>78</a:t>
            </a:fld>
            <a:endParaRPr lang="en-US" dirty="0"/>
          </a:p>
        </p:txBody>
      </p:sp>
      <p:sp>
        <p:nvSpPr>
          <p:cNvPr id="7" name="TextBox 1"/>
          <p:cNvSpPr txBox="1">
            <a:spLocks noChangeArrowheads="1"/>
          </p:cNvSpPr>
          <p:nvPr/>
        </p:nvSpPr>
        <p:spPr bwMode="auto">
          <a:xfrm>
            <a:off x="569344" y="2546013"/>
            <a:ext cx="114990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Fred Somers</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Program Analyst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AMO Program Administration</a:t>
            </a:r>
          </a:p>
        </p:txBody>
      </p:sp>
    </p:spTree>
    <p:extLst>
      <p:ext uri="{BB962C8B-B14F-4D97-AF65-F5344CB8AC3E}">
        <p14:creationId xmlns:p14="http://schemas.microsoft.com/office/powerpoint/2010/main" val="26964980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84AD-B548-4F1E-B7DC-E90B19B1F458}"/>
              </a:ext>
            </a:extLst>
          </p:cNvPr>
          <p:cNvSpPr>
            <a:spLocks noGrp="1"/>
          </p:cNvSpPr>
          <p:nvPr>
            <p:ph type="title"/>
          </p:nvPr>
        </p:nvSpPr>
        <p:spPr/>
        <p:txBody>
          <a:bodyPr/>
          <a:lstStyle/>
          <a:p>
            <a:r>
              <a:rPr lang="en-US" dirty="0"/>
              <a:t>M21-5, Appeals and Reviews Migration</a:t>
            </a:r>
          </a:p>
        </p:txBody>
      </p:sp>
      <p:sp>
        <p:nvSpPr>
          <p:cNvPr id="3" name="Content Placeholder 2">
            <a:extLst>
              <a:ext uri="{FF2B5EF4-FFF2-40B4-BE49-F238E27FC236}">
                <a16:creationId xmlns:a16="http://schemas.microsoft.com/office/drawing/2014/main" id="{03C11FDE-1575-4B2A-95C4-19180305DB94}"/>
              </a:ext>
            </a:extLst>
          </p:cNvPr>
          <p:cNvSpPr>
            <a:spLocks noGrp="1"/>
          </p:cNvSpPr>
          <p:nvPr>
            <p:ph idx="1"/>
          </p:nvPr>
        </p:nvSpPr>
        <p:spPr/>
        <p:txBody>
          <a:bodyPr/>
          <a:lstStyle/>
          <a:p>
            <a:r>
              <a:rPr lang="en-US" dirty="0"/>
              <a:t>Migration of content from M21-1 to M21-5 completed March 2nd</a:t>
            </a:r>
          </a:p>
        </p:txBody>
      </p:sp>
      <p:sp>
        <p:nvSpPr>
          <p:cNvPr id="4" name="Slide Number Placeholder 3">
            <a:extLst>
              <a:ext uri="{FF2B5EF4-FFF2-40B4-BE49-F238E27FC236}">
                <a16:creationId xmlns:a16="http://schemas.microsoft.com/office/drawing/2014/main" id="{C6B8F1BB-C412-40F7-8BFB-09909FBEFC30}"/>
              </a:ext>
            </a:extLst>
          </p:cNvPr>
          <p:cNvSpPr>
            <a:spLocks noGrp="1"/>
          </p:cNvSpPr>
          <p:nvPr>
            <p:ph type="sldNum" sz="quarter" idx="10"/>
          </p:nvPr>
        </p:nvSpPr>
        <p:spPr/>
        <p:txBody>
          <a:bodyPr/>
          <a:lstStyle/>
          <a:p>
            <a:fld id="{7C414AED-89CE-4A48-8B2B-1B3A5C68EA2A}" type="slidenum">
              <a:rPr lang="en-US" smtClean="0"/>
              <a:t>79</a:t>
            </a:fld>
            <a:endParaRPr lang="en-US" dirty="0"/>
          </a:p>
        </p:txBody>
      </p:sp>
      <p:pic>
        <p:nvPicPr>
          <p:cNvPr id="5" name="Picture 4">
            <a:extLst>
              <a:ext uri="{FF2B5EF4-FFF2-40B4-BE49-F238E27FC236}">
                <a16:creationId xmlns:a16="http://schemas.microsoft.com/office/drawing/2014/main" id="{4F7D42EC-5FF0-4EAC-BF8A-D75B241F3325}"/>
              </a:ext>
            </a:extLst>
          </p:cNvPr>
          <p:cNvPicPr>
            <a:picLocks noChangeAspect="1"/>
          </p:cNvPicPr>
          <p:nvPr/>
        </p:nvPicPr>
        <p:blipFill>
          <a:blip r:embed="rId2"/>
          <a:stretch>
            <a:fillRect/>
          </a:stretch>
        </p:blipFill>
        <p:spPr>
          <a:xfrm>
            <a:off x="542167" y="2047285"/>
            <a:ext cx="11563518" cy="4309064"/>
          </a:xfrm>
          <a:prstGeom prst="rect">
            <a:avLst/>
          </a:prstGeom>
        </p:spPr>
      </p:pic>
    </p:spTree>
    <p:extLst>
      <p:ext uri="{BB962C8B-B14F-4D97-AF65-F5344CB8AC3E}">
        <p14:creationId xmlns:p14="http://schemas.microsoft.com/office/powerpoint/2010/main" val="2858021854"/>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55F2-4960-46CD-9655-E3C70F5AE806}"/>
              </a:ext>
            </a:extLst>
          </p:cNvPr>
          <p:cNvSpPr>
            <a:spLocks noGrp="1"/>
          </p:cNvSpPr>
          <p:nvPr>
            <p:ph type="title"/>
          </p:nvPr>
        </p:nvSpPr>
        <p:spPr/>
        <p:txBody>
          <a:bodyPr/>
          <a:lstStyle/>
          <a:p>
            <a:r>
              <a:rPr lang="en-US" dirty="0"/>
              <a:t>Favorable Findings Helpful Hints – SC</a:t>
            </a:r>
          </a:p>
        </p:txBody>
      </p:sp>
      <p:sp>
        <p:nvSpPr>
          <p:cNvPr id="3" name="Content Placeholder 2">
            <a:extLst>
              <a:ext uri="{FF2B5EF4-FFF2-40B4-BE49-F238E27FC236}">
                <a16:creationId xmlns:a16="http://schemas.microsoft.com/office/drawing/2014/main" id="{79603116-46A9-4872-A248-9B47DF06CA19}"/>
              </a:ext>
            </a:extLst>
          </p:cNvPr>
          <p:cNvSpPr>
            <a:spLocks noGrp="1"/>
          </p:cNvSpPr>
          <p:nvPr>
            <p:ph idx="1"/>
          </p:nvPr>
        </p:nvSpPr>
        <p:spPr>
          <a:xfrm>
            <a:off x="847165" y="1589518"/>
            <a:ext cx="11161416" cy="4691641"/>
          </a:xfrm>
        </p:spPr>
        <p:txBody>
          <a:bodyPr/>
          <a:lstStyle/>
          <a:p>
            <a:r>
              <a:rPr lang="en-US" sz="2400" dirty="0"/>
              <a:t>Is the Veteran claiming SC for his/her condition based on military service</a:t>
            </a:r>
          </a:p>
          <a:p>
            <a:pPr marL="0" indent="0">
              <a:buNone/>
            </a:pPr>
            <a:endParaRPr lang="en-US" sz="500" dirty="0"/>
          </a:p>
          <a:p>
            <a:pPr lvl="1"/>
            <a:r>
              <a:rPr lang="en-US" sz="2000" dirty="0"/>
              <a:t>Incurrence:  Was there a qualifying event, injury or disease during service</a:t>
            </a:r>
          </a:p>
          <a:p>
            <a:pPr lvl="2">
              <a:buFont typeface="Wingdings" panose="05000000000000000000" pitchFamily="2" charset="2"/>
              <a:buChar char="ý"/>
            </a:pPr>
            <a:r>
              <a:rPr lang="en-US" dirty="0"/>
              <a:t>No:  No favorable finding for this element</a:t>
            </a:r>
          </a:p>
          <a:p>
            <a:pPr lvl="2">
              <a:buFont typeface="Wingdings" panose="05000000000000000000" pitchFamily="2" charset="2"/>
              <a:buChar char="þ"/>
            </a:pPr>
            <a:r>
              <a:rPr lang="en-US" dirty="0"/>
              <a:t>Yes:  Favorable finding:  When and where did you find this information</a:t>
            </a:r>
          </a:p>
          <a:p>
            <a:pPr marL="914400" lvl="2" indent="0">
              <a:buNone/>
            </a:pPr>
            <a:endParaRPr lang="en-US" dirty="0"/>
          </a:p>
          <a:p>
            <a:pPr lvl="1"/>
            <a:r>
              <a:rPr lang="en-US" sz="2000" dirty="0"/>
              <a:t>Diagnosis:  Does the Veteran have a current diagnosis of the condition being denied</a:t>
            </a:r>
          </a:p>
          <a:p>
            <a:pPr lvl="2">
              <a:buFont typeface="Wingdings" panose="05000000000000000000" pitchFamily="2" charset="2"/>
              <a:buChar char="ý"/>
            </a:pPr>
            <a:r>
              <a:rPr lang="en-US" dirty="0"/>
              <a:t>No:  No favorable finding for this element</a:t>
            </a:r>
          </a:p>
          <a:p>
            <a:pPr lvl="2">
              <a:buFont typeface="Wingdings" panose="05000000000000000000" pitchFamily="2" charset="2"/>
              <a:buChar char="þ"/>
            </a:pPr>
            <a:r>
              <a:rPr lang="en-US" dirty="0"/>
              <a:t>Yes:  Favorable finding:  What is the date of diagnosis, source &amp; date are you using</a:t>
            </a:r>
          </a:p>
          <a:p>
            <a:pPr marL="914400" lvl="2" indent="0">
              <a:buNone/>
            </a:pPr>
            <a:endParaRPr lang="en-US" dirty="0"/>
          </a:p>
          <a:p>
            <a:pPr lvl="1"/>
            <a:r>
              <a:rPr lang="en-US" sz="2000" dirty="0"/>
              <a:t>Nexus:  Is there a positive opinion with rationale of record</a:t>
            </a:r>
          </a:p>
          <a:p>
            <a:pPr lvl="2">
              <a:buFont typeface="Wingdings" panose="05000000000000000000" pitchFamily="2" charset="2"/>
              <a:buChar char="ý"/>
            </a:pPr>
            <a:r>
              <a:rPr lang="en-US" dirty="0"/>
              <a:t>No:  No favorable finding for this element</a:t>
            </a:r>
          </a:p>
          <a:p>
            <a:pPr lvl="2">
              <a:buFont typeface="Wingdings" panose="05000000000000000000" pitchFamily="2" charset="2"/>
              <a:buChar char="þ"/>
            </a:pPr>
            <a:r>
              <a:rPr lang="en-US" dirty="0"/>
              <a:t>Yes:  Favorable finding:  What source and date are you using</a:t>
            </a:r>
          </a:p>
        </p:txBody>
      </p:sp>
      <p:sp>
        <p:nvSpPr>
          <p:cNvPr id="4" name="Slide Number Placeholder 3">
            <a:extLst>
              <a:ext uri="{FF2B5EF4-FFF2-40B4-BE49-F238E27FC236}">
                <a16:creationId xmlns:a16="http://schemas.microsoft.com/office/drawing/2014/main" id="{57131431-EF5E-484F-94F1-2A5F7215777C}"/>
              </a:ext>
            </a:extLst>
          </p:cNvPr>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754557243"/>
      </p:ext>
    </p:extLst>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94C6-57A8-45BA-B5F4-DA736FAA1F58}"/>
              </a:ext>
            </a:extLst>
          </p:cNvPr>
          <p:cNvSpPr>
            <a:spLocks noGrp="1"/>
          </p:cNvSpPr>
          <p:nvPr>
            <p:ph type="title"/>
          </p:nvPr>
        </p:nvSpPr>
        <p:spPr/>
        <p:txBody>
          <a:bodyPr/>
          <a:lstStyle/>
          <a:p>
            <a:r>
              <a:rPr lang="en-US" dirty="0"/>
              <a:t>M21-5, Appeals and Reviews Migration</a:t>
            </a:r>
          </a:p>
        </p:txBody>
      </p:sp>
      <p:sp>
        <p:nvSpPr>
          <p:cNvPr id="3" name="Content Placeholder 2">
            <a:extLst>
              <a:ext uri="{FF2B5EF4-FFF2-40B4-BE49-F238E27FC236}">
                <a16:creationId xmlns:a16="http://schemas.microsoft.com/office/drawing/2014/main" id="{D2242781-358F-45FD-AE35-9F07785714FC}"/>
              </a:ext>
            </a:extLst>
          </p:cNvPr>
          <p:cNvSpPr>
            <a:spLocks noGrp="1"/>
          </p:cNvSpPr>
          <p:nvPr>
            <p:ph idx="1"/>
          </p:nvPr>
        </p:nvSpPr>
        <p:spPr/>
        <p:txBody>
          <a:bodyPr/>
          <a:lstStyle/>
          <a:p>
            <a:r>
              <a:rPr lang="fr-FR" dirty="0"/>
              <a:t>Change Matrix available in M21-5 Resources</a:t>
            </a:r>
          </a:p>
          <a:p>
            <a:endParaRPr lang="fr-FR" dirty="0"/>
          </a:p>
          <a:p>
            <a:r>
              <a:rPr lang="en-US" b="1" dirty="0">
                <a:effectLst>
                  <a:outerShdw blurRad="38100" dist="38100" dir="2700000" algn="tl">
                    <a:srgbClr val="000000">
                      <a:alpha val="43137"/>
                    </a:srgbClr>
                  </a:outerShdw>
                </a:effectLst>
              </a:rPr>
              <a:t>Note:</a:t>
            </a:r>
            <a:r>
              <a:rPr lang="en-US" dirty="0"/>
              <a:t>  Hyperlinks in M21-1 will be updated on a rolling basis</a:t>
            </a:r>
          </a:p>
        </p:txBody>
      </p:sp>
      <p:sp>
        <p:nvSpPr>
          <p:cNvPr id="4" name="Slide Number Placeholder 3">
            <a:extLst>
              <a:ext uri="{FF2B5EF4-FFF2-40B4-BE49-F238E27FC236}">
                <a16:creationId xmlns:a16="http://schemas.microsoft.com/office/drawing/2014/main" id="{9E4B7731-9419-4039-8586-86CB34E0B182}"/>
              </a:ext>
            </a:extLst>
          </p:cNvPr>
          <p:cNvSpPr>
            <a:spLocks noGrp="1"/>
          </p:cNvSpPr>
          <p:nvPr>
            <p:ph type="sldNum" sz="quarter" idx="10"/>
          </p:nvPr>
        </p:nvSpPr>
        <p:spPr/>
        <p:txBody>
          <a:bodyPr/>
          <a:lstStyle/>
          <a:p>
            <a:fld id="{7C414AED-89CE-4A48-8B2B-1B3A5C68EA2A}" type="slidenum">
              <a:rPr lang="en-US" smtClean="0"/>
              <a:t>80</a:t>
            </a:fld>
            <a:endParaRPr lang="en-US" dirty="0"/>
          </a:p>
        </p:txBody>
      </p:sp>
    </p:spTree>
    <p:extLst>
      <p:ext uri="{BB962C8B-B14F-4D97-AF65-F5344CB8AC3E}">
        <p14:creationId xmlns:p14="http://schemas.microsoft.com/office/powerpoint/2010/main" val="2115480833"/>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81</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Robert Johnson</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828" y="2395242"/>
            <a:ext cx="7547172" cy="396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3"/>
          <a:stretch>
            <a:fillRect/>
          </a:stretch>
        </p:blipFill>
        <p:spPr>
          <a:xfrm>
            <a:off x="907674" y="1877352"/>
            <a:ext cx="3737154" cy="4414262"/>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AF23-7D9A-4881-B821-53F0FFDD25BC}"/>
              </a:ext>
            </a:extLst>
          </p:cNvPr>
          <p:cNvSpPr>
            <a:spLocks noGrp="1"/>
          </p:cNvSpPr>
          <p:nvPr>
            <p:ph type="title"/>
          </p:nvPr>
        </p:nvSpPr>
        <p:spPr/>
        <p:txBody>
          <a:bodyPr/>
          <a:lstStyle/>
          <a:p>
            <a:r>
              <a:rPr lang="en-US" dirty="0"/>
              <a:t>Would You Like to Present a Topic?</a:t>
            </a:r>
          </a:p>
        </p:txBody>
      </p:sp>
      <p:sp>
        <p:nvSpPr>
          <p:cNvPr id="3" name="Content Placeholder 2">
            <a:extLst>
              <a:ext uri="{FF2B5EF4-FFF2-40B4-BE49-F238E27FC236}">
                <a16:creationId xmlns:a16="http://schemas.microsoft.com/office/drawing/2014/main" id="{B1F837CD-0FC5-46D0-B22A-F8519434F2D6}"/>
              </a:ext>
            </a:extLst>
          </p:cNvPr>
          <p:cNvSpPr>
            <a:spLocks noGrp="1"/>
          </p:cNvSpPr>
          <p:nvPr>
            <p:ph idx="1"/>
          </p:nvPr>
        </p:nvSpPr>
        <p:spPr/>
        <p:txBody>
          <a:bodyPr/>
          <a:lstStyle/>
          <a:p>
            <a:r>
              <a:rPr lang="en-US" dirty="0"/>
              <a:t>We are offering opportunities for RO SMEs to present topics during Compensation Service Quality Call recording sessions</a:t>
            </a:r>
          </a:p>
          <a:p>
            <a:pPr marL="0" indent="0">
              <a:buNone/>
            </a:pPr>
            <a:endParaRPr lang="en-US" sz="800" dirty="0"/>
          </a:p>
          <a:p>
            <a:pPr lvl="1"/>
            <a:r>
              <a:rPr lang="en-US" dirty="0"/>
              <a:t>Peer-to-Peer communication is optimum</a:t>
            </a:r>
          </a:p>
          <a:p>
            <a:pPr marL="457200" lvl="1" indent="0">
              <a:buNone/>
            </a:pPr>
            <a:endParaRPr lang="en-US" dirty="0"/>
          </a:p>
          <a:p>
            <a:r>
              <a:rPr lang="en-US" dirty="0"/>
              <a:t>Are </a:t>
            </a:r>
            <a:r>
              <a:rPr lang="en-US" b="1" dirty="0">
                <a:effectLst>
                  <a:outerShdw blurRad="38100" dist="38100" dir="2700000" algn="tl">
                    <a:srgbClr val="000000">
                      <a:alpha val="43137"/>
                    </a:srgbClr>
                  </a:outerShdw>
                </a:effectLst>
              </a:rPr>
              <a:t>YOU</a:t>
            </a:r>
            <a:r>
              <a:rPr lang="en-US" dirty="0"/>
              <a:t> interested in presenting a topic?</a:t>
            </a:r>
          </a:p>
          <a:p>
            <a:pPr marL="0" indent="0">
              <a:buNone/>
            </a:pPr>
            <a:endParaRPr lang="en-US" sz="1000" dirty="0"/>
          </a:p>
          <a:p>
            <a:pPr lvl="1"/>
            <a:r>
              <a:rPr lang="en-US" dirty="0"/>
              <a:t>Talk to your Coach or other RO management team member</a:t>
            </a:r>
          </a:p>
          <a:p>
            <a:pPr marL="457200" lvl="1" indent="0">
              <a:buNone/>
            </a:pPr>
            <a:endParaRPr lang="en-US" sz="800" dirty="0"/>
          </a:p>
          <a:p>
            <a:pPr lvl="1"/>
            <a:r>
              <a:rPr lang="en-US" dirty="0"/>
              <a:t>If okay, have management send your name and topic to:</a:t>
            </a:r>
          </a:p>
          <a:p>
            <a:pPr marL="457200" lvl="1" indent="0">
              <a:buNone/>
            </a:pPr>
            <a:endParaRPr lang="en-US" sz="800" dirty="0"/>
          </a:p>
          <a:p>
            <a:pPr lvl="2">
              <a:buFont typeface="Wingdings" panose="05000000000000000000" pitchFamily="2" charset="2"/>
              <a:buChar char="þ"/>
            </a:pPr>
            <a:r>
              <a:rPr lang="en-US" sz="2400" dirty="0"/>
              <a:t>VAVBAWAS/CO/InternalQRS </a:t>
            </a:r>
            <a:r>
              <a:rPr lang="en-US" sz="2400" i="1" dirty="0"/>
              <a:t>&lt;InternalQRS.VBAVACO@va.gov&gt;</a:t>
            </a:r>
          </a:p>
        </p:txBody>
      </p:sp>
      <p:sp>
        <p:nvSpPr>
          <p:cNvPr id="4" name="Slide Number Placeholder 3">
            <a:extLst>
              <a:ext uri="{FF2B5EF4-FFF2-40B4-BE49-F238E27FC236}">
                <a16:creationId xmlns:a16="http://schemas.microsoft.com/office/drawing/2014/main" id="{1364F01F-BF6B-48B3-BE7A-DEE793A1EEA6}"/>
              </a:ext>
            </a:extLst>
          </p:cNvPr>
          <p:cNvSpPr>
            <a:spLocks noGrp="1"/>
          </p:cNvSpPr>
          <p:nvPr>
            <p:ph type="sldNum" sz="quarter" idx="10"/>
          </p:nvPr>
        </p:nvSpPr>
        <p:spPr/>
        <p:txBody>
          <a:bodyPr/>
          <a:lstStyle/>
          <a:p>
            <a:fld id="{7C414AED-89CE-4A48-8B2B-1B3A5C68EA2A}" type="slidenum">
              <a:rPr lang="en-US" smtClean="0"/>
              <a:t>82</a:t>
            </a:fld>
            <a:endParaRPr lang="en-US" dirty="0"/>
          </a:p>
        </p:txBody>
      </p:sp>
    </p:spTree>
    <p:extLst>
      <p:ext uri="{BB962C8B-B14F-4D97-AF65-F5344CB8AC3E}">
        <p14:creationId xmlns:p14="http://schemas.microsoft.com/office/powerpoint/2010/main" val="2674127113"/>
      </p:ext>
    </p:extLst>
  </p:cSld>
  <p:clrMapOvr>
    <a:masterClrMapping/>
  </p:clrMapOvr>
  <p:transition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Quality Call Leads at this mailbox </a:t>
            </a:r>
            <a:r>
              <a:rPr lang="en-US" sz="2600" dirty="0">
                <a:solidFill>
                  <a:srgbClr val="FF0000"/>
                </a:solidFill>
              </a:rPr>
              <a:t>VAVBAWAS/CO/InternalQRS</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83</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84</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07" y="1409294"/>
            <a:ext cx="9442818" cy="369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96348" y="5107458"/>
            <a:ext cx="11505537" cy="128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recorded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a:t>
            </a:r>
            <a:r>
              <a:rPr lang="en-US" altLang="en-US" kern="0" dirty="0">
                <a:solidFill>
                  <a:srgbClr val="000066"/>
                </a:solidFill>
                <a:latin typeface="Arial" charset="0"/>
                <a:cs typeface="Arial" charset="0"/>
              </a:rPr>
              <a:t>ity Call will be recorded in April</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B568-137C-465D-98BD-3C862CD184F6}"/>
              </a:ext>
            </a:extLst>
          </p:cNvPr>
          <p:cNvSpPr>
            <a:spLocks noGrp="1"/>
          </p:cNvSpPr>
          <p:nvPr>
            <p:ph type="title"/>
          </p:nvPr>
        </p:nvSpPr>
        <p:spPr/>
        <p:txBody>
          <a:bodyPr/>
          <a:lstStyle/>
          <a:p>
            <a:r>
              <a:rPr lang="en-US" dirty="0"/>
              <a:t>38 CFR 3.303 Example</a:t>
            </a:r>
          </a:p>
        </p:txBody>
      </p:sp>
      <p:sp>
        <p:nvSpPr>
          <p:cNvPr id="3" name="Content Placeholder 2">
            <a:extLst>
              <a:ext uri="{FF2B5EF4-FFF2-40B4-BE49-F238E27FC236}">
                <a16:creationId xmlns:a16="http://schemas.microsoft.com/office/drawing/2014/main" id="{DA096F0A-28E8-449E-A315-5F41ACBCB2D3}"/>
              </a:ext>
            </a:extLst>
          </p:cNvPr>
          <p:cNvSpPr>
            <a:spLocks noGrp="1"/>
          </p:cNvSpPr>
          <p:nvPr>
            <p:ph idx="1"/>
          </p:nvPr>
        </p:nvSpPr>
        <p:spPr/>
        <p:txBody>
          <a:bodyPr/>
          <a:lstStyle/>
          <a:p>
            <a:r>
              <a:rPr lang="en-US" dirty="0"/>
              <a:t>Claim for direct SC for low back pain</a:t>
            </a:r>
          </a:p>
          <a:p>
            <a:pPr marL="0" indent="0">
              <a:buNone/>
            </a:pPr>
            <a:endParaRPr lang="en-US" sz="1000" dirty="0"/>
          </a:p>
          <a:p>
            <a:r>
              <a:rPr lang="en-US" dirty="0"/>
              <a:t>STRs show in-service event:  lumbar spine injury</a:t>
            </a:r>
          </a:p>
          <a:p>
            <a:pPr marL="0" indent="0">
              <a:buNone/>
            </a:pPr>
            <a:endParaRPr lang="en-US" sz="1000" dirty="0"/>
          </a:p>
          <a:p>
            <a:r>
              <a:rPr lang="en-US" dirty="0"/>
              <a:t>Proper VAE/MO scheduled</a:t>
            </a:r>
          </a:p>
          <a:p>
            <a:pPr marL="0" indent="0">
              <a:buNone/>
            </a:pPr>
            <a:endParaRPr lang="en-US" sz="1000" dirty="0"/>
          </a:p>
          <a:p>
            <a:r>
              <a:rPr lang="en-US" dirty="0"/>
              <a:t>VAE shows dx lumbar strain with MO not related to service</a:t>
            </a:r>
          </a:p>
          <a:p>
            <a:pPr marL="0" indent="0">
              <a:buNone/>
            </a:pPr>
            <a:endParaRPr lang="en-US" sz="1000" dirty="0"/>
          </a:p>
          <a:p>
            <a:r>
              <a:rPr lang="en-US" dirty="0"/>
              <a:t>SC denied for lumbar strain (claimed as low back pain)</a:t>
            </a:r>
          </a:p>
          <a:p>
            <a:pPr marL="0" indent="0">
              <a:buNone/>
            </a:pPr>
            <a:endParaRPr lang="en-US" sz="1000" dirty="0"/>
          </a:p>
          <a:p>
            <a:pPr lvl="1"/>
            <a:r>
              <a:rPr lang="en-US" dirty="0"/>
              <a:t>What are the favorable findings?</a:t>
            </a:r>
          </a:p>
          <a:p>
            <a:pPr lvl="2"/>
            <a:r>
              <a:rPr lang="en-US" dirty="0"/>
              <a:t>In-service event of lumbar spine injury jumping off a tank on June 1, 2002</a:t>
            </a:r>
          </a:p>
          <a:p>
            <a:pPr lvl="2"/>
            <a:r>
              <a:rPr lang="en-US" dirty="0"/>
              <a:t>Current diagnosis of lumbar strain in VAE dated March 11, 2020</a:t>
            </a:r>
          </a:p>
        </p:txBody>
      </p:sp>
      <p:sp>
        <p:nvSpPr>
          <p:cNvPr id="4" name="Slide Number Placeholder 3">
            <a:extLst>
              <a:ext uri="{FF2B5EF4-FFF2-40B4-BE49-F238E27FC236}">
                <a16:creationId xmlns:a16="http://schemas.microsoft.com/office/drawing/2014/main" id="{2BA40B46-9F4C-4054-9B90-AC06DC518F2E}"/>
              </a:ext>
            </a:extLst>
          </p:cNvPr>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024117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left)">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left)">
                                      <p:cBhvr>
                                        <p:cTn id="5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F841B9-F256-4CB1-97A0-D3BB93DA7606}">
  <ds:schemaRefs>
    <ds:schemaRef ds:uri="http://schemas.microsoft.com/sharepoint/v3/contenttype/forms"/>
  </ds:schemaRefs>
</ds:datastoreItem>
</file>

<file path=customXml/itemProps2.xml><?xml version="1.0" encoding="utf-8"?>
<ds:datastoreItem xmlns:ds="http://schemas.openxmlformats.org/officeDocument/2006/customXml" ds:itemID="{ECD7B6E5-0F04-4CEF-A7BC-E28EF6BF7FB8}">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21348</TotalTime>
  <Words>4659</Words>
  <Application>Microsoft Office PowerPoint</Application>
  <PresentationFormat>Widescreen</PresentationFormat>
  <Paragraphs>719</Paragraphs>
  <Slides>84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84</vt:i4>
      </vt:variant>
    </vt:vector>
  </HeadingPairs>
  <TitlesOfParts>
    <vt:vector size="93"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March 2020 Quality Call</vt:lpstr>
      <vt:lpstr>Agenda</vt:lpstr>
      <vt:lpstr>RVSR Task Based Quality Review Checklist – Favorable Findings –</vt:lpstr>
      <vt:lpstr>Favorable Findings – Critical Error –</vt:lpstr>
      <vt:lpstr>What Are Favorable Findings</vt:lpstr>
      <vt:lpstr>Favorable Findings Helpful Hints – SC</vt:lpstr>
      <vt:lpstr>38 CFR 3.303 Example</vt:lpstr>
      <vt:lpstr>Documenting Favorable Findings</vt:lpstr>
      <vt:lpstr>Inappropriate Free Text Example</vt:lpstr>
      <vt:lpstr>What Isn’t a Favorable Finding</vt:lpstr>
      <vt:lpstr>Correcting AMA Error Citations</vt:lpstr>
      <vt:lpstr>Refresher Courses</vt:lpstr>
      <vt:lpstr>Q-Tip</vt:lpstr>
      <vt:lpstr>PowerPoint Presentation</vt:lpstr>
      <vt:lpstr>ALS &amp; 38 CFR 3.318</vt:lpstr>
      <vt:lpstr>What’s New in the M21-1</vt:lpstr>
      <vt:lpstr>VBMS-R User Tips for Correcting CUEs</vt:lpstr>
      <vt:lpstr>General Guidance</vt:lpstr>
      <vt:lpstr>Scenario 1</vt:lpstr>
      <vt:lpstr>Issue Management</vt:lpstr>
      <vt:lpstr>Issue Management</vt:lpstr>
      <vt:lpstr>Current Master Record</vt:lpstr>
      <vt:lpstr>Correct the Master Record</vt:lpstr>
      <vt:lpstr>Severance Narrative &amp; Codesheet</vt:lpstr>
      <vt:lpstr>Scenario 2</vt:lpstr>
      <vt:lpstr>Generating Issue/Decision</vt:lpstr>
      <vt:lpstr>Why Must the Codesheet Be Corrected?</vt:lpstr>
      <vt:lpstr>Procedures to Correct the Codesheet</vt:lpstr>
      <vt:lpstr>Corrected Codesheet</vt:lpstr>
      <vt:lpstr>Scenario 3</vt:lpstr>
      <vt:lpstr>Edit Generated Language</vt:lpstr>
      <vt:lpstr>Provide Correct Information in the Narrative</vt:lpstr>
      <vt:lpstr>Correct the Codesheet</vt:lpstr>
      <vt:lpstr>Final Reminders</vt:lpstr>
      <vt:lpstr>Korean DMZ Expanded Dates &amp; 38 CFR 3.114a</vt:lpstr>
      <vt:lpstr>Question</vt:lpstr>
      <vt:lpstr>Guidance</vt:lpstr>
      <vt:lpstr>Example</vt:lpstr>
      <vt:lpstr>Routine Future Examinations (RFEs)</vt:lpstr>
      <vt:lpstr>August 2019 Rating Consistency Study</vt:lpstr>
      <vt:lpstr>Routine Future Examinations (RFEs)</vt:lpstr>
      <vt:lpstr>Routine Future Examinations (RFEs)</vt:lpstr>
      <vt:lpstr>Routine Future Examinations (RFEs)</vt:lpstr>
      <vt:lpstr>Routine Future Examinations (RFEs)</vt:lpstr>
      <vt:lpstr>Routine Future Examinations (RFEs)</vt:lpstr>
      <vt:lpstr>Development Reminders</vt:lpstr>
      <vt:lpstr>VAMC Record Reminders</vt:lpstr>
      <vt:lpstr>VAMC Record Reminders</vt:lpstr>
      <vt:lpstr>VAMC Record Reminders</vt:lpstr>
      <vt:lpstr>Examination/Medical Opinion Reminders</vt:lpstr>
      <vt:lpstr>Examination/Medical Opinion Reminders</vt:lpstr>
      <vt:lpstr>Kudos to Huntington VA Regional Office – QMS Error Record Management –</vt:lpstr>
      <vt:lpstr>Huntington RO Kudos</vt:lpstr>
      <vt:lpstr>Kudos to a Regional Office: Quality Improvement</vt:lpstr>
      <vt:lpstr>Huntington RO Quality Improvement</vt:lpstr>
      <vt:lpstr>QMS Error Record Management</vt:lpstr>
      <vt:lpstr>Redesigned QMS Error Record Management Process</vt:lpstr>
      <vt:lpstr>Key Elements</vt:lpstr>
      <vt:lpstr>Resources</vt:lpstr>
      <vt:lpstr>What Does Success Look Like?</vt:lpstr>
      <vt:lpstr>The Great News!</vt:lpstr>
      <vt:lpstr>QMS &amp; VBMS</vt:lpstr>
      <vt:lpstr>Moving an Error Record to COMPLETE Status</vt:lpstr>
      <vt:lpstr>Accepted</vt:lpstr>
      <vt:lpstr>Corrected</vt:lpstr>
      <vt:lpstr>Responsibilities</vt:lpstr>
      <vt:lpstr>Responsibilities (Cont’d)</vt:lpstr>
      <vt:lpstr>Process</vt:lpstr>
      <vt:lpstr>Timeline</vt:lpstr>
      <vt:lpstr>Who Is Responsible For Each Process?</vt:lpstr>
      <vt:lpstr>Example of Error Notification Email</vt:lpstr>
      <vt:lpstr>Two Additional Processes</vt:lpstr>
      <vt:lpstr>Conclusion</vt:lpstr>
      <vt:lpstr>Huntington RO Kudos</vt:lpstr>
      <vt:lpstr>Quality Improvement at Your RO!</vt:lpstr>
      <vt:lpstr>M21-5, Appeals and Reviews Migration</vt:lpstr>
      <vt:lpstr>M21-5, Appeals and Reviews Migration</vt:lpstr>
      <vt:lpstr>M21-5, Appeals and Reviews Migration</vt:lpstr>
      <vt:lpstr>Suggestions – Next Quality Call</vt:lpstr>
      <vt:lpstr>Would You Like to Present a Topic?</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Compensation Service Quality Call</dc:title>
  <dc:subject/>
  <dc:creator>Department of Veterans Affairs, Veterans Benefits Administration, Compensation Service, STAFF</dc:creator>
  <cp:lastModifiedBy>Kathy Poole</cp:lastModifiedBy>
  <cp:revision>1502</cp:revision>
  <dcterms:created xsi:type="dcterms:W3CDTF">2014-04-30T02:32:11Z</dcterms:created>
  <dcterms:modified xsi:type="dcterms:W3CDTF">2020-03-27T17:16:17Z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