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2" r:id="rId2"/>
    <p:sldId id="1889" r:id="rId3"/>
    <p:sldId id="1906" r:id="rId4"/>
    <p:sldId id="1888" r:id="rId5"/>
    <p:sldId id="1902" r:id="rId6"/>
    <p:sldId id="1905" r:id="rId7"/>
    <p:sldId id="1903" r:id="rId8"/>
    <p:sldId id="1901" r:id="rId9"/>
    <p:sldId id="1893" r:id="rId10"/>
    <p:sldId id="1907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Vos, DeAnna, VAVBACO" initials="DDV" lastIdx="6" clrIdx="0">
    <p:extLst>
      <p:ext uri="{19B8F6BF-5375-455C-9EA6-DF929625EA0E}">
        <p15:presenceInfo xmlns:p15="http://schemas.microsoft.com/office/powerpoint/2012/main" userId="S::DeAnna.DeVos@va.gov::316af366-5308-4ba2-a68a-84cff62c997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873"/>
    <a:srgbClr val="168C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468" autoAdjust="0"/>
  </p:normalViewPr>
  <p:slideViewPr>
    <p:cSldViewPr snapToGrid="0">
      <p:cViewPr varScale="1">
        <p:scale>
          <a:sx n="101" d="100"/>
          <a:sy n="101" d="100"/>
        </p:scale>
        <p:origin x="15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0BB57-B359-4E8D-8F1A-38813E88C158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C7CCE-B68B-4821-9FEE-49DFB659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34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Understand what e-VA is and how it fits into VR&amp;E’s larger modernization plan 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Identify the benefits of using e-VA for VR&amp;E staff and Claimants 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Understand how e-VA connects to CWINRS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Understand the information and data that is exchanged between e-VA and CWINRS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Learn how to access and log into e-VA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Understand how to create and update User and Veteran profiles in e-VA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Learn how to manage the claimant’s record and contact information</a:t>
            </a:r>
          </a:p>
          <a:p>
            <a:pPr marL="228600" lvl="0" indent="-228600" defTabSz="457200">
              <a:buFont typeface="+mj-lt"/>
              <a:buAutoNum type="arabicPeriod"/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 how e-VA schedules communication and follow up with Claimants</a:t>
            </a:r>
          </a:p>
          <a:p>
            <a:pPr marL="228600" lvl="0" indent="-228600" defTabSz="457200">
              <a:buFont typeface="+mj-lt"/>
              <a:buAutoNum type="arabicPeriod"/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 the relationship between e-VA Tracks and a claimant’s case status</a:t>
            </a:r>
          </a:p>
          <a:p>
            <a:pPr marL="228600" lvl="0" indent="-228600" defTabSz="457200">
              <a:buFont typeface="+mj-lt"/>
              <a:buAutoNum type="arabicPeriod"/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 how case statuses in CWINRS determine Tracks and Assignments in e-VA</a:t>
            </a:r>
          </a:p>
          <a:p>
            <a:pPr marL="228600" lvl="0" indent="-228600" defTabSz="457200">
              <a:buFont typeface="+mj-lt"/>
              <a:buAutoNum type="arabicPeriod"/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 e-VA’s communication capabilities and features</a:t>
            </a:r>
          </a:p>
          <a:p>
            <a:pPr marL="228600" lvl="0" indent="-228600" defTabSz="457200">
              <a:buFont typeface="+mj-lt"/>
              <a:buAutoNum type="arabicPeriod"/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Gain proficiency in sending and receiving messages and texts</a:t>
            </a:r>
          </a:p>
          <a:p>
            <a:pPr marL="228600" lvl="0" indent="-228600" defTabSz="457200">
              <a:buFont typeface="+mj-lt"/>
              <a:buAutoNum type="arabicPeriod"/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 how to manage and respond to alerts </a:t>
            </a:r>
          </a:p>
          <a:p>
            <a:pPr marL="228600" lvl="0" indent="-228600" defTabSz="457200">
              <a:buFont typeface="+mj-lt"/>
              <a:buAutoNum type="arabicPeriod"/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 how to use e-VA’s calendar functionality to make and manage appointments</a:t>
            </a:r>
          </a:p>
          <a:p>
            <a:pPr marL="228600" lvl="0" indent="-228600" defTabSz="457200">
              <a:buFont typeface="+mj-lt"/>
              <a:buAutoNum type="arabicPeriod"/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 how claimants can reschedule appointments with e-VA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 how to save time by performing actions for multiple claimants at one time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 how the Staff Dashboard Report can help you manage your caseload 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C7CCE-B68B-4821-9FEE-49DFB659F3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93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400" noProof="0" dirty="0"/>
              <a:t>eFolder access for document management</a:t>
            </a:r>
          </a:p>
          <a:p>
            <a:pPr lvl="1"/>
            <a:r>
              <a:rPr lang="en-US" sz="1400" noProof="0" dirty="0"/>
              <a:t>Scanning surplus cases to </a:t>
            </a:r>
            <a:r>
              <a:rPr lang="en-US" sz="1400" dirty="0"/>
              <a:t>improve the quality of scanned  documents</a:t>
            </a:r>
          </a:p>
          <a:p>
            <a:pPr lvl="1"/>
            <a:r>
              <a:rPr lang="en-US" sz="1400" noProof="0" dirty="0"/>
              <a:t>e-Invoicing to standardize</a:t>
            </a:r>
            <a:r>
              <a:rPr lang="en-US" sz="1400" dirty="0"/>
              <a:t> and</a:t>
            </a:r>
            <a:r>
              <a:rPr lang="en-US" sz="1400" noProof="0" dirty="0"/>
              <a:t> streamline the invoicing process</a:t>
            </a:r>
          </a:p>
          <a:p>
            <a:pPr lvl="1"/>
            <a:r>
              <a:rPr lang="en-US" sz="1400" b="1" dirty="0"/>
              <a:t>e-VA to reduce administrative burdens associated with scheduling, follow-ups, and other routine activities</a:t>
            </a:r>
          </a:p>
          <a:p>
            <a:pPr lvl="1"/>
            <a:r>
              <a:rPr lang="en-US" sz="1400" noProof="0" dirty="0"/>
              <a:t>Centralized Mail to streamline intake and handling of paper at ROs </a:t>
            </a:r>
          </a:p>
          <a:p>
            <a:pPr lvl="1"/>
            <a:r>
              <a:rPr lang="en-US" sz="1400" noProof="0" dirty="0"/>
              <a:t>Active Folder </a:t>
            </a:r>
            <a:r>
              <a:rPr lang="en-US" sz="1400" noProof="0" dirty="0" err="1"/>
              <a:t>Sca</a:t>
            </a:r>
            <a:r>
              <a:rPr lang="en-US" sz="1400" dirty="0"/>
              <a:t>n to complete the transition to a paperless process</a:t>
            </a:r>
          </a:p>
          <a:p>
            <a:pPr lvl="1"/>
            <a:r>
              <a:rPr lang="en-US" sz="1400" noProof="0" dirty="0"/>
              <a:t>Case Management Solution Service to provide a </a:t>
            </a:r>
            <a:r>
              <a:rPr lang="en-US" sz="1400" dirty="0"/>
              <a:t>modern case management system with enhanced workflow, automation, and tracking capabilities</a:t>
            </a:r>
            <a:endParaRPr lang="en-US" sz="1400" noProof="0" dirty="0"/>
          </a:p>
          <a:p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Vocational Rehabilitation and Employment is making substantial modernization improvements to fully align with the VBA Secretary’s three priorities:</a:t>
            </a:r>
          </a:p>
          <a:p>
            <a:pPr marL="861813" lvl="1" indent="-342900">
              <a:lnSpc>
                <a:spcPct val="110000"/>
              </a:lnSpc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Provide Veterans with the benefits they have earned in a manner that honors their service.</a:t>
            </a:r>
          </a:p>
          <a:p>
            <a:pPr marL="861813" lvl="1" indent="-342900">
              <a:lnSpc>
                <a:spcPct val="110000"/>
              </a:lnSpc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Ensure we are strong fiscal stewards of the money entrusted to us.</a:t>
            </a:r>
          </a:p>
          <a:p>
            <a:pPr marL="861813" lvl="1" indent="-342900">
              <a:lnSpc>
                <a:spcPct val="110000"/>
              </a:lnSpc>
            </a:pPr>
            <a:r>
              <a:rPr lang="en-US" sz="16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Foster a culture of collaboration.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The ultimate modernization goals are to move VR&amp;E into a digital and paperless environment and sunset any legacy information technology tools that are still being utilized.  e-VA is a key step in achieving this goal.  e-VA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will help reduce time spent performing routine case management tasks by providing capabilities such as:</a:t>
            </a:r>
            <a:endParaRPr lang="en-US" sz="2000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B54D1-27FA-4C6F-86D5-535F87F7DD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548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Ctrl+Click</a:t>
            </a:r>
            <a:r>
              <a:rPr lang="en-US" dirty="0"/>
              <a:t> image to play video.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C7CCE-B68B-4821-9FEE-49DFB659F3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56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C7CCE-B68B-4821-9FEE-49DFB659F3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58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C7CCE-B68B-4821-9FEE-49DFB659F3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09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C7CCE-B68B-4821-9FEE-49DFB659F3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92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CADE4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CADE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Now that you know what e-VA is, we will show you how to use it!</a:t>
            </a:r>
          </a:p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CADE4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CADE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will now log into the system and walk you through e-VA’s features and functionality and perform hands-on practice activities in the e-VA training environment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C7CCE-B68B-4821-9FEE-49DFB659F3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46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 hidden="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 hidden="1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40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502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01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67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8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1444" y="609602"/>
            <a:ext cx="1621449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838016" cy="525145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99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343951"/>
            <a:ext cx="9694332" cy="499580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37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9"/>
            <a:ext cx="9682379" cy="1826581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9682379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0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5913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8549" y="2160590"/>
            <a:ext cx="4184035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789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2"/>
            <a:ext cx="9704916" cy="7343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3286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3286" y="273724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2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25" y="2737247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9743016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403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448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94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77" y="1498604"/>
            <a:ext cx="4225687" cy="1358896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6"/>
            <a:ext cx="5983739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177" y="2891371"/>
            <a:ext cx="4225687" cy="258444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 hidden="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 hidden="1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 hidden="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 hidden="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 hidden="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 hidden="1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2"/>
            <a:ext cx="9694332" cy="7343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1343951"/>
            <a:ext cx="9694332" cy="499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58482" y="6339759"/>
            <a:ext cx="770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15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3200" b="0" i="0" u="none" kern="1200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kern="1200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staging-staff.va-sara.digita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adKD5hUBp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F0C68-DF4D-43C5-85E9-056A8446F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7367" y="850900"/>
            <a:ext cx="7766936" cy="3338453"/>
          </a:xfrm>
        </p:spPr>
        <p:txBody>
          <a:bodyPr/>
          <a:lstStyle/>
          <a:p>
            <a:r>
              <a:rPr lang="en-US" dirty="0"/>
              <a:t>VA Vocational Rehabilitation </a:t>
            </a:r>
            <a:br>
              <a:rPr lang="en-US" dirty="0"/>
            </a:br>
            <a:r>
              <a:rPr lang="en-US" dirty="0"/>
              <a:t>and Employment</a:t>
            </a:r>
            <a:br>
              <a:rPr lang="en-US" dirty="0"/>
            </a:b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Introduction to the VR&amp;E Electronic Virtual Assistant (e-VA)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ED17DB-2979-4401-BC60-D76306ED2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7367" y="4189349"/>
            <a:ext cx="7766936" cy="1096899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e-VA (powered by SARA)</a:t>
            </a:r>
          </a:p>
        </p:txBody>
      </p:sp>
      <p:pic>
        <p:nvPicPr>
          <p:cNvPr id="4" name="Picture 3" descr="Tree image with the word Learning embedded in the image">
            <a:extLst>
              <a:ext uri="{FF2B5EF4-FFF2-40B4-BE49-F238E27FC236}">
                <a16:creationId xmlns:a16="http://schemas.microsoft.com/office/drawing/2014/main" id="{A889C264-8593-40F6-AA34-E0F76335C8B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055" y="5286248"/>
            <a:ext cx="1005205" cy="923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CD4BEA-6D12-4730-922A-3228ADB4DE4B}"/>
              </a:ext>
            </a:extLst>
          </p:cNvPr>
          <p:cNvSpPr/>
          <p:nvPr/>
        </p:nvSpPr>
        <p:spPr>
          <a:xfrm>
            <a:off x="464695" y="6259893"/>
            <a:ext cx="163392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i="1" kern="1200" dirty="0">
                <a:solidFill>
                  <a:srgbClr val="0D5873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VR&amp;E Training</a:t>
            </a:r>
            <a:endParaRPr lang="en-US" sz="1400" dirty="0">
              <a:solidFill>
                <a:srgbClr val="0D587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 descr="VA official seal">
            <a:extLst>
              <a:ext uri="{FF2B5EF4-FFF2-40B4-BE49-F238E27FC236}">
                <a16:creationId xmlns:a16="http://schemas.microsoft.com/office/drawing/2014/main" id="{93505B40-7A31-482C-8AA6-F15BE2EE36CC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52023" y="5081665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3993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BF8DF-5EE4-4BCE-BEC5-59985F97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e-VA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37631-4DF1-4EFB-8992-6E9640120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 defTabSz="9144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Open a browser and go to </a:t>
            </a:r>
            <a:r>
              <a:rPr lang="en-US" u="sng" dirty="0">
                <a:solidFill>
                  <a:srgbClr val="168CBB"/>
                </a:solidFill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https://staging-staff.</a:t>
            </a:r>
            <a:r>
              <a:rPr lang="en-US" u="sng" dirty="0">
                <a:solidFill>
                  <a:srgbClr val="168CB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eva.va.gov</a:t>
            </a:r>
            <a:endParaRPr lang="en-US" dirty="0">
              <a:solidFill>
                <a:srgbClr val="168CB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 defTabSz="9144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Credentials: </a:t>
            </a:r>
          </a:p>
          <a:p>
            <a:pPr marL="857241" lvl="1" indent="-457200" defTabSz="9144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lphaUcPeriod"/>
              <a:defRPr/>
            </a:pP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Example: User ID: </a:t>
            </a:r>
            <a:r>
              <a:rPr lang="en-US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john.smith</a:t>
            </a: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– note the “dot” between your first and last name!</a:t>
            </a:r>
            <a:endParaRPr lang="en-US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41" lvl="1" indent="-457200" defTabSz="9144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lphaUcPeriod"/>
              <a:defRPr/>
            </a:pP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Password: password - you will be asked to create a new password for yourself</a:t>
            </a:r>
            <a:endParaRPr lang="en-US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6" name="Group 5" descr="graphic of a computer with the e-VA log-in page">
            <a:extLst>
              <a:ext uri="{FF2B5EF4-FFF2-40B4-BE49-F238E27FC236}">
                <a16:creationId xmlns:a16="http://schemas.microsoft.com/office/drawing/2014/main" id="{DCF0C3E8-06BE-451B-B5EA-09632B1B8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834" y="3678254"/>
            <a:ext cx="3487334" cy="2844067"/>
            <a:chOff x="5716575" y="1624264"/>
            <a:chExt cx="4795014" cy="3921439"/>
          </a:xfrm>
        </p:grpSpPr>
        <p:pic>
          <p:nvPicPr>
            <p:cNvPr id="7" name="Picture 6" descr="graphic of a computer">
              <a:extLst>
                <a:ext uri="{FF2B5EF4-FFF2-40B4-BE49-F238E27FC236}">
                  <a16:creationId xmlns:a16="http://schemas.microsoft.com/office/drawing/2014/main" id="{FF13CEEE-D874-4E6F-89D3-55493A53A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16575" y="1624264"/>
              <a:ext cx="4795014" cy="3921439"/>
            </a:xfrm>
            <a:prstGeom prst="rect">
              <a:avLst/>
            </a:prstGeom>
          </p:spPr>
        </p:pic>
        <p:pic>
          <p:nvPicPr>
            <p:cNvPr id="8" name="Picture 7" descr="screenshot of e-VA log-in page">
              <a:extLst>
                <a:ext uri="{FF2B5EF4-FFF2-40B4-BE49-F238E27FC236}">
                  <a16:creationId xmlns:a16="http://schemas.microsoft.com/office/drawing/2014/main" id="{19EA3AC5-EEC0-4229-B023-33E7380F87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06327" y="1847350"/>
              <a:ext cx="4463715" cy="3163301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AE3E7-2471-43F1-857D-D00A1EC40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30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DF9307C-3AC7-4CE4-9592-B9345A507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24DBC4-0739-4C3D-A9A6-F200DE49B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6" y="1343951"/>
            <a:ext cx="3848452" cy="4420094"/>
          </a:xfrm>
        </p:spPr>
        <p:txBody>
          <a:bodyPr/>
          <a:lstStyle/>
          <a:p>
            <a:pPr lvl="0">
              <a:buClr>
                <a:srgbClr val="1CADE4"/>
              </a:buClr>
              <a:defRPr/>
            </a:pPr>
            <a:r>
              <a:rPr lang="en-US" dirty="0">
                <a:solidFill>
                  <a:srgbClr val="1CADE4">
                    <a:lumMod val="50000"/>
                  </a:srgbClr>
                </a:solidFill>
              </a:rPr>
              <a:t>Participation is critical</a:t>
            </a:r>
          </a:p>
          <a:p>
            <a:pPr lvl="0">
              <a:buClr>
                <a:srgbClr val="1CADE4"/>
              </a:buClr>
              <a:defRPr/>
            </a:pPr>
            <a:r>
              <a:rPr lang="en-US" dirty="0">
                <a:solidFill>
                  <a:srgbClr val="1CADE4">
                    <a:lumMod val="50000"/>
                  </a:srgbClr>
                </a:solidFill>
              </a:rPr>
              <a:t>Pilot lasts 30 days</a:t>
            </a:r>
          </a:p>
          <a:p>
            <a:pPr lvl="0">
              <a:buClr>
                <a:srgbClr val="1CADE4"/>
              </a:buClr>
              <a:defRPr/>
            </a:pPr>
            <a:endParaRPr lang="en-US" dirty="0">
              <a:solidFill>
                <a:srgbClr val="1CADE4">
                  <a:lumMod val="50000"/>
                </a:srgbClr>
              </a:solidFill>
            </a:endParaRPr>
          </a:p>
          <a:p>
            <a:endParaRPr lang="en-US" dirty="0"/>
          </a:p>
        </p:txBody>
      </p:sp>
      <p:grpSp>
        <p:nvGrpSpPr>
          <p:cNvPr id="2" name="Group 1" descr="A graphic illustrating the e-VA training team. VRE modernization consists of VR&amp;E training, VR&amp;E implementation, and The Career Index." title="Graphic"/>
          <p:cNvGrpSpPr/>
          <p:nvPr/>
        </p:nvGrpSpPr>
        <p:grpSpPr>
          <a:xfrm>
            <a:off x="5015387" y="1241736"/>
            <a:ext cx="5705777" cy="5379997"/>
            <a:chOff x="5015387" y="1241736"/>
            <a:chExt cx="5705777" cy="53799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183048-0308-4653-80A2-61A4E9090DB1}"/>
                </a:ext>
              </a:extLst>
            </p:cNvPr>
            <p:cNvSpPr txBox="1"/>
            <p:nvPr/>
          </p:nvSpPr>
          <p:spPr>
            <a:xfrm>
              <a:off x="5543951" y="2131193"/>
              <a:ext cx="44978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CADE4">
                      <a:lumMod val="50000"/>
                    </a:srgbClr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Meet the e-VA Training Team: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Rounded Rectangle 10">
              <a:extLst>
                <a:ext uri="{FF2B5EF4-FFF2-40B4-BE49-F238E27FC236}">
                  <a16:creationId xmlns:a16="http://schemas.microsoft.com/office/drawing/2014/main" id="{694690E6-030B-4560-8FB5-84B79CB7621F}"/>
                </a:ext>
              </a:extLst>
            </p:cNvPr>
            <p:cNvSpPr/>
            <p:nvPr/>
          </p:nvSpPr>
          <p:spPr>
            <a:xfrm>
              <a:off x="5015388" y="1241736"/>
              <a:ext cx="5516035" cy="5379997"/>
            </a:xfrm>
            <a:prstGeom prst="roundRect">
              <a:avLst>
                <a:gd name="adj" fmla="val 9930"/>
              </a:avLst>
            </a:prstGeom>
            <a:solidFill>
              <a:srgbClr val="1CADE4">
                <a:alpha val="18039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88F1F20-4C34-4FD4-970C-CC5A4BF6A760}"/>
                </a:ext>
              </a:extLst>
            </p:cNvPr>
            <p:cNvSpPr/>
            <p:nvPr/>
          </p:nvSpPr>
          <p:spPr>
            <a:xfrm>
              <a:off x="5015387" y="3385944"/>
              <a:ext cx="2608722" cy="2675099"/>
            </a:xfrm>
            <a:prstGeom prst="ellipse">
              <a:avLst/>
            </a:prstGeom>
            <a:solidFill>
              <a:schemeClr val="bg1"/>
            </a:solidFill>
            <a:ln w="19050" cap="rnd" cmpd="sng" algn="ctr">
              <a:solidFill>
                <a:srgbClr val="DFE3E5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pic>
          <p:nvPicPr>
            <p:cNvPr id="17" name="Picture 16" descr="VR&amp;E Modernization Logo">
              <a:extLst>
                <a:ext uri="{FF2B5EF4-FFF2-40B4-BE49-F238E27FC236}">
                  <a16:creationId xmlns:a16="http://schemas.microsoft.com/office/drawing/2014/main" id="{0836DC92-11B9-47A0-A7D4-900151247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72349" y="3656751"/>
              <a:ext cx="2092548" cy="210965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C5664F6-E8CD-4147-A0A8-E7581A512C04}"/>
                </a:ext>
              </a:extLst>
            </p:cNvPr>
            <p:cNvGrpSpPr/>
            <p:nvPr/>
          </p:nvGrpSpPr>
          <p:grpSpPr>
            <a:xfrm>
              <a:off x="6808222" y="3265732"/>
              <a:ext cx="3912942" cy="2675100"/>
              <a:chOff x="1008903" y="365131"/>
              <a:chExt cx="4828376" cy="2046601"/>
            </a:xfrm>
          </p:grpSpPr>
          <p:sp>
            <p:nvSpPr>
              <p:cNvPr id="35" name="Arrow: Pentagon 34">
                <a:extLst>
                  <a:ext uri="{FF2B5EF4-FFF2-40B4-BE49-F238E27FC236}">
                    <a16:creationId xmlns:a16="http://schemas.microsoft.com/office/drawing/2014/main" id="{2E1440AB-0BDA-411C-BA19-BAD8AD26410C}"/>
                  </a:ext>
                </a:extLst>
              </p:cNvPr>
              <p:cNvSpPr/>
              <p:nvPr/>
            </p:nvSpPr>
            <p:spPr>
              <a:xfrm rot="10800000">
                <a:off x="1528856" y="365132"/>
                <a:ext cx="4062653" cy="2046600"/>
              </a:xfrm>
              <a:prstGeom prst="homePlate">
                <a:avLst/>
              </a:prstGeom>
              <a:solidFill>
                <a:srgbClr val="335B74">
                  <a:hueOff val="0"/>
                  <a:satOff val="0"/>
                  <a:lumOff val="0"/>
                  <a:alphaOff val="0"/>
                </a:srgbClr>
              </a:solidFill>
              <a:ln w="19050" cap="rnd" cmpd="sng" algn="ctr">
                <a:solidFill>
                  <a:srgbClr val="DFE3E5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</p:sp>
          <p:sp>
            <p:nvSpPr>
              <p:cNvPr id="36" name="Arrow: Pentagon 4">
                <a:extLst>
                  <a:ext uri="{FF2B5EF4-FFF2-40B4-BE49-F238E27FC236}">
                    <a16:creationId xmlns:a16="http://schemas.microsoft.com/office/drawing/2014/main" id="{28AF729A-1936-4C49-A6F7-A88E9DC6A2AC}"/>
                  </a:ext>
                </a:extLst>
              </p:cNvPr>
              <p:cNvSpPr txBox="1"/>
              <p:nvPr/>
            </p:nvSpPr>
            <p:spPr>
              <a:xfrm>
                <a:off x="1008903" y="365131"/>
                <a:ext cx="4828376" cy="204660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902494" tIns="76200" rIns="142240" bIns="76200" numCol="1" spcCol="1270" anchor="ctr" anchorCtr="0">
                <a:noAutofit/>
              </a:bodyPr>
              <a:lstStyle/>
              <a:p>
                <a:pPr lvl="1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VR&amp;E Training</a:t>
                </a:r>
              </a:p>
              <a:p>
                <a:pPr lvl="1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2000" dirty="0">
                    <a:solidFill>
                      <a:sysClr val="window" lastClr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VR&amp;E Implementation</a:t>
                </a:r>
              </a:p>
              <a:p>
                <a:pPr lvl="1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The Career Index</a:t>
                </a:r>
              </a:p>
            </p:txBody>
          </p:sp>
        </p:grpSp>
      </p:grpSp>
      <p:sp>
        <p:nvSpPr>
          <p:cNvPr id="4" name="Slide Number 1">
            <a:extLst>
              <a:ext uri="{FF2B5EF4-FFF2-40B4-BE49-F238E27FC236}">
                <a16:creationId xmlns:a16="http://schemas.microsoft.com/office/drawing/2014/main" id="{C2FE9B60-5FD2-F24D-A52C-16065A593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9954A3-9DFD-4C44-94BA-B95130A3BA1C}" type="slidenum">
              <a:rPr lang="en-US" noProof="0"/>
              <a:pPr lvl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23673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330BF-1752-44E1-8D1C-BED2A73C4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Objectives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2BB013F-D37C-4FEC-8620-B50860FF4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/>
              <a:t>Upon completing this training, you will be able to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dirty="0"/>
              <a:t>Identify the benefits of e-VA</a:t>
            </a:r>
          </a:p>
          <a:p>
            <a:r>
              <a:rPr lang="en-US" dirty="0"/>
              <a:t>Understand how e-VA and Corporate WINRS interact</a:t>
            </a:r>
          </a:p>
          <a:p>
            <a:r>
              <a:rPr lang="en-US" dirty="0"/>
              <a:t>Access and log in to e-VA</a:t>
            </a:r>
          </a:p>
          <a:p>
            <a:r>
              <a:rPr lang="en-US" dirty="0"/>
              <a:t>Edit user and claimant profiles</a:t>
            </a:r>
          </a:p>
          <a:p>
            <a:r>
              <a:rPr lang="en-US" dirty="0"/>
              <a:t>Identify assignments and tracks</a:t>
            </a:r>
          </a:p>
          <a:p>
            <a:r>
              <a:rPr lang="en-US" dirty="0"/>
              <a:t>Send and receive communications and alerts</a:t>
            </a:r>
          </a:p>
          <a:p>
            <a:r>
              <a:rPr lang="en-US" dirty="0"/>
              <a:t>Schedule events and appointments</a:t>
            </a:r>
          </a:p>
          <a:p>
            <a:r>
              <a:rPr lang="en-US" dirty="0"/>
              <a:t>Undertake bulk actions</a:t>
            </a:r>
          </a:p>
          <a:p>
            <a:r>
              <a:rPr lang="en-US" dirty="0"/>
              <a:t>Utilize the Staff Dashboard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F57A7-3B88-4705-91FC-58B0B40EE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534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5F937A-DB94-4A21-896A-1F31FBDBD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VR&amp;E Service Modernization Roadmap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6859" y="5661212"/>
            <a:ext cx="3254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Detailed description of the VR&amp;E service modernization roadmap is provided in the Notes section.</a:t>
            </a:r>
          </a:p>
        </p:txBody>
      </p:sp>
      <p:pic>
        <p:nvPicPr>
          <p:cNvPr id="15" name="Picture 14" descr="Graphic illustrating the VR&amp;E Service Modernization Roadmap/Timeline">
            <a:extLst>
              <a:ext uri="{FF2B5EF4-FFF2-40B4-BE49-F238E27FC236}">
                <a16:creationId xmlns:a16="http://schemas.microsoft.com/office/drawing/2014/main" id="{453EABB3-3A2A-4E2E-8B56-560DE80B16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37363" b="-2854"/>
          <a:stretch/>
        </p:blipFill>
        <p:spPr>
          <a:xfrm>
            <a:off x="416859" y="1625894"/>
            <a:ext cx="6235401" cy="38605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Picture 15" descr="Call-out graphic detailing e-VA on the VR&amp;E Service Modernization Roadmap">
            <a:extLst>
              <a:ext uri="{FF2B5EF4-FFF2-40B4-BE49-F238E27FC236}">
                <a16:creationId xmlns:a16="http://schemas.microsoft.com/office/drawing/2014/main" id="{A53E83B9-4737-41A2-8376-BCAD979747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91"/>
          <a:stretch/>
        </p:blipFill>
        <p:spPr>
          <a:xfrm>
            <a:off x="7336971" y="118608"/>
            <a:ext cx="3034696" cy="67679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Slide Number 1">
            <a:extLst>
              <a:ext uri="{FF2B5EF4-FFF2-40B4-BE49-F238E27FC236}">
                <a16:creationId xmlns:a16="http://schemas.microsoft.com/office/drawing/2014/main" id="{2CE769EB-0D18-4DA2-9AD4-84AB04870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8482" y="6339759"/>
            <a:ext cx="770591" cy="365125"/>
          </a:xfrm>
        </p:spPr>
        <p:txBody>
          <a:bodyPr/>
          <a:lstStyle/>
          <a:p>
            <a:pPr lvl="0"/>
            <a:fld id="{519954A3-9DFD-4C44-94BA-B95130A3BA1C}" type="slidenum">
              <a:rPr lang="en-US" noProof="0"/>
              <a:pPr lvl="0"/>
              <a:t>4</a:t>
            </a:fld>
            <a:endParaRPr lang="en-US" noProof="0" dirty="0"/>
          </a:p>
        </p:txBody>
      </p:sp>
      <p:sp>
        <p:nvSpPr>
          <p:cNvPr id="17" name="Arrow: Bent 16" descr="Bent arrow pointing down and to the right, pointing to the e-VA call-out.">
            <a:extLst>
              <a:ext uri="{FF2B5EF4-FFF2-40B4-BE49-F238E27FC236}">
                <a16:creationId xmlns:a16="http://schemas.microsoft.com/office/drawing/2014/main" id="{A66BAEBC-0E8C-4EA3-BF7C-22BD03EC403A}"/>
              </a:ext>
            </a:extLst>
          </p:cNvPr>
          <p:cNvSpPr/>
          <p:nvPr/>
        </p:nvSpPr>
        <p:spPr>
          <a:xfrm flipV="1">
            <a:off x="5876150" y="4729451"/>
            <a:ext cx="2121169" cy="1581580"/>
          </a:xfrm>
          <a:prstGeom prst="ben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221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B7CED-C8D1-47B5-9789-D5FFA8B51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e-VA?</a:t>
            </a:r>
          </a:p>
        </p:txBody>
      </p:sp>
      <p:pic>
        <p:nvPicPr>
          <p:cNvPr id="7" name="Picture 6" descr="VA's VR&amp;E service proud to present e-VA powered by SARA https://www.youtube.com/watch?v=BadKD5hUBpE&amp;feature=youtu.be&#10;">
            <a:hlinkClick r:id="rId3"/>
            <a:extLst>
              <a:ext uri="{FF2B5EF4-FFF2-40B4-BE49-F238E27FC236}">
                <a16:creationId xmlns:a16="http://schemas.microsoft.com/office/drawing/2014/main" id="{EC8CD4ED-F649-49EB-BE37-FD5C2CE2B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" t="36818" r="-522" b="15370"/>
          <a:stretch/>
        </p:blipFill>
        <p:spPr>
          <a:xfrm>
            <a:off x="677335" y="1943850"/>
            <a:ext cx="9675153" cy="368598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96579-E348-423A-8048-081D159FF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918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96769-295D-4385-8446-24C449F7B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e-VA?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F4000-D218-4F82-9BE0-5C1922F9B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115351"/>
            <a:ext cx="9694332" cy="347518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Vocational Rehabilitation and Employment is making substantial modernization improvements to fully align with the VBA Under Secretary’s three priorities:</a:t>
            </a:r>
          </a:p>
          <a:p>
            <a:pPr marL="861813" lvl="1" indent="-342900">
              <a:lnSpc>
                <a:spcPct val="110000"/>
              </a:lnSpc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Provide Veterans with the benefits they have earned in a manner that honors their service.</a:t>
            </a:r>
          </a:p>
          <a:p>
            <a:pPr marL="861813" lvl="1" indent="-342900">
              <a:lnSpc>
                <a:spcPct val="110000"/>
              </a:lnSpc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Ensure we are strong fiscal stewards of the money entrusted to us.</a:t>
            </a:r>
          </a:p>
          <a:p>
            <a:pPr marL="861813" lvl="1" indent="-342900">
              <a:lnSpc>
                <a:spcPct val="110000"/>
              </a:lnSpc>
            </a:pPr>
            <a:r>
              <a:rPr lang="en-US" sz="16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Foster a culture of collaboration.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The ultimate modernization goals are to move VR&amp;E into a digital and paperless environment and sunset any legacy information technology tools that are still being utilized.  e-VA is a key step in achieving this goal.  e-VA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will help reduce time spent performing routine case management tasks by providing capabilities such as:</a:t>
            </a:r>
            <a:endParaRPr lang="en-US" sz="2000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pic>
        <p:nvPicPr>
          <p:cNvPr id="5" name="Picture 4" descr="decorative">
            <a:extLst>
              <a:ext uri="{FF2B5EF4-FFF2-40B4-BE49-F238E27FC236}">
                <a16:creationId xmlns:a16="http://schemas.microsoft.com/office/drawing/2014/main" id="{79C851F3-1D58-45FC-8255-28C627DEE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27" y="4868857"/>
            <a:ext cx="644675" cy="4370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D66820-A51A-4CDA-8724-B589DAB7CCEC}"/>
              </a:ext>
            </a:extLst>
          </p:cNvPr>
          <p:cNvSpPr txBox="1"/>
          <p:nvPr/>
        </p:nvSpPr>
        <p:spPr>
          <a:xfrm>
            <a:off x="907602" y="4765892"/>
            <a:ext cx="2366116" cy="16312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 Light"/>
                <a:cs typeface="Calibri Light"/>
              </a:rPr>
              <a:t>Two-way electronic  communication between staff and claimants through text message or e-mail</a:t>
            </a:r>
          </a:p>
        </p:txBody>
      </p:sp>
      <p:pic>
        <p:nvPicPr>
          <p:cNvPr id="7" name="Picture 6" descr="decorative">
            <a:extLst>
              <a:ext uri="{FF2B5EF4-FFF2-40B4-BE49-F238E27FC236}">
                <a16:creationId xmlns:a16="http://schemas.microsoft.com/office/drawing/2014/main" id="{85935D60-218B-4562-8BA4-23071C07C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3718" y="4831554"/>
            <a:ext cx="436795" cy="511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58349D-CDA7-44C1-97C2-7BF08FCD9457}"/>
              </a:ext>
            </a:extLst>
          </p:cNvPr>
          <p:cNvSpPr txBox="1"/>
          <p:nvPr/>
        </p:nvSpPr>
        <p:spPr>
          <a:xfrm>
            <a:off x="3788990" y="4765892"/>
            <a:ext cx="1886193" cy="193899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 Light"/>
                <a:cs typeface="Calibri Light"/>
              </a:rPr>
              <a:t>Online scheduling and automated alerts, follow-up messages, and appointment reminders</a:t>
            </a:r>
          </a:p>
        </p:txBody>
      </p:sp>
      <p:pic>
        <p:nvPicPr>
          <p:cNvPr id="9" name="Picture 8" descr="decorative">
            <a:extLst>
              <a:ext uri="{FF2B5EF4-FFF2-40B4-BE49-F238E27FC236}">
                <a16:creationId xmlns:a16="http://schemas.microsoft.com/office/drawing/2014/main" id="{CC024BE0-C114-4BE5-AD42-168370E8A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8012" y="4868557"/>
            <a:ext cx="392443" cy="4246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564D7E-BB28-4845-B4B3-FCB230DA6358}"/>
              </a:ext>
            </a:extLst>
          </p:cNvPr>
          <p:cNvSpPr txBox="1"/>
          <p:nvPr/>
        </p:nvSpPr>
        <p:spPr>
          <a:xfrm>
            <a:off x="6313284" y="4765892"/>
            <a:ext cx="1886193" cy="16312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 Light"/>
                <a:cs typeface="Calibri Light"/>
              </a:rPr>
              <a:t>Case tracking and management support tools, such as caseload dashboards </a:t>
            </a:r>
          </a:p>
        </p:txBody>
      </p:sp>
      <p:pic>
        <p:nvPicPr>
          <p:cNvPr id="11" name="Picture 10" descr="decorative">
            <a:extLst>
              <a:ext uri="{FF2B5EF4-FFF2-40B4-BE49-F238E27FC236}">
                <a16:creationId xmlns:a16="http://schemas.microsoft.com/office/drawing/2014/main" id="{B5E1B205-D3D8-42C0-A565-50858AC00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8374" y="4832028"/>
            <a:ext cx="527072" cy="4611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0F1406-B3AA-4080-B5F0-FC72DA48D352}"/>
              </a:ext>
            </a:extLst>
          </p:cNvPr>
          <p:cNvSpPr txBox="1"/>
          <p:nvPr/>
        </p:nvSpPr>
        <p:spPr>
          <a:xfrm>
            <a:off x="8837578" y="4765892"/>
            <a:ext cx="2040387" cy="200918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 Light"/>
                <a:cs typeface="Calibri Light"/>
              </a:rPr>
              <a:t>Tools to extract and present data in charts, tables, and other visualizations to find useful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CBC05-F6E1-484B-B963-7D908CC16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572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F1B37-CEF7-47A0-9AFB-9DE94E6AD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Benefits</a:t>
            </a:r>
          </a:p>
        </p:txBody>
      </p:sp>
      <p:pic>
        <p:nvPicPr>
          <p:cNvPr id="5" name="Picture 4" descr="decorative">
            <a:extLst>
              <a:ext uri="{FF2B5EF4-FFF2-40B4-BE49-F238E27FC236}">
                <a16:creationId xmlns:a16="http://schemas.microsoft.com/office/drawing/2014/main" id="{4013694E-1DBF-42D7-BAB7-CE4A158C7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69" y="1364990"/>
            <a:ext cx="847644" cy="5720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5F0326-459D-4F57-B3EE-F6DF2A86384D}"/>
              </a:ext>
            </a:extLst>
          </p:cNvPr>
          <p:cNvSpPr txBox="1"/>
          <p:nvPr/>
        </p:nvSpPr>
        <p:spPr>
          <a:xfrm>
            <a:off x="362234" y="1936997"/>
            <a:ext cx="2288609" cy="326595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 algn="ctr"/>
            <a:r>
              <a:rPr lang="en-US" sz="1400" b="1" dirty="0">
                <a:solidFill>
                  <a:srgbClr val="0D587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Automating follow-ups</a:t>
            </a:r>
          </a:p>
          <a:p>
            <a:pPr lvl="0" algn="ctr"/>
            <a:r>
              <a:rPr lang="en-US" sz="1400" b="1" dirty="0">
                <a:solidFill>
                  <a:srgbClr val="0D587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 Claimants</a:t>
            </a:r>
          </a:p>
          <a:p>
            <a:pPr marL="404613" indent="-342900" defTabSz="457189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rgbClr val="0D5873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Conduct required follow-ups via automated reminders and alerts</a:t>
            </a:r>
          </a:p>
          <a:p>
            <a:pPr marL="404613" indent="-342900" defTabSz="457189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rgbClr val="0D5873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Receive updates regarding plan progression, i.e. job search, training, health, etc.</a:t>
            </a:r>
          </a:p>
          <a:p>
            <a:pPr marL="404613" indent="-342900" defTabSz="457189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rgbClr val="0D5873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Exchange (upload/download) important documents </a:t>
            </a:r>
          </a:p>
        </p:txBody>
      </p:sp>
      <p:cxnSp>
        <p:nvCxnSpPr>
          <p:cNvPr id="7" name="Straight Connector 6" descr="decorative">
            <a:extLst>
              <a:ext uri="{FF2B5EF4-FFF2-40B4-BE49-F238E27FC236}">
                <a16:creationId xmlns:a16="http://schemas.microsoft.com/office/drawing/2014/main" id="{CE6A80B9-09DA-4F4C-A776-0BAC47700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916272" y="1501253"/>
            <a:ext cx="0" cy="390532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decorative">
            <a:extLst>
              <a:ext uri="{FF2B5EF4-FFF2-40B4-BE49-F238E27FC236}">
                <a16:creationId xmlns:a16="http://schemas.microsoft.com/office/drawing/2014/main" id="{CE78A931-68C5-44E6-BA51-FAF9B13FE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2881" y="1409733"/>
            <a:ext cx="896816" cy="5272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5B6A42-E408-417D-B957-53E6DEE19CEB}"/>
              </a:ext>
            </a:extLst>
          </p:cNvPr>
          <p:cNvSpPr txBox="1"/>
          <p:nvPr/>
        </p:nvSpPr>
        <p:spPr>
          <a:xfrm>
            <a:off x="3106723" y="1959370"/>
            <a:ext cx="2288609" cy="279198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 algn="ctr"/>
            <a:r>
              <a:rPr lang="en-US" sz="1400" b="1" dirty="0">
                <a:solidFill>
                  <a:srgbClr val="0D58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Engaging directly</a:t>
            </a:r>
          </a:p>
          <a:p>
            <a:pPr lvl="0" algn="ctr"/>
            <a:r>
              <a:rPr lang="en-US" sz="1400" b="1" dirty="0">
                <a:solidFill>
                  <a:srgbClr val="0D58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Claimants</a:t>
            </a:r>
            <a:endParaRPr lang="en-US" sz="1400" dirty="0">
              <a:solidFill>
                <a:srgbClr val="0D58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4613" indent="-342900" defTabSz="457189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rgbClr val="0D5873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Text directly from your computer</a:t>
            </a:r>
          </a:p>
          <a:p>
            <a:pPr marL="404613" indent="-342900" defTabSz="457189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rgbClr val="0D5873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Send mass text and e-mail messages from e-VA’s Bulk Actions interface</a:t>
            </a:r>
          </a:p>
          <a:p>
            <a:pPr marL="404613" indent="-342900" defTabSz="457189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rgbClr val="0D5873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Obtain documents and images from claimants (pay stubs, receipts, etc.)</a:t>
            </a:r>
          </a:p>
        </p:txBody>
      </p:sp>
      <p:cxnSp>
        <p:nvCxnSpPr>
          <p:cNvPr id="10" name="Straight Connector 9" descr="decorative">
            <a:extLst>
              <a:ext uri="{FF2B5EF4-FFF2-40B4-BE49-F238E27FC236}">
                <a16:creationId xmlns:a16="http://schemas.microsoft.com/office/drawing/2014/main" id="{859421D4-A658-49AB-AB9C-A330F5DC5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94193" y="1525861"/>
            <a:ext cx="0" cy="367709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decorative">
            <a:extLst>
              <a:ext uri="{FF2B5EF4-FFF2-40B4-BE49-F238E27FC236}">
                <a16:creationId xmlns:a16="http://schemas.microsoft.com/office/drawing/2014/main" id="{8664569E-4290-4029-8362-1BEE43013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6134" y="1387362"/>
            <a:ext cx="671053" cy="5720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26B674-1A4B-472C-A091-59D899CD2E89}"/>
              </a:ext>
            </a:extLst>
          </p:cNvPr>
          <p:cNvSpPr txBox="1"/>
          <p:nvPr/>
        </p:nvSpPr>
        <p:spPr>
          <a:xfrm>
            <a:off x="5672164" y="1941275"/>
            <a:ext cx="2288609" cy="36311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 algn="ctr"/>
            <a:r>
              <a:rPr lang="en-US" sz="1400" b="1" dirty="0">
                <a:solidFill>
                  <a:srgbClr val="0D58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Documenting Correspondence and Interactions</a:t>
            </a:r>
            <a:endParaRPr lang="en-US" sz="1400" dirty="0">
              <a:solidFill>
                <a:srgbClr val="0D58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4613" indent="-342900" defTabSz="457189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rgbClr val="0D5873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Correspondence within e-VA automatically converts into case notes on your behalf including: </a:t>
            </a:r>
          </a:p>
          <a:p>
            <a:pPr marL="404613" indent="-342900" defTabSz="457189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rgbClr val="0D5873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Every contact attempt (successful or unsuccessful)</a:t>
            </a:r>
          </a:p>
          <a:p>
            <a:pPr marL="404613" indent="-342900" defTabSz="457189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rgbClr val="0D5873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Any text or e-mail conversation</a:t>
            </a:r>
          </a:p>
          <a:p>
            <a:pPr marL="404613" indent="-342900" defTabSz="457189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rgbClr val="0D5873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Appointments, including changes and cancellations</a:t>
            </a:r>
          </a:p>
        </p:txBody>
      </p:sp>
      <p:cxnSp>
        <p:nvCxnSpPr>
          <p:cNvPr id="13" name="Straight Connector 12" descr="decorative">
            <a:extLst>
              <a:ext uri="{FF2B5EF4-FFF2-40B4-BE49-F238E27FC236}">
                <a16:creationId xmlns:a16="http://schemas.microsoft.com/office/drawing/2014/main" id="{778ECB4A-265E-44BA-9353-1CC3AEBA1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4748" y="1525861"/>
            <a:ext cx="0" cy="520006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decorative">
            <a:extLst>
              <a:ext uri="{FF2B5EF4-FFF2-40B4-BE49-F238E27FC236}">
                <a16:creationId xmlns:a16="http://schemas.microsoft.com/office/drawing/2014/main" id="{9D19B6CD-674F-4A6A-88F2-1FD5290D9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5227" y="1405869"/>
            <a:ext cx="650815" cy="4902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6BF256-4AE0-4B95-9AEE-77D558B7E8DE}"/>
              </a:ext>
            </a:extLst>
          </p:cNvPr>
          <p:cNvSpPr txBox="1"/>
          <p:nvPr/>
        </p:nvSpPr>
        <p:spPr>
          <a:xfrm>
            <a:off x="8328375" y="1959369"/>
            <a:ext cx="2084072" cy="483767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 algn="ctr"/>
            <a:r>
              <a:rPr lang="en-US" sz="1400" b="1" dirty="0">
                <a:solidFill>
                  <a:srgbClr val="0D58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Connecting to CWINRS</a:t>
            </a:r>
            <a:endParaRPr lang="en-US" sz="1400" dirty="0">
              <a:solidFill>
                <a:srgbClr val="0D58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4613" indent="-342900" defTabSz="457189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rgbClr val="0D5873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e-VA sends and receives information to/from CWINRS (and will connect with the new case management system)</a:t>
            </a:r>
          </a:p>
          <a:p>
            <a:pPr marL="404613" indent="-342900" defTabSz="457189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rgbClr val="0D5873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Case notes from e-VA will be sent automatically to CWINRS</a:t>
            </a:r>
          </a:p>
          <a:p>
            <a:pPr marL="404613" indent="-342900" defTabSz="457189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rgbClr val="0D5873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A new claimant entered in CWINRS is automatically entered in e-VA</a:t>
            </a:r>
          </a:p>
          <a:p>
            <a:pPr marL="404613" indent="-342900" defTabSz="457189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rgbClr val="0D5873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Claimant contact information updated in CWINRS updates e-VA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9D4F84-094F-4A0A-BF44-50F973985AA3}"/>
              </a:ext>
            </a:extLst>
          </p:cNvPr>
          <p:cNvSpPr/>
          <p:nvPr/>
        </p:nvSpPr>
        <p:spPr>
          <a:xfrm>
            <a:off x="397581" y="6339759"/>
            <a:ext cx="7578938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1400" b="1" i="1" dirty="0">
                <a:solidFill>
                  <a:srgbClr val="0D5873"/>
                </a:solidFill>
                <a:latin typeface="+mj-lt"/>
                <a:cs typeface="Calibri"/>
              </a:rPr>
              <a:t>e-VA enhances the customer experience in a manner that honors the Veteran's service</a:t>
            </a:r>
            <a:endParaRPr lang="en-US" sz="1400" b="1" dirty="0">
              <a:solidFill>
                <a:srgbClr val="0D5873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2371B-4537-4DAD-AEB1-B566D7421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944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6B97F-6659-4085-996F-A4C24A97D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1CADE4">
                    <a:lumMod val="50000"/>
                  </a:srgbClr>
                </a:solidFill>
              </a:rPr>
              <a:t>How is e-VA Connected to CWINRS?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51F1F-231E-4B85-92A8-967B71697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claimant enrolled in CWINRS is automatically enrolled in e-VA</a:t>
            </a:r>
          </a:p>
          <a:p>
            <a:r>
              <a:rPr lang="en-US" dirty="0"/>
              <a:t>Claimant contact information updated in CWINRS is automatically updated in e-VA</a:t>
            </a:r>
          </a:p>
          <a:p>
            <a:r>
              <a:rPr lang="en-US" dirty="0"/>
              <a:t>If a claimant is reassigned to a different VRC in CWINRS, the claimant is automatically reassigned to the new VRC in e-VA</a:t>
            </a:r>
          </a:p>
          <a:p>
            <a:r>
              <a:rPr lang="en-US" dirty="0"/>
              <a:t>When a claimant’s case status is changed in CWINRS, the claimant’s case status “Track” is changed in e-VA</a:t>
            </a:r>
          </a:p>
          <a:p>
            <a:r>
              <a:rPr lang="en-US" dirty="0"/>
              <a:t>Case notes generated in e-VA are automatically populated into CWINRS</a:t>
            </a:r>
          </a:p>
          <a:p>
            <a:pPr marL="0" indent="0">
              <a:buNone/>
            </a:pPr>
            <a:r>
              <a:rPr lang="en-US" dirty="0"/>
              <a:t>Note: case notes from text message conversations in e-VA are built over an 8 hour period of time, prior to populating in CWINRS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731F0-B059-4593-BC47-370E68DC9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954A3-9DFD-4C44-94BA-B95130A3BA1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315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FDF9307C-3AC7-4CE4-9592-B9345A50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663" y="1602419"/>
            <a:ext cx="9682379" cy="1826581"/>
          </a:xfrm>
        </p:spPr>
        <p:txBody>
          <a:bodyPr/>
          <a:lstStyle/>
          <a:p>
            <a:r>
              <a:rPr lang="en-US" dirty="0"/>
              <a:t>HANDS-ON TRAINING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92E26A-616B-4CEB-8512-C627F511E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3429000"/>
            <a:ext cx="9682379" cy="860400"/>
          </a:xfrm>
        </p:spPr>
        <p:txBody>
          <a:bodyPr/>
          <a:lstStyle/>
          <a:p>
            <a:r>
              <a:rPr lang="en-US" dirty="0"/>
              <a:t>With Training Exercise Guide </a:t>
            </a:r>
          </a:p>
        </p:txBody>
      </p:sp>
      <p:grpSp>
        <p:nvGrpSpPr>
          <p:cNvPr id="8" name="Group 7" descr="A graphic of the e-VA log-in page" title="Graphic"/>
          <p:cNvGrpSpPr/>
          <p:nvPr/>
        </p:nvGrpSpPr>
        <p:grpSpPr>
          <a:xfrm>
            <a:off x="5278582" y="1501452"/>
            <a:ext cx="5336916" cy="4715495"/>
            <a:chOff x="5278582" y="1501452"/>
            <a:chExt cx="5336916" cy="4715495"/>
          </a:xfrm>
        </p:grpSpPr>
        <p:pic>
          <p:nvPicPr>
            <p:cNvPr id="15" name="Picture 14" descr="graphic of a computer">
              <a:extLst>
                <a:ext uri="{FF2B5EF4-FFF2-40B4-BE49-F238E27FC236}">
                  <a16:creationId xmlns:a16="http://schemas.microsoft.com/office/drawing/2014/main" id="{10A11A4E-07B6-42C8-ACA4-783275584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8582" y="1501452"/>
              <a:ext cx="5336916" cy="4715495"/>
            </a:xfrm>
            <a:prstGeom prst="rect">
              <a:avLst/>
            </a:prstGeom>
          </p:spPr>
        </p:pic>
        <p:pic>
          <p:nvPicPr>
            <p:cNvPr id="17" name="Picture 16" descr="screenshot illustrating e-VA log in">
              <a:extLst>
                <a:ext uri="{FF2B5EF4-FFF2-40B4-BE49-F238E27FC236}">
                  <a16:creationId xmlns:a16="http://schemas.microsoft.com/office/drawing/2014/main" id="{4E10A797-8BC9-4E12-AEB5-F0DEAD826D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89779" y="1769711"/>
              <a:ext cx="4968176" cy="3803841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E9B60-5FD2-F24D-A52C-16065A593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954A3-9DFD-4C44-94BA-B95130A3BA1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3403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VA Vocational Rehabilitation  and Employment  Introduction to the VR&amp;amp;E Electronic Virtual Assistant (e-VA)&amp;quot;&quot;/&gt;&lt;property id=&quot;20307&quot; value=&quot;262&quot;/&gt;&lt;/object&gt;&lt;object type=&quot;3&quot; unique_id=&quot;10004&quot;&gt;&lt;property id=&quot;20148&quot; value=&quot;5&quot;/&gt;&lt;property id=&quot;20300&quot; value=&quot;Slide 2 - &amp;quot;INTRODUCTIONS &amp;quot;&quot;/&gt;&lt;property id=&quot;20307&quot; value=&quot;1889&quot;/&gt;&lt;/object&gt;&lt;object type=&quot;3&quot; unique_id=&quot;10005&quot;&gt;&lt;property id=&quot;20148&quot; value=&quot;5&quot;/&gt;&lt;property id=&quot;20300&quot; value=&quot;Slide 3 - &amp;quot;Training Objectives&amp;quot;&quot;/&gt;&lt;property id=&quot;20307&quot; value=&quot;1906&quot;/&gt;&lt;/object&gt;&lt;object type=&quot;3&quot; unique_id=&quot;10006&quot;&gt;&lt;property id=&quot;20148&quot; value=&quot;5&quot;/&gt;&lt;property id=&quot;20300&quot; value=&quot;Slide 4 - &amp;quot; VR&amp;amp;E Service Modernization Roadmap&amp;quot;&quot;/&gt;&lt;property id=&quot;20307&quot; value=&quot;1888&quot;/&gt;&lt;/object&gt;&lt;object type=&quot;3&quot; unique_id=&quot;10007&quot;&gt;&lt;property id=&quot;20148&quot; value=&quot;5&quot;/&gt;&lt;property id=&quot;20300&quot; value=&quot;Slide 5 - &amp;quot;What is e-VA?&amp;quot;&quot;/&gt;&lt;property id=&quot;20307&quot; value=&quot;1902&quot;/&gt;&lt;/object&gt;&lt;object type=&quot;3&quot; unique_id=&quot;10008&quot;&gt;&lt;property id=&quot;20148&quot; value=&quot;5&quot;/&gt;&lt;property id=&quot;20300&quot; value=&quot;Slide 6 - &amp;quot;What is e-VA? (cont.)&amp;quot;&quot;/&gt;&lt;property id=&quot;20307&quot; value=&quot;1905&quot;/&gt;&lt;/object&gt;&lt;object type=&quot;3&quot; unique_id=&quot;10009&quot;&gt;&lt;property id=&quot;20148&quot; value=&quot;5&quot;/&gt;&lt;property id=&quot;20300&quot; value=&quot;Slide 7 - &amp;quot;Key Benefits&amp;quot;&quot;/&gt;&lt;property id=&quot;20307&quot; value=&quot;1903&quot;/&gt;&lt;/object&gt;&lt;object type=&quot;3&quot; unique_id=&quot;10010&quot;&gt;&lt;property id=&quot;20148&quot; value=&quot;5&quot;/&gt;&lt;property id=&quot;20300&quot; value=&quot;Slide 8 - &amp;quot;How is e-VA Connected to CWINRS?&amp;quot;&quot;/&gt;&lt;property id=&quot;20307&quot; value=&quot;1901&quot;/&gt;&lt;/object&gt;&lt;object type=&quot;3&quot; unique_id=&quot;10011&quot;&gt;&lt;property id=&quot;20148&quot; value=&quot;5&quot;/&gt;&lt;property id=&quot;20300&quot; value=&quot;Slide 10 - &amp;quot;Access e-VA&amp;quot;&quot;/&gt;&lt;property id=&quot;20307&quot; value=&quot;1907&quot;/&gt;&lt;/object&gt;&lt;object type=&quot;3&quot; unique_id=&quot;10012&quot;&gt;&lt;property id=&quot;20148&quot; value=&quot;5&quot;/&gt;&lt;property id=&quot;20300&quot; value=&quot;Slide 9 - &amp;quot;HANDS-ON TRAINING&amp;quot;&quot;/&gt;&lt;property id=&quot;20307&quot; value=&quot;1893&quot;/&gt;&lt;/object&gt;&lt;/object&gt;&lt;object type=&quot;8&quot; unique_id=&quot;1002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Facet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2683C6"/>
      </a:hlink>
      <a:folHlink>
        <a:srgbClr val="335B74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2268</TotalTime>
  <Words>1090</Words>
  <Application>Microsoft Office PowerPoint</Application>
  <PresentationFormat>Widescreen</PresentationFormat>
  <Paragraphs>120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Calibri Light</vt:lpstr>
      <vt:lpstr>Times New Roman</vt:lpstr>
      <vt:lpstr>Trebuchet MS</vt:lpstr>
      <vt:lpstr>Wingdings 3</vt:lpstr>
      <vt:lpstr>Facet</vt:lpstr>
      <vt:lpstr>VA Vocational Rehabilitation  and Employment  Introduction to the VR&amp;E Electronic Virtual Assistant (e-VA)</vt:lpstr>
      <vt:lpstr>INTRODUCTIONS </vt:lpstr>
      <vt:lpstr>Training Objectives</vt:lpstr>
      <vt:lpstr> VR&amp;E Service Modernization Roadmap</vt:lpstr>
      <vt:lpstr>What is e-VA?</vt:lpstr>
      <vt:lpstr>What is e-VA? (cont.)</vt:lpstr>
      <vt:lpstr>Key Benefits</vt:lpstr>
      <vt:lpstr>How is e-VA Connected to CWINRS?</vt:lpstr>
      <vt:lpstr>HANDS-ON TRAINING</vt:lpstr>
      <vt:lpstr>Access e-VA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VR&amp;E Electronic Virtual Assistant (e-VA) PowerPoint Presentation</dc:title>
  <dc:creator>Department of Veterans Affairs, Veterans Benefits Administration, Vocational Rehabilitation and Employment Service, STAFF</dc:creator>
  <cp:lastModifiedBy>Kathy Poole</cp:lastModifiedBy>
  <cp:revision>42</cp:revision>
  <dcterms:created xsi:type="dcterms:W3CDTF">2019-10-30T13:44:57Z</dcterms:created>
  <dcterms:modified xsi:type="dcterms:W3CDTF">2020-03-05T15:09:02Z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</vt:lpwstr>
  </property>
  <property fmtid="{D5CDD505-2E9C-101B-9397-08002B2CF9AE}" pid="3" name="Type">
    <vt:lpwstr>Presentation</vt:lpwstr>
  </property>
</Properties>
</file>