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29"/>
  </p:notesMasterIdLst>
  <p:sldIdLst>
    <p:sldId id="285" r:id="rId7"/>
    <p:sldId id="286" r:id="rId8"/>
    <p:sldId id="394" r:id="rId9"/>
    <p:sldId id="303" r:id="rId10"/>
    <p:sldId id="322" r:id="rId11"/>
    <p:sldId id="406" r:id="rId12"/>
    <p:sldId id="420" r:id="rId13"/>
    <p:sldId id="419" r:id="rId14"/>
    <p:sldId id="351" r:id="rId15"/>
    <p:sldId id="407" r:id="rId16"/>
    <p:sldId id="412" r:id="rId17"/>
    <p:sldId id="411" r:id="rId18"/>
    <p:sldId id="410" r:id="rId19"/>
    <p:sldId id="365" r:id="rId20"/>
    <p:sldId id="308" r:id="rId21"/>
    <p:sldId id="418" r:id="rId22"/>
    <p:sldId id="416" r:id="rId23"/>
    <p:sldId id="417" r:id="rId24"/>
    <p:sldId id="413" r:id="rId25"/>
    <p:sldId id="414" r:id="rId26"/>
    <p:sldId id="311" r:id="rId27"/>
    <p:sldId id="287"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72">
          <p15:clr>
            <a:srgbClr val="A4A3A4"/>
          </p15:clr>
        </p15:guide>
        <p15:guide id="4"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A6FF"/>
    <a:srgbClr val="66FF99"/>
    <a:srgbClr val="B3E175"/>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250" autoAdjust="0"/>
    <p:restoredTop sz="93951" autoAdjust="0"/>
  </p:normalViewPr>
  <p:slideViewPr>
    <p:cSldViewPr>
      <p:cViewPr varScale="1">
        <p:scale>
          <a:sx n="104" d="100"/>
          <a:sy n="104" d="100"/>
        </p:scale>
        <p:origin x="1578" y="108"/>
      </p:cViewPr>
      <p:guideLst>
        <p:guide orient="horz" pos="2160"/>
        <p:guide pos="2880"/>
        <p:guide orient="horz" pos="672"/>
        <p:guide pos="288"/>
      </p:guideLst>
    </p:cSldViewPr>
  </p:slideViewPr>
  <p:outlineViewPr>
    <p:cViewPr>
      <p:scale>
        <a:sx n="33" d="100"/>
        <a:sy n="33" d="100"/>
      </p:scale>
      <p:origin x="0" y="-3768"/>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3/11/2020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22</a:t>
            </a:fld>
            <a:endParaRPr lang="en-US" dirty="0"/>
          </a:p>
        </p:txBody>
      </p:sp>
    </p:spTree>
    <p:extLst>
      <p:ext uri="{BB962C8B-B14F-4D97-AF65-F5344CB8AC3E}">
        <p14:creationId xmlns:p14="http://schemas.microsoft.com/office/powerpoint/2010/main" val="26500958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3/11/2020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3/11/2020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3/11/2020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3/11/2020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3/11/2020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3/11/2020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3/11/2020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3/11/2020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vaww.vrm.km.va.gov/system/templates/selfservice/va_kanew/help/agent/locale/en-US/portal/554400000001034/content/554400000046269/M21-1,-Part-III,-Subpart-i,-Chapter-2,-Section-E---Department-of-Veterans-Affairs-(VA)-Responsibilities-Based-on-Medical-Evaluation-Board-(MEB)-and-Physical-Evaluation-Board-(PEB)-Outcomes"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s://vaww.vrm.km.va.gov/system/templates/selfservice/va_kanew/help/agent/locale/en-US/portal/554400000001034/content/554400000014101/M21-1-Part-III-Subpart-i-Chapter-2-Section-B-Division-of-Responsibilities-for-Processing-Benefits-Delivery-at-Discharge-BDD-and-BDD-Excluded-Claims#2"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hyperlink" Target="https://vaww.vrm.km.va.gov/system/templates/selfservice/va_kanew/help/agent/locale/en-US/portal/554400000001034/content/554400000014099/M21-1-Part-III-Subpart-i-Chapter-2-Section-A-General-Information-on-Pre-Discharge-Claims#2a"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https://vbaw.vba.va.gov/vbadod/predischarge.asp" TargetMode="External"/><Relationship Id="rId2" Type="http://schemas.openxmlformats.org/officeDocument/2006/relationships/hyperlink" Target="https://vbaw.vba.va.gov/VBADOD/docs/predischarge/BDDEPClaimLabels.xlsx" TargetMode="Externa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www.ecfr.gov/cgi-bin/retrieveECFR?gp=1&amp;SID=f229d024585f9c6198819439ad4a0419&amp;ty=HTML&amp;h=L&amp;r=SECTION&amp;n=se38.1.3_1317"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2501" y="4648200"/>
            <a:ext cx="2683099" cy="1173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Briefed by: 212A</a:t>
            </a:r>
          </a:p>
          <a:p>
            <a:r>
              <a:rPr lang="en-US" sz="1800" b="1" dirty="0">
                <a:solidFill>
                  <a:schemeClr val="tx1"/>
                </a:solidFill>
                <a:latin typeface="+mj-lt"/>
              </a:rPr>
              <a:t>Name/Title: 212A Staff</a:t>
            </a:r>
          </a:p>
          <a:p>
            <a:r>
              <a:rPr lang="en-US" sz="1800" dirty="0">
                <a:solidFill>
                  <a:schemeClr val="tx1"/>
                </a:solidFill>
                <a:latin typeface="+mj-lt"/>
              </a:rPr>
              <a:t>Date:  March 10, 2020</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9" name="Rectangle 8"/>
          <p:cNvSpPr/>
          <p:nvPr/>
        </p:nvSpPr>
        <p:spPr>
          <a:xfrm>
            <a:off x="990600" y="2445365"/>
            <a:ext cx="7162800" cy="2062103"/>
          </a:xfrm>
          <a:prstGeom prst="rect">
            <a:avLst/>
          </a:prstGeom>
        </p:spPr>
        <p:txBody>
          <a:bodyPr wrap="square">
            <a:spAutoFit/>
          </a:bodyPr>
          <a:lstStyle/>
          <a:p>
            <a:pPr algn="ctr"/>
            <a:r>
              <a:rPr lang="en-US" sz="3200" dirty="0">
                <a:solidFill>
                  <a:prstClr val="black"/>
                </a:solidFill>
                <a:latin typeface="Arial"/>
                <a:ea typeface="MS ????"/>
              </a:rPr>
              <a:t>Compensation Service Benefits Delivery at Discharge (BDD) and Integrated Disability Evaluation System (IDES) Conference Call</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44971" y="-16933"/>
            <a:ext cx="9071430" cy="646331"/>
          </a:xfrm>
          <a:prstGeom prst="rect">
            <a:avLst/>
          </a:prstGeom>
        </p:spPr>
        <p:txBody>
          <a:bodyPr wrap="square">
            <a:spAutoFit/>
          </a:bodyPr>
          <a:lstStyle/>
          <a:p>
            <a:pPr lvl="0" algn="ctr"/>
            <a:r>
              <a:rPr kumimoji="0" lang="en-US" sz="3600" b="1" i="0" u="none" strike="noStrike" kern="1200" cap="none" spc="0" normalizeH="0" baseline="0" noProof="0" dirty="0">
                <a:ln>
                  <a:noFill/>
                </a:ln>
                <a:solidFill>
                  <a:prstClr val="white"/>
                </a:solidFill>
                <a:effectLst/>
                <a:uLnTx/>
                <a:uFillTx/>
                <a:latin typeface="Calibri"/>
                <a:ea typeface="+mn-ea"/>
                <a:cs typeface="+mn-cs"/>
              </a:rPr>
              <a:t>  </a:t>
            </a:r>
            <a:r>
              <a:rPr lang="en-US" sz="3600" b="1" dirty="0">
                <a:solidFill>
                  <a:prstClr val="white"/>
                </a:solidFill>
              </a:rPr>
              <a:t>Proposed Ratings Provided Only by PEBLO </a:t>
            </a:r>
            <a:endParaRPr kumimoji="0" lang="en-US" sz="3600" b="1"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238B54AB-720C-4B98-8844-88FA65A0B92A}"/>
              </a:ext>
            </a:extLst>
          </p:cNvPr>
          <p:cNvSpPr/>
          <p:nvPr/>
        </p:nvSpPr>
        <p:spPr>
          <a:xfrm>
            <a:off x="152400" y="685800"/>
            <a:ext cx="8726715" cy="5160131"/>
          </a:xfrm>
          <a:prstGeom prst="rect">
            <a:avLst/>
          </a:prstGeom>
        </p:spPr>
        <p:txBody>
          <a:bodyPr wrap="square">
            <a:spAutoFit/>
          </a:bodyPr>
          <a:lstStyle/>
          <a:p>
            <a:pPr marL="342900" indent="-342900">
              <a:lnSpc>
                <a:spcPct val="107000"/>
              </a:lnSpc>
              <a:spcAft>
                <a:spcPts val="800"/>
              </a:spcAft>
              <a:buFont typeface="Wingdings" panose="05000000000000000000" pitchFamily="2" charset="2"/>
              <a:buChar char="Ø"/>
            </a:pPr>
            <a:r>
              <a:rPr lang="en-US" sz="1900" u="sng" dirty="0">
                <a:solidFill>
                  <a:srgbClr val="000000"/>
                </a:solidFill>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M21-1 III.i.2.E.3.m.</a:t>
            </a:r>
            <a:r>
              <a:rPr lang="en-US" sz="1900" dirty="0">
                <a:solidFill>
                  <a:srgbClr val="000000"/>
                </a:solidFill>
                <a:latin typeface="Arial" panose="020B0604020202020204" pitchFamily="34" charset="0"/>
                <a:ea typeface="Calibri" panose="020F0502020204030204" pitchFamily="34" charset="0"/>
              </a:rPr>
              <a:t> describes the process and stipulates that only the PEBLO can provide a Proposed Rating to </a:t>
            </a:r>
            <a:r>
              <a:rPr lang="en-US" sz="1900" u="sng" dirty="0">
                <a:solidFill>
                  <a:srgbClr val="000000"/>
                </a:solidFill>
                <a:latin typeface="Arial" panose="020B0604020202020204" pitchFamily="34" charset="0"/>
                <a:ea typeface="Calibri" panose="020F0502020204030204" pitchFamily="34" charset="0"/>
              </a:rPr>
              <a:t>an IDES participant</a:t>
            </a:r>
            <a:r>
              <a:rPr lang="en-US" sz="1900" dirty="0">
                <a:solidFill>
                  <a:srgbClr val="000000"/>
                </a:solidFill>
                <a:latin typeface="Arial" panose="020B0604020202020204" pitchFamily="34" charset="0"/>
                <a:ea typeface="Calibri" panose="020F0502020204030204" pitchFamily="34" charset="0"/>
              </a:rPr>
              <a:t>. MSC’s and DRAS personnel must not release Proposed Ratings decisions to IDES participant’s directly   </a:t>
            </a:r>
            <a:endParaRPr lang="en-US" sz="1900" dirty="0">
              <a:solidFill>
                <a:srgbClr val="000000"/>
              </a:solidFill>
              <a:latin typeface="Times New Roman" panose="02020603050405020304" pitchFamily="18" charset="0"/>
              <a:ea typeface="Times New Roman" panose="02020603050405020304" pitchFamily="18" charset="0"/>
            </a:endParaRPr>
          </a:p>
          <a:p>
            <a:pPr marL="342900" indent="-342900">
              <a:spcAft>
                <a:spcPts val="800"/>
              </a:spcAft>
              <a:buFont typeface="Wingdings" panose="05000000000000000000" pitchFamily="2" charset="2"/>
              <a:buChar char="Ø"/>
            </a:pPr>
            <a:r>
              <a:rPr lang="en-US" sz="1900" dirty="0">
                <a:solidFill>
                  <a:srgbClr val="000000"/>
                </a:solidFill>
                <a:latin typeface="Arial" panose="020B0604020202020204" pitchFamily="34" charset="0"/>
                <a:ea typeface="Calibri" panose="020F0502020204030204" pitchFamily="34" charset="0"/>
              </a:rPr>
              <a:t>Recent reports have indicated increasing instances in which an IDES participant has received Proposed Ratings before meeting with their PEBLO. This results in complications involving participants seeking reconsiderations of VA evaluations prior to the conclusion of the IPEB </a:t>
            </a:r>
            <a:endParaRPr lang="en-US" sz="1900" dirty="0">
              <a:solidFill>
                <a:srgbClr val="000000"/>
              </a:solidFill>
              <a:latin typeface="Times New Roman" panose="02020603050405020304" pitchFamily="18" charset="0"/>
              <a:ea typeface="Times New Roman" panose="02020603050405020304" pitchFamily="18" charset="0"/>
            </a:endParaRPr>
          </a:p>
          <a:p>
            <a:pPr marL="342900" indent="-342900">
              <a:spcAft>
                <a:spcPts val="800"/>
              </a:spcAft>
              <a:buFont typeface="Wingdings" panose="05000000000000000000" pitchFamily="2" charset="2"/>
              <a:buChar char="Ø"/>
            </a:pPr>
            <a:r>
              <a:rPr lang="en-US" sz="1900" dirty="0">
                <a:solidFill>
                  <a:srgbClr val="000000"/>
                </a:solidFill>
                <a:latin typeface="Arial" panose="020B0604020202020204" pitchFamily="34" charset="0"/>
                <a:ea typeface="Calibri" panose="020F0502020204030204" pitchFamily="34" charset="0"/>
              </a:rPr>
              <a:t>The increase in these situations may be related to recent Parallel Processing (PP) efforts at the DRAS where the Proposed Ratings may be complete and available in the eFolder earlier, but PP makes no change to when the Proposed Rating is provided to the participant </a:t>
            </a:r>
            <a:endParaRPr lang="en-US" sz="1900" dirty="0">
              <a:solidFill>
                <a:srgbClr val="000000"/>
              </a:solidFill>
              <a:latin typeface="Times New Roman" panose="02020603050405020304" pitchFamily="18" charset="0"/>
              <a:ea typeface="Times New Roman" panose="02020603050405020304" pitchFamily="18" charset="0"/>
            </a:endParaRPr>
          </a:p>
          <a:p>
            <a:pPr marL="342900" indent="-342900">
              <a:buFont typeface="Wingdings" panose="05000000000000000000" pitchFamily="2" charset="2"/>
              <a:buChar char="Ø"/>
            </a:pPr>
            <a:r>
              <a:rPr lang="en-US" sz="1900" dirty="0">
                <a:solidFill>
                  <a:srgbClr val="000000"/>
                </a:solidFill>
                <a:latin typeface="Arial" panose="020B0604020202020204" pitchFamily="34" charset="0"/>
                <a:ea typeface="Calibri" panose="020F0502020204030204" pitchFamily="34" charset="0"/>
              </a:rPr>
              <a:t>There is indication that National Call Center (NCC) Representatives, may be providing Proposed Ratings in response to telephone inquiries.  Compensation Service will engage the NCC with a reminder of proper procedures regarding IDES Proposed Ratings</a:t>
            </a:r>
            <a:endParaRPr kumimoji="0" lang="en-US" sz="1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05121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44971" y="-16933"/>
            <a:ext cx="9071430" cy="646331"/>
          </a:xfrm>
          <a:prstGeom prst="rect">
            <a:avLst/>
          </a:prstGeom>
        </p:spPr>
        <p:txBody>
          <a:bodyPr wrap="square">
            <a:spAutoFit/>
          </a:bodyPr>
          <a:lstStyle/>
          <a:p>
            <a:pPr lvl="0" algn="ctr"/>
            <a:r>
              <a:rPr kumimoji="0" lang="en-US" sz="3600" b="1" i="0" u="none" strike="noStrike" kern="1200" cap="none" spc="0" normalizeH="0" baseline="0" noProof="0" dirty="0">
                <a:ln>
                  <a:noFill/>
                </a:ln>
                <a:solidFill>
                  <a:prstClr val="white"/>
                </a:solidFill>
                <a:effectLst/>
                <a:uLnTx/>
                <a:uFillTx/>
                <a:latin typeface="Calibri"/>
                <a:ea typeface="+mn-ea"/>
                <a:cs typeface="+mn-cs"/>
              </a:rPr>
              <a:t>  </a:t>
            </a:r>
            <a:r>
              <a:rPr lang="en-US" sz="3600" b="1" dirty="0">
                <a:solidFill>
                  <a:prstClr val="white"/>
                </a:solidFill>
              </a:rPr>
              <a:t>MST in Non-Active Duty (NAD) IDES Cases </a:t>
            </a:r>
            <a:endParaRPr kumimoji="0" lang="en-US" sz="3600" b="1"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238B54AB-720C-4B98-8844-88FA65A0B92A}"/>
              </a:ext>
            </a:extLst>
          </p:cNvPr>
          <p:cNvSpPr/>
          <p:nvPr/>
        </p:nvSpPr>
        <p:spPr>
          <a:xfrm>
            <a:off x="152400" y="685800"/>
            <a:ext cx="8726715" cy="4298613"/>
          </a:xfrm>
          <a:prstGeom prst="rect">
            <a:avLst/>
          </a:prstGeom>
        </p:spPr>
        <p:txBody>
          <a:bodyPr wrap="square">
            <a:spAutoFit/>
          </a:bodyPr>
          <a:lstStyle/>
          <a:p>
            <a:pPr marL="342900" indent="-342900">
              <a:spcAft>
                <a:spcPts val="800"/>
              </a:spcAft>
              <a:buFont typeface="Wingdings" panose="05000000000000000000" pitchFamily="2" charset="2"/>
              <a:buChar char="Ø"/>
            </a:pPr>
            <a:r>
              <a:rPr lang="en-US" sz="2000" dirty="0">
                <a:solidFill>
                  <a:srgbClr val="000000"/>
                </a:solidFill>
                <a:latin typeface="Arial" panose="020B0604020202020204" pitchFamily="34" charset="0"/>
                <a:ea typeface="Calibri" panose="020F0502020204030204" pitchFamily="34" charset="0"/>
              </a:rPr>
              <a:t>MSCs are reminded that generally, no stressor development or special handling of MST claims involving IDES participants who are currently serving on AD. However, in any NAD IDES case involving MST, MSCs must notify the DRAS per </a:t>
            </a:r>
            <a:r>
              <a:rPr lang="en-US" sz="2000" u="sng" dirty="0">
                <a:latin typeface="Arial" panose="020B0604020202020204" pitchFamily="34" charset="0"/>
                <a:ea typeface="Calibri" panose="020F0502020204030204" pitchFamily="34" charset="0"/>
              </a:rPr>
              <a:t>M21-1 III.i.2.D.4.c.</a:t>
            </a:r>
            <a:endParaRPr lang="en-US" sz="2000" dirty="0">
              <a:latin typeface="Times New Roman" panose="02020603050405020304" pitchFamily="18" charset="0"/>
              <a:ea typeface="Times New Roman" panose="02020603050405020304" pitchFamily="18" charset="0"/>
            </a:endParaRPr>
          </a:p>
          <a:p>
            <a:pPr marL="342900" indent="-342900">
              <a:spcAft>
                <a:spcPts val="800"/>
              </a:spcAft>
              <a:buFont typeface="Wingdings" panose="05000000000000000000" pitchFamily="2" charset="2"/>
              <a:buChar char="Ø"/>
            </a:pPr>
            <a:r>
              <a:rPr lang="en-US" sz="2000" dirty="0">
                <a:latin typeface="Arial" panose="020B0604020202020204" pitchFamily="34" charset="0"/>
                <a:ea typeface="Calibri" panose="020F0502020204030204" pitchFamily="34" charset="0"/>
              </a:rPr>
              <a:t>MSCs must notify the DRAS via the DRAS mailboxes indicated in </a:t>
            </a:r>
            <a:r>
              <a:rPr lang="en-US" sz="2000" u="sng" dirty="0">
                <a:latin typeface="Arial" panose="020B0604020202020204" pitchFamily="34" charset="0"/>
                <a:ea typeface="Calibri" panose="020F0502020204030204" pitchFamily="34" charset="0"/>
              </a:rPr>
              <a:t>M21-1 III.i.2.D.1.g.</a:t>
            </a:r>
            <a:r>
              <a:rPr lang="en-US" sz="2000" dirty="0">
                <a:latin typeface="Arial" panose="020B0604020202020204" pitchFamily="34" charset="0"/>
                <a:ea typeface="Calibri" panose="020F0502020204030204" pitchFamily="34" charset="0"/>
              </a:rPr>
              <a:t> T</a:t>
            </a:r>
            <a:r>
              <a:rPr lang="en-US" sz="2000" dirty="0">
                <a:latin typeface="Arial" panose="020B0604020202020204" pitchFamily="34" charset="0"/>
                <a:ea typeface="Times New Roman" panose="02020603050405020304" pitchFamily="18" charset="0"/>
              </a:rPr>
              <a:t>he MST Outreach Coordinator at the DRAS is responsible for taking the actions outlined in </a:t>
            </a:r>
            <a:r>
              <a:rPr lang="en-US" sz="2000" u="sng" dirty="0">
                <a:latin typeface="Arial" panose="020B0604020202020204" pitchFamily="34" charset="0"/>
                <a:ea typeface="Times New Roman" panose="02020603050405020304" pitchFamily="18" charset="0"/>
              </a:rPr>
              <a:t>M21-1 IV.ii.1.D.5.d and f. </a:t>
            </a:r>
            <a:r>
              <a:rPr lang="en-US" sz="2000" dirty="0">
                <a:latin typeface="Arial" panose="020B0604020202020204" pitchFamily="34"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marL="342900" indent="-342900">
              <a:buFont typeface="Wingdings" panose="05000000000000000000" pitchFamily="2" charset="2"/>
              <a:buChar char="Ø"/>
            </a:pPr>
            <a:r>
              <a:rPr lang="en-US" sz="2000" dirty="0">
                <a:solidFill>
                  <a:srgbClr val="000000"/>
                </a:solidFill>
                <a:latin typeface="Arial" panose="020B0604020202020204" pitchFamily="34" charset="0"/>
                <a:ea typeface="Times New Roman" panose="02020603050405020304" pitchFamily="18" charset="0"/>
              </a:rPr>
              <a:t>It is critical that MSCs notify the DRAS immediately following the initial interview in NAD MST cases, so that the MST coordinator can complete the necessary actions. When the MSC fails to notify the DRAS in these instances, the required MST coordinator actions must be completed later during the IDES process and can potentially delay IDES ratings and/or delivery of Veterans’ benefits</a:t>
            </a:r>
            <a:endParaRPr kumimoji="0" 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36663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44971" y="-16933"/>
            <a:ext cx="9071430" cy="646331"/>
          </a:xfrm>
          <a:prstGeom prst="rect">
            <a:avLst/>
          </a:prstGeom>
        </p:spPr>
        <p:txBody>
          <a:bodyPr wrap="square">
            <a:spAutoFit/>
          </a:bodyPr>
          <a:lstStyle/>
          <a:p>
            <a:pPr lvl="0" algn="ctr"/>
            <a:r>
              <a:rPr lang="en-US" sz="3600" b="1" dirty="0">
                <a:solidFill>
                  <a:prstClr val="white"/>
                </a:solidFill>
              </a:rPr>
              <a:t>Timely Update of Medical Evaluation End Date</a:t>
            </a:r>
            <a:endParaRPr kumimoji="0" lang="en-US" sz="3600" b="1"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238B54AB-720C-4B98-8844-88FA65A0B92A}"/>
              </a:ext>
            </a:extLst>
          </p:cNvPr>
          <p:cNvSpPr/>
          <p:nvPr/>
        </p:nvSpPr>
        <p:spPr>
          <a:xfrm>
            <a:off x="72570" y="685800"/>
            <a:ext cx="8919030" cy="5388911"/>
          </a:xfrm>
          <a:prstGeom prst="rect">
            <a:avLst/>
          </a:prstGeom>
        </p:spPr>
        <p:txBody>
          <a:bodyPr wrap="square">
            <a:spAutoFit/>
          </a:bodyPr>
          <a:lstStyle/>
          <a:p>
            <a:pPr marL="342900" indent="-342900">
              <a:spcAft>
                <a:spcPts val="800"/>
              </a:spcAft>
              <a:buFont typeface="Wingdings" panose="05000000000000000000" pitchFamily="2" charset="2"/>
              <a:buChar char="Ø"/>
            </a:pPr>
            <a:r>
              <a:rPr lang="en-US" sz="1900" dirty="0">
                <a:solidFill>
                  <a:srgbClr val="000000"/>
                </a:solidFill>
                <a:latin typeface="Arial" panose="020B0604020202020204" pitchFamily="34" charset="0"/>
                <a:ea typeface="Calibri" panose="020F0502020204030204" pitchFamily="34" charset="0"/>
              </a:rPr>
              <a:t>MSC must update the </a:t>
            </a:r>
            <a:r>
              <a:rPr lang="en-US" sz="1900" i="1" dirty="0">
                <a:solidFill>
                  <a:srgbClr val="000000"/>
                </a:solidFill>
                <a:latin typeface="Arial" panose="020B0604020202020204" pitchFamily="34" charset="0"/>
                <a:ea typeface="Calibri" panose="020F0502020204030204" pitchFamily="34" charset="0"/>
              </a:rPr>
              <a:t>Medical Evaluation End Date</a:t>
            </a:r>
            <a:r>
              <a:rPr lang="en-US" sz="1900" dirty="0">
                <a:solidFill>
                  <a:srgbClr val="000000"/>
                </a:solidFill>
                <a:latin typeface="Arial" panose="020B0604020202020204" pitchFamily="34" charset="0"/>
                <a:ea typeface="Calibri" panose="020F0502020204030204" pitchFamily="34" charset="0"/>
              </a:rPr>
              <a:t> (MEED) in VTA on the same day exam results are provided to the PEBLO. Timely entry of the MEED is now critically important due to Parallel Processing (PP)    </a:t>
            </a:r>
            <a:endParaRPr lang="en-US" sz="1900" dirty="0">
              <a:solidFill>
                <a:srgbClr val="000000"/>
              </a:solidFill>
              <a:latin typeface="Times New Roman" panose="02020603050405020304" pitchFamily="18" charset="0"/>
              <a:ea typeface="Times New Roman" panose="02020603050405020304" pitchFamily="18" charset="0"/>
            </a:endParaRPr>
          </a:p>
          <a:p>
            <a:pPr marL="342900" indent="-342900">
              <a:spcAft>
                <a:spcPts val="800"/>
              </a:spcAft>
              <a:buFont typeface="Wingdings" panose="05000000000000000000" pitchFamily="2" charset="2"/>
              <a:buChar char="Ø"/>
            </a:pPr>
            <a:r>
              <a:rPr lang="en-US" sz="1900" dirty="0">
                <a:solidFill>
                  <a:srgbClr val="000000"/>
                </a:solidFill>
                <a:latin typeface="Arial" panose="020B0604020202020204" pitchFamily="34" charset="0"/>
                <a:ea typeface="Calibri" panose="020F0502020204030204" pitchFamily="34" charset="0"/>
              </a:rPr>
              <a:t>PP allows the DRAS to begin rating activity immediately following completion of VA Exams; and in these cases, the MSC entry of the MEED signals the DRAS that the case has become actionable. When the MEED is not entered when the results are provided to the PEBLO, it reduces the additional time for rating that PP was designed to provide</a:t>
            </a:r>
            <a:endParaRPr lang="en-US" sz="1900" dirty="0">
              <a:solidFill>
                <a:srgbClr val="000000"/>
              </a:solidFill>
              <a:latin typeface="Times New Roman" panose="02020603050405020304" pitchFamily="18" charset="0"/>
              <a:ea typeface="Times New Roman" panose="02020603050405020304" pitchFamily="18" charset="0"/>
            </a:endParaRPr>
          </a:p>
          <a:p>
            <a:pPr marL="342900" indent="-342900">
              <a:spcAft>
                <a:spcPts val="800"/>
              </a:spcAft>
              <a:buFont typeface="Wingdings" panose="05000000000000000000" pitchFamily="2" charset="2"/>
              <a:buChar char="Ø"/>
            </a:pPr>
            <a:r>
              <a:rPr lang="en-US" sz="1900" dirty="0">
                <a:solidFill>
                  <a:srgbClr val="000000"/>
                </a:solidFill>
                <a:latin typeface="Arial" panose="020B0604020202020204" pitchFamily="34" charset="0"/>
                <a:ea typeface="Calibri" panose="020F0502020204030204" pitchFamily="34" charset="0"/>
              </a:rPr>
              <a:t>CS recently completed analysis of MEED data in VTA to determine the impact/extent of late data entry. The analysis found that the majority of MSCs consistently update the MEED on the date the exam results were provided to the PEBLO. However, back-dated MEEDs were found in over 10% of IDES cases. CS will continue to monitor the MEED data and will take action to engage management at stations in which MSCs continue to repeatedly back-date the MEED. </a:t>
            </a:r>
            <a:endParaRPr lang="en-US" sz="1900" dirty="0">
              <a:solidFill>
                <a:srgbClr val="000000"/>
              </a:solidFill>
              <a:latin typeface="Times New Roman" panose="02020603050405020304" pitchFamily="18" charset="0"/>
              <a:ea typeface="Times New Roman" panose="02020603050405020304" pitchFamily="18" charset="0"/>
            </a:endParaRPr>
          </a:p>
          <a:p>
            <a:pPr marL="342900" indent="-342900">
              <a:lnSpc>
                <a:spcPct val="107000"/>
              </a:lnSpc>
              <a:buFont typeface="Wingdings" panose="05000000000000000000" pitchFamily="2" charset="2"/>
              <a:buChar char="Ø"/>
            </a:pPr>
            <a:r>
              <a:rPr lang="en-US" sz="1900" dirty="0">
                <a:solidFill>
                  <a:srgbClr val="000000"/>
                </a:solidFill>
                <a:latin typeface="Arial" panose="020B0604020202020204" pitchFamily="34" charset="0"/>
                <a:ea typeface="Calibri" panose="020F0502020204030204" pitchFamily="34" charset="0"/>
              </a:rPr>
              <a:t>All MSCs are asked to review their current work processes, and to ensure that VTA is being updated when exam results are provided to the PEBLO </a:t>
            </a:r>
            <a:endParaRPr kumimoji="0" lang="en-US" sz="1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31286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44971" y="-16933"/>
            <a:ext cx="9071430" cy="646331"/>
          </a:xfrm>
          <a:prstGeom prst="rect">
            <a:avLst/>
          </a:prstGeom>
        </p:spPr>
        <p:txBody>
          <a:bodyPr wrap="square">
            <a:spAutoFit/>
          </a:bodyPr>
          <a:lstStyle/>
          <a:p>
            <a:pPr lvl="0" algn="ctr"/>
            <a:r>
              <a:rPr kumimoji="0" lang="en-US" sz="3600" b="1" i="0" u="none" strike="noStrike" kern="1200" cap="none" spc="0" normalizeH="0" baseline="0" noProof="0" dirty="0">
                <a:ln>
                  <a:noFill/>
                </a:ln>
                <a:solidFill>
                  <a:prstClr val="white"/>
                </a:solidFill>
                <a:effectLst/>
                <a:uLnTx/>
                <a:uFillTx/>
                <a:latin typeface="Calibri"/>
                <a:ea typeface="+mn-ea"/>
                <a:cs typeface="+mn-cs"/>
              </a:rPr>
              <a:t>  </a:t>
            </a:r>
            <a:r>
              <a:rPr lang="en-US" sz="3600" b="1" dirty="0">
                <a:solidFill>
                  <a:prstClr val="white"/>
                </a:solidFill>
              </a:rPr>
              <a:t>IDES Quality Reviews Completed by DRAS </a:t>
            </a:r>
            <a:endParaRPr kumimoji="0" lang="en-US" sz="3600" b="1"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238B54AB-720C-4B98-8844-88FA65A0B92A}"/>
              </a:ext>
            </a:extLst>
          </p:cNvPr>
          <p:cNvSpPr/>
          <p:nvPr/>
        </p:nvSpPr>
        <p:spPr>
          <a:xfrm>
            <a:off x="152400" y="685800"/>
            <a:ext cx="8726715" cy="3785652"/>
          </a:xfrm>
          <a:prstGeom prst="rect">
            <a:avLst/>
          </a:prstGeom>
        </p:spPr>
        <p:txBody>
          <a:bodyPr wrap="square">
            <a:spAutoFit/>
          </a:bodyPr>
          <a:lstStyle/>
          <a:p>
            <a:pPr marL="342900" indent="-342900">
              <a:buFont typeface="Wingdings" panose="05000000000000000000" pitchFamily="2" charset="2"/>
              <a:buChar char="Ø"/>
            </a:pPr>
            <a:r>
              <a:rPr lang="en-US" sz="2000" dirty="0">
                <a:solidFill>
                  <a:srgbClr val="000000"/>
                </a:solidFill>
                <a:latin typeface="Arial" panose="020B0604020202020204" pitchFamily="34" charset="0"/>
                <a:ea typeface="Calibri" panose="020F0502020204030204" pitchFamily="34" charset="0"/>
              </a:rPr>
              <a:t>As of January 2020, quality reviews of MSCs IDES work (actions taken on cases controlled by EP 689s) will be routed only to the Providence and Seattle DRAS for review. As DRAS employees, the Providence and Seattle AQRS generally have a practical understanding of IDES-specific requirements, which is expected to result in more effective quality reviews</a:t>
            </a:r>
          </a:p>
          <a:p>
            <a:pPr marL="342900" indent="-342900">
              <a:buFont typeface="Wingdings" panose="05000000000000000000" pitchFamily="2" charset="2"/>
              <a:buChar char="Ø"/>
            </a:pPr>
            <a:endParaRPr lang="en-US" sz="2000" dirty="0">
              <a:solidFill>
                <a:srgbClr val="000000"/>
              </a:solidFill>
              <a:latin typeface="Arial" panose="020B0604020202020204" pitchFamily="34" charset="0"/>
              <a:ea typeface="Calibri" panose="020F0502020204030204" pitchFamily="34" charset="0"/>
            </a:endParaRPr>
          </a:p>
          <a:p>
            <a:pPr marL="342900" indent="-342900">
              <a:buFont typeface="Wingdings" panose="05000000000000000000" pitchFamily="2" charset="2"/>
              <a:buChar char="Ø"/>
            </a:pPr>
            <a:r>
              <a:rPr lang="en-US" sz="2000" dirty="0">
                <a:solidFill>
                  <a:srgbClr val="000000"/>
                </a:solidFill>
                <a:latin typeface="Arial" panose="020B0604020202020204" pitchFamily="34" charset="0"/>
                <a:ea typeface="Calibri" panose="020F0502020204030204" pitchFamily="34" charset="0"/>
              </a:rPr>
              <a:t>Specifically, this change is expected to </a:t>
            </a:r>
            <a:r>
              <a:rPr lang="en-US" sz="2000" dirty="0">
                <a:solidFill>
                  <a:srgbClr val="000000"/>
                </a:solidFill>
                <a:latin typeface="Arial" panose="020B0604020202020204" pitchFamily="34" charset="0"/>
                <a:ea typeface="Times New Roman" panose="02020603050405020304" pitchFamily="18" charset="0"/>
              </a:rPr>
              <a:t>provide MSCs with more useful feedback and reduce the number of challenged/rebutted errors called in IDES cases. This change will also allow closer communication and coordination between the IDES team at CS and the AQRSs completing IDES reviews</a:t>
            </a:r>
            <a:endParaRPr kumimoji="0" 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17378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Current IDES Program Timeliness </a:t>
            </a:r>
          </a:p>
        </p:txBody>
      </p:sp>
      <p:sp>
        <p:nvSpPr>
          <p:cNvPr id="3" name="Rectangle 2">
            <a:extLst>
              <a:ext uri="{FF2B5EF4-FFF2-40B4-BE49-F238E27FC236}">
                <a16:creationId xmlns:a16="http://schemas.microsoft.com/office/drawing/2014/main" id="{83169D14-DFE0-49F7-A96B-F4AA1F59B414}"/>
              </a:ext>
            </a:extLst>
          </p:cNvPr>
          <p:cNvSpPr/>
          <p:nvPr/>
        </p:nvSpPr>
        <p:spPr>
          <a:xfrm>
            <a:off x="374764" y="685800"/>
            <a:ext cx="8382000" cy="1938992"/>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As outreach specialists and VA’s frontline contact with SMs and Veterans, it is vital that we are realistic in our communications regarding claims processing times.  Below is the current IDES timeliness data (ADC) for February 2020</a:t>
            </a: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graphicFrame>
        <p:nvGraphicFramePr>
          <p:cNvPr id="5" name="Table 4">
            <a:extLst>
              <a:ext uri="{FF2B5EF4-FFF2-40B4-BE49-F238E27FC236}">
                <a16:creationId xmlns:a16="http://schemas.microsoft.com/office/drawing/2014/main" id="{149AD901-867F-47F6-A0A6-439163B12AB2}"/>
              </a:ext>
            </a:extLst>
          </p:cNvPr>
          <p:cNvGraphicFramePr>
            <a:graphicFrameLocks noGrp="1"/>
          </p:cNvGraphicFramePr>
          <p:nvPr>
            <p:extLst>
              <p:ext uri="{D42A27DB-BD31-4B8C-83A1-F6EECF244321}">
                <p14:modId xmlns:p14="http://schemas.microsoft.com/office/powerpoint/2010/main" val="598839061"/>
              </p:ext>
            </p:extLst>
          </p:nvPr>
        </p:nvGraphicFramePr>
        <p:xfrm>
          <a:off x="685800" y="2590800"/>
          <a:ext cx="8000999" cy="2743200"/>
        </p:xfrm>
        <a:graphic>
          <a:graphicData uri="http://schemas.openxmlformats.org/drawingml/2006/table">
            <a:tbl>
              <a:tblPr firstRow="1" firstCol="1" bandRow="1"/>
              <a:tblGrid>
                <a:gridCol w="3088105">
                  <a:extLst>
                    <a:ext uri="{9D8B030D-6E8A-4147-A177-3AD203B41FA5}">
                      <a16:colId xmlns:a16="http://schemas.microsoft.com/office/drawing/2014/main" val="3892135630"/>
                    </a:ext>
                  </a:extLst>
                </a:gridCol>
                <a:gridCol w="2456447">
                  <a:extLst>
                    <a:ext uri="{9D8B030D-6E8A-4147-A177-3AD203B41FA5}">
                      <a16:colId xmlns:a16="http://schemas.microsoft.com/office/drawing/2014/main" val="1131064421"/>
                    </a:ext>
                  </a:extLst>
                </a:gridCol>
                <a:gridCol w="2456447">
                  <a:extLst>
                    <a:ext uri="{9D8B030D-6E8A-4147-A177-3AD203B41FA5}">
                      <a16:colId xmlns:a16="http://schemas.microsoft.com/office/drawing/2014/main" val="2221975214"/>
                    </a:ext>
                  </a:extLst>
                </a:gridCol>
              </a:tblGrid>
              <a:tr h="705406">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February 2020</a:t>
                      </a:r>
                      <a:endPar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IDES Goal (AD/NAD)</a:t>
                      </a:r>
                      <a:endPar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IDES (AD/NAD)</a:t>
                      </a:r>
                      <a:endPar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4511316"/>
                  </a:ext>
                </a:extLst>
              </a:tr>
              <a:tr h="323312">
                <a:tc>
                  <a:txBody>
                    <a:bodyPr/>
                    <a:lstStyle/>
                    <a:p>
                      <a:pPr marL="0" marR="0">
                        <a:spcBef>
                          <a:spcPts val="0"/>
                        </a:spcBef>
                        <a:spcAft>
                          <a:spcPts val="0"/>
                        </a:spcAft>
                      </a:pPr>
                      <a:r>
                        <a:rPr lang="en-US" sz="2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Claim Dev </a:t>
                      </a:r>
                      <a:endParaRPr lang="en-US"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5/11</a:t>
                      </a:r>
                      <a:endPar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8/10</a:t>
                      </a:r>
                      <a:endParaRPr lang="en-US"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9442626"/>
                  </a:ext>
                </a:extLst>
              </a:tr>
              <a:tr h="323312">
                <a:tc>
                  <a:txBody>
                    <a:bodyPr/>
                    <a:lstStyle/>
                    <a:p>
                      <a:pPr marL="0" marR="0">
                        <a:spcBef>
                          <a:spcPts val="0"/>
                        </a:spcBef>
                        <a:spcAft>
                          <a:spcPts val="0"/>
                        </a:spcAft>
                      </a:pPr>
                      <a:r>
                        <a:rPr lang="en-US" sz="2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Medical Stage</a:t>
                      </a:r>
                      <a:endParaRPr lang="en-US"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32</a:t>
                      </a:r>
                      <a:endPar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40/38</a:t>
                      </a:r>
                      <a:endPar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4980060"/>
                  </a:ext>
                </a:extLst>
              </a:tr>
              <a:tr h="323312">
                <a:tc>
                  <a:txBody>
                    <a:bodyPr/>
                    <a:lstStyle/>
                    <a:p>
                      <a:pPr marL="0" marR="0">
                        <a:spcBef>
                          <a:spcPts val="0"/>
                        </a:spcBef>
                        <a:spcAft>
                          <a:spcPts val="0"/>
                        </a:spcAft>
                      </a:pPr>
                      <a:r>
                        <a:rPr lang="en-US" sz="2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Proposed Ratings</a:t>
                      </a:r>
                      <a:endParaRPr lang="en-US"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a:t>
                      </a:r>
                      <a:endParaRPr lang="en-US"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19/37</a:t>
                      </a:r>
                      <a:endPar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4586187"/>
                  </a:ext>
                </a:extLst>
              </a:tr>
              <a:tr h="323312">
                <a:tc>
                  <a:txBody>
                    <a:bodyPr/>
                    <a:lstStyle/>
                    <a:p>
                      <a:pPr marL="0" marR="0">
                        <a:spcBef>
                          <a:spcPts val="0"/>
                        </a:spcBef>
                        <a:spcAft>
                          <a:spcPts val="0"/>
                        </a:spcAft>
                      </a:pPr>
                      <a:r>
                        <a:rPr lang="en-US" sz="2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Recon Ratings </a:t>
                      </a:r>
                      <a:endParaRPr lang="en-US"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endParaRPr lang="en-US"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14/12</a:t>
                      </a:r>
                      <a:endPar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4727291"/>
                  </a:ext>
                </a:extLst>
              </a:tr>
              <a:tr h="323312">
                <a:tc>
                  <a:txBody>
                    <a:bodyPr/>
                    <a:lstStyle/>
                    <a:p>
                      <a:pPr marL="0" marR="0">
                        <a:spcBef>
                          <a:spcPts val="0"/>
                        </a:spcBef>
                        <a:spcAft>
                          <a:spcPts val="0"/>
                        </a:spcAft>
                      </a:pPr>
                      <a:r>
                        <a:rPr lang="en-US" sz="2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Exit Interviews</a:t>
                      </a:r>
                      <a:endParaRPr lang="en-US"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a:t>
                      </a:r>
                      <a:endParaRPr lang="en-US"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8/9</a:t>
                      </a:r>
                      <a:endPar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4786495"/>
                  </a:ext>
                </a:extLst>
              </a:tr>
              <a:tr h="323312">
                <a:tc>
                  <a:txBody>
                    <a:bodyPr/>
                    <a:lstStyle/>
                    <a:p>
                      <a:pPr marL="0" marR="0">
                        <a:spcBef>
                          <a:spcPts val="0"/>
                        </a:spcBef>
                        <a:spcAft>
                          <a:spcPts val="0"/>
                        </a:spcAft>
                      </a:pPr>
                      <a:r>
                        <a:rPr lang="en-US" sz="22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Final Ratings</a:t>
                      </a:r>
                      <a:endParaRPr lang="en-US"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a:t>
                      </a:r>
                      <a:r>
                        <a:rPr lang="en-US" sz="2200" b="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na</a:t>
                      </a:r>
                      <a:endPar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29/</a:t>
                      </a:r>
                      <a:r>
                        <a:rPr lang="en-US" sz="2200" b="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na</a:t>
                      </a:r>
                      <a:endPar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5615079"/>
                  </a:ext>
                </a:extLst>
              </a:tr>
            </a:tbl>
          </a:graphicData>
        </a:graphic>
      </p:graphicFrame>
      <p:sp>
        <p:nvSpPr>
          <p:cNvPr id="7" name="Rectangle 6">
            <a:extLst>
              <a:ext uri="{FF2B5EF4-FFF2-40B4-BE49-F238E27FC236}">
                <a16:creationId xmlns:a16="http://schemas.microsoft.com/office/drawing/2014/main" id="{EE126901-0A31-40F5-A950-47A3A17FC3C3}"/>
              </a:ext>
            </a:extLst>
          </p:cNvPr>
          <p:cNvSpPr/>
          <p:nvPr/>
        </p:nvSpPr>
        <p:spPr>
          <a:xfrm>
            <a:off x="374764" y="5405450"/>
            <a:ext cx="7702436" cy="584775"/>
          </a:xfrm>
          <a:prstGeom prst="rect">
            <a:avLst/>
          </a:prstGeom>
        </p:spPr>
        <p:txBody>
          <a:bodyPr wrap="square">
            <a:spAutoFit/>
          </a:bodyPr>
          <a:lstStyle/>
          <a:p>
            <a:pPr marL="1028700" marR="0">
              <a:spcBef>
                <a:spcPts val="0"/>
              </a:spcBef>
              <a:spcAft>
                <a:spcPts val="0"/>
              </a:spcAft>
            </a:pPr>
            <a:r>
              <a:rPr lang="en-US" sz="1600" b="1" dirty="0">
                <a:solidFill>
                  <a:srgbClr val="000000"/>
                </a:solidFill>
                <a:latin typeface="Arial" panose="020B0604020202020204" pitchFamily="34" charset="0"/>
                <a:ea typeface="Times New Roman" panose="02020603050405020304" pitchFamily="18" charset="0"/>
              </a:rPr>
              <a:t>Source:</a:t>
            </a:r>
            <a:r>
              <a:rPr lang="en-US" sz="1600" dirty="0">
                <a:solidFill>
                  <a:srgbClr val="000000"/>
                </a:solidFill>
                <a:latin typeface="Arial" panose="020B0604020202020204" pitchFamily="34" charset="0"/>
                <a:ea typeface="Times New Roman" panose="02020603050405020304" pitchFamily="18" charset="0"/>
              </a:rPr>
              <a:t>  VTA Completed Reports March 5, 2020 (7am ET)</a:t>
            </a:r>
            <a:endParaRPr lang="en-US" sz="1600" dirty="0">
              <a:solidFill>
                <a:srgbClr val="000000"/>
              </a:solidFill>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1600" b="1" dirty="0">
                <a:solidFill>
                  <a:srgbClr val="000000"/>
                </a:solidFill>
                <a:latin typeface="Arial" panose="020B0604020202020204" pitchFamily="34" charset="0"/>
                <a:ea typeface="Times New Roman" panose="02020603050405020304" pitchFamily="18" charset="0"/>
              </a:rPr>
              <a:t>          Note:</a:t>
            </a:r>
            <a:r>
              <a:rPr lang="en-US" sz="1600" dirty="0">
                <a:solidFill>
                  <a:srgbClr val="000000"/>
                </a:solidFill>
                <a:latin typeface="Arial" panose="020B0604020202020204" pitchFamily="34" charset="0"/>
                <a:ea typeface="Times New Roman" panose="02020603050405020304" pitchFamily="18" charset="0"/>
              </a:rPr>
              <a:t> VA is using the goals from the 230-day process</a:t>
            </a:r>
            <a:endParaRPr lang="en-US" sz="16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60825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15</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BDD Specific Topics</a:t>
            </a:r>
            <a:endParaRPr lang="en-US" sz="3200" b="1" dirty="0">
              <a:solidFill>
                <a:prstClr val="black"/>
              </a:solidFill>
              <a:ea typeface="Times New Roman"/>
            </a:endParaRPr>
          </a:p>
        </p:txBody>
      </p:sp>
    </p:spTree>
    <p:extLst>
      <p:ext uri="{BB962C8B-B14F-4D97-AF65-F5344CB8AC3E}">
        <p14:creationId xmlns:p14="http://schemas.microsoft.com/office/powerpoint/2010/main" val="1029658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44971" y="-16933"/>
            <a:ext cx="9071430" cy="646331"/>
          </a:xfrm>
          <a:prstGeom prst="rect">
            <a:avLst/>
          </a:prstGeom>
        </p:spPr>
        <p:txBody>
          <a:bodyPr wrap="square">
            <a:spAutoFit/>
          </a:bodyPr>
          <a:lstStyle/>
          <a:p>
            <a:pPr lvl="0" algn="ctr"/>
            <a:r>
              <a:rPr kumimoji="0" lang="en-US" sz="3600" b="1" i="0" u="none" strike="noStrike" kern="1200" cap="none" spc="0" normalizeH="0" baseline="0" noProof="0" dirty="0">
                <a:ln>
                  <a:noFill/>
                </a:ln>
                <a:solidFill>
                  <a:prstClr val="white"/>
                </a:solidFill>
                <a:effectLst/>
                <a:uLnTx/>
                <a:uFillTx/>
                <a:latin typeface="Calibri"/>
                <a:ea typeface="+mn-ea"/>
                <a:cs typeface="+mn-cs"/>
              </a:rPr>
              <a:t>  </a:t>
            </a:r>
            <a:r>
              <a:rPr lang="en-US" sz="3600" b="1" dirty="0">
                <a:solidFill>
                  <a:prstClr val="white"/>
                </a:solidFill>
              </a:rPr>
              <a:t>Brokering BDD Claims</a:t>
            </a:r>
            <a:endParaRPr kumimoji="0" lang="en-US" sz="3600" b="1"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238B54AB-720C-4B98-8844-88FA65A0B92A}"/>
              </a:ext>
            </a:extLst>
          </p:cNvPr>
          <p:cNvSpPr/>
          <p:nvPr/>
        </p:nvSpPr>
        <p:spPr>
          <a:xfrm>
            <a:off x="152400" y="685800"/>
            <a:ext cx="8726715" cy="1938992"/>
          </a:xfrm>
          <a:prstGeom prst="rect">
            <a:avLst/>
          </a:prstGeom>
        </p:spPr>
        <p:txBody>
          <a:bodyPr wrap="square">
            <a:spAutoFit/>
          </a:bodyPr>
          <a:lstStyle/>
          <a:p>
            <a:pPr marL="342900" indent="-342900">
              <a:buFont typeface="Wingdings" panose="05000000000000000000" pitchFamily="2" charset="2"/>
              <a:buChar char="Ø"/>
            </a:pPr>
            <a:r>
              <a:rPr lang="en-US" sz="2000" dirty="0">
                <a:solidFill>
                  <a:srgbClr val="000000"/>
                </a:solidFill>
                <a:latin typeface="Arial" panose="020B0604020202020204" pitchFamily="34" charset="0"/>
                <a:ea typeface="Times New Roman" panose="02020603050405020304" pitchFamily="18" charset="0"/>
              </a:rPr>
              <a:t>There have been reports of BDD claims held for 10 or more days and then brokered to other ROs due to the Servicemember living in the same state as the RO</a:t>
            </a:r>
          </a:p>
          <a:p>
            <a:pPr marL="342900" indent="-342900">
              <a:buFont typeface="Wingdings" panose="05000000000000000000" pitchFamily="2" charset="2"/>
              <a:buChar char="Ø"/>
            </a:pPr>
            <a:endParaRPr lang="en-US" sz="2000" dirty="0">
              <a:solidFill>
                <a:srgbClr val="000000"/>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000" dirty="0">
                <a:solidFill>
                  <a:srgbClr val="000000"/>
                </a:solidFill>
                <a:latin typeface="Arial" panose="020B0604020202020204" pitchFamily="34" charset="0"/>
                <a:ea typeface="Times New Roman" panose="02020603050405020304" pitchFamily="18" charset="0"/>
              </a:rPr>
              <a:t>Per </a:t>
            </a:r>
            <a:r>
              <a:rPr lang="en-US" sz="2000" u="sng" dirty="0">
                <a:solidFill>
                  <a:srgbClr val="000000"/>
                </a:solidFill>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M21-1, III.i.2.B.2.b</a:t>
            </a:r>
            <a:r>
              <a:rPr lang="en-US" sz="2000" dirty="0">
                <a:solidFill>
                  <a:srgbClr val="0000FF"/>
                </a:solidFill>
                <a:latin typeface="Arial" panose="020B0604020202020204" pitchFamily="34" charset="0"/>
                <a:ea typeface="Times New Roman" panose="02020603050405020304" pitchFamily="18" charset="0"/>
              </a:rPr>
              <a:t>, </a:t>
            </a:r>
            <a:r>
              <a:rPr lang="en-US" sz="2000" dirty="0">
                <a:latin typeface="Arial" panose="020B0604020202020204" pitchFamily="34" charset="0"/>
                <a:ea typeface="Times New Roman" panose="02020603050405020304" pitchFamily="18" charset="0"/>
              </a:rPr>
              <a:t>all BDD claims received at an intake site must be developed by that intake site. </a:t>
            </a:r>
            <a:endParaRPr kumimoji="0" lang="en-US" sz="2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9247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C2CFC6-5FC7-4EE6-9F18-F6181496DB25}"/>
              </a:ext>
            </a:extLst>
          </p:cNvPr>
          <p:cNvSpPr>
            <a:spLocks noGrp="1"/>
          </p:cNvSpPr>
          <p:nvPr>
            <p:ph idx="1"/>
          </p:nvPr>
        </p:nvSpPr>
        <p:spPr>
          <a:xfrm>
            <a:off x="304800" y="655320"/>
            <a:ext cx="8229600" cy="4525963"/>
          </a:xfrm>
        </p:spPr>
        <p:txBody>
          <a:bodyPr>
            <a:noAutofit/>
          </a:bodyPr>
          <a:lstStyle/>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If BDD claims are received from other ROs via the centralized mail portal without development, please return these claims to the Station of Origination (SOO) and ask that they be developed</a:t>
            </a:r>
          </a:p>
          <a:p>
            <a:pPr>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The SOO/intake site is responsible for the development and shipping of any incoming BDD claims </a:t>
            </a:r>
          </a:p>
          <a:p>
            <a:pPr>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MSC Coaches should also discuss with Intake Processing Center (IPC) supervisors </a:t>
            </a:r>
          </a:p>
        </p:txBody>
      </p:sp>
      <p:sp>
        <p:nvSpPr>
          <p:cNvPr id="3" name="Slide Number Placeholder 2">
            <a:extLst>
              <a:ext uri="{FF2B5EF4-FFF2-40B4-BE49-F238E27FC236}">
                <a16:creationId xmlns:a16="http://schemas.microsoft.com/office/drawing/2014/main" id="{2F903506-114D-4AF9-ABA7-F3135B29A3AE}"/>
              </a:ext>
            </a:extLst>
          </p:cNvPr>
          <p:cNvSpPr>
            <a:spLocks noGrp="1"/>
          </p:cNvSpPr>
          <p:nvPr>
            <p:ph type="sldNum" sz="quarter" idx="12"/>
          </p:nvPr>
        </p:nvSpPr>
        <p:spPr/>
        <p:txBody>
          <a:bodyPr/>
          <a:lstStyle/>
          <a:p>
            <a:fld id="{D983F1FA-211D-3044-9E35-958DFBC26156}" type="slidenum">
              <a:rPr lang="en-US" smtClean="0">
                <a:solidFill>
                  <a:prstClr val="white"/>
                </a:solidFill>
              </a:rPr>
              <a:pPr/>
              <a:t>17</a:t>
            </a:fld>
            <a:endParaRPr lang="en-US" dirty="0">
              <a:solidFill>
                <a:prstClr val="white"/>
              </a:solidFill>
            </a:endParaRPr>
          </a:p>
        </p:txBody>
      </p:sp>
      <p:sp>
        <p:nvSpPr>
          <p:cNvPr id="4" name="Title 3">
            <a:extLst>
              <a:ext uri="{FF2B5EF4-FFF2-40B4-BE49-F238E27FC236}">
                <a16:creationId xmlns:a16="http://schemas.microsoft.com/office/drawing/2014/main" id="{6F30E2D0-B777-4D23-BB97-22BBF50EA33C}"/>
              </a:ext>
            </a:extLst>
          </p:cNvPr>
          <p:cNvSpPr>
            <a:spLocks noGrp="1"/>
          </p:cNvSpPr>
          <p:nvPr>
            <p:ph type="title"/>
          </p:nvPr>
        </p:nvSpPr>
        <p:spPr/>
        <p:txBody>
          <a:bodyPr>
            <a:normAutofit/>
          </a:bodyPr>
          <a:lstStyle/>
          <a:p>
            <a:r>
              <a:rPr lang="en-US" sz="3600" dirty="0"/>
              <a:t>Transferring BDD Claims to Centralized Mail</a:t>
            </a:r>
          </a:p>
        </p:txBody>
      </p:sp>
    </p:spTree>
    <p:extLst>
      <p:ext uri="{BB962C8B-B14F-4D97-AF65-F5344CB8AC3E}">
        <p14:creationId xmlns:p14="http://schemas.microsoft.com/office/powerpoint/2010/main" val="1522314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FD6762-24E5-49FE-9EA8-7A11C64E2F94}"/>
              </a:ext>
            </a:extLst>
          </p:cNvPr>
          <p:cNvSpPr>
            <a:spLocks noGrp="1"/>
          </p:cNvSpPr>
          <p:nvPr>
            <p:ph idx="1"/>
          </p:nvPr>
        </p:nvSpPr>
        <p:spPr>
          <a:xfrm>
            <a:off x="228600" y="663154"/>
            <a:ext cx="8229600" cy="3429000"/>
          </a:xfrm>
        </p:spPr>
        <p:txBody>
          <a:bodyPr>
            <a:normAutofit/>
          </a:bodyPr>
          <a:lstStyle/>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The BDD program has proven to be the fastest way to receive VA Benefits for transitioning Servicemembers</a:t>
            </a:r>
          </a:p>
          <a:p>
            <a:pPr>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Servicemembers are unaware of the eligibility timeframe (180-90 days prior to discharge)</a:t>
            </a:r>
          </a:p>
          <a:p>
            <a:pPr>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Please reiterate the eligibility criteria (with an emphasis on the eligible timeframe) </a:t>
            </a:r>
          </a:p>
        </p:txBody>
      </p:sp>
      <p:sp>
        <p:nvSpPr>
          <p:cNvPr id="3" name="Slide Number Placeholder 2">
            <a:extLst>
              <a:ext uri="{FF2B5EF4-FFF2-40B4-BE49-F238E27FC236}">
                <a16:creationId xmlns:a16="http://schemas.microsoft.com/office/drawing/2014/main" id="{9A732DA0-2574-4B9D-9EE5-BFD1D3726950}"/>
              </a:ext>
            </a:extLst>
          </p:cNvPr>
          <p:cNvSpPr>
            <a:spLocks noGrp="1"/>
          </p:cNvSpPr>
          <p:nvPr>
            <p:ph type="sldNum" sz="quarter" idx="12"/>
          </p:nvPr>
        </p:nvSpPr>
        <p:spPr/>
        <p:txBody>
          <a:bodyPr/>
          <a:lstStyle/>
          <a:p>
            <a:fld id="{D983F1FA-211D-3044-9E35-958DFBC26156}" type="slidenum">
              <a:rPr lang="en-US" smtClean="0">
                <a:solidFill>
                  <a:prstClr val="white"/>
                </a:solidFill>
              </a:rPr>
              <a:pPr/>
              <a:t>18</a:t>
            </a:fld>
            <a:endParaRPr lang="en-US" dirty="0">
              <a:solidFill>
                <a:prstClr val="white"/>
              </a:solidFill>
            </a:endParaRPr>
          </a:p>
        </p:txBody>
      </p:sp>
      <p:sp>
        <p:nvSpPr>
          <p:cNvPr id="4" name="Title 3">
            <a:extLst>
              <a:ext uri="{FF2B5EF4-FFF2-40B4-BE49-F238E27FC236}">
                <a16:creationId xmlns:a16="http://schemas.microsoft.com/office/drawing/2014/main" id="{81843C34-60BA-4A1D-998C-167F5D5DB2C0}"/>
              </a:ext>
            </a:extLst>
          </p:cNvPr>
          <p:cNvSpPr>
            <a:spLocks noGrp="1"/>
          </p:cNvSpPr>
          <p:nvPr>
            <p:ph type="title"/>
          </p:nvPr>
        </p:nvSpPr>
        <p:spPr/>
        <p:txBody>
          <a:bodyPr>
            <a:normAutofit/>
          </a:bodyPr>
          <a:lstStyle/>
          <a:p>
            <a:r>
              <a:rPr lang="en-US" sz="3600" dirty="0"/>
              <a:t>Increasing Participation in the BDD Program</a:t>
            </a:r>
          </a:p>
        </p:txBody>
      </p:sp>
    </p:spTree>
    <p:extLst>
      <p:ext uri="{BB962C8B-B14F-4D97-AF65-F5344CB8AC3E}">
        <p14:creationId xmlns:p14="http://schemas.microsoft.com/office/powerpoint/2010/main" val="532867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7E56F3-FAA5-47F3-8222-062E86C8CA19}"/>
              </a:ext>
            </a:extLst>
          </p:cNvPr>
          <p:cNvSpPr>
            <a:spLocks noGrp="1"/>
          </p:cNvSpPr>
          <p:nvPr>
            <p:ph type="sldNum" sz="quarter" idx="12"/>
          </p:nvPr>
        </p:nvSpPr>
        <p:spPr/>
        <p:txBody>
          <a:bodyPr/>
          <a:lstStyle/>
          <a:p>
            <a:fld id="{D983F1FA-211D-3044-9E35-958DFBC26156}" type="slidenum">
              <a:rPr lang="en-US" smtClean="0">
                <a:solidFill>
                  <a:prstClr val="white"/>
                </a:solidFill>
              </a:rPr>
              <a:pPr/>
              <a:t>19</a:t>
            </a:fld>
            <a:endParaRPr lang="en-US" dirty="0">
              <a:solidFill>
                <a:prstClr val="white"/>
              </a:solidFill>
            </a:endParaRPr>
          </a:p>
        </p:txBody>
      </p:sp>
      <p:sp>
        <p:nvSpPr>
          <p:cNvPr id="4" name="Title 3">
            <a:extLst>
              <a:ext uri="{FF2B5EF4-FFF2-40B4-BE49-F238E27FC236}">
                <a16:creationId xmlns:a16="http://schemas.microsoft.com/office/drawing/2014/main" id="{874637A1-5A58-4D8B-BF90-A764D6BA42A9}"/>
              </a:ext>
            </a:extLst>
          </p:cNvPr>
          <p:cNvSpPr>
            <a:spLocks noGrp="1"/>
          </p:cNvSpPr>
          <p:nvPr>
            <p:ph type="title"/>
          </p:nvPr>
        </p:nvSpPr>
        <p:spPr/>
        <p:txBody>
          <a:bodyPr>
            <a:normAutofit fontScale="90000"/>
          </a:bodyPr>
          <a:lstStyle/>
          <a:p>
            <a:r>
              <a:rPr lang="en-US" dirty="0"/>
              <a:t>BDD EPs and Claim Labels (1 of 2)</a:t>
            </a:r>
          </a:p>
        </p:txBody>
      </p:sp>
      <p:sp>
        <p:nvSpPr>
          <p:cNvPr id="11" name="Rectangle 10">
            <a:extLst>
              <a:ext uri="{FF2B5EF4-FFF2-40B4-BE49-F238E27FC236}">
                <a16:creationId xmlns:a16="http://schemas.microsoft.com/office/drawing/2014/main" id="{DA60ECFF-2B5D-4ACF-8CFD-1B24BEE424FF}"/>
              </a:ext>
            </a:extLst>
          </p:cNvPr>
          <p:cNvSpPr/>
          <p:nvPr/>
        </p:nvSpPr>
        <p:spPr>
          <a:xfrm>
            <a:off x="381000" y="838200"/>
            <a:ext cx="8690430" cy="2862322"/>
          </a:xfrm>
          <a:prstGeom prst="rect">
            <a:avLst/>
          </a:prstGeom>
        </p:spPr>
        <p:txBody>
          <a:bodyPr wrap="square">
            <a:spAutoFit/>
          </a:bodyPr>
          <a:lstStyle/>
          <a:p>
            <a:pPr marL="285750" indent="-285750">
              <a:buFont typeface="Wingdings" panose="05000000000000000000" pitchFamily="2" charset="2"/>
              <a:buChar char="Ø"/>
            </a:pP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There have been several instances of BDD and BDD-excluded claims establishment errors. As a reminder, as directed in </a:t>
            </a:r>
            <a:r>
              <a:rPr lang="en-US" sz="20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M21-1, III.i.2.A.2.c</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all BDD claims must be established with a diary EP 336 with a </a:t>
            </a:r>
            <a:r>
              <a:rPr lang="en-US" sz="2000" i="1" dirty="0">
                <a:solidFill>
                  <a:srgbClr val="000000"/>
                </a:solidFill>
                <a:latin typeface="Arial" panose="020B0604020202020204" pitchFamily="34" charset="0"/>
                <a:ea typeface="Times New Roman" panose="02020603050405020304" pitchFamily="18" charset="0"/>
                <a:cs typeface="Arial" panose="020B0604020202020204" pitchFamily="34" charset="0"/>
              </a:rPr>
              <a:t>BDD </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claim label.  The date of claim will be the day after the anticipated discharge date (RAD + 1)</a:t>
            </a:r>
          </a:p>
          <a:p>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p>
          <a:p>
            <a:pPr marL="285750" indent="-285750">
              <a:buFont typeface="Wingdings" panose="05000000000000000000" pitchFamily="2" charset="2"/>
              <a:buChar char="Ø"/>
            </a:pP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After the examinations have been requested and if no other development is required, the EP 336 must be changed to the appropriate rating EP and BDD claim label as shown in </a:t>
            </a:r>
            <a:r>
              <a:rPr lang="en-US" sz="20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M21-1, III.i.2.A.2.d</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and below</a:t>
            </a:r>
          </a:p>
        </p:txBody>
      </p:sp>
      <p:pic>
        <p:nvPicPr>
          <p:cNvPr id="12" name="Picture 11">
            <a:extLst>
              <a:ext uri="{FF2B5EF4-FFF2-40B4-BE49-F238E27FC236}">
                <a16:creationId xmlns:a16="http://schemas.microsoft.com/office/drawing/2014/main" id="{C61F10D8-5028-4D42-B89D-9E33A010B102}"/>
              </a:ext>
            </a:extLst>
          </p:cNvPr>
          <p:cNvPicPr>
            <a:picLocks noChangeAspect="1"/>
          </p:cNvPicPr>
          <p:nvPr/>
        </p:nvPicPr>
        <p:blipFill>
          <a:blip r:embed="rId3"/>
          <a:stretch>
            <a:fillRect/>
          </a:stretch>
        </p:blipFill>
        <p:spPr>
          <a:xfrm>
            <a:off x="762000" y="4114800"/>
            <a:ext cx="7471771" cy="1634130"/>
          </a:xfrm>
          <a:prstGeom prst="rect">
            <a:avLst/>
          </a:prstGeom>
        </p:spPr>
      </p:pic>
    </p:spTree>
    <p:extLst>
      <p:ext uri="{BB962C8B-B14F-4D97-AF65-F5344CB8AC3E}">
        <p14:creationId xmlns:p14="http://schemas.microsoft.com/office/powerpoint/2010/main" val="1914826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a:t>
            </a:r>
          </a:p>
        </p:txBody>
      </p:sp>
      <p:sp>
        <p:nvSpPr>
          <p:cNvPr id="6" name="Slide Number Placeholder 5"/>
          <p:cNvSpPr>
            <a:spLocks noGrp="1"/>
          </p:cNvSpPr>
          <p:nvPr>
            <p:ph type="sldNum" sz="quarter" idx="12"/>
          </p:nvPr>
        </p:nvSpPr>
        <p:spPr/>
        <p:txBody>
          <a:bodyPr/>
          <a:lstStyle/>
          <a:p>
            <a:fld id="{04F7EA0F-F264-4DBA-8450-109ED0C85B89}" type="slidenum">
              <a:rPr lang="en-US" smtClean="0"/>
              <a:t>2</a:t>
            </a:fld>
            <a:endParaRPr lang="en-US" dirty="0"/>
          </a:p>
        </p:txBody>
      </p:sp>
      <p:sp>
        <p:nvSpPr>
          <p:cNvPr id="4" name="Rectangle 3"/>
          <p:cNvSpPr/>
          <p:nvPr/>
        </p:nvSpPr>
        <p:spPr>
          <a:xfrm>
            <a:off x="247503" y="957342"/>
            <a:ext cx="7220097" cy="3970318"/>
          </a:xfrm>
          <a:prstGeom prst="rect">
            <a:avLst/>
          </a:prstGeom>
        </p:spPr>
        <p:txBody>
          <a:bodyPr wrap="squar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Introduction</a:t>
            </a:r>
          </a:p>
          <a:p>
            <a:pPr marL="117475" lvl="0"/>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General Topics for Discussion</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defRPr/>
            </a:pPr>
            <a:r>
              <a:rPr lang="en-US" sz="2800" dirty="0">
                <a:solidFill>
                  <a:srgbClr val="000000"/>
                </a:solidFill>
                <a:latin typeface="Arial"/>
                <a:ea typeface="Times New Roman"/>
              </a:rPr>
              <a:t>IDES Specific Topics</a:t>
            </a:r>
          </a:p>
          <a:p>
            <a:pPr marL="457200" lvl="0" indent="-339725">
              <a:buFont typeface="Wingdings" panose="05000000000000000000" pitchFamily="2" charset="2"/>
              <a:buChar char="Ø"/>
              <a:defRPr/>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BDD Specific Topics</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Miscellaneous and Open Floor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74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A7E56F3-FAA5-47F3-8222-062E86C8CA19}"/>
              </a:ext>
            </a:extLst>
          </p:cNvPr>
          <p:cNvSpPr>
            <a:spLocks noGrp="1"/>
          </p:cNvSpPr>
          <p:nvPr>
            <p:ph type="sldNum" sz="quarter" idx="12"/>
          </p:nvPr>
        </p:nvSpPr>
        <p:spPr/>
        <p:txBody>
          <a:bodyPr/>
          <a:lstStyle/>
          <a:p>
            <a:fld id="{D983F1FA-211D-3044-9E35-958DFBC26156}" type="slidenum">
              <a:rPr lang="en-US" smtClean="0">
                <a:solidFill>
                  <a:prstClr val="white"/>
                </a:solidFill>
              </a:rPr>
              <a:pPr/>
              <a:t>20</a:t>
            </a:fld>
            <a:endParaRPr lang="en-US" dirty="0">
              <a:solidFill>
                <a:prstClr val="white"/>
              </a:solidFill>
            </a:endParaRPr>
          </a:p>
        </p:txBody>
      </p:sp>
      <p:sp>
        <p:nvSpPr>
          <p:cNvPr id="4" name="Title 3">
            <a:extLst>
              <a:ext uri="{FF2B5EF4-FFF2-40B4-BE49-F238E27FC236}">
                <a16:creationId xmlns:a16="http://schemas.microsoft.com/office/drawing/2014/main" id="{874637A1-5A58-4D8B-BF90-A764D6BA42A9}"/>
              </a:ext>
            </a:extLst>
          </p:cNvPr>
          <p:cNvSpPr>
            <a:spLocks noGrp="1"/>
          </p:cNvSpPr>
          <p:nvPr>
            <p:ph type="title"/>
          </p:nvPr>
        </p:nvSpPr>
        <p:spPr/>
        <p:txBody>
          <a:bodyPr>
            <a:normAutofit fontScale="90000"/>
          </a:bodyPr>
          <a:lstStyle/>
          <a:p>
            <a:r>
              <a:rPr lang="en-US" dirty="0"/>
              <a:t>BDD EPs and Claim Labels (2 of 2)</a:t>
            </a:r>
          </a:p>
        </p:txBody>
      </p:sp>
      <p:sp>
        <p:nvSpPr>
          <p:cNvPr id="7" name="Rectangle 6">
            <a:extLst>
              <a:ext uri="{FF2B5EF4-FFF2-40B4-BE49-F238E27FC236}">
                <a16:creationId xmlns:a16="http://schemas.microsoft.com/office/drawing/2014/main" id="{96944096-1360-4F80-A3D4-3F55354276D2}"/>
              </a:ext>
            </a:extLst>
          </p:cNvPr>
          <p:cNvSpPr/>
          <p:nvPr/>
        </p:nvSpPr>
        <p:spPr>
          <a:xfrm>
            <a:off x="73994" y="762000"/>
            <a:ext cx="9071430" cy="3785652"/>
          </a:xfrm>
          <a:prstGeom prst="rect">
            <a:avLst/>
          </a:prstGeom>
        </p:spPr>
        <p:txBody>
          <a:bodyPr wrap="square">
            <a:spAutoFit/>
          </a:bodyPr>
          <a:lstStyle/>
          <a:p>
            <a:pPr marL="342900" indent="-342900">
              <a:buFont typeface="Wingdings" panose="05000000000000000000" pitchFamily="2" charset="2"/>
              <a:buChar char="Ø"/>
            </a:pP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If a claim is already pending and another claim is submitted electronically, then the system will establish one of the below EP 400s.</a:t>
            </a:r>
          </a:p>
          <a:p>
            <a:pPr marL="800100" lvl="1" indent="-342900">
              <a:buSzPct val="88000"/>
              <a:buFont typeface="Symbol" panose="05050102010706020507" pitchFamily="18" charset="2"/>
              <a:buChar char=""/>
              <a:tabLst>
                <a:tab pos="457200" algn="l"/>
              </a:tabLst>
            </a:pPr>
            <a:r>
              <a:rPr lang="en-US" sz="2000" i="1" dirty="0">
                <a:solidFill>
                  <a:srgbClr val="000000"/>
                </a:solidFill>
                <a:latin typeface="Arial" panose="020B0604020202020204" pitchFamily="34" charset="0"/>
                <a:ea typeface="Times New Roman" panose="02020603050405020304" pitchFamily="18" charset="0"/>
                <a:cs typeface="Arial" panose="020B0604020202020204" pitchFamily="34" charset="0"/>
              </a:rPr>
              <a:t>400 - </a:t>
            </a:r>
            <a:r>
              <a:rPr lang="en-US" sz="2000" i="1" dirty="0" err="1">
                <a:solidFill>
                  <a:srgbClr val="000000"/>
                </a:solidFill>
                <a:latin typeface="Arial" panose="020B0604020202020204" pitchFamily="34" charset="0"/>
                <a:ea typeface="Times New Roman" panose="02020603050405020304" pitchFamily="18" charset="0"/>
                <a:cs typeface="Arial" panose="020B0604020202020204" pitchFamily="34" charset="0"/>
              </a:rPr>
              <a:t>eBenefits</a:t>
            </a:r>
            <a:r>
              <a:rPr lang="en-US" sz="2000" i="1" dirty="0">
                <a:solidFill>
                  <a:srgbClr val="000000"/>
                </a:solidFill>
                <a:latin typeface="Arial" panose="020B0604020202020204" pitchFamily="34" charset="0"/>
                <a:ea typeface="Times New Roman" panose="02020603050405020304" pitchFamily="18" charset="0"/>
                <a:cs typeface="Arial" panose="020B0604020202020204" pitchFamily="34" charset="0"/>
              </a:rPr>
              <a:t> 526EZ-Pre-Discharge (400)</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and</a:t>
            </a:r>
          </a:p>
          <a:p>
            <a:pPr marL="800100" lvl="1" indent="-342900">
              <a:buSzPct val="88000"/>
              <a:buFont typeface="Symbol" panose="05050102010706020507" pitchFamily="18" charset="2"/>
              <a:buChar char=""/>
              <a:tabLst>
                <a:tab pos="457200" algn="l"/>
              </a:tabLst>
            </a:pPr>
            <a:r>
              <a:rPr lang="en-US" sz="2000" i="1" dirty="0">
                <a:solidFill>
                  <a:srgbClr val="000000"/>
                </a:solidFill>
                <a:latin typeface="Arial" panose="020B0604020202020204" pitchFamily="34" charset="0"/>
                <a:ea typeface="Times New Roman" panose="02020603050405020304" pitchFamily="18" charset="0"/>
                <a:cs typeface="Arial" panose="020B0604020202020204" pitchFamily="34" charset="0"/>
              </a:rPr>
              <a:t>400 - D2D-Pre-Discharge (400)</a:t>
            </a:r>
            <a:endPar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r>
              <a:rPr lang="en-US" sz="2000"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en-US" sz="2000" dirty="0">
                <a:solidFill>
                  <a:srgbClr val="000000"/>
                </a:solidFill>
                <a:latin typeface="Arial" panose="020B0604020202020204" pitchFamily="34" charset="0"/>
                <a:ea typeface="Calibri" panose="020F0502020204030204" pitchFamily="34" charset="0"/>
                <a:cs typeface="Arial" panose="020B0604020202020204" pitchFamily="34" charset="0"/>
              </a:rPr>
              <a:t>There is a list of </a:t>
            </a:r>
            <a:r>
              <a:rPr lang="en-US" sz="20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BDD EPs and Claim Labels/Tableau Claim Label Codes</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on the </a:t>
            </a:r>
            <a:r>
              <a:rPr lang="en-US" sz="20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Pre-Discharge Intranet site</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which </a:t>
            </a:r>
            <a:r>
              <a:rPr lang="en-US" sz="2000" dirty="0">
                <a:solidFill>
                  <a:srgbClr val="000000"/>
                </a:solidFill>
                <a:latin typeface="Arial" panose="020B0604020202020204" pitchFamily="34" charset="0"/>
                <a:ea typeface="Calibri" panose="020F0502020204030204" pitchFamily="34" charset="0"/>
                <a:cs typeface="Arial" panose="020B0604020202020204" pitchFamily="34" charset="0"/>
              </a:rPr>
              <a:t>includes D2D, SEP, and </a:t>
            </a:r>
            <a:r>
              <a:rPr lang="en-US" sz="2000" dirty="0" err="1">
                <a:solidFill>
                  <a:srgbClr val="000000"/>
                </a:solidFill>
                <a:latin typeface="Arial" panose="020B0604020202020204" pitchFamily="34" charset="0"/>
                <a:ea typeface="Calibri" panose="020F0502020204030204" pitchFamily="34" charset="0"/>
                <a:cs typeface="Arial" panose="020B0604020202020204" pitchFamily="34" charset="0"/>
              </a:rPr>
              <a:t>eBenefits</a:t>
            </a:r>
            <a:r>
              <a:rPr lang="en-US" sz="2000" dirty="0">
                <a:solidFill>
                  <a:srgbClr val="000000"/>
                </a:solidFill>
                <a:latin typeface="Arial" panose="020B0604020202020204" pitchFamily="34" charset="0"/>
                <a:ea typeface="Calibri" panose="020F0502020204030204" pitchFamily="34" charset="0"/>
                <a:cs typeface="Arial" panose="020B0604020202020204" pitchFamily="34" charset="0"/>
              </a:rPr>
              <a:t> claim labels and the corresponding Tableau claim label code found in Tableau generated reports. While some of the attached claim labels may have been discontinued, this list can be used as a reference to identify all BDD claims routed to your RO including any outliers when running Tableau reports  </a:t>
            </a:r>
            <a:endPar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3865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Current Program Timeliness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21</a:t>
            </a:fld>
            <a:endParaRPr lang="en-US" dirty="0">
              <a:solidFill>
                <a:prstClr val="white"/>
              </a:solidFill>
            </a:endParaRPr>
          </a:p>
        </p:txBody>
      </p:sp>
      <p:sp>
        <p:nvSpPr>
          <p:cNvPr id="10" name="Rectangle 9">
            <a:extLst>
              <a:ext uri="{FF2B5EF4-FFF2-40B4-BE49-F238E27FC236}">
                <a16:creationId xmlns:a16="http://schemas.microsoft.com/office/drawing/2014/main" id="{B4ED8B2F-3B65-47BD-BCA9-25434054E285}"/>
              </a:ext>
            </a:extLst>
          </p:cNvPr>
          <p:cNvSpPr/>
          <p:nvPr/>
        </p:nvSpPr>
        <p:spPr>
          <a:xfrm>
            <a:off x="325580" y="976745"/>
            <a:ext cx="8686800" cy="1446550"/>
          </a:xfrm>
          <a:prstGeom prst="rect">
            <a:avLst/>
          </a:prstGeom>
        </p:spPr>
        <p:txBody>
          <a:bodyPr wrap="square">
            <a:spAutoFit/>
          </a:bodyPr>
          <a:lstStyle/>
          <a:p>
            <a:r>
              <a:rPr lang="en-US" sz="2200" dirty="0">
                <a:latin typeface="Arial" panose="020B0604020202020204" pitchFamily="34" charset="0"/>
                <a:cs typeface="Arial" panose="020B0604020202020204" pitchFamily="34" charset="0"/>
              </a:rPr>
              <a:t>As outreach specialists and VA’s frontline contact with SMs and</a:t>
            </a:r>
          </a:p>
          <a:p>
            <a:r>
              <a:rPr lang="en-US" sz="2200" dirty="0">
                <a:latin typeface="Arial" panose="020B0604020202020204" pitchFamily="34" charset="0"/>
                <a:cs typeface="Arial" panose="020B0604020202020204" pitchFamily="34" charset="0"/>
              </a:rPr>
              <a:t>Veterans, it is vital that we are realistic in our communications regarding claims processing times. Below is the current program timeliness data as of March 5, 2020.</a:t>
            </a:r>
          </a:p>
        </p:txBody>
      </p:sp>
      <p:graphicFrame>
        <p:nvGraphicFramePr>
          <p:cNvPr id="3" name="Table 2">
            <a:extLst>
              <a:ext uri="{FF2B5EF4-FFF2-40B4-BE49-F238E27FC236}">
                <a16:creationId xmlns:a16="http://schemas.microsoft.com/office/drawing/2014/main" id="{D4B9066B-28C6-4670-875C-29915305B69B}"/>
              </a:ext>
            </a:extLst>
          </p:cNvPr>
          <p:cNvGraphicFramePr>
            <a:graphicFrameLocks noGrp="1"/>
          </p:cNvGraphicFramePr>
          <p:nvPr>
            <p:extLst>
              <p:ext uri="{D42A27DB-BD31-4B8C-83A1-F6EECF244321}">
                <p14:modId xmlns:p14="http://schemas.microsoft.com/office/powerpoint/2010/main" val="3749112229"/>
              </p:ext>
            </p:extLst>
          </p:nvPr>
        </p:nvGraphicFramePr>
        <p:xfrm>
          <a:off x="325580" y="2590800"/>
          <a:ext cx="8208820" cy="3303375"/>
        </p:xfrm>
        <a:graphic>
          <a:graphicData uri="http://schemas.openxmlformats.org/drawingml/2006/table">
            <a:tbl>
              <a:tblPr firstRow="1" firstCol="1" bandRow="1"/>
              <a:tblGrid>
                <a:gridCol w="3168316">
                  <a:extLst>
                    <a:ext uri="{9D8B030D-6E8A-4147-A177-3AD203B41FA5}">
                      <a16:colId xmlns:a16="http://schemas.microsoft.com/office/drawing/2014/main" val="781317426"/>
                    </a:ext>
                  </a:extLst>
                </a:gridCol>
                <a:gridCol w="2520252">
                  <a:extLst>
                    <a:ext uri="{9D8B030D-6E8A-4147-A177-3AD203B41FA5}">
                      <a16:colId xmlns:a16="http://schemas.microsoft.com/office/drawing/2014/main" val="4052900754"/>
                    </a:ext>
                  </a:extLst>
                </a:gridCol>
                <a:gridCol w="2520252">
                  <a:extLst>
                    <a:ext uri="{9D8B030D-6E8A-4147-A177-3AD203B41FA5}">
                      <a16:colId xmlns:a16="http://schemas.microsoft.com/office/drawing/2014/main" val="1476004306"/>
                    </a:ext>
                  </a:extLst>
                </a:gridCol>
              </a:tblGrid>
              <a:tr h="560175">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March 5, 2020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Goal</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Data</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2220586"/>
                  </a:ext>
                </a:extLst>
              </a:tr>
              <a:tr h="256747">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Completed FYTD</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14,788</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5772313"/>
                  </a:ext>
                </a:extLst>
              </a:tr>
              <a:tr h="256747">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Receipts FYTD</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13,064</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7340686"/>
                  </a:ext>
                </a:extLst>
              </a:tr>
              <a:tr h="256747">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Pending</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3,064</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2082231"/>
                  </a:ext>
                </a:extLst>
              </a:tr>
              <a:tr h="480150">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Completed w/in 30 Days of Discharge</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9,282</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553764"/>
                  </a:ext>
                </a:extLst>
              </a:tr>
              <a:tr h="480150">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Completed w/in 30 Days of Discharge</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63%</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6284154"/>
                  </a:ext>
                </a:extLst>
              </a:tr>
              <a:tr h="256747">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Avg. Days to Complete FYTD</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43.3</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8652209"/>
                  </a:ext>
                </a:extLst>
              </a:tr>
            </a:tbl>
          </a:graphicData>
        </a:graphic>
      </p:graphicFrame>
    </p:spTree>
    <p:extLst>
      <p:ext uri="{BB962C8B-B14F-4D97-AF65-F5344CB8AC3E}">
        <p14:creationId xmlns:p14="http://schemas.microsoft.com/office/powerpoint/2010/main" val="3752413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Misc and Open Floor</a:t>
            </a:r>
          </a:p>
        </p:txBody>
      </p:sp>
      <p:sp>
        <p:nvSpPr>
          <p:cNvPr id="6" name="Slide Number Placeholder 5"/>
          <p:cNvSpPr>
            <a:spLocks noGrp="1"/>
          </p:cNvSpPr>
          <p:nvPr>
            <p:ph type="sldNum" sz="quarter" idx="12"/>
          </p:nvPr>
        </p:nvSpPr>
        <p:spPr/>
        <p:txBody>
          <a:bodyPr/>
          <a:lstStyle/>
          <a:p>
            <a:fld id="{04F7EA0F-F264-4DBA-8450-109ED0C85B89}" type="slidenum">
              <a:rPr lang="en-US" smtClean="0"/>
              <a:t>22</a:t>
            </a:fld>
            <a:endParaRPr lang="en-US" dirty="0"/>
          </a:p>
        </p:txBody>
      </p:sp>
      <p:sp>
        <p:nvSpPr>
          <p:cNvPr id="5" name="Rectangle 4"/>
          <p:cNvSpPr/>
          <p:nvPr/>
        </p:nvSpPr>
        <p:spPr>
          <a:xfrm>
            <a:off x="304800" y="990600"/>
            <a:ext cx="8324725" cy="2677656"/>
          </a:xfrm>
          <a:prstGeom prst="rect">
            <a:avLst/>
          </a:prstGeom>
        </p:spPr>
        <p:txBody>
          <a:bodyPr wrap="square">
            <a:spAutoFit/>
          </a:bodyPr>
          <a:lstStyle/>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TMS </a:t>
            </a:r>
            <a:r>
              <a:rPr lang="en-US" sz="2400">
                <a:solidFill>
                  <a:srgbClr val="000000"/>
                </a:solidFill>
                <a:latin typeface="Arial" panose="020B0604020202020204" pitchFamily="34" charset="0"/>
                <a:ea typeface="Times New Roman"/>
                <a:cs typeface="Arial" panose="020B0604020202020204" pitchFamily="34" charset="0"/>
              </a:rPr>
              <a:t># VA 4552268  </a:t>
            </a: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BDD/IDES MSC Teleconference Call: April 14, 2020</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BDD/IDES Coaches Call June 4, 2020 </a:t>
            </a:r>
            <a:endParaRPr lang="en-US" sz="2400" dirty="0">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endParaRPr lang="en-US" sz="2400" dirty="0">
              <a:highlight>
                <a:srgbClr val="FFFF00"/>
              </a:highlight>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Open Floor/Questions</a:t>
            </a:r>
            <a:endParaRPr lang="en-US" sz="24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296313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a:extLst>
              <a:ext uri="{FF2B5EF4-FFF2-40B4-BE49-F238E27FC236}">
                <a16:creationId xmlns:a16="http://schemas.microsoft.com/office/drawing/2014/main" id="{830454DF-A2A5-4F38-B328-3EF88017A898}"/>
              </a:ext>
            </a:extLst>
          </p:cNvPr>
          <p:cNvSpPr txBox="1"/>
          <p:nvPr/>
        </p:nvSpPr>
        <p:spPr>
          <a:xfrm>
            <a:off x="1340370" y="-76200"/>
            <a:ext cx="6553200" cy="707886"/>
          </a:xfrm>
          <a:prstGeom prst="rect">
            <a:avLst/>
          </a:prstGeom>
          <a:noFill/>
        </p:spPr>
        <p:txBody>
          <a:bodyPr wrap="square" rtlCol="0">
            <a:spAutoFit/>
          </a:bodyPr>
          <a:lstStyle/>
          <a:p>
            <a:pPr algn="ctr"/>
            <a:r>
              <a:rPr lang="en-US" sz="4000" b="1" dirty="0">
                <a:solidFill>
                  <a:schemeClr val="bg1"/>
                </a:solidFill>
                <a:latin typeface="+mj-lt"/>
                <a:cs typeface="Arial" panose="020B0604020202020204" pitchFamily="34" charset="0"/>
              </a:rPr>
              <a:t>Admin Items</a:t>
            </a:r>
          </a:p>
        </p:txBody>
      </p:sp>
      <p:sp>
        <p:nvSpPr>
          <p:cNvPr id="2" name="Rectangle 1">
            <a:extLst>
              <a:ext uri="{FF2B5EF4-FFF2-40B4-BE49-F238E27FC236}">
                <a16:creationId xmlns:a16="http://schemas.microsoft.com/office/drawing/2014/main" id="{E9FD78C3-2C8D-45DA-9070-B16D84C1F2C9}"/>
              </a:ext>
            </a:extLst>
          </p:cNvPr>
          <p:cNvSpPr/>
          <p:nvPr/>
        </p:nvSpPr>
        <p:spPr>
          <a:xfrm>
            <a:off x="381000" y="1219200"/>
            <a:ext cx="8077200" cy="3046988"/>
          </a:xfrm>
          <a:prstGeom prst="rect">
            <a:avLst/>
          </a:prstGeom>
        </p:spPr>
        <p:txBody>
          <a:bodyPr wrap="square">
            <a:spAutoFit/>
          </a:bodyPr>
          <a:lstStyle/>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See Call-in Info in Read Ahead intro for call/mute info</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Ask questions IRT the topic(s) being discussed, all other questions should be asked during Open Floor</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Scenario/Case Specific questions will not be answered on the call. Send an email with details to the appropriate staff email box </a:t>
            </a:r>
          </a:p>
        </p:txBody>
      </p:sp>
    </p:spTree>
    <p:extLst>
      <p:ext uri="{BB962C8B-B14F-4D97-AF65-F5344CB8AC3E}">
        <p14:creationId xmlns:p14="http://schemas.microsoft.com/office/powerpoint/2010/main" val="216475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14400" y="1161395"/>
            <a:ext cx="7162800" cy="440120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S ????"/>
                <a:cs typeface="+mn-cs"/>
              </a:rPr>
              <a:t>Reminder: Slides are used to show the Topic, and start discussion, however, slides do not show all the information associated with the topic. The Read Ahead is the official document. </a:t>
            </a:r>
            <a:endParaRPr kumimoji="0" lang="en-US" sz="3200" b="1" i="0" u="none" strike="noStrike" kern="1200" cap="none" spc="0" normalizeH="0" baseline="0" noProof="0" dirty="0">
              <a:ln>
                <a:noFill/>
              </a:ln>
              <a:solidFill>
                <a:prstClr val="black"/>
              </a:solidFill>
              <a:effectLst/>
              <a:uLnTx/>
              <a:uFillTx/>
              <a:latin typeface="Calibri"/>
              <a:ea typeface="Times New Roman"/>
              <a:cs typeface="+mn-cs"/>
            </a:endParaRPr>
          </a:p>
        </p:txBody>
      </p:sp>
    </p:spTree>
    <p:extLst>
      <p:ext uri="{BB962C8B-B14F-4D97-AF65-F5344CB8AC3E}">
        <p14:creationId xmlns:p14="http://schemas.microsoft.com/office/powerpoint/2010/main" val="846149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General 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4098515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192314" y="685800"/>
            <a:ext cx="8799285" cy="5262979"/>
          </a:xfrm>
          <a:prstGeom prst="rect">
            <a:avLst/>
          </a:prstGeom>
        </p:spPr>
        <p:txBody>
          <a:bodyPr wrap="square">
            <a:spAutoFit/>
          </a:bodyPr>
          <a:lstStyle/>
          <a:p>
            <a:pPr marL="342900" indent="-342900">
              <a:buFont typeface="Wingdings" panose="05000000000000000000" pitchFamily="2" charset="2"/>
              <a:buChar char="Ø"/>
              <a:tabLst>
                <a:tab pos="0" algn="l"/>
              </a:tabLst>
            </a:pPr>
            <a:r>
              <a:rPr lang="en-US" sz="2400" dirty="0">
                <a:solidFill>
                  <a:srgbClr val="201F1E"/>
                </a:solidFill>
                <a:latin typeface="Arial" panose="020B0604020202020204" pitchFamily="34" charset="0"/>
                <a:ea typeface="Times New Roman" panose="02020603050405020304" pitchFamily="18" charset="0"/>
              </a:rPr>
              <a:t>MSCs are reminded of the procedures in </a:t>
            </a:r>
            <a:r>
              <a:rPr lang="en-US" sz="2400" u="sng" dirty="0">
                <a:latin typeface="Arial" panose="020B0604020202020204" pitchFamily="34" charset="0"/>
                <a:ea typeface="Times New Roman" panose="02020603050405020304" pitchFamily="18" charset="0"/>
              </a:rPr>
              <a:t>M21-1 III.i.2.D.6.c</a:t>
            </a:r>
            <a:r>
              <a:rPr lang="en-US" sz="2400" dirty="0">
                <a:latin typeface="Arial" panose="020B0604020202020204" pitchFamily="34" charset="0"/>
                <a:ea typeface="Times New Roman" panose="02020603050405020304" pitchFamily="18" charset="0"/>
              </a:rPr>
              <a:t>. and </a:t>
            </a:r>
            <a:r>
              <a:rPr lang="en-US" sz="2400" u="sng" dirty="0">
                <a:latin typeface="Arial" panose="020B0604020202020204" pitchFamily="34" charset="0"/>
                <a:ea typeface="Times New Roman" panose="02020603050405020304" pitchFamily="18" charset="0"/>
              </a:rPr>
              <a:t>M21-1 III.i.2.B.2.b</a:t>
            </a:r>
            <a:r>
              <a:rPr lang="en-US" sz="2400" dirty="0">
                <a:latin typeface="Arial" panose="020B0604020202020204" pitchFamily="34" charset="0"/>
                <a:ea typeface="Times New Roman" panose="02020603050405020304" pitchFamily="18" charset="0"/>
              </a:rPr>
              <a:t> for handling IDES/B</a:t>
            </a:r>
            <a:r>
              <a:rPr lang="en-US" sz="2400" dirty="0">
                <a:solidFill>
                  <a:srgbClr val="201F1E"/>
                </a:solidFill>
                <a:latin typeface="Arial" panose="020B0604020202020204" pitchFamily="34" charset="0"/>
                <a:ea typeface="Times New Roman" panose="02020603050405020304" pitchFamily="18" charset="0"/>
              </a:rPr>
              <a:t>DD claims related to GW Environmental Hazards. These procedures are summarized below; </a:t>
            </a:r>
            <a:endParaRPr lang="en-US" sz="3600" b="1" u="sng" dirty="0">
              <a:solidFill>
                <a:srgbClr val="1F497D"/>
              </a:solidFill>
              <a:latin typeface="Arial" panose="020B0604020202020204" pitchFamily="34" charset="0"/>
              <a:ea typeface="Times New Roman" panose="02020603050405020304" pitchFamily="18" charset="0"/>
            </a:endParaRPr>
          </a:p>
          <a:p>
            <a:pPr>
              <a:tabLst>
                <a:tab pos="0" algn="l"/>
              </a:tabLst>
            </a:pPr>
            <a:r>
              <a:rPr lang="en-US" sz="2400" dirty="0">
                <a:solidFill>
                  <a:srgbClr val="201F1E"/>
                </a:solidFill>
                <a:latin typeface="Arial" panose="020B0604020202020204" pitchFamily="34" charset="0"/>
                <a:ea typeface="Times New Roman" panose="02020603050405020304" pitchFamily="18" charset="0"/>
              </a:rPr>
              <a:t> </a:t>
            </a:r>
            <a:endParaRPr lang="en-US" sz="3600" b="1" u="sng" dirty="0">
              <a:solidFill>
                <a:srgbClr val="1F497D"/>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When IDES/BDD exams involve claims specifically based on </a:t>
            </a:r>
            <a:r>
              <a:rPr lang="en-US" sz="2400" u="sng" dirty="0">
                <a:solidFill>
                  <a:srgbClr val="000000"/>
                </a:solidFill>
                <a:latin typeface="Arial" panose="020B0604020202020204" pitchFamily="34" charset="0"/>
                <a:ea typeface="Times New Roman" panose="02020603050405020304" pitchFamily="18" charset="0"/>
              </a:rPr>
              <a:t>38 CFR 3.317</a:t>
            </a:r>
            <a:r>
              <a:rPr lang="en-US" sz="2400" dirty="0">
                <a:solidFill>
                  <a:srgbClr val="000000"/>
                </a:solidFill>
                <a:latin typeface="Arial" panose="020B0604020202020204" pitchFamily="34" charset="0"/>
                <a:ea typeface="Times New Roman" panose="02020603050405020304" pitchFamily="18" charset="0"/>
              </a:rPr>
              <a:t>, the MSC must: request the SHA DBQ, and include the </a:t>
            </a:r>
            <a:r>
              <a:rPr lang="en-US" sz="2400" i="1" dirty="0">
                <a:solidFill>
                  <a:srgbClr val="000000"/>
                </a:solidFill>
                <a:latin typeface="Arial" panose="020B0604020202020204" pitchFamily="34" charset="0"/>
                <a:ea typeface="Times New Roman" panose="02020603050405020304" pitchFamily="18" charset="0"/>
              </a:rPr>
              <a:t>GW Notice to Examiners</a:t>
            </a:r>
            <a:r>
              <a:rPr lang="en-US" sz="2400" dirty="0">
                <a:solidFill>
                  <a:srgbClr val="000000"/>
                </a:solidFill>
                <a:latin typeface="Arial" panose="020B0604020202020204" pitchFamily="34" charset="0"/>
                <a:ea typeface="Times New Roman" panose="02020603050405020304" pitchFamily="18" charset="0"/>
              </a:rPr>
              <a:t> within the request. </a:t>
            </a:r>
            <a:endParaRPr lang="en-US" sz="2400" dirty="0">
              <a:solidFill>
                <a:srgbClr val="000000"/>
              </a:solidFill>
              <a:latin typeface="Times New Roman" panose="02020603050405020304" pitchFamily="18" charset="0"/>
              <a:ea typeface="Times New Roman" panose="02020603050405020304" pitchFamily="18" charset="0"/>
            </a:endParaRPr>
          </a:p>
          <a:p>
            <a:pPr marL="800100" lvl="1" indent="-342900">
              <a:buFont typeface="Symbol" panose="05050102010706020507" pitchFamily="18" charset="2"/>
              <a:buChar char=""/>
            </a:pPr>
            <a:r>
              <a:rPr lang="en-US" sz="2400" dirty="0">
                <a:solidFill>
                  <a:srgbClr val="000000"/>
                </a:solidFill>
                <a:latin typeface="Arial" panose="020B0604020202020204" pitchFamily="34" charset="0"/>
                <a:ea typeface="Times New Roman" panose="02020603050405020304" pitchFamily="18" charset="0"/>
              </a:rPr>
              <a:t>CAPRI users must copy and paste the </a:t>
            </a:r>
            <a:r>
              <a:rPr lang="en-US" sz="2400" i="1" dirty="0">
                <a:solidFill>
                  <a:srgbClr val="000000"/>
                </a:solidFill>
                <a:latin typeface="Arial" panose="020B0604020202020204" pitchFamily="34" charset="0"/>
                <a:ea typeface="Times New Roman" panose="02020603050405020304" pitchFamily="18" charset="0"/>
              </a:rPr>
              <a:t>GW Notice</a:t>
            </a:r>
            <a:r>
              <a:rPr lang="en-US" sz="2400" dirty="0">
                <a:solidFill>
                  <a:srgbClr val="000000"/>
                </a:solidFill>
                <a:latin typeface="Arial" panose="020B0604020202020204" pitchFamily="34" charset="0"/>
                <a:ea typeface="Times New Roman" panose="02020603050405020304" pitchFamily="18" charset="0"/>
              </a:rPr>
              <a:t> into the remarks of the request  </a:t>
            </a:r>
            <a:endParaRPr lang="en-US" sz="2400" dirty="0">
              <a:solidFill>
                <a:srgbClr val="000000"/>
              </a:solidFill>
              <a:latin typeface="Times New Roman" panose="02020603050405020304" pitchFamily="18" charset="0"/>
              <a:ea typeface="Times New Roman" panose="02020603050405020304" pitchFamily="18" charset="0"/>
            </a:endParaRPr>
          </a:p>
          <a:p>
            <a:pPr marL="800100" lvl="1" indent="-342900">
              <a:buFont typeface="Symbol" panose="05050102010706020507" pitchFamily="18" charset="2"/>
              <a:buChar char=""/>
            </a:pPr>
            <a:r>
              <a:rPr lang="en-US" sz="2400" dirty="0">
                <a:solidFill>
                  <a:srgbClr val="000000"/>
                </a:solidFill>
                <a:latin typeface="Arial" panose="020B0604020202020204" pitchFamily="34" charset="0"/>
                <a:ea typeface="Times New Roman" panose="02020603050405020304" pitchFamily="18" charset="0"/>
              </a:rPr>
              <a:t>EMS users must use </a:t>
            </a:r>
            <a:r>
              <a:rPr lang="en-US" sz="2400" i="1" dirty="0">
                <a:solidFill>
                  <a:srgbClr val="000000"/>
                </a:solidFill>
                <a:latin typeface="Arial" panose="020B0604020202020204" pitchFamily="34" charset="0"/>
                <a:ea typeface="Times New Roman" panose="02020603050405020304" pitchFamily="18" charset="0"/>
              </a:rPr>
              <a:t>Specialty Language Needed? </a:t>
            </a:r>
            <a:r>
              <a:rPr lang="en-US" sz="2400" dirty="0">
                <a:solidFill>
                  <a:srgbClr val="000000"/>
                </a:solidFill>
                <a:latin typeface="Arial" panose="020B0604020202020204" pitchFamily="34" charset="0"/>
                <a:ea typeface="Times New Roman" panose="02020603050405020304" pitchFamily="18" charset="0"/>
              </a:rPr>
              <a:t>Field under the applicable contention and select, “general medical gulf war opinion;” this selection will populate the required language into the request </a:t>
            </a:r>
            <a:endParaRPr lang="en-US"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26BCE7C-0F7F-4529-AC7D-1C159E5C7862}"/>
              </a:ext>
            </a:extLst>
          </p:cNvPr>
          <p:cNvSpPr/>
          <p:nvPr/>
        </p:nvSpPr>
        <p:spPr>
          <a:xfrm>
            <a:off x="0" y="61546"/>
            <a:ext cx="9144000" cy="523220"/>
          </a:xfrm>
          <a:prstGeom prst="rect">
            <a:avLst/>
          </a:prstGeom>
        </p:spPr>
        <p:txBody>
          <a:bodyPr wrap="square">
            <a:spAutoFit/>
          </a:bodyPr>
          <a:lstStyle/>
          <a:p>
            <a:pPr algn="ctr"/>
            <a:r>
              <a:rPr lang="en-US" sz="2800" b="1" dirty="0">
                <a:solidFill>
                  <a:schemeClr val="bg1"/>
                </a:solidFill>
                <a:latin typeface="+mj-lt"/>
              </a:rPr>
              <a:t>Gulf War (GW) Examinations in Pre-Discharge Cases (1 of 2) </a:t>
            </a:r>
          </a:p>
        </p:txBody>
      </p:sp>
    </p:spTree>
    <p:extLst>
      <p:ext uri="{BB962C8B-B14F-4D97-AF65-F5344CB8AC3E}">
        <p14:creationId xmlns:p14="http://schemas.microsoft.com/office/powerpoint/2010/main" val="3143317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192314" y="685800"/>
            <a:ext cx="8799285" cy="5447645"/>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In these instances, MSCs must</a:t>
            </a:r>
            <a:r>
              <a:rPr lang="en-US" sz="2400" b="1" dirty="0">
                <a:solidFill>
                  <a:srgbClr val="000000"/>
                </a:solidFill>
                <a:latin typeface="Arial" panose="020B0604020202020204" pitchFamily="34" charset="0"/>
                <a:ea typeface="Times New Roman" panose="02020603050405020304" pitchFamily="18" charset="0"/>
              </a:rPr>
              <a:t> NOT:</a:t>
            </a:r>
            <a:endParaRPr lang="en-US" sz="2400" dirty="0">
              <a:solidFill>
                <a:srgbClr val="000000"/>
              </a:solidFill>
              <a:latin typeface="Times New Roman" panose="02020603050405020304" pitchFamily="18" charset="0"/>
              <a:ea typeface="Times New Roman" panose="02020603050405020304" pitchFamily="18" charset="0"/>
            </a:endParaRPr>
          </a:p>
          <a:p>
            <a:pPr marL="800100" lvl="1" indent="-342900">
              <a:buFont typeface="Symbol" panose="05050102010706020507" pitchFamily="18" charset="2"/>
              <a:buChar char=""/>
            </a:pPr>
            <a:r>
              <a:rPr lang="en-US" sz="2400" dirty="0">
                <a:solidFill>
                  <a:srgbClr val="000000"/>
                </a:solidFill>
                <a:latin typeface="Arial" panose="020B0604020202020204" pitchFamily="34" charset="0"/>
                <a:ea typeface="Times New Roman" panose="02020603050405020304" pitchFamily="18" charset="0"/>
              </a:rPr>
              <a:t>request a GW General Medical DBQ (This would be duplicative of the SHA DBQ, which also includes a full general medical exam) </a:t>
            </a:r>
            <a:endParaRPr lang="en-US" sz="2400" dirty="0">
              <a:solidFill>
                <a:srgbClr val="000000"/>
              </a:solidFill>
              <a:latin typeface="Times New Roman" panose="02020603050405020304" pitchFamily="18" charset="0"/>
              <a:ea typeface="Times New Roman" panose="02020603050405020304" pitchFamily="18" charset="0"/>
            </a:endParaRPr>
          </a:p>
          <a:p>
            <a:pPr marL="800100" lvl="1" indent="-342900">
              <a:buFont typeface="Symbol" panose="05050102010706020507" pitchFamily="18" charset="2"/>
              <a:buChar char=""/>
            </a:pPr>
            <a:r>
              <a:rPr lang="en-US" sz="2400" dirty="0">
                <a:solidFill>
                  <a:srgbClr val="000000"/>
                </a:solidFill>
                <a:latin typeface="Arial" panose="020B0604020202020204" pitchFamily="34" charset="0"/>
                <a:ea typeface="Times New Roman" panose="02020603050405020304" pitchFamily="18" charset="0"/>
              </a:rPr>
              <a:t>request a Medical Opinion DBQ</a:t>
            </a:r>
            <a:endParaRPr lang="en-US" sz="2400" dirty="0">
              <a:solidFill>
                <a:srgbClr val="000000"/>
              </a:solidFill>
              <a:latin typeface="Times New Roman" panose="02020603050405020304" pitchFamily="18" charset="0"/>
              <a:ea typeface="Times New Roman" panose="02020603050405020304" pitchFamily="18" charset="0"/>
            </a:endParaRPr>
          </a:p>
          <a:p>
            <a:pPr>
              <a:tabLst>
                <a:tab pos="0" algn="l"/>
              </a:tabLst>
            </a:pPr>
            <a:r>
              <a:rPr lang="en-US" sz="2800" dirty="0">
                <a:solidFill>
                  <a:srgbClr val="201F1E"/>
                </a:solidFill>
                <a:latin typeface="Arial" panose="020B0604020202020204" pitchFamily="34" charset="0"/>
                <a:ea typeface="Times New Roman" panose="02020603050405020304" pitchFamily="18" charset="0"/>
              </a:rPr>
              <a:t> </a:t>
            </a:r>
            <a:endParaRPr lang="en-US" sz="3600" b="1" u="sng" dirty="0">
              <a:solidFill>
                <a:srgbClr val="1F497D"/>
              </a:solidFill>
              <a:latin typeface="Arial" panose="020B0604020202020204" pitchFamily="34" charset="0"/>
              <a:ea typeface="Times New Roman" panose="02020603050405020304" pitchFamily="18" charset="0"/>
            </a:endParaRPr>
          </a:p>
          <a:p>
            <a:r>
              <a:rPr lang="en-US" sz="2200" b="1" i="1" u="sng" dirty="0">
                <a:solidFill>
                  <a:srgbClr val="201F1E"/>
                </a:solidFill>
                <a:latin typeface="Arial" panose="020B0604020202020204" pitchFamily="34" charset="0"/>
                <a:ea typeface="Times New Roman" panose="02020603050405020304" pitchFamily="18" charset="0"/>
              </a:rPr>
              <a:t>Important:</a:t>
            </a:r>
            <a:r>
              <a:rPr lang="en-US" sz="2200" dirty="0">
                <a:solidFill>
                  <a:srgbClr val="201F1E"/>
                </a:solidFill>
                <a:latin typeface="Arial" panose="020B0604020202020204" pitchFamily="34" charset="0"/>
                <a:ea typeface="Times New Roman" panose="02020603050405020304" pitchFamily="18" charset="0"/>
              </a:rPr>
              <a:t> these special GW exam requirements are only necessary in claims specifically based on </a:t>
            </a:r>
            <a:r>
              <a:rPr lang="en-US" sz="2200" u="sng" dirty="0">
                <a:solidFill>
                  <a:srgbClr val="000000"/>
                </a:solidFill>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38 CFR 3.317</a:t>
            </a:r>
            <a:r>
              <a:rPr lang="en-US" sz="2200" b="1" u="sng" dirty="0">
                <a:solidFill>
                  <a:srgbClr val="201F1E"/>
                </a:solidFill>
                <a:latin typeface="Arial" panose="020B0604020202020204" pitchFamily="34" charset="0"/>
                <a:ea typeface="Times New Roman" panose="02020603050405020304" pitchFamily="18" charset="0"/>
              </a:rPr>
              <a:t>.</a:t>
            </a:r>
            <a:r>
              <a:rPr lang="en-US" sz="2200" dirty="0">
                <a:solidFill>
                  <a:srgbClr val="201F1E"/>
                </a:solidFill>
                <a:latin typeface="Arial" panose="020B0604020202020204" pitchFamily="34" charset="0"/>
                <a:ea typeface="Times New Roman" panose="02020603050405020304" pitchFamily="18" charset="0"/>
              </a:rPr>
              <a:t> These procedures are not necessarily required simply because a claimant or an application indicates service in Southwest Asia, or exposure to environmental hazards. Further, GW examination protocols are typically not necessary in cases involving diagnosed chronic conditions, that are subject to service connection on a direct basis. If MSCs are unsure of whether a claim is related to </a:t>
            </a:r>
            <a:r>
              <a:rPr lang="en-US" sz="2200" u="sng" dirty="0">
                <a:solidFill>
                  <a:srgbClr val="000000"/>
                </a:solidFill>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38 CFR 3.317</a:t>
            </a:r>
            <a:r>
              <a:rPr lang="en-US" sz="2200" dirty="0">
                <a:solidFill>
                  <a:srgbClr val="201F1E"/>
                </a:solidFill>
                <a:latin typeface="Arial" panose="020B0604020202020204" pitchFamily="34" charset="0"/>
                <a:ea typeface="Times New Roman" panose="02020603050405020304" pitchFamily="18" charset="0"/>
              </a:rPr>
              <a:t>, and requires GW exam protocols, please contact the IDES Mailbox for guidance. </a:t>
            </a:r>
            <a:endParaRPr lang="en-US"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26BCE7C-0F7F-4529-AC7D-1C159E5C7862}"/>
              </a:ext>
            </a:extLst>
          </p:cNvPr>
          <p:cNvSpPr/>
          <p:nvPr/>
        </p:nvSpPr>
        <p:spPr>
          <a:xfrm>
            <a:off x="0" y="61546"/>
            <a:ext cx="9144000" cy="523220"/>
          </a:xfrm>
          <a:prstGeom prst="rect">
            <a:avLst/>
          </a:prstGeom>
        </p:spPr>
        <p:txBody>
          <a:bodyPr wrap="square">
            <a:spAutoFit/>
          </a:bodyPr>
          <a:lstStyle/>
          <a:p>
            <a:pPr algn="ctr"/>
            <a:r>
              <a:rPr lang="en-US" sz="2800" b="1" dirty="0">
                <a:solidFill>
                  <a:schemeClr val="bg1"/>
                </a:solidFill>
                <a:latin typeface="+mj-lt"/>
              </a:rPr>
              <a:t>Gulf War (GW) Examinations in Pre-Discharge Cases (2 of 2) </a:t>
            </a:r>
          </a:p>
        </p:txBody>
      </p:sp>
    </p:spTree>
    <p:extLst>
      <p:ext uri="{BB962C8B-B14F-4D97-AF65-F5344CB8AC3E}">
        <p14:creationId xmlns:p14="http://schemas.microsoft.com/office/powerpoint/2010/main" val="3121437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FB2BDBE2-A72E-483E-A25D-DD4BBEC4CAE3}"/>
              </a:ext>
            </a:extLst>
          </p:cNvPr>
          <p:cNvSpPr/>
          <p:nvPr/>
        </p:nvSpPr>
        <p:spPr>
          <a:xfrm>
            <a:off x="192314" y="685800"/>
            <a:ext cx="8799285" cy="5365571"/>
          </a:xfrm>
          <a:prstGeom prst="rect">
            <a:avLst/>
          </a:prstGeom>
        </p:spPr>
        <p:txBody>
          <a:bodyPr wrap="square">
            <a:spAutoFit/>
          </a:bodyPr>
          <a:lstStyle/>
          <a:p>
            <a:pPr marL="342900" indent="-342900">
              <a:spcAft>
                <a:spcPts val="800"/>
              </a:spcAft>
              <a:buFont typeface="Wingdings" panose="05000000000000000000" pitchFamily="2" charset="2"/>
              <a:buChar char="Ø"/>
            </a:pPr>
            <a:r>
              <a:rPr lang="pt-BR" sz="2400" u="sng" dirty="0">
                <a:solidFill>
                  <a:srgbClr val="000000"/>
                </a:solidFill>
                <a:latin typeface="Arial" panose="020B0604020202020204" pitchFamily="34" charset="0"/>
                <a:ea typeface="Calibri" panose="020F0502020204030204" pitchFamily="34" charset="0"/>
              </a:rPr>
              <a:t>M21-1 III.iv.3.A.4.b</a:t>
            </a:r>
            <a:r>
              <a:rPr lang="pt-BR" sz="2400" dirty="0">
                <a:solidFill>
                  <a:srgbClr val="000000"/>
                </a:solidFill>
                <a:latin typeface="Arial" panose="020B0604020202020204" pitchFamily="34" charset="0"/>
                <a:ea typeface="Calibri" panose="020F0502020204030204" pitchFamily="34" charset="0"/>
              </a:rPr>
              <a:t> </a:t>
            </a:r>
            <a:r>
              <a:rPr lang="en-US" sz="2400" dirty="0">
                <a:solidFill>
                  <a:srgbClr val="000000"/>
                </a:solidFill>
                <a:latin typeface="Arial" panose="020B0604020202020204" pitchFamily="34" charset="0"/>
                <a:ea typeface="Calibri" panose="020F0502020204030204" pitchFamily="34" charset="0"/>
              </a:rPr>
              <a:t>stipulates that Acceptable Clinical Evidence (ACE) process is not allowable in IDES/BDD exams. IDES and BDD exam requests must indicate that ACE exams cannot be used</a:t>
            </a:r>
            <a:endParaRPr lang="en-US" sz="2400" dirty="0">
              <a:solidFill>
                <a:srgbClr val="000000"/>
              </a:solidFill>
              <a:latin typeface="Times New Roman" panose="02020603050405020304" pitchFamily="18" charset="0"/>
              <a:ea typeface="Times New Roman" panose="02020603050405020304" pitchFamily="18" charset="0"/>
            </a:endParaRPr>
          </a:p>
          <a:p>
            <a:pPr marL="342900" indent="-342900">
              <a:spcAft>
                <a:spcPts val="800"/>
              </a:spcAft>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However, an important distinction must be made between the ACE process and </a:t>
            </a:r>
            <a:r>
              <a:rPr lang="en-US" sz="2400" i="1" dirty="0">
                <a:solidFill>
                  <a:srgbClr val="000000"/>
                </a:solidFill>
                <a:latin typeface="Arial" panose="020B0604020202020204" pitchFamily="34" charset="0"/>
                <a:ea typeface="Calibri" panose="020F0502020204030204" pitchFamily="34" charset="0"/>
              </a:rPr>
              <a:t>telehealth </a:t>
            </a:r>
            <a:r>
              <a:rPr lang="en-US" sz="2400" dirty="0">
                <a:solidFill>
                  <a:srgbClr val="000000"/>
                </a:solidFill>
                <a:latin typeface="Arial" panose="020B0604020202020204" pitchFamily="34" charset="0"/>
                <a:ea typeface="Calibri" panose="020F0502020204030204" pitchFamily="34" charset="0"/>
              </a:rPr>
              <a:t>and/or</a:t>
            </a:r>
            <a:r>
              <a:rPr lang="en-US" sz="2400" i="1" dirty="0">
                <a:solidFill>
                  <a:srgbClr val="000000"/>
                </a:solidFill>
                <a:latin typeface="Arial" panose="020B0604020202020204" pitchFamily="34" charset="0"/>
                <a:ea typeface="Calibri" panose="020F0502020204030204" pitchFamily="34" charset="0"/>
              </a:rPr>
              <a:t> tele-mental health</a:t>
            </a:r>
            <a:r>
              <a:rPr lang="en-US" sz="2400" dirty="0">
                <a:solidFill>
                  <a:srgbClr val="000000"/>
                </a:solidFill>
                <a:latin typeface="Arial" panose="020B0604020202020204" pitchFamily="34" charset="0"/>
                <a:ea typeface="Calibri" panose="020F0502020204030204" pitchFamily="34" charset="0"/>
              </a:rPr>
              <a:t> C&amp;P exams. Although the ACE process is prohibited in BDD/IDES, an exam provider may complete one or more of the requested examinations using telehealth technology, provided that the exams are completed under the specifications outlined under VHA telehealth protocol.  Exams completed in this manner are effectively considered in-person or face to face exams and as such, are acceptable in BDD and IDES cases</a:t>
            </a:r>
            <a:endParaRPr lang="en-US"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26BCE7C-0F7F-4529-AC7D-1C159E5C7862}"/>
              </a:ext>
            </a:extLst>
          </p:cNvPr>
          <p:cNvSpPr/>
          <p:nvPr/>
        </p:nvSpPr>
        <p:spPr>
          <a:xfrm>
            <a:off x="0" y="61546"/>
            <a:ext cx="9144000" cy="507831"/>
          </a:xfrm>
          <a:prstGeom prst="rect">
            <a:avLst/>
          </a:prstGeom>
        </p:spPr>
        <p:txBody>
          <a:bodyPr wrap="square">
            <a:spAutoFit/>
          </a:bodyPr>
          <a:lstStyle/>
          <a:p>
            <a:pPr algn="ctr"/>
            <a:r>
              <a:rPr lang="en-US" sz="2700" b="1" dirty="0">
                <a:solidFill>
                  <a:schemeClr val="bg1"/>
                </a:solidFill>
                <a:latin typeface="+mj-lt"/>
              </a:rPr>
              <a:t>Use of Telehealth/Tele-mental Health C&amp;P Exams in BDD/IDES</a:t>
            </a:r>
          </a:p>
        </p:txBody>
      </p:sp>
    </p:spTree>
    <p:extLst>
      <p:ext uri="{BB962C8B-B14F-4D97-AF65-F5344CB8AC3E}">
        <p14:creationId xmlns:p14="http://schemas.microsoft.com/office/powerpoint/2010/main" val="723350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90600" y="2445365"/>
            <a:ext cx="7162800"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S ????"/>
                <a:cs typeface="+mn-cs"/>
              </a:rPr>
              <a:t>IDES Specific Topics</a:t>
            </a:r>
            <a:endParaRPr kumimoji="0" lang="en-US" sz="3200" b="1" i="0" u="none" strike="noStrike" kern="1200" cap="none" spc="0" normalizeH="0" baseline="0" noProof="0" dirty="0">
              <a:ln>
                <a:noFill/>
              </a:ln>
              <a:solidFill>
                <a:prstClr val="black"/>
              </a:solidFill>
              <a:effectLst/>
              <a:uLnTx/>
              <a:uFillTx/>
              <a:latin typeface="Calibri"/>
              <a:ea typeface="Times New Roman"/>
              <a:cs typeface="+mn-cs"/>
            </a:endParaRPr>
          </a:p>
        </p:txBody>
      </p:sp>
    </p:spTree>
    <p:extLst>
      <p:ext uri="{BB962C8B-B14F-4D97-AF65-F5344CB8AC3E}">
        <p14:creationId xmlns:p14="http://schemas.microsoft.com/office/powerpoint/2010/main" val="357163663"/>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45135822C7E9A4FBBC0FB0034D17B0A" ma:contentTypeVersion="0" ma:contentTypeDescription="Create a new document." ma:contentTypeScope="" ma:versionID="fb16c13aa178fec9a33e1bc6140d72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93FA49-FC48-493C-94A2-B5BE0B839CF0}">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CD41FB5B-AAB7-43F8-BCFB-F0AC22CB1470}">
  <ds:schemaRefs>
    <ds:schemaRef ds:uri="http://schemas.microsoft.com/sharepoint/v3/contenttype/forms"/>
  </ds:schemaRefs>
</ds:datastoreItem>
</file>

<file path=customXml/itemProps3.xml><?xml version="1.0" encoding="utf-8"?>
<ds:datastoreItem xmlns:ds="http://schemas.openxmlformats.org/officeDocument/2006/customXml" ds:itemID="{DBC7DDF0-C211-468C-9811-BBDA8A1F3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11726</TotalTime>
  <Words>2019</Words>
  <Application>Microsoft Office PowerPoint</Application>
  <PresentationFormat>On-screen Show (4:3)</PresentationFormat>
  <Paragraphs>163</Paragraphs>
  <Slides>22</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22</vt:i4>
      </vt:variant>
    </vt:vector>
  </HeadingPairs>
  <TitlesOfParts>
    <vt:vector size="31" baseType="lpstr">
      <vt:lpstr>Arial</vt:lpstr>
      <vt:lpstr>Calibri</vt:lpstr>
      <vt:lpstr>Myriad Pro</vt:lpstr>
      <vt:lpstr>Symbol</vt:lpstr>
      <vt:lpstr>Times New Roman</vt:lpstr>
      <vt:lpstr>Wingdings</vt:lpstr>
      <vt:lpstr>10_Office Theme</vt:lpstr>
      <vt:lpstr>1_Custom Design</vt:lpstr>
      <vt:lpstr>Custom Design</vt:lpstr>
      <vt:lpstr>PowerPoint Presentation</vt:lpstr>
      <vt:lpstr>Agenda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Current IDES Program Timeliness </vt:lpstr>
      <vt:lpstr>PowerPoint Presentation</vt:lpstr>
      <vt:lpstr>PowerPoint Presentation</vt:lpstr>
      <vt:lpstr>Transferring BDD Claims to Centralized Mail</vt:lpstr>
      <vt:lpstr>Increasing Participation in the BDD Program</vt:lpstr>
      <vt:lpstr>BDD EPs and Claim Labels (1 of 2)</vt:lpstr>
      <vt:lpstr>BDD EPs and Claim Labels (2 of 2)</vt:lpstr>
      <vt:lpstr>Current Program Timeliness</vt:lpstr>
      <vt:lpstr>Misc and Open Floor</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2020 IDES and BDD Call PowerPoint Presentation</dc:title>
  <dc:subject>VSR, AQRS, Pre-Discharge MSC, RVSR</dc:subject>
  <dc:creator>Department of Veterans Affairs, Veterans Benefits Administration, Compensation Service, STAFF</dc:creator>
  <cp:lastModifiedBy>Kathy Poole</cp:lastModifiedBy>
  <cp:revision>211</cp:revision>
  <cp:lastPrinted>2018-01-09T18:11:21Z</cp:lastPrinted>
  <dcterms:created xsi:type="dcterms:W3CDTF">2017-12-21T16:13:31Z</dcterms:created>
  <dcterms:modified xsi:type="dcterms:W3CDTF">2020-03-11T12:44:32Z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0x010100745135822C7E9A4FBBC0FB0034D17B0A</vt:lpwstr>
  </property>
  <property fmtid="{D5CDD505-2E9C-101B-9397-08002B2CF9AE}" pid="3" name="Language">
    <vt:lpwstr>en</vt:lpwstr>
  </property>
  <property fmtid="{D5CDD505-2E9C-101B-9397-08002B2CF9AE}" pid="4" name="Type">
    <vt:lpwstr>Presentation</vt:lpwstr>
  </property>
</Properties>
</file>