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29"/>
  </p:notesMasterIdLst>
  <p:sldIdLst>
    <p:sldId id="285" r:id="rId7"/>
    <p:sldId id="286" r:id="rId8"/>
    <p:sldId id="394" r:id="rId9"/>
    <p:sldId id="303" r:id="rId10"/>
    <p:sldId id="322" r:id="rId11"/>
    <p:sldId id="406" r:id="rId12"/>
    <p:sldId id="420" r:id="rId13"/>
    <p:sldId id="419" r:id="rId14"/>
    <p:sldId id="351" r:id="rId15"/>
    <p:sldId id="407" r:id="rId16"/>
    <p:sldId id="412" r:id="rId17"/>
    <p:sldId id="411" r:id="rId18"/>
    <p:sldId id="410" r:id="rId19"/>
    <p:sldId id="365" r:id="rId20"/>
    <p:sldId id="308" r:id="rId21"/>
    <p:sldId id="418" r:id="rId22"/>
    <p:sldId id="416" r:id="rId23"/>
    <p:sldId id="417" r:id="rId24"/>
    <p:sldId id="413" r:id="rId25"/>
    <p:sldId id="414" r:id="rId26"/>
    <p:sldId id="311" r:id="rId27"/>
    <p:sldId id="287"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3951" autoAdjust="0"/>
  </p:normalViewPr>
  <p:slideViewPr>
    <p:cSldViewPr>
      <p:cViewPr varScale="1">
        <p:scale>
          <a:sx n="104" d="100"/>
          <a:sy n="104" d="100"/>
        </p:scale>
        <p:origin x="1578" y="108"/>
      </p:cViewPr>
      <p:guideLst>
        <p:guide orient="horz" pos="2160"/>
        <p:guide pos="2880"/>
        <p:guide orient="horz" pos="672"/>
        <p:guide pos="288"/>
      </p:guideLst>
    </p:cSldViewPr>
  </p:slideViewPr>
  <p:outlineViewPr>
    <p:cViewPr>
      <p:scale>
        <a:sx n="33" d="100"/>
        <a:sy n="33" d="100"/>
      </p:scale>
      <p:origin x="0" y="-376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3/11/2020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22</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3/11/2020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3/11/2020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46269/M21-1,-Part-III,-Subpart-i,-Chapter-2,-Section-E---Department-of-Veterans-Affairs-(VA)-Responsibilities-Based-on-Medical-Evaluation-Board-(MEB)-and-Physical-Evaluation-Board-(PEB)-Outcomes"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101/M21-1-Part-III-Subpart-i-Chapter-2-Section-B-Division-of-Responsibilities-for-Processing-Benefits-Delivery-at-Discharge-BDD-and-BDD-Excluded-Claims#2"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vaww.vrm.km.va.gov/system/templates/selfservice/va_kanew/help/agent/locale/en-US/portal/554400000001034/content/554400000014099/M21-1-Part-III-Subpart-i-Chapter-2-Section-A-General-Information-on-Pre-Discharge-Claims#2a"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vbaw.vba.va.gov/vbadod/predischarge.asp" TargetMode="External"/><Relationship Id="rId2" Type="http://schemas.openxmlformats.org/officeDocument/2006/relationships/hyperlink" Target="https://vbaw.vba.va.gov/VBADOD/docs/predischarge/BDDEPClaimLabels.xlsx"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ecfr.gov/cgi-bin/retrieveECFR?gp=1&amp;SID=f229d024585f9c6198819439ad4a0419&amp;ty=HTML&amp;h=L&amp;r=SECTION&amp;n=se38.1.3_1317"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March 10,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Calibri"/>
                <a:ea typeface="+mn-ea"/>
                <a:cs typeface="+mn-cs"/>
              </a:rPr>
              <a:t>  </a:t>
            </a:r>
            <a:r>
              <a:rPr lang="en-US" sz="3600" b="1" dirty="0">
                <a:solidFill>
                  <a:prstClr val="white"/>
                </a:solidFill>
              </a:rPr>
              <a:t>Proposed Ratings Provided Only by PEBLO </a:t>
            </a:r>
            <a:endParaRPr kumimoji="0" lang="en-US" sz="3600" b="1"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685800"/>
            <a:ext cx="8726715" cy="5160131"/>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1900" u="sng" dirty="0">
                <a:solidFill>
                  <a:srgbClr val="000000"/>
                </a:solidFill>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M21-1 III.i.2.E.3.m.</a:t>
            </a:r>
            <a:r>
              <a:rPr lang="en-US" sz="1900" dirty="0">
                <a:solidFill>
                  <a:srgbClr val="000000"/>
                </a:solidFill>
                <a:latin typeface="Arial" panose="020B0604020202020204" pitchFamily="34" charset="0"/>
                <a:ea typeface="Calibri" panose="020F0502020204030204" pitchFamily="34" charset="0"/>
              </a:rPr>
              <a:t> describes the process and stipulates that only the PEBLO can provide a Proposed Rating to </a:t>
            </a:r>
            <a:r>
              <a:rPr lang="en-US" sz="1900" u="sng" dirty="0">
                <a:solidFill>
                  <a:srgbClr val="000000"/>
                </a:solidFill>
                <a:latin typeface="Arial" panose="020B0604020202020204" pitchFamily="34" charset="0"/>
                <a:ea typeface="Calibri" panose="020F0502020204030204" pitchFamily="34" charset="0"/>
              </a:rPr>
              <a:t>an IDES participant</a:t>
            </a:r>
            <a:r>
              <a:rPr lang="en-US" sz="1900" dirty="0">
                <a:solidFill>
                  <a:srgbClr val="000000"/>
                </a:solidFill>
                <a:latin typeface="Arial" panose="020B0604020202020204" pitchFamily="34" charset="0"/>
                <a:ea typeface="Calibri" panose="020F0502020204030204" pitchFamily="34" charset="0"/>
              </a:rPr>
              <a:t>. MSC’s and DRAS personnel must not release Proposed Ratings decisions to IDES participant’s directly   </a:t>
            </a:r>
            <a:endParaRPr lang="en-US" sz="1900" dirty="0">
              <a:solidFill>
                <a:srgbClr val="000000"/>
              </a:solidFill>
              <a:latin typeface="Times New Roman" panose="02020603050405020304" pitchFamily="18" charset="0"/>
              <a:ea typeface="Times New Roman" panose="02020603050405020304" pitchFamily="18" charset="0"/>
            </a:endParaRPr>
          </a:p>
          <a:p>
            <a:pPr marL="342900" indent="-342900">
              <a:spcAft>
                <a:spcPts val="800"/>
              </a:spcAft>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Recent reports have indicated increasing instances in which an IDES participant has received Proposed Ratings before meeting with their PEBLO. This results in complications involving participants seeking reconsiderations of VA evaluations prior to the conclusion of the IPEB </a:t>
            </a:r>
            <a:endParaRPr lang="en-US" sz="1900" dirty="0">
              <a:solidFill>
                <a:srgbClr val="000000"/>
              </a:solidFill>
              <a:latin typeface="Times New Roman" panose="02020603050405020304" pitchFamily="18" charset="0"/>
              <a:ea typeface="Times New Roman" panose="02020603050405020304" pitchFamily="18" charset="0"/>
            </a:endParaRPr>
          </a:p>
          <a:p>
            <a:pPr marL="342900" indent="-342900">
              <a:spcAft>
                <a:spcPts val="800"/>
              </a:spcAft>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The increase in these situations may be related to recent Parallel Processing (PP) efforts at the DRAS where the Proposed Ratings may be complete and available in the eFolder earlier, but PP makes no change to when the Proposed Rating is provided to the participant </a:t>
            </a:r>
            <a:endParaRPr lang="en-US" sz="1900" dirty="0">
              <a:solidFill>
                <a:srgbClr val="000000"/>
              </a:solidFill>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There is indication that National Call Center (NCC) Representatives, may be providing Proposed Ratings in response to telephone inquiries.  Compensation Service will engage the NCC with a reminder of proper procedures regarding IDES Proposed Ratings</a:t>
            </a:r>
            <a:endParaRPr kumimoji="0" lang="en-US" sz="1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05121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Calibri"/>
                <a:ea typeface="+mn-ea"/>
                <a:cs typeface="+mn-cs"/>
              </a:rPr>
              <a:t>  </a:t>
            </a:r>
            <a:r>
              <a:rPr lang="en-US" sz="3600" b="1" dirty="0">
                <a:solidFill>
                  <a:prstClr val="white"/>
                </a:solidFill>
              </a:rPr>
              <a:t>MST in Non-Active Duty (NAD) IDES Cases </a:t>
            </a:r>
            <a:endParaRPr kumimoji="0" lang="en-US" sz="3600" b="1"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685800"/>
            <a:ext cx="8726715" cy="4298613"/>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rPr>
              <a:t>MSCs are reminded that generally, no stressor development or special handling of MST claims involving IDES participants who are currently serving on AD. However, in any NAD IDES case involving MST, MSCs must notify the DRAS per </a:t>
            </a:r>
            <a:r>
              <a:rPr lang="en-US" sz="2000" u="sng" dirty="0">
                <a:latin typeface="Arial" panose="020B0604020202020204" pitchFamily="34" charset="0"/>
                <a:ea typeface="Calibri" panose="020F0502020204030204" pitchFamily="34" charset="0"/>
              </a:rPr>
              <a:t>M21-1 III.i.2.D.4.c.</a:t>
            </a:r>
            <a:endParaRPr lang="en-US" sz="2000" dirty="0">
              <a:latin typeface="Times New Roman" panose="02020603050405020304" pitchFamily="18" charset="0"/>
              <a:ea typeface="Times New Roman" panose="02020603050405020304" pitchFamily="18" charset="0"/>
            </a:endParaRPr>
          </a:p>
          <a:p>
            <a:pPr marL="342900" indent="-342900">
              <a:spcAft>
                <a:spcPts val="800"/>
              </a:spcAft>
              <a:buFont typeface="Wingdings" panose="05000000000000000000" pitchFamily="2" charset="2"/>
              <a:buChar char="Ø"/>
            </a:pPr>
            <a:r>
              <a:rPr lang="en-US" sz="2000" dirty="0">
                <a:latin typeface="Arial" panose="020B0604020202020204" pitchFamily="34" charset="0"/>
                <a:ea typeface="Calibri" panose="020F0502020204030204" pitchFamily="34" charset="0"/>
              </a:rPr>
              <a:t>MSCs must notify the DRAS via the DRAS mailboxes indicated in </a:t>
            </a:r>
            <a:r>
              <a:rPr lang="en-US" sz="2000" u="sng" dirty="0">
                <a:latin typeface="Arial" panose="020B0604020202020204" pitchFamily="34" charset="0"/>
                <a:ea typeface="Calibri" panose="020F0502020204030204" pitchFamily="34" charset="0"/>
              </a:rPr>
              <a:t>M21-1 III.i.2.D.1.g.</a:t>
            </a:r>
            <a:r>
              <a:rPr lang="en-US" sz="2000" dirty="0">
                <a:latin typeface="Arial" panose="020B0604020202020204" pitchFamily="34" charset="0"/>
                <a:ea typeface="Calibri" panose="020F0502020204030204" pitchFamily="34" charset="0"/>
              </a:rPr>
              <a:t> T</a:t>
            </a:r>
            <a:r>
              <a:rPr lang="en-US" sz="2000" dirty="0">
                <a:latin typeface="Arial" panose="020B0604020202020204" pitchFamily="34" charset="0"/>
                <a:ea typeface="Times New Roman" panose="02020603050405020304" pitchFamily="18" charset="0"/>
              </a:rPr>
              <a:t>he MST Outreach Coordinator at the DRAS is responsible for taking the actions outlined in </a:t>
            </a:r>
            <a:r>
              <a:rPr lang="en-US" sz="2000" u="sng" dirty="0">
                <a:latin typeface="Arial" panose="020B0604020202020204" pitchFamily="34" charset="0"/>
                <a:ea typeface="Times New Roman" panose="02020603050405020304" pitchFamily="18" charset="0"/>
              </a:rPr>
              <a:t>M21-1 IV.ii.1.D.5.d and f. </a:t>
            </a:r>
            <a:r>
              <a:rPr lang="en-US" sz="2000" dirty="0">
                <a:latin typeface="Arial" panose="020B0604020202020204" pitchFamily="34"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rPr>
              <a:t>It is critical that MSCs notify the DRAS immediately following the initial interview in NAD MST cases, so that the MST coordinator can complete the necessary actions. When the MSC fails to notify the DRAS in these instances, the required MST coordinator actions must be completed later during the IDES process and can potentially delay IDES ratings and/or delivery of Veterans’ benefits</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36663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lang="en-US" sz="3600" b="1" dirty="0">
                <a:solidFill>
                  <a:prstClr val="white"/>
                </a:solidFill>
              </a:rPr>
              <a:t>Timely Update of Medical Evaluation End Date</a:t>
            </a:r>
            <a:endParaRPr kumimoji="0" lang="en-US" sz="3600" b="1"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72570" y="685800"/>
            <a:ext cx="8919030" cy="5388911"/>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MSC must update the </a:t>
            </a:r>
            <a:r>
              <a:rPr lang="en-US" sz="1900" i="1" dirty="0">
                <a:solidFill>
                  <a:srgbClr val="000000"/>
                </a:solidFill>
                <a:latin typeface="Arial" panose="020B0604020202020204" pitchFamily="34" charset="0"/>
                <a:ea typeface="Calibri" panose="020F0502020204030204" pitchFamily="34" charset="0"/>
              </a:rPr>
              <a:t>Medical Evaluation End Date</a:t>
            </a:r>
            <a:r>
              <a:rPr lang="en-US" sz="1900" dirty="0">
                <a:solidFill>
                  <a:srgbClr val="000000"/>
                </a:solidFill>
                <a:latin typeface="Arial" panose="020B0604020202020204" pitchFamily="34" charset="0"/>
                <a:ea typeface="Calibri" panose="020F0502020204030204" pitchFamily="34" charset="0"/>
              </a:rPr>
              <a:t> (MEED) in VTA on the same day exam results are provided to the PEBLO. Timely entry of the MEED is now critically important due to Parallel Processing (PP)    </a:t>
            </a:r>
            <a:endParaRPr lang="en-US" sz="1900" dirty="0">
              <a:solidFill>
                <a:srgbClr val="000000"/>
              </a:solidFill>
              <a:latin typeface="Times New Roman" panose="02020603050405020304" pitchFamily="18" charset="0"/>
              <a:ea typeface="Times New Roman" panose="02020603050405020304" pitchFamily="18" charset="0"/>
            </a:endParaRPr>
          </a:p>
          <a:p>
            <a:pPr marL="342900" indent="-342900">
              <a:spcAft>
                <a:spcPts val="800"/>
              </a:spcAft>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PP allows the DRAS to begin rating activity immediately following completion of VA Exams; and in these cases, the MSC entry of the MEED signals the DRAS that the case has become actionable. When the MEED is not entered when the results are provided to the PEBLO, it reduces the additional time for rating that PP was designed to provide</a:t>
            </a:r>
            <a:endParaRPr lang="en-US" sz="1900" dirty="0">
              <a:solidFill>
                <a:srgbClr val="000000"/>
              </a:solidFill>
              <a:latin typeface="Times New Roman" panose="02020603050405020304" pitchFamily="18" charset="0"/>
              <a:ea typeface="Times New Roman" panose="02020603050405020304" pitchFamily="18" charset="0"/>
            </a:endParaRPr>
          </a:p>
          <a:p>
            <a:pPr marL="342900" indent="-342900">
              <a:spcAft>
                <a:spcPts val="800"/>
              </a:spcAft>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CS recently completed analysis of MEED data in VTA to determine the impact/extent of late data entry. The analysis found that the majority of MSCs consistently update the MEED on the date the exam results were provided to the PEBLO. However, back-dated MEEDs were found in over 10% of IDES cases. CS will continue to monitor the MEED data and will take action to engage management at stations in which MSCs continue to repeatedly back-date the MEED. </a:t>
            </a:r>
            <a:endParaRPr lang="en-US" sz="1900" dirty="0">
              <a:solidFill>
                <a:srgbClr val="000000"/>
              </a:solidFill>
              <a:latin typeface="Times New Roman" panose="02020603050405020304" pitchFamily="18" charset="0"/>
              <a:ea typeface="Times New Roman" panose="02020603050405020304" pitchFamily="18" charset="0"/>
            </a:endParaRPr>
          </a:p>
          <a:p>
            <a:pPr marL="342900" indent="-342900">
              <a:lnSpc>
                <a:spcPct val="107000"/>
              </a:lnSpc>
              <a:buFont typeface="Wingdings" panose="05000000000000000000" pitchFamily="2" charset="2"/>
              <a:buChar char="Ø"/>
            </a:pPr>
            <a:r>
              <a:rPr lang="en-US" sz="1900" dirty="0">
                <a:solidFill>
                  <a:srgbClr val="000000"/>
                </a:solidFill>
                <a:latin typeface="Arial" panose="020B0604020202020204" pitchFamily="34" charset="0"/>
                <a:ea typeface="Calibri" panose="020F0502020204030204" pitchFamily="34" charset="0"/>
              </a:rPr>
              <a:t>All MSCs are asked to review their current work processes, and to ensure that VTA is being updated when exam results are provided to the PEBLO </a:t>
            </a:r>
            <a:endParaRPr kumimoji="0" lang="en-US" sz="1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31286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Calibri"/>
                <a:ea typeface="+mn-ea"/>
                <a:cs typeface="+mn-cs"/>
              </a:rPr>
              <a:t>  </a:t>
            </a:r>
            <a:r>
              <a:rPr lang="en-US" sz="3600" b="1" dirty="0">
                <a:solidFill>
                  <a:prstClr val="white"/>
                </a:solidFill>
              </a:rPr>
              <a:t>IDES Quality Reviews Completed by DRAS </a:t>
            </a:r>
            <a:endParaRPr kumimoji="0" lang="en-US" sz="3600" b="1"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685800"/>
            <a:ext cx="8726715" cy="3785652"/>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rPr>
              <a:t>As of January 2020, quality reviews of MSCs IDES work (actions taken on cases controlled by EP 689s) will be routed only to the Providence and Seattle DRAS for review. As DRAS employees, the Providence and Seattle AQRS generally have a practical understanding of IDES-specific requirements, which is expected to result in more effective quality reviews</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rPr>
              <a:t>Specifically, this change is expected to </a:t>
            </a:r>
            <a:r>
              <a:rPr lang="en-US" sz="2000" dirty="0">
                <a:solidFill>
                  <a:srgbClr val="000000"/>
                </a:solidFill>
                <a:latin typeface="Arial" panose="020B0604020202020204" pitchFamily="34" charset="0"/>
                <a:ea typeface="Times New Roman" panose="02020603050405020304" pitchFamily="18" charset="0"/>
              </a:rPr>
              <a:t>provide MSCs with more useful feedback and reduce the number of challenged/rebutted errors called in IDES cases. This change will also allow closer communication and coordination between the IDES team at CS and the AQRSs completing IDES reviews</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17378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685800"/>
            <a:ext cx="8382000" cy="1938992"/>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February 2020</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Table 4">
            <a:extLst>
              <a:ext uri="{FF2B5EF4-FFF2-40B4-BE49-F238E27FC236}">
                <a16:creationId xmlns:a16="http://schemas.microsoft.com/office/drawing/2014/main" id="{149AD901-867F-47F6-A0A6-439163B12AB2}"/>
              </a:ext>
            </a:extLst>
          </p:cNvPr>
          <p:cNvGraphicFramePr>
            <a:graphicFrameLocks noGrp="1"/>
          </p:cNvGraphicFramePr>
          <p:nvPr>
            <p:extLst>
              <p:ext uri="{D42A27DB-BD31-4B8C-83A1-F6EECF244321}">
                <p14:modId xmlns:p14="http://schemas.microsoft.com/office/powerpoint/2010/main" val="598839061"/>
              </p:ext>
            </p:extLst>
          </p:nvPr>
        </p:nvGraphicFramePr>
        <p:xfrm>
          <a:off x="685800" y="2590800"/>
          <a:ext cx="8000999" cy="2743200"/>
        </p:xfrm>
        <a:graphic>
          <a:graphicData uri="http://schemas.openxmlformats.org/drawingml/2006/table">
            <a:tbl>
              <a:tblPr firstRow="1" firstCol="1" bandRow="1"/>
              <a:tblGrid>
                <a:gridCol w="3088105">
                  <a:extLst>
                    <a:ext uri="{9D8B030D-6E8A-4147-A177-3AD203B41FA5}">
                      <a16:colId xmlns:a16="http://schemas.microsoft.com/office/drawing/2014/main" val="3892135630"/>
                    </a:ext>
                  </a:extLst>
                </a:gridCol>
                <a:gridCol w="2456447">
                  <a:extLst>
                    <a:ext uri="{9D8B030D-6E8A-4147-A177-3AD203B41FA5}">
                      <a16:colId xmlns:a16="http://schemas.microsoft.com/office/drawing/2014/main" val="1131064421"/>
                    </a:ext>
                  </a:extLst>
                </a:gridCol>
                <a:gridCol w="2456447">
                  <a:extLst>
                    <a:ext uri="{9D8B030D-6E8A-4147-A177-3AD203B41FA5}">
                      <a16:colId xmlns:a16="http://schemas.microsoft.com/office/drawing/2014/main" val="2221975214"/>
                    </a:ext>
                  </a:extLst>
                </a:gridCol>
              </a:tblGrid>
              <a:tr h="705406">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February 2020</a:t>
                      </a:r>
                      <a:endPar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Goal (AD/NAD)</a:t>
                      </a:r>
                      <a:endPar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(AD/NAD)</a:t>
                      </a:r>
                      <a:endPar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4511316"/>
                  </a:ext>
                </a:extLst>
              </a:tr>
              <a:tr h="323312">
                <a:tc>
                  <a:txBody>
                    <a:bodyPr/>
                    <a:lstStyle/>
                    <a:p>
                      <a:pPr marL="0" marR="0">
                        <a:spcBef>
                          <a:spcPts val="0"/>
                        </a:spcBef>
                        <a:spcAft>
                          <a:spcPts val="0"/>
                        </a:spcAft>
                      </a:pPr>
                      <a:r>
                        <a:rPr lang="en-US" sz="2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 Dev </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8/10</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9442626"/>
                  </a:ext>
                </a:extLst>
              </a:tr>
              <a:tr h="323312">
                <a:tc>
                  <a:txBody>
                    <a:bodyPr/>
                    <a:lstStyle/>
                    <a:p>
                      <a:pPr marL="0" marR="0">
                        <a:spcBef>
                          <a:spcPts val="0"/>
                        </a:spcBef>
                        <a:spcAft>
                          <a:spcPts val="0"/>
                        </a:spcAft>
                      </a:pPr>
                      <a:r>
                        <a:rPr lang="en-US" sz="2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Medical Stage</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40/38</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4980060"/>
                  </a:ext>
                </a:extLst>
              </a:tr>
              <a:tr h="323312">
                <a:tc>
                  <a:txBody>
                    <a:bodyPr/>
                    <a:lstStyle/>
                    <a:p>
                      <a:pPr marL="0" marR="0">
                        <a:spcBef>
                          <a:spcPts val="0"/>
                        </a:spcBef>
                        <a:spcAft>
                          <a:spcPts val="0"/>
                        </a:spcAft>
                      </a:pPr>
                      <a:r>
                        <a:rPr lang="en-US" sz="2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Ratings</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19/37</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586187"/>
                  </a:ext>
                </a:extLst>
              </a:tr>
              <a:tr h="323312">
                <a:tc>
                  <a:txBody>
                    <a:bodyPr/>
                    <a:lstStyle/>
                    <a:p>
                      <a:pPr marL="0" marR="0">
                        <a:spcBef>
                          <a:spcPts val="0"/>
                        </a:spcBef>
                        <a:spcAft>
                          <a:spcPts val="0"/>
                        </a:spcAft>
                      </a:pPr>
                      <a:r>
                        <a:rPr lang="en-US" sz="2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Recon Ratings </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14/12</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727291"/>
                  </a:ext>
                </a:extLst>
              </a:tr>
              <a:tr h="323312">
                <a:tc>
                  <a:txBody>
                    <a:bodyPr/>
                    <a:lstStyle/>
                    <a:p>
                      <a:pPr marL="0" marR="0">
                        <a:spcBef>
                          <a:spcPts val="0"/>
                        </a:spcBef>
                        <a:spcAft>
                          <a:spcPts val="0"/>
                        </a:spcAft>
                      </a:pPr>
                      <a:r>
                        <a:rPr lang="en-US" sz="2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Exit Interviews</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8/9</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786495"/>
                  </a:ext>
                </a:extLst>
              </a:tr>
              <a:tr h="323312">
                <a:tc>
                  <a:txBody>
                    <a:bodyPr/>
                    <a:lstStyle/>
                    <a:p>
                      <a:pPr marL="0" marR="0">
                        <a:spcBef>
                          <a:spcPts val="0"/>
                        </a:spcBef>
                        <a:spcAft>
                          <a:spcPts val="0"/>
                        </a:spcAft>
                      </a:pPr>
                      <a:r>
                        <a:rPr lang="en-US" sz="22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Final Ratings</a:t>
                      </a:r>
                      <a:endParaRPr lang="en-US" sz="2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r>
                        <a:rPr lang="en-US" sz="22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a:t>
                      </a:r>
                      <a:r>
                        <a:rPr lang="en-US" sz="22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a:t>
                      </a:r>
                      <a:endPar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5615079"/>
                  </a:ext>
                </a:extLst>
              </a:tr>
            </a:tbl>
          </a:graphicData>
        </a:graphic>
      </p:graphicFrame>
      <p:sp>
        <p:nvSpPr>
          <p:cNvPr id="7" name="Rectangle 6">
            <a:extLst>
              <a:ext uri="{FF2B5EF4-FFF2-40B4-BE49-F238E27FC236}">
                <a16:creationId xmlns:a16="http://schemas.microsoft.com/office/drawing/2014/main" id="{EE126901-0A31-40F5-A950-47A3A17FC3C3}"/>
              </a:ext>
            </a:extLst>
          </p:cNvPr>
          <p:cNvSpPr/>
          <p:nvPr/>
        </p:nvSpPr>
        <p:spPr>
          <a:xfrm>
            <a:off x="374764" y="5405450"/>
            <a:ext cx="7702436" cy="584775"/>
          </a:xfrm>
          <a:prstGeom prst="rect">
            <a:avLst/>
          </a:prstGeom>
        </p:spPr>
        <p:txBody>
          <a:bodyPr wrap="square">
            <a:spAutoFit/>
          </a:bodyPr>
          <a:lstStyle/>
          <a:p>
            <a:pPr marL="10287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Source:</a:t>
            </a:r>
            <a:r>
              <a:rPr lang="en-US" sz="1600" dirty="0">
                <a:solidFill>
                  <a:srgbClr val="000000"/>
                </a:solidFill>
                <a:latin typeface="Arial" panose="020B0604020202020204" pitchFamily="34" charset="0"/>
                <a:ea typeface="Times New Roman" panose="02020603050405020304" pitchFamily="18" charset="0"/>
              </a:rPr>
              <a:t>  VTA Completed Reports March 5, 2020 (7am ET)</a:t>
            </a:r>
            <a:endParaRPr lang="en-US" sz="1600"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          Note:</a:t>
            </a:r>
            <a:r>
              <a:rPr lang="en-US" sz="1600" dirty="0">
                <a:solidFill>
                  <a:srgbClr val="000000"/>
                </a:solidFill>
                <a:latin typeface="Arial" panose="020B0604020202020204" pitchFamily="34" charset="0"/>
                <a:ea typeface="Times New Roman" panose="02020603050405020304" pitchFamily="18" charset="0"/>
              </a:rPr>
              <a:t> VA is using the goals from the 230-day process</a:t>
            </a:r>
            <a:endParaRPr lang="en-US" sz="16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60825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Calibri"/>
                <a:ea typeface="+mn-ea"/>
                <a:cs typeface="+mn-cs"/>
              </a:rPr>
              <a:t>  </a:t>
            </a:r>
            <a:r>
              <a:rPr lang="en-US" sz="3600" b="1" dirty="0">
                <a:solidFill>
                  <a:prstClr val="white"/>
                </a:solidFill>
              </a:rPr>
              <a:t>Brokering BDD Claims</a:t>
            </a:r>
            <a:endParaRPr kumimoji="0" lang="en-US" sz="3600" b="1"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685800"/>
            <a:ext cx="8726715" cy="1938992"/>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rPr>
              <a:t>There have been reports of BDD claims held for 10 or more days and then brokered to other ROs due to the Servicemember living in the same state as the RO</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rPr>
              <a:t>Per </a:t>
            </a:r>
            <a:r>
              <a:rPr lang="en-US" sz="20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III.i.2.B.2.b</a:t>
            </a:r>
            <a:r>
              <a:rPr lang="en-US" sz="2000" dirty="0">
                <a:solidFill>
                  <a:srgbClr val="0000FF"/>
                </a:solidFill>
                <a:latin typeface="Arial" panose="020B0604020202020204" pitchFamily="34" charset="0"/>
                <a:ea typeface="Times New Roman" panose="02020603050405020304" pitchFamily="18" charset="0"/>
              </a:rPr>
              <a:t>, </a:t>
            </a:r>
            <a:r>
              <a:rPr lang="en-US" sz="2000" dirty="0">
                <a:latin typeface="Arial" panose="020B0604020202020204" pitchFamily="34" charset="0"/>
                <a:ea typeface="Times New Roman" panose="02020603050405020304" pitchFamily="18" charset="0"/>
              </a:rPr>
              <a:t>all BDD claims received at an intake site must be developed by that intake site. </a:t>
            </a:r>
            <a:endPar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9247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C2CFC6-5FC7-4EE6-9F18-F6181496DB25}"/>
              </a:ext>
            </a:extLst>
          </p:cNvPr>
          <p:cNvSpPr>
            <a:spLocks noGrp="1"/>
          </p:cNvSpPr>
          <p:nvPr>
            <p:ph idx="1"/>
          </p:nvPr>
        </p:nvSpPr>
        <p:spPr>
          <a:xfrm>
            <a:off x="304800" y="655320"/>
            <a:ext cx="8229600" cy="4525963"/>
          </a:xfrm>
        </p:spPr>
        <p:txBody>
          <a:bodyPr>
            <a:noAutofit/>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If BDD claims are received from other ROs via the centralized mail portal without development, please return these claims to the Station of Origination (SOO) and ask that they be developed</a:t>
            </a:r>
          </a:p>
          <a:p>
            <a:pPr>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The SOO/intake site is responsible for the development and shipping of any incoming BDD claims </a:t>
            </a:r>
          </a:p>
          <a:p>
            <a:pPr>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MSC Coaches should also discuss with Intake Processing Center (IPC) supervisors </a:t>
            </a:r>
          </a:p>
        </p:txBody>
      </p:sp>
      <p:sp>
        <p:nvSpPr>
          <p:cNvPr id="3" name="Slide Number Placeholder 2">
            <a:extLst>
              <a:ext uri="{FF2B5EF4-FFF2-40B4-BE49-F238E27FC236}">
                <a16:creationId xmlns:a16="http://schemas.microsoft.com/office/drawing/2014/main" id="{2F903506-114D-4AF9-ABA7-F3135B29A3AE}"/>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6F30E2D0-B777-4D23-BB97-22BBF50EA33C}"/>
              </a:ext>
            </a:extLst>
          </p:cNvPr>
          <p:cNvSpPr>
            <a:spLocks noGrp="1"/>
          </p:cNvSpPr>
          <p:nvPr>
            <p:ph type="title"/>
          </p:nvPr>
        </p:nvSpPr>
        <p:spPr/>
        <p:txBody>
          <a:bodyPr>
            <a:normAutofit/>
          </a:bodyPr>
          <a:lstStyle/>
          <a:p>
            <a:r>
              <a:rPr lang="en-US" sz="3600" dirty="0"/>
              <a:t>Transferring BDD Claims to Centralized Mail</a:t>
            </a:r>
          </a:p>
        </p:txBody>
      </p:sp>
    </p:spTree>
    <p:extLst>
      <p:ext uri="{BB962C8B-B14F-4D97-AF65-F5344CB8AC3E}">
        <p14:creationId xmlns:p14="http://schemas.microsoft.com/office/powerpoint/2010/main" val="1522314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FD6762-24E5-49FE-9EA8-7A11C64E2F94}"/>
              </a:ext>
            </a:extLst>
          </p:cNvPr>
          <p:cNvSpPr>
            <a:spLocks noGrp="1"/>
          </p:cNvSpPr>
          <p:nvPr>
            <p:ph idx="1"/>
          </p:nvPr>
        </p:nvSpPr>
        <p:spPr>
          <a:xfrm>
            <a:off x="228600" y="663154"/>
            <a:ext cx="8229600" cy="3429000"/>
          </a:xfrm>
        </p:spPr>
        <p:txBody>
          <a:bodyPr>
            <a:normAutofit/>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The BDD program has proven to be the fastest way to receive VA Benefits for transitioning Servicemembers</a:t>
            </a:r>
          </a:p>
          <a:p>
            <a:pPr>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Servicemembers are unaware of the eligibility timeframe (180-90 days prior to discharge)</a:t>
            </a:r>
          </a:p>
          <a:p>
            <a:pPr>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Please reiterate the eligibility criteria (with an emphasis on the eligible timeframe) </a:t>
            </a:r>
          </a:p>
        </p:txBody>
      </p:sp>
      <p:sp>
        <p:nvSpPr>
          <p:cNvPr id="3" name="Slide Number Placeholder 2">
            <a:extLst>
              <a:ext uri="{FF2B5EF4-FFF2-40B4-BE49-F238E27FC236}">
                <a16:creationId xmlns:a16="http://schemas.microsoft.com/office/drawing/2014/main" id="{9A732DA0-2574-4B9D-9EE5-BFD1D3726950}"/>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81843C34-60BA-4A1D-998C-167F5D5DB2C0}"/>
              </a:ext>
            </a:extLst>
          </p:cNvPr>
          <p:cNvSpPr>
            <a:spLocks noGrp="1"/>
          </p:cNvSpPr>
          <p:nvPr>
            <p:ph type="title"/>
          </p:nvPr>
        </p:nvSpPr>
        <p:spPr/>
        <p:txBody>
          <a:bodyPr>
            <a:normAutofit/>
          </a:bodyPr>
          <a:lstStyle/>
          <a:p>
            <a:r>
              <a:rPr lang="en-US" sz="3600" dirty="0"/>
              <a:t>Increasing Participation in the BDD Program</a:t>
            </a:r>
          </a:p>
        </p:txBody>
      </p:sp>
    </p:spTree>
    <p:extLst>
      <p:ext uri="{BB962C8B-B14F-4D97-AF65-F5344CB8AC3E}">
        <p14:creationId xmlns:p14="http://schemas.microsoft.com/office/powerpoint/2010/main" val="532867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fontScale="90000"/>
          </a:bodyPr>
          <a:lstStyle/>
          <a:p>
            <a:r>
              <a:rPr lang="en-US" dirty="0"/>
              <a:t>BDD EPs and Claim Labels (1 of 2)</a:t>
            </a:r>
          </a:p>
        </p:txBody>
      </p:sp>
      <p:sp>
        <p:nvSpPr>
          <p:cNvPr id="11" name="Rectangle 10">
            <a:extLst>
              <a:ext uri="{FF2B5EF4-FFF2-40B4-BE49-F238E27FC236}">
                <a16:creationId xmlns:a16="http://schemas.microsoft.com/office/drawing/2014/main" id="{DA60ECFF-2B5D-4ACF-8CFD-1B24BEE424FF}"/>
              </a:ext>
            </a:extLst>
          </p:cNvPr>
          <p:cNvSpPr/>
          <p:nvPr/>
        </p:nvSpPr>
        <p:spPr>
          <a:xfrm>
            <a:off x="381000" y="838200"/>
            <a:ext cx="8690430" cy="2862322"/>
          </a:xfrm>
          <a:prstGeom prst="rect">
            <a:avLst/>
          </a:prstGeom>
        </p:spPr>
        <p:txBody>
          <a:bodyPr wrap="square">
            <a:spAutoFit/>
          </a:bodyPr>
          <a:lstStyle/>
          <a:p>
            <a:pPr marL="285750" indent="-28575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There have been several instances of BDD and BDD-excluded claims establishment errors. As a reminder, as directed in </a:t>
            </a:r>
            <a:r>
              <a:rPr lang="en-US" sz="20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M21-1, III.i.2.A.2.c</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all BDD claims must be established with a diary EP 336 with a </a:t>
            </a:r>
            <a:r>
              <a:rPr lang="en-US" sz="2000" i="1" dirty="0">
                <a:solidFill>
                  <a:srgbClr val="000000"/>
                </a:solidFill>
                <a:latin typeface="Arial" panose="020B0604020202020204" pitchFamily="34" charset="0"/>
                <a:ea typeface="Times New Roman" panose="02020603050405020304" pitchFamily="18" charset="0"/>
                <a:cs typeface="Arial" panose="020B0604020202020204" pitchFamily="34" charset="0"/>
              </a:rPr>
              <a:t>BDD </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claim label.  The date of claim will be the day after the anticipated discharge date (RAD + 1)</a:t>
            </a:r>
          </a:p>
          <a:p>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pPr marL="285750" indent="-28575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After the examinations have been requested and if no other development is required, the EP 336 must be changed to the appropriate rating EP and BDD claim label as shown in </a:t>
            </a:r>
            <a:r>
              <a:rPr lang="en-US" sz="20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M21-1, III.i.2.A.2.d</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and below</a:t>
            </a:r>
          </a:p>
        </p:txBody>
      </p:sp>
      <p:pic>
        <p:nvPicPr>
          <p:cNvPr id="12" name="Picture 11">
            <a:extLst>
              <a:ext uri="{FF2B5EF4-FFF2-40B4-BE49-F238E27FC236}">
                <a16:creationId xmlns:a16="http://schemas.microsoft.com/office/drawing/2014/main" id="{C61F10D8-5028-4D42-B89D-9E33A010B102}"/>
              </a:ext>
            </a:extLst>
          </p:cNvPr>
          <p:cNvPicPr>
            <a:picLocks noChangeAspect="1"/>
          </p:cNvPicPr>
          <p:nvPr/>
        </p:nvPicPr>
        <p:blipFill>
          <a:blip r:embed="rId3"/>
          <a:stretch>
            <a:fillRect/>
          </a:stretch>
        </p:blipFill>
        <p:spPr>
          <a:xfrm>
            <a:off x="762000" y="4114800"/>
            <a:ext cx="7471771" cy="1634130"/>
          </a:xfrm>
          <a:prstGeom prst="rect">
            <a:avLst/>
          </a:prstGeom>
        </p:spPr>
      </p:pic>
    </p:spTree>
    <p:extLst>
      <p:ext uri="{BB962C8B-B14F-4D97-AF65-F5344CB8AC3E}">
        <p14:creationId xmlns:p14="http://schemas.microsoft.com/office/powerpoint/2010/main" val="191482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7220097" cy="3970318"/>
          </a:xfrm>
          <a:prstGeom prst="rect">
            <a:avLst/>
          </a:prstGeom>
        </p:spPr>
        <p:txBody>
          <a:bodyPr wrap="squar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General Topics for Discussion</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defRPr/>
            </a:pPr>
            <a:r>
              <a:rPr lang="en-US" sz="28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Miscellaneous and Open Floor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fontScale="90000"/>
          </a:bodyPr>
          <a:lstStyle/>
          <a:p>
            <a:r>
              <a:rPr lang="en-US" dirty="0"/>
              <a:t>BDD EPs and Claim Labels (2 of 2)</a:t>
            </a:r>
          </a:p>
        </p:txBody>
      </p:sp>
      <p:sp>
        <p:nvSpPr>
          <p:cNvPr id="7" name="Rectangle 6">
            <a:extLst>
              <a:ext uri="{FF2B5EF4-FFF2-40B4-BE49-F238E27FC236}">
                <a16:creationId xmlns:a16="http://schemas.microsoft.com/office/drawing/2014/main" id="{96944096-1360-4F80-A3D4-3F55354276D2}"/>
              </a:ext>
            </a:extLst>
          </p:cNvPr>
          <p:cNvSpPr/>
          <p:nvPr/>
        </p:nvSpPr>
        <p:spPr>
          <a:xfrm>
            <a:off x="73994" y="762000"/>
            <a:ext cx="9071430" cy="3785652"/>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If a claim is already pending and another claim is submitted electronically, then the system will establish one of the below EP 400s.</a:t>
            </a:r>
          </a:p>
          <a:p>
            <a:pPr marL="800100" lvl="1" indent="-342900">
              <a:buSzPct val="88000"/>
              <a:buFont typeface="Symbol" panose="05050102010706020507" pitchFamily="18" charset="2"/>
              <a:buChar char=""/>
              <a:tabLst>
                <a:tab pos="457200" algn="l"/>
              </a:tabLst>
            </a:pPr>
            <a:r>
              <a:rPr lang="en-US" sz="2000" i="1" dirty="0">
                <a:solidFill>
                  <a:srgbClr val="000000"/>
                </a:solidFill>
                <a:latin typeface="Arial" panose="020B0604020202020204" pitchFamily="34" charset="0"/>
                <a:ea typeface="Times New Roman" panose="02020603050405020304" pitchFamily="18" charset="0"/>
                <a:cs typeface="Arial" panose="020B0604020202020204" pitchFamily="34" charset="0"/>
              </a:rPr>
              <a:t>400 - </a:t>
            </a:r>
            <a:r>
              <a:rPr lang="en-US" sz="20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eBenefits</a:t>
            </a:r>
            <a:r>
              <a:rPr lang="en-US" sz="2000" i="1" dirty="0">
                <a:solidFill>
                  <a:srgbClr val="000000"/>
                </a:solidFill>
                <a:latin typeface="Arial" panose="020B0604020202020204" pitchFamily="34" charset="0"/>
                <a:ea typeface="Times New Roman" panose="02020603050405020304" pitchFamily="18" charset="0"/>
                <a:cs typeface="Arial" panose="020B0604020202020204" pitchFamily="34" charset="0"/>
              </a:rPr>
              <a:t> 526EZ-Pre-Discharge (400)</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and</a:t>
            </a:r>
          </a:p>
          <a:p>
            <a:pPr marL="800100" lvl="1" indent="-342900">
              <a:buSzPct val="88000"/>
              <a:buFont typeface="Symbol" panose="05050102010706020507" pitchFamily="18" charset="2"/>
              <a:buChar char=""/>
              <a:tabLst>
                <a:tab pos="457200" algn="l"/>
              </a:tabLst>
            </a:pPr>
            <a:r>
              <a:rPr lang="en-US" sz="2000" i="1" dirty="0">
                <a:solidFill>
                  <a:srgbClr val="000000"/>
                </a:solidFill>
                <a:latin typeface="Arial" panose="020B0604020202020204" pitchFamily="34" charset="0"/>
                <a:ea typeface="Times New Roman" panose="02020603050405020304" pitchFamily="18" charset="0"/>
                <a:cs typeface="Arial" panose="020B0604020202020204" pitchFamily="34" charset="0"/>
              </a:rPr>
              <a:t>400 - D2D-Pre-Discharge (400)</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There is a list of </a:t>
            </a:r>
            <a:r>
              <a:rPr lang="en-US" sz="20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BDD EPs and Claim Labels/Tableau Claim Label Codes</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on the </a:t>
            </a:r>
            <a:r>
              <a:rPr lang="en-US" sz="20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Pre-Discharge Intranet site</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which </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includes D2D, SEP, and </a:t>
            </a:r>
            <a:r>
              <a:rPr lang="en-US" sz="2000" dirty="0" err="1">
                <a:solidFill>
                  <a:srgbClr val="000000"/>
                </a:solidFill>
                <a:latin typeface="Arial" panose="020B0604020202020204" pitchFamily="34" charset="0"/>
                <a:ea typeface="Calibri" panose="020F0502020204030204" pitchFamily="34" charset="0"/>
                <a:cs typeface="Arial" panose="020B0604020202020204" pitchFamily="34" charset="0"/>
              </a:rPr>
              <a:t>eBenefits</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claim labels and the corresponding Tableau claim label code found in Tableau generated reports. While some of the attached claim labels may have been discontinued, this list can be used as a reference to identify all BDD claims routed to your RO including any outliers when running Tableau reports  </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3865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21</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March 5, 2020.</a:t>
            </a:r>
          </a:p>
        </p:txBody>
      </p:sp>
      <p:graphicFrame>
        <p:nvGraphicFramePr>
          <p:cNvPr id="3" name="Table 2">
            <a:extLst>
              <a:ext uri="{FF2B5EF4-FFF2-40B4-BE49-F238E27FC236}">
                <a16:creationId xmlns:a16="http://schemas.microsoft.com/office/drawing/2014/main" id="{D4B9066B-28C6-4670-875C-29915305B69B}"/>
              </a:ext>
            </a:extLst>
          </p:cNvPr>
          <p:cNvGraphicFramePr>
            <a:graphicFrameLocks noGrp="1"/>
          </p:cNvGraphicFramePr>
          <p:nvPr>
            <p:extLst>
              <p:ext uri="{D42A27DB-BD31-4B8C-83A1-F6EECF244321}">
                <p14:modId xmlns:p14="http://schemas.microsoft.com/office/powerpoint/2010/main" val="3749112229"/>
              </p:ext>
            </p:extLst>
          </p:nvPr>
        </p:nvGraphicFramePr>
        <p:xfrm>
          <a:off x="325580" y="2590800"/>
          <a:ext cx="8208820" cy="3303375"/>
        </p:xfrm>
        <a:graphic>
          <a:graphicData uri="http://schemas.openxmlformats.org/drawingml/2006/table">
            <a:tbl>
              <a:tblPr firstRow="1" firstCol="1" bandRow="1"/>
              <a:tblGrid>
                <a:gridCol w="3168316">
                  <a:extLst>
                    <a:ext uri="{9D8B030D-6E8A-4147-A177-3AD203B41FA5}">
                      <a16:colId xmlns:a16="http://schemas.microsoft.com/office/drawing/2014/main" val="781317426"/>
                    </a:ext>
                  </a:extLst>
                </a:gridCol>
                <a:gridCol w="2520252">
                  <a:extLst>
                    <a:ext uri="{9D8B030D-6E8A-4147-A177-3AD203B41FA5}">
                      <a16:colId xmlns:a16="http://schemas.microsoft.com/office/drawing/2014/main" val="4052900754"/>
                    </a:ext>
                  </a:extLst>
                </a:gridCol>
                <a:gridCol w="2520252">
                  <a:extLst>
                    <a:ext uri="{9D8B030D-6E8A-4147-A177-3AD203B41FA5}">
                      <a16:colId xmlns:a16="http://schemas.microsoft.com/office/drawing/2014/main" val="1476004306"/>
                    </a:ext>
                  </a:extLst>
                </a:gridCol>
              </a:tblGrid>
              <a:tr h="560175">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March 5,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Goal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Data</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220586"/>
                  </a:ext>
                </a:extLst>
              </a:tr>
              <a:tr h="256747">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14,788</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5772313"/>
                  </a:ext>
                </a:extLst>
              </a:tr>
              <a:tr h="256747">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13,064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340686"/>
                  </a:ext>
                </a:extLst>
              </a:tr>
              <a:tr h="256747">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3,064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082231"/>
                  </a:ext>
                </a:extLst>
              </a:tr>
              <a:tr h="48015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9,282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553764"/>
                  </a:ext>
                </a:extLst>
              </a:tr>
              <a:tr h="48015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284154"/>
                  </a:ext>
                </a:extLst>
              </a:tr>
              <a:tr h="256747">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652209"/>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22</a:t>
            </a:fld>
            <a:endParaRPr lang="en-US" dirty="0"/>
          </a:p>
        </p:txBody>
      </p:sp>
      <p:sp>
        <p:nvSpPr>
          <p:cNvPr id="5" name="Rectangle 4"/>
          <p:cNvSpPr/>
          <p:nvPr/>
        </p:nvSpPr>
        <p:spPr>
          <a:xfrm>
            <a:off x="304800" y="990600"/>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a:t>
            </a:r>
            <a:r>
              <a:rPr lang="en-US" sz="2400">
                <a:solidFill>
                  <a:srgbClr val="000000"/>
                </a:solidFill>
                <a:latin typeface="Arial" panose="020B0604020202020204" pitchFamily="34" charset="0"/>
                <a:ea typeface="Times New Roman"/>
                <a:cs typeface="Arial" panose="020B0604020202020204" pitchFamily="34" charset="0"/>
              </a:rPr>
              <a:t># VA 4552268  </a:t>
            </a: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MSC Teleconference Call: April 14, 2020</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Coaches Call June 4, 2020 </a:t>
            </a: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046988"/>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IRT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answered on the call. Send an email with details to the appropriate staff email box </a:t>
            </a:r>
          </a:p>
        </p:txBody>
      </p:sp>
    </p:spTree>
    <p:extLst>
      <p:ext uri="{BB962C8B-B14F-4D97-AF65-F5344CB8AC3E}">
        <p14:creationId xmlns:p14="http://schemas.microsoft.com/office/powerpoint/2010/main" val="21647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General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5262979"/>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400" dirty="0">
                <a:solidFill>
                  <a:srgbClr val="201F1E"/>
                </a:solidFill>
                <a:latin typeface="Arial" panose="020B0604020202020204" pitchFamily="34" charset="0"/>
                <a:ea typeface="Times New Roman" panose="02020603050405020304" pitchFamily="18" charset="0"/>
              </a:rPr>
              <a:t>MSCs are reminded of the procedures in </a:t>
            </a:r>
            <a:r>
              <a:rPr lang="en-US" sz="2400" u="sng" dirty="0">
                <a:latin typeface="Arial" panose="020B0604020202020204" pitchFamily="34" charset="0"/>
                <a:ea typeface="Times New Roman" panose="02020603050405020304" pitchFamily="18" charset="0"/>
              </a:rPr>
              <a:t>M21-1 III.i.2.D.6.c</a:t>
            </a:r>
            <a:r>
              <a:rPr lang="en-US" sz="2400" dirty="0">
                <a:latin typeface="Arial" panose="020B0604020202020204" pitchFamily="34" charset="0"/>
                <a:ea typeface="Times New Roman" panose="02020603050405020304" pitchFamily="18" charset="0"/>
              </a:rPr>
              <a:t>. and </a:t>
            </a:r>
            <a:r>
              <a:rPr lang="en-US" sz="2400" u="sng" dirty="0">
                <a:latin typeface="Arial" panose="020B0604020202020204" pitchFamily="34" charset="0"/>
                <a:ea typeface="Times New Roman" panose="02020603050405020304" pitchFamily="18" charset="0"/>
              </a:rPr>
              <a:t>M21-1 III.i.2.B.2.b</a:t>
            </a:r>
            <a:r>
              <a:rPr lang="en-US" sz="2400" dirty="0">
                <a:latin typeface="Arial" panose="020B0604020202020204" pitchFamily="34" charset="0"/>
                <a:ea typeface="Times New Roman" panose="02020603050405020304" pitchFamily="18" charset="0"/>
              </a:rPr>
              <a:t> for handling IDES/B</a:t>
            </a:r>
            <a:r>
              <a:rPr lang="en-US" sz="2400" dirty="0">
                <a:solidFill>
                  <a:srgbClr val="201F1E"/>
                </a:solidFill>
                <a:latin typeface="Arial" panose="020B0604020202020204" pitchFamily="34" charset="0"/>
                <a:ea typeface="Times New Roman" panose="02020603050405020304" pitchFamily="18" charset="0"/>
              </a:rPr>
              <a:t>DD claims related to GW Environmental Hazards. These procedures are summarized below; </a:t>
            </a:r>
            <a:endParaRPr lang="en-US" sz="3600" b="1" u="sng" dirty="0">
              <a:solidFill>
                <a:srgbClr val="1F497D"/>
              </a:solidFill>
              <a:latin typeface="Arial" panose="020B0604020202020204" pitchFamily="34" charset="0"/>
              <a:ea typeface="Times New Roman" panose="02020603050405020304" pitchFamily="18" charset="0"/>
            </a:endParaRPr>
          </a:p>
          <a:p>
            <a:pPr>
              <a:tabLst>
                <a:tab pos="0" algn="l"/>
              </a:tabLst>
            </a:pPr>
            <a:r>
              <a:rPr lang="en-US" sz="2400" dirty="0">
                <a:solidFill>
                  <a:srgbClr val="201F1E"/>
                </a:solidFill>
                <a:latin typeface="Arial" panose="020B0604020202020204" pitchFamily="34" charset="0"/>
                <a:ea typeface="Times New Roman" panose="02020603050405020304" pitchFamily="18" charset="0"/>
              </a:rPr>
              <a:t> </a:t>
            </a:r>
            <a:endParaRPr lang="en-US" sz="3600" b="1" u="sng" dirty="0">
              <a:solidFill>
                <a:srgbClr val="1F497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When IDES/BDD exams involve claims specifically based on </a:t>
            </a:r>
            <a:r>
              <a:rPr lang="en-US" sz="2400" u="sng" dirty="0">
                <a:solidFill>
                  <a:srgbClr val="000000"/>
                </a:solidFill>
                <a:latin typeface="Arial" panose="020B0604020202020204" pitchFamily="34" charset="0"/>
                <a:ea typeface="Times New Roman" panose="02020603050405020304" pitchFamily="18" charset="0"/>
              </a:rPr>
              <a:t>38 CFR 3.317</a:t>
            </a:r>
            <a:r>
              <a:rPr lang="en-US" sz="2400" dirty="0">
                <a:solidFill>
                  <a:srgbClr val="000000"/>
                </a:solidFill>
                <a:latin typeface="Arial" panose="020B0604020202020204" pitchFamily="34" charset="0"/>
                <a:ea typeface="Times New Roman" panose="02020603050405020304" pitchFamily="18" charset="0"/>
              </a:rPr>
              <a:t>, the MSC must: request the SHA DBQ, and include the </a:t>
            </a:r>
            <a:r>
              <a:rPr lang="en-US" sz="2400" i="1" dirty="0">
                <a:solidFill>
                  <a:srgbClr val="000000"/>
                </a:solidFill>
                <a:latin typeface="Arial" panose="020B0604020202020204" pitchFamily="34" charset="0"/>
                <a:ea typeface="Times New Roman" panose="02020603050405020304" pitchFamily="18" charset="0"/>
              </a:rPr>
              <a:t>GW Notice to Examiners</a:t>
            </a:r>
            <a:r>
              <a:rPr lang="en-US" sz="2400" dirty="0">
                <a:solidFill>
                  <a:srgbClr val="000000"/>
                </a:solidFill>
                <a:latin typeface="Arial" panose="020B0604020202020204" pitchFamily="34" charset="0"/>
                <a:ea typeface="Times New Roman" panose="02020603050405020304" pitchFamily="18" charset="0"/>
              </a:rPr>
              <a:t> within the request. </a:t>
            </a:r>
            <a:endParaRPr lang="en-US" sz="24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400" dirty="0">
                <a:solidFill>
                  <a:srgbClr val="000000"/>
                </a:solidFill>
                <a:latin typeface="Arial" panose="020B0604020202020204" pitchFamily="34" charset="0"/>
                <a:ea typeface="Times New Roman" panose="02020603050405020304" pitchFamily="18" charset="0"/>
              </a:rPr>
              <a:t>CAPRI users must copy and paste the </a:t>
            </a:r>
            <a:r>
              <a:rPr lang="en-US" sz="2400" i="1" dirty="0">
                <a:solidFill>
                  <a:srgbClr val="000000"/>
                </a:solidFill>
                <a:latin typeface="Arial" panose="020B0604020202020204" pitchFamily="34" charset="0"/>
                <a:ea typeface="Times New Roman" panose="02020603050405020304" pitchFamily="18" charset="0"/>
              </a:rPr>
              <a:t>GW Notice</a:t>
            </a:r>
            <a:r>
              <a:rPr lang="en-US" sz="2400" dirty="0">
                <a:solidFill>
                  <a:srgbClr val="000000"/>
                </a:solidFill>
                <a:latin typeface="Arial" panose="020B0604020202020204" pitchFamily="34" charset="0"/>
                <a:ea typeface="Times New Roman" panose="02020603050405020304" pitchFamily="18" charset="0"/>
              </a:rPr>
              <a:t> into the remarks of the request  </a:t>
            </a:r>
            <a:endParaRPr lang="en-US" sz="24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400" dirty="0">
                <a:solidFill>
                  <a:srgbClr val="000000"/>
                </a:solidFill>
                <a:latin typeface="Arial" panose="020B0604020202020204" pitchFamily="34" charset="0"/>
                <a:ea typeface="Times New Roman" panose="02020603050405020304" pitchFamily="18" charset="0"/>
              </a:rPr>
              <a:t>EMS users must use </a:t>
            </a:r>
            <a:r>
              <a:rPr lang="en-US" sz="2400" i="1" dirty="0">
                <a:solidFill>
                  <a:srgbClr val="000000"/>
                </a:solidFill>
                <a:latin typeface="Arial" panose="020B0604020202020204" pitchFamily="34" charset="0"/>
                <a:ea typeface="Times New Roman" panose="02020603050405020304" pitchFamily="18" charset="0"/>
              </a:rPr>
              <a:t>Specialty Language Needed? </a:t>
            </a:r>
            <a:r>
              <a:rPr lang="en-US" sz="2400" dirty="0">
                <a:solidFill>
                  <a:srgbClr val="000000"/>
                </a:solidFill>
                <a:latin typeface="Arial" panose="020B0604020202020204" pitchFamily="34" charset="0"/>
                <a:ea typeface="Times New Roman" panose="02020603050405020304" pitchFamily="18" charset="0"/>
              </a:rPr>
              <a:t>Field under the applicable contention and select, “general medical gulf war opinion;” this selection will populate the required language into the request </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61546"/>
            <a:ext cx="9144000" cy="523220"/>
          </a:xfrm>
          <a:prstGeom prst="rect">
            <a:avLst/>
          </a:prstGeom>
        </p:spPr>
        <p:txBody>
          <a:bodyPr wrap="square">
            <a:spAutoFit/>
          </a:bodyPr>
          <a:lstStyle/>
          <a:p>
            <a:pPr algn="ctr"/>
            <a:r>
              <a:rPr lang="en-US" sz="2800" b="1" dirty="0">
                <a:solidFill>
                  <a:schemeClr val="bg1"/>
                </a:solidFill>
                <a:latin typeface="+mj-lt"/>
              </a:rPr>
              <a:t>Gulf War (GW) Examinations in Pre-Discharge Cases (1 of 2) </a:t>
            </a:r>
          </a:p>
        </p:txBody>
      </p:sp>
    </p:spTree>
    <p:extLst>
      <p:ext uri="{BB962C8B-B14F-4D97-AF65-F5344CB8AC3E}">
        <p14:creationId xmlns:p14="http://schemas.microsoft.com/office/powerpoint/2010/main" val="3143317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544764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In these instances, MSCs must</a:t>
            </a:r>
            <a:r>
              <a:rPr lang="en-US" sz="2400" b="1" dirty="0">
                <a:solidFill>
                  <a:srgbClr val="000000"/>
                </a:solidFill>
                <a:latin typeface="Arial" panose="020B0604020202020204" pitchFamily="34" charset="0"/>
                <a:ea typeface="Times New Roman" panose="02020603050405020304" pitchFamily="18" charset="0"/>
              </a:rPr>
              <a:t> NOT:</a:t>
            </a:r>
            <a:endParaRPr lang="en-US" sz="24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400" dirty="0">
                <a:solidFill>
                  <a:srgbClr val="000000"/>
                </a:solidFill>
                <a:latin typeface="Arial" panose="020B0604020202020204" pitchFamily="34" charset="0"/>
                <a:ea typeface="Times New Roman" panose="02020603050405020304" pitchFamily="18" charset="0"/>
              </a:rPr>
              <a:t>request a GW General Medical DBQ (This would be duplicative of the SHA DBQ, which also includes a full general medical exam) </a:t>
            </a:r>
            <a:endParaRPr lang="en-US" sz="24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400" dirty="0">
                <a:solidFill>
                  <a:srgbClr val="000000"/>
                </a:solidFill>
                <a:latin typeface="Arial" panose="020B0604020202020204" pitchFamily="34" charset="0"/>
                <a:ea typeface="Times New Roman" panose="02020603050405020304" pitchFamily="18" charset="0"/>
              </a:rPr>
              <a:t>request a Medical Opinion DBQ</a:t>
            </a:r>
            <a:endParaRPr lang="en-US" sz="2400" dirty="0">
              <a:solidFill>
                <a:srgbClr val="000000"/>
              </a:solidFill>
              <a:latin typeface="Times New Roman" panose="02020603050405020304" pitchFamily="18" charset="0"/>
              <a:ea typeface="Times New Roman" panose="02020603050405020304" pitchFamily="18" charset="0"/>
            </a:endParaRPr>
          </a:p>
          <a:p>
            <a:pPr>
              <a:tabLst>
                <a:tab pos="0" algn="l"/>
              </a:tabLst>
            </a:pPr>
            <a:r>
              <a:rPr lang="en-US" sz="2800" dirty="0">
                <a:solidFill>
                  <a:srgbClr val="201F1E"/>
                </a:solidFill>
                <a:latin typeface="Arial" panose="020B0604020202020204" pitchFamily="34" charset="0"/>
                <a:ea typeface="Times New Roman" panose="02020603050405020304" pitchFamily="18" charset="0"/>
              </a:rPr>
              <a:t> </a:t>
            </a:r>
            <a:endParaRPr lang="en-US" sz="3600" b="1" u="sng" dirty="0">
              <a:solidFill>
                <a:srgbClr val="1F497D"/>
              </a:solidFill>
              <a:latin typeface="Arial" panose="020B0604020202020204" pitchFamily="34" charset="0"/>
              <a:ea typeface="Times New Roman" panose="02020603050405020304" pitchFamily="18" charset="0"/>
            </a:endParaRPr>
          </a:p>
          <a:p>
            <a:r>
              <a:rPr lang="en-US" sz="2200" b="1" i="1" u="sng" dirty="0">
                <a:solidFill>
                  <a:srgbClr val="201F1E"/>
                </a:solidFill>
                <a:latin typeface="Arial" panose="020B0604020202020204" pitchFamily="34" charset="0"/>
                <a:ea typeface="Times New Roman" panose="02020603050405020304" pitchFamily="18" charset="0"/>
              </a:rPr>
              <a:t>Important:</a:t>
            </a:r>
            <a:r>
              <a:rPr lang="en-US" sz="2200" dirty="0">
                <a:solidFill>
                  <a:srgbClr val="201F1E"/>
                </a:solidFill>
                <a:latin typeface="Arial" panose="020B0604020202020204" pitchFamily="34" charset="0"/>
                <a:ea typeface="Times New Roman" panose="02020603050405020304" pitchFamily="18" charset="0"/>
              </a:rPr>
              <a:t> these special GW exam requirements are only necessary in claims specifically based on </a:t>
            </a:r>
            <a:r>
              <a:rPr lang="en-US" sz="22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38 CFR 3.317</a:t>
            </a:r>
            <a:r>
              <a:rPr lang="en-US" sz="2200" b="1" u="sng" dirty="0">
                <a:solidFill>
                  <a:srgbClr val="201F1E"/>
                </a:solidFill>
                <a:latin typeface="Arial" panose="020B0604020202020204" pitchFamily="34" charset="0"/>
                <a:ea typeface="Times New Roman" panose="02020603050405020304" pitchFamily="18" charset="0"/>
              </a:rPr>
              <a:t>.</a:t>
            </a:r>
            <a:r>
              <a:rPr lang="en-US" sz="2200" dirty="0">
                <a:solidFill>
                  <a:srgbClr val="201F1E"/>
                </a:solidFill>
                <a:latin typeface="Arial" panose="020B0604020202020204" pitchFamily="34" charset="0"/>
                <a:ea typeface="Times New Roman" panose="02020603050405020304" pitchFamily="18" charset="0"/>
              </a:rPr>
              <a:t> These procedures are not necessarily required simply because a claimant or an application indicates service in Southwest Asia, or exposure to environmental hazards. Further, GW examination protocols are typically not necessary in cases involving diagnosed chronic conditions, that are subject to service connection on a direct basis. If MSCs are unsure of whether a claim is related to </a:t>
            </a:r>
            <a:r>
              <a:rPr lang="en-US" sz="22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38 CFR 3.317</a:t>
            </a:r>
            <a:r>
              <a:rPr lang="en-US" sz="2200" dirty="0">
                <a:solidFill>
                  <a:srgbClr val="201F1E"/>
                </a:solidFill>
                <a:latin typeface="Arial" panose="020B0604020202020204" pitchFamily="34" charset="0"/>
                <a:ea typeface="Times New Roman" panose="02020603050405020304" pitchFamily="18" charset="0"/>
              </a:rPr>
              <a:t>, and requires GW exam protocols, please contact the IDES Mailbox for guidance. </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61546"/>
            <a:ext cx="9144000" cy="523220"/>
          </a:xfrm>
          <a:prstGeom prst="rect">
            <a:avLst/>
          </a:prstGeom>
        </p:spPr>
        <p:txBody>
          <a:bodyPr wrap="square">
            <a:spAutoFit/>
          </a:bodyPr>
          <a:lstStyle/>
          <a:p>
            <a:pPr algn="ctr"/>
            <a:r>
              <a:rPr lang="en-US" sz="2800" b="1" dirty="0">
                <a:solidFill>
                  <a:schemeClr val="bg1"/>
                </a:solidFill>
                <a:latin typeface="+mj-lt"/>
              </a:rPr>
              <a:t>Gulf War (GW) Examinations in Pre-Discharge Cases (2 of 2) </a:t>
            </a:r>
          </a:p>
        </p:txBody>
      </p:sp>
    </p:spTree>
    <p:extLst>
      <p:ext uri="{BB962C8B-B14F-4D97-AF65-F5344CB8AC3E}">
        <p14:creationId xmlns:p14="http://schemas.microsoft.com/office/powerpoint/2010/main" val="3121437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5365571"/>
          </a:xfrm>
          <a:prstGeom prst="rect">
            <a:avLst/>
          </a:prstGeom>
        </p:spPr>
        <p:txBody>
          <a:bodyPr wrap="square">
            <a:spAutoFit/>
          </a:bodyPr>
          <a:lstStyle/>
          <a:p>
            <a:pPr marL="342900" indent="-342900">
              <a:spcAft>
                <a:spcPts val="800"/>
              </a:spcAft>
              <a:buFont typeface="Wingdings" panose="05000000000000000000" pitchFamily="2" charset="2"/>
              <a:buChar char="Ø"/>
            </a:pPr>
            <a:r>
              <a:rPr lang="pt-BR" sz="2400" u="sng" dirty="0">
                <a:solidFill>
                  <a:srgbClr val="000000"/>
                </a:solidFill>
                <a:latin typeface="Arial" panose="020B0604020202020204" pitchFamily="34" charset="0"/>
                <a:ea typeface="Calibri" panose="020F0502020204030204" pitchFamily="34" charset="0"/>
              </a:rPr>
              <a:t>M21-1 III.iv.3.A.4.b</a:t>
            </a:r>
            <a:r>
              <a:rPr lang="pt-BR" sz="2400" dirty="0">
                <a:solidFill>
                  <a:srgbClr val="000000"/>
                </a:solidFill>
                <a:latin typeface="Arial" panose="020B0604020202020204" pitchFamily="34" charset="0"/>
                <a:ea typeface="Calibri" panose="020F0502020204030204" pitchFamily="34" charset="0"/>
              </a:rPr>
              <a:t> </a:t>
            </a:r>
            <a:r>
              <a:rPr lang="en-US" sz="2400" dirty="0">
                <a:solidFill>
                  <a:srgbClr val="000000"/>
                </a:solidFill>
                <a:latin typeface="Arial" panose="020B0604020202020204" pitchFamily="34" charset="0"/>
                <a:ea typeface="Calibri" panose="020F0502020204030204" pitchFamily="34" charset="0"/>
              </a:rPr>
              <a:t>stipulates that Acceptable Clinical Evidence (ACE) process is not allowable in IDES/BDD exams. IDES and BDD exam requests must indicate that ACE exams cannot be used</a:t>
            </a:r>
            <a:endParaRPr lang="en-US" sz="2400" dirty="0">
              <a:solidFill>
                <a:srgbClr val="000000"/>
              </a:solidFill>
              <a:latin typeface="Times New Roman" panose="02020603050405020304" pitchFamily="18" charset="0"/>
              <a:ea typeface="Times New Roman" panose="02020603050405020304" pitchFamily="18" charset="0"/>
            </a:endParaRPr>
          </a:p>
          <a:p>
            <a:pPr marL="342900" indent="-342900">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However, an important distinction must be made between the ACE process and </a:t>
            </a:r>
            <a:r>
              <a:rPr lang="en-US" sz="2400" i="1" dirty="0">
                <a:solidFill>
                  <a:srgbClr val="000000"/>
                </a:solidFill>
                <a:latin typeface="Arial" panose="020B0604020202020204" pitchFamily="34" charset="0"/>
                <a:ea typeface="Calibri" panose="020F0502020204030204" pitchFamily="34" charset="0"/>
              </a:rPr>
              <a:t>telehealth </a:t>
            </a:r>
            <a:r>
              <a:rPr lang="en-US" sz="2400" dirty="0">
                <a:solidFill>
                  <a:srgbClr val="000000"/>
                </a:solidFill>
                <a:latin typeface="Arial" panose="020B0604020202020204" pitchFamily="34" charset="0"/>
                <a:ea typeface="Calibri" panose="020F0502020204030204" pitchFamily="34" charset="0"/>
              </a:rPr>
              <a:t>and/or</a:t>
            </a:r>
            <a:r>
              <a:rPr lang="en-US" sz="2400" i="1" dirty="0">
                <a:solidFill>
                  <a:srgbClr val="000000"/>
                </a:solidFill>
                <a:latin typeface="Arial" panose="020B0604020202020204" pitchFamily="34" charset="0"/>
                <a:ea typeface="Calibri" panose="020F0502020204030204" pitchFamily="34" charset="0"/>
              </a:rPr>
              <a:t> tele-mental health</a:t>
            </a:r>
            <a:r>
              <a:rPr lang="en-US" sz="2400" dirty="0">
                <a:solidFill>
                  <a:srgbClr val="000000"/>
                </a:solidFill>
                <a:latin typeface="Arial" panose="020B0604020202020204" pitchFamily="34" charset="0"/>
                <a:ea typeface="Calibri" panose="020F0502020204030204" pitchFamily="34" charset="0"/>
              </a:rPr>
              <a:t> C&amp;P exams. Although the ACE process is prohibited in BDD/IDES, an exam provider may complete one or more of the requested examinations using telehealth technology, provided that the exams are completed under the specifications outlined under VHA telehealth protocol.  Exams completed in this manner are effectively considered in-person or face to face exams and as such, are acceptable in BDD and IDES cases</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61546"/>
            <a:ext cx="9144000" cy="507831"/>
          </a:xfrm>
          <a:prstGeom prst="rect">
            <a:avLst/>
          </a:prstGeom>
        </p:spPr>
        <p:txBody>
          <a:bodyPr wrap="square">
            <a:spAutoFit/>
          </a:bodyPr>
          <a:lstStyle/>
          <a:p>
            <a:pPr algn="ctr"/>
            <a:r>
              <a:rPr lang="en-US" sz="2700" b="1" dirty="0">
                <a:solidFill>
                  <a:schemeClr val="bg1"/>
                </a:solidFill>
                <a:latin typeface="+mj-lt"/>
              </a:rPr>
              <a:t>Use of Telehealth/Tele-mental Health C&amp;P Exams in BDD/IDES</a:t>
            </a:r>
          </a:p>
        </p:txBody>
      </p:sp>
    </p:spTree>
    <p:extLst>
      <p:ext uri="{BB962C8B-B14F-4D97-AF65-F5344CB8AC3E}">
        <p14:creationId xmlns:p14="http://schemas.microsoft.com/office/powerpoint/2010/main" val="723350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3FA49-FC48-493C-94A2-B5BE0B839CF0}">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11726</TotalTime>
  <Words>2019</Words>
  <Application>Microsoft Office PowerPoint</Application>
  <PresentationFormat>On-screen Show (4:3)</PresentationFormat>
  <Paragraphs>163</Paragraphs>
  <Slides>22</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22</vt:i4>
      </vt:variant>
    </vt:vector>
  </HeadingPairs>
  <TitlesOfParts>
    <vt:vector size="31" baseType="lpstr">
      <vt:lpstr>Arial</vt:lpstr>
      <vt:lpstr>Calibri</vt:lpstr>
      <vt:lpstr>Myriad Pro</vt:lpstr>
      <vt:lpstr>Symbol</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IDES Program Timeliness </vt:lpstr>
      <vt:lpstr>PowerPoint Presentation</vt:lpstr>
      <vt:lpstr>PowerPoint Presentation</vt:lpstr>
      <vt:lpstr>Transferring BDD Claims to Centralized Mail</vt:lpstr>
      <vt:lpstr>Increasing Participation in the BDD Program</vt:lpstr>
      <vt:lpstr>BDD EPs and Claim Labels (1 of 2)</vt:lpstr>
      <vt:lpstr>BDD EPs and Claim Labels (2 of 2)</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2020 IDES and BDD Call PowerPoint Presentation</dc:title>
  <dc:subject>VSR, AQRS, Pre-Discharge MSC, RVSR</dc:subject>
  <dc:creator>Department of Veterans Affairs, Veterans Benefits Administration, Compensation Service, STAFF</dc:creator>
  <cp:lastModifiedBy>Kathy Poole</cp:lastModifiedBy>
  <cp:revision>211</cp:revision>
  <cp:lastPrinted>2018-01-09T18:11:21Z</cp:lastPrinted>
  <dcterms:created xsi:type="dcterms:W3CDTF">2017-12-21T16:13:31Z</dcterms:created>
  <dcterms:modified xsi:type="dcterms:W3CDTF">2020-03-11T12:44:32Z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