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</p:sldMasterIdLst>
  <p:notesMasterIdLst>
    <p:notesMasterId r:id="rId21"/>
  </p:notesMasterIdLst>
  <p:sldIdLst>
    <p:sldId id="257" r:id="rId6"/>
    <p:sldId id="141168488" r:id="rId7"/>
    <p:sldId id="308" r:id="rId8"/>
    <p:sldId id="347" r:id="rId9"/>
    <p:sldId id="346" r:id="rId10"/>
    <p:sldId id="349" r:id="rId11"/>
    <p:sldId id="141168492" r:id="rId12"/>
    <p:sldId id="350" r:id="rId13"/>
    <p:sldId id="351" r:id="rId14"/>
    <p:sldId id="353" r:id="rId15"/>
    <p:sldId id="141168512" r:id="rId16"/>
    <p:sldId id="141168513" r:id="rId17"/>
    <p:sldId id="356" r:id="rId18"/>
    <p:sldId id="357" r:id="rId19"/>
    <p:sldId id="1411684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8B8D35-7C53-4B7E-AB53-E4C0381ACA2C}">
          <p14:sldIdLst>
            <p14:sldId id="257"/>
            <p14:sldId id="141168488"/>
            <p14:sldId id="308"/>
            <p14:sldId id="347"/>
            <p14:sldId id="346"/>
            <p14:sldId id="349"/>
            <p14:sldId id="141168492"/>
            <p14:sldId id="350"/>
            <p14:sldId id="351"/>
            <p14:sldId id="353"/>
            <p14:sldId id="141168512"/>
            <p14:sldId id="141168513"/>
            <p14:sldId id="356"/>
            <p14:sldId id="357"/>
          </p14:sldIdLst>
        </p14:section>
        <p14:section name="Back-up Slides" id="{943FBD87-A277-4E4F-B416-5A248DC44FA1}">
          <p14:sldIdLst>
            <p14:sldId id="1411684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a, Antoinette M., VBAVACO" initials="RAMV" lastIdx="4" clrIdx="0">
    <p:extLst>
      <p:ext uri="{19B8F6BF-5375-455C-9EA6-DF929625EA0E}">
        <p15:presenceInfo xmlns:p15="http://schemas.microsoft.com/office/powerpoint/2012/main" userId="S::Antoinette.Rivera@va.gov::ae3b1cf1-b90b-4d39-a4b9-c5da3061c6a6" providerId="AD"/>
      </p:ext>
    </p:extLst>
  </p:cmAuthor>
  <p:cmAuthor id="2" name="Department of Veterans Affairs" initials="DoVA" lastIdx="1" clrIdx="1">
    <p:extLst>
      <p:ext uri="{19B8F6BF-5375-455C-9EA6-DF929625EA0E}">
        <p15:presenceInfo xmlns:p15="http://schemas.microsoft.com/office/powerpoint/2012/main" userId="Department of Veterans Affairs" providerId="None"/>
      </p:ext>
    </p:extLst>
  </p:cmAuthor>
  <p:cmAuthor id="3" name="Roberson, Amelia (Amee), VBAVACO" initials="RV" lastIdx="2" clrIdx="2">
    <p:extLst>
      <p:ext uri="{19B8F6BF-5375-455C-9EA6-DF929625EA0E}">
        <p15:presenceInfo xmlns:p15="http://schemas.microsoft.com/office/powerpoint/2012/main" userId="S::amelia.roberson@va.gov::7bd9eac8-2892-45ff-92e4-e7bfb0bbcf85" providerId="AD"/>
      </p:ext>
    </p:extLst>
  </p:cmAuthor>
  <p:cmAuthor id="4" name="Brinley, William S. VBAVACO" initials="BWSV" lastIdx="6" clrIdx="3">
    <p:extLst>
      <p:ext uri="{19B8F6BF-5375-455C-9EA6-DF929625EA0E}">
        <p15:presenceInfo xmlns:p15="http://schemas.microsoft.com/office/powerpoint/2012/main" userId="S::William.Brinley@va.gov::9b3924d3-9c82-47ee-b164-2cb9155dea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009C9A"/>
    <a:srgbClr val="EEECE1"/>
    <a:srgbClr val="003F72"/>
    <a:srgbClr val="00425F"/>
    <a:srgbClr val="E7EDF4"/>
    <a:srgbClr val="CBD9E8"/>
    <a:srgbClr val="00628E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7D74-9C33-4295-94DC-D220EFCF4D1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30F3-75D9-4A5B-986C-F3A58790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130F3-75D9-4A5B-986C-F3A58790D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6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40" y="4803735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150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40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8625" b="1" spc="-75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405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8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Agenda</a:t>
            </a:r>
            <a:endParaRPr lang="en-US" sz="3600" u="sng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1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Master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215260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5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Master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88724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Master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252298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8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3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1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Agenda</a:t>
            </a:r>
            <a:endParaRPr lang="en-US" sz="2700" u="sng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4" y="1659466"/>
            <a:ext cx="8481253" cy="276999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846077"/>
            <a:ext cx="7892223" cy="66941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lvl="1" indent="-257175">
              <a:spcBef>
                <a:spcPts val="900"/>
              </a:spcBef>
              <a:buFont typeface="+mj-lt"/>
              <a:buAutoNum type="arabicPeriod"/>
            </a:pPr>
            <a:r>
              <a:rPr lang="en-US" sz="15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900"/>
              </a:spcBef>
            </a:pPr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29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3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331381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900" smtClean="0">
                <a:solidFill>
                  <a:prstClr val="white"/>
                </a:solidFill>
              </a:rPr>
              <a:pPr/>
              <a:t>‹#›</a:t>
            </a:fld>
            <a:endParaRPr lang="en-US" sz="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3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4739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143302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3" y="27305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7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4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0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5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4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2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2971800" y="6336268"/>
              <a:ext cx="29718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>
                  <a:solidFill>
                    <a:srgbClr val="C00000"/>
                  </a:solidFill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9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29718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C00000"/>
                  </a:solidFill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xycode.com/2017/10/13/quantity-vs-quality-in-bed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nnebrog/6616174207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lumenlearning.com/suny-esc-communicationforprofessionals/chapter/working-in-team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vids/6883510574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g/grant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report.com/improve-workplace-benefits-office-ergonomics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/>
              <a:t>U.S. Department of Veterans Affairs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710" y="3465056"/>
            <a:ext cx="6783050" cy="1751522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Benefits Administration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Outreach, Transition and Economic Development (OTED)</a:t>
            </a:r>
          </a:p>
          <a:p>
            <a:endParaRPr lang="en-US" sz="2000" dirty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AD2EDE-18E6-4D20-B001-568D5B8BD7B2}"/>
              </a:ext>
            </a:extLst>
          </p:cNvPr>
          <p:cNvSpPr txBox="1"/>
          <p:nvPr/>
        </p:nvSpPr>
        <p:spPr>
          <a:xfrm>
            <a:off x="3200400" y="5650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52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cs typeface="Arial"/>
              </a:rPr>
              <a:t>Client Relations</a:t>
            </a:r>
            <a:endParaRPr lang="en-US" sz="48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8B8DF-63E3-4093-A057-020CB9E16D25}"/>
              </a:ext>
            </a:extLst>
          </p:cNvPr>
          <p:cNvSpPr txBox="1"/>
          <p:nvPr/>
        </p:nvSpPr>
        <p:spPr>
          <a:xfrm>
            <a:off x="0" y="655321"/>
            <a:ext cx="9071430" cy="72635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Goal: 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Quickly and accurately respond</a:t>
            </a:r>
            <a:r>
              <a:rPr lang="en-US" sz="2800" spc="-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to</a:t>
            </a:r>
            <a:r>
              <a:rPr lang="en-US" sz="2800" spc="-4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and</a:t>
            </a:r>
            <a:r>
              <a:rPr lang="en-US" sz="2800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resolve</a:t>
            </a:r>
            <a:r>
              <a:rPr lang="en-US" sz="2800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inquiries</a:t>
            </a:r>
            <a:r>
              <a:rPr lang="en-US" sz="28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from</a:t>
            </a:r>
            <a:r>
              <a:rPr lang="en-US" sz="2800" spc="-3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Veterans</a:t>
            </a:r>
            <a:r>
              <a:rPr lang="en-US" sz="2800" spc="-3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and</a:t>
            </a:r>
            <a:r>
              <a:rPr lang="en-US" sz="2800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beneficiaries</a:t>
            </a:r>
            <a:r>
              <a:rPr lang="en-US" sz="28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who </a:t>
            </a:r>
            <a:r>
              <a:rPr lang="en-US" sz="2800" spc="-4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reach out to the White House, Secretary of Veterans Affairs and other </a:t>
            </a:r>
            <a:r>
              <a:rPr lang="en-US" sz="2800" spc="-49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senior</a:t>
            </a:r>
            <a:r>
              <a:rPr lang="en-US" sz="2800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VA</a:t>
            </a:r>
            <a:r>
              <a:rPr lang="en-US" sz="2800" spc="-1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dirty="0">
                <a:ea typeface="Symbol" panose="05050102010706020507" pitchFamily="18" charset="2"/>
                <a:cs typeface="Symbol" panose="05050102010706020507" pitchFamily="18" charset="2"/>
              </a:rPr>
              <a:t>officials</a:t>
            </a:r>
          </a:p>
          <a:p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Accomplishments: 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Calibri"/>
              </a:rPr>
              <a:t>FYTD Receipts=</a:t>
            </a:r>
            <a:r>
              <a:rPr lang="en-US" sz="2000" b="1" dirty="0">
                <a:ea typeface="+mn-lt"/>
                <a:cs typeface="Calibri"/>
              </a:rPr>
              <a:t>9,984</a:t>
            </a:r>
          </a:p>
          <a:p>
            <a:r>
              <a:rPr lang="en-US" sz="2000" b="1" dirty="0">
                <a:ea typeface="+mn-lt"/>
                <a:cs typeface="Calibri"/>
              </a:rPr>
              <a:t>      62% </a:t>
            </a:r>
            <a:r>
              <a:rPr lang="en-US" sz="2000" dirty="0">
                <a:ea typeface="+mn-lt"/>
                <a:cs typeface="Calibri"/>
              </a:rPr>
              <a:t>more than the </a:t>
            </a:r>
            <a:r>
              <a:rPr lang="en-US" sz="2000" b="1" dirty="0">
                <a:ea typeface="+mn-lt"/>
                <a:cs typeface="Calibri"/>
              </a:rPr>
              <a:t>6,090 FY21</a:t>
            </a:r>
            <a:endParaRPr lang="en-US" sz="2000" b="1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Calibri"/>
              </a:rPr>
              <a:t>Feb22 Receipts= </a:t>
            </a:r>
            <a:r>
              <a:rPr lang="en-US" sz="2000" b="1" dirty="0">
                <a:ea typeface="+mn-lt"/>
                <a:cs typeface="Calibri"/>
              </a:rPr>
              <a:t>2,059</a:t>
            </a:r>
          </a:p>
          <a:p>
            <a:r>
              <a:rPr lang="en-US" sz="2000" dirty="0">
                <a:ea typeface="+mn-lt"/>
                <a:cs typeface="Calibri"/>
              </a:rPr>
              <a:t>      </a:t>
            </a:r>
            <a:r>
              <a:rPr lang="en-US" sz="2000" b="1" dirty="0">
                <a:ea typeface="+mn-lt"/>
                <a:cs typeface="Calibri"/>
              </a:rPr>
              <a:t>70% </a:t>
            </a:r>
            <a:r>
              <a:rPr lang="en-US" sz="2000" dirty="0">
                <a:ea typeface="+mn-lt"/>
                <a:cs typeface="Calibri"/>
              </a:rPr>
              <a:t>more than the </a:t>
            </a:r>
            <a:r>
              <a:rPr lang="en-US" sz="2000" b="1" dirty="0">
                <a:ea typeface="+mn-lt"/>
                <a:cs typeface="Calibri"/>
              </a:rPr>
              <a:t>1,214</a:t>
            </a:r>
            <a:r>
              <a:rPr lang="en-US" sz="2000" dirty="0">
                <a:ea typeface="+mn-lt"/>
                <a:cs typeface="Calibri"/>
              </a:rPr>
              <a:t> Feb21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Calibri"/>
              </a:rPr>
              <a:t>FYTD Completed=</a:t>
            </a:r>
            <a:r>
              <a:rPr lang="en-US" sz="2000" b="1" dirty="0">
                <a:ea typeface="+mn-lt"/>
                <a:cs typeface="Calibri"/>
              </a:rPr>
              <a:t>6,887</a:t>
            </a:r>
          </a:p>
          <a:p>
            <a:r>
              <a:rPr lang="en-US" sz="2000" dirty="0">
                <a:ea typeface="+mn-lt"/>
                <a:cs typeface="Calibri"/>
              </a:rPr>
              <a:t>      </a:t>
            </a:r>
            <a:r>
              <a:rPr lang="en-US" sz="2000" b="1" dirty="0">
                <a:ea typeface="+mn-lt"/>
                <a:cs typeface="Calibri"/>
              </a:rPr>
              <a:t>17%</a:t>
            </a:r>
            <a:r>
              <a:rPr lang="en-US" sz="2000" dirty="0">
                <a:ea typeface="+mn-lt"/>
                <a:cs typeface="Calibri"/>
              </a:rPr>
              <a:t> improvement over </a:t>
            </a:r>
            <a:r>
              <a:rPr lang="en-US" sz="2000" b="1" dirty="0">
                <a:ea typeface="+mn-lt"/>
                <a:cs typeface="Calibri"/>
              </a:rPr>
              <a:t>5,737</a:t>
            </a:r>
            <a:r>
              <a:rPr lang="en-US" sz="2000" dirty="0">
                <a:ea typeface="+mn-lt"/>
                <a:cs typeface="Calibri"/>
              </a:rPr>
              <a:t> Feb21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Calibri"/>
              </a:rPr>
              <a:t>Feb22 Completed=</a:t>
            </a:r>
            <a:r>
              <a:rPr lang="en-US" sz="2000" b="1" dirty="0">
                <a:cs typeface="Calibri"/>
              </a:rPr>
              <a:t>1,519</a:t>
            </a:r>
          </a:p>
          <a:p>
            <a:r>
              <a:rPr lang="en-US" sz="2000" dirty="0">
                <a:cs typeface="Calibri"/>
              </a:rPr>
              <a:t>      </a:t>
            </a:r>
            <a:r>
              <a:rPr lang="en-US" sz="2000" b="1" dirty="0">
                <a:cs typeface="Calibri"/>
              </a:rPr>
              <a:t>53% </a:t>
            </a:r>
            <a:r>
              <a:rPr lang="en-US" sz="2000" dirty="0">
                <a:cs typeface="Calibri"/>
              </a:rPr>
              <a:t>improvement over </a:t>
            </a:r>
            <a:r>
              <a:rPr lang="en-US" sz="2000" b="1" dirty="0">
                <a:cs typeface="Calibri"/>
              </a:rPr>
              <a:t>993</a:t>
            </a:r>
            <a:r>
              <a:rPr lang="en-US" sz="2000" dirty="0">
                <a:cs typeface="Calibri"/>
              </a:rPr>
              <a:t> Feb21 </a:t>
            </a:r>
          </a:p>
          <a:p>
            <a:endParaRPr lang="en-US" sz="2000" b="1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On the horizon: </a:t>
            </a:r>
            <a:r>
              <a:rPr lang="en-US" sz="2000" dirty="0">
                <a:cs typeface="Calibri"/>
              </a:rPr>
              <a:t>Implement feedback loop to regional offices </a:t>
            </a:r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sz="3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 descr="A couple of street signs&#10;&#10;Description automatically generated with low confidence">
            <a:extLst>
              <a:ext uri="{FF2B5EF4-FFF2-40B4-BE49-F238E27FC236}">
                <a16:creationId xmlns:a16="http://schemas.microsoft.com/office/drawing/2014/main" id="{AB4159E9-BBC1-456D-8CE4-9080F7D5E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6180" b="6084"/>
          <a:stretch/>
        </p:blipFill>
        <p:spPr>
          <a:xfrm>
            <a:off x="4417888" y="1928991"/>
            <a:ext cx="4653542" cy="3834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20F85-795B-407E-B413-DFFC73589E71}"/>
              </a:ext>
            </a:extLst>
          </p:cNvPr>
          <p:cNvSpPr txBox="1"/>
          <p:nvPr/>
        </p:nvSpPr>
        <p:spPr>
          <a:xfrm>
            <a:off x="1079500" y="6286500"/>
            <a:ext cx="698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hexycode.com/2017/10/13/quantity-vs-quality-in-be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9291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24" y="-75876"/>
            <a:ext cx="9144000" cy="731520"/>
          </a:xfrm>
        </p:spPr>
        <p:txBody>
          <a:bodyPr>
            <a:noAutofit/>
          </a:bodyPr>
          <a:lstStyle/>
          <a:p>
            <a:r>
              <a:rPr lang="en-US" sz="4800" dirty="0">
                <a:cs typeface="Arial"/>
              </a:rPr>
              <a:t>Outreach </a:t>
            </a:r>
            <a:endParaRPr lang="en-US" sz="48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8B8DF-63E3-4093-A057-020CB9E16D25}"/>
              </a:ext>
            </a:extLst>
          </p:cNvPr>
          <p:cNvSpPr txBox="1"/>
          <p:nvPr/>
        </p:nvSpPr>
        <p:spPr>
          <a:xfrm>
            <a:off x="-12358" y="605849"/>
            <a:ext cx="9077609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Goal: </a:t>
            </a:r>
            <a:r>
              <a:rPr lang="en-US" sz="2400" dirty="0"/>
              <a:t>Provide Veterans and their families with information on VA benefits and services through Veteran-specific Outreach programs, and economic development.</a:t>
            </a:r>
            <a:endParaRPr lang="en-US" sz="2400" dirty="0">
              <a:cs typeface="Calibri"/>
            </a:endParaRPr>
          </a:p>
          <a:p>
            <a:pPr>
              <a:defRPr/>
            </a:pPr>
            <a:r>
              <a:rPr lang="en-US" sz="2400" b="1" dirty="0">
                <a:cs typeface="Calibri"/>
              </a:rPr>
              <a:t>Authority: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>
                <a:ea typeface="+mn-lt"/>
                <a:cs typeface="+mn-lt"/>
              </a:rPr>
              <a:t>38 U.S.C. 7703(5) directs that the Veterans Benefits Administration is statutorily responsible for the Department of Veterans Affairs' outreach efforts. </a:t>
            </a:r>
            <a:endParaRPr lang="en-US" sz="2400" dirty="0">
              <a:cs typeface="Calibri"/>
            </a:endParaRPr>
          </a:p>
          <a:p>
            <a:pPr>
              <a:defRPr/>
            </a:pPr>
            <a:r>
              <a:rPr lang="en-US" sz="2400" b="1" dirty="0">
                <a:cs typeface="Calibri"/>
              </a:rPr>
              <a:t>Scope: </a:t>
            </a:r>
            <a:endParaRPr lang="en-US" sz="2400" b="1" dirty="0"/>
          </a:p>
          <a:p>
            <a:pPr marL="285750" indent="-285750">
              <a:buFont typeface="Wingdings" panose="020B0604020202020204" pitchFamily="34" charset="0"/>
              <a:buChar char="Ø"/>
              <a:defRPr/>
            </a:pPr>
            <a:r>
              <a:rPr lang="en-US" sz="2400" dirty="0"/>
              <a:t>Special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Emphasis </a:t>
            </a:r>
            <a:r>
              <a:rPr lang="en-US" sz="2400" dirty="0"/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rograms</a:t>
            </a:r>
            <a:r>
              <a:rPr lang="en-US" sz="2400" dirty="0"/>
              <a:t> (</a:t>
            </a:r>
            <a:r>
              <a:rPr lang="en-US" sz="2400" b="1" dirty="0"/>
              <a:t>14</a:t>
            </a:r>
            <a:r>
              <a:rPr lang="en-US" sz="2400" dirty="0"/>
              <a:t>):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Women, Minority, Former Prisoner of War, Military Sexual Trauma, Tribal, Elderly, Faith-Based, </a:t>
            </a:r>
            <a:r>
              <a:rPr lang="en-US" sz="2400" dirty="0"/>
              <a:t>LGBTQ+, Suicide Prevention, Survivors, ALS, Homeless, Justice-Involved, Casualty Assistance, 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Rural</a:t>
            </a:r>
            <a:r>
              <a:rPr lang="en-US" sz="2400" dirty="0"/>
              <a:t> 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Ø"/>
              <a:defRPr/>
            </a:pPr>
            <a:r>
              <a:rPr lang="en-US" sz="2400" dirty="0">
                <a:latin typeface="Calibri"/>
              </a:rPr>
              <a:t>General Outreach-New VA benefits and programs, OMSC/International</a:t>
            </a:r>
            <a:endParaRPr lang="en-US" sz="2400" dirty="0"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Ø"/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/>
              </a:rPr>
              <a:t>Economic Development Initiatives</a:t>
            </a:r>
            <a:endParaRPr lang="en-US" sz="2400" dirty="0">
              <a:cs typeface="Times New Roman"/>
            </a:endParaRPr>
          </a:p>
          <a:p>
            <a:pPr marL="285750" indent="-285750">
              <a:buFont typeface="Wingdings" panose="020B0604020202020204" pitchFamily="34" charset="0"/>
              <a:buChar char="Ø"/>
              <a:defRPr/>
            </a:pPr>
            <a:r>
              <a:rPr lang="en-US" sz="2400" dirty="0">
                <a:cs typeface="Times New Roman"/>
              </a:rPr>
              <a:t>Financial Literacy Program (</a:t>
            </a:r>
            <a:r>
              <a:rPr lang="en-US" sz="2400" b="1" dirty="0">
                <a:cs typeface="Times New Roman"/>
              </a:rPr>
              <a:t>1</a:t>
            </a:r>
            <a:r>
              <a:rPr lang="en-US" sz="2400" dirty="0">
                <a:cs typeface="Times New Roman"/>
              </a:rPr>
              <a:t> per month/Veterans and Employees) 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5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151971-8A26-4ED7-97EB-82A72063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" y="655320"/>
            <a:ext cx="9133476" cy="54990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Accomplishments:</a:t>
            </a:r>
          </a:p>
          <a:p>
            <a:pPr marL="685800" lvl="1" defTabSz="9144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Soft launch of a digital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Customer Service Outreach Survey</a:t>
            </a:r>
            <a:r>
              <a:rPr lang="en-US" sz="1800" dirty="0">
                <a:solidFill>
                  <a:srgbClr val="000000"/>
                </a:solidFill>
                <a:latin typeface="Calibri"/>
              </a:rPr>
              <a:t> (Outreach V-Signals)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85800" lvl="1" defTabSz="9144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ea typeface="+mn-lt"/>
                <a:cs typeface="+mn-lt"/>
              </a:rPr>
              <a:t>Transitioned Outreach special emphasis  symposiums to Veteran public facing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85800" lvl="1" defTabSz="9144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Completed Women’s Veteran and Native American Journey Maps </a:t>
            </a:r>
          </a:p>
          <a:p>
            <a:pPr marL="685800" lvl="1" defTabSz="9144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ea typeface="+mn-lt"/>
                <a:cs typeface="+mn-lt"/>
              </a:rPr>
              <a:t>Executed </a:t>
            </a:r>
            <a:r>
              <a:rPr lang="en-US" sz="1800" b="1" dirty="0">
                <a:ea typeface="+mn-lt"/>
                <a:cs typeface="+mn-lt"/>
              </a:rPr>
              <a:t>29 </a:t>
            </a:r>
            <a:r>
              <a:rPr lang="en-US" sz="1800" dirty="0">
                <a:ea typeface="+mn-lt"/>
                <a:cs typeface="+mn-lt"/>
              </a:rPr>
              <a:t>Financial Literacy Programs, </a:t>
            </a:r>
            <a:r>
              <a:rPr lang="en-US" sz="1800" b="1" dirty="0">
                <a:ea typeface="+mn-lt"/>
                <a:cs typeface="+mn-lt"/>
              </a:rPr>
              <a:t>7,643</a:t>
            </a:r>
            <a:r>
              <a:rPr lang="en-US" sz="1800" dirty="0">
                <a:ea typeface="+mn-lt"/>
                <a:cs typeface="+mn-lt"/>
              </a:rPr>
              <a:t> participants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685800" lvl="1" defTabSz="9144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Piloted spousal benefit sessions during Economic Development Initiatives 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Times New Roman"/>
            </a:endParaRPr>
          </a:p>
          <a:p>
            <a:pPr marL="685800" lvl="1" defTabSz="914400">
              <a:spcBef>
                <a:spcPts val="0"/>
              </a:spcBef>
              <a:buFont typeface="Wingdings" panose="020B0604020202020204" pitchFamily="34" charset="0"/>
              <a:buChar char="Ø"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Times New Roman"/>
            </a:endParaRPr>
          </a:p>
          <a:p>
            <a:pPr marL="685800" lvl="1">
              <a:spcBef>
                <a:spcPts val="0"/>
              </a:spcBef>
              <a:buFont typeface="Wingdings" panose="020B0604020202020204" pitchFamily="34" charset="0"/>
              <a:buChar char="Ø"/>
            </a:pPr>
            <a:endParaRPr lang="en-US" sz="1800" dirty="0">
              <a:cs typeface="Times New Roman"/>
            </a:endParaRPr>
          </a:p>
          <a:p>
            <a:pPr marL="685800" lvl="1">
              <a:spcBef>
                <a:spcPts val="0"/>
              </a:spcBef>
              <a:buFont typeface="Wingdings" panose="020B0604020202020204" pitchFamily="34" charset="0"/>
              <a:buChar char="Ø"/>
            </a:pPr>
            <a:endParaRPr lang="en-US" sz="18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On the horizon:</a:t>
            </a:r>
            <a:endParaRPr lang="en-US" sz="1800" b="1" dirty="0">
              <a:cs typeface="Calibri"/>
            </a:endParaRPr>
          </a:p>
          <a:p>
            <a:pPr>
              <a:spcBef>
                <a:spcPts val="0"/>
              </a:spcBef>
              <a:buFont typeface="Wingdings"/>
              <a:buChar char="Ø"/>
            </a:pPr>
            <a:r>
              <a:rPr lang="en-US" sz="1800" dirty="0"/>
              <a:t>Pilot of the digital Customer Service Outreach Survey (Outreach V-Signals) in Field</a:t>
            </a:r>
            <a:endParaRPr lang="en-US" sz="1800" dirty="0">
              <a:cs typeface="Calibri"/>
            </a:endParaRPr>
          </a:p>
          <a:p>
            <a:pPr marL="685800" lvl="1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Calibri"/>
              </a:rPr>
              <a:t>Projected Implementation </a:t>
            </a:r>
            <a:r>
              <a:rPr lang="en-US" sz="1800" b="1" dirty="0">
                <a:cs typeface="Calibri"/>
              </a:rPr>
              <a:t>FY22, Q3</a:t>
            </a:r>
          </a:p>
          <a:p>
            <a:pPr marL="685800" lvl="1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Calibri"/>
              </a:rPr>
              <a:t>Target Military Sexual Trauma, Homeless and Women’s Outreach Events</a:t>
            </a:r>
          </a:p>
          <a:p>
            <a:pPr defTabSz="9144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ea typeface="+mn-lt"/>
                <a:cs typeface="+mn-lt"/>
              </a:rPr>
              <a:t>Conduct virtual EDI events;  Alameda County, California; Puget Sound, Washington; and  Erie County, New York</a:t>
            </a:r>
          </a:p>
          <a:p>
            <a:pPr marL="685800" lvl="1">
              <a:spcBef>
                <a:spcPts val="0"/>
              </a:spcBef>
              <a:buFont typeface="Wingdings" panose="020B0604020202020204" pitchFamily="34" charset="0"/>
              <a:buChar char="Ø"/>
            </a:pPr>
            <a:endParaRPr lang="en-US" sz="1800" dirty="0">
              <a:cs typeface="Calibri"/>
            </a:endParaRPr>
          </a:p>
          <a:p>
            <a:pPr marL="685800" lvl="1">
              <a:spcBef>
                <a:spcPts val="0"/>
              </a:spcBef>
              <a:buFont typeface="Wingdings" panose="020B0604020202020204" pitchFamily="34" charset="0"/>
              <a:buChar char="Ø"/>
            </a:pPr>
            <a:endParaRPr lang="en-US" sz="1800" dirty="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55AD4-69DB-4658-A689-B70190A0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9FE4CF-5E8C-4F1B-8B15-62E78F05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Outreach (cont.)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8D75D0-A6DE-468A-A242-E74938A41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5844"/>
              </p:ext>
            </p:extLst>
          </p:nvPr>
        </p:nvGraphicFramePr>
        <p:xfrm>
          <a:off x="41546" y="2440441"/>
          <a:ext cx="9060907" cy="1977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841">
                  <a:extLst>
                    <a:ext uri="{9D8B030D-6E8A-4147-A177-3AD203B41FA5}">
                      <a16:colId xmlns:a16="http://schemas.microsoft.com/office/drawing/2014/main" val="2770717755"/>
                    </a:ext>
                  </a:extLst>
                </a:gridCol>
                <a:gridCol w="2838864">
                  <a:extLst>
                    <a:ext uri="{9D8B030D-6E8A-4147-A177-3AD203B41FA5}">
                      <a16:colId xmlns:a16="http://schemas.microsoft.com/office/drawing/2014/main" val="3724759434"/>
                    </a:ext>
                  </a:extLst>
                </a:gridCol>
                <a:gridCol w="2024247">
                  <a:extLst>
                    <a:ext uri="{9D8B030D-6E8A-4147-A177-3AD203B41FA5}">
                      <a16:colId xmlns:a16="http://schemas.microsoft.com/office/drawing/2014/main" val="1749588831"/>
                    </a:ext>
                  </a:extLst>
                </a:gridCol>
                <a:gridCol w="1349495">
                  <a:extLst>
                    <a:ext uri="{9D8B030D-6E8A-4147-A177-3AD203B41FA5}">
                      <a16:colId xmlns:a16="http://schemas.microsoft.com/office/drawing/2014/main" val="1805713935"/>
                    </a:ext>
                  </a:extLst>
                </a:gridCol>
                <a:gridCol w="1831460">
                  <a:extLst>
                    <a:ext uri="{9D8B030D-6E8A-4147-A177-3AD203B41FA5}">
                      <a16:colId xmlns:a16="http://schemas.microsoft.com/office/drawing/2014/main" val="3223633732"/>
                    </a:ext>
                  </a:extLst>
                </a:gridCol>
              </a:tblGrid>
              <a:tr h="87983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Total Events Completed</a:t>
                      </a:r>
                      <a:endParaRPr lang="en-US" sz="3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Virtual Events Completed</a:t>
                      </a:r>
                      <a:endParaRPr lang="en-US" sz="36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Virtual Event %</a:t>
                      </a:r>
                      <a:endParaRPr lang="en-US" sz="36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Total Attendance</a:t>
                      </a:r>
                      <a:endParaRPr lang="en-US" sz="36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717084"/>
                  </a:ext>
                </a:extLst>
              </a:tr>
              <a:tr h="361979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effectLst/>
                        </a:rPr>
                        <a:t>FY21</a:t>
                      </a:r>
                      <a:endParaRPr lang="en-US" sz="36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6,789</a:t>
                      </a:r>
                      <a:endParaRPr lang="en-US" sz="3200" b="1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5,797</a:t>
                      </a:r>
                      <a:endParaRPr lang="en-US" sz="3200" b="1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85%</a:t>
                      </a:r>
                      <a:endParaRPr lang="en-US" sz="3200" b="1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438,687</a:t>
                      </a:r>
                      <a:endParaRPr lang="en-US" sz="3200" b="1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84205"/>
                  </a:ext>
                </a:extLst>
              </a:tr>
              <a:tr h="701063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FY22 FYTD</a:t>
                      </a:r>
                      <a:endParaRPr lang="en-US" sz="3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3,859</a:t>
                      </a:r>
                      <a:endParaRPr lang="en-US" sz="32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2,764</a:t>
                      </a:r>
                      <a:endParaRPr lang="en-US" sz="3200" b="1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72%</a:t>
                      </a:r>
                      <a:endParaRPr lang="en-US" sz="3200" b="1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215,479</a:t>
                      </a:r>
                      <a:endParaRPr lang="en-US" sz="32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226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9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cs typeface="Arial"/>
              </a:rPr>
              <a:t>Strategic Engagement</a:t>
            </a:r>
            <a:endParaRPr lang="en-US" sz="48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8B8DF-63E3-4093-A057-020CB9E16D25}"/>
              </a:ext>
            </a:extLst>
          </p:cNvPr>
          <p:cNvSpPr txBox="1"/>
          <p:nvPr/>
        </p:nvSpPr>
        <p:spPr>
          <a:xfrm>
            <a:off x="71919" y="780836"/>
            <a:ext cx="8999511" cy="51649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299085">
              <a:lnSpc>
                <a:spcPct val="102000"/>
              </a:lnSpc>
              <a:buClr>
                <a:srgbClr val="001F5F"/>
              </a:buClr>
              <a:buSzPts val="1800"/>
              <a:tabLst>
                <a:tab pos="422275" algn="l"/>
                <a:tab pos="422910" algn="l"/>
              </a:tabLst>
            </a:pPr>
            <a:r>
              <a:rPr lang="en-US" sz="2800" b="1" dirty="0"/>
              <a:t>Goal: </a:t>
            </a:r>
            <a:r>
              <a:rPr lang="en-US" sz="2800" dirty="0"/>
              <a:t>C</a:t>
            </a:r>
            <a:r>
              <a:rPr lang="en-US" sz="2800" dirty="0">
                <a:ea typeface="+mn-lt"/>
                <a:cs typeface="+mn-lt"/>
              </a:rPr>
              <a:t>hange the way VA talks to Veterans and the media, making sure that we deliver the </a:t>
            </a:r>
            <a:r>
              <a:rPr lang="en-US" sz="2800" b="1" i="1" u="sng" dirty="0">
                <a:ea typeface="+mn-lt"/>
                <a:cs typeface="+mn-lt"/>
              </a:rPr>
              <a:t>right</a:t>
            </a:r>
            <a:r>
              <a:rPr lang="en-US" sz="2800" dirty="0">
                <a:ea typeface="+mn-lt"/>
                <a:cs typeface="+mn-lt"/>
              </a:rPr>
              <a:t> message to the </a:t>
            </a:r>
            <a:r>
              <a:rPr lang="en-US" sz="2800" b="1" i="1" u="sng" dirty="0">
                <a:ea typeface="+mn-lt"/>
                <a:cs typeface="+mn-lt"/>
              </a:rPr>
              <a:t>right </a:t>
            </a:r>
            <a:r>
              <a:rPr lang="en-US" sz="2800" dirty="0">
                <a:ea typeface="+mn-lt"/>
                <a:cs typeface="+mn-lt"/>
              </a:rPr>
              <a:t>Veteran at the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b="1" i="1" u="sng" dirty="0">
                <a:ea typeface="+mn-lt"/>
                <a:cs typeface="+mn-lt"/>
              </a:rPr>
              <a:t>right </a:t>
            </a:r>
            <a:r>
              <a:rPr lang="en-US" sz="2800" dirty="0">
                <a:ea typeface="+mn-lt"/>
                <a:cs typeface="+mn-lt"/>
              </a:rPr>
              <a:t>time.</a:t>
            </a:r>
          </a:p>
          <a:p>
            <a:pPr marL="800100" marR="299085" lvl="1" indent="-342900">
              <a:lnSpc>
                <a:spcPct val="102000"/>
              </a:lnSpc>
              <a:buClr>
                <a:srgbClr val="001F5F"/>
              </a:buClr>
              <a:buSzPts val="1800"/>
              <a:buFont typeface="Arial"/>
              <a:buChar char="•"/>
              <a:tabLst>
                <a:tab pos="422275" algn="l"/>
                <a:tab pos="422910" algn="l"/>
              </a:tabLst>
            </a:pPr>
            <a:endParaRPr lang="en-US" sz="2400" dirty="0">
              <a:ea typeface="+mn-lt"/>
              <a:cs typeface="+mn-lt"/>
            </a:endParaRPr>
          </a:p>
          <a:p>
            <a:pPr marL="800100" marR="299085" lvl="1" indent="-342900">
              <a:lnSpc>
                <a:spcPct val="102000"/>
              </a:lnSpc>
              <a:buClr>
                <a:srgbClr val="001F5F"/>
              </a:buClr>
              <a:buSzPts val="1800"/>
              <a:buFont typeface="Arial"/>
              <a:buChar char="•"/>
              <a:tabLst>
                <a:tab pos="422275" algn="l"/>
                <a:tab pos="422910" algn="l"/>
              </a:tabLst>
            </a:pPr>
            <a:r>
              <a:rPr lang="en-US" sz="2400" dirty="0">
                <a:ea typeface="+mn-lt"/>
                <a:cs typeface="+mn-lt"/>
              </a:rPr>
              <a:t>Focus on creative and innovative ways to connect with Veterans, the media and other stakeholders</a:t>
            </a:r>
          </a:p>
          <a:p>
            <a:pPr marL="800100" marR="299085" lvl="1" indent="-342900">
              <a:lnSpc>
                <a:spcPct val="102000"/>
              </a:lnSpc>
              <a:buClr>
                <a:srgbClr val="001F5F"/>
              </a:buClr>
              <a:buSzPts val="1800"/>
              <a:buFont typeface="Arial"/>
              <a:buChar char="•"/>
              <a:tabLst>
                <a:tab pos="422275" algn="l"/>
                <a:tab pos="422910" algn="l"/>
              </a:tabLst>
            </a:pPr>
            <a:r>
              <a:rPr lang="en-US" sz="2400" dirty="0">
                <a:ea typeface="+mn-lt"/>
                <a:cs typeface="+mn-lt"/>
              </a:rPr>
              <a:t>Engage internal and external partners to ensure effective communication with Veterans and their advocates about the benefits and services they have earned.</a:t>
            </a:r>
            <a:endParaRPr lang="en-US" sz="2400" dirty="0">
              <a:cs typeface="Calibri"/>
            </a:endParaRPr>
          </a:p>
          <a:p>
            <a:pPr marL="800100" marR="299085" lvl="1" indent="-342900">
              <a:lnSpc>
                <a:spcPct val="102000"/>
              </a:lnSpc>
              <a:buClr>
                <a:srgbClr val="001F5F"/>
              </a:buClr>
              <a:buSzPts val="1800"/>
              <a:buFont typeface="Arial" panose="05050102010706020507" pitchFamily="18" charset="2"/>
              <a:buChar char="•"/>
              <a:tabLst>
                <a:tab pos="422275" algn="l"/>
                <a:tab pos="422910" algn="l"/>
              </a:tabLst>
            </a:pPr>
            <a:r>
              <a:rPr lang="en-US" sz="2400" dirty="0">
                <a:ea typeface="+mn-lt"/>
                <a:cs typeface="+mn-lt"/>
              </a:rPr>
              <a:t>Collaborate with business lines and Regional Offices to inform, engage, and support VBA beneficiaries, as well as internal and external partners through delivery of communications strategies, products and materials</a:t>
            </a:r>
            <a:endParaRPr lang="en-US" sz="2400" dirty="0"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093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Strategic Engagement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8D527-C06C-4D77-89AB-EA51B9AB8A4D}"/>
              </a:ext>
            </a:extLst>
          </p:cNvPr>
          <p:cNvSpPr txBox="1"/>
          <p:nvPr/>
        </p:nvSpPr>
        <p:spPr>
          <a:xfrm>
            <a:off x="0" y="655320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/>
              <a:t>Accomplishments: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Produced nearly </a:t>
            </a:r>
            <a:r>
              <a:rPr lang="en-US" b="1" dirty="0"/>
              <a:t>4,500 </a:t>
            </a:r>
            <a:r>
              <a:rPr lang="en-US" dirty="0"/>
              <a:t>unique materials and reached more than </a:t>
            </a:r>
            <a:r>
              <a:rPr lang="en-US" b="1" dirty="0"/>
              <a:t>25</a:t>
            </a:r>
            <a:r>
              <a:rPr lang="en-US" dirty="0"/>
              <a:t> million people.</a:t>
            </a: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Launched National VBA Media Training Program,</a:t>
            </a:r>
            <a:r>
              <a:rPr lang="en-US" b="1" dirty="0"/>
              <a:t> 4 </a:t>
            </a:r>
            <a:r>
              <a:rPr lang="en-US" dirty="0"/>
              <a:t>sessions completed.</a:t>
            </a: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Published a new, no-cost Veterans Benefits Guide for Transitioning Servicemembers in collaboration with Stars and Stripes;  provided ROs hard copies </a:t>
            </a: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Received </a:t>
            </a:r>
            <a:r>
              <a:rPr lang="en-US" b="1" dirty="0"/>
              <a:t>16</a:t>
            </a:r>
            <a:r>
              <a:rPr lang="en-US" dirty="0"/>
              <a:t> National Marketing and Communications (MarCom) Awards</a:t>
            </a: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Deployed two national Insurance Benefits and Military Exposure Basics </a:t>
            </a:r>
            <a:r>
              <a:rPr lang="en-US" dirty="0">
                <a:ea typeface="+mn-lt"/>
                <a:cs typeface="+mn-lt"/>
              </a:rPr>
              <a:t>Public Service Announcements with</a:t>
            </a:r>
            <a:r>
              <a:rPr lang="en-US" dirty="0"/>
              <a:t> both being recognized by MarCom</a:t>
            </a:r>
            <a:endParaRPr lang="en-US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</a:rPr>
              <a:t>Conducted monthly briefings with RO Public Affairs Officers (PAO), sharing the latest communications strategies and products </a:t>
            </a:r>
          </a:p>
          <a:p>
            <a:r>
              <a:rPr lang="en-US" b="1" dirty="0"/>
              <a:t>On the horizon: </a:t>
            </a:r>
            <a:endParaRPr lang="en-US" b="1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a typeface="+mn-lt"/>
                <a:cs typeface="+mn-lt"/>
              </a:rPr>
              <a:t>Deploy an interactive platform,</a:t>
            </a:r>
          </a:p>
          <a:p>
            <a:r>
              <a:rPr lang="en-US" dirty="0">
                <a:ea typeface="+mn-lt"/>
                <a:cs typeface="+mn-lt"/>
              </a:rPr>
              <a:t>      VBA Communication Hub, designed</a:t>
            </a:r>
          </a:p>
          <a:p>
            <a:r>
              <a:rPr lang="en-US" dirty="0">
                <a:ea typeface="+mn-lt"/>
                <a:cs typeface="+mn-lt"/>
              </a:rPr>
              <a:t>      to provide real-time approved products</a:t>
            </a:r>
          </a:p>
          <a:p>
            <a:r>
              <a:rPr lang="en-US" dirty="0">
                <a:ea typeface="+mn-lt"/>
                <a:cs typeface="+mn-lt"/>
              </a:rPr>
              <a:t>     (Communications plans, </a:t>
            </a:r>
          </a:p>
          <a:p>
            <a:r>
              <a:rPr lang="en-US" dirty="0">
                <a:ea typeface="+mn-lt"/>
                <a:cs typeface="+mn-lt"/>
              </a:rPr>
              <a:t>      products, talking points, etc.)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Develop and deliver tailored </a:t>
            </a:r>
          </a:p>
          <a:p>
            <a:r>
              <a:rPr lang="en-US" dirty="0">
                <a:cs typeface="Calibri"/>
              </a:rPr>
              <a:t>      communications training to 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cs typeface="Calibri"/>
              </a:rPr>
              <a:t>Conduct Communications Summit</a:t>
            </a:r>
          </a:p>
          <a:p>
            <a:r>
              <a:rPr lang="en-US" dirty="0">
                <a:cs typeface="Calibri"/>
              </a:rPr>
              <a:t>      for RO and HQ PAOs </a:t>
            </a:r>
          </a:p>
        </p:txBody>
      </p:sp>
      <p:pic>
        <p:nvPicPr>
          <p:cNvPr id="9" name="Picture 8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6782E788-196D-4F0E-94D6-138476301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2130" y="3174714"/>
            <a:ext cx="4869300" cy="2948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ACD99-58A5-498F-9A73-5500FCDA7178}"/>
              </a:ext>
            </a:extLst>
          </p:cNvPr>
          <p:cNvSpPr txBox="1"/>
          <p:nvPr/>
        </p:nvSpPr>
        <p:spPr>
          <a:xfrm>
            <a:off x="4202130" y="7937418"/>
            <a:ext cx="4869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dannebrog/661617420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6282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Arial"/>
                <a:cs typeface="Arial"/>
              </a:rPr>
              <a:t>Questions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DF30143-2EC9-41FF-A1AC-B3E865D4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9" y="738111"/>
            <a:ext cx="8753582" cy="1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32F7D-B44F-4071-8CB1-485E35D2B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643A8-B069-4A8B-B2D9-2800C8765E22}"/>
              </a:ext>
            </a:extLst>
          </p:cNvPr>
          <p:cNvSpPr/>
          <p:nvPr/>
        </p:nvSpPr>
        <p:spPr>
          <a:xfrm>
            <a:off x="0" y="557834"/>
            <a:ext cx="9143120" cy="20209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cs typeface="Calibri"/>
              </a:rPr>
              <a:t>Mission- </a:t>
            </a:r>
            <a:r>
              <a:rPr lang="en-US" dirty="0"/>
              <a:t>Collaborate, inform and advocate for Veterans, transitioning Servicemembers, survivors, family members, and all eligible beneficiaries by highlighting pathways to VA benefits and services to facilitate sustained successful connections.</a:t>
            </a:r>
          </a:p>
          <a:p>
            <a:r>
              <a:rPr lang="en-US" sz="2400" b="1" dirty="0">
                <a:cs typeface="Arial"/>
              </a:rPr>
              <a:t>Vision</a:t>
            </a:r>
            <a:r>
              <a:rPr lang="en-US" dirty="0">
                <a:cs typeface="Arial"/>
              </a:rPr>
              <a:t>- </a:t>
            </a:r>
            <a:r>
              <a:rPr lang="en-US" dirty="0">
                <a:ea typeface="Arial" panose="020B0604020202020204" pitchFamily="34" charset="0"/>
              </a:rPr>
              <a:t>Serve</a:t>
            </a:r>
            <a:r>
              <a:rPr lang="en-US" spc="-10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as</a:t>
            </a:r>
            <a:r>
              <a:rPr lang="en-US" spc="-5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a</a:t>
            </a:r>
            <a:r>
              <a:rPr lang="en-US" spc="-10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trusted</a:t>
            </a:r>
            <a:r>
              <a:rPr lang="en-US" spc="-45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leader</a:t>
            </a:r>
            <a:r>
              <a:rPr lang="en-US" spc="-20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to</a:t>
            </a:r>
            <a:r>
              <a:rPr lang="en-US" spc="-20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all</a:t>
            </a:r>
            <a:r>
              <a:rPr lang="en-US" spc="-5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Veterans, </a:t>
            </a:r>
            <a:r>
              <a:rPr lang="en-US" spc="-375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transitioning Service members, survivors, and eligible beneficiaries by increasing awareness of and access to VA</a:t>
            </a:r>
            <a:r>
              <a:rPr lang="en-US" spc="5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benefits</a:t>
            </a:r>
            <a:r>
              <a:rPr lang="en-US" spc="-40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and</a:t>
            </a:r>
            <a:r>
              <a:rPr lang="en-US" spc="-20" dirty="0">
                <a:ea typeface="Arial" panose="020B0604020202020204" pitchFamily="34" charset="0"/>
              </a:rPr>
              <a:t> </a:t>
            </a:r>
            <a:r>
              <a:rPr lang="en-US" dirty="0">
                <a:ea typeface="Arial" panose="020B0604020202020204" pitchFamily="34" charset="0"/>
              </a:rPr>
              <a:t>services.</a:t>
            </a:r>
            <a:endParaRPr lang="en-US" dirty="0">
              <a:cs typeface="Arial" panose="020B0604020202020204" pitchFamily="34" charset="0"/>
            </a:endParaRP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FA29BC9-9724-4E6F-A682-65EC22675431}"/>
              </a:ext>
            </a:extLst>
          </p:cNvPr>
          <p:cNvSpPr txBox="1">
            <a:spLocks/>
          </p:cNvSpPr>
          <p:nvPr/>
        </p:nvSpPr>
        <p:spPr>
          <a:xfrm>
            <a:off x="-372634" y="1711994"/>
            <a:ext cx="5303938" cy="26404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>
              <a:spcBef>
                <a:spcPts val="865"/>
              </a:spcBef>
              <a:spcAft>
                <a:spcPts val="0"/>
              </a:spcAft>
              <a:buClr>
                <a:srgbClr val="001F5F"/>
              </a:buClr>
              <a:buSzPts val="1400"/>
              <a:buNone/>
              <a:tabLst>
                <a:tab pos="3255645" algn="l"/>
              </a:tabLst>
            </a:pPr>
            <a:endParaRPr lang="en-US" sz="2000" b="1" dirty="0">
              <a:solidFill>
                <a:srgbClr val="001F5F"/>
              </a:solidFill>
              <a:ea typeface="Arial" panose="020B0604020202020204" pitchFamily="34" charset="0"/>
              <a:cs typeface="Calibri"/>
            </a:endParaRPr>
          </a:p>
          <a:p>
            <a:pPr marL="642620" lvl="1" indent="-342900"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  <a:p>
            <a:pPr marL="642620" lvl="1" indent="-342900">
              <a:buFont typeface="Wingdings" panose="020B0604020202020204" pitchFamily="34" charset="0"/>
              <a:buChar char="Ø"/>
            </a:pPr>
            <a:r>
              <a:rPr lang="en-US" sz="2000" dirty="0"/>
              <a:t>Reimagined in </a:t>
            </a:r>
            <a:r>
              <a:rPr lang="en-US" sz="2000" b="1" dirty="0"/>
              <a:t>April 2021</a:t>
            </a:r>
            <a:endParaRPr lang="en-US" sz="2000" b="1" dirty="0">
              <a:cs typeface="Calibri"/>
            </a:endParaRPr>
          </a:p>
          <a:p>
            <a:pPr marL="642620" lvl="1" indent="-342900">
              <a:buFont typeface="Wingdings" panose="020B0604020202020204" pitchFamily="34" charset="0"/>
              <a:buChar char="Ø"/>
            </a:pPr>
            <a:r>
              <a:rPr lang="en-US" sz="2000" b="1" dirty="0">
                <a:latin typeface="Calibri"/>
                <a:ea typeface="Times New Roman" panose="02020603050405020304" pitchFamily="18" charset="0"/>
                <a:cs typeface="Arial"/>
              </a:rPr>
              <a:t>7</a:t>
            </a:r>
            <a:r>
              <a:rPr lang="en-US" sz="2000" b="1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divisions that deliver </a:t>
            </a:r>
            <a:r>
              <a:rPr lang="en-US" sz="2000" b="1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14</a:t>
            </a: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Arial"/>
              </a:rPr>
              <a:t> workstreams/programs</a:t>
            </a:r>
            <a:endParaRPr lang="en-US" sz="2000" dirty="0">
              <a:latin typeface="Calibri"/>
              <a:ea typeface="Times New Roman" panose="02020603050405020304" pitchFamily="18" charset="0"/>
              <a:cs typeface="Arial"/>
            </a:endParaRPr>
          </a:p>
          <a:p>
            <a:pPr marL="1042670"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Times New Roman" panose="02020603050405020304" pitchFamily="18" charset="0"/>
                <a:cs typeface="Arial"/>
              </a:rPr>
              <a:t>Transition Assistance Program</a:t>
            </a:r>
            <a:endParaRPr lang="en-US" sz="2000" dirty="0">
              <a:effectLst/>
              <a:latin typeface="Calibri"/>
              <a:ea typeface="Times New Roman" panose="02020603050405020304" pitchFamily="18" charset="0"/>
              <a:cs typeface="Arial"/>
            </a:endParaRPr>
          </a:p>
          <a:p>
            <a:pPr marL="1042670" lvl="2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Post-Separation/OSA</a:t>
            </a:r>
          </a:p>
          <a:p>
            <a:pPr marL="1042670" lvl="2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Quality and Compliance</a:t>
            </a:r>
          </a:p>
          <a:p>
            <a:pPr marL="1042670" lvl="2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Office of Client Relations</a:t>
            </a:r>
          </a:p>
          <a:p>
            <a:pPr marL="1042670" lvl="2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Outreach</a:t>
            </a:r>
          </a:p>
          <a:p>
            <a:pPr marL="1042670" lvl="2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Strategic Engagement </a:t>
            </a:r>
          </a:p>
          <a:p>
            <a:pPr marL="1042670" lvl="2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Executive Management Officer Offic</a:t>
            </a:r>
            <a:r>
              <a:rPr lang="en-US" sz="1800" dirty="0">
                <a:cs typeface="Arial"/>
              </a:rPr>
              <a:t>e </a:t>
            </a:r>
          </a:p>
          <a:p>
            <a:pPr marL="642620" lvl="1" indent="-342900">
              <a:buFont typeface="Arial" panose="020B0604020202020204" pitchFamily="34" charset="0"/>
              <a:buChar char="•"/>
            </a:pPr>
            <a:endParaRPr lang="en-US" sz="1800" dirty="0">
              <a:highlight>
                <a:srgbClr val="FFFF00"/>
              </a:highlight>
              <a:cs typeface="Arial"/>
            </a:endParaRPr>
          </a:p>
          <a:p>
            <a:pPr marL="299720" lvl="1" indent="0">
              <a:buNone/>
            </a:pPr>
            <a:endParaRPr lang="en-US" sz="2000" dirty="0">
              <a:cs typeface="Calibri"/>
            </a:endParaRPr>
          </a:p>
          <a:p>
            <a:pPr marL="299720" lvl="1" indent="0">
              <a:buNone/>
            </a:pPr>
            <a:endParaRPr lang="en-US" sz="2100" dirty="0">
              <a:cs typeface="Calibri"/>
            </a:endParaRPr>
          </a:p>
          <a:p>
            <a:pPr marL="642620" lvl="1" indent="-342900">
              <a:buFont typeface="Arial" panose="020B0604020202020204" pitchFamily="34" charset="0"/>
              <a:buChar char="•"/>
            </a:pPr>
            <a:endParaRPr lang="en-US" sz="2100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29764-B472-457F-B3D6-784601D0F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495" y="2424701"/>
            <a:ext cx="4469626" cy="36873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517BE5-F7C4-45A6-8460-DF8F4B1E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570" y="-84953"/>
            <a:ext cx="9144000" cy="731520"/>
          </a:xfrm>
        </p:spPr>
        <p:txBody>
          <a:bodyPr>
            <a:noAutofit/>
          </a:bodyPr>
          <a:lstStyle/>
          <a:p>
            <a:r>
              <a:rPr lang="en-US" sz="2800" dirty="0"/>
              <a:t>Outreach, Transition and Economic Development (OTED) </a:t>
            </a:r>
          </a:p>
        </p:txBody>
      </p:sp>
    </p:spTree>
    <p:extLst>
      <p:ext uri="{BB962C8B-B14F-4D97-AF65-F5344CB8AC3E}">
        <p14:creationId xmlns:p14="http://schemas.microsoft.com/office/powerpoint/2010/main" val="224956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DF382-27C7-4392-9D89-BADBF7202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66795-944B-4D53-8BA8-E9E82918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Our Impact</a:t>
            </a:r>
            <a:endParaRPr lang="en-US" sz="48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E88FD-0768-4CB1-8CA7-5CC3CF84F073}"/>
              </a:ext>
            </a:extLst>
          </p:cNvPr>
          <p:cNvSpPr txBox="1"/>
          <p:nvPr/>
        </p:nvSpPr>
        <p:spPr>
          <a:xfrm>
            <a:off x="63411" y="606613"/>
            <a:ext cx="736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Committees, Task Forces, and Working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AF9AD-16B1-4E3B-9042-3D66C33840AD}"/>
              </a:ext>
            </a:extLst>
          </p:cNvPr>
          <p:cNvSpPr/>
          <p:nvPr/>
        </p:nvSpPr>
        <p:spPr>
          <a:xfrm>
            <a:off x="363814" y="1151769"/>
            <a:ext cx="461117" cy="188659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Interagency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62B02-AC38-477F-93F0-752966C84D78}"/>
              </a:ext>
            </a:extLst>
          </p:cNvPr>
          <p:cNvSpPr/>
          <p:nvPr/>
        </p:nvSpPr>
        <p:spPr>
          <a:xfrm>
            <a:off x="397752" y="3317728"/>
            <a:ext cx="461117" cy="274995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VA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F8853F-37A7-42EF-A2FF-BB7082EA7730}"/>
              </a:ext>
            </a:extLst>
          </p:cNvPr>
          <p:cNvCxnSpPr>
            <a:cxnSpLocks/>
          </p:cNvCxnSpPr>
          <p:nvPr/>
        </p:nvCxnSpPr>
        <p:spPr>
          <a:xfrm>
            <a:off x="1108375" y="3180959"/>
            <a:ext cx="58887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E9E553-75CE-4333-920F-DA22D986EBB3}"/>
              </a:ext>
            </a:extLst>
          </p:cNvPr>
          <p:cNvSpPr txBox="1"/>
          <p:nvPr/>
        </p:nvSpPr>
        <p:spPr>
          <a:xfrm>
            <a:off x="981720" y="1223304"/>
            <a:ext cx="658041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TAP Interagency Executive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VA/DoD Joint Executive Committee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Literacy and Education Commission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Elderly Justice Coordinating Council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Sexual Trauma Working Group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20072D-D20F-4984-BD49-F36993A2F6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873" y="776032"/>
            <a:ext cx="1025716" cy="976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5A3EEA-D48C-4A45-82A1-AEC96E4F3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140" y="2911493"/>
            <a:ext cx="1010490" cy="962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511143-C9CF-4715-ABC0-6555E607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646" y="4024412"/>
            <a:ext cx="1025717" cy="976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F42043-B5BC-4455-9AA5-497182C8B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47" y="5105095"/>
            <a:ext cx="1025716" cy="976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8D9A92-C7FC-4526-9ACA-2D1FD3A767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873" y="1851431"/>
            <a:ext cx="1045024" cy="9768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20931A-0457-4B3A-B955-76417D2107DC}"/>
              </a:ext>
            </a:extLst>
          </p:cNvPr>
          <p:cNvSpPr txBox="1"/>
          <p:nvPr/>
        </p:nvSpPr>
        <p:spPr>
          <a:xfrm>
            <a:off x="978979" y="3245721"/>
            <a:ext cx="689575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 Suicide Prevention Consortium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Advisory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Committees; Homeless,  Minority and Native American Veterans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VA’s Secretary Advisory Committee on Former Prisoners of War </a:t>
            </a:r>
            <a:endParaRPr lang="en-US">
              <a:solidFill>
                <a:srgbClr val="000000"/>
              </a:solidFill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Center for Women Veterans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Center for Minority Veterans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Sexual Harassment and Assault Prevention/Survivor Care and Support (SHAPSCS) Sub council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I-DEA  Inclusion, Diversity Equity and Access Sub Council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Indo Pacific Working Group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11" name="Picture 10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1A447FD5-ED68-479C-9A1F-AC4F4586E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538976">
            <a:off x="5623403" y="1207466"/>
            <a:ext cx="2292308" cy="22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"/>
              </a:rPr>
              <a:t>Transition Assistance Program (TAP)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8B8DF-63E3-4093-A057-020CB9E16D25}"/>
              </a:ext>
            </a:extLst>
          </p:cNvPr>
          <p:cNvSpPr txBox="1"/>
          <p:nvPr/>
        </p:nvSpPr>
        <p:spPr>
          <a:xfrm>
            <a:off x="0" y="559667"/>
            <a:ext cx="9075889" cy="8956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413385">
              <a:lnSpc>
                <a:spcPct val="102000"/>
              </a:lnSpc>
              <a:spcBef>
                <a:spcPts val="1345"/>
              </a:spcBef>
              <a:buClr>
                <a:srgbClr val="001F5F"/>
              </a:buClr>
              <a:buSzPts val="1800"/>
              <a:tabLst>
                <a:tab pos="422275" algn="l"/>
                <a:tab pos="422910" algn="l"/>
              </a:tabLst>
            </a:pPr>
            <a:r>
              <a:rPr lang="en-US" sz="2800" b="1" dirty="0"/>
              <a:t>Goal: 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Support</a:t>
            </a:r>
            <a:r>
              <a:rPr lang="en-US" sz="24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Service</a:t>
            </a:r>
            <a:r>
              <a:rPr lang="en-US" sz="2400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members</a:t>
            </a:r>
            <a:r>
              <a:rPr lang="en-US" sz="2400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and</a:t>
            </a:r>
            <a:r>
              <a:rPr lang="en-US" sz="24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their</a:t>
            </a:r>
            <a:r>
              <a:rPr lang="en-US" sz="2400" spc="-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families</a:t>
            </a:r>
            <a:r>
              <a:rPr lang="en-US" sz="2400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transitioning to</a:t>
            </a:r>
            <a:r>
              <a:rPr lang="en-US" sz="2400" spc="-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civilian life through the</a:t>
            </a:r>
            <a:r>
              <a:rPr lang="en-US" sz="2400" spc="-4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Transition</a:t>
            </a:r>
            <a:r>
              <a:rPr lang="en-US" sz="2400" spc="-10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a typeface="Symbol" panose="05050102010706020507" pitchFamily="18" charset="2"/>
                <a:cs typeface="Symbol" panose="05050102010706020507" pitchFamily="18" charset="2"/>
              </a:rPr>
              <a:t>Assistance Program</a:t>
            </a:r>
            <a:r>
              <a:rPr lang="en-US" sz="2400" b="1" dirty="0">
                <a:ea typeface="Symbol" panose="05050102010706020507" pitchFamily="18" charset="2"/>
                <a:cs typeface="Symbol" panose="05050102010706020507" pitchFamily="18" charset="2"/>
              </a:rPr>
              <a:t> </a:t>
            </a:r>
            <a:endParaRPr lang="en-US" sz="1400" dirty="0">
              <a:highlight>
                <a:srgbClr val="FFFF00"/>
              </a:highlight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D4E89A8-0064-48D8-A1A4-166B2E47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50" y="1478026"/>
            <a:ext cx="8293896" cy="4196873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99C9AEA-1A3B-45EF-AA86-C1BDCD629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595" y="4936244"/>
            <a:ext cx="1558799" cy="1204357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F04B2CD-0E44-4A49-9806-C31CF21A2D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4004" y="2818636"/>
            <a:ext cx="2132869" cy="13481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80C98F4-6982-4684-B7ED-4D19AEF01E8A}"/>
              </a:ext>
            </a:extLst>
          </p:cNvPr>
          <p:cNvSpPr txBox="1"/>
          <p:nvPr/>
        </p:nvSpPr>
        <p:spPr>
          <a:xfrm>
            <a:off x="1764164" y="-2198077"/>
            <a:ext cx="3762853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/>
              <a:t>VA currently supports </a:t>
            </a:r>
            <a:r>
              <a:rPr lang="en-US" sz="1100" b="1"/>
              <a:t>more than 330 installations</a:t>
            </a:r>
            <a:r>
              <a:rPr lang="en-US" sz="1100"/>
              <a:t>, CONUS and OCONUS, organized into nine operational regions.</a:t>
            </a:r>
            <a:endParaRPr lang="en-US" sz="1100">
              <a:cs typeface="Calibri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Transition Leads coordinate with TAP Managers, so Benefit Advisors (BAs) have the support/space needed to conduct briefings for TSMs, their families and their caregivers. BAs facilitate multiple types of VA TAP events.</a:t>
            </a:r>
            <a:endParaRPr lang="en-US" sz="110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In a normal operating model, VA uses a </a:t>
            </a:r>
            <a:r>
              <a:rPr lang="en-US" sz="1100" b="1"/>
              <a:t>regional hub-and-spoke model </a:t>
            </a:r>
            <a:r>
              <a:rPr lang="en-US" sz="1100"/>
              <a:t>to deploy VA BAs globally to engage Service members, Veterans and their families and caregivers.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229A93-15E4-4893-B61B-B242BD183398}"/>
              </a:ext>
            </a:extLst>
          </p:cNvPr>
          <p:cNvSpPr txBox="1"/>
          <p:nvPr/>
        </p:nvSpPr>
        <p:spPr>
          <a:xfrm>
            <a:off x="75069" y="4933978"/>
            <a:ext cx="4712688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300 installations worldwide</a:t>
            </a:r>
            <a:endParaRPr lang="en-US" sz="20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000" b="1" dirty="0"/>
              <a:t>7.5 hours of orientation </a:t>
            </a:r>
            <a:endParaRPr lang="en-US" sz="20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000" b="1" dirty="0"/>
              <a:t>Opportunity for one-on-one sessions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9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Transition Assistance Program (TAP) cont.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8D527-C06C-4D77-89AB-EA51B9AB8A4D}"/>
              </a:ext>
            </a:extLst>
          </p:cNvPr>
          <p:cNvSpPr txBox="1"/>
          <p:nvPr/>
        </p:nvSpPr>
        <p:spPr>
          <a:xfrm>
            <a:off x="0" y="655320"/>
            <a:ext cx="9074270" cy="64017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/>
              <a:t>Accomplishments: </a:t>
            </a:r>
            <a:endParaRPr lang="en-US" sz="2000" b="1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Calibri"/>
              </a:rPr>
              <a:t>Achieved </a:t>
            </a:r>
            <a:r>
              <a:rPr lang="en-US" sz="2000" b="1" dirty="0">
                <a:ea typeface="+mn-lt"/>
                <a:cs typeface="Calibri"/>
              </a:rPr>
              <a:t>97.5</a:t>
            </a:r>
            <a:r>
              <a:rPr lang="en-US" sz="2000" dirty="0">
                <a:ea typeface="+mn-lt"/>
                <a:cs typeface="Calibri"/>
              </a:rPr>
              <a:t> TAP Customer Satisfaction 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Calibri"/>
              </a:rPr>
              <a:t>Provided </a:t>
            </a:r>
            <a:r>
              <a:rPr lang="en-US" sz="2000" b="1" dirty="0">
                <a:cs typeface="Calibri"/>
              </a:rPr>
              <a:t>22,121</a:t>
            </a:r>
            <a:r>
              <a:rPr lang="en-US" sz="2000" dirty="0">
                <a:cs typeface="Calibri"/>
              </a:rPr>
              <a:t> one-on-one benefit engagements FYTD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+mn-lt"/>
              </a:rPr>
              <a:t>VA launched the Military Life Cycle (MLC)  Learner Assessment Tool </a:t>
            </a:r>
            <a:endParaRPr lang="en-US" sz="20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+mn-lt"/>
              </a:rPr>
              <a:t>Deployed Women’s</a:t>
            </a:r>
            <a:r>
              <a:rPr lang="en-US" sz="2000" spc="-15" dirty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Health</a:t>
            </a:r>
            <a:r>
              <a:rPr lang="en-US" sz="2000" spc="-60" dirty="0">
                <a:ea typeface="+mn-lt"/>
                <a:cs typeface="+mn-lt"/>
              </a:rPr>
              <a:t> </a:t>
            </a:r>
          </a:p>
          <a:p>
            <a:r>
              <a:rPr lang="en-US" sz="2000" spc="-60" dirty="0">
                <a:ea typeface="+mn-lt"/>
                <a:cs typeface="+mn-lt"/>
              </a:rPr>
              <a:t>      </a:t>
            </a:r>
            <a:r>
              <a:rPr lang="en-US" sz="2000" dirty="0">
                <a:ea typeface="+mn-lt"/>
                <a:cs typeface="+mn-lt"/>
              </a:rPr>
              <a:t>Transition </a:t>
            </a:r>
            <a:r>
              <a:rPr lang="en-US" sz="2000" spc="-485" dirty="0">
                <a:ea typeface="+mn-lt"/>
                <a:cs typeface="+mn-lt"/>
              </a:rPr>
              <a:t>   </a:t>
            </a:r>
            <a:r>
              <a:rPr lang="en-US" sz="2000" dirty="0">
                <a:ea typeface="+mn-lt"/>
                <a:cs typeface="+mn-lt"/>
              </a:rPr>
              <a:t>Training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ea typeface="+mn-lt"/>
                <a:cs typeface="+mn-lt"/>
              </a:rPr>
              <a:t>FY21 1,066  </a:t>
            </a:r>
            <a:r>
              <a:rPr lang="en-US" sz="2000" dirty="0">
                <a:ea typeface="+mn-lt"/>
                <a:cs typeface="+mn-lt"/>
              </a:rPr>
              <a:t>attendees</a:t>
            </a:r>
            <a:endParaRPr lang="en-US" sz="20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 </a:t>
            </a:r>
            <a:r>
              <a:rPr lang="en-US" sz="2000" b="1" dirty="0">
                <a:cs typeface="Calibri"/>
              </a:rPr>
              <a:t>98% </a:t>
            </a:r>
            <a:r>
              <a:rPr lang="en-US" sz="2000" dirty="0">
                <a:cs typeface="Calibri"/>
              </a:rPr>
              <a:t>satisfaction 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>
              <a:defRPr/>
            </a:pPr>
            <a:r>
              <a:rPr lang="en-US" sz="2000" b="1" dirty="0">
                <a:ea typeface="+mn-lt"/>
                <a:cs typeface="+mn-lt"/>
              </a:rPr>
              <a:t>On the horizon:</a:t>
            </a:r>
            <a:endParaRPr lang="en-US" sz="2000" b="1" dirty="0">
              <a:cs typeface="Calibri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Implementation of Public Law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 No: 116-214-215 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 Isakson Roe Sections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Section</a:t>
            </a:r>
            <a:r>
              <a:rPr lang="en-US" sz="2000" dirty="0">
                <a:ea typeface="+mn-lt"/>
                <a:cs typeface="+mn-lt"/>
              </a:rPr>
              <a:t> 101, Network of Support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+mn-lt"/>
                <a:cs typeface="+mn-lt"/>
              </a:rPr>
              <a:t>Section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4305,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Independent Assessment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    of TAP</a:t>
            </a:r>
            <a:endParaRPr lang="en-US" sz="2000" dirty="0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+mn-lt"/>
                <a:cs typeface="+mn-lt"/>
              </a:rPr>
              <a:t>Section 4306, Longitudinal study</a:t>
            </a:r>
            <a:endParaRPr lang="en-US" sz="20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endParaRPr lang="en-US" sz="16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357EFFC-D2AE-4A47-99B5-947DE12DE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4049" y="1941817"/>
            <a:ext cx="4797381" cy="4167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8A0AE-DD0F-467B-8F54-406801276714}"/>
              </a:ext>
            </a:extLst>
          </p:cNvPr>
          <p:cNvSpPr txBox="1"/>
          <p:nvPr/>
        </p:nvSpPr>
        <p:spPr>
          <a:xfrm>
            <a:off x="6133020" y="6391995"/>
            <a:ext cx="3493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dvids/688351057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7894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8B8DF-63E3-4093-A057-020CB9E16D25}"/>
              </a:ext>
            </a:extLst>
          </p:cNvPr>
          <p:cNvSpPr txBox="1"/>
          <p:nvPr/>
        </p:nvSpPr>
        <p:spPr>
          <a:xfrm>
            <a:off x="-2477" y="558372"/>
            <a:ext cx="91431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/>
              <a:t>Goals: </a:t>
            </a:r>
            <a:r>
              <a:rPr lang="en-US" sz="2400" dirty="0">
                <a:ea typeface="Arial" panose="020B0604020202020204" pitchFamily="34" charset="0"/>
              </a:rPr>
              <a:t>Collaborate with DoD/Federal partners to chart the</a:t>
            </a:r>
            <a:r>
              <a:rPr lang="en-US" sz="2400" b="1" dirty="0">
                <a:ea typeface="Arial" panose="020B0604020202020204" pitchFamily="34" charset="0"/>
              </a:rPr>
              <a:t> Military to Civilian Readiness Pathway</a:t>
            </a:r>
            <a:r>
              <a:rPr lang="en-US" sz="2400" dirty="0">
                <a:ea typeface="Arial" panose="020B0604020202020204" pitchFamily="34" charset="0"/>
              </a:rPr>
              <a:t> and Lead VA’s Office for Survivor Assistance</a:t>
            </a:r>
            <a:endParaRPr lang="en-US" sz="1600" dirty="0"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26EE2A-230F-4D33-B420-79BD2EC0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Post-Separation/Office of Survivors Assistance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DCC5686-DA00-48B8-A569-FFA6FC8F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" y="1436914"/>
            <a:ext cx="9137430" cy="46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Post Separation/Office of Survivors Assistance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8D527-C06C-4D77-89AB-EA51B9AB8A4D}"/>
              </a:ext>
            </a:extLst>
          </p:cNvPr>
          <p:cNvSpPr txBox="1"/>
          <p:nvPr/>
        </p:nvSpPr>
        <p:spPr>
          <a:xfrm>
            <a:off x="3329478" y="817069"/>
            <a:ext cx="5814522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/>
              <a:t>Accomplishments: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Symbol" panose="05050102010706020507" pitchFamily="18" charset="2"/>
                <a:cs typeface="Symbol" panose="05050102010706020507" pitchFamily="18" charset="2"/>
              </a:rPr>
              <a:t>Released outcomes of the Post</a:t>
            </a:r>
            <a:r>
              <a:rPr lang="en-US" sz="1800" dirty="0">
                <a:ea typeface="Symbol" panose="05050102010706020507" pitchFamily="18" charset="2"/>
                <a:cs typeface="Symbol" panose="05050102010706020507" pitchFamily="18" charset="2"/>
              </a:rPr>
              <a:t> Separation TAP Assessment (PSTAP) </a:t>
            </a:r>
            <a:r>
              <a:rPr lang="en-US" dirty="0">
                <a:ea typeface="Symbol" panose="05050102010706020507" pitchFamily="18" charset="2"/>
                <a:cs typeface="Symbol" panose="05050102010706020507" pitchFamily="18" charset="2"/>
              </a:rPr>
              <a:t>Study</a:t>
            </a:r>
            <a:endParaRPr lang="en-US" sz="18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Symbol" panose="05050102010706020507" pitchFamily="18" charset="2"/>
                <a:cs typeface="Symbol" panose="05050102010706020507" pitchFamily="18" charset="2"/>
              </a:rPr>
              <a:t>Created an African American Engagement Plan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Symbol" panose="05050102010706020507" pitchFamily="18" charset="2"/>
                <a:cs typeface="Symbol" panose="05050102010706020507" pitchFamily="18" charset="2"/>
              </a:rPr>
              <a:t>Establish collaboration with Center for Minority Veterans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+mn-lt"/>
                <a:cs typeface="+mn-lt"/>
              </a:rPr>
              <a:t>Implemented Personalized Career Planning and Guidance (PCPG)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Completed redesign of program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Processed over 7,800 applications in FY21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b="1" dirty="0"/>
              <a:t>On the horizon: 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ea typeface="+mn-lt"/>
                <a:cs typeface="+mn-lt"/>
              </a:rPr>
              <a:t>Implementation of Public Law No: 116-215 Isakson Roe Sections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Section 4304, </a:t>
            </a:r>
            <a:r>
              <a:rPr lang="en-US" b="1" dirty="0">
                <a:cs typeface="Calibri"/>
              </a:rPr>
              <a:t>Implement Grant Office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Section 5303,  Posting and reporting of VA Sexual Harassment policy </a:t>
            </a:r>
            <a:endParaRPr lang="en-US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Implementation of Enhanced Statement of Benefits </a:t>
            </a:r>
          </a:p>
          <a:p>
            <a:pPr marL="285750" indent="-285750">
              <a:buFont typeface="Wingdings"/>
              <a:buChar char="Ø"/>
            </a:pPr>
            <a:endParaRPr lang="en-US" dirty="0">
              <a:cs typeface="Calibri"/>
            </a:endParaRPr>
          </a:p>
        </p:txBody>
      </p:sp>
      <p:pic>
        <p:nvPicPr>
          <p:cNvPr id="12" name="Picture 11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F6B94E41-D168-424E-BF41-7E48F9525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146" b="6876"/>
          <a:stretch/>
        </p:blipFill>
        <p:spPr>
          <a:xfrm>
            <a:off x="0" y="655318"/>
            <a:ext cx="3329478" cy="5468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ACA290-6357-44D4-8F27-9A4316BB33D2}"/>
              </a:ext>
            </a:extLst>
          </p:cNvPr>
          <p:cNvSpPr txBox="1"/>
          <p:nvPr/>
        </p:nvSpPr>
        <p:spPr>
          <a:xfrm>
            <a:off x="0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server.org/highway-signs2/g/grant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5931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cs typeface="Arial"/>
              </a:rPr>
              <a:t>Quality and Compliance</a:t>
            </a:r>
            <a:endParaRPr lang="en-US" sz="48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8B8DF-63E3-4093-A057-020CB9E16D25}"/>
              </a:ext>
            </a:extLst>
          </p:cNvPr>
          <p:cNvSpPr txBox="1"/>
          <p:nvPr/>
        </p:nvSpPr>
        <p:spPr>
          <a:xfrm>
            <a:off x="36285" y="702856"/>
            <a:ext cx="9071430" cy="10233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299085">
              <a:lnSpc>
                <a:spcPct val="102000"/>
              </a:lnSpc>
              <a:buClr>
                <a:srgbClr val="001F5F"/>
              </a:buClr>
              <a:buSzPts val="1800"/>
              <a:tabLst>
                <a:tab pos="422275" algn="l"/>
                <a:tab pos="422910" algn="l"/>
              </a:tabLst>
            </a:pPr>
            <a:r>
              <a:rPr lang="en-US" sz="2000" b="1" dirty="0"/>
              <a:t>Goal: </a:t>
            </a:r>
            <a:r>
              <a:rPr lang="en-US" sz="2000" dirty="0">
                <a:ea typeface="Symbol" panose="05050102010706020507" pitchFamily="18" charset="2"/>
                <a:cs typeface="Symbol" panose="05050102010706020507" pitchFamily="18" charset="2"/>
              </a:rPr>
              <a:t>Provide centralized oversight on evaluation and technical assistance in VBA program management for VBA national call centers (NCCs) and public contact teams (PCTs) to drive consistent, high-quality interactions with VA stakeholders.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93E96C-C50E-46A6-BB3C-F56A2AB58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74172"/>
              </p:ext>
            </p:extLst>
          </p:nvPr>
        </p:nvGraphicFramePr>
        <p:xfrm>
          <a:off x="160777" y="1773749"/>
          <a:ext cx="4826000" cy="42674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68757">
                  <a:extLst>
                    <a:ext uri="{9D8B030D-6E8A-4147-A177-3AD203B41FA5}">
                      <a16:colId xmlns:a16="http://schemas.microsoft.com/office/drawing/2014/main" val="3291360258"/>
                    </a:ext>
                  </a:extLst>
                </a:gridCol>
                <a:gridCol w="989665">
                  <a:extLst>
                    <a:ext uri="{9D8B030D-6E8A-4147-A177-3AD203B41FA5}">
                      <a16:colId xmlns:a16="http://schemas.microsoft.com/office/drawing/2014/main" val="1781689619"/>
                    </a:ext>
                  </a:extLst>
                </a:gridCol>
                <a:gridCol w="1167578">
                  <a:extLst>
                    <a:ext uri="{9D8B030D-6E8A-4147-A177-3AD203B41FA5}">
                      <a16:colId xmlns:a16="http://schemas.microsoft.com/office/drawing/2014/main" val="4006295133"/>
                    </a:ext>
                  </a:extLst>
                </a:gridCol>
              </a:tblGrid>
              <a:tr h="1482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PCT and NCC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Visits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FY21</a:t>
                      </a:r>
                    </a:p>
                  </a:txBody>
                  <a:tcPr marL="73025" marR="73025" marT="0" marB="0" anchor="ctr">
                    <a:solidFill>
                      <a:srgbClr val="00A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FY22: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Q1-2</a:t>
                      </a:r>
                    </a:p>
                  </a:txBody>
                  <a:tcPr marL="73025" marR="73025" marT="0" marB="0" anchor="ctr">
                    <a:solidFill>
                      <a:srgbClr val="00A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65247"/>
                  </a:ext>
                </a:extLst>
              </a:tr>
              <a:tr h="56361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Pacific  </a:t>
                      </a:r>
                      <a:endPara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760839"/>
                  </a:ext>
                </a:extLst>
              </a:tr>
              <a:tr h="549157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Continental</a:t>
                      </a:r>
                    </a:p>
                  </a:txBody>
                  <a:tcPr marL="73025" marR="73025" marT="0" marB="0"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51792"/>
                  </a:ext>
                </a:extLst>
              </a:tr>
              <a:tr h="534706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Northeast</a:t>
                      </a:r>
                    </a:p>
                  </a:txBody>
                  <a:tcPr marL="73025" marR="73025" marT="0" marB="0"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48157"/>
                  </a:ext>
                </a:extLst>
              </a:tr>
              <a:tr h="56861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Southeast</a:t>
                      </a:r>
                    </a:p>
                  </a:txBody>
                  <a:tcPr marL="73025" marR="73025" marT="0" marB="0"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3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13860"/>
                  </a:ext>
                </a:extLst>
              </a:tr>
              <a:tr h="56861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3025" marR="73025" marT="0" marB="0"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835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184623-F04D-41E5-8E01-CAC12173EDA7}"/>
              </a:ext>
            </a:extLst>
          </p:cNvPr>
          <p:cNvSpPr txBox="1"/>
          <p:nvPr/>
        </p:nvSpPr>
        <p:spPr>
          <a:xfrm>
            <a:off x="4986776" y="1992271"/>
            <a:ext cx="3996447" cy="384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99085" lv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SzPts val="1800"/>
              <a:tabLst>
                <a:tab pos="422275" algn="l"/>
                <a:tab pos="422910" algn="l"/>
              </a:tabLst>
            </a:pPr>
            <a:r>
              <a:rPr lang="en-US" sz="2000" b="1" dirty="0">
                <a:ea typeface="Symbol" panose="05050102010706020507" pitchFamily="18" charset="2"/>
                <a:cs typeface="Symbol" panose="05050102010706020507" pitchFamily="18" charset="2"/>
              </a:rPr>
              <a:t>Main Functions:</a:t>
            </a:r>
          </a:p>
          <a:p>
            <a:pPr marL="342900" marR="299085" indent="-342900">
              <a:lnSpc>
                <a:spcPct val="102000"/>
              </a:lnSpc>
              <a:buClr>
                <a:srgbClr val="001F5F"/>
              </a:buClr>
              <a:buSzPts val="1800"/>
              <a:buFont typeface="Symbol" panose="05050102010706020507" pitchFamily="18" charset="2"/>
              <a:buChar char=""/>
              <a:tabLst>
                <a:tab pos="422275" algn="l"/>
                <a:tab pos="422910" algn="l"/>
              </a:tabLst>
            </a:pPr>
            <a:r>
              <a:rPr lang="en-US" sz="2000" dirty="0">
                <a:ea typeface="Symbol" panose="05050102010706020507" pitchFamily="18" charset="2"/>
                <a:cs typeface="Symbol" panose="05050102010706020507" pitchFamily="18" charset="2"/>
              </a:rPr>
              <a:t>Evaluate customer interactions and operational performance at NCCs and PCT locations through quality reviews and scheduled site visits.</a:t>
            </a:r>
          </a:p>
          <a:p>
            <a:pPr marL="342900" marR="299085" indent="-342900">
              <a:lnSpc>
                <a:spcPct val="102000"/>
              </a:lnSpc>
              <a:buClr>
                <a:srgbClr val="001F5F"/>
              </a:buClr>
              <a:buSzPts val="1800"/>
              <a:buFont typeface="Symbol" panose="05050102010706020507" pitchFamily="18" charset="2"/>
              <a:buChar char=""/>
              <a:tabLst>
                <a:tab pos="422275" algn="l"/>
                <a:tab pos="422910" algn="l"/>
              </a:tabLst>
            </a:pPr>
            <a:r>
              <a:rPr lang="en-US" sz="2000" dirty="0">
                <a:ea typeface="Symbol" panose="05050102010706020507" pitchFamily="18" charset="2"/>
                <a:cs typeface="Symbol" panose="05050102010706020507" pitchFamily="18" charset="2"/>
              </a:rPr>
              <a:t>Provide mentoring and issue impartial findings, trends, and recommendations that support improvements to VBA programs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391452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D0A0D-D777-4666-A519-94060F3C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7C6DB4-52CF-4552-A7AE-47F0716C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Quality and Compliance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8D527-C06C-4D77-89AB-EA51B9AB8A4D}"/>
              </a:ext>
            </a:extLst>
          </p:cNvPr>
          <p:cNvSpPr txBox="1"/>
          <p:nvPr/>
        </p:nvSpPr>
        <p:spPr>
          <a:xfrm>
            <a:off x="0" y="676695"/>
            <a:ext cx="9071430" cy="54245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50" b="1" dirty="0"/>
              <a:t>Accomplishments: </a:t>
            </a:r>
            <a:endParaRPr lang="en-US" sz="165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>
                <a:ea typeface="+mn-lt"/>
                <a:cs typeface="+mn-lt"/>
              </a:rPr>
              <a:t>FY21 - Completed </a:t>
            </a:r>
            <a:r>
              <a:rPr lang="en-US" sz="1650" b="1" dirty="0">
                <a:ea typeface="+mn-lt"/>
                <a:cs typeface="+mn-lt"/>
              </a:rPr>
              <a:t>5,000+ </a:t>
            </a:r>
            <a:r>
              <a:rPr lang="en-US" sz="1650" dirty="0">
                <a:ea typeface="+mn-lt"/>
                <a:cs typeface="+mn-lt"/>
              </a:rPr>
              <a:t>quality reviews on inbound NCC calls resulting in </a:t>
            </a:r>
            <a:r>
              <a:rPr lang="en-US" sz="1650" b="1" dirty="0">
                <a:ea typeface="+mn-lt"/>
                <a:cs typeface="+mn-lt"/>
              </a:rPr>
              <a:t>92.19%, </a:t>
            </a:r>
            <a:r>
              <a:rPr lang="en-US" sz="1650" dirty="0">
                <a:ea typeface="+mn-lt"/>
                <a:cs typeface="+mn-lt"/>
              </a:rPr>
              <a:t>above the national quality target of 91%.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>
                <a:ea typeface="+mn-lt"/>
                <a:cs typeface="+mn-lt"/>
              </a:rPr>
              <a:t>FYTD 22 (through 02/22) – Completed </a:t>
            </a:r>
            <a:r>
              <a:rPr lang="en-US" sz="1650" b="1" dirty="0">
                <a:ea typeface="+mn-lt"/>
                <a:cs typeface="+mn-lt"/>
              </a:rPr>
              <a:t>2,000</a:t>
            </a:r>
            <a:r>
              <a:rPr lang="en-US" sz="1650" dirty="0">
                <a:ea typeface="+mn-lt"/>
                <a:cs typeface="+mn-lt"/>
              </a:rPr>
              <a:t> reviews on NCC calls resulting in </a:t>
            </a:r>
            <a:r>
              <a:rPr lang="en-US" sz="1650" b="1" dirty="0">
                <a:ea typeface="+mn-lt"/>
                <a:cs typeface="+mn-lt"/>
              </a:rPr>
              <a:t>92.27%</a:t>
            </a:r>
            <a:r>
              <a:rPr lang="en-US" sz="1650" dirty="0">
                <a:ea typeface="+mn-lt"/>
                <a:cs typeface="+mn-lt"/>
              </a:rPr>
              <a:t>. 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>
                <a:ea typeface="+mn-lt"/>
                <a:cs typeface="+mn-lt"/>
              </a:rPr>
              <a:t>FY21 - Completed </a:t>
            </a:r>
            <a:r>
              <a:rPr lang="en-US" sz="1650" b="1" dirty="0">
                <a:ea typeface="+mn-lt"/>
                <a:cs typeface="+mn-lt"/>
              </a:rPr>
              <a:t>21</a:t>
            </a:r>
            <a:r>
              <a:rPr lang="en-US" sz="1650" dirty="0">
                <a:ea typeface="+mn-lt"/>
                <a:cs typeface="+mn-lt"/>
              </a:rPr>
              <a:t> PCT and NCC site visits through conducting </a:t>
            </a:r>
            <a:r>
              <a:rPr lang="en-US" sz="1650" b="1" dirty="0">
                <a:ea typeface="+mn-lt"/>
                <a:cs typeface="+mn-lt"/>
              </a:rPr>
              <a:t>365</a:t>
            </a:r>
            <a:r>
              <a:rPr lang="en-US" sz="1650" dirty="0">
                <a:ea typeface="+mn-lt"/>
                <a:cs typeface="+mn-lt"/>
              </a:rPr>
              <a:t> interviews and </a:t>
            </a:r>
            <a:r>
              <a:rPr lang="en-US" sz="1650" b="1" dirty="0">
                <a:ea typeface="+mn-lt"/>
                <a:cs typeface="+mn-lt"/>
              </a:rPr>
              <a:t>1,442</a:t>
            </a:r>
            <a:r>
              <a:rPr lang="en-US" sz="1650" dirty="0">
                <a:ea typeface="+mn-lt"/>
                <a:cs typeface="+mn-lt"/>
              </a:rPr>
              <a:t> quality/operational reviews that identified </a:t>
            </a:r>
            <a:r>
              <a:rPr lang="en-US" sz="1650" b="1" dirty="0">
                <a:ea typeface="+mn-lt"/>
                <a:cs typeface="+mn-lt"/>
              </a:rPr>
              <a:t>50</a:t>
            </a:r>
            <a:r>
              <a:rPr lang="en-US" sz="1650" dirty="0">
                <a:ea typeface="+mn-lt"/>
                <a:cs typeface="+mn-lt"/>
              </a:rPr>
              <a:t> actionable items for improvements, </a:t>
            </a:r>
            <a:r>
              <a:rPr lang="en-US" sz="1650" b="1" dirty="0">
                <a:ea typeface="+mn-lt"/>
                <a:cs typeface="+mn-lt"/>
              </a:rPr>
              <a:t>18</a:t>
            </a:r>
            <a:r>
              <a:rPr lang="en-US" sz="1650" dirty="0">
                <a:ea typeface="+mn-lt"/>
                <a:cs typeface="+mn-lt"/>
              </a:rPr>
              <a:t> recommendations, </a:t>
            </a:r>
            <a:r>
              <a:rPr lang="en-US" sz="1650" b="1" dirty="0">
                <a:ea typeface="+mn-lt"/>
                <a:cs typeface="+mn-lt"/>
              </a:rPr>
              <a:t>16</a:t>
            </a:r>
            <a:r>
              <a:rPr lang="en-US" sz="1650" dirty="0">
                <a:ea typeface="+mn-lt"/>
                <a:cs typeface="+mn-lt"/>
              </a:rPr>
              <a:t> best practices, and </a:t>
            </a:r>
            <a:r>
              <a:rPr lang="en-US" sz="1650" b="1" dirty="0">
                <a:ea typeface="+mn-lt"/>
                <a:cs typeface="+mn-lt"/>
              </a:rPr>
              <a:t>one</a:t>
            </a:r>
            <a:r>
              <a:rPr lang="en-US" sz="1650" dirty="0">
                <a:ea typeface="+mn-lt"/>
                <a:cs typeface="+mn-lt"/>
              </a:rPr>
              <a:t> commendable item.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>
                <a:ea typeface="+mn-lt"/>
                <a:cs typeface="+mn-lt"/>
              </a:rPr>
              <a:t>FYTD 22 (through 3/18/22) - Completed </a:t>
            </a:r>
            <a:r>
              <a:rPr lang="en-US" sz="1650" b="1" dirty="0">
                <a:ea typeface="+mn-lt"/>
                <a:cs typeface="+mn-lt"/>
              </a:rPr>
              <a:t>9</a:t>
            </a:r>
            <a:r>
              <a:rPr lang="en-US" sz="1650" dirty="0">
                <a:ea typeface="+mn-lt"/>
                <a:cs typeface="+mn-lt"/>
              </a:rPr>
              <a:t> PCT site visits, </a:t>
            </a:r>
            <a:r>
              <a:rPr lang="en-US" sz="1650" b="1" dirty="0">
                <a:ea typeface="+mn-lt"/>
                <a:cs typeface="+mn-lt"/>
              </a:rPr>
              <a:t>69</a:t>
            </a:r>
            <a:r>
              <a:rPr lang="en-US" sz="1650" dirty="0">
                <a:ea typeface="+mn-lt"/>
                <a:cs typeface="+mn-lt"/>
              </a:rPr>
              <a:t> interviews, and </a:t>
            </a:r>
            <a:r>
              <a:rPr lang="en-US" sz="1650" b="1" dirty="0">
                <a:ea typeface="+mn-lt"/>
                <a:cs typeface="+mn-lt"/>
              </a:rPr>
              <a:t>886</a:t>
            </a:r>
            <a:r>
              <a:rPr lang="en-US" sz="1650" dirty="0">
                <a:ea typeface="+mn-lt"/>
                <a:cs typeface="+mn-lt"/>
              </a:rPr>
              <a:t> reviews that identified </a:t>
            </a:r>
            <a:r>
              <a:rPr lang="en-US" sz="1650" b="1" dirty="0">
                <a:ea typeface="+mn-lt"/>
                <a:cs typeface="+mn-lt"/>
              </a:rPr>
              <a:t>30</a:t>
            </a:r>
            <a:r>
              <a:rPr lang="en-US" sz="1650" dirty="0">
                <a:ea typeface="+mn-lt"/>
                <a:cs typeface="+mn-lt"/>
              </a:rPr>
              <a:t> actionable items for improvements, </a:t>
            </a:r>
            <a:r>
              <a:rPr lang="en-US" sz="1650" b="1" dirty="0">
                <a:ea typeface="+mn-lt"/>
                <a:cs typeface="+mn-lt"/>
              </a:rPr>
              <a:t>10</a:t>
            </a:r>
            <a:r>
              <a:rPr lang="en-US" sz="1650" dirty="0">
                <a:ea typeface="+mn-lt"/>
                <a:cs typeface="+mn-lt"/>
              </a:rPr>
              <a:t> best practices, and </a:t>
            </a:r>
            <a:r>
              <a:rPr lang="en-US" sz="1650" b="1" dirty="0">
                <a:ea typeface="+mn-lt"/>
                <a:cs typeface="+mn-lt"/>
              </a:rPr>
              <a:t>4</a:t>
            </a:r>
            <a:r>
              <a:rPr lang="en-US" sz="1650" dirty="0">
                <a:ea typeface="+mn-lt"/>
                <a:cs typeface="+mn-lt"/>
              </a:rPr>
              <a:t> commendable items.</a:t>
            </a:r>
            <a:endParaRPr lang="en-US" sz="165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50" dirty="0">
                <a:cs typeface="Calibri"/>
              </a:rPr>
              <a:t>FY21 - Centralized the NCC evaluation scorecard,</a:t>
            </a:r>
          </a:p>
          <a:p>
            <a:r>
              <a:rPr lang="en-US" sz="1650" dirty="0">
                <a:cs typeface="Calibri"/>
              </a:rPr>
              <a:t>      allowing immediate updates and </a:t>
            </a:r>
          </a:p>
          <a:p>
            <a:r>
              <a:rPr lang="en-US" sz="1650" dirty="0">
                <a:cs typeface="Calibri"/>
              </a:rPr>
              <a:t>      improvements to one single scorecard.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50" b="1" dirty="0">
              <a:ea typeface="+mn-lt"/>
              <a:cs typeface="Calibri"/>
            </a:endParaRPr>
          </a:p>
          <a:p>
            <a:r>
              <a:rPr lang="en-US" sz="1650" b="1" dirty="0">
                <a:ea typeface="+mn-lt"/>
                <a:cs typeface="+mn-lt"/>
              </a:rPr>
              <a:t>O</a:t>
            </a:r>
            <a:r>
              <a:rPr lang="en-US" sz="1650" b="1" dirty="0"/>
              <a:t>n the horizon:</a:t>
            </a:r>
            <a:endParaRPr lang="en-US" sz="165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50" dirty="0">
                <a:ea typeface="+mn-lt"/>
                <a:cs typeface="+mn-lt"/>
              </a:rPr>
              <a:t>Implement an internal satisfaction </a:t>
            </a:r>
          </a:p>
          <a:p>
            <a:r>
              <a:rPr lang="en-US" sz="1650" dirty="0">
                <a:ea typeface="+mn-lt"/>
                <a:cs typeface="+mn-lt"/>
              </a:rPr>
              <a:t>      survey to obtain PCT/NCC feedback. 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50" dirty="0">
                <a:ea typeface="+mn-lt"/>
                <a:cs typeface="+mn-lt"/>
              </a:rPr>
              <a:t>Transition from the NICE </a:t>
            </a:r>
          </a:p>
          <a:p>
            <a:r>
              <a:rPr lang="en-US" sz="1650" dirty="0">
                <a:ea typeface="+mn-lt"/>
                <a:cs typeface="+mn-lt"/>
              </a:rPr>
              <a:t>      to Calabrio call recording platform.</a:t>
            </a: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50" dirty="0">
                <a:ea typeface="+mn-lt"/>
                <a:cs typeface="+mn-lt"/>
              </a:rPr>
              <a:t>Implement an optional national </a:t>
            </a:r>
          </a:p>
          <a:p>
            <a:pPr algn="l"/>
            <a:r>
              <a:rPr lang="en-US" sz="1650" dirty="0">
                <a:ea typeface="+mn-lt"/>
                <a:cs typeface="+mn-lt"/>
              </a:rPr>
              <a:t>      Public Contact Quality Management </a:t>
            </a:r>
          </a:p>
          <a:p>
            <a:pPr algn="l"/>
            <a:r>
              <a:rPr lang="en-US" sz="1650" dirty="0">
                <a:ea typeface="+mn-lt"/>
                <a:cs typeface="+mn-lt"/>
              </a:rPr>
              <a:t>      Program for local use.</a:t>
            </a:r>
            <a:endParaRPr lang="en-US" sz="1650" dirty="0">
              <a:cs typeface="Calibri"/>
            </a:endParaRPr>
          </a:p>
        </p:txBody>
      </p:sp>
      <p:pic>
        <p:nvPicPr>
          <p:cNvPr id="8" name="Picture 7" descr="A hand writing on a blackboard&#10;&#10;Description automatically generated">
            <a:extLst>
              <a:ext uri="{FF2B5EF4-FFF2-40B4-BE49-F238E27FC236}">
                <a16:creationId xmlns:a16="http://schemas.microsoft.com/office/drawing/2014/main" id="{EED0332B-7C59-4C8B-B32F-56537A182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8423" y="3215811"/>
            <a:ext cx="5455578" cy="2965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C1274-2134-4B3B-AF93-A331D9F1D79F}"/>
              </a:ext>
            </a:extLst>
          </p:cNvPr>
          <p:cNvSpPr txBox="1"/>
          <p:nvPr/>
        </p:nvSpPr>
        <p:spPr>
          <a:xfrm>
            <a:off x="251460" y="6134194"/>
            <a:ext cx="3817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groundreport.com/improve-workplace-benefits-office-ergonomic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35658056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d155d91f-6275-4bd6-8d2d-54e6d118d533">
      <UserInfo>
        <DisplayName>LINDSTROM, ANDY</DisplayName>
        <AccountId>394</AccountId>
        <AccountType/>
      </UserInfo>
      <UserInfo>
        <DisplayName>Rawls, Cheryl J., VBAVACO</DisplayName>
        <AccountId>155</AccountId>
        <AccountType/>
      </UserInfo>
      <UserInfo>
        <DisplayName>Marshall, Naiya, VBAVACO</DisplayName>
        <AccountId>149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99DB65EBDE14B8AC9D2B498013C06" ma:contentTypeVersion="8" ma:contentTypeDescription="Create a new document." ma:contentTypeScope="" ma:versionID="d0b36f051495fd9f84010746ad875b90">
  <xsd:schema xmlns:xsd="http://www.w3.org/2001/XMLSchema" xmlns:xs="http://www.w3.org/2001/XMLSchema" xmlns:p="http://schemas.microsoft.com/office/2006/metadata/properties" xmlns:ns1="http://schemas.microsoft.com/sharepoint/v3" xmlns:ns2="d155d91f-6275-4bd6-8d2d-54e6d118d533" xmlns:ns3="e90770ca-0267-4966-98ec-c1ba57794b68" targetNamespace="http://schemas.microsoft.com/office/2006/metadata/properties" ma:root="true" ma:fieldsID="84ebce6160a09e566bf703d2ce065ebe" ns1:_="" ns2:_="" ns3:_="">
    <xsd:import namespace="http://schemas.microsoft.com/sharepoint/v3"/>
    <xsd:import namespace="d155d91f-6275-4bd6-8d2d-54e6d118d533"/>
    <xsd:import namespace="e90770ca-0267-4966-98ec-c1ba57794b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5d91f-6275-4bd6-8d2d-54e6d118d5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770ca-0267-4966-98ec-c1ba57794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E418F-EAAB-4DA2-99D2-1910EDE762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05EE00-479E-4015-B90C-1989C89E1CF9}">
  <ds:schemaRefs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e90770ca-0267-4966-98ec-c1ba57794b68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d155d91f-6275-4bd6-8d2d-54e6d118d533"/>
  </ds:schemaRefs>
</ds:datastoreItem>
</file>

<file path=customXml/itemProps3.xml><?xml version="1.0" encoding="utf-8"?>
<ds:datastoreItem xmlns:ds="http://schemas.openxmlformats.org/officeDocument/2006/customXml" ds:itemID="{20128603-6AB4-4FF6-A7C8-106F14AF0712}">
  <ds:schemaRefs>
    <ds:schemaRef ds:uri="d155d91f-6275-4bd6-8d2d-54e6d118d533"/>
    <ds:schemaRef ds:uri="e90770ca-0267-4966-98ec-c1ba57794b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1510</Words>
  <Application>Microsoft Office PowerPoint</Application>
  <PresentationFormat>On-screen Show (4:3)</PresentationFormat>
  <Paragraphs>229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Myriad Pro</vt:lpstr>
      <vt:lpstr>Symbol</vt:lpstr>
      <vt:lpstr>Wingdings</vt:lpstr>
      <vt:lpstr>10_Office Theme</vt:lpstr>
      <vt:lpstr>11_Office Theme</vt:lpstr>
      <vt:lpstr>U.S. Department of Veterans Affairs </vt:lpstr>
      <vt:lpstr>Outreach, Transition and Economic Development (OTED) </vt:lpstr>
      <vt:lpstr>Our Impact</vt:lpstr>
      <vt:lpstr>Transition Assistance Program (TAP)</vt:lpstr>
      <vt:lpstr>Transition Assistance Program (TAP) cont. </vt:lpstr>
      <vt:lpstr>Post-Separation/Office of Survivors Assistance</vt:lpstr>
      <vt:lpstr>Post Separation/Office of Survivors Assistance (cont.)</vt:lpstr>
      <vt:lpstr>Quality and Compliance</vt:lpstr>
      <vt:lpstr>Quality and Compliance (cont.)</vt:lpstr>
      <vt:lpstr>Client Relations</vt:lpstr>
      <vt:lpstr>Outreach </vt:lpstr>
      <vt:lpstr>Outreach (cont.)</vt:lpstr>
      <vt:lpstr>Strategic Engagement</vt:lpstr>
      <vt:lpstr>Strategic Engagement (cont.)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Transition and Economic Development PowerPoint Presentation</dc:title>
  <dc:subject>April 2022 VBA MST Training Symposium &amp; Veterans Expo_211201</dc:subject>
  <dc:creator>Department of Veterans Affairs, Veterans Benefits Administration, Veteran Readiness &amp; Employment Service, STAFF</dc:creator>
  <cp:lastModifiedBy>Kathy Poole</cp:lastModifiedBy>
  <cp:revision>3740</cp:revision>
  <dcterms:created xsi:type="dcterms:W3CDTF">2019-11-01T12:47:08Z</dcterms:created>
  <dcterms:modified xsi:type="dcterms:W3CDTF">2022-04-06T14:13:49Z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0x01010005399DB65EBDE14B8AC9D2B498013C06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