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1"/>
  </p:notesMasterIdLst>
  <p:sldIdLst>
    <p:sldId id="550" r:id="rId5"/>
    <p:sldId id="256" r:id="rId6"/>
    <p:sldId id="274" r:id="rId7"/>
    <p:sldId id="272" r:id="rId8"/>
    <p:sldId id="590" r:id="rId9"/>
    <p:sldId id="259" r:id="rId10"/>
    <p:sldId id="260" r:id="rId11"/>
    <p:sldId id="591" r:id="rId12"/>
    <p:sldId id="307" r:id="rId13"/>
    <p:sldId id="261" r:id="rId14"/>
    <p:sldId id="592" r:id="rId15"/>
    <p:sldId id="308" r:id="rId16"/>
    <p:sldId id="262" r:id="rId17"/>
    <p:sldId id="309" r:id="rId18"/>
    <p:sldId id="263" r:id="rId19"/>
    <p:sldId id="310" r:id="rId20"/>
    <p:sldId id="593" r:id="rId21"/>
    <p:sldId id="588" r:id="rId22"/>
    <p:sldId id="546" r:id="rId23"/>
    <p:sldId id="314" r:id="rId24"/>
    <p:sldId id="303" r:id="rId25"/>
    <p:sldId id="533" r:id="rId26"/>
    <p:sldId id="552" r:id="rId27"/>
    <p:sldId id="264" r:id="rId28"/>
    <p:sldId id="555" r:id="rId29"/>
    <p:sldId id="305" r:id="rId30"/>
    <p:sldId id="557" r:id="rId31"/>
    <p:sldId id="543" r:id="rId32"/>
    <p:sldId id="587" r:id="rId33"/>
    <p:sldId id="315" r:id="rId34"/>
    <p:sldId id="306" r:id="rId35"/>
    <p:sldId id="556" r:id="rId36"/>
    <p:sldId id="558" r:id="rId37"/>
    <p:sldId id="499" r:id="rId38"/>
    <p:sldId id="560" r:id="rId39"/>
    <p:sldId id="273" r:id="rId40"/>
    <p:sldId id="561" r:id="rId41"/>
    <p:sldId id="275" r:id="rId42"/>
    <p:sldId id="581" r:id="rId43"/>
    <p:sldId id="572" r:id="rId44"/>
    <p:sldId id="573" r:id="rId45"/>
    <p:sldId id="278" r:id="rId46"/>
    <p:sldId id="575" r:id="rId47"/>
    <p:sldId id="577" r:id="rId48"/>
    <p:sldId id="578" r:id="rId49"/>
    <p:sldId id="576" r:id="rId50"/>
    <p:sldId id="582" r:id="rId51"/>
    <p:sldId id="583" r:id="rId52"/>
    <p:sldId id="584" r:id="rId53"/>
    <p:sldId id="585" r:id="rId54"/>
    <p:sldId id="559" r:id="rId55"/>
    <p:sldId id="579" r:id="rId56"/>
    <p:sldId id="586" r:id="rId57"/>
    <p:sldId id="580" r:id="rId58"/>
    <p:sldId id="257" r:id="rId59"/>
    <p:sldId id="589" r:id="rId60"/>
  </p:sldIdLst>
  <p:sldSz cx="12192000" cy="6858000"/>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mudez, Leland N., VBACO" initials="LNB" lastIdx="3" clrIdx="0">
    <p:extLst>
      <p:ext uri="{19B8F6BF-5375-455C-9EA6-DF929625EA0E}">
        <p15:presenceInfo xmlns:p15="http://schemas.microsoft.com/office/powerpoint/2012/main" userId="Bermudez, Leland N., VBACO" providerId="None"/>
      </p:ext>
    </p:extLst>
  </p:cmAuthor>
  <p:cmAuthor id="2" name="Sagotsky, Dale, VBAVACO" initials="SDV" lastIdx="3" clrIdx="1">
    <p:extLst>
      <p:ext uri="{19B8F6BF-5375-455C-9EA6-DF929625EA0E}">
        <p15:presenceInfo xmlns:p15="http://schemas.microsoft.com/office/powerpoint/2012/main" userId="S::Dale.Sagotsky@va.gov::eba4da0f-4a74-4fe4-921e-a003654e7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F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57" autoAdjust="0"/>
    <p:restoredTop sz="94249" autoAdjust="0"/>
  </p:normalViewPr>
  <p:slideViewPr>
    <p:cSldViewPr snapToGrid="0">
      <p:cViewPr varScale="1">
        <p:scale>
          <a:sx n="77" d="100"/>
          <a:sy n="77" d="100"/>
        </p:scale>
        <p:origin x="120" y="828"/>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B3BCB-9A19-451F-80EA-9CF00EDBFE40}" type="doc">
      <dgm:prSet loTypeId="urn:microsoft.com/office/officeart/2008/layout/RadialCluster" loCatId="cycle" qsTypeId="urn:microsoft.com/office/officeart/2005/8/quickstyle/3d9" qsCatId="3D" csTypeId="urn:microsoft.com/office/officeart/2005/8/colors/colorful3" csCatId="colorful" phldr="1"/>
      <dgm:spPr/>
      <dgm:t>
        <a:bodyPr/>
        <a:lstStyle/>
        <a:p>
          <a:endParaRPr lang="en-US"/>
        </a:p>
      </dgm:t>
    </dgm:pt>
    <dgm:pt modelId="{5224C5D7-AF14-411E-8B94-7B215FBDA0CD}">
      <dgm:prSet phldrT="[Text]" custT="1"/>
      <dgm:spPr>
        <a:solidFill>
          <a:srgbClr val="772432">
            <a:hueOff val="-12091573"/>
            <a:satOff val="22886"/>
            <a:lumOff val="20523"/>
            <a:alphaOff val="0"/>
          </a:srgbClr>
        </a:solidFill>
        <a:ln>
          <a:noFill/>
        </a:ln>
        <a:effectLst/>
        <a:sp3d extrusionH="152250" prstMaterial="matte">
          <a:bevelT w="165100" prst="coolSlant"/>
        </a:sp3d>
      </dgm:spPr>
      <dgm:t>
        <a:bodyPr spcFirstLastPara="0" vert="horz" wrap="square" lIns="78740" tIns="78740" rIns="78740" bIns="78740" numCol="1" spcCol="1270" anchor="ctr" anchorCtr="0">
          <a:sp3d extrusionH="28000" prstMaterial="matte"/>
        </a:bodyPr>
        <a:lstStyle/>
        <a:p>
          <a:r>
            <a:rPr lang="en-US" sz="3100" kern="1200" dirty="0">
              <a:solidFill>
                <a:srgbClr val="000000"/>
              </a:solidFill>
              <a:latin typeface="Calibri" panose="020F0502020204030204"/>
              <a:ea typeface="+mn-ea"/>
              <a:cs typeface="+mn-cs"/>
            </a:rPr>
            <a:t>CMS</a:t>
          </a:r>
        </a:p>
      </dgm:t>
    </dgm:pt>
    <dgm:pt modelId="{EC49EA34-9F64-4059-954B-94A88CEEDE59}" type="parTrans" cxnId="{A8FCB865-84BC-4232-852B-AA1B755E95D2}">
      <dgm:prSet/>
      <dgm:spPr/>
      <dgm:t>
        <a:bodyPr/>
        <a:lstStyle/>
        <a:p>
          <a:endParaRPr lang="en-US"/>
        </a:p>
      </dgm:t>
    </dgm:pt>
    <dgm:pt modelId="{FF326CB8-A6D3-4883-B42C-E15DD4EC4D95}" type="sibTrans" cxnId="{A8FCB865-84BC-4232-852B-AA1B755E95D2}">
      <dgm:prSet/>
      <dgm:spPr/>
      <dgm:t>
        <a:bodyPr/>
        <a:lstStyle/>
        <a:p>
          <a:endParaRPr lang="en-US"/>
        </a:p>
      </dgm:t>
    </dgm:pt>
    <dgm:pt modelId="{A586D734-A4D5-43B9-85BB-52451A4B3FFC}">
      <dgm:prSet phldrT="[Text]" custT="1"/>
      <dgm:spPr>
        <a:solidFill>
          <a:schemeClr val="accent4"/>
        </a:solidFill>
      </dgm:spPr>
      <dgm:t>
        <a:bodyPr/>
        <a:lstStyle/>
        <a:p>
          <a:r>
            <a:rPr lang="en-US" sz="3100" kern="1200" dirty="0">
              <a:solidFill>
                <a:srgbClr val="000000"/>
              </a:solidFill>
              <a:latin typeface="Calibri" panose="020F0502020204030204"/>
              <a:ea typeface="+mn-ea"/>
              <a:cs typeface="+mn-cs"/>
            </a:rPr>
            <a:t>Staff</a:t>
          </a:r>
        </a:p>
      </dgm:t>
    </dgm:pt>
    <dgm:pt modelId="{AFCCA3D9-2F81-45CA-861A-EB4E848128A9}" type="parTrans" cxnId="{9C25C565-F722-4DAC-BC14-7A66B1AF4832}">
      <dgm:prSet/>
      <dgm:spPr/>
      <dgm:t>
        <a:bodyPr/>
        <a:lstStyle/>
        <a:p>
          <a:endParaRPr lang="en-US"/>
        </a:p>
      </dgm:t>
    </dgm:pt>
    <dgm:pt modelId="{25CF6045-F97A-4FAE-BBBF-8DC1CBEE7B81}" type="sibTrans" cxnId="{9C25C565-F722-4DAC-BC14-7A66B1AF4832}">
      <dgm:prSet/>
      <dgm:spPr/>
      <dgm:t>
        <a:bodyPr/>
        <a:lstStyle/>
        <a:p>
          <a:endParaRPr lang="en-US"/>
        </a:p>
      </dgm:t>
    </dgm:pt>
    <dgm:pt modelId="{68E1418A-687E-4D09-BCCB-35D2AC2EFCB3}">
      <dgm:prSet phldrT="[Text]"/>
      <dgm:spPr>
        <a:solidFill>
          <a:srgbClr val="00B0F0"/>
        </a:solidFill>
      </dgm:spPr>
      <dgm:t>
        <a:bodyPr/>
        <a:lstStyle/>
        <a:p>
          <a:r>
            <a:rPr lang="en-US" dirty="0">
              <a:solidFill>
                <a:schemeClr val="tx1"/>
              </a:solidFill>
            </a:rPr>
            <a:t>VR&amp;E </a:t>
          </a:r>
        </a:p>
      </dgm:t>
    </dgm:pt>
    <dgm:pt modelId="{0E09D6C8-B6D4-4E93-BFE4-6E2D5F486EF6}" type="parTrans" cxnId="{8839CF45-93EB-4903-B820-6105AE2AF1AA}">
      <dgm:prSet/>
      <dgm:spPr/>
      <dgm:t>
        <a:bodyPr/>
        <a:lstStyle/>
        <a:p>
          <a:endParaRPr lang="en-US"/>
        </a:p>
      </dgm:t>
    </dgm:pt>
    <dgm:pt modelId="{85381BC5-513C-499B-9A5B-E9123F98E3F0}" type="sibTrans" cxnId="{8839CF45-93EB-4903-B820-6105AE2AF1AA}">
      <dgm:prSet/>
      <dgm:spPr/>
      <dgm:t>
        <a:bodyPr/>
        <a:lstStyle/>
        <a:p>
          <a:endParaRPr lang="en-US"/>
        </a:p>
      </dgm:t>
    </dgm:pt>
    <dgm:pt modelId="{4AB22FAF-EB23-4C9E-B3EE-DA33731D754B}">
      <dgm:prSet phldrT="[Text]" custT="1"/>
      <dgm:spPr>
        <a:solidFill>
          <a:schemeClr val="accent6"/>
        </a:solidFill>
      </dgm:spPr>
      <dgm:t>
        <a:bodyPr/>
        <a:lstStyle/>
        <a:p>
          <a:r>
            <a:rPr lang="en-US" sz="3100" kern="1200" dirty="0">
              <a:solidFill>
                <a:srgbClr val="000000"/>
              </a:solidFill>
              <a:latin typeface="Calibri" panose="020F0502020204030204"/>
              <a:ea typeface="+mn-ea"/>
              <a:cs typeface="+mn-cs"/>
            </a:rPr>
            <a:t>SBG</a:t>
          </a:r>
        </a:p>
      </dgm:t>
    </dgm:pt>
    <dgm:pt modelId="{CF56E383-3909-405F-BE44-BB30513BEDEF}" type="parTrans" cxnId="{6E349094-D919-4C6C-8DC1-DC0DB08A0199}">
      <dgm:prSet/>
      <dgm:spPr/>
      <dgm:t>
        <a:bodyPr/>
        <a:lstStyle/>
        <a:p>
          <a:endParaRPr lang="en-US"/>
        </a:p>
      </dgm:t>
    </dgm:pt>
    <dgm:pt modelId="{93AB03A6-F064-4D3D-9896-1F90C4A5AF34}" type="sibTrans" cxnId="{6E349094-D919-4C6C-8DC1-DC0DB08A0199}">
      <dgm:prSet/>
      <dgm:spPr/>
      <dgm:t>
        <a:bodyPr/>
        <a:lstStyle/>
        <a:p>
          <a:endParaRPr lang="en-US"/>
        </a:p>
      </dgm:t>
    </dgm:pt>
    <dgm:pt modelId="{6976C197-43B5-449F-B645-C60F7514FC32}" type="pres">
      <dgm:prSet presAssocID="{AD5B3BCB-9A19-451F-80EA-9CF00EDBFE40}" presName="Name0" presStyleCnt="0">
        <dgm:presLayoutVars>
          <dgm:chMax val="1"/>
          <dgm:chPref val="1"/>
          <dgm:dir/>
          <dgm:animOne val="branch"/>
          <dgm:animLvl val="lvl"/>
        </dgm:presLayoutVars>
      </dgm:prSet>
      <dgm:spPr/>
    </dgm:pt>
    <dgm:pt modelId="{8C3A8D18-666F-418C-9351-7F6FD2C7BE92}" type="pres">
      <dgm:prSet presAssocID="{5224C5D7-AF14-411E-8B94-7B215FBDA0CD}" presName="singleCycle" presStyleCnt="0"/>
      <dgm:spPr/>
    </dgm:pt>
    <dgm:pt modelId="{456CCD7A-FF12-41AC-B370-5EB2206524F6}" type="pres">
      <dgm:prSet presAssocID="{5224C5D7-AF14-411E-8B94-7B215FBDA0CD}" presName="singleCenter" presStyleLbl="node1" presStyleIdx="0" presStyleCnt="4">
        <dgm:presLayoutVars>
          <dgm:chMax val="7"/>
          <dgm:chPref val="7"/>
        </dgm:presLayoutVars>
      </dgm:prSet>
      <dgm:spPr>
        <a:xfrm>
          <a:off x="5630752" y="2749110"/>
          <a:ext cx="1772726" cy="1772726"/>
        </a:xfrm>
        <a:prstGeom prst="roundRect">
          <a:avLst/>
        </a:prstGeom>
      </dgm:spPr>
    </dgm:pt>
    <dgm:pt modelId="{9B98B5AD-A9E9-47A0-8D4D-74BAE4C167EB}" type="pres">
      <dgm:prSet presAssocID="{AFCCA3D9-2F81-45CA-861A-EB4E848128A9}" presName="Name56" presStyleLbl="parChTrans1D2" presStyleIdx="0" presStyleCnt="3"/>
      <dgm:spPr/>
    </dgm:pt>
    <dgm:pt modelId="{6D7E44D8-EE1F-4FB6-8BBF-95CD0D32C7DE}" type="pres">
      <dgm:prSet presAssocID="{A586D734-A4D5-43B9-85BB-52451A4B3FFC}" presName="text0" presStyleLbl="node1" presStyleIdx="1" presStyleCnt="4">
        <dgm:presLayoutVars>
          <dgm:bulletEnabled val="1"/>
        </dgm:presLayoutVars>
      </dgm:prSet>
      <dgm:spPr/>
    </dgm:pt>
    <dgm:pt modelId="{7E7C38E3-203F-489E-A3FB-B06624965A61}" type="pres">
      <dgm:prSet presAssocID="{0E09D6C8-B6D4-4E93-BFE4-6E2D5F486EF6}" presName="Name56" presStyleLbl="parChTrans1D2" presStyleIdx="1" presStyleCnt="3"/>
      <dgm:spPr/>
    </dgm:pt>
    <dgm:pt modelId="{5F942C2B-8E43-4635-ACB6-6AB0EEE5A892}" type="pres">
      <dgm:prSet presAssocID="{68E1418A-687E-4D09-BCCB-35D2AC2EFCB3}" presName="text0" presStyleLbl="node1" presStyleIdx="2" presStyleCnt="4">
        <dgm:presLayoutVars>
          <dgm:bulletEnabled val="1"/>
        </dgm:presLayoutVars>
      </dgm:prSet>
      <dgm:spPr/>
    </dgm:pt>
    <dgm:pt modelId="{C0C76B79-39B7-4229-B603-1EBED9FD886E}" type="pres">
      <dgm:prSet presAssocID="{CF56E383-3909-405F-BE44-BB30513BEDEF}" presName="Name56" presStyleLbl="parChTrans1D2" presStyleIdx="2" presStyleCnt="3"/>
      <dgm:spPr/>
    </dgm:pt>
    <dgm:pt modelId="{AD96E286-1C60-471A-A70A-5A98A40C44A1}" type="pres">
      <dgm:prSet presAssocID="{4AB22FAF-EB23-4C9E-B3EE-DA33731D754B}" presName="text0" presStyleLbl="node1" presStyleIdx="3" presStyleCnt="4">
        <dgm:presLayoutVars>
          <dgm:bulletEnabled val="1"/>
        </dgm:presLayoutVars>
      </dgm:prSet>
      <dgm:spPr/>
    </dgm:pt>
  </dgm:ptLst>
  <dgm:cxnLst>
    <dgm:cxn modelId="{C171BA17-106F-4AB4-AAB8-9C211A5AB954}" type="presOf" srcId="{AFCCA3D9-2F81-45CA-861A-EB4E848128A9}" destId="{9B98B5AD-A9E9-47A0-8D4D-74BAE4C167EB}" srcOrd="0" destOrd="0" presId="urn:microsoft.com/office/officeart/2008/layout/RadialCluster"/>
    <dgm:cxn modelId="{677ADC20-2226-4A7F-BCE4-1C92CE41DA42}" type="presOf" srcId="{4AB22FAF-EB23-4C9E-B3EE-DA33731D754B}" destId="{AD96E286-1C60-471A-A70A-5A98A40C44A1}" srcOrd="0" destOrd="0" presId="urn:microsoft.com/office/officeart/2008/layout/RadialCluster"/>
    <dgm:cxn modelId="{FA0E1D63-4812-4258-8554-D1A3CF7224B9}" type="presOf" srcId="{5224C5D7-AF14-411E-8B94-7B215FBDA0CD}" destId="{456CCD7A-FF12-41AC-B370-5EB2206524F6}" srcOrd="0" destOrd="0" presId="urn:microsoft.com/office/officeart/2008/layout/RadialCluster"/>
    <dgm:cxn modelId="{A8FCB865-84BC-4232-852B-AA1B755E95D2}" srcId="{AD5B3BCB-9A19-451F-80EA-9CF00EDBFE40}" destId="{5224C5D7-AF14-411E-8B94-7B215FBDA0CD}" srcOrd="0" destOrd="0" parTransId="{EC49EA34-9F64-4059-954B-94A88CEEDE59}" sibTransId="{FF326CB8-A6D3-4883-B42C-E15DD4EC4D95}"/>
    <dgm:cxn modelId="{9C25C565-F722-4DAC-BC14-7A66B1AF4832}" srcId="{5224C5D7-AF14-411E-8B94-7B215FBDA0CD}" destId="{A586D734-A4D5-43B9-85BB-52451A4B3FFC}" srcOrd="0" destOrd="0" parTransId="{AFCCA3D9-2F81-45CA-861A-EB4E848128A9}" sibTransId="{25CF6045-F97A-4FAE-BBBF-8DC1CBEE7B81}"/>
    <dgm:cxn modelId="{8839CF45-93EB-4903-B820-6105AE2AF1AA}" srcId="{5224C5D7-AF14-411E-8B94-7B215FBDA0CD}" destId="{68E1418A-687E-4D09-BCCB-35D2AC2EFCB3}" srcOrd="1" destOrd="0" parTransId="{0E09D6C8-B6D4-4E93-BFE4-6E2D5F486EF6}" sibTransId="{85381BC5-513C-499B-9A5B-E9123F98E3F0}"/>
    <dgm:cxn modelId="{3C559955-B2EB-47F3-BCF7-1918820CEC77}" type="presOf" srcId="{68E1418A-687E-4D09-BCCB-35D2AC2EFCB3}" destId="{5F942C2B-8E43-4635-ACB6-6AB0EEE5A892}" srcOrd="0" destOrd="0" presId="urn:microsoft.com/office/officeart/2008/layout/RadialCluster"/>
    <dgm:cxn modelId="{B036B35A-C513-4EF7-8C1C-64947F5999D1}" type="presOf" srcId="{AD5B3BCB-9A19-451F-80EA-9CF00EDBFE40}" destId="{6976C197-43B5-449F-B645-C60F7514FC32}" srcOrd="0" destOrd="0" presId="urn:microsoft.com/office/officeart/2008/layout/RadialCluster"/>
    <dgm:cxn modelId="{6E349094-D919-4C6C-8DC1-DC0DB08A0199}" srcId="{5224C5D7-AF14-411E-8B94-7B215FBDA0CD}" destId="{4AB22FAF-EB23-4C9E-B3EE-DA33731D754B}" srcOrd="2" destOrd="0" parTransId="{CF56E383-3909-405F-BE44-BB30513BEDEF}" sibTransId="{93AB03A6-F064-4D3D-9896-1F90C4A5AF34}"/>
    <dgm:cxn modelId="{ED7A5EB5-1064-4690-A641-0EB6FD93F1D2}" type="presOf" srcId="{A586D734-A4D5-43B9-85BB-52451A4B3FFC}" destId="{6D7E44D8-EE1F-4FB6-8BBF-95CD0D32C7DE}" srcOrd="0" destOrd="0" presId="urn:microsoft.com/office/officeart/2008/layout/RadialCluster"/>
    <dgm:cxn modelId="{7E3F0EE7-ECE2-4C15-858F-00392D6091ED}" type="presOf" srcId="{0E09D6C8-B6D4-4E93-BFE4-6E2D5F486EF6}" destId="{7E7C38E3-203F-489E-A3FB-B06624965A61}" srcOrd="0" destOrd="0" presId="urn:microsoft.com/office/officeart/2008/layout/RadialCluster"/>
    <dgm:cxn modelId="{4DF0B2F8-2C5E-413A-9BC6-F1E8930C447D}" type="presOf" srcId="{CF56E383-3909-405F-BE44-BB30513BEDEF}" destId="{C0C76B79-39B7-4229-B603-1EBED9FD886E}" srcOrd="0" destOrd="0" presId="urn:microsoft.com/office/officeart/2008/layout/RadialCluster"/>
    <dgm:cxn modelId="{221D9E7C-FF53-49E9-A95D-27EDFE8EAB65}" type="presParOf" srcId="{6976C197-43B5-449F-B645-C60F7514FC32}" destId="{8C3A8D18-666F-418C-9351-7F6FD2C7BE92}" srcOrd="0" destOrd="0" presId="urn:microsoft.com/office/officeart/2008/layout/RadialCluster"/>
    <dgm:cxn modelId="{E7E38600-F53F-435D-898B-5BE2900D1AF0}" type="presParOf" srcId="{8C3A8D18-666F-418C-9351-7F6FD2C7BE92}" destId="{456CCD7A-FF12-41AC-B370-5EB2206524F6}" srcOrd="0" destOrd="0" presId="urn:microsoft.com/office/officeart/2008/layout/RadialCluster"/>
    <dgm:cxn modelId="{61D16DE3-A071-4EFB-8902-D9A009081343}" type="presParOf" srcId="{8C3A8D18-666F-418C-9351-7F6FD2C7BE92}" destId="{9B98B5AD-A9E9-47A0-8D4D-74BAE4C167EB}" srcOrd="1" destOrd="0" presId="urn:microsoft.com/office/officeart/2008/layout/RadialCluster"/>
    <dgm:cxn modelId="{DF59502B-F2F7-4B69-BC63-B3D4FBBD657A}" type="presParOf" srcId="{8C3A8D18-666F-418C-9351-7F6FD2C7BE92}" destId="{6D7E44D8-EE1F-4FB6-8BBF-95CD0D32C7DE}" srcOrd="2" destOrd="0" presId="urn:microsoft.com/office/officeart/2008/layout/RadialCluster"/>
    <dgm:cxn modelId="{C1CDBF78-D74F-4948-BDC5-067352AA1ABF}" type="presParOf" srcId="{8C3A8D18-666F-418C-9351-7F6FD2C7BE92}" destId="{7E7C38E3-203F-489E-A3FB-B06624965A61}" srcOrd="3" destOrd="0" presId="urn:microsoft.com/office/officeart/2008/layout/RadialCluster"/>
    <dgm:cxn modelId="{ADEA45F5-445D-4B94-B270-5F4F9AF1C8DC}" type="presParOf" srcId="{8C3A8D18-666F-418C-9351-7F6FD2C7BE92}" destId="{5F942C2B-8E43-4635-ACB6-6AB0EEE5A892}" srcOrd="4" destOrd="0" presId="urn:microsoft.com/office/officeart/2008/layout/RadialCluster"/>
    <dgm:cxn modelId="{3E7DD9BC-BE50-48A5-9214-7F33C5B71308}" type="presParOf" srcId="{8C3A8D18-666F-418C-9351-7F6FD2C7BE92}" destId="{C0C76B79-39B7-4229-B603-1EBED9FD886E}" srcOrd="5" destOrd="0" presId="urn:microsoft.com/office/officeart/2008/layout/RadialCluster"/>
    <dgm:cxn modelId="{E7F8CEE0-92B5-4474-86F6-33C19DB2742F}" type="presParOf" srcId="{8C3A8D18-666F-418C-9351-7F6FD2C7BE92}" destId="{AD96E286-1C60-471A-A70A-5A98A40C44A1}"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CCD7A-FF12-41AC-B370-5EB2206524F6}">
      <dsp:nvSpPr>
        <dsp:cNvPr id="0" name=""/>
        <dsp:cNvSpPr/>
      </dsp:nvSpPr>
      <dsp:spPr>
        <a:xfrm>
          <a:off x="5630752" y="2749110"/>
          <a:ext cx="1772726" cy="1772726"/>
        </a:xfrm>
        <a:prstGeom prst="roundRect">
          <a:avLst/>
        </a:prstGeom>
        <a:solidFill>
          <a:srgbClr val="772432">
            <a:hueOff val="-12091573"/>
            <a:satOff val="22886"/>
            <a:lumOff val="20523"/>
            <a:alphaOff val="0"/>
          </a:srgb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8740" tIns="78740" rIns="78740" bIns="78740" numCol="1" spcCol="1270" anchor="ctr" anchorCtr="0">
          <a:noAutofit/>
          <a:sp3d extrusionH="28000" prstMaterial="matte"/>
        </a:bodyPr>
        <a:lstStyle/>
        <a:p>
          <a:pPr marL="0" lvl="0" indent="0" algn="ctr" defTabSz="1377950">
            <a:lnSpc>
              <a:spcPct val="90000"/>
            </a:lnSpc>
            <a:spcBef>
              <a:spcPct val="0"/>
            </a:spcBef>
            <a:spcAft>
              <a:spcPct val="35000"/>
            </a:spcAft>
            <a:buNone/>
          </a:pPr>
          <a:r>
            <a:rPr lang="en-US" sz="3100" kern="1200" dirty="0">
              <a:solidFill>
                <a:srgbClr val="000000"/>
              </a:solidFill>
              <a:latin typeface="Calibri" panose="020F0502020204030204"/>
              <a:ea typeface="+mn-ea"/>
              <a:cs typeface="+mn-cs"/>
            </a:rPr>
            <a:t>CMS</a:t>
          </a:r>
        </a:p>
      </dsp:txBody>
      <dsp:txXfrm>
        <a:off x="5717289" y="2835647"/>
        <a:ext cx="1599652" cy="1599652"/>
      </dsp:txXfrm>
    </dsp:sp>
    <dsp:sp modelId="{9B98B5AD-A9E9-47A0-8D4D-74BAE4C167EB}">
      <dsp:nvSpPr>
        <dsp:cNvPr id="0" name=""/>
        <dsp:cNvSpPr/>
      </dsp:nvSpPr>
      <dsp:spPr>
        <a:xfrm rot="16200000">
          <a:off x="5895369" y="2127363"/>
          <a:ext cx="1243493" cy="0"/>
        </a:xfrm>
        <a:custGeom>
          <a:avLst/>
          <a:gdLst/>
          <a:ahLst/>
          <a:cxnLst/>
          <a:rect l="0" t="0" r="0" b="0"/>
          <a:pathLst>
            <a:path>
              <a:moveTo>
                <a:pt x="0" y="0"/>
              </a:moveTo>
              <a:lnTo>
                <a:pt x="1243493" y="0"/>
              </a:lnTo>
            </a:path>
          </a:pathLst>
        </a:custGeom>
        <a:noFill/>
        <a:ln w="12700" cap="flat" cmpd="sng" algn="ctr">
          <a:solidFill>
            <a:schemeClr val="accent4">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6D7E44D8-EE1F-4FB6-8BBF-95CD0D32C7DE}">
      <dsp:nvSpPr>
        <dsp:cNvPr id="0" name=""/>
        <dsp:cNvSpPr/>
      </dsp:nvSpPr>
      <dsp:spPr>
        <a:xfrm>
          <a:off x="5923252" y="317890"/>
          <a:ext cx="1187726" cy="1187726"/>
        </a:xfrm>
        <a:prstGeom prst="roundRect">
          <a:avLst/>
        </a:prstGeom>
        <a:solidFill>
          <a:schemeClr val="accent4"/>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8740" tIns="78740" rIns="78740" bIns="78740" numCol="1" spcCol="1270" anchor="ctr" anchorCtr="0">
          <a:noAutofit/>
          <a:sp3d extrusionH="28000" prstMaterial="matte"/>
        </a:bodyPr>
        <a:lstStyle/>
        <a:p>
          <a:pPr marL="0" lvl="0" indent="0" algn="ctr" defTabSz="1377950">
            <a:lnSpc>
              <a:spcPct val="90000"/>
            </a:lnSpc>
            <a:spcBef>
              <a:spcPct val="0"/>
            </a:spcBef>
            <a:spcAft>
              <a:spcPct val="35000"/>
            </a:spcAft>
            <a:buNone/>
          </a:pPr>
          <a:r>
            <a:rPr lang="en-US" sz="3100" kern="1200" dirty="0">
              <a:solidFill>
                <a:srgbClr val="000000"/>
              </a:solidFill>
              <a:latin typeface="Calibri" panose="020F0502020204030204"/>
              <a:ea typeface="+mn-ea"/>
              <a:cs typeface="+mn-cs"/>
            </a:rPr>
            <a:t>Staff</a:t>
          </a:r>
        </a:p>
      </dsp:txBody>
      <dsp:txXfrm>
        <a:off x="5981232" y="375870"/>
        <a:ext cx="1071766" cy="1071766"/>
      </dsp:txXfrm>
    </dsp:sp>
    <dsp:sp modelId="{7E7C38E3-203F-489E-A3FB-B06624965A61}">
      <dsp:nvSpPr>
        <dsp:cNvPr id="0" name=""/>
        <dsp:cNvSpPr/>
      </dsp:nvSpPr>
      <dsp:spPr>
        <a:xfrm rot="1800000">
          <a:off x="7335520" y="4400840"/>
          <a:ext cx="1014501" cy="0"/>
        </a:xfrm>
        <a:custGeom>
          <a:avLst/>
          <a:gdLst/>
          <a:ahLst/>
          <a:cxnLst/>
          <a:rect l="0" t="0" r="0" b="0"/>
          <a:pathLst>
            <a:path>
              <a:moveTo>
                <a:pt x="0" y="0"/>
              </a:moveTo>
              <a:lnTo>
                <a:pt x="1014501" y="0"/>
              </a:lnTo>
            </a:path>
          </a:pathLst>
        </a:custGeom>
        <a:noFill/>
        <a:ln w="12700" cap="flat" cmpd="sng" algn="ctr">
          <a:solidFill>
            <a:schemeClr val="accent4">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5F942C2B-8E43-4635-ACB6-6AB0EEE5A892}">
      <dsp:nvSpPr>
        <dsp:cNvPr id="0" name=""/>
        <dsp:cNvSpPr/>
      </dsp:nvSpPr>
      <dsp:spPr>
        <a:xfrm>
          <a:off x="8282063" y="4403470"/>
          <a:ext cx="1187726" cy="1187726"/>
        </a:xfrm>
        <a:prstGeom prst="roundRect">
          <a:avLst/>
        </a:prstGeom>
        <a:solidFill>
          <a:srgbClr val="00B0F0"/>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8740" tIns="78740" rIns="78740" bIns="78740" numCol="1" spcCol="1270" anchor="ctr" anchorCtr="0">
          <a:noAutofit/>
          <a:sp3d extrusionH="28000" prstMaterial="matte"/>
        </a:bodyPr>
        <a:lstStyle/>
        <a:p>
          <a:pPr marL="0" lvl="0" indent="0" algn="ctr" defTabSz="1377950">
            <a:lnSpc>
              <a:spcPct val="90000"/>
            </a:lnSpc>
            <a:spcBef>
              <a:spcPct val="0"/>
            </a:spcBef>
            <a:spcAft>
              <a:spcPct val="35000"/>
            </a:spcAft>
            <a:buNone/>
          </a:pPr>
          <a:r>
            <a:rPr lang="en-US" sz="3100" kern="1200" dirty="0">
              <a:solidFill>
                <a:schemeClr val="tx1"/>
              </a:solidFill>
            </a:rPr>
            <a:t>VR&amp;E </a:t>
          </a:r>
        </a:p>
      </dsp:txBody>
      <dsp:txXfrm>
        <a:off x="8340043" y="4461450"/>
        <a:ext cx="1071766" cy="1071766"/>
      </dsp:txXfrm>
    </dsp:sp>
    <dsp:sp modelId="{C0C76B79-39B7-4229-B603-1EBED9FD886E}">
      <dsp:nvSpPr>
        <dsp:cNvPr id="0" name=""/>
        <dsp:cNvSpPr/>
      </dsp:nvSpPr>
      <dsp:spPr>
        <a:xfrm rot="9000000">
          <a:off x="4684209" y="4400840"/>
          <a:ext cx="1014501" cy="0"/>
        </a:xfrm>
        <a:custGeom>
          <a:avLst/>
          <a:gdLst/>
          <a:ahLst/>
          <a:cxnLst/>
          <a:rect l="0" t="0" r="0" b="0"/>
          <a:pathLst>
            <a:path>
              <a:moveTo>
                <a:pt x="0" y="0"/>
              </a:moveTo>
              <a:lnTo>
                <a:pt x="1014501" y="0"/>
              </a:lnTo>
            </a:path>
          </a:pathLst>
        </a:custGeom>
        <a:noFill/>
        <a:ln w="12700" cap="flat" cmpd="sng" algn="ctr">
          <a:solidFill>
            <a:schemeClr val="accent4">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AD96E286-1C60-471A-A70A-5A98A40C44A1}">
      <dsp:nvSpPr>
        <dsp:cNvPr id="0" name=""/>
        <dsp:cNvSpPr/>
      </dsp:nvSpPr>
      <dsp:spPr>
        <a:xfrm>
          <a:off x="3564442" y="4403470"/>
          <a:ext cx="1187726" cy="1187726"/>
        </a:xfrm>
        <a:prstGeom prst="roundRect">
          <a:avLst/>
        </a:prstGeom>
        <a:solidFill>
          <a:schemeClr val="accent6"/>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8740" tIns="78740" rIns="78740" bIns="78740" numCol="1" spcCol="1270" anchor="ctr" anchorCtr="0">
          <a:noAutofit/>
          <a:sp3d extrusionH="28000" prstMaterial="matte"/>
        </a:bodyPr>
        <a:lstStyle/>
        <a:p>
          <a:pPr marL="0" lvl="0" indent="0" algn="ctr" defTabSz="1377950">
            <a:lnSpc>
              <a:spcPct val="90000"/>
            </a:lnSpc>
            <a:spcBef>
              <a:spcPct val="0"/>
            </a:spcBef>
            <a:spcAft>
              <a:spcPct val="35000"/>
            </a:spcAft>
            <a:buNone/>
          </a:pPr>
          <a:r>
            <a:rPr lang="en-US" sz="3100" kern="1200" dirty="0">
              <a:solidFill>
                <a:srgbClr val="000000"/>
              </a:solidFill>
              <a:latin typeface="Calibri" panose="020F0502020204030204"/>
              <a:ea typeface="+mn-ea"/>
              <a:cs typeface="+mn-cs"/>
            </a:rPr>
            <a:t>SBG</a:t>
          </a:r>
        </a:p>
      </dsp:txBody>
      <dsp:txXfrm>
        <a:off x="3622422" y="4461450"/>
        <a:ext cx="1071766" cy="107176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EA07F-BAB9-48C6-B1EC-FD004ED7173C}" type="datetimeFigureOut">
              <a:rPr lang="en-US" smtClean="0"/>
              <a:t>3/11/2021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EECE7-1035-4FCC-B4FC-FE204C6202AE}" type="slidenum">
              <a:rPr lang="en-US" smtClean="0"/>
              <a:t>‹#›</a:t>
            </a:fld>
            <a:endParaRPr lang="en-US" dirty="0"/>
          </a:p>
        </p:txBody>
      </p:sp>
    </p:spTree>
    <p:extLst>
      <p:ext uri="{BB962C8B-B14F-4D97-AF65-F5344CB8AC3E}">
        <p14:creationId xmlns:p14="http://schemas.microsoft.com/office/powerpoint/2010/main" val="293201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vagov.sharepoint.com/sites/VHAvre-modernizatio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EEECE7-1035-4FCC-B4FC-FE204C6202AE}" type="slidenum">
              <a:rPr lang="en-US" smtClean="0"/>
              <a:t>1</a:t>
            </a:fld>
            <a:endParaRPr lang="en-US" dirty="0"/>
          </a:p>
        </p:txBody>
      </p:sp>
    </p:spTree>
    <p:extLst>
      <p:ext uri="{BB962C8B-B14F-4D97-AF65-F5344CB8AC3E}">
        <p14:creationId xmlns:p14="http://schemas.microsoft.com/office/powerpoint/2010/main" val="3735443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pilot is only possible because of you, VR&amp;E Service and our contractors, SBG working together to create the best possible system. You are going to be interacting with many people throughout the MVP deployment. Not to worry, you will not be tested on this! However, there are a lot of moving parts and we know that by us working together we will get the best possibly system. </a:t>
            </a:r>
          </a:p>
          <a:p>
            <a:endParaRPr lang="en-US" dirty="0"/>
          </a:p>
          <a:p>
            <a:endParaRPr lang="en-US" dirty="0"/>
          </a:p>
        </p:txBody>
      </p:sp>
      <p:sp>
        <p:nvSpPr>
          <p:cNvPr id="4" name="Slide Number Placeholder 3"/>
          <p:cNvSpPr>
            <a:spLocks noGrp="1"/>
          </p:cNvSpPr>
          <p:nvPr>
            <p:ph type="sldNum" sz="quarter" idx="5"/>
          </p:nvPr>
        </p:nvSpPr>
        <p:spPr/>
        <p:txBody>
          <a:bodyPr/>
          <a:lstStyle/>
          <a:p>
            <a:fld id="{F0EEECE7-1035-4FCC-B4FC-FE204C6202AE}" type="slidenum">
              <a:rPr lang="en-US" smtClean="0"/>
              <a:t>21</a:t>
            </a:fld>
            <a:endParaRPr lang="en-US" dirty="0"/>
          </a:p>
        </p:txBody>
      </p:sp>
    </p:spTree>
    <p:extLst>
      <p:ext uri="{BB962C8B-B14F-4D97-AF65-F5344CB8AC3E}">
        <p14:creationId xmlns:p14="http://schemas.microsoft.com/office/powerpoint/2010/main" val="3753148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us today is also the training instructors that will be leading the training on CMS. The developers of the system, and instructors here with us today are from SBG Technology Solutions. </a:t>
            </a:r>
            <a:r>
              <a:rPr lang="en-US" sz="1200" b="0" i="0" kern="1200" dirty="0">
                <a:solidFill>
                  <a:schemeClr val="tx1"/>
                </a:solidFill>
                <a:effectLst/>
                <a:latin typeface="+mn-lt"/>
                <a:ea typeface="+mn-ea"/>
                <a:cs typeface="+mn-cs"/>
              </a:rPr>
              <a:t>Founded in 2004 as a premier small business government contractor servicing the U.S. Federal Government, SBG Technology Solutions, or SBG, leverages extensive governance and engineering expertise to offer customers comprehensive, enterprise-wide approaches and innovative technical solutions for critical mission execution. With a primary focus on clients’ strategic business needs, SBG continues to deliver best-in-class solutions that govern modernization, optimize operations, and secure vital IT infrastructure. Headquartered in Alexandria, Virginia our nationwide reach has expanded over the past 15 years, garnering a reputation for providing adaptive, scalable solutions that deliver customer-driven results. On the line with us today from SBG as the training instructors are Ms. Tara Gordon, Senior Technical Trainer, and Mr. Andre Manning and Jordan Graves, both technical training subject matter experts. They will be leading the training in the coming weeks.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 They are part of the organization, SBG, that has developed CMS. You may not from them all today as they are attending to the other classes and activities that are occurring simultaneously with this training event. For this class, and the remainder of the week, you will be hearing from __________________.  The other training staff with SBG include ________________________. </a:t>
            </a:r>
          </a:p>
        </p:txBody>
      </p:sp>
      <p:sp>
        <p:nvSpPr>
          <p:cNvPr id="4" name="Slide Number Placeholder 3"/>
          <p:cNvSpPr>
            <a:spLocks noGrp="1"/>
          </p:cNvSpPr>
          <p:nvPr>
            <p:ph type="sldNum" sz="quarter" idx="5"/>
          </p:nvPr>
        </p:nvSpPr>
        <p:spPr/>
        <p:txBody>
          <a:bodyPr/>
          <a:lstStyle/>
          <a:p>
            <a:fld id="{2D69F207-AD87-4CC1-BBD3-31E553C21498}" type="slidenum">
              <a:rPr lang="en-US" smtClean="0"/>
              <a:t>22</a:t>
            </a:fld>
            <a:endParaRPr lang="en-US" dirty="0"/>
          </a:p>
        </p:txBody>
      </p:sp>
    </p:spTree>
    <p:extLst>
      <p:ext uri="{BB962C8B-B14F-4D97-AF65-F5344CB8AC3E}">
        <p14:creationId xmlns:p14="http://schemas.microsoft.com/office/powerpoint/2010/main" val="50289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as you can imagine, can do many things. We have big dreams with big plans. For the time being we are going to focus on the MVP. You have heard me use that term multiple times now and I want to ensure everyone is clear on what this means. MVP stands for Minimally Viable Product. </a:t>
            </a:r>
            <a:r>
              <a:rPr lang="en-US" sz="1200" b="0" i="0" kern="1200" dirty="0">
                <a:solidFill>
                  <a:schemeClr val="tx1"/>
                </a:solidFill>
                <a:effectLst/>
                <a:latin typeface="+mn-lt"/>
                <a:ea typeface="+mn-ea"/>
                <a:cs typeface="+mn-cs"/>
              </a:rPr>
              <a:t>An MVP is a version of a product with just enough features to be usable by early customers who can then provide feedback for future product development. So what does this mean to you? This means that we have put together the basic foundations of CMS and it is now ready for use by the selected pilot individuals. We know there is a lot to do in your job, but in order to get this off the ground without further delay, it was decided that the system would provided employees that ability to process cases from applicant through RTE, with some exceptions. There is a lot done in the initial stages of the case.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can see from the list on the presentation that it will not do everything through these stages. Notice there is not IL, or Self-employment, or work study. You can also see there is not rapid access or employment services only. There are a few gaps in these areas with the system. Not to worry, in the future we will have all of this functionality. But for now, cases that only meet these requirements will be processed using CMS. That means there is going to be a period of time where CWINRS and CMS will be used for managing cases. Also think about that fact that not all stations have CMS, so the few that may be transferred to other stations will have to be routed via CWINRS. There will be ongoing meetings post deployment of CMS later this month to address the individual needs of each case that may go outside of the lanes of services shown here.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 am going to run down the list here to share some of the functionality.</a:t>
            </a:r>
          </a:p>
          <a:p>
            <a:endParaRPr lang="en-US" sz="1200" b="0" i="0" kern="1200" dirty="0">
              <a:solidFill>
                <a:schemeClr val="tx1"/>
              </a:solidFill>
              <a:effectLst/>
              <a:latin typeface="+mn-lt"/>
              <a:ea typeface="+mn-ea"/>
              <a:cs typeface="+mn-cs"/>
            </a:endParaRPr>
          </a:p>
          <a:p>
            <a:pPr marL="171450" indent="-171450">
              <a:buFontTx/>
              <a:buChar char="-"/>
            </a:pPr>
            <a:r>
              <a:rPr lang="en-US" sz="1200" b="0" i="0" kern="1200" dirty="0">
                <a:solidFill>
                  <a:schemeClr val="tx1"/>
                </a:solidFill>
                <a:effectLst/>
                <a:latin typeface="+mn-lt"/>
                <a:ea typeface="+mn-ea"/>
                <a:cs typeface="+mn-cs"/>
              </a:rPr>
              <a:t>New Chapter 31 applicants only will be processed using CMS. As some of you may recall, this was similar with the deployment of eFolder. This system too will only be for new applicants. No reapplicants, No returning program participants at this time. </a:t>
            </a:r>
          </a:p>
          <a:p>
            <a:pPr marL="171450" indent="-171450">
              <a:buFontTx/>
              <a:buChar char="-"/>
            </a:pPr>
            <a:r>
              <a:rPr lang="en-US" sz="1200" b="0" i="0" kern="1200" dirty="0">
                <a:solidFill>
                  <a:schemeClr val="tx1"/>
                </a:solidFill>
                <a:effectLst/>
                <a:latin typeface="+mn-lt"/>
                <a:ea typeface="+mn-ea"/>
                <a:cs typeface="+mn-cs"/>
              </a:rPr>
              <a:t>Electronic and manual applications received from Claimants will be processed via CMS</a:t>
            </a:r>
          </a:p>
          <a:p>
            <a:pPr marL="171450" indent="-171450">
              <a:buFontTx/>
              <a:buChar char="-"/>
            </a:pPr>
            <a:r>
              <a:rPr lang="en-US" sz="1200" b="0" i="0" kern="1200" dirty="0">
                <a:solidFill>
                  <a:schemeClr val="tx1"/>
                </a:solidFill>
                <a:effectLst/>
                <a:latin typeface="+mn-lt"/>
                <a:ea typeface="+mn-ea"/>
                <a:cs typeface="+mn-cs"/>
              </a:rPr>
              <a:t>You may have heard there is going to be much more automation available in CMS, and one of those is the automatic determination of eligibility. However, there will be some interaction managers and other support staff that interact with the system at this period of the case. </a:t>
            </a:r>
          </a:p>
          <a:p>
            <a:pPr marL="171450" indent="-171450">
              <a:buFontTx/>
              <a:buChar char="-"/>
            </a:pPr>
            <a:r>
              <a:rPr lang="en-US" sz="1200" b="0" i="0" kern="1200" dirty="0">
                <a:solidFill>
                  <a:schemeClr val="tx1"/>
                </a:solidFill>
                <a:effectLst/>
                <a:latin typeface="+mn-lt"/>
                <a:ea typeface="+mn-ea"/>
                <a:cs typeface="+mn-cs"/>
              </a:rPr>
              <a:t>Record keeping and case note creation will be available</a:t>
            </a:r>
          </a:p>
          <a:p>
            <a:pPr marL="171450" indent="-171450">
              <a:buFontTx/>
              <a:buChar char="-"/>
            </a:pPr>
            <a:r>
              <a:rPr lang="en-US" sz="1200" b="0" i="0" kern="1200" dirty="0">
                <a:solidFill>
                  <a:schemeClr val="tx1"/>
                </a:solidFill>
                <a:effectLst/>
                <a:latin typeface="+mn-lt"/>
                <a:ea typeface="+mn-ea"/>
                <a:cs typeface="+mn-cs"/>
              </a:rPr>
              <a:t>As new applicants apply for services, there will be a need to route the cases for management, and this will be a feature in CMS</a:t>
            </a:r>
          </a:p>
          <a:p>
            <a:pPr marL="171450" indent="-171450">
              <a:buFontTx/>
              <a:buChar char="-"/>
            </a:pPr>
            <a:r>
              <a:rPr lang="en-US" sz="1200" b="0" i="0" kern="1200" dirty="0">
                <a:solidFill>
                  <a:schemeClr val="tx1"/>
                </a:solidFill>
                <a:effectLst/>
                <a:latin typeface="+mn-lt"/>
                <a:ea typeface="+mn-ea"/>
                <a:cs typeface="+mn-cs"/>
              </a:rPr>
              <a:t>Entitlement extensions </a:t>
            </a:r>
          </a:p>
          <a:p>
            <a:pPr marL="171450" indent="-171450">
              <a:buFontTx/>
              <a:buChar char="-"/>
            </a:pPr>
            <a:r>
              <a:rPr lang="en-US" sz="1200" b="0" i="0" kern="1200" dirty="0">
                <a:solidFill>
                  <a:schemeClr val="tx1"/>
                </a:solidFill>
                <a:effectLst/>
                <a:latin typeface="+mn-lt"/>
                <a:ea typeface="+mn-ea"/>
                <a:cs typeface="+mn-cs"/>
              </a:rPr>
              <a:t>There are plenty of forms and letters used with all cases and this will be one of the features ready for use in the system</a:t>
            </a:r>
          </a:p>
          <a:p>
            <a:pPr marL="171450" indent="-171450">
              <a:buFontTx/>
              <a:buChar char="-"/>
            </a:pPr>
            <a:r>
              <a:rPr lang="en-US" sz="1200" b="0" i="0" kern="1200" dirty="0">
                <a:solidFill>
                  <a:schemeClr val="tx1"/>
                </a:solidFill>
                <a:effectLst/>
                <a:latin typeface="+mn-lt"/>
                <a:ea typeface="+mn-ea"/>
                <a:cs typeface="+mn-cs"/>
              </a:rPr>
              <a:t>Plan development. Plans of extended evaluation, independent living and RTE plan types will be available in the initial release, or MVP, of CMS. Since the system is not ready for employment services, rapid access and other closely related plan types will be managed in CWINRS.</a:t>
            </a:r>
          </a:p>
          <a:p>
            <a:pPr marL="171450" indent="-171450">
              <a:buFontTx/>
              <a:buChar char="-"/>
            </a:pPr>
            <a:r>
              <a:rPr lang="en-US" sz="1200" b="0" i="0" kern="1200" dirty="0">
                <a:solidFill>
                  <a:schemeClr val="tx1"/>
                </a:solidFill>
                <a:effectLst/>
                <a:latin typeface="+mn-lt"/>
                <a:ea typeface="+mn-ea"/>
                <a:cs typeface="+mn-cs"/>
              </a:rPr>
              <a:t>And the functionality that many of us are looking forward to is the processing of subsistence allowance. Not just subsistence allowance…but automated subsistence allowance. </a:t>
            </a:r>
          </a:p>
          <a:p>
            <a:pPr marL="0" indent="0">
              <a:buFontTx/>
              <a:buNone/>
            </a:pP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If you haven’t gathered by now, there will continue to be changes and enhancements to the system as it is developed. We share these functionalities today, but there may be some minor adjustments along the journey. </a:t>
            </a:r>
          </a:p>
          <a:p>
            <a:pPr marL="0" indent="0">
              <a:buFontTx/>
              <a:buNone/>
            </a:pP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I’m going to pause now just to let you absorb all these great features of the system in addition to responding to any questions or feedback. </a:t>
            </a:r>
          </a:p>
          <a:p>
            <a:pPr marL="171450" indent="-171450">
              <a:buFontTx/>
              <a:buChar char="-"/>
            </a:pPr>
            <a:endParaRPr lang="en-US" b="0" dirty="0"/>
          </a:p>
        </p:txBody>
      </p:sp>
      <p:sp>
        <p:nvSpPr>
          <p:cNvPr id="4" name="Slide Number Placeholder 3"/>
          <p:cNvSpPr>
            <a:spLocks noGrp="1"/>
          </p:cNvSpPr>
          <p:nvPr>
            <p:ph type="sldNum" sz="quarter" idx="5"/>
          </p:nvPr>
        </p:nvSpPr>
        <p:spPr/>
        <p:txBody>
          <a:bodyPr/>
          <a:lstStyle/>
          <a:p>
            <a:fld id="{F0EEECE7-1035-4FCC-B4FC-FE204C6202AE}" type="slidenum">
              <a:rPr lang="en-US" smtClean="0"/>
              <a:t>23</a:t>
            </a:fld>
            <a:endParaRPr lang="en-US" dirty="0"/>
          </a:p>
        </p:txBody>
      </p:sp>
    </p:spTree>
    <p:extLst>
      <p:ext uri="{BB962C8B-B14F-4D97-AF65-F5344CB8AC3E}">
        <p14:creationId xmlns:p14="http://schemas.microsoft.com/office/powerpoint/2010/main" val="1740017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D69F207-AD87-4CC1-BBD3-31E553C21498}" type="slidenum">
              <a:rPr lang="en-US"/>
              <a:t>24</a:t>
            </a:fld>
            <a:endParaRPr lang="en-US" dirty="0"/>
          </a:p>
        </p:txBody>
      </p:sp>
    </p:spTree>
    <p:extLst>
      <p:ext uri="{BB962C8B-B14F-4D97-AF65-F5344CB8AC3E}">
        <p14:creationId xmlns:p14="http://schemas.microsoft.com/office/powerpoint/2010/main" val="27448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D69F207-AD87-4CC1-BBD3-31E553C21498}" type="slidenum">
              <a:rPr lang="en-US"/>
              <a:t>25</a:t>
            </a:fld>
            <a:endParaRPr lang="en-US" dirty="0"/>
          </a:p>
        </p:txBody>
      </p:sp>
    </p:spTree>
    <p:extLst>
      <p:ext uri="{BB962C8B-B14F-4D97-AF65-F5344CB8AC3E}">
        <p14:creationId xmlns:p14="http://schemas.microsoft.com/office/powerpoint/2010/main" val="2257574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 little bit about the pilot. From experience, I know that everyone here probably doesn't know how the pilot is connect to you, or CMS. I can’t help to think about some of the gadgets and programs that you use daily that went through rigorous testing. Think about Facebook. Did any of you in the past year get a notice from Facebook asking to test their new platform? I did. I accepted the offer and started using the new system. From there I was able to provide feedback and other information on my experience. It was different then what I was used to, but I know there were enhancements that would make my use of the program better. Think about all the major companies that are piloting equipment and software to make our experience the best. Google. Apple. Microsoft. Toyota. Veterans Affairs. Believe it or not, we have tested all of our software here in VR&amp;E. Just last year we worked with some stations to test out e-VA and ensure it was in align with what you need as a counselor. Employees like you used the system for a period of time, provided us feedback, and we used their input to enhance the system and make it how it is today. Saying all this, that is the same thing that is happening with CMS. We have what we believe to be a great case management system that needs your feedback with using in in a live setting. We know the entire system is not available yet, so we are going to focus the pilot, or your user experience, on the application through RTE and Subsistence Allowance processes. We’ve carefully considered who we would use in this test and as introduced before, we are using Cleveland along with three other stations to test out the system. We are anticipating and expecting your assistance in providing honest feedback which will make this better for the entire nation. We plan to set up routine meetings to collect this feedback from you. We don’t yet have a set period for the length of this pilot considering we have to kick it off, see how the system initially functions, incorporate the other stations, and analyze the process going forward. Don’t worry….your job will only be to use the system. We’ve got plenty of people in the background that will do the rest. </a:t>
            </a:r>
          </a:p>
        </p:txBody>
      </p:sp>
      <p:sp>
        <p:nvSpPr>
          <p:cNvPr id="4" name="Slide Number Placeholder 3"/>
          <p:cNvSpPr>
            <a:spLocks noGrp="1"/>
          </p:cNvSpPr>
          <p:nvPr>
            <p:ph type="sldNum" sz="quarter" idx="5"/>
          </p:nvPr>
        </p:nvSpPr>
        <p:spPr/>
        <p:txBody>
          <a:bodyPr/>
          <a:lstStyle/>
          <a:p>
            <a:fld id="{F0EEECE7-1035-4FCC-B4FC-FE204C6202AE}" type="slidenum">
              <a:rPr lang="en-US" smtClean="0"/>
              <a:t>26</a:t>
            </a:fld>
            <a:endParaRPr lang="en-US" dirty="0"/>
          </a:p>
        </p:txBody>
      </p:sp>
    </p:spTree>
    <p:extLst>
      <p:ext uri="{BB962C8B-B14F-4D97-AF65-F5344CB8AC3E}">
        <p14:creationId xmlns:p14="http://schemas.microsoft.com/office/powerpoint/2010/main" val="3799251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EEECE7-1035-4FCC-B4FC-FE204C6202AE}" type="slidenum">
              <a:rPr lang="en-US" smtClean="0"/>
              <a:t>27</a:t>
            </a:fld>
            <a:endParaRPr lang="en-US" dirty="0"/>
          </a:p>
        </p:txBody>
      </p:sp>
    </p:spTree>
    <p:extLst>
      <p:ext uri="{BB962C8B-B14F-4D97-AF65-F5344CB8AC3E}">
        <p14:creationId xmlns:p14="http://schemas.microsoft.com/office/powerpoint/2010/main" val="2474806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EEECE7-1035-4FCC-B4FC-FE204C6202AE}" type="slidenum">
              <a:rPr lang="en-US" smtClean="0"/>
              <a:t>28</a:t>
            </a:fld>
            <a:endParaRPr lang="en-US" dirty="0"/>
          </a:p>
        </p:txBody>
      </p:sp>
    </p:spTree>
    <p:extLst>
      <p:ext uri="{BB962C8B-B14F-4D97-AF65-F5344CB8AC3E}">
        <p14:creationId xmlns:p14="http://schemas.microsoft.com/office/powerpoint/2010/main" val="2341851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all in this together with you. As you have heard so far, there is a lot of support available to assist you get through the pilot process. I’m going to share with you the options available for continued support:</a:t>
            </a:r>
          </a:p>
          <a:p>
            <a:endParaRPr lang="en-US" dirty="0"/>
          </a:p>
          <a:p>
            <a:pPr marL="171450" indent="-171450">
              <a:buFontTx/>
              <a:buChar char="-"/>
            </a:pPr>
            <a:r>
              <a:rPr lang="en-US" dirty="0"/>
              <a:t>VR&amp;E Modernization Program SharePoint. Hopefully you all have found this site helpful as the best community of practice page where you can go to ask questions and get information for modernization initiatives. As we get more involved with the deployment, we plan to start using this site more for a centralized location where all users can come to ask questions to your colleagues and others that are part of this group. We will be populating this site with training and other information that applies to training and the deployment of the system. I am going to put the address for this SharePoint in the chat now: </a:t>
            </a:r>
            <a:r>
              <a:rPr lang="en-US" dirty="0">
                <a:hlinkClick r:id="rId3"/>
              </a:rPr>
              <a:t>VR&amp;E Service Modernization Program - Home (sharepoint.com)</a:t>
            </a:r>
            <a:r>
              <a:rPr lang="en-US" dirty="0"/>
              <a:t> </a:t>
            </a:r>
          </a:p>
          <a:p>
            <a:pPr marL="171450" indent="-171450">
              <a:buFontTx/>
              <a:buChar char="-"/>
            </a:pPr>
            <a:r>
              <a:rPr lang="en-US" dirty="0"/>
              <a:t>Another place to seek assistance is with the Modernization Operations Center or MOC. There are Officer’s available throughout the day to assist with information, questions and other inquiries related to modernization initiatives. They are joining us today. But if you haven’t yet had an opportunity to reach out to the MOC for assistance….I’m sure they love to hear from you. Go ahead and reach out as need and they will either have the information you need to direct you to where you need to go. Again, I will put the address in the chat now, but it is also available on the Modernization SharePoint I provided a moment ago…                               https://teams.microsoft.com/l/meetup-join/19:meeting_Zjc2YTkxNWMtNGQ5Ny00MWZkLTkwNzUtNjMyNzQzY2NiN2Jj%40thread.v2/0?context=%7b%22Tid%22:%22e95f1b23-abaf-45ee-821d-b7ab251ab3bf%22%2c%22Oid%22:%229abeae5b-959c-4c6e-ae08-d44646f4c3a1%22%7d   </a:t>
            </a:r>
          </a:p>
          <a:p>
            <a:pPr marL="171450" indent="-171450">
              <a:buFontTx/>
              <a:buChar char="-"/>
            </a:pPr>
            <a:r>
              <a:rPr lang="en-US" dirty="0"/>
              <a:t>After the week long training, VR&amp;E Service Training Team and Project Managers will host weekly meetings to ensure we address any immediate needs, discuss the system and your feedback, and determine and provide any additional training needs. </a:t>
            </a:r>
          </a:p>
          <a:p>
            <a:pPr marL="171450" indent="-171450">
              <a:buFontTx/>
              <a:buChar char="-"/>
            </a:pPr>
            <a:r>
              <a:rPr lang="en-US" dirty="0"/>
              <a:t>There is also the training resources which will be available in Teams. You will have access to the presentations, recordings, quick reference guides and any other information we determine necessary for the training event. That will be located in the area which I showed earlier today. </a:t>
            </a:r>
          </a:p>
          <a:p>
            <a:pPr marL="171450" indent="-171450">
              <a:buFontTx/>
              <a:buChar char="-"/>
            </a:pPr>
            <a:r>
              <a:rPr lang="en-US" dirty="0"/>
              <a:t>Finally, for technical assistance, there is yourIT. The same portal you use for other technical issues, you will be utilizing them. This is there for when the system doesn't operate as intended or you run into roadblocks with the VA IT computer infrastructure. </a:t>
            </a:r>
          </a:p>
          <a:p>
            <a:pPr marL="171450" indent="-171450">
              <a:buFontTx/>
              <a:buChar char="-"/>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F0EEECE7-1035-4FCC-B4FC-FE204C6202AE}" type="slidenum">
              <a:rPr lang="en-US" smtClean="0"/>
              <a:t>30</a:t>
            </a:fld>
            <a:endParaRPr lang="en-US" dirty="0"/>
          </a:p>
        </p:txBody>
      </p:sp>
    </p:spTree>
    <p:extLst>
      <p:ext uri="{BB962C8B-B14F-4D97-AF65-F5344CB8AC3E}">
        <p14:creationId xmlns:p14="http://schemas.microsoft.com/office/powerpoint/2010/main" val="4125012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touch on today the vision we have for the Training Champions. We are joined today by one to three training champion per station for this district. We have used training champions in the past for modernization initiatives and it is our goal to continue to use them as a way to support the training, pilot and deployment of the system. As we gear up for national release, we need some employees from each station to start getting versed in the system to provide individualized station support. We don’t expect or want you to train your station. But we do want your assistance as we start delivering training to each and every station. We imagine that you will you will be included in communications, training and anything else related to CMS going forward so that you can become well versed, but also to share and demo the system as needed at your offices. You will also serve as a liaison between us and your station for future system and training needs. The training champions here today were nominated by your station and district and we hope that going forward you will be there to assist us as the need is there. There will be more information available as we move forward. But for now, please plan to attend and participate in the training and other activities that we determine necessary. </a:t>
            </a:r>
          </a:p>
        </p:txBody>
      </p:sp>
      <p:sp>
        <p:nvSpPr>
          <p:cNvPr id="4" name="Slide Number Placeholder 3"/>
          <p:cNvSpPr>
            <a:spLocks noGrp="1"/>
          </p:cNvSpPr>
          <p:nvPr>
            <p:ph type="sldNum" sz="quarter" idx="5"/>
          </p:nvPr>
        </p:nvSpPr>
        <p:spPr/>
        <p:txBody>
          <a:bodyPr/>
          <a:lstStyle/>
          <a:p>
            <a:fld id="{F0EEECE7-1035-4FCC-B4FC-FE204C6202AE}" type="slidenum">
              <a:rPr lang="en-US" smtClean="0"/>
              <a:t>31</a:t>
            </a:fld>
            <a:endParaRPr lang="en-US" dirty="0"/>
          </a:p>
        </p:txBody>
      </p:sp>
    </p:spTree>
    <p:extLst>
      <p:ext uri="{BB962C8B-B14F-4D97-AF65-F5344CB8AC3E}">
        <p14:creationId xmlns:p14="http://schemas.microsoft.com/office/powerpoint/2010/main" val="363763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everyone, special thank you to all of you for stepping up to be a new VR&amp;E manager! Today’s e-VA discussion will be about its </a:t>
            </a:r>
            <a:r>
              <a:rPr lang="en-US" sz="1200" kern="1200" dirty="0">
                <a:solidFill>
                  <a:schemeClr val="tx1"/>
                </a:solidFill>
                <a:effectLst/>
                <a:latin typeface="+mn-lt"/>
                <a:ea typeface="+mn-ea"/>
                <a:cs typeface="+mn-cs"/>
              </a:rPr>
              <a:t>reports in the Electronic Virtual Assistant (e-VA). It is to assist you with exploring and utilizing the top five e-VA reports and to help manage e-VA utilization at your stations.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41AA76A-F2AA-482A-B1DE-C55915276693}" type="slidenum">
              <a:rPr lang="en-US" smtClean="0"/>
              <a:t>2</a:t>
            </a:fld>
            <a:endParaRPr lang="en-US" dirty="0"/>
          </a:p>
        </p:txBody>
      </p:sp>
    </p:spTree>
    <p:extLst>
      <p:ext uri="{BB962C8B-B14F-4D97-AF65-F5344CB8AC3E}">
        <p14:creationId xmlns:p14="http://schemas.microsoft.com/office/powerpoint/2010/main" val="1477748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EEECE7-1035-4FCC-B4FC-FE204C6202AE}" type="slidenum">
              <a:rPr lang="en-US" smtClean="0"/>
              <a:t>32</a:t>
            </a:fld>
            <a:endParaRPr lang="en-US" dirty="0"/>
          </a:p>
        </p:txBody>
      </p:sp>
    </p:spTree>
    <p:extLst>
      <p:ext uri="{BB962C8B-B14F-4D97-AF65-F5344CB8AC3E}">
        <p14:creationId xmlns:p14="http://schemas.microsoft.com/office/powerpoint/2010/main" val="4081272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D69F207-AD87-4CC1-BBD3-31E553C21498}" type="slidenum">
              <a:rPr lang="en-US"/>
              <a:t>34</a:t>
            </a:fld>
            <a:endParaRPr lang="en-US" dirty="0"/>
          </a:p>
        </p:txBody>
      </p:sp>
    </p:spTree>
    <p:extLst>
      <p:ext uri="{BB962C8B-B14F-4D97-AF65-F5344CB8AC3E}">
        <p14:creationId xmlns:p14="http://schemas.microsoft.com/office/powerpoint/2010/main" val="3704916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69F207-AD87-4CC1-BBD3-31E553C21498}" type="slidenum">
              <a:rPr lang="en-US" smtClean="0"/>
              <a:t>35</a:t>
            </a:fld>
            <a:endParaRPr lang="en-US" dirty="0"/>
          </a:p>
        </p:txBody>
      </p:sp>
    </p:spTree>
    <p:extLst>
      <p:ext uri="{BB962C8B-B14F-4D97-AF65-F5344CB8AC3E}">
        <p14:creationId xmlns:p14="http://schemas.microsoft.com/office/powerpoint/2010/main" val="1109569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D69F207-AD87-4CC1-BBD3-31E553C21498}" type="slidenum">
              <a:rPr lang="en-US"/>
              <a:t>36</a:t>
            </a:fld>
            <a:endParaRPr lang="en-US" dirty="0"/>
          </a:p>
        </p:txBody>
      </p:sp>
    </p:spTree>
    <p:extLst>
      <p:ext uri="{BB962C8B-B14F-4D97-AF65-F5344CB8AC3E}">
        <p14:creationId xmlns:p14="http://schemas.microsoft.com/office/powerpoint/2010/main" val="220288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69F207-AD87-4CC1-BBD3-31E553C21498}" type="slidenum">
              <a:rPr lang="en-US"/>
              <a:t>38</a:t>
            </a:fld>
            <a:endParaRPr lang="en-US" dirty="0"/>
          </a:p>
        </p:txBody>
      </p:sp>
    </p:spTree>
    <p:extLst>
      <p:ext uri="{BB962C8B-B14F-4D97-AF65-F5344CB8AC3E}">
        <p14:creationId xmlns:p14="http://schemas.microsoft.com/office/powerpoint/2010/main" val="2708255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EEECE7-1035-4FCC-B4FC-FE204C6202AE}" type="slidenum">
              <a:rPr lang="en-US" smtClean="0"/>
              <a:t>39</a:t>
            </a:fld>
            <a:endParaRPr lang="en-US" dirty="0"/>
          </a:p>
        </p:txBody>
      </p:sp>
    </p:spTree>
    <p:extLst>
      <p:ext uri="{BB962C8B-B14F-4D97-AF65-F5344CB8AC3E}">
        <p14:creationId xmlns:p14="http://schemas.microsoft.com/office/powerpoint/2010/main" val="1084561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69F207-AD87-4CC1-BBD3-31E553C21498}" type="slidenum">
              <a:rPr lang="en-US" smtClean="0"/>
              <a:t>40</a:t>
            </a:fld>
            <a:endParaRPr lang="en-US" dirty="0"/>
          </a:p>
        </p:txBody>
      </p:sp>
    </p:spTree>
    <p:extLst>
      <p:ext uri="{BB962C8B-B14F-4D97-AF65-F5344CB8AC3E}">
        <p14:creationId xmlns:p14="http://schemas.microsoft.com/office/powerpoint/2010/main" val="3676112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69F207-AD87-4CC1-BBD3-31E553C21498}" type="slidenum">
              <a:rPr lang="en-US" smtClean="0"/>
              <a:t>42</a:t>
            </a:fld>
            <a:endParaRPr lang="en-US" dirty="0"/>
          </a:p>
        </p:txBody>
      </p:sp>
    </p:spTree>
    <p:extLst>
      <p:ext uri="{BB962C8B-B14F-4D97-AF65-F5344CB8AC3E}">
        <p14:creationId xmlns:p14="http://schemas.microsoft.com/office/powerpoint/2010/main" val="2429437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VR&amp;E Service Training Team is here to answer your questions and provide any necessary assistance. Please consider reaching out to myself, Dale and Tyechia if you have any unmet training needs related to CMS. We also ask that if you require any special assistance or accommodations for this event, please let us know so that we can make the right arrangements. </a:t>
            </a:r>
          </a:p>
          <a:p>
            <a:endParaRPr lang="en-US" dirty="0"/>
          </a:p>
          <a:p>
            <a:r>
              <a:rPr lang="en-US" dirty="0"/>
              <a:t>I am going to pause now to allow time for you to ask your questions and to see if there are any items in the chat area that I may have not addressed. </a:t>
            </a:r>
          </a:p>
          <a:p>
            <a:endParaRPr lang="en-US" dirty="0"/>
          </a:p>
          <a:p>
            <a:r>
              <a:rPr lang="en-US" dirty="0"/>
              <a:t>We are all very excited to be part of this journey. It has been long coming…but know it was well worth the wait. CMS has so much to offer. Digital enhancements. Increased transparency. Cloud based. Streamlined workflows. Automation. Systems integration. Alerts. …and did I mention automation!!  We are about to step out of that 1997 Honda Civic and into the 2021 Mercedes. </a:t>
            </a:r>
          </a:p>
          <a:p>
            <a:endParaRPr lang="en-US" dirty="0"/>
          </a:p>
          <a:p>
            <a:r>
              <a:rPr lang="en-US" dirty="0"/>
              <a:t>I can’t end the call without first thanking you again for your assistance with making this pilot, testing and deployment of the MVP possible. Thanks to the Cleveland RO. Thank you to all the CMAs that can join us. Thanks to the many District Training Champions. Thanks to all the VR&amp;E Service employees. Thanks to our Executive Director and Assistant directors for helping to lead this endeavor. Thanks to the implementation team, and specifically Alison Rosen and Jessica Bland for leading the development of this system. On behalf of the entire VR&amp;E Service office and all of us here in training headquarters, thanks for joining us today for today’s meeting and we look forward to the training and many years ahead of working together in this new system. Thank you and please have a good rest of your day. </a:t>
            </a:r>
          </a:p>
        </p:txBody>
      </p:sp>
      <p:sp>
        <p:nvSpPr>
          <p:cNvPr id="4" name="Slide Number Placeholder 3"/>
          <p:cNvSpPr>
            <a:spLocks noGrp="1"/>
          </p:cNvSpPr>
          <p:nvPr>
            <p:ph type="sldNum" sz="quarter" idx="5"/>
          </p:nvPr>
        </p:nvSpPr>
        <p:spPr/>
        <p:txBody>
          <a:bodyPr/>
          <a:lstStyle/>
          <a:p>
            <a:fld id="{F0EEECE7-1035-4FCC-B4FC-FE204C6202AE}" type="slidenum">
              <a:rPr lang="en-US" smtClean="0"/>
              <a:t>55</a:t>
            </a:fld>
            <a:endParaRPr lang="en-US" dirty="0"/>
          </a:p>
        </p:txBody>
      </p:sp>
    </p:spTree>
    <p:extLst>
      <p:ext uri="{BB962C8B-B14F-4D97-AF65-F5344CB8AC3E}">
        <p14:creationId xmlns:p14="http://schemas.microsoft.com/office/powerpoint/2010/main" val="2812998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a:extLst>
              <a:ext uri="{FF2B5EF4-FFF2-40B4-BE49-F238E27FC236}">
                <a16:creationId xmlns:a16="http://schemas.microsoft.com/office/drawing/2014/main" id="{050C0067-D9F4-46A4-A9A6-EFA34A0DC68D}"/>
              </a:ext>
            </a:extLst>
          </p:cNvPr>
          <p:cNvSpPr>
            <a:spLocks noGrp="1" noRot="1" noChangeAspect="1" noChangeArrowheads="1" noTextEdit="1"/>
          </p:cNvSpPr>
          <p:nvPr>
            <p:ph type="sldImg"/>
          </p:nvPr>
        </p:nvSpPr>
        <p:spPr>
          <a:ln/>
        </p:spPr>
      </p:sp>
      <p:sp>
        <p:nvSpPr>
          <p:cNvPr id="204803" name="Notes Placeholder 2">
            <a:extLst>
              <a:ext uri="{FF2B5EF4-FFF2-40B4-BE49-F238E27FC236}">
                <a16:creationId xmlns:a16="http://schemas.microsoft.com/office/drawing/2014/main" id="{7BD12D40-F510-42BF-82B9-5030D559BD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Any questions. </a:t>
            </a:r>
          </a:p>
          <a:p>
            <a:endParaRPr lang="en-US" altLang="en-US"/>
          </a:p>
          <a:p>
            <a:r>
              <a:rPr lang="en-US" altLang="en-US"/>
              <a:t>TMS Info: Please complete the feedback survey. </a:t>
            </a:r>
          </a:p>
        </p:txBody>
      </p:sp>
      <p:sp>
        <p:nvSpPr>
          <p:cNvPr id="204804" name="Slide Number Placeholder 3">
            <a:extLst>
              <a:ext uri="{FF2B5EF4-FFF2-40B4-BE49-F238E27FC236}">
                <a16:creationId xmlns:a16="http://schemas.microsoft.com/office/drawing/2014/main" id="{6131E257-567D-4E0B-BA69-A5A0312C90AD}"/>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400">
                <a:solidFill>
                  <a:schemeClr val="tx1"/>
                </a:solidFill>
                <a:latin typeface="Times New Roman" panose="02020603050405020304" pitchFamily="18" charset="0"/>
              </a:defRPr>
            </a:lvl1pPr>
            <a:lvl2pPr marL="742950" indent="-285750" defTabSz="935038">
              <a:defRPr sz="2400">
                <a:solidFill>
                  <a:schemeClr val="tx1"/>
                </a:solidFill>
                <a:latin typeface="Times New Roman" panose="02020603050405020304" pitchFamily="18" charset="0"/>
              </a:defRPr>
            </a:lvl2pPr>
            <a:lvl3pPr marL="1143000" indent="-228600" defTabSz="935038">
              <a:defRPr sz="2400">
                <a:solidFill>
                  <a:schemeClr val="tx1"/>
                </a:solidFill>
                <a:latin typeface="Times New Roman" panose="02020603050405020304" pitchFamily="18" charset="0"/>
              </a:defRPr>
            </a:lvl3pPr>
            <a:lvl4pPr marL="1600200" indent="-228600" defTabSz="935038">
              <a:defRPr sz="2400">
                <a:solidFill>
                  <a:schemeClr val="tx1"/>
                </a:solidFill>
                <a:latin typeface="Times New Roman" panose="02020603050405020304" pitchFamily="18" charset="0"/>
              </a:defRPr>
            </a:lvl4pPr>
            <a:lvl5pPr marL="2057400" indent="-228600" defTabSz="935038">
              <a:defRPr sz="24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35038" rtl="0" eaLnBrk="1" fontAlgn="base" latinLnBrk="0" hangingPunct="1">
              <a:lnSpc>
                <a:spcPct val="100000"/>
              </a:lnSpc>
              <a:spcBef>
                <a:spcPct val="0"/>
              </a:spcBef>
              <a:spcAft>
                <a:spcPct val="0"/>
              </a:spcAft>
              <a:buClrTx/>
              <a:buSzTx/>
              <a:buFontTx/>
              <a:buNone/>
              <a:tabLst/>
              <a:defRPr/>
            </a:pPr>
            <a:fld id="{13F1D1F4-3CF4-41FA-9749-16952EB6B72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5038"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AA76A-F2AA-482A-B1DE-C55915276693}" type="slidenum">
              <a:rPr lang="en-US" smtClean="0"/>
              <a:t>3</a:t>
            </a:fld>
            <a:endParaRPr lang="en-US" dirty="0"/>
          </a:p>
        </p:txBody>
      </p:sp>
    </p:spTree>
    <p:extLst>
      <p:ext uri="{BB962C8B-B14F-4D97-AF65-F5344CB8AC3E}">
        <p14:creationId xmlns:p14="http://schemas.microsoft.com/office/powerpoint/2010/main" val="404877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AA76A-F2AA-482A-B1DE-C55915276693}" type="slidenum">
              <a:rPr lang="en-US" smtClean="0"/>
              <a:t>7</a:t>
            </a:fld>
            <a:endParaRPr lang="en-US" dirty="0"/>
          </a:p>
        </p:txBody>
      </p:sp>
    </p:spTree>
    <p:extLst>
      <p:ext uri="{BB962C8B-B14F-4D97-AF65-F5344CB8AC3E}">
        <p14:creationId xmlns:p14="http://schemas.microsoft.com/office/powerpoint/2010/main" val="1092564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AA76A-F2AA-482A-B1DE-C55915276693}" type="slidenum">
              <a:rPr lang="en-US" smtClean="0"/>
              <a:t>10</a:t>
            </a:fld>
            <a:endParaRPr lang="en-US" dirty="0"/>
          </a:p>
        </p:txBody>
      </p:sp>
    </p:spTree>
    <p:extLst>
      <p:ext uri="{BB962C8B-B14F-4D97-AF65-F5344CB8AC3E}">
        <p14:creationId xmlns:p14="http://schemas.microsoft.com/office/powerpoint/2010/main" val="317904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today’s training. As a reminder, please log into TMS and complete this training  assignment. This will ensure you receive credit for the training and as always provide the opportunity to give us your honest feedback. The TMS number is 4562160. For those who are CRC, you can access your verification form for continuing education units via TMS. </a:t>
            </a:r>
            <a:r>
              <a:rPr lang="en-US" sz="1200" kern="1200" dirty="0">
                <a:solidFill>
                  <a:schemeClr val="tx1"/>
                </a:solidFill>
                <a:effectLst/>
                <a:latin typeface="+mn-lt"/>
                <a:ea typeface="+mn-ea"/>
                <a:cs typeface="+mn-cs"/>
              </a:rPr>
              <a:t>After completing the training item in TMS, go to the” My History” Pod, click “View All,” locate and click on the hyperlinked training title, click on “View Details” and click “Print Accreditation Certificate.”</a:t>
            </a:r>
            <a:r>
              <a:rPr lang="en-US" dirty="0"/>
              <a:t> </a:t>
            </a:r>
          </a:p>
          <a:p>
            <a:endParaRPr lang="en-US" dirty="0"/>
          </a:p>
          <a:p>
            <a:r>
              <a:rPr lang="en-US" dirty="0"/>
              <a:t>Again we would like to thank you for attending today’s training and have a good day/evening. </a:t>
            </a:r>
          </a:p>
        </p:txBody>
      </p:sp>
      <p:sp>
        <p:nvSpPr>
          <p:cNvPr id="4" name="Slide Number Placeholder 3"/>
          <p:cNvSpPr>
            <a:spLocks noGrp="1"/>
          </p:cNvSpPr>
          <p:nvPr>
            <p:ph type="sldNum" sz="quarter" idx="5"/>
          </p:nvPr>
        </p:nvSpPr>
        <p:spPr/>
        <p:txBody>
          <a:bodyPr/>
          <a:lstStyle/>
          <a:p>
            <a:fld id="{C41AA76A-F2AA-482A-B1DE-C55915276693}" type="slidenum">
              <a:rPr lang="en-US" smtClean="0"/>
              <a:t>17</a:t>
            </a:fld>
            <a:endParaRPr lang="en-US" dirty="0"/>
          </a:p>
        </p:txBody>
      </p:sp>
    </p:spTree>
    <p:extLst>
      <p:ext uri="{BB962C8B-B14F-4D97-AF65-F5344CB8AC3E}">
        <p14:creationId xmlns:p14="http://schemas.microsoft.com/office/powerpoint/2010/main" val="236885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EEECE7-1035-4FCC-B4FC-FE204C6202AE}" type="slidenum">
              <a:rPr lang="en-US" smtClean="0"/>
              <a:t>18</a:t>
            </a:fld>
            <a:endParaRPr lang="en-US" dirty="0"/>
          </a:p>
        </p:txBody>
      </p:sp>
    </p:spTree>
    <p:extLst>
      <p:ext uri="{BB962C8B-B14F-4D97-AF65-F5344CB8AC3E}">
        <p14:creationId xmlns:p14="http://schemas.microsoft.com/office/powerpoint/2010/main" val="87169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for a moment and think about where we have come from and where we are going. I must admit that there are many features of the current system CWINRS that will be greatly missed. It has gotten me through the good times and hard times. It has helped me to manage thousands of Veterans. It has been with me since I started my career with VR&amp;E. We know that it is not always easy to say goodbye, but we are coming to a point in this organization, and for you, that we will begin our transition to a new system for case management, CMS. So, thinking ahead, from what you heard, what you experienced, what are some features or characteristics you are looking for in a new case management system? While you are taking a few moments to think about that, and placing your responses in the chat window, I’m going to share one of my personal anticipations for this new system. I can’t help to think back to the days that I was sitting behind my desk watching the pile of papers grow steadily. From a few papers, to a few inches and then sometimes a good stack of paper that is a foot high. If it wasn’t for the awesome hard working work studies, I’m sure it would have gotten much higher. I know that eventually this new system will lead us to a day where physical paper is pretty much a thing of the past. Most everything we do will be digital and there will no longer be the need to experience the trauma of having large piles of paper. </a:t>
            </a:r>
          </a:p>
          <a:p>
            <a:endParaRPr lang="en-US" dirty="0"/>
          </a:p>
          <a:p>
            <a:r>
              <a:rPr lang="en-US" dirty="0"/>
              <a:t>Let’s now take a look at some of the things that you are looking forward to. [Read the responses to the group]</a:t>
            </a:r>
          </a:p>
        </p:txBody>
      </p:sp>
      <p:sp>
        <p:nvSpPr>
          <p:cNvPr id="4" name="Slide Number Placeholder 3"/>
          <p:cNvSpPr>
            <a:spLocks noGrp="1"/>
          </p:cNvSpPr>
          <p:nvPr>
            <p:ph type="sldNum" sz="quarter" idx="5"/>
          </p:nvPr>
        </p:nvSpPr>
        <p:spPr/>
        <p:txBody>
          <a:bodyPr/>
          <a:lstStyle/>
          <a:p>
            <a:fld id="{2D69F207-AD87-4CC1-BBD3-31E553C21498}" type="slidenum">
              <a:rPr lang="en-US" smtClean="0"/>
              <a:t>19</a:t>
            </a:fld>
            <a:endParaRPr lang="en-US" dirty="0"/>
          </a:p>
        </p:txBody>
      </p:sp>
    </p:spTree>
    <p:extLst>
      <p:ext uri="{BB962C8B-B14F-4D97-AF65-F5344CB8AC3E}">
        <p14:creationId xmlns:p14="http://schemas.microsoft.com/office/powerpoint/2010/main" val="1177863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Having a great case management system makes good business sense. It addresses changing customer demands, increases the efficiency of knowledge employees, and ultimately optimizes business processes essential for business growth. Our investment of time, energy, and resources in this new case management system is well worth it. Once we get through the initial stages of introducing the new system, we know that your quality of service will improve, customer satisfaction will be greater, and the business of serving claimants will certainly soar. We have a lot to look forward to and I can’t wait to get there. Hopefully you are as excited as I am as we transition into a new, modern, system that serves the needs of us and our customers.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Let’s take a look at just some of the many great features available with CMS. </a:t>
            </a:r>
          </a:p>
          <a:p>
            <a:endParaRPr lang="en-US" sz="1200" b="0" i="0" kern="1200" dirty="0">
              <a:solidFill>
                <a:schemeClr val="tx1"/>
              </a:solidFill>
              <a:effectLst/>
              <a:latin typeface="+mn-lt"/>
              <a:ea typeface="+mn-ea"/>
              <a:cs typeface="+mn-cs"/>
            </a:endParaRPr>
          </a:p>
          <a:p>
            <a:pPr marL="171450" indent="-171450">
              <a:buFontTx/>
              <a:buChar char="-"/>
            </a:pPr>
            <a:r>
              <a:rPr lang="en-US" sz="1200" b="0" i="0" kern="1200" dirty="0">
                <a:solidFill>
                  <a:schemeClr val="tx1"/>
                </a:solidFill>
                <a:effectLst/>
                <a:latin typeface="+mn-lt"/>
                <a:ea typeface="+mn-ea"/>
                <a:cs typeface="+mn-cs"/>
              </a:rPr>
              <a:t>Digital record keeping. For many years VR&amp;E has talked about going paperless. We know that with this new system we are going to eliminate the need for paper and instead focus our resources on the digital age. No longer the need to spend the non-value added time of filing paper, but instead records will be immediately available for you, and more so anyone in VA to quickly and easily access. </a:t>
            </a:r>
          </a:p>
          <a:p>
            <a:pPr marL="171450" indent="-171450">
              <a:buFontTx/>
              <a:buChar char="-"/>
            </a:pPr>
            <a:r>
              <a:rPr lang="en-US" sz="1200" b="0" i="0" kern="1200" dirty="0">
                <a:solidFill>
                  <a:schemeClr val="tx1"/>
                </a:solidFill>
                <a:effectLst/>
                <a:latin typeface="+mn-lt"/>
                <a:ea typeface="+mn-ea"/>
                <a:cs typeface="+mn-cs"/>
              </a:rPr>
              <a:t>Increased Transparency. Times are changing and we know that through this past year the need to be transparent could not be greater. Why stop with such a good thing. As the needs of the VA change, our ability to manage claimants differently will change. This will allow for the ease of access of the cases from VRCs around the globe, QA, Supervisors and management to provide the necessary support for managing you and the organization. </a:t>
            </a:r>
          </a:p>
          <a:p>
            <a:pPr marL="171450" indent="-171450">
              <a:buFontTx/>
              <a:buChar char="-"/>
            </a:pPr>
            <a:r>
              <a:rPr lang="en-US" sz="1200" b="0" i="0" kern="1200" dirty="0">
                <a:solidFill>
                  <a:schemeClr val="tx1"/>
                </a:solidFill>
                <a:effectLst/>
                <a:latin typeface="+mn-lt"/>
                <a:ea typeface="+mn-ea"/>
                <a:cs typeface="+mn-cs"/>
              </a:rPr>
              <a:t>Cloud Based System. Simply put, cloud computing is the delivery of computing services—including servers, storage, databases, networking, software, analytics, and intelligence—over the Internet (“the </a:t>
            </a:r>
            <a:r>
              <a:rPr lang="en-US" sz="1200" b="1" i="0" kern="1200" dirty="0">
                <a:solidFill>
                  <a:schemeClr val="tx1"/>
                </a:solidFill>
                <a:effectLst/>
                <a:latin typeface="+mn-lt"/>
                <a:ea typeface="+mn-ea"/>
                <a:cs typeface="+mn-cs"/>
              </a:rPr>
              <a:t>cloud</a:t>
            </a:r>
            <a:r>
              <a:rPr lang="en-US" sz="1200" b="0" i="0" kern="1200" dirty="0">
                <a:solidFill>
                  <a:schemeClr val="tx1"/>
                </a:solidFill>
                <a:effectLst/>
                <a:latin typeface="+mn-lt"/>
                <a:ea typeface="+mn-ea"/>
                <a:cs typeface="+mn-cs"/>
              </a:rPr>
              <a:t>”) to offer faster innovation, flexible resources, and economies of scale. That is the fancy definition of us leaping forward in technology. </a:t>
            </a:r>
          </a:p>
          <a:p>
            <a:pPr marL="171450" indent="-171450">
              <a:buFontTx/>
              <a:buChar char="-"/>
            </a:pPr>
            <a:r>
              <a:rPr lang="en-US" sz="1200" b="0" i="0" kern="1200" dirty="0">
                <a:solidFill>
                  <a:schemeClr val="tx1"/>
                </a:solidFill>
                <a:effectLst/>
                <a:latin typeface="+mn-lt"/>
                <a:ea typeface="+mn-ea"/>
                <a:cs typeface="+mn-cs"/>
              </a:rPr>
              <a:t>Streamlined Workflows. Here we are just talking about making work easier. We all have personal experience of working with technology that makes are life easier. Just today I was able to easily log into this training using MS Teams, and not forget the reminder that came up when it was time to join which was easily set, and what about the beauty of being able to communicate seamlessly with email. All this technology is making our lives great. This new system will streamline, more make life easier for you and the Veterans. </a:t>
            </a:r>
          </a:p>
          <a:p>
            <a:pPr marL="171450" indent="-171450">
              <a:buFontTx/>
              <a:buChar char="-"/>
            </a:pPr>
            <a:r>
              <a:rPr lang="en-US" sz="1200" b="0" i="0" kern="1200" dirty="0">
                <a:solidFill>
                  <a:schemeClr val="tx1"/>
                </a:solidFill>
                <a:effectLst/>
                <a:latin typeface="+mn-lt"/>
                <a:ea typeface="+mn-ea"/>
                <a:cs typeface="+mn-cs"/>
              </a:rPr>
              <a:t>Automation. You know it!  How important is it to now have a system that can do some of the work for you. It is here. I must admit, just recently I discovered Amazon Prime. I think about something….and it is done. That is the same case here. With the automation of so many tasks such as working in conjunction with e-VA, alerts that are advantageous, the calculation of awards. There is no longer the need to dream about these things as they are already here and ready for your use. </a:t>
            </a:r>
          </a:p>
          <a:p>
            <a:pPr marL="171450" indent="-171450">
              <a:buFontTx/>
              <a:buChar char="-"/>
            </a:pPr>
            <a:r>
              <a:rPr lang="en-US" sz="1200" b="0" i="0" kern="1200" dirty="0">
                <a:solidFill>
                  <a:schemeClr val="tx1"/>
                </a:solidFill>
                <a:effectLst/>
                <a:latin typeface="+mn-lt"/>
                <a:ea typeface="+mn-ea"/>
                <a:cs typeface="+mn-cs"/>
              </a:rPr>
              <a:t>Systems Integration. We may be One VA, however, there are many different systems that are available throughout the organization. Not to worry, we have worked into this new system the ability to integrate as many VA systems as possible. </a:t>
            </a:r>
          </a:p>
          <a:p>
            <a:pPr marL="171450" indent="-171450">
              <a:buFontTx/>
              <a:buChar char="-"/>
            </a:pPr>
            <a:r>
              <a:rPr lang="en-US" sz="1200" b="0" i="0" kern="1200" dirty="0">
                <a:solidFill>
                  <a:schemeClr val="tx1"/>
                </a:solidFill>
                <a:effectLst/>
                <a:latin typeface="+mn-lt"/>
                <a:ea typeface="+mn-ea"/>
                <a:cs typeface="+mn-cs"/>
              </a:rPr>
              <a:t>Alerts. It is important to have reminders. We recently transitioned to e-VA, some may still lean on outlook, where others have to sharpen their pencil every morning to write down reminders in the paper calendar. We have worked with SBG to develop an alert system that is practical and usable. You can now work within CMS to receive the most important reminders as a VR&amp;E employee. </a:t>
            </a:r>
          </a:p>
          <a:p>
            <a:pPr marL="171450" indent="-171450">
              <a:buFontTx/>
              <a:buChar cha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0EEECE7-1035-4FCC-B4FC-FE204C6202AE}" type="slidenum">
              <a:rPr lang="en-US" smtClean="0"/>
              <a:t>20</a:t>
            </a:fld>
            <a:endParaRPr lang="en-US" dirty="0"/>
          </a:p>
        </p:txBody>
      </p:sp>
    </p:spTree>
    <p:extLst>
      <p:ext uri="{BB962C8B-B14F-4D97-AF65-F5344CB8AC3E}">
        <p14:creationId xmlns:p14="http://schemas.microsoft.com/office/powerpoint/2010/main" val="4113362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userDrawn="1"/>
        </p:nvSpPr>
        <p:spPr>
          <a:xfrm>
            <a:off x="0" y="0"/>
            <a:ext cx="12192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389681" y="1810853"/>
            <a:ext cx="7077919" cy="2387600"/>
          </a:xfrm>
        </p:spPr>
        <p:txBody>
          <a:bodyPr anchor="b"/>
          <a:lstStyle>
            <a:lvl1pPr algn="l">
              <a:defRPr sz="6000" b="1">
                <a:solidFill>
                  <a:schemeClr val="bg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389681" y="4564063"/>
            <a:ext cx="7077919" cy="9330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4761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8" y="6350971"/>
            <a:ext cx="881381" cy="365125"/>
          </a:xfrm>
          <a:prstGeom prst="rect">
            <a:avLst/>
          </a:prstGeom>
        </p:spPr>
        <p:txBody>
          <a:bodyPr/>
          <a:lstStyle/>
          <a:p>
            <a:fld id="{58CC529B-FABC-4BA4-BFCB-E5A87BCD84E9}" type="datetime1">
              <a:rPr lang="en-US" smtClean="0"/>
              <a:t>3/11/2021</a:t>
            </a:fld>
            <a:endParaRPr lang="en-US" dirty="0"/>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0"/>
            <a:ext cx="6992469"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fld id="{2346C6CC-1531-9D43-9929-56C34AA4FDB5}" type="slidenum">
              <a:rPr lang="en-US" smtClean="0"/>
              <a:t>‹#›</a:t>
            </a:fld>
            <a:endParaRPr lang="en-US" dirty="0"/>
          </a:p>
        </p:txBody>
      </p:sp>
    </p:spTree>
    <p:extLst>
      <p:ext uri="{BB962C8B-B14F-4D97-AF65-F5344CB8AC3E}">
        <p14:creationId xmlns:p14="http://schemas.microsoft.com/office/powerpoint/2010/main" val="549874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8" y="6350971"/>
            <a:ext cx="881381" cy="365125"/>
          </a:xfrm>
          <a:prstGeom prst="rect">
            <a:avLst/>
          </a:prstGeom>
        </p:spPr>
        <p:txBody>
          <a:bodyPr/>
          <a:lstStyle/>
          <a:p>
            <a:fld id="{99C1EC78-6043-4C74-B205-415B34CB08AA}" type="datetime1">
              <a:rPr lang="en-US" smtClean="0"/>
              <a:t>3/11/2021</a:t>
            </a:fld>
            <a:endParaRPr lang="en-US" dirty="0"/>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0"/>
            <a:ext cx="6992469"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fld id="{2346C6CC-1531-9D43-9929-56C34AA4FDB5}" type="slidenum">
              <a:rPr lang="en-US" smtClean="0"/>
              <a:t>‹#›</a:t>
            </a:fld>
            <a:endParaRPr lang="en-US" dirty="0"/>
          </a:p>
        </p:txBody>
      </p:sp>
      <p:sp>
        <p:nvSpPr>
          <p:cNvPr id="8" name="Rectangle 7">
            <a:extLst>
              <a:ext uri="{FF2B5EF4-FFF2-40B4-BE49-F238E27FC236}">
                <a16:creationId xmlns:a16="http://schemas.microsoft.com/office/drawing/2014/main" id="{7EB7E956-7124-F941-B989-529BD87A7B2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1FE956A-43BB-7847-8D72-306D51FCB5B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53470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4250523" y="1709738"/>
            <a:ext cx="7721841" cy="2852737"/>
          </a:xfrm>
        </p:spPr>
        <p:txBody>
          <a:bodyPr anchor="b"/>
          <a:lstStyle>
            <a:lvl1pPr algn="r">
              <a:defRPr sz="6000" b="1">
                <a:solidFill>
                  <a:schemeClr val="tx2"/>
                </a:solidFill>
                <a:latin typeface="+mn-lt"/>
              </a:defRPr>
            </a:lvl1pPr>
          </a:lstStyle>
          <a:p>
            <a:r>
              <a:rPr lang="en-US"/>
              <a:t>Click to edit</a:t>
            </a:r>
            <a:br>
              <a:rPr lang="en-US"/>
            </a:br>
            <a:r>
              <a:rPr lang="en-US"/>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4250523" y="4589464"/>
            <a:ext cx="7721841" cy="735572"/>
          </a:xfrm>
        </p:spPr>
        <p:txBody>
          <a:bodyPr/>
          <a:lstStyle>
            <a:lvl1pPr marL="0" indent="0" algn="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4718050" y="6208172"/>
            <a:ext cx="2743200" cy="365125"/>
          </a:xfrm>
        </p:spPr>
        <p:txBody>
          <a:bodyPr/>
          <a:lstStyle>
            <a:lvl1pPr algn="ctr">
              <a:defRPr/>
            </a:lvl1pPr>
          </a:lstStyle>
          <a:p>
            <a:fld id="{2346C6CC-1531-9D43-9929-56C34AA4FDB5}" type="slidenum">
              <a:rPr lang="en-US" smtClean="0"/>
              <a:pPr/>
              <a:t>‹#›</a:t>
            </a:fld>
            <a:endParaRPr lang="en-US" dirty="0"/>
          </a:p>
        </p:txBody>
      </p:sp>
    </p:spTree>
    <p:extLst>
      <p:ext uri="{BB962C8B-B14F-4D97-AF65-F5344CB8AC3E}">
        <p14:creationId xmlns:p14="http://schemas.microsoft.com/office/powerpoint/2010/main" val="394396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424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5758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3055918" y="6350971"/>
            <a:ext cx="881381" cy="365125"/>
          </a:xfrm>
          <a:prstGeom prst="rect">
            <a:avLst/>
          </a:prstGeom>
        </p:spPr>
        <p:txBody>
          <a:bodyPr/>
          <a:lstStyle/>
          <a:p>
            <a:fld id="{6B38FDC1-3E1C-43BB-AF2C-02F843E662D7}" type="datetime1">
              <a:rPr lang="en-US" smtClean="0"/>
              <a:t>3/11/2021</a:t>
            </a:fld>
            <a:endParaRPr lang="en-US" dirty="0"/>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4098664" y="6356350"/>
            <a:ext cx="6992469"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p>
            <a:fld id="{2346C6CC-1531-9D43-9929-56C34AA4FDB5}" type="slidenum">
              <a:rPr lang="en-US" smtClean="0"/>
              <a:t>‹#›</a:t>
            </a:fld>
            <a:endParaRPr lang="en-US" dirty="0"/>
          </a:p>
        </p:txBody>
      </p:sp>
    </p:spTree>
    <p:extLst>
      <p:ext uri="{BB962C8B-B14F-4D97-AF65-F5344CB8AC3E}">
        <p14:creationId xmlns:p14="http://schemas.microsoft.com/office/powerpoint/2010/main" val="3565027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F61479D4-4F64-0644-9795-5E6296999777}"/>
              </a:ext>
            </a:extLst>
          </p:cNvPr>
          <p:cNvSpPr>
            <a:spLocks noGrp="1"/>
          </p:cNvSpPr>
          <p:nvPr>
            <p:ph type="dt" sz="half" idx="10"/>
          </p:nvPr>
        </p:nvSpPr>
        <p:spPr>
          <a:xfrm>
            <a:off x="3055918" y="6350971"/>
            <a:ext cx="881381" cy="365125"/>
          </a:xfrm>
          <a:prstGeom prst="rect">
            <a:avLst/>
          </a:prstGeom>
        </p:spPr>
        <p:txBody>
          <a:bodyPr/>
          <a:lstStyle/>
          <a:p>
            <a:fld id="{B5795176-771C-4E1B-8411-5D5D4FB9CE0A}" type="datetime1">
              <a:rPr lang="en-US" smtClean="0"/>
              <a:t>3/11/2021</a:t>
            </a:fld>
            <a:endParaRPr lang="en-US" dirty="0"/>
          </a:p>
        </p:txBody>
      </p:sp>
      <p:sp>
        <p:nvSpPr>
          <p:cNvPr id="4" name="Footer Placeholder 3">
            <a:extLst>
              <a:ext uri="{FF2B5EF4-FFF2-40B4-BE49-F238E27FC236}">
                <a16:creationId xmlns:a16="http://schemas.microsoft.com/office/drawing/2014/main" id="{E65D2BB8-6205-7E47-BA23-424C3B6CF835}"/>
              </a:ext>
            </a:extLst>
          </p:cNvPr>
          <p:cNvSpPr>
            <a:spLocks noGrp="1"/>
          </p:cNvSpPr>
          <p:nvPr>
            <p:ph type="ftr" sz="quarter" idx="11"/>
          </p:nvPr>
        </p:nvSpPr>
        <p:spPr>
          <a:xfrm>
            <a:off x="4098664" y="6356350"/>
            <a:ext cx="6992469"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p>
            <a:fld id="{2346C6CC-1531-9D43-9929-56C34AA4FDB5}" type="slidenum">
              <a:rPr lang="en-US" smtClean="0"/>
              <a:t>‹#›</a:t>
            </a:fld>
            <a:endParaRPr lang="en-US" dirty="0"/>
          </a:p>
        </p:txBody>
      </p:sp>
    </p:spTree>
    <p:extLst>
      <p:ext uri="{BB962C8B-B14F-4D97-AF65-F5344CB8AC3E}">
        <p14:creationId xmlns:p14="http://schemas.microsoft.com/office/powerpoint/2010/main" val="390557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3055918" y="6350971"/>
            <a:ext cx="881381" cy="365125"/>
          </a:xfrm>
          <a:prstGeom prst="rect">
            <a:avLst/>
          </a:prstGeom>
        </p:spPr>
        <p:txBody>
          <a:bodyPr/>
          <a:lstStyle/>
          <a:p>
            <a:fld id="{4DFA114C-31FB-403A-A0F7-373FE4F614F5}" type="datetime1">
              <a:rPr lang="en-US" smtClean="0"/>
              <a:t>3/11/2021</a:t>
            </a:fld>
            <a:endParaRPr lang="en-US" dirty="0"/>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4098664" y="6356350"/>
            <a:ext cx="6992469"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fld id="{2346C6CC-1531-9D43-9929-56C34AA4FDB5}" type="slidenum">
              <a:rPr lang="en-US" smtClean="0"/>
              <a:t>‹#›</a:t>
            </a:fld>
            <a:endParaRPr lang="en-US" dirty="0"/>
          </a:p>
        </p:txBody>
      </p:sp>
      <p:sp>
        <p:nvSpPr>
          <p:cNvPr id="5" name="Rectangle 4">
            <a:extLst>
              <a:ext uri="{FF2B5EF4-FFF2-40B4-BE49-F238E27FC236}">
                <a16:creationId xmlns:a16="http://schemas.microsoft.com/office/drawing/2014/main" id="{6021F079-1338-5A4B-97B4-06BF11FD92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581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446249" y="1011630"/>
            <a:ext cx="3932237" cy="1600200"/>
          </a:xfrm>
        </p:spPr>
        <p:txBody>
          <a:bodyPr anchor="b"/>
          <a:lstStyle>
            <a:lvl1pPr>
              <a:defRPr sz="3200">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4789649" y="344245"/>
            <a:ext cx="6956102" cy="55168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446249" y="2710928"/>
            <a:ext cx="3932237" cy="315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3B0384-F08C-664D-9A32-62383351C711}"/>
              </a:ext>
            </a:extLst>
          </p:cNvPr>
          <p:cNvSpPr>
            <a:spLocks noGrp="1"/>
          </p:cNvSpPr>
          <p:nvPr>
            <p:ph type="dt" sz="half" idx="10"/>
          </p:nvPr>
        </p:nvSpPr>
        <p:spPr>
          <a:xfrm>
            <a:off x="3055918" y="6350971"/>
            <a:ext cx="881381" cy="365125"/>
          </a:xfrm>
          <a:prstGeom prst="rect">
            <a:avLst/>
          </a:prstGeom>
        </p:spPr>
        <p:txBody>
          <a:bodyPr/>
          <a:lstStyle/>
          <a:p>
            <a:fld id="{65929F29-7425-491C-9205-ABBA0E6C89DF}" type="datetime1">
              <a:rPr lang="en-US" smtClean="0"/>
              <a:t>3/11/2021</a:t>
            </a:fld>
            <a:endParaRPr lang="en-US" dirty="0"/>
          </a:p>
        </p:txBody>
      </p:sp>
      <p:sp>
        <p:nvSpPr>
          <p:cNvPr id="6" name="Footer Placeholder 5">
            <a:extLst>
              <a:ext uri="{FF2B5EF4-FFF2-40B4-BE49-F238E27FC236}">
                <a16:creationId xmlns:a16="http://schemas.microsoft.com/office/drawing/2014/main" id="{B9C2A991-4033-6147-BEDB-E686A035596B}"/>
              </a:ext>
            </a:extLst>
          </p:cNvPr>
          <p:cNvSpPr>
            <a:spLocks noGrp="1"/>
          </p:cNvSpPr>
          <p:nvPr>
            <p:ph type="ftr" sz="quarter" idx="11"/>
          </p:nvPr>
        </p:nvSpPr>
        <p:spPr>
          <a:xfrm>
            <a:off x="4098664" y="6356350"/>
            <a:ext cx="6992469"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fld id="{2346C6CC-1531-9D43-9929-56C34AA4FDB5}" type="slidenum">
              <a:rPr lang="en-US" smtClean="0"/>
              <a:t>‹#›</a:t>
            </a:fld>
            <a:endParaRPr lang="en-US" dirty="0"/>
          </a:p>
        </p:txBody>
      </p:sp>
    </p:spTree>
    <p:extLst>
      <p:ext uri="{BB962C8B-B14F-4D97-AF65-F5344CB8AC3E}">
        <p14:creationId xmlns:p14="http://schemas.microsoft.com/office/powerpoint/2010/main" val="315694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10EB-75D7-8442-9EB4-C10FCA97143C}"/>
              </a:ext>
            </a:extLst>
          </p:cNvPr>
          <p:cNvSpPr>
            <a:spLocks noGrp="1"/>
          </p:cNvSpPr>
          <p:nvPr>
            <p:ph type="title"/>
          </p:nvPr>
        </p:nvSpPr>
        <p:spPr>
          <a:xfrm>
            <a:off x="480973" y="1065006"/>
            <a:ext cx="3932237" cy="1225791"/>
          </a:xfrm>
        </p:spPr>
        <p:txBody>
          <a:bodyPr anchor="b"/>
          <a:lstStyle>
            <a:lvl1pPr>
              <a:defRPr sz="3200">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4824373" y="457201"/>
            <a:ext cx="6886654"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8EFD46D-A4B6-1D4F-8164-9E842D2942C6}"/>
              </a:ext>
            </a:extLst>
          </p:cNvPr>
          <p:cNvSpPr>
            <a:spLocks noGrp="1"/>
          </p:cNvSpPr>
          <p:nvPr>
            <p:ph type="body" sz="half" idx="2"/>
          </p:nvPr>
        </p:nvSpPr>
        <p:spPr>
          <a:xfrm>
            <a:off x="480973" y="2377440"/>
            <a:ext cx="3932237" cy="34915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fld id="{2346C6CC-1531-9D43-9929-56C34AA4FDB5}" type="slidenum">
              <a:rPr lang="en-US" smtClean="0"/>
              <a:t>‹#›</a:t>
            </a:fld>
            <a:endParaRPr lang="en-US" dirty="0"/>
          </a:p>
        </p:txBody>
      </p:sp>
    </p:spTree>
    <p:extLst>
      <p:ext uri="{BB962C8B-B14F-4D97-AF65-F5344CB8AC3E}">
        <p14:creationId xmlns:p14="http://schemas.microsoft.com/office/powerpoint/2010/main" val="180265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424915" y="334167"/>
            <a:ext cx="9720431" cy="7794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424915" y="1452114"/>
            <a:ext cx="10515600" cy="47677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5354581" y="6356350"/>
            <a:ext cx="6876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346C6CC-1531-9D43-9929-56C34AA4FDB5}" type="slidenum">
              <a:rPr lang="en-US" smtClean="0"/>
              <a:pPr/>
              <a:t>‹#›</a:t>
            </a:fld>
            <a:endParaRPr lang="en-US" dirty="0"/>
          </a:p>
        </p:txBody>
      </p:sp>
    </p:spTree>
    <p:extLst>
      <p:ext uri="{BB962C8B-B14F-4D97-AF65-F5344CB8AC3E}">
        <p14:creationId xmlns:p14="http://schemas.microsoft.com/office/powerpoint/2010/main" val="909082202"/>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 id="2147483651" r:id="rId4"/>
    <p:sldLayoutId id="2147483652" r:id="rId5"/>
    <p:sldLayoutId id="2147483654" r:id="rId6"/>
    <p:sldLayoutId id="2147483655" r:id="rId7"/>
    <p:sldLayoutId id="2147483656" r:id="rId8"/>
    <p:sldLayoutId id="2147483657" r:id="rId9"/>
  </p:sldLayoutIdLst>
  <p:hf hdr="0" ftr="0" dt="0"/>
  <p:txStyles>
    <p:titleStyle>
      <a:lvl1pPr marL="11113" indent="0" algn="l" defTabSz="914400" rtl="0" eaLnBrk="1" latinLnBrk="0" hangingPunct="1">
        <a:lnSpc>
          <a:spcPct val="90000"/>
        </a:lnSpc>
        <a:spcBef>
          <a:spcPct val="0"/>
        </a:spcBef>
        <a:buNone/>
        <a:tabLst/>
        <a:defRPr sz="4000" b="1" i="0" u="none" kern="1200">
          <a:solidFill>
            <a:srgbClr val="003F7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22288" indent="-234950" algn="l" defTabSz="914400" rtl="0" eaLnBrk="1" latinLnBrk="0" hangingPunct="1">
        <a:lnSpc>
          <a:spcPct val="90000"/>
        </a:lnSpc>
        <a:spcBef>
          <a:spcPts val="500"/>
        </a:spcBef>
        <a:buSzPct val="75000"/>
        <a:buFont typeface="Courier New" panose="02070309020205020404" pitchFamily="49" charset="0"/>
        <a:buChar char="o"/>
        <a:tabLst/>
        <a:defRPr sz="2400" kern="1200">
          <a:solidFill>
            <a:schemeClr val="tx1"/>
          </a:solidFill>
          <a:latin typeface="+mn-lt"/>
          <a:ea typeface="+mn-ea"/>
          <a:cs typeface="+mn-cs"/>
        </a:defRPr>
      </a:lvl2pPr>
      <a:lvl3pPr marL="800100" indent="-234950" algn="l" defTabSz="914400" rtl="0" eaLnBrk="1" latinLnBrk="0" hangingPunct="1">
        <a:lnSpc>
          <a:spcPct val="90000"/>
        </a:lnSpc>
        <a:spcBef>
          <a:spcPts val="500"/>
        </a:spcBef>
        <a:buFont typeface="Wingdings" pitchFamily="2" charset="2"/>
        <a:buChar char="§"/>
        <a:tabLst/>
        <a:defRPr sz="2000" kern="1200">
          <a:solidFill>
            <a:srgbClr val="003F72"/>
          </a:solidFill>
          <a:latin typeface="+mn-lt"/>
          <a:ea typeface="+mn-ea"/>
          <a:cs typeface="+mn-cs"/>
        </a:defRPr>
      </a:lvl3pPr>
      <a:lvl4pPr marL="1035050" indent="-214313" algn="l" defTabSz="914400" rtl="0" eaLnBrk="1" latinLnBrk="0" hangingPunct="1">
        <a:lnSpc>
          <a:spcPct val="90000"/>
        </a:lnSpc>
        <a:spcBef>
          <a:spcPts val="500"/>
        </a:spcBef>
        <a:buFont typeface="Arial" panose="020B0604020202020204" pitchFamily="34" charset="0"/>
        <a:buChar char="•"/>
        <a:tabLst/>
        <a:defRPr sz="1800" kern="1200">
          <a:solidFill>
            <a:schemeClr val="tx1">
              <a:lumMod val="50000"/>
              <a:lumOff val="50000"/>
            </a:schemeClr>
          </a:solidFill>
          <a:latin typeface="+mn-lt"/>
          <a:ea typeface="+mn-ea"/>
          <a:cs typeface="+mn-cs"/>
        </a:defRPr>
      </a:lvl4pPr>
      <a:lvl5pPr marL="1258888" indent="-214313" algn="l" defTabSz="914400" rtl="0" eaLnBrk="1" latinLnBrk="0" hangingPunct="1">
        <a:lnSpc>
          <a:spcPct val="90000"/>
        </a:lnSpc>
        <a:spcBef>
          <a:spcPts val="500"/>
        </a:spcBef>
        <a:buSzPct val="85000"/>
        <a:buFont typeface="Courier New" panose="02070309020205020404" pitchFamily="49" charset="0"/>
        <a:buChar char="o"/>
        <a:tabLst/>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b.microsoftstream.com/video/768a824b-44e8-4fe4-86b1-9288a8c2bed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yalsa.ala.org/thehub/2012/08/10/i-dream-books-website-revie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en.wikipedia.org/wiki/File:View-refresh.sv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hyperlink" Target="mailto:scott.herber@va.gov;tyechia.brown@va.gov;dale.sagotsky@va.gov?subject=VRE%20CMS%20" TargetMode="External"/><Relationship Id="rId4" Type="http://schemas.openxmlformats.org/officeDocument/2006/relationships/hyperlink" Target="https://leadershipfreak.blog/2010/03/05/10-best-questions-ever/"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7023E3-4A9B-D546-8482-6D275698F549}"/>
              </a:ext>
            </a:extLst>
          </p:cNvPr>
          <p:cNvSpPr>
            <a:spLocks noGrp="1"/>
          </p:cNvSpPr>
          <p:nvPr>
            <p:ph type="ctrTitle"/>
          </p:nvPr>
        </p:nvSpPr>
        <p:spPr>
          <a:xfrm>
            <a:off x="389681" y="670147"/>
            <a:ext cx="11407578" cy="2035690"/>
          </a:xfrm>
        </p:spPr>
        <p:txBody>
          <a:bodyPr anchor="b">
            <a:normAutofit fontScale="90000"/>
          </a:bodyPr>
          <a:lstStyle/>
          <a:p>
            <a:r>
              <a:rPr lang="en-US" sz="5400" dirty="0">
                <a:solidFill>
                  <a:srgbClr val="FFFFFF"/>
                </a:solidFill>
              </a:rPr>
              <a:t>VR&amp;E e-VA and Case Management Solution </a:t>
            </a:r>
            <a:br>
              <a:rPr lang="en-US" sz="5400" dirty="0">
                <a:solidFill>
                  <a:srgbClr val="FFFFFF"/>
                </a:solidFill>
              </a:rPr>
            </a:br>
            <a:endParaRPr lang="en-US" sz="5400" dirty="0">
              <a:solidFill>
                <a:srgbClr val="FFFFFF"/>
              </a:solidFill>
            </a:endParaRPr>
          </a:p>
        </p:txBody>
      </p:sp>
      <p:sp>
        <p:nvSpPr>
          <p:cNvPr id="3" name="Subtitle 2">
            <a:extLst>
              <a:ext uri="{FF2B5EF4-FFF2-40B4-BE49-F238E27FC236}">
                <a16:creationId xmlns:a16="http://schemas.microsoft.com/office/drawing/2014/main" id="{7CC59248-B553-4548-B0F5-D026437199EE}"/>
              </a:ext>
            </a:extLst>
          </p:cNvPr>
          <p:cNvSpPr>
            <a:spLocks noGrp="1"/>
          </p:cNvSpPr>
          <p:nvPr>
            <p:ph type="subTitle" idx="1"/>
          </p:nvPr>
        </p:nvSpPr>
        <p:spPr>
          <a:xfrm>
            <a:off x="389681" y="3944559"/>
            <a:ext cx="7077919" cy="933095"/>
          </a:xfrm>
        </p:spPr>
        <p:txBody>
          <a:bodyPr anchor="t">
            <a:normAutofit lnSpcReduction="10000"/>
          </a:bodyPr>
          <a:lstStyle/>
          <a:p>
            <a:r>
              <a:rPr lang="en-US" sz="2800" b="1" dirty="0">
                <a:solidFill>
                  <a:srgbClr val="FFFFFF"/>
                </a:solidFill>
              </a:rPr>
              <a:t>March 2021</a:t>
            </a:r>
          </a:p>
          <a:p>
            <a:r>
              <a:rPr lang="en-US" sz="2800" b="1" dirty="0">
                <a:solidFill>
                  <a:srgbClr val="FFFFFF"/>
                </a:solidFill>
              </a:rPr>
              <a:t>Presented by VR&amp;E Service Training Team</a:t>
            </a:r>
          </a:p>
        </p:txBody>
      </p:sp>
      <p:sp>
        <p:nvSpPr>
          <p:cNvPr id="41" name="Subtitle 2">
            <a:extLst>
              <a:ext uri="{FF2B5EF4-FFF2-40B4-BE49-F238E27FC236}">
                <a16:creationId xmlns:a16="http://schemas.microsoft.com/office/drawing/2014/main" id="{DE144956-421E-4013-BBFC-39E2DD54B40D}"/>
              </a:ext>
            </a:extLst>
          </p:cNvPr>
          <p:cNvSpPr txBox="1">
            <a:spLocks/>
          </p:cNvSpPr>
          <p:nvPr/>
        </p:nvSpPr>
        <p:spPr>
          <a:xfrm>
            <a:off x="389681" y="1908869"/>
            <a:ext cx="5017207" cy="151488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SzPct val="75000"/>
              <a:buFont typeface="Courier New" panose="02070309020205020404" pitchFamily="49" charset="0"/>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Wingdings" pitchFamily="2" charset="2"/>
              <a:buNone/>
              <a:tabLst/>
              <a:defRPr sz="1800" kern="1200">
                <a:solidFill>
                  <a:srgbClr val="003F7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SzPct val="85000"/>
              <a:buFont typeface="Courier New" panose="02070309020205020404" pitchFamily="49" charset="0"/>
              <a:buNone/>
              <a:tabLst/>
              <a:defRPr sz="1600" kern="1200">
                <a:solidFill>
                  <a:schemeClr val="bg1">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solidFill>
                  <a:srgbClr val="FFFFFF"/>
                </a:solidFill>
              </a:rPr>
              <a:t>New Manager Training </a:t>
            </a:r>
          </a:p>
          <a:p>
            <a:endParaRPr lang="en-US" sz="2100" b="1" dirty="0">
              <a:solidFill>
                <a:srgbClr val="FFFFFF"/>
              </a:solidFill>
            </a:endParaRPr>
          </a:p>
        </p:txBody>
      </p:sp>
      <p:sp>
        <p:nvSpPr>
          <p:cNvPr id="2" name="Rectangle 1">
            <a:extLst>
              <a:ext uri="{FF2B5EF4-FFF2-40B4-BE49-F238E27FC236}">
                <a16:creationId xmlns:a16="http://schemas.microsoft.com/office/drawing/2014/main" id="{A501BC55-353F-4F8E-9EEA-4D47C1FA9722}"/>
              </a:ext>
            </a:extLst>
          </p:cNvPr>
          <p:cNvSpPr/>
          <p:nvPr/>
        </p:nvSpPr>
        <p:spPr>
          <a:xfrm>
            <a:off x="0" y="4970584"/>
            <a:ext cx="12192000" cy="28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training is being recorded for training and historical purposes </a:t>
            </a:r>
          </a:p>
        </p:txBody>
      </p:sp>
      <p:sp>
        <p:nvSpPr>
          <p:cNvPr id="5" name="TextBox 4">
            <a:extLst>
              <a:ext uri="{FF2B5EF4-FFF2-40B4-BE49-F238E27FC236}">
                <a16:creationId xmlns:a16="http://schemas.microsoft.com/office/drawing/2014/main" id="{F9C39EEA-A72E-4153-BEDB-BCCB81FF5FEB}"/>
              </a:ext>
            </a:extLst>
          </p:cNvPr>
          <p:cNvSpPr txBox="1"/>
          <p:nvPr/>
        </p:nvSpPr>
        <p:spPr>
          <a:xfrm>
            <a:off x="6785114" y="2466934"/>
            <a:ext cx="4043928" cy="954107"/>
          </a:xfrm>
          <a:prstGeom prst="rect">
            <a:avLst/>
          </a:prstGeom>
          <a:noFill/>
        </p:spPr>
        <p:txBody>
          <a:bodyPr wrap="none" rtlCol="0">
            <a:spAutoFit/>
          </a:bodyPr>
          <a:lstStyle/>
          <a:p>
            <a:r>
              <a:rPr lang="en-US" sz="2800" dirty="0">
                <a:solidFill>
                  <a:schemeClr val="bg1"/>
                </a:solidFill>
                <a:hlinkClick r:id="rId3"/>
              </a:rPr>
              <a:t>Click Here to watch video: </a:t>
            </a:r>
          </a:p>
          <a:p>
            <a:r>
              <a:rPr lang="en-US" sz="2800" dirty="0">
                <a:solidFill>
                  <a:schemeClr val="bg1"/>
                </a:solidFill>
                <a:hlinkClick r:id="rId3"/>
              </a:rPr>
              <a:t>NMT VR&amp;E e-VA and CMS</a:t>
            </a:r>
            <a:endParaRPr lang="en-US" sz="2800" dirty="0">
              <a:solidFill>
                <a:schemeClr val="bg1"/>
              </a:solidFill>
            </a:endParaRPr>
          </a:p>
        </p:txBody>
      </p:sp>
    </p:spTree>
    <p:extLst>
      <p:ext uri="{BB962C8B-B14F-4D97-AF65-F5344CB8AC3E}">
        <p14:creationId xmlns:p14="http://schemas.microsoft.com/office/powerpoint/2010/main" val="3898660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31119-732D-4F6B-A999-19C40BA3876C}"/>
              </a:ext>
            </a:extLst>
          </p:cNvPr>
          <p:cNvSpPr>
            <a:spLocks noGrp="1"/>
          </p:cNvSpPr>
          <p:nvPr>
            <p:ph type="title"/>
          </p:nvPr>
        </p:nvSpPr>
        <p:spPr>
          <a:xfrm>
            <a:off x="261183" y="279794"/>
            <a:ext cx="11669633" cy="802485"/>
          </a:xfrm>
        </p:spPr>
        <p:txBody>
          <a:bodyPr>
            <a:normAutofit/>
          </a:bodyPr>
          <a:lstStyle/>
          <a:p>
            <a:pPr algn="ctr"/>
            <a:r>
              <a:rPr lang="en-US" sz="2800" dirty="0">
                <a:solidFill>
                  <a:schemeClr val="tx1"/>
                </a:solidFill>
                <a:latin typeface="Century Schoolbook" panose="02040604050505020304" pitchFamily="18" charset="0"/>
              </a:rPr>
              <a:t>3.) Alert Response Analysis (Non-Viewed Alerts)</a:t>
            </a:r>
          </a:p>
        </p:txBody>
      </p:sp>
      <p:sp>
        <p:nvSpPr>
          <p:cNvPr id="3" name="Content Placeholder 2">
            <a:extLst>
              <a:ext uri="{FF2B5EF4-FFF2-40B4-BE49-F238E27FC236}">
                <a16:creationId xmlns:a16="http://schemas.microsoft.com/office/drawing/2014/main" id="{B156F27E-A52D-42A0-92D4-10282E63267B}"/>
              </a:ext>
            </a:extLst>
          </p:cNvPr>
          <p:cNvSpPr>
            <a:spLocks noGrp="1"/>
          </p:cNvSpPr>
          <p:nvPr>
            <p:ph idx="1"/>
          </p:nvPr>
        </p:nvSpPr>
        <p:spPr>
          <a:xfrm>
            <a:off x="283016" y="1065835"/>
            <a:ext cx="11669632" cy="4351338"/>
          </a:xfrm>
        </p:spPr>
        <p:txBody>
          <a:bodyPr vert="horz" lIns="91440" tIns="45720" rIns="91440" bIns="45720" rtlCol="0">
            <a:normAutofit/>
          </a:bodyPr>
          <a:lstStyle/>
          <a:p>
            <a:pPr marL="0" indent="0">
              <a:buNone/>
            </a:pPr>
            <a:r>
              <a:rPr lang="en-US" sz="1600" dirty="0">
                <a:latin typeface="Century Schoolbook" panose="02040604050505020304" pitchFamily="18" charset="0"/>
                <a:ea typeface="+mn-lt"/>
                <a:cs typeface="+mn-lt"/>
              </a:rPr>
              <a:t>Just like a good assistant, e-VA uses an Alert System to keep you informed. </a:t>
            </a:r>
          </a:p>
          <a:p>
            <a:pPr marL="234950" lvl="1">
              <a:buFont typeface="Arial" panose="020B0604020202020204" pitchFamily="34" charset="0"/>
              <a:buChar char="•"/>
            </a:pPr>
            <a:r>
              <a:rPr lang="en-US" sz="1600" dirty="0">
                <a:latin typeface="Century Schoolbook" panose="02040604050505020304" pitchFamily="18" charset="0"/>
                <a:ea typeface="+mn-lt"/>
                <a:cs typeface="+mn-lt"/>
              </a:rPr>
              <a:t>Alerts appear in your Dashboard and there is a legend at the bottom of the page for quick reference. </a:t>
            </a:r>
          </a:p>
          <a:p>
            <a:pPr marL="234950" lvl="1">
              <a:buFont typeface="Arial" panose="020B0604020202020204" pitchFamily="34" charset="0"/>
              <a:buChar char="•"/>
            </a:pPr>
            <a:r>
              <a:rPr lang="en-US" sz="1600" dirty="0">
                <a:latin typeface="Century Schoolbook" panose="02040604050505020304" pitchFamily="18" charset="0"/>
                <a:ea typeface="+mn-lt"/>
                <a:cs typeface="+mn-lt"/>
              </a:rPr>
              <a:t>The color coding of the Alerts provides a visual representation of the communications coming in that guide you as you decide which communications (Alerts) to review first.</a:t>
            </a:r>
            <a:endParaRPr lang="en-US" sz="1600" dirty="0">
              <a:latin typeface="Century Schoolbook" panose="02040604050505020304" pitchFamily="18" charset="0"/>
              <a:cs typeface="Calibri" panose="020F0502020204030204"/>
            </a:endParaRPr>
          </a:p>
        </p:txBody>
      </p:sp>
      <p:sp>
        <p:nvSpPr>
          <p:cNvPr id="4" name="Slide Number Placeholder 3">
            <a:extLst>
              <a:ext uri="{FF2B5EF4-FFF2-40B4-BE49-F238E27FC236}">
                <a16:creationId xmlns:a16="http://schemas.microsoft.com/office/drawing/2014/main" id="{C31CBE44-263F-4B8E-9B8C-9622E4FDFB10}"/>
              </a:ext>
            </a:extLst>
          </p:cNvPr>
          <p:cNvSpPr>
            <a:spLocks noGrp="1"/>
          </p:cNvSpPr>
          <p:nvPr>
            <p:ph type="sldNum" sz="quarter" idx="12"/>
          </p:nvPr>
        </p:nvSpPr>
        <p:spPr/>
        <p:txBody>
          <a:bodyPr/>
          <a:lstStyle/>
          <a:p>
            <a:fld id="{2346C6CC-1531-9D43-9929-56C34AA4FDB5}" type="slidenum">
              <a:rPr lang="en-US" smtClean="0"/>
              <a:t>10</a:t>
            </a:fld>
            <a:endParaRPr lang="en-US" dirty="0"/>
          </a:p>
        </p:txBody>
      </p:sp>
      <p:grpSp>
        <p:nvGrpSpPr>
          <p:cNvPr id="7" name="Group 6">
            <a:extLst>
              <a:ext uri="{FF2B5EF4-FFF2-40B4-BE49-F238E27FC236}">
                <a16:creationId xmlns:a16="http://schemas.microsoft.com/office/drawing/2014/main" id="{08FC6A60-3B2C-44E0-8674-12F55C5A739B}"/>
              </a:ext>
            </a:extLst>
          </p:cNvPr>
          <p:cNvGrpSpPr/>
          <p:nvPr/>
        </p:nvGrpSpPr>
        <p:grpSpPr>
          <a:xfrm>
            <a:off x="343096" y="2241551"/>
            <a:ext cx="11505806" cy="3768631"/>
            <a:chOff x="126562" y="3202905"/>
            <a:chExt cx="11162398" cy="3623748"/>
          </a:xfrm>
        </p:grpSpPr>
        <p:pic>
          <p:nvPicPr>
            <p:cNvPr id="9" name="Picture 8">
              <a:extLst>
                <a:ext uri="{FF2B5EF4-FFF2-40B4-BE49-F238E27FC236}">
                  <a16:creationId xmlns:a16="http://schemas.microsoft.com/office/drawing/2014/main" id="{C76D8CC2-FC34-4367-8B17-4059E13F695B}"/>
                </a:ext>
              </a:extLst>
            </p:cNvPr>
            <p:cNvPicPr>
              <a:picLocks noChangeAspect="1"/>
            </p:cNvPicPr>
            <p:nvPr/>
          </p:nvPicPr>
          <p:blipFill>
            <a:blip r:embed="rId3"/>
            <a:stretch>
              <a:fillRect/>
            </a:stretch>
          </p:blipFill>
          <p:spPr>
            <a:xfrm>
              <a:off x="2108975" y="5848662"/>
              <a:ext cx="9159814" cy="977991"/>
            </a:xfrm>
            <a:prstGeom prst="rect">
              <a:avLst/>
            </a:prstGeom>
            <a:ln>
              <a:solidFill>
                <a:schemeClr val="accent1"/>
              </a:solidFill>
            </a:ln>
          </p:spPr>
        </p:pic>
        <p:grpSp>
          <p:nvGrpSpPr>
            <p:cNvPr id="10" name="Group 9">
              <a:extLst>
                <a:ext uri="{FF2B5EF4-FFF2-40B4-BE49-F238E27FC236}">
                  <a16:creationId xmlns:a16="http://schemas.microsoft.com/office/drawing/2014/main" id="{DFA33C61-75C4-4A47-8468-EB3DEA82A8FD}"/>
                </a:ext>
              </a:extLst>
            </p:cNvPr>
            <p:cNvGrpSpPr/>
            <p:nvPr/>
          </p:nvGrpSpPr>
          <p:grpSpPr>
            <a:xfrm>
              <a:off x="2129146" y="3202905"/>
              <a:ext cx="9159814" cy="2972578"/>
              <a:chOff x="2090023" y="3411761"/>
              <a:chExt cx="9159814" cy="2972578"/>
            </a:xfrm>
          </p:grpSpPr>
          <p:pic>
            <p:nvPicPr>
              <p:cNvPr id="17" name="Picture 16">
                <a:extLst>
                  <a:ext uri="{FF2B5EF4-FFF2-40B4-BE49-F238E27FC236}">
                    <a16:creationId xmlns:a16="http://schemas.microsoft.com/office/drawing/2014/main" id="{A1A0F564-AF6F-4ABE-97D5-657682ED265E}"/>
                  </a:ext>
                </a:extLst>
              </p:cNvPr>
              <p:cNvPicPr>
                <a:picLocks noChangeAspect="1"/>
              </p:cNvPicPr>
              <p:nvPr/>
            </p:nvPicPr>
            <p:blipFill>
              <a:blip r:embed="rId4"/>
              <a:stretch>
                <a:fillRect/>
              </a:stretch>
            </p:blipFill>
            <p:spPr>
              <a:xfrm>
                <a:off x="2090023" y="3411761"/>
                <a:ext cx="9159814" cy="2972578"/>
              </a:xfrm>
              <a:prstGeom prst="rect">
                <a:avLst/>
              </a:prstGeom>
              <a:ln>
                <a:solidFill>
                  <a:schemeClr val="accent1"/>
                </a:solidFill>
              </a:ln>
            </p:spPr>
          </p:pic>
          <p:sp>
            <p:nvSpPr>
              <p:cNvPr id="18" name="Rectangle 17">
                <a:extLst>
                  <a:ext uri="{FF2B5EF4-FFF2-40B4-BE49-F238E27FC236}">
                    <a16:creationId xmlns:a16="http://schemas.microsoft.com/office/drawing/2014/main" id="{09D34543-1F65-4FAD-B97C-1E8F590A1437}"/>
                  </a:ext>
                </a:extLst>
              </p:cNvPr>
              <p:cNvSpPr/>
              <p:nvPr/>
            </p:nvSpPr>
            <p:spPr>
              <a:xfrm>
                <a:off x="2805455" y="5196153"/>
                <a:ext cx="1572186" cy="342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D539CF8-1EF1-461C-BE50-361B4A0251C0}"/>
                  </a:ext>
                </a:extLst>
              </p:cNvPr>
              <p:cNvSpPr/>
              <p:nvPr/>
            </p:nvSpPr>
            <p:spPr>
              <a:xfrm>
                <a:off x="2805455" y="5862533"/>
                <a:ext cx="1572186" cy="342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Arrow: Right 10">
              <a:extLst>
                <a:ext uri="{FF2B5EF4-FFF2-40B4-BE49-F238E27FC236}">
                  <a16:creationId xmlns:a16="http://schemas.microsoft.com/office/drawing/2014/main" id="{30AC2757-4A13-4499-B4DA-B2EFDC012F1F}"/>
                </a:ext>
              </a:extLst>
            </p:cNvPr>
            <p:cNvSpPr/>
            <p:nvPr/>
          </p:nvSpPr>
          <p:spPr>
            <a:xfrm>
              <a:off x="2038743" y="5757669"/>
              <a:ext cx="723206" cy="2531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Bent 11">
              <a:extLst>
                <a:ext uri="{FF2B5EF4-FFF2-40B4-BE49-F238E27FC236}">
                  <a16:creationId xmlns:a16="http://schemas.microsoft.com/office/drawing/2014/main" id="{D6096185-05F9-4F24-A11F-E16616AAC57A}"/>
                </a:ext>
              </a:extLst>
            </p:cNvPr>
            <p:cNvSpPr/>
            <p:nvPr/>
          </p:nvSpPr>
          <p:spPr>
            <a:xfrm rot="4163469">
              <a:off x="1920772" y="4172671"/>
              <a:ext cx="1125854" cy="829577"/>
            </a:xfrm>
            <a:prstGeom prst="bentArrow">
              <a:avLst>
                <a:gd name="adj1" fmla="val 20496"/>
                <a:gd name="adj2" fmla="val 25000"/>
                <a:gd name="adj3" fmla="val 25000"/>
                <a:gd name="adj4" fmla="val 43750"/>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grpSp>
          <p:nvGrpSpPr>
            <p:cNvPr id="14" name="Group 13">
              <a:extLst>
                <a:ext uri="{FF2B5EF4-FFF2-40B4-BE49-F238E27FC236}">
                  <a16:creationId xmlns:a16="http://schemas.microsoft.com/office/drawing/2014/main" id="{703A4A4B-727D-42EF-810D-940B75AD1227}"/>
                </a:ext>
              </a:extLst>
            </p:cNvPr>
            <p:cNvGrpSpPr/>
            <p:nvPr/>
          </p:nvGrpSpPr>
          <p:grpSpPr>
            <a:xfrm>
              <a:off x="126562" y="3618265"/>
              <a:ext cx="1912181" cy="3103210"/>
              <a:chOff x="135765" y="4653242"/>
              <a:chExt cx="1912181" cy="2991292"/>
            </a:xfrm>
          </p:grpSpPr>
          <p:sp>
            <p:nvSpPr>
              <p:cNvPr id="15" name="TextBox 14">
                <a:extLst>
                  <a:ext uri="{FF2B5EF4-FFF2-40B4-BE49-F238E27FC236}">
                    <a16:creationId xmlns:a16="http://schemas.microsoft.com/office/drawing/2014/main" id="{7AC9F24A-7AFE-4D05-91C2-BAD1AFA1A208}"/>
                  </a:ext>
                </a:extLst>
              </p:cNvPr>
              <p:cNvSpPr txBox="1"/>
              <p:nvPr/>
            </p:nvSpPr>
            <p:spPr>
              <a:xfrm>
                <a:off x="135765" y="6049886"/>
                <a:ext cx="1912181" cy="1594648"/>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normAutofit/>
              </a:bodyPr>
              <a:lstStyle/>
              <a:p>
                <a:pPr>
                  <a:lnSpc>
                    <a:spcPct val="90000"/>
                  </a:lnSpc>
                  <a:spcAft>
                    <a:spcPts val="600"/>
                  </a:spcAft>
                </a:pPr>
                <a:r>
                  <a:rPr lang="en-US" sz="1400" i="1" dirty="0">
                    <a:latin typeface="Century Schoolbook" panose="02040604050505020304" pitchFamily="18" charset="0"/>
                    <a:cs typeface="Arial" panose="020B0604020202020204" pitchFamily="34" charset="0"/>
                  </a:rPr>
                  <a:t>The lack of the</a:t>
                </a:r>
                <a:r>
                  <a:rPr lang="en-US" sz="1400" i="1" dirty="0">
                    <a:solidFill>
                      <a:srgbClr val="FF0000"/>
                    </a:solidFill>
                    <a:latin typeface="Century Schoolbook" panose="02040604050505020304" pitchFamily="18" charset="0"/>
                    <a:cs typeface="Arial" panose="020B0604020202020204" pitchFamily="34" charset="0"/>
                  </a:rPr>
                  <a:t> red </a:t>
                </a:r>
                <a:r>
                  <a:rPr lang="en-US" sz="1400" i="1" dirty="0">
                    <a:latin typeface="Century Schoolbook" panose="02040604050505020304" pitchFamily="18" charset="0"/>
                    <a:cs typeface="Arial" panose="020B0604020202020204" pitchFamily="34" charset="0"/>
                  </a:rPr>
                  <a:t>thumbs down and </a:t>
                </a:r>
                <a:r>
                  <a:rPr lang="en-US" sz="1400" i="1" dirty="0">
                    <a:solidFill>
                      <a:srgbClr val="FF0000"/>
                    </a:solidFill>
                    <a:latin typeface="Century Schoolbook" panose="02040604050505020304" pitchFamily="18" charset="0"/>
                    <a:cs typeface="Arial" panose="020B0604020202020204" pitchFamily="34" charset="0"/>
                  </a:rPr>
                  <a:t>red</a:t>
                </a:r>
                <a:r>
                  <a:rPr lang="en-US" sz="1400" i="1" dirty="0">
                    <a:latin typeface="Century Schoolbook" panose="02040604050505020304" pitchFamily="18" charset="0"/>
                    <a:cs typeface="Arial" panose="020B0604020202020204" pitchFamily="34" charset="0"/>
                  </a:rPr>
                  <a:t> hourglass symbol indicates this Veteran is not idle and has chosen to accept e-VA</a:t>
                </a:r>
              </a:p>
            </p:txBody>
          </p:sp>
          <p:sp>
            <p:nvSpPr>
              <p:cNvPr id="16" name="TextBox 15">
                <a:extLst>
                  <a:ext uri="{FF2B5EF4-FFF2-40B4-BE49-F238E27FC236}">
                    <a16:creationId xmlns:a16="http://schemas.microsoft.com/office/drawing/2014/main" id="{C4C8F525-3430-437E-A13A-C47AD5D01B98}"/>
                  </a:ext>
                </a:extLst>
              </p:cNvPr>
              <p:cNvSpPr txBox="1"/>
              <p:nvPr/>
            </p:nvSpPr>
            <p:spPr>
              <a:xfrm>
                <a:off x="135765" y="4653242"/>
                <a:ext cx="1912181" cy="1293125"/>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pPr>
                  <a:lnSpc>
                    <a:spcPct val="90000"/>
                  </a:lnSpc>
                  <a:spcAft>
                    <a:spcPts val="600"/>
                  </a:spcAft>
                </a:pPr>
                <a:r>
                  <a:rPr lang="en-US" sz="1400" i="1" dirty="0">
                    <a:latin typeface="Century Schoolbook" panose="02040604050505020304" pitchFamily="18" charset="0"/>
                    <a:cs typeface="Arial" panose="020B0604020202020204" pitchFamily="34" charset="0"/>
                  </a:rPr>
                  <a:t>This Veteran is idle (</a:t>
                </a:r>
                <a:r>
                  <a:rPr lang="en-US" sz="1400" i="1" dirty="0">
                    <a:solidFill>
                      <a:srgbClr val="FF0000"/>
                    </a:solidFill>
                    <a:latin typeface="Century Schoolbook" panose="02040604050505020304" pitchFamily="18" charset="0"/>
                    <a:cs typeface="Arial" panose="020B0604020202020204" pitchFamily="34" charset="0"/>
                  </a:rPr>
                  <a:t>red</a:t>
                </a:r>
                <a:r>
                  <a:rPr lang="en-US" sz="1400" i="1" dirty="0">
                    <a:latin typeface="Century Schoolbook" panose="02040604050505020304" pitchFamily="18" charset="0"/>
                    <a:cs typeface="Arial" panose="020B0604020202020204" pitchFamily="34" charset="0"/>
                  </a:rPr>
                  <a:t> hourglass icon) and has chosen not yet decided (</a:t>
                </a:r>
                <a:r>
                  <a:rPr lang="en-US" sz="1400" i="1" dirty="0">
                    <a:solidFill>
                      <a:srgbClr val="FF0000"/>
                    </a:solidFill>
                    <a:latin typeface="Century Schoolbook" panose="02040604050505020304" pitchFamily="18" charset="0"/>
                    <a:cs typeface="Arial" panose="020B0604020202020204" pitchFamily="34" charset="0"/>
                  </a:rPr>
                  <a:t>red</a:t>
                </a:r>
                <a:r>
                  <a:rPr lang="en-US" sz="1400" i="1" dirty="0">
                    <a:latin typeface="Century Schoolbook" panose="02040604050505020304" pitchFamily="18" charset="0"/>
                    <a:cs typeface="Arial" panose="020B0604020202020204" pitchFamily="34" charset="0"/>
                  </a:rPr>
                  <a:t> thumbs down) to communicate through e-VA.</a:t>
                </a:r>
              </a:p>
            </p:txBody>
          </p:sp>
        </p:grpSp>
      </p:grpSp>
    </p:spTree>
    <p:extLst>
      <p:ext uri="{BB962C8B-B14F-4D97-AF65-F5344CB8AC3E}">
        <p14:creationId xmlns:p14="http://schemas.microsoft.com/office/powerpoint/2010/main" val="165204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45B23-2EEB-4CF3-9610-625B7691E885}"/>
              </a:ext>
            </a:extLst>
          </p:cNvPr>
          <p:cNvSpPr>
            <a:spLocks noGrp="1"/>
          </p:cNvSpPr>
          <p:nvPr>
            <p:ph type="title"/>
          </p:nvPr>
        </p:nvSpPr>
        <p:spPr>
          <a:xfrm>
            <a:off x="249383" y="334167"/>
            <a:ext cx="11693236" cy="779463"/>
          </a:xfrm>
        </p:spPr>
        <p:txBody>
          <a:bodyPr>
            <a:normAutofit/>
          </a:bodyPr>
          <a:lstStyle/>
          <a:p>
            <a:pPr algn="ctr"/>
            <a:r>
              <a:rPr lang="en-US" sz="2800" dirty="0">
                <a:solidFill>
                  <a:schemeClr val="tx1"/>
                </a:solidFill>
                <a:latin typeface="Century Schoolbook" panose="02040604050505020304" pitchFamily="18" charset="0"/>
              </a:rPr>
              <a:t>3.) e-VA Icon Alerts in Detail</a:t>
            </a:r>
          </a:p>
        </p:txBody>
      </p:sp>
      <p:sp>
        <p:nvSpPr>
          <p:cNvPr id="3" name="Slide Number Placeholder 2">
            <a:extLst>
              <a:ext uri="{FF2B5EF4-FFF2-40B4-BE49-F238E27FC236}">
                <a16:creationId xmlns:a16="http://schemas.microsoft.com/office/drawing/2014/main" id="{498C5DF0-D987-4AA9-81CD-477A48386D8D}"/>
              </a:ext>
            </a:extLst>
          </p:cNvPr>
          <p:cNvSpPr>
            <a:spLocks noGrp="1"/>
          </p:cNvSpPr>
          <p:nvPr>
            <p:ph type="sldNum" sz="quarter" idx="12"/>
          </p:nvPr>
        </p:nvSpPr>
        <p:spPr/>
        <p:txBody>
          <a:bodyPr/>
          <a:lstStyle/>
          <a:p>
            <a:fld id="{2346C6CC-1531-9D43-9929-56C34AA4FDB5}" type="slidenum">
              <a:rPr lang="en-US" smtClean="0"/>
              <a:t>11</a:t>
            </a:fld>
            <a:endParaRPr lang="en-US" dirty="0"/>
          </a:p>
        </p:txBody>
      </p:sp>
      <p:sp>
        <p:nvSpPr>
          <p:cNvPr id="8" name="Content Placeholder 2">
            <a:extLst>
              <a:ext uri="{FF2B5EF4-FFF2-40B4-BE49-F238E27FC236}">
                <a16:creationId xmlns:a16="http://schemas.microsoft.com/office/drawing/2014/main" id="{4022EC4C-C1E2-4F97-90AA-9B6E5BF6A2F8}"/>
              </a:ext>
            </a:extLst>
          </p:cNvPr>
          <p:cNvSpPr txBox="1">
            <a:spLocks/>
          </p:cNvSpPr>
          <p:nvPr/>
        </p:nvSpPr>
        <p:spPr>
          <a:xfrm>
            <a:off x="1195358" y="1113630"/>
            <a:ext cx="10299956" cy="4924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22288" indent="-234950" algn="l" defTabSz="914400" rtl="0" eaLnBrk="1" latinLnBrk="0" hangingPunct="1">
              <a:lnSpc>
                <a:spcPct val="90000"/>
              </a:lnSpc>
              <a:spcBef>
                <a:spcPts val="500"/>
              </a:spcBef>
              <a:buSzPct val="75000"/>
              <a:buFont typeface="Courier New" panose="02070309020205020404" pitchFamily="49" charset="0"/>
              <a:buChar char="o"/>
              <a:tabLst/>
              <a:defRPr sz="2400" kern="1200">
                <a:solidFill>
                  <a:schemeClr val="tx1"/>
                </a:solidFill>
                <a:latin typeface="+mn-lt"/>
                <a:ea typeface="+mn-ea"/>
                <a:cs typeface="+mn-cs"/>
              </a:defRPr>
            </a:lvl2pPr>
            <a:lvl3pPr marL="800100" indent="-234950" algn="l" defTabSz="914400" rtl="0" eaLnBrk="1" latinLnBrk="0" hangingPunct="1">
              <a:lnSpc>
                <a:spcPct val="90000"/>
              </a:lnSpc>
              <a:spcBef>
                <a:spcPts val="500"/>
              </a:spcBef>
              <a:buFont typeface="Wingdings" pitchFamily="2" charset="2"/>
              <a:buChar char="§"/>
              <a:tabLst/>
              <a:defRPr sz="2000" kern="1200">
                <a:solidFill>
                  <a:srgbClr val="003F72"/>
                </a:solidFill>
                <a:latin typeface="+mn-lt"/>
                <a:ea typeface="+mn-ea"/>
                <a:cs typeface="+mn-cs"/>
              </a:defRPr>
            </a:lvl3pPr>
            <a:lvl4pPr marL="1035050" indent="-214313" algn="l" defTabSz="914400" rtl="0" eaLnBrk="1" latinLnBrk="0" hangingPunct="1">
              <a:lnSpc>
                <a:spcPct val="90000"/>
              </a:lnSpc>
              <a:spcBef>
                <a:spcPts val="500"/>
              </a:spcBef>
              <a:buFont typeface="Arial" panose="020B0604020202020204" pitchFamily="34" charset="0"/>
              <a:buChar char="•"/>
              <a:tabLst/>
              <a:defRPr sz="1800" kern="1200">
                <a:solidFill>
                  <a:schemeClr val="tx1">
                    <a:lumMod val="50000"/>
                    <a:lumOff val="50000"/>
                  </a:schemeClr>
                </a:solidFill>
                <a:latin typeface="+mn-lt"/>
                <a:ea typeface="+mn-ea"/>
                <a:cs typeface="+mn-cs"/>
              </a:defRPr>
            </a:lvl4pPr>
            <a:lvl5pPr marL="1258888" indent="-214313" algn="l" defTabSz="914400" rtl="0" eaLnBrk="1" latinLnBrk="0" hangingPunct="1">
              <a:lnSpc>
                <a:spcPct val="90000"/>
              </a:lnSpc>
              <a:spcBef>
                <a:spcPts val="500"/>
              </a:spcBef>
              <a:buSzPct val="85000"/>
              <a:buFont typeface="Courier New" panose="02070309020205020404" pitchFamily="49" charset="0"/>
              <a:buChar char="o"/>
              <a:tabLst/>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FF0000"/>
                </a:solidFill>
                <a:latin typeface="Century Schoolbook" panose="02040604050505020304" pitchFamily="18" charset="0"/>
                <a:cs typeface="Calibri" panose="020F0502020204030204"/>
              </a:rPr>
              <a:t>Red</a:t>
            </a:r>
            <a:r>
              <a:rPr lang="en-US" sz="1800" dirty="0">
                <a:latin typeface="Century Schoolbook" panose="02040604050505020304" pitchFamily="18" charset="0"/>
                <a:cs typeface="Calibri" panose="020F0502020204030204"/>
              </a:rPr>
              <a:t> alerts – Are considered urgent . Action should be taken immediately. Red alerts are generated by e-VA when there is a need for manual intervention. The claimant may have told e-VA they found a job or lost the job or that they need help. Whatever the reason, you will want to manage your red alerts in a timely manner. 
</a:t>
            </a:r>
            <a:r>
              <a:rPr lang="en-US" sz="1800" b="1" dirty="0">
                <a:solidFill>
                  <a:schemeClr val="accent4">
                    <a:lumMod val="50000"/>
                  </a:schemeClr>
                </a:solidFill>
                <a:latin typeface="Century Schoolbook" panose="02040604050505020304" pitchFamily="18" charset="0"/>
                <a:cs typeface="Calibri" panose="020F0502020204030204"/>
              </a:rPr>
              <a:t>Yellow</a:t>
            </a:r>
            <a:r>
              <a:rPr lang="en-US" sz="1800" dirty="0">
                <a:latin typeface="Century Schoolbook" panose="02040604050505020304" pitchFamily="18" charset="0"/>
                <a:cs typeface="Calibri" panose="020F0502020204030204"/>
              </a:rPr>
              <a:t> alerts – Are considered potential problems that may need to be addressed period yellow alerts are notification from e-VA advising you There could be an issue that needs attention. e-VA may not be able to reach a claimant or the claimant may have said something e-VA does not know what to do with. 
</a:t>
            </a:r>
            <a:r>
              <a:rPr lang="en-US" sz="1800" b="1" dirty="0">
                <a:solidFill>
                  <a:srgbClr val="00B050"/>
                </a:solidFill>
                <a:latin typeface="Century Schoolbook" panose="02040604050505020304" pitchFamily="18" charset="0"/>
                <a:cs typeface="Calibri" panose="020F0502020204030204"/>
              </a:rPr>
              <a:t>Green</a:t>
            </a:r>
            <a:r>
              <a:rPr lang="en-US" sz="1800" dirty="0">
                <a:latin typeface="Century Schoolbook" panose="02040604050505020304" pitchFamily="18" charset="0"/>
                <a:cs typeface="Calibri" panose="020F0502020204030204"/>
              </a:rPr>
              <a:t> alerts – Are generated when a claimant completes assignments or reports normal progress. No specific action may be necessary.
</a:t>
            </a:r>
            <a:r>
              <a:rPr lang="en-US" sz="1800" b="1" dirty="0">
                <a:latin typeface="Century Schoolbook" panose="02040604050505020304" pitchFamily="18" charset="0"/>
                <a:cs typeface="Calibri" panose="020F0502020204030204"/>
              </a:rPr>
              <a:t>Black</a:t>
            </a:r>
            <a:r>
              <a:rPr lang="en-US" sz="1800" dirty="0">
                <a:latin typeface="Century Schoolbook" panose="02040604050505020304" pitchFamily="18" charset="0"/>
                <a:cs typeface="Calibri" panose="020F0502020204030204"/>
              </a:rPr>
              <a:t> alerts – Any incoming text message or email from my claimant generates a black alert usually the information contained in the black alert is critical to the claimant having a successful outcome so be sure to manage your black alerts in a timely manner.
</a:t>
            </a:r>
            <a:r>
              <a:rPr lang="en-US" sz="1800" b="1" dirty="0">
                <a:solidFill>
                  <a:srgbClr val="9441C4"/>
                </a:solidFill>
                <a:latin typeface="Century Schoolbook" panose="02040604050505020304" pitchFamily="18" charset="0"/>
                <a:cs typeface="Calibri" panose="020F0502020204030204"/>
              </a:rPr>
              <a:t>Purple</a:t>
            </a:r>
            <a:r>
              <a:rPr lang="en-US" sz="1800" dirty="0">
                <a:latin typeface="Century Schoolbook" panose="02040604050505020304" pitchFamily="18" charset="0"/>
                <a:cs typeface="Calibri" panose="020F0502020204030204"/>
              </a:rPr>
              <a:t> alerts – Are generated when e-VA receives a document or image from a claim it. Many of the e-VA automated assignments contains sections where e-VA is asking for a copy of a transcript or credential. Anything e-VA receives from those requests will generate the purple alert.</a:t>
            </a:r>
          </a:p>
        </p:txBody>
      </p:sp>
      <p:grpSp>
        <p:nvGrpSpPr>
          <p:cNvPr id="21" name="Group 20">
            <a:extLst>
              <a:ext uri="{FF2B5EF4-FFF2-40B4-BE49-F238E27FC236}">
                <a16:creationId xmlns:a16="http://schemas.microsoft.com/office/drawing/2014/main" id="{1CE4420B-93DE-40CC-AC17-D2066C11DD0C}"/>
              </a:ext>
            </a:extLst>
          </p:cNvPr>
          <p:cNvGrpSpPr/>
          <p:nvPr/>
        </p:nvGrpSpPr>
        <p:grpSpPr>
          <a:xfrm>
            <a:off x="249383" y="936171"/>
            <a:ext cx="11245931" cy="4985658"/>
            <a:chOff x="249383" y="936171"/>
            <a:chExt cx="11245931" cy="4985658"/>
          </a:xfrm>
        </p:grpSpPr>
        <p:sp>
          <p:nvSpPr>
            <p:cNvPr id="9" name="Rectangle 8">
              <a:extLst>
                <a:ext uri="{FF2B5EF4-FFF2-40B4-BE49-F238E27FC236}">
                  <a16:creationId xmlns:a16="http://schemas.microsoft.com/office/drawing/2014/main" id="{E418233F-B0A0-4104-A227-D5C113C88C2B}"/>
                </a:ext>
              </a:extLst>
            </p:cNvPr>
            <p:cNvSpPr/>
            <p:nvPr/>
          </p:nvSpPr>
          <p:spPr>
            <a:xfrm>
              <a:off x="249383" y="936171"/>
              <a:ext cx="11245931" cy="498565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07BD03C1-D239-49C3-BD09-C7864A91D197}"/>
                </a:ext>
              </a:extLst>
            </p:cNvPr>
            <p:cNvGrpSpPr/>
            <p:nvPr/>
          </p:nvGrpSpPr>
          <p:grpSpPr>
            <a:xfrm>
              <a:off x="409190" y="1092829"/>
              <a:ext cx="478348" cy="4103492"/>
              <a:chOff x="409190" y="1092829"/>
              <a:chExt cx="478348" cy="4103492"/>
            </a:xfrm>
          </p:grpSpPr>
          <p:pic>
            <p:nvPicPr>
              <p:cNvPr id="12" name="Picture 11">
                <a:extLst>
                  <a:ext uri="{FF2B5EF4-FFF2-40B4-BE49-F238E27FC236}">
                    <a16:creationId xmlns:a16="http://schemas.microsoft.com/office/drawing/2014/main" id="{522ECCF0-A6B5-4E92-9F68-D7D9C7A88B8B}"/>
                  </a:ext>
                </a:extLst>
              </p:cNvPr>
              <p:cNvPicPr>
                <a:picLocks noChangeAspect="1"/>
              </p:cNvPicPr>
              <p:nvPr/>
            </p:nvPicPr>
            <p:blipFill>
              <a:blip r:embed="rId2"/>
              <a:stretch>
                <a:fillRect/>
              </a:stretch>
            </p:blipFill>
            <p:spPr>
              <a:xfrm>
                <a:off x="409190" y="1092829"/>
                <a:ext cx="478348" cy="397517"/>
              </a:xfrm>
              <a:prstGeom prst="rect">
                <a:avLst/>
              </a:prstGeom>
            </p:spPr>
          </p:pic>
          <p:pic>
            <p:nvPicPr>
              <p:cNvPr id="13" name="Picture 12">
                <a:extLst>
                  <a:ext uri="{FF2B5EF4-FFF2-40B4-BE49-F238E27FC236}">
                    <a16:creationId xmlns:a16="http://schemas.microsoft.com/office/drawing/2014/main" id="{391BE82C-1E85-4918-9708-68E5E9FB1534}"/>
                  </a:ext>
                </a:extLst>
              </p:cNvPr>
              <p:cNvPicPr>
                <a:picLocks noChangeAspect="1"/>
              </p:cNvPicPr>
              <p:nvPr/>
            </p:nvPicPr>
            <p:blipFill>
              <a:blip r:embed="rId3"/>
              <a:stretch>
                <a:fillRect/>
              </a:stretch>
            </p:blipFill>
            <p:spPr>
              <a:xfrm>
                <a:off x="421173" y="2255482"/>
                <a:ext cx="466365" cy="413395"/>
              </a:xfrm>
              <a:prstGeom prst="rect">
                <a:avLst/>
              </a:prstGeom>
            </p:spPr>
          </p:pic>
          <p:pic>
            <p:nvPicPr>
              <p:cNvPr id="14" name="Picture 13">
                <a:extLst>
                  <a:ext uri="{FF2B5EF4-FFF2-40B4-BE49-F238E27FC236}">
                    <a16:creationId xmlns:a16="http://schemas.microsoft.com/office/drawing/2014/main" id="{D04E822C-6C24-413F-80CB-97C64A64911C}"/>
                  </a:ext>
                </a:extLst>
              </p:cNvPr>
              <p:cNvPicPr>
                <a:picLocks noChangeAspect="1"/>
              </p:cNvPicPr>
              <p:nvPr/>
            </p:nvPicPr>
            <p:blipFill>
              <a:blip r:embed="rId4"/>
              <a:stretch>
                <a:fillRect/>
              </a:stretch>
            </p:blipFill>
            <p:spPr>
              <a:xfrm>
                <a:off x="437110" y="3340273"/>
                <a:ext cx="428685" cy="419158"/>
              </a:xfrm>
              <a:prstGeom prst="rect">
                <a:avLst/>
              </a:prstGeom>
            </p:spPr>
          </p:pic>
          <p:pic>
            <p:nvPicPr>
              <p:cNvPr id="15" name="Picture 14">
                <a:extLst>
                  <a:ext uri="{FF2B5EF4-FFF2-40B4-BE49-F238E27FC236}">
                    <a16:creationId xmlns:a16="http://schemas.microsoft.com/office/drawing/2014/main" id="{B2E8DBF8-D467-4B8C-BF1A-5101EAD16981}"/>
                  </a:ext>
                </a:extLst>
              </p:cNvPr>
              <p:cNvPicPr>
                <a:picLocks noChangeAspect="1"/>
              </p:cNvPicPr>
              <p:nvPr/>
            </p:nvPicPr>
            <p:blipFill>
              <a:blip r:embed="rId5"/>
              <a:stretch>
                <a:fillRect/>
              </a:stretch>
            </p:blipFill>
            <p:spPr>
              <a:xfrm>
                <a:off x="427584" y="4777163"/>
                <a:ext cx="438211" cy="419158"/>
              </a:xfrm>
              <a:prstGeom prst="rect">
                <a:avLst/>
              </a:prstGeom>
            </p:spPr>
          </p:pic>
          <p:pic>
            <p:nvPicPr>
              <p:cNvPr id="16" name="Picture 15">
                <a:extLst>
                  <a:ext uri="{FF2B5EF4-FFF2-40B4-BE49-F238E27FC236}">
                    <a16:creationId xmlns:a16="http://schemas.microsoft.com/office/drawing/2014/main" id="{F870209D-E64F-4D3E-A0AA-1A64C15802CA}"/>
                  </a:ext>
                </a:extLst>
              </p:cNvPr>
              <p:cNvPicPr>
                <a:picLocks noChangeAspect="1"/>
              </p:cNvPicPr>
              <p:nvPr/>
            </p:nvPicPr>
            <p:blipFill>
              <a:blip r:embed="rId6"/>
              <a:stretch>
                <a:fillRect/>
              </a:stretch>
            </p:blipFill>
            <p:spPr>
              <a:xfrm>
                <a:off x="446637" y="3944402"/>
                <a:ext cx="419158" cy="438211"/>
              </a:xfrm>
              <a:prstGeom prst="rect">
                <a:avLst/>
              </a:prstGeom>
            </p:spPr>
          </p:pic>
        </p:grpSp>
      </p:grpSp>
    </p:spTree>
    <p:extLst>
      <p:ext uri="{BB962C8B-B14F-4D97-AF65-F5344CB8AC3E}">
        <p14:creationId xmlns:p14="http://schemas.microsoft.com/office/powerpoint/2010/main" val="1601786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C2C7A-1634-4727-87CB-AC1BFFEA5843}"/>
              </a:ext>
            </a:extLst>
          </p:cNvPr>
          <p:cNvSpPr>
            <a:spLocks noGrp="1"/>
          </p:cNvSpPr>
          <p:nvPr>
            <p:ph idx="1"/>
          </p:nvPr>
        </p:nvSpPr>
        <p:spPr>
          <a:xfrm>
            <a:off x="805915" y="410817"/>
            <a:ext cx="10515600" cy="5809008"/>
          </a:xfrm>
        </p:spPr>
        <p:txBody>
          <a:bodyPr/>
          <a:lstStyle/>
          <a:p>
            <a:pPr marL="0" indent="0" algn="ctr">
              <a:buNone/>
            </a:pPr>
            <a:r>
              <a:rPr lang="en-US" sz="9600" dirty="0">
                <a:latin typeface="Century Schoolbook" panose="02040604050505020304" pitchFamily="18" charset="0"/>
              </a:rPr>
              <a:t>DEMO</a:t>
            </a:r>
          </a:p>
        </p:txBody>
      </p:sp>
      <p:sp>
        <p:nvSpPr>
          <p:cNvPr id="4" name="Slide Number Placeholder 3">
            <a:extLst>
              <a:ext uri="{FF2B5EF4-FFF2-40B4-BE49-F238E27FC236}">
                <a16:creationId xmlns:a16="http://schemas.microsoft.com/office/drawing/2014/main" id="{B9337148-0EBE-4CA6-B0C6-652FE0EE439B}"/>
              </a:ext>
            </a:extLst>
          </p:cNvPr>
          <p:cNvSpPr>
            <a:spLocks noGrp="1"/>
          </p:cNvSpPr>
          <p:nvPr>
            <p:ph type="sldNum" sz="quarter" idx="12"/>
          </p:nvPr>
        </p:nvSpPr>
        <p:spPr/>
        <p:txBody>
          <a:bodyPr/>
          <a:lstStyle/>
          <a:p>
            <a:fld id="{2346C6CC-1531-9D43-9929-56C34AA4FDB5}" type="slidenum">
              <a:rPr lang="en-US" smtClean="0"/>
              <a:t>12</a:t>
            </a:fld>
            <a:endParaRPr lang="en-US" dirty="0"/>
          </a:p>
        </p:txBody>
      </p:sp>
      <p:pic>
        <p:nvPicPr>
          <p:cNvPr id="1026" name="Picture 2" descr="Proquip Demo | Proquip NZ">
            <a:extLst>
              <a:ext uri="{FF2B5EF4-FFF2-40B4-BE49-F238E27FC236}">
                <a16:creationId xmlns:a16="http://schemas.microsoft.com/office/drawing/2014/main" id="{AF30FD05-5054-422E-8F85-27038C918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699" y="1936792"/>
            <a:ext cx="3721100" cy="378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94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77BDE-018D-4CB4-855A-602C09610518}"/>
              </a:ext>
            </a:extLst>
          </p:cNvPr>
          <p:cNvSpPr>
            <a:spLocks noGrp="1"/>
          </p:cNvSpPr>
          <p:nvPr>
            <p:ph type="title"/>
          </p:nvPr>
        </p:nvSpPr>
        <p:spPr>
          <a:xfrm>
            <a:off x="175491" y="265681"/>
            <a:ext cx="11841018" cy="779463"/>
          </a:xfrm>
        </p:spPr>
        <p:txBody>
          <a:bodyPr>
            <a:normAutofit/>
          </a:bodyPr>
          <a:lstStyle/>
          <a:p>
            <a:pPr algn="ctr"/>
            <a:r>
              <a:rPr lang="en-US" sz="2800" dirty="0">
                <a:solidFill>
                  <a:schemeClr val="tx1"/>
                </a:solidFill>
                <a:latin typeface="Century Schoolbook" panose="02040604050505020304" pitchFamily="18" charset="0"/>
              </a:rPr>
              <a:t>4.) Nothing Scheduled Report </a:t>
            </a:r>
            <a:r>
              <a:rPr lang="en-US" sz="2000" b="0" i="1" dirty="0">
                <a:solidFill>
                  <a:schemeClr val="tx1"/>
                </a:solidFill>
                <a:latin typeface="Century Schoolbook" panose="02040604050505020304" pitchFamily="18" charset="0"/>
              </a:rPr>
              <a:t>(Clients Tab)</a:t>
            </a:r>
            <a:endParaRPr lang="en-US" sz="2800" b="0" i="1" dirty="0">
              <a:solidFill>
                <a:schemeClr val="tx1"/>
              </a:solidFill>
              <a:latin typeface="Century Schoolbook" panose="02040604050505020304" pitchFamily="18" charset="0"/>
            </a:endParaRPr>
          </a:p>
        </p:txBody>
      </p:sp>
      <p:sp>
        <p:nvSpPr>
          <p:cNvPr id="3" name="Content Placeholder 2">
            <a:extLst>
              <a:ext uri="{FF2B5EF4-FFF2-40B4-BE49-F238E27FC236}">
                <a16:creationId xmlns:a16="http://schemas.microsoft.com/office/drawing/2014/main" id="{E7067E9D-FD56-4057-8A9E-ACFBE35F70FE}"/>
              </a:ext>
            </a:extLst>
          </p:cNvPr>
          <p:cNvSpPr>
            <a:spLocks noGrp="1"/>
          </p:cNvSpPr>
          <p:nvPr>
            <p:ph idx="1"/>
          </p:nvPr>
        </p:nvSpPr>
        <p:spPr>
          <a:xfrm>
            <a:off x="397164" y="1045144"/>
            <a:ext cx="11619345" cy="4472743"/>
          </a:xfrm>
        </p:spPr>
        <p:txBody>
          <a:bodyPr vert="horz" lIns="91440" tIns="45720" rIns="91440" bIns="45720" rtlCol="0" anchor="t">
            <a:normAutofit/>
          </a:bodyPr>
          <a:lstStyle/>
          <a:p>
            <a:pPr marL="0" indent="0">
              <a:buNone/>
            </a:pPr>
            <a:r>
              <a:rPr lang="en-US" sz="1600" dirty="0">
                <a:latin typeface="Century Schoolbook"/>
              </a:rPr>
              <a:t>The </a:t>
            </a:r>
            <a:r>
              <a:rPr lang="en-US" sz="1600" b="1" dirty="0">
                <a:latin typeface="Century Schoolbook"/>
              </a:rPr>
              <a:t>[Nothing Scheduled] </a:t>
            </a:r>
            <a:r>
              <a:rPr lang="en-US" sz="1600" dirty="0">
                <a:latin typeface="Century Schoolbook"/>
              </a:rPr>
              <a:t>Report shows active clients with no scheduled assignments or upcoming appointments for e-VA to execute.</a:t>
            </a:r>
          </a:p>
          <a:p>
            <a:pPr marL="0" indent="0">
              <a:buNone/>
            </a:pPr>
            <a:r>
              <a:rPr lang="en-US" sz="1600" b="1" dirty="0">
                <a:latin typeface="Century Schoolbook"/>
              </a:rPr>
              <a:t>Wait! What is an assignment?</a:t>
            </a:r>
          </a:p>
          <a:p>
            <a:pPr marL="0" indent="0">
              <a:lnSpc>
                <a:spcPct val="100000"/>
              </a:lnSpc>
              <a:buNone/>
            </a:pPr>
            <a:r>
              <a:rPr lang="en-US" sz="1600" dirty="0">
                <a:latin typeface="Century Schoolbook"/>
              </a:rPr>
              <a:t>An assignment is a directive to e-VA to undertake a certain follow-up task with your client(s). For example: All levels of case management require a face-to-face annual review. A counselor may want to create a “schedule an appointment” assignment for them to begin scheduling Veterans for their annual review appointments each year.</a:t>
            </a:r>
          </a:p>
          <a:p>
            <a:pPr marL="307975" lvl="1" indent="0">
              <a:lnSpc>
                <a:spcPct val="100000"/>
              </a:lnSpc>
              <a:buNone/>
            </a:pPr>
            <a:r>
              <a:rPr lang="en-US" sz="1400" i="1" dirty="0">
                <a:solidFill>
                  <a:schemeClr val="tx1"/>
                </a:solidFill>
                <a:latin typeface="Century Schoolbook"/>
              </a:rPr>
              <a:t>Annual Review Tip – Try scheduling annual reviews around the same time each year. This will help make sure that all your assigned claimants remain on a similar review schedule.</a:t>
            </a:r>
          </a:p>
        </p:txBody>
      </p:sp>
      <p:sp>
        <p:nvSpPr>
          <p:cNvPr id="8" name="Slide Number Placeholder 7">
            <a:extLst>
              <a:ext uri="{FF2B5EF4-FFF2-40B4-BE49-F238E27FC236}">
                <a16:creationId xmlns:a16="http://schemas.microsoft.com/office/drawing/2014/main" id="{77CBACED-6EE3-4C43-9DE4-CDAA2FD07DA5}"/>
              </a:ext>
            </a:extLst>
          </p:cNvPr>
          <p:cNvSpPr>
            <a:spLocks noGrp="1"/>
          </p:cNvSpPr>
          <p:nvPr>
            <p:ph type="sldNum" sz="quarter" idx="12"/>
          </p:nvPr>
        </p:nvSpPr>
        <p:spPr/>
        <p:txBody>
          <a:bodyPr/>
          <a:lstStyle/>
          <a:p>
            <a:fld id="{2346C6CC-1531-9D43-9929-56C34AA4FDB5}" type="slidenum">
              <a:rPr lang="en-US" smtClean="0"/>
              <a:t>13</a:t>
            </a:fld>
            <a:endParaRPr lang="en-US" dirty="0"/>
          </a:p>
        </p:txBody>
      </p:sp>
      <p:grpSp>
        <p:nvGrpSpPr>
          <p:cNvPr id="155" name="Group 154">
            <a:extLst>
              <a:ext uri="{FF2B5EF4-FFF2-40B4-BE49-F238E27FC236}">
                <a16:creationId xmlns:a16="http://schemas.microsoft.com/office/drawing/2014/main" id="{62DDED80-D969-40B7-AC9F-2A8C6128C8D0}"/>
              </a:ext>
            </a:extLst>
          </p:cNvPr>
          <p:cNvGrpSpPr/>
          <p:nvPr/>
        </p:nvGrpSpPr>
        <p:grpSpPr>
          <a:xfrm>
            <a:off x="598487" y="3429001"/>
            <a:ext cx="11418022" cy="2976564"/>
            <a:chOff x="598487" y="3429001"/>
            <a:chExt cx="11418022" cy="2976564"/>
          </a:xfrm>
        </p:grpSpPr>
        <p:sp>
          <p:nvSpPr>
            <p:cNvPr id="5" name="Rectangle 4">
              <a:extLst>
                <a:ext uri="{FF2B5EF4-FFF2-40B4-BE49-F238E27FC236}">
                  <a16:creationId xmlns:a16="http://schemas.microsoft.com/office/drawing/2014/main" id="{8BA0EB8E-7557-4FC5-9B27-EF1BC744B263}"/>
                </a:ext>
              </a:extLst>
            </p:cNvPr>
            <p:cNvSpPr/>
            <p:nvPr/>
          </p:nvSpPr>
          <p:spPr>
            <a:xfrm>
              <a:off x="1845895" y="3590521"/>
              <a:ext cx="761322" cy="2264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0D46DE3-6696-4235-B49B-2793A7941EFE}"/>
                </a:ext>
              </a:extLst>
            </p:cNvPr>
            <p:cNvSpPr/>
            <p:nvPr/>
          </p:nvSpPr>
          <p:spPr>
            <a:xfrm>
              <a:off x="6250381" y="3615397"/>
              <a:ext cx="1252244" cy="22107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7A95E2F-62C1-4257-8D86-F65DCBD7542E}"/>
                </a:ext>
              </a:extLst>
            </p:cNvPr>
            <p:cNvSpPr txBox="1"/>
            <p:nvPr/>
          </p:nvSpPr>
          <p:spPr>
            <a:xfrm>
              <a:off x="4982947" y="6006558"/>
              <a:ext cx="2447778" cy="261610"/>
            </a:xfrm>
            <a:prstGeom prst="rect">
              <a:avLst/>
            </a:prstGeom>
            <a:noFill/>
          </p:spPr>
          <p:txBody>
            <a:bodyPr wrap="square" rtlCol="0">
              <a:spAutoFit/>
            </a:bodyPr>
            <a:lstStyle/>
            <a:p>
              <a:pPr algn="ctr"/>
              <a:r>
                <a:rPr lang="en-US" sz="1100" i="1" dirty="0">
                  <a:latin typeface="Century Schoolbook" panose="02040604050505020304" pitchFamily="18" charset="0"/>
                </a:rPr>
                <a:t>Report Example</a:t>
              </a:r>
            </a:p>
          </p:txBody>
        </p:sp>
        <p:grpSp>
          <p:nvGrpSpPr>
            <p:cNvPr id="9" name="Group 4">
              <a:extLst>
                <a:ext uri="{FF2B5EF4-FFF2-40B4-BE49-F238E27FC236}">
                  <a16:creationId xmlns:a16="http://schemas.microsoft.com/office/drawing/2014/main" id="{63453B09-16B9-4C7D-880A-8E0E636DCC8F}"/>
                </a:ext>
              </a:extLst>
            </p:cNvPr>
            <p:cNvGrpSpPr>
              <a:grpSpLocks noChangeAspect="1"/>
            </p:cNvGrpSpPr>
            <p:nvPr/>
          </p:nvGrpSpPr>
          <p:grpSpPr bwMode="auto">
            <a:xfrm>
              <a:off x="598487" y="3429001"/>
              <a:ext cx="11418022" cy="2976564"/>
              <a:chOff x="321" y="2143"/>
              <a:chExt cx="7238" cy="1875"/>
            </a:xfrm>
          </p:grpSpPr>
          <p:sp>
            <p:nvSpPr>
              <p:cNvPr id="10" name="AutoShape 3">
                <a:extLst>
                  <a:ext uri="{FF2B5EF4-FFF2-40B4-BE49-F238E27FC236}">
                    <a16:creationId xmlns:a16="http://schemas.microsoft.com/office/drawing/2014/main" id="{323A0EAD-96DD-49D8-9323-3F3CB81EBD32}"/>
                  </a:ext>
                </a:extLst>
              </p:cNvPr>
              <p:cNvSpPr>
                <a:spLocks noChangeAspect="1" noChangeArrowheads="1" noTextEdit="1"/>
              </p:cNvSpPr>
              <p:nvPr/>
            </p:nvSpPr>
            <p:spPr bwMode="auto">
              <a:xfrm>
                <a:off x="765" y="2510"/>
                <a:ext cx="6794" cy="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5">
                <a:extLst>
                  <a:ext uri="{FF2B5EF4-FFF2-40B4-BE49-F238E27FC236}">
                    <a16:creationId xmlns:a16="http://schemas.microsoft.com/office/drawing/2014/main" id="{73C3D351-EABF-44F2-93A8-89C55F43CDD6}"/>
                  </a:ext>
                </a:extLst>
              </p:cNvPr>
              <p:cNvSpPr>
                <a:spLocks noChangeArrowheads="1"/>
              </p:cNvSpPr>
              <p:nvPr/>
            </p:nvSpPr>
            <p:spPr bwMode="auto">
              <a:xfrm>
                <a:off x="333" y="2165"/>
                <a:ext cx="18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anose="020F0502020204030204" pitchFamily="34" charset="0"/>
                  </a:rPr>
                  <a:t>Office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6">
                <a:extLst>
                  <a:ext uri="{FF2B5EF4-FFF2-40B4-BE49-F238E27FC236}">
                    <a16:creationId xmlns:a16="http://schemas.microsoft.com/office/drawing/2014/main" id="{F781802F-2920-4608-8238-7C09224F2861}"/>
                  </a:ext>
                </a:extLst>
              </p:cNvPr>
              <p:cNvSpPr>
                <a:spLocks noChangeArrowheads="1"/>
              </p:cNvSpPr>
              <p:nvPr/>
            </p:nvSpPr>
            <p:spPr bwMode="auto">
              <a:xfrm>
                <a:off x="1110" y="2165"/>
                <a:ext cx="15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anose="020F0502020204030204" pitchFamily="34" charset="0"/>
                  </a:rPr>
                  <a:t>Staff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7">
                <a:extLst>
                  <a:ext uri="{FF2B5EF4-FFF2-40B4-BE49-F238E27FC236}">
                    <a16:creationId xmlns:a16="http://schemas.microsoft.com/office/drawing/2014/main" id="{A4844904-3733-489A-A5F1-55501840F306}"/>
                  </a:ext>
                </a:extLst>
              </p:cNvPr>
              <p:cNvSpPr>
                <a:spLocks noChangeArrowheads="1"/>
              </p:cNvSpPr>
              <p:nvPr/>
            </p:nvSpPr>
            <p:spPr bwMode="auto">
              <a:xfrm>
                <a:off x="2351" y="2165"/>
                <a:ext cx="14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anose="020F0502020204030204" pitchFamily="34" charset="0"/>
                  </a:rPr>
                  <a:t>Title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51672180-DD3D-48AF-A487-78E8ED84B62D}"/>
                  </a:ext>
                </a:extLst>
              </p:cNvPr>
              <p:cNvSpPr>
                <a:spLocks noChangeArrowheads="1"/>
              </p:cNvSpPr>
              <p:nvPr/>
            </p:nvSpPr>
            <p:spPr bwMode="auto">
              <a:xfrm>
                <a:off x="3905" y="2165"/>
                <a:ext cx="18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anose="020F0502020204030204" pitchFamily="34" charset="0"/>
                  </a:rPr>
                  <a:t>Client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9">
                <a:extLst>
                  <a:ext uri="{FF2B5EF4-FFF2-40B4-BE49-F238E27FC236}">
                    <a16:creationId xmlns:a16="http://schemas.microsoft.com/office/drawing/2014/main" id="{A9656E6A-12EA-4541-A7E0-135FDCC50742}"/>
                  </a:ext>
                </a:extLst>
              </p:cNvPr>
              <p:cNvSpPr>
                <a:spLocks noChangeArrowheads="1"/>
              </p:cNvSpPr>
              <p:nvPr/>
            </p:nvSpPr>
            <p:spPr bwMode="auto">
              <a:xfrm>
                <a:off x="5068" y="2165"/>
                <a:ext cx="25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anose="020F0502020204030204" pitchFamily="34" charset="0"/>
                  </a:rPr>
                  <a:t>Client ID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0">
                <a:extLst>
                  <a:ext uri="{FF2B5EF4-FFF2-40B4-BE49-F238E27FC236}">
                    <a16:creationId xmlns:a16="http://schemas.microsoft.com/office/drawing/2014/main" id="{8F41AFED-1733-4006-B421-B3C1B4AD2C83}"/>
                  </a:ext>
                </a:extLst>
              </p:cNvPr>
              <p:cNvSpPr>
                <a:spLocks noChangeArrowheads="1"/>
              </p:cNvSpPr>
              <p:nvPr/>
            </p:nvSpPr>
            <p:spPr bwMode="auto">
              <a:xfrm>
                <a:off x="5689" y="2165"/>
                <a:ext cx="17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anose="020F0502020204030204" pitchFamily="34" charset="0"/>
                  </a:rPr>
                  <a:t>Track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1">
                <a:extLst>
                  <a:ext uri="{FF2B5EF4-FFF2-40B4-BE49-F238E27FC236}">
                    <a16:creationId xmlns:a16="http://schemas.microsoft.com/office/drawing/2014/main" id="{15727E06-186A-4288-9CE0-09D13918EC66}"/>
                  </a:ext>
                </a:extLst>
              </p:cNvPr>
              <p:cNvSpPr>
                <a:spLocks noChangeArrowheads="1"/>
              </p:cNvSpPr>
              <p:nvPr/>
            </p:nvSpPr>
            <p:spPr bwMode="auto">
              <a:xfrm>
                <a:off x="6737" y="2165"/>
                <a:ext cx="30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anose="020F0502020204030204" pitchFamily="34" charset="0"/>
                  </a:rPr>
                  <a:t>Track Date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2">
                <a:extLst>
                  <a:ext uri="{FF2B5EF4-FFF2-40B4-BE49-F238E27FC236}">
                    <a16:creationId xmlns:a16="http://schemas.microsoft.com/office/drawing/2014/main" id="{7657AFB2-BB53-40F6-9487-ECB1E6A83642}"/>
                  </a:ext>
                </a:extLst>
              </p:cNvPr>
              <p:cNvSpPr>
                <a:spLocks noChangeArrowheads="1"/>
              </p:cNvSpPr>
              <p:nvPr/>
            </p:nvSpPr>
            <p:spPr bwMode="auto">
              <a:xfrm>
                <a:off x="333" y="2272"/>
                <a:ext cx="3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301 - Boston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3">
                <a:extLst>
                  <a:ext uri="{FF2B5EF4-FFF2-40B4-BE49-F238E27FC236}">
                    <a16:creationId xmlns:a16="http://schemas.microsoft.com/office/drawing/2014/main" id="{4F0E6583-F7B3-4395-9480-8C9C4992A7A2}"/>
                  </a:ext>
                </a:extLst>
              </p:cNvPr>
              <p:cNvSpPr>
                <a:spLocks noChangeArrowheads="1"/>
              </p:cNvSpPr>
              <p:nvPr/>
            </p:nvSpPr>
            <p:spPr bwMode="auto">
              <a:xfrm>
                <a:off x="1110" y="2272"/>
                <a:ext cx="30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Arroyo, Tia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4">
                <a:extLst>
                  <a:ext uri="{FF2B5EF4-FFF2-40B4-BE49-F238E27FC236}">
                    <a16:creationId xmlns:a16="http://schemas.microsoft.com/office/drawing/2014/main" id="{6B88FA31-6C8C-4D3C-86D8-D28BFA1C7709}"/>
                  </a:ext>
                </a:extLst>
              </p:cNvPr>
              <p:cNvSpPr>
                <a:spLocks noChangeArrowheads="1"/>
              </p:cNvSpPr>
              <p:nvPr/>
            </p:nvSpPr>
            <p:spPr bwMode="auto">
              <a:xfrm>
                <a:off x="2351" y="2272"/>
                <a:ext cx="6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Rehabilitation Counselor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32C579B9-9E51-4616-BC14-800E3FEDF606}"/>
                  </a:ext>
                </a:extLst>
              </p:cNvPr>
              <p:cNvSpPr>
                <a:spLocks noChangeArrowheads="1"/>
              </p:cNvSpPr>
              <p:nvPr/>
            </p:nvSpPr>
            <p:spPr bwMode="auto">
              <a:xfrm>
                <a:off x="3905" y="2272"/>
                <a:ext cx="51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Andrews, Marisella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16">
                <a:extLst>
                  <a:ext uri="{FF2B5EF4-FFF2-40B4-BE49-F238E27FC236}">
                    <a16:creationId xmlns:a16="http://schemas.microsoft.com/office/drawing/2014/main" id="{FD3D9EC8-30E2-49BC-B177-D7E76145CE26}"/>
                  </a:ext>
                </a:extLst>
              </p:cNvPr>
              <p:cNvSpPr>
                <a:spLocks noChangeArrowheads="1"/>
              </p:cNvSpPr>
              <p:nvPr/>
            </p:nvSpPr>
            <p:spPr bwMode="auto">
              <a:xfrm>
                <a:off x="5068" y="2272"/>
                <a:ext cx="51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14997012-1454296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17">
                <a:extLst>
                  <a:ext uri="{FF2B5EF4-FFF2-40B4-BE49-F238E27FC236}">
                    <a16:creationId xmlns:a16="http://schemas.microsoft.com/office/drawing/2014/main" id="{3742825A-EC5E-438A-A3A9-A7629FE0644F}"/>
                  </a:ext>
                </a:extLst>
              </p:cNvPr>
              <p:cNvSpPr>
                <a:spLocks noChangeArrowheads="1"/>
              </p:cNvSpPr>
              <p:nvPr/>
            </p:nvSpPr>
            <p:spPr bwMode="auto">
              <a:xfrm>
                <a:off x="5689" y="2272"/>
                <a:ext cx="78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 to Employment - CH 31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18">
                <a:extLst>
                  <a:ext uri="{FF2B5EF4-FFF2-40B4-BE49-F238E27FC236}">
                    <a16:creationId xmlns:a16="http://schemas.microsoft.com/office/drawing/2014/main" id="{7A0C614B-4ABA-4AD1-81C2-5FAF52D94BE2}"/>
                  </a:ext>
                </a:extLst>
              </p:cNvPr>
              <p:cNvSpPr>
                <a:spLocks noChangeArrowheads="1"/>
              </p:cNvSpPr>
              <p:nvPr/>
            </p:nvSpPr>
            <p:spPr bwMode="auto">
              <a:xfrm>
                <a:off x="6737" y="2272"/>
                <a:ext cx="32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08/11/2020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19">
                <a:extLst>
                  <a:ext uri="{FF2B5EF4-FFF2-40B4-BE49-F238E27FC236}">
                    <a16:creationId xmlns:a16="http://schemas.microsoft.com/office/drawing/2014/main" id="{46798EC4-7C33-4E60-9F90-44033727104F}"/>
                  </a:ext>
                </a:extLst>
              </p:cNvPr>
              <p:cNvSpPr>
                <a:spLocks noChangeArrowheads="1"/>
              </p:cNvSpPr>
              <p:nvPr/>
            </p:nvSpPr>
            <p:spPr bwMode="auto">
              <a:xfrm>
                <a:off x="333" y="2379"/>
                <a:ext cx="3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301 - Boston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20">
                <a:extLst>
                  <a:ext uri="{FF2B5EF4-FFF2-40B4-BE49-F238E27FC236}">
                    <a16:creationId xmlns:a16="http://schemas.microsoft.com/office/drawing/2014/main" id="{61291BBE-BF45-443B-95E5-343DA926F583}"/>
                  </a:ext>
                </a:extLst>
              </p:cNvPr>
              <p:cNvSpPr>
                <a:spLocks noChangeArrowheads="1"/>
              </p:cNvSpPr>
              <p:nvPr/>
            </p:nvSpPr>
            <p:spPr bwMode="auto">
              <a:xfrm>
                <a:off x="1110" y="2379"/>
                <a:ext cx="30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Arroyo, Tia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21">
                <a:extLst>
                  <a:ext uri="{FF2B5EF4-FFF2-40B4-BE49-F238E27FC236}">
                    <a16:creationId xmlns:a16="http://schemas.microsoft.com/office/drawing/2014/main" id="{F9EF9D47-36E3-4BE2-A450-A65A47DD58B9}"/>
                  </a:ext>
                </a:extLst>
              </p:cNvPr>
              <p:cNvSpPr>
                <a:spLocks noChangeArrowheads="1"/>
              </p:cNvSpPr>
              <p:nvPr/>
            </p:nvSpPr>
            <p:spPr bwMode="auto">
              <a:xfrm>
                <a:off x="2351" y="2379"/>
                <a:ext cx="6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Rehabilitation Counselor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22">
                <a:extLst>
                  <a:ext uri="{FF2B5EF4-FFF2-40B4-BE49-F238E27FC236}">
                    <a16:creationId xmlns:a16="http://schemas.microsoft.com/office/drawing/2014/main" id="{59EC1263-0826-4DAE-BD71-5DB66B13D550}"/>
                  </a:ext>
                </a:extLst>
              </p:cNvPr>
              <p:cNvSpPr>
                <a:spLocks noChangeArrowheads="1"/>
              </p:cNvSpPr>
              <p:nvPr/>
            </p:nvSpPr>
            <p:spPr bwMode="auto">
              <a:xfrm>
                <a:off x="3905" y="2379"/>
                <a:ext cx="39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Anselme, Jude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23">
                <a:extLst>
                  <a:ext uri="{FF2B5EF4-FFF2-40B4-BE49-F238E27FC236}">
                    <a16:creationId xmlns:a16="http://schemas.microsoft.com/office/drawing/2014/main" id="{EDF15AE9-D595-46FA-8498-5EB15D71AACA}"/>
                  </a:ext>
                </a:extLst>
              </p:cNvPr>
              <p:cNvSpPr>
                <a:spLocks noChangeArrowheads="1"/>
              </p:cNvSpPr>
              <p:nvPr/>
            </p:nvSpPr>
            <p:spPr bwMode="auto">
              <a:xfrm>
                <a:off x="5068" y="2379"/>
                <a:ext cx="45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3861207-387798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24">
                <a:extLst>
                  <a:ext uri="{FF2B5EF4-FFF2-40B4-BE49-F238E27FC236}">
                    <a16:creationId xmlns:a16="http://schemas.microsoft.com/office/drawing/2014/main" id="{0677360C-B030-44C5-A043-990BD873097A}"/>
                  </a:ext>
                </a:extLst>
              </p:cNvPr>
              <p:cNvSpPr>
                <a:spLocks noChangeArrowheads="1"/>
              </p:cNvSpPr>
              <p:nvPr/>
            </p:nvSpPr>
            <p:spPr bwMode="auto">
              <a:xfrm>
                <a:off x="5689" y="2379"/>
                <a:ext cx="78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 to Employment - CH 31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25">
                <a:extLst>
                  <a:ext uri="{FF2B5EF4-FFF2-40B4-BE49-F238E27FC236}">
                    <a16:creationId xmlns:a16="http://schemas.microsoft.com/office/drawing/2014/main" id="{FF019522-CC89-421C-83B5-63024992BAA4}"/>
                  </a:ext>
                </a:extLst>
              </p:cNvPr>
              <p:cNvSpPr>
                <a:spLocks noChangeArrowheads="1"/>
              </p:cNvSpPr>
              <p:nvPr/>
            </p:nvSpPr>
            <p:spPr bwMode="auto">
              <a:xfrm>
                <a:off x="6737" y="2379"/>
                <a:ext cx="32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01/23/2020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26">
                <a:extLst>
                  <a:ext uri="{FF2B5EF4-FFF2-40B4-BE49-F238E27FC236}">
                    <a16:creationId xmlns:a16="http://schemas.microsoft.com/office/drawing/2014/main" id="{28A8325C-9A16-4992-B363-38873176312A}"/>
                  </a:ext>
                </a:extLst>
              </p:cNvPr>
              <p:cNvSpPr>
                <a:spLocks noChangeArrowheads="1"/>
              </p:cNvSpPr>
              <p:nvPr/>
            </p:nvSpPr>
            <p:spPr bwMode="auto">
              <a:xfrm>
                <a:off x="333" y="2487"/>
                <a:ext cx="3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301 - Boston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27">
                <a:extLst>
                  <a:ext uri="{FF2B5EF4-FFF2-40B4-BE49-F238E27FC236}">
                    <a16:creationId xmlns:a16="http://schemas.microsoft.com/office/drawing/2014/main" id="{DF639EFC-4D2A-41CC-89BC-DCB74169B3C9}"/>
                  </a:ext>
                </a:extLst>
              </p:cNvPr>
              <p:cNvSpPr>
                <a:spLocks noChangeArrowheads="1"/>
              </p:cNvSpPr>
              <p:nvPr/>
            </p:nvSpPr>
            <p:spPr bwMode="auto">
              <a:xfrm>
                <a:off x="1110" y="2487"/>
                <a:ext cx="30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Arroyo, Tia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28">
                <a:extLst>
                  <a:ext uri="{FF2B5EF4-FFF2-40B4-BE49-F238E27FC236}">
                    <a16:creationId xmlns:a16="http://schemas.microsoft.com/office/drawing/2014/main" id="{78874E08-212C-4506-BC54-1F521CB24D58}"/>
                  </a:ext>
                </a:extLst>
              </p:cNvPr>
              <p:cNvSpPr>
                <a:spLocks noChangeArrowheads="1"/>
              </p:cNvSpPr>
              <p:nvPr/>
            </p:nvSpPr>
            <p:spPr bwMode="auto">
              <a:xfrm>
                <a:off x="2351" y="2487"/>
                <a:ext cx="6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Rehabilitation Counselor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29">
                <a:extLst>
                  <a:ext uri="{FF2B5EF4-FFF2-40B4-BE49-F238E27FC236}">
                    <a16:creationId xmlns:a16="http://schemas.microsoft.com/office/drawing/2014/main" id="{7555682B-2237-4DA8-81CB-93B38579B616}"/>
                  </a:ext>
                </a:extLst>
              </p:cNvPr>
              <p:cNvSpPr>
                <a:spLocks noChangeArrowheads="1"/>
              </p:cNvSpPr>
              <p:nvPr/>
            </p:nvSpPr>
            <p:spPr bwMode="auto">
              <a:xfrm>
                <a:off x="3905" y="2487"/>
                <a:ext cx="477"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Bevilacqua, Justin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30">
                <a:extLst>
                  <a:ext uri="{FF2B5EF4-FFF2-40B4-BE49-F238E27FC236}">
                    <a16:creationId xmlns:a16="http://schemas.microsoft.com/office/drawing/2014/main" id="{8F9C39B9-F394-4AE9-8072-06158BDADE00}"/>
                  </a:ext>
                </a:extLst>
              </p:cNvPr>
              <p:cNvSpPr>
                <a:spLocks noChangeArrowheads="1"/>
              </p:cNvSpPr>
              <p:nvPr/>
            </p:nvSpPr>
            <p:spPr bwMode="auto">
              <a:xfrm>
                <a:off x="5068" y="2487"/>
                <a:ext cx="51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37112698-1626151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31">
                <a:extLst>
                  <a:ext uri="{FF2B5EF4-FFF2-40B4-BE49-F238E27FC236}">
                    <a16:creationId xmlns:a16="http://schemas.microsoft.com/office/drawing/2014/main" id="{80DDA656-3180-4B10-8B2F-CFFB2AD068CA}"/>
                  </a:ext>
                </a:extLst>
              </p:cNvPr>
              <p:cNvSpPr>
                <a:spLocks noChangeArrowheads="1"/>
              </p:cNvSpPr>
              <p:nvPr/>
            </p:nvSpPr>
            <p:spPr bwMode="auto">
              <a:xfrm>
                <a:off x="5689" y="2487"/>
                <a:ext cx="78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 to Employment - CH 31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32">
                <a:extLst>
                  <a:ext uri="{FF2B5EF4-FFF2-40B4-BE49-F238E27FC236}">
                    <a16:creationId xmlns:a16="http://schemas.microsoft.com/office/drawing/2014/main" id="{C281DE64-FED7-48E2-9ACE-606F1A3B3702}"/>
                  </a:ext>
                </a:extLst>
              </p:cNvPr>
              <p:cNvSpPr>
                <a:spLocks noChangeArrowheads="1"/>
              </p:cNvSpPr>
              <p:nvPr/>
            </p:nvSpPr>
            <p:spPr bwMode="auto">
              <a:xfrm>
                <a:off x="6737" y="2487"/>
                <a:ext cx="32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03/05/2020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33">
                <a:extLst>
                  <a:ext uri="{FF2B5EF4-FFF2-40B4-BE49-F238E27FC236}">
                    <a16:creationId xmlns:a16="http://schemas.microsoft.com/office/drawing/2014/main" id="{CE693D62-F892-465B-AEA9-46A031B15F91}"/>
                  </a:ext>
                </a:extLst>
              </p:cNvPr>
              <p:cNvSpPr>
                <a:spLocks noChangeArrowheads="1"/>
              </p:cNvSpPr>
              <p:nvPr/>
            </p:nvSpPr>
            <p:spPr bwMode="auto">
              <a:xfrm>
                <a:off x="333" y="2594"/>
                <a:ext cx="3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301 - Boston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34">
                <a:extLst>
                  <a:ext uri="{FF2B5EF4-FFF2-40B4-BE49-F238E27FC236}">
                    <a16:creationId xmlns:a16="http://schemas.microsoft.com/office/drawing/2014/main" id="{77E19C43-B6CC-4581-85B5-D454E634F935}"/>
                  </a:ext>
                </a:extLst>
              </p:cNvPr>
              <p:cNvSpPr>
                <a:spLocks noChangeArrowheads="1"/>
              </p:cNvSpPr>
              <p:nvPr/>
            </p:nvSpPr>
            <p:spPr bwMode="auto">
              <a:xfrm>
                <a:off x="1110" y="2594"/>
                <a:ext cx="30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Arroyo, Tia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35">
                <a:extLst>
                  <a:ext uri="{FF2B5EF4-FFF2-40B4-BE49-F238E27FC236}">
                    <a16:creationId xmlns:a16="http://schemas.microsoft.com/office/drawing/2014/main" id="{E5842E16-1279-4529-862B-560B42251822}"/>
                  </a:ext>
                </a:extLst>
              </p:cNvPr>
              <p:cNvSpPr>
                <a:spLocks noChangeArrowheads="1"/>
              </p:cNvSpPr>
              <p:nvPr/>
            </p:nvSpPr>
            <p:spPr bwMode="auto">
              <a:xfrm>
                <a:off x="2351" y="2594"/>
                <a:ext cx="6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Rehabilitation Counselor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36">
                <a:extLst>
                  <a:ext uri="{FF2B5EF4-FFF2-40B4-BE49-F238E27FC236}">
                    <a16:creationId xmlns:a16="http://schemas.microsoft.com/office/drawing/2014/main" id="{2069B697-3D1C-4376-9BED-F94CBB2D196D}"/>
                  </a:ext>
                </a:extLst>
              </p:cNvPr>
              <p:cNvSpPr>
                <a:spLocks noChangeArrowheads="1"/>
              </p:cNvSpPr>
              <p:nvPr/>
            </p:nvSpPr>
            <p:spPr bwMode="auto">
              <a:xfrm>
                <a:off x="3905" y="2594"/>
                <a:ext cx="58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Caraballo Rivera, Jose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37">
                <a:extLst>
                  <a:ext uri="{FF2B5EF4-FFF2-40B4-BE49-F238E27FC236}">
                    <a16:creationId xmlns:a16="http://schemas.microsoft.com/office/drawing/2014/main" id="{EF68FE1F-19FF-4169-9E5B-84C3DD3C85F2}"/>
                  </a:ext>
                </a:extLst>
              </p:cNvPr>
              <p:cNvSpPr>
                <a:spLocks noChangeArrowheads="1"/>
              </p:cNvSpPr>
              <p:nvPr/>
            </p:nvSpPr>
            <p:spPr bwMode="auto">
              <a:xfrm>
                <a:off x="5068" y="2594"/>
                <a:ext cx="51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41642389-1446883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38">
                <a:extLst>
                  <a:ext uri="{FF2B5EF4-FFF2-40B4-BE49-F238E27FC236}">
                    <a16:creationId xmlns:a16="http://schemas.microsoft.com/office/drawing/2014/main" id="{BDE9AD86-ED2D-4C1A-B894-2904CBF00883}"/>
                  </a:ext>
                </a:extLst>
              </p:cNvPr>
              <p:cNvSpPr>
                <a:spLocks noChangeArrowheads="1"/>
              </p:cNvSpPr>
              <p:nvPr/>
            </p:nvSpPr>
            <p:spPr bwMode="auto">
              <a:xfrm>
                <a:off x="5689" y="2594"/>
                <a:ext cx="78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 to Employment - CH 31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39">
                <a:extLst>
                  <a:ext uri="{FF2B5EF4-FFF2-40B4-BE49-F238E27FC236}">
                    <a16:creationId xmlns:a16="http://schemas.microsoft.com/office/drawing/2014/main" id="{BE992B33-0A01-494A-BFCE-D98FB7C0CE59}"/>
                  </a:ext>
                </a:extLst>
              </p:cNvPr>
              <p:cNvSpPr>
                <a:spLocks noChangeArrowheads="1"/>
              </p:cNvSpPr>
              <p:nvPr/>
            </p:nvSpPr>
            <p:spPr bwMode="auto">
              <a:xfrm>
                <a:off x="6737" y="2594"/>
                <a:ext cx="32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04/08/2020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40">
                <a:extLst>
                  <a:ext uri="{FF2B5EF4-FFF2-40B4-BE49-F238E27FC236}">
                    <a16:creationId xmlns:a16="http://schemas.microsoft.com/office/drawing/2014/main" id="{52658F30-E8F0-407A-A088-DD9D0D815C84}"/>
                  </a:ext>
                </a:extLst>
              </p:cNvPr>
              <p:cNvSpPr>
                <a:spLocks noChangeArrowheads="1"/>
              </p:cNvSpPr>
              <p:nvPr/>
            </p:nvSpPr>
            <p:spPr bwMode="auto">
              <a:xfrm>
                <a:off x="333" y="2701"/>
                <a:ext cx="3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301 - Boston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Rectangle 41">
                <a:extLst>
                  <a:ext uri="{FF2B5EF4-FFF2-40B4-BE49-F238E27FC236}">
                    <a16:creationId xmlns:a16="http://schemas.microsoft.com/office/drawing/2014/main" id="{1CA92209-08CD-44EF-8041-5EE83390882E}"/>
                  </a:ext>
                </a:extLst>
              </p:cNvPr>
              <p:cNvSpPr>
                <a:spLocks noChangeArrowheads="1"/>
              </p:cNvSpPr>
              <p:nvPr/>
            </p:nvSpPr>
            <p:spPr bwMode="auto">
              <a:xfrm>
                <a:off x="1110" y="2701"/>
                <a:ext cx="30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Arroyo, Tia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42">
                <a:extLst>
                  <a:ext uri="{FF2B5EF4-FFF2-40B4-BE49-F238E27FC236}">
                    <a16:creationId xmlns:a16="http://schemas.microsoft.com/office/drawing/2014/main" id="{FA0F5088-DABD-41BB-8CE2-84801882724F}"/>
                  </a:ext>
                </a:extLst>
              </p:cNvPr>
              <p:cNvSpPr>
                <a:spLocks noChangeArrowheads="1"/>
              </p:cNvSpPr>
              <p:nvPr/>
            </p:nvSpPr>
            <p:spPr bwMode="auto">
              <a:xfrm>
                <a:off x="2351" y="2701"/>
                <a:ext cx="6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Rehabilitation Counselor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43">
                <a:extLst>
                  <a:ext uri="{FF2B5EF4-FFF2-40B4-BE49-F238E27FC236}">
                    <a16:creationId xmlns:a16="http://schemas.microsoft.com/office/drawing/2014/main" id="{3F8CB329-4326-467B-ADC4-C5A43D9D7676}"/>
                  </a:ext>
                </a:extLst>
              </p:cNvPr>
              <p:cNvSpPr>
                <a:spLocks noChangeArrowheads="1"/>
              </p:cNvSpPr>
              <p:nvPr/>
            </p:nvSpPr>
            <p:spPr bwMode="auto">
              <a:xfrm>
                <a:off x="3905" y="2701"/>
                <a:ext cx="46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Coppola, Thomas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44">
                <a:extLst>
                  <a:ext uri="{FF2B5EF4-FFF2-40B4-BE49-F238E27FC236}">
                    <a16:creationId xmlns:a16="http://schemas.microsoft.com/office/drawing/2014/main" id="{B2EDB56B-BD99-4CBE-939D-46FD7CEAC197}"/>
                  </a:ext>
                </a:extLst>
              </p:cNvPr>
              <p:cNvSpPr>
                <a:spLocks noChangeArrowheads="1"/>
              </p:cNvSpPr>
              <p:nvPr/>
            </p:nvSpPr>
            <p:spPr bwMode="auto">
              <a:xfrm>
                <a:off x="5068" y="2701"/>
                <a:ext cx="51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32659712-1335764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Rectangle 45">
                <a:extLst>
                  <a:ext uri="{FF2B5EF4-FFF2-40B4-BE49-F238E27FC236}">
                    <a16:creationId xmlns:a16="http://schemas.microsoft.com/office/drawing/2014/main" id="{6F29901F-5235-4557-803F-79A45505538E}"/>
                  </a:ext>
                </a:extLst>
              </p:cNvPr>
              <p:cNvSpPr>
                <a:spLocks noChangeArrowheads="1"/>
              </p:cNvSpPr>
              <p:nvPr/>
            </p:nvSpPr>
            <p:spPr bwMode="auto">
              <a:xfrm>
                <a:off x="5689" y="2701"/>
                <a:ext cx="78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 to Employment - CH 31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Rectangle 46">
                <a:extLst>
                  <a:ext uri="{FF2B5EF4-FFF2-40B4-BE49-F238E27FC236}">
                    <a16:creationId xmlns:a16="http://schemas.microsoft.com/office/drawing/2014/main" id="{C4C2AA9F-8A0E-4967-8715-F8A0B859C9B0}"/>
                  </a:ext>
                </a:extLst>
              </p:cNvPr>
              <p:cNvSpPr>
                <a:spLocks noChangeArrowheads="1"/>
              </p:cNvSpPr>
              <p:nvPr/>
            </p:nvSpPr>
            <p:spPr bwMode="auto">
              <a:xfrm>
                <a:off x="6737" y="2701"/>
                <a:ext cx="32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08/25/2020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Rectangle 47">
                <a:extLst>
                  <a:ext uri="{FF2B5EF4-FFF2-40B4-BE49-F238E27FC236}">
                    <a16:creationId xmlns:a16="http://schemas.microsoft.com/office/drawing/2014/main" id="{DA2CC4AF-B143-4D8A-84D2-8D2948698894}"/>
                  </a:ext>
                </a:extLst>
              </p:cNvPr>
              <p:cNvSpPr>
                <a:spLocks noChangeArrowheads="1"/>
              </p:cNvSpPr>
              <p:nvPr/>
            </p:nvSpPr>
            <p:spPr bwMode="auto">
              <a:xfrm>
                <a:off x="333" y="2809"/>
                <a:ext cx="3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301 - Boston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Rectangle 48">
                <a:extLst>
                  <a:ext uri="{FF2B5EF4-FFF2-40B4-BE49-F238E27FC236}">
                    <a16:creationId xmlns:a16="http://schemas.microsoft.com/office/drawing/2014/main" id="{6EA74C1F-7B0F-4EB0-8F74-86F978C1C1C1}"/>
                  </a:ext>
                </a:extLst>
              </p:cNvPr>
              <p:cNvSpPr>
                <a:spLocks noChangeArrowheads="1"/>
              </p:cNvSpPr>
              <p:nvPr/>
            </p:nvSpPr>
            <p:spPr bwMode="auto">
              <a:xfrm>
                <a:off x="1110" y="2809"/>
                <a:ext cx="30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Arroyo, Tia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Rectangle 49">
                <a:extLst>
                  <a:ext uri="{FF2B5EF4-FFF2-40B4-BE49-F238E27FC236}">
                    <a16:creationId xmlns:a16="http://schemas.microsoft.com/office/drawing/2014/main" id="{63E6DFBE-7EB9-45E9-99A6-25404B459D21}"/>
                  </a:ext>
                </a:extLst>
              </p:cNvPr>
              <p:cNvSpPr>
                <a:spLocks noChangeArrowheads="1"/>
              </p:cNvSpPr>
              <p:nvPr/>
            </p:nvSpPr>
            <p:spPr bwMode="auto">
              <a:xfrm>
                <a:off x="2351" y="2809"/>
                <a:ext cx="6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Rehabilitation Counselor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Rectangle 50">
                <a:extLst>
                  <a:ext uri="{FF2B5EF4-FFF2-40B4-BE49-F238E27FC236}">
                    <a16:creationId xmlns:a16="http://schemas.microsoft.com/office/drawing/2014/main" id="{41BACB2D-5FC7-405C-870D-F618F8C7F65D}"/>
                  </a:ext>
                </a:extLst>
              </p:cNvPr>
              <p:cNvSpPr>
                <a:spLocks noChangeArrowheads="1"/>
              </p:cNvSpPr>
              <p:nvPr/>
            </p:nvSpPr>
            <p:spPr bwMode="auto">
              <a:xfrm>
                <a:off x="3905" y="2809"/>
                <a:ext cx="46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Deshaw, Thomas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Rectangle 51">
                <a:extLst>
                  <a:ext uri="{FF2B5EF4-FFF2-40B4-BE49-F238E27FC236}">
                    <a16:creationId xmlns:a16="http://schemas.microsoft.com/office/drawing/2014/main" id="{6C9A8BB7-9355-46C7-AE7F-FDBD017E7C6D}"/>
                  </a:ext>
                </a:extLst>
              </p:cNvPr>
              <p:cNvSpPr>
                <a:spLocks noChangeArrowheads="1"/>
              </p:cNvSpPr>
              <p:nvPr/>
            </p:nvSpPr>
            <p:spPr bwMode="auto">
              <a:xfrm>
                <a:off x="5068" y="2809"/>
                <a:ext cx="45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2866611-321993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Rectangle 52">
                <a:extLst>
                  <a:ext uri="{FF2B5EF4-FFF2-40B4-BE49-F238E27FC236}">
                    <a16:creationId xmlns:a16="http://schemas.microsoft.com/office/drawing/2014/main" id="{FF17579D-C498-4A78-8786-D31D11A18604}"/>
                  </a:ext>
                </a:extLst>
              </p:cNvPr>
              <p:cNvSpPr>
                <a:spLocks noChangeArrowheads="1"/>
              </p:cNvSpPr>
              <p:nvPr/>
            </p:nvSpPr>
            <p:spPr bwMode="auto">
              <a:xfrm>
                <a:off x="5689" y="2809"/>
                <a:ext cx="78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 to Employment - CH 31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Rectangle 53">
                <a:extLst>
                  <a:ext uri="{FF2B5EF4-FFF2-40B4-BE49-F238E27FC236}">
                    <a16:creationId xmlns:a16="http://schemas.microsoft.com/office/drawing/2014/main" id="{295848F6-87E8-450F-970F-41D8AB98A499}"/>
                  </a:ext>
                </a:extLst>
              </p:cNvPr>
              <p:cNvSpPr>
                <a:spLocks noChangeArrowheads="1"/>
              </p:cNvSpPr>
              <p:nvPr/>
            </p:nvSpPr>
            <p:spPr bwMode="auto">
              <a:xfrm>
                <a:off x="6737" y="2809"/>
                <a:ext cx="32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06/14/2019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Rectangle 54">
                <a:extLst>
                  <a:ext uri="{FF2B5EF4-FFF2-40B4-BE49-F238E27FC236}">
                    <a16:creationId xmlns:a16="http://schemas.microsoft.com/office/drawing/2014/main" id="{07E96282-5F03-477B-A864-DE7E467E807D}"/>
                  </a:ext>
                </a:extLst>
              </p:cNvPr>
              <p:cNvSpPr>
                <a:spLocks noChangeArrowheads="1"/>
              </p:cNvSpPr>
              <p:nvPr/>
            </p:nvSpPr>
            <p:spPr bwMode="auto">
              <a:xfrm>
                <a:off x="333" y="2916"/>
                <a:ext cx="3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301 - Boston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55">
                <a:extLst>
                  <a:ext uri="{FF2B5EF4-FFF2-40B4-BE49-F238E27FC236}">
                    <a16:creationId xmlns:a16="http://schemas.microsoft.com/office/drawing/2014/main" id="{83437B61-64A2-416A-8302-BA8F3197E6FD}"/>
                  </a:ext>
                </a:extLst>
              </p:cNvPr>
              <p:cNvSpPr>
                <a:spLocks noChangeArrowheads="1"/>
              </p:cNvSpPr>
              <p:nvPr/>
            </p:nvSpPr>
            <p:spPr bwMode="auto">
              <a:xfrm>
                <a:off x="1110" y="2916"/>
                <a:ext cx="30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Arroyo, Tia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Rectangle 56">
                <a:extLst>
                  <a:ext uri="{FF2B5EF4-FFF2-40B4-BE49-F238E27FC236}">
                    <a16:creationId xmlns:a16="http://schemas.microsoft.com/office/drawing/2014/main" id="{B6EA855B-6A9B-4FBA-8F1F-0FFCE174E169}"/>
                  </a:ext>
                </a:extLst>
              </p:cNvPr>
              <p:cNvSpPr>
                <a:spLocks noChangeArrowheads="1"/>
              </p:cNvSpPr>
              <p:nvPr/>
            </p:nvSpPr>
            <p:spPr bwMode="auto">
              <a:xfrm>
                <a:off x="2351" y="2916"/>
                <a:ext cx="6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Rehabilitation Counselor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Rectangle 57">
                <a:extLst>
                  <a:ext uri="{FF2B5EF4-FFF2-40B4-BE49-F238E27FC236}">
                    <a16:creationId xmlns:a16="http://schemas.microsoft.com/office/drawing/2014/main" id="{C66B9D49-DF71-407A-BC34-ECDE252BEBB6}"/>
                  </a:ext>
                </a:extLst>
              </p:cNvPr>
              <p:cNvSpPr>
                <a:spLocks noChangeArrowheads="1"/>
              </p:cNvSpPr>
              <p:nvPr/>
            </p:nvSpPr>
            <p:spPr bwMode="auto">
              <a:xfrm>
                <a:off x="3905" y="2916"/>
                <a:ext cx="30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Desir, Jean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Rectangle 58">
                <a:extLst>
                  <a:ext uri="{FF2B5EF4-FFF2-40B4-BE49-F238E27FC236}">
                    <a16:creationId xmlns:a16="http://schemas.microsoft.com/office/drawing/2014/main" id="{EB969715-E9EE-48E9-BAE5-F66BB878FD4C}"/>
                  </a:ext>
                </a:extLst>
              </p:cNvPr>
              <p:cNvSpPr>
                <a:spLocks noChangeArrowheads="1"/>
              </p:cNvSpPr>
              <p:nvPr/>
            </p:nvSpPr>
            <p:spPr bwMode="auto">
              <a:xfrm>
                <a:off x="5068" y="2916"/>
                <a:ext cx="51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17251514-1094725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Rectangle 59">
                <a:extLst>
                  <a:ext uri="{FF2B5EF4-FFF2-40B4-BE49-F238E27FC236}">
                    <a16:creationId xmlns:a16="http://schemas.microsoft.com/office/drawing/2014/main" id="{720506C7-5AE1-4AE9-A5A0-67E76868A58C}"/>
                  </a:ext>
                </a:extLst>
              </p:cNvPr>
              <p:cNvSpPr>
                <a:spLocks noChangeArrowheads="1"/>
              </p:cNvSpPr>
              <p:nvPr/>
            </p:nvSpPr>
            <p:spPr bwMode="auto">
              <a:xfrm>
                <a:off x="5689" y="2916"/>
                <a:ext cx="69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Job Ready Services - CH 31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Rectangle 60">
                <a:extLst>
                  <a:ext uri="{FF2B5EF4-FFF2-40B4-BE49-F238E27FC236}">
                    <a16:creationId xmlns:a16="http://schemas.microsoft.com/office/drawing/2014/main" id="{8B892F0B-212E-4A61-A070-5988B803E4FC}"/>
                  </a:ext>
                </a:extLst>
              </p:cNvPr>
              <p:cNvSpPr>
                <a:spLocks noChangeArrowheads="1"/>
              </p:cNvSpPr>
              <p:nvPr/>
            </p:nvSpPr>
            <p:spPr bwMode="auto">
              <a:xfrm>
                <a:off x="6737" y="2916"/>
                <a:ext cx="32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06/26/2020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Rectangle 61">
                <a:extLst>
                  <a:ext uri="{FF2B5EF4-FFF2-40B4-BE49-F238E27FC236}">
                    <a16:creationId xmlns:a16="http://schemas.microsoft.com/office/drawing/2014/main" id="{738711E2-B3EF-4CB2-BA90-A1D41AA8BBDD}"/>
                  </a:ext>
                </a:extLst>
              </p:cNvPr>
              <p:cNvSpPr>
                <a:spLocks noChangeArrowheads="1"/>
              </p:cNvSpPr>
              <p:nvPr/>
            </p:nvSpPr>
            <p:spPr bwMode="auto">
              <a:xfrm>
                <a:off x="333" y="3023"/>
                <a:ext cx="3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301 - Boston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Rectangle 62">
                <a:extLst>
                  <a:ext uri="{FF2B5EF4-FFF2-40B4-BE49-F238E27FC236}">
                    <a16:creationId xmlns:a16="http://schemas.microsoft.com/office/drawing/2014/main" id="{D551EB8C-0D8C-4394-9DE0-29ED061AC266}"/>
                  </a:ext>
                </a:extLst>
              </p:cNvPr>
              <p:cNvSpPr>
                <a:spLocks noChangeArrowheads="1"/>
              </p:cNvSpPr>
              <p:nvPr/>
            </p:nvSpPr>
            <p:spPr bwMode="auto">
              <a:xfrm>
                <a:off x="1110" y="3023"/>
                <a:ext cx="30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Arroyo, Tia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Rectangle 63">
                <a:extLst>
                  <a:ext uri="{FF2B5EF4-FFF2-40B4-BE49-F238E27FC236}">
                    <a16:creationId xmlns:a16="http://schemas.microsoft.com/office/drawing/2014/main" id="{53C3EC80-F368-4CB0-BF7C-4407297E66ED}"/>
                  </a:ext>
                </a:extLst>
              </p:cNvPr>
              <p:cNvSpPr>
                <a:spLocks noChangeArrowheads="1"/>
              </p:cNvSpPr>
              <p:nvPr/>
            </p:nvSpPr>
            <p:spPr bwMode="auto">
              <a:xfrm>
                <a:off x="2351" y="3023"/>
                <a:ext cx="6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Rehabilitation Counselor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Rectangle 64">
                <a:extLst>
                  <a:ext uri="{FF2B5EF4-FFF2-40B4-BE49-F238E27FC236}">
                    <a16:creationId xmlns:a16="http://schemas.microsoft.com/office/drawing/2014/main" id="{49E0DF1E-83FF-4D63-BFAF-93F9D391D153}"/>
                  </a:ext>
                </a:extLst>
              </p:cNvPr>
              <p:cNvSpPr>
                <a:spLocks noChangeArrowheads="1"/>
              </p:cNvSpPr>
              <p:nvPr/>
            </p:nvSpPr>
            <p:spPr bwMode="auto">
              <a:xfrm>
                <a:off x="3905" y="3023"/>
                <a:ext cx="40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Dezso, 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Rectangle 65">
                <a:extLst>
                  <a:ext uri="{FF2B5EF4-FFF2-40B4-BE49-F238E27FC236}">
                    <a16:creationId xmlns:a16="http://schemas.microsoft.com/office/drawing/2014/main" id="{2D74A122-4F68-4604-BED7-38DDB37DD695}"/>
                  </a:ext>
                </a:extLst>
              </p:cNvPr>
              <p:cNvSpPr>
                <a:spLocks noChangeArrowheads="1"/>
              </p:cNvSpPr>
              <p:nvPr/>
            </p:nvSpPr>
            <p:spPr bwMode="auto">
              <a:xfrm>
                <a:off x="5068" y="3023"/>
                <a:ext cx="51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29619386-1722779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Rectangle 66">
                <a:extLst>
                  <a:ext uri="{FF2B5EF4-FFF2-40B4-BE49-F238E27FC236}">
                    <a16:creationId xmlns:a16="http://schemas.microsoft.com/office/drawing/2014/main" id="{F5E69271-CEBE-4012-AA6A-8870E4F1DA98}"/>
                  </a:ext>
                </a:extLst>
              </p:cNvPr>
              <p:cNvSpPr>
                <a:spLocks noChangeArrowheads="1"/>
              </p:cNvSpPr>
              <p:nvPr/>
            </p:nvSpPr>
            <p:spPr bwMode="auto">
              <a:xfrm>
                <a:off x="5689" y="3023"/>
                <a:ext cx="78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 to Employment - CH 31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Rectangle 67">
                <a:extLst>
                  <a:ext uri="{FF2B5EF4-FFF2-40B4-BE49-F238E27FC236}">
                    <a16:creationId xmlns:a16="http://schemas.microsoft.com/office/drawing/2014/main" id="{CEF75D3D-94A8-4FEE-88D7-DCC23070ADE2}"/>
                  </a:ext>
                </a:extLst>
              </p:cNvPr>
              <p:cNvSpPr>
                <a:spLocks noChangeArrowheads="1"/>
              </p:cNvSpPr>
              <p:nvPr/>
            </p:nvSpPr>
            <p:spPr bwMode="auto">
              <a:xfrm>
                <a:off x="6737" y="3023"/>
                <a:ext cx="32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08/12/2020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68">
                <a:extLst>
                  <a:ext uri="{FF2B5EF4-FFF2-40B4-BE49-F238E27FC236}">
                    <a16:creationId xmlns:a16="http://schemas.microsoft.com/office/drawing/2014/main" id="{C0BC7D91-9013-42A3-BAD2-964FAEC97A9E}"/>
                  </a:ext>
                </a:extLst>
              </p:cNvPr>
              <p:cNvSpPr>
                <a:spLocks noChangeArrowheads="1"/>
              </p:cNvSpPr>
              <p:nvPr/>
            </p:nvSpPr>
            <p:spPr bwMode="auto">
              <a:xfrm>
                <a:off x="333" y="3131"/>
                <a:ext cx="3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301 - Boston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69">
                <a:extLst>
                  <a:ext uri="{FF2B5EF4-FFF2-40B4-BE49-F238E27FC236}">
                    <a16:creationId xmlns:a16="http://schemas.microsoft.com/office/drawing/2014/main" id="{F5844D14-3204-4DBF-B679-2A22777F617A}"/>
                  </a:ext>
                </a:extLst>
              </p:cNvPr>
              <p:cNvSpPr>
                <a:spLocks noChangeArrowheads="1"/>
              </p:cNvSpPr>
              <p:nvPr/>
            </p:nvSpPr>
            <p:spPr bwMode="auto">
              <a:xfrm>
                <a:off x="1110" y="3131"/>
                <a:ext cx="30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Arroyo, Tia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0">
                <a:extLst>
                  <a:ext uri="{FF2B5EF4-FFF2-40B4-BE49-F238E27FC236}">
                    <a16:creationId xmlns:a16="http://schemas.microsoft.com/office/drawing/2014/main" id="{6EC9F62A-68C3-4FAA-84FB-6793AD171586}"/>
                  </a:ext>
                </a:extLst>
              </p:cNvPr>
              <p:cNvSpPr>
                <a:spLocks noChangeArrowheads="1"/>
              </p:cNvSpPr>
              <p:nvPr/>
            </p:nvSpPr>
            <p:spPr bwMode="auto">
              <a:xfrm>
                <a:off x="2351" y="3131"/>
                <a:ext cx="6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Rehabilitation Counselor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71">
                <a:extLst>
                  <a:ext uri="{FF2B5EF4-FFF2-40B4-BE49-F238E27FC236}">
                    <a16:creationId xmlns:a16="http://schemas.microsoft.com/office/drawing/2014/main" id="{8C0E9F9C-C4B3-496E-A42A-07F9ACF274BF}"/>
                  </a:ext>
                </a:extLst>
              </p:cNvPr>
              <p:cNvSpPr>
                <a:spLocks noChangeArrowheads="1"/>
              </p:cNvSpPr>
              <p:nvPr/>
            </p:nvSpPr>
            <p:spPr bwMode="auto">
              <a:xfrm>
                <a:off x="3905" y="3131"/>
                <a:ext cx="52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Dockrey, Jessica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72">
                <a:extLst>
                  <a:ext uri="{FF2B5EF4-FFF2-40B4-BE49-F238E27FC236}">
                    <a16:creationId xmlns:a16="http://schemas.microsoft.com/office/drawing/2014/main" id="{BBEAB50A-E514-4EB2-AB8C-F6DB1ED0F21A}"/>
                  </a:ext>
                </a:extLst>
              </p:cNvPr>
              <p:cNvSpPr>
                <a:spLocks noChangeArrowheads="1"/>
              </p:cNvSpPr>
              <p:nvPr/>
            </p:nvSpPr>
            <p:spPr bwMode="auto">
              <a:xfrm>
                <a:off x="5068" y="3131"/>
                <a:ext cx="48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12170993-784416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73">
                <a:extLst>
                  <a:ext uri="{FF2B5EF4-FFF2-40B4-BE49-F238E27FC236}">
                    <a16:creationId xmlns:a16="http://schemas.microsoft.com/office/drawing/2014/main" id="{D5007234-4DFA-4DEB-93F1-8EAB452C5A93}"/>
                  </a:ext>
                </a:extLst>
              </p:cNvPr>
              <p:cNvSpPr>
                <a:spLocks noChangeArrowheads="1"/>
              </p:cNvSpPr>
              <p:nvPr/>
            </p:nvSpPr>
            <p:spPr bwMode="auto">
              <a:xfrm>
                <a:off x="5689" y="3131"/>
                <a:ext cx="78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 to Employment - CH 31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74">
                <a:extLst>
                  <a:ext uri="{FF2B5EF4-FFF2-40B4-BE49-F238E27FC236}">
                    <a16:creationId xmlns:a16="http://schemas.microsoft.com/office/drawing/2014/main" id="{A832C34E-943B-4039-BDBD-0223071BF098}"/>
                  </a:ext>
                </a:extLst>
              </p:cNvPr>
              <p:cNvSpPr>
                <a:spLocks noChangeArrowheads="1"/>
              </p:cNvSpPr>
              <p:nvPr/>
            </p:nvSpPr>
            <p:spPr bwMode="auto">
              <a:xfrm>
                <a:off x="6737" y="3131"/>
                <a:ext cx="32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08/02/2019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75">
                <a:extLst>
                  <a:ext uri="{FF2B5EF4-FFF2-40B4-BE49-F238E27FC236}">
                    <a16:creationId xmlns:a16="http://schemas.microsoft.com/office/drawing/2014/main" id="{DE54741F-A513-4A41-B399-F4F53912B548}"/>
                  </a:ext>
                </a:extLst>
              </p:cNvPr>
              <p:cNvSpPr>
                <a:spLocks noChangeArrowheads="1"/>
              </p:cNvSpPr>
              <p:nvPr/>
            </p:nvSpPr>
            <p:spPr bwMode="auto">
              <a:xfrm>
                <a:off x="333" y="3238"/>
                <a:ext cx="3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301 - Boston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76">
                <a:extLst>
                  <a:ext uri="{FF2B5EF4-FFF2-40B4-BE49-F238E27FC236}">
                    <a16:creationId xmlns:a16="http://schemas.microsoft.com/office/drawing/2014/main" id="{15B30A75-3194-4181-BB93-8E881FF83D61}"/>
                  </a:ext>
                </a:extLst>
              </p:cNvPr>
              <p:cNvSpPr>
                <a:spLocks noChangeArrowheads="1"/>
              </p:cNvSpPr>
              <p:nvPr/>
            </p:nvSpPr>
            <p:spPr bwMode="auto">
              <a:xfrm>
                <a:off x="1110" y="3238"/>
                <a:ext cx="30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Arroyo, Tia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77">
                <a:extLst>
                  <a:ext uri="{FF2B5EF4-FFF2-40B4-BE49-F238E27FC236}">
                    <a16:creationId xmlns:a16="http://schemas.microsoft.com/office/drawing/2014/main" id="{6B331CDC-199B-43BA-BD8C-D0D462395FB5}"/>
                  </a:ext>
                </a:extLst>
              </p:cNvPr>
              <p:cNvSpPr>
                <a:spLocks noChangeArrowheads="1"/>
              </p:cNvSpPr>
              <p:nvPr/>
            </p:nvSpPr>
            <p:spPr bwMode="auto">
              <a:xfrm>
                <a:off x="2351" y="3238"/>
                <a:ext cx="6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Rehabilitation Counselor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78">
                <a:extLst>
                  <a:ext uri="{FF2B5EF4-FFF2-40B4-BE49-F238E27FC236}">
                    <a16:creationId xmlns:a16="http://schemas.microsoft.com/office/drawing/2014/main" id="{90D9E3A0-24FD-41ED-A1C7-54CFBC21FFE4}"/>
                  </a:ext>
                </a:extLst>
              </p:cNvPr>
              <p:cNvSpPr>
                <a:spLocks noChangeArrowheads="1"/>
              </p:cNvSpPr>
              <p:nvPr/>
            </p:nvSpPr>
            <p:spPr bwMode="auto">
              <a:xfrm>
                <a:off x="3905" y="3238"/>
                <a:ext cx="41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Everett, Joshua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79">
                <a:extLst>
                  <a:ext uri="{FF2B5EF4-FFF2-40B4-BE49-F238E27FC236}">
                    <a16:creationId xmlns:a16="http://schemas.microsoft.com/office/drawing/2014/main" id="{E16C55ED-F7EE-4B01-95C7-0FEF70E07CE6}"/>
                  </a:ext>
                </a:extLst>
              </p:cNvPr>
              <p:cNvSpPr>
                <a:spLocks noChangeArrowheads="1"/>
              </p:cNvSpPr>
              <p:nvPr/>
            </p:nvSpPr>
            <p:spPr bwMode="auto">
              <a:xfrm>
                <a:off x="5068" y="3238"/>
                <a:ext cx="48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9772244-1191617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80">
                <a:extLst>
                  <a:ext uri="{FF2B5EF4-FFF2-40B4-BE49-F238E27FC236}">
                    <a16:creationId xmlns:a16="http://schemas.microsoft.com/office/drawing/2014/main" id="{933F1CD8-6AAA-4362-AB0C-62E8A9FDCDB9}"/>
                  </a:ext>
                </a:extLst>
              </p:cNvPr>
              <p:cNvSpPr>
                <a:spLocks noChangeArrowheads="1"/>
              </p:cNvSpPr>
              <p:nvPr/>
            </p:nvSpPr>
            <p:spPr bwMode="auto">
              <a:xfrm>
                <a:off x="5689" y="3238"/>
                <a:ext cx="78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 to Employment - CH 31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Rectangle 81">
                <a:extLst>
                  <a:ext uri="{FF2B5EF4-FFF2-40B4-BE49-F238E27FC236}">
                    <a16:creationId xmlns:a16="http://schemas.microsoft.com/office/drawing/2014/main" id="{6955D3D0-4870-4789-8A1D-F90DD96A2172}"/>
                  </a:ext>
                </a:extLst>
              </p:cNvPr>
              <p:cNvSpPr>
                <a:spLocks noChangeArrowheads="1"/>
              </p:cNvSpPr>
              <p:nvPr/>
            </p:nvSpPr>
            <p:spPr bwMode="auto">
              <a:xfrm>
                <a:off x="6737" y="3238"/>
                <a:ext cx="32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01/24/2020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Rectangle 82">
                <a:extLst>
                  <a:ext uri="{FF2B5EF4-FFF2-40B4-BE49-F238E27FC236}">
                    <a16:creationId xmlns:a16="http://schemas.microsoft.com/office/drawing/2014/main" id="{9DC53809-9577-4468-976E-51FD7F990D47}"/>
                  </a:ext>
                </a:extLst>
              </p:cNvPr>
              <p:cNvSpPr>
                <a:spLocks noChangeArrowheads="1"/>
              </p:cNvSpPr>
              <p:nvPr/>
            </p:nvSpPr>
            <p:spPr bwMode="auto">
              <a:xfrm>
                <a:off x="333" y="3345"/>
                <a:ext cx="3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301 - Boston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Rectangle 83">
                <a:extLst>
                  <a:ext uri="{FF2B5EF4-FFF2-40B4-BE49-F238E27FC236}">
                    <a16:creationId xmlns:a16="http://schemas.microsoft.com/office/drawing/2014/main" id="{33B47AE3-0AE6-4D78-83E7-02AC77A4A9BD}"/>
                  </a:ext>
                </a:extLst>
              </p:cNvPr>
              <p:cNvSpPr>
                <a:spLocks noChangeArrowheads="1"/>
              </p:cNvSpPr>
              <p:nvPr/>
            </p:nvSpPr>
            <p:spPr bwMode="auto">
              <a:xfrm>
                <a:off x="1110" y="3345"/>
                <a:ext cx="30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Arroyo, Tia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Rectangle 84">
                <a:extLst>
                  <a:ext uri="{FF2B5EF4-FFF2-40B4-BE49-F238E27FC236}">
                    <a16:creationId xmlns:a16="http://schemas.microsoft.com/office/drawing/2014/main" id="{B3F88C8D-AA45-4811-BD47-6004452E8A16}"/>
                  </a:ext>
                </a:extLst>
              </p:cNvPr>
              <p:cNvSpPr>
                <a:spLocks noChangeArrowheads="1"/>
              </p:cNvSpPr>
              <p:nvPr/>
            </p:nvSpPr>
            <p:spPr bwMode="auto">
              <a:xfrm>
                <a:off x="2351" y="3345"/>
                <a:ext cx="6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Rehabilitation Counselor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Rectangle 85">
                <a:extLst>
                  <a:ext uri="{FF2B5EF4-FFF2-40B4-BE49-F238E27FC236}">
                    <a16:creationId xmlns:a16="http://schemas.microsoft.com/office/drawing/2014/main" id="{7D107CC4-4BDA-4066-96A0-D2543381CBBE}"/>
                  </a:ext>
                </a:extLst>
              </p:cNvPr>
              <p:cNvSpPr>
                <a:spLocks noChangeArrowheads="1"/>
              </p:cNvSpPr>
              <p:nvPr/>
            </p:nvSpPr>
            <p:spPr bwMode="auto">
              <a:xfrm>
                <a:off x="3905" y="3345"/>
                <a:ext cx="39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Farber, Bianca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Rectangle 86">
                <a:extLst>
                  <a:ext uri="{FF2B5EF4-FFF2-40B4-BE49-F238E27FC236}">
                    <a16:creationId xmlns:a16="http://schemas.microsoft.com/office/drawing/2014/main" id="{D8212377-0E89-4EA3-B228-0D1DE5041B8F}"/>
                  </a:ext>
                </a:extLst>
              </p:cNvPr>
              <p:cNvSpPr>
                <a:spLocks noChangeArrowheads="1"/>
              </p:cNvSpPr>
              <p:nvPr/>
            </p:nvSpPr>
            <p:spPr bwMode="auto">
              <a:xfrm>
                <a:off x="5068" y="3345"/>
                <a:ext cx="51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10936789-1455916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Rectangle 87">
                <a:extLst>
                  <a:ext uri="{FF2B5EF4-FFF2-40B4-BE49-F238E27FC236}">
                    <a16:creationId xmlns:a16="http://schemas.microsoft.com/office/drawing/2014/main" id="{A6FA0030-2006-41B6-861A-183A9D473849}"/>
                  </a:ext>
                </a:extLst>
              </p:cNvPr>
              <p:cNvSpPr>
                <a:spLocks noChangeArrowheads="1"/>
              </p:cNvSpPr>
              <p:nvPr/>
            </p:nvSpPr>
            <p:spPr bwMode="auto">
              <a:xfrm>
                <a:off x="5689" y="3345"/>
                <a:ext cx="51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Interrupted - CH 31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Rectangle 88">
                <a:extLst>
                  <a:ext uri="{FF2B5EF4-FFF2-40B4-BE49-F238E27FC236}">
                    <a16:creationId xmlns:a16="http://schemas.microsoft.com/office/drawing/2014/main" id="{7E87AE0F-9784-41F6-BA40-98497F1AA8BB}"/>
                  </a:ext>
                </a:extLst>
              </p:cNvPr>
              <p:cNvSpPr>
                <a:spLocks noChangeArrowheads="1"/>
              </p:cNvSpPr>
              <p:nvPr/>
            </p:nvSpPr>
            <p:spPr bwMode="auto">
              <a:xfrm>
                <a:off x="6737" y="3345"/>
                <a:ext cx="32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06/23/2020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Rectangle 89">
                <a:extLst>
                  <a:ext uri="{FF2B5EF4-FFF2-40B4-BE49-F238E27FC236}">
                    <a16:creationId xmlns:a16="http://schemas.microsoft.com/office/drawing/2014/main" id="{445481F2-D7E6-4CEF-9FFA-F5E5C6197443}"/>
                  </a:ext>
                </a:extLst>
              </p:cNvPr>
              <p:cNvSpPr>
                <a:spLocks noChangeArrowheads="1"/>
              </p:cNvSpPr>
              <p:nvPr/>
            </p:nvSpPr>
            <p:spPr bwMode="auto">
              <a:xfrm>
                <a:off x="333" y="3453"/>
                <a:ext cx="3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301 - Boston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Rectangle 90">
                <a:extLst>
                  <a:ext uri="{FF2B5EF4-FFF2-40B4-BE49-F238E27FC236}">
                    <a16:creationId xmlns:a16="http://schemas.microsoft.com/office/drawing/2014/main" id="{0771D4B7-C121-4B3C-B46B-63BB705E1FE0}"/>
                  </a:ext>
                </a:extLst>
              </p:cNvPr>
              <p:cNvSpPr>
                <a:spLocks noChangeArrowheads="1"/>
              </p:cNvSpPr>
              <p:nvPr/>
            </p:nvSpPr>
            <p:spPr bwMode="auto">
              <a:xfrm>
                <a:off x="1110" y="3453"/>
                <a:ext cx="30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Arroyo, Tia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7" name="Rectangle 91">
                <a:extLst>
                  <a:ext uri="{FF2B5EF4-FFF2-40B4-BE49-F238E27FC236}">
                    <a16:creationId xmlns:a16="http://schemas.microsoft.com/office/drawing/2014/main" id="{0B495F41-6267-4868-8B2B-4A38CD927AB2}"/>
                  </a:ext>
                </a:extLst>
              </p:cNvPr>
              <p:cNvSpPr>
                <a:spLocks noChangeArrowheads="1"/>
              </p:cNvSpPr>
              <p:nvPr/>
            </p:nvSpPr>
            <p:spPr bwMode="auto">
              <a:xfrm>
                <a:off x="2351" y="3453"/>
                <a:ext cx="6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Rehabilitation Counselor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Rectangle 92">
                <a:extLst>
                  <a:ext uri="{FF2B5EF4-FFF2-40B4-BE49-F238E27FC236}">
                    <a16:creationId xmlns:a16="http://schemas.microsoft.com/office/drawing/2014/main" id="{6AE47986-B14F-4763-820B-4BC49191222A}"/>
                  </a:ext>
                </a:extLst>
              </p:cNvPr>
              <p:cNvSpPr>
                <a:spLocks noChangeArrowheads="1"/>
              </p:cNvSpPr>
              <p:nvPr/>
            </p:nvSpPr>
            <p:spPr bwMode="auto">
              <a:xfrm>
                <a:off x="3905" y="3453"/>
                <a:ext cx="497"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Flaherty, Matthew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Rectangle 93">
                <a:extLst>
                  <a:ext uri="{FF2B5EF4-FFF2-40B4-BE49-F238E27FC236}">
                    <a16:creationId xmlns:a16="http://schemas.microsoft.com/office/drawing/2014/main" id="{8A9A276C-4EE5-4165-AB0A-5417EA484E3F}"/>
                  </a:ext>
                </a:extLst>
              </p:cNvPr>
              <p:cNvSpPr>
                <a:spLocks noChangeArrowheads="1"/>
              </p:cNvSpPr>
              <p:nvPr/>
            </p:nvSpPr>
            <p:spPr bwMode="auto">
              <a:xfrm>
                <a:off x="5068" y="3453"/>
                <a:ext cx="51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32057753-1684188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Rectangle 94">
                <a:extLst>
                  <a:ext uri="{FF2B5EF4-FFF2-40B4-BE49-F238E27FC236}">
                    <a16:creationId xmlns:a16="http://schemas.microsoft.com/office/drawing/2014/main" id="{43EF6B6D-E784-4201-8CA9-C87DC7698905}"/>
                  </a:ext>
                </a:extLst>
              </p:cNvPr>
              <p:cNvSpPr>
                <a:spLocks noChangeArrowheads="1"/>
              </p:cNvSpPr>
              <p:nvPr/>
            </p:nvSpPr>
            <p:spPr bwMode="auto">
              <a:xfrm>
                <a:off x="5689" y="3453"/>
                <a:ext cx="78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 to Employment - CH 31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Rectangle 95">
                <a:extLst>
                  <a:ext uri="{FF2B5EF4-FFF2-40B4-BE49-F238E27FC236}">
                    <a16:creationId xmlns:a16="http://schemas.microsoft.com/office/drawing/2014/main" id="{6123B2BD-77D2-4356-9CF0-DA3D10F51C45}"/>
                  </a:ext>
                </a:extLst>
              </p:cNvPr>
              <p:cNvSpPr>
                <a:spLocks noChangeArrowheads="1"/>
              </p:cNvSpPr>
              <p:nvPr/>
            </p:nvSpPr>
            <p:spPr bwMode="auto">
              <a:xfrm>
                <a:off x="6737" y="3453"/>
                <a:ext cx="32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07/02/2020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Rectangle 96">
                <a:extLst>
                  <a:ext uri="{FF2B5EF4-FFF2-40B4-BE49-F238E27FC236}">
                    <a16:creationId xmlns:a16="http://schemas.microsoft.com/office/drawing/2014/main" id="{9D50856B-8911-4744-9BDD-9B55F2AFFA94}"/>
                  </a:ext>
                </a:extLst>
              </p:cNvPr>
              <p:cNvSpPr>
                <a:spLocks noChangeArrowheads="1"/>
              </p:cNvSpPr>
              <p:nvPr/>
            </p:nvSpPr>
            <p:spPr bwMode="auto">
              <a:xfrm>
                <a:off x="333" y="3560"/>
                <a:ext cx="3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301 - Boston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Rectangle 97">
                <a:extLst>
                  <a:ext uri="{FF2B5EF4-FFF2-40B4-BE49-F238E27FC236}">
                    <a16:creationId xmlns:a16="http://schemas.microsoft.com/office/drawing/2014/main" id="{4382775F-58E2-4293-BEB7-2843E3AF46DF}"/>
                  </a:ext>
                </a:extLst>
              </p:cNvPr>
              <p:cNvSpPr>
                <a:spLocks noChangeArrowheads="1"/>
              </p:cNvSpPr>
              <p:nvPr/>
            </p:nvSpPr>
            <p:spPr bwMode="auto">
              <a:xfrm>
                <a:off x="1110" y="3560"/>
                <a:ext cx="30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Arroyo, Tia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Rectangle 98">
                <a:extLst>
                  <a:ext uri="{FF2B5EF4-FFF2-40B4-BE49-F238E27FC236}">
                    <a16:creationId xmlns:a16="http://schemas.microsoft.com/office/drawing/2014/main" id="{9E0EE9A5-5A11-4898-9068-DBC6F5D30DBB}"/>
                  </a:ext>
                </a:extLst>
              </p:cNvPr>
              <p:cNvSpPr>
                <a:spLocks noChangeArrowheads="1"/>
              </p:cNvSpPr>
              <p:nvPr/>
            </p:nvSpPr>
            <p:spPr bwMode="auto">
              <a:xfrm>
                <a:off x="2351" y="3560"/>
                <a:ext cx="6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Rehabilitation Counselor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5" name="Rectangle 99">
                <a:extLst>
                  <a:ext uri="{FF2B5EF4-FFF2-40B4-BE49-F238E27FC236}">
                    <a16:creationId xmlns:a16="http://schemas.microsoft.com/office/drawing/2014/main" id="{8EDDA186-F2FE-4A2F-A1F5-7B45428B3C19}"/>
                  </a:ext>
                </a:extLst>
              </p:cNvPr>
              <p:cNvSpPr>
                <a:spLocks noChangeArrowheads="1"/>
              </p:cNvSpPr>
              <p:nvPr/>
            </p:nvSpPr>
            <p:spPr bwMode="auto">
              <a:xfrm>
                <a:off x="3905" y="3560"/>
                <a:ext cx="41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Gilpatrick, Sara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 name="Rectangle 100">
                <a:extLst>
                  <a:ext uri="{FF2B5EF4-FFF2-40B4-BE49-F238E27FC236}">
                    <a16:creationId xmlns:a16="http://schemas.microsoft.com/office/drawing/2014/main" id="{81E79E0B-9B1F-44D8-AB48-E18ED3315F61}"/>
                  </a:ext>
                </a:extLst>
              </p:cNvPr>
              <p:cNvSpPr>
                <a:spLocks noChangeArrowheads="1"/>
              </p:cNvSpPr>
              <p:nvPr/>
            </p:nvSpPr>
            <p:spPr bwMode="auto">
              <a:xfrm>
                <a:off x="5068" y="3560"/>
                <a:ext cx="48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22859791-985910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Rectangle 101">
                <a:extLst>
                  <a:ext uri="{FF2B5EF4-FFF2-40B4-BE49-F238E27FC236}">
                    <a16:creationId xmlns:a16="http://schemas.microsoft.com/office/drawing/2014/main" id="{C807FBE3-25B1-4B9B-B7CC-4D2CEAE56BE2}"/>
                  </a:ext>
                </a:extLst>
              </p:cNvPr>
              <p:cNvSpPr>
                <a:spLocks noChangeArrowheads="1"/>
              </p:cNvSpPr>
              <p:nvPr/>
            </p:nvSpPr>
            <p:spPr bwMode="auto">
              <a:xfrm>
                <a:off x="5689" y="3560"/>
                <a:ext cx="28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Employed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Rectangle 102">
                <a:extLst>
                  <a:ext uri="{FF2B5EF4-FFF2-40B4-BE49-F238E27FC236}">
                    <a16:creationId xmlns:a16="http://schemas.microsoft.com/office/drawing/2014/main" id="{3497C72A-8636-4A36-A136-20377BDA19A5}"/>
                  </a:ext>
                </a:extLst>
              </p:cNvPr>
              <p:cNvSpPr>
                <a:spLocks noChangeArrowheads="1"/>
              </p:cNvSpPr>
              <p:nvPr/>
            </p:nvSpPr>
            <p:spPr bwMode="auto">
              <a:xfrm>
                <a:off x="6737" y="3560"/>
                <a:ext cx="32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09/02/2020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Line 103">
                <a:extLst>
                  <a:ext uri="{FF2B5EF4-FFF2-40B4-BE49-F238E27FC236}">
                    <a16:creationId xmlns:a16="http://schemas.microsoft.com/office/drawing/2014/main" id="{131FAC1D-AE19-476E-B9C5-B022ACF5434A}"/>
                  </a:ext>
                </a:extLst>
              </p:cNvPr>
              <p:cNvSpPr>
                <a:spLocks noChangeShapeType="1"/>
              </p:cNvSpPr>
              <p:nvPr/>
            </p:nvSpPr>
            <p:spPr bwMode="auto">
              <a:xfrm>
                <a:off x="321" y="2154"/>
                <a:ext cx="1" cy="150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Rectangle 104">
                <a:extLst>
                  <a:ext uri="{FF2B5EF4-FFF2-40B4-BE49-F238E27FC236}">
                    <a16:creationId xmlns:a16="http://schemas.microsoft.com/office/drawing/2014/main" id="{4998726C-8B78-482E-BAC9-D1BE25772B39}"/>
                  </a:ext>
                </a:extLst>
              </p:cNvPr>
              <p:cNvSpPr>
                <a:spLocks noChangeArrowheads="1"/>
              </p:cNvSpPr>
              <p:nvPr/>
            </p:nvSpPr>
            <p:spPr bwMode="auto">
              <a:xfrm>
                <a:off x="321" y="2154"/>
                <a:ext cx="4" cy="15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Line 105">
                <a:extLst>
                  <a:ext uri="{FF2B5EF4-FFF2-40B4-BE49-F238E27FC236}">
                    <a16:creationId xmlns:a16="http://schemas.microsoft.com/office/drawing/2014/main" id="{0E102BF3-3D0D-4269-8255-D64E3B52CF08}"/>
                  </a:ext>
                </a:extLst>
              </p:cNvPr>
              <p:cNvSpPr>
                <a:spLocks noChangeShapeType="1"/>
              </p:cNvSpPr>
              <p:nvPr/>
            </p:nvSpPr>
            <p:spPr bwMode="auto">
              <a:xfrm>
                <a:off x="1098" y="2159"/>
                <a:ext cx="1" cy="150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Rectangle 106">
                <a:extLst>
                  <a:ext uri="{FF2B5EF4-FFF2-40B4-BE49-F238E27FC236}">
                    <a16:creationId xmlns:a16="http://schemas.microsoft.com/office/drawing/2014/main" id="{B259AABA-11A6-43CC-AE57-4F0DC59C0A6B}"/>
                  </a:ext>
                </a:extLst>
              </p:cNvPr>
              <p:cNvSpPr>
                <a:spLocks noChangeArrowheads="1"/>
              </p:cNvSpPr>
              <p:nvPr/>
            </p:nvSpPr>
            <p:spPr bwMode="auto">
              <a:xfrm>
                <a:off x="1098" y="2159"/>
                <a:ext cx="4" cy="150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Line 107">
                <a:extLst>
                  <a:ext uri="{FF2B5EF4-FFF2-40B4-BE49-F238E27FC236}">
                    <a16:creationId xmlns:a16="http://schemas.microsoft.com/office/drawing/2014/main" id="{89BD5CCF-FB6A-4870-92E9-7EDEA88CA5AC}"/>
                  </a:ext>
                </a:extLst>
              </p:cNvPr>
              <p:cNvSpPr>
                <a:spLocks noChangeShapeType="1"/>
              </p:cNvSpPr>
              <p:nvPr/>
            </p:nvSpPr>
            <p:spPr bwMode="auto">
              <a:xfrm>
                <a:off x="2339" y="2159"/>
                <a:ext cx="1" cy="150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Rectangle 108">
                <a:extLst>
                  <a:ext uri="{FF2B5EF4-FFF2-40B4-BE49-F238E27FC236}">
                    <a16:creationId xmlns:a16="http://schemas.microsoft.com/office/drawing/2014/main" id="{E87BF8D8-3CE5-4C8A-97B0-6C899D9EA85D}"/>
                  </a:ext>
                </a:extLst>
              </p:cNvPr>
              <p:cNvSpPr>
                <a:spLocks noChangeArrowheads="1"/>
              </p:cNvSpPr>
              <p:nvPr/>
            </p:nvSpPr>
            <p:spPr bwMode="auto">
              <a:xfrm>
                <a:off x="2339" y="2159"/>
                <a:ext cx="4" cy="150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Line 109">
                <a:extLst>
                  <a:ext uri="{FF2B5EF4-FFF2-40B4-BE49-F238E27FC236}">
                    <a16:creationId xmlns:a16="http://schemas.microsoft.com/office/drawing/2014/main" id="{6C1F69FE-F1BB-476C-99F2-CF97C623A9AC}"/>
                  </a:ext>
                </a:extLst>
              </p:cNvPr>
              <p:cNvSpPr>
                <a:spLocks noChangeShapeType="1"/>
              </p:cNvSpPr>
              <p:nvPr/>
            </p:nvSpPr>
            <p:spPr bwMode="auto">
              <a:xfrm>
                <a:off x="3893" y="2159"/>
                <a:ext cx="1" cy="150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Rectangle 110">
                <a:extLst>
                  <a:ext uri="{FF2B5EF4-FFF2-40B4-BE49-F238E27FC236}">
                    <a16:creationId xmlns:a16="http://schemas.microsoft.com/office/drawing/2014/main" id="{BF9C256A-665C-42D2-AEC2-4AEB01DF51B9}"/>
                  </a:ext>
                </a:extLst>
              </p:cNvPr>
              <p:cNvSpPr>
                <a:spLocks noChangeArrowheads="1"/>
              </p:cNvSpPr>
              <p:nvPr/>
            </p:nvSpPr>
            <p:spPr bwMode="auto">
              <a:xfrm>
                <a:off x="3893" y="2159"/>
                <a:ext cx="4" cy="150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Line 111">
                <a:extLst>
                  <a:ext uri="{FF2B5EF4-FFF2-40B4-BE49-F238E27FC236}">
                    <a16:creationId xmlns:a16="http://schemas.microsoft.com/office/drawing/2014/main" id="{0869E99C-50CD-4A38-A65C-EF85486E5DA8}"/>
                  </a:ext>
                </a:extLst>
              </p:cNvPr>
              <p:cNvSpPr>
                <a:spLocks noChangeShapeType="1"/>
              </p:cNvSpPr>
              <p:nvPr/>
            </p:nvSpPr>
            <p:spPr bwMode="auto">
              <a:xfrm>
                <a:off x="5056" y="2159"/>
                <a:ext cx="1" cy="150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Rectangle 112">
                <a:extLst>
                  <a:ext uri="{FF2B5EF4-FFF2-40B4-BE49-F238E27FC236}">
                    <a16:creationId xmlns:a16="http://schemas.microsoft.com/office/drawing/2014/main" id="{DF96EBDA-2B57-4C0C-AEB6-BC7ECF39D996}"/>
                  </a:ext>
                </a:extLst>
              </p:cNvPr>
              <p:cNvSpPr>
                <a:spLocks noChangeArrowheads="1"/>
              </p:cNvSpPr>
              <p:nvPr/>
            </p:nvSpPr>
            <p:spPr bwMode="auto">
              <a:xfrm>
                <a:off x="5056" y="2159"/>
                <a:ext cx="4" cy="150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113">
                <a:extLst>
                  <a:ext uri="{FF2B5EF4-FFF2-40B4-BE49-F238E27FC236}">
                    <a16:creationId xmlns:a16="http://schemas.microsoft.com/office/drawing/2014/main" id="{621160E1-9CDD-48C3-8F69-4E35E9F7945A}"/>
                  </a:ext>
                </a:extLst>
              </p:cNvPr>
              <p:cNvSpPr>
                <a:spLocks noChangeShapeType="1"/>
              </p:cNvSpPr>
              <p:nvPr/>
            </p:nvSpPr>
            <p:spPr bwMode="auto">
              <a:xfrm>
                <a:off x="5676" y="2159"/>
                <a:ext cx="1" cy="150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Rectangle 114">
                <a:extLst>
                  <a:ext uri="{FF2B5EF4-FFF2-40B4-BE49-F238E27FC236}">
                    <a16:creationId xmlns:a16="http://schemas.microsoft.com/office/drawing/2014/main" id="{BE22BDBF-2DC0-4213-AAA9-1F3E754CEB23}"/>
                  </a:ext>
                </a:extLst>
              </p:cNvPr>
              <p:cNvSpPr>
                <a:spLocks noChangeArrowheads="1"/>
              </p:cNvSpPr>
              <p:nvPr/>
            </p:nvSpPr>
            <p:spPr bwMode="auto">
              <a:xfrm>
                <a:off x="5676" y="2159"/>
                <a:ext cx="5" cy="150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Line 115">
                <a:extLst>
                  <a:ext uri="{FF2B5EF4-FFF2-40B4-BE49-F238E27FC236}">
                    <a16:creationId xmlns:a16="http://schemas.microsoft.com/office/drawing/2014/main" id="{C6237E73-6274-4BCE-A15E-2947C8C66698}"/>
                  </a:ext>
                </a:extLst>
              </p:cNvPr>
              <p:cNvSpPr>
                <a:spLocks noChangeShapeType="1"/>
              </p:cNvSpPr>
              <p:nvPr/>
            </p:nvSpPr>
            <p:spPr bwMode="auto">
              <a:xfrm>
                <a:off x="6725" y="2159"/>
                <a:ext cx="1" cy="150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Rectangle 116">
                <a:extLst>
                  <a:ext uri="{FF2B5EF4-FFF2-40B4-BE49-F238E27FC236}">
                    <a16:creationId xmlns:a16="http://schemas.microsoft.com/office/drawing/2014/main" id="{82BA54D3-FAE2-4D4E-A351-B2396EA7FA26}"/>
                  </a:ext>
                </a:extLst>
              </p:cNvPr>
              <p:cNvSpPr>
                <a:spLocks noChangeArrowheads="1"/>
              </p:cNvSpPr>
              <p:nvPr/>
            </p:nvSpPr>
            <p:spPr bwMode="auto">
              <a:xfrm>
                <a:off x="6725" y="2159"/>
                <a:ext cx="4" cy="150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Line 117">
                <a:extLst>
                  <a:ext uri="{FF2B5EF4-FFF2-40B4-BE49-F238E27FC236}">
                    <a16:creationId xmlns:a16="http://schemas.microsoft.com/office/drawing/2014/main" id="{6CAB7101-6781-4A97-B303-91BF0DA5A542}"/>
                  </a:ext>
                </a:extLst>
              </p:cNvPr>
              <p:cNvSpPr>
                <a:spLocks noChangeShapeType="1"/>
              </p:cNvSpPr>
              <p:nvPr/>
            </p:nvSpPr>
            <p:spPr bwMode="auto">
              <a:xfrm>
                <a:off x="7111" y="2154"/>
                <a:ext cx="1" cy="150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Rectangle 118">
                <a:extLst>
                  <a:ext uri="{FF2B5EF4-FFF2-40B4-BE49-F238E27FC236}">
                    <a16:creationId xmlns:a16="http://schemas.microsoft.com/office/drawing/2014/main" id="{4B875A49-2113-4D2B-ABBA-65EF03F5AB5A}"/>
                  </a:ext>
                </a:extLst>
              </p:cNvPr>
              <p:cNvSpPr>
                <a:spLocks noChangeArrowheads="1"/>
              </p:cNvSpPr>
              <p:nvPr/>
            </p:nvSpPr>
            <p:spPr bwMode="auto">
              <a:xfrm>
                <a:off x="7111" y="2154"/>
                <a:ext cx="4" cy="15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Line 119">
                <a:extLst>
                  <a:ext uri="{FF2B5EF4-FFF2-40B4-BE49-F238E27FC236}">
                    <a16:creationId xmlns:a16="http://schemas.microsoft.com/office/drawing/2014/main" id="{B64314D0-1932-42E2-A55F-63DFA0CE88FD}"/>
                  </a:ext>
                </a:extLst>
              </p:cNvPr>
              <p:cNvSpPr>
                <a:spLocks noChangeShapeType="1"/>
              </p:cNvSpPr>
              <p:nvPr/>
            </p:nvSpPr>
            <p:spPr bwMode="auto">
              <a:xfrm>
                <a:off x="321" y="2154"/>
                <a:ext cx="6794"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Rectangle 120">
                <a:extLst>
                  <a:ext uri="{FF2B5EF4-FFF2-40B4-BE49-F238E27FC236}">
                    <a16:creationId xmlns:a16="http://schemas.microsoft.com/office/drawing/2014/main" id="{66A37728-1F98-4FF9-A96F-C0B611DD665C}"/>
                  </a:ext>
                </a:extLst>
              </p:cNvPr>
              <p:cNvSpPr>
                <a:spLocks noChangeArrowheads="1"/>
              </p:cNvSpPr>
              <p:nvPr/>
            </p:nvSpPr>
            <p:spPr bwMode="auto">
              <a:xfrm>
                <a:off x="527" y="2143"/>
                <a:ext cx="679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121">
                <a:extLst>
                  <a:ext uri="{FF2B5EF4-FFF2-40B4-BE49-F238E27FC236}">
                    <a16:creationId xmlns:a16="http://schemas.microsoft.com/office/drawing/2014/main" id="{5FD52E99-5547-418B-8D6D-EC46419FEF65}"/>
                  </a:ext>
                </a:extLst>
              </p:cNvPr>
              <p:cNvSpPr>
                <a:spLocks noChangeShapeType="1"/>
              </p:cNvSpPr>
              <p:nvPr/>
            </p:nvSpPr>
            <p:spPr bwMode="auto">
              <a:xfrm>
                <a:off x="321" y="2261"/>
                <a:ext cx="6794"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Rectangle 122">
                <a:extLst>
                  <a:ext uri="{FF2B5EF4-FFF2-40B4-BE49-F238E27FC236}">
                    <a16:creationId xmlns:a16="http://schemas.microsoft.com/office/drawing/2014/main" id="{56FD2A4E-15BC-4012-BFD5-0D8D30918F57}"/>
                  </a:ext>
                </a:extLst>
              </p:cNvPr>
              <p:cNvSpPr>
                <a:spLocks noChangeArrowheads="1"/>
              </p:cNvSpPr>
              <p:nvPr/>
            </p:nvSpPr>
            <p:spPr bwMode="auto">
              <a:xfrm>
                <a:off x="321" y="2261"/>
                <a:ext cx="679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Line 123">
                <a:extLst>
                  <a:ext uri="{FF2B5EF4-FFF2-40B4-BE49-F238E27FC236}">
                    <a16:creationId xmlns:a16="http://schemas.microsoft.com/office/drawing/2014/main" id="{023E993C-DFCE-41E0-9CB0-F2C08DA9FAC5}"/>
                  </a:ext>
                </a:extLst>
              </p:cNvPr>
              <p:cNvSpPr>
                <a:spLocks noChangeShapeType="1"/>
              </p:cNvSpPr>
              <p:nvPr/>
            </p:nvSpPr>
            <p:spPr bwMode="auto">
              <a:xfrm>
                <a:off x="321" y="2369"/>
                <a:ext cx="6794"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Rectangle 124">
                <a:extLst>
                  <a:ext uri="{FF2B5EF4-FFF2-40B4-BE49-F238E27FC236}">
                    <a16:creationId xmlns:a16="http://schemas.microsoft.com/office/drawing/2014/main" id="{025B6071-1A3D-4825-8EC2-E952DC1FD1DE}"/>
                  </a:ext>
                </a:extLst>
              </p:cNvPr>
              <p:cNvSpPr>
                <a:spLocks noChangeArrowheads="1"/>
              </p:cNvSpPr>
              <p:nvPr/>
            </p:nvSpPr>
            <p:spPr bwMode="auto">
              <a:xfrm>
                <a:off x="321" y="2369"/>
                <a:ext cx="679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Line 125">
                <a:extLst>
                  <a:ext uri="{FF2B5EF4-FFF2-40B4-BE49-F238E27FC236}">
                    <a16:creationId xmlns:a16="http://schemas.microsoft.com/office/drawing/2014/main" id="{F82E69A5-0135-47A5-B900-5DCB9EFE5694}"/>
                  </a:ext>
                </a:extLst>
              </p:cNvPr>
              <p:cNvSpPr>
                <a:spLocks noChangeShapeType="1"/>
              </p:cNvSpPr>
              <p:nvPr/>
            </p:nvSpPr>
            <p:spPr bwMode="auto">
              <a:xfrm>
                <a:off x="321" y="2476"/>
                <a:ext cx="6794"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Rectangle 126">
                <a:extLst>
                  <a:ext uri="{FF2B5EF4-FFF2-40B4-BE49-F238E27FC236}">
                    <a16:creationId xmlns:a16="http://schemas.microsoft.com/office/drawing/2014/main" id="{31927EC2-6E46-4D26-8D13-59DEBE40616B}"/>
                  </a:ext>
                </a:extLst>
              </p:cNvPr>
              <p:cNvSpPr>
                <a:spLocks noChangeArrowheads="1"/>
              </p:cNvSpPr>
              <p:nvPr/>
            </p:nvSpPr>
            <p:spPr bwMode="auto">
              <a:xfrm>
                <a:off x="321" y="2476"/>
                <a:ext cx="679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Line 127">
                <a:extLst>
                  <a:ext uri="{FF2B5EF4-FFF2-40B4-BE49-F238E27FC236}">
                    <a16:creationId xmlns:a16="http://schemas.microsoft.com/office/drawing/2014/main" id="{54409AF2-49FE-4D8B-BDC7-C42A9FB6567C}"/>
                  </a:ext>
                </a:extLst>
              </p:cNvPr>
              <p:cNvSpPr>
                <a:spLocks noChangeShapeType="1"/>
              </p:cNvSpPr>
              <p:nvPr/>
            </p:nvSpPr>
            <p:spPr bwMode="auto">
              <a:xfrm>
                <a:off x="321" y="2583"/>
                <a:ext cx="6794"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Rectangle 128">
                <a:extLst>
                  <a:ext uri="{FF2B5EF4-FFF2-40B4-BE49-F238E27FC236}">
                    <a16:creationId xmlns:a16="http://schemas.microsoft.com/office/drawing/2014/main" id="{55D4D76A-2E2B-4E71-BBE7-4E02DA016710}"/>
                  </a:ext>
                </a:extLst>
              </p:cNvPr>
              <p:cNvSpPr>
                <a:spLocks noChangeArrowheads="1"/>
              </p:cNvSpPr>
              <p:nvPr/>
            </p:nvSpPr>
            <p:spPr bwMode="auto">
              <a:xfrm>
                <a:off x="321" y="2583"/>
                <a:ext cx="679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Line 129">
                <a:extLst>
                  <a:ext uri="{FF2B5EF4-FFF2-40B4-BE49-F238E27FC236}">
                    <a16:creationId xmlns:a16="http://schemas.microsoft.com/office/drawing/2014/main" id="{243236C0-049C-45CB-8DF7-71DEC107DF9D}"/>
                  </a:ext>
                </a:extLst>
              </p:cNvPr>
              <p:cNvSpPr>
                <a:spLocks noChangeShapeType="1"/>
              </p:cNvSpPr>
              <p:nvPr/>
            </p:nvSpPr>
            <p:spPr bwMode="auto">
              <a:xfrm>
                <a:off x="321" y="2691"/>
                <a:ext cx="6794"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 name="Rectangle 130">
                <a:extLst>
                  <a:ext uri="{FF2B5EF4-FFF2-40B4-BE49-F238E27FC236}">
                    <a16:creationId xmlns:a16="http://schemas.microsoft.com/office/drawing/2014/main" id="{20544642-54A5-4119-B5C0-41A0C56FE8FD}"/>
                  </a:ext>
                </a:extLst>
              </p:cNvPr>
              <p:cNvSpPr>
                <a:spLocks noChangeArrowheads="1"/>
              </p:cNvSpPr>
              <p:nvPr/>
            </p:nvSpPr>
            <p:spPr bwMode="auto">
              <a:xfrm>
                <a:off x="321" y="2691"/>
                <a:ext cx="679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Line 131">
                <a:extLst>
                  <a:ext uri="{FF2B5EF4-FFF2-40B4-BE49-F238E27FC236}">
                    <a16:creationId xmlns:a16="http://schemas.microsoft.com/office/drawing/2014/main" id="{756A59BE-D3DD-4DAB-9335-19F626168DB8}"/>
                  </a:ext>
                </a:extLst>
              </p:cNvPr>
              <p:cNvSpPr>
                <a:spLocks noChangeShapeType="1"/>
              </p:cNvSpPr>
              <p:nvPr/>
            </p:nvSpPr>
            <p:spPr bwMode="auto">
              <a:xfrm>
                <a:off x="321" y="2798"/>
                <a:ext cx="6794"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Rectangle 132">
                <a:extLst>
                  <a:ext uri="{FF2B5EF4-FFF2-40B4-BE49-F238E27FC236}">
                    <a16:creationId xmlns:a16="http://schemas.microsoft.com/office/drawing/2014/main" id="{9818DBF7-AD4F-42AF-B006-AC9F9B9215FC}"/>
                  </a:ext>
                </a:extLst>
              </p:cNvPr>
              <p:cNvSpPr>
                <a:spLocks noChangeArrowheads="1"/>
              </p:cNvSpPr>
              <p:nvPr/>
            </p:nvSpPr>
            <p:spPr bwMode="auto">
              <a:xfrm>
                <a:off x="321" y="2798"/>
                <a:ext cx="679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Line 133">
                <a:extLst>
                  <a:ext uri="{FF2B5EF4-FFF2-40B4-BE49-F238E27FC236}">
                    <a16:creationId xmlns:a16="http://schemas.microsoft.com/office/drawing/2014/main" id="{E0B3D607-DAC6-4562-8B3A-9941B49AD925}"/>
                  </a:ext>
                </a:extLst>
              </p:cNvPr>
              <p:cNvSpPr>
                <a:spLocks noChangeShapeType="1"/>
              </p:cNvSpPr>
              <p:nvPr/>
            </p:nvSpPr>
            <p:spPr bwMode="auto">
              <a:xfrm>
                <a:off x="321" y="2905"/>
                <a:ext cx="6794"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Rectangle 134">
                <a:extLst>
                  <a:ext uri="{FF2B5EF4-FFF2-40B4-BE49-F238E27FC236}">
                    <a16:creationId xmlns:a16="http://schemas.microsoft.com/office/drawing/2014/main" id="{4180653D-44E4-4C0A-B8D4-D05CC312A4E7}"/>
                  </a:ext>
                </a:extLst>
              </p:cNvPr>
              <p:cNvSpPr>
                <a:spLocks noChangeArrowheads="1"/>
              </p:cNvSpPr>
              <p:nvPr/>
            </p:nvSpPr>
            <p:spPr bwMode="auto">
              <a:xfrm>
                <a:off x="321" y="2905"/>
                <a:ext cx="679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135">
                <a:extLst>
                  <a:ext uri="{FF2B5EF4-FFF2-40B4-BE49-F238E27FC236}">
                    <a16:creationId xmlns:a16="http://schemas.microsoft.com/office/drawing/2014/main" id="{8904D2DD-F747-4BBC-92AC-63163BAB67EA}"/>
                  </a:ext>
                </a:extLst>
              </p:cNvPr>
              <p:cNvSpPr>
                <a:spLocks noChangeShapeType="1"/>
              </p:cNvSpPr>
              <p:nvPr/>
            </p:nvSpPr>
            <p:spPr bwMode="auto">
              <a:xfrm>
                <a:off x="321" y="3013"/>
                <a:ext cx="6794"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Rectangle 136">
                <a:extLst>
                  <a:ext uri="{FF2B5EF4-FFF2-40B4-BE49-F238E27FC236}">
                    <a16:creationId xmlns:a16="http://schemas.microsoft.com/office/drawing/2014/main" id="{44A5157A-2F40-4CE5-A7A7-1E7BF034FD7E}"/>
                  </a:ext>
                </a:extLst>
              </p:cNvPr>
              <p:cNvSpPr>
                <a:spLocks noChangeArrowheads="1"/>
              </p:cNvSpPr>
              <p:nvPr/>
            </p:nvSpPr>
            <p:spPr bwMode="auto">
              <a:xfrm>
                <a:off x="321" y="3013"/>
                <a:ext cx="679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137">
                <a:extLst>
                  <a:ext uri="{FF2B5EF4-FFF2-40B4-BE49-F238E27FC236}">
                    <a16:creationId xmlns:a16="http://schemas.microsoft.com/office/drawing/2014/main" id="{AA2D7ADE-774D-4A90-8423-04DA6D1775FE}"/>
                  </a:ext>
                </a:extLst>
              </p:cNvPr>
              <p:cNvSpPr>
                <a:spLocks noChangeShapeType="1"/>
              </p:cNvSpPr>
              <p:nvPr/>
            </p:nvSpPr>
            <p:spPr bwMode="auto">
              <a:xfrm>
                <a:off x="321" y="3120"/>
                <a:ext cx="6794"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Rectangle 138">
                <a:extLst>
                  <a:ext uri="{FF2B5EF4-FFF2-40B4-BE49-F238E27FC236}">
                    <a16:creationId xmlns:a16="http://schemas.microsoft.com/office/drawing/2014/main" id="{84011A3A-2681-4E11-8FC9-A9DECC88C326}"/>
                  </a:ext>
                </a:extLst>
              </p:cNvPr>
              <p:cNvSpPr>
                <a:spLocks noChangeArrowheads="1"/>
              </p:cNvSpPr>
              <p:nvPr/>
            </p:nvSpPr>
            <p:spPr bwMode="auto">
              <a:xfrm>
                <a:off x="321" y="3120"/>
                <a:ext cx="679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139">
                <a:extLst>
                  <a:ext uri="{FF2B5EF4-FFF2-40B4-BE49-F238E27FC236}">
                    <a16:creationId xmlns:a16="http://schemas.microsoft.com/office/drawing/2014/main" id="{506E0206-160C-4AA1-8AD9-A79A882AD806}"/>
                  </a:ext>
                </a:extLst>
              </p:cNvPr>
              <p:cNvSpPr>
                <a:spLocks noChangeShapeType="1"/>
              </p:cNvSpPr>
              <p:nvPr/>
            </p:nvSpPr>
            <p:spPr bwMode="auto">
              <a:xfrm>
                <a:off x="321" y="3227"/>
                <a:ext cx="6794"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Rectangle 140">
                <a:extLst>
                  <a:ext uri="{FF2B5EF4-FFF2-40B4-BE49-F238E27FC236}">
                    <a16:creationId xmlns:a16="http://schemas.microsoft.com/office/drawing/2014/main" id="{FF941B31-FAD0-4904-8C0F-6A1163176EC0}"/>
                  </a:ext>
                </a:extLst>
              </p:cNvPr>
              <p:cNvSpPr>
                <a:spLocks noChangeArrowheads="1"/>
              </p:cNvSpPr>
              <p:nvPr/>
            </p:nvSpPr>
            <p:spPr bwMode="auto">
              <a:xfrm>
                <a:off x="321" y="3227"/>
                <a:ext cx="679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Line 141">
                <a:extLst>
                  <a:ext uri="{FF2B5EF4-FFF2-40B4-BE49-F238E27FC236}">
                    <a16:creationId xmlns:a16="http://schemas.microsoft.com/office/drawing/2014/main" id="{36B384B6-797F-4A15-96AD-447D98F02774}"/>
                  </a:ext>
                </a:extLst>
              </p:cNvPr>
              <p:cNvSpPr>
                <a:spLocks noChangeShapeType="1"/>
              </p:cNvSpPr>
              <p:nvPr/>
            </p:nvSpPr>
            <p:spPr bwMode="auto">
              <a:xfrm>
                <a:off x="321" y="3335"/>
                <a:ext cx="6794"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Rectangle 142">
                <a:extLst>
                  <a:ext uri="{FF2B5EF4-FFF2-40B4-BE49-F238E27FC236}">
                    <a16:creationId xmlns:a16="http://schemas.microsoft.com/office/drawing/2014/main" id="{06655F53-375A-4224-8095-376E2D14CD08}"/>
                  </a:ext>
                </a:extLst>
              </p:cNvPr>
              <p:cNvSpPr>
                <a:spLocks noChangeArrowheads="1"/>
              </p:cNvSpPr>
              <p:nvPr/>
            </p:nvSpPr>
            <p:spPr bwMode="auto">
              <a:xfrm>
                <a:off x="321" y="3335"/>
                <a:ext cx="679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Line 143">
                <a:extLst>
                  <a:ext uri="{FF2B5EF4-FFF2-40B4-BE49-F238E27FC236}">
                    <a16:creationId xmlns:a16="http://schemas.microsoft.com/office/drawing/2014/main" id="{6AD3DB87-5390-465F-91AD-2E7C8866B5FD}"/>
                  </a:ext>
                </a:extLst>
              </p:cNvPr>
              <p:cNvSpPr>
                <a:spLocks noChangeShapeType="1"/>
              </p:cNvSpPr>
              <p:nvPr/>
            </p:nvSpPr>
            <p:spPr bwMode="auto">
              <a:xfrm>
                <a:off x="321" y="3442"/>
                <a:ext cx="6794"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Rectangle 144">
                <a:extLst>
                  <a:ext uri="{FF2B5EF4-FFF2-40B4-BE49-F238E27FC236}">
                    <a16:creationId xmlns:a16="http://schemas.microsoft.com/office/drawing/2014/main" id="{B5CF5172-2416-4331-B673-73AAF260EC24}"/>
                  </a:ext>
                </a:extLst>
              </p:cNvPr>
              <p:cNvSpPr>
                <a:spLocks noChangeArrowheads="1"/>
              </p:cNvSpPr>
              <p:nvPr/>
            </p:nvSpPr>
            <p:spPr bwMode="auto">
              <a:xfrm>
                <a:off x="321" y="3442"/>
                <a:ext cx="679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Line 145">
                <a:extLst>
                  <a:ext uri="{FF2B5EF4-FFF2-40B4-BE49-F238E27FC236}">
                    <a16:creationId xmlns:a16="http://schemas.microsoft.com/office/drawing/2014/main" id="{3D9B6A1F-1290-4DAD-9B27-D7EB455D6181}"/>
                  </a:ext>
                </a:extLst>
              </p:cNvPr>
              <p:cNvSpPr>
                <a:spLocks noChangeShapeType="1"/>
              </p:cNvSpPr>
              <p:nvPr/>
            </p:nvSpPr>
            <p:spPr bwMode="auto">
              <a:xfrm>
                <a:off x="321" y="3549"/>
                <a:ext cx="6794"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Rectangle 146">
                <a:extLst>
                  <a:ext uri="{FF2B5EF4-FFF2-40B4-BE49-F238E27FC236}">
                    <a16:creationId xmlns:a16="http://schemas.microsoft.com/office/drawing/2014/main" id="{93E522FC-1BF2-4B77-9948-BA25C7A1BCEE}"/>
                  </a:ext>
                </a:extLst>
              </p:cNvPr>
              <p:cNvSpPr>
                <a:spLocks noChangeArrowheads="1"/>
              </p:cNvSpPr>
              <p:nvPr/>
            </p:nvSpPr>
            <p:spPr bwMode="auto">
              <a:xfrm>
                <a:off x="321" y="3549"/>
                <a:ext cx="679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147">
                <a:extLst>
                  <a:ext uri="{FF2B5EF4-FFF2-40B4-BE49-F238E27FC236}">
                    <a16:creationId xmlns:a16="http://schemas.microsoft.com/office/drawing/2014/main" id="{760248EE-A76B-47DF-B9E2-0A8EB3A65C4E}"/>
                  </a:ext>
                </a:extLst>
              </p:cNvPr>
              <p:cNvSpPr>
                <a:spLocks noChangeShapeType="1"/>
              </p:cNvSpPr>
              <p:nvPr/>
            </p:nvSpPr>
            <p:spPr bwMode="auto">
              <a:xfrm>
                <a:off x="321" y="3657"/>
                <a:ext cx="6794"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Rectangle 148">
                <a:extLst>
                  <a:ext uri="{FF2B5EF4-FFF2-40B4-BE49-F238E27FC236}">
                    <a16:creationId xmlns:a16="http://schemas.microsoft.com/office/drawing/2014/main" id="{48728C9B-CA17-4CAE-97F6-D58977C127CF}"/>
                  </a:ext>
                </a:extLst>
              </p:cNvPr>
              <p:cNvSpPr>
                <a:spLocks noChangeArrowheads="1"/>
              </p:cNvSpPr>
              <p:nvPr/>
            </p:nvSpPr>
            <p:spPr bwMode="auto">
              <a:xfrm>
                <a:off x="321" y="3657"/>
                <a:ext cx="679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56" name="Rectangle 155">
            <a:extLst>
              <a:ext uri="{FF2B5EF4-FFF2-40B4-BE49-F238E27FC236}">
                <a16:creationId xmlns:a16="http://schemas.microsoft.com/office/drawing/2014/main" id="{B1E71E28-18B8-434E-93C7-489B2C645ED1}"/>
              </a:ext>
            </a:extLst>
          </p:cNvPr>
          <p:cNvSpPr/>
          <p:nvPr/>
        </p:nvSpPr>
        <p:spPr>
          <a:xfrm>
            <a:off x="544629" y="3436939"/>
            <a:ext cx="10853840" cy="24746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8745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C2C7A-1634-4727-87CB-AC1BFFEA5843}"/>
              </a:ext>
            </a:extLst>
          </p:cNvPr>
          <p:cNvSpPr>
            <a:spLocks noGrp="1"/>
          </p:cNvSpPr>
          <p:nvPr>
            <p:ph idx="1"/>
          </p:nvPr>
        </p:nvSpPr>
        <p:spPr>
          <a:xfrm>
            <a:off x="805915" y="410817"/>
            <a:ext cx="10515600" cy="5809008"/>
          </a:xfrm>
        </p:spPr>
        <p:txBody>
          <a:bodyPr/>
          <a:lstStyle/>
          <a:p>
            <a:pPr marL="0" indent="0" algn="ctr">
              <a:buNone/>
            </a:pPr>
            <a:r>
              <a:rPr lang="en-US" sz="9600" dirty="0">
                <a:latin typeface="Century Schoolbook" panose="02040604050505020304" pitchFamily="18" charset="0"/>
              </a:rPr>
              <a:t>DEMO</a:t>
            </a:r>
          </a:p>
        </p:txBody>
      </p:sp>
      <p:sp>
        <p:nvSpPr>
          <p:cNvPr id="4" name="Slide Number Placeholder 3">
            <a:extLst>
              <a:ext uri="{FF2B5EF4-FFF2-40B4-BE49-F238E27FC236}">
                <a16:creationId xmlns:a16="http://schemas.microsoft.com/office/drawing/2014/main" id="{B9337148-0EBE-4CA6-B0C6-652FE0EE439B}"/>
              </a:ext>
            </a:extLst>
          </p:cNvPr>
          <p:cNvSpPr>
            <a:spLocks noGrp="1"/>
          </p:cNvSpPr>
          <p:nvPr>
            <p:ph type="sldNum" sz="quarter" idx="12"/>
          </p:nvPr>
        </p:nvSpPr>
        <p:spPr/>
        <p:txBody>
          <a:bodyPr/>
          <a:lstStyle/>
          <a:p>
            <a:fld id="{2346C6CC-1531-9D43-9929-56C34AA4FDB5}" type="slidenum">
              <a:rPr lang="en-US" smtClean="0"/>
              <a:t>14</a:t>
            </a:fld>
            <a:endParaRPr lang="en-US" dirty="0"/>
          </a:p>
        </p:txBody>
      </p:sp>
      <p:pic>
        <p:nvPicPr>
          <p:cNvPr id="1026" name="Picture 2" descr="Proquip Demo | Proquip NZ">
            <a:extLst>
              <a:ext uri="{FF2B5EF4-FFF2-40B4-BE49-F238E27FC236}">
                <a16:creationId xmlns:a16="http://schemas.microsoft.com/office/drawing/2014/main" id="{AF30FD05-5054-422E-8F85-27038C918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699" y="1936792"/>
            <a:ext cx="3721100" cy="378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976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B2A3-20C1-42C0-AE4B-EB3569F1ECF0}"/>
              </a:ext>
            </a:extLst>
          </p:cNvPr>
          <p:cNvSpPr>
            <a:spLocks noGrp="1"/>
          </p:cNvSpPr>
          <p:nvPr>
            <p:ph type="title"/>
          </p:nvPr>
        </p:nvSpPr>
        <p:spPr>
          <a:xfrm>
            <a:off x="75558" y="337220"/>
            <a:ext cx="11933381" cy="661153"/>
          </a:xfrm>
        </p:spPr>
        <p:txBody>
          <a:bodyPr>
            <a:normAutofit/>
          </a:bodyPr>
          <a:lstStyle/>
          <a:p>
            <a:pPr algn="ctr"/>
            <a:r>
              <a:rPr lang="en-US" sz="2800" dirty="0">
                <a:solidFill>
                  <a:schemeClr val="tx1"/>
                </a:solidFill>
                <a:latin typeface="Century Schoolbook" panose="02040604050505020304" pitchFamily="18" charset="0"/>
              </a:rPr>
              <a:t>5.) Summary Statistics </a:t>
            </a:r>
            <a:r>
              <a:rPr lang="en-US" sz="2000" b="0" i="1" dirty="0">
                <a:solidFill>
                  <a:schemeClr val="tx1"/>
                </a:solidFill>
                <a:latin typeface="Century Schoolbook" panose="02040604050505020304" pitchFamily="18" charset="0"/>
              </a:rPr>
              <a:t>(Performance Tab)</a:t>
            </a:r>
            <a:endParaRPr lang="en-US" sz="2800" b="0" i="1" dirty="0">
              <a:solidFill>
                <a:schemeClr val="tx1"/>
              </a:solidFill>
              <a:latin typeface="Century Schoolbook" panose="02040604050505020304" pitchFamily="18" charset="0"/>
            </a:endParaRPr>
          </a:p>
        </p:txBody>
      </p:sp>
      <p:sp>
        <p:nvSpPr>
          <p:cNvPr id="3" name="Content Placeholder 2">
            <a:extLst>
              <a:ext uri="{FF2B5EF4-FFF2-40B4-BE49-F238E27FC236}">
                <a16:creationId xmlns:a16="http://schemas.microsoft.com/office/drawing/2014/main" id="{4A9C7D36-E1D1-4952-9FCB-92C335269AE4}"/>
              </a:ext>
            </a:extLst>
          </p:cNvPr>
          <p:cNvSpPr>
            <a:spLocks noGrp="1"/>
          </p:cNvSpPr>
          <p:nvPr>
            <p:ph idx="1"/>
          </p:nvPr>
        </p:nvSpPr>
        <p:spPr>
          <a:xfrm>
            <a:off x="369935" y="1034260"/>
            <a:ext cx="11508509" cy="4767711"/>
          </a:xfrm>
        </p:spPr>
        <p:txBody>
          <a:bodyPr>
            <a:normAutofit/>
          </a:bodyPr>
          <a:lstStyle/>
          <a:p>
            <a:pPr marL="0" indent="0">
              <a:buNone/>
            </a:pPr>
            <a:r>
              <a:rPr lang="en-US" sz="1800" dirty="0">
                <a:latin typeface="Century Schoolbook" panose="02040604050505020304" pitchFamily="18" charset="0"/>
              </a:rPr>
              <a:t>The </a:t>
            </a:r>
            <a:r>
              <a:rPr lang="en-US" sz="1800" b="1" dirty="0">
                <a:latin typeface="Century Schoolbook" panose="02040604050505020304" pitchFamily="18" charset="0"/>
              </a:rPr>
              <a:t>[Summary Statistics] </a:t>
            </a:r>
            <a:r>
              <a:rPr lang="en-US" sz="1800" dirty="0">
                <a:latin typeface="Century Schoolbook" panose="02040604050505020304" pitchFamily="18" charset="0"/>
              </a:rPr>
              <a:t>Report is an easy way to evaluate the case status report of a counselor's caseload without having to utilize CWINRS to search case by case. Management is also able to see idle percentage, logins, cases that have been opened and closed, activity, and unviewed alerts. </a:t>
            </a:r>
          </a:p>
          <a:p>
            <a:pPr marL="0" indent="0">
              <a:buNone/>
            </a:pPr>
            <a:endParaRPr lang="en-US" sz="1800" dirty="0">
              <a:latin typeface="Century Schoolbook" panose="02040604050505020304" pitchFamily="18" charset="0"/>
            </a:endParaRPr>
          </a:p>
        </p:txBody>
      </p:sp>
      <p:pic>
        <p:nvPicPr>
          <p:cNvPr id="4" name="Picture 3">
            <a:extLst>
              <a:ext uri="{FF2B5EF4-FFF2-40B4-BE49-F238E27FC236}">
                <a16:creationId xmlns:a16="http://schemas.microsoft.com/office/drawing/2014/main" id="{C9F2DCF2-D6A0-4D0E-8539-1F263023956E}"/>
              </a:ext>
            </a:extLst>
          </p:cNvPr>
          <p:cNvPicPr>
            <a:picLocks noChangeAspect="1"/>
          </p:cNvPicPr>
          <p:nvPr/>
        </p:nvPicPr>
        <p:blipFill>
          <a:blip r:embed="rId2"/>
          <a:stretch>
            <a:fillRect/>
          </a:stretch>
        </p:blipFill>
        <p:spPr>
          <a:xfrm>
            <a:off x="222636" y="1952935"/>
            <a:ext cx="11803109" cy="4215499"/>
          </a:xfrm>
          <a:prstGeom prst="rect">
            <a:avLst/>
          </a:prstGeom>
          <a:ln>
            <a:solidFill>
              <a:schemeClr val="accent1"/>
            </a:solidFill>
          </a:ln>
        </p:spPr>
      </p:pic>
      <p:sp>
        <p:nvSpPr>
          <p:cNvPr id="5" name="Slide Number Placeholder 4">
            <a:extLst>
              <a:ext uri="{FF2B5EF4-FFF2-40B4-BE49-F238E27FC236}">
                <a16:creationId xmlns:a16="http://schemas.microsoft.com/office/drawing/2014/main" id="{89C823B2-68D6-4DAB-B100-F0FA4EB1CDDF}"/>
              </a:ext>
            </a:extLst>
          </p:cNvPr>
          <p:cNvSpPr>
            <a:spLocks noGrp="1"/>
          </p:cNvSpPr>
          <p:nvPr>
            <p:ph type="sldNum" sz="quarter" idx="12"/>
          </p:nvPr>
        </p:nvSpPr>
        <p:spPr/>
        <p:txBody>
          <a:bodyPr/>
          <a:lstStyle/>
          <a:p>
            <a:fld id="{2346C6CC-1531-9D43-9929-56C34AA4FDB5}" type="slidenum">
              <a:rPr lang="en-US" smtClean="0"/>
              <a:t>15</a:t>
            </a:fld>
            <a:endParaRPr lang="en-US" dirty="0"/>
          </a:p>
        </p:txBody>
      </p:sp>
    </p:spTree>
    <p:extLst>
      <p:ext uri="{BB962C8B-B14F-4D97-AF65-F5344CB8AC3E}">
        <p14:creationId xmlns:p14="http://schemas.microsoft.com/office/powerpoint/2010/main" val="183944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C2C7A-1634-4727-87CB-AC1BFFEA5843}"/>
              </a:ext>
            </a:extLst>
          </p:cNvPr>
          <p:cNvSpPr>
            <a:spLocks noGrp="1"/>
          </p:cNvSpPr>
          <p:nvPr>
            <p:ph idx="1"/>
          </p:nvPr>
        </p:nvSpPr>
        <p:spPr>
          <a:xfrm>
            <a:off x="805915" y="410817"/>
            <a:ext cx="10515600" cy="5809008"/>
          </a:xfrm>
        </p:spPr>
        <p:txBody>
          <a:bodyPr/>
          <a:lstStyle/>
          <a:p>
            <a:pPr marL="0" indent="0" algn="ctr">
              <a:buNone/>
            </a:pPr>
            <a:r>
              <a:rPr lang="en-US" sz="9600" dirty="0">
                <a:latin typeface="Century Schoolbook" panose="02040604050505020304" pitchFamily="18" charset="0"/>
              </a:rPr>
              <a:t>DEMO</a:t>
            </a:r>
          </a:p>
        </p:txBody>
      </p:sp>
      <p:sp>
        <p:nvSpPr>
          <p:cNvPr id="4" name="Slide Number Placeholder 3">
            <a:extLst>
              <a:ext uri="{FF2B5EF4-FFF2-40B4-BE49-F238E27FC236}">
                <a16:creationId xmlns:a16="http://schemas.microsoft.com/office/drawing/2014/main" id="{B9337148-0EBE-4CA6-B0C6-652FE0EE439B}"/>
              </a:ext>
            </a:extLst>
          </p:cNvPr>
          <p:cNvSpPr>
            <a:spLocks noGrp="1"/>
          </p:cNvSpPr>
          <p:nvPr>
            <p:ph type="sldNum" sz="quarter" idx="12"/>
          </p:nvPr>
        </p:nvSpPr>
        <p:spPr/>
        <p:txBody>
          <a:bodyPr/>
          <a:lstStyle/>
          <a:p>
            <a:fld id="{2346C6CC-1531-9D43-9929-56C34AA4FDB5}" type="slidenum">
              <a:rPr lang="en-US" smtClean="0"/>
              <a:t>16</a:t>
            </a:fld>
            <a:endParaRPr lang="en-US" dirty="0"/>
          </a:p>
        </p:txBody>
      </p:sp>
      <p:pic>
        <p:nvPicPr>
          <p:cNvPr id="1026" name="Picture 2" descr="Proquip Demo | Proquip NZ">
            <a:extLst>
              <a:ext uri="{FF2B5EF4-FFF2-40B4-BE49-F238E27FC236}">
                <a16:creationId xmlns:a16="http://schemas.microsoft.com/office/drawing/2014/main" id="{AF30FD05-5054-422E-8F85-27038C918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699" y="1936792"/>
            <a:ext cx="3721100" cy="378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55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168AE9-3452-3548-B145-2A707EDE82D8}"/>
              </a:ext>
            </a:extLst>
          </p:cNvPr>
          <p:cNvSpPr>
            <a:spLocks noGrp="1"/>
          </p:cNvSpPr>
          <p:nvPr>
            <p:ph type="title"/>
          </p:nvPr>
        </p:nvSpPr>
        <p:spPr>
          <a:xfrm>
            <a:off x="4250523" y="2384988"/>
            <a:ext cx="7721841" cy="2852737"/>
          </a:xfrm>
        </p:spPr>
        <p:txBody>
          <a:bodyPr>
            <a:normAutofit/>
          </a:bodyPr>
          <a:lstStyle/>
          <a:p>
            <a:pPr algn="ctr"/>
            <a:r>
              <a:rPr lang="en-US" sz="2800" dirty="0">
                <a:latin typeface="Century Schoolbook" panose="02040604050505020304" pitchFamily="18" charset="0"/>
              </a:rPr>
              <a:t>Questions/Comments/Concerns?</a:t>
            </a:r>
            <a:br>
              <a:rPr lang="en-US" sz="2800" dirty="0">
                <a:latin typeface="Century Schoolbook" panose="02040604050505020304" pitchFamily="18" charset="0"/>
              </a:rPr>
            </a:br>
            <a:br>
              <a:rPr lang="en-US" sz="2800" dirty="0">
                <a:latin typeface="Century Schoolbook" panose="02040604050505020304" pitchFamily="18" charset="0"/>
              </a:rPr>
            </a:br>
            <a:r>
              <a:rPr lang="en-US" sz="2800" dirty="0">
                <a:latin typeface="Century Schoolbook" panose="02040604050505020304" pitchFamily="18" charset="0"/>
              </a:rPr>
              <a:t>Send us an email at:</a:t>
            </a:r>
            <a:br>
              <a:rPr lang="en-US" sz="2800" dirty="0">
                <a:latin typeface="Century Schoolbook" panose="02040604050505020304" pitchFamily="18" charset="0"/>
              </a:rPr>
            </a:br>
            <a:r>
              <a:rPr lang="en-US" sz="2800" dirty="0">
                <a:latin typeface="Century Schoolbook" panose="02040604050505020304" pitchFamily="18" charset="0"/>
              </a:rPr>
              <a:t>VRE_EVA.VBACO@va.gov </a:t>
            </a:r>
            <a:br>
              <a:rPr lang="en-US" sz="2800" dirty="0">
                <a:latin typeface="Century Schoolbook" panose="02040604050505020304" pitchFamily="18" charset="0"/>
              </a:rPr>
            </a:br>
            <a:br>
              <a:rPr lang="en-US" sz="2800" dirty="0">
                <a:latin typeface="Century Schoolbook" panose="02040604050505020304" pitchFamily="18" charset="0"/>
              </a:rPr>
            </a:br>
            <a:r>
              <a:rPr lang="en-US" sz="2000" dirty="0">
                <a:latin typeface="Century Schoolbook" panose="02040604050505020304" pitchFamily="18" charset="0"/>
              </a:rPr>
              <a:t>We would love to hear from you!</a:t>
            </a:r>
            <a:endParaRPr lang="en-US" sz="3200" dirty="0">
              <a:latin typeface="Century Schoolbook" panose="02040604050505020304" pitchFamily="18" charset="0"/>
            </a:endParaRPr>
          </a:p>
        </p:txBody>
      </p:sp>
      <p:sp>
        <p:nvSpPr>
          <p:cNvPr id="2" name="Slide Number Placeholder 1">
            <a:extLst>
              <a:ext uri="{FF2B5EF4-FFF2-40B4-BE49-F238E27FC236}">
                <a16:creationId xmlns:a16="http://schemas.microsoft.com/office/drawing/2014/main" id="{3237DA03-CB6E-495D-A3C5-A0BD9DD228E2}"/>
              </a:ext>
            </a:extLst>
          </p:cNvPr>
          <p:cNvSpPr>
            <a:spLocks noGrp="1"/>
          </p:cNvSpPr>
          <p:nvPr>
            <p:ph type="sldNum" sz="quarter" idx="12"/>
          </p:nvPr>
        </p:nvSpPr>
        <p:spPr/>
        <p:txBody>
          <a:bodyPr/>
          <a:lstStyle/>
          <a:p>
            <a:fld id="{2346C6CC-1531-9D43-9929-56C34AA4FDB5}" type="slidenum">
              <a:rPr lang="en-US" smtClean="0"/>
              <a:pPr/>
              <a:t>17</a:t>
            </a:fld>
            <a:endParaRPr lang="en-US" dirty="0"/>
          </a:p>
        </p:txBody>
      </p:sp>
    </p:spTree>
    <p:extLst>
      <p:ext uri="{BB962C8B-B14F-4D97-AF65-F5344CB8AC3E}">
        <p14:creationId xmlns:p14="http://schemas.microsoft.com/office/powerpoint/2010/main" val="857746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7023E3-4A9B-D546-8482-6D275698F549}"/>
              </a:ext>
            </a:extLst>
          </p:cNvPr>
          <p:cNvSpPr>
            <a:spLocks noGrp="1"/>
          </p:cNvSpPr>
          <p:nvPr>
            <p:ph type="ctrTitle"/>
          </p:nvPr>
        </p:nvSpPr>
        <p:spPr>
          <a:xfrm>
            <a:off x="389681" y="670147"/>
            <a:ext cx="11407578" cy="2035690"/>
          </a:xfrm>
        </p:spPr>
        <p:txBody>
          <a:bodyPr anchor="b">
            <a:normAutofit/>
          </a:bodyPr>
          <a:lstStyle/>
          <a:p>
            <a:r>
              <a:rPr lang="en-US" sz="5400" dirty="0">
                <a:solidFill>
                  <a:srgbClr val="FFFFFF"/>
                </a:solidFill>
              </a:rPr>
              <a:t>VR&amp;E Case Management Solution </a:t>
            </a:r>
            <a:br>
              <a:rPr lang="en-US" sz="5400" dirty="0">
                <a:solidFill>
                  <a:srgbClr val="FFFFFF"/>
                </a:solidFill>
              </a:rPr>
            </a:br>
            <a:endParaRPr lang="en-US" sz="5400" dirty="0">
              <a:solidFill>
                <a:srgbClr val="FFFFFF"/>
              </a:solidFill>
            </a:endParaRPr>
          </a:p>
        </p:txBody>
      </p:sp>
      <p:sp>
        <p:nvSpPr>
          <p:cNvPr id="3" name="Subtitle 2">
            <a:extLst>
              <a:ext uri="{FF2B5EF4-FFF2-40B4-BE49-F238E27FC236}">
                <a16:creationId xmlns:a16="http://schemas.microsoft.com/office/drawing/2014/main" id="{7CC59248-B553-4548-B0F5-D026437199EE}"/>
              </a:ext>
            </a:extLst>
          </p:cNvPr>
          <p:cNvSpPr>
            <a:spLocks noGrp="1"/>
          </p:cNvSpPr>
          <p:nvPr>
            <p:ph type="subTitle" idx="1"/>
          </p:nvPr>
        </p:nvSpPr>
        <p:spPr>
          <a:xfrm>
            <a:off x="389681" y="3944559"/>
            <a:ext cx="7077919" cy="933095"/>
          </a:xfrm>
        </p:spPr>
        <p:txBody>
          <a:bodyPr anchor="t">
            <a:normAutofit lnSpcReduction="10000"/>
          </a:bodyPr>
          <a:lstStyle/>
          <a:p>
            <a:r>
              <a:rPr lang="en-US" sz="2800" b="1" dirty="0">
                <a:solidFill>
                  <a:srgbClr val="FFFFFF"/>
                </a:solidFill>
              </a:rPr>
              <a:t>March 2021</a:t>
            </a:r>
          </a:p>
          <a:p>
            <a:r>
              <a:rPr lang="en-US" sz="2800" b="1" dirty="0">
                <a:solidFill>
                  <a:srgbClr val="FFFFFF"/>
                </a:solidFill>
              </a:rPr>
              <a:t>Presented by VR&amp;E Service Training Team</a:t>
            </a:r>
          </a:p>
        </p:txBody>
      </p:sp>
      <p:sp>
        <p:nvSpPr>
          <p:cNvPr id="41" name="Subtitle 2">
            <a:extLst>
              <a:ext uri="{FF2B5EF4-FFF2-40B4-BE49-F238E27FC236}">
                <a16:creationId xmlns:a16="http://schemas.microsoft.com/office/drawing/2014/main" id="{DE144956-421E-4013-BBFC-39E2DD54B40D}"/>
              </a:ext>
            </a:extLst>
          </p:cNvPr>
          <p:cNvSpPr txBox="1">
            <a:spLocks/>
          </p:cNvSpPr>
          <p:nvPr/>
        </p:nvSpPr>
        <p:spPr>
          <a:xfrm>
            <a:off x="389681" y="1908869"/>
            <a:ext cx="5017207" cy="151488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SzPct val="75000"/>
              <a:buFont typeface="Courier New" panose="02070309020205020404" pitchFamily="49" charset="0"/>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Wingdings" pitchFamily="2" charset="2"/>
              <a:buNone/>
              <a:tabLst/>
              <a:defRPr sz="1800" kern="1200">
                <a:solidFill>
                  <a:srgbClr val="003F7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SzPct val="85000"/>
              <a:buFont typeface="Courier New" panose="02070309020205020404" pitchFamily="49" charset="0"/>
              <a:buNone/>
              <a:tabLst/>
              <a:defRPr sz="1600" kern="1200">
                <a:solidFill>
                  <a:schemeClr val="bg1">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solidFill>
                  <a:srgbClr val="FFFFFF"/>
                </a:solidFill>
              </a:rPr>
              <a:t>New Manager Training </a:t>
            </a:r>
          </a:p>
          <a:p>
            <a:endParaRPr lang="en-US" sz="2100" b="1" dirty="0">
              <a:solidFill>
                <a:srgbClr val="FFFFFF"/>
              </a:solidFill>
            </a:endParaRPr>
          </a:p>
        </p:txBody>
      </p:sp>
      <p:sp>
        <p:nvSpPr>
          <p:cNvPr id="2" name="Rectangle 1">
            <a:extLst>
              <a:ext uri="{FF2B5EF4-FFF2-40B4-BE49-F238E27FC236}">
                <a16:creationId xmlns:a16="http://schemas.microsoft.com/office/drawing/2014/main" id="{A501BC55-353F-4F8E-9EEA-4D47C1FA9722}"/>
              </a:ext>
            </a:extLst>
          </p:cNvPr>
          <p:cNvSpPr/>
          <p:nvPr/>
        </p:nvSpPr>
        <p:spPr>
          <a:xfrm>
            <a:off x="0" y="4970584"/>
            <a:ext cx="12192000" cy="28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training is being recorded for training and historical purposes </a:t>
            </a:r>
          </a:p>
        </p:txBody>
      </p:sp>
    </p:spTree>
    <p:extLst>
      <p:ext uri="{BB962C8B-B14F-4D97-AF65-F5344CB8AC3E}">
        <p14:creationId xmlns:p14="http://schemas.microsoft.com/office/powerpoint/2010/main" val="2094214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96F5-1B0A-4A9A-8835-7B50DF7E0E65}"/>
              </a:ext>
            </a:extLst>
          </p:cNvPr>
          <p:cNvSpPr>
            <a:spLocks noGrp="1"/>
          </p:cNvSpPr>
          <p:nvPr>
            <p:ph type="title"/>
          </p:nvPr>
        </p:nvSpPr>
        <p:spPr>
          <a:xfrm>
            <a:off x="420624" y="291305"/>
            <a:ext cx="10316202" cy="779463"/>
          </a:xfrm>
        </p:spPr>
        <p:txBody>
          <a:bodyPr>
            <a:normAutofit/>
          </a:bodyPr>
          <a:lstStyle/>
          <a:p>
            <a:r>
              <a:rPr lang="en-US" dirty="0"/>
              <a:t>What do you hope to gain from the new CMS?</a:t>
            </a:r>
          </a:p>
        </p:txBody>
      </p:sp>
      <p:pic>
        <p:nvPicPr>
          <p:cNvPr id="6" name="Content Placeholder 5" descr="A picture containing graphical user interface&#10;&#10;Description automatically generated">
            <a:extLst>
              <a:ext uri="{FF2B5EF4-FFF2-40B4-BE49-F238E27FC236}">
                <a16:creationId xmlns:a16="http://schemas.microsoft.com/office/drawing/2014/main" id="{3193085F-D8B6-4C67-BA0E-DE5763B2D809}"/>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849438" y="681036"/>
            <a:ext cx="7573962" cy="6059170"/>
          </a:xfrm>
        </p:spPr>
      </p:pic>
      <p:sp>
        <p:nvSpPr>
          <p:cNvPr id="4" name="Slide Number Placeholder 3">
            <a:extLst>
              <a:ext uri="{FF2B5EF4-FFF2-40B4-BE49-F238E27FC236}">
                <a16:creationId xmlns:a16="http://schemas.microsoft.com/office/drawing/2014/main" id="{CC838CEA-4648-453A-ACB2-83A05727B2B9}"/>
              </a:ext>
            </a:extLst>
          </p:cNvPr>
          <p:cNvSpPr>
            <a:spLocks noGrp="1"/>
          </p:cNvSpPr>
          <p:nvPr>
            <p:ph type="sldNum" sz="quarter" idx="12"/>
          </p:nvPr>
        </p:nvSpPr>
        <p:spPr/>
        <p:txBody>
          <a:bodyPr/>
          <a:lstStyle/>
          <a:p>
            <a:fld id="{2346C6CC-1531-9D43-9929-56C34AA4FDB5}" type="slidenum">
              <a:rPr lang="en-US" smtClean="0"/>
              <a:t>19</a:t>
            </a:fld>
            <a:endParaRPr lang="en-US" dirty="0"/>
          </a:p>
        </p:txBody>
      </p:sp>
    </p:spTree>
    <p:extLst>
      <p:ext uri="{BB962C8B-B14F-4D97-AF65-F5344CB8AC3E}">
        <p14:creationId xmlns:p14="http://schemas.microsoft.com/office/powerpoint/2010/main" val="133614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7023E3-4A9B-D546-8482-6D275698F549}"/>
              </a:ext>
            </a:extLst>
          </p:cNvPr>
          <p:cNvSpPr>
            <a:spLocks noGrp="1"/>
          </p:cNvSpPr>
          <p:nvPr>
            <p:ph type="ctrTitle"/>
          </p:nvPr>
        </p:nvSpPr>
        <p:spPr>
          <a:xfrm>
            <a:off x="389681" y="1810853"/>
            <a:ext cx="9288891" cy="2387600"/>
          </a:xfrm>
        </p:spPr>
        <p:txBody>
          <a:bodyPr>
            <a:normAutofit/>
          </a:bodyPr>
          <a:lstStyle/>
          <a:p>
            <a:r>
              <a:rPr lang="en-US" sz="3600" dirty="0">
                <a:latin typeface="Century Schoolbook" panose="02040604050505020304" pitchFamily="18" charset="0"/>
                <a:cs typeface="Arial" panose="020B0604020202020204" pitchFamily="34" charset="0"/>
              </a:rPr>
              <a:t>e-VA Reports</a:t>
            </a:r>
            <a:endParaRPr lang="en-US" sz="3600" dirty="0">
              <a:latin typeface="Century Schoolbook" panose="02040604050505020304" pitchFamily="18" charset="0"/>
            </a:endParaRPr>
          </a:p>
        </p:txBody>
      </p:sp>
      <p:sp>
        <p:nvSpPr>
          <p:cNvPr id="5" name="Subtitle 4">
            <a:extLst>
              <a:ext uri="{FF2B5EF4-FFF2-40B4-BE49-F238E27FC236}">
                <a16:creationId xmlns:a16="http://schemas.microsoft.com/office/drawing/2014/main" id="{7BB1EB3A-BB57-B045-8C08-825B627B0AA0}"/>
              </a:ext>
            </a:extLst>
          </p:cNvPr>
          <p:cNvSpPr>
            <a:spLocks noGrp="1"/>
          </p:cNvSpPr>
          <p:nvPr>
            <p:ph type="subTitle" idx="1"/>
          </p:nvPr>
        </p:nvSpPr>
        <p:spPr>
          <a:xfrm>
            <a:off x="389681" y="4218651"/>
            <a:ext cx="7077919" cy="933095"/>
          </a:xfrm>
        </p:spPr>
        <p:txBody>
          <a:bodyPr/>
          <a:lstStyle/>
          <a:p>
            <a:r>
              <a:rPr lang="en-US" dirty="0">
                <a:latin typeface="Century Schoolbook" panose="02040604050505020304" pitchFamily="18" charset="0"/>
                <a:cs typeface="Arial" panose="020B0604020202020204" pitchFamily="34" charset="0"/>
              </a:rPr>
              <a:t>New Manager Training </a:t>
            </a:r>
          </a:p>
          <a:p>
            <a:r>
              <a:rPr lang="en-US" dirty="0">
                <a:latin typeface="Century Schoolbook" panose="02040604050505020304" pitchFamily="18" charset="0"/>
                <a:cs typeface="Arial" panose="020B0604020202020204" pitchFamily="34" charset="0"/>
              </a:rPr>
              <a:t>March 2021</a:t>
            </a:r>
          </a:p>
          <a:p>
            <a:endParaRPr lang="en-US" dirty="0"/>
          </a:p>
        </p:txBody>
      </p:sp>
    </p:spTree>
    <p:extLst>
      <p:ext uri="{BB962C8B-B14F-4D97-AF65-F5344CB8AC3E}">
        <p14:creationId xmlns:p14="http://schemas.microsoft.com/office/powerpoint/2010/main" val="930456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Pentagon 17">
            <a:extLst>
              <a:ext uri="{FF2B5EF4-FFF2-40B4-BE49-F238E27FC236}">
                <a16:creationId xmlns:a16="http://schemas.microsoft.com/office/drawing/2014/main" id="{434C6A6A-F335-4CF1-A10E-DDC80CB744D1}"/>
              </a:ext>
            </a:extLst>
          </p:cNvPr>
          <p:cNvSpPr/>
          <p:nvPr/>
        </p:nvSpPr>
        <p:spPr>
          <a:xfrm>
            <a:off x="1097196" y="2318666"/>
            <a:ext cx="4441501" cy="1089029"/>
          </a:xfrm>
          <a:prstGeom prst="homePlate">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r>
              <a:rPr lang="en-US" sz="2800" b="1" dirty="0"/>
              <a:t>      Increased Transparency </a:t>
            </a:r>
            <a:endParaRPr lang="en-US" sz="2800" dirty="0"/>
          </a:p>
        </p:txBody>
      </p:sp>
      <p:sp>
        <p:nvSpPr>
          <p:cNvPr id="17" name="Arrow: Pentagon 16">
            <a:extLst>
              <a:ext uri="{FF2B5EF4-FFF2-40B4-BE49-F238E27FC236}">
                <a16:creationId xmlns:a16="http://schemas.microsoft.com/office/drawing/2014/main" id="{0879D9DC-C645-436D-93B8-276B35070284}"/>
              </a:ext>
            </a:extLst>
          </p:cNvPr>
          <p:cNvSpPr/>
          <p:nvPr/>
        </p:nvSpPr>
        <p:spPr>
          <a:xfrm>
            <a:off x="1097196" y="1150908"/>
            <a:ext cx="4441501" cy="1064040"/>
          </a:xfrm>
          <a:prstGeom prst="homePlate">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r>
              <a:rPr lang="en-US" sz="2800" b="1" dirty="0"/>
              <a:t>      Digital Record Keeping</a:t>
            </a:r>
          </a:p>
        </p:txBody>
      </p:sp>
      <p:sp>
        <p:nvSpPr>
          <p:cNvPr id="2" name="Title 1">
            <a:extLst>
              <a:ext uri="{FF2B5EF4-FFF2-40B4-BE49-F238E27FC236}">
                <a16:creationId xmlns:a16="http://schemas.microsoft.com/office/drawing/2014/main" id="{B097F7FD-82A3-4DA0-962F-2526C9F0FEA2}"/>
              </a:ext>
            </a:extLst>
          </p:cNvPr>
          <p:cNvSpPr>
            <a:spLocks noGrp="1"/>
          </p:cNvSpPr>
          <p:nvPr>
            <p:ph type="title"/>
          </p:nvPr>
        </p:nvSpPr>
        <p:spPr/>
        <p:txBody>
          <a:bodyPr/>
          <a:lstStyle/>
          <a:p>
            <a:r>
              <a:rPr lang="en-US" dirty="0"/>
              <a:t>CMS System Introduction - Highlights </a:t>
            </a:r>
          </a:p>
        </p:txBody>
      </p:sp>
      <p:sp>
        <p:nvSpPr>
          <p:cNvPr id="4" name="Slide Number Placeholder 3">
            <a:extLst>
              <a:ext uri="{FF2B5EF4-FFF2-40B4-BE49-F238E27FC236}">
                <a16:creationId xmlns:a16="http://schemas.microsoft.com/office/drawing/2014/main" id="{D5CAF1A7-BBCC-465B-BEF8-BCB9431CD235}"/>
              </a:ext>
            </a:extLst>
          </p:cNvPr>
          <p:cNvSpPr>
            <a:spLocks noGrp="1"/>
          </p:cNvSpPr>
          <p:nvPr>
            <p:ph type="sldNum" sz="quarter" idx="12"/>
          </p:nvPr>
        </p:nvSpPr>
        <p:spPr/>
        <p:txBody>
          <a:bodyPr/>
          <a:lstStyle/>
          <a:p>
            <a:fld id="{2346C6CC-1531-9D43-9929-56C34AA4FDB5}" type="slidenum">
              <a:rPr lang="en-US" smtClean="0"/>
              <a:t>20</a:t>
            </a:fld>
            <a:endParaRPr lang="en-US" dirty="0"/>
          </a:p>
        </p:txBody>
      </p:sp>
      <p:sp>
        <p:nvSpPr>
          <p:cNvPr id="22" name="Arrow: Pentagon 21">
            <a:extLst>
              <a:ext uri="{FF2B5EF4-FFF2-40B4-BE49-F238E27FC236}">
                <a16:creationId xmlns:a16="http://schemas.microsoft.com/office/drawing/2014/main" id="{14C39509-224D-4747-B890-AC4F49388A8A}"/>
              </a:ext>
            </a:extLst>
          </p:cNvPr>
          <p:cNvSpPr/>
          <p:nvPr/>
        </p:nvSpPr>
        <p:spPr>
          <a:xfrm>
            <a:off x="1082972" y="4693566"/>
            <a:ext cx="4441501" cy="1089029"/>
          </a:xfrm>
          <a:prstGeom prst="homePlate">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a:t>      Streamlined Workflows</a:t>
            </a:r>
            <a:endParaRPr lang="en-US" sz="2800" dirty="0"/>
          </a:p>
        </p:txBody>
      </p:sp>
      <p:sp>
        <p:nvSpPr>
          <p:cNvPr id="23" name="Arrow: Pentagon 22">
            <a:extLst>
              <a:ext uri="{FF2B5EF4-FFF2-40B4-BE49-F238E27FC236}">
                <a16:creationId xmlns:a16="http://schemas.microsoft.com/office/drawing/2014/main" id="{C257EE3F-43C2-4515-9F44-75B32032D347}"/>
              </a:ext>
            </a:extLst>
          </p:cNvPr>
          <p:cNvSpPr/>
          <p:nvPr/>
        </p:nvSpPr>
        <p:spPr>
          <a:xfrm>
            <a:off x="1082972" y="3525808"/>
            <a:ext cx="4441501" cy="1064040"/>
          </a:xfrm>
          <a:prstGeom prst="homePlate">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r>
              <a:rPr lang="en-US" sz="2800" b="1" dirty="0"/>
              <a:t>      Cloud Based System</a:t>
            </a:r>
          </a:p>
        </p:txBody>
      </p:sp>
      <p:grpSp>
        <p:nvGrpSpPr>
          <p:cNvPr id="30" name="Group 29">
            <a:extLst>
              <a:ext uri="{FF2B5EF4-FFF2-40B4-BE49-F238E27FC236}">
                <a16:creationId xmlns:a16="http://schemas.microsoft.com/office/drawing/2014/main" id="{667CB3ED-7CE6-4D35-971D-5480AF2FA44D}"/>
              </a:ext>
            </a:extLst>
          </p:cNvPr>
          <p:cNvGrpSpPr/>
          <p:nvPr/>
        </p:nvGrpSpPr>
        <p:grpSpPr>
          <a:xfrm>
            <a:off x="493094" y="3538976"/>
            <a:ext cx="1064040" cy="1064040"/>
            <a:chOff x="4527558" y="1653389"/>
            <a:chExt cx="1460483" cy="1460483"/>
          </a:xfrm>
        </p:grpSpPr>
        <p:sp>
          <p:nvSpPr>
            <p:cNvPr id="31" name="Oval 30">
              <a:extLst>
                <a:ext uri="{FF2B5EF4-FFF2-40B4-BE49-F238E27FC236}">
                  <a16:creationId xmlns:a16="http://schemas.microsoft.com/office/drawing/2014/main" id="{FF18F0BC-8CB9-4827-B72A-F3AAFA6D2B22}"/>
                </a:ext>
              </a:extLst>
            </p:cNvPr>
            <p:cNvSpPr/>
            <p:nvPr/>
          </p:nvSpPr>
          <p:spPr>
            <a:xfrm>
              <a:off x="4527558" y="1653389"/>
              <a:ext cx="1460483" cy="1460483"/>
            </a:xfrm>
            <a:prstGeom prst="ellipse">
              <a:avLst/>
            </a:prstGeom>
            <a:blipFill rotWithShape="0">
              <a:blip r:embed="rId3"/>
              <a:srcRect/>
              <a:stretch>
                <a:fillRect l="-18000" r="-18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Oval 4">
              <a:extLst>
                <a:ext uri="{FF2B5EF4-FFF2-40B4-BE49-F238E27FC236}">
                  <a16:creationId xmlns:a16="http://schemas.microsoft.com/office/drawing/2014/main" id="{B7BA70D4-EC6B-46EB-9C78-A2DC41E02007}"/>
                </a:ext>
              </a:extLst>
            </p:cNvPr>
            <p:cNvSpPr txBox="1"/>
            <p:nvPr/>
          </p:nvSpPr>
          <p:spPr>
            <a:xfrm>
              <a:off x="4741441" y="1867272"/>
              <a:ext cx="1032717" cy="1032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r>
                <a:rPr lang="en-US" sz="6200" kern="1200" dirty="0"/>
                <a:t> </a:t>
              </a:r>
            </a:p>
          </p:txBody>
        </p:sp>
      </p:grpSp>
      <p:grpSp>
        <p:nvGrpSpPr>
          <p:cNvPr id="33" name="Group 32">
            <a:extLst>
              <a:ext uri="{FF2B5EF4-FFF2-40B4-BE49-F238E27FC236}">
                <a16:creationId xmlns:a16="http://schemas.microsoft.com/office/drawing/2014/main" id="{13D56CA9-1265-4081-B706-E11A5A652AD8}"/>
              </a:ext>
            </a:extLst>
          </p:cNvPr>
          <p:cNvGrpSpPr/>
          <p:nvPr/>
        </p:nvGrpSpPr>
        <p:grpSpPr>
          <a:xfrm>
            <a:off x="424915" y="4683406"/>
            <a:ext cx="1106437" cy="1106437"/>
            <a:chOff x="4527558" y="1653389"/>
            <a:chExt cx="1460483" cy="1460483"/>
          </a:xfrm>
        </p:grpSpPr>
        <p:sp>
          <p:nvSpPr>
            <p:cNvPr id="34" name="Oval 33">
              <a:extLst>
                <a:ext uri="{FF2B5EF4-FFF2-40B4-BE49-F238E27FC236}">
                  <a16:creationId xmlns:a16="http://schemas.microsoft.com/office/drawing/2014/main" id="{D62E865B-F1E7-4140-9246-58E8D042BD70}"/>
                </a:ext>
              </a:extLst>
            </p:cNvPr>
            <p:cNvSpPr/>
            <p:nvPr/>
          </p:nvSpPr>
          <p:spPr>
            <a:xfrm>
              <a:off x="4527558" y="1653389"/>
              <a:ext cx="1460483" cy="1460483"/>
            </a:xfrm>
            <a:prstGeom prst="ellipse">
              <a:avLst/>
            </a:prstGeom>
            <a:blipFill rotWithShape="0">
              <a:blip r:embed="rId4"/>
              <a:srcRect/>
              <a:stretch>
                <a:fillRect l="-8000" r="-8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Oval 4">
              <a:extLst>
                <a:ext uri="{FF2B5EF4-FFF2-40B4-BE49-F238E27FC236}">
                  <a16:creationId xmlns:a16="http://schemas.microsoft.com/office/drawing/2014/main" id="{107FCEAF-59D2-4761-9FA1-CB2FE37C13D8}"/>
                </a:ext>
              </a:extLst>
            </p:cNvPr>
            <p:cNvSpPr txBox="1"/>
            <p:nvPr/>
          </p:nvSpPr>
          <p:spPr>
            <a:xfrm>
              <a:off x="4741441" y="1867272"/>
              <a:ext cx="1032717" cy="1032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r>
                <a:rPr lang="en-US" sz="6200" kern="1200" dirty="0"/>
                <a:t> </a:t>
              </a:r>
            </a:p>
          </p:txBody>
        </p:sp>
      </p:grpSp>
      <p:sp>
        <p:nvSpPr>
          <p:cNvPr id="36" name="Arrow: Pentagon 35">
            <a:extLst>
              <a:ext uri="{FF2B5EF4-FFF2-40B4-BE49-F238E27FC236}">
                <a16:creationId xmlns:a16="http://schemas.microsoft.com/office/drawing/2014/main" id="{42E366E0-9EC1-42DC-A0E1-EA2C41F2B0A4}"/>
              </a:ext>
            </a:extLst>
          </p:cNvPr>
          <p:cNvSpPr/>
          <p:nvPr/>
        </p:nvSpPr>
        <p:spPr>
          <a:xfrm>
            <a:off x="6492931" y="2980352"/>
            <a:ext cx="4441501" cy="1089029"/>
          </a:xfrm>
          <a:prstGeom prst="homePlate">
            <a:avLst/>
          </a:prstGeom>
          <a:solidFill>
            <a:schemeClr val="accent4">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2800" b="1" dirty="0"/>
              <a:t>       Systems Integration </a:t>
            </a:r>
            <a:endParaRPr lang="en-US" sz="2800" dirty="0"/>
          </a:p>
        </p:txBody>
      </p:sp>
      <p:sp>
        <p:nvSpPr>
          <p:cNvPr id="37" name="Arrow: Pentagon 36">
            <a:extLst>
              <a:ext uri="{FF2B5EF4-FFF2-40B4-BE49-F238E27FC236}">
                <a16:creationId xmlns:a16="http://schemas.microsoft.com/office/drawing/2014/main" id="{FAA91C96-9D92-446E-B653-71A9225779A4}"/>
              </a:ext>
            </a:extLst>
          </p:cNvPr>
          <p:cNvSpPr/>
          <p:nvPr/>
        </p:nvSpPr>
        <p:spPr>
          <a:xfrm>
            <a:off x="6492931" y="1812594"/>
            <a:ext cx="4441501" cy="1064040"/>
          </a:xfrm>
          <a:prstGeom prst="homePlate">
            <a:avLst/>
          </a:prstGeom>
          <a:solidFill>
            <a:schemeClr val="accent6">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2800" b="1" dirty="0"/>
              <a:t>       Automation</a:t>
            </a:r>
          </a:p>
        </p:txBody>
      </p:sp>
      <p:sp>
        <p:nvSpPr>
          <p:cNvPr id="44" name="Arrow: Pentagon 43">
            <a:extLst>
              <a:ext uri="{FF2B5EF4-FFF2-40B4-BE49-F238E27FC236}">
                <a16:creationId xmlns:a16="http://schemas.microsoft.com/office/drawing/2014/main" id="{D51B7B23-96FA-4A31-AEB8-8DE4FABAA41A}"/>
              </a:ext>
            </a:extLst>
          </p:cNvPr>
          <p:cNvSpPr/>
          <p:nvPr/>
        </p:nvSpPr>
        <p:spPr>
          <a:xfrm>
            <a:off x="6478707" y="4187494"/>
            <a:ext cx="4441501" cy="1064040"/>
          </a:xfrm>
          <a:prstGeom prst="homePlate">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2800" b="1" dirty="0"/>
              <a:t>       Alerts </a:t>
            </a:r>
          </a:p>
        </p:txBody>
      </p:sp>
      <p:grpSp>
        <p:nvGrpSpPr>
          <p:cNvPr id="48" name="Group 47">
            <a:extLst>
              <a:ext uri="{FF2B5EF4-FFF2-40B4-BE49-F238E27FC236}">
                <a16:creationId xmlns:a16="http://schemas.microsoft.com/office/drawing/2014/main" id="{52C17445-003F-4298-8E4B-522BC4319E2C}"/>
              </a:ext>
            </a:extLst>
          </p:cNvPr>
          <p:cNvGrpSpPr/>
          <p:nvPr/>
        </p:nvGrpSpPr>
        <p:grpSpPr>
          <a:xfrm>
            <a:off x="5932248" y="1799882"/>
            <a:ext cx="1089029" cy="1089029"/>
            <a:chOff x="4527558" y="1653389"/>
            <a:chExt cx="1460483" cy="1460483"/>
          </a:xfrm>
        </p:grpSpPr>
        <p:sp>
          <p:nvSpPr>
            <p:cNvPr id="49" name="Oval 48">
              <a:extLst>
                <a:ext uri="{FF2B5EF4-FFF2-40B4-BE49-F238E27FC236}">
                  <a16:creationId xmlns:a16="http://schemas.microsoft.com/office/drawing/2014/main" id="{DCD55299-E89D-4C92-BA4C-B48FF841D6E6}"/>
                </a:ext>
              </a:extLst>
            </p:cNvPr>
            <p:cNvSpPr/>
            <p:nvPr/>
          </p:nvSpPr>
          <p:spPr>
            <a:xfrm>
              <a:off x="4527558" y="1653389"/>
              <a:ext cx="1460483" cy="1460483"/>
            </a:xfrm>
            <a:prstGeom prst="ellipse">
              <a:avLst/>
            </a:prstGeom>
            <a:blipFill rotWithShape="0">
              <a:blip r:embed="rId5"/>
              <a:srcRect/>
              <a:stretch>
                <a:fillRect l="-7000" r="-7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Oval 4">
              <a:extLst>
                <a:ext uri="{FF2B5EF4-FFF2-40B4-BE49-F238E27FC236}">
                  <a16:creationId xmlns:a16="http://schemas.microsoft.com/office/drawing/2014/main" id="{C3CC795C-4125-4927-AB57-DFDEBB72D3AB}"/>
                </a:ext>
              </a:extLst>
            </p:cNvPr>
            <p:cNvSpPr txBox="1"/>
            <p:nvPr/>
          </p:nvSpPr>
          <p:spPr>
            <a:xfrm>
              <a:off x="4741441" y="1867272"/>
              <a:ext cx="1032717" cy="1032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r>
                <a:rPr lang="en-US" sz="6200" kern="1200" dirty="0"/>
                <a:t> </a:t>
              </a:r>
            </a:p>
          </p:txBody>
        </p:sp>
      </p:grpSp>
      <p:grpSp>
        <p:nvGrpSpPr>
          <p:cNvPr id="52" name="Group 51">
            <a:extLst>
              <a:ext uri="{FF2B5EF4-FFF2-40B4-BE49-F238E27FC236}">
                <a16:creationId xmlns:a16="http://schemas.microsoft.com/office/drawing/2014/main" id="{BCBD0D7F-8B34-40DA-B8E2-14165757E6B9}"/>
              </a:ext>
            </a:extLst>
          </p:cNvPr>
          <p:cNvGrpSpPr/>
          <p:nvPr/>
        </p:nvGrpSpPr>
        <p:grpSpPr>
          <a:xfrm>
            <a:off x="5934192" y="2968799"/>
            <a:ext cx="1089029" cy="1089029"/>
            <a:chOff x="4527588" y="1683997"/>
            <a:chExt cx="1460483" cy="1460483"/>
          </a:xfrm>
        </p:grpSpPr>
        <p:sp>
          <p:nvSpPr>
            <p:cNvPr id="53" name="Oval 52">
              <a:extLst>
                <a:ext uri="{FF2B5EF4-FFF2-40B4-BE49-F238E27FC236}">
                  <a16:creationId xmlns:a16="http://schemas.microsoft.com/office/drawing/2014/main" id="{FF1423B3-CF85-4D2C-8274-83B7B4148404}"/>
                </a:ext>
              </a:extLst>
            </p:cNvPr>
            <p:cNvSpPr/>
            <p:nvPr/>
          </p:nvSpPr>
          <p:spPr>
            <a:xfrm>
              <a:off x="4527588" y="1683997"/>
              <a:ext cx="1460483" cy="1460483"/>
            </a:xfrm>
            <a:prstGeom prst="ellipse">
              <a:avLst/>
            </a:prstGeom>
            <a:blipFill rotWithShape="0">
              <a:blip r:embed="rId6"/>
              <a:srcRect/>
              <a:stretch>
                <a:fillRect l="-4000" r="-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Oval 4">
              <a:extLst>
                <a:ext uri="{FF2B5EF4-FFF2-40B4-BE49-F238E27FC236}">
                  <a16:creationId xmlns:a16="http://schemas.microsoft.com/office/drawing/2014/main" id="{25C7A312-3221-4B49-A1E5-9DA22A19CA88}"/>
                </a:ext>
              </a:extLst>
            </p:cNvPr>
            <p:cNvSpPr txBox="1"/>
            <p:nvPr/>
          </p:nvSpPr>
          <p:spPr>
            <a:xfrm>
              <a:off x="4741471" y="1897880"/>
              <a:ext cx="1032717" cy="1032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r>
                <a:rPr lang="en-US" sz="6200" kern="1200" dirty="0"/>
                <a:t> </a:t>
              </a:r>
            </a:p>
          </p:txBody>
        </p:sp>
      </p:grpSp>
      <p:grpSp>
        <p:nvGrpSpPr>
          <p:cNvPr id="55" name="Group 54">
            <a:extLst>
              <a:ext uri="{FF2B5EF4-FFF2-40B4-BE49-F238E27FC236}">
                <a16:creationId xmlns:a16="http://schemas.microsoft.com/office/drawing/2014/main" id="{5749AA1C-04C7-4D46-B9EA-A27080C9D274}"/>
              </a:ext>
            </a:extLst>
          </p:cNvPr>
          <p:cNvGrpSpPr/>
          <p:nvPr/>
        </p:nvGrpSpPr>
        <p:grpSpPr>
          <a:xfrm>
            <a:off x="5925488" y="4178115"/>
            <a:ext cx="1095789" cy="1095789"/>
            <a:chOff x="4527588" y="1683997"/>
            <a:chExt cx="1460483" cy="1460483"/>
          </a:xfrm>
        </p:grpSpPr>
        <p:sp>
          <p:nvSpPr>
            <p:cNvPr id="56" name="Oval 55">
              <a:extLst>
                <a:ext uri="{FF2B5EF4-FFF2-40B4-BE49-F238E27FC236}">
                  <a16:creationId xmlns:a16="http://schemas.microsoft.com/office/drawing/2014/main" id="{07E7C65C-D74D-48FA-957C-F5A4B2965D76}"/>
                </a:ext>
              </a:extLst>
            </p:cNvPr>
            <p:cNvSpPr/>
            <p:nvPr/>
          </p:nvSpPr>
          <p:spPr>
            <a:xfrm>
              <a:off x="4527588" y="1683997"/>
              <a:ext cx="1460483" cy="1460483"/>
            </a:xfrm>
            <a:prstGeom prst="ellipse">
              <a:avLst/>
            </a:prstGeom>
            <a:blipFill rotWithShape="0">
              <a:blip r:embed="rId7"/>
              <a:srcRect/>
              <a:stretch>
                <a:fillRect l="-24000" r="-2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7" name="Oval 4">
              <a:extLst>
                <a:ext uri="{FF2B5EF4-FFF2-40B4-BE49-F238E27FC236}">
                  <a16:creationId xmlns:a16="http://schemas.microsoft.com/office/drawing/2014/main" id="{E6FD8680-BB76-4226-88B0-B929C74A14BA}"/>
                </a:ext>
              </a:extLst>
            </p:cNvPr>
            <p:cNvSpPr txBox="1"/>
            <p:nvPr/>
          </p:nvSpPr>
          <p:spPr>
            <a:xfrm>
              <a:off x="4741471" y="1897880"/>
              <a:ext cx="1032717" cy="1032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r>
                <a:rPr lang="en-US" sz="6200" kern="1200" dirty="0"/>
                <a:t> </a:t>
              </a:r>
            </a:p>
          </p:txBody>
        </p:sp>
      </p:grpSp>
      <p:grpSp>
        <p:nvGrpSpPr>
          <p:cNvPr id="59" name="Group 58">
            <a:extLst>
              <a:ext uri="{FF2B5EF4-FFF2-40B4-BE49-F238E27FC236}">
                <a16:creationId xmlns:a16="http://schemas.microsoft.com/office/drawing/2014/main" id="{83D1B673-DB5D-4BB2-AB72-2244FB70CE63}"/>
              </a:ext>
            </a:extLst>
          </p:cNvPr>
          <p:cNvGrpSpPr/>
          <p:nvPr/>
        </p:nvGrpSpPr>
        <p:grpSpPr>
          <a:xfrm>
            <a:off x="533973" y="1135994"/>
            <a:ext cx="1089029" cy="1089029"/>
            <a:chOff x="1257873" y="1445310"/>
            <a:chExt cx="1635124" cy="1635124"/>
          </a:xfrm>
        </p:grpSpPr>
        <p:sp>
          <p:nvSpPr>
            <p:cNvPr id="60" name="Oval 59">
              <a:extLst>
                <a:ext uri="{FF2B5EF4-FFF2-40B4-BE49-F238E27FC236}">
                  <a16:creationId xmlns:a16="http://schemas.microsoft.com/office/drawing/2014/main" id="{2E7E8B1D-CA82-4373-ABC5-4ADBA46CAA5D}"/>
                </a:ext>
              </a:extLst>
            </p:cNvPr>
            <p:cNvSpPr/>
            <p:nvPr/>
          </p:nvSpPr>
          <p:spPr>
            <a:xfrm>
              <a:off x="1257873" y="1445310"/>
              <a:ext cx="1635124" cy="1635124"/>
            </a:xfrm>
            <a:prstGeom prst="ellipse">
              <a:avLst/>
            </a:prstGeom>
            <a:blipFill rotWithShape="0">
              <a:blip r:embed="rId8"/>
              <a:srcRect/>
              <a:stretch>
                <a:fillRect l="-19000" r="-19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1" name="Oval 4">
              <a:extLst>
                <a:ext uri="{FF2B5EF4-FFF2-40B4-BE49-F238E27FC236}">
                  <a16:creationId xmlns:a16="http://schemas.microsoft.com/office/drawing/2014/main" id="{6F7D06F6-9D00-461A-B286-1974C961EFCE}"/>
                </a:ext>
              </a:extLst>
            </p:cNvPr>
            <p:cNvSpPr txBox="1"/>
            <p:nvPr/>
          </p:nvSpPr>
          <p:spPr>
            <a:xfrm>
              <a:off x="1497331" y="1684768"/>
              <a:ext cx="1156208" cy="11562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p:txBody>
        </p:sp>
      </p:grpSp>
      <p:grpSp>
        <p:nvGrpSpPr>
          <p:cNvPr id="62" name="Group 61">
            <a:extLst>
              <a:ext uri="{FF2B5EF4-FFF2-40B4-BE49-F238E27FC236}">
                <a16:creationId xmlns:a16="http://schemas.microsoft.com/office/drawing/2014/main" id="{CE8D69A5-3042-46F2-B295-027FA8341F4F}"/>
              </a:ext>
            </a:extLst>
          </p:cNvPr>
          <p:cNvGrpSpPr/>
          <p:nvPr/>
        </p:nvGrpSpPr>
        <p:grpSpPr>
          <a:xfrm>
            <a:off x="493094" y="2305036"/>
            <a:ext cx="1130690" cy="1130690"/>
            <a:chOff x="2017437" y="3783007"/>
            <a:chExt cx="1635124" cy="1635124"/>
          </a:xfrm>
        </p:grpSpPr>
        <p:sp>
          <p:nvSpPr>
            <p:cNvPr id="63" name="Oval 62">
              <a:extLst>
                <a:ext uri="{FF2B5EF4-FFF2-40B4-BE49-F238E27FC236}">
                  <a16:creationId xmlns:a16="http://schemas.microsoft.com/office/drawing/2014/main" id="{E8D2A847-640E-479B-9A5A-CFB7D3E22709}"/>
                </a:ext>
              </a:extLst>
            </p:cNvPr>
            <p:cNvSpPr/>
            <p:nvPr/>
          </p:nvSpPr>
          <p:spPr>
            <a:xfrm>
              <a:off x="2017437" y="3783007"/>
              <a:ext cx="1635124" cy="1635124"/>
            </a:xfrm>
            <a:prstGeom prst="ellipse">
              <a:avLst/>
            </a:prstGeom>
            <a:blipFill rotWithShape="0">
              <a:blip r:embed="rId9"/>
              <a:srcRect/>
              <a:stretch>
                <a:fillRect l="-17000" r="-17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4" name="Oval 4">
              <a:extLst>
                <a:ext uri="{FF2B5EF4-FFF2-40B4-BE49-F238E27FC236}">
                  <a16:creationId xmlns:a16="http://schemas.microsoft.com/office/drawing/2014/main" id="{72D94A83-52DF-4B40-BD79-07A08E875010}"/>
                </a:ext>
              </a:extLst>
            </p:cNvPr>
            <p:cNvSpPr txBox="1"/>
            <p:nvPr/>
          </p:nvSpPr>
          <p:spPr>
            <a:xfrm>
              <a:off x="2256895" y="4022465"/>
              <a:ext cx="1156208" cy="11562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p:txBody>
        </p:sp>
      </p:grpSp>
    </p:spTree>
    <p:extLst>
      <p:ext uri="{BB962C8B-B14F-4D97-AF65-F5344CB8AC3E}">
        <p14:creationId xmlns:p14="http://schemas.microsoft.com/office/powerpoint/2010/main" val="117604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A397-4A38-4C3C-804A-8C9846940B8A}"/>
              </a:ext>
            </a:extLst>
          </p:cNvPr>
          <p:cNvSpPr>
            <a:spLocks noGrp="1"/>
          </p:cNvSpPr>
          <p:nvPr>
            <p:ph type="title"/>
          </p:nvPr>
        </p:nvSpPr>
        <p:spPr/>
        <p:txBody>
          <a:bodyPr/>
          <a:lstStyle/>
          <a:p>
            <a:r>
              <a:rPr lang="en-US" dirty="0"/>
              <a:t>Introductions</a:t>
            </a:r>
          </a:p>
        </p:txBody>
      </p:sp>
      <p:graphicFrame>
        <p:nvGraphicFramePr>
          <p:cNvPr id="7" name="Content Placeholder 6">
            <a:extLst>
              <a:ext uri="{FF2B5EF4-FFF2-40B4-BE49-F238E27FC236}">
                <a16:creationId xmlns:a16="http://schemas.microsoft.com/office/drawing/2014/main" id="{74176134-E824-4CCA-84B0-91C90262407A}"/>
              </a:ext>
            </a:extLst>
          </p:cNvPr>
          <p:cNvGraphicFramePr>
            <a:graphicFrameLocks noGrp="1"/>
          </p:cNvGraphicFramePr>
          <p:nvPr>
            <p:ph idx="1"/>
          </p:nvPr>
        </p:nvGraphicFramePr>
        <p:xfrm>
          <a:off x="1330755" y="-270508"/>
          <a:ext cx="13034232" cy="5909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C23FA7E-0B86-427E-826C-0B1D817D56D7}"/>
              </a:ext>
            </a:extLst>
          </p:cNvPr>
          <p:cNvSpPr>
            <a:spLocks noGrp="1"/>
          </p:cNvSpPr>
          <p:nvPr>
            <p:ph type="sldNum" sz="quarter" idx="12"/>
          </p:nvPr>
        </p:nvSpPr>
        <p:spPr/>
        <p:txBody>
          <a:bodyPr/>
          <a:lstStyle/>
          <a:p>
            <a:fld id="{2346C6CC-1531-9D43-9929-56C34AA4FDB5}" type="slidenum">
              <a:rPr lang="en-US" smtClean="0"/>
              <a:t>21</a:t>
            </a:fld>
            <a:endParaRPr lang="en-US" dirty="0"/>
          </a:p>
        </p:txBody>
      </p:sp>
      <p:pic>
        <p:nvPicPr>
          <p:cNvPr id="1026" name="Picture 2" descr="Shaking Hands Silhouette Images, Stock Photos &amp; Vectors | Shutterstock">
            <a:extLst>
              <a:ext uri="{FF2B5EF4-FFF2-40B4-BE49-F238E27FC236}">
                <a16:creationId xmlns:a16="http://schemas.microsoft.com/office/drawing/2014/main" id="{54BFC8AE-28B1-48E9-AF02-596E936D680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7515"/>
          <a:stretch/>
        </p:blipFill>
        <p:spPr bwMode="auto">
          <a:xfrm>
            <a:off x="690863" y="1674899"/>
            <a:ext cx="3861689" cy="384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980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C8FE-AE87-4B79-BFDE-750D902365B6}"/>
              </a:ext>
            </a:extLst>
          </p:cNvPr>
          <p:cNvSpPr>
            <a:spLocks noGrp="1"/>
          </p:cNvSpPr>
          <p:nvPr>
            <p:ph type="title"/>
          </p:nvPr>
        </p:nvSpPr>
        <p:spPr/>
        <p:txBody>
          <a:bodyPr/>
          <a:lstStyle/>
          <a:p>
            <a:r>
              <a:rPr lang="en-US" dirty="0"/>
              <a:t>Training Instructors</a:t>
            </a:r>
          </a:p>
        </p:txBody>
      </p:sp>
      <p:sp>
        <p:nvSpPr>
          <p:cNvPr id="3" name="Content Placeholder 2">
            <a:extLst>
              <a:ext uri="{FF2B5EF4-FFF2-40B4-BE49-F238E27FC236}">
                <a16:creationId xmlns:a16="http://schemas.microsoft.com/office/drawing/2014/main" id="{6B03D60D-82CB-40E5-AF52-5B450E594EC6}"/>
              </a:ext>
            </a:extLst>
          </p:cNvPr>
          <p:cNvSpPr>
            <a:spLocks noGrp="1"/>
          </p:cNvSpPr>
          <p:nvPr>
            <p:ph idx="1"/>
          </p:nvPr>
        </p:nvSpPr>
        <p:spPr/>
        <p:txBody>
          <a:bodyPr/>
          <a:lstStyle/>
          <a:p>
            <a:r>
              <a:rPr lang="en-US" b="1" dirty="0"/>
              <a:t>Tara Gordon</a:t>
            </a:r>
            <a:r>
              <a:rPr lang="en-US" dirty="0"/>
              <a:t>, Senior Technical Trainer </a:t>
            </a:r>
          </a:p>
          <a:p>
            <a:r>
              <a:rPr lang="en-US" b="1" dirty="0"/>
              <a:t>Andre Manning</a:t>
            </a:r>
            <a:r>
              <a:rPr lang="en-US" dirty="0"/>
              <a:t>, Technical Training Subject Matter Expert</a:t>
            </a:r>
          </a:p>
          <a:p>
            <a:r>
              <a:rPr lang="en-US" b="1" dirty="0"/>
              <a:t>Jordan Graves</a:t>
            </a:r>
            <a:r>
              <a:rPr lang="en-US" dirty="0"/>
              <a:t>, Technical Training Subject Matter Expert</a:t>
            </a:r>
          </a:p>
          <a:p>
            <a:endParaRPr lang="en-US" b="1" dirty="0"/>
          </a:p>
          <a:p>
            <a:endParaRPr lang="en-US" dirty="0"/>
          </a:p>
        </p:txBody>
      </p:sp>
      <p:sp>
        <p:nvSpPr>
          <p:cNvPr id="4" name="Slide Number Placeholder 3">
            <a:extLst>
              <a:ext uri="{FF2B5EF4-FFF2-40B4-BE49-F238E27FC236}">
                <a16:creationId xmlns:a16="http://schemas.microsoft.com/office/drawing/2014/main" id="{A26C2466-B1A3-48CF-B87C-62D59B522D40}"/>
              </a:ext>
            </a:extLst>
          </p:cNvPr>
          <p:cNvSpPr>
            <a:spLocks noGrp="1"/>
          </p:cNvSpPr>
          <p:nvPr>
            <p:ph type="sldNum" sz="quarter" idx="12"/>
          </p:nvPr>
        </p:nvSpPr>
        <p:spPr/>
        <p:txBody>
          <a:bodyPr/>
          <a:lstStyle/>
          <a:p>
            <a:fld id="{2346C6CC-1531-9D43-9929-56C34AA4FDB5}" type="slidenum">
              <a:rPr lang="en-US" smtClean="0"/>
              <a:t>22</a:t>
            </a:fld>
            <a:endParaRPr lang="en-US" dirty="0"/>
          </a:p>
        </p:txBody>
      </p:sp>
    </p:spTree>
    <p:extLst>
      <p:ext uri="{BB962C8B-B14F-4D97-AF65-F5344CB8AC3E}">
        <p14:creationId xmlns:p14="http://schemas.microsoft.com/office/powerpoint/2010/main" val="1772364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0D86D-54D5-4F19-B1EE-D8FF731A9B72}"/>
              </a:ext>
            </a:extLst>
          </p:cNvPr>
          <p:cNvSpPr>
            <a:spLocks noGrp="1"/>
          </p:cNvSpPr>
          <p:nvPr>
            <p:ph type="title"/>
          </p:nvPr>
        </p:nvSpPr>
        <p:spPr>
          <a:xfrm>
            <a:off x="424915" y="334167"/>
            <a:ext cx="11383263" cy="779463"/>
          </a:xfrm>
        </p:spPr>
        <p:txBody>
          <a:bodyPr>
            <a:normAutofit/>
          </a:bodyPr>
          <a:lstStyle/>
          <a:p>
            <a:r>
              <a:rPr lang="en-US" dirty="0"/>
              <a:t>CMS Minimally Viable Product (MVP) Functionality </a:t>
            </a:r>
          </a:p>
        </p:txBody>
      </p:sp>
      <p:sp>
        <p:nvSpPr>
          <p:cNvPr id="3" name="Content Placeholder 2">
            <a:extLst>
              <a:ext uri="{FF2B5EF4-FFF2-40B4-BE49-F238E27FC236}">
                <a16:creationId xmlns:a16="http://schemas.microsoft.com/office/drawing/2014/main" id="{733A7141-FB73-44B5-8A91-87ABF80CBEDF}"/>
              </a:ext>
            </a:extLst>
          </p:cNvPr>
          <p:cNvSpPr>
            <a:spLocks noGrp="1"/>
          </p:cNvSpPr>
          <p:nvPr>
            <p:ph idx="1"/>
          </p:nvPr>
        </p:nvSpPr>
        <p:spPr/>
        <p:txBody>
          <a:bodyPr/>
          <a:lstStyle/>
          <a:p>
            <a:pPr lvl="1">
              <a:buFont typeface="Arial" panose="020B0604020202020204" pitchFamily="34" charset="0"/>
              <a:buChar char="•"/>
            </a:pPr>
            <a:r>
              <a:rPr lang="en-US" sz="2200" dirty="0">
                <a:cs typeface="Arial" panose="020B0604020202020204" pitchFamily="34" charset="0"/>
                <a:sym typeface="Wingdings" panose="05000000000000000000" pitchFamily="2" charset="2"/>
              </a:rPr>
              <a:t>New Chapter 31 Applicants Only </a:t>
            </a:r>
          </a:p>
          <a:p>
            <a:pPr lvl="1">
              <a:buFont typeface="Arial" panose="020B0604020202020204" pitchFamily="34" charset="0"/>
              <a:buChar char="•"/>
            </a:pPr>
            <a:r>
              <a:rPr lang="en-US" sz="2200" dirty="0">
                <a:cs typeface="Arial" panose="020B0604020202020204" pitchFamily="34" charset="0"/>
                <a:sym typeface="Wingdings" panose="05000000000000000000" pitchFamily="2" charset="2"/>
              </a:rPr>
              <a:t>Application Processing (Manual and Automation) </a:t>
            </a:r>
          </a:p>
          <a:p>
            <a:pPr lvl="1">
              <a:buFont typeface="Arial" panose="020B0604020202020204" pitchFamily="34" charset="0"/>
              <a:buChar char="•"/>
            </a:pPr>
            <a:r>
              <a:rPr lang="en-US" sz="2200" dirty="0">
                <a:cs typeface="Arial" panose="020B0604020202020204" pitchFamily="34" charset="0"/>
                <a:sym typeface="Wingdings" panose="05000000000000000000" pitchFamily="2" charset="2"/>
              </a:rPr>
              <a:t>Automatic Eligibility Determination </a:t>
            </a:r>
          </a:p>
          <a:p>
            <a:pPr lvl="1">
              <a:buFont typeface="Arial" panose="020B0604020202020204" pitchFamily="34" charset="0"/>
              <a:buChar char="•"/>
            </a:pPr>
            <a:r>
              <a:rPr lang="en-US" sz="2200" dirty="0">
                <a:cs typeface="Arial" panose="020B0604020202020204" pitchFamily="34" charset="0"/>
                <a:sym typeface="Wingdings" panose="05000000000000000000" pitchFamily="2" charset="2"/>
              </a:rPr>
              <a:t>Case Note Creation </a:t>
            </a:r>
          </a:p>
          <a:p>
            <a:pPr lvl="1">
              <a:buFont typeface="Arial" panose="020B0604020202020204" pitchFamily="34" charset="0"/>
              <a:buChar char="•"/>
            </a:pPr>
            <a:r>
              <a:rPr lang="en-US" sz="2200" dirty="0">
                <a:cs typeface="Arial" panose="020B0604020202020204" pitchFamily="34" charset="0"/>
                <a:sym typeface="Wingdings" panose="05000000000000000000" pitchFamily="2" charset="2"/>
              </a:rPr>
              <a:t>Assignment of Claimants</a:t>
            </a:r>
          </a:p>
          <a:p>
            <a:pPr lvl="1">
              <a:buFont typeface="Arial" panose="020B0604020202020204" pitchFamily="34" charset="0"/>
              <a:buChar char="•"/>
            </a:pPr>
            <a:r>
              <a:rPr lang="en-US" sz="2200" dirty="0">
                <a:cs typeface="Arial" panose="020B0604020202020204" pitchFamily="34" charset="0"/>
                <a:sym typeface="Wingdings" panose="05000000000000000000" pitchFamily="2" charset="2"/>
              </a:rPr>
              <a:t>Entitlement Extensions</a:t>
            </a:r>
          </a:p>
          <a:p>
            <a:pPr lvl="1">
              <a:buFont typeface="Arial" panose="020B0604020202020204" pitchFamily="34" charset="0"/>
              <a:buChar char="•"/>
            </a:pPr>
            <a:r>
              <a:rPr lang="en-US" sz="2200" dirty="0">
                <a:cs typeface="Arial" panose="020B0604020202020204" pitchFamily="34" charset="0"/>
                <a:sym typeface="Wingdings" panose="05000000000000000000" pitchFamily="2" charset="2"/>
              </a:rPr>
              <a:t>Applicable Forms and Letters Generation</a:t>
            </a:r>
          </a:p>
          <a:p>
            <a:pPr lvl="1">
              <a:buFont typeface="Arial" panose="020B0604020202020204" pitchFamily="34" charset="0"/>
              <a:buChar char="•"/>
            </a:pPr>
            <a:r>
              <a:rPr lang="en-US" sz="2200" dirty="0">
                <a:cs typeface="Arial" panose="020B0604020202020204" pitchFamily="34" charset="0"/>
                <a:sym typeface="Wingdings" panose="05000000000000000000" pitchFamily="2" charset="2"/>
              </a:rPr>
              <a:t>Entitlement documentation and months of remaining entitlement calculated</a:t>
            </a:r>
          </a:p>
          <a:p>
            <a:pPr lvl="1">
              <a:buFont typeface="Arial" panose="020B0604020202020204" pitchFamily="34" charset="0"/>
              <a:buChar char="•"/>
            </a:pPr>
            <a:r>
              <a:rPr lang="en-US" sz="2200" dirty="0">
                <a:cs typeface="Arial" panose="020B0604020202020204" pitchFamily="34" charset="0"/>
                <a:sym typeface="Wingdings" panose="05000000000000000000" pitchFamily="2" charset="2"/>
              </a:rPr>
              <a:t>Functionality to Support Development of RTE/IWRP, IEEP &amp; IILP Plans </a:t>
            </a:r>
            <a:endParaRPr lang="en-US" sz="1400" dirty="0">
              <a:cs typeface="Arial" panose="020B0604020202020204" pitchFamily="34" charset="0"/>
              <a:sym typeface="Wingdings" panose="05000000000000000000" pitchFamily="2" charset="2"/>
            </a:endParaRPr>
          </a:p>
          <a:p>
            <a:pPr lvl="1">
              <a:buFont typeface="Arial" panose="020B0604020202020204" pitchFamily="34" charset="0"/>
              <a:buChar char="•"/>
            </a:pPr>
            <a:r>
              <a:rPr lang="en-US" sz="2200" dirty="0">
                <a:cs typeface="Arial" panose="020B0604020202020204" pitchFamily="34" charset="0"/>
                <a:sym typeface="Wingdings" panose="05000000000000000000" pitchFamily="2" charset="2"/>
              </a:rPr>
              <a:t>Subsistence Allowance Awards – calculation, creation and process payments</a:t>
            </a:r>
          </a:p>
          <a:p>
            <a:pPr lvl="1">
              <a:buFont typeface="Arial" panose="020B0604020202020204" pitchFamily="34" charset="0"/>
              <a:buChar char="•"/>
            </a:pPr>
            <a:r>
              <a:rPr lang="en-US" sz="2200" dirty="0">
                <a:cs typeface="Arial" panose="020B0604020202020204" pitchFamily="34" charset="0"/>
                <a:sym typeface="Wingdings" panose="05000000000000000000" pitchFamily="2" charset="2"/>
              </a:rPr>
              <a:t>Generation of Automatic Awards Letters</a:t>
            </a:r>
          </a:p>
          <a:p>
            <a:endParaRPr lang="en-US" dirty="0"/>
          </a:p>
        </p:txBody>
      </p:sp>
      <p:sp>
        <p:nvSpPr>
          <p:cNvPr id="4" name="Slide Number Placeholder 3">
            <a:extLst>
              <a:ext uri="{FF2B5EF4-FFF2-40B4-BE49-F238E27FC236}">
                <a16:creationId xmlns:a16="http://schemas.microsoft.com/office/drawing/2014/main" id="{F8DCECC3-85E2-4EEC-AECF-F2920350C3C6}"/>
              </a:ext>
            </a:extLst>
          </p:cNvPr>
          <p:cNvSpPr>
            <a:spLocks noGrp="1"/>
          </p:cNvSpPr>
          <p:nvPr>
            <p:ph type="sldNum" sz="quarter" idx="12"/>
          </p:nvPr>
        </p:nvSpPr>
        <p:spPr/>
        <p:txBody>
          <a:bodyPr/>
          <a:lstStyle/>
          <a:p>
            <a:fld id="{2346C6CC-1531-9D43-9929-56C34AA4FDB5}" type="slidenum">
              <a:rPr lang="en-US" smtClean="0"/>
              <a:t>23</a:t>
            </a:fld>
            <a:endParaRPr lang="en-US" dirty="0"/>
          </a:p>
        </p:txBody>
      </p:sp>
    </p:spTree>
    <p:extLst>
      <p:ext uri="{BB962C8B-B14F-4D97-AF65-F5344CB8AC3E}">
        <p14:creationId xmlns:p14="http://schemas.microsoft.com/office/powerpoint/2010/main" val="4221957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50C-349C-47B9-ABB8-01CEF59602FB}"/>
              </a:ext>
            </a:extLst>
          </p:cNvPr>
          <p:cNvSpPr>
            <a:spLocks noGrp="1"/>
          </p:cNvSpPr>
          <p:nvPr>
            <p:ph type="title"/>
          </p:nvPr>
        </p:nvSpPr>
        <p:spPr/>
        <p:txBody>
          <a:bodyPr/>
          <a:lstStyle/>
          <a:p>
            <a:r>
              <a:rPr lang="en-US" dirty="0"/>
              <a:t>CMS ROLE TYPES </a:t>
            </a:r>
          </a:p>
        </p:txBody>
      </p:sp>
      <p:graphicFrame>
        <p:nvGraphicFramePr>
          <p:cNvPr id="5" name="Table 4">
            <a:extLst>
              <a:ext uri="{FF2B5EF4-FFF2-40B4-BE49-F238E27FC236}">
                <a16:creationId xmlns:a16="http://schemas.microsoft.com/office/drawing/2014/main" id="{2D5A0D00-882F-4689-A233-1C18B5FB6666}"/>
              </a:ext>
            </a:extLst>
          </p:cNvPr>
          <p:cNvGraphicFramePr>
            <a:graphicFrameLocks noGrp="1"/>
          </p:cNvGraphicFramePr>
          <p:nvPr>
            <p:extLst>
              <p:ext uri="{D42A27DB-BD31-4B8C-83A1-F6EECF244321}">
                <p14:modId xmlns:p14="http://schemas.microsoft.com/office/powerpoint/2010/main" val="130584590"/>
              </p:ext>
            </p:extLst>
          </p:nvPr>
        </p:nvGraphicFramePr>
        <p:xfrm>
          <a:off x="605320" y="1070768"/>
          <a:ext cx="9812945" cy="4871383"/>
        </p:xfrm>
        <a:graphic>
          <a:graphicData uri="http://schemas.openxmlformats.org/drawingml/2006/table">
            <a:tbl>
              <a:tblPr firstRow="1" firstCol="1" bandRow="1">
                <a:tableStyleId>{5C22544A-7EE6-4342-B048-85BDC9FD1C3A}</a:tableStyleId>
              </a:tblPr>
              <a:tblGrid>
                <a:gridCol w="3216910">
                  <a:extLst>
                    <a:ext uri="{9D8B030D-6E8A-4147-A177-3AD203B41FA5}">
                      <a16:colId xmlns:a16="http://schemas.microsoft.com/office/drawing/2014/main" val="3919723228"/>
                    </a:ext>
                  </a:extLst>
                </a:gridCol>
                <a:gridCol w="6596035">
                  <a:extLst>
                    <a:ext uri="{9D8B030D-6E8A-4147-A177-3AD203B41FA5}">
                      <a16:colId xmlns:a16="http://schemas.microsoft.com/office/drawing/2014/main" val="4184468650"/>
                    </a:ext>
                  </a:extLst>
                </a:gridCol>
              </a:tblGrid>
              <a:tr h="291627">
                <a:tc>
                  <a:txBody>
                    <a:bodyPr/>
                    <a:lstStyle/>
                    <a:p>
                      <a:pPr marL="0" marR="0">
                        <a:lnSpc>
                          <a:spcPct val="107000"/>
                        </a:lnSpc>
                        <a:spcBef>
                          <a:spcPts val="0"/>
                        </a:spcBef>
                        <a:spcAft>
                          <a:spcPts val="0"/>
                        </a:spcAft>
                      </a:pPr>
                      <a:r>
                        <a:rPr lang="en-US" sz="1400" dirty="0">
                          <a:effectLst/>
                        </a:rPr>
                        <a:t>Role 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850" marR="70850" marT="0" marB="0"/>
                </a:tc>
                <a:tc>
                  <a:txBody>
                    <a:bodyPr/>
                    <a:lstStyle/>
                    <a:p>
                      <a:pPr marL="0" marR="0">
                        <a:lnSpc>
                          <a:spcPct val="107000"/>
                        </a:lnSpc>
                        <a:spcBef>
                          <a:spcPts val="0"/>
                        </a:spcBef>
                        <a:spcAft>
                          <a:spcPts val="0"/>
                        </a:spcAft>
                      </a:pPr>
                      <a:r>
                        <a:rPr lang="en-US" sz="1400" dirty="0">
                          <a:effectLst/>
                        </a:rPr>
                        <a:t>Overview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850" marR="70850" marT="0" marB="0"/>
                </a:tc>
                <a:extLst>
                  <a:ext uri="{0D108BD9-81ED-4DB2-BD59-A6C34878D82A}">
                    <a16:rowId xmlns:a16="http://schemas.microsoft.com/office/drawing/2014/main" val="1265108671"/>
                  </a:ext>
                </a:extLst>
              </a:tr>
              <a:tr h="459805">
                <a:tc>
                  <a:txBody>
                    <a:bodyPr/>
                    <a:lstStyle/>
                    <a:p>
                      <a:pPr marL="0" marR="0">
                        <a:lnSpc>
                          <a:spcPct val="107000"/>
                        </a:lnSpc>
                        <a:spcBef>
                          <a:spcPts val="0"/>
                        </a:spcBef>
                        <a:spcAft>
                          <a:spcPts val="0"/>
                        </a:spcAft>
                      </a:pPr>
                      <a:r>
                        <a:rPr lang="en-US" sz="1400" dirty="0">
                          <a:effectLst/>
                        </a:rPr>
                        <a:t>Vocational Rehabilitation Counselor (VRC)</a:t>
                      </a:r>
                      <a:endPar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0850" marR="70850" marT="0" marB="0"/>
                </a:tc>
                <a:tc>
                  <a:txBody>
                    <a:bodyPr/>
                    <a:lstStyle/>
                    <a:p>
                      <a:pPr marL="0" marR="0">
                        <a:lnSpc>
                          <a:spcPct val="107000"/>
                        </a:lnSpc>
                        <a:spcBef>
                          <a:spcPts val="0"/>
                        </a:spcBef>
                        <a:spcAft>
                          <a:spcPts val="0"/>
                        </a:spcAft>
                      </a:pPr>
                      <a:r>
                        <a:rPr lang="en-US" sz="1400" dirty="0">
                          <a:effectLst/>
                        </a:rPr>
                        <a:t>Provides case management services to program participants.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850" marR="70850" marT="0" marB="0"/>
                </a:tc>
                <a:extLst>
                  <a:ext uri="{0D108BD9-81ED-4DB2-BD59-A6C34878D82A}">
                    <a16:rowId xmlns:a16="http://schemas.microsoft.com/office/drawing/2014/main" val="330561952"/>
                  </a:ext>
                </a:extLst>
              </a:tr>
              <a:tr h="598698">
                <a:tc>
                  <a:txBody>
                    <a:bodyPr/>
                    <a:lstStyle/>
                    <a:p>
                      <a:pPr marL="0" marR="0">
                        <a:lnSpc>
                          <a:spcPct val="107000"/>
                        </a:lnSpc>
                        <a:spcBef>
                          <a:spcPts val="0"/>
                        </a:spcBef>
                        <a:spcAft>
                          <a:spcPts val="0"/>
                        </a:spcAft>
                      </a:pPr>
                      <a:r>
                        <a:rPr lang="en-US" sz="1400" dirty="0">
                          <a:effectLst/>
                        </a:rPr>
                        <a:t>Assistant Veteran Readiness &amp; Employment Officer (AVREO)</a:t>
                      </a:r>
                      <a:endParaRPr lang="en-US" sz="1400" b="1" dirty="0">
                        <a:effectLst/>
                        <a:latin typeface="Arial"/>
                        <a:cs typeface="Times New Roman"/>
                      </a:endParaRPr>
                    </a:p>
                  </a:txBody>
                  <a:tcPr marL="70850" marR="70850" marT="0" marB="0"/>
                </a:tc>
                <a:tc>
                  <a:txBody>
                    <a:bodyPr/>
                    <a:lstStyle/>
                    <a:p>
                      <a:pPr marL="0" marR="0">
                        <a:lnSpc>
                          <a:spcPct val="107000"/>
                        </a:lnSpc>
                        <a:spcBef>
                          <a:spcPts val="0"/>
                        </a:spcBef>
                        <a:spcAft>
                          <a:spcPts val="0"/>
                        </a:spcAft>
                      </a:pPr>
                      <a:r>
                        <a:rPr lang="en-US" sz="1400" dirty="0">
                          <a:effectLst/>
                        </a:rPr>
                        <a:t>The local assistant manager within the VR&amp;E division overseeing daily operations of the employees and the program. </a:t>
                      </a:r>
                      <a:endParaRPr lang="en-US" sz="1400" b="0" dirty="0">
                        <a:effectLst/>
                        <a:latin typeface="Arial"/>
                        <a:cs typeface="Times New Roman"/>
                      </a:endParaRPr>
                    </a:p>
                  </a:txBody>
                  <a:tcPr marL="70850" marR="70850" marT="0" marB="0"/>
                </a:tc>
                <a:extLst>
                  <a:ext uri="{0D108BD9-81ED-4DB2-BD59-A6C34878D82A}">
                    <a16:rowId xmlns:a16="http://schemas.microsoft.com/office/drawing/2014/main" val="2579831524"/>
                  </a:ext>
                </a:extLst>
              </a:tr>
              <a:tr h="600598">
                <a:tc>
                  <a:txBody>
                    <a:bodyPr/>
                    <a:lstStyle/>
                    <a:p>
                      <a:pPr marL="0" marR="0">
                        <a:lnSpc>
                          <a:spcPct val="107000"/>
                        </a:lnSpc>
                        <a:spcBef>
                          <a:spcPts val="0"/>
                        </a:spcBef>
                        <a:spcAft>
                          <a:spcPts val="0"/>
                        </a:spcAft>
                      </a:pPr>
                      <a:r>
                        <a:rPr lang="en-US" sz="1400" dirty="0">
                          <a:effectLst/>
                        </a:rPr>
                        <a:t>Regional Office Administrator </a:t>
                      </a:r>
                    </a:p>
                    <a:p>
                      <a:pPr marL="0" marR="0">
                        <a:lnSpc>
                          <a:spcPct val="107000"/>
                        </a:lnSpc>
                        <a:spcBef>
                          <a:spcPts val="0"/>
                        </a:spcBef>
                        <a:spcAft>
                          <a:spcPts val="0"/>
                        </a:spcAft>
                      </a:pPr>
                      <a:r>
                        <a:rPr lang="en-US" sz="1400" dirty="0">
                          <a:effectLst/>
                        </a:rPr>
                        <a:t>(RO Admin)</a:t>
                      </a:r>
                      <a:endParaRPr lang="en-US" sz="1400" b="1" dirty="0">
                        <a:effectLst/>
                        <a:latin typeface="Arial"/>
                        <a:cs typeface="Times New Roman"/>
                      </a:endParaRPr>
                    </a:p>
                  </a:txBody>
                  <a:tcPr marL="70850" marR="70850" marT="0" marB="0"/>
                </a:tc>
                <a:tc>
                  <a:txBody>
                    <a:bodyPr/>
                    <a:lstStyle/>
                    <a:p>
                      <a:pPr marL="0" marR="0">
                        <a:lnSpc>
                          <a:spcPct val="107000"/>
                        </a:lnSpc>
                        <a:spcBef>
                          <a:spcPts val="0"/>
                        </a:spcBef>
                        <a:spcAft>
                          <a:spcPts val="0"/>
                        </a:spcAft>
                      </a:pPr>
                      <a:r>
                        <a:rPr lang="en-US" sz="1400" dirty="0">
                          <a:effectLst/>
                        </a:rPr>
                        <a:t>Provides administrator functions for the regional office. </a:t>
                      </a:r>
                      <a:endParaRPr lang="en-US" sz="1400" b="0" dirty="0">
                        <a:effectLst/>
                        <a:latin typeface="Arial"/>
                        <a:cs typeface="Times New Roman"/>
                      </a:endParaRPr>
                    </a:p>
                  </a:txBody>
                  <a:tcPr marL="70850" marR="70850" marT="0" marB="0"/>
                </a:tc>
                <a:extLst>
                  <a:ext uri="{0D108BD9-81ED-4DB2-BD59-A6C34878D82A}">
                    <a16:rowId xmlns:a16="http://schemas.microsoft.com/office/drawing/2014/main" val="4094516550"/>
                  </a:ext>
                </a:extLst>
              </a:tr>
              <a:tr h="291627">
                <a:tc>
                  <a:txBody>
                    <a:bodyPr/>
                    <a:lstStyle/>
                    <a:p>
                      <a:pPr marL="0" marR="0">
                        <a:lnSpc>
                          <a:spcPct val="107000"/>
                        </a:lnSpc>
                        <a:spcBef>
                          <a:spcPts val="0"/>
                        </a:spcBef>
                        <a:spcAft>
                          <a:spcPts val="0"/>
                        </a:spcAft>
                      </a:pPr>
                      <a:r>
                        <a:rPr lang="en-US" sz="1400" dirty="0">
                          <a:effectLst/>
                        </a:rPr>
                        <a:t>Program Support (PS)</a:t>
                      </a:r>
                      <a:endParaRPr lang="en-US" sz="1400" b="1" dirty="0">
                        <a:solidFill>
                          <a:schemeClr val="tx1"/>
                        </a:solidFill>
                        <a:effectLst/>
                        <a:latin typeface="Arial"/>
                        <a:ea typeface="Calibri" panose="020F0502020204030204" pitchFamily="34" charset="0"/>
                        <a:cs typeface="Times New Roman"/>
                      </a:endParaRPr>
                    </a:p>
                  </a:txBody>
                  <a:tcPr marL="70850" marR="70850" marT="0" marB="0"/>
                </a:tc>
                <a:tc>
                  <a:txBody>
                    <a:bodyPr/>
                    <a:lstStyle/>
                    <a:p>
                      <a:pPr marL="0" marR="0">
                        <a:lnSpc>
                          <a:spcPct val="107000"/>
                        </a:lnSpc>
                        <a:spcBef>
                          <a:spcPts val="0"/>
                        </a:spcBef>
                        <a:spcAft>
                          <a:spcPts val="0"/>
                        </a:spcAft>
                      </a:pPr>
                      <a:r>
                        <a:rPr lang="en-US" sz="1400" dirty="0">
                          <a:effectLst/>
                        </a:rPr>
                        <a:t>Provides administrative support for VR&amp;E. </a:t>
                      </a:r>
                      <a:endParaRPr lang="en-US" sz="1400" b="1" dirty="0">
                        <a:effectLst/>
                        <a:latin typeface="Arial"/>
                        <a:ea typeface="Calibri" panose="020F0502020204030204" pitchFamily="34" charset="0"/>
                        <a:cs typeface="Times New Roman"/>
                      </a:endParaRPr>
                    </a:p>
                  </a:txBody>
                  <a:tcPr marL="70850" marR="70850" marT="0" marB="0"/>
                </a:tc>
                <a:extLst>
                  <a:ext uri="{0D108BD9-81ED-4DB2-BD59-A6C34878D82A}">
                    <a16:rowId xmlns:a16="http://schemas.microsoft.com/office/drawing/2014/main" val="560201617"/>
                  </a:ext>
                </a:extLst>
              </a:tr>
              <a:tr h="291627">
                <a:tc>
                  <a:txBody>
                    <a:bodyPr/>
                    <a:lstStyle/>
                    <a:p>
                      <a:pPr marL="0" marR="0">
                        <a:lnSpc>
                          <a:spcPct val="107000"/>
                        </a:lnSpc>
                        <a:spcBef>
                          <a:spcPts val="0"/>
                        </a:spcBef>
                        <a:spcAft>
                          <a:spcPts val="0"/>
                        </a:spcAft>
                      </a:pPr>
                      <a:r>
                        <a:rPr lang="en-US" sz="1400" dirty="0">
                          <a:effectLst/>
                        </a:rPr>
                        <a:t>Management Analyst (MA)</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850" marR="70850" marT="0" marB="0"/>
                </a:tc>
                <a:tc>
                  <a:txBody>
                    <a:bodyPr/>
                    <a:lstStyle/>
                    <a:p>
                      <a:pPr marL="0" marR="0">
                        <a:lnSpc>
                          <a:spcPct val="107000"/>
                        </a:lnSpc>
                        <a:spcBef>
                          <a:spcPts val="0"/>
                        </a:spcBef>
                        <a:spcAft>
                          <a:spcPts val="0"/>
                        </a:spcAft>
                      </a:pPr>
                      <a:r>
                        <a:rPr lang="en-US" sz="1400" dirty="0">
                          <a:effectLst/>
                        </a:rPr>
                        <a:t>Provides administrative support for VR&amp;E.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850" marR="70850" marT="0" marB="0"/>
                </a:tc>
                <a:extLst>
                  <a:ext uri="{0D108BD9-81ED-4DB2-BD59-A6C34878D82A}">
                    <a16:rowId xmlns:a16="http://schemas.microsoft.com/office/drawing/2014/main" val="1623999941"/>
                  </a:ext>
                </a:extLst>
              </a:tr>
              <a:tr h="291627">
                <a:tc>
                  <a:txBody>
                    <a:bodyPr/>
                    <a:lstStyle/>
                    <a:p>
                      <a:pPr marL="0" marR="0">
                        <a:lnSpc>
                          <a:spcPct val="107000"/>
                        </a:lnSpc>
                        <a:spcBef>
                          <a:spcPts val="0"/>
                        </a:spcBef>
                        <a:spcAft>
                          <a:spcPts val="0"/>
                        </a:spcAft>
                      </a:pPr>
                      <a:r>
                        <a:rPr lang="en-US" sz="1400" dirty="0">
                          <a:effectLst/>
                        </a:rPr>
                        <a:t>National Administrator National Admin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850" marR="70850" marT="0" marB="0"/>
                </a:tc>
                <a:tc>
                  <a:txBody>
                    <a:bodyPr/>
                    <a:lstStyle/>
                    <a:p>
                      <a:pPr marL="0" marR="0">
                        <a:lnSpc>
                          <a:spcPct val="107000"/>
                        </a:lnSpc>
                        <a:spcBef>
                          <a:spcPts val="0"/>
                        </a:spcBef>
                        <a:spcAft>
                          <a:spcPts val="0"/>
                        </a:spcAft>
                      </a:pPr>
                      <a:r>
                        <a:rPr lang="en-US" sz="1400" dirty="0">
                          <a:effectLst/>
                        </a:rPr>
                        <a:t>Provides administrator functions for all regional offices.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850" marR="70850" marT="0" marB="0"/>
                </a:tc>
                <a:extLst>
                  <a:ext uri="{0D108BD9-81ED-4DB2-BD59-A6C34878D82A}">
                    <a16:rowId xmlns:a16="http://schemas.microsoft.com/office/drawing/2014/main" val="158487106"/>
                  </a:ext>
                </a:extLst>
              </a:tr>
              <a:tr h="598698">
                <a:tc>
                  <a:txBody>
                    <a:bodyPr/>
                    <a:lstStyle/>
                    <a:p>
                      <a:pPr marL="0" marR="0">
                        <a:lnSpc>
                          <a:spcPct val="107000"/>
                        </a:lnSpc>
                        <a:spcBef>
                          <a:spcPts val="0"/>
                        </a:spcBef>
                        <a:spcAft>
                          <a:spcPts val="0"/>
                        </a:spcAft>
                      </a:pPr>
                      <a:r>
                        <a:rPr lang="en-US" sz="1400" dirty="0">
                          <a:effectLst/>
                        </a:rPr>
                        <a:t>Read Only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850" marR="70850" marT="0" marB="0"/>
                </a:tc>
                <a:tc>
                  <a:txBody>
                    <a:bodyPr/>
                    <a:lstStyle/>
                    <a:p>
                      <a:pPr marL="0" marR="0">
                        <a:lnSpc>
                          <a:spcPct val="107000"/>
                        </a:lnSpc>
                        <a:spcBef>
                          <a:spcPts val="0"/>
                        </a:spcBef>
                        <a:spcAft>
                          <a:spcPts val="0"/>
                        </a:spcAft>
                      </a:pPr>
                      <a:r>
                        <a:rPr lang="en-US" sz="1400" dirty="0">
                          <a:effectLst/>
                        </a:rPr>
                        <a:t>Individuals needing access to the system to monitor, review and obtain reports of activities conducted in system.</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850" marR="70850" marT="0" marB="0"/>
                </a:tc>
                <a:extLst>
                  <a:ext uri="{0D108BD9-81ED-4DB2-BD59-A6C34878D82A}">
                    <a16:rowId xmlns:a16="http://schemas.microsoft.com/office/drawing/2014/main" val="954009499"/>
                  </a:ext>
                </a:extLst>
              </a:tr>
              <a:tr h="695644">
                <a:tc>
                  <a:txBody>
                    <a:bodyPr/>
                    <a:lstStyle/>
                    <a:p>
                      <a:pPr marL="0" marR="0">
                        <a:lnSpc>
                          <a:spcPct val="107000"/>
                        </a:lnSpc>
                        <a:spcBef>
                          <a:spcPts val="0"/>
                        </a:spcBef>
                        <a:spcAft>
                          <a:spcPts val="0"/>
                        </a:spcAft>
                      </a:pPr>
                      <a:r>
                        <a:rPr lang="en-US" sz="1400" dirty="0">
                          <a:effectLst/>
                        </a:rPr>
                        <a:t>VR&amp;E Service Director</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850" marR="70850" marT="0" marB="0"/>
                </a:tc>
                <a:tc>
                  <a:txBody>
                    <a:bodyPr/>
                    <a:lstStyle/>
                    <a:p>
                      <a:pPr marL="0" marR="0">
                        <a:lnSpc>
                          <a:spcPct val="107000"/>
                        </a:lnSpc>
                        <a:spcBef>
                          <a:spcPts val="0"/>
                        </a:spcBef>
                        <a:spcAft>
                          <a:spcPts val="0"/>
                        </a:spcAft>
                      </a:pPr>
                      <a:r>
                        <a:rPr lang="en-US" sz="1400" dirty="0">
                          <a:effectLst/>
                        </a:rPr>
                        <a:t>Oversees the entire VR&amp;E program at a national level with providing support with local management and implementing and ensuring adherence to all policies, procedures, laws and regulations in place.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850" marR="70850" marT="0" marB="0"/>
                </a:tc>
                <a:extLst>
                  <a:ext uri="{0D108BD9-81ED-4DB2-BD59-A6C34878D82A}">
                    <a16:rowId xmlns:a16="http://schemas.microsoft.com/office/drawing/2014/main" val="1494836388"/>
                  </a:ext>
                </a:extLst>
              </a:tr>
              <a:tr h="459805">
                <a:tc>
                  <a:txBody>
                    <a:bodyPr/>
                    <a:lstStyle/>
                    <a:p>
                      <a:pPr marL="0" marR="0">
                        <a:lnSpc>
                          <a:spcPct val="107000"/>
                        </a:lnSpc>
                        <a:spcBef>
                          <a:spcPts val="0"/>
                        </a:spcBef>
                        <a:spcAft>
                          <a:spcPts val="0"/>
                        </a:spcAft>
                      </a:pPr>
                      <a:r>
                        <a:rPr lang="en-US" sz="1400" dirty="0">
                          <a:effectLst/>
                        </a:rPr>
                        <a:t>Veteran Readiness and Employment Officer (VREO)</a:t>
                      </a:r>
                      <a:endParaRPr lang="en-US" sz="1400" b="1" dirty="0">
                        <a:solidFill>
                          <a:schemeClr val="tx1"/>
                        </a:solidFill>
                        <a:effectLst/>
                        <a:latin typeface="Arial"/>
                        <a:ea typeface="Calibri" panose="020F0502020204030204" pitchFamily="34" charset="0"/>
                        <a:cs typeface="Times New Roman"/>
                      </a:endParaRPr>
                    </a:p>
                  </a:txBody>
                  <a:tcPr marL="70850" marR="70850" marT="0" marB="0"/>
                </a:tc>
                <a:tc>
                  <a:txBody>
                    <a:bodyPr/>
                    <a:lstStyle/>
                    <a:p>
                      <a:pPr marL="0" marR="0">
                        <a:lnSpc>
                          <a:spcPct val="107000"/>
                        </a:lnSpc>
                        <a:spcBef>
                          <a:spcPts val="0"/>
                        </a:spcBef>
                        <a:spcAft>
                          <a:spcPts val="0"/>
                        </a:spcAft>
                      </a:pPr>
                      <a:r>
                        <a:rPr lang="en-US" sz="1400" dirty="0">
                          <a:effectLst/>
                        </a:rPr>
                        <a:t>Manger for the local VR&amp;E division overseeing daily operations of the employees and the program.</a:t>
                      </a:r>
                      <a:endParaRPr lang="en-US" sz="1400" b="1" dirty="0">
                        <a:effectLst/>
                        <a:latin typeface="Arial"/>
                        <a:ea typeface="Calibri" panose="020F0502020204030204" pitchFamily="34" charset="0"/>
                        <a:cs typeface="Times New Roman"/>
                      </a:endParaRPr>
                    </a:p>
                  </a:txBody>
                  <a:tcPr marL="70850" marR="70850" marT="0" marB="0"/>
                </a:tc>
                <a:extLst>
                  <a:ext uri="{0D108BD9-81ED-4DB2-BD59-A6C34878D82A}">
                    <a16:rowId xmlns:a16="http://schemas.microsoft.com/office/drawing/2014/main" val="1095625062"/>
                  </a:ext>
                </a:extLst>
              </a:tr>
              <a:tr h="291627">
                <a:tc>
                  <a:txBody>
                    <a:bodyPr/>
                    <a:lstStyle/>
                    <a:p>
                      <a:pPr marL="0" marR="0">
                        <a:lnSpc>
                          <a:spcPct val="107000"/>
                        </a:lnSpc>
                        <a:spcBef>
                          <a:spcPts val="0"/>
                        </a:spcBef>
                        <a:spcAft>
                          <a:spcPts val="0"/>
                        </a:spcAft>
                      </a:pPr>
                      <a:r>
                        <a:rPr lang="en-US" sz="1400" dirty="0">
                          <a:effectLst/>
                        </a:rPr>
                        <a:t>Regional Officer Director (RO Director)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850" marR="70850" marT="0" marB="0"/>
                </a:tc>
                <a:tc>
                  <a:txBody>
                    <a:bodyPr/>
                    <a:lstStyle/>
                    <a:p>
                      <a:pPr marL="0" marR="0">
                        <a:lnSpc>
                          <a:spcPct val="107000"/>
                        </a:lnSpc>
                        <a:spcBef>
                          <a:spcPts val="0"/>
                        </a:spcBef>
                        <a:spcAft>
                          <a:spcPts val="0"/>
                        </a:spcAft>
                      </a:pPr>
                      <a:r>
                        <a:rPr lang="en-US" sz="1400" dirty="0">
                          <a:effectLst/>
                        </a:rPr>
                        <a:t>Oversees the local Regional Office and manages the local VREO.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70850" marR="70850" marT="0" marB="0"/>
                </a:tc>
                <a:extLst>
                  <a:ext uri="{0D108BD9-81ED-4DB2-BD59-A6C34878D82A}">
                    <a16:rowId xmlns:a16="http://schemas.microsoft.com/office/drawing/2014/main" val="3130930458"/>
                  </a:ext>
                </a:extLst>
              </a:tr>
            </a:tbl>
          </a:graphicData>
        </a:graphic>
      </p:graphicFrame>
      <p:sp>
        <p:nvSpPr>
          <p:cNvPr id="3" name="Slide Number Placeholder 2">
            <a:extLst>
              <a:ext uri="{FF2B5EF4-FFF2-40B4-BE49-F238E27FC236}">
                <a16:creationId xmlns:a16="http://schemas.microsoft.com/office/drawing/2014/main" id="{7CF3E463-0FD1-4807-BC47-64CC0F715035}"/>
              </a:ext>
            </a:extLst>
          </p:cNvPr>
          <p:cNvSpPr>
            <a:spLocks noGrp="1"/>
          </p:cNvSpPr>
          <p:nvPr>
            <p:ph type="sldNum" sz="quarter" idx="12"/>
          </p:nvPr>
        </p:nvSpPr>
        <p:spPr/>
        <p:txBody>
          <a:bodyPr/>
          <a:lstStyle/>
          <a:p>
            <a:fld id="{2346C6CC-1531-9D43-9929-56C34AA4FDB5}" type="slidenum">
              <a:rPr lang="en-US" smtClean="0"/>
              <a:t>24</a:t>
            </a:fld>
            <a:endParaRPr lang="en-US" dirty="0"/>
          </a:p>
        </p:txBody>
      </p:sp>
    </p:spTree>
    <p:extLst>
      <p:ext uri="{BB962C8B-B14F-4D97-AF65-F5344CB8AC3E}">
        <p14:creationId xmlns:p14="http://schemas.microsoft.com/office/powerpoint/2010/main" val="3493778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E35E5F9-95FC-4852-B513-5BD8AC668402}"/>
              </a:ext>
            </a:extLst>
          </p:cNvPr>
          <p:cNvGraphicFramePr>
            <a:graphicFrameLocks noGrp="1"/>
          </p:cNvGraphicFramePr>
          <p:nvPr>
            <p:extLst>
              <p:ext uri="{D42A27DB-BD31-4B8C-83A1-F6EECF244321}">
                <p14:modId xmlns:p14="http://schemas.microsoft.com/office/powerpoint/2010/main" val="839879834"/>
              </p:ext>
            </p:extLst>
          </p:nvPr>
        </p:nvGraphicFramePr>
        <p:xfrm>
          <a:off x="412594" y="964491"/>
          <a:ext cx="11092642" cy="5043356"/>
        </p:xfrm>
        <a:graphic>
          <a:graphicData uri="http://schemas.openxmlformats.org/drawingml/2006/table">
            <a:tbl>
              <a:tblPr firstRow="1" firstCol="1" bandRow="1">
                <a:tableStyleId>{5C22544A-7EE6-4342-B048-85BDC9FD1C3A}</a:tableStyleId>
              </a:tblPr>
              <a:tblGrid>
                <a:gridCol w="2566894">
                  <a:extLst>
                    <a:ext uri="{9D8B030D-6E8A-4147-A177-3AD203B41FA5}">
                      <a16:colId xmlns:a16="http://schemas.microsoft.com/office/drawing/2014/main" val="4196726470"/>
                    </a:ext>
                  </a:extLst>
                </a:gridCol>
                <a:gridCol w="8525748">
                  <a:extLst>
                    <a:ext uri="{9D8B030D-6E8A-4147-A177-3AD203B41FA5}">
                      <a16:colId xmlns:a16="http://schemas.microsoft.com/office/drawing/2014/main" val="1914153387"/>
                    </a:ext>
                  </a:extLst>
                </a:gridCol>
              </a:tblGrid>
              <a:tr h="449603">
                <a:tc>
                  <a:txBody>
                    <a:bodyPr/>
                    <a:lstStyle/>
                    <a:p>
                      <a:pPr algn="ctr" fontAlgn="base">
                        <a:spcAft>
                          <a:spcPts val="0"/>
                        </a:spcAft>
                      </a:pPr>
                      <a:r>
                        <a:rPr lang="en-US" sz="1700" kern="1200" dirty="0">
                          <a:solidFill>
                            <a:schemeClr val="bg1"/>
                          </a:solidFill>
                          <a:latin typeface="+mn-lt"/>
                          <a:ea typeface="+mn-ea"/>
                          <a:cs typeface="+mn-cs"/>
                        </a:rPr>
                        <a:t>VA System</a:t>
                      </a:r>
                    </a:p>
                  </a:txBody>
                  <a:tcPr marL="0" marR="0" marT="0" marB="0" anchor="ctr"/>
                </a:tc>
                <a:tc>
                  <a:txBody>
                    <a:bodyPr/>
                    <a:lstStyle/>
                    <a:p>
                      <a:pPr algn="ctr" fontAlgn="base">
                        <a:spcAft>
                          <a:spcPts val="0"/>
                        </a:spcAft>
                      </a:pPr>
                      <a:r>
                        <a:rPr lang="en-US" sz="1700" kern="1200" dirty="0">
                          <a:solidFill>
                            <a:schemeClr val="bg1"/>
                          </a:solidFill>
                          <a:latin typeface="+mn-lt"/>
                          <a:ea typeface="+mn-ea"/>
                          <a:cs typeface="+mn-cs"/>
                        </a:rPr>
                        <a:t>Definition </a:t>
                      </a:r>
                    </a:p>
                  </a:txBody>
                  <a:tcPr marL="0" marR="0" marT="0" marB="0" anchor="ctr"/>
                </a:tc>
                <a:extLst>
                  <a:ext uri="{0D108BD9-81ED-4DB2-BD59-A6C34878D82A}">
                    <a16:rowId xmlns:a16="http://schemas.microsoft.com/office/drawing/2014/main" val="2123975854"/>
                  </a:ext>
                </a:extLst>
              </a:tr>
              <a:tr h="449603">
                <a:tc>
                  <a:txBody>
                    <a:bodyPr/>
                    <a:lstStyle/>
                    <a:p>
                      <a:pPr algn="ctr" fontAlgn="base">
                        <a:spcAft>
                          <a:spcPts val="0"/>
                        </a:spcAft>
                      </a:pPr>
                      <a:r>
                        <a:rPr lang="en-US" sz="1700" kern="1200" dirty="0">
                          <a:solidFill>
                            <a:schemeClr val="bg1"/>
                          </a:solidFill>
                          <a:latin typeface="+mn-lt"/>
                          <a:ea typeface="+mn-ea"/>
                          <a:cs typeface="+mn-cs"/>
                        </a:rPr>
                        <a:t>VA.Gov​</a:t>
                      </a:r>
                    </a:p>
                  </a:txBody>
                  <a:tcPr marL="0" marR="0" marT="0" marB="0" anchor="ctr"/>
                </a:tc>
                <a:tc>
                  <a:txBody>
                    <a:bodyPr/>
                    <a:lstStyle/>
                    <a:p>
                      <a:pPr marL="182880" algn="l" fontAlgn="base">
                        <a:spcAft>
                          <a:spcPts val="0"/>
                        </a:spcAft>
                      </a:pPr>
                      <a:r>
                        <a:rPr lang="en-US" sz="1700" kern="1200" dirty="0">
                          <a:solidFill>
                            <a:schemeClr val="tx1"/>
                          </a:solidFill>
                          <a:latin typeface="+mn-lt"/>
                          <a:ea typeface="+mn-ea"/>
                          <a:cs typeface="+mn-cs"/>
                        </a:rPr>
                        <a:t>This integration will provide electronic applications to the CMS system.​</a:t>
                      </a:r>
                    </a:p>
                  </a:txBody>
                  <a:tcPr marL="0" marR="0" marT="0" marB="0" anchor="ctr"/>
                </a:tc>
                <a:extLst>
                  <a:ext uri="{0D108BD9-81ED-4DB2-BD59-A6C34878D82A}">
                    <a16:rowId xmlns:a16="http://schemas.microsoft.com/office/drawing/2014/main" val="3780341222"/>
                  </a:ext>
                </a:extLst>
              </a:tr>
              <a:tr h="263397">
                <a:tc>
                  <a:txBody>
                    <a:bodyPr/>
                    <a:lstStyle/>
                    <a:p>
                      <a:pPr algn="ctr" fontAlgn="base">
                        <a:spcAft>
                          <a:spcPts val="0"/>
                        </a:spcAft>
                      </a:pPr>
                      <a:r>
                        <a:rPr lang="en-US" sz="1700" kern="1200" dirty="0">
                          <a:solidFill>
                            <a:schemeClr val="bg1"/>
                          </a:solidFill>
                          <a:latin typeface="+mn-lt"/>
                          <a:ea typeface="+mn-ea"/>
                          <a:cs typeface="+mn-cs"/>
                        </a:rPr>
                        <a:t>MPI (Claimant Search)​</a:t>
                      </a:r>
                    </a:p>
                  </a:txBody>
                  <a:tcPr marL="0" marR="0" marT="0" marB="0" anchor="ctr"/>
                </a:tc>
                <a:tc>
                  <a:txBody>
                    <a:bodyPr/>
                    <a:lstStyle/>
                    <a:p>
                      <a:pPr marL="182880" algn="l" fontAlgn="base">
                        <a:spcAft>
                          <a:spcPts val="0"/>
                        </a:spcAft>
                      </a:pPr>
                      <a:r>
                        <a:rPr lang="en-US" sz="1700" kern="1200" dirty="0">
                          <a:solidFill>
                            <a:schemeClr val="tx1"/>
                          </a:solidFill>
                          <a:latin typeface="+mn-lt"/>
                          <a:ea typeface="+mn-ea"/>
                          <a:cs typeface="+mn-cs"/>
                        </a:rPr>
                        <a:t>This integration will provide the SSN, PID, DOB, and VET360 ID​</a:t>
                      </a:r>
                    </a:p>
                  </a:txBody>
                  <a:tcPr marL="0" marR="0" marT="0" marB="0" anchor="ctr"/>
                </a:tc>
                <a:extLst>
                  <a:ext uri="{0D108BD9-81ED-4DB2-BD59-A6C34878D82A}">
                    <a16:rowId xmlns:a16="http://schemas.microsoft.com/office/drawing/2014/main" val="3904646658"/>
                  </a:ext>
                </a:extLst>
              </a:tr>
              <a:tr h="449603">
                <a:tc>
                  <a:txBody>
                    <a:bodyPr/>
                    <a:lstStyle/>
                    <a:p>
                      <a:pPr algn="ctr" fontAlgn="base">
                        <a:spcAft>
                          <a:spcPts val="0"/>
                        </a:spcAft>
                      </a:pPr>
                      <a:r>
                        <a:rPr lang="en-US" sz="1700" kern="1200" dirty="0">
                          <a:solidFill>
                            <a:schemeClr val="bg1"/>
                          </a:solidFill>
                          <a:latin typeface="+mn-lt"/>
                          <a:ea typeface="+mn-ea"/>
                          <a:cs typeface="+mn-cs"/>
                        </a:rPr>
                        <a:t>VA Profile​</a:t>
                      </a:r>
                    </a:p>
                  </a:txBody>
                  <a:tcPr marL="0" marR="0" marT="0" marB="0" anchor="ctr"/>
                </a:tc>
                <a:tc>
                  <a:txBody>
                    <a:bodyPr/>
                    <a:lstStyle/>
                    <a:p>
                      <a:pPr marL="182880" algn="l" fontAlgn="base">
                        <a:spcAft>
                          <a:spcPts val="0"/>
                        </a:spcAft>
                      </a:pPr>
                      <a:r>
                        <a:rPr lang="en-US" sz="1700" kern="1200" dirty="0">
                          <a:solidFill>
                            <a:schemeClr val="tx1"/>
                          </a:solidFill>
                          <a:latin typeface="+mn-lt"/>
                          <a:ea typeface="+mn-ea"/>
                          <a:cs typeface="+mn-cs"/>
                        </a:rPr>
                        <a:t>This integration will provide address, email, and telephone numbers​</a:t>
                      </a:r>
                    </a:p>
                  </a:txBody>
                  <a:tcPr marL="0" marR="0" marT="0" marB="0" anchor="ctr"/>
                </a:tc>
                <a:extLst>
                  <a:ext uri="{0D108BD9-81ED-4DB2-BD59-A6C34878D82A}">
                    <a16:rowId xmlns:a16="http://schemas.microsoft.com/office/drawing/2014/main" val="3446103337"/>
                  </a:ext>
                </a:extLst>
              </a:tr>
              <a:tr h="688168">
                <a:tc>
                  <a:txBody>
                    <a:bodyPr/>
                    <a:lstStyle/>
                    <a:p>
                      <a:pPr algn="ctr" fontAlgn="base">
                        <a:spcAft>
                          <a:spcPts val="0"/>
                        </a:spcAft>
                      </a:pPr>
                      <a:r>
                        <a:rPr lang="en-US" sz="1700" kern="1200" dirty="0">
                          <a:solidFill>
                            <a:schemeClr val="bg1"/>
                          </a:solidFill>
                          <a:latin typeface="+mn-lt"/>
                          <a:ea typeface="+mn-ea"/>
                          <a:cs typeface="+mn-cs"/>
                        </a:rPr>
                        <a:t>BGS Services​</a:t>
                      </a:r>
                    </a:p>
                  </a:txBody>
                  <a:tcPr marL="0" marR="0" marT="0" marB="0" anchor="ctr"/>
                </a:tc>
                <a:tc>
                  <a:txBody>
                    <a:bodyPr/>
                    <a:lstStyle/>
                    <a:p>
                      <a:pPr marL="182880" algn="l" fontAlgn="base">
                        <a:spcAft>
                          <a:spcPts val="0"/>
                        </a:spcAft>
                      </a:pPr>
                      <a:r>
                        <a:rPr lang="en-US" sz="1700" kern="1200" dirty="0">
                          <a:solidFill>
                            <a:schemeClr val="tx1"/>
                          </a:solidFill>
                          <a:latin typeface="+mn-lt"/>
                          <a:ea typeface="+mn-ea"/>
                          <a:cs typeface="+mn-cs"/>
                        </a:rPr>
                        <a:t>This integration uses SSN, PID, and VA File# as “call outs” to this Service and communicates back and forth updates for: Awards, Disability Rating Services.</a:t>
                      </a:r>
                    </a:p>
                  </a:txBody>
                  <a:tcPr marL="0" marR="0" marT="0" marB="0" anchor="ctr"/>
                </a:tc>
                <a:extLst>
                  <a:ext uri="{0D108BD9-81ED-4DB2-BD59-A6C34878D82A}">
                    <a16:rowId xmlns:a16="http://schemas.microsoft.com/office/drawing/2014/main" val="3802631598"/>
                  </a:ext>
                </a:extLst>
              </a:tr>
              <a:tr h="449603">
                <a:tc>
                  <a:txBody>
                    <a:bodyPr/>
                    <a:lstStyle/>
                    <a:p>
                      <a:pPr algn="ctr" fontAlgn="base">
                        <a:spcAft>
                          <a:spcPts val="0"/>
                        </a:spcAft>
                      </a:pPr>
                      <a:r>
                        <a:rPr lang="en-US" sz="1700" kern="1200" dirty="0">
                          <a:solidFill>
                            <a:schemeClr val="bg1"/>
                          </a:solidFill>
                          <a:latin typeface="+mn-lt"/>
                          <a:ea typeface="+mn-ea"/>
                          <a:cs typeface="+mn-cs"/>
                        </a:rPr>
                        <a:t>VADIR​</a:t>
                      </a:r>
                    </a:p>
                  </a:txBody>
                  <a:tcPr marL="0" marR="0" marT="0" marB="0" anchor="ctr"/>
                </a:tc>
                <a:tc>
                  <a:txBody>
                    <a:bodyPr/>
                    <a:lstStyle/>
                    <a:p>
                      <a:pPr marL="182880" algn="l" fontAlgn="base">
                        <a:spcAft>
                          <a:spcPts val="0"/>
                        </a:spcAft>
                      </a:pPr>
                      <a:r>
                        <a:rPr lang="en-US" sz="1700" kern="1200" dirty="0">
                          <a:solidFill>
                            <a:schemeClr val="tx1"/>
                          </a:solidFill>
                          <a:latin typeface="+mn-lt"/>
                          <a:ea typeface="+mn-ea"/>
                          <a:cs typeface="+mn-cs"/>
                        </a:rPr>
                        <a:t>This integration will provide updates to Military Service and Transfer of Entitlement.​</a:t>
                      </a:r>
                    </a:p>
                  </a:txBody>
                  <a:tcPr marL="0" marR="0" marT="0" marB="0" anchor="ctr"/>
                </a:tc>
                <a:extLst>
                  <a:ext uri="{0D108BD9-81ED-4DB2-BD59-A6C34878D82A}">
                    <a16:rowId xmlns:a16="http://schemas.microsoft.com/office/drawing/2014/main" val="3198475827"/>
                  </a:ext>
                </a:extLst>
              </a:tr>
              <a:tr h="526793">
                <a:tc>
                  <a:txBody>
                    <a:bodyPr/>
                    <a:lstStyle/>
                    <a:p>
                      <a:pPr algn="ctr" fontAlgn="base">
                        <a:spcAft>
                          <a:spcPts val="0"/>
                        </a:spcAft>
                      </a:pPr>
                      <a:r>
                        <a:rPr lang="en-US" sz="1700" kern="1200" dirty="0">
                          <a:solidFill>
                            <a:schemeClr val="bg1"/>
                          </a:solidFill>
                          <a:latin typeface="+mn-lt"/>
                          <a:ea typeface="+mn-ea"/>
                          <a:cs typeface="+mn-cs"/>
                        </a:rPr>
                        <a:t>E-VA​</a:t>
                      </a:r>
                    </a:p>
                  </a:txBody>
                  <a:tcPr marL="0" marR="0" marT="0" marB="0" anchor="ctr"/>
                </a:tc>
                <a:tc>
                  <a:txBody>
                    <a:bodyPr/>
                    <a:lstStyle/>
                    <a:p>
                      <a:pPr marL="182880" algn="l" fontAlgn="base">
                        <a:spcAft>
                          <a:spcPts val="0"/>
                        </a:spcAft>
                      </a:pPr>
                      <a:r>
                        <a:rPr lang="en-US" sz="1700" kern="1200" dirty="0">
                          <a:solidFill>
                            <a:schemeClr val="tx1"/>
                          </a:solidFill>
                          <a:latin typeface="+mn-lt"/>
                          <a:ea typeface="+mn-ea"/>
                          <a:cs typeface="+mn-cs"/>
                        </a:rPr>
                        <a:t>This integration will allow the Veteran to  communicate with the counselor securely and create Case Notes.​</a:t>
                      </a:r>
                    </a:p>
                  </a:txBody>
                  <a:tcPr marL="0" marR="0" marT="0" marB="0" anchor="ctr"/>
                </a:tc>
                <a:extLst>
                  <a:ext uri="{0D108BD9-81ED-4DB2-BD59-A6C34878D82A}">
                    <a16:rowId xmlns:a16="http://schemas.microsoft.com/office/drawing/2014/main" val="830168404"/>
                  </a:ext>
                </a:extLst>
              </a:tr>
              <a:tr h="449603">
                <a:tc>
                  <a:txBody>
                    <a:bodyPr/>
                    <a:lstStyle/>
                    <a:p>
                      <a:pPr algn="ctr" fontAlgn="base">
                        <a:spcAft>
                          <a:spcPts val="0"/>
                        </a:spcAft>
                      </a:pPr>
                      <a:r>
                        <a:rPr lang="en-US" sz="1700" kern="1200" dirty="0">
                          <a:solidFill>
                            <a:schemeClr val="bg1"/>
                          </a:solidFill>
                          <a:latin typeface="+mn-lt"/>
                          <a:ea typeface="+mn-ea"/>
                          <a:cs typeface="+mn-cs"/>
                        </a:rPr>
                        <a:t>WEAMS​</a:t>
                      </a:r>
                    </a:p>
                  </a:txBody>
                  <a:tcPr marL="0" marR="0" marT="0" marB="0" anchor="ctr"/>
                </a:tc>
                <a:tc>
                  <a:txBody>
                    <a:bodyPr/>
                    <a:lstStyle/>
                    <a:p>
                      <a:pPr marL="182880" algn="l" fontAlgn="base">
                        <a:spcAft>
                          <a:spcPts val="0"/>
                        </a:spcAft>
                      </a:pPr>
                      <a:r>
                        <a:rPr lang="en-US" sz="1700" kern="1200" dirty="0">
                          <a:solidFill>
                            <a:schemeClr val="tx1"/>
                          </a:solidFill>
                          <a:latin typeface="+mn-lt"/>
                          <a:ea typeface="+mn-ea"/>
                          <a:cs typeface="+mn-cs"/>
                        </a:rPr>
                        <a:t>This integration will provide the repository of schools, providers, and partners.​</a:t>
                      </a:r>
                    </a:p>
                  </a:txBody>
                  <a:tcPr marL="0" marR="0" marT="0" marB="0" anchor="ctr"/>
                </a:tc>
                <a:extLst>
                  <a:ext uri="{0D108BD9-81ED-4DB2-BD59-A6C34878D82A}">
                    <a16:rowId xmlns:a16="http://schemas.microsoft.com/office/drawing/2014/main" val="7900060"/>
                  </a:ext>
                </a:extLst>
              </a:tr>
              <a:tr h="263397">
                <a:tc>
                  <a:txBody>
                    <a:bodyPr/>
                    <a:lstStyle/>
                    <a:p>
                      <a:pPr algn="ctr" fontAlgn="base">
                        <a:spcAft>
                          <a:spcPts val="0"/>
                        </a:spcAft>
                      </a:pPr>
                      <a:r>
                        <a:rPr lang="en-US" sz="1700" kern="1200" dirty="0">
                          <a:solidFill>
                            <a:schemeClr val="bg1"/>
                          </a:solidFill>
                          <a:latin typeface="+mn-lt"/>
                          <a:ea typeface="+mn-ea"/>
                          <a:cs typeface="+mn-cs"/>
                        </a:rPr>
                        <a:t>LTS​</a:t>
                      </a:r>
                    </a:p>
                  </a:txBody>
                  <a:tcPr marL="0" marR="0" marT="0" marB="0" anchor="ctr"/>
                </a:tc>
                <a:tc>
                  <a:txBody>
                    <a:bodyPr/>
                    <a:lstStyle/>
                    <a:p>
                      <a:pPr marL="182880" algn="l" fontAlgn="base">
                        <a:spcAft>
                          <a:spcPts val="0"/>
                        </a:spcAft>
                      </a:pPr>
                      <a:r>
                        <a:rPr lang="en-US" sz="1700" kern="1200" dirty="0">
                          <a:solidFill>
                            <a:schemeClr val="tx1"/>
                          </a:solidFill>
                          <a:latin typeface="+mn-lt"/>
                          <a:ea typeface="+mn-ea"/>
                          <a:cs typeface="+mn-cs"/>
                        </a:rPr>
                        <a:t>This integration communicates Chapter 33 Entitlement ONLY​</a:t>
                      </a:r>
                    </a:p>
                  </a:txBody>
                  <a:tcPr marL="0" marR="0" marT="0" marB="0" anchor="ctr"/>
                </a:tc>
                <a:extLst>
                  <a:ext uri="{0D108BD9-81ED-4DB2-BD59-A6C34878D82A}">
                    <a16:rowId xmlns:a16="http://schemas.microsoft.com/office/drawing/2014/main" val="4170648189"/>
                  </a:ext>
                </a:extLst>
              </a:tr>
              <a:tr h="526793">
                <a:tc>
                  <a:txBody>
                    <a:bodyPr/>
                    <a:lstStyle/>
                    <a:p>
                      <a:pPr algn="ctr" fontAlgn="base">
                        <a:spcAft>
                          <a:spcPts val="0"/>
                        </a:spcAft>
                      </a:pPr>
                      <a:r>
                        <a:rPr lang="en-US" sz="1700" kern="1200" dirty="0">
                          <a:solidFill>
                            <a:schemeClr val="bg1"/>
                          </a:solidFill>
                          <a:latin typeface="+mn-lt"/>
                          <a:ea typeface="+mn-ea"/>
                          <a:cs typeface="+mn-cs"/>
                        </a:rPr>
                        <a:t>VA-ONCE​</a:t>
                      </a:r>
                    </a:p>
                  </a:txBody>
                  <a:tcPr marL="0" marR="0" marT="0" marB="0" anchor="ctr"/>
                </a:tc>
                <a:tc>
                  <a:txBody>
                    <a:bodyPr/>
                    <a:lstStyle/>
                    <a:p>
                      <a:pPr marL="182880" algn="l" fontAlgn="base">
                        <a:spcAft>
                          <a:spcPts val="0"/>
                        </a:spcAft>
                      </a:pPr>
                      <a:r>
                        <a:rPr lang="en-US" sz="1700" kern="1200" dirty="0">
                          <a:solidFill>
                            <a:schemeClr val="tx1"/>
                          </a:solidFill>
                          <a:latin typeface="+mn-lt"/>
                          <a:ea typeface="+mn-ea"/>
                          <a:cs typeface="+mn-cs"/>
                        </a:rPr>
                        <a:t>This integration communicates with Awards, Enrollment Certifications, and Periods in a Daily Job​</a:t>
                      </a:r>
                    </a:p>
                  </a:txBody>
                  <a:tcPr marL="0" marR="0" marT="0" marB="0" anchor="ctr"/>
                </a:tc>
                <a:extLst>
                  <a:ext uri="{0D108BD9-81ED-4DB2-BD59-A6C34878D82A}">
                    <a16:rowId xmlns:a16="http://schemas.microsoft.com/office/drawing/2014/main" val="89960105"/>
                  </a:ext>
                </a:extLst>
              </a:tr>
              <a:tr h="526793">
                <a:tc>
                  <a:txBody>
                    <a:bodyPr/>
                    <a:lstStyle/>
                    <a:p>
                      <a:pPr algn="ctr" fontAlgn="base">
                        <a:spcAft>
                          <a:spcPts val="0"/>
                        </a:spcAft>
                      </a:pPr>
                      <a:r>
                        <a:rPr lang="en-US" sz="1700" kern="1200" dirty="0">
                          <a:solidFill>
                            <a:schemeClr val="bg1"/>
                          </a:solidFill>
                          <a:latin typeface="+mn-lt"/>
                          <a:ea typeface="+mn-ea"/>
                          <a:cs typeface="+mn-cs"/>
                        </a:rPr>
                        <a:t>FAS (Financial Accounting System)</a:t>
                      </a:r>
                    </a:p>
                  </a:txBody>
                  <a:tcPr marL="0" marR="0" marT="0" marB="0" anchor="ctr"/>
                </a:tc>
                <a:tc>
                  <a:txBody>
                    <a:bodyPr/>
                    <a:lstStyle/>
                    <a:p>
                      <a:pPr marL="182880" algn="l" fontAlgn="base">
                        <a:spcAft>
                          <a:spcPts val="0"/>
                        </a:spcAft>
                      </a:pPr>
                      <a:r>
                        <a:rPr lang="en-US" sz="1700" kern="1200" dirty="0">
                          <a:solidFill>
                            <a:schemeClr val="tx1"/>
                          </a:solidFill>
                          <a:latin typeface="+mn-lt"/>
                          <a:ea typeface="+mn-ea"/>
                          <a:cs typeface="+mn-cs"/>
                        </a:rPr>
                        <a:t>This integration will communicate with Payments, Awards Calculations, and Award Lines​</a:t>
                      </a:r>
                    </a:p>
                  </a:txBody>
                  <a:tcPr marL="0" marR="0" marT="0" marB="0" anchor="ctr"/>
                </a:tc>
                <a:extLst>
                  <a:ext uri="{0D108BD9-81ED-4DB2-BD59-A6C34878D82A}">
                    <a16:rowId xmlns:a16="http://schemas.microsoft.com/office/drawing/2014/main" val="2384873011"/>
                  </a:ext>
                </a:extLst>
              </a:tr>
            </a:tbl>
          </a:graphicData>
        </a:graphic>
      </p:graphicFrame>
      <p:sp>
        <p:nvSpPr>
          <p:cNvPr id="2" name="Slide Number Placeholder 1">
            <a:extLst>
              <a:ext uri="{FF2B5EF4-FFF2-40B4-BE49-F238E27FC236}">
                <a16:creationId xmlns:a16="http://schemas.microsoft.com/office/drawing/2014/main" id="{C806A69E-DE9F-4481-BB0A-09CDAF03470F}"/>
              </a:ext>
            </a:extLst>
          </p:cNvPr>
          <p:cNvSpPr>
            <a:spLocks noGrp="1"/>
          </p:cNvSpPr>
          <p:nvPr>
            <p:ph type="sldNum" sz="quarter" idx="12"/>
          </p:nvPr>
        </p:nvSpPr>
        <p:spPr/>
        <p:txBody>
          <a:bodyPr/>
          <a:lstStyle/>
          <a:p>
            <a:fld id="{2346C6CC-1531-9D43-9929-56C34AA4FDB5}" type="slidenum">
              <a:rPr lang="en-US" smtClean="0"/>
              <a:t>25</a:t>
            </a:fld>
            <a:endParaRPr lang="en-US" dirty="0"/>
          </a:p>
        </p:txBody>
      </p:sp>
      <p:sp>
        <p:nvSpPr>
          <p:cNvPr id="4" name="Title 1">
            <a:extLst>
              <a:ext uri="{FF2B5EF4-FFF2-40B4-BE49-F238E27FC236}">
                <a16:creationId xmlns:a16="http://schemas.microsoft.com/office/drawing/2014/main" id="{7BD0D7EF-DB47-4024-9226-941188F3DF25}"/>
              </a:ext>
            </a:extLst>
          </p:cNvPr>
          <p:cNvSpPr>
            <a:spLocks noGrp="1"/>
          </p:cNvSpPr>
          <p:nvPr>
            <p:ph type="title"/>
          </p:nvPr>
        </p:nvSpPr>
        <p:spPr>
          <a:xfrm>
            <a:off x="420624" y="291305"/>
            <a:ext cx="9720431" cy="779463"/>
          </a:xfrm>
        </p:spPr>
        <p:txBody>
          <a:bodyPr/>
          <a:lstStyle/>
          <a:p>
            <a:r>
              <a:rPr lang="en-US" dirty="0"/>
              <a:t>System Integrations</a:t>
            </a:r>
          </a:p>
        </p:txBody>
      </p:sp>
    </p:spTree>
    <p:extLst>
      <p:ext uri="{BB962C8B-B14F-4D97-AF65-F5344CB8AC3E}">
        <p14:creationId xmlns:p14="http://schemas.microsoft.com/office/powerpoint/2010/main" val="951576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8813B-2D53-424A-8C09-7AD674C42267}"/>
              </a:ext>
            </a:extLst>
          </p:cNvPr>
          <p:cNvSpPr>
            <a:spLocks noGrp="1"/>
          </p:cNvSpPr>
          <p:nvPr>
            <p:ph type="title"/>
          </p:nvPr>
        </p:nvSpPr>
        <p:spPr/>
        <p:txBody>
          <a:bodyPr/>
          <a:lstStyle/>
          <a:p>
            <a:r>
              <a:rPr lang="en-US" dirty="0"/>
              <a:t>Pilot Overview </a:t>
            </a:r>
          </a:p>
        </p:txBody>
      </p:sp>
      <p:sp>
        <p:nvSpPr>
          <p:cNvPr id="4" name="Slide Number Placeholder 3">
            <a:extLst>
              <a:ext uri="{FF2B5EF4-FFF2-40B4-BE49-F238E27FC236}">
                <a16:creationId xmlns:a16="http://schemas.microsoft.com/office/drawing/2014/main" id="{71CF9697-3CDE-45E1-B4D5-8C9155464881}"/>
              </a:ext>
            </a:extLst>
          </p:cNvPr>
          <p:cNvSpPr>
            <a:spLocks noGrp="1"/>
          </p:cNvSpPr>
          <p:nvPr>
            <p:ph type="sldNum" sz="quarter" idx="12"/>
          </p:nvPr>
        </p:nvSpPr>
        <p:spPr/>
        <p:txBody>
          <a:bodyPr/>
          <a:lstStyle/>
          <a:p>
            <a:fld id="{2346C6CC-1531-9D43-9929-56C34AA4FDB5}" type="slidenum">
              <a:rPr lang="en-US" smtClean="0"/>
              <a:t>26</a:t>
            </a:fld>
            <a:endParaRPr lang="en-US" dirty="0"/>
          </a:p>
        </p:txBody>
      </p:sp>
      <p:sp>
        <p:nvSpPr>
          <p:cNvPr id="5" name="Rectangle: Rounded Corners 4">
            <a:extLst>
              <a:ext uri="{FF2B5EF4-FFF2-40B4-BE49-F238E27FC236}">
                <a16:creationId xmlns:a16="http://schemas.microsoft.com/office/drawing/2014/main" id="{825DBE94-DCDA-44D2-9187-83F7DA9F88E0}"/>
              </a:ext>
            </a:extLst>
          </p:cNvPr>
          <p:cNvSpPr/>
          <p:nvPr/>
        </p:nvSpPr>
        <p:spPr>
          <a:xfrm>
            <a:off x="1930400" y="1892300"/>
            <a:ext cx="1739900" cy="3035300"/>
          </a:xfrm>
          <a:prstGeom prst="roundRect">
            <a:avLst/>
          </a:prstGeom>
          <a:gradFill>
            <a:gsLst>
              <a:gs pos="63000">
                <a:schemeClr val="dk1">
                  <a:lumMod val="110000"/>
                  <a:satMod val="105000"/>
                  <a:tint val="67000"/>
                  <a:alpha val="31000"/>
                </a:schemeClr>
              </a:gs>
              <a:gs pos="100000">
                <a:schemeClr val="dk1">
                  <a:lumMod val="105000"/>
                  <a:satMod val="103000"/>
                  <a:tint val="73000"/>
                </a:schemeClr>
              </a:gs>
              <a:gs pos="100000">
                <a:schemeClr val="dk1">
                  <a:lumMod val="105000"/>
                  <a:satMod val="109000"/>
                  <a:tint val="81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Small-scale deployment of CMS used to investigate crucial elements </a:t>
            </a:r>
          </a:p>
        </p:txBody>
      </p:sp>
      <p:sp>
        <p:nvSpPr>
          <p:cNvPr id="6" name="Rectangle: Rounded Corners 5">
            <a:extLst>
              <a:ext uri="{FF2B5EF4-FFF2-40B4-BE49-F238E27FC236}">
                <a16:creationId xmlns:a16="http://schemas.microsoft.com/office/drawing/2014/main" id="{51402F9A-4D99-42F5-A14B-E3C0C0558D05}"/>
              </a:ext>
            </a:extLst>
          </p:cNvPr>
          <p:cNvSpPr/>
          <p:nvPr/>
        </p:nvSpPr>
        <p:spPr>
          <a:xfrm>
            <a:off x="3975100" y="1473200"/>
            <a:ext cx="1778000" cy="3454400"/>
          </a:xfrm>
          <a:prstGeom prst="roundRect">
            <a:avLst/>
          </a:prstGeom>
          <a:gradFill>
            <a:gsLst>
              <a:gs pos="63000">
                <a:schemeClr val="dk1">
                  <a:lumMod val="110000"/>
                  <a:satMod val="105000"/>
                  <a:tint val="67000"/>
                  <a:alpha val="31000"/>
                </a:schemeClr>
              </a:gs>
              <a:gs pos="100000">
                <a:schemeClr val="dk1">
                  <a:lumMod val="105000"/>
                  <a:satMod val="103000"/>
                  <a:tint val="73000"/>
                </a:schemeClr>
              </a:gs>
              <a:gs pos="100000">
                <a:schemeClr val="dk1">
                  <a:lumMod val="105000"/>
                  <a:satMod val="109000"/>
                  <a:tint val="81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950" b="1" dirty="0">
                <a:solidFill>
                  <a:schemeClr val="tx1"/>
                </a:solidFill>
              </a:rPr>
              <a:t>Application</a:t>
            </a:r>
          </a:p>
          <a:p>
            <a:pPr algn="ctr"/>
            <a:endParaRPr lang="en-US" sz="1950" b="1" dirty="0">
              <a:solidFill>
                <a:schemeClr val="tx1"/>
              </a:solidFill>
            </a:endParaRPr>
          </a:p>
          <a:p>
            <a:pPr algn="ctr"/>
            <a:r>
              <a:rPr lang="en-US" sz="1950" b="1" dirty="0">
                <a:solidFill>
                  <a:schemeClr val="tx1"/>
                </a:solidFill>
              </a:rPr>
              <a:t>Eligibility</a:t>
            </a:r>
          </a:p>
          <a:p>
            <a:pPr algn="ctr"/>
            <a:endParaRPr lang="en-US" sz="1950" b="1" dirty="0">
              <a:solidFill>
                <a:schemeClr val="tx1"/>
              </a:solidFill>
            </a:endParaRPr>
          </a:p>
          <a:p>
            <a:pPr algn="ctr"/>
            <a:r>
              <a:rPr lang="en-US" sz="1950" b="1" dirty="0">
                <a:solidFill>
                  <a:schemeClr val="tx1"/>
                </a:solidFill>
              </a:rPr>
              <a:t>Entitlement </a:t>
            </a:r>
          </a:p>
          <a:p>
            <a:pPr algn="ctr"/>
            <a:endParaRPr lang="en-US" sz="1950" b="1" dirty="0">
              <a:solidFill>
                <a:schemeClr val="tx1"/>
              </a:solidFill>
            </a:endParaRPr>
          </a:p>
          <a:p>
            <a:pPr algn="ctr"/>
            <a:r>
              <a:rPr lang="en-US" sz="1950" b="1" dirty="0">
                <a:solidFill>
                  <a:schemeClr val="tx1"/>
                </a:solidFill>
              </a:rPr>
              <a:t>Plan Development</a:t>
            </a:r>
          </a:p>
          <a:p>
            <a:pPr algn="ctr"/>
            <a:endParaRPr lang="en-US" sz="1950" b="1" dirty="0">
              <a:solidFill>
                <a:schemeClr val="tx1"/>
              </a:solidFill>
            </a:endParaRPr>
          </a:p>
          <a:p>
            <a:pPr algn="ctr"/>
            <a:r>
              <a:rPr lang="en-US" sz="1950" b="1" dirty="0">
                <a:solidFill>
                  <a:schemeClr val="tx1"/>
                </a:solidFill>
              </a:rPr>
              <a:t>Subsistence Allowance </a:t>
            </a:r>
          </a:p>
        </p:txBody>
      </p:sp>
      <p:sp>
        <p:nvSpPr>
          <p:cNvPr id="7" name="Rectangle: Rounded Corners 6">
            <a:extLst>
              <a:ext uri="{FF2B5EF4-FFF2-40B4-BE49-F238E27FC236}">
                <a16:creationId xmlns:a16="http://schemas.microsoft.com/office/drawing/2014/main" id="{6E027B1A-6452-4E46-8A2B-0E3680D2C85C}"/>
              </a:ext>
            </a:extLst>
          </p:cNvPr>
          <p:cNvSpPr/>
          <p:nvPr/>
        </p:nvSpPr>
        <p:spPr>
          <a:xfrm>
            <a:off x="6019800" y="1892300"/>
            <a:ext cx="1739900" cy="3035300"/>
          </a:xfrm>
          <a:prstGeom prst="roundRect">
            <a:avLst/>
          </a:prstGeom>
          <a:gradFill>
            <a:gsLst>
              <a:gs pos="63000">
                <a:schemeClr val="dk1">
                  <a:lumMod val="110000"/>
                  <a:satMod val="105000"/>
                  <a:tint val="67000"/>
                  <a:alpha val="31000"/>
                </a:schemeClr>
              </a:gs>
              <a:gs pos="100000">
                <a:schemeClr val="dk1">
                  <a:lumMod val="105000"/>
                  <a:satMod val="103000"/>
                  <a:tint val="73000"/>
                </a:schemeClr>
              </a:gs>
              <a:gs pos="100000">
                <a:schemeClr val="dk1">
                  <a:lumMod val="105000"/>
                  <a:satMod val="109000"/>
                  <a:tint val="81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Primary: Cleveland Regional Office VR&amp;E Staff</a:t>
            </a:r>
          </a:p>
          <a:p>
            <a:pPr algn="ctr"/>
            <a:r>
              <a:rPr lang="en-US" sz="2000" b="1" dirty="0">
                <a:solidFill>
                  <a:schemeClr val="tx1"/>
                </a:solidFill>
              </a:rPr>
              <a:t>Support: NE Training Champions &amp; CMAs</a:t>
            </a:r>
          </a:p>
        </p:txBody>
      </p:sp>
      <p:sp>
        <p:nvSpPr>
          <p:cNvPr id="8" name="Rectangle: Rounded Corners 7">
            <a:extLst>
              <a:ext uri="{FF2B5EF4-FFF2-40B4-BE49-F238E27FC236}">
                <a16:creationId xmlns:a16="http://schemas.microsoft.com/office/drawing/2014/main" id="{2DBFB6FD-7ADE-455C-9548-8856DCDBD533}"/>
              </a:ext>
            </a:extLst>
          </p:cNvPr>
          <p:cNvSpPr/>
          <p:nvPr/>
        </p:nvSpPr>
        <p:spPr>
          <a:xfrm>
            <a:off x="8064500" y="1473200"/>
            <a:ext cx="1739900" cy="3454400"/>
          </a:xfrm>
          <a:prstGeom prst="roundRect">
            <a:avLst/>
          </a:prstGeom>
          <a:gradFill>
            <a:gsLst>
              <a:gs pos="63000">
                <a:schemeClr val="dk1">
                  <a:lumMod val="110000"/>
                  <a:satMod val="105000"/>
                  <a:tint val="67000"/>
                  <a:alpha val="31000"/>
                </a:schemeClr>
              </a:gs>
              <a:gs pos="100000">
                <a:schemeClr val="dk1">
                  <a:lumMod val="105000"/>
                  <a:satMod val="103000"/>
                  <a:tint val="73000"/>
                </a:schemeClr>
              </a:gs>
              <a:gs pos="100000">
                <a:schemeClr val="dk1">
                  <a:lumMod val="105000"/>
                  <a:satMod val="109000"/>
                  <a:tint val="81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Access and utilization of CMS for new cases post-training to be used to provide feedback on system functionality </a:t>
            </a:r>
          </a:p>
        </p:txBody>
      </p:sp>
      <p:sp>
        <p:nvSpPr>
          <p:cNvPr id="9" name="Rectangle: Rounded Corners 8">
            <a:extLst>
              <a:ext uri="{FF2B5EF4-FFF2-40B4-BE49-F238E27FC236}">
                <a16:creationId xmlns:a16="http://schemas.microsoft.com/office/drawing/2014/main" id="{A9C13B49-A8FD-413D-9A78-798C5489AAAD}"/>
              </a:ext>
            </a:extLst>
          </p:cNvPr>
          <p:cNvSpPr/>
          <p:nvPr/>
        </p:nvSpPr>
        <p:spPr>
          <a:xfrm>
            <a:off x="10109200" y="1892300"/>
            <a:ext cx="1739900" cy="3035300"/>
          </a:xfrm>
          <a:prstGeom prst="roundRect">
            <a:avLst/>
          </a:prstGeom>
          <a:gradFill>
            <a:gsLst>
              <a:gs pos="63000">
                <a:schemeClr val="dk1">
                  <a:lumMod val="110000"/>
                  <a:satMod val="105000"/>
                  <a:tint val="67000"/>
                  <a:alpha val="31000"/>
                </a:schemeClr>
              </a:gs>
              <a:gs pos="100000">
                <a:schemeClr val="dk1">
                  <a:lumMod val="105000"/>
                  <a:satMod val="103000"/>
                  <a:tint val="73000"/>
                </a:schemeClr>
              </a:gs>
              <a:gs pos="100000">
                <a:schemeClr val="dk1">
                  <a:lumMod val="105000"/>
                  <a:satMod val="109000"/>
                  <a:tint val="81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Pilot Training February  2020 followed by 2-3-month Pilot with regular meetings</a:t>
            </a:r>
          </a:p>
        </p:txBody>
      </p:sp>
      <p:sp>
        <p:nvSpPr>
          <p:cNvPr id="11" name="TextBox 10">
            <a:extLst>
              <a:ext uri="{FF2B5EF4-FFF2-40B4-BE49-F238E27FC236}">
                <a16:creationId xmlns:a16="http://schemas.microsoft.com/office/drawing/2014/main" id="{90CE9CAB-2A1A-420D-B1F2-E7580582B53B}"/>
              </a:ext>
            </a:extLst>
          </p:cNvPr>
          <p:cNvSpPr txBox="1"/>
          <p:nvPr/>
        </p:nvSpPr>
        <p:spPr>
          <a:xfrm>
            <a:off x="1595966" y="4978400"/>
            <a:ext cx="2408767" cy="461665"/>
          </a:xfrm>
          <a:prstGeom prst="rect">
            <a:avLst/>
          </a:prstGeom>
          <a:noFill/>
        </p:spPr>
        <p:txBody>
          <a:bodyPr wrap="square" rtlCol="0">
            <a:spAutoFit/>
          </a:bodyPr>
          <a:lstStyle/>
          <a:p>
            <a:pPr algn="ctr"/>
            <a:r>
              <a:rPr lang="en-US" sz="2400" b="1" dirty="0"/>
              <a:t>What is a Pilot?</a:t>
            </a:r>
          </a:p>
        </p:txBody>
      </p:sp>
      <p:sp>
        <p:nvSpPr>
          <p:cNvPr id="12" name="TextBox 11">
            <a:extLst>
              <a:ext uri="{FF2B5EF4-FFF2-40B4-BE49-F238E27FC236}">
                <a16:creationId xmlns:a16="http://schemas.microsoft.com/office/drawing/2014/main" id="{CFA71BA1-A0A1-4BD0-9D80-770CCF3725A0}"/>
              </a:ext>
            </a:extLst>
          </p:cNvPr>
          <p:cNvSpPr txBox="1"/>
          <p:nvPr/>
        </p:nvSpPr>
        <p:spPr>
          <a:xfrm>
            <a:off x="3937000" y="4978400"/>
            <a:ext cx="1739900" cy="461665"/>
          </a:xfrm>
          <a:prstGeom prst="rect">
            <a:avLst/>
          </a:prstGeom>
          <a:noFill/>
        </p:spPr>
        <p:txBody>
          <a:bodyPr wrap="square" rtlCol="0">
            <a:spAutoFit/>
          </a:bodyPr>
          <a:lstStyle/>
          <a:p>
            <a:pPr algn="ctr"/>
            <a:r>
              <a:rPr lang="en-US" sz="2400" b="1" dirty="0"/>
              <a:t>Elements</a:t>
            </a:r>
          </a:p>
        </p:txBody>
      </p:sp>
      <p:sp>
        <p:nvSpPr>
          <p:cNvPr id="13" name="TextBox 12">
            <a:extLst>
              <a:ext uri="{FF2B5EF4-FFF2-40B4-BE49-F238E27FC236}">
                <a16:creationId xmlns:a16="http://schemas.microsoft.com/office/drawing/2014/main" id="{DB566FE7-3181-43E5-B16F-1ED9C650E19A}"/>
              </a:ext>
            </a:extLst>
          </p:cNvPr>
          <p:cNvSpPr txBox="1"/>
          <p:nvPr/>
        </p:nvSpPr>
        <p:spPr>
          <a:xfrm>
            <a:off x="6045200" y="4991100"/>
            <a:ext cx="1841500" cy="461665"/>
          </a:xfrm>
          <a:prstGeom prst="rect">
            <a:avLst/>
          </a:prstGeom>
          <a:noFill/>
        </p:spPr>
        <p:txBody>
          <a:bodyPr wrap="square" rtlCol="0">
            <a:spAutoFit/>
          </a:bodyPr>
          <a:lstStyle/>
          <a:p>
            <a:pPr algn="ctr"/>
            <a:r>
              <a:rPr lang="en-US" sz="2400" b="1" dirty="0"/>
              <a:t>Participation</a:t>
            </a:r>
          </a:p>
        </p:txBody>
      </p:sp>
      <p:sp>
        <p:nvSpPr>
          <p:cNvPr id="14" name="TextBox 13">
            <a:extLst>
              <a:ext uri="{FF2B5EF4-FFF2-40B4-BE49-F238E27FC236}">
                <a16:creationId xmlns:a16="http://schemas.microsoft.com/office/drawing/2014/main" id="{186A3458-6911-4CED-AB0D-13C36DFC0CD0}"/>
              </a:ext>
            </a:extLst>
          </p:cNvPr>
          <p:cNvSpPr txBox="1"/>
          <p:nvPr/>
        </p:nvSpPr>
        <p:spPr>
          <a:xfrm>
            <a:off x="8064500" y="4991100"/>
            <a:ext cx="1841500" cy="461665"/>
          </a:xfrm>
          <a:prstGeom prst="rect">
            <a:avLst/>
          </a:prstGeom>
          <a:noFill/>
        </p:spPr>
        <p:txBody>
          <a:bodyPr wrap="square" rtlCol="0">
            <a:spAutoFit/>
          </a:bodyPr>
          <a:lstStyle/>
          <a:p>
            <a:pPr algn="ctr"/>
            <a:r>
              <a:rPr lang="en-US" sz="2400" b="1" dirty="0"/>
              <a:t>Expectations</a:t>
            </a:r>
          </a:p>
        </p:txBody>
      </p:sp>
      <p:sp>
        <p:nvSpPr>
          <p:cNvPr id="15" name="TextBox 14">
            <a:extLst>
              <a:ext uri="{FF2B5EF4-FFF2-40B4-BE49-F238E27FC236}">
                <a16:creationId xmlns:a16="http://schemas.microsoft.com/office/drawing/2014/main" id="{DC81158C-6F1E-4DC4-85CD-D2FC4979DDDA}"/>
              </a:ext>
            </a:extLst>
          </p:cNvPr>
          <p:cNvSpPr txBox="1"/>
          <p:nvPr/>
        </p:nvSpPr>
        <p:spPr>
          <a:xfrm>
            <a:off x="10160000" y="4991100"/>
            <a:ext cx="1739900" cy="461665"/>
          </a:xfrm>
          <a:prstGeom prst="rect">
            <a:avLst/>
          </a:prstGeom>
          <a:noFill/>
        </p:spPr>
        <p:txBody>
          <a:bodyPr wrap="square" rtlCol="0">
            <a:spAutoFit/>
          </a:bodyPr>
          <a:lstStyle/>
          <a:p>
            <a:pPr algn="ctr"/>
            <a:r>
              <a:rPr lang="en-US" sz="2400" b="1" dirty="0"/>
              <a:t>Schedule </a:t>
            </a:r>
          </a:p>
        </p:txBody>
      </p:sp>
      <p:pic>
        <p:nvPicPr>
          <p:cNvPr id="2050" name="Picture 2" descr="Silueta Varita Profesor - Gráficos vectoriales gratis en Pixabay">
            <a:extLst>
              <a:ext uri="{FF2B5EF4-FFF2-40B4-BE49-F238E27FC236}">
                <a16:creationId xmlns:a16="http://schemas.microsoft.com/office/drawing/2014/main" id="{5931E4C3-F81C-4505-B9EB-AF06A5F46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298700"/>
            <a:ext cx="173355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030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1C4F-7CE7-4069-BFA8-49F2CC0DCB8E}"/>
              </a:ext>
            </a:extLst>
          </p:cNvPr>
          <p:cNvSpPr>
            <a:spLocks noGrp="1"/>
          </p:cNvSpPr>
          <p:nvPr>
            <p:ph type="title"/>
          </p:nvPr>
        </p:nvSpPr>
        <p:spPr/>
        <p:txBody>
          <a:bodyPr/>
          <a:lstStyle/>
          <a:p>
            <a:r>
              <a:rPr lang="en-US" dirty="0"/>
              <a:t>MVP Pilot Training Deployment Schedule</a:t>
            </a:r>
          </a:p>
        </p:txBody>
      </p:sp>
      <p:graphicFrame>
        <p:nvGraphicFramePr>
          <p:cNvPr id="5" name="Table 5">
            <a:extLst>
              <a:ext uri="{FF2B5EF4-FFF2-40B4-BE49-F238E27FC236}">
                <a16:creationId xmlns:a16="http://schemas.microsoft.com/office/drawing/2014/main" id="{E63C9C87-F65A-43F0-85E3-280ABC5FE5DD}"/>
              </a:ext>
            </a:extLst>
          </p:cNvPr>
          <p:cNvGraphicFramePr>
            <a:graphicFrameLocks noGrp="1"/>
          </p:cNvGraphicFramePr>
          <p:nvPr>
            <p:ph idx="1"/>
            <p:extLst>
              <p:ext uri="{D42A27DB-BD31-4B8C-83A1-F6EECF244321}">
                <p14:modId xmlns:p14="http://schemas.microsoft.com/office/powerpoint/2010/main" val="2706379018"/>
              </p:ext>
            </p:extLst>
          </p:nvPr>
        </p:nvGraphicFramePr>
        <p:xfrm>
          <a:off x="425449" y="1452563"/>
          <a:ext cx="11044062" cy="3900222"/>
        </p:xfrm>
        <a:graphic>
          <a:graphicData uri="http://schemas.openxmlformats.org/drawingml/2006/table">
            <a:tbl>
              <a:tblPr firstRow="1" bandRow="1">
                <a:tableStyleId>{5C22544A-7EE6-4342-B048-85BDC9FD1C3A}</a:tableStyleId>
              </a:tblPr>
              <a:tblGrid>
                <a:gridCol w="3681354">
                  <a:extLst>
                    <a:ext uri="{9D8B030D-6E8A-4147-A177-3AD203B41FA5}">
                      <a16:colId xmlns:a16="http://schemas.microsoft.com/office/drawing/2014/main" val="3225500385"/>
                    </a:ext>
                  </a:extLst>
                </a:gridCol>
                <a:gridCol w="3681354">
                  <a:extLst>
                    <a:ext uri="{9D8B030D-6E8A-4147-A177-3AD203B41FA5}">
                      <a16:colId xmlns:a16="http://schemas.microsoft.com/office/drawing/2014/main" val="3215802346"/>
                    </a:ext>
                  </a:extLst>
                </a:gridCol>
                <a:gridCol w="3681354">
                  <a:extLst>
                    <a:ext uri="{9D8B030D-6E8A-4147-A177-3AD203B41FA5}">
                      <a16:colId xmlns:a16="http://schemas.microsoft.com/office/drawing/2014/main" val="1259421422"/>
                    </a:ext>
                  </a:extLst>
                </a:gridCol>
              </a:tblGrid>
              <a:tr h="758207">
                <a:tc>
                  <a:txBody>
                    <a:bodyPr/>
                    <a:lstStyle/>
                    <a:p>
                      <a:r>
                        <a:rPr lang="en-US" sz="2400" dirty="0"/>
                        <a:t>District (Pilot Station)</a:t>
                      </a:r>
                    </a:p>
                  </a:txBody>
                  <a:tcPr/>
                </a:tc>
                <a:tc>
                  <a:txBody>
                    <a:bodyPr/>
                    <a:lstStyle/>
                    <a:p>
                      <a:r>
                        <a:rPr lang="en-US" sz="2400" dirty="0"/>
                        <a:t>Training Dates</a:t>
                      </a:r>
                    </a:p>
                  </a:txBody>
                  <a:tcPr/>
                </a:tc>
                <a:tc>
                  <a:txBody>
                    <a:bodyPr/>
                    <a:lstStyle/>
                    <a:p>
                      <a:r>
                        <a:rPr lang="en-US" sz="2400" dirty="0"/>
                        <a:t>Production Deployment </a:t>
                      </a:r>
                    </a:p>
                  </a:txBody>
                  <a:tcPr/>
                </a:tc>
                <a:extLst>
                  <a:ext uri="{0D108BD9-81ED-4DB2-BD59-A6C34878D82A}">
                    <a16:rowId xmlns:a16="http://schemas.microsoft.com/office/drawing/2014/main" val="610124941"/>
                  </a:ext>
                </a:extLst>
              </a:tr>
              <a:tr h="758207">
                <a:tc>
                  <a:txBody>
                    <a:bodyPr/>
                    <a:lstStyle/>
                    <a:p>
                      <a:r>
                        <a:rPr lang="en-US" sz="2000" dirty="0"/>
                        <a:t>Northeast (Cleveland) </a:t>
                      </a:r>
                    </a:p>
                  </a:txBody>
                  <a:tcPr/>
                </a:tc>
                <a:tc>
                  <a:txBody>
                    <a:bodyPr/>
                    <a:lstStyle/>
                    <a:p>
                      <a:r>
                        <a:rPr lang="en-US" sz="2000" dirty="0"/>
                        <a:t>April 12 – 16, 2021</a:t>
                      </a:r>
                    </a:p>
                  </a:txBody>
                  <a:tcPr/>
                </a:tc>
                <a:tc>
                  <a:txBody>
                    <a:bodyPr/>
                    <a:lstStyle/>
                    <a:p>
                      <a:r>
                        <a:rPr lang="en-US" sz="2000" dirty="0"/>
                        <a:t>April 19, 2021</a:t>
                      </a:r>
                    </a:p>
                  </a:txBody>
                  <a:tcPr/>
                </a:tc>
                <a:extLst>
                  <a:ext uri="{0D108BD9-81ED-4DB2-BD59-A6C34878D82A}">
                    <a16:rowId xmlns:a16="http://schemas.microsoft.com/office/drawing/2014/main" val="2531611815"/>
                  </a:ext>
                </a:extLst>
              </a:tr>
              <a:tr h="758207">
                <a:tc>
                  <a:txBody>
                    <a:bodyPr/>
                    <a:lstStyle/>
                    <a:p>
                      <a:r>
                        <a:rPr lang="en-US" sz="2000" dirty="0"/>
                        <a:t>Pacific (San Diego)</a:t>
                      </a:r>
                    </a:p>
                  </a:txBody>
                  <a:tcPr/>
                </a:tc>
                <a:tc>
                  <a:txBody>
                    <a:bodyPr/>
                    <a:lstStyle/>
                    <a:p>
                      <a:r>
                        <a:rPr lang="en-US" sz="2000" dirty="0"/>
                        <a:t>May 3 – 7, 2021</a:t>
                      </a:r>
                    </a:p>
                  </a:txBody>
                  <a:tcPr/>
                </a:tc>
                <a:tc>
                  <a:txBody>
                    <a:bodyPr/>
                    <a:lstStyle/>
                    <a:p>
                      <a:r>
                        <a:rPr lang="en-US" sz="2000" dirty="0"/>
                        <a:t>May 10, 2021</a:t>
                      </a:r>
                    </a:p>
                  </a:txBody>
                  <a:tcPr/>
                </a:tc>
                <a:extLst>
                  <a:ext uri="{0D108BD9-81ED-4DB2-BD59-A6C34878D82A}">
                    <a16:rowId xmlns:a16="http://schemas.microsoft.com/office/drawing/2014/main" val="2419560989"/>
                  </a:ext>
                </a:extLst>
              </a:tr>
              <a:tr h="867394">
                <a:tc>
                  <a:txBody>
                    <a:bodyPr/>
                    <a:lstStyle/>
                    <a:p>
                      <a:r>
                        <a:rPr lang="en-US" sz="2000" dirty="0"/>
                        <a:t>Continental (Denver) </a:t>
                      </a:r>
                    </a:p>
                  </a:txBody>
                  <a:tcPr/>
                </a:tc>
                <a:tc>
                  <a:txBody>
                    <a:bodyPr/>
                    <a:lstStyle/>
                    <a:p>
                      <a:r>
                        <a:rPr lang="en-US" sz="2000" dirty="0"/>
                        <a:t>May 17 – 21, 2021</a:t>
                      </a:r>
                    </a:p>
                  </a:txBody>
                  <a:tcPr/>
                </a:tc>
                <a:tc>
                  <a:txBody>
                    <a:bodyPr/>
                    <a:lstStyle/>
                    <a:p>
                      <a:r>
                        <a:rPr lang="en-US" sz="2000" dirty="0"/>
                        <a:t>May 24, 2021</a:t>
                      </a:r>
                    </a:p>
                  </a:txBody>
                  <a:tcPr/>
                </a:tc>
                <a:extLst>
                  <a:ext uri="{0D108BD9-81ED-4DB2-BD59-A6C34878D82A}">
                    <a16:rowId xmlns:a16="http://schemas.microsoft.com/office/drawing/2014/main" val="3539674015"/>
                  </a:ext>
                </a:extLst>
              </a:tr>
              <a:tr h="758207">
                <a:tc>
                  <a:txBody>
                    <a:bodyPr/>
                    <a:lstStyle/>
                    <a:p>
                      <a:r>
                        <a:rPr lang="en-US" sz="2000" dirty="0"/>
                        <a:t>Southeast (Columbia)</a:t>
                      </a:r>
                    </a:p>
                  </a:txBody>
                  <a:tcPr/>
                </a:tc>
                <a:tc>
                  <a:txBody>
                    <a:bodyPr/>
                    <a:lstStyle/>
                    <a:p>
                      <a:r>
                        <a:rPr lang="en-US" sz="2000" dirty="0"/>
                        <a:t>June 7 – 11, 2021</a:t>
                      </a:r>
                    </a:p>
                  </a:txBody>
                  <a:tcPr/>
                </a:tc>
                <a:tc>
                  <a:txBody>
                    <a:bodyPr/>
                    <a:lstStyle/>
                    <a:p>
                      <a:r>
                        <a:rPr lang="en-US" sz="2000" dirty="0"/>
                        <a:t>June 14, 2021</a:t>
                      </a:r>
                    </a:p>
                  </a:txBody>
                  <a:tcPr/>
                </a:tc>
                <a:extLst>
                  <a:ext uri="{0D108BD9-81ED-4DB2-BD59-A6C34878D82A}">
                    <a16:rowId xmlns:a16="http://schemas.microsoft.com/office/drawing/2014/main" val="1303945421"/>
                  </a:ext>
                </a:extLst>
              </a:tr>
            </a:tbl>
          </a:graphicData>
        </a:graphic>
      </p:graphicFrame>
      <p:sp>
        <p:nvSpPr>
          <p:cNvPr id="4" name="Slide Number Placeholder 3">
            <a:extLst>
              <a:ext uri="{FF2B5EF4-FFF2-40B4-BE49-F238E27FC236}">
                <a16:creationId xmlns:a16="http://schemas.microsoft.com/office/drawing/2014/main" id="{CF082CB5-F7EA-4782-8FC2-D320C1F81B86}"/>
              </a:ext>
            </a:extLst>
          </p:cNvPr>
          <p:cNvSpPr>
            <a:spLocks noGrp="1"/>
          </p:cNvSpPr>
          <p:nvPr>
            <p:ph type="sldNum" sz="quarter" idx="12"/>
          </p:nvPr>
        </p:nvSpPr>
        <p:spPr/>
        <p:txBody>
          <a:bodyPr/>
          <a:lstStyle/>
          <a:p>
            <a:fld id="{2346C6CC-1531-9D43-9929-56C34AA4FDB5}" type="slidenum">
              <a:rPr lang="en-US" smtClean="0"/>
              <a:t>27</a:t>
            </a:fld>
            <a:endParaRPr lang="en-US" dirty="0"/>
          </a:p>
        </p:txBody>
      </p:sp>
    </p:spTree>
    <p:extLst>
      <p:ext uri="{BB962C8B-B14F-4D97-AF65-F5344CB8AC3E}">
        <p14:creationId xmlns:p14="http://schemas.microsoft.com/office/powerpoint/2010/main" val="3814035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BE0E8-A639-420B-8F62-FEDE5FFD11AE}"/>
              </a:ext>
            </a:extLst>
          </p:cNvPr>
          <p:cNvSpPr>
            <a:spLocks noGrp="1"/>
          </p:cNvSpPr>
          <p:nvPr>
            <p:ph type="title"/>
          </p:nvPr>
        </p:nvSpPr>
        <p:spPr/>
        <p:txBody>
          <a:bodyPr/>
          <a:lstStyle/>
          <a:p>
            <a:r>
              <a:rPr lang="en-US" dirty="0"/>
              <a:t>Training Agenda </a:t>
            </a:r>
          </a:p>
        </p:txBody>
      </p:sp>
      <p:graphicFrame>
        <p:nvGraphicFramePr>
          <p:cNvPr id="5" name="Table 5">
            <a:extLst>
              <a:ext uri="{FF2B5EF4-FFF2-40B4-BE49-F238E27FC236}">
                <a16:creationId xmlns:a16="http://schemas.microsoft.com/office/drawing/2014/main" id="{3E578419-9DE1-4D7B-8E00-710111243B82}"/>
              </a:ext>
            </a:extLst>
          </p:cNvPr>
          <p:cNvGraphicFramePr>
            <a:graphicFrameLocks noGrp="1"/>
          </p:cNvGraphicFramePr>
          <p:nvPr>
            <p:ph idx="1"/>
            <p:extLst>
              <p:ext uri="{D42A27DB-BD31-4B8C-83A1-F6EECF244321}">
                <p14:modId xmlns:p14="http://schemas.microsoft.com/office/powerpoint/2010/main" val="2247223989"/>
              </p:ext>
            </p:extLst>
          </p:nvPr>
        </p:nvGraphicFramePr>
        <p:xfrm>
          <a:off x="420688" y="1409700"/>
          <a:ext cx="10515600" cy="402844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674922478"/>
                    </a:ext>
                  </a:extLst>
                </a:gridCol>
                <a:gridCol w="2103120">
                  <a:extLst>
                    <a:ext uri="{9D8B030D-6E8A-4147-A177-3AD203B41FA5}">
                      <a16:colId xmlns:a16="http://schemas.microsoft.com/office/drawing/2014/main" val="1929728253"/>
                    </a:ext>
                  </a:extLst>
                </a:gridCol>
                <a:gridCol w="2103120">
                  <a:extLst>
                    <a:ext uri="{9D8B030D-6E8A-4147-A177-3AD203B41FA5}">
                      <a16:colId xmlns:a16="http://schemas.microsoft.com/office/drawing/2014/main" val="4028624477"/>
                    </a:ext>
                  </a:extLst>
                </a:gridCol>
                <a:gridCol w="2103120">
                  <a:extLst>
                    <a:ext uri="{9D8B030D-6E8A-4147-A177-3AD203B41FA5}">
                      <a16:colId xmlns:a16="http://schemas.microsoft.com/office/drawing/2014/main" val="312727292"/>
                    </a:ext>
                  </a:extLst>
                </a:gridCol>
                <a:gridCol w="2103120">
                  <a:extLst>
                    <a:ext uri="{9D8B030D-6E8A-4147-A177-3AD203B41FA5}">
                      <a16:colId xmlns:a16="http://schemas.microsoft.com/office/drawing/2014/main" val="2017495442"/>
                    </a:ext>
                  </a:extLst>
                </a:gridCol>
              </a:tblGrid>
              <a:tr h="370840">
                <a:tc>
                  <a:txBody>
                    <a:bodyPr/>
                    <a:lstStyle/>
                    <a:p>
                      <a:r>
                        <a:rPr lang="en-US" dirty="0"/>
                        <a:t>Day 1</a:t>
                      </a:r>
                    </a:p>
                  </a:txBody>
                  <a:tcPr/>
                </a:tc>
                <a:tc>
                  <a:txBody>
                    <a:bodyPr/>
                    <a:lstStyle/>
                    <a:p>
                      <a:r>
                        <a:rPr lang="en-US" dirty="0"/>
                        <a:t>Day 2</a:t>
                      </a:r>
                    </a:p>
                  </a:txBody>
                  <a:tcPr/>
                </a:tc>
                <a:tc>
                  <a:txBody>
                    <a:bodyPr/>
                    <a:lstStyle/>
                    <a:p>
                      <a:r>
                        <a:rPr lang="en-US" dirty="0"/>
                        <a:t>Day 3</a:t>
                      </a:r>
                    </a:p>
                  </a:txBody>
                  <a:tcPr/>
                </a:tc>
                <a:tc>
                  <a:txBody>
                    <a:bodyPr/>
                    <a:lstStyle/>
                    <a:p>
                      <a:r>
                        <a:rPr lang="en-US" dirty="0"/>
                        <a:t>Day 4</a:t>
                      </a:r>
                    </a:p>
                  </a:txBody>
                  <a:tcPr/>
                </a:tc>
                <a:tc>
                  <a:txBody>
                    <a:bodyPr/>
                    <a:lstStyle/>
                    <a:p>
                      <a:r>
                        <a:rPr lang="en-US" dirty="0"/>
                        <a:t>Day 5</a:t>
                      </a:r>
                    </a:p>
                  </a:txBody>
                  <a:tcPr/>
                </a:tc>
                <a:extLst>
                  <a:ext uri="{0D108BD9-81ED-4DB2-BD59-A6C34878D82A}">
                    <a16:rowId xmlns:a16="http://schemas.microsoft.com/office/drawing/2014/main" val="2595070430"/>
                  </a:ext>
                </a:extLst>
              </a:tr>
              <a:tr h="370840">
                <a:tc>
                  <a:txBody>
                    <a:bodyPr/>
                    <a:lstStyle/>
                    <a:p>
                      <a:r>
                        <a:rPr lang="en-US" dirty="0"/>
                        <a:t>Welcome</a:t>
                      </a:r>
                    </a:p>
                    <a:p>
                      <a:endParaRPr lang="en-US" dirty="0"/>
                    </a:p>
                    <a:p>
                      <a:r>
                        <a:rPr lang="en-US" b="1" dirty="0"/>
                        <a:t>Module 1: </a:t>
                      </a:r>
                      <a:r>
                        <a:rPr lang="en-US" dirty="0"/>
                        <a:t>Introduction to CMS</a:t>
                      </a:r>
                    </a:p>
                    <a:p>
                      <a:endParaRPr lang="en-US" dirty="0"/>
                    </a:p>
                    <a:p>
                      <a:r>
                        <a:rPr lang="en-US" b="1" dirty="0"/>
                        <a:t>Module 2: </a:t>
                      </a:r>
                    </a:p>
                    <a:p>
                      <a:r>
                        <a:rPr lang="en-US" dirty="0"/>
                        <a:t>Dashboard</a:t>
                      </a:r>
                    </a:p>
                    <a:p>
                      <a:endParaRPr lang="en-US" dirty="0"/>
                    </a:p>
                    <a:p>
                      <a:r>
                        <a:rPr lang="en-US" b="1" dirty="0"/>
                        <a:t>Module 3: </a:t>
                      </a:r>
                    </a:p>
                    <a:p>
                      <a:r>
                        <a:rPr lang="en-US" dirty="0"/>
                        <a:t>Queues and Alerts</a:t>
                      </a:r>
                    </a:p>
                    <a:p>
                      <a:endParaRPr lang="en-US" dirty="0"/>
                    </a:p>
                    <a:p>
                      <a:r>
                        <a:rPr lang="en-US" b="1" dirty="0"/>
                        <a:t>Module 4: </a:t>
                      </a:r>
                    </a:p>
                    <a:p>
                      <a:r>
                        <a:rPr lang="en-US" dirty="0"/>
                        <a:t>Search </a:t>
                      </a:r>
                    </a:p>
                  </a:txBody>
                  <a:tcPr/>
                </a:tc>
                <a:tc>
                  <a:txBody>
                    <a:bodyPr/>
                    <a:lstStyle/>
                    <a:p>
                      <a:r>
                        <a:rPr lang="en-US" dirty="0"/>
                        <a:t>Welcome</a:t>
                      </a:r>
                    </a:p>
                    <a:p>
                      <a:endParaRPr lang="en-US" dirty="0"/>
                    </a:p>
                    <a:p>
                      <a:r>
                        <a:rPr lang="en-US" b="1" dirty="0"/>
                        <a:t>Module 5: </a:t>
                      </a:r>
                    </a:p>
                    <a:p>
                      <a:r>
                        <a:rPr lang="en-US" dirty="0"/>
                        <a:t>Applicant </a:t>
                      </a:r>
                    </a:p>
                    <a:p>
                      <a:endParaRPr lang="en-US" dirty="0"/>
                    </a:p>
                    <a:p>
                      <a:r>
                        <a:rPr lang="en-US" b="1" dirty="0"/>
                        <a:t>Module 6: </a:t>
                      </a:r>
                      <a:r>
                        <a:rPr lang="en-US" dirty="0"/>
                        <a:t>Evaluation and Planning </a:t>
                      </a:r>
                    </a:p>
                  </a:txBody>
                  <a:tcPr/>
                </a:tc>
                <a:tc>
                  <a:txBody>
                    <a:bodyPr/>
                    <a:lstStyle/>
                    <a:p>
                      <a:r>
                        <a:rPr lang="en-US" dirty="0"/>
                        <a:t>Welcome</a:t>
                      </a:r>
                    </a:p>
                    <a:p>
                      <a:endParaRPr lang="en-US" dirty="0"/>
                    </a:p>
                    <a:p>
                      <a:r>
                        <a:rPr lang="en-US" b="1" dirty="0"/>
                        <a:t>Module 7:</a:t>
                      </a:r>
                      <a:r>
                        <a:rPr lang="en-US" dirty="0"/>
                        <a:t> Rehabilitation to Employment</a:t>
                      </a:r>
                    </a:p>
                    <a:p>
                      <a:endParaRPr lang="en-US" dirty="0"/>
                    </a:p>
                    <a:p>
                      <a:endParaRPr lang="en-US" dirty="0"/>
                    </a:p>
                  </a:txBody>
                  <a:tcPr/>
                </a:tc>
                <a:tc>
                  <a:txBody>
                    <a:bodyPr/>
                    <a:lstStyle/>
                    <a:p>
                      <a:r>
                        <a:rPr lang="en-US" dirty="0"/>
                        <a:t>Welcome</a:t>
                      </a:r>
                    </a:p>
                    <a:p>
                      <a:endParaRPr lang="en-US" dirty="0"/>
                    </a:p>
                    <a:p>
                      <a:r>
                        <a:rPr lang="en-US" b="1" dirty="0"/>
                        <a:t>Module 7:</a:t>
                      </a:r>
                      <a:r>
                        <a:rPr lang="en-US" dirty="0"/>
                        <a:t> Rehabilitation to Employment (Continued)</a:t>
                      </a:r>
                    </a:p>
                  </a:txBody>
                  <a:tcPr/>
                </a:tc>
                <a:tc>
                  <a:txBody>
                    <a:bodyPr/>
                    <a:lstStyle/>
                    <a:p>
                      <a:r>
                        <a:rPr lang="en-US" dirty="0"/>
                        <a:t>Welcome</a:t>
                      </a:r>
                    </a:p>
                    <a:p>
                      <a:endParaRPr lang="en-US" dirty="0"/>
                    </a:p>
                    <a:p>
                      <a:r>
                        <a:rPr lang="en-US" b="1" dirty="0"/>
                        <a:t>Module 8: </a:t>
                      </a:r>
                    </a:p>
                    <a:p>
                      <a:r>
                        <a:rPr lang="en-US" dirty="0"/>
                        <a:t>Reports </a:t>
                      </a:r>
                    </a:p>
                    <a:p>
                      <a:endParaRPr lang="en-US" dirty="0"/>
                    </a:p>
                  </a:txBody>
                  <a:tcPr/>
                </a:tc>
                <a:extLst>
                  <a:ext uri="{0D108BD9-81ED-4DB2-BD59-A6C34878D82A}">
                    <a16:rowId xmlns:a16="http://schemas.microsoft.com/office/drawing/2014/main" val="2280808347"/>
                  </a:ext>
                </a:extLst>
              </a:tr>
            </a:tbl>
          </a:graphicData>
        </a:graphic>
      </p:graphicFrame>
      <p:sp>
        <p:nvSpPr>
          <p:cNvPr id="4" name="Slide Number Placeholder 3">
            <a:extLst>
              <a:ext uri="{FF2B5EF4-FFF2-40B4-BE49-F238E27FC236}">
                <a16:creationId xmlns:a16="http://schemas.microsoft.com/office/drawing/2014/main" id="{91E877FA-1613-4BCF-8080-1BF66719DCE2}"/>
              </a:ext>
            </a:extLst>
          </p:cNvPr>
          <p:cNvSpPr>
            <a:spLocks noGrp="1"/>
          </p:cNvSpPr>
          <p:nvPr>
            <p:ph type="sldNum" sz="quarter" idx="12"/>
          </p:nvPr>
        </p:nvSpPr>
        <p:spPr/>
        <p:txBody>
          <a:bodyPr/>
          <a:lstStyle/>
          <a:p>
            <a:fld id="{2346C6CC-1531-9D43-9929-56C34AA4FDB5}" type="slidenum">
              <a:rPr lang="en-US" smtClean="0"/>
              <a:t>28</a:t>
            </a:fld>
            <a:endParaRPr lang="en-US" dirty="0"/>
          </a:p>
        </p:txBody>
      </p:sp>
    </p:spTree>
    <p:extLst>
      <p:ext uri="{BB962C8B-B14F-4D97-AF65-F5344CB8AC3E}">
        <p14:creationId xmlns:p14="http://schemas.microsoft.com/office/powerpoint/2010/main" val="2777950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C443C-D590-434F-BABF-AE8C81537A6C}"/>
              </a:ext>
            </a:extLst>
          </p:cNvPr>
          <p:cNvSpPr>
            <a:spLocks noGrp="1"/>
          </p:cNvSpPr>
          <p:nvPr>
            <p:ph type="title"/>
          </p:nvPr>
        </p:nvSpPr>
        <p:spPr/>
        <p:txBody>
          <a:bodyPr/>
          <a:lstStyle/>
          <a:p>
            <a:r>
              <a:rPr lang="en-US" dirty="0"/>
              <a:t>Training Layers	</a:t>
            </a:r>
          </a:p>
        </p:txBody>
      </p:sp>
      <p:sp>
        <p:nvSpPr>
          <p:cNvPr id="3" name="Content Placeholder 2">
            <a:extLst>
              <a:ext uri="{FF2B5EF4-FFF2-40B4-BE49-F238E27FC236}">
                <a16:creationId xmlns:a16="http://schemas.microsoft.com/office/drawing/2014/main" id="{172A062C-B793-4F7E-AAFD-EDB4286D52C2}"/>
              </a:ext>
            </a:extLst>
          </p:cNvPr>
          <p:cNvSpPr>
            <a:spLocks noGrp="1"/>
          </p:cNvSpPr>
          <p:nvPr>
            <p:ph idx="1"/>
          </p:nvPr>
        </p:nvSpPr>
        <p:spPr/>
        <p:txBody>
          <a:bodyPr/>
          <a:lstStyle/>
          <a:p>
            <a:pPr marL="0" indent="0">
              <a:buNone/>
            </a:pPr>
            <a:r>
              <a:rPr lang="en-US" dirty="0"/>
              <a:t>Phase 1: Live Virtual Training</a:t>
            </a:r>
          </a:p>
          <a:p>
            <a:pPr marL="0" indent="0">
              <a:buNone/>
            </a:pPr>
            <a:r>
              <a:rPr lang="en-US" dirty="0"/>
              <a:t>Phase 2: Topic Specific Training (Live &amp; Recorded) </a:t>
            </a:r>
          </a:p>
          <a:p>
            <a:pPr marL="0" indent="0">
              <a:buNone/>
            </a:pPr>
            <a:r>
              <a:rPr lang="en-US" dirty="0"/>
              <a:t>Phase 3: Refresher / Ongoing </a:t>
            </a:r>
          </a:p>
          <a:p>
            <a:pPr marL="0" indent="0">
              <a:buNone/>
            </a:pPr>
            <a:endParaRPr lang="en-US" dirty="0"/>
          </a:p>
        </p:txBody>
      </p:sp>
      <p:sp>
        <p:nvSpPr>
          <p:cNvPr id="4" name="Slide Number Placeholder 3">
            <a:extLst>
              <a:ext uri="{FF2B5EF4-FFF2-40B4-BE49-F238E27FC236}">
                <a16:creationId xmlns:a16="http://schemas.microsoft.com/office/drawing/2014/main" id="{4EBB19F0-C713-4125-8809-F17BFAED71EE}"/>
              </a:ext>
            </a:extLst>
          </p:cNvPr>
          <p:cNvSpPr>
            <a:spLocks noGrp="1"/>
          </p:cNvSpPr>
          <p:nvPr>
            <p:ph type="sldNum" sz="quarter" idx="12"/>
          </p:nvPr>
        </p:nvSpPr>
        <p:spPr/>
        <p:txBody>
          <a:bodyPr/>
          <a:lstStyle/>
          <a:p>
            <a:fld id="{2346C6CC-1531-9D43-9929-56C34AA4FDB5}" type="slidenum">
              <a:rPr lang="en-US" smtClean="0"/>
              <a:t>29</a:t>
            </a:fld>
            <a:endParaRPr lang="en-US" dirty="0"/>
          </a:p>
        </p:txBody>
      </p:sp>
    </p:spTree>
    <p:extLst>
      <p:ext uri="{BB962C8B-B14F-4D97-AF65-F5344CB8AC3E}">
        <p14:creationId xmlns:p14="http://schemas.microsoft.com/office/powerpoint/2010/main" val="2063927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2B0F-410D-455C-9747-16BF94EF79F2}"/>
              </a:ext>
            </a:extLst>
          </p:cNvPr>
          <p:cNvSpPr>
            <a:spLocks noGrp="1"/>
          </p:cNvSpPr>
          <p:nvPr>
            <p:ph type="title"/>
          </p:nvPr>
        </p:nvSpPr>
        <p:spPr>
          <a:xfrm>
            <a:off x="494365" y="426932"/>
            <a:ext cx="9720431" cy="779463"/>
          </a:xfrm>
        </p:spPr>
        <p:txBody>
          <a:bodyPr/>
          <a:lstStyle/>
          <a:p>
            <a:r>
              <a:rPr lang="en-US" dirty="0">
                <a:solidFill>
                  <a:schemeClr val="tx1"/>
                </a:solidFill>
                <a:latin typeface="Century Schoolbook" panose="02040604050505020304" pitchFamily="18" charset="0"/>
              </a:rPr>
              <a:t>Agenda</a:t>
            </a:r>
          </a:p>
        </p:txBody>
      </p:sp>
      <p:sp>
        <p:nvSpPr>
          <p:cNvPr id="3" name="Content Placeholder 2">
            <a:extLst>
              <a:ext uri="{FF2B5EF4-FFF2-40B4-BE49-F238E27FC236}">
                <a16:creationId xmlns:a16="http://schemas.microsoft.com/office/drawing/2014/main" id="{A2E7237A-C3A2-4582-BF0A-F07DADC8E478}"/>
              </a:ext>
            </a:extLst>
          </p:cNvPr>
          <p:cNvSpPr>
            <a:spLocks noGrp="1"/>
          </p:cNvSpPr>
          <p:nvPr>
            <p:ph idx="1"/>
          </p:nvPr>
        </p:nvSpPr>
        <p:spPr/>
        <p:txBody>
          <a:bodyPr/>
          <a:lstStyle/>
          <a:p>
            <a:pPr marL="514350" indent="-514350">
              <a:buFont typeface="+mj-lt"/>
              <a:buAutoNum type="arabicPeriod"/>
            </a:pPr>
            <a:r>
              <a:rPr lang="en-US" dirty="0">
                <a:latin typeface="Century Schoolbook" panose="02040604050505020304" pitchFamily="18" charset="0"/>
              </a:rPr>
              <a:t>Training Overview</a:t>
            </a:r>
          </a:p>
          <a:p>
            <a:pPr marL="808038" lvl="1" indent="-514350"/>
            <a:r>
              <a:rPr lang="en-US" dirty="0">
                <a:latin typeface="Century Schoolbook" panose="02040604050505020304" pitchFamily="18" charset="0"/>
              </a:rPr>
              <a:t>Performance Time Series</a:t>
            </a:r>
          </a:p>
          <a:p>
            <a:pPr marL="808038" lvl="1" indent="-514350"/>
            <a:r>
              <a:rPr lang="en-US" dirty="0">
                <a:latin typeface="Century Schoolbook" panose="02040604050505020304" pitchFamily="18" charset="0"/>
              </a:rPr>
              <a:t>Performance Summary</a:t>
            </a:r>
          </a:p>
          <a:p>
            <a:pPr marL="808038" lvl="1" indent="-514350"/>
            <a:r>
              <a:rPr lang="en-US" dirty="0">
                <a:latin typeface="Century Schoolbook" panose="02040604050505020304" pitchFamily="18" charset="0"/>
              </a:rPr>
              <a:t>Alert Response Analysis</a:t>
            </a:r>
          </a:p>
          <a:p>
            <a:pPr marL="808038" lvl="1" indent="-514350"/>
            <a:r>
              <a:rPr lang="en-US" dirty="0">
                <a:latin typeface="Century Schoolbook" panose="02040604050505020304" pitchFamily="18" charset="0"/>
              </a:rPr>
              <a:t>Nothing Scheduled Report</a:t>
            </a:r>
          </a:p>
          <a:p>
            <a:pPr marL="808038" lvl="1" indent="-514350"/>
            <a:r>
              <a:rPr lang="en-US" dirty="0">
                <a:latin typeface="Century Schoolbook" panose="02040604050505020304" pitchFamily="18" charset="0"/>
              </a:rPr>
              <a:t>Summary Statistics</a:t>
            </a:r>
          </a:p>
          <a:p>
            <a:pPr marL="514350" indent="-514350">
              <a:buFont typeface="+mj-lt"/>
              <a:buAutoNum type="arabicPeriod"/>
            </a:pPr>
            <a:r>
              <a:rPr lang="en-US" dirty="0">
                <a:latin typeface="Century Schoolbook" panose="02040604050505020304" pitchFamily="18" charset="0"/>
              </a:rPr>
              <a:t>Questions/Comments/Concerns</a:t>
            </a:r>
          </a:p>
          <a:p>
            <a:pPr marL="514350" indent="-514350">
              <a:buFont typeface="+mj-lt"/>
              <a:buAutoNum type="arabicPeriod"/>
            </a:pPr>
            <a:endParaRPr lang="en-US" dirty="0">
              <a:latin typeface="Century Schoolbook" panose="02040604050505020304" pitchFamily="18" charset="0"/>
            </a:endParaRPr>
          </a:p>
        </p:txBody>
      </p:sp>
      <p:sp>
        <p:nvSpPr>
          <p:cNvPr id="4" name="Slide Number Placeholder 3">
            <a:extLst>
              <a:ext uri="{FF2B5EF4-FFF2-40B4-BE49-F238E27FC236}">
                <a16:creationId xmlns:a16="http://schemas.microsoft.com/office/drawing/2014/main" id="{A11B581E-81A9-415F-ABBE-51C282B4B43A}"/>
              </a:ext>
            </a:extLst>
          </p:cNvPr>
          <p:cNvSpPr>
            <a:spLocks noGrp="1"/>
          </p:cNvSpPr>
          <p:nvPr>
            <p:ph type="sldNum" sz="quarter" idx="12"/>
          </p:nvPr>
        </p:nvSpPr>
        <p:spPr/>
        <p:txBody>
          <a:bodyPr/>
          <a:lstStyle/>
          <a:p>
            <a:fld id="{2346C6CC-1531-9D43-9929-56C34AA4FDB5}" type="slidenum">
              <a:rPr lang="en-US" smtClean="0"/>
              <a:t>3</a:t>
            </a:fld>
            <a:endParaRPr lang="en-US" dirty="0"/>
          </a:p>
        </p:txBody>
      </p:sp>
    </p:spTree>
    <p:extLst>
      <p:ext uri="{BB962C8B-B14F-4D97-AF65-F5344CB8AC3E}">
        <p14:creationId xmlns:p14="http://schemas.microsoft.com/office/powerpoint/2010/main" val="278595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6DF7-5FBB-4B26-A1DA-2EC700124009}"/>
              </a:ext>
            </a:extLst>
          </p:cNvPr>
          <p:cNvSpPr>
            <a:spLocks noGrp="1"/>
          </p:cNvSpPr>
          <p:nvPr>
            <p:ph type="title"/>
          </p:nvPr>
        </p:nvSpPr>
        <p:spPr/>
        <p:txBody>
          <a:bodyPr/>
          <a:lstStyle/>
          <a:p>
            <a:r>
              <a:rPr lang="en-US" dirty="0"/>
              <a:t>Training Navigation Assistance  </a:t>
            </a:r>
          </a:p>
        </p:txBody>
      </p:sp>
      <p:sp>
        <p:nvSpPr>
          <p:cNvPr id="4" name="Slide Number Placeholder 3">
            <a:extLst>
              <a:ext uri="{FF2B5EF4-FFF2-40B4-BE49-F238E27FC236}">
                <a16:creationId xmlns:a16="http://schemas.microsoft.com/office/drawing/2014/main" id="{7EAEE3C3-58BA-4BD1-ABA6-7677708E7C17}"/>
              </a:ext>
            </a:extLst>
          </p:cNvPr>
          <p:cNvSpPr>
            <a:spLocks noGrp="1"/>
          </p:cNvSpPr>
          <p:nvPr>
            <p:ph type="sldNum" sz="quarter" idx="12"/>
          </p:nvPr>
        </p:nvSpPr>
        <p:spPr/>
        <p:txBody>
          <a:bodyPr/>
          <a:lstStyle/>
          <a:p>
            <a:fld id="{2346C6CC-1531-9D43-9929-56C34AA4FDB5}" type="slidenum">
              <a:rPr lang="en-US" smtClean="0"/>
              <a:t>30</a:t>
            </a:fld>
            <a:endParaRPr lang="en-US" dirty="0"/>
          </a:p>
        </p:txBody>
      </p:sp>
      <p:pic>
        <p:nvPicPr>
          <p:cNvPr id="5" name="Picture 4">
            <a:extLst>
              <a:ext uri="{FF2B5EF4-FFF2-40B4-BE49-F238E27FC236}">
                <a16:creationId xmlns:a16="http://schemas.microsoft.com/office/drawing/2014/main" id="{AEEA873B-255A-4CAA-B356-44CC0BFD687C}"/>
              </a:ext>
            </a:extLst>
          </p:cNvPr>
          <p:cNvPicPr>
            <a:picLocks noChangeAspect="1"/>
          </p:cNvPicPr>
          <p:nvPr/>
        </p:nvPicPr>
        <p:blipFill rotWithShape="1">
          <a:blip r:embed="rId3"/>
          <a:srcRect l="9091" t="5008" r="10606" b="8222"/>
          <a:stretch/>
        </p:blipFill>
        <p:spPr>
          <a:xfrm>
            <a:off x="378154" y="2457453"/>
            <a:ext cx="1718574" cy="1751000"/>
          </a:xfrm>
          <a:prstGeom prst="rect">
            <a:avLst/>
          </a:prstGeom>
        </p:spPr>
      </p:pic>
      <p:grpSp>
        <p:nvGrpSpPr>
          <p:cNvPr id="6" name="Group 5">
            <a:extLst>
              <a:ext uri="{FF2B5EF4-FFF2-40B4-BE49-F238E27FC236}">
                <a16:creationId xmlns:a16="http://schemas.microsoft.com/office/drawing/2014/main" id="{54A76464-0D7B-49BD-9484-F8496DE3369D}"/>
              </a:ext>
            </a:extLst>
          </p:cNvPr>
          <p:cNvGrpSpPr/>
          <p:nvPr/>
        </p:nvGrpSpPr>
        <p:grpSpPr>
          <a:xfrm>
            <a:off x="2291547" y="2480031"/>
            <a:ext cx="1671162" cy="1671162"/>
            <a:chOff x="6558143" y="334661"/>
            <a:chExt cx="2431303" cy="2431303"/>
          </a:xfrm>
        </p:grpSpPr>
        <p:sp>
          <p:nvSpPr>
            <p:cNvPr id="7" name="Oval 6">
              <a:extLst>
                <a:ext uri="{FF2B5EF4-FFF2-40B4-BE49-F238E27FC236}">
                  <a16:creationId xmlns:a16="http://schemas.microsoft.com/office/drawing/2014/main" id="{1BD58781-DC35-4685-89A0-B5228E2FFB65}"/>
                </a:ext>
              </a:extLst>
            </p:cNvPr>
            <p:cNvSpPr/>
            <p:nvPr/>
          </p:nvSpPr>
          <p:spPr>
            <a:xfrm>
              <a:off x="6558143" y="334661"/>
              <a:ext cx="2431303" cy="2431303"/>
            </a:xfrm>
            <a:prstGeom prst="ellipse">
              <a:avLst/>
            </a:prstGeom>
            <a:blipFill rotWithShape="0">
              <a:blip r:embed="rId4"/>
              <a:srcRect/>
              <a:stretch>
                <a:fillRect l="-14000" r="-1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Oval 4">
              <a:extLst>
                <a:ext uri="{FF2B5EF4-FFF2-40B4-BE49-F238E27FC236}">
                  <a16:creationId xmlns:a16="http://schemas.microsoft.com/office/drawing/2014/main" id="{006D4974-D6A5-4A3A-B8B8-9E744A36590A}"/>
                </a:ext>
              </a:extLst>
            </p:cNvPr>
            <p:cNvSpPr txBox="1"/>
            <p:nvPr/>
          </p:nvSpPr>
          <p:spPr>
            <a:xfrm>
              <a:off x="6914199" y="690717"/>
              <a:ext cx="1719191" cy="1719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p:txBody>
        </p:sp>
      </p:grpSp>
      <p:grpSp>
        <p:nvGrpSpPr>
          <p:cNvPr id="9" name="Group 8">
            <a:extLst>
              <a:ext uri="{FF2B5EF4-FFF2-40B4-BE49-F238E27FC236}">
                <a16:creationId xmlns:a16="http://schemas.microsoft.com/office/drawing/2014/main" id="{49576F09-4E7E-4A44-9FF8-3107B3FB87C8}"/>
              </a:ext>
            </a:extLst>
          </p:cNvPr>
          <p:cNvGrpSpPr/>
          <p:nvPr/>
        </p:nvGrpSpPr>
        <p:grpSpPr>
          <a:xfrm>
            <a:off x="4289461" y="2522128"/>
            <a:ext cx="1650113" cy="1650113"/>
            <a:chOff x="6558143" y="334661"/>
            <a:chExt cx="2431303" cy="2431303"/>
          </a:xfrm>
        </p:grpSpPr>
        <p:sp>
          <p:nvSpPr>
            <p:cNvPr id="10" name="Oval 9">
              <a:extLst>
                <a:ext uri="{FF2B5EF4-FFF2-40B4-BE49-F238E27FC236}">
                  <a16:creationId xmlns:a16="http://schemas.microsoft.com/office/drawing/2014/main" id="{0C1B6D75-F971-499D-8745-2D6C440EAE31}"/>
                </a:ext>
              </a:extLst>
            </p:cNvPr>
            <p:cNvSpPr/>
            <p:nvPr/>
          </p:nvSpPr>
          <p:spPr>
            <a:xfrm>
              <a:off x="6558143" y="334661"/>
              <a:ext cx="2431303" cy="2431303"/>
            </a:xfrm>
            <a:prstGeom prst="ellipse">
              <a:avLst/>
            </a:prstGeom>
            <a:blipFill rotWithShape="0">
              <a:blip r:embed="rId5"/>
              <a:srcRect/>
              <a:stretch>
                <a:fillRect l="-12000" r="-1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00503726-764F-4D0C-B65F-8CD50572659A}"/>
                </a:ext>
              </a:extLst>
            </p:cNvPr>
            <p:cNvSpPr txBox="1"/>
            <p:nvPr/>
          </p:nvSpPr>
          <p:spPr>
            <a:xfrm>
              <a:off x="6914199" y="690717"/>
              <a:ext cx="1719191" cy="1719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p:txBody>
        </p:sp>
      </p:grpSp>
      <p:grpSp>
        <p:nvGrpSpPr>
          <p:cNvPr id="15" name="Group 14">
            <a:extLst>
              <a:ext uri="{FF2B5EF4-FFF2-40B4-BE49-F238E27FC236}">
                <a16:creationId xmlns:a16="http://schemas.microsoft.com/office/drawing/2014/main" id="{B723F18D-3FE5-4CD6-AEC4-F1709CF3EB65}"/>
              </a:ext>
            </a:extLst>
          </p:cNvPr>
          <p:cNvGrpSpPr/>
          <p:nvPr/>
        </p:nvGrpSpPr>
        <p:grpSpPr>
          <a:xfrm>
            <a:off x="8575645" y="2237998"/>
            <a:ext cx="2231203" cy="2231203"/>
            <a:chOff x="8009157" y="365878"/>
            <a:chExt cx="2367196" cy="2367196"/>
          </a:xfrm>
        </p:grpSpPr>
        <p:sp>
          <p:nvSpPr>
            <p:cNvPr id="16" name="Oval 15">
              <a:extLst>
                <a:ext uri="{FF2B5EF4-FFF2-40B4-BE49-F238E27FC236}">
                  <a16:creationId xmlns:a16="http://schemas.microsoft.com/office/drawing/2014/main" id="{E19A2B7D-6978-474A-BFC7-A8F43F084CD2}"/>
                </a:ext>
              </a:extLst>
            </p:cNvPr>
            <p:cNvSpPr/>
            <p:nvPr/>
          </p:nvSpPr>
          <p:spPr>
            <a:xfrm>
              <a:off x="8009157" y="365878"/>
              <a:ext cx="2367196" cy="2367196"/>
            </a:xfrm>
            <a:prstGeom prst="ellipse">
              <a:avLst/>
            </a:prstGeom>
            <a:solidFill>
              <a:schemeClr val="bg1"/>
            </a:solidFill>
            <a:ln w="53975">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Oval 4">
              <a:extLst>
                <a:ext uri="{FF2B5EF4-FFF2-40B4-BE49-F238E27FC236}">
                  <a16:creationId xmlns:a16="http://schemas.microsoft.com/office/drawing/2014/main" id="{E32F4F48-04BD-4F07-9898-1B0C280ACDD0}"/>
                </a:ext>
              </a:extLst>
            </p:cNvPr>
            <p:cNvSpPr txBox="1"/>
            <p:nvPr/>
          </p:nvSpPr>
          <p:spPr>
            <a:xfrm>
              <a:off x="8355825" y="712546"/>
              <a:ext cx="1673860" cy="16738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r>
                <a:rPr lang="en-US" sz="4400" b="1" kern="1200" dirty="0">
                  <a:solidFill>
                    <a:srgbClr val="002060"/>
                  </a:solidFill>
                </a:rPr>
                <a:t>your</a:t>
              </a:r>
              <a:r>
                <a:rPr lang="en-US" sz="4400" b="1" kern="1200" dirty="0">
                  <a:solidFill>
                    <a:schemeClr val="accent1"/>
                  </a:solidFill>
                </a:rPr>
                <a:t>IT</a:t>
              </a:r>
            </a:p>
          </p:txBody>
        </p:sp>
      </p:grpSp>
      <p:sp>
        <p:nvSpPr>
          <p:cNvPr id="19" name="Rectangle: Rounded Corners 18">
            <a:extLst>
              <a:ext uri="{FF2B5EF4-FFF2-40B4-BE49-F238E27FC236}">
                <a16:creationId xmlns:a16="http://schemas.microsoft.com/office/drawing/2014/main" id="{BC6B706E-972F-41F8-85DD-3BBC0767DDDF}"/>
              </a:ext>
            </a:extLst>
          </p:cNvPr>
          <p:cNvSpPr/>
          <p:nvPr/>
        </p:nvSpPr>
        <p:spPr>
          <a:xfrm>
            <a:off x="8287997" y="686601"/>
            <a:ext cx="92829" cy="5397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ABA4005F-D0B1-476B-B61F-9FA37315A41D}"/>
              </a:ext>
            </a:extLst>
          </p:cNvPr>
          <p:cNvGrpSpPr/>
          <p:nvPr/>
        </p:nvGrpSpPr>
        <p:grpSpPr>
          <a:xfrm>
            <a:off x="6266325" y="2497957"/>
            <a:ext cx="1692209" cy="1692209"/>
            <a:chOff x="4537676" y="891"/>
            <a:chExt cx="1440246" cy="1440246"/>
          </a:xfrm>
        </p:grpSpPr>
        <p:sp>
          <p:nvSpPr>
            <p:cNvPr id="20" name="Oval 19">
              <a:extLst>
                <a:ext uri="{FF2B5EF4-FFF2-40B4-BE49-F238E27FC236}">
                  <a16:creationId xmlns:a16="http://schemas.microsoft.com/office/drawing/2014/main" id="{4F045DCF-C94D-4C07-8B6F-B754C18DA638}"/>
                </a:ext>
              </a:extLst>
            </p:cNvPr>
            <p:cNvSpPr/>
            <p:nvPr/>
          </p:nvSpPr>
          <p:spPr>
            <a:xfrm>
              <a:off x="4537676" y="891"/>
              <a:ext cx="1440246" cy="1440246"/>
            </a:xfrm>
            <a:prstGeom prst="ellipse">
              <a:avLst/>
            </a:prstGeom>
            <a:blipFill rotWithShape="0">
              <a:blip r:embed="rId6"/>
              <a:srcRect/>
              <a:stretch>
                <a:fillRect l="-2000" r="-2000"/>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Oval 4">
              <a:extLst>
                <a:ext uri="{FF2B5EF4-FFF2-40B4-BE49-F238E27FC236}">
                  <a16:creationId xmlns:a16="http://schemas.microsoft.com/office/drawing/2014/main" id="{AE94B080-BE39-4CA3-8C6A-3D5BABC4ADCB}"/>
                </a:ext>
              </a:extLst>
            </p:cNvPr>
            <p:cNvSpPr txBox="1"/>
            <p:nvPr/>
          </p:nvSpPr>
          <p:spPr>
            <a:xfrm>
              <a:off x="4748595" y="211810"/>
              <a:ext cx="1018408" cy="1018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US" sz="6100" kern="1200" dirty="0"/>
                <a:t> </a:t>
              </a:r>
            </a:p>
          </p:txBody>
        </p:sp>
      </p:grpSp>
    </p:spTree>
    <p:extLst>
      <p:ext uri="{BB962C8B-B14F-4D97-AF65-F5344CB8AC3E}">
        <p14:creationId xmlns:p14="http://schemas.microsoft.com/office/powerpoint/2010/main" val="2176187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Government Silhouette 560*463 transprent Png Free Download - Silhouette,  Text, Symbol. - CleanPNG / KissPNG">
            <a:extLst>
              <a:ext uri="{FF2B5EF4-FFF2-40B4-BE49-F238E27FC236}">
                <a16:creationId xmlns:a16="http://schemas.microsoft.com/office/drawing/2014/main" id="{9D2494DC-9EFE-4608-B200-65848BFB1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585" y="4314954"/>
            <a:ext cx="1314730" cy="1085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F79B0B4-6FC8-4CAC-95BB-127067C35953}"/>
              </a:ext>
            </a:extLst>
          </p:cNvPr>
          <p:cNvSpPr>
            <a:spLocks noGrp="1"/>
          </p:cNvSpPr>
          <p:nvPr>
            <p:ph type="title"/>
          </p:nvPr>
        </p:nvSpPr>
        <p:spPr/>
        <p:txBody>
          <a:bodyPr/>
          <a:lstStyle/>
          <a:p>
            <a:r>
              <a:rPr lang="en-US" dirty="0"/>
              <a:t>Training Champion Overview </a:t>
            </a:r>
          </a:p>
        </p:txBody>
      </p:sp>
      <p:sp>
        <p:nvSpPr>
          <p:cNvPr id="4" name="Slide Number Placeholder 3">
            <a:extLst>
              <a:ext uri="{FF2B5EF4-FFF2-40B4-BE49-F238E27FC236}">
                <a16:creationId xmlns:a16="http://schemas.microsoft.com/office/drawing/2014/main" id="{DF232D63-4145-4A01-8826-B10ED788D642}"/>
              </a:ext>
            </a:extLst>
          </p:cNvPr>
          <p:cNvSpPr>
            <a:spLocks noGrp="1"/>
          </p:cNvSpPr>
          <p:nvPr>
            <p:ph type="sldNum" sz="quarter" idx="12"/>
          </p:nvPr>
        </p:nvSpPr>
        <p:spPr/>
        <p:txBody>
          <a:bodyPr/>
          <a:lstStyle/>
          <a:p>
            <a:fld id="{2346C6CC-1531-9D43-9929-56C34AA4FDB5}" type="slidenum">
              <a:rPr lang="en-US" smtClean="0"/>
              <a:t>31</a:t>
            </a:fld>
            <a:endParaRPr lang="en-US" dirty="0"/>
          </a:p>
        </p:txBody>
      </p:sp>
      <p:sp>
        <p:nvSpPr>
          <p:cNvPr id="8" name="Freeform 93">
            <a:extLst>
              <a:ext uri="{FF2B5EF4-FFF2-40B4-BE49-F238E27FC236}">
                <a16:creationId xmlns:a16="http://schemas.microsoft.com/office/drawing/2014/main" id="{A078D60E-8793-4789-88DD-2840C6268F75}"/>
              </a:ext>
            </a:extLst>
          </p:cNvPr>
          <p:cNvSpPr>
            <a:spLocks noChangeArrowheads="1"/>
          </p:cNvSpPr>
          <p:nvPr/>
        </p:nvSpPr>
        <p:spPr bwMode="auto">
          <a:xfrm>
            <a:off x="3555790" y="5576558"/>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1"/>
          </a:solidFill>
          <a:ln>
            <a:noFill/>
          </a:ln>
        </p:spPr>
        <p:txBody>
          <a:bodyPr lIns="68598" tIns="34299" rIns="68598" bIns="34299"/>
          <a:lstStyle/>
          <a:p>
            <a:pPr defTabSz="1828434">
              <a:defRPr/>
            </a:pPr>
            <a:endParaRPr lang="en-US" sz="2701" dirty="0">
              <a:latin typeface="Roboto Regular"/>
              <a:cs typeface="Roboto Regular"/>
            </a:endParaRPr>
          </a:p>
        </p:txBody>
      </p:sp>
      <p:sp>
        <p:nvSpPr>
          <p:cNvPr id="9" name="Freeform 94">
            <a:extLst>
              <a:ext uri="{FF2B5EF4-FFF2-40B4-BE49-F238E27FC236}">
                <a16:creationId xmlns:a16="http://schemas.microsoft.com/office/drawing/2014/main" id="{4A176BAA-BD27-424E-8D54-622D34B5D986}"/>
              </a:ext>
            </a:extLst>
          </p:cNvPr>
          <p:cNvSpPr>
            <a:spLocks noChangeArrowheads="1"/>
          </p:cNvSpPr>
          <p:nvPr/>
        </p:nvSpPr>
        <p:spPr bwMode="auto">
          <a:xfrm>
            <a:off x="5385905" y="5473315"/>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3">
              <a:lumMod val="75000"/>
            </a:schemeClr>
          </a:solidFill>
          <a:ln>
            <a:noFill/>
          </a:ln>
        </p:spPr>
        <p:txBody>
          <a:bodyPr lIns="68598" tIns="34299" rIns="68598" bIns="34299"/>
          <a:lstStyle/>
          <a:p>
            <a:pPr defTabSz="1828434">
              <a:defRPr/>
            </a:pPr>
            <a:endParaRPr lang="en-US" sz="2701" dirty="0">
              <a:latin typeface="Roboto Regular"/>
              <a:cs typeface="Roboto Regular"/>
            </a:endParaRPr>
          </a:p>
        </p:txBody>
      </p:sp>
      <p:sp>
        <p:nvSpPr>
          <p:cNvPr id="13" name="Freeform 98">
            <a:extLst>
              <a:ext uri="{FF2B5EF4-FFF2-40B4-BE49-F238E27FC236}">
                <a16:creationId xmlns:a16="http://schemas.microsoft.com/office/drawing/2014/main" id="{F7DE4166-D269-4627-A89B-36CF39034EA6}"/>
              </a:ext>
            </a:extLst>
          </p:cNvPr>
          <p:cNvSpPr>
            <a:spLocks noChangeArrowheads="1"/>
          </p:cNvSpPr>
          <p:nvPr/>
        </p:nvSpPr>
        <p:spPr bwMode="auto">
          <a:xfrm>
            <a:off x="4940300" y="5462589"/>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3">
              <a:lumMod val="75000"/>
            </a:schemeClr>
          </a:solidFill>
          <a:ln>
            <a:noFill/>
          </a:ln>
        </p:spPr>
        <p:txBody>
          <a:bodyPr lIns="68598" tIns="34299" rIns="68598" bIns="34299"/>
          <a:lstStyle/>
          <a:p>
            <a:pPr defTabSz="1828434">
              <a:defRPr/>
            </a:pPr>
            <a:endParaRPr lang="en-US" sz="2701" dirty="0">
              <a:latin typeface="Roboto Regular"/>
              <a:cs typeface="Roboto Regular"/>
            </a:endParaRPr>
          </a:p>
        </p:txBody>
      </p:sp>
      <p:sp>
        <p:nvSpPr>
          <p:cNvPr id="21" name="Freeform 106">
            <a:extLst>
              <a:ext uri="{FF2B5EF4-FFF2-40B4-BE49-F238E27FC236}">
                <a16:creationId xmlns:a16="http://schemas.microsoft.com/office/drawing/2014/main" id="{301F9265-1655-4D0E-843A-5C44B0F9F7BA}"/>
              </a:ext>
            </a:extLst>
          </p:cNvPr>
          <p:cNvSpPr>
            <a:spLocks noChangeArrowheads="1"/>
          </p:cNvSpPr>
          <p:nvPr/>
        </p:nvSpPr>
        <p:spPr bwMode="auto">
          <a:xfrm>
            <a:off x="3776331" y="5473315"/>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1"/>
          </a:solidFill>
          <a:ln>
            <a:noFill/>
          </a:ln>
        </p:spPr>
        <p:txBody>
          <a:bodyPr lIns="68598" tIns="34299" rIns="68598" bIns="34299"/>
          <a:lstStyle/>
          <a:p>
            <a:pPr defTabSz="1828434">
              <a:defRPr/>
            </a:pPr>
            <a:endParaRPr lang="en-US" sz="2701" dirty="0">
              <a:latin typeface="Roboto Regular"/>
              <a:cs typeface="Roboto Regular"/>
            </a:endParaRPr>
          </a:p>
        </p:txBody>
      </p:sp>
      <p:pic>
        <p:nvPicPr>
          <p:cNvPr id="24" name="Picture 2" descr="Government Silhouette 560*463 transprent Png Free Download - Silhouette,  Text, Symbol. - CleanPNG / KissPNG">
            <a:extLst>
              <a:ext uri="{FF2B5EF4-FFF2-40B4-BE49-F238E27FC236}">
                <a16:creationId xmlns:a16="http://schemas.microsoft.com/office/drawing/2014/main" id="{70F20BEB-5DD6-4C65-8A45-120E298F2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777" y="4292601"/>
            <a:ext cx="131473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Government Silhouette 560*463 transprent Png Free Download - Silhouette,  Text, Symbol. - CleanPNG / KissPNG">
            <a:extLst>
              <a:ext uri="{FF2B5EF4-FFF2-40B4-BE49-F238E27FC236}">
                <a16:creationId xmlns:a16="http://schemas.microsoft.com/office/drawing/2014/main" id="{0501957D-6679-4386-B7A2-3C30BE8D9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91" y="4324480"/>
            <a:ext cx="1314730" cy="1085850"/>
          </a:xfrm>
          <a:prstGeom prst="rect">
            <a:avLst/>
          </a:prstGeom>
          <a:noFill/>
          <a:extLst>
            <a:ext uri="{909E8E84-426E-40DD-AFC4-6F175D3DCCD1}">
              <a14:hiddenFill xmlns:a14="http://schemas.microsoft.com/office/drawing/2010/main">
                <a:solidFill>
                  <a:srgbClr val="FFFFFF"/>
                </a:solidFill>
              </a14:hiddenFill>
            </a:ext>
          </a:extLst>
        </p:spPr>
      </p:pic>
      <p:sp>
        <p:nvSpPr>
          <p:cNvPr id="27" name="Freeform 95">
            <a:extLst>
              <a:ext uri="{FF2B5EF4-FFF2-40B4-BE49-F238E27FC236}">
                <a16:creationId xmlns:a16="http://schemas.microsoft.com/office/drawing/2014/main" id="{EC95C33A-3DB7-45DA-8D58-87DA837B1F40}"/>
              </a:ext>
            </a:extLst>
          </p:cNvPr>
          <p:cNvSpPr>
            <a:spLocks noChangeArrowheads="1"/>
          </p:cNvSpPr>
          <p:nvPr/>
        </p:nvSpPr>
        <p:spPr bwMode="auto">
          <a:xfrm>
            <a:off x="1058703" y="5563857"/>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4"/>
          </a:solidFill>
          <a:ln>
            <a:noFill/>
          </a:ln>
        </p:spPr>
        <p:txBody>
          <a:bodyPr lIns="68598" tIns="34299" rIns="68598" bIns="34299"/>
          <a:lstStyle/>
          <a:p>
            <a:pPr defTabSz="1828434">
              <a:defRPr/>
            </a:pPr>
            <a:endParaRPr lang="en-US" sz="2701" dirty="0">
              <a:latin typeface="Roboto Regular"/>
              <a:cs typeface="Roboto Regular"/>
            </a:endParaRPr>
          </a:p>
        </p:txBody>
      </p:sp>
      <p:sp>
        <p:nvSpPr>
          <p:cNvPr id="28" name="Freeform 96">
            <a:extLst>
              <a:ext uri="{FF2B5EF4-FFF2-40B4-BE49-F238E27FC236}">
                <a16:creationId xmlns:a16="http://schemas.microsoft.com/office/drawing/2014/main" id="{378530A2-DD6A-45D7-AB5D-1B7055280622}"/>
              </a:ext>
            </a:extLst>
          </p:cNvPr>
          <p:cNvSpPr>
            <a:spLocks noChangeArrowheads="1"/>
          </p:cNvSpPr>
          <p:nvPr/>
        </p:nvSpPr>
        <p:spPr bwMode="auto">
          <a:xfrm>
            <a:off x="1276428" y="5454910"/>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4"/>
          </a:solidFill>
          <a:ln>
            <a:noFill/>
          </a:ln>
        </p:spPr>
        <p:txBody>
          <a:bodyPr lIns="68598" tIns="34299" rIns="68598" bIns="34299"/>
          <a:lstStyle/>
          <a:p>
            <a:pPr defTabSz="1828434">
              <a:defRPr/>
            </a:pPr>
            <a:endParaRPr lang="en-US" sz="2701" dirty="0">
              <a:latin typeface="Roboto Regular"/>
              <a:cs typeface="Roboto Regular"/>
            </a:endParaRPr>
          </a:p>
        </p:txBody>
      </p:sp>
      <p:sp>
        <p:nvSpPr>
          <p:cNvPr id="29" name="Freeform 97">
            <a:extLst>
              <a:ext uri="{FF2B5EF4-FFF2-40B4-BE49-F238E27FC236}">
                <a16:creationId xmlns:a16="http://schemas.microsoft.com/office/drawing/2014/main" id="{028898E0-3E72-4E57-8F62-530017299D07}"/>
              </a:ext>
            </a:extLst>
          </p:cNvPr>
          <p:cNvSpPr>
            <a:spLocks noChangeArrowheads="1"/>
          </p:cNvSpPr>
          <p:nvPr/>
        </p:nvSpPr>
        <p:spPr bwMode="auto">
          <a:xfrm>
            <a:off x="840978" y="5429251"/>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4"/>
          </a:solidFill>
          <a:ln>
            <a:noFill/>
          </a:ln>
        </p:spPr>
        <p:txBody>
          <a:bodyPr lIns="68598" tIns="34299" rIns="68598" bIns="34299"/>
          <a:lstStyle/>
          <a:p>
            <a:pPr defTabSz="1828434">
              <a:defRPr/>
            </a:pPr>
            <a:endParaRPr lang="en-US" sz="2701" dirty="0">
              <a:latin typeface="Roboto Regular"/>
              <a:cs typeface="Roboto Regular"/>
            </a:endParaRPr>
          </a:p>
        </p:txBody>
      </p:sp>
      <p:sp>
        <p:nvSpPr>
          <p:cNvPr id="33" name="Freeform 92">
            <a:extLst>
              <a:ext uri="{FF2B5EF4-FFF2-40B4-BE49-F238E27FC236}">
                <a16:creationId xmlns:a16="http://schemas.microsoft.com/office/drawing/2014/main" id="{D313B0CB-3D5D-4385-AEAB-3F3F9373D2FB}"/>
              </a:ext>
            </a:extLst>
          </p:cNvPr>
          <p:cNvSpPr>
            <a:spLocks noChangeArrowheads="1"/>
          </p:cNvSpPr>
          <p:nvPr/>
        </p:nvSpPr>
        <p:spPr bwMode="auto">
          <a:xfrm>
            <a:off x="3334415" y="5454910"/>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1"/>
          </a:solidFill>
          <a:ln>
            <a:noFill/>
          </a:ln>
        </p:spPr>
        <p:txBody>
          <a:bodyPr lIns="68598" tIns="34299" rIns="68598" bIns="34299"/>
          <a:lstStyle/>
          <a:p>
            <a:pPr defTabSz="1828434">
              <a:defRPr/>
            </a:pPr>
            <a:endParaRPr lang="en-US" sz="2701" dirty="0">
              <a:latin typeface="Roboto Regular"/>
              <a:cs typeface="Roboto Regular"/>
            </a:endParaRPr>
          </a:p>
        </p:txBody>
      </p:sp>
      <p:sp>
        <p:nvSpPr>
          <p:cNvPr id="34" name="Freeform 99">
            <a:extLst>
              <a:ext uri="{FF2B5EF4-FFF2-40B4-BE49-F238E27FC236}">
                <a16:creationId xmlns:a16="http://schemas.microsoft.com/office/drawing/2014/main" id="{03AD31DC-BCD3-4695-AEBC-45A0667D6CC3}"/>
              </a:ext>
            </a:extLst>
          </p:cNvPr>
          <p:cNvSpPr>
            <a:spLocks noChangeArrowheads="1"/>
          </p:cNvSpPr>
          <p:nvPr/>
        </p:nvSpPr>
        <p:spPr bwMode="auto">
          <a:xfrm>
            <a:off x="2898965" y="5454909"/>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1"/>
          </a:solidFill>
          <a:ln>
            <a:noFill/>
          </a:ln>
        </p:spPr>
        <p:txBody>
          <a:bodyPr lIns="68598" tIns="34299" rIns="68598" bIns="34299"/>
          <a:lstStyle/>
          <a:p>
            <a:pPr defTabSz="1828434">
              <a:defRPr/>
            </a:pPr>
            <a:endParaRPr lang="en-US" sz="2701" dirty="0">
              <a:latin typeface="Roboto Regular"/>
              <a:cs typeface="Roboto Regular"/>
            </a:endParaRPr>
          </a:p>
        </p:txBody>
      </p:sp>
      <p:sp>
        <p:nvSpPr>
          <p:cNvPr id="35" name="Freeform 100">
            <a:extLst>
              <a:ext uri="{FF2B5EF4-FFF2-40B4-BE49-F238E27FC236}">
                <a16:creationId xmlns:a16="http://schemas.microsoft.com/office/drawing/2014/main" id="{BB757EC9-0A6E-43C5-9EC0-221D13B29259}"/>
              </a:ext>
            </a:extLst>
          </p:cNvPr>
          <p:cNvSpPr>
            <a:spLocks noChangeArrowheads="1"/>
          </p:cNvSpPr>
          <p:nvPr/>
        </p:nvSpPr>
        <p:spPr bwMode="auto">
          <a:xfrm>
            <a:off x="3113040" y="5564651"/>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1"/>
          </a:solidFill>
          <a:ln>
            <a:noFill/>
          </a:ln>
        </p:spPr>
        <p:txBody>
          <a:bodyPr lIns="68598" tIns="34299" rIns="68598" bIns="34299"/>
          <a:lstStyle/>
          <a:p>
            <a:pPr defTabSz="1828434">
              <a:defRPr/>
            </a:pPr>
            <a:endParaRPr lang="en-US" sz="2701" dirty="0">
              <a:latin typeface="Roboto Regular"/>
              <a:cs typeface="Roboto Regular"/>
            </a:endParaRPr>
          </a:p>
        </p:txBody>
      </p:sp>
      <p:sp>
        <p:nvSpPr>
          <p:cNvPr id="39" name="Freeform 94">
            <a:extLst>
              <a:ext uri="{FF2B5EF4-FFF2-40B4-BE49-F238E27FC236}">
                <a16:creationId xmlns:a16="http://schemas.microsoft.com/office/drawing/2014/main" id="{94E0E4DE-CF88-487D-8C1A-137EBCDE6970}"/>
              </a:ext>
            </a:extLst>
          </p:cNvPr>
          <p:cNvSpPr>
            <a:spLocks noChangeArrowheads="1"/>
          </p:cNvSpPr>
          <p:nvPr/>
        </p:nvSpPr>
        <p:spPr bwMode="auto">
          <a:xfrm>
            <a:off x="5815012" y="5454908"/>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3">
              <a:lumMod val="75000"/>
            </a:schemeClr>
          </a:solidFill>
          <a:ln>
            <a:noFill/>
          </a:ln>
        </p:spPr>
        <p:txBody>
          <a:bodyPr lIns="68598" tIns="34299" rIns="68598" bIns="34299"/>
          <a:lstStyle/>
          <a:p>
            <a:pPr defTabSz="1828434">
              <a:defRPr/>
            </a:pPr>
            <a:endParaRPr lang="en-US" sz="2701" dirty="0">
              <a:latin typeface="Roboto Regular"/>
              <a:cs typeface="Roboto Regular"/>
            </a:endParaRPr>
          </a:p>
        </p:txBody>
      </p:sp>
      <p:sp>
        <p:nvSpPr>
          <p:cNvPr id="40" name="Freeform 98">
            <a:extLst>
              <a:ext uri="{FF2B5EF4-FFF2-40B4-BE49-F238E27FC236}">
                <a16:creationId xmlns:a16="http://schemas.microsoft.com/office/drawing/2014/main" id="{7523CAA5-79EE-4C1E-A3A4-8DD7F66AE909}"/>
              </a:ext>
            </a:extLst>
          </p:cNvPr>
          <p:cNvSpPr>
            <a:spLocks noChangeArrowheads="1"/>
          </p:cNvSpPr>
          <p:nvPr/>
        </p:nvSpPr>
        <p:spPr bwMode="auto">
          <a:xfrm>
            <a:off x="5609820" y="5589256"/>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3">
              <a:lumMod val="75000"/>
            </a:schemeClr>
          </a:solidFill>
          <a:ln>
            <a:noFill/>
          </a:ln>
        </p:spPr>
        <p:txBody>
          <a:bodyPr lIns="68598" tIns="34299" rIns="68598" bIns="34299"/>
          <a:lstStyle/>
          <a:p>
            <a:pPr defTabSz="1828434">
              <a:defRPr/>
            </a:pPr>
            <a:endParaRPr lang="en-US" sz="2701" dirty="0">
              <a:latin typeface="Roboto Regular"/>
              <a:cs typeface="Roboto Regular"/>
            </a:endParaRPr>
          </a:p>
        </p:txBody>
      </p:sp>
      <p:sp>
        <p:nvSpPr>
          <p:cNvPr id="41" name="Freeform 94">
            <a:extLst>
              <a:ext uri="{FF2B5EF4-FFF2-40B4-BE49-F238E27FC236}">
                <a16:creationId xmlns:a16="http://schemas.microsoft.com/office/drawing/2014/main" id="{FA23883F-9AF9-4920-B6C3-80F93FC591C1}"/>
              </a:ext>
            </a:extLst>
          </p:cNvPr>
          <p:cNvSpPr>
            <a:spLocks noChangeArrowheads="1"/>
          </p:cNvSpPr>
          <p:nvPr/>
        </p:nvSpPr>
        <p:spPr bwMode="auto">
          <a:xfrm>
            <a:off x="5161253" y="5590051"/>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3">
              <a:lumMod val="75000"/>
            </a:schemeClr>
          </a:solidFill>
          <a:ln>
            <a:noFill/>
          </a:ln>
        </p:spPr>
        <p:txBody>
          <a:bodyPr lIns="68598" tIns="34299" rIns="68598" bIns="34299"/>
          <a:lstStyle/>
          <a:p>
            <a:pPr defTabSz="1828434">
              <a:defRPr/>
            </a:pPr>
            <a:endParaRPr lang="en-US" sz="2701" dirty="0">
              <a:latin typeface="Roboto Regular"/>
              <a:cs typeface="Roboto Regular"/>
            </a:endParaRPr>
          </a:p>
        </p:txBody>
      </p:sp>
      <p:sp>
        <p:nvSpPr>
          <p:cNvPr id="42" name="Freeform 95">
            <a:extLst>
              <a:ext uri="{FF2B5EF4-FFF2-40B4-BE49-F238E27FC236}">
                <a16:creationId xmlns:a16="http://schemas.microsoft.com/office/drawing/2014/main" id="{B3FB18E3-6CF0-4BB6-8CE5-674F92AEC399}"/>
              </a:ext>
            </a:extLst>
          </p:cNvPr>
          <p:cNvSpPr>
            <a:spLocks noChangeArrowheads="1"/>
          </p:cNvSpPr>
          <p:nvPr/>
        </p:nvSpPr>
        <p:spPr bwMode="auto">
          <a:xfrm>
            <a:off x="1490503" y="5589257"/>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4"/>
          </a:solidFill>
          <a:ln>
            <a:noFill/>
          </a:ln>
        </p:spPr>
        <p:txBody>
          <a:bodyPr lIns="68598" tIns="34299" rIns="68598" bIns="34299"/>
          <a:lstStyle/>
          <a:p>
            <a:pPr defTabSz="1828434">
              <a:defRPr/>
            </a:pPr>
            <a:endParaRPr lang="en-US" sz="2701" dirty="0">
              <a:latin typeface="Roboto Regular"/>
              <a:cs typeface="Roboto Regular"/>
            </a:endParaRPr>
          </a:p>
        </p:txBody>
      </p:sp>
      <p:sp>
        <p:nvSpPr>
          <p:cNvPr id="43" name="Freeform 96">
            <a:extLst>
              <a:ext uri="{FF2B5EF4-FFF2-40B4-BE49-F238E27FC236}">
                <a16:creationId xmlns:a16="http://schemas.microsoft.com/office/drawing/2014/main" id="{23DA24FB-8169-42AE-AF36-06D770CD4E11}"/>
              </a:ext>
            </a:extLst>
          </p:cNvPr>
          <p:cNvSpPr>
            <a:spLocks noChangeArrowheads="1"/>
          </p:cNvSpPr>
          <p:nvPr/>
        </p:nvSpPr>
        <p:spPr bwMode="auto">
          <a:xfrm>
            <a:off x="1708228" y="5505710"/>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4"/>
          </a:solidFill>
          <a:ln>
            <a:noFill/>
          </a:ln>
        </p:spPr>
        <p:txBody>
          <a:bodyPr lIns="68598" tIns="34299" rIns="68598" bIns="34299"/>
          <a:lstStyle/>
          <a:p>
            <a:pPr defTabSz="1828434">
              <a:defRPr/>
            </a:pPr>
            <a:endParaRPr lang="en-US" sz="2701" dirty="0">
              <a:latin typeface="Roboto Regular"/>
              <a:cs typeface="Roboto Regular"/>
            </a:endParaRPr>
          </a:p>
        </p:txBody>
      </p:sp>
      <p:pic>
        <p:nvPicPr>
          <p:cNvPr id="46" name="Picture 2" descr="Government Silhouette 560*463 transprent Png Free Download - Silhouette,  Text, Symbol. - CleanPNG / KissPNG">
            <a:extLst>
              <a:ext uri="{FF2B5EF4-FFF2-40B4-BE49-F238E27FC236}">
                <a16:creationId xmlns:a16="http://schemas.microsoft.com/office/drawing/2014/main" id="{FCC9A9AF-92A8-47A0-976B-7489FF7A0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8285" y="4276854"/>
            <a:ext cx="1314730" cy="1085850"/>
          </a:xfrm>
          <a:prstGeom prst="rect">
            <a:avLst/>
          </a:prstGeom>
          <a:noFill/>
          <a:extLst>
            <a:ext uri="{909E8E84-426E-40DD-AFC4-6F175D3DCCD1}">
              <a14:hiddenFill xmlns:a14="http://schemas.microsoft.com/office/drawing/2010/main">
                <a:solidFill>
                  <a:srgbClr val="FFFFFF"/>
                </a:solidFill>
              </a14:hiddenFill>
            </a:ext>
          </a:extLst>
        </p:spPr>
      </p:pic>
      <p:sp>
        <p:nvSpPr>
          <p:cNvPr id="47" name="Freeform 93">
            <a:extLst>
              <a:ext uri="{FF2B5EF4-FFF2-40B4-BE49-F238E27FC236}">
                <a16:creationId xmlns:a16="http://schemas.microsoft.com/office/drawing/2014/main" id="{9359A339-0245-4231-88A3-59E21DF35A45}"/>
              </a:ext>
            </a:extLst>
          </p:cNvPr>
          <p:cNvSpPr>
            <a:spLocks noChangeArrowheads="1"/>
          </p:cNvSpPr>
          <p:nvPr/>
        </p:nvSpPr>
        <p:spPr bwMode="auto">
          <a:xfrm>
            <a:off x="9664490" y="5538458"/>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1"/>
          </a:solidFill>
          <a:ln>
            <a:noFill/>
          </a:ln>
        </p:spPr>
        <p:txBody>
          <a:bodyPr lIns="68598" tIns="34299" rIns="68598" bIns="34299"/>
          <a:lstStyle/>
          <a:p>
            <a:pPr defTabSz="1828434">
              <a:defRPr/>
            </a:pPr>
            <a:endParaRPr lang="en-US" sz="2701" dirty="0">
              <a:latin typeface="Roboto Regular"/>
              <a:cs typeface="Roboto Regular"/>
            </a:endParaRPr>
          </a:p>
        </p:txBody>
      </p:sp>
      <p:sp>
        <p:nvSpPr>
          <p:cNvPr id="48" name="Freeform 106">
            <a:extLst>
              <a:ext uri="{FF2B5EF4-FFF2-40B4-BE49-F238E27FC236}">
                <a16:creationId xmlns:a16="http://schemas.microsoft.com/office/drawing/2014/main" id="{485BB985-E884-4E7F-B409-DD80FC004F80}"/>
              </a:ext>
            </a:extLst>
          </p:cNvPr>
          <p:cNvSpPr>
            <a:spLocks noChangeArrowheads="1"/>
          </p:cNvSpPr>
          <p:nvPr/>
        </p:nvSpPr>
        <p:spPr bwMode="auto">
          <a:xfrm>
            <a:off x="9885031" y="5435215"/>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1"/>
          </a:solidFill>
          <a:ln>
            <a:noFill/>
          </a:ln>
        </p:spPr>
        <p:txBody>
          <a:bodyPr lIns="68598" tIns="34299" rIns="68598" bIns="34299"/>
          <a:lstStyle/>
          <a:p>
            <a:pPr defTabSz="1828434">
              <a:defRPr/>
            </a:pPr>
            <a:endParaRPr lang="en-US" sz="2701" dirty="0">
              <a:latin typeface="Roboto Regular"/>
              <a:cs typeface="Roboto Regular"/>
            </a:endParaRPr>
          </a:p>
        </p:txBody>
      </p:sp>
      <p:pic>
        <p:nvPicPr>
          <p:cNvPr id="49" name="Picture 2" descr="Government Silhouette 560*463 transprent Png Free Download - Silhouette,  Text, Symbol. - CleanPNG / KissPNG">
            <a:extLst>
              <a:ext uri="{FF2B5EF4-FFF2-40B4-BE49-F238E27FC236}">
                <a16:creationId xmlns:a16="http://schemas.microsoft.com/office/drawing/2014/main" id="{AD9FF5D6-2C79-4157-8DCB-22FB3CBF4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791" y="4286380"/>
            <a:ext cx="1314730" cy="1085850"/>
          </a:xfrm>
          <a:prstGeom prst="rect">
            <a:avLst/>
          </a:prstGeom>
          <a:noFill/>
          <a:extLst>
            <a:ext uri="{909E8E84-426E-40DD-AFC4-6F175D3DCCD1}">
              <a14:hiddenFill xmlns:a14="http://schemas.microsoft.com/office/drawing/2010/main">
                <a:solidFill>
                  <a:srgbClr val="FFFFFF"/>
                </a:solidFill>
              </a14:hiddenFill>
            </a:ext>
          </a:extLst>
        </p:spPr>
      </p:pic>
      <p:sp>
        <p:nvSpPr>
          <p:cNvPr id="50" name="Freeform 95">
            <a:extLst>
              <a:ext uri="{FF2B5EF4-FFF2-40B4-BE49-F238E27FC236}">
                <a16:creationId xmlns:a16="http://schemas.microsoft.com/office/drawing/2014/main" id="{961B3F6D-5E7B-4DA1-82C4-09B9725ECF58}"/>
              </a:ext>
            </a:extLst>
          </p:cNvPr>
          <p:cNvSpPr>
            <a:spLocks noChangeArrowheads="1"/>
          </p:cNvSpPr>
          <p:nvPr/>
        </p:nvSpPr>
        <p:spPr bwMode="auto">
          <a:xfrm>
            <a:off x="7167403" y="5525757"/>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4"/>
          </a:solidFill>
          <a:ln>
            <a:noFill/>
          </a:ln>
        </p:spPr>
        <p:txBody>
          <a:bodyPr lIns="68598" tIns="34299" rIns="68598" bIns="34299"/>
          <a:lstStyle/>
          <a:p>
            <a:pPr defTabSz="1828434">
              <a:defRPr/>
            </a:pPr>
            <a:endParaRPr lang="en-US" sz="2701" dirty="0">
              <a:latin typeface="Roboto Regular"/>
              <a:cs typeface="Roboto Regular"/>
            </a:endParaRPr>
          </a:p>
        </p:txBody>
      </p:sp>
      <p:sp>
        <p:nvSpPr>
          <p:cNvPr id="51" name="Freeform 96">
            <a:extLst>
              <a:ext uri="{FF2B5EF4-FFF2-40B4-BE49-F238E27FC236}">
                <a16:creationId xmlns:a16="http://schemas.microsoft.com/office/drawing/2014/main" id="{5D3A230E-12B9-4C9D-9792-AC8ECA8A32E3}"/>
              </a:ext>
            </a:extLst>
          </p:cNvPr>
          <p:cNvSpPr>
            <a:spLocks noChangeArrowheads="1"/>
          </p:cNvSpPr>
          <p:nvPr/>
        </p:nvSpPr>
        <p:spPr bwMode="auto">
          <a:xfrm>
            <a:off x="7385128" y="5416810"/>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4"/>
          </a:solidFill>
          <a:ln>
            <a:noFill/>
          </a:ln>
        </p:spPr>
        <p:txBody>
          <a:bodyPr lIns="68598" tIns="34299" rIns="68598" bIns="34299"/>
          <a:lstStyle/>
          <a:p>
            <a:pPr defTabSz="1828434">
              <a:defRPr/>
            </a:pPr>
            <a:endParaRPr lang="en-US" sz="2701" dirty="0">
              <a:latin typeface="Roboto Regular"/>
              <a:cs typeface="Roboto Regular"/>
            </a:endParaRPr>
          </a:p>
        </p:txBody>
      </p:sp>
      <p:sp>
        <p:nvSpPr>
          <p:cNvPr id="52" name="Freeform 97">
            <a:extLst>
              <a:ext uri="{FF2B5EF4-FFF2-40B4-BE49-F238E27FC236}">
                <a16:creationId xmlns:a16="http://schemas.microsoft.com/office/drawing/2014/main" id="{EDC9D8A9-D219-455B-8714-7602EF532AFA}"/>
              </a:ext>
            </a:extLst>
          </p:cNvPr>
          <p:cNvSpPr>
            <a:spLocks noChangeArrowheads="1"/>
          </p:cNvSpPr>
          <p:nvPr/>
        </p:nvSpPr>
        <p:spPr bwMode="auto">
          <a:xfrm>
            <a:off x="6949678" y="5391151"/>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4"/>
          </a:solidFill>
          <a:ln>
            <a:noFill/>
          </a:ln>
        </p:spPr>
        <p:txBody>
          <a:bodyPr lIns="68598" tIns="34299" rIns="68598" bIns="34299"/>
          <a:lstStyle/>
          <a:p>
            <a:pPr defTabSz="1828434">
              <a:defRPr/>
            </a:pPr>
            <a:endParaRPr lang="en-US" sz="2701" dirty="0">
              <a:latin typeface="Roboto Regular"/>
              <a:cs typeface="Roboto Regular"/>
            </a:endParaRPr>
          </a:p>
        </p:txBody>
      </p:sp>
      <p:sp>
        <p:nvSpPr>
          <p:cNvPr id="53" name="Freeform 92">
            <a:extLst>
              <a:ext uri="{FF2B5EF4-FFF2-40B4-BE49-F238E27FC236}">
                <a16:creationId xmlns:a16="http://schemas.microsoft.com/office/drawing/2014/main" id="{9E142EC8-C935-4F34-9239-BD383A44A5A9}"/>
              </a:ext>
            </a:extLst>
          </p:cNvPr>
          <p:cNvSpPr>
            <a:spLocks noChangeArrowheads="1"/>
          </p:cNvSpPr>
          <p:nvPr/>
        </p:nvSpPr>
        <p:spPr bwMode="auto">
          <a:xfrm>
            <a:off x="9443115" y="5416810"/>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1"/>
          </a:solidFill>
          <a:ln>
            <a:noFill/>
          </a:ln>
        </p:spPr>
        <p:txBody>
          <a:bodyPr lIns="68598" tIns="34299" rIns="68598" bIns="34299"/>
          <a:lstStyle/>
          <a:p>
            <a:pPr defTabSz="1828434">
              <a:defRPr/>
            </a:pPr>
            <a:endParaRPr lang="en-US" sz="2701" dirty="0">
              <a:latin typeface="Roboto Regular"/>
              <a:cs typeface="Roboto Regular"/>
            </a:endParaRPr>
          </a:p>
        </p:txBody>
      </p:sp>
      <p:sp>
        <p:nvSpPr>
          <p:cNvPr id="54" name="Freeform 99">
            <a:extLst>
              <a:ext uri="{FF2B5EF4-FFF2-40B4-BE49-F238E27FC236}">
                <a16:creationId xmlns:a16="http://schemas.microsoft.com/office/drawing/2014/main" id="{0D8D96A9-8589-461D-BB17-04513E59C09F}"/>
              </a:ext>
            </a:extLst>
          </p:cNvPr>
          <p:cNvSpPr>
            <a:spLocks noChangeArrowheads="1"/>
          </p:cNvSpPr>
          <p:nvPr/>
        </p:nvSpPr>
        <p:spPr bwMode="auto">
          <a:xfrm>
            <a:off x="9007665" y="5416809"/>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1"/>
          </a:solidFill>
          <a:ln>
            <a:noFill/>
          </a:ln>
        </p:spPr>
        <p:txBody>
          <a:bodyPr lIns="68598" tIns="34299" rIns="68598" bIns="34299"/>
          <a:lstStyle/>
          <a:p>
            <a:pPr defTabSz="1828434">
              <a:defRPr/>
            </a:pPr>
            <a:endParaRPr lang="en-US" sz="2701" dirty="0">
              <a:latin typeface="Roboto Regular"/>
              <a:cs typeface="Roboto Regular"/>
            </a:endParaRPr>
          </a:p>
        </p:txBody>
      </p:sp>
      <p:sp>
        <p:nvSpPr>
          <p:cNvPr id="55" name="Freeform 100">
            <a:extLst>
              <a:ext uri="{FF2B5EF4-FFF2-40B4-BE49-F238E27FC236}">
                <a16:creationId xmlns:a16="http://schemas.microsoft.com/office/drawing/2014/main" id="{14BC879A-F2C8-4B0D-87F1-CBF93D6B521B}"/>
              </a:ext>
            </a:extLst>
          </p:cNvPr>
          <p:cNvSpPr>
            <a:spLocks noChangeArrowheads="1"/>
          </p:cNvSpPr>
          <p:nvPr/>
        </p:nvSpPr>
        <p:spPr bwMode="auto">
          <a:xfrm>
            <a:off x="9221740" y="5526551"/>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1"/>
          </a:solidFill>
          <a:ln>
            <a:noFill/>
          </a:ln>
        </p:spPr>
        <p:txBody>
          <a:bodyPr lIns="68598" tIns="34299" rIns="68598" bIns="34299"/>
          <a:lstStyle/>
          <a:p>
            <a:pPr defTabSz="1828434">
              <a:defRPr/>
            </a:pPr>
            <a:endParaRPr lang="en-US" sz="2701" dirty="0">
              <a:latin typeface="Roboto Regular"/>
              <a:cs typeface="Roboto Regular"/>
            </a:endParaRPr>
          </a:p>
        </p:txBody>
      </p:sp>
      <p:sp>
        <p:nvSpPr>
          <p:cNvPr id="56" name="Freeform 95">
            <a:extLst>
              <a:ext uri="{FF2B5EF4-FFF2-40B4-BE49-F238E27FC236}">
                <a16:creationId xmlns:a16="http://schemas.microsoft.com/office/drawing/2014/main" id="{57247929-B092-404A-9216-8E2BE1F2BC42}"/>
              </a:ext>
            </a:extLst>
          </p:cNvPr>
          <p:cNvSpPr>
            <a:spLocks noChangeArrowheads="1"/>
          </p:cNvSpPr>
          <p:nvPr/>
        </p:nvSpPr>
        <p:spPr bwMode="auto">
          <a:xfrm>
            <a:off x="7599203" y="5551157"/>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4"/>
          </a:solidFill>
          <a:ln>
            <a:noFill/>
          </a:ln>
        </p:spPr>
        <p:txBody>
          <a:bodyPr lIns="68598" tIns="34299" rIns="68598" bIns="34299"/>
          <a:lstStyle/>
          <a:p>
            <a:pPr defTabSz="1828434">
              <a:defRPr/>
            </a:pPr>
            <a:endParaRPr lang="en-US" sz="2701" dirty="0">
              <a:latin typeface="Roboto Regular"/>
              <a:cs typeface="Roboto Regular"/>
            </a:endParaRPr>
          </a:p>
        </p:txBody>
      </p:sp>
      <p:sp>
        <p:nvSpPr>
          <p:cNvPr id="57" name="Freeform 96">
            <a:extLst>
              <a:ext uri="{FF2B5EF4-FFF2-40B4-BE49-F238E27FC236}">
                <a16:creationId xmlns:a16="http://schemas.microsoft.com/office/drawing/2014/main" id="{65AE0DB3-B2FC-46B4-BA2A-8276D303EC52}"/>
              </a:ext>
            </a:extLst>
          </p:cNvPr>
          <p:cNvSpPr>
            <a:spLocks noChangeArrowheads="1"/>
          </p:cNvSpPr>
          <p:nvPr/>
        </p:nvSpPr>
        <p:spPr bwMode="auto">
          <a:xfrm>
            <a:off x="7816928" y="5467610"/>
            <a:ext cx="146844" cy="382587"/>
          </a:xfrm>
          <a:custGeom>
            <a:avLst/>
            <a:gdLst>
              <a:gd name="connsiteX0" fmla="*/ 30128 w 147257"/>
              <a:gd name="connsiteY0" fmla="*/ 63258 h 371254"/>
              <a:gd name="connsiteX1" fmla="*/ 117129 w 147257"/>
              <a:gd name="connsiteY1" fmla="*/ 63258 h 371254"/>
              <a:gd name="connsiteX2" fmla="*/ 147257 w 147257"/>
              <a:gd name="connsiteY2" fmla="*/ 93282 h 371254"/>
              <a:gd name="connsiteX3" fmla="*/ 147257 w 147257"/>
              <a:gd name="connsiteY3" fmla="*/ 106101 h 371254"/>
              <a:gd name="connsiteX4" fmla="*/ 147257 w 147257"/>
              <a:gd name="connsiteY4" fmla="*/ 157377 h 371254"/>
              <a:gd name="connsiteX5" fmla="*/ 147257 w 147257"/>
              <a:gd name="connsiteY5" fmla="*/ 201232 h 371254"/>
              <a:gd name="connsiteX6" fmla="*/ 135070 w 147257"/>
              <a:gd name="connsiteY6" fmla="*/ 213377 h 371254"/>
              <a:gd name="connsiteX7" fmla="*/ 123222 w 147257"/>
              <a:gd name="connsiteY7" fmla="*/ 201232 h 371254"/>
              <a:gd name="connsiteX8" fmla="*/ 123222 w 147257"/>
              <a:gd name="connsiteY8" fmla="*/ 191112 h 371254"/>
              <a:gd name="connsiteX9" fmla="*/ 123222 w 147257"/>
              <a:gd name="connsiteY9" fmla="*/ 186726 h 371254"/>
              <a:gd name="connsiteX10" fmla="*/ 123222 w 147257"/>
              <a:gd name="connsiteY10" fmla="*/ 111161 h 371254"/>
              <a:gd name="connsiteX11" fmla="*/ 111374 w 147257"/>
              <a:gd name="connsiteY11" fmla="*/ 111161 h 371254"/>
              <a:gd name="connsiteX12" fmla="*/ 111374 w 147257"/>
              <a:gd name="connsiteY12" fmla="*/ 187401 h 371254"/>
              <a:gd name="connsiteX13" fmla="*/ 111374 w 147257"/>
              <a:gd name="connsiteY13" fmla="*/ 191112 h 371254"/>
              <a:gd name="connsiteX14" fmla="*/ 111374 w 147257"/>
              <a:gd name="connsiteY14" fmla="*/ 355062 h 371254"/>
              <a:gd name="connsiteX15" fmla="*/ 95125 w 147257"/>
              <a:gd name="connsiteY15" fmla="*/ 371254 h 371254"/>
              <a:gd name="connsiteX16" fmla="*/ 78876 w 147257"/>
              <a:gd name="connsiteY16" fmla="*/ 355062 h 371254"/>
              <a:gd name="connsiteX17" fmla="*/ 78876 w 147257"/>
              <a:gd name="connsiteY17" fmla="*/ 211353 h 371254"/>
              <a:gd name="connsiteX18" fmla="*/ 68720 w 147257"/>
              <a:gd name="connsiteY18" fmla="*/ 211353 h 371254"/>
              <a:gd name="connsiteX19" fmla="*/ 68720 w 147257"/>
              <a:gd name="connsiteY19" fmla="*/ 355062 h 371254"/>
              <a:gd name="connsiteX20" fmla="*/ 52471 w 147257"/>
              <a:gd name="connsiteY20" fmla="*/ 371254 h 371254"/>
              <a:gd name="connsiteX21" fmla="*/ 35883 w 147257"/>
              <a:gd name="connsiteY21" fmla="*/ 355062 h 371254"/>
              <a:gd name="connsiteX22" fmla="*/ 35883 w 147257"/>
              <a:gd name="connsiteY22" fmla="*/ 191112 h 371254"/>
              <a:gd name="connsiteX23" fmla="*/ 35883 w 147257"/>
              <a:gd name="connsiteY23" fmla="*/ 187401 h 371254"/>
              <a:gd name="connsiteX24" fmla="*/ 35883 w 147257"/>
              <a:gd name="connsiteY24" fmla="*/ 111161 h 371254"/>
              <a:gd name="connsiteX25" fmla="*/ 24035 w 147257"/>
              <a:gd name="connsiteY25" fmla="*/ 111161 h 371254"/>
              <a:gd name="connsiteX26" fmla="*/ 24035 w 147257"/>
              <a:gd name="connsiteY26" fmla="*/ 186726 h 371254"/>
              <a:gd name="connsiteX27" fmla="*/ 24035 w 147257"/>
              <a:gd name="connsiteY27" fmla="*/ 191112 h 371254"/>
              <a:gd name="connsiteX28" fmla="*/ 24035 w 147257"/>
              <a:gd name="connsiteY28" fmla="*/ 201232 h 371254"/>
              <a:gd name="connsiteX29" fmla="*/ 12187 w 147257"/>
              <a:gd name="connsiteY29" fmla="*/ 213377 h 371254"/>
              <a:gd name="connsiteX30" fmla="*/ 0 w 147257"/>
              <a:gd name="connsiteY30" fmla="*/ 201232 h 371254"/>
              <a:gd name="connsiteX31" fmla="*/ 0 w 147257"/>
              <a:gd name="connsiteY31" fmla="*/ 157377 h 371254"/>
              <a:gd name="connsiteX32" fmla="*/ 0 w 147257"/>
              <a:gd name="connsiteY32" fmla="*/ 106101 h 371254"/>
              <a:gd name="connsiteX33" fmla="*/ 0 w 147257"/>
              <a:gd name="connsiteY33" fmla="*/ 93282 h 371254"/>
              <a:gd name="connsiteX34" fmla="*/ 30128 w 147257"/>
              <a:gd name="connsiteY34" fmla="*/ 63258 h 371254"/>
              <a:gd name="connsiteX35" fmla="*/ 73370 w 147257"/>
              <a:gd name="connsiteY35" fmla="*/ 0 h 371254"/>
              <a:gd name="connsiteX36" fmla="*/ 102148 w 147257"/>
              <a:gd name="connsiteY36" fmla="*/ 28778 h 371254"/>
              <a:gd name="connsiteX37" fmla="*/ 73370 w 147257"/>
              <a:gd name="connsiteY37" fmla="*/ 57556 h 371254"/>
              <a:gd name="connsiteX38" fmla="*/ 44592 w 147257"/>
              <a:gd name="connsiteY38" fmla="*/ 28778 h 371254"/>
              <a:gd name="connsiteX39" fmla="*/ 73370 w 147257"/>
              <a:gd name="connsiteY39" fmla="*/ 0 h 3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257" h="371254">
                <a:moveTo>
                  <a:pt x="30128" y="63258"/>
                </a:moveTo>
                <a:cubicBezTo>
                  <a:pt x="30128" y="63258"/>
                  <a:pt x="30128" y="63258"/>
                  <a:pt x="117129" y="63258"/>
                </a:cubicBezTo>
                <a:cubicBezTo>
                  <a:pt x="133716" y="63258"/>
                  <a:pt x="147257" y="76752"/>
                  <a:pt x="147257" y="93282"/>
                </a:cubicBezTo>
                <a:cubicBezTo>
                  <a:pt x="147257" y="93282"/>
                  <a:pt x="147257" y="93282"/>
                  <a:pt x="147257" y="106101"/>
                </a:cubicBezTo>
                <a:cubicBezTo>
                  <a:pt x="147257" y="106101"/>
                  <a:pt x="147257" y="106101"/>
                  <a:pt x="147257" y="157377"/>
                </a:cubicBezTo>
                <a:cubicBezTo>
                  <a:pt x="147257" y="157377"/>
                  <a:pt x="147257" y="157377"/>
                  <a:pt x="147257" y="201232"/>
                </a:cubicBezTo>
                <a:cubicBezTo>
                  <a:pt x="147257" y="207979"/>
                  <a:pt x="141841" y="213377"/>
                  <a:pt x="135070" y="213377"/>
                </a:cubicBezTo>
                <a:cubicBezTo>
                  <a:pt x="128639" y="213377"/>
                  <a:pt x="123222" y="207979"/>
                  <a:pt x="123222" y="201232"/>
                </a:cubicBezTo>
                <a:cubicBezTo>
                  <a:pt x="123222" y="201232"/>
                  <a:pt x="123222" y="201232"/>
                  <a:pt x="123222" y="191112"/>
                </a:cubicBezTo>
                <a:cubicBezTo>
                  <a:pt x="123222" y="191112"/>
                  <a:pt x="123222" y="191112"/>
                  <a:pt x="123222" y="186726"/>
                </a:cubicBezTo>
                <a:cubicBezTo>
                  <a:pt x="123222" y="186726"/>
                  <a:pt x="123222" y="186726"/>
                  <a:pt x="123222" y="111161"/>
                </a:cubicBezTo>
                <a:cubicBezTo>
                  <a:pt x="123222" y="111161"/>
                  <a:pt x="123222" y="111161"/>
                  <a:pt x="111374" y="111161"/>
                </a:cubicBezTo>
                <a:cubicBezTo>
                  <a:pt x="111374" y="111161"/>
                  <a:pt x="111374" y="111161"/>
                  <a:pt x="111374" y="187401"/>
                </a:cubicBezTo>
                <a:cubicBezTo>
                  <a:pt x="111374" y="187401"/>
                  <a:pt x="111374" y="187401"/>
                  <a:pt x="111374" y="191112"/>
                </a:cubicBezTo>
                <a:cubicBezTo>
                  <a:pt x="111374" y="191112"/>
                  <a:pt x="111374" y="191112"/>
                  <a:pt x="111374" y="355062"/>
                </a:cubicBezTo>
                <a:cubicBezTo>
                  <a:pt x="111374" y="364170"/>
                  <a:pt x="103926" y="371254"/>
                  <a:pt x="95125" y="371254"/>
                </a:cubicBezTo>
                <a:cubicBezTo>
                  <a:pt x="85985" y="371254"/>
                  <a:pt x="78876" y="364170"/>
                  <a:pt x="78876" y="355062"/>
                </a:cubicBezTo>
                <a:cubicBezTo>
                  <a:pt x="78876" y="355062"/>
                  <a:pt x="78876" y="355062"/>
                  <a:pt x="78876" y="211353"/>
                </a:cubicBezTo>
                <a:cubicBezTo>
                  <a:pt x="78876" y="211353"/>
                  <a:pt x="78876" y="211353"/>
                  <a:pt x="68720" y="211353"/>
                </a:cubicBezTo>
                <a:cubicBezTo>
                  <a:pt x="68720" y="211353"/>
                  <a:pt x="68720" y="211353"/>
                  <a:pt x="68720" y="355062"/>
                </a:cubicBezTo>
                <a:cubicBezTo>
                  <a:pt x="68720" y="364170"/>
                  <a:pt x="61273" y="371254"/>
                  <a:pt x="52471" y="371254"/>
                </a:cubicBezTo>
                <a:cubicBezTo>
                  <a:pt x="43331" y="371254"/>
                  <a:pt x="35883" y="364170"/>
                  <a:pt x="35883" y="355062"/>
                </a:cubicBezTo>
                <a:cubicBezTo>
                  <a:pt x="35883" y="355062"/>
                  <a:pt x="35883" y="355062"/>
                  <a:pt x="35883" y="191112"/>
                </a:cubicBezTo>
                <a:cubicBezTo>
                  <a:pt x="35883" y="191112"/>
                  <a:pt x="35883" y="191112"/>
                  <a:pt x="35883" y="187401"/>
                </a:cubicBezTo>
                <a:cubicBezTo>
                  <a:pt x="35883" y="187401"/>
                  <a:pt x="35883" y="187401"/>
                  <a:pt x="35883" y="111161"/>
                </a:cubicBezTo>
                <a:cubicBezTo>
                  <a:pt x="35883" y="111161"/>
                  <a:pt x="35883" y="111161"/>
                  <a:pt x="24035" y="111161"/>
                </a:cubicBezTo>
                <a:cubicBezTo>
                  <a:pt x="24035" y="111161"/>
                  <a:pt x="24035" y="111161"/>
                  <a:pt x="24035" y="186726"/>
                </a:cubicBezTo>
                <a:cubicBezTo>
                  <a:pt x="24035" y="186726"/>
                  <a:pt x="24035" y="186726"/>
                  <a:pt x="24035" y="191112"/>
                </a:cubicBezTo>
                <a:cubicBezTo>
                  <a:pt x="24035" y="191112"/>
                  <a:pt x="24035" y="191112"/>
                  <a:pt x="24035" y="201232"/>
                </a:cubicBezTo>
                <a:cubicBezTo>
                  <a:pt x="24035" y="207979"/>
                  <a:pt x="18618" y="213377"/>
                  <a:pt x="12187" y="213377"/>
                </a:cubicBezTo>
                <a:cubicBezTo>
                  <a:pt x="5416" y="213377"/>
                  <a:pt x="0" y="207979"/>
                  <a:pt x="0" y="201232"/>
                </a:cubicBezTo>
                <a:cubicBezTo>
                  <a:pt x="0" y="201232"/>
                  <a:pt x="0" y="201232"/>
                  <a:pt x="0" y="157377"/>
                </a:cubicBezTo>
                <a:cubicBezTo>
                  <a:pt x="0" y="157377"/>
                  <a:pt x="0" y="157377"/>
                  <a:pt x="0" y="106101"/>
                </a:cubicBezTo>
                <a:cubicBezTo>
                  <a:pt x="0" y="106101"/>
                  <a:pt x="0" y="106101"/>
                  <a:pt x="0" y="93282"/>
                </a:cubicBezTo>
                <a:cubicBezTo>
                  <a:pt x="0" y="76752"/>
                  <a:pt x="13541" y="63258"/>
                  <a:pt x="30128" y="63258"/>
                </a:cubicBezTo>
                <a:close/>
                <a:moveTo>
                  <a:pt x="73370" y="0"/>
                </a:moveTo>
                <a:cubicBezTo>
                  <a:pt x="89264" y="0"/>
                  <a:pt x="102148" y="12884"/>
                  <a:pt x="102148" y="28778"/>
                </a:cubicBezTo>
                <a:cubicBezTo>
                  <a:pt x="102148" y="44672"/>
                  <a:pt x="89264" y="57556"/>
                  <a:pt x="73370" y="57556"/>
                </a:cubicBezTo>
                <a:cubicBezTo>
                  <a:pt x="57476" y="57556"/>
                  <a:pt x="44592" y="44672"/>
                  <a:pt x="44592" y="28778"/>
                </a:cubicBezTo>
                <a:cubicBezTo>
                  <a:pt x="44592" y="12884"/>
                  <a:pt x="57476" y="0"/>
                  <a:pt x="73370" y="0"/>
                </a:cubicBezTo>
                <a:close/>
              </a:path>
            </a:pathLst>
          </a:custGeom>
          <a:solidFill>
            <a:schemeClr val="accent4"/>
          </a:solidFill>
          <a:ln>
            <a:noFill/>
          </a:ln>
        </p:spPr>
        <p:txBody>
          <a:bodyPr lIns="68598" tIns="34299" rIns="68598" bIns="34299"/>
          <a:lstStyle/>
          <a:p>
            <a:pPr defTabSz="1828434">
              <a:defRPr/>
            </a:pPr>
            <a:endParaRPr lang="en-US" sz="2701" dirty="0">
              <a:latin typeface="Roboto Regular"/>
              <a:cs typeface="Roboto Regular"/>
            </a:endParaRPr>
          </a:p>
        </p:txBody>
      </p:sp>
      <p:pic>
        <p:nvPicPr>
          <p:cNvPr id="3075" name="Picture 1">
            <a:extLst>
              <a:ext uri="{FF2B5EF4-FFF2-40B4-BE49-F238E27FC236}">
                <a16:creationId xmlns:a16="http://schemas.microsoft.com/office/drawing/2014/main" id="{FBB3FC34-9B74-4AFB-BF40-67062A4EA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8636" y="1113630"/>
            <a:ext cx="2924749" cy="1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5" name="Straight Connector 94">
            <a:extLst>
              <a:ext uri="{FF2B5EF4-FFF2-40B4-BE49-F238E27FC236}">
                <a16:creationId xmlns:a16="http://schemas.microsoft.com/office/drawing/2014/main" id="{CEF75CC3-7E1C-4AA4-9294-A7353F10C045}"/>
              </a:ext>
            </a:extLst>
          </p:cNvPr>
          <p:cNvCxnSpPr>
            <a:cxnSpLocks/>
          </p:cNvCxnSpPr>
          <p:nvPr/>
        </p:nvCxnSpPr>
        <p:spPr>
          <a:xfrm flipH="1">
            <a:off x="1855072" y="2275228"/>
            <a:ext cx="3701751" cy="822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0233020-B0F5-4517-A5EC-3C1EFB945C43}"/>
              </a:ext>
            </a:extLst>
          </p:cNvPr>
          <p:cNvCxnSpPr>
            <a:cxnSpLocks/>
          </p:cNvCxnSpPr>
          <p:nvPr/>
        </p:nvCxnSpPr>
        <p:spPr>
          <a:xfrm flipH="1">
            <a:off x="3741578" y="2275228"/>
            <a:ext cx="1815247" cy="812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92FAE9F-AC27-4A7A-A75C-30C29222A4AF}"/>
              </a:ext>
            </a:extLst>
          </p:cNvPr>
          <p:cNvCxnSpPr>
            <a:cxnSpLocks/>
          </p:cNvCxnSpPr>
          <p:nvPr/>
        </p:nvCxnSpPr>
        <p:spPr>
          <a:xfrm flipH="1">
            <a:off x="5556822" y="2275228"/>
            <a:ext cx="1" cy="864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54A4D82-8575-46E8-AFCE-DC9459DA4A27}"/>
              </a:ext>
            </a:extLst>
          </p:cNvPr>
          <p:cNvCxnSpPr>
            <a:cxnSpLocks/>
          </p:cNvCxnSpPr>
          <p:nvPr/>
        </p:nvCxnSpPr>
        <p:spPr>
          <a:xfrm>
            <a:off x="5556823" y="2275227"/>
            <a:ext cx="1955386" cy="822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8DC256F-B9A0-41BE-B6A2-25D722C045A7}"/>
              </a:ext>
            </a:extLst>
          </p:cNvPr>
          <p:cNvCxnSpPr>
            <a:cxnSpLocks/>
          </p:cNvCxnSpPr>
          <p:nvPr/>
        </p:nvCxnSpPr>
        <p:spPr>
          <a:xfrm>
            <a:off x="5556823" y="2275228"/>
            <a:ext cx="3846349" cy="748771"/>
          </a:xfrm>
          <a:prstGeom prst="line">
            <a:avLst/>
          </a:prstGeom>
        </p:spPr>
        <p:style>
          <a:lnRef idx="1">
            <a:schemeClr val="accent1"/>
          </a:lnRef>
          <a:fillRef idx="0">
            <a:schemeClr val="accent1"/>
          </a:fillRef>
          <a:effectRef idx="0">
            <a:schemeClr val="accent1"/>
          </a:effectRef>
          <a:fontRef idx="minor">
            <a:schemeClr val="tx1"/>
          </a:fontRef>
        </p:style>
      </p:cxnSp>
      <p:grpSp>
        <p:nvGrpSpPr>
          <p:cNvPr id="101" name="Group 32">
            <a:extLst>
              <a:ext uri="{FF2B5EF4-FFF2-40B4-BE49-F238E27FC236}">
                <a16:creationId xmlns:a16="http://schemas.microsoft.com/office/drawing/2014/main" id="{E1868408-FF90-4AFD-A7E2-E8DFDFD19D8D}"/>
              </a:ext>
            </a:extLst>
          </p:cNvPr>
          <p:cNvGrpSpPr>
            <a:grpSpLocks noChangeAspect="1"/>
          </p:cNvGrpSpPr>
          <p:nvPr/>
        </p:nvGrpSpPr>
        <p:grpSpPr bwMode="auto">
          <a:xfrm>
            <a:off x="3624229" y="3270728"/>
            <a:ext cx="156114" cy="516676"/>
            <a:chOff x="0" y="0"/>
            <a:chExt cx="1892301" cy="6705603"/>
          </a:xfrm>
          <a:solidFill>
            <a:schemeClr val="accent2"/>
          </a:solidFill>
        </p:grpSpPr>
        <p:sp>
          <p:nvSpPr>
            <p:cNvPr id="102" name="AutoShape 33">
              <a:extLst>
                <a:ext uri="{FF2B5EF4-FFF2-40B4-BE49-F238E27FC236}">
                  <a16:creationId xmlns:a16="http://schemas.microsoft.com/office/drawing/2014/main" id="{68CB67EB-50AB-4FF4-82EA-28DC597B8C67}"/>
                </a:ext>
              </a:extLst>
            </p:cNvPr>
            <p:cNvSpPr>
              <a:spLocks/>
            </p:cNvSpPr>
            <p:nvPr/>
          </p:nvSpPr>
          <p:spPr bwMode="auto">
            <a:xfrm>
              <a:off x="0" y="0"/>
              <a:ext cx="1892301" cy="6705603"/>
            </a:xfrm>
            <a:custGeom>
              <a:avLst/>
              <a:gdLst>
                <a:gd name="T0" fmla="+- 0 10749 266"/>
                <a:gd name="T1" fmla="*/ T0 w 20967"/>
                <a:gd name="T2" fmla="*/ 10800 h 21600"/>
                <a:gd name="T3" fmla="+- 0 10749 266"/>
                <a:gd name="T4" fmla="*/ T3 w 20967"/>
                <a:gd name="T5" fmla="*/ 10800 h 21600"/>
                <a:gd name="T6" fmla="+- 0 10749 266"/>
                <a:gd name="T7" fmla="*/ T6 w 20967"/>
                <a:gd name="T8" fmla="*/ 10800 h 21600"/>
                <a:gd name="T9" fmla="+- 0 10749 266"/>
                <a:gd name="T10" fmla="*/ T9 w 20967"/>
                <a:gd name="T11" fmla="*/ 10800 h 21600"/>
              </a:gdLst>
              <a:ahLst/>
              <a:cxnLst>
                <a:cxn ang="0">
                  <a:pos x="T1" y="T2"/>
                </a:cxn>
                <a:cxn ang="0">
                  <a:pos x="T4" y="T5"/>
                </a:cxn>
                <a:cxn ang="0">
                  <a:pos x="T7" y="T8"/>
                </a:cxn>
                <a:cxn ang="0">
                  <a:pos x="T10" y="T11"/>
                </a:cxn>
              </a:cxnLst>
              <a:rect l="0" t="0" r="r" b="b"/>
              <a:pathLst>
                <a:path w="20967" h="21600">
                  <a:moveTo>
                    <a:pt x="12347" y="0"/>
                  </a:moveTo>
                  <a:cubicBezTo>
                    <a:pt x="10928" y="0"/>
                    <a:pt x="8720" y="414"/>
                    <a:pt x="8720" y="1059"/>
                  </a:cubicBezTo>
                  <a:cubicBezTo>
                    <a:pt x="8720" y="1704"/>
                    <a:pt x="8878" y="1980"/>
                    <a:pt x="9036" y="2210"/>
                  </a:cubicBezTo>
                  <a:cubicBezTo>
                    <a:pt x="9193" y="2394"/>
                    <a:pt x="9509" y="2394"/>
                    <a:pt x="9509" y="2394"/>
                  </a:cubicBezTo>
                  <a:cubicBezTo>
                    <a:pt x="9509" y="2394"/>
                    <a:pt x="9351" y="2809"/>
                    <a:pt x="9824" y="2901"/>
                  </a:cubicBezTo>
                  <a:cubicBezTo>
                    <a:pt x="10297" y="3039"/>
                    <a:pt x="10455" y="3039"/>
                    <a:pt x="10455" y="3177"/>
                  </a:cubicBezTo>
                  <a:cubicBezTo>
                    <a:pt x="10455" y="3315"/>
                    <a:pt x="10139" y="3454"/>
                    <a:pt x="9666" y="3592"/>
                  </a:cubicBezTo>
                  <a:cubicBezTo>
                    <a:pt x="9351" y="3730"/>
                    <a:pt x="7617" y="3868"/>
                    <a:pt x="6671" y="3960"/>
                  </a:cubicBezTo>
                  <a:cubicBezTo>
                    <a:pt x="5567" y="4098"/>
                    <a:pt x="4936" y="4237"/>
                    <a:pt x="4306" y="4605"/>
                  </a:cubicBezTo>
                  <a:cubicBezTo>
                    <a:pt x="3833" y="4927"/>
                    <a:pt x="3044" y="5388"/>
                    <a:pt x="1941" y="5664"/>
                  </a:cubicBezTo>
                  <a:cubicBezTo>
                    <a:pt x="995" y="5987"/>
                    <a:pt x="-266" y="6447"/>
                    <a:pt x="49" y="6908"/>
                  </a:cubicBezTo>
                  <a:cubicBezTo>
                    <a:pt x="522" y="7322"/>
                    <a:pt x="2571" y="7691"/>
                    <a:pt x="3833" y="7507"/>
                  </a:cubicBezTo>
                  <a:cubicBezTo>
                    <a:pt x="4936" y="7322"/>
                    <a:pt x="5409" y="7276"/>
                    <a:pt x="5409" y="7276"/>
                  </a:cubicBezTo>
                  <a:cubicBezTo>
                    <a:pt x="5409" y="7276"/>
                    <a:pt x="4621" y="8289"/>
                    <a:pt x="4306" y="9257"/>
                  </a:cubicBezTo>
                  <a:cubicBezTo>
                    <a:pt x="3990" y="10270"/>
                    <a:pt x="3044" y="11237"/>
                    <a:pt x="3517" y="11283"/>
                  </a:cubicBezTo>
                  <a:cubicBezTo>
                    <a:pt x="4148" y="11375"/>
                    <a:pt x="4936" y="11513"/>
                    <a:pt x="4936" y="11513"/>
                  </a:cubicBezTo>
                  <a:cubicBezTo>
                    <a:pt x="4936" y="11513"/>
                    <a:pt x="5094" y="12895"/>
                    <a:pt x="5882" y="14092"/>
                  </a:cubicBezTo>
                  <a:cubicBezTo>
                    <a:pt x="6671" y="15290"/>
                    <a:pt x="6986" y="15843"/>
                    <a:pt x="7144" y="16579"/>
                  </a:cubicBezTo>
                  <a:cubicBezTo>
                    <a:pt x="7301" y="17316"/>
                    <a:pt x="7459" y="17823"/>
                    <a:pt x="7301" y="18145"/>
                  </a:cubicBezTo>
                  <a:cubicBezTo>
                    <a:pt x="7144" y="18422"/>
                    <a:pt x="5725" y="19020"/>
                    <a:pt x="4779" y="19159"/>
                  </a:cubicBezTo>
                  <a:cubicBezTo>
                    <a:pt x="3990" y="19251"/>
                    <a:pt x="2571" y="19251"/>
                    <a:pt x="1941" y="19343"/>
                  </a:cubicBezTo>
                  <a:cubicBezTo>
                    <a:pt x="1310" y="19389"/>
                    <a:pt x="837" y="19619"/>
                    <a:pt x="2256" y="19711"/>
                  </a:cubicBezTo>
                  <a:cubicBezTo>
                    <a:pt x="3675" y="19757"/>
                    <a:pt x="6198" y="19665"/>
                    <a:pt x="6828" y="19573"/>
                  </a:cubicBezTo>
                  <a:cubicBezTo>
                    <a:pt x="7459" y="19527"/>
                    <a:pt x="8563" y="19389"/>
                    <a:pt x="8563" y="19389"/>
                  </a:cubicBezTo>
                  <a:cubicBezTo>
                    <a:pt x="8563" y="19389"/>
                    <a:pt x="8247" y="19619"/>
                    <a:pt x="9666" y="19619"/>
                  </a:cubicBezTo>
                  <a:cubicBezTo>
                    <a:pt x="11243" y="19619"/>
                    <a:pt x="11401" y="19573"/>
                    <a:pt x="11558" y="19297"/>
                  </a:cubicBezTo>
                  <a:cubicBezTo>
                    <a:pt x="11558" y="19020"/>
                    <a:pt x="11558" y="18652"/>
                    <a:pt x="11716" y="18468"/>
                  </a:cubicBezTo>
                  <a:cubicBezTo>
                    <a:pt x="12031" y="18284"/>
                    <a:pt x="10928" y="17777"/>
                    <a:pt x="11401" y="17501"/>
                  </a:cubicBezTo>
                  <a:cubicBezTo>
                    <a:pt x="12031" y="17270"/>
                    <a:pt x="12504" y="16533"/>
                    <a:pt x="12031" y="16119"/>
                  </a:cubicBezTo>
                  <a:cubicBezTo>
                    <a:pt x="11558" y="15704"/>
                    <a:pt x="12189" y="15290"/>
                    <a:pt x="12031" y="15014"/>
                  </a:cubicBezTo>
                  <a:cubicBezTo>
                    <a:pt x="11874" y="14737"/>
                    <a:pt x="11716" y="14369"/>
                    <a:pt x="11716" y="13954"/>
                  </a:cubicBezTo>
                  <a:cubicBezTo>
                    <a:pt x="11716" y="13540"/>
                    <a:pt x="11716" y="13263"/>
                    <a:pt x="11716" y="13263"/>
                  </a:cubicBezTo>
                  <a:cubicBezTo>
                    <a:pt x="11716" y="13263"/>
                    <a:pt x="12662" y="14829"/>
                    <a:pt x="12977" y="15244"/>
                  </a:cubicBezTo>
                  <a:cubicBezTo>
                    <a:pt x="13293" y="15658"/>
                    <a:pt x="13766" y="17132"/>
                    <a:pt x="13766" y="17593"/>
                  </a:cubicBezTo>
                  <a:cubicBezTo>
                    <a:pt x="13766" y="18053"/>
                    <a:pt x="14869" y="18652"/>
                    <a:pt x="14869" y="19020"/>
                  </a:cubicBezTo>
                  <a:cubicBezTo>
                    <a:pt x="15027" y="19435"/>
                    <a:pt x="15027" y="19665"/>
                    <a:pt x="15342" y="19665"/>
                  </a:cubicBezTo>
                  <a:cubicBezTo>
                    <a:pt x="15815" y="19665"/>
                    <a:pt x="15027" y="20126"/>
                    <a:pt x="14712" y="20494"/>
                  </a:cubicBezTo>
                  <a:cubicBezTo>
                    <a:pt x="14554" y="20817"/>
                    <a:pt x="13608" y="21599"/>
                    <a:pt x="15185" y="21599"/>
                  </a:cubicBezTo>
                  <a:cubicBezTo>
                    <a:pt x="16919" y="21599"/>
                    <a:pt x="18653" y="21415"/>
                    <a:pt x="18653" y="20909"/>
                  </a:cubicBezTo>
                  <a:cubicBezTo>
                    <a:pt x="18811" y="20448"/>
                    <a:pt x="18496" y="19988"/>
                    <a:pt x="18969" y="19803"/>
                  </a:cubicBezTo>
                  <a:cubicBezTo>
                    <a:pt x="19442" y="19619"/>
                    <a:pt x="19442" y="19205"/>
                    <a:pt x="19442" y="18928"/>
                  </a:cubicBezTo>
                  <a:cubicBezTo>
                    <a:pt x="19284" y="18698"/>
                    <a:pt x="19599" y="18237"/>
                    <a:pt x="19442" y="17731"/>
                  </a:cubicBezTo>
                  <a:cubicBezTo>
                    <a:pt x="19126" y="17178"/>
                    <a:pt x="19126" y="16257"/>
                    <a:pt x="18811" y="15566"/>
                  </a:cubicBezTo>
                  <a:cubicBezTo>
                    <a:pt x="18338" y="14875"/>
                    <a:pt x="18180" y="13816"/>
                    <a:pt x="18023" y="12987"/>
                  </a:cubicBezTo>
                  <a:cubicBezTo>
                    <a:pt x="17707" y="12158"/>
                    <a:pt x="17550" y="11744"/>
                    <a:pt x="17865" y="11605"/>
                  </a:cubicBezTo>
                  <a:cubicBezTo>
                    <a:pt x="18180" y="11513"/>
                    <a:pt x="19757" y="11375"/>
                    <a:pt x="20230" y="11329"/>
                  </a:cubicBezTo>
                  <a:cubicBezTo>
                    <a:pt x="20703" y="11329"/>
                    <a:pt x="19757" y="10454"/>
                    <a:pt x="19284" y="9717"/>
                  </a:cubicBezTo>
                  <a:cubicBezTo>
                    <a:pt x="18969" y="9026"/>
                    <a:pt x="18496" y="8566"/>
                    <a:pt x="18180" y="8059"/>
                  </a:cubicBezTo>
                  <a:cubicBezTo>
                    <a:pt x="17707" y="7553"/>
                    <a:pt x="17707" y="7322"/>
                    <a:pt x="18496" y="6954"/>
                  </a:cubicBezTo>
                  <a:cubicBezTo>
                    <a:pt x="19126" y="6585"/>
                    <a:pt x="20072" y="6355"/>
                    <a:pt x="20388" y="5526"/>
                  </a:cubicBezTo>
                  <a:cubicBezTo>
                    <a:pt x="20860" y="4697"/>
                    <a:pt x="21334" y="4144"/>
                    <a:pt x="20545" y="3914"/>
                  </a:cubicBezTo>
                  <a:cubicBezTo>
                    <a:pt x="19757" y="3730"/>
                    <a:pt x="18338" y="3822"/>
                    <a:pt x="17234" y="3592"/>
                  </a:cubicBezTo>
                  <a:cubicBezTo>
                    <a:pt x="16131" y="3315"/>
                    <a:pt x="15973" y="3039"/>
                    <a:pt x="15500" y="2993"/>
                  </a:cubicBezTo>
                  <a:cubicBezTo>
                    <a:pt x="15027" y="2947"/>
                    <a:pt x="14869" y="2947"/>
                    <a:pt x="14869" y="2763"/>
                  </a:cubicBezTo>
                  <a:cubicBezTo>
                    <a:pt x="14869" y="2579"/>
                    <a:pt x="15027" y="2394"/>
                    <a:pt x="15027" y="2394"/>
                  </a:cubicBezTo>
                  <a:cubicBezTo>
                    <a:pt x="15027" y="2394"/>
                    <a:pt x="15815" y="2256"/>
                    <a:pt x="15973" y="2026"/>
                  </a:cubicBezTo>
                  <a:cubicBezTo>
                    <a:pt x="16131" y="1796"/>
                    <a:pt x="16288" y="1243"/>
                    <a:pt x="16131" y="875"/>
                  </a:cubicBezTo>
                  <a:cubicBezTo>
                    <a:pt x="15815" y="506"/>
                    <a:pt x="14712" y="0"/>
                    <a:pt x="12347" y="0"/>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sp>
          <p:nvSpPr>
            <p:cNvPr id="103" name="AutoShape 34">
              <a:extLst>
                <a:ext uri="{FF2B5EF4-FFF2-40B4-BE49-F238E27FC236}">
                  <a16:creationId xmlns:a16="http://schemas.microsoft.com/office/drawing/2014/main" id="{3D86E076-165D-4345-854A-720616BDD7E8}"/>
                </a:ext>
              </a:extLst>
            </p:cNvPr>
            <p:cNvSpPr>
              <a:spLocks/>
            </p:cNvSpPr>
            <p:nvPr/>
          </p:nvSpPr>
          <p:spPr bwMode="auto">
            <a:xfrm>
              <a:off x="903287" y="874713"/>
              <a:ext cx="481013"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0" y="9969"/>
                  </a:moveTo>
                  <a:cubicBezTo>
                    <a:pt x="635" y="10800"/>
                    <a:pt x="635" y="11630"/>
                    <a:pt x="0" y="12461"/>
                  </a:cubicBezTo>
                  <a:cubicBezTo>
                    <a:pt x="635" y="15784"/>
                    <a:pt x="635" y="19107"/>
                    <a:pt x="635" y="21600"/>
                  </a:cubicBezTo>
                  <a:cubicBezTo>
                    <a:pt x="4447" y="19107"/>
                    <a:pt x="2541" y="13292"/>
                    <a:pt x="5082" y="12461"/>
                  </a:cubicBezTo>
                  <a:cubicBezTo>
                    <a:pt x="8258" y="12461"/>
                    <a:pt x="8258" y="14123"/>
                    <a:pt x="8894" y="16615"/>
                  </a:cubicBezTo>
                  <a:cubicBezTo>
                    <a:pt x="9529" y="18276"/>
                    <a:pt x="9529" y="20769"/>
                    <a:pt x="9529" y="20769"/>
                  </a:cubicBezTo>
                  <a:cubicBezTo>
                    <a:pt x="9529" y="20769"/>
                    <a:pt x="19058" y="7476"/>
                    <a:pt x="21600" y="3323"/>
                  </a:cubicBezTo>
                  <a:cubicBezTo>
                    <a:pt x="20329" y="2492"/>
                    <a:pt x="19694" y="1661"/>
                    <a:pt x="19694" y="0"/>
                  </a:cubicBezTo>
                  <a:cubicBezTo>
                    <a:pt x="16517" y="4153"/>
                    <a:pt x="9529" y="11630"/>
                    <a:pt x="5717" y="11630"/>
                  </a:cubicBezTo>
                  <a:cubicBezTo>
                    <a:pt x="3811" y="11630"/>
                    <a:pt x="2541" y="10800"/>
                    <a:pt x="1270" y="9969"/>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sp>
          <p:nvSpPr>
            <p:cNvPr id="104" name="AutoShape 35">
              <a:extLst>
                <a:ext uri="{FF2B5EF4-FFF2-40B4-BE49-F238E27FC236}">
                  <a16:creationId xmlns:a16="http://schemas.microsoft.com/office/drawing/2014/main" id="{C6F93DDB-6C8C-4EF7-BA44-02DD25312E25}"/>
                </a:ext>
              </a:extLst>
            </p:cNvPr>
            <p:cNvSpPr>
              <a:spLocks/>
            </p:cNvSpPr>
            <p:nvPr/>
          </p:nvSpPr>
          <p:spPr bwMode="auto">
            <a:xfrm>
              <a:off x="671512" y="1876426"/>
              <a:ext cx="201613" cy="284163"/>
            </a:xfrm>
            <a:custGeom>
              <a:avLst/>
              <a:gdLst>
                <a:gd name="T0" fmla="+- 0 11600 1600"/>
                <a:gd name="T1" fmla="*/ T0 w 20000"/>
                <a:gd name="T2" fmla="*/ 10800 h 21600"/>
                <a:gd name="T3" fmla="+- 0 11600 1600"/>
                <a:gd name="T4" fmla="*/ T3 w 20000"/>
                <a:gd name="T5" fmla="*/ 10800 h 21600"/>
                <a:gd name="T6" fmla="+- 0 11600 1600"/>
                <a:gd name="T7" fmla="*/ T6 w 20000"/>
                <a:gd name="T8" fmla="*/ 10800 h 21600"/>
                <a:gd name="T9" fmla="+- 0 11600 1600"/>
                <a:gd name="T10" fmla="*/ T9 w 20000"/>
                <a:gd name="T11" fmla="*/ 10800 h 21600"/>
              </a:gdLst>
              <a:ahLst/>
              <a:cxnLst>
                <a:cxn ang="0">
                  <a:pos x="T1" y="T2"/>
                </a:cxn>
                <a:cxn ang="0">
                  <a:pos x="T4" y="T5"/>
                </a:cxn>
                <a:cxn ang="0">
                  <a:pos x="T7" y="T8"/>
                </a:cxn>
                <a:cxn ang="0">
                  <a:pos x="T10" y="T11"/>
                </a:cxn>
              </a:cxnLst>
              <a:rect l="0" t="0" r="r" b="b"/>
              <a:pathLst>
                <a:path w="20000" h="21600">
                  <a:moveTo>
                    <a:pt x="8480" y="1079"/>
                  </a:moveTo>
                  <a:cubicBezTo>
                    <a:pt x="19999" y="0"/>
                    <a:pt x="19999" y="0"/>
                    <a:pt x="19999" y="0"/>
                  </a:cubicBezTo>
                  <a:cubicBezTo>
                    <a:pt x="19999" y="0"/>
                    <a:pt x="9920" y="5400"/>
                    <a:pt x="9920" y="11879"/>
                  </a:cubicBezTo>
                  <a:cubicBezTo>
                    <a:pt x="9920" y="17279"/>
                    <a:pt x="9920" y="19440"/>
                    <a:pt x="9920" y="19440"/>
                  </a:cubicBezTo>
                  <a:cubicBezTo>
                    <a:pt x="1280" y="21599"/>
                    <a:pt x="1280" y="21599"/>
                    <a:pt x="1280" y="21599"/>
                  </a:cubicBezTo>
                  <a:cubicBezTo>
                    <a:pt x="1280" y="21599"/>
                    <a:pt x="-1600" y="15119"/>
                    <a:pt x="1280" y="9720"/>
                  </a:cubicBezTo>
                  <a:cubicBezTo>
                    <a:pt x="4159" y="4319"/>
                    <a:pt x="7039" y="2159"/>
                    <a:pt x="8480" y="1079"/>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sp>
          <p:nvSpPr>
            <p:cNvPr id="105" name="AutoShape 36">
              <a:extLst>
                <a:ext uri="{FF2B5EF4-FFF2-40B4-BE49-F238E27FC236}">
                  <a16:creationId xmlns:a16="http://schemas.microsoft.com/office/drawing/2014/main" id="{BCC91221-8ED7-4489-8C4A-507F435BFD05}"/>
                </a:ext>
              </a:extLst>
            </p:cNvPr>
            <p:cNvSpPr>
              <a:spLocks/>
            </p:cNvSpPr>
            <p:nvPr/>
          </p:nvSpPr>
          <p:spPr bwMode="auto">
            <a:xfrm>
              <a:off x="674687" y="2559051"/>
              <a:ext cx="84138" cy="247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99" y="0"/>
                  </a:moveTo>
                  <a:cubicBezTo>
                    <a:pt x="14399" y="0"/>
                    <a:pt x="18000" y="11435"/>
                    <a:pt x="18000" y="16517"/>
                  </a:cubicBezTo>
                  <a:cubicBezTo>
                    <a:pt x="21600" y="20329"/>
                    <a:pt x="21600" y="21599"/>
                    <a:pt x="21600" y="21599"/>
                  </a:cubicBezTo>
                  <a:cubicBezTo>
                    <a:pt x="0" y="20329"/>
                    <a:pt x="0" y="20329"/>
                    <a:pt x="0" y="20329"/>
                  </a:cubicBezTo>
                  <a:cubicBezTo>
                    <a:pt x="0" y="20329"/>
                    <a:pt x="3599" y="10164"/>
                    <a:pt x="14399" y="0"/>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grpSp>
      <p:grpSp>
        <p:nvGrpSpPr>
          <p:cNvPr id="111" name="Group 32">
            <a:extLst>
              <a:ext uri="{FF2B5EF4-FFF2-40B4-BE49-F238E27FC236}">
                <a16:creationId xmlns:a16="http://schemas.microsoft.com/office/drawing/2014/main" id="{A74D3C06-9F8C-436D-A839-7A9022FE8A34}"/>
              </a:ext>
            </a:extLst>
          </p:cNvPr>
          <p:cNvGrpSpPr>
            <a:grpSpLocks noChangeAspect="1"/>
          </p:cNvGrpSpPr>
          <p:nvPr/>
        </p:nvGrpSpPr>
        <p:grpSpPr bwMode="auto">
          <a:xfrm>
            <a:off x="1563925" y="3190260"/>
            <a:ext cx="156114" cy="516676"/>
            <a:chOff x="0" y="0"/>
            <a:chExt cx="1892301" cy="6705603"/>
          </a:xfrm>
          <a:solidFill>
            <a:schemeClr val="accent2"/>
          </a:solidFill>
        </p:grpSpPr>
        <p:sp>
          <p:nvSpPr>
            <p:cNvPr id="112" name="AutoShape 33">
              <a:extLst>
                <a:ext uri="{FF2B5EF4-FFF2-40B4-BE49-F238E27FC236}">
                  <a16:creationId xmlns:a16="http://schemas.microsoft.com/office/drawing/2014/main" id="{F9FDD499-EB3F-41F5-9901-609FAA4E8E1B}"/>
                </a:ext>
              </a:extLst>
            </p:cNvPr>
            <p:cNvSpPr>
              <a:spLocks/>
            </p:cNvSpPr>
            <p:nvPr/>
          </p:nvSpPr>
          <p:spPr bwMode="auto">
            <a:xfrm>
              <a:off x="0" y="0"/>
              <a:ext cx="1892301" cy="6705603"/>
            </a:xfrm>
            <a:custGeom>
              <a:avLst/>
              <a:gdLst>
                <a:gd name="T0" fmla="+- 0 10749 266"/>
                <a:gd name="T1" fmla="*/ T0 w 20967"/>
                <a:gd name="T2" fmla="*/ 10800 h 21600"/>
                <a:gd name="T3" fmla="+- 0 10749 266"/>
                <a:gd name="T4" fmla="*/ T3 w 20967"/>
                <a:gd name="T5" fmla="*/ 10800 h 21600"/>
                <a:gd name="T6" fmla="+- 0 10749 266"/>
                <a:gd name="T7" fmla="*/ T6 w 20967"/>
                <a:gd name="T8" fmla="*/ 10800 h 21600"/>
                <a:gd name="T9" fmla="+- 0 10749 266"/>
                <a:gd name="T10" fmla="*/ T9 w 20967"/>
                <a:gd name="T11" fmla="*/ 10800 h 21600"/>
              </a:gdLst>
              <a:ahLst/>
              <a:cxnLst>
                <a:cxn ang="0">
                  <a:pos x="T1" y="T2"/>
                </a:cxn>
                <a:cxn ang="0">
                  <a:pos x="T4" y="T5"/>
                </a:cxn>
                <a:cxn ang="0">
                  <a:pos x="T7" y="T8"/>
                </a:cxn>
                <a:cxn ang="0">
                  <a:pos x="T10" y="T11"/>
                </a:cxn>
              </a:cxnLst>
              <a:rect l="0" t="0" r="r" b="b"/>
              <a:pathLst>
                <a:path w="20967" h="21600">
                  <a:moveTo>
                    <a:pt x="12347" y="0"/>
                  </a:moveTo>
                  <a:cubicBezTo>
                    <a:pt x="10928" y="0"/>
                    <a:pt x="8720" y="414"/>
                    <a:pt x="8720" y="1059"/>
                  </a:cubicBezTo>
                  <a:cubicBezTo>
                    <a:pt x="8720" y="1704"/>
                    <a:pt x="8878" y="1980"/>
                    <a:pt x="9036" y="2210"/>
                  </a:cubicBezTo>
                  <a:cubicBezTo>
                    <a:pt x="9193" y="2394"/>
                    <a:pt x="9509" y="2394"/>
                    <a:pt x="9509" y="2394"/>
                  </a:cubicBezTo>
                  <a:cubicBezTo>
                    <a:pt x="9509" y="2394"/>
                    <a:pt x="9351" y="2809"/>
                    <a:pt x="9824" y="2901"/>
                  </a:cubicBezTo>
                  <a:cubicBezTo>
                    <a:pt x="10297" y="3039"/>
                    <a:pt x="10455" y="3039"/>
                    <a:pt x="10455" y="3177"/>
                  </a:cubicBezTo>
                  <a:cubicBezTo>
                    <a:pt x="10455" y="3315"/>
                    <a:pt x="10139" y="3454"/>
                    <a:pt x="9666" y="3592"/>
                  </a:cubicBezTo>
                  <a:cubicBezTo>
                    <a:pt x="9351" y="3730"/>
                    <a:pt x="7617" y="3868"/>
                    <a:pt x="6671" y="3960"/>
                  </a:cubicBezTo>
                  <a:cubicBezTo>
                    <a:pt x="5567" y="4098"/>
                    <a:pt x="4936" y="4237"/>
                    <a:pt x="4306" y="4605"/>
                  </a:cubicBezTo>
                  <a:cubicBezTo>
                    <a:pt x="3833" y="4927"/>
                    <a:pt x="3044" y="5388"/>
                    <a:pt x="1941" y="5664"/>
                  </a:cubicBezTo>
                  <a:cubicBezTo>
                    <a:pt x="995" y="5987"/>
                    <a:pt x="-266" y="6447"/>
                    <a:pt x="49" y="6908"/>
                  </a:cubicBezTo>
                  <a:cubicBezTo>
                    <a:pt x="522" y="7322"/>
                    <a:pt x="2571" y="7691"/>
                    <a:pt x="3833" y="7507"/>
                  </a:cubicBezTo>
                  <a:cubicBezTo>
                    <a:pt x="4936" y="7322"/>
                    <a:pt x="5409" y="7276"/>
                    <a:pt x="5409" y="7276"/>
                  </a:cubicBezTo>
                  <a:cubicBezTo>
                    <a:pt x="5409" y="7276"/>
                    <a:pt x="4621" y="8289"/>
                    <a:pt x="4306" y="9257"/>
                  </a:cubicBezTo>
                  <a:cubicBezTo>
                    <a:pt x="3990" y="10270"/>
                    <a:pt x="3044" y="11237"/>
                    <a:pt x="3517" y="11283"/>
                  </a:cubicBezTo>
                  <a:cubicBezTo>
                    <a:pt x="4148" y="11375"/>
                    <a:pt x="4936" y="11513"/>
                    <a:pt x="4936" y="11513"/>
                  </a:cubicBezTo>
                  <a:cubicBezTo>
                    <a:pt x="4936" y="11513"/>
                    <a:pt x="5094" y="12895"/>
                    <a:pt x="5882" y="14092"/>
                  </a:cubicBezTo>
                  <a:cubicBezTo>
                    <a:pt x="6671" y="15290"/>
                    <a:pt x="6986" y="15843"/>
                    <a:pt x="7144" y="16579"/>
                  </a:cubicBezTo>
                  <a:cubicBezTo>
                    <a:pt x="7301" y="17316"/>
                    <a:pt x="7459" y="17823"/>
                    <a:pt x="7301" y="18145"/>
                  </a:cubicBezTo>
                  <a:cubicBezTo>
                    <a:pt x="7144" y="18422"/>
                    <a:pt x="5725" y="19020"/>
                    <a:pt x="4779" y="19159"/>
                  </a:cubicBezTo>
                  <a:cubicBezTo>
                    <a:pt x="3990" y="19251"/>
                    <a:pt x="2571" y="19251"/>
                    <a:pt x="1941" y="19343"/>
                  </a:cubicBezTo>
                  <a:cubicBezTo>
                    <a:pt x="1310" y="19389"/>
                    <a:pt x="837" y="19619"/>
                    <a:pt x="2256" y="19711"/>
                  </a:cubicBezTo>
                  <a:cubicBezTo>
                    <a:pt x="3675" y="19757"/>
                    <a:pt x="6198" y="19665"/>
                    <a:pt x="6828" y="19573"/>
                  </a:cubicBezTo>
                  <a:cubicBezTo>
                    <a:pt x="7459" y="19527"/>
                    <a:pt x="8563" y="19389"/>
                    <a:pt x="8563" y="19389"/>
                  </a:cubicBezTo>
                  <a:cubicBezTo>
                    <a:pt x="8563" y="19389"/>
                    <a:pt x="8247" y="19619"/>
                    <a:pt x="9666" y="19619"/>
                  </a:cubicBezTo>
                  <a:cubicBezTo>
                    <a:pt x="11243" y="19619"/>
                    <a:pt x="11401" y="19573"/>
                    <a:pt x="11558" y="19297"/>
                  </a:cubicBezTo>
                  <a:cubicBezTo>
                    <a:pt x="11558" y="19020"/>
                    <a:pt x="11558" y="18652"/>
                    <a:pt x="11716" y="18468"/>
                  </a:cubicBezTo>
                  <a:cubicBezTo>
                    <a:pt x="12031" y="18284"/>
                    <a:pt x="10928" y="17777"/>
                    <a:pt x="11401" y="17501"/>
                  </a:cubicBezTo>
                  <a:cubicBezTo>
                    <a:pt x="12031" y="17270"/>
                    <a:pt x="12504" y="16533"/>
                    <a:pt x="12031" y="16119"/>
                  </a:cubicBezTo>
                  <a:cubicBezTo>
                    <a:pt x="11558" y="15704"/>
                    <a:pt x="12189" y="15290"/>
                    <a:pt x="12031" y="15014"/>
                  </a:cubicBezTo>
                  <a:cubicBezTo>
                    <a:pt x="11874" y="14737"/>
                    <a:pt x="11716" y="14369"/>
                    <a:pt x="11716" y="13954"/>
                  </a:cubicBezTo>
                  <a:cubicBezTo>
                    <a:pt x="11716" y="13540"/>
                    <a:pt x="11716" y="13263"/>
                    <a:pt x="11716" y="13263"/>
                  </a:cubicBezTo>
                  <a:cubicBezTo>
                    <a:pt x="11716" y="13263"/>
                    <a:pt x="12662" y="14829"/>
                    <a:pt x="12977" y="15244"/>
                  </a:cubicBezTo>
                  <a:cubicBezTo>
                    <a:pt x="13293" y="15658"/>
                    <a:pt x="13766" y="17132"/>
                    <a:pt x="13766" y="17593"/>
                  </a:cubicBezTo>
                  <a:cubicBezTo>
                    <a:pt x="13766" y="18053"/>
                    <a:pt x="14869" y="18652"/>
                    <a:pt x="14869" y="19020"/>
                  </a:cubicBezTo>
                  <a:cubicBezTo>
                    <a:pt x="15027" y="19435"/>
                    <a:pt x="15027" y="19665"/>
                    <a:pt x="15342" y="19665"/>
                  </a:cubicBezTo>
                  <a:cubicBezTo>
                    <a:pt x="15815" y="19665"/>
                    <a:pt x="15027" y="20126"/>
                    <a:pt x="14712" y="20494"/>
                  </a:cubicBezTo>
                  <a:cubicBezTo>
                    <a:pt x="14554" y="20817"/>
                    <a:pt x="13608" y="21599"/>
                    <a:pt x="15185" y="21599"/>
                  </a:cubicBezTo>
                  <a:cubicBezTo>
                    <a:pt x="16919" y="21599"/>
                    <a:pt x="18653" y="21415"/>
                    <a:pt x="18653" y="20909"/>
                  </a:cubicBezTo>
                  <a:cubicBezTo>
                    <a:pt x="18811" y="20448"/>
                    <a:pt x="18496" y="19988"/>
                    <a:pt x="18969" y="19803"/>
                  </a:cubicBezTo>
                  <a:cubicBezTo>
                    <a:pt x="19442" y="19619"/>
                    <a:pt x="19442" y="19205"/>
                    <a:pt x="19442" y="18928"/>
                  </a:cubicBezTo>
                  <a:cubicBezTo>
                    <a:pt x="19284" y="18698"/>
                    <a:pt x="19599" y="18237"/>
                    <a:pt x="19442" y="17731"/>
                  </a:cubicBezTo>
                  <a:cubicBezTo>
                    <a:pt x="19126" y="17178"/>
                    <a:pt x="19126" y="16257"/>
                    <a:pt x="18811" y="15566"/>
                  </a:cubicBezTo>
                  <a:cubicBezTo>
                    <a:pt x="18338" y="14875"/>
                    <a:pt x="18180" y="13816"/>
                    <a:pt x="18023" y="12987"/>
                  </a:cubicBezTo>
                  <a:cubicBezTo>
                    <a:pt x="17707" y="12158"/>
                    <a:pt x="17550" y="11744"/>
                    <a:pt x="17865" y="11605"/>
                  </a:cubicBezTo>
                  <a:cubicBezTo>
                    <a:pt x="18180" y="11513"/>
                    <a:pt x="19757" y="11375"/>
                    <a:pt x="20230" y="11329"/>
                  </a:cubicBezTo>
                  <a:cubicBezTo>
                    <a:pt x="20703" y="11329"/>
                    <a:pt x="19757" y="10454"/>
                    <a:pt x="19284" y="9717"/>
                  </a:cubicBezTo>
                  <a:cubicBezTo>
                    <a:pt x="18969" y="9026"/>
                    <a:pt x="18496" y="8566"/>
                    <a:pt x="18180" y="8059"/>
                  </a:cubicBezTo>
                  <a:cubicBezTo>
                    <a:pt x="17707" y="7553"/>
                    <a:pt x="17707" y="7322"/>
                    <a:pt x="18496" y="6954"/>
                  </a:cubicBezTo>
                  <a:cubicBezTo>
                    <a:pt x="19126" y="6585"/>
                    <a:pt x="20072" y="6355"/>
                    <a:pt x="20388" y="5526"/>
                  </a:cubicBezTo>
                  <a:cubicBezTo>
                    <a:pt x="20860" y="4697"/>
                    <a:pt x="21334" y="4144"/>
                    <a:pt x="20545" y="3914"/>
                  </a:cubicBezTo>
                  <a:cubicBezTo>
                    <a:pt x="19757" y="3730"/>
                    <a:pt x="18338" y="3822"/>
                    <a:pt x="17234" y="3592"/>
                  </a:cubicBezTo>
                  <a:cubicBezTo>
                    <a:pt x="16131" y="3315"/>
                    <a:pt x="15973" y="3039"/>
                    <a:pt x="15500" y="2993"/>
                  </a:cubicBezTo>
                  <a:cubicBezTo>
                    <a:pt x="15027" y="2947"/>
                    <a:pt x="14869" y="2947"/>
                    <a:pt x="14869" y="2763"/>
                  </a:cubicBezTo>
                  <a:cubicBezTo>
                    <a:pt x="14869" y="2579"/>
                    <a:pt x="15027" y="2394"/>
                    <a:pt x="15027" y="2394"/>
                  </a:cubicBezTo>
                  <a:cubicBezTo>
                    <a:pt x="15027" y="2394"/>
                    <a:pt x="15815" y="2256"/>
                    <a:pt x="15973" y="2026"/>
                  </a:cubicBezTo>
                  <a:cubicBezTo>
                    <a:pt x="16131" y="1796"/>
                    <a:pt x="16288" y="1243"/>
                    <a:pt x="16131" y="875"/>
                  </a:cubicBezTo>
                  <a:cubicBezTo>
                    <a:pt x="15815" y="506"/>
                    <a:pt x="14712" y="0"/>
                    <a:pt x="12347" y="0"/>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sp>
          <p:nvSpPr>
            <p:cNvPr id="113" name="AutoShape 34">
              <a:extLst>
                <a:ext uri="{FF2B5EF4-FFF2-40B4-BE49-F238E27FC236}">
                  <a16:creationId xmlns:a16="http://schemas.microsoft.com/office/drawing/2014/main" id="{D8806591-6A4F-46B3-86D6-B71604F18E1E}"/>
                </a:ext>
              </a:extLst>
            </p:cNvPr>
            <p:cNvSpPr>
              <a:spLocks/>
            </p:cNvSpPr>
            <p:nvPr/>
          </p:nvSpPr>
          <p:spPr bwMode="auto">
            <a:xfrm>
              <a:off x="903287" y="874713"/>
              <a:ext cx="481013"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0" y="9969"/>
                  </a:moveTo>
                  <a:cubicBezTo>
                    <a:pt x="635" y="10800"/>
                    <a:pt x="635" y="11630"/>
                    <a:pt x="0" y="12461"/>
                  </a:cubicBezTo>
                  <a:cubicBezTo>
                    <a:pt x="635" y="15784"/>
                    <a:pt x="635" y="19107"/>
                    <a:pt x="635" y="21600"/>
                  </a:cubicBezTo>
                  <a:cubicBezTo>
                    <a:pt x="4447" y="19107"/>
                    <a:pt x="2541" y="13292"/>
                    <a:pt x="5082" y="12461"/>
                  </a:cubicBezTo>
                  <a:cubicBezTo>
                    <a:pt x="8258" y="12461"/>
                    <a:pt x="8258" y="14123"/>
                    <a:pt x="8894" y="16615"/>
                  </a:cubicBezTo>
                  <a:cubicBezTo>
                    <a:pt x="9529" y="18276"/>
                    <a:pt x="9529" y="20769"/>
                    <a:pt x="9529" y="20769"/>
                  </a:cubicBezTo>
                  <a:cubicBezTo>
                    <a:pt x="9529" y="20769"/>
                    <a:pt x="19058" y="7476"/>
                    <a:pt x="21600" y="3323"/>
                  </a:cubicBezTo>
                  <a:cubicBezTo>
                    <a:pt x="20329" y="2492"/>
                    <a:pt x="19694" y="1661"/>
                    <a:pt x="19694" y="0"/>
                  </a:cubicBezTo>
                  <a:cubicBezTo>
                    <a:pt x="16517" y="4153"/>
                    <a:pt x="9529" y="11630"/>
                    <a:pt x="5717" y="11630"/>
                  </a:cubicBezTo>
                  <a:cubicBezTo>
                    <a:pt x="3811" y="11630"/>
                    <a:pt x="2541" y="10800"/>
                    <a:pt x="1270" y="9969"/>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sp>
          <p:nvSpPr>
            <p:cNvPr id="114" name="AutoShape 35">
              <a:extLst>
                <a:ext uri="{FF2B5EF4-FFF2-40B4-BE49-F238E27FC236}">
                  <a16:creationId xmlns:a16="http://schemas.microsoft.com/office/drawing/2014/main" id="{F9FD8FEA-80E8-4F0D-A9A8-0B3A75252D73}"/>
                </a:ext>
              </a:extLst>
            </p:cNvPr>
            <p:cNvSpPr>
              <a:spLocks/>
            </p:cNvSpPr>
            <p:nvPr/>
          </p:nvSpPr>
          <p:spPr bwMode="auto">
            <a:xfrm>
              <a:off x="671512" y="1876426"/>
              <a:ext cx="201613" cy="284163"/>
            </a:xfrm>
            <a:custGeom>
              <a:avLst/>
              <a:gdLst>
                <a:gd name="T0" fmla="+- 0 11600 1600"/>
                <a:gd name="T1" fmla="*/ T0 w 20000"/>
                <a:gd name="T2" fmla="*/ 10800 h 21600"/>
                <a:gd name="T3" fmla="+- 0 11600 1600"/>
                <a:gd name="T4" fmla="*/ T3 w 20000"/>
                <a:gd name="T5" fmla="*/ 10800 h 21600"/>
                <a:gd name="T6" fmla="+- 0 11600 1600"/>
                <a:gd name="T7" fmla="*/ T6 w 20000"/>
                <a:gd name="T8" fmla="*/ 10800 h 21600"/>
                <a:gd name="T9" fmla="+- 0 11600 1600"/>
                <a:gd name="T10" fmla="*/ T9 w 20000"/>
                <a:gd name="T11" fmla="*/ 10800 h 21600"/>
              </a:gdLst>
              <a:ahLst/>
              <a:cxnLst>
                <a:cxn ang="0">
                  <a:pos x="T1" y="T2"/>
                </a:cxn>
                <a:cxn ang="0">
                  <a:pos x="T4" y="T5"/>
                </a:cxn>
                <a:cxn ang="0">
                  <a:pos x="T7" y="T8"/>
                </a:cxn>
                <a:cxn ang="0">
                  <a:pos x="T10" y="T11"/>
                </a:cxn>
              </a:cxnLst>
              <a:rect l="0" t="0" r="r" b="b"/>
              <a:pathLst>
                <a:path w="20000" h="21600">
                  <a:moveTo>
                    <a:pt x="8480" y="1079"/>
                  </a:moveTo>
                  <a:cubicBezTo>
                    <a:pt x="19999" y="0"/>
                    <a:pt x="19999" y="0"/>
                    <a:pt x="19999" y="0"/>
                  </a:cubicBezTo>
                  <a:cubicBezTo>
                    <a:pt x="19999" y="0"/>
                    <a:pt x="9920" y="5400"/>
                    <a:pt x="9920" y="11879"/>
                  </a:cubicBezTo>
                  <a:cubicBezTo>
                    <a:pt x="9920" y="17279"/>
                    <a:pt x="9920" y="19440"/>
                    <a:pt x="9920" y="19440"/>
                  </a:cubicBezTo>
                  <a:cubicBezTo>
                    <a:pt x="1280" y="21599"/>
                    <a:pt x="1280" y="21599"/>
                    <a:pt x="1280" y="21599"/>
                  </a:cubicBezTo>
                  <a:cubicBezTo>
                    <a:pt x="1280" y="21599"/>
                    <a:pt x="-1600" y="15119"/>
                    <a:pt x="1280" y="9720"/>
                  </a:cubicBezTo>
                  <a:cubicBezTo>
                    <a:pt x="4159" y="4319"/>
                    <a:pt x="7039" y="2159"/>
                    <a:pt x="8480" y="1079"/>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sp>
          <p:nvSpPr>
            <p:cNvPr id="115" name="AutoShape 36">
              <a:extLst>
                <a:ext uri="{FF2B5EF4-FFF2-40B4-BE49-F238E27FC236}">
                  <a16:creationId xmlns:a16="http://schemas.microsoft.com/office/drawing/2014/main" id="{9050F4AB-BD33-4073-B9A3-ED5BBC28675A}"/>
                </a:ext>
              </a:extLst>
            </p:cNvPr>
            <p:cNvSpPr>
              <a:spLocks/>
            </p:cNvSpPr>
            <p:nvPr/>
          </p:nvSpPr>
          <p:spPr bwMode="auto">
            <a:xfrm>
              <a:off x="674687" y="2559051"/>
              <a:ext cx="84138" cy="247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99" y="0"/>
                  </a:moveTo>
                  <a:cubicBezTo>
                    <a:pt x="14399" y="0"/>
                    <a:pt x="18000" y="11435"/>
                    <a:pt x="18000" y="16517"/>
                  </a:cubicBezTo>
                  <a:cubicBezTo>
                    <a:pt x="21600" y="20329"/>
                    <a:pt x="21600" y="21599"/>
                    <a:pt x="21600" y="21599"/>
                  </a:cubicBezTo>
                  <a:cubicBezTo>
                    <a:pt x="0" y="20329"/>
                    <a:pt x="0" y="20329"/>
                    <a:pt x="0" y="20329"/>
                  </a:cubicBezTo>
                  <a:cubicBezTo>
                    <a:pt x="0" y="20329"/>
                    <a:pt x="3599" y="10164"/>
                    <a:pt x="14399" y="0"/>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grpSp>
      <p:grpSp>
        <p:nvGrpSpPr>
          <p:cNvPr id="116" name="Group 32">
            <a:extLst>
              <a:ext uri="{FF2B5EF4-FFF2-40B4-BE49-F238E27FC236}">
                <a16:creationId xmlns:a16="http://schemas.microsoft.com/office/drawing/2014/main" id="{852BDBC2-8AE5-4394-A985-D37C905CEA27}"/>
              </a:ext>
            </a:extLst>
          </p:cNvPr>
          <p:cNvGrpSpPr>
            <a:grpSpLocks noChangeAspect="1"/>
          </p:cNvGrpSpPr>
          <p:nvPr/>
        </p:nvGrpSpPr>
        <p:grpSpPr bwMode="auto">
          <a:xfrm>
            <a:off x="5678607" y="3201377"/>
            <a:ext cx="156114" cy="516676"/>
            <a:chOff x="0" y="0"/>
            <a:chExt cx="1892301" cy="6705603"/>
          </a:xfrm>
          <a:solidFill>
            <a:schemeClr val="accent2"/>
          </a:solidFill>
        </p:grpSpPr>
        <p:sp>
          <p:nvSpPr>
            <p:cNvPr id="117" name="AutoShape 33">
              <a:extLst>
                <a:ext uri="{FF2B5EF4-FFF2-40B4-BE49-F238E27FC236}">
                  <a16:creationId xmlns:a16="http://schemas.microsoft.com/office/drawing/2014/main" id="{75DB3799-710B-448B-B056-9FAA8F134C38}"/>
                </a:ext>
              </a:extLst>
            </p:cNvPr>
            <p:cNvSpPr>
              <a:spLocks/>
            </p:cNvSpPr>
            <p:nvPr/>
          </p:nvSpPr>
          <p:spPr bwMode="auto">
            <a:xfrm>
              <a:off x="0" y="0"/>
              <a:ext cx="1892301" cy="6705603"/>
            </a:xfrm>
            <a:custGeom>
              <a:avLst/>
              <a:gdLst>
                <a:gd name="T0" fmla="+- 0 10749 266"/>
                <a:gd name="T1" fmla="*/ T0 w 20967"/>
                <a:gd name="T2" fmla="*/ 10800 h 21600"/>
                <a:gd name="T3" fmla="+- 0 10749 266"/>
                <a:gd name="T4" fmla="*/ T3 w 20967"/>
                <a:gd name="T5" fmla="*/ 10800 h 21600"/>
                <a:gd name="T6" fmla="+- 0 10749 266"/>
                <a:gd name="T7" fmla="*/ T6 w 20967"/>
                <a:gd name="T8" fmla="*/ 10800 h 21600"/>
                <a:gd name="T9" fmla="+- 0 10749 266"/>
                <a:gd name="T10" fmla="*/ T9 w 20967"/>
                <a:gd name="T11" fmla="*/ 10800 h 21600"/>
              </a:gdLst>
              <a:ahLst/>
              <a:cxnLst>
                <a:cxn ang="0">
                  <a:pos x="T1" y="T2"/>
                </a:cxn>
                <a:cxn ang="0">
                  <a:pos x="T4" y="T5"/>
                </a:cxn>
                <a:cxn ang="0">
                  <a:pos x="T7" y="T8"/>
                </a:cxn>
                <a:cxn ang="0">
                  <a:pos x="T10" y="T11"/>
                </a:cxn>
              </a:cxnLst>
              <a:rect l="0" t="0" r="r" b="b"/>
              <a:pathLst>
                <a:path w="20967" h="21600">
                  <a:moveTo>
                    <a:pt x="12347" y="0"/>
                  </a:moveTo>
                  <a:cubicBezTo>
                    <a:pt x="10928" y="0"/>
                    <a:pt x="8720" y="414"/>
                    <a:pt x="8720" y="1059"/>
                  </a:cubicBezTo>
                  <a:cubicBezTo>
                    <a:pt x="8720" y="1704"/>
                    <a:pt x="8878" y="1980"/>
                    <a:pt x="9036" y="2210"/>
                  </a:cubicBezTo>
                  <a:cubicBezTo>
                    <a:pt x="9193" y="2394"/>
                    <a:pt x="9509" y="2394"/>
                    <a:pt x="9509" y="2394"/>
                  </a:cubicBezTo>
                  <a:cubicBezTo>
                    <a:pt x="9509" y="2394"/>
                    <a:pt x="9351" y="2809"/>
                    <a:pt x="9824" y="2901"/>
                  </a:cubicBezTo>
                  <a:cubicBezTo>
                    <a:pt x="10297" y="3039"/>
                    <a:pt x="10455" y="3039"/>
                    <a:pt x="10455" y="3177"/>
                  </a:cubicBezTo>
                  <a:cubicBezTo>
                    <a:pt x="10455" y="3315"/>
                    <a:pt x="10139" y="3454"/>
                    <a:pt x="9666" y="3592"/>
                  </a:cubicBezTo>
                  <a:cubicBezTo>
                    <a:pt x="9351" y="3730"/>
                    <a:pt x="7617" y="3868"/>
                    <a:pt x="6671" y="3960"/>
                  </a:cubicBezTo>
                  <a:cubicBezTo>
                    <a:pt x="5567" y="4098"/>
                    <a:pt x="4936" y="4237"/>
                    <a:pt x="4306" y="4605"/>
                  </a:cubicBezTo>
                  <a:cubicBezTo>
                    <a:pt x="3833" y="4927"/>
                    <a:pt x="3044" y="5388"/>
                    <a:pt x="1941" y="5664"/>
                  </a:cubicBezTo>
                  <a:cubicBezTo>
                    <a:pt x="995" y="5987"/>
                    <a:pt x="-266" y="6447"/>
                    <a:pt x="49" y="6908"/>
                  </a:cubicBezTo>
                  <a:cubicBezTo>
                    <a:pt x="522" y="7322"/>
                    <a:pt x="2571" y="7691"/>
                    <a:pt x="3833" y="7507"/>
                  </a:cubicBezTo>
                  <a:cubicBezTo>
                    <a:pt x="4936" y="7322"/>
                    <a:pt x="5409" y="7276"/>
                    <a:pt x="5409" y="7276"/>
                  </a:cubicBezTo>
                  <a:cubicBezTo>
                    <a:pt x="5409" y="7276"/>
                    <a:pt x="4621" y="8289"/>
                    <a:pt x="4306" y="9257"/>
                  </a:cubicBezTo>
                  <a:cubicBezTo>
                    <a:pt x="3990" y="10270"/>
                    <a:pt x="3044" y="11237"/>
                    <a:pt x="3517" y="11283"/>
                  </a:cubicBezTo>
                  <a:cubicBezTo>
                    <a:pt x="4148" y="11375"/>
                    <a:pt x="4936" y="11513"/>
                    <a:pt x="4936" y="11513"/>
                  </a:cubicBezTo>
                  <a:cubicBezTo>
                    <a:pt x="4936" y="11513"/>
                    <a:pt x="5094" y="12895"/>
                    <a:pt x="5882" y="14092"/>
                  </a:cubicBezTo>
                  <a:cubicBezTo>
                    <a:pt x="6671" y="15290"/>
                    <a:pt x="6986" y="15843"/>
                    <a:pt x="7144" y="16579"/>
                  </a:cubicBezTo>
                  <a:cubicBezTo>
                    <a:pt x="7301" y="17316"/>
                    <a:pt x="7459" y="17823"/>
                    <a:pt x="7301" y="18145"/>
                  </a:cubicBezTo>
                  <a:cubicBezTo>
                    <a:pt x="7144" y="18422"/>
                    <a:pt x="5725" y="19020"/>
                    <a:pt x="4779" y="19159"/>
                  </a:cubicBezTo>
                  <a:cubicBezTo>
                    <a:pt x="3990" y="19251"/>
                    <a:pt x="2571" y="19251"/>
                    <a:pt x="1941" y="19343"/>
                  </a:cubicBezTo>
                  <a:cubicBezTo>
                    <a:pt x="1310" y="19389"/>
                    <a:pt x="837" y="19619"/>
                    <a:pt x="2256" y="19711"/>
                  </a:cubicBezTo>
                  <a:cubicBezTo>
                    <a:pt x="3675" y="19757"/>
                    <a:pt x="6198" y="19665"/>
                    <a:pt x="6828" y="19573"/>
                  </a:cubicBezTo>
                  <a:cubicBezTo>
                    <a:pt x="7459" y="19527"/>
                    <a:pt x="8563" y="19389"/>
                    <a:pt x="8563" y="19389"/>
                  </a:cubicBezTo>
                  <a:cubicBezTo>
                    <a:pt x="8563" y="19389"/>
                    <a:pt x="8247" y="19619"/>
                    <a:pt x="9666" y="19619"/>
                  </a:cubicBezTo>
                  <a:cubicBezTo>
                    <a:pt x="11243" y="19619"/>
                    <a:pt x="11401" y="19573"/>
                    <a:pt x="11558" y="19297"/>
                  </a:cubicBezTo>
                  <a:cubicBezTo>
                    <a:pt x="11558" y="19020"/>
                    <a:pt x="11558" y="18652"/>
                    <a:pt x="11716" y="18468"/>
                  </a:cubicBezTo>
                  <a:cubicBezTo>
                    <a:pt x="12031" y="18284"/>
                    <a:pt x="10928" y="17777"/>
                    <a:pt x="11401" y="17501"/>
                  </a:cubicBezTo>
                  <a:cubicBezTo>
                    <a:pt x="12031" y="17270"/>
                    <a:pt x="12504" y="16533"/>
                    <a:pt x="12031" y="16119"/>
                  </a:cubicBezTo>
                  <a:cubicBezTo>
                    <a:pt x="11558" y="15704"/>
                    <a:pt x="12189" y="15290"/>
                    <a:pt x="12031" y="15014"/>
                  </a:cubicBezTo>
                  <a:cubicBezTo>
                    <a:pt x="11874" y="14737"/>
                    <a:pt x="11716" y="14369"/>
                    <a:pt x="11716" y="13954"/>
                  </a:cubicBezTo>
                  <a:cubicBezTo>
                    <a:pt x="11716" y="13540"/>
                    <a:pt x="11716" y="13263"/>
                    <a:pt x="11716" y="13263"/>
                  </a:cubicBezTo>
                  <a:cubicBezTo>
                    <a:pt x="11716" y="13263"/>
                    <a:pt x="12662" y="14829"/>
                    <a:pt x="12977" y="15244"/>
                  </a:cubicBezTo>
                  <a:cubicBezTo>
                    <a:pt x="13293" y="15658"/>
                    <a:pt x="13766" y="17132"/>
                    <a:pt x="13766" y="17593"/>
                  </a:cubicBezTo>
                  <a:cubicBezTo>
                    <a:pt x="13766" y="18053"/>
                    <a:pt x="14869" y="18652"/>
                    <a:pt x="14869" y="19020"/>
                  </a:cubicBezTo>
                  <a:cubicBezTo>
                    <a:pt x="15027" y="19435"/>
                    <a:pt x="15027" y="19665"/>
                    <a:pt x="15342" y="19665"/>
                  </a:cubicBezTo>
                  <a:cubicBezTo>
                    <a:pt x="15815" y="19665"/>
                    <a:pt x="15027" y="20126"/>
                    <a:pt x="14712" y="20494"/>
                  </a:cubicBezTo>
                  <a:cubicBezTo>
                    <a:pt x="14554" y="20817"/>
                    <a:pt x="13608" y="21599"/>
                    <a:pt x="15185" y="21599"/>
                  </a:cubicBezTo>
                  <a:cubicBezTo>
                    <a:pt x="16919" y="21599"/>
                    <a:pt x="18653" y="21415"/>
                    <a:pt x="18653" y="20909"/>
                  </a:cubicBezTo>
                  <a:cubicBezTo>
                    <a:pt x="18811" y="20448"/>
                    <a:pt x="18496" y="19988"/>
                    <a:pt x="18969" y="19803"/>
                  </a:cubicBezTo>
                  <a:cubicBezTo>
                    <a:pt x="19442" y="19619"/>
                    <a:pt x="19442" y="19205"/>
                    <a:pt x="19442" y="18928"/>
                  </a:cubicBezTo>
                  <a:cubicBezTo>
                    <a:pt x="19284" y="18698"/>
                    <a:pt x="19599" y="18237"/>
                    <a:pt x="19442" y="17731"/>
                  </a:cubicBezTo>
                  <a:cubicBezTo>
                    <a:pt x="19126" y="17178"/>
                    <a:pt x="19126" y="16257"/>
                    <a:pt x="18811" y="15566"/>
                  </a:cubicBezTo>
                  <a:cubicBezTo>
                    <a:pt x="18338" y="14875"/>
                    <a:pt x="18180" y="13816"/>
                    <a:pt x="18023" y="12987"/>
                  </a:cubicBezTo>
                  <a:cubicBezTo>
                    <a:pt x="17707" y="12158"/>
                    <a:pt x="17550" y="11744"/>
                    <a:pt x="17865" y="11605"/>
                  </a:cubicBezTo>
                  <a:cubicBezTo>
                    <a:pt x="18180" y="11513"/>
                    <a:pt x="19757" y="11375"/>
                    <a:pt x="20230" y="11329"/>
                  </a:cubicBezTo>
                  <a:cubicBezTo>
                    <a:pt x="20703" y="11329"/>
                    <a:pt x="19757" y="10454"/>
                    <a:pt x="19284" y="9717"/>
                  </a:cubicBezTo>
                  <a:cubicBezTo>
                    <a:pt x="18969" y="9026"/>
                    <a:pt x="18496" y="8566"/>
                    <a:pt x="18180" y="8059"/>
                  </a:cubicBezTo>
                  <a:cubicBezTo>
                    <a:pt x="17707" y="7553"/>
                    <a:pt x="17707" y="7322"/>
                    <a:pt x="18496" y="6954"/>
                  </a:cubicBezTo>
                  <a:cubicBezTo>
                    <a:pt x="19126" y="6585"/>
                    <a:pt x="20072" y="6355"/>
                    <a:pt x="20388" y="5526"/>
                  </a:cubicBezTo>
                  <a:cubicBezTo>
                    <a:pt x="20860" y="4697"/>
                    <a:pt x="21334" y="4144"/>
                    <a:pt x="20545" y="3914"/>
                  </a:cubicBezTo>
                  <a:cubicBezTo>
                    <a:pt x="19757" y="3730"/>
                    <a:pt x="18338" y="3822"/>
                    <a:pt x="17234" y="3592"/>
                  </a:cubicBezTo>
                  <a:cubicBezTo>
                    <a:pt x="16131" y="3315"/>
                    <a:pt x="15973" y="3039"/>
                    <a:pt x="15500" y="2993"/>
                  </a:cubicBezTo>
                  <a:cubicBezTo>
                    <a:pt x="15027" y="2947"/>
                    <a:pt x="14869" y="2947"/>
                    <a:pt x="14869" y="2763"/>
                  </a:cubicBezTo>
                  <a:cubicBezTo>
                    <a:pt x="14869" y="2579"/>
                    <a:pt x="15027" y="2394"/>
                    <a:pt x="15027" y="2394"/>
                  </a:cubicBezTo>
                  <a:cubicBezTo>
                    <a:pt x="15027" y="2394"/>
                    <a:pt x="15815" y="2256"/>
                    <a:pt x="15973" y="2026"/>
                  </a:cubicBezTo>
                  <a:cubicBezTo>
                    <a:pt x="16131" y="1796"/>
                    <a:pt x="16288" y="1243"/>
                    <a:pt x="16131" y="875"/>
                  </a:cubicBezTo>
                  <a:cubicBezTo>
                    <a:pt x="15815" y="506"/>
                    <a:pt x="14712" y="0"/>
                    <a:pt x="12347" y="0"/>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sp>
          <p:nvSpPr>
            <p:cNvPr id="118" name="AutoShape 34">
              <a:extLst>
                <a:ext uri="{FF2B5EF4-FFF2-40B4-BE49-F238E27FC236}">
                  <a16:creationId xmlns:a16="http://schemas.microsoft.com/office/drawing/2014/main" id="{73906206-F7A5-475E-9519-91031AA81EB1}"/>
                </a:ext>
              </a:extLst>
            </p:cNvPr>
            <p:cNvSpPr>
              <a:spLocks/>
            </p:cNvSpPr>
            <p:nvPr/>
          </p:nvSpPr>
          <p:spPr bwMode="auto">
            <a:xfrm>
              <a:off x="903287" y="874713"/>
              <a:ext cx="481013"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0" y="9969"/>
                  </a:moveTo>
                  <a:cubicBezTo>
                    <a:pt x="635" y="10800"/>
                    <a:pt x="635" y="11630"/>
                    <a:pt x="0" y="12461"/>
                  </a:cubicBezTo>
                  <a:cubicBezTo>
                    <a:pt x="635" y="15784"/>
                    <a:pt x="635" y="19107"/>
                    <a:pt x="635" y="21600"/>
                  </a:cubicBezTo>
                  <a:cubicBezTo>
                    <a:pt x="4447" y="19107"/>
                    <a:pt x="2541" y="13292"/>
                    <a:pt x="5082" y="12461"/>
                  </a:cubicBezTo>
                  <a:cubicBezTo>
                    <a:pt x="8258" y="12461"/>
                    <a:pt x="8258" y="14123"/>
                    <a:pt x="8894" y="16615"/>
                  </a:cubicBezTo>
                  <a:cubicBezTo>
                    <a:pt x="9529" y="18276"/>
                    <a:pt x="9529" y="20769"/>
                    <a:pt x="9529" y="20769"/>
                  </a:cubicBezTo>
                  <a:cubicBezTo>
                    <a:pt x="9529" y="20769"/>
                    <a:pt x="19058" y="7476"/>
                    <a:pt x="21600" y="3323"/>
                  </a:cubicBezTo>
                  <a:cubicBezTo>
                    <a:pt x="20329" y="2492"/>
                    <a:pt x="19694" y="1661"/>
                    <a:pt x="19694" y="0"/>
                  </a:cubicBezTo>
                  <a:cubicBezTo>
                    <a:pt x="16517" y="4153"/>
                    <a:pt x="9529" y="11630"/>
                    <a:pt x="5717" y="11630"/>
                  </a:cubicBezTo>
                  <a:cubicBezTo>
                    <a:pt x="3811" y="11630"/>
                    <a:pt x="2541" y="10800"/>
                    <a:pt x="1270" y="9969"/>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sp>
          <p:nvSpPr>
            <p:cNvPr id="119" name="AutoShape 35">
              <a:extLst>
                <a:ext uri="{FF2B5EF4-FFF2-40B4-BE49-F238E27FC236}">
                  <a16:creationId xmlns:a16="http://schemas.microsoft.com/office/drawing/2014/main" id="{1B1DB7D3-2A8C-43B9-8DCE-A61759EC713B}"/>
                </a:ext>
              </a:extLst>
            </p:cNvPr>
            <p:cNvSpPr>
              <a:spLocks/>
            </p:cNvSpPr>
            <p:nvPr/>
          </p:nvSpPr>
          <p:spPr bwMode="auto">
            <a:xfrm>
              <a:off x="671512" y="1876426"/>
              <a:ext cx="201613" cy="284163"/>
            </a:xfrm>
            <a:custGeom>
              <a:avLst/>
              <a:gdLst>
                <a:gd name="T0" fmla="+- 0 11600 1600"/>
                <a:gd name="T1" fmla="*/ T0 w 20000"/>
                <a:gd name="T2" fmla="*/ 10800 h 21600"/>
                <a:gd name="T3" fmla="+- 0 11600 1600"/>
                <a:gd name="T4" fmla="*/ T3 w 20000"/>
                <a:gd name="T5" fmla="*/ 10800 h 21600"/>
                <a:gd name="T6" fmla="+- 0 11600 1600"/>
                <a:gd name="T7" fmla="*/ T6 w 20000"/>
                <a:gd name="T8" fmla="*/ 10800 h 21600"/>
                <a:gd name="T9" fmla="+- 0 11600 1600"/>
                <a:gd name="T10" fmla="*/ T9 w 20000"/>
                <a:gd name="T11" fmla="*/ 10800 h 21600"/>
              </a:gdLst>
              <a:ahLst/>
              <a:cxnLst>
                <a:cxn ang="0">
                  <a:pos x="T1" y="T2"/>
                </a:cxn>
                <a:cxn ang="0">
                  <a:pos x="T4" y="T5"/>
                </a:cxn>
                <a:cxn ang="0">
                  <a:pos x="T7" y="T8"/>
                </a:cxn>
                <a:cxn ang="0">
                  <a:pos x="T10" y="T11"/>
                </a:cxn>
              </a:cxnLst>
              <a:rect l="0" t="0" r="r" b="b"/>
              <a:pathLst>
                <a:path w="20000" h="21600">
                  <a:moveTo>
                    <a:pt x="8480" y="1079"/>
                  </a:moveTo>
                  <a:cubicBezTo>
                    <a:pt x="19999" y="0"/>
                    <a:pt x="19999" y="0"/>
                    <a:pt x="19999" y="0"/>
                  </a:cubicBezTo>
                  <a:cubicBezTo>
                    <a:pt x="19999" y="0"/>
                    <a:pt x="9920" y="5400"/>
                    <a:pt x="9920" y="11879"/>
                  </a:cubicBezTo>
                  <a:cubicBezTo>
                    <a:pt x="9920" y="17279"/>
                    <a:pt x="9920" y="19440"/>
                    <a:pt x="9920" y="19440"/>
                  </a:cubicBezTo>
                  <a:cubicBezTo>
                    <a:pt x="1280" y="21599"/>
                    <a:pt x="1280" y="21599"/>
                    <a:pt x="1280" y="21599"/>
                  </a:cubicBezTo>
                  <a:cubicBezTo>
                    <a:pt x="1280" y="21599"/>
                    <a:pt x="-1600" y="15119"/>
                    <a:pt x="1280" y="9720"/>
                  </a:cubicBezTo>
                  <a:cubicBezTo>
                    <a:pt x="4159" y="4319"/>
                    <a:pt x="7039" y="2159"/>
                    <a:pt x="8480" y="1079"/>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sp>
          <p:nvSpPr>
            <p:cNvPr id="120" name="AutoShape 36">
              <a:extLst>
                <a:ext uri="{FF2B5EF4-FFF2-40B4-BE49-F238E27FC236}">
                  <a16:creationId xmlns:a16="http://schemas.microsoft.com/office/drawing/2014/main" id="{11B0F38B-2868-41A9-B840-9D728CD04299}"/>
                </a:ext>
              </a:extLst>
            </p:cNvPr>
            <p:cNvSpPr>
              <a:spLocks/>
            </p:cNvSpPr>
            <p:nvPr/>
          </p:nvSpPr>
          <p:spPr bwMode="auto">
            <a:xfrm>
              <a:off x="674687" y="2559051"/>
              <a:ext cx="84138" cy="247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99" y="0"/>
                  </a:moveTo>
                  <a:cubicBezTo>
                    <a:pt x="14399" y="0"/>
                    <a:pt x="18000" y="11435"/>
                    <a:pt x="18000" y="16517"/>
                  </a:cubicBezTo>
                  <a:cubicBezTo>
                    <a:pt x="21600" y="20329"/>
                    <a:pt x="21600" y="21599"/>
                    <a:pt x="21600" y="21599"/>
                  </a:cubicBezTo>
                  <a:cubicBezTo>
                    <a:pt x="0" y="20329"/>
                    <a:pt x="0" y="20329"/>
                    <a:pt x="0" y="20329"/>
                  </a:cubicBezTo>
                  <a:cubicBezTo>
                    <a:pt x="0" y="20329"/>
                    <a:pt x="3599" y="10164"/>
                    <a:pt x="14399" y="0"/>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grpSp>
      <p:grpSp>
        <p:nvGrpSpPr>
          <p:cNvPr id="121" name="Group 32">
            <a:extLst>
              <a:ext uri="{FF2B5EF4-FFF2-40B4-BE49-F238E27FC236}">
                <a16:creationId xmlns:a16="http://schemas.microsoft.com/office/drawing/2014/main" id="{7687F314-5C34-44FE-82F0-2D5E0DAB25B8}"/>
              </a:ext>
            </a:extLst>
          </p:cNvPr>
          <p:cNvGrpSpPr>
            <a:grpSpLocks noChangeAspect="1"/>
          </p:cNvGrpSpPr>
          <p:nvPr/>
        </p:nvGrpSpPr>
        <p:grpSpPr bwMode="auto">
          <a:xfrm>
            <a:off x="7597245" y="3308283"/>
            <a:ext cx="156114" cy="516676"/>
            <a:chOff x="0" y="0"/>
            <a:chExt cx="1892301" cy="6705603"/>
          </a:xfrm>
          <a:solidFill>
            <a:schemeClr val="accent2"/>
          </a:solidFill>
        </p:grpSpPr>
        <p:sp>
          <p:nvSpPr>
            <p:cNvPr id="122" name="AutoShape 33">
              <a:extLst>
                <a:ext uri="{FF2B5EF4-FFF2-40B4-BE49-F238E27FC236}">
                  <a16:creationId xmlns:a16="http://schemas.microsoft.com/office/drawing/2014/main" id="{9124B72D-B7F5-481F-A1F9-9CA90F8AE930}"/>
                </a:ext>
              </a:extLst>
            </p:cNvPr>
            <p:cNvSpPr>
              <a:spLocks/>
            </p:cNvSpPr>
            <p:nvPr/>
          </p:nvSpPr>
          <p:spPr bwMode="auto">
            <a:xfrm>
              <a:off x="0" y="0"/>
              <a:ext cx="1892301" cy="6705603"/>
            </a:xfrm>
            <a:custGeom>
              <a:avLst/>
              <a:gdLst>
                <a:gd name="T0" fmla="+- 0 10749 266"/>
                <a:gd name="T1" fmla="*/ T0 w 20967"/>
                <a:gd name="T2" fmla="*/ 10800 h 21600"/>
                <a:gd name="T3" fmla="+- 0 10749 266"/>
                <a:gd name="T4" fmla="*/ T3 w 20967"/>
                <a:gd name="T5" fmla="*/ 10800 h 21600"/>
                <a:gd name="T6" fmla="+- 0 10749 266"/>
                <a:gd name="T7" fmla="*/ T6 w 20967"/>
                <a:gd name="T8" fmla="*/ 10800 h 21600"/>
                <a:gd name="T9" fmla="+- 0 10749 266"/>
                <a:gd name="T10" fmla="*/ T9 w 20967"/>
                <a:gd name="T11" fmla="*/ 10800 h 21600"/>
              </a:gdLst>
              <a:ahLst/>
              <a:cxnLst>
                <a:cxn ang="0">
                  <a:pos x="T1" y="T2"/>
                </a:cxn>
                <a:cxn ang="0">
                  <a:pos x="T4" y="T5"/>
                </a:cxn>
                <a:cxn ang="0">
                  <a:pos x="T7" y="T8"/>
                </a:cxn>
                <a:cxn ang="0">
                  <a:pos x="T10" y="T11"/>
                </a:cxn>
              </a:cxnLst>
              <a:rect l="0" t="0" r="r" b="b"/>
              <a:pathLst>
                <a:path w="20967" h="21600">
                  <a:moveTo>
                    <a:pt x="12347" y="0"/>
                  </a:moveTo>
                  <a:cubicBezTo>
                    <a:pt x="10928" y="0"/>
                    <a:pt x="8720" y="414"/>
                    <a:pt x="8720" y="1059"/>
                  </a:cubicBezTo>
                  <a:cubicBezTo>
                    <a:pt x="8720" y="1704"/>
                    <a:pt x="8878" y="1980"/>
                    <a:pt x="9036" y="2210"/>
                  </a:cubicBezTo>
                  <a:cubicBezTo>
                    <a:pt x="9193" y="2394"/>
                    <a:pt x="9509" y="2394"/>
                    <a:pt x="9509" y="2394"/>
                  </a:cubicBezTo>
                  <a:cubicBezTo>
                    <a:pt x="9509" y="2394"/>
                    <a:pt x="9351" y="2809"/>
                    <a:pt x="9824" y="2901"/>
                  </a:cubicBezTo>
                  <a:cubicBezTo>
                    <a:pt x="10297" y="3039"/>
                    <a:pt x="10455" y="3039"/>
                    <a:pt x="10455" y="3177"/>
                  </a:cubicBezTo>
                  <a:cubicBezTo>
                    <a:pt x="10455" y="3315"/>
                    <a:pt x="10139" y="3454"/>
                    <a:pt x="9666" y="3592"/>
                  </a:cubicBezTo>
                  <a:cubicBezTo>
                    <a:pt x="9351" y="3730"/>
                    <a:pt x="7617" y="3868"/>
                    <a:pt x="6671" y="3960"/>
                  </a:cubicBezTo>
                  <a:cubicBezTo>
                    <a:pt x="5567" y="4098"/>
                    <a:pt x="4936" y="4237"/>
                    <a:pt x="4306" y="4605"/>
                  </a:cubicBezTo>
                  <a:cubicBezTo>
                    <a:pt x="3833" y="4927"/>
                    <a:pt x="3044" y="5388"/>
                    <a:pt x="1941" y="5664"/>
                  </a:cubicBezTo>
                  <a:cubicBezTo>
                    <a:pt x="995" y="5987"/>
                    <a:pt x="-266" y="6447"/>
                    <a:pt x="49" y="6908"/>
                  </a:cubicBezTo>
                  <a:cubicBezTo>
                    <a:pt x="522" y="7322"/>
                    <a:pt x="2571" y="7691"/>
                    <a:pt x="3833" y="7507"/>
                  </a:cubicBezTo>
                  <a:cubicBezTo>
                    <a:pt x="4936" y="7322"/>
                    <a:pt x="5409" y="7276"/>
                    <a:pt x="5409" y="7276"/>
                  </a:cubicBezTo>
                  <a:cubicBezTo>
                    <a:pt x="5409" y="7276"/>
                    <a:pt x="4621" y="8289"/>
                    <a:pt x="4306" y="9257"/>
                  </a:cubicBezTo>
                  <a:cubicBezTo>
                    <a:pt x="3990" y="10270"/>
                    <a:pt x="3044" y="11237"/>
                    <a:pt x="3517" y="11283"/>
                  </a:cubicBezTo>
                  <a:cubicBezTo>
                    <a:pt x="4148" y="11375"/>
                    <a:pt x="4936" y="11513"/>
                    <a:pt x="4936" y="11513"/>
                  </a:cubicBezTo>
                  <a:cubicBezTo>
                    <a:pt x="4936" y="11513"/>
                    <a:pt x="5094" y="12895"/>
                    <a:pt x="5882" y="14092"/>
                  </a:cubicBezTo>
                  <a:cubicBezTo>
                    <a:pt x="6671" y="15290"/>
                    <a:pt x="6986" y="15843"/>
                    <a:pt x="7144" y="16579"/>
                  </a:cubicBezTo>
                  <a:cubicBezTo>
                    <a:pt x="7301" y="17316"/>
                    <a:pt x="7459" y="17823"/>
                    <a:pt x="7301" y="18145"/>
                  </a:cubicBezTo>
                  <a:cubicBezTo>
                    <a:pt x="7144" y="18422"/>
                    <a:pt x="5725" y="19020"/>
                    <a:pt x="4779" y="19159"/>
                  </a:cubicBezTo>
                  <a:cubicBezTo>
                    <a:pt x="3990" y="19251"/>
                    <a:pt x="2571" y="19251"/>
                    <a:pt x="1941" y="19343"/>
                  </a:cubicBezTo>
                  <a:cubicBezTo>
                    <a:pt x="1310" y="19389"/>
                    <a:pt x="837" y="19619"/>
                    <a:pt x="2256" y="19711"/>
                  </a:cubicBezTo>
                  <a:cubicBezTo>
                    <a:pt x="3675" y="19757"/>
                    <a:pt x="6198" y="19665"/>
                    <a:pt x="6828" y="19573"/>
                  </a:cubicBezTo>
                  <a:cubicBezTo>
                    <a:pt x="7459" y="19527"/>
                    <a:pt x="8563" y="19389"/>
                    <a:pt x="8563" y="19389"/>
                  </a:cubicBezTo>
                  <a:cubicBezTo>
                    <a:pt x="8563" y="19389"/>
                    <a:pt x="8247" y="19619"/>
                    <a:pt x="9666" y="19619"/>
                  </a:cubicBezTo>
                  <a:cubicBezTo>
                    <a:pt x="11243" y="19619"/>
                    <a:pt x="11401" y="19573"/>
                    <a:pt x="11558" y="19297"/>
                  </a:cubicBezTo>
                  <a:cubicBezTo>
                    <a:pt x="11558" y="19020"/>
                    <a:pt x="11558" y="18652"/>
                    <a:pt x="11716" y="18468"/>
                  </a:cubicBezTo>
                  <a:cubicBezTo>
                    <a:pt x="12031" y="18284"/>
                    <a:pt x="10928" y="17777"/>
                    <a:pt x="11401" y="17501"/>
                  </a:cubicBezTo>
                  <a:cubicBezTo>
                    <a:pt x="12031" y="17270"/>
                    <a:pt x="12504" y="16533"/>
                    <a:pt x="12031" y="16119"/>
                  </a:cubicBezTo>
                  <a:cubicBezTo>
                    <a:pt x="11558" y="15704"/>
                    <a:pt x="12189" y="15290"/>
                    <a:pt x="12031" y="15014"/>
                  </a:cubicBezTo>
                  <a:cubicBezTo>
                    <a:pt x="11874" y="14737"/>
                    <a:pt x="11716" y="14369"/>
                    <a:pt x="11716" y="13954"/>
                  </a:cubicBezTo>
                  <a:cubicBezTo>
                    <a:pt x="11716" y="13540"/>
                    <a:pt x="11716" y="13263"/>
                    <a:pt x="11716" y="13263"/>
                  </a:cubicBezTo>
                  <a:cubicBezTo>
                    <a:pt x="11716" y="13263"/>
                    <a:pt x="12662" y="14829"/>
                    <a:pt x="12977" y="15244"/>
                  </a:cubicBezTo>
                  <a:cubicBezTo>
                    <a:pt x="13293" y="15658"/>
                    <a:pt x="13766" y="17132"/>
                    <a:pt x="13766" y="17593"/>
                  </a:cubicBezTo>
                  <a:cubicBezTo>
                    <a:pt x="13766" y="18053"/>
                    <a:pt x="14869" y="18652"/>
                    <a:pt x="14869" y="19020"/>
                  </a:cubicBezTo>
                  <a:cubicBezTo>
                    <a:pt x="15027" y="19435"/>
                    <a:pt x="15027" y="19665"/>
                    <a:pt x="15342" y="19665"/>
                  </a:cubicBezTo>
                  <a:cubicBezTo>
                    <a:pt x="15815" y="19665"/>
                    <a:pt x="15027" y="20126"/>
                    <a:pt x="14712" y="20494"/>
                  </a:cubicBezTo>
                  <a:cubicBezTo>
                    <a:pt x="14554" y="20817"/>
                    <a:pt x="13608" y="21599"/>
                    <a:pt x="15185" y="21599"/>
                  </a:cubicBezTo>
                  <a:cubicBezTo>
                    <a:pt x="16919" y="21599"/>
                    <a:pt x="18653" y="21415"/>
                    <a:pt x="18653" y="20909"/>
                  </a:cubicBezTo>
                  <a:cubicBezTo>
                    <a:pt x="18811" y="20448"/>
                    <a:pt x="18496" y="19988"/>
                    <a:pt x="18969" y="19803"/>
                  </a:cubicBezTo>
                  <a:cubicBezTo>
                    <a:pt x="19442" y="19619"/>
                    <a:pt x="19442" y="19205"/>
                    <a:pt x="19442" y="18928"/>
                  </a:cubicBezTo>
                  <a:cubicBezTo>
                    <a:pt x="19284" y="18698"/>
                    <a:pt x="19599" y="18237"/>
                    <a:pt x="19442" y="17731"/>
                  </a:cubicBezTo>
                  <a:cubicBezTo>
                    <a:pt x="19126" y="17178"/>
                    <a:pt x="19126" y="16257"/>
                    <a:pt x="18811" y="15566"/>
                  </a:cubicBezTo>
                  <a:cubicBezTo>
                    <a:pt x="18338" y="14875"/>
                    <a:pt x="18180" y="13816"/>
                    <a:pt x="18023" y="12987"/>
                  </a:cubicBezTo>
                  <a:cubicBezTo>
                    <a:pt x="17707" y="12158"/>
                    <a:pt x="17550" y="11744"/>
                    <a:pt x="17865" y="11605"/>
                  </a:cubicBezTo>
                  <a:cubicBezTo>
                    <a:pt x="18180" y="11513"/>
                    <a:pt x="19757" y="11375"/>
                    <a:pt x="20230" y="11329"/>
                  </a:cubicBezTo>
                  <a:cubicBezTo>
                    <a:pt x="20703" y="11329"/>
                    <a:pt x="19757" y="10454"/>
                    <a:pt x="19284" y="9717"/>
                  </a:cubicBezTo>
                  <a:cubicBezTo>
                    <a:pt x="18969" y="9026"/>
                    <a:pt x="18496" y="8566"/>
                    <a:pt x="18180" y="8059"/>
                  </a:cubicBezTo>
                  <a:cubicBezTo>
                    <a:pt x="17707" y="7553"/>
                    <a:pt x="17707" y="7322"/>
                    <a:pt x="18496" y="6954"/>
                  </a:cubicBezTo>
                  <a:cubicBezTo>
                    <a:pt x="19126" y="6585"/>
                    <a:pt x="20072" y="6355"/>
                    <a:pt x="20388" y="5526"/>
                  </a:cubicBezTo>
                  <a:cubicBezTo>
                    <a:pt x="20860" y="4697"/>
                    <a:pt x="21334" y="4144"/>
                    <a:pt x="20545" y="3914"/>
                  </a:cubicBezTo>
                  <a:cubicBezTo>
                    <a:pt x="19757" y="3730"/>
                    <a:pt x="18338" y="3822"/>
                    <a:pt x="17234" y="3592"/>
                  </a:cubicBezTo>
                  <a:cubicBezTo>
                    <a:pt x="16131" y="3315"/>
                    <a:pt x="15973" y="3039"/>
                    <a:pt x="15500" y="2993"/>
                  </a:cubicBezTo>
                  <a:cubicBezTo>
                    <a:pt x="15027" y="2947"/>
                    <a:pt x="14869" y="2947"/>
                    <a:pt x="14869" y="2763"/>
                  </a:cubicBezTo>
                  <a:cubicBezTo>
                    <a:pt x="14869" y="2579"/>
                    <a:pt x="15027" y="2394"/>
                    <a:pt x="15027" y="2394"/>
                  </a:cubicBezTo>
                  <a:cubicBezTo>
                    <a:pt x="15027" y="2394"/>
                    <a:pt x="15815" y="2256"/>
                    <a:pt x="15973" y="2026"/>
                  </a:cubicBezTo>
                  <a:cubicBezTo>
                    <a:pt x="16131" y="1796"/>
                    <a:pt x="16288" y="1243"/>
                    <a:pt x="16131" y="875"/>
                  </a:cubicBezTo>
                  <a:cubicBezTo>
                    <a:pt x="15815" y="506"/>
                    <a:pt x="14712" y="0"/>
                    <a:pt x="12347" y="0"/>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sp>
          <p:nvSpPr>
            <p:cNvPr id="123" name="AutoShape 34">
              <a:extLst>
                <a:ext uri="{FF2B5EF4-FFF2-40B4-BE49-F238E27FC236}">
                  <a16:creationId xmlns:a16="http://schemas.microsoft.com/office/drawing/2014/main" id="{1AF29451-6428-49A9-BBC7-80114F9858AD}"/>
                </a:ext>
              </a:extLst>
            </p:cNvPr>
            <p:cNvSpPr>
              <a:spLocks/>
            </p:cNvSpPr>
            <p:nvPr/>
          </p:nvSpPr>
          <p:spPr bwMode="auto">
            <a:xfrm>
              <a:off x="903287" y="874713"/>
              <a:ext cx="481013"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0" y="9969"/>
                  </a:moveTo>
                  <a:cubicBezTo>
                    <a:pt x="635" y="10800"/>
                    <a:pt x="635" y="11630"/>
                    <a:pt x="0" y="12461"/>
                  </a:cubicBezTo>
                  <a:cubicBezTo>
                    <a:pt x="635" y="15784"/>
                    <a:pt x="635" y="19107"/>
                    <a:pt x="635" y="21600"/>
                  </a:cubicBezTo>
                  <a:cubicBezTo>
                    <a:pt x="4447" y="19107"/>
                    <a:pt x="2541" y="13292"/>
                    <a:pt x="5082" y="12461"/>
                  </a:cubicBezTo>
                  <a:cubicBezTo>
                    <a:pt x="8258" y="12461"/>
                    <a:pt x="8258" y="14123"/>
                    <a:pt x="8894" y="16615"/>
                  </a:cubicBezTo>
                  <a:cubicBezTo>
                    <a:pt x="9529" y="18276"/>
                    <a:pt x="9529" y="20769"/>
                    <a:pt x="9529" y="20769"/>
                  </a:cubicBezTo>
                  <a:cubicBezTo>
                    <a:pt x="9529" y="20769"/>
                    <a:pt x="19058" y="7476"/>
                    <a:pt x="21600" y="3323"/>
                  </a:cubicBezTo>
                  <a:cubicBezTo>
                    <a:pt x="20329" y="2492"/>
                    <a:pt x="19694" y="1661"/>
                    <a:pt x="19694" y="0"/>
                  </a:cubicBezTo>
                  <a:cubicBezTo>
                    <a:pt x="16517" y="4153"/>
                    <a:pt x="9529" y="11630"/>
                    <a:pt x="5717" y="11630"/>
                  </a:cubicBezTo>
                  <a:cubicBezTo>
                    <a:pt x="3811" y="11630"/>
                    <a:pt x="2541" y="10800"/>
                    <a:pt x="1270" y="9969"/>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sp>
          <p:nvSpPr>
            <p:cNvPr id="124" name="AutoShape 35">
              <a:extLst>
                <a:ext uri="{FF2B5EF4-FFF2-40B4-BE49-F238E27FC236}">
                  <a16:creationId xmlns:a16="http://schemas.microsoft.com/office/drawing/2014/main" id="{C0D8393F-8F35-4967-A71D-35DB7C16B227}"/>
                </a:ext>
              </a:extLst>
            </p:cNvPr>
            <p:cNvSpPr>
              <a:spLocks/>
            </p:cNvSpPr>
            <p:nvPr/>
          </p:nvSpPr>
          <p:spPr bwMode="auto">
            <a:xfrm>
              <a:off x="671512" y="1876426"/>
              <a:ext cx="201613" cy="284163"/>
            </a:xfrm>
            <a:custGeom>
              <a:avLst/>
              <a:gdLst>
                <a:gd name="T0" fmla="+- 0 11600 1600"/>
                <a:gd name="T1" fmla="*/ T0 w 20000"/>
                <a:gd name="T2" fmla="*/ 10800 h 21600"/>
                <a:gd name="T3" fmla="+- 0 11600 1600"/>
                <a:gd name="T4" fmla="*/ T3 w 20000"/>
                <a:gd name="T5" fmla="*/ 10800 h 21600"/>
                <a:gd name="T6" fmla="+- 0 11600 1600"/>
                <a:gd name="T7" fmla="*/ T6 w 20000"/>
                <a:gd name="T8" fmla="*/ 10800 h 21600"/>
                <a:gd name="T9" fmla="+- 0 11600 1600"/>
                <a:gd name="T10" fmla="*/ T9 w 20000"/>
                <a:gd name="T11" fmla="*/ 10800 h 21600"/>
              </a:gdLst>
              <a:ahLst/>
              <a:cxnLst>
                <a:cxn ang="0">
                  <a:pos x="T1" y="T2"/>
                </a:cxn>
                <a:cxn ang="0">
                  <a:pos x="T4" y="T5"/>
                </a:cxn>
                <a:cxn ang="0">
                  <a:pos x="T7" y="T8"/>
                </a:cxn>
                <a:cxn ang="0">
                  <a:pos x="T10" y="T11"/>
                </a:cxn>
              </a:cxnLst>
              <a:rect l="0" t="0" r="r" b="b"/>
              <a:pathLst>
                <a:path w="20000" h="21600">
                  <a:moveTo>
                    <a:pt x="8480" y="1079"/>
                  </a:moveTo>
                  <a:cubicBezTo>
                    <a:pt x="19999" y="0"/>
                    <a:pt x="19999" y="0"/>
                    <a:pt x="19999" y="0"/>
                  </a:cubicBezTo>
                  <a:cubicBezTo>
                    <a:pt x="19999" y="0"/>
                    <a:pt x="9920" y="5400"/>
                    <a:pt x="9920" y="11879"/>
                  </a:cubicBezTo>
                  <a:cubicBezTo>
                    <a:pt x="9920" y="17279"/>
                    <a:pt x="9920" y="19440"/>
                    <a:pt x="9920" y="19440"/>
                  </a:cubicBezTo>
                  <a:cubicBezTo>
                    <a:pt x="1280" y="21599"/>
                    <a:pt x="1280" y="21599"/>
                    <a:pt x="1280" y="21599"/>
                  </a:cubicBezTo>
                  <a:cubicBezTo>
                    <a:pt x="1280" y="21599"/>
                    <a:pt x="-1600" y="15119"/>
                    <a:pt x="1280" y="9720"/>
                  </a:cubicBezTo>
                  <a:cubicBezTo>
                    <a:pt x="4159" y="4319"/>
                    <a:pt x="7039" y="2159"/>
                    <a:pt x="8480" y="1079"/>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sp>
          <p:nvSpPr>
            <p:cNvPr id="125" name="AutoShape 36">
              <a:extLst>
                <a:ext uri="{FF2B5EF4-FFF2-40B4-BE49-F238E27FC236}">
                  <a16:creationId xmlns:a16="http://schemas.microsoft.com/office/drawing/2014/main" id="{A721CC08-FE5C-4B65-B775-F1D4867D3598}"/>
                </a:ext>
              </a:extLst>
            </p:cNvPr>
            <p:cNvSpPr>
              <a:spLocks/>
            </p:cNvSpPr>
            <p:nvPr/>
          </p:nvSpPr>
          <p:spPr bwMode="auto">
            <a:xfrm>
              <a:off x="674687" y="2559051"/>
              <a:ext cx="84138" cy="247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99" y="0"/>
                  </a:moveTo>
                  <a:cubicBezTo>
                    <a:pt x="14399" y="0"/>
                    <a:pt x="18000" y="11435"/>
                    <a:pt x="18000" y="16517"/>
                  </a:cubicBezTo>
                  <a:cubicBezTo>
                    <a:pt x="21600" y="20329"/>
                    <a:pt x="21600" y="21599"/>
                    <a:pt x="21600" y="21599"/>
                  </a:cubicBezTo>
                  <a:cubicBezTo>
                    <a:pt x="0" y="20329"/>
                    <a:pt x="0" y="20329"/>
                    <a:pt x="0" y="20329"/>
                  </a:cubicBezTo>
                  <a:cubicBezTo>
                    <a:pt x="0" y="20329"/>
                    <a:pt x="3599" y="10164"/>
                    <a:pt x="14399" y="0"/>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grpSp>
      <p:grpSp>
        <p:nvGrpSpPr>
          <p:cNvPr id="126" name="Group 32">
            <a:extLst>
              <a:ext uri="{FF2B5EF4-FFF2-40B4-BE49-F238E27FC236}">
                <a16:creationId xmlns:a16="http://schemas.microsoft.com/office/drawing/2014/main" id="{C32E32C7-B99C-49F5-A5CD-546F4DBFC86F}"/>
              </a:ext>
            </a:extLst>
          </p:cNvPr>
          <p:cNvGrpSpPr>
            <a:grpSpLocks noChangeAspect="1"/>
          </p:cNvGrpSpPr>
          <p:nvPr/>
        </p:nvGrpSpPr>
        <p:grpSpPr bwMode="auto">
          <a:xfrm>
            <a:off x="9563864" y="3139854"/>
            <a:ext cx="156114" cy="516676"/>
            <a:chOff x="0" y="0"/>
            <a:chExt cx="1892301" cy="6705603"/>
          </a:xfrm>
          <a:solidFill>
            <a:schemeClr val="accent2"/>
          </a:solidFill>
        </p:grpSpPr>
        <p:sp>
          <p:nvSpPr>
            <p:cNvPr id="127" name="AutoShape 33">
              <a:extLst>
                <a:ext uri="{FF2B5EF4-FFF2-40B4-BE49-F238E27FC236}">
                  <a16:creationId xmlns:a16="http://schemas.microsoft.com/office/drawing/2014/main" id="{EB17FAC7-0A68-4E0C-86B1-61B6795DA079}"/>
                </a:ext>
              </a:extLst>
            </p:cNvPr>
            <p:cNvSpPr>
              <a:spLocks/>
            </p:cNvSpPr>
            <p:nvPr/>
          </p:nvSpPr>
          <p:spPr bwMode="auto">
            <a:xfrm>
              <a:off x="0" y="0"/>
              <a:ext cx="1892301" cy="6705603"/>
            </a:xfrm>
            <a:custGeom>
              <a:avLst/>
              <a:gdLst>
                <a:gd name="T0" fmla="+- 0 10749 266"/>
                <a:gd name="T1" fmla="*/ T0 w 20967"/>
                <a:gd name="T2" fmla="*/ 10800 h 21600"/>
                <a:gd name="T3" fmla="+- 0 10749 266"/>
                <a:gd name="T4" fmla="*/ T3 w 20967"/>
                <a:gd name="T5" fmla="*/ 10800 h 21600"/>
                <a:gd name="T6" fmla="+- 0 10749 266"/>
                <a:gd name="T7" fmla="*/ T6 w 20967"/>
                <a:gd name="T8" fmla="*/ 10800 h 21600"/>
                <a:gd name="T9" fmla="+- 0 10749 266"/>
                <a:gd name="T10" fmla="*/ T9 w 20967"/>
                <a:gd name="T11" fmla="*/ 10800 h 21600"/>
              </a:gdLst>
              <a:ahLst/>
              <a:cxnLst>
                <a:cxn ang="0">
                  <a:pos x="T1" y="T2"/>
                </a:cxn>
                <a:cxn ang="0">
                  <a:pos x="T4" y="T5"/>
                </a:cxn>
                <a:cxn ang="0">
                  <a:pos x="T7" y="T8"/>
                </a:cxn>
                <a:cxn ang="0">
                  <a:pos x="T10" y="T11"/>
                </a:cxn>
              </a:cxnLst>
              <a:rect l="0" t="0" r="r" b="b"/>
              <a:pathLst>
                <a:path w="20967" h="21600">
                  <a:moveTo>
                    <a:pt x="12347" y="0"/>
                  </a:moveTo>
                  <a:cubicBezTo>
                    <a:pt x="10928" y="0"/>
                    <a:pt x="8720" y="414"/>
                    <a:pt x="8720" y="1059"/>
                  </a:cubicBezTo>
                  <a:cubicBezTo>
                    <a:pt x="8720" y="1704"/>
                    <a:pt x="8878" y="1980"/>
                    <a:pt x="9036" y="2210"/>
                  </a:cubicBezTo>
                  <a:cubicBezTo>
                    <a:pt x="9193" y="2394"/>
                    <a:pt x="9509" y="2394"/>
                    <a:pt x="9509" y="2394"/>
                  </a:cubicBezTo>
                  <a:cubicBezTo>
                    <a:pt x="9509" y="2394"/>
                    <a:pt x="9351" y="2809"/>
                    <a:pt x="9824" y="2901"/>
                  </a:cubicBezTo>
                  <a:cubicBezTo>
                    <a:pt x="10297" y="3039"/>
                    <a:pt x="10455" y="3039"/>
                    <a:pt x="10455" y="3177"/>
                  </a:cubicBezTo>
                  <a:cubicBezTo>
                    <a:pt x="10455" y="3315"/>
                    <a:pt x="10139" y="3454"/>
                    <a:pt x="9666" y="3592"/>
                  </a:cubicBezTo>
                  <a:cubicBezTo>
                    <a:pt x="9351" y="3730"/>
                    <a:pt x="7617" y="3868"/>
                    <a:pt x="6671" y="3960"/>
                  </a:cubicBezTo>
                  <a:cubicBezTo>
                    <a:pt x="5567" y="4098"/>
                    <a:pt x="4936" y="4237"/>
                    <a:pt x="4306" y="4605"/>
                  </a:cubicBezTo>
                  <a:cubicBezTo>
                    <a:pt x="3833" y="4927"/>
                    <a:pt x="3044" y="5388"/>
                    <a:pt x="1941" y="5664"/>
                  </a:cubicBezTo>
                  <a:cubicBezTo>
                    <a:pt x="995" y="5987"/>
                    <a:pt x="-266" y="6447"/>
                    <a:pt x="49" y="6908"/>
                  </a:cubicBezTo>
                  <a:cubicBezTo>
                    <a:pt x="522" y="7322"/>
                    <a:pt x="2571" y="7691"/>
                    <a:pt x="3833" y="7507"/>
                  </a:cubicBezTo>
                  <a:cubicBezTo>
                    <a:pt x="4936" y="7322"/>
                    <a:pt x="5409" y="7276"/>
                    <a:pt x="5409" y="7276"/>
                  </a:cubicBezTo>
                  <a:cubicBezTo>
                    <a:pt x="5409" y="7276"/>
                    <a:pt x="4621" y="8289"/>
                    <a:pt x="4306" y="9257"/>
                  </a:cubicBezTo>
                  <a:cubicBezTo>
                    <a:pt x="3990" y="10270"/>
                    <a:pt x="3044" y="11237"/>
                    <a:pt x="3517" y="11283"/>
                  </a:cubicBezTo>
                  <a:cubicBezTo>
                    <a:pt x="4148" y="11375"/>
                    <a:pt x="4936" y="11513"/>
                    <a:pt x="4936" y="11513"/>
                  </a:cubicBezTo>
                  <a:cubicBezTo>
                    <a:pt x="4936" y="11513"/>
                    <a:pt x="5094" y="12895"/>
                    <a:pt x="5882" y="14092"/>
                  </a:cubicBezTo>
                  <a:cubicBezTo>
                    <a:pt x="6671" y="15290"/>
                    <a:pt x="6986" y="15843"/>
                    <a:pt x="7144" y="16579"/>
                  </a:cubicBezTo>
                  <a:cubicBezTo>
                    <a:pt x="7301" y="17316"/>
                    <a:pt x="7459" y="17823"/>
                    <a:pt x="7301" y="18145"/>
                  </a:cubicBezTo>
                  <a:cubicBezTo>
                    <a:pt x="7144" y="18422"/>
                    <a:pt x="5725" y="19020"/>
                    <a:pt x="4779" y="19159"/>
                  </a:cubicBezTo>
                  <a:cubicBezTo>
                    <a:pt x="3990" y="19251"/>
                    <a:pt x="2571" y="19251"/>
                    <a:pt x="1941" y="19343"/>
                  </a:cubicBezTo>
                  <a:cubicBezTo>
                    <a:pt x="1310" y="19389"/>
                    <a:pt x="837" y="19619"/>
                    <a:pt x="2256" y="19711"/>
                  </a:cubicBezTo>
                  <a:cubicBezTo>
                    <a:pt x="3675" y="19757"/>
                    <a:pt x="6198" y="19665"/>
                    <a:pt x="6828" y="19573"/>
                  </a:cubicBezTo>
                  <a:cubicBezTo>
                    <a:pt x="7459" y="19527"/>
                    <a:pt x="8563" y="19389"/>
                    <a:pt x="8563" y="19389"/>
                  </a:cubicBezTo>
                  <a:cubicBezTo>
                    <a:pt x="8563" y="19389"/>
                    <a:pt x="8247" y="19619"/>
                    <a:pt x="9666" y="19619"/>
                  </a:cubicBezTo>
                  <a:cubicBezTo>
                    <a:pt x="11243" y="19619"/>
                    <a:pt x="11401" y="19573"/>
                    <a:pt x="11558" y="19297"/>
                  </a:cubicBezTo>
                  <a:cubicBezTo>
                    <a:pt x="11558" y="19020"/>
                    <a:pt x="11558" y="18652"/>
                    <a:pt x="11716" y="18468"/>
                  </a:cubicBezTo>
                  <a:cubicBezTo>
                    <a:pt x="12031" y="18284"/>
                    <a:pt x="10928" y="17777"/>
                    <a:pt x="11401" y="17501"/>
                  </a:cubicBezTo>
                  <a:cubicBezTo>
                    <a:pt x="12031" y="17270"/>
                    <a:pt x="12504" y="16533"/>
                    <a:pt x="12031" y="16119"/>
                  </a:cubicBezTo>
                  <a:cubicBezTo>
                    <a:pt x="11558" y="15704"/>
                    <a:pt x="12189" y="15290"/>
                    <a:pt x="12031" y="15014"/>
                  </a:cubicBezTo>
                  <a:cubicBezTo>
                    <a:pt x="11874" y="14737"/>
                    <a:pt x="11716" y="14369"/>
                    <a:pt x="11716" y="13954"/>
                  </a:cubicBezTo>
                  <a:cubicBezTo>
                    <a:pt x="11716" y="13540"/>
                    <a:pt x="11716" y="13263"/>
                    <a:pt x="11716" y="13263"/>
                  </a:cubicBezTo>
                  <a:cubicBezTo>
                    <a:pt x="11716" y="13263"/>
                    <a:pt x="12662" y="14829"/>
                    <a:pt x="12977" y="15244"/>
                  </a:cubicBezTo>
                  <a:cubicBezTo>
                    <a:pt x="13293" y="15658"/>
                    <a:pt x="13766" y="17132"/>
                    <a:pt x="13766" y="17593"/>
                  </a:cubicBezTo>
                  <a:cubicBezTo>
                    <a:pt x="13766" y="18053"/>
                    <a:pt x="14869" y="18652"/>
                    <a:pt x="14869" y="19020"/>
                  </a:cubicBezTo>
                  <a:cubicBezTo>
                    <a:pt x="15027" y="19435"/>
                    <a:pt x="15027" y="19665"/>
                    <a:pt x="15342" y="19665"/>
                  </a:cubicBezTo>
                  <a:cubicBezTo>
                    <a:pt x="15815" y="19665"/>
                    <a:pt x="15027" y="20126"/>
                    <a:pt x="14712" y="20494"/>
                  </a:cubicBezTo>
                  <a:cubicBezTo>
                    <a:pt x="14554" y="20817"/>
                    <a:pt x="13608" y="21599"/>
                    <a:pt x="15185" y="21599"/>
                  </a:cubicBezTo>
                  <a:cubicBezTo>
                    <a:pt x="16919" y="21599"/>
                    <a:pt x="18653" y="21415"/>
                    <a:pt x="18653" y="20909"/>
                  </a:cubicBezTo>
                  <a:cubicBezTo>
                    <a:pt x="18811" y="20448"/>
                    <a:pt x="18496" y="19988"/>
                    <a:pt x="18969" y="19803"/>
                  </a:cubicBezTo>
                  <a:cubicBezTo>
                    <a:pt x="19442" y="19619"/>
                    <a:pt x="19442" y="19205"/>
                    <a:pt x="19442" y="18928"/>
                  </a:cubicBezTo>
                  <a:cubicBezTo>
                    <a:pt x="19284" y="18698"/>
                    <a:pt x="19599" y="18237"/>
                    <a:pt x="19442" y="17731"/>
                  </a:cubicBezTo>
                  <a:cubicBezTo>
                    <a:pt x="19126" y="17178"/>
                    <a:pt x="19126" y="16257"/>
                    <a:pt x="18811" y="15566"/>
                  </a:cubicBezTo>
                  <a:cubicBezTo>
                    <a:pt x="18338" y="14875"/>
                    <a:pt x="18180" y="13816"/>
                    <a:pt x="18023" y="12987"/>
                  </a:cubicBezTo>
                  <a:cubicBezTo>
                    <a:pt x="17707" y="12158"/>
                    <a:pt x="17550" y="11744"/>
                    <a:pt x="17865" y="11605"/>
                  </a:cubicBezTo>
                  <a:cubicBezTo>
                    <a:pt x="18180" y="11513"/>
                    <a:pt x="19757" y="11375"/>
                    <a:pt x="20230" y="11329"/>
                  </a:cubicBezTo>
                  <a:cubicBezTo>
                    <a:pt x="20703" y="11329"/>
                    <a:pt x="19757" y="10454"/>
                    <a:pt x="19284" y="9717"/>
                  </a:cubicBezTo>
                  <a:cubicBezTo>
                    <a:pt x="18969" y="9026"/>
                    <a:pt x="18496" y="8566"/>
                    <a:pt x="18180" y="8059"/>
                  </a:cubicBezTo>
                  <a:cubicBezTo>
                    <a:pt x="17707" y="7553"/>
                    <a:pt x="17707" y="7322"/>
                    <a:pt x="18496" y="6954"/>
                  </a:cubicBezTo>
                  <a:cubicBezTo>
                    <a:pt x="19126" y="6585"/>
                    <a:pt x="20072" y="6355"/>
                    <a:pt x="20388" y="5526"/>
                  </a:cubicBezTo>
                  <a:cubicBezTo>
                    <a:pt x="20860" y="4697"/>
                    <a:pt x="21334" y="4144"/>
                    <a:pt x="20545" y="3914"/>
                  </a:cubicBezTo>
                  <a:cubicBezTo>
                    <a:pt x="19757" y="3730"/>
                    <a:pt x="18338" y="3822"/>
                    <a:pt x="17234" y="3592"/>
                  </a:cubicBezTo>
                  <a:cubicBezTo>
                    <a:pt x="16131" y="3315"/>
                    <a:pt x="15973" y="3039"/>
                    <a:pt x="15500" y="2993"/>
                  </a:cubicBezTo>
                  <a:cubicBezTo>
                    <a:pt x="15027" y="2947"/>
                    <a:pt x="14869" y="2947"/>
                    <a:pt x="14869" y="2763"/>
                  </a:cubicBezTo>
                  <a:cubicBezTo>
                    <a:pt x="14869" y="2579"/>
                    <a:pt x="15027" y="2394"/>
                    <a:pt x="15027" y="2394"/>
                  </a:cubicBezTo>
                  <a:cubicBezTo>
                    <a:pt x="15027" y="2394"/>
                    <a:pt x="15815" y="2256"/>
                    <a:pt x="15973" y="2026"/>
                  </a:cubicBezTo>
                  <a:cubicBezTo>
                    <a:pt x="16131" y="1796"/>
                    <a:pt x="16288" y="1243"/>
                    <a:pt x="16131" y="875"/>
                  </a:cubicBezTo>
                  <a:cubicBezTo>
                    <a:pt x="15815" y="506"/>
                    <a:pt x="14712" y="0"/>
                    <a:pt x="12347" y="0"/>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sp>
          <p:nvSpPr>
            <p:cNvPr id="128" name="AutoShape 34">
              <a:extLst>
                <a:ext uri="{FF2B5EF4-FFF2-40B4-BE49-F238E27FC236}">
                  <a16:creationId xmlns:a16="http://schemas.microsoft.com/office/drawing/2014/main" id="{1E36A8D2-2C86-4D2B-829C-C8C6DD869071}"/>
                </a:ext>
              </a:extLst>
            </p:cNvPr>
            <p:cNvSpPr>
              <a:spLocks/>
            </p:cNvSpPr>
            <p:nvPr/>
          </p:nvSpPr>
          <p:spPr bwMode="auto">
            <a:xfrm>
              <a:off x="903287" y="874713"/>
              <a:ext cx="481013"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0" y="9969"/>
                  </a:moveTo>
                  <a:cubicBezTo>
                    <a:pt x="635" y="10800"/>
                    <a:pt x="635" y="11630"/>
                    <a:pt x="0" y="12461"/>
                  </a:cubicBezTo>
                  <a:cubicBezTo>
                    <a:pt x="635" y="15784"/>
                    <a:pt x="635" y="19107"/>
                    <a:pt x="635" y="21600"/>
                  </a:cubicBezTo>
                  <a:cubicBezTo>
                    <a:pt x="4447" y="19107"/>
                    <a:pt x="2541" y="13292"/>
                    <a:pt x="5082" y="12461"/>
                  </a:cubicBezTo>
                  <a:cubicBezTo>
                    <a:pt x="8258" y="12461"/>
                    <a:pt x="8258" y="14123"/>
                    <a:pt x="8894" y="16615"/>
                  </a:cubicBezTo>
                  <a:cubicBezTo>
                    <a:pt x="9529" y="18276"/>
                    <a:pt x="9529" y="20769"/>
                    <a:pt x="9529" y="20769"/>
                  </a:cubicBezTo>
                  <a:cubicBezTo>
                    <a:pt x="9529" y="20769"/>
                    <a:pt x="19058" y="7476"/>
                    <a:pt x="21600" y="3323"/>
                  </a:cubicBezTo>
                  <a:cubicBezTo>
                    <a:pt x="20329" y="2492"/>
                    <a:pt x="19694" y="1661"/>
                    <a:pt x="19694" y="0"/>
                  </a:cubicBezTo>
                  <a:cubicBezTo>
                    <a:pt x="16517" y="4153"/>
                    <a:pt x="9529" y="11630"/>
                    <a:pt x="5717" y="11630"/>
                  </a:cubicBezTo>
                  <a:cubicBezTo>
                    <a:pt x="3811" y="11630"/>
                    <a:pt x="2541" y="10800"/>
                    <a:pt x="1270" y="9969"/>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sp>
          <p:nvSpPr>
            <p:cNvPr id="129" name="AutoShape 35">
              <a:extLst>
                <a:ext uri="{FF2B5EF4-FFF2-40B4-BE49-F238E27FC236}">
                  <a16:creationId xmlns:a16="http://schemas.microsoft.com/office/drawing/2014/main" id="{2B88E61B-ABF3-49E4-9A98-920CD3E8CE66}"/>
                </a:ext>
              </a:extLst>
            </p:cNvPr>
            <p:cNvSpPr>
              <a:spLocks/>
            </p:cNvSpPr>
            <p:nvPr/>
          </p:nvSpPr>
          <p:spPr bwMode="auto">
            <a:xfrm>
              <a:off x="671512" y="1876426"/>
              <a:ext cx="201613" cy="284163"/>
            </a:xfrm>
            <a:custGeom>
              <a:avLst/>
              <a:gdLst>
                <a:gd name="T0" fmla="+- 0 11600 1600"/>
                <a:gd name="T1" fmla="*/ T0 w 20000"/>
                <a:gd name="T2" fmla="*/ 10800 h 21600"/>
                <a:gd name="T3" fmla="+- 0 11600 1600"/>
                <a:gd name="T4" fmla="*/ T3 w 20000"/>
                <a:gd name="T5" fmla="*/ 10800 h 21600"/>
                <a:gd name="T6" fmla="+- 0 11600 1600"/>
                <a:gd name="T7" fmla="*/ T6 w 20000"/>
                <a:gd name="T8" fmla="*/ 10800 h 21600"/>
                <a:gd name="T9" fmla="+- 0 11600 1600"/>
                <a:gd name="T10" fmla="*/ T9 w 20000"/>
                <a:gd name="T11" fmla="*/ 10800 h 21600"/>
              </a:gdLst>
              <a:ahLst/>
              <a:cxnLst>
                <a:cxn ang="0">
                  <a:pos x="T1" y="T2"/>
                </a:cxn>
                <a:cxn ang="0">
                  <a:pos x="T4" y="T5"/>
                </a:cxn>
                <a:cxn ang="0">
                  <a:pos x="T7" y="T8"/>
                </a:cxn>
                <a:cxn ang="0">
                  <a:pos x="T10" y="T11"/>
                </a:cxn>
              </a:cxnLst>
              <a:rect l="0" t="0" r="r" b="b"/>
              <a:pathLst>
                <a:path w="20000" h="21600">
                  <a:moveTo>
                    <a:pt x="8480" y="1079"/>
                  </a:moveTo>
                  <a:cubicBezTo>
                    <a:pt x="19999" y="0"/>
                    <a:pt x="19999" y="0"/>
                    <a:pt x="19999" y="0"/>
                  </a:cubicBezTo>
                  <a:cubicBezTo>
                    <a:pt x="19999" y="0"/>
                    <a:pt x="9920" y="5400"/>
                    <a:pt x="9920" y="11879"/>
                  </a:cubicBezTo>
                  <a:cubicBezTo>
                    <a:pt x="9920" y="17279"/>
                    <a:pt x="9920" y="19440"/>
                    <a:pt x="9920" y="19440"/>
                  </a:cubicBezTo>
                  <a:cubicBezTo>
                    <a:pt x="1280" y="21599"/>
                    <a:pt x="1280" y="21599"/>
                    <a:pt x="1280" y="21599"/>
                  </a:cubicBezTo>
                  <a:cubicBezTo>
                    <a:pt x="1280" y="21599"/>
                    <a:pt x="-1600" y="15119"/>
                    <a:pt x="1280" y="9720"/>
                  </a:cubicBezTo>
                  <a:cubicBezTo>
                    <a:pt x="4159" y="4319"/>
                    <a:pt x="7039" y="2159"/>
                    <a:pt x="8480" y="1079"/>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sp>
          <p:nvSpPr>
            <p:cNvPr id="130" name="AutoShape 36">
              <a:extLst>
                <a:ext uri="{FF2B5EF4-FFF2-40B4-BE49-F238E27FC236}">
                  <a16:creationId xmlns:a16="http://schemas.microsoft.com/office/drawing/2014/main" id="{78D414C1-AFF4-4627-B05E-AA7D5480B03F}"/>
                </a:ext>
              </a:extLst>
            </p:cNvPr>
            <p:cNvSpPr>
              <a:spLocks/>
            </p:cNvSpPr>
            <p:nvPr/>
          </p:nvSpPr>
          <p:spPr bwMode="auto">
            <a:xfrm>
              <a:off x="674687" y="2559051"/>
              <a:ext cx="84138" cy="247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99" y="0"/>
                  </a:moveTo>
                  <a:cubicBezTo>
                    <a:pt x="14399" y="0"/>
                    <a:pt x="18000" y="11435"/>
                    <a:pt x="18000" y="16517"/>
                  </a:cubicBezTo>
                  <a:cubicBezTo>
                    <a:pt x="21600" y="20329"/>
                    <a:pt x="21600" y="21599"/>
                    <a:pt x="21600" y="21599"/>
                  </a:cubicBezTo>
                  <a:cubicBezTo>
                    <a:pt x="0" y="20329"/>
                    <a:pt x="0" y="20329"/>
                    <a:pt x="0" y="20329"/>
                  </a:cubicBezTo>
                  <a:cubicBezTo>
                    <a:pt x="0" y="20329"/>
                    <a:pt x="3599" y="10164"/>
                    <a:pt x="14399" y="0"/>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8" tIns="34298" rIns="34298" bIns="34298"/>
            <a:lstStyle/>
            <a:p>
              <a:pPr defTabSz="685983">
                <a:defRPr/>
              </a:pPr>
              <a:endParaRPr lang="es-ES" sz="1350" dirty="0">
                <a:latin typeface="Calibri" charset="0"/>
                <a:cs typeface="Calibri" charset="0"/>
                <a:sym typeface="Calibri" charset="0"/>
              </a:endParaRPr>
            </a:p>
          </p:txBody>
        </p:sp>
      </p:grpSp>
      <p:pic>
        <p:nvPicPr>
          <p:cNvPr id="134" name="Picture 133">
            <a:extLst>
              <a:ext uri="{FF2B5EF4-FFF2-40B4-BE49-F238E27FC236}">
                <a16:creationId xmlns:a16="http://schemas.microsoft.com/office/drawing/2014/main" id="{E0F7BAB6-D105-4B0E-83D8-6735FE36B13A}"/>
              </a:ext>
            </a:extLst>
          </p:cNvPr>
          <p:cNvPicPr>
            <a:picLocks noChangeAspect="1"/>
          </p:cNvPicPr>
          <p:nvPr/>
        </p:nvPicPr>
        <p:blipFill>
          <a:blip r:embed="rId5"/>
          <a:stretch>
            <a:fillRect/>
          </a:stretch>
        </p:blipFill>
        <p:spPr>
          <a:xfrm>
            <a:off x="1276428" y="3257658"/>
            <a:ext cx="205954" cy="612244"/>
          </a:xfrm>
          <a:prstGeom prst="rect">
            <a:avLst/>
          </a:prstGeom>
        </p:spPr>
      </p:pic>
      <p:pic>
        <p:nvPicPr>
          <p:cNvPr id="137" name="Picture 136">
            <a:extLst>
              <a:ext uri="{FF2B5EF4-FFF2-40B4-BE49-F238E27FC236}">
                <a16:creationId xmlns:a16="http://schemas.microsoft.com/office/drawing/2014/main" id="{C31678D0-7AE5-4ABE-B1A7-B5DECD9E6FAA}"/>
              </a:ext>
            </a:extLst>
          </p:cNvPr>
          <p:cNvPicPr>
            <a:picLocks noChangeAspect="1"/>
          </p:cNvPicPr>
          <p:nvPr/>
        </p:nvPicPr>
        <p:blipFill>
          <a:blip r:embed="rId5"/>
          <a:stretch>
            <a:fillRect/>
          </a:stretch>
        </p:blipFill>
        <p:spPr>
          <a:xfrm>
            <a:off x="3321116" y="3080800"/>
            <a:ext cx="205954" cy="612244"/>
          </a:xfrm>
          <a:prstGeom prst="rect">
            <a:avLst/>
          </a:prstGeom>
        </p:spPr>
      </p:pic>
      <p:pic>
        <p:nvPicPr>
          <p:cNvPr id="138" name="Picture 137">
            <a:extLst>
              <a:ext uri="{FF2B5EF4-FFF2-40B4-BE49-F238E27FC236}">
                <a16:creationId xmlns:a16="http://schemas.microsoft.com/office/drawing/2014/main" id="{2FFC466B-F87C-4BC7-954B-2B5F8FD26C7B}"/>
              </a:ext>
            </a:extLst>
          </p:cNvPr>
          <p:cNvPicPr>
            <a:picLocks noChangeAspect="1"/>
          </p:cNvPicPr>
          <p:nvPr/>
        </p:nvPicPr>
        <p:blipFill>
          <a:blip r:embed="rId5"/>
          <a:stretch>
            <a:fillRect/>
          </a:stretch>
        </p:blipFill>
        <p:spPr>
          <a:xfrm>
            <a:off x="5329818" y="3182277"/>
            <a:ext cx="205954" cy="612244"/>
          </a:xfrm>
          <a:prstGeom prst="rect">
            <a:avLst/>
          </a:prstGeom>
        </p:spPr>
      </p:pic>
      <p:pic>
        <p:nvPicPr>
          <p:cNvPr id="139" name="Picture 138">
            <a:extLst>
              <a:ext uri="{FF2B5EF4-FFF2-40B4-BE49-F238E27FC236}">
                <a16:creationId xmlns:a16="http://schemas.microsoft.com/office/drawing/2014/main" id="{F0B8EE32-5A09-4216-AF02-A85B004E559F}"/>
              </a:ext>
            </a:extLst>
          </p:cNvPr>
          <p:cNvPicPr>
            <a:picLocks noChangeAspect="1"/>
          </p:cNvPicPr>
          <p:nvPr/>
        </p:nvPicPr>
        <p:blipFill>
          <a:blip r:embed="rId5"/>
          <a:stretch>
            <a:fillRect/>
          </a:stretch>
        </p:blipFill>
        <p:spPr>
          <a:xfrm>
            <a:off x="7282151" y="3094292"/>
            <a:ext cx="205954" cy="612244"/>
          </a:xfrm>
          <a:prstGeom prst="rect">
            <a:avLst/>
          </a:prstGeom>
        </p:spPr>
      </p:pic>
      <p:pic>
        <p:nvPicPr>
          <p:cNvPr id="141" name="Picture 140">
            <a:extLst>
              <a:ext uri="{FF2B5EF4-FFF2-40B4-BE49-F238E27FC236}">
                <a16:creationId xmlns:a16="http://schemas.microsoft.com/office/drawing/2014/main" id="{2156200D-9810-4B33-9589-79118768875C}"/>
              </a:ext>
            </a:extLst>
          </p:cNvPr>
          <p:cNvPicPr>
            <a:picLocks noChangeAspect="1"/>
          </p:cNvPicPr>
          <p:nvPr/>
        </p:nvPicPr>
        <p:blipFill>
          <a:blip r:embed="rId5"/>
          <a:stretch>
            <a:fillRect/>
          </a:stretch>
        </p:blipFill>
        <p:spPr>
          <a:xfrm>
            <a:off x="9300195" y="3246692"/>
            <a:ext cx="205954" cy="612244"/>
          </a:xfrm>
          <a:prstGeom prst="rect">
            <a:avLst/>
          </a:prstGeom>
        </p:spPr>
      </p:pic>
      <p:pic>
        <p:nvPicPr>
          <p:cNvPr id="142" name="Picture 141" descr="Icon&#10;&#10;Description automatically generated">
            <a:extLst>
              <a:ext uri="{FF2B5EF4-FFF2-40B4-BE49-F238E27FC236}">
                <a16:creationId xmlns:a16="http://schemas.microsoft.com/office/drawing/2014/main" id="{871E990E-88C0-4DF8-8C74-E2171281453A}"/>
              </a:ext>
            </a:extLst>
          </p:cNvPr>
          <p:cNvPicPr>
            <a:picLocks noChangeAspect="1"/>
          </p:cNvPicPr>
          <p:nvPr/>
        </p:nvPicPr>
        <p:blipFill>
          <a:blip r:embed="rId6">
            <a:alphaModFix amt="15000"/>
            <a:extLst>
              <a:ext uri="{837473B0-CC2E-450A-ABE3-18F120FF3D39}">
                <a1611:picAttrSrcUrl xmlns:a1611="http://schemas.microsoft.com/office/drawing/2016/11/main" r:id="rId7"/>
              </a:ext>
            </a:extLst>
          </a:blip>
          <a:stretch>
            <a:fillRect/>
          </a:stretch>
        </p:blipFill>
        <p:spPr>
          <a:xfrm>
            <a:off x="-48634" y="937761"/>
            <a:ext cx="11454725" cy="6161539"/>
          </a:xfrm>
          <a:prstGeom prst="rect">
            <a:avLst/>
          </a:prstGeom>
        </p:spPr>
      </p:pic>
      <p:sp>
        <p:nvSpPr>
          <p:cNvPr id="145" name="TextBox 144">
            <a:extLst>
              <a:ext uri="{FF2B5EF4-FFF2-40B4-BE49-F238E27FC236}">
                <a16:creationId xmlns:a16="http://schemas.microsoft.com/office/drawing/2014/main" id="{5CA3F130-DADF-42F9-B570-A197A10B5C46}"/>
              </a:ext>
            </a:extLst>
          </p:cNvPr>
          <p:cNvSpPr txBox="1"/>
          <p:nvPr/>
        </p:nvSpPr>
        <p:spPr>
          <a:xfrm>
            <a:off x="10321323" y="1331280"/>
            <a:ext cx="1955751" cy="369332"/>
          </a:xfrm>
          <a:prstGeom prst="rect">
            <a:avLst/>
          </a:prstGeom>
          <a:noFill/>
        </p:spPr>
        <p:txBody>
          <a:bodyPr wrap="square" rtlCol="0">
            <a:spAutoFit/>
          </a:bodyPr>
          <a:lstStyle/>
          <a:p>
            <a:r>
              <a:rPr lang="en-US" b="1" dirty="0"/>
              <a:t>VR&amp;E Service </a:t>
            </a:r>
          </a:p>
        </p:txBody>
      </p:sp>
      <p:sp>
        <p:nvSpPr>
          <p:cNvPr id="149" name="TextBox 148">
            <a:extLst>
              <a:ext uri="{FF2B5EF4-FFF2-40B4-BE49-F238E27FC236}">
                <a16:creationId xmlns:a16="http://schemas.microsoft.com/office/drawing/2014/main" id="{C6DED2DF-3A96-4C4C-8619-5EA7700D2867}"/>
              </a:ext>
            </a:extLst>
          </p:cNvPr>
          <p:cNvSpPr txBox="1"/>
          <p:nvPr/>
        </p:nvSpPr>
        <p:spPr>
          <a:xfrm>
            <a:off x="10321323" y="3114038"/>
            <a:ext cx="1955751" cy="646331"/>
          </a:xfrm>
          <a:prstGeom prst="rect">
            <a:avLst/>
          </a:prstGeom>
          <a:noFill/>
        </p:spPr>
        <p:txBody>
          <a:bodyPr wrap="square" rtlCol="0">
            <a:spAutoFit/>
          </a:bodyPr>
          <a:lstStyle/>
          <a:p>
            <a:r>
              <a:rPr lang="en-US" b="1" dirty="0"/>
              <a:t>Training Champions</a:t>
            </a:r>
          </a:p>
        </p:txBody>
      </p:sp>
      <p:sp>
        <p:nvSpPr>
          <p:cNvPr id="150" name="TextBox 149">
            <a:extLst>
              <a:ext uri="{FF2B5EF4-FFF2-40B4-BE49-F238E27FC236}">
                <a16:creationId xmlns:a16="http://schemas.microsoft.com/office/drawing/2014/main" id="{EC15DE49-EDA8-4027-AB1F-0C676C4A7499}"/>
              </a:ext>
            </a:extLst>
          </p:cNvPr>
          <p:cNvSpPr txBox="1"/>
          <p:nvPr/>
        </p:nvSpPr>
        <p:spPr>
          <a:xfrm>
            <a:off x="10321323" y="4744820"/>
            <a:ext cx="1955751" cy="646331"/>
          </a:xfrm>
          <a:prstGeom prst="rect">
            <a:avLst/>
          </a:prstGeom>
          <a:noFill/>
        </p:spPr>
        <p:txBody>
          <a:bodyPr wrap="square" rtlCol="0">
            <a:spAutoFit/>
          </a:bodyPr>
          <a:lstStyle/>
          <a:p>
            <a:r>
              <a:rPr lang="en-US" b="1" dirty="0"/>
              <a:t>Pilot Station &amp; </a:t>
            </a:r>
          </a:p>
          <a:p>
            <a:r>
              <a:rPr lang="en-US" b="1" dirty="0"/>
              <a:t>Future Users </a:t>
            </a:r>
          </a:p>
        </p:txBody>
      </p:sp>
      <p:sp>
        <p:nvSpPr>
          <p:cNvPr id="147" name="TextBox 146">
            <a:extLst>
              <a:ext uri="{FF2B5EF4-FFF2-40B4-BE49-F238E27FC236}">
                <a16:creationId xmlns:a16="http://schemas.microsoft.com/office/drawing/2014/main" id="{C11F10AC-B6DC-4A85-AA0C-1D1DDB1DDD8C}"/>
              </a:ext>
            </a:extLst>
          </p:cNvPr>
          <p:cNvSpPr txBox="1"/>
          <p:nvPr/>
        </p:nvSpPr>
        <p:spPr>
          <a:xfrm>
            <a:off x="271154" y="1117968"/>
            <a:ext cx="2694288" cy="12003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en-US" sz="2400" b="1" dirty="0"/>
              <a:t>Training Support</a:t>
            </a:r>
          </a:p>
          <a:p>
            <a:pPr marL="285750" indent="-285750">
              <a:buFont typeface="Wingdings" panose="05000000000000000000" pitchFamily="2" charset="2"/>
              <a:buChar char="Ø"/>
            </a:pPr>
            <a:r>
              <a:rPr lang="en-US" sz="2400" b="1" dirty="0"/>
              <a:t>Communications</a:t>
            </a:r>
          </a:p>
          <a:p>
            <a:pPr marL="285750" indent="-285750">
              <a:buFont typeface="Wingdings" panose="05000000000000000000" pitchFamily="2" charset="2"/>
              <a:buChar char="Ø"/>
            </a:pPr>
            <a:r>
              <a:rPr lang="en-US" sz="2400" b="1" dirty="0"/>
              <a:t>Marketing </a:t>
            </a:r>
          </a:p>
        </p:txBody>
      </p:sp>
    </p:spTree>
    <p:extLst>
      <p:ext uri="{BB962C8B-B14F-4D97-AF65-F5344CB8AC3E}">
        <p14:creationId xmlns:p14="http://schemas.microsoft.com/office/powerpoint/2010/main" val="92119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0-#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0-#ppt_w/2"/>
                                          </p:val>
                                        </p:tav>
                                        <p:tav tm="100000">
                                          <p:val>
                                            <p:strVal val="#ppt_x"/>
                                          </p:val>
                                        </p:tav>
                                      </p:tavLst>
                                    </p:anim>
                                    <p:anim calcmode="lin" valueType="num">
                                      <p:cBhvr additive="base">
                                        <p:cTn id="36" dur="500" fill="hold"/>
                                        <p:tgtEl>
                                          <p:spTgt spid="3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0-#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0-#ppt_w/2"/>
                                          </p:val>
                                        </p:tav>
                                        <p:tav tm="100000">
                                          <p:val>
                                            <p:strVal val="#ppt_x"/>
                                          </p:val>
                                        </p:tav>
                                      </p:tavLst>
                                    </p:anim>
                                    <p:anim calcmode="lin" valueType="num">
                                      <p:cBhvr additive="base">
                                        <p:cTn id="60" dur="500" fill="hold"/>
                                        <p:tgtEl>
                                          <p:spTgt spid="42"/>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0-#ppt_w/2"/>
                                          </p:val>
                                        </p:tav>
                                        <p:tav tm="100000">
                                          <p:val>
                                            <p:strVal val="#ppt_x"/>
                                          </p:val>
                                        </p:tav>
                                      </p:tavLst>
                                    </p:anim>
                                    <p:anim calcmode="lin" valueType="num">
                                      <p:cBhvr additive="base">
                                        <p:cTn id="64" dur="500" fill="hold"/>
                                        <p:tgtEl>
                                          <p:spTgt spid="43"/>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0-#ppt_w/2"/>
                                          </p:val>
                                        </p:tav>
                                        <p:tav tm="100000">
                                          <p:val>
                                            <p:strVal val="#ppt_x"/>
                                          </p:val>
                                        </p:tav>
                                      </p:tavLst>
                                    </p:anim>
                                    <p:anim calcmode="lin" valueType="num">
                                      <p:cBhvr additive="base">
                                        <p:cTn id="68" dur="500" fill="hold"/>
                                        <p:tgtEl>
                                          <p:spTgt spid="47"/>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0-#ppt_w/2"/>
                                          </p:val>
                                        </p:tav>
                                        <p:tav tm="100000">
                                          <p:val>
                                            <p:strVal val="#ppt_x"/>
                                          </p:val>
                                        </p:tav>
                                      </p:tavLst>
                                    </p:anim>
                                    <p:anim calcmode="lin" valueType="num">
                                      <p:cBhvr additive="base">
                                        <p:cTn id="72" dur="500" fill="hold"/>
                                        <p:tgtEl>
                                          <p:spTgt spid="48"/>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500" fill="hold"/>
                                        <p:tgtEl>
                                          <p:spTgt spid="50"/>
                                        </p:tgtEl>
                                        <p:attrNameLst>
                                          <p:attrName>ppt_x</p:attrName>
                                        </p:attrNameLst>
                                      </p:cBhvr>
                                      <p:tavLst>
                                        <p:tav tm="0">
                                          <p:val>
                                            <p:strVal val="0-#ppt_w/2"/>
                                          </p:val>
                                        </p:tav>
                                        <p:tav tm="100000">
                                          <p:val>
                                            <p:strVal val="#ppt_x"/>
                                          </p:val>
                                        </p:tav>
                                      </p:tavLst>
                                    </p:anim>
                                    <p:anim calcmode="lin" valueType="num">
                                      <p:cBhvr additive="base">
                                        <p:cTn id="76" dur="500" fill="hold"/>
                                        <p:tgtEl>
                                          <p:spTgt spid="50"/>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500" fill="hold"/>
                                        <p:tgtEl>
                                          <p:spTgt spid="51"/>
                                        </p:tgtEl>
                                        <p:attrNameLst>
                                          <p:attrName>ppt_x</p:attrName>
                                        </p:attrNameLst>
                                      </p:cBhvr>
                                      <p:tavLst>
                                        <p:tav tm="0">
                                          <p:val>
                                            <p:strVal val="0-#ppt_w/2"/>
                                          </p:val>
                                        </p:tav>
                                        <p:tav tm="100000">
                                          <p:val>
                                            <p:strVal val="#ppt_x"/>
                                          </p:val>
                                        </p:tav>
                                      </p:tavLst>
                                    </p:anim>
                                    <p:anim calcmode="lin" valueType="num">
                                      <p:cBhvr additive="base">
                                        <p:cTn id="80" dur="500" fill="hold"/>
                                        <p:tgtEl>
                                          <p:spTgt spid="51"/>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0-#ppt_w/2"/>
                                          </p:val>
                                        </p:tav>
                                        <p:tav tm="100000">
                                          <p:val>
                                            <p:strVal val="#ppt_x"/>
                                          </p:val>
                                        </p:tav>
                                      </p:tavLst>
                                    </p:anim>
                                    <p:anim calcmode="lin" valueType="num">
                                      <p:cBhvr additive="base">
                                        <p:cTn id="84" dur="500" fill="hold"/>
                                        <p:tgtEl>
                                          <p:spTgt spid="52"/>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additive="base">
                                        <p:cTn id="87" dur="500" fill="hold"/>
                                        <p:tgtEl>
                                          <p:spTgt spid="53"/>
                                        </p:tgtEl>
                                        <p:attrNameLst>
                                          <p:attrName>ppt_x</p:attrName>
                                        </p:attrNameLst>
                                      </p:cBhvr>
                                      <p:tavLst>
                                        <p:tav tm="0">
                                          <p:val>
                                            <p:strVal val="0-#ppt_w/2"/>
                                          </p:val>
                                        </p:tav>
                                        <p:tav tm="100000">
                                          <p:val>
                                            <p:strVal val="#ppt_x"/>
                                          </p:val>
                                        </p:tav>
                                      </p:tavLst>
                                    </p:anim>
                                    <p:anim calcmode="lin" valueType="num">
                                      <p:cBhvr additive="base">
                                        <p:cTn id="88" dur="500" fill="hold"/>
                                        <p:tgtEl>
                                          <p:spTgt spid="53"/>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0-#ppt_w/2"/>
                                          </p:val>
                                        </p:tav>
                                        <p:tav tm="100000">
                                          <p:val>
                                            <p:strVal val="#ppt_x"/>
                                          </p:val>
                                        </p:tav>
                                      </p:tavLst>
                                    </p:anim>
                                    <p:anim calcmode="lin" valueType="num">
                                      <p:cBhvr additive="base">
                                        <p:cTn id="92" dur="500" fill="hold"/>
                                        <p:tgtEl>
                                          <p:spTgt spid="54"/>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additive="base">
                                        <p:cTn id="95" dur="500" fill="hold"/>
                                        <p:tgtEl>
                                          <p:spTgt spid="55"/>
                                        </p:tgtEl>
                                        <p:attrNameLst>
                                          <p:attrName>ppt_x</p:attrName>
                                        </p:attrNameLst>
                                      </p:cBhvr>
                                      <p:tavLst>
                                        <p:tav tm="0">
                                          <p:val>
                                            <p:strVal val="0-#ppt_w/2"/>
                                          </p:val>
                                        </p:tav>
                                        <p:tav tm="100000">
                                          <p:val>
                                            <p:strVal val="#ppt_x"/>
                                          </p:val>
                                        </p:tav>
                                      </p:tavLst>
                                    </p:anim>
                                    <p:anim calcmode="lin" valueType="num">
                                      <p:cBhvr additive="base">
                                        <p:cTn id="96" dur="500" fill="hold"/>
                                        <p:tgtEl>
                                          <p:spTgt spid="55"/>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additive="base">
                                        <p:cTn id="99" dur="500" fill="hold"/>
                                        <p:tgtEl>
                                          <p:spTgt spid="56"/>
                                        </p:tgtEl>
                                        <p:attrNameLst>
                                          <p:attrName>ppt_x</p:attrName>
                                        </p:attrNameLst>
                                      </p:cBhvr>
                                      <p:tavLst>
                                        <p:tav tm="0">
                                          <p:val>
                                            <p:strVal val="0-#ppt_w/2"/>
                                          </p:val>
                                        </p:tav>
                                        <p:tav tm="100000">
                                          <p:val>
                                            <p:strVal val="#ppt_x"/>
                                          </p:val>
                                        </p:tav>
                                      </p:tavLst>
                                    </p:anim>
                                    <p:anim calcmode="lin" valueType="num">
                                      <p:cBhvr additive="base">
                                        <p:cTn id="100" dur="500" fill="hold"/>
                                        <p:tgtEl>
                                          <p:spTgt spid="56"/>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additive="base">
                                        <p:cTn id="103" dur="500" fill="hold"/>
                                        <p:tgtEl>
                                          <p:spTgt spid="57"/>
                                        </p:tgtEl>
                                        <p:attrNameLst>
                                          <p:attrName>ppt_x</p:attrName>
                                        </p:attrNameLst>
                                      </p:cBhvr>
                                      <p:tavLst>
                                        <p:tav tm="0">
                                          <p:val>
                                            <p:strVal val="0-#ppt_w/2"/>
                                          </p:val>
                                        </p:tav>
                                        <p:tav tm="100000">
                                          <p:val>
                                            <p:strVal val="#ppt_x"/>
                                          </p:val>
                                        </p:tav>
                                      </p:tavLst>
                                    </p:anim>
                                    <p:anim calcmode="lin" valueType="num">
                                      <p:cBhvr additive="base">
                                        <p:cTn id="104" dur="500" fill="hold"/>
                                        <p:tgtEl>
                                          <p:spTgt spid="57"/>
                                        </p:tgtEl>
                                        <p:attrNameLst>
                                          <p:attrName>ppt_y</p:attrName>
                                        </p:attrNameLst>
                                      </p:cBhvr>
                                      <p:tavLst>
                                        <p:tav tm="0">
                                          <p:val>
                                            <p:strVal val="#ppt_y"/>
                                          </p:val>
                                        </p:tav>
                                        <p:tav tm="100000">
                                          <p:val>
                                            <p:strVal val="#ppt_y"/>
                                          </p:val>
                                        </p:tav>
                                      </p:tavLst>
                                    </p:anim>
                                  </p:childTnLst>
                                </p:cTn>
                              </p:par>
                              <p:par>
                                <p:cTn id="105" presetID="53" presetClass="entr" presetSubtype="16" fill="hold"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p:cTn id="107" dur="500" fill="hold"/>
                                        <p:tgtEl>
                                          <p:spTgt spid="101"/>
                                        </p:tgtEl>
                                        <p:attrNameLst>
                                          <p:attrName>ppt_w</p:attrName>
                                        </p:attrNameLst>
                                      </p:cBhvr>
                                      <p:tavLst>
                                        <p:tav tm="0">
                                          <p:val>
                                            <p:fltVal val="0"/>
                                          </p:val>
                                        </p:tav>
                                        <p:tav tm="100000">
                                          <p:val>
                                            <p:strVal val="#ppt_w"/>
                                          </p:val>
                                        </p:tav>
                                      </p:tavLst>
                                    </p:anim>
                                    <p:anim calcmode="lin" valueType="num">
                                      <p:cBhvr>
                                        <p:cTn id="108" dur="500" fill="hold"/>
                                        <p:tgtEl>
                                          <p:spTgt spid="101"/>
                                        </p:tgtEl>
                                        <p:attrNameLst>
                                          <p:attrName>ppt_h</p:attrName>
                                        </p:attrNameLst>
                                      </p:cBhvr>
                                      <p:tavLst>
                                        <p:tav tm="0">
                                          <p:val>
                                            <p:fltVal val="0"/>
                                          </p:val>
                                        </p:tav>
                                        <p:tav tm="100000">
                                          <p:val>
                                            <p:strVal val="#ppt_h"/>
                                          </p:val>
                                        </p:tav>
                                      </p:tavLst>
                                    </p:anim>
                                    <p:animEffect transition="in" filter="fade">
                                      <p:cBhvr>
                                        <p:cTn id="109" dur="500"/>
                                        <p:tgtEl>
                                          <p:spTgt spid="101"/>
                                        </p:tgtEl>
                                      </p:cBhvr>
                                    </p:animEffect>
                                  </p:childTnLst>
                                </p:cTn>
                              </p:par>
                              <p:par>
                                <p:cTn id="110" presetID="53" presetClass="entr" presetSubtype="16" fill="hold" nodeType="withEffect">
                                  <p:stCondLst>
                                    <p:cond delay="0"/>
                                  </p:stCondLst>
                                  <p:childTnLst>
                                    <p:set>
                                      <p:cBhvr>
                                        <p:cTn id="111" dur="1" fill="hold">
                                          <p:stCondLst>
                                            <p:cond delay="0"/>
                                          </p:stCondLst>
                                        </p:cTn>
                                        <p:tgtEl>
                                          <p:spTgt spid="111"/>
                                        </p:tgtEl>
                                        <p:attrNameLst>
                                          <p:attrName>style.visibility</p:attrName>
                                        </p:attrNameLst>
                                      </p:cBhvr>
                                      <p:to>
                                        <p:strVal val="visible"/>
                                      </p:to>
                                    </p:set>
                                    <p:anim calcmode="lin" valueType="num">
                                      <p:cBhvr>
                                        <p:cTn id="112" dur="500" fill="hold"/>
                                        <p:tgtEl>
                                          <p:spTgt spid="111"/>
                                        </p:tgtEl>
                                        <p:attrNameLst>
                                          <p:attrName>ppt_w</p:attrName>
                                        </p:attrNameLst>
                                      </p:cBhvr>
                                      <p:tavLst>
                                        <p:tav tm="0">
                                          <p:val>
                                            <p:fltVal val="0"/>
                                          </p:val>
                                        </p:tav>
                                        <p:tav tm="100000">
                                          <p:val>
                                            <p:strVal val="#ppt_w"/>
                                          </p:val>
                                        </p:tav>
                                      </p:tavLst>
                                    </p:anim>
                                    <p:anim calcmode="lin" valueType="num">
                                      <p:cBhvr>
                                        <p:cTn id="113" dur="500" fill="hold"/>
                                        <p:tgtEl>
                                          <p:spTgt spid="111"/>
                                        </p:tgtEl>
                                        <p:attrNameLst>
                                          <p:attrName>ppt_h</p:attrName>
                                        </p:attrNameLst>
                                      </p:cBhvr>
                                      <p:tavLst>
                                        <p:tav tm="0">
                                          <p:val>
                                            <p:fltVal val="0"/>
                                          </p:val>
                                        </p:tav>
                                        <p:tav tm="100000">
                                          <p:val>
                                            <p:strVal val="#ppt_h"/>
                                          </p:val>
                                        </p:tav>
                                      </p:tavLst>
                                    </p:anim>
                                    <p:animEffect transition="in" filter="fade">
                                      <p:cBhvr>
                                        <p:cTn id="114" dur="500"/>
                                        <p:tgtEl>
                                          <p:spTgt spid="111"/>
                                        </p:tgtEl>
                                      </p:cBhvr>
                                    </p:animEffect>
                                  </p:childTnLst>
                                </p:cTn>
                              </p:par>
                              <p:par>
                                <p:cTn id="115" presetID="53" presetClass="entr" presetSubtype="16" fill="hold" nodeType="withEffect">
                                  <p:stCondLst>
                                    <p:cond delay="0"/>
                                  </p:stCondLst>
                                  <p:childTnLst>
                                    <p:set>
                                      <p:cBhvr>
                                        <p:cTn id="116" dur="1" fill="hold">
                                          <p:stCondLst>
                                            <p:cond delay="0"/>
                                          </p:stCondLst>
                                        </p:cTn>
                                        <p:tgtEl>
                                          <p:spTgt spid="116"/>
                                        </p:tgtEl>
                                        <p:attrNameLst>
                                          <p:attrName>style.visibility</p:attrName>
                                        </p:attrNameLst>
                                      </p:cBhvr>
                                      <p:to>
                                        <p:strVal val="visible"/>
                                      </p:to>
                                    </p:set>
                                    <p:anim calcmode="lin" valueType="num">
                                      <p:cBhvr>
                                        <p:cTn id="117" dur="500" fill="hold"/>
                                        <p:tgtEl>
                                          <p:spTgt spid="116"/>
                                        </p:tgtEl>
                                        <p:attrNameLst>
                                          <p:attrName>ppt_w</p:attrName>
                                        </p:attrNameLst>
                                      </p:cBhvr>
                                      <p:tavLst>
                                        <p:tav tm="0">
                                          <p:val>
                                            <p:fltVal val="0"/>
                                          </p:val>
                                        </p:tav>
                                        <p:tav tm="100000">
                                          <p:val>
                                            <p:strVal val="#ppt_w"/>
                                          </p:val>
                                        </p:tav>
                                      </p:tavLst>
                                    </p:anim>
                                    <p:anim calcmode="lin" valueType="num">
                                      <p:cBhvr>
                                        <p:cTn id="118" dur="500" fill="hold"/>
                                        <p:tgtEl>
                                          <p:spTgt spid="116"/>
                                        </p:tgtEl>
                                        <p:attrNameLst>
                                          <p:attrName>ppt_h</p:attrName>
                                        </p:attrNameLst>
                                      </p:cBhvr>
                                      <p:tavLst>
                                        <p:tav tm="0">
                                          <p:val>
                                            <p:fltVal val="0"/>
                                          </p:val>
                                        </p:tav>
                                        <p:tav tm="100000">
                                          <p:val>
                                            <p:strVal val="#ppt_h"/>
                                          </p:val>
                                        </p:tav>
                                      </p:tavLst>
                                    </p:anim>
                                    <p:animEffect transition="in" filter="fade">
                                      <p:cBhvr>
                                        <p:cTn id="119" dur="500"/>
                                        <p:tgtEl>
                                          <p:spTgt spid="116"/>
                                        </p:tgtEl>
                                      </p:cBhvr>
                                    </p:animEffect>
                                  </p:childTnLst>
                                </p:cTn>
                              </p:par>
                              <p:par>
                                <p:cTn id="120" presetID="53" presetClass="entr" presetSubtype="16" fill="hold" nodeType="withEffect">
                                  <p:stCondLst>
                                    <p:cond delay="0"/>
                                  </p:stCondLst>
                                  <p:childTnLst>
                                    <p:set>
                                      <p:cBhvr>
                                        <p:cTn id="121" dur="1" fill="hold">
                                          <p:stCondLst>
                                            <p:cond delay="0"/>
                                          </p:stCondLst>
                                        </p:cTn>
                                        <p:tgtEl>
                                          <p:spTgt spid="121"/>
                                        </p:tgtEl>
                                        <p:attrNameLst>
                                          <p:attrName>style.visibility</p:attrName>
                                        </p:attrNameLst>
                                      </p:cBhvr>
                                      <p:to>
                                        <p:strVal val="visible"/>
                                      </p:to>
                                    </p:set>
                                    <p:anim calcmode="lin" valueType="num">
                                      <p:cBhvr>
                                        <p:cTn id="122" dur="500" fill="hold"/>
                                        <p:tgtEl>
                                          <p:spTgt spid="121"/>
                                        </p:tgtEl>
                                        <p:attrNameLst>
                                          <p:attrName>ppt_w</p:attrName>
                                        </p:attrNameLst>
                                      </p:cBhvr>
                                      <p:tavLst>
                                        <p:tav tm="0">
                                          <p:val>
                                            <p:fltVal val="0"/>
                                          </p:val>
                                        </p:tav>
                                        <p:tav tm="100000">
                                          <p:val>
                                            <p:strVal val="#ppt_w"/>
                                          </p:val>
                                        </p:tav>
                                      </p:tavLst>
                                    </p:anim>
                                    <p:anim calcmode="lin" valueType="num">
                                      <p:cBhvr>
                                        <p:cTn id="123" dur="500" fill="hold"/>
                                        <p:tgtEl>
                                          <p:spTgt spid="121"/>
                                        </p:tgtEl>
                                        <p:attrNameLst>
                                          <p:attrName>ppt_h</p:attrName>
                                        </p:attrNameLst>
                                      </p:cBhvr>
                                      <p:tavLst>
                                        <p:tav tm="0">
                                          <p:val>
                                            <p:fltVal val="0"/>
                                          </p:val>
                                        </p:tav>
                                        <p:tav tm="100000">
                                          <p:val>
                                            <p:strVal val="#ppt_h"/>
                                          </p:val>
                                        </p:tav>
                                      </p:tavLst>
                                    </p:anim>
                                    <p:animEffect transition="in" filter="fade">
                                      <p:cBhvr>
                                        <p:cTn id="124" dur="500"/>
                                        <p:tgtEl>
                                          <p:spTgt spid="121"/>
                                        </p:tgtEl>
                                      </p:cBhvr>
                                    </p:animEffect>
                                  </p:childTnLst>
                                </p:cTn>
                              </p:par>
                              <p:par>
                                <p:cTn id="125" presetID="53" presetClass="entr" presetSubtype="16" fill="hold" nodeType="withEffect">
                                  <p:stCondLst>
                                    <p:cond delay="0"/>
                                  </p:stCondLst>
                                  <p:childTnLst>
                                    <p:set>
                                      <p:cBhvr>
                                        <p:cTn id="126" dur="1" fill="hold">
                                          <p:stCondLst>
                                            <p:cond delay="0"/>
                                          </p:stCondLst>
                                        </p:cTn>
                                        <p:tgtEl>
                                          <p:spTgt spid="126"/>
                                        </p:tgtEl>
                                        <p:attrNameLst>
                                          <p:attrName>style.visibility</p:attrName>
                                        </p:attrNameLst>
                                      </p:cBhvr>
                                      <p:to>
                                        <p:strVal val="visible"/>
                                      </p:to>
                                    </p:set>
                                    <p:anim calcmode="lin" valueType="num">
                                      <p:cBhvr>
                                        <p:cTn id="127" dur="500" fill="hold"/>
                                        <p:tgtEl>
                                          <p:spTgt spid="126"/>
                                        </p:tgtEl>
                                        <p:attrNameLst>
                                          <p:attrName>ppt_w</p:attrName>
                                        </p:attrNameLst>
                                      </p:cBhvr>
                                      <p:tavLst>
                                        <p:tav tm="0">
                                          <p:val>
                                            <p:fltVal val="0"/>
                                          </p:val>
                                        </p:tav>
                                        <p:tav tm="100000">
                                          <p:val>
                                            <p:strVal val="#ppt_w"/>
                                          </p:val>
                                        </p:tav>
                                      </p:tavLst>
                                    </p:anim>
                                    <p:anim calcmode="lin" valueType="num">
                                      <p:cBhvr>
                                        <p:cTn id="128" dur="500" fill="hold"/>
                                        <p:tgtEl>
                                          <p:spTgt spid="126"/>
                                        </p:tgtEl>
                                        <p:attrNameLst>
                                          <p:attrName>ppt_h</p:attrName>
                                        </p:attrNameLst>
                                      </p:cBhvr>
                                      <p:tavLst>
                                        <p:tav tm="0">
                                          <p:val>
                                            <p:fltVal val="0"/>
                                          </p:val>
                                        </p:tav>
                                        <p:tav tm="100000">
                                          <p:val>
                                            <p:strVal val="#ppt_h"/>
                                          </p:val>
                                        </p:tav>
                                      </p:tavLst>
                                    </p:anim>
                                    <p:animEffect transition="in" filter="fade">
                                      <p:cBhvr>
                                        <p:cTn id="12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95F4D-5DC1-4DD3-8DC9-5AE7882A6215}"/>
              </a:ext>
            </a:extLst>
          </p:cNvPr>
          <p:cNvSpPr>
            <a:spLocks noGrp="1"/>
          </p:cNvSpPr>
          <p:nvPr>
            <p:ph type="title"/>
          </p:nvPr>
        </p:nvSpPr>
        <p:spPr/>
        <p:txBody>
          <a:bodyPr/>
          <a:lstStyle/>
          <a:p>
            <a:r>
              <a:rPr lang="en-US" dirty="0"/>
              <a:t>Training Environment </a:t>
            </a:r>
          </a:p>
        </p:txBody>
      </p:sp>
      <p:sp>
        <p:nvSpPr>
          <p:cNvPr id="4" name="Slide Number Placeholder 3">
            <a:extLst>
              <a:ext uri="{FF2B5EF4-FFF2-40B4-BE49-F238E27FC236}">
                <a16:creationId xmlns:a16="http://schemas.microsoft.com/office/drawing/2014/main" id="{10A6EDFC-0092-4D14-B513-F04FF610DA49}"/>
              </a:ext>
            </a:extLst>
          </p:cNvPr>
          <p:cNvSpPr>
            <a:spLocks noGrp="1"/>
          </p:cNvSpPr>
          <p:nvPr>
            <p:ph type="sldNum" sz="quarter" idx="12"/>
          </p:nvPr>
        </p:nvSpPr>
        <p:spPr/>
        <p:txBody>
          <a:bodyPr/>
          <a:lstStyle/>
          <a:p>
            <a:fld id="{2346C6CC-1531-9D43-9929-56C34AA4FDB5}" type="slidenum">
              <a:rPr lang="en-US" smtClean="0"/>
              <a:t>32</a:t>
            </a:fld>
            <a:endParaRPr lang="en-US" dirty="0"/>
          </a:p>
        </p:txBody>
      </p:sp>
      <p:pic>
        <p:nvPicPr>
          <p:cNvPr id="7" name="Picture 6">
            <a:extLst>
              <a:ext uri="{FF2B5EF4-FFF2-40B4-BE49-F238E27FC236}">
                <a16:creationId xmlns:a16="http://schemas.microsoft.com/office/drawing/2014/main" id="{9D198D97-0C01-4607-A1C1-A57917E00726}"/>
              </a:ext>
            </a:extLst>
          </p:cNvPr>
          <p:cNvPicPr>
            <a:picLocks noChangeAspect="1"/>
          </p:cNvPicPr>
          <p:nvPr/>
        </p:nvPicPr>
        <p:blipFill>
          <a:blip r:embed="rId3"/>
          <a:stretch>
            <a:fillRect/>
          </a:stretch>
        </p:blipFill>
        <p:spPr>
          <a:xfrm>
            <a:off x="141134" y="971705"/>
            <a:ext cx="10626714" cy="4653454"/>
          </a:xfrm>
          <a:prstGeom prst="rect">
            <a:avLst/>
          </a:prstGeom>
          <a:ln>
            <a:noFill/>
          </a:ln>
          <a:effectLst>
            <a:softEdge rad="112500"/>
          </a:effectLst>
        </p:spPr>
      </p:pic>
    </p:spTree>
    <p:extLst>
      <p:ext uri="{BB962C8B-B14F-4D97-AF65-F5344CB8AC3E}">
        <p14:creationId xmlns:p14="http://schemas.microsoft.com/office/powerpoint/2010/main" val="22316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7AB612B7-AA10-409C-8ED4-33F4CB292F02}"/>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VR&amp;E CMS </a:t>
            </a:r>
            <a:br>
              <a:rPr lang="en-US" sz="6000" kern="1200" dirty="0">
                <a:solidFill>
                  <a:srgbClr val="FFFFFF"/>
                </a:solidFill>
                <a:latin typeface="+mj-lt"/>
                <a:ea typeface="+mj-ea"/>
                <a:cs typeface="+mj-cs"/>
              </a:rPr>
            </a:br>
            <a:r>
              <a:rPr lang="en-US" sz="6000" kern="1200" dirty="0">
                <a:solidFill>
                  <a:srgbClr val="FFFFFF"/>
                </a:solidFill>
                <a:latin typeface="+mj-lt"/>
                <a:ea typeface="+mj-ea"/>
                <a:cs typeface="+mj-cs"/>
              </a:rPr>
              <a:t>Overview  </a:t>
            </a:r>
          </a:p>
        </p:txBody>
      </p:sp>
      <p:sp>
        <p:nvSpPr>
          <p:cNvPr id="4" name="Slide Number Placeholder 3">
            <a:extLst>
              <a:ext uri="{FF2B5EF4-FFF2-40B4-BE49-F238E27FC236}">
                <a16:creationId xmlns:a16="http://schemas.microsoft.com/office/drawing/2014/main" id="{0E4EEEB2-6AB4-460A-9A14-B908258FE08A}"/>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lgn="r">
              <a:spcAft>
                <a:spcPts val="600"/>
              </a:spcAft>
            </a:pPr>
            <a:fld id="{2346C6CC-1531-9D43-9929-56C34AA4FDB5}" type="slidenum">
              <a:rPr lang="en-US" sz="1000">
                <a:solidFill>
                  <a:srgbClr val="898989"/>
                </a:solidFill>
              </a:rPr>
              <a:pPr algn="r">
                <a:spcAft>
                  <a:spcPts val="600"/>
                </a:spcAft>
              </a:pPr>
              <a:t>33</a:t>
            </a:fld>
            <a:endParaRPr lang="en-US" sz="1000" dirty="0">
              <a:solidFill>
                <a:srgbClr val="898989"/>
              </a:solidFill>
            </a:endParaRPr>
          </a:p>
        </p:txBody>
      </p:sp>
    </p:spTree>
    <p:extLst>
      <p:ext uri="{BB962C8B-B14F-4D97-AF65-F5344CB8AC3E}">
        <p14:creationId xmlns:p14="http://schemas.microsoft.com/office/powerpoint/2010/main" val="232339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72E5-BF9A-44F6-998F-06EAC65C89CB}"/>
              </a:ext>
            </a:extLst>
          </p:cNvPr>
          <p:cNvSpPr>
            <a:spLocks noGrp="1"/>
          </p:cNvSpPr>
          <p:nvPr>
            <p:ph type="title"/>
          </p:nvPr>
        </p:nvSpPr>
        <p:spPr/>
        <p:txBody>
          <a:bodyPr/>
          <a:lstStyle/>
          <a:p>
            <a:pPr marL="10795"/>
            <a:r>
              <a:rPr lang="en-US" dirty="0">
                <a:cs typeface="Calibri"/>
              </a:rPr>
              <a:t>PIV Single Sign-On Capability</a:t>
            </a:r>
          </a:p>
        </p:txBody>
      </p:sp>
      <p:pic>
        <p:nvPicPr>
          <p:cNvPr id="4" name="Picture 4" descr="Graphical user interface&#10;&#10;Description automatically generated">
            <a:extLst>
              <a:ext uri="{FF2B5EF4-FFF2-40B4-BE49-F238E27FC236}">
                <a16:creationId xmlns:a16="http://schemas.microsoft.com/office/drawing/2014/main" id="{59D9A238-C7BD-46AE-A8B8-76336003AB21}"/>
              </a:ext>
            </a:extLst>
          </p:cNvPr>
          <p:cNvPicPr>
            <a:picLocks noGrp="1" noChangeAspect="1"/>
          </p:cNvPicPr>
          <p:nvPr>
            <p:ph idx="1"/>
          </p:nvPr>
        </p:nvPicPr>
        <p:blipFill>
          <a:blip r:embed="rId3"/>
          <a:stretch>
            <a:fillRect/>
          </a:stretch>
        </p:blipFill>
        <p:spPr>
          <a:xfrm>
            <a:off x="3191886" y="1168040"/>
            <a:ext cx="5293035" cy="4767711"/>
          </a:xfrm>
        </p:spPr>
      </p:pic>
      <p:sp>
        <p:nvSpPr>
          <p:cNvPr id="5" name="Slide Number Placeholder 4">
            <a:extLst>
              <a:ext uri="{FF2B5EF4-FFF2-40B4-BE49-F238E27FC236}">
                <a16:creationId xmlns:a16="http://schemas.microsoft.com/office/drawing/2014/main" id="{3295E1FB-D23D-4C73-90F1-188D5D9452E6}"/>
              </a:ext>
            </a:extLst>
          </p:cNvPr>
          <p:cNvSpPr>
            <a:spLocks noGrp="1"/>
          </p:cNvSpPr>
          <p:nvPr>
            <p:ph type="sldNum" sz="quarter" idx="12"/>
          </p:nvPr>
        </p:nvSpPr>
        <p:spPr/>
        <p:txBody>
          <a:bodyPr/>
          <a:lstStyle/>
          <a:p>
            <a:fld id="{2346C6CC-1531-9D43-9929-56C34AA4FDB5}" type="slidenum">
              <a:rPr lang="en-US" smtClean="0"/>
              <a:t>34</a:t>
            </a:fld>
            <a:endParaRPr lang="en-US" dirty="0"/>
          </a:p>
        </p:txBody>
      </p:sp>
    </p:spTree>
    <p:extLst>
      <p:ext uri="{BB962C8B-B14F-4D97-AF65-F5344CB8AC3E}">
        <p14:creationId xmlns:p14="http://schemas.microsoft.com/office/powerpoint/2010/main" val="1436141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464D-9EBB-4307-9005-9D1F6512E1F3}"/>
              </a:ext>
            </a:extLst>
          </p:cNvPr>
          <p:cNvSpPr>
            <a:spLocks noGrp="1"/>
          </p:cNvSpPr>
          <p:nvPr>
            <p:ph type="title"/>
          </p:nvPr>
        </p:nvSpPr>
        <p:spPr/>
        <p:txBody>
          <a:bodyPr/>
          <a:lstStyle/>
          <a:p>
            <a:pPr marL="10795"/>
            <a:r>
              <a:rPr lang="en-US" dirty="0"/>
              <a:t>CMS Dashboard</a:t>
            </a:r>
          </a:p>
        </p:txBody>
      </p:sp>
      <p:sp>
        <p:nvSpPr>
          <p:cNvPr id="4" name="Slide Number Placeholder 3">
            <a:extLst>
              <a:ext uri="{FF2B5EF4-FFF2-40B4-BE49-F238E27FC236}">
                <a16:creationId xmlns:a16="http://schemas.microsoft.com/office/drawing/2014/main" id="{07380D00-66D3-4260-ABEA-E6B82F2BC6BC}"/>
              </a:ext>
            </a:extLst>
          </p:cNvPr>
          <p:cNvSpPr>
            <a:spLocks noGrp="1"/>
          </p:cNvSpPr>
          <p:nvPr>
            <p:ph type="sldNum" sz="quarter" idx="12"/>
          </p:nvPr>
        </p:nvSpPr>
        <p:spPr/>
        <p:txBody>
          <a:bodyPr/>
          <a:lstStyle/>
          <a:p>
            <a:fld id="{2346C6CC-1531-9D43-9929-56C34AA4FDB5}" type="slidenum">
              <a:rPr lang="en-US" smtClean="0"/>
              <a:t>35</a:t>
            </a:fld>
            <a:endParaRPr lang="en-US" dirty="0"/>
          </a:p>
        </p:txBody>
      </p:sp>
      <p:pic>
        <p:nvPicPr>
          <p:cNvPr id="5" name="Picture 5" descr="Graphical user interface, text, application, email&#10;&#10;Description automatically generated">
            <a:extLst>
              <a:ext uri="{FF2B5EF4-FFF2-40B4-BE49-F238E27FC236}">
                <a16:creationId xmlns:a16="http://schemas.microsoft.com/office/drawing/2014/main" id="{F8391308-64E3-4281-B9A2-5010C6C3E2DB}"/>
              </a:ext>
            </a:extLst>
          </p:cNvPr>
          <p:cNvPicPr>
            <a:picLocks noChangeAspect="1"/>
          </p:cNvPicPr>
          <p:nvPr/>
        </p:nvPicPr>
        <p:blipFill>
          <a:blip r:embed="rId3"/>
          <a:stretch>
            <a:fillRect/>
          </a:stretch>
        </p:blipFill>
        <p:spPr>
          <a:xfrm>
            <a:off x="148861" y="1076996"/>
            <a:ext cx="11898405" cy="4854791"/>
          </a:xfrm>
          <a:prstGeom prst="rect">
            <a:avLst/>
          </a:prstGeom>
        </p:spPr>
      </p:pic>
    </p:spTree>
    <p:extLst>
      <p:ext uri="{BB962C8B-B14F-4D97-AF65-F5344CB8AC3E}">
        <p14:creationId xmlns:p14="http://schemas.microsoft.com/office/powerpoint/2010/main" val="2714554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A689-2E3A-4F24-B05C-CC4BE7C13D4C}"/>
              </a:ext>
            </a:extLst>
          </p:cNvPr>
          <p:cNvSpPr>
            <a:spLocks noGrp="1"/>
          </p:cNvSpPr>
          <p:nvPr>
            <p:ph type="title"/>
          </p:nvPr>
        </p:nvSpPr>
        <p:spPr/>
        <p:txBody>
          <a:bodyPr/>
          <a:lstStyle/>
          <a:p>
            <a:pPr marL="10795"/>
            <a:r>
              <a:rPr lang="en-US" dirty="0"/>
              <a:t>Workflows</a:t>
            </a:r>
          </a:p>
        </p:txBody>
      </p:sp>
      <p:sp>
        <p:nvSpPr>
          <p:cNvPr id="3" name="Slide Number Placeholder 2">
            <a:extLst>
              <a:ext uri="{FF2B5EF4-FFF2-40B4-BE49-F238E27FC236}">
                <a16:creationId xmlns:a16="http://schemas.microsoft.com/office/drawing/2014/main" id="{69338387-5A8E-4E41-A40C-4BF5DF6EEFD6}"/>
              </a:ext>
            </a:extLst>
          </p:cNvPr>
          <p:cNvSpPr>
            <a:spLocks noGrp="1"/>
          </p:cNvSpPr>
          <p:nvPr>
            <p:ph type="sldNum" sz="quarter" idx="12"/>
          </p:nvPr>
        </p:nvSpPr>
        <p:spPr/>
        <p:txBody>
          <a:bodyPr/>
          <a:lstStyle/>
          <a:p>
            <a:fld id="{2346C6CC-1531-9D43-9929-56C34AA4FDB5}" type="slidenum">
              <a:rPr lang="en-US" smtClean="0"/>
              <a:t>36</a:t>
            </a:fld>
            <a:endParaRPr lang="en-US" dirty="0"/>
          </a:p>
        </p:txBody>
      </p:sp>
      <p:sp>
        <p:nvSpPr>
          <p:cNvPr id="5" name="Content Placeholder 2">
            <a:extLst>
              <a:ext uri="{FF2B5EF4-FFF2-40B4-BE49-F238E27FC236}">
                <a16:creationId xmlns:a16="http://schemas.microsoft.com/office/drawing/2014/main" id="{01C9EFBF-1709-4C84-8D59-9CEFEE3B295C}"/>
              </a:ext>
            </a:extLst>
          </p:cNvPr>
          <p:cNvSpPr txBox="1">
            <a:spLocks/>
          </p:cNvSpPr>
          <p:nvPr/>
        </p:nvSpPr>
        <p:spPr>
          <a:xfrm>
            <a:off x="436372" y="4514375"/>
            <a:ext cx="10515600" cy="18419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22288" indent="-234950" algn="l" defTabSz="914400" rtl="0" eaLnBrk="1" latinLnBrk="0" hangingPunct="1">
              <a:lnSpc>
                <a:spcPct val="90000"/>
              </a:lnSpc>
              <a:spcBef>
                <a:spcPts val="500"/>
              </a:spcBef>
              <a:buSzPct val="75000"/>
              <a:buFont typeface="Courier New" panose="02070309020205020404" pitchFamily="49" charset="0"/>
              <a:buChar char="o"/>
              <a:tabLst/>
              <a:defRPr sz="2400" kern="1200">
                <a:solidFill>
                  <a:schemeClr val="tx1"/>
                </a:solidFill>
                <a:latin typeface="+mn-lt"/>
                <a:ea typeface="+mn-ea"/>
                <a:cs typeface="+mn-cs"/>
              </a:defRPr>
            </a:lvl2pPr>
            <a:lvl3pPr marL="800100" indent="-234950" algn="l" defTabSz="914400" rtl="0" eaLnBrk="1" latinLnBrk="0" hangingPunct="1">
              <a:lnSpc>
                <a:spcPct val="90000"/>
              </a:lnSpc>
              <a:spcBef>
                <a:spcPts val="500"/>
              </a:spcBef>
              <a:buFont typeface="Wingdings" pitchFamily="2" charset="2"/>
              <a:buChar char="§"/>
              <a:tabLst/>
              <a:defRPr sz="2000" kern="1200">
                <a:solidFill>
                  <a:srgbClr val="003F72"/>
                </a:solidFill>
                <a:latin typeface="+mn-lt"/>
                <a:ea typeface="+mn-ea"/>
                <a:cs typeface="+mn-cs"/>
              </a:defRPr>
            </a:lvl3pPr>
            <a:lvl4pPr marL="1035050" indent="-214313" algn="l" defTabSz="914400" rtl="0" eaLnBrk="1" latinLnBrk="0" hangingPunct="1">
              <a:lnSpc>
                <a:spcPct val="90000"/>
              </a:lnSpc>
              <a:spcBef>
                <a:spcPts val="500"/>
              </a:spcBef>
              <a:buFont typeface="Arial" panose="020B0604020202020204" pitchFamily="34" charset="0"/>
              <a:buChar char="•"/>
              <a:tabLst/>
              <a:defRPr sz="1800" kern="1200">
                <a:solidFill>
                  <a:schemeClr val="tx1">
                    <a:lumMod val="50000"/>
                    <a:lumOff val="50000"/>
                  </a:schemeClr>
                </a:solidFill>
                <a:latin typeface="+mn-lt"/>
                <a:ea typeface="+mn-ea"/>
                <a:cs typeface="+mn-cs"/>
              </a:defRPr>
            </a:lvl4pPr>
            <a:lvl5pPr marL="1258888" indent="-214313" algn="l" defTabSz="914400" rtl="0" eaLnBrk="1" latinLnBrk="0" hangingPunct="1">
              <a:lnSpc>
                <a:spcPct val="90000"/>
              </a:lnSpc>
              <a:spcBef>
                <a:spcPts val="500"/>
              </a:spcBef>
              <a:buSzPct val="85000"/>
              <a:buFont typeface="Courier New" panose="02070309020205020404" pitchFamily="49" charset="0"/>
              <a:buChar char="o"/>
              <a:tabLst/>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Font typeface="Arial" panose="020B0604020202020204" pitchFamily="34" charset="0"/>
              <a:buNone/>
            </a:pPr>
            <a:r>
              <a:rPr lang="en-US" sz="2400" dirty="0">
                <a:latin typeface="Calibri"/>
                <a:ea typeface="Calibri" panose="020F0502020204030204" pitchFamily="34" charset="0"/>
                <a:cs typeface="Arial"/>
              </a:rPr>
              <a:t>CMS comprises streamlined workflows and automations that allow the user to quickly find the status and locate the history of the current Case, Application, and Award. Each status is color-coded to indicate the current or past status.</a:t>
            </a:r>
            <a:endParaRPr lang="en-US" sz="2400" dirty="0">
              <a:latin typeface="Arial" panose="020B0604020202020204" pitchFamily="34" charset="0"/>
              <a:ea typeface="Calibri" panose="020F0502020204030204" pitchFamily="34" charset="0"/>
              <a:cs typeface="Arial"/>
            </a:endParaRPr>
          </a:p>
          <a:p>
            <a:pPr marL="0" indent="0" algn="ctr">
              <a:buFont typeface="Arial" panose="020B0604020202020204" pitchFamily="34" charset="0"/>
              <a:buNone/>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2400" dirty="0"/>
          </a:p>
        </p:txBody>
      </p:sp>
      <p:sp>
        <p:nvSpPr>
          <p:cNvPr id="6" name="Rectangle 5">
            <a:extLst>
              <a:ext uri="{FF2B5EF4-FFF2-40B4-BE49-F238E27FC236}">
                <a16:creationId xmlns:a16="http://schemas.microsoft.com/office/drawing/2014/main" id="{49AC0D35-82B4-4190-9128-C77B2067D59C}"/>
              </a:ext>
            </a:extLst>
          </p:cNvPr>
          <p:cNvSpPr/>
          <p:nvPr/>
        </p:nvSpPr>
        <p:spPr>
          <a:xfrm>
            <a:off x="8991600" y="1986866"/>
            <a:ext cx="2824480" cy="1477328"/>
          </a:xfrm>
          <a:prstGeom prst="rect">
            <a:avLst/>
          </a:prstGeom>
        </p:spPr>
        <p:txBody>
          <a:bodyPr wrap="square">
            <a:spAutoFit/>
          </a:bodyPr>
          <a:lstStyle/>
          <a:p>
            <a:r>
              <a:rPr lang="en-US" b="1" dirty="0">
                <a:solidFill>
                  <a:srgbClr val="2F5496"/>
                </a:solidFill>
                <a:latin typeface="Arial"/>
                <a:ea typeface="Calibri" panose="020F0502020204030204" pitchFamily="34" charset="0"/>
                <a:cs typeface="Arial"/>
              </a:rPr>
              <a:t>Blue</a:t>
            </a:r>
            <a:r>
              <a:rPr lang="en-US" dirty="0">
                <a:latin typeface="Arial"/>
                <a:ea typeface="Calibri" panose="020F0502020204030204" pitchFamily="34" charset="0"/>
                <a:cs typeface="Arial"/>
              </a:rPr>
              <a:t> = Previous Status    </a:t>
            </a:r>
          </a:p>
          <a:p>
            <a:endParaRPr lang="en-US" b="1" dirty="0">
              <a:solidFill>
                <a:srgbClr val="808080"/>
              </a:solidFill>
              <a:latin typeface="Arial"/>
              <a:ea typeface="Calibri" panose="020F0502020204030204" pitchFamily="34" charset="0"/>
              <a:cs typeface="Arial"/>
            </a:endParaRPr>
          </a:p>
          <a:p>
            <a:r>
              <a:rPr lang="en-US" b="1" dirty="0">
                <a:solidFill>
                  <a:srgbClr val="808080"/>
                </a:solidFill>
                <a:latin typeface="Arial"/>
                <a:ea typeface="Calibri" panose="020F0502020204030204" pitchFamily="34" charset="0"/>
                <a:cs typeface="Arial"/>
              </a:rPr>
              <a:t>Gray</a:t>
            </a:r>
            <a:r>
              <a:rPr lang="en-US" dirty="0">
                <a:latin typeface="Arial"/>
                <a:ea typeface="Calibri" panose="020F0502020204030204" pitchFamily="34" charset="0"/>
                <a:cs typeface="Arial"/>
              </a:rPr>
              <a:t> = N/A       </a:t>
            </a:r>
          </a:p>
          <a:p>
            <a:endParaRPr lang="en-US" b="1" dirty="0">
              <a:solidFill>
                <a:srgbClr val="00B050"/>
              </a:solidFill>
              <a:latin typeface="Arial"/>
              <a:ea typeface="Calibri" panose="020F0502020204030204" pitchFamily="34" charset="0"/>
              <a:cs typeface="Arial"/>
            </a:endParaRPr>
          </a:p>
          <a:p>
            <a:r>
              <a:rPr lang="en-US" b="1" dirty="0">
                <a:solidFill>
                  <a:srgbClr val="00B050"/>
                </a:solidFill>
                <a:latin typeface="Arial"/>
                <a:ea typeface="Calibri" panose="020F0502020204030204" pitchFamily="34" charset="0"/>
                <a:cs typeface="Arial"/>
              </a:rPr>
              <a:t>Green</a:t>
            </a:r>
            <a:r>
              <a:rPr lang="en-US" dirty="0">
                <a:latin typeface="Arial"/>
                <a:ea typeface="Calibri" panose="020F0502020204030204" pitchFamily="34" charset="0"/>
                <a:cs typeface="Arial"/>
              </a:rPr>
              <a:t> = Current Status</a:t>
            </a:r>
          </a:p>
        </p:txBody>
      </p:sp>
      <p:pic>
        <p:nvPicPr>
          <p:cNvPr id="8" name="Picture 8">
            <a:extLst>
              <a:ext uri="{FF2B5EF4-FFF2-40B4-BE49-F238E27FC236}">
                <a16:creationId xmlns:a16="http://schemas.microsoft.com/office/drawing/2014/main" id="{7B381043-699F-4E81-B8C4-70773618F076}"/>
              </a:ext>
            </a:extLst>
          </p:cNvPr>
          <p:cNvPicPr>
            <a:picLocks noChangeAspect="1"/>
          </p:cNvPicPr>
          <p:nvPr/>
        </p:nvPicPr>
        <p:blipFill>
          <a:blip r:embed="rId3"/>
          <a:stretch>
            <a:fillRect/>
          </a:stretch>
        </p:blipFill>
        <p:spPr>
          <a:xfrm>
            <a:off x="544286" y="1274249"/>
            <a:ext cx="8142513" cy="3101188"/>
          </a:xfrm>
          <a:prstGeom prst="rect">
            <a:avLst/>
          </a:prstGeom>
        </p:spPr>
      </p:pic>
      <p:sp>
        <p:nvSpPr>
          <p:cNvPr id="7" name="Rectangle 6">
            <a:extLst>
              <a:ext uri="{FF2B5EF4-FFF2-40B4-BE49-F238E27FC236}">
                <a16:creationId xmlns:a16="http://schemas.microsoft.com/office/drawing/2014/main" id="{03F84028-4486-4229-9A4D-94DF4D04AF9B}"/>
              </a:ext>
            </a:extLst>
          </p:cNvPr>
          <p:cNvSpPr/>
          <p:nvPr/>
        </p:nvSpPr>
        <p:spPr>
          <a:xfrm>
            <a:off x="544285" y="3193763"/>
            <a:ext cx="8142513" cy="1181674"/>
          </a:xfrm>
          <a:prstGeom prst="rect">
            <a:avLst/>
          </a:prstGeom>
          <a:solidFill>
            <a:schemeClr val="bg1">
              <a:lumMod val="6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AEF54B0-A035-4A4B-AF2B-43475346254F}"/>
              </a:ext>
            </a:extLst>
          </p:cNvPr>
          <p:cNvSpPr/>
          <p:nvPr/>
        </p:nvSpPr>
        <p:spPr>
          <a:xfrm>
            <a:off x="544285" y="1274249"/>
            <a:ext cx="8142513" cy="1181674"/>
          </a:xfrm>
          <a:prstGeom prst="rect">
            <a:avLst/>
          </a:prstGeom>
          <a:solidFill>
            <a:schemeClr val="bg1">
              <a:lumMod val="6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F361104-FDEA-4524-9F38-2062459FB790}"/>
              </a:ext>
            </a:extLst>
          </p:cNvPr>
          <p:cNvSpPr/>
          <p:nvPr/>
        </p:nvSpPr>
        <p:spPr>
          <a:xfrm>
            <a:off x="544284" y="2455922"/>
            <a:ext cx="1071156" cy="737841"/>
          </a:xfrm>
          <a:prstGeom prst="rect">
            <a:avLst/>
          </a:prstGeom>
          <a:solidFill>
            <a:schemeClr val="bg1">
              <a:lumMod val="6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6134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EF1B9-2ACF-435F-92AD-E876EA32189D}"/>
              </a:ext>
            </a:extLst>
          </p:cNvPr>
          <p:cNvSpPr>
            <a:spLocks noGrp="1"/>
          </p:cNvSpPr>
          <p:nvPr>
            <p:ph type="title"/>
          </p:nvPr>
        </p:nvSpPr>
        <p:spPr/>
        <p:txBody>
          <a:bodyPr/>
          <a:lstStyle/>
          <a:p>
            <a:r>
              <a:rPr lang="en-US" dirty="0"/>
              <a:t>Event </a:t>
            </a:r>
          </a:p>
        </p:txBody>
      </p:sp>
      <p:sp>
        <p:nvSpPr>
          <p:cNvPr id="4" name="Slide Number Placeholder 3">
            <a:extLst>
              <a:ext uri="{FF2B5EF4-FFF2-40B4-BE49-F238E27FC236}">
                <a16:creationId xmlns:a16="http://schemas.microsoft.com/office/drawing/2014/main" id="{64EC582A-C32C-4707-9D23-F4745AC13173}"/>
              </a:ext>
            </a:extLst>
          </p:cNvPr>
          <p:cNvSpPr>
            <a:spLocks noGrp="1"/>
          </p:cNvSpPr>
          <p:nvPr>
            <p:ph type="sldNum" sz="quarter" idx="12"/>
          </p:nvPr>
        </p:nvSpPr>
        <p:spPr/>
        <p:txBody>
          <a:bodyPr/>
          <a:lstStyle/>
          <a:p>
            <a:fld id="{2346C6CC-1531-9D43-9929-56C34AA4FDB5}" type="slidenum">
              <a:rPr lang="en-US" smtClean="0"/>
              <a:t>37</a:t>
            </a:fld>
            <a:endParaRPr lang="en-US" dirty="0"/>
          </a:p>
        </p:txBody>
      </p:sp>
      <p:sp>
        <p:nvSpPr>
          <p:cNvPr id="8" name="TextBox 7">
            <a:extLst>
              <a:ext uri="{FF2B5EF4-FFF2-40B4-BE49-F238E27FC236}">
                <a16:creationId xmlns:a16="http://schemas.microsoft.com/office/drawing/2014/main" id="{C55C74A0-9691-41CE-B5B2-ED18E5B83FB9}"/>
              </a:ext>
            </a:extLst>
          </p:cNvPr>
          <p:cNvSpPr txBox="1"/>
          <p:nvPr/>
        </p:nvSpPr>
        <p:spPr>
          <a:xfrm>
            <a:off x="5280839" y="475060"/>
            <a:ext cx="5327272"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cs typeface="Calibri"/>
              </a:rPr>
              <a:t>An </a:t>
            </a:r>
            <a:r>
              <a:rPr lang="en-US" sz="2600" b="1" dirty="0">
                <a:cs typeface="Calibri"/>
              </a:rPr>
              <a:t>Event </a:t>
            </a:r>
            <a:r>
              <a:rPr lang="en-US" sz="2600" dirty="0">
                <a:cs typeface="Calibri"/>
              </a:rPr>
              <a:t>is the action to transition between statuses within a Case.</a:t>
            </a:r>
          </a:p>
        </p:txBody>
      </p:sp>
      <p:pic>
        <p:nvPicPr>
          <p:cNvPr id="13" name="Picture 13">
            <a:extLst>
              <a:ext uri="{FF2B5EF4-FFF2-40B4-BE49-F238E27FC236}">
                <a16:creationId xmlns:a16="http://schemas.microsoft.com/office/drawing/2014/main" id="{B31BA622-A95D-40B7-A207-428EA266CDCF}"/>
              </a:ext>
            </a:extLst>
          </p:cNvPr>
          <p:cNvPicPr>
            <a:picLocks noGrp="1" noChangeAspect="1"/>
          </p:cNvPicPr>
          <p:nvPr>
            <p:ph idx="1"/>
          </p:nvPr>
        </p:nvPicPr>
        <p:blipFill>
          <a:blip r:embed="rId2"/>
          <a:stretch>
            <a:fillRect/>
          </a:stretch>
        </p:blipFill>
        <p:spPr>
          <a:xfrm>
            <a:off x="588098" y="1916922"/>
            <a:ext cx="10515600" cy="2569423"/>
          </a:xfrm>
        </p:spPr>
      </p:pic>
      <p:pic>
        <p:nvPicPr>
          <p:cNvPr id="5" name="Graphic 4" descr="Back">
            <a:extLst>
              <a:ext uri="{FF2B5EF4-FFF2-40B4-BE49-F238E27FC236}">
                <a16:creationId xmlns:a16="http://schemas.microsoft.com/office/drawing/2014/main" id="{8D5D4CFD-B31A-46B3-91E3-9EB0003201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033" y="3462683"/>
            <a:ext cx="4159967" cy="1882718"/>
          </a:xfrm>
          <a:prstGeom prst="rect">
            <a:avLst/>
          </a:prstGeom>
        </p:spPr>
      </p:pic>
      <p:sp>
        <p:nvSpPr>
          <p:cNvPr id="9" name="TextBox 8">
            <a:extLst>
              <a:ext uri="{FF2B5EF4-FFF2-40B4-BE49-F238E27FC236}">
                <a16:creationId xmlns:a16="http://schemas.microsoft.com/office/drawing/2014/main" id="{FE6FD8B3-4B8E-434E-830E-6BDE2158663B}"/>
              </a:ext>
            </a:extLst>
          </p:cNvPr>
          <p:cNvSpPr txBox="1"/>
          <p:nvPr/>
        </p:nvSpPr>
        <p:spPr>
          <a:xfrm>
            <a:off x="5845898" y="4733865"/>
            <a:ext cx="5327272"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cs typeface="Calibri"/>
              </a:rPr>
              <a:t>Each page will have an </a:t>
            </a:r>
            <a:r>
              <a:rPr lang="en-US" sz="2600" b="1" dirty="0">
                <a:cs typeface="Calibri"/>
              </a:rPr>
              <a:t>Event Information</a:t>
            </a:r>
            <a:r>
              <a:rPr lang="en-US" sz="2600" dirty="0">
                <a:cs typeface="Calibri"/>
              </a:rPr>
              <a:t> Section in which you can create a </a:t>
            </a:r>
            <a:r>
              <a:rPr lang="en-US" sz="2600" b="1" dirty="0">
                <a:cs typeface="Calibri"/>
              </a:rPr>
              <a:t>New Event</a:t>
            </a:r>
            <a:r>
              <a:rPr lang="en-US" sz="2600" dirty="0">
                <a:cs typeface="Calibri"/>
              </a:rPr>
              <a:t>. </a:t>
            </a:r>
          </a:p>
        </p:txBody>
      </p:sp>
      <p:pic>
        <p:nvPicPr>
          <p:cNvPr id="10" name="Graphic 9" descr="Back">
            <a:extLst>
              <a:ext uri="{FF2B5EF4-FFF2-40B4-BE49-F238E27FC236}">
                <a16:creationId xmlns:a16="http://schemas.microsoft.com/office/drawing/2014/main" id="{E1F93BE4-93B3-4307-928E-7AB230B0C9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4614" y="415493"/>
            <a:ext cx="4159967" cy="1882718"/>
          </a:xfrm>
          <a:prstGeom prst="rect">
            <a:avLst/>
          </a:prstGeom>
          <a:scene3d>
            <a:camera prst="orthographicFront">
              <a:rot lat="0" lon="0" rev="2100000"/>
            </a:camera>
            <a:lightRig rig="threePt" dir="t"/>
          </a:scene3d>
        </p:spPr>
      </p:pic>
    </p:spTree>
    <p:extLst>
      <p:ext uri="{BB962C8B-B14F-4D97-AF65-F5344CB8AC3E}">
        <p14:creationId xmlns:p14="http://schemas.microsoft.com/office/powerpoint/2010/main" val="2353736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58D9-146F-4471-9DB1-99DB2BAD5991}"/>
              </a:ext>
            </a:extLst>
          </p:cNvPr>
          <p:cNvSpPr>
            <a:spLocks noGrp="1"/>
          </p:cNvSpPr>
          <p:nvPr>
            <p:ph type="title"/>
          </p:nvPr>
        </p:nvSpPr>
        <p:spPr/>
        <p:txBody>
          <a:bodyPr/>
          <a:lstStyle/>
          <a:p>
            <a:r>
              <a:rPr lang="en-US" dirty="0"/>
              <a:t>Event Listing </a:t>
            </a:r>
          </a:p>
        </p:txBody>
      </p:sp>
      <p:pic>
        <p:nvPicPr>
          <p:cNvPr id="4" name="Picture 3">
            <a:extLst>
              <a:ext uri="{FF2B5EF4-FFF2-40B4-BE49-F238E27FC236}">
                <a16:creationId xmlns:a16="http://schemas.microsoft.com/office/drawing/2014/main" id="{A900E211-8EEE-4BB6-B82B-C5CC86AB6458}"/>
              </a:ext>
            </a:extLst>
          </p:cNvPr>
          <p:cNvPicPr/>
          <p:nvPr/>
        </p:nvPicPr>
        <p:blipFill rotWithShape="1">
          <a:blip r:embed="rId3">
            <a:extLst>
              <a:ext uri="{BEBA8EAE-BF5A-486C-A8C5-ECC9F3942E4B}">
                <a14:imgProps xmlns:a14="http://schemas.microsoft.com/office/drawing/2010/main">
                  <a14:imgLayer r:embed="rId4">
                    <a14:imgEffect>
                      <a14:sharpenSoften amount="9000"/>
                    </a14:imgEffect>
                  </a14:imgLayer>
                </a14:imgProps>
              </a:ext>
            </a:extLst>
          </a:blip>
          <a:srcRect r="50629"/>
          <a:stretch/>
        </p:blipFill>
        <p:spPr>
          <a:xfrm>
            <a:off x="4317434" y="935730"/>
            <a:ext cx="7649525" cy="4767711"/>
          </a:xfrm>
          <a:prstGeom prst="rect">
            <a:avLst/>
          </a:prstGeom>
        </p:spPr>
      </p:pic>
      <p:sp>
        <p:nvSpPr>
          <p:cNvPr id="5" name="Slide Number Placeholder 4">
            <a:extLst>
              <a:ext uri="{FF2B5EF4-FFF2-40B4-BE49-F238E27FC236}">
                <a16:creationId xmlns:a16="http://schemas.microsoft.com/office/drawing/2014/main" id="{AA35B7B0-9BA0-42C9-BDD7-B9CC86806CAE}"/>
              </a:ext>
            </a:extLst>
          </p:cNvPr>
          <p:cNvSpPr>
            <a:spLocks noGrp="1"/>
          </p:cNvSpPr>
          <p:nvPr>
            <p:ph type="sldNum" sz="quarter" idx="12"/>
          </p:nvPr>
        </p:nvSpPr>
        <p:spPr/>
        <p:txBody>
          <a:bodyPr/>
          <a:lstStyle/>
          <a:p>
            <a:fld id="{2346C6CC-1531-9D43-9929-56C34AA4FDB5}" type="slidenum">
              <a:rPr lang="en-US" smtClean="0"/>
              <a:t>38</a:t>
            </a:fld>
            <a:endParaRPr lang="en-US" dirty="0"/>
          </a:p>
        </p:txBody>
      </p:sp>
      <p:pic>
        <p:nvPicPr>
          <p:cNvPr id="7" name="Graphic 6" descr="Right pointing backhand index">
            <a:extLst>
              <a:ext uri="{FF2B5EF4-FFF2-40B4-BE49-F238E27FC236}">
                <a16:creationId xmlns:a16="http://schemas.microsoft.com/office/drawing/2014/main" id="{0BA20349-976A-4A65-AD33-D3C010417F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2129" y="2970375"/>
            <a:ext cx="914400" cy="914400"/>
          </a:xfrm>
          <a:prstGeom prst="rect">
            <a:avLst/>
          </a:prstGeom>
        </p:spPr>
      </p:pic>
      <p:sp>
        <p:nvSpPr>
          <p:cNvPr id="9" name="Content Placeholder 2">
            <a:extLst>
              <a:ext uri="{FF2B5EF4-FFF2-40B4-BE49-F238E27FC236}">
                <a16:creationId xmlns:a16="http://schemas.microsoft.com/office/drawing/2014/main" id="{5FC8C2CC-3A69-49E4-86CD-C0C5989AE7F0}"/>
              </a:ext>
            </a:extLst>
          </p:cNvPr>
          <p:cNvSpPr>
            <a:spLocks noGrp="1"/>
          </p:cNvSpPr>
          <p:nvPr/>
        </p:nvSpPr>
        <p:spPr>
          <a:xfrm>
            <a:off x="171264" y="1072725"/>
            <a:ext cx="3561403" cy="476771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22288" indent="-234950" algn="l" defTabSz="914400" rtl="0" eaLnBrk="1" latinLnBrk="0" hangingPunct="1">
              <a:lnSpc>
                <a:spcPct val="90000"/>
              </a:lnSpc>
              <a:spcBef>
                <a:spcPts val="500"/>
              </a:spcBef>
              <a:buSzPct val="75000"/>
              <a:buFont typeface="Courier New" panose="02070309020205020404" pitchFamily="49" charset="0"/>
              <a:buChar char="o"/>
              <a:tabLst/>
              <a:defRPr sz="2400" kern="1200">
                <a:solidFill>
                  <a:schemeClr val="tx1"/>
                </a:solidFill>
                <a:latin typeface="+mn-lt"/>
                <a:ea typeface="+mn-ea"/>
                <a:cs typeface="+mn-cs"/>
              </a:defRPr>
            </a:lvl2pPr>
            <a:lvl3pPr marL="800100" indent="-234950" algn="l" defTabSz="914400" rtl="0" eaLnBrk="1" latinLnBrk="0" hangingPunct="1">
              <a:lnSpc>
                <a:spcPct val="90000"/>
              </a:lnSpc>
              <a:spcBef>
                <a:spcPts val="500"/>
              </a:spcBef>
              <a:buFont typeface="Wingdings" pitchFamily="2" charset="2"/>
              <a:buChar char="§"/>
              <a:tabLst/>
              <a:defRPr sz="2000" kern="1200">
                <a:solidFill>
                  <a:srgbClr val="003F72"/>
                </a:solidFill>
                <a:latin typeface="+mn-lt"/>
                <a:ea typeface="+mn-ea"/>
                <a:cs typeface="+mn-cs"/>
              </a:defRPr>
            </a:lvl3pPr>
            <a:lvl4pPr marL="1035050" indent="-214313" algn="l" defTabSz="914400" rtl="0" eaLnBrk="1" latinLnBrk="0" hangingPunct="1">
              <a:lnSpc>
                <a:spcPct val="90000"/>
              </a:lnSpc>
              <a:spcBef>
                <a:spcPts val="500"/>
              </a:spcBef>
              <a:buFont typeface="Arial" panose="020B0604020202020204" pitchFamily="34" charset="0"/>
              <a:buChar char="•"/>
              <a:tabLst/>
              <a:defRPr sz="1800" kern="1200">
                <a:solidFill>
                  <a:schemeClr val="tx1">
                    <a:lumMod val="50000"/>
                    <a:lumOff val="50000"/>
                  </a:schemeClr>
                </a:solidFill>
                <a:latin typeface="+mn-lt"/>
                <a:ea typeface="+mn-ea"/>
                <a:cs typeface="+mn-cs"/>
              </a:defRPr>
            </a:lvl4pPr>
            <a:lvl5pPr marL="1258888" indent="-214313" algn="l" defTabSz="914400" rtl="0" eaLnBrk="1" latinLnBrk="0" hangingPunct="1">
              <a:lnSpc>
                <a:spcPct val="90000"/>
              </a:lnSpc>
              <a:spcBef>
                <a:spcPts val="500"/>
              </a:spcBef>
              <a:buSzPct val="85000"/>
              <a:buFont typeface="Courier New" panose="02070309020205020404" pitchFamily="49" charset="0"/>
              <a:buChar char="o"/>
              <a:tabLst/>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ffectLst/>
                <a:ea typeface="Calibri" panose="020F0502020204030204" pitchFamily="34" charset="0"/>
                <a:cs typeface="Arial"/>
              </a:rPr>
              <a:t>On the </a:t>
            </a:r>
            <a:r>
              <a:rPr lang="en-US" sz="2400" b="1" dirty="0">
                <a:effectLst/>
                <a:ea typeface="Calibri" panose="020F0502020204030204" pitchFamily="34" charset="0"/>
                <a:cs typeface="Arial"/>
              </a:rPr>
              <a:t>Event</a:t>
            </a:r>
            <a:r>
              <a:rPr lang="en-US" sz="2400" dirty="0">
                <a:effectLst/>
                <a:ea typeface="Calibri" panose="020F0502020204030204" pitchFamily="34" charset="0"/>
                <a:cs typeface="Arial"/>
              </a:rPr>
              <a:t> </a:t>
            </a:r>
            <a:r>
              <a:rPr lang="en-US" sz="2400" b="1" dirty="0">
                <a:effectLst/>
                <a:ea typeface="Calibri" panose="020F0502020204030204" pitchFamily="34" charset="0"/>
                <a:cs typeface="Arial"/>
              </a:rPr>
              <a:t>Listing</a:t>
            </a:r>
            <a:r>
              <a:rPr lang="en-US" sz="2400" dirty="0">
                <a:effectLst/>
                <a:ea typeface="Calibri" panose="020F0502020204030204" pitchFamily="34" charset="0"/>
                <a:cs typeface="Arial"/>
              </a:rPr>
              <a:t> page, you can view the history of </a:t>
            </a:r>
            <a:r>
              <a:rPr lang="en-US" sz="2400" dirty="0">
                <a:ea typeface="Calibri" panose="020F0502020204030204" pitchFamily="34" charset="0"/>
                <a:cs typeface="Arial"/>
              </a:rPr>
              <a:t>all the actions that occurred on the various </a:t>
            </a:r>
            <a:r>
              <a:rPr lang="en-US" sz="2400" dirty="0">
                <a:effectLst/>
                <a:ea typeface="Calibri" panose="020F0502020204030204" pitchFamily="34" charset="0"/>
                <a:cs typeface="Arial"/>
              </a:rPr>
              <a:t>case</a:t>
            </a:r>
            <a:r>
              <a:rPr lang="en-US" sz="2400" dirty="0">
                <a:ea typeface="Calibri" panose="020F0502020204030204" pitchFamily="34" charset="0"/>
                <a:cs typeface="Arial"/>
              </a:rPr>
              <a:t> statuses within CMS</a:t>
            </a:r>
            <a:r>
              <a:rPr lang="en-US" sz="2400" dirty="0">
                <a:effectLst/>
                <a:ea typeface="Calibri" panose="020F0502020204030204" pitchFamily="34" charset="0"/>
                <a:cs typeface="Arial"/>
              </a:rPr>
              <a:t>.</a:t>
            </a:r>
            <a:r>
              <a:rPr lang="en-US" sz="2400" dirty="0">
                <a:ea typeface="Calibri" panose="020F0502020204030204" pitchFamily="34" charset="0"/>
                <a:cs typeface="Arial"/>
              </a:rPr>
              <a:t> </a:t>
            </a:r>
            <a:endParaRPr lang="en-US" dirty="0">
              <a:cs typeface="Calibri" panose="020F0502020204030204"/>
            </a:endParaRPr>
          </a:p>
          <a:p>
            <a:r>
              <a:rPr lang="en-US" sz="2400" dirty="0">
                <a:effectLst/>
                <a:ea typeface="Calibri" panose="020F0502020204030204" pitchFamily="34" charset="0"/>
                <a:cs typeface="Arial"/>
              </a:rPr>
              <a:t>The information is sorted in chronological order </a:t>
            </a:r>
            <a:r>
              <a:rPr lang="en-US" sz="2400" dirty="0">
                <a:ea typeface="Calibri" panose="020F0502020204030204" pitchFamily="34" charset="0"/>
                <a:cs typeface="Arial"/>
              </a:rPr>
              <a:t>by default for</a:t>
            </a:r>
            <a:r>
              <a:rPr lang="en-US" sz="2400" dirty="0">
                <a:effectLst/>
                <a:ea typeface="Calibri" panose="020F0502020204030204" pitchFamily="34" charset="0"/>
                <a:cs typeface="Arial"/>
              </a:rPr>
              <a:t> easy viewing. You </a:t>
            </a:r>
            <a:r>
              <a:rPr lang="en-US" sz="2400" dirty="0">
                <a:ea typeface="Calibri" panose="020F0502020204030204" pitchFamily="34" charset="0"/>
                <a:cs typeface="Arial"/>
              </a:rPr>
              <a:t>can sort by the column headings (e.g., Event Category, Event) by ascending or descending order</a:t>
            </a:r>
            <a:endParaRPr lang="en-US" dirty="0">
              <a:cs typeface="Calibri" panose="020F0502020204030204"/>
            </a:endParaRPr>
          </a:p>
          <a:p>
            <a:endParaRPr lang="en-US" sz="2400" dirty="0"/>
          </a:p>
        </p:txBody>
      </p:sp>
    </p:spTree>
    <p:extLst>
      <p:ext uri="{BB962C8B-B14F-4D97-AF65-F5344CB8AC3E}">
        <p14:creationId xmlns:p14="http://schemas.microsoft.com/office/powerpoint/2010/main" val="2030887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D767-62EC-4682-9EDF-1A822F5C43BD}"/>
              </a:ext>
            </a:extLst>
          </p:cNvPr>
          <p:cNvSpPr>
            <a:spLocks noGrp="1"/>
          </p:cNvSpPr>
          <p:nvPr>
            <p:ph type="title"/>
          </p:nvPr>
        </p:nvSpPr>
        <p:spPr/>
        <p:txBody>
          <a:bodyPr/>
          <a:lstStyle/>
          <a:p>
            <a:r>
              <a:rPr lang="en-US" dirty="0"/>
              <a:t>Breadcrumbs </a:t>
            </a:r>
          </a:p>
        </p:txBody>
      </p:sp>
      <p:pic>
        <p:nvPicPr>
          <p:cNvPr id="5" name="Content Placeholder 4">
            <a:extLst>
              <a:ext uri="{FF2B5EF4-FFF2-40B4-BE49-F238E27FC236}">
                <a16:creationId xmlns:a16="http://schemas.microsoft.com/office/drawing/2014/main" id="{213809B1-10B9-4C11-AA1C-BC28053B64BC}"/>
              </a:ext>
            </a:extLst>
          </p:cNvPr>
          <p:cNvPicPr>
            <a:picLocks noGrp="1" noChangeAspect="1"/>
          </p:cNvPicPr>
          <p:nvPr>
            <p:ph idx="1"/>
          </p:nvPr>
        </p:nvPicPr>
        <p:blipFill>
          <a:blip r:embed="rId3"/>
          <a:stretch>
            <a:fillRect/>
          </a:stretch>
        </p:blipFill>
        <p:spPr>
          <a:xfrm>
            <a:off x="476933" y="1650869"/>
            <a:ext cx="10182482" cy="3187348"/>
          </a:xfrm>
          <a:prstGeom prst="rect">
            <a:avLst/>
          </a:prstGeom>
        </p:spPr>
      </p:pic>
      <p:sp>
        <p:nvSpPr>
          <p:cNvPr id="4" name="Slide Number Placeholder 3">
            <a:extLst>
              <a:ext uri="{FF2B5EF4-FFF2-40B4-BE49-F238E27FC236}">
                <a16:creationId xmlns:a16="http://schemas.microsoft.com/office/drawing/2014/main" id="{1A0796E3-5516-4B89-956F-AEAC638B2A78}"/>
              </a:ext>
            </a:extLst>
          </p:cNvPr>
          <p:cNvSpPr>
            <a:spLocks noGrp="1"/>
          </p:cNvSpPr>
          <p:nvPr>
            <p:ph type="sldNum" sz="quarter" idx="12"/>
          </p:nvPr>
        </p:nvSpPr>
        <p:spPr/>
        <p:txBody>
          <a:bodyPr/>
          <a:lstStyle/>
          <a:p>
            <a:fld id="{2346C6CC-1531-9D43-9929-56C34AA4FDB5}" type="slidenum">
              <a:rPr lang="en-US" smtClean="0"/>
              <a:t>39</a:t>
            </a:fld>
            <a:endParaRPr lang="en-US" dirty="0"/>
          </a:p>
        </p:txBody>
      </p:sp>
      <p:sp>
        <p:nvSpPr>
          <p:cNvPr id="6" name="Frame 5">
            <a:extLst>
              <a:ext uri="{FF2B5EF4-FFF2-40B4-BE49-F238E27FC236}">
                <a16:creationId xmlns:a16="http://schemas.microsoft.com/office/drawing/2014/main" id="{FA2F9717-3387-4431-ADE4-C76D0B261DDB}"/>
              </a:ext>
            </a:extLst>
          </p:cNvPr>
          <p:cNvSpPr/>
          <p:nvPr/>
        </p:nvSpPr>
        <p:spPr>
          <a:xfrm>
            <a:off x="1435261" y="2581154"/>
            <a:ext cx="5706319" cy="52086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70676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6E76-FCD6-4944-8AED-126C41FF4C4C}"/>
              </a:ext>
            </a:extLst>
          </p:cNvPr>
          <p:cNvSpPr>
            <a:spLocks noGrp="1"/>
          </p:cNvSpPr>
          <p:nvPr>
            <p:ph type="title"/>
          </p:nvPr>
        </p:nvSpPr>
        <p:spPr>
          <a:xfrm>
            <a:off x="221942" y="248443"/>
            <a:ext cx="11816178" cy="779463"/>
          </a:xfrm>
        </p:spPr>
        <p:txBody>
          <a:bodyPr>
            <a:normAutofit/>
          </a:bodyPr>
          <a:lstStyle/>
          <a:p>
            <a:pPr algn="ctr"/>
            <a:r>
              <a:rPr lang="en-US" sz="2800" dirty="0">
                <a:solidFill>
                  <a:schemeClr val="tx1"/>
                </a:solidFill>
                <a:latin typeface="Century Schoolbook" panose="02040604050505020304" pitchFamily="18" charset="0"/>
              </a:rPr>
              <a:t>1.) Performance Time Series (PTS) </a:t>
            </a:r>
            <a:r>
              <a:rPr lang="en-US" sz="2000" b="0" i="1" dirty="0">
                <a:solidFill>
                  <a:schemeClr val="tx1"/>
                </a:solidFill>
                <a:latin typeface="Century Schoolbook" panose="02040604050505020304" pitchFamily="18" charset="0"/>
              </a:rPr>
              <a:t>(Performance Tab)</a:t>
            </a:r>
            <a:endParaRPr lang="en-US" sz="2800" b="0" i="1" dirty="0">
              <a:solidFill>
                <a:schemeClr val="tx1"/>
              </a:solidFill>
              <a:latin typeface="Century Schoolbook" panose="02040604050505020304" pitchFamily="18" charset="0"/>
            </a:endParaRPr>
          </a:p>
        </p:txBody>
      </p:sp>
      <p:pic>
        <p:nvPicPr>
          <p:cNvPr id="4" name="Content Placeholder 3">
            <a:extLst>
              <a:ext uri="{FF2B5EF4-FFF2-40B4-BE49-F238E27FC236}">
                <a16:creationId xmlns:a16="http://schemas.microsoft.com/office/drawing/2014/main" id="{D4773E9C-9627-4400-AC0E-842DA08EEF3F}"/>
              </a:ext>
            </a:extLst>
          </p:cNvPr>
          <p:cNvPicPr>
            <a:picLocks noGrp="1" noChangeAspect="1"/>
          </p:cNvPicPr>
          <p:nvPr>
            <p:ph idx="1"/>
          </p:nvPr>
        </p:nvPicPr>
        <p:blipFill>
          <a:blip r:embed="rId2"/>
          <a:stretch>
            <a:fillRect/>
          </a:stretch>
        </p:blipFill>
        <p:spPr>
          <a:xfrm>
            <a:off x="719091" y="2561916"/>
            <a:ext cx="10583661" cy="3463542"/>
          </a:xfrm>
          <a:prstGeom prst="rect">
            <a:avLst/>
          </a:prstGeom>
          <a:solidFill>
            <a:srgbClr val="FF0000"/>
          </a:solidFill>
          <a:ln>
            <a:solidFill>
              <a:schemeClr val="accent1"/>
            </a:solidFill>
          </a:ln>
        </p:spPr>
      </p:pic>
      <p:sp>
        <p:nvSpPr>
          <p:cNvPr id="5" name="TextBox 4">
            <a:extLst>
              <a:ext uri="{FF2B5EF4-FFF2-40B4-BE49-F238E27FC236}">
                <a16:creationId xmlns:a16="http://schemas.microsoft.com/office/drawing/2014/main" id="{67E616C0-BE51-4414-AC41-E906B04AA2E4}"/>
              </a:ext>
            </a:extLst>
          </p:cNvPr>
          <p:cNvSpPr txBox="1"/>
          <p:nvPr/>
        </p:nvSpPr>
        <p:spPr>
          <a:xfrm>
            <a:off x="586188" y="1027906"/>
            <a:ext cx="10515600" cy="1754326"/>
          </a:xfrm>
          <a:prstGeom prst="rect">
            <a:avLst/>
          </a:prstGeom>
          <a:noFill/>
        </p:spPr>
        <p:txBody>
          <a:bodyPr wrap="square" rtlCol="0">
            <a:spAutoFit/>
          </a:bodyPr>
          <a:lstStyle/>
          <a:p>
            <a:pPr marL="285750" indent="-285750">
              <a:spcBef>
                <a:spcPts val="0"/>
              </a:spcBef>
              <a:buFont typeface="Arial" panose="020B0604020202020204" pitchFamily="34" charset="0"/>
              <a:buChar char="•"/>
            </a:pPr>
            <a:r>
              <a:rPr lang="en-US" sz="1400" dirty="0">
                <a:latin typeface="Century Schoolbook" panose="02040604050505020304" pitchFamily="18" charset="0"/>
                <a:ea typeface="Calibri" panose="020F0502020204030204" pitchFamily="34" charset="0"/>
              </a:rPr>
              <a:t>Located on the default landing page for users with “Manager” level e-VA access</a:t>
            </a:r>
          </a:p>
          <a:p>
            <a:pPr marL="742950" lvl="1" indent="-285750">
              <a:buFont typeface="Wingdings" panose="05000000000000000000" pitchFamily="2" charset="2"/>
              <a:buChar char="q"/>
            </a:pPr>
            <a:r>
              <a:rPr lang="en-US" sz="1400" dirty="0">
                <a:latin typeface="Century Schoolbook" panose="02040604050505020304" pitchFamily="18" charset="0"/>
                <a:ea typeface="Calibri" panose="020F0502020204030204" pitchFamily="34" charset="0"/>
              </a:rPr>
              <a:t>Links located within the legend provide access to detailed data report items within the PTS.  </a:t>
            </a:r>
          </a:p>
          <a:p>
            <a:pPr marL="742950" lvl="1" indent="-285750">
              <a:buFont typeface="Wingdings" panose="05000000000000000000" pitchFamily="2" charset="2"/>
              <a:buChar char="q"/>
            </a:pPr>
            <a:r>
              <a:rPr lang="en-US" sz="1400" dirty="0">
                <a:latin typeface="Century Schoolbook" panose="02040604050505020304" pitchFamily="18" charset="0"/>
                <a:ea typeface="Times New Roman" panose="02020603050405020304" pitchFamily="18" charset="0"/>
              </a:rPr>
              <a:t>Provides correlation between employee logins and activities.</a:t>
            </a:r>
          </a:p>
          <a:p>
            <a:pPr marL="742950" lvl="1" indent="-285750">
              <a:buFont typeface="Wingdings" panose="05000000000000000000" pitchFamily="2" charset="2"/>
              <a:buChar char="q"/>
            </a:pPr>
            <a:r>
              <a:rPr lang="en-US" sz="1400" dirty="0">
                <a:latin typeface="Century Schoolbook" panose="02040604050505020304" pitchFamily="18" charset="0"/>
                <a:ea typeface="Times New Roman" panose="02020603050405020304" pitchFamily="18" charset="0"/>
              </a:rPr>
              <a:t>Staff could view their login, activities, idle percentage and alerts</a:t>
            </a:r>
          </a:p>
          <a:p>
            <a:pPr marL="742950" lvl="1" indent="-285750">
              <a:buFont typeface="Wingdings" panose="05000000000000000000" pitchFamily="2" charset="2"/>
              <a:buChar char="q"/>
            </a:pPr>
            <a:r>
              <a:rPr lang="en-US" sz="1400" dirty="0">
                <a:latin typeface="Century Schoolbook" panose="02040604050505020304" pitchFamily="18" charset="0"/>
                <a:ea typeface="Times New Roman" panose="02020603050405020304" pitchFamily="18" charset="0"/>
              </a:rPr>
              <a:t>Provides a snapshot of RO performance</a:t>
            </a:r>
          </a:p>
          <a:p>
            <a:pPr marL="285750" indent="-285750">
              <a:spcBef>
                <a:spcPts val="0"/>
              </a:spcBef>
              <a:buFont typeface="Arial" panose="020B0604020202020204" pitchFamily="34" charset="0"/>
              <a:buChar char="•"/>
            </a:pPr>
            <a:endParaRPr lang="en-US" sz="1400" dirty="0">
              <a:latin typeface="Century Schoolbook" panose="02040604050505020304" pitchFamily="18" charset="0"/>
              <a:ea typeface="Times New Roman" panose="02020603050405020304" pitchFamily="18" charset="0"/>
            </a:endParaRPr>
          </a:p>
          <a:p>
            <a:pPr>
              <a:spcBef>
                <a:spcPts val="0"/>
              </a:spcBef>
            </a:pPr>
            <a:r>
              <a:rPr lang="en-US" sz="1200" dirty="0">
                <a:latin typeface="Century Schoolbook" panose="02040604050505020304" pitchFamily="18" charset="0"/>
                <a:ea typeface="Times New Roman" panose="02020603050405020304" pitchFamily="18" charset="0"/>
              </a:rPr>
              <a:t>Note: Selecting an empty heart in the report title will add it to the Favorites tab</a:t>
            </a:r>
          </a:p>
          <a:p>
            <a:endParaRPr lang="en-US" sz="1200" dirty="0"/>
          </a:p>
        </p:txBody>
      </p:sp>
      <p:sp>
        <p:nvSpPr>
          <p:cNvPr id="6" name="Slide Number Placeholder 5">
            <a:extLst>
              <a:ext uri="{FF2B5EF4-FFF2-40B4-BE49-F238E27FC236}">
                <a16:creationId xmlns:a16="http://schemas.microsoft.com/office/drawing/2014/main" id="{2CA20B34-038E-4CAE-A0D0-98705BF3ACC2}"/>
              </a:ext>
            </a:extLst>
          </p:cNvPr>
          <p:cNvSpPr>
            <a:spLocks noGrp="1"/>
          </p:cNvSpPr>
          <p:nvPr>
            <p:ph type="sldNum" sz="quarter" idx="12"/>
          </p:nvPr>
        </p:nvSpPr>
        <p:spPr/>
        <p:txBody>
          <a:bodyPr/>
          <a:lstStyle/>
          <a:p>
            <a:fld id="{2346C6CC-1531-9D43-9929-56C34AA4FDB5}" type="slidenum">
              <a:rPr lang="en-US" smtClean="0"/>
              <a:t>4</a:t>
            </a:fld>
            <a:endParaRPr lang="en-US" dirty="0"/>
          </a:p>
        </p:txBody>
      </p:sp>
      <p:pic>
        <p:nvPicPr>
          <p:cNvPr id="9" name="Picture 8">
            <a:extLst>
              <a:ext uri="{FF2B5EF4-FFF2-40B4-BE49-F238E27FC236}">
                <a16:creationId xmlns:a16="http://schemas.microsoft.com/office/drawing/2014/main" id="{6CCD3C35-D42F-48DD-9235-3D116FFAEC20}"/>
              </a:ext>
            </a:extLst>
          </p:cNvPr>
          <p:cNvPicPr>
            <a:picLocks noChangeAspect="1"/>
          </p:cNvPicPr>
          <p:nvPr/>
        </p:nvPicPr>
        <p:blipFill>
          <a:blip r:embed="rId3"/>
          <a:stretch>
            <a:fillRect/>
          </a:stretch>
        </p:blipFill>
        <p:spPr>
          <a:xfrm>
            <a:off x="6365516" y="2134633"/>
            <a:ext cx="3612147" cy="275836"/>
          </a:xfrm>
          <a:prstGeom prst="rect">
            <a:avLst/>
          </a:prstGeom>
          <a:ln>
            <a:solidFill>
              <a:schemeClr val="accent1"/>
            </a:solidFill>
          </a:ln>
        </p:spPr>
      </p:pic>
      <p:sp>
        <p:nvSpPr>
          <p:cNvPr id="10" name="Arrow: Right 9">
            <a:extLst>
              <a:ext uri="{FF2B5EF4-FFF2-40B4-BE49-F238E27FC236}">
                <a16:creationId xmlns:a16="http://schemas.microsoft.com/office/drawing/2014/main" id="{7149AFD2-91FE-40F0-9D33-E0B64D572DDB}"/>
              </a:ext>
            </a:extLst>
          </p:cNvPr>
          <p:cNvSpPr/>
          <p:nvPr/>
        </p:nvSpPr>
        <p:spPr>
          <a:xfrm>
            <a:off x="0" y="4421559"/>
            <a:ext cx="780241" cy="2531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354D957-D08B-4D89-8D91-E45EC0775EF9}"/>
              </a:ext>
            </a:extLst>
          </p:cNvPr>
          <p:cNvSpPr/>
          <p:nvPr/>
        </p:nvSpPr>
        <p:spPr>
          <a:xfrm>
            <a:off x="719091" y="4465265"/>
            <a:ext cx="633459" cy="120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44B34E-498B-4ACB-AE73-F1DD37178057}"/>
              </a:ext>
            </a:extLst>
          </p:cNvPr>
          <p:cNvSpPr/>
          <p:nvPr/>
        </p:nvSpPr>
        <p:spPr>
          <a:xfrm>
            <a:off x="6365516" y="2134633"/>
            <a:ext cx="337126" cy="2758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3807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EEE9E-123C-4CF8-AC5A-552AA18D761D}"/>
              </a:ext>
            </a:extLst>
          </p:cNvPr>
          <p:cNvSpPr>
            <a:spLocks noGrp="1"/>
          </p:cNvSpPr>
          <p:nvPr>
            <p:ph type="title"/>
          </p:nvPr>
        </p:nvSpPr>
        <p:spPr/>
        <p:txBody>
          <a:bodyPr/>
          <a:lstStyle/>
          <a:p>
            <a:r>
              <a:rPr lang="en-US" dirty="0"/>
              <a:t>Tracking Inbox Menu</a:t>
            </a:r>
          </a:p>
        </p:txBody>
      </p:sp>
      <p:sp>
        <p:nvSpPr>
          <p:cNvPr id="4" name="Slide Number Placeholder 3">
            <a:extLst>
              <a:ext uri="{FF2B5EF4-FFF2-40B4-BE49-F238E27FC236}">
                <a16:creationId xmlns:a16="http://schemas.microsoft.com/office/drawing/2014/main" id="{EC6267BC-6466-4302-90C8-194CCB099461}"/>
              </a:ext>
            </a:extLst>
          </p:cNvPr>
          <p:cNvSpPr>
            <a:spLocks noGrp="1"/>
          </p:cNvSpPr>
          <p:nvPr>
            <p:ph type="sldNum" sz="quarter" idx="12"/>
          </p:nvPr>
        </p:nvSpPr>
        <p:spPr>
          <a:xfrm>
            <a:off x="5408332" y="6384132"/>
            <a:ext cx="687668" cy="365125"/>
          </a:xfrm>
        </p:spPr>
        <p:txBody>
          <a:bodyPr/>
          <a:lstStyle/>
          <a:p>
            <a:fld id="{2346C6CC-1531-9D43-9929-56C34AA4FDB5}" type="slidenum">
              <a:rPr lang="en-US" smtClean="0"/>
              <a:t>40</a:t>
            </a:fld>
            <a:endParaRPr lang="en-US" dirty="0"/>
          </a:p>
        </p:txBody>
      </p:sp>
      <p:pic>
        <p:nvPicPr>
          <p:cNvPr id="5" name="Picture 4">
            <a:extLst>
              <a:ext uri="{FF2B5EF4-FFF2-40B4-BE49-F238E27FC236}">
                <a16:creationId xmlns:a16="http://schemas.microsoft.com/office/drawing/2014/main" id="{B2DAA23C-80E8-4B1D-9BF7-DEC465FADB7D}"/>
              </a:ext>
            </a:extLst>
          </p:cNvPr>
          <p:cNvPicPr>
            <a:picLocks noChangeAspect="1"/>
          </p:cNvPicPr>
          <p:nvPr/>
        </p:nvPicPr>
        <p:blipFill rotWithShape="1">
          <a:blip r:embed="rId3"/>
          <a:srcRect l="3" t="-1" r="88297" b="37973"/>
          <a:stretch/>
        </p:blipFill>
        <p:spPr>
          <a:xfrm>
            <a:off x="420624" y="1406346"/>
            <a:ext cx="1466049" cy="3238500"/>
          </a:xfrm>
          <a:prstGeom prst="rect">
            <a:avLst/>
          </a:prstGeom>
          <a:ln w="38100">
            <a:solidFill>
              <a:schemeClr val="tx2">
                <a:lumMod val="75000"/>
              </a:schemeClr>
            </a:solidFill>
          </a:ln>
        </p:spPr>
      </p:pic>
      <p:sp>
        <p:nvSpPr>
          <p:cNvPr id="7" name="Arrow: Right 6">
            <a:extLst>
              <a:ext uri="{FF2B5EF4-FFF2-40B4-BE49-F238E27FC236}">
                <a16:creationId xmlns:a16="http://schemas.microsoft.com/office/drawing/2014/main" id="{4AE24F22-B476-4D2A-ACB6-A5E8F3D55C82}"/>
              </a:ext>
            </a:extLst>
          </p:cNvPr>
          <p:cNvSpPr/>
          <p:nvPr/>
        </p:nvSpPr>
        <p:spPr>
          <a:xfrm>
            <a:off x="1006997" y="1795784"/>
            <a:ext cx="1466049" cy="416689"/>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6C5BE15-C716-4165-BBA5-9C65D1B5253C}"/>
              </a:ext>
            </a:extLst>
          </p:cNvPr>
          <p:cNvPicPr>
            <a:picLocks noChangeAspect="1"/>
          </p:cNvPicPr>
          <p:nvPr/>
        </p:nvPicPr>
        <p:blipFill>
          <a:blip r:embed="rId4"/>
          <a:stretch>
            <a:fillRect/>
          </a:stretch>
        </p:blipFill>
        <p:spPr>
          <a:xfrm>
            <a:off x="2873291" y="2806521"/>
            <a:ext cx="1352550" cy="438150"/>
          </a:xfrm>
          <a:prstGeom prst="rect">
            <a:avLst/>
          </a:prstGeom>
        </p:spPr>
      </p:pic>
      <p:pic>
        <p:nvPicPr>
          <p:cNvPr id="9" name="Picture 8">
            <a:extLst>
              <a:ext uri="{FF2B5EF4-FFF2-40B4-BE49-F238E27FC236}">
                <a16:creationId xmlns:a16="http://schemas.microsoft.com/office/drawing/2014/main" id="{1C0369C4-E11B-47B3-9466-02D2F44A8C54}"/>
              </a:ext>
            </a:extLst>
          </p:cNvPr>
          <p:cNvPicPr>
            <a:picLocks noChangeAspect="1"/>
          </p:cNvPicPr>
          <p:nvPr/>
        </p:nvPicPr>
        <p:blipFill>
          <a:blip r:embed="rId4"/>
          <a:stretch>
            <a:fillRect/>
          </a:stretch>
        </p:blipFill>
        <p:spPr>
          <a:xfrm>
            <a:off x="556425" y="2601911"/>
            <a:ext cx="242228" cy="438150"/>
          </a:xfrm>
          <a:prstGeom prst="rect">
            <a:avLst/>
          </a:prstGeom>
        </p:spPr>
      </p:pic>
      <p:sp>
        <p:nvSpPr>
          <p:cNvPr id="11" name="TextBox 10">
            <a:extLst>
              <a:ext uri="{FF2B5EF4-FFF2-40B4-BE49-F238E27FC236}">
                <a16:creationId xmlns:a16="http://schemas.microsoft.com/office/drawing/2014/main" id="{9870275C-0963-469C-9649-1BDE3474A6F2}"/>
              </a:ext>
            </a:extLst>
          </p:cNvPr>
          <p:cNvSpPr txBox="1"/>
          <p:nvPr/>
        </p:nvSpPr>
        <p:spPr>
          <a:xfrm>
            <a:off x="7551683" y="453544"/>
            <a:ext cx="4406367" cy="2677656"/>
          </a:xfrm>
          <a:prstGeom prst="rect">
            <a:avLst/>
          </a:prstGeom>
          <a:noFill/>
        </p:spPr>
        <p:txBody>
          <a:bodyPr wrap="square" lIns="91440" tIns="45720" rIns="91440" bIns="45720" rtlCol="0" anchor="t">
            <a:spAutoFit/>
          </a:bodyPr>
          <a:lstStyle/>
          <a:p>
            <a:r>
              <a:rPr lang="en-US" sz="2400" b="1" dirty="0"/>
              <a:t>Tracking Inbox: </a:t>
            </a:r>
            <a:r>
              <a:rPr lang="en-US" sz="2400" dirty="0"/>
              <a:t>Enables users (except Read Only) to quickly navigate to separate pages (i.e., Submenus) within the system to manage the following:</a:t>
            </a:r>
            <a:endParaRPr lang="en-US" sz="2400" dirty="0">
              <a:cs typeface="Calibri"/>
            </a:endParaRPr>
          </a:p>
          <a:p>
            <a:pPr marL="285750" indent="-285750">
              <a:buFontTx/>
              <a:buChar char="-"/>
            </a:pPr>
            <a:r>
              <a:rPr lang="en-US" sz="2400" dirty="0"/>
              <a:t>Claimants</a:t>
            </a:r>
            <a:endParaRPr lang="en-US" sz="2400" dirty="0">
              <a:cs typeface="Calibri"/>
            </a:endParaRPr>
          </a:p>
          <a:p>
            <a:pPr marL="285750" indent="-285750">
              <a:buFontTx/>
              <a:buChar char="-"/>
            </a:pPr>
            <a:r>
              <a:rPr lang="en-US" sz="2400" dirty="0"/>
              <a:t>Staff (self) </a:t>
            </a:r>
            <a:endParaRPr lang="en-US" sz="2400" dirty="0">
              <a:cs typeface="Calibri"/>
            </a:endParaRPr>
          </a:p>
        </p:txBody>
      </p:sp>
      <p:pic>
        <p:nvPicPr>
          <p:cNvPr id="3" name="Picture 5">
            <a:extLst>
              <a:ext uri="{FF2B5EF4-FFF2-40B4-BE49-F238E27FC236}">
                <a16:creationId xmlns:a16="http://schemas.microsoft.com/office/drawing/2014/main" id="{4E0BCBDC-81EF-46C2-B71F-D32FD53FA563}"/>
              </a:ext>
            </a:extLst>
          </p:cNvPr>
          <p:cNvPicPr>
            <a:picLocks noChangeAspect="1"/>
          </p:cNvPicPr>
          <p:nvPr/>
        </p:nvPicPr>
        <p:blipFill>
          <a:blip r:embed="rId5"/>
          <a:stretch>
            <a:fillRect/>
          </a:stretch>
        </p:blipFill>
        <p:spPr>
          <a:xfrm>
            <a:off x="381680" y="1349828"/>
            <a:ext cx="455840" cy="2035629"/>
          </a:xfrm>
          <a:prstGeom prst="rect">
            <a:avLst/>
          </a:prstGeom>
        </p:spPr>
      </p:pic>
      <p:pic>
        <p:nvPicPr>
          <p:cNvPr id="6" name="Picture 9">
            <a:extLst>
              <a:ext uri="{FF2B5EF4-FFF2-40B4-BE49-F238E27FC236}">
                <a16:creationId xmlns:a16="http://schemas.microsoft.com/office/drawing/2014/main" id="{4FC32E12-A9AC-4112-A023-1FA4950E63A2}"/>
              </a:ext>
            </a:extLst>
          </p:cNvPr>
          <p:cNvPicPr>
            <a:picLocks noChangeAspect="1"/>
          </p:cNvPicPr>
          <p:nvPr/>
        </p:nvPicPr>
        <p:blipFill>
          <a:blip r:embed="rId6"/>
          <a:stretch>
            <a:fillRect/>
          </a:stretch>
        </p:blipFill>
        <p:spPr>
          <a:xfrm>
            <a:off x="2590800" y="1134044"/>
            <a:ext cx="4528457" cy="2935285"/>
          </a:xfrm>
          <a:prstGeom prst="rect">
            <a:avLst/>
          </a:prstGeom>
        </p:spPr>
      </p:pic>
      <p:cxnSp>
        <p:nvCxnSpPr>
          <p:cNvPr id="14" name="Straight Arrow Connector 13">
            <a:extLst>
              <a:ext uri="{FF2B5EF4-FFF2-40B4-BE49-F238E27FC236}">
                <a16:creationId xmlns:a16="http://schemas.microsoft.com/office/drawing/2014/main" id="{5C5A50BA-5F1D-4D50-A4FD-17263B1D73F1}"/>
              </a:ext>
            </a:extLst>
          </p:cNvPr>
          <p:cNvCxnSpPr>
            <a:cxnSpLocks/>
          </p:cNvCxnSpPr>
          <p:nvPr/>
        </p:nvCxnSpPr>
        <p:spPr>
          <a:xfrm>
            <a:off x="6607943" y="2356573"/>
            <a:ext cx="707257" cy="182213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pic>
        <p:nvPicPr>
          <p:cNvPr id="15" name="Picture 15">
            <a:extLst>
              <a:ext uri="{FF2B5EF4-FFF2-40B4-BE49-F238E27FC236}">
                <a16:creationId xmlns:a16="http://schemas.microsoft.com/office/drawing/2014/main" id="{8F0B06E6-CF3C-4303-B3C9-793AA7648FEE}"/>
              </a:ext>
            </a:extLst>
          </p:cNvPr>
          <p:cNvPicPr>
            <a:picLocks noChangeAspect="1"/>
          </p:cNvPicPr>
          <p:nvPr/>
        </p:nvPicPr>
        <p:blipFill>
          <a:blip r:embed="rId7"/>
          <a:stretch>
            <a:fillRect/>
          </a:stretch>
        </p:blipFill>
        <p:spPr>
          <a:xfrm>
            <a:off x="4615544" y="4320658"/>
            <a:ext cx="5007427" cy="1928711"/>
          </a:xfrm>
          <a:prstGeom prst="rect">
            <a:avLst/>
          </a:prstGeom>
        </p:spPr>
      </p:pic>
      <p:pic>
        <p:nvPicPr>
          <p:cNvPr id="13" name="Picture 12" descr="Image:  Light Bulb Icon to represent supplemental information">
            <a:extLst>
              <a:ext uri="{FF2B5EF4-FFF2-40B4-BE49-F238E27FC236}">
                <a16:creationId xmlns:a16="http://schemas.microsoft.com/office/drawing/2014/main" id="{F97CF2C5-2B12-418C-AD4B-75833979EC03}"/>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823384" y="3429000"/>
            <a:ext cx="698500" cy="701040"/>
          </a:xfrm>
          <a:prstGeom prst="rect">
            <a:avLst/>
          </a:prstGeom>
          <a:noFill/>
          <a:ln>
            <a:noFill/>
          </a:ln>
        </p:spPr>
      </p:pic>
      <p:sp>
        <p:nvSpPr>
          <p:cNvPr id="10" name="TextBox 9">
            <a:extLst>
              <a:ext uri="{FF2B5EF4-FFF2-40B4-BE49-F238E27FC236}">
                <a16:creationId xmlns:a16="http://schemas.microsoft.com/office/drawing/2014/main" id="{040BF12D-1AF5-4345-AEEA-A585D9948106}"/>
              </a:ext>
            </a:extLst>
          </p:cNvPr>
          <p:cNvSpPr txBox="1"/>
          <p:nvPr/>
        </p:nvSpPr>
        <p:spPr>
          <a:xfrm>
            <a:off x="8619577" y="3349449"/>
            <a:ext cx="3338473" cy="1200329"/>
          </a:xfrm>
          <a:prstGeom prst="rect">
            <a:avLst/>
          </a:prstGeom>
          <a:noFill/>
        </p:spPr>
        <p:txBody>
          <a:bodyPr wrap="square" rtlCol="0">
            <a:spAutoFit/>
          </a:bodyPr>
          <a:lstStyle/>
          <a:p>
            <a:r>
              <a:rPr lang="en-US" sz="2400" dirty="0">
                <a:cs typeface="Calibri"/>
              </a:rPr>
              <a:t>Tracking Inbox options are based on your role.</a:t>
            </a:r>
          </a:p>
          <a:p>
            <a:endParaRPr lang="en-US" sz="2400" dirty="0"/>
          </a:p>
        </p:txBody>
      </p:sp>
    </p:spTree>
    <p:extLst>
      <p:ext uri="{BB962C8B-B14F-4D97-AF65-F5344CB8AC3E}">
        <p14:creationId xmlns:p14="http://schemas.microsoft.com/office/powerpoint/2010/main" val="65311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F76F55-0AAB-42CD-84A0-B848C5DEA4C0}"/>
              </a:ext>
            </a:extLst>
          </p:cNvPr>
          <p:cNvSpPr>
            <a:spLocks noGrp="1"/>
          </p:cNvSpPr>
          <p:nvPr>
            <p:ph type="title"/>
          </p:nvPr>
        </p:nvSpPr>
        <p:spPr/>
        <p:txBody>
          <a:bodyPr/>
          <a:lstStyle/>
          <a:p>
            <a:r>
              <a:rPr lang="en-US" dirty="0"/>
              <a:t>Alerts Submenu </a:t>
            </a:r>
          </a:p>
        </p:txBody>
      </p:sp>
      <p:sp>
        <p:nvSpPr>
          <p:cNvPr id="8" name="Content Placeholder 7">
            <a:extLst>
              <a:ext uri="{FF2B5EF4-FFF2-40B4-BE49-F238E27FC236}">
                <a16:creationId xmlns:a16="http://schemas.microsoft.com/office/drawing/2014/main" id="{45A89511-99F3-4823-A50F-41B6ABDF5319}"/>
              </a:ext>
            </a:extLst>
          </p:cNvPr>
          <p:cNvSpPr>
            <a:spLocks noGrp="1"/>
          </p:cNvSpPr>
          <p:nvPr>
            <p:ph idx="1"/>
          </p:nvPr>
        </p:nvSpPr>
        <p:spPr>
          <a:xfrm>
            <a:off x="4994786" y="546944"/>
            <a:ext cx="6737025" cy="3775004"/>
          </a:xfrm>
        </p:spPr>
        <p:txBody>
          <a:bodyPr>
            <a:normAutofit/>
          </a:bodyPr>
          <a:lstStyle/>
          <a:p>
            <a:r>
              <a:rPr lang="en-US" sz="2400" dirty="0"/>
              <a:t>The </a:t>
            </a:r>
            <a:r>
              <a:rPr lang="en-US" sz="2400" b="1" dirty="0"/>
              <a:t>Alerts </a:t>
            </a:r>
            <a:r>
              <a:rPr lang="en-US" sz="2400" dirty="0"/>
              <a:t>submenu</a:t>
            </a:r>
            <a:r>
              <a:rPr lang="en-US" sz="2400" b="1" dirty="0"/>
              <a:t> </a:t>
            </a:r>
            <a:r>
              <a:rPr lang="en-US" sz="2400" dirty="0"/>
              <a:t>will take you to the Alerts page that shows specific alerts associated with your account. The following alerts are available:</a:t>
            </a:r>
          </a:p>
          <a:p>
            <a:pPr lvl="1"/>
            <a:r>
              <a:rPr lang="en-US" dirty="0"/>
              <a:t>User Alerts</a:t>
            </a:r>
          </a:p>
          <a:p>
            <a:pPr lvl="1"/>
            <a:r>
              <a:rPr lang="en-US" dirty="0"/>
              <a:t>Claimant Alerts</a:t>
            </a:r>
          </a:p>
          <a:p>
            <a:pPr lvl="1"/>
            <a:r>
              <a:rPr lang="en-US" dirty="0"/>
              <a:t>System Alerts</a:t>
            </a:r>
          </a:p>
          <a:p>
            <a:r>
              <a:rPr lang="en-US" sz="2400" dirty="0"/>
              <a:t>You can also create Manual Alerts to find and identify specific information. </a:t>
            </a:r>
          </a:p>
          <a:p>
            <a:pPr marL="0" indent="0">
              <a:buNone/>
            </a:pPr>
            <a:endParaRPr lang="en-US" sz="24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endParaRPr lang="en-US" sz="2400" dirty="0"/>
          </a:p>
        </p:txBody>
      </p:sp>
      <p:sp>
        <p:nvSpPr>
          <p:cNvPr id="2" name="Slide Number Placeholder 1">
            <a:extLst>
              <a:ext uri="{FF2B5EF4-FFF2-40B4-BE49-F238E27FC236}">
                <a16:creationId xmlns:a16="http://schemas.microsoft.com/office/drawing/2014/main" id="{859FA600-66D1-4722-BD98-6713B2E57D98}"/>
              </a:ext>
            </a:extLst>
          </p:cNvPr>
          <p:cNvSpPr>
            <a:spLocks noGrp="1"/>
          </p:cNvSpPr>
          <p:nvPr>
            <p:ph type="sldNum" sz="quarter" idx="12"/>
          </p:nvPr>
        </p:nvSpPr>
        <p:spPr/>
        <p:txBody>
          <a:bodyPr/>
          <a:lstStyle/>
          <a:p>
            <a:fld id="{2346C6CC-1531-9D43-9929-56C34AA4FDB5}" type="slidenum">
              <a:rPr lang="en-US" smtClean="0"/>
              <a:t>41</a:t>
            </a:fld>
            <a:endParaRPr lang="en-US" dirty="0"/>
          </a:p>
        </p:txBody>
      </p:sp>
      <p:pic>
        <p:nvPicPr>
          <p:cNvPr id="10" name="Picture 2">
            <a:extLst>
              <a:ext uri="{FF2B5EF4-FFF2-40B4-BE49-F238E27FC236}">
                <a16:creationId xmlns:a16="http://schemas.microsoft.com/office/drawing/2014/main" id="{A244E4F6-D97B-48ED-9F95-8F90D8F65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88" y="1409251"/>
            <a:ext cx="3445652" cy="2310694"/>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a:extLst>
              <a:ext uri="{FF2B5EF4-FFF2-40B4-BE49-F238E27FC236}">
                <a16:creationId xmlns:a16="http://schemas.microsoft.com/office/drawing/2014/main" id="{24616C15-D892-40F5-B43E-6E69F4C5B0AE}"/>
              </a:ext>
            </a:extLst>
          </p:cNvPr>
          <p:cNvSpPr/>
          <p:nvPr/>
        </p:nvSpPr>
        <p:spPr>
          <a:xfrm>
            <a:off x="2104143" y="1715157"/>
            <a:ext cx="1798386" cy="3402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 name="Picture 4">
            <a:extLst>
              <a:ext uri="{FF2B5EF4-FFF2-40B4-BE49-F238E27FC236}">
                <a16:creationId xmlns:a16="http://schemas.microsoft.com/office/drawing/2014/main" id="{6398731D-0958-4D57-BE00-80D74EA8DD4F}"/>
              </a:ext>
            </a:extLst>
          </p:cNvPr>
          <p:cNvPicPr>
            <a:picLocks noChangeAspect="1"/>
          </p:cNvPicPr>
          <p:nvPr/>
        </p:nvPicPr>
        <p:blipFill>
          <a:blip r:embed="rId3"/>
          <a:stretch>
            <a:fillRect/>
          </a:stretch>
        </p:blipFill>
        <p:spPr>
          <a:xfrm>
            <a:off x="424543" y="4121210"/>
            <a:ext cx="8948057" cy="1630923"/>
          </a:xfrm>
          <a:prstGeom prst="rect">
            <a:avLst/>
          </a:prstGeom>
        </p:spPr>
      </p:pic>
      <p:cxnSp>
        <p:nvCxnSpPr>
          <p:cNvPr id="5" name="Straight Arrow Connector 4">
            <a:extLst>
              <a:ext uri="{FF2B5EF4-FFF2-40B4-BE49-F238E27FC236}">
                <a16:creationId xmlns:a16="http://schemas.microsoft.com/office/drawing/2014/main" id="{9A11445F-4654-4F78-A431-79599F38B4DA}"/>
              </a:ext>
            </a:extLst>
          </p:cNvPr>
          <p:cNvCxnSpPr>
            <a:cxnSpLocks/>
          </p:cNvCxnSpPr>
          <p:nvPr/>
        </p:nvCxnSpPr>
        <p:spPr>
          <a:xfrm>
            <a:off x="3407543" y="2193288"/>
            <a:ext cx="604018" cy="1690454"/>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287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30671D-ADE9-46F9-90E0-743AA097E0EB}"/>
              </a:ext>
            </a:extLst>
          </p:cNvPr>
          <p:cNvSpPr>
            <a:spLocks noGrp="1"/>
          </p:cNvSpPr>
          <p:nvPr>
            <p:ph type="sldNum" sz="quarter" idx="12"/>
          </p:nvPr>
        </p:nvSpPr>
        <p:spPr/>
        <p:txBody>
          <a:bodyPr/>
          <a:lstStyle/>
          <a:p>
            <a:fld id="{2346C6CC-1531-9D43-9929-56C34AA4FDB5}" type="slidenum">
              <a:rPr lang="en-US" smtClean="0"/>
              <a:t>42</a:t>
            </a:fld>
            <a:endParaRPr lang="en-US" dirty="0"/>
          </a:p>
        </p:txBody>
      </p:sp>
      <p:pic>
        <p:nvPicPr>
          <p:cNvPr id="9" name="Picture 9">
            <a:extLst>
              <a:ext uri="{FF2B5EF4-FFF2-40B4-BE49-F238E27FC236}">
                <a16:creationId xmlns:a16="http://schemas.microsoft.com/office/drawing/2014/main" id="{8B9C48E9-4AD5-4273-BB61-4A2713ED0DC9}"/>
              </a:ext>
            </a:extLst>
          </p:cNvPr>
          <p:cNvPicPr>
            <a:picLocks noChangeAspect="1"/>
          </p:cNvPicPr>
          <p:nvPr/>
        </p:nvPicPr>
        <p:blipFill>
          <a:blip r:embed="rId3"/>
          <a:stretch>
            <a:fillRect/>
          </a:stretch>
        </p:blipFill>
        <p:spPr>
          <a:xfrm>
            <a:off x="687271" y="1204210"/>
            <a:ext cx="10034942" cy="3377742"/>
          </a:xfrm>
          <a:prstGeom prst="rect">
            <a:avLst/>
          </a:prstGeom>
        </p:spPr>
      </p:pic>
      <p:pic>
        <p:nvPicPr>
          <p:cNvPr id="10" name="Picture 10">
            <a:extLst>
              <a:ext uri="{FF2B5EF4-FFF2-40B4-BE49-F238E27FC236}">
                <a16:creationId xmlns:a16="http://schemas.microsoft.com/office/drawing/2014/main" id="{70DC762C-1D9C-4935-A206-9BEE07E9ECF7}"/>
              </a:ext>
            </a:extLst>
          </p:cNvPr>
          <p:cNvPicPr>
            <a:picLocks noChangeAspect="1"/>
          </p:cNvPicPr>
          <p:nvPr/>
        </p:nvPicPr>
        <p:blipFill>
          <a:blip r:embed="rId4"/>
          <a:stretch>
            <a:fillRect/>
          </a:stretch>
        </p:blipFill>
        <p:spPr>
          <a:xfrm>
            <a:off x="5357973" y="3425458"/>
            <a:ext cx="3701142" cy="1810809"/>
          </a:xfrm>
          <a:prstGeom prst="rect">
            <a:avLst/>
          </a:prstGeom>
        </p:spPr>
      </p:pic>
      <p:pic>
        <p:nvPicPr>
          <p:cNvPr id="11" name="Picture 11">
            <a:extLst>
              <a:ext uri="{FF2B5EF4-FFF2-40B4-BE49-F238E27FC236}">
                <a16:creationId xmlns:a16="http://schemas.microsoft.com/office/drawing/2014/main" id="{567AA471-A2B8-4206-B548-4C001CD620F8}"/>
              </a:ext>
            </a:extLst>
          </p:cNvPr>
          <p:cNvPicPr>
            <a:picLocks noChangeAspect="1"/>
          </p:cNvPicPr>
          <p:nvPr/>
        </p:nvPicPr>
        <p:blipFill>
          <a:blip r:embed="rId5"/>
          <a:stretch>
            <a:fillRect/>
          </a:stretch>
        </p:blipFill>
        <p:spPr>
          <a:xfrm>
            <a:off x="615689" y="3424574"/>
            <a:ext cx="4027469" cy="1610294"/>
          </a:xfrm>
          <a:prstGeom prst="rect">
            <a:avLst/>
          </a:prstGeom>
        </p:spPr>
      </p:pic>
      <p:pic>
        <p:nvPicPr>
          <p:cNvPr id="4" name="Graphic 3" descr="Cursor">
            <a:extLst>
              <a:ext uri="{FF2B5EF4-FFF2-40B4-BE49-F238E27FC236}">
                <a16:creationId xmlns:a16="http://schemas.microsoft.com/office/drawing/2014/main" id="{942CC46B-266B-4B7F-A934-C3982FFE50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77772" y="3851178"/>
            <a:ext cx="730773" cy="730773"/>
          </a:xfrm>
          <a:prstGeom prst="rect">
            <a:avLst/>
          </a:prstGeom>
        </p:spPr>
      </p:pic>
      <p:pic>
        <p:nvPicPr>
          <p:cNvPr id="12" name="Graphic 11" descr="Cursor">
            <a:extLst>
              <a:ext uri="{FF2B5EF4-FFF2-40B4-BE49-F238E27FC236}">
                <a16:creationId xmlns:a16="http://schemas.microsoft.com/office/drawing/2014/main" id="{6A1881CC-6D6C-41A9-82B7-8FBCDAA63B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93729" y="3760349"/>
            <a:ext cx="703495" cy="703495"/>
          </a:xfrm>
          <a:prstGeom prst="rect">
            <a:avLst/>
          </a:prstGeom>
        </p:spPr>
      </p:pic>
      <p:sp>
        <p:nvSpPr>
          <p:cNvPr id="13" name="Content Placeholder 2">
            <a:extLst>
              <a:ext uri="{FF2B5EF4-FFF2-40B4-BE49-F238E27FC236}">
                <a16:creationId xmlns:a16="http://schemas.microsoft.com/office/drawing/2014/main" id="{AD46363F-17C0-400A-89B3-19C305AEB37F}"/>
              </a:ext>
            </a:extLst>
          </p:cNvPr>
          <p:cNvSpPr>
            <a:spLocks noGrp="1"/>
          </p:cNvSpPr>
          <p:nvPr>
            <p:ph idx="1"/>
          </p:nvPr>
        </p:nvSpPr>
        <p:spPr>
          <a:xfrm>
            <a:off x="9619668" y="2563596"/>
            <a:ext cx="2281179" cy="2389384"/>
          </a:xfrm>
        </p:spPr>
        <p:txBody>
          <a:bodyPr vert="horz" lIns="91440" tIns="45720" rIns="91440" bIns="45720" rtlCol="0" anchor="t">
            <a:normAutofit/>
          </a:bodyPr>
          <a:lstStyle/>
          <a:p>
            <a:pPr marL="0" indent="0">
              <a:buNone/>
            </a:pPr>
            <a:r>
              <a:rPr lang="en-US" sz="2400" dirty="0">
                <a:ea typeface="Calibri" panose="020F0502020204030204" pitchFamily="34" charset="0"/>
                <a:cs typeface="Arial"/>
              </a:rPr>
              <a:t>Alerts are notifications or reminders of tasks that need to be completed in CMS. </a:t>
            </a:r>
            <a:endParaRPr lang="en-US" sz="2400" dirty="0"/>
          </a:p>
        </p:txBody>
      </p:sp>
      <p:sp>
        <p:nvSpPr>
          <p:cNvPr id="6" name="Title 5">
            <a:extLst>
              <a:ext uri="{FF2B5EF4-FFF2-40B4-BE49-F238E27FC236}">
                <a16:creationId xmlns:a16="http://schemas.microsoft.com/office/drawing/2014/main" id="{EB55E635-33AF-461F-8369-FF67924284B4}"/>
              </a:ext>
            </a:extLst>
          </p:cNvPr>
          <p:cNvSpPr>
            <a:spLocks noGrp="1"/>
          </p:cNvSpPr>
          <p:nvPr>
            <p:ph type="title"/>
          </p:nvPr>
        </p:nvSpPr>
        <p:spPr/>
        <p:txBody>
          <a:bodyPr/>
          <a:lstStyle/>
          <a:p>
            <a:r>
              <a:rPr lang="en-US" dirty="0"/>
              <a:t>Alerts/Queues</a:t>
            </a:r>
          </a:p>
        </p:txBody>
      </p:sp>
    </p:spTree>
    <p:extLst>
      <p:ext uri="{BB962C8B-B14F-4D97-AF65-F5344CB8AC3E}">
        <p14:creationId xmlns:p14="http://schemas.microsoft.com/office/powerpoint/2010/main" val="3949523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F76F55-0AAB-42CD-84A0-B848C5DEA4C0}"/>
              </a:ext>
            </a:extLst>
          </p:cNvPr>
          <p:cNvSpPr>
            <a:spLocks noGrp="1"/>
          </p:cNvSpPr>
          <p:nvPr>
            <p:ph type="title"/>
          </p:nvPr>
        </p:nvSpPr>
        <p:spPr/>
        <p:txBody>
          <a:bodyPr/>
          <a:lstStyle/>
          <a:p>
            <a:r>
              <a:rPr lang="en-US" dirty="0"/>
              <a:t>Application Intake Submenu </a:t>
            </a:r>
          </a:p>
        </p:txBody>
      </p:sp>
      <p:sp>
        <p:nvSpPr>
          <p:cNvPr id="8" name="Content Placeholder 7">
            <a:extLst>
              <a:ext uri="{FF2B5EF4-FFF2-40B4-BE49-F238E27FC236}">
                <a16:creationId xmlns:a16="http://schemas.microsoft.com/office/drawing/2014/main" id="{45A89511-99F3-4823-A50F-41B6ABDF5319}"/>
              </a:ext>
            </a:extLst>
          </p:cNvPr>
          <p:cNvSpPr>
            <a:spLocks noGrp="1"/>
          </p:cNvSpPr>
          <p:nvPr>
            <p:ph idx="1"/>
          </p:nvPr>
        </p:nvSpPr>
        <p:spPr>
          <a:xfrm>
            <a:off x="4586158" y="1194891"/>
            <a:ext cx="7400008" cy="3038059"/>
          </a:xfrm>
        </p:spPr>
        <p:txBody>
          <a:bodyPr vert="horz" lIns="91440" tIns="45720" rIns="91440" bIns="45720" rtlCol="0" anchor="t">
            <a:normAutofit/>
          </a:bodyPr>
          <a:lstStyle/>
          <a:p>
            <a:pPr marL="0" indent="0">
              <a:buNone/>
            </a:pPr>
            <a:r>
              <a:rPr lang="en-US" sz="2400" dirty="0"/>
              <a:t>The </a:t>
            </a:r>
            <a:r>
              <a:rPr lang="en-US" sz="2400" b="1" dirty="0"/>
              <a:t>Application Intake </a:t>
            </a:r>
            <a:r>
              <a:rPr lang="en-US" sz="2400" dirty="0"/>
              <a:t>submenu will take you to the Application Page. The application page displays:</a:t>
            </a:r>
          </a:p>
          <a:p>
            <a:r>
              <a:rPr lang="en-US" sz="2400" dirty="0"/>
              <a:t>All the applications for the assigned RO, electronic and manual</a:t>
            </a:r>
            <a:endParaRPr lang="en-US" sz="2400" dirty="0">
              <a:cs typeface="Calibri"/>
            </a:endParaRPr>
          </a:p>
          <a:p>
            <a:r>
              <a:rPr lang="en-US" sz="2400" dirty="0"/>
              <a:t>Options for creating new applications for manual entries </a:t>
            </a:r>
            <a:endParaRPr lang="en-US" sz="2400" dirty="0">
              <a:cs typeface="Calibri" panose="020F0502020204030204"/>
            </a:endParaRPr>
          </a:p>
          <a:p>
            <a:endParaRPr lang="en-US" sz="2400" dirty="0"/>
          </a:p>
          <a:p>
            <a:endParaRPr lang="en-US" sz="2400" dirty="0"/>
          </a:p>
        </p:txBody>
      </p:sp>
      <p:sp>
        <p:nvSpPr>
          <p:cNvPr id="2" name="Slide Number Placeholder 1">
            <a:extLst>
              <a:ext uri="{FF2B5EF4-FFF2-40B4-BE49-F238E27FC236}">
                <a16:creationId xmlns:a16="http://schemas.microsoft.com/office/drawing/2014/main" id="{859FA600-66D1-4722-BD98-6713B2E57D98}"/>
              </a:ext>
            </a:extLst>
          </p:cNvPr>
          <p:cNvSpPr>
            <a:spLocks noGrp="1"/>
          </p:cNvSpPr>
          <p:nvPr>
            <p:ph type="sldNum" sz="quarter" idx="12"/>
          </p:nvPr>
        </p:nvSpPr>
        <p:spPr/>
        <p:txBody>
          <a:bodyPr/>
          <a:lstStyle/>
          <a:p>
            <a:fld id="{2346C6CC-1531-9D43-9929-56C34AA4FDB5}" type="slidenum">
              <a:rPr lang="en-US" smtClean="0"/>
              <a:t>43</a:t>
            </a:fld>
            <a:endParaRPr lang="en-US" dirty="0"/>
          </a:p>
        </p:txBody>
      </p:sp>
      <p:pic>
        <p:nvPicPr>
          <p:cNvPr id="10" name="Picture 2">
            <a:extLst>
              <a:ext uri="{FF2B5EF4-FFF2-40B4-BE49-F238E27FC236}">
                <a16:creationId xmlns:a16="http://schemas.microsoft.com/office/drawing/2014/main" id="{A244E4F6-D97B-48ED-9F95-8F90D8F65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88" y="1409251"/>
            <a:ext cx="3445652" cy="2310694"/>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a:extLst>
              <a:ext uri="{FF2B5EF4-FFF2-40B4-BE49-F238E27FC236}">
                <a16:creationId xmlns:a16="http://schemas.microsoft.com/office/drawing/2014/main" id="{24616C15-D892-40F5-B43E-6E69F4C5B0AE}"/>
              </a:ext>
            </a:extLst>
          </p:cNvPr>
          <p:cNvSpPr/>
          <p:nvPr/>
        </p:nvSpPr>
        <p:spPr>
          <a:xfrm>
            <a:off x="1984401" y="2009797"/>
            <a:ext cx="2016099" cy="38380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 name="Picture 4">
            <a:extLst>
              <a:ext uri="{FF2B5EF4-FFF2-40B4-BE49-F238E27FC236}">
                <a16:creationId xmlns:a16="http://schemas.microsoft.com/office/drawing/2014/main" id="{7A8435B6-991E-4656-8F62-8F9914166F0F}"/>
              </a:ext>
            </a:extLst>
          </p:cNvPr>
          <p:cNvPicPr>
            <a:picLocks noChangeAspect="1"/>
          </p:cNvPicPr>
          <p:nvPr/>
        </p:nvPicPr>
        <p:blipFill>
          <a:blip r:embed="rId3"/>
          <a:stretch>
            <a:fillRect/>
          </a:stretch>
        </p:blipFill>
        <p:spPr>
          <a:xfrm>
            <a:off x="1981200" y="3919375"/>
            <a:ext cx="7532913" cy="2056365"/>
          </a:xfrm>
          <a:prstGeom prst="rect">
            <a:avLst/>
          </a:prstGeom>
        </p:spPr>
      </p:pic>
      <p:cxnSp>
        <p:nvCxnSpPr>
          <p:cNvPr id="5" name="Straight Arrow Connector 4">
            <a:extLst>
              <a:ext uri="{FF2B5EF4-FFF2-40B4-BE49-F238E27FC236}">
                <a16:creationId xmlns:a16="http://schemas.microsoft.com/office/drawing/2014/main" id="{CE5678AB-3720-4107-9DF8-7C5FA013A8DB}"/>
              </a:ext>
            </a:extLst>
          </p:cNvPr>
          <p:cNvCxnSpPr>
            <a:cxnSpLocks/>
          </p:cNvCxnSpPr>
          <p:nvPr/>
        </p:nvCxnSpPr>
        <p:spPr>
          <a:xfrm>
            <a:off x="3777657" y="2606944"/>
            <a:ext cx="554147" cy="1188308"/>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687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22F0-9C8F-4C90-979B-DC4C6B5F0668}"/>
              </a:ext>
            </a:extLst>
          </p:cNvPr>
          <p:cNvSpPr>
            <a:spLocks noGrp="1"/>
          </p:cNvSpPr>
          <p:nvPr>
            <p:ph type="title"/>
          </p:nvPr>
        </p:nvSpPr>
        <p:spPr/>
        <p:txBody>
          <a:bodyPr/>
          <a:lstStyle/>
          <a:p>
            <a:r>
              <a:rPr lang="en-US" dirty="0"/>
              <a:t>Application Intake (Results)</a:t>
            </a:r>
          </a:p>
        </p:txBody>
      </p:sp>
      <p:sp>
        <p:nvSpPr>
          <p:cNvPr id="4" name="Slide Number Placeholder 3">
            <a:extLst>
              <a:ext uri="{FF2B5EF4-FFF2-40B4-BE49-F238E27FC236}">
                <a16:creationId xmlns:a16="http://schemas.microsoft.com/office/drawing/2014/main" id="{533BE08F-91E0-436D-92FD-C0575E71043E}"/>
              </a:ext>
            </a:extLst>
          </p:cNvPr>
          <p:cNvSpPr>
            <a:spLocks noGrp="1"/>
          </p:cNvSpPr>
          <p:nvPr>
            <p:ph type="sldNum" sz="quarter" idx="12"/>
          </p:nvPr>
        </p:nvSpPr>
        <p:spPr/>
        <p:txBody>
          <a:bodyPr/>
          <a:lstStyle/>
          <a:p>
            <a:fld id="{2346C6CC-1531-9D43-9929-56C34AA4FDB5}" type="slidenum">
              <a:rPr lang="en-US" smtClean="0"/>
              <a:t>44</a:t>
            </a:fld>
            <a:endParaRPr lang="en-US" dirty="0"/>
          </a:p>
        </p:txBody>
      </p:sp>
      <p:pic>
        <p:nvPicPr>
          <p:cNvPr id="5" name="Picture 4">
            <a:extLst>
              <a:ext uri="{FF2B5EF4-FFF2-40B4-BE49-F238E27FC236}">
                <a16:creationId xmlns:a16="http://schemas.microsoft.com/office/drawing/2014/main" id="{E7918B55-EAA3-4C8C-B782-5CDE3764E18A}"/>
              </a:ext>
            </a:extLst>
          </p:cNvPr>
          <p:cNvPicPr>
            <a:picLocks noChangeAspect="1"/>
          </p:cNvPicPr>
          <p:nvPr/>
        </p:nvPicPr>
        <p:blipFill>
          <a:blip r:embed="rId2"/>
          <a:stretch>
            <a:fillRect/>
          </a:stretch>
        </p:blipFill>
        <p:spPr>
          <a:xfrm>
            <a:off x="424914" y="1303702"/>
            <a:ext cx="10078919" cy="4767711"/>
          </a:xfrm>
          <a:prstGeom prst="rect">
            <a:avLst/>
          </a:prstGeom>
        </p:spPr>
      </p:pic>
    </p:spTree>
    <p:extLst>
      <p:ext uri="{BB962C8B-B14F-4D97-AF65-F5344CB8AC3E}">
        <p14:creationId xmlns:p14="http://schemas.microsoft.com/office/powerpoint/2010/main" val="2734174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6CED9-61A8-48AC-A3EA-719BEA8F37B4}"/>
              </a:ext>
            </a:extLst>
          </p:cNvPr>
          <p:cNvSpPr>
            <a:spLocks noGrp="1"/>
          </p:cNvSpPr>
          <p:nvPr>
            <p:ph type="title"/>
          </p:nvPr>
        </p:nvSpPr>
        <p:spPr/>
        <p:txBody>
          <a:bodyPr/>
          <a:lstStyle/>
          <a:p>
            <a:r>
              <a:rPr lang="en-US" dirty="0"/>
              <a:t>Application Intake (Processing)</a:t>
            </a:r>
          </a:p>
        </p:txBody>
      </p:sp>
      <p:pic>
        <p:nvPicPr>
          <p:cNvPr id="5" name="Content Placeholder 4">
            <a:extLst>
              <a:ext uri="{FF2B5EF4-FFF2-40B4-BE49-F238E27FC236}">
                <a16:creationId xmlns:a16="http://schemas.microsoft.com/office/drawing/2014/main" id="{FD07FECB-530C-4402-92F8-C0920E12457E}"/>
              </a:ext>
            </a:extLst>
          </p:cNvPr>
          <p:cNvPicPr>
            <a:picLocks noGrp="1" noChangeAspect="1"/>
          </p:cNvPicPr>
          <p:nvPr>
            <p:ph idx="1"/>
          </p:nvPr>
        </p:nvPicPr>
        <p:blipFill>
          <a:blip r:embed="rId2"/>
          <a:stretch>
            <a:fillRect/>
          </a:stretch>
        </p:blipFill>
        <p:spPr>
          <a:xfrm>
            <a:off x="439262" y="1452563"/>
            <a:ext cx="10487976" cy="4767262"/>
          </a:xfrm>
          <a:prstGeom prst="rect">
            <a:avLst/>
          </a:prstGeom>
        </p:spPr>
      </p:pic>
      <p:sp>
        <p:nvSpPr>
          <p:cNvPr id="4" name="Slide Number Placeholder 3">
            <a:extLst>
              <a:ext uri="{FF2B5EF4-FFF2-40B4-BE49-F238E27FC236}">
                <a16:creationId xmlns:a16="http://schemas.microsoft.com/office/drawing/2014/main" id="{A17EC380-31C1-4332-82B2-66116C33CDC9}"/>
              </a:ext>
            </a:extLst>
          </p:cNvPr>
          <p:cNvSpPr>
            <a:spLocks noGrp="1"/>
          </p:cNvSpPr>
          <p:nvPr>
            <p:ph type="sldNum" sz="quarter" idx="12"/>
          </p:nvPr>
        </p:nvSpPr>
        <p:spPr/>
        <p:txBody>
          <a:bodyPr/>
          <a:lstStyle/>
          <a:p>
            <a:fld id="{2346C6CC-1531-9D43-9929-56C34AA4FDB5}" type="slidenum">
              <a:rPr lang="en-US" smtClean="0"/>
              <a:t>45</a:t>
            </a:fld>
            <a:endParaRPr lang="en-US" dirty="0"/>
          </a:p>
        </p:txBody>
      </p:sp>
    </p:spTree>
    <p:extLst>
      <p:ext uri="{BB962C8B-B14F-4D97-AF65-F5344CB8AC3E}">
        <p14:creationId xmlns:p14="http://schemas.microsoft.com/office/powerpoint/2010/main" val="1000016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F76F55-0AAB-42CD-84A0-B848C5DEA4C0}"/>
              </a:ext>
            </a:extLst>
          </p:cNvPr>
          <p:cNvSpPr>
            <a:spLocks noGrp="1"/>
          </p:cNvSpPr>
          <p:nvPr>
            <p:ph type="title"/>
          </p:nvPr>
        </p:nvSpPr>
        <p:spPr/>
        <p:txBody>
          <a:bodyPr/>
          <a:lstStyle/>
          <a:p>
            <a:r>
              <a:rPr lang="en-US" dirty="0"/>
              <a:t>Claimant Submenu </a:t>
            </a:r>
          </a:p>
        </p:txBody>
      </p:sp>
      <p:sp>
        <p:nvSpPr>
          <p:cNvPr id="8" name="Content Placeholder 7">
            <a:extLst>
              <a:ext uri="{FF2B5EF4-FFF2-40B4-BE49-F238E27FC236}">
                <a16:creationId xmlns:a16="http://schemas.microsoft.com/office/drawing/2014/main" id="{45A89511-99F3-4823-A50F-41B6ABDF5319}"/>
              </a:ext>
            </a:extLst>
          </p:cNvPr>
          <p:cNvSpPr>
            <a:spLocks noGrp="1"/>
          </p:cNvSpPr>
          <p:nvPr>
            <p:ph idx="1"/>
          </p:nvPr>
        </p:nvSpPr>
        <p:spPr>
          <a:xfrm>
            <a:off x="5524713" y="1706982"/>
            <a:ext cx="5244637" cy="1579374"/>
          </a:xfrm>
        </p:spPr>
        <p:txBody>
          <a:bodyPr vert="horz" lIns="91440" tIns="45720" rIns="91440" bIns="45720" rtlCol="0" anchor="t">
            <a:noAutofit/>
          </a:bodyPr>
          <a:lstStyle/>
          <a:p>
            <a:pPr marL="0" indent="0">
              <a:buNone/>
            </a:pPr>
            <a:r>
              <a:rPr lang="en-US" sz="2400" dirty="0"/>
              <a:t>The </a:t>
            </a:r>
            <a:r>
              <a:rPr lang="en-US" sz="2400" b="1" dirty="0"/>
              <a:t>Claimant</a:t>
            </a:r>
            <a:r>
              <a:rPr lang="en-US" sz="2400" dirty="0"/>
              <a:t> submenu will take you to the Claimant Page that will show all claimants assigned to you. </a:t>
            </a:r>
          </a:p>
        </p:txBody>
      </p:sp>
      <p:sp>
        <p:nvSpPr>
          <p:cNvPr id="2" name="Slide Number Placeholder 1">
            <a:extLst>
              <a:ext uri="{FF2B5EF4-FFF2-40B4-BE49-F238E27FC236}">
                <a16:creationId xmlns:a16="http://schemas.microsoft.com/office/drawing/2014/main" id="{859FA600-66D1-4722-BD98-6713B2E57D98}"/>
              </a:ext>
            </a:extLst>
          </p:cNvPr>
          <p:cNvSpPr>
            <a:spLocks noGrp="1"/>
          </p:cNvSpPr>
          <p:nvPr>
            <p:ph type="sldNum" sz="quarter" idx="12"/>
          </p:nvPr>
        </p:nvSpPr>
        <p:spPr/>
        <p:txBody>
          <a:bodyPr/>
          <a:lstStyle/>
          <a:p>
            <a:fld id="{2346C6CC-1531-9D43-9929-56C34AA4FDB5}" type="slidenum">
              <a:rPr lang="en-US" smtClean="0"/>
              <a:t>46</a:t>
            </a:fld>
            <a:endParaRPr lang="en-US" dirty="0"/>
          </a:p>
        </p:txBody>
      </p:sp>
      <p:pic>
        <p:nvPicPr>
          <p:cNvPr id="10" name="Picture 2">
            <a:extLst>
              <a:ext uri="{FF2B5EF4-FFF2-40B4-BE49-F238E27FC236}">
                <a16:creationId xmlns:a16="http://schemas.microsoft.com/office/drawing/2014/main" id="{A244E4F6-D97B-48ED-9F95-8F90D8F65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88" y="1409251"/>
            <a:ext cx="3445652" cy="2310694"/>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a:extLst>
              <a:ext uri="{FF2B5EF4-FFF2-40B4-BE49-F238E27FC236}">
                <a16:creationId xmlns:a16="http://schemas.microsoft.com/office/drawing/2014/main" id="{24616C15-D892-40F5-B43E-6E69F4C5B0AE}"/>
              </a:ext>
            </a:extLst>
          </p:cNvPr>
          <p:cNvSpPr/>
          <p:nvPr/>
        </p:nvSpPr>
        <p:spPr>
          <a:xfrm>
            <a:off x="1984401" y="2267614"/>
            <a:ext cx="2016099" cy="38380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 name="Picture 4">
            <a:extLst>
              <a:ext uri="{FF2B5EF4-FFF2-40B4-BE49-F238E27FC236}">
                <a16:creationId xmlns:a16="http://schemas.microsoft.com/office/drawing/2014/main" id="{21A2AC99-4CA5-43EE-AF9A-AB42FF0F3BAC}"/>
              </a:ext>
            </a:extLst>
          </p:cNvPr>
          <p:cNvPicPr>
            <a:picLocks noChangeAspect="1"/>
          </p:cNvPicPr>
          <p:nvPr/>
        </p:nvPicPr>
        <p:blipFill>
          <a:blip r:embed="rId3"/>
          <a:stretch>
            <a:fillRect/>
          </a:stretch>
        </p:blipFill>
        <p:spPr>
          <a:xfrm>
            <a:off x="2993572" y="3847268"/>
            <a:ext cx="6934198" cy="2309436"/>
          </a:xfrm>
          <a:prstGeom prst="rect">
            <a:avLst/>
          </a:prstGeom>
        </p:spPr>
      </p:pic>
      <p:cxnSp>
        <p:nvCxnSpPr>
          <p:cNvPr id="5" name="Straight Arrow Connector 4">
            <a:extLst>
              <a:ext uri="{FF2B5EF4-FFF2-40B4-BE49-F238E27FC236}">
                <a16:creationId xmlns:a16="http://schemas.microsoft.com/office/drawing/2014/main" id="{063EAE1B-2AF4-42E3-B886-ED3F9515AAD3}"/>
              </a:ext>
            </a:extLst>
          </p:cNvPr>
          <p:cNvCxnSpPr>
            <a:cxnSpLocks/>
          </p:cNvCxnSpPr>
          <p:nvPr/>
        </p:nvCxnSpPr>
        <p:spPr>
          <a:xfrm>
            <a:off x="4158658" y="2650486"/>
            <a:ext cx="1288413" cy="1069459"/>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8443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F76F55-0AAB-42CD-84A0-B848C5DEA4C0}"/>
              </a:ext>
            </a:extLst>
          </p:cNvPr>
          <p:cNvSpPr>
            <a:spLocks noGrp="1"/>
          </p:cNvSpPr>
          <p:nvPr>
            <p:ph type="title"/>
          </p:nvPr>
        </p:nvSpPr>
        <p:spPr/>
        <p:txBody>
          <a:bodyPr/>
          <a:lstStyle/>
          <a:p>
            <a:r>
              <a:rPr lang="en-US" dirty="0"/>
              <a:t>Claimant Submenu </a:t>
            </a:r>
          </a:p>
        </p:txBody>
      </p:sp>
      <p:sp>
        <p:nvSpPr>
          <p:cNvPr id="2" name="Slide Number Placeholder 1">
            <a:extLst>
              <a:ext uri="{FF2B5EF4-FFF2-40B4-BE49-F238E27FC236}">
                <a16:creationId xmlns:a16="http://schemas.microsoft.com/office/drawing/2014/main" id="{859FA600-66D1-4722-BD98-6713B2E57D98}"/>
              </a:ext>
            </a:extLst>
          </p:cNvPr>
          <p:cNvSpPr>
            <a:spLocks noGrp="1"/>
          </p:cNvSpPr>
          <p:nvPr>
            <p:ph type="sldNum" sz="quarter" idx="12"/>
          </p:nvPr>
        </p:nvSpPr>
        <p:spPr/>
        <p:txBody>
          <a:bodyPr/>
          <a:lstStyle/>
          <a:p>
            <a:fld id="{2346C6CC-1531-9D43-9929-56C34AA4FDB5}" type="slidenum">
              <a:rPr lang="en-US" smtClean="0"/>
              <a:t>47</a:t>
            </a:fld>
            <a:endParaRPr lang="en-US" dirty="0"/>
          </a:p>
        </p:txBody>
      </p:sp>
      <p:pic>
        <p:nvPicPr>
          <p:cNvPr id="11" name="Picture 10">
            <a:extLst>
              <a:ext uri="{FF2B5EF4-FFF2-40B4-BE49-F238E27FC236}">
                <a16:creationId xmlns:a16="http://schemas.microsoft.com/office/drawing/2014/main" id="{C60B7572-681A-4944-A496-CB2FAAB965D2}"/>
              </a:ext>
            </a:extLst>
          </p:cNvPr>
          <p:cNvPicPr>
            <a:picLocks noChangeAspect="1"/>
          </p:cNvPicPr>
          <p:nvPr/>
        </p:nvPicPr>
        <p:blipFill rotWithShape="1">
          <a:blip r:embed="rId2"/>
          <a:srcRect r="1420"/>
          <a:stretch/>
        </p:blipFill>
        <p:spPr>
          <a:xfrm>
            <a:off x="425177" y="1113630"/>
            <a:ext cx="8938742" cy="4864324"/>
          </a:xfrm>
          <a:prstGeom prst="rect">
            <a:avLst/>
          </a:prstGeom>
        </p:spPr>
      </p:pic>
    </p:spTree>
    <p:extLst>
      <p:ext uri="{BB962C8B-B14F-4D97-AF65-F5344CB8AC3E}">
        <p14:creationId xmlns:p14="http://schemas.microsoft.com/office/powerpoint/2010/main" val="2595115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F76F55-0AAB-42CD-84A0-B848C5DEA4C0}"/>
              </a:ext>
            </a:extLst>
          </p:cNvPr>
          <p:cNvSpPr>
            <a:spLocks noGrp="1"/>
          </p:cNvSpPr>
          <p:nvPr>
            <p:ph type="title"/>
          </p:nvPr>
        </p:nvSpPr>
        <p:spPr/>
        <p:txBody>
          <a:bodyPr/>
          <a:lstStyle/>
          <a:p>
            <a:r>
              <a:rPr lang="en-US" dirty="0"/>
              <a:t>Claimant (Case) </a:t>
            </a:r>
          </a:p>
        </p:txBody>
      </p:sp>
      <p:sp>
        <p:nvSpPr>
          <p:cNvPr id="2" name="Slide Number Placeholder 1">
            <a:extLst>
              <a:ext uri="{FF2B5EF4-FFF2-40B4-BE49-F238E27FC236}">
                <a16:creationId xmlns:a16="http://schemas.microsoft.com/office/drawing/2014/main" id="{859FA600-66D1-4722-BD98-6713B2E57D98}"/>
              </a:ext>
            </a:extLst>
          </p:cNvPr>
          <p:cNvSpPr>
            <a:spLocks noGrp="1"/>
          </p:cNvSpPr>
          <p:nvPr>
            <p:ph type="sldNum" sz="quarter" idx="12"/>
          </p:nvPr>
        </p:nvSpPr>
        <p:spPr/>
        <p:txBody>
          <a:bodyPr/>
          <a:lstStyle/>
          <a:p>
            <a:fld id="{2346C6CC-1531-9D43-9929-56C34AA4FDB5}" type="slidenum">
              <a:rPr lang="en-US" smtClean="0"/>
              <a:t>48</a:t>
            </a:fld>
            <a:endParaRPr lang="en-US" dirty="0"/>
          </a:p>
        </p:txBody>
      </p:sp>
      <p:pic>
        <p:nvPicPr>
          <p:cNvPr id="3" name="Picture 2">
            <a:extLst>
              <a:ext uri="{FF2B5EF4-FFF2-40B4-BE49-F238E27FC236}">
                <a16:creationId xmlns:a16="http://schemas.microsoft.com/office/drawing/2014/main" id="{4B392200-CA1A-4964-88B2-E7E17EAE5844}"/>
              </a:ext>
            </a:extLst>
          </p:cNvPr>
          <p:cNvPicPr>
            <a:picLocks noChangeAspect="1"/>
          </p:cNvPicPr>
          <p:nvPr/>
        </p:nvPicPr>
        <p:blipFill>
          <a:blip r:embed="rId2"/>
          <a:stretch>
            <a:fillRect/>
          </a:stretch>
        </p:blipFill>
        <p:spPr>
          <a:xfrm>
            <a:off x="424915" y="1066348"/>
            <a:ext cx="8808334" cy="4725304"/>
          </a:xfrm>
          <a:prstGeom prst="rect">
            <a:avLst/>
          </a:prstGeom>
        </p:spPr>
      </p:pic>
    </p:spTree>
    <p:extLst>
      <p:ext uri="{BB962C8B-B14F-4D97-AF65-F5344CB8AC3E}">
        <p14:creationId xmlns:p14="http://schemas.microsoft.com/office/powerpoint/2010/main" val="1065056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F76F55-0AAB-42CD-84A0-B848C5DEA4C0}"/>
              </a:ext>
            </a:extLst>
          </p:cNvPr>
          <p:cNvSpPr>
            <a:spLocks noGrp="1"/>
          </p:cNvSpPr>
          <p:nvPr>
            <p:ph type="title"/>
          </p:nvPr>
        </p:nvSpPr>
        <p:spPr/>
        <p:txBody>
          <a:bodyPr/>
          <a:lstStyle/>
          <a:p>
            <a:r>
              <a:rPr lang="en-US" dirty="0"/>
              <a:t>Claimant (Case)</a:t>
            </a:r>
          </a:p>
        </p:txBody>
      </p:sp>
      <p:sp>
        <p:nvSpPr>
          <p:cNvPr id="2" name="Slide Number Placeholder 1">
            <a:extLst>
              <a:ext uri="{FF2B5EF4-FFF2-40B4-BE49-F238E27FC236}">
                <a16:creationId xmlns:a16="http://schemas.microsoft.com/office/drawing/2014/main" id="{859FA600-66D1-4722-BD98-6713B2E57D98}"/>
              </a:ext>
            </a:extLst>
          </p:cNvPr>
          <p:cNvSpPr>
            <a:spLocks noGrp="1"/>
          </p:cNvSpPr>
          <p:nvPr>
            <p:ph type="sldNum" sz="quarter" idx="12"/>
          </p:nvPr>
        </p:nvSpPr>
        <p:spPr/>
        <p:txBody>
          <a:bodyPr/>
          <a:lstStyle/>
          <a:p>
            <a:fld id="{2346C6CC-1531-9D43-9929-56C34AA4FDB5}" type="slidenum">
              <a:rPr lang="en-US" smtClean="0"/>
              <a:t>49</a:t>
            </a:fld>
            <a:endParaRPr lang="en-US" dirty="0"/>
          </a:p>
        </p:txBody>
      </p:sp>
      <p:pic>
        <p:nvPicPr>
          <p:cNvPr id="3" name="Picture 2">
            <a:extLst>
              <a:ext uri="{FF2B5EF4-FFF2-40B4-BE49-F238E27FC236}">
                <a16:creationId xmlns:a16="http://schemas.microsoft.com/office/drawing/2014/main" id="{CACE47EF-1A8C-4D08-9118-B7F18A302BEA}"/>
              </a:ext>
            </a:extLst>
          </p:cNvPr>
          <p:cNvPicPr>
            <a:picLocks noChangeAspect="1"/>
          </p:cNvPicPr>
          <p:nvPr/>
        </p:nvPicPr>
        <p:blipFill rotWithShape="1">
          <a:blip r:embed="rId2"/>
          <a:srcRect r="1759"/>
          <a:stretch/>
        </p:blipFill>
        <p:spPr>
          <a:xfrm>
            <a:off x="578735" y="1113630"/>
            <a:ext cx="9051402" cy="4942631"/>
          </a:xfrm>
          <a:prstGeom prst="rect">
            <a:avLst/>
          </a:prstGeom>
        </p:spPr>
      </p:pic>
    </p:spTree>
    <p:extLst>
      <p:ext uri="{BB962C8B-B14F-4D97-AF65-F5344CB8AC3E}">
        <p14:creationId xmlns:p14="http://schemas.microsoft.com/office/powerpoint/2010/main" val="32305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C2C7A-1634-4727-87CB-AC1BFFEA5843}"/>
              </a:ext>
            </a:extLst>
          </p:cNvPr>
          <p:cNvSpPr>
            <a:spLocks noGrp="1"/>
          </p:cNvSpPr>
          <p:nvPr>
            <p:ph idx="1"/>
          </p:nvPr>
        </p:nvSpPr>
        <p:spPr>
          <a:xfrm>
            <a:off x="805915" y="410817"/>
            <a:ext cx="10515600" cy="5809008"/>
          </a:xfrm>
        </p:spPr>
        <p:txBody>
          <a:bodyPr/>
          <a:lstStyle/>
          <a:p>
            <a:pPr marL="0" indent="0" algn="ctr">
              <a:buNone/>
            </a:pPr>
            <a:r>
              <a:rPr lang="en-US" sz="9600" dirty="0">
                <a:latin typeface="Century Schoolbook" panose="02040604050505020304" pitchFamily="18" charset="0"/>
              </a:rPr>
              <a:t>DEMO</a:t>
            </a:r>
          </a:p>
        </p:txBody>
      </p:sp>
      <p:sp>
        <p:nvSpPr>
          <p:cNvPr id="4" name="Slide Number Placeholder 3">
            <a:extLst>
              <a:ext uri="{FF2B5EF4-FFF2-40B4-BE49-F238E27FC236}">
                <a16:creationId xmlns:a16="http://schemas.microsoft.com/office/drawing/2014/main" id="{B9337148-0EBE-4CA6-B0C6-652FE0EE439B}"/>
              </a:ext>
            </a:extLst>
          </p:cNvPr>
          <p:cNvSpPr>
            <a:spLocks noGrp="1"/>
          </p:cNvSpPr>
          <p:nvPr>
            <p:ph type="sldNum" sz="quarter" idx="12"/>
          </p:nvPr>
        </p:nvSpPr>
        <p:spPr/>
        <p:txBody>
          <a:bodyPr/>
          <a:lstStyle/>
          <a:p>
            <a:fld id="{2346C6CC-1531-9D43-9929-56C34AA4FDB5}" type="slidenum">
              <a:rPr lang="en-US" smtClean="0"/>
              <a:t>5</a:t>
            </a:fld>
            <a:endParaRPr lang="en-US" dirty="0"/>
          </a:p>
        </p:txBody>
      </p:sp>
      <p:pic>
        <p:nvPicPr>
          <p:cNvPr id="1026" name="Picture 2" descr="Proquip Demo | Proquip NZ">
            <a:extLst>
              <a:ext uri="{FF2B5EF4-FFF2-40B4-BE49-F238E27FC236}">
                <a16:creationId xmlns:a16="http://schemas.microsoft.com/office/drawing/2014/main" id="{AF30FD05-5054-422E-8F85-27038C918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699" y="1936792"/>
            <a:ext cx="3721100" cy="378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997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09B4-E144-4B33-91AA-FF650C630A58}"/>
              </a:ext>
            </a:extLst>
          </p:cNvPr>
          <p:cNvSpPr>
            <a:spLocks noGrp="1"/>
          </p:cNvSpPr>
          <p:nvPr>
            <p:ph type="title"/>
          </p:nvPr>
        </p:nvSpPr>
        <p:spPr/>
        <p:txBody>
          <a:bodyPr/>
          <a:lstStyle/>
          <a:p>
            <a:r>
              <a:rPr lang="en-US" dirty="0"/>
              <a:t>Claimant (Plan of Services)</a:t>
            </a:r>
          </a:p>
        </p:txBody>
      </p:sp>
      <p:sp>
        <p:nvSpPr>
          <p:cNvPr id="4" name="Slide Number Placeholder 3">
            <a:extLst>
              <a:ext uri="{FF2B5EF4-FFF2-40B4-BE49-F238E27FC236}">
                <a16:creationId xmlns:a16="http://schemas.microsoft.com/office/drawing/2014/main" id="{F5CB949C-1293-4E9E-8DF9-03C92222AA11}"/>
              </a:ext>
            </a:extLst>
          </p:cNvPr>
          <p:cNvSpPr>
            <a:spLocks noGrp="1"/>
          </p:cNvSpPr>
          <p:nvPr>
            <p:ph type="sldNum" sz="quarter" idx="12"/>
          </p:nvPr>
        </p:nvSpPr>
        <p:spPr/>
        <p:txBody>
          <a:bodyPr/>
          <a:lstStyle/>
          <a:p>
            <a:fld id="{2346C6CC-1531-9D43-9929-56C34AA4FDB5}" type="slidenum">
              <a:rPr lang="en-US" smtClean="0"/>
              <a:t>50</a:t>
            </a:fld>
            <a:endParaRPr lang="en-US" dirty="0"/>
          </a:p>
        </p:txBody>
      </p:sp>
      <p:pic>
        <p:nvPicPr>
          <p:cNvPr id="5" name="Picture 4">
            <a:extLst>
              <a:ext uri="{FF2B5EF4-FFF2-40B4-BE49-F238E27FC236}">
                <a16:creationId xmlns:a16="http://schemas.microsoft.com/office/drawing/2014/main" id="{71B65EB8-886F-483E-BBF3-39A8D6D831BD}"/>
              </a:ext>
            </a:extLst>
          </p:cNvPr>
          <p:cNvPicPr>
            <a:picLocks noChangeAspect="1"/>
          </p:cNvPicPr>
          <p:nvPr/>
        </p:nvPicPr>
        <p:blipFill rotWithShape="1">
          <a:blip r:embed="rId2"/>
          <a:srcRect r="1237"/>
          <a:stretch/>
        </p:blipFill>
        <p:spPr>
          <a:xfrm>
            <a:off x="483054" y="1104949"/>
            <a:ext cx="9042912" cy="4911858"/>
          </a:xfrm>
          <a:prstGeom prst="rect">
            <a:avLst/>
          </a:prstGeom>
        </p:spPr>
      </p:pic>
    </p:spTree>
    <p:extLst>
      <p:ext uri="{BB962C8B-B14F-4D97-AF65-F5344CB8AC3E}">
        <p14:creationId xmlns:p14="http://schemas.microsoft.com/office/powerpoint/2010/main" val="1597649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BECEA8-D0D7-411D-AAFB-BF4F0C126968}"/>
              </a:ext>
            </a:extLst>
          </p:cNvPr>
          <p:cNvSpPr>
            <a:spLocks noGrp="1"/>
          </p:cNvSpPr>
          <p:nvPr>
            <p:ph type="title"/>
          </p:nvPr>
        </p:nvSpPr>
        <p:spPr/>
        <p:txBody>
          <a:bodyPr/>
          <a:lstStyle/>
          <a:p>
            <a:r>
              <a:rPr lang="en-US" dirty="0"/>
              <a:t>Claimant (Awards)</a:t>
            </a:r>
          </a:p>
        </p:txBody>
      </p:sp>
      <p:sp>
        <p:nvSpPr>
          <p:cNvPr id="4" name="Slide Number Placeholder 3">
            <a:extLst>
              <a:ext uri="{FF2B5EF4-FFF2-40B4-BE49-F238E27FC236}">
                <a16:creationId xmlns:a16="http://schemas.microsoft.com/office/drawing/2014/main" id="{3DC59814-C678-4B3F-AE5F-1CA183580C08}"/>
              </a:ext>
            </a:extLst>
          </p:cNvPr>
          <p:cNvSpPr>
            <a:spLocks noGrp="1"/>
          </p:cNvSpPr>
          <p:nvPr>
            <p:ph type="sldNum" sz="quarter" idx="12"/>
          </p:nvPr>
        </p:nvSpPr>
        <p:spPr/>
        <p:txBody>
          <a:bodyPr/>
          <a:lstStyle/>
          <a:p>
            <a:fld id="{2346C6CC-1531-9D43-9929-56C34AA4FDB5}" type="slidenum">
              <a:rPr lang="en-US" smtClean="0"/>
              <a:pPr/>
              <a:t>51</a:t>
            </a:fld>
            <a:endParaRPr lang="en-US" dirty="0"/>
          </a:p>
        </p:txBody>
      </p:sp>
      <p:pic>
        <p:nvPicPr>
          <p:cNvPr id="10" name="Picture 9">
            <a:extLst>
              <a:ext uri="{FF2B5EF4-FFF2-40B4-BE49-F238E27FC236}">
                <a16:creationId xmlns:a16="http://schemas.microsoft.com/office/drawing/2014/main" id="{61224663-74A4-4158-BB70-7DB4F19F5B11}"/>
              </a:ext>
            </a:extLst>
          </p:cNvPr>
          <p:cNvPicPr>
            <a:picLocks noChangeAspect="1"/>
          </p:cNvPicPr>
          <p:nvPr/>
        </p:nvPicPr>
        <p:blipFill>
          <a:blip r:embed="rId2"/>
          <a:stretch>
            <a:fillRect/>
          </a:stretch>
        </p:blipFill>
        <p:spPr>
          <a:xfrm>
            <a:off x="532017" y="1020239"/>
            <a:ext cx="9318038" cy="4998739"/>
          </a:xfrm>
          <a:prstGeom prst="rect">
            <a:avLst/>
          </a:prstGeom>
        </p:spPr>
      </p:pic>
    </p:spTree>
    <p:extLst>
      <p:ext uri="{BB962C8B-B14F-4D97-AF65-F5344CB8AC3E}">
        <p14:creationId xmlns:p14="http://schemas.microsoft.com/office/powerpoint/2010/main" val="11340450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4F3A-5106-4742-9078-9E284E827B33}"/>
              </a:ext>
            </a:extLst>
          </p:cNvPr>
          <p:cNvSpPr>
            <a:spLocks noGrp="1"/>
          </p:cNvSpPr>
          <p:nvPr>
            <p:ph type="title"/>
          </p:nvPr>
        </p:nvSpPr>
        <p:spPr/>
        <p:txBody>
          <a:bodyPr/>
          <a:lstStyle/>
          <a:p>
            <a:r>
              <a:rPr lang="en-US" dirty="0"/>
              <a:t>Claimant (Awards)</a:t>
            </a:r>
          </a:p>
        </p:txBody>
      </p:sp>
      <p:sp>
        <p:nvSpPr>
          <p:cNvPr id="4" name="Slide Number Placeholder 3">
            <a:extLst>
              <a:ext uri="{FF2B5EF4-FFF2-40B4-BE49-F238E27FC236}">
                <a16:creationId xmlns:a16="http://schemas.microsoft.com/office/drawing/2014/main" id="{BC1C041C-BD60-4BC8-BFE1-943341A9F605}"/>
              </a:ext>
            </a:extLst>
          </p:cNvPr>
          <p:cNvSpPr>
            <a:spLocks noGrp="1"/>
          </p:cNvSpPr>
          <p:nvPr>
            <p:ph type="sldNum" sz="quarter" idx="12"/>
          </p:nvPr>
        </p:nvSpPr>
        <p:spPr/>
        <p:txBody>
          <a:bodyPr/>
          <a:lstStyle/>
          <a:p>
            <a:fld id="{2346C6CC-1531-9D43-9929-56C34AA4FDB5}" type="slidenum">
              <a:rPr lang="en-US" smtClean="0"/>
              <a:t>52</a:t>
            </a:fld>
            <a:endParaRPr lang="en-US" dirty="0"/>
          </a:p>
        </p:txBody>
      </p:sp>
      <p:pic>
        <p:nvPicPr>
          <p:cNvPr id="8" name="Picture 7">
            <a:extLst>
              <a:ext uri="{FF2B5EF4-FFF2-40B4-BE49-F238E27FC236}">
                <a16:creationId xmlns:a16="http://schemas.microsoft.com/office/drawing/2014/main" id="{A3BBA5D3-272A-484C-8732-D70610C4D5AF}"/>
              </a:ext>
            </a:extLst>
          </p:cNvPr>
          <p:cNvPicPr>
            <a:picLocks noChangeAspect="1"/>
          </p:cNvPicPr>
          <p:nvPr/>
        </p:nvPicPr>
        <p:blipFill rotWithShape="1">
          <a:blip r:embed="rId2"/>
          <a:srcRect r="1535"/>
          <a:stretch/>
        </p:blipFill>
        <p:spPr>
          <a:xfrm>
            <a:off x="544010" y="1113629"/>
            <a:ext cx="8854633" cy="4824183"/>
          </a:xfrm>
          <a:prstGeom prst="rect">
            <a:avLst/>
          </a:prstGeom>
        </p:spPr>
      </p:pic>
    </p:spTree>
    <p:extLst>
      <p:ext uri="{BB962C8B-B14F-4D97-AF65-F5344CB8AC3E}">
        <p14:creationId xmlns:p14="http://schemas.microsoft.com/office/powerpoint/2010/main" val="3130500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C2D3-A862-411F-80A9-C8C4451D1E46}"/>
              </a:ext>
            </a:extLst>
          </p:cNvPr>
          <p:cNvSpPr>
            <a:spLocks noGrp="1"/>
          </p:cNvSpPr>
          <p:nvPr>
            <p:ph type="title"/>
          </p:nvPr>
        </p:nvSpPr>
        <p:spPr/>
        <p:txBody>
          <a:bodyPr/>
          <a:lstStyle/>
          <a:p>
            <a:r>
              <a:rPr lang="en-US" dirty="0"/>
              <a:t>Claimant (Case Note)</a:t>
            </a:r>
          </a:p>
        </p:txBody>
      </p:sp>
      <p:sp>
        <p:nvSpPr>
          <p:cNvPr id="4" name="Slide Number Placeholder 3">
            <a:extLst>
              <a:ext uri="{FF2B5EF4-FFF2-40B4-BE49-F238E27FC236}">
                <a16:creationId xmlns:a16="http://schemas.microsoft.com/office/drawing/2014/main" id="{93F66943-D394-40CF-8FB2-75F74404210A}"/>
              </a:ext>
            </a:extLst>
          </p:cNvPr>
          <p:cNvSpPr>
            <a:spLocks noGrp="1"/>
          </p:cNvSpPr>
          <p:nvPr>
            <p:ph type="sldNum" sz="quarter" idx="12"/>
          </p:nvPr>
        </p:nvSpPr>
        <p:spPr/>
        <p:txBody>
          <a:bodyPr/>
          <a:lstStyle/>
          <a:p>
            <a:fld id="{2346C6CC-1531-9D43-9929-56C34AA4FDB5}" type="slidenum">
              <a:rPr lang="en-US" smtClean="0"/>
              <a:t>53</a:t>
            </a:fld>
            <a:endParaRPr lang="en-US" dirty="0"/>
          </a:p>
        </p:txBody>
      </p:sp>
      <p:pic>
        <p:nvPicPr>
          <p:cNvPr id="5" name="Picture 4">
            <a:extLst>
              <a:ext uri="{FF2B5EF4-FFF2-40B4-BE49-F238E27FC236}">
                <a16:creationId xmlns:a16="http://schemas.microsoft.com/office/drawing/2014/main" id="{DA6BBE3B-417C-4567-8B23-570C917FDEF5}"/>
              </a:ext>
            </a:extLst>
          </p:cNvPr>
          <p:cNvPicPr>
            <a:picLocks noChangeAspect="1"/>
          </p:cNvPicPr>
          <p:nvPr/>
        </p:nvPicPr>
        <p:blipFill>
          <a:blip r:embed="rId2"/>
          <a:stretch>
            <a:fillRect/>
          </a:stretch>
        </p:blipFill>
        <p:spPr>
          <a:xfrm>
            <a:off x="424915" y="1103604"/>
            <a:ext cx="8669438" cy="4650792"/>
          </a:xfrm>
          <a:prstGeom prst="rect">
            <a:avLst/>
          </a:prstGeom>
        </p:spPr>
      </p:pic>
    </p:spTree>
    <p:extLst>
      <p:ext uri="{BB962C8B-B14F-4D97-AF65-F5344CB8AC3E}">
        <p14:creationId xmlns:p14="http://schemas.microsoft.com/office/powerpoint/2010/main" val="13835290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7AB612B7-AA10-409C-8ED4-33F4CB292F02}"/>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VR&amp;E CMS </a:t>
            </a:r>
            <a:br>
              <a:rPr lang="en-US" sz="6000" kern="1200" dirty="0">
                <a:solidFill>
                  <a:srgbClr val="FFFFFF"/>
                </a:solidFill>
                <a:latin typeface="+mj-lt"/>
                <a:ea typeface="+mj-ea"/>
                <a:cs typeface="+mj-cs"/>
              </a:rPr>
            </a:br>
            <a:r>
              <a:rPr lang="en-US" sz="6000" kern="1200" dirty="0">
                <a:solidFill>
                  <a:srgbClr val="FFFFFF"/>
                </a:solidFill>
                <a:latin typeface="+mj-lt"/>
                <a:ea typeface="+mj-ea"/>
                <a:cs typeface="+mj-cs"/>
              </a:rPr>
              <a:t>Demonstration </a:t>
            </a:r>
          </a:p>
        </p:txBody>
      </p:sp>
      <p:sp>
        <p:nvSpPr>
          <p:cNvPr id="4" name="Slide Number Placeholder 3">
            <a:extLst>
              <a:ext uri="{FF2B5EF4-FFF2-40B4-BE49-F238E27FC236}">
                <a16:creationId xmlns:a16="http://schemas.microsoft.com/office/drawing/2014/main" id="{0E4EEEB2-6AB4-460A-9A14-B908258FE08A}"/>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lgn="r">
              <a:spcAft>
                <a:spcPts val="600"/>
              </a:spcAft>
            </a:pPr>
            <a:fld id="{2346C6CC-1531-9D43-9929-56C34AA4FDB5}" type="slidenum">
              <a:rPr lang="en-US" sz="1000">
                <a:solidFill>
                  <a:srgbClr val="898989"/>
                </a:solidFill>
              </a:rPr>
              <a:pPr algn="r">
                <a:spcAft>
                  <a:spcPts val="600"/>
                </a:spcAft>
              </a:pPr>
              <a:t>54</a:t>
            </a:fld>
            <a:endParaRPr lang="en-US" sz="1000" dirty="0">
              <a:solidFill>
                <a:srgbClr val="898989"/>
              </a:solidFill>
            </a:endParaRPr>
          </a:p>
        </p:txBody>
      </p:sp>
    </p:spTree>
    <p:extLst>
      <p:ext uri="{BB962C8B-B14F-4D97-AF65-F5344CB8AC3E}">
        <p14:creationId xmlns:p14="http://schemas.microsoft.com/office/powerpoint/2010/main" val="9278437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con&#10;&#10;Description automatically generated">
            <a:extLst>
              <a:ext uri="{FF2B5EF4-FFF2-40B4-BE49-F238E27FC236}">
                <a16:creationId xmlns:a16="http://schemas.microsoft.com/office/drawing/2014/main" id="{0602A6CC-FE33-4ED8-B2C0-B30B4AABF03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52656" y="3467100"/>
            <a:ext cx="4514512" cy="3390900"/>
          </a:xfrm>
          <a:prstGeom prst="rect">
            <a:avLst/>
          </a:prstGeom>
        </p:spPr>
      </p:pic>
      <p:sp>
        <p:nvSpPr>
          <p:cNvPr id="2" name="Slide Number Placeholder 1">
            <a:extLst>
              <a:ext uri="{FF2B5EF4-FFF2-40B4-BE49-F238E27FC236}">
                <a16:creationId xmlns:a16="http://schemas.microsoft.com/office/drawing/2014/main" id="{A7C740F3-0028-4C0A-BED9-FD796C01F546}"/>
              </a:ext>
            </a:extLst>
          </p:cNvPr>
          <p:cNvSpPr>
            <a:spLocks noGrp="1"/>
          </p:cNvSpPr>
          <p:nvPr>
            <p:ph type="sldNum" sz="quarter" idx="12"/>
          </p:nvPr>
        </p:nvSpPr>
        <p:spPr/>
        <p:txBody>
          <a:bodyPr/>
          <a:lstStyle/>
          <a:p>
            <a:fld id="{2346C6CC-1531-9D43-9929-56C34AA4FDB5}" type="slidenum">
              <a:rPr lang="en-US" smtClean="0"/>
              <a:pPr/>
              <a:t>55</a:t>
            </a:fld>
            <a:endParaRPr lang="en-US" dirty="0"/>
          </a:p>
        </p:txBody>
      </p:sp>
      <p:sp>
        <p:nvSpPr>
          <p:cNvPr id="3" name="TextBox 2">
            <a:extLst>
              <a:ext uri="{FF2B5EF4-FFF2-40B4-BE49-F238E27FC236}">
                <a16:creationId xmlns:a16="http://schemas.microsoft.com/office/drawing/2014/main" id="{0BCAA385-F911-4864-87AB-45CD50AFE0DC}"/>
              </a:ext>
            </a:extLst>
          </p:cNvPr>
          <p:cNvSpPr txBox="1"/>
          <p:nvPr/>
        </p:nvSpPr>
        <p:spPr>
          <a:xfrm>
            <a:off x="7677488" y="1859340"/>
            <a:ext cx="4514512" cy="1569660"/>
          </a:xfrm>
          <a:prstGeom prst="rect">
            <a:avLst/>
          </a:prstGeom>
          <a:noFill/>
        </p:spPr>
        <p:txBody>
          <a:bodyPr wrap="square" rtlCol="0">
            <a:spAutoFit/>
          </a:bodyPr>
          <a:lstStyle/>
          <a:p>
            <a:r>
              <a:rPr lang="en-US" sz="2400" b="1" dirty="0"/>
              <a:t>VR&amp;E CMS POCs: </a:t>
            </a:r>
          </a:p>
          <a:p>
            <a:r>
              <a:rPr lang="en-US" sz="2400" dirty="0">
                <a:hlinkClick r:id="rId5"/>
              </a:rPr>
              <a:t>Scott Herber, Dale Sagotsky and Tyechia Brown</a:t>
            </a:r>
            <a:endParaRPr lang="en-US" sz="2400" dirty="0"/>
          </a:p>
          <a:p>
            <a:r>
              <a:rPr lang="en-US" sz="2400" dirty="0"/>
              <a:t>Training Specialists, VR&amp;E Service  </a:t>
            </a:r>
          </a:p>
        </p:txBody>
      </p:sp>
    </p:spTree>
    <p:extLst>
      <p:ext uri="{BB962C8B-B14F-4D97-AF65-F5344CB8AC3E}">
        <p14:creationId xmlns:p14="http://schemas.microsoft.com/office/powerpoint/2010/main" val="1365603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a:extLst>
              <a:ext uri="{FF2B5EF4-FFF2-40B4-BE49-F238E27FC236}">
                <a16:creationId xmlns:a16="http://schemas.microsoft.com/office/drawing/2014/main" id="{5EC0F2A5-D000-4820-A0E9-3F2BF8E78DAF}"/>
              </a:ext>
            </a:extLst>
          </p:cNvPr>
          <p:cNvSpPr>
            <a:spLocks noGrp="1" noChangeArrowheads="1"/>
          </p:cNvSpPr>
          <p:nvPr>
            <p:ph type="title"/>
          </p:nvPr>
        </p:nvSpPr>
        <p:spPr/>
        <p:txBody>
          <a:bodyPr/>
          <a:lstStyle/>
          <a:p>
            <a:r>
              <a:rPr lang="en-US" altLang="en-US" sz="4000"/>
              <a:t>Questions/Discussion</a:t>
            </a:r>
            <a:endParaRPr lang="en-US" altLang="en-US" sz="4800"/>
          </a:p>
        </p:txBody>
      </p:sp>
      <p:sp>
        <p:nvSpPr>
          <p:cNvPr id="203779" name="Content Placeholder 2">
            <a:extLst>
              <a:ext uri="{FF2B5EF4-FFF2-40B4-BE49-F238E27FC236}">
                <a16:creationId xmlns:a16="http://schemas.microsoft.com/office/drawing/2014/main" id="{9BFBC1AD-AD03-4517-9F17-FA2C66B3339B}"/>
              </a:ext>
            </a:extLst>
          </p:cNvPr>
          <p:cNvSpPr>
            <a:spLocks noGrp="1" noChangeArrowheads="1"/>
          </p:cNvSpPr>
          <p:nvPr>
            <p:ph idx="1"/>
          </p:nvPr>
        </p:nvSpPr>
        <p:spPr bwMode="auto"/>
        <p:txBody>
          <a:bodyPr wrap="square" numCol="1" anchor="t" anchorCtr="0" compatLnSpc="1">
            <a:prstTxWarp prst="textNoShape">
              <a:avLst/>
            </a:prstTxWarp>
          </a:bodyPr>
          <a:lstStyle/>
          <a:p>
            <a:pPr lvl="1"/>
            <a:endParaRPr lang="en-US" altLang="en-US"/>
          </a:p>
          <a:p>
            <a:pPr lvl="1"/>
            <a:endParaRPr lang="en-US" altLang="en-US"/>
          </a:p>
        </p:txBody>
      </p:sp>
      <p:pic>
        <p:nvPicPr>
          <p:cNvPr id="203780" name="Picture 2">
            <a:extLst>
              <a:ext uri="{FF2B5EF4-FFF2-40B4-BE49-F238E27FC236}">
                <a16:creationId xmlns:a16="http://schemas.microsoft.com/office/drawing/2014/main" id="{EDA2353C-6D9E-4749-9721-934D2AACF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44638"/>
            <a:ext cx="4233863"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70C3C103-B4E0-4464-9586-6321C72750EA}"/>
              </a:ext>
            </a:extLst>
          </p:cNvPr>
          <p:cNvSpPr txBox="1"/>
          <p:nvPr/>
        </p:nvSpPr>
        <p:spPr>
          <a:xfrm>
            <a:off x="5715000" y="453061"/>
            <a:ext cx="5908674" cy="357020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Calibri"/>
                <a:ea typeface="+mn-ea"/>
                <a:cs typeface="+mn-cs"/>
              </a:rPr>
              <a:t>Next NMT Teams Sessions:</a:t>
            </a: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Global Perspectives: Education Service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Tuesday, March 16, 2021 @ 11-12:30 PM 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a:p>
            <a:pPr lvl="0" algn="ctr" eaLnBrk="0" fontAlgn="base" hangingPunct="0">
              <a:spcBef>
                <a:spcPct val="0"/>
              </a:spcBef>
              <a:spcAft>
                <a:spcPct val="0"/>
              </a:spcAft>
              <a:defRPr/>
            </a:pPr>
            <a:r>
              <a:rPr lang="en-US" b="1" dirty="0">
                <a:solidFill>
                  <a:srgbClr val="000000"/>
                </a:solidFill>
              </a:rPr>
              <a:t>Global Perspective: Compensation Service </a:t>
            </a: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Tuesday, March 23, 2021 @ 11-12:30 PM 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a:p>
            <a:pPr lvl="0" algn="ctr" eaLnBrk="0" fontAlgn="base" hangingPunct="0">
              <a:spcBef>
                <a:spcPct val="0"/>
              </a:spcBef>
              <a:spcAft>
                <a:spcPct val="0"/>
              </a:spcAft>
              <a:defRPr/>
            </a:pPr>
            <a:r>
              <a:rPr lang="en-US" b="1" dirty="0">
                <a:solidFill>
                  <a:srgbClr val="000000"/>
                </a:solidFill>
              </a:rPr>
              <a:t>Global Perspective: Transition and Economic Development </a:t>
            </a: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Tuesday, March 30, 2021 @ 11-12:30 PM 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03782" name="TextBox 3">
            <a:extLst>
              <a:ext uri="{FF2B5EF4-FFF2-40B4-BE49-F238E27FC236}">
                <a16:creationId xmlns:a16="http://schemas.microsoft.com/office/drawing/2014/main" id="{E4281BA0-D139-44BF-AE91-912EF0920167}"/>
              </a:ext>
            </a:extLst>
          </p:cNvPr>
          <p:cNvSpPr txBox="1">
            <a:spLocks noChangeArrowheads="1"/>
          </p:cNvSpPr>
          <p:nvPr/>
        </p:nvSpPr>
        <p:spPr bwMode="auto">
          <a:xfrm>
            <a:off x="1108074" y="1114425"/>
            <a:ext cx="3541713"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TMS </a:t>
            </a:r>
            <a:r>
              <a:rPr lang="en-US" altLang="en-US" sz="1800" b="1" dirty="0">
                <a:solidFill>
                  <a:srgbClr val="000000"/>
                </a:solidFill>
                <a:latin typeface="Calibri" panose="020F0502020204030204" pitchFamily="34" charset="0"/>
              </a:rPr>
              <a:t>#4551725</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b="1" dirty="0">
                <a:solidFill>
                  <a:srgbClr val="000000"/>
                </a:solidFill>
                <a:latin typeface="Calibri" panose="020F0502020204030204" pitchFamily="34" charset="0"/>
              </a:rPr>
              <a:t>e-VA and CMS </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03783" name="Slide Number Placeholder 1">
            <a:extLst>
              <a:ext uri="{FF2B5EF4-FFF2-40B4-BE49-F238E27FC236}">
                <a16:creationId xmlns:a16="http://schemas.microsoft.com/office/drawing/2014/main" id="{6C9D5C5E-EF15-44F0-8908-5970BACA0A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defRPr sz="2400">
                <a:solidFill>
                  <a:schemeClr val="tx1"/>
                </a:solidFill>
                <a:latin typeface="Times New Roman" panose="02020603050405020304" pitchFamily="18" charset="0"/>
              </a:defRPr>
            </a:lvl1pPr>
            <a:lvl2pPr marL="742950" indent="-285750" defTabSz="685800">
              <a:defRPr sz="2400">
                <a:solidFill>
                  <a:schemeClr val="tx1"/>
                </a:solidFill>
                <a:latin typeface="Times New Roman" panose="02020603050405020304" pitchFamily="18" charset="0"/>
              </a:defRPr>
            </a:lvl2pPr>
            <a:lvl3pPr marL="1143000" indent="-228600" defTabSz="685800">
              <a:defRPr sz="2400">
                <a:solidFill>
                  <a:schemeClr val="tx1"/>
                </a:solidFill>
                <a:latin typeface="Times New Roman" panose="02020603050405020304" pitchFamily="18" charset="0"/>
              </a:defRPr>
            </a:lvl3pPr>
            <a:lvl4pPr marL="1600200" indent="-228600" defTabSz="685800">
              <a:defRPr sz="2400">
                <a:solidFill>
                  <a:schemeClr val="tx1"/>
                </a:solidFill>
                <a:latin typeface="Times New Roman" panose="02020603050405020304" pitchFamily="18" charset="0"/>
              </a:defRPr>
            </a:lvl4pPr>
            <a:lvl5pPr marL="2057400" indent="-228600" defTabSz="685800">
              <a:defRPr sz="24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fld id="{B5C8C860-5C24-460C-B7DC-69D908C299F6}"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ctr" defTabSz="685800" rtl="0" eaLnBrk="1" fontAlgn="base" latinLnBrk="0" hangingPunct="1">
                <a:lnSpc>
                  <a:spcPct val="100000"/>
                </a:lnSpc>
                <a:spcBef>
                  <a:spcPct val="0"/>
                </a:spcBef>
                <a:spcAft>
                  <a:spcPct val="0"/>
                </a:spcAft>
                <a:buClrTx/>
                <a:buSzTx/>
                <a:buFontTx/>
                <a:buNone/>
                <a:tabLst/>
                <a:defRPr/>
              </a:pPr>
              <a:t>56</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6E76-FCD6-4944-8AED-126C41FF4C4C}"/>
              </a:ext>
            </a:extLst>
          </p:cNvPr>
          <p:cNvSpPr>
            <a:spLocks noGrp="1"/>
          </p:cNvSpPr>
          <p:nvPr>
            <p:ph type="title"/>
          </p:nvPr>
        </p:nvSpPr>
        <p:spPr>
          <a:xfrm>
            <a:off x="218981" y="279974"/>
            <a:ext cx="11754035" cy="779463"/>
          </a:xfrm>
        </p:spPr>
        <p:txBody>
          <a:bodyPr>
            <a:normAutofit/>
          </a:bodyPr>
          <a:lstStyle/>
          <a:p>
            <a:pPr algn="ctr"/>
            <a:r>
              <a:rPr lang="en-US" sz="2800" dirty="0">
                <a:solidFill>
                  <a:schemeClr val="tx1"/>
                </a:solidFill>
                <a:latin typeface="Century Schoolbook" panose="02040604050505020304" pitchFamily="18" charset="0"/>
              </a:rPr>
              <a:t>2.) Performance Summary </a:t>
            </a:r>
            <a:r>
              <a:rPr lang="en-US" sz="2000" b="0" i="1" dirty="0">
                <a:solidFill>
                  <a:schemeClr val="tx1"/>
                </a:solidFill>
                <a:latin typeface="Century Schoolbook" panose="02040604050505020304" pitchFamily="18" charset="0"/>
              </a:rPr>
              <a:t>(Performance Tab)</a:t>
            </a:r>
            <a:endParaRPr lang="en-US" sz="2800" b="0" i="1" dirty="0">
              <a:solidFill>
                <a:schemeClr val="tx1"/>
              </a:solidFill>
              <a:latin typeface="Century Schoolbook" panose="02040604050505020304" pitchFamily="18" charset="0"/>
            </a:endParaRPr>
          </a:p>
        </p:txBody>
      </p:sp>
      <p:sp>
        <p:nvSpPr>
          <p:cNvPr id="3" name="Content Placeholder 2">
            <a:extLst>
              <a:ext uri="{FF2B5EF4-FFF2-40B4-BE49-F238E27FC236}">
                <a16:creationId xmlns:a16="http://schemas.microsoft.com/office/drawing/2014/main" id="{885CC7BA-130E-4E85-9B23-D0187869FAA7}"/>
              </a:ext>
            </a:extLst>
          </p:cNvPr>
          <p:cNvSpPr>
            <a:spLocks noGrp="1"/>
          </p:cNvSpPr>
          <p:nvPr>
            <p:ph idx="1"/>
          </p:nvPr>
        </p:nvSpPr>
        <p:spPr>
          <a:xfrm>
            <a:off x="358938" y="1202995"/>
            <a:ext cx="11474123" cy="4452009"/>
          </a:xfrm>
        </p:spPr>
        <p:txBody>
          <a:bodyPr/>
          <a:lstStyle/>
          <a:p>
            <a:pPr marL="0" lvl="0" indent="0">
              <a:lnSpc>
                <a:spcPct val="95000"/>
              </a:lnSpc>
              <a:spcBef>
                <a:spcPts val="1400"/>
              </a:spcBef>
              <a:spcAft>
                <a:spcPts val="200"/>
              </a:spcAft>
              <a:buClr>
                <a:srgbClr val="6F6F74"/>
              </a:buClr>
              <a:buSzPct val="80000"/>
              <a:buNone/>
            </a:pPr>
            <a:r>
              <a:rPr lang="en-US" sz="1800" spc="10" dirty="0">
                <a:solidFill>
                  <a:srgbClr val="000000"/>
                </a:solidFill>
                <a:latin typeface="Century Schoolbook" panose="02040604050505020304"/>
                <a:cs typeface="Arial" panose="020B0604020202020204" pitchFamily="34" charset="0"/>
              </a:rPr>
              <a:t>The [</a:t>
            </a:r>
            <a:r>
              <a:rPr lang="en-US" sz="1800" b="1" spc="10" dirty="0">
                <a:solidFill>
                  <a:srgbClr val="000000"/>
                </a:solidFill>
                <a:latin typeface="Century Schoolbook" panose="02040604050505020304"/>
                <a:cs typeface="Arial" panose="020B0604020202020204" pitchFamily="34" charset="0"/>
              </a:rPr>
              <a:t>Performance Summary]</a:t>
            </a:r>
            <a:r>
              <a:rPr lang="en-US" sz="1800" spc="10" dirty="0">
                <a:solidFill>
                  <a:srgbClr val="000000"/>
                </a:solidFill>
                <a:latin typeface="Century Schoolbook" panose="02040604050505020304"/>
                <a:cs typeface="Arial" panose="020B0604020202020204" pitchFamily="34" charset="0"/>
              </a:rPr>
              <a:t> is a follow-on report to the Performance Time Series. The Performance Summary reports provides a breakdown by staff member of the office metrics provided by the PTS </a:t>
            </a:r>
          </a:p>
          <a:p>
            <a:pPr marL="0" lvl="0" indent="0">
              <a:lnSpc>
                <a:spcPct val="95000"/>
              </a:lnSpc>
              <a:spcBef>
                <a:spcPts val="1400"/>
              </a:spcBef>
              <a:spcAft>
                <a:spcPts val="200"/>
              </a:spcAft>
              <a:buClr>
                <a:srgbClr val="6F6F74"/>
              </a:buClr>
              <a:buSzPct val="80000"/>
              <a:buNone/>
            </a:pPr>
            <a:r>
              <a:rPr lang="en-US" sz="1800" spc="10" dirty="0">
                <a:solidFill>
                  <a:srgbClr val="000000"/>
                </a:solidFill>
                <a:latin typeface="Century Schoolbook" panose="02040604050505020304"/>
                <a:cs typeface="Arial" panose="020B0604020202020204" pitchFamily="34" charset="0"/>
              </a:rPr>
              <a:t>Management can view:</a:t>
            </a:r>
          </a:p>
          <a:p>
            <a:pPr marL="182880" lvl="0" indent="-182880">
              <a:lnSpc>
                <a:spcPct val="95000"/>
              </a:lnSpc>
              <a:spcBef>
                <a:spcPts val="1400"/>
              </a:spcBef>
              <a:spcAft>
                <a:spcPts val="200"/>
              </a:spcAft>
              <a:buClr>
                <a:srgbClr val="6F6F74"/>
              </a:buClr>
              <a:buSzPct val="80000"/>
            </a:pPr>
            <a:r>
              <a:rPr lang="en-US" sz="1800" spc="10" dirty="0">
                <a:solidFill>
                  <a:srgbClr val="000000"/>
                </a:solidFill>
                <a:latin typeface="Century Schoolbook" panose="02040604050505020304"/>
                <a:cs typeface="Arial" panose="020B0604020202020204" pitchFamily="34" charset="0"/>
              </a:rPr>
              <a:t>Idle %: Percent of case load where e-VA has nothing to do (should be below 5%) - </a:t>
            </a:r>
            <a:r>
              <a:rPr lang="en-US" sz="1600" i="1" spc="10" dirty="0">
                <a:solidFill>
                  <a:srgbClr val="000000"/>
                </a:solidFill>
                <a:latin typeface="Century Schoolbook" panose="02040604050505020304"/>
                <a:cs typeface="Arial" panose="020B0604020202020204" pitchFamily="34" charset="0"/>
              </a:rPr>
              <a:t>These are the cases where there are no assignments or appointments scheduled</a:t>
            </a:r>
          </a:p>
          <a:p>
            <a:pPr marL="182880" lvl="0" indent="-182880">
              <a:lnSpc>
                <a:spcPct val="95000"/>
              </a:lnSpc>
              <a:spcBef>
                <a:spcPts val="1400"/>
              </a:spcBef>
              <a:spcAft>
                <a:spcPts val="200"/>
              </a:spcAft>
              <a:buClr>
                <a:srgbClr val="6F6F74"/>
              </a:buClr>
              <a:buSzPct val="80000"/>
            </a:pPr>
            <a:r>
              <a:rPr lang="en-US" sz="1800" spc="10" dirty="0">
                <a:solidFill>
                  <a:srgbClr val="000000"/>
                </a:solidFill>
                <a:latin typeface="Century Schoolbook" panose="02040604050505020304"/>
                <a:cs typeface="Arial" panose="020B0604020202020204" pitchFamily="34" charset="0"/>
              </a:rPr>
              <a:t>Alerts status for the following types of alerts:</a:t>
            </a:r>
          </a:p>
          <a:p>
            <a:pPr marL="735012" lvl="2" indent="-182880">
              <a:spcBef>
                <a:spcPts val="300"/>
              </a:spcBef>
              <a:spcAft>
                <a:spcPts val="300"/>
              </a:spcAft>
              <a:buClr>
                <a:srgbClr val="6F6F74"/>
              </a:buClr>
            </a:pPr>
            <a:r>
              <a:rPr lang="en-US" sz="1600" b="1" dirty="0">
                <a:solidFill>
                  <a:srgbClr val="000000">
                    <a:lumMod val="85000"/>
                    <a:lumOff val="15000"/>
                  </a:srgbClr>
                </a:solidFill>
                <a:latin typeface="Century Schoolbook" panose="02040604050505020304"/>
                <a:cs typeface="Arial" panose="020B0604020202020204" pitchFamily="34" charset="0"/>
              </a:rPr>
              <a:t>Black </a:t>
            </a:r>
            <a:r>
              <a:rPr lang="en-US" sz="1600" dirty="0">
                <a:solidFill>
                  <a:srgbClr val="000000">
                    <a:lumMod val="85000"/>
                    <a:lumOff val="15000"/>
                  </a:srgbClr>
                </a:solidFill>
                <a:latin typeface="Century Schoolbook" panose="02040604050505020304"/>
                <a:cs typeface="Arial" panose="020B0604020202020204" pitchFamily="34" charset="0"/>
              </a:rPr>
              <a:t>alerts</a:t>
            </a:r>
            <a:r>
              <a:rPr lang="en-US" sz="1600" b="1" dirty="0">
                <a:solidFill>
                  <a:srgbClr val="000000">
                    <a:lumMod val="85000"/>
                    <a:lumOff val="15000"/>
                  </a:srgbClr>
                </a:solidFill>
                <a:latin typeface="Century Schoolbook" panose="02040604050505020304"/>
                <a:cs typeface="Arial" panose="020B0604020202020204" pitchFamily="34" charset="0"/>
              </a:rPr>
              <a:t> </a:t>
            </a:r>
            <a:r>
              <a:rPr lang="en-US" sz="1600" dirty="0">
                <a:solidFill>
                  <a:srgbClr val="000000">
                    <a:lumMod val="85000"/>
                    <a:lumOff val="15000"/>
                  </a:srgbClr>
                </a:solidFill>
                <a:latin typeface="Century Schoolbook" panose="02040604050505020304"/>
                <a:cs typeface="Arial" panose="020B0604020202020204" pitchFamily="34" charset="0"/>
              </a:rPr>
              <a:t>– Veterans actively asking questions and requesting information from their counselor</a:t>
            </a:r>
          </a:p>
          <a:p>
            <a:pPr marL="735012" lvl="2" indent="-182880">
              <a:spcBef>
                <a:spcPts val="300"/>
              </a:spcBef>
              <a:spcAft>
                <a:spcPts val="300"/>
              </a:spcAft>
              <a:buClr>
                <a:srgbClr val="6F6F74"/>
              </a:buClr>
            </a:pPr>
            <a:r>
              <a:rPr lang="en-US" sz="1600" b="1" dirty="0">
                <a:solidFill>
                  <a:schemeClr val="accent4">
                    <a:lumMod val="50000"/>
                  </a:schemeClr>
                </a:solidFill>
                <a:latin typeface="Century Schoolbook" panose="02040604050505020304"/>
                <a:cs typeface="Arial" panose="020B0604020202020204" pitchFamily="34" charset="0"/>
              </a:rPr>
              <a:t>Yellow</a:t>
            </a:r>
            <a:r>
              <a:rPr lang="en-US" sz="1600" b="1" dirty="0">
                <a:solidFill>
                  <a:srgbClr val="000000">
                    <a:lumMod val="85000"/>
                    <a:lumOff val="15000"/>
                  </a:srgbClr>
                </a:solidFill>
                <a:latin typeface="Century Schoolbook" panose="02040604050505020304"/>
                <a:cs typeface="Arial" panose="020B0604020202020204" pitchFamily="34" charset="0"/>
              </a:rPr>
              <a:t> </a:t>
            </a:r>
            <a:r>
              <a:rPr lang="en-US" sz="1600" dirty="0">
                <a:solidFill>
                  <a:srgbClr val="000000">
                    <a:lumMod val="85000"/>
                    <a:lumOff val="15000"/>
                  </a:srgbClr>
                </a:solidFill>
                <a:latin typeface="Century Schoolbook" panose="02040604050505020304"/>
                <a:cs typeface="Arial" panose="020B0604020202020204" pitchFamily="34" charset="0"/>
              </a:rPr>
              <a:t>alerts</a:t>
            </a:r>
            <a:r>
              <a:rPr lang="en-US" sz="1600" b="1" dirty="0">
                <a:solidFill>
                  <a:srgbClr val="000000">
                    <a:lumMod val="85000"/>
                    <a:lumOff val="15000"/>
                  </a:srgbClr>
                </a:solidFill>
                <a:latin typeface="Century Schoolbook" panose="02040604050505020304"/>
                <a:cs typeface="Arial" panose="020B0604020202020204" pitchFamily="34" charset="0"/>
              </a:rPr>
              <a:t> </a:t>
            </a:r>
            <a:r>
              <a:rPr lang="en-US" sz="1600" dirty="0">
                <a:solidFill>
                  <a:srgbClr val="000000">
                    <a:lumMod val="85000"/>
                    <a:lumOff val="15000"/>
                  </a:srgbClr>
                </a:solidFill>
                <a:latin typeface="Century Schoolbook" panose="02040604050505020304"/>
                <a:cs typeface="Arial" panose="020B0604020202020204" pitchFamily="34" charset="0"/>
              </a:rPr>
              <a:t>– indicates e-VA is unable to gather additional information or if a Veteran has responded with important information                                                            </a:t>
            </a:r>
          </a:p>
          <a:p>
            <a:pPr marL="735012" lvl="2" indent="-182880">
              <a:spcBef>
                <a:spcPts val="300"/>
              </a:spcBef>
              <a:spcAft>
                <a:spcPts val="300"/>
              </a:spcAft>
              <a:buClr>
                <a:srgbClr val="6F6F74"/>
              </a:buClr>
            </a:pPr>
            <a:r>
              <a:rPr lang="en-US" sz="1600" b="1" dirty="0">
                <a:solidFill>
                  <a:srgbClr val="FF0000"/>
                </a:solidFill>
                <a:latin typeface="Century Schoolbook" panose="02040604050505020304"/>
                <a:cs typeface="Arial" panose="020B0604020202020204" pitchFamily="34" charset="0"/>
              </a:rPr>
              <a:t>Red</a:t>
            </a:r>
            <a:r>
              <a:rPr lang="en-US" sz="1600" b="1" dirty="0">
                <a:solidFill>
                  <a:srgbClr val="000000">
                    <a:lumMod val="85000"/>
                    <a:lumOff val="15000"/>
                  </a:srgbClr>
                </a:solidFill>
                <a:latin typeface="Century Schoolbook" panose="02040604050505020304"/>
                <a:cs typeface="Arial" panose="020B0604020202020204" pitchFamily="34" charset="0"/>
              </a:rPr>
              <a:t> </a:t>
            </a:r>
            <a:r>
              <a:rPr lang="en-US" sz="1600" dirty="0">
                <a:solidFill>
                  <a:srgbClr val="000000">
                    <a:lumMod val="85000"/>
                    <a:lumOff val="15000"/>
                  </a:srgbClr>
                </a:solidFill>
                <a:latin typeface="Century Schoolbook" panose="02040604050505020304"/>
                <a:cs typeface="Arial" panose="020B0604020202020204" pitchFamily="34" charset="0"/>
              </a:rPr>
              <a:t>alerts</a:t>
            </a:r>
            <a:r>
              <a:rPr lang="en-US" sz="1600" b="1" dirty="0">
                <a:solidFill>
                  <a:srgbClr val="000000">
                    <a:lumMod val="85000"/>
                    <a:lumOff val="15000"/>
                  </a:srgbClr>
                </a:solidFill>
                <a:latin typeface="Century Schoolbook" panose="02040604050505020304"/>
                <a:cs typeface="Arial" panose="020B0604020202020204" pitchFamily="34" charset="0"/>
              </a:rPr>
              <a:t> </a:t>
            </a:r>
            <a:r>
              <a:rPr lang="en-US" sz="1600" dirty="0">
                <a:solidFill>
                  <a:srgbClr val="000000">
                    <a:lumMod val="85000"/>
                    <a:lumOff val="15000"/>
                  </a:srgbClr>
                </a:solidFill>
                <a:latin typeface="Century Schoolbook" panose="02040604050505020304"/>
                <a:cs typeface="Arial" panose="020B0604020202020204" pitchFamily="34" charset="0"/>
              </a:rPr>
              <a:t>– indicates information has been captured and is being sent to the counselor </a:t>
            </a:r>
          </a:p>
          <a:p>
            <a:endParaRPr lang="en-US" dirty="0"/>
          </a:p>
        </p:txBody>
      </p:sp>
      <p:sp>
        <p:nvSpPr>
          <p:cNvPr id="4" name="Slide Number Placeholder 3">
            <a:extLst>
              <a:ext uri="{FF2B5EF4-FFF2-40B4-BE49-F238E27FC236}">
                <a16:creationId xmlns:a16="http://schemas.microsoft.com/office/drawing/2014/main" id="{EB279371-D379-4FBF-8125-8F764094A724}"/>
              </a:ext>
            </a:extLst>
          </p:cNvPr>
          <p:cNvSpPr>
            <a:spLocks noGrp="1"/>
          </p:cNvSpPr>
          <p:nvPr>
            <p:ph type="sldNum" sz="quarter" idx="12"/>
          </p:nvPr>
        </p:nvSpPr>
        <p:spPr/>
        <p:txBody>
          <a:bodyPr/>
          <a:lstStyle/>
          <a:p>
            <a:fld id="{2346C6CC-1531-9D43-9929-56C34AA4FDB5}" type="slidenum">
              <a:rPr lang="en-US" smtClean="0"/>
              <a:t>6</a:t>
            </a:fld>
            <a:endParaRPr lang="en-US" dirty="0"/>
          </a:p>
        </p:txBody>
      </p:sp>
      <p:grpSp>
        <p:nvGrpSpPr>
          <p:cNvPr id="13" name="Group 12">
            <a:extLst>
              <a:ext uri="{FF2B5EF4-FFF2-40B4-BE49-F238E27FC236}">
                <a16:creationId xmlns:a16="http://schemas.microsoft.com/office/drawing/2014/main" id="{9B5CC486-9023-4939-AA32-3C31243D2BF2}"/>
              </a:ext>
            </a:extLst>
          </p:cNvPr>
          <p:cNvGrpSpPr/>
          <p:nvPr/>
        </p:nvGrpSpPr>
        <p:grpSpPr>
          <a:xfrm>
            <a:off x="513863" y="3428999"/>
            <a:ext cx="449087" cy="1114574"/>
            <a:chOff x="74788" y="3352651"/>
            <a:chExt cx="454084" cy="1299630"/>
          </a:xfrm>
        </p:grpSpPr>
        <p:pic>
          <p:nvPicPr>
            <p:cNvPr id="10" name="Picture 9">
              <a:extLst>
                <a:ext uri="{FF2B5EF4-FFF2-40B4-BE49-F238E27FC236}">
                  <a16:creationId xmlns:a16="http://schemas.microsoft.com/office/drawing/2014/main" id="{49E00F11-ECC6-49F0-8917-58A6F0BFE944}"/>
                </a:ext>
              </a:extLst>
            </p:cNvPr>
            <p:cNvPicPr>
              <a:picLocks noChangeAspect="1"/>
            </p:cNvPicPr>
            <p:nvPr/>
          </p:nvPicPr>
          <p:blipFill rotWithShape="1">
            <a:blip r:embed="rId2"/>
            <a:srcRect l="9009" t="5112" r="4453" b="6427"/>
            <a:stretch/>
          </p:blipFill>
          <p:spPr>
            <a:xfrm>
              <a:off x="100187" y="3352651"/>
              <a:ext cx="428685" cy="438211"/>
            </a:xfrm>
            <a:prstGeom prst="rect">
              <a:avLst/>
            </a:prstGeom>
          </p:spPr>
        </p:pic>
        <p:pic>
          <p:nvPicPr>
            <p:cNvPr id="11" name="Picture 10">
              <a:extLst>
                <a:ext uri="{FF2B5EF4-FFF2-40B4-BE49-F238E27FC236}">
                  <a16:creationId xmlns:a16="http://schemas.microsoft.com/office/drawing/2014/main" id="{47B3DAF3-08F5-431C-A181-C456EABEA838}"/>
                </a:ext>
              </a:extLst>
            </p:cNvPr>
            <p:cNvPicPr>
              <a:picLocks noChangeAspect="1"/>
            </p:cNvPicPr>
            <p:nvPr/>
          </p:nvPicPr>
          <p:blipFill>
            <a:blip r:embed="rId3"/>
            <a:stretch>
              <a:fillRect/>
            </a:stretch>
          </p:blipFill>
          <p:spPr>
            <a:xfrm>
              <a:off x="74788" y="4230901"/>
              <a:ext cx="439701" cy="421380"/>
            </a:xfrm>
            <a:prstGeom prst="rect">
              <a:avLst/>
            </a:prstGeom>
          </p:spPr>
        </p:pic>
        <p:pic>
          <p:nvPicPr>
            <p:cNvPr id="12" name="Picture 11">
              <a:extLst>
                <a:ext uri="{FF2B5EF4-FFF2-40B4-BE49-F238E27FC236}">
                  <a16:creationId xmlns:a16="http://schemas.microsoft.com/office/drawing/2014/main" id="{A4E937F9-3D6A-4600-9F77-AE9CB83D9AE0}"/>
                </a:ext>
              </a:extLst>
            </p:cNvPr>
            <p:cNvPicPr>
              <a:picLocks noChangeAspect="1"/>
            </p:cNvPicPr>
            <p:nvPr/>
          </p:nvPicPr>
          <p:blipFill>
            <a:blip r:embed="rId4"/>
            <a:stretch>
              <a:fillRect/>
            </a:stretch>
          </p:blipFill>
          <p:spPr>
            <a:xfrm>
              <a:off x="100187" y="3790862"/>
              <a:ext cx="428685" cy="438211"/>
            </a:xfrm>
            <a:prstGeom prst="rect">
              <a:avLst/>
            </a:prstGeom>
          </p:spPr>
        </p:pic>
      </p:grpSp>
    </p:spTree>
    <p:extLst>
      <p:ext uri="{BB962C8B-B14F-4D97-AF65-F5344CB8AC3E}">
        <p14:creationId xmlns:p14="http://schemas.microsoft.com/office/powerpoint/2010/main" val="134707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2953-9C43-455F-8780-C5389ABB85D5}"/>
              </a:ext>
            </a:extLst>
          </p:cNvPr>
          <p:cNvSpPr>
            <a:spLocks noGrp="1"/>
          </p:cNvSpPr>
          <p:nvPr>
            <p:ph type="title"/>
          </p:nvPr>
        </p:nvSpPr>
        <p:spPr>
          <a:xfrm>
            <a:off x="283779" y="271682"/>
            <a:ext cx="11620357" cy="782374"/>
          </a:xfrm>
        </p:spPr>
        <p:txBody>
          <a:bodyPr>
            <a:normAutofit/>
          </a:bodyPr>
          <a:lstStyle/>
          <a:p>
            <a:pPr algn="ctr"/>
            <a:r>
              <a:rPr lang="en-US" sz="2800" dirty="0">
                <a:solidFill>
                  <a:schemeClr val="tx1"/>
                </a:solidFill>
                <a:latin typeface="Century Schoolbook" panose="02040604050505020304" pitchFamily="18" charset="0"/>
              </a:rPr>
              <a:t>2.) Performance Summary</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45C7196-3333-4F74-B91F-03CD01061B95}"/>
              </a:ext>
            </a:extLst>
          </p:cNvPr>
          <p:cNvSpPr txBox="1"/>
          <p:nvPr/>
        </p:nvSpPr>
        <p:spPr>
          <a:xfrm>
            <a:off x="0" y="5482733"/>
            <a:ext cx="10609494" cy="253916"/>
          </a:xfrm>
          <a:prstGeom prst="rect">
            <a:avLst/>
          </a:prstGeom>
          <a:noFill/>
        </p:spPr>
        <p:txBody>
          <a:bodyPr wrap="square" rtlCol="0">
            <a:spAutoFit/>
          </a:bodyPr>
          <a:lstStyle/>
          <a:p>
            <a:r>
              <a:rPr lang="en-US" sz="1050" b="1" i="1" dirty="0">
                <a:latin typeface="Century Schoolbook" panose="02040604050505020304" pitchFamily="18" charset="0"/>
              </a:rPr>
              <a:t>Note: The above is a Report Example of St. Petersburg 317. It is not an exhaustive list. Office totals and staff names have been removed.</a:t>
            </a:r>
          </a:p>
        </p:txBody>
      </p:sp>
      <p:sp>
        <p:nvSpPr>
          <p:cNvPr id="3" name="Slide Number Placeholder 2">
            <a:extLst>
              <a:ext uri="{FF2B5EF4-FFF2-40B4-BE49-F238E27FC236}">
                <a16:creationId xmlns:a16="http://schemas.microsoft.com/office/drawing/2014/main" id="{CD7A0950-84E1-4C6B-B27F-B9F297A63E62}"/>
              </a:ext>
            </a:extLst>
          </p:cNvPr>
          <p:cNvSpPr>
            <a:spLocks noGrp="1"/>
          </p:cNvSpPr>
          <p:nvPr>
            <p:ph type="sldNum" sz="quarter" idx="12"/>
          </p:nvPr>
        </p:nvSpPr>
        <p:spPr/>
        <p:txBody>
          <a:bodyPr/>
          <a:lstStyle/>
          <a:p>
            <a:fld id="{2346C6CC-1531-9D43-9929-56C34AA4FDB5}" type="slidenum">
              <a:rPr lang="en-US" smtClean="0"/>
              <a:t>7</a:t>
            </a:fld>
            <a:endParaRPr lang="en-US" dirty="0"/>
          </a:p>
        </p:txBody>
      </p:sp>
      <p:pic>
        <p:nvPicPr>
          <p:cNvPr id="7" name="Picture 6">
            <a:extLst>
              <a:ext uri="{FF2B5EF4-FFF2-40B4-BE49-F238E27FC236}">
                <a16:creationId xmlns:a16="http://schemas.microsoft.com/office/drawing/2014/main" id="{399121BB-D132-4DE1-A792-06723FF0FC55}"/>
              </a:ext>
            </a:extLst>
          </p:cNvPr>
          <p:cNvPicPr>
            <a:picLocks noChangeAspect="1"/>
          </p:cNvPicPr>
          <p:nvPr/>
        </p:nvPicPr>
        <p:blipFill>
          <a:blip r:embed="rId3"/>
          <a:stretch>
            <a:fillRect/>
          </a:stretch>
        </p:blipFill>
        <p:spPr>
          <a:xfrm>
            <a:off x="3399" y="914865"/>
            <a:ext cx="12192000" cy="4456000"/>
          </a:xfrm>
          <a:prstGeom prst="rect">
            <a:avLst/>
          </a:prstGeom>
        </p:spPr>
      </p:pic>
    </p:spTree>
    <p:extLst>
      <p:ext uri="{BB962C8B-B14F-4D97-AF65-F5344CB8AC3E}">
        <p14:creationId xmlns:p14="http://schemas.microsoft.com/office/powerpoint/2010/main" val="3947544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6E76-FCD6-4944-8AED-126C41FF4C4C}"/>
              </a:ext>
            </a:extLst>
          </p:cNvPr>
          <p:cNvSpPr>
            <a:spLocks noGrp="1"/>
          </p:cNvSpPr>
          <p:nvPr>
            <p:ph type="title"/>
          </p:nvPr>
        </p:nvSpPr>
        <p:spPr>
          <a:xfrm>
            <a:off x="149292" y="248443"/>
            <a:ext cx="11897705" cy="779463"/>
          </a:xfrm>
        </p:spPr>
        <p:txBody>
          <a:bodyPr>
            <a:normAutofit/>
          </a:bodyPr>
          <a:lstStyle/>
          <a:p>
            <a:pPr algn="ctr"/>
            <a:r>
              <a:rPr lang="en-US" sz="2800" dirty="0">
                <a:solidFill>
                  <a:schemeClr val="tx1"/>
                </a:solidFill>
                <a:latin typeface="Century Schoolbook" panose="02040604050505020304" pitchFamily="18" charset="0"/>
              </a:rPr>
              <a:t>2.) Performance Summary</a:t>
            </a:r>
          </a:p>
        </p:txBody>
      </p:sp>
      <p:sp>
        <p:nvSpPr>
          <p:cNvPr id="3" name="Content Placeholder 2">
            <a:extLst>
              <a:ext uri="{FF2B5EF4-FFF2-40B4-BE49-F238E27FC236}">
                <a16:creationId xmlns:a16="http://schemas.microsoft.com/office/drawing/2014/main" id="{885CC7BA-130E-4E85-9B23-D0187869FAA7}"/>
              </a:ext>
            </a:extLst>
          </p:cNvPr>
          <p:cNvSpPr>
            <a:spLocks noGrp="1"/>
          </p:cNvSpPr>
          <p:nvPr>
            <p:ph idx="1"/>
          </p:nvPr>
        </p:nvSpPr>
        <p:spPr>
          <a:xfrm>
            <a:off x="424915" y="1027906"/>
            <a:ext cx="10515600" cy="4767711"/>
          </a:xfrm>
        </p:spPr>
        <p:txBody>
          <a:bodyPr/>
          <a:lstStyle/>
          <a:p>
            <a:pPr marL="0" indent="0">
              <a:lnSpc>
                <a:spcPct val="100000"/>
              </a:lnSpc>
              <a:spcBef>
                <a:spcPts val="0"/>
              </a:spcBef>
              <a:buNone/>
            </a:pPr>
            <a:r>
              <a:rPr lang="en-US" sz="1600" b="1" dirty="0">
                <a:latin typeface="Century Schoolbook" panose="02040604050505020304" pitchFamily="18" charset="0"/>
              </a:rPr>
              <a:t>Key Areas of Concern: </a:t>
            </a:r>
            <a:r>
              <a:rPr lang="en-US" sz="1400" i="1" dirty="0">
                <a:latin typeface="Century Schoolbook" panose="02040604050505020304" pitchFamily="18" charset="0"/>
              </a:rPr>
              <a:t>(using example below)</a:t>
            </a:r>
          </a:p>
          <a:p>
            <a:pPr marL="171450" indent="-171450">
              <a:lnSpc>
                <a:spcPct val="100000"/>
              </a:lnSpc>
              <a:spcBef>
                <a:spcPts val="0"/>
              </a:spcBef>
            </a:pPr>
            <a:r>
              <a:rPr lang="en-US" sz="1600" dirty="0">
                <a:latin typeface="Century Schoolbook" panose="02040604050505020304" pitchFamily="18" charset="0"/>
                <a:cs typeface="Arial" panose="020B0604020202020204" pitchFamily="34" charset="0"/>
              </a:rPr>
              <a:t>Counselor has an idle percentage of 76</a:t>
            </a:r>
          </a:p>
          <a:p>
            <a:pPr marL="171450" indent="-171450">
              <a:lnSpc>
                <a:spcPct val="100000"/>
              </a:lnSpc>
              <a:spcBef>
                <a:spcPts val="0"/>
              </a:spcBef>
            </a:pPr>
            <a:r>
              <a:rPr lang="en-US" sz="1600" dirty="0">
                <a:latin typeface="Century Schoolbook" panose="02040604050505020304" pitchFamily="18" charset="0"/>
                <a:cs typeface="Arial" panose="020B0604020202020204" pitchFamily="34" charset="0"/>
              </a:rPr>
              <a:t>Counselor currently has 106 active Veterans assigned to their e-VA case list, but 81 of those Veterans are idle and do not have assignments or appointments scheduled for e-VA to execute</a:t>
            </a:r>
          </a:p>
          <a:p>
            <a:pPr marL="171450" indent="-171450">
              <a:lnSpc>
                <a:spcPct val="100000"/>
              </a:lnSpc>
              <a:spcBef>
                <a:spcPts val="0"/>
              </a:spcBef>
            </a:pPr>
            <a:r>
              <a:rPr lang="en-US" sz="1600" dirty="0">
                <a:latin typeface="Century Schoolbook" panose="02040604050505020304" pitchFamily="18" charset="0"/>
                <a:cs typeface="Arial" panose="020B0604020202020204" pitchFamily="34" charset="0"/>
              </a:rPr>
              <a:t>Counselor has 131 pending e-VA alerts that may contain important follow up information from the Veteran.</a:t>
            </a:r>
          </a:p>
          <a:p>
            <a:pPr marL="0" indent="0">
              <a:buNone/>
            </a:pPr>
            <a:endParaRPr lang="en-US" dirty="0">
              <a:latin typeface="Century Schoolbook" panose="02040604050505020304" pitchFamily="18" charset="0"/>
            </a:endParaRPr>
          </a:p>
        </p:txBody>
      </p:sp>
      <p:sp>
        <p:nvSpPr>
          <p:cNvPr id="16" name="Slide Number Placeholder 15">
            <a:extLst>
              <a:ext uri="{FF2B5EF4-FFF2-40B4-BE49-F238E27FC236}">
                <a16:creationId xmlns:a16="http://schemas.microsoft.com/office/drawing/2014/main" id="{7744F4D9-2408-473A-91B1-3C6615EDC4AC}"/>
              </a:ext>
            </a:extLst>
          </p:cNvPr>
          <p:cNvSpPr>
            <a:spLocks noGrp="1"/>
          </p:cNvSpPr>
          <p:nvPr>
            <p:ph type="sldNum" sz="quarter" idx="12"/>
          </p:nvPr>
        </p:nvSpPr>
        <p:spPr/>
        <p:txBody>
          <a:bodyPr/>
          <a:lstStyle/>
          <a:p>
            <a:fld id="{2346C6CC-1531-9D43-9929-56C34AA4FDB5}" type="slidenum">
              <a:rPr lang="en-US" smtClean="0"/>
              <a:t>8</a:t>
            </a:fld>
            <a:endParaRPr lang="en-US" dirty="0"/>
          </a:p>
        </p:txBody>
      </p:sp>
      <p:grpSp>
        <p:nvGrpSpPr>
          <p:cNvPr id="22" name="Group 21">
            <a:extLst>
              <a:ext uri="{FF2B5EF4-FFF2-40B4-BE49-F238E27FC236}">
                <a16:creationId xmlns:a16="http://schemas.microsoft.com/office/drawing/2014/main" id="{D07CC3EE-D0CB-47B3-A50F-6A04A95C354B}"/>
              </a:ext>
            </a:extLst>
          </p:cNvPr>
          <p:cNvGrpSpPr/>
          <p:nvPr/>
        </p:nvGrpSpPr>
        <p:grpSpPr>
          <a:xfrm>
            <a:off x="257452" y="2848950"/>
            <a:ext cx="11785256" cy="3357880"/>
            <a:chOff x="126562" y="2784868"/>
            <a:chExt cx="11162398" cy="4041785"/>
          </a:xfrm>
        </p:grpSpPr>
        <p:pic>
          <p:nvPicPr>
            <p:cNvPr id="9" name="Picture 8">
              <a:extLst>
                <a:ext uri="{FF2B5EF4-FFF2-40B4-BE49-F238E27FC236}">
                  <a16:creationId xmlns:a16="http://schemas.microsoft.com/office/drawing/2014/main" id="{F55A78A1-9FF2-41B2-9A1D-76E099FBD6B6}"/>
                </a:ext>
              </a:extLst>
            </p:cNvPr>
            <p:cNvPicPr>
              <a:picLocks noChangeAspect="1"/>
            </p:cNvPicPr>
            <p:nvPr/>
          </p:nvPicPr>
          <p:blipFill>
            <a:blip r:embed="rId2"/>
            <a:stretch>
              <a:fillRect/>
            </a:stretch>
          </p:blipFill>
          <p:spPr>
            <a:xfrm>
              <a:off x="2108975" y="5848662"/>
              <a:ext cx="9159814" cy="977991"/>
            </a:xfrm>
            <a:prstGeom prst="rect">
              <a:avLst/>
            </a:prstGeom>
            <a:ln>
              <a:solidFill>
                <a:schemeClr val="accent1"/>
              </a:solidFill>
            </a:ln>
          </p:spPr>
        </p:pic>
        <p:grpSp>
          <p:nvGrpSpPr>
            <p:cNvPr id="19" name="Group 18">
              <a:extLst>
                <a:ext uri="{FF2B5EF4-FFF2-40B4-BE49-F238E27FC236}">
                  <a16:creationId xmlns:a16="http://schemas.microsoft.com/office/drawing/2014/main" id="{5DBFE2C9-F5B6-4EF9-955B-74181A4187DB}"/>
                </a:ext>
              </a:extLst>
            </p:cNvPr>
            <p:cNvGrpSpPr/>
            <p:nvPr/>
          </p:nvGrpSpPr>
          <p:grpSpPr>
            <a:xfrm>
              <a:off x="2129146" y="3202905"/>
              <a:ext cx="9159814" cy="2972578"/>
              <a:chOff x="2090023" y="3411761"/>
              <a:chExt cx="9159814" cy="2972578"/>
            </a:xfrm>
          </p:grpSpPr>
          <p:pic>
            <p:nvPicPr>
              <p:cNvPr id="8" name="Picture 7">
                <a:extLst>
                  <a:ext uri="{FF2B5EF4-FFF2-40B4-BE49-F238E27FC236}">
                    <a16:creationId xmlns:a16="http://schemas.microsoft.com/office/drawing/2014/main" id="{0F799547-9BB4-4300-A071-035E44492CA4}"/>
                  </a:ext>
                </a:extLst>
              </p:cNvPr>
              <p:cNvPicPr>
                <a:picLocks noChangeAspect="1"/>
              </p:cNvPicPr>
              <p:nvPr/>
            </p:nvPicPr>
            <p:blipFill>
              <a:blip r:embed="rId3"/>
              <a:stretch>
                <a:fillRect/>
              </a:stretch>
            </p:blipFill>
            <p:spPr>
              <a:xfrm>
                <a:off x="2090023" y="3411761"/>
                <a:ext cx="9159814" cy="2972578"/>
              </a:xfrm>
              <a:prstGeom prst="rect">
                <a:avLst/>
              </a:prstGeom>
              <a:ln>
                <a:solidFill>
                  <a:schemeClr val="accent1"/>
                </a:solidFill>
              </a:ln>
            </p:spPr>
          </p:pic>
          <p:sp>
            <p:nvSpPr>
              <p:cNvPr id="10" name="Rectangle 9">
                <a:extLst>
                  <a:ext uri="{FF2B5EF4-FFF2-40B4-BE49-F238E27FC236}">
                    <a16:creationId xmlns:a16="http://schemas.microsoft.com/office/drawing/2014/main" id="{DF6F5EF7-DF0F-4A06-A8E8-042FCCC6D445}"/>
                  </a:ext>
                </a:extLst>
              </p:cNvPr>
              <p:cNvSpPr/>
              <p:nvPr/>
            </p:nvSpPr>
            <p:spPr>
              <a:xfrm>
                <a:off x="2805455" y="5196153"/>
                <a:ext cx="1572186" cy="342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5DCF81F-E5EE-4D49-918E-2E0976E575AC}"/>
                  </a:ext>
                </a:extLst>
              </p:cNvPr>
              <p:cNvSpPr/>
              <p:nvPr/>
            </p:nvSpPr>
            <p:spPr>
              <a:xfrm>
                <a:off x="2805455" y="5862533"/>
                <a:ext cx="1572186" cy="342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Arrow: Right 14">
              <a:extLst>
                <a:ext uri="{FF2B5EF4-FFF2-40B4-BE49-F238E27FC236}">
                  <a16:creationId xmlns:a16="http://schemas.microsoft.com/office/drawing/2014/main" id="{BA0FFF17-4BEA-41CB-8FA2-6359DBF9A4A9}"/>
                </a:ext>
              </a:extLst>
            </p:cNvPr>
            <p:cNvSpPr/>
            <p:nvPr/>
          </p:nvSpPr>
          <p:spPr>
            <a:xfrm>
              <a:off x="2038743" y="5757669"/>
              <a:ext cx="723206" cy="2531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Bent 20">
              <a:extLst>
                <a:ext uri="{FF2B5EF4-FFF2-40B4-BE49-F238E27FC236}">
                  <a16:creationId xmlns:a16="http://schemas.microsoft.com/office/drawing/2014/main" id="{F8DB4E4D-D1D3-470D-93BB-ED8A61BF2382}"/>
                </a:ext>
              </a:extLst>
            </p:cNvPr>
            <p:cNvSpPr/>
            <p:nvPr/>
          </p:nvSpPr>
          <p:spPr>
            <a:xfrm rot="4163469">
              <a:off x="1904045" y="4161167"/>
              <a:ext cx="1150435" cy="829577"/>
            </a:xfrm>
            <a:prstGeom prst="bentArrow">
              <a:avLst>
                <a:gd name="adj1" fmla="val 20496"/>
                <a:gd name="adj2" fmla="val 25000"/>
                <a:gd name="adj3" fmla="val 25000"/>
                <a:gd name="adj4" fmla="val 43750"/>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pic>
          <p:nvPicPr>
            <p:cNvPr id="18" name="Picture 17">
              <a:extLst>
                <a:ext uri="{FF2B5EF4-FFF2-40B4-BE49-F238E27FC236}">
                  <a16:creationId xmlns:a16="http://schemas.microsoft.com/office/drawing/2014/main" id="{081ED8C5-98D7-4995-B272-71BD67240738}"/>
                </a:ext>
              </a:extLst>
            </p:cNvPr>
            <p:cNvPicPr>
              <a:picLocks noChangeAspect="1"/>
            </p:cNvPicPr>
            <p:nvPr/>
          </p:nvPicPr>
          <p:blipFill>
            <a:blip r:embed="rId4"/>
            <a:stretch>
              <a:fillRect/>
            </a:stretch>
          </p:blipFill>
          <p:spPr>
            <a:xfrm>
              <a:off x="126562" y="2784868"/>
              <a:ext cx="11162398" cy="543001"/>
            </a:xfrm>
            <a:prstGeom prst="rect">
              <a:avLst/>
            </a:prstGeom>
            <a:ln>
              <a:solidFill>
                <a:schemeClr val="accent1"/>
              </a:solidFill>
            </a:ln>
          </p:spPr>
        </p:pic>
      </p:grpSp>
      <p:sp>
        <p:nvSpPr>
          <p:cNvPr id="23" name="TextBox 22">
            <a:extLst>
              <a:ext uri="{FF2B5EF4-FFF2-40B4-BE49-F238E27FC236}">
                <a16:creationId xmlns:a16="http://schemas.microsoft.com/office/drawing/2014/main" id="{BA930CE3-BDD9-4322-A369-2217DB55E170}"/>
              </a:ext>
            </a:extLst>
          </p:cNvPr>
          <p:cNvSpPr txBox="1"/>
          <p:nvPr/>
        </p:nvSpPr>
        <p:spPr>
          <a:xfrm>
            <a:off x="257452" y="4852888"/>
            <a:ext cx="1954823" cy="1246072"/>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normAutofit/>
          </a:bodyPr>
          <a:lstStyle/>
          <a:p>
            <a:pPr>
              <a:lnSpc>
                <a:spcPct val="90000"/>
              </a:lnSpc>
              <a:spcAft>
                <a:spcPts val="600"/>
              </a:spcAft>
            </a:pPr>
            <a:r>
              <a:rPr lang="en-US" sz="1300" i="1" dirty="0">
                <a:latin typeface="Century Schoolbook" panose="02040604050505020304" pitchFamily="18" charset="0"/>
                <a:cs typeface="Arial" panose="020B0604020202020204" pitchFamily="34" charset="0"/>
              </a:rPr>
              <a:t>No </a:t>
            </a:r>
            <a:r>
              <a:rPr lang="en-US" sz="1300" i="1" dirty="0">
                <a:solidFill>
                  <a:srgbClr val="FF0000"/>
                </a:solidFill>
                <a:latin typeface="Century Schoolbook" panose="02040604050505020304" pitchFamily="18" charset="0"/>
                <a:cs typeface="Arial" panose="020B0604020202020204" pitchFamily="34" charset="0"/>
              </a:rPr>
              <a:t>red</a:t>
            </a:r>
            <a:r>
              <a:rPr lang="en-US" sz="1300" i="1" dirty="0">
                <a:latin typeface="Century Schoolbook" panose="02040604050505020304" pitchFamily="18" charset="0"/>
                <a:cs typeface="Arial" panose="020B0604020202020204" pitchFamily="34" charset="0"/>
              </a:rPr>
              <a:t> thumbs down and red hourglass symbol indicates this Veteran is not idle and has chosen to accept e-VA</a:t>
            </a:r>
          </a:p>
        </p:txBody>
      </p:sp>
      <p:sp>
        <p:nvSpPr>
          <p:cNvPr id="24" name="TextBox 23">
            <a:extLst>
              <a:ext uri="{FF2B5EF4-FFF2-40B4-BE49-F238E27FC236}">
                <a16:creationId xmlns:a16="http://schemas.microsoft.com/office/drawing/2014/main" id="{3184BA0C-ACE6-464C-855C-79D73C9ACF07}"/>
              </a:ext>
            </a:extLst>
          </p:cNvPr>
          <p:cNvSpPr txBox="1"/>
          <p:nvPr/>
        </p:nvSpPr>
        <p:spPr>
          <a:xfrm>
            <a:off x="257452" y="3355212"/>
            <a:ext cx="1954823" cy="1353943"/>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pPr>
              <a:lnSpc>
                <a:spcPct val="90000"/>
              </a:lnSpc>
              <a:spcAft>
                <a:spcPts val="600"/>
              </a:spcAft>
            </a:pPr>
            <a:r>
              <a:rPr lang="en-US" sz="1300" i="1" dirty="0">
                <a:latin typeface="Century Schoolbook" panose="02040604050505020304" pitchFamily="18" charset="0"/>
                <a:cs typeface="Arial" panose="020B0604020202020204" pitchFamily="34" charset="0"/>
              </a:rPr>
              <a:t>This Veteran is idle (</a:t>
            </a:r>
            <a:r>
              <a:rPr lang="en-US" sz="1300" i="1" dirty="0">
                <a:solidFill>
                  <a:srgbClr val="FF0000"/>
                </a:solidFill>
                <a:latin typeface="Century Schoolbook" panose="02040604050505020304" pitchFamily="18" charset="0"/>
                <a:cs typeface="Arial" panose="020B0604020202020204" pitchFamily="34" charset="0"/>
              </a:rPr>
              <a:t>red</a:t>
            </a:r>
            <a:r>
              <a:rPr lang="en-US" sz="1300" i="1" dirty="0">
                <a:latin typeface="Century Schoolbook" panose="02040604050505020304" pitchFamily="18" charset="0"/>
                <a:cs typeface="Arial" panose="020B0604020202020204" pitchFamily="34" charset="0"/>
              </a:rPr>
              <a:t> hourglass icon) and has chosen not yet decided (</a:t>
            </a:r>
            <a:r>
              <a:rPr lang="en-US" sz="1300" i="1" dirty="0">
                <a:solidFill>
                  <a:srgbClr val="FF0000"/>
                </a:solidFill>
                <a:latin typeface="Century Schoolbook" panose="02040604050505020304" pitchFamily="18" charset="0"/>
                <a:cs typeface="Arial" panose="020B0604020202020204" pitchFamily="34" charset="0"/>
              </a:rPr>
              <a:t>red</a:t>
            </a:r>
            <a:r>
              <a:rPr lang="en-US" sz="1300" i="1" dirty="0">
                <a:latin typeface="Century Schoolbook" panose="02040604050505020304" pitchFamily="18" charset="0"/>
                <a:cs typeface="Arial" panose="020B0604020202020204" pitchFamily="34" charset="0"/>
              </a:rPr>
              <a:t> thumbs down) to communicate through e-VA.</a:t>
            </a:r>
          </a:p>
        </p:txBody>
      </p:sp>
    </p:spTree>
    <p:extLst>
      <p:ext uri="{BB962C8B-B14F-4D97-AF65-F5344CB8AC3E}">
        <p14:creationId xmlns:p14="http://schemas.microsoft.com/office/powerpoint/2010/main" val="225011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C2C7A-1634-4727-87CB-AC1BFFEA5843}"/>
              </a:ext>
            </a:extLst>
          </p:cNvPr>
          <p:cNvSpPr>
            <a:spLocks noGrp="1"/>
          </p:cNvSpPr>
          <p:nvPr>
            <p:ph idx="1"/>
          </p:nvPr>
        </p:nvSpPr>
        <p:spPr>
          <a:xfrm>
            <a:off x="805915" y="410817"/>
            <a:ext cx="10515600" cy="5809008"/>
          </a:xfrm>
        </p:spPr>
        <p:txBody>
          <a:bodyPr/>
          <a:lstStyle/>
          <a:p>
            <a:pPr marL="0" indent="0" algn="ctr">
              <a:buNone/>
            </a:pPr>
            <a:r>
              <a:rPr lang="en-US" sz="9600" dirty="0">
                <a:latin typeface="Century Schoolbook" panose="02040604050505020304" pitchFamily="18" charset="0"/>
              </a:rPr>
              <a:t>DEMO</a:t>
            </a:r>
          </a:p>
        </p:txBody>
      </p:sp>
      <p:sp>
        <p:nvSpPr>
          <p:cNvPr id="4" name="Slide Number Placeholder 3">
            <a:extLst>
              <a:ext uri="{FF2B5EF4-FFF2-40B4-BE49-F238E27FC236}">
                <a16:creationId xmlns:a16="http://schemas.microsoft.com/office/drawing/2014/main" id="{B9337148-0EBE-4CA6-B0C6-652FE0EE439B}"/>
              </a:ext>
            </a:extLst>
          </p:cNvPr>
          <p:cNvSpPr>
            <a:spLocks noGrp="1"/>
          </p:cNvSpPr>
          <p:nvPr>
            <p:ph type="sldNum" sz="quarter" idx="12"/>
          </p:nvPr>
        </p:nvSpPr>
        <p:spPr/>
        <p:txBody>
          <a:bodyPr/>
          <a:lstStyle/>
          <a:p>
            <a:fld id="{2346C6CC-1531-9D43-9929-56C34AA4FDB5}" type="slidenum">
              <a:rPr lang="en-US" smtClean="0"/>
              <a:t>9</a:t>
            </a:fld>
            <a:endParaRPr lang="en-US" dirty="0"/>
          </a:p>
        </p:txBody>
      </p:sp>
      <p:pic>
        <p:nvPicPr>
          <p:cNvPr id="1026" name="Picture 2" descr="Proquip Demo | Proquip NZ">
            <a:extLst>
              <a:ext uri="{FF2B5EF4-FFF2-40B4-BE49-F238E27FC236}">
                <a16:creationId xmlns:a16="http://schemas.microsoft.com/office/drawing/2014/main" id="{AF30FD05-5054-422E-8F85-27038C918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699" y="1936792"/>
            <a:ext cx="3721100" cy="378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7211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R&amp;amp;E Case Management Solution Pilot Training &amp;amp; Training Champion Orientation &amp;quot;&quot;/&gt;&lt;property id=&quot;20307&quot; value=&quot;550&quot;/&gt;&lt;/object&gt;&lt;object type=&quot;3&quot; unique_id=&quot;10004&quot;&gt;&lt;property id=&quot;20148&quot; value=&quot;5&quot;/&gt;&lt;property id=&quot;20300&quot; value=&quot;Slide 2 - &amp;quot;Audio Check &amp;quot;&quot;/&gt;&lt;property id=&quot;20307&quot; value=&quot;547&quot;/&gt;&lt;/object&gt;&lt;object type=&quot;3&quot; unique_id=&quot;10005&quot;&gt;&lt;property id=&quot;20148&quot; value=&quot;5&quot;/&gt;&lt;property id=&quot;20300&quot; value=&quot;Slide 3 - &amp;quot;MS Teams Features &amp;quot;&quot;/&gt;&lt;property id=&quot;20307&quot; value=&quot;548&quot;/&gt;&lt;/object&gt;&lt;object type=&quot;3&quot; unique_id=&quot;10006&quot;&gt;&lt;property id=&quot;20148&quot; value=&quot;5&quot;/&gt;&lt;property id=&quot;20300&quot; value=&quot;Slide 4 - &amp;quot;Resources &amp;amp; Training Material &amp;quot;&quot;/&gt;&lt;property id=&quot;20307&quot; value=&quot;549&quot;/&gt;&lt;/object&gt;&lt;object type=&quot;3&quot; unique_id=&quot;10007&quot;&gt;&lt;property id=&quot;20148&quot; value=&quot;5&quot;/&gt;&lt;property id=&quot;20300&quot; value=&quot;Slide 5 - &amp;quot;Meeting Recording &amp;quot;&quot;/&gt;&lt;property id=&quot;20307&quot; value=&quot;551&quot;/&gt;&lt;/object&gt;&lt;object type=&quot;3&quot; unique_id=&quot;10008&quot;&gt;&lt;property id=&quot;20148&quot; value=&quot;5&quot;/&gt;&lt;property id=&quot;20300&quot; value=&quot;Slide 6 - &amp;quot;VR&amp;amp;E Case Management Solution Pilot Training &amp;amp; Training Champion Orientation &amp;quot;&quot;/&gt;&lt;property id=&quot;20307&quot; value=&quot;256&quot;/&gt;&lt;/object&gt;&lt;object type=&quot;3&quot; unique_id=&quot;10009&quot;&gt;&lt;property id=&quot;20148&quot; value=&quot;5&quot;/&gt;&lt;property id=&quot;20300&quot; value=&quot;Slide 7 - &amp;quot;Agenda&amp;quot;&quot;/&gt;&lt;property id=&quot;20307&quot; value=&quot;302&quot;/&gt;&lt;/object&gt;&lt;object type=&quot;3&quot; unique_id=&quot;10010&quot;&gt;&lt;property id=&quot;20148&quot; value=&quot;5&quot;/&gt;&lt;property id=&quot;20300&quot; value=&quot;Slide 8 - &amp;quot;Introductions&amp;quot;&quot;/&gt;&lt;property id=&quot;20307&quot; value=&quot;303&quot;/&gt;&lt;/object&gt;&lt;object type=&quot;3&quot; unique_id=&quot;10011&quot;&gt;&lt;property id=&quot;20148&quot; value=&quot;5&quot;/&gt;&lt;property id=&quot;20300&quot; value=&quot;Slide 9 - &amp;quot;VR&amp;amp;E Service &amp;quot;&quot;/&gt;&lt;property id=&quot;20307&quot; value=&quot;532&quot;/&gt;&lt;/object&gt;&lt;object type=&quot;3&quot; unique_id=&quot;10012&quot;&gt;&lt;property id=&quot;20148&quot; value=&quot;5&quot;/&gt;&lt;property id=&quot;20300&quot; value=&quot;Slide 10 - &amp;quot;Training Instructors&amp;quot;&quot;/&gt;&lt;property id=&quot;20307&quot; value=&quot;533&quot;/&gt;&lt;/object&gt;&lt;object type=&quot;3&quot; unique_id=&quot;10013&quot;&gt;&lt;property id=&quot;20148&quot; value=&quot;5&quot;/&gt;&lt;property id=&quot;20300&quot; value=&quot;Slide 11 - &amp;quot;Participants &amp;quot;&quot;/&gt;&lt;property id=&quot;20307&quot; value=&quot;555&quot;/&gt;&lt;/object&gt;&lt;object type=&quot;3&quot; unique_id=&quot;10014&quot;&gt;&lt;property id=&quot;20148&quot; value=&quot;5&quot;/&gt;&lt;property id=&quot;20300&quot; value=&quot;Slide 12 - &amp;quot;What do you hope to gain from the new CMS?&amp;quot;&quot;/&gt;&lt;property id=&quot;20307&quot; value=&quot;546&quot;/&gt;&lt;/object&gt;&lt;object type=&quot;3&quot; unique_id=&quot;10015&quot;&gt;&lt;property id=&quot;20148&quot; value=&quot;5&quot;/&gt;&lt;property id=&quot;20300&quot; value=&quot;Slide 13 - &amp;quot;CMS System Introduction - Highlights &amp;quot;&quot;/&gt;&lt;property id=&quot;20307&quot; value=&quot;314&quot;/&gt;&lt;/object&gt;&lt;object type=&quot;3&quot; unique_id=&quot;10016&quot;&gt;&lt;property id=&quot;20148&quot; value=&quot;5&quot;/&gt;&lt;property id=&quot;20300&quot; value=&quot;Slide 14 - &amp;quot;CMS ROLE TYPES &amp;quot;&quot;/&gt;&lt;property id=&quot;20307&quot; value=&quot;264&quot;/&gt;&lt;/object&gt;&lt;object type=&quot;3&quot; unique_id=&quot;10017&quot;&gt;&lt;property id=&quot;20148&quot; value=&quot;5&quot;/&gt;&lt;property id=&quot;20300&quot; value=&quot;Slide 15 - &amp;quot;MVP Functionality &amp;quot;&quot;/&gt;&lt;property id=&quot;20307&quot; value=&quot;552&quot;/&gt;&lt;/object&gt;&lt;object type=&quot;3&quot; unique_id=&quot;10018&quot;&gt;&lt;property id=&quot;20148&quot; value=&quot;5&quot;/&gt;&lt;property id=&quot;20300&quot; value=&quot;Slide 16 - &amp;quot;Pilot Overview &amp;quot;&quot;/&gt;&lt;property id=&quot;20307&quot; value=&quot;305&quot;/&gt;&lt;/object&gt;&lt;object type=&quot;3&quot; unique_id=&quot;10019&quot;&gt;&lt;property id=&quot;20148&quot; value=&quot;5&quot;/&gt;&lt;property id=&quot;20300&quot; value=&quot;Slide 17 - &amp;quot;Training Deployment Schedule &amp;quot;&quot;/&gt;&lt;property id=&quot;20307&quot; value=&quot;308&quot;/&gt;&lt;/object&gt;&lt;object type=&quot;3&quot; unique_id=&quot;10020&quot;&gt;&lt;property id=&quot;20148&quot; value=&quot;5&quot;/&gt;&lt;property id=&quot;20300&quot; value=&quot;Slide 18 - &amp;quot;Training Etiquette and Guidelines &amp;quot;&quot;/&gt;&lt;property id=&quot;20307&quot; value=&quot;531&quot;/&gt;&lt;/object&gt;&lt;object type=&quot;3&quot; unique_id=&quot;10021&quot;&gt;&lt;property id=&quot;20148&quot; value=&quot;5&quot;/&gt;&lt;property id=&quot;20300&quot; value=&quot;Slide 19 - &amp;quot;Training Champion Overview &amp;quot;&quot;/&gt;&lt;property id=&quot;20307&quot; value=&quot;306&quot;/&gt;&lt;/object&gt;&lt;object type=&quot;3&quot; unique_id=&quot;10022&quot;&gt;&lt;property id=&quot;20148&quot; value=&quot;5&quot;/&gt;&lt;property id=&quot;20300&quot; value=&quot;Slide 20 - &amp;quot;Training Navigation Assistance  &amp;quot;&quot;/&gt;&lt;property id=&quot;20307&quot; value=&quot;315&quot;/&gt;&lt;/object&gt;&lt;object type=&quot;3&quot; unique_id=&quot;10023&quot;&gt;&lt;property id=&quot;20148&quot; value=&quot;5&quot;/&gt;&lt;property id=&quot;20300&quot; value=&quot;Slide 21 - &amp;quot;Pilot Training Schedule &amp;quot;&quot;/&gt;&lt;property id=&quot;20307&quot; value=&quot;307&quot;/&gt;&lt;/object&gt;&lt;object type=&quot;3&quot; unique_id=&quot;10024&quot;&gt;&lt;property id=&quot;20148&quot; value=&quot;5&quot;/&gt;&lt;property id=&quot;20300&quot; value=&quot;Slide 22 - &amp;quot;Group A&amp;quot;&quot;/&gt;&lt;property id=&quot;20307&quot; value=&quot;528&quot;/&gt;&lt;/object&gt;&lt;object type=&quot;3&quot; unique_id=&quot;10025&quot;&gt;&lt;property id=&quot;20148&quot; value=&quot;5&quot;/&gt;&lt;property id=&quot;20300&quot; value=&quot;Slide 23 - &amp;quot;Group B&amp;quot;&quot;/&gt;&lt;property id=&quot;20307&quot; value=&quot;534&quot;/&gt;&lt;/object&gt;&lt;object type=&quot;3&quot; unique_id=&quot;10026&quot;&gt;&lt;property id=&quot;20148&quot; value=&quot;5&quot;/&gt;&lt;property id=&quot;20300&quot; value=&quot;Slide 24 - &amp;quot;Group C&amp;quot;&quot;/&gt;&lt;property id=&quot;20307&quot; value=&quot;553&quot;/&gt;&lt;/object&gt;&lt;object type=&quot;3&quot; unique_id=&quot;10027&quot;&gt;&lt;property id=&quot;20148&quot; value=&quot;5&quot;/&gt;&lt;property id=&quot;20300&quot; value=&quot;Slide 25 - &amp;quot;Group D&amp;quot;&quot;/&gt;&lt;property id=&quot;20307&quot; value=&quot;554&quot;/&gt;&lt;/object&gt;&lt;object type=&quot;3&quot; unique_id=&quot;10028&quot;&gt;&lt;property id=&quot;20148&quot; value=&quot;5&quot;/&gt;&lt;property id=&quot;20300&quot; value=&quot;Slide 26 - &amp;quot;Agenda &amp;quot;&quot;/&gt;&lt;property id=&quot;20307&quot; value=&quot;543&quot;/&gt;&lt;/object&gt;&lt;object type=&quot;3&quot; unique_id=&quot;10029&quot;&gt;&lt;property id=&quot;20148&quot; value=&quot;5&quot;/&gt;&lt;property id=&quot;20300&quot; value=&quot;Slide 27 - &amp;quot;TMS&amp;quot;&quot;/&gt;&lt;property id=&quot;20307&quot; value=&quot;541&quot;/&gt;&lt;/object&gt;&lt;object type=&quot;3&quot; unique_id=&quot;10030&quot;&gt;&lt;property id=&quot;20148&quot; value=&quot;5&quot;/&gt;&lt;property id=&quot;20300&quot; value=&quot;Slide 28 - &amp;quot;Evaluations and Assessment&amp;quot;&quot;/&gt;&lt;property id=&quot;20307&quot; value=&quot;540&quot;/&gt;&lt;/object&gt;&lt;object type=&quot;3&quot; unique_id=&quot;10031&quot;&gt;&lt;property id=&quot;20148&quot; value=&quot;5&quot;/&gt;&lt;property id=&quot;20300&quot; value=&quot;Slide 29 - &amp;quot;Training Recording &amp;quot;&quot;/&gt;&lt;property id=&quot;20307&quot; value=&quot;539&quot;/&gt;&lt;/object&gt;&lt;object type=&quot;3&quot; unique_id=&quot;10032&quot;&gt;&lt;property id=&quot;20148&quot; value=&quot;5&quot;/&gt;&lt;property id=&quot;20300&quot; value=&quot;Slide 30 - &amp;quot;Resources&amp;quot;&quot;/&gt;&lt;property id=&quot;20307&quot; value=&quot;316&quot;/&gt;&lt;/object&gt;&lt;object type=&quot;3&quot; unique_id=&quot;10033&quot;&gt;&lt;property id=&quot;20148&quot; value=&quot;5&quot;/&gt;&lt;property id=&quot;20300&quot; value=&quot;Slide 31&quot;/&gt;&lt;property id=&quot;20307&quot; value=&quot;257&quot;/&gt;&lt;/object&gt;&lt;/object&gt;&lt;object type=&quot;8&quot; unique_id=&quot;10066&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72DC3F3A8B95468ADD19A8572FF573" ma:contentTypeVersion="2" ma:contentTypeDescription="Create a new document." ma:contentTypeScope="" ma:versionID="de41af6a93e12543536fc7af5dc91df2">
  <xsd:schema xmlns:xsd="http://www.w3.org/2001/XMLSchema" xmlns:xs="http://www.w3.org/2001/XMLSchema" xmlns:p="http://schemas.microsoft.com/office/2006/metadata/properties" xmlns:ns2="732477d7-7ec3-409a-bfda-e53ce0ad0c5d" targetNamespace="http://schemas.microsoft.com/office/2006/metadata/properties" ma:root="true" ma:fieldsID="68e30104b83523c1e59adc65f0449009" ns2:_="">
    <xsd:import namespace="732477d7-7ec3-409a-bfda-e53ce0ad0c5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2477d7-7ec3-409a-bfda-e53ce0ad0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3E0BBF-B5FF-48BE-8CE1-2AEE192AED8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732477d7-7ec3-409a-bfda-e53ce0ad0c5d"/>
    <ds:schemaRef ds:uri="http://www.w3.org/XML/1998/namespace"/>
  </ds:schemaRefs>
</ds:datastoreItem>
</file>

<file path=customXml/itemProps2.xml><?xml version="1.0" encoding="utf-8"?>
<ds:datastoreItem xmlns:ds="http://schemas.openxmlformats.org/officeDocument/2006/customXml" ds:itemID="{65A4DDA6-CD7F-43FE-9661-ECEC227A9C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2477d7-7ec3-409a-bfda-e53ce0ad0c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E06BF1-B624-496F-99E0-E67E640948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TotalTime>
  <Words>6447</Words>
  <Application>Microsoft Office PowerPoint</Application>
  <PresentationFormat>Widescreen</PresentationFormat>
  <Paragraphs>548</Paragraphs>
  <Slides>56</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Century Schoolbook</vt:lpstr>
      <vt:lpstr>Courier New</vt:lpstr>
      <vt:lpstr>Roboto Regular</vt:lpstr>
      <vt:lpstr>Times New Roman</vt:lpstr>
      <vt:lpstr>Wingdings</vt:lpstr>
      <vt:lpstr>Office Theme</vt:lpstr>
      <vt:lpstr>VR&amp;E e-VA and Case Management Solution  </vt:lpstr>
      <vt:lpstr>e-VA Reports</vt:lpstr>
      <vt:lpstr>Agenda</vt:lpstr>
      <vt:lpstr>1.) Performance Time Series (PTS) (Performance Tab)</vt:lpstr>
      <vt:lpstr>PowerPoint Presentation</vt:lpstr>
      <vt:lpstr>2.) Performance Summary (Performance Tab)</vt:lpstr>
      <vt:lpstr>2.) Performance Summary</vt:lpstr>
      <vt:lpstr>2.) Performance Summary</vt:lpstr>
      <vt:lpstr>PowerPoint Presentation</vt:lpstr>
      <vt:lpstr>3.) Alert Response Analysis (Non-Viewed Alerts)</vt:lpstr>
      <vt:lpstr>3.) e-VA Icon Alerts in Detail</vt:lpstr>
      <vt:lpstr>PowerPoint Presentation</vt:lpstr>
      <vt:lpstr>4.) Nothing Scheduled Report (Clients Tab)</vt:lpstr>
      <vt:lpstr>PowerPoint Presentation</vt:lpstr>
      <vt:lpstr>5.) Summary Statistics (Performance Tab)</vt:lpstr>
      <vt:lpstr>PowerPoint Presentation</vt:lpstr>
      <vt:lpstr>Questions/Comments/Concerns?  Send us an email at: VRE_EVA.VBACO@va.gov   We would love to hear from you!</vt:lpstr>
      <vt:lpstr>VR&amp;E Case Management Solution  </vt:lpstr>
      <vt:lpstr>What do you hope to gain from the new CMS?</vt:lpstr>
      <vt:lpstr>CMS System Introduction - Highlights </vt:lpstr>
      <vt:lpstr>Introductions</vt:lpstr>
      <vt:lpstr>Training Instructors</vt:lpstr>
      <vt:lpstr>CMS Minimally Viable Product (MVP) Functionality </vt:lpstr>
      <vt:lpstr>CMS ROLE TYPES </vt:lpstr>
      <vt:lpstr>System Integrations</vt:lpstr>
      <vt:lpstr>Pilot Overview </vt:lpstr>
      <vt:lpstr>MVP Pilot Training Deployment Schedule</vt:lpstr>
      <vt:lpstr>Training Agenda </vt:lpstr>
      <vt:lpstr>Training Layers </vt:lpstr>
      <vt:lpstr>Training Navigation Assistance  </vt:lpstr>
      <vt:lpstr>Training Champion Overview </vt:lpstr>
      <vt:lpstr>Training Environment </vt:lpstr>
      <vt:lpstr>VR&amp;E CMS  Overview  </vt:lpstr>
      <vt:lpstr>PIV Single Sign-On Capability</vt:lpstr>
      <vt:lpstr>CMS Dashboard</vt:lpstr>
      <vt:lpstr>Workflows</vt:lpstr>
      <vt:lpstr>Event </vt:lpstr>
      <vt:lpstr>Event Listing </vt:lpstr>
      <vt:lpstr>Breadcrumbs </vt:lpstr>
      <vt:lpstr>Tracking Inbox Menu</vt:lpstr>
      <vt:lpstr>Alerts Submenu </vt:lpstr>
      <vt:lpstr>Alerts/Queues</vt:lpstr>
      <vt:lpstr>Application Intake Submenu </vt:lpstr>
      <vt:lpstr>Application Intake (Results)</vt:lpstr>
      <vt:lpstr>Application Intake (Processing)</vt:lpstr>
      <vt:lpstr>Claimant Submenu </vt:lpstr>
      <vt:lpstr>Claimant Submenu </vt:lpstr>
      <vt:lpstr>Claimant (Case) </vt:lpstr>
      <vt:lpstr>Claimant (Case)</vt:lpstr>
      <vt:lpstr>Claimant (Plan of Services)</vt:lpstr>
      <vt:lpstr>Claimant (Awards)</vt:lpstr>
      <vt:lpstr>Claimant (Awards)</vt:lpstr>
      <vt:lpstr>Claimant (Case Note)</vt:lpstr>
      <vt:lpstr>VR&amp;E CMS  Demonstration </vt:lpstr>
      <vt:lpstr>PowerPoint Presentation</vt:lpstr>
      <vt:lpstr>Questions/Discussion</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VR&amp;E Case Management Solution  </dc:title>
  <dc:creator>Department of Veterans Affairs, Veterans Benefits Administration, Veteran Readiness &amp; Employment Service, STAFF</dc:creator>
  <cp:lastModifiedBy>Kathy Poole</cp:lastModifiedBy>
  <cp:revision>12</cp:revision>
  <dcterms:created xsi:type="dcterms:W3CDTF">2021-03-02T12:45:57Z</dcterms:created>
  <dcterms:modified xsi:type="dcterms:W3CDTF">2021-03-11T14:28:58Z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