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4.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5.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6.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7.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8.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21.xml" ContentType="application/vnd.openxmlformats-officedocument.presentationml.tags+xml"/>
  <Override PartName="/ppt/tags/tag22.xml" ContentType="application/vnd.openxmlformats-officedocument.presentationml.tags+xml"/>
  <Override PartName="/ppt/notesSlides/notesSlide1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23.xml" ContentType="application/vnd.openxmlformats-officedocument.presentationml.tags+xml"/>
  <Override PartName="/ppt/tags/tag24.xml" ContentType="application/vnd.openxmlformats-officedocument.presentationml.tags+xml"/>
  <Override PartName="/ppt/notesSlides/notesSlide1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tags/tag25.xml" ContentType="application/vnd.openxmlformats-officedocument.presentationml.tags+xml"/>
  <Override PartName="/ppt/tags/tag26.xml" ContentType="application/vnd.openxmlformats-officedocument.presentationml.tags+xml"/>
  <Override PartName="/ppt/notesSlides/notesSlide15.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tags/tag27.xml" ContentType="application/vnd.openxmlformats-officedocument.presentationml.tags+xml"/>
  <Override PartName="/ppt/tags/tag28.xml" ContentType="application/vnd.openxmlformats-officedocument.presentationml.tags+xml"/>
  <Override PartName="/ppt/notesSlides/notesSlide16.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19.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20.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1" r:id="rId2"/>
    <p:sldMasterId id="2147483683" r:id="rId3"/>
    <p:sldMasterId id="2147483697" r:id="rId4"/>
    <p:sldMasterId id="2147483704" r:id="rId5"/>
    <p:sldMasterId id="2147483711" r:id="rId6"/>
  </p:sldMasterIdLst>
  <p:notesMasterIdLst>
    <p:notesMasterId r:id="rId32"/>
  </p:notesMasterIdLst>
  <p:handoutMasterIdLst>
    <p:handoutMasterId r:id="rId33"/>
  </p:handoutMasterIdLst>
  <p:sldIdLst>
    <p:sldId id="320" r:id="rId7"/>
    <p:sldId id="397" r:id="rId8"/>
    <p:sldId id="286" r:id="rId9"/>
    <p:sldId id="413" r:id="rId10"/>
    <p:sldId id="419" r:id="rId11"/>
    <p:sldId id="319" r:id="rId12"/>
    <p:sldId id="303" r:id="rId13"/>
    <p:sldId id="314" r:id="rId14"/>
    <p:sldId id="313" r:id="rId15"/>
    <p:sldId id="410" r:id="rId16"/>
    <p:sldId id="420" r:id="rId17"/>
    <p:sldId id="305" r:id="rId18"/>
    <p:sldId id="311" r:id="rId19"/>
    <p:sldId id="312" r:id="rId20"/>
    <p:sldId id="316" r:id="rId21"/>
    <p:sldId id="317" r:id="rId22"/>
    <p:sldId id="417" r:id="rId23"/>
    <p:sldId id="421" r:id="rId24"/>
    <p:sldId id="306" r:id="rId25"/>
    <p:sldId id="309" r:id="rId26"/>
    <p:sldId id="315" r:id="rId27"/>
    <p:sldId id="418" r:id="rId28"/>
    <p:sldId id="401" r:id="rId29"/>
    <p:sldId id="350" r:id="rId30"/>
    <p:sldId id="351" r:id="rId31"/>
  </p:sldIdLst>
  <p:sldSz cx="12192000" cy="6858000"/>
  <p:notesSz cx="7010400" cy="9296400"/>
  <p:custDataLst>
    <p:tags r:id="rId3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raining Overview" id="{3329BAEE-90A4-4CDF-8256-010F810B697B}">
          <p14:sldIdLst>
            <p14:sldId id="320"/>
            <p14:sldId id="397"/>
            <p14:sldId id="286"/>
            <p14:sldId id="413"/>
          </p14:sldIdLst>
        </p14:section>
        <p14:section name="Explain legacy appeal" id="{B35B7E07-B4AB-4730-9820-5830DF797C6E}">
          <p14:sldIdLst>
            <p14:sldId id="419"/>
            <p14:sldId id="319"/>
            <p14:sldId id="303"/>
            <p14:sldId id="314"/>
            <p14:sldId id="313"/>
            <p14:sldId id="410"/>
          </p14:sldIdLst>
        </p14:section>
        <p14:section name="Terminology" id="{A3773603-3AD6-4F35-B82E-DB6BC5CF0389}">
          <p14:sldIdLst>
            <p14:sldId id="420"/>
            <p14:sldId id="305"/>
            <p14:sldId id="311"/>
            <p14:sldId id="312"/>
            <p14:sldId id="316"/>
            <p14:sldId id="317"/>
            <p14:sldId id="417"/>
          </p14:sldIdLst>
        </p14:section>
        <p14:section name="Processing" id="{A9676AED-17E7-4A28-B94C-CB19C879D53B}">
          <p14:sldIdLst>
            <p14:sldId id="421"/>
            <p14:sldId id="306"/>
            <p14:sldId id="309"/>
            <p14:sldId id="315"/>
            <p14:sldId id="418"/>
          </p14:sldIdLst>
        </p14:section>
        <p14:section name="Course Summary" id="{7C91E262-7BBC-413C-8462-E79FD82D4364}">
          <p14:sldIdLst>
            <p14:sldId id="401"/>
            <p14:sldId id="350"/>
            <p14:sldId id="35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ifer Williams" initials="JDW" lastIdx="13" clrIdx="0">
    <p:extLst>
      <p:ext uri="{19B8F6BF-5375-455C-9EA6-DF929625EA0E}">
        <p15:presenceInfo xmlns:p15="http://schemas.microsoft.com/office/powerpoint/2012/main" userId="Jennifer Williams" providerId="None"/>
      </p:ext>
    </p:extLst>
  </p:cmAuthor>
  <p:cmAuthor id="2" name="Kondrak, Chelsey, VBAWASH" initials="KCV" lastIdx="31" clrIdx="1">
    <p:extLst>
      <p:ext uri="{19B8F6BF-5375-455C-9EA6-DF929625EA0E}">
        <p15:presenceInfo xmlns:p15="http://schemas.microsoft.com/office/powerpoint/2012/main" userId="S-1-5-21-1409082233-764733703-682003330-472082" providerId="AD"/>
      </p:ext>
    </p:extLst>
  </p:cmAuthor>
  <p:cmAuthor id="3" name="Kennell, Jon, VBABALT\ACAD" initials="KJV" lastIdx="9" clrIdx="2">
    <p:extLst>
      <p:ext uri="{19B8F6BF-5375-455C-9EA6-DF929625EA0E}">
        <p15:presenceInfo xmlns:p15="http://schemas.microsoft.com/office/powerpoint/2012/main" userId="S-1-5-21-1409082233-764733703-682003330-478134" providerId="AD"/>
      </p:ext>
    </p:extLst>
  </p:cmAuthor>
  <p:cmAuthor id="4" name="Ezzell, Kelly" initials="EK" lastIdx="1" clrIdx="3">
    <p:extLst>
      <p:ext uri="{19B8F6BF-5375-455C-9EA6-DF929625EA0E}">
        <p15:presenceInfo xmlns:p15="http://schemas.microsoft.com/office/powerpoint/2012/main" userId="S::Kelly.Ezzell@va.gov::0db8d4e8-70bd-48a0-8d76-8f8b5320c7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69" autoAdjust="0"/>
    <p:restoredTop sz="63536" autoAdjust="0"/>
  </p:normalViewPr>
  <p:slideViewPr>
    <p:cSldViewPr snapToGrid="0">
      <p:cViewPr varScale="1">
        <p:scale>
          <a:sx n="67" d="100"/>
          <a:sy n="67" d="100"/>
        </p:scale>
        <p:origin x="1500" y="60"/>
      </p:cViewPr>
      <p:guideLst/>
    </p:cSldViewPr>
  </p:slideViewPr>
  <p:notesTextViewPr>
    <p:cViewPr>
      <p:scale>
        <a:sx n="1" d="1"/>
        <a:sy n="1" d="1"/>
      </p:scale>
      <p:origin x="0" y="0"/>
    </p:cViewPr>
  </p:notesTextViewPr>
  <p:notesViewPr>
    <p:cSldViewPr snapToGrid="0">
      <p:cViewPr varScale="1">
        <p:scale>
          <a:sx n="66" d="100"/>
          <a:sy n="66" d="100"/>
        </p:scale>
        <p:origin x="2034" y="6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ableStyles" Target="tableStyles.xml"/><Relationship Id="rId21" Type="http://schemas.openxmlformats.org/officeDocument/2006/relationships/slide" Target="slides/slide15.xml"/><Relationship Id="rId34" Type="http://schemas.openxmlformats.org/officeDocument/2006/relationships/tags" Target="tags/tag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handoutMaster" Target="handoutMasters/handout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notesMaster" Target="notesMasters/notesMaster1.xml"/><Relationship Id="rId37"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commentAuthors" Target="commentAuthors.xml"/><Relationship Id="rId8" Type="http://schemas.openxmlformats.org/officeDocument/2006/relationships/slide" Target="slides/slide2.xml"/><Relationship Id="rId3" Type="http://schemas.openxmlformats.org/officeDocument/2006/relationships/slideMaster" Target="slideMasters/slideMaster3.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8AEDBA-B737-4FBA-B1E0-0BAE0DA8A04C}" type="doc">
      <dgm:prSet loTypeId="urn:microsoft.com/office/officeart/2005/8/layout/hList6" loCatId="list" qsTypeId="urn:microsoft.com/office/officeart/2005/8/quickstyle/simple2" qsCatId="simple" csTypeId="urn:microsoft.com/office/officeart/2005/8/colors/accent0_3" csCatId="mainScheme" phldr="1"/>
      <dgm:spPr/>
      <dgm:t>
        <a:bodyPr/>
        <a:lstStyle/>
        <a:p>
          <a:endParaRPr lang="en-US"/>
        </a:p>
      </dgm:t>
    </dgm:pt>
    <dgm:pt modelId="{04F408EA-04E0-41D3-AE1E-C148774A8384}">
      <dgm:prSet phldrT="[Text]" custT="1"/>
      <dgm:spPr/>
      <dgm:t>
        <a:bodyPr/>
        <a:lstStyle/>
        <a:p>
          <a:r>
            <a:rPr lang="en-US" sz="2700" b="1" dirty="0">
              <a:latin typeface="Myriad Pro" panose="020B0503030403020204"/>
            </a:rPr>
            <a:t>Appellant</a:t>
          </a:r>
        </a:p>
      </dgm:t>
      <dgm:extLst>
        <a:ext uri="{E40237B7-FDA0-4F09-8148-C483321AD2D9}">
          <dgm14:cNvPr xmlns:dgm14="http://schemas.microsoft.com/office/drawing/2010/diagram" id="0" name="" descr="Appellant&#10; VA claimant&#10; Dissatisfied with VA decision&#10; Files disagreement&#10;"/>
        </a:ext>
      </dgm:extLst>
    </dgm:pt>
    <dgm:pt modelId="{4BFAC9BB-CAD2-4E0F-A70A-DD4F845426A1}" type="parTrans" cxnId="{5190B523-C724-4364-BD8D-E14BB90729C4}">
      <dgm:prSet/>
      <dgm:spPr/>
      <dgm:t>
        <a:bodyPr/>
        <a:lstStyle/>
        <a:p>
          <a:endParaRPr lang="en-US"/>
        </a:p>
      </dgm:t>
    </dgm:pt>
    <dgm:pt modelId="{C8D6181F-4A1D-49F8-9F70-921C11F6BF9B}" type="sibTrans" cxnId="{5190B523-C724-4364-BD8D-E14BB90729C4}">
      <dgm:prSet/>
      <dgm:spPr/>
      <dgm:t>
        <a:bodyPr/>
        <a:lstStyle/>
        <a:p>
          <a:endParaRPr lang="en-US"/>
        </a:p>
      </dgm:t>
    </dgm:pt>
    <dgm:pt modelId="{6C432C8B-E081-4EAF-8841-23FB0466CDA3}">
      <dgm:prSet phldrT="[Text]" custT="1"/>
      <dgm:spPr/>
      <dgm:t>
        <a:bodyPr/>
        <a:lstStyle/>
        <a:p>
          <a:r>
            <a:rPr lang="en-US" sz="2100" dirty="0">
              <a:latin typeface="Myriad Pro" panose="020B0503030403020204"/>
            </a:rPr>
            <a:t>VA claimant</a:t>
          </a:r>
        </a:p>
      </dgm:t>
    </dgm:pt>
    <dgm:pt modelId="{40CEBF0D-8AED-4172-8ACB-5771AC81D866}" type="parTrans" cxnId="{C921D5F6-7ECE-43AC-97AE-79105D32AB51}">
      <dgm:prSet/>
      <dgm:spPr/>
      <dgm:t>
        <a:bodyPr/>
        <a:lstStyle/>
        <a:p>
          <a:endParaRPr lang="en-US"/>
        </a:p>
      </dgm:t>
    </dgm:pt>
    <dgm:pt modelId="{F1B57530-7DF1-45FB-907E-96C70CA0C97F}" type="sibTrans" cxnId="{C921D5F6-7ECE-43AC-97AE-79105D32AB51}">
      <dgm:prSet/>
      <dgm:spPr/>
      <dgm:t>
        <a:bodyPr/>
        <a:lstStyle/>
        <a:p>
          <a:endParaRPr lang="en-US"/>
        </a:p>
      </dgm:t>
    </dgm:pt>
    <dgm:pt modelId="{BE08CBF3-A27F-493E-8A5C-9951F40B7721}">
      <dgm:prSet phldrT="[Text]" custT="1"/>
      <dgm:spPr/>
      <dgm:t>
        <a:bodyPr/>
        <a:lstStyle/>
        <a:p>
          <a:r>
            <a:rPr lang="en-US" sz="2100" dirty="0">
              <a:latin typeface="Myriad Pro" panose="020B0503030403020204"/>
            </a:rPr>
            <a:t>Dissatisfied with VA decision</a:t>
          </a:r>
        </a:p>
      </dgm:t>
    </dgm:pt>
    <dgm:pt modelId="{776BFC29-783A-413C-A82E-81AD60249B0B}" type="parTrans" cxnId="{540C9902-823A-46E1-90D7-E23085DEC2FD}">
      <dgm:prSet/>
      <dgm:spPr/>
      <dgm:t>
        <a:bodyPr/>
        <a:lstStyle/>
        <a:p>
          <a:endParaRPr lang="en-US"/>
        </a:p>
      </dgm:t>
    </dgm:pt>
    <dgm:pt modelId="{1A756C3D-64B3-4AB3-9B8B-FB5FC9F30BB2}" type="sibTrans" cxnId="{540C9902-823A-46E1-90D7-E23085DEC2FD}">
      <dgm:prSet/>
      <dgm:spPr/>
      <dgm:t>
        <a:bodyPr/>
        <a:lstStyle/>
        <a:p>
          <a:endParaRPr lang="en-US"/>
        </a:p>
      </dgm:t>
    </dgm:pt>
    <dgm:pt modelId="{E0E62FD6-8DF3-436A-BA20-C94CB86F47E7}">
      <dgm:prSet phldrT="[Text]" custT="1"/>
      <dgm:spPr/>
      <dgm:t>
        <a:bodyPr/>
        <a:lstStyle/>
        <a:p>
          <a:r>
            <a:rPr lang="en-US" sz="2100" dirty="0">
              <a:latin typeface="Myriad Pro" panose="020B0503030403020204"/>
            </a:rPr>
            <a:t>Files disagreement</a:t>
          </a:r>
        </a:p>
      </dgm:t>
    </dgm:pt>
    <dgm:pt modelId="{66D4891C-0F5D-40D1-A5CC-63F89DE086B6}" type="parTrans" cxnId="{0CC0D11A-CC3A-4082-9A64-3EEB8F3A01C2}">
      <dgm:prSet/>
      <dgm:spPr/>
      <dgm:t>
        <a:bodyPr/>
        <a:lstStyle/>
        <a:p>
          <a:endParaRPr lang="en-US"/>
        </a:p>
      </dgm:t>
    </dgm:pt>
    <dgm:pt modelId="{D7E41859-4766-4B1D-BD8D-25F6BA5C8FC5}" type="sibTrans" cxnId="{0CC0D11A-CC3A-4082-9A64-3EEB8F3A01C2}">
      <dgm:prSet/>
      <dgm:spPr/>
      <dgm:t>
        <a:bodyPr/>
        <a:lstStyle/>
        <a:p>
          <a:endParaRPr lang="en-US"/>
        </a:p>
      </dgm:t>
    </dgm:pt>
    <dgm:pt modelId="{4A0CBED1-7A11-4EAF-B9BA-23E79743EF2E}" type="pres">
      <dgm:prSet presAssocID="{EB8AEDBA-B737-4FBA-B1E0-0BAE0DA8A04C}" presName="Name0" presStyleCnt="0">
        <dgm:presLayoutVars>
          <dgm:dir/>
          <dgm:resizeHandles val="exact"/>
        </dgm:presLayoutVars>
      </dgm:prSet>
      <dgm:spPr/>
    </dgm:pt>
    <dgm:pt modelId="{D3A53ACA-3050-4D2C-9757-57F9E5DA18B2}" type="pres">
      <dgm:prSet presAssocID="{04F408EA-04E0-41D3-AE1E-C148774A8384}" presName="node" presStyleLbl="node1" presStyleIdx="0" presStyleCnt="1">
        <dgm:presLayoutVars>
          <dgm:bulletEnabled val="1"/>
        </dgm:presLayoutVars>
      </dgm:prSet>
      <dgm:spPr/>
    </dgm:pt>
  </dgm:ptLst>
  <dgm:cxnLst>
    <dgm:cxn modelId="{540C9902-823A-46E1-90D7-E23085DEC2FD}" srcId="{04F408EA-04E0-41D3-AE1E-C148774A8384}" destId="{BE08CBF3-A27F-493E-8A5C-9951F40B7721}" srcOrd="1" destOrd="0" parTransId="{776BFC29-783A-413C-A82E-81AD60249B0B}" sibTransId="{1A756C3D-64B3-4AB3-9B8B-FB5FC9F30BB2}"/>
    <dgm:cxn modelId="{0CC0D11A-CC3A-4082-9A64-3EEB8F3A01C2}" srcId="{04F408EA-04E0-41D3-AE1E-C148774A8384}" destId="{E0E62FD6-8DF3-436A-BA20-C94CB86F47E7}" srcOrd="2" destOrd="0" parTransId="{66D4891C-0F5D-40D1-A5CC-63F89DE086B6}" sibTransId="{D7E41859-4766-4B1D-BD8D-25F6BA5C8FC5}"/>
    <dgm:cxn modelId="{5190B523-C724-4364-BD8D-E14BB90729C4}" srcId="{EB8AEDBA-B737-4FBA-B1E0-0BAE0DA8A04C}" destId="{04F408EA-04E0-41D3-AE1E-C148774A8384}" srcOrd="0" destOrd="0" parTransId="{4BFAC9BB-CAD2-4E0F-A70A-DD4F845426A1}" sibTransId="{C8D6181F-4A1D-49F8-9F70-921C11F6BF9B}"/>
    <dgm:cxn modelId="{017BBE40-3E41-43FA-AF64-9C5DBF2D0791}" type="presOf" srcId="{BE08CBF3-A27F-493E-8A5C-9951F40B7721}" destId="{D3A53ACA-3050-4D2C-9757-57F9E5DA18B2}" srcOrd="0" destOrd="2" presId="urn:microsoft.com/office/officeart/2005/8/layout/hList6"/>
    <dgm:cxn modelId="{28BB7B90-C15A-4C74-941C-AA36D5C29D71}" type="presOf" srcId="{04F408EA-04E0-41D3-AE1E-C148774A8384}" destId="{D3A53ACA-3050-4D2C-9757-57F9E5DA18B2}" srcOrd="0" destOrd="0" presId="urn:microsoft.com/office/officeart/2005/8/layout/hList6"/>
    <dgm:cxn modelId="{B385AEAD-9829-492F-9ACB-13F2E1A4B8CC}" type="presOf" srcId="{EB8AEDBA-B737-4FBA-B1E0-0BAE0DA8A04C}" destId="{4A0CBED1-7A11-4EAF-B9BA-23E79743EF2E}" srcOrd="0" destOrd="0" presId="urn:microsoft.com/office/officeart/2005/8/layout/hList6"/>
    <dgm:cxn modelId="{8FC80FD0-10A8-4239-BF61-EE29FE2BB2D3}" type="presOf" srcId="{E0E62FD6-8DF3-436A-BA20-C94CB86F47E7}" destId="{D3A53ACA-3050-4D2C-9757-57F9E5DA18B2}" srcOrd="0" destOrd="3" presId="urn:microsoft.com/office/officeart/2005/8/layout/hList6"/>
    <dgm:cxn modelId="{C921D5F6-7ECE-43AC-97AE-79105D32AB51}" srcId="{04F408EA-04E0-41D3-AE1E-C148774A8384}" destId="{6C432C8B-E081-4EAF-8841-23FB0466CDA3}" srcOrd="0" destOrd="0" parTransId="{40CEBF0D-8AED-4172-8ACB-5771AC81D866}" sibTransId="{F1B57530-7DF1-45FB-907E-96C70CA0C97F}"/>
    <dgm:cxn modelId="{442A76F8-4B1C-4D9E-A089-BEFD6982BF45}" type="presOf" srcId="{6C432C8B-E081-4EAF-8841-23FB0466CDA3}" destId="{D3A53ACA-3050-4D2C-9757-57F9E5DA18B2}" srcOrd="0" destOrd="1" presId="urn:microsoft.com/office/officeart/2005/8/layout/hList6"/>
    <dgm:cxn modelId="{4A5E0C28-ED89-4966-8529-2EA34B17482D}" type="presParOf" srcId="{4A0CBED1-7A11-4EAF-B9BA-23E79743EF2E}" destId="{D3A53ACA-3050-4D2C-9757-57F9E5DA18B2}" srcOrd="0" destOrd="0" presId="urn:microsoft.com/office/officeart/2005/8/layout/hList6"/>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B8AEDBA-B737-4FBA-B1E0-0BAE0DA8A04C}" type="doc">
      <dgm:prSet loTypeId="urn:microsoft.com/office/officeart/2005/8/layout/hList6" loCatId="list" qsTypeId="urn:microsoft.com/office/officeart/2005/8/quickstyle/simple2" qsCatId="simple" csTypeId="urn:microsoft.com/office/officeart/2005/8/colors/accent0_3" csCatId="mainScheme" phldr="1"/>
      <dgm:spPr/>
      <dgm:t>
        <a:bodyPr/>
        <a:lstStyle/>
        <a:p>
          <a:endParaRPr lang="en-US"/>
        </a:p>
      </dgm:t>
    </dgm:pt>
    <dgm:pt modelId="{4A0CBED1-7A11-4EAF-B9BA-23E79743EF2E}" type="pres">
      <dgm:prSet presAssocID="{EB8AEDBA-B737-4FBA-B1E0-0BAE0DA8A04C}" presName="Name0" presStyleCnt="0">
        <dgm:presLayoutVars>
          <dgm:dir/>
          <dgm:resizeHandles val="exact"/>
        </dgm:presLayoutVars>
      </dgm:prSet>
      <dgm:spPr/>
    </dgm:pt>
  </dgm:ptLst>
  <dgm:cxnLst>
    <dgm:cxn modelId="{B385AEAD-9829-492F-9ACB-13F2E1A4B8CC}" type="presOf" srcId="{EB8AEDBA-B737-4FBA-B1E0-0BAE0DA8A04C}" destId="{4A0CBED1-7A11-4EAF-B9BA-23E79743EF2E}" srcOrd="0" destOrd="0" presId="urn:microsoft.com/office/officeart/2005/8/layout/hList6"/>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B8AEDBA-B737-4FBA-B1E0-0BAE0DA8A04C}" type="doc">
      <dgm:prSet loTypeId="urn:microsoft.com/office/officeart/2005/8/layout/hList6" loCatId="list" qsTypeId="urn:microsoft.com/office/officeart/2005/8/quickstyle/simple2" qsCatId="simple" csTypeId="urn:microsoft.com/office/officeart/2005/8/colors/accent0_3" csCatId="mainScheme" phldr="1"/>
      <dgm:spPr/>
      <dgm:t>
        <a:bodyPr/>
        <a:lstStyle/>
        <a:p>
          <a:endParaRPr lang="en-US"/>
        </a:p>
      </dgm:t>
    </dgm:pt>
    <dgm:pt modelId="{04F408EA-04E0-41D3-AE1E-C148774A8384}">
      <dgm:prSet phldrT="[Text]" custT="1"/>
      <dgm:spPr/>
      <dgm:t>
        <a:bodyPr/>
        <a:lstStyle/>
        <a:p>
          <a:r>
            <a:rPr lang="en-US" sz="2700" b="1" dirty="0">
              <a:latin typeface="Myriad Pro" panose="020B0503030403020204"/>
            </a:rPr>
            <a:t>Remand</a:t>
          </a:r>
        </a:p>
      </dgm:t>
      <dgm:extLst>
        <a:ext uri="{E40237B7-FDA0-4F09-8148-C483321AD2D9}">
          <dgm14:cNvPr xmlns:dgm14="http://schemas.microsoft.com/office/drawing/2010/diagram" id="0" name="" descr="Remand&#10; Board returns appeal to RO&#10; Additional evidence, due process, or reconsideration needed&#10; Oldest appeals&#10;"/>
        </a:ext>
      </dgm:extLst>
    </dgm:pt>
    <dgm:pt modelId="{4BFAC9BB-CAD2-4E0F-A70A-DD4F845426A1}" type="parTrans" cxnId="{5190B523-C724-4364-BD8D-E14BB90729C4}">
      <dgm:prSet/>
      <dgm:spPr/>
      <dgm:t>
        <a:bodyPr/>
        <a:lstStyle/>
        <a:p>
          <a:endParaRPr lang="en-US"/>
        </a:p>
      </dgm:t>
    </dgm:pt>
    <dgm:pt modelId="{C8D6181F-4A1D-49F8-9F70-921C11F6BF9B}" type="sibTrans" cxnId="{5190B523-C724-4364-BD8D-E14BB90729C4}">
      <dgm:prSet/>
      <dgm:spPr/>
      <dgm:t>
        <a:bodyPr/>
        <a:lstStyle/>
        <a:p>
          <a:endParaRPr lang="en-US"/>
        </a:p>
      </dgm:t>
    </dgm:pt>
    <dgm:pt modelId="{6C432C8B-E081-4EAF-8841-23FB0466CDA3}">
      <dgm:prSet phldrT="[Text]" custT="1"/>
      <dgm:spPr/>
      <dgm:t>
        <a:bodyPr/>
        <a:lstStyle/>
        <a:p>
          <a:r>
            <a:rPr lang="en-US" sz="2100" dirty="0">
              <a:latin typeface="Myriad Pro" panose="020B0503030403020204"/>
            </a:rPr>
            <a:t>Board returns appeal to RO</a:t>
          </a:r>
        </a:p>
      </dgm:t>
    </dgm:pt>
    <dgm:pt modelId="{F1B57530-7DF1-45FB-907E-96C70CA0C97F}" type="sibTrans" cxnId="{C921D5F6-7ECE-43AC-97AE-79105D32AB51}">
      <dgm:prSet/>
      <dgm:spPr/>
      <dgm:t>
        <a:bodyPr/>
        <a:lstStyle/>
        <a:p>
          <a:endParaRPr lang="en-US"/>
        </a:p>
      </dgm:t>
    </dgm:pt>
    <dgm:pt modelId="{40CEBF0D-8AED-4172-8ACB-5771AC81D866}" type="parTrans" cxnId="{C921D5F6-7ECE-43AC-97AE-79105D32AB51}">
      <dgm:prSet/>
      <dgm:spPr/>
      <dgm:t>
        <a:bodyPr/>
        <a:lstStyle/>
        <a:p>
          <a:endParaRPr lang="en-US"/>
        </a:p>
      </dgm:t>
    </dgm:pt>
    <dgm:pt modelId="{1A2094C2-374A-43C3-8BA9-26E7EDCEBF15}">
      <dgm:prSet phldrT="[Text]" custT="1"/>
      <dgm:spPr/>
      <dgm:t>
        <a:bodyPr/>
        <a:lstStyle/>
        <a:p>
          <a:r>
            <a:rPr lang="en-US" sz="2100" dirty="0">
              <a:latin typeface="Myriad Pro" panose="020B0503030403020204"/>
            </a:rPr>
            <a:t>Additional evidence, due process, or reconsideration needed</a:t>
          </a:r>
        </a:p>
      </dgm:t>
    </dgm:pt>
    <dgm:pt modelId="{FB5EB5A9-9E28-4C9F-9A1B-436C7E95D208}" type="parTrans" cxnId="{6F032536-2DE5-4F6B-A4C6-A43D3CA6D094}">
      <dgm:prSet/>
      <dgm:spPr/>
      <dgm:t>
        <a:bodyPr/>
        <a:lstStyle/>
        <a:p>
          <a:endParaRPr lang="en-US"/>
        </a:p>
      </dgm:t>
    </dgm:pt>
    <dgm:pt modelId="{253DEC0E-B789-475F-A123-A6658BD013C5}" type="sibTrans" cxnId="{6F032536-2DE5-4F6B-A4C6-A43D3CA6D094}">
      <dgm:prSet/>
      <dgm:spPr/>
      <dgm:t>
        <a:bodyPr/>
        <a:lstStyle/>
        <a:p>
          <a:endParaRPr lang="en-US"/>
        </a:p>
      </dgm:t>
    </dgm:pt>
    <dgm:pt modelId="{6EE26647-3F98-4A08-8773-DB88A67422CD}">
      <dgm:prSet phldrT="[Text]" custT="1"/>
      <dgm:spPr/>
      <dgm:t>
        <a:bodyPr/>
        <a:lstStyle/>
        <a:p>
          <a:r>
            <a:rPr lang="en-US" sz="2100" dirty="0">
              <a:latin typeface="Myriad Pro" panose="020B0503030403020204"/>
            </a:rPr>
            <a:t>Oldest appeals</a:t>
          </a:r>
        </a:p>
      </dgm:t>
    </dgm:pt>
    <dgm:pt modelId="{00094B7B-7CD3-47DB-B65E-ABF8CF57C3D8}" type="parTrans" cxnId="{14A6DB5F-0D12-4855-81BB-7893431D89AA}">
      <dgm:prSet/>
      <dgm:spPr/>
      <dgm:t>
        <a:bodyPr/>
        <a:lstStyle/>
        <a:p>
          <a:endParaRPr lang="en-US"/>
        </a:p>
      </dgm:t>
    </dgm:pt>
    <dgm:pt modelId="{3F0C1BB0-DF30-4727-BFEE-7B549DFC41F7}" type="sibTrans" cxnId="{14A6DB5F-0D12-4855-81BB-7893431D89AA}">
      <dgm:prSet/>
      <dgm:spPr/>
      <dgm:t>
        <a:bodyPr/>
        <a:lstStyle/>
        <a:p>
          <a:endParaRPr lang="en-US"/>
        </a:p>
      </dgm:t>
    </dgm:pt>
    <dgm:pt modelId="{4A0CBED1-7A11-4EAF-B9BA-23E79743EF2E}" type="pres">
      <dgm:prSet presAssocID="{EB8AEDBA-B737-4FBA-B1E0-0BAE0DA8A04C}" presName="Name0" presStyleCnt="0">
        <dgm:presLayoutVars>
          <dgm:dir/>
          <dgm:resizeHandles val="exact"/>
        </dgm:presLayoutVars>
      </dgm:prSet>
      <dgm:spPr/>
    </dgm:pt>
    <dgm:pt modelId="{D3A53ACA-3050-4D2C-9757-57F9E5DA18B2}" type="pres">
      <dgm:prSet presAssocID="{04F408EA-04E0-41D3-AE1E-C148774A8384}" presName="node" presStyleLbl="node1" presStyleIdx="0" presStyleCnt="1">
        <dgm:presLayoutVars>
          <dgm:bulletEnabled val="1"/>
        </dgm:presLayoutVars>
      </dgm:prSet>
      <dgm:spPr/>
    </dgm:pt>
  </dgm:ptLst>
  <dgm:cxnLst>
    <dgm:cxn modelId="{7AB61300-1C47-4B1B-A173-F3A4FCAE1B26}" type="presOf" srcId="{1A2094C2-374A-43C3-8BA9-26E7EDCEBF15}" destId="{D3A53ACA-3050-4D2C-9757-57F9E5DA18B2}" srcOrd="0" destOrd="2" presId="urn:microsoft.com/office/officeart/2005/8/layout/hList6"/>
    <dgm:cxn modelId="{5190B523-C724-4364-BD8D-E14BB90729C4}" srcId="{EB8AEDBA-B737-4FBA-B1E0-0BAE0DA8A04C}" destId="{04F408EA-04E0-41D3-AE1E-C148774A8384}" srcOrd="0" destOrd="0" parTransId="{4BFAC9BB-CAD2-4E0F-A70A-DD4F845426A1}" sibTransId="{C8D6181F-4A1D-49F8-9F70-921C11F6BF9B}"/>
    <dgm:cxn modelId="{6F032536-2DE5-4F6B-A4C6-A43D3CA6D094}" srcId="{04F408EA-04E0-41D3-AE1E-C148774A8384}" destId="{1A2094C2-374A-43C3-8BA9-26E7EDCEBF15}" srcOrd="1" destOrd="0" parTransId="{FB5EB5A9-9E28-4C9F-9A1B-436C7E95D208}" sibTransId="{253DEC0E-B789-475F-A123-A6658BD013C5}"/>
    <dgm:cxn modelId="{14A6DB5F-0D12-4855-81BB-7893431D89AA}" srcId="{04F408EA-04E0-41D3-AE1E-C148774A8384}" destId="{6EE26647-3F98-4A08-8773-DB88A67422CD}" srcOrd="2" destOrd="0" parTransId="{00094B7B-7CD3-47DB-B65E-ABF8CF57C3D8}" sibTransId="{3F0C1BB0-DF30-4727-BFEE-7B549DFC41F7}"/>
    <dgm:cxn modelId="{85314053-D755-493E-848C-FCBCE11CB57A}" type="presOf" srcId="{6EE26647-3F98-4A08-8773-DB88A67422CD}" destId="{D3A53ACA-3050-4D2C-9757-57F9E5DA18B2}" srcOrd="0" destOrd="3" presId="urn:microsoft.com/office/officeart/2005/8/layout/hList6"/>
    <dgm:cxn modelId="{28BB7B90-C15A-4C74-941C-AA36D5C29D71}" type="presOf" srcId="{04F408EA-04E0-41D3-AE1E-C148774A8384}" destId="{D3A53ACA-3050-4D2C-9757-57F9E5DA18B2}" srcOrd="0" destOrd="0" presId="urn:microsoft.com/office/officeart/2005/8/layout/hList6"/>
    <dgm:cxn modelId="{B385AEAD-9829-492F-9ACB-13F2E1A4B8CC}" type="presOf" srcId="{EB8AEDBA-B737-4FBA-B1E0-0BAE0DA8A04C}" destId="{4A0CBED1-7A11-4EAF-B9BA-23E79743EF2E}" srcOrd="0" destOrd="0" presId="urn:microsoft.com/office/officeart/2005/8/layout/hList6"/>
    <dgm:cxn modelId="{C921D5F6-7ECE-43AC-97AE-79105D32AB51}" srcId="{04F408EA-04E0-41D3-AE1E-C148774A8384}" destId="{6C432C8B-E081-4EAF-8841-23FB0466CDA3}" srcOrd="0" destOrd="0" parTransId="{40CEBF0D-8AED-4172-8ACB-5771AC81D866}" sibTransId="{F1B57530-7DF1-45FB-907E-96C70CA0C97F}"/>
    <dgm:cxn modelId="{442A76F8-4B1C-4D9E-A089-BEFD6982BF45}" type="presOf" srcId="{6C432C8B-E081-4EAF-8841-23FB0466CDA3}" destId="{D3A53ACA-3050-4D2C-9757-57F9E5DA18B2}" srcOrd="0" destOrd="1" presId="urn:microsoft.com/office/officeart/2005/8/layout/hList6"/>
    <dgm:cxn modelId="{4A5E0C28-ED89-4966-8529-2EA34B17482D}" type="presParOf" srcId="{4A0CBED1-7A11-4EAF-B9BA-23E79743EF2E}" destId="{D3A53ACA-3050-4D2C-9757-57F9E5DA18B2}" srcOrd="0" destOrd="0" presId="urn:microsoft.com/office/officeart/2005/8/layout/hList6"/>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B8AEDBA-B737-4FBA-B1E0-0BAE0DA8A04C}" type="doc">
      <dgm:prSet loTypeId="urn:microsoft.com/office/officeart/2005/8/layout/hList6" loCatId="list" qsTypeId="urn:microsoft.com/office/officeart/2005/8/quickstyle/simple2" qsCatId="simple" csTypeId="urn:microsoft.com/office/officeart/2005/8/colors/accent0_3" csCatId="mainScheme" phldr="1"/>
      <dgm:spPr/>
      <dgm:t>
        <a:bodyPr/>
        <a:lstStyle/>
        <a:p>
          <a:endParaRPr lang="en-US"/>
        </a:p>
      </dgm:t>
    </dgm:pt>
    <dgm:pt modelId="{04F408EA-04E0-41D3-AE1E-C148774A8384}">
      <dgm:prSet phldrT="[Text]" custT="1"/>
      <dgm:spPr/>
      <dgm:t>
        <a:bodyPr/>
        <a:lstStyle/>
        <a:p>
          <a:r>
            <a:rPr lang="en-US" sz="2700" b="1" i="0" dirty="0">
              <a:latin typeface="Myriad Pro" panose="020B0503030403020204"/>
            </a:rPr>
            <a:t>Downstream Issue</a:t>
          </a:r>
        </a:p>
      </dgm:t>
      <dgm:extLst>
        <a:ext uri="{E40237B7-FDA0-4F09-8148-C483321AD2D9}">
          <dgm14:cNvPr xmlns:dgm14="http://schemas.microsoft.com/office/drawing/2010/diagram" id="0" name="" descr="Downstream Issue&#10; Issues that arise as direct result of favorable decision&#10;"/>
        </a:ext>
      </dgm:extLst>
    </dgm:pt>
    <dgm:pt modelId="{4BFAC9BB-CAD2-4E0F-A70A-DD4F845426A1}" type="parTrans" cxnId="{5190B523-C724-4364-BD8D-E14BB90729C4}">
      <dgm:prSet/>
      <dgm:spPr/>
      <dgm:t>
        <a:bodyPr/>
        <a:lstStyle/>
        <a:p>
          <a:endParaRPr lang="en-US"/>
        </a:p>
      </dgm:t>
    </dgm:pt>
    <dgm:pt modelId="{C8D6181F-4A1D-49F8-9F70-921C11F6BF9B}" type="sibTrans" cxnId="{5190B523-C724-4364-BD8D-E14BB90729C4}">
      <dgm:prSet/>
      <dgm:spPr/>
      <dgm:t>
        <a:bodyPr/>
        <a:lstStyle/>
        <a:p>
          <a:endParaRPr lang="en-US"/>
        </a:p>
      </dgm:t>
    </dgm:pt>
    <dgm:pt modelId="{6C432C8B-E081-4EAF-8841-23FB0466CDA3}">
      <dgm:prSet phldrT="[Text]" custT="1"/>
      <dgm:spPr/>
      <dgm:t>
        <a:bodyPr/>
        <a:lstStyle/>
        <a:p>
          <a:r>
            <a:rPr lang="en-US" sz="2100" dirty="0">
              <a:latin typeface="Myriad Pro" panose="020B0503030403020204"/>
            </a:rPr>
            <a:t>Issues that arise as direct result of favorable decision</a:t>
          </a:r>
        </a:p>
      </dgm:t>
    </dgm:pt>
    <dgm:pt modelId="{F1B57530-7DF1-45FB-907E-96C70CA0C97F}" type="sibTrans" cxnId="{C921D5F6-7ECE-43AC-97AE-79105D32AB51}">
      <dgm:prSet/>
      <dgm:spPr/>
      <dgm:t>
        <a:bodyPr/>
        <a:lstStyle/>
        <a:p>
          <a:endParaRPr lang="en-US"/>
        </a:p>
      </dgm:t>
    </dgm:pt>
    <dgm:pt modelId="{40CEBF0D-8AED-4172-8ACB-5771AC81D866}" type="parTrans" cxnId="{C921D5F6-7ECE-43AC-97AE-79105D32AB51}">
      <dgm:prSet/>
      <dgm:spPr/>
      <dgm:t>
        <a:bodyPr/>
        <a:lstStyle/>
        <a:p>
          <a:endParaRPr lang="en-US"/>
        </a:p>
      </dgm:t>
    </dgm:pt>
    <dgm:pt modelId="{4A0CBED1-7A11-4EAF-B9BA-23E79743EF2E}" type="pres">
      <dgm:prSet presAssocID="{EB8AEDBA-B737-4FBA-B1E0-0BAE0DA8A04C}" presName="Name0" presStyleCnt="0">
        <dgm:presLayoutVars>
          <dgm:dir/>
          <dgm:resizeHandles val="exact"/>
        </dgm:presLayoutVars>
      </dgm:prSet>
      <dgm:spPr/>
    </dgm:pt>
    <dgm:pt modelId="{D3A53ACA-3050-4D2C-9757-57F9E5DA18B2}" type="pres">
      <dgm:prSet presAssocID="{04F408EA-04E0-41D3-AE1E-C148774A8384}" presName="node" presStyleLbl="node1" presStyleIdx="0" presStyleCnt="1">
        <dgm:presLayoutVars>
          <dgm:bulletEnabled val="1"/>
        </dgm:presLayoutVars>
      </dgm:prSet>
      <dgm:spPr/>
    </dgm:pt>
  </dgm:ptLst>
  <dgm:cxnLst>
    <dgm:cxn modelId="{5190B523-C724-4364-BD8D-E14BB90729C4}" srcId="{EB8AEDBA-B737-4FBA-B1E0-0BAE0DA8A04C}" destId="{04F408EA-04E0-41D3-AE1E-C148774A8384}" srcOrd="0" destOrd="0" parTransId="{4BFAC9BB-CAD2-4E0F-A70A-DD4F845426A1}" sibTransId="{C8D6181F-4A1D-49F8-9F70-921C11F6BF9B}"/>
    <dgm:cxn modelId="{28BB7B90-C15A-4C74-941C-AA36D5C29D71}" type="presOf" srcId="{04F408EA-04E0-41D3-AE1E-C148774A8384}" destId="{D3A53ACA-3050-4D2C-9757-57F9E5DA18B2}" srcOrd="0" destOrd="0" presId="urn:microsoft.com/office/officeart/2005/8/layout/hList6"/>
    <dgm:cxn modelId="{B385AEAD-9829-492F-9ACB-13F2E1A4B8CC}" type="presOf" srcId="{EB8AEDBA-B737-4FBA-B1E0-0BAE0DA8A04C}" destId="{4A0CBED1-7A11-4EAF-B9BA-23E79743EF2E}" srcOrd="0" destOrd="0" presId="urn:microsoft.com/office/officeart/2005/8/layout/hList6"/>
    <dgm:cxn modelId="{C921D5F6-7ECE-43AC-97AE-79105D32AB51}" srcId="{04F408EA-04E0-41D3-AE1E-C148774A8384}" destId="{6C432C8B-E081-4EAF-8841-23FB0466CDA3}" srcOrd="0" destOrd="0" parTransId="{40CEBF0D-8AED-4172-8ACB-5771AC81D866}" sibTransId="{F1B57530-7DF1-45FB-907E-96C70CA0C97F}"/>
    <dgm:cxn modelId="{442A76F8-4B1C-4D9E-A089-BEFD6982BF45}" type="presOf" srcId="{6C432C8B-E081-4EAF-8841-23FB0466CDA3}" destId="{D3A53ACA-3050-4D2C-9757-57F9E5DA18B2}" srcOrd="0" destOrd="1" presId="urn:microsoft.com/office/officeart/2005/8/layout/hList6"/>
    <dgm:cxn modelId="{4A5E0C28-ED89-4966-8529-2EA34B17482D}" type="presParOf" srcId="{4A0CBED1-7A11-4EAF-B9BA-23E79743EF2E}" destId="{D3A53ACA-3050-4D2C-9757-57F9E5DA18B2}" srcOrd="0" destOrd="0" presId="urn:microsoft.com/office/officeart/2005/8/layout/hList6"/>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EB8AEDBA-B737-4FBA-B1E0-0BAE0DA8A04C}" type="doc">
      <dgm:prSet loTypeId="urn:microsoft.com/office/officeart/2005/8/layout/hList6" loCatId="list" qsTypeId="urn:microsoft.com/office/officeart/2005/8/quickstyle/simple2" qsCatId="simple" csTypeId="urn:microsoft.com/office/officeart/2005/8/colors/accent0_3" csCatId="mainScheme" phldr="1"/>
      <dgm:spPr/>
      <dgm:t>
        <a:bodyPr/>
        <a:lstStyle/>
        <a:p>
          <a:endParaRPr lang="en-US"/>
        </a:p>
      </dgm:t>
    </dgm:pt>
    <dgm:pt modelId="{04F408EA-04E0-41D3-AE1E-C148774A8384}">
      <dgm:prSet phldrT="[Text]" custT="1"/>
      <dgm:spPr/>
      <dgm:t>
        <a:bodyPr/>
        <a:lstStyle/>
        <a:p>
          <a:r>
            <a:rPr lang="en-US" sz="2700" b="1" dirty="0">
              <a:latin typeface="Myriad Pro" panose="020B0503030403020204"/>
            </a:rPr>
            <a:t>Inextricably Intertwined Issues</a:t>
          </a:r>
        </a:p>
      </dgm:t>
      <dgm:extLst>
        <a:ext uri="{E40237B7-FDA0-4F09-8148-C483321AD2D9}">
          <dgm14:cNvPr xmlns:dgm14="http://schemas.microsoft.com/office/drawing/2010/diagram" id="0" name="" descr="Inextricably Intertwined Issues&#10; Decision on an issue that significantly impacts appeal&#10; Must be adjudicated&#10;"/>
        </a:ext>
      </dgm:extLst>
    </dgm:pt>
    <dgm:pt modelId="{4BFAC9BB-CAD2-4E0F-A70A-DD4F845426A1}" type="parTrans" cxnId="{5190B523-C724-4364-BD8D-E14BB90729C4}">
      <dgm:prSet/>
      <dgm:spPr/>
      <dgm:t>
        <a:bodyPr/>
        <a:lstStyle/>
        <a:p>
          <a:endParaRPr lang="en-US">
            <a:latin typeface="Myriad Pro" panose="020B0503030403020204"/>
          </a:endParaRPr>
        </a:p>
      </dgm:t>
    </dgm:pt>
    <dgm:pt modelId="{C8D6181F-4A1D-49F8-9F70-921C11F6BF9B}" type="sibTrans" cxnId="{5190B523-C724-4364-BD8D-E14BB90729C4}">
      <dgm:prSet/>
      <dgm:spPr/>
      <dgm:t>
        <a:bodyPr/>
        <a:lstStyle/>
        <a:p>
          <a:endParaRPr lang="en-US">
            <a:latin typeface="Myriad Pro" panose="020B0503030403020204"/>
          </a:endParaRPr>
        </a:p>
      </dgm:t>
    </dgm:pt>
    <dgm:pt modelId="{6C432C8B-E081-4EAF-8841-23FB0466CDA3}">
      <dgm:prSet phldrT="[Text]" custT="1"/>
      <dgm:spPr/>
      <dgm:t>
        <a:bodyPr/>
        <a:lstStyle/>
        <a:p>
          <a:r>
            <a:rPr lang="en-US" sz="2100" dirty="0">
              <a:latin typeface="Myriad Pro" panose="020B0503030403020204"/>
            </a:rPr>
            <a:t>Decision on an issue that significantly impacts appeal</a:t>
          </a:r>
        </a:p>
      </dgm:t>
    </dgm:pt>
    <dgm:pt modelId="{F1B57530-7DF1-45FB-907E-96C70CA0C97F}" type="sibTrans" cxnId="{C921D5F6-7ECE-43AC-97AE-79105D32AB51}">
      <dgm:prSet/>
      <dgm:spPr/>
      <dgm:t>
        <a:bodyPr/>
        <a:lstStyle/>
        <a:p>
          <a:endParaRPr lang="en-US">
            <a:latin typeface="Myriad Pro" panose="020B0503030403020204"/>
          </a:endParaRPr>
        </a:p>
      </dgm:t>
    </dgm:pt>
    <dgm:pt modelId="{40CEBF0D-8AED-4172-8ACB-5771AC81D866}" type="parTrans" cxnId="{C921D5F6-7ECE-43AC-97AE-79105D32AB51}">
      <dgm:prSet/>
      <dgm:spPr/>
      <dgm:t>
        <a:bodyPr/>
        <a:lstStyle/>
        <a:p>
          <a:endParaRPr lang="en-US">
            <a:latin typeface="Myriad Pro" panose="020B0503030403020204"/>
          </a:endParaRPr>
        </a:p>
      </dgm:t>
    </dgm:pt>
    <dgm:pt modelId="{9901BBF0-7934-4D96-9775-7AA958A0E068}">
      <dgm:prSet phldrT="[Text]" custT="1"/>
      <dgm:spPr/>
      <dgm:t>
        <a:bodyPr/>
        <a:lstStyle/>
        <a:p>
          <a:r>
            <a:rPr lang="en-US" sz="2100" dirty="0">
              <a:latin typeface="Myriad Pro" panose="020B0503030403020204"/>
            </a:rPr>
            <a:t>Must be adjudicated</a:t>
          </a:r>
        </a:p>
      </dgm:t>
    </dgm:pt>
    <dgm:pt modelId="{694751A9-5115-42B2-830D-75156519611E}" type="parTrans" cxnId="{D59F6E8D-58E5-4A24-ABA3-7BCD3FD1E1ED}">
      <dgm:prSet/>
      <dgm:spPr/>
      <dgm:t>
        <a:bodyPr/>
        <a:lstStyle/>
        <a:p>
          <a:endParaRPr lang="en-US">
            <a:latin typeface="Myriad Pro" panose="020B0503030403020204"/>
          </a:endParaRPr>
        </a:p>
      </dgm:t>
    </dgm:pt>
    <dgm:pt modelId="{7D42D8A7-EC80-4305-AB66-4FC755C66769}" type="sibTrans" cxnId="{D59F6E8D-58E5-4A24-ABA3-7BCD3FD1E1ED}">
      <dgm:prSet/>
      <dgm:spPr/>
      <dgm:t>
        <a:bodyPr/>
        <a:lstStyle/>
        <a:p>
          <a:endParaRPr lang="en-US">
            <a:latin typeface="Myriad Pro" panose="020B0503030403020204"/>
          </a:endParaRPr>
        </a:p>
      </dgm:t>
    </dgm:pt>
    <dgm:pt modelId="{4A0CBED1-7A11-4EAF-B9BA-23E79743EF2E}" type="pres">
      <dgm:prSet presAssocID="{EB8AEDBA-B737-4FBA-B1E0-0BAE0DA8A04C}" presName="Name0" presStyleCnt="0">
        <dgm:presLayoutVars>
          <dgm:dir/>
          <dgm:resizeHandles val="exact"/>
        </dgm:presLayoutVars>
      </dgm:prSet>
      <dgm:spPr/>
    </dgm:pt>
    <dgm:pt modelId="{D3A53ACA-3050-4D2C-9757-57F9E5DA18B2}" type="pres">
      <dgm:prSet presAssocID="{04F408EA-04E0-41D3-AE1E-C148774A8384}" presName="node" presStyleLbl="node1" presStyleIdx="0" presStyleCnt="1">
        <dgm:presLayoutVars>
          <dgm:bulletEnabled val="1"/>
        </dgm:presLayoutVars>
      </dgm:prSet>
      <dgm:spPr/>
    </dgm:pt>
  </dgm:ptLst>
  <dgm:cxnLst>
    <dgm:cxn modelId="{5190B523-C724-4364-BD8D-E14BB90729C4}" srcId="{EB8AEDBA-B737-4FBA-B1E0-0BAE0DA8A04C}" destId="{04F408EA-04E0-41D3-AE1E-C148774A8384}" srcOrd="0" destOrd="0" parTransId="{4BFAC9BB-CAD2-4E0F-A70A-DD4F845426A1}" sibTransId="{C8D6181F-4A1D-49F8-9F70-921C11F6BF9B}"/>
    <dgm:cxn modelId="{D59F6E8D-58E5-4A24-ABA3-7BCD3FD1E1ED}" srcId="{04F408EA-04E0-41D3-AE1E-C148774A8384}" destId="{9901BBF0-7934-4D96-9775-7AA958A0E068}" srcOrd="1" destOrd="0" parTransId="{694751A9-5115-42B2-830D-75156519611E}" sibTransId="{7D42D8A7-EC80-4305-AB66-4FC755C66769}"/>
    <dgm:cxn modelId="{28BB7B90-C15A-4C74-941C-AA36D5C29D71}" type="presOf" srcId="{04F408EA-04E0-41D3-AE1E-C148774A8384}" destId="{D3A53ACA-3050-4D2C-9757-57F9E5DA18B2}" srcOrd="0" destOrd="0" presId="urn:microsoft.com/office/officeart/2005/8/layout/hList6"/>
    <dgm:cxn modelId="{310B75AA-E9A8-4623-AEEC-54428A936830}" type="presOf" srcId="{9901BBF0-7934-4D96-9775-7AA958A0E068}" destId="{D3A53ACA-3050-4D2C-9757-57F9E5DA18B2}" srcOrd="0" destOrd="2" presId="urn:microsoft.com/office/officeart/2005/8/layout/hList6"/>
    <dgm:cxn modelId="{B385AEAD-9829-492F-9ACB-13F2E1A4B8CC}" type="presOf" srcId="{EB8AEDBA-B737-4FBA-B1E0-0BAE0DA8A04C}" destId="{4A0CBED1-7A11-4EAF-B9BA-23E79743EF2E}" srcOrd="0" destOrd="0" presId="urn:microsoft.com/office/officeart/2005/8/layout/hList6"/>
    <dgm:cxn modelId="{C921D5F6-7ECE-43AC-97AE-79105D32AB51}" srcId="{04F408EA-04E0-41D3-AE1E-C148774A8384}" destId="{6C432C8B-E081-4EAF-8841-23FB0466CDA3}" srcOrd="0" destOrd="0" parTransId="{40CEBF0D-8AED-4172-8ACB-5771AC81D866}" sibTransId="{F1B57530-7DF1-45FB-907E-96C70CA0C97F}"/>
    <dgm:cxn modelId="{442A76F8-4B1C-4D9E-A089-BEFD6982BF45}" type="presOf" srcId="{6C432C8B-E081-4EAF-8841-23FB0466CDA3}" destId="{D3A53ACA-3050-4D2C-9757-57F9E5DA18B2}" srcOrd="0" destOrd="1" presId="urn:microsoft.com/office/officeart/2005/8/layout/hList6"/>
    <dgm:cxn modelId="{4A5E0C28-ED89-4966-8529-2EA34B17482D}" type="presParOf" srcId="{4A0CBED1-7A11-4EAF-B9BA-23E79743EF2E}" destId="{D3A53ACA-3050-4D2C-9757-57F9E5DA18B2}" srcOrd="0" destOrd="0" presId="urn:microsoft.com/office/officeart/2005/8/layout/hList6"/>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8AEDBA-B737-4FBA-B1E0-0BAE0DA8A04C}" type="doc">
      <dgm:prSet loTypeId="urn:microsoft.com/office/officeart/2005/8/layout/hList6" loCatId="list" qsTypeId="urn:microsoft.com/office/officeart/2005/8/quickstyle/simple2" qsCatId="simple" csTypeId="urn:microsoft.com/office/officeart/2005/8/colors/accent0_3" csCatId="mainScheme" phldr="1"/>
      <dgm:spPr/>
      <dgm:t>
        <a:bodyPr/>
        <a:lstStyle/>
        <a:p>
          <a:endParaRPr lang="en-US"/>
        </a:p>
      </dgm:t>
    </dgm:pt>
    <dgm:pt modelId="{04F408EA-04E0-41D3-AE1E-C148774A8384}">
      <dgm:prSet phldrT="[Text]"/>
      <dgm:spPr/>
      <dgm:t>
        <a:bodyPr/>
        <a:lstStyle/>
        <a:p>
          <a:r>
            <a:rPr lang="en-US" b="1" dirty="0">
              <a:latin typeface="Myriad Pro" panose="020B0503030403020204"/>
            </a:rPr>
            <a:t>Notice of Disagreement (NOD)</a:t>
          </a:r>
        </a:p>
      </dgm:t>
      <dgm:extLst>
        <a:ext uri="{E40237B7-FDA0-4F09-8148-C483321AD2D9}">
          <dgm14:cNvPr xmlns:dgm14="http://schemas.microsoft.com/office/drawing/2010/diagram" id="0" name="" descr="Notice of Disagreement (NOD)&#10; Written dissatisfaction or disagreement&#10; Desire to contest results&#10;"/>
        </a:ext>
      </dgm:extLst>
    </dgm:pt>
    <dgm:pt modelId="{4BFAC9BB-CAD2-4E0F-A70A-DD4F845426A1}" type="parTrans" cxnId="{5190B523-C724-4364-BD8D-E14BB90729C4}">
      <dgm:prSet/>
      <dgm:spPr/>
      <dgm:t>
        <a:bodyPr/>
        <a:lstStyle/>
        <a:p>
          <a:endParaRPr lang="en-US"/>
        </a:p>
      </dgm:t>
    </dgm:pt>
    <dgm:pt modelId="{C8D6181F-4A1D-49F8-9F70-921C11F6BF9B}" type="sibTrans" cxnId="{5190B523-C724-4364-BD8D-E14BB90729C4}">
      <dgm:prSet/>
      <dgm:spPr/>
      <dgm:t>
        <a:bodyPr/>
        <a:lstStyle/>
        <a:p>
          <a:endParaRPr lang="en-US"/>
        </a:p>
      </dgm:t>
    </dgm:pt>
    <dgm:pt modelId="{6C432C8B-E081-4EAF-8841-23FB0466CDA3}">
      <dgm:prSet phldrT="[Text]"/>
      <dgm:spPr/>
      <dgm:t>
        <a:bodyPr/>
        <a:lstStyle/>
        <a:p>
          <a:r>
            <a:rPr lang="en-US" dirty="0">
              <a:latin typeface="Myriad Pro" panose="020B0503030403020204"/>
            </a:rPr>
            <a:t>Written dissatisfaction or disagreement</a:t>
          </a:r>
        </a:p>
      </dgm:t>
    </dgm:pt>
    <dgm:pt modelId="{40CEBF0D-8AED-4172-8ACB-5771AC81D866}" type="parTrans" cxnId="{C921D5F6-7ECE-43AC-97AE-79105D32AB51}">
      <dgm:prSet/>
      <dgm:spPr/>
      <dgm:t>
        <a:bodyPr/>
        <a:lstStyle/>
        <a:p>
          <a:endParaRPr lang="en-US"/>
        </a:p>
      </dgm:t>
    </dgm:pt>
    <dgm:pt modelId="{F1B57530-7DF1-45FB-907E-96C70CA0C97F}" type="sibTrans" cxnId="{C921D5F6-7ECE-43AC-97AE-79105D32AB51}">
      <dgm:prSet/>
      <dgm:spPr/>
      <dgm:t>
        <a:bodyPr/>
        <a:lstStyle/>
        <a:p>
          <a:endParaRPr lang="en-US"/>
        </a:p>
      </dgm:t>
    </dgm:pt>
    <dgm:pt modelId="{0558E690-1281-4CC3-A952-5B7EAE12A3F4}">
      <dgm:prSet phldrT="[Text]"/>
      <dgm:spPr/>
      <dgm:t>
        <a:bodyPr/>
        <a:lstStyle/>
        <a:p>
          <a:r>
            <a:rPr lang="en-US" dirty="0">
              <a:latin typeface="Myriad Pro" panose="020B0503030403020204"/>
            </a:rPr>
            <a:t>Desire to contest results</a:t>
          </a:r>
        </a:p>
      </dgm:t>
    </dgm:pt>
    <dgm:pt modelId="{C7001D04-FD17-47B7-A529-BFEFE3B7F0D3}" type="parTrans" cxnId="{4600B89E-5376-45C2-9E85-B07ED344A509}">
      <dgm:prSet/>
      <dgm:spPr/>
      <dgm:t>
        <a:bodyPr/>
        <a:lstStyle/>
        <a:p>
          <a:endParaRPr lang="en-US"/>
        </a:p>
      </dgm:t>
    </dgm:pt>
    <dgm:pt modelId="{2F6A534C-1E19-48BC-BB61-7012F0F3C65B}" type="sibTrans" cxnId="{4600B89E-5376-45C2-9E85-B07ED344A509}">
      <dgm:prSet/>
      <dgm:spPr/>
      <dgm:t>
        <a:bodyPr/>
        <a:lstStyle/>
        <a:p>
          <a:endParaRPr lang="en-US"/>
        </a:p>
      </dgm:t>
    </dgm:pt>
    <dgm:pt modelId="{4A0CBED1-7A11-4EAF-B9BA-23E79743EF2E}" type="pres">
      <dgm:prSet presAssocID="{EB8AEDBA-B737-4FBA-B1E0-0BAE0DA8A04C}" presName="Name0" presStyleCnt="0">
        <dgm:presLayoutVars>
          <dgm:dir/>
          <dgm:resizeHandles val="exact"/>
        </dgm:presLayoutVars>
      </dgm:prSet>
      <dgm:spPr/>
    </dgm:pt>
    <dgm:pt modelId="{D3A53ACA-3050-4D2C-9757-57F9E5DA18B2}" type="pres">
      <dgm:prSet presAssocID="{04F408EA-04E0-41D3-AE1E-C148774A8384}" presName="node" presStyleLbl="node1" presStyleIdx="0" presStyleCnt="1">
        <dgm:presLayoutVars>
          <dgm:bulletEnabled val="1"/>
        </dgm:presLayoutVars>
      </dgm:prSet>
      <dgm:spPr/>
    </dgm:pt>
  </dgm:ptLst>
  <dgm:cxnLst>
    <dgm:cxn modelId="{6BE1D516-40E5-41A2-AE9D-7E1CABE9B28C}" type="presOf" srcId="{0558E690-1281-4CC3-A952-5B7EAE12A3F4}" destId="{D3A53ACA-3050-4D2C-9757-57F9E5DA18B2}" srcOrd="0" destOrd="2" presId="urn:microsoft.com/office/officeart/2005/8/layout/hList6"/>
    <dgm:cxn modelId="{5190B523-C724-4364-BD8D-E14BB90729C4}" srcId="{EB8AEDBA-B737-4FBA-B1E0-0BAE0DA8A04C}" destId="{04F408EA-04E0-41D3-AE1E-C148774A8384}" srcOrd="0" destOrd="0" parTransId="{4BFAC9BB-CAD2-4E0F-A70A-DD4F845426A1}" sibTransId="{C8D6181F-4A1D-49F8-9F70-921C11F6BF9B}"/>
    <dgm:cxn modelId="{28BB7B90-C15A-4C74-941C-AA36D5C29D71}" type="presOf" srcId="{04F408EA-04E0-41D3-AE1E-C148774A8384}" destId="{D3A53ACA-3050-4D2C-9757-57F9E5DA18B2}" srcOrd="0" destOrd="0" presId="urn:microsoft.com/office/officeart/2005/8/layout/hList6"/>
    <dgm:cxn modelId="{4600B89E-5376-45C2-9E85-B07ED344A509}" srcId="{04F408EA-04E0-41D3-AE1E-C148774A8384}" destId="{0558E690-1281-4CC3-A952-5B7EAE12A3F4}" srcOrd="1" destOrd="0" parTransId="{C7001D04-FD17-47B7-A529-BFEFE3B7F0D3}" sibTransId="{2F6A534C-1E19-48BC-BB61-7012F0F3C65B}"/>
    <dgm:cxn modelId="{B385AEAD-9829-492F-9ACB-13F2E1A4B8CC}" type="presOf" srcId="{EB8AEDBA-B737-4FBA-B1E0-0BAE0DA8A04C}" destId="{4A0CBED1-7A11-4EAF-B9BA-23E79743EF2E}" srcOrd="0" destOrd="0" presId="urn:microsoft.com/office/officeart/2005/8/layout/hList6"/>
    <dgm:cxn modelId="{C921D5F6-7ECE-43AC-97AE-79105D32AB51}" srcId="{04F408EA-04E0-41D3-AE1E-C148774A8384}" destId="{6C432C8B-E081-4EAF-8841-23FB0466CDA3}" srcOrd="0" destOrd="0" parTransId="{40CEBF0D-8AED-4172-8ACB-5771AC81D866}" sibTransId="{F1B57530-7DF1-45FB-907E-96C70CA0C97F}"/>
    <dgm:cxn modelId="{442A76F8-4B1C-4D9E-A089-BEFD6982BF45}" type="presOf" srcId="{6C432C8B-E081-4EAF-8841-23FB0466CDA3}" destId="{D3A53ACA-3050-4D2C-9757-57F9E5DA18B2}" srcOrd="0" destOrd="1" presId="urn:microsoft.com/office/officeart/2005/8/layout/hList6"/>
    <dgm:cxn modelId="{4A5E0C28-ED89-4966-8529-2EA34B17482D}" type="presParOf" srcId="{4A0CBED1-7A11-4EAF-B9BA-23E79743EF2E}" destId="{D3A53ACA-3050-4D2C-9757-57F9E5DA18B2}" srcOrd="0" destOrd="0" presId="urn:microsoft.com/office/officeart/2005/8/layout/hList6"/>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8AEDBA-B737-4FBA-B1E0-0BAE0DA8A04C}" type="doc">
      <dgm:prSet loTypeId="urn:microsoft.com/office/officeart/2005/8/layout/hList6" loCatId="list" qsTypeId="urn:microsoft.com/office/officeart/2005/8/quickstyle/simple2" qsCatId="simple" csTypeId="urn:microsoft.com/office/officeart/2005/8/colors/accent0_3" csCatId="mainScheme" phldr="1"/>
      <dgm:spPr/>
      <dgm:t>
        <a:bodyPr/>
        <a:lstStyle/>
        <a:p>
          <a:endParaRPr lang="en-US"/>
        </a:p>
      </dgm:t>
    </dgm:pt>
    <dgm:pt modelId="{04F408EA-04E0-41D3-AE1E-C148774A8384}">
      <dgm:prSet phldrT="[Text]"/>
      <dgm:spPr/>
      <dgm:t>
        <a:bodyPr/>
        <a:lstStyle/>
        <a:p>
          <a:r>
            <a:rPr lang="en-US" b="1" dirty="0">
              <a:latin typeface="Myriad Pro" panose="020B0503030403020204"/>
            </a:rPr>
            <a:t>Decision Review Officer (DRO)</a:t>
          </a:r>
        </a:p>
      </dgm:t>
      <dgm:extLst>
        <a:ext uri="{E40237B7-FDA0-4F09-8148-C483321AD2D9}">
          <dgm14:cNvPr xmlns:dgm14="http://schemas.microsoft.com/office/drawing/2010/diagram" id="0" name="" descr="Decision Review Officer (DRO)&#10;Senior technical expert&#10;Review/decide appeals&#10;Conduct informal conferences/formal hearings&#10;"/>
        </a:ext>
      </dgm:extLst>
    </dgm:pt>
    <dgm:pt modelId="{4BFAC9BB-CAD2-4E0F-A70A-DD4F845426A1}" type="parTrans" cxnId="{5190B523-C724-4364-BD8D-E14BB90729C4}">
      <dgm:prSet/>
      <dgm:spPr/>
      <dgm:t>
        <a:bodyPr/>
        <a:lstStyle/>
        <a:p>
          <a:endParaRPr lang="en-US"/>
        </a:p>
      </dgm:t>
    </dgm:pt>
    <dgm:pt modelId="{C8D6181F-4A1D-49F8-9F70-921C11F6BF9B}" type="sibTrans" cxnId="{5190B523-C724-4364-BD8D-E14BB90729C4}">
      <dgm:prSet/>
      <dgm:spPr/>
      <dgm:t>
        <a:bodyPr/>
        <a:lstStyle/>
        <a:p>
          <a:endParaRPr lang="en-US"/>
        </a:p>
      </dgm:t>
    </dgm:pt>
    <dgm:pt modelId="{6C432C8B-E081-4EAF-8841-23FB0466CDA3}">
      <dgm:prSet phldrT="[Text]"/>
      <dgm:spPr/>
      <dgm:t>
        <a:bodyPr/>
        <a:lstStyle/>
        <a:p>
          <a:r>
            <a:rPr lang="en-US" dirty="0">
              <a:latin typeface="Myriad Pro" panose="020B0503030403020204"/>
            </a:rPr>
            <a:t>Senior technical expert</a:t>
          </a:r>
        </a:p>
      </dgm:t>
    </dgm:pt>
    <dgm:pt modelId="{40CEBF0D-8AED-4172-8ACB-5771AC81D866}" type="parTrans" cxnId="{C921D5F6-7ECE-43AC-97AE-79105D32AB51}">
      <dgm:prSet/>
      <dgm:spPr/>
      <dgm:t>
        <a:bodyPr/>
        <a:lstStyle/>
        <a:p>
          <a:endParaRPr lang="en-US"/>
        </a:p>
      </dgm:t>
    </dgm:pt>
    <dgm:pt modelId="{F1B57530-7DF1-45FB-907E-96C70CA0C97F}" type="sibTrans" cxnId="{C921D5F6-7ECE-43AC-97AE-79105D32AB51}">
      <dgm:prSet/>
      <dgm:spPr/>
      <dgm:t>
        <a:bodyPr/>
        <a:lstStyle/>
        <a:p>
          <a:endParaRPr lang="en-US"/>
        </a:p>
      </dgm:t>
    </dgm:pt>
    <dgm:pt modelId="{31873038-B0C7-46F5-9E98-0FFE9401A9CD}">
      <dgm:prSet phldrT="[Text]"/>
      <dgm:spPr/>
      <dgm:t>
        <a:bodyPr/>
        <a:lstStyle/>
        <a:p>
          <a:r>
            <a:rPr lang="en-US" dirty="0">
              <a:latin typeface="Myriad Pro" panose="020B0503030403020204"/>
            </a:rPr>
            <a:t>Review/decide appeals</a:t>
          </a:r>
        </a:p>
      </dgm:t>
    </dgm:pt>
    <dgm:pt modelId="{10CEDFD6-25FA-47A8-A79B-BA8373E99C40}" type="parTrans" cxnId="{A489C6E4-A8B2-407B-8D76-730FC0AD0787}">
      <dgm:prSet/>
      <dgm:spPr/>
      <dgm:t>
        <a:bodyPr/>
        <a:lstStyle/>
        <a:p>
          <a:endParaRPr lang="en-US"/>
        </a:p>
      </dgm:t>
    </dgm:pt>
    <dgm:pt modelId="{A6FFBFE7-F3A8-4E09-B33A-212F9C4A8AEE}" type="sibTrans" cxnId="{A489C6E4-A8B2-407B-8D76-730FC0AD0787}">
      <dgm:prSet/>
      <dgm:spPr/>
      <dgm:t>
        <a:bodyPr/>
        <a:lstStyle/>
        <a:p>
          <a:endParaRPr lang="en-US"/>
        </a:p>
      </dgm:t>
    </dgm:pt>
    <dgm:pt modelId="{17151DF7-A99D-4AB7-BB78-AA0F7949421A}">
      <dgm:prSet phldrT="[Text]"/>
      <dgm:spPr/>
      <dgm:t>
        <a:bodyPr/>
        <a:lstStyle/>
        <a:p>
          <a:r>
            <a:rPr lang="en-US" dirty="0">
              <a:latin typeface="Myriad Pro" panose="020B0503030403020204"/>
            </a:rPr>
            <a:t>Conduct informal conferences/formal hearings</a:t>
          </a:r>
        </a:p>
      </dgm:t>
    </dgm:pt>
    <dgm:pt modelId="{168D393A-D117-4472-BCB1-C5741C2D168C}" type="parTrans" cxnId="{6ECC50A8-23EB-408F-BB8A-FB12862F30CE}">
      <dgm:prSet/>
      <dgm:spPr/>
      <dgm:t>
        <a:bodyPr/>
        <a:lstStyle/>
        <a:p>
          <a:endParaRPr lang="en-US"/>
        </a:p>
      </dgm:t>
    </dgm:pt>
    <dgm:pt modelId="{5286D102-CF79-4F9D-8A5B-C10E26067391}" type="sibTrans" cxnId="{6ECC50A8-23EB-408F-BB8A-FB12862F30CE}">
      <dgm:prSet/>
      <dgm:spPr/>
      <dgm:t>
        <a:bodyPr/>
        <a:lstStyle/>
        <a:p>
          <a:endParaRPr lang="en-US"/>
        </a:p>
      </dgm:t>
    </dgm:pt>
    <dgm:pt modelId="{4A0CBED1-7A11-4EAF-B9BA-23E79743EF2E}" type="pres">
      <dgm:prSet presAssocID="{EB8AEDBA-B737-4FBA-B1E0-0BAE0DA8A04C}" presName="Name0" presStyleCnt="0">
        <dgm:presLayoutVars>
          <dgm:dir/>
          <dgm:resizeHandles val="exact"/>
        </dgm:presLayoutVars>
      </dgm:prSet>
      <dgm:spPr/>
    </dgm:pt>
    <dgm:pt modelId="{D3A53ACA-3050-4D2C-9757-57F9E5DA18B2}" type="pres">
      <dgm:prSet presAssocID="{04F408EA-04E0-41D3-AE1E-C148774A8384}" presName="node" presStyleLbl="node1" presStyleIdx="0" presStyleCnt="1">
        <dgm:presLayoutVars>
          <dgm:bulletEnabled val="1"/>
        </dgm:presLayoutVars>
      </dgm:prSet>
      <dgm:spPr/>
    </dgm:pt>
  </dgm:ptLst>
  <dgm:cxnLst>
    <dgm:cxn modelId="{5190B523-C724-4364-BD8D-E14BB90729C4}" srcId="{EB8AEDBA-B737-4FBA-B1E0-0BAE0DA8A04C}" destId="{04F408EA-04E0-41D3-AE1E-C148774A8384}" srcOrd="0" destOrd="0" parTransId="{4BFAC9BB-CAD2-4E0F-A70A-DD4F845426A1}" sibTransId="{C8D6181F-4A1D-49F8-9F70-921C11F6BF9B}"/>
    <dgm:cxn modelId="{28BB7B90-C15A-4C74-941C-AA36D5C29D71}" type="presOf" srcId="{04F408EA-04E0-41D3-AE1E-C148774A8384}" destId="{D3A53ACA-3050-4D2C-9757-57F9E5DA18B2}" srcOrd="0" destOrd="0" presId="urn:microsoft.com/office/officeart/2005/8/layout/hList6"/>
    <dgm:cxn modelId="{6ECC50A8-23EB-408F-BB8A-FB12862F30CE}" srcId="{04F408EA-04E0-41D3-AE1E-C148774A8384}" destId="{17151DF7-A99D-4AB7-BB78-AA0F7949421A}" srcOrd="2" destOrd="0" parTransId="{168D393A-D117-4472-BCB1-C5741C2D168C}" sibTransId="{5286D102-CF79-4F9D-8A5B-C10E26067391}"/>
    <dgm:cxn modelId="{20E8B2AA-F210-41A2-BE79-EACD1117E302}" type="presOf" srcId="{31873038-B0C7-46F5-9E98-0FFE9401A9CD}" destId="{D3A53ACA-3050-4D2C-9757-57F9E5DA18B2}" srcOrd="0" destOrd="2" presId="urn:microsoft.com/office/officeart/2005/8/layout/hList6"/>
    <dgm:cxn modelId="{B385AEAD-9829-492F-9ACB-13F2E1A4B8CC}" type="presOf" srcId="{EB8AEDBA-B737-4FBA-B1E0-0BAE0DA8A04C}" destId="{4A0CBED1-7A11-4EAF-B9BA-23E79743EF2E}" srcOrd="0" destOrd="0" presId="urn:microsoft.com/office/officeart/2005/8/layout/hList6"/>
    <dgm:cxn modelId="{A489C6E4-A8B2-407B-8D76-730FC0AD0787}" srcId="{04F408EA-04E0-41D3-AE1E-C148774A8384}" destId="{31873038-B0C7-46F5-9E98-0FFE9401A9CD}" srcOrd="1" destOrd="0" parTransId="{10CEDFD6-25FA-47A8-A79B-BA8373E99C40}" sibTransId="{A6FFBFE7-F3A8-4E09-B33A-212F9C4A8AEE}"/>
    <dgm:cxn modelId="{9653E4E4-ED27-443A-9A36-5839D669E455}" type="presOf" srcId="{17151DF7-A99D-4AB7-BB78-AA0F7949421A}" destId="{D3A53ACA-3050-4D2C-9757-57F9E5DA18B2}" srcOrd="0" destOrd="3" presId="urn:microsoft.com/office/officeart/2005/8/layout/hList6"/>
    <dgm:cxn modelId="{C921D5F6-7ECE-43AC-97AE-79105D32AB51}" srcId="{04F408EA-04E0-41D3-AE1E-C148774A8384}" destId="{6C432C8B-E081-4EAF-8841-23FB0466CDA3}" srcOrd="0" destOrd="0" parTransId="{40CEBF0D-8AED-4172-8ACB-5771AC81D866}" sibTransId="{F1B57530-7DF1-45FB-907E-96C70CA0C97F}"/>
    <dgm:cxn modelId="{442A76F8-4B1C-4D9E-A089-BEFD6982BF45}" type="presOf" srcId="{6C432C8B-E081-4EAF-8841-23FB0466CDA3}" destId="{D3A53ACA-3050-4D2C-9757-57F9E5DA18B2}" srcOrd="0" destOrd="1" presId="urn:microsoft.com/office/officeart/2005/8/layout/hList6"/>
    <dgm:cxn modelId="{4A5E0C28-ED89-4966-8529-2EA34B17482D}" type="presParOf" srcId="{4A0CBED1-7A11-4EAF-B9BA-23E79743EF2E}" destId="{D3A53ACA-3050-4D2C-9757-57F9E5DA18B2}" srcOrd="0" destOrd="0" presId="urn:microsoft.com/office/officeart/2005/8/layout/hList6"/>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B8AEDBA-B737-4FBA-B1E0-0BAE0DA8A04C}" type="doc">
      <dgm:prSet loTypeId="urn:microsoft.com/office/officeart/2005/8/layout/hList6" loCatId="list" qsTypeId="urn:microsoft.com/office/officeart/2005/8/quickstyle/simple2" qsCatId="simple" csTypeId="urn:microsoft.com/office/officeart/2005/8/colors/accent0_3" csCatId="mainScheme" phldr="1"/>
      <dgm:spPr/>
      <dgm:t>
        <a:bodyPr/>
        <a:lstStyle/>
        <a:p>
          <a:endParaRPr lang="en-US"/>
        </a:p>
      </dgm:t>
    </dgm:pt>
    <dgm:pt modelId="{04F408EA-04E0-41D3-AE1E-C148774A8384}">
      <dgm:prSet phldrT="[Text]" custT="1"/>
      <dgm:spPr/>
      <dgm:t>
        <a:bodyPr/>
        <a:lstStyle/>
        <a:p>
          <a:r>
            <a:rPr lang="en-US" sz="2700" b="1" dirty="0">
              <a:latin typeface="Myriad Pro" panose="020B0503030403020204"/>
            </a:rPr>
            <a:t>Traditional Review</a:t>
          </a:r>
        </a:p>
      </dgm:t>
      <dgm:extLst>
        <a:ext uri="{E40237B7-FDA0-4F09-8148-C483321AD2D9}">
          <dgm14:cNvPr xmlns:dgm14="http://schemas.microsoft.com/office/drawing/2010/diagram" id="0" name="" descr="Traditional Review&#10; Review by VSR, RVSR, or DRO&#10; Determine if prior decision correct&#10; Identify additional development"/>
        </a:ext>
      </dgm:extLst>
    </dgm:pt>
    <dgm:pt modelId="{4BFAC9BB-CAD2-4E0F-A70A-DD4F845426A1}" type="parTrans" cxnId="{5190B523-C724-4364-BD8D-E14BB90729C4}">
      <dgm:prSet/>
      <dgm:spPr/>
      <dgm:t>
        <a:bodyPr/>
        <a:lstStyle/>
        <a:p>
          <a:endParaRPr lang="en-US">
            <a:latin typeface="Myriad Pro" panose="020B0503030403020204"/>
          </a:endParaRPr>
        </a:p>
      </dgm:t>
    </dgm:pt>
    <dgm:pt modelId="{C8D6181F-4A1D-49F8-9F70-921C11F6BF9B}" type="sibTrans" cxnId="{5190B523-C724-4364-BD8D-E14BB90729C4}">
      <dgm:prSet/>
      <dgm:spPr/>
      <dgm:t>
        <a:bodyPr/>
        <a:lstStyle/>
        <a:p>
          <a:endParaRPr lang="en-US">
            <a:latin typeface="Myriad Pro" panose="020B0503030403020204"/>
          </a:endParaRPr>
        </a:p>
      </dgm:t>
    </dgm:pt>
    <dgm:pt modelId="{6C432C8B-E081-4EAF-8841-23FB0466CDA3}">
      <dgm:prSet phldrT="[Text]" custT="1"/>
      <dgm:spPr/>
      <dgm:t>
        <a:bodyPr/>
        <a:lstStyle/>
        <a:p>
          <a:r>
            <a:rPr lang="en-US" sz="2100" dirty="0">
              <a:latin typeface="Myriad Pro" panose="020B0503030403020204"/>
            </a:rPr>
            <a:t>Review by VSR, RVSR, or DRO</a:t>
          </a:r>
        </a:p>
      </dgm:t>
    </dgm:pt>
    <dgm:pt modelId="{40CEBF0D-8AED-4172-8ACB-5771AC81D866}" type="parTrans" cxnId="{C921D5F6-7ECE-43AC-97AE-79105D32AB51}">
      <dgm:prSet/>
      <dgm:spPr/>
      <dgm:t>
        <a:bodyPr/>
        <a:lstStyle/>
        <a:p>
          <a:endParaRPr lang="en-US">
            <a:latin typeface="Myriad Pro" panose="020B0503030403020204"/>
          </a:endParaRPr>
        </a:p>
      </dgm:t>
    </dgm:pt>
    <dgm:pt modelId="{F1B57530-7DF1-45FB-907E-96C70CA0C97F}" type="sibTrans" cxnId="{C921D5F6-7ECE-43AC-97AE-79105D32AB51}">
      <dgm:prSet/>
      <dgm:spPr/>
      <dgm:t>
        <a:bodyPr/>
        <a:lstStyle/>
        <a:p>
          <a:endParaRPr lang="en-US">
            <a:latin typeface="Myriad Pro" panose="020B0503030403020204"/>
          </a:endParaRPr>
        </a:p>
      </dgm:t>
    </dgm:pt>
    <dgm:pt modelId="{20A129C8-79EC-46FA-998D-17BF3DE700BB}">
      <dgm:prSet phldrT="[Text]" custT="1"/>
      <dgm:spPr/>
      <dgm:t>
        <a:bodyPr/>
        <a:lstStyle/>
        <a:p>
          <a:r>
            <a:rPr lang="en-US" sz="2100" dirty="0">
              <a:latin typeface="Myriad Pro" panose="020B0503030403020204"/>
            </a:rPr>
            <a:t>Determine if prior decision correct</a:t>
          </a:r>
        </a:p>
      </dgm:t>
    </dgm:pt>
    <dgm:pt modelId="{5CC5C2BA-5E83-488F-904A-61C79272CE68}" type="parTrans" cxnId="{30909102-FDA1-46F3-958E-2B5521DFF25C}">
      <dgm:prSet/>
      <dgm:spPr/>
      <dgm:t>
        <a:bodyPr/>
        <a:lstStyle/>
        <a:p>
          <a:endParaRPr lang="en-US">
            <a:latin typeface="Myriad Pro" panose="020B0503030403020204"/>
          </a:endParaRPr>
        </a:p>
      </dgm:t>
    </dgm:pt>
    <dgm:pt modelId="{673704DB-4755-4BF0-8F02-EF35001C04BA}" type="sibTrans" cxnId="{30909102-FDA1-46F3-958E-2B5521DFF25C}">
      <dgm:prSet/>
      <dgm:spPr/>
      <dgm:t>
        <a:bodyPr/>
        <a:lstStyle/>
        <a:p>
          <a:endParaRPr lang="en-US">
            <a:latin typeface="Myriad Pro" panose="020B0503030403020204"/>
          </a:endParaRPr>
        </a:p>
      </dgm:t>
    </dgm:pt>
    <dgm:pt modelId="{8DF7CCCD-34E9-4410-ABF2-90EBFE3E99B8}">
      <dgm:prSet phldrT="[Text]" custT="1"/>
      <dgm:spPr/>
      <dgm:t>
        <a:bodyPr/>
        <a:lstStyle/>
        <a:p>
          <a:r>
            <a:rPr lang="en-US" sz="2100" dirty="0">
              <a:latin typeface="Myriad Pro" panose="020B0503030403020204"/>
            </a:rPr>
            <a:t>Identify additional development</a:t>
          </a:r>
        </a:p>
      </dgm:t>
    </dgm:pt>
    <dgm:pt modelId="{572E68AD-51D8-4050-8E09-490F59D76034}" type="parTrans" cxnId="{6CDC1D00-481B-4C96-B831-AF8423CA6B35}">
      <dgm:prSet/>
      <dgm:spPr/>
      <dgm:t>
        <a:bodyPr/>
        <a:lstStyle/>
        <a:p>
          <a:endParaRPr lang="en-US">
            <a:latin typeface="Myriad Pro" panose="020B0503030403020204"/>
          </a:endParaRPr>
        </a:p>
      </dgm:t>
    </dgm:pt>
    <dgm:pt modelId="{81C36114-18F0-40AD-8FDB-38B249ECE79E}" type="sibTrans" cxnId="{6CDC1D00-481B-4C96-B831-AF8423CA6B35}">
      <dgm:prSet/>
      <dgm:spPr/>
      <dgm:t>
        <a:bodyPr/>
        <a:lstStyle/>
        <a:p>
          <a:endParaRPr lang="en-US">
            <a:latin typeface="Myriad Pro" panose="020B0503030403020204"/>
          </a:endParaRPr>
        </a:p>
      </dgm:t>
    </dgm:pt>
    <dgm:pt modelId="{4A0CBED1-7A11-4EAF-B9BA-23E79743EF2E}" type="pres">
      <dgm:prSet presAssocID="{EB8AEDBA-B737-4FBA-B1E0-0BAE0DA8A04C}" presName="Name0" presStyleCnt="0">
        <dgm:presLayoutVars>
          <dgm:dir/>
          <dgm:resizeHandles val="exact"/>
        </dgm:presLayoutVars>
      </dgm:prSet>
      <dgm:spPr/>
    </dgm:pt>
    <dgm:pt modelId="{D3A53ACA-3050-4D2C-9757-57F9E5DA18B2}" type="pres">
      <dgm:prSet presAssocID="{04F408EA-04E0-41D3-AE1E-C148774A8384}" presName="node" presStyleLbl="node1" presStyleIdx="0" presStyleCnt="1">
        <dgm:presLayoutVars>
          <dgm:bulletEnabled val="1"/>
        </dgm:presLayoutVars>
      </dgm:prSet>
      <dgm:spPr/>
    </dgm:pt>
  </dgm:ptLst>
  <dgm:cxnLst>
    <dgm:cxn modelId="{6CDC1D00-481B-4C96-B831-AF8423CA6B35}" srcId="{04F408EA-04E0-41D3-AE1E-C148774A8384}" destId="{8DF7CCCD-34E9-4410-ABF2-90EBFE3E99B8}" srcOrd="2" destOrd="0" parTransId="{572E68AD-51D8-4050-8E09-490F59D76034}" sibTransId="{81C36114-18F0-40AD-8FDB-38B249ECE79E}"/>
    <dgm:cxn modelId="{30909102-FDA1-46F3-958E-2B5521DFF25C}" srcId="{04F408EA-04E0-41D3-AE1E-C148774A8384}" destId="{20A129C8-79EC-46FA-998D-17BF3DE700BB}" srcOrd="1" destOrd="0" parTransId="{5CC5C2BA-5E83-488F-904A-61C79272CE68}" sibTransId="{673704DB-4755-4BF0-8F02-EF35001C04BA}"/>
    <dgm:cxn modelId="{5190B523-C724-4364-BD8D-E14BB90729C4}" srcId="{EB8AEDBA-B737-4FBA-B1E0-0BAE0DA8A04C}" destId="{04F408EA-04E0-41D3-AE1E-C148774A8384}" srcOrd="0" destOrd="0" parTransId="{4BFAC9BB-CAD2-4E0F-A70A-DD4F845426A1}" sibTransId="{C8D6181F-4A1D-49F8-9F70-921C11F6BF9B}"/>
    <dgm:cxn modelId="{74249A5A-465F-4994-9541-86A7B2F489AC}" type="presOf" srcId="{8DF7CCCD-34E9-4410-ABF2-90EBFE3E99B8}" destId="{D3A53ACA-3050-4D2C-9757-57F9E5DA18B2}" srcOrd="0" destOrd="3" presId="urn:microsoft.com/office/officeart/2005/8/layout/hList6"/>
    <dgm:cxn modelId="{28BB7B90-C15A-4C74-941C-AA36D5C29D71}" type="presOf" srcId="{04F408EA-04E0-41D3-AE1E-C148774A8384}" destId="{D3A53ACA-3050-4D2C-9757-57F9E5DA18B2}" srcOrd="0" destOrd="0" presId="urn:microsoft.com/office/officeart/2005/8/layout/hList6"/>
    <dgm:cxn modelId="{B385AEAD-9829-492F-9ACB-13F2E1A4B8CC}" type="presOf" srcId="{EB8AEDBA-B737-4FBA-B1E0-0BAE0DA8A04C}" destId="{4A0CBED1-7A11-4EAF-B9BA-23E79743EF2E}" srcOrd="0" destOrd="0" presId="urn:microsoft.com/office/officeart/2005/8/layout/hList6"/>
    <dgm:cxn modelId="{F0FE51E3-4A0B-49FF-B3BF-F00244399F62}" type="presOf" srcId="{20A129C8-79EC-46FA-998D-17BF3DE700BB}" destId="{D3A53ACA-3050-4D2C-9757-57F9E5DA18B2}" srcOrd="0" destOrd="2" presId="urn:microsoft.com/office/officeart/2005/8/layout/hList6"/>
    <dgm:cxn modelId="{C921D5F6-7ECE-43AC-97AE-79105D32AB51}" srcId="{04F408EA-04E0-41D3-AE1E-C148774A8384}" destId="{6C432C8B-E081-4EAF-8841-23FB0466CDA3}" srcOrd="0" destOrd="0" parTransId="{40CEBF0D-8AED-4172-8ACB-5771AC81D866}" sibTransId="{F1B57530-7DF1-45FB-907E-96C70CA0C97F}"/>
    <dgm:cxn modelId="{442A76F8-4B1C-4D9E-A089-BEFD6982BF45}" type="presOf" srcId="{6C432C8B-E081-4EAF-8841-23FB0466CDA3}" destId="{D3A53ACA-3050-4D2C-9757-57F9E5DA18B2}" srcOrd="0" destOrd="1" presId="urn:microsoft.com/office/officeart/2005/8/layout/hList6"/>
    <dgm:cxn modelId="{4A5E0C28-ED89-4966-8529-2EA34B17482D}" type="presParOf" srcId="{4A0CBED1-7A11-4EAF-B9BA-23E79743EF2E}" destId="{D3A53ACA-3050-4D2C-9757-57F9E5DA18B2}" srcOrd="0" destOrd="0" presId="urn:microsoft.com/office/officeart/2005/8/layout/hList6"/>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B8AEDBA-B737-4FBA-B1E0-0BAE0DA8A04C}" type="doc">
      <dgm:prSet loTypeId="urn:microsoft.com/office/officeart/2005/8/layout/hList6" loCatId="list" qsTypeId="urn:microsoft.com/office/officeart/2005/8/quickstyle/simple2" qsCatId="simple" csTypeId="urn:microsoft.com/office/officeart/2005/8/colors/accent0_3" csCatId="mainScheme" phldr="1"/>
      <dgm:spPr/>
      <dgm:t>
        <a:bodyPr/>
        <a:lstStyle/>
        <a:p>
          <a:endParaRPr lang="en-US"/>
        </a:p>
      </dgm:t>
    </dgm:pt>
    <dgm:pt modelId="{04F408EA-04E0-41D3-AE1E-C148774A8384}">
      <dgm:prSet phldrT="[Text]" custT="1"/>
      <dgm:spPr/>
      <dgm:t>
        <a:bodyPr/>
        <a:lstStyle/>
        <a:p>
          <a:r>
            <a:rPr lang="en-US" sz="2700" b="1" i="1" dirty="0">
              <a:latin typeface="Myriad Pro" panose="020B0503030403020204"/>
            </a:rPr>
            <a:t>De Novo </a:t>
          </a:r>
          <a:r>
            <a:rPr lang="en-US" sz="2700" b="1" i="0" dirty="0">
              <a:latin typeface="Myriad Pro" panose="020B0503030403020204"/>
            </a:rPr>
            <a:t>Review</a:t>
          </a:r>
          <a:endParaRPr lang="en-US" sz="2700" b="1" i="1" dirty="0">
            <a:latin typeface="Myriad Pro" panose="020B0503030403020204"/>
          </a:endParaRPr>
        </a:p>
      </dgm:t>
      <dgm:extLst>
        <a:ext uri="{E40237B7-FDA0-4F09-8148-C483321AD2D9}">
          <dgm14:cNvPr xmlns:dgm14="http://schemas.microsoft.com/office/drawing/2010/diagram" id="0" name="" descr="De Novo Review&#10; Complete review by DRO only&#10; No deference to prior decision&#10; Leads to new decision&#10;"/>
        </a:ext>
      </dgm:extLst>
    </dgm:pt>
    <dgm:pt modelId="{4BFAC9BB-CAD2-4E0F-A70A-DD4F845426A1}" type="parTrans" cxnId="{5190B523-C724-4364-BD8D-E14BB90729C4}">
      <dgm:prSet/>
      <dgm:spPr/>
      <dgm:t>
        <a:bodyPr/>
        <a:lstStyle/>
        <a:p>
          <a:endParaRPr lang="en-US">
            <a:latin typeface="Myriad Pro" panose="020B0503030403020204"/>
          </a:endParaRPr>
        </a:p>
      </dgm:t>
    </dgm:pt>
    <dgm:pt modelId="{C8D6181F-4A1D-49F8-9F70-921C11F6BF9B}" type="sibTrans" cxnId="{5190B523-C724-4364-BD8D-E14BB90729C4}">
      <dgm:prSet/>
      <dgm:spPr/>
      <dgm:t>
        <a:bodyPr/>
        <a:lstStyle/>
        <a:p>
          <a:endParaRPr lang="en-US">
            <a:latin typeface="Myriad Pro" panose="020B0503030403020204"/>
          </a:endParaRPr>
        </a:p>
      </dgm:t>
    </dgm:pt>
    <dgm:pt modelId="{6C432C8B-E081-4EAF-8841-23FB0466CDA3}">
      <dgm:prSet phldrT="[Text]" custT="1"/>
      <dgm:spPr/>
      <dgm:t>
        <a:bodyPr/>
        <a:lstStyle/>
        <a:p>
          <a:r>
            <a:rPr lang="en-US" sz="2100" dirty="0">
              <a:latin typeface="Myriad Pro" panose="020B0503030403020204"/>
            </a:rPr>
            <a:t>Complete review by DRO only</a:t>
          </a:r>
        </a:p>
      </dgm:t>
    </dgm:pt>
    <dgm:pt modelId="{40CEBF0D-8AED-4172-8ACB-5771AC81D866}" type="parTrans" cxnId="{C921D5F6-7ECE-43AC-97AE-79105D32AB51}">
      <dgm:prSet/>
      <dgm:spPr/>
      <dgm:t>
        <a:bodyPr/>
        <a:lstStyle/>
        <a:p>
          <a:endParaRPr lang="en-US">
            <a:latin typeface="Myriad Pro" panose="020B0503030403020204"/>
          </a:endParaRPr>
        </a:p>
      </dgm:t>
    </dgm:pt>
    <dgm:pt modelId="{F1B57530-7DF1-45FB-907E-96C70CA0C97F}" type="sibTrans" cxnId="{C921D5F6-7ECE-43AC-97AE-79105D32AB51}">
      <dgm:prSet/>
      <dgm:spPr/>
      <dgm:t>
        <a:bodyPr/>
        <a:lstStyle/>
        <a:p>
          <a:endParaRPr lang="en-US">
            <a:latin typeface="Myriad Pro" panose="020B0503030403020204"/>
          </a:endParaRPr>
        </a:p>
      </dgm:t>
    </dgm:pt>
    <dgm:pt modelId="{51292345-7594-4042-B35E-190C54F7337C}">
      <dgm:prSet phldrT="[Text]" custT="1"/>
      <dgm:spPr/>
      <dgm:t>
        <a:bodyPr/>
        <a:lstStyle/>
        <a:p>
          <a:r>
            <a:rPr lang="en-US" sz="2100" dirty="0">
              <a:latin typeface="Myriad Pro" panose="020B0503030403020204"/>
            </a:rPr>
            <a:t>No deference to prior decision</a:t>
          </a:r>
        </a:p>
      </dgm:t>
    </dgm:pt>
    <dgm:pt modelId="{E28C1567-59F1-43BD-A0D5-06E5729F81FD}" type="parTrans" cxnId="{3B56AC18-2F94-437A-BD91-9E82EFF5ADCC}">
      <dgm:prSet/>
      <dgm:spPr/>
      <dgm:t>
        <a:bodyPr/>
        <a:lstStyle/>
        <a:p>
          <a:endParaRPr lang="en-US">
            <a:latin typeface="Myriad Pro" panose="020B0503030403020204"/>
          </a:endParaRPr>
        </a:p>
      </dgm:t>
    </dgm:pt>
    <dgm:pt modelId="{65199F05-F194-4B55-9CD0-F12BA9F300DC}" type="sibTrans" cxnId="{3B56AC18-2F94-437A-BD91-9E82EFF5ADCC}">
      <dgm:prSet/>
      <dgm:spPr/>
      <dgm:t>
        <a:bodyPr/>
        <a:lstStyle/>
        <a:p>
          <a:endParaRPr lang="en-US">
            <a:latin typeface="Myriad Pro" panose="020B0503030403020204"/>
          </a:endParaRPr>
        </a:p>
      </dgm:t>
    </dgm:pt>
    <dgm:pt modelId="{8068100D-D689-4123-9F0E-FF32C96C984C}">
      <dgm:prSet phldrT="[Text]" custT="1"/>
      <dgm:spPr/>
      <dgm:t>
        <a:bodyPr/>
        <a:lstStyle/>
        <a:p>
          <a:r>
            <a:rPr lang="en-US" sz="2100" dirty="0">
              <a:latin typeface="Myriad Pro" panose="020B0503030403020204"/>
            </a:rPr>
            <a:t>Leads to new decision</a:t>
          </a:r>
        </a:p>
      </dgm:t>
    </dgm:pt>
    <dgm:pt modelId="{C56950CB-9B6C-43FD-8ADE-2D171FB1ACC2}" type="parTrans" cxnId="{063B5D50-FB83-48E6-9D72-F9AC0D200B7C}">
      <dgm:prSet/>
      <dgm:spPr/>
      <dgm:t>
        <a:bodyPr/>
        <a:lstStyle/>
        <a:p>
          <a:endParaRPr lang="en-US">
            <a:latin typeface="Myriad Pro" panose="020B0503030403020204"/>
          </a:endParaRPr>
        </a:p>
      </dgm:t>
    </dgm:pt>
    <dgm:pt modelId="{6C8437C7-B746-435E-B12E-BF2B742A9173}" type="sibTrans" cxnId="{063B5D50-FB83-48E6-9D72-F9AC0D200B7C}">
      <dgm:prSet/>
      <dgm:spPr/>
      <dgm:t>
        <a:bodyPr/>
        <a:lstStyle/>
        <a:p>
          <a:endParaRPr lang="en-US">
            <a:latin typeface="Myriad Pro" panose="020B0503030403020204"/>
          </a:endParaRPr>
        </a:p>
      </dgm:t>
    </dgm:pt>
    <dgm:pt modelId="{4A0CBED1-7A11-4EAF-B9BA-23E79743EF2E}" type="pres">
      <dgm:prSet presAssocID="{EB8AEDBA-B737-4FBA-B1E0-0BAE0DA8A04C}" presName="Name0" presStyleCnt="0">
        <dgm:presLayoutVars>
          <dgm:dir/>
          <dgm:resizeHandles val="exact"/>
        </dgm:presLayoutVars>
      </dgm:prSet>
      <dgm:spPr/>
    </dgm:pt>
    <dgm:pt modelId="{D3A53ACA-3050-4D2C-9757-57F9E5DA18B2}" type="pres">
      <dgm:prSet presAssocID="{04F408EA-04E0-41D3-AE1E-C148774A8384}" presName="node" presStyleLbl="node1" presStyleIdx="0" presStyleCnt="1">
        <dgm:presLayoutVars>
          <dgm:bulletEnabled val="1"/>
        </dgm:presLayoutVars>
      </dgm:prSet>
      <dgm:spPr/>
    </dgm:pt>
  </dgm:ptLst>
  <dgm:cxnLst>
    <dgm:cxn modelId="{3B56AC18-2F94-437A-BD91-9E82EFF5ADCC}" srcId="{04F408EA-04E0-41D3-AE1E-C148774A8384}" destId="{51292345-7594-4042-B35E-190C54F7337C}" srcOrd="1" destOrd="0" parTransId="{E28C1567-59F1-43BD-A0D5-06E5729F81FD}" sibTransId="{65199F05-F194-4B55-9CD0-F12BA9F300DC}"/>
    <dgm:cxn modelId="{5190B523-C724-4364-BD8D-E14BB90729C4}" srcId="{EB8AEDBA-B737-4FBA-B1E0-0BAE0DA8A04C}" destId="{04F408EA-04E0-41D3-AE1E-C148774A8384}" srcOrd="0" destOrd="0" parTransId="{4BFAC9BB-CAD2-4E0F-A70A-DD4F845426A1}" sibTransId="{C8D6181F-4A1D-49F8-9F70-921C11F6BF9B}"/>
    <dgm:cxn modelId="{063B5D50-FB83-48E6-9D72-F9AC0D200B7C}" srcId="{04F408EA-04E0-41D3-AE1E-C148774A8384}" destId="{8068100D-D689-4123-9F0E-FF32C96C984C}" srcOrd="2" destOrd="0" parTransId="{C56950CB-9B6C-43FD-8ADE-2D171FB1ACC2}" sibTransId="{6C8437C7-B746-435E-B12E-BF2B742A9173}"/>
    <dgm:cxn modelId="{28BB7B90-C15A-4C74-941C-AA36D5C29D71}" type="presOf" srcId="{04F408EA-04E0-41D3-AE1E-C148774A8384}" destId="{D3A53ACA-3050-4D2C-9757-57F9E5DA18B2}" srcOrd="0" destOrd="0" presId="urn:microsoft.com/office/officeart/2005/8/layout/hList6"/>
    <dgm:cxn modelId="{B23C9499-D605-45CC-8BC2-AFF5587A8033}" type="presOf" srcId="{8068100D-D689-4123-9F0E-FF32C96C984C}" destId="{D3A53ACA-3050-4D2C-9757-57F9E5DA18B2}" srcOrd="0" destOrd="3" presId="urn:microsoft.com/office/officeart/2005/8/layout/hList6"/>
    <dgm:cxn modelId="{B385AEAD-9829-492F-9ACB-13F2E1A4B8CC}" type="presOf" srcId="{EB8AEDBA-B737-4FBA-B1E0-0BAE0DA8A04C}" destId="{4A0CBED1-7A11-4EAF-B9BA-23E79743EF2E}" srcOrd="0" destOrd="0" presId="urn:microsoft.com/office/officeart/2005/8/layout/hList6"/>
    <dgm:cxn modelId="{E97EC1F2-9D57-4F20-A6F5-7E9D611E186D}" type="presOf" srcId="{51292345-7594-4042-B35E-190C54F7337C}" destId="{D3A53ACA-3050-4D2C-9757-57F9E5DA18B2}" srcOrd="0" destOrd="2" presId="urn:microsoft.com/office/officeart/2005/8/layout/hList6"/>
    <dgm:cxn modelId="{C921D5F6-7ECE-43AC-97AE-79105D32AB51}" srcId="{04F408EA-04E0-41D3-AE1E-C148774A8384}" destId="{6C432C8B-E081-4EAF-8841-23FB0466CDA3}" srcOrd="0" destOrd="0" parTransId="{40CEBF0D-8AED-4172-8ACB-5771AC81D866}" sibTransId="{F1B57530-7DF1-45FB-907E-96C70CA0C97F}"/>
    <dgm:cxn modelId="{442A76F8-4B1C-4D9E-A089-BEFD6982BF45}" type="presOf" srcId="{6C432C8B-E081-4EAF-8841-23FB0466CDA3}" destId="{D3A53ACA-3050-4D2C-9757-57F9E5DA18B2}" srcOrd="0" destOrd="1" presId="urn:microsoft.com/office/officeart/2005/8/layout/hList6"/>
    <dgm:cxn modelId="{4A5E0C28-ED89-4966-8529-2EA34B17482D}" type="presParOf" srcId="{4A0CBED1-7A11-4EAF-B9BA-23E79743EF2E}" destId="{D3A53ACA-3050-4D2C-9757-57F9E5DA18B2}" srcOrd="0" destOrd="0" presId="urn:microsoft.com/office/officeart/2005/8/layout/hList6"/>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B8AEDBA-B737-4FBA-B1E0-0BAE0DA8A04C}" type="doc">
      <dgm:prSet loTypeId="urn:microsoft.com/office/officeart/2005/8/layout/hList6" loCatId="list" qsTypeId="urn:microsoft.com/office/officeart/2005/8/quickstyle/simple2" qsCatId="simple" csTypeId="urn:microsoft.com/office/officeart/2005/8/colors/accent0_3" csCatId="mainScheme" phldr="1"/>
      <dgm:spPr/>
      <dgm:t>
        <a:bodyPr/>
        <a:lstStyle/>
        <a:p>
          <a:endParaRPr lang="en-US"/>
        </a:p>
      </dgm:t>
    </dgm:pt>
    <dgm:pt modelId="{04F408EA-04E0-41D3-AE1E-C148774A8384}">
      <dgm:prSet phldrT="[Text]"/>
      <dgm:spPr/>
      <dgm:t>
        <a:bodyPr/>
        <a:lstStyle/>
        <a:p>
          <a:r>
            <a:rPr lang="en-US" b="1" dirty="0">
              <a:latin typeface="Myriad Pro" panose="020B0503030403020204"/>
            </a:rPr>
            <a:t>Statement of the Case (SOC)</a:t>
          </a:r>
        </a:p>
      </dgm:t>
      <dgm:extLst>
        <a:ext uri="{E40237B7-FDA0-4F09-8148-C483321AD2D9}">
          <dgm14:cNvPr xmlns:dgm14="http://schemas.microsoft.com/office/drawing/2010/diagram" id="0" name="" descr="Statement of the Case (SOC)&#10; Explanation upholding prior decision&#10; Provides laws and regulations that support decision&#10;"/>
        </a:ext>
      </dgm:extLst>
    </dgm:pt>
    <dgm:pt modelId="{4BFAC9BB-CAD2-4E0F-A70A-DD4F845426A1}" type="parTrans" cxnId="{5190B523-C724-4364-BD8D-E14BB90729C4}">
      <dgm:prSet/>
      <dgm:spPr/>
      <dgm:t>
        <a:bodyPr/>
        <a:lstStyle/>
        <a:p>
          <a:endParaRPr lang="en-US">
            <a:latin typeface="Myriad Pro" panose="020B0503030403020204"/>
          </a:endParaRPr>
        </a:p>
      </dgm:t>
    </dgm:pt>
    <dgm:pt modelId="{C8D6181F-4A1D-49F8-9F70-921C11F6BF9B}" type="sibTrans" cxnId="{5190B523-C724-4364-BD8D-E14BB90729C4}">
      <dgm:prSet/>
      <dgm:spPr/>
      <dgm:t>
        <a:bodyPr/>
        <a:lstStyle/>
        <a:p>
          <a:endParaRPr lang="en-US">
            <a:latin typeface="Myriad Pro" panose="020B0503030403020204"/>
          </a:endParaRPr>
        </a:p>
      </dgm:t>
    </dgm:pt>
    <dgm:pt modelId="{6C432C8B-E081-4EAF-8841-23FB0466CDA3}">
      <dgm:prSet phldrT="[Text]"/>
      <dgm:spPr/>
      <dgm:t>
        <a:bodyPr/>
        <a:lstStyle/>
        <a:p>
          <a:r>
            <a:rPr lang="en-US" dirty="0">
              <a:latin typeface="Myriad Pro" panose="020B0503030403020204"/>
            </a:rPr>
            <a:t>Explanation upholding prior decision</a:t>
          </a:r>
        </a:p>
      </dgm:t>
    </dgm:pt>
    <dgm:pt modelId="{40CEBF0D-8AED-4172-8ACB-5771AC81D866}" type="parTrans" cxnId="{C921D5F6-7ECE-43AC-97AE-79105D32AB51}">
      <dgm:prSet/>
      <dgm:spPr/>
      <dgm:t>
        <a:bodyPr/>
        <a:lstStyle/>
        <a:p>
          <a:endParaRPr lang="en-US">
            <a:latin typeface="Myriad Pro" panose="020B0503030403020204"/>
          </a:endParaRPr>
        </a:p>
      </dgm:t>
    </dgm:pt>
    <dgm:pt modelId="{F1B57530-7DF1-45FB-907E-96C70CA0C97F}" type="sibTrans" cxnId="{C921D5F6-7ECE-43AC-97AE-79105D32AB51}">
      <dgm:prSet/>
      <dgm:spPr/>
      <dgm:t>
        <a:bodyPr/>
        <a:lstStyle/>
        <a:p>
          <a:endParaRPr lang="en-US">
            <a:latin typeface="Myriad Pro" panose="020B0503030403020204"/>
          </a:endParaRPr>
        </a:p>
      </dgm:t>
    </dgm:pt>
    <dgm:pt modelId="{8BADE796-8159-4D70-9016-B143C54A6A83}">
      <dgm:prSet phldrT="[Text]"/>
      <dgm:spPr/>
      <dgm:t>
        <a:bodyPr/>
        <a:lstStyle/>
        <a:p>
          <a:r>
            <a:rPr lang="en-US" dirty="0">
              <a:latin typeface="Myriad Pro" panose="020B0503030403020204"/>
            </a:rPr>
            <a:t>Provides laws and regulations that support decision</a:t>
          </a:r>
        </a:p>
      </dgm:t>
    </dgm:pt>
    <dgm:pt modelId="{A9B98A64-46EE-47C8-936A-EB75BD6B3BBB}" type="parTrans" cxnId="{2DB0BCE0-593F-43B0-AAF7-A2DEBE96D87F}">
      <dgm:prSet/>
      <dgm:spPr/>
      <dgm:t>
        <a:bodyPr/>
        <a:lstStyle/>
        <a:p>
          <a:endParaRPr lang="en-US">
            <a:latin typeface="Myriad Pro" panose="020B0503030403020204"/>
          </a:endParaRPr>
        </a:p>
      </dgm:t>
    </dgm:pt>
    <dgm:pt modelId="{0FBD828B-12AD-4645-87D8-6C0E474A6AEA}" type="sibTrans" cxnId="{2DB0BCE0-593F-43B0-AAF7-A2DEBE96D87F}">
      <dgm:prSet/>
      <dgm:spPr/>
      <dgm:t>
        <a:bodyPr/>
        <a:lstStyle/>
        <a:p>
          <a:endParaRPr lang="en-US">
            <a:latin typeface="Myriad Pro" panose="020B0503030403020204"/>
          </a:endParaRPr>
        </a:p>
      </dgm:t>
    </dgm:pt>
    <dgm:pt modelId="{4A0CBED1-7A11-4EAF-B9BA-23E79743EF2E}" type="pres">
      <dgm:prSet presAssocID="{EB8AEDBA-B737-4FBA-B1E0-0BAE0DA8A04C}" presName="Name0" presStyleCnt="0">
        <dgm:presLayoutVars>
          <dgm:dir/>
          <dgm:resizeHandles val="exact"/>
        </dgm:presLayoutVars>
      </dgm:prSet>
      <dgm:spPr/>
    </dgm:pt>
    <dgm:pt modelId="{D3A53ACA-3050-4D2C-9757-57F9E5DA18B2}" type="pres">
      <dgm:prSet presAssocID="{04F408EA-04E0-41D3-AE1E-C148774A8384}" presName="node" presStyleLbl="node1" presStyleIdx="0" presStyleCnt="1">
        <dgm:presLayoutVars>
          <dgm:bulletEnabled val="1"/>
        </dgm:presLayoutVars>
      </dgm:prSet>
      <dgm:spPr/>
    </dgm:pt>
  </dgm:ptLst>
  <dgm:cxnLst>
    <dgm:cxn modelId="{5190B523-C724-4364-BD8D-E14BB90729C4}" srcId="{EB8AEDBA-B737-4FBA-B1E0-0BAE0DA8A04C}" destId="{04F408EA-04E0-41D3-AE1E-C148774A8384}" srcOrd="0" destOrd="0" parTransId="{4BFAC9BB-CAD2-4E0F-A70A-DD4F845426A1}" sibTransId="{C8D6181F-4A1D-49F8-9F70-921C11F6BF9B}"/>
    <dgm:cxn modelId="{28BB7B90-C15A-4C74-941C-AA36D5C29D71}" type="presOf" srcId="{04F408EA-04E0-41D3-AE1E-C148774A8384}" destId="{D3A53ACA-3050-4D2C-9757-57F9E5DA18B2}" srcOrd="0" destOrd="0" presId="urn:microsoft.com/office/officeart/2005/8/layout/hList6"/>
    <dgm:cxn modelId="{9A6FC5A9-7D59-4BE6-B434-003621A61666}" type="presOf" srcId="{8BADE796-8159-4D70-9016-B143C54A6A83}" destId="{D3A53ACA-3050-4D2C-9757-57F9E5DA18B2}" srcOrd="0" destOrd="2" presId="urn:microsoft.com/office/officeart/2005/8/layout/hList6"/>
    <dgm:cxn modelId="{B385AEAD-9829-492F-9ACB-13F2E1A4B8CC}" type="presOf" srcId="{EB8AEDBA-B737-4FBA-B1E0-0BAE0DA8A04C}" destId="{4A0CBED1-7A11-4EAF-B9BA-23E79743EF2E}" srcOrd="0" destOrd="0" presId="urn:microsoft.com/office/officeart/2005/8/layout/hList6"/>
    <dgm:cxn modelId="{2DB0BCE0-593F-43B0-AAF7-A2DEBE96D87F}" srcId="{04F408EA-04E0-41D3-AE1E-C148774A8384}" destId="{8BADE796-8159-4D70-9016-B143C54A6A83}" srcOrd="1" destOrd="0" parTransId="{A9B98A64-46EE-47C8-936A-EB75BD6B3BBB}" sibTransId="{0FBD828B-12AD-4645-87D8-6C0E474A6AEA}"/>
    <dgm:cxn modelId="{C921D5F6-7ECE-43AC-97AE-79105D32AB51}" srcId="{04F408EA-04E0-41D3-AE1E-C148774A8384}" destId="{6C432C8B-E081-4EAF-8841-23FB0466CDA3}" srcOrd="0" destOrd="0" parTransId="{40CEBF0D-8AED-4172-8ACB-5771AC81D866}" sibTransId="{F1B57530-7DF1-45FB-907E-96C70CA0C97F}"/>
    <dgm:cxn modelId="{442A76F8-4B1C-4D9E-A089-BEFD6982BF45}" type="presOf" srcId="{6C432C8B-E081-4EAF-8841-23FB0466CDA3}" destId="{D3A53ACA-3050-4D2C-9757-57F9E5DA18B2}" srcOrd="0" destOrd="1" presId="urn:microsoft.com/office/officeart/2005/8/layout/hList6"/>
    <dgm:cxn modelId="{4A5E0C28-ED89-4966-8529-2EA34B17482D}" type="presParOf" srcId="{4A0CBED1-7A11-4EAF-B9BA-23E79743EF2E}" destId="{D3A53ACA-3050-4D2C-9757-57F9E5DA18B2}" srcOrd="0" destOrd="0" presId="urn:microsoft.com/office/officeart/2005/8/layout/hList6"/>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B8AEDBA-B737-4FBA-B1E0-0BAE0DA8A04C}" type="doc">
      <dgm:prSet loTypeId="urn:microsoft.com/office/officeart/2005/8/layout/hList6" loCatId="list" qsTypeId="urn:microsoft.com/office/officeart/2005/8/quickstyle/simple2" qsCatId="simple" csTypeId="urn:microsoft.com/office/officeart/2005/8/colors/accent0_3" csCatId="mainScheme" phldr="1"/>
      <dgm:spPr/>
      <dgm:t>
        <a:bodyPr/>
        <a:lstStyle/>
        <a:p>
          <a:endParaRPr lang="en-US"/>
        </a:p>
      </dgm:t>
    </dgm:pt>
    <dgm:pt modelId="{04F408EA-04E0-41D3-AE1E-C148774A8384}">
      <dgm:prSet phldrT="[Text]" custT="1"/>
      <dgm:spPr/>
      <dgm:t>
        <a:bodyPr/>
        <a:lstStyle/>
        <a:p>
          <a:r>
            <a:rPr lang="en-US" sz="2700" b="1" dirty="0">
              <a:latin typeface="Myriad Pro" panose="020B0503030403020204"/>
            </a:rPr>
            <a:t>Informal Conference</a:t>
          </a:r>
        </a:p>
      </dgm:t>
      <dgm:extLst>
        <a:ext uri="{E40237B7-FDA0-4F09-8148-C483321AD2D9}">
          <dgm14:cNvPr xmlns:dgm14="http://schemas.microsoft.com/office/drawing/2010/diagram" id="0" name="" descr="Informal Conference&#10; Tool to ensure understanding&#10; Clarify issues&#10; Fully develop record&#10;&#10;"/>
        </a:ext>
      </dgm:extLst>
    </dgm:pt>
    <dgm:pt modelId="{4BFAC9BB-CAD2-4E0F-A70A-DD4F845426A1}" type="parTrans" cxnId="{5190B523-C724-4364-BD8D-E14BB90729C4}">
      <dgm:prSet/>
      <dgm:spPr/>
      <dgm:t>
        <a:bodyPr/>
        <a:lstStyle/>
        <a:p>
          <a:endParaRPr lang="en-US"/>
        </a:p>
      </dgm:t>
    </dgm:pt>
    <dgm:pt modelId="{C8D6181F-4A1D-49F8-9F70-921C11F6BF9B}" type="sibTrans" cxnId="{5190B523-C724-4364-BD8D-E14BB90729C4}">
      <dgm:prSet/>
      <dgm:spPr/>
      <dgm:t>
        <a:bodyPr/>
        <a:lstStyle/>
        <a:p>
          <a:endParaRPr lang="en-US"/>
        </a:p>
      </dgm:t>
    </dgm:pt>
    <dgm:pt modelId="{6C432C8B-E081-4EAF-8841-23FB0466CDA3}">
      <dgm:prSet phldrT="[Text]" custT="1"/>
      <dgm:spPr/>
      <dgm:t>
        <a:bodyPr/>
        <a:lstStyle/>
        <a:p>
          <a:r>
            <a:rPr lang="en-US" sz="2100" dirty="0">
              <a:latin typeface="Myriad Pro" panose="020B0503030403020204"/>
            </a:rPr>
            <a:t>Tool to ensure understanding</a:t>
          </a:r>
        </a:p>
      </dgm:t>
    </dgm:pt>
    <dgm:pt modelId="{F1B57530-7DF1-45FB-907E-96C70CA0C97F}" type="sibTrans" cxnId="{C921D5F6-7ECE-43AC-97AE-79105D32AB51}">
      <dgm:prSet/>
      <dgm:spPr/>
      <dgm:t>
        <a:bodyPr/>
        <a:lstStyle/>
        <a:p>
          <a:endParaRPr lang="en-US"/>
        </a:p>
      </dgm:t>
    </dgm:pt>
    <dgm:pt modelId="{40CEBF0D-8AED-4172-8ACB-5771AC81D866}" type="parTrans" cxnId="{C921D5F6-7ECE-43AC-97AE-79105D32AB51}">
      <dgm:prSet/>
      <dgm:spPr/>
      <dgm:t>
        <a:bodyPr/>
        <a:lstStyle/>
        <a:p>
          <a:endParaRPr lang="en-US"/>
        </a:p>
      </dgm:t>
    </dgm:pt>
    <dgm:pt modelId="{B7CDB0AE-91F5-4D90-93C2-B559F6C5835B}">
      <dgm:prSet phldrT="[Text]" custT="1"/>
      <dgm:spPr/>
      <dgm:t>
        <a:bodyPr/>
        <a:lstStyle/>
        <a:p>
          <a:r>
            <a:rPr lang="en-US" sz="2100" dirty="0">
              <a:latin typeface="Myriad Pro" panose="020B0503030403020204"/>
            </a:rPr>
            <a:t>Clarify issues</a:t>
          </a:r>
        </a:p>
      </dgm:t>
    </dgm:pt>
    <dgm:pt modelId="{2D602BC9-FA44-4671-9580-0ECC02751029}" type="parTrans" cxnId="{3BD5882B-BF0F-46AD-86B7-116FB4740D1F}">
      <dgm:prSet/>
      <dgm:spPr/>
      <dgm:t>
        <a:bodyPr/>
        <a:lstStyle/>
        <a:p>
          <a:endParaRPr lang="en-US"/>
        </a:p>
      </dgm:t>
    </dgm:pt>
    <dgm:pt modelId="{7F65FBE3-5232-425A-842D-3CA33C2E2E41}" type="sibTrans" cxnId="{3BD5882B-BF0F-46AD-86B7-116FB4740D1F}">
      <dgm:prSet/>
      <dgm:spPr/>
      <dgm:t>
        <a:bodyPr/>
        <a:lstStyle/>
        <a:p>
          <a:endParaRPr lang="en-US"/>
        </a:p>
      </dgm:t>
    </dgm:pt>
    <dgm:pt modelId="{2697D809-98F1-4E0F-A5BC-61964F0C832C}">
      <dgm:prSet phldrT="[Text]" custT="1"/>
      <dgm:spPr/>
      <dgm:t>
        <a:bodyPr/>
        <a:lstStyle/>
        <a:p>
          <a:r>
            <a:rPr lang="en-US" sz="2100" dirty="0">
              <a:latin typeface="Myriad Pro" panose="020B0503030403020204"/>
            </a:rPr>
            <a:t>Fully develop record</a:t>
          </a:r>
        </a:p>
      </dgm:t>
    </dgm:pt>
    <dgm:pt modelId="{2CD96A6D-9B4D-4D94-A791-2A040C060FC6}" type="parTrans" cxnId="{A7DEBFB2-C905-497E-9162-B3D2B17AC1AC}">
      <dgm:prSet/>
      <dgm:spPr/>
      <dgm:t>
        <a:bodyPr/>
        <a:lstStyle/>
        <a:p>
          <a:endParaRPr lang="en-US"/>
        </a:p>
      </dgm:t>
    </dgm:pt>
    <dgm:pt modelId="{ACBE98C3-BB18-4EDC-A7CE-6DE30A5C1E50}" type="sibTrans" cxnId="{A7DEBFB2-C905-497E-9162-B3D2B17AC1AC}">
      <dgm:prSet/>
      <dgm:spPr/>
      <dgm:t>
        <a:bodyPr/>
        <a:lstStyle/>
        <a:p>
          <a:endParaRPr lang="en-US"/>
        </a:p>
      </dgm:t>
    </dgm:pt>
    <dgm:pt modelId="{4A0CBED1-7A11-4EAF-B9BA-23E79743EF2E}" type="pres">
      <dgm:prSet presAssocID="{EB8AEDBA-B737-4FBA-B1E0-0BAE0DA8A04C}" presName="Name0" presStyleCnt="0">
        <dgm:presLayoutVars>
          <dgm:dir/>
          <dgm:resizeHandles val="exact"/>
        </dgm:presLayoutVars>
      </dgm:prSet>
      <dgm:spPr/>
    </dgm:pt>
    <dgm:pt modelId="{D3A53ACA-3050-4D2C-9757-57F9E5DA18B2}" type="pres">
      <dgm:prSet presAssocID="{04F408EA-04E0-41D3-AE1E-C148774A8384}" presName="node" presStyleLbl="node1" presStyleIdx="0" presStyleCnt="1">
        <dgm:presLayoutVars>
          <dgm:bulletEnabled val="1"/>
        </dgm:presLayoutVars>
      </dgm:prSet>
      <dgm:spPr/>
    </dgm:pt>
  </dgm:ptLst>
  <dgm:cxnLst>
    <dgm:cxn modelId="{5190B523-C724-4364-BD8D-E14BB90729C4}" srcId="{EB8AEDBA-B737-4FBA-B1E0-0BAE0DA8A04C}" destId="{04F408EA-04E0-41D3-AE1E-C148774A8384}" srcOrd="0" destOrd="0" parTransId="{4BFAC9BB-CAD2-4E0F-A70A-DD4F845426A1}" sibTransId="{C8D6181F-4A1D-49F8-9F70-921C11F6BF9B}"/>
    <dgm:cxn modelId="{F0D9C429-0632-431A-8BFC-2A69FEB605C6}" type="presOf" srcId="{B7CDB0AE-91F5-4D90-93C2-B559F6C5835B}" destId="{D3A53ACA-3050-4D2C-9757-57F9E5DA18B2}" srcOrd="0" destOrd="2" presId="urn:microsoft.com/office/officeart/2005/8/layout/hList6"/>
    <dgm:cxn modelId="{3BD5882B-BF0F-46AD-86B7-116FB4740D1F}" srcId="{04F408EA-04E0-41D3-AE1E-C148774A8384}" destId="{B7CDB0AE-91F5-4D90-93C2-B559F6C5835B}" srcOrd="1" destOrd="0" parTransId="{2D602BC9-FA44-4671-9580-0ECC02751029}" sibTransId="{7F65FBE3-5232-425A-842D-3CA33C2E2E41}"/>
    <dgm:cxn modelId="{FBB55D44-2891-4164-BB40-7A8488518996}" type="presOf" srcId="{2697D809-98F1-4E0F-A5BC-61964F0C832C}" destId="{D3A53ACA-3050-4D2C-9757-57F9E5DA18B2}" srcOrd="0" destOrd="3" presId="urn:microsoft.com/office/officeart/2005/8/layout/hList6"/>
    <dgm:cxn modelId="{28BB7B90-C15A-4C74-941C-AA36D5C29D71}" type="presOf" srcId="{04F408EA-04E0-41D3-AE1E-C148774A8384}" destId="{D3A53ACA-3050-4D2C-9757-57F9E5DA18B2}" srcOrd="0" destOrd="0" presId="urn:microsoft.com/office/officeart/2005/8/layout/hList6"/>
    <dgm:cxn modelId="{B385AEAD-9829-492F-9ACB-13F2E1A4B8CC}" type="presOf" srcId="{EB8AEDBA-B737-4FBA-B1E0-0BAE0DA8A04C}" destId="{4A0CBED1-7A11-4EAF-B9BA-23E79743EF2E}" srcOrd="0" destOrd="0" presId="urn:microsoft.com/office/officeart/2005/8/layout/hList6"/>
    <dgm:cxn modelId="{A7DEBFB2-C905-497E-9162-B3D2B17AC1AC}" srcId="{04F408EA-04E0-41D3-AE1E-C148774A8384}" destId="{2697D809-98F1-4E0F-A5BC-61964F0C832C}" srcOrd="2" destOrd="0" parTransId="{2CD96A6D-9B4D-4D94-A791-2A040C060FC6}" sibTransId="{ACBE98C3-BB18-4EDC-A7CE-6DE30A5C1E50}"/>
    <dgm:cxn modelId="{C921D5F6-7ECE-43AC-97AE-79105D32AB51}" srcId="{04F408EA-04E0-41D3-AE1E-C148774A8384}" destId="{6C432C8B-E081-4EAF-8841-23FB0466CDA3}" srcOrd="0" destOrd="0" parTransId="{40CEBF0D-8AED-4172-8ACB-5771AC81D866}" sibTransId="{F1B57530-7DF1-45FB-907E-96C70CA0C97F}"/>
    <dgm:cxn modelId="{442A76F8-4B1C-4D9E-A089-BEFD6982BF45}" type="presOf" srcId="{6C432C8B-E081-4EAF-8841-23FB0466CDA3}" destId="{D3A53ACA-3050-4D2C-9757-57F9E5DA18B2}" srcOrd="0" destOrd="1" presId="urn:microsoft.com/office/officeart/2005/8/layout/hList6"/>
    <dgm:cxn modelId="{4A5E0C28-ED89-4966-8529-2EA34B17482D}" type="presParOf" srcId="{4A0CBED1-7A11-4EAF-B9BA-23E79743EF2E}" destId="{D3A53ACA-3050-4D2C-9757-57F9E5DA18B2}" srcOrd="0" destOrd="0" presId="urn:microsoft.com/office/officeart/2005/8/layout/hList6"/>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B8AEDBA-B737-4FBA-B1E0-0BAE0DA8A04C}" type="doc">
      <dgm:prSet loTypeId="urn:microsoft.com/office/officeart/2005/8/layout/hList6" loCatId="list" qsTypeId="urn:microsoft.com/office/officeart/2005/8/quickstyle/simple2" qsCatId="simple" csTypeId="urn:microsoft.com/office/officeart/2005/8/colors/accent0_3" csCatId="mainScheme" phldr="1"/>
      <dgm:spPr/>
      <dgm:t>
        <a:bodyPr/>
        <a:lstStyle/>
        <a:p>
          <a:endParaRPr lang="en-US"/>
        </a:p>
      </dgm:t>
    </dgm:pt>
    <dgm:pt modelId="{04F408EA-04E0-41D3-AE1E-C148774A8384}">
      <dgm:prSet phldrT="[Text]"/>
      <dgm:spPr/>
      <dgm:t>
        <a:bodyPr/>
        <a:lstStyle/>
        <a:p>
          <a:r>
            <a:rPr lang="en-US" b="1" i="0" dirty="0">
              <a:latin typeface="Myriad Pro" panose="020B0503030403020204"/>
            </a:rPr>
            <a:t>Formal Hearing</a:t>
          </a:r>
        </a:p>
      </dgm:t>
      <dgm:extLst>
        <a:ext uri="{E40237B7-FDA0-4F09-8148-C483321AD2D9}">
          <dgm14:cNvPr xmlns:dgm14="http://schemas.microsoft.com/office/drawing/2010/diagram" id="0" name="" descr="Formal Hearing&#10; Recorded proceeding&#10; Sworn or affirmed testimony, evidence, or argument &#10;"/>
        </a:ext>
      </dgm:extLst>
    </dgm:pt>
    <dgm:pt modelId="{4BFAC9BB-CAD2-4E0F-A70A-DD4F845426A1}" type="parTrans" cxnId="{5190B523-C724-4364-BD8D-E14BB90729C4}">
      <dgm:prSet/>
      <dgm:spPr/>
      <dgm:t>
        <a:bodyPr/>
        <a:lstStyle/>
        <a:p>
          <a:endParaRPr lang="en-US">
            <a:latin typeface="Myriad Pro" panose="020B0503030403020204"/>
          </a:endParaRPr>
        </a:p>
      </dgm:t>
    </dgm:pt>
    <dgm:pt modelId="{C8D6181F-4A1D-49F8-9F70-921C11F6BF9B}" type="sibTrans" cxnId="{5190B523-C724-4364-BD8D-E14BB90729C4}">
      <dgm:prSet/>
      <dgm:spPr/>
      <dgm:t>
        <a:bodyPr/>
        <a:lstStyle/>
        <a:p>
          <a:endParaRPr lang="en-US">
            <a:latin typeface="Myriad Pro" panose="020B0503030403020204"/>
          </a:endParaRPr>
        </a:p>
      </dgm:t>
    </dgm:pt>
    <dgm:pt modelId="{6C432C8B-E081-4EAF-8841-23FB0466CDA3}">
      <dgm:prSet phldrT="[Text]"/>
      <dgm:spPr/>
      <dgm:t>
        <a:bodyPr/>
        <a:lstStyle/>
        <a:p>
          <a:r>
            <a:rPr lang="en-US" dirty="0">
              <a:latin typeface="Myriad Pro" panose="020B0503030403020204"/>
            </a:rPr>
            <a:t>Recorded proceeding</a:t>
          </a:r>
        </a:p>
      </dgm:t>
    </dgm:pt>
    <dgm:pt modelId="{F1B57530-7DF1-45FB-907E-96C70CA0C97F}" type="sibTrans" cxnId="{C921D5F6-7ECE-43AC-97AE-79105D32AB51}">
      <dgm:prSet/>
      <dgm:spPr/>
      <dgm:t>
        <a:bodyPr/>
        <a:lstStyle/>
        <a:p>
          <a:endParaRPr lang="en-US">
            <a:latin typeface="Myriad Pro" panose="020B0503030403020204"/>
          </a:endParaRPr>
        </a:p>
      </dgm:t>
    </dgm:pt>
    <dgm:pt modelId="{40CEBF0D-8AED-4172-8ACB-5771AC81D866}" type="parTrans" cxnId="{C921D5F6-7ECE-43AC-97AE-79105D32AB51}">
      <dgm:prSet/>
      <dgm:spPr/>
      <dgm:t>
        <a:bodyPr/>
        <a:lstStyle/>
        <a:p>
          <a:endParaRPr lang="en-US">
            <a:latin typeface="Myriad Pro" panose="020B0503030403020204"/>
          </a:endParaRPr>
        </a:p>
      </dgm:t>
    </dgm:pt>
    <dgm:pt modelId="{A431AECE-B294-42B0-B870-E52085A24292}">
      <dgm:prSet phldrT="[Text]"/>
      <dgm:spPr/>
      <dgm:t>
        <a:bodyPr/>
        <a:lstStyle/>
        <a:p>
          <a:r>
            <a:rPr lang="en-US" dirty="0">
              <a:latin typeface="Myriad Pro" panose="020B0503030403020204"/>
            </a:rPr>
            <a:t>Sworn or affirmed testimony, evidence, or argument </a:t>
          </a:r>
        </a:p>
      </dgm:t>
    </dgm:pt>
    <dgm:pt modelId="{3C9168DF-A0DF-4B46-B702-EF4A9B8A104A}" type="parTrans" cxnId="{E576DE63-ACBB-4452-A914-6EBD3DC4CAC9}">
      <dgm:prSet/>
      <dgm:spPr/>
      <dgm:t>
        <a:bodyPr/>
        <a:lstStyle/>
        <a:p>
          <a:endParaRPr lang="en-US">
            <a:latin typeface="Myriad Pro" panose="020B0503030403020204"/>
          </a:endParaRPr>
        </a:p>
      </dgm:t>
    </dgm:pt>
    <dgm:pt modelId="{E7CB76F3-DC41-42E5-8EE3-2AD5D32CF126}" type="sibTrans" cxnId="{E576DE63-ACBB-4452-A914-6EBD3DC4CAC9}">
      <dgm:prSet/>
      <dgm:spPr/>
      <dgm:t>
        <a:bodyPr/>
        <a:lstStyle/>
        <a:p>
          <a:endParaRPr lang="en-US">
            <a:latin typeface="Myriad Pro" panose="020B0503030403020204"/>
          </a:endParaRPr>
        </a:p>
      </dgm:t>
    </dgm:pt>
    <dgm:pt modelId="{4A0CBED1-7A11-4EAF-B9BA-23E79743EF2E}" type="pres">
      <dgm:prSet presAssocID="{EB8AEDBA-B737-4FBA-B1E0-0BAE0DA8A04C}" presName="Name0" presStyleCnt="0">
        <dgm:presLayoutVars>
          <dgm:dir/>
          <dgm:resizeHandles val="exact"/>
        </dgm:presLayoutVars>
      </dgm:prSet>
      <dgm:spPr/>
    </dgm:pt>
    <dgm:pt modelId="{D3A53ACA-3050-4D2C-9757-57F9E5DA18B2}" type="pres">
      <dgm:prSet presAssocID="{04F408EA-04E0-41D3-AE1E-C148774A8384}" presName="node" presStyleLbl="node1" presStyleIdx="0" presStyleCnt="1">
        <dgm:presLayoutVars>
          <dgm:bulletEnabled val="1"/>
        </dgm:presLayoutVars>
      </dgm:prSet>
      <dgm:spPr/>
    </dgm:pt>
  </dgm:ptLst>
  <dgm:cxnLst>
    <dgm:cxn modelId="{5190B523-C724-4364-BD8D-E14BB90729C4}" srcId="{EB8AEDBA-B737-4FBA-B1E0-0BAE0DA8A04C}" destId="{04F408EA-04E0-41D3-AE1E-C148774A8384}" srcOrd="0" destOrd="0" parTransId="{4BFAC9BB-CAD2-4E0F-A70A-DD4F845426A1}" sibTransId="{C8D6181F-4A1D-49F8-9F70-921C11F6BF9B}"/>
    <dgm:cxn modelId="{1596F925-EC66-4BB2-988C-D0B6907AAA89}" type="presOf" srcId="{A431AECE-B294-42B0-B870-E52085A24292}" destId="{D3A53ACA-3050-4D2C-9757-57F9E5DA18B2}" srcOrd="0" destOrd="2" presId="urn:microsoft.com/office/officeart/2005/8/layout/hList6"/>
    <dgm:cxn modelId="{E576DE63-ACBB-4452-A914-6EBD3DC4CAC9}" srcId="{04F408EA-04E0-41D3-AE1E-C148774A8384}" destId="{A431AECE-B294-42B0-B870-E52085A24292}" srcOrd="1" destOrd="0" parTransId="{3C9168DF-A0DF-4B46-B702-EF4A9B8A104A}" sibTransId="{E7CB76F3-DC41-42E5-8EE3-2AD5D32CF126}"/>
    <dgm:cxn modelId="{28BB7B90-C15A-4C74-941C-AA36D5C29D71}" type="presOf" srcId="{04F408EA-04E0-41D3-AE1E-C148774A8384}" destId="{D3A53ACA-3050-4D2C-9757-57F9E5DA18B2}" srcOrd="0" destOrd="0" presId="urn:microsoft.com/office/officeart/2005/8/layout/hList6"/>
    <dgm:cxn modelId="{B385AEAD-9829-492F-9ACB-13F2E1A4B8CC}" type="presOf" srcId="{EB8AEDBA-B737-4FBA-B1E0-0BAE0DA8A04C}" destId="{4A0CBED1-7A11-4EAF-B9BA-23E79743EF2E}" srcOrd="0" destOrd="0" presId="urn:microsoft.com/office/officeart/2005/8/layout/hList6"/>
    <dgm:cxn modelId="{C921D5F6-7ECE-43AC-97AE-79105D32AB51}" srcId="{04F408EA-04E0-41D3-AE1E-C148774A8384}" destId="{6C432C8B-E081-4EAF-8841-23FB0466CDA3}" srcOrd="0" destOrd="0" parTransId="{40CEBF0D-8AED-4172-8ACB-5771AC81D866}" sibTransId="{F1B57530-7DF1-45FB-907E-96C70CA0C97F}"/>
    <dgm:cxn modelId="{442A76F8-4B1C-4D9E-A089-BEFD6982BF45}" type="presOf" srcId="{6C432C8B-E081-4EAF-8841-23FB0466CDA3}" destId="{D3A53ACA-3050-4D2C-9757-57F9E5DA18B2}" srcOrd="0" destOrd="1" presId="urn:microsoft.com/office/officeart/2005/8/layout/hList6"/>
    <dgm:cxn modelId="{4A5E0C28-ED89-4966-8529-2EA34B17482D}" type="presParOf" srcId="{4A0CBED1-7A11-4EAF-B9BA-23E79743EF2E}" destId="{D3A53ACA-3050-4D2C-9757-57F9E5DA18B2}" srcOrd="0" destOrd="0" presId="urn:microsoft.com/office/officeart/2005/8/layout/hList6"/>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B8AEDBA-B737-4FBA-B1E0-0BAE0DA8A04C}" type="doc">
      <dgm:prSet loTypeId="urn:microsoft.com/office/officeart/2005/8/layout/hList6" loCatId="list" qsTypeId="urn:microsoft.com/office/officeart/2005/8/quickstyle/simple2" qsCatId="simple" csTypeId="urn:microsoft.com/office/officeart/2005/8/colors/accent0_3" csCatId="mainScheme" phldr="1"/>
      <dgm:spPr/>
      <dgm:t>
        <a:bodyPr/>
        <a:lstStyle/>
        <a:p>
          <a:endParaRPr lang="en-US"/>
        </a:p>
      </dgm:t>
    </dgm:pt>
    <dgm:pt modelId="{04F408EA-04E0-41D3-AE1E-C148774A8384}">
      <dgm:prSet phldrT="[Text]"/>
      <dgm:spPr/>
      <dgm:t>
        <a:bodyPr/>
        <a:lstStyle/>
        <a:p>
          <a:r>
            <a:rPr lang="en-US" b="1" dirty="0">
              <a:latin typeface="Myriad Pro" panose="020B0503030403020204"/>
            </a:rPr>
            <a:t>Substantive Appeal</a:t>
          </a:r>
        </a:p>
      </dgm:t>
    </dgm:pt>
    <dgm:pt modelId="{4BFAC9BB-CAD2-4E0F-A70A-DD4F845426A1}" type="parTrans" cxnId="{5190B523-C724-4364-BD8D-E14BB90729C4}">
      <dgm:prSet/>
      <dgm:spPr/>
      <dgm:t>
        <a:bodyPr/>
        <a:lstStyle/>
        <a:p>
          <a:endParaRPr lang="en-US"/>
        </a:p>
      </dgm:t>
    </dgm:pt>
    <dgm:pt modelId="{C8D6181F-4A1D-49F8-9F70-921C11F6BF9B}" type="sibTrans" cxnId="{5190B523-C724-4364-BD8D-E14BB90729C4}">
      <dgm:prSet/>
      <dgm:spPr/>
      <dgm:t>
        <a:bodyPr/>
        <a:lstStyle/>
        <a:p>
          <a:endParaRPr lang="en-US"/>
        </a:p>
      </dgm:t>
    </dgm:pt>
    <dgm:pt modelId="{6C432C8B-E081-4EAF-8841-23FB0466CDA3}">
      <dgm:prSet phldrT="[Text]"/>
      <dgm:spPr/>
      <dgm:t>
        <a:bodyPr/>
        <a:lstStyle/>
        <a:p>
          <a:r>
            <a:rPr lang="en-US" dirty="0">
              <a:latin typeface="Myriad Pro" panose="020B0503030403020204"/>
            </a:rPr>
            <a:t>‘Perfect’ and continue an appeal to the Board</a:t>
          </a:r>
        </a:p>
      </dgm:t>
    </dgm:pt>
    <dgm:pt modelId="{F1B57530-7DF1-45FB-907E-96C70CA0C97F}" type="sibTrans" cxnId="{C921D5F6-7ECE-43AC-97AE-79105D32AB51}">
      <dgm:prSet/>
      <dgm:spPr/>
      <dgm:t>
        <a:bodyPr/>
        <a:lstStyle/>
        <a:p>
          <a:endParaRPr lang="en-US"/>
        </a:p>
      </dgm:t>
    </dgm:pt>
    <dgm:pt modelId="{40CEBF0D-8AED-4172-8ACB-5771AC81D866}" type="parTrans" cxnId="{C921D5F6-7ECE-43AC-97AE-79105D32AB51}">
      <dgm:prSet/>
      <dgm:spPr/>
      <dgm:t>
        <a:bodyPr/>
        <a:lstStyle/>
        <a:p>
          <a:endParaRPr lang="en-US"/>
        </a:p>
      </dgm:t>
    </dgm:pt>
    <dgm:pt modelId="{E6339D7E-158F-43FB-908A-BA2BB78C3B4D}">
      <dgm:prSet phldrT="[Text]"/>
      <dgm:spPr/>
      <dgm:t>
        <a:bodyPr/>
        <a:lstStyle/>
        <a:p>
          <a:r>
            <a:rPr lang="en-US" dirty="0">
              <a:latin typeface="Myriad Pro" panose="020B0503030403020204"/>
            </a:rPr>
            <a:t>After SOC/SSOC</a:t>
          </a:r>
        </a:p>
      </dgm:t>
    </dgm:pt>
    <dgm:pt modelId="{95702A16-4E5F-41B1-9C81-86C98AF302FC}" type="parTrans" cxnId="{EB35237A-7C6F-44E5-BD5B-2B6F9C5C2064}">
      <dgm:prSet/>
      <dgm:spPr/>
      <dgm:t>
        <a:bodyPr/>
        <a:lstStyle/>
        <a:p>
          <a:endParaRPr lang="en-US"/>
        </a:p>
      </dgm:t>
    </dgm:pt>
    <dgm:pt modelId="{697F58B1-28F8-461F-B62F-2CD3BDFF139D}" type="sibTrans" cxnId="{EB35237A-7C6F-44E5-BD5B-2B6F9C5C2064}">
      <dgm:prSet/>
      <dgm:spPr/>
      <dgm:t>
        <a:bodyPr/>
        <a:lstStyle/>
        <a:p>
          <a:endParaRPr lang="en-US"/>
        </a:p>
      </dgm:t>
    </dgm:pt>
    <dgm:pt modelId="{3F35FAF7-5060-4D9D-ADA9-AE44C4E6D5B3}">
      <dgm:prSet phldrT="[Text]"/>
      <dgm:spPr/>
      <dgm:t>
        <a:bodyPr/>
        <a:lstStyle/>
        <a:p>
          <a:r>
            <a:rPr lang="en-US" dirty="0">
              <a:latin typeface="Myriad Pro" panose="020B0503030403020204"/>
            </a:rPr>
            <a:t>In writing</a:t>
          </a:r>
        </a:p>
      </dgm:t>
    </dgm:pt>
    <dgm:pt modelId="{FFC72DC9-BB0F-4C27-9082-ECC74852B9F5}" type="parTrans" cxnId="{D4E60259-4916-4160-B2B0-CF72464E67B4}">
      <dgm:prSet/>
      <dgm:spPr/>
      <dgm:t>
        <a:bodyPr/>
        <a:lstStyle/>
        <a:p>
          <a:endParaRPr lang="en-US"/>
        </a:p>
      </dgm:t>
    </dgm:pt>
    <dgm:pt modelId="{6E307BB1-5073-4428-ACFF-7180AD701331}" type="sibTrans" cxnId="{D4E60259-4916-4160-B2B0-CF72464E67B4}">
      <dgm:prSet/>
      <dgm:spPr/>
      <dgm:t>
        <a:bodyPr/>
        <a:lstStyle/>
        <a:p>
          <a:endParaRPr lang="en-US"/>
        </a:p>
      </dgm:t>
    </dgm:pt>
    <dgm:pt modelId="{4A0CBED1-7A11-4EAF-B9BA-23E79743EF2E}" type="pres">
      <dgm:prSet presAssocID="{EB8AEDBA-B737-4FBA-B1E0-0BAE0DA8A04C}" presName="Name0" presStyleCnt="0">
        <dgm:presLayoutVars>
          <dgm:dir/>
          <dgm:resizeHandles val="exact"/>
        </dgm:presLayoutVars>
      </dgm:prSet>
      <dgm:spPr/>
    </dgm:pt>
    <dgm:pt modelId="{D3A53ACA-3050-4D2C-9757-57F9E5DA18B2}" type="pres">
      <dgm:prSet presAssocID="{04F408EA-04E0-41D3-AE1E-C148774A8384}" presName="node" presStyleLbl="node1" presStyleIdx="0" presStyleCnt="1">
        <dgm:presLayoutVars>
          <dgm:bulletEnabled val="1"/>
        </dgm:presLayoutVars>
      </dgm:prSet>
      <dgm:spPr/>
    </dgm:pt>
  </dgm:ptLst>
  <dgm:cxnLst>
    <dgm:cxn modelId="{5190B523-C724-4364-BD8D-E14BB90729C4}" srcId="{EB8AEDBA-B737-4FBA-B1E0-0BAE0DA8A04C}" destId="{04F408EA-04E0-41D3-AE1E-C148774A8384}" srcOrd="0" destOrd="0" parTransId="{4BFAC9BB-CAD2-4E0F-A70A-DD4F845426A1}" sibTransId="{C8D6181F-4A1D-49F8-9F70-921C11F6BF9B}"/>
    <dgm:cxn modelId="{2D195B48-6123-4934-8A27-AC4D2918FEF7}" type="presOf" srcId="{E6339D7E-158F-43FB-908A-BA2BB78C3B4D}" destId="{D3A53ACA-3050-4D2C-9757-57F9E5DA18B2}" srcOrd="0" destOrd="2" presId="urn:microsoft.com/office/officeart/2005/8/layout/hList6"/>
    <dgm:cxn modelId="{D4E60259-4916-4160-B2B0-CF72464E67B4}" srcId="{04F408EA-04E0-41D3-AE1E-C148774A8384}" destId="{3F35FAF7-5060-4D9D-ADA9-AE44C4E6D5B3}" srcOrd="2" destOrd="0" parTransId="{FFC72DC9-BB0F-4C27-9082-ECC74852B9F5}" sibTransId="{6E307BB1-5073-4428-ACFF-7180AD701331}"/>
    <dgm:cxn modelId="{EB35237A-7C6F-44E5-BD5B-2B6F9C5C2064}" srcId="{04F408EA-04E0-41D3-AE1E-C148774A8384}" destId="{E6339D7E-158F-43FB-908A-BA2BB78C3B4D}" srcOrd="1" destOrd="0" parTransId="{95702A16-4E5F-41B1-9C81-86C98AF302FC}" sibTransId="{697F58B1-28F8-461F-B62F-2CD3BDFF139D}"/>
    <dgm:cxn modelId="{28BB7B90-C15A-4C74-941C-AA36D5C29D71}" type="presOf" srcId="{04F408EA-04E0-41D3-AE1E-C148774A8384}" destId="{D3A53ACA-3050-4D2C-9757-57F9E5DA18B2}" srcOrd="0" destOrd="0" presId="urn:microsoft.com/office/officeart/2005/8/layout/hList6"/>
    <dgm:cxn modelId="{B385AEAD-9829-492F-9ACB-13F2E1A4B8CC}" type="presOf" srcId="{EB8AEDBA-B737-4FBA-B1E0-0BAE0DA8A04C}" destId="{4A0CBED1-7A11-4EAF-B9BA-23E79743EF2E}" srcOrd="0" destOrd="0" presId="urn:microsoft.com/office/officeart/2005/8/layout/hList6"/>
    <dgm:cxn modelId="{596202BB-8D32-4137-A52F-EB4B635057E2}" type="presOf" srcId="{3F35FAF7-5060-4D9D-ADA9-AE44C4E6D5B3}" destId="{D3A53ACA-3050-4D2C-9757-57F9E5DA18B2}" srcOrd="0" destOrd="3" presId="urn:microsoft.com/office/officeart/2005/8/layout/hList6"/>
    <dgm:cxn modelId="{C921D5F6-7ECE-43AC-97AE-79105D32AB51}" srcId="{04F408EA-04E0-41D3-AE1E-C148774A8384}" destId="{6C432C8B-E081-4EAF-8841-23FB0466CDA3}" srcOrd="0" destOrd="0" parTransId="{40CEBF0D-8AED-4172-8ACB-5771AC81D866}" sibTransId="{F1B57530-7DF1-45FB-907E-96C70CA0C97F}"/>
    <dgm:cxn modelId="{442A76F8-4B1C-4D9E-A089-BEFD6982BF45}" type="presOf" srcId="{6C432C8B-E081-4EAF-8841-23FB0466CDA3}" destId="{D3A53ACA-3050-4D2C-9757-57F9E5DA18B2}" srcOrd="0" destOrd="1" presId="urn:microsoft.com/office/officeart/2005/8/layout/hList6"/>
    <dgm:cxn modelId="{4A5E0C28-ED89-4966-8529-2EA34B17482D}" type="presParOf" srcId="{4A0CBED1-7A11-4EAF-B9BA-23E79743EF2E}" destId="{D3A53ACA-3050-4D2C-9757-57F9E5DA18B2}" srcOrd="0" destOrd="0" presId="urn:microsoft.com/office/officeart/2005/8/layout/hList6"/>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A53ACA-3050-4D2C-9757-57F9E5DA18B2}">
      <dsp:nvSpPr>
        <dsp:cNvPr id="0" name=""/>
        <dsp:cNvSpPr/>
      </dsp:nvSpPr>
      <dsp:spPr>
        <a:xfrm rot="16200000">
          <a:off x="-716696" y="716696"/>
          <a:ext cx="4525963" cy="3092571"/>
        </a:xfrm>
        <a:prstGeom prst="flowChartManualOperation">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1450" tIns="0" rIns="171450" bIns="0" numCol="1" spcCol="1270" anchor="t" anchorCtr="0">
          <a:noAutofit/>
        </a:bodyPr>
        <a:lstStyle/>
        <a:p>
          <a:pPr marL="0" lvl="0" indent="0" algn="l" defTabSz="1200150">
            <a:lnSpc>
              <a:spcPct val="90000"/>
            </a:lnSpc>
            <a:spcBef>
              <a:spcPct val="0"/>
            </a:spcBef>
            <a:spcAft>
              <a:spcPct val="35000"/>
            </a:spcAft>
            <a:buNone/>
          </a:pPr>
          <a:r>
            <a:rPr lang="en-US" sz="2700" b="1" kern="1200" dirty="0">
              <a:latin typeface="Myriad Pro" panose="020B0503030403020204"/>
            </a:rPr>
            <a:t>Appellant</a:t>
          </a:r>
        </a:p>
        <a:p>
          <a:pPr marL="228600" lvl="1" indent="-228600" algn="l" defTabSz="933450">
            <a:lnSpc>
              <a:spcPct val="90000"/>
            </a:lnSpc>
            <a:spcBef>
              <a:spcPct val="0"/>
            </a:spcBef>
            <a:spcAft>
              <a:spcPct val="15000"/>
            </a:spcAft>
            <a:buChar char="•"/>
          </a:pPr>
          <a:r>
            <a:rPr lang="en-US" sz="2100" kern="1200" dirty="0">
              <a:latin typeface="Myriad Pro" panose="020B0503030403020204"/>
            </a:rPr>
            <a:t>VA claimant</a:t>
          </a:r>
        </a:p>
        <a:p>
          <a:pPr marL="228600" lvl="1" indent="-228600" algn="l" defTabSz="933450">
            <a:lnSpc>
              <a:spcPct val="90000"/>
            </a:lnSpc>
            <a:spcBef>
              <a:spcPct val="0"/>
            </a:spcBef>
            <a:spcAft>
              <a:spcPct val="15000"/>
            </a:spcAft>
            <a:buChar char="•"/>
          </a:pPr>
          <a:r>
            <a:rPr lang="en-US" sz="2100" kern="1200" dirty="0">
              <a:latin typeface="Myriad Pro" panose="020B0503030403020204"/>
            </a:rPr>
            <a:t>Dissatisfied with VA decision</a:t>
          </a:r>
        </a:p>
        <a:p>
          <a:pPr marL="228600" lvl="1" indent="-228600" algn="l" defTabSz="933450">
            <a:lnSpc>
              <a:spcPct val="90000"/>
            </a:lnSpc>
            <a:spcBef>
              <a:spcPct val="0"/>
            </a:spcBef>
            <a:spcAft>
              <a:spcPct val="15000"/>
            </a:spcAft>
            <a:buChar char="•"/>
          </a:pPr>
          <a:r>
            <a:rPr lang="en-US" sz="2100" kern="1200" dirty="0">
              <a:latin typeface="Myriad Pro" panose="020B0503030403020204"/>
            </a:rPr>
            <a:t>Files disagreement</a:t>
          </a:r>
        </a:p>
      </dsp:txBody>
      <dsp:txXfrm rot="5400000">
        <a:off x="0" y="905193"/>
        <a:ext cx="3092571" cy="271557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A53ACA-3050-4D2C-9757-57F9E5DA18B2}">
      <dsp:nvSpPr>
        <dsp:cNvPr id="0" name=""/>
        <dsp:cNvSpPr/>
      </dsp:nvSpPr>
      <dsp:spPr>
        <a:xfrm rot="16200000">
          <a:off x="-716696" y="718206"/>
          <a:ext cx="4525963" cy="3089550"/>
        </a:xfrm>
        <a:prstGeom prst="flowChartManualOperation">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1450" tIns="0" rIns="171450" bIns="0" numCol="1" spcCol="1270" anchor="t" anchorCtr="0">
          <a:noAutofit/>
        </a:bodyPr>
        <a:lstStyle/>
        <a:p>
          <a:pPr marL="0" lvl="0" indent="0" algn="l" defTabSz="1200150">
            <a:lnSpc>
              <a:spcPct val="90000"/>
            </a:lnSpc>
            <a:spcBef>
              <a:spcPct val="0"/>
            </a:spcBef>
            <a:spcAft>
              <a:spcPct val="35000"/>
            </a:spcAft>
            <a:buNone/>
          </a:pPr>
          <a:r>
            <a:rPr lang="en-US" sz="2700" b="1" kern="1200" dirty="0">
              <a:latin typeface="Myriad Pro" panose="020B0503030403020204"/>
            </a:rPr>
            <a:t>Remand</a:t>
          </a:r>
        </a:p>
        <a:p>
          <a:pPr marL="228600" lvl="1" indent="-228600" algn="l" defTabSz="933450">
            <a:lnSpc>
              <a:spcPct val="90000"/>
            </a:lnSpc>
            <a:spcBef>
              <a:spcPct val="0"/>
            </a:spcBef>
            <a:spcAft>
              <a:spcPct val="15000"/>
            </a:spcAft>
            <a:buChar char="•"/>
          </a:pPr>
          <a:r>
            <a:rPr lang="en-US" sz="2100" kern="1200" dirty="0">
              <a:latin typeface="Myriad Pro" panose="020B0503030403020204"/>
            </a:rPr>
            <a:t>Board returns appeal to RO</a:t>
          </a:r>
        </a:p>
        <a:p>
          <a:pPr marL="228600" lvl="1" indent="-228600" algn="l" defTabSz="933450">
            <a:lnSpc>
              <a:spcPct val="90000"/>
            </a:lnSpc>
            <a:spcBef>
              <a:spcPct val="0"/>
            </a:spcBef>
            <a:spcAft>
              <a:spcPct val="15000"/>
            </a:spcAft>
            <a:buChar char="•"/>
          </a:pPr>
          <a:r>
            <a:rPr lang="en-US" sz="2100" kern="1200" dirty="0">
              <a:latin typeface="Myriad Pro" panose="020B0503030403020204"/>
            </a:rPr>
            <a:t>Additional evidence, due process, or reconsideration needed</a:t>
          </a:r>
        </a:p>
        <a:p>
          <a:pPr marL="228600" lvl="1" indent="-228600" algn="l" defTabSz="933450">
            <a:lnSpc>
              <a:spcPct val="90000"/>
            </a:lnSpc>
            <a:spcBef>
              <a:spcPct val="0"/>
            </a:spcBef>
            <a:spcAft>
              <a:spcPct val="15000"/>
            </a:spcAft>
            <a:buChar char="•"/>
          </a:pPr>
          <a:r>
            <a:rPr lang="en-US" sz="2100" kern="1200" dirty="0">
              <a:latin typeface="Myriad Pro" panose="020B0503030403020204"/>
            </a:rPr>
            <a:t>Oldest appeals</a:t>
          </a:r>
        </a:p>
      </dsp:txBody>
      <dsp:txXfrm rot="5400000">
        <a:off x="1511" y="905192"/>
        <a:ext cx="3089550" cy="271557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A53ACA-3050-4D2C-9757-57F9E5DA18B2}">
      <dsp:nvSpPr>
        <dsp:cNvPr id="0" name=""/>
        <dsp:cNvSpPr/>
      </dsp:nvSpPr>
      <dsp:spPr>
        <a:xfrm rot="16200000">
          <a:off x="-716696" y="716696"/>
          <a:ext cx="4525963" cy="3092571"/>
        </a:xfrm>
        <a:prstGeom prst="flowChartManualOperation">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1450" tIns="0" rIns="171450" bIns="0" numCol="1" spcCol="1270" anchor="t" anchorCtr="0">
          <a:noAutofit/>
        </a:bodyPr>
        <a:lstStyle/>
        <a:p>
          <a:pPr marL="0" lvl="0" indent="0" algn="l" defTabSz="1200150">
            <a:lnSpc>
              <a:spcPct val="90000"/>
            </a:lnSpc>
            <a:spcBef>
              <a:spcPct val="0"/>
            </a:spcBef>
            <a:spcAft>
              <a:spcPct val="35000"/>
            </a:spcAft>
            <a:buNone/>
          </a:pPr>
          <a:r>
            <a:rPr lang="en-US" sz="2700" b="1" i="0" kern="1200" dirty="0">
              <a:latin typeface="Myriad Pro" panose="020B0503030403020204"/>
            </a:rPr>
            <a:t>Downstream Issue</a:t>
          </a:r>
        </a:p>
        <a:p>
          <a:pPr marL="228600" lvl="1" indent="-228600" algn="l" defTabSz="933450">
            <a:lnSpc>
              <a:spcPct val="90000"/>
            </a:lnSpc>
            <a:spcBef>
              <a:spcPct val="0"/>
            </a:spcBef>
            <a:spcAft>
              <a:spcPct val="15000"/>
            </a:spcAft>
            <a:buChar char="•"/>
          </a:pPr>
          <a:r>
            <a:rPr lang="en-US" sz="2100" kern="1200" dirty="0">
              <a:latin typeface="Myriad Pro" panose="020B0503030403020204"/>
            </a:rPr>
            <a:t>Issues that arise as direct result of favorable decision</a:t>
          </a:r>
        </a:p>
      </dsp:txBody>
      <dsp:txXfrm rot="5400000">
        <a:off x="0" y="905193"/>
        <a:ext cx="3092571" cy="271557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A53ACA-3050-4D2C-9757-57F9E5DA18B2}">
      <dsp:nvSpPr>
        <dsp:cNvPr id="0" name=""/>
        <dsp:cNvSpPr/>
      </dsp:nvSpPr>
      <dsp:spPr>
        <a:xfrm rot="16200000">
          <a:off x="-716696" y="718206"/>
          <a:ext cx="4525963" cy="3089550"/>
        </a:xfrm>
        <a:prstGeom prst="flowChartManualOperation">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1450" tIns="0" rIns="171450" bIns="0" numCol="1" spcCol="1270" anchor="t" anchorCtr="0">
          <a:noAutofit/>
        </a:bodyPr>
        <a:lstStyle/>
        <a:p>
          <a:pPr marL="0" lvl="0" indent="0" algn="l" defTabSz="1200150">
            <a:lnSpc>
              <a:spcPct val="90000"/>
            </a:lnSpc>
            <a:spcBef>
              <a:spcPct val="0"/>
            </a:spcBef>
            <a:spcAft>
              <a:spcPct val="35000"/>
            </a:spcAft>
            <a:buNone/>
          </a:pPr>
          <a:r>
            <a:rPr lang="en-US" sz="2700" b="1" kern="1200" dirty="0">
              <a:latin typeface="Myriad Pro" panose="020B0503030403020204"/>
            </a:rPr>
            <a:t>Inextricably Intertwined Issues</a:t>
          </a:r>
        </a:p>
        <a:p>
          <a:pPr marL="228600" lvl="1" indent="-228600" algn="l" defTabSz="933450">
            <a:lnSpc>
              <a:spcPct val="90000"/>
            </a:lnSpc>
            <a:spcBef>
              <a:spcPct val="0"/>
            </a:spcBef>
            <a:spcAft>
              <a:spcPct val="15000"/>
            </a:spcAft>
            <a:buChar char="•"/>
          </a:pPr>
          <a:r>
            <a:rPr lang="en-US" sz="2100" kern="1200" dirty="0">
              <a:latin typeface="Myriad Pro" panose="020B0503030403020204"/>
            </a:rPr>
            <a:t>Decision on an issue that significantly impacts appeal</a:t>
          </a:r>
        </a:p>
        <a:p>
          <a:pPr marL="228600" lvl="1" indent="-228600" algn="l" defTabSz="933450">
            <a:lnSpc>
              <a:spcPct val="90000"/>
            </a:lnSpc>
            <a:spcBef>
              <a:spcPct val="0"/>
            </a:spcBef>
            <a:spcAft>
              <a:spcPct val="15000"/>
            </a:spcAft>
            <a:buChar char="•"/>
          </a:pPr>
          <a:r>
            <a:rPr lang="en-US" sz="2100" kern="1200" dirty="0">
              <a:latin typeface="Myriad Pro" panose="020B0503030403020204"/>
            </a:rPr>
            <a:t>Must be adjudicated</a:t>
          </a:r>
        </a:p>
      </dsp:txBody>
      <dsp:txXfrm rot="5400000">
        <a:off x="1511" y="905192"/>
        <a:ext cx="3089550" cy="27155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A53ACA-3050-4D2C-9757-57F9E5DA18B2}">
      <dsp:nvSpPr>
        <dsp:cNvPr id="0" name=""/>
        <dsp:cNvSpPr/>
      </dsp:nvSpPr>
      <dsp:spPr>
        <a:xfrm rot="16200000">
          <a:off x="-716696" y="716696"/>
          <a:ext cx="4525963" cy="3092571"/>
        </a:xfrm>
        <a:prstGeom prst="flowChartManualOperation">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5100" tIns="0" rIns="162719" bIns="0" numCol="1" spcCol="1270" anchor="t" anchorCtr="0">
          <a:noAutofit/>
        </a:bodyPr>
        <a:lstStyle/>
        <a:p>
          <a:pPr marL="0" lvl="0" indent="0" algn="l" defTabSz="1155700">
            <a:lnSpc>
              <a:spcPct val="90000"/>
            </a:lnSpc>
            <a:spcBef>
              <a:spcPct val="0"/>
            </a:spcBef>
            <a:spcAft>
              <a:spcPct val="35000"/>
            </a:spcAft>
            <a:buNone/>
          </a:pPr>
          <a:r>
            <a:rPr lang="en-US" sz="2600" b="1" kern="1200" dirty="0">
              <a:latin typeface="Myriad Pro" panose="020B0503030403020204"/>
            </a:rPr>
            <a:t>Notice of Disagreement (NOD)</a:t>
          </a:r>
        </a:p>
        <a:p>
          <a:pPr marL="228600" lvl="1" indent="-228600" algn="l" defTabSz="889000">
            <a:lnSpc>
              <a:spcPct val="90000"/>
            </a:lnSpc>
            <a:spcBef>
              <a:spcPct val="0"/>
            </a:spcBef>
            <a:spcAft>
              <a:spcPct val="15000"/>
            </a:spcAft>
            <a:buChar char="•"/>
          </a:pPr>
          <a:r>
            <a:rPr lang="en-US" sz="2000" kern="1200" dirty="0">
              <a:latin typeface="Myriad Pro" panose="020B0503030403020204"/>
            </a:rPr>
            <a:t>Written dissatisfaction or disagreement</a:t>
          </a:r>
        </a:p>
        <a:p>
          <a:pPr marL="228600" lvl="1" indent="-228600" algn="l" defTabSz="889000">
            <a:lnSpc>
              <a:spcPct val="90000"/>
            </a:lnSpc>
            <a:spcBef>
              <a:spcPct val="0"/>
            </a:spcBef>
            <a:spcAft>
              <a:spcPct val="15000"/>
            </a:spcAft>
            <a:buChar char="•"/>
          </a:pPr>
          <a:r>
            <a:rPr lang="en-US" sz="2000" kern="1200" dirty="0">
              <a:latin typeface="Myriad Pro" panose="020B0503030403020204"/>
            </a:rPr>
            <a:t>Desire to contest results</a:t>
          </a:r>
        </a:p>
      </dsp:txBody>
      <dsp:txXfrm rot="5400000">
        <a:off x="0" y="905193"/>
        <a:ext cx="3092571" cy="27155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A53ACA-3050-4D2C-9757-57F9E5DA18B2}">
      <dsp:nvSpPr>
        <dsp:cNvPr id="0" name=""/>
        <dsp:cNvSpPr/>
      </dsp:nvSpPr>
      <dsp:spPr>
        <a:xfrm rot="16200000">
          <a:off x="-716696" y="716696"/>
          <a:ext cx="4525963" cy="3092571"/>
        </a:xfrm>
        <a:prstGeom prst="flowChartManualOperation">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0" tIns="0" rIns="150813" bIns="0" numCol="1" spcCol="1270" anchor="t" anchorCtr="0">
          <a:noAutofit/>
        </a:bodyPr>
        <a:lstStyle/>
        <a:p>
          <a:pPr marL="0" lvl="0" indent="0" algn="l" defTabSz="1066800">
            <a:lnSpc>
              <a:spcPct val="90000"/>
            </a:lnSpc>
            <a:spcBef>
              <a:spcPct val="0"/>
            </a:spcBef>
            <a:spcAft>
              <a:spcPct val="35000"/>
            </a:spcAft>
            <a:buNone/>
          </a:pPr>
          <a:r>
            <a:rPr lang="en-US" sz="2400" b="1" kern="1200" dirty="0">
              <a:latin typeface="Myriad Pro" panose="020B0503030403020204"/>
            </a:rPr>
            <a:t>Decision Review Officer (DRO)</a:t>
          </a:r>
        </a:p>
        <a:p>
          <a:pPr marL="171450" lvl="1" indent="-171450" algn="l" defTabSz="844550">
            <a:lnSpc>
              <a:spcPct val="90000"/>
            </a:lnSpc>
            <a:spcBef>
              <a:spcPct val="0"/>
            </a:spcBef>
            <a:spcAft>
              <a:spcPct val="15000"/>
            </a:spcAft>
            <a:buChar char="•"/>
          </a:pPr>
          <a:r>
            <a:rPr lang="en-US" sz="1900" kern="1200" dirty="0">
              <a:latin typeface="Myriad Pro" panose="020B0503030403020204"/>
            </a:rPr>
            <a:t>Senior technical expert</a:t>
          </a:r>
        </a:p>
        <a:p>
          <a:pPr marL="171450" lvl="1" indent="-171450" algn="l" defTabSz="844550">
            <a:lnSpc>
              <a:spcPct val="90000"/>
            </a:lnSpc>
            <a:spcBef>
              <a:spcPct val="0"/>
            </a:spcBef>
            <a:spcAft>
              <a:spcPct val="15000"/>
            </a:spcAft>
            <a:buChar char="•"/>
          </a:pPr>
          <a:r>
            <a:rPr lang="en-US" sz="1900" kern="1200" dirty="0">
              <a:latin typeface="Myriad Pro" panose="020B0503030403020204"/>
            </a:rPr>
            <a:t>Review/decide appeals</a:t>
          </a:r>
        </a:p>
        <a:p>
          <a:pPr marL="171450" lvl="1" indent="-171450" algn="l" defTabSz="844550">
            <a:lnSpc>
              <a:spcPct val="90000"/>
            </a:lnSpc>
            <a:spcBef>
              <a:spcPct val="0"/>
            </a:spcBef>
            <a:spcAft>
              <a:spcPct val="15000"/>
            </a:spcAft>
            <a:buChar char="•"/>
          </a:pPr>
          <a:r>
            <a:rPr lang="en-US" sz="1900" kern="1200" dirty="0">
              <a:latin typeface="Myriad Pro" panose="020B0503030403020204"/>
            </a:rPr>
            <a:t>Conduct informal conferences/formal hearings</a:t>
          </a:r>
        </a:p>
      </dsp:txBody>
      <dsp:txXfrm rot="5400000">
        <a:off x="0" y="905193"/>
        <a:ext cx="3092571" cy="27155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A53ACA-3050-4D2C-9757-57F9E5DA18B2}">
      <dsp:nvSpPr>
        <dsp:cNvPr id="0" name=""/>
        <dsp:cNvSpPr/>
      </dsp:nvSpPr>
      <dsp:spPr>
        <a:xfrm rot="16200000">
          <a:off x="-716696" y="718206"/>
          <a:ext cx="4525963" cy="3089550"/>
        </a:xfrm>
        <a:prstGeom prst="flowChartManualOperation">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1450" tIns="0" rIns="171450" bIns="0" numCol="1" spcCol="1270" anchor="t" anchorCtr="0">
          <a:noAutofit/>
        </a:bodyPr>
        <a:lstStyle/>
        <a:p>
          <a:pPr marL="0" lvl="0" indent="0" algn="l" defTabSz="1200150">
            <a:lnSpc>
              <a:spcPct val="90000"/>
            </a:lnSpc>
            <a:spcBef>
              <a:spcPct val="0"/>
            </a:spcBef>
            <a:spcAft>
              <a:spcPct val="35000"/>
            </a:spcAft>
            <a:buNone/>
          </a:pPr>
          <a:r>
            <a:rPr lang="en-US" sz="2700" b="1" kern="1200" dirty="0">
              <a:latin typeface="Myriad Pro" panose="020B0503030403020204"/>
            </a:rPr>
            <a:t>Traditional Review</a:t>
          </a:r>
        </a:p>
        <a:p>
          <a:pPr marL="228600" lvl="1" indent="-228600" algn="l" defTabSz="933450">
            <a:lnSpc>
              <a:spcPct val="90000"/>
            </a:lnSpc>
            <a:spcBef>
              <a:spcPct val="0"/>
            </a:spcBef>
            <a:spcAft>
              <a:spcPct val="15000"/>
            </a:spcAft>
            <a:buChar char="•"/>
          </a:pPr>
          <a:r>
            <a:rPr lang="en-US" sz="2100" kern="1200" dirty="0">
              <a:latin typeface="Myriad Pro" panose="020B0503030403020204"/>
            </a:rPr>
            <a:t>Review by VSR, RVSR, or DRO</a:t>
          </a:r>
        </a:p>
        <a:p>
          <a:pPr marL="228600" lvl="1" indent="-228600" algn="l" defTabSz="933450">
            <a:lnSpc>
              <a:spcPct val="90000"/>
            </a:lnSpc>
            <a:spcBef>
              <a:spcPct val="0"/>
            </a:spcBef>
            <a:spcAft>
              <a:spcPct val="15000"/>
            </a:spcAft>
            <a:buChar char="•"/>
          </a:pPr>
          <a:r>
            <a:rPr lang="en-US" sz="2100" kern="1200" dirty="0">
              <a:latin typeface="Myriad Pro" panose="020B0503030403020204"/>
            </a:rPr>
            <a:t>Determine if prior decision correct</a:t>
          </a:r>
        </a:p>
        <a:p>
          <a:pPr marL="228600" lvl="1" indent="-228600" algn="l" defTabSz="933450">
            <a:lnSpc>
              <a:spcPct val="90000"/>
            </a:lnSpc>
            <a:spcBef>
              <a:spcPct val="0"/>
            </a:spcBef>
            <a:spcAft>
              <a:spcPct val="15000"/>
            </a:spcAft>
            <a:buChar char="•"/>
          </a:pPr>
          <a:r>
            <a:rPr lang="en-US" sz="2100" kern="1200" dirty="0">
              <a:latin typeface="Myriad Pro" panose="020B0503030403020204"/>
            </a:rPr>
            <a:t>Identify additional development</a:t>
          </a:r>
        </a:p>
      </dsp:txBody>
      <dsp:txXfrm rot="5400000">
        <a:off x="1511" y="905192"/>
        <a:ext cx="3089550" cy="271557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A53ACA-3050-4D2C-9757-57F9E5DA18B2}">
      <dsp:nvSpPr>
        <dsp:cNvPr id="0" name=""/>
        <dsp:cNvSpPr/>
      </dsp:nvSpPr>
      <dsp:spPr>
        <a:xfrm rot="16200000">
          <a:off x="-716696" y="716696"/>
          <a:ext cx="4525963" cy="3092571"/>
        </a:xfrm>
        <a:prstGeom prst="flowChartManualOperation">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1450" tIns="0" rIns="171450" bIns="0" numCol="1" spcCol="1270" anchor="t" anchorCtr="0">
          <a:noAutofit/>
        </a:bodyPr>
        <a:lstStyle/>
        <a:p>
          <a:pPr marL="0" lvl="0" indent="0" algn="l" defTabSz="1200150">
            <a:lnSpc>
              <a:spcPct val="90000"/>
            </a:lnSpc>
            <a:spcBef>
              <a:spcPct val="0"/>
            </a:spcBef>
            <a:spcAft>
              <a:spcPct val="35000"/>
            </a:spcAft>
            <a:buNone/>
          </a:pPr>
          <a:r>
            <a:rPr lang="en-US" sz="2700" b="1" i="1" kern="1200" dirty="0">
              <a:latin typeface="Myriad Pro" panose="020B0503030403020204"/>
            </a:rPr>
            <a:t>De Novo </a:t>
          </a:r>
          <a:r>
            <a:rPr lang="en-US" sz="2700" b="1" i="0" kern="1200" dirty="0">
              <a:latin typeface="Myriad Pro" panose="020B0503030403020204"/>
            </a:rPr>
            <a:t>Review</a:t>
          </a:r>
          <a:endParaRPr lang="en-US" sz="2700" b="1" i="1" kern="1200" dirty="0">
            <a:latin typeface="Myriad Pro" panose="020B0503030403020204"/>
          </a:endParaRPr>
        </a:p>
        <a:p>
          <a:pPr marL="228600" lvl="1" indent="-228600" algn="l" defTabSz="933450">
            <a:lnSpc>
              <a:spcPct val="90000"/>
            </a:lnSpc>
            <a:spcBef>
              <a:spcPct val="0"/>
            </a:spcBef>
            <a:spcAft>
              <a:spcPct val="15000"/>
            </a:spcAft>
            <a:buChar char="•"/>
          </a:pPr>
          <a:r>
            <a:rPr lang="en-US" sz="2100" kern="1200" dirty="0">
              <a:latin typeface="Myriad Pro" panose="020B0503030403020204"/>
            </a:rPr>
            <a:t>Complete review by DRO only</a:t>
          </a:r>
        </a:p>
        <a:p>
          <a:pPr marL="228600" lvl="1" indent="-228600" algn="l" defTabSz="933450">
            <a:lnSpc>
              <a:spcPct val="90000"/>
            </a:lnSpc>
            <a:spcBef>
              <a:spcPct val="0"/>
            </a:spcBef>
            <a:spcAft>
              <a:spcPct val="15000"/>
            </a:spcAft>
            <a:buChar char="•"/>
          </a:pPr>
          <a:r>
            <a:rPr lang="en-US" sz="2100" kern="1200" dirty="0">
              <a:latin typeface="Myriad Pro" panose="020B0503030403020204"/>
            </a:rPr>
            <a:t>No deference to prior decision</a:t>
          </a:r>
        </a:p>
        <a:p>
          <a:pPr marL="228600" lvl="1" indent="-228600" algn="l" defTabSz="933450">
            <a:lnSpc>
              <a:spcPct val="90000"/>
            </a:lnSpc>
            <a:spcBef>
              <a:spcPct val="0"/>
            </a:spcBef>
            <a:spcAft>
              <a:spcPct val="15000"/>
            </a:spcAft>
            <a:buChar char="•"/>
          </a:pPr>
          <a:r>
            <a:rPr lang="en-US" sz="2100" kern="1200" dirty="0">
              <a:latin typeface="Myriad Pro" panose="020B0503030403020204"/>
            </a:rPr>
            <a:t>Leads to new decision</a:t>
          </a:r>
        </a:p>
      </dsp:txBody>
      <dsp:txXfrm rot="5400000">
        <a:off x="0" y="905193"/>
        <a:ext cx="3092571" cy="271557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A53ACA-3050-4D2C-9757-57F9E5DA18B2}">
      <dsp:nvSpPr>
        <dsp:cNvPr id="0" name=""/>
        <dsp:cNvSpPr/>
      </dsp:nvSpPr>
      <dsp:spPr>
        <a:xfrm rot="16200000">
          <a:off x="-716696" y="716696"/>
          <a:ext cx="4525963" cy="3092571"/>
        </a:xfrm>
        <a:prstGeom prst="flowChartManualOperation">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5100" tIns="0" rIns="162719" bIns="0" numCol="1" spcCol="1270" anchor="t" anchorCtr="0">
          <a:noAutofit/>
        </a:bodyPr>
        <a:lstStyle/>
        <a:p>
          <a:pPr marL="0" lvl="0" indent="0" algn="l" defTabSz="1155700">
            <a:lnSpc>
              <a:spcPct val="90000"/>
            </a:lnSpc>
            <a:spcBef>
              <a:spcPct val="0"/>
            </a:spcBef>
            <a:spcAft>
              <a:spcPct val="35000"/>
            </a:spcAft>
            <a:buNone/>
          </a:pPr>
          <a:r>
            <a:rPr lang="en-US" sz="2600" b="1" kern="1200" dirty="0">
              <a:latin typeface="Myriad Pro" panose="020B0503030403020204"/>
            </a:rPr>
            <a:t>Statement of the Case (SOC)</a:t>
          </a:r>
        </a:p>
        <a:p>
          <a:pPr marL="228600" lvl="1" indent="-228600" algn="l" defTabSz="889000">
            <a:lnSpc>
              <a:spcPct val="90000"/>
            </a:lnSpc>
            <a:spcBef>
              <a:spcPct val="0"/>
            </a:spcBef>
            <a:spcAft>
              <a:spcPct val="15000"/>
            </a:spcAft>
            <a:buChar char="•"/>
          </a:pPr>
          <a:r>
            <a:rPr lang="en-US" sz="2000" kern="1200" dirty="0">
              <a:latin typeface="Myriad Pro" panose="020B0503030403020204"/>
            </a:rPr>
            <a:t>Explanation upholding prior decision</a:t>
          </a:r>
        </a:p>
        <a:p>
          <a:pPr marL="228600" lvl="1" indent="-228600" algn="l" defTabSz="889000">
            <a:lnSpc>
              <a:spcPct val="90000"/>
            </a:lnSpc>
            <a:spcBef>
              <a:spcPct val="0"/>
            </a:spcBef>
            <a:spcAft>
              <a:spcPct val="15000"/>
            </a:spcAft>
            <a:buChar char="•"/>
          </a:pPr>
          <a:r>
            <a:rPr lang="en-US" sz="2000" kern="1200" dirty="0">
              <a:latin typeface="Myriad Pro" panose="020B0503030403020204"/>
            </a:rPr>
            <a:t>Provides laws and regulations that support decision</a:t>
          </a:r>
        </a:p>
      </dsp:txBody>
      <dsp:txXfrm rot="5400000">
        <a:off x="0" y="905193"/>
        <a:ext cx="3092571" cy="271557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A53ACA-3050-4D2C-9757-57F9E5DA18B2}">
      <dsp:nvSpPr>
        <dsp:cNvPr id="0" name=""/>
        <dsp:cNvSpPr/>
      </dsp:nvSpPr>
      <dsp:spPr>
        <a:xfrm rot="16200000">
          <a:off x="-716696" y="716696"/>
          <a:ext cx="4525963" cy="3092571"/>
        </a:xfrm>
        <a:prstGeom prst="flowChartManualOperation">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1450" tIns="0" rIns="171450" bIns="0" numCol="1" spcCol="1270" anchor="t" anchorCtr="0">
          <a:noAutofit/>
        </a:bodyPr>
        <a:lstStyle/>
        <a:p>
          <a:pPr marL="0" lvl="0" indent="0" algn="l" defTabSz="1200150">
            <a:lnSpc>
              <a:spcPct val="90000"/>
            </a:lnSpc>
            <a:spcBef>
              <a:spcPct val="0"/>
            </a:spcBef>
            <a:spcAft>
              <a:spcPct val="35000"/>
            </a:spcAft>
            <a:buNone/>
          </a:pPr>
          <a:r>
            <a:rPr lang="en-US" sz="2700" b="1" kern="1200" dirty="0">
              <a:latin typeface="Myriad Pro" panose="020B0503030403020204"/>
            </a:rPr>
            <a:t>Informal Conference</a:t>
          </a:r>
        </a:p>
        <a:p>
          <a:pPr marL="228600" lvl="1" indent="-228600" algn="l" defTabSz="933450">
            <a:lnSpc>
              <a:spcPct val="90000"/>
            </a:lnSpc>
            <a:spcBef>
              <a:spcPct val="0"/>
            </a:spcBef>
            <a:spcAft>
              <a:spcPct val="15000"/>
            </a:spcAft>
            <a:buChar char="•"/>
          </a:pPr>
          <a:r>
            <a:rPr lang="en-US" sz="2100" kern="1200" dirty="0">
              <a:latin typeface="Myriad Pro" panose="020B0503030403020204"/>
            </a:rPr>
            <a:t>Tool to ensure understanding</a:t>
          </a:r>
        </a:p>
        <a:p>
          <a:pPr marL="228600" lvl="1" indent="-228600" algn="l" defTabSz="933450">
            <a:lnSpc>
              <a:spcPct val="90000"/>
            </a:lnSpc>
            <a:spcBef>
              <a:spcPct val="0"/>
            </a:spcBef>
            <a:spcAft>
              <a:spcPct val="15000"/>
            </a:spcAft>
            <a:buChar char="•"/>
          </a:pPr>
          <a:r>
            <a:rPr lang="en-US" sz="2100" kern="1200" dirty="0">
              <a:latin typeface="Myriad Pro" panose="020B0503030403020204"/>
            </a:rPr>
            <a:t>Clarify issues</a:t>
          </a:r>
        </a:p>
        <a:p>
          <a:pPr marL="228600" lvl="1" indent="-228600" algn="l" defTabSz="933450">
            <a:lnSpc>
              <a:spcPct val="90000"/>
            </a:lnSpc>
            <a:spcBef>
              <a:spcPct val="0"/>
            </a:spcBef>
            <a:spcAft>
              <a:spcPct val="15000"/>
            </a:spcAft>
            <a:buChar char="•"/>
          </a:pPr>
          <a:r>
            <a:rPr lang="en-US" sz="2100" kern="1200" dirty="0">
              <a:latin typeface="Myriad Pro" panose="020B0503030403020204"/>
            </a:rPr>
            <a:t>Fully develop record</a:t>
          </a:r>
        </a:p>
      </dsp:txBody>
      <dsp:txXfrm rot="5400000">
        <a:off x="0" y="905193"/>
        <a:ext cx="3092571" cy="271557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A53ACA-3050-4D2C-9757-57F9E5DA18B2}">
      <dsp:nvSpPr>
        <dsp:cNvPr id="0" name=""/>
        <dsp:cNvSpPr/>
      </dsp:nvSpPr>
      <dsp:spPr>
        <a:xfrm rot="16200000">
          <a:off x="-716696" y="716696"/>
          <a:ext cx="4525963" cy="3092571"/>
        </a:xfrm>
        <a:prstGeom prst="flowChartManualOperation">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0" tIns="0" rIns="180578" bIns="0" numCol="1" spcCol="1270" anchor="t" anchorCtr="0">
          <a:noAutofit/>
        </a:bodyPr>
        <a:lstStyle/>
        <a:p>
          <a:pPr marL="0" lvl="0" indent="0" algn="l" defTabSz="1244600">
            <a:lnSpc>
              <a:spcPct val="90000"/>
            </a:lnSpc>
            <a:spcBef>
              <a:spcPct val="0"/>
            </a:spcBef>
            <a:spcAft>
              <a:spcPct val="35000"/>
            </a:spcAft>
            <a:buNone/>
          </a:pPr>
          <a:r>
            <a:rPr lang="en-US" sz="2800" b="1" i="0" kern="1200" dirty="0">
              <a:latin typeface="Myriad Pro" panose="020B0503030403020204"/>
            </a:rPr>
            <a:t>Formal Hearing</a:t>
          </a:r>
        </a:p>
        <a:p>
          <a:pPr marL="228600" lvl="1" indent="-228600" algn="l" defTabSz="977900">
            <a:lnSpc>
              <a:spcPct val="90000"/>
            </a:lnSpc>
            <a:spcBef>
              <a:spcPct val="0"/>
            </a:spcBef>
            <a:spcAft>
              <a:spcPct val="15000"/>
            </a:spcAft>
            <a:buChar char="•"/>
          </a:pPr>
          <a:r>
            <a:rPr lang="en-US" sz="2200" kern="1200" dirty="0">
              <a:latin typeface="Myriad Pro" panose="020B0503030403020204"/>
            </a:rPr>
            <a:t>Recorded proceeding</a:t>
          </a:r>
        </a:p>
        <a:p>
          <a:pPr marL="228600" lvl="1" indent="-228600" algn="l" defTabSz="977900">
            <a:lnSpc>
              <a:spcPct val="90000"/>
            </a:lnSpc>
            <a:spcBef>
              <a:spcPct val="0"/>
            </a:spcBef>
            <a:spcAft>
              <a:spcPct val="15000"/>
            </a:spcAft>
            <a:buChar char="•"/>
          </a:pPr>
          <a:r>
            <a:rPr lang="en-US" sz="2200" kern="1200" dirty="0">
              <a:latin typeface="Myriad Pro" panose="020B0503030403020204"/>
            </a:rPr>
            <a:t>Sworn or affirmed testimony, evidence, or argument </a:t>
          </a:r>
        </a:p>
      </dsp:txBody>
      <dsp:txXfrm rot="5400000">
        <a:off x="0" y="905193"/>
        <a:ext cx="3092571" cy="271557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A53ACA-3050-4D2C-9757-57F9E5DA18B2}">
      <dsp:nvSpPr>
        <dsp:cNvPr id="0" name=""/>
        <dsp:cNvSpPr/>
      </dsp:nvSpPr>
      <dsp:spPr>
        <a:xfrm rot="16200000">
          <a:off x="-716696" y="716696"/>
          <a:ext cx="4525963" cy="3092571"/>
        </a:xfrm>
        <a:prstGeom prst="flowChartManualOperation">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1450" tIns="0" rIns="168672" bIns="0" numCol="1" spcCol="1270" anchor="t" anchorCtr="0">
          <a:noAutofit/>
        </a:bodyPr>
        <a:lstStyle/>
        <a:p>
          <a:pPr marL="0" lvl="0" indent="0" algn="l" defTabSz="1200150">
            <a:lnSpc>
              <a:spcPct val="90000"/>
            </a:lnSpc>
            <a:spcBef>
              <a:spcPct val="0"/>
            </a:spcBef>
            <a:spcAft>
              <a:spcPct val="35000"/>
            </a:spcAft>
            <a:buNone/>
          </a:pPr>
          <a:r>
            <a:rPr lang="en-US" sz="2700" b="1" kern="1200" dirty="0">
              <a:latin typeface="Myriad Pro" panose="020B0503030403020204"/>
            </a:rPr>
            <a:t>Substantive Appeal</a:t>
          </a:r>
        </a:p>
        <a:p>
          <a:pPr marL="228600" lvl="1" indent="-228600" algn="l" defTabSz="933450">
            <a:lnSpc>
              <a:spcPct val="90000"/>
            </a:lnSpc>
            <a:spcBef>
              <a:spcPct val="0"/>
            </a:spcBef>
            <a:spcAft>
              <a:spcPct val="15000"/>
            </a:spcAft>
            <a:buChar char="•"/>
          </a:pPr>
          <a:r>
            <a:rPr lang="en-US" sz="2100" kern="1200" dirty="0">
              <a:latin typeface="Myriad Pro" panose="020B0503030403020204"/>
            </a:rPr>
            <a:t>‘Perfect’ and continue an appeal to the Board</a:t>
          </a:r>
        </a:p>
        <a:p>
          <a:pPr marL="228600" lvl="1" indent="-228600" algn="l" defTabSz="933450">
            <a:lnSpc>
              <a:spcPct val="90000"/>
            </a:lnSpc>
            <a:spcBef>
              <a:spcPct val="0"/>
            </a:spcBef>
            <a:spcAft>
              <a:spcPct val="15000"/>
            </a:spcAft>
            <a:buChar char="•"/>
          </a:pPr>
          <a:r>
            <a:rPr lang="en-US" sz="2100" kern="1200" dirty="0">
              <a:latin typeface="Myriad Pro" panose="020B0503030403020204"/>
            </a:rPr>
            <a:t>After SOC/SSOC</a:t>
          </a:r>
        </a:p>
        <a:p>
          <a:pPr marL="228600" lvl="1" indent="-228600" algn="l" defTabSz="933450">
            <a:lnSpc>
              <a:spcPct val="90000"/>
            </a:lnSpc>
            <a:spcBef>
              <a:spcPct val="0"/>
            </a:spcBef>
            <a:spcAft>
              <a:spcPct val="15000"/>
            </a:spcAft>
            <a:buChar char="•"/>
          </a:pPr>
          <a:r>
            <a:rPr lang="en-US" sz="2100" kern="1200" dirty="0">
              <a:latin typeface="Myriad Pro" panose="020B0503030403020204"/>
            </a:rPr>
            <a:t>In writing</a:t>
          </a:r>
        </a:p>
      </dsp:txBody>
      <dsp:txXfrm rot="5400000">
        <a:off x="0" y="905193"/>
        <a:ext cx="3092571" cy="2715577"/>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9E975C0-C458-45F1-A03C-E826BA3989D6}"/>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a:extLst>
              <a:ext uri="{FF2B5EF4-FFF2-40B4-BE49-F238E27FC236}">
                <a16:creationId xmlns:a16="http://schemas.microsoft.com/office/drawing/2014/main" id="{05FF8A5C-9D3B-4699-889C-13AF27DE9D26}"/>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1B550D5-3064-4B35-9B20-FE4E0F859721}" type="datetimeFigureOut">
              <a:rPr lang="en-US" smtClean="0"/>
              <a:t>11/8/2022</a:t>
            </a:fld>
            <a:endParaRPr lang="en-US" dirty="0"/>
          </a:p>
        </p:txBody>
      </p:sp>
      <p:sp>
        <p:nvSpPr>
          <p:cNvPr id="4" name="Footer Placeholder 3">
            <a:extLst>
              <a:ext uri="{FF2B5EF4-FFF2-40B4-BE49-F238E27FC236}">
                <a16:creationId xmlns:a16="http://schemas.microsoft.com/office/drawing/2014/main" id="{6DBF78F6-E6B1-48B5-B4AD-A4D1911F16F4}"/>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0478BF3F-EFA3-4803-A2A9-9E6C0F5AEAB0}"/>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2DB2E0F6-EA46-4FA0-899E-3683BB7A698B}" type="slidenum">
              <a:rPr lang="en-US" smtClean="0"/>
              <a:t>‹#›</a:t>
            </a:fld>
            <a:endParaRPr lang="en-US" dirty="0"/>
          </a:p>
        </p:txBody>
      </p:sp>
    </p:spTree>
    <p:extLst>
      <p:ext uri="{BB962C8B-B14F-4D97-AF65-F5344CB8AC3E}">
        <p14:creationId xmlns:p14="http://schemas.microsoft.com/office/powerpoint/2010/main" val="1227186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6BF7689-9446-46DC-863F-6232E9EFF4BC}" type="datetimeFigureOut">
              <a:rPr lang="en-US" smtClean="0"/>
              <a:t>11/8/2022</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C5C6998-EDEF-4A05-9E82-FF9216FA3557}" type="slidenum">
              <a:rPr lang="en-US" smtClean="0"/>
              <a:t>‹#›</a:t>
            </a:fld>
            <a:endParaRPr lang="en-US" dirty="0"/>
          </a:p>
        </p:txBody>
      </p:sp>
    </p:spTree>
    <p:extLst>
      <p:ext uri="{BB962C8B-B14F-4D97-AF65-F5344CB8AC3E}">
        <p14:creationId xmlns:p14="http://schemas.microsoft.com/office/powerpoint/2010/main" val="2838331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www.va.gov/vaforms/va/pdf/VA9.pdf"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vaww.vrm.km.va.gov/system/templates/selfservice/va_kanew/help/agent/locale/en-US/portal/554400000001034/content/554400000011474/Appendix%20B.%20End%20Product%20(EP)%20Codes" TargetMode="External"/><Relationship Id="rId3" Type="http://schemas.openxmlformats.org/officeDocument/2006/relationships/hyperlink" Target="https://www.govinfo.gov/app/details/PLAW-115publ55" TargetMode="External"/><Relationship Id="rId7" Type="http://schemas.openxmlformats.org/officeDocument/2006/relationships/hyperlink" Target="https://vaww.vrm.km.va.gov/system/templates/selfservice/va_kanew/help/agent/locale/en-US/portal/554400000001034/content/554400000177971/M21-1-Part-X-Subpart-ii-Chapter-5-Section-A-Revision-Due-to-Clear-and-Unmistakable-Error-CUE"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s://vaww.vrm.km.va.gov/system/templates/selfservice/va_kanew/help/agent/locale/en-US/portal/554400000001034/content/554400000140915/M21-5-Chapter-7-Section-A-General-Information-on-Legacy-Appeals" TargetMode="External"/><Relationship Id="rId11" Type="http://schemas.openxmlformats.org/officeDocument/2006/relationships/hyperlink" Target="https://vbaw.vba.va.gov/VBMS/Resources_Technical_Information.asp" TargetMode="External"/><Relationship Id="rId5" Type="http://schemas.openxmlformats.org/officeDocument/2006/relationships/hyperlink" Target="https://vaww.vrm.km.va.gov/system/templates/selfservice/va_kanew/help/agent/locale/en-US/portal/554400000001034/content/554400000140948/M21-5-Chapter-6-Section-B-Establishing-an-Appellate-Record" TargetMode="External"/><Relationship Id="rId10" Type="http://schemas.openxmlformats.org/officeDocument/2006/relationships/hyperlink" Target="https://vbaw.vba.va.gov/bl/21/publicat/Users/Index.htm#bmv" TargetMode="External"/><Relationship Id="rId4" Type="http://schemas.openxmlformats.org/officeDocument/2006/relationships/hyperlink" Target="https://www.ecfr.gov/current/title-38/chapter-I/part-19?toc=1" TargetMode="External"/><Relationship Id="rId9" Type="http://schemas.openxmlformats.org/officeDocument/2006/relationships/hyperlink" Target="https://vbaw.vba.va.gov/APPEALS/docs/Intake_C_and_P_Training_Guide_Oct2019.pdf"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t>Course Description:</a:t>
            </a:r>
            <a:endParaRPr lang="en-US" u="non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u="none"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u="none" dirty="0"/>
              <a:t>This course provides learners with an overview of legacy appeals.</a:t>
            </a:r>
            <a:endParaRPr lang="en-US" u="sng"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33892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sz="1200" i="1" u="none" dirty="0">
                <a:solidFill>
                  <a:srgbClr val="002060"/>
                </a:solidFill>
                <a:latin typeface="Myriad Pro"/>
                <a:cs typeface="Times New Roman" panose="02020603050405020304" pitchFamily="18" charset="0"/>
              </a:rPr>
              <a:t>Learning Objective: </a:t>
            </a:r>
            <a:r>
              <a:rPr lang="en-US" sz="1200" i="1" dirty="0">
                <a:solidFill>
                  <a:schemeClr val="tx1"/>
                </a:solidFill>
                <a:latin typeface="Arial" panose="020B0604020202020204" pitchFamily="34" charset="0"/>
                <a:cs typeface="Arial" panose="020B0604020202020204" pitchFamily="34" charset="0"/>
              </a:rPr>
              <a:t>Explain elements of a legacy appeal</a:t>
            </a:r>
          </a:p>
          <a:p>
            <a:pPr marL="0" marR="0" lvl="0" indent="0" algn="l" defTabSz="931774" rtl="0" eaLnBrk="1" fontAlgn="auto" latinLnBrk="0" hangingPunct="1">
              <a:lnSpc>
                <a:spcPct val="100000"/>
              </a:lnSpc>
              <a:spcBef>
                <a:spcPts val="0"/>
              </a:spcBef>
              <a:spcAft>
                <a:spcPts val="0"/>
              </a:spcAft>
              <a:buClrTx/>
              <a:buSzTx/>
              <a:buFontTx/>
              <a:buNone/>
              <a:tabLst/>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a:t>
            </a:r>
            <a:r>
              <a:rPr lang="en-US" b="1" dirty="0"/>
              <a:t>IMPORTANT</a:t>
            </a:r>
            <a:r>
              <a:rPr lang="en-US" dirty="0"/>
              <a:t>: Slide contains animations. Click to reveal the scenario, question and answer to students.**</a:t>
            </a:r>
          </a:p>
          <a:p>
            <a:endParaRPr lang="en-US" b="1" dirty="0"/>
          </a:p>
          <a:p>
            <a:r>
              <a:rPr lang="en-US" b="1" dirty="0"/>
              <a:t>Scenario</a:t>
            </a:r>
            <a:r>
              <a:rPr lang="en-US" dirty="0"/>
              <a:t>: VBA denies service connection for left leg condition and the Veteran is notified on January 3, 2019. The Veteran submits VA Form 21-0958 on March 15, 2019.</a:t>
            </a:r>
            <a:endParaRPr lang="en-US" sz="800" dirty="0"/>
          </a:p>
          <a:p>
            <a:endParaRPr lang="en-US" b="1" dirty="0"/>
          </a:p>
          <a:p>
            <a:r>
              <a:rPr lang="en-US" b="1" dirty="0"/>
              <a:t>Question</a:t>
            </a:r>
            <a:r>
              <a:rPr lang="en-US" dirty="0"/>
              <a:t>: Was the NOD submitted timely and on the correct form?</a:t>
            </a:r>
          </a:p>
          <a:p>
            <a:endParaRPr lang="en-US" b="1" dirty="0"/>
          </a:p>
          <a:p>
            <a:r>
              <a:rPr lang="en-US" b="1" dirty="0"/>
              <a:t>Answer</a:t>
            </a:r>
            <a:r>
              <a:rPr lang="en-US" dirty="0"/>
              <a:t>: The NOD was submitted timely (within one year of the notification letter) and on the correct form.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84344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Now, let’s define common legacy appeals terminology.</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195935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Define common legacy appeals terminology </a:t>
            </a:r>
            <a:endParaRPr lang="en-US" sz="1200" b="0" i="1" dirty="0">
              <a:solidFill>
                <a:schemeClr val="tx1"/>
              </a:solidFill>
              <a:latin typeface="Arial" panose="020B0604020202020204" pitchFamily="34" charset="0"/>
              <a:cs typeface="Arial" panose="020B0604020202020204" pitchFamily="34" charset="0"/>
            </a:endParaRPr>
          </a:p>
          <a:p>
            <a:pPr defTabSz="931774">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sz="1200" dirty="0">
              <a:solidFill>
                <a:schemeClr val="tx1"/>
              </a:solidFill>
              <a:latin typeface="Arial" panose="020B0604020202020204" pitchFamily="34" charset="0"/>
              <a:cs typeface="Arial" panose="020B0604020202020204" pitchFamily="34" charset="0"/>
            </a:endParaRPr>
          </a:p>
          <a:p>
            <a:pPr marL="285750" marR="0" lvl="0" indent="-285750" algn="l" defTabSz="93177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dirty="0">
                <a:solidFill>
                  <a:schemeClr val="tx1"/>
                </a:solidFill>
                <a:latin typeface="Arial" panose="020B0604020202020204" pitchFamily="34" charset="0"/>
                <a:cs typeface="Arial" panose="020B0604020202020204" pitchFamily="34" charset="0"/>
              </a:rPr>
              <a:t>Appellant</a:t>
            </a:r>
            <a:r>
              <a:rPr lang="en-US" sz="1200" dirty="0">
                <a:solidFill>
                  <a:schemeClr val="tx1"/>
                </a:solidFill>
                <a:latin typeface="Arial" panose="020B0604020202020204" pitchFamily="34" charset="0"/>
                <a:cs typeface="Arial" panose="020B0604020202020204" pitchFamily="34" charset="0"/>
              </a:rPr>
              <a:t>:  </a:t>
            </a:r>
            <a:r>
              <a:rPr lang="en-US" sz="1200" kern="1200" dirty="0">
                <a:solidFill>
                  <a:schemeClr val="tx1"/>
                </a:solidFill>
                <a:effectLst/>
                <a:latin typeface="Arial" panose="020B0604020202020204" pitchFamily="34" charset="0"/>
                <a:ea typeface="+mn-ea"/>
                <a:cs typeface="Arial" panose="020B0604020202020204" pitchFamily="34" charset="0"/>
              </a:rPr>
              <a:t>is a claimant who has initiated an appeal to the Board by filing a timely notice of disagreement (NOD) with the agency of original jurisdiction (AOJ) that completed the decision.</a:t>
            </a:r>
          </a:p>
          <a:p>
            <a:pPr marL="0" marR="0" lvl="0" indent="0" algn="l" defTabSz="93177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a:solidFill>
                <a:schemeClr val="tx1"/>
              </a:solidFill>
              <a:latin typeface="Arial" panose="020B0604020202020204" pitchFamily="34" charset="0"/>
              <a:cs typeface="Arial" panose="020B0604020202020204" pitchFamily="34" charset="0"/>
            </a:endParaRPr>
          </a:p>
          <a:p>
            <a:pPr marL="285750" marR="0" lvl="0" indent="-285750" algn="l" defTabSz="93177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dirty="0">
                <a:solidFill>
                  <a:schemeClr val="tx1"/>
                </a:solidFill>
                <a:latin typeface="Arial" panose="020B0604020202020204" pitchFamily="34" charset="0"/>
                <a:cs typeface="Arial" panose="020B0604020202020204" pitchFamily="34" charset="0"/>
              </a:rPr>
              <a:t>Notice of Disagreement</a:t>
            </a:r>
            <a:r>
              <a:rPr lang="en-US" sz="1200" dirty="0">
                <a:solidFill>
                  <a:schemeClr val="tx1"/>
                </a:solidFill>
                <a:latin typeface="Arial" panose="020B0604020202020204" pitchFamily="34" charset="0"/>
                <a:cs typeface="Arial" panose="020B0604020202020204" pitchFamily="34" charset="0"/>
              </a:rPr>
              <a:t>:  written communication from a claimant or his/her representative expressing</a:t>
            </a:r>
          </a:p>
          <a:p>
            <a:pPr marL="1025525" lvl="3" indent="-342900">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dissatisfaction or disagreement with a decision, and</a:t>
            </a:r>
          </a:p>
          <a:p>
            <a:pPr marL="1025525" lvl="3" indent="-342900">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a desire to contest the result.</a:t>
            </a:r>
          </a:p>
          <a:p>
            <a:pPr marL="0" lvl="1" indent="-231775">
              <a:buFont typeface="Arial" panose="020B0604020202020204" pitchFamily="34" charset="0"/>
              <a:buNone/>
            </a:pPr>
            <a:endParaRPr lang="en-US" sz="1200" dirty="0">
              <a:solidFill>
                <a:schemeClr val="tx1"/>
              </a:solidFill>
              <a:latin typeface="Arial" panose="020B0604020202020204" pitchFamily="34" charset="0"/>
              <a:cs typeface="Arial" panose="020B0604020202020204" pitchFamily="34" charset="0"/>
            </a:endParaRPr>
          </a:p>
          <a:p>
            <a:pPr marL="53975" lvl="1" indent="-285750">
              <a:buFont typeface="Arial" panose="020B0604020202020204" pitchFamily="34" charset="0"/>
              <a:buChar char="•"/>
            </a:pPr>
            <a:r>
              <a:rPr lang="en-US" sz="1200" b="1" dirty="0">
                <a:solidFill>
                  <a:schemeClr val="tx1"/>
                </a:solidFill>
                <a:latin typeface="Arial" panose="020B0604020202020204" pitchFamily="34" charset="0"/>
                <a:cs typeface="Arial" panose="020B0604020202020204" pitchFamily="34" charset="0"/>
              </a:rPr>
              <a:t>Decision Review Officer:  </a:t>
            </a:r>
            <a:r>
              <a:rPr lang="en-US" sz="1200" kern="1200" dirty="0">
                <a:solidFill>
                  <a:schemeClr val="tx1"/>
                </a:solidFill>
                <a:effectLst/>
                <a:latin typeface="Arial" panose="020B0604020202020204" pitchFamily="34" charset="0"/>
                <a:ea typeface="+mn-ea"/>
                <a:cs typeface="Arial" panose="020B0604020202020204" pitchFamily="34" charset="0"/>
              </a:rPr>
              <a:t>is a senior technical expert who is responsible for holding post-decisional hearings and processing appeals.  The DRO may have jurisdiction of any legacy appeal.</a:t>
            </a:r>
            <a:endParaRPr lang="en-US" sz="1200"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12</a:t>
            </a:fld>
            <a:endParaRPr lang="en-US" altLang="en-US" sz="1200" dirty="0"/>
          </a:p>
        </p:txBody>
      </p:sp>
    </p:spTree>
    <p:extLst>
      <p:ext uri="{BB962C8B-B14F-4D97-AF65-F5344CB8AC3E}">
        <p14:creationId xmlns:p14="http://schemas.microsoft.com/office/powerpoint/2010/main" val="890355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Define common legacy appeals terminology </a:t>
            </a:r>
            <a:endParaRPr lang="en-US" sz="1200" b="0" i="1" dirty="0">
              <a:solidFill>
                <a:schemeClr val="tx1"/>
              </a:solidFill>
              <a:latin typeface="Arial" panose="020B0604020202020204" pitchFamily="34" charset="0"/>
              <a:cs typeface="Arial" panose="020B0604020202020204" pitchFamily="34" charset="0"/>
            </a:endParaRPr>
          </a:p>
          <a:p>
            <a:pPr defTabSz="931774">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sz="1200" dirty="0">
              <a:solidFill>
                <a:schemeClr val="tx1"/>
              </a:solidFill>
              <a:latin typeface="Arial" panose="020B0604020202020204" pitchFamily="34" charset="0"/>
              <a:cs typeface="Arial" panose="020B0604020202020204" pitchFamily="34" charset="0"/>
            </a:endParaRPr>
          </a:p>
          <a:p>
            <a:pPr marL="285750" marR="0" lvl="0" indent="-285750" algn="l" defTabSz="93177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dirty="0">
                <a:solidFill>
                  <a:schemeClr val="tx1"/>
                </a:solidFill>
                <a:latin typeface="Arial" panose="020B0604020202020204" pitchFamily="34" charset="0"/>
                <a:cs typeface="Arial" panose="020B0604020202020204" pitchFamily="34" charset="0"/>
              </a:rPr>
              <a:t>Traditional Review</a:t>
            </a:r>
            <a:r>
              <a:rPr lang="en-US" sz="1200" b="0" dirty="0">
                <a:solidFill>
                  <a:schemeClr val="tx1"/>
                </a:solidFill>
                <a:latin typeface="Arial" panose="020B0604020202020204" pitchFamily="34" charset="0"/>
                <a:cs typeface="Arial" panose="020B0604020202020204" pitchFamily="34" charset="0"/>
              </a:rPr>
              <a:t>:  a review of the appealed issue </a:t>
            </a:r>
            <a:r>
              <a:rPr lang="en-US" sz="1200" dirty="0">
                <a:solidFill>
                  <a:schemeClr val="tx1"/>
                </a:solidFill>
                <a:latin typeface="Arial" panose="020B0604020202020204" pitchFamily="34" charset="0"/>
                <a:cs typeface="Arial" panose="020B0604020202020204" pitchFamily="34" charset="0"/>
              </a:rPr>
              <a:t>conducted by an appeals team Veterans Service Representative (VSR), Rating Veterans Service Representative (RVSR) or DRO to determine if the prior decision made was correct, and/or if any additional development or other action is in order.  </a:t>
            </a:r>
          </a:p>
          <a:p>
            <a:pPr marL="285750" marR="0" lvl="0" indent="-285750" algn="l" defTabSz="93177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0" dirty="0">
              <a:solidFill>
                <a:schemeClr val="tx1"/>
              </a:solidFill>
              <a:latin typeface="Arial" panose="020B0604020202020204" pitchFamily="34" charset="0"/>
              <a:cs typeface="Arial" panose="020B0604020202020204" pitchFamily="34" charset="0"/>
            </a:endParaRPr>
          </a:p>
          <a:p>
            <a:pPr marL="285750" marR="0" lvl="0" indent="-285750" algn="l" defTabSz="93177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i="1" dirty="0">
                <a:solidFill>
                  <a:schemeClr val="tx1"/>
                </a:solidFill>
                <a:latin typeface="Arial" panose="020B0604020202020204" pitchFamily="34" charset="0"/>
                <a:cs typeface="Arial" panose="020B0604020202020204" pitchFamily="34" charset="0"/>
              </a:rPr>
              <a:t>De Novo </a:t>
            </a:r>
            <a:r>
              <a:rPr lang="en-US" sz="1200" b="1" dirty="0">
                <a:solidFill>
                  <a:schemeClr val="tx1"/>
                </a:solidFill>
                <a:latin typeface="Arial" panose="020B0604020202020204" pitchFamily="34" charset="0"/>
                <a:cs typeface="Arial" panose="020B0604020202020204" pitchFamily="34" charset="0"/>
              </a:rPr>
              <a:t>Review</a:t>
            </a:r>
            <a:r>
              <a:rPr lang="en-US" sz="1200" b="0" dirty="0">
                <a:solidFill>
                  <a:schemeClr val="tx1"/>
                </a:solidFill>
                <a:latin typeface="Arial" panose="020B0604020202020204" pitchFamily="34" charset="0"/>
                <a:cs typeface="Arial" panose="020B0604020202020204" pitchFamily="34" charset="0"/>
              </a:rPr>
              <a:t>: Also called a “DRO Review,” which </a:t>
            </a:r>
            <a:r>
              <a:rPr lang="en-US" sz="1200" kern="1200" dirty="0">
                <a:solidFill>
                  <a:schemeClr val="tx1"/>
                </a:solidFill>
                <a:effectLst/>
                <a:latin typeface="Arial" panose="020B0604020202020204" pitchFamily="34" charset="0"/>
                <a:ea typeface="+mn-ea"/>
                <a:cs typeface="Arial" panose="020B0604020202020204" pitchFamily="34" charset="0"/>
              </a:rPr>
              <a:t>is a new and complete review of the appealed issue, conducted only by a DRO (or someone senior like a Decision Review Operations Center (DROC) Manager (DROCM)) with no deference given to the decision being appealed.  This review leads to a new decision, which may be a full grant, partial grant, clear and unmistakable error, or no change.</a:t>
            </a:r>
          </a:p>
          <a:p>
            <a:pPr marL="0" marR="0" lvl="0" indent="0" algn="l" defTabSz="93177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285750" marR="0" lvl="0" indent="-285750" algn="l" defTabSz="93177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kern="1200" dirty="0">
                <a:solidFill>
                  <a:schemeClr val="tx1"/>
                </a:solidFill>
                <a:effectLst/>
                <a:latin typeface="Arial" panose="020B0604020202020204" pitchFamily="34" charset="0"/>
                <a:ea typeface="+mn-ea"/>
                <a:cs typeface="Arial" panose="020B0604020202020204" pitchFamily="34" charset="0"/>
              </a:rPr>
              <a:t>Statement of the Case (SOC):</a:t>
            </a:r>
            <a:r>
              <a:rPr lang="en-US" sz="1200" kern="1200" dirty="0">
                <a:solidFill>
                  <a:schemeClr val="tx1"/>
                </a:solidFill>
                <a:effectLst/>
                <a:latin typeface="Arial" panose="020B0604020202020204" pitchFamily="34" charset="0"/>
                <a:ea typeface="+mn-ea"/>
                <a:cs typeface="Arial" panose="020B0604020202020204" pitchFamily="34" charset="0"/>
              </a:rPr>
              <a:t>  is an explanation of the decision made on the appellant’s case when VA confirms/upholds the prior decision.  An SOC provides the appellant with a complete understanding of the decision so the appellant can prepare an effective substantive appeal with specific allegations of errors of fact or law. A </a:t>
            </a:r>
            <a:r>
              <a:rPr lang="en-US" sz="1200" b="1" i="1" kern="1200" dirty="0">
                <a:solidFill>
                  <a:schemeClr val="tx1"/>
                </a:solidFill>
                <a:effectLst/>
                <a:latin typeface="Arial" panose="020B0604020202020204" pitchFamily="34" charset="0"/>
                <a:ea typeface="+mn-ea"/>
                <a:cs typeface="Arial" panose="020B0604020202020204" pitchFamily="34" charset="0"/>
              </a:rPr>
              <a:t>supplemental statement of the case (SSOC)</a:t>
            </a:r>
            <a:r>
              <a:rPr lang="en-US" sz="1200" kern="1200" dirty="0">
                <a:solidFill>
                  <a:schemeClr val="tx1"/>
                </a:solidFill>
                <a:effectLst/>
                <a:latin typeface="Arial" panose="020B0604020202020204" pitchFamily="34" charset="0"/>
                <a:ea typeface="+mn-ea"/>
                <a:cs typeface="Arial" panose="020B0604020202020204" pitchFamily="34" charset="0"/>
              </a:rPr>
              <a:t> presents the appellant with changes or additions to the SOC:</a:t>
            </a:r>
          </a:p>
          <a:p>
            <a:pPr marL="742950" marR="0" lvl="1" indent="-285750" algn="l" defTabSz="93177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Arial" panose="020B0604020202020204" pitchFamily="34" charset="0"/>
                <a:ea typeface="+mn-ea"/>
                <a:cs typeface="Arial" panose="020B0604020202020204" pitchFamily="34" charset="0"/>
              </a:rPr>
              <a:t>after the issuance of the SOC</a:t>
            </a:r>
          </a:p>
          <a:p>
            <a:pPr marL="742950" marR="0" lvl="1" indent="-285750" algn="l" defTabSz="93177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Arial" panose="020B0604020202020204" pitchFamily="34" charset="0"/>
                <a:ea typeface="+mn-ea"/>
                <a:cs typeface="Arial" panose="020B0604020202020204" pitchFamily="34" charset="0"/>
              </a:rPr>
              <a:t>before or after receipt of a substantive appeal, or</a:t>
            </a:r>
          </a:p>
          <a:p>
            <a:pPr marL="742950" marR="0" lvl="1" indent="-285750" algn="l" defTabSz="93177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Arial" panose="020B0604020202020204" pitchFamily="34" charset="0"/>
                <a:ea typeface="+mn-ea"/>
                <a:cs typeface="Arial" panose="020B0604020202020204" pitchFamily="34" charset="0"/>
              </a:rPr>
              <a:t>after a remand.</a:t>
            </a:r>
            <a:endParaRPr lang="en-US" sz="1200" dirty="0">
              <a:solidFill>
                <a:schemeClr val="tx1"/>
              </a:solidFill>
              <a:effectLst/>
              <a:latin typeface="Arial" panose="020B0604020202020204" pitchFamily="34" charset="0"/>
              <a:cs typeface="Arial" panose="020B0604020202020204" pitchFamily="34" charset="0"/>
            </a:endParaRPr>
          </a:p>
          <a:p>
            <a:pPr marL="742950" marR="0" lvl="1" indent="-285750" algn="l" defTabSz="93177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solidFill>
                <a:schemeClr val="tx1"/>
              </a:solidFill>
              <a:effectLst/>
              <a:latin typeface="Arial" panose="020B0604020202020204" pitchFamily="34" charset="0"/>
              <a:cs typeface="Arial" panose="020B0604020202020204" pitchFamily="34" charset="0"/>
            </a:endParaRPr>
          </a:p>
          <a:p>
            <a:pPr marL="285750" marR="0" lvl="0" indent="-285750" algn="l" defTabSz="93177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13</a:t>
            </a:fld>
            <a:endParaRPr lang="en-US" altLang="en-US" sz="1200" dirty="0"/>
          </a:p>
        </p:txBody>
      </p:sp>
    </p:spTree>
    <p:extLst>
      <p:ext uri="{BB962C8B-B14F-4D97-AF65-F5344CB8AC3E}">
        <p14:creationId xmlns:p14="http://schemas.microsoft.com/office/powerpoint/2010/main" val="33350005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Define common legacy appeals terminology </a:t>
            </a:r>
            <a:endParaRPr lang="en-US" sz="1200" b="0" i="1" dirty="0">
              <a:solidFill>
                <a:schemeClr val="tx1"/>
              </a:solidFill>
              <a:latin typeface="Arial" panose="020B0604020202020204" pitchFamily="34" charset="0"/>
              <a:cs typeface="Arial" panose="020B0604020202020204" pitchFamily="34" charset="0"/>
            </a:endParaRPr>
          </a:p>
          <a:p>
            <a:pPr marL="0" marR="0" lvl="0" indent="0" algn="l" defTabSz="931774" rtl="0" eaLnBrk="1" fontAlgn="auto" latinLnBrk="0" hangingPunct="1">
              <a:lnSpc>
                <a:spcPct val="100000"/>
              </a:lnSpc>
              <a:spcBef>
                <a:spcPts val="0"/>
              </a:spcBef>
              <a:spcAft>
                <a:spcPts val="0"/>
              </a:spcAft>
              <a:buClrTx/>
              <a:buSzTx/>
              <a:buFontTx/>
              <a:buNone/>
              <a:tabLst/>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sz="1200"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200" b="1" dirty="0">
                <a:solidFill>
                  <a:schemeClr val="tx1"/>
                </a:solidFill>
                <a:latin typeface="Arial" panose="020B0604020202020204" pitchFamily="34" charset="0"/>
                <a:cs typeface="Arial" panose="020B0604020202020204" pitchFamily="34" charset="0"/>
              </a:rPr>
              <a:t>Informal Conference</a:t>
            </a:r>
            <a:r>
              <a:rPr lang="en-US" sz="1200" b="0" dirty="0">
                <a:solidFill>
                  <a:schemeClr val="tx1"/>
                </a:solidFill>
                <a:latin typeface="Arial" panose="020B0604020202020204" pitchFamily="34" charset="0"/>
                <a:cs typeface="Arial" panose="020B0604020202020204" pitchFamily="34" charset="0"/>
              </a:rPr>
              <a:t>: </a:t>
            </a:r>
            <a:r>
              <a:rPr lang="en-US" sz="1200" kern="1200" dirty="0">
                <a:solidFill>
                  <a:schemeClr val="tx1"/>
                </a:solidFill>
                <a:effectLst/>
                <a:latin typeface="Arial" panose="020B0604020202020204" pitchFamily="34" charset="0"/>
                <a:ea typeface="+mn-ea"/>
                <a:cs typeface="Arial" panose="020B0604020202020204" pitchFamily="34" charset="0"/>
              </a:rPr>
              <a:t> a tool available to the DRO and other personnel during the DRO review process to ensure</a:t>
            </a:r>
            <a:endParaRPr lang="en-US" sz="1200" dirty="0">
              <a:solidFill>
                <a:schemeClr val="tx1"/>
              </a:solidFill>
              <a:effectLst/>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all parties understand the issue(s) pending review</a:t>
            </a:r>
            <a:endParaRPr lang="en-US" sz="1200" dirty="0">
              <a:solidFill>
                <a:schemeClr val="tx1"/>
              </a:solidFill>
              <a:effectLst/>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the issues are focused and clarified, and</a:t>
            </a:r>
            <a:endParaRPr lang="en-US" sz="1200" dirty="0">
              <a:solidFill>
                <a:schemeClr val="tx1"/>
              </a:solidFill>
              <a:effectLst/>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the record is fully developed.</a:t>
            </a:r>
          </a:p>
          <a:p>
            <a:pPr marL="457200" lvl="1" indent="0">
              <a:buFont typeface="Arial" panose="020B0604020202020204" pitchFamily="34" charset="0"/>
              <a:buNone/>
            </a:pPr>
            <a:endParaRPr lang="en-US" sz="1200" b="0" i="0" kern="1200" dirty="0">
              <a:solidFill>
                <a:schemeClr val="tx1"/>
              </a:solidFill>
              <a:effectLst/>
              <a:latin typeface="Arial" panose="020B0604020202020204" pitchFamily="34" charset="0"/>
              <a:ea typeface="+mn-ea"/>
              <a:cs typeface="Arial" panose="020B0604020202020204" pitchFamily="34" charset="0"/>
            </a:endParaRPr>
          </a:p>
          <a:p>
            <a:pPr marL="285750" lvl="0" indent="-285750">
              <a:buFont typeface="Arial" panose="020B0604020202020204" pitchFamily="34" charset="0"/>
              <a:buChar char="•"/>
            </a:pPr>
            <a:r>
              <a:rPr lang="en-US" sz="1200" b="1" i="0" dirty="0">
                <a:solidFill>
                  <a:schemeClr val="tx1"/>
                </a:solidFill>
                <a:latin typeface="Arial" panose="020B0604020202020204" pitchFamily="34" charset="0"/>
                <a:cs typeface="Arial" panose="020B0604020202020204" pitchFamily="34" charset="0"/>
              </a:rPr>
              <a:t>Formal Hearing</a:t>
            </a:r>
            <a:r>
              <a:rPr lang="en-US" sz="1200" b="0" dirty="0">
                <a:solidFill>
                  <a:schemeClr val="tx1"/>
                </a:solidFill>
                <a:latin typeface="Arial" panose="020B0604020202020204" pitchFamily="34" charset="0"/>
                <a:cs typeface="Arial" panose="020B0604020202020204" pitchFamily="34" charset="0"/>
              </a:rPr>
              <a:t>:  </a:t>
            </a:r>
            <a:r>
              <a:rPr lang="en-US" sz="1200" dirty="0">
                <a:solidFill>
                  <a:schemeClr val="tx1"/>
                </a:solidFill>
                <a:latin typeface="Arial" panose="020B0604020202020204" pitchFamily="34" charset="0"/>
                <a:cs typeface="Arial" panose="020B0604020202020204" pitchFamily="34" charset="0"/>
              </a:rPr>
              <a:t>A recorded proceeding the appellant may elect to have at any time during the appeal process wherein a party presents sworn or affirmed testimony, other evidence, and/or argument relevant to an issue pending adjudication before a decision maker.</a:t>
            </a:r>
          </a:p>
          <a:p>
            <a:pPr marL="0" lvl="0" indent="0">
              <a:buFont typeface="Arial" panose="020B0604020202020204" pitchFamily="34" charset="0"/>
              <a:buNone/>
            </a:pPr>
            <a:endParaRPr lang="en-US" sz="1200" b="0" kern="1200" dirty="0">
              <a:solidFill>
                <a:schemeClr val="tx1"/>
              </a:solidFill>
              <a:effectLst/>
              <a:latin typeface="Arial" panose="020B0604020202020204" pitchFamily="34" charset="0"/>
              <a:ea typeface="+mn-ea"/>
              <a:cs typeface="Arial" panose="020B0604020202020204" pitchFamily="34" charset="0"/>
            </a:endParaRPr>
          </a:p>
          <a:p>
            <a:pPr marL="285750" lvl="0" indent="-285750">
              <a:buFont typeface="Arial" panose="020B0604020202020204" pitchFamily="34" charset="0"/>
              <a:buChar char="•"/>
            </a:pPr>
            <a:r>
              <a:rPr lang="en-US" sz="1200" b="1" kern="1200" dirty="0">
                <a:solidFill>
                  <a:schemeClr val="tx1"/>
                </a:solidFill>
                <a:effectLst/>
                <a:latin typeface="Arial" panose="020B0604020202020204" pitchFamily="34" charset="0"/>
                <a:ea typeface="+mn-ea"/>
                <a:cs typeface="Arial" panose="020B0604020202020204" pitchFamily="34" charset="0"/>
              </a:rPr>
              <a:t>Substantive Appeal: </a:t>
            </a:r>
            <a:r>
              <a:rPr lang="en-US" sz="1200" b="0" kern="1200" dirty="0">
                <a:solidFill>
                  <a:schemeClr val="tx1"/>
                </a:solidFill>
                <a:effectLst/>
                <a:latin typeface="Arial" panose="020B0604020202020204" pitchFamily="34" charset="0"/>
                <a:ea typeface="+mn-ea"/>
                <a:cs typeface="Arial" panose="020B0604020202020204" pitchFamily="34" charset="0"/>
              </a:rPr>
              <a:t>the continuation of an appeal beyond the regional office/DROC, after the Statement of the Case, by submitting it to the Board.  This is also called ‘perfecting’ or completing the appeal. The substantive appeal may be filed as</a:t>
            </a:r>
          </a:p>
          <a:p>
            <a:pPr marL="569913" lvl="2" indent="-344488">
              <a:lnSpc>
                <a:spcPct val="110000"/>
              </a:lnSpc>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VA Form 9, </a:t>
            </a:r>
            <a:r>
              <a:rPr lang="en-US" sz="1200" i="1" dirty="0">
                <a:solidFill>
                  <a:schemeClr val="tx1"/>
                </a:solidFill>
                <a:latin typeface="Arial" panose="020B0604020202020204" pitchFamily="34" charset="0"/>
                <a:cs typeface="Arial" panose="020B0604020202020204" pitchFamily="34" charset="0"/>
              </a:rPr>
              <a:t>Appeal to the Board of Veterans’ Appeals</a:t>
            </a:r>
          </a:p>
          <a:p>
            <a:pPr marL="569913" lvl="2" indent="-344488">
              <a:lnSpc>
                <a:spcPct val="110000"/>
              </a:lnSpc>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a statement at a formal hearing or informal conference reduced to writing, or</a:t>
            </a:r>
          </a:p>
          <a:p>
            <a:pPr marL="569913" lvl="2" indent="-344488">
              <a:lnSpc>
                <a:spcPct val="110000"/>
              </a:lnSpc>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written correspondence containing the necessary information.</a:t>
            </a:r>
          </a:p>
          <a:p>
            <a:pPr marL="285750" marR="0" lvl="0" indent="-285750" algn="l" defTabSz="93177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solidFill>
                <a:schemeClr val="tx1"/>
              </a:solidFill>
              <a:effectLst/>
              <a:latin typeface="Arial" panose="020B0604020202020204" pitchFamily="34" charset="0"/>
              <a:cs typeface="Arial" panose="020B0604020202020204" pitchFamily="34" charset="0"/>
            </a:endParaRPr>
          </a:p>
          <a:p>
            <a:pPr marL="285750" marR="0" lvl="0" indent="-285750" algn="l" defTabSz="93177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14</a:t>
            </a:fld>
            <a:endParaRPr lang="en-US" altLang="en-US" sz="1200" dirty="0"/>
          </a:p>
        </p:txBody>
      </p:sp>
    </p:spTree>
    <p:extLst>
      <p:ext uri="{BB962C8B-B14F-4D97-AF65-F5344CB8AC3E}">
        <p14:creationId xmlns:p14="http://schemas.microsoft.com/office/powerpoint/2010/main" val="21787308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Define common legacy appeals terminology </a:t>
            </a:r>
            <a:endParaRPr lang="en-US" sz="1200" b="0" i="1" dirty="0">
              <a:solidFill>
                <a:schemeClr val="tx1"/>
              </a:solidFill>
              <a:latin typeface="Arial" panose="020B0604020202020204" pitchFamily="34" charset="0"/>
              <a:cs typeface="Arial" panose="020B0604020202020204" pitchFamily="34" charset="0"/>
            </a:endParaRPr>
          </a:p>
          <a:p>
            <a:pPr marL="0" marR="0" lvl="0" indent="0" algn="l" defTabSz="931774" rtl="0" eaLnBrk="1" fontAlgn="auto" latinLnBrk="0" hangingPunct="1">
              <a:lnSpc>
                <a:spcPct val="100000"/>
              </a:lnSpc>
              <a:spcBef>
                <a:spcPts val="0"/>
              </a:spcBef>
              <a:spcAft>
                <a:spcPts val="0"/>
              </a:spcAft>
              <a:buClrTx/>
              <a:buSzTx/>
              <a:buFontTx/>
              <a:buNone/>
              <a:tabLst/>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sz="1200"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200" b="1" dirty="0">
                <a:solidFill>
                  <a:schemeClr val="tx1"/>
                </a:solidFill>
                <a:latin typeface="Arial" panose="020B0604020202020204" pitchFamily="34" charset="0"/>
                <a:cs typeface="Arial" panose="020B0604020202020204" pitchFamily="34" charset="0"/>
              </a:rPr>
              <a:t>Full Grant:  </a:t>
            </a:r>
            <a:r>
              <a:rPr lang="en-US" sz="1200" dirty="0">
                <a:solidFill>
                  <a:schemeClr val="tx1"/>
                </a:solidFill>
                <a:latin typeface="Arial" panose="020B0604020202020204" pitchFamily="34" charset="0"/>
                <a:cs typeface="Arial" panose="020B0604020202020204" pitchFamily="34" charset="0"/>
              </a:rPr>
              <a:t>If the issue under appeal is initial service connection (SC), a full grant occurs when SC for the disability is granted.   If the issue under appeal is the evaluation of an already SC disability, a full grant occurs when the maximum benefit allowed by law and regulation is granted for the entire period under appeal. </a:t>
            </a:r>
            <a:endParaRPr lang="en-US" sz="1200" b="1" dirty="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US" sz="1200" b="1"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200" b="1" dirty="0">
                <a:solidFill>
                  <a:schemeClr val="tx1"/>
                </a:solidFill>
                <a:latin typeface="Arial" panose="020B0604020202020204" pitchFamily="34" charset="0"/>
                <a:cs typeface="Arial" panose="020B0604020202020204" pitchFamily="34" charset="0"/>
              </a:rPr>
              <a:t>Partial Grant:  </a:t>
            </a:r>
            <a:r>
              <a:rPr lang="en-US" sz="1200" dirty="0">
                <a:solidFill>
                  <a:schemeClr val="tx1"/>
                </a:solidFill>
                <a:latin typeface="Arial" panose="020B0604020202020204" pitchFamily="34" charset="0"/>
                <a:cs typeface="Arial" panose="020B0604020202020204" pitchFamily="34" charset="0"/>
              </a:rPr>
              <a:t>A partial grant of an issue on appeal occurs when the maximum schedular benefit allowed by law and regulation for the issue(s) under appeal is not granted for the entire period under appeal.  If the issue under appeal is initial SC, a partial grant cannot occur, the decision rendered must either involve a full grant or denial of the appealed issue. </a:t>
            </a:r>
          </a:p>
          <a:p>
            <a:pPr marL="0" indent="0">
              <a:buFont typeface="Arial" panose="020B0604020202020204" pitchFamily="34" charset="0"/>
              <a:buNone/>
            </a:pPr>
            <a:endParaRPr lang="en-US" sz="1200" b="1" dirty="0">
              <a:solidFill>
                <a:schemeClr val="tx1"/>
              </a:solidFill>
              <a:latin typeface="Arial" panose="020B0604020202020204" pitchFamily="34" charset="0"/>
              <a:cs typeface="Arial" panose="020B0604020202020204" pitchFamily="34" charset="0"/>
            </a:endParaRPr>
          </a:p>
          <a:p>
            <a:pPr marL="225425" indent="-225425">
              <a:spcAft>
                <a:spcPts val="600"/>
              </a:spcAft>
              <a:buClr>
                <a:schemeClr val="tx1"/>
              </a:buClr>
              <a:buFont typeface="Arial" panose="020B0604020202020204" pitchFamily="34" charset="0"/>
              <a:buChar char="•"/>
            </a:pPr>
            <a:r>
              <a:rPr lang="en-US" sz="1200" b="1" dirty="0">
                <a:solidFill>
                  <a:schemeClr val="tx1"/>
                </a:solidFill>
                <a:latin typeface="Arial" panose="020B0604020202020204" pitchFamily="34" charset="0"/>
                <a:cs typeface="Arial" panose="020B0604020202020204" pitchFamily="34" charset="0"/>
              </a:rPr>
              <a:t>Clear and Unmistakable Error (CUE):  </a:t>
            </a:r>
            <a:r>
              <a:rPr lang="en-US" sz="1200" dirty="0">
                <a:solidFill>
                  <a:schemeClr val="tx1"/>
                </a:solidFill>
                <a:latin typeface="Arial" panose="020B0604020202020204" pitchFamily="34" charset="0"/>
                <a:cs typeface="Arial" panose="020B0604020202020204" pitchFamily="34" charset="0"/>
              </a:rPr>
              <a:t>Errors that are undebatable, so that it can be said that reasonable minds could only conclude the original decision was fatally flawed at the time it was made.  A reversal of a prior decision on the grounds of a CUE has the same effect as if the corrected decision had been made on the date of the reversed decision. </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15</a:t>
            </a:fld>
            <a:endParaRPr lang="en-US" altLang="en-US" sz="1200" dirty="0"/>
          </a:p>
        </p:txBody>
      </p:sp>
    </p:spTree>
    <p:extLst>
      <p:ext uri="{BB962C8B-B14F-4D97-AF65-F5344CB8AC3E}">
        <p14:creationId xmlns:p14="http://schemas.microsoft.com/office/powerpoint/2010/main" val="3354791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Define common legacy appeals terminology </a:t>
            </a:r>
            <a:endParaRPr lang="en-US" sz="1200" b="0" i="1" dirty="0">
              <a:solidFill>
                <a:schemeClr val="tx1"/>
              </a:solidFill>
              <a:latin typeface="Arial" panose="020B0604020202020204" pitchFamily="34" charset="0"/>
              <a:cs typeface="Arial" panose="020B0604020202020204" pitchFamily="34" charset="0"/>
            </a:endParaRPr>
          </a:p>
          <a:p>
            <a:pPr marL="0" marR="0" lvl="0" indent="0" algn="l" defTabSz="931774" rtl="0" eaLnBrk="1" fontAlgn="auto" latinLnBrk="0" hangingPunct="1">
              <a:lnSpc>
                <a:spcPct val="100000"/>
              </a:lnSpc>
              <a:spcBef>
                <a:spcPts val="0"/>
              </a:spcBef>
              <a:spcAft>
                <a:spcPts val="0"/>
              </a:spcAft>
              <a:buClrTx/>
              <a:buSzTx/>
              <a:buFontTx/>
              <a:buNone/>
              <a:tabLst/>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sz="1200" dirty="0">
              <a:solidFill>
                <a:schemeClr val="tx1"/>
              </a:solidFill>
              <a:latin typeface="Arial" panose="020B0604020202020204" pitchFamily="34" charset="0"/>
              <a:cs typeface="Arial" panose="020B0604020202020204" pitchFamily="34" charset="0"/>
            </a:endParaRPr>
          </a:p>
          <a:p>
            <a:pPr marL="285750" marR="0" lvl="0" indent="-285750" algn="l" defTabSz="93177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dirty="0">
                <a:solidFill>
                  <a:schemeClr val="tx1"/>
                </a:solidFill>
                <a:latin typeface="Arial" panose="020B0604020202020204" pitchFamily="34" charset="0"/>
                <a:cs typeface="Arial" panose="020B0604020202020204" pitchFamily="34" charset="0"/>
              </a:rPr>
              <a:t>Remand:  </a:t>
            </a:r>
            <a:r>
              <a:rPr lang="en-US" sz="1200" b="0" dirty="0">
                <a:solidFill>
                  <a:schemeClr val="tx1"/>
                </a:solidFill>
                <a:latin typeface="Arial" panose="020B0604020202020204" pitchFamily="34" charset="0"/>
                <a:cs typeface="Arial" panose="020B0604020202020204" pitchFamily="34" charset="0"/>
              </a:rPr>
              <a:t>is when the Board returns an appeal to the regional office for development of additional evidence, due process, or reconsideration of issues.  Remanded appeals are among the oldest cases and must be worked on a priority basis. </a:t>
            </a:r>
          </a:p>
          <a:p>
            <a:pPr marL="0" marR="0" lvl="0" indent="0" algn="l" defTabSz="93177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dirty="0">
              <a:solidFill>
                <a:schemeClr val="tx1"/>
              </a:solidFill>
              <a:latin typeface="Arial" panose="020B0604020202020204" pitchFamily="34" charset="0"/>
              <a:cs typeface="Arial" panose="020B0604020202020204" pitchFamily="34" charset="0"/>
            </a:endParaRPr>
          </a:p>
          <a:p>
            <a:pPr marL="225425" indent="-225425">
              <a:spcAft>
                <a:spcPts val="600"/>
              </a:spcAft>
              <a:buClr>
                <a:schemeClr val="tx1"/>
              </a:buClr>
              <a:buFont typeface="Arial" panose="020B0604020202020204" pitchFamily="34" charset="0"/>
              <a:buChar char="•"/>
            </a:pPr>
            <a:r>
              <a:rPr lang="en-US" sz="1200" b="1" dirty="0">
                <a:solidFill>
                  <a:schemeClr val="tx1"/>
                </a:solidFill>
                <a:latin typeface="Arial" panose="020B0604020202020204" pitchFamily="34" charset="0"/>
                <a:cs typeface="Arial" panose="020B0604020202020204" pitchFamily="34" charset="0"/>
              </a:rPr>
              <a:t>Downstream Issue:  </a:t>
            </a:r>
            <a:r>
              <a:rPr lang="en-US" sz="1200" dirty="0">
                <a:solidFill>
                  <a:schemeClr val="tx1"/>
                </a:solidFill>
                <a:latin typeface="Arial" panose="020B0604020202020204" pitchFamily="34" charset="0"/>
                <a:cs typeface="Arial" panose="020B0604020202020204" pitchFamily="34" charset="0"/>
              </a:rPr>
              <a:t>Issue(s) which arises as a direct result of a favorable decision on an appealed issue and must be addressed by the decision maker.  A decision on a downstream issue may or may not confer new appeal rights. </a:t>
            </a:r>
          </a:p>
          <a:p>
            <a:pPr marL="225425" indent="-225425">
              <a:spcAft>
                <a:spcPts val="600"/>
              </a:spcAft>
              <a:buClr>
                <a:schemeClr val="tx1"/>
              </a:buClr>
              <a:buFont typeface="Arial" panose="020B0604020202020204" pitchFamily="34" charset="0"/>
              <a:buChar char="•"/>
            </a:pPr>
            <a:endParaRPr lang="en-US" sz="1200" b="1" dirty="0">
              <a:solidFill>
                <a:schemeClr val="tx1"/>
              </a:solidFill>
              <a:latin typeface="Arial" panose="020B0604020202020204" pitchFamily="34" charset="0"/>
              <a:cs typeface="Arial" panose="020B0604020202020204" pitchFamily="34" charset="0"/>
            </a:endParaRPr>
          </a:p>
          <a:p>
            <a:pPr lvl="1"/>
            <a:r>
              <a:rPr lang="en-US" sz="1200" b="1" i="1" kern="1200" dirty="0">
                <a:solidFill>
                  <a:schemeClr val="tx1"/>
                </a:solidFill>
                <a:effectLst/>
                <a:latin typeface="Arial" panose="020B0604020202020204" pitchFamily="34" charset="0"/>
                <a:ea typeface="+mn-ea"/>
                <a:cs typeface="Arial" panose="020B0604020202020204" pitchFamily="34" charset="0"/>
              </a:rPr>
              <a:t>Example</a:t>
            </a:r>
            <a:r>
              <a:rPr lang="en-US" sz="1200" kern="1200" dirty="0">
                <a:solidFill>
                  <a:schemeClr val="tx1"/>
                </a:solidFill>
                <a:effectLst/>
                <a:latin typeface="Arial" panose="020B0604020202020204" pitchFamily="34" charset="0"/>
                <a:ea typeface="+mn-ea"/>
                <a:cs typeface="Arial" panose="020B0604020202020204" pitchFamily="34" charset="0"/>
              </a:rPr>
              <a:t>:  A Veteran files an appeal for service connection (SC) for depression.  When granting SC for depression, the DRO must address the following downstream issues:</a:t>
            </a:r>
            <a:endParaRPr lang="en-US" sz="1200" dirty="0">
              <a:solidFill>
                <a:schemeClr val="tx1"/>
              </a:solidFill>
              <a:effectLst/>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disability evaluation</a:t>
            </a:r>
            <a:endParaRPr lang="en-US" sz="1200" dirty="0">
              <a:solidFill>
                <a:schemeClr val="tx1"/>
              </a:solidFill>
              <a:effectLst/>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effective date, and</a:t>
            </a:r>
            <a:endParaRPr lang="en-US" sz="1200" dirty="0">
              <a:solidFill>
                <a:schemeClr val="tx1"/>
              </a:solidFill>
              <a:effectLst/>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entitlement to any ancillary benefits that arise, based upon the evidence, such as</a:t>
            </a:r>
            <a:r>
              <a:rPr lang="en-US" sz="1200" dirty="0">
                <a:solidFill>
                  <a:schemeClr val="tx1"/>
                </a:solidFill>
                <a:effectLst/>
                <a:latin typeface="Arial" panose="020B0604020202020204" pitchFamily="34" charset="0"/>
                <a:cs typeface="Arial" panose="020B0604020202020204" pitchFamily="34" charset="0"/>
              </a:rPr>
              <a:t> </a:t>
            </a:r>
          </a:p>
          <a:p>
            <a:pPr marL="1085850" lvl="2" indent="-1714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individual unemployability</a:t>
            </a:r>
            <a:endParaRPr lang="en-US" sz="1200" dirty="0">
              <a:solidFill>
                <a:schemeClr val="tx1"/>
              </a:solidFill>
              <a:effectLst/>
              <a:latin typeface="Arial" panose="020B0604020202020204" pitchFamily="34" charset="0"/>
              <a:cs typeface="Arial" panose="020B0604020202020204" pitchFamily="34" charset="0"/>
            </a:endParaRPr>
          </a:p>
          <a:p>
            <a:pPr marL="1085850" lvl="2" indent="-1714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Dependents’ Educational Assistance, and/or</a:t>
            </a:r>
            <a:endParaRPr lang="en-US" sz="1200" dirty="0">
              <a:solidFill>
                <a:schemeClr val="tx1"/>
              </a:solidFill>
              <a:effectLst/>
              <a:latin typeface="Arial" panose="020B0604020202020204" pitchFamily="34" charset="0"/>
              <a:cs typeface="Arial" panose="020B0604020202020204" pitchFamily="34" charset="0"/>
            </a:endParaRPr>
          </a:p>
          <a:p>
            <a:pPr marL="1085850" lvl="2" indent="-1714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special monthly compensation.</a:t>
            </a:r>
            <a:endParaRPr lang="en-US" sz="1200" b="1" dirty="0">
              <a:solidFill>
                <a:schemeClr val="tx1"/>
              </a:solidFill>
              <a:latin typeface="Arial" panose="020B0604020202020204" pitchFamily="34" charset="0"/>
              <a:cs typeface="Arial" panose="020B0604020202020204" pitchFamily="34" charset="0"/>
            </a:endParaRPr>
          </a:p>
          <a:p>
            <a:pPr marL="285750" marR="0" lvl="0" indent="-285750" algn="l" defTabSz="93177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dirty="0">
              <a:solidFill>
                <a:schemeClr val="tx1"/>
              </a:solidFill>
              <a:latin typeface="Arial" panose="020B0604020202020204" pitchFamily="34" charset="0"/>
              <a:cs typeface="Arial" panose="020B0604020202020204" pitchFamily="34" charset="0"/>
            </a:endParaRPr>
          </a:p>
          <a:p>
            <a:pPr marL="225425" indent="-225425">
              <a:spcAft>
                <a:spcPts val="600"/>
              </a:spcAft>
              <a:buClr>
                <a:schemeClr val="tx1"/>
              </a:buClr>
              <a:buFont typeface="Arial" panose="020B0604020202020204" pitchFamily="34" charset="0"/>
              <a:buChar char="•"/>
            </a:pPr>
            <a:r>
              <a:rPr lang="en-US" sz="1200" b="1" dirty="0">
                <a:solidFill>
                  <a:schemeClr val="tx1"/>
                </a:solidFill>
                <a:latin typeface="Arial" panose="020B0604020202020204" pitchFamily="34" charset="0"/>
                <a:cs typeface="Arial" panose="020B0604020202020204" pitchFamily="34" charset="0"/>
              </a:rPr>
              <a:t>Inextricably Intertwined Issues:  </a:t>
            </a:r>
            <a:r>
              <a:rPr lang="en-US" sz="1200" dirty="0">
                <a:solidFill>
                  <a:schemeClr val="tx1"/>
                </a:solidFill>
                <a:latin typeface="Arial" panose="020B0604020202020204" pitchFamily="34" charset="0"/>
                <a:cs typeface="Arial" panose="020B0604020202020204" pitchFamily="34" charset="0"/>
              </a:rPr>
              <a:t>An issue is inextricably intertwined with a matter(s) on appeal when a decision on that issue by the RO could have significant impact on the matter(s) under appeal.  All matters that are inextricably intertwined must be adjudicated before any determination by the Board may be made.  </a:t>
            </a:r>
          </a:p>
          <a:p>
            <a:pPr marL="225425" indent="-225425">
              <a:spcAft>
                <a:spcPts val="600"/>
              </a:spcAft>
              <a:buClr>
                <a:schemeClr val="tx1"/>
              </a:buClr>
              <a:buFont typeface="Arial" panose="020B0604020202020204" pitchFamily="34" charset="0"/>
              <a:buChar char="•"/>
            </a:pPr>
            <a:endParaRPr lang="en-US" sz="1200" dirty="0">
              <a:solidFill>
                <a:schemeClr val="tx1"/>
              </a:solidFill>
              <a:latin typeface="Arial" panose="020B0604020202020204" pitchFamily="34" charset="0"/>
              <a:cs typeface="Arial" panose="020B0604020202020204" pitchFamily="34" charset="0"/>
            </a:endParaRPr>
          </a:p>
          <a:p>
            <a:pPr lvl="1"/>
            <a:r>
              <a:rPr lang="en-US" sz="1200" b="1" i="1" kern="1200" dirty="0">
                <a:solidFill>
                  <a:schemeClr val="tx1"/>
                </a:solidFill>
                <a:effectLst/>
                <a:latin typeface="Arial" panose="020B0604020202020204" pitchFamily="34" charset="0"/>
                <a:ea typeface="+mn-ea"/>
                <a:cs typeface="Arial" panose="020B0604020202020204" pitchFamily="34" charset="0"/>
              </a:rPr>
              <a:t>Example</a:t>
            </a:r>
            <a:r>
              <a:rPr lang="en-US" sz="1200" kern="1200" dirty="0">
                <a:solidFill>
                  <a:schemeClr val="tx1"/>
                </a:solidFill>
                <a:effectLst/>
                <a:latin typeface="Arial" panose="020B0604020202020204" pitchFamily="34" charset="0"/>
                <a:ea typeface="+mn-ea"/>
                <a:cs typeface="Arial" panose="020B0604020202020204" pitchFamily="34" charset="0"/>
              </a:rPr>
              <a:t>:  A Veteran files an appeal on the denial of SC for depression and a new claim alleging that her fibromyalgia was caused by her depression. The rating activity issues a denial of SC for fibromyalgia.  The Veteran files a NOD with the denial of SC for fibromyalgia and, subsequently, a </a:t>
            </a:r>
            <a:r>
              <a:rPr lang="en-US" sz="1200" i="1" kern="1200" dirty="0">
                <a:solidFill>
                  <a:schemeClr val="tx1"/>
                </a:solidFill>
                <a:effectLst/>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VA Form 9, Appeal to Board of Veterans' Appeals</a:t>
            </a:r>
            <a:r>
              <a:rPr lang="en-US" sz="1200" kern="1200" dirty="0">
                <a:solidFill>
                  <a:schemeClr val="tx1"/>
                </a:solidFill>
                <a:effectLst/>
                <a:latin typeface="Arial" panose="020B0604020202020204" pitchFamily="34" charset="0"/>
                <a:ea typeface="+mn-ea"/>
                <a:cs typeface="Arial" panose="020B0604020202020204" pitchFamily="34" charset="0"/>
              </a:rPr>
              <a:t>.</a:t>
            </a:r>
            <a:endParaRPr lang="en-US" sz="1200" dirty="0">
              <a:solidFill>
                <a:schemeClr val="tx1"/>
              </a:solidFill>
              <a:effectLst/>
              <a:latin typeface="Arial" panose="020B0604020202020204" pitchFamily="34" charset="0"/>
              <a:cs typeface="Arial" panose="020B0604020202020204" pitchFamily="34" charset="0"/>
            </a:endParaRPr>
          </a:p>
          <a:p>
            <a:pPr lvl="1"/>
            <a:r>
              <a:rPr lang="en-US" sz="1200" kern="1200" dirty="0">
                <a:solidFill>
                  <a:schemeClr val="tx1"/>
                </a:solidFill>
                <a:effectLst/>
                <a:latin typeface="Arial" panose="020B0604020202020204" pitchFamily="34" charset="0"/>
                <a:ea typeface="+mn-ea"/>
                <a:cs typeface="Arial" panose="020B0604020202020204" pitchFamily="34" charset="0"/>
              </a:rPr>
              <a:t> </a:t>
            </a:r>
            <a:endParaRPr lang="en-US" sz="1200" dirty="0">
              <a:solidFill>
                <a:schemeClr val="tx1"/>
              </a:solidFill>
              <a:effectLst/>
              <a:latin typeface="Arial" panose="020B0604020202020204" pitchFamily="34" charset="0"/>
              <a:cs typeface="Arial" panose="020B0604020202020204" pitchFamily="34" charset="0"/>
            </a:endParaRPr>
          </a:p>
          <a:p>
            <a:pPr lvl="1"/>
            <a:r>
              <a:rPr lang="en-US" sz="1200" b="1" i="1" kern="1200" dirty="0">
                <a:solidFill>
                  <a:schemeClr val="tx1"/>
                </a:solidFill>
                <a:effectLst/>
                <a:latin typeface="Arial" panose="020B0604020202020204" pitchFamily="34" charset="0"/>
                <a:ea typeface="+mn-ea"/>
                <a:cs typeface="Arial" panose="020B0604020202020204" pitchFamily="34" charset="0"/>
              </a:rPr>
              <a:t>Result</a:t>
            </a:r>
            <a:r>
              <a:rPr lang="en-US" sz="1200" kern="1200" dirty="0">
                <a:solidFill>
                  <a:schemeClr val="tx1"/>
                </a:solidFill>
                <a:effectLst/>
                <a:latin typeface="Arial" panose="020B0604020202020204" pitchFamily="34" charset="0"/>
                <a:ea typeface="+mn-ea"/>
                <a:cs typeface="Arial" panose="020B0604020202020204" pitchFamily="34" charset="0"/>
              </a:rPr>
              <a:t>:  The issue of SC for fibromyalgia secondary to depression is inextricably intertwined with the appeal for depression. Consequently, both appeals must be certified simultaneously to the Board.</a:t>
            </a:r>
            <a:endParaRPr lang="en-US" sz="1200" dirty="0">
              <a:solidFill>
                <a:schemeClr val="tx1"/>
              </a:solidFill>
              <a:effectLst/>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16</a:t>
            </a:fld>
            <a:endParaRPr lang="en-US" altLang="en-US" sz="1200" dirty="0"/>
          </a:p>
        </p:txBody>
      </p:sp>
    </p:spTree>
    <p:extLst>
      <p:ext uri="{BB962C8B-B14F-4D97-AF65-F5344CB8AC3E}">
        <p14:creationId xmlns:p14="http://schemas.microsoft.com/office/powerpoint/2010/main" val="19798698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sz="1200" i="1" u="none" dirty="0">
                <a:solidFill>
                  <a:srgbClr val="002060"/>
                </a:solidFill>
                <a:latin typeface="Myriad Pro"/>
                <a:cs typeface="Times New Roman" panose="02020603050405020304" pitchFamily="18" charset="0"/>
              </a:rPr>
              <a:t>Learning Objective: </a:t>
            </a:r>
            <a:r>
              <a:rPr lang="en-US" sz="1200" i="1" dirty="0">
                <a:solidFill>
                  <a:schemeClr val="tx1"/>
                </a:solidFill>
                <a:latin typeface="Arial" panose="020B0604020202020204" pitchFamily="34" charset="0"/>
                <a:cs typeface="Arial" panose="020B0604020202020204" pitchFamily="34" charset="0"/>
              </a:rPr>
              <a:t>Define common legacy appeals terminology </a:t>
            </a:r>
          </a:p>
          <a:p>
            <a:pPr marL="0" marR="0" lvl="0" indent="0" algn="l" defTabSz="931774" rtl="0" eaLnBrk="1" fontAlgn="auto" latinLnBrk="0" hangingPunct="1">
              <a:lnSpc>
                <a:spcPct val="100000"/>
              </a:lnSpc>
              <a:spcBef>
                <a:spcPts val="0"/>
              </a:spcBef>
              <a:spcAft>
                <a:spcPts val="0"/>
              </a:spcAft>
              <a:buClrTx/>
              <a:buSzTx/>
              <a:buFontTx/>
              <a:buNone/>
              <a:tabLst/>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a:t>
            </a:r>
            <a:r>
              <a:rPr lang="en-US" b="1" dirty="0"/>
              <a:t>IMPORTANT</a:t>
            </a:r>
            <a:r>
              <a:rPr lang="en-US" dirty="0"/>
              <a:t>: Slide contains animations. Click to reveal the scenario, question and answer to students.**</a:t>
            </a:r>
          </a:p>
          <a:p>
            <a:endParaRPr lang="en-US" dirty="0"/>
          </a:p>
          <a:p>
            <a:r>
              <a:rPr lang="en-US" b="1" dirty="0"/>
              <a:t>Scenario</a:t>
            </a:r>
            <a:r>
              <a:rPr lang="en-US" dirty="0"/>
              <a:t>: The evaluation of Veteran’s anxiety disorder, evaluated at 30 percent is on appeal. DRO can grant an increase to 50 percent, effective the date of the current exam, which was conducted two years after the start of the appeal period.</a:t>
            </a:r>
            <a:endParaRPr lang="en-US" b="1" dirty="0"/>
          </a:p>
          <a:p>
            <a:endParaRPr lang="en-US" b="1" dirty="0"/>
          </a:p>
          <a:p>
            <a:r>
              <a:rPr lang="en-US" b="1" dirty="0"/>
              <a:t>Question</a:t>
            </a:r>
            <a:r>
              <a:rPr lang="en-US" dirty="0"/>
              <a:t>: Is this considered a full grant or a partial grant?</a:t>
            </a:r>
          </a:p>
          <a:p>
            <a:endParaRPr lang="en-US" b="1" dirty="0"/>
          </a:p>
          <a:p>
            <a:r>
              <a:rPr lang="en-US" b="1" dirty="0"/>
              <a:t>Answer</a:t>
            </a:r>
            <a:r>
              <a:rPr lang="en-US" dirty="0"/>
              <a:t>: This is a partial grant as it was not to the maximum schedular benefit for the entire period under appeal.</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84344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Finally, let’s describe the basic steps in legacy appeals processing.</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203641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Describe the basic steps in legacy appeals processing</a:t>
            </a:r>
            <a:endParaRPr lang="en-US" sz="1200" b="0" i="1" dirty="0">
              <a:solidFill>
                <a:schemeClr val="tx1"/>
              </a:solidFill>
              <a:latin typeface="Arial" panose="020B0604020202020204" pitchFamily="34" charset="0"/>
              <a:cs typeface="Arial" panose="020B0604020202020204" pitchFamily="34" charset="0"/>
            </a:endParaRPr>
          </a:p>
          <a:p>
            <a:pPr defTabSz="931774">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sz="1200" dirty="0">
              <a:solidFill>
                <a:schemeClr val="tx1"/>
              </a:solidFill>
              <a:latin typeface="Arial" panose="020B0604020202020204" pitchFamily="34" charset="0"/>
              <a:cs typeface="Arial" panose="020B0604020202020204" pitchFamily="34" charset="0"/>
            </a:endParaRPr>
          </a:p>
          <a:p>
            <a:pPr defTabSz="931774">
              <a:defRPr/>
            </a:pPr>
            <a:r>
              <a:rPr lang="en-US" sz="1200" dirty="0">
                <a:solidFill>
                  <a:schemeClr val="tx1"/>
                </a:solidFill>
                <a:latin typeface="Arial" panose="020B0604020202020204" pitchFamily="34" charset="0"/>
                <a:cs typeface="Arial" panose="020B0604020202020204" pitchFamily="34" charset="0"/>
              </a:rPr>
              <a:t>The next two slides discuss the very basic stages of the legacy appeals process.  It does not account for all individual steps, but provides a high level-overview of legacy appeals at their core.  Additional trainings discuss each of these stages in more detail. </a:t>
            </a:r>
          </a:p>
          <a:p>
            <a:pPr defTabSz="931774">
              <a:defRPr/>
            </a:pPr>
            <a:endParaRPr lang="en-US" sz="1200" dirty="0">
              <a:solidFill>
                <a:schemeClr val="tx1"/>
              </a:solidFill>
              <a:latin typeface="Arial" panose="020B0604020202020204" pitchFamily="34" charset="0"/>
              <a:cs typeface="Arial" panose="020B0604020202020204" pitchFamily="34" charset="0"/>
            </a:endParaRPr>
          </a:p>
          <a:p>
            <a:pPr defTabSz="931774">
              <a:defRPr/>
            </a:pPr>
            <a:r>
              <a:rPr lang="en-US" sz="1200" dirty="0">
                <a:solidFill>
                  <a:schemeClr val="tx1"/>
                </a:solidFill>
                <a:latin typeface="Arial" panose="020B0604020202020204" pitchFamily="34" charset="0"/>
                <a:cs typeface="Arial" panose="020B0604020202020204" pitchFamily="34" charset="0"/>
              </a:rPr>
              <a:t>*Note* - The graphic on this slide shows how the Appeals Management Center (AMC) or the VA Regional Office is responsible for conducting legacy appeals work and certifying appeals to the Board.  Please note that effective January 4, 2017, VBA Letter 20-17-02, </a:t>
            </a:r>
            <a:r>
              <a:rPr lang="en-US" sz="1200" i="1" dirty="0">
                <a:solidFill>
                  <a:schemeClr val="tx1"/>
                </a:solidFill>
                <a:latin typeface="Arial" panose="020B0604020202020204" pitchFamily="34" charset="0"/>
                <a:cs typeface="Arial" panose="020B0604020202020204" pitchFamily="34" charset="0"/>
              </a:rPr>
              <a:t>Realignment of Appeals Policy and Operational Control to the Appeals Management Office, </a:t>
            </a:r>
            <a:r>
              <a:rPr lang="en-US" sz="1200" i="0" dirty="0">
                <a:solidFill>
                  <a:schemeClr val="tx1"/>
                </a:solidFill>
                <a:latin typeface="Arial" panose="020B0604020202020204" pitchFamily="34" charset="0"/>
                <a:cs typeface="Arial" panose="020B0604020202020204" pitchFamily="34" charset="0"/>
              </a:rPr>
              <a:t>realigned appeals and decision review activities to the newly established Appeals Management Office (AMO).  Furthermore, effective October 1, 2018, AMO established three Decision Review Operations Centers (DROCs) under VBA Letter 20-18-05, </a:t>
            </a:r>
            <a:r>
              <a:rPr lang="en-US" sz="1200" i="1" dirty="0">
                <a:solidFill>
                  <a:schemeClr val="tx1"/>
                </a:solidFill>
                <a:latin typeface="Arial" panose="020B0604020202020204" pitchFamily="34" charset="0"/>
                <a:cs typeface="Arial" panose="020B0604020202020204" pitchFamily="34" charset="0"/>
              </a:rPr>
              <a:t>Decision Review Operations Centers.  </a:t>
            </a:r>
            <a:r>
              <a:rPr lang="en-US" sz="1200" i="0" dirty="0">
                <a:solidFill>
                  <a:schemeClr val="tx1"/>
                </a:solidFill>
                <a:latin typeface="Arial" panose="020B0604020202020204" pitchFamily="34" charset="0"/>
                <a:cs typeface="Arial" panose="020B0604020202020204" pitchFamily="34" charset="0"/>
              </a:rPr>
              <a:t>Per this new guidance, the AMC was renamed to the Washington DC Decision Review Operations Center (DROC DC). Finally, effective July 2020, AMO was renamed to Office of Administrative Review (OAR). </a:t>
            </a:r>
            <a:endParaRPr lang="en-US" sz="1200"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19</a:t>
            </a:fld>
            <a:endParaRPr lang="en-US" altLang="en-US" sz="1200" dirty="0"/>
          </a:p>
        </p:txBody>
      </p:sp>
    </p:spTree>
    <p:extLst>
      <p:ext uri="{BB962C8B-B14F-4D97-AF65-F5344CB8AC3E}">
        <p14:creationId xmlns:p14="http://schemas.microsoft.com/office/powerpoint/2010/main" val="3093857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Disagreements with VBA decisions issued prior to Appeals Modernization Act (AMA) implementation on February 19, 2019, are considered legacy appeals. </a:t>
            </a:r>
            <a:r>
              <a:rPr lang="en-US" dirty="0">
                <a:effectLst/>
              </a:rPr>
              <a:t>Claims processors must </a:t>
            </a:r>
            <a:r>
              <a:rPr lang="en-US" dirty="0"/>
              <a:t>understand</a:t>
            </a:r>
            <a:r>
              <a:rPr lang="en-US" dirty="0">
                <a:effectLst/>
              </a:rPr>
              <a:t> the legacy appeals process</a:t>
            </a:r>
            <a:r>
              <a:rPr lang="en-US" dirty="0"/>
              <a:t> to properly handle the remaining legacy workload.</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26867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Describe the basic steps in legacy appeals processing</a:t>
            </a:r>
            <a:endParaRPr lang="en-US" sz="1200" b="0" i="1" dirty="0">
              <a:solidFill>
                <a:schemeClr val="tx1"/>
              </a:solidFill>
              <a:latin typeface="Arial" panose="020B0604020202020204" pitchFamily="34" charset="0"/>
              <a:cs typeface="Arial" panose="020B0604020202020204" pitchFamily="34" charset="0"/>
            </a:endParaRPr>
          </a:p>
          <a:p>
            <a:pPr defTabSz="931774">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sz="1200" dirty="0">
              <a:solidFill>
                <a:schemeClr val="tx1"/>
              </a:solidFill>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Claimant submits a disagreement or dissatisfaction within one year of VA claims decision notification (or within 60 days of a contested claim decision notification)</a:t>
            </a:r>
          </a:p>
          <a:p>
            <a:pPr marL="171450" lvl="0" indent="-1714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VA intakes the NOD, develops it for any clarification if needed, and establishes an appeals record in VACOLS and end product (EP) in the Veterans Benefits Management System (VBMS) or Share to control and track the appeal</a:t>
            </a:r>
          </a:p>
          <a:p>
            <a:pPr marL="171450" lvl="0" indent="-1714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If not already elected, VA solicits the claimant to determine if they would like a traditional or DRO (</a:t>
            </a:r>
            <a:r>
              <a:rPr lang="en-US" sz="1200" i="1" kern="1200" dirty="0">
                <a:solidFill>
                  <a:schemeClr val="tx1"/>
                </a:solidFill>
                <a:effectLst/>
                <a:latin typeface="Arial" panose="020B0604020202020204" pitchFamily="34" charset="0"/>
                <a:ea typeface="+mn-ea"/>
                <a:cs typeface="Arial" panose="020B0604020202020204" pitchFamily="34" charset="0"/>
              </a:rPr>
              <a:t>de novo</a:t>
            </a:r>
            <a:r>
              <a:rPr lang="en-US" sz="1200" kern="1200" dirty="0">
                <a:solidFill>
                  <a:schemeClr val="tx1"/>
                </a:solidFill>
                <a:effectLst/>
                <a:latin typeface="Arial" panose="020B0604020202020204" pitchFamily="34" charset="0"/>
                <a:ea typeface="+mn-ea"/>
                <a:cs typeface="Arial" panose="020B0604020202020204" pitchFamily="34" charset="0"/>
              </a:rPr>
              <a:t>) review of the appeal</a:t>
            </a:r>
          </a:p>
          <a:p>
            <a:pPr marL="171450" lvl="0" indent="-1714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After VA conducts the traditional or DRO review and any necessary development and informal conferences, VA either makes a new decision (overturns the prior decision – thereby granting the appeal), OR, upholds the prior decision and issues a Statement of the Case (SOC) explaining the decision and corresponding laws and regulations</a:t>
            </a:r>
          </a:p>
          <a:p>
            <a:pPr marL="171450" lvl="0" indent="-1714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The claimant can continue to pursue a different decision by filing a substantive appeal to the Board</a:t>
            </a:r>
          </a:p>
          <a:p>
            <a:pPr marL="171450" lvl="0" indent="-1714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If there is new evidence, the DROC will conduct a review, develop if necessary, and issue a Supplemental Statement of the Case (SSOC) for any new issues/evidence that are denied.  Once all issues are decided, VA certifies the appeal to the Board.  </a:t>
            </a:r>
          </a:p>
          <a:p>
            <a:pPr marL="171450" lvl="0" indent="-1714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Once received, the Board will review the case, will remand it if any additional development or action is necessary, and then will issue a decision either granting or denying the benefit.  </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20</a:t>
            </a:fld>
            <a:endParaRPr lang="en-US" altLang="en-US" sz="1200" dirty="0"/>
          </a:p>
        </p:txBody>
      </p:sp>
    </p:spTree>
    <p:extLst>
      <p:ext uri="{BB962C8B-B14F-4D97-AF65-F5344CB8AC3E}">
        <p14:creationId xmlns:p14="http://schemas.microsoft.com/office/powerpoint/2010/main" val="15240986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Describe the basic steps in legacy appeals processing</a:t>
            </a:r>
            <a:endParaRPr lang="en-US" sz="1200" b="0" i="1" dirty="0">
              <a:solidFill>
                <a:schemeClr val="tx1"/>
              </a:solidFill>
              <a:latin typeface="Arial" panose="020B0604020202020204" pitchFamily="34" charset="0"/>
              <a:cs typeface="Arial" panose="020B0604020202020204" pitchFamily="34" charset="0"/>
            </a:endParaRPr>
          </a:p>
          <a:p>
            <a:pPr defTabSz="931774">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sz="1200" dirty="0">
              <a:solidFill>
                <a:schemeClr val="tx1"/>
              </a:solidFill>
              <a:latin typeface="Arial" panose="020B0604020202020204" pitchFamily="34" charset="0"/>
              <a:cs typeface="Arial" panose="020B0604020202020204" pitchFamily="34" charset="0"/>
            </a:endParaRPr>
          </a:p>
          <a:p>
            <a:r>
              <a:rPr lang="en-US" altLang="en-US" sz="1200" dirty="0">
                <a:solidFill>
                  <a:schemeClr val="tx1"/>
                </a:solidFill>
                <a:latin typeface="Arial" panose="020B0604020202020204" pitchFamily="34" charset="0"/>
                <a:cs typeface="Arial" panose="020B0604020202020204" pitchFamily="34" charset="0"/>
              </a:rPr>
              <a:t>Veterans Appeals Control and Locator System (VACOLS) is </a:t>
            </a:r>
            <a:r>
              <a:rPr lang="en-US" sz="1200" dirty="0">
                <a:solidFill>
                  <a:schemeClr val="tx1"/>
                </a:solidFill>
                <a:latin typeface="Arial" panose="020B0604020202020204" pitchFamily="34" charset="0"/>
                <a:cs typeface="Arial" panose="020B0604020202020204" pitchFamily="34" charset="0"/>
              </a:rPr>
              <a:t>VA’s legacy computer application used to control, manage and track legacy appeals.  Effective tracking of appeals requires accurate and timely updates of VACOLS each time the end user takes action on a pending appeal.</a:t>
            </a:r>
          </a:p>
          <a:p>
            <a:endParaRPr lang="en-US" altLang="en-US" sz="1200" dirty="0">
              <a:solidFill>
                <a:schemeClr val="tx1"/>
              </a:solidFill>
              <a:latin typeface="Arial" panose="020B0604020202020204" pitchFamily="34" charset="0"/>
              <a:cs typeface="Arial" panose="020B0604020202020204" pitchFamily="34" charset="0"/>
            </a:endParaRPr>
          </a:p>
          <a:p>
            <a:r>
              <a:rPr lang="en-US" altLang="en-US" sz="1200" dirty="0">
                <a:solidFill>
                  <a:schemeClr val="tx1"/>
                </a:solidFill>
                <a:latin typeface="Arial" panose="020B0604020202020204" pitchFamily="34" charset="0"/>
                <a:cs typeface="Arial" panose="020B0604020202020204" pitchFamily="34" charset="0"/>
              </a:rPr>
              <a:t>End Products (EP) for legacy appeals tracking are:</a:t>
            </a:r>
          </a:p>
          <a:p>
            <a:pPr marL="171450" lvl="0" indent="-171450">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EP 170:  Pre-certification Appeal Control – used to control appeals at all stages prior to certification to the Board</a:t>
            </a:r>
          </a:p>
          <a:p>
            <a:pPr marL="171450" lvl="0" indent="-171450">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EP 070:  Post-certification control – used to control appeals returned to VBA jurisdiction from the Board for necessary adjudication of Board decisions (remands and grants)</a:t>
            </a:r>
          </a:p>
          <a:p>
            <a:pPr marL="171450" lvl="0" indent="-171450">
              <a:buFont typeface="Arial" panose="020B0604020202020204" pitchFamily="34" charset="0"/>
              <a:buChar char="•"/>
            </a:pPr>
            <a:endParaRPr lang="en-US" sz="1200" dirty="0">
              <a:solidFill>
                <a:schemeClr val="tx1"/>
              </a:solidFill>
              <a:latin typeface="Arial" panose="020B0604020202020204" pitchFamily="34" charset="0"/>
              <a:cs typeface="Arial" panose="020B0604020202020204" pitchFamily="34" charset="0"/>
            </a:endParaRPr>
          </a:p>
          <a:p>
            <a:pPr marL="0" lvl="0" indent="0">
              <a:buFont typeface="Arial" panose="020B0604020202020204" pitchFamily="34" charset="0"/>
              <a:buNone/>
            </a:pPr>
            <a:r>
              <a:rPr lang="en-US" sz="1200" dirty="0">
                <a:solidFill>
                  <a:schemeClr val="tx1"/>
                </a:solidFill>
                <a:latin typeface="Arial" panose="020B0604020202020204" pitchFamily="34" charset="0"/>
                <a:cs typeface="Arial" panose="020B0604020202020204" pitchFamily="34" charset="0"/>
              </a:rPr>
              <a:t>For reference, the following EPs were used historically, prior to May 15, 2017.  Now these elements are controlled within the EP 170 using special issues indicator and tracked items in VBMS</a:t>
            </a:r>
          </a:p>
          <a:p>
            <a:pPr marL="171450" lvl="0" indent="-171450">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EP 172:  SOC/Grant of Benefits</a:t>
            </a:r>
          </a:p>
          <a:p>
            <a:pPr marL="171450" lvl="0" indent="-171450">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EP 173:  Hearings conducted by an employee other than a DRO/Informal</a:t>
            </a:r>
          </a:p>
          <a:p>
            <a:pPr marL="171450" lvl="0" indent="-171450">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EP 174:  Hearings Conducted by DRO/Decisions</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21</a:t>
            </a:fld>
            <a:endParaRPr lang="en-US" altLang="en-US" sz="1200" dirty="0"/>
          </a:p>
        </p:txBody>
      </p:sp>
    </p:spTree>
    <p:extLst>
      <p:ext uri="{BB962C8B-B14F-4D97-AF65-F5344CB8AC3E}">
        <p14:creationId xmlns:p14="http://schemas.microsoft.com/office/powerpoint/2010/main" val="38271232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sz="1200" i="1" u="none" dirty="0">
                <a:solidFill>
                  <a:srgbClr val="002060"/>
                </a:solidFill>
                <a:latin typeface="Myriad Pro"/>
                <a:cs typeface="Times New Roman" panose="02020603050405020304" pitchFamily="18" charset="0"/>
              </a:rPr>
              <a:t>Learning Objective: </a:t>
            </a:r>
            <a:r>
              <a:rPr lang="en-US" sz="1200" i="1" dirty="0">
                <a:solidFill>
                  <a:schemeClr val="tx1"/>
                </a:solidFill>
                <a:latin typeface="Arial" panose="020B0604020202020204" pitchFamily="34" charset="0"/>
                <a:cs typeface="Arial" panose="020B0604020202020204" pitchFamily="34" charset="0"/>
              </a:rPr>
              <a:t>Describe the basic steps in legacy appeals processing</a:t>
            </a:r>
            <a:endParaRPr lang="en-US" sz="1200" b="0" i="1" dirty="0">
              <a:solidFill>
                <a:schemeClr val="tx1"/>
              </a:solidFill>
              <a:latin typeface="Arial" panose="020B0604020202020204" pitchFamily="34" charset="0"/>
              <a:cs typeface="Arial" panose="020B0604020202020204" pitchFamily="34" charset="0"/>
            </a:endParaRPr>
          </a:p>
          <a:p>
            <a:pPr defTabSz="931774">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a:t>
            </a:r>
            <a:r>
              <a:rPr lang="en-US" b="1" dirty="0"/>
              <a:t>IMPORTANT</a:t>
            </a:r>
            <a:r>
              <a:rPr lang="en-US" dirty="0"/>
              <a:t>: Slide contains animations. Click to reveal the scenario, question and answer to students.**</a:t>
            </a:r>
          </a:p>
          <a:p>
            <a:endParaRPr lang="en-US" dirty="0"/>
          </a:p>
          <a:p>
            <a:r>
              <a:rPr lang="en-US" b="1" dirty="0"/>
              <a:t>Scenario: </a:t>
            </a:r>
            <a:r>
              <a:rPr lang="en-US" dirty="0"/>
              <a:t>VBA denies service connection for left leg condition and the Veteran is notified on January 3, 2019. The Veteran submits VA Form, 21-0958 on March 15, 2019. </a:t>
            </a:r>
          </a:p>
          <a:p>
            <a:endParaRPr lang="en-US" sz="800" dirty="0"/>
          </a:p>
          <a:p>
            <a:r>
              <a:rPr lang="en-US" b="1" dirty="0"/>
              <a:t>Question</a:t>
            </a:r>
            <a:r>
              <a:rPr lang="en-US" dirty="0"/>
              <a:t>: What are the next steps in the legacy appeals process?</a:t>
            </a:r>
            <a:endParaRPr lang="en-US" sz="800" dirty="0"/>
          </a:p>
          <a:p>
            <a:endParaRPr lang="en-US" b="1" dirty="0"/>
          </a:p>
          <a:p>
            <a:r>
              <a:rPr lang="en-US" b="1" dirty="0"/>
              <a:t>Answer</a:t>
            </a:r>
            <a:r>
              <a:rPr lang="en-US" dirty="0"/>
              <a:t>: VA establishes an appeals record in VACOLS and EP 170 in VBMS. If not already elected, VA solicits the claimant to determine if they would like a traditional or DRO (de novo) review of the appeal. VA either makes a new decision (overturns the prior decision – thereby granting the appeal), OR, upholds the prior decision and issues a Statement of the Case (SOC).</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84344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stated in the beginning of the training, the lesson objectives were to:</a:t>
            </a:r>
          </a:p>
          <a:p>
            <a:pPr marL="285750" indent="-285750">
              <a:buFont typeface="Arial" panose="020B0604020202020204" pitchFamily="34" charset="0"/>
              <a:buChar char="•"/>
              <a:defRPr/>
            </a:pPr>
            <a:r>
              <a:rPr lang="en-US" sz="1200" dirty="0">
                <a:solidFill>
                  <a:schemeClr val="tx1"/>
                </a:solidFill>
                <a:latin typeface="Arial" panose="020B0604020202020204" pitchFamily="34" charset="0"/>
                <a:cs typeface="Arial" panose="020B0604020202020204" pitchFamily="34" charset="0"/>
              </a:rPr>
              <a:t>Define legacy appeal</a:t>
            </a:r>
          </a:p>
          <a:p>
            <a:pPr marL="285750" indent="-285750">
              <a:buFont typeface="Arial" panose="020B0604020202020204" pitchFamily="34" charset="0"/>
              <a:buChar char="•"/>
              <a:defRPr/>
            </a:pPr>
            <a:r>
              <a:rPr lang="en-US" sz="1200" dirty="0">
                <a:solidFill>
                  <a:schemeClr val="tx1"/>
                </a:solidFill>
                <a:latin typeface="Arial" panose="020B0604020202020204" pitchFamily="34" charset="0"/>
                <a:cs typeface="Arial" panose="020B0604020202020204" pitchFamily="34" charset="0"/>
              </a:rPr>
              <a:t>Define common legacy appeals terminology </a:t>
            </a:r>
          </a:p>
          <a:p>
            <a:pPr marL="285750" indent="-285750">
              <a:buFont typeface="Arial" panose="020B0604020202020204" pitchFamily="34" charset="0"/>
              <a:buChar char="•"/>
              <a:defRPr/>
            </a:pPr>
            <a:r>
              <a:rPr lang="en-US" sz="1200" dirty="0">
                <a:solidFill>
                  <a:schemeClr val="tx1"/>
                </a:solidFill>
                <a:latin typeface="Arial" panose="020B0604020202020204" pitchFamily="34" charset="0"/>
                <a:cs typeface="Arial" panose="020B0604020202020204" pitchFamily="34" charset="0"/>
              </a:rPr>
              <a:t>Describe the basic steps in legacy appeals processing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401269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Are there any additional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216479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 assessment and satisfaction survey have been assigned to you in TMS. </a:t>
            </a:r>
            <a:r>
              <a:rPr lang="en-US" dirty="0">
                <a:solidFill>
                  <a:srgbClr val="0F3B60"/>
                </a:solidFill>
                <a:highlight>
                  <a:srgbClr val="FFFF00"/>
                </a:highlight>
              </a:rPr>
              <a:t>You have unlimited attempts to complete the assessment and may answer one question incorrectly to achieve a passing score.</a:t>
            </a:r>
            <a:r>
              <a:rPr lang="en-US" dirty="0"/>
              <a:t> Completing both will allow you to receive credit for this training.</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9902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endParaRPr lang="en-US" altLang="en-US" sz="1200" dirty="0">
              <a:solidFill>
                <a:schemeClr val="tx1"/>
              </a:solidFill>
              <a:latin typeface="Arial" panose="020B0604020202020204" pitchFamily="34" charset="0"/>
              <a:cs typeface="Arial" panose="020B0604020202020204" pitchFamily="34" charset="0"/>
            </a:endParaRPr>
          </a:p>
          <a:p>
            <a:r>
              <a:rPr lang="en-US" altLang="en-US" sz="1200" dirty="0">
                <a:solidFill>
                  <a:schemeClr val="tx1"/>
                </a:solidFill>
                <a:latin typeface="Arial" panose="020B0604020202020204" pitchFamily="34" charset="0"/>
                <a:cs typeface="Arial" panose="020B0604020202020204" pitchFamily="34" charset="0"/>
              </a:rPr>
              <a:t>At the end of this training, students will be able to:</a:t>
            </a:r>
          </a:p>
          <a:p>
            <a:pPr marL="285750" indent="-285750">
              <a:buFont typeface="Arial" panose="020B0604020202020204" pitchFamily="34" charset="0"/>
              <a:buChar char="•"/>
              <a:defRPr/>
            </a:pPr>
            <a:r>
              <a:rPr lang="en-US" sz="1200" dirty="0">
                <a:solidFill>
                  <a:srgbClr val="002060"/>
                </a:solidFill>
                <a:latin typeface="Myriad Pro"/>
                <a:cs typeface="Times New Roman" panose="02020603050405020304" pitchFamily="18" charset="0"/>
              </a:rPr>
              <a:t>Explain elements of a </a:t>
            </a:r>
            <a:r>
              <a:rPr lang="en-US" sz="1200" dirty="0">
                <a:solidFill>
                  <a:schemeClr val="tx1"/>
                </a:solidFill>
                <a:latin typeface="Arial" panose="020B0604020202020204" pitchFamily="34" charset="0"/>
                <a:cs typeface="Arial" panose="020B0604020202020204" pitchFamily="34" charset="0"/>
              </a:rPr>
              <a:t>legacy appeal</a:t>
            </a:r>
          </a:p>
          <a:p>
            <a:pPr marL="285750" indent="-285750">
              <a:buFont typeface="Arial" panose="020B0604020202020204" pitchFamily="34" charset="0"/>
              <a:buChar char="•"/>
              <a:defRPr/>
            </a:pPr>
            <a:r>
              <a:rPr lang="en-US" sz="1200" dirty="0">
                <a:solidFill>
                  <a:schemeClr val="tx1"/>
                </a:solidFill>
                <a:latin typeface="Arial" panose="020B0604020202020204" pitchFamily="34" charset="0"/>
                <a:cs typeface="Arial" panose="020B0604020202020204" pitchFamily="34" charset="0"/>
              </a:rPr>
              <a:t>Define common legacy appeals terminology </a:t>
            </a:r>
          </a:p>
          <a:p>
            <a:pPr marL="285750" indent="-285750">
              <a:buFont typeface="Arial" panose="020B0604020202020204" pitchFamily="34" charset="0"/>
              <a:buChar char="•"/>
              <a:defRPr/>
            </a:pPr>
            <a:r>
              <a:rPr lang="en-US" sz="1200" dirty="0">
                <a:solidFill>
                  <a:schemeClr val="tx1"/>
                </a:solidFill>
                <a:latin typeface="Arial" panose="020B0604020202020204" pitchFamily="34" charset="0"/>
                <a:cs typeface="Arial" panose="020B0604020202020204" pitchFamily="34" charset="0"/>
              </a:rPr>
              <a:t>Describe the basic steps in legacy appeals processing</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D79D9245-7ABC-42B3-AFA3-32F0D0009954}" type="slidenum">
              <a:rPr lang="en-US" altLang="en-US" sz="1200"/>
              <a:pPr eaLnBrk="1" hangingPunct="1">
                <a:defRPr/>
              </a:pPr>
              <a:t>3</a:t>
            </a:fld>
            <a:endParaRPr lang="en-US" altLang="en-US" sz="1200" dirty="0"/>
          </a:p>
        </p:txBody>
      </p:sp>
    </p:spTree>
    <p:extLst>
      <p:ext uri="{BB962C8B-B14F-4D97-AF65-F5344CB8AC3E}">
        <p14:creationId xmlns:p14="http://schemas.microsoft.com/office/powerpoint/2010/main" val="428306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The references for today’s training are:</a:t>
            </a: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Arial" panose="020B0604020202020204" pitchFamily="34" charset="0"/>
                <a:ea typeface="Calibri" panose="020F0502020204030204" pitchFamily="34" charset="0"/>
                <a:cs typeface="Times New Roman" panose="02020603050405020304" pitchFamily="18" charset="0"/>
                <a:hlinkClick r:id="rId3"/>
              </a:rPr>
              <a:t>P.L. 115-55</a:t>
            </a:r>
            <a:r>
              <a:rPr lang="en-US" sz="1200" dirty="0">
                <a:effectLst/>
                <a:latin typeface="Arial" panose="020B0604020202020204" pitchFamily="34" charset="0"/>
                <a:ea typeface="Calibri" panose="020F0502020204030204" pitchFamily="34" charset="0"/>
                <a:cs typeface="Times New Roman" panose="02020603050405020304" pitchFamily="18" charset="0"/>
              </a:rPr>
              <a:t>, </a:t>
            </a:r>
            <a:r>
              <a:rPr lang="en-US" sz="1200" i="1" dirty="0">
                <a:effectLst/>
                <a:latin typeface="Arial" panose="020B0604020202020204" pitchFamily="34" charset="0"/>
                <a:ea typeface="Calibri" panose="020F0502020204030204" pitchFamily="34" charset="0"/>
                <a:cs typeface="Times New Roman" panose="02020603050405020304" pitchFamily="18" charset="0"/>
              </a:rPr>
              <a:t>Veterans Appeals Improvement and Modernization Act of 2017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buFont typeface="Symbol" panose="05050102010706020507" pitchFamily="18" charset="2"/>
              <a:buChar char=""/>
            </a:pPr>
            <a:r>
              <a:rPr lang="en-US" dirty="0">
                <a:latin typeface="Arial" panose="020B0604020202020204" pitchFamily="34" charset="0"/>
                <a:ea typeface="Calibri" panose="020F0502020204030204" pitchFamily="34" charset="0"/>
                <a:cs typeface="Times New Roman" panose="02020603050405020304" pitchFamily="18" charset="0"/>
                <a:hlinkClick r:id="rId4"/>
              </a:rPr>
              <a:t>38 C.F.R. Part 19</a:t>
            </a:r>
            <a:r>
              <a:rPr lang="en-US" dirty="0">
                <a:latin typeface="Arial" panose="020B0604020202020204" pitchFamily="34" charset="0"/>
                <a:ea typeface="Calibri" panose="020F0502020204030204" pitchFamily="34" charset="0"/>
                <a:cs typeface="Times New Roman" panose="02020603050405020304" pitchFamily="18" charset="0"/>
              </a:rPr>
              <a:t>, </a:t>
            </a:r>
            <a:r>
              <a:rPr lang="en-US" sz="1200" i="1" dirty="0">
                <a:effectLst/>
                <a:latin typeface="Arial" panose="020B0604020202020204" pitchFamily="34" charset="0"/>
                <a:ea typeface="Calibri" panose="020F0502020204030204" pitchFamily="34" charset="0"/>
                <a:cs typeface="Times New Roman" panose="02020603050405020304" pitchFamily="18" charset="0"/>
              </a:rPr>
              <a:t>Board of Veterans’ Appeals: Legacy Appeals Regulations</a:t>
            </a:r>
            <a:r>
              <a:rPr lang="en-US" sz="1200" dirty="0">
                <a:effectLst/>
                <a:latin typeface="Arial" panose="020B060402020202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Arial" panose="020B0604020202020204" pitchFamily="34" charset="0"/>
                <a:ea typeface="Calibri" panose="020F0502020204030204" pitchFamily="34" charset="0"/>
                <a:cs typeface="Times New Roman" panose="02020603050405020304" pitchFamily="18" charset="0"/>
                <a:hlinkClick r:id="rId5"/>
              </a:rPr>
              <a:t>M21-5, Chapter 6, Section B</a:t>
            </a:r>
            <a:r>
              <a:rPr lang="en-US" sz="1200" dirty="0">
                <a:effectLst/>
                <a:latin typeface="Arial" panose="020B0604020202020204" pitchFamily="34" charset="0"/>
                <a:ea typeface="Calibri" panose="020F0502020204030204" pitchFamily="34" charset="0"/>
                <a:cs typeface="Times New Roman" panose="02020603050405020304" pitchFamily="18" charset="0"/>
              </a:rPr>
              <a:t>, </a:t>
            </a:r>
            <a:r>
              <a:rPr lang="en-US" sz="1200" i="1" dirty="0">
                <a:effectLst/>
                <a:latin typeface="Arial" panose="020B0604020202020204" pitchFamily="34" charset="0"/>
                <a:ea typeface="Calibri" panose="020F0502020204030204" pitchFamily="34" charset="0"/>
                <a:cs typeface="Times New Roman" panose="02020603050405020304" pitchFamily="18" charset="0"/>
              </a:rPr>
              <a:t>Establishing an Appellate Record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Arial" panose="020B0604020202020204" pitchFamily="34" charset="0"/>
                <a:ea typeface="Calibri" panose="020F0502020204030204" pitchFamily="34" charset="0"/>
                <a:cs typeface="Times New Roman" panose="02020603050405020304" pitchFamily="18" charset="0"/>
                <a:hlinkClick r:id="rId6"/>
              </a:rPr>
              <a:t>M21-5, 7.A</a:t>
            </a:r>
            <a:r>
              <a:rPr lang="en-US" sz="1200" dirty="0">
                <a:effectLst/>
                <a:latin typeface="Arial" panose="020B0604020202020204" pitchFamily="34" charset="0"/>
                <a:ea typeface="Calibri" panose="020F0502020204030204" pitchFamily="34" charset="0"/>
                <a:cs typeface="Times New Roman" panose="02020603050405020304" pitchFamily="18" charset="0"/>
              </a:rPr>
              <a:t>, </a:t>
            </a:r>
            <a:r>
              <a:rPr lang="en-US" sz="1200" i="1" dirty="0">
                <a:effectLst/>
                <a:latin typeface="Arial" panose="020B0604020202020204" pitchFamily="34" charset="0"/>
                <a:ea typeface="Calibri" panose="020F0502020204030204" pitchFamily="34" charset="0"/>
                <a:cs typeface="Times New Roman" panose="02020603050405020304" pitchFamily="18" charset="0"/>
              </a:rPr>
              <a:t>General Information on Legacy Appeals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Arial" panose="020B0604020202020204" pitchFamily="34" charset="0"/>
                <a:ea typeface="Calibri" panose="020F0502020204030204" pitchFamily="34" charset="0"/>
                <a:cs typeface="Times New Roman" panose="02020603050405020304" pitchFamily="18" charset="0"/>
                <a:hlinkClick r:id="rId7"/>
              </a:rPr>
              <a:t>M21-1, X.ii.5.A</a:t>
            </a:r>
            <a:r>
              <a:rPr lang="en-US" sz="1200" dirty="0">
                <a:effectLst/>
                <a:latin typeface="Arial" panose="020B0604020202020204" pitchFamily="34" charset="0"/>
                <a:ea typeface="Calibri" panose="020F0502020204030204" pitchFamily="34" charset="0"/>
                <a:cs typeface="Times New Roman" panose="02020603050405020304" pitchFamily="18" charset="0"/>
              </a:rPr>
              <a:t>, </a:t>
            </a:r>
            <a:r>
              <a:rPr lang="en-US" sz="1200" i="1" dirty="0">
                <a:effectLst/>
                <a:latin typeface="Arial" panose="020B0604020202020204" pitchFamily="34" charset="0"/>
                <a:ea typeface="Calibri" panose="020F0502020204030204" pitchFamily="34" charset="0"/>
                <a:cs typeface="Times New Roman" panose="02020603050405020304" pitchFamily="18" charset="0"/>
              </a:rPr>
              <a:t>Revision Due to Clear and Unmistakable Error</a:t>
            </a:r>
            <a:endParaRPr lang="en-US" sz="1100" i="1"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buFont typeface="Symbol" panose="05050102010706020507" pitchFamily="18" charset="2"/>
              <a:buChar char=""/>
            </a:pPr>
            <a:r>
              <a:rPr lang="en-US" sz="1200" dirty="0">
                <a:effectLst/>
                <a:latin typeface="Arial" panose="020B0604020202020204" pitchFamily="34" charset="0"/>
                <a:ea typeface="Calibri" panose="020F0502020204030204" pitchFamily="34" charset="0"/>
                <a:cs typeface="Times New Roman" panose="02020603050405020304" pitchFamily="18" charset="0"/>
                <a:hlinkClick r:id="rId8"/>
              </a:rPr>
              <a:t>M21-4, Appendix B</a:t>
            </a:r>
            <a:r>
              <a:rPr lang="en-US" sz="1200" dirty="0">
                <a:effectLst/>
                <a:latin typeface="Arial" panose="020B0604020202020204" pitchFamily="34" charset="0"/>
                <a:ea typeface="Calibri" panose="020F0502020204030204" pitchFamily="34" charset="0"/>
                <a:cs typeface="Times New Roman" panose="02020603050405020304" pitchFamily="18" charset="0"/>
              </a:rPr>
              <a:t>, </a:t>
            </a:r>
            <a:r>
              <a:rPr lang="en-US" sz="1200" i="1" dirty="0">
                <a:effectLst/>
                <a:latin typeface="Arial" panose="020B0604020202020204" pitchFamily="34" charset="0"/>
                <a:ea typeface="Calibri" panose="020F0502020204030204" pitchFamily="34" charset="0"/>
                <a:cs typeface="Times New Roman" panose="02020603050405020304" pitchFamily="18" charset="0"/>
              </a:rPr>
              <a:t>End Product Codes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dirty="0" err="1">
                <a:latin typeface="Arial" panose="020B060402020202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Caseflow</a:t>
            </a:r>
            <a:r>
              <a:rPr lang="en-US" dirty="0">
                <a:latin typeface="Arial" panose="020B060402020202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 Intake – Compensation &amp; Pension Training Guide</a:t>
            </a:r>
            <a:r>
              <a:rPr lang="en-US" dirty="0">
                <a:latin typeface="Arial" panose="020B0604020202020204" pitchFamily="34" charset="0"/>
                <a:cs typeface="Times New Roman" panose="02020603050405020304" pitchFamily="18" charset="0"/>
              </a:rPr>
              <a:t> </a:t>
            </a:r>
          </a:p>
          <a:p>
            <a:pPr marL="342900" marR="0" lvl="0" indent="-342900">
              <a:lnSpc>
                <a:spcPct val="115000"/>
              </a:lnSpc>
              <a:spcBef>
                <a:spcPts val="0"/>
              </a:spcBef>
              <a:spcAft>
                <a:spcPts val="0"/>
              </a:spcAft>
              <a:buFont typeface="Symbol" panose="05050102010706020507" pitchFamily="18" charset="2"/>
              <a:buChar char=""/>
            </a:pPr>
            <a:r>
              <a:rPr lang="en-US" dirty="0">
                <a:latin typeface="Arial" panose="020B0604020202020204" pitchFamily="34" charset="0"/>
                <a:cs typeface="Times New Roman" panose="02020603050405020304" pitchFamily="18" charset="0"/>
                <a:hlinkClick r:id="rId10">
                  <a:extLst>
                    <a:ext uri="{A12FA001-AC4F-418D-AE19-62706E023703}">
                      <ahyp:hlinkClr xmlns:ahyp="http://schemas.microsoft.com/office/drawing/2018/hyperlinkcolor" val="tx"/>
                    </a:ext>
                  </a:extLst>
                </a:hlinkClick>
              </a:rPr>
              <a:t>VACOLS User Guide</a:t>
            </a:r>
            <a:endParaRPr lang="en-US" dirty="0">
              <a:latin typeface="Arial" panose="020B0604020202020204" pitchFamily="34"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US" dirty="0">
                <a:latin typeface="Arial" panose="020B0604020202020204" pitchFamily="34" charset="0"/>
                <a:cs typeface="Times New Roman" panose="02020603050405020304" pitchFamily="18" charset="0"/>
                <a:hlinkClick r:id="rId11">
                  <a:extLst>
                    <a:ext uri="{A12FA001-AC4F-418D-AE19-62706E023703}">
                      <ahyp:hlinkClr xmlns:ahyp="http://schemas.microsoft.com/office/drawing/2018/hyperlinkcolor" val="tx"/>
                    </a:ext>
                  </a:extLst>
                </a:hlinkClick>
              </a:rPr>
              <a:t>VBMS User Guide</a:t>
            </a:r>
            <a:endParaRPr lang="en-US" dirty="0">
              <a:latin typeface="Arial" panose="020B06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4</a:t>
            </a:fld>
            <a:endParaRPr lang="en-US" dirty="0"/>
          </a:p>
        </p:txBody>
      </p:sp>
    </p:spTree>
    <p:extLst>
      <p:ext uri="{BB962C8B-B14F-4D97-AF65-F5344CB8AC3E}">
        <p14:creationId xmlns:p14="http://schemas.microsoft.com/office/powerpoint/2010/main" val="1061756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Let’s start today’s training by explaining elements of a legacy appeal.</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42471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Explain elements of a legacy appeal</a:t>
            </a:r>
            <a:endParaRPr lang="en-US" sz="1200" b="0" i="1" dirty="0">
              <a:solidFill>
                <a:schemeClr val="tx1"/>
              </a:solidFill>
              <a:latin typeface="Arial" panose="020B0604020202020204" pitchFamily="34" charset="0"/>
              <a:cs typeface="Arial" panose="020B0604020202020204" pitchFamily="34" charset="0"/>
            </a:endParaRPr>
          </a:p>
          <a:p>
            <a:pPr defTabSz="931774">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sz="1200" dirty="0">
              <a:solidFill>
                <a:schemeClr val="tx1"/>
              </a:solidFill>
              <a:latin typeface="Arial" panose="020B0604020202020204" pitchFamily="34" charset="0"/>
              <a:cs typeface="Arial" panose="020B0604020202020204" pitchFamily="34" charset="0"/>
            </a:endParaRPr>
          </a:p>
          <a:p>
            <a:pPr defTabSz="931774">
              <a:defRPr/>
            </a:pPr>
            <a:r>
              <a:rPr lang="en-US" sz="1200" dirty="0">
                <a:solidFill>
                  <a:schemeClr val="tx1"/>
                </a:solidFill>
                <a:latin typeface="Arial" panose="020B0604020202020204" pitchFamily="34" charset="0"/>
                <a:cs typeface="Arial" panose="020B0604020202020204" pitchFamily="34" charset="0"/>
              </a:rPr>
              <a:t>VA amended its claims adjudication, appeals, and Board of Veterans’ Appeals (Board) regulations with the final rule, Public Law (PL) 115-55, </a:t>
            </a:r>
            <a:r>
              <a:rPr lang="en-US" sz="1200" i="1" dirty="0">
                <a:solidFill>
                  <a:schemeClr val="tx1"/>
                </a:solidFill>
                <a:latin typeface="Arial" panose="020B0604020202020204" pitchFamily="34" charset="0"/>
                <a:cs typeface="Arial" panose="020B0604020202020204" pitchFamily="34" charset="0"/>
              </a:rPr>
              <a:t>Veterans Appeals Improvement and Modernization Act of 2017, </a:t>
            </a:r>
            <a:r>
              <a:rPr lang="en-US" sz="1200" i="0" dirty="0">
                <a:solidFill>
                  <a:schemeClr val="tx1"/>
                </a:solidFill>
                <a:latin typeface="Arial" panose="020B0604020202020204" pitchFamily="34" charset="0"/>
                <a:cs typeface="Arial" panose="020B0604020202020204" pitchFamily="34" charset="0"/>
              </a:rPr>
              <a:t>also called “AMA.” </a:t>
            </a:r>
            <a:r>
              <a:rPr lang="en-US" sz="1200" kern="1200" dirty="0">
                <a:solidFill>
                  <a:schemeClr val="tx1"/>
                </a:solidFill>
                <a:effectLst/>
                <a:latin typeface="Arial" panose="020B0604020202020204" pitchFamily="34" charset="0"/>
                <a:cs typeface="Arial" panose="020B0604020202020204" pitchFamily="34" charset="0"/>
              </a:rPr>
              <a:t>The President signed the law on August 23, 2017, and it became effective on February 19, 2019.</a:t>
            </a:r>
          </a:p>
          <a:p>
            <a:pPr defTabSz="931774">
              <a:defRPr/>
            </a:pPr>
            <a:endParaRPr lang="en-US" sz="1200" i="0" kern="1200" dirty="0">
              <a:solidFill>
                <a:schemeClr val="tx1"/>
              </a:solidFill>
              <a:effectLst/>
              <a:latin typeface="Arial" panose="020B0604020202020204" pitchFamily="34" charset="0"/>
              <a:cs typeface="Arial" panose="020B0604020202020204" pitchFamily="34" charset="0"/>
            </a:endParaRPr>
          </a:p>
          <a:p>
            <a:pPr defTabSz="931774">
              <a:defRPr/>
            </a:pPr>
            <a:r>
              <a:rPr lang="en-US" sz="1200" i="0" kern="1200" dirty="0">
                <a:solidFill>
                  <a:schemeClr val="tx1"/>
                </a:solidFill>
                <a:effectLst/>
                <a:latin typeface="Arial" panose="020B0604020202020204" pitchFamily="34" charset="0"/>
                <a:cs typeface="Arial" panose="020B0604020202020204" pitchFamily="34" charset="0"/>
              </a:rPr>
              <a:t>AMA contains numerous provisions including:</a:t>
            </a:r>
          </a:p>
          <a:p>
            <a:pPr marL="171450" indent="-171450" fontAlgn="t">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changes to decision notices</a:t>
            </a:r>
            <a:endParaRPr lang="en-US" sz="1200" dirty="0">
              <a:solidFill>
                <a:schemeClr val="tx1"/>
              </a:solidFill>
              <a:effectLst/>
              <a:latin typeface="Arial" panose="020B0604020202020204" pitchFamily="34" charset="0"/>
              <a:cs typeface="Arial" panose="020B0604020202020204" pitchFamily="34" charset="0"/>
            </a:endParaRPr>
          </a:p>
          <a:p>
            <a:pPr marL="171450" indent="-171450" fontAlgn="t">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new decision review processes, including higher-level reviews and supplemental claims, and</a:t>
            </a:r>
            <a:endParaRPr lang="en-US" sz="1200" dirty="0">
              <a:solidFill>
                <a:schemeClr val="tx1"/>
              </a:solidFill>
              <a:effectLst/>
              <a:latin typeface="Arial" panose="020B0604020202020204" pitchFamily="34" charset="0"/>
              <a:cs typeface="Arial" panose="020B0604020202020204" pitchFamily="34" charset="0"/>
            </a:endParaRPr>
          </a:p>
          <a:p>
            <a:pPr marL="171450" indent="-171450" fontAlgn="t">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new options available at the Board of Veterans’ Appeals.</a:t>
            </a:r>
            <a:endParaRPr lang="en-US" sz="1200" i="0" dirty="0">
              <a:solidFill>
                <a:schemeClr val="tx1"/>
              </a:solidFill>
              <a:latin typeface="Arial" panose="020B0604020202020204" pitchFamily="34" charset="0"/>
              <a:cs typeface="Arial" panose="020B0604020202020204" pitchFamily="34" charset="0"/>
            </a:endParaRPr>
          </a:p>
          <a:p>
            <a:pPr defTabSz="931774">
              <a:defRPr/>
            </a:pPr>
            <a:endParaRPr lang="en-US" sz="1200" i="0" dirty="0">
              <a:solidFill>
                <a:schemeClr val="tx1"/>
              </a:solidFill>
              <a:latin typeface="Arial" panose="020B0604020202020204" pitchFamily="34" charset="0"/>
              <a:cs typeface="Arial" panose="020B0604020202020204" pitchFamily="34" charset="0"/>
            </a:endParaRPr>
          </a:p>
          <a:p>
            <a:pPr defTabSz="931774">
              <a:defRPr/>
            </a:pPr>
            <a:r>
              <a:rPr lang="en-US" sz="1200" dirty="0">
                <a:solidFill>
                  <a:schemeClr val="tx1"/>
                </a:solidFill>
                <a:latin typeface="Arial" panose="020B0604020202020204" pitchFamily="34" charset="0"/>
                <a:cs typeface="Arial" panose="020B0604020202020204" pitchFamily="34" charset="0"/>
              </a:rPr>
              <a:t>Under this rule, VA amended the procedures for appeals of VA decisions on claims for benefits, creating a new, modernized review system.   Disagreements with VA decisions on or after the effective date (February 19, 2019), or in situations in which a claimant elected to opt-in to the new review system, are processed in the modernized review system.   </a:t>
            </a:r>
          </a:p>
          <a:p>
            <a:pPr defTabSz="931774">
              <a:defRPr/>
            </a:pPr>
            <a:endParaRPr lang="en-US" sz="1200"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6</a:t>
            </a:fld>
            <a:endParaRPr lang="en-US" altLang="en-US" sz="1200" dirty="0"/>
          </a:p>
        </p:txBody>
      </p:sp>
    </p:spTree>
    <p:extLst>
      <p:ext uri="{BB962C8B-B14F-4D97-AF65-F5344CB8AC3E}">
        <p14:creationId xmlns:p14="http://schemas.microsoft.com/office/powerpoint/2010/main" val="28014181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Explain elements of a legacy appeal</a:t>
            </a:r>
            <a:endParaRPr lang="en-US" sz="1200" b="0" i="1" dirty="0">
              <a:solidFill>
                <a:schemeClr val="tx1"/>
              </a:solidFill>
              <a:latin typeface="Arial" panose="020B0604020202020204" pitchFamily="34" charset="0"/>
              <a:cs typeface="Arial" panose="020B0604020202020204" pitchFamily="34" charset="0"/>
            </a:endParaRPr>
          </a:p>
          <a:p>
            <a:pPr defTabSz="931774">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sz="1200" b="0" u="sng" dirty="0">
              <a:solidFill>
                <a:schemeClr val="tx1"/>
              </a:solidFill>
              <a:latin typeface="Arial" panose="020B0604020202020204" pitchFamily="34" charset="0"/>
              <a:cs typeface="Arial" panose="020B0604020202020204" pitchFamily="34" charset="0"/>
            </a:endParaRPr>
          </a:p>
          <a:p>
            <a:pPr defTabSz="931774">
              <a:defRPr/>
            </a:pPr>
            <a:r>
              <a:rPr lang="en-US" sz="1200" kern="1200" dirty="0">
                <a:solidFill>
                  <a:schemeClr val="tx1"/>
                </a:solidFill>
                <a:effectLst/>
                <a:latin typeface="Arial" panose="020B0604020202020204" pitchFamily="34" charset="0"/>
                <a:ea typeface="+mn-ea"/>
                <a:cs typeface="Arial" panose="020B0604020202020204" pitchFamily="34" charset="0"/>
              </a:rPr>
              <a:t>A legacy appeal is a disagreement with a VA benefits decision made before February 19, 2019, the effective date of Public Law 115-55, the Veterans Appeals Improvement and Modernization Act of 2017 (Appeals Modernization Act, or AMA).</a:t>
            </a:r>
          </a:p>
          <a:p>
            <a:pPr defTabSz="931774">
              <a:defRPr/>
            </a:pPr>
            <a:endParaRPr lang="en-US" sz="1200" b="0" u="sng" dirty="0">
              <a:solidFill>
                <a:schemeClr val="tx1"/>
              </a:solidFill>
              <a:latin typeface="Arial" panose="020B0604020202020204" pitchFamily="34" charset="0"/>
              <a:cs typeface="Arial" panose="020B0604020202020204" pitchFamily="34" charset="0"/>
            </a:endParaRPr>
          </a:p>
          <a:p>
            <a:pPr marL="0" marR="0" lvl="0" indent="0" algn="l" defTabSz="931774"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Arial" panose="020B0604020202020204" pitchFamily="34" charset="0"/>
                <a:cs typeface="Arial" panose="020B0604020202020204" pitchFamily="34" charset="0"/>
              </a:rPr>
              <a:t>Claimants not satisfied with decision(s) made by the local VA Regional Office on their claims for benefits may elect to have the decision(s) reviewed on appeal.  </a:t>
            </a:r>
          </a:p>
          <a:p>
            <a:pPr marL="0" marR="0" lvl="0" indent="0" algn="l" defTabSz="931774" rtl="0" eaLnBrk="1" fontAlgn="auto" latinLnBrk="0" hangingPunct="1">
              <a:lnSpc>
                <a:spcPct val="100000"/>
              </a:lnSpc>
              <a:spcBef>
                <a:spcPts val="0"/>
              </a:spcBef>
              <a:spcAft>
                <a:spcPts val="0"/>
              </a:spcAft>
              <a:buClrTx/>
              <a:buSzTx/>
              <a:buFontTx/>
              <a:buNone/>
              <a:tabLst/>
              <a:defRPr/>
            </a:pPr>
            <a:endParaRPr lang="en-US" sz="1200" dirty="0">
              <a:solidFill>
                <a:schemeClr val="tx1"/>
              </a:solidFill>
              <a:latin typeface="Arial" panose="020B0604020202020204" pitchFamily="34" charset="0"/>
              <a:cs typeface="Arial" panose="020B0604020202020204" pitchFamily="34" charset="0"/>
            </a:endParaRPr>
          </a:p>
          <a:p>
            <a:pPr marL="0" marR="0" lvl="0" indent="0" algn="l" defTabSz="931774"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Arial" panose="020B0604020202020204" pitchFamily="34" charset="0"/>
                <a:cs typeface="Arial" panose="020B0604020202020204" pitchFamily="34" charset="0"/>
              </a:rPr>
              <a:t>To be considered an appeal, the claimant must timely submit their notice of disagreement (NOD) with a decision within one year of receiving the decision notification.  For contested claims, the disagreement must be received within 60 days of notification. </a:t>
            </a:r>
          </a:p>
          <a:p>
            <a:pPr marL="0" marR="0" lvl="0" indent="0" algn="l" defTabSz="931774" rtl="0" eaLnBrk="1" fontAlgn="auto" latinLnBrk="0" hangingPunct="1">
              <a:lnSpc>
                <a:spcPct val="100000"/>
              </a:lnSpc>
              <a:spcBef>
                <a:spcPts val="0"/>
              </a:spcBef>
              <a:spcAft>
                <a:spcPts val="0"/>
              </a:spcAft>
              <a:buClrTx/>
              <a:buSzTx/>
              <a:buFontTx/>
              <a:buNone/>
              <a:tabLst/>
              <a:defRPr/>
            </a:pPr>
            <a:endParaRPr lang="en-US" sz="1200" dirty="0">
              <a:solidFill>
                <a:schemeClr val="tx1"/>
              </a:solidFill>
              <a:latin typeface="Arial" panose="020B0604020202020204" pitchFamily="34" charset="0"/>
              <a:cs typeface="Arial" panose="020B0604020202020204" pitchFamily="34" charset="0"/>
            </a:endParaRPr>
          </a:p>
          <a:p>
            <a:pPr marL="0" marR="0" lvl="0" indent="0" algn="l" defTabSz="931774"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Arial" panose="020B0604020202020204" pitchFamily="34" charset="0"/>
                <a:cs typeface="Arial" panose="020B0604020202020204" pitchFamily="34" charset="0"/>
              </a:rPr>
              <a:t>By timely filing an appeal, it protects the date of claim for the issues on appeal.  This means that if the benefits are granted on appeal, they can be paid back to the earliest possible effective date.  </a:t>
            </a:r>
          </a:p>
          <a:p>
            <a:pPr marL="0" marR="0" lvl="0" indent="0" algn="l" defTabSz="931774" rtl="0" eaLnBrk="1" fontAlgn="auto" latinLnBrk="0" hangingPunct="1">
              <a:lnSpc>
                <a:spcPct val="100000"/>
              </a:lnSpc>
              <a:spcBef>
                <a:spcPts val="0"/>
              </a:spcBef>
              <a:spcAft>
                <a:spcPts val="0"/>
              </a:spcAft>
              <a:buClrTx/>
              <a:buSzTx/>
              <a:buFontTx/>
              <a:buNone/>
              <a:tabLst/>
              <a:defRPr/>
            </a:pPr>
            <a:endParaRPr lang="en-US" sz="1200" dirty="0">
              <a:solidFill>
                <a:schemeClr val="tx1"/>
              </a:solidFill>
              <a:latin typeface="Arial" panose="020B0604020202020204" pitchFamily="34" charset="0"/>
              <a:cs typeface="Arial" panose="020B0604020202020204" pitchFamily="34" charset="0"/>
            </a:endParaRPr>
          </a:p>
          <a:p>
            <a:pPr marL="0" marR="0" lvl="0" indent="0" algn="l" defTabSz="931774"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Arial" panose="020B0604020202020204" pitchFamily="34" charset="0"/>
                <a:cs typeface="Arial" panose="020B0604020202020204" pitchFamily="34" charset="0"/>
              </a:rPr>
              <a:t>If a claimant is still dissatisfied with a VA decision on their appeal, they can continue to pursue or ‘perfect’ the appeal by filing a substantive appeal to the Board of Veterans’ Appeals (Board)</a:t>
            </a:r>
          </a:p>
          <a:p>
            <a:pPr defTabSz="931774">
              <a:defRPr/>
            </a:pPr>
            <a:endParaRPr lang="en-US" sz="1200"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7</a:t>
            </a:fld>
            <a:endParaRPr lang="en-US" altLang="en-US" sz="1200" dirty="0"/>
          </a:p>
        </p:txBody>
      </p:sp>
    </p:spTree>
    <p:extLst>
      <p:ext uri="{BB962C8B-B14F-4D97-AF65-F5344CB8AC3E}">
        <p14:creationId xmlns:p14="http://schemas.microsoft.com/office/powerpoint/2010/main" val="14607993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Explain elements of a legacy appeal</a:t>
            </a:r>
            <a:endParaRPr lang="en-US" sz="1200" b="0" i="1" dirty="0">
              <a:solidFill>
                <a:schemeClr val="tx1"/>
              </a:solidFill>
              <a:latin typeface="Arial" panose="020B0604020202020204" pitchFamily="34" charset="0"/>
              <a:cs typeface="Arial" panose="020B0604020202020204" pitchFamily="34" charset="0"/>
            </a:endParaRPr>
          </a:p>
          <a:p>
            <a:pPr defTabSz="931774">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sz="1200"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altLang="en-US" sz="1200" b="1" dirty="0">
                <a:solidFill>
                  <a:schemeClr val="tx1"/>
                </a:solidFill>
                <a:latin typeface="Arial" panose="020B0604020202020204" pitchFamily="34" charset="0"/>
                <a:cs typeface="Arial" panose="020B0604020202020204" pitchFamily="34" charset="0"/>
              </a:rPr>
              <a:t>VA Form 21-0958</a:t>
            </a:r>
            <a:r>
              <a:rPr lang="en-US" altLang="en-US" sz="1200" dirty="0">
                <a:solidFill>
                  <a:schemeClr val="tx1"/>
                </a:solidFill>
                <a:latin typeface="Arial" panose="020B0604020202020204" pitchFamily="34" charset="0"/>
                <a:cs typeface="Arial" panose="020B0604020202020204" pitchFamily="34" charset="0"/>
              </a:rPr>
              <a:t>, </a:t>
            </a:r>
            <a:r>
              <a:rPr lang="en-US" altLang="en-US" sz="1200" i="1" dirty="0">
                <a:solidFill>
                  <a:schemeClr val="tx1"/>
                </a:solidFill>
                <a:latin typeface="Arial" panose="020B0604020202020204" pitchFamily="34" charset="0"/>
                <a:cs typeface="Arial" panose="020B0604020202020204" pitchFamily="34" charset="0"/>
              </a:rPr>
              <a:t>Notice of Disagreement:</a:t>
            </a:r>
            <a:r>
              <a:rPr lang="en-US" altLang="en-US" sz="1200" i="0" dirty="0">
                <a:solidFill>
                  <a:schemeClr val="tx1"/>
                </a:solidFill>
                <a:latin typeface="Arial" panose="020B0604020202020204" pitchFamily="34" charset="0"/>
                <a:cs typeface="Arial" panose="020B0604020202020204" pitchFamily="34" charset="0"/>
              </a:rPr>
              <a:t>  This form is </a:t>
            </a:r>
            <a:r>
              <a:rPr lang="en-US" altLang="en-US" sz="1200" dirty="0">
                <a:solidFill>
                  <a:schemeClr val="tx1"/>
                </a:solidFill>
                <a:latin typeface="Arial" panose="020B0604020202020204" pitchFamily="34" charset="0"/>
                <a:cs typeface="Arial" panose="020B0604020202020204" pitchFamily="34" charset="0"/>
              </a:rPr>
              <a:t>required to file a NOD for service-connected compensation benefits after March 24, 2015.  Prior to this date, a NOD could be submitted as any written communication.   </a:t>
            </a:r>
          </a:p>
          <a:p>
            <a:pPr marL="0" indent="0">
              <a:buFont typeface="Arial" panose="020B0604020202020204" pitchFamily="34" charset="0"/>
              <a:buNone/>
            </a:pPr>
            <a:endParaRPr lang="en-US" altLang="en-US" sz="1200"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altLang="en-US" sz="1200" b="1" dirty="0">
                <a:solidFill>
                  <a:schemeClr val="tx1"/>
                </a:solidFill>
                <a:latin typeface="Arial" panose="020B0604020202020204" pitchFamily="34" charset="0"/>
                <a:cs typeface="Arial" panose="020B0604020202020204" pitchFamily="34" charset="0"/>
              </a:rPr>
              <a:t>VA Form 9</a:t>
            </a:r>
            <a:r>
              <a:rPr lang="en-US" altLang="en-US" sz="1200" dirty="0">
                <a:solidFill>
                  <a:schemeClr val="tx1"/>
                </a:solidFill>
                <a:latin typeface="Arial" panose="020B0604020202020204" pitchFamily="34" charset="0"/>
                <a:cs typeface="Arial" panose="020B0604020202020204" pitchFamily="34" charset="0"/>
              </a:rPr>
              <a:t>, </a:t>
            </a:r>
            <a:r>
              <a:rPr lang="en-US" altLang="en-US" sz="1200" i="1" dirty="0">
                <a:solidFill>
                  <a:schemeClr val="tx1"/>
                </a:solidFill>
                <a:latin typeface="Arial" panose="020B0604020202020204" pitchFamily="34" charset="0"/>
                <a:cs typeface="Arial" panose="020B0604020202020204" pitchFamily="34" charset="0"/>
              </a:rPr>
              <a:t>Appeal to Board of Veterans’ Appeals:  </a:t>
            </a:r>
            <a:r>
              <a:rPr lang="en-US" altLang="en-US" sz="1200" i="0" dirty="0">
                <a:solidFill>
                  <a:schemeClr val="tx1"/>
                </a:solidFill>
                <a:latin typeface="Arial" panose="020B0604020202020204" pitchFamily="34" charset="0"/>
                <a:cs typeface="Arial" panose="020B0604020202020204" pitchFamily="34" charset="0"/>
              </a:rPr>
              <a:t>Appellants use this form to file a substantive appeal to the Board.  When received, VA should review it for new issues, not formally on appeal, that may be considered a request for application (RFA) or a request for notice of disagreement. *Remember that, as defined on slide 7, an appellant can also file a substantive appeal through a </a:t>
            </a:r>
            <a:r>
              <a:rPr lang="en-US" sz="1200" dirty="0">
                <a:solidFill>
                  <a:schemeClr val="tx1"/>
                </a:solidFill>
                <a:latin typeface="Arial" panose="020B0604020202020204" pitchFamily="34" charset="0"/>
                <a:cs typeface="Arial" panose="020B0604020202020204" pitchFamily="34" charset="0"/>
              </a:rPr>
              <a:t>statement at a formal hearing or informal conference reduced to writing, o written correspondence containing the necessary information.</a:t>
            </a:r>
            <a:endParaRPr lang="en-US" altLang="en-US" sz="1200" i="0" dirty="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US" altLang="en-US" sz="1200" i="1"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altLang="en-US" sz="1200" b="1" dirty="0">
                <a:solidFill>
                  <a:schemeClr val="tx1"/>
                </a:solidFill>
                <a:latin typeface="Arial" panose="020B0604020202020204" pitchFamily="34" charset="0"/>
                <a:cs typeface="Arial" panose="020B0604020202020204" pitchFamily="34" charset="0"/>
              </a:rPr>
              <a:t>VA Form 8</a:t>
            </a:r>
            <a:r>
              <a:rPr lang="en-US" altLang="en-US" sz="1200" dirty="0">
                <a:solidFill>
                  <a:schemeClr val="tx1"/>
                </a:solidFill>
                <a:latin typeface="Arial" panose="020B0604020202020204" pitchFamily="34" charset="0"/>
                <a:cs typeface="Arial" panose="020B0604020202020204" pitchFamily="34" charset="0"/>
              </a:rPr>
              <a:t>, </a:t>
            </a:r>
            <a:r>
              <a:rPr lang="en-US" altLang="en-US" sz="1200" i="1" dirty="0">
                <a:solidFill>
                  <a:schemeClr val="tx1"/>
                </a:solidFill>
                <a:latin typeface="Arial" panose="020B0604020202020204" pitchFamily="34" charset="0"/>
                <a:cs typeface="Arial" panose="020B0604020202020204" pitchFamily="34" charset="0"/>
              </a:rPr>
              <a:t>Certification of Appeal:  </a:t>
            </a:r>
            <a:r>
              <a:rPr lang="en-US" altLang="en-US" sz="1200" i="0" dirty="0">
                <a:solidFill>
                  <a:schemeClr val="tx1"/>
                </a:solidFill>
                <a:latin typeface="Arial" panose="020B0604020202020204" pitchFamily="34" charset="0"/>
                <a:cs typeface="Arial" panose="020B0604020202020204" pitchFamily="34" charset="0"/>
              </a:rPr>
              <a:t>VBA uses this form to certify a substantive appeal to the Board.  Only the issues on appeal should be cited on this form.  If the appeal is enlarged to include additional issues, certify all inextricably intertwined issues on appeal to the Board. </a:t>
            </a:r>
          </a:p>
          <a:p>
            <a:pPr marL="0" indent="0">
              <a:buFont typeface="Arial" panose="020B0604020202020204" pitchFamily="34" charset="0"/>
              <a:buNone/>
            </a:pPr>
            <a:endParaRPr lang="en-US" altLang="en-US" sz="1200" i="1" dirty="0">
              <a:solidFill>
                <a:schemeClr val="tx1"/>
              </a:solidFill>
              <a:latin typeface="Arial" panose="020B0604020202020204" pitchFamily="34" charset="0"/>
              <a:cs typeface="Arial" panose="020B0604020202020204" pitchFamily="34" charset="0"/>
            </a:endParaRP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8</a:t>
            </a:fld>
            <a:endParaRPr lang="en-US" altLang="en-US" sz="1200" dirty="0"/>
          </a:p>
        </p:txBody>
      </p:sp>
    </p:spTree>
    <p:extLst>
      <p:ext uri="{BB962C8B-B14F-4D97-AF65-F5344CB8AC3E}">
        <p14:creationId xmlns:p14="http://schemas.microsoft.com/office/powerpoint/2010/main" val="2198700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sz="1200" b="0" i="1" dirty="0">
                <a:solidFill>
                  <a:schemeClr val="tx1"/>
                </a:solidFill>
                <a:latin typeface="Arial" panose="020B0604020202020204" pitchFamily="34" charset="0"/>
                <a:cs typeface="Arial" panose="020B0604020202020204" pitchFamily="34" charset="0"/>
              </a:rPr>
              <a:t>Learning Objective:  </a:t>
            </a:r>
            <a:r>
              <a:rPr lang="en-US" sz="1200" i="1" dirty="0">
                <a:solidFill>
                  <a:schemeClr val="tx1"/>
                </a:solidFill>
                <a:latin typeface="Arial" panose="020B0604020202020204" pitchFamily="34" charset="0"/>
                <a:cs typeface="Arial" panose="020B0604020202020204" pitchFamily="34" charset="0"/>
              </a:rPr>
              <a:t>Explain elements of a legacy appeal</a:t>
            </a:r>
            <a:endParaRPr lang="en-US" sz="1200" b="0" i="1" dirty="0">
              <a:solidFill>
                <a:schemeClr val="tx1"/>
              </a:solidFill>
              <a:latin typeface="Arial" panose="020B0604020202020204" pitchFamily="34" charset="0"/>
              <a:cs typeface="Arial" panose="020B0604020202020204" pitchFamily="34" charset="0"/>
            </a:endParaRPr>
          </a:p>
          <a:p>
            <a:pPr defTabSz="931774">
              <a:defRPr/>
            </a:pPr>
            <a:endParaRPr lang="en-US" sz="1200" b="1" dirty="0">
              <a:solidFill>
                <a:schemeClr val="tx1"/>
              </a:solidFill>
              <a:latin typeface="Arial" panose="020B0604020202020204" pitchFamily="34" charset="0"/>
              <a:cs typeface="Arial" panose="020B0604020202020204" pitchFamily="34" charset="0"/>
            </a:endParaRPr>
          </a:p>
          <a:p>
            <a:pPr defTabSz="931774">
              <a:defRPr/>
            </a:pPr>
            <a:r>
              <a:rPr lang="en-US" sz="1200" b="0" u="sng" dirty="0">
                <a:solidFill>
                  <a:schemeClr val="tx1"/>
                </a:solidFill>
                <a:latin typeface="Arial" panose="020B0604020202020204" pitchFamily="34" charset="0"/>
                <a:cs typeface="Arial" panose="020B0604020202020204" pitchFamily="34" charset="0"/>
              </a:rPr>
              <a:t>Instructor Notes:</a:t>
            </a:r>
          </a:p>
          <a:p>
            <a:pPr defTabSz="931774">
              <a:defRPr/>
            </a:pPr>
            <a:endParaRPr lang="en-US" sz="1200" dirty="0">
              <a:solidFill>
                <a:schemeClr val="tx1"/>
              </a:solidFill>
              <a:latin typeface="Arial" panose="020B0604020202020204" pitchFamily="34" charset="0"/>
              <a:cs typeface="Arial" panose="020B0604020202020204" pitchFamily="34" charset="0"/>
            </a:endParaRPr>
          </a:p>
          <a:p>
            <a:pPr marL="285750" indent="-285750" defTabSz="931774">
              <a:buFont typeface="Arial" panose="020B0604020202020204" pitchFamily="34" charset="0"/>
              <a:buChar char="•"/>
              <a:defRPr/>
            </a:pPr>
            <a:r>
              <a:rPr lang="en-US" sz="1200" dirty="0">
                <a:solidFill>
                  <a:schemeClr val="tx1"/>
                </a:solidFill>
                <a:latin typeface="Arial" panose="020B0604020202020204" pitchFamily="34" charset="0"/>
                <a:cs typeface="Arial" panose="020B0604020202020204" pitchFamily="34" charset="0"/>
              </a:rPr>
              <a:t>A </a:t>
            </a:r>
            <a:r>
              <a:rPr lang="en-US" sz="1200" b="1" dirty="0">
                <a:solidFill>
                  <a:schemeClr val="tx1"/>
                </a:solidFill>
                <a:latin typeface="Arial" panose="020B0604020202020204" pitchFamily="34" charset="0"/>
                <a:cs typeface="Arial" panose="020B0604020202020204" pitchFamily="34" charset="0"/>
              </a:rPr>
              <a:t>Contested Claim</a:t>
            </a:r>
            <a:r>
              <a:rPr lang="en-US" sz="1200" b="0" dirty="0">
                <a:solidFill>
                  <a:schemeClr val="tx1"/>
                </a:solidFill>
                <a:latin typeface="Arial" panose="020B0604020202020204" pitchFamily="34" charset="0"/>
                <a:cs typeface="Arial" panose="020B0604020202020204" pitchFamily="34" charset="0"/>
              </a:rPr>
              <a:t> is a claim where two parties have an interest in the outcome.  A grant of one claim requires the denial of the other claim and one claimant contests the award to the other claimant.  This typically involves:  apportionment, attorney fees, claims based on relationship, or two people claiming entitlement to the same benefit.  An NOD must be submitted for a contested claim within 60 days of the VA decision notice.</a:t>
            </a:r>
          </a:p>
          <a:p>
            <a:pPr marL="285750" indent="-285750" defTabSz="931774">
              <a:buFont typeface="Arial" panose="020B0604020202020204" pitchFamily="34" charset="0"/>
              <a:buChar char="•"/>
              <a:defRPr/>
            </a:pPr>
            <a:endParaRPr lang="en-US" sz="1200" b="0" dirty="0">
              <a:solidFill>
                <a:schemeClr val="tx1"/>
              </a:solidFill>
              <a:latin typeface="Arial" panose="020B0604020202020204" pitchFamily="34" charset="0"/>
              <a:cs typeface="Arial" panose="020B0604020202020204" pitchFamily="34" charset="0"/>
            </a:endParaRPr>
          </a:p>
          <a:p>
            <a:pPr marL="285750" indent="-285750" defTabSz="931774">
              <a:buFont typeface="Arial" panose="020B0604020202020204" pitchFamily="34" charset="0"/>
              <a:buChar char="•"/>
              <a:defRPr/>
            </a:pPr>
            <a:r>
              <a:rPr lang="en-US" sz="1200" b="1" dirty="0">
                <a:solidFill>
                  <a:schemeClr val="tx1"/>
                </a:solidFill>
                <a:latin typeface="Arial" panose="020B0604020202020204" pitchFamily="34" charset="0"/>
                <a:cs typeface="Arial" panose="020B0604020202020204" pitchFamily="34" charset="0"/>
              </a:rPr>
              <a:t>All other claims:  </a:t>
            </a:r>
            <a:r>
              <a:rPr lang="en-US" sz="1200" b="0" dirty="0">
                <a:solidFill>
                  <a:schemeClr val="tx1"/>
                </a:solidFill>
                <a:latin typeface="Arial" panose="020B0604020202020204" pitchFamily="34" charset="0"/>
                <a:cs typeface="Arial" panose="020B0604020202020204" pitchFamily="34" charset="0"/>
              </a:rPr>
              <a:t>NODs must be submitted within one year from the date of the VA decision notice.</a:t>
            </a:r>
          </a:p>
          <a:p>
            <a:pPr marL="285750" indent="-285750" defTabSz="931774">
              <a:buFont typeface="Arial" panose="020B0604020202020204" pitchFamily="34" charset="0"/>
              <a:buChar char="•"/>
              <a:defRPr/>
            </a:pPr>
            <a:endParaRPr lang="en-US" sz="1200" b="0" dirty="0">
              <a:solidFill>
                <a:schemeClr val="tx1"/>
              </a:solidFill>
              <a:latin typeface="Arial" panose="020B0604020202020204" pitchFamily="34" charset="0"/>
              <a:cs typeface="Arial" panose="020B0604020202020204" pitchFamily="34" charset="0"/>
            </a:endParaRPr>
          </a:p>
          <a:p>
            <a:pPr marL="285750" indent="-285750" defTabSz="931774">
              <a:buFont typeface="Arial" panose="020B0604020202020204" pitchFamily="34" charset="0"/>
              <a:buChar char="•"/>
              <a:defRPr/>
            </a:pPr>
            <a:r>
              <a:rPr lang="en-US" sz="1200" b="1" dirty="0">
                <a:solidFill>
                  <a:schemeClr val="tx1"/>
                </a:solidFill>
                <a:latin typeface="Arial" panose="020B0604020202020204" pitchFamily="34" charset="0"/>
                <a:cs typeface="Arial" panose="020B0604020202020204" pitchFamily="34" charset="0"/>
              </a:rPr>
              <a:t>Substantive appeals </a:t>
            </a:r>
            <a:r>
              <a:rPr lang="en-US" sz="1200" b="0" dirty="0">
                <a:solidFill>
                  <a:schemeClr val="tx1"/>
                </a:solidFill>
                <a:latin typeface="Arial" panose="020B0604020202020204" pitchFamily="34" charset="0"/>
                <a:cs typeface="Arial" panose="020B0604020202020204" pitchFamily="34" charset="0"/>
              </a:rPr>
              <a:t>must be filed by the later of the following dates:</a:t>
            </a:r>
          </a:p>
          <a:p>
            <a:pPr marL="742950" lvl="1" indent="-285750" defTabSz="931774">
              <a:buFont typeface="Arial" panose="020B0604020202020204" pitchFamily="34" charset="0"/>
              <a:buChar char="•"/>
              <a:defRPr/>
            </a:pPr>
            <a:r>
              <a:rPr lang="en-US" sz="1200" b="0" dirty="0">
                <a:solidFill>
                  <a:schemeClr val="tx1"/>
                </a:solidFill>
                <a:latin typeface="Arial" panose="020B0604020202020204" pitchFamily="34" charset="0"/>
                <a:cs typeface="Arial" panose="020B0604020202020204" pitchFamily="34" charset="0"/>
              </a:rPr>
              <a:t>By the last day of the one-year period from the VA decision notice, or</a:t>
            </a:r>
          </a:p>
          <a:p>
            <a:pPr marL="742950" lvl="1" indent="-285750" defTabSz="931774">
              <a:buFont typeface="Arial" panose="020B0604020202020204" pitchFamily="34" charset="0"/>
              <a:buChar char="•"/>
              <a:defRPr/>
            </a:pPr>
            <a:r>
              <a:rPr lang="en-US" sz="1200" b="0" dirty="0">
                <a:solidFill>
                  <a:schemeClr val="tx1"/>
                </a:solidFill>
                <a:latin typeface="Arial" panose="020B0604020202020204" pitchFamily="34" charset="0"/>
                <a:cs typeface="Arial" panose="020B0604020202020204" pitchFamily="34" charset="0"/>
              </a:rPr>
              <a:t>Within 60 days of the date that VA mailed the statement of the case (SOC), or the supplemental statement of the case (SSOC).</a:t>
            </a:r>
          </a:p>
        </p:txBody>
      </p:sp>
      <p:sp>
        <p:nvSpPr>
          <p:cNvPr id="256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7066" indent="-291179" eaLnBrk="0" hangingPunct="0">
              <a:defRPr sz="2400">
                <a:solidFill>
                  <a:schemeClr val="tx1"/>
                </a:solidFill>
                <a:latin typeface="Times New Roman" pitchFamily="18" charset="0"/>
              </a:defRPr>
            </a:lvl2pPr>
            <a:lvl3pPr marL="1164717" indent="-232943" eaLnBrk="0" hangingPunct="0">
              <a:defRPr sz="2400">
                <a:solidFill>
                  <a:schemeClr val="tx1"/>
                </a:solidFill>
                <a:latin typeface="Times New Roman" pitchFamily="18" charset="0"/>
              </a:defRPr>
            </a:lvl3pPr>
            <a:lvl4pPr marL="1630604" indent="-232943" eaLnBrk="0" hangingPunct="0">
              <a:defRPr sz="2400">
                <a:solidFill>
                  <a:schemeClr val="tx1"/>
                </a:solidFill>
                <a:latin typeface="Times New Roman" pitchFamily="18" charset="0"/>
              </a:defRPr>
            </a:lvl4pPr>
            <a:lvl5pPr marL="2096491" indent="-232943" eaLnBrk="0" hangingPunct="0">
              <a:defRPr sz="2400">
                <a:solidFill>
                  <a:schemeClr val="tx1"/>
                </a:solidFill>
                <a:latin typeface="Times New Roman" pitchFamily="18" charset="0"/>
              </a:defRPr>
            </a:lvl5pPr>
            <a:lvl6pPr marL="2562377" indent="-232943" eaLnBrk="0" fontAlgn="base" hangingPunct="0">
              <a:spcBef>
                <a:spcPct val="0"/>
              </a:spcBef>
              <a:spcAft>
                <a:spcPct val="0"/>
              </a:spcAft>
              <a:defRPr sz="2400">
                <a:solidFill>
                  <a:schemeClr val="tx1"/>
                </a:solidFill>
                <a:latin typeface="Times New Roman" pitchFamily="18" charset="0"/>
              </a:defRPr>
            </a:lvl6pPr>
            <a:lvl7pPr marL="3028264" indent="-232943" eaLnBrk="0" fontAlgn="base" hangingPunct="0">
              <a:spcBef>
                <a:spcPct val="0"/>
              </a:spcBef>
              <a:spcAft>
                <a:spcPct val="0"/>
              </a:spcAft>
              <a:defRPr sz="2400">
                <a:solidFill>
                  <a:schemeClr val="tx1"/>
                </a:solidFill>
                <a:latin typeface="Times New Roman" pitchFamily="18" charset="0"/>
              </a:defRPr>
            </a:lvl7pPr>
            <a:lvl8pPr marL="3494151" indent="-232943" eaLnBrk="0" fontAlgn="base" hangingPunct="0">
              <a:spcBef>
                <a:spcPct val="0"/>
              </a:spcBef>
              <a:spcAft>
                <a:spcPct val="0"/>
              </a:spcAft>
              <a:defRPr sz="2400">
                <a:solidFill>
                  <a:schemeClr val="tx1"/>
                </a:solidFill>
                <a:latin typeface="Times New Roman" pitchFamily="18" charset="0"/>
              </a:defRPr>
            </a:lvl8pPr>
            <a:lvl9pPr marL="3960038" indent="-232943"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FB7F25E6-CD0E-43BB-8351-BA9F9A07464B}" type="slidenum">
              <a:rPr lang="en-US" altLang="en-US" sz="1200"/>
              <a:pPr eaLnBrk="1" hangingPunct="1">
                <a:defRPr/>
              </a:pPr>
              <a:t>9</a:t>
            </a:fld>
            <a:endParaRPr lang="en-US" altLang="en-US" sz="1200" dirty="0"/>
          </a:p>
        </p:txBody>
      </p:sp>
    </p:spTree>
    <p:extLst>
      <p:ext uri="{BB962C8B-B14F-4D97-AF65-F5344CB8AC3E}">
        <p14:creationId xmlns:p14="http://schemas.microsoft.com/office/powerpoint/2010/main" val="41008330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5376955"/>
            <a:ext cx="12192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sz="1800" dirty="0">
              <a:solidFill>
                <a:prstClr val="white"/>
              </a:solidFill>
            </a:endParaRPr>
          </a:p>
        </p:txBody>
      </p:sp>
      <p:sp>
        <p:nvSpPr>
          <p:cNvPr id="6" name="Title 1"/>
          <p:cNvSpPr txBox="1">
            <a:spLocks/>
          </p:cNvSpPr>
          <p:nvPr/>
        </p:nvSpPr>
        <p:spPr>
          <a:xfrm>
            <a:off x="3895120" y="4803734"/>
            <a:ext cx="7700433"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p:nvGrpSpPr>
        <p:grpSpPr>
          <a:xfrm>
            <a:off x="1714248" y="1694039"/>
            <a:ext cx="8763504"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31552" y="5644912"/>
            <a:ext cx="4064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5230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TextBox 3">
            <a:extLst>
              <a:ext uri="{FF2B5EF4-FFF2-40B4-BE49-F238E27FC236}">
                <a16:creationId xmlns:a16="http://schemas.microsoft.com/office/drawing/2014/main" id="{DA3A65DD-876D-4000-B1AA-878B326EE856}"/>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108941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1_Title and Bulle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0" y="793628"/>
            <a:ext cx="12192000" cy="1086867"/>
          </a:xfrm>
        </p:spPr>
        <p:txBody>
          <a:bodyPr anchor="t">
            <a:normAutofit/>
          </a:bodyPr>
          <a:lstStyle>
            <a:lvl1pPr algn="ctr">
              <a:defRPr sz="2800">
                <a:solidFill>
                  <a:srgbClr val="1F497D"/>
                </a:solidFill>
              </a:defRPr>
            </a:lvl1pPr>
          </a:lstStyle>
          <a:p>
            <a:r>
              <a:rPr lang="en-US"/>
              <a:t>Click to edit Master title style</a:t>
            </a:r>
            <a:endParaRPr lang="en-US" dirty="0"/>
          </a:p>
        </p:txBody>
      </p:sp>
      <p:sp>
        <p:nvSpPr>
          <p:cNvPr id="3" name="Content Placeholder 2"/>
          <p:cNvSpPr>
            <a:spLocks noGrp="1"/>
          </p:cNvSpPr>
          <p:nvPr>
            <p:ph idx="1" hasCustomPrompt="1"/>
            <p:custDataLst>
              <p:tags r:id="rId2"/>
            </p:custDataLst>
          </p:nvPr>
        </p:nvSpPr>
        <p:spPr>
          <a:xfrm>
            <a:off x="609600" y="2057400"/>
            <a:ext cx="10972800" cy="3916363"/>
          </a:xfrm>
          <a:prstGeom prst="rect">
            <a:avLst/>
          </a:prstGeom>
        </p:spPr>
        <p:txBody>
          <a:bodyPr>
            <a:normAutofit/>
          </a:bodyPr>
          <a:lstStyle>
            <a:lvl1pPr marL="285750" indent="-285750">
              <a:spcBef>
                <a:spcPts val="0"/>
              </a:spcBef>
              <a:spcAft>
                <a:spcPts val="600"/>
              </a:spcAft>
              <a:buFont typeface="Arial" panose="020B0604020202020204" pitchFamily="34" charset="0"/>
              <a:buChar char="•"/>
              <a:defRPr sz="1800">
                <a:latin typeface="Arial" panose="020B0604020202020204" pitchFamily="34" charset="0"/>
                <a:cs typeface="Arial" panose="020B0604020202020204" pitchFamily="34" charset="0"/>
              </a:defRPr>
            </a:lvl1pPr>
            <a:lvl2pPr marL="478632" indent="-285750">
              <a:spcBef>
                <a:spcPts val="0"/>
              </a:spcBef>
              <a:spcAft>
                <a:spcPts val="600"/>
              </a:spcAft>
              <a:buFont typeface="Arial" panose="020B0604020202020204" pitchFamily="34" charset="0"/>
              <a:buChar char="•"/>
              <a:defRPr sz="1600">
                <a:latin typeface="Arial" panose="020B0604020202020204" pitchFamily="34" charset="0"/>
                <a:cs typeface="Arial" panose="020B0604020202020204" pitchFamily="34" charset="0"/>
              </a:defRPr>
            </a:lvl2pPr>
            <a:lvl3pPr marL="671513" indent="-285750">
              <a:spcBef>
                <a:spcPts val="0"/>
              </a:spcBef>
              <a:spcAft>
                <a:spcPts val="600"/>
              </a:spcAft>
              <a:buFont typeface="Arial" panose="020B0604020202020204" pitchFamily="34" charset="0"/>
              <a:buChar char="•"/>
              <a:defRPr sz="1400">
                <a:latin typeface="Arial" panose="020B0604020202020204" pitchFamily="34" charset="0"/>
                <a:cs typeface="Arial" panose="020B0604020202020204" pitchFamily="34" charset="0"/>
              </a:defRPr>
            </a:lvl3pPr>
            <a:lvl4pPr marL="864394" indent="-285750">
              <a:spcBef>
                <a:spcPts val="0"/>
              </a:spcBef>
              <a:spcAft>
                <a:spcPts val="600"/>
              </a:spcAft>
              <a:buFont typeface="Arial" panose="020B0604020202020204" pitchFamily="34" charset="0"/>
              <a:buChar char="•"/>
              <a:defRPr sz="1400">
                <a:latin typeface="Arial" panose="020B0604020202020204" pitchFamily="34" charset="0"/>
                <a:cs typeface="Arial" panose="020B0604020202020204" pitchFamily="34" charset="0"/>
              </a:defRPr>
            </a:lvl4pPr>
            <a:lvl5pPr marL="964406" indent="-192881">
              <a:spcBef>
                <a:spcPts val="0"/>
              </a:spcBef>
              <a:spcAft>
                <a:spcPts val="600"/>
              </a:spcAft>
              <a:buFont typeface="Arial" panose="020B0604020202020204" pitchFamily="34" charset="0"/>
              <a:buChar char="•"/>
              <a:defRPr sz="1200">
                <a:latin typeface="Arial" panose="020B0604020202020204" pitchFamily="34" charset="0"/>
                <a:cs typeface="Arial" panose="020B0604020202020204" pitchFamily="34" charset="0"/>
              </a:defRPr>
            </a:lvl5p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8" name="Slide Number Placeholder 5">
            <a:extLst>
              <a:ext uri="{FF2B5EF4-FFF2-40B4-BE49-F238E27FC236}">
                <a16:creationId xmlns:a16="http://schemas.microsoft.com/office/drawing/2014/main" id="{D182D0DC-F309-4AD6-9FC4-7A92EF3A0C20}"/>
              </a:ext>
            </a:extLst>
          </p:cNvPr>
          <p:cNvSpPr>
            <a:spLocks noGrp="1"/>
          </p:cNvSpPr>
          <p:nvPr>
            <p:ph type="sldNum" sz="quarter" idx="12"/>
            <p:custDataLst>
              <p:tags r:id="rId3"/>
            </p:custDataLst>
          </p:nvPr>
        </p:nvSpPr>
        <p:spPr>
          <a:xfrm>
            <a:off x="9347200" y="6336268"/>
            <a:ext cx="2844800" cy="365125"/>
          </a:xfrm>
          <a:prstGeom prst="rect">
            <a:avLst/>
          </a:prstGeom>
        </p:spPr>
        <p:txBody>
          <a:bodyPr/>
          <a:lstStyle>
            <a:lvl1pPr algn="r">
              <a:defRPr sz="1400">
                <a:solidFill>
                  <a:schemeClr val="tx1"/>
                </a:solidFill>
                <a:latin typeface="Arial" panose="020B0604020202020204" pitchFamily="34" charset="0"/>
                <a:cs typeface="Arial" panose="020B0604020202020204" pitchFamily="34" charset="0"/>
              </a:defRPr>
            </a:lvl1pPr>
          </a:lstStyle>
          <a:p>
            <a:fld id="{36A6A193-2FDC-48DD-8023-1C75B05EEA9A}" type="slidenum">
              <a:rPr lang="en-US" smtClean="0"/>
              <a:pPr/>
              <a:t>‹#›</a:t>
            </a:fld>
            <a:endParaRPr lang="en-US" dirty="0"/>
          </a:p>
        </p:txBody>
      </p:sp>
      <p:sp>
        <p:nvSpPr>
          <p:cNvPr id="5" name="TextBox 4">
            <a:extLst>
              <a:ext uri="{FF2B5EF4-FFF2-40B4-BE49-F238E27FC236}">
                <a16:creationId xmlns:a16="http://schemas.microsoft.com/office/drawing/2014/main" id="{B0A07940-F539-43F8-81B9-3F2BEB3522F1}"/>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4181362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708590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301458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3008993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11/8/2022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2203335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11/8/2022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643122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11/8/2022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4572140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11/8/2022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8134410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4016778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p:nvSpPr>
        <p:spPr>
          <a:xfrm>
            <a:off x="441832" y="1659466"/>
            <a:ext cx="11308337" cy="369332"/>
          </a:xfrm>
          <a:prstGeom prst="rect">
            <a:avLst/>
          </a:prstGeom>
          <a:solidFill>
            <a:srgbClr val="00B0F0"/>
          </a:solidFill>
        </p:spPr>
        <p:txBody>
          <a:bodyPr wrap="square" lIns="91440" tIns="45720" rIns="91440" bIns="45720" rtlCol="0">
            <a:spAutoFit/>
          </a:bodyPr>
          <a:lstStyle/>
          <a:p>
            <a:endParaRPr lang="en-US" sz="1800" dirty="0">
              <a:solidFill>
                <a:srgbClr val="000000"/>
              </a:solidFill>
            </a:endParaRPr>
          </a:p>
        </p:txBody>
      </p:sp>
      <p:sp>
        <p:nvSpPr>
          <p:cNvPr id="7" name="TextBox 6"/>
          <p:cNvSpPr txBox="1"/>
          <p:nvPr/>
        </p:nvSpPr>
        <p:spPr>
          <a:xfrm>
            <a:off x="863591" y="2749897"/>
            <a:ext cx="10522964"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
        <p:nvSpPr>
          <p:cNvPr id="8" name="TextBox 7">
            <a:extLst>
              <a:ext uri="{FF2B5EF4-FFF2-40B4-BE49-F238E27FC236}">
                <a16:creationId xmlns:a16="http://schemas.microsoft.com/office/drawing/2014/main" id="{21870F64-CF7A-468D-B0A2-445A3A1EDEC2}"/>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9985686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2534227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5239329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5557357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779866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1351599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9854769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11/8/2022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4568555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11/8/2022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5878582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11/8/2022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42352324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11/8/2022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181123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28818234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046872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2846323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494546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008997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798" y="4128985"/>
            <a:ext cx="8534400" cy="966978"/>
          </a:xfrm>
        </p:spPr>
        <p:txBody>
          <a:bodyPr/>
          <a:lstStyle>
            <a:lvl1pPr marL="0" indent="0" algn="ctr">
              <a:buNone/>
              <a:defRPr>
                <a:solidFill>
                  <a:schemeClr val="accent6">
                    <a:lumMod val="50000"/>
                  </a:schemeClr>
                </a:solidFill>
                <a:latin typeface="Myriad Pro" panose="020B0503030403020204"/>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Slide Number Placeholder 5"/>
          <p:cNvSpPr txBox="1">
            <a:spLocks/>
          </p:cNvSpPr>
          <p:nvPr/>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dirty="0">
              <a:solidFill>
                <a:prstClr val="white"/>
              </a:solidFill>
            </a:endParaRPr>
          </a:p>
        </p:txBody>
      </p:sp>
      <p:sp>
        <p:nvSpPr>
          <p:cNvPr id="5" name="TextBox 4">
            <a:extLst>
              <a:ext uri="{FF2B5EF4-FFF2-40B4-BE49-F238E27FC236}">
                <a16:creationId xmlns:a16="http://schemas.microsoft.com/office/drawing/2014/main" id="{895018EC-B20E-440F-A94A-92EE545F4135}"/>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
        <p:nvSpPr>
          <p:cNvPr id="9" name="Slide Number Placeholder 8">
            <a:extLst>
              <a:ext uri="{FF2B5EF4-FFF2-40B4-BE49-F238E27FC236}">
                <a16:creationId xmlns:a16="http://schemas.microsoft.com/office/drawing/2014/main" id="{941557D2-7F99-4BEB-9DA9-DCCE82C428FC}"/>
              </a:ext>
            </a:extLst>
          </p:cNvPr>
          <p:cNvSpPr>
            <a:spLocks noGrp="1"/>
          </p:cNvSpPr>
          <p:nvPr>
            <p:ph type="sldNum" sz="quarter" idx="10"/>
          </p:nvPr>
        </p:nvSpPr>
        <p:spPr/>
        <p:txBody>
          <a:bodyPr/>
          <a:lstStyle/>
          <a:p>
            <a:fld id="{A36383B9-8516-422F-8979-8D4EBC5CDDAB}" type="slidenum">
              <a:rPr lang="en-US" smtClean="0"/>
              <a:t>‹#›</a:t>
            </a:fld>
            <a:endParaRPr lang="en-US" dirty="0"/>
          </a:p>
        </p:txBody>
      </p:sp>
      <p:sp>
        <p:nvSpPr>
          <p:cNvPr id="10" name="Title 9">
            <a:extLst>
              <a:ext uri="{FF2B5EF4-FFF2-40B4-BE49-F238E27FC236}">
                <a16:creationId xmlns:a16="http://schemas.microsoft.com/office/drawing/2014/main" id="{7620E3EC-A731-45D3-B7A9-6B99122C06C7}"/>
              </a:ext>
            </a:extLst>
          </p:cNvPr>
          <p:cNvSpPr>
            <a:spLocks noGrp="1"/>
          </p:cNvSpPr>
          <p:nvPr>
            <p:ph type="title"/>
          </p:nvPr>
        </p:nvSpPr>
        <p:spPr>
          <a:xfrm>
            <a:off x="609598" y="2522466"/>
            <a:ext cx="10972800" cy="1143000"/>
          </a:xfrm>
        </p:spPr>
        <p:txBody>
          <a:bodyPr/>
          <a:lstStyle>
            <a:lvl1pPr>
              <a:defRPr b="1" i="1"/>
            </a:lvl1pPr>
          </a:lstStyle>
          <a:p>
            <a:r>
              <a:rPr lang="en-US" dirty="0"/>
              <a:t>Click to edit Master title style</a:t>
            </a:r>
          </a:p>
        </p:txBody>
      </p:sp>
      <p:pic>
        <p:nvPicPr>
          <p:cNvPr id="4" name="Picture 3" descr="A picture containing clock&#10;&#10;Description automatically generated">
            <a:extLst>
              <a:ext uri="{FF2B5EF4-FFF2-40B4-BE49-F238E27FC236}">
                <a16:creationId xmlns:a16="http://schemas.microsoft.com/office/drawing/2014/main" id="{CBF6B3B9-AAC5-415D-A249-DC9BD181B83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98572" y="701887"/>
            <a:ext cx="2890055" cy="1797827"/>
          </a:xfrm>
          <a:prstGeom prst="rect">
            <a:avLst/>
          </a:prstGeom>
        </p:spPr>
      </p:pic>
    </p:spTree>
    <p:extLst>
      <p:ext uri="{BB962C8B-B14F-4D97-AF65-F5344CB8AC3E}">
        <p14:creationId xmlns:p14="http://schemas.microsoft.com/office/powerpoint/2010/main" val="4100025662"/>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1"/>
            <a:ext cx="10972800" cy="4525963"/>
          </a:xfrm>
        </p:spPr>
        <p:txBody>
          <a:bodyPr/>
          <a:lstStyle>
            <a:lvl1pPr>
              <a:defRPr>
                <a:solidFill>
                  <a:srgbClr val="002F56"/>
                </a:solidFill>
                <a:latin typeface="Myriad Pro" panose="020B0503030403020204"/>
              </a:defRPr>
            </a:lvl1pPr>
            <a:lvl2pPr>
              <a:defRPr>
                <a:solidFill>
                  <a:srgbClr val="002F56"/>
                </a:solidFill>
                <a:latin typeface="Myriad Pro" panose="020B0503030403020204"/>
              </a:defRPr>
            </a:lvl2pPr>
            <a:lvl3pPr>
              <a:defRPr>
                <a:solidFill>
                  <a:srgbClr val="002F56"/>
                </a:solidFill>
                <a:latin typeface="Myriad Pro" panose="020B0503030403020204"/>
              </a:defRPr>
            </a:lvl3pPr>
            <a:lvl4pPr>
              <a:defRPr>
                <a:solidFill>
                  <a:srgbClr val="002F56"/>
                </a:solidFill>
                <a:latin typeface="Myriad Pro" panose="020B0503030403020204"/>
              </a:defRPr>
            </a:lvl4pPr>
            <a:lvl5pPr>
              <a:defRPr>
                <a:solidFill>
                  <a:srgbClr val="002F56"/>
                </a:solidFill>
                <a:latin typeface="Myriad Pro" panose="020B0503030403020204"/>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7" name="Title 1"/>
          <p:cNvSpPr>
            <a:spLocks noGrp="1"/>
          </p:cNvSpPr>
          <p:nvPr>
            <p:ph type="title" hasCustomPrompt="1"/>
          </p:nvPr>
        </p:nvSpPr>
        <p:spPr>
          <a:xfrm>
            <a:off x="0" y="-76200"/>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
        <p:nvSpPr>
          <p:cNvPr id="8" name="TextBox 7"/>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
        <p:nvSpPr>
          <p:cNvPr id="9" name="Slide Number Placeholder 5">
            <a:extLst>
              <a:ext uri="{FF2B5EF4-FFF2-40B4-BE49-F238E27FC236}">
                <a16:creationId xmlns:a16="http://schemas.microsoft.com/office/drawing/2014/main" id="{3CE14515-ED2E-48E7-B923-6FB66518398C}"/>
              </a:ext>
            </a:extLst>
          </p:cNvPr>
          <p:cNvSpPr txBox="1">
            <a:spLocks/>
          </p:cNvSpPr>
          <p:nvPr userDrawn="1"/>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dirty="0">
              <a:solidFill>
                <a:prstClr val="white"/>
              </a:solidFill>
            </a:endParaRPr>
          </a:p>
        </p:txBody>
      </p:sp>
    </p:spTree>
    <p:extLst>
      <p:ext uri="{BB962C8B-B14F-4D97-AF65-F5344CB8AC3E}">
        <p14:creationId xmlns:p14="http://schemas.microsoft.com/office/powerpoint/2010/main" val="22033749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1"/>
            <a:ext cx="5384800" cy="4525963"/>
          </a:xfrm>
        </p:spPr>
        <p:txBody>
          <a:bodyPr/>
          <a:lstStyle>
            <a:lvl1pPr>
              <a:defRPr sz="2800">
                <a:solidFill>
                  <a:srgbClr val="002F56"/>
                </a:solidFill>
                <a:latin typeface="Myriad Pro"/>
              </a:defRPr>
            </a:lvl1pPr>
            <a:lvl2pPr>
              <a:defRPr sz="2400">
                <a:solidFill>
                  <a:srgbClr val="002F56"/>
                </a:solidFill>
                <a:latin typeface="Myriad Pro"/>
              </a:defRPr>
            </a:lvl2pPr>
            <a:lvl3pPr>
              <a:defRPr sz="2000">
                <a:solidFill>
                  <a:srgbClr val="002F56"/>
                </a:solidFill>
                <a:latin typeface="Myriad Pro"/>
              </a:defRPr>
            </a:lvl3pPr>
            <a:lvl4pPr>
              <a:defRPr sz="1800">
                <a:solidFill>
                  <a:srgbClr val="002F56"/>
                </a:solidFill>
                <a:latin typeface="Myriad Pro"/>
              </a:defRPr>
            </a:lvl4pPr>
            <a:lvl5pPr>
              <a:defRPr sz="1800">
                <a:solidFill>
                  <a:srgbClr val="002F56"/>
                </a:solidFill>
                <a:latin typeface="Myriad Pro"/>
              </a:defRPr>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600201"/>
            <a:ext cx="5384800" cy="4525963"/>
          </a:xfrm>
        </p:spPr>
        <p:txBody>
          <a:bodyPr/>
          <a:lstStyle>
            <a:lvl1pPr>
              <a:defRPr sz="2800">
                <a:solidFill>
                  <a:srgbClr val="002F56"/>
                </a:solidFill>
                <a:latin typeface="Myriad Pro"/>
              </a:defRPr>
            </a:lvl1pPr>
            <a:lvl2pPr>
              <a:defRPr sz="2400">
                <a:solidFill>
                  <a:srgbClr val="002F56"/>
                </a:solidFill>
                <a:latin typeface="Myriad Pro"/>
              </a:defRPr>
            </a:lvl2pPr>
            <a:lvl3pPr>
              <a:defRPr sz="2000">
                <a:solidFill>
                  <a:srgbClr val="002F56"/>
                </a:solidFill>
                <a:latin typeface="Myriad Pro"/>
              </a:defRPr>
            </a:lvl3pPr>
            <a:lvl4pPr>
              <a:defRPr sz="1800">
                <a:solidFill>
                  <a:srgbClr val="002F56"/>
                </a:solidFill>
                <a:latin typeface="Myriad Pro"/>
              </a:defRPr>
            </a:lvl4pPr>
            <a:lvl5pPr>
              <a:defRPr sz="1800">
                <a:solidFill>
                  <a:srgbClr val="002F56"/>
                </a:solidFill>
                <a:latin typeface="Myriad Pro"/>
              </a:defRPr>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4D2D5761-C086-4537-89FC-BCC73D16601A}"/>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9" name="Title 1">
            <a:extLst>
              <a:ext uri="{FF2B5EF4-FFF2-40B4-BE49-F238E27FC236}">
                <a16:creationId xmlns:a16="http://schemas.microsoft.com/office/drawing/2014/main" id="{4CB16B73-D11F-4C6E-BE90-F196503EC226}"/>
              </a:ext>
            </a:extLst>
          </p:cNvPr>
          <p:cNvSpPr>
            <a:spLocks noGrp="1"/>
          </p:cNvSpPr>
          <p:nvPr>
            <p:ph type="title" hasCustomPrompt="1"/>
          </p:nvPr>
        </p:nvSpPr>
        <p:spPr>
          <a:xfrm>
            <a:off x="0" y="-78062"/>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
        <p:nvSpPr>
          <p:cNvPr id="10" name="Rectangle 9">
            <a:extLst>
              <a:ext uri="{FF2B5EF4-FFF2-40B4-BE49-F238E27FC236}">
                <a16:creationId xmlns:a16="http://schemas.microsoft.com/office/drawing/2014/main" id="{2BB62D4C-E2D5-4C37-80FA-50DCE41513A5}"/>
              </a:ext>
            </a:extLst>
          </p:cNvPr>
          <p:cNvSpPr/>
          <p:nvPr userDrawn="1"/>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1" name="Slide Number Placeholder 5">
            <a:extLst>
              <a:ext uri="{FF2B5EF4-FFF2-40B4-BE49-F238E27FC236}">
                <a16:creationId xmlns:a16="http://schemas.microsoft.com/office/drawing/2014/main" id="{5561693D-7A42-4C55-BED9-9B7047648189}"/>
              </a:ext>
            </a:extLst>
          </p:cNvPr>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12" name="Picture 2" descr="C:\Users\vacoGrovem\AppData\Local\Microsoft\Windows\Temporary Internet Files\Content.Outlook\83QVOJUE\CHOOSE-VA-rev.png">
            <a:extLst>
              <a:ext uri="{FF2B5EF4-FFF2-40B4-BE49-F238E27FC236}">
                <a16:creationId xmlns:a16="http://schemas.microsoft.com/office/drawing/2014/main" id="{2C7FE6AB-BF05-4947-8671-2F77CC9A3540}"/>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PPSeal.png">
            <a:extLst>
              <a:ext uri="{FF2B5EF4-FFF2-40B4-BE49-F238E27FC236}">
                <a16:creationId xmlns:a16="http://schemas.microsoft.com/office/drawing/2014/main" id="{4ABD0140-471C-4784-9B40-2297D8D44E7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14" name="TextBox 13">
            <a:extLst>
              <a:ext uri="{FF2B5EF4-FFF2-40B4-BE49-F238E27FC236}">
                <a16:creationId xmlns:a16="http://schemas.microsoft.com/office/drawing/2014/main" id="{4CA1F2BE-7414-4EAA-96B0-B54A8F393A5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49194274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7" cy="639762"/>
          </a:xfrm>
        </p:spPr>
        <p:txBody>
          <a:bodyPr anchor="b"/>
          <a:lstStyle>
            <a:lvl1pPr marL="0" indent="0">
              <a:buNone/>
              <a:defRPr sz="2400" b="1">
                <a:solidFill>
                  <a:srgbClr val="002F56"/>
                </a:solidFill>
                <a:latin typeface="Myriad Pro"/>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solidFill>
                  <a:srgbClr val="002F56"/>
                </a:solidFill>
                <a:latin typeface="Myriad Pro"/>
              </a:defRPr>
            </a:lvl1pPr>
            <a:lvl2pPr>
              <a:defRPr sz="2000">
                <a:solidFill>
                  <a:srgbClr val="002F56"/>
                </a:solidFill>
                <a:latin typeface="Myriad Pro"/>
              </a:defRPr>
            </a:lvl2pPr>
            <a:lvl3pPr>
              <a:defRPr sz="1800">
                <a:solidFill>
                  <a:srgbClr val="002F56"/>
                </a:solidFill>
                <a:latin typeface="Myriad Pro"/>
              </a:defRPr>
            </a:lvl3pPr>
            <a:lvl4pPr>
              <a:defRPr sz="1600">
                <a:solidFill>
                  <a:srgbClr val="002F56"/>
                </a:solidFill>
                <a:latin typeface="Myriad Pro"/>
              </a:defRPr>
            </a:lvl4pPr>
            <a:lvl5pPr>
              <a:defRPr sz="1600">
                <a:solidFill>
                  <a:srgbClr val="002F56"/>
                </a:solidFill>
                <a:latin typeface="Myriad Pro"/>
              </a:defRPr>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solidFill>
                  <a:srgbClr val="002F56"/>
                </a:solidFill>
                <a:latin typeface="Myriad Pro"/>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solidFill>
                  <a:srgbClr val="002F56"/>
                </a:solidFill>
                <a:latin typeface="Myriad Pro"/>
              </a:defRPr>
            </a:lvl1pPr>
            <a:lvl2pPr>
              <a:defRPr sz="2000">
                <a:solidFill>
                  <a:srgbClr val="002F56"/>
                </a:solidFill>
                <a:latin typeface="Myriad Pro"/>
              </a:defRPr>
            </a:lvl2pPr>
            <a:lvl3pPr>
              <a:defRPr sz="1800">
                <a:solidFill>
                  <a:srgbClr val="002F56"/>
                </a:solidFill>
                <a:latin typeface="Myriad Pro"/>
              </a:defRPr>
            </a:lvl3pPr>
            <a:lvl4pPr>
              <a:defRPr sz="1600">
                <a:solidFill>
                  <a:srgbClr val="002F56"/>
                </a:solidFill>
                <a:latin typeface="Myriad Pro"/>
              </a:defRPr>
            </a:lvl4pPr>
            <a:lvl5pPr>
              <a:defRPr sz="1600">
                <a:solidFill>
                  <a:srgbClr val="002F56"/>
                </a:solidFill>
                <a:latin typeface="Myriad Pro"/>
              </a:defRPr>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FB73682C-156B-478C-A7B3-1332CF23EBE3}"/>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1" name="Title 1">
            <a:extLst>
              <a:ext uri="{FF2B5EF4-FFF2-40B4-BE49-F238E27FC236}">
                <a16:creationId xmlns:a16="http://schemas.microsoft.com/office/drawing/2014/main" id="{9F935438-E66F-4008-82EC-F91DDED5F72A}"/>
              </a:ext>
            </a:extLst>
          </p:cNvPr>
          <p:cNvSpPr>
            <a:spLocks noGrp="1"/>
          </p:cNvSpPr>
          <p:nvPr>
            <p:ph type="title" hasCustomPrompt="1"/>
          </p:nvPr>
        </p:nvSpPr>
        <p:spPr>
          <a:xfrm>
            <a:off x="0" y="-78062"/>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
        <p:nvSpPr>
          <p:cNvPr id="12" name="Rectangle 11">
            <a:extLst>
              <a:ext uri="{FF2B5EF4-FFF2-40B4-BE49-F238E27FC236}">
                <a16:creationId xmlns:a16="http://schemas.microsoft.com/office/drawing/2014/main" id="{C746907D-B1B1-40FD-B991-C4DB8C47D4A4}"/>
              </a:ext>
            </a:extLst>
          </p:cNvPr>
          <p:cNvSpPr/>
          <p:nvPr userDrawn="1"/>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3" name="Slide Number Placeholder 5">
            <a:extLst>
              <a:ext uri="{FF2B5EF4-FFF2-40B4-BE49-F238E27FC236}">
                <a16:creationId xmlns:a16="http://schemas.microsoft.com/office/drawing/2014/main" id="{005958CE-E5DA-4B17-8A2B-91B107DCFF83}"/>
              </a:ext>
            </a:extLst>
          </p:cNvPr>
          <p:cNvSpPr>
            <a:spLocks noGrp="1"/>
          </p:cNvSpPr>
          <p:nvPr>
            <p:ph type="sldNum" sz="quarter" idx="10"/>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14" name="Picture 2" descr="C:\Users\vacoGrovem\AppData\Local\Microsoft\Windows\Temporary Internet Files\Content.Outlook\83QVOJUE\CHOOSE-VA-rev.png">
            <a:extLst>
              <a:ext uri="{FF2B5EF4-FFF2-40B4-BE49-F238E27FC236}">
                <a16:creationId xmlns:a16="http://schemas.microsoft.com/office/drawing/2014/main" id="{1B7C34C4-55A1-4966-80E4-2A240416337B}"/>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PPSeal.png">
            <a:extLst>
              <a:ext uri="{FF2B5EF4-FFF2-40B4-BE49-F238E27FC236}">
                <a16:creationId xmlns:a16="http://schemas.microsoft.com/office/drawing/2014/main" id="{32555A7F-6FF7-4E61-99A0-1E31993F55E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16" name="TextBox 15">
            <a:extLst>
              <a:ext uri="{FF2B5EF4-FFF2-40B4-BE49-F238E27FC236}">
                <a16:creationId xmlns:a16="http://schemas.microsoft.com/office/drawing/2014/main" id="{35046A4F-F1DB-4D27-B11B-05231FEA6F3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49128114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Tree>
    <p:extLst>
      <p:ext uri="{BB962C8B-B14F-4D97-AF65-F5344CB8AC3E}">
        <p14:creationId xmlns:p14="http://schemas.microsoft.com/office/powerpoint/2010/main" val="31602322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
        <p:nvSpPr>
          <p:cNvPr id="4" name="TextBox 3">
            <a:extLst>
              <a:ext uri="{FF2B5EF4-FFF2-40B4-BE49-F238E27FC236}">
                <a16:creationId xmlns:a16="http://schemas.microsoft.com/office/drawing/2014/main" id="{84DAEC34-B324-407F-A6DF-3D3CE9458A9C}"/>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782171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2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dirty="0">
              <a:solidFill>
                <a:prstClr val="white"/>
              </a:solidFill>
            </a:endParaRPr>
          </a:p>
        </p:txBody>
      </p:sp>
      <p:sp>
        <p:nvSpPr>
          <p:cNvPr id="5" name="TextBox 4">
            <a:extLst>
              <a:ext uri="{FF2B5EF4-FFF2-40B4-BE49-F238E27FC236}">
                <a16:creationId xmlns:a16="http://schemas.microsoft.com/office/drawing/2014/main" id="{895018EC-B20E-440F-A94A-92EE545F4135}"/>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616956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798" y="4128985"/>
            <a:ext cx="8534400" cy="966978"/>
          </a:xfrm>
        </p:spPr>
        <p:txBody>
          <a:bodyPr/>
          <a:lstStyle>
            <a:lvl1pPr marL="0" indent="0" algn="ctr">
              <a:buNone/>
              <a:defRPr>
                <a:solidFill>
                  <a:schemeClr val="accent6">
                    <a:lumMod val="50000"/>
                  </a:schemeClr>
                </a:solidFill>
                <a:latin typeface="Myriad Pro" panose="020B0503030403020204"/>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TextBox 4">
            <a:extLst>
              <a:ext uri="{FF2B5EF4-FFF2-40B4-BE49-F238E27FC236}">
                <a16:creationId xmlns:a16="http://schemas.microsoft.com/office/drawing/2014/main" id="{895018EC-B20E-440F-A94A-92EE545F4135}"/>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
        <p:nvSpPr>
          <p:cNvPr id="9" name="Slide Number Placeholder 8">
            <a:extLst>
              <a:ext uri="{FF2B5EF4-FFF2-40B4-BE49-F238E27FC236}">
                <a16:creationId xmlns:a16="http://schemas.microsoft.com/office/drawing/2014/main" id="{941557D2-7F99-4BEB-9DA9-DCCE82C428FC}"/>
              </a:ext>
            </a:extLst>
          </p:cNvPr>
          <p:cNvSpPr>
            <a:spLocks noGrp="1"/>
          </p:cNvSpPr>
          <p:nvPr>
            <p:ph type="sldNum" sz="quarter" idx="10"/>
          </p:nvPr>
        </p:nvSpPr>
        <p:spPr/>
        <p:txBody>
          <a:bodyPr/>
          <a:lstStyle/>
          <a:p>
            <a:fld id="{A36383B9-8516-422F-8979-8D4EBC5CDDAB}" type="slidenum">
              <a:rPr lang="en-US" smtClean="0"/>
              <a:t>‹#›</a:t>
            </a:fld>
            <a:endParaRPr lang="en-US" dirty="0"/>
          </a:p>
        </p:txBody>
      </p:sp>
      <p:sp>
        <p:nvSpPr>
          <p:cNvPr id="10" name="Title 9">
            <a:extLst>
              <a:ext uri="{FF2B5EF4-FFF2-40B4-BE49-F238E27FC236}">
                <a16:creationId xmlns:a16="http://schemas.microsoft.com/office/drawing/2014/main" id="{7620E3EC-A731-45D3-B7A9-6B99122C06C7}"/>
              </a:ext>
            </a:extLst>
          </p:cNvPr>
          <p:cNvSpPr>
            <a:spLocks noGrp="1"/>
          </p:cNvSpPr>
          <p:nvPr>
            <p:ph type="title"/>
          </p:nvPr>
        </p:nvSpPr>
        <p:spPr>
          <a:xfrm>
            <a:off x="609598" y="2522466"/>
            <a:ext cx="10972800" cy="1143000"/>
          </a:xfrm>
        </p:spPr>
        <p:txBody>
          <a:bodyPr/>
          <a:lstStyle>
            <a:lvl1pPr>
              <a:defRPr b="1" i="1"/>
            </a:lvl1pPr>
          </a:lstStyle>
          <a:p>
            <a:r>
              <a:rPr lang="en-US" dirty="0"/>
              <a:t>Click to edit Master title style</a:t>
            </a:r>
          </a:p>
        </p:txBody>
      </p:sp>
      <p:pic>
        <p:nvPicPr>
          <p:cNvPr id="4" name="Picture 3" descr="A picture containing clock&#10;&#10;Description automatically generated">
            <a:extLst>
              <a:ext uri="{FF2B5EF4-FFF2-40B4-BE49-F238E27FC236}">
                <a16:creationId xmlns:a16="http://schemas.microsoft.com/office/drawing/2014/main" id="{CBF6B3B9-AAC5-415D-A249-DC9BD181B83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98572" y="701887"/>
            <a:ext cx="2890055" cy="1797827"/>
          </a:xfrm>
          <a:prstGeom prst="rect">
            <a:avLst/>
          </a:prstGeom>
        </p:spPr>
      </p:pic>
    </p:spTree>
    <p:extLst>
      <p:ext uri="{BB962C8B-B14F-4D97-AF65-F5344CB8AC3E}">
        <p14:creationId xmlns:p14="http://schemas.microsoft.com/office/powerpoint/2010/main" val="125124886"/>
      </p:ext>
    </p:extLst>
  </p:cSld>
  <p:clrMapOvr>
    <a:overrideClrMapping bg1="lt1" tx1="dk1" bg2="lt2" tx2="dk2" accent1="accent1" accent2="accent2" accent3="accent3" accent4="accent4" accent5="accent5" accent6="accent6" hlink="hlink" folHlink="folHlink"/>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1"/>
            <a:ext cx="10972800" cy="4525963"/>
          </a:xfrm>
        </p:spPr>
        <p:txBody>
          <a:bodyPr/>
          <a:lstStyle>
            <a:lvl1pPr>
              <a:defRPr>
                <a:solidFill>
                  <a:srgbClr val="002F56"/>
                </a:solidFill>
                <a:latin typeface="Myriad Pro" panose="020B0503030403020204"/>
              </a:defRPr>
            </a:lvl1pPr>
            <a:lvl2pPr>
              <a:defRPr>
                <a:solidFill>
                  <a:srgbClr val="002F56"/>
                </a:solidFill>
                <a:latin typeface="Myriad Pro" panose="020B0503030403020204"/>
              </a:defRPr>
            </a:lvl2pPr>
            <a:lvl3pPr>
              <a:defRPr>
                <a:solidFill>
                  <a:srgbClr val="002F56"/>
                </a:solidFill>
                <a:latin typeface="Myriad Pro" panose="020B0503030403020204"/>
              </a:defRPr>
            </a:lvl3pPr>
            <a:lvl4pPr>
              <a:defRPr>
                <a:solidFill>
                  <a:srgbClr val="002F56"/>
                </a:solidFill>
                <a:latin typeface="Myriad Pro" panose="020B0503030403020204"/>
              </a:defRPr>
            </a:lvl4pPr>
            <a:lvl5pPr>
              <a:defRPr>
                <a:solidFill>
                  <a:srgbClr val="002F56"/>
                </a:solidFill>
                <a:latin typeface="Myriad Pro" panose="020B0503030403020204"/>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7" name="Title 1"/>
          <p:cNvSpPr>
            <a:spLocks noGrp="1"/>
          </p:cNvSpPr>
          <p:nvPr>
            <p:ph type="title" hasCustomPrompt="1"/>
          </p:nvPr>
        </p:nvSpPr>
        <p:spPr>
          <a:xfrm>
            <a:off x="0" y="-76200"/>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
        <p:nvSpPr>
          <p:cNvPr id="8" name="TextBox 7"/>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
        <p:nvSpPr>
          <p:cNvPr id="9" name="Slide Number Placeholder 5">
            <a:extLst>
              <a:ext uri="{FF2B5EF4-FFF2-40B4-BE49-F238E27FC236}">
                <a16:creationId xmlns:a16="http://schemas.microsoft.com/office/drawing/2014/main" id="{3CE14515-ED2E-48E7-B923-6FB66518398C}"/>
              </a:ext>
            </a:extLst>
          </p:cNvPr>
          <p:cNvSpPr txBox="1">
            <a:spLocks/>
          </p:cNvSpPr>
          <p:nvPr userDrawn="1"/>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dirty="0">
              <a:solidFill>
                <a:prstClr val="white"/>
              </a:solidFill>
            </a:endParaRPr>
          </a:p>
        </p:txBody>
      </p:sp>
    </p:spTree>
    <p:extLst>
      <p:ext uri="{BB962C8B-B14F-4D97-AF65-F5344CB8AC3E}">
        <p14:creationId xmlns:p14="http://schemas.microsoft.com/office/powerpoint/2010/main" val="266586755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1"/>
            <a:ext cx="5384800" cy="4525963"/>
          </a:xfrm>
        </p:spPr>
        <p:txBody>
          <a:bodyPr/>
          <a:lstStyle>
            <a:lvl1pPr>
              <a:defRPr sz="2800">
                <a:solidFill>
                  <a:srgbClr val="002F56"/>
                </a:solidFill>
                <a:latin typeface="Myriad Pro"/>
              </a:defRPr>
            </a:lvl1pPr>
            <a:lvl2pPr>
              <a:defRPr sz="2400">
                <a:solidFill>
                  <a:srgbClr val="002F56"/>
                </a:solidFill>
                <a:latin typeface="Myriad Pro"/>
              </a:defRPr>
            </a:lvl2pPr>
            <a:lvl3pPr>
              <a:defRPr sz="2000">
                <a:solidFill>
                  <a:srgbClr val="002F56"/>
                </a:solidFill>
                <a:latin typeface="Myriad Pro"/>
              </a:defRPr>
            </a:lvl3pPr>
            <a:lvl4pPr>
              <a:defRPr sz="1800">
                <a:solidFill>
                  <a:srgbClr val="002F56"/>
                </a:solidFill>
                <a:latin typeface="Myriad Pro"/>
              </a:defRPr>
            </a:lvl4pPr>
            <a:lvl5pPr>
              <a:defRPr sz="1800">
                <a:solidFill>
                  <a:srgbClr val="002F56"/>
                </a:solidFill>
                <a:latin typeface="Myriad Pro"/>
              </a:defRPr>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600201"/>
            <a:ext cx="5384800" cy="4525963"/>
          </a:xfrm>
        </p:spPr>
        <p:txBody>
          <a:bodyPr/>
          <a:lstStyle>
            <a:lvl1pPr>
              <a:defRPr sz="2800">
                <a:solidFill>
                  <a:srgbClr val="002F56"/>
                </a:solidFill>
                <a:latin typeface="Myriad Pro"/>
              </a:defRPr>
            </a:lvl1pPr>
            <a:lvl2pPr>
              <a:defRPr sz="2400">
                <a:solidFill>
                  <a:srgbClr val="002F56"/>
                </a:solidFill>
                <a:latin typeface="Myriad Pro"/>
              </a:defRPr>
            </a:lvl2pPr>
            <a:lvl3pPr>
              <a:defRPr sz="2000">
                <a:solidFill>
                  <a:srgbClr val="002F56"/>
                </a:solidFill>
                <a:latin typeface="Myriad Pro"/>
              </a:defRPr>
            </a:lvl3pPr>
            <a:lvl4pPr>
              <a:defRPr sz="1800">
                <a:solidFill>
                  <a:srgbClr val="002F56"/>
                </a:solidFill>
                <a:latin typeface="Myriad Pro"/>
              </a:defRPr>
            </a:lvl4pPr>
            <a:lvl5pPr>
              <a:defRPr sz="1800">
                <a:solidFill>
                  <a:srgbClr val="002F56"/>
                </a:solidFill>
                <a:latin typeface="Myriad Pro"/>
              </a:defRPr>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4D2D5761-C086-4537-89FC-BCC73D16601A}"/>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9" name="Title 1">
            <a:extLst>
              <a:ext uri="{FF2B5EF4-FFF2-40B4-BE49-F238E27FC236}">
                <a16:creationId xmlns:a16="http://schemas.microsoft.com/office/drawing/2014/main" id="{4CB16B73-D11F-4C6E-BE90-F196503EC226}"/>
              </a:ext>
            </a:extLst>
          </p:cNvPr>
          <p:cNvSpPr>
            <a:spLocks noGrp="1"/>
          </p:cNvSpPr>
          <p:nvPr>
            <p:ph type="title" hasCustomPrompt="1"/>
          </p:nvPr>
        </p:nvSpPr>
        <p:spPr>
          <a:xfrm>
            <a:off x="0" y="-78062"/>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
        <p:nvSpPr>
          <p:cNvPr id="10" name="Rectangle 9">
            <a:extLst>
              <a:ext uri="{FF2B5EF4-FFF2-40B4-BE49-F238E27FC236}">
                <a16:creationId xmlns:a16="http://schemas.microsoft.com/office/drawing/2014/main" id="{2BB62D4C-E2D5-4C37-80FA-50DCE41513A5}"/>
              </a:ext>
            </a:extLst>
          </p:cNvPr>
          <p:cNvSpPr/>
          <p:nvPr userDrawn="1"/>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1" name="Slide Number Placeholder 5">
            <a:extLst>
              <a:ext uri="{FF2B5EF4-FFF2-40B4-BE49-F238E27FC236}">
                <a16:creationId xmlns:a16="http://schemas.microsoft.com/office/drawing/2014/main" id="{5561693D-7A42-4C55-BED9-9B7047648189}"/>
              </a:ext>
            </a:extLst>
          </p:cNvPr>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12" name="Picture 2" descr="C:\Users\vacoGrovem\AppData\Local\Microsoft\Windows\Temporary Internet Files\Content.Outlook\83QVOJUE\CHOOSE-VA-rev.png">
            <a:extLst>
              <a:ext uri="{FF2B5EF4-FFF2-40B4-BE49-F238E27FC236}">
                <a16:creationId xmlns:a16="http://schemas.microsoft.com/office/drawing/2014/main" id="{2C7FE6AB-BF05-4947-8671-2F77CC9A3540}"/>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200" y="6172200"/>
            <a:ext cx="2282825" cy="54864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PPSeal.png">
            <a:extLst>
              <a:ext uri="{FF2B5EF4-FFF2-40B4-BE49-F238E27FC236}">
                <a16:creationId xmlns:a16="http://schemas.microsoft.com/office/drawing/2014/main" id="{4ABD0140-471C-4784-9B40-2297D8D44E7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848725" y="6184206"/>
            <a:ext cx="2835276" cy="641708"/>
          </a:xfrm>
          <a:prstGeom prst="rect">
            <a:avLst/>
          </a:prstGeom>
        </p:spPr>
      </p:pic>
      <p:sp>
        <p:nvSpPr>
          <p:cNvPr id="14" name="TextBox 13">
            <a:extLst>
              <a:ext uri="{FF2B5EF4-FFF2-40B4-BE49-F238E27FC236}">
                <a16:creationId xmlns:a16="http://schemas.microsoft.com/office/drawing/2014/main" id="{4CA1F2BE-7414-4EAA-96B0-B54A8F393A5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95495071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7" cy="639762"/>
          </a:xfrm>
        </p:spPr>
        <p:txBody>
          <a:bodyPr anchor="b"/>
          <a:lstStyle>
            <a:lvl1pPr marL="0" indent="0">
              <a:buNone/>
              <a:defRPr sz="2400" b="1">
                <a:solidFill>
                  <a:srgbClr val="002F56"/>
                </a:solidFill>
                <a:latin typeface="Myriad Pro"/>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solidFill>
                  <a:srgbClr val="002F56"/>
                </a:solidFill>
                <a:latin typeface="Myriad Pro"/>
              </a:defRPr>
            </a:lvl1pPr>
            <a:lvl2pPr>
              <a:defRPr sz="2000">
                <a:solidFill>
                  <a:srgbClr val="002F56"/>
                </a:solidFill>
                <a:latin typeface="Myriad Pro"/>
              </a:defRPr>
            </a:lvl2pPr>
            <a:lvl3pPr>
              <a:defRPr sz="1800">
                <a:solidFill>
                  <a:srgbClr val="002F56"/>
                </a:solidFill>
                <a:latin typeface="Myriad Pro"/>
              </a:defRPr>
            </a:lvl3pPr>
            <a:lvl4pPr>
              <a:defRPr sz="1600">
                <a:solidFill>
                  <a:srgbClr val="002F56"/>
                </a:solidFill>
                <a:latin typeface="Myriad Pro"/>
              </a:defRPr>
            </a:lvl4pPr>
            <a:lvl5pPr>
              <a:defRPr sz="1600">
                <a:solidFill>
                  <a:srgbClr val="002F56"/>
                </a:solidFill>
                <a:latin typeface="Myriad Pro"/>
              </a:defRPr>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solidFill>
                  <a:srgbClr val="002F56"/>
                </a:solidFill>
                <a:latin typeface="Myriad Pro"/>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solidFill>
                  <a:srgbClr val="002F56"/>
                </a:solidFill>
                <a:latin typeface="Myriad Pro"/>
              </a:defRPr>
            </a:lvl1pPr>
            <a:lvl2pPr>
              <a:defRPr sz="2000">
                <a:solidFill>
                  <a:srgbClr val="002F56"/>
                </a:solidFill>
                <a:latin typeface="Myriad Pro"/>
              </a:defRPr>
            </a:lvl2pPr>
            <a:lvl3pPr>
              <a:defRPr sz="1800">
                <a:solidFill>
                  <a:srgbClr val="002F56"/>
                </a:solidFill>
                <a:latin typeface="Myriad Pro"/>
              </a:defRPr>
            </a:lvl3pPr>
            <a:lvl4pPr>
              <a:defRPr sz="1600">
                <a:solidFill>
                  <a:srgbClr val="002F56"/>
                </a:solidFill>
                <a:latin typeface="Myriad Pro"/>
              </a:defRPr>
            </a:lvl4pPr>
            <a:lvl5pPr>
              <a:defRPr sz="1600">
                <a:solidFill>
                  <a:srgbClr val="002F56"/>
                </a:solidFill>
                <a:latin typeface="Myriad Pro"/>
              </a:defRPr>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FB73682C-156B-478C-A7B3-1332CF23EBE3}"/>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1" name="Title 1">
            <a:extLst>
              <a:ext uri="{FF2B5EF4-FFF2-40B4-BE49-F238E27FC236}">
                <a16:creationId xmlns:a16="http://schemas.microsoft.com/office/drawing/2014/main" id="{9F935438-E66F-4008-82EC-F91DDED5F72A}"/>
              </a:ext>
            </a:extLst>
          </p:cNvPr>
          <p:cNvSpPr>
            <a:spLocks noGrp="1"/>
          </p:cNvSpPr>
          <p:nvPr>
            <p:ph type="title" hasCustomPrompt="1"/>
          </p:nvPr>
        </p:nvSpPr>
        <p:spPr>
          <a:xfrm>
            <a:off x="0" y="-78062"/>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
        <p:nvSpPr>
          <p:cNvPr id="12" name="Rectangle 11">
            <a:extLst>
              <a:ext uri="{FF2B5EF4-FFF2-40B4-BE49-F238E27FC236}">
                <a16:creationId xmlns:a16="http://schemas.microsoft.com/office/drawing/2014/main" id="{C746907D-B1B1-40FD-B991-C4DB8C47D4A4}"/>
              </a:ext>
            </a:extLst>
          </p:cNvPr>
          <p:cNvSpPr/>
          <p:nvPr userDrawn="1"/>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3" name="Slide Number Placeholder 5">
            <a:extLst>
              <a:ext uri="{FF2B5EF4-FFF2-40B4-BE49-F238E27FC236}">
                <a16:creationId xmlns:a16="http://schemas.microsoft.com/office/drawing/2014/main" id="{005958CE-E5DA-4B17-8A2B-91B107DCFF83}"/>
              </a:ext>
            </a:extLst>
          </p:cNvPr>
          <p:cNvSpPr>
            <a:spLocks noGrp="1"/>
          </p:cNvSpPr>
          <p:nvPr>
            <p:ph type="sldNum" sz="quarter" idx="10"/>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sp>
        <p:nvSpPr>
          <p:cNvPr id="16" name="TextBox 15">
            <a:extLst>
              <a:ext uri="{FF2B5EF4-FFF2-40B4-BE49-F238E27FC236}">
                <a16:creationId xmlns:a16="http://schemas.microsoft.com/office/drawing/2014/main" id="{35046A4F-F1DB-4D27-B11B-05231FEA6F3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pic>
        <p:nvPicPr>
          <p:cNvPr id="17" name="Picture 2" descr="C:\Users\vacoGrovem\AppData\Local\Microsoft\Windows\Temporary Internet Files\Content.Outlook\83QVOJUE\CHOOSE-VA-rev.png">
            <a:extLst>
              <a:ext uri="{FF2B5EF4-FFF2-40B4-BE49-F238E27FC236}">
                <a16:creationId xmlns:a16="http://schemas.microsoft.com/office/drawing/2014/main" id="{C203B2C0-DB04-40E2-B21D-1CF72D20883B}"/>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200" y="6172200"/>
            <a:ext cx="2282825" cy="54864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descr="PPSeal.png">
            <a:extLst>
              <a:ext uri="{FF2B5EF4-FFF2-40B4-BE49-F238E27FC236}">
                <a16:creationId xmlns:a16="http://schemas.microsoft.com/office/drawing/2014/main" id="{0AB98AC6-6F86-4884-A1C5-61AE01F8F9A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848725" y="6184206"/>
            <a:ext cx="2835276" cy="641708"/>
          </a:xfrm>
          <a:prstGeom prst="rect">
            <a:avLst/>
          </a:prstGeom>
        </p:spPr>
      </p:pic>
    </p:spTree>
    <p:extLst>
      <p:ext uri="{BB962C8B-B14F-4D97-AF65-F5344CB8AC3E}">
        <p14:creationId xmlns:p14="http://schemas.microsoft.com/office/powerpoint/2010/main" val="4818682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Tree>
    <p:extLst>
      <p:ext uri="{BB962C8B-B14F-4D97-AF65-F5344CB8AC3E}">
        <p14:creationId xmlns:p14="http://schemas.microsoft.com/office/powerpoint/2010/main" val="297828880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
        <p:nvSpPr>
          <p:cNvPr id="4" name="TextBox 3">
            <a:extLst>
              <a:ext uri="{FF2B5EF4-FFF2-40B4-BE49-F238E27FC236}">
                <a16:creationId xmlns:a16="http://schemas.microsoft.com/office/drawing/2014/main" id="{84DAEC34-B324-407F-A6DF-3D3CE9458A9C}"/>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71628775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pic>
        <p:nvPicPr>
          <p:cNvPr id="4" name="Picture 3" descr="Logo of the acronym &quot;OAR&quot; and the description underneath of &quot;Office of Administrative Review&quot;">
            <a:extLst>
              <a:ext uri="{FF2B5EF4-FFF2-40B4-BE49-F238E27FC236}">
                <a16:creationId xmlns:a16="http://schemas.microsoft.com/office/drawing/2014/main" id="{CBF6B3B9-AAC5-415D-A249-DC9BD181B83F}"/>
              </a:ext>
              <a:ext uri="{C183D7F6-B498-43B3-948B-1728B52AA6E4}">
                <adec:decorative xmlns:adec="http://schemas.microsoft.com/office/drawing/2017/decorative" val="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98572" y="701887"/>
            <a:ext cx="2890055" cy="1797827"/>
          </a:xfrm>
          <a:prstGeom prst="rect">
            <a:avLst/>
          </a:prstGeom>
        </p:spPr>
      </p:pic>
      <p:sp>
        <p:nvSpPr>
          <p:cNvPr id="10" name="Title 9">
            <a:extLst>
              <a:ext uri="{FF2B5EF4-FFF2-40B4-BE49-F238E27FC236}">
                <a16:creationId xmlns:a16="http://schemas.microsoft.com/office/drawing/2014/main" id="{7620E3EC-A731-45D3-B7A9-6B99122C06C7}"/>
              </a:ext>
            </a:extLst>
          </p:cNvPr>
          <p:cNvSpPr>
            <a:spLocks noGrp="1"/>
          </p:cNvSpPr>
          <p:nvPr>
            <p:ph type="title"/>
          </p:nvPr>
        </p:nvSpPr>
        <p:spPr>
          <a:xfrm>
            <a:off x="609598" y="2960129"/>
            <a:ext cx="10972800" cy="1143000"/>
          </a:xfrm>
        </p:spPr>
        <p:txBody>
          <a:bodyPr/>
          <a:lstStyle>
            <a:lvl1pPr>
              <a:defRPr b="1" i="1"/>
            </a:lvl1pPr>
          </a:lstStyle>
          <a:p>
            <a:r>
              <a:rPr lang="en-US" dirty="0"/>
              <a:t>Click to edit Master title style</a:t>
            </a:r>
          </a:p>
        </p:txBody>
      </p:sp>
      <p:sp>
        <p:nvSpPr>
          <p:cNvPr id="3" name="Subtitle 2"/>
          <p:cNvSpPr>
            <a:spLocks noGrp="1"/>
          </p:cNvSpPr>
          <p:nvPr>
            <p:ph type="subTitle" idx="1"/>
          </p:nvPr>
        </p:nvSpPr>
        <p:spPr>
          <a:xfrm>
            <a:off x="1828798" y="4563545"/>
            <a:ext cx="8534400" cy="966978"/>
          </a:xfrm>
        </p:spPr>
        <p:txBody>
          <a:bodyPr/>
          <a:lstStyle>
            <a:lvl1pPr marL="0" indent="0" algn="ctr">
              <a:buNone/>
              <a:defRPr>
                <a:solidFill>
                  <a:schemeClr val="accent6">
                    <a:lumMod val="50000"/>
                  </a:schemeClr>
                </a:solidFill>
                <a:latin typeface="Myriad Pro" panose="020B0503030403020204"/>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TextBox 4">
            <a:extLst>
              <a:ext uri="{FF2B5EF4-FFF2-40B4-BE49-F238E27FC236}">
                <a16:creationId xmlns:a16="http://schemas.microsoft.com/office/drawing/2014/main" id="{895018EC-B20E-440F-A94A-92EE545F4135}"/>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
        <p:nvSpPr>
          <p:cNvPr id="9" name="Slide Number Placeholder 8">
            <a:extLst>
              <a:ext uri="{FF2B5EF4-FFF2-40B4-BE49-F238E27FC236}">
                <a16:creationId xmlns:a16="http://schemas.microsoft.com/office/drawing/2014/main" id="{941557D2-7F99-4BEB-9DA9-DCCE82C428FC}"/>
              </a:ext>
            </a:extLst>
          </p:cNvPr>
          <p:cNvSpPr>
            <a:spLocks noGrp="1"/>
          </p:cNvSpPr>
          <p:nvPr>
            <p:ph type="sldNum" sz="quarter" idx="10"/>
          </p:nvPr>
        </p:nvSpPr>
        <p:spPr/>
        <p:txBody>
          <a:bodyPr/>
          <a:lstStyle/>
          <a:p>
            <a:fld id="{A36383B9-8516-422F-8979-8D4EBC5CDDAB}" type="slidenum">
              <a:rPr lang="en-US" smtClean="0"/>
              <a:t>‹#›</a:t>
            </a:fld>
            <a:endParaRPr lang="en-US" dirty="0"/>
          </a:p>
        </p:txBody>
      </p:sp>
    </p:spTree>
    <p:extLst>
      <p:ext uri="{BB962C8B-B14F-4D97-AF65-F5344CB8AC3E}">
        <p14:creationId xmlns:p14="http://schemas.microsoft.com/office/powerpoint/2010/main" val="1374040566"/>
      </p:ext>
    </p:extLst>
  </p:cSld>
  <p:clrMapOvr>
    <a:overrideClrMapping bg1="lt1" tx1="dk1" bg2="lt2" tx2="dk2" accent1="accent1" accent2="accent2" accent3="accent3" accent4="accent4" accent5="accent5" accent6="accent6" hlink="hlink" folHlink="folHlink"/>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5" name="Rectangle 4"/>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7" name="Title 1"/>
          <p:cNvSpPr>
            <a:spLocks noGrp="1"/>
          </p:cNvSpPr>
          <p:nvPr>
            <p:ph type="title" hasCustomPrompt="1"/>
          </p:nvPr>
        </p:nvSpPr>
        <p:spPr>
          <a:xfrm>
            <a:off x="0" y="-76200"/>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
        <p:nvSpPr>
          <p:cNvPr id="3" name="Content Placeholder 2"/>
          <p:cNvSpPr>
            <a:spLocks noGrp="1"/>
          </p:cNvSpPr>
          <p:nvPr>
            <p:ph idx="1"/>
          </p:nvPr>
        </p:nvSpPr>
        <p:spPr>
          <a:xfrm>
            <a:off x="609600" y="990601"/>
            <a:ext cx="10972800" cy="4525963"/>
          </a:xfrm>
        </p:spPr>
        <p:txBody>
          <a:bodyPr/>
          <a:lstStyle>
            <a:lvl1pPr>
              <a:defRPr>
                <a:solidFill>
                  <a:srgbClr val="002F56"/>
                </a:solidFill>
                <a:latin typeface="Myriad Pro" panose="020B0503030403020204"/>
              </a:defRPr>
            </a:lvl1pPr>
            <a:lvl2pPr>
              <a:defRPr>
                <a:solidFill>
                  <a:srgbClr val="002F56"/>
                </a:solidFill>
                <a:latin typeface="Myriad Pro" panose="020B0503030403020204"/>
              </a:defRPr>
            </a:lvl2pPr>
            <a:lvl3pPr>
              <a:defRPr>
                <a:solidFill>
                  <a:srgbClr val="002F56"/>
                </a:solidFill>
                <a:latin typeface="Myriad Pro" panose="020B0503030403020204"/>
              </a:defRPr>
            </a:lvl3pPr>
            <a:lvl4pPr>
              <a:defRPr>
                <a:solidFill>
                  <a:srgbClr val="002F56"/>
                </a:solidFill>
                <a:latin typeface="Myriad Pro" panose="020B0503030403020204"/>
              </a:defRPr>
            </a:lvl4pPr>
            <a:lvl5pPr>
              <a:defRPr>
                <a:solidFill>
                  <a:srgbClr val="002F56"/>
                </a:solidFill>
                <a:latin typeface="Myriad Pro" panose="020B0503030403020204"/>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
        <p:nvSpPr>
          <p:cNvPr id="9" name="Slide Number Placeholder 5">
            <a:extLst>
              <a:ext uri="{FF2B5EF4-FFF2-40B4-BE49-F238E27FC236}">
                <a16:creationId xmlns:a16="http://schemas.microsoft.com/office/drawing/2014/main" id="{3CE14515-ED2E-48E7-B923-6FB66518398C}"/>
              </a:ext>
            </a:extLst>
          </p:cNvPr>
          <p:cNvSpPr txBox="1">
            <a:spLocks/>
          </p:cNvSpPr>
          <p:nvPr userDrawn="1"/>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dirty="0">
              <a:solidFill>
                <a:prstClr val="white"/>
              </a:solidFill>
            </a:endParaRPr>
          </a:p>
        </p:txBody>
      </p:sp>
    </p:spTree>
    <p:extLst>
      <p:ext uri="{BB962C8B-B14F-4D97-AF65-F5344CB8AC3E}">
        <p14:creationId xmlns:p14="http://schemas.microsoft.com/office/powerpoint/2010/main" val="200720726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D2D5761-C086-4537-89FC-BCC73D16601A}"/>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9" name="Title 1">
            <a:extLst>
              <a:ext uri="{FF2B5EF4-FFF2-40B4-BE49-F238E27FC236}">
                <a16:creationId xmlns:a16="http://schemas.microsoft.com/office/drawing/2014/main" id="{4CB16B73-D11F-4C6E-BE90-F196503EC226}"/>
              </a:ext>
            </a:extLst>
          </p:cNvPr>
          <p:cNvSpPr>
            <a:spLocks noGrp="1"/>
          </p:cNvSpPr>
          <p:nvPr>
            <p:ph type="title" hasCustomPrompt="1"/>
          </p:nvPr>
        </p:nvSpPr>
        <p:spPr>
          <a:xfrm>
            <a:off x="0" y="-78062"/>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
        <p:nvSpPr>
          <p:cNvPr id="3" name="Content Placeholder 2"/>
          <p:cNvSpPr>
            <a:spLocks noGrp="1"/>
          </p:cNvSpPr>
          <p:nvPr>
            <p:ph sz="half" idx="1"/>
          </p:nvPr>
        </p:nvSpPr>
        <p:spPr>
          <a:xfrm>
            <a:off x="609600" y="1219201"/>
            <a:ext cx="5384800" cy="4525963"/>
          </a:xfrm>
        </p:spPr>
        <p:txBody>
          <a:bodyPr/>
          <a:lstStyle>
            <a:lvl1pPr>
              <a:defRPr sz="2800">
                <a:solidFill>
                  <a:srgbClr val="002F56"/>
                </a:solidFill>
                <a:latin typeface="Myriad Pro"/>
              </a:defRPr>
            </a:lvl1pPr>
            <a:lvl2pPr>
              <a:defRPr sz="2400">
                <a:solidFill>
                  <a:srgbClr val="002F56"/>
                </a:solidFill>
                <a:latin typeface="Myriad Pro"/>
              </a:defRPr>
            </a:lvl2pPr>
            <a:lvl3pPr>
              <a:defRPr sz="2000">
                <a:solidFill>
                  <a:srgbClr val="002F56"/>
                </a:solidFill>
                <a:latin typeface="Myriad Pro"/>
              </a:defRPr>
            </a:lvl3pPr>
            <a:lvl4pPr>
              <a:defRPr sz="1800">
                <a:solidFill>
                  <a:srgbClr val="002F56"/>
                </a:solidFill>
                <a:latin typeface="Myriad Pro"/>
              </a:defRPr>
            </a:lvl4pPr>
            <a:lvl5pPr>
              <a:defRPr sz="1800">
                <a:solidFill>
                  <a:srgbClr val="002F56"/>
                </a:solidFill>
                <a:latin typeface="Myriad Pro"/>
              </a:defRPr>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219201"/>
            <a:ext cx="5384800" cy="4525963"/>
          </a:xfrm>
        </p:spPr>
        <p:txBody>
          <a:bodyPr/>
          <a:lstStyle>
            <a:lvl1pPr>
              <a:defRPr sz="2800">
                <a:solidFill>
                  <a:srgbClr val="002F56"/>
                </a:solidFill>
                <a:latin typeface="Myriad Pro"/>
              </a:defRPr>
            </a:lvl1pPr>
            <a:lvl2pPr>
              <a:defRPr sz="2400">
                <a:solidFill>
                  <a:srgbClr val="002F56"/>
                </a:solidFill>
                <a:latin typeface="Myriad Pro"/>
              </a:defRPr>
            </a:lvl2pPr>
            <a:lvl3pPr>
              <a:defRPr sz="2000">
                <a:solidFill>
                  <a:srgbClr val="002F56"/>
                </a:solidFill>
                <a:latin typeface="Myriad Pro"/>
              </a:defRPr>
            </a:lvl3pPr>
            <a:lvl4pPr>
              <a:defRPr sz="1800">
                <a:solidFill>
                  <a:srgbClr val="002F56"/>
                </a:solidFill>
                <a:latin typeface="Myriad Pro"/>
              </a:defRPr>
            </a:lvl4pPr>
            <a:lvl5pPr>
              <a:defRPr sz="1800">
                <a:solidFill>
                  <a:srgbClr val="002F56"/>
                </a:solidFill>
                <a:latin typeface="Myriad Pro"/>
              </a:defRPr>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2BB62D4C-E2D5-4C37-80FA-50DCE41513A5}"/>
              </a:ext>
            </a:extLst>
          </p:cNvPr>
          <p:cNvSpPr/>
          <p:nvPr userDrawn="1"/>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1" name="Slide Number Placeholder 5">
            <a:extLst>
              <a:ext uri="{FF2B5EF4-FFF2-40B4-BE49-F238E27FC236}">
                <a16:creationId xmlns:a16="http://schemas.microsoft.com/office/drawing/2014/main" id="{5561693D-7A42-4C55-BED9-9B7047648189}"/>
              </a:ext>
            </a:extLst>
          </p:cNvPr>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12" name="Picture 2" descr="C:\Users\vacoGrovem\AppData\Local\Microsoft\Windows\Temporary Internet Files\Content.Outlook\83QVOJUE\CHOOSE-VA-rev.png">
            <a:extLst>
              <a:ext uri="{FF2B5EF4-FFF2-40B4-BE49-F238E27FC236}">
                <a16:creationId xmlns:a16="http://schemas.microsoft.com/office/drawing/2014/main" id="{2C7FE6AB-BF05-4947-8671-2F77CC9A3540}"/>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200" y="6172200"/>
            <a:ext cx="2282825" cy="54864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PPSeal.png">
            <a:extLst>
              <a:ext uri="{FF2B5EF4-FFF2-40B4-BE49-F238E27FC236}">
                <a16:creationId xmlns:a16="http://schemas.microsoft.com/office/drawing/2014/main" id="{4ABD0140-471C-4784-9B40-2297D8D44E7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848725" y="6184206"/>
            <a:ext cx="2835276" cy="641708"/>
          </a:xfrm>
          <a:prstGeom prst="rect">
            <a:avLst/>
          </a:prstGeom>
        </p:spPr>
      </p:pic>
      <p:sp>
        <p:nvSpPr>
          <p:cNvPr id="14" name="TextBox 13">
            <a:extLst>
              <a:ext uri="{FF2B5EF4-FFF2-40B4-BE49-F238E27FC236}">
                <a16:creationId xmlns:a16="http://schemas.microsoft.com/office/drawing/2014/main" id="{4CA1F2BE-7414-4EAA-96B0-B54A8F393A5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68309179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ontent - Side by S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B73682C-156B-478C-A7B3-1332CF23EBE3}"/>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1" name="Title 1">
            <a:extLst>
              <a:ext uri="{FF2B5EF4-FFF2-40B4-BE49-F238E27FC236}">
                <a16:creationId xmlns:a16="http://schemas.microsoft.com/office/drawing/2014/main" id="{9F935438-E66F-4008-82EC-F91DDED5F72A}"/>
              </a:ext>
            </a:extLst>
          </p:cNvPr>
          <p:cNvSpPr>
            <a:spLocks noGrp="1"/>
          </p:cNvSpPr>
          <p:nvPr>
            <p:ph type="title" hasCustomPrompt="1"/>
          </p:nvPr>
        </p:nvSpPr>
        <p:spPr>
          <a:xfrm>
            <a:off x="0" y="-78062"/>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
        <p:nvSpPr>
          <p:cNvPr id="3" name="Text Placeholder 2"/>
          <p:cNvSpPr>
            <a:spLocks noGrp="1"/>
          </p:cNvSpPr>
          <p:nvPr>
            <p:ph type="body" idx="1"/>
          </p:nvPr>
        </p:nvSpPr>
        <p:spPr>
          <a:xfrm>
            <a:off x="609600" y="1144588"/>
            <a:ext cx="5386917" cy="639762"/>
          </a:xfrm>
        </p:spPr>
        <p:txBody>
          <a:bodyPr anchor="b">
            <a:normAutofit/>
          </a:bodyPr>
          <a:lstStyle>
            <a:lvl1pPr marL="0" indent="0" algn="ctr">
              <a:buNone/>
              <a:defRPr sz="2800" b="1" u="sng">
                <a:solidFill>
                  <a:srgbClr val="002F56"/>
                </a:solidFill>
                <a:latin typeface="Myriad Pro"/>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609600" y="1898650"/>
            <a:ext cx="5386917" cy="3951288"/>
          </a:xfrm>
        </p:spPr>
        <p:txBody>
          <a:bodyPr/>
          <a:lstStyle>
            <a:lvl1pPr>
              <a:defRPr sz="2400">
                <a:solidFill>
                  <a:srgbClr val="002F56"/>
                </a:solidFill>
                <a:latin typeface="Myriad Pro"/>
              </a:defRPr>
            </a:lvl1pPr>
            <a:lvl2pPr>
              <a:defRPr sz="2000">
                <a:solidFill>
                  <a:srgbClr val="002F56"/>
                </a:solidFill>
                <a:latin typeface="Myriad Pro"/>
              </a:defRPr>
            </a:lvl2pPr>
            <a:lvl3pPr>
              <a:defRPr sz="1800">
                <a:solidFill>
                  <a:srgbClr val="002F56"/>
                </a:solidFill>
                <a:latin typeface="Myriad Pro"/>
              </a:defRPr>
            </a:lvl3pPr>
            <a:lvl4pPr>
              <a:defRPr sz="1600">
                <a:solidFill>
                  <a:srgbClr val="002F56"/>
                </a:solidFill>
                <a:latin typeface="Myriad Pro"/>
              </a:defRPr>
            </a:lvl4pPr>
            <a:lvl5pPr>
              <a:defRPr sz="1600">
                <a:solidFill>
                  <a:srgbClr val="002F56"/>
                </a:solidFill>
                <a:latin typeface="Myriad Pro"/>
              </a:defRPr>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68" y="1144588"/>
            <a:ext cx="5389033" cy="639762"/>
          </a:xfrm>
        </p:spPr>
        <p:txBody>
          <a:bodyPr anchor="b">
            <a:normAutofit/>
          </a:bodyPr>
          <a:lstStyle>
            <a:lvl1pPr marL="0" indent="0" algn="ctr">
              <a:buNone/>
              <a:defRPr sz="2800" b="1" u="sng">
                <a:solidFill>
                  <a:srgbClr val="002F56"/>
                </a:solidFill>
                <a:latin typeface="Myriad Pro"/>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93368" y="1898650"/>
            <a:ext cx="5389033" cy="3951288"/>
          </a:xfrm>
        </p:spPr>
        <p:txBody>
          <a:bodyPr/>
          <a:lstStyle>
            <a:lvl1pPr>
              <a:defRPr sz="2400">
                <a:solidFill>
                  <a:srgbClr val="002F56"/>
                </a:solidFill>
                <a:latin typeface="Myriad Pro"/>
              </a:defRPr>
            </a:lvl1pPr>
            <a:lvl2pPr>
              <a:defRPr sz="2000">
                <a:solidFill>
                  <a:srgbClr val="002F56"/>
                </a:solidFill>
                <a:latin typeface="Myriad Pro"/>
              </a:defRPr>
            </a:lvl2pPr>
            <a:lvl3pPr>
              <a:defRPr sz="1800">
                <a:solidFill>
                  <a:srgbClr val="002F56"/>
                </a:solidFill>
                <a:latin typeface="Myriad Pro"/>
              </a:defRPr>
            </a:lvl3pPr>
            <a:lvl4pPr>
              <a:defRPr sz="1600">
                <a:solidFill>
                  <a:srgbClr val="002F56"/>
                </a:solidFill>
                <a:latin typeface="Myriad Pro"/>
              </a:defRPr>
            </a:lvl4pPr>
            <a:lvl5pPr>
              <a:defRPr sz="1600">
                <a:solidFill>
                  <a:srgbClr val="002F56"/>
                </a:solidFill>
                <a:latin typeface="Myriad Pro"/>
              </a:defRPr>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a:extLst>
              <a:ext uri="{FF2B5EF4-FFF2-40B4-BE49-F238E27FC236}">
                <a16:creationId xmlns:a16="http://schemas.microsoft.com/office/drawing/2014/main" id="{C746907D-B1B1-40FD-B991-C4DB8C47D4A4}"/>
              </a:ext>
            </a:extLst>
          </p:cNvPr>
          <p:cNvSpPr/>
          <p:nvPr userDrawn="1"/>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3" name="Slide Number Placeholder 5">
            <a:extLst>
              <a:ext uri="{FF2B5EF4-FFF2-40B4-BE49-F238E27FC236}">
                <a16:creationId xmlns:a16="http://schemas.microsoft.com/office/drawing/2014/main" id="{005958CE-E5DA-4B17-8A2B-91B107DCFF83}"/>
              </a:ext>
            </a:extLst>
          </p:cNvPr>
          <p:cNvSpPr>
            <a:spLocks noGrp="1"/>
          </p:cNvSpPr>
          <p:nvPr>
            <p:ph type="sldNum" sz="quarter" idx="10"/>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sp>
        <p:nvSpPr>
          <p:cNvPr id="16" name="TextBox 15">
            <a:extLst>
              <a:ext uri="{FF2B5EF4-FFF2-40B4-BE49-F238E27FC236}">
                <a16:creationId xmlns:a16="http://schemas.microsoft.com/office/drawing/2014/main" id="{35046A4F-F1DB-4D27-B11B-05231FEA6F3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pic>
        <p:nvPicPr>
          <p:cNvPr id="17" name="Picture 2" descr="C:\Users\vacoGrovem\AppData\Local\Microsoft\Windows\Temporary Internet Files\Content.Outlook\83QVOJUE\CHOOSE-VA-rev.png">
            <a:extLst>
              <a:ext uri="{FF2B5EF4-FFF2-40B4-BE49-F238E27FC236}">
                <a16:creationId xmlns:a16="http://schemas.microsoft.com/office/drawing/2014/main" id="{C203B2C0-DB04-40E2-B21D-1CF72D20883B}"/>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200" y="6172200"/>
            <a:ext cx="2282825" cy="54864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descr="PPSeal.png">
            <a:extLst>
              <a:ext uri="{FF2B5EF4-FFF2-40B4-BE49-F238E27FC236}">
                <a16:creationId xmlns:a16="http://schemas.microsoft.com/office/drawing/2014/main" id="{0AB98AC6-6F86-4884-A1C5-61AE01F8F9A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848725" y="6184206"/>
            <a:ext cx="2835276" cy="641708"/>
          </a:xfrm>
          <a:prstGeom prst="rect">
            <a:avLst/>
          </a:prstGeom>
        </p:spPr>
      </p:pic>
    </p:spTree>
    <p:extLst>
      <p:ext uri="{BB962C8B-B14F-4D97-AF65-F5344CB8AC3E}">
        <p14:creationId xmlns:p14="http://schemas.microsoft.com/office/powerpoint/2010/main" val="2862193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1"/>
            <a:ext cx="10972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36383B9-8516-422F-8979-8D4EBC5CDDAB}" type="slidenum">
              <a:rPr lang="en-US" smtClean="0"/>
              <a:t>‹#›</a:t>
            </a:fld>
            <a:endParaRPr lang="en-US" dirty="0"/>
          </a:p>
        </p:txBody>
      </p:sp>
      <p:sp>
        <p:nvSpPr>
          <p:cNvPr id="5" name="Rectangle 4"/>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7"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
        <p:nvSpPr>
          <p:cNvPr id="8" name="TextBox 7"/>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92137225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he Bottom Line">
    <p:spTree>
      <p:nvGrpSpPr>
        <p:cNvPr id="1" name=""/>
        <p:cNvGrpSpPr/>
        <p:nvPr/>
      </p:nvGrpSpPr>
      <p:grpSpPr>
        <a:xfrm>
          <a:off x="0" y="0"/>
          <a:ext cx="0" cy="0"/>
          <a:chOff x="0" y="0"/>
          <a:chExt cx="0" cy="0"/>
        </a:xfrm>
      </p:grpSpPr>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2" name="TextBox 1">
            <a:extLst>
              <a:ext uri="{FF2B5EF4-FFF2-40B4-BE49-F238E27FC236}">
                <a16:creationId xmlns:a16="http://schemas.microsoft.com/office/drawing/2014/main" id="{5DC4EA16-6756-486E-86A8-6783C78C35F1}"/>
              </a:ext>
            </a:extLst>
          </p:cNvPr>
          <p:cNvSpPr txBox="1"/>
          <p:nvPr userDrawn="1"/>
        </p:nvSpPr>
        <p:spPr>
          <a:xfrm>
            <a:off x="133350" y="-28575"/>
            <a:ext cx="11961890" cy="646331"/>
          </a:xfrm>
          <a:prstGeom prst="rect">
            <a:avLst/>
          </a:prstGeom>
          <a:noFill/>
        </p:spPr>
        <p:txBody>
          <a:bodyPr wrap="square" rtlCol="0">
            <a:spAutoFit/>
          </a:bodyPr>
          <a:lstStyle/>
          <a:p>
            <a:pPr algn="ctr"/>
            <a:r>
              <a:rPr lang="en-US" sz="3600" dirty="0">
                <a:solidFill>
                  <a:schemeClr val="bg1"/>
                </a:solidFill>
                <a:latin typeface="Myriad Pro" panose="020B0503030403020204"/>
              </a:rPr>
              <a:t>The Bottom Line</a:t>
            </a:r>
          </a:p>
        </p:txBody>
      </p:sp>
      <p:pic>
        <p:nvPicPr>
          <p:cNvPr id="6" name="Picture 5" descr="Image of a lightbulb.">
            <a:extLst>
              <a:ext uri="{FF2B5EF4-FFF2-40B4-BE49-F238E27FC236}">
                <a16:creationId xmlns:a16="http://schemas.microsoft.com/office/drawing/2014/main" id="{13909B98-9C28-4357-9FA7-EE2749F653E0}"/>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10106" y="4454047"/>
            <a:ext cx="1265315" cy="15084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Tree>
    <p:extLst>
      <p:ext uri="{BB962C8B-B14F-4D97-AF65-F5344CB8AC3E}">
        <p14:creationId xmlns:p14="http://schemas.microsoft.com/office/powerpoint/2010/main" val="250366167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Objective Intro Slide">
    <p:spTree>
      <p:nvGrpSpPr>
        <p:cNvPr id="1" name=""/>
        <p:cNvGrpSpPr/>
        <p:nvPr/>
      </p:nvGrpSpPr>
      <p:grpSpPr>
        <a:xfrm>
          <a:off x="0" y="0"/>
          <a:ext cx="0" cy="0"/>
          <a:chOff x="0" y="0"/>
          <a:chExt cx="0" cy="0"/>
        </a:xfrm>
      </p:grpSpPr>
      <p:pic>
        <p:nvPicPr>
          <p:cNvPr id="8" name="Picture 7" descr="Image of a laptop screen with the word &quot;Objective&quot; inside of it.">
            <a:extLst>
              <a:ext uri="{FF2B5EF4-FFF2-40B4-BE49-F238E27FC236}">
                <a16:creationId xmlns:a16="http://schemas.microsoft.com/office/drawing/2014/main" id="{71CC3F52-B094-4C79-B861-BD07837B0819}"/>
              </a:ext>
            </a:extLst>
          </p:cNvPr>
          <p:cNvPicPr>
            <a:picLocks noChangeAspect="1"/>
          </p:cNvPicPr>
          <p:nvPr userDrawn="1"/>
        </p:nvPicPr>
        <p:blipFill>
          <a:blip r:embed="rId2"/>
          <a:stretch>
            <a:fillRect/>
          </a:stretch>
        </p:blipFill>
        <p:spPr>
          <a:xfrm>
            <a:off x="4079264" y="981075"/>
            <a:ext cx="4033471" cy="2286000"/>
          </a:xfrm>
          <a:prstGeom prst="rect">
            <a:avLst/>
          </a:prstGeom>
        </p:spPr>
      </p:pic>
      <p:sp>
        <p:nvSpPr>
          <p:cNvPr id="3" name="Text Placeholder 2">
            <a:extLst>
              <a:ext uri="{FF2B5EF4-FFF2-40B4-BE49-F238E27FC236}">
                <a16:creationId xmlns:a16="http://schemas.microsoft.com/office/drawing/2014/main" id="{122B3CA3-5601-46AA-9C99-9E30879F8825}"/>
              </a:ext>
            </a:extLst>
          </p:cNvPr>
          <p:cNvSpPr>
            <a:spLocks noGrp="1"/>
          </p:cNvSpPr>
          <p:nvPr>
            <p:ph type="body" sz="quarter" idx="13" hasCustomPrompt="1"/>
          </p:nvPr>
        </p:nvSpPr>
        <p:spPr>
          <a:xfrm>
            <a:off x="2571745" y="4064996"/>
            <a:ext cx="7048500" cy="1057275"/>
          </a:xfrm>
        </p:spPr>
        <p:txBody>
          <a:bodyPr>
            <a:normAutofit/>
          </a:bodyPr>
          <a:lstStyle>
            <a:lvl1pPr marL="0" indent="0" algn="ctr">
              <a:buNone/>
              <a:defRPr sz="3600"/>
            </a:lvl1pPr>
          </a:lstStyle>
          <a:p>
            <a:pPr lvl="0"/>
            <a:r>
              <a:rPr lang="en-US" dirty="0"/>
              <a:t>List Objective Here</a:t>
            </a:r>
          </a:p>
        </p:txBody>
      </p:sp>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
        <p:nvSpPr>
          <p:cNvPr id="4" name="TextBox 3">
            <a:extLst>
              <a:ext uri="{FF2B5EF4-FFF2-40B4-BE49-F238E27FC236}">
                <a16:creationId xmlns:a16="http://schemas.microsoft.com/office/drawing/2014/main" id="{84DAEC34-B324-407F-A6DF-3D3CE9458A9C}"/>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93085783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4C5A7-6023-4F7B-8741-A3BB65729C3E}"/>
              </a:ext>
            </a:extLst>
          </p:cNvPr>
          <p:cNvSpPr>
            <a:spLocks noGrp="1"/>
          </p:cNvSpPr>
          <p:nvPr>
            <p:ph type="title"/>
          </p:nvPr>
        </p:nvSpPr>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6C3D74B6-0534-413E-B942-5DCEEB361766}"/>
              </a:ext>
            </a:extLst>
          </p:cNvPr>
          <p:cNvSpPr>
            <a:spLocks noGrp="1"/>
          </p:cNvSpPr>
          <p:nvPr>
            <p:ph type="sldNum" sz="quarter" idx="10"/>
          </p:nvPr>
        </p:nvSpPr>
        <p:spPr/>
        <p:txBody>
          <a:bodyPr/>
          <a:lstStyle/>
          <a:p>
            <a:fld id="{A36383B9-8516-422F-8979-8D4EBC5CDDAB}" type="slidenum">
              <a:rPr lang="en-US" smtClean="0"/>
              <a:t>‹#›</a:t>
            </a:fld>
            <a:endParaRPr lang="en-US" dirty="0"/>
          </a:p>
        </p:txBody>
      </p:sp>
    </p:spTree>
    <p:extLst>
      <p:ext uri="{BB962C8B-B14F-4D97-AF65-F5344CB8AC3E}">
        <p14:creationId xmlns:p14="http://schemas.microsoft.com/office/powerpoint/2010/main" val="1315213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a:extLst>
              <a:ext uri="{FF2B5EF4-FFF2-40B4-BE49-F238E27FC236}">
                <a16:creationId xmlns:a16="http://schemas.microsoft.com/office/drawing/2014/main" id="{C0583546-692C-4AC1-B010-E548B84A1C6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334435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7" y="273142"/>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857" y="273056"/>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7" y="1435106"/>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
        <p:nvSpPr>
          <p:cNvPr id="8" name="TextBox 7">
            <a:extLst>
              <a:ext uri="{FF2B5EF4-FFF2-40B4-BE49-F238E27FC236}">
                <a16:creationId xmlns:a16="http://schemas.microsoft.com/office/drawing/2014/main" id="{C2269A14-0D25-432B-B988-9D95DA6ADAFB}"/>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537555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
        <p:nvSpPr>
          <p:cNvPr id="4" name="TextBox 3">
            <a:extLst>
              <a:ext uri="{FF2B5EF4-FFF2-40B4-BE49-F238E27FC236}">
                <a16:creationId xmlns:a16="http://schemas.microsoft.com/office/drawing/2014/main" id="{84DAEC34-B324-407F-A6DF-3D3CE9458A9C}"/>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820304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36383B9-8516-422F-8979-8D4EBC5CDDAB}" type="slidenum">
              <a:rPr lang="en-US" smtClean="0"/>
              <a:t>‹#›</a:t>
            </a:fld>
            <a:endParaRPr lang="en-US" dirty="0"/>
          </a:p>
        </p:txBody>
      </p:sp>
      <p:sp>
        <p:nvSpPr>
          <p:cNvPr id="8" name="TextBox 7">
            <a:extLst>
              <a:ext uri="{FF2B5EF4-FFF2-40B4-BE49-F238E27FC236}">
                <a16:creationId xmlns:a16="http://schemas.microsoft.com/office/drawing/2014/main" id="{89B2853A-B4F2-41A4-86AF-D806BED1A700}"/>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370999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5" Type="http://schemas.openxmlformats.org/officeDocument/2006/relationships/slideLayout" Target="../slideLayouts/slideLayout38.xml"/><Relationship Id="rId4" Type="http://schemas.openxmlformats.org/officeDocument/2006/relationships/slideLayout" Target="../slideLayouts/slideLayout37.xml"/><Relationship Id="rId9"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42.xml"/><Relationship Id="rId7" Type="http://schemas.openxmlformats.org/officeDocument/2006/relationships/theme" Target="../theme/theme5.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5" Type="http://schemas.openxmlformats.org/officeDocument/2006/relationships/slideLayout" Target="../slideLayouts/slideLayout44.xml"/><Relationship Id="rId4" Type="http://schemas.openxmlformats.org/officeDocument/2006/relationships/slideLayout" Target="../slideLayouts/slideLayout43.xml"/><Relationship Id="rId9" Type="http://schemas.openxmlformats.org/officeDocument/2006/relationships/image" Target="../media/image2.png"/></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48.xml"/><Relationship Id="rId7" Type="http://schemas.openxmlformats.org/officeDocument/2006/relationships/slideLayout" Target="../slideLayouts/slideLayout52.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5" Type="http://schemas.openxmlformats.org/officeDocument/2006/relationships/slideLayout" Target="../slideLayouts/slideLayout50.xml"/><Relationship Id="rId10" Type="http://schemas.openxmlformats.org/officeDocument/2006/relationships/image" Target="../media/image2.png"/><Relationship Id="rId4" Type="http://schemas.openxmlformats.org/officeDocument/2006/relationships/slideLayout" Target="../slideLayouts/slideLayout49.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94"/>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Slide Number Placeholder 5"/>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2050" name="Picture 2" descr="C:\Users\vacoGrovem\AppData\Local\Microsoft\Windows\Temporary Internet Files\Content.Outlook\83QVOJUE\CHOOSE-VA-rev.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10" name="TextBox 9">
            <a:extLst>
              <a:ext uri="{FF2B5EF4-FFF2-40B4-BE49-F238E27FC236}">
                <a16:creationId xmlns:a16="http://schemas.microsoft.com/office/drawing/2014/main" id="{FFA54688-A01F-46D7-956E-0C900C402DB6}"/>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2229843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96" r:id="rId11"/>
  </p:sldLayoutIdLst>
  <p:txStyles>
    <p:titleStyle>
      <a:lvl1pPr algn="ctr" defTabSz="4572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b="0" i="0" u="none"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11/8/2022</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797758143"/>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11/8/2022</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80325040"/>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94"/>
            <a:ext cx="10972800" cy="452596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Slide Number Placeholder 5"/>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2050" name="Picture 2" descr="C:\Users\vacoGrovem\AppData\Local\Microsoft\Windows\Temporary Internet Files\Content.Outlook\83QVOJUE\CHOOSE-VA-rev.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10" name="TextBox 9">
            <a:extLst>
              <a:ext uri="{FF2B5EF4-FFF2-40B4-BE49-F238E27FC236}">
                <a16:creationId xmlns:a16="http://schemas.microsoft.com/office/drawing/2014/main" id="{FFA54688-A01F-46D7-956E-0C900C402DB6}"/>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619212782"/>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Lst>
  <p:txStyles>
    <p:titleStyle>
      <a:lvl1pPr algn="ctr" defTabSz="457200" rtl="0" eaLnBrk="1" latinLnBrk="0" hangingPunct="1">
        <a:spcBef>
          <a:spcPct val="0"/>
        </a:spcBef>
        <a:buNone/>
        <a:defRPr sz="4400" kern="1200">
          <a:solidFill>
            <a:srgbClr val="002F56"/>
          </a:solidFill>
          <a:latin typeface="Myriad Pro" panose="020B0503030403020204"/>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002F56"/>
          </a:solidFill>
          <a:latin typeface="Myriad Pro"/>
          <a:ea typeface="+mn-ea"/>
          <a:cs typeface="+mn-cs"/>
        </a:defRPr>
      </a:lvl1pPr>
      <a:lvl2pPr marL="742950" indent="-285750" algn="l" defTabSz="457200" rtl="0" eaLnBrk="1" latinLnBrk="0" hangingPunct="1">
        <a:spcBef>
          <a:spcPct val="20000"/>
        </a:spcBef>
        <a:buFont typeface="Arial"/>
        <a:buChar char="–"/>
        <a:defRPr sz="2800" kern="1200">
          <a:solidFill>
            <a:srgbClr val="002F56"/>
          </a:solidFill>
          <a:latin typeface="Myriad Pro"/>
          <a:ea typeface="+mn-ea"/>
          <a:cs typeface="+mn-cs"/>
        </a:defRPr>
      </a:lvl2pPr>
      <a:lvl3pPr marL="1143000" indent="-228600" algn="l" defTabSz="457200" rtl="0" eaLnBrk="1" latinLnBrk="0" hangingPunct="1">
        <a:spcBef>
          <a:spcPct val="20000"/>
        </a:spcBef>
        <a:buFont typeface="Arial"/>
        <a:buChar char="•"/>
        <a:defRPr sz="2400" kern="1200">
          <a:solidFill>
            <a:srgbClr val="002F56"/>
          </a:solidFill>
          <a:latin typeface="Myriad Pro"/>
          <a:ea typeface="+mn-ea"/>
          <a:cs typeface="+mn-cs"/>
        </a:defRPr>
      </a:lvl3pPr>
      <a:lvl4pPr marL="1600200" indent="-228600" algn="l" defTabSz="457200" rtl="0" eaLnBrk="1" latinLnBrk="0" hangingPunct="1">
        <a:spcBef>
          <a:spcPct val="20000"/>
        </a:spcBef>
        <a:buFont typeface="Arial"/>
        <a:buChar char="–"/>
        <a:defRPr sz="2000" kern="1200">
          <a:solidFill>
            <a:srgbClr val="002F56"/>
          </a:solidFill>
          <a:latin typeface="Myriad Pro"/>
          <a:ea typeface="+mn-ea"/>
          <a:cs typeface="+mn-cs"/>
        </a:defRPr>
      </a:lvl4pPr>
      <a:lvl5pPr marL="2057400" indent="-228600" algn="l" defTabSz="457200" rtl="0" eaLnBrk="1" latinLnBrk="0" hangingPunct="1">
        <a:spcBef>
          <a:spcPct val="20000"/>
        </a:spcBef>
        <a:buFont typeface="Arial"/>
        <a:buChar char="»"/>
        <a:defRPr sz="2000" kern="1200">
          <a:solidFill>
            <a:srgbClr val="002F56"/>
          </a:solidFill>
          <a:latin typeface="Myriad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94"/>
            <a:ext cx="10972800" cy="452596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Slide Number Placeholder 5"/>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2050" name="Picture 2" descr="C:\Users\vacoGrovem\AppData\Local\Microsoft\Windows\Temporary Internet Files\Content.Outlook\83QVOJUE\CHOOSE-VA-rev.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03200" y="6172200"/>
            <a:ext cx="2273300"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734425" y="6184206"/>
            <a:ext cx="2949576" cy="641708"/>
          </a:xfrm>
          <a:prstGeom prst="rect">
            <a:avLst/>
          </a:prstGeom>
        </p:spPr>
      </p:pic>
      <p:sp>
        <p:nvSpPr>
          <p:cNvPr id="10" name="TextBox 9">
            <a:extLst>
              <a:ext uri="{FF2B5EF4-FFF2-40B4-BE49-F238E27FC236}">
                <a16:creationId xmlns:a16="http://schemas.microsoft.com/office/drawing/2014/main" id="{FFA54688-A01F-46D7-956E-0C900C402DB6}"/>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688167780"/>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Lst>
  <p:txStyles>
    <p:titleStyle>
      <a:lvl1pPr algn="ctr" defTabSz="457200" rtl="0" eaLnBrk="1" latinLnBrk="0" hangingPunct="1">
        <a:spcBef>
          <a:spcPct val="0"/>
        </a:spcBef>
        <a:buNone/>
        <a:defRPr sz="4400" kern="1200">
          <a:solidFill>
            <a:srgbClr val="002F56"/>
          </a:solidFill>
          <a:latin typeface="Myriad Pro" panose="020B0503030403020204"/>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002F56"/>
          </a:solidFill>
          <a:latin typeface="Myriad Pro"/>
          <a:ea typeface="+mn-ea"/>
          <a:cs typeface="+mn-cs"/>
        </a:defRPr>
      </a:lvl1pPr>
      <a:lvl2pPr marL="742950" indent="-285750" algn="l" defTabSz="457200" rtl="0" eaLnBrk="1" latinLnBrk="0" hangingPunct="1">
        <a:spcBef>
          <a:spcPct val="20000"/>
        </a:spcBef>
        <a:buFont typeface="Arial"/>
        <a:buChar char="–"/>
        <a:defRPr sz="2800" kern="1200">
          <a:solidFill>
            <a:srgbClr val="002F56"/>
          </a:solidFill>
          <a:latin typeface="Myriad Pro"/>
          <a:ea typeface="+mn-ea"/>
          <a:cs typeface="+mn-cs"/>
        </a:defRPr>
      </a:lvl2pPr>
      <a:lvl3pPr marL="1143000" indent="-228600" algn="l" defTabSz="457200" rtl="0" eaLnBrk="1" latinLnBrk="0" hangingPunct="1">
        <a:spcBef>
          <a:spcPct val="20000"/>
        </a:spcBef>
        <a:buFont typeface="Arial"/>
        <a:buChar char="•"/>
        <a:defRPr sz="2400" kern="1200">
          <a:solidFill>
            <a:srgbClr val="002F56"/>
          </a:solidFill>
          <a:latin typeface="Myriad Pro"/>
          <a:ea typeface="+mn-ea"/>
          <a:cs typeface="+mn-cs"/>
        </a:defRPr>
      </a:lvl3pPr>
      <a:lvl4pPr marL="1600200" indent="-228600" algn="l" defTabSz="457200" rtl="0" eaLnBrk="1" latinLnBrk="0" hangingPunct="1">
        <a:spcBef>
          <a:spcPct val="20000"/>
        </a:spcBef>
        <a:buFont typeface="Arial"/>
        <a:buChar char="–"/>
        <a:defRPr sz="2000" kern="1200">
          <a:solidFill>
            <a:srgbClr val="002F56"/>
          </a:solidFill>
          <a:latin typeface="Myriad Pro"/>
          <a:ea typeface="+mn-ea"/>
          <a:cs typeface="+mn-cs"/>
        </a:defRPr>
      </a:lvl4pPr>
      <a:lvl5pPr marL="2057400" indent="-228600" algn="l" defTabSz="457200" rtl="0" eaLnBrk="1" latinLnBrk="0" hangingPunct="1">
        <a:spcBef>
          <a:spcPct val="20000"/>
        </a:spcBef>
        <a:buFont typeface="Arial"/>
        <a:buChar char="»"/>
        <a:defRPr sz="2000" kern="1200">
          <a:solidFill>
            <a:srgbClr val="002F56"/>
          </a:solidFill>
          <a:latin typeface="Myriad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94"/>
            <a:ext cx="10972800" cy="452596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Slide Number Placeholder 5"/>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2050" name="Picture 2" descr="C:\Users\vacoGrovem\AppData\Local\Microsoft\Windows\Temporary Internet Files\Content.Outlook\83QVOJUE\CHOOSE-VA-rev.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03200" y="6172200"/>
            <a:ext cx="2273300"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734425" y="6184206"/>
            <a:ext cx="2949576" cy="641708"/>
          </a:xfrm>
          <a:prstGeom prst="rect">
            <a:avLst/>
          </a:prstGeom>
        </p:spPr>
      </p:pic>
      <p:sp>
        <p:nvSpPr>
          <p:cNvPr id="10" name="TextBox 9">
            <a:extLst>
              <a:ext uri="{FF2B5EF4-FFF2-40B4-BE49-F238E27FC236}">
                <a16:creationId xmlns:a16="http://schemas.microsoft.com/office/drawing/2014/main" id="{FFA54688-A01F-46D7-956E-0C900C402DB6}"/>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4278736313"/>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Lst>
  <p:txStyles>
    <p:titleStyle>
      <a:lvl1pPr algn="ctr" defTabSz="457200" rtl="0" eaLnBrk="1" latinLnBrk="0" hangingPunct="1">
        <a:spcBef>
          <a:spcPct val="0"/>
        </a:spcBef>
        <a:buNone/>
        <a:defRPr sz="4400" b="0" i="0" u="none" kern="1200">
          <a:solidFill>
            <a:srgbClr val="002F56"/>
          </a:solidFill>
          <a:latin typeface="Myriad Pro" panose="020B0503030403020204"/>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002F56"/>
          </a:solidFill>
          <a:latin typeface="Myriad Pro"/>
          <a:ea typeface="+mn-ea"/>
          <a:cs typeface="+mn-cs"/>
        </a:defRPr>
      </a:lvl1pPr>
      <a:lvl2pPr marL="742950" indent="-285750" algn="l" defTabSz="457200" rtl="0" eaLnBrk="1" latinLnBrk="0" hangingPunct="1">
        <a:spcBef>
          <a:spcPct val="20000"/>
        </a:spcBef>
        <a:buFont typeface="Arial"/>
        <a:buChar char="–"/>
        <a:defRPr sz="2800" b="0" i="0" u="none" kern="1200">
          <a:solidFill>
            <a:srgbClr val="002F56"/>
          </a:solidFill>
          <a:latin typeface="Myriad Pro"/>
          <a:ea typeface="+mn-ea"/>
          <a:cs typeface="+mn-cs"/>
        </a:defRPr>
      </a:lvl2pPr>
      <a:lvl3pPr marL="1143000" indent="-228600" algn="l" defTabSz="457200" rtl="0" eaLnBrk="1" latinLnBrk="0" hangingPunct="1">
        <a:spcBef>
          <a:spcPct val="20000"/>
        </a:spcBef>
        <a:buFont typeface="Arial"/>
        <a:buChar char="•"/>
        <a:defRPr sz="2400" kern="1200">
          <a:solidFill>
            <a:srgbClr val="002F56"/>
          </a:solidFill>
          <a:latin typeface="Myriad Pro"/>
          <a:ea typeface="+mn-ea"/>
          <a:cs typeface="+mn-cs"/>
        </a:defRPr>
      </a:lvl3pPr>
      <a:lvl4pPr marL="1600200" indent="-228600" algn="l" defTabSz="457200" rtl="0" eaLnBrk="1" latinLnBrk="0" hangingPunct="1">
        <a:spcBef>
          <a:spcPct val="20000"/>
        </a:spcBef>
        <a:buFont typeface="Arial"/>
        <a:buChar char="–"/>
        <a:defRPr sz="2000" kern="1200">
          <a:solidFill>
            <a:srgbClr val="002F56"/>
          </a:solidFill>
          <a:latin typeface="Myriad Pro"/>
          <a:ea typeface="+mn-ea"/>
          <a:cs typeface="+mn-cs"/>
        </a:defRPr>
      </a:lvl4pPr>
      <a:lvl5pPr marL="2057400" indent="-228600" algn="l" defTabSz="457200" rtl="0" eaLnBrk="1" latinLnBrk="0" hangingPunct="1">
        <a:spcBef>
          <a:spcPct val="20000"/>
        </a:spcBef>
        <a:buFont typeface="Arial"/>
        <a:buChar char="»"/>
        <a:defRPr sz="2000" kern="1200">
          <a:solidFill>
            <a:srgbClr val="002F56"/>
          </a:solidFill>
          <a:latin typeface="Myriad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4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1.xml"/></Relationships>
</file>

<file path=ppt/slides/_rels/slide12.xml.rels><?xml version="1.0" encoding="UTF-8" standalone="yes"?>
<Relationships xmlns="http://schemas.openxmlformats.org/package/2006/relationships"><Relationship Id="rId8" Type="http://schemas.openxmlformats.org/officeDocument/2006/relationships/diagramColors" Target="../diagrams/colors1.xml"/><Relationship Id="rId13" Type="http://schemas.openxmlformats.org/officeDocument/2006/relationships/diagramColors" Target="../diagrams/colors2.xml"/><Relationship Id="rId18" Type="http://schemas.openxmlformats.org/officeDocument/2006/relationships/diagramColors" Target="../diagrams/colors3.xml"/><Relationship Id="rId3" Type="http://schemas.openxmlformats.org/officeDocument/2006/relationships/slideLayout" Target="../slideLayouts/slideLayout5.xml"/><Relationship Id="rId7" Type="http://schemas.openxmlformats.org/officeDocument/2006/relationships/diagramQuickStyle" Target="../diagrams/quickStyle1.xml"/><Relationship Id="rId12" Type="http://schemas.openxmlformats.org/officeDocument/2006/relationships/diagramQuickStyle" Target="../diagrams/quickStyle2.xml"/><Relationship Id="rId17" Type="http://schemas.openxmlformats.org/officeDocument/2006/relationships/diagramQuickStyle" Target="../diagrams/quickStyle3.xml"/><Relationship Id="rId2" Type="http://schemas.openxmlformats.org/officeDocument/2006/relationships/tags" Target="../tags/tag20.xml"/><Relationship Id="rId16" Type="http://schemas.openxmlformats.org/officeDocument/2006/relationships/diagramLayout" Target="../diagrams/layout3.xml"/><Relationship Id="rId1" Type="http://schemas.openxmlformats.org/officeDocument/2006/relationships/tags" Target="../tags/tag19.xml"/><Relationship Id="rId6" Type="http://schemas.openxmlformats.org/officeDocument/2006/relationships/diagramLayout" Target="../diagrams/layout1.xml"/><Relationship Id="rId11" Type="http://schemas.openxmlformats.org/officeDocument/2006/relationships/diagramLayout" Target="../diagrams/layout2.xml"/><Relationship Id="rId5" Type="http://schemas.openxmlformats.org/officeDocument/2006/relationships/diagramData" Target="../diagrams/data1.xml"/><Relationship Id="rId15" Type="http://schemas.openxmlformats.org/officeDocument/2006/relationships/diagramData" Target="../diagrams/data3.xml"/><Relationship Id="rId10" Type="http://schemas.openxmlformats.org/officeDocument/2006/relationships/diagramData" Target="../diagrams/data2.xml"/><Relationship Id="rId19" Type="http://schemas.microsoft.com/office/2007/relationships/diagramDrawing" Target="../diagrams/drawing3.xml"/><Relationship Id="rId4" Type="http://schemas.openxmlformats.org/officeDocument/2006/relationships/notesSlide" Target="../notesSlides/notesSlide12.xml"/><Relationship Id="rId9" Type="http://schemas.microsoft.com/office/2007/relationships/diagramDrawing" Target="../diagrams/drawing1.xml"/><Relationship Id="rId14" Type="http://schemas.microsoft.com/office/2007/relationships/diagramDrawing" Target="../diagrams/drawing2.xml"/></Relationships>
</file>

<file path=ppt/slides/_rels/slide13.xml.rels><?xml version="1.0" encoding="UTF-8" standalone="yes"?>
<Relationships xmlns="http://schemas.openxmlformats.org/package/2006/relationships"><Relationship Id="rId8" Type="http://schemas.openxmlformats.org/officeDocument/2006/relationships/diagramColors" Target="../diagrams/colors4.xml"/><Relationship Id="rId13" Type="http://schemas.openxmlformats.org/officeDocument/2006/relationships/diagramColors" Target="../diagrams/colors5.xml"/><Relationship Id="rId18" Type="http://schemas.openxmlformats.org/officeDocument/2006/relationships/diagramColors" Target="../diagrams/colors6.xml"/><Relationship Id="rId3" Type="http://schemas.openxmlformats.org/officeDocument/2006/relationships/slideLayout" Target="../slideLayouts/slideLayout5.xml"/><Relationship Id="rId7" Type="http://schemas.openxmlformats.org/officeDocument/2006/relationships/diagramQuickStyle" Target="../diagrams/quickStyle4.xml"/><Relationship Id="rId12" Type="http://schemas.openxmlformats.org/officeDocument/2006/relationships/diagramQuickStyle" Target="../diagrams/quickStyle5.xml"/><Relationship Id="rId17" Type="http://schemas.openxmlformats.org/officeDocument/2006/relationships/diagramQuickStyle" Target="../diagrams/quickStyle6.xml"/><Relationship Id="rId2" Type="http://schemas.openxmlformats.org/officeDocument/2006/relationships/tags" Target="../tags/tag22.xml"/><Relationship Id="rId16" Type="http://schemas.openxmlformats.org/officeDocument/2006/relationships/diagramLayout" Target="../diagrams/layout6.xml"/><Relationship Id="rId1" Type="http://schemas.openxmlformats.org/officeDocument/2006/relationships/tags" Target="../tags/tag21.xml"/><Relationship Id="rId6" Type="http://schemas.openxmlformats.org/officeDocument/2006/relationships/diagramLayout" Target="../diagrams/layout4.xml"/><Relationship Id="rId11" Type="http://schemas.openxmlformats.org/officeDocument/2006/relationships/diagramLayout" Target="../diagrams/layout5.xml"/><Relationship Id="rId5" Type="http://schemas.openxmlformats.org/officeDocument/2006/relationships/diagramData" Target="../diagrams/data4.xml"/><Relationship Id="rId15" Type="http://schemas.openxmlformats.org/officeDocument/2006/relationships/diagramData" Target="../diagrams/data6.xml"/><Relationship Id="rId10" Type="http://schemas.openxmlformats.org/officeDocument/2006/relationships/diagramData" Target="../diagrams/data5.xml"/><Relationship Id="rId19" Type="http://schemas.microsoft.com/office/2007/relationships/diagramDrawing" Target="../diagrams/drawing6.xml"/><Relationship Id="rId4" Type="http://schemas.openxmlformats.org/officeDocument/2006/relationships/notesSlide" Target="../notesSlides/notesSlide13.xml"/><Relationship Id="rId9" Type="http://schemas.microsoft.com/office/2007/relationships/diagramDrawing" Target="../diagrams/drawing4.xml"/><Relationship Id="rId14" Type="http://schemas.microsoft.com/office/2007/relationships/diagramDrawing" Target="../diagrams/drawing5.xml"/></Relationships>
</file>

<file path=ppt/slides/_rels/slide14.xml.rels><?xml version="1.0" encoding="UTF-8" standalone="yes"?>
<Relationships xmlns="http://schemas.openxmlformats.org/package/2006/relationships"><Relationship Id="rId8" Type="http://schemas.openxmlformats.org/officeDocument/2006/relationships/diagramColors" Target="../diagrams/colors7.xml"/><Relationship Id="rId13" Type="http://schemas.openxmlformats.org/officeDocument/2006/relationships/diagramColors" Target="../diagrams/colors8.xml"/><Relationship Id="rId18" Type="http://schemas.openxmlformats.org/officeDocument/2006/relationships/diagramColors" Target="../diagrams/colors9.xml"/><Relationship Id="rId3" Type="http://schemas.openxmlformats.org/officeDocument/2006/relationships/slideLayout" Target="../slideLayouts/slideLayout5.xml"/><Relationship Id="rId7" Type="http://schemas.openxmlformats.org/officeDocument/2006/relationships/diagramQuickStyle" Target="../diagrams/quickStyle7.xml"/><Relationship Id="rId12" Type="http://schemas.openxmlformats.org/officeDocument/2006/relationships/diagramQuickStyle" Target="../diagrams/quickStyle8.xml"/><Relationship Id="rId17" Type="http://schemas.openxmlformats.org/officeDocument/2006/relationships/diagramQuickStyle" Target="../diagrams/quickStyle9.xml"/><Relationship Id="rId2" Type="http://schemas.openxmlformats.org/officeDocument/2006/relationships/tags" Target="../tags/tag24.xml"/><Relationship Id="rId16" Type="http://schemas.openxmlformats.org/officeDocument/2006/relationships/diagramLayout" Target="../diagrams/layout9.xml"/><Relationship Id="rId1" Type="http://schemas.openxmlformats.org/officeDocument/2006/relationships/tags" Target="../tags/tag23.xml"/><Relationship Id="rId6" Type="http://schemas.openxmlformats.org/officeDocument/2006/relationships/diagramLayout" Target="../diagrams/layout7.xml"/><Relationship Id="rId11" Type="http://schemas.openxmlformats.org/officeDocument/2006/relationships/diagramLayout" Target="../diagrams/layout8.xml"/><Relationship Id="rId5" Type="http://schemas.openxmlformats.org/officeDocument/2006/relationships/diagramData" Target="../diagrams/data7.xml"/><Relationship Id="rId15" Type="http://schemas.openxmlformats.org/officeDocument/2006/relationships/diagramData" Target="../diagrams/data9.xml"/><Relationship Id="rId10" Type="http://schemas.openxmlformats.org/officeDocument/2006/relationships/diagramData" Target="../diagrams/data8.xml"/><Relationship Id="rId19" Type="http://schemas.microsoft.com/office/2007/relationships/diagramDrawing" Target="../diagrams/drawing9.xml"/><Relationship Id="rId4" Type="http://schemas.openxmlformats.org/officeDocument/2006/relationships/notesSlide" Target="../notesSlides/notesSlide14.xml"/><Relationship Id="rId9" Type="http://schemas.microsoft.com/office/2007/relationships/diagramDrawing" Target="../diagrams/drawing7.xml"/><Relationship Id="rId14" Type="http://schemas.microsoft.com/office/2007/relationships/diagramDrawing" Target="../diagrams/drawing8.xml"/></Relationships>
</file>

<file path=ppt/slides/_rels/slide15.xml.rels><?xml version="1.0" encoding="UTF-8" standalone="yes"?>
<Relationships xmlns="http://schemas.openxmlformats.org/package/2006/relationships"><Relationship Id="rId8" Type="http://schemas.openxmlformats.org/officeDocument/2006/relationships/diagramColors" Target="../diagrams/colors10.xml"/><Relationship Id="rId3" Type="http://schemas.openxmlformats.org/officeDocument/2006/relationships/slideLayout" Target="../slideLayouts/slideLayout5.xml"/><Relationship Id="rId7" Type="http://schemas.openxmlformats.org/officeDocument/2006/relationships/diagramQuickStyle" Target="../diagrams/quickStyle10.xml"/><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diagramLayout" Target="../diagrams/layout10.xml"/><Relationship Id="rId5" Type="http://schemas.openxmlformats.org/officeDocument/2006/relationships/diagramData" Target="../diagrams/data10.xml"/><Relationship Id="rId4" Type="http://schemas.openxmlformats.org/officeDocument/2006/relationships/notesSlide" Target="../notesSlides/notesSlide15.xml"/><Relationship Id="rId9" Type="http://schemas.microsoft.com/office/2007/relationships/diagramDrawing" Target="../diagrams/drawing10.xml"/></Relationships>
</file>

<file path=ppt/slides/_rels/slide16.xml.rels><?xml version="1.0" encoding="UTF-8" standalone="yes"?>
<Relationships xmlns="http://schemas.openxmlformats.org/package/2006/relationships"><Relationship Id="rId8" Type="http://schemas.openxmlformats.org/officeDocument/2006/relationships/diagramColors" Target="../diagrams/colors11.xml"/><Relationship Id="rId13" Type="http://schemas.openxmlformats.org/officeDocument/2006/relationships/diagramColors" Target="../diagrams/colors12.xml"/><Relationship Id="rId18" Type="http://schemas.openxmlformats.org/officeDocument/2006/relationships/diagramColors" Target="../diagrams/colors13.xml"/><Relationship Id="rId3" Type="http://schemas.openxmlformats.org/officeDocument/2006/relationships/slideLayout" Target="../slideLayouts/slideLayout5.xml"/><Relationship Id="rId7" Type="http://schemas.openxmlformats.org/officeDocument/2006/relationships/diagramQuickStyle" Target="../diagrams/quickStyle11.xml"/><Relationship Id="rId12" Type="http://schemas.openxmlformats.org/officeDocument/2006/relationships/diagramQuickStyle" Target="../diagrams/quickStyle12.xml"/><Relationship Id="rId17" Type="http://schemas.openxmlformats.org/officeDocument/2006/relationships/diagramQuickStyle" Target="../diagrams/quickStyle13.xml"/><Relationship Id="rId2" Type="http://schemas.openxmlformats.org/officeDocument/2006/relationships/tags" Target="../tags/tag28.xml"/><Relationship Id="rId16" Type="http://schemas.openxmlformats.org/officeDocument/2006/relationships/diagramLayout" Target="../diagrams/layout13.xml"/><Relationship Id="rId1" Type="http://schemas.openxmlformats.org/officeDocument/2006/relationships/tags" Target="../tags/tag27.xml"/><Relationship Id="rId6" Type="http://schemas.openxmlformats.org/officeDocument/2006/relationships/diagramLayout" Target="../diagrams/layout11.xml"/><Relationship Id="rId11" Type="http://schemas.openxmlformats.org/officeDocument/2006/relationships/diagramLayout" Target="../diagrams/layout12.xml"/><Relationship Id="rId5" Type="http://schemas.openxmlformats.org/officeDocument/2006/relationships/diagramData" Target="../diagrams/data11.xml"/><Relationship Id="rId15" Type="http://schemas.openxmlformats.org/officeDocument/2006/relationships/diagramData" Target="../diagrams/data13.xml"/><Relationship Id="rId10" Type="http://schemas.openxmlformats.org/officeDocument/2006/relationships/diagramData" Target="../diagrams/data12.xml"/><Relationship Id="rId19" Type="http://schemas.microsoft.com/office/2007/relationships/diagramDrawing" Target="../diagrams/drawing13.xml"/><Relationship Id="rId4" Type="http://schemas.openxmlformats.org/officeDocument/2006/relationships/notesSlide" Target="../notesSlides/notesSlide16.xml"/><Relationship Id="rId9" Type="http://schemas.microsoft.com/office/2007/relationships/diagramDrawing" Target="../diagrams/drawing11.xml"/><Relationship Id="rId14" Type="http://schemas.microsoft.com/office/2007/relationships/diagramDrawing" Target="../diagrams/drawing1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4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1.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30.xml"/><Relationship Id="rId1" Type="http://schemas.openxmlformats.org/officeDocument/2006/relationships/tags" Target="../tags/tag29.xml"/><Relationship Id="rId5" Type="http://schemas.openxmlformats.org/officeDocument/2006/relationships/image" Target="../media/image8.png"/><Relationship Id="rId4"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41.xml"/></Relationships>
</file>

<file path=ppt/slides/_rels/slide20.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5" Type="http://schemas.openxmlformats.org/officeDocument/2006/relationships/notesSlide" Target="../notesSlides/notesSlide20.xml"/><Relationship Id="rId4"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5" Type="http://schemas.openxmlformats.org/officeDocument/2006/relationships/notesSlide" Target="../notesSlides/notesSlide21.xml"/><Relationship Id="rId4"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4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7.xml"/></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4.xml"/><Relationship Id="rId1" Type="http://schemas.openxmlformats.org/officeDocument/2006/relationships/slideLayout" Target="../slideLayouts/slideLayout48.xml"/><Relationship Id="rId5" Type="http://schemas.openxmlformats.org/officeDocument/2006/relationships/hyperlink" Target="mailto:OARADMIN.VBAWAS@va.gov" TargetMode="External"/><Relationship Id="rId4" Type="http://schemas.openxmlformats.org/officeDocument/2006/relationships/hyperlink" Target="http://principalspov.blogspot.com/2014/12/the-three-questions.html"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7.xml"/></Relationships>
</file>

<file path=ppt/slides/_rels/slide3.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notesSlide" Target="../notesSlides/notesSlide3.xml"/><Relationship Id="rId4"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8" Type="http://schemas.openxmlformats.org/officeDocument/2006/relationships/hyperlink" Target="https://vaww.vrm.km.va.gov/system/templates/selfservice/va_kanew/help/agent/locale/en-US/portal/554400000001034/content/554400000177971/M21-1-Part-X-Subpart-ii-Chapter-5-Section-A-Revision-Due-to-Clear-and-Unmistakable-Error-CUE" TargetMode="External"/><Relationship Id="rId3" Type="http://schemas.openxmlformats.org/officeDocument/2006/relationships/hyperlink" Target="https://www.govinfo.gov/app/details/PLAW-115publ55" TargetMode="External"/><Relationship Id="rId7" Type="http://schemas.openxmlformats.org/officeDocument/2006/relationships/hyperlink" Target="https://vaww.vrm.km.va.gov/system/templates/selfservice/va_kanew/help/agent/locale/en-US/portal/554400000001034/content/554400000139767/M21-5-Chapter-7-Section-C-Decision-Review-Officer-DRO-Process" TargetMode="External"/><Relationship Id="rId12" Type="http://schemas.openxmlformats.org/officeDocument/2006/relationships/hyperlink" Target="https://vbaw.vba.va.gov/VBMS/Resources_Technical_Information.asp" TargetMode="External"/><Relationship Id="rId2" Type="http://schemas.openxmlformats.org/officeDocument/2006/relationships/notesSlide" Target="../notesSlides/notesSlide4.xml"/><Relationship Id="rId1" Type="http://schemas.openxmlformats.org/officeDocument/2006/relationships/slideLayout" Target="../slideLayouts/slideLayout41.xml"/><Relationship Id="rId6" Type="http://schemas.openxmlformats.org/officeDocument/2006/relationships/hyperlink" Target="https://vaww.vrm.km.va.gov/system/templates/selfservice/va_kanew/help/agent/locale/en-US/portal/554400000001034/content/554400000140915/M21-5-Chapter-7-Section-A-General-Information-on-Legacy-Appeals" TargetMode="External"/><Relationship Id="rId11" Type="http://schemas.openxmlformats.org/officeDocument/2006/relationships/hyperlink" Target="https://vbaw.vba.va.gov/bl/21/publicat/Users/Index.htm#bmv" TargetMode="External"/><Relationship Id="rId5" Type="http://schemas.openxmlformats.org/officeDocument/2006/relationships/hyperlink" Target="https://vaww.vrm.km.va.gov/system/templates/selfservice/va_kanew/help/agent/locale/en-US/portal/554400000001034/content/554400000140948/M21-5-Chapter-6-Section-B-Establishing-an-Appellate-Record" TargetMode="External"/><Relationship Id="rId10" Type="http://schemas.openxmlformats.org/officeDocument/2006/relationships/hyperlink" Target="https://vbaw.vba.va.gov/APPEALS/docs/Intake_C_and_P_Training_Guide_Oct2019.pdf" TargetMode="External"/><Relationship Id="rId4" Type="http://schemas.openxmlformats.org/officeDocument/2006/relationships/hyperlink" Target="https://www.ecfr.gov/current/title-38/chapter-I/part-19?toc=1" TargetMode="External"/><Relationship Id="rId9" Type="http://schemas.openxmlformats.org/officeDocument/2006/relationships/hyperlink" Target="https://vaww.vrm.km.va.gov/system/templates/selfservice/va_kanew/help/agent/locale/en-US/portal/554400000001034/content/554400000011474/Appendix%20B.%20End%20Product%20(EP)%20Code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1.xml"/></Relationships>
</file>

<file path=ppt/slides/_rels/slide6.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notesSlide" Target="../notesSlides/notesSlide6.xml"/><Relationship Id="rId4"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5" Type="http://schemas.openxmlformats.org/officeDocument/2006/relationships/notesSlide" Target="../notesSlides/notesSlide7.xml"/><Relationship Id="rId4"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5" Type="http://schemas.openxmlformats.org/officeDocument/2006/relationships/notesSlide" Target="../notesSlides/notesSlide8.xml"/><Relationship Id="rId4"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68EBE-345D-49A1-9464-6BEBC79BDE36}"/>
              </a:ext>
            </a:extLst>
          </p:cNvPr>
          <p:cNvSpPr>
            <a:spLocks noGrp="1"/>
          </p:cNvSpPr>
          <p:nvPr>
            <p:ph type="ctrTitle"/>
          </p:nvPr>
        </p:nvSpPr>
        <p:spPr>
          <a:xfrm>
            <a:off x="914400" y="3055494"/>
            <a:ext cx="10363200" cy="1470025"/>
          </a:xfrm>
        </p:spPr>
        <p:txBody>
          <a:bodyPr/>
          <a:lstStyle/>
          <a:p>
            <a:r>
              <a:rPr lang="en-US" dirty="0"/>
              <a:t>Overview of Legacy Appeals</a:t>
            </a:r>
            <a:endParaRPr lang="en-US" b="1" dirty="0">
              <a:solidFill>
                <a:srgbClr val="002F56"/>
              </a:solidFill>
              <a:latin typeface="Myriad Pro" panose="020B0503030403020204"/>
            </a:endParaRPr>
          </a:p>
        </p:txBody>
      </p:sp>
      <p:sp>
        <p:nvSpPr>
          <p:cNvPr id="3" name="Subtitle 2">
            <a:extLst>
              <a:ext uri="{FF2B5EF4-FFF2-40B4-BE49-F238E27FC236}">
                <a16:creationId xmlns:a16="http://schemas.microsoft.com/office/drawing/2014/main" id="{BCEBCFE4-A447-4693-BA5D-7870772E3422}"/>
              </a:ext>
            </a:extLst>
          </p:cNvPr>
          <p:cNvSpPr>
            <a:spLocks noGrp="1"/>
          </p:cNvSpPr>
          <p:nvPr>
            <p:ph type="subTitle" idx="1"/>
          </p:nvPr>
        </p:nvSpPr>
        <p:spPr>
          <a:xfrm>
            <a:off x="1828800" y="4525519"/>
            <a:ext cx="8534400" cy="825540"/>
          </a:xfrm>
        </p:spPr>
        <p:txBody>
          <a:bodyPr/>
          <a:lstStyle/>
          <a:p>
            <a:r>
              <a:rPr lang="en-US" dirty="0">
                <a:latin typeface="Myriad Pro" panose="020B0503030403020204"/>
              </a:rPr>
              <a:t>September 2022</a:t>
            </a:r>
          </a:p>
        </p:txBody>
      </p:sp>
    </p:spTree>
    <p:extLst>
      <p:ext uri="{BB962C8B-B14F-4D97-AF65-F5344CB8AC3E}">
        <p14:creationId xmlns:p14="http://schemas.microsoft.com/office/powerpoint/2010/main" val="395294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CD9296-3BF7-4A85-B463-4C583FD0D2D5}"/>
              </a:ext>
            </a:extLst>
          </p:cNvPr>
          <p:cNvSpPr>
            <a:spLocks noGrp="1"/>
          </p:cNvSpPr>
          <p:nvPr>
            <p:ph idx="1"/>
          </p:nvPr>
        </p:nvSpPr>
        <p:spPr>
          <a:xfrm>
            <a:off x="609600" y="961871"/>
            <a:ext cx="10972800" cy="4525963"/>
          </a:xfrm>
        </p:spPr>
        <p:txBody>
          <a:bodyPr>
            <a:normAutofit/>
          </a:bodyPr>
          <a:lstStyle/>
          <a:p>
            <a:r>
              <a:rPr lang="en-US" b="1" dirty="0"/>
              <a:t>Scenario</a:t>
            </a:r>
            <a:r>
              <a:rPr lang="en-US" dirty="0"/>
              <a:t>: VBA denies service connection for left leg condition and the Veteran is notified on January 3, 2019. The Veteran submits VA Form 21-0958 on March 15, 2019.</a:t>
            </a:r>
            <a:endParaRPr lang="en-US" sz="1000" dirty="0"/>
          </a:p>
          <a:p>
            <a:r>
              <a:rPr lang="en-US" b="1" dirty="0"/>
              <a:t>Question</a:t>
            </a:r>
            <a:r>
              <a:rPr lang="en-US" dirty="0"/>
              <a:t>: Was the NOD submitted timely and on the correct form?</a:t>
            </a:r>
            <a:endParaRPr lang="en-US" sz="1000" dirty="0"/>
          </a:p>
          <a:p>
            <a:r>
              <a:rPr lang="en-US" b="1" dirty="0"/>
              <a:t>Answer</a:t>
            </a:r>
            <a:r>
              <a:rPr lang="en-US" dirty="0"/>
              <a:t>: The NOD was submitted timely (within one year of the notification letter) and on the correct form. </a:t>
            </a:r>
          </a:p>
        </p:txBody>
      </p:sp>
      <p:sp>
        <p:nvSpPr>
          <p:cNvPr id="3" name="Title 2">
            <a:extLst>
              <a:ext uri="{FF2B5EF4-FFF2-40B4-BE49-F238E27FC236}">
                <a16:creationId xmlns:a16="http://schemas.microsoft.com/office/drawing/2014/main" id="{9DFB3C44-053B-4BF7-AEF2-1624D99A9EE1}"/>
              </a:ext>
            </a:extLst>
          </p:cNvPr>
          <p:cNvSpPr>
            <a:spLocks noGrp="1"/>
          </p:cNvSpPr>
          <p:nvPr>
            <p:ph type="title"/>
          </p:nvPr>
        </p:nvSpPr>
        <p:spPr/>
        <p:txBody>
          <a:bodyPr/>
          <a:lstStyle/>
          <a:p>
            <a:r>
              <a:rPr lang="en-US" dirty="0"/>
              <a:t>Knowledge Check #1</a:t>
            </a:r>
          </a:p>
        </p:txBody>
      </p:sp>
      <p:pic>
        <p:nvPicPr>
          <p:cNvPr id="4" name="Picture 3">
            <a:extLst>
              <a:ext uri="{FF2B5EF4-FFF2-40B4-BE49-F238E27FC236}">
                <a16:creationId xmlns:a16="http://schemas.microsoft.com/office/drawing/2014/main" id="{1E94F058-088A-4CD9-AE61-EBEC58CF1AE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0112990" y="4723958"/>
            <a:ext cx="2076649" cy="1375939"/>
          </a:xfrm>
          <a:prstGeom prst="rect">
            <a:avLst/>
          </a:prstGeom>
        </p:spPr>
      </p:pic>
    </p:spTree>
    <p:extLst>
      <p:ext uri="{BB962C8B-B14F-4D97-AF65-F5344CB8AC3E}">
        <p14:creationId xmlns:p14="http://schemas.microsoft.com/office/powerpoint/2010/main" val="3775495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D471EAB-F317-4B74-B661-7B40E1BF4ABC}"/>
              </a:ext>
            </a:extLst>
          </p:cNvPr>
          <p:cNvSpPr txBox="1">
            <a:spLocks noGrp="1"/>
          </p:cNvSpPr>
          <p:nvPr>
            <p:ph type="title" idx="4294967295"/>
          </p:nvPr>
        </p:nvSpPr>
        <p:spPr>
          <a:xfrm>
            <a:off x="2221041" y="3928834"/>
            <a:ext cx="7749915" cy="175432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2F56"/>
                </a:solidFill>
                <a:effectLst/>
                <a:uLnTx/>
                <a:uFillTx/>
                <a:latin typeface="Myriad Pro" panose="020B0503030403020204"/>
                <a:ea typeface="+mn-ea"/>
                <a:cs typeface="+mn-cs"/>
              </a:rPr>
              <a:t>Define common legacy appeals terminology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600" b="0" i="1" u="none" strike="noStrike" kern="1200" cap="none" spc="0" normalizeH="0" baseline="0" noProof="0" dirty="0">
              <a:ln>
                <a:noFill/>
              </a:ln>
              <a:solidFill>
                <a:srgbClr val="002F56"/>
              </a:solidFill>
              <a:effectLst/>
              <a:uLnTx/>
              <a:uFillTx/>
              <a:latin typeface="Myriad Pro" panose="020B0503030403020204"/>
              <a:ea typeface="+mn-ea"/>
              <a:cs typeface="+mn-cs"/>
            </a:endParaRPr>
          </a:p>
        </p:txBody>
      </p:sp>
    </p:spTree>
    <p:extLst>
      <p:ext uri="{BB962C8B-B14F-4D97-AF65-F5344CB8AC3E}">
        <p14:creationId xmlns:p14="http://schemas.microsoft.com/office/powerpoint/2010/main" val="160731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custDataLst>
              <p:tags r:id="rId1"/>
            </p:custDataLst>
          </p:nvPr>
        </p:nvSpPr>
        <p:spPr/>
        <p:txBody>
          <a:bodyPr>
            <a:normAutofit fontScale="90000"/>
          </a:bodyPr>
          <a:lstStyle/>
          <a:p>
            <a:pPr eaLnBrk="1" hangingPunct="1"/>
            <a:r>
              <a:rPr lang="en-US" altLang="en-US" b="0" dirty="0">
                <a:effectLst/>
                <a:latin typeface="Myriad Pro" panose="020B0503030403020204" pitchFamily="34" charset="0"/>
              </a:rPr>
              <a:t>Appellant, NOD, DRO</a:t>
            </a:r>
          </a:p>
        </p:txBody>
      </p:sp>
      <p:graphicFrame>
        <p:nvGraphicFramePr>
          <p:cNvPr id="3" name="Content Placeholder 2" descr="appellant">
            <a:extLst>
              <a:ext uri="{FF2B5EF4-FFF2-40B4-BE49-F238E27FC236}">
                <a16:creationId xmlns:a16="http://schemas.microsoft.com/office/drawing/2014/main" id="{75FBD506-4ED9-4AC1-A362-71EB17C4C4A0}"/>
              </a:ext>
            </a:extLst>
          </p:cNvPr>
          <p:cNvGraphicFramePr>
            <a:graphicFrameLocks noGrp="1"/>
          </p:cNvGraphicFramePr>
          <p:nvPr>
            <p:ph idx="1"/>
            <p:extLst>
              <p:ext uri="{D42A27DB-BD31-4B8C-83A1-F6EECF244321}">
                <p14:modId xmlns:p14="http://schemas.microsoft.com/office/powerpoint/2010/main" val="4187525703"/>
              </p:ext>
            </p:extLst>
          </p:nvPr>
        </p:nvGraphicFramePr>
        <p:xfrm>
          <a:off x="382147" y="1001851"/>
          <a:ext cx="3092571" cy="452596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 name="Slide Number Placeholder 1">
            <a:extLst>
              <a:ext uri="{FF2B5EF4-FFF2-40B4-BE49-F238E27FC236}">
                <a16:creationId xmlns:a16="http://schemas.microsoft.com/office/drawing/2014/main" id="{5AD56FF0-1DD2-4EDA-9553-84A5F4363CB0}"/>
              </a:ext>
              <a:ext uri="{C183D7F6-B498-43B3-948B-1728B52AA6E4}">
                <adec:decorative xmlns:adec="http://schemas.microsoft.com/office/drawing/2017/decorative" val="1"/>
              </a:ext>
            </a:extLst>
          </p:cNvPr>
          <p:cNvSpPr>
            <a:spLocks noGrp="1"/>
          </p:cNvSpPr>
          <p:nvPr>
            <p:ph type="sldNum" sz="quarter" idx="12"/>
            <p:custDataLst>
              <p:tags r:id="rId2"/>
            </p:custDataLst>
          </p:nvPr>
        </p:nvSpPr>
        <p:spPr/>
        <p:txBody>
          <a:bodyPr/>
          <a:lstStyle/>
          <a:p>
            <a:fld id="{36A6A193-2FDC-48DD-8023-1C75B05EEA9A}" type="slidenum">
              <a:rPr lang="en-US" smtClean="0"/>
              <a:pPr/>
              <a:t>12</a:t>
            </a:fld>
            <a:endParaRPr lang="en-US" dirty="0"/>
          </a:p>
        </p:txBody>
      </p:sp>
      <p:graphicFrame>
        <p:nvGraphicFramePr>
          <p:cNvPr id="6" name="Content Placeholder 2" descr="Notice of Disagreement (NOD)&#10;Written dissatisfaction or disagreement&#10;Desire to contest results&#10;">
            <a:extLst>
              <a:ext uri="{FF2B5EF4-FFF2-40B4-BE49-F238E27FC236}">
                <a16:creationId xmlns:a16="http://schemas.microsoft.com/office/drawing/2014/main" id="{1ADD4E36-4D6F-4E14-B11A-1CE5020D6718}"/>
              </a:ext>
            </a:extLst>
          </p:cNvPr>
          <p:cNvGraphicFramePr>
            <a:graphicFrameLocks/>
          </p:cNvGraphicFramePr>
          <p:nvPr>
            <p:extLst>
              <p:ext uri="{D42A27DB-BD31-4B8C-83A1-F6EECF244321}">
                <p14:modId xmlns:p14="http://schemas.microsoft.com/office/powerpoint/2010/main" val="1516369641"/>
              </p:ext>
            </p:extLst>
          </p:nvPr>
        </p:nvGraphicFramePr>
        <p:xfrm>
          <a:off x="4549714" y="1001852"/>
          <a:ext cx="3092571" cy="4525963"/>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aphicFrame>
        <p:nvGraphicFramePr>
          <p:cNvPr id="7" name="Content Placeholder 2" descr="Decision Review Officer (DRO)&#10; Senior technical expert&#10; Review/decide appeals&#10; Conduct informal conferences/formal hearings&#10;">
            <a:extLst>
              <a:ext uri="{FF2B5EF4-FFF2-40B4-BE49-F238E27FC236}">
                <a16:creationId xmlns:a16="http://schemas.microsoft.com/office/drawing/2014/main" id="{50772A62-8E94-43C7-918C-73D79BFA6AF0}"/>
              </a:ext>
            </a:extLst>
          </p:cNvPr>
          <p:cNvGraphicFramePr>
            <a:graphicFrameLocks/>
          </p:cNvGraphicFramePr>
          <p:nvPr>
            <p:extLst>
              <p:ext uri="{D42A27DB-BD31-4B8C-83A1-F6EECF244321}">
                <p14:modId xmlns:p14="http://schemas.microsoft.com/office/powerpoint/2010/main" val="1870507900"/>
              </p:ext>
            </p:extLst>
          </p:nvPr>
        </p:nvGraphicFramePr>
        <p:xfrm>
          <a:off x="8717280" y="1001852"/>
          <a:ext cx="3092571" cy="4525963"/>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Tree>
    <p:extLst>
      <p:ext uri="{BB962C8B-B14F-4D97-AF65-F5344CB8AC3E}">
        <p14:creationId xmlns:p14="http://schemas.microsoft.com/office/powerpoint/2010/main" val="137021605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Graphic spid="6" grpId="0">
        <p:bldAsOne/>
      </p:bldGraphic>
      <p:bldGraphic spid="7"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custDataLst>
              <p:tags r:id="rId1"/>
            </p:custDataLst>
          </p:nvPr>
        </p:nvSpPr>
        <p:spPr/>
        <p:txBody>
          <a:bodyPr>
            <a:normAutofit fontScale="90000"/>
          </a:bodyPr>
          <a:lstStyle/>
          <a:p>
            <a:pPr eaLnBrk="1" hangingPunct="1"/>
            <a:r>
              <a:rPr lang="en-US" altLang="en-US" b="0" dirty="0">
                <a:effectLst/>
                <a:latin typeface="Myriad Pro" panose="020B0503030403020204" pitchFamily="34" charset="0"/>
              </a:rPr>
              <a:t>Traditional Review, De Novo Review, SOC</a:t>
            </a:r>
          </a:p>
        </p:txBody>
      </p:sp>
      <p:graphicFrame>
        <p:nvGraphicFramePr>
          <p:cNvPr id="3" name="Content Placeholder 2" descr="Traditional Review&#10; Review by VSR, RVSR, or DRO&#10; Determine if prior decision correct&#10; Identify additional development&#10;">
            <a:extLst>
              <a:ext uri="{FF2B5EF4-FFF2-40B4-BE49-F238E27FC236}">
                <a16:creationId xmlns:a16="http://schemas.microsoft.com/office/drawing/2014/main" id="{75FBD506-4ED9-4AC1-A362-71EB17C4C4A0}"/>
              </a:ext>
            </a:extLst>
          </p:cNvPr>
          <p:cNvGraphicFramePr>
            <a:graphicFrameLocks noGrp="1"/>
          </p:cNvGraphicFramePr>
          <p:nvPr>
            <p:ph idx="1"/>
            <p:extLst>
              <p:ext uri="{D42A27DB-BD31-4B8C-83A1-F6EECF244321}">
                <p14:modId xmlns:p14="http://schemas.microsoft.com/office/powerpoint/2010/main" val="1711635079"/>
              </p:ext>
            </p:extLst>
          </p:nvPr>
        </p:nvGraphicFramePr>
        <p:xfrm>
          <a:off x="382147" y="1001851"/>
          <a:ext cx="3092571" cy="452596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 name="Slide Number Placeholder 1">
            <a:extLst>
              <a:ext uri="{FF2B5EF4-FFF2-40B4-BE49-F238E27FC236}">
                <a16:creationId xmlns:a16="http://schemas.microsoft.com/office/drawing/2014/main" id="{5AD56FF0-1DD2-4EDA-9553-84A5F4363CB0}"/>
              </a:ext>
              <a:ext uri="{C183D7F6-B498-43B3-948B-1728B52AA6E4}">
                <adec:decorative xmlns:adec="http://schemas.microsoft.com/office/drawing/2017/decorative" val="1"/>
              </a:ext>
            </a:extLst>
          </p:cNvPr>
          <p:cNvSpPr>
            <a:spLocks noGrp="1"/>
          </p:cNvSpPr>
          <p:nvPr>
            <p:ph type="sldNum" sz="quarter" idx="12"/>
            <p:custDataLst>
              <p:tags r:id="rId2"/>
            </p:custDataLst>
          </p:nvPr>
        </p:nvSpPr>
        <p:spPr/>
        <p:txBody>
          <a:bodyPr/>
          <a:lstStyle/>
          <a:p>
            <a:fld id="{36A6A193-2FDC-48DD-8023-1C75B05EEA9A}" type="slidenum">
              <a:rPr lang="en-US" smtClean="0"/>
              <a:pPr/>
              <a:t>13</a:t>
            </a:fld>
            <a:endParaRPr lang="en-US" dirty="0"/>
          </a:p>
        </p:txBody>
      </p:sp>
      <p:graphicFrame>
        <p:nvGraphicFramePr>
          <p:cNvPr id="6" name="Content Placeholder 2" descr="De Novo Review&#10; Complete review by DRO only&#10; No deference to prior decision&#10; Leads to new decision&#10;">
            <a:extLst>
              <a:ext uri="{FF2B5EF4-FFF2-40B4-BE49-F238E27FC236}">
                <a16:creationId xmlns:a16="http://schemas.microsoft.com/office/drawing/2014/main" id="{1ADD4E36-4D6F-4E14-B11A-1CE5020D6718}"/>
              </a:ext>
            </a:extLst>
          </p:cNvPr>
          <p:cNvGraphicFramePr>
            <a:graphicFrameLocks/>
          </p:cNvGraphicFramePr>
          <p:nvPr>
            <p:extLst>
              <p:ext uri="{D42A27DB-BD31-4B8C-83A1-F6EECF244321}">
                <p14:modId xmlns:p14="http://schemas.microsoft.com/office/powerpoint/2010/main" val="4178196193"/>
              </p:ext>
            </p:extLst>
          </p:nvPr>
        </p:nvGraphicFramePr>
        <p:xfrm>
          <a:off x="4549714" y="1001852"/>
          <a:ext cx="3092571" cy="4525963"/>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aphicFrame>
        <p:nvGraphicFramePr>
          <p:cNvPr id="7" name="Content Placeholder 2" descr="Statement of the Case (SOC)&#10; Explanation upholding prior decision&#10; Provides laws and regulations that support decision&#10;">
            <a:extLst>
              <a:ext uri="{FF2B5EF4-FFF2-40B4-BE49-F238E27FC236}">
                <a16:creationId xmlns:a16="http://schemas.microsoft.com/office/drawing/2014/main" id="{50772A62-8E94-43C7-918C-73D79BFA6AF0}"/>
              </a:ext>
            </a:extLst>
          </p:cNvPr>
          <p:cNvGraphicFramePr>
            <a:graphicFrameLocks/>
          </p:cNvGraphicFramePr>
          <p:nvPr>
            <p:extLst>
              <p:ext uri="{D42A27DB-BD31-4B8C-83A1-F6EECF244321}">
                <p14:modId xmlns:p14="http://schemas.microsoft.com/office/powerpoint/2010/main" val="1214450586"/>
              </p:ext>
            </p:extLst>
          </p:nvPr>
        </p:nvGraphicFramePr>
        <p:xfrm>
          <a:off x="8717280" y="1001852"/>
          <a:ext cx="3092571" cy="4525963"/>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Tree>
    <p:extLst>
      <p:ext uri="{BB962C8B-B14F-4D97-AF65-F5344CB8AC3E}">
        <p14:creationId xmlns:p14="http://schemas.microsoft.com/office/powerpoint/2010/main" val="7729179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Graphic spid="6" grpId="0">
        <p:bldAsOne/>
      </p:bldGraphic>
      <p:bldGraphic spid="7"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custDataLst>
              <p:tags r:id="rId1"/>
            </p:custDataLst>
          </p:nvPr>
        </p:nvSpPr>
        <p:spPr/>
        <p:txBody>
          <a:bodyPr>
            <a:normAutofit fontScale="90000"/>
          </a:bodyPr>
          <a:lstStyle/>
          <a:p>
            <a:pPr eaLnBrk="1" hangingPunct="1"/>
            <a:r>
              <a:rPr lang="en-US" altLang="en-US" b="0" dirty="0">
                <a:effectLst/>
                <a:latin typeface="Myriad Pro" panose="020B0503030403020204" pitchFamily="34" charset="0"/>
              </a:rPr>
              <a:t>Informal Conference, Hearing, Substantive Appeal</a:t>
            </a:r>
          </a:p>
        </p:txBody>
      </p:sp>
      <p:graphicFrame>
        <p:nvGraphicFramePr>
          <p:cNvPr id="3" name="Content Placeholder 2" descr="Informal Conference&#10; Tool to ensure understanding&#10; Clarify issues&#10; Fully develop record&#10;">
            <a:extLst>
              <a:ext uri="{FF2B5EF4-FFF2-40B4-BE49-F238E27FC236}">
                <a16:creationId xmlns:a16="http://schemas.microsoft.com/office/drawing/2014/main" id="{75FBD506-4ED9-4AC1-A362-71EB17C4C4A0}"/>
              </a:ext>
            </a:extLst>
          </p:cNvPr>
          <p:cNvGraphicFramePr>
            <a:graphicFrameLocks noGrp="1"/>
          </p:cNvGraphicFramePr>
          <p:nvPr>
            <p:ph idx="1"/>
            <p:extLst>
              <p:ext uri="{D42A27DB-BD31-4B8C-83A1-F6EECF244321}">
                <p14:modId xmlns:p14="http://schemas.microsoft.com/office/powerpoint/2010/main" val="1997173646"/>
              </p:ext>
            </p:extLst>
          </p:nvPr>
        </p:nvGraphicFramePr>
        <p:xfrm>
          <a:off x="382147" y="1001851"/>
          <a:ext cx="3092571" cy="452596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 name="Slide Number Placeholder 1">
            <a:extLst>
              <a:ext uri="{FF2B5EF4-FFF2-40B4-BE49-F238E27FC236}">
                <a16:creationId xmlns:a16="http://schemas.microsoft.com/office/drawing/2014/main" id="{5AD56FF0-1DD2-4EDA-9553-84A5F4363CB0}"/>
              </a:ext>
              <a:ext uri="{C183D7F6-B498-43B3-948B-1728B52AA6E4}">
                <adec:decorative xmlns:adec="http://schemas.microsoft.com/office/drawing/2017/decorative" val="1"/>
              </a:ext>
            </a:extLst>
          </p:cNvPr>
          <p:cNvSpPr>
            <a:spLocks noGrp="1"/>
          </p:cNvSpPr>
          <p:nvPr>
            <p:ph type="sldNum" sz="quarter" idx="12"/>
            <p:custDataLst>
              <p:tags r:id="rId2"/>
            </p:custDataLst>
          </p:nvPr>
        </p:nvSpPr>
        <p:spPr/>
        <p:txBody>
          <a:bodyPr/>
          <a:lstStyle/>
          <a:p>
            <a:fld id="{36A6A193-2FDC-48DD-8023-1C75B05EEA9A}" type="slidenum">
              <a:rPr lang="en-US" smtClean="0"/>
              <a:pPr/>
              <a:t>14</a:t>
            </a:fld>
            <a:endParaRPr lang="en-US" dirty="0"/>
          </a:p>
        </p:txBody>
      </p:sp>
      <p:graphicFrame>
        <p:nvGraphicFramePr>
          <p:cNvPr id="6" name="Content Placeholder 2" descr="Formal Hearing&#10; Recorded proceeding&#10; Sworn or affirmed testimony, evidence, or argument &#10;">
            <a:extLst>
              <a:ext uri="{FF2B5EF4-FFF2-40B4-BE49-F238E27FC236}">
                <a16:creationId xmlns:a16="http://schemas.microsoft.com/office/drawing/2014/main" id="{1ADD4E36-4D6F-4E14-B11A-1CE5020D6718}"/>
              </a:ext>
            </a:extLst>
          </p:cNvPr>
          <p:cNvGraphicFramePr>
            <a:graphicFrameLocks/>
          </p:cNvGraphicFramePr>
          <p:nvPr>
            <p:extLst>
              <p:ext uri="{D42A27DB-BD31-4B8C-83A1-F6EECF244321}">
                <p14:modId xmlns:p14="http://schemas.microsoft.com/office/powerpoint/2010/main" val="1129645178"/>
              </p:ext>
            </p:extLst>
          </p:nvPr>
        </p:nvGraphicFramePr>
        <p:xfrm>
          <a:off x="4549714" y="1001852"/>
          <a:ext cx="3092571" cy="4525963"/>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aphicFrame>
        <p:nvGraphicFramePr>
          <p:cNvPr id="7" name="Content Placeholder 2" descr="Substantive Appeal&#10; ‘Perfect’ and continue an appeal to the Board&#10; After SOC/SSOC&#10; In writing&#10;">
            <a:extLst>
              <a:ext uri="{FF2B5EF4-FFF2-40B4-BE49-F238E27FC236}">
                <a16:creationId xmlns:a16="http://schemas.microsoft.com/office/drawing/2014/main" id="{50772A62-8E94-43C7-918C-73D79BFA6AF0}"/>
              </a:ext>
            </a:extLst>
          </p:cNvPr>
          <p:cNvGraphicFramePr>
            <a:graphicFrameLocks/>
          </p:cNvGraphicFramePr>
          <p:nvPr>
            <p:extLst>
              <p:ext uri="{D42A27DB-BD31-4B8C-83A1-F6EECF244321}">
                <p14:modId xmlns:p14="http://schemas.microsoft.com/office/powerpoint/2010/main" val="2739647903"/>
              </p:ext>
            </p:extLst>
          </p:nvPr>
        </p:nvGraphicFramePr>
        <p:xfrm>
          <a:off x="8717280" y="1001852"/>
          <a:ext cx="3092571" cy="4525963"/>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Tree>
    <p:extLst>
      <p:ext uri="{BB962C8B-B14F-4D97-AF65-F5344CB8AC3E}">
        <p14:creationId xmlns:p14="http://schemas.microsoft.com/office/powerpoint/2010/main" val="376539564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Graphic spid="6" grpId="0">
        <p:bldAsOne/>
      </p:bldGraphic>
      <p:bldGraphic spid="7"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custDataLst>
              <p:tags r:id="rId1"/>
            </p:custDataLst>
          </p:nvPr>
        </p:nvSpPr>
        <p:spPr/>
        <p:txBody>
          <a:bodyPr>
            <a:normAutofit fontScale="90000"/>
          </a:bodyPr>
          <a:lstStyle/>
          <a:p>
            <a:pPr eaLnBrk="1" hangingPunct="1"/>
            <a:r>
              <a:rPr lang="en-US" altLang="en-US" b="0" dirty="0">
                <a:effectLst/>
                <a:latin typeface="Myriad Pro" panose="020B0503030403020204" pitchFamily="34" charset="0"/>
              </a:rPr>
              <a:t>Full Grant, Partial Grant, CUE</a:t>
            </a:r>
          </a:p>
        </p:txBody>
      </p:sp>
      <p:sp>
        <p:nvSpPr>
          <p:cNvPr id="2" name="Slide Number Placeholder 1">
            <a:extLst>
              <a:ext uri="{FF2B5EF4-FFF2-40B4-BE49-F238E27FC236}">
                <a16:creationId xmlns:a16="http://schemas.microsoft.com/office/drawing/2014/main" id="{5AD56FF0-1DD2-4EDA-9553-84A5F4363CB0}"/>
              </a:ext>
              <a:ext uri="{C183D7F6-B498-43B3-948B-1728B52AA6E4}">
                <adec:decorative xmlns:adec="http://schemas.microsoft.com/office/drawing/2017/decorative" val="1"/>
              </a:ext>
            </a:extLst>
          </p:cNvPr>
          <p:cNvSpPr>
            <a:spLocks noGrp="1"/>
          </p:cNvSpPr>
          <p:nvPr>
            <p:ph type="sldNum" sz="quarter" idx="12"/>
            <p:custDataLst>
              <p:tags r:id="rId2"/>
            </p:custDataLst>
          </p:nvPr>
        </p:nvSpPr>
        <p:spPr/>
        <p:txBody>
          <a:bodyPr/>
          <a:lstStyle/>
          <a:p>
            <a:fld id="{36A6A193-2FDC-48DD-8023-1C75B05EEA9A}" type="slidenum">
              <a:rPr lang="en-US" smtClean="0"/>
              <a:pPr/>
              <a:t>15</a:t>
            </a:fld>
            <a:endParaRPr lang="en-US" dirty="0"/>
          </a:p>
        </p:txBody>
      </p:sp>
      <p:graphicFrame>
        <p:nvGraphicFramePr>
          <p:cNvPr id="6" name="Content Placeholder 2">
            <a:extLst>
              <a:ext uri="{FF2B5EF4-FFF2-40B4-BE49-F238E27FC236}">
                <a16:creationId xmlns:a16="http://schemas.microsoft.com/office/drawing/2014/main" id="{1ADD4E36-4D6F-4E14-B11A-1CE5020D6718}"/>
              </a:ext>
              <a:ext uri="{C183D7F6-B498-43B3-948B-1728B52AA6E4}">
                <adec:decorative xmlns:adec="http://schemas.microsoft.com/office/drawing/2017/decorative" val="1"/>
              </a:ext>
            </a:extLst>
          </p:cNvPr>
          <p:cNvGraphicFramePr>
            <a:graphicFrameLocks/>
          </p:cNvGraphicFramePr>
          <p:nvPr>
            <p:extLst>
              <p:ext uri="{D42A27DB-BD31-4B8C-83A1-F6EECF244321}">
                <p14:modId xmlns:p14="http://schemas.microsoft.com/office/powerpoint/2010/main" val="2711435925"/>
              </p:ext>
            </p:extLst>
          </p:nvPr>
        </p:nvGraphicFramePr>
        <p:xfrm>
          <a:off x="4549714" y="1001852"/>
          <a:ext cx="3092571" cy="452596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grpSp>
        <p:nvGrpSpPr>
          <p:cNvPr id="8" name="Group 7" descr="Full Grant&#10;Service-connection (SC) granted on initial request, or&#10;Maximum benefit granted for evaluation of existing SC disability&#10;">
            <a:extLst>
              <a:ext uri="{FF2B5EF4-FFF2-40B4-BE49-F238E27FC236}">
                <a16:creationId xmlns:a16="http://schemas.microsoft.com/office/drawing/2014/main" id="{873F8684-5BB3-4230-B5D3-24694F2008BB}"/>
              </a:ext>
            </a:extLst>
          </p:cNvPr>
          <p:cNvGrpSpPr/>
          <p:nvPr/>
        </p:nvGrpSpPr>
        <p:grpSpPr>
          <a:xfrm>
            <a:off x="353180" y="1001852"/>
            <a:ext cx="3092571" cy="4525963"/>
            <a:chOff x="0" y="0"/>
            <a:chExt cx="3092571" cy="4525963"/>
          </a:xfrm>
        </p:grpSpPr>
        <p:sp>
          <p:nvSpPr>
            <p:cNvPr id="9" name="Flowchart: Manual Operation 8">
              <a:extLst>
                <a:ext uri="{FF2B5EF4-FFF2-40B4-BE49-F238E27FC236}">
                  <a16:creationId xmlns:a16="http://schemas.microsoft.com/office/drawing/2014/main" id="{3F7AEB0B-D954-4764-8C51-7BC728B5CEFC}"/>
                </a:ext>
              </a:extLst>
            </p:cNvPr>
            <p:cNvSpPr/>
            <p:nvPr/>
          </p:nvSpPr>
          <p:spPr>
            <a:xfrm rot="16200000">
              <a:off x="-716696" y="716696"/>
              <a:ext cx="4525963" cy="3092571"/>
            </a:xfrm>
            <a:prstGeom prst="flowChartManualOperation">
              <a:avLst/>
            </a:prstGeom>
          </p:spPr>
          <p:style>
            <a:lnRef idx="3">
              <a:schemeClr val="lt2">
                <a:hueOff val="0"/>
                <a:satOff val="0"/>
                <a:lumOff val="0"/>
                <a:alphaOff val="0"/>
              </a:schemeClr>
            </a:lnRef>
            <a:fillRef idx="1">
              <a:schemeClr val="dk2">
                <a:hueOff val="0"/>
                <a:satOff val="0"/>
                <a:lumOff val="0"/>
                <a:alphaOff val="0"/>
              </a:schemeClr>
            </a:fillRef>
            <a:effectRef idx="1">
              <a:schemeClr val="dk2">
                <a:hueOff val="0"/>
                <a:satOff val="0"/>
                <a:lumOff val="0"/>
                <a:alphaOff val="0"/>
              </a:schemeClr>
            </a:effectRef>
            <a:fontRef idx="minor">
              <a:schemeClr val="lt1"/>
            </a:fontRef>
          </p:style>
        </p:sp>
        <p:sp>
          <p:nvSpPr>
            <p:cNvPr id="10" name="Flowchart: Manual Operation 4" descr="Full Grant&#10;Service-connection (SC) granted on initial request, or&#10;Maximum benefit granted for evaluation of existing SC disability&#10;">
              <a:extLst>
                <a:ext uri="{FF2B5EF4-FFF2-40B4-BE49-F238E27FC236}">
                  <a16:creationId xmlns:a16="http://schemas.microsoft.com/office/drawing/2014/main" id="{78877C5F-C877-4989-BDE0-A2C625E76B36}"/>
                </a:ext>
              </a:extLst>
            </p:cNvPr>
            <p:cNvSpPr txBox="1"/>
            <p:nvPr/>
          </p:nvSpPr>
          <p:spPr>
            <a:xfrm rot="21600000">
              <a:off x="0" y="905193"/>
              <a:ext cx="3092571" cy="27155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1450" tIns="0" rIns="171450" bIns="0" numCol="1" spcCol="1270" anchor="t" anchorCtr="0">
              <a:noAutofit/>
            </a:bodyPr>
            <a:lstStyle/>
            <a:p>
              <a:pPr marL="0" lvl="0" indent="0" algn="l" defTabSz="1200150">
                <a:lnSpc>
                  <a:spcPct val="90000"/>
                </a:lnSpc>
                <a:spcBef>
                  <a:spcPct val="0"/>
                </a:spcBef>
                <a:spcAft>
                  <a:spcPct val="35000"/>
                </a:spcAft>
                <a:buNone/>
              </a:pPr>
              <a:r>
                <a:rPr lang="en-US" sz="2700" b="1" kern="1200" dirty="0">
                  <a:latin typeface="Myriad Pro" panose="020B0503030403020204"/>
                </a:rPr>
                <a:t>Full Grant</a:t>
              </a:r>
            </a:p>
            <a:p>
              <a:pPr marL="228600" lvl="1" indent="-228600" algn="l" defTabSz="933450">
                <a:lnSpc>
                  <a:spcPct val="90000"/>
                </a:lnSpc>
                <a:spcBef>
                  <a:spcPct val="0"/>
                </a:spcBef>
                <a:spcAft>
                  <a:spcPct val="15000"/>
                </a:spcAft>
                <a:buChar char="•"/>
              </a:pPr>
              <a:r>
                <a:rPr lang="en-US" sz="2100" dirty="0">
                  <a:latin typeface="Myriad Pro" panose="020B0503030403020204"/>
                </a:rPr>
                <a:t>Service-connection (SC) granted on initial request, or</a:t>
              </a:r>
            </a:p>
            <a:p>
              <a:pPr marL="228600" lvl="1" indent="-228600" algn="l" defTabSz="933450">
                <a:lnSpc>
                  <a:spcPct val="90000"/>
                </a:lnSpc>
                <a:spcBef>
                  <a:spcPct val="0"/>
                </a:spcBef>
                <a:spcAft>
                  <a:spcPct val="15000"/>
                </a:spcAft>
                <a:buChar char="•"/>
              </a:pPr>
              <a:r>
                <a:rPr lang="en-US" sz="2100" dirty="0">
                  <a:latin typeface="Myriad Pro" panose="020B0503030403020204"/>
                </a:rPr>
                <a:t>Maximum benefit granted for evaluation of existing SC disability</a:t>
              </a:r>
            </a:p>
          </p:txBody>
        </p:sp>
      </p:grpSp>
      <p:grpSp>
        <p:nvGrpSpPr>
          <p:cNvPr id="13" name="Group 12" descr="Partial Grant&#10;Maximum schedular benefit allowed not granted for entire period under appeal&#10;">
            <a:extLst>
              <a:ext uri="{FF2B5EF4-FFF2-40B4-BE49-F238E27FC236}">
                <a16:creationId xmlns:a16="http://schemas.microsoft.com/office/drawing/2014/main" id="{5F77F861-8B0F-4C34-9E63-70E38A3A4625}"/>
              </a:ext>
            </a:extLst>
          </p:cNvPr>
          <p:cNvGrpSpPr/>
          <p:nvPr/>
        </p:nvGrpSpPr>
        <p:grpSpPr>
          <a:xfrm>
            <a:off x="4549714" y="1001852"/>
            <a:ext cx="3092571" cy="4525963"/>
            <a:chOff x="0" y="0"/>
            <a:chExt cx="3092571" cy="4525963"/>
          </a:xfrm>
        </p:grpSpPr>
        <p:sp>
          <p:nvSpPr>
            <p:cNvPr id="14" name="Flowchart: Manual Operation 13">
              <a:extLst>
                <a:ext uri="{FF2B5EF4-FFF2-40B4-BE49-F238E27FC236}">
                  <a16:creationId xmlns:a16="http://schemas.microsoft.com/office/drawing/2014/main" id="{2DD07A3E-87D7-48C5-B3CD-FD397FC589C7}"/>
                </a:ext>
              </a:extLst>
            </p:cNvPr>
            <p:cNvSpPr/>
            <p:nvPr/>
          </p:nvSpPr>
          <p:spPr>
            <a:xfrm rot="16200000">
              <a:off x="-716696" y="716696"/>
              <a:ext cx="4525963" cy="3092571"/>
            </a:xfrm>
            <a:prstGeom prst="flowChartManualOperation">
              <a:avLst/>
            </a:prstGeom>
          </p:spPr>
          <p:style>
            <a:lnRef idx="3">
              <a:schemeClr val="lt2">
                <a:hueOff val="0"/>
                <a:satOff val="0"/>
                <a:lumOff val="0"/>
                <a:alphaOff val="0"/>
              </a:schemeClr>
            </a:lnRef>
            <a:fillRef idx="1">
              <a:schemeClr val="dk2">
                <a:hueOff val="0"/>
                <a:satOff val="0"/>
                <a:lumOff val="0"/>
                <a:alphaOff val="0"/>
              </a:schemeClr>
            </a:fillRef>
            <a:effectRef idx="1">
              <a:schemeClr val="dk2">
                <a:hueOff val="0"/>
                <a:satOff val="0"/>
                <a:lumOff val="0"/>
                <a:alphaOff val="0"/>
              </a:schemeClr>
            </a:effectRef>
            <a:fontRef idx="minor">
              <a:schemeClr val="lt1"/>
            </a:fontRef>
          </p:style>
        </p:sp>
        <p:sp>
          <p:nvSpPr>
            <p:cNvPr id="15" name="Flowchart: Manual Operation 4" descr="Partial Grant&#10;Maximum schedular benefit allowed not granted for entire period under appeal&#10;&#10;">
              <a:extLst>
                <a:ext uri="{FF2B5EF4-FFF2-40B4-BE49-F238E27FC236}">
                  <a16:creationId xmlns:a16="http://schemas.microsoft.com/office/drawing/2014/main" id="{FEB82BAD-D50D-4AE6-9B50-93E6ED0D3029}"/>
                </a:ext>
              </a:extLst>
            </p:cNvPr>
            <p:cNvSpPr txBox="1"/>
            <p:nvPr/>
          </p:nvSpPr>
          <p:spPr>
            <a:xfrm rot="21600000">
              <a:off x="0" y="905193"/>
              <a:ext cx="3092571" cy="27155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1450" tIns="0" rIns="171450" bIns="0" numCol="1" spcCol="1270" anchor="t" anchorCtr="0">
              <a:noAutofit/>
            </a:bodyPr>
            <a:lstStyle/>
            <a:p>
              <a:pPr marL="0" lvl="0" indent="0" algn="l" defTabSz="1200150">
                <a:lnSpc>
                  <a:spcPct val="90000"/>
                </a:lnSpc>
                <a:spcBef>
                  <a:spcPct val="0"/>
                </a:spcBef>
                <a:spcAft>
                  <a:spcPct val="35000"/>
                </a:spcAft>
                <a:buNone/>
              </a:pPr>
              <a:r>
                <a:rPr lang="en-US" sz="2700" b="1" kern="1200" dirty="0">
                  <a:latin typeface="Myriad Pro" panose="020B0503030403020204"/>
                </a:rPr>
                <a:t>Partial Grant</a:t>
              </a:r>
            </a:p>
            <a:p>
              <a:pPr marL="228600" lvl="1" indent="-228600" algn="l" defTabSz="933450">
                <a:lnSpc>
                  <a:spcPct val="90000"/>
                </a:lnSpc>
                <a:spcBef>
                  <a:spcPct val="0"/>
                </a:spcBef>
                <a:spcAft>
                  <a:spcPct val="15000"/>
                </a:spcAft>
                <a:buChar char="•"/>
              </a:pPr>
              <a:r>
                <a:rPr lang="en-US" sz="2100" dirty="0">
                  <a:latin typeface="Myriad Pro" panose="020B0503030403020204"/>
                </a:rPr>
                <a:t>Maximum schedular benefit allowed not granted for entire period under appeal</a:t>
              </a:r>
            </a:p>
          </p:txBody>
        </p:sp>
      </p:grpSp>
      <p:grpSp>
        <p:nvGrpSpPr>
          <p:cNvPr id="16" name="Group 15" descr="Clear and Unmistakable Error (CUE)&#10;Undebatable error&#10;Original decision fatally flawed&#10;Reverses prior decision&#10;">
            <a:extLst>
              <a:ext uri="{FF2B5EF4-FFF2-40B4-BE49-F238E27FC236}">
                <a16:creationId xmlns:a16="http://schemas.microsoft.com/office/drawing/2014/main" id="{BC70318F-D92B-4F2B-B05F-03589117290B}"/>
              </a:ext>
            </a:extLst>
          </p:cNvPr>
          <p:cNvGrpSpPr/>
          <p:nvPr/>
        </p:nvGrpSpPr>
        <p:grpSpPr>
          <a:xfrm>
            <a:off x="8746249" y="1001852"/>
            <a:ext cx="3092571" cy="4525963"/>
            <a:chOff x="0" y="0"/>
            <a:chExt cx="3092571" cy="4525963"/>
          </a:xfrm>
        </p:grpSpPr>
        <p:sp>
          <p:nvSpPr>
            <p:cNvPr id="17" name="Flowchart: Manual Operation 16">
              <a:extLst>
                <a:ext uri="{FF2B5EF4-FFF2-40B4-BE49-F238E27FC236}">
                  <a16:creationId xmlns:a16="http://schemas.microsoft.com/office/drawing/2014/main" id="{31CE0C15-3842-4A55-B46E-9FA9F555B048}"/>
                </a:ext>
              </a:extLst>
            </p:cNvPr>
            <p:cNvSpPr/>
            <p:nvPr/>
          </p:nvSpPr>
          <p:spPr>
            <a:xfrm rot="16200000">
              <a:off x="-716696" y="716696"/>
              <a:ext cx="4525963" cy="3092571"/>
            </a:xfrm>
            <a:prstGeom prst="flowChartManualOperation">
              <a:avLst/>
            </a:prstGeom>
          </p:spPr>
          <p:style>
            <a:lnRef idx="3">
              <a:schemeClr val="lt2">
                <a:hueOff val="0"/>
                <a:satOff val="0"/>
                <a:lumOff val="0"/>
                <a:alphaOff val="0"/>
              </a:schemeClr>
            </a:lnRef>
            <a:fillRef idx="1">
              <a:schemeClr val="dk2">
                <a:hueOff val="0"/>
                <a:satOff val="0"/>
                <a:lumOff val="0"/>
                <a:alphaOff val="0"/>
              </a:schemeClr>
            </a:fillRef>
            <a:effectRef idx="1">
              <a:schemeClr val="dk2">
                <a:hueOff val="0"/>
                <a:satOff val="0"/>
                <a:lumOff val="0"/>
                <a:alphaOff val="0"/>
              </a:schemeClr>
            </a:effectRef>
            <a:fontRef idx="minor">
              <a:schemeClr val="lt1"/>
            </a:fontRef>
          </p:style>
        </p:sp>
        <p:sp>
          <p:nvSpPr>
            <p:cNvPr id="18" name="Flowchart: Manual Operation 4" descr="Clear and Unmistakable Error (CUE)&#10;Undebatable error&#10;Original decision fatally flawed&#10;Reverses prior decision&#10;">
              <a:extLst>
                <a:ext uri="{FF2B5EF4-FFF2-40B4-BE49-F238E27FC236}">
                  <a16:creationId xmlns:a16="http://schemas.microsoft.com/office/drawing/2014/main" id="{EA66F7A4-64CD-41A6-AAFB-8A9435EE15F6}"/>
                </a:ext>
              </a:extLst>
            </p:cNvPr>
            <p:cNvSpPr txBox="1"/>
            <p:nvPr/>
          </p:nvSpPr>
          <p:spPr>
            <a:xfrm rot="21600000">
              <a:off x="0" y="905193"/>
              <a:ext cx="3092571" cy="27155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1450" tIns="0" rIns="171450" bIns="0" numCol="1" spcCol="1270" anchor="t" anchorCtr="0">
              <a:noAutofit/>
            </a:bodyPr>
            <a:lstStyle/>
            <a:p>
              <a:pPr marL="0" lvl="0" indent="0" algn="l" defTabSz="1200150">
                <a:lnSpc>
                  <a:spcPct val="90000"/>
                </a:lnSpc>
                <a:spcBef>
                  <a:spcPct val="0"/>
                </a:spcBef>
                <a:spcAft>
                  <a:spcPct val="35000"/>
                </a:spcAft>
                <a:buNone/>
              </a:pPr>
              <a:r>
                <a:rPr lang="en-US" sz="2700" b="1" kern="1200" dirty="0">
                  <a:latin typeface="Myriad Pro" panose="020B0503030403020204"/>
                </a:rPr>
                <a:t>Clear and Unmistakable Error (CUE)</a:t>
              </a:r>
            </a:p>
            <a:p>
              <a:pPr marL="228600" lvl="1" indent="-228600" algn="l" defTabSz="933450">
                <a:lnSpc>
                  <a:spcPct val="90000"/>
                </a:lnSpc>
                <a:spcBef>
                  <a:spcPct val="0"/>
                </a:spcBef>
                <a:spcAft>
                  <a:spcPct val="15000"/>
                </a:spcAft>
                <a:buChar char="•"/>
              </a:pPr>
              <a:r>
                <a:rPr lang="en-US" sz="2100" dirty="0">
                  <a:latin typeface="Myriad Pro" panose="020B0503030403020204"/>
                </a:rPr>
                <a:t>Undebatable error</a:t>
              </a:r>
            </a:p>
            <a:p>
              <a:pPr marL="228600" lvl="1" indent="-228600" algn="l" defTabSz="933450">
                <a:lnSpc>
                  <a:spcPct val="90000"/>
                </a:lnSpc>
                <a:spcBef>
                  <a:spcPct val="0"/>
                </a:spcBef>
                <a:spcAft>
                  <a:spcPct val="15000"/>
                </a:spcAft>
                <a:buChar char="•"/>
              </a:pPr>
              <a:r>
                <a:rPr lang="en-US" sz="2100" dirty="0">
                  <a:latin typeface="Myriad Pro" panose="020B0503030403020204"/>
                </a:rPr>
                <a:t>Original decision fatally flawed</a:t>
              </a:r>
            </a:p>
            <a:p>
              <a:pPr marL="228600" lvl="1" indent="-228600" algn="l" defTabSz="933450">
                <a:lnSpc>
                  <a:spcPct val="90000"/>
                </a:lnSpc>
                <a:spcBef>
                  <a:spcPct val="0"/>
                </a:spcBef>
                <a:spcAft>
                  <a:spcPct val="15000"/>
                </a:spcAft>
                <a:buChar char="•"/>
              </a:pPr>
              <a:r>
                <a:rPr lang="en-US" sz="2100" dirty="0">
                  <a:latin typeface="Myriad Pro" panose="020B0503030403020204"/>
                </a:rPr>
                <a:t>Reverses prior decision</a:t>
              </a:r>
            </a:p>
          </p:txBody>
        </p:sp>
      </p:grpSp>
    </p:spTree>
    <p:extLst>
      <p:ext uri="{BB962C8B-B14F-4D97-AF65-F5344CB8AC3E}">
        <p14:creationId xmlns:p14="http://schemas.microsoft.com/office/powerpoint/2010/main" val="32576042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custDataLst>
              <p:tags r:id="rId1"/>
            </p:custDataLst>
          </p:nvPr>
        </p:nvSpPr>
        <p:spPr/>
        <p:txBody>
          <a:bodyPr>
            <a:normAutofit fontScale="90000"/>
          </a:bodyPr>
          <a:lstStyle/>
          <a:p>
            <a:pPr eaLnBrk="1" hangingPunct="1"/>
            <a:r>
              <a:rPr lang="en-US" altLang="en-US" b="0" dirty="0">
                <a:latin typeface="Myriad Pro" panose="020B0503030403020204" pitchFamily="34" charset="0"/>
              </a:rPr>
              <a:t>Remand, Downstream, Intertwined</a:t>
            </a:r>
            <a:endParaRPr lang="en-US" altLang="en-US" b="0" dirty="0">
              <a:effectLst/>
              <a:latin typeface="Myriad Pro" panose="020B0503030403020204" pitchFamily="34" charset="0"/>
            </a:endParaRPr>
          </a:p>
        </p:txBody>
      </p:sp>
      <p:graphicFrame>
        <p:nvGraphicFramePr>
          <p:cNvPr id="3" name="Content Placeholder 2" descr="Remand&#10; Board returns appeal to RO&#10; Additional evidence, due process, or reconsideration needed&#10; Oldest appeals&#10;">
            <a:extLst>
              <a:ext uri="{FF2B5EF4-FFF2-40B4-BE49-F238E27FC236}">
                <a16:creationId xmlns:a16="http://schemas.microsoft.com/office/drawing/2014/main" id="{75FBD506-4ED9-4AC1-A362-71EB17C4C4A0}"/>
              </a:ext>
            </a:extLst>
          </p:cNvPr>
          <p:cNvGraphicFramePr>
            <a:graphicFrameLocks noGrp="1"/>
          </p:cNvGraphicFramePr>
          <p:nvPr>
            <p:ph idx="1"/>
            <p:extLst>
              <p:ext uri="{D42A27DB-BD31-4B8C-83A1-F6EECF244321}">
                <p14:modId xmlns:p14="http://schemas.microsoft.com/office/powerpoint/2010/main" val="2772405011"/>
              </p:ext>
            </p:extLst>
          </p:nvPr>
        </p:nvGraphicFramePr>
        <p:xfrm>
          <a:off x="382147" y="1001851"/>
          <a:ext cx="3092571" cy="452596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 name="Slide Number Placeholder 1">
            <a:extLst>
              <a:ext uri="{FF2B5EF4-FFF2-40B4-BE49-F238E27FC236}">
                <a16:creationId xmlns:a16="http://schemas.microsoft.com/office/drawing/2014/main" id="{5AD56FF0-1DD2-4EDA-9553-84A5F4363CB0}"/>
              </a:ext>
              <a:ext uri="{C183D7F6-B498-43B3-948B-1728B52AA6E4}">
                <adec:decorative xmlns:adec="http://schemas.microsoft.com/office/drawing/2017/decorative" val="1"/>
              </a:ext>
            </a:extLst>
          </p:cNvPr>
          <p:cNvSpPr>
            <a:spLocks noGrp="1"/>
          </p:cNvSpPr>
          <p:nvPr>
            <p:ph type="sldNum" sz="quarter" idx="12"/>
            <p:custDataLst>
              <p:tags r:id="rId2"/>
            </p:custDataLst>
          </p:nvPr>
        </p:nvSpPr>
        <p:spPr/>
        <p:txBody>
          <a:bodyPr/>
          <a:lstStyle/>
          <a:p>
            <a:fld id="{36A6A193-2FDC-48DD-8023-1C75B05EEA9A}" type="slidenum">
              <a:rPr lang="en-US" smtClean="0"/>
              <a:pPr/>
              <a:t>16</a:t>
            </a:fld>
            <a:endParaRPr lang="en-US" dirty="0"/>
          </a:p>
        </p:txBody>
      </p:sp>
      <p:graphicFrame>
        <p:nvGraphicFramePr>
          <p:cNvPr id="6" name="Content Placeholder 2" descr="Downstream Issue&#10; Issues that arise as direct result of favorable decision&#10;">
            <a:extLst>
              <a:ext uri="{FF2B5EF4-FFF2-40B4-BE49-F238E27FC236}">
                <a16:creationId xmlns:a16="http://schemas.microsoft.com/office/drawing/2014/main" id="{1ADD4E36-4D6F-4E14-B11A-1CE5020D6718}"/>
              </a:ext>
            </a:extLst>
          </p:cNvPr>
          <p:cNvGraphicFramePr>
            <a:graphicFrameLocks/>
          </p:cNvGraphicFramePr>
          <p:nvPr>
            <p:extLst>
              <p:ext uri="{D42A27DB-BD31-4B8C-83A1-F6EECF244321}">
                <p14:modId xmlns:p14="http://schemas.microsoft.com/office/powerpoint/2010/main" val="2305596696"/>
              </p:ext>
            </p:extLst>
          </p:nvPr>
        </p:nvGraphicFramePr>
        <p:xfrm>
          <a:off x="4549714" y="1001852"/>
          <a:ext cx="3092571" cy="4525963"/>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aphicFrame>
        <p:nvGraphicFramePr>
          <p:cNvPr id="7" name="Content Placeholder 2" descr="Inextricably Intertwined Issues&#10; Decision on an issue that significantly impacts appeal&#10; Must be adjudicated&#10;">
            <a:extLst>
              <a:ext uri="{FF2B5EF4-FFF2-40B4-BE49-F238E27FC236}">
                <a16:creationId xmlns:a16="http://schemas.microsoft.com/office/drawing/2014/main" id="{50772A62-8E94-43C7-918C-73D79BFA6AF0}"/>
              </a:ext>
            </a:extLst>
          </p:cNvPr>
          <p:cNvGraphicFramePr>
            <a:graphicFrameLocks/>
          </p:cNvGraphicFramePr>
          <p:nvPr>
            <p:extLst>
              <p:ext uri="{D42A27DB-BD31-4B8C-83A1-F6EECF244321}">
                <p14:modId xmlns:p14="http://schemas.microsoft.com/office/powerpoint/2010/main" val="4187827240"/>
              </p:ext>
            </p:extLst>
          </p:nvPr>
        </p:nvGraphicFramePr>
        <p:xfrm>
          <a:off x="8717280" y="1001852"/>
          <a:ext cx="3092571" cy="4525963"/>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Tree>
    <p:extLst>
      <p:ext uri="{BB962C8B-B14F-4D97-AF65-F5344CB8AC3E}">
        <p14:creationId xmlns:p14="http://schemas.microsoft.com/office/powerpoint/2010/main" val="14700429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Graphic spid="6" grpId="0">
        <p:bldAsOne/>
      </p:bldGraphic>
      <p:bldGraphic spid="7"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CD9296-3BF7-4A85-B463-4C583FD0D2D5}"/>
              </a:ext>
            </a:extLst>
          </p:cNvPr>
          <p:cNvSpPr>
            <a:spLocks noGrp="1"/>
          </p:cNvSpPr>
          <p:nvPr>
            <p:ph idx="1"/>
          </p:nvPr>
        </p:nvSpPr>
        <p:spPr>
          <a:xfrm>
            <a:off x="609600" y="961871"/>
            <a:ext cx="10972800" cy="4525963"/>
          </a:xfrm>
        </p:spPr>
        <p:txBody>
          <a:bodyPr>
            <a:normAutofit lnSpcReduction="10000"/>
          </a:bodyPr>
          <a:lstStyle/>
          <a:p>
            <a:r>
              <a:rPr lang="en-US" b="1" dirty="0"/>
              <a:t>Scenario</a:t>
            </a:r>
            <a:r>
              <a:rPr lang="en-US" dirty="0"/>
              <a:t>: The evaluation of Veteran’s anxiety disorder, evaluated at 30 percent is on appeal. DRO can grant an increase to 50 percent, effective the date of the current exam, which was conducted two years after the start of the appeal period.</a:t>
            </a:r>
            <a:endParaRPr lang="en-US" b="1" dirty="0"/>
          </a:p>
          <a:p>
            <a:r>
              <a:rPr lang="en-US" b="1" dirty="0"/>
              <a:t>Question</a:t>
            </a:r>
            <a:r>
              <a:rPr lang="en-US" dirty="0"/>
              <a:t>: Is this considered a full grant or a partial grant?</a:t>
            </a:r>
          </a:p>
          <a:p>
            <a:r>
              <a:rPr lang="en-US" b="1" dirty="0"/>
              <a:t>Answer</a:t>
            </a:r>
            <a:r>
              <a:rPr lang="en-US" dirty="0"/>
              <a:t>: This is a partial grant as it was not to the maximum schedular benefit for the entire period under appeal.</a:t>
            </a:r>
          </a:p>
        </p:txBody>
      </p:sp>
      <p:sp>
        <p:nvSpPr>
          <p:cNvPr id="3" name="Title 2">
            <a:extLst>
              <a:ext uri="{FF2B5EF4-FFF2-40B4-BE49-F238E27FC236}">
                <a16:creationId xmlns:a16="http://schemas.microsoft.com/office/drawing/2014/main" id="{9DFB3C44-053B-4BF7-AEF2-1624D99A9EE1}"/>
              </a:ext>
            </a:extLst>
          </p:cNvPr>
          <p:cNvSpPr>
            <a:spLocks noGrp="1"/>
          </p:cNvSpPr>
          <p:nvPr>
            <p:ph type="title"/>
          </p:nvPr>
        </p:nvSpPr>
        <p:spPr/>
        <p:txBody>
          <a:bodyPr/>
          <a:lstStyle/>
          <a:p>
            <a:r>
              <a:rPr lang="en-US" dirty="0"/>
              <a:t>Knowledge Check #2</a:t>
            </a:r>
          </a:p>
        </p:txBody>
      </p:sp>
      <p:pic>
        <p:nvPicPr>
          <p:cNvPr id="4" name="Picture 3">
            <a:extLst>
              <a:ext uri="{FF2B5EF4-FFF2-40B4-BE49-F238E27FC236}">
                <a16:creationId xmlns:a16="http://schemas.microsoft.com/office/drawing/2014/main" id="{1E94F058-088A-4CD9-AE61-EBEC58CF1AE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0323442" y="4934698"/>
            <a:ext cx="1818591" cy="1204956"/>
          </a:xfrm>
          <a:prstGeom prst="rect">
            <a:avLst/>
          </a:prstGeom>
        </p:spPr>
      </p:pic>
    </p:spTree>
    <p:extLst>
      <p:ext uri="{BB962C8B-B14F-4D97-AF65-F5344CB8AC3E}">
        <p14:creationId xmlns:p14="http://schemas.microsoft.com/office/powerpoint/2010/main" val="549725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D471EAB-F317-4B74-B661-7B40E1BF4ABC}"/>
              </a:ext>
            </a:extLst>
          </p:cNvPr>
          <p:cNvSpPr txBox="1">
            <a:spLocks noGrp="1"/>
          </p:cNvSpPr>
          <p:nvPr>
            <p:ph type="title" idx="4294967295"/>
          </p:nvPr>
        </p:nvSpPr>
        <p:spPr>
          <a:xfrm>
            <a:off x="2221041" y="3928834"/>
            <a:ext cx="7749915" cy="175432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2F56"/>
                </a:solidFill>
                <a:effectLst/>
                <a:uLnTx/>
                <a:uFillTx/>
                <a:latin typeface="Myriad Pro" panose="020B0503030403020204"/>
                <a:ea typeface="+mn-ea"/>
                <a:cs typeface="+mn-cs"/>
              </a:rPr>
              <a:t>Describe the basic steps in legacy appeals processing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600" b="0" i="1" u="none" strike="noStrike" kern="1200" cap="none" spc="0" normalizeH="0" baseline="0" noProof="0" dirty="0">
              <a:ln>
                <a:noFill/>
              </a:ln>
              <a:solidFill>
                <a:srgbClr val="002F56"/>
              </a:solidFill>
              <a:effectLst/>
              <a:uLnTx/>
              <a:uFillTx/>
              <a:latin typeface="Myriad Pro" panose="020B0503030403020204"/>
              <a:ea typeface="+mn-ea"/>
              <a:cs typeface="+mn-cs"/>
            </a:endParaRPr>
          </a:p>
        </p:txBody>
      </p:sp>
    </p:spTree>
    <p:extLst>
      <p:ext uri="{BB962C8B-B14F-4D97-AF65-F5344CB8AC3E}">
        <p14:creationId xmlns:p14="http://schemas.microsoft.com/office/powerpoint/2010/main" val="2991070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custDataLst>
              <p:tags r:id="rId1"/>
            </p:custDataLst>
          </p:nvPr>
        </p:nvSpPr>
        <p:spPr/>
        <p:txBody>
          <a:bodyPr>
            <a:normAutofit fontScale="90000"/>
          </a:bodyPr>
          <a:lstStyle/>
          <a:p>
            <a:pPr eaLnBrk="1" hangingPunct="1"/>
            <a:r>
              <a:rPr lang="en-US" altLang="en-US" b="0" dirty="0">
                <a:effectLst/>
                <a:latin typeface="Myriad Pro" panose="020B0503030403020204" pitchFamily="34" charset="0"/>
              </a:rPr>
              <a:t>Legacy Appeal Process Overview</a:t>
            </a:r>
          </a:p>
        </p:txBody>
      </p:sp>
      <p:sp>
        <p:nvSpPr>
          <p:cNvPr id="2" name="Slide Number Placeholder 1">
            <a:extLst>
              <a:ext uri="{FF2B5EF4-FFF2-40B4-BE49-F238E27FC236}">
                <a16:creationId xmlns:a16="http://schemas.microsoft.com/office/drawing/2014/main" id="{5AD56FF0-1DD2-4EDA-9553-84A5F4363CB0}"/>
              </a:ext>
              <a:ext uri="{C183D7F6-B498-43B3-948B-1728B52AA6E4}">
                <adec:decorative xmlns:adec="http://schemas.microsoft.com/office/drawing/2017/decorative" val="1"/>
              </a:ext>
            </a:extLst>
          </p:cNvPr>
          <p:cNvSpPr>
            <a:spLocks noGrp="1"/>
          </p:cNvSpPr>
          <p:nvPr>
            <p:ph type="sldNum" sz="quarter" idx="12"/>
            <p:custDataLst>
              <p:tags r:id="rId2"/>
            </p:custDataLst>
          </p:nvPr>
        </p:nvSpPr>
        <p:spPr/>
        <p:txBody>
          <a:bodyPr/>
          <a:lstStyle/>
          <a:p>
            <a:fld id="{36A6A193-2FDC-48DD-8023-1C75B05EEA9A}" type="slidenum">
              <a:rPr lang="en-US" smtClean="0"/>
              <a:pPr/>
              <a:t>19</a:t>
            </a:fld>
            <a:endParaRPr lang="en-US" dirty="0"/>
          </a:p>
        </p:txBody>
      </p:sp>
      <p:pic>
        <p:nvPicPr>
          <p:cNvPr id="5" name="Content Placeholder 6" descr="legacy appeals overview">
            <a:extLst>
              <a:ext uri="{FF2B5EF4-FFF2-40B4-BE49-F238E27FC236}">
                <a16:creationId xmlns:a16="http://schemas.microsoft.com/office/drawing/2014/main" id="{9FBDA7BD-A583-4B15-A1E5-61CC9C1106AC}"/>
              </a:ext>
            </a:extLst>
          </p:cNvPr>
          <p:cNvPicPr>
            <a:picLocks noGrp="1"/>
          </p:cNvPicPr>
          <p:nvPr>
            <p:ph idx="1"/>
          </p:nvPr>
        </p:nvPicPr>
        <p:blipFill>
          <a:blip r:embed="rId5"/>
          <a:stretch>
            <a:fillRect/>
          </a:stretch>
        </p:blipFill>
        <p:spPr>
          <a:xfrm>
            <a:off x="157021" y="1375013"/>
            <a:ext cx="11877957" cy="4107974"/>
          </a:xfrm>
          <a:prstGeom prst="rect">
            <a:avLst/>
          </a:prstGeom>
        </p:spPr>
      </p:pic>
    </p:spTree>
    <p:extLst>
      <p:ext uri="{BB962C8B-B14F-4D97-AF65-F5344CB8AC3E}">
        <p14:creationId xmlns:p14="http://schemas.microsoft.com/office/powerpoint/2010/main" val="186826896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1191419-4A32-487C-9198-9D1359A7269C}"/>
              </a:ext>
            </a:extLst>
          </p:cNvPr>
          <p:cNvSpPr>
            <a:spLocks noGrp="1"/>
          </p:cNvSpPr>
          <p:nvPr>
            <p:ph type="title"/>
          </p:nvPr>
        </p:nvSpPr>
        <p:spPr/>
        <p:txBody>
          <a:bodyPr/>
          <a:lstStyle/>
          <a:p>
            <a:r>
              <a:rPr lang="en-US" dirty="0"/>
              <a:t>The Bottom Line</a:t>
            </a:r>
          </a:p>
        </p:txBody>
      </p:sp>
      <p:sp>
        <p:nvSpPr>
          <p:cNvPr id="2" name="Content Placeholder 1">
            <a:extLst>
              <a:ext uri="{FF2B5EF4-FFF2-40B4-BE49-F238E27FC236}">
                <a16:creationId xmlns:a16="http://schemas.microsoft.com/office/drawing/2014/main" id="{DFEFA351-8A70-4E82-B4CF-79F077FAA2C4}"/>
              </a:ext>
            </a:extLst>
          </p:cNvPr>
          <p:cNvSpPr>
            <a:spLocks noGrp="1"/>
          </p:cNvSpPr>
          <p:nvPr>
            <p:ph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Disagreements with VBA decisions issued prior to Appeals Modernization Act (AMA) implementation on February 19, 2019, are considered legacy appeals. </a:t>
            </a:r>
            <a:r>
              <a:rPr lang="en-US" dirty="0">
                <a:effectLst/>
              </a:rPr>
              <a:t>Claims processors must </a:t>
            </a:r>
            <a:r>
              <a:rPr lang="en-US" dirty="0"/>
              <a:t>understand</a:t>
            </a:r>
            <a:r>
              <a:rPr lang="en-US" dirty="0">
                <a:effectLst/>
              </a:rPr>
              <a:t> the legacy appeals process</a:t>
            </a:r>
            <a:r>
              <a:rPr lang="en-US" dirty="0"/>
              <a:t> to properly handle the remaining legacy workload.</a:t>
            </a:r>
          </a:p>
        </p:txBody>
      </p:sp>
      <p:pic>
        <p:nvPicPr>
          <p:cNvPr id="4" name="Picture 3">
            <a:extLst>
              <a:ext uri="{FF2B5EF4-FFF2-40B4-BE49-F238E27FC236}">
                <a16:creationId xmlns:a16="http://schemas.microsoft.com/office/drawing/2014/main" id="{61DC3EAF-0733-4DC4-B4B6-3B0CEEA88719}"/>
              </a:ext>
              <a:ext uri="{C183D7F6-B498-43B3-948B-1728B52AA6E4}">
                <adec:decorative xmlns:adec="http://schemas.microsoft.com/office/drawing/2017/decorative" val="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154119" y="3918270"/>
            <a:ext cx="1657350" cy="1933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455042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custDataLst>
              <p:tags r:id="rId1"/>
            </p:custDataLst>
          </p:nvPr>
        </p:nvSpPr>
        <p:spPr/>
        <p:txBody>
          <a:bodyPr>
            <a:normAutofit fontScale="90000"/>
          </a:bodyPr>
          <a:lstStyle/>
          <a:p>
            <a:pPr eaLnBrk="1" hangingPunct="1"/>
            <a:r>
              <a:rPr lang="en-US" altLang="en-US" b="0" dirty="0">
                <a:effectLst/>
                <a:latin typeface="Myriad Pro" panose="020B0503030403020204" pitchFamily="34" charset="0"/>
              </a:rPr>
              <a:t>Legacy Appeal Process Basic Stages</a:t>
            </a:r>
          </a:p>
        </p:txBody>
      </p:sp>
      <p:sp>
        <p:nvSpPr>
          <p:cNvPr id="56323" name="Content Placeholder 2"/>
          <p:cNvSpPr>
            <a:spLocks noGrp="1"/>
          </p:cNvSpPr>
          <p:nvPr>
            <p:ph idx="1"/>
            <p:custDataLst>
              <p:tags r:id="rId2"/>
            </p:custDataLst>
          </p:nvPr>
        </p:nvSpPr>
        <p:spPr>
          <a:xfrm>
            <a:off x="354562" y="990601"/>
            <a:ext cx="11227837" cy="4817532"/>
          </a:xfrm>
        </p:spPr>
        <p:txBody>
          <a:bodyPr>
            <a:normAutofit fontScale="85000" lnSpcReduction="20000"/>
          </a:bodyPr>
          <a:lstStyle/>
          <a:p>
            <a:r>
              <a:rPr lang="en-US" altLang="en-US" dirty="0">
                <a:solidFill>
                  <a:srgbClr val="002060"/>
                </a:solidFill>
                <a:latin typeface="Myriad Pro"/>
                <a:cs typeface="Times New Roman" panose="02020603050405020304" pitchFamily="18" charset="0"/>
              </a:rPr>
              <a:t>Claimant submits NOD</a:t>
            </a:r>
          </a:p>
          <a:p>
            <a:r>
              <a:rPr lang="en-US" altLang="en-US" dirty="0">
                <a:solidFill>
                  <a:srgbClr val="002060"/>
                </a:solidFill>
                <a:latin typeface="Myriad Pro"/>
                <a:cs typeface="Times New Roman" panose="02020603050405020304" pitchFamily="18" charset="0"/>
              </a:rPr>
              <a:t>Intake, develop, and establish control of NOD</a:t>
            </a:r>
          </a:p>
          <a:p>
            <a:r>
              <a:rPr lang="en-US" altLang="en-US" dirty="0">
                <a:solidFill>
                  <a:srgbClr val="002060"/>
                </a:solidFill>
                <a:latin typeface="Myriad Pro"/>
                <a:cs typeface="Times New Roman" panose="02020603050405020304" pitchFamily="18" charset="0"/>
              </a:rPr>
              <a:t>Solicit for traditional or DRO review</a:t>
            </a:r>
          </a:p>
          <a:p>
            <a:r>
              <a:rPr lang="en-US" altLang="en-US" dirty="0">
                <a:solidFill>
                  <a:srgbClr val="002060"/>
                </a:solidFill>
                <a:latin typeface="Myriad Pro"/>
                <a:cs typeface="Times New Roman" panose="02020603050405020304" pitchFamily="18" charset="0"/>
              </a:rPr>
              <a:t>Review and develop appeal, conduct informal conferences</a:t>
            </a:r>
          </a:p>
          <a:p>
            <a:r>
              <a:rPr lang="en-US" altLang="en-US" dirty="0">
                <a:solidFill>
                  <a:srgbClr val="002060"/>
                </a:solidFill>
                <a:latin typeface="Myriad Pro"/>
                <a:cs typeface="Times New Roman" panose="02020603050405020304" pitchFamily="18" charset="0"/>
              </a:rPr>
              <a:t>Decision</a:t>
            </a:r>
          </a:p>
          <a:p>
            <a:pPr lvl="1"/>
            <a:r>
              <a:rPr lang="en-US" altLang="en-US" dirty="0">
                <a:solidFill>
                  <a:srgbClr val="002060"/>
                </a:solidFill>
                <a:latin typeface="Myriad Pro"/>
                <a:cs typeface="Times New Roman" panose="02020603050405020304" pitchFamily="18" charset="0"/>
              </a:rPr>
              <a:t>Uphold prior and issue SOC, or</a:t>
            </a:r>
          </a:p>
          <a:p>
            <a:pPr lvl="1"/>
            <a:r>
              <a:rPr lang="en-US" altLang="en-US" dirty="0">
                <a:solidFill>
                  <a:srgbClr val="002060"/>
                </a:solidFill>
                <a:latin typeface="Myriad Pro"/>
                <a:cs typeface="Times New Roman" panose="02020603050405020304" pitchFamily="18" charset="0"/>
              </a:rPr>
              <a:t>Overturn prior and grant the appeal</a:t>
            </a:r>
          </a:p>
          <a:p>
            <a:r>
              <a:rPr lang="en-US" altLang="en-US" dirty="0">
                <a:solidFill>
                  <a:srgbClr val="002060"/>
                </a:solidFill>
                <a:latin typeface="Myriad Pro"/>
                <a:cs typeface="Times New Roman" panose="02020603050405020304" pitchFamily="18" charset="0"/>
              </a:rPr>
              <a:t>Claimant can continue pursuing denied issues to the Board</a:t>
            </a:r>
          </a:p>
          <a:p>
            <a:pPr lvl="1"/>
            <a:r>
              <a:rPr lang="en-US" altLang="en-US" dirty="0">
                <a:solidFill>
                  <a:srgbClr val="002060"/>
                </a:solidFill>
                <a:latin typeface="Myriad Pro"/>
                <a:cs typeface="Times New Roman" panose="02020603050405020304" pitchFamily="18" charset="0"/>
              </a:rPr>
              <a:t>VA will review, develop, and issue a SSOC for new issues/evidence when further development is necessary</a:t>
            </a:r>
          </a:p>
          <a:p>
            <a:pPr lvl="1"/>
            <a:r>
              <a:rPr lang="en-US" altLang="en-US" dirty="0">
                <a:solidFill>
                  <a:srgbClr val="002060"/>
                </a:solidFill>
                <a:latin typeface="Myriad Pro"/>
                <a:cs typeface="Times New Roman" panose="02020603050405020304" pitchFamily="18" charset="0"/>
              </a:rPr>
              <a:t>Then certify the substantive appeal to the Board </a:t>
            </a:r>
          </a:p>
          <a:p>
            <a:r>
              <a:rPr lang="en-US" altLang="en-US" dirty="0">
                <a:solidFill>
                  <a:srgbClr val="002060"/>
                </a:solidFill>
                <a:latin typeface="Myriad Pro"/>
                <a:cs typeface="Times New Roman" panose="02020603050405020304" pitchFamily="18" charset="0"/>
              </a:rPr>
              <a:t>Board will review, possibly remand, and issue a decision</a:t>
            </a:r>
          </a:p>
          <a:p>
            <a:endParaRPr lang="en-US" altLang="en-US" dirty="0">
              <a:solidFill>
                <a:srgbClr val="002060"/>
              </a:solidFill>
              <a:latin typeface="Myriad Pro"/>
              <a:cs typeface="Times New Roman" panose="02020603050405020304" pitchFamily="18" charset="0"/>
            </a:endParaRPr>
          </a:p>
        </p:txBody>
      </p:sp>
      <p:sp>
        <p:nvSpPr>
          <p:cNvPr id="2" name="Slide Number Placeholder 1">
            <a:extLst>
              <a:ext uri="{FF2B5EF4-FFF2-40B4-BE49-F238E27FC236}">
                <a16:creationId xmlns:a16="http://schemas.microsoft.com/office/drawing/2014/main" id="{5AD56FF0-1DD2-4EDA-9553-84A5F4363CB0}"/>
              </a:ext>
              <a:ext uri="{C183D7F6-B498-43B3-948B-1728B52AA6E4}">
                <adec:decorative xmlns:adec="http://schemas.microsoft.com/office/drawing/2017/decorative" val="1"/>
              </a:ext>
            </a:extLst>
          </p:cNvPr>
          <p:cNvSpPr>
            <a:spLocks noGrp="1"/>
          </p:cNvSpPr>
          <p:nvPr>
            <p:ph type="sldNum" sz="quarter" idx="12"/>
            <p:custDataLst>
              <p:tags r:id="rId3"/>
            </p:custDataLst>
          </p:nvPr>
        </p:nvSpPr>
        <p:spPr/>
        <p:txBody>
          <a:bodyPr/>
          <a:lstStyle/>
          <a:p>
            <a:fld id="{36A6A193-2FDC-48DD-8023-1C75B05EEA9A}" type="slidenum">
              <a:rPr lang="en-US" smtClean="0"/>
              <a:pPr/>
              <a:t>20</a:t>
            </a:fld>
            <a:endParaRPr lang="en-US" dirty="0"/>
          </a:p>
        </p:txBody>
      </p:sp>
    </p:spTree>
    <p:extLst>
      <p:ext uri="{BB962C8B-B14F-4D97-AF65-F5344CB8AC3E}">
        <p14:creationId xmlns:p14="http://schemas.microsoft.com/office/powerpoint/2010/main" val="81835207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custDataLst>
              <p:tags r:id="rId1"/>
            </p:custDataLst>
          </p:nvPr>
        </p:nvSpPr>
        <p:spPr/>
        <p:txBody>
          <a:bodyPr>
            <a:normAutofit fontScale="90000"/>
          </a:bodyPr>
          <a:lstStyle/>
          <a:p>
            <a:pPr eaLnBrk="1" hangingPunct="1"/>
            <a:r>
              <a:rPr lang="en-US" altLang="en-US" b="0" dirty="0">
                <a:latin typeface="Myriad Pro" panose="020B0503030403020204" pitchFamily="34" charset="0"/>
              </a:rPr>
              <a:t>Workload Management</a:t>
            </a:r>
            <a:endParaRPr lang="en-US" altLang="en-US" b="0" dirty="0">
              <a:effectLst/>
              <a:latin typeface="Myriad Pro" panose="020B0503030403020204" pitchFamily="34" charset="0"/>
            </a:endParaRPr>
          </a:p>
        </p:txBody>
      </p:sp>
      <p:sp>
        <p:nvSpPr>
          <p:cNvPr id="56323" name="Content Placeholder 2"/>
          <p:cNvSpPr>
            <a:spLocks noGrp="1"/>
          </p:cNvSpPr>
          <p:nvPr>
            <p:ph idx="1"/>
            <p:custDataLst>
              <p:tags r:id="rId2"/>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Veterans Appeals Control and Locator System (VACOLS)</a:t>
            </a:r>
          </a:p>
          <a:p>
            <a:r>
              <a:rPr lang="en-US" altLang="en-US" dirty="0">
                <a:solidFill>
                  <a:srgbClr val="002060"/>
                </a:solidFill>
                <a:latin typeface="Myriad Pro"/>
                <a:cs typeface="Times New Roman" panose="02020603050405020304" pitchFamily="18" charset="0"/>
              </a:rPr>
              <a:t>End Products</a:t>
            </a:r>
          </a:p>
          <a:p>
            <a:pPr lvl="1"/>
            <a:r>
              <a:rPr lang="en-US" dirty="0">
                <a:solidFill>
                  <a:srgbClr val="002060"/>
                </a:solidFill>
                <a:latin typeface="Myriad Pro" panose="020B0503030403020204"/>
              </a:rPr>
              <a:t>EP 170:  Pre-certification Appeal Control</a:t>
            </a:r>
          </a:p>
          <a:p>
            <a:pPr lvl="1"/>
            <a:r>
              <a:rPr lang="en-US" dirty="0">
                <a:solidFill>
                  <a:srgbClr val="002060"/>
                </a:solidFill>
                <a:latin typeface="Myriad Pro" panose="020B0503030403020204"/>
              </a:rPr>
              <a:t>EP 070:  Post-certification control </a:t>
            </a:r>
          </a:p>
        </p:txBody>
      </p:sp>
      <p:sp>
        <p:nvSpPr>
          <p:cNvPr id="2" name="Slide Number Placeholder 1">
            <a:extLst>
              <a:ext uri="{FF2B5EF4-FFF2-40B4-BE49-F238E27FC236}">
                <a16:creationId xmlns:a16="http://schemas.microsoft.com/office/drawing/2014/main" id="{5AD56FF0-1DD2-4EDA-9553-84A5F4363CB0}"/>
              </a:ext>
              <a:ext uri="{C183D7F6-B498-43B3-948B-1728B52AA6E4}">
                <adec:decorative xmlns:adec="http://schemas.microsoft.com/office/drawing/2017/decorative" val="1"/>
              </a:ext>
            </a:extLst>
          </p:cNvPr>
          <p:cNvSpPr>
            <a:spLocks noGrp="1"/>
          </p:cNvSpPr>
          <p:nvPr>
            <p:ph type="sldNum" sz="quarter" idx="12"/>
            <p:custDataLst>
              <p:tags r:id="rId3"/>
            </p:custDataLst>
          </p:nvPr>
        </p:nvSpPr>
        <p:spPr/>
        <p:txBody>
          <a:bodyPr/>
          <a:lstStyle/>
          <a:p>
            <a:fld id="{36A6A193-2FDC-48DD-8023-1C75B05EEA9A}" type="slidenum">
              <a:rPr lang="en-US" smtClean="0"/>
              <a:pPr/>
              <a:t>21</a:t>
            </a:fld>
            <a:endParaRPr lang="en-US" dirty="0"/>
          </a:p>
        </p:txBody>
      </p:sp>
    </p:spTree>
    <p:extLst>
      <p:ext uri="{BB962C8B-B14F-4D97-AF65-F5344CB8AC3E}">
        <p14:creationId xmlns:p14="http://schemas.microsoft.com/office/powerpoint/2010/main" val="3773011258"/>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CD9296-3BF7-4A85-B463-4C583FD0D2D5}"/>
              </a:ext>
            </a:extLst>
          </p:cNvPr>
          <p:cNvSpPr>
            <a:spLocks noGrp="1"/>
          </p:cNvSpPr>
          <p:nvPr>
            <p:ph idx="1"/>
          </p:nvPr>
        </p:nvSpPr>
        <p:spPr>
          <a:xfrm>
            <a:off x="609600" y="961871"/>
            <a:ext cx="10972800" cy="4525963"/>
          </a:xfrm>
        </p:spPr>
        <p:txBody>
          <a:bodyPr>
            <a:normAutofit fontScale="85000" lnSpcReduction="10000"/>
          </a:bodyPr>
          <a:lstStyle/>
          <a:p>
            <a:r>
              <a:rPr lang="en-US" b="1" dirty="0"/>
              <a:t>Scenario: </a:t>
            </a:r>
            <a:r>
              <a:rPr lang="en-US" dirty="0"/>
              <a:t>VBA denies service connection for left leg condition and the Veteran is notified on January 3, 2019. The Veteran submits VA Form, 21-0958 on March 15, 2019. </a:t>
            </a:r>
          </a:p>
          <a:p>
            <a:endParaRPr lang="en-US" sz="1000" dirty="0"/>
          </a:p>
          <a:p>
            <a:r>
              <a:rPr lang="en-US" b="1" dirty="0"/>
              <a:t>Question</a:t>
            </a:r>
            <a:r>
              <a:rPr lang="en-US" dirty="0"/>
              <a:t>: What are the next steps in the legacy appeals process?</a:t>
            </a:r>
            <a:endParaRPr lang="en-US" sz="1000" dirty="0"/>
          </a:p>
          <a:p>
            <a:r>
              <a:rPr lang="en-US" b="1" dirty="0"/>
              <a:t>Answer</a:t>
            </a:r>
            <a:r>
              <a:rPr lang="en-US" dirty="0"/>
              <a:t>: VA establishes an appeals record in VACOLS and EP 170 in VBMS. If not already elected, VA solicits the claimant to determine if they would like a traditional or DRO (de novo) review of the appeal. VA either makes a new decision (overturns the prior decision – thereby granting the appeal), OR, upholds the prior decision and issues a Statement of the Case (SOC).</a:t>
            </a:r>
          </a:p>
          <a:p>
            <a:endParaRPr lang="en-US" dirty="0"/>
          </a:p>
        </p:txBody>
      </p:sp>
      <p:sp>
        <p:nvSpPr>
          <p:cNvPr id="3" name="Title 2">
            <a:extLst>
              <a:ext uri="{FF2B5EF4-FFF2-40B4-BE49-F238E27FC236}">
                <a16:creationId xmlns:a16="http://schemas.microsoft.com/office/drawing/2014/main" id="{9DFB3C44-053B-4BF7-AEF2-1624D99A9EE1}"/>
              </a:ext>
            </a:extLst>
          </p:cNvPr>
          <p:cNvSpPr>
            <a:spLocks noGrp="1"/>
          </p:cNvSpPr>
          <p:nvPr>
            <p:ph type="title"/>
          </p:nvPr>
        </p:nvSpPr>
        <p:spPr/>
        <p:txBody>
          <a:bodyPr/>
          <a:lstStyle/>
          <a:p>
            <a:r>
              <a:rPr lang="en-US" dirty="0"/>
              <a:t>Knowledge Check #3</a:t>
            </a:r>
          </a:p>
        </p:txBody>
      </p:sp>
      <p:pic>
        <p:nvPicPr>
          <p:cNvPr id="4" name="Picture 3">
            <a:extLst>
              <a:ext uri="{FF2B5EF4-FFF2-40B4-BE49-F238E27FC236}">
                <a16:creationId xmlns:a16="http://schemas.microsoft.com/office/drawing/2014/main" id="{1E94F058-088A-4CD9-AE61-EBEC58CF1AE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9870510" y="4634595"/>
            <a:ext cx="2271524" cy="1505059"/>
          </a:xfrm>
          <a:prstGeom prst="rect">
            <a:avLst/>
          </a:prstGeom>
        </p:spPr>
      </p:pic>
    </p:spTree>
    <p:extLst>
      <p:ext uri="{BB962C8B-B14F-4D97-AF65-F5344CB8AC3E}">
        <p14:creationId xmlns:p14="http://schemas.microsoft.com/office/powerpoint/2010/main" val="413065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7B9898-E5F6-4B34-BBF7-E7D87D1BEE5E}"/>
              </a:ext>
            </a:extLst>
          </p:cNvPr>
          <p:cNvSpPr>
            <a:spLocks noGrp="1"/>
          </p:cNvSpPr>
          <p:nvPr>
            <p:ph type="title"/>
          </p:nvPr>
        </p:nvSpPr>
        <p:spPr/>
        <p:txBody>
          <a:bodyPr/>
          <a:lstStyle/>
          <a:p>
            <a:r>
              <a:rPr lang="en-US" altLang="en-US" dirty="0">
                <a:latin typeface="Myriad Pro" panose="020B0503030403020204" pitchFamily="34" charset="0"/>
              </a:rPr>
              <a:t>Course Summary</a:t>
            </a:r>
            <a:endParaRPr lang="en-US" dirty="0"/>
          </a:p>
        </p:txBody>
      </p:sp>
      <p:sp>
        <p:nvSpPr>
          <p:cNvPr id="2" name="Content Placeholder 1">
            <a:extLst>
              <a:ext uri="{FF2B5EF4-FFF2-40B4-BE49-F238E27FC236}">
                <a16:creationId xmlns:a16="http://schemas.microsoft.com/office/drawing/2014/main" id="{09B54EDA-50FB-4A20-B292-6A0E55674A0B}"/>
              </a:ext>
            </a:extLst>
          </p:cNvPr>
          <p:cNvSpPr>
            <a:spLocks noGrp="1"/>
          </p:cNvSpPr>
          <p:nvPr>
            <p:ph idx="1"/>
          </p:nvPr>
        </p:nvSpPr>
        <p:spPr/>
        <p:txBody>
          <a:bodyPr/>
          <a:lstStyle/>
          <a:p>
            <a:pPr marL="0" indent="0">
              <a:buNone/>
            </a:pPr>
            <a:r>
              <a:rPr lang="en-US" dirty="0"/>
              <a:t>Legacy Appeals:</a:t>
            </a:r>
          </a:p>
          <a:p>
            <a:r>
              <a:rPr lang="en-US" dirty="0"/>
              <a:t>Definition</a:t>
            </a:r>
          </a:p>
          <a:p>
            <a:r>
              <a:rPr lang="en-US" dirty="0"/>
              <a:t>Terminology</a:t>
            </a:r>
          </a:p>
          <a:p>
            <a:r>
              <a:rPr lang="en-US" dirty="0"/>
              <a:t>Process</a:t>
            </a:r>
          </a:p>
          <a:p>
            <a:pPr marL="0" indent="0">
              <a:buNone/>
            </a:pPr>
            <a:endParaRPr lang="en-US" dirty="0"/>
          </a:p>
        </p:txBody>
      </p:sp>
    </p:spTree>
    <p:extLst>
      <p:ext uri="{BB962C8B-B14F-4D97-AF65-F5344CB8AC3E}">
        <p14:creationId xmlns:p14="http://schemas.microsoft.com/office/powerpoint/2010/main" val="23566073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7B9898-E5F6-4B34-BBF7-E7D87D1BEE5E}"/>
              </a:ext>
            </a:extLst>
          </p:cNvPr>
          <p:cNvSpPr>
            <a:spLocks noGrp="1"/>
          </p:cNvSpPr>
          <p:nvPr>
            <p:ph type="title"/>
          </p:nvPr>
        </p:nvSpPr>
        <p:spPr/>
        <p:txBody>
          <a:bodyPr/>
          <a:lstStyle/>
          <a:p>
            <a:r>
              <a:rPr lang="en-US" altLang="en-US" dirty="0">
                <a:latin typeface="Myriad Pro" panose="020B0503030403020204" pitchFamily="34" charset="0"/>
              </a:rPr>
              <a:t>Questions?</a:t>
            </a:r>
            <a:endParaRPr lang="en-US" dirty="0"/>
          </a:p>
        </p:txBody>
      </p:sp>
      <p:pic>
        <p:nvPicPr>
          <p:cNvPr id="13" name="Content Placeholder 12" descr="Image of 3D boxes with question marks within them.">
            <a:extLst>
              <a:ext uri="{FF2B5EF4-FFF2-40B4-BE49-F238E27FC236}">
                <a16:creationId xmlns:a16="http://schemas.microsoft.com/office/drawing/2014/main" id="{4500D572-BA06-427B-A864-DE427F6DBA67}"/>
              </a:ext>
            </a:extLst>
          </p:cNvPr>
          <p:cNvPicPr>
            <a:picLocks noGrp="1" noChangeAspect="1"/>
          </p:cNvPicPr>
          <p:nvPr>
            <p:ph sz="half"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344649" y="1055339"/>
            <a:ext cx="3502702" cy="2977297"/>
          </a:xfrm>
        </p:spPr>
      </p:pic>
      <p:sp>
        <p:nvSpPr>
          <p:cNvPr id="5" name="TextBox 4">
            <a:extLst>
              <a:ext uri="{FF2B5EF4-FFF2-40B4-BE49-F238E27FC236}">
                <a16:creationId xmlns:a16="http://schemas.microsoft.com/office/drawing/2014/main" id="{3B26E012-4FE7-4B2B-A62B-815A71E14A6D}"/>
              </a:ext>
            </a:extLst>
          </p:cNvPr>
          <p:cNvSpPr txBox="1"/>
          <p:nvPr/>
        </p:nvSpPr>
        <p:spPr>
          <a:xfrm>
            <a:off x="2796208" y="4434517"/>
            <a:ext cx="6599583" cy="132343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2F56"/>
                </a:solidFill>
                <a:effectLst/>
                <a:uLnTx/>
                <a:uFillTx/>
                <a:latin typeface="Myriad Pro" panose="020B0503030403020204"/>
                <a:ea typeface="Calibri" panose="020F0502020204030204" pitchFamily="34" charset="0"/>
                <a:cs typeface="+mn-cs"/>
              </a:rPr>
              <a:t>Discuss any additional questions after today’s training locally with experts, quality staff, and/or management. Management may route any questions requiring OAR assistance to </a:t>
            </a:r>
            <a:r>
              <a:rPr kumimoji="0" lang="en-US" sz="2000" b="0" i="0" u="sng" strike="noStrike" kern="1200" cap="none" spc="0" normalizeH="0" baseline="0" noProof="0" dirty="0">
                <a:ln>
                  <a:noFill/>
                </a:ln>
                <a:solidFill>
                  <a:srgbClr val="002F56"/>
                </a:solidFill>
                <a:effectLst/>
                <a:uLnTx/>
                <a:uFillTx/>
                <a:latin typeface="Myriad Pro" panose="020B0503030403020204"/>
                <a:ea typeface="Calibri" panose="020F050202020403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OARADMIN.VBAWAS@va.gov</a:t>
            </a:r>
            <a:endParaRPr kumimoji="0" lang="en-US" sz="2000" b="0" i="0" u="none" strike="noStrike" kern="1200" cap="none" spc="0" normalizeH="0" baseline="0" noProof="0" dirty="0">
              <a:ln>
                <a:noFill/>
              </a:ln>
              <a:solidFill>
                <a:srgbClr val="002F56"/>
              </a:solidFill>
              <a:effectLst/>
              <a:uLnTx/>
              <a:uFillTx/>
              <a:latin typeface="Myriad Pro" panose="020B0503030403020204"/>
              <a:ea typeface="+mn-ea"/>
              <a:cs typeface="+mn-cs"/>
            </a:endParaRPr>
          </a:p>
        </p:txBody>
      </p:sp>
    </p:spTree>
    <p:extLst>
      <p:ext uri="{BB962C8B-B14F-4D97-AF65-F5344CB8AC3E}">
        <p14:creationId xmlns:p14="http://schemas.microsoft.com/office/powerpoint/2010/main" val="22574316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7B9898-E5F6-4B34-BBF7-E7D87D1BEE5E}"/>
              </a:ext>
            </a:extLst>
          </p:cNvPr>
          <p:cNvSpPr>
            <a:spLocks noGrp="1"/>
          </p:cNvSpPr>
          <p:nvPr>
            <p:ph type="title"/>
          </p:nvPr>
        </p:nvSpPr>
        <p:spPr/>
        <p:txBody>
          <a:bodyPr/>
          <a:lstStyle/>
          <a:p>
            <a:r>
              <a:rPr lang="en-US" altLang="en-US" dirty="0">
                <a:latin typeface="Myriad Pro" panose="020B0503030403020204" pitchFamily="34" charset="0"/>
              </a:rPr>
              <a:t>Next Steps</a:t>
            </a:r>
            <a:endParaRPr lang="en-US" dirty="0"/>
          </a:p>
        </p:txBody>
      </p:sp>
      <p:sp>
        <p:nvSpPr>
          <p:cNvPr id="2" name="Content Placeholder 1">
            <a:extLst>
              <a:ext uri="{FF2B5EF4-FFF2-40B4-BE49-F238E27FC236}">
                <a16:creationId xmlns:a16="http://schemas.microsoft.com/office/drawing/2014/main" id="{09B54EDA-50FB-4A20-B292-6A0E55674A0B}"/>
              </a:ext>
            </a:extLst>
          </p:cNvPr>
          <p:cNvSpPr>
            <a:spLocks noGrp="1"/>
          </p:cNvSpPr>
          <p:nvPr>
            <p:ph idx="1"/>
          </p:nvPr>
        </p:nvSpPr>
        <p:spPr/>
        <p:txBody>
          <a:bodyPr/>
          <a:lstStyle/>
          <a:p>
            <a:r>
              <a:rPr lang="en-US" dirty="0">
                <a:solidFill>
                  <a:srgbClr val="0F3B60"/>
                </a:solidFill>
              </a:rPr>
              <a:t>An assessment and satisfaction survey have been assigned to you in TMS</a:t>
            </a:r>
          </a:p>
          <a:p>
            <a:r>
              <a:rPr lang="en-US" dirty="0">
                <a:solidFill>
                  <a:srgbClr val="0F3B60"/>
                </a:solidFill>
              </a:rPr>
              <a:t>You have unlimited attempts to complete the assessment and may answer one question incorrectly to achieve a passing score</a:t>
            </a:r>
          </a:p>
          <a:p>
            <a:r>
              <a:rPr lang="en-US" dirty="0">
                <a:solidFill>
                  <a:srgbClr val="0F3B60"/>
                </a:solidFill>
              </a:rPr>
              <a:t>Be sure to complete the survey and assessment to receive credit for this training</a:t>
            </a:r>
          </a:p>
        </p:txBody>
      </p:sp>
    </p:spTree>
    <p:extLst>
      <p:ext uri="{BB962C8B-B14F-4D97-AF65-F5344CB8AC3E}">
        <p14:creationId xmlns:p14="http://schemas.microsoft.com/office/powerpoint/2010/main" val="1323607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custDataLst>
              <p:tags r:id="rId1"/>
            </p:custDataLst>
          </p:nvPr>
        </p:nvSpPr>
        <p:spPr/>
        <p:txBody>
          <a:bodyPr>
            <a:normAutofit fontScale="90000"/>
          </a:bodyPr>
          <a:lstStyle/>
          <a:p>
            <a:pPr eaLnBrk="1" hangingPunct="1"/>
            <a:r>
              <a:rPr lang="en-US" altLang="en-US" b="0" dirty="0">
                <a:effectLst/>
                <a:latin typeface="Myriad Pro" panose="020B0503030403020204" pitchFamily="34" charset="0"/>
              </a:rPr>
              <a:t>Lesson Objectives</a:t>
            </a:r>
          </a:p>
        </p:txBody>
      </p:sp>
      <p:sp>
        <p:nvSpPr>
          <p:cNvPr id="3" name="Content Placeholder 2"/>
          <p:cNvSpPr>
            <a:spLocks noGrp="1"/>
          </p:cNvSpPr>
          <p:nvPr>
            <p:ph idx="1"/>
            <p:custDataLst>
              <p:tags r:id="rId2"/>
            </p:custDataLst>
          </p:nvPr>
        </p:nvSpPr>
        <p:spPr>
          <a:xfrm>
            <a:off x="378926" y="1011464"/>
            <a:ext cx="11434147" cy="4835071"/>
          </a:xfrm>
        </p:spPr>
        <p:txBody>
          <a:bodyPr>
            <a:noAutofit/>
          </a:bodyPr>
          <a:lstStyle/>
          <a:p>
            <a:pPr>
              <a:defRPr/>
            </a:pPr>
            <a:r>
              <a:rPr lang="en-US" sz="3000" dirty="0">
                <a:solidFill>
                  <a:srgbClr val="002060"/>
                </a:solidFill>
                <a:latin typeface="Myriad Pro"/>
                <a:cs typeface="Times New Roman" panose="02020603050405020304" pitchFamily="18" charset="0"/>
              </a:rPr>
              <a:t>Explain elements of a legacy appeal</a:t>
            </a:r>
          </a:p>
          <a:p>
            <a:pPr>
              <a:defRPr/>
            </a:pPr>
            <a:r>
              <a:rPr lang="en-US" sz="3000" dirty="0">
                <a:solidFill>
                  <a:srgbClr val="002060"/>
                </a:solidFill>
                <a:latin typeface="Myriad Pro"/>
                <a:cs typeface="Times New Roman" panose="02020603050405020304" pitchFamily="18" charset="0"/>
              </a:rPr>
              <a:t>Define common legacy appeals terminology </a:t>
            </a:r>
          </a:p>
          <a:p>
            <a:pPr>
              <a:defRPr/>
            </a:pPr>
            <a:r>
              <a:rPr lang="en-US" sz="3000" dirty="0">
                <a:solidFill>
                  <a:srgbClr val="002060"/>
                </a:solidFill>
                <a:latin typeface="Myriad Pro"/>
                <a:cs typeface="Times New Roman" panose="02020603050405020304" pitchFamily="18" charset="0"/>
              </a:rPr>
              <a:t>Describe the basic steps in legacy appeals processing</a:t>
            </a:r>
          </a:p>
        </p:txBody>
      </p:sp>
      <p:sp>
        <p:nvSpPr>
          <p:cNvPr id="2" name="Slide Number Placeholder 1">
            <a:extLst>
              <a:ext uri="{FF2B5EF4-FFF2-40B4-BE49-F238E27FC236}">
                <a16:creationId xmlns:a16="http://schemas.microsoft.com/office/drawing/2014/main" id="{9BB492B0-07C9-4B0D-B456-2A891D996A00}"/>
              </a:ext>
              <a:ext uri="{C183D7F6-B498-43B3-948B-1728B52AA6E4}">
                <adec:decorative xmlns:adec="http://schemas.microsoft.com/office/drawing/2017/decorative" val="1"/>
              </a:ext>
            </a:extLst>
          </p:cNvPr>
          <p:cNvSpPr>
            <a:spLocks noGrp="1"/>
          </p:cNvSpPr>
          <p:nvPr>
            <p:ph type="sldNum" sz="quarter" idx="12"/>
            <p:custDataLst>
              <p:tags r:id="rId3"/>
            </p:custDataLst>
          </p:nvPr>
        </p:nvSpPr>
        <p:spPr/>
        <p:txBody>
          <a:bodyPr/>
          <a:lstStyle/>
          <a:p>
            <a:fld id="{36A6A193-2FDC-48DD-8023-1C75B05EEA9A}" type="slidenum">
              <a:rPr lang="en-US" smtClean="0"/>
              <a:pPr/>
              <a:t>3</a:t>
            </a:fld>
            <a:endParaRPr lang="en-US" dirty="0"/>
          </a:p>
        </p:txBody>
      </p:sp>
    </p:spTree>
    <p:extLst>
      <p:ext uri="{BB962C8B-B14F-4D97-AF65-F5344CB8AC3E}">
        <p14:creationId xmlns:p14="http://schemas.microsoft.com/office/powerpoint/2010/main" val="16079463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704F08C-44C1-4D68-9AB2-15F155849C3E}"/>
              </a:ext>
            </a:extLst>
          </p:cNvPr>
          <p:cNvSpPr>
            <a:spLocks noGrp="1"/>
          </p:cNvSpPr>
          <p:nvPr>
            <p:ph type="title"/>
          </p:nvPr>
        </p:nvSpPr>
        <p:spPr/>
        <p:txBody>
          <a:bodyPr/>
          <a:lstStyle/>
          <a:p>
            <a:r>
              <a:rPr lang="en-US" dirty="0"/>
              <a:t>References</a:t>
            </a:r>
          </a:p>
        </p:txBody>
      </p:sp>
      <p:sp>
        <p:nvSpPr>
          <p:cNvPr id="2" name="Content Placeholder 1">
            <a:extLst>
              <a:ext uri="{FF2B5EF4-FFF2-40B4-BE49-F238E27FC236}">
                <a16:creationId xmlns:a16="http://schemas.microsoft.com/office/drawing/2014/main" id="{EACC89F8-4962-4BBB-8788-2520B627A9EE}"/>
              </a:ext>
            </a:extLst>
          </p:cNvPr>
          <p:cNvSpPr>
            <a:spLocks noGrp="1"/>
          </p:cNvSpPr>
          <p:nvPr>
            <p:ph idx="1"/>
          </p:nvPr>
        </p:nvSpPr>
        <p:spPr/>
        <p:txBody>
          <a:bodyPr>
            <a:normAutofit fontScale="85000" lnSpcReduction="20000"/>
          </a:bodyPr>
          <a:lstStyle/>
          <a:p>
            <a:pPr marL="342900" marR="0" lvl="0" indent="-342900">
              <a:lnSpc>
                <a:spcPct val="115000"/>
              </a:lnSpc>
              <a:spcBef>
                <a:spcPts val="0"/>
              </a:spcBef>
              <a:spcAft>
                <a:spcPts val="0"/>
              </a:spcAft>
              <a:buFont typeface="Symbol" panose="05050102010706020507" pitchFamily="18" charset="2"/>
              <a:buChar char=""/>
            </a:pPr>
            <a:r>
              <a:rPr lang="en-US" sz="3100" dirty="0">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P.L. 115-55</a:t>
            </a:r>
            <a:r>
              <a:rPr lang="en-US" sz="3100" dirty="0">
                <a:effectLst/>
                <a:ea typeface="Calibri" panose="020F0502020204030204" pitchFamily="34" charset="0"/>
                <a:cs typeface="Times New Roman" panose="02020603050405020304" pitchFamily="18" charset="0"/>
              </a:rPr>
              <a:t>, </a:t>
            </a:r>
            <a:r>
              <a:rPr lang="en-US" sz="3100" i="1" dirty="0">
                <a:effectLst/>
                <a:ea typeface="Calibri" panose="020F0502020204030204" pitchFamily="34" charset="0"/>
                <a:cs typeface="Times New Roman" panose="02020603050405020304" pitchFamily="18" charset="0"/>
              </a:rPr>
              <a:t>Veterans Appeals Improvement and Modernization Act of 2017</a:t>
            </a:r>
            <a:endParaRPr lang="en-US" sz="3100" dirty="0">
              <a:effectLst/>
              <a:ea typeface="Calibri" panose="020F0502020204030204" pitchFamily="34" charset="0"/>
              <a:cs typeface="Times New Roman" panose="02020603050405020304" pitchFamily="18" charset="0"/>
            </a:endParaRPr>
          </a:p>
          <a:p>
            <a:pPr marL="342900" marR="0" lvl="0" indent="-342900">
              <a:lnSpc>
                <a:spcPct val="115000"/>
              </a:lnSpc>
              <a:spcBef>
                <a:spcPts val="0"/>
              </a:spcBef>
              <a:buFont typeface="Symbol" panose="05050102010706020507" pitchFamily="18" charset="2"/>
              <a:buChar char=""/>
            </a:pPr>
            <a:r>
              <a:rPr lang="en-US" sz="3100" dirty="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38 C.F.R. Part 19</a:t>
            </a:r>
            <a:r>
              <a:rPr lang="en-US" sz="3100" dirty="0">
                <a:ea typeface="Calibri" panose="020F0502020204030204" pitchFamily="34" charset="0"/>
                <a:cs typeface="Times New Roman" panose="02020603050405020304" pitchFamily="18" charset="0"/>
              </a:rPr>
              <a:t>, </a:t>
            </a:r>
            <a:r>
              <a:rPr lang="en-US" sz="3100" i="1" dirty="0">
                <a:effectLst/>
                <a:ea typeface="Calibri" panose="020F0502020204030204" pitchFamily="34" charset="0"/>
                <a:cs typeface="Times New Roman" panose="02020603050405020304" pitchFamily="18" charset="0"/>
              </a:rPr>
              <a:t>Board of Veterans’ Appeals: Legacy Appeals Regulations</a:t>
            </a:r>
            <a:r>
              <a:rPr lang="en-US" sz="3100" dirty="0">
                <a:effectLst/>
                <a:ea typeface="Calibri" panose="020F0502020204030204" pitchFamily="34" charset="0"/>
                <a:cs typeface="Times New Roman" panose="02020603050405020304" pitchFamily="18" charset="0"/>
              </a:rPr>
              <a:t> </a:t>
            </a:r>
          </a:p>
          <a:p>
            <a:pPr marL="342900" marR="0" lvl="0" indent="-342900">
              <a:lnSpc>
                <a:spcPct val="115000"/>
              </a:lnSpc>
              <a:spcBef>
                <a:spcPts val="0"/>
              </a:spcBef>
              <a:spcAft>
                <a:spcPts val="0"/>
              </a:spcAft>
              <a:buFont typeface="Symbol" panose="05050102010706020507" pitchFamily="18" charset="2"/>
              <a:buChar char=""/>
            </a:pPr>
            <a:r>
              <a:rPr lang="en-US" sz="3100" dirty="0">
                <a:effectLst/>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M21-5, Chapter 6, Section B</a:t>
            </a:r>
            <a:r>
              <a:rPr lang="en-US" sz="3100" dirty="0">
                <a:effectLst/>
                <a:ea typeface="Calibri" panose="020F0502020204030204" pitchFamily="34" charset="0"/>
                <a:cs typeface="Times New Roman" panose="02020603050405020304" pitchFamily="18" charset="0"/>
              </a:rPr>
              <a:t>, </a:t>
            </a:r>
            <a:r>
              <a:rPr lang="en-US" sz="3100" i="1" dirty="0">
                <a:effectLst/>
                <a:ea typeface="Calibri" panose="020F0502020204030204" pitchFamily="34" charset="0"/>
                <a:cs typeface="Times New Roman" panose="02020603050405020304" pitchFamily="18" charset="0"/>
              </a:rPr>
              <a:t>Establishing an Appellate Record</a:t>
            </a:r>
            <a:endParaRPr lang="en-US" sz="3100" dirty="0">
              <a:effectLst/>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3100" dirty="0">
                <a:effectLst/>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M21-5, 7.A</a:t>
            </a:r>
            <a:r>
              <a:rPr lang="en-US" sz="3100" dirty="0">
                <a:effectLst/>
                <a:ea typeface="Calibri" panose="020F0502020204030204" pitchFamily="34" charset="0"/>
                <a:cs typeface="Times New Roman" panose="02020603050405020304" pitchFamily="18" charset="0"/>
              </a:rPr>
              <a:t>, </a:t>
            </a:r>
            <a:r>
              <a:rPr lang="en-US" sz="3100" i="1" dirty="0">
                <a:effectLst/>
                <a:ea typeface="Calibri" panose="020F0502020204030204" pitchFamily="34" charset="0"/>
                <a:cs typeface="Times New Roman" panose="02020603050405020304" pitchFamily="18" charset="0"/>
              </a:rPr>
              <a:t>General Information on Legacy Appeals</a:t>
            </a:r>
          </a:p>
          <a:p>
            <a:pPr marL="342900" marR="0" lvl="0" indent="-342900">
              <a:lnSpc>
                <a:spcPct val="115000"/>
              </a:lnSpc>
              <a:spcBef>
                <a:spcPts val="0"/>
              </a:spcBef>
              <a:spcAft>
                <a:spcPts val="0"/>
              </a:spcAft>
              <a:buFont typeface="Symbol" panose="05050102010706020507" pitchFamily="18" charset="2"/>
              <a:buChar char=""/>
            </a:pPr>
            <a:r>
              <a:rPr lang="en-US" sz="3100" dirty="0">
                <a:effectLst/>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M21-5, 7.C</a:t>
            </a:r>
            <a:r>
              <a:rPr lang="en-US" sz="3100" dirty="0">
                <a:effectLst/>
                <a:ea typeface="Calibri" panose="020F0502020204030204" pitchFamily="34" charset="0"/>
                <a:cs typeface="Times New Roman" panose="02020603050405020304" pitchFamily="18" charset="0"/>
              </a:rPr>
              <a:t>, </a:t>
            </a:r>
            <a:r>
              <a:rPr lang="en-US" sz="3100" i="1" dirty="0">
                <a:effectLst/>
                <a:ea typeface="Calibri" panose="020F0502020204030204" pitchFamily="34" charset="0"/>
                <a:cs typeface="Times New Roman" panose="02020603050405020304" pitchFamily="18" charset="0"/>
              </a:rPr>
              <a:t>Decision Review Officer (DRO) Process</a:t>
            </a:r>
          </a:p>
          <a:p>
            <a:pPr marL="342900" marR="0" lvl="0" indent="-342900">
              <a:lnSpc>
                <a:spcPct val="115000"/>
              </a:lnSpc>
              <a:spcBef>
                <a:spcPts val="0"/>
              </a:spcBef>
              <a:spcAft>
                <a:spcPts val="0"/>
              </a:spcAft>
              <a:buFont typeface="Symbol" panose="05050102010706020507" pitchFamily="18" charset="2"/>
              <a:buChar char=""/>
            </a:pPr>
            <a:r>
              <a:rPr lang="en-US" sz="3100" dirty="0">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M21-1, X.ii.5.A</a:t>
            </a:r>
            <a:r>
              <a:rPr lang="en-US" sz="3100" dirty="0">
                <a:effectLst/>
                <a:ea typeface="Calibri" panose="020F0502020204030204" pitchFamily="34" charset="0"/>
                <a:cs typeface="Times New Roman" panose="02020603050405020304" pitchFamily="18" charset="0"/>
              </a:rPr>
              <a:t>, </a:t>
            </a:r>
            <a:r>
              <a:rPr lang="en-US" sz="3100" i="1" dirty="0">
                <a:effectLst/>
                <a:ea typeface="Calibri" panose="020F0502020204030204" pitchFamily="34" charset="0"/>
                <a:cs typeface="Times New Roman" panose="02020603050405020304" pitchFamily="18" charset="0"/>
              </a:rPr>
              <a:t>Revision Due to Clear and Unmistakable Error</a:t>
            </a:r>
          </a:p>
          <a:p>
            <a:pPr marL="342900" marR="0" lvl="0" indent="-342900">
              <a:lnSpc>
                <a:spcPct val="115000"/>
              </a:lnSpc>
              <a:spcBef>
                <a:spcPts val="0"/>
              </a:spcBef>
              <a:buFont typeface="Symbol" panose="05050102010706020507" pitchFamily="18" charset="2"/>
              <a:buChar char=""/>
            </a:pPr>
            <a:r>
              <a:rPr lang="en-US" sz="3100" dirty="0">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M21-4, Appendix B</a:t>
            </a:r>
            <a:r>
              <a:rPr lang="en-US" sz="3100" dirty="0">
                <a:effectLst/>
                <a:ea typeface="Calibri" panose="020F0502020204030204" pitchFamily="34" charset="0"/>
                <a:cs typeface="Times New Roman" panose="02020603050405020304" pitchFamily="18" charset="0"/>
              </a:rPr>
              <a:t>, </a:t>
            </a:r>
            <a:r>
              <a:rPr lang="en-US" sz="3100" i="1" dirty="0">
                <a:effectLst/>
                <a:ea typeface="Calibri" panose="020F0502020204030204" pitchFamily="34" charset="0"/>
                <a:cs typeface="Times New Roman" panose="02020603050405020304" pitchFamily="18" charset="0"/>
              </a:rPr>
              <a:t>End Product Codes</a:t>
            </a:r>
            <a:endParaRPr lang="en-US" sz="3100" dirty="0">
              <a:effectLst/>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3100" dirty="0" err="1">
                <a:cs typeface="Times New Roman" panose="02020603050405020304" pitchFamily="18" charset="0"/>
                <a:hlinkClick r:id="rId10">
                  <a:extLst>
                    <a:ext uri="{A12FA001-AC4F-418D-AE19-62706E023703}">
                      <ahyp:hlinkClr xmlns:ahyp="http://schemas.microsoft.com/office/drawing/2018/hyperlinkcolor" val="tx"/>
                    </a:ext>
                  </a:extLst>
                </a:hlinkClick>
              </a:rPr>
              <a:t>Caseflow</a:t>
            </a:r>
            <a:r>
              <a:rPr lang="en-US" sz="3100" dirty="0">
                <a:cs typeface="Times New Roman" panose="02020603050405020304" pitchFamily="18" charset="0"/>
                <a:hlinkClick r:id="rId10">
                  <a:extLst>
                    <a:ext uri="{A12FA001-AC4F-418D-AE19-62706E023703}">
                      <ahyp:hlinkClr xmlns:ahyp="http://schemas.microsoft.com/office/drawing/2018/hyperlinkcolor" val="tx"/>
                    </a:ext>
                  </a:extLst>
                </a:hlinkClick>
              </a:rPr>
              <a:t> Intake – Compensation &amp; Pension Training Guide</a:t>
            </a:r>
            <a:r>
              <a:rPr lang="en-US" sz="3100" dirty="0">
                <a:cs typeface="Times New Roman" panose="02020603050405020304" pitchFamily="18" charset="0"/>
              </a:rPr>
              <a:t> </a:t>
            </a:r>
          </a:p>
          <a:p>
            <a:pPr marL="342900" marR="0" lvl="0" indent="-342900">
              <a:lnSpc>
                <a:spcPct val="115000"/>
              </a:lnSpc>
              <a:spcBef>
                <a:spcPts val="0"/>
              </a:spcBef>
              <a:spcAft>
                <a:spcPts val="0"/>
              </a:spcAft>
              <a:buFont typeface="Symbol" panose="05050102010706020507" pitchFamily="18" charset="2"/>
              <a:buChar char=""/>
            </a:pPr>
            <a:r>
              <a:rPr lang="en-US" sz="3100" dirty="0">
                <a:cs typeface="Times New Roman" panose="02020603050405020304" pitchFamily="18" charset="0"/>
                <a:hlinkClick r:id="rId11">
                  <a:extLst>
                    <a:ext uri="{A12FA001-AC4F-418D-AE19-62706E023703}">
                      <ahyp:hlinkClr xmlns:ahyp="http://schemas.microsoft.com/office/drawing/2018/hyperlinkcolor" val="tx"/>
                    </a:ext>
                  </a:extLst>
                </a:hlinkClick>
              </a:rPr>
              <a:t>VACOLS User Guide</a:t>
            </a:r>
            <a:endParaRPr lang="en-US" sz="3100" dirty="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US" sz="3100" dirty="0">
                <a:cs typeface="Times New Roman" panose="02020603050405020304" pitchFamily="18" charset="0"/>
                <a:hlinkClick r:id="rId12">
                  <a:extLst>
                    <a:ext uri="{A12FA001-AC4F-418D-AE19-62706E023703}">
                      <ahyp:hlinkClr xmlns:ahyp="http://schemas.microsoft.com/office/drawing/2018/hyperlinkcolor" val="tx"/>
                    </a:ext>
                  </a:extLst>
                </a:hlinkClick>
              </a:rPr>
              <a:t>VBMS User Guide</a:t>
            </a:r>
            <a:endParaRPr lang="en-US" sz="3100" dirty="0">
              <a:cs typeface="Times New Roman" panose="02020603050405020304" pitchFamily="18" charset="0"/>
            </a:endParaRPr>
          </a:p>
          <a:p>
            <a:pPr marL="0" marR="0" indent="0">
              <a:spcBef>
                <a:spcPts val="0"/>
              </a:spcBef>
              <a:spcAft>
                <a:spcPts val="0"/>
              </a:spcAft>
              <a:buNone/>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4402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D471EAB-F317-4B74-B661-7B40E1BF4ABC}"/>
              </a:ext>
            </a:extLst>
          </p:cNvPr>
          <p:cNvSpPr txBox="1">
            <a:spLocks noGrp="1"/>
          </p:cNvSpPr>
          <p:nvPr>
            <p:ph type="title" idx="4294967295"/>
          </p:nvPr>
        </p:nvSpPr>
        <p:spPr>
          <a:xfrm>
            <a:off x="2221041" y="3928834"/>
            <a:ext cx="7749915" cy="120032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2F56"/>
                </a:solidFill>
                <a:effectLst/>
                <a:uLnTx/>
                <a:uFillTx/>
                <a:latin typeface="Myriad Pro" panose="020B0503030403020204"/>
                <a:ea typeface="+mn-ea"/>
                <a:cs typeface="+mn-cs"/>
              </a:rPr>
              <a:t>Explain elements of a legacy appeal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600" b="0" i="1" u="none" strike="noStrike" kern="1200" cap="none" spc="0" normalizeH="0" baseline="0" noProof="0" dirty="0">
              <a:ln>
                <a:noFill/>
              </a:ln>
              <a:solidFill>
                <a:srgbClr val="002F56"/>
              </a:solidFill>
              <a:effectLst/>
              <a:uLnTx/>
              <a:uFillTx/>
              <a:latin typeface="Myriad Pro" panose="020B0503030403020204"/>
              <a:ea typeface="+mn-ea"/>
              <a:cs typeface="+mn-cs"/>
            </a:endParaRPr>
          </a:p>
        </p:txBody>
      </p:sp>
    </p:spTree>
    <p:extLst>
      <p:ext uri="{BB962C8B-B14F-4D97-AF65-F5344CB8AC3E}">
        <p14:creationId xmlns:p14="http://schemas.microsoft.com/office/powerpoint/2010/main" val="4021277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custDataLst>
              <p:tags r:id="rId1"/>
            </p:custDataLst>
          </p:nvPr>
        </p:nvSpPr>
        <p:spPr/>
        <p:txBody>
          <a:bodyPr>
            <a:normAutofit fontScale="90000"/>
          </a:bodyPr>
          <a:lstStyle/>
          <a:p>
            <a:pPr eaLnBrk="1" hangingPunct="1"/>
            <a:r>
              <a:rPr lang="en-US" altLang="en-US" b="0" dirty="0">
                <a:latin typeface="Myriad Pro" panose="020B0503030403020204" pitchFamily="34" charset="0"/>
              </a:rPr>
              <a:t>Appeals Modernization Act (AMA)</a:t>
            </a:r>
            <a:endParaRPr lang="en-US" altLang="en-US" b="0" dirty="0">
              <a:effectLst/>
              <a:latin typeface="Myriad Pro" panose="020B0503030403020204" pitchFamily="34" charset="0"/>
            </a:endParaRPr>
          </a:p>
        </p:txBody>
      </p:sp>
      <p:sp>
        <p:nvSpPr>
          <p:cNvPr id="56323" name="Content Placeholder 2"/>
          <p:cNvSpPr>
            <a:spLocks noGrp="1"/>
          </p:cNvSpPr>
          <p:nvPr>
            <p:ph idx="1"/>
            <p:custDataLst>
              <p:tags r:id="rId2"/>
            </p:custDataLst>
          </p:nvPr>
        </p:nvSpPr>
        <p:spPr>
          <a:xfrm>
            <a:off x="354563" y="971550"/>
            <a:ext cx="11227837" cy="4525963"/>
          </a:xfrm>
        </p:spPr>
        <p:txBody>
          <a:bodyPr>
            <a:normAutofit/>
          </a:bodyPr>
          <a:lstStyle/>
          <a:p>
            <a:r>
              <a:rPr lang="en-US" altLang="en-US" dirty="0">
                <a:solidFill>
                  <a:srgbClr val="002060"/>
                </a:solidFill>
                <a:latin typeface="Myriad Pro"/>
                <a:cs typeface="Times New Roman" panose="02020603050405020304" pitchFamily="18" charset="0"/>
              </a:rPr>
              <a:t>PL 115-55, </a:t>
            </a:r>
            <a:r>
              <a:rPr lang="en-US" altLang="en-US" i="1" dirty="0">
                <a:solidFill>
                  <a:srgbClr val="002060"/>
                </a:solidFill>
                <a:latin typeface="Myriad Pro"/>
                <a:cs typeface="Times New Roman" panose="02020603050405020304" pitchFamily="18" charset="0"/>
              </a:rPr>
              <a:t>Veterans Appeals Improvement and Modernization Act of 2017, </a:t>
            </a:r>
            <a:r>
              <a:rPr lang="en-US" altLang="en-US" dirty="0">
                <a:solidFill>
                  <a:srgbClr val="002060"/>
                </a:solidFill>
                <a:latin typeface="Myriad Pro"/>
                <a:cs typeface="Times New Roman" panose="02020603050405020304" pitchFamily="18" charset="0"/>
              </a:rPr>
              <a:t>became effective              February 19, 2019</a:t>
            </a:r>
          </a:p>
          <a:p>
            <a:r>
              <a:rPr lang="en-US" altLang="en-US" dirty="0">
                <a:solidFill>
                  <a:srgbClr val="002060"/>
                </a:solidFill>
                <a:latin typeface="Myriad Pro"/>
                <a:cs typeface="Times New Roman" panose="02020603050405020304" pitchFamily="18" charset="0"/>
              </a:rPr>
              <a:t>Claimants who received a decision notice </a:t>
            </a:r>
          </a:p>
          <a:p>
            <a:pPr lvl="1"/>
            <a:r>
              <a:rPr lang="en-US" altLang="en-US" dirty="0">
                <a:solidFill>
                  <a:srgbClr val="002060"/>
                </a:solidFill>
                <a:latin typeface="Myriad Pro"/>
                <a:cs typeface="Times New Roman" panose="02020603050405020304" pitchFamily="18" charset="0"/>
              </a:rPr>
              <a:t>PRIOR to the effective date may file a legacy appeal with the agency of original jurisdiction (AOJ)</a:t>
            </a:r>
          </a:p>
          <a:p>
            <a:pPr lvl="1"/>
            <a:r>
              <a:rPr lang="en-US" altLang="en-US" dirty="0">
                <a:solidFill>
                  <a:srgbClr val="002060"/>
                </a:solidFill>
                <a:latin typeface="Myriad Pro"/>
                <a:cs typeface="Times New Roman" panose="02020603050405020304" pitchFamily="18" charset="0"/>
              </a:rPr>
              <a:t>ON or AFTER the effective date may file an appeal directly with the Board under the new appeal system</a:t>
            </a:r>
          </a:p>
        </p:txBody>
      </p:sp>
      <p:sp>
        <p:nvSpPr>
          <p:cNvPr id="2" name="Slide Number Placeholder 1">
            <a:extLst>
              <a:ext uri="{FF2B5EF4-FFF2-40B4-BE49-F238E27FC236}">
                <a16:creationId xmlns:a16="http://schemas.microsoft.com/office/drawing/2014/main" id="{5AD56FF0-1DD2-4EDA-9553-84A5F4363CB0}"/>
              </a:ext>
              <a:ext uri="{C183D7F6-B498-43B3-948B-1728B52AA6E4}">
                <adec:decorative xmlns:adec="http://schemas.microsoft.com/office/drawing/2017/decorative" val="1"/>
              </a:ext>
            </a:extLst>
          </p:cNvPr>
          <p:cNvSpPr>
            <a:spLocks noGrp="1"/>
          </p:cNvSpPr>
          <p:nvPr>
            <p:ph type="sldNum" sz="quarter" idx="12"/>
            <p:custDataLst>
              <p:tags r:id="rId3"/>
            </p:custDataLst>
          </p:nvPr>
        </p:nvSpPr>
        <p:spPr/>
        <p:txBody>
          <a:bodyPr/>
          <a:lstStyle/>
          <a:p>
            <a:fld id="{36A6A193-2FDC-48DD-8023-1C75B05EEA9A}" type="slidenum">
              <a:rPr lang="en-US" smtClean="0"/>
              <a:pPr/>
              <a:t>6</a:t>
            </a:fld>
            <a:endParaRPr lang="en-US" dirty="0"/>
          </a:p>
        </p:txBody>
      </p:sp>
    </p:spTree>
    <p:extLst>
      <p:ext uri="{BB962C8B-B14F-4D97-AF65-F5344CB8AC3E}">
        <p14:creationId xmlns:p14="http://schemas.microsoft.com/office/powerpoint/2010/main" val="121512360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custDataLst>
              <p:tags r:id="rId1"/>
            </p:custDataLst>
          </p:nvPr>
        </p:nvSpPr>
        <p:spPr/>
        <p:txBody>
          <a:bodyPr>
            <a:normAutofit fontScale="90000"/>
          </a:bodyPr>
          <a:lstStyle/>
          <a:p>
            <a:pPr eaLnBrk="1" hangingPunct="1"/>
            <a:r>
              <a:rPr lang="en-US" altLang="en-US" b="0" dirty="0">
                <a:latin typeface="Myriad Pro" panose="020B0503030403020204" pitchFamily="34" charset="0"/>
              </a:rPr>
              <a:t>What is a Legacy Appeal?</a:t>
            </a:r>
            <a:endParaRPr lang="en-US" altLang="en-US" b="0" dirty="0">
              <a:effectLst/>
              <a:latin typeface="Myriad Pro" panose="020B0503030403020204" pitchFamily="34" charset="0"/>
            </a:endParaRPr>
          </a:p>
        </p:txBody>
      </p:sp>
      <p:sp>
        <p:nvSpPr>
          <p:cNvPr id="56323" name="Content Placeholder 2"/>
          <p:cNvSpPr>
            <a:spLocks noGrp="1"/>
          </p:cNvSpPr>
          <p:nvPr>
            <p:ph idx="1"/>
            <p:custDataLst>
              <p:tags r:id="rId2"/>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Dissatisfaction or disagreement with a VA benefits decision </a:t>
            </a:r>
          </a:p>
          <a:p>
            <a:r>
              <a:rPr lang="en-US" altLang="en-US" dirty="0">
                <a:solidFill>
                  <a:srgbClr val="002060"/>
                </a:solidFill>
                <a:latin typeface="Myriad Pro"/>
                <a:cs typeface="Times New Roman" panose="02020603050405020304" pitchFamily="18" charset="0"/>
              </a:rPr>
              <a:t>Timely filed, prior to February 19, 2019</a:t>
            </a:r>
          </a:p>
          <a:p>
            <a:r>
              <a:rPr lang="en-US" altLang="en-US" dirty="0">
                <a:solidFill>
                  <a:srgbClr val="002060"/>
                </a:solidFill>
                <a:latin typeface="Myriad Pro"/>
                <a:cs typeface="Times New Roman" panose="02020603050405020304" pitchFamily="18" charset="0"/>
              </a:rPr>
              <a:t>Preserves the date of claim</a:t>
            </a:r>
          </a:p>
          <a:p>
            <a:r>
              <a:rPr lang="en-US" altLang="en-US" dirty="0">
                <a:solidFill>
                  <a:srgbClr val="002060"/>
                </a:solidFill>
                <a:latin typeface="Myriad Pro"/>
                <a:cs typeface="Times New Roman" panose="02020603050405020304" pitchFamily="18" charset="0"/>
              </a:rPr>
              <a:t>Perfected by filing a substantive appeal to Board of Veterans’ Appeals (Board)</a:t>
            </a:r>
          </a:p>
          <a:p>
            <a:endParaRPr lang="en-US" altLang="en-US" dirty="0">
              <a:solidFill>
                <a:srgbClr val="002060"/>
              </a:solidFill>
              <a:latin typeface="Myriad Pro"/>
              <a:cs typeface="Times New Roman" panose="02020603050405020304" pitchFamily="18" charset="0"/>
            </a:endParaRPr>
          </a:p>
        </p:txBody>
      </p:sp>
      <p:sp>
        <p:nvSpPr>
          <p:cNvPr id="2" name="Slide Number Placeholder 1">
            <a:extLst>
              <a:ext uri="{FF2B5EF4-FFF2-40B4-BE49-F238E27FC236}">
                <a16:creationId xmlns:a16="http://schemas.microsoft.com/office/drawing/2014/main" id="{5AD56FF0-1DD2-4EDA-9553-84A5F4363CB0}"/>
              </a:ext>
              <a:ext uri="{C183D7F6-B498-43B3-948B-1728B52AA6E4}">
                <adec:decorative xmlns:adec="http://schemas.microsoft.com/office/drawing/2017/decorative" val="1"/>
              </a:ext>
            </a:extLst>
          </p:cNvPr>
          <p:cNvSpPr>
            <a:spLocks noGrp="1"/>
          </p:cNvSpPr>
          <p:nvPr>
            <p:ph type="sldNum" sz="quarter" idx="12"/>
            <p:custDataLst>
              <p:tags r:id="rId3"/>
            </p:custDataLst>
          </p:nvPr>
        </p:nvSpPr>
        <p:spPr/>
        <p:txBody>
          <a:bodyPr/>
          <a:lstStyle/>
          <a:p>
            <a:fld id="{36A6A193-2FDC-48DD-8023-1C75B05EEA9A}" type="slidenum">
              <a:rPr lang="en-US" smtClean="0"/>
              <a:pPr/>
              <a:t>7</a:t>
            </a:fld>
            <a:endParaRPr lang="en-US" dirty="0"/>
          </a:p>
        </p:txBody>
      </p:sp>
    </p:spTree>
    <p:extLst>
      <p:ext uri="{BB962C8B-B14F-4D97-AF65-F5344CB8AC3E}">
        <p14:creationId xmlns:p14="http://schemas.microsoft.com/office/powerpoint/2010/main" val="258321676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custDataLst>
              <p:tags r:id="rId1"/>
            </p:custDataLst>
          </p:nvPr>
        </p:nvSpPr>
        <p:spPr/>
        <p:txBody>
          <a:bodyPr>
            <a:normAutofit fontScale="90000"/>
          </a:bodyPr>
          <a:lstStyle/>
          <a:p>
            <a:pPr eaLnBrk="1" hangingPunct="1"/>
            <a:r>
              <a:rPr lang="en-US" altLang="en-US" b="0" dirty="0">
                <a:latin typeface="Myriad Pro" panose="020B0503030403020204" pitchFamily="34" charset="0"/>
              </a:rPr>
              <a:t>Common </a:t>
            </a:r>
            <a:r>
              <a:rPr lang="en-US" altLang="en-US" b="0" dirty="0">
                <a:effectLst/>
                <a:latin typeface="Myriad Pro" panose="020B0503030403020204" pitchFamily="34" charset="0"/>
              </a:rPr>
              <a:t>Forms</a:t>
            </a:r>
          </a:p>
        </p:txBody>
      </p:sp>
      <p:sp>
        <p:nvSpPr>
          <p:cNvPr id="56323" name="Content Placeholder 2"/>
          <p:cNvSpPr>
            <a:spLocks noGrp="1"/>
          </p:cNvSpPr>
          <p:nvPr>
            <p:ph idx="1"/>
            <p:custDataLst>
              <p:tags r:id="rId2"/>
            </p:custDataLst>
          </p:nvPr>
        </p:nvSpPr>
        <p:spPr>
          <a:xfrm>
            <a:off x="354562" y="990601"/>
            <a:ext cx="11227837" cy="4525963"/>
          </a:xfrm>
        </p:spPr>
        <p:txBody>
          <a:bodyPr>
            <a:normAutofit/>
          </a:bodyPr>
          <a:lstStyle/>
          <a:p>
            <a:r>
              <a:rPr lang="en-US" altLang="en-US" dirty="0">
                <a:solidFill>
                  <a:srgbClr val="002060"/>
                </a:solidFill>
                <a:latin typeface="Myriad Pro"/>
                <a:cs typeface="Times New Roman" panose="02020603050405020304" pitchFamily="18" charset="0"/>
              </a:rPr>
              <a:t>VA Form 21-0958, </a:t>
            </a:r>
            <a:r>
              <a:rPr lang="en-US" altLang="en-US" i="1" dirty="0">
                <a:solidFill>
                  <a:srgbClr val="002060"/>
                </a:solidFill>
                <a:latin typeface="Myriad Pro"/>
                <a:cs typeface="Times New Roman" panose="02020603050405020304" pitchFamily="18" charset="0"/>
              </a:rPr>
              <a:t>Notice of Disagreement </a:t>
            </a:r>
            <a:r>
              <a:rPr lang="en-US" altLang="en-US" dirty="0">
                <a:solidFill>
                  <a:srgbClr val="002060"/>
                </a:solidFill>
                <a:latin typeface="Myriad Pro"/>
                <a:cs typeface="Times New Roman" panose="02020603050405020304" pitchFamily="18" charset="0"/>
              </a:rPr>
              <a:t>(NOD, required after March 24, 2015)</a:t>
            </a:r>
          </a:p>
          <a:p>
            <a:r>
              <a:rPr lang="en-US" altLang="en-US" dirty="0">
                <a:solidFill>
                  <a:srgbClr val="002060"/>
                </a:solidFill>
                <a:latin typeface="Myriad Pro"/>
                <a:cs typeface="Times New Roman" panose="02020603050405020304" pitchFamily="18" charset="0"/>
              </a:rPr>
              <a:t>VA Form 9, </a:t>
            </a:r>
            <a:r>
              <a:rPr lang="en-US" altLang="en-US" i="1" dirty="0">
                <a:solidFill>
                  <a:srgbClr val="002060"/>
                </a:solidFill>
                <a:latin typeface="Myriad Pro"/>
                <a:cs typeface="Times New Roman" panose="02020603050405020304" pitchFamily="18" charset="0"/>
              </a:rPr>
              <a:t>Appeal to Board of Veterans’ Appeals</a:t>
            </a:r>
          </a:p>
          <a:p>
            <a:r>
              <a:rPr lang="en-US" altLang="en-US" dirty="0">
                <a:solidFill>
                  <a:srgbClr val="002060"/>
                </a:solidFill>
                <a:latin typeface="Myriad Pro"/>
                <a:cs typeface="Times New Roman" panose="02020603050405020304" pitchFamily="18" charset="0"/>
              </a:rPr>
              <a:t>VA Form 8, </a:t>
            </a:r>
            <a:r>
              <a:rPr lang="en-US" altLang="en-US" i="1" dirty="0">
                <a:solidFill>
                  <a:srgbClr val="002060"/>
                </a:solidFill>
                <a:latin typeface="Myriad Pro"/>
                <a:cs typeface="Times New Roman" panose="02020603050405020304" pitchFamily="18" charset="0"/>
              </a:rPr>
              <a:t>Certification of Appeal</a:t>
            </a:r>
          </a:p>
        </p:txBody>
      </p:sp>
      <p:sp>
        <p:nvSpPr>
          <p:cNvPr id="2" name="Slide Number Placeholder 1">
            <a:extLst>
              <a:ext uri="{FF2B5EF4-FFF2-40B4-BE49-F238E27FC236}">
                <a16:creationId xmlns:a16="http://schemas.microsoft.com/office/drawing/2014/main" id="{5AD56FF0-1DD2-4EDA-9553-84A5F4363CB0}"/>
              </a:ext>
              <a:ext uri="{C183D7F6-B498-43B3-948B-1728B52AA6E4}">
                <adec:decorative xmlns:adec="http://schemas.microsoft.com/office/drawing/2017/decorative" val="1"/>
              </a:ext>
            </a:extLst>
          </p:cNvPr>
          <p:cNvSpPr>
            <a:spLocks noGrp="1"/>
          </p:cNvSpPr>
          <p:nvPr>
            <p:ph type="sldNum" sz="quarter" idx="12"/>
            <p:custDataLst>
              <p:tags r:id="rId3"/>
            </p:custDataLst>
          </p:nvPr>
        </p:nvSpPr>
        <p:spPr/>
        <p:txBody>
          <a:bodyPr/>
          <a:lstStyle/>
          <a:p>
            <a:fld id="{36A6A193-2FDC-48DD-8023-1C75B05EEA9A}" type="slidenum">
              <a:rPr lang="en-US" smtClean="0"/>
              <a:pPr/>
              <a:t>8</a:t>
            </a:fld>
            <a:endParaRPr lang="en-US" dirty="0"/>
          </a:p>
        </p:txBody>
      </p:sp>
    </p:spTree>
    <p:extLst>
      <p:ext uri="{BB962C8B-B14F-4D97-AF65-F5344CB8AC3E}">
        <p14:creationId xmlns:p14="http://schemas.microsoft.com/office/powerpoint/2010/main" val="7568613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custDataLst>
              <p:tags r:id="rId1"/>
            </p:custDataLst>
          </p:nvPr>
        </p:nvSpPr>
        <p:spPr/>
        <p:txBody>
          <a:bodyPr>
            <a:normAutofit fontScale="90000"/>
          </a:bodyPr>
          <a:lstStyle/>
          <a:p>
            <a:pPr eaLnBrk="1" hangingPunct="1"/>
            <a:r>
              <a:rPr lang="en-US" altLang="en-US" b="0" dirty="0">
                <a:effectLst/>
                <a:latin typeface="Myriad Pro" panose="020B0503030403020204" pitchFamily="34" charset="0"/>
              </a:rPr>
              <a:t>Time Limits</a:t>
            </a:r>
          </a:p>
        </p:txBody>
      </p:sp>
      <p:graphicFrame>
        <p:nvGraphicFramePr>
          <p:cNvPr id="3" name="Content Placeholder 2">
            <a:extLst>
              <a:ext uri="{FF2B5EF4-FFF2-40B4-BE49-F238E27FC236}">
                <a16:creationId xmlns:a16="http://schemas.microsoft.com/office/drawing/2014/main" id="{49A1E724-CFB3-4775-AD4B-C6EDF62F3667}"/>
              </a:ext>
            </a:extLst>
          </p:cNvPr>
          <p:cNvGraphicFramePr>
            <a:graphicFrameLocks noGrp="1"/>
          </p:cNvGraphicFramePr>
          <p:nvPr>
            <p:ph idx="1"/>
            <p:extLst>
              <p:ext uri="{D42A27DB-BD31-4B8C-83A1-F6EECF244321}">
                <p14:modId xmlns:p14="http://schemas.microsoft.com/office/powerpoint/2010/main" val="1207306686"/>
              </p:ext>
            </p:extLst>
          </p:nvPr>
        </p:nvGraphicFramePr>
        <p:xfrm>
          <a:off x="1538446" y="1280160"/>
          <a:ext cx="9115108" cy="4023360"/>
        </p:xfrm>
        <a:graphic>
          <a:graphicData uri="http://schemas.openxmlformats.org/drawingml/2006/table">
            <a:tbl>
              <a:tblPr firstRow="1" bandRow="1">
                <a:tableStyleId>{72833802-FEF1-4C79-8D5D-14CF1EAF98D9}</a:tableStyleId>
              </a:tblPr>
              <a:tblGrid>
                <a:gridCol w="4557554">
                  <a:extLst>
                    <a:ext uri="{9D8B030D-6E8A-4147-A177-3AD203B41FA5}">
                      <a16:colId xmlns:a16="http://schemas.microsoft.com/office/drawing/2014/main" val="2004966630"/>
                    </a:ext>
                  </a:extLst>
                </a:gridCol>
                <a:gridCol w="4557554">
                  <a:extLst>
                    <a:ext uri="{9D8B030D-6E8A-4147-A177-3AD203B41FA5}">
                      <a16:colId xmlns:a16="http://schemas.microsoft.com/office/drawing/2014/main" val="2354399533"/>
                    </a:ext>
                  </a:extLst>
                </a:gridCol>
              </a:tblGrid>
              <a:tr h="0">
                <a:tc>
                  <a:txBody>
                    <a:bodyPr/>
                    <a:lstStyle/>
                    <a:p>
                      <a:pPr algn="ctr"/>
                      <a:r>
                        <a:rPr lang="en-US" sz="2400" dirty="0">
                          <a:latin typeface="Myriad Pro" panose="020B0503030403020204"/>
                        </a:rPr>
                        <a:t>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F56"/>
                    </a:solidFill>
                  </a:tcPr>
                </a:tc>
                <a:tc>
                  <a:txBody>
                    <a:bodyPr/>
                    <a:lstStyle/>
                    <a:p>
                      <a:pPr algn="ctr"/>
                      <a:r>
                        <a:rPr lang="en-US" sz="2400" dirty="0">
                          <a:latin typeface="Myriad Pro" panose="020B0503030403020204"/>
                        </a:rPr>
                        <a:t>Time Limit to File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F56"/>
                    </a:solidFill>
                  </a:tcPr>
                </a:tc>
                <a:extLst>
                  <a:ext uri="{0D108BD9-81ED-4DB2-BD59-A6C34878D82A}">
                    <a16:rowId xmlns:a16="http://schemas.microsoft.com/office/drawing/2014/main" val="3593857506"/>
                  </a:ext>
                </a:extLst>
              </a:tr>
              <a:tr h="370840">
                <a:tc>
                  <a:txBody>
                    <a:bodyPr/>
                    <a:lstStyle/>
                    <a:p>
                      <a:r>
                        <a:rPr lang="en-US" sz="2400" dirty="0">
                          <a:solidFill>
                            <a:srgbClr val="002F56"/>
                          </a:solidFill>
                          <a:latin typeface="Myriad Pro" panose="020B0503030403020204"/>
                        </a:rPr>
                        <a:t>NOD with contested claims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a:solidFill>
                            <a:srgbClr val="002F56"/>
                          </a:solidFill>
                          <a:latin typeface="Myriad Pro" panose="020B0503030403020204"/>
                        </a:rPr>
                        <a:t>60 days from the date of VA decision notice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6734503"/>
                  </a:ext>
                </a:extLst>
              </a:tr>
              <a:tr h="370840">
                <a:tc>
                  <a:txBody>
                    <a:bodyPr/>
                    <a:lstStyle/>
                    <a:p>
                      <a:r>
                        <a:rPr lang="en-US" sz="2400" dirty="0">
                          <a:solidFill>
                            <a:srgbClr val="002F56"/>
                          </a:solidFill>
                          <a:latin typeface="Myriad Pro" panose="020B0503030403020204"/>
                        </a:rPr>
                        <a:t>NOD with all other claims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a:solidFill>
                            <a:srgbClr val="002F56"/>
                          </a:solidFill>
                          <a:latin typeface="Myriad Pro" panose="020B0503030403020204"/>
                        </a:rPr>
                        <a:t>One year from the date of VA decision notice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40931488"/>
                  </a:ext>
                </a:extLst>
              </a:tr>
              <a:tr h="370840">
                <a:tc>
                  <a:txBody>
                    <a:bodyPr/>
                    <a:lstStyle/>
                    <a:p>
                      <a:r>
                        <a:rPr lang="en-US" sz="2400" dirty="0">
                          <a:solidFill>
                            <a:srgbClr val="002F56"/>
                          </a:solidFill>
                          <a:latin typeface="Myriad Pro" panose="020B0503030403020204"/>
                        </a:rPr>
                        <a:t>Substantive appeal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a:solidFill>
                            <a:srgbClr val="002F56"/>
                          </a:solidFill>
                          <a:latin typeface="Myriad Pro" panose="020B0503030403020204"/>
                        </a:rPr>
                        <a:t>The later of the following:</a:t>
                      </a:r>
                    </a:p>
                    <a:p>
                      <a:pPr marL="285750" indent="-285750">
                        <a:buFont typeface="Arial" panose="020B0604020202020204" pitchFamily="34" charset="0"/>
                        <a:buChar char="•"/>
                      </a:pPr>
                      <a:r>
                        <a:rPr lang="en-US" sz="2400" dirty="0">
                          <a:solidFill>
                            <a:srgbClr val="002F56"/>
                          </a:solidFill>
                          <a:latin typeface="Myriad Pro" panose="020B0503030403020204"/>
                        </a:rPr>
                        <a:t>Last day of one-year period from VA decision notice, OR</a:t>
                      </a:r>
                    </a:p>
                    <a:p>
                      <a:pPr marL="285750" indent="-285750">
                        <a:buFont typeface="Arial" panose="020B0604020202020204" pitchFamily="34" charset="0"/>
                        <a:buChar char="•"/>
                      </a:pPr>
                      <a:r>
                        <a:rPr lang="en-US" sz="2400" dirty="0">
                          <a:solidFill>
                            <a:srgbClr val="002F56"/>
                          </a:solidFill>
                          <a:latin typeface="Myriad Pro" panose="020B0503030403020204"/>
                        </a:rPr>
                        <a:t>60 days from the date VA mailed the SOC or SSOC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98543840"/>
                  </a:ext>
                </a:extLst>
              </a:tr>
            </a:tbl>
          </a:graphicData>
        </a:graphic>
      </p:graphicFrame>
      <p:sp>
        <p:nvSpPr>
          <p:cNvPr id="2" name="Slide Number Placeholder 1">
            <a:extLst>
              <a:ext uri="{FF2B5EF4-FFF2-40B4-BE49-F238E27FC236}">
                <a16:creationId xmlns:a16="http://schemas.microsoft.com/office/drawing/2014/main" id="{5AD56FF0-1DD2-4EDA-9553-84A5F4363CB0}"/>
              </a:ext>
              <a:ext uri="{C183D7F6-B498-43B3-948B-1728B52AA6E4}">
                <adec:decorative xmlns:adec="http://schemas.microsoft.com/office/drawing/2017/decorative" val="1"/>
              </a:ext>
            </a:extLst>
          </p:cNvPr>
          <p:cNvSpPr>
            <a:spLocks noGrp="1"/>
          </p:cNvSpPr>
          <p:nvPr>
            <p:ph type="sldNum" sz="quarter" idx="12"/>
            <p:custDataLst>
              <p:tags r:id="rId2"/>
            </p:custDataLst>
          </p:nvPr>
        </p:nvSpPr>
        <p:spPr/>
        <p:txBody>
          <a:bodyPr/>
          <a:lstStyle/>
          <a:p>
            <a:fld id="{36A6A193-2FDC-48DD-8023-1C75B05EEA9A}" type="slidenum">
              <a:rPr lang="en-US" smtClean="0"/>
              <a:pPr/>
              <a:t>9</a:t>
            </a:fld>
            <a:endParaRPr lang="en-US" dirty="0"/>
          </a:p>
        </p:txBody>
      </p:sp>
    </p:spTree>
    <p:extLst>
      <p:ext uri="{BB962C8B-B14F-4D97-AF65-F5344CB8AC3E}">
        <p14:creationId xmlns:p14="http://schemas.microsoft.com/office/powerpoint/2010/main" val="2230912605"/>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117&quot;&gt;&lt;object type=&quot;3&quot; unique_id=&quot;10118&quot;&gt;&lt;property id=&quot;20148&quot; value=&quot;5&quot;/&gt;&lt;property id=&quot;20300&quot; value=&quot;Slide 1 - &amp;quot;Overview of Legacy Appeals&amp;quot;&quot;/&gt;&lt;property id=&quot;20307&quot; value=&quot;320&quot;/&gt;&lt;/object&gt;&lt;object type=&quot;3&quot; unique_id=&quot;10119&quot;&gt;&lt;property id=&quot;20148&quot; value=&quot;5&quot;/&gt;&lt;property id=&quot;20300&quot; value=&quot;Slide 2 - &amp;quot;The Bottom Line&amp;quot;&quot;/&gt;&lt;property id=&quot;20307&quot; value=&quot;397&quot;/&gt;&lt;/object&gt;&lt;object type=&quot;3&quot; unique_id=&quot;10120&quot;&gt;&lt;property id=&quot;20148&quot; value=&quot;5&quot;/&gt;&lt;property id=&quot;20300&quot; value=&quot;Slide 3 - &amp;quot;Lesson Objectives&amp;quot;&quot;/&gt;&lt;property id=&quot;20307&quot; value=&quot;286&quot;/&gt;&lt;/object&gt;&lt;object type=&quot;3&quot; unique_id=&quot;10121&quot;&gt;&lt;property id=&quot;20148&quot; value=&quot;5&quot;/&gt;&lt;property id=&quot;20300&quot; value=&quot;Slide 4 - &amp;quot;References&amp;quot;&quot;/&gt;&lt;property id=&quot;20307&quot; value=&quot;413&quot;/&gt;&lt;/object&gt;&lt;object type=&quot;3&quot; unique_id=&quot;10123&quot;&gt;&lt;property id=&quot;20148&quot; value=&quot;5&quot;/&gt;&lt;property id=&quot;20300&quot; value=&quot;Slide 6 - &amp;quot;Appeals Modernization Act (AMA)&amp;quot;&quot;/&gt;&lt;property id=&quot;20307&quot; value=&quot;319&quot;/&gt;&lt;/object&gt;&lt;object type=&quot;3&quot; unique_id=&quot;10124&quot;&gt;&lt;property id=&quot;20148&quot; value=&quot;5&quot;/&gt;&lt;property id=&quot;20300&quot; value=&quot;Slide 7 - &amp;quot;What is a Legacy Appeal?&amp;quot;&quot;/&gt;&lt;property id=&quot;20307&quot; value=&quot;303&quot;/&gt;&lt;/object&gt;&lt;object type=&quot;3&quot; unique_id=&quot;10125&quot;&gt;&lt;property id=&quot;20148&quot; value=&quot;5&quot;/&gt;&lt;property id=&quot;20300&quot; value=&quot;Slide 9 - &amp;quot;Time Limits&amp;quot;&quot;/&gt;&lt;property id=&quot;20307&quot; value=&quot;313&quot;/&gt;&lt;/object&gt;&lt;object type=&quot;3&quot; unique_id=&quot;10126&quot;&gt;&lt;property id=&quot;20148&quot; value=&quot;5&quot;/&gt;&lt;property id=&quot;20300&quot; value=&quot;Slide 8 - &amp;quot;Common Forms&amp;quot;&quot;/&gt;&lt;property id=&quot;20307&quot; value=&quot;314&quot;/&gt;&lt;/object&gt;&lt;object type=&quot;3&quot; unique_id=&quot;10127&quot;&gt;&lt;property id=&quot;20148&quot; value=&quot;5&quot;/&gt;&lt;property id=&quot;20300&quot; value=&quot;Slide 10 - &amp;quot;Knowledge Check #1&amp;quot;&quot;/&gt;&lt;property id=&quot;20307&quot; value=&quot;410&quot;/&gt;&lt;/object&gt;&lt;object type=&quot;3&quot; unique_id=&quot;10129&quot;&gt;&lt;property id=&quot;20148&quot; value=&quot;5&quot;/&gt;&lt;property id=&quot;20300&quot; value=&quot;Slide 12 - &amp;quot;Appellant, NOD, DRO&amp;quot;&quot;/&gt;&lt;property id=&quot;20307&quot; value=&quot;305&quot;/&gt;&lt;/object&gt;&lt;object type=&quot;3&quot; unique_id=&quot;10130&quot;&gt;&lt;property id=&quot;20148&quot; value=&quot;5&quot;/&gt;&lt;property id=&quot;20300&quot; value=&quot;Slide 13 - &amp;quot;Traditional Review, De Novo Review, SOC&amp;quot;&quot;/&gt;&lt;property id=&quot;20307&quot; value=&quot;311&quot;/&gt;&lt;/object&gt;&lt;object type=&quot;3&quot; unique_id=&quot;10131&quot;&gt;&lt;property id=&quot;20148&quot; value=&quot;5&quot;/&gt;&lt;property id=&quot;20300&quot; value=&quot;Slide 14 - &amp;quot;Informal Conference, Hearing, Substantive Appeal&amp;quot;&quot;/&gt;&lt;property id=&quot;20307&quot; value=&quot;312&quot;/&gt;&lt;/object&gt;&lt;object type=&quot;3&quot; unique_id=&quot;10132&quot;&gt;&lt;property id=&quot;20148&quot; value=&quot;5&quot;/&gt;&lt;property id=&quot;20300&quot; value=&quot;Slide 15 - &amp;quot;Full Grant, Partial Grant, CUE&amp;quot;&quot;/&gt;&lt;property id=&quot;20307&quot; value=&quot;316&quot;/&gt;&lt;/object&gt;&lt;object type=&quot;3&quot; unique_id=&quot;10133&quot;&gt;&lt;property id=&quot;20148&quot; value=&quot;5&quot;/&gt;&lt;property id=&quot;20300&quot; value=&quot;Slide 16 - &amp;quot;Remand, Downstream, Intertwined&amp;quot;&quot;/&gt;&lt;property id=&quot;20307&quot; value=&quot;317&quot;/&gt;&lt;/object&gt;&lt;object type=&quot;3&quot; unique_id=&quot;10134&quot;&gt;&lt;property id=&quot;20148&quot; value=&quot;5&quot;/&gt;&lt;property id=&quot;20300&quot; value=&quot;Slide 17 - &amp;quot;Knowledge Check #2&amp;quot;&quot;/&gt;&lt;property id=&quot;20307&quot; value=&quot;417&quot;/&gt;&lt;/object&gt;&lt;object type=&quot;3&quot; unique_id=&quot;10136&quot;&gt;&lt;property id=&quot;20148&quot; value=&quot;5&quot;/&gt;&lt;property id=&quot;20300&quot; value=&quot;Slide 19 - &amp;quot;Legacy Appeal Process Overview&amp;quot;&quot;/&gt;&lt;property id=&quot;20307&quot; value=&quot;306&quot;/&gt;&lt;/object&gt;&lt;object type=&quot;3&quot; unique_id=&quot;10137&quot;&gt;&lt;property id=&quot;20148&quot; value=&quot;5&quot;/&gt;&lt;property id=&quot;20300&quot; value=&quot;Slide 20 - &amp;quot;Legacy Appeal Process Basic Stages&amp;quot;&quot;/&gt;&lt;property id=&quot;20307&quot; value=&quot;309&quot;/&gt;&lt;/object&gt;&lt;object type=&quot;3&quot; unique_id=&quot;10138&quot;&gt;&lt;property id=&quot;20148&quot; value=&quot;5&quot;/&gt;&lt;property id=&quot;20300&quot; value=&quot;Slide 21 - &amp;quot;Workload Management&amp;quot;&quot;/&gt;&lt;property id=&quot;20307&quot; value=&quot;315&quot;/&gt;&lt;/object&gt;&lt;object type=&quot;3&quot; unique_id=&quot;10139&quot;&gt;&lt;property id=&quot;20148&quot; value=&quot;5&quot;/&gt;&lt;property id=&quot;20300&quot; value=&quot;Slide 22 - &amp;quot;Knowledge Check #1&amp;quot;&quot;/&gt;&lt;property id=&quot;20307&quot; value=&quot;418&quot;/&gt;&lt;/object&gt;&lt;object type=&quot;3&quot; unique_id=&quot;10140&quot;&gt;&lt;property id=&quot;20148&quot; value=&quot;5&quot;/&gt;&lt;property id=&quot;20300&quot; value=&quot;Slide 26 - &amp;quot;Questions?&amp;quot;&quot;/&gt;&lt;property id=&quot;20307&quot; value=&quot;279&quot;/&gt;&lt;/object&gt;&lt;object type=&quot;3&quot; unique_id=&quot;10141&quot;&gt;&lt;property id=&quot;20148&quot; value=&quot;5&quot;/&gt;&lt;property id=&quot;20300&quot; value=&quot;Slide 27 - &amp;quot;TMS Credit&amp;quot;&quot;/&gt;&lt;property id=&quot;20307&quot; value=&quot;318&quot;/&gt;&lt;/object&gt;&lt;object type=&quot;3&quot; unique_id=&quot;10350&quot;&gt;&lt;property id=&quot;20148&quot; value=&quot;5&quot;/&gt;&lt;property id=&quot;20300&quot; value=&quot;Slide 5 - &amp;quot;Explain elements of a legacy appeal&amp;#x0D;&amp;quot;&quot;/&gt;&lt;property id=&quot;20307&quot; value=&quot;419&quot;/&gt;&lt;/object&gt;&lt;object type=&quot;3&quot; unique_id=&quot;10351&quot;&gt;&lt;property id=&quot;20148&quot; value=&quot;5&quot;/&gt;&lt;property id=&quot;20300&quot; value=&quot;Slide 11 - &amp;quot;Define common legacy appeals terminology&amp;#x0D;&amp;quot;&quot;/&gt;&lt;property id=&quot;20307&quot; value=&quot;420&quot;/&gt;&lt;/object&gt;&lt;object type=&quot;3&quot; unique_id=&quot;10352&quot;&gt;&lt;property id=&quot;20148&quot; value=&quot;5&quot;/&gt;&lt;property id=&quot;20300&quot; value=&quot;Slide 18 - &amp;quot;Describe the basic steps in legacy appeals processing&amp;#x0D;&amp;quot;&quot;/&gt;&lt;property id=&quot;20307&quot; value=&quot;421&quot;/&gt;&lt;/object&gt;&lt;object type=&quot;3&quot; unique_id=&quot;10353&quot;&gt;&lt;property id=&quot;20148&quot; value=&quot;5&quot;/&gt;&lt;property id=&quot;20300&quot; value=&quot;Slide 23 - &amp;quot;Course Summary&amp;quot;&quot;/&gt;&lt;property id=&quot;20307&quot; value=&quot;401&quot;/&gt;&lt;/object&gt;&lt;object type=&quot;3&quot; unique_id=&quot;10354&quot;&gt;&lt;property id=&quot;20148&quot; value=&quot;5&quot;/&gt;&lt;property id=&quot;20300&quot; value=&quot;Slide 24 - &amp;quot;Questions?&amp;quot;&quot;/&gt;&lt;property id=&quot;20307&quot; value=&quot;350&quot;/&gt;&lt;/object&gt;&lt;object type=&quot;3&quot; unique_id=&quot;10355&quot;&gt;&lt;property id=&quot;20148&quot; value=&quot;5&quot;/&gt;&lt;property id=&quot;20300&quot; value=&quot;Slide 25 - &amp;quot;Next Steps&amp;quot;&quot;/&gt;&lt;property id=&quot;20307&quot; value=&quot;351&quot;/&gt;&lt;/object&gt;&lt;/object&gt;&lt;object type=&quot;8&quot; unique_id=&quot;10167&quo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13&quot;/&gt;&lt;lineCharCount val=&quot;12&quot;/&gt;&lt;lineCharCount val=&quot;13&quot;/&gt;&lt;lineCharCount val=&quot;11&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520261E1-7D09-406B-9A68-CD1A7047D573}&quot;/&gt;&lt;isInvalidForFieldText val=&quot;0&quot;/&gt;&lt;Image&gt;&lt;filename val=&quot;C:\Users\VBADENHolcoJ\AppData\Local\Temp\1\CP928014069199Session\CPTrustFolder928014069199\PPTImport928014258569\data\asimages\{520261E1-7D09-406B-9A68-CD1A7047D573}_3.png&quot;/&gt;&lt;left val=&quot;727&quot;/&gt;&lt;top val=&quot;687&quot;/&gt;&lt;width val=&quot;226&quot;/&gt;&lt;height val=&quot;45&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7&quot;/&gt;&lt;/TableIndex&gt;&lt;/ShapeTextInfo&gt;"/>
  <p:tag name="HTML_SHAPEINFO" val="&lt;ThreeDShapeInfo&gt;&lt;uuid val=&quot;{284E4D8E-D035-4901-94E1-3125911FD1D3}&quot;/&gt;&lt;isInvalidForFieldText val=&quot;0&quot;/&gt;&lt;Image&gt;&lt;filename val=&quot;C:\Users\VBADENHolcoJ\AppData\Local\Temp\1\CP928014069199Session\CPTrustFolder928014069199\PPTImport928014258569\data\asimages\{284E4D8E-D035-4901-94E1-3125911FD1D3}_2.png&quot;/&gt;&lt;left val=&quot;0&quot;/&gt;&lt;top val=&quot;76&quot;/&gt;&lt;width val=&quot;961&quot;/&gt;&lt;height val=&quot;122&quot;/&gt;&lt;hasText val=&quot;1&quot;/&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36&quot;/&gt;&lt;lineCharCount val=&quot;37&quot;/&gt;&lt;lineCharCount val=&quot;64&quot;/&gt;&lt;lineCharCount val=&quot;5&quot;/&gt;&lt;lineCharCount val=&quot;66&quot;/&gt;&lt;lineCharCount val=&quot;32&quot;/&gt;&lt;lineCharCount val=&quot;63&quot;/&gt;&lt;/TableIndex&gt;&lt;/ShapeTextInfo&gt;"/>
  <p:tag name="HTML_SHAPEINFO" val="&lt;ThreeDShapeInfo&gt;&lt;uuid val=&quot;{3B02B014-2DFE-4B89-BE1D-F1B790BBCA4E}&quot;/&gt;&lt;isInvalidForFieldText val=&quot;0&quot;/&gt;&lt;Image&gt;&lt;filename val=&quot;C:\Users\VBADENHolcoJ\AppData\Local\Temp\1\CP928014069199Session\CPTrustFolder928014069199\PPTImport928014258569\data\asimages\{3B02B014-2DFE-4B89-BE1D-F1B790BBCA4E}_2.png&quot;/&gt;&lt;left val=&quot;42&quot;/&gt;&lt;top val=&quot;208&quot;/&gt;&lt;width val=&quot;870&quot;/&gt;&lt;height val=&quot;415&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3EA8A1C8-80D6-4AF2-BA15-7B78ECFEC0EA}&quot;/&gt;&lt;isInvalidForFieldText val=&quot;0&quot;/&gt;&lt;Image&gt;&lt;filename val=&quot;C:\Users\VBADENHolcoJ\AppData\Local\Temp\1\CP928014069199Session\CPTrustFolder928014069199\PPTImport928014258569\data\asimages\{3EA8A1C8-80D6-4AF2-BA15-7B78ECFEC0EA}_2.png&quot;/&gt;&lt;left val=&quot;727&quot;/&gt;&lt;top val=&quot;687&quot;/&gt;&lt;width val=&quot;226&quot;/&gt;&lt;height val=&quot;45&quot;/&gt;&lt;hasText val=&quot;1&quot;/&gt;&lt;/Image&gt;&lt;/ThreeDShape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9D5C93B9-8495-4CC6-AFF8-E5C9774EED3C}&quot;/&gt;&lt;isInvalidForFieldText val=&quot;0&quot;/&gt;&lt;Image&gt;&lt;filename val=&quot;C:\Users\VBADENHolcoJ\AppData\Local\Temp\1\CP928014069199Session\CPTrustFolder928014069199\PPTImport928014258569\data\asimages\{9D5C93B9-8495-4CC6-AFF8-E5C9774EED3C}_3.png&quot;/&gt;&lt;left val=&quot;0&quot;/&gt;&lt;top val=&quot;76&quot;/&gt;&lt;width val=&quot;961&quot;/&gt;&lt;height val=&quot;122&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1&quot;/&gt;&lt;lineCharCount val=&quot;17&quot;/&gt;&lt;lineCharCount val=&quot;1&quot;/&gt;&lt;lineCharCount val=&quot;28&quot;/&gt;&lt;/TableIndex&gt;&lt;/ShapeTextInfo&gt;"/>
  <p:tag name="HTML_SHAPEINFO" val="&lt;ThreeDShapeInfo&gt;&lt;uuid val=&quot;{17314F31-8AB8-4C37-A27B-0D31F0A58B93}&quot;/&gt;&lt;isInvalidForFieldText val=&quot;0&quot;/&gt;&lt;Image&gt;&lt;filename val=&quot;C:\Users\VBADENHolcoJ\AppData\Local\Temp\1\CP928014069199Session\CPTrustFolder928014069199\PPTImport928014258569\data\asimages\{17314F31-8AB8-4C37-A27B-0D31F0A58B93}_3.png&quot;/&gt;&lt;left val=&quot;81&quot;/&gt;&lt;top val=&quot;212&quot;/&gt;&lt;width val=&quot;792&quot;/&gt;&lt;height val=&quot;415&quot;/&gt;&lt;hasText val=&quot;1&quot;/&gt;&lt;/Image&gt;&lt;/ThreeDShapeInfo&gt;"/>
</p:tagLst>
</file>

<file path=ppt/theme/theme1.xml><?xml version="1.0" encoding="utf-8"?>
<a:theme xmlns:a="http://schemas.openxmlformats.org/drawingml/2006/main" name="Choose VA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hoose VA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2_Choose VA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3_Choose VA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Choose VA Theme</Template>
  <TotalTime>14648</TotalTime>
  <Words>4408</Words>
  <Application>Microsoft Office PowerPoint</Application>
  <PresentationFormat>Widescreen</PresentationFormat>
  <Paragraphs>407</Paragraphs>
  <Slides>25</Slides>
  <Notes>25</Notes>
  <HiddenSlides>0</HiddenSlides>
  <MMClips>0</MMClips>
  <ScaleCrop>false</ScaleCrop>
  <HeadingPairs>
    <vt:vector size="6" baseType="variant">
      <vt:variant>
        <vt:lpstr>Fonts Used</vt:lpstr>
      </vt:variant>
      <vt:variant>
        <vt:i4>5</vt:i4>
      </vt:variant>
      <vt:variant>
        <vt:lpstr>Theme</vt:lpstr>
      </vt:variant>
      <vt:variant>
        <vt:i4>6</vt:i4>
      </vt:variant>
      <vt:variant>
        <vt:lpstr>Slide Titles</vt:lpstr>
      </vt:variant>
      <vt:variant>
        <vt:i4>25</vt:i4>
      </vt:variant>
    </vt:vector>
  </HeadingPairs>
  <TitlesOfParts>
    <vt:vector size="36" baseType="lpstr">
      <vt:lpstr>Arial</vt:lpstr>
      <vt:lpstr>Calibri</vt:lpstr>
      <vt:lpstr>Myriad Pro</vt:lpstr>
      <vt:lpstr>Symbol</vt:lpstr>
      <vt:lpstr>Times New Roman</vt:lpstr>
      <vt:lpstr>Choose VA Theme</vt:lpstr>
      <vt:lpstr>1_Custom Design</vt:lpstr>
      <vt:lpstr>Custom Design</vt:lpstr>
      <vt:lpstr>1_Choose VA Theme</vt:lpstr>
      <vt:lpstr>2_Choose VA Theme</vt:lpstr>
      <vt:lpstr>3_Choose VA Theme</vt:lpstr>
      <vt:lpstr>Overview of Legacy Appeals</vt:lpstr>
      <vt:lpstr>The Bottom Line</vt:lpstr>
      <vt:lpstr>Lesson Objectives</vt:lpstr>
      <vt:lpstr>References</vt:lpstr>
      <vt:lpstr>Explain elements of a legacy appeal </vt:lpstr>
      <vt:lpstr>Appeals Modernization Act (AMA)</vt:lpstr>
      <vt:lpstr>What is a Legacy Appeal?</vt:lpstr>
      <vt:lpstr>Common Forms</vt:lpstr>
      <vt:lpstr>Time Limits</vt:lpstr>
      <vt:lpstr>Knowledge Check #1</vt:lpstr>
      <vt:lpstr>Define common legacy appeals terminology </vt:lpstr>
      <vt:lpstr>Appellant, NOD, DRO</vt:lpstr>
      <vt:lpstr>Traditional Review, De Novo Review, SOC</vt:lpstr>
      <vt:lpstr>Informal Conference, Hearing, Substantive Appeal</vt:lpstr>
      <vt:lpstr>Full Grant, Partial Grant, CUE</vt:lpstr>
      <vt:lpstr>Remand, Downstream, Intertwined</vt:lpstr>
      <vt:lpstr>Knowledge Check #2</vt:lpstr>
      <vt:lpstr>Describe the basic steps in legacy appeals processing </vt:lpstr>
      <vt:lpstr>Legacy Appeal Process Overview</vt:lpstr>
      <vt:lpstr>Legacy Appeal Process Basic Stages</vt:lpstr>
      <vt:lpstr>Workload Management</vt:lpstr>
      <vt:lpstr>Knowledge Check #3</vt:lpstr>
      <vt:lpstr>Course Summary</vt:lpstr>
      <vt:lpstr>Questions?</vt:lpstr>
      <vt:lpstr>Next Steps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Legacy Appeals PowerPoint Presentation</dc:title>
  <dc:creator>Department of Veterans Affairs, Veterans Benefits Administration, Office of Administrative Review, STAFF</dc:creator>
  <cp:lastModifiedBy>Kathy Poole</cp:lastModifiedBy>
  <cp:revision>267</cp:revision>
  <cp:lastPrinted>2019-05-03T19:24:24Z</cp:lastPrinted>
  <dcterms:created xsi:type="dcterms:W3CDTF">2018-12-10T17:48:20Z</dcterms:created>
  <dcterms:modified xsi:type="dcterms:W3CDTF">2022-11-08T15:40:18Z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Type">
    <vt:lpwstr>Presentation</vt:lpwstr>
  </property>
</Properties>
</file>