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2.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7.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8.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23.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24.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3" r:id="rId3"/>
  </p:sldMasterIdLst>
  <p:notesMasterIdLst>
    <p:notesMasterId r:id="rId33"/>
  </p:notesMasterIdLst>
  <p:handoutMasterIdLst>
    <p:handoutMasterId r:id="rId34"/>
  </p:handoutMasterIdLst>
  <p:sldIdLst>
    <p:sldId id="302" r:id="rId4"/>
    <p:sldId id="397" r:id="rId5"/>
    <p:sldId id="286" r:id="rId6"/>
    <p:sldId id="388" r:id="rId7"/>
    <p:sldId id="340" r:id="rId8"/>
    <p:sldId id="341" r:id="rId9"/>
    <p:sldId id="342" r:id="rId10"/>
    <p:sldId id="343" r:id="rId11"/>
    <p:sldId id="398" r:id="rId12"/>
    <p:sldId id="410" r:id="rId13"/>
    <p:sldId id="411" r:id="rId14"/>
    <p:sldId id="345" r:id="rId15"/>
    <p:sldId id="346" r:id="rId16"/>
    <p:sldId id="344" r:id="rId17"/>
    <p:sldId id="412" r:id="rId18"/>
    <p:sldId id="413" r:id="rId19"/>
    <p:sldId id="350" r:id="rId20"/>
    <p:sldId id="358" r:id="rId21"/>
    <p:sldId id="351" r:id="rId22"/>
    <p:sldId id="352" r:id="rId23"/>
    <p:sldId id="414" r:id="rId24"/>
    <p:sldId id="415" r:id="rId25"/>
    <p:sldId id="354" r:id="rId26"/>
    <p:sldId id="355" r:id="rId27"/>
    <p:sldId id="356" r:id="rId28"/>
    <p:sldId id="416" r:id="rId29"/>
    <p:sldId id="401" r:id="rId30"/>
    <p:sldId id="279" r:id="rId31"/>
    <p:sldId id="417" r:id="rId32"/>
  </p:sldIdLst>
  <p:sldSz cx="12192000" cy="6858000"/>
  <p:notesSz cx="7010400" cy="92964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B5611A-A492-4A99-B5EF-EE23D052C650}">
          <p14:sldIdLst>
            <p14:sldId id="302"/>
            <p14:sldId id="397"/>
            <p14:sldId id="286"/>
          </p14:sldIdLst>
        </p14:section>
        <p14:section name="Duties, Jurisdiction, Authority" id="{D50A4CBF-1107-4382-812F-E7618B4B8E97}">
          <p14:sldIdLst>
            <p14:sldId id="388"/>
            <p14:sldId id="340"/>
            <p14:sldId id="341"/>
            <p14:sldId id="342"/>
            <p14:sldId id="343"/>
            <p14:sldId id="398"/>
            <p14:sldId id="410"/>
          </p14:sldIdLst>
        </p14:section>
        <p14:section name="De Novo Review" id="{50C1333F-FCDF-4044-A69B-4D548C20C5AB}">
          <p14:sldIdLst>
            <p14:sldId id="411"/>
            <p14:sldId id="345"/>
            <p14:sldId id="346"/>
            <p14:sldId id="344"/>
            <p14:sldId id="412"/>
          </p14:sldIdLst>
        </p14:section>
        <p14:section name="Informal Conference" id="{920D4BBB-07C2-45B2-85D1-096BC10FC33F}">
          <p14:sldIdLst>
            <p14:sldId id="413"/>
            <p14:sldId id="350"/>
            <p14:sldId id="358"/>
            <p14:sldId id="351"/>
            <p14:sldId id="352"/>
            <p14:sldId id="414"/>
          </p14:sldIdLst>
        </p14:section>
        <p14:section name="Different DRO Decisions" id="{77C2F0EF-CB40-4258-B7C8-3B5B5E6E7A0E}">
          <p14:sldIdLst>
            <p14:sldId id="415"/>
            <p14:sldId id="354"/>
            <p14:sldId id="355"/>
            <p14:sldId id="356"/>
            <p14:sldId id="416"/>
          </p14:sldIdLst>
        </p14:section>
        <p14:section name="Course Wrap-up" id="{278A1410-12EE-44E4-8127-3C17E9B42235}">
          <p14:sldIdLst>
            <p14:sldId id="401"/>
            <p14:sldId id="279"/>
            <p14:sldId id="41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48"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AMO" initials="VBA" lastIdx="1" clrIdx="3">
    <p:extLst>
      <p:ext uri="{19B8F6BF-5375-455C-9EA6-DF929625EA0E}">
        <p15:presenceInfo xmlns:p15="http://schemas.microsoft.com/office/powerpoint/2012/main" userId="AMO" providerId="None"/>
      </p:ext>
    </p:extLst>
  </p:cmAuthor>
  <p:cmAuthor id="5" name="Ezzell, Kelly" initials="EK" lastIdx="3" clrIdx="4">
    <p:extLst>
      <p:ext uri="{19B8F6BF-5375-455C-9EA6-DF929625EA0E}">
        <p15:presenceInfo xmlns:p15="http://schemas.microsoft.com/office/powerpoint/2012/main" userId="S::Kelly.Ezzell@va.gov::0db8d4e8-70bd-48a0-8d76-8f8b5320c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64372" autoAdjust="0"/>
  </p:normalViewPr>
  <p:slideViewPr>
    <p:cSldViewPr snapToGrid="0">
      <p:cViewPr varScale="1">
        <p:scale>
          <a:sx n="68" d="100"/>
          <a:sy n="68" d="100"/>
        </p:scale>
        <p:origin x="1380" y="60"/>
      </p:cViewPr>
      <p:guideLst/>
    </p:cSldViewPr>
  </p:slideViewPr>
  <p:notesTextViewPr>
    <p:cViewPr>
      <p:scale>
        <a:sx n="1" d="1"/>
        <a:sy n="1" d="1"/>
      </p:scale>
      <p:origin x="0" y="0"/>
    </p:cViewPr>
  </p:notesTextViewPr>
  <p:notesViewPr>
    <p:cSldViewPr snapToGrid="0">
      <p:cViewPr varScale="1">
        <p:scale>
          <a:sx n="67" d="100"/>
          <a:sy n="67" d="100"/>
        </p:scale>
        <p:origin x="279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gs" Target="tags/tag1.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12/28/2021</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12/28/2021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va.gov/vaforms/va/pdf/VA9.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dirty="0">
                <a:latin typeface="Arial" panose="020B0604020202020204" pitchFamily="34" charset="0"/>
                <a:cs typeface="Arial" panose="020B0604020202020204" pitchFamily="34" charset="0"/>
              </a:rPr>
              <a:t>Instructor Notes:</a:t>
            </a:r>
          </a:p>
          <a:p>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This course teaches learners about Decision Review Officers (DRO) and their authority to review, complete, and make decisions regarding appellate issues.</a:t>
            </a:r>
          </a:p>
        </p:txBody>
      </p:sp>
      <p:sp>
        <p:nvSpPr>
          <p:cNvPr id="4" name="Slide Number Placeholder 3"/>
          <p:cNvSpPr>
            <a:spLocks noGrp="1"/>
          </p:cNvSpPr>
          <p:nvPr>
            <p:ph type="sldNum" sz="quarter" idx="5"/>
          </p:nvPr>
        </p:nvSpPr>
        <p:spPr/>
        <p:txBody>
          <a:bodyPr/>
          <a:lstStyle/>
          <a:p>
            <a:fld id="{8C5C6998-EDEF-4A05-9E82-FF9216FA3557}" type="slidenum">
              <a:rPr lang="en-US" smtClean="0"/>
              <a:t>1</a:t>
            </a:fld>
            <a:endParaRPr lang="en-US" dirty="0"/>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dirty="0"/>
              <a:t>Let’s take a look at our first knowledge check.</a:t>
            </a:r>
          </a:p>
          <a:p>
            <a:endParaRPr lang="en-US" dirty="0"/>
          </a:p>
          <a:p>
            <a:r>
              <a:rPr lang="en-US" b="1" dirty="0"/>
              <a:t>Question</a:t>
            </a:r>
            <a:r>
              <a:rPr lang="en-US" dirty="0"/>
              <a:t>: True or False? A DRO may amend or revise a decision only if there is a CUE.</a:t>
            </a:r>
          </a:p>
          <a:p>
            <a:pPr marL="0" indent="0">
              <a:buNone/>
            </a:pPr>
            <a:endParaRPr lang="en-US" sz="800" dirty="0"/>
          </a:p>
          <a:p>
            <a:r>
              <a:rPr lang="en-US" b="1" dirty="0"/>
              <a:t>Answer</a:t>
            </a:r>
            <a:r>
              <a:rPr lang="en-US" dirty="0"/>
              <a:t>: False. A DRO has decisional authority to amend, revise, or uphold a decision based on </a:t>
            </a:r>
            <a:r>
              <a:rPr lang="en-US" i="1" dirty="0"/>
              <a:t>de novo</a:t>
            </a:r>
            <a:r>
              <a:rPr lang="en-US" dirty="0"/>
              <a:t> review, new evidence, or CUE.</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10</a:t>
            </a:fld>
            <a:endParaRPr lang="en-US" dirty="0"/>
          </a:p>
        </p:txBody>
      </p:sp>
    </p:spTree>
    <p:extLst>
      <p:ext uri="{BB962C8B-B14F-4D97-AF65-F5344CB8AC3E}">
        <p14:creationId xmlns:p14="http://schemas.microsoft.com/office/powerpoint/2010/main" val="438434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Now we’ll discuss </a:t>
            </a:r>
            <a:r>
              <a:rPr lang="en-US" i="1" dirty="0"/>
              <a:t>de novo </a:t>
            </a:r>
            <a:r>
              <a:rPr lang="en-US" dirty="0"/>
              <a:t>review process.</a:t>
            </a:r>
          </a:p>
        </p:txBody>
      </p:sp>
      <p:sp>
        <p:nvSpPr>
          <p:cNvPr id="4" name="Slide Number Placeholder 3"/>
          <p:cNvSpPr>
            <a:spLocks noGrp="1"/>
          </p:cNvSpPr>
          <p:nvPr>
            <p:ph type="sldNum" sz="quarter" idx="5"/>
          </p:nvPr>
        </p:nvSpPr>
        <p:spPr/>
        <p:txBody>
          <a:bodyPr/>
          <a:lstStyle/>
          <a:p>
            <a:fld id="{8C5C6998-EDEF-4A05-9E82-FF9216FA3557}" type="slidenum">
              <a:rPr lang="en-US" smtClean="0"/>
              <a:t>11</a:t>
            </a:fld>
            <a:endParaRPr lang="en-US" dirty="0"/>
          </a:p>
        </p:txBody>
      </p:sp>
    </p:spTree>
    <p:extLst>
      <p:ext uri="{BB962C8B-B14F-4D97-AF65-F5344CB8AC3E}">
        <p14:creationId xmlns:p14="http://schemas.microsoft.com/office/powerpoint/2010/main" val="3794466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An appellant has a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a claim if he/she files a timely notice of disagreement (NOD) with the decision on a benefit claim, and </a:t>
            </a:r>
            <a:r>
              <a:rPr lang="en-US" b="1" i="1" kern="1200" dirty="0">
                <a:solidFill>
                  <a:schemeClr val="tx1"/>
                </a:solidFill>
                <a:effectLst/>
                <a:latin typeface="Arial" panose="020B0604020202020204" pitchFamily="34" charset="0"/>
                <a:cs typeface="Arial" panose="020B0604020202020204" pitchFamily="34" charset="0"/>
              </a:rPr>
              <a:t>either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at the time of submission of a NOD,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requests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within 60 days of the date VA sends the notice of the right to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cs typeface="Arial" panose="020B0604020202020204" pitchFamily="34" charset="0"/>
              </a:rPr>
              <a:t>Notes</a:t>
            </a:r>
            <a:r>
              <a:rPr lang="en-US" kern="1200" dirty="0">
                <a:solidFill>
                  <a:schemeClr val="tx1"/>
                </a:solidFill>
                <a:effectLst/>
                <a:latin typeface="Arial" panose="020B0604020202020204" pitchFamily="34" charset="0"/>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The 60-day time limit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be extended.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appellant </a:t>
            </a:r>
            <a:r>
              <a:rPr lang="en-US" i="1" kern="1200" dirty="0">
                <a:solidFill>
                  <a:schemeClr val="tx1"/>
                </a:solidFill>
                <a:effectLst/>
                <a:latin typeface="Arial" panose="020B0604020202020204" pitchFamily="34" charset="0"/>
                <a:cs typeface="Arial" panose="020B0604020202020204" pitchFamily="34" charset="0"/>
              </a:rPr>
              <a:t>cannot</a:t>
            </a:r>
            <a:r>
              <a:rPr lang="en-US" kern="1200" dirty="0">
                <a:solidFill>
                  <a:schemeClr val="tx1"/>
                </a:solidFill>
                <a:effectLst/>
                <a:latin typeface="Arial" panose="020B0604020202020204" pitchFamily="34" charset="0"/>
                <a:cs typeface="Arial" panose="020B0604020202020204" pitchFamily="34" charset="0"/>
              </a:rPr>
              <a:t> have more than one </a:t>
            </a:r>
            <a:r>
              <a:rPr lang="en-US" i="1" kern="1200" dirty="0">
                <a:solidFill>
                  <a:schemeClr val="tx1"/>
                </a:solidFill>
                <a:effectLst/>
                <a:latin typeface="Arial" panose="020B0604020202020204" pitchFamily="34" charset="0"/>
                <a:cs typeface="Arial" panose="020B0604020202020204" pitchFamily="34" charset="0"/>
              </a:rPr>
              <a:t>de novo</a:t>
            </a:r>
            <a:r>
              <a:rPr lang="en-US" kern="1200" dirty="0">
                <a:solidFill>
                  <a:schemeClr val="tx1"/>
                </a:solidFill>
                <a:effectLst/>
                <a:latin typeface="Arial" panose="020B0604020202020204" pitchFamily="34" charset="0"/>
                <a:cs typeface="Arial" panose="020B0604020202020204" pitchFamily="34" charset="0"/>
              </a:rPr>
              <a:t> review of the issue on appeal.</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12</a:t>
            </a:fld>
            <a:endParaRPr lang="en-US" altLang="en-US" sz="1200" dirty="0"/>
          </a:p>
        </p:txBody>
      </p:sp>
    </p:spTree>
    <p:extLst>
      <p:ext uri="{BB962C8B-B14F-4D97-AF65-F5344CB8AC3E}">
        <p14:creationId xmlns:p14="http://schemas.microsoft.com/office/powerpoint/2010/main" val="1872172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38557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200" dirty="0">
                <a:solidFill>
                  <a:schemeClr val="tx1"/>
                </a:solidFill>
                <a:effectLst/>
                <a:latin typeface="Arial" panose="020B0604020202020204" pitchFamily="34" charset="0"/>
                <a:ea typeface="+mn-ea"/>
                <a:cs typeface="Arial" panose="020B0604020202020204" pitchFamily="34" charset="0"/>
              </a:rPr>
              <a:t>Only an individual who did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participate in the original decision being appealed may conduct the </a:t>
            </a:r>
            <a:r>
              <a:rPr lang="en-US" i="1" kern="1200" dirty="0">
                <a:solidFill>
                  <a:schemeClr val="tx1"/>
                </a:solidFill>
                <a:effectLst/>
                <a:latin typeface="Arial" panose="020B0604020202020204" pitchFamily="34" charset="0"/>
                <a:ea typeface="+mn-ea"/>
                <a:cs typeface="Arial" panose="020B0604020202020204" pitchFamily="34" charset="0"/>
              </a:rPr>
              <a:t>de novo </a:t>
            </a:r>
            <a:r>
              <a:rPr lang="en-US" kern="1200" dirty="0">
                <a:solidFill>
                  <a:schemeClr val="tx1"/>
                </a:solidFill>
                <a:effectLst/>
                <a:latin typeface="Arial" panose="020B0604020202020204" pitchFamily="34" charset="0"/>
                <a:ea typeface="+mn-ea"/>
                <a:cs typeface="Arial" panose="020B0604020202020204" pitchFamily="34" charset="0"/>
              </a:rPr>
              <a:t>review.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At VA discretion, the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is conducted by the DRO or by one of the following individuals with higher authority:</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decision review operations center manager (DROCM)</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veterans service center manager (VSCM),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pension management center manager (PMCM).</a:t>
            </a:r>
          </a:p>
          <a:p>
            <a:pPr marL="0" indent="0">
              <a:buFont typeface="Arial" panose="020B0604020202020204" pitchFamily="34" charset="0"/>
              <a:buNone/>
            </a:pPr>
            <a:endParaRPr lang="en-US"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kern="1200" dirty="0">
                <a:solidFill>
                  <a:schemeClr val="tx1"/>
                </a:solidFill>
                <a:effectLst/>
                <a:latin typeface="Arial" panose="020B0604020202020204" pitchFamily="34" charset="0"/>
                <a:ea typeface="+mn-ea"/>
                <a:cs typeface="Arial" panose="020B0604020202020204" pitchFamily="34" charset="0"/>
              </a:rPr>
              <a:t>The DROCM, VSCM, or PMCM at each RO/DROC has the authority to grant the issue on appeal based on a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or CUE.  They are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permitted to delegate this authority to anyone else, other than to a Visiting DRO.  </a:t>
            </a:r>
            <a:endParaRPr lang="en-US" dirty="0">
              <a:solidFill>
                <a:schemeClr val="tx1"/>
              </a:solidFill>
              <a:effectLst/>
              <a:latin typeface="Arial" panose="020B0604020202020204" pitchFamily="34" charset="0"/>
              <a:cs typeface="Arial" panose="020B0604020202020204" pitchFamily="34" charset="0"/>
            </a:endParaRP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If the DRO at the host DROC participated in the decision being reviewed, a visiting DRO may be requested to hold hearings or conduct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visiting DRO will render a decision in such claims, but not maintain jurisdiction of the appeal.</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13</a:t>
            </a:fld>
            <a:endParaRPr lang="en-US" altLang="en-US" sz="1200" dirty="0"/>
          </a:p>
        </p:txBody>
      </p:sp>
    </p:spTree>
    <p:extLst>
      <p:ext uri="{BB962C8B-B14F-4D97-AF65-F5344CB8AC3E}">
        <p14:creationId xmlns:p14="http://schemas.microsoft.com/office/powerpoint/2010/main" val="3022457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a:t>
            </a: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a:t>
            </a: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is a new and complete review of the appealed issue with no deference given to the decision being appealed. The review may lead to a new decision which may be a full grant, partial grant, CUE, or no change.</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marL="0" indent="0">
              <a:spcAft>
                <a:spcPts val="600"/>
              </a:spcAft>
              <a:buClr>
                <a:schemeClr val="tx1"/>
              </a:buClr>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The review will encompass only the decision with which the appellant has expressed disagreement with the NOD.</a:t>
            </a:r>
          </a:p>
          <a:p>
            <a:pPr marL="225425" indent="-225425">
              <a:spcAft>
                <a:spcPts val="600"/>
              </a:spcAft>
              <a:buClr>
                <a:schemeClr val="tx1"/>
              </a:buClr>
              <a:buFont typeface="Arial" panose="020B0604020202020204" pitchFamily="34" charset="0"/>
              <a:buChar char="•"/>
            </a:pPr>
            <a:endParaRPr lang="en-US" dirty="0">
              <a:solidFill>
                <a:schemeClr val="tx1"/>
              </a:solidFill>
              <a:latin typeface="Arial" panose="020B0604020202020204" pitchFamily="34" charset="0"/>
              <a:cs typeface="Arial" panose="020B0604020202020204" pitchFamily="34" charset="0"/>
            </a:endParaRPr>
          </a:p>
          <a:p>
            <a:pPr defTabSz="931774">
              <a:defRPr/>
            </a:pPr>
            <a:r>
              <a:rPr lang="en-US" kern="1200" dirty="0">
                <a:solidFill>
                  <a:schemeClr val="tx1"/>
                </a:solidFill>
                <a:effectLst/>
                <a:latin typeface="Arial" panose="020B0604020202020204" pitchFamily="34" charset="0"/>
                <a:ea typeface="+mn-ea"/>
                <a:cs typeface="Arial" panose="020B0604020202020204" pitchFamily="34" charset="0"/>
              </a:rPr>
              <a:t>During </a:t>
            </a:r>
            <a:r>
              <a:rPr lang="en-US" i="1" kern="1200" dirty="0">
                <a:solidFill>
                  <a:schemeClr val="tx1"/>
                </a:solidFill>
                <a:effectLst/>
                <a:latin typeface="Arial" panose="020B0604020202020204" pitchFamily="34" charset="0"/>
                <a:ea typeface="+mn-ea"/>
                <a:cs typeface="Arial" panose="020B0604020202020204" pitchFamily="34" charset="0"/>
              </a:rPr>
              <a:t>de novo</a:t>
            </a:r>
            <a:r>
              <a:rPr lang="en-US" kern="1200" dirty="0">
                <a:solidFill>
                  <a:schemeClr val="tx1"/>
                </a:solidFill>
                <a:effectLst/>
                <a:latin typeface="Arial" panose="020B0604020202020204" pitchFamily="34" charset="0"/>
                <a:ea typeface="+mn-ea"/>
                <a:cs typeface="Arial" panose="020B0604020202020204" pitchFamily="34" charset="0"/>
              </a:rPr>
              <a:t> review, the reviewer may also reverse or revise (even if disadvantageous to the claimant) prior decisions of an agency of original jurisdiction (including the decision being reviewed or any prior decision that has become final due to failure to timely appeal) on the grounds of CUE.</a:t>
            </a:r>
            <a:endParaRPr lang="en-US"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14</a:t>
            </a:fld>
            <a:endParaRPr lang="en-US" altLang="en-US" sz="1200" dirty="0"/>
          </a:p>
        </p:txBody>
      </p:sp>
    </p:spTree>
    <p:extLst>
      <p:ext uri="{BB962C8B-B14F-4D97-AF65-F5344CB8AC3E}">
        <p14:creationId xmlns:p14="http://schemas.microsoft.com/office/powerpoint/2010/main" val="1285858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i="1" kern="1200" dirty="0">
                <a:solidFill>
                  <a:schemeClr val="tx1"/>
                </a:solidFill>
                <a:effectLst/>
                <a:latin typeface="Arial" panose="020B0604020202020204" pitchFamily="34" charset="0"/>
                <a:cs typeface="Arial" panose="020B0604020202020204" pitchFamily="34" charset="0"/>
              </a:rPr>
              <a:t>Explain de novo review process</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Question</a:t>
            </a:r>
            <a:r>
              <a:rPr lang="en-US" dirty="0"/>
              <a:t>: When can an appellant request a </a:t>
            </a:r>
            <a:r>
              <a:rPr lang="en-US" i="1" dirty="0"/>
              <a:t>de novo </a:t>
            </a:r>
            <a:r>
              <a:rPr lang="en-US" dirty="0"/>
              <a:t>review?</a:t>
            </a:r>
          </a:p>
          <a:p>
            <a:pPr marL="0" indent="0">
              <a:buNone/>
            </a:pPr>
            <a:endParaRPr lang="en-US" sz="800" dirty="0"/>
          </a:p>
          <a:p>
            <a:r>
              <a:rPr lang="en-US" b="1" dirty="0"/>
              <a:t>Answer</a:t>
            </a:r>
            <a:r>
              <a:rPr lang="en-US" dirty="0"/>
              <a:t>: An appellant can claim a </a:t>
            </a:r>
            <a:r>
              <a:rPr lang="en-US" i="1" dirty="0"/>
              <a:t>de novo </a:t>
            </a:r>
            <a:r>
              <a:rPr lang="en-US" dirty="0"/>
              <a:t>review at the time of the submission of the NOD or within 60 days of the date VA sent the notice of the right to </a:t>
            </a:r>
            <a:r>
              <a:rPr lang="en-US" i="1" dirty="0"/>
              <a:t>de novo </a:t>
            </a:r>
            <a:r>
              <a:rPr lang="en-US" dirty="0"/>
              <a:t>review.</a:t>
            </a:r>
          </a:p>
          <a:p>
            <a:endParaRPr lang="en-US" dirty="0"/>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15</a:t>
            </a:fld>
            <a:endParaRPr lang="en-US" dirty="0"/>
          </a:p>
        </p:txBody>
      </p:sp>
    </p:spTree>
    <p:extLst>
      <p:ext uri="{BB962C8B-B14F-4D97-AF65-F5344CB8AC3E}">
        <p14:creationId xmlns:p14="http://schemas.microsoft.com/office/powerpoint/2010/main" val="438434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Now we’ll discuss </a:t>
            </a:r>
            <a:r>
              <a:rPr lang="en-US" i="0" dirty="0"/>
              <a:t>the purpose and requirements of an informal conference</a:t>
            </a:r>
            <a:r>
              <a:rPr lang="en-US" dirty="0"/>
              <a:t>.</a:t>
            </a:r>
          </a:p>
        </p:txBody>
      </p:sp>
      <p:sp>
        <p:nvSpPr>
          <p:cNvPr id="4" name="Slide Number Placeholder 3"/>
          <p:cNvSpPr>
            <a:spLocks noGrp="1"/>
          </p:cNvSpPr>
          <p:nvPr>
            <p:ph type="sldNum" sz="quarter" idx="5"/>
          </p:nvPr>
        </p:nvSpPr>
        <p:spPr/>
        <p:txBody>
          <a:bodyPr/>
          <a:lstStyle/>
          <a:p>
            <a:fld id="{8C5C6998-EDEF-4A05-9E82-FF9216FA3557}" type="slidenum">
              <a:rPr lang="en-US" smtClean="0"/>
              <a:t>16</a:t>
            </a:fld>
            <a:endParaRPr lang="en-US" dirty="0"/>
          </a:p>
        </p:txBody>
      </p:sp>
    </p:spTree>
    <p:extLst>
      <p:ext uri="{BB962C8B-B14F-4D97-AF65-F5344CB8AC3E}">
        <p14:creationId xmlns:p14="http://schemas.microsoft.com/office/powerpoint/2010/main" val="1034277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Informal conferences are scheduled and conducted at the discretion of the DRO.  </a:t>
            </a:r>
          </a:p>
          <a:p>
            <a:pPr marL="225425" indent="-225425"/>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purpose of the informal conference is to:</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ensure all parties understand the issues pending review</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clarify the issues the appellant wishes to appeal</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 explanations regarding </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The rating decision(s)</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Which evidence was considered,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How the evidence was considered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identify additional sources of pertinent information to include introduction of new evidence if available.</a:t>
            </a:r>
          </a:p>
          <a:p>
            <a:pPr defTabSz="931774">
              <a:defRPr/>
            </a:pPr>
            <a:endParaRPr lang="en-US" sz="18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17</a:t>
            </a:fld>
            <a:endParaRPr lang="en-US" altLang="en-US" sz="1200" dirty="0"/>
          </a:p>
        </p:txBody>
      </p:sp>
    </p:spTree>
    <p:extLst>
      <p:ext uri="{BB962C8B-B14F-4D97-AF65-F5344CB8AC3E}">
        <p14:creationId xmlns:p14="http://schemas.microsoft.com/office/powerpoint/2010/main" val="2918965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1414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marL="225425" indent="-225425"/>
            <a:endParaRPr lang="en-US" b="0" u="sng"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Informal conferences are scheduled and conducted at the discretion of the DRO.  </a:t>
            </a:r>
          </a:p>
          <a:p>
            <a:pPr marL="225425" indent="-225425"/>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Conduct an informal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in person at a VA facility</a:t>
            </a:r>
            <a:r>
              <a:rPr lang="en-US" dirty="0">
                <a:solidFill>
                  <a:schemeClr val="tx1"/>
                </a:solidFill>
                <a:effectLst/>
                <a:latin typeface="Arial" panose="020B0604020202020204" pitchFamily="34" charset="0"/>
                <a:cs typeface="Arial" panose="020B0604020202020204" pitchFamily="34" charset="0"/>
              </a:rPr>
              <a:t> </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of jurisdiction, or</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nearest to the appellant’s residence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by telephone, or</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by videoconference. </a:t>
            </a:r>
          </a:p>
          <a:p>
            <a:pPr marL="0" indent="0">
              <a:buFont typeface="Arial" panose="020B0604020202020204" pitchFamily="34" charset="0"/>
              <a:buNone/>
            </a:pP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Informal conferences may be conducted in work areas as long as all participants agree on the location.</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cs typeface="Arial" panose="020B0604020202020204" pitchFamily="34" charset="0"/>
              </a:rPr>
              <a:t>The appellant and his/her representative may attend an informal conference at their discretion.</a:t>
            </a:r>
            <a:endParaRPr lang="en-US" dirty="0">
              <a:solidFill>
                <a:schemeClr val="tx1"/>
              </a:solidFill>
              <a:effectLst/>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 </a:t>
            </a:r>
            <a:endParaRPr lang="en-US" dirty="0">
              <a:solidFill>
                <a:schemeClr val="tx1"/>
              </a:solidFill>
              <a:effectLst/>
              <a:latin typeface="Arial" panose="020B0604020202020204" pitchFamily="34" charset="0"/>
              <a:cs typeface="Arial" panose="020B0604020202020204" pitchFamily="34" charset="0"/>
            </a:endParaRPr>
          </a:p>
          <a:p>
            <a:r>
              <a:rPr lang="en-US" b="1" i="1" kern="1200" dirty="0">
                <a:solidFill>
                  <a:schemeClr val="tx1"/>
                </a:solidFill>
                <a:effectLst/>
                <a:latin typeface="Arial" panose="020B0604020202020204" pitchFamily="34" charset="0"/>
                <a:ea typeface="+mn-ea"/>
                <a:cs typeface="Arial" panose="020B0604020202020204" pitchFamily="34" charset="0"/>
              </a:rPr>
              <a:t>Note</a:t>
            </a:r>
            <a:r>
              <a:rPr lang="en-US" kern="1200" dirty="0">
                <a:solidFill>
                  <a:schemeClr val="tx1"/>
                </a:solidFill>
                <a:effectLst/>
                <a:latin typeface="Arial" panose="020B0604020202020204" pitchFamily="34" charset="0"/>
                <a:ea typeface="+mn-ea"/>
                <a:cs typeface="Arial" panose="020B0604020202020204" pitchFamily="34" charset="0"/>
              </a:rPr>
              <a:t>:  If the appellant’s representative is an attorney, emphasize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informality of the conference</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rules of evidence do </a:t>
            </a:r>
            <a:r>
              <a:rPr lang="en-US" i="1" kern="1200" dirty="0">
                <a:solidFill>
                  <a:schemeClr val="tx1"/>
                </a:solidFill>
                <a:effectLst/>
                <a:latin typeface="Arial" panose="020B0604020202020204" pitchFamily="34" charset="0"/>
                <a:ea typeface="+mn-ea"/>
                <a:cs typeface="Arial" panose="020B0604020202020204" pitchFamily="34" charset="0"/>
              </a:rPr>
              <a:t>not</a:t>
            </a:r>
            <a:r>
              <a:rPr lang="en-US" kern="1200" dirty="0">
                <a:solidFill>
                  <a:schemeClr val="tx1"/>
                </a:solidFill>
                <a:effectLst/>
                <a:latin typeface="Arial" panose="020B0604020202020204" pitchFamily="34" charset="0"/>
                <a:ea typeface="+mn-ea"/>
                <a:cs typeface="Arial" panose="020B0604020202020204" pitchFamily="34" charset="0"/>
              </a:rPr>
              <a:t> apply, and</a:t>
            </a:r>
            <a:endParaRPr lang="en-US"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that leading questions are permissible.</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18</a:t>
            </a:fld>
            <a:endParaRPr lang="en-US" altLang="en-US" sz="1200" dirty="0"/>
          </a:p>
        </p:txBody>
      </p:sp>
    </p:spTree>
    <p:extLst>
      <p:ext uri="{BB962C8B-B14F-4D97-AF65-F5344CB8AC3E}">
        <p14:creationId xmlns:p14="http://schemas.microsoft.com/office/powerpoint/2010/main" val="3371004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defTabSz="931774">
              <a:defRPr/>
            </a:pPr>
            <a:r>
              <a:rPr lang="en-US" dirty="0">
                <a:solidFill>
                  <a:schemeClr val="tx1"/>
                </a:solidFill>
                <a:latin typeface="Arial" panose="020B0604020202020204" pitchFamily="34" charset="0"/>
                <a:cs typeface="Arial" panose="020B0604020202020204" pitchFamily="34" charset="0"/>
              </a:rPr>
              <a:t>The DRO must document the informal conference in a report. Use the informal conference report to:</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informal conference</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describe all the issues in detail </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specific additional evidence required, and</a:t>
            </a:r>
          </a:p>
          <a:p>
            <a:pPr marL="568325" lvl="1" indent="-34290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document the course of action agreed upon by the parties.</a:t>
            </a:r>
          </a:p>
          <a:p>
            <a:pPr marL="685800" lvl="1" indent="-342900">
              <a:lnSpc>
                <a:spcPct val="120000"/>
              </a:lnSpc>
            </a:pPr>
            <a:endParaRPr lang="en-US"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The informal conference report should be retained in the claims folder or electronic file. </a:t>
            </a:r>
            <a:r>
              <a:rPr lang="en-US" kern="1200" dirty="0">
                <a:solidFill>
                  <a:schemeClr val="tx1"/>
                </a:solidFill>
                <a:effectLst/>
                <a:latin typeface="Arial" panose="020B0604020202020204" pitchFamily="34" charset="0"/>
                <a:ea typeface="+mn-ea"/>
                <a:cs typeface="Arial" panose="020B0604020202020204" pitchFamily="34" charset="0"/>
              </a:rPr>
              <a:t> Consider the information recorded in the </a:t>
            </a:r>
            <a:r>
              <a:rPr lang="en-US" i="1" kern="1200" dirty="0">
                <a:solidFill>
                  <a:schemeClr val="tx1"/>
                </a:solidFill>
                <a:effectLst/>
                <a:latin typeface="Arial" panose="020B0604020202020204" pitchFamily="34" charset="0"/>
                <a:ea typeface="+mn-ea"/>
                <a:cs typeface="Arial" panose="020B0604020202020204" pitchFamily="34" charset="0"/>
              </a:rPr>
              <a:t>Informal Conference Report</a:t>
            </a:r>
            <a:r>
              <a:rPr lang="en-US" kern="1200" dirty="0">
                <a:solidFill>
                  <a:schemeClr val="tx1"/>
                </a:solidFill>
                <a:effectLst/>
                <a:latin typeface="Arial" panose="020B0604020202020204" pitchFamily="34" charset="0"/>
                <a:cs typeface="Arial" panose="020B0604020202020204" pitchFamily="34" charset="0"/>
              </a:rPr>
              <a:t> when making a new decision.  </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19</a:t>
            </a:fld>
            <a:endParaRPr lang="en-US" altLang="en-US" sz="1200" dirty="0"/>
          </a:p>
        </p:txBody>
      </p:sp>
    </p:spTree>
    <p:extLst>
      <p:ext uri="{BB962C8B-B14F-4D97-AF65-F5344CB8AC3E}">
        <p14:creationId xmlns:p14="http://schemas.microsoft.com/office/powerpoint/2010/main" val="3355400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dirty="0"/>
              <a:t>Decision Review Officers (DRO) are senior technical experts responsible for holding post-decisional hearings and processing claims. </a:t>
            </a:r>
          </a:p>
          <a:p>
            <a:pPr marL="0" indent="0">
              <a:buNone/>
            </a:pPr>
            <a:endParaRPr lang="en-US" dirty="0"/>
          </a:p>
          <a:p>
            <a:pPr marL="0" indent="0">
              <a:buNone/>
            </a:pPr>
            <a:r>
              <a:rPr lang="en-US" dirty="0"/>
              <a:t>The DRO process can differ significantly from other claims processing steps. As such, it is imperative to understand the nuances of the process to ensure proper handling of appeals. </a:t>
            </a:r>
          </a:p>
          <a:p>
            <a:endParaRPr lang="en-US" dirty="0"/>
          </a:p>
          <a:p>
            <a:pPr defTabSz="931774">
              <a:defRPr/>
            </a:pPr>
            <a:r>
              <a:rPr lang="en-US" dirty="0"/>
              <a:t>Note: </a:t>
            </a:r>
            <a:r>
              <a:rPr lang="en-US" sz="1200" dirty="0">
                <a:solidFill>
                  <a:schemeClr val="tx1"/>
                </a:solidFill>
                <a:latin typeface="Arial" panose="020B0604020202020204" pitchFamily="34" charset="0"/>
                <a:cs typeface="Arial" panose="020B0604020202020204" pitchFamily="34" charset="0"/>
              </a:rPr>
              <a:t>VA amended its claims adjudication, appeals, and Board of Veterans’ Appeals (Board) regulations with the final rule, Public Law (PL) 115-55, </a:t>
            </a:r>
            <a:r>
              <a:rPr lang="en-US" sz="1200" i="1" dirty="0">
                <a:solidFill>
                  <a:schemeClr val="tx1"/>
                </a:solidFill>
                <a:latin typeface="Arial" panose="020B0604020202020204" pitchFamily="34" charset="0"/>
                <a:cs typeface="Arial" panose="020B0604020202020204" pitchFamily="34" charset="0"/>
              </a:rPr>
              <a:t>Veterans Appeals Improvement and Modernization Act of 2017, </a:t>
            </a:r>
            <a:r>
              <a:rPr lang="en-US" sz="1200" i="0" dirty="0">
                <a:solidFill>
                  <a:schemeClr val="tx1"/>
                </a:solidFill>
                <a:latin typeface="Arial" panose="020B0604020202020204" pitchFamily="34" charset="0"/>
                <a:cs typeface="Arial" panose="020B0604020202020204" pitchFamily="34" charset="0"/>
              </a:rPr>
              <a:t>also called “AMA.” </a:t>
            </a:r>
            <a:r>
              <a:rPr lang="en-US" sz="1200" kern="1200" dirty="0">
                <a:solidFill>
                  <a:schemeClr val="tx1"/>
                </a:solidFill>
                <a:effectLst/>
                <a:latin typeface="Arial" panose="020B0604020202020204" pitchFamily="34" charset="0"/>
                <a:cs typeface="Arial" panose="020B0604020202020204" pitchFamily="34" charset="0"/>
              </a:rPr>
              <a:t>The President signed the law on August 23, 2017, and it became effective on February 19, 2019.</a:t>
            </a:r>
          </a:p>
          <a:p>
            <a:pPr defTabSz="931774">
              <a:defRPr/>
            </a:pPr>
            <a:endParaRPr lang="en-US" sz="1200" i="0" kern="1200" dirty="0">
              <a:solidFill>
                <a:schemeClr val="tx1"/>
              </a:solidFill>
              <a:effectLst/>
              <a:latin typeface="Arial" panose="020B0604020202020204" pitchFamily="34" charset="0"/>
              <a:cs typeface="Arial" panose="020B0604020202020204" pitchFamily="34" charset="0"/>
            </a:endParaRPr>
          </a:p>
          <a:p>
            <a:pPr defTabSz="931774">
              <a:defRPr/>
            </a:pPr>
            <a:r>
              <a:rPr lang="en-US" sz="1200" i="0" kern="1200" dirty="0">
                <a:solidFill>
                  <a:schemeClr val="tx1"/>
                </a:solidFill>
                <a:effectLst/>
                <a:latin typeface="Arial" panose="020B0604020202020204" pitchFamily="34" charset="0"/>
                <a:cs typeface="Arial" panose="020B0604020202020204" pitchFamily="34" charset="0"/>
              </a:rPr>
              <a:t>AMA contains numerous provisions including:</a:t>
            </a: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changes to decision notices</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decision review processes, including higher-level reviews and supplemental claims,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options available at the Board of Veterans’ Appeals.</a:t>
            </a:r>
            <a:endParaRPr lang="en-US" sz="1200" i="0" dirty="0">
              <a:solidFill>
                <a:schemeClr val="tx1"/>
              </a:solidFill>
              <a:latin typeface="Arial" panose="020B0604020202020204" pitchFamily="34" charset="0"/>
              <a:cs typeface="Arial" panose="020B0604020202020204" pitchFamily="34" charset="0"/>
            </a:endParaRPr>
          </a:p>
          <a:p>
            <a:pPr defTabSz="931774">
              <a:defRPr/>
            </a:pPr>
            <a:endParaRPr lang="en-US" sz="1200" i="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Under this rule, VA amended the procedures for appeals of VA decisions on claims for benefits, creating a new, modernized review system.   Disagreements with VA decisions on or after the effective date (February 19, 2019), or in situations in which a claimant elected to opt-in to the new review system, are processed in the modernized review system.   </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The processes described in this training are specifically for legacy appeal DROs as higher-level review DROs follow different procedures and protocols under AMA.</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a:t>
            </a:fld>
            <a:endParaRPr lang="en-US" dirty="0"/>
          </a:p>
        </p:txBody>
      </p:sp>
    </p:spTree>
    <p:extLst>
      <p:ext uri="{BB962C8B-B14F-4D97-AF65-F5344CB8AC3E}">
        <p14:creationId xmlns:p14="http://schemas.microsoft.com/office/powerpoint/2010/main" val="2312686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dirty="0">
                <a:solidFill>
                  <a:schemeClr val="tx1"/>
                </a:solidFill>
                <a:latin typeface="Arial" panose="020B0604020202020204" pitchFamily="34" charset="0"/>
                <a:cs typeface="Arial" panose="020B0604020202020204" pitchFamily="34" charset="0"/>
              </a:rPr>
              <a:t>On screen is an example of an Informal Conference Report. The report includes the identifying information of the appellant as well as regarding the claim(s) under appeal. </a:t>
            </a:r>
          </a:p>
          <a:p>
            <a:pPr marL="225425" indent="-225425">
              <a:lnSpc>
                <a:spcPct val="120000"/>
              </a:lnSpc>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dirty="0">
                <a:solidFill>
                  <a:schemeClr val="tx1"/>
                </a:solidFill>
                <a:latin typeface="Arial" panose="020B0604020202020204" pitchFamily="34" charset="0"/>
                <a:cs typeface="Arial" panose="020B0604020202020204" pitchFamily="34" charset="0"/>
              </a:rPr>
              <a:t>The DRO should complete the report and include all necessary information such as the issue, additional evidence requested, summary of the informal conference discussion, any agreed upon actions. </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20</a:t>
            </a:fld>
            <a:endParaRPr lang="en-US" altLang="en-US" sz="1200" dirty="0"/>
          </a:p>
        </p:txBody>
      </p:sp>
    </p:spTree>
    <p:extLst>
      <p:ext uri="{BB962C8B-B14F-4D97-AF65-F5344CB8AC3E}">
        <p14:creationId xmlns:p14="http://schemas.microsoft.com/office/powerpoint/2010/main" val="1278543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Question</a:t>
            </a:r>
            <a:r>
              <a:rPr lang="en-US" dirty="0"/>
              <a:t>: True or False? A DRO has discretion on scheduling and conducting an informal conference.</a:t>
            </a:r>
          </a:p>
          <a:p>
            <a:pPr marL="0" indent="0">
              <a:buNone/>
            </a:pPr>
            <a:endParaRPr lang="en-US" sz="800" dirty="0"/>
          </a:p>
          <a:p>
            <a:r>
              <a:rPr lang="en-US" b="1" dirty="0"/>
              <a:t>Answer</a:t>
            </a:r>
            <a:r>
              <a:rPr lang="en-US" dirty="0"/>
              <a:t>: True. Informal conferences are scheduled and conducted at the DRO’s discretion.</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21</a:t>
            </a:fld>
            <a:endParaRPr lang="en-US" dirty="0"/>
          </a:p>
        </p:txBody>
      </p:sp>
    </p:spTree>
    <p:extLst>
      <p:ext uri="{BB962C8B-B14F-4D97-AF65-F5344CB8AC3E}">
        <p14:creationId xmlns:p14="http://schemas.microsoft.com/office/powerpoint/2010/main" val="2281717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Now we’ll discuss the different decisions a DRO can make on an appealed issue.</a:t>
            </a:r>
          </a:p>
        </p:txBody>
      </p:sp>
      <p:sp>
        <p:nvSpPr>
          <p:cNvPr id="4" name="Slide Number Placeholder 3"/>
          <p:cNvSpPr>
            <a:spLocks noGrp="1"/>
          </p:cNvSpPr>
          <p:nvPr>
            <p:ph type="sldNum" sz="quarter" idx="5"/>
          </p:nvPr>
        </p:nvSpPr>
        <p:spPr/>
        <p:txBody>
          <a:bodyPr/>
          <a:lstStyle/>
          <a:p>
            <a:fld id="{8C5C6998-EDEF-4A05-9E82-FF9216FA3557}" type="slidenum">
              <a:rPr lang="en-US" smtClean="0"/>
              <a:t>22</a:t>
            </a:fld>
            <a:endParaRPr lang="en-US" dirty="0"/>
          </a:p>
        </p:txBody>
      </p:sp>
    </p:spTree>
    <p:extLst>
      <p:ext uri="{BB962C8B-B14F-4D97-AF65-F5344CB8AC3E}">
        <p14:creationId xmlns:p14="http://schemas.microsoft.com/office/powerpoint/2010/main" val="40900322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1"/>
            <a:ext cx="5608320" cy="42557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cs typeface="Arial" panose="020B0604020202020204" pitchFamily="34" charset="0"/>
              </a:rPr>
              <a:t>If all benefits sought are awarded for the entire period covered by the appeal</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consider the appeal resolved for that issue</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advise the appellant and representative, if applicable, that the appeal is considered resolved,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update the Veterans Appeals Control and Locator System (VACOLS) record according to the table below.</a:t>
            </a:r>
            <a:endParaRPr lang="en-US" sz="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The definition of “full grant” is based on the type of issue under appeal.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initial service-connection (SC), then a full grant occurs when SC for the disability is granted.  </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If the issue is the evaluation of an already SC disability, a full grant occurs when the maximum benefit allowed by law and regulation for that specific issue is granted for the entire period under appeal.</a:t>
            </a: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The exception to this is </a:t>
            </a:r>
            <a:r>
              <a:rPr lang="en-US" sz="1200" kern="1200" dirty="0">
                <a:solidFill>
                  <a:schemeClr val="tx1"/>
                </a:solidFill>
                <a:effectLst/>
                <a:latin typeface="Arial" panose="020B0604020202020204" pitchFamily="34" charset="0"/>
                <a:cs typeface="Arial" panose="020B0604020202020204" pitchFamily="34" charset="0"/>
              </a:rPr>
              <a:t>when a Veteran submits an appeal for a specific disability evaluation other than the schedular maximum, an award of the specifically requested evaluation for the entire period under appeal is considered a full grant.</a:t>
            </a: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endParaRPr lang="en-US" sz="1200" dirty="0">
              <a:solidFill>
                <a:schemeClr val="tx1"/>
              </a:solidFill>
              <a:latin typeface="Arial" panose="020B0604020202020204" pitchFamily="34" charset="0"/>
              <a:cs typeface="Arial" panose="020B0604020202020204" pitchFamily="34" charset="0"/>
            </a:endParaRPr>
          </a:p>
          <a:p>
            <a:pPr marL="225425" indent="-225425">
              <a:lnSpc>
                <a:spcPct val="120000"/>
              </a:lnSpc>
            </a:pPr>
            <a:r>
              <a:rPr lang="en-US" sz="1200" kern="1200" dirty="0">
                <a:solidFill>
                  <a:schemeClr val="tx1"/>
                </a:solidFill>
                <a:effectLst/>
                <a:latin typeface="Arial" panose="020B0604020202020204" pitchFamily="34" charset="0"/>
                <a:ea typeface="+mn-ea"/>
                <a:cs typeface="Arial" panose="020B0604020202020204" pitchFamily="34" charset="0"/>
              </a:rPr>
              <a:t>The decision notice for a full grant </a:t>
            </a:r>
            <a:r>
              <a:rPr lang="en-US" sz="1200" i="1" kern="1200" dirty="0">
                <a:solidFill>
                  <a:schemeClr val="tx1"/>
                </a:solidFill>
                <a:effectLst/>
                <a:latin typeface="Arial" panose="020B0604020202020204" pitchFamily="34" charset="0"/>
                <a:ea typeface="+mn-ea"/>
                <a:cs typeface="Arial" panose="020B0604020202020204" pitchFamily="34" charset="0"/>
              </a:rPr>
              <a:t>must </a:t>
            </a:r>
            <a:r>
              <a:rPr lang="en-US" sz="1200" kern="1200" dirty="0">
                <a:solidFill>
                  <a:schemeClr val="tx1"/>
                </a:solidFill>
                <a:effectLst/>
                <a:latin typeface="Arial" panose="020B0604020202020204" pitchFamily="34" charset="0"/>
                <a:ea typeface="+mn-ea"/>
                <a:cs typeface="Arial" panose="020B0604020202020204" pitchFamily="34" charset="0"/>
              </a:rPr>
              <a:t>be comprehensive and include a statement that the decision is an award of all benefits sought on appeal for that issue, and the appeal is considered satisfied in full for that issue.</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23</a:t>
            </a:fld>
            <a:endParaRPr lang="en-US" altLang="en-US" sz="1200" dirty="0"/>
          </a:p>
        </p:txBody>
      </p:sp>
    </p:spTree>
    <p:extLst>
      <p:ext uri="{BB962C8B-B14F-4D97-AF65-F5344CB8AC3E}">
        <p14:creationId xmlns:p14="http://schemas.microsoft.com/office/powerpoint/2010/main" val="754318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A </a:t>
            </a:r>
            <a:r>
              <a:rPr lang="en-US" b="0" i="0" kern="1200" dirty="0">
                <a:solidFill>
                  <a:schemeClr val="tx1"/>
                </a:solidFill>
                <a:effectLst/>
                <a:latin typeface="Arial" panose="020B0604020202020204" pitchFamily="34" charset="0"/>
                <a:ea typeface="+mn-ea"/>
                <a:cs typeface="Arial" panose="020B0604020202020204" pitchFamily="34" charset="0"/>
              </a:rPr>
              <a:t>partial grant </a:t>
            </a:r>
            <a:r>
              <a:rPr lang="en-US" kern="1200" dirty="0">
                <a:solidFill>
                  <a:schemeClr val="tx1"/>
                </a:solidFill>
                <a:effectLst/>
                <a:latin typeface="Arial" panose="020B0604020202020204" pitchFamily="34" charset="0"/>
                <a:ea typeface="+mn-ea"/>
                <a:cs typeface="Arial" panose="020B0604020202020204" pitchFamily="34" charset="0"/>
              </a:rPr>
              <a:t>of an issue on appeal occurs when the maximum schedular benefit allowed by law and regulation for the issue(s) under appeal is not granted for the entire period under appeal.</a:t>
            </a:r>
            <a:r>
              <a:rPr lang="en-US" b="0" i="0" kern="1200" dirty="0">
                <a:solidFill>
                  <a:schemeClr val="tx1"/>
                </a:solidFill>
                <a:effectLst/>
                <a:latin typeface="Arial" panose="020B0604020202020204" pitchFamily="34" charset="0"/>
                <a:ea typeface="+mn-ea"/>
                <a:cs typeface="Arial" panose="020B0604020202020204" pitchFamily="34" charset="0"/>
              </a:rPr>
              <a:t>  *Remember, if </a:t>
            </a:r>
            <a:r>
              <a:rPr lang="en-US" kern="1200" dirty="0">
                <a:solidFill>
                  <a:schemeClr val="tx1"/>
                </a:solidFill>
                <a:effectLst/>
                <a:latin typeface="Arial" panose="020B0604020202020204" pitchFamily="34" charset="0"/>
                <a:ea typeface="+mn-ea"/>
                <a:cs typeface="Arial" panose="020B0604020202020204" pitchFamily="34" charset="0"/>
              </a:rPr>
              <a:t>the issue under appeal is initial SC, a partial grant </a:t>
            </a:r>
            <a:r>
              <a:rPr lang="en-US" i="1" kern="1200" dirty="0">
                <a:solidFill>
                  <a:schemeClr val="tx1"/>
                </a:solidFill>
                <a:effectLst/>
                <a:latin typeface="Arial" panose="020B0604020202020204" pitchFamily="34" charset="0"/>
                <a:ea typeface="+mn-ea"/>
                <a:cs typeface="Arial" panose="020B0604020202020204" pitchFamily="34" charset="0"/>
              </a:rPr>
              <a:t>cannot</a:t>
            </a:r>
            <a:r>
              <a:rPr lang="en-US" kern="1200" dirty="0">
                <a:solidFill>
                  <a:schemeClr val="tx1"/>
                </a:solidFill>
                <a:effectLst/>
                <a:latin typeface="Arial" panose="020B0604020202020204" pitchFamily="34" charset="0"/>
                <a:ea typeface="+mn-ea"/>
                <a:cs typeface="Arial" panose="020B0604020202020204" pitchFamily="34" charset="0"/>
              </a:rPr>
              <a:t> occur; the decision rendered must either involve a full grant or denial of the issue under appeal.</a:t>
            </a:r>
          </a:p>
          <a:p>
            <a:endParaRPr lang="en-US" kern="1200" dirty="0">
              <a:solidFill>
                <a:schemeClr val="tx1"/>
              </a:solidFill>
              <a:effectLst/>
              <a:latin typeface="Arial" panose="020B0604020202020204" pitchFamily="34" charset="0"/>
              <a:ea typeface="+mn-ea"/>
              <a:cs typeface="Arial" panose="020B0604020202020204" pitchFamily="34" charset="0"/>
            </a:endParaRPr>
          </a:p>
          <a:p>
            <a:r>
              <a:rPr lang="en-US" kern="1200" dirty="0">
                <a:solidFill>
                  <a:schemeClr val="tx1"/>
                </a:solidFill>
                <a:effectLst/>
                <a:latin typeface="Arial" panose="020B0604020202020204" pitchFamily="34" charset="0"/>
                <a:ea typeface="+mn-ea"/>
                <a:cs typeface="Arial" panose="020B0604020202020204" pitchFamily="34" charset="0"/>
              </a:rPr>
              <a:t>When awarding partial benefits, the DRO must send the appellant:</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The new rating decision </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decision that partially awards the benefit sought requires a statement of the case (SOC) or supplemental statement of the case (SSOC) unless the appellant states they are satisfied with the partial award</a:t>
            </a:r>
          </a:p>
          <a:p>
            <a:pPr marL="171450"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Notice of appeals rights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kern="1200" dirty="0">
                <a:solidFill>
                  <a:schemeClr val="tx1"/>
                </a:solidFill>
                <a:effectLst/>
                <a:latin typeface="Arial" panose="020B0604020202020204" pitchFamily="34" charset="0"/>
                <a:ea typeface="+mn-ea"/>
                <a:cs typeface="Arial" panose="020B0604020202020204" pitchFamily="34" charset="0"/>
              </a:rPr>
              <a:t>For any issues that cannot be fully granted or denied, the DRO should initiate required development action</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24</a:t>
            </a:fld>
            <a:endParaRPr lang="en-US" altLang="en-US" sz="1200" dirty="0"/>
          </a:p>
        </p:txBody>
      </p:sp>
    </p:spTree>
    <p:extLst>
      <p:ext uri="{BB962C8B-B14F-4D97-AF65-F5344CB8AC3E}">
        <p14:creationId xmlns:p14="http://schemas.microsoft.com/office/powerpoint/2010/main" val="14176605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i="1" dirty="0">
                <a:solidFill>
                  <a:schemeClr val="tx1"/>
                </a:solidFill>
                <a:latin typeface="Arial" panose="020B0604020202020204" pitchFamily="34" charset="0"/>
                <a:cs typeface="Arial" panose="020B0604020202020204" pitchFamily="34" charset="0"/>
              </a:rPr>
              <a:t>Detail the different DRO decisions made on appealed issues</a:t>
            </a:r>
            <a:endParaRPr lang="en-US"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If the DRO confirms the previous decision, he/she sends an SOC</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confirming the decision on appeal,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explaining the reasons and bases for the VA decision,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provides VA Form 9, Appeal to Board of Veterans’ Appeals, to the appellant.</a:t>
            </a:r>
          </a:p>
          <a:p>
            <a:pPr marL="225425" lvl="1" indent="0">
              <a:buFont typeface="Arial" panose="020B0604020202020204" pitchFamily="34" charset="0"/>
              <a:buNone/>
            </a:pPr>
            <a:endParaRPr lang="en-US" dirty="0">
              <a:solidFill>
                <a:schemeClr val="tx1"/>
              </a:solidFill>
              <a:latin typeface="Arial" panose="020B0604020202020204" pitchFamily="34" charset="0"/>
              <a:cs typeface="Arial" panose="020B0604020202020204" pitchFamily="34" charset="0"/>
            </a:endParaRPr>
          </a:p>
          <a:p>
            <a:pPr marL="0" lvl="0" indent="-231775">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If confirming the previous decision on appeal after an SOC has been sent, send the appellant:</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SSOC</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confirming the decision on appeal, and</a:t>
            </a:r>
            <a:endParaRPr lang="en-US"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discussing any changes and additions to the information provided in the prior SOC or SSOCs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ea typeface="+mn-ea"/>
                <a:cs typeface="Arial" panose="020B0604020202020204" pitchFamily="34" charset="0"/>
              </a:rPr>
              <a:t>a </a:t>
            </a:r>
            <a:r>
              <a:rPr lang="en-US" i="1" kern="1200" dirty="0">
                <a:solidFill>
                  <a:schemeClr val="tx1"/>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VA Form 9</a:t>
            </a:r>
            <a:r>
              <a:rPr lang="en-US" i="1" kern="1200" dirty="0">
                <a:solidFill>
                  <a:schemeClr val="tx1"/>
                </a:solidFill>
                <a:effectLst/>
                <a:latin typeface="Arial" panose="020B0604020202020204" pitchFamily="34" charset="0"/>
                <a:ea typeface="+mn-ea"/>
                <a:cs typeface="Arial" panose="020B0604020202020204" pitchFamily="34" charset="0"/>
              </a:rPr>
              <a:t>, </a:t>
            </a:r>
            <a:r>
              <a:rPr lang="en-US" kern="1200" dirty="0">
                <a:solidFill>
                  <a:schemeClr val="tx1"/>
                </a:solidFill>
                <a:effectLst/>
                <a:latin typeface="Arial" panose="020B0604020202020204" pitchFamily="34" charset="0"/>
                <a:cs typeface="Arial" panose="020B0604020202020204" pitchFamily="34" charset="0"/>
              </a:rPr>
              <a:t>if still required, and</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an explanation of any applicable time limit to respond.</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25</a:t>
            </a:fld>
            <a:endParaRPr lang="en-US" altLang="en-US" sz="1200" dirty="0"/>
          </a:p>
        </p:txBody>
      </p:sp>
    </p:spTree>
    <p:extLst>
      <p:ext uri="{BB962C8B-B14F-4D97-AF65-F5344CB8AC3E}">
        <p14:creationId xmlns:p14="http://schemas.microsoft.com/office/powerpoint/2010/main" val="2932655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Describe the purpose and requirements of informal conferences</a:t>
            </a:r>
            <a:endParaRPr lang="en-US" i="1" kern="1200" dirty="0">
              <a:solidFill>
                <a:schemeClr val="tx1"/>
              </a:solidFill>
              <a:effectLst/>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Scenario</a:t>
            </a:r>
            <a:r>
              <a:rPr lang="en-US" dirty="0"/>
              <a:t>: A Veteran who was granted service connection for posttraumatic stress disorder at 30 percent files an appeal for evaluation at 70 percent. Based on the available medical evidence, the DRO can grant the evaluation at 50 percent.</a:t>
            </a:r>
            <a:endParaRPr lang="en-US" sz="800" dirty="0"/>
          </a:p>
          <a:p>
            <a:endParaRPr lang="en-US" b="1" dirty="0"/>
          </a:p>
          <a:p>
            <a:r>
              <a:rPr lang="en-US" b="1" dirty="0"/>
              <a:t>Question</a:t>
            </a:r>
            <a:r>
              <a:rPr lang="en-US" dirty="0"/>
              <a:t>: Is this considered a full grant?</a:t>
            </a:r>
            <a:endParaRPr lang="en-US" sz="800" dirty="0"/>
          </a:p>
          <a:p>
            <a:endParaRPr lang="en-US" b="1" dirty="0"/>
          </a:p>
          <a:p>
            <a:r>
              <a:rPr lang="en-US" b="1" dirty="0"/>
              <a:t>Answer</a:t>
            </a:r>
            <a:r>
              <a:rPr lang="en-US" dirty="0"/>
              <a:t>: No, this is not considered a full grant since the Veteran requested a specific evaluation and the DRO could not grant that evaluation. </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26</a:t>
            </a:fld>
            <a:endParaRPr lang="en-US" dirty="0"/>
          </a:p>
        </p:txBody>
      </p:sp>
    </p:spTree>
    <p:extLst>
      <p:ext uri="{BB962C8B-B14F-4D97-AF65-F5344CB8AC3E}">
        <p14:creationId xmlns:p14="http://schemas.microsoft.com/office/powerpoint/2010/main" val="5577150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stated in the beginning of the training, the lesson objectives were to:</a:t>
            </a:r>
          </a:p>
          <a:p>
            <a:pPr marL="171450" lvl="0" indent="-171450">
              <a:buFont typeface="Arial" panose="020B0604020202020204" pitchFamily="34" charset="0"/>
              <a:buChar char="•"/>
            </a:pPr>
            <a:r>
              <a:rPr lang="en-US" dirty="0">
                <a:solidFill>
                  <a:srgbClr val="002F56"/>
                </a:solidFill>
                <a:latin typeface="Myriad Pro" panose="020B0503030403020204"/>
              </a:rPr>
              <a:t>Identify the duties, jurisdiction, decisional authority, and limits of authority of the decision review officer (DRO) </a:t>
            </a:r>
          </a:p>
          <a:p>
            <a:pPr marL="171450" lvl="0" indent="-171450">
              <a:buFont typeface="Arial" panose="020B0604020202020204" pitchFamily="34" charset="0"/>
              <a:buChar char="•"/>
            </a:pPr>
            <a:r>
              <a:rPr lang="en-US" dirty="0">
                <a:solidFill>
                  <a:srgbClr val="002F56"/>
                </a:solidFill>
                <a:latin typeface="Myriad Pro" panose="020B0503030403020204"/>
              </a:rPr>
              <a:t>Explain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process</a:t>
            </a:r>
          </a:p>
          <a:p>
            <a:pPr marL="171450" lvl="0" indent="-171450">
              <a:buFont typeface="Arial" panose="020B0604020202020204" pitchFamily="34" charset="0"/>
              <a:buChar char="•"/>
            </a:pPr>
            <a:r>
              <a:rPr lang="en-US" dirty="0">
                <a:solidFill>
                  <a:srgbClr val="002F56"/>
                </a:solidFill>
                <a:latin typeface="Myriad Pro" panose="020B0503030403020204"/>
              </a:rPr>
              <a:t>Describe the purpose and requirements of informal conferences</a:t>
            </a: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27</a:t>
            </a:fld>
            <a:endParaRPr lang="en-US" dirty="0"/>
          </a:p>
        </p:txBody>
      </p:sp>
    </p:spTree>
    <p:extLst>
      <p:ext uri="{BB962C8B-B14F-4D97-AF65-F5344CB8AC3E}">
        <p14:creationId xmlns:p14="http://schemas.microsoft.com/office/powerpoint/2010/main" val="8401269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u="sng" dirty="0">
                <a:solidFill>
                  <a:srgbClr val="002060"/>
                </a:solidFill>
                <a:latin typeface="Myriad Pro"/>
                <a:cs typeface="Times New Roman" panose="02020603050405020304" pitchFamily="18" charset="0"/>
              </a:rPr>
              <a:t>Instructor Notes: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Are there any additional questions?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28</a:t>
            </a:fld>
            <a:endParaRPr lang="en-US" dirty="0"/>
          </a:p>
        </p:txBody>
      </p:sp>
    </p:spTree>
    <p:extLst>
      <p:ext uri="{BB962C8B-B14F-4D97-AF65-F5344CB8AC3E}">
        <p14:creationId xmlns:p14="http://schemas.microsoft.com/office/powerpoint/2010/main" val="3596145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assessment and satisfaction survey have been assigned to you in TMS. </a:t>
            </a:r>
            <a:r>
              <a:rPr lang="en-US" dirty="0">
                <a:solidFill>
                  <a:srgbClr val="0F3B60"/>
                </a:solidFill>
                <a:highlight>
                  <a:srgbClr val="FFFF00"/>
                </a:highlight>
              </a:rPr>
              <a:t>You have unlimited attempts to complete the assessment and may answer one question incorrectly to achieve a passing score.</a:t>
            </a:r>
            <a:r>
              <a:rPr lang="en-US" dirty="0"/>
              <a:t> Completing both will allow you to receive credit for this training.</a:t>
            </a:r>
          </a:p>
        </p:txBody>
      </p:sp>
      <p:sp>
        <p:nvSpPr>
          <p:cNvPr id="4" name="Slide Number Placeholder 3"/>
          <p:cNvSpPr>
            <a:spLocks noGrp="1"/>
          </p:cNvSpPr>
          <p:nvPr>
            <p:ph type="sldNum" sz="quarter" idx="5"/>
          </p:nvPr>
        </p:nvSpPr>
        <p:spPr/>
        <p:txBody>
          <a:bodyPr/>
          <a:lstStyle/>
          <a:p>
            <a:fld id="{8C5C6998-EDEF-4A05-9E82-FF9216FA3557}" type="slidenum">
              <a:rPr lang="en-US" smtClean="0"/>
              <a:t>29</a:t>
            </a:fld>
            <a:endParaRPr lang="en-US" dirty="0"/>
          </a:p>
        </p:txBody>
      </p:sp>
    </p:spTree>
    <p:extLst>
      <p:ext uri="{BB962C8B-B14F-4D97-AF65-F5344CB8AC3E}">
        <p14:creationId xmlns:p14="http://schemas.microsoft.com/office/powerpoint/2010/main" val="370990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endParaRPr lang="en-US" altLang="en-US" dirty="0">
              <a:solidFill>
                <a:schemeClr val="tx1"/>
              </a:solidFill>
              <a:latin typeface="Arial" panose="020B0604020202020204" pitchFamily="34" charset="0"/>
              <a:cs typeface="Arial" panose="020B0604020202020204" pitchFamily="34" charset="0"/>
            </a:endParaRPr>
          </a:p>
          <a:p>
            <a:pPr lvl="0"/>
            <a:r>
              <a:rPr lang="en-US" altLang="en-US" dirty="0">
                <a:solidFill>
                  <a:schemeClr val="tx1"/>
                </a:solidFill>
                <a:latin typeface="Arial" panose="020B0604020202020204" pitchFamily="34" charset="0"/>
                <a:cs typeface="Arial" panose="020B0604020202020204" pitchFamily="34" charset="0"/>
              </a:rPr>
              <a:t>At the end of this training, learners will be able to:</a:t>
            </a:r>
          </a:p>
          <a:p>
            <a:pPr marL="171450" lvl="0" indent="-171450">
              <a:buFont typeface="Arial" panose="020B0604020202020204" pitchFamily="34" charset="0"/>
              <a:buChar char="•"/>
            </a:pPr>
            <a:r>
              <a:rPr lang="en-US" dirty="0">
                <a:solidFill>
                  <a:srgbClr val="002F56"/>
                </a:solidFill>
                <a:latin typeface="Myriad Pro" panose="020B0503030403020204"/>
              </a:rPr>
              <a:t>Identify the duties, jurisdiction, decisional authority, and limits of authority of the DRO</a:t>
            </a:r>
          </a:p>
          <a:p>
            <a:pPr marL="171450" lvl="0" indent="-171450">
              <a:buFont typeface="Arial" panose="020B0604020202020204" pitchFamily="34" charset="0"/>
              <a:buChar char="•"/>
            </a:pPr>
            <a:r>
              <a:rPr lang="en-US" dirty="0">
                <a:solidFill>
                  <a:srgbClr val="002F56"/>
                </a:solidFill>
                <a:latin typeface="Myriad Pro" panose="020B0503030403020204"/>
              </a:rPr>
              <a:t>Explain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process</a:t>
            </a:r>
          </a:p>
          <a:p>
            <a:pPr marL="171450" lvl="0" indent="-171450">
              <a:buFont typeface="Arial" panose="020B0604020202020204" pitchFamily="34" charset="0"/>
              <a:buChar char="•"/>
            </a:pPr>
            <a:r>
              <a:rPr lang="en-US" dirty="0">
                <a:solidFill>
                  <a:srgbClr val="002F56"/>
                </a:solidFill>
                <a:latin typeface="Myriad Pro" panose="020B0503030403020204"/>
              </a:rPr>
              <a:t>Describe the purpose and requirements of informal conferences</a:t>
            </a: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79D9245-7ABC-42B3-AFA3-32F0D0009954}" type="slidenum">
              <a:rPr lang="en-US" altLang="en-US" sz="1200"/>
              <a:pPr eaLnBrk="1" hangingPunct="1">
                <a:defRPr/>
              </a:pPr>
              <a:t>3</a:t>
            </a:fld>
            <a:endParaRPr lang="en-US" altLang="en-US" sz="1200" dirty="0"/>
          </a:p>
        </p:txBody>
      </p:sp>
    </p:spTree>
    <p:extLst>
      <p:ext uri="{BB962C8B-B14F-4D97-AF65-F5344CB8AC3E}">
        <p14:creationId xmlns:p14="http://schemas.microsoft.com/office/powerpoint/2010/main" val="428306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Let’s jump-in to today’s training by defining DRO duties, jurisdiction, and authority.</a:t>
            </a:r>
          </a:p>
        </p:txBody>
      </p:sp>
      <p:sp>
        <p:nvSpPr>
          <p:cNvPr id="4" name="Slide Number Placeholder 3"/>
          <p:cNvSpPr>
            <a:spLocks noGrp="1"/>
          </p:cNvSpPr>
          <p:nvPr>
            <p:ph type="sldNum" sz="quarter" idx="5"/>
          </p:nvPr>
        </p:nvSpPr>
        <p:spPr/>
        <p:txBody>
          <a:bodyPr/>
          <a:lstStyle/>
          <a:p>
            <a:fld id="{8C5C6998-EDEF-4A05-9E82-FF9216FA3557}" type="slidenum">
              <a:rPr lang="en-US" smtClean="0"/>
              <a:t>4</a:t>
            </a:fld>
            <a:endParaRPr lang="en-US" dirty="0"/>
          </a:p>
        </p:txBody>
      </p:sp>
    </p:spTree>
    <p:extLst>
      <p:ext uri="{BB962C8B-B14F-4D97-AF65-F5344CB8AC3E}">
        <p14:creationId xmlns:p14="http://schemas.microsoft.com/office/powerpoint/2010/main" val="3924247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b="0" u="sng" dirty="0">
              <a:solidFill>
                <a:schemeClr val="tx1"/>
              </a:solidFill>
              <a:latin typeface="Arial" panose="020B0604020202020204" pitchFamily="34" charset="0"/>
              <a:cs typeface="Arial" panose="020B0604020202020204" pitchFamily="34" charset="0"/>
            </a:endParaRPr>
          </a:p>
          <a:p>
            <a:pPr defTabSz="931774">
              <a:defRPr/>
            </a:pPr>
            <a:r>
              <a:rPr lang="en-US" b="0" u="none" dirty="0">
                <a:solidFill>
                  <a:schemeClr val="tx1"/>
                </a:solidFill>
                <a:latin typeface="Arial" panose="020B0604020202020204" pitchFamily="34" charset="0"/>
                <a:cs typeface="Arial" panose="020B0604020202020204" pitchFamily="34" charset="0"/>
              </a:rPr>
              <a:t>As a senior technical expert, a DRO:</a:t>
            </a:r>
          </a:p>
          <a:p>
            <a:pPr defTabSz="931774">
              <a:defRPr/>
            </a:pPr>
            <a:endParaRPr lang="en-US" b="0" u="none" dirty="0">
              <a:solidFill>
                <a:schemeClr val="tx1"/>
              </a:solidFill>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Makes direct contact with appellants and their representatives to include holding informal conferences and formal hearings</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Evaluates the evidence of record, including the need for additional evidence as a result of information obtained during the conference or hearing</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Decides disagreements based on the entire evidentiary record</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Issues statements of the case (SOC) and/or supplemental statement of the case (SSOC)</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Certifies and coordinates the transfer of appeals to the Board</a:t>
            </a:r>
          </a:p>
          <a:p>
            <a:pPr marL="285750" indent="-285750">
              <a:lnSpc>
                <a:spcPct val="12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Plays a central role in employee development, including</a:t>
            </a: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mentoring new employees, such as appeals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participating in the training of RVSRs</a:t>
            </a:r>
            <a:endParaRPr lang="en-US"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kern="1200" dirty="0">
                <a:solidFill>
                  <a:schemeClr val="tx1"/>
                </a:solidFill>
                <a:effectLst/>
                <a:latin typeface="Arial" panose="020B0604020202020204" pitchFamily="34" charset="0"/>
                <a:cs typeface="Arial" panose="020B0604020202020204" pitchFamily="34" charset="0"/>
              </a:rPr>
              <a:t>providing feedback to OAR, Compensation Service, or Pension and Fiduciary (P&amp;F) Service managers at all levels</a:t>
            </a:r>
            <a:endParaRPr lang="en-US"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5</a:t>
            </a:fld>
            <a:endParaRPr lang="en-US" altLang="en-US" sz="1200" dirty="0"/>
          </a:p>
        </p:txBody>
      </p:sp>
    </p:spTree>
    <p:extLst>
      <p:ext uri="{BB962C8B-B14F-4D97-AF65-F5344CB8AC3E}">
        <p14:creationId xmlns:p14="http://schemas.microsoft.com/office/powerpoint/2010/main" val="311846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701040" y="4473892"/>
            <a:ext cx="5608320" cy="40557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b="1" dirty="0">
              <a:solidFill>
                <a:schemeClr val="tx1"/>
              </a:solidFill>
              <a:latin typeface="Arial" panose="020B0604020202020204" pitchFamily="34" charset="0"/>
              <a:cs typeface="Arial" panose="020B0604020202020204" pitchFamily="34" charset="0"/>
            </a:endParaRPr>
          </a:p>
          <a:p>
            <a:pPr defTabSz="931774">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lnSpc>
                <a:spcPct val="110000"/>
              </a:lnSpc>
            </a:pPr>
            <a:r>
              <a:rPr lang="en-US" dirty="0">
                <a:solidFill>
                  <a:schemeClr val="tx1"/>
                </a:solidFill>
                <a:latin typeface="Arial" panose="020B0604020202020204" pitchFamily="34" charset="0"/>
                <a:cs typeface="Arial" panose="020B0604020202020204" pitchFamily="34" charset="0"/>
              </a:rPr>
              <a:t>The DRO has:</a:t>
            </a:r>
          </a:p>
          <a:p>
            <a:pPr marL="342900" indent="-342900">
              <a:lnSpc>
                <a:spcPct val="110000"/>
              </a:lnSpc>
              <a:buFont typeface="Arial" panose="020B0604020202020204" pitchFamily="34" charset="0"/>
              <a:buChar char="•"/>
            </a:pPr>
            <a:r>
              <a:rPr lang="en-US" i="1" dirty="0">
                <a:solidFill>
                  <a:schemeClr val="tx1"/>
                </a:solidFill>
                <a:latin typeface="Arial" panose="020B0604020202020204" pitchFamily="34" charset="0"/>
                <a:cs typeface="Arial" panose="020B0604020202020204" pitchFamily="34" charset="0"/>
              </a:rPr>
              <a:t>de novo </a:t>
            </a:r>
            <a:r>
              <a:rPr lang="en-US" dirty="0">
                <a:solidFill>
                  <a:schemeClr val="tx1"/>
                </a:solidFill>
                <a:latin typeface="Arial" panose="020B0604020202020204" pitchFamily="34" charset="0"/>
                <a:cs typeface="Arial" panose="020B0604020202020204" pitchFamily="34" charset="0"/>
              </a:rPr>
              <a:t>review jurisdiction over legacy appeals governed by 38 CFR Part 3 and 38 CFR Part 4</a:t>
            </a:r>
          </a:p>
          <a:p>
            <a:pPr marL="342900" indent="-342900">
              <a:lnSpc>
                <a:spcPct val="110000"/>
              </a:lnSpc>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limited jurisdiction over a rating issue raised during an informal conference or formal hearing, provided the issue was part of the rating decision that is subject of the hearing</a:t>
            </a:r>
          </a:p>
          <a:p>
            <a:pPr marL="0" indent="0">
              <a:lnSpc>
                <a:spcPct val="110000"/>
              </a:lnSpc>
              <a:buFont typeface="Arial" panose="020B0604020202020204" pitchFamily="34" charset="0"/>
              <a:buNone/>
            </a:pPr>
            <a:endParaRPr lang="en-US" dirty="0">
              <a:solidFill>
                <a:schemeClr val="tx1"/>
              </a:solidFill>
              <a:latin typeface="Arial" panose="020B0604020202020204" pitchFamily="34" charset="0"/>
              <a:cs typeface="Arial" panose="020B0604020202020204" pitchFamily="34" charset="0"/>
            </a:endParaRPr>
          </a:p>
          <a:p>
            <a:pPr marL="0" indent="0">
              <a:lnSpc>
                <a:spcPct val="110000"/>
              </a:lnSpc>
              <a:buFont typeface="Arial" panose="020B0604020202020204" pitchFamily="34" charset="0"/>
              <a:buNone/>
            </a:pPr>
            <a:r>
              <a:rPr lang="en-US" dirty="0">
                <a:solidFill>
                  <a:schemeClr val="tx1"/>
                </a:solidFill>
                <a:latin typeface="Arial" panose="020B0604020202020204" pitchFamily="34" charset="0"/>
                <a:cs typeface="Arial" panose="020B0604020202020204" pitchFamily="34" charset="0"/>
              </a:rPr>
              <a:t>When a DRO issues a favorable decision on an appealed issue, the DRO assumes jurisdiction over and decides any downstream issues, including:</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disability evaluation</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effective date,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any inferred or ancillary issues that are encompassed by that favorable decision.</a:t>
            </a:r>
          </a:p>
          <a:p>
            <a:pPr indent="-231775"/>
            <a:endParaRPr lang="en-US" dirty="0">
              <a:solidFill>
                <a:schemeClr val="tx1"/>
              </a:solidFill>
              <a:latin typeface="Arial" panose="020B0604020202020204" pitchFamily="34" charset="0"/>
              <a:cs typeface="Arial" panose="020B0604020202020204" pitchFamily="34" charset="0"/>
            </a:endParaRPr>
          </a:p>
          <a:p>
            <a:pPr indent="-231775"/>
            <a:r>
              <a:rPr lang="en-US" dirty="0">
                <a:solidFill>
                  <a:schemeClr val="tx1"/>
                </a:solidFill>
                <a:latin typeface="Arial" panose="020B0604020202020204" pitchFamily="34" charset="0"/>
                <a:cs typeface="Arial" panose="020B0604020202020204" pitchFamily="34" charset="0"/>
              </a:rPr>
              <a:t>As an example of a downstream issue, the DRO reviews medical evidence in support of the appeal for service connection of the Veteran’s neurological disability and discovers that the disability now causes loss of use.  If the DRO decides to grant service connection, then the appeal decision must also include a decision on any ancillary benefits to which the Veteran is entitled, such as SMC and auto grant.</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6</a:t>
            </a:fld>
            <a:endParaRPr lang="en-US" altLang="en-US" sz="1200" dirty="0"/>
          </a:p>
        </p:txBody>
      </p:sp>
    </p:spTree>
    <p:extLst>
      <p:ext uri="{BB962C8B-B14F-4D97-AF65-F5344CB8AC3E}">
        <p14:creationId xmlns:p14="http://schemas.microsoft.com/office/powerpoint/2010/main" val="4259256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i="1" u="sng"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dirty="0">
              <a:solidFill>
                <a:schemeClr val="tx1"/>
              </a:solidFill>
              <a:latin typeface="Arial" panose="020B0604020202020204" pitchFamily="34" charset="0"/>
              <a:cs typeface="Arial" panose="020B0604020202020204" pitchFamily="34" charset="0"/>
            </a:endParaRPr>
          </a:p>
          <a:p>
            <a:pPr marL="225425" indent="-225425"/>
            <a:r>
              <a:rPr lang="en-US" dirty="0">
                <a:solidFill>
                  <a:schemeClr val="tx1"/>
                </a:solidFill>
                <a:latin typeface="Arial" panose="020B0604020202020204" pitchFamily="34" charset="0"/>
                <a:cs typeface="Arial" panose="020B0604020202020204" pitchFamily="34" charset="0"/>
              </a:rPr>
              <a:t>The DRO </a:t>
            </a:r>
            <a:r>
              <a:rPr lang="en-US" u="sng" dirty="0">
                <a:solidFill>
                  <a:schemeClr val="tx1"/>
                </a:solidFill>
                <a:latin typeface="Arial" panose="020B0604020202020204" pitchFamily="34" charset="0"/>
                <a:cs typeface="Arial" panose="020B0604020202020204" pitchFamily="34" charset="0"/>
              </a:rPr>
              <a:t>does not</a:t>
            </a:r>
            <a:r>
              <a:rPr lang="en-US" dirty="0">
                <a:solidFill>
                  <a:schemeClr val="tx1"/>
                </a:solidFill>
                <a:latin typeface="Arial" panose="020B0604020202020204" pitchFamily="34" charset="0"/>
                <a:cs typeface="Arial" panose="020B0604020202020204" pitchFamily="34" charset="0"/>
              </a:rPr>
              <a:t> have jurisdiction over:</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an appeal on a rating decision previously made by the DRO</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Disagreements filed on or after February 19, 2019, to which the modernized review system applies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Committee on Waivers and Compromises (COWC) issues</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loan guaranty</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insurance, and</a:t>
            </a:r>
          </a:p>
          <a:p>
            <a:pPr marL="461963" lvl="1"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hearing requests concerning the denial of benefits from a medical determination rendered by a VA medical activity for:</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Clothing allowance</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Automobile and adaptive equipment, and</a:t>
            </a:r>
          </a:p>
          <a:p>
            <a:pPr marL="919163" lvl="2" indent="-236538">
              <a:buFont typeface="Arial" panose="020B0604020202020204" pitchFamily="34" charset="0"/>
              <a:buChar char="•"/>
            </a:pPr>
            <a:r>
              <a:rPr lang="en-US" dirty="0">
                <a:solidFill>
                  <a:schemeClr val="tx1"/>
                </a:solidFill>
                <a:latin typeface="Arial" panose="020B0604020202020204" pitchFamily="34" charset="0"/>
                <a:cs typeface="Arial" panose="020B0604020202020204" pitchFamily="34" charset="0"/>
              </a:rPr>
              <a:t>Specially adapted housing.</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7</a:t>
            </a:fld>
            <a:endParaRPr lang="en-US" altLang="en-US" sz="1200" dirty="0"/>
          </a:p>
        </p:txBody>
      </p:sp>
    </p:spTree>
    <p:extLst>
      <p:ext uri="{BB962C8B-B14F-4D97-AF65-F5344CB8AC3E}">
        <p14:creationId xmlns:p14="http://schemas.microsoft.com/office/powerpoint/2010/main" val="2310811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25425" indent="-225425"/>
            <a:r>
              <a:rPr lang="en-US" sz="1200" dirty="0">
                <a:solidFill>
                  <a:schemeClr val="tx1"/>
                </a:solidFill>
                <a:latin typeface="Arial" panose="020B0604020202020204" pitchFamily="34" charset="0"/>
                <a:cs typeface="Arial" panose="020B0604020202020204" pitchFamily="34" charset="0"/>
              </a:rPr>
              <a:t>The DRO may amend, reverse, or modify a decision based on </a:t>
            </a:r>
          </a:p>
          <a:p>
            <a:pPr marL="225425" indent="-225425">
              <a:buFont typeface="Arial" panose="020B0604020202020204" pitchFamily="34" charset="0"/>
              <a:buChar char="•"/>
            </a:pPr>
            <a:r>
              <a:rPr lang="en-US" sz="1200" i="1" dirty="0">
                <a:solidFill>
                  <a:schemeClr val="tx1"/>
                </a:solidFill>
                <a:latin typeface="Arial" panose="020B0604020202020204" pitchFamily="34" charset="0"/>
                <a:cs typeface="Arial" panose="020B0604020202020204" pitchFamily="34" charset="0"/>
              </a:rPr>
              <a:t>de novo </a:t>
            </a:r>
            <a:r>
              <a:rPr lang="en-US" sz="1200" dirty="0">
                <a:solidFill>
                  <a:schemeClr val="tx1"/>
                </a:solidFill>
                <a:latin typeface="Arial" panose="020B0604020202020204" pitchFamily="34" charset="0"/>
                <a:cs typeface="Arial" panose="020B0604020202020204" pitchFamily="34" charset="0"/>
              </a:rPr>
              <a:t>review, </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new evidence, or </a:t>
            </a:r>
          </a:p>
          <a:p>
            <a:pPr marL="225425" indent="-225425">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clear and unmistakable authority (CUE)</a:t>
            </a:r>
          </a:p>
          <a:p>
            <a:pPr marL="0" indent="0">
              <a:buFont typeface="Arial" panose="020B0604020202020204" pitchFamily="34" charset="0"/>
              <a:buNone/>
            </a:pPr>
            <a:endParaRPr lang="en-US" sz="12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The DRO may also exercise single signature CUE authority on decisions that do not involve reduction of evaluation or severance of service connection. </a:t>
            </a:r>
          </a:p>
          <a:p>
            <a:pPr marL="0" indent="0">
              <a:buFont typeface="Arial" panose="020B0604020202020204" pitchFamily="34" charset="0"/>
              <a:buNone/>
            </a:pP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8</a:t>
            </a:fld>
            <a:endParaRPr lang="en-US" altLang="en-US" sz="1200" dirty="0"/>
          </a:p>
        </p:txBody>
      </p:sp>
    </p:spTree>
    <p:extLst>
      <p:ext uri="{BB962C8B-B14F-4D97-AF65-F5344CB8AC3E}">
        <p14:creationId xmlns:p14="http://schemas.microsoft.com/office/powerpoint/2010/main" val="2018273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Identify the duties, jurisdiction, decisional authority, and limits of authority of the DRO</a:t>
            </a:r>
            <a:endParaRPr lang="en-US" sz="1200" i="1" kern="1200" dirty="0">
              <a:solidFill>
                <a:schemeClr val="tx1"/>
              </a:solidFill>
              <a:effectLst/>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dirty="0"/>
          </a:p>
          <a:p>
            <a:pPr mar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The DRO may </a:t>
            </a:r>
            <a:r>
              <a:rPr lang="en-US" sz="1200" u="sng" dirty="0">
                <a:solidFill>
                  <a:schemeClr val="tx1"/>
                </a:solidFill>
                <a:latin typeface="Arial" panose="020B0604020202020204" pitchFamily="34" charset="0"/>
                <a:cs typeface="Arial" panose="020B0604020202020204" pitchFamily="34" charset="0"/>
              </a:rPr>
              <a:t>not</a:t>
            </a:r>
            <a:r>
              <a:rPr lang="en-US" sz="1200" u="none" dirty="0">
                <a:solidFill>
                  <a:schemeClr val="tx1"/>
                </a:solidFill>
                <a:latin typeface="Arial" panose="020B0604020202020204" pitchFamily="34" charset="0"/>
                <a:cs typeface="Arial" panose="020B0604020202020204" pitchFamily="34" charset="0"/>
              </a:rPr>
              <a:t>:</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participate in a formal hearing if he/she participated in the decision now under appeal</a:t>
            </a:r>
          </a:p>
          <a:p>
            <a:pPr marL="171450" marR="0" lvl="0" indent="-171450"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recommend based on </a:t>
            </a:r>
            <a:r>
              <a:rPr lang="en-US" sz="1200" i="1" dirty="0">
                <a:solidFill>
                  <a:schemeClr val="tx1"/>
                </a:solidFill>
                <a:latin typeface="Arial" panose="020B0604020202020204" pitchFamily="34" charset="0"/>
                <a:cs typeface="Arial" panose="020B0604020202020204" pitchFamily="34" charset="0"/>
              </a:rPr>
              <a:t>de novo </a:t>
            </a:r>
            <a:r>
              <a:rPr lang="en-US" sz="1200" dirty="0">
                <a:solidFill>
                  <a:schemeClr val="tx1"/>
                </a:solidFill>
                <a:latin typeface="Arial" panose="020B0604020202020204" pitchFamily="34" charset="0"/>
                <a:cs typeface="Arial" panose="020B0604020202020204" pitchFamily="34" charset="0"/>
              </a:rPr>
              <a:t>review of a Board decision</a:t>
            </a:r>
          </a:p>
          <a:p>
            <a:pPr marL="171450" indent="-171450">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bargain with an appellant or their representative in exchange for withdrawal of an appeal</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9</a:t>
            </a:fld>
            <a:endParaRPr lang="en-US" dirty="0"/>
          </a:p>
        </p:txBody>
      </p:sp>
    </p:spTree>
    <p:extLst>
      <p:ext uri="{BB962C8B-B14F-4D97-AF65-F5344CB8AC3E}">
        <p14:creationId xmlns:p14="http://schemas.microsoft.com/office/powerpoint/2010/main" val="3064212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18136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6"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12/28/2021</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12/28/2021</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notesSlide" Target="../notesSlides/notesSlide12.xml"/><Relationship Id="rId4"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notesSlide" Target="../notesSlides/notesSlide13.xml"/><Relationship Id="rId4"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14.xml"/><Relationship Id="rId4"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17.xml"/><Relationship Id="rId4"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18.xml"/><Relationship Id="rId4"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19.xml"/><Relationship Id="rId4"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9.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23.xml"/><Relationship Id="rId4"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24.xml"/><Relationship Id="rId4"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25.xml"/><Relationship Id="rId4"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3.xml"/><Relationship Id="rId4"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5.xml"/><Relationship Id="rId4"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6.xml"/><Relationship Id="rId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notesSlide" Target="../notesSlides/notesSlide7.xml"/><Relationship Id="rId4"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notesSlide" Target="../notesSlides/notesSlide8.xml"/><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2693987"/>
            <a:ext cx="10363200" cy="1470025"/>
          </a:xfrm>
        </p:spPr>
        <p:txBody>
          <a:bodyPr/>
          <a:lstStyle/>
          <a:p>
            <a:r>
              <a:rPr lang="en-US" b="1" i="1" dirty="0">
                <a:solidFill>
                  <a:srgbClr val="002F56"/>
                </a:solidFill>
                <a:latin typeface="Myriad Pro" panose="020B0503030403020204"/>
              </a:rPr>
              <a:t>Legacy Appeals:  </a:t>
            </a:r>
            <a:br>
              <a:rPr lang="en-US" b="1" i="1" dirty="0">
                <a:solidFill>
                  <a:srgbClr val="002F56"/>
                </a:solidFill>
                <a:latin typeface="Myriad Pro" panose="020B0503030403020204"/>
              </a:rPr>
            </a:br>
            <a:r>
              <a:rPr lang="en-US" b="1" i="1" dirty="0">
                <a:solidFill>
                  <a:srgbClr val="002F56"/>
                </a:solidFill>
                <a:latin typeface="Myriad Pro" panose="020B0503030403020204"/>
              </a:rPr>
              <a:t>DRO Review Process</a:t>
            </a: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309946"/>
            <a:ext cx="8534400" cy="1752600"/>
          </a:xfrm>
        </p:spPr>
        <p:txBody>
          <a:bodyPr/>
          <a:lstStyle/>
          <a:p>
            <a:r>
              <a:rPr lang="en-US" dirty="0">
                <a:latin typeface="Myriad Pro" panose="020B0503030403020204"/>
              </a:rPr>
              <a:t>Office of Administrative Review</a:t>
            </a:r>
          </a:p>
          <a:p>
            <a:r>
              <a:rPr lang="en-US" dirty="0">
                <a:latin typeface="Myriad Pro" panose="020B0503030403020204"/>
              </a:rPr>
              <a:t>December 2021</a:t>
            </a:r>
          </a:p>
        </p:txBody>
      </p:sp>
      <p:pic>
        <p:nvPicPr>
          <p:cNvPr id="5" name="Picture 4">
            <a:extLst>
              <a:ext uri="{FF2B5EF4-FFF2-40B4-BE49-F238E27FC236}">
                <a16:creationId xmlns:a16="http://schemas.microsoft.com/office/drawing/2014/main" id="{0B103271-7E39-4B6F-8655-0FEB3BD75E86}"/>
              </a:ext>
            </a:extLst>
          </p:cNvPr>
          <p:cNvPicPr>
            <a:picLocks noChangeAspect="1"/>
          </p:cNvPicPr>
          <p:nvPr/>
        </p:nvPicPr>
        <p:blipFill>
          <a:blip r:embed="rId3"/>
          <a:stretch>
            <a:fillRect/>
          </a:stretch>
        </p:blipFill>
        <p:spPr>
          <a:xfrm>
            <a:off x="4450694" y="795454"/>
            <a:ext cx="3034069" cy="1752599"/>
          </a:xfrm>
          <a:prstGeom prst="rect">
            <a:avLst/>
          </a:prstGeom>
        </p:spPr>
      </p:pic>
    </p:spTree>
    <p:extLst>
      <p:ext uri="{BB962C8B-B14F-4D97-AF65-F5344CB8AC3E}">
        <p14:creationId xmlns:p14="http://schemas.microsoft.com/office/powerpoint/2010/main" val="19556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solidFill>
                  <a:srgbClr val="002F56"/>
                </a:solidFill>
                <a:latin typeface="Myriad Pro" panose="020B0503030403020204"/>
              </a:rPr>
              <a:t>Question</a:t>
            </a:r>
            <a:r>
              <a:rPr lang="en-US" dirty="0">
                <a:solidFill>
                  <a:srgbClr val="002F56"/>
                </a:solidFill>
                <a:latin typeface="Myriad Pro" panose="020B0503030403020204"/>
              </a:rPr>
              <a:t>: True or False? A DRO may amend or revise a decision only if there is a CUE.</a:t>
            </a:r>
          </a:p>
          <a:p>
            <a:pPr marL="0" indent="0">
              <a:buNone/>
            </a:pP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False. A DRO has decisional authority to amend, revise, or uphold a decision based on </a:t>
            </a:r>
            <a:r>
              <a:rPr lang="en-US" i="1" dirty="0">
                <a:solidFill>
                  <a:srgbClr val="002F56"/>
                </a:solidFill>
                <a:latin typeface="Myriad Pro" panose="020B0503030403020204"/>
              </a:rPr>
              <a:t>de novo</a:t>
            </a:r>
            <a:r>
              <a:rPr lang="en-US" dirty="0">
                <a:solidFill>
                  <a:srgbClr val="002F56"/>
                </a:solidFill>
                <a:latin typeface="Myriad Pro" panose="020B0503030403020204"/>
              </a:rPr>
              <a:t> review, new evidence, or CUE.</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#1</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377549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200329"/>
          </a:xfrm>
          <a:prstGeom prst="rect">
            <a:avLst/>
          </a:prstGeom>
          <a:noFill/>
        </p:spPr>
        <p:txBody>
          <a:bodyPr wrap="square" rtlCol="0">
            <a:spAutoFit/>
          </a:bodyPr>
          <a:lstStyle/>
          <a:p>
            <a:pPr algn="ctr"/>
            <a:r>
              <a:rPr lang="en-US" sz="3600" dirty="0">
                <a:solidFill>
                  <a:srgbClr val="002F56"/>
                </a:solidFill>
                <a:latin typeface="Myriad Pro" panose="020B0503030403020204"/>
              </a:rPr>
              <a:t>Explain </a:t>
            </a:r>
            <a:r>
              <a:rPr lang="en-US" sz="3600" i="1" dirty="0">
                <a:solidFill>
                  <a:srgbClr val="002F56"/>
                </a:solidFill>
                <a:latin typeface="Myriad Pro" panose="020B0503030403020204"/>
              </a:rPr>
              <a:t>De Novo</a:t>
            </a:r>
            <a:r>
              <a:rPr lang="en-US" sz="3600" dirty="0">
                <a:solidFill>
                  <a:srgbClr val="002F56"/>
                </a:solidFill>
                <a:latin typeface="Myriad Pro" panose="020B0503030403020204"/>
              </a:rPr>
              <a:t> Review Process</a:t>
            </a:r>
          </a:p>
          <a:p>
            <a:endParaRPr lang="en-US" sz="3600" i="1" dirty="0">
              <a:solidFill>
                <a:srgbClr val="002F56"/>
              </a:solidFill>
              <a:latin typeface="Myriad Pro" panose="020B0503030403020204"/>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r>
              <a:rPr lang="en-US" sz="4400" i="1" dirty="0">
                <a:solidFill>
                  <a:srgbClr val="002F56"/>
                </a:solidFill>
                <a:latin typeface="Myriad Pro" panose="020B0503030403020204"/>
              </a:rPr>
              <a:t>Objective </a:t>
            </a:r>
          </a:p>
        </p:txBody>
      </p:sp>
    </p:spTree>
    <p:extLst>
      <p:ext uri="{BB962C8B-B14F-4D97-AF65-F5344CB8AC3E}">
        <p14:creationId xmlns:p14="http://schemas.microsoft.com/office/powerpoint/2010/main" val="1514461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if notice of disagreement (NOD) filed timely, and either requests review</a:t>
            </a:r>
          </a:p>
          <a:p>
            <a:pPr lvl="1"/>
            <a:r>
              <a:rPr lang="en-US" altLang="en-US" dirty="0">
                <a:solidFill>
                  <a:srgbClr val="002060"/>
                </a:solidFill>
                <a:latin typeface="Myriad Pro"/>
                <a:cs typeface="Times New Roman" panose="02020603050405020304" pitchFamily="18" charset="0"/>
              </a:rPr>
              <a:t>at time of NOD submission, or</a:t>
            </a:r>
          </a:p>
          <a:p>
            <a:pPr lvl="1"/>
            <a:r>
              <a:rPr lang="en-US" altLang="en-US" dirty="0">
                <a:solidFill>
                  <a:srgbClr val="002060"/>
                </a:solidFill>
                <a:latin typeface="Myriad Pro"/>
                <a:cs typeface="Times New Roman" panose="02020603050405020304" pitchFamily="18" charset="0"/>
              </a:rPr>
              <a:t>within 60 days of the date VA sends notice of right to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r>
              <a:rPr lang="en-US" altLang="en-US" dirty="0">
                <a:solidFill>
                  <a:srgbClr val="002060"/>
                </a:solidFill>
                <a:latin typeface="Myriad Pro"/>
                <a:cs typeface="Times New Roman" panose="02020603050405020304" pitchFamily="18" charset="0"/>
              </a:rPr>
              <a:t>Only one </a:t>
            </a:r>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 of an issue</a:t>
            </a:r>
          </a:p>
          <a:p>
            <a:pPr lvl="1"/>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12</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Right to </a:t>
            </a:r>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p>
        </p:txBody>
      </p:sp>
    </p:spTree>
    <p:extLst>
      <p:ext uri="{BB962C8B-B14F-4D97-AF65-F5344CB8AC3E}">
        <p14:creationId xmlns:p14="http://schemas.microsoft.com/office/powerpoint/2010/main" val="224694029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Individual who did </a:t>
            </a:r>
            <a:r>
              <a:rPr lang="en-US" altLang="en-US" u="sng" dirty="0">
                <a:solidFill>
                  <a:srgbClr val="002060"/>
                </a:solidFill>
                <a:latin typeface="Myriad Pro"/>
                <a:cs typeface="Times New Roman" panose="02020603050405020304" pitchFamily="18" charset="0"/>
              </a:rPr>
              <a:t>not</a:t>
            </a:r>
            <a:r>
              <a:rPr lang="en-US" altLang="en-US" dirty="0">
                <a:solidFill>
                  <a:srgbClr val="002060"/>
                </a:solidFill>
                <a:latin typeface="Myriad Pro"/>
                <a:cs typeface="Times New Roman" panose="02020603050405020304" pitchFamily="18" charset="0"/>
              </a:rPr>
              <a:t> participate in original decision</a:t>
            </a:r>
          </a:p>
          <a:p>
            <a:r>
              <a:rPr lang="en-US" altLang="en-US" dirty="0">
                <a:solidFill>
                  <a:srgbClr val="002F56"/>
                </a:solidFill>
                <a:latin typeface="Myriad Pro"/>
                <a:cs typeface="Times New Roman" panose="02020603050405020304" pitchFamily="18" charset="0"/>
              </a:rPr>
              <a:t>Conducted by DRO or higher (cannot be delegated lower):</a:t>
            </a:r>
          </a:p>
          <a:p>
            <a:pPr lvl="1"/>
            <a:r>
              <a:rPr lang="en-US" altLang="en-US" dirty="0">
                <a:solidFill>
                  <a:srgbClr val="002F56"/>
                </a:solidFill>
                <a:latin typeface="Myriad Pro"/>
                <a:cs typeface="Times New Roman" panose="02020603050405020304" pitchFamily="18" charset="0"/>
              </a:rPr>
              <a:t>Decision Review Operations Center Manager (DROCM)</a:t>
            </a:r>
          </a:p>
          <a:p>
            <a:pPr lvl="1"/>
            <a:r>
              <a:rPr lang="en-US" altLang="en-US" dirty="0">
                <a:solidFill>
                  <a:srgbClr val="002060"/>
                </a:solidFill>
                <a:latin typeface="Myriad Pro"/>
                <a:cs typeface="Times New Roman" panose="02020603050405020304" pitchFamily="18" charset="0"/>
              </a:rPr>
              <a:t>Veterans Service Center Manager (VSCM)</a:t>
            </a:r>
          </a:p>
          <a:p>
            <a:pPr lvl="1"/>
            <a:r>
              <a:rPr lang="en-US" altLang="en-US" dirty="0">
                <a:solidFill>
                  <a:srgbClr val="002060"/>
                </a:solidFill>
                <a:latin typeface="Myriad Pro"/>
                <a:cs typeface="Times New Roman" panose="02020603050405020304" pitchFamily="18" charset="0"/>
              </a:rPr>
              <a:t>Pension Management Center Manager (PMCM)</a:t>
            </a:r>
          </a:p>
          <a:p>
            <a:r>
              <a:rPr lang="en-US" altLang="en-US" dirty="0">
                <a:solidFill>
                  <a:srgbClr val="002060"/>
                </a:solidFill>
                <a:latin typeface="Myriad Pro"/>
                <a:cs typeface="Times New Roman" panose="02020603050405020304" pitchFamily="18" charset="0"/>
              </a:rPr>
              <a:t>Visiting DRO</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Conducting the Review</a:t>
            </a:r>
          </a:p>
        </p:txBody>
      </p:sp>
    </p:spTree>
    <p:extLst>
      <p:ext uri="{BB962C8B-B14F-4D97-AF65-F5344CB8AC3E}">
        <p14:creationId xmlns:p14="http://schemas.microsoft.com/office/powerpoint/2010/main" val="382790589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New and complete review with no deference to previous decision</a:t>
            </a:r>
          </a:p>
          <a:p>
            <a:r>
              <a:rPr lang="en-US" altLang="en-US" dirty="0">
                <a:solidFill>
                  <a:srgbClr val="002060"/>
                </a:solidFill>
                <a:latin typeface="Myriad Pro"/>
                <a:cs typeface="Times New Roman" panose="02020603050405020304" pitchFamily="18" charset="0"/>
              </a:rPr>
              <a:t>Result may be new decision or no change</a:t>
            </a:r>
          </a:p>
          <a:p>
            <a:r>
              <a:rPr lang="en-US" altLang="en-US" dirty="0">
                <a:solidFill>
                  <a:srgbClr val="002060"/>
                </a:solidFill>
                <a:latin typeface="Myriad Pro"/>
                <a:cs typeface="Times New Roman" panose="02020603050405020304" pitchFamily="18" charset="0"/>
              </a:rPr>
              <a:t>Review only of decision that appellant has expressed disagreement with</a:t>
            </a:r>
          </a:p>
          <a:p>
            <a:r>
              <a:rPr lang="en-US" altLang="en-US" dirty="0">
                <a:solidFill>
                  <a:srgbClr val="002060"/>
                </a:solidFill>
                <a:latin typeface="Myriad Pro"/>
                <a:cs typeface="Times New Roman" panose="02020603050405020304" pitchFamily="18" charset="0"/>
              </a:rPr>
              <a:t>Reverse or revise other decisions, even if disadvantageous (requires CUE)</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14</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i="1" dirty="0">
                <a:effectLst/>
                <a:latin typeface="Myriad Pro" panose="020B0503030403020204" pitchFamily="34" charset="0"/>
              </a:rPr>
              <a:t>De Novo </a:t>
            </a:r>
            <a:r>
              <a:rPr lang="en-US" altLang="en-US" b="0" dirty="0">
                <a:effectLst/>
                <a:latin typeface="Myriad Pro" panose="020B0503030403020204" pitchFamily="34" charset="0"/>
              </a:rPr>
              <a:t>Review</a:t>
            </a:r>
            <a:endParaRPr lang="en-US" altLang="en-US" b="0" i="1" dirty="0">
              <a:effectLst/>
              <a:latin typeface="Myriad Pro" panose="020B0503030403020204" pitchFamily="34" charset="0"/>
            </a:endParaRPr>
          </a:p>
        </p:txBody>
      </p:sp>
    </p:spTree>
    <p:extLst>
      <p:ext uri="{BB962C8B-B14F-4D97-AF65-F5344CB8AC3E}">
        <p14:creationId xmlns:p14="http://schemas.microsoft.com/office/powerpoint/2010/main" val="355368200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solidFill>
                  <a:srgbClr val="002F56"/>
                </a:solidFill>
                <a:latin typeface="Myriad Pro" panose="020B0503030403020204"/>
              </a:rPr>
              <a:t>Question</a:t>
            </a:r>
            <a:r>
              <a:rPr lang="en-US" dirty="0">
                <a:solidFill>
                  <a:srgbClr val="002F56"/>
                </a:solidFill>
                <a:latin typeface="Myriad Pro" panose="020B0503030403020204"/>
              </a:rPr>
              <a:t>: When can an appellant request a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a:t>
            </a:r>
          </a:p>
          <a:p>
            <a:pPr marL="0" indent="0">
              <a:buNone/>
            </a:pP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An appellant can claim a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at the time of the submission of the NOD or within 60 days of the date VA sent the notice of the right to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#2</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906705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8359873" cy="1754326"/>
          </a:xfrm>
          <a:prstGeom prst="rect">
            <a:avLst/>
          </a:prstGeom>
          <a:noFill/>
        </p:spPr>
        <p:txBody>
          <a:bodyPr wrap="square" rtlCol="0">
            <a:spAutoFit/>
          </a:bodyPr>
          <a:lstStyle/>
          <a:p>
            <a:pPr algn="ctr"/>
            <a:r>
              <a:rPr lang="en-US" sz="3600" dirty="0">
                <a:solidFill>
                  <a:srgbClr val="002F56"/>
                </a:solidFill>
                <a:latin typeface="Myriad Pro" panose="020B0503030403020204"/>
              </a:rPr>
              <a:t>Describe the Purpose and Requirements of an Informal Conference</a:t>
            </a:r>
          </a:p>
          <a:p>
            <a:endParaRPr lang="en-US" sz="3600" i="1" dirty="0">
              <a:solidFill>
                <a:srgbClr val="002F56"/>
              </a:solidFill>
              <a:latin typeface="Myriad Pro" panose="020B0503030403020204"/>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r>
              <a:rPr lang="en-US" sz="4400" i="1" dirty="0">
                <a:solidFill>
                  <a:srgbClr val="002F56"/>
                </a:solidFill>
                <a:latin typeface="Myriad Pro" panose="020B0503030403020204"/>
              </a:rPr>
              <a:t>Objective </a:t>
            </a:r>
          </a:p>
        </p:txBody>
      </p:sp>
    </p:spTree>
    <p:extLst>
      <p:ext uri="{BB962C8B-B14F-4D97-AF65-F5344CB8AC3E}">
        <p14:creationId xmlns:p14="http://schemas.microsoft.com/office/powerpoint/2010/main" val="4141062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Ensure all parties understand issues pending review</a:t>
            </a:r>
          </a:p>
          <a:p>
            <a:r>
              <a:rPr lang="en-US" altLang="en-US" dirty="0">
                <a:solidFill>
                  <a:srgbClr val="002060"/>
                </a:solidFill>
                <a:latin typeface="Myriad Pro"/>
                <a:cs typeface="Times New Roman" panose="02020603050405020304" pitchFamily="18" charset="0"/>
              </a:rPr>
              <a:t>Clarify issues as needed</a:t>
            </a:r>
          </a:p>
          <a:p>
            <a:r>
              <a:rPr lang="en-US" altLang="en-US" dirty="0">
                <a:solidFill>
                  <a:srgbClr val="002060"/>
                </a:solidFill>
                <a:latin typeface="Myriad Pro"/>
                <a:cs typeface="Times New Roman" panose="02020603050405020304" pitchFamily="18" charset="0"/>
              </a:rPr>
              <a:t>Provide explanations regarding decision</a:t>
            </a:r>
          </a:p>
          <a:p>
            <a:r>
              <a:rPr lang="en-US" altLang="en-US" dirty="0">
                <a:solidFill>
                  <a:srgbClr val="002060"/>
                </a:solidFill>
                <a:latin typeface="Myriad Pro"/>
                <a:cs typeface="Times New Roman" panose="02020603050405020304" pitchFamily="18" charset="0"/>
              </a:rPr>
              <a:t>Identify additional information</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17</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Purpose of Informal Conference</a:t>
            </a:r>
          </a:p>
        </p:txBody>
      </p:sp>
    </p:spTree>
    <p:extLst>
      <p:ext uri="{BB962C8B-B14F-4D97-AF65-F5344CB8AC3E}">
        <p14:creationId xmlns:p14="http://schemas.microsoft.com/office/powerpoint/2010/main" val="115593359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DRO discretion</a:t>
            </a:r>
          </a:p>
          <a:p>
            <a:r>
              <a:rPr lang="en-US" altLang="en-US" dirty="0">
                <a:solidFill>
                  <a:srgbClr val="002060"/>
                </a:solidFill>
                <a:latin typeface="Myriad Pro"/>
                <a:cs typeface="Times New Roman" panose="02020603050405020304" pitchFamily="18" charset="0"/>
              </a:rPr>
              <a:t>Conference location</a:t>
            </a:r>
          </a:p>
          <a:p>
            <a:r>
              <a:rPr lang="en-US" altLang="en-US" dirty="0">
                <a:solidFill>
                  <a:srgbClr val="002060"/>
                </a:solidFill>
                <a:latin typeface="Myriad Pro"/>
                <a:cs typeface="Times New Roman" panose="02020603050405020304" pitchFamily="18" charset="0"/>
              </a:rPr>
              <a:t>Attendance</a:t>
            </a:r>
          </a:p>
          <a:p>
            <a:r>
              <a:rPr lang="en-US" altLang="en-US" dirty="0">
                <a:solidFill>
                  <a:srgbClr val="002060"/>
                </a:solidFill>
                <a:latin typeface="Myriad Pro"/>
                <a:cs typeface="Times New Roman" panose="02020603050405020304" pitchFamily="18" charset="0"/>
              </a:rPr>
              <a:t>Reminders for attorneys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18</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Conducting the Conference</a:t>
            </a:r>
          </a:p>
        </p:txBody>
      </p:sp>
    </p:spTree>
    <p:extLst>
      <p:ext uri="{BB962C8B-B14F-4D97-AF65-F5344CB8AC3E}">
        <p14:creationId xmlns:p14="http://schemas.microsoft.com/office/powerpoint/2010/main" val="318634182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Document informal conference in report</a:t>
            </a:r>
          </a:p>
          <a:p>
            <a:pPr lvl="1"/>
            <a:r>
              <a:rPr lang="en-US" altLang="en-US" dirty="0">
                <a:solidFill>
                  <a:srgbClr val="002060"/>
                </a:solidFill>
                <a:latin typeface="Myriad Pro"/>
                <a:cs typeface="Times New Roman" panose="02020603050405020304" pitchFamily="18" charset="0"/>
              </a:rPr>
              <a:t>all issues in detail</a:t>
            </a:r>
          </a:p>
          <a:p>
            <a:pPr lvl="1"/>
            <a:r>
              <a:rPr lang="en-US" altLang="en-US" dirty="0">
                <a:solidFill>
                  <a:srgbClr val="002060"/>
                </a:solidFill>
                <a:latin typeface="Myriad Pro"/>
                <a:cs typeface="Times New Roman" panose="02020603050405020304" pitchFamily="18" charset="0"/>
              </a:rPr>
              <a:t>specific additional evidence required</a:t>
            </a:r>
          </a:p>
          <a:p>
            <a:pPr lvl="1"/>
            <a:r>
              <a:rPr lang="en-US" altLang="en-US" dirty="0">
                <a:solidFill>
                  <a:srgbClr val="002060"/>
                </a:solidFill>
                <a:latin typeface="Myriad Pro"/>
                <a:cs typeface="Times New Roman" panose="02020603050405020304" pitchFamily="18" charset="0"/>
              </a:rPr>
              <a:t>summary of discussion during the conference</a:t>
            </a:r>
          </a:p>
          <a:p>
            <a:pPr lvl="1"/>
            <a:r>
              <a:rPr lang="en-US" altLang="en-US" dirty="0">
                <a:solidFill>
                  <a:srgbClr val="002060"/>
                </a:solidFill>
                <a:latin typeface="Myriad Pro"/>
                <a:cs typeface="Times New Roman" panose="02020603050405020304" pitchFamily="18" charset="0"/>
              </a:rPr>
              <a:t>course of action agreed upon</a:t>
            </a:r>
          </a:p>
          <a:p>
            <a:r>
              <a:rPr lang="en-US" altLang="en-US" dirty="0">
                <a:solidFill>
                  <a:srgbClr val="002060"/>
                </a:solidFill>
                <a:latin typeface="Myriad Pro"/>
                <a:cs typeface="Times New Roman" panose="02020603050405020304" pitchFamily="18" charset="0"/>
              </a:rPr>
              <a:t>Retain in claims folder</a:t>
            </a:r>
          </a:p>
          <a:p>
            <a:r>
              <a:rPr lang="en-US" altLang="en-US" dirty="0">
                <a:solidFill>
                  <a:srgbClr val="002060"/>
                </a:solidFill>
                <a:latin typeface="Myriad Pro"/>
                <a:cs typeface="Times New Roman" panose="02020603050405020304" pitchFamily="18" charset="0"/>
              </a:rPr>
              <a:t>Consider when making a new decision</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19</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Informal Conference Report</a:t>
            </a:r>
          </a:p>
        </p:txBody>
      </p:sp>
    </p:spTree>
    <p:extLst>
      <p:ext uri="{BB962C8B-B14F-4D97-AF65-F5344CB8AC3E}">
        <p14:creationId xmlns:p14="http://schemas.microsoft.com/office/powerpoint/2010/main" val="28654439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EFA351-8A70-4E82-B4CF-79F077FAA2C4}"/>
              </a:ext>
            </a:extLst>
          </p:cNvPr>
          <p:cNvSpPr>
            <a:spLocks noGrp="1"/>
          </p:cNvSpPr>
          <p:nvPr>
            <p:ph idx="1"/>
          </p:nvPr>
        </p:nvSpPr>
        <p:spPr/>
        <p:txBody>
          <a:bodyPr/>
          <a:lstStyle/>
          <a:p>
            <a:pPr marL="0" indent="0">
              <a:buNone/>
            </a:pPr>
            <a:r>
              <a:rPr lang="en-US" dirty="0">
                <a:solidFill>
                  <a:srgbClr val="002F56"/>
                </a:solidFill>
                <a:latin typeface="Myriad Pro"/>
              </a:rPr>
              <a:t>Decision Review Officers (DRO) are senior technical experts responsible for holding post-decisional hearings and processing claims. </a:t>
            </a:r>
          </a:p>
          <a:p>
            <a:pPr marL="0" indent="0">
              <a:buNone/>
            </a:pPr>
            <a:endParaRPr lang="en-US" sz="1400" dirty="0">
              <a:solidFill>
                <a:srgbClr val="002F56"/>
              </a:solidFill>
              <a:latin typeface="Myriad Pro"/>
            </a:endParaRPr>
          </a:p>
          <a:p>
            <a:pPr marL="0" indent="0">
              <a:buNone/>
            </a:pPr>
            <a:r>
              <a:rPr lang="en-US" dirty="0">
                <a:solidFill>
                  <a:srgbClr val="002F56"/>
                </a:solidFill>
                <a:latin typeface="Myriad Pro"/>
              </a:rPr>
              <a:t>The DRO process can differ significantly from other claims processing steps. As such, it is imperative to understand the nuances of the process to ensure proper handling of appeals. </a:t>
            </a:r>
          </a:p>
        </p:txBody>
      </p:sp>
      <p:sp>
        <p:nvSpPr>
          <p:cNvPr id="3" name="Title 2">
            <a:extLst>
              <a:ext uri="{FF2B5EF4-FFF2-40B4-BE49-F238E27FC236}">
                <a16:creationId xmlns:a16="http://schemas.microsoft.com/office/drawing/2014/main" id="{01191419-4A32-487C-9198-9D1359A7269C}"/>
              </a:ext>
            </a:extLst>
          </p:cNvPr>
          <p:cNvSpPr>
            <a:spLocks noGrp="1"/>
          </p:cNvSpPr>
          <p:nvPr>
            <p:ph type="title"/>
          </p:nvPr>
        </p:nvSpPr>
        <p:spPr/>
        <p:txBody>
          <a:bodyPr>
            <a:normAutofit fontScale="90000"/>
          </a:bodyPr>
          <a:lstStyle/>
          <a:p>
            <a:r>
              <a:rPr lang="en-US" b="0" dirty="0">
                <a:latin typeface="Myriad Pro" panose="020B0503030403020204"/>
              </a:rPr>
              <a:t>The Bottom Line</a:t>
            </a:r>
          </a:p>
        </p:txBody>
      </p:sp>
      <p:pic>
        <p:nvPicPr>
          <p:cNvPr id="4" name="Picture 3">
            <a:extLst>
              <a:ext uri="{FF2B5EF4-FFF2-40B4-BE49-F238E27FC236}">
                <a16:creationId xmlns:a16="http://schemas.microsoft.com/office/drawing/2014/main" id="{61DC3EAF-0733-4DC4-B4B6-3B0CEEA8871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04665" y="4667003"/>
            <a:ext cx="1278056" cy="1434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550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Image is of a sample informal conference report and includes various sections to fill out.">
            <a:extLst>
              <a:ext uri="{FF2B5EF4-FFF2-40B4-BE49-F238E27FC236}">
                <a16:creationId xmlns:a16="http://schemas.microsoft.com/office/drawing/2014/main" id="{F1F0BEDB-7569-4A5B-814C-6A44ADAA729B}"/>
              </a:ext>
            </a:extLst>
          </p:cNvPr>
          <p:cNvPicPr>
            <a:picLocks noGrp="1" noChangeAspect="1"/>
          </p:cNvPicPr>
          <p:nvPr>
            <p:ph idx="1"/>
          </p:nvPr>
        </p:nvPicPr>
        <p:blipFill>
          <a:blip r:embed="rId5"/>
          <a:stretch>
            <a:fillRect/>
          </a:stretch>
        </p:blipFill>
        <p:spPr>
          <a:xfrm>
            <a:off x="2830402" y="751415"/>
            <a:ext cx="6419287" cy="5291575"/>
          </a:xfrm>
          <a:prstGeom prst="rect">
            <a:avLst/>
          </a:prstGeom>
        </p:spPr>
      </p:pic>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1"/>
            </p:custDataLst>
          </p:nvPr>
        </p:nvSpPr>
        <p:spPr/>
        <p:txBody>
          <a:bodyPr/>
          <a:lstStyle/>
          <a:p>
            <a:fld id="{36A6A193-2FDC-48DD-8023-1C75B05EEA9A}" type="slidenum">
              <a:rPr lang="en-US" smtClean="0"/>
              <a:pPr/>
              <a:t>20</a:t>
            </a:fld>
            <a:endParaRPr lang="en-US" dirty="0"/>
          </a:p>
        </p:txBody>
      </p:sp>
      <p:sp>
        <p:nvSpPr>
          <p:cNvPr id="56322" name="Title 1"/>
          <p:cNvSpPr>
            <a:spLocks noGrp="1"/>
          </p:cNvSpPr>
          <p:nvPr>
            <p:ph type="title"/>
            <p:custDataLst>
              <p:tags r:id="rId2"/>
            </p:custDataLst>
          </p:nvPr>
        </p:nvSpPr>
        <p:spPr/>
        <p:txBody>
          <a:bodyPr>
            <a:normAutofit fontScale="90000"/>
          </a:bodyPr>
          <a:lstStyle/>
          <a:p>
            <a:pPr eaLnBrk="1" hangingPunct="1"/>
            <a:r>
              <a:rPr lang="en-US" altLang="en-US" b="0" dirty="0">
                <a:effectLst/>
                <a:latin typeface="Myriad Pro" panose="020B0503030403020204" pitchFamily="34" charset="0"/>
              </a:rPr>
              <a:t>Report Example</a:t>
            </a:r>
          </a:p>
        </p:txBody>
      </p:sp>
    </p:spTree>
    <p:extLst>
      <p:ext uri="{BB962C8B-B14F-4D97-AF65-F5344CB8AC3E}">
        <p14:creationId xmlns:p14="http://schemas.microsoft.com/office/powerpoint/2010/main" val="303800484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solidFill>
                  <a:srgbClr val="002F56"/>
                </a:solidFill>
                <a:latin typeface="Myriad Pro" panose="020B0503030403020204"/>
              </a:rPr>
              <a:t>Question</a:t>
            </a:r>
            <a:r>
              <a:rPr lang="en-US" dirty="0">
                <a:solidFill>
                  <a:srgbClr val="002F56"/>
                </a:solidFill>
                <a:latin typeface="Myriad Pro" panose="020B0503030403020204"/>
              </a:rPr>
              <a:t>: True or False? A DRO has discretion on scheduling and conducting an informal conference.</a:t>
            </a:r>
          </a:p>
          <a:p>
            <a:pPr marL="0" indent="0">
              <a:buNone/>
            </a:pP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True. Informal conferences are scheduled and conducted at the DRO’s discretion.</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#3</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97159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8359873" cy="1754326"/>
          </a:xfrm>
          <a:prstGeom prst="rect">
            <a:avLst/>
          </a:prstGeom>
          <a:noFill/>
        </p:spPr>
        <p:txBody>
          <a:bodyPr wrap="square" rtlCol="0">
            <a:spAutoFit/>
          </a:bodyPr>
          <a:lstStyle/>
          <a:p>
            <a:pPr algn="ctr"/>
            <a:r>
              <a:rPr lang="en-US" sz="3600" dirty="0">
                <a:solidFill>
                  <a:srgbClr val="002F56"/>
                </a:solidFill>
                <a:latin typeface="Myriad Pro" panose="020B0503030403020204"/>
              </a:rPr>
              <a:t>Detail the Different DRO Decisions Made on Appealed Issues</a:t>
            </a:r>
          </a:p>
          <a:p>
            <a:endParaRPr lang="en-US" sz="3600" i="1" dirty="0">
              <a:solidFill>
                <a:srgbClr val="002F56"/>
              </a:solidFill>
              <a:latin typeface="Myriad Pro" panose="020B0503030403020204"/>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r>
              <a:rPr lang="en-US" sz="4400" i="1" dirty="0">
                <a:solidFill>
                  <a:srgbClr val="002F56"/>
                </a:solidFill>
                <a:latin typeface="Myriad Pro" panose="020B0503030403020204"/>
              </a:rPr>
              <a:t>Objective </a:t>
            </a:r>
          </a:p>
        </p:txBody>
      </p:sp>
    </p:spTree>
    <p:extLst>
      <p:ext uri="{BB962C8B-B14F-4D97-AF65-F5344CB8AC3E}">
        <p14:creationId xmlns:p14="http://schemas.microsoft.com/office/powerpoint/2010/main" val="3839137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168442" y="938463"/>
            <a:ext cx="11926798" cy="5077326"/>
          </a:xfrm>
        </p:spPr>
        <p:txBody>
          <a:bodyPr>
            <a:normAutofit/>
          </a:bodyPr>
          <a:lstStyle/>
          <a:p>
            <a:r>
              <a:rPr lang="en-US" altLang="en-US" dirty="0">
                <a:solidFill>
                  <a:srgbClr val="002F56"/>
                </a:solidFill>
                <a:latin typeface="Myriad Pro" panose="020B0503030403020204"/>
                <a:cs typeface="Times New Roman" panose="02020603050405020304" pitchFamily="18" charset="0"/>
              </a:rPr>
              <a:t>Consider the appeal resolved if all benefits sought on appeal are awarded for entire period</a:t>
            </a:r>
          </a:p>
          <a:p>
            <a:r>
              <a:rPr lang="en-US" altLang="en-US" dirty="0">
                <a:solidFill>
                  <a:srgbClr val="002F56"/>
                </a:solidFill>
                <a:latin typeface="Myriad Pro" panose="020B0503030403020204"/>
                <a:cs typeface="Times New Roman" panose="02020603050405020304" pitchFamily="18" charset="0"/>
              </a:rPr>
              <a:t>“Full grant” depends on type of issue</a:t>
            </a:r>
          </a:p>
          <a:p>
            <a:r>
              <a:rPr lang="en-US" dirty="0">
                <a:solidFill>
                  <a:srgbClr val="002F56"/>
                </a:solidFill>
                <a:latin typeface="Myriad Pro" panose="020B0503030403020204"/>
              </a:rPr>
              <a:t>Decision notice must include statement of appeal satisfaction</a:t>
            </a:r>
          </a:p>
          <a:p>
            <a:pPr marL="0" indent="0">
              <a:buNone/>
            </a:pPr>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23</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Awarding Full Benefits</a:t>
            </a:r>
          </a:p>
        </p:txBody>
      </p:sp>
    </p:spTree>
    <p:extLst>
      <p:ext uri="{BB962C8B-B14F-4D97-AF65-F5344CB8AC3E}">
        <p14:creationId xmlns:p14="http://schemas.microsoft.com/office/powerpoint/2010/main" val="129123882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When maximum schedular benefit allowed is not granted for entire period</a:t>
            </a:r>
          </a:p>
          <a:p>
            <a:r>
              <a:rPr lang="en-US" altLang="en-US" dirty="0">
                <a:solidFill>
                  <a:srgbClr val="002060"/>
                </a:solidFill>
                <a:latin typeface="Myriad Pro"/>
                <a:cs typeface="Times New Roman" panose="02020603050405020304" pitchFamily="18" charset="0"/>
              </a:rPr>
              <a:t>When awarding partial benefits, send the appellant</a:t>
            </a:r>
          </a:p>
          <a:p>
            <a:pPr lvl="1"/>
            <a:r>
              <a:rPr lang="en-US" altLang="en-US" dirty="0">
                <a:solidFill>
                  <a:srgbClr val="002060"/>
                </a:solidFill>
                <a:latin typeface="Myriad Pro"/>
                <a:cs typeface="Times New Roman" panose="02020603050405020304" pitchFamily="18" charset="0"/>
              </a:rPr>
              <a:t>the new rating decision</a:t>
            </a:r>
          </a:p>
          <a:p>
            <a:pPr lvl="1"/>
            <a:r>
              <a:rPr lang="en-US" altLang="en-US" dirty="0">
                <a:solidFill>
                  <a:srgbClr val="002060"/>
                </a:solidFill>
                <a:latin typeface="Myriad Pro"/>
                <a:cs typeface="Times New Roman" panose="02020603050405020304" pitchFamily="18" charset="0"/>
              </a:rPr>
              <a:t>SOC or SSOC</a:t>
            </a:r>
          </a:p>
          <a:p>
            <a:pPr lvl="1"/>
            <a:r>
              <a:rPr lang="en-US" altLang="en-US" dirty="0">
                <a:solidFill>
                  <a:srgbClr val="002060"/>
                </a:solidFill>
                <a:latin typeface="Myriad Pro"/>
                <a:cs typeface="Times New Roman" panose="02020603050405020304" pitchFamily="18" charset="0"/>
              </a:rPr>
              <a:t>appeals satisfaction notice</a:t>
            </a:r>
          </a:p>
          <a:p>
            <a:pPr lvl="1"/>
            <a:r>
              <a:rPr lang="en-US" altLang="en-US" dirty="0">
                <a:solidFill>
                  <a:srgbClr val="002060"/>
                </a:solidFill>
                <a:latin typeface="Myriad Pro"/>
                <a:cs typeface="Times New Roman" panose="02020603050405020304" pitchFamily="18" charset="0"/>
              </a:rPr>
              <a:t>notice of appeal rights, and</a:t>
            </a:r>
          </a:p>
          <a:p>
            <a:pPr lvl="1"/>
            <a:r>
              <a:rPr lang="en-US" altLang="en-US" dirty="0">
                <a:solidFill>
                  <a:srgbClr val="002060"/>
                </a:solidFill>
                <a:latin typeface="Myriad Pro"/>
                <a:cs typeface="Times New Roman" panose="02020603050405020304" pitchFamily="18" charset="0"/>
              </a:rPr>
              <a:t>initiate any required development</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24</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Awarding Partial Benefits</a:t>
            </a:r>
          </a:p>
        </p:txBody>
      </p:sp>
    </p:spTree>
    <p:extLst>
      <p:ext uri="{BB962C8B-B14F-4D97-AF65-F5344CB8AC3E}">
        <p14:creationId xmlns:p14="http://schemas.microsoft.com/office/powerpoint/2010/main" val="137062428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Confirm previous decision on NOD, send</a:t>
            </a:r>
          </a:p>
          <a:p>
            <a:pPr lvl="1"/>
            <a:r>
              <a:rPr lang="en-US" altLang="en-US" dirty="0">
                <a:solidFill>
                  <a:srgbClr val="002060"/>
                </a:solidFill>
                <a:latin typeface="Myriad Pro"/>
                <a:cs typeface="Times New Roman" panose="02020603050405020304" pitchFamily="18" charset="0"/>
              </a:rPr>
              <a:t>an 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r>
              <a:rPr lang="en-US" altLang="en-US" dirty="0">
                <a:solidFill>
                  <a:srgbClr val="002060"/>
                </a:solidFill>
                <a:latin typeface="Myriad Pro"/>
                <a:cs typeface="Times New Roman" panose="02020603050405020304" pitchFamily="18" charset="0"/>
              </a:rPr>
              <a:t>Confirm previous decision on SOC, send</a:t>
            </a:r>
          </a:p>
          <a:p>
            <a:pPr lvl="1"/>
            <a:r>
              <a:rPr lang="en-US" altLang="en-US" dirty="0">
                <a:solidFill>
                  <a:srgbClr val="002060"/>
                </a:solidFill>
                <a:latin typeface="Myriad Pro"/>
                <a:cs typeface="Times New Roman" panose="02020603050405020304" pitchFamily="18" charset="0"/>
              </a:rPr>
              <a:t>an SSOC</a:t>
            </a:r>
          </a:p>
          <a:p>
            <a:pPr lvl="1"/>
            <a:r>
              <a:rPr lang="en-US" altLang="en-US" dirty="0">
                <a:solidFill>
                  <a:srgbClr val="002060"/>
                </a:solidFill>
                <a:latin typeface="Myriad Pro"/>
                <a:cs typeface="Times New Roman" panose="02020603050405020304" pitchFamily="18" charset="0"/>
              </a:rPr>
              <a:t>VA Form 9</a:t>
            </a:r>
          </a:p>
          <a:p>
            <a:pPr lvl="1"/>
            <a:r>
              <a:rPr lang="en-US" altLang="en-US" dirty="0">
                <a:solidFill>
                  <a:srgbClr val="002060"/>
                </a:solidFill>
                <a:latin typeface="Myriad Pro"/>
                <a:cs typeface="Times New Roman" panose="02020603050405020304" pitchFamily="18" charset="0"/>
              </a:rPr>
              <a:t>explanation of any applicable time limit to respond</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25</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Upholding Prior Decision</a:t>
            </a:r>
          </a:p>
        </p:txBody>
      </p:sp>
    </p:spTree>
    <p:extLst>
      <p:ext uri="{BB962C8B-B14F-4D97-AF65-F5344CB8AC3E}">
        <p14:creationId xmlns:p14="http://schemas.microsoft.com/office/powerpoint/2010/main" val="127374112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lnSpcReduction="10000"/>
          </a:bodyPr>
          <a:lstStyle/>
          <a:p>
            <a:r>
              <a:rPr lang="en-US" b="1" dirty="0">
                <a:solidFill>
                  <a:srgbClr val="002F56"/>
                </a:solidFill>
                <a:latin typeface="Myriad Pro" panose="020B0503030403020204"/>
              </a:rPr>
              <a:t>Scenario</a:t>
            </a:r>
            <a:r>
              <a:rPr lang="en-US" dirty="0">
                <a:solidFill>
                  <a:srgbClr val="002F56"/>
                </a:solidFill>
                <a:latin typeface="Myriad Pro" panose="020B0503030403020204"/>
              </a:rPr>
              <a:t>: A Veteran who was granted service connection for posttraumatic stress disorder at 30 percent files an appeal for evaluation at 70 percent. Based on the available medical evidence, the DRO can grant the evaluation at 50 percent.</a:t>
            </a:r>
            <a:endParaRPr lang="en-US" sz="1000" dirty="0">
              <a:solidFill>
                <a:srgbClr val="002F56"/>
              </a:solidFill>
              <a:latin typeface="Myriad Pro" panose="020B0503030403020204"/>
            </a:endParaRPr>
          </a:p>
          <a:p>
            <a:r>
              <a:rPr lang="en-US" b="1" dirty="0">
                <a:solidFill>
                  <a:srgbClr val="002F56"/>
                </a:solidFill>
                <a:latin typeface="Myriad Pro" panose="020B0503030403020204"/>
              </a:rPr>
              <a:t>Question</a:t>
            </a:r>
            <a:r>
              <a:rPr lang="en-US" dirty="0">
                <a:solidFill>
                  <a:srgbClr val="002F56"/>
                </a:solidFill>
                <a:latin typeface="Myriad Pro" panose="020B0503030403020204"/>
              </a:rPr>
              <a:t>: Is this considered a full grant?</a:t>
            </a:r>
            <a:endParaRPr lang="en-US" sz="1000" dirty="0">
              <a:solidFill>
                <a:srgbClr val="002F56"/>
              </a:solidFill>
              <a:latin typeface="Myriad Pro" panose="020B0503030403020204"/>
            </a:endParaRPr>
          </a:p>
          <a:p>
            <a:r>
              <a:rPr lang="en-US" b="1" dirty="0">
                <a:solidFill>
                  <a:srgbClr val="002F56"/>
                </a:solidFill>
                <a:latin typeface="Myriad Pro" panose="020B0503030403020204"/>
              </a:rPr>
              <a:t>Answer</a:t>
            </a:r>
            <a:r>
              <a:rPr lang="en-US" dirty="0">
                <a:solidFill>
                  <a:srgbClr val="002F56"/>
                </a:solidFill>
                <a:latin typeface="Myriad Pro" panose="020B0503030403020204"/>
              </a:rPr>
              <a:t>: No, this is not considered a full grant since the Veteran requested a specific evaluation and the DRO could not grant that evaluation. </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normAutofit fontScale="90000"/>
          </a:bodyPr>
          <a:lstStyle/>
          <a:p>
            <a:r>
              <a:rPr lang="en-US" b="0" dirty="0">
                <a:latin typeface="Myriad Pro" panose="020B0503030403020204"/>
              </a:rPr>
              <a:t>Knowledge Check #4</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258203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pPr marL="0" indent="0">
              <a:buNone/>
            </a:pPr>
            <a:r>
              <a:rPr lang="en-US" dirty="0">
                <a:solidFill>
                  <a:srgbClr val="002F56"/>
                </a:solidFill>
                <a:latin typeface="Myriad Pro" panose="020B0503030403020204"/>
              </a:rPr>
              <a:t>DRO Review Process:</a:t>
            </a:r>
          </a:p>
          <a:p>
            <a:pPr lvl="1">
              <a:buFont typeface="Arial" panose="020B0604020202020204" pitchFamily="34" charset="0"/>
              <a:buChar char="•"/>
            </a:pPr>
            <a:r>
              <a:rPr lang="en-US" dirty="0">
                <a:solidFill>
                  <a:srgbClr val="002F56"/>
                </a:solidFill>
                <a:latin typeface="Myriad Pro" panose="020B0503030403020204"/>
              </a:rPr>
              <a:t>Duties, jurisdiction, authority, and limitations on authority</a:t>
            </a:r>
          </a:p>
          <a:p>
            <a:pPr lvl="1">
              <a:buFont typeface="Arial" panose="020B0604020202020204" pitchFamily="34" charset="0"/>
              <a:buChar char="•"/>
            </a:pPr>
            <a:r>
              <a:rPr lang="en-US" i="1" dirty="0">
                <a:solidFill>
                  <a:srgbClr val="002F56"/>
                </a:solidFill>
                <a:latin typeface="Myriad Pro" panose="020B0503030403020204"/>
              </a:rPr>
              <a:t>De Novo r</a:t>
            </a:r>
            <a:r>
              <a:rPr lang="en-US" dirty="0">
                <a:solidFill>
                  <a:srgbClr val="002F56"/>
                </a:solidFill>
                <a:latin typeface="Myriad Pro" panose="020B0503030403020204"/>
              </a:rPr>
              <a:t>eview</a:t>
            </a:r>
          </a:p>
          <a:p>
            <a:pPr lvl="1">
              <a:buFont typeface="Arial" panose="020B0604020202020204" pitchFamily="34" charset="0"/>
              <a:buChar char="•"/>
            </a:pPr>
            <a:r>
              <a:rPr lang="en-US" dirty="0">
                <a:solidFill>
                  <a:srgbClr val="002F56"/>
                </a:solidFill>
                <a:latin typeface="Myriad Pro" panose="020B0503030403020204"/>
              </a:rPr>
              <a:t>Informal conference process</a:t>
            </a:r>
          </a:p>
          <a:p>
            <a:pPr lvl="1">
              <a:buFont typeface="Arial" panose="020B0604020202020204" pitchFamily="34" charset="0"/>
              <a:buChar char="•"/>
            </a:pPr>
            <a:r>
              <a:rPr lang="en-US" dirty="0">
                <a:solidFill>
                  <a:srgbClr val="002F56"/>
                </a:solidFill>
                <a:latin typeface="Myriad Pro" panose="020B0503030403020204"/>
              </a:rPr>
              <a:t>Different DRO decisions on appealed Issues</a:t>
            </a:r>
          </a:p>
          <a:p>
            <a:pPr lvl="1">
              <a:buFont typeface="Arial" panose="020B0604020202020204" pitchFamily="34" charset="0"/>
              <a:buChar char="•"/>
            </a:pPr>
            <a:endParaRPr lang="en-US" dirty="0"/>
          </a:p>
          <a:p>
            <a:pPr lvl="1"/>
            <a:endParaRPr lang="en-US" dirty="0"/>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normAutofit fontScale="90000"/>
          </a:bodyPr>
          <a:lstStyle/>
          <a:p>
            <a:r>
              <a:rPr lang="en-US" altLang="en-US" b="0" dirty="0">
                <a:latin typeface="Myriad Pro" panose="020B0503030403020204" pitchFamily="34" charset="0"/>
              </a:rPr>
              <a:t>Course Summary</a:t>
            </a:r>
            <a:endParaRPr lang="en-US" b="0" dirty="0"/>
          </a:p>
        </p:txBody>
      </p:sp>
    </p:spTree>
    <p:extLst>
      <p:ext uri="{BB962C8B-B14F-4D97-AF65-F5344CB8AC3E}">
        <p14:creationId xmlns:p14="http://schemas.microsoft.com/office/powerpoint/2010/main" val="2356607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217FC8-75ED-4407-86AB-D22D410DE8CF}"/>
              </a:ext>
            </a:extLst>
          </p:cNvPr>
          <p:cNvSpPr>
            <a:spLocks noGrp="1"/>
          </p:cNvSpPr>
          <p:nvPr>
            <p:ph type="title"/>
          </p:nvPr>
        </p:nvSpPr>
        <p:spPr/>
        <p:txBody>
          <a:bodyPr>
            <a:normAutofit fontScale="90000"/>
          </a:bodyPr>
          <a:lstStyle/>
          <a:p>
            <a:r>
              <a:rPr lang="en-US" b="0" dirty="0">
                <a:latin typeface="Myriad Pro" panose="020B0503030403020204" pitchFamily="34" charset="0"/>
              </a:rPr>
              <a:t>Questions?</a:t>
            </a:r>
          </a:p>
        </p:txBody>
      </p:sp>
      <p:pic>
        <p:nvPicPr>
          <p:cNvPr id="4" name="Content Placeholder 3" descr="Image of question marks">
            <a:extLst>
              <a:ext uri="{FF2B5EF4-FFF2-40B4-BE49-F238E27FC236}">
                <a16:creationId xmlns:a16="http://schemas.microsoft.com/office/drawing/2014/main" id="{AB865EC6-0CA3-4DD8-8385-605F2FB4CF4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143054" y="1851431"/>
            <a:ext cx="3905892" cy="332000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2">
            <a:extLst>
              <a:ext uri="{FF2B5EF4-FFF2-40B4-BE49-F238E27FC236}">
                <a16:creationId xmlns:a16="http://schemas.microsoft.com/office/drawing/2014/main" id="{0FA9758B-A7BE-4FBE-8249-C8928CB9CDF0}"/>
              </a:ext>
            </a:extLst>
          </p:cNvPr>
          <p:cNvSpPr txBox="1">
            <a:spLocks/>
          </p:cNvSpPr>
          <p:nvPr/>
        </p:nvSpPr>
        <p:spPr>
          <a:xfrm>
            <a:off x="9962148" y="63675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28</a:t>
            </a:fld>
            <a:endParaRPr lang="en-US" dirty="0">
              <a:solidFill>
                <a:prstClr val="white"/>
              </a:solidFill>
            </a:endParaRPr>
          </a:p>
        </p:txBody>
      </p:sp>
    </p:spTree>
    <p:extLst>
      <p:ext uri="{BB962C8B-B14F-4D97-AF65-F5344CB8AC3E}">
        <p14:creationId xmlns:p14="http://schemas.microsoft.com/office/powerpoint/2010/main" val="2197335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solidFill>
                  <a:srgbClr val="0F3B60"/>
                </a:solidFill>
                <a:latin typeface="Myriad Pro" panose="020B0503030403020204"/>
              </a:rPr>
              <a:t>An assessment and satisfaction survey have been assigned to you in TMS</a:t>
            </a:r>
          </a:p>
          <a:p>
            <a:r>
              <a:rPr lang="en-US" dirty="0">
                <a:solidFill>
                  <a:srgbClr val="0F3B60"/>
                </a:solidFill>
                <a:latin typeface="Myriad Pro" panose="020B0503030403020204"/>
              </a:rPr>
              <a:t>You have unlimited attempts to complete the assessment and may answer one question incorrectly to achieve a passing score</a:t>
            </a:r>
          </a:p>
          <a:p>
            <a:r>
              <a:rPr lang="en-US" dirty="0">
                <a:solidFill>
                  <a:srgbClr val="0F3B60"/>
                </a:solidFill>
                <a:latin typeface="Myriad Pro" panose="020B0503030403020204"/>
              </a:rPr>
              <a:t>Be sure to complete the survey and assessment to receive credit for this training</a:t>
            </a:r>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normAutofit fontScale="90000"/>
          </a:bodyPr>
          <a:lstStyle/>
          <a:p>
            <a:r>
              <a:rPr lang="en-US" altLang="en-US" b="0" dirty="0">
                <a:latin typeface="Myriad Pro" panose="020B0503030403020204" pitchFamily="34" charset="0"/>
              </a:rPr>
              <a:t>Next Steps</a:t>
            </a:r>
            <a:endParaRPr lang="en-US" b="0" dirty="0"/>
          </a:p>
        </p:txBody>
      </p:sp>
    </p:spTree>
    <p:extLst>
      <p:ext uri="{BB962C8B-B14F-4D97-AF65-F5344CB8AC3E}">
        <p14:creationId xmlns:p14="http://schemas.microsoft.com/office/powerpoint/2010/main" val="132360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78926" y="1011464"/>
            <a:ext cx="11434147" cy="4835071"/>
          </a:xfrm>
        </p:spPr>
        <p:txBody>
          <a:bodyPr>
            <a:noAutofit/>
          </a:bodyPr>
          <a:lstStyle/>
          <a:p>
            <a:pPr marL="171450" lvl="0" indent="-171450">
              <a:buFont typeface="Arial" panose="020B0604020202020204" pitchFamily="34" charset="0"/>
              <a:buChar char="•"/>
            </a:pPr>
            <a:r>
              <a:rPr lang="en-US" dirty="0">
                <a:solidFill>
                  <a:srgbClr val="002F56"/>
                </a:solidFill>
                <a:latin typeface="Myriad Pro" panose="020B0503030403020204"/>
              </a:rPr>
              <a:t>Identify the duties, jurisdiction, decisional authority, and limits of authority of the DRO</a:t>
            </a:r>
          </a:p>
          <a:p>
            <a:pPr marL="171450" lvl="0" indent="-171450">
              <a:buFont typeface="Arial" panose="020B0604020202020204" pitchFamily="34" charset="0"/>
              <a:buChar char="•"/>
            </a:pPr>
            <a:r>
              <a:rPr lang="en-US" dirty="0">
                <a:solidFill>
                  <a:srgbClr val="002F56"/>
                </a:solidFill>
                <a:latin typeface="Myriad Pro" panose="020B0503030403020204"/>
              </a:rPr>
              <a:t>Explain </a:t>
            </a:r>
            <a:r>
              <a:rPr lang="en-US" i="1" dirty="0">
                <a:solidFill>
                  <a:srgbClr val="002F56"/>
                </a:solidFill>
                <a:latin typeface="Myriad Pro" panose="020B0503030403020204"/>
              </a:rPr>
              <a:t>de novo </a:t>
            </a:r>
            <a:r>
              <a:rPr lang="en-US" dirty="0">
                <a:solidFill>
                  <a:srgbClr val="002F56"/>
                </a:solidFill>
                <a:latin typeface="Myriad Pro" panose="020B0503030403020204"/>
              </a:rPr>
              <a:t>review process</a:t>
            </a:r>
          </a:p>
          <a:p>
            <a:pPr marL="171450" lvl="0" indent="-171450">
              <a:buFont typeface="Arial" panose="020B0604020202020204" pitchFamily="34" charset="0"/>
              <a:buChar char="•"/>
            </a:pPr>
            <a:r>
              <a:rPr lang="en-US" dirty="0">
                <a:solidFill>
                  <a:srgbClr val="002F56"/>
                </a:solidFill>
                <a:latin typeface="Myriad Pro" panose="020B0503030403020204"/>
              </a:rPr>
              <a:t>Describe the purpose and requirements of informal conferences</a:t>
            </a:r>
          </a:p>
          <a:p>
            <a:pPr marL="171450" lvl="0" indent="-171450">
              <a:buFont typeface="Arial" panose="020B0604020202020204" pitchFamily="34" charset="0"/>
              <a:buChar char="•"/>
            </a:pPr>
            <a:r>
              <a:rPr lang="en-US" dirty="0">
                <a:solidFill>
                  <a:srgbClr val="002F56"/>
                </a:solidFill>
                <a:latin typeface="Myriad Pro" panose="020B0503030403020204"/>
              </a:rPr>
              <a:t>Detail the different DRO decisions made on appealed issues</a:t>
            </a:r>
          </a:p>
        </p:txBody>
      </p:sp>
      <p:sp>
        <p:nvSpPr>
          <p:cNvPr id="2" name="Slide Number Placeholder 1">
            <a:extLst>
              <a:ext uri="{FF2B5EF4-FFF2-40B4-BE49-F238E27FC236}">
                <a16:creationId xmlns:a16="http://schemas.microsoft.com/office/drawing/2014/main" id="{9BB492B0-07C9-4B0D-B456-2A891D996A00}"/>
              </a:ext>
            </a:extLst>
          </p:cNvPr>
          <p:cNvSpPr>
            <a:spLocks noGrp="1"/>
          </p:cNvSpPr>
          <p:nvPr>
            <p:ph type="sldNum" sz="quarter" idx="12"/>
            <p:custDataLst>
              <p:tags r:id="rId2"/>
            </p:custDataLst>
          </p:nvPr>
        </p:nvSpPr>
        <p:spPr/>
        <p:txBody>
          <a:bodyPr/>
          <a:lstStyle/>
          <a:p>
            <a:fld id="{36A6A193-2FDC-48DD-8023-1C75B05EEA9A}" type="slidenum">
              <a:rPr lang="en-US" smtClean="0"/>
              <a:pPr/>
              <a:t>3</a:t>
            </a:fld>
            <a:endParaRPr lang="en-US" dirty="0"/>
          </a:p>
        </p:txBody>
      </p:sp>
      <p:sp>
        <p:nvSpPr>
          <p:cNvPr id="55298"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Lesson Objectives</a:t>
            </a:r>
          </a:p>
        </p:txBody>
      </p:sp>
    </p:spTree>
    <p:extLst>
      <p:ext uri="{BB962C8B-B14F-4D97-AF65-F5344CB8AC3E}">
        <p14:creationId xmlns:p14="http://schemas.microsoft.com/office/powerpoint/2010/main" val="16079463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754326"/>
          </a:xfrm>
          <a:prstGeom prst="rect">
            <a:avLst/>
          </a:prstGeom>
          <a:noFill/>
        </p:spPr>
        <p:txBody>
          <a:bodyPr wrap="square" rtlCol="0">
            <a:spAutoFit/>
          </a:bodyPr>
          <a:lstStyle/>
          <a:p>
            <a:pPr algn="ctr"/>
            <a:r>
              <a:rPr lang="en-US" sz="3600" dirty="0">
                <a:solidFill>
                  <a:srgbClr val="002F56"/>
                </a:solidFill>
                <a:latin typeface="Myriad Pro" panose="020B0503030403020204"/>
              </a:rPr>
              <a:t>DRO Duties, Jurisdiction, and Authority</a:t>
            </a:r>
          </a:p>
          <a:p>
            <a:endParaRPr lang="en-US" sz="3600" i="1" dirty="0">
              <a:solidFill>
                <a:srgbClr val="002F56"/>
              </a:solidFill>
              <a:latin typeface="Myriad Pro" panose="020B0503030403020204"/>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r>
              <a:rPr lang="en-US" sz="4400" i="1" dirty="0">
                <a:solidFill>
                  <a:srgbClr val="002F56"/>
                </a:solidFill>
                <a:latin typeface="Myriad Pro" panose="020B0503030403020204"/>
              </a:rPr>
              <a:t>Objective </a:t>
            </a:r>
          </a:p>
        </p:txBody>
      </p:sp>
    </p:spTree>
    <p:extLst>
      <p:ext uri="{BB962C8B-B14F-4D97-AF65-F5344CB8AC3E}">
        <p14:creationId xmlns:p14="http://schemas.microsoft.com/office/powerpoint/2010/main" val="80758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F56"/>
                </a:solidFill>
                <a:latin typeface="Myriad Pro"/>
                <a:cs typeface="Times New Roman" panose="02020603050405020304" pitchFamily="18" charset="0"/>
              </a:rPr>
              <a:t>Holds informal conferences and formal hearings</a:t>
            </a:r>
          </a:p>
          <a:p>
            <a:r>
              <a:rPr lang="en-US" altLang="en-US" dirty="0">
                <a:solidFill>
                  <a:srgbClr val="002F56"/>
                </a:solidFill>
                <a:latin typeface="Myriad Pro"/>
                <a:cs typeface="Times New Roman" panose="02020603050405020304" pitchFamily="18" charset="0"/>
              </a:rPr>
              <a:t>Evaluates evidence of record</a:t>
            </a:r>
          </a:p>
          <a:p>
            <a:r>
              <a:rPr lang="en-US" altLang="en-US" dirty="0">
                <a:solidFill>
                  <a:srgbClr val="002F56"/>
                </a:solidFill>
                <a:latin typeface="Myriad Pro"/>
                <a:cs typeface="Times New Roman" panose="02020603050405020304" pitchFamily="18" charset="0"/>
              </a:rPr>
              <a:t>Decides disagreements based on entire evidentiary record</a:t>
            </a:r>
          </a:p>
          <a:p>
            <a:r>
              <a:rPr lang="en-US" altLang="en-US" dirty="0">
                <a:solidFill>
                  <a:srgbClr val="002F56"/>
                </a:solidFill>
                <a:latin typeface="Myriad Pro"/>
                <a:cs typeface="Times New Roman" panose="02020603050405020304" pitchFamily="18" charset="0"/>
              </a:rPr>
              <a:t>Issues statement of the case (SOC)/supplemental SOC (SSOC)</a:t>
            </a:r>
          </a:p>
          <a:p>
            <a:r>
              <a:rPr lang="en-US" altLang="en-US" dirty="0">
                <a:solidFill>
                  <a:srgbClr val="002F56"/>
                </a:solidFill>
                <a:latin typeface="Myriad Pro"/>
                <a:cs typeface="Times New Roman" panose="02020603050405020304" pitchFamily="18" charset="0"/>
              </a:rPr>
              <a:t>Certifies and transfers appeals to the Board</a:t>
            </a:r>
          </a:p>
          <a:p>
            <a:r>
              <a:rPr lang="en-US" altLang="en-US" dirty="0">
                <a:solidFill>
                  <a:srgbClr val="002F56"/>
                </a:solidFill>
                <a:latin typeface="Myriad Pro"/>
                <a:cs typeface="Times New Roman" panose="02020603050405020304" pitchFamily="18" charset="0"/>
              </a:rPr>
              <a:t>Participates in employee </a:t>
            </a:r>
            <a:r>
              <a:rPr lang="en-US" altLang="en-US" dirty="0">
                <a:solidFill>
                  <a:srgbClr val="002060"/>
                </a:solidFill>
                <a:latin typeface="Myriad Pro"/>
                <a:cs typeface="Times New Roman" panose="02020603050405020304" pitchFamily="18" charset="0"/>
              </a:rPr>
              <a:t>development</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5</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Duties</a:t>
            </a:r>
          </a:p>
        </p:txBody>
      </p:sp>
    </p:spTree>
    <p:extLst>
      <p:ext uri="{BB962C8B-B14F-4D97-AF65-F5344CB8AC3E}">
        <p14:creationId xmlns:p14="http://schemas.microsoft.com/office/powerpoint/2010/main" val="27259740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i="1" dirty="0">
                <a:solidFill>
                  <a:srgbClr val="002060"/>
                </a:solidFill>
                <a:latin typeface="Myriad Pro"/>
                <a:cs typeface="Times New Roman" panose="02020603050405020304" pitchFamily="18" charset="0"/>
              </a:rPr>
              <a:t>De novo</a:t>
            </a:r>
            <a:r>
              <a:rPr lang="en-US" altLang="en-US" dirty="0">
                <a:solidFill>
                  <a:srgbClr val="002060"/>
                </a:solidFill>
                <a:latin typeface="Myriad Pro"/>
                <a:cs typeface="Times New Roman" panose="02020603050405020304" pitchFamily="18" charset="0"/>
              </a:rPr>
              <a:t> review</a:t>
            </a:r>
          </a:p>
          <a:p>
            <a:r>
              <a:rPr lang="en-US" altLang="en-US" dirty="0">
                <a:solidFill>
                  <a:srgbClr val="002060"/>
                </a:solidFill>
                <a:latin typeface="Myriad Pro"/>
                <a:cs typeface="Times New Roman" panose="02020603050405020304" pitchFamily="18" charset="0"/>
              </a:rPr>
              <a:t>Limited jurisdiction of rating issues raised during informal conferences or formal hearings</a:t>
            </a:r>
          </a:p>
          <a:p>
            <a:r>
              <a:rPr lang="en-US" altLang="en-US" dirty="0">
                <a:solidFill>
                  <a:srgbClr val="002060"/>
                </a:solidFill>
                <a:latin typeface="Myriad Pro"/>
                <a:cs typeface="Times New Roman" panose="02020603050405020304" pitchFamily="18" charset="0"/>
              </a:rPr>
              <a:t>Downstream issues raised from favorable appeal decisions</a:t>
            </a:r>
          </a:p>
          <a:p>
            <a:pPr lvl="1"/>
            <a:r>
              <a:rPr lang="en-US" altLang="en-US" dirty="0">
                <a:solidFill>
                  <a:srgbClr val="002060"/>
                </a:solidFill>
                <a:latin typeface="Myriad Pro"/>
                <a:cs typeface="Times New Roman" panose="02020603050405020304" pitchFamily="18" charset="0"/>
              </a:rPr>
              <a:t>Disability evaluation</a:t>
            </a:r>
          </a:p>
          <a:p>
            <a:pPr lvl="1"/>
            <a:r>
              <a:rPr lang="en-US" altLang="en-US" dirty="0">
                <a:solidFill>
                  <a:srgbClr val="002060"/>
                </a:solidFill>
                <a:latin typeface="Myriad Pro"/>
                <a:cs typeface="Times New Roman" panose="02020603050405020304" pitchFamily="18" charset="0"/>
              </a:rPr>
              <a:t>Effective date</a:t>
            </a:r>
          </a:p>
          <a:p>
            <a:pPr lvl="1"/>
            <a:r>
              <a:rPr lang="en-US" altLang="en-US" dirty="0">
                <a:solidFill>
                  <a:srgbClr val="002060"/>
                </a:solidFill>
                <a:latin typeface="Myriad Pro"/>
                <a:cs typeface="Times New Roman" panose="02020603050405020304" pitchFamily="18" charset="0"/>
              </a:rPr>
              <a:t>Any inferred or ancillary issues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6</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Jurisdiction</a:t>
            </a:r>
          </a:p>
        </p:txBody>
      </p:sp>
    </p:spTree>
    <p:extLst>
      <p:ext uri="{BB962C8B-B14F-4D97-AF65-F5344CB8AC3E}">
        <p14:creationId xmlns:p14="http://schemas.microsoft.com/office/powerpoint/2010/main" val="193847181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Appeals on rating decisions previously made by the DRO</a:t>
            </a:r>
          </a:p>
          <a:p>
            <a:r>
              <a:rPr lang="en-US" altLang="en-US" dirty="0">
                <a:solidFill>
                  <a:srgbClr val="002060"/>
                </a:solidFill>
                <a:latin typeface="Myriad Pro"/>
                <a:cs typeface="Times New Roman" panose="02020603050405020304" pitchFamily="18" charset="0"/>
              </a:rPr>
              <a:t>Appeals filed after February 19, 2019, under modernized review system</a:t>
            </a:r>
          </a:p>
          <a:p>
            <a:r>
              <a:rPr lang="en-US" sz="3200" dirty="0">
                <a:solidFill>
                  <a:srgbClr val="002F56"/>
                </a:solidFill>
                <a:latin typeface="Myriad Pro" panose="020B0503030403020204"/>
              </a:rPr>
              <a:t>Committee on Waivers and Compromises (COWC) issues</a:t>
            </a:r>
          </a:p>
          <a:p>
            <a:r>
              <a:rPr lang="en-US" dirty="0">
                <a:solidFill>
                  <a:srgbClr val="002F56"/>
                </a:solidFill>
                <a:latin typeface="Myriad Pro" panose="020B0503030403020204"/>
              </a:rPr>
              <a:t>L</a:t>
            </a:r>
            <a:r>
              <a:rPr lang="en-US" sz="3200" dirty="0">
                <a:solidFill>
                  <a:srgbClr val="002F56"/>
                </a:solidFill>
                <a:latin typeface="Myriad Pro" panose="020B0503030403020204"/>
              </a:rPr>
              <a:t>oan guaranty</a:t>
            </a:r>
          </a:p>
          <a:p>
            <a:r>
              <a:rPr lang="en-US" sz="3200" dirty="0">
                <a:solidFill>
                  <a:srgbClr val="002F56"/>
                </a:solidFill>
                <a:latin typeface="Myriad Pro" panose="020B0503030403020204"/>
              </a:rPr>
              <a:t>Insurance</a:t>
            </a:r>
            <a:endParaRPr lang="en-US" dirty="0">
              <a:solidFill>
                <a:srgbClr val="002F56"/>
              </a:solidFill>
              <a:latin typeface="Myriad Pro" panose="020B0503030403020204"/>
            </a:endParaRPr>
          </a:p>
          <a:p>
            <a:r>
              <a:rPr lang="en-US" dirty="0">
                <a:solidFill>
                  <a:srgbClr val="002F56"/>
                </a:solidFill>
                <a:latin typeface="Myriad Pro" panose="020B0503030403020204"/>
              </a:rPr>
              <a:t>H</a:t>
            </a:r>
            <a:r>
              <a:rPr lang="en-US" sz="3200" dirty="0">
                <a:solidFill>
                  <a:srgbClr val="002F56"/>
                </a:solidFill>
                <a:latin typeface="Myriad Pro" panose="020B0503030403020204"/>
              </a:rPr>
              <a:t>earing requests concerning the denial of benefits from a medical determination rendered by a VA medical authority</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7</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Issues Not Under DRO Jurisdiction</a:t>
            </a:r>
          </a:p>
        </p:txBody>
      </p:sp>
    </p:spTree>
    <p:extLst>
      <p:ext uri="{BB962C8B-B14F-4D97-AF65-F5344CB8AC3E}">
        <p14:creationId xmlns:p14="http://schemas.microsoft.com/office/powerpoint/2010/main" val="304797987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custDataLst>
              <p:tags r:id="rId1"/>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Amend, reverse, or uphold decision based on</a:t>
            </a:r>
          </a:p>
          <a:p>
            <a:pPr lvl="1"/>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a:t>
            </a:r>
          </a:p>
          <a:p>
            <a:pPr lvl="1"/>
            <a:r>
              <a:rPr lang="en-US" altLang="en-US" dirty="0">
                <a:solidFill>
                  <a:srgbClr val="002060"/>
                </a:solidFill>
                <a:latin typeface="Myriad Pro"/>
                <a:cs typeface="Times New Roman" panose="02020603050405020304" pitchFamily="18" charset="0"/>
              </a:rPr>
              <a:t>new evidence</a:t>
            </a:r>
          </a:p>
          <a:p>
            <a:pPr lvl="1"/>
            <a:r>
              <a:rPr lang="en-US" altLang="en-US" dirty="0">
                <a:solidFill>
                  <a:srgbClr val="002060"/>
                </a:solidFill>
                <a:latin typeface="Myriad Pro"/>
                <a:cs typeface="Times New Roman" panose="02020603050405020304" pitchFamily="18" charset="0"/>
              </a:rPr>
              <a:t>clear and unmistakable error (CUE)</a:t>
            </a:r>
          </a:p>
          <a:p>
            <a:r>
              <a:rPr lang="en-US" altLang="en-US" dirty="0">
                <a:solidFill>
                  <a:srgbClr val="002060"/>
                </a:solidFill>
                <a:latin typeface="Myriad Pro"/>
                <a:cs typeface="Times New Roman" panose="02020603050405020304" pitchFamily="18" charset="0"/>
              </a:rPr>
              <a:t>Single signature authority of CUEs that are not adverse actions</a:t>
            </a:r>
          </a:p>
        </p:txBody>
      </p:sp>
      <p:sp>
        <p:nvSpPr>
          <p:cNvPr id="2" name="Slide Number Placeholder 1">
            <a:extLst>
              <a:ext uri="{FF2B5EF4-FFF2-40B4-BE49-F238E27FC236}">
                <a16:creationId xmlns:a16="http://schemas.microsoft.com/office/drawing/2014/main" id="{5AD56FF0-1DD2-4EDA-9553-84A5F4363CB0}"/>
              </a:ext>
            </a:extLst>
          </p:cNvPr>
          <p:cNvSpPr>
            <a:spLocks noGrp="1"/>
          </p:cNvSpPr>
          <p:nvPr>
            <p:ph type="sldNum" sz="quarter" idx="12"/>
            <p:custDataLst>
              <p:tags r:id="rId2"/>
            </p:custDataLst>
          </p:nvPr>
        </p:nvSpPr>
        <p:spPr/>
        <p:txBody>
          <a:bodyPr/>
          <a:lstStyle/>
          <a:p>
            <a:fld id="{36A6A193-2FDC-48DD-8023-1C75B05EEA9A}" type="slidenum">
              <a:rPr lang="en-US" smtClean="0"/>
              <a:pPr/>
              <a:t>8</a:t>
            </a:fld>
            <a:endParaRPr lang="en-US" dirty="0"/>
          </a:p>
        </p:txBody>
      </p:sp>
      <p:sp>
        <p:nvSpPr>
          <p:cNvPr id="56322" name="Title 1"/>
          <p:cNvSpPr>
            <a:spLocks noGrp="1"/>
          </p:cNvSpPr>
          <p:nvPr>
            <p:ph type="title"/>
            <p:custDataLst>
              <p:tags r:id="rId3"/>
            </p:custDataLst>
          </p:nvPr>
        </p:nvSpPr>
        <p:spPr/>
        <p:txBody>
          <a:bodyPr>
            <a:normAutofit fontScale="90000"/>
          </a:bodyPr>
          <a:lstStyle/>
          <a:p>
            <a:pPr eaLnBrk="1" hangingPunct="1"/>
            <a:r>
              <a:rPr lang="en-US" altLang="en-US" b="0" dirty="0">
                <a:effectLst/>
                <a:latin typeface="Myriad Pro" panose="020B0503030403020204" pitchFamily="34" charset="0"/>
              </a:rPr>
              <a:t>DRO Decisional Authority</a:t>
            </a:r>
          </a:p>
        </p:txBody>
      </p:sp>
    </p:spTree>
    <p:extLst>
      <p:ext uri="{BB962C8B-B14F-4D97-AF65-F5344CB8AC3E}">
        <p14:creationId xmlns:p14="http://schemas.microsoft.com/office/powerpoint/2010/main" val="62407789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0F4ECA-2D3C-4A86-9221-9732A43B6FD7}"/>
              </a:ext>
            </a:extLst>
          </p:cNvPr>
          <p:cNvSpPr>
            <a:spLocks noGrp="1"/>
          </p:cNvSpPr>
          <p:nvPr>
            <p:ph idx="1"/>
          </p:nvPr>
        </p:nvSpPr>
        <p:spPr/>
        <p:txBody>
          <a:bodyPr/>
          <a:lstStyle/>
          <a:p>
            <a:pPr marL="0" indent="0">
              <a:buNone/>
            </a:pPr>
            <a:r>
              <a:rPr lang="en-US" altLang="en-US" dirty="0">
                <a:solidFill>
                  <a:srgbClr val="002060"/>
                </a:solidFill>
                <a:latin typeface="Myriad Pro"/>
                <a:cs typeface="Times New Roman" panose="02020603050405020304" pitchFamily="18" charset="0"/>
              </a:rPr>
              <a:t>A DRO cannot </a:t>
            </a:r>
          </a:p>
          <a:p>
            <a:pPr lvl="1"/>
            <a:r>
              <a:rPr lang="en-US" altLang="en-US" dirty="0">
                <a:solidFill>
                  <a:srgbClr val="002060"/>
                </a:solidFill>
                <a:latin typeface="Myriad Pro"/>
                <a:cs typeface="Times New Roman" panose="02020603050405020304" pitchFamily="18" charset="0"/>
              </a:rPr>
              <a:t>participate in a hearing if he or she participated in the decision under appeal</a:t>
            </a:r>
          </a:p>
          <a:p>
            <a:pPr lvl="1"/>
            <a:r>
              <a:rPr lang="en-US" altLang="en-US" dirty="0">
                <a:solidFill>
                  <a:srgbClr val="002060"/>
                </a:solidFill>
                <a:latin typeface="Myriad Pro"/>
                <a:cs typeface="Times New Roman" panose="02020603050405020304" pitchFamily="18" charset="0"/>
              </a:rPr>
              <a:t>recommend a change based on </a:t>
            </a:r>
            <a:r>
              <a:rPr lang="en-US" altLang="en-US" i="1" dirty="0">
                <a:solidFill>
                  <a:srgbClr val="002060"/>
                </a:solidFill>
                <a:latin typeface="Myriad Pro"/>
                <a:cs typeface="Times New Roman" panose="02020603050405020304" pitchFamily="18" charset="0"/>
              </a:rPr>
              <a:t>de novo </a:t>
            </a:r>
            <a:r>
              <a:rPr lang="en-US" altLang="en-US" dirty="0">
                <a:solidFill>
                  <a:srgbClr val="002060"/>
                </a:solidFill>
                <a:latin typeface="Myriad Pro"/>
                <a:cs typeface="Times New Roman" panose="02020603050405020304" pitchFamily="18" charset="0"/>
              </a:rPr>
              <a:t>review of a Board decision</a:t>
            </a:r>
          </a:p>
          <a:p>
            <a:pPr lvl="1"/>
            <a:r>
              <a:rPr lang="en-US" altLang="en-US" dirty="0">
                <a:solidFill>
                  <a:srgbClr val="002060"/>
                </a:solidFill>
                <a:latin typeface="Myriad Pro"/>
                <a:cs typeface="Times New Roman" panose="02020603050405020304" pitchFamily="18" charset="0"/>
              </a:rPr>
              <a:t>bargain to withdraw a claim or take action in exchange for the grant of a benefit</a:t>
            </a:r>
          </a:p>
          <a:p>
            <a:endParaRPr lang="en-US" dirty="0"/>
          </a:p>
        </p:txBody>
      </p:sp>
      <p:sp>
        <p:nvSpPr>
          <p:cNvPr id="3" name="Title 2">
            <a:extLst>
              <a:ext uri="{FF2B5EF4-FFF2-40B4-BE49-F238E27FC236}">
                <a16:creationId xmlns:a16="http://schemas.microsoft.com/office/drawing/2014/main" id="{200AA5DD-045E-405A-8DC5-151863A321FC}"/>
              </a:ext>
            </a:extLst>
          </p:cNvPr>
          <p:cNvSpPr>
            <a:spLocks noGrp="1"/>
          </p:cNvSpPr>
          <p:nvPr>
            <p:ph type="title"/>
          </p:nvPr>
        </p:nvSpPr>
        <p:spPr/>
        <p:txBody>
          <a:bodyPr>
            <a:normAutofit fontScale="90000"/>
          </a:bodyPr>
          <a:lstStyle/>
          <a:p>
            <a:r>
              <a:rPr lang="en-US" b="0" dirty="0">
                <a:latin typeface="Myriad Pro" panose="020B0503030403020204"/>
              </a:rPr>
              <a:t>Limits on Decisional Authority</a:t>
            </a:r>
          </a:p>
        </p:txBody>
      </p:sp>
    </p:spTree>
    <p:extLst>
      <p:ext uri="{BB962C8B-B14F-4D97-AF65-F5344CB8AC3E}">
        <p14:creationId xmlns:p14="http://schemas.microsoft.com/office/powerpoint/2010/main" val="4931110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Legacy Appeals:   DRO Review Process&amp;quot;&quot;/&gt;&lt;property id=&quot;20307&quot; value=&quot;302&quot;/&gt;&lt;/object&gt;&lt;object type=&quot;3&quot; unique_id=&quot;10004&quot;&gt;&lt;property id=&quot;20148&quot; value=&quot;5&quot;/&gt;&lt;property id=&quot;20300&quot; value=&quot;Slide 3 - &amp;quot;Lesson Objectives&amp;quot;&quot;/&gt;&lt;property id=&quot;20307&quot; value=&quot;286&quot;/&gt;&lt;/object&gt;&lt;object type=&quot;3&quot; unique_id=&quot;10008&quot;&gt;&lt;property id=&quot;20148&quot; value=&quot;5&quot;/&gt;&lt;property id=&quot;20300&quot; value=&quot;Slide 5 - &amp;quot;DRO Duties&amp;quot;&quot;/&gt;&lt;property id=&quot;20307&quot; value=&quot;340&quot;/&gt;&lt;/object&gt;&lt;object type=&quot;3&quot; unique_id=&quot;10009&quot;&gt;&lt;property id=&quot;20148&quot; value=&quot;5&quot;/&gt;&lt;property id=&quot;20300&quot; value=&quot;Slide 6 - &amp;quot;DRO Jurisdiction&amp;quot;&quot;/&gt;&lt;property id=&quot;20307&quot; value=&quot;341&quot;/&gt;&lt;/object&gt;&lt;object type=&quot;3&quot; unique_id=&quot;10010&quot;&gt;&lt;property id=&quot;20148&quot; value=&quot;5&quot;/&gt;&lt;property id=&quot;20300&quot; value=&quot;Slide 7 - &amp;quot;Issues Not Under DRO Jurisdiction&amp;quot;&quot;/&gt;&lt;property id=&quot;20307&quot; value=&quot;342&quot;/&gt;&lt;/object&gt;&lt;object type=&quot;3&quot; unique_id=&quot;10011&quot;&gt;&lt;property id=&quot;20148&quot; value=&quot;5&quot;/&gt;&lt;property id=&quot;20300&quot; value=&quot;Slide 8 - &amp;quot;DRO Decisional Authority&amp;quot;&quot;/&gt;&lt;property id=&quot;20307&quot; value=&quot;343&quot;/&gt;&lt;/object&gt;&lt;object type=&quot;3&quot; unique_id=&quot;10013&quot;&gt;&lt;property id=&quot;20148&quot; value=&quot;5&quot;/&gt;&lt;property id=&quot;20300&quot; value=&quot;Slide 12 - &amp;quot;Right to De Novo Review&amp;quot;&quot;/&gt;&lt;property id=&quot;20307&quot; value=&quot;345&quot;/&gt;&lt;/object&gt;&lt;object type=&quot;3&quot; unique_id=&quot;10014&quot;&gt;&lt;property id=&quot;20148&quot; value=&quot;5&quot;/&gt;&lt;property id=&quot;20300&quot; value=&quot;Slide 13 - &amp;quot;Conducting the Review&amp;quot;&quot;/&gt;&lt;property id=&quot;20307&quot; value=&quot;346&quot;/&gt;&lt;/object&gt;&lt;object type=&quot;3&quot; unique_id=&quot;10015&quot;&gt;&lt;property id=&quot;20148&quot; value=&quot;5&quot;/&gt;&lt;property id=&quot;20300&quot; value=&quot;Slide 14 - &amp;quot;De Novo Review&amp;quot;&quot;/&gt;&lt;property id=&quot;20307&quot; value=&quot;344&quot;/&gt;&lt;/object&gt;&lt;object type=&quot;3&quot; unique_id=&quot;10017&quot;&gt;&lt;property id=&quot;20148&quot; value=&quot;5&quot;/&gt;&lt;property id=&quot;20300&quot; value=&quot;Slide 17 - &amp;quot;Purpose of Informal Conference&amp;quot;&quot;/&gt;&lt;property id=&quot;20307&quot; value=&quot;350&quot;/&gt;&lt;/object&gt;&lt;object type=&quot;3&quot; unique_id=&quot;10018&quot;&gt;&lt;property id=&quot;20148&quot; value=&quot;5&quot;/&gt;&lt;property id=&quot;20300&quot; value=&quot;Slide 18 - &amp;quot;Conducting the Conference&amp;quot;&quot;/&gt;&lt;property id=&quot;20307&quot; value=&quot;358&quot;/&gt;&lt;/object&gt;&lt;object type=&quot;3&quot; unique_id=&quot;10019&quot;&gt;&lt;property id=&quot;20148&quot; value=&quot;5&quot;/&gt;&lt;property id=&quot;20300&quot; value=&quot;Slide 19 - &amp;quot;Informal Conference Report&amp;quot;&quot;/&gt;&lt;property id=&quot;20307&quot; value=&quot;351&quot;/&gt;&lt;/object&gt;&lt;object type=&quot;3&quot; unique_id=&quot;10020&quot;&gt;&lt;property id=&quot;20148&quot; value=&quot;5&quot;/&gt;&lt;property id=&quot;20300&quot; value=&quot;Slide 20 - &amp;quot;Report Example&amp;quot;&quot;/&gt;&lt;property id=&quot;20307&quot; value=&quot;352&quot;/&gt;&lt;/object&gt;&lt;object type=&quot;3&quot; unique_id=&quot;10022&quot;&gt;&lt;property id=&quot;20148&quot; value=&quot;5&quot;/&gt;&lt;property id=&quot;20300&quot; value=&quot;Slide 23 - &amp;quot;Awarding Full Benefits&amp;quot;&quot;/&gt;&lt;property id=&quot;20307&quot; value=&quot;354&quot;/&gt;&lt;/object&gt;&lt;object type=&quot;3&quot; unique_id=&quot;10023&quot;&gt;&lt;property id=&quot;20148&quot; value=&quot;5&quot;/&gt;&lt;property id=&quot;20300&quot; value=&quot;Slide 24 - &amp;quot;Awarding Partial Benefits&amp;quot;&quot;/&gt;&lt;property id=&quot;20307&quot; value=&quot;355&quot;/&gt;&lt;/object&gt;&lt;object type=&quot;3&quot; unique_id=&quot;10024&quot;&gt;&lt;property id=&quot;20148&quot; value=&quot;5&quot;/&gt;&lt;property id=&quot;20300&quot; value=&quot;Slide 25 - &amp;quot;Upholding Prior Decision&amp;quot;&quot;/&gt;&lt;property id=&quot;20307&quot; value=&quot;356&quot;/&gt;&lt;/object&gt;&lt;object type=&quot;3&quot; unique_id=&quot;10025&quot;&gt;&lt;property id=&quot;20148&quot; value=&quot;5&quot;/&gt;&lt;property id=&quot;20300&quot; value=&quot;Slide 28 - &amp;quot;Questions?&amp;quot;&quot;/&gt;&lt;property id=&quot;20307&quot; value=&quot;279&quot;/&gt;&lt;/object&gt;&lt;object type=&quot;3&quot; unique_id=&quot;10110&quot;&gt;&lt;property id=&quot;20148&quot; value=&quot;5&quot;/&gt;&lt;property id=&quot;20300&quot; value=&quot;Slide 2 - &amp;quot;The Bottom Line&amp;quot;&quot;/&gt;&lt;property id=&quot;20307&quot; value=&quot;397&quot;/&gt;&lt;/object&gt;&lt;object type=&quot;3&quot; unique_id=&quot;10505&quot;&gt;&lt;property id=&quot;20148&quot; value=&quot;5&quot;/&gt;&lt;property id=&quot;20300&quot; value=&quot;Slide 4&quot;/&gt;&lt;property id=&quot;20307&quot; value=&quot;388&quot;/&gt;&lt;/object&gt;&lt;object type=&quot;3&quot; unique_id=&quot;10506&quot;&gt;&lt;property id=&quot;20148&quot; value=&quot;5&quot;/&gt;&lt;property id=&quot;20300&quot; value=&quot;Slide 9 - &amp;quot;Limits on Decisional Authority&amp;quot;&quot;/&gt;&lt;property id=&quot;20307&quot; value=&quot;398&quot;/&gt;&lt;/object&gt;&lt;object type=&quot;3&quot; unique_id=&quot;10589&quot;&gt;&lt;property id=&quot;20148&quot; value=&quot;5&quot;/&gt;&lt;property id=&quot;20300&quot; value=&quot;Slide 10 - &amp;quot;Knowledge Check #1&amp;quot;&quot;/&gt;&lt;property id=&quot;20307&quot; value=&quot;410&quot;/&gt;&lt;/object&gt;&lt;object type=&quot;3&quot; unique_id=&quot;10644&quot;&gt;&lt;property id=&quot;20148&quot; value=&quot;5&quot;/&gt;&lt;property id=&quot;20300&quot; value=&quot;Slide 11&quot;/&gt;&lt;property id=&quot;20307&quot; value=&quot;411&quot;/&gt;&lt;/object&gt;&lt;object type=&quot;3&quot; unique_id=&quot;10864&quot;&gt;&lt;property id=&quot;20148&quot; value=&quot;5&quot;/&gt;&lt;property id=&quot;20300&quot; value=&quot;Slide 15 - &amp;quot;Knowledge Check #2&amp;quot;&quot;/&gt;&lt;property id=&quot;20307&quot; value=&quot;412&quot;/&gt;&lt;/object&gt;&lt;object type=&quot;3&quot; unique_id=&quot;10865&quot;&gt;&lt;property id=&quot;20148&quot; value=&quot;5&quot;/&gt;&lt;property id=&quot;20300&quot; value=&quot;Slide 16&quot;/&gt;&lt;property id=&quot;20307&quot; value=&quot;413&quot;/&gt;&lt;/object&gt;&lt;object type=&quot;3&quot; unique_id=&quot;10979&quot;&gt;&lt;property id=&quot;20148&quot; value=&quot;5&quot;/&gt;&lt;property id=&quot;20300&quot; value=&quot;Slide 21 - &amp;quot;Knowledge Check #3&amp;quot;&quot;/&gt;&lt;property id=&quot;20307&quot; value=&quot;414&quot;/&gt;&lt;/object&gt;&lt;object type=&quot;3&quot; unique_id=&quot;11154&quot;&gt;&lt;property id=&quot;20148&quot; value=&quot;5&quot;/&gt;&lt;property id=&quot;20300&quot; value=&quot;Slide 22&quot;/&gt;&lt;property id=&quot;20307&quot; value=&quot;415&quot;/&gt;&lt;/object&gt;&lt;object type=&quot;3&quot; unique_id=&quot;11155&quot;&gt;&lt;property id=&quot;20148&quot; value=&quot;5&quot;/&gt;&lt;property id=&quot;20300&quot; value=&quot;Slide 26 - &amp;quot;Knowledge Check #4&amp;quot;&quot;/&gt;&lt;property id=&quot;20307&quot; value=&quot;416&quot;/&gt;&lt;/object&gt;&lt;object type=&quot;3&quot; unique_id=&quot;11156&quot;&gt;&lt;property id=&quot;20148&quot; value=&quot;5&quot;/&gt;&lt;property id=&quot;20300&quot; value=&quot;Slide 27 - &amp;quot;Course Summary&amp;quot;&quot;/&gt;&lt;property id=&quot;20307&quot; value=&quot;401&quot;/&gt;&lt;/object&gt;&lt;object type=&quot;3&quot; unique_id=&quot;11220&quot;&gt;&lt;property id=&quot;20148&quot; value=&quot;5&quot;/&gt;&lt;property id=&quot;20300&quot; value=&quot;Slide 29 - &amp;quot;Next Steps&amp;quot;&quot;/&gt;&lt;property id=&quot;20307&quot; value=&quot;417&quot;/&gt;&lt;/object&gt;&lt;/object&gt;&lt;object type=&quot;8&quot; unique_id=&quot;10052&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37&quot;/&gt;&lt;lineCharCount val=&quot;64&quot;/&gt;&lt;lineCharCount val=&quot;5&quot;/&gt;&lt;lineCharCount val=&quot;66&quot;/&gt;&lt;lineCharCount val=&quot;32&quot;/&gt;&lt;lineCharCount val=&quot;63&quot;/&gt;&lt;/TableIndex&gt;&lt;/ShapeTextInfo&gt;"/>
  <p:tag name="HTML_SHAPEINFO" val="&lt;ThreeDShapeInfo&gt;&lt;uuid val=&quot;{3B02B014-2DFE-4B89-BE1D-F1B790BBCA4E}&quot;/&gt;&lt;isInvalidForFieldText val=&quot;0&quot;/&gt;&lt;Image&gt;&lt;filename val=&quot;C:\Users\VBADENHolcoJ\AppData\Local\Temp\1\CP928014069199Session\CPTrustFolder928014069199\PPTImport928014258569\data\asimages\{3B02B014-2DFE-4B89-BE1D-F1B790BBCA4E}_2.png&quot;/&gt;&lt;left val=&quot;42&quot;/&gt;&lt;top val=&quot;208&quot;/&gt;&lt;width val=&quot;870&quot;/&gt;&lt;height val=&quot;415&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3EA8A1C8-80D6-4AF2-BA15-7B78ECFEC0EA}&quot;/&gt;&lt;isInvalidForFieldText val=&quot;0&quot;/&gt;&lt;Image&gt;&lt;filename val=&quot;C:\Users\VBADENHolcoJ\AppData\Local\Temp\1\CP928014069199Session\CPTrustFolder928014069199\PPTImport928014258569\data\asimages\{3EA8A1C8-80D6-4AF2-BA15-7B78ECFEC0EA}_2.png&quot;/&gt;&lt;left val=&quot;727&quot;/&gt;&lt;top val=&quot;687&quot;/&gt;&lt;width val=&quot;226&quot;/&gt;&lt;height val=&quot;45&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284E4D8E-D035-4901-94E1-3125911FD1D3}&quot;/&gt;&lt;isInvalidForFieldText val=&quot;0&quot;/&gt;&lt;Image&gt;&lt;filename val=&quot;C:\Users\VBADENHolcoJ\AppData\Local\Temp\1\CP928014069199Session\CPTrustFolder928014069199\PPTImport928014258569\data\asimages\{284E4D8E-D035-4901-94E1-3125911FD1D3}_2.png&quot;/&gt;&lt;left val=&quot;0&quot;/&gt;&lt;top val=&quot;76&quot;/&gt;&lt;width val=&quot;961&quot;/&gt;&lt;height val=&quot;122&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17065</TotalTime>
  <Words>3806</Words>
  <Application>Microsoft Office PowerPoint</Application>
  <PresentationFormat>Widescreen</PresentationFormat>
  <Paragraphs>463</Paragraphs>
  <Slides>29</Slides>
  <Notes>29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Arial</vt:lpstr>
      <vt:lpstr>Calibri</vt:lpstr>
      <vt:lpstr>Myriad Pro</vt:lpstr>
      <vt:lpstr>Times New Roman</vt:lpstr>
      <vt:lpstr>Choose VA Theme</vt:lpstr>
      <vt:lpstr>1_Custom Design</vt:lpstr>
      <vt:lpstr>Custom Design</vt:lpstr>
      <vt:lpstr>Legacy Appeals:   DRO Review Process</vt:lpstr>
      <vt:lpstr>The Bottom Line</vt:lpstr>
      <vt:lpstr>Lesson Objectives</vt:lpstr>
      <vt:lpstr>PowerPoint Presentation</vt:lpstr>
      <vt:lpstr>DRO Duties</vt:lpstr>
      <vt:lpstr>DRO Jurisdiction</vt:lpstr>
      <vt:lpstr>Issues Not Under DRO Jurisdiction</vt:lpstr>
      <vt:lpstr>DRO Decisional Authority</vt:lpstr>
      <vt:lpstr>Limits on Decisional Authority</vt:lpstr>
      <vt:lpstr>Knowledge Check #1</vt:lpstr>
      <vt:lpstr>PowerPoint Presentation</vt:lpstr>
      <vt:lpstr>Right to De Novo Review</vt:lpstr>
      <vt:lpstr>Conducting the Review</vt:lpstr>
      <vt:lpstr>De Novo Review</vt:lpstr>
      <vt:lpstr>Knowledge Check #2</vt:lpstr>
      <vt:lpstr>PowerPoint Presentation</vt:lpstr>
      <vt:lpstr>Purpose of Informal Conference</vt:lpstr>
      <vt:lpstr>Conducting the Conference</vt:lpstr>
      <vt:lpstr>Informal Conference Report</vt:lpstr>
      <vt:lpstr>Report Example</vt:lpstr>
      <vt:lpstr>Knowledge Check #3</vt:lpstr>
      <vt:lpstr>PowerPoint Presentation</vt:lpstr>
      <vt:lpstr>Awarding Full Benefits</vt:lpstr>
      <vt:lpstr>Awarding Partial Benefits</vt:lpstr>
      <vt:lpstr>Upholding Prior Decision</vt:lpstr>
      <vt:lpstr>Knowledge Check #4</vt:lpstr>
      <vt:lpstr>Course Summary</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Legacy Appeals: DRO Review Process PoserPoint Presentation</dc:title>
  <dc:creator>Department of Veterans Affairs, Veterans Benefits Administration, Office of Administrative Review, STAFF</dc:creator>
  <cp:lastModifiedBy>Kathy Poole</cp:lastModifiedBy>
  <cp:revision>430</cp:revision>
  <cp:lastPrinted>2019-05-03T19:24:24Z</cp:lastPrinted>
  <dcterms:created xsi:type="dcterms:W3CDTF">2018-12-10T17:48:20Z</dcterms:created>
  <dcterms:modified xsi:type="dcterms:W3CDTF">2021-12-28T16:33:48Z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