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3.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6.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7.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8.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11.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12.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15.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notesSlides/notesSlide16.xml" ContentType="application/vnd.openxmlformats-officedocument.presentationml.notesSlide+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notesSlides/notesSlide17.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notesSlides/notesSlide20.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notesSlides/notesSlide21.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1" r:id="rId2"/>
    <p:sldMasterId id="2147483683" r:id="rId3"/>
  </p:sldMasterIdLst>
  <p:notesMasterIdLst>
    <p:notesMasterId r:id="rId28"/>
  </p:notesMasterIdLst>
  <p:handoutMasterIdLst>
    <p:handoutMasterId r:id="rId29"/>
  </p:handoutMasterIdLst>
  <p:sldIdLst>
    <p:sldId id="302" r:id="rId4"/>
    <p:sldId id="286" r:id="rId5"/>
    <p:sldId id="304" r:id="rId6"/>
    <p:sldId id="306" r:id="rId7"/>
    <p:sldId id="347" r:id="rId8"/>
    <p:sldId id="340" r:id="rId9"/>
    <p:sldId id="341" r:id="rId10"/>
    <p:sldId id="342" r:id="rId11"/>
    <p:sldId id="343" r:id="rId12"/>
    <p:sldId id="348" r:id="rId13"/>
    <p:sldId id="345" r:id="rId14"/>
    <p:sldId id="346" r:id="rId15"/>
    <p:sldId id="344" r:id="rId16"/>
    <p:sldId id="349" r:id="rId17"/>
    <p:sldId id="350" r:id="rId18"/>
    <p:sldId id="358" r:id="rId19"/>
    <p:sldId id="351" r:id="rId20"/>
    <p:sldId id="352" r:id="rId21"/>
    <p:sldId id="353" r:id="rId22"/>
    <p:sldId id="354" r:id="rId23"/>
    <p:sldId id="355" r:id="rId24"/>
    <p:sldId id="356" r:id="rId25"/>
    <p:sldId id="279" r:id="rId26"/>
    <p:sldId id="339" r:id="rId2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fer Williams" initials="JDW" lastIdx="13" clrIdx="0">
    <p:extLst>
      <p:ext uri="{19B8F6BF-5375-455C-9EA6-DF929625EA0E}">
        <p15:presenceInfo xmlns:p15="http://schemas.microsoft.com/office/powerpoint/2012/main" userId="Jennifer Williams" providerId="None"/>
      </p:ext>
    </p:extLst>
  </p:cmAuthor>
  <p:cmAuthor id="2" name="Kondrak, Chelsey, VBAWASH" initials="KCV" lastIdx="48" clrIdx="1">
    <p:extLst>
      <p:ext uri="{19B8F6BF-5375-455C-9EA6-DF929625EA0E}">
        <p15:presenceInfo xmlns:p15="http://schemas.microsoft.com/office/powerpoint/2012/main" userId="S-1-5-21-1409082233-764733703-682003330-472082" providerId="AD"/>
      </p:ext>
    </p:extLst>
  </p:cmAuthor>
  <p:cmAuthor id="3" name="Kennell, Jon, VBABALT\ACAD" initials="KJV" lastIdx="9" clrIdx="2">
    <p:extLst>
      <p:ext uri="{19B8F6BF-5375-455C-9EA6-DF929625EA0E}">
        <p15:presenceInfo xmlns:p15="http://schemas.microsoft.com/office/powerpoint/2012/main" userId="S-1-5-21-1409082233-764733703-682003330-478134" providerId="AD"/>
      </p:ext>
    </p:extLst>
  </p:cmAuthor>
  <p:cmAuthor id="4" name="AMO" initials="VBA" lastIdx="1" clrIdx="3">
    <p:extLst>
      <p:ext uri="{19B8F6BF-5375-455C-9EA6-DF929625EA0E}">
        <p15:presenceInfo xmlns:p15="http://schemas.microsoft.com/office/powerpoint/2012/main" userId="AMO" providerId="None"/>
      </p:ext>
    </p:extLst>
  </p:cmAuthor>
  <p:cmAuthor id="5" name="Ezzell, Kelly" initials="EK" lastIdx="3" clrIdx="4">
    <p:extLst>
      <p:ext uri="{19B8F6BF-5375-455C-9EA6-DF929625EA0E}">
        <p15:presenceInfo xmlns:p15="http://schemas.microsoft.com/office/powerpoint/2012/main" userId="S::Kelly.Ezzell@va.gov::0db8d4e8-70bd-48a0-8d76-8f8b5320c7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74" autoAdjust="0"/>
    <p:restoredTop sz="71614" autoAdjust="0"/>
  </p:normalViewPr>
  <p:slideViewPr>
    <p:cSldViewPr snapToGrid="0">
      <p:cViewPr varScale="1">
        <p:scale>
          <a:sx n="79" d="100"/>
          <a:sy n="79" d="100"/>
        </p:scale>
        <p:origin x="210" y="96"/>
      </p:cViewPr>
      <p:guideLst/>
    </p:cSldViewPr>
  </p:slideViewPr>
  <p:notesTextViewPr>
    <p:cViewPr>
      <p:scale>
        <a:sx n="1" d="1"/>
        <a:sy n="1" d="1"/>
      </p:scale>
      <p:origin x="0" y="0"/>
    </p:cViewPr>
  </p:notesTextViewPr>
  <p:notesViewPr>
    <p:cSldViewPr snapToGrid="0">
      <p:cViewPr varScale="1">
        <p:scale>
          <a:sx n="67" d="100"/>
          <a:sy n="67" d="100"/>
        </p:scale>
        <p:origin x="279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9E975C0-C458-45F1-A03C-E826BA3989D6}"/>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a:extLst>
              <a:ext uri="{FF2B5EF4-FFF2-40B4-BE49-F238E27FC236}">
                <a16:creationId xmlns:a16="http://schemas.microsoft.com/office/drawing/2014/main" id="{05FF8A5C-9D3B-4699-889C-13AF27DE9D26}"/>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1B550D5-3064-4B35-9B20-FE4E0F859721}" type="datetimeFigureOut">
              <a:rPr lang="en-US" smtClean="0"/>
              <a:t>12/30/2020</a:t>
            </a:fld>
            <a:endParaRPr lang="en-US" dirty="0"/>
          </a:p>
        </p:txBody>
      </p:sp>
      <p:sp>
        <p:nvSpPr>
          <p:cNvPr id="4" name="Footer Placeholder 3">
            <a:extLst>
              <a:ext uri="{FF2B5EF4-FFF2-40B4-BE49-F238E27FC236}">
                <a16:creationId xmlns:a16="http://schemas.microsoft.com/office/drawing/2014/main" id="{6DBF78F6-E6B1-48B5-B4AD-A4D1911F16F4}"/>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0478BF3F-EFA3-4803-A2A9-9E6C0F5AEAB0}"/>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DB2E0F6-EA46-4FA0-899E-3683BB7A698B}" type="slidenum">
              <a:rPr lang="en-US" smtClean="0"/>
              <a:t>‹#›</a:t>
            </a:fld>
            <a:endParaRPr lang="en-US" dirty="0"/>
          </a:p>
        </p:txBody>
      </p:sp>
    </p:spTree>
    <p:extLst>
      <p:ext uri="{BB962C8B-B14F-4D97-AF65-F5344CB8AC3E}">
        <p14:creationId xmlns:p14="http://schemas.microsoft.com/office/powerpoint/2010/main" val="1227186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6BF7689-9446-46DC-863F-6232E9EFF4BC}" type="datetimeFigureOut">
              <a:rPr lang="en-US" smtClean="0"/>
              <a:t>12/30/2020</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C5C6998-EDEF-4A05-9E82-FF9216FA3557}" type="slidenum">
              <a:rPr lang="en-US" smtClean="0"/>
              <a:t>‹#›</a:t>
            </a:fld>
            <a:endParaRPr lang="en-US" dirty="0"/>
          </a:p>
        </p:txBody>
      </p:sp>
    </p:spTree>
    <p:extLst>
      <p:ext uri="{BB962C8B-B14F-4D97-AF65-F5344CB8AC3E}">
        <p14:creationId xmlns:p14="http://schemas.microsoft.com/office/powerpoint/2010/main" val="2838331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www.va.gov/vaforms/va/pdf/VA9.pdf"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u="sng" dirty="0">
                <a:latin typeface="Arial" panose="020B0604020202020204" pitchFamily="34" charset="0"/>
                <a:cs typeface="Arial" panose="020B0604020202020204" pitchFamily="34" charset="0"/>
              </a:rPr>
              <a:t>Instructor Notes:</a:t>
            </a:r>
          </a:p>
          <a:p>
            <a:endParaRPr lang="en-US" dirty="0">
              <a:solidFill>
                <a:schemeClr val="tx1"/>
              </a:solidFill>
              <a:latin typeface="Arial" panose="020B0604020202020204" pitchFamily="34" charset="0"/>
              <a:cs typeface="Arial" panose="020B0604020202020204" pitchFamily="34" charset="0"/>
            </a:endParaRPr>
          </a:p>
          <a:p>
            <a:r>
              <a:rPr lang="en-US" dirty="0">
                <a:solidFill>
                  <a:schemeClr val="tx1"/>
                </a:solidFill>
                <a:latin typeface="Arial" panose="020B0604020202020204" pitchFamily="34" charset="0"/>
                <a:cs typeface="Arial" panose="020B0604020202020204" pitchFamily="34" charset="0"/>
              </a:rPr>
              <a:t>This course teaches learners about Decision Review Officers (DROs) and their authority to review, complete, and make decisions regarding appellate issues.</a:t>
            </a:r>
          </a:p>
        </p:txBody>
      </p:sp>
      <p:sp>
        <p:nvSpPr>
          <p:cNvPr id="4" name="Slide Number Placeholder 3"/>
          <p:cNvSpPr>
            <a:spLocks noGrp="1"/>
          </p:cNvSpPr>
          <p:nvPr>
            <p:ph type="sldNum" sz="quarter" idx="5"/>
          </p:nvPr>
        </p:nvSpPr>
        <p:spPr/>
        <p:txBody>
          <a:bodyPr/>
          <a:lstStyle/>
          <a:p>
            <a:fld id="{8C5C6998-EDEF-4A05-9E82-FF9216FA3557}" type="slidenum">
              <a:rPr lang="en-US" smtClean="0"/>
              <a:t>1</a:t>
            </a:fld>
            <a:endParaRPr lang="en-US" dirty="0"/>
          </a:p>
        </p:txBody>
      </p:sp>
    </p:spTree>
    <p:extLst>
      <p:ext uri="{BB962C8B-B14F-4D97-AF65-F5344CB8AC3E}">
        <p14:creationId xmlns:p14="http://schemas.microsoft.com/office/powerpoint/2010/main" val="3333892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10</a:t>
            </a:fld>
            <a:endParaRPr lang="en-US" dirty="0"/>
          </a:p>
        </p:txBody>
      </p:sp>
    </p:spTree>
    <p:extLst>
      <p:ext uri="{BB962C8B-B14F-4D97-AF65-F5344CB8AC3E}">
        <p14:creationId xmlns:p14="http://schemas.microsoft.com/office/powerpoint/2010/main" val="24529657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kern="1200" dirty="0">
                <a:solidFill>
                  <a:schemeClr val="tx1"/>
                </a:solidFill>
                <a:effectLst/>
                <a:latin typeface="Arial" panose="020B0604020202020204" pitchFamily="34" charset="0"/>
                <a:cs typeface="Arial" panose="020B0604020202020204" pitchFamily="34" charset="0"/>
              </a:rPr>
              <a:t>Understand de novo review and what the review consists of</a:t>
            </a:r>
            <a:r>
              <a:rPr lang="en-US" b="0" i="1" dirty="0">
                <a:solidFill>
                  <a:schemeClr val="tx1"/>
                </a:solidFill>
                <a:latin typeface="Arial" panose="020B0604020202020204" pitchFamily="34" charset="0"/>
                <a:cs typeface="Arial" panose="020B0604020202020204" pitchFamily="34" charset="0"/>
              </a:rPr>
              <a:t> </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r>
              <a:rPr lang="en-US" kern="1200" dirty="0">
                <a:solidFill>
                  <a:schemeClr val="tx1"/>
                </a:solidFill>
                <a:effectLst/>
                <a:latin typeface="Arial" panose="020B0604020202020204" pitchFamily="34" charset="0"/>
                <a:cs typeface="Arial" panose="020B0604020202020204" pitchFamily="34" charset="0"/>
              </a:rPr>
              <a:t>An appellant has a right to </a:t>
            </a:r>
            <a:r>
              <a:rPr lang="en-US" i="1" kern="1200" dirty="0">
                <a:solidFill>
                  <a:schemeClr val="tx1"/>
                </a:solidFill>
                <a:effectLst/>
                <a:latin typeface="Arial" panose="020B0604020202020204" pitchFamily="34" charset="0"/>
                <a:cs typeface="Arial" panose="020B0604020202020204" pitchFamily="34" charset="0"/>
              </a:rPr>
              <a:t>de novo</a:t>
            </a:r>
            <a:r>
              <a:rPr lang="en-US" kern="1200" dirty="0">
                <a:solidFill>
                  <a:schemeClr val="tx1"/>
                </a:solidFill>
                <a:effectLst/>
                <a:latin typeface="Arial" panose="020B0604020202020204" pitchFamily="34" charset="0"/>
                <a:cs typeface="Arial" panose="020B0604020202020204" pitchFamily="34" charset="0"/>
              </a:rPr>
              <a:t> review of his/her claim if he/she files a timely NOD with the decision on a benefit claim, and </a:t>
            </a:r>
            <a:r>
              <a:rPr lang="en-US" b="1" i="1" kern="1200" dirty="0">
                <a:solidFill>
                  <a:schemeClr val="tx1"/>
                </a:solidFill>
                <a:effectLst/>
                <a:latin typeface="Arial" panose="020B0604020202020204" pitchFamily="34" charset="0"/>
                <a:cs typeface="Arial" panose="020B0604020202020204" pitchFamily="34" charset="0"/>
              </a:rPr>
              <a:t>either</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requests </a:t>
            </a:r>
            <a:r>
              <a:rPr lang="en-US" i="1" kern="1200" dirty="0">
                <a:solidFill>
                  <a:schemeClr val="tx1"/>
                </a:solidFill>
                <a:effectLst/>
                <a:latin typeface="Arial" panose="020B0604020202020204" pitchFamily="34" charset="0"/>
                <a:cs typeface="Arial" panose="020B0604020202020204" pitchFamily="34" charset="0"/>
              </a:rPr>
              <a:t>de novo</a:t>
            </a:r>
            <a:r>
              <a:rPr lang="en-US" kern="1200" dirty="0">
                <a:solidFill>
                  <a:schemeClr val="tx1"/>
                </a:solidFill>
                <a:effectLst/>
                <a:latin typeface="Arial" panose="020B0604020202020204" pitchFamily="34" charset="0"/>
                <a:cs typeface="Arial" panose="020B0604020202020204" pitchFamily="34" charset="0"/>
              </a:rPr>
              <a:t> review at the time of submission of NOD, or</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requests </a:t>
            </a:r>
            <a:r>
              <a:rPr lang="en-US" i="1" kern="1200" dirty="0">
                <a:solidFill>
                  <a:schemeClr val="tx1"/>
                </a:solidFill>
                <a:effectLst/>
                <a:latin typeface="Arial" panose="020B0604020202020204" pitchFamily="34" charset="0"/>
                <a:cs typeface="Arial" panose="020B0604020202020204" pitchFamily="34" charset="0"/>
              </a:rPr>
              <a:t>de novo</a:t>
            </a:r>
            <a:r>
              <a:rPr lang="en-US" kern="1200" dirty="0">
                <a:solidFill>
                  <a:schemeClr val="tx1"/>
                </a:solidFill>
                <a:effectLst/>
                <a:latin typeface="Arial" panose="020B0604020202020204" pitchFamily="34" charset="0"/>
                <a:cs typeface="Arial" panose="020B0604020202020204" pitchFamily="34" charset="0"/>
              </a:rPr>
              <a:t> review within 60 days of the date VA sends the notice of the right to </a:t>
            </a:r>
            <a:r>
              <a:rPr lang="en-US" i="1" kern="1200" dirty="0">
                <a:solidFill>
                  <a:schemeClr val="tx1"/>
                </a:solidFill>
                <a:effectLst/>
                <a:latin typeface="Arial" panose="020B0604020202020204" pitchFamily="34" charset="0"/>
                <a:cs typeface="Arial" panose="020B0604020202020204" pitchFamily="34" charset="0"/>
              </a:rPr>
              <a:t>de novo</a:t>
            </a:r>
            <a:r>
              <a:rPr lang="en-US" kern="1200" dirty="0">
                <a:solidFill>
                  <a:schemeClr val="tx1"/>
                </a:solidFill>
                <a:effectLst/>
                <a:latin typeface="Arial" panose="020B0604020202020204" pitchFamily="34" charset="0"/>
                <a:cs typeface="Arial" panose="020B0604020202020204" pitchFamily="34" charset="0"/>
              </a:rPr>
              <a:t> review.</a:t>
            </a:r>
          </a:p>
          <a:p>
            <a:pPr marL="0" indent="0">
              <a:buFont typeface="Arial" panose="020B0604020202020204" pitchFamily="34" charset="0"/>
              <a:buNone/>
            </a:pPr>
            <a:endParaRPr lang="en-US" dirty="0">
              <a:solidFill>
                <a:schemeClr val="tx1"/>
              </a:solidFill>
              <a:effectLst/>
              <a:latin typeface="Arial" panose="020B0604020202020204" pitchFamily="34" charset="0"/>
              <a:cs typeface="Arial" panose="020B0604020202020204" pitchFamily="34" charset="0"/>
            </a:endParaRPr>
          </a:p>
          <a:p>
            <a:r>
              <a:rPr lang="en-US" b="1" i="1" kern="1200" dirty="0">
                <a:solidFill>
                  <a:schemeClr val="tx1"/>
                </a:solidFill>
                <a:effectLst/>
                <a:latin typeface="Arial" panose="020B0604020202020204" pitchFamily="34" charset="0"/>
                <a:cs typeface="Arial" panose="020B0604020202020204" pitchFamily="34" charset="0"/>
              </a:rPr>
              <a:t>Notes</a:t>
            </a:r>
            <a:r>
              <a:rPr lang="en-US" kern="1200" dirty="0">
                <a:solidFill>
                  <a:schemeClr val="tx1"/>
                </a:solidFill>
                <a:effectLst/>
                <a:latin typeface="Arial" panose="020B0604020202020204" pitchFamily="34" charset="0"/>
                <a:cs typeface="Arial" panose="020B0604020202020204" pitchFamily="34" charset="0"/>
              </a:rPr>
              <a:t>: </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The 60-day time limit </a:t>
            </a:r>
            <a:r>
              <a:rPr lang="en-US" i="1" kern="1200" dirty="0">
                <a:solidFill>
                  <a:schemeClr val="tx1"/>
                </a:solidFill>
                <a:effectLst/>
                <a:latin typeface="Arial" panose="020B0604020202020204" pitchFamily="34" charset="0"/>
                <a:cs typeface="Arial" panose="020B0604020202020204" pitchFamily="34" charset="0"/>
              </a:rPr>
              <a:t>cannot</a:t>
            </a:r>
            <a:r>
              <a:rPr lang="en-US" kern="1200" dirty="0">
                <a:solidFill>
                  <a:schemeClr val="tx1"/>
                </a:solidFill>
                <a:effectLst/>
                <a:latin typeface="Arial" panose="020B0604020202020204" pitchFamily="34" charset="0"/>
                <a:cs typeface="Arial" panose="020B0604020202020204" pitchFamily="34" charset="0"/>
              </a:rPr>
              <a:t> be extended.</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An appellant </a:t>
            </a:r>
            <a:r>
              <a:rPr lang="en-US" i="1" kern="1200" dirty="0">
                <a:solidFill>
                  <a:schemeClr val="tx1"/>
                </a:solidFill>
                <a:effectLst/>
                <a:latin typeface="Arial" panose="020B0604020202020204" pitchFamily="34" charset="0"/>
                <a:cs typeface="Arial" panose="020B0604020202020204" pitchFamily="34" charset="0"/>
              </a:rPr>
              <a:t>cannot</a:t>
            </a:r>
            <a:r>
              <a:rPr lang="en-US" kern="1200" dirty="0">
                <a:solidFill>
                  <a:schemeClr val="tx1"/>
                </a:solidFill>
                <a:effectLst/>
                <a:latin typeface="Arial" panose="020B0604020202020204" pitchFamily="34" charset="0"/>
                <a:cs typeface="Arial" panose="020B0604020202020204" pitchFamily="34" charset="0"/>
              </a:rPr>
              <a:t> have more than one </a:t>
            </a:r>
            <a:r>
              <a:rPr lang="en-US" i="1" kern="1200" dirty="0">
                <a:solidFill>
                  <a:schemeClr val="tx1"/>
                </a:solidFill>
                <a:effectLst/>
                <a:latin typeface="Arial" panose="020B0604020202020204" pitchFamily="34" charset="0"/>
                <a:cs typeface="Arial" panose="020B0604020202020204" pitchFamily="34" charset="0"/>
              </a:rPr>
              <a:t>de novo</a:t>
            </a:r>
            <a:r>
              <a:rPr lang="en-US" kern="1200" dirty="0">
                <a:solidFill>
                  <a:schemeClr val="tx1"/>
                </a:solidFill>
                <a:effectLst/>
                <a:latin typeface="Arial" panose="020B0604020202020204" pitchFamily="34" charset="0"/>
                <a:cs typeface="Arial" panose="020B0604020202020204" pitchFamily="34" charset="0"/>
              </a:rPr>
              <a:t> review of the issue on appeal.</a:t>
            </a:r>
            <a:endParaRPr lang="en-US" dirty="0">
              <a:solidFill>
                <a:schemeClr val="tx1"/>
              </a:solidFill>
              <a:effectLst/>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11</a:t>
            </a:fld>
            <a:endParaRPr lang="en-US" altLang="en-US" sz="1200" dirty="0"/>
          </a:p>
        </p:txBody>
      </p:sp>
    </p:spTree>
    <p:extLst>
      <p:ext uri="{BB962C8B-B14F-4D97-AF65-F5344CB8AC3E}">
        <p14:creationId xmlns:p14="http://schemas.microsoft.com/office/powerpoint/2010/main" val="18721724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xfrm>
            <a:off x="701040" y="4473891"/>
            <a:ext cx="5608320" cy="385572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kern="1200" dirty="0">
                <a:solidFill>
                  <a:schemeClr val="tx1"/>
                </a:solidFill>
                <a:effectLst/>
                <a:latin typeface="Arial" panose="020B0604020202020204" pitchFamily="34" charset="0"/>
                <a:ea typeface="+mn-ea"/>
                <a:cs typeface="Arial" panose="020B0604020202020204" pitchFamily="34" charset="0"/>
              </a:rPr>
              <a:t>Understand de novo review and what the review consists of</a:t>
            </a:r>
            <a:r>
              <a:rPr lang="en-US" b="0" i="1" dirty="0">
                <a:solidFill>
                  <a:schemeClr val="tx1"/>
                </a:solidFill>
                <a:latin typeface="Arial" panose="020B0604020202020204" pitchFamily="34" charset="0"/>
                <a:cs typeface="Arial" panose="020B0604020202020204" pitchFamily="34" charset="0"/>
              </a:rPr>
              <a:t> </a:t>
            </a:r>
            <a:endParaRPr lang="en-US" i="1" kern="1200" dirty="0">
              <a:solidFill>
                <a:schemeClr val="tx1"/>
              </a:solidFill>
              <a:effectLst/>
              <a:latin typeface="Arial" panose="020B0604020202020204" pitchFamily="34" charset="0"/>
              <a:ea typeface="+mn-ea"/>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kern="1200" dirty="0">
                <a:solidFill>
                  <a:schemeClr val="tx1"/>
                </a:solidFill>
                <a:effectLst/>
                <a:latin typeface="Arial" panose="020B0604020202020204" pitchFamily="34" charset="0"/>
                <a:ea typeface="+mn-ea"/>
                <a:cs typeface="Arial" panose="020B0604020202020204" pitchFamily="34" charset="0"/>
              </a:rPr>
              <a:t>Only an individual who did </a:t>
            </a:r>
            <a:r>
              <a:rPr lang="en-US" i="1" kern="1200" dirty="0">
                <a:solidFill>
                  <a:schemeClr val="tx1"/>
                </a:solidFill>
                <a:effectLst/>
                <a:latin typeface="Arial" panose="020B0604020202020204" pitchFamily="34" charset="0"/>
                <a:ea typeface="+mn-ea"/>
                <a:cs typeface="Arial" panose="020B0604020202020204" pitchFamily="34" charset="0"/>
              </a:rPr>
              <a:t>not</a:t>
            </a:r>
            <a:r>
              <a:rPr lang="en-US" kern="1200" dirty="0">
                <a:solidFill>
                  <a:schemeClr val="tx1"/>
                </a:solidFill>
                <a:effectLst/>
                <a:latin typeface="Arial" panose="020B0604020202020204" pitchFamily="34" charset="0"/>
                <a:ea typeface="+mn-ea"/>
                <a:cs typeface="Arial" panose="020B0604020202020204" pitchFamily="34" charset="0"/>
              </a:rPr>
              <a:t> participate in the original decision being appealed may conduct the </a:t>
            </a:r>
            <a:r>
              <a:rPr lang="en-US" i="1" kern="1200" dirty="0">
                <a:solidFill>
                  <a:schemeClr val="tx1"/>
                </a:solidFill>
                <a:effectLst/>
                <a:latin typeface="Arial" panose="020B0604020202020204" pitchFamily="34" charset="0"/>
                <a:ea typeface="+mn-ea"/>
                <a:cs typeface="Arial" panose="020B0604020202020204" pitchFamily="34" charset="0"/>
              </a:rPr>
              <a:t>de novo </a:t>
            </a:r>
            <a:r>
              <a:rPr lang="en-US" kern="1200" dirty="0">
                <a:solidFill>
                  <a:schemeClr val="tx1"/>
                </a:solidFill>
                <a:effectLst/>
                <a:latin typeface="Arial" panose="020B0604020202020204" pitchFamily="34" charset="0"/>
                <a:ea typeface="+mn-ea"/>
                <a:cs typeface="Arial" panose="020B0604020202020204" pitchFamily="34" charset="0"/>
              </a:rPr>
              <a:t>review.</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kern="1200" dirty="0">
              <a:solidFill>
                <a:schemeClr val="tx1"/>
              </a:solidFill>
              <a:effectLst/>
              <a:latin typeface="Arial" panose="020B0604020202020204" pitchFamily="34" charset="0"/>
              <a:ea typeface="+mn-ea"/>
              <a:cs typeface="Arial" panose="020B0604020202020204" pitchFamily="34" charset="0"/>
            </a:endParaRPr>
          </a:p>
          <a:p>
            <a:r>
              <a:rPr lang="en-US" kern="1200" dirty="0">
                <a:solidFill>
                  <a:schemeClr val="tx1"/>
                </a:solidFill>
                <a:effectLst/>
                <a:latin typeface="Arial" panose="020B0604020202020204" pitchFamily="34" charset="0"/>
                <a:ea typeface="+mn-ea"/>
                <a:cs typeface="Arial" panose="020B0604020202020204" pitchFamily="34" charset="0"/>
              </a:rPr>
              <a:t>At VA discretion, the </a:t>
            </a:r>
            <a:r>
              <a:rPr lang="en-US" i="1" kern="1200" dirty="0">
                <a:solidFill>
                  <a:schemeClr val="tx1"/>
                </a:solidFill>
                <a:effectLst/>
                <a:latin typeface="Arial" panose="020B0604020202020204" pitchFamily="34" charset="0"/>
                <a:ea typeface="+mn-ea"/>
                <a:cs typeface="Arial" panose="020B0604020202020204" pitchFamily="34" charset="0"/>
              </a:rPr>
              <a:t>de novo</a:t>
            </a:r>
            <a:r>
              <a:rPr lang="en-US" kern="1200" dirty="0">
                <a:solidFill>
                  <a:schemeClr val="tx1"/>
                </a:solidFill>
                <a:effectLst/>
                <a:latin typeface="Arial" panose="020B0604020202020204" pitchFamily="34" charset="0"/>
                <a:ea typeface="+mn-ea"/>
                <a:cs typeface="Arial" panose="020B0604020202020204" pitchFamily="34" charset="0"/>
              </a:rPr>
              <a:t> review is conducted by the DRO or by one of the following individuals with higher authority</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DROCM</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VSCM, or</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PMCM.</a:t>
            </a:r>
          </a:p>
          <a:p>
            <a:pPr marL="0" indent="0">
              <a:buFont typeface="Arial" panose="020B0604020202020204" pitchFamily="34" charset="0"/>
              <a:buNone/>
            </a:pPr>
            <a:endParaRPr lang="en-US"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kern="1200" dirty="0">
                <a:solidFill>
                  <a:schemeClr val="tx1"/>
                </a:solidFill>
                <a:effectLst/>
                <a:latin typeface="Arial" panose="020B0604020202020204" pitchFamily="34" charset="0"/>
                <a:ea typeface="+mn-ea"/>
                <a:cs typeface="Arial" panose="020B0604020202020204" pitchFamily="34" charset="0"/>
              </a:rPr>
              <a:t>The DROCM, VSCM, or PMCM at each RO/DROC has the authority to grant the issue on appeal based on a </a:t>
            </a:r>
            <a:r>
              <a:rPr lang="en-US" i="1" kern="1200" dirty="0">
                <a:solidFill>
                  <a:schemeClr val="tx1"/>
                </a:solidFill>
                <a:effectLst/>
                <a:latin typeface="Arial" panose="020B0604020202020204" pitchFamily="34" charset="0"/>
                <a:ea typeface="+mn-ea"/>
                <a:cs typeface="Arial" panose="020B0604020202020204" pitchFamily="34" charset="0"/>
              </a:rPr>
              <a:t>de novo</a:t>
            </a:r>
            <a:r>
              <a:rPr lang="en-US" kern="1200" dirty="0">
                <a:solidFill>
                  <a:schemeClr val="tx1"/>
                </a:solidFill>
                <a:effectLst/>
                <a:latin typeface="Arial" panose="020B0604020202020204" pitchFamily="34" charset="0"/>
                <a:ea typeface="+mn-ea"/>
                <a:cs typeface="Arial" panose="020B0604020202020204" pitchFamily="34" charset="0"/>
              </a:rPr>
              <a:t> review or CUE.  They are </a:t>
            </a:r>
            <a:r>
              <a:rPr lang="en-US" i="1" kern="1200" dirty="0">
                <a:solidFill>
                  <a:schemeClr val="tx1"/>
                </a:solidFill>
                <a:effectLst/>
                <a:latin typeface="Arial" panose="020B0604020202020204" pitchFamily="34" charset="0"/>
                <a:ea typeface="+mn-ea"/>
                <a:cs typeface="Arial" panose="020B0604020202020204" pitchFamily="34" charset="0"/>
              </a:rPr>
              <a:t>not</a:t>
            </a:r>
            <a:r>
              <a:rPr lang="en-US" kern="1200" dirty="0">
                <a:solidFill>
                  <a:schemeClr val="tx1"/>
                </a:solidFill>
                <a:effectLst/>
                <a:latin typeface="Arial" panose="020B0604020202020204" pitchFamily="34" charset="0"/>
                <a:ea typeface="+mn-ea"/>
                <a:cs typeface="Arial" panose="020B0604020202020204" pitchFamily="34" charset="0"/>
              </a:rPr>
              <a:t> permitted to delegate this authority to anyone else, other than to a Visiting DRO.  </a:t>
            </a:r>
            <a:endParaRPr lang="en-US" dirty="0">
              <a:solidFill>
                <a:schemeClr val="tx1"/>
              </a:solidFill>
              <a:effectLst/>
              <a:latin typeface="Arial" panose="020B0604020202020204" pitchFamily="34" charset="0"/>
              <a:cs typeface="Arial" panose="020B0604020202020204" pitchFamily="34" charset="0"/>
            </a:endParaRPr>
          </a:p>
          <a:p>
            <a:endParaRPr lang="en-US" kern="1200" dirty="0">
              <a:solidFill>
                <a:schemeClr val="tx1"/>
              </a:solidFill>
              <a:effectLst/>
              <a:latin typeface="Arial" panose="020B0604020202020204" pitchFamily="34" charset="0"/>
              <a:ea typeface="+mn-ea"/>
              <a:cs typeface="Arial" panose="020B0604020202020204" pitchFamily="34" charset="0"/>
            </a:endParaRPr>
          </a:p>
          <a:p>
            <a:r>
              <a:rPr lang="en-US" kern="1200" dirty="0">
                <a:solidFill>
                  <a:schemeClr val="tx1"/>
                </a:solidFill>
                <a:effectLst/>
                <a:latin typeface="Arial" panose="020B0604020202020204" pitchFamily="34" charset="0"/>
                <a:ea typeface="+mn-ea"/>
                <a:cs typeface="Arial" panose="020B0604020202020204" pitchFamily="34" charset="0"/>
              </a:rPr>
              <a:t>If the DRO at the host RO participated in the decision being reviewed, a visiting DRO may be requested to hold hearings or conduct </a:t>
            </a:r>
            <a:r>
              <a:rPr lang="en-US" i="1" kern="1200" dirty="0">
                <a:solidFill>
                  <a:schemeClr val="tx1"/>
                </a:solidFill>
                <a:effectLst/>
                <a:latin typeface="Arial" panose="020B0604020202020204" pitchFamily="34" charset="0"/>
                <a:ea typeface="+mn-ea"/>
                <a:cs typeface="Arial" panose="020B0604020202020204" pitchFamily="34" charset="0"/>
              </a:rPr>
              <a:t>de novo</a:t>
            </a:r>
            <a:r>
              <a:rPr lang="en-US" kern="1200" dirty="0">
                <a:solidFill>
                  <a:schemeClr val="tx1"/>
                </a:solidFill>
                <a:effectLst/>
                <a:latin typeface="Arial" panose="020B0604020202020204" pitchFamily="34" charset="0"/>
                <a:ea typeface="+mn-ea"/>
                <a:cs typeface="Arial" panose="020B0604020202020204" pitchFamily="34" charset="0"/>
              </a:rPr>
              <a:t> review.  The visiting DRO will render a decision in such claims, but not maintain jurisdiction of the appeal.</a:t>
            </a:r>
            <a:endParaRPr lang="en-US"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12</a:t>
            </a:fld>
            <a:endParaRPr lang="en-US" altLang="en-US" sz="1200" dirty="0"/>
          </a:p>
        </p:txBody>
      </p:sp>
    </p:spTree>
    <p:extLst>
      <p:ext uri="{BB962C8B-B14F-4D97-AF65-F5344CB8AC3E}">
        <p14:creationId xmlns:p14="http://schemas.microsoft.com/office/powerpoint/2010/main" val="30224577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kern="1200" dirty="0">
                <a:solidFill>
                  <a:schemeClr val="tx1"/>
                </a:solidFill>
                <a:effectLst/>
                <a:latin typeface="Arial" panose="020B0604020202020204" pitchFamily="34" charset="0"/>
                <a:ea typeface="+mn-ea"/>
                <a:cs typeface="Arial" panose="020B0604020202020204" pitchFamily="34" charset="0"/>
              </a:rPr>
              <a:t>Understand de novo review and what the review consists of</a:t>
            </a: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0" indent="0">
              <a:spcAft>
                <a:spcPts val="600"/>
              </a:spcAft>
              <a:buClr>
                <a:schemeClr val="tx1"/>
              </a:buClr>
              <a:buFont typeface="Arial" panose="020B0604020202020204" pitchFamily="34" charset="0"/>
              <a:buNone/>
            </a:pPr>
            <a:r>
              <a:rPr lang="en-US" dirty="0">
                <a:solidFill>
                  <a:schemeClr val="tx1"/>
                </a:solidFill>
                <a:latin typeface="Arial" panose="020B0604020202020204" pitchFamily="34" charset="0"/>
                <a:cs typeface="Arial" panose="020B0604020202020204" pitchFamily="34" charset="0"/>
              </a:rPr>
              <a:t>The </a:t>
            </a:r>
            <a:r>
              <a:rPr lang="en-US" i="1" dirty="0">
                <a:solidFill>
                  <a:schemeClr val="tx1"/>
                </a:solidFill>
                <a:latin typeface="Arial" panose="020B0604020202020204" pitchFamily="34" charset="0"/>
                <a:cs typeface="Arial" panose="020B0604020202020204" pitchFamily="34" charset="0"/>
              </a:rPr>
              <a:t>de novo </a:t>
            </a:r>
            <a:r>
              <a:rPr lang="en-US" dirty="0">
                <a:solidFill>
                  <a:schemeClr val="tx1"/>
                </a:solidFill>
                <a:latin typeface="Arial" panose="020B0604020202020204" pitchFamily="34" charset="0"/>
                <a:cs typeface="Arial" panose="020B0604020202020204" pitchFamily="34" charset="0"/>
              </a:rPr>
              <a:t>review is a new and complete review of the appealed issue with no deference given to the decision being appealed. The review may lead to a new decision which may be a full grant, partial grant, CUE, or no change.</a:t>
            </a:r>
          </a:p>
          <a:p>
            <a:pPr marL="225425" indent="-225425">
              <a:spcAft>
                <a:spcPts val="600"/>
              </a:spcAft>
              <a:buClr>
                <a:schemeClr val="tx1"/>
              </a:buClr>
              <a:buFont typeface="Arial" panose="020B0604020202020204" pitchFamily="34" charset="0"/>
              <a:buChar char="•"/>
            </a:pPr>
            <a:endParaRPr lang="en-US" dirty="0">
              <a:solidFill>
                <a:schemeClr val="tx1"/>
              </a:solidFill>
              <a:latin typeface="Arial" panose="020B0604020202020204" pitchFamily="34" charset="0"/>
              <a:cs typeface="Arial" panose="020B0604020202020204" pitchFamily="34" charset="0"/>
            </a:endParaRPr>
          </a:p>
          <a:p>
            <a:pPr marL="0" indent="0">
              <a:spcAft>
                <a:spcPts val="600"/>
              </a:spcAft>
              <a:buClr>
                <a:schemeClr val="tx1"/>
              </a:buClr>
              <a:buFont typeface="Arial" panose="020B0604020202020204" pitchFamily="34" charset="0"/>
              <a:buNone/>
            </a:pPr>
            <a:r>
              <a:rPr lang="en-US" dirty="0">
                <a:solidFill>
                  <a:schemeClr val="tx1"/>
                </a:solidFill>
                <a:latin typeface="Arial" panose="020B0604020202020204" pitchFamily="34" charset="0"/>
                <a:cs typeface="Arial" panose="020B0604020202020204" pitchFamily="34" charset="0"/>
              </a:rPr>
              <a:t>The review will encompass only the decision with which the appellant has expressed disagreement with the NOD.</a:t>
            </a:r>
          </a:p>
          <a:p>
            <a:pPr marL="225425" indent="-225425">
              <a:spcAft>
                <a:spcPts val="600"/>
              </a:spcAft>
              <a:buClr>
                <a:schemeClr val="tx1"/>
              </a:buClr>
              <a:buFont typeface="Arial" panose="020B0604020202020204" pitchFamily="34" charset="0"/>
              <a:buChar char="•"/>
            </a:pPr>
            <a:endParaRPr lang="en-US" dirty="0">
              <a:solidFill>
                <a:schemeClr val="tx1"/>
              </a:solidFill>
              <a:latin typeface="Arial" panose="020B0604020202020204" pitchFamily="34" charset="0"/>
              <a:cs typeface="Arial" panose="020B0604020202020204" pitchFamily="34" charset="0"/>
            </a:endParaRPr>
          </a:p>
          <a:p>
            <a:pPr defTabSz="931774">
              <a:defRPr/>
            </a:pPr>
            <a:r>
              <a:rPr lang="en-US" kern="1200" dirty="0">
                <a:solidFill>
                  <a:schemeClr val="tx1"/>
                </a:solidFill>
                <a:effectLst/>
                <a:latin typeface="Arial" panose="020B0604020202020204" pitchFamily="34" charset="0"/>
                <a:ea typeface="+mn-ea"/>
                <a:cs typeface="Arial" panose="020B0604020202020204" pitchFamily="34" charset="0"/>
              </a:rPr>
              <a:t>During </a:t>
            </a:r>
            <a:r>
              <a:rPr lang="en-US" i="1" kern="1200" dirty="0">
                <a:solidFill>
                  <a:schemeClr val="tx1"/>
                </a:solidFill>
                <a:effectLst/>
                <a:latin typeface="Arial" panose="020B0604020202020204" pitchFamily="34" charset="0"/>
                <a:ea typeface="+mn-ea"/>
                <a:cs typeface="Arial" panose="020B0604020202020204" pitchFamily="34" charset="0"/>
              </a:rPr>
              <a:t>de novo</a:t>
            </a:r>
            <a:r>
              <a:rPr lang="en-US" kern="1200" dirty="0">
                <a:solidFill>
                  <a:schemeClr val="tx1"/>
                </a:solidFill>
                <a:effectLst/>
                <a:latin typeface="Arial" panose="020B0604020202020204" pitchFamily="34" charset="0"/>
                <a:ea typeface="+mn-ea"/>
                <a:cs typeface="Arial" panose="020B0604020202020204" pitchFamily="34" charset="0"/>
              </a:rPr>
              <a:t> review, the reviewer may also reverse or revise (even if disadvantageous to the claimant) prior decisions of an agency of original jurisdiction (including the decision being reviewed or any prior decision that has become final due to failure to timely appeal) on the grounds of CUE.</a:t>
            </a:r>
            <a:endParaRPr lang="en-US"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13</a:t>
            </a:fld>
            <a:endParaRPr lang="en-US" altLang="en-US" sz="1200" dirty="0"/>
          </a:p>
        </p:txBody>
      </p:sp>
    </p:spTree>
    <p:extLst>
      <p:ext uri="{BB962C8B-B14F-4D97-AF65-F5344CB8AC3E}">
        <p14:creationId xmlns:p14="http://schemas.microsoft.com/office/powerpoint/2010/main" val="12858581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14</a:t>
            </a:fld>
            <a:endParaRPr lang="en-US" dirty="0"/>
          </a:p>
        </p:txBody>
      </p:sp>
    </p:spTree>
    <p:extLst>
      <p:ext uri="{BB962C8B-B14F-4D97-AF65-F5344CB8AC3E}">
        <p14:creationId xmlns:p14="http://schemas.microsoft.com/office/powerpoint/2010/main" val="27861406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Describe the purpose and requirements of informal conferences</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225425" indent="-225425"/>
            <a:r>
              <a:rPr lang="en-US" dirty="0">
                <a:solidFill>
                  <a:schemeClr val="tx1"/>
                </a:solidFill>
                <a:latin typeface="Arial" panose="020B0604020202020204" pitchFamily="34" charset="0"/>
                <a:cs typeface="Arial" panose="020B0604020202020204" pitchFamily="34" charset="0"/>
              </a:rPr>
              <a:t>Informal conferences are scheduled and conducted at the discretion of the DRO.  </a:t>
            </a:r>
          </a:p>
          <a:p>
            <a:pPr marL="225425" indent="-225425"/>
            <a:endParaRPr lang="en-US" dirty="0">
              <a:solidFill>
                <a:schemeClr val="tx1"/>
              </a:solidFill>
              <a:latin typeface="Arial" panose="020B0604020202020204" pitchFamily="34" charset="0"/>
              <a:cs typeface="Arial" panose="020B0604020202020204" pitchFamily="34" charset="0"/>
            </a:endParaRPr>
          </a:p>
          <a:p>
            <a:pPr marL="225425" indent="-225425"/>
            <a:r>
              <a:rPr lang="en-US" dirty="0">
                <a:solidFill>
                  <a:schemeClr val="tx1"/>
                </a:solidFill>
                <a:latin typeface="Arial" panose="020B0604020202020204" pitchFamily="34" charset="0"/>
                <a:cs typeface="Arial" panose="020B0604020202020204" pitchFamily="34" charset="0"/>
              </a:rPr>
              <a:t>The purpose of the informal conference is to:</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ensure all parties understand the issues pending review</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clarify the issues the appellant wishes to appeal</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provide explanations regarding </a:t>
            </a:r>
          </a:p>
          <a:p>
            <a:pPr marL="919163" lvl="2"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The rating decision(s)</a:t>
            </a:r>
          </a:p>
          <a:p>
            <a:pPr marL="919163" lvl="2"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Which evidence was considered, and</a:t>
            </a:r>
          </a:p>
          <a:p>
            <a:pPr marL="919163" lvl="2"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How the evidence was considered</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identify additional sources of pertinent information to include introduction of new evidence if available.</a:t>
            </a:r>
          </a:p>
          <a:p>
            <a:pPr defTabSz="931774">
              <a:defRPr/>
            </a:pPr>
            <a:endParaRPr lang="en-US" sz="1800"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15</a:t>
            </a:fld>
            <a:endParaRPr lang="en-US" altLang="en-US" sz="1200" dirty="0"/>
          </a:p>
        </p:txBody>
      </p:sp>
    </p:spTree>
    <p:extLst>
      <p:ext uri="{BB962C8B-B14F-4D97-AF65-F5344CB8AC3E}">
        <p14:creationId xmlns:p14="http://schemas.microsoft.com/office/powerpoint/2010/main" val="29189654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xfrm>
            <a:off x="701040" y="4473891"/>
            <a:ext cx="5608320" cy="41414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Describe the purpose and requirements of informal conferences</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b="0" u="sng" dirty="0">
              <a:solidFill>
                <a:schemeClr val="tx1"/>
              </a:solidFill>
              <a:latin typeface="Arial" panose="020B0604020202020204" pitchFamily="34" charset="0"/>
              <a:cs typeface="Arial" panose="020B0604020202020204" pitchFamily="34" charset="0"/>
            </a:endParaRPr>
          </a:p>
          <a:p>
            <a:r>
              <a:rPr lang="en-US" kern="1200" dirty="0">
                <a:solidFill>
                  <a:schemeClr val="tx1"/>
                </a:solidFill>
                <a:effectLst/>
                <a:latin typeface="Arial" panose="020B0604020202020204" pitchFamily="34" charset="0"/>
                <a:cs typeface="Arial" panose="020B0604020202020204" pitchFamily="34" charset="0"/>
              </a:rPr>
              <a:t>Conduct an informal conference</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in person at a VA facility</a:t>
            </a:r>
            <a:r>
              <a:rPr lang="en-US" dirty="0">
                <a:solidFill>
                  <a:schemeClr val="tx1"/>
                </a:solidFill>
                <a:effectLst/>
                <a:latin typeface="Arial" panose="020B0604020202020204" pitchFamily="34" charset="0"/>
                <a:cs typeface="Arial" panose="020B0604020202020204" pitchFamily="34" charset="0"/>
              </a:rPr>
              <a:t> </a:t>
            </a: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of jurisdiction, or</a:t>
            </a:r>
            <a:endParaRPr lang="en-US"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nearest to the appellant’s residence</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by telephone, or</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by videoconference. </a:t>
            </a:r>
          </a:p>
          <a:p>
            <a:pPr marL="0" indent="0">
              <a:buFont typeface="Arial" panose="020B0604020202020204" pitchFamily="34" charset="0"/>
              <a:buNone/>
            </a:pPr>
            <a:endParaRPr lang="en-US" dirty="0">
              <a:solidFill>
                <a:schemeClr val="tx1"/>
              </a:solidFill>
              <a:effectLst/>
              <a:latin typeface="Arial" panose="020B0604020202020204" pitchFamily="34" charset="0"/>
              <a:cs typeface="Arial" panose="020B0604020202020204" pitchFamily="34" charset="0"/>
            </a:endParaRPr>
          </a:p>
          <a:p>
            <a:r>
              <a:rPr lang="en-US" kern="1200" dirty="0">
                <a:solidFill>
                  <a:schemeClr val="tx1"/>
                </a:solidFill>
                <a:effectLst/>
                <a:latin typeface="Arial" panose="020B0604020202020204" pitchFamily="34" charset="0"/>
                <a:ea typeface="+mn-ea"/>
                <a:cs typeface="Arial" panose="020B0604020202020204" pitchFamily="34" charset="0"/>
              </a:rPr>
              <a:t>Informal conferences may be conducted in work areas as long as all participants agree on the location.</a:t>
            </a:r>
          </a:p>
          <a:p>
            <a:endParaRPr lang="en-US" kern="1200" dirty="0">
              <a:solidFill>
                <a:schemeClr val="tx1"/>
              </a:solidFill>
              <a:effectLst/>
              <a:latin typeface="Arial" panose="020B0604020202020204" pitchFamily="34" charset="0"/>
              <a:ea typeface="+mn-ea"/>
              <a:cs typeface="Arial" panose="020B0604020202020204" pitchFamily="34" charset="0"/>
            </a:endParaRPr>
          </a:p>
          <a:p>
            <a:r>
              <a:rPr lang="en-US" kern="1200" dirty="0">
                <a:solidFill>
                  <a:schemeClr val="tx1"/>
                </a:solidFill>
                <a:effectLst/>
                <a:latin typeface="Arial" panose="020B0604020202020204" pitchFamily="34" charset="0"/>
                <a:cs typeface="Arial" panose="020B0604020202020204" pitchFamily="34" charset="0"/>
              </a:rPr>
              <a:t>The appellant and his/her representative may attend an informal conference at their discretion.</a:t>
            </a:r>
            <a:endParaRPr lang="en-US" dirty="0">
              <a:solidFill>
                <a:schemeClr val="tx1"/>
              </a:solidFill>
              <a:effectLst/>
              <a:latin typeface="Arial" panose="020B0604020202020204" pitchFamily="34" charset="0"/>
              <a:cs typeface="Arial" panose="020B0604020202020204" pitchFamily="34" charset="0"/>
            </a:endParaRPr>
          </a:p>
          <a:p>
            <a:r>
              <a:rPr lang="en-US" kern="1200" dirty="0">
                <a:solidFill>
                  <a:schemeClr val="tx1"/>
                </a:solidFill>
                <a:effectLst/>
                <a:latin typeface="Arial" panose="020B0604020202020204" pitchFamily="34" charset="0"/>
                <a:ea typeface="+mn-ea"/>
                <a:cs typeface="Arial" panose="020B0604020202020204" pitchFamily="34" charset="0"/>
              </a:rPr>
              <a:t> </a:t>
            </a:r>
            <a:endParaRPr lang="en-US" dirty="0">
              <a:solidFill>
                <a:schemeClr val="tx1"/>
              </a:solidFill>
              <a:effectLst/>
              <a:latin typeface="Arial" panose="020B0604020202020204" pitchFamily="34" charset="0"/>
              <a:cs typeface="Arial" panose="020B0604020202020204" pitchFamily="34" charset="0"/>
            </a:endParaRPr>
          </a:p>
          <a:p>
            <a:r>
              <a:rPr lang="en-US" b="1" i="1" kern="1200" dirty="0">
                <a:solidFill>
                  <a:schemeClr val="tx1"/>
                </a:solidFill>
                <a:effectLst/>
                <a:latin typeface="Arial" panose="020B0604020202020204" pitchFamily="34" charset="0"/>
                <a:ea typeface="+mn-ea"/>
                <a:cs typeface="Arial" panose="020B0604020202020204" pitchFamily="34" charset="0"/>
              </a:rPr>
              <a:t>Note</a:t>
            </a:r>
            <a:r>
              <a:rPr lang="en-US" kern="1200" dirty="0">
                <a:solidFill>
                  <a:schemeClr val="tx1"/>
                </a:solidFill>
                <a:effectLst/>
                <a:latin typeface="Arial" panose="020B0604020202020204" pitchFamily="34" charset="0"/>
                <a:ea typeface="+mn-ea"/>
                <a:cs typeface="Arial" panose="020B0604020202020204" pitchFamily="34" charset="0"/>
              </a:rPr>
              <a:t>:  If the appellant’s representative is an attorney, emphasize</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the informality of the conference</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that rules of evidence do </a:t>
            </a:r>
            <a:r>
              <a:rPr lang="en-US" i="1" kern="1200" dirty="0">
                <a:solidFill>
                  <a:schemeClr val="tx1"/>
                </a:solidFill>
                <a:effectLst/>
                <a:latin typeface="Arial" panose="020B0604020202020204" pitchFamily="34" charset="0"/>
                <a:ea typeface="+mn-ea"/>
                <a:cs typeface="Arial" panose="020B0604020202020204" pitchFamily="34" charset="0"/>
              </a:rPr>
              <a:t>not</a:t>
            </a:r>
            <a:r>
              <a:rPr lang="en-US" kern="1200" dirty="0">
                <a:solidFill>
                  <a:schemeClr val="tx1"/>
                </a:solidFill>
                <a:effectLst/>
                <a:latin typeface="Arial" panose="020B0604020202020204" pitchFamily="34" charset="0"/>
                <a:ea typeface="+mn-ea"/>
                <a:cs typeface="Arial" panose="020B0604020202020204" pitchFamily="34" charset="0"/>
              </a:rPr>
              <a:t> apply, and</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that leading questions are permissible.</a:t>
            </a:r>
            <a:endParaRPr lang="en-US" dirty="0">
              <a:solidFill>
                <a:schemeClr val="tx1"/>
              </a:solidFill>
              <a:effectLst/>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16</a:t>
            </a:fld>
            <a:endParaRPr lang="en-US" altLang="en-US" sz="1200" dirty="0"/>
          </a:p>
        </p:txBody>
      </p:sp>
    </p:spTree>
    <p:extLst>
      <p:ext uri="{BB962C8B-B14F-4D97-AF65-F5344CB8AC3E}">
        <p14:creationId xmlns:p14="http://schemas.microsoft.com/office/powerpoint/2010/main" val="33710043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Describe the purpose and requirements of informal conferences</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225425" indent="-225425">
              <a:lnSpc>
                <a:spcPct val="120000"/>
              </a:lnSpc>
            </a:pPr>
            <a:r>
              <a:rPr lang="en-US" dirty="0">
                <a:solidFill>
                  <a:schemeClr val="tx1"/>
                </a:solidFill>
                <a:latin typeface="Arial" panose="020B0604020202020204" pitchFamily="34" charset="0"/>
                <a:cs typeface="Arial" panose="020B0604020202020204" pitchFamily="34" charset="0"/>
              </a:rPr>
              <a:t>Use the informal conference report to:</a:t>
            </a:r>
          </a:p>
          <a:p>
            <a:pPr marL="568325" lvl="1" indent="-34290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document the informal conference</a:t>
            </a:r>
          </a:p>
          <a:p>
            <a:pPr marL="568325" lvl="1" indent="-34290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describe all the issues in detail </a:t>
            </a:r>
          </a:p>
          <a:p>
            <a:pPr marL="568325" lvl="1" indent="-34290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document specific additional evidence required, and</a:t>
            </a:r>
          </a:p>
          <a:p>
            <a:pPr marL="568325" lvl="1" indent="-34290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document the course of action agreed upon by the parties.</a:t>
            </a:r>
          </a:p>
          <a:p>
            <a:pPr marL="685800" lvl="1" indent="-342900">
              <a:lnSpc>
                <a:spcPct val="120000"/>
              </a:lnSpc>
            </a:pPr>
            <a:endParaRPr lang="en-US" dirty="0">
              <a:solidFill>
                <a:schemeClr val="tx1"/>
              </a:solidFill>
              <a:latin typeface="Arial" panose="020B0604020202020204" pitchFamily="34" charset="0"/>
              <a:cs typeface="Arial" panose="020B0604020202020204" pitchFamily="34" charset="0"/>
            </a:endParaRPr>
          </a:p>
          <a:p>
            <a:r>
              <a:rPr lang="en-US" dirty="0">
                <a:solidFill>
                  <a:schemeClr val="tx1"/>
                </a:solidFill>
                <a:latin typeface="Arial" panose="020B0604020202020204" pitchFamily="34" charset="0"/>
                <a:cs typeface="Arial" panose="020B0604020202020204" pitchFamily="34" charset="0"/>
              </a:rPr>
              <a:t>The informal conference report should be retained in the claims folder or electronic file. </a:t>
            </a:r>
            <a:r>
              <a:rPr lang="en-US" kern="1200" dirty="0">
                <a:solidFill>
                  <a:schemeClr val="tx1"/>
                </a:solidFill>
                <a:effectLst/>
                <a:latin typeface="Arial" panose="020B0604020202020204" pitchFamily="34" charset="0"/>
                <a:ea typeface="+mn-ea"/>
                <a:cs typeface="Arial" panose="020B0604020202020204" pitchFamily="34" charset="0"/>
              </a:rPr>
              <a:t> Consider the information recorded in the </a:t>
            </a:r>
            <a:r>
              <a:rPr lang="en-US" i="1" kern="1200" dirty="0">
                <a:solidFill>
                  <a:schemeClr val="tx1"/>
                </a:solidFill>
                <a:effectLst/>
                <a:latin typeface="Arial" panose="020B0604020202020204" pitchFamily="34" charset="0"/>
                <a:ea typeface="+mn-ea"/>
                <a:cs typeface="Arial" panose="020B0604020202020204" pitchFamily="34" charset="0"/>
              </a:rPr>
              <a:t>Informal Conference Report</a:t>
            </a:r>
            <a:r>
              <a:rPr lang="en-US" kern="1200" dirty="0">
                <a:solidFill>
                  <a:schemeClr val="tx1"/>
                </a:solidFill>
                <a:effectLst/>
                <a:latin typeface="Arial" panose="020B0604020202020204" pitchFamily="34" charset="0"/>
                <a:cs typeface="Arial" panose="020B0604020202020204" pitchFamily="34" charset="0"/>
              </a:rPr>
              <a:t> when making a new decision.  </a:t>
            </a:r>
            <a:endParaRPr lang="en-US" dirty="0">
              <a:solidFill>
                <a:schemeClr val="tx1"/>
              </a:solidFill>
              <a:effectLst/>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17</a:t>
            </a:fld>
            <a:endParaRPr lang="en-US" altLang="en-US" sz="1200" dirty="0"/>
          </a:p>
        </p:txBody>
      </p:sp>
    </p:spTree>
    <p:extLst>
      <p:ext uri="{BB962C8B-B14F-4D97-AF65-F5344CB8AC3E}">
        <p14:creationId xmlns:p14="http://schemas.microsoft.com/office/powerpoint/2010/main" val="33554007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Describe the purpose and requirements of informal conferences</a:t>
            </a:r>
            <a:endParaRPr lang="en-US" sz="1200"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marL="225425" indent="-225425">
              <a:lnSpc>
                <a:spcPct val="120000"/>
              </a:lnSpc>
            </a:pPr>
            <a:r>
              <a:rPr lang="en-US" sz="1200" dirty="0">
                <a:solidFill>
                  <a:schemeClr val="tx1"/>
                </a:solidFill>
                <a:latin typeface="Arial" panose="020B0604020202020204" pitchFamily="34" charset="0"/>
                <a:cs typeface="Arial" panose="020B0604020202020204" pitchFamily="34" charset="0"/>
              </a:rPr>
              <a:t>Review example displayed on screen.</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18</a:t>
            </a:fld>
            <a:endParaRPr lang="en-US" altLang="en-US" sz="1200" dirty="0"/>
          </a:p>
        </p:txBody>
      </p:sp>
    </p:spTree>
    <p:extLst>
      <p:ext uri="{BB962C8B-B14F-4D97-AF65-F5344CB8AC3E}">
        <p14:creationId xmlns:p14="http://schemas.microsoft.com/office/powerpoint/2010/main" val="12785432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u="sng" dirty="0"/>
          </a:p>
        </p:txBody>
      </p:sp>
      <p:sp>
        <p:nvSpPr>
          <p:cNvPr id="4" name="Slide Number Placeholder 3"/>
          <p:cNvSpPr>
            <a:spLocks noGrp="1"/>
          </p:cNvSpPr>
          <p:nvPr>
            <p:ph type="sldNum" sz="quarter" idx="5"/>
          </p:nvPr>
        </p:nvSpPr>
        <p:spPr/>
        <p:txBody>
          <a:bodyPr/>
          <a:lstStyle/>
          <a:p>
            <a:fld id="{8C5C6998-EDEF-4A05-9E82-FF9216FA3557}" type="slidenum">
              <a:rPr lang="en-US" smtClean="0"/>
              <a:t>19</a:t>
            </a:fld>
            <a:endParaRPr lang="en-US" dirty="0"/>
          </a:p>
        </p:txBody>
      </p:sp>
    </p:spTree>
    <p:extLst>
      <p:ext uri="{BB962C8B-B14F-4D97-AF65-F5344CB8AC3E}">
        <p14:creationId xmlns:p14="http://schemas.microsoft.com/office/powerpoint/2010/main" val="2921711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endParaRPr lang="en-US" altLang="en-US" dirty="0">
              <a:solidFill>
                <a:schemeClr val="tx1"/>
              </a:solidFill>
              <a:latin typeface="Arial" panose="020B0604020202020204" pitchFamily="34" charset="0"/>
              <a:cs typeface="Arial" panose="020B0604020202020204" pitchFamily="34" charset="0"/>
            </a:endParaRPr>
          </a:p>
          <a:p>
            <a:pPr lvl="0"/>
            <a:r>
              <a:rPr lang="en-US" altLang="en-US" dirty="0">
                <a:solidFill>
                  <a:schemeClr val="tx1"/>
                </a:solidFill>
                <a:latin typeface="Arial" panose="020B0604020202020204" pitchFamily="34" charset="0"/>
                <a:cs typeface="Arial" panose="020B0604020202020204" pitchFamily="34" charset="0"/>
              </a:rPr>
              <a:t>At the end of this training, learners will be able to:</a:t>
            </a:r>
          </a:p>
          <a:p>
            <a:pPr marL="171450" lvl="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Define the duties of the DRO</a:t>
            </a:r>
          </a:p>
          <a:p>
            <a:pPr marL="171450" lvl="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Identify issues under the jurisdiction of the DRO</a:t>
            </a:r>
          </a:p>
          <a:p>
            <a:pPr marL="171450" lvl="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Understand the DRO's decisional authority and limits of authority</a:t>
            </a:r>
          </a:p>
          <a:p>
            <a:pPr marL="171450" lvl="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Understand </a:t>
            </a:r>
            <a:r>
              <a:rPr lang="en-US" i="1" kern="1200" dirty="0">
                <a:solidFill>
                  <a:schemeClr val="tx1"/>
                </a:solidFill>
                <a:effectLst/>
                <a:latin typeface="Arial" panose="020B0604020202020204" pitchFamily="34" charset="0"/>
                <a:cs typeface="Arial" panose="020B0604020202020204" pitchFamily="34" charset="0"/>
              </a:rPr>
              <a:t>de novo </a:t>
            </a:r>
            <a:r>
              <a:rPr lang="en-US" kern="1200" dirty="0">
                <a:solidFill>
                  <a:schemeClr val="tx1"/>
                </a:solidFill>
                <a:effectLst/>
                <a:latin typeface="Arial" panose="020B0604020202020204" pitchFamily="34" charset="0"/>
                <a:cs typeface="Arial" panose="020B0604020202020204" pitchFamily="34" charset="0"/>
              </a:rPr>
              <a:t>review and what the review consists of</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chemeClr val="tx1"/>
                </a:solidFill>
                <a:latin typeface="Arial" panose="020B0604020202020204" pitchFamily="34" charset="0"/>
                <a:cs typeface="Arial" panose="020B0604020202020204" pitchFamily="34" charset="0"/>
              </a:rPr>
              <a:t>Describe the purpose and requirements of informal conferences</a:t>
            </a:r>
            <a:endParaRPr lang="en-US" kern="1200" dirty="0">
              <a:solidFill>
                <a:schemeClr val="tx1"/>
              </a:solidFill>
              <a:effectLst/>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Detail the different DRO decisions made on appealed issues</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D79D9245-7ABC-42B3-AFA3-32F0D0009954}" type="slidenum">
              <a:rPr lang="en-US" altLang="en-US" sz="1200"/>
              <a:pPr eaLnBrk="1" hangingPunct="1">
                <a:defRPr/>
              </a:pPr>
              <a:t>2</a:t>
            </a:fld>
            <a:endParaRPr lang="en-US" altLang="en-US" sz="1200" dirty="0"/>
          </a:p>
        </p:txBody>
      </p:sp>
    </p:spTree>
    <p:extLst>
      <p:ext uri="{BB962C8B-B14F-4D97-AF65-F5344CB8AC3E}">
        <p14:creationId xmlns:p14="http://schemas.microsoft.com/office/powerpoint/2010/main" val="4283063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xfrm>
            <a:off x="701040" y="4473891"/>
            <a:ext cx="5608320" cy="42557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Detail the different DRO decisions made on appealed issues</a:t>
            </a:r>
            <a:endParaRPr lang="en-US" sz="1200"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cs typeface="Arial" panose="020B0604020202020204" pitchFamily="34" charset="0"/>
              </a:rPr>
              <a:t>If all benefits sought are awarded for the entire period covered by the appeal</a:t>
            </a:r>
            <a:endParaRPr lang="en-US" sz="1200"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consider the appeal resolved for that issue</a:t>
            </a:r>
            <a:endParaRPr lang="en-US" sz="1200"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advise the appellant and representative, if applicable, that the appeal is considered resolved, and</a:t>
            </a:r>
            <a:endParaRPr lang="en-US" sz="1200"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update the Veterans Appeals Control and Locator System (VACOLS) record according to the table below.</a:t>
            </a:r>
            <a:endParaRPr lang="en-US" sz="1200" dirty="0">
              <a:solidFill>
                <a:schemeClr val="tx1"/>
              </a:solidFill>
              <a:effectLst/>
              <a:latin typeface="Arial" panose="020B0604020202020204" pitchFamily="34" charset="0"/>
              <a:cs typeface="Arial" panose="020B0604020202020204" pitchFamily="34" charset="0"/>
            </a:endParaRPr>
          </a:p>
          <a:p>
            <a:pPr defTabSz="931774">
              <a:defRPr/>
            </a:pPr>
            <a:endParaRPr lang="en-US" sz="1200" dirty="0">
              <a:solidFill>
                <a:schemeClr val="tx1"/>
              </a:solidFill>
              <a:latin typeface="Arial" panose="020B0604020202020204" pitchFamily="34" charset="0"/>
              <a:cs typeface="Arial" panose="020B0604020202020204" pitchFamily="34" charset="0"/>
            </a:endParaRPr>
          </a:p>
          <a:p>
            <a:pPr defTabSz="931774">
              <a:defRPr/>
            </a:pPr>
            <a:r>
              <a:rPr lang="en-US" sz="1200" dirty="0">
                <a:solidFill>
                  <a:schemeClr val="tx1"/>
                </a:solidFill>
                <a:latin typeface="Arial" panose="020B0604020202020204" pitchFamily="34" charset="0"/>
                <a:cs typeface="Arial" panose="020B0604020202020204" pitchFamily="34" charset="0"/>
              </a:rPr>
              <a:t>“Full grant” is determined depending on the type of issue under appeal. </a:t>
            </a:r>
          </a:p>
          <a:p>
            <a:pPr marL="285750" indent="-285750" defTabSz="931774">
              <a:buFont typeface="Arial" panose="020B0604020202020204" pitchFamily="34" charset="0"/>
              <a:buChar char="•"/>
              <a:defRPr/>
            </a:pPr>
            <a:r>
              <a:rPr lang="en-US" sz="1200" dirty="0">
                <a:solidFill>
                  <a:schemeClr val="tx1"/>
                </a:solidFill>
                <a:latin typeface="Arial" panose="020B0604020202020204" pitchFamily="34" charset="0"/>
                <a:cs typeface="Arial" panose="020B0604020202020204" pitchFamily="34" charset="0"/>
              </a:rPr>
              <a:t>If the issue is initial service-connection (SC), then a full grant occurs when SC for the disability is granted.  </a:t>
            </a:r>
          </a:p>
          <a:p>
            <a:pPr marL="285750" indent="-285750" defTabSz="931774">
              <a:buFont typeface="Arial" panose="020B0604020202020204" pitchFamily="34" charset="0"/>
              <a:buChar char="•"/>
              <a:defRPr/>
            </a:pPr>
            <a:r>
              <a:rPr lang="en-US" sz="1200" dirty="0">
                <a:solidFill>
                  <a:schemeClr val="tx1"/>
                </a:solidFill>
                <a:latin typeface="Arial" panose="020B0604020202020204" pitchFamily="34" charset="0"/>
                <a:cs typeface="Arial" panose="020B0604020202020204" pitchFamily="34" charset="0"/>
              </a:rPr>
              <a:t>If the issue is the evaluation of an already SC disability, a full grant occurs when the maximum benefit allowed by law and regulation for that specific issue is granted for the entire period under appeal.</a:t>
            </a:r>
          </a:p>
          <a:p>
            <a:pPr marL="285750" indent="-285750" defTabSz="931774">
              <a:buFont typeface="Arial" panose="020B0604020202020204" pitchFamily="34" charset="0"/>
              <a:buChar char="•"/>
              <a:defRPr/>
            </a:pPr>
            <a:r>
              <a:rPr lang="en-US" sz="1200" dirty="0">
                <a:solidFill>
                  <a:schemeClr val="tx1"/>
                </a:solidFill>
                <a:latin typeface="Arial" panose="020B0604020202020204" pitchFamily="34" charset="0"/>
                <a:cs typeface="Arial" panose="020B0604020202020204" pitchFamily="34" charset="0"/>
              </a:rPr>
              <a:t>The exception to this is </a:t>
            </a:r>
            <a:r>
              <a:rPr lang="en-US" sz="1200" kern="1200" dirty="0">
                <a:solidFill>
                  <a:schemeClr val="tx1"/>
                </a:solidFill>
                <a:effectLst/>
                <a:latin typeface="Arial" panose="020B0604020202020204" pitchFamily="34" charset="0"/>
                <a:cs typeface="Arial" panose="020B0604020202020204" pitchFamily="34" charset="0"/>
              </a:rPr>
              <a:t>when a Veteran submits an appeal for a specific disability evaluation other than the schedular maximum, an award of the specifically requested evaluation for the entire period under appeal is considered a full grant.</a:t>
            </a:r>
            <a:endParaRPr lang="en-US" sz="1200" dirty="0">
              <a:solidFill>
                <a:schemeClr val="tx1"/>
              </a:solidFill>
              <a:latin typeface="Arial" panose="020B0604020202020204" pitchFamily="34" charset="0"/>
              <a:cs typeface="Arial" panose="020B0604020202020204" pitchFamily="34" charset="0"/>
            </a:endParaRPr>
          </a:p>
          <a:p>
            <a:pPr marL="225425" indent="-225425">
              <a:lnSpc>
                <a:spcPct val="120000"/>
              </a:lnSpc>
            </a:pPr>
            <a:endParaRPr lang="en-US" sz="1200" dirty="0">
              <a:solidFill>
                <a:schemeClr val="tx1"/>
              </a:solidFill>
              <a:latin typeface="Arial" panose="020B0604020202020204" pitchFamily="34" charset="0"/>
              <a:cs typeface="Arial" panose="020B0604020202020204" pitchFamily="34" charset="0"/>
            </a:endParaRPr>
          </a:p>
          <a:p>
            <a:pPr marL="225425" indent="-225425">
              <a:lnSpc>
                <a:spcPct val="120000"/>
              </a:lnSpc>
            </a:pPr>
            <a:r>
              <a:rPr lang="en-US" sz="1200" kern="1200" dirty="0">
                <a:solidFill>
                  <a:schemeClr val="tx1"/>
                </a:solidFill>
                <a:effectLst/>
                <a:latin typeface="Arial" panose="020B0604020202020204" pitchFamily="34" charset="0"/>
                <a:ea typeface="+mn-ea"/>
                <a:cs typeface="Arial" panose="020B0604020202020204" pitchFamily="34" charset="0"/>
              </a:rPr>
              <a:t>The decision notice for a full grant </a:t>
            </a:r>
            <a:r>
              <a:rPr lang="en-US" sz="1200" i="1" kern="1200" dirty="0">
                <a:solidFill>
                  <a:schemeClr val="tx1"/>
                </a:solidFill>
                <a:effectLst/>
                <a:latin typeface="Arial" panose="020B0604020202020204" pitchFamily="34" charset="0"/>
                <a:ea typeface="+mn-ea"/>
                <a:cs typeface="Arial" panose="020B0604020202020204" pitchFamily="34" charset="0"/>
              </a:rPr>
              <a:t>must </a:t>
            </a:r>
            <a:r>
              <a:rPr lang="en-US" sz="1200" kern="1200" dirty="0">
                <a:solidFill>
                  <a:schemeClr val="tx1"/>
                </a:solidFill>
                <a:effectLst/>
                <a:latin typeface="Arial" panose="020B0604020202020204" pitchFamily="34" charset="0"/>
                <a:ea typeface="+mn-ea"/>
                <a:cs typeface="Arial" panose="020B0604020202020204" pitchFamily="34" charset="0"/>
              </a:rPr>
              <a:t>be comprehensive and include a statement that the decision is an award of all benefits sought on appeal for that tissue, and the appeal is considered satisfied in full for that issue.</a:t>
            </a:r>
            <a:endParaRPr lang="en-US" sz="1200"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20</a:t>
            </a:fld>
            <a:endParaRPr lang="en-US" altLang="en-US" sz="1200" dirty="0"/>
          </a:p>
        </p:txBody>
      </p:sp>
    </p:spTree>
    <p:extLst>
      <p:ext uri="{BB962C8B-B14F-4D97-AF65-F5344CB8AC3E}">
        <p14:creationId xmlns:p14="http://schemas.microsoft.com/office/powerpoint/2010/main" val="7543184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Detail the different DRO decisions made on appealed issues</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r>
              <a:rPr lang="en-US" kern="1200" dirty="0">
                <a:solidFill>
                  <a:schemeClr val="tx1"/>
                </a:solidFill>
                <a:effectLst/>
                <a:latin typeface="Arial" panose="020B0604020202020204" pitchFamily="34" charset="0"/>
                <a:ea typeface="+mn-ea"/>
                <a:cs typeface="Arial" panose="020B0604020202020204" pitchFamily="34" charset="0"/>
              </a:rPr>
              <a:t>A </a:t>
            </a:r>
            <a:r>
              <a:rPr lang="en-US" b="0" i="0" kern="1200" dirty="0">
                <a:solidFill>
                  <a:schemeClr val="tx1"/>
                </a:solidFill>
                <a:effectLst/>
                <a:latin typeface="Arial" panose="020B0604020202020204" pitchFamily="34" charset="0"/>
                <a:ea typeface="+mn-ea"/>
                <a:cs typeface="Arial" panose="020B0604020202020204" pitchFamily="34" charset="0"/>
              </a:rPr>
              <a:t>partial grant </a:t>
            </a:r>
            <a:r>
              <a:rPr lang="en-US" kern="1200" dirty="0">
                <a:solidFill>
                  <a:schemeClr val="tx1"/>
                </a:solidFill>
                <a:effectLst/>
                <a:latin typeface="Arial" panose="020B0604020202020204" pitchFamily="34" charset="0"/>
                <a:ea typeface="+mn-ea"/>
                <a:cs typeface="Arial" panose="020B0604020202020204" pitchFamily="34" charset="0"/>
              </a:rPr>
              <a:t>of an issue on appeal occurs when the maximum schedular benefit allowed by law and regulation for the issue(s) under appeal is not granted for the entire period under appeal.</a:t>
            </a:r>
            <a:r>
              <a:rPr lang="en-US" b="0" i="0" kern="1200" dirty="0">
                <a:solidFill>
                  <a:schemeClr val="tx1"/>
                </a:solidFill>
                <a:effectLst/>
                <a:latin typeface="Arial" panose="020B0604020202020204" pitchFamily="34" charset="0"/>
                <a:ea typeface="+mn-ea"/>
                <a:cs typeface="Arial" panose="020B0604020202020204" pitchFamily="34" charset="0"/>
              </a:rPr>
              <a:t>  *Remember, if </a:t>
            </a:r>
            <a:r>
              <a:rPr lang="en-US" kern="1200" dirty="0">
                <a:solidFill>
                  <a:schemeClr val="tx1"/>
                </a:solidFill>
                <a:effectLst/>
                <a:latin typeface="Arial" panose="020B0604020202020204" pitchFamily="34" charset="0"/>
                <a:ea typeface="+mn-ea"/>
                <a:cs typeface="Arial" panose="020B0604020202020204" pitchFamily="34" charset="0"/>
              </a:rPr>
              <a:t>the issue under appeal is initial SC, a partial grant </a:t>
            </a:r>
            <a:r>
              <a:rPr lang="en-US" i="1" kern="1200" dirty="0">
                <a:solidFill>
                  <a:schemeClr val="tx1"/>
                </a:solidFill>
                <a:effectLst/>
                <a:latin typeface="Arial" panose="020B0604020202020204" pitchFamily="34" charset="0"/>
                <a:ea typeface="+mn-ea"/>
                <a:cs typeface="Arial" panose="020B0604020202020204" pitchFamily="34" charset="0"/>
              </a:rPr>
              <a:t>cannot</a:t>
            </a:r>
            <a:r>
              <a:rPr lang="en-US" kern="1200" dirty="0">
                <a:solidFill>
                  <a:schemeClr val="tx1"/>
                </a:solidFill>
                <a:effectLst/>
                <a:latin typeface="Arial" panose="020B0604020202020204" pitchFamily="34" charset="0"/>
                <a:ea typeface="+mn-ea"/>
                <a:cs typeface="Arial" panose="020B0604020202020204" pitchFamily="34" charset="0"/>
              </a:rPr>
              <a:t> occur; the decision rendered must either involve a full grant or denial of the issue under appeal.</a:t>
            </a:r>
          </a:p>
          <a:p>
            <a:endParaRPr lang="en-US" kern="1200" dirty="0">
              <a:solidFill>
                <a:schemeClr val="tx1"/>
              </a:solidFill>
              <a:effectLst/>
              <a:latin typeface="Arial" panose="020B0604020202020204" pitchFamily="34" charset="0"/>
              <a:ea typeface="+mn-ea"/>
              <a:cs typeface="Arial" panose="020B0604020202020204" pitchFamily="34" charset="0"/>
            </a:endParaRPr>
          </a:p>
          <a:p>
            <a:r>
              <a:rPr lang="en-US" kern="1200" dirty="0">
                <a:solidFill>
                  <a:schemeClr val="tx1"/>
                </a:solidFill>
                <a:effectLst/>
                <a:latin typeface="Arial" panose="020B0604020202020204" pitchFamily="34" charset="0"/>
                <a:ea typeface="+mn-ea"/>
                <a:cs typeface="Arial" panose="020B0604020202020204" pitchFamily="34" charset="0"/>
              </a:rPr>
              <a:t>When awarding partial benefits, the DRO must send the appellant:</a:t>
            </a: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The new rating decision </a:t>
            </a: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A decision that partially awards the benefit sought requires a statement of the case (SOC) or supplemental statement of the case (SSOC) unless the appellant states they are satisfied with the partial award. </a:t>
            </a: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For any issues that cannot be fully granted or denied, the DRO should initiate required development action</a:t>
            </a: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Notice of appeals rights</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21</a:t>
            </a:fld>
            <a:endParaRPr lang="en-US" altLang="en-US" sz="1200" dirty="0"/>
          </a:p>
        </p:txBody>
      </p:sp>
    </p:spTree>
    <p:extLst>
      <p:ext uri="{BB962C8B-B14F-4D97-AF65-F5344CB8AC3E}">
        <p14:creationId xmlns:p14="http://schemas.microsoft.com/office/powerpoint/2010/main" val="14176605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Detail the different DRO decisions made on appealed issues</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225425" indent="-225425"/>
            <a:r>
              <a:rPr lang="en-US" dirty="0">
                <a:solidFill>
                  <a:schemeClr val="tx1"/>
                </a:solidFill>
                <a:latin typeface="Arial" panose="020B0604020202020204" pitchFamily="34" charset="0"/>
                <a:cs typeface="Arial" panose="020B0604020202020204" pitchFamily="34" charset="0"/>
              </a:rPr>
              <a:t>If the DRO confirms the previous decision, he/she sends an SOC</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confirming the decision on appeal, and</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explaining the reasons and bases for the VA decision, and</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provides VA Form 9, Appeal to Board of Veterans’ Appeals, to the appellant.</a:t>
            </a:r>
          </a:p>
          <a:p>
            <a:pPr marL="225425" lvl="1" indent="0">
              <a:buFont typeface="Arial" panose="020B0604020202020204" pitchFamily="34" charset="0"/>
              <a:buNone/>
            </a:pPr>
            <a:endParaRPr lang="en-US" dirty="0">
              <a:solidFill>
                <a:schemeClr val="tx1"/>
              </a:solidFill>
              <a:latin typeface="Arial" panose="020B0604020202020204" pitchFamily="34" charset="0"/>
              <a:cs typeface="Arial" panose="020B0604020202020204" pitchFamily="34" charset="0"/>
            </a:endParaRPr>
          </a:p>
          <a:p>
            <a:pPr marL="0" lvl="0" indent="-231775">
              <a:buFont typeface="Arial" panose="020B0604020202020204" pitchFamily="34" charset="0"/>
              <a:buNone/>
            </a:pPr>
            <a:r>
              <a:rPr lang="en-US" dirty="0">
                <a:solidFill>
                  <a:schemeClr val="tx1"/>
                </a:solidFill>
                <a:latin typeface="Arial" panose="020B0604020202020204" pitchFamily="34" charset="0"/>
                <a:cs typeface="Arial" panose="020B0604020202020204" pitchFamily="34" charset="0"/>
              </a:rPr>
              <a:t>If confirming the previous decision on appeal after an SOC has been sent, send the appellant:</a:t>
            </a: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an SSOC</a:t>
            </a:r>
            <a:endParaRPr lang="en-US" dirty="0">
              <a:solidFill>
                <a:schemeClr val="tx1"/>
              </a:solidFill>
              <a:effectLst/>
              <a:latin typeface="Arial" panose="020B0604020202020204" pitchFamily="34" charset="0"/>
              <a:cs typeface="Arial" panose="020B0604020202020204" pitchFamily="34" charset="0"/>
            </a:endParaRPr>
          </a:p>
          <a:p>
            <a:pPr marL="1085850" lvl="2"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confirming the decision on appeal, and</a:t>
            </a:r>
            <a:endParaRPr lang="en-US" dirty="0">
              <a:solidFill>
                <a:schemeClr val="tx1"/>
              </a:solidFill>
              <a:effectLst/>
              <a:latin typeface="Arial" panose="020B0604020202020204" pitchFamily="34" charset="0"/>
              <a:cs typeface="Arial" panose="020B0604020202020204" pitchFamily="34" charset="0"/>
            </a:endParaRPr>
          </a:p>
          <a:p>
            <a:pPr marL="1085850" lvl="2"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discussing any changes and additions to the information provided in the prior SOC or SSOCs</a:t>
            </a:r>
            <a:endParaRPr lang="en-US"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a </a:t>
            </a:r>
            <a:r>
              <a:rPr lang="en-US" i="1" kern="1200" dirty="0">
                <a:solidFill>
                  <a:schemeClr val="tx1"/>
                </a:solidFill>
                <a:effectLst/>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VA Form 9</a:t>
            </a:r>
            <a:r>
              <a:rPr lang="en-US" i="1" kern="1200" dirty="0">
                <a:solidFill>
                  <a:schemeClr val="tx1"/>
                </a:solidFill>
                <a:effectLst/>
                <a:latin typeface="Arial" panose="020B0604020202020204" pitchFamily="34" charset="0"/>
                <a:ea typeface="+mn-ea"/>
                <a:cs typeface="Arial" panose="020B0604020202020204" pitchFamily="34" charset="0"/>
              </a:rPr>
              <a:t>, </a:t>
            </a:r>
            <a:r>
              <a:rPr lang="en-US" kern="1200" dirty="0">
                <a:solidFill>
                  <a:schemeClr val="tx1"/>
                </a:solidFill>
                <a:effectLst/>
                <a:latin typeface="Arial" panose="020B0604020202020204" pitchFamily="34" charset="0"/>
                <a:cs typeface="Arial" panose="020B0604020202020204" pitchFamily="34" charset="0"/>
              </a:rPr>
              <a:t>if still required, and</a:t>
            </a:r>
            <a:endParaRPr lang="en-US"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an explanation of any applicable time limit to respond.</a:t>
            </a:r>
            <a:endParaRPr lang="en-US" dirty="0">
              <a:solidFill>
                <a:schemeClr val="tx1"/>
              </a:solidFill>
              <a:effectLst/>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22</a:t>
            </a:fld>
            <a:endParaRPr lang="en-US" altLang="en-US" sz="1200" dirty="0"/>
          </a:p>
        </p:txBody>
      </p:sp>
    </p:spTree>
    <p:extLst>
      <p:ext uri="{BB962C8B-B14F-4D97-AF65-F5344CB8AC3E}">
        <p14:creationId xmlns:p14="http://schemas.microsoft.com/office/powerpoint/2010/main" val="29326557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As we stated in the beginning of our training today, the lesson objectives were to:</a:t>
            </a:r>
          </a:p>
          <a:p>
            <a:pPr marL="171450" lvl="0" indent="-171450">
              <a:buFont typeface="Arial" panose="020B0604020202020204" pitchFamily="34" charset="0"/>
              <a:buChar char="•"/>
            </a:pPr>
            <a:r>
              <a:rPr lang="en-US" sz="1200" kern="1200" dirty="0">
                <a:effectLst/>
                <a:latin typeface="Arial" panose="020B0604020202020204" pitchFamily="34" charset="0"/>
                <a:ea typeface="+mn-ea"/>
                <a:cs typeface="Arial" panose="020B0604020202020204" pitchFamily="34" charset="0"/>
              </a:rPr>
              <a:t>Define the duties of the DRO</a:t>
            </a:r>
          </a:p>
          <a:p>
            <a:pPr marL="171450" lvl="0" indent="-171450">
              <a:buFont typeface="Arial" panose="020B0604020202020204" pitchFamily="34" charset="0"/>
              <a:buChar char="•"/>
            </a:pPr>
            <a:r>
              <a:rPr lang="en-US" sz="1200" kern="1200" dirty="0">
                <a:effectLst/>
                <a:latin typeface="Arial" panose="020B0604020202020204" pitchFamily="34" charset="0"/>
                <a:ea typeface="+mn-ea"/>
                <a:cs typeface="Arial" panose="020B0604020202020204" pitchFamily="34" charset="0"/>
              </a:rPr>
              <a:t>Identify issues under the jurisdiction of the DRO</a:t>
            </a:r>
          </a:p>
          <a:p>
            <a:pPr marL="171450" lvl="0" indent="-171450">
              <a:buFont typeface="Arial" panose="020B0604020202020204" pitchFamily="34" charset="0"/>
              <a:buChar char="•"/>
            </a:pPr>
            <a:r>
              <a:rPr lang="en-US" sz="1200" kern="1200" dirty="0">
                <a:effectLst/>
                <a:latin typeface="Arial" panose="020B0604020202020204" pitchFamily="34" charset="0"/>
                <a:ea typeface="+mn-ea"/>
                <a:cs typeface="Arial" panose="020B0604020202020204" pitchFamily="34" charset="0"/>
              </a:rPr>
              <a:t>Understand the DRO's decisional authority and limits of authority</a:t>
            </a:r>
          </a:p>
          <a:p>
            <a:pPr marL="171450" lvl="0" indent="-171450">
              <a:buFont typeface="Arial" panose="020B0604020202020204" pitchFamily="34" charset="0"/>
              <a:buChar char="•"/>
            </a:pPr>
            <a:r>
              <a:rPr lang="en-US" sz="1200" kern="1200" dirty="0">
                <a:effectLst/>
                <a:latin typeface="Arial" panose="020B0604020202020204" pitchFamily="34" charset="0"/>
                <a:ea typeface="+mn-ea"/>
                <a:cs typeface="Arial" panose="020B0604020202020204" pitchFamily="34" charset="0"/>
              </a:rPr>
              <a:t>Understand </a:t>
            </a:r>
            <a:r>
              <a:rPr lang="en-US" sz="1200" i="1" kern="1200" dirty="0">
                <a:effectLst/>
                <a:latin typeface="Arial" panose="020B0604020202020204" pitchFamily="34" charset="0"/>
                <a:ea typeface="+mn-ea"/>
                <a:cs typeface="Arial" panose="020B0604020202020204" pitchFamily="34" charset="0"/>
              </a:rPr>
              <a:t>de novo </a:t>
            </a:r>
            <a:r>
              <a:rPr lang="en-US" sz="1200" kern="1200" dirty="0">
                <a:effectLst/>
                <a:latin typeface="Arial" panose="020B0604020202020204" pitchFamily="34" charset="0"/>
                <a:ea typeface="+mn-ea"/>
                <a:cs typeface="Arial" panose="020B0604020202020204" pitchFamily="34" charset="0"/>
              </a:rPr>
              <a:t>review and what the review consists of</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Describe the purpose and requirements of informal conferences</a:t>
            </a:r>
            <a:endParaRPr lang="en-US" sz="1200" kern="1200" dirty="0">
              <a:effectLst/>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US" dirty="0">
                <a:latin typeface="Arial" panose="020B0604020202020204" pitchFamily="34" charset="0"/>
                <a:cs typeface="Arial" panose="020B0604020202020204" pitchFamily="34" charset="0"/>
              </a:rPr>
              <a:t>Detail the different DRO decisions made on appealed issues</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We accomplished each of these objectives by discussing them within the lesson topics:</a:t>
            </a: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DRO Duties, Jurisdiction and Authority</a:t>
            </a:r>
          </a:p>
          <a:p>
            <a:pPr marL="171450" indent="-171450">
              <a:buFont typeface="Arial" panose="020B0604020202020204" pitchFamily="34" charset="0"/>
              <a:buChar char="•"/>
            </a:pPr>
            <a:r>
              <a:rPr lang="en-US" i="1" dirty="0">
                <a:latin typeface="Arial" panose="020B0604020202020204" pitchFamily="34" charset="0"/>
                <a:cs typeface="Arial" panose="020B0604020202020204" pitchFamily="34" charset="0"/>
              </a:rPr>
              <a:t>De Novo </a:t>
            </a:r>
            <a:r>
              <a:rPr lang="en-US" i="0" dirty="0">
                <a:latin typeface="Arial" panose="020B0604020202020204" pitchFamily="34" charset="0"/>
                <a:cs typeface="Arial" panose="020B0604020202020204" pitchFamily="34" charset="0"/>
              </a:rPr>
              <a:t>Review</a:t>
            </a:r>
          </a:p>
          <a:p>
            <a:pPr marL="171450" indent="-171450">
              <a:buFont typeface="Arial" panose="020B0604020202020204" pitchFamily="34" charset="0"/>
              <a:buChar char="•"/>
            </a:pPr>
            <a:r>
              <a:rPr lang="en-US" i="0" dirty="0">
                <a:latin typeface="Arial" panose="020B0604020202020204" pitchFamily="34" charset="0"/>
                <a:cs typeface="Arial" panose="020B0604020202020204" pitchFamily="34" charset="0"/>
              </a:rPr>
              <a:t>Informal Conference</a:t>
            </a:r>
          </a:p>
          <a:p>
            <a:pPr marL="171450" indent="-171450">
              <a:buFont typeface="Arial" panose="020B0604020202020204" pitchFamily="34" charset="0"/>
              <a:buChar char="•"/>
            </a:pPr>
            <a:r>
              <a:rPr lang="en-US" i="0" dirty="0">
                <a:latin typeface="Arial" panose="020B0604020202020204" pitchFamily="34" charset="0"/>
                <a:cs typeface="Arial" panose="020B0604020202020204" pitchFamily="34" charset="0"/>
              </a:rPr>
              <a:t>Making a Decision</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What additional questions do you have?</a:t>
            </a:r>
          </a:p>
        </p:txBody>
      </p:sp>
      <p:sp>
        <p:nvSpPr>
          <p:cNvPr id="4" name="Slide Number Placeholder 3"/>
          <p:cNvSpPr>
            <a:spLocks noGrp="1"/>
          </p:cNvSpPr>
          <p:nvPr>
            <p:ph type="sldNum" sz="quarter" idx="5"/>
          </p:nvPr>
        </p:nvSpPr>
        <p:spPr/>
        <p:txBody>
          <a:bodyPr/>
          <a:lstStyle/>
          <a:p>
            <a:fld id="{8C5C6998-EDEF-4A05-9E82-FF9216FA3557}" type="slidenum">
              <a:rPr lang="en-US" smtClean="0"/>
              <a:t>23</a:t>
            </a:fld>
            <a:endParaRPr lang="en-US" dirty="0"/>
          </a:p>
        </p:txBody>
      </p:sp>
    </p:spTree>
    <p:extLst>
      <p:ext uri="{BB962C8B-B14F-4D97-AF65-F5344CB8AC3E}">
        <p14:creationId xmlns:p14="http://schemas.microsoft.com/office/powerpoint/2010/main" val="3596145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r>
              <a:rPr lang="en-US" u="none" dirty="0">
                <a:solidFill>
                  <a:schemeClr val="tx1"/>
                </a:solidFill>
                <a:latin typeface="Arial" panose="020B0604020202020204" pitchFamily="34" charset="0"/>
                <a:cs typeface="Arial" panose="020B0604020202020204" pitchFamily="34" charset="0"/>
              </a:rPr>
              <a:t>An</a:t>
            </a:r>
            <a:r>
              <a:rPr lang="en-US" u="none" baseline="0" dirty="0">
                <a:solidFill>
                  <a:schemeClr val="tx1"/>
                </a:solidFill>
                <a:latin typeface="Arial" panose="020B0604020202020204" pitchFamily="34" charset="0"/>
                <a:cs typeface="Arial" panose="020B0604020202020204" pitchFamily="34" charset="0"/>
              </a:rPr>
              <a:t> assessment and satisfaction survey have been assigned to you in TMS. Completing both will allow you to receive credit for this training.</a:t>
            </a:r>
            <a:endParaRPr lang="en-US" u="none" dirty="0">
              <a:solidFill>
                <a:schemeClr val="tx1"/>
              </a:solidFill>
              <a:latin typeface="Arial" panose="020B0604020202020204" pitchFamily="34" charset="0"/>
              <a:cs typeface="Arial" panose="020B0604020202020204" pitchFamily="34" charset="0"/>
            </a:endParaRPr>
          </a:p>
          <a:p>
            <a:pPr defTabSz="931774">
              <a:defRPr/>
            </a:pPr>
            <a:endParaRPr lang="en-US" sz="1800"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24</a:t>
            </a:fld>
            <a:endParaRPr lang="en-US" altLang="en-US" sz="1200" dirty="0"/>
          </a:p>
        </p:txBody>
      </p:sp>
    </p:spTree>
    <p:extLst>
      <p:ext uri="{BB962C8B-B14F-4D97-AF65-F5344CB8AC3E}">
        <p14:creationId xmlns:p14="http://schemas.microsoft.com/office/powerpoint/2010/main" val="1746008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N/A </a:t>
            </a: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defTabSz="931774">
              <a:defRPr/>
            </a:pPr>
            <a:r>
              <a:rPr lang="en-US" sz="1200" dirty="0">
                <a:solidFill>
                  <a:schemeClr val="tx1"/>
                </a:solidFill>
                <a:latin typeface="Arial" panose="020B0604020202020204" pitchFamily="34" charset="0"/>
                <a:cs typeface="Arial" panose="020B0604020202020204" pitchFamily="34" charset="0"/>
              </a:rPr>
              <a:t>VA amended its claims adjudication, appeals, and Board of Veterans’ Appeals (BVA, or Board) regulations with the final rule, Public Law (PL) 115-55, </a:t>
            </a:r>
            <a:r>
              <a:rPr lang="en-US" sz="1200" i="1" dirty="0">
                <a:solidFill>
                  <a:schemeClr val="tx1"/>
                </a:solidFill>
                <a:latin typeface="Arial" panose="020B0604020202020204" pitchFamily="34" charset="0"/>
                <a:cs typeface="Arial" panose="020B0604020202020204" pitchFamily="34" charset="0"/>
              </a:rPr>
              <a:t>Veterans Appeals Improvement and Modernization Act of 2017, </a:t>
            </a:r>
            <a:r>
              <a:rPr lang="en-US" sz="1200" i="0" dirty="0">
                <a:solidFill>
                  <a:schemeClr val="tx1"/>
                </a:solidFill>
                <a:latin typeface="Arial" panose="020B0604020202020204" pitchFamily="34" charset="0"/>
                <a:cs typeface="Arial" panose="020B0604020202020204" pitchFamily="34" charset="0"/>
              </a:rPr>
              <a:t>also called “AMA.” </a:t>
            </a:r>
            <a:r>
              <a:rPr lang="en-US" sz="1200" kern="1200" dirty="0">
                <a:solidFill>
                  <a:schemeClr val="tx1"/>
                </a:solidFill>
                <a:effectLst/>
                <a:latin typeface="Arial" panose="020B0604020202020204" pitchFamily="34" charset="0"/>
                <a:cs typeface="Arial" panose="020B0604020202020204" pitchFamily="34" charset="0"/>
              </a:rPr>
              <a:t>The President signed the law on August 23, 2017, and it became effective on February 19, 2019.</a:t>
            </a:r>
          </a:p>
          <a:p>
            <a:pPr defTabSz="931774">
              <a:defRPr/>
            </a:pPr>
            <a:endParaRPr lang="en-US" sz="1200" i="0" kern="1200" dirty="0">
              <a:solidFill>
                <a:schemeClr val="tx1"/>
              </a:solidFill>
              <a:effectLst/>
              <a:latin typeface="Arial" panose="020B0604020202020204" pitchFamily="34" charset="0"/>
              <a:cs typeface="Arial" panose="020B0604020202020204" pitchFamily="34" charset="0"/>
            </a:endParaRPr>
          </a:p>
          <a:p>
            <a:pPr defTabSz="931774">
              <a:defRPr/>
            </a:pPr>
            <a:r>
              <a:rPr lang="en-US" sz="1200" i="0" kern="1200" dirty="0">
                <a:solidFill>
                  <a:schemeClr val="tx1"/>
                </a:solidFill>
                <a:effectLst/>
                <a:latin typeface="Arial" panose="020B0604020202020204" pitchFamily="34" charset="0"/>
                <a:cs typeface="Arial" panose="020B0604020202020204" pitchFamily="34" charset="0"/>
              </a:rPr>
              <a:t>AMA contains numerous provisions including:</a:t>
            </a:r>
          </a:p>
          <a:p>
            <a:pPr marL="171450" indent="-171450" fontAlgn="t">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changes to decision notices</a:t>
            </a:r>
            <a:endParaRPr lang="en-US" sz="1200" dirty="0">
              <a:solidFill>
                <a:schemeClr val="tx1"/>
              </a:solidFill>
              <a:effectLst/>
              <a:latin typeface="Arial" panose="020B0604020202020204" pitchFamily="34" charset="0"/>
              <a:cs typeface="Arial" panose="020B0604020202020204" pitchFamily="34" charset="0"/>
            </a:endParaRPr>
          </a:p>
          <a:p>
            <a:pPr marL="171450" indent="-171450" fontAlgn="t">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new decision review processes, including higher-level reviews and supplemental claims, and</a:t>
            </a:r>
            <a:endParaRPr lang="en-US" sz="1200" dirty="0">
              <a:solidFill>
                <a:schemeClr val="tx1"/>
              </a:solidFill>
              <a:effectLst/>
              <a:latin typeface="Arial" panose="020B0604020202020204" pitchFamily="34" charset="0"/>
              <a:cs typeface="Arial" panose="020B0604020202020204" pitchFamily="34" charset="0"/>
            </a:endParaRPr>
          </a:p>
          <a:p>
            <a:pPr marL="171450" indent="-171450" fontAlgn="t">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new options available at the Board of Veterans’ Appeals.</a:t>
            </a:r>
            <a:endParaRPr lang="en-US" sz="1200" i="0" dirty="0">
              <a:solidFill>
                <a:schemeClr val="tx1"/>
              </a:solidFill>
              <a:latin typeface="Arial" panose="020B0604020202020204" pitchFamily="34" charset="0"/>
              <a:cs typeface="Arial" panose="020B0604020202020204" pitchFamily="34" charset="0"/>
            </a:endParaRPr>
          </a:p>
          <a:p>
            <a:pPr defTabSz="931774">
              <a:defRPr/>
            </a:pPr>
            <a:endParaRPr lang="en-US" sz="1200" i="0" dirty="0">
              <a:solidFill>
                <a:schemeClr val="tx1"/>
              </a:solidFill>
              <a:latin typeface="Arial" panose="020B0604020202020204" pitchFamily="34" charset="0"/>
              <a:cs typeface="Arial" panose="020B0604020202020204" pitchFamily="34" charset="0"/>
            </a:endParaRPr>
          </a:p>
          <a:p>
            <a:pPr defTabSz="931774">
              <a:defRPr/>
            </a:pPr>
            <a:r>
              <a:rPr lang="en-US" sz="1200" dirty="0">
                <a:solidFill>
                  <a:schemeClr val="tx1"/>
                </a:solidFill>
                <a:latin typeface="Arial" panose="020B0604020202020204" pitchFamily="34" charset="0"/>
                <a:cs typeface="Arial" panose="020B0604020202020204" pitchFamily="34" charset="0"/>
              </a:rPr>
              <a:t>Under this rule, VA amended the procedures for appeals of VA decisions on claims for benefits, creating a new, modernized review system.   Disagreements with VA decisions on or after the effective date (February 19, 2019), or in situations in which a claimant elected to opt-in to the new review system, are processed in the modernized review system.   </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3</a:t>
            </a:fld>
            <a:endParaRPr lang="en-US" altLang="en-US" sz="1200" dirty="0"/>
          </a:p>
        </p:txBody>
      </p:sp>
    </p:spTree>
    <p:extLst>
      <p:ext uri="{BB962C8B-B14F-4D97-AF65-F5344CB8AC3E}">
        <p14:creationId xmlns:p14="http://schemas.microsoft.com/office/powerpoint/2010/main" val="2801418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xfrm>
            <a:off x="701040" y="4473891"/>
            <a:ext cx="5608320" cy="378428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Define the duties of the DRO</a:t>
            </a:r>
            <a:endParaRPr lang="en-US" sz="1200"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sz="1200"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defTabSz="931774">
              <a:defRPr/>
            </a:pPr>
            <a:r>
              <a:rPr lang="en-US" sz="1200" dirty="0">
                <a:solidFill>
                  <a:schemeClr val="tx1"/>
                </a:solidFill>
                <a:latin typeface="Arial" panose="020B0604020202020204" pitchFamily="34" charset="0"/>
                <a:cs typeface="Arial" panose="020B0604020202020204" pitchFamily="34" charset="0"/>
              </a:rPr>
              <a:t>This graphic shows the entirety of the legacy appeals system.  The red box identifies the appeals processing stages that a Decision Review Officer (DRO) has jurisdiction and authority to be involved in.  </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defTabSz="931774">
              <a:defRPr/>
            </a:pPr>
            <a:r>
              <a:rPr lang="en-US" sz="1200" dirty="0">
                <a:solidFill>
                  <a:schemeClr val="tx1"/>
                </a:solidFill>
                <a:latin typeface="Arial" panose="020B0604020202020204" pitchFamily="34" charset="0"/>
                <a:cs typeface="Arial" panose="020B0604020202020204" pitchFamily="34" charset="0"/>
              </a:rPr>
              <a:t>A DRO is </a:t>
            </a:r>
            <a:r>
              <a:rPr lang="en-US" sz="1200" kern="1200" dirty="0">
                <a:solidFill>
                  <a:schemeClr val="tx1"/>
                </a:solidFill>
                <a:effectLst/>
                <a:latin typeface="Arial" panose="020B0604020202020204" pitchFamily="34" charset="0"/>
                <a:cs typeface="Arial" panose="020B0604020202020204" pitchFamily="34" charset="0"/>
              </a:rPr>
              <a:t>a senior technical expert who is responsible for holding post-decisional hearings and processing appeals.  The DRO may have jurisdiction of any legacy appeal.</a:t>
            </a:r>
            <a:endParaRPr lang="en-US" sz="1200" dirty="0">
              <a:solidFill>
                <a:schemeClr val="tx1"/>
              </a:solidFill>
              <a:latin typeface="Arial" panose="020B0604020202020204" pitchFamily="34" charset="0"/>
              <a:cs typeface="Arial" panose="020B0604020202020204" pitchFamily="34" charset="0"/>
            </a:endParaRPr>
          </a:p>
          <a:p>
            <a:pPr defTabSz="931774">
              <a:defRPr/>
            </a:pPr>
            <a:endParaRPr lang="en-US" sz="1200" dirty="0">
              <a:solidFill>
                <a:schemeClr val="tx1"/>
              </a:solidFill>
              <a:latin typeface="Arial" panose="020B0604020202020204" pitchFamily="34" charset="0"/>
              <a:cs typeface="Arial" panose="020B0604020202020204" pitchFamily="34" charset="0"/>
            </a:endParaRPr>
          </a:p>
          <a:p>
            <a:pPr defTabSz="931774">
              <a:defRPr/>
            </a:pPr>
            <a:r>
              <a:rPr lang="en-US" sz="1200" dirty="0">
                <a:solidFill>
                  <a:schemeClr val="tx1"/>
                </a:solidFill>
                <a:latin typeface="Arial" panose="020B0604020202020204" pitchFamily="34" charset="0"/>
                <a:cs typeface="Arial" panose="020B0604020202020204" pitchFamily="34" charset="0"/>
              </a:rPr>
              <a:t>*Note* - The graphic on this slide shows how the Appeals Management Center (AMC) or the VA Regional Office is responsible for conducting legacy appeals work and certifying appeals to the Board.  Please note that effective January 4, 2017, VBA Letter 20-17-02, </a:t>
            </a:r>
            <a:r>
              <a:rPr lang="en-US" sz="1200" i="1" dirty="0">
                <a:solidFill>
                  <a:schemeClr val="tx1"/>
                </a:solidFill>
                <a:latin typeface="Arial" panose="020B0604020202020204" pitchFamily="34" charset="0"/>
                <a:cs typeface="Arial" panose="020B0604020202020204" pitchFamily="34" charset="0"/>
              </a:rPr>
              <a:t>Realignment of Appeals Policy and Operational Control to the Appeals Management Office, </a:t>
            </a:r>
            <a:r>
              <a:rPr lang="en-US" sz="1200" i="0" dirty="0">
                <a:solidFill>
                  <a:schemeClr val="tx1"/>
                </a:solidFill>
                <a:latin typeface="Arial" panose="020B0604020202020204" pitchFamily="34" charset="0"/>
                <a:cs typeface="Arial" panose="020B0604020202020204" pitchFamily="34" charset="0"/>
              </a:rPr>
              <a:t>realigned appeals and decision review activities to the newly established Appeals Management Office (AMO).  Furthermore, effective October 1, 2018, AMO established three Decision Review Operations Centers (DROCs) under VBA Letter 20-18-05, </a:t>
            </a:r>
            <a:r>
              <a:rPr lang="en-US" sz="1200" i="1" dirty="0">
                <a:solidFill>
                  <a:schemeClr val="tx1"/>
                </a:solidFill>
                <a:latin typeface="Arial" panose="020B0604020202020204" pitchFamily="34" charset="0"/>
                <a:cs typeface="Arial" panose="020B0604020202020204" pitchFamily="34" charset="0"/>
              </a:rPr>
              <a:t>Decision Review Operations Centers.  </a:t>
            </a:r>
            <a:r>
              <a:rPr lang="en-US" sz="1200" i="0" dirty="0">
                <a:solidFill>
                  <a:schemeClr val="tx1"/>
                </a:solidFill>
                <a:latin typeface="Arial" panose="020B0604020202020204" pitchFamily="34" charset="0"/>
                <a:cs typeface="Arial" panose="020B0604020202020204" pitchFamily="34" charset="0"/>
              </a:rPr>
              <a:t>Per this new guidance, the AMC was renamed to the Washington DC Decision Review Operations Center (DC DROC).  Finally, effective July 2020, AMO was renamed to Office of Administrative Review (OAR).    </a:t>
            </a:r>
            <a:endParaRPr lang="en-US" sz="1200"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4</a:t>
            </a:fld>
            <a:endParaRPr lang="en-US" altLang="en-US" sz="1200" dirty="0"/>
          </a:p>
        </p:txBody>
      </p:sp>
    </p:spTree>
    <p:extLst>
      <p:ext uri="{BB962C8B-B14F-4D97-AF65-F5344CB8AC3E}">
        <p14:creationId xmlns:p14="http://schemas.microsoft.com/office/powerpoint/2010/main" val="3093857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5</a:t>
            </a:fld>
            <a:endParaRPr lang="en-US" dirty="0"/>
          </a:p>
        </p:txBody>
      </p:sp>
    </p:spTree>
    <p:extLst>
      <p:ext uri="{BB962C8B-B14F-4D97-AF65-F5344CB8AC3E}">
        <p14:creationId xmlns:p14="http://schemas.microsoft.com/office/powerpoint/2010/main" val="2314703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Define the duties of the DRO</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b="0" u="sng" dirty="0">
              <a:solidFill>
                <a:schemeClr val="tx1"/>
              </a:solidFill>
              <a:latin typeface="Arial" panose="020B0604020202020204" pitchFamily="34" charset="0"/>
              <a:cs typeface="Arial" panose="020B0604020202020204" pitchFamily="34" charset="0"/>
            </a:endParaRPr>
          </a:p>
          <a:p>
            <a:pPr marL="285750" indent="-28575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Makes direct contact with appellants and their representatives to include holding informal conferences and formal hearings</a:t>
            </a:r>
          </a:p>
          <a:p>
            <a:pPr marL="285750" indent="-28575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Evaluates the evidence of record, including the need for additional evidence as a result of information obtained during the conference or hearing</a:t>
            </a:r>
          </a:p>
          <a:p>
            <a:pPr marL="285750" indent="-28575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Decides disagreements based on the entire evidentiary record</a:t>
            </a:r>
          </a:p>
          <a:p>
            <a:pPr marL="285750" indent="-28575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Issues SOC/SSOCs, certifies, and coordinates the transfer of appeals to BVA</a:t>
            </a:r>
          </a:p>
          <a:p>
            <a:pPr marL="285750" indent="-28575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Plays a central role in employee development, including</a:t>
            </a: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mentoring new employees, such as appeals RVSRs</a:t>
            </a:r>
            <a:endParaRPr lang="en-US"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participating in the training of RVSRs</a:t>
            </a:r>
            <a:endParaRPr lang="en-US"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providing feedback to OAR, Compensation Service, or Pension and Fiduciary (P&amp;F) Service managers at all levels</a:t>
            </a:r>
            <a:endParaRPr lang="en-US" dirty="0">
              <a:solidFill>
                <a:schemeClr val="tx1"/>
              </a:solidFill>
              <a:effectLst/>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6</a:t>
            </a:fld>
            <a:endParaRPr lang="en-US" altLang="en-US" sz="1200" dirty="0"/>
          </a:p>
        </p:txBody>
      </p:sp>
    </p:spTree>
    <p:extLst>
      <p:ext uri="{BB962C8B-B14F-4D97-AF65-F5344CB8AC3E}">
        <p14:creationId xmlns:p14="http://schemas.microsoft.com/office/powerpoint/2010/main" val="3118462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xfrm>
            <a:off x="701040" y="4473892"/>
            <a:ext cx="5608320" cy="40557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Identify issues under the jurisdiction of the DRO</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225425" indent="-225425">
              <a:lnSpc>
                <a:spcPct val="110000"/>
              </a:lnSpc>
            </a:pPr>
            <a:r>
              <a:rPr lang="en-US" dirty="0">
                <a:solidFill>
                  <a:schemeClr val="tx1"/>
                </a:solidFill>
                <a:latin typeface="Arial" panose="020B0604020202020204" pitchFamily="34" charset="0"/>
                <a:cs typeface="Arial" panose="020B0604020202020204" pitchFamily="34" charset="0"/>
              </a:rPr>
              <a:t>The DRO has:</a:t>
            </a:r>
          </a:p>
          <a:p>
            <a:pPr marL="342900" indent="-342900">
              <a:lnSpc>
                <a:spcPct val="110000"/>
              </a:lnSpc>
              <a:buFont typeface="Arial" panose="020B0604020202020204" pitchFamily="34" charset="0"/>
              <a:buChar char="•"/>
            </a:pPr>
            <a:r>
              <a:rPr lang="en-US" i="1" dirty="0">
                <a:solidFill>
                  <a:schemeClr val="tx1"/>
                </a:solidFill>
                <a:latin typeface="Arial" panose="020B0604020202020204" pitchFamily="34" charset="0"/>
                <a:cs typeface="Arial" panose="020B0604020202020204" pitchFamily="34" charset="0"/>
              </a:rPr>
              <a:t>de novo </a:t>
            </a:r>
            <a:r>
              <a:rPr lang="en-US" dirty="0">
                <a:solidFill>
                  <a:schemeClr val="tx1"/>
                </a:solidFill>
                <a:latin typeface="Arial" panose="020B0604020202020204" pitchFamily="34" charset="0"/>
                <a:cs typeface="Arial" panose="020B0604020202020204" pitchFamily="34" charset="0"/>
              </a:rPr>
              <a:t>review jurisdiction over only legacy appeals governed by 38 CFR Part 3 and 38 CFR Part 4</a:t>
            </a:r>
          </a:p>
          <a:p>
            <a:pPr marL="342900" indent="-342900">
              <a:lnSpc>
                <a:spcPct val="11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limited jurisdiction over a rating issue raised during an informal conference or formal hearing, provided the issue was part of the rating decision that is subject of the hearing</a:t>
            </a:r>
          </a:p>
          <a:p>
            <a:pPr marL="342900" indent="-342900">
              <a:lnSpc>
                <a:spcPct val="11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When a DRO issues a favorable decision on an appealed issue, the DRO assumes jurisdiction over and decides any downstream issues, including:</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disability evaluation</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effective date, and</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any inferred or ancillary issues that are encompassed by that favorable decision.</a:t>
            </a:r>
          </a:p>
          <a:p>
            <a:pPr indent="-231775"/>
            <a:r>
              <a:rPr lang="en-US" dirty="0">
                <a:solidFill>
                  <a:schemeClr val="tx1"/>
                </a:solidFill>
                <a:latin typeface="Arial" panose="020B0604020202020204" pitchFamily="34" charset="0"/>
                <a:cs typeface="Arial" panose="020B0604020202020204" pitchFamily="34" charset="0"/>
              </a:rPr>
              <a:t>Example of downstream issue:  The appeal decision maker is reviewing medical evidence in support of the appeal on the Veteran’s SC neurological disability and discovers that it now causes loss of use.  The appeal decision must include a decision on any ancillary benefits to which the Veteran is entitled, such as SMC and auto grant.</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7</a:t>
            </a:fld>
            <a:endParaRPr lang="en-US" altLang="en-US" sz="1200" dirty="0"/>
          </a:p>
        </p:txBody>
      </p:sp>
    </p:spTree>
    <p:extLst>
      <p:ext uri="{BB962C8B-B14F-4D97-AF65-F5344CB8AC3E}">
        <p14:creationId xmlns:p14="http://schemas.microsoft.com/office/powerpoint/2010/main" val="4259256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Identify issues under the jurisdiction of the DRO</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225425" indent="-225425"/>
            <a:r>
              <a:rPr lang="en-US" dirty="0">
                <a:solidFill>
                  <a:schemeClr val="tx1"/>
                </a:solidFill>
                <a:latin typeface="Arial" panose="020B0604020202020204" pitchFamily="34" charset="0"/>
                <a:cs typeface="Arial" panose="020B0604020202020204" pitchFamily="34" charset="0"/>
              </a:rPr>
              <a:t>The DRO </a:t>
            </a:r>
            <a:r>
              <a:rPr lang="en-US" u="sng" dirty="0">
                <a:solidFill>
                  <a:schemeClr val="tx1"/>
                </a:solidFill>
                <a:latin typeface="Arial" panose="020B0604020202020204" pitchFamily="34" charset="0"/>
                <a:cs typeface="Arial" panose="020B0604020202020204" pitchFamily="34" charset="0"/>
              </a:rPr>
              <a:t>does not</a:t>
            </a:r>
            <a:r>
              <a:rPr lang="en-US" dirty="0">
                <a:solidFill>
                  <a:schemeClr val="tx1"/>
                </a:solidFill>
                <a:latin typeface="Arial" panose="020B0604020202020204" pitchFamily="34" charset="0"/>
                <a:cs typeface="Arial" panose="020B0604020202020204" pitchFamily="34" charset="0"/>
              </a:rPr>
              <a:t> have jurisdiction over:</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an appeal on a rating decision made by the DRO him/herself</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Disagreements filed on or after February 19, 2019, to which the modernized review system applies</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Committee on Waivers and Compromises (COWC) issues</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loan guaranty</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insurance, and</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hearing requests concerning the denial of benefits from a medical determination rendered by a VA medical activity for:</a:t>
            </a:r>
          </a:p>
          <a:p>
            <a:pPr marL="919163" lvl="2"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Clothing allowance</a:t>
            </a:r>
          </a:p>
          <a:p>
            <a:pPr marL="919163" lvl="2"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Automobile and adaptive equipment, and</a:t>
            </a:r>
          </a:p>
          <a:p>
            <a:pPr marL="919163" lvl="2"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Specially adapted housing.</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8</a:t>
            </a:fld>
            <a:endParaRPr lang="en-US" altLang="en-US" sz="1200" dirty="0"/>
          </a:p>
        </p:txBody>
      </p:sp>
    </p:spTree>
    <p:extLst>
      <p:ext uri="{BB962C8B-B14F-4D97-AF65-F5344CB8AC3E}">
        <p14:creationId xmlns:p14="http://schemas.microsoft.com/office/powerpoint/2010/main" val="2310811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Understand the DRO's decisional authority and limits of authority</a:t>
            </a:r>
            <a:endParaRPr lang="en-US" sz="1200"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marL="225425" indent="-225425"/>
            <a:r>
              <a:rPr lang="en-US" sz="1200" dirty="0">
                <a:solidFill>
                  <a:schemeClr val="tx1"/>
                </a:solidFill>
                <a:latin typeface="Arial" panose="020B0604020202020204" pitchFamily="34" charset="0"/>
                <a:cs typeface="Arial" panose="020B0604020202020204" pitchFamily="34" charset="0"/>
              </a:rPr>
              <a:t>The DRO may:</a:t>
            </a:r>
          </a:p>
          <a:p>
            <a:pPr marL="225425" indent="-225425">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amend, reverse, or modify a decision based on </a:t>
            </a:r>
            <a:r>
              <a:rPr lang="en-US" sz="1200" i="1" dirty="0">
                <a:solidFill>
                  <a:schemeClr val="tx1"/>
                </a:solidFill>
                <a:latin typeface="Arial" panose="020B0604020202020204" pitchFamily="34" charset="0"/>
                <a:cs typeface="Arial" panose="020B0604020202020204" pitchFamily="34" charset="0"/>
              </a:rPr>
              <a:t>de novo </a:t>
            </a:r>
            <a:r>
              <a:rPr lang="en-US" sz="1200" dirty="0">
                <a:solidFill>
                  <a:schemeClr val="tx1"/>
                </a:solidFill>
                <a:latin typeface="Arial" panose="020B0604020202020204" pitchFamily="34" charset="0"/>
                <a:cs typeface="Arial" panose="020B0604020202020204" pitchFamily="34" charset="0"/>
              </a:rPr>
              <a:t>review, new evidence, or CUE, and</a:t>
            </a:r>
          </a:p>
          <a:p>
            <a:pPr marL="225425" indent="-225425">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exercise single signature CUE authority on decisions that do not involve reduction of evaluation or severance of service connection. </a:t>
            </a:r>
          </a:p>
          <a:p>
            <a:pPr marL="225425" indent="-225425">
              <a:buFont typeface="Arial" panose="020B0604020202020204" pitchFamily="34" charset="0"/>
              <a:buChar char="•"/>
            </a:pPr>
            <a:endParaRPr lang="en-US" sz="120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US" sz="1200" dirty="0">
                <a:solidFill>
                  <a:schemeClr val="tx1"/>
                </a:solidFill>
                <a:latin typeface="Arial" panose="020B0604020202020204" pitchFamily="34" charset="0"/>
                <a:cs typeface="Arial" panose="020B0604020202020204" pitchFamily="34" charset="0"/>
              </a:rPr>
              <a:t>The DRO may </a:t>
            </a:r>
            <a:r>
              <a:rPr lang="en-US" sz="1200" u="sng" dirty="0">
                <a:solidFill>
                  <a:schemeClr val="tx1"/>
                </a:solidFill>
                <a:latin typeface="Arial" panose="020B0604020202020204" pitchFamily="34" charset="0"/>
                <a:cs typeface="Arial" panose="020B0604020202020204" pitchFamily="34" charset="0"/>
              </a:rPr>
              <a:t>not</a:t>
            </a:r>
            <a:r>
              <a:rPr lang="en-US" sz="1200" u="none" dirty="0">
                <a:solidFill>
                  <a:schemeClr val="tx1"/>
                </a:solidFill>
                <a:latin typeface="Arial" panose="020B0604020202020204" pitchFamily="34" charset="0"/>
                <a:cs typeface="Arial" panose="020B0604020202020204" pitchFamily="34" charset="0"/>
              </a:rPr>
              <a:t>:</a:t>
            </a:r>
          </a:p>
          <a:p>
            <a:pPr marL="171450" indent="-171450">
              <a:lnSpc>
                <a:spcPct val="110000"/>
              </a:lnSpc>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participate in a formal hearing if he/she participated in the decision now under appeal</a:t>
            </a:r>
          </a:p>
          <a:p>
            <a:pPr marL="171450" marR="0" lvl="0" indent="-171450" algn="l"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r>
              <a:rPr lang="en-US" sz="1200" dirty="0">
                <a:solidFill>
                  <a:schemeClr val="tx1"/>
                </a:solidFill>
                <a:latin typeface="Arial" panose="020B0604020202020204" pitchFamily="34" charset="0"/>
                <a:cs typeface="Arial" panose="020B0604020202020204" pitchFamily="34" charset="0"/>
              </a:rPr>
              <a:t>recommend based on de novo review of a BVA decision</a:t>
            </a:r>
          </a:p>
          <a:p>
            <a:pPr marL="171450" indent="-171450">
              <a:lnSpc>
                <a:spcPct val="110000"/>
              </a:lnSpc>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Bargain with an appellant or their representative in exchange for withdrawal of an appeal</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9</a:t>
            </a:fld>
            <a:endParaRPr lang="en-US" altLang="en-US" sz="1200" dirty="0"/>
          </a:p>
        </p:txBody>
      </p:sp>
    </p:spTree>
    <p:extLst>
      <p:ext uri="{BB962C8B-B14F-4D97-AF65-F5344CB8AC3E}">
        <p14:creationId xmlns:p14="http://schemas.microsoft.com/office/powerpoint/2010/main" val="2018273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5376955"/>
            <a:ext cx="12192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sz="1800" dirty="0">
              <a:solidFill>
                <a:prstClr val="white"/>
              </a:solidFill>
            </a:endParaRPr>
          </a:p>
        </p:txBody>
      </p:sp>
      <p:sp>
        <p:nvSpPr>
          <p:cNvPr id="6" name="Title 1"/>
          <p:cNvSpPr txBox="1">
            <a:spLocks/>
          </p:cNvSpPr>
          <p:nvPr/>
        </p:nvSpPr>
        <p:spPr>
          <a:xfrm>
            <a:off x="3895120" y="4803734"/>
            <a:ext cx="7700433"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p:nvGrpSpPr>
        <p:grpSpPr>
          <a:xfrm>
            <a:off x="1714248" y="1694039"/>
            <a:ext cx="8763504"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31552" y="5644912"/>
            <a:ext cx="4064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5230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TextBox 3">
            <a:extLst>
              <a:ext uri="{FF2B5EF4-FFF2-40B4-BE49-F238E27FC236}">
                <a16:creationId xmlns:a16="http://schemas.microsoft.com/office/drawing/2014/main" id="{DA3A65DD-876D-4000-B1AA-878B326EE856}"/>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108941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1_Title and Bulle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0" y="793628"/>
            <a:ext cx="12192000" cy="1086867"/>
          </a:xfrm>
        </p:spPr>
        <p:txBody>
          <a:bodyPr anchor="t">
            <a:normAutofit/>
          </a:bodyPr>
          <a:lstStyle>
            <a:lvl1pPr algn="ctr">
              <a:defRPr sz="2800">
                <a:solidFill>
                  <a:srgbClr val="1F497D"/>
                </a:solidFill>
              </a:defRPr>
            </a:lvl1pPr>
          </a:lstStyle>
          <a:p>
            <a:r>
              <a:rPr lang="en-US"/>
              <a:t>Click to edit Master title style</a:t>
            </a:r>
            <a:endParaRPr lang="en-US" dirty="0"/>
          </a:p>
        </p:txBody>
      </p:sp>
      <p:sp>
        <p:nvSpPr>
          <p:cNvPr id="3" name="Content Placeholder 2"/>
          <p:cNvSpPr>
            <a:spLocks noGrp="1"/>
          </p:cNvSpPr>
          <p:nvPr>
            <p:ph idx="1" hasCustomPrompt="1"/>
            <p:custDataLst>
              <p:tags r:id="rId2"/>
            </p:custDataLst>
          </p:nvPr>
        </p:nvSpPr>
        <p:spPr>
          <a:xfrm>
            <a:off x="609600" y="2057400"/>
            <a:ext cx="10972800" cy="3916363"/>
          </a:xfrm>
          <a:prstGeom prst="rect">
            <a:avLst/>
          </a:prstGeom>
        </p:spPr>
        <p:txBody>
          <a:bodyPr>
            <a:normAutofit/>
          </a:bodyPr>
          <a:lstStyle>
            <a:lvl1pPr marL="285750" indent="-285750">
              <a:spcBef>
                <a:spcPts val="0"/>
              </a:spcBef>
              <a:spcAft>
                <a:spcPts val="600"/>
              </a:spcAft>
              <a:buFont typeface="Arial" panose="020B0604020202020204" pitchFamily="34" charset="0"/>
              <a:buChar char="•"/>
              <a:defRPr sz="1800">
                <a:latin typeface="Arial" panose="020B0604020202020204" pitchFamily="34" charset="0"/>
                <a:cs typeface="Arial" panose="020B0604020202020204" pitchFamily="34" charset="0"/>
              </a:defRPr>
            </a:lvl1pPr>
            <a:lvl2pPr marL="478632" indent="-285750">
              <a:spcBef>
                <a:spcPts val="0"/>
              </a:spcBef>
              <a:spcAft>
                <a:spcPts val="600"/>
              </a:spcAft>
              <a:buFont typeface="Arial" panose="020B0604020202020204" pitchFamily="34" charset="0"/>
              <a:buChar char="•"/>
              <a:defRPr sz="1600">
                <a:latin typeface="Arial" panose="020B0604020202020204" pitchFamily="34" charset="0"/>
                <a:cs typeface="Arial" panose="020B0604020202020204" pitchFamily="34" charset="0"/>
              </a:defRPr>
            </a:lvl2pPr>
            <a:lvl3pPr marL="671513" indent="-285750">
              <a:spcBef>
                <a:spcPts val="0"/>
              </a:spcBef>
              <a:spcAft>
                <a:spcPts val="600"/>
              </a:spcAft>
              <a:buFont typeface="Arial" panose="020B0604020202020204" pitchFamily="34" charset="0"/>
              <a:buChar char="•"/>
              <a:defRPr sz="1400">
                <a:latin typeface="Arial" panose="020B0604020202020204" pitchFamily="34" charset="0"/>
                <a:cs typeface="Arial" panose="020B0604020202020204" pitchFamily="34" charset="0"/>
              </a:defRPr>
            </a:lvl3pPr>
            <a:lvl4pPr marL="864394" indent="-285750">
              <a:spcBef>
                <a:spcPts val="0"/>
              </a:spcBef>
              <a:spcAft>
                <a:spcPts val="600"/>
              </a:spcAft>
              <a:buFont typeface="Arial" panose="020B0604020202020204" pitchFamily="34" charset="0"/>
              <a:buChar char="•"/>
              <a:defRPr sz="1400">
                <a:latin typeface="Arial" panose="020B0604020202020204" pitchFamily="34" charset="0"/>
                <a:cs typeface="Arial" panose="020B0604020202020204" pitchFamily="34" charset="0"/>
              </a:defRPr>
            </a:lvl4pPr>
            <a:lvl5pPr marL="964406" indent="-192881">
              <a:spcBef>
                <a:spcPts val="0"/>
              </a:spcBef>
              <a:spcAft>
                <a:spcPts val="600"/>
              </a:spcAft>
              <a:buFont typeface="Arial" panose="020B0604020202020204" pitchFamily="34" charset="0"/>
              <a:buChar char="•"/>
              <a:defRPr sz="1200">
                <a:latin typeface="Arial" panose="020B0604020202020204" pitchFamily="34" charset="0"/>
                <a:cs typeface="Arial" panose="020B0604020202020204" pitchFamily="34" charset="0"/>
              </a:defRPr>
            </a:lvl5p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8" name="Slide Number Placeholder 5">
            <a:extLst>
              <a:ext uri="{FF2B5EF4-FFF2-40B4-BE49-F238E27FC236}">
                <a16:creationId xmlns:a16="http://schemas.microsoft.com/office/drawing/2014/main" id="{D182D0DC-F309-4AD6-9FC4-7A92EF3A0C20}"/>
              </a:ext>
            </a:extLst>
          </p:cNvPr>
          <p:cNvSpPr>
            <a:spLocks noGrp="1"/>
          </p:cNvSpPr>
          <p:nvPr>
            <p:ph type="sldNum" sz="quarter" idx="12"/>
            <p:custDataLst>
              <p:tags r:id="rId3"/>
            </p:custDataLst>
          </p:nvPr>
        </p:nvSpPr>
        <p:spPr>
          <a:xfrm>
            <a:off x="9347200" y="6336268"/>
            <a:ext cx="2844800" cy="365125"/>
          </a:xfrm>
          <a:prstGeom prst="rect">
            <a:avLst/>
          </a:prstGeom>
        </p:spPr>
        <p:txBody>
          <a:bodyPr/>
          <a:lstStyle>
            <a:lvl1pPr algn="r">
              <a:defRPr sz="1400">
                <a:solidFill>
                  <a:schemeClr val="tx1"/>
                </a:solidFill>
                <a:latin typeface="Arial" panose="020B0604020202020204" pitchFamily="34" charset="0"/>
                <a:cs typeface="Arial" panose="020B0604020202020204" pitchFamily="34" charset="0"/>
              </a:defRPr>
            </a:lvl1pPr>
          </a:lstStyle>
          <a:p>
            <a:fld id="{36A6A193-2FDC-48DD-8023-1C75B05EEA9A}" type="slidenum">
              <a:rPr lang="en-US" smtClean="0"/>
              <a:pPr/>
              <a:t>‹#›</a:t>
            </a:fld>
            <a:endParaRPr lang="en-US" dirty="0"/>
          </a:p>
        </p:txBody>
      </p:sp>
      <p:sp>
        <p:nvSpPr>
          <p:cNvPr id="5" name="TextBox 4">
            <a:extLst>
              <a:ext uri="{FF2B5EF4-FFF2-40B4-BE49-F238E27FC236}">
                <a16:creationId xmlns:a16="http://schemas.microsoft.com/office/drawing/2014/main" id="{B0A07940-F539-43F8-81B9-3F2BEB3522F1}"/>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4181362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12/30/2020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70859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12/30/2020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301458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12/30/2020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3008993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12/30/2020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2203335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12/30/2020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643122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12/30/2020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4572140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12/30/2020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8134410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12/30/2020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4016778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p:nvSpPr>
        <p:spPr>
          <a:xfrm>
            <a:off x="441832" y="1659466"/>
            <a:ext cx="11308337" cy="369332"/>
          </a:xfrm>
          <a:prstGeom prst="rect">
            <a:avLst/>
          </a:prstGeom>
          <a:solidFill>
            <a:srgbClr val="00B0F0"/>
          </a:solidFill>
        </p:spPr>
        <p:txBody>
          <a:bodyPr wrap="square" lIns="91440" tIns="45720" rIns="91440" bIns="45720" rtlCol="0">
            <a:spAutoFit/>
          </a:bodyPr>
          <a:lstStyle/>
          <a:p>
            <a:endParaRPr lang="en-US" sz="1800" dirty="0">
              <a:solidFill>
                <a:srgbClr val="000000"/>
              </a:solidFill>
            </a:endParaRPr>
          </a:p>
        </p:txBody>
      </p:sp>
      <p:sp>
        <p:nvSpPr>
          <p:cNvPr id="7" name="TextBox 6"/>
          <p:cNvSpPr txBox="1"/>
          <p:nvPr/>
        </p:nvSpPr>
        <p:spPr>
          <a:xfrm>
            <a:off x="863591" y="2749897"/>
            <a:ext cx="10522964"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
        <p:nvSpPr>
          <p:cNvPr id="8" name="TextBox 7">
            <a:extLst>
              <a:ext uri="{FF2B5EF4-FFF2-40B4-BE49-F238E27FC236}">
                <a16:creationId xmlns:a16="http://schemas.microsoft.com/office/drawing/2014/main" id="{21870F64-CF7A-468D-B0A2-445A3A1EDEC2}"/>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9985686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12/30/2020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2534227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12/30/2020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5239329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12/30/2020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5557357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12/30/2020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779866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12/30/2020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1351599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12/30/2020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9854769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4D2D5761-C086-4537-89FC-BCC73D16601A}"/>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9" name="Title 1">
            <a:extLst>
              <a:ext uri="{FF2B5EF4-FFF2-40B4-BE49-F238E27FC236}">
                <a16:creationId xmlns:a16="http://schemas.microsoft.com/office/drawing/2014/main" id="{4CB16B73-D11F-4C6E-BE90-F196503EC226}"/>
              </a:ext>
            </a:extLst>
          </p:cNvPr>
          <p:cNvSpPr>
            <a:spLocks noGrp="1"/>
          </p:cNvSpPr>
          <p:nvPr>
            <p:ph type="title" hasCustomPrompt="1"/>
          </p:nvPr>
        </p:nvSpPr>
        <p:spPr>
          <a:xfrm>
            <a:off x="0" y="-78062"/>
            <a:ext cx="12192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10" name="Rectangle 9">
            <a:extLst>
              <a:ext uri="{FF2B5EF4-FFF2-40B4-BE49-F238E27FC236}">
                <a16:creationId xmlns:a16="http://schemas.microsoft.com/office/drawing/2014/main" id="{2BB62D4C-E2D5-4C37-80FA-50DCE41513A5}"/>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1" name="Slide Number Placeholder 5">
            <a:extLst>
              <a:ext uri="{FF2B5EF4-FFF2-40B4-BE49-F238E27FC236}">
                <a16:creationId xmlns:a16="http://schemas.microsoft.com/office/drawing/2014/main" id="{5561693D-7A42-4C55-BED9-9B7047648189}"/>
              </a:ext>
            </a:extLst>
          </p:cNvPr>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12" name="Picture 2" descr="C:\Users\vacoGrovem\AppData\Local\Microsoft\Windows\Temporary Internet Files\Content.Outlook\83QVOJUE\CHOOSE-VA-rev.png">
            <a:extLst>
              <a:ext uri="{FF2B5EF4-FFF2-40B4-BE49-F238E27FC236}">
                <a16:creationId xmlns:a16="http://schemas.microsoft.com/office/drawing/2014/main" id="{2C7FE6AB-BF05-4947-8671-2F77CC9A354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PPSeal.png">
            <a:extLst>
              <a:ext uri="{FF2B5EF4-FFF2-40B4-BE49-F238E27FC236}">
                <a16:creationId xmlns:a16="http://schemas.microsoft.com/office/drawing/2014/main" id="{4ABD0140-471C-4784-9B40-2297D8D44E7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14" name="TextBox 13">
            <a:extLst>
              <a:ext uri="{FF2B5EF4-FFF2-40B4-BE49-F238E27FC236}">
                <a16:creationId xmlns:a16="http://schemas.microsoft.com/office/drawing/2014/main" id="{4CA1F2BE-7414-4EAA-96B0-B54A8F393A5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4568555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a:extLst>
              <a:ext uri="{FF2B5EF4-FFF2-40B4-BE49-F238E27FC236}">
                <a16:creationId xmlns:a16="http://schemas.microsoft.com/office/drawing/2014/main" id="{FB73682C-156B-478C-A7B3-1332CF23EBE3}"/>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1" name="Title 1">
            <a:extLst>
              <a:ext uri="{FF2B5EF4-FFF2-40B4-BE49-F238E27FC236}">
                <a16:creationId xmlns:a16="http://schemas.microsoft.com/office/drawing/2014/main" id="{9F935438-E66F-4008-82EC-F91DDED5F72A}"/>
              </a:ext>
            </a:extLst>
          </p:cNvPr>
          <p:cNvSpPr>
            <a:spLocks noGrp="1"/>
          </p:cNvSpPr>
          <p:nvPr>
            <p:ph type="title" hasCustomPrompt="1"/>
          </p:nvPr>
        </p:nvSpPr>
        <p:spPr>
          <a:xfrm>
            <a:off x="0" y="-78062"/>
            <a:ext cx="12192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12" name="Rectangle 11">
            <a:extLst>
              <a:ext uri="{FF2B5EF4-FFF2-40B4-BE49-F238E27FC236}">
                <a16:creationId xmlns:a16="http://schemas.microsoft.com/office/drawing/2014/main" id="{C746907D-B1B1-40FD-B991-C4DB8C47D4A4}"/>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3" name="Slide Number Placeholder 5">
            <a:extLst>
              <a:ext uri="{FF2B5EF4-FFF2-40B4-BE49-F238E27FC236}">
                <a16:creationId xmlns:a16="http://schemas.microsoft.com/office/drawing/2014/main" id="{005958CE-E5DA-4B17-8A2B-91B107DCFF83}"/>
              </a:ext>
            </a:extLst>
          </p:cNvPr>
          <p:cNvSpPr>
            <a:spLocks noGrp="1"/>
          </p:cNvSpPr>
          <p:nvPr>
            <p:ph type="sldNum" sz="quarter" idx="10"/>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14" name="Picture 2" descr="C:\Users\vacoGrovem\AppData\Local\Microsoft\Windows\Temporary Internet Files\Content.Outlook\83QVOJUE\CHOOSE-VA-rev.png">
            <a:extLst>
              <a:ext uri="{FF2B5EF4-FFF2-40B4-BE49-F238E27FC236}">
                <a16:creationId xmlns:a16="http://schemas.microsoft.com/office/drawing/2014/main" id="{1B7C34C4-55A1-4966-80E4-2A240416337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PPSeal.png">
            <a:extLst>
              <a:ext uri="{FF2B5EF4-FFF2-40B4-BE49-F238E27FC236}">
                <a16:creationId xmlns:a16="http://schemas.microsoft.com/office/drawing/2014/main" id="{32555A7F-6FF7-4E61-99A0-1E31993F55E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16" name="TextBox 15">
            <a:extLst>
              <a:ext uri="{FF2B5EF4-FFF2-40B4-BE49-F238E27FC236}">
                <a16:creationId xmlns:a16="http://schemas.microsoft.com/office/drawing/2014/main" id="{35046A4F-F1DB-4D27-B11B-05231FEA6F3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5878582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12/30/2020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42352324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12/30/2020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181123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28818234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12/30/2020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046872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12/30/2020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2846323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12/30/2020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494546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12/30/2020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00899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2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dirty="0">
              <a:solidFill>
                <a:prstClr val="white"/>
              </a:solidFill>
            </a:endParaRPr>
          </a:p>
        </p:txBody>
      </p:sp>
      <p:sp>
        <p:nvSpPr>
          <p:cNvPr id="5" name="TextBox 4">
            <a:extLst>
              <a:ext uri="{FF2B5EF4-FFF2-40B4-BE49-F238E27FC236}">
                <a16:creationId xmlns:a16="http://schemas.microsoft.com/office/drawing/2014/main" id="{895018EC-B20E-440F-A94A-92EE545F4135}"/>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61695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1"/>
            <a:ext cx="10972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36383B9-8516-422F-8979-8D4EBC5CDDAB}" type="slidenum">
              <a:rPr lang="en-US" smtClean="0"/>
              <a:t>‹#›</a:t>
            </a:fld>
            <a:endParaRPr lang="en-US" dirty="0"/>
          </a:p>
        </p:txBody>
      </p:sp>
      <p:sp>
        <p:nvSpPr>
          <p:cNvPr id="5" name="Rectangle 4"/>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7"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8" name="TextBox 7"/>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921372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a:extLst>
              <a:ext uri="{FF2B5EF4-FFF2-40B4-BE49-F238E27FC236}">
                <a16:creationId xmlns:a16="http://schemas.microsoft.com/office/drawing/2014/main" id="{C0583546-692C-4AC1-B010-E548B84A1C6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334435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7" y="273142"/>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857" y="273056"/>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7" y="1435106"/>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8" name="TextBox 7">
            <a:extLst>
              <a:ext uri="{FF2B5EF4-FFF2-40B4-BE49-F238E27FC236}">
                <a16:creationId xmlns:a16="http://schemas.microsoft.com/office/drawing/2014/main" id="{C2269A14-0D25-432B-B988-9D95DA6ADAFB}"/>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537555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4" name="TextBox 3">
            <a:extLst>
              <a:ext uri="{FF2B5EF4-FFF2-40B4-BE49-F238E27FC236}">
                <a16:creationId xmlns:a16="http://schemas.microsoft.com/office/drawing/2014/main" id="{84DAEC34-B324-407F-A6DF-3D3CE9458A9C}"/>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820304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36383B9-8516-422F-8979-8D4EBC5CDDAB}" type="slidenum">
              <a:rPr lang="en-US" smtClean="0"/>
              <a:t>‹#›</a:t>
            </a:fld>
            <a:endParaRPr lang="en-US" dirty="0"/>
          </a:p>
        </p:txBody>
      </p:sp>
      <p:sp>
        <p:nvSpPr>
          <p:cNvPr id="8" name="TextBox 7">
            <a:extLst>
              <a:ext uri="{FF2B5EF4-FFF2-40B4-BE49-F238E27FC236}">
                <a16:creationId xmlns:a16="http://schemas.microsoft.com/office/drawing/2014/main" id="{89B2853A-B4F2-41A4-86AF-D806BED1A700}"/>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370999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94"/>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Slide Number Placeholder 5"/>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2050" name="Picture 2" descr="C:\Users\vacoGrovem\AppData\Local\Microsoft\Windows\Temporary Internet Files\Content.Outlook\83QVOJUE\CHOOSE-VA-rev.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10" name="TextBox 9">
            <a:extLst>
              <a:ext uri="{FF2B5EF4-FFF2-40B4-BE49-F238E27FC236}">
                <a16:creationId xmlns:a16="http://schemas.microsoft.com/office/drawing/2014/main" id="{FFA54688-A01F-46D7-956E-0C900C402DB6}"/>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222984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96"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12/30/2020</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797758143"/>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12/30/2020</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80325040"/>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notesSlide" Target="../notesSlides/notesSlide11.xml"/><Relationship Id="rId4"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notesSlide" Target="../notesSlides/notesSlide12.xml"/><Relationship Id="rId4"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notesSlide" Target="../notesSlides/notesSlide13.xml"/><Relationship Id="rId4"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 Id="rId5" Type="http://schemas.openxmlformats.org/officeDocument/2006/relationships/notesSlide" Target="../notesSlides/notesSlide15.xml"/><Relationship Id="rId4"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notesSlide" Target="../notesSlides/notesSlide16.xml"/><Relationship Id="rId4"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5" Type="http://schemas.openxmlformats.org/officeDocument/2006/relationships/notesSlide" Target="../notesSlides/notesSlide17.xml"/><Relationship Id="rId4"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43.xml"/><Relationship Id="rId1" Type="http://schemas.openxmlformats.org/officeDocument/2006/relationships/tags" Target="../tags/tag42.xml"/><Relationship Id="rId5" Type="http://schemas.openxmlformats.org/officeDocument/2006/relationships/image" Target="../media/image6.png"/><Relationship Id="rId4"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notesSlide" Target="../notesSlides/notesSlide2.xml"/><Relationship Id="rId4"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5" Type="http://schemas.openxmlformats.org/officeDocument/2006/relationships/notesSlide" Target="../notesSlides/notesSlide20.xml"/><Relationship Id="rId4"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5" Type="http://schemas.openxmlformats.org/officeDocument/2006/relationships/notesSlide" Target="../notesSlides/notesSlide21.xml"/><Relationship Id="rId4"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5" Type="http://schemas.openxmlformats.org/officeDocument/2006/relationships/notesSlide" Target="../notesSlides/notesSlide22.xml"/><Relationship Id="rId4"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 Id="rId5" Type="http://schemas.openxmlformats.org/officeDocument/2006/relationships/notesSlide" Target="../notesSlides/notesSlide24.xml"/><Relationship Id="rId4"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notesSlide" Target="../notesSlides/notesSlide3.xml"/><Relationship Id="rId4"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image" Target="../media/image5.png"/><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notesSlide" Target="../notesSlides/notesSlide6.xml"/><Relationship Id="rId4"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notesSlide" Target="../notesSlides/notesSlide7.xml"/><Relationship Id="rId4"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5" Type="http://schemas.openxmlformats.org/officeDocument/2006/relationships/notesSlide" Target="../notesSlides/notesSlide8.xml"/><Relationship Id="rId4"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notesSlide" Target="../notesSlides/notesSlide9.xml"/><Relationship Id="rId4"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68EBE-345D-49A1-9464-6BEBC79BDE36}"/>
              </a:ext>
            </a:extLst>
          </p:cNvPr>
          <p:cNvSpPr>
            <a:spLocks noGrp="1"/>
          </p:cNvSpPr>
          <p:nvPr>
            <p:ph type="ctrTitle"/>
          </p:nvPr>
        </p:nvSpPr>
        <p:spPr>
          <a:xfrm>
            <a:off x="914400" y="2693987"/>
            <a:ext cx="10363200" cy="1470025"/>
          </a:xfrm>
        </p:spPr>
        <p:txBody>
          <a:bodyPr/>
          <a:lstStyle/>
          <a:p>
            <a:r>
              <a:rPr lang="en-US" b="1" i="1" dirty="0">
                <a:solidFill>
                  <a:srgbClr val="002F56"/>
                </a:solidFill>
                <a:latin typeface="Myriad Pro" panose="020B0503030403020204"/>
              </a:rPr>
              <a:t>Legacy Appeals:  </a:t>
            </a:r>
            <a:br>
              <a:rPr lang="en-US" b="1" i="1" dirty="0">
                <a:solidFill>
                  <a:srgbClr val="002F56"/>
                </a:solidFill>
                <a:latin typeface="Myriad Pro" panose="020B0503030403020204"/>
              </a:rPr>
            </a:br>
            <a:r>
              <a:rPr lang="en-US" b="1" i="1" dirty="0">
                <a:solidFill>
                  <a:srgbClr val="002F56"/>
                </a:solidFill>
                <a:latin typeface="Myriad Pro" panose="020B0503030403020204"/>
              </a:rPr>
              <a:t>DRO Review Process</a:t>
            </a:r>
          </a:p>
        </p:txBody>
      </p:sp>
      <p:sp>
        <p:nvSpPr>
          <p:cNvPr id="3" name="Subtitle 2">
            <a:extLst>
              <a:ext uri="{FF2B5EF4-FFF2-40B4-BE49-F238E27FC236}">
                <a16:creationId xmlns:a16="http://schemas.microsoft.com/office/drawing/2014/main" id="{BCEBCFE4-A447-4693-BA5D-7870772E3422}"/>
              </a:ext>
            </a:extLst>
          </p:cNvPr>
          <p:cNvSpPr>
            <a:spLocks noGrp="1"/>
          </p:cNvSpPr>
          <p:nvPr>
            <p:ph type="subTitle" idx="1"/>
          </p:nvPr>
        </p:nvSpPr>
        <p:spPr>
          <a:xfrm>
            <a:off x="1828800" y="4309946"/>
            <a:ext cx="8534400" cy="1752600"/>
          </a:xfrm>
        </p:spPr>
        <p:txBody>
          <a:bodyPr/>
          <a:lstStyle/>
          <a:p>
            <a:r>
              <a:rPr lang="en-US" dirty="0"/>
              <a:t>Office of Administrative Review</a:t>
            </a:r>
          </a:p>
          <a:p>
            <a:r>
              <a:rPr lang="en-US" dirty="0"/>
              <a:t>December 2020</a:t>
            </a:r>
          </a:p>
        </p:txBody>
      </p:sp>
      <p:pic>
        <p:nvPicPr>
          <p:cNvPr id="5" name="Picture 4">
            <a:extLst>
              <a:ext uri="{FF2B5EF4-FFF2-40B4-BE49-F238E27FC236}">
                <a16:creationId xmlns:a16="http://schemas.microsoft.com/office/drawing/2014/main" id="{0B103271-7E39-4B6F-8655-0FEB3BD75E86}"/>
              </a:ext>
            </a:extLst>
          </p:cNvPr>
          <p:cNvPicPr>
            <a:picLocks noChangeAspect="1"/>
          </p:cNvPicPr>
          <p:nvPr/>
        </p:nvPicPr>
        <p:blipFill>
          <a:blip r:embed="rId3"/>
          <a:stretch>
            <a:fillRect/>
          </a:stretch>
        </p:blipFill>
        <p:spPr>
          <a:xfrm>
            <a:off x="4450694" y="795454"/>
            <a:ext cx="3034069" cy="1752599"/>
          </a:xfrm>
          <a:prstGeom prst="rect">
            <a:avLst/>
          </a:prstGeom>
        </p:spPr>
      </p:pic>
    </p:spTree>
    <p:extLst>
      <p:ext uri="{BB962C8B-B14F-4D97-AF65-F5344CB8AC3E}">
        <p14:creationId xmlns:p14="http://schemas.microsoft.com/office/powerpoint/2010/main" val="1955648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2D680-EA0C-4375-9D38-C8D702C177EA}"/>
              </a:ext>
            </a:extLst>
          </p:cNvPr>
          <p:cNvSpPr>
            <a:spLocks noGrp="1"/>
          </p:cNvSpPr>
          <p:nvPr>
            <p:ph type="title" idx="4294967295"/>
          </p:nvPr>
        </p:nvSpPr>
        <p:spPr>
          <a:xfrm>
            <a:off x="0" y="2697162"/>
            <a:ext cx="12192000" cy="731838"/>
          </a:xfrm>
        </p:spPr>
        <p:txBody>
          <a:bodyPr>
            <a:normAutofit fontScale="90000"/>
          </a:bodyPr>
          <a:lstStyle/>
          <a:p>
            <a:r>
              <a:rPr lang="en-US" i="1" dirty="0">
                <a:solidFill>
                  <a:srgbClr val="002F56"/>
                </a:solidFill>
                <a:latin typeface="Myriad Pro" panose="020B0503030403020204"/>
              </a:rPr>
              <a:t>De Novo Review</a:t>
            </a:r>
          </a:p>
        </p:txBody>
      </p:sp>
    </p:spTree>
    <p:extLst>
      <p:ext uri="{BB962C8B-B14F-4D97-AF65-F5344CB8AC3E}">
        <p14:creationId xmlns:p14="http://schemas.microsoft.com/office/powerpoint/2010/main" val="279995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Right to </a:t>
            </a:r>
            <a:r>
              <a:rPr lang="en-US" altLang="en-US" i="1" dirty="0">
                <a:solidFill>
                  <a:srgbClr val="002060"/>
                </a:solidFill>
                <a:latin typeface="Myriad Pro"/>
                <a:cs typeface="Times New Roman" panose="02020603050405020304" pitchFamily="18" charset="0"/>
              </a:rPr>
              <a:t>de novo </a:t>
            </a:r>
            <a:r>
              <a:rPr lang="en-US" altLang="en-US" dirty="0">
                <a:solidFill>
                  <a:srgbClr val="002060"/>
                </a:solidFill>
                <a:latin typeface="Myriad Pro"/>
                <a:cs typeface="Times New Roman" panose="02020603050405020304" pitchFamily="18" charset="0"/>
              </a:rPr>
              <a:t>review if NOD filed timely, and either requests review</a:t>
            </a:r>
          </a:p>
          <a:p>
            <a:pPr lvl="1"/>
            <a:r>
              <a:rPr lang="en-US" altLang="en-US" dirty="0">
                <a:solidFill>
                  <a:srgbClr val="002060"/>
                </a:solidFill>
                <a:latin typeface="Myriad Pro"/>
                <a:cs typeface="Times New Roman" panose="02020603050405020304" pitchFamily="18" charset="0"/>
              </a:rPr>
              <a:t>at time of NOD submission, or</a:t>
            </a:r>
          </a:p>
          <a:p>
            <a:pPr lvl="1"/>
            <a:r>
              <a:rPr lang="en-US" altLang="en-US" dirty="0">
                <a:solidFill>
                  <a:srgbClr val="002060"/>
                </a:solidFill>
                <a:latin typeface="Myriad Pro"/>
                <a:cs typeface="Times New Roman" panose="02020603050405020304" pitchFamily="18" charset="0"/>
              </a:rPr>
              <a:t>within 60 days of the date VA sends notice of right to </a:t>
            </a:r>
            <a:r>
              <a:rPr lang="en-US" altLang="en-US" i="1" dirty="0">
                <a:solidFill>
                  <a:srgbClr val="002060"/>
                </a:solidFill>
                <a:latin typeface="Myriad Pro"/>
                <a:cs typeface="Times New Roman" panose="02020603050405020304" pitchFamily="18" charset="0"/>
              </a:rPr>
              <a:t>de novo </a:t>
            </a:r>
            <a:r>
              <a:rPr lang="en-US" altLang="en-US" dirty="0">
                <a:solidFill>
                  <a:srgbClr val="002060"/>
                </a:solidFill>
                <a:latin typeface="Myriad Pro"/>
                <a:cs typeface="Times New Roman" panose="02020603050405020304" pitchFamily="18" charset="0"/>
              </a:rPr>
              <a:t>review</a:t>
            </a:r>
          </a:p>
          <a:p>
            <a:r>
              <a:rPr lang="en-US" altLang="en-US" dirty="0">
                <a:solidFill>
                  <a:srgbClr val="002060"/>
                </a:solidFill>
                <a:latin typeface="Myriad Pro"/>
                <a:cs typeface="Times New Roman" panose="02020603050405020304" pitchFamily="18" charset="0"/>
              </a:rPr>
              <a:t>60-day time limit cannot be extended</a:t>
            </a:r>
          </a:p>
          <a:p>
            <a:r>
              <a:rPr lang="en-US" altLang="en-US" dirty="0">
                <a:solidFill>
                  <a:srgbClr val="002060"/>
                </a:solidFill>
                <a:latin typeface="Myriad Pro"/>
                <a:cs typeface="Times New Roman" panose="02020603050405020304" pitchFamily="18" charset="0"/>
              </a:rPr>
              <a:t>Can only have one </a:t>
            </a:r>
            <a:r>
              <a:rPr lang="en-US" altLang="en-US" i="1" dirty="0">
                <a:solidFill>
                  <a:srgbClr val="002060"/>
                </a:solidFill>
                <a:latin typeface="Myriad Pro"/>
                <a:cs typeface="Times New Roman" panose="02020603050405020304" pitchFamily="18" charset="0"/>
              </a:rPr>
              <a:t>de novo</a:t>
            </a:r>
            <a:r>
              <a:rPr lang="en-US" altLang="en-US" dirty="0">
                <a:solidFill>
                  <a:srgbClr val="002060"/>
                </a:solidFill>
                <a:latin typeface="Myriad Pro"/>
                <a:cs typeface="Times New Roman" panose="02020603050405020304" pitchFamily="18" charset="0"/>
              </a:rPr>
              <a:t> review of an issue</a:t>
            </a:r>
          </a:p>
          <a:p>
            <a:pPr lvl="1"/>
            <a:endParaRPr lang="en-US" altLang="en-US" dirty="0">
              <a:solidFill>
                <a:srgbClr val="002060"/>
              </a:solidFill>
              <a:latin typeface="Myriad Pro"/>
              <a:cs typeface="Times New Roman" panose="02020603050405020304" pitchFamily="18" charset="0"/>
            </a:endParaRP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11</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Right to </a:t>
            </a:r>
            <a:r>
              <a:rPr lang="en-US" altLang="en-US" b="0" i="1" dirty="0">
                <a:effectLst/>
                <a:latin typeface="Myriad Pro" panose="020B0503030403020204" pitchFamily="34" charset="0"/>
              </a:rPr>
              <a:t>De Novo </a:t>
            </a:r>
            <a:r>
              <a:rPr lang="en-US" altLang="en-US" b="0" dirty="0">
                <a:effectLst/>
                <a:latin typeface="Myriad Pro" panose="020B0503030403020204" pitchFamily="34" charset="0"/>
              </a:rPr>
              <a:t>Review</a:t>
            </a:r>
          </a:p>
        </p:txBody>
      </p:sp>
    </p:spTree>
    <p:extLst>
      <p:ext uri="{BB962C8B-B14F-4D97-AF65-F5344CB8AC3E}">
        <p14:creationId xmlns:p14="http://schemas.microsoft.com/office/powerpoint/2010/main" val="224694029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Individual who did </a:t>
            </a:r>
            <a:r>
              <a:rPr lang="en-US" altLang="en-US" u="sng" dirty="0">
                <a:solidFill>
                  <a:srgbClr val="002060"/>
                </a:solidFill>
                <a:latin typeface="Myriad Pro"/>
                <a:cs typeface="Times New Roman" panose="02020603050405020304" pitchFamily="18" charset="0"/>
              </a:rPr>
              <a:t>not</a:t>
            </a:r>
            <a:r>
              <a:rPr lang="en-US" altLang="en-US" dirty="0">
                <a:solidFill>
                  <a:srgbClr val="002060"/>
                </a:solidFill>
                <a:latin typeface="Myriad Pro"/>
                <a:cs typeface="Times New Roman" panose="02020603050405020304" pitchFamily="18" charset="0"/>
              </a:rPr>
              <a:t> participate in original decision</a:t>
            </a:r>
          </a:p>
          <a:p>
            <a:r>
              <a:rPr lang="en-US" altLang="en-US" dirty="0">
                <a:solidFill>
                  <a:srgbClr val="002F56"/>
                </a:solidFill>
                <a:latin typeface="Myriad Pro"/>
                <a:cs typeface="Times New Roman" panose="02020603050405020304" pitchFamily="18" charset="0"/>
              </a:rPr>
              <a:t>Conducted by DRO or higher (cannot be delegated lower):</a:t>
            </a:r>
          </a:p>
          <a:p>
            <a:pPr lvl="1"/>
            <a:r>
              <a:rPr lang="en-US" altLang="en-US" dirty="0">
                <a:solidFill>
                  <a:srgbClr val="002F56"/>
                </a:solidFill>
                <a:latin typeface="Myriad Pro"/>
                <a:cs typeface="Times New Roman" panose="02020603050405020304" pitchFamily="18" charset="0"/>
              </a:rPr>
              <a:t>DROCM</a:t>
            </a:r>
          </a:p>
          <a:p>
            <a:pPr lvl="1"/>
            <a:r>
              <a:rPr lang="en-US" altLang="en-US" dirty="0">
                <a:solidFill>
                  <a:srgbClr val="002060"/>
                </a:solidFill>
                <a:latin typeface="Myriad Pro"/>
                <a:cs typeface="Times New Roman" panose="02020603050405020304" pitchFamily="18" charset="0"/>
              </a:rPr>
              <a:t>VSCM</a:t>
            </a:r>
          </a:p>
          <a:p>
            <a:pPr lvl="1"/>
            <a:r>
              <a:rPr lang="en-US" altLang="en-US" dirty="0">
                <a:solidFill>
                  <a:srgbClr val="002060"/>
                </a:solidFill>
                <a:latin typeface="Myriad Pro"/>
                <a:cs typeface="Times New Roman" panose="02020603050405020304" pitchFamily="18" charset="0"/>
              </a:rPr>
              <a:t>PMCM</a:t>
            </a:r>
          </a:p>
          <a:p>
            <a:r>
              <a:rPr lang="en-US" altLang="en-US" dirty="0">
                <a:solidFill>
                  <a:srgbClr val="002060"/>
                </a:solidFill>
                <a:latin typeface="Myriad Pro"/>
                <a:cs typeface="Times New Roman" panose="02020603050405020304" pitchFamily="18" charset="0"/>
              </a:rPr>
              <a:t>Visiting DRO</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12</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Conducting the Review</a:t>
            </a:r>
          </a:p>
        </p:txBody>
      </p:sp>
    </p:spTree>
    <p:extLst>
      <p:ext uri="{BB962C8B-B14F-4D97-AF65-F5344CB8AC3E}">
        <p14:creationId xmlns:p14="http://schemas.microsoft.com/office/powerpoint/2010/main" val="382790589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New and complete review</a:t>
            </a:r>
          </a:p>
          <a:p>
            <a:r>
              <a:rPr lang="en-US" altLang="en-US" dirty="0">
                <a:solidFill>
                  <a:srgbClr val="002060"/>
                </a:solidFill>
                <a:latin typeface="Myriad Pro"/>
                <a:cs typeface="Times New Roman" panose="02020603050405020304" pitchFamily="18" charset="0"/>
              </a:rPr>
              <a:t>No deference to decision being appealed</a:t>
            </a:r>
          </a:p>
          <a:p>
            <a:r>
              <a:rPr lang="en-US" altLang="en-US" dirty="0">
                <a:solidFill>
                  <a:srgbClr val="002060"/>
                </a:solidFill>
                <a:latin typeface="Myriad Pro"/>
                <a:cs typeface="Times New Roman" panose="02020603050405020304" pitchFamily="18" charset="0"/>
              </a:rPr>
              <a:t>Result may be new decision or no change</a:t>
            </a:r>
          </a:p>
          <a:p>
            <a:r>
              <a:rPr lang="en-US" altLang="en-US" dirty="0">
                <a:solidFill>
                  <a:srgbClr val="002060"/>
                </a:solidFill>
                <a:latin typeface="Myriad Pro"/>
                <a:cs typeface="Times New Roman" panose="02020603050405020304" pitchFamily="18" charset="0"/>
              </a:rPr>
              <a:t>Review only of decision that appellant has expressed disagreement with</a:t>
            </a:r>
          </a:p>
          <a:p>
            <a:r>
              <a:rPr lang="en-US" altLang="en-US" dirty="0">
                <a:solidFill>
                  <a:srgbClr val="002060"/>
                </a:solidFill>
                <a:latin typeface="Myriad Pro"/>
                <a:cs typeface="Times New Roman" panose="02020603050405020304" pitchFamily="18" charset="0"/>
              </a:rPr>
              <a:t>Reverse or revise other decisions, even if disadvantageous (requires CUE)</a:t>
            </a:r>
          </a:p>
          <a:p>
            <a:endParaRPr lang="en-US" altLang="en-US" dirty="0">
              <a:solidFill>
                <a:srgbClr val="002060"/>
              </a:solidFill>
              <a:latin typeface="Myriad Pro"/>
              <a:cs typeface="Times New Roman" panose="02020603050405020304" pitchFamily="18" charset="0"/>
            </a:endParaRP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13</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i="1" dirty="0">
                <a:effectLst/>
                <a:latin typeface="Myriad Pro" panose="020B0503030403020204" pitchFamily="34" charset="0"/>
              </a:rPr>
              <a:t>De Novo </a:t>
            </a:r>
            <a:r>
              <a:rPr lang="en-US" altLang="en-US" b="0" dirty="0">
                <a:effectLst/>
                <a:latin typeface="Myriad Pro" panose="020B0503030403020204" pitchFamily="34" charset="0"/>
              </a:rPr>
              <a:t>Review</a:t>
            </a:r>
            <a:endParaRPr lang="en-US" altLang="en-US" b="0" i="1" dirty="0">
              <a:effectLst/>
              <a:latin typeface="Myriad Pro" panose="020B0503030403020204" pitchFamily="34" charset="0"/>
            </a:endParaRPr>
          </a:p>
        </p:txBody>
      </p:sp>
    </p:spTree>
    <p:extLst>
      <p:ext uri="{BB962C8B-B14F-4D97-AF65-F5344CB8AC3E}">
        <p14:creationId xmlns:p14="http://schemas.microsoft.com/office/powerpoint/2010/main" val="355368200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2D680-EA0C-4375-9D38-C8D702C177EA}"/>
              </a:ext>
            </a:extLst>
          </p:cNvPr>
          <p:cNvSpPr>
            <a:spLocks noGrp="1"/>
          </p:cNvSpPr>
          <p:nvPr>
            <p:ph type="title" idx="4294967295"/>
          </p:nvPr>
        </p:nvSpPr>
        <p:spPr>
          <a:xfrm>
            <a:off x="0" y="2697162"/>
            <a:ext cx="12192000" cy="731838"/>
          </a:xfrm>
        </p:spPr>
        <p:txBody>
          <a:bodyPr>
            <a:normAutofit fontScale="90000"/>
          </a:bodyPr>
          <a:lstStyle/>
          <a:p>
            <a:r>
              <a:rPr lang="en-US" i="1" dirty="0">
                <a:solidFill>
                  <a:srgbClr val="002F56"/>
                </a:solidFill>
                <a:latin typeface="Myriad Pro" panose="020B0503030403020204"/>
              </a:rPr>
              <a:t>Informal Conference</a:t>
            </a:r>
          </a:p>
        </p:txBody>
      </p:sp>
    </p:spTree>
    <p:extLst>
      <p:ext uri="{BB962C8B-B14F-4D97-AF65-F5344CB8AC3E}">
        <p14:creationId xmlns:p14="http://schemas.microsoft.com/office/powerpoint/2010/main" val="878992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Scheduled and conducted at DRO discretion</a:t>
            </a:r>
          </a:p>
          <a:p>
            <a:r>
              <a:rPr lang="en-US" altLang="en-US" dirty="0">
                <a:solidFill>
                  <a:srgbClr val="002060"/>
                </a:solidFill>
                <a:latin typeface="Myriad Pro"/>
                <a:cs typeface="Times New Roman" panose="02020603050405020304" pitchFamily="18" charset="0"/>
              </a:rPr>
              <a:t>All parties understand issues pending review</a:t>
            </a:r>
          </a:p>
          <a:p>
            <a:r>
              <a:rPr lang="en-US" altLang="en-US" dirty="0">
                <a:solidFill>
                  <a:srgbClr val="002060"/>
                </a:solidFill>
                <a:latin typeface="Myriad Pro"/>
                <a:cs typeface="Times New Roman" panose="02020603050405020304" pitchFamily="18" charset="0"/>
              </a:rPr>
              <a:t>Clarify issues as needed</a:t>
            </a:r>
          </a:p>
          <a:p>
            <a:r>
              <a:rPr lang="en-US" altLang="en-US" dirty="0">
                <a:solidFill>
                  <a:srgbClr val="002060"/>
                </a:solidFill>
                <a:latin typeface="Myriad Pro"/>
                <a:cs typeface="Times New Roman" panose="02020603050405020304" pitchFamily="18" charset="0"/>
              </a:rPr>
              <a:t>Provide explanations regarding decision</a:t>
            </a:r>
          </a:p>
          <a:p>
            <a:pPr lvl="1"/>
            <a:r>
              <a:rPr lang="en-US" altLang="en-US" dirty="0">
                <a:solidFill>
                  <a:srgbClr val="002060"/>
                </a:solidFill>
                <a:latin typeface="Myriad Pro"/>
                <a:cs typeface="Times New Roman" panose="02020603050405020304" pitchFamily="18" charset="0"/>
              </a:rPr>
              <a:t>rating</a:t>
            </a:r>
          </a:p>
          <a:p>
            <a:pPr lvl="1"/>
            <a:r>
              <a:rPr lang="en-US" altLang="en-US" dirty="0">
                <a:solidFill>
                  <a:srgbClr val="002060"/>
                </a:solidFill>
                <a:latin typeface="Myriad Pro"/>
                <a:cs typeface="Times New Roman" panose="02020603050405020304" pitchFamily="18" charset="0"/>
              </a:rPr>
              <a:t>which evidence was considered</a:t>
            </a:r>
          </a:p>
          <a:p>
            <a:pPr lvl="1"/>
            <a:r>
              <a:rPr lang="en-US" altLang="en-US" dirty="0">
                <a:solidFill>
                  <a:srgbClr val="002060"/>
                </a:solidFill>
                <a:latin typeface="Myriad Pro"/>
                <a:cs typeface="Times New Roman" panose="02020603050405020304" pitchFamily="18" charset="0"/>
              </a:rPr>
              <a:t>how evidence was considered</a:t>
            </a:r>
          </a:p>
          <a:p>
            <a:r>
              <a:rPr lang="en-US" altLang="en-US" dirty="0">
                <a:solidFill>
                  <a:srgbClr val="002060"/>
                </a:solidFill>
                <a:latin typeface="Myriad Pro"/>
                <a:cs typeface="Times New Roman" panose="02020603050405020304" pitchFamily="18" charset="0"/>
              </a:rPr>
              <a:t>Identify additional information</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15</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Informal Conference</a:t>
            </a:r>
          </a:p>
        </p:txBody>
      </p:sp>
    </p:spTree>
    <p:extLst>
      <p:ext uri="{BB962C8B-B14F-4D97-AF65-F5344CB8AC3E}">
        <p14:creationId xmlns:p14="http://schemas.microsoft.com/office/powerpoint/2010/main" val="115593359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Conference location</a:t>
            </a:r>
          </a:p>
          <a:p>
            <a:pPr lvl="1"/>
            <a:r>
              <a:rPr lang="en-US" altLang="en-US" dirty="0">
                <a:solidFill>
                  <a:srgbClr val="002060"/>
                </a:solidFill>
                <a:latin typeface="Myriad Pro"/>
                <a:cs typeface="Times New Roman" panose="02020603050405020304" pitchFamily="18" charset="0"/>
              </a:rPr>
              <a:t>in person</a:t>
            </a:r>
          </a:p>
          <a:p>
            <a:pPr lvl="1"/>
            <a:r>
              <a:rPr lang="en-US" altLang="en-US" dirty="0">
                <a:solidFill>
                  <a:srgbClr val="002060"/>
                </a:solidFill>
                <a:latin typeface="Myriad Pro"/>
                <a:cs typeface="Times New Roman" panose="02020603050405020304" pitchFamily="18" charset="0"/>
              </a:rPr>
              <a:t>by telephone</a:t>
            </a:r>
          </a:p>
          <a:p>
            <a:pPr lvl="1"/>
            <a:r>
              <a:rPr lang="en-US" altLang="en-US" dirty="0">
                <a:solidFill>
                  <a:srgbClr val="002060"/>
                </a:solidFill>
                <a:latin typeface="Myriad Pro"/>
                <a:cs typeface="Times New Roman" panose="02020603050405020304" pitchFamily="18" charset="0"/>
              </a:rPr>
              <a:t>videoconference</a:t>
            </a:r>
          </a:p>
          <a:p>
            <a:r>
              <a:rPr lang="en-US" altLang="en-US" dirty="0">
                <a:solidFill>
                  <a:srgbClr val="002060"/>
                </a:solidFill>
                <a:latin typeface="Myriad Pro"/>
                <a:cs typeface="Times New Roman" panose="02020603050405020304" pitchFamily="18" charset="0"/>
              </a:rPr>
              <a:t>Attendance</a:t>
            </a:r>
          </a:p>
          <a:p>
            <a:pPr lvl="1"/>
            <a:r>
              <a:rPr lang="en-US" altLang="en-US" dirty="0">
                <a:solidFill>
                  <a:srgbClr val="002060"/>
                </a:solidFill>
                <a:latin typeface="Myriad Pro"/>
                <a:cs typeface="Times New Roman" panose="02020603050405020304" pitchFamily="18" charset="0"/>
              </a:rPr>
              <a:t>appellant</a:t>
            </a:r>
          </a:p>
          <a:p>
            <a:pPr lvl="1"/>
            <a:r>
              <a:rPr lang="en-US" altLang="en-US" dirty="0">
                <a:solidFill>
                  <a:srgbClr val="002060"/>
                </a:solidFill>
                <a:latin typeface="Myriad Pro"/>
                <a:cs typeface="Times New Roman" panose="02020603050405020304" pitchFamily="18" charset="0"/>
              </a:rPr>
              <a:t>his/her representative</a:t>
            </a:r>
          </a:p>
          <a:p>
            <a:r>
              <a:rPr lang="en-US" altLang="en-US" dirty="0">
                <a:solidFill>
                  <a:srgbClr val="002060"/>
                </a:solidFill>
                <a:latin typeface="Myriad Pro"/>
                <a:cs typeface="Times New Roman" panose="02020603050405020304" pitchFamily="18" charset="0"/>
              </a:rPr>
              <a:t>Reminders for attorneys</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16</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Conducting the Conference</a:t>
            </a:r>
          </a:p>
        </p:txBody>
      </p:sp>
    </p:spTree>
    <p:extLst>
      <p:ext uri="{BB962C8B-B14F-4D97-AF65-F5344CB8AC3E}">
        <p14:creationId xmlns:p14="http://schemas.microsoft.com/office/powerpoint/2010/main" val="3186341822"/>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Document informal conference in report</a:t>
            </a:r>
          </a:p>
          <a:p>
            <a:r>
              <a:rPr lang="en-US" altLang="en-US" dirty="0">
                <a:solidFill>
                  <a:srgbClr val="002060"/>
                </a:solidFill>
                <a:latin typeface="Myriad Pro"/>
                <a:cs typeface="Times New Roman" panose="02020603050405020304" pitchFamily="18" charset="0"/>
              </a:rPr>
              <a:t>Describe in the report</a:t>
            </a:r>
          </a:p>
          <a:p>
            <a:pPr lvl="1"/>
            <a:r>
              <a:rPr lang="en-US" altLang="en-US" dirty="0">
                <a:solidFill>
                  <a:srgbClr val="002060"/>
                </a:solidFill>
                <a:latin typeface="Myriad Pro"/>
                <a:cs typeface="Times New Roman" panose="02020603050405020304" pitchFamily="18" charset="0"/>
              </a:rPr>
              <a:t>all issues in detail</a:t>
            </a:r>
          </a:p>
          <a:p>
            <a:pPr lvl="1"/>
            <a:r>
              <a:rPr lang="en-US" altLang="en-US" dirty="0">
                <a:solidFill>
                  <a:srgbClr val="002060"/>
                </a:solidFill>
                <a:latin typeface="Myriad Pro"/>
                <a:cs typeface="Times New Roman" panose="02020603050405020304" pitchFamily="18" charset="0"/>
              </a:rPr>
              <a:t>specific additional evidence required</a:t>
            </a:r>
          </a:p>
          <a:p>
            <a:pPr lvl="1"/>
            <a:r>
              <a:rPr lang="en-US" altLang="en-US" dirty="0">
                <a:solidFill>
                  <a:srgbClr val="002060"/>
                </a:solidFill>
                <a:latin typeface="Myriad Pro"/>
                <a:cs typeface="Times New Roman" panose="02020603050405020304" pitchFamily="18" charset="0"/>
              </a:rPr>
              <a:t>summary of discussion during the conference</a:t>
            </a:r>
          </a:p>
          <a:p>
            <a:pPr lvl="1"/>
            <a:r>
              <a:rPr lang="en-US" altLang="en-US" dirty="0">
                <a:solidFill>
                  <a:srgbClr val="002060"/>
                </a:solidFill>
                <a:latin typeface="Myriad Pro"/>
                <a:cs typeface="Times New Roman" panose="02020603050405020304" pitchFamily="18" charset="0"/>
              </a:rPr>
              <a:t>course of action agreed upon</a:t>
            </a:r>
          </a:p>
          <a:p>
            <a:r>
              <a:rPr lang="en-US" altLang="en-US" dirty="0">
                <a:solidFill>
                  <a:srgbClr val="002060"/>
                </a:solidFill>
                <a:latin typeface="Myriad Pro"/>
                <a:cs typeface="Times New Roman" panose="02020603050405020304" pitchFamily="18" charset="0"/>
              </a:rPr>
              <a:t>Retain in claims folder</a:t>
            </a:r>
          </a:p>
          <a:p>
            <a:r>
              <a:rPr lang="en-US" altLang="en-US" dirty="0">
                <a:solidFill>
                  <a:srgbClr val="002060"/>
                </a:solidFill>
                <a:latin typeface="Myriad Pro"/>
                <a:cs typeface="Times New Roman" panose="02020603050405020304" pitchFamily="18" charset="0"/>
              </a:rPr>
              <a:t>Consider when making a new decision</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17</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Informal Conference Report</a:t>
            </a:r>
          </a:p>
        </p:txBody>
      </p:sp>
    </p:spTree>
    <p:extLst>
      <p:ext uri="{BB962C8B-B14F-4D97-AF65-F5344CB8AC3E}">
        <p14:creationId xmlns:p14="http://schemas.microsoft.com/office/powerpoint/2010/main" val="286544393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a:extLst>
              <a:ext uri="{FF2B5EF4-FFF2-40B4-BE49-F238E27FC236}">
                <a16:creationId xmlns:a16="http://schemas.microsoft.com/office/drawing/2014/main" id="{F1F0BEDB-7569-4A5B-814C-6A44ADAA729B}"/>
              </a:ext>
            </a:extLst>
          </p:cNvPr>
          <p:cNvPicPr>
            <a:picLocks noGrp="1" noChangeAspect="1"/>
          </p:cNvPicPr>
          <p:nvPr>
            <p:ph idx="1"/>
          </p:nvPr>
        </p:nvPicPr>
        <p:blipFill>
          <a:blip r:embed="rId5"/>
          <a:stretch>
            <a:fillRect/>
          </a:stretch>
        </p:blipFill>
        <p:spPr>
          <a:xfrm>
            <a:off x="3201463" y="1042963"/>
            <a:ext cx="5789073" cy="4772074"/>
          </a:xfrm>
          <a:prstGeom prst="rect">
            <a:avLst/>
          </a:prstGeom>
        </p:spPr>
      </p:pic>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1"/>
            </p:custDataLst>
          </p:nvPr>
        </p:nvSpPr>
        <p:spPr/>
        <p:txBody>
          <a:bodyPr/>
          <a:lstStyle/>
          <a:p>
            <a:fld id="{36A6A193-2FDC-48DD-8023-1C75B05EEA9A}" type="slidenum">
              <a:rPr lang="en-US" smtClean="0"/>
              <a:pPr/>
              <a:t>18</a:t>
            </a:fld>
            <a:endParaRPr lang="en-US" dirty="0"/>
          </a:p>
        </p:txBody>
      </p:sp>
      <p:sp>
        <p:nvSpPr>
          <p:cNvPr id="56322" name="Title 1"/>
          <p:cNvSpPr>
            <a:spLocks noGrp="1"/>
          </p:cNvSpPr>
          <p:nvPr>
            <p:ph type="title"/>
            <p:custDataLst>
              <p:tags r:id="rId2"/>
            </p:custDataLst>
          </p:nvPr>
        </p:nvSpPr>
        <p:spPr/>
        <p:txBody>
          <a:bodyPr>
            <a:normAutofit fontScale="90000"/>
          </a:bodyPr>
          <a:lstStyle/>
          <a:p>
            <a:pPr eaLnBrk="1" hangingPunct="1"/>
            <a:r>
              <a:rPr lang="en-US" altLang="en-US" b="0" dirty="0">
                <a:effectLst/>
                <a:latin typeface="Myriad Pro" panose="020B0503030403020204" pitchFamily="34" charset="0"/>
              </a:rPr>
              <a:t>Report Example</a:t>
            </a:r>
          </a:p>
        </p:txBody>
      </p:sp>
    </p:spTree>
    <p:extLst>
      <p:ext uri="{BB962C8B-B14F-4D97-AF65-F5344CB8AC3E}">
        <p14:creationId xmlns:p14="http://schemas.microsoft.com/office/powerpoint/2010/main" val="303800484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2D680-EA0C-4375-9D38-C8D702C177EA}"/>
              </a:ext>
            </a:extLst>
          </p:cNvPr>
          <p:cNvSpPr>
            <a:spLocks noGrp="1"/>
          </p:cNvSpPr>
          <p:nvPr>
            <p:ph type="title" idx="4294967295"/>
          </p:nvPr>
        </p:nvSpPr>
        <p:spPr>
          <a:xfrm>
            <a:off x="0" y="2697162"/>
            <a:ext cx="12192000" cy="731838"/>
          </a:xfrm>
        </p:spPr>
        <p:txBody>
          <a:bodyPr>
            <a:normAutofit fontScale="90000"/>
          </a:bodyPr>
          <a:lstStyle/>
          <a:p>
            <a:r>
              <a:rPr lang="en-US" i="1" dirty="0">
                <a:solidFill>
                  <a:srgbClr val="002F56"/>
                </a:solidFill>
                <a:latin typeface="Myriad Pro" panose="020B0503030403020204"/>
              </a:rPr>
              <a:t>Making a Decision</a:t>
            </a:r>
          </a:p>
        </p:txBody>
      </p:sp>
      <p:sp>
        <p:nvSpPr>
          <p:cNvPr id="3" name="Slide Number Placeholder 2">
            <a:extLst>
              <a:ext uri="{FF2B5EF4-FFF2-40B4-BE49-F238E27FC236}">
                <a16:creationId xmlns:a16="http://schemas.microsoft.com/office/drawing/2014/main" id="{D5B6F8A2-8109-43DC-BA8F-B2A70303327A}"/>
              </a:ext>
            </a:extLst>
          </p:cNvPr>
          <p:cNvSpPr>
            <a:spLocks noGrp="1"/>
          </p:cNvSpPr>
          <p:nvPr>
            <p:ph type="sldNum" sz="quarter" idx="12"/>
          </p:nvPr>
        </p:nvSpPr>
        <p:spPr/>
        <p:txBody>
          <a:bodyPr/>
          <a:lstStyle/>
          <a:p>
            <a:fld id="{A36383B9-8516-422F-8979-8D4EBC5CDDAB}" type="slidenum">
              <a:rPr lang="en-US" smtClean="0"/>
              <a:t>19</a:t>
            </a:fld>
            <a:endParaRPr lang="en-US" dirty="0"/>
          </a:p>
        </p:txBody>
      </p:sp>
    </p:spTree>
    <p:extLst>
      <p:ext uri="{BB962C8B-B14F-4D97-AF65-F5344CB8AC3E}">
        <p14:creationId xmlns:p14="http://schemas.microsoft.com/office/powerpoint/2010/main" val="1677306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78926" y="1011464"/>
            <a:ext cx="11434147" cy="4835071"/>
          </a:xfrm>
        </p:spPr>
        <p:txBody>
          <a:bodyPr>
            <a:noAutofit/>
          </a:bodyPr>
          <a:lstStyle/>
          <a:p>
            <a:pPr marL="171450" lvl="0" indent="-171450">
              <a:buFont typeface="Arial" panose="020B0604020202020204" pitchFamily="34" charset="0"/>
              <a:buChar char="•"/>
            </a:pPr>
            <a:r>
              <a:rPr lang="en-US" dirty="0">
                <a:solidFill>
                  <a:srgbClr val="002F56"/>
                </a:solidFill>
                <a:latin typeface="Myriad Pro" panose="020B0503030403020204"/>
              </a:rPr>
              <a:t>Define the duties of the DRO</a:t>
            </a:r>
          </a:p>
          <a:p>
            <a:pPr marL="171450" lvl="0" indent="-171450">
              <a:buFont typeface="Arial" panose="020B0604020202020204" pitchFamily="34" charset="0"/>
              <a:buChar char="•"/>
            </a:pPr>
            <a:r>
              <a:rPr lang="en-US" dirty="0">
                <a:solidFill>
                  <a:srgbClr val="002F56"/>
                </a:solidFill>
                <a:latin typeface="Myriad Pro" panose="020B0503030403020204"/>
              </a:rPr>
              <a:t>Identify issues under the jurisdiction of the DRO</a:t>
            </a:r>
          </a:p>
          <a:p>
            <a:pPr marL="171450" lvl="0" indent="-171450">
              <a:buFont typeface="Arial" panose="020B0604020202020204" pitchFamily="34" charset="0"/>
              <a:buChar char="•"/>
            </a:pPr>
            <a:r>
              <a:rPr lang="en-US" dirty="0">
                <a:solidFill>
                  <a:srgbClr val="002F56"/>
                </a:solidFill>
                <a:latin typeface="Myriad Pro" panose="020B0503030403020204"/>
              </a:rPr>
              <a:t>Understand the DRO's decisional authority and limits of authority</a:t>
            </a:r>
          </a:p>
          <a:p>
            <a:pPr marL="171450" lvl="0" indent="-171450">
              <a:buFont typeface="Arial" panose="020B0604020202020204" pitchFamily="34" charset="0"/>
              <a:buChar char="•"/>
            </a:pPr>
            <a:r>
              <a:rPr lang="en-US" dirty="0">
                <a:solidFill>
                  <a:srgbClr val="002F56"/>
                </a:solidFill>
                <a:latin typeface="Myriad Pro" panose="020B0503030403020204"/>
              </a:rPr>
              <a:t>Understand </a:t>
            </a:r>
            <a:r>
              <a:rPr lang="en-US" i="1" dirty="0">
                <a:solidFill>
                  <a:srgbClr val="002F56"/>
                </a:solidFill>
                <a:latin typeface="Myriad Pro" panose="020B0503030403020204"/>
              </a:rPr>
              <a:t>de novo </a:t>
            </a:r>
            <a:r>
              <a:rPr lang="en-US" dirty="0">
                <a:solidFill>
                  <a:srgbClr val="002F56"/>
                </a:solidFill>
                <a:latin typeface="Myriad Pro" panose="020B0503030403020204"/>
              </a:rPr>
              <a:t>review and what the review consists of</a:t>
            </a:r>
          </a:p>
          <a:p>
            <a:pPr marL="171450" lvl="0" indent="-171450">
              <a:buFont typeface="Arial" panose="020B0604020202020204" pitchFamily="34" charset="0"/>
              <a:buChar char="•"/>
            </a:pPr>
            <a:r>
              <a:rPr lang="en-US" dirty="0">
                <a:solidFill>
                  <a:srgbClr val="002F56"/>
                </a:solidFill>
                <a:latin typeface="Myriad Pro" panose="020B0503030403020204"/>
              </a:rPr>
              <a:t>Describe the purpose and requirements of informal conferences</a:t>
            </a:r>
          </a:p>
          <a:p>
            <a:pPr marL="171450" lvl="0" indent="-171450">
              <a:buFont typeface="Arial" panose="020B0604020202020204" pitchFamily="34" charset="0"/>
              <a:buChar char="•"/>
            </a:pPr>
            <a:r>
              <a:rPr lang="en-US" dirty="0">
                <a:solidFill>
                  <a:srgbClr val="002F56"/>
                </a:solidFill>
                <a:latin typeface="Myriad Pro" panose="020B0503030403020204"/>
              </a:rPr>
              <a:t>Detail the different DRO decisions made on appealed issues</a:t>
            </a:r>
          </a:p>
        </p:txBody>
      </p:sp>
      <p:sp>
        <p:nvSpPr>
          <p:cNvPr id="2" name="Slide Number Placeholder 1">
            <a:extLst>
              <a:ext uri="{FF2B5EF4-FFF2-40B4-BE49-F238E27FC236}">
                <a16:creationId xmlns:a16="http://schemas.microsoft.com/office/drawing/2014/main" id="{9BB492B0-07C9-4B0D-B456-2A891D996A00}"/>
              </a:ext>
            </a:extLst>
          </p:cNvPr>
          <p:cNvSpPr>
            <a:spLocks noGrp="1"/>
          </p:cNvSpPr>
          <p:nvPr>
            <p:ph type="sldNum" sz="quarter" idx="12"/>
            <p:custDataLst>
              <p:tags r:id="rId2"/>
            </p:custDataLst>
          </p:nvPr>
        </p:nvSpPr>
        <p:spPr/>
        <p:txBody>
          <a:bodyPr/>
          <a:lstStyle/>
          <a:p>
            <a:fld id="{36A6A193-2FDC-48DD-8023-1C75B05EEA9A}" type="slidenum">
              <a:rPr lang="en-US" smtClean="0"/>
              <a:pPr/>
              <a:t>2</a:t>
            </a:fld>
            <a:endParaRPr lang="en-US" dirty="0"/>
          </a:p>
        </p:txBody>
      </p:sp>
      <p:sp>
        <p:nvSpPr>
          <p:cNvPr id="55298"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Lesson Objectives</a:t>
            </a:r>
          </a:p>
        </p:txBody>
      </p:sp>
    </p:spTree>
    <p:extLst>
      <p:ext uri="{BB962C8B-B14F-4D97-AF65-F5344CB8AC3E}">
        <p14:creationId xmlns:p14="http://schemas.microsoft.com/office/powerpoint/2010/main" val="1607946319"/>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168442" y="938463"/>
            <a:ext cx="11926798" cy="5077326"/>
          </a:xfrm>
        </p:spPr>
        <p:txBody>
          <a:bodyPr>
            <a:normAutofit fontScale="92500" lnSpcReduction="20000"/>
          </a:bodyPr>
          <a:lstStyle/>
          <a:p>
            <a:r>
              <a:rPr lang="en-US" altLang="en-US" dirty="0">
                <a:solidFill>
                  <a:srgbClr val="002F56"/>
                </a:solidFill>
                <a:latin typeface="Myriad Pro" panose="020B0503030403020204"/>
                <a:cs typeface="Times New Roman" panose="02020603050405020304" pitchFamily="18" charset="0"/>
              </a:rPr>
              <a:t>If all benefits sought on appeal are awarded for entire period</a:t>
            </a:r>
          </a:p>
          <a:p>
            <a:pPr lvl="1"/>
            <a:r>
              <a:rPr lang="en-US" altLang="en-US" dirty="0">
                <a:solidFill>
                  <a:srgbClr val="002F56"/>
                </a:solidFill>
                <a:latin typeface="Myriad Pro" panose="020B0503030403020204"/>
                <a:cs typeface="Times New Roman" panose="02020603050405020304" pitchFamily="18" charset="0"/>
              </a:rPr>
              <a:t>consider appeal resolved</a:t>
            </a:r>
          </a:p>
          <a:p>
            <a:pPr lvl="1"/>
            <a:r>
              <a:rPr lang="en-US" altLang="en-US" dirty="0">
                <a:solidFill>
                  <a:srgbClr val="002F56"/>
                </a:solidFill>
                <a:latin typeface="Myriad Pro" panose="020B0503030403020204"/>
                <a:cs typeface="Times New Roman" panose="02020603050405020304" pitchFamily="18" charset="0"/>
              </a:rPr>
              <a:t>advise appellant and representative</a:t>
            </a:r>
          </a:p>
          <a:p>
            <a:pPr lvl="1"/>
            <a:r>
              <a:rPr lang="en-US" altLang="en-US" dirty="0">
                <a:solidFill>
                  <a:srgbClr val="002F56"/>
                </a:solidFill>
                <a:latin typeface="Myriad Pro" panose="020B0503030403020204"/>
                <a:cs typeface="Times New Roman" panose="02020603050405020304" pitchFamily="18" charset="0"/>
              </a:rPr>
              <a:t>update VACOLS</a:t>
            </a:r>
          </a:p>
          <a:p>
            <a:pPr marL="457200" lvl="1" indent="0">
              <a:buNone/>
            </a:pPr>
            <a:endParaRPr lang="en-US" altLang="en-US" dirty="0">
              <a:solidFill>
                <a:srgbClr val="002F56"/>
              </a:solidFill>
              <a:latin typeface="Myriad Pro" panose="020B0503030403020204"/>
              <a:cs typeface="Times New Roman" panose="02020603050405020304" pitchFamily="18" charset="0"/>
            </a:endParaRPr>
          </a:p>
          <a:p>
            <a:r>
              <a:rPr lang="en-US" altLang="en-US" dirty="0">
                <a:solidFill>
                  <a:srgbClr val="002F56"/>
                </a:solidFill>
                <a:latin typeface="Myriad Pro" panose="020B0503030403020204"/>
                <a:cs typeface="Times New Roman" panose="02020603050405020304" pitchFamily="18" charset="0"/>
              </a:rPr>
              <a:t>“Full grant” depends on type of issue</a:t>
            </a:r>
          </a:p>
          <a:p>
            <a:pPr lvl="1"/>
            <a:r>
              <a:rPr lang="en-US" altLang="en-US" dirty="0">
                <a:solidFill>
                  <a:srgbClr val="002F56"/>
                </a:solidFill>
                <a:latin typeface="Myriad Pro" panose="020B0503030403020204"/>
                <a:cs typeface="Times New Roman" panose="02020603050405020304" pitchFamily="18" charset="0"/>
              </a:rPr>
              <a:t>initial service-connection:  full grant when disability granted</a:t>
            </a:r>
          </a:p>
          <a:p>
            <a:pPr lvl="1"/>
            <a:r>
              <a:rPr lang="en-US" altLang="en-US" dirty="0">
                <a:solidFill>
                  <a:srgbClr val="002F56"/>
                </a:solidFill>
                <a:latin typeface="Myriad Pro" panose="020B0503030403020204"/>
                <a:cs typeface="Times New Roman" panose="02020603050405020304" pitchFamily="18" charset="0"/>
              </a:rPr>
              <a:t>increased evaluation:  full grant when maximum allowed granted</a:t>
            </a:r>
          </a:p>
          <a:p>
            <a:pPr marL="457200" lvl="1" indent="0">
              <a:buNone/>
            </a:pPr>
            <a:endParaRPr lang="en-US" altLang="en-US" dirty="0">
              <a:solidFill>
                <a:srgbClr val="002F56"/>
              </a:solidFill>
              <a:latin typeface="Myriad Pro" panose="020B0503030403020204"/>
              <a:cs typeface="Times New Roman" panose="02020603050405020304" pitchFamily="18" charset="0"/>
            </a:endParaRPr>
          </a:p>
          <a:p>
            <a:r>
              <a:rPr lang="en-US" dirty="0">
                <a:solidFill>
                  <a:srgbClr val="002F56"/>
                </a:solidFill>
                <a:latin typeface="Myriad Pro" panose="020B0503030403020204"/>
              </a:rPr>
              <a:t>Include statement in decision notice that the decision</a:t>
            </a:r>
          </a:p>
          <a:p>
            <a:pPr lvl="1"/>
            <a:r>
              <a:rPr lang="en-US" dirty="0">
                <a:solidFill>
                  <a:srgbClr val="002F56"/>
                </a:solidFill>
                <a:latin typeface="Myriad Pro" panose="020B0503030403020204"/>
              </a:rPr>
              <a:t>is an award of all benefits sought on appeal, and</a:t>
            </a:r>
          </a:p>
          <a:p>
            <a:pPr lvl="1"/>
            <a:r>
              <a:rPr lang="en-US" dirty="0">
                <a:solidFill>
                  <a:srgbClr val="002F56"/>
                </a:solidFill>
                <a:latin typeface="Myriad Pro" panose="020B0503030403020204"/>
              </a:rPr>
              <a:t>the appeal is considered satisfied in full</a:t>
            </a:r>
          </a:p>
          <a:p>
            <a:endParaRPr lang="en-US" altLang="en-US" dirty="0">
              <a:solidFill>
                <a:srgbClr val="002060"/>
              </a:solidFill>
              <a:latin typeface="Myriad Pro"/>
              <a:cs typeface="Times New Roman" panose="02020603050405020304" pitchFamily="18" charset="0"/>
            </a:endParaRP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20</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Awarding Full Benefits</a:t>
            </a:r>
          </a:p>
        </p:txBody>
      </p:sp>
    </p:spTree>
    <p:extLst>
      <p:ext uri="{BB962C8B-B14F-4D97-AF65-F5344CB8AC3E}">
        <p14:creationId xmlns:p14="http://schemas.microsoft.com/office/powerpoint/2010/main" val="129123882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When maximum schedular benefit allowed is not granted for entire period</a:t>
            </a:r>
          </a:p>
          <a:p>
            <a:r>
              <a:rPr lang="en-US" altLang="en-US" dirty="0">
                <a:solidFill>
                  <a:srgbClr val="002060"/>
                </a:solidFill>
                <a:latin typeface="Myriad Pro"/>
                <a:cs typeface="Times New Roman" panose="02020603050405020304" pitchFamily="18" charset="0"/>
              </a:rPr>
              <a:t>When awarding partial benefits, send the appellant</a:t>
            </a:r>
          </a:p>
          <a:p>
            <a:pPr lvl="1"/>
            <a:r>
              <a:rPr lang="en-US" altLang="en-US" dirty="0">
                <a:solidFill>
                  <a:srgbClr val="002060"/>
                </a:solidFill>
                <a:latin typeface="Myriad Pro"/>
                <a:cs typeface="Times New Roman" panose="02020603050405020304" pitchFamily="18" charset="0"/>
              </a:rPr>
              <a:t>the new rating decision</a:t>
            </a:r>
          </a:p>
          <a:p>
            <a:pPr lvl="1"/>
            <a:r>
              <a:rPr lang="en-US" altLang="en-US" dirty="0">
                <a:solidFill>
                  <a:srgbClr val="002060"/>
                </a:solidFill>
                <a:latin typeface="Myriad Pro"/>
                <a:cs typeface="Times New Roman" panose="02020603050405020304" pitchFamily="18" charset="0"/>
              </a:rPr>
              <a:t>statement of the case (SOC) or supplemental statement of the case (SSOC), or, development as needed</a:t>
            </a:r>
          </a:p>
          <a:p>
            <a:pPr lvl="1"/>
            <a:r>
              <a:rPr lang="en-US" altLang="en-US" dirty="0">
                <a:solidFill>
                  <a:srgbClr val="002060"/>
                </a:solidFill>
                <a:latin typeface="Myriad Pro"/>
                <a:cs typeface="Times New Roman" panose="02020603050405020304" pitchFamily="18" charset="0"/>
              </a:rPr>
              <a:t>appeals satisfaction notice</a:t>
            </a:r>
          </a:p>
          <a:p>
            <a:pPr lvl="1"/>
            <a:r>
              <a:rPr lang="en-US" altLang="en-US" dirty="0">
                <a:solidFill>
                  <a:srgbClr val="002060"/>
                </a:solidFill>
                <a:latin typeface="Myriad Pro"/>
                <a:cs typeface="Times New Roman" panose="02020603050405020304" pitchFamily="18" charset="0"/>
              </a:rPr>
              <a:t>notice of appeal rights</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21</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Awarding Partial Benefits</a:t>
            </a:r>
          </a:p>
        </p:txBody>
      </p:sp>
    </p:spTree>
    <p:extLst>
      <p:ext uri="{BB962C8B-B14F-4D97-AF65-F5344CB8AC3E}">
        <p14:creationId xmlns:p14="http://schemas.microsoft.com/office/powerpoint/2010/main" val="1370624288"/>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Confirm previous decision on NOD, send</a:t>
            </a:r>
          </a:p>
          <a:p>
            <a:pPr lvl="1"/>
            <a:r>
              <a:rPr lang="en-US" altLang="en-US" dirty="0">
                <a:solidFill>
                  <a:srgbClr val="002060"/>
                </a:solidFill>
                <a:latin typeface="Myriad Pro"/>
                <a:cs typeface="Times New Roman" panose="02020603050405020304" pitchFamily="18" charset="0"/>
              </a:rPr>
              <a:t>an SOC</a:t>
            </a:r>
          </a:p>
          <a:p>
            <a:pPr lvl="1"/>
            <a:r>
              <a:rPr lang="en-US" altLang="en-US" dirty="0">
                <a:solidFill>
                  <a:srgbClr val="002060"/>
                </a:solidFill>
                <a:latin typeface="Myriad Pro"/>
                <a:cs typeface="Times New Roman" panose="02020603050405020304" pitchFamily="18" charset="0"/>
              </a:rPr>
              <a:t>VA Form 9</a:t>
            </a:r>
          </a:p>
          <a:p>
            <a:pPr lvl="1"/>
            <a:r>
              <a:rPr lang="en-US" altLang="en-US" dirty="0">
                <a:solidFill>
                  <a:srgbClr val="002060"/>
                </a:solidFill>
                <a:latin typeface="Myriad Pro"/>
                <a:cs typeface="Times New Roman" panose="02020603050405020304" pitchFamily="18" charset="0"/>
              </a:rPr>
              <a:t>explanation of any applicable time limit to respond</a:t>
            </a:r>
          </a:p>
          <a:p>
            <a:r>
              <a:rPr lang="en-US" altLang="en-US" dirty="0">
                <a:solidFill>
                  <a:srgbClr val="002060"/>
                </a:solidFill>
                <a:latin typeface="Myriad Pro"/>
                <a:cs typeface="Times New Roman" panose="02020603050405020304" pitchFamily="18" charset="0"/>
              </a:rPr>
              <a:t>Confirm previous decision on SOC, send</a:t>
            </a:r>
          </a:p>
          <a:p>
            <a:pPr lvl="1"/>
            <a:r>
              <a:rPr lang="en-US" altLang="en-US" dirty="0">
                <a:solidFill>
                  <a:srgbClr val="002060"/>
                </a:solidFill>
                <a:latin typeface="Myriad Pro"/>
                <a:cs typeface="Times New Roman" panose="02020603050405020304" pitchFamily="18" charset="0"/>
              </a:rPr>
              <a:t>an SSOC</a:t>
            </a:r>
          </a:p>
          <a:p>
            <a:pPr lvl="1"/>
            <a:r>
              <a:rPr lang="en-US" altLang="en-US" dirty="0">
                <a:solidFill>
                  <a:srgbClr val="002060"/>
                </a:solidFill>
                <a:latin typeface="Myriad Pro"/>
                <a:cs typeface="Times New Roman" panose="02020603050405020304" pitchFamily="18" charset="0"/>
              </a:rPr>
              <a:t>VA Form 9</a:t>
            </a:r>
          </a:p>
          <a:p>
            <a:pPr lvl="1"/>
            <a:r>
              <a:rPr lang="en-US" altLang="en-US" dirty="0">
                <a:solidFill>
                  <a:srgbClr val="002060"/>
                </a:solidFill>
                <a:latin typeface="Myriad Pro"/>
                <a:cs typeface="Times New Roman" panose="02020603050405020304" pitchFamily="18" charset="0"/>
              </a:rPr>
              <a:t>explanation of any applicable time limit to respond</a:t>
            </a:r>
          </a:p>
          <a:p>
            <a:endParaRPr lang="en-US" altLang="en-US" dirty="0">
              <a:solidFill>
                <a:srgbClr val="002060"/>
              </a:solidFill>
              <a:latin typeface="Myriad Pro"/>
              <a:cs typeface="Times New Roman" panose="02020603050405020304" pitchFamily="18" charset="0"/>
            </a:endParaRP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22</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Upholding Prior Decision</a:t>
            </a:r>
          </a:p>
        </p:txBody>
      </p:sp>
    </p:spTree>
    <p:extLst>
      <p:ext uri="{BB962C8B-B14F-4D97-AF65-F5344CB8AC3E}">
        <p14:creationId xmlns:p14="http://schemas.microsoft.com/office/powerpoint/2010/main" val="1273741127"/>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B217FC8-75ED-4407-86AB-D22D410DE8CF}"/>
              </a:ext>
            </a:extLst>
          </p:cNvPr>
          <p:cNvSpPr>
            <a:spLocks noGrp="1"/>
          </p:cNvSpPr>
          <p:nvPr>
            <p:ph type="title"/>
          </p:nvPr>
        </p:nvSpPr>
        <p:spPr/>
        <p:txBody>
          <a:bodyPr>
            <a:normAutofit fontScale="90000"/>
          </a:bodyPr>
          <a:lstStyle/>
          <a:p>
            <a:r>
              <a:rPr lang="en-US" b="0" dirty="0">
                <a:latin typeface="Myriad Pro" panose="020B0503030403020204" pitchFamily="34" charset="0"/>
              </a:rPr>
              <a:t>Questions?</a:t>
            </a:r>
          </a:p>
        </p:txBody>
      </p:sp>
      <p:pic>
        <p:nvPicPr>
          <p:cNvPr id="4" name="Content Placeholder 3" descr="Image of question marks">
            <a:extLst>
              <a:ext uri="{FF2B5EF4-FFF2-40B4-BE49-F238E27FC236}">
                <a16:creationId xmlns:a16="http://schemas.microsoft.com/office/drawing/2014/main" id="{AB865EC6-0CA3-4DD8-8385-605F2FB4CF46}"/>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34459" y="1768996"/>
            <a:ext cx="3905892" cy="3320008"/>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2">
            <a:extLst>
              <a:ext uri="{FF2B5EF4-FFF2-40B4-BE49-F238E27FC236}">
                <a16:creationId xmlns:a16="http://schemas.microsoft.com/office/drawing/2014/main" id="{0FA9758B-A7BE-4FBE-8249-C8928CB9CDF0}"/>
              </a:ext>
            </a:extLst>
          </p:cNvPr>
          <p:cNvSpPr txBox="1">
            <a:spLocks/>
          </p:cNvSpPr>
          <p:nvPr/>
        </p:nvSpPr>
        <p:spPr>
          <a:xfrm>
            <a:off x="9962148" y="63675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23</a:t>
            </a:fld>
            <a:endParaRPr lang="en-US" dirty="0">
              <a:solidFill>
                <a:prstClr val="white"/>
              </a:solidFill>
            </a:endParaRPr>
          </a:p>
        </p:txBody>
      </p:sp>
      <p:sp>
        <p:nvSpPr>
          <p:cNvPr id="6" name="TextBox 5">
            <a:extLst>
              <a:ext uri="{FF2B5EF4-FFF2-40B4-BE49-F238E27FC236}">
                <a16:creationId xmlns:a16="http://schemas.microsoft.com/office/drawing/2014/main" id="{A0F2D5F3-CC69-46E0-970B-6FE2415B7CDF}"/>
              </a:ext>
            </a:extLst>
          </p:cNvPr>
          <p:cNvSpPr txBox="1"/>
          <p:nvPr/>
        </p:nvSpPr>
        <p:spPr>
          <a:xfrm>
            <a:off x="6096000" y="2151726"/>
            <a:ext cx="5669280" cy="2554545"/>
          </a:xfrm>
          <a:prstGeom prst="rect">
            <a:avLst/>
          </a:prstGeom>
          <a:noFill/>
        </p:spPr>
        <p:txBody>
          <a:bodyPr wrap="square" rtlCol="0">
            <a:spAutoFit/>
          </a:bodyPr>
          <a:lstStyle/>
          <a:p>
            <a:pPr marL="171450" indent="-171450">
              <a:buFont typeface="Arial" panose="020B0604020202020204" pitchFamily="34" charset="0"/>
              <a:buChar char="•"/>
            </a:pPr>
            <a:r>
              <a:rPr lang="en-US" sz="3200" dirty="0">
                <a:solidFill>
                  <a:srgbClr val="002F56"/>
                </a:solidFill>
                <a:latin typeface="Myriad Pro" panose="020B0503030403020204"/>
              </a:rPr>
              <a:t>DRO Duties, Jurisdiction and Authority</a:t>
            </a:r>
          </a:p>
          <a:p>
            <a:pPr marL="171450" indent="-171450">
              <a:buFont typeface="Arial" panose="020B0604020202020204" pitchFamily="34" charset="0"/>
              <a:buChar char="•"/>
            </a:pPr>
            <a:r>
              <a:rPr lang="en-US" sz="3200" i="1" dirty="0">
                <a:solidFill>
                  <a:srgbClr val="002F56"/>
                </a:solidFill>
                <a:latin typeface="Myriad Pro" panose="020B0503030403020204"/>
              </a:rPr>
              <a:t>De Novo </a:t>
            </a:r>
            <a:r>
              <a:rPr lang="en-US" sz="3200" dirty="0">
                <a:solidFill>
                  <a:srgbClr val="002F56"/>
                </a:solidFill>
                <a:latin typeface="Myriad Pro" panose="020B0503030403020204"/>
              </a:rPr>
              <a:t>Review</a:t>
            </a:r>
          </a:p>
          <a:p>
            <a:pPr marL="171450" indent="-171450">
              <a:buFont typeface="Arial" panose="020B0604020202020204" pitchFamily="34" charset="0"/>
              <a:buChar char="•"/>
            </a:pPr>
            <a:r>
              <a:rPr lang="en-US" sz="3200" dirty="0">
                <a:solidFill>
                  <a:srgbClr val="002F56"/>
                </a:solidFill>
                <a:latin typeface="Myriad Pro" panose="020B0503030403020204"/>
              </a:rPr>
              <a:t>Informal Conference</a:t>
            </a:r>
          </a:p>
          <a:p>
            <a:pPr marL="171450" indent="-171450">
              <a:buFont typeface="Arial" panose="020B0604020202020204" pitchFamily="34" charset="0"/>
              <a:buChar char="•"/>
            </a:pPr>
            <a:r>
              <a:rPr lang="en-US" sz="3200" dirty="0">
                <a:solidFill>
                  <a:srgbClr val="002F56"/>
                </a:solidFill>
                <a:latin typeface="Myriad Pro" panose="020B0503030403020204"/>
              </a:rPr>
              <a:t>Making a Decision</a:t>
            </a:r>
          </a:p>
        </p:txBody>
      </p:sp>
    </p:spTree>
    <p:extLst>
      <p:ext uri="{BB962C8B-B14F-4D97-AF65-F5344CB8AC3E}">
        <p14:creationId xmlns:p14="http://schemas.microsoft.com/office/powerpoint/2010/main" val="21973355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dirty="0">
                <a:solidFill>
                  <a:srgbClr val="002F56"/>
                </a:solidFill>
                <a:latin typeface="Myriad Pro" panose="020B0503030403020204"/>
              </a:rPr>
              <a:t>An assessment and satisfaction survey have been assigned to you in TMS</a:t>
            </a:r>
          </a:p>
          <a:p>
            <a:r>
              <a:rPr lang="en-US" dirty="0">
                <a:solidFill>
                  <a:srgbClr val="002F56"/>
                </a:solidFill>
                <a:latin typeface="Myriad Pro" panose="020B0503030403020204"/>
              </a:rPr>
              <a:t>Be sure to complete the survey and assessment to receive credit for this training</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24</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latin typeface="Myriad Pro" panose="020B0503030403020204" pitchFamily="34" charset="0"/>
              </a:rPr>
              <a:t>TMS Credit</a:t>
            </a:r>
            <a:endParaRPr lang="en-US" altLang="en-US" b="0" dirty="0">
              <a:effectLst/>
              <a:latin typeface="Myriad Pro" panose="020B0503030403020204" pitchFamily="34" charset="0"/>
            </a:endParaRPr>
          </a:p>
        </p:txBody>
      </p:sp>
    </p:spTree>
    <p:extLst>
      <p:ext uri="{BB962C8B-B14F-4D97-AF65-F5344CB8AC3E}">
        <p14:creationId xmlns:p14="http://schemas.microsoft.com/office/powerpoint/2010/main" val="4630095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3" y="971550"/>
            <a:ext cx="11227837" cy="4525963"/>
          </a:xfrm>
        </p:spPr>
        <p:txBody>
          <a:bodyPr>
            <a:normAutofit/>
          </a:bodyPr>
          <a:lstStyle/>
          <a:p>
            <a:r>
              <a:rPr lang="en-US" altLang="en-US" dirty="0">
                <a:solidFill>
                  <a:srgbClr val="002060"/>
                </a:solidFill>
                <a:latin typeface="Myriad Pro"/>
                <a:cs typeface="Times New Roman" panose="02020603050405020304" pitchFamily="18" charset="0"/>
              </a:rPr>
              <a:t>PL 115-55, </a:t>
            </a:r>
            <a:r>
              <a:rPr lang="en-US" altLang="en-US" i="1" dirty="0">
                <a:solidFill>
                  <a:srgbClr val="002060"/>
                </a:solidFill>
                <a:latin typeface="Myriad Pro"/>
                <a:cs typeface="Times New Roman" panose="02020603050405020304" pitchFamily="18" charset="0"/>
              </a:rPr>
              <a:t>Veterans Appeals Improvement and Modernization Act of 2017 went into effect on February 19, 2019</a:t>
            </a:r>
          </a:p>
          <a:p>
            <a:r>
              <a:rPr lang="en-US" altLang="en-US" dirty="0">
                <a:solidFill>
                  <a:srgbClr val="002060"/>
                </a:solidFill>
                <a:latin typeface="Myriad Pro"/>
                <a:cs typeface="Times New Roman" panose="02020603050405020304" pitchFamily="18" charset="0"/>
              </a:rPr>
              <a:t>Claimants who received a decision notice </a:t>
            </a:r>
          </a:p>
          <a:p>
            <a:pPr lvl="1"/>
            <a:r>
              <a:rPr lang="en-US" altLang="en-US" b="1" dirty="0">
                <a:solidFill>
                  <a:srgbClr val="002060"/>
                </a:solidFill>
                <a:latin typeface="Myriad Pro"/>
                <a:cs typeface="Times New Roman" panose="02020603050405020304" pitchFamily="18" charset="0"/>
              </a:rPr>
              <a:t>PRIOR</a:t>
            </a:r>
            <a:r>
              <a:rPr lang="en-US" altLang="en-US" dirty="0">
                <a:solidFill>
                  <a:srgbClr val="002060"/>
                </a:solidFill>
                <a:latin typeface="Myriad Pro"/>
                <a:cs typeface="Times New Roman" panose="02020603050405020304" pitchFamily="18" charset="0"/>
              </a:rPr>
              <a:t> to the effective date may file a </a:t>
            </a:r>
            <a:r>
              <a:rPr lang="en-US" altLang="en-US" b="1" dirty="0">
                <a:solidFill>
                  <a:srgbClr val="002060"/>
                </a:solidFill>
                <a:latin typeface="Myriad Pro"/>
                <a:cs typeface="Times New Roman" panose="02020603050405020304" pitchFamily="18" charset="0"/>
              </a:rPr>
              <a:t>legacy appeal </a:t>
            </a:r>
            <a:r>
              <a:rPr lang="en-US" altLang="en-US" dirty="0">
                <a:solidFill>
                  <a:srgbClr val="002060"/>
                </a:solidFill>
                <a:latin typeface="Myriad Pro"/>
                <a:cs typeface="Times New Roman" panose="02020603050405020304" pitchFamily="18" charset="0"/>
              </a:rPr>
              <a:t>with the agency of original jurisdiction (AOJ)</a:t>
            </a:r>
          </a:p>
          <a:p>
            <a:pPr lvl="1"/>
            <a:r>
              <a:rPr lang="en-US" altLang="en-US" b="1" dirty="0">
                <a:solidFill>
                  <a:srgbClr val="002060"/>
                </a:solidFill>
                <a:latin typeface="Myriad Pro"/>
                <a:cs typeface="Times New Roman" panose="02020603050405020304" pitchFamily="18" charset="0"/>
              </a:rPr>
              <a:t>ON or AFTER </a:t>
            </a:r>
            <a:r>
              <a:rPr lang="en-US" altLang="en-US" dirty="0">
                <a:solidFill>
                  <a:srgbClr val="002060"/>
                </a:solidFill>
                <a:latin typeface="Myriad Pro"/>
                <a:cs typeface="Times New Roman" panose="02020603050405020304" pitchFamily="18" charset="0"/>
              </a:rPr>
              <a:t>the effective date may file an appeal directly with the Board of Veterans’ Appeals (Board) under the </a:t>
            </a:r>
            <a:r>
              <a:rPr lang="en-US" altLang="en-US" b="1" dirty="0">
                <a:solidFill>
                  <a:srgbClr val="002060"/>
                </a:solidFill>
                <a:latin typeface="Myriad Pro"/>
                <a:cs typeface="Times New Roman" panose="02020603050405020304" pitchFamily="18" charset="0"/>
              </a:rPr>
              <a:t>new appeal system</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3</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latin typeface="Myriad Pro" panose="020B0503030403020204" pitchFamily="34" charset="0"/>
              </a:rPr>
              <a:t>Appeals Modernization Act (AMA)</a:t>
            </a:r>
            <a:endParaRPr lang="en-US" altLang="en-US" b="0" dirty="0">
              <a:effectLst/>
              <a:latin typeface="Myriad Pro" panose="020B0503030403020204" pitchFamily="34" charset="0"/>
            </a:endParaRPr>
          </a:p>
        </p:txBody>
      </p:sp>
    </p:spTree>
    <p:extLst>
      <p:ext uri="{BB962C8B-B14F-4D97-AF65-F5344CB8AC3E}">
        <p14:creationId xmlns:p14="http://schemas.microsoft.com/office/powerpoint/2010/main" val="321834119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1"/>
            </p:custDataLst>
          </p:nvPr>
        </p:nvSpPr>
        <p:spPr/>
        <p:txBody>
          <a:bodyPr/>
          <a:lstStyle/>
          <a:p>
            <a:fld id="{36A6A193-2FDC-48DD-8023-1C75B05EEA9A}" type="slidenum">
              <a:rPr lang="en-US" smtClean="0"/>
              <a:pPr/>
              <a:t>4</a:t>
            </a:fld>
            <a:endParaRPr lang="en-US" dirty="0"/>
          </a:p>
        </p:txBody>
      </p:sp>
      <p:sp>
        <p:nvSpPr>
          <p:cNvPr id="56322" name="Title 1"/>
          <p:cNvSpPr>
            <a:spLocks noGrp="1"/>
          </p:cNvSpPr>
          <p:nvPr>
            <p:ph type="title"/>
            <p:custDataLst>
              <p:tags r:id="rId2"/>
            </p:custDataLst>
          </p:nvPr>
        </p:nvSpPr>
        <p:spPr/>
        <p:txBody>
          <a:bodyPr>
            <a:normAutofit fontScale="90000"/>
          </a:bodyPr>
          <a:lstStyle/>
          <a:p>
            <a:pPr eaLnBrk="1" hangingPunct="1"/>
            <a:r>
              <a:rPr lang="en-US" altLang="en-US" b="0" dirty="0">
                <a:effectLst/>
                <a:latin typeface="Myriad Pro" panose="020B0503030403020204" pitchFamily="34" charset="0"/>
              </a:rPr>
              <a:t>Legacy Appeal Process:  DRO Jurisdiction</a:t>
            </a:r>
          </a:p>
        </p:txBody>
      </p:sp>
      <p:pic>
        <p:nvPicPr>
          <p:cNvPr id="7" name="Content Placeholder 6">
            <a:extLst>
              <a:ext uri="{FF2B5EF4-FFF2-40B4-BE49-F238E27FC236}">
                <a16:creationId xmlns:a16="http://schemas.microsoft.com/office/drawing/2014/main" id="{124DAE80-DC55-4C33-AF81-82F55FE7BCC9}"/>
              </a:ext>
            </a:extLst>
          </p:cNvPr>
          <p:cNvPicPr>
            <a:picLocks noGrp="1"/>
          </p:cNvPicPr>
          <p:nvPr>
            <p:ph idx="1"/>
          </p:nvPr>
        </p:nvPicPr>
        <p:blipFill>
          <a:blip r:embed="rId5"/>
          <a:stretch>
            <a:fillRect/>
          </a:stretch>
        </p:blipFill>
        <p:spPr>
          <a:xfrm>
            <a:off x="371196" y="887778"/>
            <a:ext cx="11467624" cy="4281896"/>
          </a:xfrm>
          <a:prstGeom prst="rect">
            <a:avLst/>
          </a:prstGeom>
        </p:spPr>
      </p:pic>
      <p:sp>
        <p:nvSpPr>
          <p:cNvPr id="4" name="Rectangle 3">
            <a:extLst>
              <a:ext uri="{FF2B5EF4-FFF2-40B4-BE49-F238E27FC236}">
                <a16:creationId xmlns:a16="http://schemas.microsoft.com/office/drawing/2014/main" id="{83EF5E50-6248-44B7-86B3-A545F3C04033}"/>
              </a:ext>
            </a:extLst>
          </p:cNvPr>
          <p:cNvSpPr/>
          <p:nvPr/>
        </p:nvSpPr>
        <p:spPr>
          <a:xfrm>
            <a:off x="2255519" y="809920"/>
            <a:ext cx="5042747" cy="4452415"/>
          </a:xfrm>
          <a:prstGeom prst="rect">
            <a:avLst/>
          </a:prstGeom>
          <a:noFill/>
          <a:ln w="571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A0FB3BAB-839E-44F7-B7A8-86EF96A8B1DC}"/>
              </a:ext>
            </a:extLst>
          </p:cNvPr>
          <p:cNvSpPr txBox="1"/>
          <p:nvPr/>
        </p:nvSpPr>
        <p:spPr>
          <a:xfrm>
            <a:off x="2255519" y="5377571"/>
            <a:ext cx="8229600" cy="646331"/>
          </a:xfrm>
          <a:prstGeom prst="rect">
            <a:avLst/>
          </a:prstGeom>
          <a:noFill/>
        </p:spPr>
        <p:txBody>
          <a:bodyPr wrap="square" rtlCol="0">
            <a:spAutoFit/>
          </a:bodyPr>
          <a:lstStyle/>
          <a:p>
            <a:r>
              <a:rPr lang="en-US" b="1" i="1" dirty="0">
                <a:solidFill>
                  <a:srgbClr val="002F56"/>
                </a:solidFill>
                <a:latin typeface="Myriad Pro" panose="020B0503030403020204"/>
              </a:rPr>
              <a:t>A DRO is a senior technical expert responsible for holding post-decisional hearings and processing appeals.  </a:t>
            </a:r>
          </a:p>
        </p:txBody>
      </p:sp>
    </p:spTree>
    <p:extLst>
      <p:ext uri="{BB962C8B-B14F-4D97-AF65-F5344CB8AC3E}">
        <p14:creationId xmlns:p14="http://schemas.microsoft.com/office/powerpoint/2010/main" val="18682689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2D680-EA0C-4375-9D38-C8D702C177EA}"/>
              </a:ext>
            </a:extLst>
          </p:cNvPr>
          <p:cNvSpPr>
            <a:spLocks noGrp="1"/>
          </p:cNvSpPr>
          <p:nvPr>
            <p:ph type="title" idx="4294967295"/>
          </p:nvPr>
        </p:nvSpPr>
        <p:spPr>
          <a:xfrm>
            <a:off x="0" y="2697162"/>
            <a:ext cx="12192000" cy="731838"/>
          </a:xfrm>
        </p:spPr>
        <p:txBody>
          <a:bodyPr>
            <a:normAutofit fontScale="90000"/>
          </a:bodyPr>
          <a:lstStyle/>
          <a:p>
            <a:r>
              <a:rPr lang="en-US" i="1" dirty="0">
                <a:solidFill>
                  <a:srgbClr val="002F56"/>
                </a:solidFill>
                <a:latin typeface="Myriad Pro" panose="020B0503030403020204"/>
              </a:rPr>
              <a:t>DRO Duties, Jurisdiction and Authority</a:t>
            </a:r>
          </a:p>
        </p:txBody>
      </p:sp>
    </p:spTree>
    <p:extLst>
      <p:ext uri="{BB962C8B-B14F-4D97-AF65-F5344CB8AC3E}">
        <p14:creationId xmlns:p14="http://schemas.microsoft.com/office/powerpoint/2010/main" val="1873115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F56"/>
                </a:solidFill>
                <a:latin typeface="Myriad Pro"/>
                <a:cs typeface="Times New Roman" panose="02020603050405020304" pitchFamily="18" charset="0"/>
              </a:rPr>
              <a:t>Contacts appellants and representatives</a:t>
            </a:r>
          </a:p>
          <a:p>
            <a:r>
              <a:rPr lang="en-US" altLang="en-US" dirty="0">
                <a:solidFill>
                  <a:srgbClr val="002F56"/>
                </a:solidFill>
                <a:latin typeface="Myriad Pro"/>
                <a:cs typeface="Times New Roman" panose="02020603050405020304" pitchFamily="18" charset="0"/>
              </a:rPr>
              <a:t>Holds informal conferences and formal hearings</a:t>
            </a:r>
          </a:p>
          <a:p>
            <a:r>
              <a:rPr lang="en-US" altLang="en-US" dirty="0">
                <a:solidFill>
                  <a:srgbClr val="002F56"/>
                </a:solidFill>
                <a:latin typeface="Myriad Pro"/>
                <a:cs typeface="Times New Roman" panose="02020603050405020304" pitchFamily="18" charset="0"/>
              </a:rPr>
              <a:t>Evaluates evidence of record</a:t>
            </a:r>
          </a:p>
          <a:p>
            <a:r>
              <a:rPr lang="en-US" altLang="en-US" dirty="0">
                <a:solidFill>
                  <a:srgbClr val="002F56"/>
                </a:solidFill>
                <a:latin typeface="Myriad Pro"/>
                <a:cs typeface="Times New Roman" panose="02020603050405020304" pitchFamily="18" charset="0"/>
              </a:rPr>
              <a:t>Decides disagreements based on entire evidentiary record</a:t>
            </a:r>
          </a:p>
          <a:p>
            <a:r>
              <a:rPr lang="en-US" altLang="en-US" dirty="0">
                <a:solidFill>
                  <a:srgbClr val="002F56"/>
                </a:solidFill>
                <a:latin typeface="Myriad Pro"/>
                <a:cs typeface="Times New Roman" panose="02020603050405020304" pitchFamily="18" charset="0"/>
              </a:rPr>
              <a:t>Issues SOC/SSOCs</a:t>
            </a:r>
          </a:p>
          <a:p>
            <a:r>
              <a:rPr lang="en-US" altLang="en-US" dirty="0">
                <a:solidFill>
                  <a:srgbClr val="002F56"/>
                </a:solidFill>
                <a:latin typeface="Myriad Pro"/>
                <a:cs typeface="Times New Roman" panose="02020603050405020304" pitchFamily="18" charset="0"/>
              </a:rPr>
              <a:t>Certifies and transfers appeals to BVA</a:t>
            </a:r>
          </a:p>
          <a:p>
            <a:r>
              <a:rPr lang="en-US" altLang="en-US" dirty="0">
                <a:solidFill>
                  <a:srgbClr val="002F56"/>
                </a:solidFill>
                <a:latin typeface="Myriad Pro"/>
                <a:cs typeface="Times New Roman" panose="02020603050405020304" pitchFamily="18" charset="0"/>
              </a:rPr>
              <a:t>Participates in employee </a:t>
            </a:r>
            <a:r>
              <a:rPr lang="en-US" altLang="en-US" dirty="0">
                <a:solidFill>
                  <a:srgbClr val="002060"/>
                </a:solidFill>
                <a:latin typeface="Myriad Pro"/>
                <a:cs typeface="Times New Roman" panose="02020603050405020304" pitchFamily="18" charset="0"/>
              </a:rPr>
              <a:t>development</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6</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DRO Duties</a:t>
            </a:r>
          </a:p>
        </p:txBody>
      </p:sp>
    </p:spTree>
    <p:extLst>
      <p:ext uri="{BB962C8B-B14F-4D97-AF65-F5344CB8AC3E}">
        <p14:creationId xmlns:p14="http://schemas.microsoft.com/office/powerpoint/2010/main" val="272597405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i="1" dirty="0">
                <a:solidFill>
                  <a:srgbClr val="002060"/>
                </a:solidFill>
                <a:latin typeface="Myriad Pro"/>
                <a:cs typeface="Times New Roman" panose="02020603050405020304" pitchFamily="18" charset="0"/>
              </a:rPr>
              <a:t>De novo</a:t>
            </a:r>
            <a:r>
              <a:rPr lang="en-US" altLang="en-US" dirty="0">
                <a:solidFill>
                  <a:srgbClr val="002060"/>
                </a:solidFill>
                <a:latin typeface="Myriad Pro"/>
                <a:cs typeface="Times New Roman" panose="02020603050405020304" pitchFamily="18" charset="0"/>
              </a:rPr>
              <a:t> review</a:t>
            </a:r>
          </a:p>
          <a:p>
            <a:r>
              <a:rPr lang="en-US" altLang="en-US" dirty="0">
                <a:solidFill>
                  <a:srgbClr val="002060"/>
                </a:solidFill>
                <a:latin typeface="Myriad Pro"/>
                <a:cs typeface="Times New Roman" panose="02020603050405020304" pitchFamily="18" charset="0"/>
              </a:rPr>
              <a:t>Limited jurisdiction of rating issues raised during informal conferences or formal hearings</a:t>
            </a:r>
          </a:p>
          <a:p>
            <a:r>
              <a:rPr lang="en-US" altLang="en-US" dirty="0">
                <a:solidFill>
                  <a:srgbClr val="002060"/>
                </a:solidFill>
                <a:latin typeface="Myriad Pro"/>
                <a:cs typeface="Times New Roman" panose="02020603050405020304" pitchFamily="18" charset="0"/>
              </a:rPr>
              <a:t>Downstream issues raised from favorable appeal decisions</a:t>
            </a:r>
          </a:p>
          <a:p>
            <a:pPr lvl="1"/>
            <a:r>
              <a:rPr lang="en-US" altLang="en-US" dirty="0">
                <a:solidFill>
                  <a:srgbClr val="002060"/>
                </a:solidFill>
                <a:latin typeface="Myriad Pro"/>
                <a:cs typeface="Times New Roman" panose="02020603050405020304" pitchFamily="18" charset="0"/>
              </a:rPr>
              <a:t>Disability evaluation</a:t>
            </a:r>
          </a:p>
          <a:p>
            <a:pPr lvl="1"/>
            <a:r>
              <a:rPr lang="en-US" altLang="en-US" dirty="0">
                <a:solidFill>
                  <a:srgbClr val="002060"/>
                </a:solidFill>
                <a:latin typeface="Myriad Pro"/>
                <a:cs typeface="Times New Roman" panose="02020603050405020304" pitchFamily="18" charset="0"/>
              </a:rPr>
              <a:t>Effective date</a:t>
            </a:r>
          </a:p>
          <a:p>
            <a:pPr lvl="1"/>
            <a:r>
              <a:rPr lang="en-US" altLang="en-US" dirty="0">
                <a:solidFill>
                  <a:srgbClr val="002060"/>
                </a:solidFill>
                <a:latin typeface="Myriad Pro"/>
                <a:cs typeface="Times New Roman" panose="02020603050405020304" pitchFamily="18" charset="0"/>
              </a:rPr>
              <a:t>Any inferred or ancillary issues</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7</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DRO Jurisdiction</a:t>
            </a:r>
          </a:p>
        </p:txBody>
      </p:sp>
    </p:spTree>
    <p:extLst>
      <p:ext uri="{BB962C8B-B14F-4D97-AF65-F5344CB8AC3E}">
        <p14:creationId xmlns:p14="http://schemas.microsoft.com/office/powerpoint/2010/main" val="193847181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Appeals on rating decisions made by the DRO him/herself</a:t>
            </a:r>
          </a:p>
          <a:p>
            <a:r>
              <a:rPr lang="en-US" altLang="en-US" dirty="0">
                <a:solidFill>
                  <a:srgbClr val="002060"/>
                </a:solidFill>
                <a:latin typeface="Myriad Pro"/>
                <a:cs typeface="Times New Roman" panose="02020603050405020304" pitchFamily="18" charset="0"/>
              </a:rPr>
              <a:t>Appeals filed after February 19, 2019 under modernized review system</a:t>
            </a:r>
          </a:p>
          <a:p>
            <a:r>
              <a:rPr lang="en-US" sz="3200" dirty="0">
                <a:solidFill>
                  <a:srgbClr val="002F56"/>
                </a:solidFill>
                <a:latin typeface="Myriad Pro" panose="020B0503030403020204"/>
              </a:rPr>
              <a:t>Committee on Waivers and Compromises (COWC) issues</a:t>
            </a:r>
          </a:p>
          <a:p>
            <a:r>
              <a:rPr lang="en-US" dirty="0">
                <a:solidFill>
                  <a:srgbClr val="002F56"/>
                </a:solidFill>
                <a:latin typeface="Myriad Pro" panose="020B0503030403020204"/>
              </a:rPr>
              <a:t>L</a:t>
            </a:r>
            <a:r>
              <a:rPr lang="en-US" sz="3200" dirty="0">
                <a:solidFill>
                  <a:srgbClr val="002F56"/>
                </a:solidFill>
                <a:latin typeface="Myriad Pro" panose="020B0503030403020204"/>
              </a:rPr>
              <a:t>oan guaranty</a:t>
            </a:r>
          </a:p>
          <a:p>
            <a:r>
              <a:rPr lang="en-US" sz="3200" dirty="0">
                <a:solidFill>
                  <a:srgbClr val="002F56"/>
                </a:solidFill>
                <a:latin typeface="Myriad Pro" panose="020B0503030403020204"/>
              </a:rPr>
              <a:t>Insurance</a:t>
            </a:r>
            <a:endParaRPr lang="en-US" dirty="0">
              <a:solidFill>
                <a:srgbClr val="002F56"/>
              </a:solidFill>
              <a:latin typeface="Myriad Pro" panose="020B0503030403020204"/>
            </a:endParaRPr>
          </a:p>
          <a:p>
            <a:r>
              <a:rPr lang="en-US" dirty="0">
                <a:solidFill>
                  <a:srgbClr val="002F56"/>
                </a:solidFill>
                <a:latin typeface="Myriad Pro" panose="020B0503030403020204"/>
              </a:rPr>
              <a:t>H</a:t>
            </a:r>
            <a:r>
              <a:rPr lang="en-US" sz="3200" dirty="0">
                <a:solidFill>
                  <a:srgbClr val="002F56"/>
                </a:solidFill>
                <a:latin typeface="Myriad Pro" panose="020B0503030403020204"/>
              </a:rPr>
              <a:t>earing requests concerning the denial of benefits from a medical determination rendered by a VA medical authority</a:t>
            </a:r>
          </a:p>
          <a:p>
            <a:endParaRPr lang="en-US" altLang="en-US" dirty="0">
              <a:solidFill>
                <a:srgbClr val="002060"/>
              </a:solidFill>
              <a:latin typeface="Myriad Pro"/>
              <a:cs typeface="Times New Roman" panose="02020603050405020304" pitchFamily="18" charset="0"/>
            </a:endParaRP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8</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Issues Not Under DRO Jurisdiction</a:t>
            </a:r>
          </a:p>
        </p:txBody>
      </p:sp>
    </p:spTree>
    <p:extLst>
      <p:ext uri="{BB962C8B-B14F-4D97-AF65-F5344CB8AC3E}">
        <p14:creationId xmlns:p14="http://schemas.microsoft.com/office/powerpoint/2010/main" val="304797987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fontScale="92500" lnSpcReduction="20000"/>
          </a:bodyPr>
          <a:lstStyle/>
          <a:p>
            <a:r>
              <a:rPr lang="en-US" altLang="en-US" dirty="0">
                <a:solidFill>
                  <a:srgbClr val="002060"/>
                </a:solidFill>
                <a:latin typeface="Myriad Pro"/>
                <a:cs typeface="Times New Roman" panose="02020603050405020304" pitchFamily="18" charset="0"/>
              </a:rPr>
              <a:t>Amend, reverse, or uphold decision based on</a:t>
            </a:r>
          </a:p>
          <a:p>
            <a:pPr lvl="1"/>
            <a:r>
              <a:rPr lang="en-US" altLang="en-US" i="1" dirty="0">
                <a:solidFill>
                  <a:srgbClr val="002060"/>
                </a:solidFill>
                <a:latin typeface="Myriad Pro"/>
                <a:cs typeface="Times New Roman" panose="02020603050405020304" pitchFamily="18" charset="0"/>
              </a:rPr>
              <a:t>de novo </a:t>
            </a:r>
            <a:r>
              <a:rPr lang="en-US" altLang="en-US" dirty="0">
                <a:solidFill>
                  <a:srgbClr val="002060"/>
                </a:solidFill>
                <a:latin typeface="Myriad Pro"/>
                <a:cs typeface="Times New Roman" panose="02020603050405020304" pitchFamily="18" charset="0"/>
              </a:rPr>
              <a:t>review</a:t>
            </a:r>
          </a:p>
          <a:p>
            <a:pPr lvl="1"/>
            <a:r>
              <a:rPr lang="en-US" altLang="en-US" dirty="0">
                <a:solidFill>
                  <a:srgbClr val="002060"/>
                </a:solidFill>
                <a:latin typeface="Myriad Pro"/>
                <a:cs typeface="Times New Roman" panose="02020603050405020304" pitchFamily="18" charset="0"/>
              </a:rPr>
              <a:t>new evidence</a:t>
            </a:r>
          </a:p>
          <a:p>
            <a:r>
              <a:rPr lang="en-US" altLang="en-US" dirty="0">
                <a:solidFill>
                  <a:srgbClr val="002060"/>
                </a:solidFill>
                <a:latin typeface="Myriad Pro"/>
                <a:cs typeface="Times New Roman" panose="02020603050405020304" pitchFamily="18" charset="0"/>
              </a:rPr>
              <a:t>Single signature of clear and unmistakable errors (CUEs) that are not adverse actions</a:t>
            </a:r>
          </a:p>
          <a:p>
            <a:r>
              <a:rPr lang="en-US" altLang="en-US" dirty="0">
                <a:solidFill>
                  <a:srgbClr val="002060"/>
                </a:solidFill>
                <a:latin typeface="Myriad Pro"/>
                <a:cs typeface="Times New Roman" panose="02020603050405020304" pitchFamily="18" charset="0"/>
              </a:rPr>
              <a:t>DROs cannot </a:t>
            </a:r>
          </a:p>
          <a:p>
            <a:pPr lvl="1"/>
            <a:r>
              <a:rPr lang="en-US" altLang="en-US" dirty="0">
                <a:solidFill>
                  <a:srgbClr val="002060"/>
                </a:solidFill>
                <a:latin typeface="Myriad Pro"/>
                <a:cs typeface="Times New Roman" panose="02020603050405020304" pitchFamily="18" charset="0"/>
              </a:rPr>
              <a:t>participate in a hearing if he or she participated in the decision under appeal</a:t>
            </a:r>
          </a:p>
          <a:p>
            <a:pPr lvl="1"/>
            <a:r>
              <a:rPr lang="en-US" altLang="en-US" dirty="0">
                <a:solidFill>
                  <a:srgbClr val="002060"/>
                </a:solidFill>
                <a:latin typeface="Myriad Pro"/>
                <a:cs typeface="Times New Roman" panose="02020603050405020304" pitchFamily="18" charset="0"/>
              </a:rPr>
              <a:t>recommend a change based on </a:t>
            </a:r>
            <a:r>
              <a:rPr lang="en-US" altLang="en-US" i="1" dirty="0">
                <a:solidFill>
                  <a:srgbClr val="002060"/>
                </a:solidFill>
                <a:latin typeface="Myriad Pro"/>
                <a:cs typeface="Times New Roman" panose="02020603050405020304" pitchFamily="18" charset="0"/>
              </a:rPr>
              <a:t>de novo </a:t>
            </a:r>
            <a:r>
              <a:rPr lang="en-US" altLang="en-US" dirty="0">
                <a:solidFill>
                  <a:srgbClr val="002060"/>
                </a:solidFill>
                <a:latin typeface="Myriad Pro"/>
                <a:cs typeface="Times New Roman" panose="02020603050405020304" pitchFamily="18" charset="0"/>
              </a:rPr>
              <a:t>review of a BVA decision</a:t>
            </a:r>
          </a:p>
          <a:p>
            <a:pPr lvl="1"/>
            <a:r>
              <a:rPr lang="en-US" altLang="en-US" dirty="0">
                <a:solidFill>
                  <a:srgbClr val="002060"/>
                </a:solidFill>
                <a:latin typeface="Myriad Pro"/>
                <a:cs typeface="Times New Roman" panose="02020603050405020304" pitchFamily="18" charset="0"/>
              </a:rPr>
              <a:t>bargain to withdraw a claim or take action in exchange for the grant of a benefit</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9</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DRO Decisional Authority</a:t>
            </a:r>
          </a:p>
        </p:txBody>
      </p:sp>
    </p:spTree>
    <p:extLst>
      <p:ext uri="{BB962C8B-B14F-4D97-AF65-F5344CB8AC3E}">
        <p14:creationId xmlns:p14="http://schemas.microsoft.com/office/powerpoint/2010/main" val="624077893"/>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36&quot;/&gt;&lt;lineCharCount val=&quot;37&quot;/&gt;&lt;lineCharCount val=&quot;64&quot;/&gt;&lt;lineCharCount val=&quot;5&quot;/&gt;&lt;lineCharCount val=&quot;66&quot;/&gt;&lt;lineCharCount val=&quot;32&quot;/&gt;&lt;lineCharCount val=&quot;63&quot;/&gt;&lt;/TableIndex&gt;&lt;/ShapeTextInfo&gt;"/>
  <p:tag name="HTML_SHAPEINFO" val="&lt;ThreeDShapeInfo&gt;&lt;uuid val=&quot;{3B02B014-2DFE-4B89-BE1D-F1B790BBCA4E}&quot;/&gt;&lt;isInvalidForFieldText val=&quot;0&quot;/&gt;&lt;Image&gt;&lt;filename val=&quot;C:\Users\VBADENHolcoJ\AppData\Local\Temp\1\CP928014069199Session\CPTrustFolder928014069199\PPTImport928014258569\data\asimages\{3B02B014-2DFE-4B89-BE1D-F1B790BBCA4E}_2.png&quot;/&gt;&lt;left val=&quot;42&quot;/&gt;&lt;top val=&quot;208&quot;/&gt;&lt;width val=&quot;870&quot;/&gt;&lt;height val=&quot;415&quot;/&gt;&lt;hasText val=&quot;1&quot;/&gt;&lt;/Image&gt;&lt;/ThreeDShape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3EA8A1C8-80D6-4AF2-BA15-7B78ECFEC0EA}&quot;/&gt;&lt;isInvalidForFieldText val=&quot;0&quot;/&gt;&lt;Image&gt;&lt;filename val=&quot;C:\Users\VBADENHolcoJ\AppData\Local\Temp\1\CP928014069199Session\CPTrustFolder928014069199\PPTImport928014258569\data\asimages\{3EA8A1C8-80D6-4AF2-BA15-7B78ECFEC0EA}_2.png&quot;/&gt;&lt;left val=&quot;727&quot;/&gt;&lt;top val=&quot;687&quot;/&gt;&lt;width val=&quot;226&quot;/&gt;&lt;height val=&quot;45&quot;/&gt;&lt;hasText val=&quot;1&quot;/&gt;&lt;/Image&gt;&lt;/ThreeDShapeInfo&gt;"/>
</p:tagLst>
</file>

<file path=ppt/tags/tag5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5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5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5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5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5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7&quot;/&gt;&lt;/TableIndex&gt;&lt;/ShapeTextInfo&gt;"/>
  <p:tag name="HTML_SHAPEINFO" val="&lt;ThreeDShapeInfo&gt;&lt;uuid val=&quot;{284E4D8E-D035-4901-94E1-3125911FD1D3}&quot;/&gt;&lt;isInvalidForFieldText val=&quot;0&quot;/&gt;&lt;Image&gt;&lt;filename val=&quot;C:\Users\VBADENHolcoJ\AppData\Local\Temp\1\CP928014069199Session\CPTrustFolder928014069199\PPTImport928014258569\data\asimages\{284E4D8E-D035-4901-94E1-3125911FD1D3}_2.png&quot;/&gt;&lt;left val=&quot;0&quot;/&gt;&lt;top val=&quot;76&quot;/&gt;&lt;width val=&quot;961&quot;/&gt;&lt;height val=&quot;122&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heme/theme1.xml><?xml version="1.0" encoding="utf-8"?>
<a:theme xmlns:a="http://schemas.openxmlformats.org/drawingml/2006/main" name="Choose VA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Choose VA Theme</Template>
  <TotalTime>16594</TotalTime>
  <Words>3195</Words>
  <Application>Microsoft Office PowerPoint</Application>
  <PresentationFormat>Widescreen</PresentationFormat>
  <Paragraphs>405</Paragraphs>
  <Slides>24</Slides>
  <Notes>24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24</vt:i4>
      </vt:variant>
    </vt:vector>
  </HeadingPairs>
  <TitlesOfParts>
    <vt:vector size="31" baseType="lpstr">
      <vt:lpstr>Arial</vt:lpstr>
      <vt:lpstr>Calibri</vt:lpstr>
      <vt:lpstr>Myriad Pro</vt:lpstr>
      <vt:lpstr>Times New Roman</vt:lpstr>
      <vt:lpstr>Choose VA Theme</vt:lpstr>
      <vt:lpstr>1_Custom Design</vt:lpstr>
      <vt:lpstr>Custom Design</vt:lpstr>
      <vt:lpstr>Legacy Appeals:   DRO Review Process</vt:lpstr>
      <vt:lpstr>Lesson Objectives</vt:lpstr>
      <vt:lpstr>Appeals Modernization Act (AMA)</vt:lpstr>
      <vt:lpstr>Legacy Appeal Process:  DRO Jurisdiction</vt:lpstr>
      <vt:lpstr>DRO Duties, Jurisdiction and Authority</vt:lpstr>
      <vt:lpstr>DRO Duties</vt:lpstr>
      <vt:lpstr>DRO Jurisdiction</vt:lpstr>
      <vt:lpstr>Issues Not Under DRO Jurisdiction</vt:lpstr>
      <vt:lpstr>DRO Decisional Authority</vt:lpstr>
      <vt:lpstr>De Novo Review</vt:lpstr>
      <vt:lpstr>Right to De Novo Review</vt:lpstr>
      <vt:lpstr>Conducting the Review</vt:lpstr>
      <vt:lpstr>De Novo Review</vt:lpstr>
      <vt:lpstr>Informal Conference</vt:lpstr>
      <vt:lpstr>Informal Conference</vt:lpstr>
      <vt:lpstr>Conducting the Conference</vt:lpstr>
      <vt:lpstr>Informal Conference Report</vt:lpstr>
      <vt:lpstr>Report Example</vt:lpstr>
      <vt:lpstr>Making a Decision</vt:lpstr>
      <vt:lpstr>Awarding Full Benefits</vt:lpstr>
      <vt:lpstr>Awarding Partial Benefits</vt:lpstr>
      <vt:lpstr>Upholding Prior Decision</vt:lpstr>
      <vt:lpstr>Questions?</vt:lpstr>
      <vt:lpstr>TMS Credit</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Legacy Appeals: DRO Review Process PowerPoint Presentation</dc:title>
  <dc:creator>Department of Veterans Affairs, Veterans Benefits Administration, Office of Administrative Review, STAFF</dc:creator>
  <cp:lastModifiedBy>Kathy Poole</cp:lastModifiedBy>
  <cp:revision>395</cp:revision>
  <cp:lastPrinted>2019-05-03T19:24:24Z</cp:lastPrinted>
  <dcterms:created xsi:type="dcterms:W3CDTF">2018-12-10T17:48:20Z</dcterms:created>
  <dcterms:modified xsi:type="dcterms:W3CDTF">2020-12-30T15:50:26Z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ies>
</file>