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notesSlides/notesSlide6.xml" ContentType="application/vnd.openxmlformats-officedocument.presentationml.notesSlide+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notesSlides/notesSlide7.xml" ContentType="application/vnd.openxmlformats-officedocument.presentationml.notesSlide+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notesSlides/notesSlide8.xml" ContentType="application/vnd.openxmlformats-officedocument.presentationml.notesSlide+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notesSlides/notesSlide13.xml" ContentType="application/vnd.openxmlformats-officedocument.presentationml.notesSlide+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notesSlides/notesSlide14.xml" ContentType="application/vnd.openxmlformats-officedocument.presentationml.notesSlide+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notesSlides/notesSlide18.xml" ContentType="application/vnd.openxmlformats-officedocument.presentationml.notesSlide+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notesSlides/notesSlide19.xml" ContentType="application/vnd.openxmlformats-officedocument.presentationml.notesSlide+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notesSlides/notesSlide20.xml" ContentType="application/vnd.openxmlformats-officedocument.presentationml.notesSlide+xml"/>
  <Override PartName="/ppt/tags/tag38.xml" ContentType="application/vnd.openxmlformats-officedocument.presentationml.tags+xml"/>
  <Override PartName="/ppt/tags/tag39.xml" ContentType="application/vnd.openxmlformats-officedocument.presentationml.tags+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notesSlides/notesSlide24.xml" ContentType="application/vnd.openxmlformats-officedocument.presentationml.notesSlide+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notesSlides/notesSlide25.xml" ContentType="application/vnd.openxmlformats-officedocument.presentationml.notesSlide+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1" r:id="rId2"/>
    <p:sldMasterId id="2147483683" r:id="rId3"/>
    <p:sldMasterId id="2147483697" r:id="rId4"/>
  </p:sldMasterIdLst>
  <p:notesMasterIdLst>
    <p:notesMasterId r:id="rId35"/>
  </p:notesMasterIdLst>
  <p:handoutMasterIdLst>
    <p:handoutMasterId r:id="rId36"/>
  </p:handoutMasterIdLst>
  <p:sldIdLst>
    <p:sldId id="418" r:id="rId5"/>
    <p:sldId id="397" r:id="rId6"/>
    <p:sldId id="286" r:id="rId7"/>
    <p:sldId id="419" r:id="rId8"/>
    <p:sldId id="420" r:id="rId9"/>
    <p:sldId id="340" r:id="rId10"/>
    <p:sldId id="341" r:id="rId11"/>
    <p:sldId id="342" r:id="rId12"/>
    <p:sldId id="343" r:id="rId13"/>
    <p:sldId id="398" r:id="rId14"/>
    <p:sldId id="410" r:id="rId15"/>
    <p:sldId id="421" r:id="rId16"/>
    <p:sldId id="345" r:id="rId17"/>
    <p:sldId id="346" r:id="rId18"/>
    <p:sldId id="344" r:id="rId19"/>
    <p:sldId id="412" r:id="rId20"/>
    <p:sldId id="422" r:id="rId21"/>
    <p:sldId id="350" r:id="rId22"/>
    <p:sldId id="358" r:id="rId23"/>
    <p:sldId id="351" r:id="rId24"/>
    <p:sldId id="352" r:id="rId25"/>
    <p:sldId id="414" r:id="rId26"/>
    <p:sldId id="423" r:id="rId27"/>
    <p:sldId id="354" r:id="rId28"/>
    <p:sldId id="355" r:id="rId29"/>
    <p:sldId id="356" r:id="rId30"/>
    <p:sldId id="416" r:id="rId31"/>
    <p:sldId id="401" r:id="rId32"/>
    <p:sldId id="424" r:id="rId33"/>
    <p:sldId id="417" r:id="rId34"/>
  </p:sldIdLst>
  <p:sldSz cx="12192000" cy="6858000"/>
  <p:notesSz cx="7010400" cy="9296400"/>
  <p:custDataLst>
    <p:tags r:id="rId3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Training Overview" id="{D3B5611A-A492-4A99-B5EF-EE23D052C650}">
          <p14:sldIdLst>
            <p14:sldId id="418"/>
            <p14:sldId id="397"/>
            <p14:sldId id="286"/>
            <p14:sldId id="419"/>
          </p14:sldIdLst>
        </p14:section>
        <p14:section name="Duties, Jurisdiction, Authority" id="{D50A4CBF-1107-4382-812F-E7618B4B8E97}">
          <p14:sldIdLst>
            <p14:sldId id="420"/>
            <p14:sldId id="340"/>
            <p14:sldId id="341"/>
            <p14:sldId id="342"/>
            <p14:sldId id="343"/>
            <p14:sldId id="398"/>
            <p14:sldId id="410"/>
          </p14:sldIdLst>
        </p14:section>
        <p14:section name="De Novo Review" id="{50C1333F-FCDF-4044-A69B-4D548C20C5AB}">
          <p14:sldIdLst>
            <p14:sldId id="421"/>
            <p14:sldId id="345"/>
            <p14:sldId id="346"/>
            <p14:sldId id="344"/>
            <p14:sldId id="412"/>
          </p14:sldIdLst>
        </p14:section>
        <p14:section name="Informal Conference" id="{920D4BBB-07C2-45B2-85D1-096BC10FC33F}">
          <p14:sldIdLst>
            <p14:sldId id="422"/>
            <p14:sldId id="350"/>
            <p14:sldId id="358"/>
            <p14:sldId id="351"/>
            <p14:sldId id="352"/>
            <p14:sldId id="414"/>
          </p14:sldIdLst>
        </p14:section>
        <p14:section name="Different DRO Decisions" id="{77C2F0EF-CB40-4258-B7C8-3B5B5E6E7A0E}">
          <p14:sldIdLst>
            <p14:sldId id="423"/>
            <p14:sldId id="354"/>
            <p14:sldId id="355"/>
            <p14:sldId id="356"/>
            <p14:sldId id="416"/>
          </p14:sldIdLst>
        </p14:section>
        <p14:section name="Course Wrap-up" id="{278A1410-12EE-44E4-8127-3C17E9B42235}">
          <p14:sldIdLst>
            <p14:sldId id="401"/>
            <p14:sldId id="424"/>
            <p14:sldId id="417"/>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ennifer Williams" initials="JDW" lastIdx="13" clrIdx="0">
    <p:extLst>
      <p:ext uri="{19B8F6BF-5375-455C-9EA6-DF929625EA0E}">
        <p15:presenceInfo xmlns:p15="http://schemas.microsoft.com/office/powerpoint/2012/main" userId="Jennifer Williams" providerId="None"/>
      </p:ext>
    </p:extLst>
  </p:cmAuthor>
  <p:cmAuthor id="2" name="Kondrak, Chelsey, VBAWASH" initials="KCV" lastIdx="48" clrIdx="1">
    <p:extLst>
      <p:ext uri="{19B8F6BF-5375-455C-9EA6-DF929625EA0E}">
        <p15:presenceInfo xmlns:p15="http://schemas.microsoft.com/office/powerpoint/2012/main" userId="S-1-5-21-1409082233-764733703-682003330-472082" providerId="AD"/>
      </p:ext>
    </p:extLst>
  </p:cmAuthor>
  <p:cmAuthor id="3" name="Kennell, Jon, VBABALT\ACAD" initials="KJV" lastIdx="9" clrIdx="2">
    <p:extLst>
      <p:ext uri="{19B8F6BF-5375-455C-9EA6-DF929625EA0E}">
        <p15:presenceInfo xmlns:p15="http://schemas.microsoft.com/office/powerpoint/2012/main" userId="S-1-5-21-1409082233-764733703-682003330-478134" providerId="AD"/>
      </p:ext>
    </p:extLst>
  </p:cmAuthor>
  <p:cmAuthor id="4" name="AMO" initials="VBA" lastIdx="1" clrIdx="3">
    <p:extLst>
      <p:ext uri="{19B8F6BF-5375-455C-9EA6-DF929625EA0E}">
        <p15:presenceInfo xmlns:p15="http://schemas.microsoft.com/office/powerpoint/2012/main" userId="AMO" providerId="None"/>
      </p:ext>
    </p:extLst>
  </p:cmAuthor>
  <p:cmAuthor id="5" name="Ezzell, Kelly" initials="EK" lastIdx="3" clrIdx="4">
    <p:extLst>
      <p:ext uri="{19B8F6BF-5375-455C-9EA6-DF929625EA0E}">
        <p15:presenceInfo xmlns:p15="http://schemas.microsoft.com/office/powerpoint/2012/main" userId="S::Kelly.Ezzell@va.gov::0db8d4e8-70bd-48a0-8d76-8f8b5320c73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F5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574" autoAdjust="0"/>
    <p:restoredTop sz="64372" autoAdjust="0"/>
  </p:normalViewPr>
  <p:slideViewPr>
    <p:cSldViewPr snapToGrid="0">
      <p:cViewPr varScale="1">
        <p:scale>
          <a:sx n="73" d="100"/>
          <a:sy n="73" d="100"/>
        </p:scale>
        <p:origin x="1638" y="60"/>
      </p:cViewPr>
      <p:guideLst/>
    </p:cSldViewPr>
  </p:slideViewPr>
  <p:notesTextViewPr>
    <p:cViewPr>
      <p:scale>
        <a:sx n="1" d="1"/>
        <a:sy n="1" d="1"/>
      </p:scale>
      <p:origin x="0" y="0"/>
    </p:cViewPr>
  </p:notesTextViewPr>
  <p:notesViewPr>
    <p:cSldViewPr snapToGrid="0">
      <p:cViewPr varScale="1">
        <p:scale>
          <a:sx n="67" d="100"/>
          <a:sy n="67" d="100"/>
        </p:scale>
        <p:origin x="2796" y="7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ags" Target="tags/tag1.xml"/><Relationship Id="rId40"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 Id="rId8" Type="http://schemas.openxmlformats.org/officeDocument/2006/relationships/slide" Target="slides/slide4.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9E975C0-C458-45F1-A03C-E826BA3989D6}"/>
              </a:ext>
            </a:extLst>
          </p:cNvPr>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a:extLst>
              <a:ext uri="{FF2B5EF4-FFF2-40B4-BE49-F238E27FC236}">
                <a16:creationId xmlns:a16="http://schemas.microsoft.com/office/drawing/2014/main" id="{05FF8A5C-9D3B-4699-889C-13AF27DE9D26}"/>
              </a:ext>
            </a:extLst>
          </p:cNvPr>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B1B550D5-3064-4B35-9B20-FE4E0F859721}" type="datetimeFigureOut">
              <a:rPr lang="en-US" smtClean="0"/>
              <a:t>12/5/2023</a:t>
            </a:fld>
            <a:endParaRPr lang="en-US" dirty="0"/>
          </a:p>
        </p:txBody>
      </p:sp>
      <p:sp>
        <p:nvSpPr>
          <p:cNvPr id="4" name="Footer Placeholder 3">
            <a:extLst>
              <a:ext uri="{FF2B5EF4-FFF2-40B4-BE49-F238E27FC236}">
                <a16:creationId xmlns:a16="http://schemas.microsoft.com/office/drawing/2014/main" id="{6DBF78F6-E6B1-48B5-B4AD-A4D1911F16F4}"/>
              </a:ext>
            </a:extLst>
          </p:cNvPr>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0478BF3F-EFA3-4803-A2A9-9E6C0F5AEAB0}"/>
              </a:ext>
            </a:extLst>
          </p:cNvPr>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2DB2E0F6-EA46-4FA0-899E-3683BB7A698B}" type="slidenum">
              <a:rPr lang="en-US" smtClean="0"/>
              <a:t>‹#›</a:t>
            </a:fld>
            <a:endParaRPr lang="en-US" dirty="0"/>
          </a:p>
        </p:txBody>
      </p:sp>
    </p:spTree>
    <p:extLst>
      <p:ext uri="{BB962C8B-B14F-4D97-AF65-F5344CB8AC3E}">
        <p14:creationId xmlns:p14="http://schemas.microsoft.com/office/powerpoint/2010/main" val="12271866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6BF7689-9446-46DC-863F-6232E9EFF4BC}" type="datetimeFigureOut">
              <a:rPr lang="en-US" smtClean="0"/>
              <a:t>12/5/2023</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8C5C6998-EDEF-4A05-9E82-FF9216FA3557}" type="slidenum">
              <a:rPr lang="en-US" smtClean="0"/>
              <a:t>‹#›</a:t>
            </a:fld>
            <a:endParaRPr lang="en-US" dirty="0"/>
          </a:p>
        </p:txBody>
      </p:sp>
    </p:spTree>
    <p:extLst>
      <p:ext uri="{BB962C8B-B14F-4D97-AF65-F5344CB8AC3E}">
        <p14:creationId xmlns:p14="http://schemas.microsoft.com/office/powerpoint/2010/main" val="28383317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3" Type="http://schemas.openxmlformats.org/officeDocument/2006/relationships/hyperlink" Target="http://www.va.gov/vaforms/va/pdf/VA9.pdf" TargetMode="External"/><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8" Type="http://schemas.openxmlformats.org/officeDocument/2006/relationships/hyperlink" Target="https://vaww.vrm.km.va.gov/system/templates/selfservice/va_kanew/help/agent/locale/en-US/portal/554400000001034/content/554400000140652/M21-5-Chapter-7-Section-D-Documenting-Appeal-Decisions#2" TargetMode="External"/><Relationship Id="rId3" Type="http://schemas.openxmlformats.org/officeDocument/2006/relationships/hyperlink" Target="https://www.govinfo.gov/app/details/PLAW-115publ55" TargetMode="External"/><Relationship Id="rId7" Type="http://schemas.openxmlformats.org/officeDocument/2006/relationships/hyperlink" Target="https://vaww.vrm.km.va.gov/system/templates/selfservice/va_kanew/help/agent/locale/en-US/portal/554400000001034/content/554400000139767/M21-5-Chapter-7-Section-C-Decision-Review-Officer-DRO-Process" TargetMode="External"/><Relationship Id="rId2" Type="http://schemas.openxmlformats.org/officeDocument/2006/relationships/slide" Target="../slides/slide4.xml"/><Relationship Id="rId1" Type="http://schemas.openxmlformats.org/officeDocument/2006/relationships/notesMaster" Target="../notesMasters/notesMaster1.xml"/><Relationship Id="rId6" Type="http://schemas.openxmlformats.org/officeDocument/2006/relationships/hyperlink" Target="https://vaww.vrm.km.va.gov/system/templates/selfservice/va_kanew/help/agent/locale/en-US/portal/554400000001034/content/554400000140915/M21-5-Chapter-7-Section-A-General-Information-on-Legacy-Appeals#1" TargetMode="External"/><Relationship Id="rId5" Type="http://schemas.openxmlformats.org/officeDocument/2006/relationships/hyperlink" Target="https://www.ecfr.gov/current/title-38/chapter-I/part-19" TargetMode="External"/><Relationship Id="rId4" Type="http://schemas.openxmlformats.org/officeDocument/2006/relationships/hyperlink" Target="https://www.ecfr.gov/current/title-38/chapter-I/part-3/subpart-D/subject-group-ECFR122cdab3741b05f/section-3.2600"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u="sng" dirty="0"/>
              <a:t>Course Description:</a:t>
            </a:r>
            <a:endParaRPr lang="en-US" u="none"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u="none"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u="none" dirty="0"/>
              <a:t>This course teaches learners </a:t>
            </a:r>
            <a:r>
              <a:rPr lang="en-US" dirty="0">
                <a:solidFill>
                  <a:schemeClr val="tx1"/>
                </a:solidFill>
                <a:latin typeface="Arial" panose="020B0604020202020204" pitchFamily="34" charset="0"/>
                <a:cs typeface="Arial" panose="020B0604020202020204" pitchFamily="34" charset="0"/>
              </a:rPr>
              <a:t>about Decision Review Officers (DRO) and their authority to review, complete, and make decisions regarding appellate issues.</a:t>
            </a:r>
            <a:endParaRPr lang="en-US" u="sng"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C5C6998-EDEF-4A05-9E82-FF9216FA355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338925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0" i="1" dirty="0">
                <a:solidFill>
                  <a:schemeClr val="tx1"/>
                </a:solidFill>
                <a:latin typeface="Arial" panose="020B0604020202020204" pitchFamily="34" charset="0"/>
                <a:cs typeface="Arial" panose="020B0604020202020204" pitchFamily="34" charset="0"/>
              </a:rPr>
              <a:t>Learning Objective:  </a:t>
            </a:r>
            <a:r>
              <a:rPr lang="en-US" sz="1200" i="1" dirty="0">
                <a:solidFill>
                  <a:schemeClr val="tx1"/>
                </a:solidFill>
                <a:latin typeface="Arial" panose="020B0604020202020204" pitchFamily="34" charset="0"/>
                <a:cs typeface="Arial" panose="020B0604020202020204" pitchFamily="34" charset="0"/>
              </a:rPr>
              <a:t>Identify the duties, jurisdiction, decisional authority, and limits of authority of the DRO</a:t>
            </a:r>
            <a:endParaRPr lang="en-US" sz="1200" i="1" kern="1200" dirty="0">
              <a:solidFill>
                <a:schemeClr val="tx1"/>
              </a:solidFill>
              <a:effectLst/>
              <a:latin typeface="Arial" panose="020B0604020202020204" pitchFamily="34" charset="0"/>
              <a:cs typeface="Arial" panose="020B0604020202020204" pitchFamily="34" charset="0"/>
            </a:endParaRPr>
          </a:p>
          <a:p>
            <a:pPr defTabSz="931774">
              <a:defRPr/>
            </a:pPr>
            <a:endParaRPr lang="en-US" sz="1200" b="1" dirty="0">
              <a:solidFill>
                <a:schemeClr val="tx1"/>
              </a:solidFill>
              <a:latin typeface="Arial" panose="020B0604020202020204" pitchFamily="34" charset="0"/>
              <a:cs typeface="Arial" panose="020B0604020202020204" pitchFamily="34" charset="0"/>
            </a:endParaRPr>
          </a:p>
          <a:p>
            <a:pPr defTabSz="931774">
              <a:defRPr/>
            </a:pPr>
            <a:r>
              <a:rPr lang="en-US" sz="1200" b="0" u="sng" dirty="0">
                <a:solidFill>
                  <a:schemeClr val="tx1"/>
                </a:solidFill>
                <a:latin typeface="Arial" panose="020B0604020202020204" pitchFamily="34" charset="0"/>
                <a:cs typeface="Arial" panose="020B0604020202020204" pitchFamily="34" charset="0"/>
              </a:rPr>
              <a:t>Instructor Notes:</a:t>
            </a:r>
          </a:p>
          <a:p>
            <a:endParaRPr lang="en-US" dirty="0"/>
          </a:p>
          <a:p>
            <a:pPr marL="0" indent="0">
              <a:buFont typeface="Arial" panose="020B0604020202020204" pitchFamily="34" charset="0"/>
              <a:buNone/>
            </a:pPr>
            <a:r>
              <a:rPr lang="en-US" sz="1200" dirty="0">
                <a:solidFill>
                  <a:schemeClr val="tx1"/>
                </a:solidFill>
                <a:latin typeface="Arial" panose="020B0604020202020204" pitchFamily="34" charset="0"/>
                <a:cs typeface="Arial" panose="020B0604020202020204" pitchFamily="34" charset="0"/>
              </a:rPr>
              <a:t>The DRO may </a:t>
            </a:r>
            <a:r>
              <a:rPr lang="en-US" sz="1200" u="sng" dirty="0">
                <a:solidFill>
                  <a:schemeClr val="tx1"/>
                </a:solidFill>
                <a:latin typeface="Arial" panose="020B0604020202020204" pitchFamily="34" charset="0"/>
                <a:cs typeface="Arial" panose="020B0604020202020204" pitchFamily="34" charset="0"/>
              </a:rPr>
              <a:t>not</a:t>
            </a:r>
            <a:r>
              <a:rPr lang="en-US" sz="1200" u="none" dirty="0">
                <a:solidFill>
                  <a:schemeClr val="tx1"/>
                </a:solidFill>
                <a:latin typeface="Arial" panose="020B0604020202020204" pitchFamily="34" charset="0"/>
                <a:cs typeface="Arial" panose="020B0604020202020204" pitchFamily="34" charset="0"/>
              </a:rPr>
              <a:t>:</a:t>
            </a:r>
          </a:p>
          <a:p>
            <a:pPr marL="171450" indent="-171450">
              <a:lnSpc>
                <a:spcPct val="110000"/>
              </a:lnSpc>
              <a:buFont typeface="Arial" panose="020B0604020202020204" pitchFamily="34" charset="0"/>
              <a:buChar char="•"/>
            </a:pPr>
            <a:r>
              <a:rPr lang="en-US" sz="1200" dirty="0">
                <a:solidFill>
                  <a:schemeClr val="tx1"/>
                </a:solidFill>
                <a:latin typeface="Arial" panose="020B0604020202020204" pitchFamily="34" charset="0"/>
                <a:cs typeface="Arial" panose="020B0604020202020204" pitchFamily="34" charset="0"/>
              </a:rPr>
              <a:t>participate in a formal hearing if he/she participated in the decision now under appeal</a:t>
            </a:r>
          </a:p>
          <a:p>
            <a:pPr marL="171450" marR="0" lvl="0" indent="-171450" algn="l" defTabSz="914400" rtl="0" eaLnBrk="1" fontAlgn="auto" latinLnBrk="0" hangingPunct="1">
              <a:lnSpc>
                <a:spcPct val="110000"/>
              </a:lnSpc>
              <a:spcBef>
                <a:spcPts val="0"/>
              </a:spcBef>
              <a:spcAft>
                <a:spcPts val="0"/>
              </a:spcAft>
              <a:buClrTx/>
              <a:buSzTx/>
              <a:buFont typeface="Arial" panose="020B0604020202020204" pitchFamily="34" charset="0"/>
              <a:buChar char="•"/>
              <a:tabLst/>
              <a:defRPr/>
            </a:pPr>
            <a:r>
              <a:rPr lang="en-US" sz="1200" dirty="0">
                <a:solidFill>
                  <a:schemeClr val="tx1"/>
                </a:solidFill>
                <a:latin typeface="Arial" panose="020B0604020202020204" pitchFamily="34" charset="0"/>
                <a:cs typeface="Arial" panose="020B0604020202020204" pitchFamily="34" charset="0"/>
              </a:rPr>
              <a:t>recommend based on </a:t>
            </a:r>
            <a:r>
              <a:rPr lang="en-US" sz="1200" i="1" dirty="0">
                <a:solidFill>
                  <a:schemeClr val="tx1"/>
                </a:solidFill>
                <a:latin typeface="Arial" panose="020B0604020202020204" pitchFamily="34" charset="0"/>
                <a:cs typeface="Arial" panose="020B0604020202020204" pitchFamily="34" charset="0"/>
              </a:rPr>
              <a:t>de novo </a:t>
            </a:r>
            <a:r>
              <a:rPr lang="en-US" sz="1200" dirty="0">
                <a:solidFill>
                  <a:schemeClr val="tx1"/>
                </a:solidFill>
                <a:latin typeface="Arial" panose="020B0604020202020204" pitchFamily="34" charset="0"/>
                <a:cs typeface="Arial" panose="020B0604020202020204" pitchFamily="34" charset="0"/>
              </a:rPr>
              <a:t>review of a Board decision</a:t>
            </a:r>
          </a:p>
          <a:p>
            <a:pPr marL="171450" indent="-171450">
              <a:lnSpc>
                <a:spcPct val="110000"/>
              </a:lnSpc>
              <a:buFont typeface="Arial" panose="020B0604020202020204" pitchFamily="34" charset="0"/>
              <a:buChar char="•"/>
            </a:pPr>
            <a:r>
              <a:rPr lang="en-US" sz="1200" dirty="0">
                <a:solidFill>
                  <a:schemeClr val="tx1"/>
                </a:solidFill>
                <a:latin typeface="Arial" panose="020B0604020202020204" pitchFamily="34" charset="0"/>
                <a:cs typeface="Arial" panose="020B0604020202020204" pitchFamily="34" charset="0"/>
              </a:rPr>
              <a:t>bargain with an appellant or their representative in exchange for withdrawal of an appeal</a:t>
            </a:r>
          </a:p>
          <a:p>
            <a:endParaRPr lang="en-US" dirty="0"/>
          </a:p>
        </p:txBody>
      </p:sp>
      <p:sp>
        <p:nvSpPr>
          <p:cNvPr id="4" name="Slide Number Placeholder 3"/>
          <p:cNvSpPr>
            <a:spLocks noGrp="1"/>
          </p:cNvSpPr>
          <p:nvPr>
            <p:ph type="sldNum" sz="quarter" idx="5"/>
          </p:nvPr>
        </p:nvSpPr>
        <p:spPr/>
        <p:txBody>
          <a:bodyPr/>
          <a:lstStyle/>
          <a:p>
            <a:fld id="{8C5C6998-EDEF-4A05-9E82-FF9216FA3557}" type="slidenum">
              <a:rPr lang="en-US" smtClean="0"/>
              <a:t>10</a:t>
            </a:fld>
            <a:endParaRPr lang="en-US" dirty="0"/>
          </a:p>
        </p:txBody>
      </p:sp>
    </p:spTree>
    <p:extLst>
      <p:ext uri="{BB962C8B-B14F-4D97-AF65-F5344CB8AC3E}">
        <p14:creationId xmlns:p14="http://schemas.microsoft.com/office/powerpoint/2010/main" val="30642127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31774" rtl="0" eaLnBrk="1" fontAlgn="auto" latinLnBrk="0" hangingPunct="1">
              <a:lnSpc>
                <a:spcPct val="100000"/>
              </a:lnSpc>
              <a:spcBef>
                <a:spcPts val="0"/>
              </a:spcBef>
              <a:spcAft>
                <a:spcPts val="0"/>
              </a:spcAft>
              <a:buClrTx/>
              <a:buSzTx/>
              <a:buFontTx/>
              <a:buNone/>
              <a:tabLst/>
              <a:defRPr/>
            </a:pPr>
            <a:r>
              <a:rPr lang="en-US" sz="1200" i="1" u="none" dirty="0">
                <a:solidFill>
                  <a:srgbClr val="002060"/>
                </a:solidFill>
                <a:latin typeface="Myriad Pro"/>
                <a:cs typeface="Times New Roman" panose="02020603050405020304" pitchFamily="18" charset="0"/>
              </a:rPr>
              <a:t>Learning Objective: </a:t>
            </a:r>
            <a:r>
              <a:rPr lang="en-US" sz="1200" i="1" dirty="0">
                <a:solidFill>
                  <a:schemeClr val="tx1"/>
                </a:solidFill>
                <a:latin typeface="Arial" panose="020B0604020202020204" pitchFamily="34" charset="0"/>
                <a:cs typeface="Arial" panose="020B0604020202020204" pitchFamily="34" charset="0"/>
              </a:rPr>
              <a:t>Identify the duties, jurisdiction, decisional authority, and limits of authority of the DRO</a:t>
            </a:r>
          </a:p>
          <a:p>
            <a:pPr marL="0" marR="0" lvl="0" indent="0" algn="l" defTabSz="931774" rtl="0" eaLnBrk="1" fontAlgn="auto" latinLnBrk="0" hangingPunct="1">
              <a:lnSpc>
                <a:spcPct val="100000"/>
              </a:lnSpc>
              <a:spcBef>
                <a:spcPts val="0"/>
              </a:spcBef>
              <a:spcAft>
                <a:spcPts val="0"/>
              </a:spcAft>
              <a:buClrTx/>
              <a:buSzTx/>
              <a:buFontTx/>
              <a:buNone/>
              <a:tabLst/>
              <a:defRPr/>
            </a:pPr>
            <a:endParaRPr lang="en-US" sz="1200" i="1" u="none" dirty="0">
              <a:solidFill>
                <a:srgbClr val="002060"/>
              </a:solidFill>
              <a:latin typeface="Myriad Pro"/>
              <a:cs typeface="Times New Roman" panose="02020603050405020304" pitchFamily="18" charset="0"/>
            </a:endParaRPr>
          </a:p>
          <a:p>
            <a:pPr defTabSz="931774">
              <a:defRPr/>
            </a:pPr>
            <a:r>
              <a:rPr lang="en-US" sz="1200" u="sng" dirty="0">
                <a:solidFill>
                  <a:srgbClr val="002060"/>
                </a:solidFill>
                <a:latin typeface="Myriad Pro"/>
                <a:cs typeface="Times New Roman" panose="02020603050405020304" pitchFamily="18" charset="0"/>
              </a:rPr>
              <a:t>Instructor Notes:</a:t>
            </a:r>
          </a:p>
          <a:p>
            <a:endParaRPr lang="en-US" dirty="0"/>
          </a:p>
          <a:p>
            <a:r>
              <a:rPr lang="en-US" dirty="0"/>
              <a:t>**</a:t>
            </a:r>
            <a:r>
              <a:rPr lang="en-US" b="1" dirty="0"/>
              <a:t>IMPORTANT</a:t>
            </a:r>
            <a:r>
              <a:rPr lang="en-US" dirty="0"/>
              <a:t>: Slide contains animations. Click to reveal the scenario, question and answer to students.**</a:t>
            </a:r>
          </a:p>
          <a:p>
            <a:endParaRPr lang="en-US" dirty="0"/>
          </a:p>
          <a:p>
            <a:r>
              <a:rPr lang="en-US" dirty="0"/>
              <a:t>Let’s take a look at our first knowledge check.</a:t>
            </a:r>
          </a:p>
          <a:p>
            <a:endParaRPr lang="en-US" dirty="0"/>
          </a:p>
          <a:p>
            <a:r>
              <a:rPr lang="en-US" b="1" dirty="0"/>
              <a:t>Question</a:t>
            </a:r>
            <a:r>
              <a:rPr lang="en-US" dirty="0"/>
              <a:t>: True or False? A DRO may amend or revise a decision only if there is a CUE.</a:t>
            </a:r>
          </a:p>
          <a:p>
            <a:pPr marL="0" indent="0">
              <a:buNone/>
            </a:pPr>
            <a:endParaRPr lang="en-US" sz="800" dirty="0"/>
          </a:p>
          <a:p>
            <a:r>
              <a:rPr lang="en-US" b="1" dirty="0"/>
              <a:t>Answer</a:t>
            </a:r>
            <a:r>
              <a:rPr lang="en-US" dirty="0"/>
              <a:t>: False. A DRO has decisional authority to amend, revise, or uphold a decision based on </a:t>
            </a:r>
            <a:r>
              <a:rPr lang="en-US" i="1" dirty="0"/>
              <a:t>de novo</a:t>
            </a:r>
            <a:r>
              <a:rPr lang="en-US" dirty="0"/>
              <a:t> review, new evidence, or CUE.</a:t>
            </a:r>
          </a:p>
          <a:p>
            <a:endParaRPr lang="en-US" dirty="0"/>
          </a:p>
        </p:txBody>
      </p:sp>
      <p:sp>
        <p:nvSpPr>
          <p:cNvPr id="4" name="Slide Number Placeholder 3"/>
          <p:cNvSpPr>
            <a:spLocks noGrp="1"/>
          </p:cNvSpPr>
          <p:nvPr>
            <p:ph type="sldNum" sz="quarter" idx="5"/>
          </p:nvPr>
        </p:nvSpPr>
        <p:spPr/>
        <p:txBody>
          <a:bodyPr/>
          <a:lstStyle/>
          <a:p>
            <a:fld id="{8C5C6998-EDEF-4A05-9E82-FF9216FA3557}" type="slidenum">
              <a:rPr lang="en-US" smtClean="0"/>
              <a:t>11</a:t>
            </a:fld>
            <a:endParaRPr lang="en-US" dirty="0"/>
          </a:p>
        </p:txBody>
      </p:sp>
    </p:spTree>
    <p:extLst>
      <p:ext uri="{BB962C8B-B14F-4D97-AF65-F5344CB8AC3E}">
        <p14:creationId xmlns:p14="http://schemas.microsoft.com/office/powerpoint/2010/main" val="4384344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u="sng" dirty="0">
                <a:solidFill>
                  <a:srgbClr val="002060"/>
                </a:solidFill>
                <a:latin typeface="Myriad Pro"/>
                <a:cs typeface="Times New Roman" panose="02020603050405020304" pitchFamily="18" charset="0"/>
              </a:rPr>
              <a:t>Instructor Notes:</a:t>
            </a:r>
          </a:p>
          <a:p>
            <a:endParaRPr lang="en-US" dirty="0"/>
          </a:p>
          <a:p>
            <a:r>
              <a:rPr lang="en-US" dirty="0"/>
              <a:t>Now we’ll discuss </a:t>
            </a:r>
            <a:r>
              <a:rPr lang="en-US" i="1" dirty="0"/>
              <a:t>de novo </a:t>
            </a:r>
            <a:r>
              <a:rPr lang="en-US" dirty="0"/>
              <a:t>review process </a:t>
            </a:r>
            <a:r>
              <a:rPr lang="en-US" dirty="0">
                <a:solidFill>
                  <a:srgbClr val="002F56"/>
                </a:solidFill>
                <a:latin typeface="Myriad Pro" panose="020B0503030403020204"/>
              </a:rPr>
              <a:t>conducted by DROs.</a:t>
            </a:r>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C5C6998-EDEF-4A05-9E82-FF9216FA355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088571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xfrm>
            <a:off x="7175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0" i="1" dirty="0">
                <a:solidFill>
                  <a:schemeClr val="tx1"/>
                </a:solidFill>
                <a:latin typeface="Arial" panose="020B0604020202020204" pitchFamily="34" charset="0"/>
                <a:cs typeface="Arial" panose="020B0604020202020204" pitchFamily="34" charset="0"/>
              </a:rPr>
              <a:t>Learning Objective:  </a:t>
            </a:r>
            <a:r>
              <a:rPr lang="en-US" i="1" kern="1200" dirty="0">
                <a:solidFill>
                  <a:schemeClr val="tx1"/>
                </a:solidFill>
                <a:effectLst/>
                <a:latin typeface="Arial" panose="020B0604020202020204" pitchFamily="34" charset="0"/>
                <a:cs typeface="Arial" panose="020B0604020202020204" pitchFamily="34" charset="0"/>
              </a:rPr>
              <a:t>Explain de novo review process conducted by DROs</a:t>
            </a:r>
          </a:p>
          <a:p>
            <a:pPr defTabSz="931774">
              <a:defRPr/>
            </a:pPr>
            <a:endParaRPr lang="en-US" b="1" dirty="0">
              <a:solidFill>
                <a:schemeClr val="tx1"/>
              </a:solidFill>
              <a:latin typeface="Arial" panose="020B0604020202020204" pitchFamily="34" charset="0"/>
              <a:cs typeface="Arial" panose="020B0604020202020204" pitchFamily="34" charset="0"/>
            </a:endParaRPr>
          </a:p>
          <a:p>
            <a:pPr defTabSz="931774">
              <a:defRPr/>
            </a:pPr>
            <a:r>
              <a:rPr lang="en-US" b="0" u="sng" dirty="0">
                <a:solidFill>
                  <a:schemeClr val="tx1"/>
                </a:solidFill>
                <a:latin typeface="Arial" panose="020B0604020202020204" pitchFamily="34" charset="0"/>
                <a:cs typeface="Arial" panose="020B0604020202020204" pitchFamily="34" charset="0"/>
              </a:rPr>
              <a:t>Instructor Notes:</a:t>
            </a:r>
          </a:p>
          <a:p>
            <a:pPr defTabSz="931774">
              <a:defRPr/>
            </a:pPr>
            <a:endParaRPr lang="en-US" dirty="0">
              <a:solidFill>
                <a:schemeClr val="tx1"/>
              </a:solidFill>
              <a:latin typeface="Arial" panose="020B0604020202020204" pitchFamily="34" charset="0"/>
              <a:cs typeface="Arial" panose="020B0604020202020204" pitchFamily="34" charset="0"/>
            </a:endParaRPr>
          </a:p>
          <a:p>
            <a:r>
              <a:rPr lang="en-US" kern="1200" dirty="0">
                <a:solidFill>
                  <a:schemeClr val="tx1"/>
                </a:solidFill>
                <a:effectLst/>
                <a:latin typeface="Arial" panose="020B0604020202020204" pitchFamily="34" charset="0"/>
                <a:cs typeface="Arial" panose="020B0604020202020204" pitchFamily="34" charset="0"/>
              </a:rPr>
              <a:t>An appellant has a right to </a:t>
            </a:r>
            <a:r>
              <a:rPr lang="en-US" i="1" kern="1200" dirty="0">
                <a:solidFill>
                  <a:schemeClr val="tx1"/>
                </a:solidFill>
                <a:effectLst/>
                <a:latin typeface="Arial" panose="020B0604020202020204" pitchFamily="34" charset="0"/>
                <a:cs typeface="Arial" panose="020B0604020202020204" pitchFamily="34" charset="0"/>
              </a:rPr>
              <a:t>de novo</a:t>
            </a:r>
            <a:r>
              <a:rPr lang="en-US" kern="1200" dirty="0">
                <a:solidFill>
                  <a:schemeClr val="tx1"/>
                </a:solidFill>
                <a:effectLst/>
                <a:latin typeface="Arial" panose="020B0604020202020204" pitchFamily="34" charset="0"/>
                <a:cs typeface="Arial" panose="020B0604020202020204" pitchFamily="34" charset="0"/>
              </a:rPr>
              <a:t> review of a claim if he/she files a timely notice of disagreement (NOD) with the decision on a benefit claim, and </a:t>
            </a:r>
            <a:r>
              <a:rPr lang="en-US" b="1" i="1" kern="1200" dirty="0">
                <a:solidFill>
                  <a:schemeClr val="tx1"/>
                </a:solidFill>
                <a:effectLst/>
                <a:latin typeface="Arial" panose="020B0604020202020204" pitchFamily="34" charset="0"/>
                <a:cs typeface="Arial" panose="020B0604020202020204" pitchFamily="34" charset="0"/>
              </a:rPr>
              <a:t>either</a:t>
            </a:r>
            <a:endParaRPr lang="en-US" dirty="0">
              <a:solidFill>
                <a:schemeClr val="tx1"/>
              </a:solidFill>
              <a:effectLst/>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kern="1200" dirty="0">
                <a:solidFill>
                  <a:schemeClr val="tx1"/>
                </a:solidFill>
                <a:effectLst/>
                <a:latin typeface="Arial" panose="020B0604020202020204" pitchFamily="34" charset="0"/>
                <a:cs typeface="Arial" panose="020B0604020202020204" pitchFamily="34" charset="0"/>
              </a:rPr>
              <a:t>requests </a:t>
            </a:r>
            <a:r>
              <a:rPr lang="en-US" i="1" kern="1200" dirty="0">
                <a:solidFill>
                  <a:schemeClr val="tx1"/>
                </a:solidFill>
                <a:effectLst/>
                <a:latin typeface="Arial" panose="020B0604020202020204" pitchFamily="34" charset="0"/>
                <a:cs typeface="Arial" panose="020B0604020202020204" pitchFamily="34" charset="0"/>
              </a:rPr>
              <a:t>de novo</a:t>
            </a:r>
            <a:r>
              <a:rPr lang="en-US" kern="1200" dirty="0">
                <a:solidFill>
                  <a:schemeClr val="tx1"/>
                </a:solidFill>
                <a:effectLst/>
                <a:latin typeface="Arial" panose="020B0604020202020204" pitchFamily="34" charset="0"/>
                <a:cs typeface="Arial" panose="020B0604020202020204" pitchFamily="34" charset="0"/>
              </a:rPr>
              <a:t> review at the time of submission of a NOD, or</a:t>
            </a:r>
            <a:endParaRPr lang="en-US" dirty="0">
              <a:solidFill>
                <a:schemeClr val="tx1"/>
              </a:solidFill>
              <a:effectLst/>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kern="1200" dirty="0">
                <a:solidFill>
                  <a:schemeClr val="tx1"/>
                </a:solidFill>
                <a:effectLst/>
                <a:latin typeface="Arial" panose="020B0604020202020204" pitchFamily="34" charset="0"/>
                <a:cs typeface="Arial" panose="020B0604020202020204" pitchFamily="34" charset="0"/>
              </a:rPr>
              <a:t>requests </a:t>
            </a:r>
            <a:r>
              <a:rPr lang="en-US" i="1" kern="1200" dirty="0">
                <a:solidFill>
                  <a:schemeClr val="tx1"/>
                </a:solidFill>
                <a:effectLst/>
                <a:latin typeface="Arial" panose="020B0604020202020204" pitchFamily="34" charset="0"/>
                <a:cs typeface="Arial" panose="020B0604020202020204" pitchFamily="34" charset="0"/>
              </a:rPr>
              <a:t>de novo</a:t>
            </a:r>
            <a:r>
              <a:rPr lang="en-US" kern="1200" dirty="0">
                <a:solidFill>
                  <a:schemeClr val="tx1"/>
                </a:solidFill>
                <a:effectLst/>
                <a:latin typeface="Arial" panose="020B0604020202020204" pitchFamily="34" charset="0"/>
                <a:cs typeface="Arial" panose="020B0604020202020204" pitchFamily="34" charset="0"/>
              </a:rPr>
              <a:t> review within 60 days of the date VA sends the notice of the right to </a:t>
            </a:r>
            <a:r>
              <a:rPr lang="en-US" i="1" kern="1200" dirty="0">
                <a:solidFill>
                  <a:schemeClr val="tx1"/>
                </a:solidFill>
                <a:effectLst/>
                <a:latin typeface="Arial" panose="020B0604020202020204" pitchFamily="34" charset="0"/>
                <a:cs typeface="Arial" panose="020B0604020202020204" pitchFamily="34" charset="0"/>
              </a:rPr>
              <a:t>de novo</a:t>
            </a:r>
            <a:r>
              <a:rPr lang="en-US" kern="1200" dirty="0">
                <a:solidFill>
                  <a:schemeClr val="tx1"/>
                </a:solidFill>
                <a:effectLst/>
                <a:latin typeface="Arial" panose="020B0604020202020204" pitchFamily="34" charset="0"/>
                <a:cs typeface="Arial" panose="020B0604020202020204" pitchFamily="34" charset="0"/>
              </a:rPr>
              <a:t> review.</a:t>
            </a:r>
          </a:p>
          <a:p>
            <a:pPr marL="0" indent="0">
              <a:buFont typeface="Arial" panose="020B0604020202020204" pitchFamily="34" charset="0"/>
              <a:buNone/>
            </a:pPr>
            <a:endParaRPr lang="en-US" dirty="0">
              <a:solidFill>
                <a:schemeClr val="tx1"/>
              </a:solidFill>
              <a:effectLst/>
              <a:latin typeface="Arial" panose="020B0604020202020204" pitchFamily="34" charset="0"/>
              <a:cs typeface="Arial" panose="020B0604020202020204" pitchFamily="34" charset="0"/>
            </a:endParaRPr>
          </a:p>
          <a:p>
            <a:r>
              <a:rPr lang="en-US" b="1" i="1" kern="1200" dirty="0">
                <a:solidFill>
                  <a:schemeClr val="tx1"/>
                </a:solidFill>
                <a:effectLst/>
                <a:latin typeface="Arial" panose="020B0604020202020204" pitchFamily="34" charset="0"/>
                <a:cs typeface="Arial" panose="020B0604020202020204" pitchFamily="34" charset="0"/>
              </a:rPr>
              <a:t>Notes</a:t>
            </a:r>
            <a:r>
              <a:rPr lang="en-US" kern="1200" dirty="0">
                <a:solidFill>
                  <a:schemeClr val="tx1"/>
                </a:solidFill>
                <a:effectLst/>
                <a:latin typeface="Arial" panose="020B0604020202020204" pitchFamily="34" charset="0"/>
                <a:cs typeface="Arial" panose="020B0604020202020204" pitchFamily="34" charset="0"/>
              </a:rPr>
              <a:t>: </a:t>
            </a:r>
            <a:endParaRPr lang="en-US" dirty="0">
              <a:solidFill>
                <a:schemeClr val="tx1"/>
              </a:solidFill>
              <a:effectLst/>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kern="1200" dirty="0">
                <a:solidFill>
                  <a:schemeClr val="tx1"/>
                </a:solidFill>
                <a:effectLst/>
                <a:latin typeface="Arial" panose="020B0604020202020204" pitchFamily="34" charset="0"/>
                <a:cs typeface="Arial" panose="020B0604020202020204" pitchFamily="34" charset="0"/>
              </a:rPr>
              <a:t>The 60-day time limit </a:t>
            </a:r>
            <a:r>
              <a:rPr lang="en-US" i="1" kern="1200" dirty="0">
                <a:solidFill>
                  <a:schemeClr val="tx1"/>
                </a:solidFill>
                <a:effectLst/>
                <a:latin typeface="Arial" panose="020B0604020202020204" pitchFamily="34" charset="0"/>
                <a:cs typeface="Arial" panose="020B0604020202020204" pitchFamily="34" charset="0"/>
              </a:rPr>
              <a:t>cannot</a:t>
            </a:r>
            <a:r>
              <a:rPr lang="en-US" kern="1200" dirty="0">
                <a:solidFill>
                  <a:schemeClr val="tx1"/>
                </a:solidFill>
                <a:effectLst/>
                <a:latin typeface="Arial" panose="020B0604020202020204" pitchFamily="34" charset="0"/>
                <a:cs typeface="Arial" panose="020B0604020202020204" pitchFamily="34" charset="0"/>
              </a:rPr>
              <a:t> be extended.</a:t>
            </a:r>
            <a:endParaRPr lang="en-US" dirty="0">
              <a:solidFill>
                <a:schemeClr val="tx1"/>
              </a:solidFill>
              <a:effectLst/>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kern="1200" dirty="0">
                <a:solidFill>
                  <a:schemeClr val="tx1"/>
                </a:solidFill>
                <a:effectLst/>
                <a:latin typeface="Arial" panose="020B0604020202020204" pitchFamily="34" charset="0"/>
                <a:cs typeface="Arial" panose="020B0604020202020204" pitchFamily="34" charset="0"/>
              </a:rPr>
              <a:t>An appellant </a:t>
            </a:r>
            <a:r>
              <a:rPr lang="en-US" i="1" kern="1200" dirty="0">
                <a:solidFill>
                  <a:schemeClr val="tx1"/>
                </a:solidFill>
                <a:effectLst/>
                <a:latin typeface="Arial" panose="020B0604020202020204" pitchFamily="34" charset="0"/>
                <a:cs typeface="Arial" panose="020B0604020202020204" pitchFamily="34" charset="0"/>
              </a:rPr>
              <a:t>cannot</a:t>
            </a:r>
            <a:r>
              <a:rPr lang="en-US" kern="1200" dirty="0">
                <a:solidFill>
                  <a:schemeClr val="tx1"/>
                </a:solidFill>
                <a:effectLst/>
                <a:latin typeface="Arial" panose="020B0604020202020204" pitchFamily="34" charset="0"/>
                <a:cs typeface="Arial" panose="020B0604020202020204" pitchFamily="34" charset="0"/>
              </a:rPr>
              <a:t> have more than one </a:t>
            </a:r>
            <a:r>
              <a:rPr lang="en-US" i="1" kern="1200" dirty="0">
                <a:solidFill>
                  <a:schemeClr val="tx1"/>
                </a:solidFill>
                <a:effectLst/>
                <a:latin typeface="Arial" panose="020B0604020202020204" pitchFamily="34" charset="0"/>
                <a:cs typeface="Arial" panose="020B0604020202020204" pitchFamily="34" charset="0"/>
              </a:rPr>
              <a:t>de novo</a:t>
            </a:r>
            <a:r>
              <a:rPr lang="en-US" kern="1200" dirty="0">
                <a:solidFill>
                  <a:schemeClr val="tx1"/>
                </a:solidFill>
                <a:effectLst/>
                <a:latin typeface="Arial" panose="020B0604020202020204" pitchFamily="34" charset="0"/>
                <a:cs typeface="Arial" panose="020B0604020202020204" pitchFamily="34" charset="0"/>
              </a:rPr>
              <a:t> review of the issue on appeal.</a:t>
            </a:r>
            <a:endParaRPr lang="en-US" dirty="0">
              <a:solidFill>
                <a:schemeClr val="tx1"/>
              </a:solidFill>
              <a:effectLst/>
              <a:latin typeface="Arial" panose="020B0604020202020204" pitchFamily="34" charset="0"/>
              <a:cs typeface="Arial" panose="020B0604020202020204" pitchFamily="34" charset="0"/>
            </a:endParaRPr>
          </a:p>
        </p:txBody>
      </p:sp>
      <p:sp>
        <p:nvSpPr>
          <p:cNvPr id="2560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defRPr/>
            </a:pPr>
            <a:fld id="{FB7F25E6-CD0E-43BB-8351-BA9F9A07464B}" type="slidenum">
              <a:rPr lang="en-US" altLang="en-US" sz="1200"/>
              <a:pPr eaLnBrk="1" hangingPunct="1">
                <a:defRPr/>
              </a:pPr>
              <a:t>13</a:t>
            </a:fld>
            <a:endParaRPr lang="en-US" altLang="en-US" sz="1200" dirty="0"/>
          </a:p>
        </p:txBody>
      </p:sp>
    </p:spTree>
    <p:extLst>
      <p:ext uri="{BB962C8B-B14F-4D97-AF65-F5344CB8AC3E}">
        <p14:creationId xmlns:p14="http://schemas.microsoft.com/office/powerpoint/2010/main" val="18721724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xfrm>
            <a:off x="7175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xfrm>
            <a:off x="701040" y="4473891"/>
            <a:ext cx="5608320" cy="385572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0" i="1" dirty="0">
                <a:solidFill>
                  <a:schemeClr val="tx1"/>
                </a:solidFill>
                <a:latin typeface="Arial" panose="020B0604020202020204" pitchFamily="34" charset="0"/>
                <a:cs typeface="Arial" panose="020B0604020202020204" pitchFamily="34" charset="0"/>
              </a:rPr>
              <a:t>Learning Objective:  </a:t>
            </a:r>
            <a:r>
              <a:rPr lang="en-US" i="1" kern="1200" dirty="0">
                <a:solidFill>
                  <a:schemeClr val="tx1"/>
                </a:solidFill>
                <a:effectLst/>
                <a:latin typeface="Arial" panose="020B0604020202020204" pitchFamily="34" charset="0"/>
                <a:cs typeface="Arial" panose="020B0604020202020204" pitchFamily="34" charset="0"/>
              </a:rPr>
              <a:t>Explain de novo review process conducted by DROs</a:t>
            </a:r>
          </a:p>
          <a:p>
            <a:pPr defTabSz="931774">
              <a:defRPr/>
            </a:pPr>
            <a:endParaRPr lang="en-US" b="1" dirty="0">
              <a:solidFill>
                <a:schemeClr val="tx1"/>
              </a:solidFill>
              <a:latin typeface="Arial" panose="020B0604020202020204" pitchFamily="34" charset="0"/>
              <a:cs typeface="Arial" panose="020B0604020202020204" pitchFamily="34" charset="0"/>
            </a:endParaRPr>
          </a:p>
          <a:p>
            <a:pPr defTabSz="931774">
              <a:defRPr/>
            </a:pPr>
            <a:r>
              <a:rPr lang="en-US" b="0" u="sng" dirty="0">
                <a:solidFill>
                  <a:schemeClr val="tx1"/>
                </a:solidFill>
                <a:latin typeface="Arial" panose="020B0604020202020204" pitchFamily="34" charset="0"/>
                <a:cs typeface="Arial" panose="020B0604020202020204" pitchFamily="34" charset="0"/>
              </a:rPr>
              <a:t>Instructor Notes:</a:t>
            </a:r>
          </a:p>
          <a:p>
            <a:pPr defTabSz="931774">
              <a:defRPr/>
            </a:pPr>
            <a:endParaRPr lang="en-US" dirty="0">
              <a:solidFill>
                <a:schemeClr val="tx1"/>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kern="1200" dirty="0">
                <a:solidFill>
                  <a:schemeClr val="tx1"/>
                </a:solidFill>
                <a:effectLst/>
                <a:latin typeface="Arial" panose="020B0604020202020204" pitchFamily="34" charset="0"/>
                <a:ea typeface="+mn-ea"/>
                <a:cs typeface="Arial" panose="020B0604020202020204" pitchFamily="34" charset="0"/>
              </a:rPr>
              <a:t>Only an individual who did </a:t>
            </a:r>
            <a:r>
              <a:rPr lang="en-US" i="1" kern="1200" dirty="0">
                <a:solidFill>
                  <a:schemeClr val="tx1"/>
                </a:solidFill>
                <a:effectLst/>
                <a:latin typeface="Arial" panose="020B0604020202020204" pitchFamily="34" charset="0"/>
                <a:ea typeface="+mn-ea"/>
                <a:cs typeface="Arial" panose="020B0604020202020204" pitchFamily="34" charset="0"/>
              </a:rPr>
              <a:t>not</a:t>
            </a:r>
            <a:r>
              <a:rPr lang="en-US" kern="1200" dirty="0">
                <a:solidFill>
                  <a:schemeClr val="tx1"/>
                </a:solidFill>
                <a:effectLst/>
                <a:latin typeface="Arial" panose="020B0604020202020204" pitchFamily="34" charset="0"/>
                <a:ea typeface="+mn-ea"/>
                <a:cs typeface="Arial" panose="020B0604020202020204" pitchFamily="34" charset="0"/>
              </a:rPr>
              <a:t> participate in the original decision being appealed may conduct the </a:t>
            </a:r>
            <a:r>
              <a:rPr lang="en-US" i="1" kern="1200" dirty="0">
                <a:solidFill>
                  <a:schemeClr val="tx1"/>
                </a:solidFill>
                <a:effectLst/>
                <a:latin typeface="Arial" panose="020B0604020202020204" pitchFamily="34" charset="0"/>
                <a:ea typeface="+mn-ea"/>
                <a:cs typeface="Arial" panose="020B0604020202020204" pitchFamily="34" charset="0"/>
              </a:rPr>
              <a:t>de novo </a:t>
            </a:r>
            <a:r>
              <a:rPr lang="en-US" kern="1200" dirty="0">
                <a:solidFill>
                  <a:schemeClr val="tx1"/>
                </a:solidFill>
                <a:effectLst/>
                <a:latin typeface="Arial" panose="020B0604020202020204" pitchFamily="34" charset="0"/>
                <a:ea typeface="+mn-ea"/>
                <a:cs typeface="Arial" panose="020B0604020202020204" pitchFamily="34" charset="0"/>
              </a:rPr>
              <a:t>review.</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kern="1200" dirty="0">
              <a:solidFill>
                <a:schemeClr val="tx1"/>
              </a:solidFill>
              <a:effectLst/>
              <a:latin typeface="Arial" panose="020B0604020202020204" pitchFamily="34" charset="0"/>
              <a:ea typeface="+mn-ea"/>
              <a:cs typeface="Arial" panose="020B0604020202020204" pitchFamily="34" charset="0"/>
            </a:endParaRPr>
          </a:p>
          <a:p>
            <a:r>
              <a:rPr lang="en-US" kern="1200" dirty="0">
                <a:solidFill>
                  <a:schemeClr val="tx1"/>
                </a:solidFill>
                <a:effectLst/>
                <a:latin typeface="Arial" panose="020B0604020202020204" pitchFamily="34" charset="0"/>
                <a:ea typeface="+mn-ea"/>
                <a:cs typeface="Arial" panose="020B0604020202020204" pitchFamily="34" charset="0"/>
              </a:rPr>
              <a:t>At VA discretion, the </a:t>
            </a:r>
            <a:r>
              <a:rPr lang="en-US" i="1" kern="1200" dirty="0">
                <a:solidFill>
                  <a:schemeClr val="tx1"/>
                </a:solidFill>
                <a:effectLst/>
                <a:latin typeface="Arial" panose="020B0604020202020204" pitchFamily="34" charset="0"/>
                <a:ea typeface="+mn-ea"/>
                <a:cs typeface="Arial" panose="020B0604020202020204" pitchFamily="34" charset="0"/>
              </a:rPr>
              <a:t>de novo</a:t>
            </a:r>
            <a:r>
              <a:rPr lang="en-US" kern="1200" dirty="0">
                <a:solidFill>
                  <a:schemeClr val="tx1"/>
                </a:solidFill>
                <a:effectLst/>
                <a:latin typeface="Arial" panose="020B0604020202020204" pitchFamily="34" charset="0"/>
                <a:ea typeface="+mn-ea"/>
                <a:cs typeface="Arial" panose="020B0604020202020204" pitchFamily="34" charset="0"/>
              </a:rPr>
              <a:t> review is conducted by the DRO or by one of the following individuals with higher authority:</a:t>
            </a:r>
            <a:endParaRPr lang="en-US" dirty="0">
              <a:solidFill>
                <a:schemeClr val="tx1"/>
              </a:solidFill>
              <a:effectLst/>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kern="1200" dirty="0">
                <a:solidFill>
                  <a:schemeClr val="tx1"/>
                </a:solidFill>
                <a:effectLst/>
                <a:latin typeface="Arial" panose="020B0604020202020204" pitchFamily="34" charset="0"/>
                <a:ea typeface="+mn-ea"/>
                <a:cs typeface="Arial" panose="020B0604020202020204" pitchFamily="34" charset="0"/>
              </a:rPr>
              <a:t>decision review operations center manager (DROCM)</a:t>
            </a:r>
            <a:endParaRPr lang="en-US" dirty="0">
              <a:solidFill>
                <a:schemeClr val="tx1"/>
              </a:solidFill>
              <a:effectLst/>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kern="1200" dirty="0">
                <a:solidFill>
                  <a:schemeClr val="tx1"/>
                </a:solidFill>
                <a:effectLst/>
                <a:latin typeface="Arial" panose="020B0604020202020204" pitchFamily="34" charset="0"/>
                <a:ea typeface="+mn-ea"/>
                <a:cs typeface="Arial" panose="020B0604020202020204" pitchFamily="34" charset="0"/>
              </a:rPr>
              <a:t>veterans service center manager (VSCM), or</a:t>
            </a:r>
            <a:endParaRPr lang="en-US" dirty="0">
              <a:solidFill>
                <a:schemeClr val="tx1"/>
              </a:solidFill>
              <a:effectLst/>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kern="1200" dirty="0">
                <a:solidFill>
                  <a:schemeClr val="tx1"/>
                </a:solidFill>
                <a:effectLst/>
                <a:latin typeface="Arial" panose="020B0604020202020204" pitchFamily="34" charset="0"/>
                <a:ea typeface="+mn-ea"/>
                <a:cs typeface="Arial" panose="020B0604020202020204" pitchFamily="34" charset="0"/>
              </a:rPr>
              <a:t>pension management center manager (PMCM).</a:t>
            </a:r>
          </a:p>
          <a:p>
            <a:pPr marL="0" indent="0">
              <a:buFont typeface="Arial" panose="020B0604020202020204" pitchFamily="34" charset="0"/>
              <a:buNone/>
            </a:pPr>
            <a:endParaRPr lang="en-US" kern="1200" dirty="0">
              <a:solidFill>
                <a:schemeClr val="tx1"/>
              </a:solidFill>
              <a:effectLst/>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kern="1200" dirty="0">
                <a:solidFill>
                  <a:schemeClr val="tx1"/>
                </a:solidFill>
                <a:effectLst/>
                <a:latin typeface="Arial" panose="020B0604020202020204" pitchFamily="34" charset="0"/>
                <a:ea typeface="+mn-ea"/>
                <a:cs typeface="Arial" panose="020B0604020202020204" pitchFamily="34" charset="0"/>
              </a:rPr>
              <a:t>The DROCM, VSCM, or PMCM at each RO/DROC has the authority to grant the issue on appeal based on a </a:t>
            </a:r>
            <a:r>
              <a:rPr lang="en-US" i="1" kern="1200" dirty="0">
                <a:solidFill>
                  <a:schemeClr val="tx1"/>
                </a:solidFill>
                <a:effectLst/>
                <a:latin typeface="Arial" panose="020B0604020202020204" pitchFamily="34" charset="0"/>
                <a:ea typeface="+mn-ea"/>
                <a:cs typeface="Arial" panose="020B0604020202020204" pitchFamily="34" charset="0"/>
              </a:rPr>
              <a:t>de novo</a:t>
            </a:r>
            <a:r>
              <a:rPr lang="en-US" kern="1200" dirty="0">
                <a:solidFill>
                  <a:schemeClr val="tx1"/>
                </a:solidFill>
                <a:effectLst/>
                <a:latin typeface="Arial" panose="020B0604020202020204" pitchFamily="34" charset="0"/>
                <a:ea typeface="+mn-ea"/>
                <a:cs typeface="Arial" panose="020B0604020202020204" pitchFamily="34" charset="0"/>
              </a:rPr>
              <a:t> review or CUE.  They are </a:t>
            </a:r>
            <a:r>
              <a:rPr lang="en-US" i="1" kern="1200" dirty="0">
                <a:solidFill>
                  <a:schemeClr val="tx1"/>
                </a:solidFill>
                <a:effectLst/>
                <a:latin typeface="Arial" panose="020B0604020202020204" pitchFamily="34" charset="0"/>
                <a:ea typeface="+mn-ea"/>
                <a:cs typeface="Arial" panose="020B0604020202020204" pitchFamily="34" charset="0"/>
              </a:rPr>
              <a:t>not</a:t>
            </a:r>
            <a:r>
              <a:rPr lang="en-US" kern="1200" dirty="0">
                <a:solidFill>
                  <a:schemeClr val="tx1"/>
                </a:solidFill>
                <a:effectLst/>
                <a:latin typeface="Arial" panose="020B0604020202020204" pitchFamily="34" charset="0"/>
                <a:ea typeface="+mn-ea"/>
                <a:cs typeface="Arial" panose="020B0604020202020204" pitchFamily="34" charset="0"/>
              </a:rPr>
              <a:t> permitted to delegate this authority to anyone else, other than to a Visiting DRO.  </a:t>
            </a:r>
            <a:endParaRPr lang="en-US" dirty="0">
              <a:solidFill>
                <a:schemeClr val="tx1"/>
              </a:solidFill>
              <a:effectLst/>
              <a:latin typeface="Arial" panose="020B0604020202020204" pitchFamily="34" charset="0"/>
              <a:cs typeface="Arial" panose="020B0604020202020204" pitchFamily="34" charset="0"/>
            </a:endParaRPr>
          </a:p>
          <a:p>
            <a:endParaRPr lang="en-US" kern="1200" dirty="0">
              <a:solidFill>
                <a:schemeClr val="tx1"/>
              </a:solidFill>
              <a:effectLst/>
              <a:latin typeface="Arial" panose="020B0604020202020204" pitchFamily="34" charset="0"/>
              <a:ea typeface="+mn-ea"/>
              <a:cs typeface="Arial" panose="020B0604020202020204" pitchFamily="34" charset="0"/>
            </a:endParaRPr>
          </a:p>
          <a:p>
            <a:r>
              <a:rPr lang="en-US" kern="1200" dirty="0">
                <a:solidFill>
                  <a:schemeClr val="tx1"/>
                </a:solidFill>
                <a:effectLst/>
                <a:latin typeface="Arial" panose="020B0604020202020204" pitchFamily="34" charset="0"/>
                <a:ea typeface="+mn-ea"/>
                <a:cs typeface="Arial" panose="020B0604020202020204" pitchFamily="34" charset="0"/>
              </a:rPr>
              <a:t>If the DRO at the host DROC participated in the decision being reviewed, a visiting DRO may be requested to hold hearings or conduct </a:t>
            </a:r>
            <a:r>
              <a:rPr lang="en-US" i="1" kern="1200" dirty="0">
                <a:solidFill>
                  <a:schemeClr val="tx1"/>
                </a:solidFill>
                <a:effectLst/>
                <a:latin typeface="Arial" panose="020B0604020202020204" pitchFamily="34" charset="0"/>
                <a:ea typeface="+mn-ea"/>
                <a:cs typeface="Arial" panose="020B0604020202020204" pitchFamily="34" charset="0"/>
              </a:rPr>
              <a:t>de novo</a:t>
            </a:r>
            <a:r>
              <a:rPr lang="en-US" kern="1200" dirty="0">
                <a:solidFill>
                  <a:schemeClr val="tx1"/>
                </a:solidFill>
                <a:effectLst/>
                <a:latin typeface="Arial" panose="020B0604020202020204" pitchFamily="34" charset="0"/>
                <a:ea typeface="+mn-ea"/>
                <a:cs typeface="Arial" panose="020B0604020202020204" pitchFamily="34" charset="0"/>
              </a:rPr>
              <a:t> review.  The visiting DRO will render a decision in such claims, but not maintain jurisdiction of the appeal.</a:t>
            </a:r>
            <a:endParaRPr lang="en-US" dirty="0">
              <a:solidFill>
                <a:schemeClr val="tx1"/>
              </a:solidFill>
              <a:latin typeface="Arial" panose="020B0604020202020204" pitchFamily="34" charset="0"/>
              <a:cs typeface="Arial" panose="020B0604020202020204" pitchFamily="34" charset="0"/>
            </a:endParaRPr>
          </a:p>
        </p:txBody>
      </p:sp>
      <p:sp>
        <p:nvSpPr>
          <p:cNvPr id="2560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defRPr/>
            </a:pPr>
            <a:fld id="{FB7F25E6-CD0E-43BB-8351-BA9F9A07464B}" type="slidenum">
              <a:rPr lang="en-US" altLang="en-US" sz="1200"/>
              <a:pPr eaLnBrk="1" hangingPunct="1">
                <a:defRPr/>
              </a:pPr>
              <a:t>14</a:t>
            </a:fld>
            <a:endParaRPr lang="en-US" altLang="en-US" sz="1200" dirty="0"/>
          </a:p>
        </p:txBody>
      </p:sp>
    </p:spTree>
    <p:extLst>
      <p:ext uri="{BB962C8B-B14F-4D97-AF65-F5344CB8AC3E}">
        <p14:creationId xmlns:p14="http://schemas.microsoft.com/office/powerpoint/2010/main" val="30224577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xfrm>
            <a:off x="7175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0" i="1" dirty="0">
                <a:solidFill>
                  <a:schemeClr val="tx1"/>
                </a:solidFill>
                <a:latin typeface="Arial" panose="020B0604020202020204" pitchFamily="34" charset="0"/>
                <a:cs typeface="Arial" panose="020B0604020202020204" pitchFamily="34" charset="0"/>
              </a:rPr>
              <a:t>Learning Objective:  </a:t>
            </a:r>
            <a:r>
              <a:rPr lang="en-US" i="1" kern="1200" dirty="0">
                <a:solidFill>
                  <a:schemeClr val="tx1"/>
                </a:solidFill>
                <a:effectLst/>
                <a:latin typeface="Arial" panose="020B0604020202020204" pitchFamily="34" charset="0"/>
                <a:cs typeface="Arial" panose="020B0604020202020204" pitchFamily="34" charset="0"/>
              </a:rPr>
              <a:t>Explain de novo review process conducted by DROs</a:t>
            </a:r>
          </a:p>
          <a:p>
            <a:pPr defTabSz="931774">
              <a:defRPr/>
            </a:pPr>
            <a:endParaRPr lang="en-US" b="1" dirty="0">
              <a:solidFill>
                <a:schemeClr val="tx1"/>
              </a:solidFill>
              <a:latin typeface="Arial" panose="020B0604020202020204" pitchFamily="34" charset="0"/>
              <a:cs typeface="Arial" panose="020B0604020202020204" pitchFamily="34" charset="0"/>
            </a:endParaRPr>
          </a:p>
          <a:p>
            <a:pPr defTabSz="931774">
              <a:defRPr/>
            </a:pPr>
            <a:r>
              <a:rPr lang="en-US" b="0" u="sng" dirty="0">
                <a:solidFill>
                  <a:schemeClr val="tx1"/>
                </a:solidFill>
                <a:latin typeface="Arial" panose="020B0604020202020204" pitchFamily="34" charset="0"/>
                <a:cs typeface="Arial" panose="020B0604020202020204" pitchFamily="34" charset="0"/>
              </a:rPr>
              <a:t>Instructor Notes:</a:t>
            </a:r>
          </a:p>
          <a:p>
            <a:pPr defTabSz="931774">
              <a:defRPr/>
            </a:pPr>
            <a:endParaRPr lang="en-US" dirty="0">
              <a:solidFill>
                <a:schemeClr val="tx1"/>
              </a:solidFill>
              <a:latin typeface="Arial" panose="020B0604020202020204" pitchFamily="34" charset="0"/>
              <a:cs typeface="Arial" panose="020B0604020202020204" pitchFamily="34" charset="0"/>
            </a:endParaRPr>
          </a:p>
          <a:p>
            <a:pPr marL="0" indent="0">
              <a:spcAft>
                <a:spcPts val="600"/>
              </a:spcAft>
              <a:buClr>
                <a:schemeClr val="tx1"/>
              </a:buClr>
              <a:buFont typeface="Arial" panose="020B0604020202020204" pitchFamily="34" charset="0"/>
              <a:buNone/>
            </a:pPr>
            <a:r>
              <a:rPr lang="en-US" dirty="0">
                <a:solidFill>
                  <a:schemeClr val="tx1"/>
                </a:solidFill>
                <a:latin typeface="Arial" panose="020B0604020202020204" pitchFamily="34" charset="0"/>
                <a:cs typeface="Arial" panose="020B0604020202020204" pitchFamily="34" charset="0"/>
              </a:rPr>
              <a:t>The </a:t>
            </a:r>
            <a:r>
              <a:rPr lang="en-US" i="1" dirty="0">
                <a:solidFill>
                  <a:schemeClr val="tx1"/>
                </a:solidFill>
                <a:latin typeface="Arial" panose="020B0604020202020204" pitchFamily="34" charset="0"/>
                <a:cs typeface="Arial" panose="020B0604020202020204" pitchFamily="34" charset="0"/>
              </a:rPr>
              <a:t>de novo </a:t>
            </a:r>
            <a:r>
              <a:rPr lang="en-US" dirty="0">
                <a:solidFill>
                  <a:schemeClr val="tx1"/>
                </a:solidFill>
                <a:latin typeface="Arial" panose="020B0604020202020204" pitchFamily="34" charset="0"/>
                <a:cs typeface="Arial" panose="020B0604020202020204" pitchFamily="34" charset="0"/>
              </a:rPr>
              <a:t>review is a new and complete review of the appealed issue with no deference given to the decision being appealed. The review may lead to a new decision which may be a full grant, partial grant, CUE, or no change.</a:t>
            </a:r>
          </a:p>
          <a:p>
            <a:pPr marL="225425" indent="-225425">
              <a:spcAft>
                <a:spcPts val="600"/>
              </a:spcAft>
              <a:buClr>
                <a:schemeClr val="tx1"/>
              </a:buClr>
              <a:buFont typeface="Arial" panose="020B0604020202020204" pitchFamily="34" charset="0"/>
              <a:buChar char="•"/>
            </a:pPr>
            <a:endParaRPr lang="en-US" dirty="0">
              <a:solidFill>
                <a:schemeClr val="tx1"/>
              </a:solidFill>
              <a:latin typeface="Arial" panose="020B0604020202020204" pitchFamily="34" charset="0"/>
              <a:cs typeface="Arial" panose="020B0604020202020204" pitchFamily="34" charset="0"/>
            </a:endParaRPr>
          </a:p>
          <a:p>
            <a:pPr marL="0" indent="0">
              <a:spcAft>
                <a:spcPts val="600"/>
              </a:spcAft>
              <a:buClr>
                <a:schemeClr val="tx1"/>
              </a:buClr>
              <a:buFont typeface="Arial" panose="020B0604020202020204" pitchFamily="34" charset="0"/>
              <a:buNone/>
            </a:pPr>
            <a:r>
              <a:rPr lang="en-US" dirty="0">
                <a:solidFill>
                  <a:schemeClr val="tx1"/>
                </a:solidFill>
                <a:latin typeface="Arial" panose="020B0604020202020204" pitchFamily="34" charset="0"/>
                <a:cs typeface="Arial" panose="020B0604020202020204" pitchFamily="34" charset="0"/>
              </a:rPr>
              <a:t>The review will encompass only the decision with which the appellant has expressed disagreement with the NOD.</a:t>
            </a:r>
          </a:p>
          <a:p>
            <a:pPr marL="225425" indent="-225425">
              <a:spcAft>
                <a:spcPts val="600"/>
              </a:spcAft>
              <a:buClr>
                <a:schemeClr val="tx1"/>
              </a:buClr>
              <a:buFont typeface="Arial" panose="020B0604020202020204" pitchFamily="34" charset="0"/>
              <a:buChar char="•"/>
            </a:pPr>
            <a:endParaRPr lang="en-US" dirty="0">
              <a:solidFill>
                <a:schemeClr val="tx1"/>
              </a:solidFill>
              <a:latin typeface="Arial" panose="020B0604020202020204" pitchFamily="34" charset="0"/>
              <a:cs typeface="Arial" panose="020B0604020202020204" pitchFamily="34" charset="0"/>
            </a:endParaRPr>
          </a:p>
          <a:p>
            <a:pPr defTabSz="931774">
              <a:defRPr/>
            </a:pPr>
            <a:r>
              <a:rPr lang="en-US" kern="1200" dirty="0">
                <a:solidFill>
                  <a:schemeClr val="tx1"/>
                </a:solidFill>
                <a:effectLst/>
                <a:latin typeface="Arial" panose="020B0604020202020204" pitchFamily="34" charset="0"/>
                <a:ea typeface="+mn-ea"/>
                <a:cs typeface="Arial" panose="020B0604020202020204" pitchFamily="34" charset="0"/>
              </a:rPr>
              <a:t>During </a:t>
            </a:r>
            <a:r>
              <a:rPr lang="en-US" i="1" kern="1200" dirty="0">
                <a:solidFill>
                  <a:schemeClr val="tx1"/>
                </a:solidFill>
                <a:effectLst/>
                <a:latin typeface="Arial" panose="020B0604020202020204" pitchFamily="34" charset="0"/>
                <a:ea typeface="+mn-ea"/>
                <a:cs typeface="Arial" panose="020B0604020202020204" pitchFamily="34" charset="0"/>
              </a:rPr>
              <a:t>de novo</a:t>
            </a:r>
            <a:r>
              <a:rPr lang="en-US" kern="1200" dirty="0">
                <a:solidFill>
                  <a:schemeClr val="tx1"/>
                </a:solidFill>
                <a:effectLst/>
                <a:latin typeface="Arial" panose="020B0604020202020204" pitchFamily="34" charset="0"/>
                <a:ea typeface="+mn-ea"/>
                <a:cs typeface="Arial" panose="020B0604020202020204" pitchFamily="34" charset="0"/>
              </a:rPr>
              <a:t> review, the reviewer may also reverse or revise (even if disadvantageous to the claimant) prior decisions of an agency of original jurisdiction (including the decision being reviewed or any prior decision that has become final due to failure to timely appeal) on the grounds of CUE.</a:t>
            </a:r>
            <a:endParaRPr lang="en-US" dirty="0">
              <a:solidFill>
                <a:schemeClr val="tx1"/>
              </a:solidFill>
              <a:latin typeface="Arial" panose="020B0604020202020204" pitchFamily="34" charset="0"/>
              <a:cs typeface="Arial" panose="020B0604020202020204" pitchFamily="34" charset="0"/>
            </a:endParaRPr>
          </a:p>
        </p:txBody>
      </p:sp>
      <p:sp>
        <p:nvSpPr>
          <p:cNvPr id="2560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defRPr/>
            </a:pPr>
            <a:fld id="{FB7F25E6-CD0E-43BB-8351-BA9F9A07464B}" type="slidenum">
              <a:rPr lang="en-US" altLang="en-US" sz="1200"/>
              <a:pPr eaLnBrk="1" hangingPunct="1">
                <a:defRPr/>
              </a:pPr>
              <a:t>15</a:t>
            </a:fld>
            <a:endParaRPr lang="en-US" altLang="en-US" sz="1200" dirty="0"/>
          </a:p>
        </p:txBody>
      </p:sp>
    </p:spTree>
    <p:extLst>
      <p:ext uri="{BB962C8B-B14F-4D97-AF65-F5344CB8AC3E}">
        <p14:creationId xmlns:p14="http://schemas.microsoft.com/office/powerpoint/2010/main" val="12858581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31774" rtl="0" eaLnBrk="1" fontAlgn="auto" latinLnBrk="0" hangingPunct="1">
              <a:lnSpc>
                <a:spcPct val="100000"/>
              </a:lnSpc>
              <a:spcBef>
                <a:spcPts val="0"/>
              </a:spcBef>
              <a:spcAft>
                <a:spcPts val="0"/>
              </a:spcAft>
              <a:buClrTx/>
              <a:buSzTx/>
              <a:buFontTx/>
              <a:buNone/>
              <a:tabLst/>
              <a:defRPr/>
            </a:pPr>
            <a:r>
              <a:rPr lang="en-US" sz="1200" i="1" u="none" dirty="0">
                <a:solidFill>
                  <a:srgbClr val="002060"/>
                </a:solidFill>
                <a:latin typeface="Myriad Pro"/>
                <a:cs typeface="Times New Roman" panose="02020603050405020304" pitchFamily="18" charset="0"/>
              </a:rPr>
              <a:t>Learning Objective: </a:t>
            </a:r>
            <a:r>
              <a:rPr lang="en-US" i="1" kern="1200" dirty="0">
                <a:solidFill>
                  <a:schemeClr val="tx1"/>
                </a:solidFill>
                <a:effectLst/>
                <a:latin typeface="Arial" panose="020B0604020202020204" pitchFamily="34" charset="0"/>
                <a:cs typeface="Arial" panose="020B0604020202020204" pitchFamily="34" charset="0"/>
              </a:rPr>
              <a:t>Explain de novo review process conducted by DROs</a:t>
            </a:r>
          </a:p>
          <a:p>
            <a:pPr marL="0" marR="0" lvl="0" indent="0" algn="l" defTabSz="931774" rtl="0" eaLnBrk="1" fontAlgn="auto" latinLnBrk="0" hangingPunct="1">
              <a:lnSpc>
                <a:spcPct val="100000"/>
              </a:lnSpc>
              <a:spcBef>
                <a:spcPts val="0"/>
              </a:spcBef>
              <a:spcAft>
                <a:spcPts val="0"/>
              </a:spcAft>
              <a:buClrTx/>
              <a:buSzTx/>
              <a:buFontTx/>
              <a:buNone/>
              <a:tabLst/>
              <a:defRPr/>
            </a:pPr>
            <a:endParaRPr lang="en-US" sz="1200" i="1" u="none" dirty="0">
              <a:solidFill>
                <a:srgbClr val="002060"/>
              </a:solidFill>
              <a:latin typeface="Myriad Pro"/>
              <a:cs typeface="Times New Roman" panose="02020603050405020304" pitchFamily="18" charset="0"/>
            </a:endParaRPr>
          </a:p>
          <a:p>
            <a:pPr defTabSz="931774">
              <a:defRPr/>
            </a:pPr>
            <a:r>
              <a:rPr lang="en-US" sz="1200" u="sng" dirty="0">
                <a:solidFill>
                  <a:srgbClr val="002060"/>
                </a:solidFill>
                <a:latin typeface="Myriad Pro"/>
                <a:cs typeface="Times New Roman" panose="02020603050405020304" pitchFamily="18" charset="0"/>
              </a:rPr>
              <a:t>Instructor Notes:</a:t>
            </a:r>
          </a:p>
          <a:p>
            <a:endParaRPr lang="en-US" dirty="0"/>
          </a:p>
          <a:p>
            <a:r>
              <a:rPr lang="en-US" dirty="0"/>
              <a:t>**</a:t>
            </a:r>
            <a:r>
              <a:rPr lang="en-US" b="1" dirty="0"/>
              <a:t>IMPORTANT</a:t>
            </a:r>
            <a:r>
              <a:rPr lang="en-US" dirty="0"/>
              <a:t>: Slide contains animations. Click to reveal the scenario, question and answer to students.**</a:t>
            </a:r>
          </a:p>
          <a:p>
            <a:endParaRPr lang="en-US" dirty="0"/>
          </a:p>
          <a:p>
            <a:r>
              <a:rPr lang="en-US" b="1" dirty="0"/>
              <a:t>Question</a:t>
            </a:r>
            <a:r>
              <a:rPr lang="en-US" dirty="0"/>
              <a:t>: When can an appellant request a </a:t>
            </a:r>
            <a:r>
              <a:rPr lang="en-US" i="1" dirty="0"/>
              <a:t>de novo </a:t>
            </a:r>
            <a:r>
              <a:rPr lang="en-US" dirty="0"/>
              <a:t>review?</a:t>
            </a:r>
          </a:p>
          <a:p>
            <a:pPr marL="0" indent="0">
              <a:buNone/>
            </a:pPr>
            <a:endParaRPr lang="en-US" sz="800" dirty="0"/>
          </a:p>
          <a:p>
            <a:r>
              <a:rPr lang="en-US" b="1" dirty="0"/>
              <a:t>Answer</a:t>
            </a:r>
            <a:r>
              <a:rPr lang="en-US" dirty="0"/>
              <a:t>: An appellant can claim a </a:t>
            </a:r>
            <a:r>
              <a:rPr lang="en-US" i="1" dirty="0"/>
              <a:t>de novo </a:t>
            </a:r>
            <a:r>
              <a:rPr lang="en-US" dirty="0"/>
              <a:t>review at the time of the submission of the NOD or within 60 days of the date VA sent the notice of the right to </a:t>
            </a:r>
            <a:r>
              <a:rPr lang="en-US" i="1" dirty="0"/>
              <a:t>de novo </a:t>
            </a:r>
            <a:r>
              <a:rPr lang="en-US" dirty="0"/>
              <a:t>review.</a:t>
            </a:r>
          </a:p>
          <a:p>
            <a:endParaRPr lang="en-US" dirty="0"/>
          </a:p>
          <a:p>
            <a:endParaRPr lang="en-US" dirty="0"/>
          </a:p>
        </p:txBody>
      </p:sp>
      <p:sp>
        <p:nvSpPr>
          <p:cNvPr id="4" name="Slide Number Placeholder 3"/>
          <p:cNvSpPr>
            <a:spLocks noGrp="1"/>
          </p:cNvSpPr>
          <p:nvPr>
            <p:ph type="sldNum" sz="quarter" idx="5"/>
          </p:nvPr>
        </p:nvSpPr>
        <p:spPr/>
        <p:txBody>
          <a:bodyPr/>
          <a:lstStyle/>
          <a:p>
            <a:fld id="{8C5C6998-EDEF-4A05-9E82-FF9216FA3557}" type="slidenum">
              <a:rPr lang="en-US" smtClean="0"/>
              <a:t>16</a:t>
            </a:fld>
            <a:endParaRPr lang="en-US" dirty="0"/>
          </a:p>
        </p:txBody>
      </p:sp>
    </p:spTree>
    <p:extLst>
      <p:ext uri="{BB962C8B-B14F-4D97-AF65-F5344CB8AC3E}">
        <p14:creationId xmlns:p14="http://schemas.microsoft.com/office/powerpoint/2010/main" val="4384344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u="sng" dirty="0">
                <a:solidFill>
                  <a:srgbClr val="002060"/>
                </a:solidFill>
                <a:latin typeface="Myriad Pro"/>
                <a:cs typeface="Times New Roman" panose="02020603050405020304" pitchFamily="18" charset="0"/>
              </a:rPr>
              <a:t>Instructor Notes:</a:t>
            </a:r>
          </a:p>
          <a:p>
            <a:endParaRPr lang="en-US" dirty="0"/>
          </a:p>
          <a:p>
            <a:r>
              <a:rPr lang="en-US" dirty="0"/>
              <a:t>Now we’ll describe DRO duties in a legacy informal conference.</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C5C6998-EDEF-4A05-9E82-FF9216FA355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0917473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xfrm>
            <a:off x="7175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0" i="1" dirty="0">
                <a:solidFill>
                  <a:schemeClr val="tx1"/>
                </a:solidFill>
                <a:latin typeface="Arial" panose="020B0604020202020204" pitchFamily="34" charset="0"/>
                <a:cs typeface="Arial" panose="020B0604020202020204" pitchFamily="34" charset="0"/>
              </a:rPr>
              <a:t>Learning Objective:  </a:t>
            </a:r>
            <a:r>
              <a:rPr lang="en-US" i="1" dirty="0">
                <a:solidFill>
                  <a:schemeClr val="tx1"/>
                </a:solidFill>
                <a:latin typeface="Arial" panose="020B0604020202020204" pitchFamily="34" charset="0"/>
                <a:cs typeface="Arial" panose="020B0604020202020204" pitchFamily="34" charset="0"/>
              </a:rPr>
              <a:t>Describe DRO duties in a legacy informal conference</a:t>
            </a:r>
            <a:endParaRPr lang="en-US" i="1" kern="1200" dirty="0">
              <a:solidFill>
                <a:schemeClr val="tx1"/>
              </a:solidFill>
              <a:effectLst/>
              <a:latin typeface="Arial" panose="020B0604020202020204" pitchFamily="34" charset="0"/>
              <a:cs typeface="Arial" panose="020B0604020202020204" pitchFamily="34" charset="0"/>
            </a:endParaRPr>
          </a:p>
          <a:p>
            <a:pPr defTabSz="931774">
              <a:defRPr/>
            </a:pPr>
            <a:endParaRPr lang="en-US" b="1" dirty="0">
              <a:solidFill>
                <a:schemeClr val="tx1"/>
              </a:solidFill>
              <a:latin typeface="Arial" panose="020B0604020202020204" pitchFamily="34" charset="0"/>
              <a:cs typeface="Arial" panose="020B0604020202020204" pitchFamily="34" charset="0"/>
            </a:endParaRPr>
          </a:p>
          <a:p>
            <a:pPr defTabSz="931774">
              <a:defRPr/>
            </a:pPr>
            <a:r>
              <a:rPr lang="en-US" b="0" u="sng" dirty="0">
                <a:solidFill>
                  <a:schemeClr val="tx1"/>
                </a:solidFill>
                <a:latin typeface="Arial" panose="020B0604020202020204" pitchFamily="34" charset="0"/>
                <a:cs typeface="Arial" panose="020B0604020202020204" pitchFamily="34" charset="0"/>
              </a:rPr>
              <a:t>Instructor Notes:</a:t>
            </a:r>
          </a:p>
          <a:p>
            <a:pPr defTabSz="931774">
              <a:defRPr/>
            </a:pPr>
            <a:endParaRPr lang="en-US" dirty="0">
              <a:solidFill>
                <a:schemeClr val="tx1"/>
              </a:solidFill>
              <a:latin typeface="Arial" panose="020B0604020202020204" pitchFamily="34" charset="0"/>
              <a:cs typeface="Arial" panose="020B0604020202020204" pitchFamily="34" charset="0"/>
            </a:endParaRPr>
          </a:p>
          <a:p>
            <a:pPr marL="225425" indent="-225425"/>
            <a:r>
              <a:rPr lang="en-US" dirty="0">
                <a:solidFill>
                  <a:schemeClr val="tx1"/>
                </a:solidFill>
                <a:latin typeface="Arial" panose="020B0604020202020204" pitchFamily="34" charset="0"/>
                <a:cs typeface="Arial" panose="020B0604020202020204" pitchFamily="34" charset="0"/>
              </a:rPr>
              <a:t>Informal conferences are scheduled and conducted at the discretion of the DRO.  </a:t>
            </a:r>
          </a:p>
          <a:p>
            <a:pPr marL="225425" indent="-225425"/>
            <a:endParaRPr lang="en-US" dirty="0">
              <a:solidFill>
                <a:schemeClr val="tx1"/>
              </a:solidFill>
              <a:latin typeface="Arial" panose="020B0604020202020204" pitchFamily="34" charset="0"/>
              <a:cs typeface="Arial" panose="020B0604020202020204" pitchFamily="34" charset="0"/>
            </a:endParaRPr>
          </a:p>
          <a:p>
            <a:pPr marL="225425" indent="-225425"/>
            <a:r>
              <a:rPr lang="en-US" dirty="0">
                <a:solidFill>
                  <a:schemeClr val="tx1"/>
                </a:solidFill>
                <a:latin typeface="Arial" panose="020B0604020202020204" pitchFamily="34" charset="0"/>
                <a:cs typeface="Arial" panose="020B0604020202020204" pitchFamily="34" charset="0"/>
              </a:rPr>
              <a:t>The purpose of the informal conference is to:</a:t>
            </a:r>
          </a:p>
          <a:p>
            <a:pPr marL="461963" lvl="1" indent="-236538">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ensure all parties understand the issues pending review</a:t>
            </a:r>
          </a:p>
          <a:p>
            <a:pPr marL="461963" lvl="1" indent="-236538">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clarify the issues the appellant wishes to appeal</a:t>
            </a:r>
          </a:p>
          <a:p>
            <a:pPr marL="461963" lvl="1" indent="-236538">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provide explanations regarding </a:t>
            </a:r>
          </a:p>
          <a:p>
            <a:pPr marL="919163" lvl="2" indent="-236538">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The rating decision(s)</a:t>
            </a:r>
          </a:p>
          <a:p>
            <a:pPr marL="919163" lvl="2" indent="-236538">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Which evidence was considered, and</a:t>
            </a:r>
          </a:p>
          <a:p>
            <a:pPr marL="919163" lvl="2" indent="-236538">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How the evidence was considered</a:t>
            </a:r>
          </a:p>
          <a:p>
            <a:pPr marL="461963" lvl="1" indent="-236538">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identify additional sources of pertinent information to include introduction of new evidence if available.</a:t>
            </a:r>
          </a:p>
          <a:p>
            <a:pPr defTabSz="931774">
              <a:defRPr/>
            </a:pPr>
            <a:endParaRPr lang="en-US" sz="1800" dirty="0">
              <a:solidFill>
                <a:schemeClr val="tx1"/>
              </a:solidFill>
              <a:latin typeface="Arial" panose="020B0604020202020204" pitchFamily="34" charset="0"/>
              <a:cs typeface="Arial" panose="020B0604020202020204" pitchFamily="34" charset="0"/>
            </a:endParaRPr>
          </a:p>
        </p:txBody>
      </p:sp>
      <p:sp>
        <p:nvSpPr>
          <p:cNvPr id="2560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defRPr/>
            </a:pPr>
            <a:fld id="{FB7F25E6-CD0E-43BB-8351-BA9F9A07464B}" type="slidenum">
              <a:rPr lang="en-US" altLang="en-US" sz="1200"/>
              <a:pPr eaLnBrk="1" hangingPunct="1">
                <a:defRPr/>
              </a:pPr>
              <a:t>18</a:t>
            </a:fld>
            <a:endParaRPr lang="en-US" altLang="en-US" sz="1200" dirty="0"/>
          </a:p>
        </p:txBody>
      </p:sp>
    </p:spTree>
    <p:extLst>
      <p:ext uri="{BB962C8B-B14F-4D97-AF65-F5344CB8AC3E}">
        <p14:creationId xmlns:p14="http://schemas.microsoft.com/office/powerpoint/2010/main" val="29189654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xfrm>
            <a:off x="7175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xfrm>
            <a:off x="701040" y="4473891"/>
            <a:ext cx="5608320" cy="414147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0" i="1" dirty="0">
                <a:solidFill>
                  <a:schemeClr val="tx1"/>
                </a:solidFill>
                <a:latin typeface="Arial" panose="020B0604020202020204" pitchFamily="34" charset="0"/>
                <a:cs typeface="Arial" panose="020B0604020202020204" pitchFamily="34" charset="0"/>
              </a:rPr>
              <a:t>Learning Objective:  </a:t>
            </a:r>
            <a:r>
              <a:rPr lang="en-US" i="1" dirty="0">
                <a:solidFill>
                  <a:schemeClr val="tx1"/>
                </a:solidFill>
                <a:latin typeface="Arial" panose="020B0604020202020204" pitchFamily="34" charset="0"/>
                <a:cs typeface="Arial" panose="020B0604020202020204" pitchFamily="34" charset="0"/>
              </a:rPr>
              <a:t>Describe DRO duties in a legacy informal conference</a:t>
            </a:r>
            <a:endParaRPr lang="en-US" i="1" kern="1200" dirty="0">
              <a:solidFill>
                <a:schemeClr val="tx1"/>
              </a:solidFill>
              <a:effectLst/>
              <a:latin typeface="Arial" panose="020B0604020202020204" pitchFamily="34" charset="0"/>
              <a:cs typeface="Arial" panose="020B0604020202020204" pitchFamily="34" charset="0"/>
            </a:endParaRPr>
          </a:p>
          <a:p>
            <a:pPr defTabSz="931774">
              <a:defRPr/>
            </a:pPr>
            <a:endParaRPr lang="en-US" b="1" dirty="0">
              <a:solidFill>
                <a:schemeClr val="tx1"/>
              </a:solidFill>
              <a:latin typeface="Arial" panose="020B0604020202020204" pitchFamily="34" charset="0"/>
              <a:cs typeface="Arial" panose="020B0604020202020204" pitchFamily="34" charset="0"/>
            </a:endParaRPr>
          </a:p>
          <a:p>
            <a:pPr defTabSz="931774">
              <a:defRPr/>
            </a:pPr>
            <a:r>
              <a:rPr lang="en-US" b="0" u="sng" dirty="0">
                <a:solidFill>
                  <a:schemeClr val="tx1"/>
                </a:solidFill>
                <a:latin typeface="Arial" panose="020B0604020202020204" pitchFamily="34" charset="0"/>
                <a:cs typeface="Arial" panose="020B0604020202020204" pitchFamily="34" charset="0"/>
              </a:rPr>
              <a:t>Instructor Notes:</a:t>
            </a:r>
          </a:p>
          <a:p>
            <a:pPr marL="225425" indent="-225425"/>
            <a:endParaRPr lang="en-US" b="0" u="sng" dirty="0">
              <a:solidFill>
                <a:schemeClr val="tx1"/>
              </a:solidFill>
              <a:latin typeface="Arial" panose="020B0604020202020204" pitchFamily="34" charset="0"/>
              <a:cs typeface="Arial" panose="020B0604020202020204" pitchFamily="34" charset="0"/>
            </a:endParaRPr>
          </a:p>
          <a:p>
            <a:pPr marL="225425" indent="-225425"/>
            <a:r>
              <a:rPr lang="en-US" dirty="0">
                <a:solidFill>
                  <a:schemeClr val="tx1"/>
                </a:solidFill>
                <a:latin typeface="Arial" panose="020B0604020202020204" pitchFamily="34" charset="0"/>
                <a:cs typeface="Arial" panose="020B0604020202020204" pitchFamily="34" charset="0"/>
              </a:rPr>
              <a:t>Informal conferences are scheduled and conducted at the discretion of the DRO.  </a:t>
            </a:r>
          </a:p>
          <a:p>
            <a:pPr marL="225425" indent="-225425"/>
            <a:endParaRPr lang="en-US" dirty="0">
              <a:solidFill>
                <a:schemeClr val="tx1"/>
              </a:solidFill>
              <a:latin typeface="Arial" panose="020B0604020202020204" pitchFamily="34" charset="0"/>
              <a:cs typeface="Arial" panose="020B0604020202020204" pitchFamily="34" charset="0"/>
            </a:endParaRPr>
          </a:p>
          <a:p>
            <a:r>
              <a:rPr lang="en-US" kern="1200" dirty="0">
                <a:solidFill>
                  <a:schemeClr val="tx1"/>
                </a:solidFill>
                <a:effectLst/>
                <a:latin typeface="Arial" panose="020B0604020202020204" pitchFamily="34" charset="0"/>
                <a:cs typeface="Arial" panose="020B0604020202020204" pitchFamily="34" charset="0"/>
              </a:rPr>
              <a:t>Conduct an informal conference</a:t>
            </a:r>
            <a:endParaRPr lang="en-US" dirty="0">
              <a:solidFill>
                <a:schemeClr val="tx1"/>
              </a:solidFill>
              <a:effectLst/>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kern="1200" dirty="0">
                <a:solidFill>
                  <a:schemeClr val="tx1"/>
                </a:solidFill>
                <a:effectLst/>
                <a:latin typeface="Arial" panose="020B0604020202020204" pitchFamily="34" charset="0"/>
                <a:ea typeface="+mn-ea"/>
                <a:cs typeface="Arial" panose="020B0604020202020204" pitchFamily="34" charset="0"/>
              </a:rPr>
              <a:t>in person at a VA facility</a:t>
            </a:r>
            <a:r>
              <a:rPr lang="en-US" dirty="0">
                <a:solidFill>
                  <a:schemeClr val="tx1"/>
                </a:solidFill>
                <a:effectLst/>
                <a:latin typeface="Arial" panose="020B0604020202020204" pitchFamily="34" charset="0"/>
                <a:cs typeface="Arial" panose="020B0604020202020204" pitchFamily="34" charset="0"/>
              </a:rPr>
              <a:t> </a:t>
            </a:r>
          </a:p>
          <a:p>
            <a:pPr marL="628650" lvl="1" indent="-171450">
              <a:buFont typeface="Arial" panose="020B0604020202020204" pitchFamily="34" charset="0"/>
              <a:buChar char="•"/>
            </a:pPr>
            <a:r>
              <a:rPr lang="en-US" kern="1200" dirty="0">
                <a:solidFill>
                  <a:schemeClr val="tx1"/>
                </a:solidFill>
                <a:effectLst/>
                <a:latin typeface="Arial" panose="020B0604020202020204" pitchFamily="34" charset="0"/>
                <a:cs typeface="Arial" panose="020B0604020202020204" pitchFamily="34" charset="0"/>
              </a:rPr>
              <a:t>of jurisdiction, or</a:t>
            </a:r>
            <a:endParaRPr lang="en-US" dirty="0">
              <a:solidFill>
                <a:schemeClr val="tx1"/>
              </a:solidFill>
              <a:effectLst/>
              <a:latin typeface="Arial" panose="020B0604020202020204" pitchFamily="34" charset="0"/>
              <a:cs typeface="Arial" panose="020B0604020202020204" pitchFamily="34" charset="0"/>
            </a:endParaRPr>
          </a:p>
          <a:p>
            <a:pPr marL="628650" lvl="1" indent="-171450">
              <a:buFont typeface="Arial" panose="020B0604020202020204" pitchFamily="34" charset="0"/>
              <a:buChar char="•"/>
            </a:pPr>
            <a:r>
              <a:rPr lang="en-US" kern="1200" dirty="0">
                <a:solidFill>
                  <a:schemeClr val="tx1"/>
                </a:solidFill>
                <a:effectLst/>
                <a:latin typeface="Arial" panose="020B0604020202020204" pitchFamily="34" charset="0"/>
                <a:cs typeface="Arial" panose="020B0604020202020204" pitchFamily="34" charset="0"/>
              </a:rPr>
              <a:t>nearest to the appellant’s residence</a:t>
            </a:r>
            <a:endParaRPr lang="en-US" dirty="0">
              <a:solidFill>
                <a:schemeClr val="tx1"/>
              </a:solidFill>
              <a:effectLst/>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kern="1200" dirty="0">
                <a:solidFill>
                  <a:schemeClr val="tx1"/>
                </a:solidFill>
                <a:effectLst/>
                <a:latin typeface="Arial" panose="020B0604020202020204" pitchFamily="34" charset="0"/>
                <a:cs typeface="Arial" panose="020B0604020202020204" pitchFamily="34" charset="0"/>
              </a:rPr>
              <a:t>by telephone, or</a:t>
            </a:r>
            <a:endParaRPr lang="en-US" dirty="0">
              <a:solidFill>
                <a:schemeClr val="tx1"/>
              </a:solidFill>
              <a:effectLst/>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kern="1200" dirty="0">
                <a:solidFill>
                  <a:schemeClr val="tx1"/>
                </a:solidFill>
                <a:effectLst/>
                <a:latin typeface="Arial" panose="020B0604020202020204" pitchFamily="34" charset="0"/>
                <a:ea typeface="+mn-ea"/>
                <a:cs typeface="Arial" panose="020B0604020202020204" pitchFamily="34" charset="0"/>
              </a:rPr>
              <a:t>by videoconference. </a:t>
            </a:r>
          </a:p>
          <a:p>
            <a:pPr marL="0" indent="0">
              <a:buFont typeface="Arial" panose="020B0604020202020204" pitchFamily="34" charset="0"/>
              <a:buNone/>
            </a:pPr>
            <a:endParaRPr lang="en-US" dirty="0">
              <a:solidFill>
                <a:schemeClr val="tx1"/>
              </a:solidFill>
              <a:effectLst/>
              <a:latin typeface="Arial" panose="020B0604020202020204" pitchFamily="34" charset="0"/>
              <a:cs typeface="Arial" panose="020B0604020202020204" pitchFamily="34" charset="0"/>
            </a:endParaRPr>
          </a:p>
          <a:p>
            <a:r>
              <a:rPr lang="en-US" kern="1200" dirty="0">
                <a:solidFill>
                  <a:schemeClr val="tx1"/>
                </a:solidFill>
                <a:effectLst/>
                <a:latin typeface="Arial" panose="020B0604020202020204" pitchFamily="34" charset="0"/>
                <a:ea typeface="+mn-ea"/>
                <a:cs typeface="Arial" panose="020B0604020202020204" pitchFamily="34" charset="0"/>
              </a:rPr>
              <a:t>Informal conferences may be conducted in work areas as long as all participants agree on the location.</a:t>
            </a:r>
          </a:p>
          <a:p>
            <a:endParaRPr lang="en-US" kern="1200" dirty="0">
              <a:solidFill>
                <a:schemeClr val="tx1"/>
              </a:solidFill>
              <a:effectLst/>
              <a:latin typeface="Arial" panose="020B0604020202020204" pitchFamily="34" charset="0"/>
              <a:ea typeface="+mn-ea"/>
              <a:cs typeface="Arial" panose="020B0604020202020204" pitchFamily="34" charset="0"/>
            </a:endParaRPr>
          </a:p>
          <a:p>
            <a:r>
              <a:rPr lang="en-US" kern="1200" dirty="0">
                <a:solidFill>
                  <a:schemeClr val="tx1"/>
                </a:solidFill>
                <a:effectLst/>
                <a:latin typeface="Arial" panose="020B0604020202020204" pitchFamily="34" charset="0"/>
                <a:cs typeface="Arial" panose="020B0604020202020204" pitchFamily="34" charset="0"/>
              </a:rPr>
              <a:t>The appellant and his/her representative may attend an informal conference at their discretion.</a:t>
            </a:r>
            <a:endParaRPr lang="en-US" dirty="0">
              <a:solidFill>
                <a:schemeClr val="tx1"/>
              </a:solidFill>
              <a:effectLst/>
              <a:latin typeface="Arial" panose="020B0604020202020204" pitchFamily="34" charset="0"/>
              <a:cs typeface="Arial" panose="020B0604020202020204" pitchFamily="34" charset="0"/>
            </a:endParaRPr>
          </a:p>
          <a:p>
            <a:r>
              <a:rPr lang="en-US" kern="1200" dirty="0">
                <a:solidFill>
                  <a:schemeClr val="tx1"/>
                </a:solidFill>
                <a:effectLst/>
                <a:latin typeface="Arial" panose="020B0604020202020204" pitchFamily="34" charset="0"/>
                <a:ea typeface="+mn-ea"/>
                <a:cs typeface="Arial" panose="020B0604020202020204" pitchFamily="34" charset="0"/>
              </a:rPr>
              <a:t> </a:t>
            </a:r>
            <a:endParaRPr lang="en-US" dirty="0">
              <a:solidFill>
                <a:schemeClr val="tx1"/>
              </a:solidFill>
              <a:effectLst/>
              <a:latin typeface="Arial" panose="020B0604020202020204" pitchFamily="34" charset="0"/>
              <a:cs typeface="Arial" panose="020B0604020202020204" pitchFamily="34" charset="0"/>
            </a:endParaRPr>
          </a:p>
          <a:p>
            <a:r>
              <a:rPr lang="en-US" b="1" i="1" kern="1200" dirty="0">
                <a:solidFill>
                  <a:schemeClr val="tx1"/>
                </a:solidFill>
                <a:effectLst/>
                <a:latin typeface="Arial" panose="020B0604020202020204" pitchFamily="34" charset="0"/>
                <a:ea typeface="+mn-ea"/>
                <a:cs typeface="Arial" panose="020B0604020202020204" pitchFamily="34" charset="0"/>
              </a:rPr>
              <a:t>Note</a:t>
            </a:r>
            <a:r>
              <a:rPr lang="en-US" kern="1200" dirty="0">
                <a:solidFill>
                  <a:schemeClr val="tx1"/>
                </a:solidFill>
                <a:effectLst/>
                <a:latin typeface="Arial" panose="020B0604020202020204" pitchFamily="34" charset="0"/>
                <a:ea typeface="+mn-ea"/>
                <a:cs typeface="Arial" panose="020B0604020202020204" pitchFamily="34" charset="0"/>
              </a:rPr>
              <a:t>:  If the appellant’s representative is an attorney, emphasize</a:t>
            </a:r>
            <a:endParaRPr lang="en-US" dirty="0">
              <a:solidFill>
                <a:schemeClr val="tx1"/>
              </a:solidFill>
              <a:effectLst/>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kern="1200" dirty="0">
                <a:solidFill>
                  <a:schemeClr val="tx1"/>
                </a:solidFill>
                <a:effectLst/>
                <a:latin typeface="Arial" panose="020B0604020202020204" pitchFamily="34" charset="0"/>
                <a:ea typeface="+mn-ea"/>
                <a:cs typeface="Arial" panose="020B0604020202020204" pitchFamily="34" charset="0"/>
              </a:rPr>
              <a:t>the informality of the conference</a:t>
            </a:r>
            <a:endParaRPr lang="en-US" dirty="0">
              <a:solidFill>
                <a:schemeClr val="tx1"/>
              </a:solidFill>
              <a:effectLst/>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kern="1200" dirty="0">
                <a:solidFill>
                  <a:schemeClr val="tx1"/>
                </a:solidFill>
                <a:effectLst/>
                <a:latin typeface="Arial" panose="020B0604020202020204" pitchFamily="34" charset="0"/>
                <a:ea typeface="+mn-ea"/>
                <a:cs typeface="Arial" panose="020B0604020202020204" pitchFamily="34" charset="0"/>
              </a:rPr>
              <a:t>that rules of evidence do </a:t>
            </a:r>
            <a:r>
              <a:rPr lang="en-US" i="1" kern="1200" dirty="0">
                <a:solidFill>
                  <a:schemeClr val="tx1"/>
                </a:solidFill>
                <a:effectLst/>
                <a:latin typeface="Arial" panose="020B0604020202020204" pitchFamily="34" charset="0"/>
                <a:ea typeface="+mn-ea"/>
                <a:cs typeface="Arial" panose="020B0604020202020204" pitchFamily="34" charset="0"/>
              </a:rPr>
              <a:t>not</a:t>
            </a:r>
            <a:r>
              <a:rPr lang="en-US" kern="1200" dirty="0">
                <a:solidFill>
                  <a:schemeClr val="tx1"/>
                </a:solidFill>
                <a:effectLst/>
                <a:latin typeface="Arial" panose="020B0604020202020204" pitchFamily="34" charset="0"/>
                <a:ea typeface="+mn-ea"/>
                <a:cs typeface="Arial" panose="020B0604020202020204" pitchFamily="34" charset="0"/>
              </a:rPr>
              <a:t> apply, and</a:t>
            </a:r>
            <a:endParaRPr lang="en-US" dirty="0">
              <a:solidFill>
                <a:schemeClr val="tx1"/>
              </a:solidFill>
              <a:effectLst/>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kern="1200" dirty="0">
                <a:solidFill>
                  <a:schemeClr val="tx1"/>
                </a:solidFill>
                <a:effectLst/>
                <a:latin typeface="Arial" panose="020B0604020202020204" pitchFamily="34" charset="0"/>
                <a:ea typeface="+mn-ea"/>
                <a:cs typeface="Arial" panose="020B0604020202020204" pitchFamily="34" charset="0"/>
              </a:rPr>
              <a:t>that leading questions are permissible.</a:t>
            </a:r>
            <a:endParaRPr lang="en-US" dirty="0">
              <a:solidFill>
                <a:schemeClr val="tx1"/>
              </a:solidFill>
              <a:effectLst/>
              <a:latin typeface="Arial" panose="020B0604020202020204" pitchFamily="34" charset="0"/>
              <a:cs typeface="Arial" panose="020B0604020202020204" pitchFamily="34" charset="0"/>
            </a:endParaRPr>
          </a:p>
        </p:txBody>
      </p:sp>
      <p:sp>
        <p:nvSpPr>
          <p:cNvPr id="2560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defRPr/>
            </a:pPr>
            <a:fld id="{FB7F25E6-CD0E-43BB-8351-BA9F9A07464B}" type="slidenum">
              <a:rPr lang="en-US" altLang="en-US" sz="1200"/>
              <a:pPr eaLnBrk="1" hangingPunct="1">
                <a:defRPr/>
              </a:pPr>
              <a:t>19</a:t>
            </a:fld>
            <a:endParaRPr lang="en-US" altLang="en-US" sz="1200" dirty="0"/>
          </a:p>
        </p:txBody>
      </p:sp>
    </p:spTree>
    <p:extLst>
      <p:ext uri="{BB962C8B-B14F-4D97-AF65-F5344CB8AC3E}">
        <p14:creationId xmlns:p14="http://schemas.microsoft.com/office/powerpoint/2010/main" val="33710043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u="sng" dirty="0">
                <a:solidFill>
                  <a:srgbClr val="002060"/>
                </a:solidFill>
                <a:latin typeface="Myriad Pro"/>
                <a:cs typeface="Times New Roman" panose="02020603050405020304" pitchFamily="18" charset="0"/>
              </a:rPr>
              <a:t>Instructor Notes:</a:t>
            </a:r>
          </a:p>
          <a:p>
            <a:endParaRPr lang="en-US" dirty="0"/>
          </a:p>
          <a:p>
            <a:pPr marL="0" indent="0">
              <a:buNone/>
            </a:pPr>
            <a:r>
              <a:rPr lang="en-US" dirty="0"/>
              <a:t>Decision Review Officers (DRO) are senior technical experts responsible for holding post-decisional hearings and processing claims. </a:t>
            </a:r>
          </a:p>
          <a:p>
            <a:pPr marL="0" indent="0">
              <a:buNone/>
            </a:pPr>
            <a:endParaRPr lang="en-US" dirty="0"/>
          </a:p>
          <a:p>
            <a:pPr marL="0" indent="0">
              <a:buNone/>
            </a:pPr>
            <a:r>
              <a:rPr lang="en-US" dirty="0"/>
              <a:t>The DRO process can differ significantly from other claims processing steps. As such, it is imperative to understand the nuances of the process to ensure proper handling of appeals. </a:t>
            </a:r>
          </a:p>
          <a:p>
            <a:endParaRPr lang="en-US" dirty="0"/>
          </a:p>
          <a:p>
            <a:pPr defTabSz="931774">
              <a:defRPr/>
            </a:pPr>
            <a:r>
              <a:rPr lang="en-US" dirty="0"/>
              <a:t>Note: </a:t>
            </a:r>
            <a:r>
              <a:rPr lang="en-US" sz="1200" dirty="0">
                <a:solidFill>
                  <a:schemeClr val="tx1"/>
                </a:solidFill>
                <a:latin typeface="Arial" panose="020B0604020202020204" pitchFamily="34" charset="0"/>
                <a:cs typeface="Arial" panose="020B0604020202020204" pitchFamily="34" charset="0"/>
              </a:rPr>
              <a:t>VA amended its claims adjudication, appeals, and Board of Veterans’ Appeals (Board) regulations with the final rule, Public Law (PL) 115-55, </a:t>
            </a:r>
            <a:r>
              <a:rPr lang="en-US" sz="1200" i="1" dirty="0">
                <a:solidFill>
                  <a:schemeClr val="tx1"/>
                </a:solidFill>
                <a:latin typeface="Arial" panose="020B0604020202020204" pitchFamily="34" charset="0"/>
                <a:cs typeface="Arial" panose="020B0604020202020204" pitchFamily="34" charset="0"/>
              </a:rPr>
              <a:t>Veterans Appeals Improvement and Modernization Act of 2017, </a:t>
            </a:r>
            <a:r>
              <a:rPr lang="en-US" sz="1200" i="0" dirty="0">
                <a:solidFill>
                  <a:schemeClr val="tx1"/>
                </a:solidFill>
                <a:latin typeface="Arial" panose="020B0604020202020204" pitchFamily="34" charset="0"/>
                <a:cs typeface="Arial" panose="020B0604020202020204" pitchFamily="34" charset="0"/>
              </a:rPr>
              <a:t>also called “AMA.” </a:t>
            </a:r>
            <a:r>
              <a:rPr lang="en-US" sz="1200" kern="1200" dirty="0">
                <a:solidFill>
                  <a:schemeClr val="tx1"/>
                </a:solidFill>
                <a:effectLst/>
                <a:latin typeface="Arial" panose="020B0604020202020204" pitchFamily="34" charset="0"/>
                <a:cs typeface="Arial" panose="020B0604020202020204" pitchFamily="34" charset="0"/>
              </a:rPr>
              <a:t>The President signed the law on August 23, 2017, and it became effective on February 19, 2019.</a:t>
            </a:r>
          </a:p>
          <a:p>
            <a:pPr defTabSz="931774">
              <a:defRPr/>
            </a:pPr>
            <a:endParaRPr lang="en-US" sz="1200" i="0" kern="1200" dirty="0">
              <a:solidFill>
                <a:schemeClr val="tx1"/>
              </a:solidFill>
              <a:effectLst/>
              <a:latin typeface="Arial" panose="020B0604020202020204" pitchFamily="34" charset="0"/>
              <a:cs typeface="Arial" panose="020B0604020202020204" pitchFamily="34" charset="0"/>
            </a:endParaRPr>
          </a:p>
          <a:p>
            <a:pPr defTabSz="931774">
              <a:defRPr/>
            </a:pPr>
            <a:r>
              <a:rPr lang="en-US" sz="1200" i="0" kern="1200" dirty="0">
                <a:solidFill>
                  <a:schemeClr val="tx1"/>
                </a:solidFill>
                <a:effectLst/>
                <a:latin typeface="Arial" panose="020B0604020202020204" pitchFamily="34" charset="0"/>
                <a:cs typeface="Arial" panose="020B0604020202020204" pitchFamily="34" charset="0"/>
              </a:rPr>
              <a:t>AMA contains numerous provisions including:</a:t>
            </a:r>
          </a:p>
          <a:p>
            <a:pPr marL="171450" indent="-171450" fontAlgn="t">
              <a:buFont typeface="Arial" panose="020B0604020202020204" pitchFamily="34" charset="0"/>
              <a:buChar char="•"/>
            </a:pPr>
            <a:r>
              <a:rPr lang="en-US" sz="1200" kern="1200" dirty="0">
                <a:solidFill>
                  <a:schemeClr val="tx1"/>
                </a:solidFill>
                <a:effectLst/>
                <a:latin typeface="Arial" panose="020B0604020202020204" pitchFamily="34" charset="0"/>
                <a:cs typeface="Arial" panose="020B0604020202020204" pitchFamily="34" charset="0"/>
              </a:rPr>
              <a:t>changes to decision notices</a:t>
            </a:r>
            <a:endParaRPr lang="en-US" sz="1200" dirty="0">
              <a:solidFill>
                <a:schemeClr val="tx1"/>
              </a:solidFill>
              <a:effectLst/>
              <a:latin typeface="Arial" panose="020B0604020202020204" pitchFamily="34" charset="0"/>
              <a:cs typeface="Arial" panose="020B0604020202020204" pitchFamily="34" charset="0"/>
            </a:endParaRPr>
          </a:p>
          <a:p>
            <a:pPr marL="171450" indent="-171450" fontAlgn="t">
              <a:buFont typeface="Arial" panose="020B0604020202020204" pitchFamily="34" charset="0"/>
              <a:buChar char="•"/>
            </a:pPr>
            <a:r>
              <a:rPr lang="en-US" sz="1200" kern="1200" dirty="0">
                <a:solidFill>
                  <a:schemeClr val="tx1"/>
                </a:solidFill>
                <a:effectLst/>
                <a:latin typeface="Arial" panose="020B0604020202020204" pitchFamily="34" charset="0"/>
                <a:cs typeface="Arial" panose="020B0604020202020204" pitchFamily="34" charset="0"/>
              </a:rPr>
              <a:t>new decision review processes, including higher-level reviews and supplemental claims, and</a:t>
            </a:r>
            <a:endParaRPr lang="en-US" sz="1200" dirty="0">
              <a:solidFill>
                <a:schemeClr val="tx1"/>
              </a:solidFill>
              <a:effectLst/>
              <a:latin typeface="Arial" panose="020B0604020202020204" pitchFamily="34" charset="0"/>
              <a:cs typeface="Arial" panose="020B0604020202020204" pitchFamily="34" charset="0"/>
            </a:endParaRPr>
          </a:p>
          <a:p>
            <a:pPr marL="171450" indent="-171450" fontAlgn="t">
              <a:buFont typeface="Arial" panose="020B0604020202020204" pitchFamily="34" charset="0"/>
              <a:buChar char="•"/>
            </a:pPr>
            <a:r>
              <a:rPr lang="en-US" sz="1200" kern="1200" dirty="0">
                <a:solidFill>
                  <a:schemeClr val="tx1"/>
                </a:solidFill>
                <a:effectLst/>
                <a:latin typeface="Arial" panose="020B0604020202020204" pitchFamily="34" charset="0"/>
                <a:cs typeface="Arial" panose="020B0604020202020204" pitchFamily="34" charset="0"/>
              </a:rPr>
              <a:t>new options available at the Board of Veterans’ Appeals.</a:t>
            </a:r>
            <a:endParaRPr lang="en-US" sz="1200" i="0" dirty="0">
              <a:solidFill>
                <a:schemeClr val="tx1"/>
              </a:solidFill>
              <a:latin typeface="Arial" panose="020B0604020202020204" pitchFamily="34" charset="0"/>
              <a:cs typeface="Arial" panose="020B0604020202020204" pitchFamily="34" charset="0"/>
            </a:endParaRPr>
          </a:p>
          <a:p>
            <a:pPr defTabSz="931774">
              <a:defRPr/>
            </a:pPr>
            <a:endParaRPr lang="en-US" sz="1200" i="0" dirty="0">
              <a:solidFill>
                <a:schemeClr val="tx1"/>
              </a:solidFill>
              <a:latin typeface="Arial" panose="020B0604020202020204" pitchFamily="34" charset="0"/>
              <a:cs typeface="Arial" panose="020B0604020202020204" pitchFamily="34" charset="0"/>
            </a:endParaRPr>
          </a:p>
          <a:p>
            <a:pPr defTabSz="931774">
              <a:defRPr/>
            </a:pPr>
            <a:r>
              <a:rPr lang="en-US" sz="1200" dirty="0">
                <a:solidFill>
                  <a:schemeClr val="tx1"/>
                </a:solidFill>
                <a:latin typeface="Arial" panose="020B0604020202020204" pitchFamily="34" charset="0"/>
                <a:cs typeface="Arial" panose="020B0604020202020204" pitchFamily="34" charset="0"/>
              </a:rPr>
              <a:t>Under this rule, VA amended the procedures for appeals of VA decisions on claims for benefits, creating a new, modernized review system.   Disagreements with VA decisions on or after the effective date (February 19, 2019), or in situations in which a claimant elected to opt-in to the new review system, are processed in the modernized review system.   </a:t>
            </a:r>
          </a:p>
          <a:p>
            <a:pPr defTabSz="931774">
              <a:defRPr/>
            </a:pPr>
            <a:endParaRPr lang="en-US" sz="1200" dirty="0">
              <a:solidFill>
                <a:schemeClr val="tx1"/>
              </a:solidFill>
              <a:latin typeface="Arial" panose="020B0604020202020204" pitchFamily="34" charset="0"/>
              <a:cs typeface="Arial" panose="020B0604020202020204" pitchFamily="34" charset="0"/>
            </a:endParaRPr>
          </a:p>
          <a:p>
            <a:pPr defTabSz="931774">
              <a:defRPr/>
            </a:pPr>
            <a:r>
              <a:rPr lang="en-US" sz="1200" dirty="0">
                <a:solidFill>
                  <a:schemeClr val="tx1"/>
                </a:solidFill>
                <a:latin typeface="Arial" panose="020B0604020202020204" pitchFamily="34" charset="0"/>
                <a:cs typeface="Arial" panose="020B0604020202020204" pitchFamily="34" charset="0"/>
              </a:rPr>
              <a:t>The processes described in this training are specifically for legacy appeal DROs as higher-level review DROs follow different procedures and protocols under AMA.</a:t>
            </a:r>
          </a:p>
          <a:p>
            <a:endParaRPr lang="en-US" dirty="0"/>
          </a:p>
        </p:txBody>
      </p:sp>
      <p:sp>
        <p:nvSpPr>
          <p:cNvPr id="4" name="Slide Number Placeholder 3"/>
          <p:cNvSpPr>
            <a:spLocks noGrp="1"/>
          </p:cNvSpPr>
          <p:nvPr>
            <p:ph type="sldNum" sz="quarter" idx="5"/>
          </p:nvPr>
        </p:nvSpPr>
        <p:spPr/>
        <p:txBody>
          <a:bodyPr/>
          <a:lstStyle/>
          <a:p>
            <a:fld id="{8C5C6998-EDEF-4A05-9E82-FF9216FA3557}" type="slidenum">
              <a:rPr lang="en-US" smtClean="0"/>
              <a:t>2</a:t>
            </a:fld>
            <a:endParaRPr lang="en-US" dirty="0"/>
          </a:p>
        </p:txBody>
      </p:sp>
    </p:spTree>
    <p:extLst>
      <p:ext uri="{BB962C8B-B14F-4D97-AF65-F5344CB8AC3E}">
        <p14:creationId xmlns:p14="http://schemas.microsoft.com/office/powerpoint/2010/main" val="231268679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xfrm>
            <a:off x="7175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0" i="1" dirty="0">
                <a:solidFill>
                  <a:schemeClr val="tx1"/>
                </a:solidFill>
                <a:latin typeface="Arial" panose="020B0604020202020204" pitchFamily="34" charset="0"/>
                <a:cs typeface="Arial" panose="020B0604020202020204" pitchFamily="34" charset="0"/>
              </a:rPr>
              <a:t>Learning Objective:  </a:t>
            </a:r>
            <a:r>
              <a:rPr lang="en-US" i="1" dirty="0">
                <a:solidFill>
                  <a:schemeClr val="tx1"/>
                </a:solidFill>
                <a:latin typeface="Arial" panose="020B0604020202020204" pitchFamily="34" charset="0"/>
                <a:cs typeface="Arial" panose="020B0604020202020204" pitchFamily="34" charset="0"/>
              </a:rPr>
              <a:t>Describe DRO duties in a legacy informal conference</a:t>
            </a:r>
            <a:endParaRPr lang="en-US" i="1" kern="1200" dirty="0">
              <a:solidFill>
                <a:schemeClr val="tx1"/>
              </a:solidFill>
              <a:effectLst/>
              <a:latin typeface="Arial" panose="020B0604020202020204" pitchFamily="34" charset="0"/>
              <a:cs typeface="Arial" panose="020B0604020202020204" pitchFamily="34" charset="0"/>
            </a:endParaRPr>
          </a:p>
          <a:p>
            <a:pPr defTabSz="931774">
              <a:defRPr/>
            </a:pPr>
            <a:endParaRPr lang="en-US" b="1" dirty="0">
              <a:solidFill>
                <a:schemeClr val="tx1"/>
              </a:solidFill>
              <a:latin typeface="Arial" panose="020B0604020202020204" pitchFamily="34" charset="0"/>
              <a:cs typeface="Arial" panose="020B0604020202020204" pitchFamily="34" charset="0"/>
            </a:endParaRPr>
          </a:p>
          <a:p>
            <a:pPr defTabSz="931774">
              <a:defRPr/>
            </a:pPr>
            <a:r>
              <a:rPr lang="en-US" b="0" u="sng" dirty="0">
                <a:solidFill>
                  <a:schemeClr val="tx1"/>
                </a:solidFill>
                <a:latin typeface="Arial" panose="020B0604020202020204" pitchFamily="34" charset="0"/>
                <a:cs typeface="Arial" panose="020B0604020202020204" pitchFamily="34" charset="0"/>
              </a:rPr>
              <a:t>Instructor Notes:</a:t>
            </a:r>
          </a:p>
          <a:p>
            <a:pPr defTabSz="931774">
              <a:defRPr/>
            </a:pPr>
            <a:endParaRPr lang="en-US" dirty="0">
              <a:solidFill>
                <a:schemeClr val="tx1"/>
              </a:solidFill>
              <a:latin typeface="Arial" panose="020B0604020202020204" pitchFamily="34" charset="0"/>
              <a:cs typeface="Arial" panose="020B0604020202020204" pitchFamily="34" charset="0"/>
            </a:endParaRPr>
          </a:p>
          <a:p>
            <a:pPr defTabSz="931774">
              <a:defRPr/>
            </a:pPr>
            <a:r>
              <a:rPr lang="en-US" dirty="0">
                <a:solidFill>
                  <a:schemeClr val="tx1"/>
                </a:solidFill>
                <a:latin typeface="Arial" panose="020B0604020202020204" pitchFamily="34" charset="0"/>
                <a:cs typeface="Arial" panose="020B0604020202020204" pitchFamily="34" charset="0"/>
              </a:rPr>
              <a:t>The DRO must document the informal conference in a report. Use the informal conference report to:</a:t>
            </a:r>
          </a:p>
          <a:p>
            <a:pPr marL="568325" lvl="1" indent="-342900">
              <a:lnSpc>
                <a:spcPct val="120000"/>
              </a:lnSpc>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document the informal conference</a:t>
            </a:r>
          </a:p>
          <a:p>
            <a:pPr marL="568325" lvl="1" indent="-342900">
              <a:lnSpc>
                <a:spcPct val="120000"/>
              </a:lnSpc>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describe all the issues in detail </a:t>
            </a:r>
          </a:p>
          <a:p>
            <a:pPr marL="568325" lvl="1" indent="-342900">
              <a:lnSpc>
                <a:spcPct val="120000"/>
              </a:lnSpc>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document specific additional evidence required, and</a:t>
            </a:r>
          </a:p>
          <a:p>
            <a:pPr marL="568325" lvl="1" indent="-342900">
              <a:lnSpc>
                <a:spcPct val="120000"/>
              </a:lnSpc>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document the course of action agreed upon by the parties.</a:t>
            </a:r>
          </a:p>
          <a:p>
            <a:pPr marL="685800" lvl="1" indent="-342900">
              <a:lnSpc>
                <a:spcPct val="120000"/>
              </a:lnSpc>
            </a:pPr>
            <a:endParaRPr lang="en-US" dirty="0">
              <a:solidFill>
                <a:schemeClr val="tx1"/>
              </a:solidFill>
              <a:latin typeface="Arial" panose="020B0604020202020204" pitchFamily="34" charset="0"/>
              <a:cs typeface="Arial" panose="020B0604020202020204" pitchFamily="34" charset="0"/>
            </a:endParaRPr>
          </a:p>
          <a:p>
            <a:r>
              <a:rPr lang="en-US" dirty="0">
                <a:solidFill>
                  <a:schemeClr val="tx1"/>
                </a:solidFill>
                <a:latin typeface="Arial" panose="020B0604020202020204" pitchFamily="34" charset="0"/>
                <a:cs typeface="Arial" panose="020B0604020202020204" pitchFamily="34" charset="0"/>
              </a:rPr>
              <a:t>The informal conference report should be retained in the claims folder or electronic file. </a:t>
            </a:r>
            <a:r>
              <a:rPr lang="en-US" kern="1200" dirty="0">
                <a:solidFill>
                  <a:schemeClr val="tx1"/>
                </a:solidFill>
                <a:effectLst/>
                <a:latin typeface="Arial" panose="020B0604020202020204" pitchFamily="34" charset="0"/>
                <a:ea typeface="+mn-ea"/>
                <a:cs typeface="Arial" panose="020B0604020202020204" pitchFamily="34" charset="0"/>
              </a:rPr>
              <a:t> Consider the information recorded in the </a:t>
            </a:r>
            <a:r>
              <a:rPr lang="en-US" i="1" kern="1200" dirty="0">
                <a:solidFill>
                  <a:schemeClr val="tx1"/>
                </a:solidFill>
                <a:effectLst/>
                <a:latin typeface="Arial" panose="020B0604020202020204" pitchFamily="34" charset="0"/>
                <a:ea typeface="+mn-ea"/>
                <a:cs typeface="Arial" panose="020B0604020202020204" pitchFamily="34" charset="0"/>
              </a:rPr>
              <a:t>Informal Conference Report</a:t>
            </a:r>
            <a:r>
              <a:rPr lang="en-US" kern="1200" dirty="0">
                <a:solidFill>
                  <a:schemeClr val="tx1"/>
                </a:solidFill>
                <a:effectLst/>
                <a:latin typeface="Arial" panose="020B0604020202020204" pitchFamily="34" charset="0"/>
                <a:cs typeface="Arial" panose="020B0604020202020204" pitchFamily="34" charset="0"/>
              </a:rPr>
              <a:t> when making a new decision.  </a:t>
            </a:r>
            <a:endParaRPr lang="en-US" dirty="0">
              <a:solidFill>
                <a:schemeClr val="tx1"/>
              </a:solidFill>
              <a:effectLst/>
              <a:latin typeface="Arial" panose="020B0604020202020204" pitchFamily="34" charset="0"/>
              <a:cs typeface="Arial" panose="020B0604020202020204" pitchFamily="34" charset="0"/>
            </a:endParaRPr>
          </a:p>
        </p:txBody>
      </p:sp>
      <p:sp>
        <p:nvSpPr>
          <p:cNvPr id="2560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defRPr/>
            </a:pPr>
            <a:fld id="{FB7F25E6-CD0E-43BB-8351-BA9F9A07464B}" type="slidenum">
              <a:rPr lang="en-US" altLang="en-US" sz="1200"/>
              <a:pPr eaLnBrk="1" hangingPunct="1">
                <a:defRPr/>
              </a:pPr>
              <a:t>20</a:t>
            </a:fld>
            <a:endParaRPr lang="en-US" altLang="en-US" sz="1200" dirty="0"/>
          </a:p>
        </p:txBody>
      </p:sp>
    </p:spTree>
    <p:extLst>
      <p:ext uri="{BB962C8B-B14F-4D97-AF65-F5344CB8AC3E}">
        <p14:creationId xmlns:p14="http://schemas.microsoft.com/office/powerpoint/2010/main" val="335540074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xfrm>
            <a:off x="7175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0" i="1" dirty="0">
                <a:solidFill>
                  <a:schemeClr val="tx1"/>
                </a:solidFill>
                <a:latin typeface="Arial" panose="020B0604020202020204" pitchFamily="34" charset="0"/>
                <a:cs typeface="Arial" panose="020B0604020202020204" pitchFamily="34" charset="0"/>
              </a:rPr>
              <a:t>Learning Objective:  </a:t>
            </a:r>
            <a:r>
              <a:rPr lang="en-US" i="1" dirty="0">
                <a:solidFill>
                  <a:schemeClr val="tx1"/>
                </a:solidFill>
                <a:latin typeface="Arial" panose="020B0604020202020204" pitchFamily="34" charset="0"/>
                <a:cs typeface="Arial" panose="020B0604020202020204" pitchFamily="34" charset="0"/>
              </a:rPr>
              <a:t>Describe DRO duties in a legacy informal conference</a:t>
            </a:r>
            <a:endParaRPr lang="en-US" sz="1200" i="1" kern="1200" dirty="0">
              <a:solidFill>
                <a:schemeClr val="tx1"/>
              </a:solidFill>
              <a:effectLst/>
              <a:latin typeface="Arial" panose="020B0604020202020204" pitchFamily="34" charset="0"/>
              <a:cs typeface="Arial" panose="020B0604020202020204" pitchFamily="34" charset="0"/>
            </a:endParaRPr>
          </a:p>
          <a:p>
            <a:pPr defTabSz="931774">
              <a:defRPr/>
            </a:pPr>
            <a:endParaRPr lang="en-US" sz="1200" b="1" dirty="0">
              <a:solidFill>
                <a:schemeClr val="tx1"/>
              </a:solidFill>
              <a:latin typeface="Arial" panose="020B0604020202020204" pitchFamily="34" charset="0"/>
              <a:cs typeface="Arial" panose="020B0604020202020204" pitchFamily="34" charset="0"/>
            </a:endParaRPr>
          </a:p>
          <a:p>
            <a:pPr defTabSz="931774">
              <a:defRPr/>
            </a:pPr>
            <a:r>
              <a:rPr lang="en-US" sz="1200" b="0" u="sng" dirty="0">
                <a:solidFill>
                  <a:schemeClr val="tx1"/>
                </a:solidFill>
                <a:latin typeface="Arial" panose="020B0604020202020204" pitchFamily="34" charset="0"/>
                <a:cs typeface="Arial" panose="020B0604020202020204" pitchFamily="34" charset="0"/>
              </a:rPr>
              <a:t>Instructor Notes:</a:t>
            </a:r>
          </a:p>
          <a:p>
            <a:pPr defTabSz="931774">
              <a:defRPr/>
            </a:pPr>
            <a:endParaRPr lang="en-US" sz="1200" dirty="0">
              <a:solidFill>
                <a:schemeClr val="tx1"/>
              </a:solidFill>
              <a:latin typeface="Arial" panose="020B0604020202020204" pitchFamily="34" charset="0"/>
              <a:cs typeface="Arial" panose="020B0604020202020204" pitchFamily="34" charset="0"/>
            </a:endParaRPr>
          </a:p>
          <a:p>
            <a:pPr marL="225425" indent="-225425">
              <a:lnSpc>
                <a:spcPct val="120000"/>
              </a:lnSpc>
            </a:pPr>
            <a:r>
              <a:rPr lang="en-US" sz="1200" dirty="0">
                <a:solidFill>
                  <a:schemeClr val="tx1"/>
                </a:solidFill>
                <a:latin typeface="Arial" panose="020B0604020202020204" pitchFamily="34" charset="0"/>
                <a:cs typeface="Arial" panose="020B0604020202020204" pitchFamily="34" charset="0"/>
              </a:rPr>
              <a:t>On screen is an example of an Informal Conference Report. The report includes the identifying information of the appellant as well as regarding the claim(s) under appeal. </a:t>
            </a:r>
          </a:p>
          <a:p>
            <a:pPr marL="225425" indent="-225425">
              <a:lnSpc>
                <a:spcPct val="120000"/>
              </a:lnSpc>
            </a:pPr>
            <a:endParaRPr lang="en-US" sz="1200" dirty="0">
              <a:solidFill>
                <a:schemeClr val="tx1"/>
              </a:solidFill>
              <a:latin typeface="Arial" panose="020B0604020202020204" pitchFamily="34" charset="0"/>
              <a:cs typeface="Arial" panose="020B0604020202020204" pitchFamily="34" charset="0"/>
            </a:endParaRPr>
          </a:p>
          <a:p>
            <a:pPr marL="225425" indent="-225425">
              <a:lnSpc>
                <a:spcPct val="120000"/>
              </a:lnSpc>
            </a:pPr>
            <a:r>
              <a:rPr lang="en-US" sz="1200" dirty="0">
                <a:solidFill>
                  <a:schemeClr val="tx1"/>
                </a:solidFill>
                <a:latin typeface="Arial" panose="020B0604020202020204" pitchFamily="34" charset="0"/>
                <a:cs typeface="Arial" panose="020B0604020202020204" pitchFamily="34" charset="0"/>
              </a:rPr>
              <a:t>The DRO should complete the report and include all necessary information such as the issue, additional evidence requested, summary of the informal conference discussion, any agreed upon actions. </a:t>
            </a:r>
          </a:p>
        </p:txBody>
      </p:sp>
      <p:sp>
        <p:nvSpPr>
          <p:cNvPr id="2560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defRPr/>
            </a:pPr>
            <a:fld id="{FB7F25E6-CD0E-43BB-8351-BA9F9A07464B}" type="slidenum">
              <a:rPr lang="en-US" altLang="en-US" sz="1200"/>
              <a:pPr eaLnBrk="1" hangingPunct="1">
                <a:defRPr/>
              </a:pPr>
              <a:t>21</a:t>
            </a:fld>
            <a:endParaRPr lang="en-US" altLang="en-US" sz="1200" dirty="0"/>
          </a:p>
        </p:txBody>
      </p:sp>
    </p:spTree>
    <p:extLst>
      <p:ext uri="{BB962C8B-B14F-4D97-AF65-F5344CB8AC3E}">
        <p14:creationId xmlns:p14="http://schemas.microsoft.com/office/powerpoint/2010/main" val="127854326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31774" rtl="0" eaLnBrk="1" fontAlgn="auto" latinLnBrk="0" hangingPunct="1">
              <a:lnSpc>
                <a:spcPct val="100000"/>
              </a:lnSpc>
              <a:spcBef>
                <a:spcPts val="0"/>
              </a:spcBef>
              <a:spcAft>
                <a:spcPts val="0"/>
              </a:spcAft>
              <a:buClrTx/>
              <a:buSzTx/>
              <a:buFontTx/>
              <a:buNone/>
              <a:tabLst/>
              <a:defRPr/>
            </a:pPr>
            <a:r>
              <a:rPr lang="en-US" sz="1200" i="1" u="none" dirty="0">
                <a:solidFill>
                  <a:srgbClr val="002060"/>
                </a:solidFill>
                <a:latin typeface="Myriad Pro"/>
                <a:cs typeface="Times New Roman" panose="02020603050405020304" pitchFamily="18" charset="0"/>
              </a:rPr>
              <a:t>Learning Objective: </a:t>
            </a:r>
            <a:r>
              <a:rPr lang="en-US" i="1" dirty="0">
                <a:solidFill>
                  <a:schemeClr val="tx1"/>
                </a:solidFill>
                <a:latin typeface="Arial" panose="020B0604020202020204" pitchFamily="34" charset="0"/>
                <a:cs typeface="Arial" panose="020B0604020202020204" pitchFamily="34" charset="0"/>
              </a:rPr>
              <a:t>Describe DRO duties in a legacy informal conference</a:t>
            </a:r>
            <a:endParaRPr lang="en-US" i="1" kern="1200" dirty="0">
              <a:solidFill>
                <a:schemeClr val="tx1"/>
              </a:solidFill>
              <a:effectLst/>
              <a:latin typeface="Arial" panose="020B0604020202020204" pitchFamily="34" charset="0"/>
              <a:cs typeface="Arial" panose="020B0604020202020204" pitchFamily="34" charset="0"/>
            </a:endParaRPr>
          </a:p>
          <a:p>
            <a:pPr marL="0" marR="0" lvl="0" indent="0" algn="l" defTabSz="931774" rtl="0" eaLnBrk="1" fontAlgn="auto" latinLnBrk="0" hangingPunct="1">
              <a:lnSpc>
                <a:spcPct val="100000"/>
              </a:lnSpc>
              <a:spcBef>
                <a:spcPts val="0"/>
              </a:spcBef>
              <a:spcAft>
                <a:spcPts val="0"/>
              </a:spcAft>
              <a:buClrTx/>
              <a:buSzTx/>
              <a:buFontTx/>
              <a:buNone/>
              <a:tabLst/>
              <a:defRPr/>
            </a:pPr>
            <a:endParaRPr lang="en-US" sz="1200" i="1" u="none" dirty="0">
              <a:solidFill>
                <a:srgbClr val="002060"/>
              </a:solidFill>
              <a:latin typeface="Myriad Pro"/>
              <a:cs typeface="Times New Roman" panose="02020603050405020304" pitchFamily="18" charset="0"/>
            </a:endParaRPr>
          </a:p>
          <a:p>
            <a:pPr defTabSz="931774">
              <a:defRPr/>
            </a:pPr>
            <a:r>
              <a:rPr lang="en-US" sz="1200" u="sng" dirty="0">
                <a:solidFill>
                  <a:srgbClr val="002060"/>
                </a:solidFill>
                <a:latin typeface="Myriad Pro"/>
                <a:cs typeface="Times New Roman" panose="02020603050405020304" pitchFamily="18" charset="0"/>
              </a:rPr>
              <a:t>Instructor Notes:</a:t>
            </a:r>
          </a:p>
          <a:p>
            <a:endParaRPr lang="en-US" dirty="0"/>
          </a:p>
          <a:p>
            <a:r>
              <a:rPr lang="en-US" dirty="0"/>
              <a:t>**</a:t>
            </a:r>
            <a:r>
              <a:rPr lang="en-US" b="1" dirty="0"/>
              <a:t>IMPORTANT</a:t>
            </a:r>
            <a:r>
              <a:rPr lang="en-US" dirty="0"/>
              <a:t>: Slide contains animations. Click to reveal the scenario, question and answer to students.**</a:t>
            </a:r>
          </a:p>
          <a:p>
            <a:endParaRPr lang="en-US" dirty="0"/>
          </a:p>
          <a:p>
            <a:r>
              <a:rPr lang="en-US" b="1" dirty="0"/>
              <a:t>Question</a:t>
            </a:r>
            <a:r>
              <a:rPr lang="en-US" dirty="0"/>
              <a:t>: True or False? A DRO has discretion on scheduling and conducting an informal conference.</a:t>
            </a:r>
          </a:p>
          <a:p>
            <a:pPr marL="0" indent="0">
              <a:buNone/>
            </a:pPr>
            <a:endParaRPr lang="en-US" sz="800" dirty="0"/>
          </a:p>
          <a:p>
            <a:r>
              <a:rPr lang="en-US" b="1" dirty="0"/>
              <a:t>Answer</a:t>
            </a:r>
            <a:r>
              <a:rPr lang="en-US" dirty="0"/>
              <a:t>: True. Informal conferences are scheduled and conducted at the DRO’s discretion.</a:t>
            </a:r>
          </a:p>
          <a:p>
            <a:endParaRPr lang="en-US" dirty="0"/>
          </a:p>
        </p:txBody>
      </p:sp>
      <p:sp>
        <p:nvSpPr>
          <p:cNvPr id="4" name="Slide Number Placeholder 3"/>
          <p:cNvSpPr>
            <a:spLocks noGrp="1"/>
          </p:cNvSpPr>
          <p:nvPr>
            <p:ph type="sldNum" sz="quarter" idx="5"/>
          </p:nvPr>
        </p:nvSpPr>
        <p:spPr/>
        <p:txBody>
          <a:bodyPr/>
          <a:lstStyle/>
          <a:p>
            <a:fld id="{8C5C6998-EDEF-4A05-9E82-FF9216FA3557}" type="slidenum">
              <a:rPr lang="en-US" smtClean="0"/>
              <a:t>22</a:t>
            </a:fld>
            <a:endParaRPr lang="en-US" dirty="0"/>
          </a:p>
        </p:txBody>
      </p:sp>
    </p:spTree>
    <p:extLst>
      <p:ext uri="{BB962C8B-B14F-4D97-AF65-F5344CB8AC3E}">
        <p14:creationId xmlns:p14="http://schemas.microsoft.com/office/powerpoint/2010/main" val="228171777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u="sng" dirty="0">
                <a:solidFill>
                  <a:srgbClr val="002060"/>
                </a:solidFill>
                <a:latin typeface="Myriad Pro"/>
                <a:cs typeface="Times New Roman" panose="02020603050405020304" pitchFamily="18" charset="0"/>
              </a:rPr>
              <a:t>Instructor Notes:</a:t>
            </a:r>
          </a:p>
          <a:p>
            <a:endParaRPr lang="en-US" dirty="0"/>
          </a:p>
          <a:p>
            <a:r>
              <a:rPr lang="en-US" dirty="0"/>
              <a:t>Finally, let’s detail the different DRO decisions made on appealed issues.</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C5C6998-EDEF-4A05-9E82-FF9216FA355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0542763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xfrm>
            <a:off x="7175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xfrm>
            <a:off x="701040" y="4473891"/>
            <a:ext cx="5608320" cy="425577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0" i="1" dirty="0">
                <a:solidFill>
                  <a:schemeClr val="tx1"/>
                </a:solidFill>
                <a:latin typeface="Arial" panose="020B0604020202020204" pitchFamily="34" charset="0"/>
                <a:cs typeface="Arial" panose="020B0604020202020204" pitchFamily="34" charset="0"/>
              </a:rPr>
              <a:t>Learning Objective:  </a:t>
            </a:r>
            <a:r>
              <a:rPr lang="en-US" sz="1200" i="1" dirty="0">
                <a:solidFill>
                  <a:schemeClr val="tx1"/>
                </a:solidFill>
                <a:latin typeface="Arial" panose="020B0604020202020204" pitchFamily="34" charset="0"/>
                <a:cs typeface="Arial" panose="020B0604020202020204" pitchFamily="34" charset="0"/>
              </a:rPr>
              <a:t>Detail the different DRO decisions made on appealed issues</a:t>
            </a:r>
            <a:endParaRPr lang="en-US" sz="1200" i="1" kern="1200" dirty="0">
              <a:solidFill>
                <a:schemeClr val="tx1"/>
              </a:solidFill>
              <a:effectLst/>
              <a:latin typeface="Arial" panose="020B0604020202020204" pitchFamily="34" charset="0"/>
              <a:cs typeface="Arial" panose="020B0604020202020204" pitchFamily="34" charset="0"/>
            </a:endParaRPr>
          </a:p>
          <a:p>
            <a:pPr defTabSz="931774">
              <a:defRPr/>
            </a:pPr>
            <a:endParaRPr lang="en-US" sz="1200" b="1" dirty="0">
              <a:solidFill>
                <a:schemeClr val="tx1"/>
              </a:solidFill>
              <a:latin typeface="Arial" panose="020B0604020202020204" pitchFamily="34" charset="0"/>
              <a:cs typeface="Arial" panose="020B0604020202020204" pitchFamily="34" charset="0"/>
            </a:endParaRPr>
          </a:p>
          <a:p>
            <a:pPr defTabSz="931774">
              <a:defRPr/>
            </a:pPr>
            <a:r>
              <a:rPr lang="en-US" sz="1200" b="0" u="sng" dirty="0">
                <a:solidFill>
                  <a:schemeClr val="tx1"/>
                </a:solidFill>
                <a:latin typeface="Arial" panose="020B0604020202020204" pitchFamily="34" charset="0"/>
                <a:cs typeface="Arial" panose="020B0604020202020204" pitchFamily="34" charset="0"/>
              </a:rPr>
              <a:t>Instructor Notes:</a:t>
            </a:r>
          </a:p>
          <a:p>
            <a:endParaRPr lang="en-US" sz="1200" kern="1200" dirty="0">
              <a:solidFill>
                <a:schemeClr val="tx1"/>
              </a:solidFill>
              <a:effectLst/>
              <a:latin typeface="Arial" panose="020B0604020202020204" pitchFamily="34" charset="0"/>
              <a:ea typeface="+mn-ea"/>
              <a:cs typeface="Arial" panose="020B0604020202020204" pitchFamily="34" charset="0"/>
            </a:endParaRPr>
          </a:p>
          <a:p>
            <a:r>
              <a:rPr lang="en-US" sz="1200" kern="1200" dirty="0">
                <a:solidFill>
                  <a:schemeClr val="tx1"/>
                </a:solidFill>
                <a:effectLst/>
                <a:latin typeface="Arial" panose="020B0604020202020204" pitchFamily="34" charset="0"/>
                <a:cs typeface="Arial" panose="020B0604020202020204" pitchFamily="34" charset="0"/>
              </a:rPr>
              <a:t>If all benefits sought are awarded for the entire period covered by the appeal</a:t>
            </a:r>
            <a:endParaRPr lang="en-US" sz="1200" dirty="0">
              <a:solidFill>
                <a:schemeClr val="tx1"/>
              </a:solidFill>
              <a:effectLst/>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sz="1200" kern="1200" dirty="0">
                <a:solidFill>
                  <a:schemeClr val="tx1"/>
                </a:solidFill>
                <a:effectLst/>
                <a:latin typeface="Arial" panose="020B0604020202020204" pitchFamily="34" charset="0"/>
                <a:cs typeface="Arial" panose="020B0604020202020204" pitchFamily="34" charset="0"/>
              </a:rPr>
              <a:t>consider the appeal resolved for that issue</a:t>
            </a:r>
            <a:endParaRPr lang="en-US" sz="1200" dirty="0">
              <a:solidFill>
                <a:schemeClr val="tx1"/>
              </a:solidFill>
              <a:effectLst/>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sz="1200" kern="1200" dirty="0">
                <a:solidFill>
                  <a:schemeClr val="tx1"/>
                </a:solidFill>
                <a:effectLst/>
                <a:latin typeface="Arial" panose="020B0604020202020204" pitchFamily="34" charset="0"/>
                <a:cs typeface="Arial" panose="020B0604020202020204" pitchFamily="34" charset="0"/>
              </a:rPr>
              <a:t>advise the appellant and representative, if applicable, that the appeal is considered resolved, and</a:t>
            </a:r>
            <a:endParaRPr lang="en-US" sz="1200" dirty="0">
              <a:solidFill>
                <a:schemeClr val="tx1"/>
              </a:solidFill>
              <a:effectLst/>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sz="1200" kern="1200" dirty="0">
                <a:solidFill>
                  <a:schemeClr val="tx1"/>
                </a:solidFill>
                <a:effectLst/>
                <a:latin typeface="Arial" panose="020B0604020202020204" pitchFamily="34" charset="0"/>
                <a:cs typeface="Arial" panose="020B0604020202020204" pitchFamily="34" charset="0"/>
              </a:rPr>
              <a:t>update the Veterans Appeals Control and Locator System (VACOLS) record according to the table below.</a:t>
            </a:r>
            <a:endParaRPr lang="en-US" sz="1200" dirty="0">
              <a:solidFill>
                <a:schemeClr val="tx1"/>
              </a:solidFill>
              <a:effectLst/>
              <a:latin typeface="Arial" panose="020B0604020202020204" pitchFamily="34" charset="0"/>
              <a:cs typeface="Arial" panose="020B0604020202020204" pitchFamily="34" charset="0"/>
            </a:endParaRPr>
          </a:p>
          <a:p>
            <a:pPr defTabSz="931774">
              <a:defRPr/>
            </a:pPr>
            <a:endParaRPr lang="en-US" sz="1200" dirty="0">
              <a:solidFill>
                <a:schemeClr val="tx1"/>
              </a:solidFill>
              <a:latin typeface="Arial" panose="020B0604020202020204" pitchFamily="34" charset="0"/>
              <a:cs typeface="Arial" panose="020B0604020202020204" pitchFamily="34" charset="0"/>
            </a:endParaRPr>
          </a:p>
          <a:p>
            <a:pPr defTabSz="931774">
              <a:defRPr/>
            </a:pPr>
            <a:r>
              <a:rPr lang="en-US" sz="1200" dirty="0">
                <a:solidFill>
                  <a:schemeClr val="tx1"/>
                </a:solidFill>
                <a:latin typeface="Arial" panose="020B0604020202020204" pitchFamily="34" charset="0"/>
                <a:cs typeface="Arial" panose="020B0604020202020204" pitchFamily="34" charset="0"/>
              </a:rPr>
              <a:t>The definition of “full grant” is based on the type of issue under appeal. </a:t>
            </a:r>
          </a:p>
          <a:p>
            <a:pPr marL="285750" indent="-285750" defTabSz="931774">
              <a:buFont typeface="Arial" panose="020B0604020202020204" pitchFamily="34" charset="0"/>
              <a:buChar char="•"/>
              <a:defRPr/>
            </a:pPr>
            <a:r>
              <a:rPr lang="en-US" sz="1200" dirty="0">
                <a:solidFill>
                  <a:schemeClr val="tx1"/>
                </a:solidFill>
                <a:latin typeface="Arial" panose="020B0604020202020204" pitchFamily="34" charset="0"/>
                <a:cs typeface="Arial" panose="020B0604020202020204" pitchFamily="34" charset="0"/>
              </a:rPr>
              <a:t>If the issue is initial service-connection (SC), then a full grant occurs when SC for the disability is granted.  </a:t>
            </a:r>
          </a:p>
          <a:p>
            <a:pPr marL="285750" indent="-285750" defTabSz="931774">
              <a:buFont typeface="Arial" panose="020B0604020202020204" pitchFamily="34" charset="0"/>
              <a:buChar char="•"/>
              <a:defRPr/>
            </a:pPr>
            <a:r>
              <a:rPr lang="en-US" sz="1200" dirty="0">
                <a:solidFill>
                  <a:schemeClr val="tx1"/>
                </a:solidFill>
                <a:latin typeface="Arial" panose="020B0604020202020204" pitchFamily="34" charset="0"/>
                <a:cs typeface="Arial" panose="020B0604020202020204" pitchFamily="34" charset="0"/>
              </a:rPr>
              <a:t>If the issue is the evaluation of an already SC disability, a full grant occurs when the maximum benefit allowed by law and regulation for that specific issue is granted for the entire period under appeal.</a:t>
            </a:r>
          </a:p>
          <a:p>
            <a:pPr marL="285750" indent="-285750" defTabSz="931774">
              <a:buFont typeface="Arial" panose="020B0604020202020204" pitchFamily="34" charset="0"/>
              <a:buChar char="•"/>
              <a:defRPr/>
            </a:pPr>
            <a:r>
              <a:rPr lang="en-US" sz="1200" dirty="0">
                <a:solidFill>
                  <a:schemeClr val="tx1"/>
                </a:solidFill>
                <a:latin typeface="Arial" panose="020B0604020202020204" pitchFamily="34" charset="0"/>
                <a:cs typeface="Arial" panose="020B0604020202020204" pitchFamily="34" charset="0"/>
              </a:rPr>
              <a:t>The exception to this is </a:t>
            </a:r>
            <a:r>
              <a:rPr lang="en-US" sz="1200" kern="1200" dirty="0">
                <a:solidFill>
                  <a:schemeClr val="tx1"/>
                </a:solidFill>
                <a:effectLst/>
                <a:latin typeface="Arial" panose="020B0604020202020204" pitchFamily="34" charset="0"/>
                <a:cs typeface="Arial" panose="020B0604020202020204" pitchFamily="34" charset="0"/>
              </a:rPr>
              <a:t>when a Veteran submits an appeal for a specific disability evaluation other than the schedular maximum, an award of the specifically requested evaluation for the entire period under appeal is considered a full grant.</a:t>
            </a:r>
            <a:endParaRPr lang="en-US" sz="1200" dirty="0">
              <a:solidFill>
                <a:schemeClr val="tx1"/>
              </a:solidFill>
              <a:latin typeface="Arial" panose="020B0604020202020204" pitchFamily="34" charset="0"/>
              <a:cs typeface="Arial" panose="020B0604020202020204" pitchFamily="34" charset="0"/>
            </a:endParaRPr>
          </a:p>
          <a:p>
            <a:pPr marL="225425" indent="-225425">
              <a:lnSpc>
                <a:spcPct val="120000"/>
              </a:lnSpc>
            </a:pPr>
            <a:endParaRPr lang="en-US" sz="1200" dirty="0">
              <a:solidFill>
                <a:schemeClr val="tx1"/>
              </a:solidFill>
              <a:latin typeface="Arial" panose="020B0604020202020204" pitchFamily="34" charset="0"/>
              <a:cs typeface="Arial" panose="020B0604020202020204" pitchFamily="34" charset="0"/>
            </a:endParaRPr>
          </a:p>
          <a:p>
            <a:pPr marL="225425" indent="-225425">
              <a:lnSpc>
                <a:spcPct val="120000"/>
              </a:lnSpc>
            </a:pPr>
            <a:r>
              <a:rPr lang="en-US" sz="1200" kern="1200" dirty="0">
                <a:solidFill>
                  <a:schemeClr val="tx1"/>
                </a:solidFill>
                <a:effectLst/>
                <a:latin typeface="Arial" panose="020B0604020202020204" pitchFamily="34" charset="0"/>
                <a:ea typeface="+mn-ea"/>
                <a:cs typeface="Arial" panose="020B0604020202020204" pitchFamily="34" charset="0"/>
              </a:rPr>
              <a:t>The decision notice for a full grant </a:t>
            </a:r>
            <a:r>
              <a:rPr lang="en-US" sz="1200" i="1" kern="1200" dirty="0">
                <a:solidFill>
                  <a:schemeClr val="tx1"/>
                </a:solidFill>
                <a:effectLst/>
                <a:latin typeface="Arial" panose="020B0604020202020204" pitchFamily="34" charset="0"/>
                <a:ea typeface="+mn-ea"/>
                <a:cs typeface="Arial" panose="020B0604020202020204" pitchFamily="34" charset="0"/>
              </a:rPr>
              <a:t>must </a:t>
            </a:r>
            <a:r>
              <a:rPr lang="en-US" sz="1200" kern="1200" dirty="0">
                <a:solidFill>
                  <a:schemeClr val="tx1"/>
                </a:solidFill>
                <a:effectLst/>
                <a:latin typeface="Arial" panose="020B0604020202020204" pitchFamily="34" charset="0"/>
                <a:ea typeface="+mn-ea"/>
                <a:cs typeface="Arial" panose="020B0604020202020204" pitchFamily="34" charset="0"/>
              </a:rPr>
              <a:t>be comprehensive and include a statement that the decision is an award of all benefits sought on appeal for that issue, and the appeal is considered satisfied in full for that issue.</a:t>
            </a:r>
            <a:endParaRPr lang="en-US" sz="1200" dirty="0">
              <a:solidFill>
                <a:schemeClr val="tx1"/>
              </a:solidFill>
              <a:latin typeface="Arial" panose="020B0604020202020204" pitchFamily="34" charset="0"/>
              <a:cs typeface="Arial" panose="020B0604020202020204" pitchFamily="34" charset="0"/>
            </a:endParaRPr>
          </a:p>
        </p:txBody>
      </p:sp>
      <p:sp>
        <p:nvSpPr>
          <p:cNvPr id="2560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defRPr/>
            </a:pPr>
            <a:fld id="{FB7F25E6-CD0E-43BB-8351-BA9F9A07464B}" type="slidenum">
              <a:rPr lang="en-US" altLang="en-US" sz="1200"/>
              <a:pPr eaLnBrk="1" hangingPunct="1">
                <a:defRPr/>
              </a:pPr>
              <a:t>24</a:t>
            </a:fld>
            <a:endParaRPr lang="en-US" altLang="en-US" sz="1200" dirty="0"/>
          </a:p>
        </p:txBody>
      </p:sp>
    </p:spTree>
    <p:extLst>
      <p:ext uri="{BB962C8B-B14F-4D97-AF65-F5344CB8AC3E}">
        <p14:creationId xmlns:p14="http://schemas.microsoft.com/office/powerpoint/2010/main" val="75431840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xfrm>
            <a:off x="7175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0" i="1" dirty="0">
                <a:solidFill>
                  <a:schemeClr val="tx1"/>
                </a:solidFill>
                <a:latin typeface="Arial" panose="020B0604020202020204" pitchFamily="34" charset="0"/>
                <a:cs typeface="Arial" panose="020B0604020202020204" pitchFamily="34" charset="0"/>
              </a:rPr>
              <a:t>Learning Objective: </a:t>
            </a:r>
            <a:r>
              <a:rPr lang="en-US" i="1" dirty="0">
                <a:solidFill>
                  <a:schemeClr val="tx1"/>
                </a:solidFill>
                <a:latin typeface="Arial" panose="020B0604020202020204" pitchFamily="34" charset="0"/>
                <a:cs typeface="Arial" panose="020B0604020202020204" pitchFamily="34" charset="0"/>
              </a:rPr>
              <a:t>Detail the different DRO decisions made on appealed issues</a:t>
            </a:r>
            <a:endParaRPr lang="en-US" i="1" kern="1200" dirty="0">
              <a:solidFill>
                <a:schemeClr val="tx1"/>
              </a:solidFill>
              <a:effectLst/>
              <a:latin typeface="Arial" panose="020B0604020202020204" pitchFamily="34" charset="0"/>
              <a:cs typeface="Arial" panose="020B0604020202020204" pitchFamily="34" charset="0"/>
            </a:endParaRPr>
          </a:p>
          <a:p>
            <a:pPr defTabSz="931774">
              <a:defRPr/>
            </a:pPr>
            <a:endParaRPr lang="en-US" b="1" dirty="0">
              <a:solidFill>
                <a:schemeClr val="tx1"/>
              </a:solidFill>
              <a:latin typeface="Arial" panose="020B0604020202020204" pitchFamily="34" charset="0"/>
              <a:cs typeface="Arial" panose="020B0604020202020204" pitchFamily="34" charset="0"/>
            </a:endParaRPr>
          </a:p>
          <a:p>
            <a:pPr defTabSz="931774">
              <a:defRPr/>
            </a:pPr>
            <a:r>
              <a:rPr lang="en-US" b="0" u="sng" dirty="0">
                <a:solidFill>
                  <a:schemeClr val="tx1"/>
                </a:solidFill>
                <a:latin typeface="Arial" panose="020B0604020202020204" pitchFamily="34" charset="0"/>
                <a:cs typeface="Arial" panose="020B0604020202020204" pitchFamily="34" charset="0"/>
              </a:rPr>
              <a:t>Instructor Notes:</a:t>
            </a:r>
          </a:p>
          <a:p>
            <a:pPr defTabSz="931774">
              <a:defRPr/>
            </a:pPr>
            <a:endParaRPr lang="en-US" dirty="0">
              <a:solidFill>
                <a:schemeClr val="tx1"/>
              </a:solidFill>
              <a:latin typeface="Arial" panose="020B0604020202020204" pitchFamily="34" charset="0"/>
              <a:cs typeface="Arial" panose="020B0604020202020204" pitchFamily="34" charset="0"/>
            </a:endParaRPr>
          </a:p>
          <a:p>
            <a:r>
              <a:rPr lang="en-US" kern="1200" dirty="0">
                <a:solidFill>
                  <a:schemeClr val="tx1"/>
                </a:solidFill>
                <a:effectLst/>
                <a:latin typeface="Arial" panose="020B0604020202020204" pitchFamily="34" charset="0"/>
                <a:ea typeface="+mn-ea"/>
                <a:cs typeface="Arial" panose="020B0604020202020204" pitchFamily="34" charset="0"/>
              </a:rPr>
              <a:t>A </a:t>
            </a:r>
            <a:r>
              <a:rPr lang="en-US" b="0" i="0" kern="1200" dirty="0">
                <a:solidFill>
                  <a:schemeClr val="tx1"/>
                </a:solidFill>
                <a:effectLst/>
                <a:latin typeface="Arial" panose="020B0604020202020204" pitchFamily="34" charset="0"/>
                <a:ea typeface="+mn-ea"/>
                <a:cs typeface="Arial" panose="020B0604020202020204" pitchFamily="34" charset="0"/>
              </a:rPr>
              <a:t>partial grant </a:t>
            </a:r>
            <a:r>
              <a:rPr lang="en-US" kern="1200" dirty="0">
                <a:solidFill>
                  <a:schemeClr val="tx1"/>
                </a:solidFill>
                <a:effectLst/>
                <a:latin typeface="Arial" panose="020B0604020202020204" pitchFamily="34" charset="0"/>
                <a:ea typeface="+mn-ea"/>
                <a:cs typeface="Arial" panose="020B0604020202020204" pitchFamily="34" charset="0"/>
              </a:rPr>
              <a:t>of an issue on appeal occurs when the maximum schedular benefit allowed by law and regulation for the issue(s) under appeal is not granted for the entire period under appeal.</a:t>
            </a:r>
            <a:r>
              <a:rPr lang="en-US" b="0" i="0" kern="1200" dirty="0">
                <a:solidFill>
                  <a:schemeClr val="tx1"/>
                </a:solidFill>
                <a:effectLst/>
                <a:latin typeface="Arial" panose="020B0604020202020204" pitchFamily="34" charset="0"/>
                <a:ea typeface="+mn-ea"/>
                <a:cs typeface="Arial" panose="020B0604020202020204" pitchFamily="34" charset="0"/>
              </a:rPr>
              <a:t>  *Remember, if </a:t>
            </a:r>
            <a:r>
              <a:rPr lang="en-US" kern="1200" dirty="0">
                <a:solidFill>
                  <a:schemeClr val="tx1"/>
                </a:solidFill>
                <a:effectLst/>
                <a:latin typeface="Arial" panose="020B0604020202020204" pitchFamily="34" charset="0"/>
                <a:ea typeface="+mn-ea"/>
                <a:cs typeface="Arial" panose="020B0604020202020204" pitchFamily="34" charset="0"/>
              </a:rPr>
              <a:t>the issue under appeal is initial SC, a partial grant </a:t>
            </a:r>
            <a:r>
              <a:rPr lang="en-US" i="1" kern="1200" dirty="0">
                <a:solidFill>
                  <a:schemeClr val="tx1"/>
                </a:solidFill>
                <a:effectLst/>
                <a:latin typeface="Arial" panose="020B0604020202020204" pitchFamily="34" charset="0"/>
                <a:ea typeface="+mn-ea"/>
                <a:cs typeface="Arial" panose="020B0604020202020204" pitchFamily="34" charset="0"/>
              </a:rPr>
              <a:t>cannot</a:t>
            </a:r>
            <a:r>
              <a:rPr lang="en-US" kern="1200" dirty="0">
                <a:solidFill>
                  <a:schemeClr val="tx1"/>
                </a:solidFill>
                <a:effectLst/>
                <a:latin typeface="Arial" panose="020B0604020202020204" pitchFamily="34" charset="0"/>
                <a:ea typeface="+mn-ea"/>
                <a:cs typeface="Arial" panose="020B0604020202020204" pitchFamily="34" charset="0"/>
              </a:rPr>
              <a:t> occur; the decision rendered must either involve a full grant or denial of the issue under appeal.</a:t>
            </a:r>
          </a:p>
          <a:p>
            <a:endParaRPr lang="en-US" kern="1200" dirty="0">
              <a:solidFill>
                <a:schemeClr val="tx1"/>
              </a:solidFill>
              <a:effectLst/>
              <a:latin typeface="Arial" panose="020B0604020202020204" pitchFamily="34" charset="0"/>
              <a:ea typeface="+mn-ea"/>
              <a:cs typeface="Arial" panose="020B0604020202020204" pitchFamily="34" charset="0"/>
            </a:endParaRPr>
          </a:p>
          <a:p>
            <a:r>
              <a:rPr lang="en-US" kern="1200" dirty="0">
                <a:solidFill>
                  <a:schemeClr val="tx1"/>
                </a:solidFill>
                <a:effectLst/>
                <a:latin typeface="Arial" panose="020B0604020202020204" pitchFamily="34" charset="0"/>
                <a:ea typeface="+mn-ea"/>
                <a:cs typeface="Arial" panose="020B0604020202020204" pitchFamily="34" charset="0"/>
              </a:rPr>
              <a:t>When awarding partial benefits, the DRO must send the appellant:</a:t>
            </a:r>
          </a:p>
          <a:p>
            <a:pPr marL="171450" indent="-171450">
              <a:buFont typeface="Arial" panose="020B0604020202020204" pitchFamily="34" charset="0"/>
              <a:buChar char="•"/>
            </a:pPr>
            <a:r>
              <a:rPr lang="en-US" kern="1200" dirty="0">
                <a:solidFill>
                  <a:schemeClr val="tx1"/>
                </a:solidFill>
                <a:effectLst/>
                <a:latin typeface="Arial" panose="020B0604020202020204" pitchFamily="34" charset="0"/>
                <a:ea typeface="+mn-ea"/>
                <a:cs typeface="Arial" panose="020B0604020202020204" pitchFamily="34" charset="0"/>
              </a:rPr>
              <a:t>The new rating decision </a:t>
            </a:r>
          </a:p>
          <a:p>
            <a:pPr marL="171450" indent="-171450">
              <a:buFont typeface="Arial" panose="020B0604020202020204" pitchFamily="34" charset="0"/>
              <a:buChar char="•"/>
            </a:pPr>
            <a:r>
              <a:rPr lang="en-US" kern="1200" dirty="0">
                <a:solidFill>
                  <a:schemeClr val="tx1"/>
                </a:solidFill>
                <a:effectLst/>
                <a:latin typeface="Arial" panose="020B0604020202020204" pitchFamily="34" charset="0"/>
                <a:ea typeface="+mn-ea"/>
                <a:cs typeface="Arial" panose="020B0604020202020204" pitchFamily="34" charset="0"/>
              </a:rPr>
              <a:t>A decision that partially awards the benefit sought requires a statement of the case (SOC) or supplemental statement of the case (SSOC) unless the appellant states they are satisfied with the partial award</a:t>
            </a:r>
          </a:p>
          <a:p>
            <a:pPr marL="171450" indent="-171450">
              <a:buFont typeface="Arial" panose="020B0604020202020204" pitchFamily="34" charset="0"/>
              <a:buChar char="•"/>
            </a:pPr>
            <a:r>
              <a:rPr lang="en-US" kern="1200" dirty="0">
                <a:solidFill>
                  <a:schemeClr val="tx1"/>
                </a:solidFill>
                <a:effectLst/>
                <a:latin typeface="Arial" panose="020B0604020202020204" pitchFamily="34" charset="0"/>
                <a:ea typeface="+mn-ea"/>
                <a:cs typeface="Arial" panose="020B0604020202020204" pitchFamily="34" charset="0"/>
              </a:rPr>
              <a:t>Notice of appeals rights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kern="1200" dirty="0">
                <a:solidFill>
                  <a:schemeClr val="tx1"/>
                </a:solidFill>
                <a:effectLst/>
                <a:latin typeface="Arial" panose="020B0604020202020204" pitchFamily="34" charset="0"/>
                <a:ea typeface="+mn-ea"/>
                <a:cs typeface="Arial" panose="020B0604020202020204" pitchFamily="34" charset="0"/>
              </a:rPr>
              <a:t>For any issues that cannot be fully granted or denied, the DRO should initiate required development action</a:t>
            </a:r>
          </a:p>
        </p:txBody>
      </p:sp>
      <p:sp>
        <p:nvSpPr>
          <p:cNvPr id="2560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defRPr/>
            </a:pPr>
            <a:fld id="{FB7F25E6-CD0E-43BB-8351-BA9F9A07464B}" type="slidenum">
              <a:rPr lang="en-US" altLang="en-US" sz="1200"/>
              <a:pPr eaLnBrk="1" hangingPunct="1">
                <a:defRPr/>
              </a:pPr>
              <a:t>25</a:t>
            </a:fld>
            <a:endParaRPr lang="en-US" altLang="en-US" sz="1200" dirty="0"/>
          </a:p>
        </p:txBody>
      </p:sp>
    </p:spTree>
    <p:extLst>
      <p:ext uri="{BB962C8B-B14F-4D97-AF65-F5344CB8AC3E}">
        <p14:creationId xmlns:p14="http://schemas.microsoft.com/office/powerpoint/2010/main" val="141766056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xfrm>
            <a:off x="7175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0" i="1" dirty="0">
                <a:solidFill>
                  <a:schemeClr val="tx1"/>
                </a:solidFill>
                <a:latin typeface="Arial" panose="020B0604020202020204" pitchFamily="34" charset="0"/>
                <a:cs typeface="Arial" panose="020B0604020202020204" pitchFamily="34" charset="0"/>
              </a:rPr>
              <a:t>Learning Objective: </a:t>
            </a:r>
            <a:r>
              <a:rPr lang="en-US" i="1" dirty="0">
                <a:solidFill>
                  <a:schemeClr val="tx1"/>
                </a:solidFill>
                <a:latin typeface="Arial" panose="020B0604020202020204" pitchFamily="34" charset="0"/>
                <a:cs typeface="Arial" panose="020B0604020202020204" pitchFamily="34" charset="0"/>
              </a:rPr>
              <a:t>Detail the different DRO decisions made on appealed issues</a:t>
            </a:r>
            <a:endParaRPr lang="en-US" i="1" kern="1200" dirty="0">
              <a:solidFill>
                <a:schemeClr val="tx1"/>
              </a:solidFill>
              <a:effectLst/>
              <a:latin typeface="Arial" panose="020B0604020202020204" pitchFamily="34" charset="0"/>
              <a:cs typeface="Arial" panose="020B0604020202020204" pitchFamily="34" charset="0"/>
            </a:endParaRPr>
          </a:p>
          <a:p>
            <a:pPr defTabSz="931774">
              <a:defRPr/>
            </a:pPr>
            <a:endParaRPr lang="en-US" b="1" dirty="0">
              <a:solidFill>
                <a:schemeClr val="tx1"/>
              </a:solidFill>
              <a:latin typeface="Arial" panose="020B0604020202020204" pitchFamily="34" charset="0"/>
              <a:cs typeface="Arial" panose="020B0604020202020204" pitchFamily="34" charset="0"/>
            </a:endParaRPr>
          </a:p>
          <a:p>
            <a:pPr defTabSz="931774">
              <a:defRPr/>
            </a:pPr>
            <a:r>
              <a:rPr lang="en-US" b="0" u="sng" dirty="0">
                <a:solidFill>
                  <a:schemeClr val="tx1"/>
                </a:solidFill>
                <a:latin typeface="Arial" panose="020B0604020202020204" pitchFamily="34" charset="0"/>
                <a:cs typeface="Arial" panose="020B0604020202020204" pitchFamily="34" charset="0"/>
              </a:rPr>
              <a:t>Instructor Notes:</a:t>
            </a:r>
          </a:p>
          <a:p>
            <a:pPr defTabSz="931774">
              <a:defRPr/>
            </a:pPr>
            <a:endParaRPr lang="en-US" dirty="0">
              <a:solidFill>
                <a:schemeClr val="tx1"/>
              </a:solidFill>
              <a:latin typeface="Arial" panose="020B0604020202020204" pitchFamily="34" charset="0"/>
              <a:cs typeface="Arial" panose="020B0604020202020204" pitchFamily="34" charset="0"/>
            </a:endParaRPr>
          </a:p>
          <a:p>
            <a:pPr marL="225425" indent="-225425"/>
            <a:r>
              <a:rPr lang="en-US" dirty="0">
                <a:solidFill>
                  <a:schemeClr val="tx1"/>
                </a:solidFill>
                <a:latin typeface="Arial" panose="020B0604020202020204" pitchFamily="34" charset="0"/>
                <a:cs typeface="Arial" panose="020B0604020202020204" pitchFamily="34" charset="0"/>
              </a:rPr>
              <a:t>If the DRO confirms the previous decision, he/she sends an SOC</a:t>
            </a:r>
          </a:p>
          <a:p>
            <a:pPr marL="461963" lvl="1" indent="-236538">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confirming the decision on appeal, and</a:t>
            </a:r>
          </a:p>
          <a:p>
            <a:pPr marL="461963" lvl="1" indent="-236538">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explaining the reasons and bases for the VA decision, and</a:t>
            </a:r>
          </a:p>
          <a:p>
            <a:pPr marL="461963" lvl="1" indent="-236538">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provides VA Form 9, Appeal to Board of Veterans’ Appeals, to the appellant.</a:t>
            </a:r>
          </a:p>
          <a:p>
            <a:pPr marL="225425" lvl="1" indent="0">
              <a:buFont typeface="Arial" panose="020B0604020202020204" pitchFamily="34" charset="0"/>
              <a:buNone/>
            </a:pPr>
            <a:endParaRPr lang="en-US" dirty="0">
              <a:solidFill>
                <a:schemeClr val="tx1"/>
              </a:solidFill>
              <a:latin typeface="Arial" panose="020B0604020202020204" pitchFamily="34" charset="0"/>
              <a:cs typeface="Arial" panose="020B0604020202020204" pitchFamily="34" charset="0"/>
            </a:endParaRPr>
          </a:p>
          <a:p>
            <a:pPr marL="0" lvl="0" indent="-231775">
              <a:buFont typeface="Arial" panose="020B0604020202020204" pitchFamily="34" charset="0"/>
              <a:buNone/>
            </a:pPr>
            <a:r>
              <a:rPr lang="en-US" dirty="0">
                <a:solidFill>
                  <a:schemeClr val="tx1"/>
                </a:solidFill>
                <a:latin typeface="Arial" panose="020B0604020202020204" pitchFamily="34" charset="0"/>
                <a:cs typeface="Arial" panose="020B0604020202020204" pitchFamily="34" charset="0"/>
              </a:rPr>
              <a:t>If confirming the previous decision on appeal after an SOC has been sent, send the appellant:</a:t>
            </a:r>
          </a:p>
          <a:p>
            <a:pPr marL="628650" lvl="1" indent="-171450">
              <a:buFont typeface="Arial" panose="020B0604020202020204" pitchFamily="34" charset="0"/>
              <a:buChar char="•"/>
            </a:pPr>
            <a:r>
              <a:rPr lang="en-US" kern="1200" dirty="0">
                <a:solidFill>
                  <a:schemeClr val="tx1"/>
                </a:solidFill>
                <a:effectLst/>
                <a:latin typeface="Arial" panose="020B0604020202020204" pitchFamily="34" charset="0"/>
                <a:cs typeface="Arial" panose="020B0604020202020204" pitchFamily="34" charset="0"/>
              </a:rPr>
              <a:t>an SSOC</a:t>
            </a:r>
            <a:endParaRPr lang="en-US" dirty="0">
              <a:solidFill>
                <a:schemeClr val="tx1"/>
              </a:solidFill>
              <a:effectLst/>
              <a:latin typeface="Arial" panose="020B0604020202020204" pitchFamily="34" charset="0"/>
              <a:cs typeface="Arial" panose="020B0604020202020204" pitchFamily="34" charset="0"/>
            </a:endParaRPr>
          </a:p>
          <a:p>
            <a:pPr marL="1085850" lvl="2" indent="-171450">
              <a:buFont typeface="Arial" panose="020B0604020202020204" pitchFamily="34" charset="0"/>
              <a:buChar char="•"/>
            </a:pPr>
            <a:r>
              <a:rPr lang="en-US" kern="1200" dirty="0">
                <a:solidFill>
                  <a:schemeClr val="tx1"/>
                </a:solidFill>
                <a:effectLst/>
                <a:latin typeface="Arial" panose="020B0604020202020204" pitchFamily="34" charset="0"/>
                <a:cs typeface="Arial" panose="020B0604020202020204" pitchFamily="34" charset="0"/>
              </a:rPr>
              <a:t>confirming the decision on appeal, and</a:t>
            </a:r>
            <a:endParaRPr lang="en-US" dirty="0">
              <a:solidFill>
                <a:schemeClr val="tx1"/>
              </a:solidFill>
              <a:effectLst/>
              <a:latin typeface="Arial" panose="020B0604020202020204" pitchFamily="34" charset="0"/>
              <a:cs typeface="Arial" panose="020B0604020202020204" pitchFamily="34" charset="0"/>
            </a:endParaRPr>
          </a:p>
          <a:p>
            <a:pPr marL="1085850" lvl="2" indent="-171450">
              <a:buFont typeface="Arial" panose="020B0604020202020204" pitchFamily="34" charset="0"/>
              <a:buChar char="•"/>
            </a:pPr>
            <a:r>
              <a:rPr lang="en-US" kern="1200" dirty="0">
                <a:solidFill>
                  <a:schemeClr val="tx1"/>
                </a:solidFill>
                <a:effectLst/>
                <a:latin typeface="Arial" panose="020B0604020202020204" pitchFamily="34" charset="0"/>
                <a:cs typeface="Arial" panose="020B0604020202020204" pitchFamily="34" charset="0"/>
              </a:rPr>
              <a:t>discussing any changes and additions to the information provided in the prior SOC or SSOCs</a:t>
            </a:r>
            <a:endParaRPr lang="en-US" dirty="0">
              <a:solidFill>
                <a:schemeClr val="tx1"/>
              </a:solidFill>
              <a:effectLst/>
              <a:latin typeface="Arial" panose="020B0604020202020204" pitchFamily="34" charset="0"/>
              <a:cs typeface="Arial" panose="020B0604020202020204" pitchFamily="34" charset="0"/>
            </a:endParaRPr>
          </a:p>
          <a:p>
            <a:pPr marL="628650" lvl="1" indent="-171450">
              <a:buFont typeface="Arial" panose="020B0604020202020204" pitchFamily="34" charset="0"/>
              <a:buChar char="•"/>
            </a:pPr>
            <a:r>
              <a:rPr lang="en-US" kern="1200" dirty="0">
                <a:solidFill>
                  <a:schemeClr val="tx1"/>
                </a:solidFill>
                <a:effectLst/>
                <a:latin typeface="Arial" panose="020B0604020202020204" pitchFamily="34" charset="0"/>
                <a:ea typeface="+mn-ea"/>
                <a:cs typeface="Arial" panose="020B0604020202020204" pitchFamily="34" charset="0"/>
              </a:rPr>
              <a:t>a </a:t>
            </a:r>
            <a:r>
              <a:rPr lang="en-US" i="1" kern="1200" dirty="0">
                <a:solidFill>
                  <a:schemeClr val="tx1"/>
                </a:solidFill>
                <a:effectLst/>
                <a:latin typeface="Arial" panose="020B0604020202020204" pitchFamily="34" charset="0"/>
                <a:ea typeface="+mn-ea"/>
                <a:cs typeface="Arial" panose="020B0604020202020204" pitchFamily="34" charset="0"/>
                <a:hlinkClick r:id="rId3">
                  <a:extLst>
                    <a:ext uri="{A12FA001-AC4F-418D-AE19-62706E023703}">
                      <ahyp:hlinkClr xmlns:ahyp="http://schemas.microsoft.com/office/drawing/2018/hyperlinkcolor" val="tx"/>
                    </a:ext>
                  </a:extLst>
                </a:hlinkClick>
              </a:rPr>
              <a:t>VA Form 9</a:t>
            </a:r>
            <a:r>
              <a:rPr lang="en-US" i="1" kern="1200" dirty="0">
                <a:solidFill>
                  <a:schemeClr val="tx1"/>
                </a:solidFill>
                <a:effectLst/>
                <a:latin typeface="Arial" panose="020B0604020202020204" pitchFamily="34" charset="0"/>
                <a:ea typeface="+mn-ea"/>
                <a:cs typeface="Arial" panose="020B0604020202020204" pitchFamily="34" charset="0"/>
              </a:rPr>
              <a:t>, </a:t>
            </a:r>
            <a:r>
              <a:rPr lang="en-US" kern="1200" dirty="0">
                <a:solidFill>
                  <a:schemeClr val="tx1"/>
                </a:solidFill>
                <a:effectLst/>
                <a:latin typeface="Arial" panose="020B0604020202020204" pitchFamily="34" charset="0"/>
                <a:cs typeface="Arial" panose="020B0604020202020204" pitchFamily="34" charset="0"/>
              </a:rPr>
              <a:t>if still required, and</a:t>
            </a:r>
            <a:endParaRPr lang="en-US" dirty="0">
              <a:solidFill>
                <a:schemeClr val="tx1"/>
              </a:solidFill>
              <a:effectLst/>
              <a:latin typeface="Arial" panose="020B0604020202020204" pitchFamily="34" charset="0"/>
              <a:cs typeface="Arial" panose="020B0604020202020204" pitchFamily="34" charset="0"/>
            </a:endParaRPr>
          </a:p>
          <a:p>
            <a:pPr marL="628650" lvl="1" indent="-171450">
              <a:buFont typeface="Arial" panose="020B0604020202020204" pitchFamily="34" charset="0"/>
              <a:buChar char="•"/>
            </a:pPr>
            <a:r>
              <a:rPr lang="en-US" kern="1200" dirty="0">
                <a:solidFill>
                  <a:schemeClr val="tx1"/>
                </a:solidFill>
                <a:effectLst/>
                <a:latin typeface="Arial" panose="020B0604020202020204" pitchFamily="34" charset="0"/>
                <a:cs typeface="Arial" panose="020B0604020202020204" pitchFamily="34" charset="0"/>
              </a:rPr>
              <a:t>an explanation of any applicable time limit to respond.</a:t>
            </a:r>
            <a:endParaRPr lang="en-US" dirty="0">
              <a:solidFill>
                <a:schemeClr val="tx1"/>
              </a:solidFill>
              <a:effectLst/>
              <a:latin typeface="Arial" panose="020B0604020202020204" pitchFamily="34" charset="0"/>
              <a:cs typeface="Arial" panose="020B0604020202020204" pitchFamily="34" charset="0"/>
            </a:endParaRPr>
          </a:p>
        </p:txBody>
      </p:sp>
      <p:sp>
        <p:nvSpPr>
          <p:cNvPr id="2560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defRPr/>
            </a:pPr>
            <a:fld id="{FB7F25E6-CD0E-43BB-8351-BA9F9A07464B}" type="slidenum">
              <a:rPr lang="en-US" altLang="en-US" sz="1200"/>
              <a:pPr eaLnBrk="1" hangingPunct="1">
                <a:defRPr/>
              </a:pPr>
              <a:t>26</a:t>
            </a:fld>
            <a:endParaRPr lang="en-US" altLang="en-US" sz="1200" dirty="0"/>
          </a:p>
        </p:txBody>
      </p:sp>
    </p:spTree>
    <p:extLst>
      <p:ext uri="{BB962C8B-B14F-4D97-AF65-F5344CB8AC3E}">
        <p14:creationId xmlns:p14="http://schemas.microsoft.com/office/powerpoint/2010/main" val="293265578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31774" rtl="0" eaLnBrk="1" fontAlgn="auto" latinLnBrk="0" hangingPunct="1">
              <a:lnSpc>
                <a:spcPct val="100000"/>
              </a:lnSpc>
              <a:spcBef>
                <a:spcPts val="0"/>
              </a:spcBef>
              <a:spcAft>
                <a:spcPts val="0"/>
              </a:spcAft>
              <a:buClrTx/>
              <a:buSzTx/>
              <a:buFontTx/>
              <a:buNone/>
              <a:tabLst/>
              <a:defRPr/>
            </a:pPr>
            <a:r>
              <a:rPr lang="en-US" sz="1200" i="1" u="none" dirty="0">
                <a:solidFill>
                  <a:srgbClr val="002060"/>
                </a:solidFill>
                <a:latin typeface="Myriad Pro"/>
                <a:cs typeface="Times New Roman" panose="02020603050405020304" pitchFamily="18" charset="0"/>
              </a:rPr>
              <a:t>Learning Objective: </a:t>
            </a:r>
            <a:r>
              <a:rPr lang="en-US" sz="1200" i="1" dirty="0">
                <a:solidFill>
                  <a:schemeClr val="tx1"/>
                </a:solidFill>
                <a:latin typeface="Arial" panose="020B0604020202020204" pitchFamily="34" charset="0"/>
                <a:cs typeface="Arial" panose="020B0604020202020204" pitchFamily="34" charset="0"/>
              </a:rPr>
              <a:t>Describe the purpose and requirements of informal conferences</a:t>
            </a:r>
            <a:endParaRPr lang="en-US" i="1" kern="1200" dirty="0">
              <a:solidFill>
                <a:schemeClr val="tx1"/>
              </a:solidFill>
              <a:effectLst/>
              <a:latin typeface="Arial" panose="020B0604020202020204" pitchFamily="34" charset="0"/>
              <a:cs typeface="Arial" panose="020B0604020202020204" pitchFamily="34" charset="0"/>
            </a:endParaRPr>
          </a:p>
          <a:p>
            <a:pPr marL="0" marR="0" lvl="0" indent="0" algn="l" defTabSz="931774" rtl="0" eaLnBrk="1" fontAlgn="auto" latinLnBrk="0" hangingPunct="1">
              <a:lnSpc>
                <a:spcPct val="100000"/>
              </a:lnSpc>
              <a:spcBef>
                <a:spcPts val="0"/>
              </a:spcBef>
              <a:spcAft>
                <a:spcPts val="0"/>
              </a:spcAft>
              <a:buClrTx/>
              <a:buSzTx/>
              <a:buFontTx/>
              <a:buNone/>
              <a:tabLst/>
              <a:defRPr/>
            </a:pPr>
            <a:endParaRPr lang="en-US" sz="1200" i="1" u="none" dirty="0">
              <a:solidFill>
                <a:srgbClr val="002060"/>
              </a:solidFill>
              <a:latin typeface="Myriad Pro"/>
              <a:cs typeface="Times New Roman" panose="02020603050405020304" pitchFamily="18" charset="0"/>
            </a:endParaRPr>
          </a:p>
          <a:p>
            <a:pPr defTabSz="931774">
              <a:defRPr/>
            </a:pPr>
            <a:r>
              <a:rPr lang="en-US" sz="1200" u="sng" dirty="0">
                <a:solidFill>
                  <a:srgbClr val="002060"/>
                </a:solidFill>
                <a:latin typeface="Myriad Pro"/>
                <a:cs typeface="Times New Roman" panose="02020603050405020304" pitchFamily="18" charset="0"/>
              </a:rPr>
              <a:t>Instructor Notes:</a:t>
            </a:r>
          </a:p>
          <a:p>
            <a:endParaRPr lang="en-US" dirty="0"/>
          </a:p>
          <a:p>
            <a:r>
              <a:rPr lang="en-US" dirty="0"/>
              <a:t>**</a:t>
            </a:r>
            <a:r>
              <a:rPr lang="en-US" b="1" dirty="0"/>
              <a:t>IMPORTANT</a:t>
            </a:r>
            <a:r>
              <a:rPr lang="en-US" dirty="0"/>
              <a:t>: Slide contains animations. Click to reveal the scenario, question and answer to students.**</a:t>
            </a:r>
          </a:p>
          <a:p>
            <a:endParaRPr lang="en-US" dirty="0"/>
          </a:p>
          <a:p>
            <a:r>
              <a:rPr lang="en-US" b="1" dirty="0"/>
              <a:t>Scenario</a:t>
            </a:r>
            <a:r>
              <a:rPr lang="en-US" dirty="0"/>
              <a:t>: A Veteran who was granted service connection for posttraumatic stress disorder at 30 percent files an appeal for evaluation at 70 percent. Based on the available medical evidence, the DRO can grant the evaluation at 50 percent.</a:t>
            </a:r>
            <a:endParaRPr lang="en-US" sz="800" dirty="0"/>
          </a:p>
          <a:p>
            <a:endParaRPr lang="en-US" b="1" dirty="0"/>
          </a:p>
          <a:p>
            <a:r>
              <a:rPr lang="en-US" b="1" dirty="0"/>
              <a:t>Question</a:t>
            </a:r>
            <a:r>
              <a:rPr lang="en-US" dirty="0"/>
              <a:t>: Is this considered a full grant?</a:t>
            </a:r>
            <a:endParaRPr lang="en-US" sz="800" dirty="0"/>
          </a:p>
          <a:p>
            <a:endParaRPr lang="en-US" b="1" dirty="0"/>
          </a:p>
          <a:p>
            <a:r>
              <a:rPr lang="en-US" b="1" dirty="0"/>
              <a:t>Answer</a:t>
            </a:r>
            <a:r>
              <a:rPr lang="en-US" dirty="0"/>
              <a:t>: No, this is not considered a full grant since the Veteran requested a specific evaluation and the DRO could not grant that evaluation. </a:t>
            </a:r>
          </a:p>
          <a:p>
            <a:endParaRPr lang="en-US" dirty="0"/>
          </a:p>
        </p:txBody>
      </p:sp>
      <p:sp>
        <p:nvSpPr>
          <p:cNvPr id="4" name="Slide Number Placeholder 3"/>
          <p:cNvSpPr>
            <a:spLocks noGrp="1"/>
          </p:cNvSpPr>
          <p:nvPr>
            <p:ph type="sldNum" sz="quarter" idx="5"/>
          </p:nvPr>
        </p:nvSpPr>
        <p:spPr/>
        <p:txBody>
          <a:bodyPr/>
          <a:lstStyle/>
          <a:p>
            <a:fld id="{8C5C6998-EDEF-4A05-9E82-FF9216FA3557}" type="slidenum">
              <a:rPr lang="en-US" smtClean="0"/>
              <a:t>27</a:t>
            </a:fld>
            <a:endParaRPr lang="en-US" dirty="0"/>
          </a:p>
        </p:txBody>
      </p:sp>
    </p:spTree>
    <p:extLst>
      <p:ext uri="{BB962C8B-B14F-4D97-AF65-F5344CB8AC3E}">
        <p14:creationId xmlns:p14="http://schemas.microsoft.com/office/powerpoint/2010/main" val="55771505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sz="1200" i="1" u="none" dirty="0">
                <a:solidFill>
                  <a:srgbClr val="002060"/>
                </a:solidFill>
                <a:latin typeface="Myriad Pro"/>
                <a:cs typeface="Times New Roman" panose="02020603050405020304" pitchFamily="18" charset="0"/>
              </a:rPr>
              <a:t>Learning Objective:  </a:t>
            </a:r>
          </a:p>
          <a:p>
            <a:pPr defTabSz="931774">
              <a:defRPr/>
            </a:pPr>
            <a:endParaRPr lang="en-US" sz="1200" i="1" u="none" dirty="0">
              <a:solidFill>
                <a:srgbClr val="002060"/>
              </a:solidFill>
              <a:latin typeface="Myriad Pro"/>
              <a:cs typeface="Times New Roman" panose="02020603050405020304" pitchFamily="18" charset="0"/>
            </a:endParaRPr>
          </a:p>
          <a:p>
            <a:pPr defTabSz="931774">
              <a:defRPr/>
            </a:pPr>
            <a:r>
              <a:rPr lang="en-US" sz="1200" u="sng" dirty="0">
                <a:solidFill>
                  <a:srgbClr val="002060"/>
                </a:solidFill>
                <a:latin typeface="Myriad Pro"/>
                <a:cs typeface="Times New Roman" panose="02020603050405020304" pitchFamily="18" charset="0"/>
              </a:rPr>
              <a:t>Instructor Notes:</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As stated in the beginning of the training, the lesson objectives were to:</a:t>
            </a:r>
          </a:p>
          <a:p>
            <a:pPr marL="171450" lvl="0" indent="-171450">
              <a:buFont typeface="Arial" panose="020B0604020202020204" pitchFamily="34" charset="0"/>
              <a:buChar char="•"/>
            </a:pPr>
            <a:r>
              <a:rPr lang="en-US" dirty="0">
                <a:solidFill>
                  <a:srgbClr val="002F56"/>
                </a:solidFill>
                <a:latin typeface="Myriad Pro" panose="020B0503030403020204"/>
              </a:rPr>
              <a:t>Identify the duties, jurisdiction, decisional authority, and limits of authority of the decision review officer (DRO) in legacy appeals</a:t>
            </a:r>
          </a:p>
          <a:p>
            <a:pPr marL="171450" lvl="0" indent="-171450">
              <a:buFont typeface="Arial" panose="020B0604020202020204" pitchFamily="34" charset="0"/>
              <a:buChar char="•"/>
            </a:pPr>
            <a:r>
              <a:rPr lang="en-US" dirty="0">
                <a:solidFill>
                  <a:srgbClr val="002F56"/>
                </a:solidFill>
                <a:latin typeface="Myriad Pro" panose="020B0503030403020204"/>
              </a:rPr>
              <a:t>Explain </a:t>
            </a:r>
            <a:r>
              <a:rPr lang="en-US" i="1" dirty="0">
                <a:solidFill>
                  <a:srgbClr val="002F56"/>
                </a:solidFill>
                <a:latin typeface="Myriad Pro" panose="020B0503030403020204"/>
              </a:rPr>
              <a:t>de novo </a:t>
            </a:r>
            <a:r>
              <a:rPr lang="en-US" dirty="0">
                <a:solidFill>
                  <a:srgbClr val="002F56"/>
                </a:solidFill>
                <a:latin typeface="Myriad Pro" panose="020B0503030403020204"/>
              </a:rPr>
              <a:t>review process</a:t>
            </a:r>
          </a:p>
          <a:p>
            <a:pPr marL="171450" lvl="0" indent="-171450">
              <a:buFont typeface="Arial" panose="020B0604020202020204" pitchFamily="34" charset="0"/>
              <a:buChar char="•"/>
            </a:pPr>
            <a:r>
              <a:rPr lang="en-US" dirty="0">
                <a:solidFill>
                  <a:srgbClr val="002F56"/>
                </a:solidFill>
                <a:latin typeface="Myriad Pro" panose="020B0503030403020204"/>
              </a:rPr>
              <a:t>Describe the purpose and requirements of informal conferences</a:t>
            </a:r>
          </a:p>
          <a:p>
            <a:pPr marL="171450" lvl="0" indent="-171450">
              <a:buFont typeface="Arial" panose="020B0604020202020204" pitchFamily="34" charset="0"/>
              <a:buChar char="•"/>
            </a:pPr>
            <a:r>
              <a:rPr lang="en-US" dirty="0">
                <a:solidFill>
                  <a:srgbClr val="002F56"/>
                </a:solidFill>
                <a:latin typeface="Myriad Pro" panose="020B0503030403020204"/>
              </a:rPr>
              <a:t>Detail the different DRO decisions made on appealed issues</a:t>
            </a:r>
          </a:p>
          <a:p>
            <a:endParaRPr lang="en-US" dirty="0"/>
          </a:p>
        </p:txBody>
      </p:sp>
      <p:sp>
        <p:nvSpPr>
          <p:cNvPr id="4" name="Slide Number Placeholder 3"/>
          <p:cNvSpPr>
            <a:spLocks noGrp="1"/>
          </p:cNvSpPr>
          <p:nvPr>
            <p:ph type="sldNum" sz="quarter" idx="5"/>
          </p:nvPr>
        </p:nvSpPr>
        <p:spPr/>
        <p:txBody>
          <a:bodyPr/>
          <a:lstStyle/>
          <a:p>
            <a:fld id="{8C5C6998-EDEF-4A05-9E82-FF9216FA3557}" type="slidenum">
              <a:rPr lang="en-US" smtClean="0"/>
              <a:t>28</a:t>
            </a:fld>
            <a:endParaRPr lang="en-US" dirty="0"/>
          </a:p>
        </p:txBody>
      </p:sp>
    </p:spTree>
    <p:extLst>
      <p:ext uri="{BB962C8B-B14F-4D97-AF65-F5344CB8AC3E}">
        <p14:creationId xmlns:p14="http://schemas.microsoft.com/office/powerpoint/2010/main" val="84012698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sz="1200" u="sng" dirty="0">
                <a:solidFill>
                  <a:srgbClr val="002060"/>
                </a:solidFill>
                <a:latin typeface="Myriad Pro"/>
                <a:cs typeface="Times New Roman" panose="02020603050405020304" pitchFamily="18" charset="0"/>
              </a:rPr>
              <a:t>Instructor Notes:</a:t>
            </a:r>
          </a:p>
          <a:p>
            <a:endParaRPr lang="en-US" dirty="0"/>
          </a:p>
          <a:p>
            <a:r>
              <a:rPr lang="en-US" dirty="0"/>
              <a:t>Are there any additional questions?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C5C6998-EDEF-4A05-9E82-FF9216FA355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216479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bwMode="auto">
          <a:xfrm>
            <a:off x="7175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931774">
              <a:defRPr/>
            </a:pPr>
            <a:r>
              <a:rPr lang="en-US" b="0" u="sng" dirty="0">
                <a:solidFill>
                  <a:schemeClr val="tx1"/>
                </a:solidFill>
                <a:latin typeface="Arial" panose="020B0604020202020204" pitchFamily="34" charset="0"/>
                <a:cs typeface="Arial" panose="020B0604020202020204" pitchFamily="34" charset="0"/>
              </a:rPr>
              <a:t>Instructor Notes:</a:t>
            </a:r>
          </a:p>
          <a:p>
            <a:endParaRPr lang="en-US" altLang="en-US" dirty="0">
              <a:solidFill>
                <a:schemeClr val="tx1"/>
              </a:solidFill>
              <a:latin typeface="Arial" panose="020B0604020202020204" pitchFamily="34" charset="0"/>
              <a:cs typeface="Arial" panose="020B0604020202020204" pitchFamily="34" charset="0"/>
            </a:endParaRPr>
          </a:p>
          <a:p>
            <a:pPr lvl="0"/>
            <a:r>
              <a:rPr lang="en-US" altLang="en-US" dirty="0">
                <a:solidFill>
                  <a:schemeClr val="tx1"/>
                </a:solidFill>
                <a:latin typeface="Arial" panose="020B0604020202020204" pitchFamily="34" charset="0"/>
                <a:cs typeface="Arial" panose="020B0604020202020204" pitchFamily="34" charset="0"/>
              </a:rPr>
              <a:t>At the end of this training, learners will be able to:</a:t>
            </a:r>
          </a:p>
          <a:p>
            <a:pPr marL="171450" lvl="0" indent="-171450">
              <a:buFont typeface="Arial" panose="020B0604020202020204" pitchFamily="34" charset="0"/>
              <a:buChar char="•"/>
            </a:pPr>
            <a:r>
              <a:rPr lang="en-US" dirty="0">
                <a:solidFill>
                  <a:srgbClr val="002F56"/>
                </a:solidFill>
                <a:latin typeface="Myriad Pro" panose="020B0503030403020204"/>
              </a:rPr>
              <a:t>Identify the duties, jurisdiction, decisional authority, and limits of authority of the DRO</a:t>
            </a:r>
          </a:p>
          <a:p>
            <a:pPr marL="171450" lvl="0" indent="-171450">
              <a:buFont typeface="Arial" panose="020B0604020202020204" pitchFamily="34" charset="0"/>
              <a:buChar char="•"/>
            </a:pPr>
            <a:r>
              <a:rPr lang="en-US" dirty="0">
                <a:solidFill>
                  <a:srgbClr val="002F56"/>
                </a:solidFill>
                <a:latin typeface="Myriad Pro" panose="020B0503030403020204"/>
              </a:rPr>
              <a:t>Explain </a:t>
            </a:r>
            <a:r>
              <a:rPr lang="en-US" i="1" dirty="0">
                <a:solidFill>
                  <a:srgbClr val="002F56"/>
                </a:solidFill>
                <a:latin typeface="Myriad Pro" panose="020B0503030403020204"/>
              </a:rPr>
              <a:t>de novo </a:t>
            </a:r>
            <a:r>
              <a:rPr lang="en-US" dirty="0">
                <a:solidFill>
                  <a:srgbClr val="002F56"/>
                </a:solidFill>
                <a:latin typeface="Myriad Pro" panose="020B0503030403020204"/>
              </a:rPr>
              <a:t>review process conducted by DROs</a:t>
            </a:r>
          </a:p>
          <a:p>
            <a:pPr marL="171450" lvl="0" indent="-171450">
              <a:buFont typeface="Arial" panose="020B0604020202020204" pitchFamily="34" charset="0"/>
              <a:buChar char="•"/>
            </a:pPr>
            <a:r>
              <a:rPr lang="en-US" dirty="0">
                <a:solidFill>
                  <a:srgbClr val="002F56"/>
                </a:solidFill>
                <a:latin typeface="Myriad Pro" panose="020B0503030403020204"/>
              </a:rPr>
              <a:t>Describe </a:t>
            </a:r>
            <a:r>
              <a:rPr kumimoji="0" lang="en-US" sz="1200" b="0" i="0" u="none" strike="noStrike" kern="1200" cap="none" spc="0" normalizeH="0" baseline="0" noProof="0" dirty="0">
                <a:ln>
                  <a:noFill/>
                </a:ln>
                <a:solidFill>
                  <a:srgbClr val="002F56"/>
                </a:solidFill>
                <a:effectLst/>
                <a:uLnTx/>
                <a:uFillTx/>
                <a:latin typeface="Myriad Pro" panose="020B0503030403020204"/>
                <a:ea typeface="+mn-ea"/>
                <a:cs typeface="+mn-cs"/>
              </a:rPr>
              <a:t>DRO duties in a legacy informal conference </a:t>
            </a:r>
            <a:endParaRPr lang="en-US" dirty="0">
              <a:solidFill>
                <a:srgbClr val="002F56"/>
              </a:solidFill>
              <a:latin typeface="Myriad Pro" panose="020B0503030403020204"/>
            </a:endParaRPr>
          </a:p>
          <a:p>
            <a:pPr marL="171450" lvl="0" indent="-171450">
              <a:buFont typeface="Arial" panose="020B0604020202020204" pitchFamily="34" charset="0"/>
              <a:buChar char="•"/>
            </a:pPr>
            <a:r>
              <a:rPr lang="en-US" dirty="0">
                <a:solidFill>
                  <a:srgbClr val="002F56"/>
                </a:solidFill>
                <a:latin typeface="Myriad Pro" panose="020B0503030403020204"/>
              </a:rPr>
              <a:t>Detail the different DRO decisions made on appealed issues</a:t>
            </a:r>
          </a:p>
        </p:txBody>
      </p:sp>
      <p:sp>
        <p:nvSpPr>
          <p:cNvPr id="2560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defRPr/>
            </a:pPr>
            <a:fld id="{D79D9245-7ABC-42B3-AFA3-32F0D0009954}" type="slidenum">
              <a:rPr lang="en-US" altLang="en-US" sz="1200"/>
              <a:pPr eaLnBrk="1" hangingPunct="1">
                <a:defRPr/>
              </a:pPr>
              <a:t>3</a:t>
            </a:fld>
            <a:endParaRPr lang="en-US" altLang="en-US" sz="1200" dirty="0"/>
          </a:p>
        </p:txBody>
      </p:sp>
    </p:spTree>
    <p:extLst>
      <p:ext uri="{BB962C8B-B14F-4D97-AF65-F5344CB8AC3E}">
        <p14:creationId xmlns:p14="http://schemas.microsoft.com/office/powerpoint/2010/main" val="42830633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sz="1200" u="sng" dirty="0">
                <a:solidFill>
                  <a:srgbClr val="002060"/>
                </a:solidFill>
                <a:latin typeface="Myriad Pro"/>
                <a:cs typeface="Times New Roman" panose="02020603050405020304" pitchFamily="18" charset="0"/>
              </a:rPr>
              <a:t>Instructor Notes:</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An assessment and satisfaction survey have been assigned to you in TMS. </a:t>
            </a:r>
            <a:r>
              <a:rPr lang="en-US" dirty="0">
                <a:solidFill>
                  <a:srgbClr val="0F3B60"/>
                </a:solidFill>
                <a:highlight>
                  <a:srgbClr val="FFFF00"/>
                </a:highlight>
              </a:rPr>
              <a:t>You have unlimited attempts to complete the assessment and may answer one question incorrectly to achieve a passing score.</a:t>
            </a:r>
            <a:r>
              <a:rPr lang="en-US" dirty="0"/>
              <a:t> Completing both will allow you to receive credit for this training.</a:t>
            </a:r>
          </a:p>
        </p:txBody>
      </p:sp>
      <p:sp>
        <p:nvSpPr>
          <p:cNvPr id="4" name="Slide Number Placeholder 3"/>
          <p:cNvSpPr>
            <a:spLocks noGrp="1"/>
          </p:cNvSpPr>
          <p:nvPr>
            <p:ph type="sldNum" sz="quarter" idx="5"/>
          </p:nvPr>
        </p:nvSpPr>
        <p:spPr/>
        <p:txBody>
          <a:bodyPr/>
          <a:lstStyle/>
          <a:p>
            <a:fld id="{8C5C6998-EDEF-4A05-9E82-FF9216FA3557}" type="slidenum">
              <a:rPr lang="en-US" smtClean="0"/>
              <a:t>30</a:t>
            </a:fld>
            <a:endParaRPr lang="en-US" dirty="0"/>
          </a:p>
        </p:txBody>
      </p:sp>
    </p:spTree>
    <p:extLst>
      <p:ext uri="{BB962C8B-B14F-4D97-AF65-F5344CB8AC3E}">
        <p14:creationId xmlns:p14="http://schemas.microsoft.com/office/powerpoint/2010/main" val="37099025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u="sng" dirty="0">
                <a:solidFill>
                  <a:srgbClr val="002060"/>
                </a:solidFill>
                <a:latin typeface="Myriad Pro"/>
                <a:cs typeface="Times New Roman" panose="02020603050405020304" pitchFamily="18" charset="0"/>
              </a:rPr>
              <a:t>Instructor Notes:</a:t>
            </a:r>
          </a:p>
          <a:p>
            <a:endParaRPr lang="en-US" dirty="0"/>
          </a:p>
          <a:p>
            <a:r>
              <a:rPr lang="en-US" dirty="0"/>
              <a:t>The references for today’s training are:</a:t>
            </a:r>
          </a:p>
          <a:p>
            <a:endParaRPr lang="en-US" dirty="0"/>
          </a:p>
          <a:p>
            <a:pPr marL="342900" marR="0" lvl="0" indent="-342900">
              <a:lnSpc>
                <a:spcPct val="115000"/>
              </a:lnSpc>
              <a:spcBef>
                <a:spcPts val="0"/>
              </a:spcBef>
              <a:spcAft>
                <a:spcPts val="0"/>
              </a:spcAft>
              <a:buFont typeface="Symbol" panose="05050102010706020507" pitchFamily="18" charset="2"/>
              <a:buChar char=""/>
            </a:pPr>
            <a:r>
              <a:rPr lang="en-US" sz="1200" dirty="0">
                <a:effectLst/>
                <a:ea typeface="Calibri" panose="020F0502020204030204" pitchFamily="34" charset="0"/>
                <a:cs typeface="Times New Roman" panose="02020603050405020304" pitchFamily="18" charset="0"/>
                <a:hlinkClick r:id="rId3"/>
              </a:rPr>
              <a:t>P.L. 115-55</a:t>
            </a:r>
            <a:r>
              <a:rPr lang="en-US" sz="1200" dirty="0">
                <a:effectLst/>
                <a:ea typeface="Calibri" panose="020F0502020204030204" pitchFamily="34" charset="0"/>
                <a:cs typeface="Times New Roman" panose="02020603050405020304" pitchFamily="18" charset="0"/>
              </a:rPr>
              <a:t>, </a:t>
            </a:r>
            <a:r>
              <a:rPr lang="en-US" sz="1200" i="1" dirty="0">
                <a:effectLst/>
                <a:ea typeface="Calibri" panose="020F0502020204030204" pitchFamily="34" charset="0"/>
                <a:cs typeface="Times New Roman" panose="02020603050405020304" pitchFamily="18" charset="0"/>
              </a:rPr>
              <a:t>Veterans Appeals Improvement and Modernization Act of 2017</a:t>
            </a:r>
            <a:endParaRPr lang="en-US" sz="1200" dirty="0">
              <a:effectLst/>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1200" dirty="0">
                <a:effectLst/>
                <a:ea typeface="Calibri" panose="020F0502020204030204" pitchFamily="34" charset="0"/>
                <a:cs typeface="Times New Roman" panose="02020603050405020304" pitchFamily="18" charset="0"/>
                <a:hlinkClick r:id="rId4"/>
              </a:rPr>
              <a:t>38 C.F.R. §3.2600</a:t>
            </a:r>
            <a:r>
              <a:rPr lang="en-US" sz="1200" dirty="0">
                <a:effectLst/>
                <a:ea typeface="Calibri" panose="020F0502020204030204" pitchFamily="34" charset="0"/>
                <a:cs typeface="Times New Roman" panose="02020603050405020304" pitchFamily="18" charset="0"/>
              </a:rPr>
              <a:t>, </a:t>
            </a:r>
            <a:r>
              <a:rPr lang="en-US" sz="1200" i="1" dirty="0">
                <a:effectLst/>
                <a:ea typeface="Calibri" panose="020F0502020204030204" pitchFamily="34" charset="0"/>
                <a:cs typeface="Times New Roman" panose="02020603050405020304" pitchFamily="18" charset="0"/>
              </a:rPr>
              <a:t>Legacy review of benefit claims decisions</a:t>
            </a:r>
            <a:endParaRPr lang="en-US" sz="1200" dirty="0">
              <a:effectLst/>
              <a:ea typeface="Calibri" panose="020F0502020204030204" pitchFamily="34" charset="0"/>
              <a:cs typeface="Times New Roman" panose="02020603050405020304" pitchFamily="18" charset="0"/>
            </a:endParaRPr>
          </a:p>
          <a:p>
            <a:pPr marL="342900" marR="0" lvl="0" indent="-342900">
              <a:lnSpc>
                <a:spcPct val="115000"/>
              </a:lnSpc>
              <a:spcBef>
                <a:spcPts val="0"/>
              </a:spcBef>
              <a:buFont typeface="Symbol" panose="05050102010706020507" pitchFamily="18" charset="2"/>
              <a:buChar char=""/>
            </a:pPr>
            <a:r>
              <a:rPr lang="en-US" sz="1200" dirty="0">
                <a:effectLst/>
                <a:ea typeface="Calibri" panose="020F0502020204030204" pitchFamily="34" charset="0"/>
                <a:cs typeface="Times New Roman" panose="02020603050405020304" pitchFamily="18" charset="0"/>
                <a:hlinkClick r:id="rId5"/>
              </a:rPr>
              <a:t>38 C.F.R. Part 19</a:t>
            </a:r>
            <a:r>
              <a:rPr lang="en-US" sz="1200" dirty="0">
                <a:effectLst/>
                <a:ea typeface="Calibri" panose="020F0502020204030204" pitchFamily="34" charset="0"/>
                <a:cs typeface="Times New Roman" panose="02020603050405020304" pitchFamily="18" charset="0"/>
              </a:rPr>
              <a:t>, </a:t>
            </a:r>
            <a:r>
              <a:rPr lang="en-US" sz="1200" i="1" dirty="0">
                <a:effectLst/>
                <a:ea typeface="Calibri" panose="020F0502020204030204" pitchFamily="34" charset="0"/>
                <a:cs typeface="Times New Roman" panose="02020603050405020304" pitchFamily="18" charset="0"/>
              </a:rPr>
              <a:t>Board of Veterans’ Appeals: Legacy Appeals Regulations</a:t>
            </a:r>
            <a:r>
              <a:rPr lang="en-US" sz="1200" dirty="0">
                <a:effectLst/>
                <a:ea typeface="Calibri" panose="020F0502020204030204" pitchFamily="34" charset="0"/>
                <a:cs typeface="Times New Roman" panose="02020603050405020304" pitchFamily="18" charset="0"/>
              </a:rPr>
              <a:t>  </a:t>
            </a:r>
          </a:p>
          <a:p>
            <a:pPr marL="342900" marR="0" lvl="0" indent="-342900">
              <a:lnSpc>
                <a:spcPct val="115000"/>
              </a:lnSpc>
              <a:spcBef>
                <a:spcPts val="0"/>
              </a:spcBef>
              <a:spcAft>
                <a:spcPts val="0"/>
              </a:spcAft>
              <a:buFont typeface="Symbol" panose="05050102010706020507" pitchFamily="18" charset="2"/>
              <a:buChar char=""/>
            </a:pPr>
            <a:r>
              <a:rPr lang="en-US" sz="1200" dirty="0">
                <a:effectLst/>
                <a:ea typeface="Calibri" panose="020F0502020204030204" pitchFamily="34" charset="0"/>
                <a:cs typeface="Times New Roman" panose="02020603050405020304" pitchFamily="18" charset="0"/>
                <a:hlinkClick r:id="rId6"/>
              </a:rPr>
              <a:t>M21-5, Chapter 7, Section A, Topic 1</a:t>
            </a:r>
            <a:r>
              <a:rPr lang="en-US" sz="1200" i="1" dirty="0">
                <a:effectLst/>
                <a:ea typeface="Calibri" panose="020F0502020204030204" pitchFamily="34" charset="0"/>
                <a:cs typeface="Times New Roman" panose="02020603050405020304" pitchFamily="18" charset="0"/>
              </a:rPr>
              <a:t>, Common Appeals Terminology and Definitions </a:t>
            </a:r>
            <a:endParaRPr lang="en-US" sz="1200" dirty="0">
              <a:effectLst/>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1200" dirty="0">
                <a:effectLst/>
                <a:ea typeface="Calibri" panose="020F0502020204030204" pitchFamily="34" charset="0"/>
                <a:cs typeface="Times New Roman" panose="02020603050405020304" pitchFamily="18" charset="0"/>
                <a:hlinkClick r:id="rId7"/>
              </a:rPr>
              <a:t>M21-5, 7.C</a:t>
            </a:r>
            <a:r>
              <a:rPr lang="en-US" sz="1200" i="1" dirty="0">
                <a:effectLst/>
                <a:ea typeface="Calibri" panose="020F0502020204030204" pitchFamily="34" charset="0"/>
                <a:cs typeface="Times New Roman" panose="02020603050405020304" pitchFamily="18" charset="0"/>
              </a:rPr>
              <a:t>, Decision Review Officer (DRO) Process</a:t>
            </a:r>
            <a:endParaRPr lang="en-US" sz="1200" dirty="0">
              <a:effectLst/>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Font typeface="Symbol" panose="05050102010706020507" pitchFamily="18" charset="2"/>
              <a:buChar char=""/>
            </a:pPr>
            <a:r>
              <a:rPr lang="en-US" sz="1200" dirty="0">
                <a:effectLst/>
                <a:ea typeface="Calibri" panose="020F0502020204030204" pitchFamily="34" charset="0"/>
                <a:cs typeface="Times New Roman" panose="02020603050405020304" pitchFamily="18" charset="0"/>
                <a:hlinkClick r:id="rId8"/>
              </a:rPr>
              <a:t>M21-5, 7.D.2</a:t>
            </a:r>
            <a:r>
              <a:rPr lang="en-US" sz="1200" i="1" dirty="0">
                <a:effectLst/>
                <a:ea typeface="Calibri" panose="020F0502020204030204" pitchFamily="34" charset="0"/>
                <a:cs typeface="Times New Roman" panose="02020603050405020304" pitchFamily="18" charset="0"/>
              </a:rPr>
              <a:t>, Partial Grants, Full Grants, Statements of the Case (SOCs), and Supplemental Statements of the Case (SSOCs) </a:t>
            </a:r>
            <a:endParaRPr lang="en-US" sz="1200" dirty="0">
              <a:effectLst/>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C5C6998-EDEF-4A05-9E82-FF9216FA355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243648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u="sng" dirty="0">
                <a:solidFill>
                  <a:srgbClr val="002060"/>
                </a:solidFill>
                <a:latin typeface="Myriad Pro"/>
                <a:cs typeface="Times New Roman" panose="02020603050405020304" pitchFamily="18" charset="0"/>
              </a:rPr>
              <a:t>Instructor Notes:</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Let’s jump-in to today’s training by defining DRO duties, jurisdiction, decisional authority, and limits of authority.</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C5C6998-EDEF-4A05-9E82-FF9216FA355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242471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xfrm>
            <a:off x="7175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0" i="1" dirty="0">
                <a:solidFill>
                  <a:schemeClr val="tx1"/>
                </a:solidFill>
                <a:latin typeface="Arial" panose="020B0604020202020204" pitchFamily="34" charset="0"/>
                <a:cs typeface="Arial" panose="020B0604020202020204" pitchFamily="34" charset="0"/>
              </a:rPr>
              <a:t>Learning Objective:  </a:t>
            </a:r>
            <a:r>
              <a:rPr lang="en-US" sz="1200" i="1" dirty="0">
                <a:solidFill>
                  <a:schemeClr val="tx1"/>
                </a:solidFill>
                <a:latin typeface="Arial" panose="020B0604020202020204" pitchFamily="34" charset="0"/>
                <a:cs typeface="Arial" panose="020B0604020202020204" pitchFamily="34" charset="0"/>
              </a:rPr>
              <a:t>Identify the duties, jurisdiction, decisional authority, and limits of authority of the DRO</a:t>
            </a:r>
            <a:endParaRPr lang="en-US" sz="1200" i="1" kern="1200" dirty="0">
              <a:solidFill>
                <a:schemeClr val="tx1"/>
              </a:solidFill>
              <a:effectLst/>
              <a:latin typeface="Arial" panose="020B0604020202020204" pitchFamily="34" charset="0"/>
              <a:cs typeface="Arial" panose="020B0604020202020204" pitchFamily="34" charset="0"/>
            </a:endParaRPr>
          </a:p>
          <a:p>
            <a:pPr defTabSz="931774">
              <a:defRPr/>
            </a:pPr>
            <a:endParaRPr lang="en-US" b="1" dirty="0">
              <a:solidFill>
                <a:schemeClr val="tx1"/>
              </a:solidFill>
              <a:latin typeface="Arial" panose="020B0604020202020204" pitchFamily="34" charset="0"/>
              <a:cs typeface="Arial" panose="020B0604020202020204" pitchFamily="34" charset="0"/>
            </a:endParaRPr>
          </a:p>
          <a:p>
            <a:pPr defTabSz="931774">
              <a:defRPr/>
            </a:pPr>
            <a:r>
              <a:rPr lang="en-US" b="0" u="sng" dirty="0">
                <a:solidFill>
                  <a:schemeClr val="tx1"/>
                </a:solidFill>
                <a:latin typeface="Arial" panose="020B0604020202020204" pitchFamily="34" charset="0"/>
                <a:cs typeface="Arial" panose="020B0604020202020204" pitchFamily="34" charset="0"/>
              </a:rPr>
              <a:t>Instructor Notes:</a:t>
            </a:r>
          </a:p>
          <a:p>
            <a:pPr defTabSz="931774">
              <a:defRPr/>
            </a:pPr>
            <a:endParaRPr lang="en-US" b="0" u="sng" dirty="0">
              <a:solidFill>
                <a:schemeClr val="tx1"/>
              </a:solidFill>
              <a:latin typeface="Arial" panose="020B0604020202020204" pitchFamily="34" charset="0"/>
              <a:cs typeface="Arial" panose="020B0604020202020204" pitchFamily="34" charset="0"/>
            </a:endParaRPr>
          </a:p>
          <a:p>
            <a:pPr defTabSz="931774">
              <a:defRPr/>
            </a:pPr>
            <a:r>
              <a:rPr lang="en-US" b="0" u="none" dirty="0">
                <a:solidFill>
                  <a:schemeClr val="tx1"/>
                </a:solidFill>
                <a:latin typeface="Arial" panose="020B0604020202020204" pitchFamily="34" charset="0"/>
                <a:cs typeface="Arial" panose="020B0604020202020204" pitchFamily="34" charset="0"/>
              </a:rPr>
              <a:t>As a senior technical expert, a DRO:</a:t>
            </a:r>
          </a:p>
          <a:p>
            <a:pPr defTabSz="931774">
              <a:defRPr/>
            </a:pPr>
            <a:endParaRPr lang="en-US" b="0" u="none" dirty="0">
              <a:solidFill>
                <a:schemeClr val="tx1"/>
              </a:solidFill>
              <a:latin typeface="Arial" panose="020B0604020202020204" pitchFamily="34" charset="0"/>
              <a:cs typeface="Arial" panose="020B0604020202020204" pitchFamily="34" charset="0"/>
            </a:endParaRPr>
          </a:p>
          <a:p>
            <a:pPr marL="285750" indent="-285750">
              <a:lnSpc>
                <a:spcPct val="120000"/>
              </a:lnSpc>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Makes direct contact with appellants and their representatives to include holding informal conferences and formal hearings</a:t>
            </a:r>
          </a:p>
          <a:p>
            <a:pPr marL="285750" indent="-285750">
              <a:lnSpc>
                <a:spcPct val="120000"/>
              </a:lnSpc>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Evaluates the evidence of record, including the need for additional evidence as a result of information obtained during the conference or hearing</a:t>
            </a:r>
          </a:p>
          <a:p>
            <a:pPr marL="285750" indent="-285750">
              <a:lnSpc>
                <a:spcPct val="120000"/>
              </a:lnSpc>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Decides disagreements based on the entire evidentiary record</a:t>
            </a:r>
          </a:p>
          <a:p>
            <a:pPr marL="285750" indent="-285750">
              <a:lnSpc>
                <a:spcPct val="120000"/>
              </a:lnSpc>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Issues statements of the case (SOC) and/or supplemental statement of the case (SSOC)</a:t>
            </a:r>
          </a:p>
          <a:p>
            <a:pPr marL="285750" indent="-285750">
              <a:lnSpc>
                <a:spcPct val="120000"/>
              </a:lnSpc>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Certifies and coordinates the transfer of appeals to the Board</a:t>
            </a:r>
          </a:p>
          <a:p>
            <a:pPr marL="285750" indent="-285750">
              <a:lnSpc>
                <a:spcPct val="120000"/>
              </a:lnSpc>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Plays a central role in employee development, including</a:t>
            </a:r>
          </a:p>
          <a:p>
            <a:pPr marL="628650" lvl="1" indent="-171450">
              <a:buFont typeface="Arial" panose="020B0604020202020204" pitchFamily="34" charset="0"/>
              <a:buChar char="•"/>
            </a:pPr>
            <a:r>
              <a:rPr lang="en-US" kern="1200" dirty="0">
                <a:solidFill>
                  <a:schemeClr val="tx1"/>
                </a:solidFill>
                <a:effectLst/>
                <a:latin typeface="Arial" panose="020B0604020202020204" pitchFamily="34" charset="0"/>
                <a:cs typeface="Arial" panose="020B0604020202020204" pitchFamily="34" charset="0"/>
              </a:rPr>
              <a:t>mentoring new employees, such as appeals RVSRs</a:t>
            </a:r>
            <a:endParaRPr lang="en-US" dirty="0">
              <a:solidFill>
                <a:schemeClr val="tx1"/>
              </a:solidFill>
              <a:effectLst/>
              <a:latin typeface="Arial" panose="020B0604020202020204" pitchFamily="34" charset="0"/>
              <a:cs typeface="Arial" panose="020B0604020202020204" pitchFamily="34" charset="0"/>
            </a:endParaRPr>
          </a:p>
          <a:p>
            <a:pPr marL="628650" lvl="1" indent="-171450">
              <a:buFont typeface="Arial" panose="020B0604020202020204" pitchFamily="34" charset="0"/>
              <a:buChar char="•"/>
            </a:pPr>
            <a:r>
              <a:rPr lang="en-US" kern="1200" dirty="0">
                <a:solidFill>
                  <a:schemeClr val="tx1"/>
                </a:solidFill>
                <a:effectLst/>
                <a:latin typeface="Arial" panose="020B0604020202020204" pitchFamily="34" charset="0"/>
                <a:cs typeface="Arial" panose="020B0604020202020204" pitchFamily="34" charset="0"/>
              </a:rPr>
              <a:t>participating in the training of RVSRs</a:t>
            </a:r>
            <a:endParaRPr lang="en-US" dirty="0">
              <a:solidFill>
                <a:schemeClr val="tx1"/>
              </a:solidFill>
              <a:effectLst/>
              <a:latin typeface="Arial" panose="020B0604020202020204" pitchFamily="34" charset="0"/>
              <a:cs typeface="Arial" panose="020B0604020202020204" pitchFamily="34" charset="0"/>
            </a:endParaRPr>
          </a:p>
          <a:p>
            <a:pPr marL="628650" lvl="1" indent="-171450">
              <a:buFont typeface="Arial" panose="020B0604020202020204" pitchFamily="34" charset="0"/>
              <a:buChar char="•"/>
            </a:pPr>
            <a:r>
              <a:rPr lang="en-US" kern="1200" dirty="0">
                <a:solidFill>
                  <a:schemeClr val="tx1"/>
                </a:solidFill>
                <a:effectLst/>
                <a:latin typeface="Arial" panose="020B0604020202020204" pitchFamily="34" charset="0"/>
                <a:cs typeface="Arial" panose="020B0604020202020204" pitchFamily="34" charset="0"/>
              </a:rPr>
              <a:t>providing feedback to OAR, Compensation Service, or Pension and Fiduciary (P&amp;F) Service managers at all levels</a:t>
            </a:r>
            <a:endParaRPr lang="en-US" dirty="0">
              <a:solidFill>
                <a:schemeClr val="tx1"/>
              </a:solidFill>
              <a:effectLst/>
              <a:latin typeface="Arial" panose="020B0604020202020204" pitchFamily="34" charset="0"/>
              <a:cs typeface="Arial" panose="020B0604020202020204" pitchFamily="34" charset="0"/>
            </a:endParaRPr>
          </a:p>
        </p:txBody>
      </p:sp>
      <p:sp>
        <p:nvSpPr>
          <p:cNvPr id="2560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defRPr/>
            </a:pPr>
            <a:fld id="{FB7F25E6-CD0E-43BB-8351-BA9F9A07464B}" type="slidenum">
              <a:rPr lang="en-US" altLang="en-US" sz="1200"/>
              <a:pPr eaLnBrk="1" hangingPunct="1">
                <a:defRPr/>
              </a:pPr>
              <a:t>6</a:t>
            </a:fld>
            <a:endParaRPr lang="en-US" altLang="en-US" sz="1200" dirty="0"/>
          </a:p>
        </p:txBody>
      </p:sp>
    </p:spTree>
    <p:extLst>
      <p:ext uri="{BB962C8B-B14F-4D97-AF65-F5344CB8AC3E}">
        <p14:creationId xmlns:p14="http://schemas.microsoft.com/office/powerpoint/2010/main" val="31184627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xfrm>
            <a:off x="7175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xfrm>
            <a:off x="701040" y="4473892"/>
            <a:ext cx="5608320" cy="405574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0" i="1" dirty="0">
                <a:solidFill>
                  <a:schemeClr val="tx1"/>
                </a:solidFill>
                <a:latin typeface="Arial" panose="020B0604020202020204" pitchFamily="34" charset="0"/>
                <a:cs typeface="Arial" panose="020B0604020202020204" pitchFamily="34" charset="0"/>
              </a:rPr>
              <a:t>Learning Objective:  </a:t>
            </a:r>
            <a:r>
              <a:rPr lang="en-US" sz="1200" i="1" dirty="0">
                <a:solidFill>
                  <a:schemeClr val="tx1"/>
                </a:solidFill>
                <a:latin typeface="Arial" panose="020B0604020202020204" pitchFamily="34" charset="0"/>
                <a:cs typeface="Arial" panose="020B0604020202020204" pitchFamily="34" charset="0"/>
              </a:rPr>
              <a:t>Identify the duties, jurisdiction, decisional authority, and limits of authority of the DRO</a:t>
            </a:r>
            <a:endParaRPr lang="en-US" sz="1200" i="1" kern="1200" dirty="0">
              <a:solidFill>
                <a:schemeClr val="tx1"/>
              </a:solidFill>
              <a:effectLst/>
              <a:latin typeface="Arial" panose="020B0604020202020204" pitchFamily="34" charset="0"/>
              <a:cs typeface="Arial" panose="020B0604020202020204" pitchFamily="34" charset="0"/>
            </a:endParaRPr>
          </a:p>
          <a:p>
            <a:pPr defTabSz="931774">
              <a:defRPr/>
            </a:pPr>
            <a:endParaRPr lang="en-US" b="1" dirty="0">
              <a:solidFill>
                <a:schemeClr val="tx1"/>
              </a:solidFill>
              <a:latin typeface="Arial" panose="020B0604020202020204" pitchFamily="34" charset="0"/>
              <a:cs typeface="Arial" panose="020B0604020202020204" pitchFamily="34" charset="0"/>
            </a:endParaRPr>
          </a:p>
          <a:p>
            <a:pPr defTabSz="931774">
              <a:defRPr/>
            </a:pPr>
            <a:r>
              <a:rPr lang="en-US" b="0" u="sng" dirty="0">
                <a:solidFill>
                  <a:schemeClr val="tx1"/>
                </a:solidFill>
                <a:latin typeface="Arial" panose="020B0604020202020204" pitchFamily="34" charset="0"/>
                <a:cs typeface="Arial" panose="020B0604020202020204" pitchFamily="34" charset="0"/>
              </a:rPr>
              <a:t>Instructor Notes:</a:t>
            </a:r>
          </a:p>
          <a:p>
            <a:pPr defTabSz="931774">
              <a:defRPr/>
            </a:pPr>
            <a:endParaRPr lang="en-US" dirty="0">
              <a:solidFill>
                <a:schemeClr val="tx1"/>
              </a:solidFill>
              <a:latin typeface="Arial" panose="020B0604020202020204" pitchFamily="34" charset="0"/>
              <a:cs typeface="Arial" panose="020B0604020202020204" pitchFamily="34" charset="0"/>
            </a:endParaRPr>
          </a:p>
          <a:p>
            <a:pPr marL="225425" indent="-225425">
              <a:lnSpc>
                <a:spcPct val="110000"/>
              </a:lnSpc>
            </a:pPr>
            <a:r>
              <a:rPr lang="en-US" dirty="0">
                <a:solidFill>
                  <a:schemeClr val="tx1"/>
                </a:solidFill>
                <a:latin typeface="Arial" panose="020B0604020202020204" pitchFamily="34" charset="0"/>
                <a:cs typeface="Arial" panose="020B0604020202020204" pitchFamily="34" charset="0"/>
              </a:rPr>
              <a:t>The DRO has:</a:t>
            </a:r>
          </a:p>
          <a:p>
            <a:pPr marL="342900" indent="-342900">
              <a:lnSpc>
                <a:spcPct val="110000"/>
              </a:lnSpc>
              <a:buFont typeface="Arial" panose="020B0604020202020204" pitchFamily="34" charset="0"/>
              <a:buChar char="•"/>
            </a:pPr>
            <a:r>
              <a:rPr lang="en-US" i="1" dirty="0">
                <a:solidFill>
                  <a:schemeClr val="tx1"/>
                </a:solidFill>
                <a:latin typeface="Arial" panose="020B0604020202020204" pitchFamily="34" charset="0"/>
                <a:cs typeface="Arial" panose="020B0604020202020204" pitchFamily="34" charset="0"/>
              </a:rPr>
              <a:t>de novo </a:t>
            </a:r>
            <a:r>
              <a:rPr lang="en-US" dirty="0">
                <a:solidFill>
                  <a:schemeClr val="tx1"/>
                </a:solidFill>
                <a:latin typeface="Arial" panose="020B0604020202020204" pitchFamily="34" charset="0"/>
                <a:cs typeface="Arial" panose="020B0604020202020204" pitchFamily="34" charset="0"/>
              </a:rPr>
              <a:t>review jurisdiction over legacy appeals governed by 38 CFR Part 3 and 38 CFR Part 4</a:t>
            </a:r>
          </a:p>
          <a:p>
            <a:pPr marL="342900" indent="-342900">
              <a:lnSpc>
                <a:spcPct val="110000"/>
              </a:lnSpc>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limited jurisdiction over a rating issue raised during an informal conference or formal hearing, provided the issue was part of the rating decision that is subject of the hearing</a:t>
            </a:r>
          </a:p>
          <a:p>
            <a:pPr marL="0" indent="0">
              <a:lnSpc>
                <a:spcPct val="110000"/>
              </a:lnSpc>
              <a:buFont typeface="Arial" panose="020B0604020202020204" pitchFamily="34" charset="0"/>
              <a:buNone/>
            </a:pPr>
            <a:endParaRPr lang="en-US" dirty="0">
              <a:solidFill>
                <a:schemeClr val="tx1"/>
              </a:solidFill>
              <a:latin typeface="Arial" panose="020B0604020202020204" pitchFamily="34" charset="0"/>
              <a:cs typeface="Arial" panose="020B0604020202020204" pitchFamily="34" charset="0"/>
            </a:endParaRPr>
          </a:p>
          <a:p>
            <a:pPr marL="0" indent="0">
              <a:lnSpc>
                <a:spcPct val="110000"/>
              </a:lnSpc>
              <a:buFont typeface="Arial" panose="020B0604020202020204" pitchFamily="34" charset="0"/>
              <a:buNone/>
            </a:pPr>
            <a:r>
              <a:rPr lang="en-US" dirty="0">
                <a:solidFill>
                  <a:schemeClr val="tx1"/>
                </a:solidFill>
                <a:latin typeface="Arial" panose="020B0604020202020204" pitchFamily="34" charset="0"/>
                <a:cs typeface="Arial" panose="020B0604020202020204" pitchFamily="34" charset="0"/>
              </a:rPr>
              <a:t>When a DRO issues a favorable decision on an appealed issue, the DRO assumes jurisdiction over and decides any downstream issues, including:</a:t>
            </a:r>
          </a:p>
          <a:p>
            <a:pPr marL="461963" lvl="1" indent="-236538">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disability evaluation</a:t>
            </a:r>
          </a:p>
          <a:p>
            <a:pPr marL="461963" lvl="1" indent="-236538">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effective date, and</a:t>
            </a:r>
          </a:p>
          <a:p>
            <a:pPr marL="461963" lvl="1" indent="-236538">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any inferred or ancillary issues that are encompassed by that favorable decision.</a:t>
            </a:r>
          </a:p>
          <a:p>
            <a:pPr indent="-231775"/>
            <a:endParaRPr lang="en-US" dirty="0">
              <a:solidFill>
                <a:schemeClr val="tx1"/>
              </a:solidFill>
              <a:latin typeface="Arial" panose="020B0604020202020204" pitchFamily="34" charset="0"/>
              <a:cs typeface="Arial" panose="020B0604020202020204" pitchFamily="34" charset="0"/>
            </a:endParaRPr>
          </a:p>
          <a:p>
            <a:pPr indent="-231775"/>
            <a:r>
              <a:rPr lang="en-US" dirty="0">
                <a:solidFill>
                  <a:schemeClr val="tx1"/>
                </a:solidFill>
                <a:latin typeface="Arial" panose="020B0604020202020204" pitchFamily="34" charset="0"/>
                <a:cs typeface="Arial" panose="020B0604020202020204" pitchFamily="34" charset="0"/>
              </a:rPr>
              <a:t>As an example of a downstream issue, the DRO reviews medical evidence in support of the appeal for service connection of the Veteran’s neurological disability and discovers that the disability now causes loss of use.  If the DRO decides to grant service connection, then the appeal decision must also include a decision on any ancillary benefits to which the Veteran is entitled, such as SMC and auto grant.</a:t>
            </a:r>
          </a:p>
        </p:txBody>
      </p:sp>
      <p:sp>
        <p:nvSpPr>
          <p:cNvPr id="2560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defRPr/>
            </a:pPr>
            <a:fld id="{FB7F25E6-CD0E-43BB-8351-BA9F9A07464B}" type="slidenum">
              <a:rPr lang="en-US" altLang="en-US" sz="1200"/>
              <a:pPr eaLnBrk="1" hangingPunct="1">
                <a:defRPr/>
              </a:pPr>
              <a:t>7</a:t>
            </a:fld>
            <a:endParaRPr lang="en-US" altLang="en-US" sz="1200" dirty="0"/>
          </a:p>
        </p:txBody>
      </p:sp>
    </p:spTree>
    <p:extLst>
      <p:ext uri="{BB962C8B-B14F-4D97-AF65-F5344CB8AC3E}">
        <p14:creationId xmlns:p14="http://schemas.microsoft.com/office/powerpoint/2010/main" val="42592563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xfrm>
            <a:off x="7175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0" i="1" dirty="0">
                <a:solidFill>
                  <a:schemeClr val="tx1"/>
                </a:solidFill>
                <a:latin typeface="Arial" panose="020B0604020202020204" pitchFamily="34" charset="0"/>
                <a:cs typeface="Arial" panose="020B0604020202020204" pitchFamily="34" charset="0"/>
              </a:rPr>
              <a:t>Learning Objective:  </a:t>
            </a:r>
            <a:r>
              <a:rPr lang="en-US" sz="1200" i="1" dirty="0">
                <a:solidFill>
                  <a:schemeClr val="tx1"/>
                </a:solidFill>
                <a:latin typeface="Arial" panose="020B0604020202020204" pitchFamily="34" charset="0"/>
                <a:cs typeface="Arial" panose="020B0604020202020204" pitchFamily="34" charset="0"/>
              </a:rPr>
              <a:t>Identify the duties, jurisdiction, decisional authority, and limits of authority of the DRO</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b="0" i="1" u="sng" dirty="0">
              <a:solidFill>
                <a:schemeClr val="tx1"/>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0" u="sng" dirty="0">
                <a:solidFill>
                  <a:schemeClr val="tx1"/>
                </a:solidFill>
                <a:latin typeface="Arial" panose="020B0604020202020204" pitchFamily="34" charset="0"/>
                <a:cs typeface="Arial" panose="020B0604020202020204" pitchFamily="34" charset="0"/>
              </a:rPr>
              <a:t>Instructor Notes:</a:t>
            </a:r>
          </a:p>
          <a:p>
            <a:pPr defTabSz="931774">
              <a:defRPr/>
            </a:pPr>
            <a:endParaRPr lang="en-US" dirty="0">
              <a:solidFill>
                <a:schemeClr val="tx1"/>
              </a:solidFill>
              <a:latin typeface="Arial" panose="020B0604020202020204" pitchFamily="34" charset="0"/>
              <a:cs typeface="Arial" panose="020B0604020202020204" pitchFamily="34" charset="0"/>
            </a:endParaRPr>
          </a:p>
          <a:p>
            <a:pPr marL="225425" indent="-225425"/>
            <a:r>
              <a:rPr lang="en-US" dirty="0">
                <a:solidFill>
                  <a:schemeClr val="tx1"/>
                </a:solidFill>
                <a:latin typeface="Arial" panose="020B0604020202020204" pitchFamily="34" charset="0"/>
                <a:cs typeface="Arial" panose="020B0604020202020204" pitchFamily="34" charset="0"/>
              </a:rPr>
              <a:t>The DRO </a:t>
            </a:r>
            <a:r>
              <a:rPr lang="en-US" u="sng" dirty="0">
                <a:solidFill>
                  <a:schemeClr val="tx1"/>
                </a:solidFill>
                <a:latin typeface="Arial" panose="020B0604020202020204" pitchFamily="34" charset="0"/>
                <a:cs typeface="Arial" panose="020B0604020202020204" pitchFamily="34" charset="0"/>
              </a:rPr>
              <a:t>does not</a:t>
            </a:r>
            <a:r>
              <a:rPr lang="en-US" dirty="0">
                <a:solidFill>
                  <a:schemeClr val="tx1"/>
                </a:solidFill>
                <a:latin typeface="Arial" panose="020B0604020202020204" pitchFamily="34" charset="0"/>
                <a:cs typeface="Arial" panose="020B0604020202020204" pitchFamily="34" charset="0"/>
              </a:rPr>
              <a:t> have jurisdiction over:</a:t>
            </a:r>
          </a:p>
          <a:p>
            <a:pPr marL="461963" lvl="1" indent="-236538">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an appeal on a rating decision previously made by the DRO</a:t>
            </a:r>
          </a:p>
          <a:p>
            <a:pPr marL="461963" lvl="1" indent="-236538">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Disagreements filed on or after February 19, 2019, to which the modernized review system applies</a:t>
            </a:r>
          </a:p>
          <a:p>
            <a:pPr marL="461963" lvl="1" indent="-236538">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Committee on Waivers and Compromises (COWC) issues</a:t>
            </a:r>
          </a:p>
          <a:p>
            <a:pPr marL="461963" lvl="1" indent="-236538">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loan guaranty</a:t>
            </a:r>
          </a:p>
          <a:p>
            <a:pPr marL="461963" lvl="1" indent="-236538">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insurance, and</a:t>
            </a:r>
          </a:p>
          <a:p>
            <a:pPr marL="461963" lvl="1" indent="-236538">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hearing requests concerning the denial of benefits from a medical determination rendered by a VA medical activity for:</a:t>
            </a:r>
          </a:p>
          <a:p>
            <a:pPr marL="919163" lvl="2" indent="-236538">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Clothing allowance</a:t>
            </a:r>
          </a:p>
          <a:p>
            <a:pPr marL="919163" lvl="2" indent="-236538">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Automobile and adaptive equipment, and</a:t>
            </a:r>
          </a:p>
          <a:p>
            <a:pPr marL="919163" lvl="2" indent="-236538">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Specially adapted housing.</a:t>
            </a:r>
          </a:p>
        </p:txBody>
      </p:sp>
      <p:sp>
        <p:nvSpPr>
          <p:cNvPr id="2560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defRPr/>
            </a:pPr>
            <a:fld id="{FB7F25E6-CD0E-43BB-8351-BA9F9A07464B}" type="slidenum">
              <a:rPr lang="en-US" altLang="en-US" sz="1200"/>
              <a:pPr eaLnBrk="1" hangingPunct="1">
                <a:defRPr/>
              </a:pPr>
              <a:t>8</a:t>
            </a:fld>
            <a:endParaRPr lang="en-US" altLang="en-US" sz="1200" dirty="0"/>
          </a:p>
        </p:txBody>
      </p:sp>
    </p:spTree>
    <p:extLst>
      <p:ext uri="{BB962C8B-B14F-4D97-AF65-F5344CB8AC3E}">
        <p14:creationId xmlns:p14="http://schemas.microsoft.com/office/powerpoint/2010/main" val="23108113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xfrm>
            <a:off x="7175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0" i="1" dirty="0">
                <a:solidFill>
                  <a:schemeClr val="tx1"/>
                </a:solidFill>
                <a:latin typeface="Arial" panose="020B0604020202020204" pitchFamily="34" charset="0"/>
                <a:cs typeface="Arial" panose="020B0604020202020204" pitchFamily="34" charset="0"/>
              </a:rPr>
              <a:t>Learning Objective:  </a:t>
            </a:r>
            <a:r>
              <a:rPr lang="en-US" sz="1200" i="1" dirty="0">
                <a:solidFill>
                  <a:schemeClr val="tx1"/>
                </a:solidFill>
                <a:latin typeface="Arial" panose="020B0604020202020204" pitchFamily="34" charset="0"/>
                <a:cs typeface="Arial" panose="020B0604020202020204" pitchFamily="34" charset="0"/>
              </a:rPr>
              <a:t>Identify the duties, jurisdiction, decisional authority, and limits of authority of the DRO</a:t>
            </a:r>
            <a:endParaRPr lang="en-US" sz="1200" i="1" kern="1200" dirty="0">
              <a:solidFill>
                <a:schemeClr val="tx1"/>
              </a:solidFill>
              <a:effectLst/>
              <a:latin typeface="Arial" panose="020B0604020202020204" pitchFamily="34" charset="0"/>
              <a:cs typeface="Arial" panose="020B0604020202020204" pitchFamily="34" charset="0"/>
            </a:endParaRPr>
          </a:p>
          <a:p>
            <a:pPr defTabSz="931774">
              <a:defRPr/>
            </a:pPr>
            <a:endParaRPr lang="en-US" sz="1200" b="1" dirty="0">
              <a:solidFill>
                <a:schemeClr val="tx1"/>
              </a:solidFill>
              <a:latin typeface="Arial" panose="020B0604020202020204" pitchFamily="34" charset="0"/>
              <a:cs typeface="Arial" panose="020B0604020202020204" pitchFamily="34" charset="0"/>
            </a:endParaRPr>
          </a:p>
          <a:p>
            <a:pPr defTabSz="931774">
              <a:defRPr/>
            </a:pPr>
            <a:r>
              <a:rPr lang="en-US" sz="1200" b="0" u="sng" dirty="0">
                <a:solidFill>
                  <a:schemeClr val="tx1"/>
                </a:solidFill>
                <a:latin typeface="Arial" panose="020B0604020202020204" pitchFamily="34" charset="0"/>
                <a:cs typeface="Arial" panose="020B0604020202020204" pitchFamily="34" charset="0"/>
              </a:rPr>
              <a:t>Instructor Notes:</a:t>
            </a:r>
          </a:p>
          <a:p>
            <a:pPr defTabSz="931774">
              <a:defRPr/>
            </a:pPr>
            <a:endParaRPr lang="en-US" sz="1200" dirty="0">
              <a:solidFill>
                <a:schemeClr val="tx1"/>
              </a:solidFill>
              <a:latin typeface="Arial" panose="020B0604020202020204" pitchFamily="34" charset="0"/>
              <a:cs typeface="Arial" panose="020B0604020202020204" pitchFamily="34" charset="0"/>
            </a:endParaRPr>
          </a:p>
          <a:p>
            <a:pPr marL="225425" indent="-225425"/>
            <a:r>
              <a:rPr lang="en-US" sz="1200" dirty="0">
                <a:solidFill>
                  <a:schemeClr val="tx1"/>
                </a:solidFill>
                <a:latin typeface="Arial" panose="020B0604020202020204" pitchFamily="34" charset="0"/>
                <a:cs typeface="Arial" panose="020B0604020202020204" pitchFamily="34" charset="0"/>
              </a:rPr>
              <a:t>The DRO may amend, reverse, or modify a decision based on </a:t>
            </a:r>
          </a:p>
          <a:p>
            <a:pPr marL="225425" indent="-225425">
              <a:buFont typeface="Arial" panose="020B0604020202020204" pitchFamily="34" charset="0"/>
              <a:buChar char="•"/>
            </a:pPr>
            <a:r>
              <a:rPr lang="en-US" sz="1200" i="1" dirty="0">
                <a:solidFill>
                  <a:schemeClr val="tx1"/>
                </a:solidFill>
                <a:latin typeface="Arial" panose="020B0604020202020204" pitchFamily="34" charset="0"/>
                <a:cs typeface="Arial" panose="020B0604020202020204" pitchFamily="34" charset="0"/>
              </a:rPr>
              <a:t>de novo </a:t>
            </a:r>
            <a:r>
              <a:rPr lang="en-US" sz="1200" dirty="0">
                <a:solidFill>
                  <a:schemeClr val="tx1"/>
                </a:solidFill>
                <a:latin typeface="Arial" panose="020B0604020202020204" pitchFamily="34" charset="0"/>
                <a:cs typeface="Arial" panose="020B0604020202020204" pitchFamily="34" charset="0"/>
              </a:rPr>
              <a:t>review, </a:t>
            </a:r>
          </a:p>
          <a:p>
            <a:pPr marL="225425" indent="-225425">
              <a:buFont typeface="Arial" panose="020B0604020202020204" pitchFamily="34" charset="0"/>
              <a:buChar char="•"/>
            </a:pPr>
            <a:r>
              <a:rPr lang="en-US" sz="1200" dirty="0">
                <a:solidFill>
                  <a:schemeClr val="tx1"/>
                </a:solidFill>
                <a:latin typeface="Arial" panose="020B0604020202020204" pitchFamily="34" charset="0"/>
                <a:cs typeface="Arial" panose="020B0604020202020204" pitchFamily="34" charset="0"/>
              </a:rPr>
              <a:t>new evidence, or </a:t>
            </a:r>
          </a:p>
          <a:p>
            <a:pPr marL="225425" indent="-225425">
              <a:buFont typeface="Arial" panose="020B0604020202020204" pitchFamily="34" charset="0"/>
              <a:buChar char="•"/>
            </a:pPr>
            <a:r>
              <a:rPr lang="en-US" sz="1200" dirty="0">
                <a:solidFill>
                  <a:schemeClr val="tx1"/>
                </a:solidFill>
                <a:latin typeface="Arial" panose="020B0604020202020204" pitchFamily="34" charset="0"/>
                <a:cs typeface="Arial" panose="020B0604020202020204" pitchFamily="34" charset="0"/>
              </a:rPr>
              <a:t>clear and unmistakable authority (CUE)</a:t>
            </a:r>
          </a:p>
          <a:p>
            <a:pPr marL="0" indent="0">
              <a:buFont typeface="Arial" panose="020B0604020202020204" pitchFamily="34" charset="0"/>
              <a:buNone/>
            </a:pPr>
            <a:endParaRPr lang="en-US" sz="1200" dirty="0">
              <a:solidFill>
                <a:schemeClr val="tx1"/>
              </a:solidFill>
              <a:latin typeface="Arial" panose="020B0604020202020204" pitchFamily="34" charset="0"/>
              <a:cs typeface="Arial" panose="020B0604020202020204" pitchFamily="34" charset="0"/>
            </a:endParaRPr>
          </a:p>
          <a:p>
            <a:pPr marL="0" indent="0">
              <a:buFont typeface="Arial" panose="020B0604020202020204" pitchFamily="34" charset="0"/>
              <a:buNone/>
            </a:pPr>
            <a:r>
              <a:rPr lang="en-US" sz="1200" dirty="0">
                <a:solidFill>
                  <a:schemeClr val="tx1"/>
                </a:solidFill>
                <a:latin typeface="Arial" panose="020B0604020202020204" pitchFamily="34" charset="0"/>
                <a:cs typeface="Arial" panose="020B0604020202020204" pitchFamily="34" charset="0"/>
              </a:rPr>
              <a:t>The DRO may also exercise single signature CUE authority on decisions that do not involve reduction of evaluation or severance of service connection. </a:t>
            </a:r>
          </a:p>
          <a:p>
            <a:pPr marL="0" indent="0">
              <a:buFont typeface="Arial" panose="020B0604020202020204" pitchFamily="34" charset="0"/>
              <a:buNone/>
            </a:pPr>
            <a:endParaRPr lang="en-US" sz="1200" dirty="0">
              <a:solidFill>
                <a:schemeClr val="tx1"/>
              </a:solidFill>
              <a:latin typeface="Arial" panose="020B0604020202020204" pitchFamily="34" charset="0"/>
              <a:cs typeface="Arial" panose="020B0604020202020204" pitchFamily="34" charset="0"/>
            </a:endParaRPr>
          </a:p>
        </p:txBody>
      </p:sp>
      <p:sp>
        <p:nvSpPr>
          <p:cNvPr id="2560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defRPr/>
            </a:pPr>
            <a:fld id="{FB7F25E6-CD0E-43BB-8351-BA9F9A07464B}" type="slidenum">
              <a:rPr lang="en-US" altLang="en-US" sz="1200"/>
              <a:pPr eaLnBrk="1" hangingPunct="1">
                <a:defRPr/>
              </a:pPr>
              <a:t>9</a:t>
            </a:fld>
            <a:endParaRPr lang="en-US" altLang="en-US" sz="1200" dirty="0"/>
          </a:p>
        </p:txBody>
      </p:sp>
    </p:spTree>
    <p:extLst>
      <p:ext uri="{BB962C8B-B14F-4D97-AF65-F5344CB8AC3E}">
        <p14:creationId xmlns:p14="http://schemas.microsoft.com/office/powerpoint/2010/main" val="201827394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tags" Target="../tags/tag4.xml"/><Relationship Id="rId2" Type="http://schemas.openxmlformats.org/officeDocument/2006/relationships/tags" Target="../tags/tag3.xml"/><Relationship Id="rId1" Type="http://schemas.openxmlformats.org/officeDocument/2006/relationships/tags" Target="../tags/tag2.xml"/><Relationship Id="rId4"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A36383B9-8516-422F-8979-8D4EBC5CDDAB}" type="slidenum">
              <a:rPr lang="en-US" smtClean="0"/>
              <a:t>‹#›</a:t>
            </a:fld>
            <a:endParaRPr lang="en-US" dirty="0"/>
          </a:p>
        </p:txBody>
      </p:sp>
      <p:sp>
        <p:nvSpPr>
          <p:cNvPr id="4" name="Rectangle 3"/>
          <p:cNvSpPr/>
          <p:nvPr/>
        </p:nvSpPr>
        <p:spPr>
          <a:xfrm>
            <a:off x="0" y="5376955"/>
            <a:ext cx="12192000" cy="14811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US" sz="1800" dirty="0">
              <a:solidFill>
                <a:prstClr val="white"/>
              </a:solidFill>
            </a:endParaRPr>
          </a:p>
        </p:txBody>
      </p:sp>
      <p:sp>
        <p:nvSpPr>
          <p:cNvPr id="6" name="Title 1"/>
          <p:cNvSpPr txBox="1">
            <a:spLocks/>
          </p:cNvSpPr>
          <p:nvPr/>
        </p:nvSpPr>
        <p:spPr>
          <a:xfrm>
            <a:off x="3895120" y="4803734"/>
            <a:ext cx="7700433" cy="450535"/>
          </a:xfrm>
          <a:prstGeom prst="rect">
            <a:avLst/>
          </a:prstGeom>
          <a:ln>
            <a:solidFill>
              <a:schemeClr val="bg1"/>
            </a:solidFill>
          </a:ln>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r">
              <a:lnSpc>
                <a:spcPct val="80000"/>
              </a:lnSpc>
            </a:pPr>
            <a:r>
              <a:rPr lang="en-US" sz="2000" dirty="0">
                <a:solidFill>
                  <a:srgbClr val="000000"/>
                </a:solidFill>
              </a:rPr>
              <a:t>August 30, 2017</a:t>
            </a:r>
          </a:p>
        </p:txBody>
      </p:sp>
      <p:grpSp>
        <p:nvGrpSpPr>
          <p:cNvPr id="12" name="Group 11"/>
          <p:cNvGrpSpPr/>
          <p:nvPr/>
        </p:nvGrpSpPr>
        <p:grpSpPr>
          <a:xfrm>
            <a:off x="1714248" y="1694039"/>
            <a:ext cx="8763504" cy="1558035"/>
            <a:chOff x="966536" y="1694131"/>
            <a:chExt cx="6572628" cy="1558035"/>
          </a:xfrm>
        </p:grpSpPr>
        <p:sp>
          <p:nvSpPr>
            <p:cNvPr id="13" name="Title 1"/>
            <p:cNvSpPr txBox="1">
              <a:spLocks/>
            </p:cNvSpPr>
            <p:nvPr/>
          </p:nvSpPr>
          <p:spPr>
            <a:xfrm>
              <a:off x="966536" y="1763943"/>
              <a:ext cx="2133600" cy="1488223"/>
            </a:xfrm>
            <a:prstGeom prst="rect">
              <a:avLst/>
            </a:prstGeom>
            <a:ln>
              <a:solidFill>
                <a:schemeClr val="bg1"/>
              </a:solidFill>
            </a:ln>
            <a:effectLst/>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11500" b="1" spc="-100" dirty="0">
                  <a:solidFill>
                    <a:srgbClr val="003F72">
                      <a:lumMod val="50000"/>
                    </a:srgbClr>
                  </a:solidFill>
                  <a:latin typeface="Myriad Pro"/>
                  <a:cs typeface="Arial" panose="020B0604020202020204" pitchFamily="34" charset="0"/>
                </a:rPr>
                <a:t>VA</a:t>
              </a:r>
            </a:p>
          </p:txBody>
        </p:sp>
        <p:sp>
          <p:nvSpPr>
            <p:cNvPr id="14" name="Title 1"/>
            <p:cNvSpPr txBox="1">
              <a:spLocks/>
            </p:cNvSpPr>
            <p:nvPr/>
          </p:nvSpPr>
          <p:spPr>
            <a:xfrm>
              <a:off x="3316705" y="1750278"/>
              <a:ext cx="4222459" cy="1307009"/>
            </a:xfrm>
            <a:prstGeom prst="rect">
              <a:avLst/>
            </a:prstGeom>
            <a:ln>
              <a:solidFill>
                <a:schemeClr val="bg1"/>
              </a:solidFill>
            </a:ln>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5400" b="1" dirty="0">
                  <a:solidFill>
                    <a:srgbClr val="00B0F0"/>
                  </a:solidFill>
                  <a:latin typeface="Arial" panose="020B0604020202020204" pitchFamily="34" charset="0"/>
                  <a:cs typeface="Arial" panose="020B0604020202020204" pitchFamily="34" charset="0"/>
                </a:rPr>
                <a:t>Key Leaders </a:t>
              </a:r>
              <a:br>
                <a:rPr lang="en-US" sz="5400" b="1" dirty="0">
                  <a:solidFill>
                    <a:srgbClr val="00B0F0"/>
                  </a:solidFill>
                  <a:latin typeface="Arial" panose="020B0604020202020204" pitchFamily="34" charset="0"/>
                  <a:cs typeface="Arial" panose="020B0604020202020204" pitchFamily="34" charset="0"/>
                </a:rPr>
              </a:br>
              <a:r>
                <a:rPr lang="en-US" sz="5400" b="1" dirty="0">
                  <a:solidFill>
                    <a:srgbClr val="00B0F0"/>
                  </a:solidFill>
                  <a:latin typeface="Arial" panose="020B0604020202020204" pitchFamily="34" charset="0"/>
                  <a:cs typeface="Arial" panose="020B0604020202020204" pitchFamily="34" charset="0"/>
                </a:rPr>
                <a:t>Meeting</a:t>
              </a:r>
            </a:p>
          </p:txBody>
        </p:sp>
        <p:cxnSp>
          <p:nvCxnSpPr>
            <p:cNvPr id="15" name="Straight Connector 14"/>
            <p:cNvCxnSpPr/>
            <p:nvPr/>
          </p:nvCxnSpPr>
          <p:spPr>
            <a:xfrm flipH="1">
              <a:off x="3172326" y="1694131"/>
              <a:ext cx="12032" cy="1280160"/>
            </a:xfrm>
            <a:prstGeom prst="line">
              <a:avLst/>
            </a:prstGeom>
            <a:ln w="22225" cmpd="sng">
              <a:solidFill>
                <a:schemeClr val="tx1"/>
              </a:solidFill>
            </a:ln>
            <a:effectLst/>
          </p:spPr>
          <p:style>
            <a:lnRef idx="2">
              <a:schemeClr val="accent1"/>
            </a:lnRef>
            <a:fillRef idx="0">
              <a:schemeClr val="accent1"/>
            </a:fillRef>
            <a:effectRef idx="1">
              <a:schemeClr val="accent1"/>
            </a:effectRef>
            <a:fontRef idx="minor">
              <a:schemeClr val="tx1"/>
            </a:fontRef>
          </p:style>
        </p:cxnSp>
      </p:grpSp>
      <p:pic>
        <p:nvPicPr>
          <p:cNvPr id="1026" name="Picture 2" descr="C:\Users\vacoGrovem\AppData\Local\Microsoft\Windows\Temporary Internet Files\Content.Outlook\83QVOJUE\CHOOSE-VA-rev.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31552" y="5644912"/>
            <a:ext cx="4064000" cy="8207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52302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fld id="{A36383B9-8516-422F-8979-8D4EBC5CDDAB}" type="slidenum">
              <a:rPr lang="en-US" smtClean="0"/>
              <a:t>‹#›</a:t>
            </a:fld>
            <a:endParaRPr lang="en-US" dirty="0"/>
          </a:p>
        </p:txBody>
      </p:sp>
      <p:sp>
        <p:nvSpPr>
          <p:cNvPr id="4" name="TextBox 3">
            <a:extLst>
              <a:ext uri="{FF2B5EF4-FFF2-40B4-BE49-F238E27FC236}">
                <a16:creationId xmlns:a16="http://schemas.microsoft.com/office/drawing/2014/main" id="{DA3A65DD-876D-4000-B1AA-878B326EE856}"/>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11089411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1_Title and Bullet">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0" y="793628"/>
            <a:ext cx="12192000" cy="1086867"/>
          </a:xfrm>
        </p:spPr>
        <p:txBody>
          <a:bodyPr anchor="t">
            <a:normAutofit/>
          </a:bodyPr>
          <a:lstStyle>
            <a:lvl1pPr algn="ctr">
              <a:defRPr sz="2800">
                <a:solidFill>
                  <a:srgbClr val="1F497D"/>
                </a:solidFill>
              </a:defRPr>
            </a:lvl1pPr>
          </a:lstStyle>
          <a:p>
            <a:r>
              <a:rPr lang="en-US"/>
              <a:t>Click to edit Master title style</a:t>
            </a:r>
            <a:endParaRPr lang="en-US" dirty="0"/>
          </a:p>
        </p:txBody>
      </p:sp>
      <p:sp>
        <p:nvSpPr>
          <p:cNvPr id="3" name="Content Placeholder 2"/>
          <p:cNvSpPr>
            <a:spLocks noGrp="1"/>
          </p:cNvSpPr>
          <p:nvPr>
            <p:ph idx="1" hasCustomPrompt="1"/>
            <p:custDataLst>
              <p:tags r:id="rId2"/>
            </p:custDataLst>
          </p:nvPr>
        </p:nvSpPr>
        <p:spPr>
          <a:xfrm>
            <a:off x="609600" y="2057400"/>
            <a:ext cx="10972800" cy="3916363"/>
          </a:xfrm>
          <a:prstGeom prst="rect">
            <a:avLst/>
          </a:prstGeom>
        </p:spPr>
        <p:txBody>
          <a:bodyPr>
            <a:normAutofit/>
          </a:bodyPr>
          <a:lstStyle>
            <a:lvl1pPr marL="285750" indent="-285750">
              <a:spcBef>
                <a:spcPts val="0"/>
              </a:spcBef>
              <a:spcAft>
                <a:spcPts val="600"/>
              </a:spcAft>
              <a:buFont typeface="Arial" panose="020B0604020202020204" pitchFamily="34" charset="0"/>
              <a:buChar char="•"/>
              <a:defRPr sz="1800">
                <a:latin typeface="Arial" panose="020B0604020202020204" pitchFamily="34" charset="0"/>
                <a:cs typeface="Arial" panose="020B0604020202020204" pitchFamily="34" charset="0"/>
              </a:defRPr>
            </a:lvl1pPr>
            <a:lvl2pPr marL="478632" indent="-285750">
              <a:spcBef>
                <a:spcPts val="0"/>
              </a:spcBef>
              <a:spcAft>
                <a:spcPts val="600"/>
              </a:spcAft>
              <a:buFont typeface="Arial" panose="020B0604020202020204" pitchFamily="34" charset="0"/>
              <a:buChar char="•"/>
              <a:defRPr sz="1600">
                <a:latin typeface="Arial" panose="020B0604020202020204" pitchFamily="34" charset="0"/>
                <a:cs typeface="Arial" panose="020B0604020202020204" pitchFamily="34" charset="0"/>
              </a:defRPr>
            </a:lvl2pPr>
            <a:lvl3pPr marL="671513" indent="-285750">
              <a:spcBef>
                <a:spcPts val="0"/>
              </a:spcBef>
              <a:spcAft>
                <a:spcPts val="600"/>
              </a:spcAft>
              <a:buFont typeface="Arial" panose="020B0604020202020204" pitchFamily="34" charset="0"/>
              <a:buChar char="•"/>
              <a:defRPr sz="1400">
                <a:latin typeface="Arial" panose="020B0604020202020204" pitchFamily="34" charset="0"/>
                <a:cs typeface="Arial" panose="020B0604020202020204" pitchFamily="34" charset="0"/>
              </a:defRPr>
            </a:lvl3pPr>
            <a:lvl4pPr marL="864394" indent="-285750">
              <a:spcBef>
                <a:spcPts val="0"/>
              </a:spcBef>
              <a:spcAft>
                <a:spcPts val="600"/>
              </a:spcAft>
              <a:buFont typeface="Arial" panose="020B0604020202020204" pitchFamily="34" charset="0"/>
              <a:buChar char="•"/>
              <a:defRPr sz="1400">
                <a:latin typeface="Arial" panose="020B0604020202020204" pitchFamily="34" charset="0"/>
                <a:cs typeface="Arial" panose="020B0604020202020204" pitchFamily="34" charset="0"/>
              </a:defRPr>
            </a:lvl4pPr>
            <a:lvl5pPr marL="964406" indent="-192881">
              <a:spcBef>
                <a:spcPts val="0"/>
              </a:spcBef>
              <a:spcAft>
                <a:spcPts val="600"/>
              </a:spcAft>
              <a:buFont typeface="Arial" panose="020B0604020202020204" pitchFamily="34" charset="0"/>
              <a:buChar char="•"/>
              <a:defRPr sz="1200">
                <a:latin typeface="Arial" panose="020B0604020202020204" pitchFamily="34" charset="0"/>
                <a:cs typeface="Arial" panose="020B0604020202020204" pitchFamily="34" charset="0"/>
              </a:defRPr>
            </a:lvl5pPr>
          </a:lstStyle>
          <a:p>
            <a:pPr lvl="0"/>
            <a:r>
              <a:rPr lang="en-US" dirty="0"/>
              <a:t>Second level</a:t>
            </a:r>
          </a:p>
          <a:p>
            <a:pPr lvl="1"/>
            <a:r>
              <a:rPr lang="en-US" dirty="0"/>
              <a:t>Third level</a:t>
            </a:r>
          </a:p>
          <a:p>
            <a:pPr lvl="2"/>
            <a:r>
              <a:rPr lang="en-US" dirty="0"/>
              <a:t>Fourth level</a:t>
            </a:r>
          </a:p>
          <a:p>
            <a:pPr lvl="3"/>
            <a:r>
              <a:rPr lang="en-US" dirty="0"/>
              <a:t>Fifth level</a:t>
            </a:r>
          </a:p>
        </p:txBody>
      </p:sp>
      <p:sp>
        <p:nvSpPr>
          <p:cNvPr id="8" name="Slide Number Placeholder 5">
            <a:extLst>
              <a:ext uri="{FF2B5EF4-FFF2-40B4-BE49-F238E27FC236}">
                <a16:creationId xmlns:a16="http://schemas.microsoft.com/office/drawing/2014/main" id="{D182D0DC-F309-4AD6-9FC4-7A92EF3A0C20}"/>
              </a:ext>
            </a:extLst>
          </p:cNvPr>
          <p:cNvSpPr>
            <a:spLocks noGrp="1"/>
          </p:cNvSpPr>
          <p:nvPr>
            <p:ph type="sldNum" sz="quarter" idx="12"/>
            <p:custDataLst>
              <p:tags r:id="rId3"/>
            </p:custDataLst>
          </p:nvPr>
        </p:nvSpPr>
        <p:spPr>
          <a:xfrm>
            <a:off x="9347200" y="6336268"/>
            <a:ext cx="2844800" cy="365125"/>
          </a:xfrm>
          <a:prstGeom prst="rect">
            <a:avLst/>
          </a:prstGeom>
        </p:spPr>
        <p:txBody>
          <a:bodyPr/>
          <a:lstStyle>
            <a:lvl1pPr algn="r">
              <a:defRPr sz="1400">
                <a:solidFill>
                  <a:schemeClr val="tx1"/>
                </a:solidFill>
                <a:latin typeface="Arial" panose="020B0604020202020204" pitchFamily="34" charset="0"/>
                <a:cs typeface="Arial" panose="020B0604020202020204" pitchFamily="34" charset="0"/>
              </a:defRPr>
            </a:lvl1pPr>
          </a:lstStyle>
          <a:p>
            <a:fld id="{36A6A193-2FDC-48DD-8023-1C75B05EEA9A}" type="slidenum">
              <a:rPr lang="en-US" smtClean="0"/>
              <a:pPr/>
              <a:t>‹#›</a:t>
            </a:fld>
            <a:endParaRPr lang="en-US" dirty="0"/>
          </a:p>
        </p:txBody>
      </p:sp>
      <p:sp>
        <p:nvSpPr>
          <p:cNvPr id="5" name="TextBox 4">
            <a:extLst>
              <a:ext uri="{FF2B5EF4-FFF2-40B4-BE49-F238E27FC236}">
                <a16:creationId xmlns:a16="http://schemas.microsoft.com/office/drawing/2014/main" id="{B0A07940-F539-43F8-81B9-3F2BEB3522F1}"/>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41813628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75ED316-A095-4798-BA6F-ADC1D3092531}" type="datetimeFigureOut">
              <a:rPr lang="en-US" smtClean="0"/>
              <a:t>12/5/2023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7708590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12/5/2023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3014588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5ED316-A095-4798-BA6F-ADC1D3092531}" type="datetimeFigureOut">
              <a:rPr lang="en-US" smtClean="0"/>
              <a:t>12/5/2023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13008993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5ED316-A095-4798-BA6F-ADC1D3092531}" type="datetimeFigureOut">
              <a:rPr lang="en-US" smtClean="0"/>
              <a:t>12/5/2023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12203335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5ED316-A095-4798-BA6F-ADC1D3092531}" type="datetimeFigureOut">
              <a:rPr lang="en-US" smtClean="0"/>
              <a:t>12/5/2023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1643122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5ED316-A095-4798-BA6F-ADC1D3092531}" type="datetimeFigureOut">
              <a:rPr lang="en-US" smtClean="0"/>
              <a:t>12/5/2023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4572140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5ED316-A095-4798-BA6F-ADC1D3092531}" type="datetimeFigureOut">
              <a:rPr lang="en-US" smtClean="0"/>
              <a:t>12/5/2023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81344108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75ED316-A095-4798-BA6F-ADC1D3092531}" type="datetimeFigureOut">
              <a:rPr lang="en-US" smtClean="0"/>
              <a:t>12/5/2023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4016778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2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A36383B9-8516-422F-8979-8D4EBC5CDDAB}" type="slidenum">
              <a:rPr lang="en-US" smtClean="0"/>
              <a:t>‹#›</a:t>
            </a:fld>
            <a:endParaRPr lang="en-US" dirty="0"/>
          </a:p>
        </p:txBody>
      </p:sp>
      <p:sp>
        <p:nvSpPr>
          <p:cNvPr id="4" name="Rectangle 3"/>
          <p:cNvSpPr/>
          <p:nvPr/>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5" name="Title 1"/>
          <p:cNvSpPr>
            <a:spLocks noGrp="1"/>
          </p:cNvSpPr>
          <p:nvPr>
            <p:ph type="title" hasCustomPrompt="1"/>
          </p:nvPr>
        </p:nvSpPr>
        <p:spPr>
          <a:xfrm>
            <a:off x="0" y="-76200"/>
            <a:ext cx="12192000" cy="731520"/>
          </a:xfrm>
        </p:spPr>
        <p:txBody>
          <a:bodyPr>
            <a:normAutofit/>
          </a:bodyPr>
          <a:lstStyle>
            <a:lvl1pPr>
              <a:defRPr b="1" baseline="0">
                <a:solidFill>
                  <a:schemeClr val="bg1"/>
                </a:solidFill>
              </a:defRPr>
            </a:lvl1pPr>
          </a:lstStyle>
          <a:p>
            <a:r>
              <a:rPr lang="en-US" sz="3600" dirty="0"/>
              <a:t>Agenda</a:t>
            </a:r>
            <a:endParaRPr lang="en-US" sz="3600" u="sng" dirty="0"/>
          </a:p>
        </p:txBody>
      </p:sp>
      <p:sp>
        <p:nvSpPr>
          <p:cNvPr id="6" name="TextBox 5"/>
          <p:cNvSpPr txBox="1"/>
          <p:nvPr/>
        </p:nvSpPr>
        <p:spPr>
          <a:xfrm>
            <a:off x="441832" y="1659466"/>
            <a:ext cx="11308337" cy="369332"/>
          </a:xfrm>
          <a:prstGeom prst="rect">
            <a:avLst/>
          </a:prstGeom>
          <a:solidFill>
            <a:srgbClr val="00B0F0"/>
          </a:solidFill>
        </p:spPr>
        <p:txBody>
          <a:bodyPr wrap="square" lIns="91440" tIns="45720" rIns="91440" bIns="45720" rtlCol="0">
            <a:spAutoFit/>
          </a:bodyPr>
          <a:lstStyle/>
          <a:p>
            <a:endParaRPr lang="en-US" sz="1800" dirty="0">
              <a:solidFill>
                <a:srgbClr val="000000"/>
              </a:solidFill>
            </a:endParaRPr>
          </a:p>
        </p:txBody>
      </p:sp>
      <p:sp>
        <p:nvSpPr>
          <p:cNvPr id="7" name="TextBox 6"/>
          <p:cNvSpPr txBox="1"/>
          <p:nvPr/>
        </p:nvSpPr>
        <p:spPr>
          <a:xfrm>
            <a:off x="863591" y="2749897"/>
            <a:ext cx="10522964" cy="861774"/>
          </a:xfrm>
          <a:prstGeom prst="rect">
            <a:avLst/>
          </a:prstGeom>
          <a:noFill/>
        </p:spPr>
        <p:txBody>
          <a:bodyPr wrap="square" lIns="91440" tIns="45720" rIns="91440" bIns="45720" rtlCol="0" anchor="ctr">
            <a:spAutoFit/>
          </a:bodyPr>
          <a:lstStyle/>
          <a:p>
            <a:pPr marL="0" lvl="1" indent="-342900">
              <a:spcBef>
                <a:spcPts val="1200"/>
              </a:spcBef>
              <a:buFont typeface="+mj-lt"/>
              <a:buAutoNum type="arabicPeriod"/>
            </a:pPr>
            <a:r>
              <a:rPr lang="en-US" sz="2000" b="1" dirty="0">
                <a:solidFill>
                  <a:srgbClr val="000000"/>
                </a:solidFill>
              </a:rPr>
              <a:t>Good News Story</a:t>
            </a:r>
          </a:p>
          <a:p>
            <a:pPr marL="0" lvl="1">
              <a:spcBef>
                <a:spcPts val="1200"/>
              </a:spcBef>
            </a:pPr>
            <a:endParaRPr lang="en-US" sz="2000" b="1" dirty="0">
              <a:solidFill>
                <a:srgbClr val="000000"/>
              </a:solidFill>
            </a:endParaRPr>
          </a:p>
        </p:txBody>
      </p:sp>
      <p:sp>
        <p:nvSpPr>
          <p:cNvPr id="8" name="TextBox 7">
            <a:extLst>
              <a:ext uri="{FF2B5EF4-FFF2-40B4-BE49-F238E27FC236}">
                <a16:creationId xmlns:a16="http://schemas.microsoft.com/office/drawing/2014/main" id="{21870F64-CF7A-468D-B0A2-445A3A1EDEC2}"/>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19985686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75ED316-A095-4798-BA6F-ADC1D3092531}" type="datetimeFigureOut">
              <a:rPr lang="en-US" smtClean="0"/>
              <a:t>12/5/2023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125342277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12/5/2023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252393294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12/5/2023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55573576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DFF1162-3151-427E-8584-F036A8B338EE}" type="datetimeFigureOut">
              <a:rPr lang="en-US" smtClean="0"/>
              <a:t>12/5/2023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227798669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12/5/2023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13515991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DFF1162-3151-427E-8584-F036A8B338EE}" type="datetimeFigureOut">
              <a:rPr lang="en-US" smtClean="0"/>
              <a:t>12/5/2023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98547694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7">
            <a:extLst>
              <a:ext uri="{FF2B5EF4-FFF2-40B4-BE49-F238E27FC236}">
                <a16:creationId xmlns:a16="http://schemas.microsoft.com/office/drawing/2014/main" id="{4D2D5761-C086-4537-89FC-BCC73D16601A}"/>
              </a:ext>
            </a:extLst>
          </p:cNvPr>
          <p:cNvSpPr/>
          <p:nvPr userDrawn="1"/>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9" name="Title 1">
            <a:extLst>
              <a:ext uri="{FF2B5EF4-FFF2-40B4-BE49-F238E27FC236}">
                <a16:creationId xmlns:a16="http://schemas.microsoft.com/office/drawing/2014/main" id="{4CB16B73-D11F-4C6E-BE90-F196503EC226}"/>
              </a:ext>
            </a:extLst>
          </p:cNvPr>
          <p:cNvSpPr>
            <a:spLocks noGrp="1"/>
          </p:cNvSpPr>
          <p:nvPr>
            <p:ph type="title" hasCustomPrompt="1"/>
          </p:nvPr>
        </p:nvSpPr>
        <p:spPr>
          <a:xfrm>
            <a:off x="0" y="-78062"/>
            <a:ext cx="12192000" cy="731520"/>
          </a:xfrm>
        </p:spPr>
        <p:txBody>
          <a:bodyPr>
            <a:normAutofit/>
          </a:bodyPr>
          <a:lstStyle>
            <a:lvl1pPr>
              <a:defRPr b="1" baseline="0">
                <a:solidFill>
                  <a:schemeClr val="bg1"/>
                </a:solidFill>
              </a:defRPr>
            </a:lvl1pPr>
          </a:lstStyle>
          <a:p>
            <a:r>
              <a:rPr lang="en-US" sz="3600" dirty="0"/>
              <a:t>Click to edit Slide Master Style</a:t>
            </a:r>
            <a:endParaRPr lang="en-US" sz="3600" u="sng" dirty="0"/>
          </a:p>
        </p:txBody>
      </p:sp>
      <p:sp>
        <p:nvSpPr>
          <p:cNvPr id="10" name="Rectangle 9">
            <a:extLst>
              <a:ext uri="{FF2B5EF4-FFF2-40B4-BE49-F238E27FC236}">
                <a16:creationId xmlns:a16="http://schemas.microsoft.com/office/drawing/2014/main" id="{2BB62D4C-E2D5-4C37-80FA-50DCE41513A5}"/>
              </a:ext>
            </a:extLst>
          </p:cNvPr>
          <p:cNvSpPr/>
          <p:nvPr userDrawn="1"/>
        </p:nvSpPr>
        <p:spPr>
          <a:xfrm>
            <a:off x="0" y="6140681"/>
            <a:ext cx="12192000" cy="7318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11" name="Slide Number Placeholder 5">
            <a:extLst>
              <a:ext uri="{FF2B5EF4-FFF2-40B4-BE49-F238E27FC236}">
                <a16:creationId xmlns:a16="http://schemas.microsoft.com/office/drawing/2014/main" id="{5561693D-7A42-4C55-BED9-9B7047648189}"/>
              </a:ext>
            </a:extLst>
          </p:cNvPr>
          <p:cNvSpPr>
            <a:spLocks noGrp="1"/>
          </p:cNvSpPr>
          <p:nvPr>
            <p:ph type="sldNum" sz="quarter" idx="4"/>
          </p:nvPr>
        </p:nvSpPr>
        <p:spPr>
          <a:xfrm>
            <a:off x="11582400" y="6400233"/>
            <a:ext cx="512840" cy="365125"/>
          </a:xfrm>
          <a:prstGeom prst="rect">
            <a:avLst/>
          </a:prstGeom>
        </p:spPr>
        <p:txBody>
          <a:bodyPr vert="horz" lIns="91440" tIns="45720" rIns="91440" bIns="45720" rtlCol="0" anchor="ctr"/>
          <a:lstStyle>
            <a:lvl1pPr algn="r">
              <a:defRPr sz="1200">
                <a:solidFill>
                  <a:schemeClr val="bg1"/>
                </a:solidFill>
              </a:defRPr>
            </a:lvl1pPr>
          </a:lstStyle>
          <a:p>
            <a:fld id="{A36383B9-8516-422F-8979-8D4EBC5CDDAB}" type="slidenum">
              <a:rPr lang="en-US" smtClean="0"/>
              <a:t>‹#›</a:t>
            </a:fld>
            <a:endParaRPr lang="en-US" dirty="0"/>
          </a:p>
        </p:txBody>
      </p:sp>
      <p:pic>
        <p:nvPicPr>
          <p:cNvPr id="12" name="Picture 2" descr="C:\Users\vacoGrovem\AppData\Local\Microsoft\Windows\Temporary Internet Files\Content.Outlook\83QVOJUE\CHOOSE-VA-rev.png">
            <a:extLst>
              <a:ext uri="{FF2B5EF4-FFF2-40B4-BE49-F238E27FC236}">
                <a16:creationId xmlns:a16="http://schemas.microsoft.com/office/drawing/2014/main" id="{2C7FE6AB-BF05-4947-8671-2F77CC9A3540}"/>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03200" y="6172200"/>
            <a:ext cx="2716744" cy="548640"/>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12" descr="PPSeal.png">
            <a:extLst>
              <a:ext uri="{FF2B5EF4-FFF2-40B4-BE49-F238E27FC236}">
                <a16:creationId xmlns:a16="http://schemas.microsoft.com/office/drawing/2014/main" id="{4ABD0140-471C-4784-9B40-2297D8D44E7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266546" y="6184206"/>
            <a:ext cx="3417455" cy="641708"/>
          </a:xfrm>
          <a:prstGeom prst="rect">
            <a:avLst/>
          </a:prstGeom>
        </p:spPr>
      </p:pic>
      <p:sp>
        <p:nvSpPr>
          <p:cNvPr id="14" name="TextBox 13">
            <a:extLst>
              <a:ext uri="{FF2B5EF4-FFF2-40B4-BE49-F238E27FC236}">
                <a16:creationId xmlns:a16="http://schemas.microsoft.com/office/drawing/2014/main" id="{4CA1F2BE-7414-4EAA-96B0-B54A8F393A54}"/>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245685556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Rectangle 9">
            <a:extLst>
              <a:ext uri="{FF2B5EF4-FFF2-40B4-BE49-F238E27FC236}">
                <a16:creationId xmlns:a16="http://schemas.microsoft.com/office/drawing/2014/main" id="{FB73682C-156B-478C-A7B3-1332CF23EBE3}"/>
              </a:ext>
            </a:extLst>
          </p:cNvPr>
          <p:cNvSpPr/>
          <p:nvPr userDrawn="1"/>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11" name="Title 1">
            <a:extLst>
              <a:ext uri="{FF2B5EF4-FFF2-40B4-BE49-F238E27FC236}">
                <a16:creationId xmlns:a16="http://schemas.microsoft.com/office/drawing/2014/main" id="{9F935438-E66F-4008-82EC-F91DDED5F72A}"/>
              </a:ext>
            </a:extLst>
          </p:cNvPr>
          <p:cNvSpPr>
            <a:spLocks noGrp="1"/>
          </p:cNvSpPr>
          <p:nvPr>
            <p:ph type="title" hasCustomPrompt="1"/>
          </p:nvPr>
        </p:nvSpPr>
        <p:spPr>
          <a:xfrm>
            <a:off x="0" y="-78062"/>
            <a:ext cx="12192000" cy="731520"/>
          </a:xfrm>
        </p:spPr>
        <p:txBody>
          <a:bodyPr>
            <a:normAutofit/>
          </a:bodyPr>
          <a:lstStyle>
            <a:lvl1pPr>
              <a:defRPr b="1" baseline="0">
                <a:solidFill>
                  <a:schemeClr val="bg1"/>
                </a:solidFill>
              </a:defRPr>
            </a:lvl1pPr>
          </a:lstStyle>
          <a:p>
            <a:r>
              <a:rPr lang="en-US" sz="3600" dirty="0"/>
              <a:t>Click to edit Slide Master Style</a:t>
            </a:r>
            <a:endParaRPr lang="en-US" sz="3600" u="sng" dirty="0"/>
          </a:p>
        </p:txBody>
      </p:sp>
      <p:sp>
        <p:nvSpPr>
          <p:cNvPr id="12" name="Rectangle 11">
            <a:extLst>
              <a:ext uri="{FF2B5EF4-FFF2-40B4-BE49-F238E27FC236}">
                <a16:creationId xmlns:a16="http://schemas.microsoft.com/office/drawing/2014/main" id="{C746907D-B1B1-40FD-B991-C4DB8C47D4A4}"/>
              </a:ext>
            </a:extLst>
          </p:cNvPr>
          <p:cNvSpPr/>
          <p:nvPr userDrawn="1"/>
        </p:nvSpPr>
        <p:spPr>
          <a:xfrm>
            <a:off x="0" y="6140681"/>
            <a:ext cx="12192000" cy="7318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13" name="Slide Number Placeholder 5">
            <a:extLst>
              <a:ext uri="{FF2B5EF4-FFF2-40B4-BE49-F238E27FC236}">
                <a16:creationId xmlns:a16="http://schemas.microsoft.com/office/drawing/2014/main" id="{005958CE-E5DA-4B17-8A2B-91B107DCFF83}"/>
              </a:ext>
            </a:extLst>
          </p:cNvPr>
          <p:cNvSpPr>
            <a:spLocks noGrp="1"/>
          </p:cNvSpPr>
          <p:nvPr>
            <p:ph type="sldNum" sz="quarter" idx="10"/>
          </p:nvPr>
        </p:nvSpPr>
        <p:spPr>
          <a:xfrm>
            <a:off x="11582400" y="6400233"/>
            <a:ext cx="512840" cy="365125"/>
          </a:xfrm>
          <a:prstGeom prst="rect">
            <a:avLst/>
          </a:prstGeom>
        </p:spPr>
        <p:txBody>
          <a:bodyPr vert="horz" lIns="91440" tIns="45720" rIns="91440" bIns="45720" rtlCol="0" anchor="ctr"/>
          <a:lstStyle>
            <a:lvl1pPr algn="r">
              <a:defRPr sz="1200">
                <a:solidFill>
                  <a:schemeClr val="bg1"/>
                </a:solidFill>
              </a:defRPr>
            </a:lvl1pPr>
          </a:lstStyle>
          <a:p>
            <a:fld id="{A36383B9-8516-422F-8979-8D4EBC5CDDAB}" type="slidenum">
              <a:rPr lang="en-US" smtClean="0"/>
              <a:t>‹#›</a:t>
            </a:fld>
            <a:endParaRPr lang="en-US" dirty="0"/>
          </a:p>
        </p:txBody>
      </p:sp>
      <p:pic>
        <p:nvPicPr>
          <p:cNvPr id="14" name="Picture 2" descr="C:\Users\vacoGrovem\AppData\Local\Microsoft\Windows\Temporary Internet Files\Content.Outlook\83QVOJUE\CHOOSE-VA-rev.png">
            <a:extLst>
              <a:ext uri="{FF2B5EF4-FFF2-40B4-BE49-F238E27FC236}">
                <a16:creationId xmlns:a16="http://schemas.microsoft.com/office/drawing/2014/main" id="{1B7C34C4-55A1-4966-80E4-2A240416337B}"/>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03200" y="6172200"/>
            <a:ext cx="2716744" cy="548640"/>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14" descr="PPSeal.png">
            <a:extLst>
              <a:ext uri="{FF2B5EF4-FFF2-40B4-BE49-F238E27FC236}">
                <a16:creationId xmlns:a16="http://schemas.microsoft.com/office/drawing/2014/main" id="{32555A7F-6FF7-4E61-99A0-1E31993F55E3}"/>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266546" y="6184206"/>
            <a:ext cx="3417455" cy="641708"/>
          </a:xfrm>
          <a:prstGeom prst="rect">
            <a:avLst/>
          </a:prstGeom>
        </p:spPr>
      </p:pic>
      <p:sp>
        <p:nvSpPr>
          <p:cNvPr id="16" name="TextBox 15">
            <a:extLst>
              <a:ext uri="{FF2B5EF4-FFF2-40B4-BE49-F238E27FC236}">
                <a16:creationId xmlns:a16="http://schemas.microsoft.com/office/drawing/2014/main" id="{35046A4F-F1DB-4D27-B11B-05231FEA6F34}"/>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358785828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DFF1162-3151-427E-8584-F036A8B338EE}" type="datetimeFigureOut">
              <a:rPr lang="en-US" smtClean="0"/>
              <a:t>12/5/2023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423523246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FF1162-3151-427E-8584-F036A8B338EE}" type="datetimeFigureOut">
              <a:rPr lang="en-US" smtClean="0"/>
              <a:t>12/5/2023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21811233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A36383B9-8516-422F-8979-8D4EBC5CDDAB}" type="slidenum">
              <a:rPr lang="en-US" smtClean="0"/>
              <a:t>‹#›</a:t>
            </a:fld>
            <a:endParaRPr lang="en-US" dirty="0"/>
          </a:p>
        </p:txBody>
      </p:sp>
      <p:sp>
        <p:nvSpPr>
          <p:cNvPr id="4" name="Rectangle 3"/>
          <p:cNvSpPr/>
          <p:nvPr/>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5" name="Title 1"/>
          <p:cNvSpPr>
            <a:spLocks noGrp="1"/>
          </p:cNvSpPr>
          <p:nvPr>
            <p:ph type="title" hasCustomPrompt="1"/>
          </p:nvPr>
        </p:nvSpPr>
        <p:spPr>
          <a:xfrm>
            <a:off x="0" y="-76200"/>
            <a:ext cx="12192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Tree>
    <p:extLst>
      <p:ext uri="{BB962C8B-B14F-4D97-AF65-F5344CB8AC3E}">
        <p14:creationId xmlns:p14="http://schemas.microsoft.com/office/powerpoint/2010/main" val="288182348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DFF1162-3151-427E-8584-F036A8B338EE}" type="datetimeFigureOut">
              <a:rPr lang="en-US" smtClean="0"/>
              <a:t>12/5/2023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70468723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DFF1162-3151-427E-8584-F036A8B338EE}" type="datetimeFigureOut">
              <a:rPr lang="en-US" smtClean="0"/>
              <a:t>12/5/2023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28463237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12/5/2023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24945468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12/5/2023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70089978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itle Slide">
    <p:bg>
      <p:bgRef idx="1001">
        <a:schemeClr val="bg1"/>
      </p:bgRef>
    </p:bg>
    <p:spTree>
      <p:nvGrpSpPr>
        <p:cNvPr id="1" name=""/>
        <p:cNvGrpSpPr/>
        <p:nvPr/>
      </p:nvGrpSpPr>
      <p:grpSpPr>
        <a:xfrm>
          <a:off x="0" y="0"/>
          <a:ext cx="0" cy="0"/>
          <a:chOff x="0" y="0"/>
          <a:chExt cx="0" cy="0"/>
        </a:xfrm>
      </p:grpSpPr>
      <p:pic>
        <p:nvPicPr>
          <p:cNvPr id="4" name="Picture 3" descr="Logo of the acronym &quot;OAR&quot; and the description underneath of &quot;Office of Administrative Review&quot;">
            <a:extLst>
              <a:ext uri="{FF2B5EF4-FFF2-40B4-BE49-F238E27FC236}">
                <a16:creationId xmlns:a16="http://schemas.microsoft.com/office/drawing/2014/main" id="{CBF6B3B9-AAC5-415D-A249-DC9BD181B83F}"/>
              </a:ext>
              <a:ext uri="{C183D7F6-B498-43B3-948B-1728B52AA6E4}">
                <adec:decorative xmlns:adec="http://schemas.microsoft.com/office/drawing/2017/decorative" val="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498572" y="701887"/>
            <a:ext cx="2890055" cy="1797827"/>
          </a:xfrm>
          <a:prstGeom prst="rect">
            <a:avLst/>
          </a:prstGeom>
        </p:spPr>
      </p:pic>
      <p:sp>
        <p:nvSpPr>
          <p:cNvPr id="10" name="Title 9">
            <a:extLst>
              <a:ext uri="{FF2B5EF4-FFF2-40B4-BE49-F238E27FC236}">
                <a16:creationId xmlns:a16="http://schemas.microsoft.com/office/drawing/2014/main" id="{7620E3EC-A731-45D3-B7A9-6B99122C06C7}"/>
              </a:ext>
            </a:extLst>
          </p:cNvPr>
          <p:cNvSpPr>
            <a:spLocks noGrp="1"/>
          </p:cNvSpPr>
          <p:nvPr>
            <p:ph type="title"/>
          </p:nvPr>
        </p:nvSpPr>
        <p:spPr>
          <a:xfrm>
            <a:off x="609598" y="2960129"/>
            <a:ext cx="10972800" cy="1143000"/>
          </a:xfrm>
        </p:spPr>
        <p:txBody>
          <a:bodyPr/>
          <a:lstStyle>
            <a:lvl1pPr>
              <a:defRPr b="1" i="1"/>
            </a:lvl1pPr>
          </a:lstStyle>
          <a:p>
            <a:r>
              <a:rPr lang="en-US" dirty="0"/>
              <a:t>Click to edit Master title style</a:t>
            </a:r>
          </a:p>
        </p:txBody>
      </p:sp>
      <p:sp>
        <p:nvSpPr>
          <p:cNvPr id="3" name="Subtitle 2"/>
          <p:cNvSpPr>
            <a:spLocks noGrp="1"/>
          </p:cNvSpPr>
          <p:nvPr>
            <p:ph type="subTitle" idx="1"/>
          </p:nvPr>
        </p:nvSpPr>
        <p:spPr>
          <a:xfrm>
            <a:off x="1828798" y="4563545"/>
            <a:ext cx="8534400" cy="966978"/>
          </a:xfrm>
        </p:spPr>
        <p:txBody>
          <a:bodyPr/>
          <a:lstStyle>
            <a:lvl1pPr marL="0" indent="0" algn="ctr">
              <a:buNone/>
              <a:defRPr>
                <a:solidFill>
                  <a:schemeClr val="accent6">
                    <a:lumMod val="50000"/>
                  </a:schemeClr>
                </a:solidFill>
                <a:latin typeface="Myriad Pro" panose="020B0503030403020204"/>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5" name="TextBox 4">
            <a:extLst>
              <a:ext uri="{FF2B5EF4-FFF2-40B4-BE49-F238E27FC236}">
                <a16:creationId xmlns:a16="http://schemas.microsoft.com/office/drawing/2014/main" id="{895018EC-B20E-440F-A94A-92EE545F4135}"/>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
        <p:nvSpPr>
          <p:cNvPr id="9" name="Slide Number Placeholder 8">
            <a:extLst>
              <a:ext uri="{FF2B5EF4-FFF2-40B4-BE49-F238E27FC236}">
                <a16:creationId xmlns:a16="http://schemas.microsoft.com/office/drawing/2014/main" id="{941557D2-7F99-4BEB-9DA9-DCCE82C428FC}"/>
              </a:ext>
            </a:extLst>
          </p:cNvPr>
          <p:cNvSpPr>
            <a:spLocks noGrp="1"/>
          </p:cNvSpPr>
          <p:nvPr>
            <p:ph type="sldNum" sz="quarter" idx="10"/>
          </p:nvPr>
        </p:nvSpPr>
        <p:spPr/>
        <p:txBody>
          <a:bodyPr/>
          <a:lstStyle/>
          <a:p>
            <a:fld id="{A36383B9-8516-422F-8979-8D4EBC5CDDAB}" type="slidenum">
              <a:rPr lang="en-US" smtClean="0"/>
              <a:t>‹#›</a:t>
            </a:fld>
            <a:endParaRPr lang="en-US" dirty="0"/>
          </a:p>
        </p:txBody>
      </p:sp>
    </p:spTree>
    <p:extLst>
      <p:ext uri="{BB962C8B-B14F-4D97-AF65-F5344CB8AC3E}">
        <p14:creationId xmlns:p14="http://schemas.microsoft.com/office/powerpoint/2010/main" val="795272646"/>
      </p:ext>
    </p:extLst>
  </p:cSld>
  <p:clrMapOvr>
    <a:overrideClrMapping bg1="lt1" tx1="dk1" bg2="lt2" tx2="dk2" accent1="accent1" accent2="accent2" accent3="accent3" accent4="accent4" accent5="accent5" accent6="accent6" hlink="hlink" folHlink="folHlink"/>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Content Slide">
    <p:spTree>
      <p:nvGrpSpPr>
        <p:cNvPr id="1" name=""/>
        <p:cNvGrpSpPr/>
        <p:nvPr/>
      </p:nvGrpSpPr>
      <p:grpSpPr>
        <a:xfrm>
          <a:off x="0" y="0"/>
          <a:ext cx="0" cy="0"/>
          <a:chOff x="0" y="0"/>
          <a:chExt cx="0" cy="0"/>
        </a:xfrm>
      </p:grpSpPr>
      <p:sp>
        <p:nvSpPr>
          <p:cNvPr id="5" name="Rectangle 4"/>
          <p:cNvSpPr/>
          <p:nvPr/>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7" name="Title 1"/>
          <p:cNvSpPr>
            <a:spLocks noGrp="1"/>
          </p:cNvSpPr>
          <p:nvPr>
            <p:ph type="title" hasCustomPrompt="1"/>
          </p:nvPr>
        </p:nvSpPr>
        <p:spPr>
          <a:xfrm>
            <a:off x="0" y="-76200"/>
            <a:ext cx="12192000" cy="731520"/>
          </a:xfrm>
        </p:spPr>
        <p:txBody>
          <a:bodyPr>
            <a:normAutofit/>
          </a:bodyPr>
          <a:lstStyle>
            <a:lvl1pPr>
              <a:defRPr sz="4000" b="0" baseline="0">
                <a:solidFill>
                  <a:schemeClr val="bg1"/>
                </a:solidFill>
                <a:latin typeface="Myriad Pro"/>
              </a:defRPr>
            </a:lvl1pPr>
          </a:lstStyle>
          <a:p>
            <a:r>
              <a:rPr lang="en-US" sz="3600" dirty="0"/>
              <a:t>Click to edit Slide Master Style</a:t>
            </a:r>
            <a:endParaRPr lang="en-US" sz="3600" u="sng" dirty="0"/>
          </a:p>
        </p:txBody>
      </p:sp>
      <p:sp>
        <p:nvSpPr>
          <p:cNvPr id="3" name="Content Placeholder 2"/>
          <p:cNvSpPr>
            <a:spLocks noGrp="1"/>
          </p:cNvSpPr>
          <p:nvPr>
            <p:ph idx="1"/>
          </p:nvPr>
        </p:nvSpPr>
        <p:spPr>
          <a:xfrm>
            <a:off x="609600" y="990601"/>
            <a:ext cx="10972800" cy="4525963"/>
          </a:xfrm>
        </p:spPr>
        <p:txBody>
          <a:bodyPr/>
          <a:lstStyle>
            <a:lvl1pPr>
              <a:defRPr>
                <a:solidFill>
                  <a:srgbClr val="002F56"/>
                </a:solidFill>
                <a:latin typeface="Myriad Pro" panose="020B0503030403020204"/>
              </a:defRPr>
            </a:lvl1pPr>
            <a:lvl2pPr>
              <a:defRPr>
                <a:solidFill>
                  <a:srgbClr val="002F56"/>
                </a:solidFill>
                <a:latin typeface="Myriad Pro" panose="020B0503030403020204"/>
              </a:defRPr>
            </a:lvl2pPr>
            <a:lvl3pPr>
              <a:defRPr>
                <a:solidFill>
                  <a:srgbClr val="002F56"/>
                </a:solidFill>
                <a:latin typeface="Myriad Pro" panose="020B0503030403020204"/>
              </a:defRPr>
            </a:lvl3pPr>
            <a:lvl4pPr>
              <a:defRPr>
                <a:solidFill>
                  <a:srgbClr val="002F56"/>
                </a:solidFill>
                <a:latin typeface="Myriad Pro" panose="020B0503030403020204"/>
              </a:defRPr>
            </a:lvl4pPr>
            <a:lvl5pPr>
              <a:defRPr>
                <a:solidFill>
                  <a:srgbClr val="002F56"/>
                </a:solidFill>
                <a:latin typeface="Myriad Pro" panose="020B0503030403020204"/>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Box 7"/>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
        <p:nvSpPr>
          <p:cNvPr id="9" name="Slide Number Placeholder 5">
            <a:extLst>
              <a:ext uri="{FF2B5EF4-FFF2-40B4-BE49-F238E27FC236}">
                <a16:creationId xmlns:a16="http://schemas.microsoft.com/office/drawing/2014/main" id="{3CE14515-ED2E-48E7-B923-6FB66518398C}"/>
              </a:ext>
            </a:extLst>
          </p:cNvPr>
          <p:cNvSpPr txBox="1">
            <a:spLocks/>
          </p:cNvSpPr>
          <p:nvPr userDrawn="1"/>
        </p:nvSpPr>
        <p:spPr>
          <a:xfrm>
            <a:off x="9250441" y="6400233"/>
            <a:ext cx="28448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983F1FA-211D-3044-9E35-958DFBC26156}" type="slidenum">
              <a:rPr lang="en-US" sz="1200" smtClean="0">
                <a:solidFill>
                  <a:prstClr val="white"/>
                </a:solidFill>
              </a:rPr>
              <a:pPr/>
              <a:t>‹#›</a:t>
            </a:fld>
            <a:endParaRPr lang="en-US" sz="1200" dirty="0">
              <a:solidFill>
                <a:prstClr val="white"/>
              </a:solidFill>
            </a:endParaRPr>
          </a:p>
        </p:txBody>
      </p:sp>
    </p:spTree>
    <p:extLst>
      <p:ext uri="{BB962C8B-B14F-4D97-AF65-F5344CB8AC3E}">
        <p14:creationId xmlns:p14="http://schemas.microsoft.com/office/powerpoint/2010/main" val="136341179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D2D5761-C086-4537-89FC-BCC73D16601A}"/>
              </a:ext>
            </a:extLst>
          </p:cNvPr>
          <p:cNvSpPr/>
          <p:nvPr userDrawn="1"/>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9" name="Title 1">
            <a:extLst>
              <a:ext uri="{FF2B5EF4-FFF2-40B4-BE49-F238E27FC236}">
                <a16:creationId xmlns:a16="http://schemas.microsoft.com/office/drawing/2014/main" id="{4CB16B73-D11F-4C6E-BE90-F196503EC226}"/>
              </a:ext>
            </a:extLst>
          </p:cNvPr>
          <p:cNvSpPr>
            <a:spLocks noGrp="1"/>
          </p:cNvSpPr>
          <p:nvPr>
            <p:ph type="title" hasCustomPrompt="1"/>
          </p:nvPr>
        </p:nvSpPr>
        <p:spPr>
          <a:xfrm>
            <a:off x="0" y="-78062"/>
            <a:ext cx="12192000" cy="731520"/>
          </a:xfrm>
        </p:spPr>
        <p:txBody>
          <a:bodyPr>
            <a:normAutofit/>
          </a:bodyPr>
          <a:lstStyle>
            <a:lvl1pPr>
              <a:defRPr sz="4000" b="0" baseline="0">
                <a:solidFill>
                  <a:schemeClr val="bg1"/>
                </a:solidFill>
                <a:latin typeface="Myriad Pro"/>
              </a:defRPr>
            </a:lvl1pPr>
          </a:lstStyle>
          <a:p>
            <a:r>
              <a:rPr lang="en-US" sz="3600" dirty="0"/>
              <a:t>Click to edit Slide Master Style</a:t>
            </a:r>
            <a:endParaRPr lang="en-US" sz="3600" u="sng" dirty="0"/>
          </a:p>
        </p:txBody>
      </p:sp>
      <p:sp>
        <p:nvSpPr>
          <p:cNvPr id="3" name="Content Placeholder 2"/>
          <p:cNvSpPr>
            <a:spLocks noGrp="1"/>
          </p:cNvSpPr>
          <p:nvPr>
            <p:ph sz="half" idx="1"/>
          </p:nvPr>
        </p:nvSpPr>
        <p:spPr>
          <a:xfrm>
            <a:off x="609600" y="1219201"/>
            <a:ext cx="5384800" cy="4525963"/>
          </a:xfrm>
        </p:spPr>
        <p:txBody>
          <a:bodyPr/>
          <a:lstStyle>
            <a:lvl1pPr>
              <a:defRPr sz="2800">
                <a:solidFill>
                  <a:srgbClr val="002F56"/>
                </a:solidFill>
                <a:latin typeface="Myriad Pro"/>
              </a:defRPr>
            </a:lvl1pPr>
            <a:lvl2pPr>
              <a:defRPr sz="2400">
                <a:solidFill>
                  <a:srgbClr val="002F56"/>
                </a:solidFill>
                <a:latin typeface="Myriad Pro"/>
              </a:defRPr>
            </a:lvl2pPr>
            <a:lvl3pPr>
              <a:defRPr sz="2000">
                <a:solidFill>
                  <a:srgbClr val="002F56"/>
                </a:solidFill>
                <a:latin typeface="Myriad Pro"/>
              </a:defRPr>
            </a:lvl3pPr>
            <a:lvl4pPr>
              <a:defRPr sz="1800">
                <a:solidFill>
                  <a:srgbClr val="002F56"/>
                </a:solidFill>
                <a:latin typeface="Myriad Pro"/>
              </a:defRPr>
            </a:lvl4pPr>
            <a:lvl5pPr>
              <a:defRPr sz="1800">
                <a:solidFill>
                  <a:srgbClr val="002F56"/>
                </a:solidFill>
                <a:latin typeface="Myriad Pro"/>
              </a:defRPr>
            </a:lvl5pPr>
            <a:lvl6pPr>
              <a:defRPr sz="1800"/>
            </a:lvl6pPr>
            <a:lvl7pPr>
              <a:defRPr sz="1800"/>
            </a:lvl7pPr>
            <a:lvl8pPr>
              <a:defRPr sz="1800"/>
            </a:lvl8pPr>
            <a:lvl9pPr>
              <a:defRPr sz="18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97600" y="1219201"/>
            <a:ext cx="5384800" cy="4525963"/>
          </a:xfrm>
        </p:spPr>
        <p:txBody>
          <a:bodyPr/>
          <a:lstStyle>
            <a:lvl1pPr>
              <a:defRPr sz="2800">
                <a:solidFill>
                  <a:srgbClr val="002F56"/>
                </a:solidFill>
                <a:latin typeface="Myriad Pro"/>
              </a:defRPr>
            </a:lvl1pPr>
            <a:lvl2pPr>
              <a:defRPr sz="2400">
                <a:solidFill>
                  <a:srgbClr val="002F56"/>
                </a:solidFill>
                <a:latin typeface="Myriad Pro"/>
              </a:defRPr>
            </a:lvl2pPr>
            <a:lvl3pPr>
              <a:defRPr sz="2000">
                <a:solidFill>
                  <a:srgbClr val="002F56"/>
                </a:solidFill>
                <a:latin typeface="Myriad Pro"/>
              </a:defRPr>
            </a:lvl3pPr>
            <a:lvl4pPr>
              <a:defRPr sz="1800">
                <a:solidFill>
                  <a:srgbClr val="002F56"/>
                </a:solidFill>
                <a:latin typeface="Myriad Pro"/>
              </a:defRPr>
            </a:lvl4pPr>
            <a:lvl5pPr>
              <a:defRPr sz="1800">
                <a:solidFill>
                  <a:srgbClr val="002F56"/>
                </a:solidFill>
                <a:latin typeface="Myriad Pro"/>
              </a:defRPr>
            </a:lvl5pPr>
            <a:lvl6pPr>
              <a:defRPr sz="1800"/>
            </a:lvl6pPr>
            <a:lvl7pPr>
              <a:defRPr sz="1800"/>
            </a:lvl7pPr>
            <a:lvl8pPr>
              <a:defRPr sz="1800"/>
            </a:lvl8pPr>
            <a:lvl9pPr>
              <a:defRPr sz="18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Rectangle 9">
            <a:extLst>
              <a:ext uri="{FF2B5EF4-FFF2-40B4-BE49-F238E27FC236}">
                <a16:creationId xmlns:a16="http://schemas.microsoft.com/office/drawing/2014/main" id="{2BB62D4C-E2D5-4C37-80FA-50DCE41513A5}"/>
              </a:ext>
            </a:extLst>
          </p:cNvPr>
          <p:cNvSpPr/>
          <p:nvPr userDrawn="1"/>
        </p:nvSpPr>
        <p:spPr>
          <a:xfrm>
            <a:off x="0" y="6140681"/>
            <a:ext cx="12192000" cy="7318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11" name="Slide Number Placeholder 5">
            <a:extLst>
              <a:ext uri="{FF2B5EF4-FFF2-40B4-BE49-F238E27FC236}">
                <a16:creationId xmlns:a16="http://schemas.microsoft.com/office/drawing/2014/main" id="{5561693D-7A42-4C55-BED9-9B7047648189}"/>
              </a:ext>
            </a:extLst>
          </p:cNvPr>
          <p:cNvSpPr>
            <a:spLocks noGrp="1"/>
          </p:cNvSpPr>
          <p:nvPr>
            <p:ph type="sldNum" sz="quarter" idx="4"/>
          </p:nvPr>
        </p:nvSpPr>
        <p:spPr>
          <a:xfrm>
            <a:off x="11582400" y="6400233"/>
            <a:ext cx="512840" cy="365125"/>
          </a:xfrm>
          <a:prstGeom prst="rect">
            <a:avLst/>
          </a:prstGeom>
        </p:spPr>
        <p:txBody>
          <a:bodyPr vert="horz" lIns="91440" tIns="45720" rIns="91440" bIns="45720" rtlCol="0" anchor="ctr"/>
          <a:lstStyle>
            <a:lvl1pPr algn="r">
              <a:defRPr sz="1200">
                <a:solidFill>
                  <a:schemeClr val="bg1"/>
                </a:solidFill>
              </a:defRPr>
            </a:lvl1pPr>
          </a:lstStyle>
          <a:p>
            <a:fld id="{A36383B9-8516-422F-8979-8D4EBC5CDDAB}" type="slidenum">
              <a:rPr lang="en-US" smtClean="0"/>
              <a:t>‹#›</a:t>
            </a:fld>
            <a:endParaRPr lang="en-US" dirty="0"/>
          </a:p>
        </p:txBody>
      </p:sp>
      <p:pic>
        <p:nvPicPr>
          <p:cNvPr id="12" name="Picture 2" descr="C:\Users\vacoGrovem\AppData\Local\Microsoft\Windows\Temporary Internet Files\Content.Outlook\83QVOJUE\CHOOSE-VA-rev.png">
            <a:extLst>
              <a:ext uri="{FF2B5EF4-FFF2-40B4-BE49-F238E27FC236}">
                <a16:creationId xmlns:a16="http://schemas.microsoft.com/office/drawing/2014/main" id="{2C7FE6AB-BF05-4947-8671-2F77CC9A3540}"/>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03200" y="6172200"/>
            <a:ext cx="2282825" cy="548640"/>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12" descr="PPSeal.png">
            <a:extLst>
              <a:ext uri="{FF2B5EF4-FFF2-40B4-BE49-F238E27FC236}">
                <a16:creationId xmlns:a16="http://schemas.microsoft.com/office/drawing/2014/main" id="{4ABD0140-471C-4784-9B40-2297D8D44E7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848725" y="6184206"/>
            <a:ext cx="2835276" cy="641708"/>
          </a:xfrm>
          <a:prstGeom prst="rect">
            <a:avLst/>
          </a:prstGeom>
        </p:spPr>
      </p:pic>
      <p:sp>
        <p:nvSpPr>
          <p:cNvPr id="14" name="TextBox 13">
            <a:extLst>
              <a:ext uri="{FF2B5EF4-FFF2-40B4-BE49-F238E27FC236}">
                <a16:creationId xmlns:a16="http://schemas.microsoft.com/office/drawing/2014/main" id="{4CA1F2BE-7414-4EAA-96B0-B54A8F393A54}"/>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142545245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Content - Side by S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FB73682C-156B-478C-A7B3-1332CF23EBE3}"/>
              </a:ext>
            </a:extLst>
          </p:cNvPr>
          <p:cNvSpPr/>
          <p:nvPr userDrawn="1"/>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11" name="Title 1">
            <a:extLst>
              <a:ext uri="{FF2B5EF4-FFF2-40B4-BE49-F238E27FC236}">
                <a16:creationId xmlns:a16="http://schemas.microsoft.com/office/drawing/2014/main" id="{9F935438-E66F-4008-82EC-F91DDED5F72A}"/>
              </a:ext>
            </a:extLst>
          </p:cNvPr>
          <p:cNvSpPr>
            <a:spLocks noGrp="1"/>
          </p:cNvSpPr>
          <p:nvPr>
            <p:ph type="title" hasCustomPrompt="1"/>
          </p:nvPr>
        </p:nvSpPr>
        <p:spPr>
          <a:xfrm>
            <a:off x="0" y="-78062"/>
            <a:ext cx="12192000" cy="731520"/>
          </a:xfrm>
        </p:spPr>
        <p:txBody>
          <a:bodyPr>
            <a:normAutofit/>
          </a:bodyPr>
          <a:lstStyle>
            <a:lvl1pPr>
              <a:defRPr sz="4000" b="0" baseline="0">
                <a:solidFill>
                  <a:schemeClr val="bg1"/>
                </a:solidFill>
                <a:latin typeface="Myriad Pro"/>
              </a:defRPr>
            </a:lvl1pPr>
          </a:lstStyle>
          <a:p>
            <a:r>
              <a:rPr lang="en-US" sz="3600" dirty="0"/>
              <a:t>Click to edit Slide Master Style</a:t>
            </a:r>
            <a:endParaRPr lang="en-US" sz="3600" u="sng" dirty="0"/>
          </a:p>
        </p:txBody>
      </p:sp>
      <p:sp>
        <p:nvSpPr>
          <p:cNvPr id="3" name="Text Placeholder 2"/>
          <p:cNvSpPr>
            <a:spLocks noGrp="1"/>
          </p:cNvSpPr>
          <p:nvPr>
            <p:ph type="body" idx="1"/>
          </p:nvPr>
        </p:nvSpPr>
        <p:spPr>
          <a:xfrm>
            <a:off x="609600" y="1144588"/>
            <a:ext cx="5386917" cy="639762"/>
          </a:xfrm>
        </p:spPr>
        <p:txBody>
          <a:bodyPr anchor="b">
            <a:normAutofit/>
          </a:bodyPr>
          <a:lstStyle>
            <a:lvl1pPr marL="0" indent="0" algn="ctr">
              <a:buNone/>
              <a:defRPr sz="2800" b="1" u="sng">
                <a:solidFill>
                  <a:srgbClr val="002F56"/>
                </a:solidFill>
                <a:latin typeface="Myriad Pro"/>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609600" y="1898650"/>
            <a:ext cx="5386917" cy="3951288"/>
          </a:xfrm>
        </p:spPr>
        <p:txBody>
          <a:bodyPr/>
          <a:lstStyle>
            <a:lvl1pPr>
              <a:defRPr sz="2400">
                <a:solidFill>
                  <a:srgbClr val="002F56"/>
                </a:solidFill>
                <a:latin typeface="Myriad Pro"/>
              </a:defRPr>
            </a:lvl1pPr>
            <a:lvl2pPr>
              <a:defRPr sz="2000">
                <a:solidFill>
                  <a:srgbClr val="002F56"/>
                </a:solidFill>
                <a:latin typeface="Myriad Pro"/>
              </a:defRPr>
            </a:lvl2pPr>
            <a:lvl3pPr>
              <a:defRPr sz="1800">
                <a:solidFill>
                  <a:srgbClr val="002F56"/>
                </a:solidFill>
                <a:latin typeface="Myriad Pro"/>
              </a:defRPr>
            </a:lvl3pPr>
            <a:lvl4pPr>
              <a:defRPr sz="1600">
                <a:solidFill>
                  <a:srgbClr val="002F56"/>
                </a:solidFill>
                <a:latin typeface="Myriad Pro"/>
              </a:defRPr>
            </a:lvl4pPr>
            <a:lvl5pPr>
              <a:defRPr sz="1600">
                <a:solidFill>
                  <a:srgbClr val="002F56"/>
                </a:solidFill>
                <a:latin typeface="Myriad Pro"/>
              </a:defRPr>
            </a:lvl5pPr>
            <a:lvl6pPr>
              <a:defRPr sz="1600"/>
            </a:lvl6pPr>
            <a:lvl7pPr>
              <a:defRPr sz="1600"/>
            </a:lvl7pPr>
            <a:lvl8pPr>
              <a:defRPr sz="1600"/>
            </a:lvl8pPr>
            <a:lvl9pPr>
              <a:defRPr sz="16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93368" y="1144588"/>
            <a:ext cx="5389033" cy="639762"/>
          </a:xfrm>
        </p:spPr>
        <p:txBody>
          <a:bodyPr anchor="b">
            <a:normAutofit/>
          </a:bodyPr>
          <a:lstStyle>
            <a:lvl1pPr marL="0" indent="0" algn="ctr">
              <a:buNone/>
              <a:defRPr sz="2800" b="1" u="sng">
                <a:solidFill>
                  <a:srgbClr val="002F56"/>
                </a:solidFill>
                <a:latin typeface="Myriad Pro"/>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p:cNvSpPr>
            <a:spLocks noGrp="1"/>
          </p:cNvSpPr>
          <p:nvPr>
            <p:ph sz="quarter" idx="4"/>
          </p:nvPr>
        </p:nvSpPr>
        <p:spPr>
          <a:xfrm>
            <a:off x="6193368" y="1898650"/>
            <a:ext cx="5389033" cy="3951288"/>
          </a:xfrm>
        </p:spPr>
        <p:txBody>
          <a:bodyPr/>
          <a:lstStyle>
            <a:lvl1pPr>
              <a:defRPr sz="2400">
                <a:solidFill>
                  <a:srgbClr val="002F56"/>
                </a:solidFill>
                <a:latin typeface="Myriad Pro"/>
              </a:defRPr>
            </a:lvl1pPr>
            <a:lvl2pPr>
              <a:defRPr sz="2000">
                <a:solidFill>
                  <a:srgbClr val="002F56"/>
                </a:solidFill>
                <a:latin typeface="Myriad Pro"/>
              </a:defRPr>
            </a:lvl2pPr>
            <a:lvl3pPr>
              <a:defRPr sz="1800">
                <a:solidFill>
                  <a:srgbClr val="002F56"/>
                </a:solidFill>
                <a:latin typeface="Myriad Pro"/>
              </a:defRPr>
            </a:lvl3pPr>
            <a:lvl4pPr>
              <a:defRPr sz="1600">
                <a:solidFill>
                  <a:srgbClr val="002F56"/>
                </a:solidFill>
                <a:latin typeface="Myriad Pro"/>
              </a:defRPr>
            </a:lvl4pPr>
            <a:lvl5pPr>
              <a:defRPr sz="1600">
                <a:solidFill>
                  <a:srgbClr val="002F56"/>
                </a:solidFill>
                <a:latin typeface="Myriad Pro"/>
              </a:defRPr>
            </a:lvl5pPr>
            <a:lvl6pPr>
              <a:defRPr sz="1600"/>
            </a:lvl6pPr>
            <a:lvl7pPr>
              <a:defRPr sz="1600"/>
            </a:lvl7pPr>
            <a:lvl8pPr>
              <a:defRPr sz="1600"/>
            </a:lvl8pPr>
            <a:lvl9pPr>
              <a:defRPr sz="16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Rectangle 11">
            <a:extLst>
              <a:ext uri="{FF2B5EF4-FFF2-40B4-BE49-F238E27FC236}">
                <a16:creationId xmlns:a16="http://schemas.microsoft.com/office/drawing/2014/main" id="{C746907D-B1B1-40FD-B991-C4DB8C47D4A4}"/>
              </a:ext>
            </a:extLst>
          </p:cNvPr>
          <p:cNvSpPr/>
          <p:nvPr userDrawn="1"/>
        </p:nvSpPr>
        <p:spPr>
          <a:xfrm>
            <a:off x="0" y="6140681"/>
            <a:ext cx="12192000" cy="7318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13" name="Slide Number Placeholder 5">
            <a:extLst>
              <a:ext uri="{FF2B5EF4-FFF2-40B4-BE49-F238E27FC236}">
                <a16:creationId xmlns:a16="http://schemas.microsoft.com/office/drawing/2014/main" id="{005958CE-E5DA-4B17-8A2B-91B107DCFF83}"/>
              </a:ext>
            </a:extLst>
          </p:cNvPr>
          <p:cNvSpPr>
            <a:spLocks noGrp="1"/>
          </p:cNvSpPr>
          <p:nvPr>
            <p:ph type="sldNum" sz="quarter" idx="10"/>
          </p:nvPr>
        </p:nvSpPr>
        <p:spPr>
          <a:xfrm>
            <a:off x="11582400" y="6400233"/>
            <a:ext cx="512840" cy="365125"/>
          </a:xfrm>
          <a:prstGeom prst="rect">
            <a:avLst/>
          </a:prstGeom>
        </p:spPr>
        <p:txBody>
          <a:bodyPr vert="horz" lIns="91440" tIns="45720" rIns="91440" bIns="45720" rtlCol="0" anchor="ctr"/>
          <a:lstStyle>
            <a:lvl1pPr algn="r">
              <a:defRPr sz="1200">
                <a:solidFill>
                  <a:schemeClr val="bg1"/>
                </a:solidFill>
              </a:defRPr>
            </a:lvl1pPr>
          </a:lstStyle>
          <a:p>
            <a:fld id="{A36383B9-8516-422F-8979-8D4EBC5CDDAB}" type="slidenum">
              <a:rPr lang="en-US" smtClean="0"/>
              <a:t>‹#›</a:t>
            </a:fld>
            <a:endParaRPr lang="en-US" dirty="0"/>
          </a:p>
        </p:txBody>
      </p:sp>
      <p:sp>
        <p:nvSpPr>
          <p:cNvPr id="16" name="TextBox 15">
            <a:extLst>
              <a:ext uri="{FF2B5EF4-FFF2-40B4-BE49-F238E27FC236}">
                <a16:creationId xmlns:a16="http://schemas.microsoft.com/office/drawing/2014/main" id="{35046A4F-F1DB-4D27-B11B-05231FEA6F34}"/>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pic>
        <p:nvPicPr>
          <p:cNvPr id="17" name="Picture 2" descr="C:\Users\vacoGrovem\AppData\Local\Microsoft\Windows\Temporary Internet Files\Content.Outlook\83QVOJUE\CHOOSE-VA-rev.png">
            <a:extLst>
              <a:ext uri="{FF2B5EF4-FFF2-40B4-BE49-F238E27FC236}">
                <a16:creationId xmlns:a16="http://schemas.microsoft.com/office/drawing/2014/main" id="{C203B2C0-DB04-40E2-B21D-1CF72D20883B}"/>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03200" y="6172200"/>
            <a:ext cx="2282825" cy="548640"/>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17" descr="PPSeal.png">
            <a:extLst>
              <a:ext uri="{FF2B5EF4-FFF2-40B4-BE49-F238E27FC236}">
                <a16:creationId xmlns:a16="http://schemas.microsoft.com/office/drawing/2014/main" id="{0AB98AC6-6F86-4884-A1C5-61AE01F8F9A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848725" y="6184206"/>
            <a:ext cx="2835276" cy="641708"/>
          </a:xfrm>
          <a:prstGeom prst="rect">
            <a:avLst/>
          </a:prstGeom>
        </p:spPr>
      </p:pic>
    </p:spTree>
    <p:extLst>
      <p:ext uri="{BB962C8B-B14F-4D97-AF65-F5344CB8AC3E}">
        <p14:creationId xmlns:p14="http://schemas.microsoft.com/office/powerpoint/2010/main" val="250268988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The Bottom Line">
    <p:spTree>
      <p:nvGrpSpPr>
        <p:cNvPr id="1" name=""/>
        <p:cNvGrpSpPr/>
        <p:nvPr/>
      </p:nvGrpSpPr>
      <p:grpSpPr>
        <a:xfrm>
          <a:off x="0" y="0"/>
          <a:ext cx="0" cy="0"/>
          <a:chOff x="0" y="0"/>
          <a:chExt cx="0" cy="0"/>
        </a:xfrm>
      </p:grpSpPr>
      <p:sp>
        <p:nvSpPr>
          <p:cNvPr id="4" name="Rectangle 3"/>
          <p:cNvSpPr/>
          <p:nvPr/>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2" name="TextBox 1">
            <a:extLst>
              <a:ext uri="{FF2B5EF4-FFF2-40B4-BE49-F238E27FC236}">
                <a16:creationId xmlns:a16="http://schemas.microsoft.com/office/drawing/2014/main" id="{5DC4EA16-6756-486E-86A8-6783C78C35F1}"/>
              </a:ext>
            </a:extLst>
          </p:cNvPr>
          <p:cNvSpPr txBox="1"/>
          <p:nvPr userDrawn="1"/>
        </p:nvSpPr>
        <p:spPr>
          <a:xfrm>
            <a:off x="133350" y="-28575"/>
            <a:ext cx="11961890" cy="646331"/>
          </a:xfrm>
          <a:prstGeom prst="rect">
            <a:avLst/>
          </a:prstGeom>
          <a:noFill/>
        </p:spPr>
        <p:txBody>
          <a:bodyPr wrap="square" rtlCol="0">
            <a:spAutoFit/>
          </a:bodyPr>
          <a:lstStyle/>
          <a:p>
            <a:pPr algn="ctr"/>
            <a:r>
              <a:rPr lang="en-US" sz="3600" dirty="0">
                <a:solidFill>
                  <a:schemeClr val="bg1"/>
                </a:solidFill>
                <a:latin typeface="Myriad Pro" panose="020B0503030403020204"/>
              </a:rPr>
              <a:t>The Bottom Line</a:t>
            </a:r>
          </a:p>
        </p:txBody>
      </p:sp>
      <p:pic>
        <p:nvPicPr>
          <p:cNvPr id="6" name="Picture 5" descr="Image of a lightbulb.">
            <a:extLst>
              <a:ext uri="{FF2B5EF4-FFF2-40B4-BE49-F238E27FC236}">
                <a16:creationId xmlns:a16="http://schemas.microsoft.com/office/drawing/2014/main" id="{13909B98-9C28-4357-9FA7-EE2749F653E0}"/>
              </a:ext>
            </a:extLst>
          </p:cNvPr>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710106" y="4454047"/>
            <a:ext cx="1265315" cy="150844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Slide Number Placeholder 2"/>
          <p:cNvSpPr>
            <a:spLocks noGrp="1"/>
          </p:cNvSpPr>
          <p:nvPr>
            <p:ph type="sldNum" sz="quarter" idx="10"/>
          </p:nvPr>
        </p:nvSpPr>
        <p:spPr/>
        <p:txBody>
          <a:bodyPr/>
          <a:lstStyle/>
          <a:p>
            <a:fld id="{A36383B9-8516-422F-8979-8D4EBC5CDDAB}" type="slidenum">
              <a:rPr lang="en-US" smtClean="0"/>
              <a:t>‹#›</a:t>
            </a:fld>
            <a:endParaRPr lang="en-US" dirty="0"/>
          </a:p>
        </p:txBody>
      </p:sp>
    </p:spTree>
    <p:extLst>
      <p:ext uri="{BB962C8B-B14F-4D97-AF65-F5344CB8AC3E}">
        <p14:creationId xmlns:p14="http://schemas.microsoft.com/office/powerpoint/2010/main" val="103913833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Objective Intro Slide">
    <p:spTree>
      <p:nvGrpSpPr>
        <p:cNvPr id="1" name=""/>
        <p:cNvGrpSpPr/>
        <p:nvPr/>
      </p:nvGrpSpPr>
      <p:grpSpPr>
        <a:xfrm>
          <a:off x="0" y="0"/>
          <a:ext cx="0" cy="0"/>
          <a:chOff x="0" y="0"/>
          <a:chExt cx="0" cy="0"/>
        </a:xfrm>
      </p:grpSpPr>
      <p:pic>
        <p:nvPicPr>
          <p:cNvPr id="8" name="Picture 7" descr="Image of a laptop screen with the word &quot;Objective&quot; inside of it.">
            <a:extLst>
              <a:ext uri="{FF2B5EF4-FFF2-40B4-BE49-F238E27FC236}">
                <a16:creationId xmlns:a16="http://schemas.microsoft.com/office/drawing/2014/main" id="{71CC3F52-B094-4C79-B861-BD07837B0819}"/>
              </a:ext>
            </a:extLst>
          </p:cNvPr>
          <p:cNvPicPr>
            <a:picLocks noChangeAspect="1"/>
          </p:cNvPicPr>
          <p:nvPr userDrawn="1"/>
        </p:nvPicPr>
        <p:blipFill>
          <a:blip r:embed="rId2"/>
          <a:stretch>
            <a:fillRect/>
          </a:stretch>
        </p:blipFill>
        <p:spPr>
          <a:xfrm>
            <a:off x="4079264" y="981075"/>
            <a:ext cx="4033471" cy="2286000"/>
          </a:xfrm>
          <a:prstGeom prst="rect">
            <a:avLst/>
          </a:prstGeom>
        </p:spPr>
      </p:pic>
      <p:sp>
        <p:nvSpPr>
          <p:cNvPr id="3" name="Text Placeholder 2">
            <a:extLst>
              <a:ext uri="{FF2B5EF4-FFF2-40B4-BE49-F238E27FC236}">
                <a16:creationId xmlns:a16="http://schemas.microsoft.com/office/drawing/2014/main" id="{122B3CA3-5601-46AA-9C99-9E30879F8825}"/>
              </a:ext>
            </a:extLst>
          </p:cNvPr>
          <p:cNvSpPr>
            <a:spLocks noGrp="1"/>
          </p:cNvSpPr>
          <p:nvPr>
            <p:ph type="body" sz="quarter" idx="13" hasCustomPrompt="1"/>
          </p:nvPr>
        </p:nvSpPr>
        <p:spPr>
          <a:xfrm>
            <a:off x="2571745" y="4064996"/>
            <a:ext cx="7048500" cy="1057275"/>
          </a:xfrm>
        </p:spPr>
        <p:txBody>
          <a:bodyPr>
            <a:normAutofit/>
          </a:bodyPr>
          <a:lstStyle>
            <a:lvl1pPr marL="0" indent="0" algn="ctr">
              <a:buNone/>
              <a:defRPr sz="3600"/>
            </a:lvl1pPr>
          </a:lstStyle>
          <a:p>
            <a:pPr lvl="0"/>
            <a:r>
              <a:rPr lang="en-US" dirty="0"/>
              <a:t>List Objective Here</a:t>
            </a:r>
          </a:p>
        </p:txBody>
      </p:sp>
      <p:sp>
        <p:nvSpPr>
          <p:cNvPr id="7" name="Slide Number Placeholder 6"/>
          <p:cNvSpPr>
            <a:spLocks noGrp="1"/>
          </p:cNvSpPr>
          <p:nvPr>
            <p:ph type="sldNum" sz="quarter" idx="12"/>
          </p:nvPr>
        </p:nvSpPr>
        <p:spPr/>
        <p:txBody>
          <a:bodyPr/>
          <a:lstStyle/>
          <a:p>
            <a:fld id="{A36383B9-8516-422F-8979-8D4EBC5CDDAB}" type="slidenum">
              <a:rPr lang="en-US" smtClean="0"/>
              <a:t>‹#›</a:t>
            </a:fld>
            <a:endParaRPr lang="en-US" dirty="0"/>
          </a:p>
        </p:txBody>
      </p:sp>
      <p:sp>
        <p:nvSpPr>
          <p:cNvPr id="4" name="TextBox 3">
            <a:extLst>
              <a:ext uri="{FF2B5EF4-FFF2-40B4-BE49-F238E27FC236}">
                <a16:creationId xmlns:a16="http://schemas.microsoft.com/office/drawing/2014/main" id="{84DAEC34-B324-407F-A6DF-3D3CE9458A9C}"/>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4917681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520"/>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Slide Number Placeholder 5"/>
          <p:cNvSpPr txBox="1">
            <a:spLocks/>
          </p:cNvSpPr>
          <p:nvPr/>
        </p:nvSpPr>
        <p:spPr>
          <a:xfrm>
            <a:off x="9250441" y="6400233"/>
            <a:ext cx="28448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983F1FA-211D-3044-9E35-958DFBC26156}" type="slidenum">
              <a:rPr lang="en-US" sz="1200" smtClean="0">
                <a:solidFill>
                  <a:prstClr val="white"/>
                </a:solidFill>
              </a:rPr>
              <a:pPr/>
              <a:t>‹#›</a:t>
            </a:fld>
            <a:endParaRPr lang="en-US" sz="1200" dirty="0">
              <a:solidFill>
                <a:prstClr val="white"/>
              </a:solidFill>
            </a:endParaRPr>
          </a:p>
        </p:txBody>
      </p:sp>
      <p:sp>
        <p:nvSpPr>
          <p:cNvPr id="5" name="TextBox 4">
            <a:extLst>
              <a:ext uri="{FF2B5EF4-FFF2-40B4-BE49-F238E27FC236}">
                <a16:creationId xmlns:a16="http://schemas.microsoft.com/office/drawing/2014/main" id="{895018EC-B20E-440F-A94A-92EE545F4135}"/>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36169562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44C5A7-6023-4F7B-8741-A3BB65729C3E}"/>
              </a:ext>
            </a:extLst>
          </p:cNvPr>
          <p:cNvSpPr>
            <a:spLocks noGrp="1"/>
          </p:cNvSpPr>
          <p:nvPr>
            <p:ph type="title"/>
          </p:nvPr>
        </p:nvSpPr>
        <p:spPr/>
        <p:txBody>
          <a:bodyPr/>
          <a:lstStyle/>
          <a:p>
            <a:r>
              <a:rPr lang="en-US" dirty="0"/>
              <a:t>Click to edit Master title style</a:t>
            </a:r>
          </a:p>
        </p:txBody>
      </p:sp>
      <p:sp>
        <p:nvSpPr>
          <p:cNvPr id="3" name="Slide Number Placeholder 2">
            <a:extLst>
              <a:ext uri="{FF2B5EF4-FFF2-40B4-BE49-F238E27FC236}">
                <a16:creationId xmlns:a16="http://schemas.microsoft.com/office/drawing/2014/main" id="{6C3D74B6-0534-413E-B942-5DCEEB361766}"/>
              </a:ext>
            </a:extLst>
          </p:cNvPr>
          <p:cNvSpPr>
            <a:spLocks noGrp="1"/>
          </p:cNvSpPr>
          <p:nvPr>
            <p:ph type="sldNum" sz="quarter" idx="10"/>
          </p:nvPr>
        </p:nvSpPr>
        <p:spPr/>
        <p:txBody>
          <a:bodyPr/>
          <a:lstStyle/>
          <a:p>
            <a:fld id="{A36383B9-8516-422F-8979-8D4EBC5CDDAB}" type="slidenum">
              <a:rPr lang="en-US" smtClean="0"/>
              <a:t>‹#›</a:t>
            </a:fld>
            <a:endParaRPr lang="en-US" dirty="0"/>
          </a:p>
        </p:txBody>
      </p:sp>
    </p:spTree>
    <p:extLst>
      <p:ext uri="{BB962C8B-B14F-4D97-AF65-F5344CB8AC3E}">
        <p14:creationId xmlns:p14="http://schemas.microsoft.com/office/powerpoint/2010/main" val="17663270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990601"/>
            <a:ext cx="10972800"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A36383B9-8516-422F-8979-8D4EBC5CDDAB}" type="slidenum">
              <a:rPr lang="en-US" smtClean="0"/>
              <a:t>‹#›</a:t>
            </a:fld>
            <a:endParaRPr lang="en-US" dirty="0"/>
          </a:p>
        </p:txBody>
      </p:sp>
      <p:sp>
        <p:nvSpPr>
          <p:cNvPr id="5" name="Rectangle 4"/>
          <p:cNvSpPr/>
          <p:nvPr/>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7" name="Title 1"/>
          <p:cNvSpPr>
            <a:spLocks noGrp="1"/>
          </p:cNvSpPr>
          <p:nvPr>
            <p:ph type="title" hasCustomPrompt="1"/>
          </p:nvPr>
        </p:nvSpPr>
        <p:spPr>
          <a:xfrm>
            <a:off x="0" y="-76200"/>
            <a:ext cx="12192000" cy="731520"/>
          </a:xfrm>
        </p:spPr>
        <p:txBody>
          <a:bodyPr>
            <a:normAutofit/>
          </a:bodyPr>
          <a:lstStyle>
            <a:lvl1pPr>
              <a:defRPr b="1" baseline="0">
                <a:solidFill>
                  <a:schemeClr val="bg1"/>
                </a:solidFill>
              </a:defRPr>
            </a:lvl1pPr>
          </a:lstStyle>
          <a:p>
            <a:r>
              <a:rPr lang="en-US" sz="3600" dirty="0"/>
              <a:t>Click to edit Slide Master Style</a:t>
            </a:r>
            <a:endParaRPr lang="en-US" sz="3600" u="sng" dirty="0"/>
          </a:p>
        </p:txBody>
      </p:sp>
      <p:sp>
        <p:nvSpPr>
          <p:cNvPr id="8" name="TextBox 7"/>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19213722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A36383B9-8516-422F-8979-8D4EBC5CDDAB}" type="slidenum">
              <a:rPr lang="en-US" smtClean="0"/>
              <a:t>‹#›</a:t>
            </a:fld>
            <a:endParaRPr lang="en-US" dirty="0"/>
          </a:p>
        </p:txBody>
      </p:sp>
      <p:sp>
        <p:nvSpPr>
          <p:cNvPr id="4" name="Rectangle 3"/>
          <p:cNvSpPr/>
          <p:nvPr/>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6" name="Title 1"/>
          <p:cNvSpPr>
            <a:spLocks noGrp="1"/>
          </p:cNvSpPr>
          <p:nvPr>
            <p:ph type="title" hasCustomPrompt="1"/>
          </p:nvPr>
        </p:nvSpPr>
        <p:spPr>
          <a:xfrm>
            <a:off x="0" y="-76200"/>
            <a:ext cx="12192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
        <p:nvSpPr>
          <p:cNvPr id="8" name="TextBox 7">
            <a:extLst>
              <a:ext uri="{FF2B5EF4-FFF2-40B4-BE49-F238E27FC236}">
                <a16:creationId xmlns:a16="http://schemas.microsoft.com/office/drawing/2014/main" id="{C0583546-692C-4AC1-B010-E548B84A1C64}"/>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2334435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7" y="273142"/>
            <a:ext cx="4011084" cy="1162051"/>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857" y="273056"/>
            <a:ext cx="6815668"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7" y="1435106"/>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Slide Number Placeholder 6"/>
          <p:cNvSpPr>
            <a:spLocks noGrp="1"/>
          </p:cNvSpPr>
          <p:nvPr>
            <p:ph type="sldNum" sz="quarter" idx="12"/>
          </p:nvPr>
        </p:nvSpPr>
        <p:spPr/>
        <p:txBody>
          <a:bodyPr/>
          <a:lstStyle/>
          <a:p>
            <a:fld id="{A36383B9-8516-422F-8979-8D4EBC5CDDAB}" type="slidenum">
              <a:rPr lang="en-US" smtClean="0"/>
              <a:t>‹#›</a:t>
            </a:fld>
            <a:endParaRPr lang="en-US" dirty="0"/>
          </a:p>
        </p:txBody>
      </p:sp>
      <p:sp>
        <p:nvSpPr>
          <p:cNvPr id="8" name="TextBox 7">
            <a:extLst>
              <a:ext uri="{FF2B5EF4-FFF2-40B4-BE49-F238E27FC236}">
                <a16:creationId xmlns:a16="http://schemas.microsoft.com/office/drawing/2014/main" id="{C2269A14-0D25-432B-B988-9D95DA6ADAFB}"/>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15375557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A36383B9-8516-422F-8979-8D4EBC5CDDAB}" type="slidenum">
              <a:rPr lang="en-US" smtClean="0"/>
              <a:t>‹#›</a:t>
            </a:fld>
            <a:endParaRPr lang="en-US" dirty="0"/>
          </a:p>
        </p:txBody>
      </p:sp>
      <p:sp>
        <p:nvSpPr>
          <p:cNvPr id="4" name="TextBox 3">
            <a:extLst>
              <a:ext uri="{FF2B5EF4-FFF2-40B4-BE49-F238E27FC236}">
                <a16:creationId xmlns:a16="http://schemas.microsoft.com/office/drawing/2014/main" id="{84DAEC34-B324-407F-A6DF-3D3CE9458A9C}"/>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28203044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A36383B9-8516-422F-8979-8D4EBC5CDDAB}" type="slidenum">
              <a:rPr lang="en-US" smtClean="0"/>
              <a:t>‹#›</a:t>
            </a:fld>
            <a:endParaRPr lang="en-US" dirty="0"/>
          </a:p>
        </p:txBody>
      </p:sp>
      <p:sp>
        <p:nvSpPr>
          <p:cNvPr id="8" name="TextBox 7">
            <a:extLst>
              <a:ext uri="{FF2B5EF4-FFF2-40B4-BE49-F238E27FC236}">
                <a16:creationId xmlns:a16="http://schemas.microsoft.com/office/drawing/2014/main" id="{89B2853A-B4F2-41A4-86AF-D806BED1A700}"/>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13709997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theme" Target="../theme/theme4.xml"/><Relationship Id="rId3" Type="http://schemas.openxmlformats.org/officeDocument/2006/relationships/slideLayout" Target="../slideLayouts/slideLayout36.xml"/><Relationship Id="rId7" Type="http://schemas.openxmlformats.org/officeDocument/2006/relationships/slideLayout" Target="../slideLayouts/slideLayout40.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5" Type="http://schemas.openxmlformats.org/officeDocument/2006/relationships/slideLayout" Target="../slideLayouts/slideLayout38.xml"/><Relationship Id="rId10" Type="http://schemas.openxmlformats.org/officeDocument/2006/relationships/image" Target="../media/image2.png"/><Relationship Id="rId4" Type="http://schemas.openxmlformats.org/officeDocument/2006/relationships/slideLayout" Target="../slideLayouts/slideLayout37.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7"/>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94"/>
            <a:ext cx="109728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p:cNvSpPr/>
          <p:nvPr/>
        </p:nvSpPr>
        <p:spPr>
          <a:xfrm>
            <a:off x="0" y="6140681"/>
            <a:ext cx="12192000" cy="7318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6" name="Slide Number Placeholder 5"/>
          <p:cNvSpPr>
            <a:spLocks noGrp="1"/>
          </p:cNvSpPr>
          <p:nvPr>
            <p:ph type="sldNum" sz="quarter" idx="4"/>
          </p:nvPr>
        </p:nvSpPr>
        <p:spPr>
          <a:xfrm>
            <a:off x="11582400" y="6400233"/>
            <a:ext cx="512840" cy="365125"/>
          </a:xfrm>
          <a:prstGeom prst="rect">
            <a:avLst/>
          </a:prstGeom>
        </p:spPr>
        <p:txBody>
          <a:bodyPr vert="horz" lIns="91440" tIns="45720" rIns="91440" bIns="45720" rtlCol="0" anchor="ctr"/>
          <a:lstStyle>
            <a:lvl1pPr algn="r">
              <a:defRPr sz="1200">
                <a:solidFill>
                  <a:schemeClr val="bg1"/>
                </a:solidFill>
              </a:defRPr>
            </a:lvl1pPr>
          </a:lstStyle>
          <a:p>
            <a:fld id="{A36383B9-8516-422F-8979-8D4EBC5CDDAB}" type="slidenum">
              <a:rPr lang="en-US" smtClean="0"/>
              <a:t>‹#›</a:t>
            </a:fld>
            <a:endParaRPr lang="en-US" dirty="0"/>
          </a:p>
        </p:txBody>
      </p:sp>
      <p:pic>
        <p:nvPicPr>
          <p:cNvPr id="2050" name="Picture 2" descr="C:\Users\vacoGrovem\AppData\Local\Microsoft\Windows\Temporary Internet Files\Content.Outlook\83QVOJUE\CHOOSE-VA-rev.pn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203200" y="6172200"/>
            <a:ext cx="2716744" cy="54864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PPSeal.png"/>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8266546" y="6184206"/>
            <a:ext cx="3417455" cy="641708"/>
          </a:xfrm>
          <a:prstGeom prst="rect">
            <a:avLst/>
          </a:prstGeom>
        </p:spPr>
      </p:pic>
      <p:sp>
        <p:nvSpPr>
          <p:cNvPr id="10" name="TextBox 9">
            <a:extLst>
              <a:ext uri="{FF2B5EF4-FFF2-40B4-BE49-F238E27FC236}">
                <a16:creationId xmlns:a16="http://schemas.microsoft.com/office/drawing/2014/main" id="{FFA54688-A01F-46D7-956E-0C900C402DB6}"/>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32229843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96" r:id="rId11"/>
  </p:sldLayoutIdLst>
  <p:txStyles>
    <p:titleStyle>
      <a:lvl1pPr algn="ctr" defTabSz="457200" rtl="0" eaLnBrk="1" latinLnBrk="0" hangingPunct="1">
        <a:spcBef>
          <a:spcPct val="0"/>
        </a:spcBef>
        <a:buNone/>
        <a:defRPr sz="4400" b="0" i="0" u="none"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b="0" i="0" u="none"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5ED316-A095-4798-BA6F-ADC1D3092531}" type="datetimeFigureOut">
              <a:rPr lang="en-US" smtClean="0"/>
              <a:t>12/5/2023</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C9919F-1677-44F2-BEEF-EAD82A0FC6EF}" type="slidenum">
              <a:rPr lang="en-US" smtClean="0"/>
              <a:t>‹#›</a:t>
            </a:fld>
            <a:endParaRPr lang="en-US" dirty="0"/>
          </a:p>
        </p:txBody>
      </p:sp>
    </p:spTree>
    <p:extLst>
      <p:ext uri="{BB962C8B-B14F-4D97-AF65-F5344CB8AC3E}">
        <p14:creationId xmlns:p14="http://schemas.microsoft.com/office/powerpoint/2010/main" val="797758143"/>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FF1162-3151-427E-8584-F036A8B338EE}" type="datetimeFigureOut">
              <a:rPr lang="en-US" smtClean="0"/>
              <a:t>12/5/2023</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95B4D9-9964-4CB5-BA93-086E985770BB}" type="slidenum">
              <a:rPr lang="en-US" smtClean="0"/>
              <a:t>‹#›</a:t>
            </a:fld>
            <a:endParaRPr lang="en-US" dirty="0"/>
          </a:p>
        </p:txBody>
      </p:sp>
    </p:spTree>
    <p:extLst>
      <p:ext uri="{BB962C8B-B14F-4D97-AF65-F5344CB8AC3E}">
        <p14:creationId xmlns:p14="http://schemas.microsoft.com/office/powerpoint/2010/main" val="3880325040"/>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7"/>
            <a:ext cx="109728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09600" y="1600294"/>
            <a:ext cx="10972800" cy="452596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p:cNvSpPr/>
          <p:nvPr/>
        </p:nvSpPr>
        <p:spPr>
          <a:xfrm>
            <a:off x="0" y="6140681"/>
            <a:ext cx="12192000" cy="7318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6" name="Slide Number Placeholder 5"/>
          <p:cNvSpPr>
            <a:spLocks noGrp="1"/>
          </p:cNvSpPr>
          <p:nvPr>
            <p:ph type="sldNum" sz="quarter" idx="4"/>
          </p:nvPr>
        </p:nvSpPr>
        <p:spPr>
          <a:xfrm>
            <a:off x="11582400" y="6400233"/>
            <a:ext cx="512840" cy="365125"/>
          </a:xfrm>
          <a:prstGeom prst="rect">
            <a:avLst/>
          </a:prstGeom>
        </p:spPr>
        <p:txBody>
          <a:bodyPr vert="horz" lIns="91440" tIns="45720" rIns="91440" bIns="45720" rtlCol="0" anchor="ctr"/>
          <a:lstStyle>
            <a:lvl1pPr algn="r">
              <a:defRPr sz="1200">
                <a:solidFill>
                  <a:schemeClr val="bg1"/>
                </a:solidFill>
              </a:defRPr>
            </a:lvl1pPr>
          </a:lstStyle>
          <a:p>
            <a:fld id="{A36383B9-8516-422F-8979-8D4EBC5CDDAB}" type="slidenum">
              <a:rPr lang="en-US" smtClean="0"/>
              <a:t>‹#›</a:t>
            </a:fld>
            <a:endParaRPr lang="en-US" dirty="0"/>
          </a:p>
        </p:txBody>
      </p:sp>
      <p:pic>
        <p:nvPicPr>
          <p:cNvPr id="2050" name="Picture 2" descr="C:\Users\vacoGrovem\AppData\Local\Microsoft\Windows\Temporary Internet Files\Content.Outlook\83QVOJUE\CHOOSE-VA-rev.png"/>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203200" y="6172200"/>
            <a:ext cx="2273300" cy="54864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PPSeal.png"/>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8734425" y="6184206"/>
            <a:ext cx="2949576" cy="641708"/>
          </a:xfrm>
          <a:prstGeom prst="rect">
            <a:avLst/>
          </a:prstGeom>
        </p:spPr>
      </p:pic>
      <p:sp>
        <p:nvSpPr>
          <p:cNvPr id="10" name="TextBox 9">
            <a:extLst>
              <a:ext uri="{FF2B5EF4-FFF2-40B4-BE49-F238E27FC236}">
                <a16:creationId xmlns:a16="http://schemas.microsoft.com/office/drawing/2014/main" id="{FFA54688-A01F-46D7-956E-0C900C402DB6}"/>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3304386365"/>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Lst>
  <p:txStyles>
    <p:titleStyle>
      <a:lvl1pPr algn="ctr" defTabSz="457200" rtl="0" eaLnBrk="1" latinLnBrk="0" hangingPunct="1">
        <a:spcBef>
          <a:spcPct val="0"/>
        </a:spcBef>
        <a:buNone/>
        <a:defRPr sz="4400" b="0" i="0" u="none" kern="1200">
          <a:solidFill>
            <a:srgbClr val="002F56"/>
          </a:solidFill>
          <a:latin typeface="Myriad Pro" panose="020B0503030403020204"/>
          <a:ea typeface="+mj-ea"/>
          <a:cs typeface="+mj-cs"/>
        </a:defRPr>
      </a:lvl1pPr>
    </p:titleStyle>
    <p:bodyStyle>
      <a:lvl1pPr marL="342900" indent="-342900" algn="l" defTabSz="457200" rtl="0" eaLnBrk="1" latinLnBrk="0" hangingPunct="1">
        <a:spcBef>
          <a:spcPct val="20000"/>
        </a:spcBef>
        <a:buFont typeface="Arial"/>
        <a:buChar char="•"/>
        <a:defRPr sz="3200" kern="1200">
          <a:solidFill>
            <a:srgbClr val="002F56"/>
          </a:solidFill>
          <a:latin typeface="Myriad Pro"/>
          <a:ea typeface="+mn-ea"/>
          <a:cs typeface="+mn-cs"/>
        </a:defRPr>
      </a:lvl1pPr>
      <a:lvl2pPr marL="742950" indent="-285750" algn="l" defTabSz="457200" rtl="0" eaLnBrk="1" latinLnBrk="0" hangingPunct="1">
        <a:spcBef>
          <a:spcPct val="20000"/>
        </a:spcBef>
        <a:buFont typeface="Arial"/>
        <a:buChar char="–"/>
        <a:defRPr sz="2800" b="0" i="0" u="none" kern="1200">
          <a:solidFill>
            <a:srgbClr val="002F56"/>
          </a:solidFill>
          <a:latin typeface="Myriad Pro"/>
          <a:ea typeface="+mn-ea"/>
          <a:cs typeface="+mn-cs"/>
        </a:defRPr>
      </a:lvl2pPr>
      <a:lvl3pPr marL="1143000" indent="-228600" algn="l" defTabSz="457200" rtl="0" eaLnBrk="1" latinLnBrk="0" hangingPunct="1">
        <a:spcBef>
          <a:spcPct val="20000"/>
        </a:spcBef>
        <a:buFont typeface="Arial"/>
        <a:buChar char="•"/>
        <a:defRPr sz="2400" kern="1200">
          <a:solidFill>
            <a:srgbClr val="002F56"/>
          </a:solidFill>
          <a:latin typeface="Myriad Pro"/>
          <a:ea typeface="+mn-ea"/>
          <a:cs typeface="+mn-cs"/>
        </a:defRPr>
      </a:lvl3pPr>
      <a:lvl4pPr marL="1600200" indent="-228600" algn="l" defTabSz="457200" rtl="0" eaLnBrk="1" latinLnBrk="0" hangingPunct="1">
        <a:spcBef>
          <a:spcPct val="20000"/>
        </a:spcBef>
        <a:buFont typeface="Arial"/>
        <a:buChar char="–"/>
        <a:defRPr sz="2000" kern="1200">
          <a:solidFill>
            <a:srgbClr val="002F56"/>
          </a:solidFill>
          <a:latin typeface="Myriad Pro"/>
          <a:ea typeface="+mn-ea"/>
          <a:cs typeface="+mn-cs"/>
        </a:defRPr>
      </a:lvl4pPr>
      <a:lvl5pPr marL="2057400" indent="-228600" algn="l" defTabSz="457200" rtl="0" eaLnBrk="1" latinLnBrk="0" hangingPunct="1">
        <a:spcBef>
          <a:spcPct val="20000"/>
        </a:spcBef>
        <a:buFont typeface="Arial"/>
        <a:buChar char="»"/>
        <a:defRPr sz="2000" kern="1200">
          <a:solidFill>
            <a:srgbClr val="002F56"/>
          </a:solidFill>
          <a:latin typeface="Myriad Pro"/>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9.xml"/></Relationships>
</file>

<file path=ppt/slides/_rels/slide13.xml.rels><?xml version="1.0" encoding="UTF-8" standalone="yes"?>
<Relationships xmlns="http://schemas.openxmlformats.org/package/2006/relationships"><Relationship Id="rId3" Type="http://schemas.openxmlformats.org/officeDocument/2006/relationships/tags" Target="../tags/tag22.xml"/><Relationship Id="rId2" Type="http://schemas.openxmlformats.org/officeDocument/2006/relationships/tags" Target="../tags/tag21.xml"/><Relationship Id="rId1" Type="http://schemas.openxmlformats.org/officeDocument/2006/relationships/tags" Target="../tags/tag20.xml"/><Relationship Id="rId5" Type="http://schemas.openxmlformats.org/officeDocument/2006/relationships/notesSlide" Target="../notesSlides/notesSlide13.xml"/><Relationship Id="rId4"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tags" Target="../tags/tag25.xml"/><Relationship Id="rId2" Type="http://schemas.openxmlformats.org/officeDocument/2006/relationships/tags" Target="../tags/tag24.xml"/><Relationship Id="rId1" Type="http://schemas.openxmlformats.org/officeDocument/2006/relationships/tags" Target="../tags/tag23.xml"/><Relationship Id="rId5" Type="http://schemas.openxmlformats.org/officeDocument/2006/relationships/notesSlide" Target="../notesSlides/notesSlide14.xml"/><Relationship Id="rId4"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tags" Target="../tags/tag28.xml"/><Relationship Id="rId2" Type="http://schemas.openxmlformats.org/officeDocument/2006/relationships/tags" Target="../tags/tag27.xml"/><Relationship Id="rId1" Type="http://schemas.openxmlformats.org/officeDocument/2006/relationships/tags" Target="../tags/tag26.xml"/><Relationship Id="rId5" Type="http://schemas.openxmlformats.org/officeDocument/2006/relationships/notesSlide" Target="../notesSlides/notesSlide15.xml"/><Relationship Id="rId4"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9.xml"/></Relationships>
</file>

<file path=ppt/slides/_rels/slide18.xml.rels><?xml version="1.0" encoding="UTF-8" standalone="yes"?>
<Relationships xmlns="http://schemas.openxmlformats.org/package/2006/relationships"><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tags" Target="../tags/tag29.xml"/><Relationship Id="rId5" Type="http://schemas.openxmlformats.org/officeDocument/2006/relationships/notesSlide" Target="../notesSlides/notesSlide18.xml"/><Relationship Id="rId4"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tags" Target="../tags/tag34.xml"/><Relationship Id="rId2" Type="http://schemas.openxmlformats.org/officeDocument/2006/relationships/tags" Target="../tags/tag33.xml"/><Relationship Id="rId1" Type="http://schemas.openxmlformats.org/officeDocument/2006/relationships/tags" Target="../tags/tag32.xml"/><Relationship Id="rId5" Type="http://schemas.openxmlformats.org/officeDocument/2006/relationships/notesSlide" Target="../notesSlides/notesSlide19.xml"/><Relationship Id="rId4"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3" Type="http://schemas.openxmlformats.org/officeDocument/2006/relationships/tags" Target="../tags/tag37.xml"/><Relationship Id="rId2" Type="http://schemas.openxmlformats.org/officeDocument/2006/relationships/tags" Target="../tags/tag36.xml"/><Relationship Id="rId1" Type="http://schemas.openxmlformats.org/officeDocument/2006/relationships/tags" Target="../tags/tag35.xml"/><Relationship Id="rId5" Type="http://schemas.openxmlformats.org/officeDocument/2006/relationships/notesSlide" Target="../notesSlides/notesSlide20.xml"/><Relationship Id="rId4"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39.xml"/><Relationship Id="rId1" Type="http://schemas.openxmlformats.org/officeDocument/2006/relationships/tags" Target="../tags/tag38.xml"/><Relationship Id="rId5" Type="http://schemas.openxmlformats.org/officeDocument/2006/relationships/image" Target="../media/image8.png"/><Relationship Id="rId4"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9.xml"/></Relationships>
</file>

<file path=ppt/slides/_rels/slide24.xml.rels><?xml version="1.0" encoding="UTF-8" standalone="yes"?>
<Relationships xmlns="http://schemas.openxmlformats.org/package/2006/relationships"><Relationship Id="rId3" Type="http://schemas.openxmlformats.org/officeDocument/2006/relationships/tags" Target="../tags/tag42.xml"/><Relationship Id="rId2" Type="http://schemas.openxmlformats.org/officeDocument/2006/relationships/tags" Target="../tags/tag41.xml"/><Relationship Id="rId1" Type="http://schemas.openxmlformats.org/officeDocument/2006/relationships/tags" Target="../tags/tag40.xml"/><Relationship Id="rId5" Type="http://schemas.openxmlformats.org/officeDocument/2006/relationships/notesSlide" Target="../notesSlides/notesSlide24.xml"/><Relationship Id="rId4"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3" Type="http://schemas.openxmlformats.org/officeDocument/2006/relationships/tags" Target="../tags/tag45.xml"/><Relationship Id="rId2" Type="http://schemas.openxmlformats.org/officeDocument/2006/relationships/tags" Target="../tags/tag44.xml"/><Relationship Id="rId1" Type="http://schemas.openxmlformats.org/officeDocument/2006/relationships/tags" Target="../tags/tag43.xml"/><Relationship Id="rId5" Type="http://schemas.openxmlformats.org/officeDocument/2006/relationships/notesSlide" Target="../notesSlides/notesSlide25.xml"/><Relationship Id="rId4"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3" Type="http://schemas.openxmlformats.org/officeDocument/2006/relationships/tags" Target="../tags/tag48.xml"/><Relationship Id="rId2" Type="http://schemas.openxmlformats.org/officeDocument/2006/relationships/tags" Target="../tags/tag47.xml"/><Relationship Id="rId1" Type="http://schemas.openxmlformats.org/officeDocument/2006/relationships/tags" Target="../tags/tag46.xml"/><Relationship Id="rId5" Type="http://schemas.openxmlformats.org/officeDocument/2006/relationships/notesSlide" Target="../notesSlides/notesSlide26.xml"/><Relationship Id="rId4"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7.xm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9.xml"/><Relationship Id="rId1" Type="http://schemas.openxmlformats.org/officeDocument/2006/relationships/slideLayout" Target="../slideLayouts/slideLayout36.xml"/><Relationship Id="rId5" Type="http://schemas.openxmlformats.org/officeDocument/2006/relationships/hyperlink" Target="mailto:OARADMIN.VBAWAS@va.gov" TargetMode="External"/><Relationship Id="rId4" Type="http://schemas.openxmlformats.org/officeDocument/2006/relationships/hyperlink" Target="http://principalspov.blogspot.com/2014/12/the-three-questions.html" TargetMode="External"/></Relationships>
</file>

<file path=ppt/slides/_rels/slide3.xml.rels><?xml version="1.0" encoding="UTF-8" standalone="yes"?>
<Relationships xmlns="http://schemas.openxmlformats.org/package/2006/relationships"><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tags" Target="../tags/tag5.xml"/><Relationship Id="rId5" Type="http://schemas.openxmlformats.org/officeDocument/2006/relationships/notesSlide" Target="../notesSlides/notesSlide3.xml"/><Relationship Id="rId4"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8" Type="http://schemas.openxmlformats.org/officeDocument/2006/relationships/hyperlink" Target="https://vaww.vrm.km.va.gov/system/templates/selfservice/va_kanew/help/agent/locale/en-US/portal/554400000001034/content/554400000140652/M21-5-Chapter-7-Section-D-Documenting-Appeal-Decisions#2" TargetMode="External"/><Relationship Id="rId3" Type="http://schemas.openxmlformats.org/officeDocument/2006/relationships/hyperlink" Target="https://www.govinfo.gov/app/details/PLAW-115publ55" TargetMode="External"/><Relationship Id="rId7" Type="http://schemas.openxmlformats.org/officeDocument/2006/relationships/hyperlink" Target="https://vaww.vrm.km.va.gov/system/templates/selfservice/va_kanew/help/agent/locale/en-US/portal/554400000001034/content/554400000139767/M21-5-Chapter-7-Section-C-Decision-Review-Officer-DRO-Process" TargetMode="External"/><Relationship Id="rId2" Type="http://schemas.openxmlformats.org/officeDocument/2006/relationships/notesSlide" Target="../notesSlides/notesSlide4.xml"/><Relationship Id="rId1" Type="http://schemas.openxmlformats.org/officeDocument/2006/relationships/slideLayout" Target="../slideLayouts/slideLayout35.xml"/><Relationship Id="rId6" Type="http://schemas.openxmlformats.org/officeDocument/2006/relationships/hyperlink" Target="https://vaww.vrm.km.va.gov/system/templates/selfservice/va_kanew/help/agent/locale/en-US/portal/554400000001034/content/554400000140915/M21-5-Chapter-7-Section-A-General-Information-on-Legacy-Appeals#1" TargetMode="External"/><Relationship Id="rId5" Type="http://schemas.openxmlformats.org/officeDocument/2006/relationships/hyperlink" Target="https://www.ecfr.gov/current/title-38/chapter-I/part-19" TargetMode="External"/><Relationship Id="rId4" Type="http://schemas.openxmlformats.org/officeDocument/2006/relationships/hyperlink" Target="https://www.ecfr.gov/current/title-38/chapter-I/part-3/subpart-D/subject-group-ECFR122cdab3741b05f/section-3.2600"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9.xml"/></Relationships>
</file>

<file path=ppt/slides/_rels/slide6.xml.rels><?xml version="1.0" encoding="UTF-8" standalone="yes"?>
<Relationships xmlns="http://schemas.openxmlformats.org/package/2006/relationships"><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tags" Target="../tags/tag8.xml"/><Relationship Id="rId5" Type="http://schemas.openxmlformats.org/officeDocument/2006/relationships/notesSlide" Target="../notesSlides/notesSlide6.xml"/><Relationship Id="rId4"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tags" Target="../tags/tag13.xml"/><Relationship Id="rId2" Type="http://schemas.openxmlformats.org/officeDocument/2006/relationships/tags" Target="../tags/tag12.xml"/><Relationship Id="rId1" Type="http://schemas.openxmlformats.org/officeDocument/2006/relationships/tags" Target="../tags/tag11.xml"/><Relationship Id="rId5" Type="http://schemas.openxmlformats.org/officeDocument/2006/relationships/notesSlide" Target="../notesSlides/notesSlide7.xml"/><Relationship Id="rId4"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tags" Target="../tags/tag16.xml"/><Relationship Id="rId2" Type="http://schemas.openxmlformats.org/officeDocument/2006/relationships/tags" Target="../tags/tag15.xml"/><Relationship Id="rId1" Type="http://schemas.openxmlformats.org/officeDocument/2006/relationships/tags" Target="../tags/tag14.xml"/><Relationship Id="rId5" Type="http://schemas.openxmlformats.org/officeDocument/2006/relationships/notesSlide" Target="../notesSlides/notesSlide8.xml"/><Relationship Id="rId4"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tags" Target="../tags/tag19.xml"/><Relationship Id="rId2" Type="http://schemas.openxmlformats.org/officeDocument/2006/relationships/tags" Target="../tags/tag18.xml"/><Relationship Id="rId1" Type="http://schemas.openxmlformats.org/officeDocument/2006/relationships/tags" Target="../tags/tag17.xml"/><Relationship Id="rId5" Type="http://schemas.openxmlformats.org/officeDocument/2006/relationships/notesSlide" Target="../notesSlides/notesSlide9.xml"/><Relationship Id="rId4"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68EBE-345D-49A1-9464-6BEBC79BDE36}"/>
              </a:ext>
            </a:extLst>
          </p:cNvPr>
          <p:cNvSpPr>
            <a:spLocks noGrp="1"/>
          </p:cNvSpPr>
          <p:nvPr>
            <p:ph type="ctrTitle"/>
          </p:nvPr>
        </p:nvSpPr>
        <p:spPr>
          <a:xfrm>
            <a:off x="914400" y="3055494"/>
            <a:ext cx="10363200" cy="1470025"/>
          </a:xfrm>
        </p:spPr>
        <p:txBody>
          <a:bodyPr/>
          <a:lstStyle/>
          <a:p>
            <a:r>
              <a:rPr lang="en-US" dirty="0"/>
              <a:t>Legacy Appeals: DRO Review Process</a:t>
            </a:r>
            <a:endParaRPr lang="en-US" b="1" dirty="0">
              <a:solidFill>
                <a:srgbClr val="002F56"/>
              </a:solidFill>
              <a:latin typeface="Myriad Pro" panose="020B0503030403020204"/>
            </a:endParaRPr>
          </a:p>
        </p:txBody>
      </p:sp>
      <p:sp>
        <p:nvSpPr>
          <p:cNvPr id="3" name="Subtitle 2">
            <a:extLst>
              <a:ext uri="{FF2B5EF4-FFF2-40B4-BE49-F238E27FC236}">
                <a16:creationId xmlns:a16="http://schemas.microsoft.com/office/drawing/2014/main" id="{BCEBCFE4-A447-4693-BA5D-7870772E3422}"/>
              </a:ext>
            </a:extLst>
          </p:cNvPr>
          <p:cNvSpPr>
            <a:spLocks noGrp="1"/>
          </p:cNvSpPr>
          <p:nvPr>
            <p:ph type="subTitle" idx="1"/>
          </p:nvPr>
        </p:nvSpPr>
        <p:spPr>
          <a:xfrm>
            <a:off x="1828800" y="4525519"/>
            <a:ext cx="8534400" cy="825540"/>
          </a:xfrm>
        </p:spPr>
        <p:txBody>
          <a:bodyPr/>
          <a:lstStyle/>
          <a:p>
            <a:r>
              <a:rPr lang="en-US">
                <a:latin typeface="Myriad Pro" panose="020B0503030403020204"/>
              </a:rPr>
              <a:t>November 2023</a:t>
            </a:r>
            <a:endParaRPr lang="en-US" dirty="0">
              <a:latin typeface="Myriad Pro" panose="020B0503030403020204"/>
            </a:endParaRPr>
          </a:p>
        </p:txBody>
      </p:sp>
    </p:spTree>
    <p:extLst>
      <p:ext uri="{BB962C8B-B14F-4D97-AF65-F5344CB8AC3E}">
        <p14:creationId xmlns:p14="http://schemas.microsoft.com/office/powerpoint/2010/main" val="18549620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00AA5DD-045E-405A-8DC5-151863A321FC}"/>
              </a:ext>
            </a:extLst>
          </p:cNvPr>
          <p:cNvSpPr>
            <a:spLocks noGrp="1"/>
          </p:cNvSpPr>
          <p:nvPr>
            <p:ph type="title"/>
          </p:nvPr>
        </p:nvSpPr>
        <p:spPr/>
        <p:txBody>
          <a:bodyPr>
            <a:normAutofit fontScale="90000"/>
          </a:bodyPr>
          <a:lstStyle/>
          <a:p>
            <a:r>
              <a:rPr lang="en-US" b="0" dirty="0">
                <a:latin typeface="Myriad Pro" panose="020B0503030403020204"/>
              </a:rPr>
              <a:t>Limits on Decisional Authority</a:t>
            </a:r>
          </a:p>
        </p:txBody>
      </p:sp>
      <p:sp>
        <p:nvSpPr>
          <p:cNvPr id="2" name="Content Placeholder 1">
            <a:extLst>
              <a:ext uri="{FF2B5EF4-FFF2-40B4-BE49-F238E27FC236}">
                <a16:creationId xmlns:a16="http://schemas.microsoft.com/office/drawing/2014/main" id="{CE0F4ECA-2D3C-4A86-9221-9732A43B6FD7}"/>
              </a:ext>
            </a:extLst>
          </p:cNvPr>
          <p:cNvSpPr>
            <a:spLocks noGrp="1"/>
          </p:cNvSpPr>
          <p:nvPr>
            <p:ph idx="1"/>
          </p:nvPr>
        </p:nvSpPr>
        <p:spPr/>
        <p:txBody>
          <a:bodyPr/>
          <a:lstStyle/>
          <a:p>
            <a:pPr marL="0" indent="0">
              <a:buNone/>
            </a:pPr>
            <a:r>
              <a:rPr lang="en-US" altLang="en-US" dirty="0">
                <a:solidFill>
                  <a:srgbClr val="002060"/>
                </a:solidFill>
                <a:latin typeface="Myriad Pro"/>
                <a:cs typeface="Times New Roman" panose="02020603050405020304" pitchFamily="18" charset="0"/>
              </a:rPr>
              <a:t>A DRO cannot </a:t>
            </a:r>
          </a:p>
          <a:p>
            <a:pPr lvl="1"/>
            <a:r>
              <a:rPr lang="en-US" altLang="en-US" dirty="0">
                <a:solidFill>
                  <a:srgbClr val="002060"/>
                </a:solidFill>
                <a:latin typeface="Myriad Pro"/>
                <a:cs typeface="Times New Roman" panose="02020603050405020304" pitchFamily="18" charset="0"/>
              </a:rPr>
              <a:t>participate in a hearing if he or she participated in the decision under appeal</a:t>
            </a:r>
          </a:p>
          <a:p>
            <a:pPr lvl="1"/>
            <a:r>
              <a:rPr lang="en-US" altLang="en-US" dirty="0">
                <a:solidFill>
                  <a:srgbClr val="002060"/>
                </a:solidFill>
                <a:latin typeface="Myriad Pro"/>
                <a:cs typeface="Times New Roman" panose="02020603050405020304" pitchFamily="18" charset="0"/>
              </a:rPr>
              <a:t>recommend a change based on </a:t>
            </a:r>
            <a:r>
              <a:rPr lang="en-US" altLang="en-US" i="1" dirty="0">
                <a:solidFill>
                  <a:srgbClr val="002060"/>
                </a:solidFill>
                <a:latin typeface="Myriad Pro"/>
                <a:cs typeface="Times New Roman" panose="02020603050405020304" pitchFamily="18" charset="0"/>
              </a:rPr>
              <a:t>de novo </a:t>
            </a:r>
            <a:r>
              <a:rPr lang="en-US" altLang="en-US" dirty="0">
                <a:solidFill>
                  <a:srgbClr val="002060"/>
                </a:solidFill>
                <a:latin typeface="Myriad Pro"/>
                <a:cs typeface="Times New Roman" panose="02020603050405020304" pitchFamily="18" charset="0"/>
              </a:rPr>
              <a:t>review of a Board decision</a:t>
            </a:r>
          </a:p>
          <a:p>
            <a:pPr lvl="1"/>
            <a:r>
              <a:rPr lang="en-US" altLang="en-US" dirty="0">
                <a:solidFill>
                  <a:srgbClr val="002060"/>
                </a:solidFill>
                <a:latin typeface="Myriad Pro"/>
                <a:cs typeface="Times New Roman" panose="02020603050405020304" pitchFamily="18" charset="0"/>
              </a:rPr>
              <a:t>bargain to withdraw a claim or take action in exchange for the grant of a benefit</a:t>
            </a:r>
          </a:p>
          <a:p>
            <a:endParaRPr lang="en-US" dirty="0"/>
          </a:p>
        </p:txBody>
      </p:sp>
    </p:spTree>
    <p:extLst>
      <p:ext uri="{BB962C8B-B14F-4D97-AF65-F5344CB8AC3E}">
        <p14:creationId xmlns:p14="http://schemas.microsoft.com/office/powerpoint/2010/main" val="4931110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2CD9296-3BF7-4A85-B463-4C583FD0D2D5}"/>
              </a:ext>
            </a:extLst>
          </p:cNvPr>
          <p:cNvSpPr>
            <a:spLocks noGrp="1"/>
          </p:cNvSpPr>
          <p:nvPr>
            <p:ph idx="1"/>
          </p:nvPr>
        </p:nvSpPr>
        <p:spPr>
          <a:xfrm>
            <a:off x="609600" y="961871"/>
            <a:ext cx="10972800" cy="4525963"/>
          </a:xfrm>
        </p:spPr>
        <p:txBody>
          <a:bodyPr>
            <a:normAutofit/>
          </a:bodyPr>
          <a:lstStyle/>
          <a:p>
            <a:r>
              <a:rPr lang="en-US" b="1" dirty="0">
                <a:solidFill>
                  <a:srgbClr val="002F56"/>
                </a:solidFill>
                <a:latin typeface="Myriad Pro" panose="020B0503030403020204"/>
              </a:rPr>
              <a:t>Question</a:t>
            </a:r>
            <a:r>
              <a:rPr lang="en-US" dirty="0">
                <a:solidFill>
                  <a:srgbClr val="002F56"/>
                </a:solidFill>
                <a:latin typeface="Myriad Pro" panose="020B0503030403020204"/>
              </a:rPr>
              <a:t>: True or False? A DRO may amend or revise a decision only if there is a CUE.</a:t>
            </a:r>
          </a:p>
          <a:p>
            <a:pPr marL="0" indent="0">
              <a:buNone/>
            </a:pPr>
            <a:endParaRPr lang="en-US" sz="1000" dirty="0">
              <a:solidFill>
                <a:srgbClr val="002F56"/>
              </a:solidFill>
              <a:latin typeface="Myriad Pro" panose="020B0503030403020204"/>
            </a:endParaRPr>
          </a:p>
          <a:p>
            <a:r>
              <a:rPr lang="en-US" b="1" dirty="0">
                <a:solidFill>
                  <a:srgbClr val="002F56"/>
                </a:solidFill>
                <a:latin typeface="Myriad Pro" panose="020B0503030403020204"/>
              </a:rPr>
              <a:t>Answer</a:t>
            </a:r>
            <a:r>
              <a:rPr lang="en-US" dirty="0">
                <a:solidFill>
                  <a:srgbClr val="002F56"/>
                </a:solidFill>
                <a:latin typeface="Myriad Pro" panose="020B0503030403020204"/>
              </a:rPr>
              <a:t>: False. A DRO has decisional authority to amend, revise, or uphold a decision based on </a:t>
            </a:r>
            <a:r>
              <a:rPr lang="en-US" i="1" dirty="0">
                <a:solidFill>
                  <a:srgbClr val="002F56"/>
                </a:solidFill>
                <a:latin typeface="Myriad Pro" panose="020B0503030403020204"/>
              </a:rPr>
              <a:t>de novo</a:t>
            </a:r>
            <a:r>
              <a:rPr lang="en-US" dirty="0">
                <a:solidFill>
                  <a:srgbClr val="002F56"/>
                </a:solidFill>
                <a:latin typeface="Myriad Pro" panose="020B0503030403020204"/>
              </a:rPr>
              <a:t> review, new evidence, or CUE.</a:t>
            </a:r>
          </a:p>
        </p:txBody>
      </p:sp>
      <p:sp>
        <p:nvSpPr>
          <p:cNvPr id="3" name="Title 2">
            <a:extLst>
              <a:ext uri="{FF2B5EF4-FFF2-40B4-BE49-F238E27FC236}">
                <a16:creationId xmlns:a16="http://schemas.microsoft.com/office/drawing/2014/main" id="{9DFB3C44-053B-4BF7-AEF2-1624D99A9EE1}"/>
              </a:ext>
            </a:extLst>
          </p:cNvPr>
          <p:cNvSpPr>
            <a:spLocks noGrp="1"/>
          </p:cNvSpPr>
          <p:nvPr>
            <p:ph type="title"/>
          </p:nvPr>
        </p:nvSpPr>
        <p:spPr/>
        <p:txBody>
          <a:bodyPr>
            <a:normAutofit fontScale="90000"/>
          </a:bodyPr>
          <a:lstStyle/>
          <a:p>
            <a:r>
              <a:rPr lang="en-US" b="0" dirty="0">
                <a:latin typeface="Myriad Pro" panose="020B0503030403020204"/>
              </a:rPr>
              <a:t>Knowledge Check #1</a:t>
            </a:r>
          </a:p>
        </p:txBody>
      </p:sp>
      <p:pic>
        <p:nvPicPr>
          <p:cNvPr id="4" name="Picture 3">
            <a:extLst>
              <a:ext uri="{FF2B5EF4-FFF2-40B4-BE49-F238E27FC236}">
                <a16:creationId xmlns:a16="http://schemas.microsoft.com/office/drawing/2014/main" id="{1E94F058-088A-4CD9-AE61-EBEC58CF1AE8}"/>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9870510" y="4634595"/>
            <a:ext cx="2271524" cy="1505059"/>
          </a:xfrm>
          <a:prstGeom prst="rect">
            <a:avLst/>
          </a:prstGeom>
        </p:spPr>
      </p:pic>
    </p:spTree>
    <p:extLst>
      <p:ext uri="{BB962C8B-B14F-4D97-AF65-F5344CB8AC3E}">
        <p14:creationId xmlns:p14="http://schemas.microsoft.com/office/powerpoint/2010/main" val="3775495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D471EAB-F317-4B74-B661-7B40E1BF4ABC}"/>
              </a:ext>
            </a:extLst>
          </p:cNvPr>
          <p:cNvSpPr txBox="1">
            <a:spLocks noGrp="1"/>
          </p:cNvSpPr>
          <p:nvPr>
            <p:ph type="title" idx="4294967295"/>
          </p:nvPr>
        </p:nvSpPr>
        <p:spPr>
          <a:xfrm>
            <a:off x="2221041" y="3928834"/>
            <a:ext cx="7749915" cy="1754326"/>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002F56"/>
                </a:solidFill>
                <a:effectLst/>
                <a:uLnTx/>
                <a:uFillTx/>
                <a:latin typeface="Myriad Pro" panose="020B0503030403020204"/>
                <a:ea typeface="+mn-ea"/>
                <a:cs typeface="+mn-cs"/>
              </a:rPr>
              <a:t>Explain </a:t>
            </a:r>
            <a:r>
              <a:rPr kumimoji="0" lang="en-US" sz="3600" b="0" i="1" u="none" strike="noStrike" kern="1200" cap="none" spc="0" normalizeH="0" baseline="0" noProof="0" dirty="0">
                <a:ln>
                  <a:noFill/>
                </a:ln>
                <a:solidFill>
                  <a:srgbClr val="002F56"/>
                </a:solidFill>
                <a:effectLst/>
                <a:uLnTx/>
                <a:uFillTx/>
                <a:latin typeface="Myriad Pro" panose="020B0503030403020204"/>
                <a:ea typeface="+mn-ea"/>
                <a:cs typeface="+mn-cs"/>
              </a:rPr>
              <a:t>de </a:t>
            </a:r>
            <a:r>
              <a:rPr lang="en-US" sz="3600" i="1" dirty="0">
                <a:ea typeface="+mn-ea"/>
                <a:cs typeface="+mn-cs"/>
              </a:rPr>
              <a:t>no</a:t>
            </a:r>
            <a:r>
              <a:rPr kumimoji="0" lang="en-US" sz="3600" b="0" i="1" u="none" strike="noStrike" kern="1200" cap="none" spc="0" normalizeH="0" baseline="0" noProof="0" dirty="0" err="1">
                <a:ln>
                  <a:noFill/>
                </a:ln>
                <a:solidFill>
                  <a:srgbClr val="002F56"/>
                </a:solidFill>
                <a:effectLst/>
                <a:uLnTx/>
                <a:uFillTx/>
                <a:latin typeface="Myriad Pro" panose="020B0503030403020204"/>
                <a:ea typeface="+mn-ea"/>
                <a:cs typeface="+mn-cs"/>
              </a:rPr>
              <a:t>vo</a:t>
            </a:r>
            <a:r>
              <a:rPr kumimoji="0" lang="en-US" sz="3600" b="0" i="1" u="none" strike="noStrike" kern="1200" cap="none" spc="0" normalizeH="0" baseline="0" noProof="0" dirty="0">
                <a:ln>
                  <a:noFill/>
                </a:ln>
                <a:solidFill>
                  <a:srgbClr val="002F56"/>
                </a:solidFill>
                <a:effectLst/>
                <a:uLnTx/>
                <a:uFillTx/>
                <a:latin typeface="Myriad Pro" panose="020B0503030403020204"/>
                <a:ea typeface="+mn-ea"/>
                <a:cs typeface="+mn-cs"/>
              </a:rPr>
              <a:t> </a:t>
            </a:r>
            <a:r>
              <a:rPr kumimoji="0" lang="en-US" sz="3600" b="0" i="0" u="none" strike="noStrike" kern="1200" cap="none" spc="0" normalizeH="0" baseline="0" noProof="0" dirty="0">
                <a:ln>
                  <a:noFill/>
                </a:ln>
                <a:solidFill>
                  <a:srgbClr val="002F56"/>
                </a:solidFill>
                <a:effectLst/>
                <a:uLnTx/>
                <a:uFillTx/>
                <a:latin typeface="Myriad Pro" panose="020B0503030403020204"/>
                <a:ea typeface="+mn-ea"/>
                <a:cs typeface="+mn-cs"/>
              </a:rPr>
              <a:t>review process conducted by DROs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3600" b="0" i="1" u="none" strike="noStrike" kern="1200" cap="none" spc="0" normalizeH="0" baseline="0" noProof="0" dirty="0">
              <a:ln>
                <a:noFill/>
              </a:ln>
              <a:solidFill>
                <a:srgbClr val="002F56"/>
              </a:solidFill>
              <a:effectLst/>
              <a:uLnTx/>
              <a:uFillTx/>
              <a:latin typeface="Myriad Pro" panose="020B0503030403020204"/>
              <a:ea typeface="+mn-ea"/>
              <a:cs typeface="+mn-cs"/>
            </a:endParaRPr>
          </a:p>
        </p:txBody>
      </p:sp>
    </p:spTree>
    <p:extLst>
      <p:ext uri="{BB962C8B-B14F-4D97-AF65-F5344CB8AC3E}">
        <p14:creationId xmlns:p14="http://schemas.microsoft.com/office/powerpoint/2010/main" val="41398579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custDataLst>
              <p:tags r:id="rId1"/>
            </p:custDataLst>
          </p:nvPr>
        </p:nvSpPr>
        <p:spPr/>
        <p:txBody>
          <a:bodyPr>
            <a:normAutofit fontScale="90000"/>
          </a:bodyPr>
          <a:lstStyle/>
          <a:p>
            <a:pPr eaLnBrk="1" hangingPunct="1"/>
            <a:r>
              <a:rPr lang="en-US" altLang="en-US" b="0" dirty="0">
                <a:effectLst/>
                <a:latin typeface="Myriad Pro" panose="020B0503030403020204" pitchFamily="34" charset="0"/>
              </a:rPr>
              <a:t>Right to </a:t>
            </a:r>
            <a:r>
              <a:rPr lang="en-US" altLang="en-US" b="0" i="1" dirty="0">
                <a:effectLst/>
                <a:latin typeface="Myriad Pro" panose="020B0503030403020204" pitchFamily="34" charset="0"/>
              </a:rPr>
              <a:t>De Novo </a:t>
            </a:r>
            <a:r>
              <a:rPr lang="en-US" altLang="en-US" b="0" dirty="0">
                <a:effectLst/>
                <a:latin typeface="Myriad Pro" panose="020B0503030403020204" pitchFamily="34" charset="0"/>
              </a:rPr>
              <a:t>Review</a:t>
            </a:r>
          </a:p>
        </p:txBody>
      </p:sp>
      <p:sp>
        <p:nvSpPr>
          <p:cNvPr id="56323" name="Content Placeholder 2"/>
          <p:cNvSpPr>
            <a:spLocks noGrp="1"/>
          </p:cNvSpPr>
          <p:nvPr>
            <p:ph idx="1"/>
            <p:custDataLst>
              <p:tags r:id="rId2"/>
            </p:custDataLst>
          </p:nvPr>
        </p:nvSpPr>
        <p:spPr>
          <a:xfrm>
            <a:off x="354562" y="990601"/>
            <a:ext cx="11227837" cy="4525963"/>
          </a:xfrm>
        </p:spPr>
        <p:txBody>
          <a:bodyPr>
            <a:normAutofit/>
          </a:bodyPr>
          <a:lstStyle/>
          <a:p>
            <a:r>
              <a:rPr lang="en-US" altLang="en-US" dirty="0">
                <a:solidFill>
                  <a:srgbClr val="002060"/>
                </a:solidFill>
                <a:latin typeface="Myriad Pro"/>
                <a:cs typeface="Times New Roman" panose="02020603050405020304" pitchFamily="18" charset="0"/>
              </a:rPr>
              <a:t>Right to </a:t>
            </a:r>
            <a:r>
              <a:rPr lang="en-US" altLang="en-US" i="1" dirty="0">
                <a:solidFill>
                  <a:srgbClr val="002060"/>
                </a:solidFill>
                <a:latin typeface="Myriad Pro"/>
                <a:cs typeface="Times New Roman" panose="02020603050405020304" pitchFamily="18" charset="0"/>
              </a:rPr>
              <a:t>de novo </a:t>
            </a:r>
            <a:r>
              <a:rPr lang="en-US" altLang="en-US" dirty="0">
                <a:solidFill>
                  <a:srgbClr val="002060"/>
                </a:solidFill>
                <a:latin typeface="Myriad Pro"/>
                <a:cs typeface="Times New Roman" panose="02020603050405020304" pitchFamily="18" charset="0"/>
              </a:rPr>
              <a:t>review if notice of disagreement (NOD) filed timely, and either requests review</a:t>
            </a:r>
          </a:p>
          <a:p>
            <a:pPr lvl="1"/>
            <a:r>
              <a:rPr lang="en-US" altLang="en-US" dirty="0">
                <a:solidFill>
                  <a:srgbClr val="002060"/>
                </a:solidFill>
                <a:latin typeface="Myriad Pro"/>
                <a:cs typeface="Times New Roman" panose="02020603050405020304" pitchFamily="18" charset="0"/>
              </a:rPr>
              <a:t>at time of NOD submission, or</a:t>
            </a:r>
          </a:p>
          <a:p>
            <a:pPr lvl="1"/>
            <a:r>
              <a:rPr lang="en-US" altLang="en-US" dirty="0">
                <a:solidFill>
                  <a:srgbClr val="002060"/>
                </a:solidFill>
                <a:latin typeface="Myriad Pro"/>
                <a:cs typeface="Times New Roman" panose="02020603050405020304" pitchFamily="18" charset="0"/>
              </a:rPr>
              <a:t>within 60 days of the date VA sends notice of right to </a:t>
            </a:r>
            <a:r>
              <a:rPr lang="en-US" altLang="en-US" i="1" dirty="0">
                <a:solidFill>
                  <a:srgbClr val="002060"/>
                </a:solidFill>
                <a:latin typeface="Myriad Pro"/>
                <a:cs typeface="Times New Roman" panose="02020603050405020304" pitchFamily="18" charset="0"/>
              </a:rPr>
              <a:t>de novo </a:t>
            </a:r>
            <a:r>
              <a:rPr lang="en-US" altLang="en-US" dirty="0">
                <a:solidFill>
                  <a:srgbClr val="002060"/>
                </a:solidFill>
                <a:latin typeface="Myriad Pro"/>
                <a:cs typeface="Times New Roman" panose="02020603050405020304" pitchFamily="18" charset="0"/>
              </a:rPr>
              <a:t>review</a:t>
            </a:r>
          </a:p>
          <a:p>
            <a:r>
              <a:rPr lang="en-US" altLang="en-US" dirty="0">
                <a:solidFill>
                  <a:srgbClr val="002060"/>
                </a:solidFill>
                <a:latin typeface="Myriad Pro"/>
                <a:cs typeface="Times New Roman" panose="02020603050405020304" pitchFamily="18" charset="0"/>
              </a:rPr>
              <a:t>Only one </a:t>
            </a:r>
            <a:r>
              <a:rPr lang="en-US" altLang="en-US" i="1" dirty="0">
                <a:solidFill>
                  <a:srgbClr val="002060"/>
                </a:solidFill>
                <a:latin typeface="Myriad Pro"/>
                <a:cs typeface="Times New Roman" panose="02020603050405020304" pitchFamily="18" charset="0"/>
              </a:rPr>
              <a:t>de novo</a:t>
            </a:r>
            <a:r>
              <a:rPr lang="en-US" altLang="en-US" dirty="0">
                <a:solidFill>
                  <a:srgbClr val="002060"/>
                </a:solidFill>
                <a:latin typeface="Myriad Pro"/>
                <a:cs typeface="Times New Roman" panose="02020603050405020304" pitchFamily="18" charset="0"/>
              </a:rPr>
              <a:t> review of an issue</a:t>
            </a:r>
          </a:p>
          <a:p>
            <a:pPr lvl="1"/>
            <a:endParaRPr lang="en-US" altLang="en-US" dirty="0">
              <a:solidFill>
                <a:srgbClr val="002060"/>
              </a:solidFill>
              <a:latin typeface="Myriad Pro"/>
              <a:cs typeface="Times New Roman" panose="02020603050405020304" pitchFamily="18" charset="0"/>
            </a:endParaRPr>
          </a:p>
        </p:txBody>
      </p:sp>
      <p:sp>
        <p:nvSpPr>
          <p:cNvPr id="2" name="Slide Number Placeholder 1">
            <a:extLst>
              <a:ext uri="{FF2B5EF4-FFF2-40B4-BE49-F238E27FC236}">
                <a16:creationId xmlns:a16="http://schemas.microsoft.com/office/drawing/2014/main" id="{5AD56FF0-1DD2-4EDA-9553-84A5F4363CB0}"/>
              </a:ext>
              <a:ext uri="{C183D7F6-B498-43B3-948B-1728B52AA6E4}">
                <adec:decorative xmlns:adec="http://schemas.microsoft.com/office/drawing/2017/decorative" val="1"/>
              </a:ext>
            </a:extLst>
          </p:cNvPr>
          <p:cNvSpPr>
            <a:spLocks noGrp="1"/>
          </p:cNvSpPr>
          <p:nvPr>
            <p:ph type="sldNum" sz="quarter" idx="12"/>
            <p:custDataLst>
              <p:tags r:id="rId3"/>
            </p:custDataLst>
          </p:nvPr>
        </p:nvSpPr>
        <p:spPr/>
        <p:txBody>
          <a:bodyPr/>
          <a:lstStyle/>
          <a:p>
            <a:fld id="{36A6A193-2FDC-48DD-8023-1C75B05EEA9A}" type="slidenum">
              <a:rPr lang="en-US" smtClean="0"/>
              <a:pPr/>
              <a:t>13</a:t>
            </a:fld>
            <a:endParaRPr lang="en-US" dirty="0"/>
          </a:p>
        </p:txBody>
      </p:sp>
    </p:spTree>
    <p:extLst>
      <p:ext uri="{BB962C8B-B14F-4D97-AF65-F5344CB8AC3E}">
        <p14:creationId xmlns:p14="http://schemas.microsoft.com/office/powerpoint/2010/main" val="2246940292"/>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custDataLst>
              <p:tags r:id="rId1"/>
            </p:custDataLst>
          </p:nvPr>
        </p:nvSpPr>
        <p:spPr/>
        <p:txBody>
          <a:bodyPr>
            <a:normAutofit fontScale="90000"/>
          </a:bodyPr>
          <a:lstStyle/>
          <a:p>
            <a:pPr eaLnBrk="1" hangingPunct="1"/>
            <a:r>
              <a:rPr lang="en-US" altLang="en-US" b="0" dirty="0">
                <a:effectLst/>
                <a:latin typeface="Myriad Pro" panose="020B0503030403020204" pitchFamily="34" charset="0"/>
              </a:rPr>
              <a:t>Conducting the Review</a:t>
            </a:r>
          </a:p>
        </p:txBody>
      </p:sp>
      <p:sp>
        <p:nvSpPr>
          <p:cNvPr id="56323" name="Content Placeholder 2"/>
          <p:cNvSpPr>
            <a:spLocks noGrp="1"/>
          </p:cNvSpPr>
          <p:nvPr>
            <p:ph idx="1"/>
            <p:custDataLst>
              <p:tags r:id="rId2"/>
            </p:custDataLst>
          </p:nvPr>
        </p:nvSpPr>
        <p:spPr>
          <a:xfrm>
            <a:off x="354562" y="990601"/>
            <a:ext cx="11227837" cy="4525963"/>
          </a:xfrm>
        </p:spPr>
        <p:txBody>
          <a:bodyPr>
            <a:normAutofit/>
          </a:bodyPr>
          <a:lstStyle/>
          <a:p>
            <a:r>
              <a:rPr lang="en-US" altLang="en-US" dirty="0">
                <a:solidFill>
                  <a:srgbClr val="002060"/>
                </a:solidFill>
                <a:latin typeface="Myriad Pro"/>
                <a:cs typeface="Times New Roman" panose="02020603050405020304" pitchFamily="18" charset="0"/>
              </a:rPr>
              <a:t>Individual who did </a:t>
            </a:r>
            <a:r>
              <a:rPr lang="en-US" altLang="en-US" u="sng" dirty="0">
                <a:solidFill>
                  <a:srgbClr val="002060"/>
                </a:solidFill>
                <a:latin typeface="Myriad Pro"/>
                <a:cs typeface="Times New Roman" panose="02020603050405020304" pitchFamily="18" charset="0"/>
              </a:rPr>
              <a:t>not</a:t>
            </a:r>
            <a:r>
              <a:rPr lang="en-US" altLang="en-US" dirty="0">
                <a:solidFill>
                  <a:srgbClr val="002060"/>
                </a:solidFill>
                <a:latin typeface="Myriad Pro"/>
                <a:cs typeface="Times New Roman" panose="02020603050405020304" pitchFamily="18" charset="0"/>
              </a:rPr>
              <a:t> participate in original decision</a:t>
            </a:r>
          </a:p>
          <a:p>
            <a:r>
              <a:rPr lang="en-US" altLang="en-US" dirty="0">
                <a:solidFill>
                  <a:srgbClr val="002F56"/>
                </a:solidFill>
                <a:latin typeface="Myriad Pro"/>
                <a:cs typeface="Times New Roman" panose="02020603050405020304" pitchFamily="18" charset="0"/>
              </a:rPr>
              <a:t>Conducted by DRO or higher (cannot be delegated lower):</a:t>
            </a:r>
          </a:p>
          <a:p>
            <a:pPr lvl="1"/>
            <a:r>
              <a:rPr lang="en-US" altLang="en-US" dirty="0">
                <a:solidFill>
                  <a:srgbClr val="002F56"/>
                </a:solidFill>
                <a:latin typeface="Myriad Pro"/>
                <a:cs typeface="Times New Roman" panose="02020603050405020304" pitchFamily="18" charset="0"/>
              </a:rPr>
              <a:t>Decision Review Operations Center Manager (DROCM)</a:t>
            </a:r>
          </a:p>
          <a:p>
            <a:pPr lvl="1"/>
            <a:r>
              <a:rPr lang="en-US" altLang="en-US" dirty="0">
                <a:solidFill>
                  <a:srgbClr val="002060"/>
                </a:solidFill>
                <a:latin typeface="Myriad Pro"/>
                <a:cs typeface="Times New Roman" panose="02020603050405020304" pitchFamily="18" charset="0"/>
              </a:rPr>
              <a:t>Veterans Service Center Manager (VSCM)</a:t>
            </a:r>
          </a:p>
          <a:p>
            <a:pPr lvl="1"/>
            <a:r>
              <a:rPr lang="en-US" altLang="en-US" dirty="0">
                <a:solidFill>
                  <a:srgbClr val="002060"/>
                </a:solidFill>
                <a:latin typeface="Myriad Pro"/>
                <a:cs typeface="Times New Roman" panose="02020603050405020304" pitchFamily="18" charset="0"/>
              </a:rPr>
              <a:t>Pension Management Center Manager (PMCM)</a:t>
            </a:r>
          </a:p>
          <a:p>
            <a:r>
              <a:rPr lang="en-US" altLang="en-US" dirty="0">
                <a:solidFill>
                  <a:srgbClr val="002060"/>
                </a:solidFill>
                <a:latin typeface="Myriad Pro"/>
                <a:cs typeface="Times New Roman" panose="02020603050405020304" pitchFamily="18" charset="0"/>
              </a:rPr>
              <a:t>Visiting DRO</a:t>
            </a:r>
          </a:p>
        </p:txBody>
      </p:sp>
      <p:sp>
        <p:nvSpPr>
          <p:cNvPr id="2" name="Slide Number Placeholder 1">
            <a:extLst>
              <a:ext uri="{FF2B5EF4-FFF2-40B4-BE49-F238E27FC236}">
                <a16:creationId xmlns:a16="http://schemas.microsoft.com/office/drawing/2014/main" id="{5AD56FF0-1DD2-4EDA-9553-84A5F4363CB0}"/>
              </a:ext>
              <a:ext uri="{C183D7F6-B498-43B3-948B-1728B52AA6E4}">
                <adec:decorative xmlns:adec="http://schemas.microsoft.com/office/drawing/2017/decorative" val="1"/>
              </a:ext>
            </a:extLst>
          </p:cNvPr>
          <p:cNvSpPr>
            <a:spLocks noGrp="1"/>
          </p:cNvSpPr>
          <p:nvPr>
            <p:ph type="sldNum" sz="quarter" idx="12"/>
            <p:custDataLst>
              <p:tags r:id="rId3"/>
            </p:custDataLst>
          </p:nvPr>
        </p:nvSpPr>
        <p:spPr/>
        <p:txBody>
          <a:bodyPr/>
          <a:lstStyle/>
          <a:p>
            <a:fld id="{36A6A193-2FDC-48DD-8023-1C75B05EEA9A}" type="slidenum">
              <a:rPr lang="en-US" smtClean="0"/>
              <a:pPr/>
              <a:t>14</a:t>
            </a:fld>
            <a:endParaRPr lang="en-US" dirty="0"/>
          </a:p>
        </p:txBody>
      </p:sp>
    </p:spTree>
    <p:extLst>
      <p:ext uri="{BB962C8B-B14F-4D97-AF65-F5344CB8AC3E}">
        <p14:creationId xmlns:p14="http://schemas.microsoft.com/office/powerpoint/2010/main" val="3827905890"/>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custDataLst>
              <p:tags r:id="rId1"/>
            </p:custDataLst>
          </p:nvPr>
        </p:nvSpPr>
        <p:spPr/>
        <p:txBody>
          <a:bodyPr>
            <a:normAutofit fontScale="90000"/>
          </a:bodyPr>
          <a:lstStyle/>
          <a:p>
            <a:pPr eaLnBrk="1" hangingPunct="1"/>
            <a:r>
              <a:rPr lang="en-US" altLang="en-US" b="0" i="1" dirty="0">
                <a:effectLst/>
                <a:latin typeface="Myriad Pro" panose="020B0503030403020204" pitchFamily="34" charset="0"/>
              </a:rPr>
              <a:t>De Novo </a:t>
            </a:r>
            <a:r>
              <a:rPr lang="en-US" altLang="en-US" b="0" dirty="0">
                <a:effectLst/>
                <a:latin typeface="Myriad Pro" panose="020B0503030403020204" pitchFamily="34" charset="0"/>
              </a:rPr>
              <a:t>Review</a:t>
            </a:r>
            <a:endParaRPr lang="en-US" altLang="en-US" b="0" i="1" dirty="0">
              <a:effectLst/>
              <a:latin typeface="Myriad Pro" panose="020B0503030403020204" pitchFamily="34" charset="0"/>
            </a:endParaRPr>
          </a:p>
        </p:txBody>
      </p:sp>
      <p:sp>
        <p:nvSpPr>
          <p:cNvPr id="56323" name="Content Placeholder 2"/>
          <p:cNvSpPr>
            <a:spLocks noGrp="1"/>
          </p:cNvSpPr>
          <p:nvPr>
            <p:ph idx="1"/>
            <p:custDataLst>
              <p:tags r:id="rId2"/>
            </p:custDataLst>
          </p:nvPr>
        </p:nvSpPr>
        <p:spPr>
          <a:xfrm>
            <a:off x="354562" y="990601"/>
            <a:ext cx="11227837" cy="4525963"/>
          </a:xfrm>
        </p:spPr>
        <p:txBody>
          <a:bodyPr>
            <a:normAutofit/>
          </a:bodyPr>
          <a:lstStyle/>
          <a:p>
            <a:r>
              <a:rPr lang="en-US" altLang="en-US" dirty="0">
                <a:solidFill>
                  <a:srgbClr val="002060"/>
                </a:solidFill>
                <a:latin typeface="Myriad Pro"/>
                <a:cs typeface="Times New Roman" panose="02020603050405020304" pitchFamily="18" charset="0"/>
              </a:rPr>
              <a:t>New and complete review with no deference to previous decision</a:t>
            </a:r>
          </a:p>
          <a:p>
            <a:r>
              <a:rPr lang="en-US" altLang="en-US" dirty="0">
                <a:solidFill>
                  <a:srgbClr val="002060"/>
                </a:solidFill>
                <a:latin typeface="Myriad Pro"/>
                <a:cs typeface="Times New Roman" panose="02020603050405020304" pitchFamily="18" charset="0"/>
              </a:rPr>
              <a:t>Result may be new decision or no change</a:t>
            </a:r>
          </a:p>
          <a:p>
            <a:r>
              <a:rPr lang="en-US" altLang="en-US" dirty="0">
                <a:solidFill>
                  <a:srgbClr val="002060"/>
                </a:solidFill>
                <a:latin typeface="Myriad Pro"/>
                <a:cs typeface="Times New Roman" panose="02020603050405020304" pitchFamily="18" charset="0"/>
              </a:rPr>
              <a:t>Review only of decision that appellant has expressed disagreement with</a:t>
            </a:r>
          </a:p>
          <a:p>
            <a:r>
              <a:rPr lang="en-US" altLang="en-US" dirty="0">
                <a:solidFill>
                  <a:srgbClr val="002060"/>
                </a:solidFill>
                <a:latin typeface="Myriad Pro"/>
                <a:cs typeface="Times New Roman" panose="02020603050405020304" pitchFamily="18" charset="0"/>
              </a:rPr>
              <a:t>Reverse or revise other decisions, even if disadvantageous (requires CUE)</a:t>
            </a:r>
          </a:p>
          <a:p>
            <a:endParaRPr lang="en-US" altLang="en-US" dirty="0">
              <a:solidFill>
                <a:srgbClr val="002060"/>
              </a:solidFill>
              <a:latin typeface="Myriad Pro"/>
              <a:cs typeface="Times New Roman" panose="02020603050405020304" pitchFamily="18" charset="0"/>
            </a:endParaRPr>
          </a:p>
        </p:txBody>
      </p:sp>
      <p:sp>
        <p:nvSpPr>
          <p:cNvPr id="2" name="Slide Number Placeholder 1">
            <a:extLst>
              <a:ext uri="{FF2B5EF4-FFF2-40B4-BE49-F238E27FC236}">
                <a16:creationId xmlns:a16="http://schemas.microsoft.com/office/drawing/2014/main" id="{5AD56FF0-1DD2-4EDA-9553-84A5F4363CB0}"/>
              </a:ext>
              <a:ext uri="{C183D7F6-B498-43B3-948B-1728B52AA6E4}">
                <adec:decorative xmlns:adec="http://schemas.microsoft.com/office/drawing/2017/decorative" val="1"/>
              </a:ext>
            </a:extLst>
          </p:cNvPr>
          <p:cNvSpPr>
            <a:spLocks noGrp="1"/>
          </p:cNvSpPr>
          <p:nvPr>
            <p:ph type="sldNum" sz="quarter" idx="12"/>
            <p:custDataLst>
              <p:tags r:id="rId3"/>
            </p:custDataLst>
          </p:nvPr>
        </p:nvSpPr>
        <p:spPr/>
        <p:txBody>
          <a:bodyPr/>
          <a:lstStyle/>
          <a:p>
            <a:fld id="{36A6A193-2FDC-48DD-8023-1C75B05EEA9A}" type="slidenum">
              <a:rPr lang="en-US" smtClean="0"/>
              <a:pPr/>
              <a:t>15</a:t>
            </a:fld>
            <a:endParaRPr lang="en-US" dirty="0"/>
          </a:p>
        </p:txBody>
      </p:sp>
    </p:spTree>
    <p:extLst>
      <p:ext uri="{BB962C8B-B14F-4D97-AF65-F5344CB8AC3E}">
        <p14:creationId xmlns:p14="http://schemas.microsoft.com/office/powerpoint/2010/main" val="3553682004"/>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2CD9296-3BF7-4A85-B463-4C583FD0D2D5}"/>
              </a:ext>
            </a:extLst>
          </p:cNvPr>
          <p:cNvSpPr>
            <a:spLocks noGrp="1"/>
          </p:cNvSpPr>
          <p:nvPr>
            <p:ph idx="1"/>
          </p:nvPr>
        </p:nvSpPr>
        <p:spPr>
          <a:xfrm>
            <a:off x="609600" y="961871"/>
            <a:ext cx="10972800" cy="4525963"/>
          </a:xfrm>
        </p:spPr>
        <p:txBody>
          <a:bodyPr>
            <a:normAutofit/>
          </a:bodyPr>
          <a:lstStyle/>
          <a:p>
            <a:r>
              <a:rPr lang="en-US" b="1" dirty="0">
                <a:solidFill>
                  <a:srgbClr val="002F56"/>
                </a:solidFill>
                <a:latin typeface="Myriad Pro" panose="020B0503030403020204"/>
              </a:rPr>
              <a:t>Question</a:t>
            </a:r>
            <a:r>
              <a:rPr lang="en-US" dirty="0">
                <a:solidFill>
                  <a:srgbClr val="002F56"/>
                </a:solidFill>
                <a:latin typeface="Myriad Pro" panose="020B0503030403020204"/>
              </a:rPr>
              <a:t>: When can an appellant request a </a:t>
            </a:r>
            <a:r>
              <a:rPr lang="en-US" i="1" dirty="0">
                <a:solidFill>
                  <a:srgbClr val="002F56"/>
                </a:solidFill>
                <a:latin typeface="Myriad Pro" panose="020B0503030403020204"/>
              </a:rPr>
              <a:t>de novo </a:t>
            </a:r>
            <a:r>
              <a:rPr lang="en-US" dirty="0">
                <a:solidFill>
                  <a:srgbClr val="002F56"/>
                </a:solidFill>
                <a:latin typeface="Myriad Pro" panose="020B0503030403020204"/>
              </a:rPr>
              <a:t>review?</a:t>
            </a:r>
          </a:p>
          <a:p>
            <a:pPr marL="0" indent="0">
              <a:buNone/>
            </a:pPr>
            <a:endParaRPr lang="en-US" sz="1000" dirty="0">
              <a:solidFill>
                <a:srgbClr val="002F56"/>
              </a:solidFill>
              <a:latin typeface="Myriad Pro" panose="020B0503030403020204"/>
            </a:endParaRPr>
          </a:p>
          <a:p>
            <a:r>
              <a:rPr lang="en-US" b="1" dirty="0">
                <a:solidFill>
                  <a:srgbClr val="002F56"/>
                </a:solidFill>
                <a:latin typeface="Myriad Pro" panose="020B0503030403020204"/>
              </a:rPr>
              <a:t>Answer</a:t>
            </a:r>
            <a:r>
              <a:rPr lang="en-US" dirty="0">
                <a:solidFill>
                  <a:srgbClr val="002F56"/>
                </a:solidFill>
                <a:latin typeface="Myriad Pro" panose="020B0503030403020204"/>
              </a:rPr>
              <a:t>: An appellant can claim a </a:t>
            </a:r>
            <a:r>
              <a:rPr lang="en-US" i="1" dirty="0">
                <a:solidFill>
                  <a:srgbClr val="002F56"/>
                </a:solidFill>
                <a:latin typeface="Myriad Pro" panose="020B0503030403020204"/>
              </a:rPr>
              <a:t>de novo </a:t>
            </a:r>
            <a:r>
              <a:rPr lang="en-US" dirty="0">
                <a:solidFill>
                  <a:srgbClr val="002F56"/>
                </a:solidFill>
                <a:latin typeface="Myriad Pro" panose="020B0503030403020204"/>
              </a:rPr>
              <a:t>review at the time of the submission of the NOD or within 60 days of the date VA sent the notice of the right to </a:t>
            </a:r>
            <a:r>
              <a:rPr lang="en-US" i="1" dirty="0">
                <a:solidFill>
                  <a:srgbClr val="002F56"/>
                </a:solidFill>
                <a:latin typeface="Myriad Pro" panose="020B0503030403020204"/>
              </a:rPr>
              <a:t>de novo </a:t>
            </a:r>
            <a:r>
              <a:rPr lang="en-US" dirty="0">
                <a:solidFill>
                  <a:srgbClr val="002F56"/>
                </a:solidFill>
                <a:latin typeface="Myriad Pro" panose="020B0503030403020204"/>
              </a:rPr>
              <a:t>review.</a:t>
            </a:r>
          </a:p>
        </p:txBody>
      </p:sp>
      <p:sp>
        <p:nvSpPr>
          <p:cNvPr id="3" name="Title 2">
            <a:extLst>
              <a:ext uri="{FF2B5EF4-FFF2-40B4-BE49-F238E27FC236}">
                <a16:creationId xmlns:a16="http://schemas.microsoft.com/office/drawing/2014/main" id="{9DFB3C44-053B-4BF7-AEF2-1624D99A9EE1}"/>
              </a:ext>
            </a:extLst>
          </p:cNvPr>
          <p:cNvSpPr>
            <a:spLocks noGrp="1"/>
          </p:cNvSpPr>
          <p:nvPr>
            <p:ph type="title"/>
          </p:nvPr>
        </p:nvSpPr>
        <p:spPr/>
        <p:txBody>
          <a:bodyPr>
            <a:normAutofit fontScale="90000"/>
          </a:bodyPr>
          <a:lstStyle/>
          <a:p>
            <a:r>
              <a:rPr lang="en-US" b="0" dirty="0">
                <a:latin typeface="Myriad Pro" panose="020B0503030403020204"/>
              </a:rPr>
              <a:t>Knowledge Check #2</a:t>
            </a:r>
          </a:p>
        </p:txBody>
      </p:sp>
      <p:pic>
        <p:nvPicPr>
          <p:cNvPr id="4" name="Picture 3">
            <a:extLst>
              <a:ext uri="{FF2B5EF4-FFF2-40B4-BE49-F238E27FC236}">
                <a16:creationId xmlns:a16="http://schemas.microsoft.com/office/drawing/2014/main" id="{1E94F058-088A-4CD9-AE61-EBEC58CF1AE8}"/>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9870510" y="4634595"/>
            <a:ext cx="2271524" cy="1505059"/>
          </a:xfrm>
          <a:prstGeom prst="rect">
            <a:avLst/>
          </a:prstGeom>
        </p:spPr>
      </p:pic>
    </p:spTree>
    <p:extLst>
      <p:ext uri="{BB962C8B-B14F-4D97-AF65-F5344CB8AC3E}">
        <p14:creationId xmlns:p14="http://schemas.microsoft.com/office/powerpoint/2010/main" val="906705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D471EAB-F317-4B74-B661-7B40E1BF4ABC}"/>
              </a:ext>
            </a:extLst>
          </p:cNvPr>
          <p:cNvSpPr txBox="1">
            <a:spLocks noGrp="1"/>
          </p:cNvSpPr>
          <p:nvPr>
            <p:ph type="title" idx="4294967295"/>
          </p:nvPr>
        </p:nvSpPr>
        <p:spPr>
          <a:xfrm>
            <a:off x="2221041" y="3928834"/>
            <a:ext cx="7749915" cy="1754326"/>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002F56"/>
                </a:solidFill>
                <a:effectLst/>
                <a:uLnTx/>
                <a:uFillTx/>
                <a:latin typeface="Myriad Pro" panose="020B0503030403020204"/>
                <a:ea typeface="+mn-ea"/>
                <a:cs typeface="+mn-cs"/>
              </a:rPr>
              <a:t>Describe DRO duties in a legacy informal conference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3600" b="0" i="1" u="none" strike="noStrike" kern="1200" cap="none" spc="0" normalizeH="0" baseline="0" noProof="0" dirty="0">
              <a:ln>
                <a:noFill/>
              </a:ln>
              <a:solidFill>
                <a:srgbClr val="002F56"/>
              </a:solidFill>
              <a:effectLst/>
              <a:uLnTx/>
              <a:uFillTx/>
              <a:latin typeface="Myriad Pro" panose="020B0503030403020204"/>
              <a:ea typeface="+mn-ea"/>
              <a:cs typeface="+mn-cs"/>
            </a:endParaRPr>
          </a:p>
        </p:txBody>
      </p:sp>
    </p:spTree>
    <p:extLst>
      <p:ext uri="{BB962C8B-B14F-4D97-AF65-F5344CB8AC3E}">
        <p14:creationId xmlns:p14="http://schemas.microsoft.com/office/powerpoint/2010/main" val="6283266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custDataLst>
              <p:tags r:id="rId1"/>
            </p:custDataLst>
          </p:nvPr>
        </p:nvSpPr>
        <p:spPr/>
        <p:txBody>
          <a:bodyPr>
            <a:normAutofit fontScale="90000"/>
          </a:bodyPr>
          <a:lstStyle/>
          <a:p>
            <a:pPr eaLnBrk="1" hangingPunct="1"/>
            <a:r>
              <a:rPr lang="en-US" altLang="en-US" b="0" dirty="0">
                <a:effectLst/>
                <a:latin typeface="Myriad Pro" panose="020B0503030403020204" pitchFamily="34" charset="0"/>
              </a:rPr>
              <a:t>Purpose of Informal Conference</a:t>
            </a:r>
          </a:p>
        </p:txBody>
      </p:sp>
      <p:sp>
        <p:nvSpPr>
          <p:cNvPr id="56323" name="Content Placeholder 2"/>
          <p:cNvSpPr>
            <a:spLocks noGrp="1"/>
          </p:cNvSpPr>
          <p:nvPr>
            <p:ph idx="1"/>
            <p:custDataLst>
              <p:tags r:id="rId2"/>
            </p:custDataLst>
          </p:nvPr>
        </p:nvSpPr>
        <p:spPr>
          <a:xfrm>
            <a:off x="354562" y="990601"/>
            <a:ext cx="11227837" cy="4525963"/>
          </a:xfrm>
        </p:spPr>
        <p:txBody>
          <a:bodyPr>
            <a:normAutofit/>
          </a:bodyPr>
          <a:lstStyle/>
          <a:p>
            <a:r>
              <a:rPr lang="en-US" altLang="en-US" dirty="0">
                <a:solidFill>
                  <a:srgbClr val="002060"/>
                </a:solidFill>
                <a:latin typeface="Myriad Pro"/>
                <a:cs typeface="Times New Roman" panose="02020603050405020304" pitchFamily="18" charset="0"/>
              </a:rPr>
              <a:t>Ensure all parties understand issues pending review</a:t>
            </a:r>
          </a:p>
          <a:p>
            <a:r>
              <a:rPr lang="en-US" altLang="en-US" dirty="0">
                <a:solidFill>
                  <a:srgbClr val="002060"/>
                </a:solidFill>
                <a:latin typeface="Myriad Pro"/>
                <a:cs typeface="Times New Roman" panose="02020603050405020304" pitchFamily="18" charset="0"/>
              </a:rPr>
              <a:t>Clarify issues as needed</a:t>
            </a:r>
          </a:p>
          <a:p>
            <a:r>
              <a:rPr lang="en-US" altLang="en-US" dirty="0">
                <a:solidFill>
                  <a:srgbClr val="002060"/>
                </a:solidFill>
                <a:latin typeface="Myriad Pro"/>
                <a:cs typeface="Times New Roman" panose="02020603050405020304" pitchFamily="18" charset="0"/>
              </a:rPr>
              <a:t>Provide explanations regarding decision</a:t>
            </a:r>
          </a:p>
          <a:p>
            <a:r>
              <a:rPr lang="en-US" altLang="en-US" dirty="0">
                <a:solidFill>
                  <a:srgbClr val="002060"/>
                </a:solidFill>
                <a:latin typeface="Myriad Pro"/>
                <a:cs typeface="Times New Roman" panose="02020603050405020304" pitchFamily="18" charset="0"/>
              </a:rPr>
              <a:t>Identify additional information</a:t>
            </a:r>
          </a:p>
        </p:txBody>
      </p:sp>
      <p:sp>
        <p:nvSpPr>
          <p:cNvPr id="2" name="Slide Number Placeholder 1">
            <a:extLst>
              <a:ext uri="{FF2B5EF4-FFF2-40B4-BE49-F238E27FC236}">
                <a16:creationId xmlns:a16="http://schemas.microsoft.com/office/drawing/2014/main" id="{5AD56FF0-1DD2-4EDA-9553-84A5F4363CB0}"/>
              </a:ext>
              <a:ext uri="{C183D7F6-B498-43B3-948B-1728B52AA6E4}">
                <adec:decorative xmlns:adec="http://schemas.microsoft.com/office/drawing/2017/decorative" val="1"/>
              </a:ext>
            </a:extLst>
          </p:cNvPr>
          <p:cNvSpPr>
            <a:spLocks noGrp="1"/>
          </p:cNvSpPr>
          <p:nvPr>
            <p:ph type="sldNum" sz="quarter" idx="12"/>
            <p:custDataLst>
              <p:tags r:id="rId3"/>
            </p:custDataLst>
          </p:nvPr>
        </p:nvSpPr>
        <p:spPr/>
        <p:txBody>
          <a:bodyPr/>
          <a:lstStyle/>
          <a:p>
            <a:fld id="{36A6A193-2FDC-48DD-8023-1C75B05EEA9A}" type="slidenum">
              <a:rPr lang="en-US" smtClean="0"/>
              <a:pPr/>
              <a:t>18</a:t>
            </a:fld>
            <a:endParaRPr lang="en-US" dirty="0"/>
          </a:p>
        </p:txBody>
      </p:sp>
    </p:spTree>
    <p:extLst>
      <p:ext uri="{BB962C8B-B14F-4D97-AF65-F5344CB8AC3E}">
        <p14:creationId xmlns:p14="http://schemas.microsoft.com/office/powerpoint/2010/main" val="1155933592"/>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custDataLst>
              <p:tags r:id="rId1"/>
            </p:custDataLst>
          </p:nvPr>
        </p:nvSpPr>
        <p:spPr/>
        <p:txBody>
          <a:bodyPr>
            <a:normAutofit fontScale="90000"/>
          </a:bodyPr>
          <a:lstStyle/>
          <a:p>
            <a:pPr eaLnBrk="1" hangingPunct="1"/>
            <a:r>
              <a:rPr lang="en-US" altLang="en-US" b="0" dirty="0">
                <a:effectLst/>
                <a:latin typeface="Myriad Pro" panose="020B0503030403020204" pitchFamily="34" charset="0"/>
              </a:rPr>
              <a:t>Conducting the Conference</a:t>
            </a:r>
          </a:p>
        </p:txBody>
      </p:sp>
      <p:sp>
        <p:nvSpPr>
          <p:cNvPr id="56323" name="Content Placeholder 2"/>
          <p:cNvSpPr>
            <a:spLocks noGrp="1"/>
          </p:cNvSpPr>
          <p:nvPr>
            <p:ph idx="1"/>
            <p:custDataLst>
              <p:tags r:id="rId2"/>
            </p:custDataLst>
          </p:nvPr>
        </p:nvSpPr>
        <p:spPr>
          <a:xfrm>
            <a:off x="354562" y="990601"/>
            <a:ext cx="11227837" cy="4525963"/>
          </a:xfrm>
        </p:spPr>
        <p:txBody>
          <a:bodyPr>
            <a:normAutofit/>
          </a:bodyPr>
          <a:lstStyle/>
          <a:p>
            <a:r>
              <a:rPr lang="en-US" altLang="en-US" dirty="0">
                <a:solidFill>
                  <a:srgbClr val="002060"/>
                </a:solidFill>
                <a:latin typeface="Myriad Pro"/>
                <a:cs typeface="Times New Roman" panose="02020603050405020304" pitchFamily="18" charset="0"/>
              </a:rPr>
              <a:t>DRO discretion</a:t>
            </a:r>
          </a:p>
          <a:p>
            <a:r>
              <a:rPr lang="en-US" altLang="en-US" dirty="0">
                <a:solidFill>
                  <a:srgbClr val="002060"/>
                </a:solidFill>
                <a:latin typeface="Myriad Pro"/>
                <a:cs typeface="Times New Roman" panose="02020603050405020304" pitchFamily="18" charset="0"/>
              </a:rPr>
              <a:t>Conference location</a:t>
            </a:r>
          </a:p>
          <a:p>
            <a:r>
              <a:rPr lang="en-US" altLang="en-US" dirty="0">
                <a:solidFill>
                  <a:srgbClr val="002060"/>
                </a:solidFill>
                <a:latin typeface="Myriad Pro"/>
                <a:cs typeface="Times New Roman" panose="02020603050405020304" pitchFamily="18" charset="0"/>
              </a:rPr>
              <a:t>Attendance</a:t>
            </a:r>
          </a:p>
          <a:p>
            <a:r>
              <a:rPr lang="en-US" altLang="en-US" dirty="0">
                <a:solidFill>
                  <a:srgbClr val="002060"/>
                </a:solidFill>
                <a:latin typeface="Myriad Pro"/>
                <a:cs typeface="Times New Roman" panose="02020603050405020304" pitchFamily="18" charset="0"/>
              </a:rPr>
              <a:t>Reminders for attorneys</a:t>
            </a:r>
          </a:p>
        </p:txBody>
      </p:sp>
      <p:sp>
        <p:nvSpPr>
          <p:cNvPr id="2" name="Slide Number Placeholder 1">
            <a:extLst>
              <a:ext uri="{FF2B5EF4-FFF2-40B4-BE49-F238E27FC236}">
                <a16:creationId xmlns:a16="http://schemas.microsoft.com/office/drawing/2014/main" id="{5AD56FF0-1DD2-4EDA-9553-84A5F4363CB0}"/>
              </a:ext>
              <a:ext uri="{C183D7F6-B498-43B3-948B-1728B52AA6E4}">
                <adec:decorative xmlns:adec="http://schemas.microsoft.com/office/drawing/2017/decorative" val="1"/>
              </a:ext>
            </a:extLst>
          </p:cNvPr>
          <p:cNvSpPr>
            <a:spLocks noGrp="1"/>
          </p:cNvSpPr>
          <p:nvPr>
            <p:ph type="sldNum" sz="quarter" idx="12"/>
            <p:custDataLst>
              <p:tags r:id="rId3"/>
            </p:custDataLst>
          </p:nvPr>
        </p:nvSpPr>
        <p:spPr/>
        <p:txBody>
          <a:bodyPr/>
          <a:lstStyle/>
          <a:p>
            <a:fld id="{36A6A193-2FDC-48DD-8023-1C75B05EEA9A}" type="slidenum">
              <a:rPr lang="en-US" smtClean="0"/>
              <a:pPr/>
              <a:t>19</a:t>
            </a:fld>
            <a:endParaRPr lang="en-US" dirty="0"/>
          </a:p>
        </p:txBody>
      </p:sp>
    </p:spTree>
    <p:extLst>
      <p:ext uri="{BB962C8B-B14F-4D97-AF65-F5344CB8AC3E}">
        <p14:creationId xmlns:p14="http://schemas.microsoft.com/office/powerpoint/2010/main" val="3186341822"/>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1191419-4A32-487C-9198-9D1359A7269C}"/>
              </a:ext>
            </a:extLst>
          </p:cNvPr>
          <p:cNvSpPr>
            <a:spLocks noGrp="1"/>
          </p:cNvSpPr>
          <p:nvPr>
            <p:ph type="title"/>
          </p:nvPr>
        </p:nvSpPr>
        <p:spPr/>
        <p:txBody>
          <a:bodyPr>
            <a:normAutofit fontScale="90000"/>
          </a:bodyPr>
          <a:lstStyle/>
          <a:p>
            <a:r>
              <a:rPr lang="en-US" b="0" dirty="0">
                <a:latin typeface="Myriad Pro" panose="020B0503030403020204"/>
              </a:rPr>
              <a:t>The Bottom Line</a:t>
            </a:r>
          </a:p>
        </p:txBody>
      </p:sp>
      <p:sp>
        <p:nvSpPr>
          <p:cNvPr id="2" name="Content Placeholder 1">
            <a:extLst>
              <a:ext uri="{FF2B5EF4-FFF2-40B4-BE49-F238E27FC236}">
                <a16:creationId xmlns:a16="http://schemas.microsoft.com/office/drawing/2014/main" id="{DFEFA351-8A70-4E82-B4CF-79F077FAA2C4}"/>
              </a:ext>
            </a:extLst>
          </p:cNvPr>
          <p:cNvSpPr>
            <a:spLocks noGrp="1"/>
          </p:cNvSpPr>
          <p:nvPr>
            <p:ph idx="1"/>
          </p:nvPr>
        </p:nvSpPr>
        <p:spPr/>
        <p:txBody>
          <a:bodyPr/>
          <a:lstStyle/>
          <a:p>
            <a:pPr marL="0" indent="0">
              <a:buNone/>
            </a:pPr>
            <a:r>
              <a:rPr lang="en-US" dirty="0">
                <a:solidFill>
                  <a:srgbClr val="002F56"/>
                </a:solidFill>
                <a:latin typeface="Myriad Pro"/>
              </a:rPr>
              <a:t>Decision Review Officers (DRO) are senior technical experts responsible for holding post-decisional hearings and processing claims. </a:t>
            </a:r>
          </a:p>
          <a:p>
            <a:pPr marL="0" indent="0">
              <a:buNone/>
            </a:pPr>
            <a:endParaRPr lang="en-US" sz="1400" dirty="0">
              <a:solidFill>
                <a:srgbClr val="002F56"/>
              </a:solidFill>
              <a:latin typeface="Myriad Pro"/>
            </a:endParaRPr>
          </a:p>
          <a:p>
            <a:pPr marL="0" indent="0">
              <a:buNone/>
            </a:pPr>
            <a:r>
              <a:rPr lang="en-US" dirty="0">
                <a:solidFill>
                  <a:srgbClr val="002F56"/>
                </a:solidFill>
                <a:latin typeface="Myriad Pro"/>
              </a:rPr>
              <a:t>The DRO process can differ significantly from other claims processing steps. As such, it is imperative to understand the nuances of the process to ensure proper handling of legacy appeals. </a:t>
            </a:r>
          </a:p>
        </p:txBody>
      </p:sp>
      <p:pic>
        <p:nvPicPr>
          <p:cNvPr id="4" name="Picture 3">
            <a:extLst>
              <a:ext uri="{FF2B5EF4-FFF2-40B4-BE49-F238E27FC236}">
                <a16:creationId xmlns:a16="http://schemas.microsoft.com/office/drawing/2014/main" id="{61DC3EAF-0733-4DC4-B4B6-3B0CEEA88719}"/>
              </a:ext>
              <a:ext uri="{C183D7F6-B498-43B3-948B-1728B52AA6E4}">
                <adec:decorative xmlns:adec="http://schemas.microsoft.com/office/drawing/2017/decorative" val="1"/>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0604665" y="4667003"/>
            <a:ext cx="1278056" cy="14342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455042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custDataLst>
              <p:tags r:id="rId1"/>
            </p:custDataLst>
          </p:nvPr>
        </p:nvSpPr>
        <p:spPr/>
        <p:txBody>
          <a:bodyPr>
            <a:normAutofit fontScale="90000"/>
          </a:bodyPr>
          <a:lstStyle/>
          <a:p>
            <a:pPr eaLnBrk="1" hangingPunct="1"/>
            <a:r>
              <a:rPr lang="en-US" altLang="en-US" b="0" dirty="0">
                <a:effectLst/>
                <a:latin typeface="Myriad Pro" panose="020B0503030403020204" pitchFamily="34" charset="0"/>
              </a:rPr>
              <a:t>Informal Conference Report</a:t>
            </a:r>
          </a:p>
        </p:txBody>
      </p:sp>
      <p:sp>
        <p:nvSpPr>
          <p:cNvPr id="56323" name="Content Placeholder 2"/>
          <p:cNvSpPr>
            <a:spLocks noGrp="1"/>
          </p:cNvSpPr>
          <p:nvPr>
            <p:ph idx="1"/>
            <p:custDataLst>
              <p:tags r:id="rId2"/>
            </p:custDataLst>
          </p:nvPr>
        </p:nvSpPr>
        <p:spPr>
          <a:xfrm>
            <a:off x="354562" y="990601"/>
            <a:ext cx="11227837" cy="4525963"/>
          </a:xfrm>
        </p:spPr>
        <p:txBody>
          <a:bodyPr>
            <a:normAutofit/>
          </a:bodyPr>
          <a:lstStyle/>
          <a:p>
            <a:r>
              <a:rPr lang="en-US" altLang="en-US" dirty="0">
                <a:solidFill>
                  <a:srgbClr val="002060"/>
                </a:solidFill>
                <a:latin typeface="Myriad Pro"/>
                <a:cs typeface="Times New Roman" panose="02020603050405020304" pitchFamily="18" charset="0"/>
              </a:rPr>
              <a:t>Document informal conference in report</a:t>
            </a:r>
          </a:p>
          <a:p>
            <a:pPr lvl="1"/>
            <a:r>
              <a:rPr lang="en-US" altLang="en-US" dirty="0">
                <a:solidFill>
                  <a:srgbClr val="002060"/>
                </a:solidFill>
                <a:latin typeface="Myriad Pro"/>
                <a:cs typeface="Times New Roman" panose="02020603050405020304" pitchFamily="18" charset="0"/>
              </a:rPr>
              <a:t>all issues in detail</a:t>
            </a:r>
          </a:p>
          <a:p>
            <a:pPr lvl="1"/>
            <a:r>
              <a:rPr lang="en-US" altLang="en-US" dirty="0">
                <a:solidFill>
                  <a:srgbClr val="002060"/>
                </a:solidFill>
                <a:latin typeface="Myriad Pro"/>
                <a:cs typeface="Times New Roman" panose="02020603050405020304" pitchFamily="18" charset="0"/>
              </a:rPr>
              <a:t>specific additional evidence required</a:t>
            </a:r>
          </a:p>
          <a:p>
            <a:pPr lvl="1"/>
            <a:r>
              <a:rPr lang="en-US" altLang="en-US" dirty="0">
                <a:solidFill>
                  <a:srgbClr val="002060"/>
                </a:solidFill>
                <a:latin typeface="Myriad Pro"/>
                <a:cs typeface="Times New Roman" panose="02020603050405020304" pitchFamily="18" charset="0"/>
              </a:rPr>
              <a:t>summary of discussion during the conference</a:t>
            </a:r>
          </a:p>
          <a:p>
            <a:pPr lvl="1"/>
            <a:r>
              <a:rPr lang="en-US" altLang="en-US" dirty="0">
                <a:solidFill>
                  <a:srgbClr val="002060"/>
                </a:solidFill>
                <a:latin typeface="Myriad Pro"/>
                <a:cs typeface="Times New Roman" panose="02020603050405020304" pitchFamily="18" charset="0"/>
              </a:rPr>
              <a:t>course of action agreed upon</a:t>
            </a:r>
          </a:p>
          <a:p>
            <a:r>
              <a:rPr lang="en-US" altLang="en-US" dirty="0">
                <a:solidFill>
                  <a:srgbClr val="002060"/>
                </a:solidFill>
                <a:latin typeface="Myriad Pro"/>
                <a:cs typeface="Times New Roman" panose="02020603050405020304" pitchFamily="18" charset="0"/>
              </a:rPr>
              <a:t>Retain in claims folder</a:t>
            </a:r>
          </a:p>
          <a:p>
            <a:r>
              <a:rPr lang="en-US" altLang="en-US" dirty="0">
                <a:solidFill>
                  <a:srgbClr val="002060"/>
                </a:solidFill>
                <a:latin typeface="Myriad Pro"/>
                <a:cs typeface="Times New Roman" panose="02020603050405020304" pitchFamily="18" charset="0"/>
              </a:rPr>
              <a:t>Consider when making a new decision</a:t>
            </a:r>
          </a:p>
        </p:txBody>
      </p:sp>
      <p:sp>
        <p:nvSpPr>
          <p:cNvPr id="2" name="Slide Number Placeholder 1">
            <a:extLst>
              <a:ext uri="{FF2B5EF4-FFF2-40B4-BE49-F238E27FC236}">
                <a16:creationId xmlns:a16="http://schemas.microsoft.com/office/drawing/2014/main" id="{5AD56FF0-1DD2-4EDA-9553-84A5F4363CB0}"/>
              </a:ext>
              <a:ext uri="{C183D7F6-B498-43B3-948B-1728B52AA6E4}">
                <adec:decorative xmlns:adec="http://schemas.microsoft.com/office/drawing/2017/decorative" val="1"/>
              </a:ext>
            </a:extLst>
          </p:cNvPr>
          <p:cNvSpPr>
            <a:spLocks noGrp="1"/>
          </p:cNvSpPr>
          <p:nvPr>
            <p:ph type="sldNum" sz="quarter" idx="12"/>
            <p:custDataLst>
              <p:tags r:id="rId3"/>
            </p:custDataLst>
          </p:nvPr>
        </p:nvSpPr>
        <p:spPr/>
        <p:txBody>
          <a:bodyPr/>
          <a:lstStyle/>
          <a:p>
            <a:fld id="{36A6A193-2FDC-48DD-8023-1C75B05EEA9A}" type="slidenum">
              <a:rPr lang="en-US" smtClean="0"/>
              <a:pPr/>
              <a:t>20</a:t>
            </a:fld>
            <a:endParaRPr lang="en-US" dirty="0"/>
          </a:p>
        </p:txBody>
      </p:sp>
    </p:spTree>
    <p:extLst>
      <p:ext uri="{BB962C8B-B14F-4D97-AF65-F5344CB8AC3E}">
        <p14:creationId xmlns:p14="http://schemas.microsoft.com/office/powerpoint/2010/main" val="2865443933"/>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custDataLst>
              <p:tags r:id="rId1"/>
            </p:custDataLst>
          </p:nvPr>
        </p:nvSpPr>
        <p:spPr/>
        <p:txBody>
          <a:bodyPr>
            <a:normAutofit fontScale="90000"/>
          </a:bodyPr>
          <a:lstStyle/>
          <a:p>
            <a:pPr eaLnBrk="1" hangingPunct="1"/>
            <a:r>
              <a:rPr lang="en-US" altLang="en-US" b="0" dirty="0">
                <a:effectLst/>
                <a:latin typeface="Myriad Pro" panose="020B0503030403020204" pitchFamily="34" charset="0"/>
              </a:rPr>
              <a:t>Report Example</a:t>
            </a:r>
          </a:p>
        </p:txBody>
      </p:sp>
      <p:pic>
        <p:nvPicPr>
          <p:cNvPr id="3" name="Content Placeholder 2" descr="Image is of a sample informal conference report and includes various sections to fill out.">
            <a:extLst>
              <a:ext uri="{FF2B5EF4-FFF2-40B4-BE49-F238E27FC236}">
                <a16:creationId xmlns:a16="http://schemas.microsoft.com/office/drawing/2014/main" id="{F1F0BEDB-7569-4A5B-814C-6A44ADAA729B}"/>
              </a:ext>
            </a:extLst>
          </p:cNvPr>
          <p:cNvPicPr>
            <a:picLocks noGrp="1" noChangeAspect="1"/>
          </p:cNvPicPr>
          <p:nvPr>
            <p:ph idx="1"/>
          </p:nvPr>
        </p:nvPicPr>
        <p:blipFill>
          <a:blip r:embed="rId5"/>
          <a:stretch>
            <a:fillRect/>
          </a:stretch>
        </p:blipFill>
        <p:spPr>
          <a:xfrm>
            <a:off x="2830402" y="751415"/>
            <a:ext cx="6419287" cy="5291575"/>
          </a:xfrm>
          <a:prstGeom prst="rect">
            <a:avLst/>
          </a:prstGeom>
        </p:spPr>
      </p:pic>
      <p:sp>
        <p:nvSpPr>
          <p:cNvPr id="2" name="Slide Number Placeholder 1">
            <a:extLst>
              <a:ext uri="{FF2B5EF4-FFF2-40B4-BE49-F238E27FC236}">
                <a16:creationId xmlns:a16="http://schemas.microsoft.com/office/drawing/2014/main" id="{5AD56FF0-1DD2-4EDA-9553-84A5F4363CB0}"/>
              </a:ext>
              <a:ext uri="{C183D7F6-B498-43B3-948B-1728B52AA6E4}">
                <adec:decorative xmlns:adec="http://schemas.microsoft.com/office/drawing/2017/decorative" val="1"/>
              </a:ext>
            </a:extLst>
          </p:cNvPr>
          <p:cNvSpPr>
            <a:spLocks noGrp="1"/>
          </p:cNvSpPr>
          <p:nvPr>
            <p:ph type="sldNum" sz="quarter" idx="12"/>
            <p:custDataLst>
              <p:tags r:id="rId2"/>
            </p:custDataLst>
          </p:nvPr>
        </p:nvSpPr>
        <p:spPr/>
        <p:txBody>
          <a:bodyPr/>
          <a:lstStyle/>
          <a:p>
            <a:fld id="{36A6A193-2FDC-48DD-8023-1C75B05EEA9A}" type="slidenum">
              <a:rPr lang="en-US" smtClean="0"/>
              <a:pPr/>
              <a:t>21</a:t>
            </a:fld>
            <a:endParaRPr lang="en-US" dirty="0"/>
          </a:p>
        </p:txBody>
      </p:sp>
    </p:spTree>
    <p:extLst>
      <p:ext uri="{BB962C8B-B14F-4D97-AF65-F5344CB8AC3E}">
        <p14:creationId xmlns:p14="http://schemas.microsoft.com/office/powerpoint/2010/main" val="3038004841"/>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2CD9296-3BF7-4A85-B463-4C583FD0D2D5}"/>
              </a:ext>
            </a:extLst>
          </p:cNvPr>
          <p:cNvSpPr>
            <a:spLocks noGrp="1"/>
          </p:cNvSpPr>
          <p:nvPr>
            <p:ph idx="1"/>
          </p:nvPr>
        </p:nvSpPr>
        <p:spPr>
          <a:xfrm>
            <a:off x="609600" y="961871"/>
            <a:ext cx="10972800" cy="4525963"/>
          </a:xfrm>
        </p:spPr>
        <p:txBody>
          <a:bodyPr>
            <a:normAutofit/>
          </a:bodyPr>
          <a:lstStyle/>
          <a:p>
            <a:r>
              <a:rPr lang="en-US" b="1" dirty="0">
                <a:solidFill>
                  <a:srgbClr val="002F56"/>
                </a:solidFill>
                <a:latin typeface="Myriad Pro" panose="020B0503030403020204"/>
              </a:rPr>
              <a:t>Question</a:t>
            </a:r>
            <a:r>
              <a:rPr lang="en-US" dirty="0">
                <a:solidFill>
                  <a:srgbClr val="002F56"/>
                </a:solidFill>
                <a:latin typeface="Myriad Pro" panose="020B0503030403020204"/>
              </a:rPr>
              <a:t>: True or False? A DRO has discretion on scheduling and conducting an informal conference.</a:t>
            </a:r>
          </a:p>
          <a:p>
            <a:pPr marL="0" indent="0">
              <a:buNone/>
            </a:pPr>
            <a:endParaRPr lang="en-US" sz="1000" dirty="0">
              <a:solidFill>
                <a:srgbClr val="002F56"/>
              </a:solidFill>
              <a:latin typeface="Myriad Pro" panose="020B0503030403020204"/>
            </a:endParaRPr>
          </a:p>
          <a:p>
            <a:r>
              <a:rPr lang="en-US" b="1" dirty="0">
                <a:solidFill>
                  <a:srgbClr val="002F56"/>
                </a:solidFill>
                <a:latin typeface="Myriad Pro" panose="020B0503030403020204"/>
              </a:rPr>
              <a:t>Answer</a:t>
            </a:r>
            <a:r>
              <a:rPr lang="en-US" dirty="0">
                <a:solidFill>
                  <a:srgbClr val="002F56"/>
                </a:solidFill>
                <a:latin typeface="Myriad Pro" panose="020B0503030403020204"/>
              </a:rPr>
              <a:t>: True. Informal conferences are scheduled and conducted at the DRO’s discretion.</a:t>
            </a:r>
          </a:p>
        </p:txBody>
      </p:sp>
      <p:sp>
        <p:nvSpPr>
          <p:cNvPr id="3" name="Title 2">
            <a:extLst>
              <a:ext uri="{FF2B5EF4-FFF2-40B4-BE49-F238E27FC236}">
                <a16:creationId xmlns:a16="http://schemas.microsoft.com/office/drawing/2014/main" id="{9DFB3C44-053B-4BF7-AEF2-1624D99A9EE1}"/>
              </a:ext>
            </a:extLst>
          </p:cNvPr>
          <p:cNvSpPr>
            <a:spLocks noGrp="1"/>
          </p:cNvSpPr>
          <p:nvPr>
            <p:ph type="title"/>
          </p:nvPr>
        </p:nvSpPr>
        <p:spPr/>
        <p:txBody>
          <a:bodyPr>
            <a:normAutofit fontScale="90000"/>
          </a:bodyPr>
          <a:lstStyle/>
          <a:p>
            <a:r>
              <a:rPr lang="en-US" b="0" dirty="0">
                <a:latin typeface="Myriad Pro" panose="020B0503030403020204"/>
              </a:rPr>
              <a:t>Knowledge Check #3</a:t>
            </a:r>
          </a:p>
        </p:txBody>
      </p:sp>
      <p:pic>
        <p:nvPicPr>
          <p:cNvPr id="4" name="Picture 3">
            <a:extLst>
              <a:ext uri="{FF2B5EF4-FFF2-40B4-BE49-F238E27FC236}">
                <a16:creationId xmlns:a16="http://schemas.microsoft.com/office/drawing/2014/main" id="{1E94F058-088A-4CD9-AE61-EBEC58CF1AE8}"/>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9870510" y="4634595"/>
            <a:ext cx="2271524" cy="1505059"/>
          </a:xfrm>
          <a:prstGeom prst="rect">
            <a:avLst/>
          </a:prstGeom>
        </p:spPr>
      </p:pic>
    </p:spTree>
    <p:extLst>
      <p:ext uri="{BB962C8B-B14F-4D97-AF65-F5344CB8AC3E}">
        <p14:creationId xmlns:p14="http://schemas.microsoft.com/office/powerpoint/2010/main" val="971592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D471EAB-F317-4B74-B661-7B40E1BF4ABC}"/>
              </a:ext>
            </a:extLst>
          </p:cNvPr>
          <p:cNvSpPr txBox="1">
            <a:spLocks noGrp="1"/>
          </p:cNvSpPr>
          <p:nvPr>
            <p:ph type="title" idx="4294967295"/>
          </p:nvPr>
        </p:nvSpPr>
        <p:spPr>
          <a:xfrm>
            <a:off x="2221041" y="3928834"/>
            <a:ext cx="7749915" cy="1754326"/>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002F56"/>
                </a:solidFill>
                <a:effectLst/>
                <a:uLnTx/>
                <a:uFillTx/>
                <a:latin typeface="Myriad Pro" panose="020B0503030403020204"/>
                <a:ea typeface="+mn-ea"/>
                <a:cs typeface="+mn-cs"/>
              </a:rPr>
              <a:t>Detail the different DRO decisions made on appealed issues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3600" b="0" i="1" u="none" strike="noStrike" kern="1200" cap="none" spc="0" normalizeH="0" baseline="0" noProof="0" dirty="0">
              <a:ln>
                <a:noFill/>
              </a:ln>
              <a:solidFill>
                <a:srgbClr val="002F56"/>
              </a:solidFill>
              <a:effectLst/>
              <a:uLnTx/>
              <a:uFillTx/>
              <a:latin typeface="Myriad Pro" panose="020B0503030403020204"/>
              <a:ea typeface="+mn-ea"/>
              <a:cs typeface="+mn-cs"/>
            </a:endParaRPr>
          </a:p>
        </p:txBody>
      </p:sp>
    </p:spTree>
    <p:extLst>
      <p:ext uri="{BB962C8B-B14F-4D97-AF65-F5344CB8AC3E}">
        <p14:creationId xmlns:p14="http://schemas.microsoft.com/office/powerpoint/2010/main" val="11108111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custDataLst>
              <p:tags r:id="rId1"/>
            </p:custDataLst>
          </p:nvPr>
        </p:nvSpPr>
        <p:spPr/>
        <p:txBody>
          <a:bodyPr>
            <a:normAutofit fontScale="90000"/>
          </a:bodyPr>
          <a:lstStyle/>
          <a:p>
            <a:pPr eaLnBrk="1" hangingPunct="1"/>
            <a:r>
              <a:rPr lang="en-US" altLang="en-US" b="0" dirty="0">
                <a:effectLst/>
                <a:latin typeface="Myriad Pro" panose="020B0503030403020204" pitchFamily="34" charset="0"/>
              </a:rPr>
              <a:t>Awarding Full Benefits</a:t>
            </a:r>
          </a:p>
        </p:txBody>
      </p:sp>
      <p:sp>
        <p:nvSpPr>
          <p:cNvPr id="56323" name="Content Placeholder 2"/>
          <p:cNvSpPr>
            <a:spLocks noGrp="1"/>
          </p:cNvSpPr>
          <p:nvPr>
            <p:ph idx="1"/>
            <p:custDataLst>
              <p:tags r:id="rId2"/>
            </p:custDataLst>
          </p:nvPr>
        </p:nvSpPr>
        <p:spPr>
          <a:xfrm>
            <a:off x="168442" y="938463"/>
            <a:ext cx="11926798" cy="5077326"/>
          </a:xfrm>
        </p:spPr>
        <p:txBody>
          <a:bodyPr>
            <a:normAutofit/>
          </a:bodyPr>
          <a:lstStyle/>
          <a:p>
            <a:r>
              <a:rPr lang="en-US" altLang="en-US" dirty="0">
                <a:solidFill>
                  <a:srgbClr val="002F56"/>
                </a:solidFill>
                <a:latin typeface="Myriad Pro" panose="020B0503030403020204"/>
                <a:cs typeface="Times New Roman" panose="02020603050405020304" pitchFamily="18" charset="0"/>
              </a:rPr>
              <a:t>Consider the appeal resolved if all benefits sought on appeal are awarded for entire period</a:t>
            </a:r>
          </a:p>
          <a:p>
            <a:r>
              <a:rPr lang="en-US" altLang="en-US" dirty="0">
                <a:solidFill>
                  <a:srgbClr val="002F56"/>
                </a:solidFill>
                <a:latin typeface="Myriad Pro" panose="020B0503030403020204"/>
                <a:cs typeface="Times New Roman" panose="02020603050405020304" pitchFamily="18" charset="0"/>
              </a:rPr>
              <a:t>“Full grant” depends on type of issue</a:t>
            </a:r>
          </a:p>
          <a:p>
            <a:r>
              <a:rPr lang="en-US" dirty="0">
                <a:solidFill>
                  <a:srgbClr val="002F56"/>
                </a:solidFill>
                <a:latin typeface="Myriad Pro" panose="020B0503030403020204"/>
              </a:rPr>
              <a:t>Decision notice must include statement of appeal satisfaction</a:t>
            </a:r>
          </a:p>
          <a:p>
            <a:pPr marL="0" indent="0">
              <a:buNone/>
            </a:pPr>
            <a:endParaRPr lang="en-US" altLang="en-US" dirty="0">
              <a:solidFill>
                <a:srgbClr val="002060"/>
              </a:solidFill>
              <a:latin typeface="Myriad Pro"/>
              <a:cs typeface="Times New Roman" panose="02020603050405020304" pitchFamily="18" charset="0"/>
            </a:endParaRPr>
          </a:p>
        </p:txBody>
      </p:sp>
      <p:sp>
        <p:nvSpPr>
          <p:cNvPr id="2" name="Slide Number Placeholder 1">
            <a:extLst>
              <a:ext uri="{FF2B5EF4-FFF2-40B4-BE49-F238E27FC236}">
                <a16:creationId xmlns:a16="http://schemas.microsoft.com/office/drawing/2014/main" id="{5AD56FF0-1DD2-4EDA-9553-84A5F4363CB0}"/>
              </a:ext>
              <a:ext uri="{C183D7F6-B498-43B3-948B-1728B52AA6E4}">
                <adec:decorative xmlns:adec="http://schemas.microsoft.com/office/drawing/2017/decorative" val="1"/>
              </a:ext>
            </a:extLst>
          </p:cNvPr>
          <p:cNvSpPr>
            <a:spLocks noGrp="1"/>
          </p:cNvSpPr>
          <p:nvPr>
            <p:ph type="sldNum" sz="quarter" idx="12"/>
            <p:custDataLst>
              <p:tags r:id="rId3"/>
            </p:custDataLst>
          </p:nvPr>
        </p:nvSpPr>
        <p:spPr/>
        <p:txBody>
          <a:bodyPr/>
          <a:lstStyle/>
          <a:p>
            <a:fld id="{36A6A193-2FDC-48DD-8023-1C75B05EEA9A}" type="slidenum">
              <a:rPr lang="en-US" smtClean="0"/>
              <a:pPr/>
              <a:t>24</a:t>
            </a:fld>
            <a:endParaRPr lang="en-US" dirty="0"/>
          </a:p>
        </p:txBody>
      </p:sp>
    </p:spTree>
    <p:extLst>
      <p:ext uri="{BB962C8B-B14F-4D97-AF65-F5344CB8AC3E}">
        <p14:creationId xmlns:p14="http://schemas.microsoft.com/office/powerpoint/2010/main" val="1291238828"/>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custDataLst>
              <p:tags r:id="rId1"/>
            </p:custDataLst>
          </p:nvPr>
        </p:nvSpPr>
        <p:spPr/>
        <p:txBody>
          <a:bodyPr>
            <a:normAutofit fontScale="90000"/>
          </a:bodyPr>
          <a:lstStyle/>
          <a:p>
            <a:pPr eaLnBrk="1" hangingPunct="1"/>
            <a:r>
              <a:rPr lang="en-US" altLang="en-US" b="0" dirty="0">
                <a:effectLst/>
                <a:latin typeface="Myriad Pro" panose="020B0503030403020204" pitchFamily="34" charset="0"/>
              </a:rPr>
              <a:t>Awarding Partial Benefits</a:t>
            </a:r>
          </a:p>
        </p:txBody>
      </p:sp>
      <p:sp>
        <p:nvSpPr>
          <p:cNvPr id="56323" name="Content Placeholder 2"/>
          <p:cNvSpPr>
            <a:spLocks noGrp="1"/>
          </p:cNvSpPr>
          <p:nvPr>
            <p:ph idx="1"/>
            <p:custDataLst>
              <p:tags r:id="rId2"/>
            </p:custDataLst>
          </p:nvPr>
        </p:nvSpPr>
        <p:spPr>
          <a:xfrm>
            <a:off x="354562" y="990601"/>
            <a:ext cx="11227837" cy="4525963"/>
          </a:xfrm>
        </p:spPr>
        <p:txBody>
          <a:bodyPr>
            <a:normAutofit/>
          </a:bodyPr>
          <a:lstStyle/>
          <a:p>
            <a:r>
              <a:rPr lang="en-US" altLang="en-US" dirty="0">
                <a:solidFill>
                  <a:srgbClr val="002060"/>
                </a:solidFill>
                <a:latin typeface="Myriad Pro"/>
                <a:cs typeface="Times New Roman" panose="02020603050405020304" pitchFamily="18" charset="0"/>
              </a:rPr>
              <a:t>When maximum schedular benefit allowed is not granted for entire period</a:t>
            </a:r>
          </a:p>
          <a:p>
            <a:r>
              <a:rPr lang="en-US" altLang="en-US" dirty="0">
                <a:solidFill>
                  <a:srgbClr val="002060"/>
                </a:solidFill>
                <a:latin typeface="Myriad Pro"/>
                <a:cs typeface="Times New Roman" panose="02020603050405020304" pitchFamily="18" charset="0"/>
              </a:rPr>
              <a:t>When awarding partial benefits, send the appellant</a:t>
            </a:r>
          </a:p>
          <a:p>
            <a:pPr lvl="1"/>
            <a:r>
              <a:rPr lang="en-US" altLang="en-US" dirty="0">
                <a:solidFill>
                  <a:srgbClr val="002060"/>
                </a:solidFill>
                <a:latin typeface="Myriad Pro"/>
                <a:cs typeface="Times New Roman" panose="02020603050405020304" pitchFamily="18" charset="0"/>
              </a:rPr>
              <a:t>the new rating decision</a:t>
            </a:r>
          </a:p>
          <a:p>
            <a:pPr lvl="1"/>
            <a:r>
              <a:rPr lang="en-US" altLang="en-US" dirty="0">
                <a:solidFill>
                  <a:srgbClr val="002060"/>
                </a:solidFill>
                <a:latin typeface="Myriad Pro"/>
                <a:cs typeface="Times New Roman" panose="02020603050405020304" pitchFamily="18" charset="0"/>
              </a:rPr>
              <a:t>SOC or SSOC</a:t>
            </a:r>
          </a:p>
          <a:p>
            <a:pPr lvl="1"/>
            <a:r>
              <a:rPr lang="en-US" altLang="en-US" dirty="0">
                <a:solidFill>
                  <a:srgbClr val="002060"/>
                </a:solidFill>
                <a:latin typeface="Myriad Pro"/>
                <a:cs typeface="Times New Roman" panose="02020603050405020304" pitchFamily="18" charset="0"/>
              </a:rPr>
              <a:t>appeals satisfaction notice</a:t>
            </a:r>
          </a:p>
          <a:p>
            <a:pPr lvl="1"/>
            <a:r>
              <a:rPr lang="en-US" altLang="en-US" dirty="0">
                <a:solidFill>
                  <a:srgbClr val="002060"/>
                </a:solidFill>
                <a:latin typeface="Myriad Pro"/>
                <a:cs typeface="Times New Roman" panose="02020603050405020304" pitchFamily="18" charset="0"/>
              </a:rPr>
              <a:t>notice of appeal rights, and</a:t>
            </a:r>
          </a:p>
          <a:p>
            <a:pPr lvl="1"/>
            <a:r>
              <a:rPr lang="en-US" altLang="en-US" dirty="0">
                <a:solidFill>
                  <a:srgbClr val="002060"/>
                </a:solidFill>
                <a:latin typeface="Myriad Pro"/>
                <a:cs typeface="Times New Roman" panose="02020603050405020304" pitchFamily="18" charset="0"/>
              </a:rPr>
              <a:t>initiate any required development</a:t>
            </a:r>
          </a:p>
        </p:txBody>
      </p:sp>
      <p:sp>
        <p:nvSpPr>
          <p:cNvPr id="2" name="Slide Number Placeholder 1">
            <a:extLst>
              <a:ext uri="{FF2B5EF4-FFF2-40B4-BE49-F238E27FC236}">
                <a16:creationId xmlns:a16="http://schemas.microsoft.com/office/drawing/2014/main" id="{5AD56FF0-1DD2-4EDA-9553-84A5F4363CB0}"/>
              </a:ext>
              <a:ext uri="{C183D7F6-B498-43B3-948B-1728B52AA6E4}">
                <adec:decorative xmlns:adec="http://schemas.microsoft.com/office/drawing/2017/decorative" val="1"/>
              </a:ext>
            </a:extLst>
          </p:cNvPr>
          <p:cNvSpPr>
            <a:spLocks noGrp="1"/>
          </p:cNvSpPr>
          <p:nvPr>
            <p:ph type="sldNum" sz="quarter" idx="12"/>
            <p:custDataLst>
              <p:tags r:id="rId3"/>
            </p:custDataLst>
          </p:nvPr>
        </p:nvSpPr>
        <p:spPr/>
        <p:txBody>
          <a:bodyPr/>
          <a:lstStyle/>
          <a:p>
            <a:fld id="{36A6A193-2FDC-48DD-8023-1C75B05EEA9A}" type="slidenum">
              <a:rPr lang="en-US" smtClean="0"/>
              <a:pPr/>
              <a:t>25</a:t>
            </a:fld>
            <a:endParaRPr lang="en-US" dirty="0"/>
          </a:p>
        </p:txBody>
      </p:sp>
    </p:spTree>
    <p:extLst>
      <p:ext uri="{BB962C8B-B14F-4D97-AF65-F5344CB8AC3E}">
        <p14:creationId xmlns:p14="http://schemas.microsoft.com/office/powerpoint/2010/main" val="1370624288"/>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custDataLst>
              <p:tags r:id="rId1"/>
            </p:custDataLst>
          </p:nvPr>
        </p:nvSpPr>
        <p:spPr/>
        <p:txBody>
          <a:bodyPr>
            <a:normAutofit fontScale="90000"/>
          </a:bodyPr>
          <a:lstStyle/>
          <a:p>
            <a:pPr eaLnBrk="1" hangingPunct="1"/>
            <a:r>
              <a:rPr lang="en-US" altLang="en-US" b="0" dirty="0">
                <a:effectLst/>
                <a:latin typeface="Myriad Pro" panose="020B0503030403020204" pitchFamily="34" charset="0"/>
              </a:rPr>
              <a:t>Upholding Prior Decision</a:t>
            </a:r>
          </a:p>
        </p:txBody>
      </p:sp>
      <p:sp>
        <p:nvSpPr>
          <p:cNvPr id="56323" name="Content Placeholder 2"/>
          <p:cNvSpPr>
            <a:spLocks noGrp="1"/>
          </p:cNvSpPr>
          <p:nvPr>
            <p:ph idx="1"/>
            <p:custDataLst>
              <p:tags r:id="rId2"/>
            </p:custDataLst>
          </p:nvPr>
        </p:nvSpPr>
        <p:spPr>
          <a:xfrm>
            <a:off x="354562" y="990601"/>
            <a:ext cx="11227837" cy="4525963"/>
          </a:xfrm>
        </p:spPr>
        <p:txBody>
          <a:bodyPr>
            <a:normAutofit/>
          </a:bodyPr>
          <a:lstStyle/>
          <a:p>
            <a:r>
              <a:rPr lang="en-US" altLang="en-US" dirty="0">
                <a:solidFill>
                  <a:srgbClr val="002060"/>
                </a:solidFill>
                <a:latin typeface="Myriad Pro"/>
                <a:cs typeface="Times New Roman" panose="02020603050405020304" pitchFamily="18" charset="0"/>
              </a:rPr>
              <a:t>Confirm previous decision on NOD, send</a:t>
            </a:r>
          </a:p>
          <a:p>
            <a:pPr lvl="1"/>
            <a:r>
              <a:rPr lang="en-US" altLang="en-US" dirty="0">
                <a:solidFill>
                  <a:srgbClr val="002060"/>
                </a:solidFill>
                <a:latin typeface="Myriad Pro"/>
                <a:cs typeface="Times New Roman" panose="02020603050405020304" pitchFamily="18" charset="0"/>
              </a:rPr>
              <a:t>an SOC</a:t>
            </a:r>
          </a:p>
          <a:p>
            <a:pPr lvl="1"/>
            <a:r>
              <a:rPr lang="en-US" altLang="en-US" dirty="0">
                <a:solidFill>
                  <a:srgbClr val="002060"/>
                </a:solidFill>
                <a:latin typeface="Myriad Pro"/>
                <a:cs typeface="Times New Roman" panose="02020603050405020304" pitchFamily="18" charset="0"/>
              </a:rPr>
              <a:t>VA Form 9</a:t>
            </a:r>
          </a:p>
          <a:p>
            <a:pPr lvl="1"/>
            <a:r>
              <a:rPr lang="en-US" altLang="en-US" dirty="0">
                <a:solidFill>
                  <a:srgbClr val="002060"/>
                </a:solidFill>
                <a:latin typeface="Myriad Pro"/>
                <a:cs typeface="Times New Roman" panose="02020603050405020304" pitchFamily="18" charset="0"/>
              </a:rPr>
              <a:t>explanation of any applicable time limit to respond</a:t>
            </a:r>
          </a:p>
          <a:p>
            <a:r>
              <a:rPr lang="en-US" altLang="en-US" dirty="0">
                <a:solidFill>
                  <a:srgbClr val="002060"/>
                </a:solidFill>
                <a:latin typeface="Myriad Pro"/>
                <a:cs typeface="Times New Roman" panose="02020603050405020304" pitchFamily="18" charset="0"/>
              </a:rPr>
              <a:t>Confirm previous decision on SOC, send</a:t>
            </a:r>
          </a:p>
          <a:p>
            <a:pPr lvl="1"/>
            <a:r>
              <a:rPr lang="en-US" altLang="en-US" dirty="0">
                <a:solidFill>
                  <a:srgbClr val="002060"/>
                </a:solidFill>
                <a:latin typeface="Myriad Pro"/>
                <a:cs typeface="Times New Roman" panose="02020603050405020304" pitchFamily="18" charset="0"/>
              </a:rPr>
              <a:t>an SSOC</a:t>
            </a:r>
          </a:p>
          <a:p>
            <a:pPr lvl="1"/>
            <a:r>
              <a:rPr lang="en-US" altLang="en-US" dirty="0">
                <a:solidFill>
                  <a:srgbClr val="002060"/>
                </a:solidFill>
                <a:latin typeface="Myriad Pro"/>
                <a:cs typeface="Times New Roman" panose="02020603050405020304" pitchFamily="18" charset="0"/>
              </a:rPr>
              <a:t>VA Form 9</a:t>
            </a:r>
          </a:p>
          <a:p>
            <a:pPr lvl="1"/>
            <a:r>
              <a:rPr lang="en-US" altLang="en-US" dirty="0">
                <a:solidFill>
                  <a:srgbClr val="002060"/>
                </a:solidFill>
                <a:latin typeface="Myriad Pro"/>
                <a:cs typeface="Times New Roman" panose="02020603050405020304" pitchFamily="18" charset="0"/>
              </a:rPr>
              <a:t>explanation of any applicable time limit to respond</a:t>
            </a:r>
          </a:p>
          <a:p>
            <a:endParaRPr lang="en-US" altLang="en-US" dirty="0">
              <a:solidFill>
                <a:srgbClr val="002060"/>
              </a:solidFill>
              <a:latin typeface="Myriad Pro"/>
              <a:cs typeface="Times New Roman" panose="02020603050405020304" pitchFamily="18" charset="0"/>
            </a:endParaRPr>
          </a:p>
        </p:txBody>
      </p:sp>
      <p:sp>
        <p:nvSpPr>
          <p:cNvPr id="2" name="Slide Number Placeholder 1">
            <a:extLst>
              <a:ext uri="{FF2B5EF4-FFF2-40B4-BE49-F238E27FC236}">
                <a16:creationId xmlns:a16="http://schemas.microsoft.com/office/drawing/2014/main" id="{5AD56FF0-1DD2-4EDA-9553-84A5F4363CB0}"/>
              </a:ext>
              <a:ext uri="{C183D7F6-B498-43B3-948B-1728B52AA6E4}">
                <adec:decorative xmlns:adec="http://schemas.microsoft.com/office/drawing/2017/decorative" val="1"/>
              </a:ext>
            </a:extLst>
          </p:cNvPr>
          <p:cNvSpPr>
            <a:spLocks noGrp="1"/>
          </p:cNvSpPr>
          <p:nvPr>
            <p:ph type="sldNum" sz="quarter" idx="12"/>
            <p:custDataLst>
              <p:tags r:id="rId3"/>
            </p:custDataLst>
          </p:nvPr>
        </p:nvSpPr>
        <p:spPr/>
        <p:txBody>
          <a:bodyPr/>
          <a:lstStyle/>
          <a:p>
            <a:fld id="{36A6A193-2FDC-48DD-8023-1C75B05EEA9A}" type="slidenum">
              <a:rPr lang="en-US" smtClean="0"/>
              <a:pPr/>
              <a:t>26</a:t>
            </a:fld>
            <a:endParaRPr lang="en-US" dirty="0"/>
          </a:p>
        </p:txBody>
      </p:sp>
    </p:spTree>
    <p:extLst>
      <p:ext uri="{BB962C8B-B14F-4D97-AF65-F5344CB8AC3E}">
        <p14:creationId xmlns:p14="http://schemas.microsoft.com/office/powerpoint/2010/main" val="1273741127"/>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2CD9296-3BF7-4A85-B463-4C583FD0D2D5}"/>
              </a:ext>
            </a:extLst>
          </p:cNvPr>
          <p:cNvSpPr>
            <a:spLocks noGrp="1"/>
          </p:cNvSpPr>
          <p:nvPr>
            <p:ph idx="1"/>
          </p:nvPr>
        </p:nvSpPr>
        <p:spPr>
          <a:xfrm>
            <a:off x="609600" y="961871"/>
            <a:ext cx="10972800" cy="4525963"/>
          </a:xfrm>
        </p:spPr>
        <p:txBody>
          <a:bodyPr>
            <a:normAutofit lnSpcReduction="10000"/>
          </a:bodyPr>
          <a:lstStyle/>
          <a:p>
            <a:r>
              <a:rPr lang="en-US" b="1" dirty="0">
                <a:solidFill>
                  <a:srgbClr val="002F56"/>
                </a:solidFill>
                <a:latin typeface="Myriad Pro" panose="020B0503030403020204"/>
              </a:rPr>
              <a:t>Scenario</a:t>
            </a:r>
            <a:r>
              <a:rPr lang="en-US" dirty="0">
                <a:solidFill>
                  <a:srgbClr val="002F56"/>
                </a:solidFill>
                <a:latin typeface="Myriad Pro" panose="020B0503030403020204"/>
              </a:rPr>
              <a:t>: A Veteran who was granted service connection for posttraumatic stress disorder at 30 percent files an appeal for evaluation at 70 percent. Based on the available medical evidence, the DRO can grant the evaluation at 50 percent.</a:t>
            </a:r>
            <a:endParaRPr lang="en-US" sz="1000" dirty="0">
              <a:solidFill>
                <a:srgbClr val="002F56"/>
              </a:solidFill>
              <a:latin typeface="Myriad Pro" panose="020B0503030403020204"/>
            </a:endParaRPr>
          </a:p>
          <a:p>
            <a:r>
              <a:rPr lang="en-US" b="1" dirty="0">
                <a:solidFill>
                  <a:srgbClr val="002F56"/>
                </a:solidFill>
                <a:latin typeface="Myriad Pro" panose="020B0503030403020204"/>
              </a:rPr>
              <a:t>Question</a:t>
            </a:r>
            <a:r>
              <a:rPr lang="en-US" dirty="0">
                <a:solidFill>
                  <a:srgbClr val="002F56"/>
                </a:solidFill>
                <a:latin typeface="Myriad Pro" panose="020B0503030403020204"/>
              </a:rPr>
              <a:t>: Is this considered a full grant?</a:t>
            </a:r>
            <a:endParaRPr lang="en-US" sz="1000" dirty="0">
              <a:solidFill>
                <a:srgbClr val="002F56"/>
              </a:solidFill>
              <a:latin typeface="Myriad Pro" panose="020B0503030403020204"/>
            </a:endParaRPr>
          </a:p>
          <a:p>
            <a:r>
              <a:rPr lang="en-US" b="1" dirty="0">
                <a:solidFill>
                  <a:srgbClr val="002F56"/>
                </a:solidFill>
                <a:latin typeface="Myriad Pro" panose="020B0503030403020204"/>
              </a:rPr>
              <a:t>Answer</a:t>
            </a:r>
            <a:r>
              <a:rPr lang="en-US" dirty="0">
                <a:solidFill>
                  <a:srgbClr val="002F56"/>
                </a:solidFill>
                <a:latin typeface="Myriad Pro" panose="020B0503030403020204"/>
              </a:rPr>
              <a:t>: No, this is not considered a full grant since the Veteran requested a specific evaluation and the DRO could not grant that evaluation. </a:t>
            </a:r>
          </a:p>
        </p:txBody>
      </p:sp>
      <p:sp>
        <p:nvSpPr>
          <p:cNvPr id="3" name="Title 2">
            <a:extLst>
              <a:ext uri="{FF2B5EF4-FFF2-40B4-BE49-F238E27FC236}">
                <a16:creationId xmlns:a16="http://schemas.microsoft.com/office/drawing/2014/main" id="{9DFB3C44-053B-4BF7-AEF2-1624D99A9EE1}"/>
              </a:ext>
            </a:extLst>
          </p:cNvPr>
          <p:cNvSpPr>
            <a:spLocks noGrp="1"/>
          </p:cNvSpPr>
          <p:nvPr>
            <p:ph type="title"/>
          </p:nvPr>
        </p:nvSpPr>
        <p:spPr/>
        <p:txBody>
          <a:bodyPr>
            <a:normAutofit fontScale="90000"/>
          </a:bodyPr>
          <a:lstStyle/>
          <a:p>
            <a:r>
              <a:rPr lang="en-US" b="0" dirty="0">
                <a:latin typeface="Myriad Pro" panose="020B0503030403020204"/>
              </a:rPr>
              <a:t>Knowledge Check #4</a:t>
            </a:r>
          </a:p>
        </p:txBody>
      </p:sp>
      <p:pic>
        <p:nvPicPr>
          <p:cNvPr id="4" name="Picture 3">
            <a:extLst>
              <a:ext uri="{FF2B5EF4-FFF2-40B4-BE49-F238E27FC236}">
                <a16:creationId xmlns:a16="http://schemas.microsoft.com/office/drawing/2014/main" id="{1E94F058-088A-4CD9-AE61-EBEC58CF1AE8}"/>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9870510" y="4634595"/>
            <a:ext cx="2271524" cy="1505059"/>
          </a:xfrm>
          <a:prstGeom prst="rect">
            <a:avLst/>
          </a:prstGeom>
        </p:spPr>
      </p:pic>
    </p:spTree>
    <p:extLst>
      <p:ext uri="{BB962C8B-B14F-4D97-AF65-F5344CB8AC3E}">
        <p14:creationId xmlns:p14="http://schemas.microsoft.com/office/powerpoint/2010/main" val="2582034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47B9898-E5F6-4B34-BBF7-E7D87D1BEE5E}"/>
              </a:ext>
            </a:extLst>
          </p:cNvPr>
          <p:cNvSpPr>
            <a:spLocks noGrp="1"/>
          </p:cNvSpPr>
          <p:nvPr>
            <p:ph type="title"/>
          </p:nvPr>
        </p:nvSpPr>
        <p:spPr/>
        <p:txBody>
          <a:bodyPr>
            <a:normAutofit fontScale="90000"/>
          </a:bodyPr>
          <a:lstStyle/>
          <a:p>
            <a:r>
              <a:rPr lang="en-US" altLang="en-US" b="0" dirty="0">
                <a:latin typeface="Myriad Pro" panose="020B0503030403020204" pitchFamily="34" charset="0"/>
              </a:rPr>
              <a:t>Course Summary</a:t>
            </a:r>
            <a:endParaRPr lang="en-US" b="0" dirty="0"/>
          </a:p>
        </p:txBody>
      </p:sp>
      <p:sp>
        <p:nvSpPr>
          <p:cNvPr id="2" name="Content Placeholder 1">
            <a:extLst>
              <a:ext uri="{FF2B5EF4-FFF2-40B4-BE49-F238E27FC236}">
                <a16:creationId xmlns:a16="http://schemas.microsoft.com/office/drawing/2014/main" id="{09B54EDA-50FB-4A20-B292-6A0E55674A0B}"/>
              </a:ext>
            </a:extLst>
          </p:cNvPr>
          <p:cNvSpPr>
            <a:spLocks noGrp="1"/>
          </p:cNvSpPr>
          <p:nvPr>
            <p:ph idx="1"/>
          </p:nvPr>
        </p:nvSpPr>
        <p:spPr/>
        <p:txBody>
          <a:bodyPr/>
          <a:lstStyle/>
          <a:p>
            <a:pPr marL="0" indent="0">
              <a:buNone/>
            </a:pPr>
            <a:r>
              <a:rPr lang="en-US" dirty="0">
                <a:solidFill>
                  <a:srgbClr val="002F56"/>
                </a:solidFill>
                <a:latin typeface="Myriad Pro" panose="020B0503030403020204"/>
              </a:rPr>
              <a:t>Legacy DRO Review Process:</a:t>
            </a:r>
          </a:p>
          <a:p>
            <a:pPr lvl="1">
              <a:buFont typeface="Arial" panose="020B0604020202020204" pitchFamily="34" charset="0"/>
              <a:buChar char="•"/>
            </a:pPr>
            <a:r>
              <a:rPr lang="en-US" dirty="0">
                <a:solidFill>
                  <a:srgbClr val="002F56"/>
                </a:solidFill>
                <a:latin typeface="Myriad Pro" panose="020B0503030403020204"/>
              </a:rPr>
              <a:t>Duties, jurisdiction, authority, and limitations on authority</a:t>
            </a:r>
          </a:p>
          <a:p>
            <a:pPr lvl="1">
              <a:buFont typeface="Arial" panose="020B0604020202020204" pitchFamily="34" charset="0"/>
              <a:buChar char="•"/>
            </a:pPr>
            <a:r>
              <a:rPr lang="en-US" i="1" dirty="0">
                <a:solidFill>
                  <a:srgbClr val="002F56"/>
                </a:solidFill>
                <a:latin typeface="Myriad Pro" panose="020B0503030403020204"/>
              </a:rPr>
              <a:t>De Novo r</a:t>
            </a:r>
            <a:r>
              <a:rPr lang="en-US" dirty="0">
                <a:solidFill>
                  <a:srgbClr val="002F56"/>
                </a:solidFill>
                <a:latin typeface="Myriad Pro" panose="020B0503030403020204"/>
              </a:rPr>
              <a:t>eview</a:t>
            </a:r>
          </a:p>
          <a:p>
            <a:pPr lvl="1">
              <a:buFont typeface="Arial" panose="020B0604020202020204" pitchFamily="34" charset="0"/>
              <a:buChar char="•"/>
            </a:pPr>
            <a:r>
              <a:rPr lang="en-US" dirty="0">
                <a:solidFill>
                  <a:srgbClr val="002F56"/>
                </a:solidFill>
                <a:latin typeface="Myriad Pro" panose="020B0503030403020204"/>
              </a:rPr>
              <a:t>Informal conference process</a:t>
            </a:r>
          </a:p>
          <a:p>
            <a:pPr lvl="1">
              <a:buFont typeface="Arial" panose="020B0604020202020204" pitchFamily="34" charset="0"/>
              <a:buChar char="•"/>
            </a:pPr>
            <a:r>
              <a:rPr lang="en-US" dirty="0">
                <a:solidFill>
                  <a:srgbClr val="002F56"/>
                </a:solidFill>
                <a:latin typeface="Myriad Pro" panose="020B0503030403020204"/>
              </a:rPr>
              <a:t>Different DRO decisions on appealed Issues</a:t>
            </a:r>
          </a:p>
          <a:p>
            <a:pPr lvl="1">
              <a:buFont typeface="Arial" panose="020B0604020202020204" pitchFamily="34" charset="0"/>
              <a:buChar char="•"/>
            </a:pPr>
            <a:endParaRPr lang="en-US" dirty="0"/>
          </a:p>
          <a:p>
            <a:pPr lvl="1"/>
            <a:endParaRPr lang="en-US" dirty="0"/>
          </a:p>
        </p:txBody>
      </p:sp>
    </p:spTree>
    <p:extLst>
      <p:ext uri="{BB962C8B-B14F-4D97-AF65-F5344CB8AC3E}">
        <p14:creationId xmlns:p14="http://schemas.microsoft.com/office/powerpoint/2010/main" val="23566073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47B9898-E5F6-4B34-BBF7-E7D87D1BEE5E}"/>
              </a:ext>
            </a:extLst>
          </p:cNvPr>
          <p:cNvSpPr>
            <a:spLocks noGrp="1"/>
          </p:cNvSpPr>
          <p:nvPr>
            <p:ph type="title"/>
          </p:nvPr>
        </p:nvSpPr>
        <p:spPr/>
        <p:txBody>
          <a:bodyPr/>
          <a:lstStyle/>
          <a:p>
            <a:r>
              <a:rPr lang="en-US" altLang="en-US" dirty="0">
                <a:latin typeface="Myriad Pro" panose="020B0503030403020204" pitchFamily="34" charset="0"/>
              </a:rPr>
              <a:t>Questions?</a:t>
            </a:r>
            <a:endParaRPr lang="en-US" dirty="0"/>
          </a:p>
        </p:txBody>
      </p:sp>
      <p:pic>
        <p:nvPicPr>
          <p:cNvPr id="13" name="Content Placeholder 12" descr="Image of 3D boxes with question marks within them.">
            <a:extLst>
              <a:ext uri="{FF2B5EF4-FFF2-40B4-BE49-F238E27FC236}">
                <a16:creationId xmlns:a16="http://schemas.microsoft.com/office/drawing/2014/main" id="{4500D572-BA06-427B-A864-DE427F6DBA67}"/>
              </a:ext>
            </a:extLst>
          </p:cNvPr>
          <p:cNvPicPr>
            <a:picLocks noGrp="1" noChangeAspect="1"/>
          </p:cNvPicPr>
          <p:nvPr>
            <p:ph sz="half" idx="1"/>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4344649" y="1055339"/>
            <a:ext cx="3502702" cy="2977297"/>
          </a:xfrm>
        </p:spPr>
      </p:pic>
      <p:sp>
        <p:nvSpPr>
          <p:cNvPr id="5" name="TextBox 4">
            <a:extLst>
              <a:ext uri="{FF2B5EF4-FFF2-40B4-BE49-F238E27FC236}">
                <a16:creationId xmlns:a16="http://schemas.microsoft.com/office/drawing/2014/main" id="{3B26E012-4FE7-4B2B-A62B-815A71E14A6D}"/>
              </a:ext>
            </a:extLst>
          </p:cNvPr>
          <p:cNvSpPr txBox="1"/>
          <p:nvPr/>
        </p:nvSpPr>
        <p:spPr>
          <a:xfrm>
            <a:off x="2796208" y="4434517"/>
            <a:ext cx="6599583" cy="1323439"/>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002F56"/>
                </a:solidFill>
                <a:effectLst/>
                <a:uLnTx/>
                <a:uFillTx/>
                <a:latin typeface="Myriad Pro" panose="020B0503030403020204"/>
                <a:ea typeface="Calibri" panose="020F0502020204030204" pitchFamily="34" charset="0"/>
                <a:cs typeface="+mn-cs"/>
              </a:rPr>
              <a:t>Discuss any additional questions after today’s training locally with experts, quality staff, and/or management. Management may route any questions requiring OAR assistance to </a:t>
            </a:r>
            <a:r>
              <a:rPr kumimoji="0" lang="en-US" sz="2000" b="0" i="0" u="sng" strike="noStrike" kern="1200" cap="none" spc="0" normalizeH="0" baseline="0" noProof="0" dirty="0">
                <a:ln>
                  <a:noFill/>
                </a:ln>
                <a:solidFill>
                  <a:srgbClr val="002F56"/>
                </a:solidFill>
                <a:effectLst/>
                <a:uLnTx/>
                <a:uFillTx/>
                <a:latin typeface="Myriad Pro" panose="020B0503030403020204"/>
                <a:ea typeface="Calibri" panose="020F050202020403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OARADMIN.VBAWAS@va.gov</a:t>
            </a:r>
            <a:endParaRPr kumimoji="0" lang="en-US" sz="2000" b="0" i="0" u="none" strike="noStrike" kern="1200" cap="none" spc="0" normalizeH="0" baseline="0" noProof="0" dirty="0">
              <a:ln>
                <a:noFill/>
              </a:ln>
              <a:solidFill>
                <a:srgbClr val="002F56"/>
              </a:solidFill>
              <a:effectLst/>
              <a:uLnTx/>
              <a:uFillTx/>
              <a:latin typeface="Myriad Pro" panose="020B0503030403020204"/>
              <a:ea typeface="+mn-ea"/>
              <a:cs typeface="+mn-cs"/>
            </a:endParaRPr>
          </a:p>
        </p:txBody>
      </p:sp>
    </p:spTree>
    <p:extLst>
      <p:ext uri="{BB962C8B-B14F-4D97-AF65-F5344CB8AC3E}">
        <p14:creationId xmlns:p14="http://schemas.microsoft.com/office/powerpoint/2010/main" val="22574316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custDataLst>
              <p:tags r:id="rId1"/>
            </p:custDataLst>
          </p:nvPr>
        </p:nvSpPr>
        <p:spPr/>
        <p:txBody>
          <a:bodyPr>
            <a:normAutofit fontScale="90000"/>
          </a:bodyPr>
          <a:lstStyle/>
          <a:p>
            <a:pPr eaLnBrk="1" hangingPunct="1"/>
            <a:r>
              <a:rPr lang="en-US" altLang="en-US" b="0" dirty="0">
                <a:effectLst/>
                <a:latin typeface="Myriad Pro" panose="020B0503030403020204" pitchFamily="34" charset="0"/>
              </a:rPr>
              <a:t>Lesson Objectives</a:t>
            </a:r>
          </a:p>
        </p:txBody>
      </p:sp>
      <p:sp>
        <p:nvSpPr>
          <p:cNvPr id="3" name="Content Placeholder 2"/>
          <p:cNvSpPr>
            <a:spLocks noGrp="1"/>
          </p:cNvSpPr>
          <p:nvPr>
            <p:ph idx="1"/>
            <p:custDataLst>
              <p:tags r:id="rId2"/>
            </p:custDataLst>
          </p:nvPr>
        </p:nvSpPr>
        <p:spPr>
          <a:xfrm>
            <a:off x="378926" y="1011464"/>
            <a:ext cx="11434147" cy="4835071"/>
          </a:xfrm>
        </p:spPr>
        <p:txBody>
          <a:bodyPr>
            <a:noAutofit/>
          </a:bodyPr>
          <a:lstStyle/>
          <a:p>
            <a:pPr marL="171450" lvl="0" indent="-171450">
              <a:buFont typeface="Arial" panose="020B0604020202020204" pitchFamily="34" charset="0"/>
              <a:buChar char="•"/>
            </a:pPr>
            <a:r>
              <a:rPr lang="en-US" dirty="0">
                <a:solidFill>
                  <a:srgbClr val="002F56"/>
                </a:solidFill>
                <a:latin typeface="Myriad Pro" panose="020B0503030403020204"/>
              </a:rPr>
              <a:t>Identify the duties, jurisdiction, decisional authority, and limits of authority of the DRO</a:t>
            </a:r>
          </a:p>
          <a:p>
            <a:pPr marL="171450" lvl="0" indent="-171450">
              <a:buFont typeface="Arial" panose="020B0604020202020204" pitchFamily="34" charset="0"/>
              <a:buChar char="•"/>
            </a:pPr>
            <a:r>
              <a:rPr lang="en-US" dirty="0">
                <a:solidFill>
                  <a:srgbClr val="002F56"/>
                </a:solidFill>
                <a:latin typeface="Myriad Pro" panose="020B0503030403020204"/>
              </a:rPr>
              <a:t>Explain </a:t>
            </a:r>
            <a:r>
              <a:rPr lang="en-US" i="1" dirty="0">
                <a:solidFill>
                  <a:srgbClr val="002F56"/>
                </a:solidFill>
                <a:latin typeface="Myriad Pro" panose="020B0503030403020204"/>
              </a:rPr>
              <a:t>de novo </a:t>
            </a:r>
            <a:r>
              <a:rPr lang="en-US" dirty="0">
                <a:solidFill>
                  <a:srgbClr val="002F56"/>
                </a:solidFill>
                <a:latin typeface="Myriad Pro" panose="020B0503030403020204"/>
              </a:rPr>
              <a:t>review process conducted by DROs</a:t>
            </a:r>
          </a:p>
          <a:p>
            <a:pPr marL="171450" lvl="0" indent="-171450">
              <a:buFont typeface="Arial" panose="020B0604020202020204" pitchFamily="34" charset="0"/>
              <a:buChar char="•"/>
            </a:pPr>
            <a:r>
              <a:rPr lang="en-US" dirty="0">
                <a:solidFill>
                  <a:srgbClr val="002F56"/>
                </a:solidFill>
                <a:latin typeface="Myriad Pro" panose="020B0503030403020204"/>
              </a:rPr>
              <a:t>Describe </a:t>
            </a:r>
            <a:r>
              <a:rPr kumimoji="0" lang="en-US" sz="3200" b="0" i="0" u="none" strike="noStrike" kern="1200" cap="none" spc="0" normalizeH="0" baseline="0" noProof="0" dirty="0">
                <a:ln>
                  <a:noFill/>
                </a:ln>
                <a:solidFill>
                  <a:srgbClr val="002F56"/>
                </a:solidFill>
                <a:effectLst/>
                <a:uLnTx/>
                <a:uFillTx/>
                <a:latin typeface="Myriad Pro" panose="020B0503030403020204"/>
                <a:ea typeface="+mn-ea"/>
                <a:cs typeface="+mn-cs"/>
              </a:rPr>
              <a:t>DRO duties in a legacy informal conference </a:t>
            </a:r>
            <a:endParaRPr lang="en-US" dirty="0">
              <a:solidFill>
                <a:srgbClr val="002F56"/>
              </a:solidFill>
              <a:latin typeface="Myriad Pro" panose="020B0503030403020204"/>
            </a:endParaRPr>
          </a:p>
          <a:p>
            <a:pPr marL="171450" lvl="0" indent="-171450">
              <a:buFont typeface="Arial" panose="020B0604020202020204" pitchFamily="34" charset="0"/>
              <a:buChar char="•"/>
            </a:pPr>
            <a:r>
              <a:rPr lang="en-US" dirty="0">
                <a:solidFill>
                  <a:srgbClr val="002F56"/>
                </a:solidFill>
                <a:latin typeface="Myriad Pro" panose="020B0503030403020204"/>
              </a:rPr>
              <a:t>Detail the different DRO decisions made on appealed issues</a:t>
            </a:r>
          </a:p>
        </p:txBody>
      </p:sp>
      <p:sp>
        <p:nvSpPr>
          <p:cNvPr id="2" name="Slide Number Placeholder 1">
            <a:extLst>
              <a:ext uri="{FF2B5EF4-FFF2-40B4-BE49-F238E27FC236}">
                <a16:creationId xmlns:a16="http://schemas.microsoft.com/office/drawing/2014/main" id="{9BB492B0-07C9-4B0D-B456-2A891D996A00}"/>
              </a:ext>
              <a:ext uri="{C183D7F6-B498-43B3-948B-1728B52AA6E4}">
                <adec:decorative xmlns:adec="http://schemas.microsoft.com/office/drawing/2017/decorative" val="1"/>
              </a:ext>
            </a:extLst>
          </p:cNvPr>
          <p:cNvSpPr>
            <a:spLocks noGrp="1"/>
          </p:cNvSpPr>
          <p:nvPr>
            <p:ph type="sldNum" sz="quarter" idx="12"/>
            <p:custDataLst>
              <p:tags r:id="rId3"/>
            </p:custDataLst>
          </p:nvPr>
        </p:nvSpPr>
        <p:spPr/>
        <p:txBody>
          <a:bodyPr/>
          <a:lstStyle/>
          <a:p>
            <a:fld id="{36A6A193-2FDC-48DD-8023-1C75B05EEA9A}" type="slidenum">
              <a:rPr lang="en-US" smtClean="0"/>
              <a:pPr/>
              <a:t>3</a:t>
            </a:fld>
            <a:endParaRPr lang="en-US" dirty="0"/>
          </a:p>
        </p:txBody>
      </p:sp>
    </p:spTree>
    <p:extLst>
      <p:ext uri="{BB962C8B-B14F-4D97-AF65-F5344CB8AC3E}">
        <p14:creationId xmlns:p14="http://schemas.microsoft.com/office/powerpoint/2010/main" val="16079463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47B9898-E5F6-4B34-BBF7-E7D87D1BEE5E}"/>
              </a:ext>
            </a:extLst>
          </p:cNvPr>
          <p:cNvSpPr>
            <a:spLocks noGrp="1"/>
          </p:cNvSpPr>
          <p:nvPr>
            <p:ph type="title"/>
          </p:nvPr>
        </p:nvSpPr>
        <p:spPr/>
        <p:txBody>
          <a:bodyPr>
            <a:normAutofit fontScale="90000"/>
          </a:bodyPr>
          <a:lstStyle/>
          <a:p>
            <a:r>
              <a:rPr lang="en-US" altLang="en-US" b="0" dirty="0">
                <a:latin typeface="Myriad Pro" panose="020B0503030403020204" pitchFamily="34" charset="0"/>
              </a:rPr>
              <a:t>Next Steps</a:t>
            </a:r>
            <a:endParaRPr lang="en-US" b="0" dirty="0"/>
          </a:p>
        </p:txBody>
      </p:sp>
      <p:sp>
        <p:nvSpPr>
          <p:cNvPr id="2" name="Content Placeholder 1">
            <a:extLst>
              <a:ext uri="{FF2B5EF4-FFF2-40B4-BE49-F238E27FC236}">
                <a16:creationId xmlns:a16="http://schemas.microsoft.com/office/drawing/2014/main" id="{09B54EDA-50FB-4A20-B292-6A0E55674A0B}"/>
              </a:ext>
            </a:extLst>
          </p:cNvPr>
          <p:cNvSpPr>
            <a:spLocks noGrp="1"/>
          </p:cNvSpPr>
          <p:nvPr>
            <p:ph idx="1"/>
          </p:nvPr>
        </p:nvSpPr>
        <p:spPr/>
        <p:txBody>
          <a:bodyPr/>
          <a:lstStyle/>
          <a:p>
            <a:r>
              <a:rPr lang="en-US" dirty="0">
                <a:solidFill>
                  <a:srgbClr val="0F3B60"/>
                </a:solidFill>
                <a:latin typeface="Myriad Pro" panose="020B0503030403020204"/>
              </a:rPr>
              <a:t>An assessment and satisfaction survey have been assigned to you in TMS</a:t>
            </a:r>
          </a:p>
          <a:p>
            <a:r>
              <a:rPr lang="en-US" dirty="0">
                <a:solidFill>
                  <a:srgbClr val="0F3B60"/>
                </a:solidFill>
                <a:latin typeface="Myriad Pro" panose="020B0503030403020204"/>
              </a:rPr>
              <a:t>You have unlimited attempts to complete the assessment and may answer one question incorrectly to achieve a passing score</a:t>
            </a:r>
          </a:p>
          <a:p>
            <a:r>
              <a:rPr lang="en-US" dirty="0">
                <a:solidFill>
                  <a:srgbClr val="0F3B60"/>
                </a:solidFill>
                <a:latin typeface="Myriad Pro" panose="020B0503030403020204"/>
              </a:rPr>
              <a:t>Be sure to complete the survey and assessment to receive credit for this training</a:t>
            </a:r>
          </a:p>
        </p:txBody>
      </p:sp>
    </p:spTree>
    <p:extLst>
      <p:ext uri="{BB962C8B-B14F-4D97-AF65-F5344CB8AC3E}">
        <p14:creationId xmlns:p14="http://schemas.microsoft.com/office/powerpoint/2010/main" val="13236076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704F08C-44C1-4D68-9AB2-15F155849C3E}"/>
              </a:ext>
            </a:extLst>
          </p:cNvPr>
          <p:cNvSpPr>
            <a:spLocks noGrp="1"/>
          </p:cNvSpPr>
          <p:nvPr>
            <p:ph type="title"/>
          </p:nvPr>
        </p:nvSpPr>
        <p:spPr/>
        <p:txBody>
          <a:bodyPr/>
          <a:lstStyle/>
          <a:p>
            <a:r>
              <a:rPr lang="en-US" dirty="0"/>
              <a:t>References</a:t>
            </a:r>
          </a:p>
        </p:txBody>
      </p:sp>
      <p:sp>
        <p:nvSpPr>
          <p:cNvPr id="2" name="Content Placeholder 1">
            <a:extLst>
              <a:ext uri="{FF2B5EF4-FFF2-40B4-BE49-F238E27FC236}">
                <a16:creationId xmlns:a16="http://schemas.microsoft.com/office/drawing/2014/main" id="{EACC89F8-4962-4BBB-8788-2520B627A9EE}"/>
              </a:ext>
            </a:extLst>
          </p:cNvPr>
          <p:cNvSpPr>
            <a:spLocks noGrp="1"/>
          </p:cNvSpPr>
          <p:nvPr>
            <p:ph idx="1"/>
          </p:nvPr>
        </p:nvSpPr>
        <p:spPr/>
        <p:txBody>
          <a:bodyPr/>
          <a:lstStyle/>
          <a:p>
            <a:pPr marL="342900" marR="0" lvl="0" indent="-342900">
              <a:lnSpc>
                <a:spcPct val="115000"/>
              </a:lnSpc>
              <a:spcBef>
                <a:spcPts val="0"/>
              </a:spcBef>
              <a:spcAft>
                <a:spcPts val="0"/>
              </a:spcAft>
              <a:buFont typeface="Symbol" panose="05050102010706020507" pitchFamily="18" charset="2"/>
              <a:buChar char=""/>
            </a:pPr>
            <a:r>
              <a:rPr lang="en-US" sz="2600" dirty="0">
                <a:effectLst/>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P.L. 115-55</a:t>
            </a:r>
            <a:r>
              <a:rPr lang="en-US" sz="2600" dirty="0">
                <a:effectLst/>
                <a:ea typeface="Calibri" panose="020F0502020204030204" pitchFamily="34" charset="0"/>
                <a:cs typeface="Times New Roman" panose="02020603050405020304" pitchFamily="18" charset="0"/>
              </a:rPr>
              <a:t>, </a:t>
            </a:r>
            <a:r>
              <a:rPr lang="en-US" sz="2600" i="1" dirty="0">
                <a:effectLst/>
                <a:ea typeface="Calibri" panose="020F0502020204030204" pitchFamily="34" charset="0"/>
                <a:cs typeface="Times New Roman" panose="02020603050405020304" pitchFamily="18" charset="0"/>
              </a:rPr>
              <a:t>Veterans Appeals Improvement and Modernization Act of 2017</a:t>
            </a:r>
            <a:endParaRPr lang="en-US" sz="2600" dirty="0">
              <a:effectLst/>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2600" dirty="0">
                <a:effectLst/>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38 C.F.R. §3.2600</a:t>
            </a:r>
            <a:r>
              <a:rPr lang="en-US" sz="2600" dirty="0">
                <a:effectLst/>
                <a:ea typeface="Calibri" panose="020F0502020204030204" pitchFamily="34" charset="0"/>
                <a:cs typeface="Times New Roman" panose="02020603050405020304" pitchFamily="18" charset="0"/>
              </a:rPr>
              <a:t>, </a:t>
            </a:r>
            <a:r>
              <a:rPr lang="en-US" sz="2600" i="1" dirty="0">
                <a:effectLst/>
                <a:ea typeface="Calibri" panose="020F0502020204030204" pitchFamily="34" charset="0"/>
                <a:cs typeface="Times New Roman" panose="02020603050405020304" pitchFamily="18" charset="0"/>
              </a:rPr>
              <a:t>Legacy review of benefit claims decisions</a:t>
            </a:r>
            <a:endParaRPr lang="en-US" sz="2600" dirty="0">
              <a:effectLst/>
              <a:ea typeface="Calibri" panose="020F0502020204030204" pitchFamily="34" charset="0"/>
              <a:cs typeface="Times New Roman" panose="02020603050405020304" pitchFamily="18" charset="0"/>
            </a:endParaRPr>
          </a:p>
          <a:p>
            <a:pPr marL="342900" marR="0" lvl="0" indent="-342900">
              <a:lnSpc>
                <a:spcPct val="115000"/>
              </a:lnSpc>
              <a:spcBef>
                <a:spcPts val="0"/>
              </a:spcBef>
              <a:buFont typeface="Symbol" panose="05050102010706020507" pitchFamily="18" charset="2"/>
              <a:buChar char=""/>
            </a:pPr>
            <a:r>
              <a:rPr lang="en-US" sz="2600" dirty="0">
                <a:effectLst/>
                <a:ea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38 C.F.R. Part 19</a:t>
            </a:r>
            <a:r>
              <a:rPr lang="en-US" sz="2600" dirty="0">
                <a:effectLst/>
                <a:ea typeface="Calibri" panose="020F0502020204030204" pitchFamily="34" charset="0"/>
                <a:cs typeface="Times New Roman" panose="02020603050405020304" pitchFamily="18" charset="0"/>
              </a:rPr>
              <a:t>, </a:t>
            </a:r>
            <a:r>
              <a:rPr lang="en-US" sz="2600" i="1" dirty="0">
                <a:effectLst/>
                <a:ea typeface="Calibri" panose="020F0502020204030204" pitchFamily="34" charset="0"/>
                <a:cs typeface="Times New Roman" panose="02020603050405020304" pitchFamily="18" charset="0"/>
              </a:rPr>
              <a:t>Board of Veterans’ Appeals: Legacy Appeals Regulations</a:t>
            </a:r>
            <a:r>
              <a:rPr lang="en-US" sz="2600" dirty="0">
                <a:effectLst/>
                <a:ea typeface="Calibri" panose="020F0502020204030204" pitchFamily="34" charset="0"/>
                <a:cs typeface="Times New Roman" panose="02020603050405020304" pitchFamily="18" charset="0"/>
              </a:rPr>
              <a:t>  </a:t>
            </a:r>
          </a:p>
          <a:p>
            <a:pPr marL="342900" marR="0" lvl="0" indent="-342900">
              <a:lnSpc>
                <a:spcPct val="115000"/>
              </a:lnSpc>
              <a:spcBef>
                <a:spcPts val="0"/>
              </a:spcBef>
              <a:spcAft>
                <a:spcPts val="0"/>
              </a:spcAft>
              <a:buFont typeface="Symbol" panose="05050102010706020507" pitchFamily="18" charset="2"/>
              <a:buChar char=""/>
            </a:pPr>
            <a:r>
              <a:rPr lang="en-US" sz="2600" dirty="0">
                <a:effectLst/>
                <a:ea typeface="Calibri" panose="020F0502020204030204" pitchFamily="34" charset="0"/>
                <a:cs typeface="Times New Roman" panose="02020603050405020304" pitchFamily="18" charset="0"/>
                <a:hlinkClick r:id="rId6">
                  <a:extLst>
                    <a:ext uri="{A12FA001-AC4F-418D-AE19-62706E023703}">
                      <ahyp:hlinkClr xmlns:ahyp="http://schemas.microsoft.com/office/drawing/2018/hyperlinkcolor" val="tx"/>
                    </a:ext>
                  </a:extLst>
                </a:hlinkClick>
              </a:rPr>
              <a:t>M21-5, Chapter 7, Section A, Topic 1</a:t>
            </a:r>
            <a:r>
              <a:rPr lang="en-US" sz="2600" i="1" dirty="0">
                <a:effectLst/>
                <a:ea typeface="Calibri" panose="020F0502020204030204" pitchFamily="34" charset="0"/>
                <a:cs typeface="Times New Roman" panose="02020603050405020304" pitchFamily="18" charset="0"/>
              </a:rPr>
              <a:t>, Common Appeals Terminology and Definitions </a:t>
            </a:r>
            <a:endParaRPr lang="en-US" sz="2600" dirty="0">
              <a:effectLst/>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2600" dirty="0">
                <a:effectLst/>
                <a:ea typeface="Calibri" panose="020F0502020204030204" pitchFamily="34" charset="0"/>
                <a:cs typeface="Times New Roman" panose="02020603050405020304" pitchFamily="18" charset="0"/>
                <a:hlinkClick r:id="rId7">
                  <a:extLst>
                    <a:ext uri="{A12FA001-AC4F-418D-AE19-62706E023703}">
                      <ahyp:hlinkClr xmlns:ahyp="http://schemas.microsoft.com/office/drawing/2018/hyperlinkcolor" val="tx"/>
                    </a:ext>
                  </a:extLst>
                </a:hlinkClick>
              </a:rPr>
              <a:t>M21-5, 7.C</a:t>
            </a:r>
            <a:r>
              <a:rPr lang="en-US" sz="2600" i="1" dirty="0">
                <a:effectLst/>
                <a:ea typeface="Calibri" panose="020F0502020204030204" pitchFamily="34" charset="0"/>
                <a:cs typeface="Times New Roman" panose="02020603050405020304" pitchFamily="18" charset="0"/>
              </a:rPr>
              <a:t>, Decision Review Officer (DRO) Process</a:t>
            </a:r>
            <a:endParaRPr lang="en-US" sz="2600" dirty="0">
              <a:effectLst/>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Font typeface="Symbol" panose="05050102010706020507" pitchFamily="18" charset="2"/>
              <a:buChar char=""/>
            </a:pPr>
            <a:r>
              <a:rPr lang="en-US" sz="2600" dirty="0">
                <a:effectLst/>
                <a:ea typeface="Calibri" panose="020F0502020204030204" pitchFamily="34" charset="0"/>
                <a:cs typeface="Times New Roman" panose="02020603050405020304" pitchFamily="18" charset="0"/>
                <a:hlinkClick r:id="rId8">
                  <a:extLst>
                    <a:ext uri="{A12FA001-AC4F-418D-AE19-62706E023703}">
                      <ahyp:hlinkClr xmlns:ahyp="http://schemas.microsoft.com/office/drawing/2018/hyperlinkcolor" val="tx"/>
                    </a:ext>
                  </a:extLst>
                </a:hlinkClick>
              </a:rPr>
              <a:t>M21-5, 7.D.2</a:t>
            </a:r>
            <a:r>
              <a:rPr lang="en-US" sz="2600" i="1" dirty="0">
                <a:effectLst/>
                <a:ea typeface="Calibri" panose="020F0502020204030204" pitchFamily="34" charset="0"/>
                <a:cs typeface="Times New Roman" panose="02020603050405020304" pitchFamily="18" charset="0"/>
              </a:rPr>
              <a:t>, Partial Grants, Full Grants, Statements of the Case (SOCs), and Supplemental Statements of the Case (SSOCs) </a:t>
            </a:r>
            <a:endParaRPr lang="en-US" sz="2600" dirty="0">
              <a:effectLst/>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Font typeface="Symbol" panose="05050102010706020507" pitchFamily="18" charset="2"/>
              <a:buChar char=""/>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44024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D471EAB-F317-4B74-B661-7B40E1BF4ABC}"/>
              </a:ext>
            </a:extLst>
          </p:cNvPr>
          <p:cNvSpPr txBox="1">
            <a:spLocks noGrp="1"/>
          </p:cNvSpPr>
          <p:nvPr>
            <p:ph type="title" idx="4294967295"/>
          </p:nvPr>
        </p:nvSpPr>
        <p:spPr>
          <a:xfrm>
            <a:off x="2221041" y="3928834"/>
            <a:ext cx="7749915" cy="230832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002F56"/>
                </a:solidFill>
                <a:effectLst/>
                <a:uLnTx/>
                <a:uFillTx/>
                <a:latin typeface="Myriad Pro" panose="020B0503030403020204"/>
                <a:ea typeface="+mn-ea"/>
                <a:cs typeface="+mn-cs"/>
              </a:rPr>
              <a:t>Identify the duties, jurisdiction, decisional authority, and limits of authority of the DRO</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3600" b="0" i="1" u="none" strike="noStrike" kern="1200" cap="none" spc="0" normalizeH="0" baseline="0" noProof="0" dirty="0">
              <a:ln>
                <a:noFill/>
              </a:ln>
              <a:solidFill>
                <a:srgbClr val="002F56"/>
              </a:solidFill>
              <a:effectLst/>
              <a:uLnTx/>
              <a:uFillTx/>
              <a:latin typeface="Myriad Pro" panose="020B0503030403020204"/>
              <a:ea typeface="+mn-ea"/>
              <a:cs typeface="+mn-cs"/>
            </a:endParaRPr>
          </a:p>
        </p:txBody>
      </p:sp>
    </p:spTree>
    <p:extLst>
      <p:ext uri="{BB962C8B-B14F-4D97-AF65-F5344CB8AC3E}">
        <p14:creationId xmlns:p14="http://schemas.microsoft.com/office/powerpoint/2010/main" val="1430212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custDataLst>
              <p:tags r:id="rId1"/>
            </p:custDataLst>
          </p:nvPr>
        </p:nvSpPr>
        <p:spPr/>
        <p:txBody>
          <a:bodyPr>
            <a:normAutofit fontScale="90000"/>
          </a:bodyPr>
          <a:lstStyle/>
          <a:p>
            <a:pPr eaLnBrk="1" hangingPunct="1"/>
            <a:r>
              <a:rPr lang="en-US" altLang="en-US" b="0" dirty="0">
                <a:effectLst/>
                <a:latin typeface="Myriad Pro" panose="020B0503030403020204" pitchFamily="34" charset="0"/>
              </a:rPr>
              <a:t>DRO Duties</a:t>
            </a:r>
          </a:p>
        </p:txBody>
      </p:sp>
      <p:sp>
        <p:nvSpPr>
          <p:cNvPr id="56323" name="Content Placeholder 2"/>
          <p:cNvSpPr>
            <a:spLocks noGrp="1"/>
          </p:cNvSpPr>
          <p:nvPr>
            <p:ph idx="1"/>
            <p:custDataLst>
              <p:tags r:id="rId2"/>
            </p:custDataLst>
          </p:nvPr>
        </p:nvSpPr>
        <p:spPr>
          <a:xfrm>
            <a:off x="354562" y="990601"/>
            <a:ext cx="11227837" cy="4525963"/>
          </a:xfrm>
        </p:spPr>
        <p:txBody>
          <a:bodyPr>
            <a:normAutofit/>
          </a:bodyPr>
          <a:lstStyle/>
          <a:p>
            <a:r>
              <a:rPr lang="en-US" altLang="en-US" dirty="0">
                <a:solidFill>
                  <a:srgbClr val="002F56"/>
                </a:solidFill>
                <a:latin typeface="Myriad Pro"/>
                <a:cs typeface="Times New Roman" panose="02020603050405020304" pitchFamily="18" charset="0"/>
              </a:rPr>
              <a:t>Holds informal conferences and formal hearings</a:t>
            </a:r>
          </a:p>
          <a:p>
            <a:r>
              <a:rPr lang="en-US" altLang="en-US" dirty="0">
                <a:solidFill>
                  <a:srgbClr val="002F56"/>
                </a:solidFill>
                <a:latin typeface="Myriad Pro"/>
                <a:cs typeface="Times New Roman" panose="02020603050405020304" pitchFamily="18" charset="0"/>
              </a:rPr>
              <a:t>Evaluates evidence of record</a:t>
            </a:r>
          </a:p>
          <a:p>
            <a:r>
              <a:rPr lang="en-US" altLang="en-US" dirty="0">
                <a:solidFill>
                  <a:srgbClr val="002F56"/>
                </a:solidFill>
                <a:latin typeface="Myriad Pro"/>
                <a:cs typeface="Times New Roman" panose="02020603050405020304" pitchFamily="18" charset="0"/>
              </a:rPr>
              <a:t>Decides disagreements based on entire evidentiary record</a:t>
            </a:r>
          </a:p>
          <a:p>
            <a:r>
              <a:rPr lang="en-US" altLang="en-US" dirty="0">
                <a:solidFill>
                  <a:srgbClr val="002F56"/>
                </a:solidFill>
                <a:latin typeface="Myriad Pro"/>
                <a:cs typeface="Times New Roman" panose="02020603050405020304" pitchFamily="18" charset="0"/>
              </a:rPr>
              <a:t>Issues statement of the case (SOC)/supplemental SOC (SSOC)</a:t>
            </a:r>
          </a:p>
          <a:p>
            <a:r>
              <a:rPr lang="en-US" altLang="en-US" dirty="0">
                <a:solidFill>
                  <a:srgbClr val="002F56"/>
                </a:solidFill>
                <a:latin typeface="Myriad Pro"/>
                <a:cs typeface="Times New Roman" panose="02020603050405020304" pitchFamily="18" charset="0"/>
              </a:rPr>
              <a:t>Certifies and transfers appeals to the Board</a:t>
            </a:r>
          </a:p>
          <a:p>
            <a:r>
              <a:rPr lang="en-US" altLang="en-US" dirty="0">
                <a:solidFill>
                  <a:srgbClr val="002F56"/>
                </a:solidFill>
                <a:latin typeface="Myriad Pro"/>
                <a:cs typeface="Times New Roman" panose="02020603050405020304" pitchFamily="18" charset="0"/>
              </a:rPr>
              <a:t>Participates in employee </a:t>
            </a:r>
            <a:r>
              <a:rPr lang="en-US" altLang="en-US" dirty="0">
                <a:solidFill>
                  <a:srgbClr val="002060"/>
                </a:solidFill>
                <a:latin typeface="Myriad Pro"/>
                <a:cs typeface="Times New Roman" panose="02020603050405020304" pitchFamily="18" charset="0"/>
              </a:rPr>
              <a:t>development</a:t>
            </a:r>
          </a:p>
        </p:txBody>
      </p:sp>
      <p:sp>
        <p:nvSpPr>
          <p:cNvPr id="2" name="Slide Number Placeholder 1">
            <a:extLst>
              <a:ext uri="{FF2B5EF4-FFF2-40B4-BE49-F238E27FC236}">
                <a16:creationId xmlns:a16="http://schemas.microsoft.com/office/drawing/2014/main" id="{5AD56FF0-1DD2-4EDA-9553-84A5F4363CB0}"/>
              </a:ext>
              <a:ext uri="{C183D7F6-B498-43B3-948B-1728B52AA6E4}">
                <adec:decorative xmlns:adec="http://schemas.microsoft.com/office/drawing/2017/decorative" val="1"/>
              </a:ext>
            </a:extLst>
          </p:cNvPr>
          <p:cNvSpPr>
            <a:spLocks noGrp="1"/>
          </p:cNvSpPr>
          <p:nvPr>
            <p:ph type="sldNum" sz="quarter" idx="12"/>
            <p:custDataLst>
              <p:tags r:id="rId3"/>
            </p:custDataLst>
          </p:nvPr>
        </p:nvSpPr>
        <p:spPr/>
        <p:txBody>
          <a:bodyPr/>
          <a:lstStyle/>
          <a:p>
            <a:fld id="{36A6A193-2FDC-48DD-8023-1C75B05EEA9A}" type="slidenum">
              <a:rPr lang="en-US" smtClean="0"/>
              <a:pPr/>
              <a:t>6</a:t>
            </a:fld>
            <a:endParaRPr lang="en-US" dirty="0"/>
          </a:p>
        </p:txBody>
      </p:sp>
    </p:spTree>
    <p:extLst>
      <p:ext uri="{BB962C8B-B14F-4D97-AF65-F5344CB8AC3E}">
        <p14:creationId xmlns:p14="http://schemas.microsoft.com/office/powerpoint/2010/main" val="2725974057"/>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custDataLst>
              <p:tags r:id="rId1"/>
            </p:custDataLst>
          </p:nvPr>
        </p:nvSpPr>
        <p:spPr/>
        <p:txBody>
          <a:bodyPr>
            <a:normAutofit fontScale="90000"/>
          </a:bodyPr>
          <a:lstStyle/>
          <a:p>
            <a:pPr eaLnBrk="1" hangingPunct="1"/>
            <a:r>
              <a:rPr lang="en-US" altLang="en-US" b="0" dirty="0">
                <a:effectLst/>
                <a:latin typeface="Myriad Pro" panose="020B0503030403020204" pitchFamily="34" charset="0"/>
              </a:rPr>
              <a:t>DRO Jurisdiction</a:t>
            </a:r>
          </a:p>
        </p:txBody>
      </p:sp>
      <p:sp>
        <p:nvSpPr>
          <p:cNvPr id="56323" name="Content Placeholder 2"/>
          <p:cNvSpPr>
            <a:spLocks noGrp="1"/>
          </p:cNvSpPr>
          <p:nvPr>
            <p:ph idx="1"/>
            <p:custDataLst>
              <p:tags r:id="rId2"/>
            </p:custDataLst>
          </p:nvPr>
        </p:nvSpPr>
        <p:spPr>
          <a:xfrm>
            <a:off x="354562" y="990601"/>
            <a:ext cx="11227837" cy="4525963"/>
          </a:xfrm>
        </p:spPr>
        <p:txBody>
          <a:bodyPr>
            <a:normAutofit/>
          </a:bodyPr>
          <a:lstStyle/>
          <a:p>
            <a:r>
              <a:rPr lang="en-US" altLang="en-US" i="1" dirty="0">
                <a:solidFill>
                  <a:srgbClr val="002060"/>
                </a:solidFill>
                <a:latin typeface="Myriad Pro"/>
                <a:cs typeface="Times New Roman" panose="02020603050405020304" pitchFamily="18" charset="0"/>
              </a:rPr>
              <a:t>De novo</a:t>
            </a:r>
            <a:r>
              <a:rPr lang="en-US" altLang="en-US" dirty="0">
                <a:solidFill>
                  <a:srgbClr val="002060"/>
                </a:solidFill>
                <a:latin typeface="Myriad Pro"/>
                <a:cs typeface="Times New Roman" panose="02020603050405020304" pitchFamily="18" charset="0"/>
              </a:rPr>
              <a:t> review</a:t>
            </a:r>
          </a:p>
          <a:p>
            <a:r>
              <a:rPr lang="en-US" altLang="en-US" dirty="0">
                <a:solidFill>
                  <a:srgbClr val="002060"/>
                </a:solidFill>
                <a:latin typeface="Myriad Pro"/>
                <a:cs typeface="Times New Roman" panose="02020603050405020304" pitchFamily="18" charset="0"/>
              </a:rPr>
              <a:t>Limited jurisdiction of rating issues raised during informal conferences or formal hearings</a:t>
            </a:r>
          </a:p>
          <a:p>
            <a:r>
              <a:rPr lang="en-US" altLang="en-US" dirty="0">
                <a:solidFill>
                  <a:srgbClr val="002060"/>
                </a:solidFill>
                <a:latin typeface="Myriad Pro"/>
                <a:cs typeface="Times New Roman" panose="02020603050405020304" pitchFamily="18" charset="0"/>
              </a:rPr>
              <a:t>Downstream issues raised from favorable appeal decisions</a:t>
            </a:r>
          </a:p>
          <a:p>
            <a:pPr lvl="1"/>
            <a:r>
              <a:rPr lang="en-US" altLang="en-US" dirty="0">
                <a:solidFill>
                  <a:srgbClr val="002060"/>
                </a:solidFill>
                <a:latin typeface="Myriad Pro"/>
                <a:cs typeface="Times New Roman" panose="02020603050405020304" pitchFamily="18" charset="0"/>
              </a:rPr>
              <a:t>Disability evaluation</a:t>
            </a:r>
          </a:p>
          <a:p>
            <a:pPr lvl="1"/>
            <a:r>
              <a:rPr lang="en-US" altLang="en-US" dirty="0">
                <a:solidFill>
                  <a:srgbClr val="002060"/>
                </a:solidFill>
                <a:latin typeface="Myriad Pro"/>
                <a:cs typeface="Times New Roman" panose="02020603050405020304" pitchFamily="18" charset="0"/>
              </a:rPr>
              <a:t>Effective date</a:t>
            </a:r>
          </a:p>
          <a:p>
            <a:pPr lvl="1"/>
            <a:r>
              <a:rPr lang="en-US" altLang="en-US" dirty="0">
                <a:solidFill>
                  <a:srgbClr val="002060"/>
                </a:solidFill>
                <a:latin typeface="Myriad Pro"/>
                <a:cs typeface="Times New Roman" panose="02020603050405020304" pitchFamily="18" charset="0"/>
              </a:rPr>
              <a:t>Any inferred or ancillary issues</a:t>
            </a:r>
          </a:p>
        </p:txBody>
      </p:sp>
      <p:sp>
        <p:nvSpPr>
          <p:cNvPr id="2" name="Slide Number Placeholder 1">
            <a:extLst>
              <a:ext uri="{FF2B5EF4-FFF2-40B4-BE49-F238E27FC236}">
                <a16:creationId xmlns:a16="http://schemas.microsoft.com/office/drawing/2014/main" id="{5AD56FF0-1DD2-4EDA-9553-84A5F4363CB0}"/>
              </a:ext>
              <a:ext uri="{C183D7F6-B498-43B3-948B-1728B52AA6E4}">
                <adec:decorative xmlns:adec="http://schemas.microsoft.com/office/drawing/2017/decorative" val="1"/>
              </a:ext>
            </a:extLst>
          </p:cNvPr>
          <p:cNvSpPr>
            <a:spLocks noGrp="1"/>
          </p:cNvSpPr>
          <p:nvPr>
            <p:ph type="sldNum" sz="quarter" idx="12"/>
            <p:custDataLst>
              <p:tags r:id="rId3"/>
            </p:custDataLst>
          </p:nvPr>
        </p:nvSpPr>
        <p:spPr/>
        <p:txBody>
          <a:bodyPr/>
          <a:lstStyle/>
          <a:p>
            <a:fld id="{36A6A193-2FDC-48DD-8023-1C75B05EEA9A}" type="slidenum">
              <a:rPr lang="en-US" smtClean="0"/>
              <a:pPr/>
              <a:t>7</a:t>
            </a:fld>
            <a:endParaRPr lang="en-US" dirty="0"/>
          </a:p>
        </p:txBody>
      </p:sp>
    </p:spTree>
    <p:extLst>
      <p:ext uri="{BB962C8B-B14F-4D97-AF65-F5344CB8AC3E}">
        <p14:creationId xmlns:p14="http://schemas.microsoft.com/office/powerpoint/2010/main" val="193847181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custDataLst>
              <p:tags r:id="rId1"/>
            </p:custDataLst>
          </p:nvPr>
        </p:nvSpPr>
        <p:spPr/>
        <p:txBody>
          <a:bodyPr>
            <a:normAutofit fontScale="90000"/>
          </a:bodyPr>
          <a:lstStyle/>
          <a:p>
            <a:pPr eaLnBrk="1" hangingPunct="1"/>
            <a:r>
              <a:rPr lang="en-US" altLang="en-US" b="0" dirty="0">
                <a:effectLst/>
                <a:latin typeface="Myriad Pro" panose="020B0503030403020204" pitchFamily="34" charset="0"/>
              </a:rPr>
              <a:t>Issues Not Under DRO Jurisdiction</a:t>
            </a:r>
          </a:p>
        </p:txBody>
      </p:sp>
      <p:sp>
        <p:nvSpPr>
          <p:cNvPr id="56323" name="Content Placeholder 2"/>
          <p:cNvSpPr>
            <a:spLocks noGrp="1"/>
          </p:cNvSpPr>
          <p:nvPr>
            <p:ph idx="1"/>
            <p:custDataLst>
              <p:tags r:id="rId2"/>
            </p:custDataLst>
          </p:nvPr>
        </p:nvSpPr>
        <p:spPr>
          <a:xfrm>
            <a:off x="354562" y="990601"/>
            <a:ext cx="11227837" cy="4525963"/>
          </a:xfrm>
        </p:spPr>
        <p:txBody>
          <a:bodyPr>
            <a:normAutofit/>
          </a:bodyPr>
          <a:lstStyle/>
          <a:p>
            <a:r>
              <a:rPr lang="en-US" altLang="en-US" dirty="0">
                <a:solidFill>
                  <a:srgbClr val="002060"/>
                </a:solidFill>
                <a:latin typeface="Myriad Pro"/>
                <a:cs typeface="Times New Roman" panose="02020603050405020304" pitchFamily="18" charset="0"/>
              </a:rPr>
              <a:t>Appeals on rating decisions previously made by the DRO</a:t>
            </a:r>
          </a:p>
          <a:p>
            <a:r>
              <a:rPr lang="en-US" altLang="en-US" dirty="0">
                <a:solidFill>
                  <a:srgbClr val="002060"/>
                </a:solidFill>
                <a:latin typeface="Myriad Pro"/>
                <a:cs typeface="Times New Roman" panose="02020603050405020304" pitchFamily="18" charset="0"/>
              </a:rPr>
              <a:t>Appeals filed after February 19, 2019, under modernized review system</a:t>
            </a:r>
          </a:p>
          <a:p>
            <a:r>
              <a:rPr lang="en-US" sz="3200" dirty="0">
                <a:solidFill>
                  <a:srgbClr val="002F56"/>
                </a:solidFill>
                <a:latin typeface="Myriad Pro" panose="020B0503030403020204"/>
              </a:rPr>
              <a:t>Committee on Waivers and Compromises (COWC) issues</a:t>
            </a:r>
          </a:p>
          <a:p>
            <a:r>
              <a:rPr lang="en-US" dirty="0">
                <a:solidFill>
                  <a:srgbClr val="002F56"/>
                </a:solidFill>
                <a:latin typeface="Myriad Pro" panose="020B0503030403020204"/>
              </a:rPr>
              <a:t>L</a:t>
            </a:r>
            <a:r>
              <a:rPr lang="en-US" sz="3200" dirty="0">
                <a:solidFill>
                  <a:srgbClr val="002F56"/>
                </a:solidFill>
                <a:latin typeface="Myriad Pro" panose="020B0503030403020204"/>
              </a:rPr>
              <a:t>oan guaranty</a:t>
            </a:r>
          </a:p>
          <a:p>
            <a:r>
              <a:rPr lang="en-US" sz="3200" dirty="0">
                <a:solidFill>
                  <a:srgbClr val="002F56"/>
                </a:solidFill>
                <a:latin typeface="Myriad Pro" panose="020B0503030403020204"/>
              </a:rPr>
              <a:t>Insurance</a:t>
            </a:r>
            <a:endParaRPr lang="en-US" dirty="0">
              <a:solidFill>
                <a:srgbClr val="002F56"/>
              </a:solidFill>
              <a:latin typeface="Myriad Pro" panose="020B0503030403020204"/>
            </a:endParaRPr>
          </a:p>
          <a:p>
            <a:r>
              <a:rPr lang="en-US" dirty="0">
                <a:solidFill>
                  <a:srgbClr val="002F56"/>
                </a:solidFill>
                <a:latin typeface="Myriad Pro" panose="020B0503030403020204"/>
              </a:rPr>
              <a:t>H</a:t>
            </a:r>
            <a:r>
              <a:rPr lang="en-US" sz="3200" dirty="0">
                <a:solidFill>
                  <a:srgbClr val="002F56"/>
                </a:solidFill>
                <a:latin typeface="Myriad Pro" panose="020B0503030403020204"/>
              </a:rPr>
              <a:t>earing requests concerning the denial of benefits from a medical determination rendered by a VA medical authority</a:t>
            </a:r>
          </a:p>
          <a:p>
            <a:endParaRPr lang="en-US" altLang="en-US" dirty="0">
              <a:solidFill>
                <a:srgbClr val="002060"/>
              </a:solidFill>
              <a:latin typeface="Myriad Pro"/>
              <a:cs typeface="Times New Roman" panose="02020603050405020304" pitchFamily="18" charset="0"/>
            </a:endParaRPr>
          </a:p>
        </p:txBody>
      </p:sp>
      <p:sp>
        <p:nvSpPr>
          <p:cNvPr id="2" name="Slide Number Placeholder 1">
            <a:extLst>
              <a:ext uri="{FF2B5EF4-FFF2-40B4-BE49-F238E27FC236}">
                <a16:creationId xmlns:a16="http://schemas.microsoft.com/office/drawing/2014/main" id="{5AD56FF0-1DD2-4EDA-9553-84A5F4363CB0}"/>
              </a:ext>
              <a:ext uri="{C183D7F6-B498-43B3-948B-1728B52AA6E4}">
                <adec:decorative xmlns:adec="http://schemas.microsoft.com/office/drawing/2017/decorative" val="1"/>
              </a:ext>
            </a:extLst>
          </p:cNvPr>
          <p:cNvSpPr>
            <a:spLocks noGrp="1"/>
          </p:cNvSpPr>
          <p:nvPr>
            <p:ph type="sldNum" sz="quarter" idx="12"/>
            <p:custDataLst>
              <p:tags r:id="rId3"/>
            </p:custDataLst>
          </p:nvPr>
        </p:nvSpPr>
        <p:spPr/>
        <p:txBody>
          <a:bodyPr/>
          <a:lstStyle/>
          <a:p>
            <a:fld id="{36A6A193-2FDC-48DD-8023-1C75B05EEA9A}" type="slidenum">
              <a:rPr lang="en-US" smtClean="0"/>
              <a:pPr/>
              <a:t>8</a:t>
            </a:fld>
            <a:endParaRPr lang="en-US" dirty="0"/>
          </a:p>
        </p:txBody>
      </p:sp>
    </p:spTree>
    <p:extLst>
      <p:ext uri="{BB962C8B-B14F-4D97-AF65-F5344CB8AC3E}">
        <p14:creationId xmlns:p14="http://schemas.microsoft.com/office/powerpoint/2010/main" val="3047979877"/>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custDataLst>
              <p:tags r:id="rId1"/>
            </p:custDataLst>
          </p:nvPr>
        </p:nvSpPr>
        <p:spPr/>
        <p:txBody>
          <a:bodyPr>
            <a:normAutofit fontScale="90000"/>
          </a:bodyPr>
          <a:lstStyle/>
          <a:p>
            <a:pPr eaLnBrk="1" hangingPunct="1"/>
            <a:r>
              <a:rPr lang="en-US" altLang="en-US" b="0" dirty="0">
                <a:effectLst/>
                <a:latin typeface="Myriad Pro" panose="020B0503030403020204" pitchFamily="34" charset="0"/>
              </a:rPr>
              <a:t>DRO Decisional Authority</a:t>
            </a:r>
          </a:p>
        </p:txBody>
      </p:sp>
      <p:sp>
        <p:nvSpPr>
          <p:cNvPr id="56323" name="Content Placeholder 2"/>
          <p:cNvSpPr>
            <a:spLocks noGrp="1"/>
          </p:cNvSpPr>
          <p:nvPr>
            <p:ph idx="1"/>
            <p:custDataLst>
              <p:tags r:id="rId2"/>
            </p:custDataLst>
          </p:nvPr>
        </p:nvSpPr>
        <p:spPr>
          <a:xfrm>
            <a:off x="354562" y="990601"/>
            <a:ext cx="11227837" cy="4525963"/>
          </a:xfrm>
        </p:spPr>
        <p:txBody>
          <a:bodyPr>
            <a:normAutofit/>
          </a:bodyPr>
          <a:lstStyle/>
          <a:p>
            <a:r>
              <a:rPr lang="en-US" altLang="en-US" dirty="0">
                <a:solidFill>
                  <a:srgbClr val="002060"/>
                </a:solidFill>
                <a:latin typeface="Myriad Pro"/>
                <a:cs typeface="Times New Roman" panose="02020603050405020304" pitchFamily="18" charset="0"/>
              </a:rPr>
              <a:t>Amend, reverse, or uphold decision based on</a:t>
            </a:r>
          </a:p>
          <a:p>
            <a:pPr lvl="1"/>
            <a:r>
              <a:rPr lang="en-US" altLang="en-US" i="1" dirty="0">
                <a:solidFill>
                  <a:srgbClr val="002060"/>
                </a:solidFill>
                <a:latin typeface="Myriad Pro"/>
                <a:cs typeface="Times New Roman" panose="02020603050405020304" pitchFamily="18" charset="0"/>
              </a:rPr>
              <a:t>de novo </a:t>
            </a:r>
            <a:r>
              <a:rPr lang="en-US" altLang="en-US" dirty="0">
                <a:solidFill>
                  <a:srgbClr val="002060"/>
                </a:solidFill>
                <a:latin typeface="Myriad Pro"/>
                <a:cs typeface="Times New Roman" panose="02020603050405020304" pitchFamily="18" charset="0"/>
              </a:rPr>
              <a:t>review</a:t>
            </a:r>
          </a:p>
          <a:p>
            <a:pPr lvl="1"/>
            <a:r>
              <a:rPr lang="en-US" altLang="en-US" dirty="0">
                <a:solidFill>
                  <a:srgbClr val="002060"/>
                </a:solidFill>
                <a:latin typeface="Myriad Pro"/>
                <a:cs typeface="Times New Roman" panose="02020603050405020304" pitchFamily="18" charset="0"/>
              </a:rPr>
              <a:t>new evidence</a:t>
            </a:r>
          </a:p>
          <a:p>
            <a:pPr lvl="1"/>
            <a:r>
              <a:rPr lang="en-US" altLang="en-US" dirty="0">
                <a:solidFill>
                  <a:srgbClr val="002060"/>
                </a:solidFill>
                <a:latin typeface="Myriad Pro"/>
                <a:cs typeface="Times New Roman" panose="02020603050405020304" pitchFamily="18" charset="0"/>
              </a:rPr>
              <a:t>clear and unmistakable error (CUE)</a:t>
            </a:r>
          </a:p>
          <a:p>
            <a:r>
              <a:rPr lang="en-US" altLang="en-US" dirty="0">
                <a:solidFill>
                  <a:srgbClr val="002060"/>
                </a:solidFill>
                <a:latin typeface="Myriad Pro"/>
                <a:cs typeface="Times New Roman" panose="02020603050405020304" pitchFamily="18" charset="0"/>
              </a:rPr>
              <a:t>Single signature authority of CUEs that are not adverse actions</a:t>
            </a:r>
          </a:p>
        </p:txBody>
      </p:sp>
      <p:sp>
        <p:nvSpPr>
          <p:cNvPr id="2" name="Slide Number Placeholder 1">
            <a:extLst>
              <a:ext uri="{FF2B5EF4-FFF2-40B4-BE49-F238E27FC236}">
                <a16:creationId xmlns:a16="http://schemas.microsoft.com/office/drawing/2014/main" id="{5AD56FF0-1DD2-4EDA-9553-84A5F4363CB0}"/>
              </a:ext>
              <a:ext uri="{C183D7F6-B498-43B3-948B-1728B52AA6E4}">
                <adec:decorative xmlns:adec="http://schemas.microsoft.com/office/drawing/2017/decorative" val="1"/>
              </a:ext>
            </a:extLst>
          </p:cNvPr>
          <p:cNvSpPr>
            <a:spLocks noGrp="1"/>
          </p:cNvSpPr>
          <p:nvPr>
            <p:ph type="sldNum" sz="quarter" idx="12"/>
            <p:custDataLst>
              <p:tags r:id="rId3"/>
            </p:custDataLst>
          </p:nvPr>
        </p:nvSpPr>
        <p:spPr/>
        <p:txBody>
          <a:bodyPr/>
          <a:lstStyle/>
          <a:p>
            <a:fld id="{36A6A193-2FDC-48DD-8023-1C75B05EEA9A}" type="slidenum">
              <a:rPr lang="en-US" smtClean="0"/>
              <a:pPr/>
              <a:t>9</a:t>
            </a:fld>
            <a:endParaRPr lang="en-US" dirty="0"/>
          </a:p>
        </p:txBody>
      </p:sp>
    </p:spTree>
    <p:extLst>
      <p:ext uri="{BB962C8B-B14F-4D97-AF65-F5344CB8AC3E}">
        <p14:creationId xmlns:p14="http://schemas.microsoft.com/office/powerpoint/2010/main" val="624077893"/>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1.0&quot;&gt;&lt;object type=&quot;1&quot; unique_id=&quot;10001&quot;&gt;&lt;object type=&quot;2&quot; unique_id=&quot;10002&quot;&gt;&lt;object type=&quot;3&quot; unique_id=&quot;10003&quot;&gt;&lt;property id=&quot;20148&quot; value=&quot;5&quot;/&gt;&lt;property id=&quot;20300&quot; value=&quot;Slide 1 - &amp;quot;Legacy Appeals:   DRO Review Process&amp;quot;&quot;/&gt;&lt;property id=&quot;20307&quot; value=&quot;302&quot;/&gt;&lt;/object&gt;&lt;object type=&quot;3&quot; unique_id=&quot;10004&quot;&gt;&lt;property id=&quot;20148&quot; value=&quot;5&quot;/&gt;&lt;property id=&quot;20300&quot; value=&quot;Slide 3 - &amp;quot;Lesson Objectives&amp;quot;&quot;/&gt;&lt;property id=&quot;20307&quot; value=&quot;286&quot;/&gt;&lt;/object&gt;&lt;object type=&quot;3&quot; unique_id=&quot;10008&quot;&gt;&lt;property id=&quot;20148&quot; value=&quot;5&quot;/&gt;&lt;property id=&quot;20300&quot; value=&quot;Slide 5 - &amp;quot;DRO Duties&amp;quot;&quot;/&gt;&lt;property id=&quot;20307&quot; value=&quot;340&quot;/&gt;&lt;/object&gt;&lt;object type=&quot;3&quot; unique_id=&quot;10009&quot;&gt;&lt;property id=&quot;20148&quot; value=&quot;5&quot;/&gt;&lt;property id=&quot;20300&quot; value=&quot;Slide 6 - &amp;quot;DRO Jurisdiction&amp;quot;&quot;/&gt;&lt;property id=&quot;20307&quot; value=&quot;341&quot;/&gt;&lt;/object&gt;&lt;object type=&quot;3&quot; unique_id=&quot;10010&quot;&gt;&lt;property id=&quot;20148&quot; value=&quot;5&quot;/&gt;&lt;property id=&quot;20300&quot; value=&quot;Slide 7 - &amp;quot;Issues Not Under DRO Jurisdiction&amp;quot;&quot;/&gt;&lt;property id=&quot;20307&quot; value=&quot;342&quot;/&gt;&lt;/object&gt;&lt;object type=&quot;3&quot; unique_id=&quot;10011&quot;&gt;&lt;property id=&quot;20148&quot; value=&quot;5&quot;/&gt;&lt;property id=&quot;20300&quot; value=&quot;Slide 8 - &amp;quot;DRO Decisional Authority&amp;quot;&quot;/&gt;&lt;property id=&quot;20307&quot; value=&quot;343&quot;/&gt;&lt;/object&gt;&lt;object type=&quot;3&quot; unique_id=&quot;10013&quot;&gt;&lt;property id=&quot;20148&quot; value=&quot;5&quot;/&gt;&lt;property id=&quot;20300&quot; value=&quot;Slide 12 - &amp;quot;Right to De Novo Review&amp;quot;&quot;/&gt;&lt;property id=&quot;20307&quot; value=&quot;345&quot;/&gt;&lt;/object&gt;&lt;object type=&quot;3&quot; unique_id=&quot;10014&quot;&gt;&lt;property id=&quot;20148&quot; value=&quot;5&quot;/&gt;&lt;property id=&quot;20300&quot; value=&quot;Slide 13 - &amp;quot;Conducting the Review&amp;quot;&quot;/&gt;&lt;property id=&quot;20307&quot; value=&quot;346&quot;/&gt;&lt;/object&gt;&lt;object type=&quot;3&quot; unique_id=&quot;10015&quot;&gt;&lt;property id=&quot;20148&quot; value=&quot;5&quot;/&gt;&lt;property id=&quot;20300&quot; value=&quot;Slide 14 - &amp;quot;De Novo Review&amp;quot;&quot;/&gt;&lt;property id=&quot;20307&quot; value=&quot;344&quot;/&gt;&lt;/object&gt;&lt;object type=&quot;3&quot; unique_id=&quot;10017&quot;&gt;&lt;property id=&quot;20148&quot; value=&quot;5&quot;/&gt;&lt;property id=&quot;20300&quot; value=&quot;Slide 17 - &amp;quot;Purpose of Informal Conference&amp;quot;&quot;/&gt;&lt;property id=&quot;20307&quot; value=&quot;350&quot;/&gt;&lt;/object&gt;&lt;object type=&quot;3&quot; unique_id=&quot;10018&quot;&gt;&lt;property id=&quot;20148&quot; value=&quot;5&quot;/&gt;&lt;property id=&quot;20300&quot; value=&quot;Slide 18 - &amp;quot;Conducting the Conference&amp;quot;&quot;/&gt;&lt;property id=&quot;20307&quot; value=&quot;358&quot;/&gt;&lt;/object&gt;&lt;object type=&quot;3&quot; unique_id=&quot;10019&quot;&gt;&lt;property id=&quot;20148&quot; value=&quot;5&quot;/&gt;&lt;property id=&quot;20300&quot; value=&quot;Slide 19 - &amp;quot;Informal Conference Report&amp;quot;&quot;/&gt;&lt;property id=&quot;20307&quot; value=&quot;351&quot;/&gt;&lt;/object&gt;&lt;object type=&quot;3&quot; unique_id=&quot;10020&quot;&gt;&lt;property id=&quot;20148&quot; value=&quot;5&quot;/&gt;&lt;property id=&quot;20300&quot; value=&quot;Slide 20 - &amp;quot;Report Example&amp;quot;&quot;/&gt;&lt;property id=&quot;20307&quot; value=&quot;352&quot;/&gt;&lt;/object&gt;&lt;object type=&quot;3&quot; unique_id=&quot;10022&quot;&gt;&lt;property id=&quot;20148&quot; value=&quot;5&quot;/&gt;&lt;property id=&quot;20300&quot; value=&quot;Slide 23 - &amp;quot;Awarding Full Benefits&amp;quot;&quot;/&gt;&lt;property id=&quot;20307&quot; value=&quot;354&quot;/&gt;&lt;/object&gt;&lt;object type=&quot;3&quot; unique_id=&quot;10023&quot;&gt;&lt;property id=&quot;20148&quot; value=&quot;5&quot;/&gt;&lt;property id=&quot;20300&quot; value=&quot;Slide 24 - &amp;quot;Awarding Partial Benefits&amp;quot;&quot;/&gt;&lt;property id=&quot;20307&quot; value=&quot;355&quot;/&gt;&lt;/object&gt;&lt;object type=&quot;3&quot; unique_id=&quot;10024&quot;&gt;&lt;property id=&quot;20148&quot; value=&quot;5&quot;/&gt;&lt;property id=&quot;20300&quot; value=&quot;Slide 25 - &amp;quot;Upholding Prior Decision&amp;quot;&quot;/&gt;&lt;property id=&quot;20307&quot; value=&quot;356&quot;/&gt;&lt;/object&gt;&lt;object type=&quot;3&quot; unique_id=&quot;10025&quot;&gt;&lt;property id=&quot;20148&quot; value=&quot;5&quot;/&gt;&lt;property id=&quot;20300&quot; value=&quot;Slide 28 - &amp;quot;Questions?&amp;quot;&quot;/&gt;&lt;property id=&quot;20307&quot; value=&quot;279&quot;/&gt;&lt;/object&gt;&lt;object type=&quot;3&quot; unique_id=&quot;10110&quot;&gt;&lt;property id=&quot;20148&quot; value=&quot;5&quot;/&gt;&lt;property id=&quot;20300&quot; value=&quot;Slide 2 - &amp;quot;The Bottom Line&amp;quot;&quot;/&gt;&lt;property id=&quot;20307&quot; value=&quot;397&quot;/&gt;&lt;/object&gt;&lt;object type=&quot;3&quot; unique_id=&quot;10505&quot;&gt;&lt;property id=&quot;20148&quot; value=&quot;5&quot;/&gt;&lt;property id=&quot;20300&quot; value=&quot;Slide 4&quot;/&gt;&lt;property id=&quot;20307&quot; value=&quot;388&quot;/&gt;&lt;/object&gt;&lt;object type=&quot;3&quot; unique_id=&quot;10506&quot;&gt;&lt;property id=&quot;20148&quot; value=&quot;5&quot;/&gt;&lt;property id=&quot;20300&quot; value=&quot;Slide 9 - &amp;quot;Limits on Decisional Authority&amp;quot;&quot;/&gt;&lt;property id=&quot;20307&quot; value=&quot;398&quot;/&gt;&lt;/object&gt;&lt;object type=&quot;3&quot; unique_id=&quot;10589&quot;&gt;&lt;property id=&quot;20148&quot; value=&quot;5&quot;/&gt;&lt;property id=&quot;20300&quot; value=&quot;Slide 10 - &amp;quot;Knowledge Check #1&amp;quot;&quot;/&gt;&lt;property id=&quot;20307&quot; value=&quot;410&quot;/&gt;&lt;/object&gt;&lt;object type=&quot;3&quot; unique_id=&quot;10644&quot;&gt;&lt;property id=&quot;20148&quot; value=&quot;5&quot;/&gt;&lt;property id=&quot;20300&quot; value=&quot;Slide 11&quot;/&gt;&lt;property id=&quot;20307&quot; value=&quot;411&quot;/&gt;&lt;/object&gt;&lt;object type=&quot;3&quot; unique_id=&quot;10864&quot;&gt;&lt;property id=&quot;20148&quot; value=&quot;5&quot;/&gt;&lt;property id=&quot;20300&quot; value=&quot;Slide 15 - &amp;quot;Knowledge Check #2&amp;quot;&quot;/&gt;&lt;property id=&quot;20307&quot; value=&quot;412&quot;/&gt;&lt;/object&gt;&lt;object type=&quot;3&quot; unique_id=&quot;10865&quot;&gt;&lt;property id=&quot;20148&quot; value=&quot;5&quot;/&gt;&lt;property id=&quot;20300&quot; value=&quot;Slide 16&quot;/&gt;&lt;property id=&quot;20307&quot; value=&quot;413&quot;/&gt;&lt;/object&gt;&lt;object type=&quot;3&quot; unique_id=&quot;10979&quot;&gt;&lt;property id=&quot;20148&quot; value=&quot;5&quot;/&gt;&lt;property id=&quot;20300&quot; value=&quot;Slide 21 - &amp;quot;Knowledge Check #3&amp;quot;&quot;/&gt;&lt;property id=&quot;20307&quot; value=&quot;414&quot;/&gt;&lt;/object&gt;&lt;object type=&quot;3&quot; unique_id=&quot;11154&quot;&gt;&lt;property id=&quot;20148&quot; value=&quot;5&quot;/&gt;&lt;property id=&quot;20300&quot; value=&quot;Slide 22&quot;/&gt;&lt;property id=&quot;20307&quot; value=&quot;415&quot;/&gt;&lt;/object&gt;&lt;object type=&quot;3&quot; unique_id=&quot;11155&quot;&gt;&lt;property id=&quot;20148&quot; value=&quot;5&quot;/&gt;&lt;property id=&quot;20300&quot; value=&quot;Slide 26 - &amp;quot;Knowledge Check #4&amp;quot;&quot;/&gt;&lt;property id=&quot;20307&quot; value=&quot;416&quot;/&gt;&lt;/object&gt;&lt;object type=&quot;3&quot; unique_id=&quot;11156&quot;&gt;&lt;property id=&quot;20148&quot; value=&quot;5&quot;/&gt;&lt;property id=&quot;20300&quot; value=&quot;Slide 27 - &amp;quot;Course Summary&amp;quot;&quot;/&gt;&lt;property id=&quot;20307&quot; value=&quot;401&quot;/&gt;&lt;/object&gt;&lt;object type=&quot;3&quot; unique_id=&quot;11220&quot;&gt;&lt;property id=&quot;20148&quot; value=&quot;5&quot;/&gt;&lt;property id=&quot;20300&quot; value=&quot;Slide 29 - &amp;quot;Next Steps&amp;quot;&quot;/&gt;&lt;property id=&quot;20307&quot; value=&quot;417&quot;/&gt;&lt;/object&gt;&lt;/object&gt;&lt;object type=&quot;8&quot; unique_id=&quot;10052&quot;&gt;&lt;/object&gt;&lt;/object&gt;&lt;/database&gt;"/>
  <p:tag name="SECTOMILLISECCONVERTED" val="1"/>
</p:tagLst>
</file>

<file path=ppt/tags/tag1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ShapeTextInfo&gt;"/>
  <p:tag name="HTML_SHAPEINFO" val="&lt;ThreeDShapeInfo&gt;&lt;uuid val=&quot;{520261E1-7D09-406B-9A68-CD1A7047D573}&quot;/&gt;&lt;isInvalidForFieldText val=&quot;0&quot;/&gt;&lt;Image&gt;&lt;filename val=&quot;C:\Users\VBADENHolcoJ\AppData\Local\Temp\1\CP928014069199Session\CPTrustFolder928014069199\PPTImport928014258569\data\asimages\{520261E1-7D09-406B-9A68-CD1A7047D573}_3.png&quot;/&gt;&lt;left val=&quot;727&quot;/&gt;&lt;top val=&quot;687&quot;/&gt;&lt;width val=&quot;226&quot;/&gt;&lt;height val=&quot;45&quot;/&gt;&lt;hasText val=&quot;1&quot;/&gt;&lt;/Image&gt;&lt;/ThreeDShapeInfo&gt;"/>
</p:tagLst>
</file>

<file path=ppt/tags/tag1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 name="HTML_SHAPEINFO" val="&lt;ThreeDShapeInfo&gt;&lt;uuid val=&quot;{9D5C93B9-8495-4CC6-AFF8-E5C9774EED3C}&quot;/&gt;&lt;isInvalidForFieldText val=&quot;0&quot;/&gt;&lt;Image&gt;&lt;filename val=&quot;C:\Users\VBADENHolcoJ\AppData\Local\Temp\1\CP928014069199Session\CPTrustFolder928014069199\PPTImport928014258569\data\asimages\{9D5C93B9-8495-4CC6-AFF8-E5C9774EED3C}_3.png&quot;/&gt;&lt;left val=&quot;0&quot;/&gt;&lt;top val=&quot;76&quot;/&gt;&lt;width val=&quot;961&quot;/&gt;&lt;height val=&quot;122&quot;/&gt;&lt;hasText val=&quot;1&quot;/&gt;&lt;/Image&gt;&lt;/ThreeDShapeInfo&gt;"/>
</p:tagLst>
</file>

<file path=ppt/tags/tag1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40&quot;/&gt;&lt;lineCharCount val=&quot;1&quot;/&gt;&lt;lineCharCount val=&quot;17&quot;/&gt;&lt;lineCharCount val=&quot;1&quot;/&gt;&lt;lineCharCount val=&quot;28&quot;/&gt;&lt;/TableIndex&gt;&lt;/ShapeTextInfo&gt;"/>
  <p:tag name="HTML_SHAPEINFO" val="&lt;ThreeDShapeInfo&gt;&lt;uuid val=&quot;{17314F31-8AB8-4C37-A27B-0D31F0A58B93}&quot;/&gt;&lt;isInvalidForFieldText val=&quot;0&quot;/&gt;&lt;Image&gt;&lt;filename val=&quot;C:\Users\VBADENHolcoJ\AppData\Local\Temp\1\CP928014069199Session\CPTrustFolder928014069199\PPTImport928014258569\data\asimages\{17314F31-8AB8-4C37-A27B-0D31F0A58B93}_3.png&quot;/&gt;&lt;left val=&quot;81&quot;/&gt;&lt;top val=&quot;212&quot;/&gt;&lt;width val=&quot;792&quot;/&gt;&lt;height val=&quot;415&quot;/&gt;&lt;hasText val=&quot;1&quot;/&gt;&lt;/Image&gt;&lt;/ThreeDShapeInfo&gt;"/>
</p:tagLst>
</file>

<file path=ppt/tags/tag1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ShapeTextInfo&gt;"/>
  <p:tag name="HTML_SHAPEINFO" val="&lt;ThreeDShapeInfo&gt;&lt;uuid val=&quot;{520261E1-7D09-406B-9A68-CD1A7047D573}&quot;/&gt;&lt;isInvalidForFieldText val=&quot;0&quot;/&gt;&lt;Image&gt;&lt;filename val=&quot;C:\Users\VBADENHolcoJ\AppData\Local\Temp\1\CP928014069199Session\CPTrustFolder928014069199\PPTImport928014258569\data\asimages\{520261E1-7D09-406B-9A68-CD1A7047D573}_3.png&quot;/&gt;&lt;left val=&quot;727&quot;/&gt;&lt;top val=&quot;687&quot;/&gt;&lt;width val=&quot;226&quot;/&gt;&lt;height val=&quot;45&quot;/&gt;&lt;hasText val=&quot;1&quot;/&gt;&lt;/Image&gt;&lt;/ThreeDShapeInfo&gt;"/>
</p:tagLst>
</file>

<file path=ppt/tags/tag1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 name="HTML_SHAPEINFO" val="&lt;ThreeDShapeInfo&gt;&lt;uuid val=&quot;{9D5C93B9-8495-4CC6-AFF8-E5C9774EED3C}&quot;/&gt;&lt;isInvalidForFieldText val=&quot;0&quot;/&gt;&lt;Image&gt;&lt;filename val=&quot;C:\Users\VBADENHolcoJ\AppData\Local\Temp\1\CP928014069199Session\CPTrustFolder928014069199\PPTImport928014258569\data\asimages\{9D5C93B9-8495-4CC6-AFF8-E5C9774EED3C}_3.png&quot;/&gt;&lt;left val=&quot;0&quot;/&gt;&lt;top val=&quot;76&quot;/&gt;&lt;width val=&quot;961&quot;/&gt;&lt;height val=&quot;122&quot;/&gt;&lt;hasText val=&quot;1&quot;/&gt;&lt;/Image&gt;&lt;/ThreeDShapeInfo&gt;"/>
</p:tagLst>
</file>

<file path=ppt/tags/tag1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40&quot;/&gt;&lt;lineCharCount val=&quot;1&quot;/&gt;&lt;lineCharCount val=&quot;17&quot;/&gt;&lt;lineCharCount val=&quot;1&quot;/&gt;&lt;lineCharCount val=&quot;28&quot;/&gt;&lt;/TableIndex&gt;&lt;/ShapeTextInfo&gt;"/>
  <p:tag name="HTML_SHAPEINFO" val="&lt;ThreeDShapeInfo&gt;&lt;uuid val=&quot;{17314F31-8AB8-4C37-A27B-0D31F0A58B93}&quot;/&gt;&lt;isInvalidForFieldText val=&quot;0&quot;/&gt;&lt;Image&gt;&lt;filename val=&quot;C:\Users\VBADENHolcoJ\AppData\Local\Temp\1\CP928014069199Session\CPTrustFolder928014069199\PPTImport928014258569\data\asimages\{17314F31-8AB8-4C37-A27B-0D31F0A58B93}_3.png&quot;/&gt;&lt;left val=&quot;81&quot;/&gt;&lt;top val=&quot;212&quot;/&gt;&lt;width val=&quot;792&quot;/&gt;&lt;height val=&quot;415&quot;/&gt;&lt;hasText val=&quot;1&quot;/&gt;&lt;/Image&gt;&lt;/ThreeDShapeInfo&gt;"/>
</p:tagLst>
</file>

<file path=ppt/tags/tag1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ShapeTextInfo&gt;"/>
  <p:tag name="HTML_SHAPEINFO" val="&lt;ThreeDShapeInfo&gt;&lt;uuid val=&quot;{520261E1-7D09-406B-9A68-CD1A7047D573}&quot;/&gt;&lt;isInvalidForFieldText val=&quot;0&quot;/&gt;&lt;Image&gt;&lt;filename val=&quot;C:\Users\VBADENHolcoJ\AppData\Local\Temp\1\CP928014069199Session\CPTrustFolder928014069199\PPTImport928014258569\data\asimages\{520261E1-7D09-406B-9A68-CD1A7047D573}_3.png&quot;/&gt;&lt;left val=&quot;727&quot;/&gt;&lt;top val=&quot;687&quot;/&gt;&lt;width val=&quot;226&quot;/&gt;&lt;height val=&quot;45&quot;/&gt;&lt;hasText val=&quot;1&quot;/&gt;&lt;/Image&gt;&lt;/ThreeDShapeInfo&gt;"/>
</p:tagLst>
</file>

<file path=ppt/tags/tag1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 name="HTML_SHAPEINFO" val="&lt;ThreeDShapeInfo&gt;&lt;uuid val=&quot;{9D5C93B9-8495-4CC6-AFF8-E5C9774EED3C}&quot;/&gt;&lt;isInvalidForFieldText val=&quot;0&quot;/&gt;&lt;Image&gt;&lt;filename val=&quot;C:\Users\VBADENHolcoJ\AppData\Local\Temp\1\CP928014069199Session\CPTrustFolder928014069199\PPTImport928014258569\data\asimages\{9D5C93B9-8495-4CC6-AFF8-E5C9774EED3C}_3.png&quot;/&gt;&lt;left val=&quot;0&quot;/&gt;&lt;top val=&quot;76&quot;/&gt;&lt;width val=&quot;961&quot;/&gt;&lt;height val=&quot;122&quot;/&gt;&lt;hasText val=&quot;1&quot;/&gt;&lt;/Image&gt;&lt;/ThreeDShapeInfo&gt;"/>
</p:tagLst>
</file>

<file path=ppt/tags/tag1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40&quot;/&gt;&lt;lineCharCount val=&quot;1&quot;/&gt;&lt;lineCharCount val=&quot;17&quot;/&gt;&lt;lineCharCount val=&quot;1&quot;/&gt;&lt;lineCharCount val=&quot;28&quot;/&gt;&lt;/TableIndex&gt;&lt;/ShapeTextInfo&gt;"/>
  <p:tag name="HTML_SHAPEINFO" val="&lt;ThreeDShapeInfo&gt;&lt;uuid val=&quot;{17314F31-8AB8-4C37-A27B-0D31F0A58B93}&quot;/&gt;&lt;isInvalidForFieldText val=&quot;0&quot;/&gt;&lt;Image&gt;&lt;filename val=&quot;C:\Users\VBADENHolcoJ\AppData\Local\Temp\1\CP928014069199Session\CPTrustFolder928014069199\PPTImport928014258569\data\asimages\{17314F31-8AB8-4C37-A27B-0D31F0A58B93}_3.png&quot;/&gt;&lt;left val=&quot;81&quot;/&gt;&lt;top val=&quot;212&quot;/&gt;&lt;width val=&quot;792&quot;/&gt;&lt;height val=&quot;415&quot;/&gt;&lt;hasText val=&quot;1&quot;/&gt;&lt;/Image&gt;&lt;/ThreeDShapeInfo&gt;"/>
</p:tagLst>
</file>

<file path=ppt/tags/tag1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ShapeTextInfo&gt;"/>
  <p:tag name="HTML_SHAPEINFO" val="&lt;ThreeDShapeInfo&gt;&lt;uuid val=&quot;{520261E1-7D09-406B-9A68-CD1A7047D573}&quot;/&gt;&lt;isInvalidForFieldText val=&quot;0&quot;/&gt;&lt;Image&gt;&lt;filename val=&quot;C:\Users\VBADENHolcoJ\AppData\Local\Temp\1\CP928014069199Session\CPTrustFolder928014069199\PPTImport928014258569\data\asimages\{520261E1-7D09-406B-9A68-CD1A7047D573}_3.png&quot;/&gt;&lt;left val=&quot;727&quot;/&gt;&lt;top val=&quot;687&quot;/&gt;&lt;width val=&quot;226&quot;/&gt;&lt;height val=&quot;45&quot;/&gt;&lt;hasText val=&quot;1&quot;/&gt;&lt;/Image&gt;&lt;/ThreeDShapeInfo&gt;"/>
</p:tagLst>
</file>

<file path=ppt/tags/tag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2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 name="HTML_SHAPEINFO" val="&lt;ThreeDShapeInfo&gt;&lt;uuid val=&quot;{9D5C93B9-8495-4CC6-AFF8-E5C9774EED3C}&quot;/&gt;&lt;isInvalidForFieldText val=&quot;0&quot;/&gt;&lt;Image&gt;&lt;filename val=&quot;C:\Users\VBADENHolcoJ\AppData\Local\Temp\1\CP928014069199Session\CPTrustFolder928014069199\PPTImport928014258569\data\asimages\{9D5C93B9-8495-4CC6-AFF8-E5C9774EED3C}_3.png&quot;/&gt;&lt;left val=&quot;0&quot;/&gt;&lt;top val=&quot;76&quot;/&gt;&lt;width val=&quot;961&quot;/&gt;&lt;height val=&quot;122&quot;/&gt;&lt;hasText val=&quot;1&quot;/&gt;&lt;/Image&gt;&lt;/ThreeDShapeInfo&gt;"/>
</p:tagLst>
</file>

<file path=ppt/tags/tag2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40&quot;/&gt;&lt;lineCharCount val=&quot;1&quot;/&gt;&lt;lineCharCount val=&quot;17&quot;/&gt;&lt;lineCharCount val=&quot;1&quot;/&gt;&lt;lineCharCount val=&quot;28&quot;/&gt;&lt;/TableIndex&gt;&lt;/ShapeTextInfo&gt;"/>
  <p:tag name="HTML_SHAPEINFO" val="&lt;ThreeDShapeInfo&gt;&lt;uuid val=&quot;{17314F31-8AB8-4C37-A27B-0D31F0A58B93}&quot;/&gt;&lt;isInvalidForFieldText val=&quot;0&quot;/&gt;&lt;Image&gt;&lt;filename val=&quot;C:\Users\VBADENHolcoJ\AppData\Local\Temp\1\CP928014069199Session\CPTrustFolder928014069199\PPTImport928014258569\data\asimages\{17314F31-8AB8-4C37-A27B-0D31F0A58B93}_3.png&quot;/&gt;&lt;left val=&quot;81&quot;/&gt;&lt;top val=&quot;212&quot;/&gt;&lt;width val=&quot;792&quot;/&gt;&lt;height val=&quot;415&quot;/&gt;&lt;hasText val=&quot;1&quot;/&gt;&lt;/Image&gt;&lt;/ThreeDShapeInfo&gt;"/>
</p:tagLst>
</file>

<file path=ppt/tags/tag2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ShapeTextInfo&gt;"/>
  <p:tag name="HTML_SHAPEINFO" val="&lt;ThreeDShapeInfo&gt;&lt;uuid val=&quot;{520261E1-7D09-406B-9A68-CD1A7047D573}&quot;/&gt;&lt;isInvalidForFieldText val=&quot;0&quot;/&gt;&lt;Image&gt;&lt;filename val=&quot;C:\Users\VBADENHolcoJ\AppData\Local\Temp\1\CP928014069199Session\CPTrustFolder928014069199\PPTImport928014258569\data\asimages\{520261E1-7D09-406B-9A68-CD1A7047D573}_3.png&quot;/&gt;&lt;left val=&quot;727&quot;/&gt;&lt;top val=&quot;687&quot;/&gt;&lt;width val=&quot;226&quot;/&gt;&lt;height val=&quot;45&quot;/&gt;&lt;hasText val=&quot;1&quot;/&gt;&lt;/Image&gt;&lt;/ThreeDShapeInfo&gt;"/>
</p:tagLst>
</file>

<file path=ppt/tags/tag2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 name="HTML_SHAPEINFO" val="&lt;ThreeDShapeInfo&gt;&lt;uuid val=&quot;{9D5C93B9-8495-4CC6-AFF8-E5C9774EED3C}&quot;/&gt;&lt;isInvalidForFieldText val=&quot;0&quot;/&gt;&lt;Image&gt;&lt;filename val=&quot;C:\Users\VBADENHolcoJ\AppData\Local\Temp\1\CP928014069199Session\CPTrustFolder928014069199\PPTImport928014258569\data\asimages\{9D5C93B9-8495-4CC6-AFF8-E5C9774EED3C}_3.png&quot;/&gt;&lt;left val=&quot;0&quot;/&gt;&lt;top val=&quot;76&quot;/&gt;&lt;width val=&quot;961&quot;/&gt;&lt;height val=&quot;122&quot;/&gt;&lt;hasText val=&quot;1&quot;/&gt;&lt;/Image&gt;&lt;/ThreeDShapeInfo&gt;"/>
</p:tagLst>
</file>

<file path=ppt/tags/tag2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40&quot;/&gt;&lt;lineCharCount val=&quot;1&quot;/&gt;&lt;lineCharCount val=&quot;17&quot;/&gt;&lt;lineCharCount val=&quot;1&quot;/&gt;&lt;lineCharCount val=&quot;28&quot;/&gt;&lt;/TableIndex&gt;&lt;/ShapeTextInfo&gt;"/>
  <p:tag name="HTML_SHAPEINFO" val="&lt;ThreeDShapeInfo&gt;&lt;uuid val=&quot;{17314F31-8AB8-4C37-A27B-0D31F0A58B93}&quot;/&gt;&lt;isInvalidForFieldText val=&quot;0&quot;/&gt;&lt;Image&gt;&lt;filename val=&quot;C:\Users\VBADENHolcoJ\AppData\Local\Temp\1\CP928014069199Session\CPTrustFolder928014069199\PPTImport928014258569\data\asimages\{17314F31-8AB8-4C37-A27B-0D31F0A58B93}_3.png&quot;/&gt;&lt;left val=&quot;81&quot;/&gt;&lt;top val=&quot;212&quot;/&gt;&lt;width val=&quot;792&quot;/&gt;&lt;height val=&quot;415&quot;/&gt;&lt;hasText val=&quot;1&quot;/&gt;&lt;/Image&gt;&lt;/ThreeDShapeInfo&gt;"/>
</p:tagLst>
</file>

<file path=ppt/tags/tag2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ShapeTextInfo&gt;"/>
  <p:tag name="HTML_SHAPEINFO" val="&lt;ThreeDShapeInfo&gt;&lt;uuid val=&quot;{520261E1-7D09-406B-9A68-CD1A7047D573}&quot;/&gt;&lt;isInvalidForFieldText val=&quot;0&quot;/&gt;&lt;Image&gt;&lt;filename val=&quot;C:\Users\VBADENHolcoJ\AppData\Local\Temp\1\CP928014069199Session\CPTrustFolder928014069199\PPTImport928014258569\data\asimages\{520261E1-7D09-406B-9A68-CD1A7047D573}_3.png&quot;/&gt;&lt;left val=&quot;727&quot;/&gt;&lt;top val=&quot;687&quot;/&gt;&lt;width val=&quot;226&quot;/&gt;&lt;height val=&quot;45&quot;/&gt;&lt;hasText val=&quot;1&quot;/&gt;&lt;/Image&gt;&lt;/ThreeDShapeInfo&gt;"/>
</p:tagLst>
</file>

<file path=ppt/tags/tag2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 name="HTML_SHAPEINFO" val="&lt;ThreeDShapeInfo&gt;&lt;uuid val=&quot;{9D5C93B9-8495-4CC6-AFF8-E5C9774EED3C}&quot;/&gt;&lt;isInvalidForFieldText val=&quot;0&quot;/&gt;&lt;Image&gt;&lt;filename val=&quot;C:\Users\VBADENHolcoJ\AppData\Local\Temp\1\CP928014069199Session\CPTrustFolder928014069199\PPTImport928014258569\data\asimages\{9D5C93B9-8495-4CC6-AFF8-E5C9774EED3C}_3.png&quot;/&gt;&lt;left val=&quot;0&quot;/&gt;&lt;top val=&quot;76&quot;/&gt;&lt;width val=&quot;961&quot;/&gt;&lt;height val=&quot;122&quot;/&gt;&lt;hasText val=&quot;1&quot;/&gt;&lt;/Image&gt;&lt;/ThreeDShapeInfo&gt;"/>
</p:tagLst>
</file>

<file path=ppt/tags/tag2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40&quot;/&gt;&lt;lineCharCount val=&quot;1&quot;/&gt;&lt;lineCharCount val=&quot;17&quot;/&gt;&lt;lineCharCount val=&quot;1&quot;/&gt;&lt;lineCharCount val=&quot;28&quot;/&gt;&lt;/TableIndex&gt;&lt;/ShapeTextInfo&gt;"/>
  <p:tag name="HTML_SHAPEINFO" val="&lt;ThreeDShapeInfo&gt;&lt;uuid val=&quot;{17314F31-8AB8-4C37-A27B-0D31F0A58B93}&quot;/&gt;&lt;isInvalidForFieldText val=&quot;0&quot;/&gt;&lt;Image&gt;&lt;filename val=&quot;C:\Users\VBADENHolcoJ\AppData\Local\Temp\1\CP928014069199Session\CPTrustFolder928014069199\PPTImport928014258569\data\asimages\{17314F31-8AB8-4C37-A27B-0D31F0A58B93}_3.png&quot;/&gt;&lt;left val=&quot;81&quot;/&gt;&lt;top val=&quot;212&quot;/&gt;&lt;width val=&quot;792&quot;/&gt;&lt;height val=&quot;415&quot;/&gt;&lt;hasText val=&quot;1&quot;/&gt;&lt;/Image&gt;&lt;/ThreeDShapeInfo&gt;"/>
</p:tagLst>
</file>

<file path=ppt/tags/tag2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ShapeTextInfo&gt;"/>
  <p:tag name="HTML_SHAPEINFO" val="&lt;ThreeDShapeInfo&gt;&lt;uuid val=&quot;{520261E1-7D09-406B-9A68-CD1A7047D573}&quot;/&gt;&lt;isInvalidForFieldText val=&quot;0&quot;/&gt;&lt;Image&gt;&lt;filename val=&quot;C:\Users\VBADENHolcoJ\AppData\Local\Temp\1\CP928014069199Session\CPTrustFolder928014069199\PPTImport928014258569\data\asimages\{520261E1-7D09-406B-9A68-CD1A7047D573}_3.png&quot;/&gt;&lt;left val=&quot;727&quot;/&gt;&lt;top val=&quot;687&quot;/&gt;&lt;width val=&quot;226&quot;/&gt;&lt;height val=&quot;45&quot;/&gt;&lt;hasText val=&quot;1&quot;/&gt;&lt;/Image&gt;&lt;/ThreeDShapeInfo&gt;"/>
</p:tagLst>
</file>

<file path=ppt/tags/tag2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 name="HTML_SHAPEINFO" val="&lt;ThreeDShapeInfo&gt;&lt;uuid val=&quot;{9D5C93B9-8495-4CC6-AFF8-E5C9774EED3C}&quot;/&gt;&lt;isInvalidForFieldText val=&quot;0&quot;/&gt;&lt;Image&gt;&lt;filename val=&quot;C:\Users\VBADENHolcoJ\AppData\Local\Temp\1\CP928014069199Session\CPTrustFolder928014069199\PPTImport928014258569\data\asimages\{9D5C93B9-8495-4CC6-AFF8-E5C9774EED3C}_3.png&quot;/&gt;&lt;left val=&quot;0&quot;/&gt;&lt;top val=&quot;76&quot;/&gt;&lt;width val=&quot;961&quot;/&gt;&lt;height val=&quot;122&quot;/&gt;&lt;hasText val=&quot;1&quot;/&gt;&lt;/Image&gt;&lt;/ThreeDShapeInfo&gt;"/>
</p:tagLst>
</file>

<file path=ppt/tags/tag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4&quot;/&gt;&lt;lineCharCount val=&quot;13&quot;/&gt;&lt;lineCharCount val=&quot;12&quot;/&gt;&lt;lineCharCount val=&quot;13&quot;/&gt;&lt;lineCharCount val=&quot;11&quot;/&gt;&lt;/TableIndex&gt;&lt;/ShapeTextInfo&gt;"/>
</p:tagLst>
</file>

<file path=ppt/tags/tag3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40&quot;/&gt;&lt;lineCharCount val=&quot;1&quot;/&gt;&lt;lineCharCount val=&quot;17&quot;/&gt;&lt;lineCharCount val=&quot;1&quot;/&gt;&lt;lineCharCount val=&quot;28&quot;/&gt;&lt;/TableIndex&gt;&lt;/ShapeTextInfo&gt;"/>
  <p:tag name="HTML_SHAPEINFO" val="&lt;ThreeDShapeInfo&gt;&lt;uuid val=&quot;{17314F31-8AB8-4C37-A27B-0D31F0A58B93}&quot;/&gt;&lt;isInvalidForFieldText val=&quot;0&quot;/&gt;&lt;Image&gt;&lt;filename val=&quot;C:\Users\VBADENHolcoJ\AppData\Local\Temp\1\CP928014069199Session\CPTrustFolder928014069199\PPTImport928014258569\data\asimages\{17314F31-8AB8-4C37-A27B-0D31F0A58B93}_3.png&quot;/&gt;&lt;left val=&quot;81&quot;/&gt;&lt;top val=&quot;212&quot;/&gt;&lt;width val=&quot;792&quot;/&gt;&lt;height val=&quot;415&quot;/&gt;&lt;hasText val=&quot;1&quot;/&gt;&lt;/Image&gt;&lt;/ThreeDShapeInfo&gt;"/>
</p:tagLst>
</file>

<file path=ppt/tags/tag3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ShapeTextInfo&gt;"/>
  <p:tag name="HTML_SHAPEINFO" val="&lt;ThreeDShapeInfo&gt;&lt;uuid val=&quot;{520261E1-7D09-406B-9A68-CD1A7047D573}&quot;/&gt;&lt;isInvalidForFieldText val=&quot;0&quot;/&gt;&lt;Image&gt;&lt;filename val=&quot;C:\Users\VBADENHolcoJ\AppData\Local\Temp\1\CP928014069199Session\CPTrustFolder928014069199\PPTImport928014258569\data\asimages\{520261E1-7D09-406B-9A68-CD1A7047D573}_3.png&quot;/&gt;&lt;left val=&quot;727&quot;/&gt;&lt;top val=&quot;687&quot;/&gt;&lt;width val=&quot;226&quot;/&gt;&lt;height val=&quot;45&quot;/&gt;&lt;hasText val=&quot;1&quot;/&gt;&lt;/Image&gt;&lt;/ThreeDShapeInfo&gt;"/>
</p:tagLst>
</file>

<file path=ppt/tags/tag3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 name="HTML_SHAPEINFO" val="&lt;ThreeDShapeInfo&gt;&lt;uuid val=&quot;{9D5C93B9-8495-4CC6-AFF8-E5C9774EED3C}&quot;/&gt;&lt;isInvalidForFieldText val=&quot;0&quot;/&gt;&lt;Image&gt;&lt;filename val=&quot;C:\Users\VBADENHolcoJ\AppData\Local\Temp\1\CP928014069199Session\CPTrustFolder928014069199\PPTImport928014258569\data\asimages\{9D5C93B9-8495-4CC6-AFF8-E5C9774EED3C}_3.png&quot;/&gt;&lt;left val=&quot;0&quot;/&gt;&lt;top val=&quot;76&quot;/&gt;&lt;width val=&quot;961&quot;/&gt;&lt;height val=&quot;122&quot;/&gt;&lt;hasText val=&quot;1&quot;/&gt;&lt;/Image&gt;&lt;/ThreeDShapeInfo&gt;"/>
</p:tagLst>
</file>

<file path=ppt/tags/tag3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40&quot;/&gt;&lt;lineCharCount val=&quot;1&quot;/&gt;&lt;lineCharCount val=&quot;17&quot;/&gt;&lt;lineCharCount val=&quot;1&quot;/&gt;&lt;lineCharCount val=&quot;28&quot;/&gt;&lt;/TableIndex&gt;&lt;/ShapeTextInfo&gt;"/>
  <p:tag name="HTML_SHAPEINFO" val="&lt;ThreeDShapeInfo&gt;&lt;uuid val=&quot;{17314F31-8AB8-4C37-A27B-0D31F0A58B93}&quot;/&gt;&lt;isInvalidForFieldText val=&quot;0&quot;/&gt;&lt;Image&gt;&lt;filename val=&quot;C:\Users\VBADENHolcoJ\AppData\Local\Temp\1\CP928014069199Session\CPTrustFolder928014069199\PPTImport928014258569\data\asimages\{17314F31-8AB8-4C37-A27B-0D31F0A58B93}_3.png&quot;/&gt;&lt;left val=&quot;81&quot;/&gt;&lt;top val=&quot;212&quot;/&gt;&lt;width val=&quot;792&quot;/&gt;&lt;height val=&quot;415&quot;/&gt;&lt;hasText val=&quot;1&quot;/&gt;&lt;/Image&gt;&lt;/ThreeDShapeInfo&gt;"/>
</p:tagLst>
</file>

<file path=ppt/tags/tag3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ShapeTextInfo&gt;"/>
  <p:tag name="HTML_SHAPEINFO" val="&lt;ThreeDShapeInfo&gt;&lt;uuid val=&quot;{520261E1-7D09-406B-9A68-CD1A7047D573}&quot;/&gt;&lt;isInvalidForFieldText val=&quot;0&quot;/&gt;&lt;Image&gt;&lt;filename val=&quot;C:\Users\VBADENHolcoJ\AppData\Local\Temp\1\CP928014069199Session\CPTrustFolder928014069199\PPTImport928014258569\data\asimages\{520261E1-7D09-406B-9A68-CD1A7047D573}_3.png&quot;/&gt;&lt;left val=&quot;727&quot;/&gt;&lt;top val=&quot;687&quot;/&gt;&lt;width val=&quot;226&quot;/&gt;&lt;height val=&quot;45&quot;/&gt;&lt;hasText val=&quot;1&quot;/&gt;&lt;/Image&gt;&lt;/ThreeDShapeInfo&gt;"/>
</p:tagLst>
</file>

<file path=ppt/tags/tag3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 name="HTML_SHAPEINFO" val="&lt;ThreeDShapeInfo&gt;&lt;uuid val=&quot;{9D5C93B9-8495-4CC6-AFF8-E5C9774EED3C}&quot;/&gt;&lt;isInvalidForFieldText val=&quot;0&quot;/&gt;&lt;Image&gt;&lt;filename val=&quot;C:\Users\VBADENHolcoJ\AppData\Local\Temp\1\CP928014069199Session\CPTrustFolder928014069199\PPTImport928014258569\data\asimages\{9D5C93B9-8495-4CC6-AFF8-E5C9774EED3C}_3.png&quot;/&gt;&lt;left val=&quot;0&quot;/&gt;&lt;top val=&quot;76&quot;/&gt;&lt;width val=&quot;961&quot;/&gt;&lt;height val=&quot;122&quot;/&gt;&lt;hasText val=&quot;1&quot;/&gt;&lt;/Image&gt;&lt;/ThreeDShapeInfo&gt;"/>
</p:tagLst>
</file>

<file path=ppt/tags/tag3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40&quot;/&gt;&lt;lineCharCount val=&quot;1&quot;/&gt;&lt;lineCharCount val=&quot;17&quot;/&gt;&lt;lineCharCount val=&quot;1&quot;/&gt;&lt;lineCharCount val=&quot;28&quot;/&gt;&lt;/TableIndex&gt;&lt;/ShapeTextInfo&gt;"/>
  <p:tag name="HTML_SHAPEINFO" val="&lt;ThreeDShapeInfo&gt;&lt;uuid val=&quot;{17314F31-8AB8-4C37-A27B-0D31F0A58B93}&quot;/&gt;&lt;isInvalidForFieldText val=&quot;0&quot;/&gt;&lt;Image&gt;&lt;filename val=&quot;C:\Users\VBADENHolcoJ\AppData\Local\Temp\1\CP928014069199Session\CPTrustFolder928014069199\PPTImport928014258569\data\asimages\{17314F31-8AB8-4C37-A27B-0D31F0A58B93}_3.png&quot;/&gt;&lt;left val=&quot;81&quot;/&gt;&lt;top val=&quot;212&quot;/&gt;&lt;width val=&quot;792&quot;/&gt;&lt;height val=&quot;415&quot;/&gt;&lt;hasText val=&quot;1&quot;/&gt;&lt;/Image&gt;&lt;/ThreeDShapeInfo&gt;"/>
</p:tagLst>
</file>

<file path=ppt/tags/tag3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ShapeTextInfo&gt;"/>
  <p:tag name="HTML_SHAPEINFO" val="&lt;ThreeDShapeInfo&gt;&lt;uuid val=&quot;{520261E1-7D09-406B-9A68-CD1A7047D573}&quot;/&gt;&lt;isInvalidForFieldText val=&quot;0&quot;/&gt;&lt;Image&gt;&lt;filename val=&quot;C:\Users\VBADENHolcoJ\AppData\Local\Temp\1\CP928014069199Session\CPTrustFolder928014069199\PPTImport928014258569\data\asimages\{520261E1-7D09-406B-9A68-CD1A7047D573}_3.png&quot;/&gt;&lt;left val=&quot;727&quot;/&gt;&lt;top val=&quot;687&quot;/&gt;&lt;width val=&quot;226&quot;/&gt;&lt;height val=&quot;45&quot;/&gt;&lt;hasText val=&quot;1&quot;/&gt;&lt;/Image&gt;&lt;/ThreeDShapeInfo&gt;"/>
</p:tagLst>
</file>

<file path=ppt/tags/tag3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 name="HTML_SHAPEINFO" val="&lt;ThreeDShapeInfo&gt;&lt;uuid val=&quot;{9D5C93B9-8495-4CC6-AFF8-E5C9774EED3C}&quot;/&gt;&lt;isInvalidForFieldText val=&quot;0&quot;/&gt;&lt;Image&gt;&lt;filename val=&quot;C:\Users\VBADENHolcoJ\AppData\Local\Temp\1\CP928014069199Session\CPTrustFolder928014069199\PPTImport928014258569\data\asimages\{9D5C93B9-8495-4CC6-AFF8-E5C9774EED3C}_3.png&quot;/&gt;&lt;left val=&quot;0&quot;/&gt;&lt;top val=&quot;76&quot;/&gt;&lt;width val=&quot;961&quot;/&gt;&lt;height val=&quot;122&quot;/&gt;&lt;hasText val=&quot;1&quot;/&gt;&lt;/Image&gt;&lt;/ThreeDShapeInfo&gt;"/>
</p:tagLst>
</file>

<file path=ppt/tags/tag3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ShapeTextInfo&gt;"/>
  <p:tag name="HTML_SHAPEINFO" val="&lt;ThreeDShapeInfo&gt;&lt;uuid val=&quot;{520261E1-7D09-406B-9A68-CD1A7047D573}&quot;/&gt;&lt;isInvalidForFieldText val=&quot;0&quot;/&gt;&lt;Image&gt;&lt;filename val=&quot;C:\Users\VBADENHolcoJ\AppData\Local\Temp\1\CP928014069199Session\CPTrustFolder928014069199\PPTImport928014258569\data\asimages\{520261E1-7D09-406B-9A68-CD1A7047D573}_3.png&quot;/&gt;&lt;left val=&quot;727&quot;/&gt;&lt;top val=&quot;687&quot;/&gt;&lt;width val=&quot;226&quot;/&gt;&lt;height val=&quot;45&quot;/&gt;&lt;hasText val=&quot;1&quot;/&gt;&lt;/Image&gt;&lt;/ThreeDShapeInfo&gt;"/>
</p:tagLst>
</file>

<file path=ppt/tags/tag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4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 name="HTML_SHAPEINFO" val="&lt;ThreeDShapeInfo&gt;&lt;uuid val=&quot;{9D5C93B9-8495-4CC6-AFF8-E5C9774EED3C}&quot;/&gt;&lt;isInvalidForFieldText val=&quot;0&quot;/&gt;&lt;Image&gt;&lt;filename val=&quot;C:\Users\VBADENHolcoJ\AppData\Local\Temp\1\CP928014069199Session\CPTrustFolder928014069199\PPTImport928014258569\data\asimages\{9D5C93B9-8495-4CC6-AFF8-E5C9774EED3C}_3.png&quot;/&gt;&lt;left val=&quot;0&quot;/&gt;&lt;top val=&quot;76&quot;/&gt;&lt;width val=&quot;961&quot;/&gt;&lt;height val=&quot;122&quot;/&gt;&lt;hasText val=&quot;1&quot;/&gt;&lt;/Image&gt;&lt;/ThreeDShapeInfo&gt;"/>
</p:tagLst>
</file>

<file path=ppt/tags/tag4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40&quot;/&gt;&lt;lineCharCount val=&quot;1&quot;/&gt;&lt;lineCharCount val=&quot;17&quot;/&gt;&lt;lineCharCount val=&quot;1&quot;/&gt;&lt;lineCharCount val=&quot;28&quot;/&gt;&lt;/TableIndex&gt;&lt;/ShapeTextInfo&gt;"/>
  <p:tag name="HTML_SHAPEINFO" val="&lt;ThreeDShapeInfo&gt;&lt;uuid val=&quot;{17314F31-8AB8-4C37-A27B-0D31F0A58B93}&quot;/&gt;&lt;isInvalidForFieldText val=&quot;0&quot;/&gt;&lt;Image&gt;&lt;filename val=&quot;C:\Users\VBADENHolcoJ\AppData\Local\Temp\1\CP928014069199Session\CPTrustFolder928014069199\PPTImport928014258569\data\asimages\{17314F31-8AB8-4C37-A27B-0D31F0A58B93}_3.png&quot;/&gt;&lt;left val=&quot;81&quot;/&gt;&lt;top val=&quot;212&quot;/&gt;&lt;width val=&quot;792&quot;/&gt;&lt;height val=&quot;415&quot;/&gt;&lt;hasText val=&quot;1&quot;/&gt;&lt;/Image&gt;&lt;/ThreeDShapeInfo&gt;"/>
</p:tagLst>
</file>

<file path=ppt/tags/tag4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ShapeTextInfo&gt;"/>
  <p:tag name="HTML_SHAPEINFO" val="&lt;ThreeDShapeInfo&gt;&lt;uuid val=&quot;{520261E1-7D09-406B-9A68-CD1A7047D573}&quot;/&gt;&lt;isInvalidForFieldText val=&quot;0&quot;/&gt;&lt;Image&gt;&lt;filename val=&quot;C:\Users\VBADENHolcoJ\AppData\Local\Temp\1\CP928014069199Session\CPTrustFolder928014069199\PPTImport928014258569\data\asimages\{520261E1-7D09-406B-9A68-CD1A7047D573}_3.png&quot;/&gt;&lt;left val=&quot;727&quot;/&gt;&lt;top val=&quot;687&quot;/&gt;&lt;width val=&quot;226&quot;/&gt;&lt;height val=&quot;45&quot;/&gt;&lt;hasText val=&quot;1&quot;/&gt;&lt;/Image&gt;&lt;/ThreeDShapeInfo&gt;"/>
</p:tagLst>
</file>

<file path=ppt/tags/tag4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 name="HTML_SHAPEINFO" val="&lt;ThreeDShapeInfo&gt;&lt;uuid val=&quot;{9D5C93B9-8495-4CC6-AFF8-E5C9774EED3C}&quot;/&gt;&lt;isInvalidForFieldText val=&quot;0&quot;/&gt;&lt;Image&gt;&lt;filename val=&quot;C:\Users\VBADENHolcoJ\AppData\Local\Temp\1\CP928014069199Session\CPTrustFolder928014069199\PPTImport928014258569\data\asimages\{9D5C93B9-8495-4CC6-AFF8-E5C9774EED3C}_3.png&quot;/&gt;&lt;left val=&quot;0&quot;/&gt;&lt;top val=&quot;76&quot;/&gt;&lt;width val=&quot;961&quot;/&gt;&lt;height val=&quot;122&quot;/&gt;&lt;hasText val=&quot;1&quot;/&gt;&lt;/Image&gt;&lt;/ThreeDShapeInfo&gt;"/>
</p:tagLst>
</file>

<file path=ppt/tags/tag4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40&quot;/&gt;&lt;lineCharCount val=&quot;1&quot;/&gt;&lt;lineCharCount val=&quot;17&quot;/&gt;&lt;lineCharCount val=&quot;1&quot;/&gt;&lt;lineCharCount val=&quot;28&quot;/&gt;&lt;/TableIndex&gt;&lt;/ShapeTextInfo&gt;"/>
  <p:tag name="HTML_SHAPEINFO" val="&lt;ThreeDShapeInfo&gt;&lt;uuid val=&quot;{17314F31-8AB8-4C37-A27B-0D31F0A58B93}&quot;/&gt;&lt;isInvalidForFieldText val=&quot;0&quot;/&gt;&lt;Image&gt;&lt;filename val=&quot;C:\Users\VBADENHolcoJ\AppData\Local\Temp\1\CP928014069199Session\CPTrustFolder928014069199\PPTImport928014258569\data\asimages\{17314F31-8AB8-4C37-A27B-0D31F0A58B93}_3.png&quot;/&gt;&lt;left val=&quot;81&quot;/&gt;&lt;top val=&quot;212&quot;/&gt;&lt;width val=&quot;792&quot;/&gt;&lt;height val=&quot;415&quot;/&gt;&lt;hasText val=&quot;1&quot;/&gt;&lt;/Image&gt;&lt;/ThreeDShapeInfo&gt;"/>
</p:tagLst>
</file>

<file path=ppt/tags/tag4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ShapeTextInfo&gt;"/>
  <p:tag name="HTML_SHAPEINFO" val="&lt;ThreeDShapeInfo&gt;&lt;uuid val=&quot;{520261E1-7D09-406B-9A68-CD1A7047D573}&quot;/&gt;&lt;isInvalidForFieldText val=&quot;0&quot;/&gt;&lt;Image&gt;&lt;filename val=&quot;C:\Users\VBADENHolcoJ\AppData\Local\Temp\1\CP928014069199Session\CPTrustFolder928014069199\PPTImport928014258569\data\asimages\{520261E1-7D09-406B-9A68-CD1A7047D573}_3.png&quot;/&gt;&lt;left val=&quot;727&quot;/&gt;&lt;top val=&quot;687&quot;/&gt;&lt;width val=&quot;226&quot;/&gt;&lt;height val=&quot;45&quot;/&gt;&lt;hasText val=&quot;1&quot;/&gt;&lt;/Image&gt;&lt;/ThreeDShapeInfo&gt;"/>
</p:tagLst>
</file>

<file path=ppt/tags/tag4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 name="HTML_SHAPEINFO" val="&lt;ThreeDShapeInfo&gt;&lt;uuid val=&quot;{9D5C93B9-8495-4CC6-AFF8-E5C9774EED3C}&quot;/&gt;&lt;isInvalidForFieldText val=&quot;0&quot;/&gt;&lt;Image&gt;&lt;filename val=&quot;C:\Users\VBADENHolcoJ\AppData\Local\Temp\1\CP928014069199Session\CPTrustFolder928014069199\PPTImport928014258569\data\asimages\{9D5C93B9-8495-4CC6-AFF8-E5C9774EED3C}_3.png&quot;/&gt;&lt;left val=&quot;0&quot;/&gt;&lt;top val=&quot;76&quot;/&gt;&lt;width val=&quot;961&quot;/&gt;&lt;height val=&quot;122&quot;/&gt;&lt;hasText val=&quot;1&quot;/&gt;&lt;/Image&gt;&lt;/ThreeDShapeInfo&gt;"/>
</p:tagLst>
</file>

<file path=ppt/tags/tag4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40&quot;/&gt;&lt;lineCharCount val=&quot;1&quot;/&gt;&lt;lineCharCount val=&quot;17&quot;/&gt;&lt;lineCharCount val=&quot;1&quot;/&gt;&lt;lineCharCount val=&quot;28&quot;/&gt;&lt;/TableIndex&gt;&lt;/ShapeTextInfo&gt;"/>
  <p:tag name="HTML_SHAPEINFO" val="&lt;ThreeDShapeInfo&gt;&lt;uuid val=&quot;{17314F31-8AB8-4C37-A27B-0D31F0A58B93}&quot;/&gt;&lt;isInvalidForFieldText val=&quot;0&quot;/&gt;&lt;Image&gt;&lt;filename val=&quot;C:\Users\VBADENHolcoJ\AppData\Local\Temp\1\CP928014069199Session\CPTrustFolder928014069199\PPTImport928014258569\data\asimages\{17314F31-8AB8-4C37-A27B-0D31F0A58B93}_3.png&quot;/&gt;&lt;left val=&quot;81&quot;/&gt;&lt;top val=&quot;212&quot;/&gt;&lt;width val=&quot;792&quot;/&gt;&lt;height val=&quot;415&quot;/&gt;&lt;hasText val=&quot;1&quot;/&gt;&lt;/Image&gt;&lt;/ThreeDShapeInfo&gt;"/>
</p:tagLst>
</file>

<file path=ppt/tags/tag4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ShapeTextInfo&gt;"/>
  <p:tag name="HTML_SHAPEINFO" val="&lt;ThreeDShapeInfo&gt;&lt;uuid val=&quot;{520261E1-7D09-406B-9A68-CD1A7047D573}&quot;/&gt;&lt;isInvalidForFieldText val=&quot;0&quot;/&gt;&lt;Image&gt;&lt;filename val=&quot;C:\Users\VBADENHolcoJ\AppData\Local\Temp\1\CP928014069199Session\CPTrustFolder928014069199\PPTImport928014258569\data\asimages\{520261E1-7D09-406B-9A68-CD1A7047D573}_3.png&quot;/&gt;&lt;left val=&quot;727&quot;/&gt;&lt;top val=&quot;687&quot;/&gt;&lt;width val=&quot;226&quot;/&gt;&lt;height val=&quot;45&quot;/&gt;&lt;hasText val=&quot;1&quot;/&gt;&lt;/Image&gt;&lt;/ThreeDShapeInfo&gt;"/>
</p:tagLst>
</file>

<file path=ppt/tags/tag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7&quot;/&gt;&lt;/TableIndex&gt;&lt;/ShapeTextInfo&gt;"/>
  <p:tag name="HTML_SHAPEINFO" val="&lt;ThreeDShapeInfo&gt;&lt;uuid val=&quot;{284E4D8E-D035-4901-94E1-3125911FD1D3}&quot;/&gt;&lt;isInvalidForFieldText val=&quot;0&quot;/&gt;&lt;Image&gt;&lt;filename val=&quot;C:\Users\VBADENHolcoJ\AppData\Local\Temp\1\CP928014069199Session\CPTrustFolder928014069199\PPTImport928014258569\data\asimages\{284E4D8E-D035-4901-94E1-3125911FD1D3}_2.png&quot;/&gt;&lt;left val=&quot;0&quot;/&gt;&lt;top val=&quot;76&quot;/&gt;&lt;width val=&quot;961&quot;/&gt;&lt;height val=&quot;122&quot;/&gt;&lt;hasText val=&quot;1&quot;/&gt;&lt;/Image&gt;&lt;/ThreeDShapeInfo&gt;"/>
</p:tagLst>
</file>

<file path=ppt/tags/tag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7&quot;/&gt;&lt;lineCharCount val=&quot;36&quot;/&gt;&lt;lineCharCount val=&quot;37&quot;/&gt;&lt;lineCharCount val=&quot;64&quot;/&gt;&lt;lineCharCount val=&quot;5&quot;/&gt;&lt;lineCharCount val=&quot;66&quot;/&gt;&lt;lineCharCount val=&quot;32&quot;/&gt;&lt;lineCharCount val=&quot;63&quot;/&gt;&lt;/TableIndex&gt;&lt;/ShapeTextInfo&gt;"/>
  <p:tag name="HTML_SHAPEINFO" val="&lt;ThreeDShapeInfo&gt;&lt;uuid val=&quot;{3B02B014-2DFE-4B89-BE1D-F1B790BBCA4E}&quot;/&gt;&lt;isInvalidForFieldText val=&quot;0&quot;/&gt;&lt;Image&gt;&lt;filename val=&quot;C:\Users\VBADENHolcoJ\AppData\Local\Temp\1\CP928014069199Session\CPTrustFolder928014069199\PPTImport928014258569\data\asimages\{3B02B014-2DFE-4B89-BE1D-F1B790BBCA4E}_2.png&quot;/&gt;&lt;left val=&quot;42&quot;/&gt;&lt;top val=&quot;208&quot;/&gt;&lt;width val=&quot;870&quot;/&gt;&lt;height val=&quot;415&quot;/&gt;&lt;hasText val=&quot;1&quot;/&gt;&lt;/Image&gt;&lt;/ThreeDShapeInfo&gt;"/>
</p:tagLst>
</file>

<file path=ppt/tags/tag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ShapeTextInfo&gt;"/>
  <p:tag name="HTML_SHAPEINFO" val="&lt;ThreeDShapeInfo&gt;&lt;uuid val=&quot;{3EA8A1C8-80D6-4AF2-BA15-7B78ECFEC0EA}&quot;/&gt;&lt;isInvalidForFieldText val=&quot;0&quot;/&gt;&lt;Image&gt;&lt;filename val=&quot;C:\Users\VBADENHolcoJ\AppData\Local\Temp\1\CP928014069199Session\CPTrustFolder928014069199\PPTImport928014258569\data\asimages\{3EA8A1C8-80D6-4AF2-BA15-7B78ECFEC0EA}_2.png&quot;/&gt;&lt;left val=&quot;727&quot;/&gt;&lt;top val=&quot;687&quot;/&gt;&lt;width val=&quot;226&quot;/&gt;&lt;height val=&quot;45&quot;/&gt;&lt;hasText val=&quot;1&quot;/&gt;&lt;/Image&gt;&lt;/ThreeDShapeInfo&gt;"/>
</p:tagLst>
</file>

<file path=ppt/tags/tag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 name="HTML_SHAPEINFO" val="&lt;ThreeDShapeInfo&gt;&lt;uuid val=&quot;{9D5C93B9-8495-4CC6-AFF8-E5C9774EED3C}&quot;/&gt;&lt;isInvalidForFieldText val=&quot;0&quot;/&gt;&lt;Image&gt;&lt;filename val=&quot;C:\Users\VBADENHolcoJ\AppData\Local\Temp\1\CP928014069199Session\CPTrustFolder928014069199\PPTImport928014258569\data\asimages\{9D5C93B9-8495-4CC6-AFF8-E5C9774EED3C}_3.png&quot;/&gt;&lt;left val=&quot;0&quot;/&gt;&lt;top val=&quot;76&quot;/&gt;&lt;width val=&quot;961&quot;/&gt;&lt;height val=&quot;122&quot;/&gt;&lt;hasText val=&quot;1&quot;/&gt;&lt;/Image&gt;&lt;/ThreeDShapeInfo&gt;"/>
</p:tagLst>
</file>

<file path=ppt/tags/tag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40&quot;/&gt;&lt;lineCharCount val=&quot;1&quot;/&gt;&lt;lineCharCount val=&quot;17&quot;/&gt;&lt;lineCharCount val=&quot;1&quot;/&gt;&lt;lineCharCount val=&quot;28&quot;/&gt;&lt;/TableIndex&gt;&lt;/ShapeTextInfo&gt;"/>
  <p:tag name="HTML_SHAPEINFO" val="&lt;ThreeDShapeInfo&gt;&lt;uuid val=&quot;{17314F31-8AB8-4C37-A27B-0D31F0A58B93}&quot;/&gt;&lt;isInvalidForFieldText val=&quot;0&quot;/&gt;&lt;Image&gt;&lt;filename val=&quot;C:\Users\VBADENHolcoJ\AppData\Local\Temp\1\CP928014069199Session\CPTrustFolder928014069199\PPTImport928014258569\data\asimages\{17314F31-8AB8-4C37-A27B-0D31F0A58B93}_3.png&quot;/&gt;&lt;left val=&quot;81&quot;/&gt;&lt;top val=&quot;212&quot;/&gt;&lt;width val=&quot;792&quot;/&gt;&lt;height val=&quot;415&quot;/&gt;&lt;hasText val=&quot;1&quot;/&gt;&lt;/Image&gt;&lt;/ThreeDShapeInfo&gt;"/>
</p:tagLst>
</file>

<file path=ppt/theme/theme1.xml><?xml version="1.0" encoding="utf-8"?>
<a:theme xmlns:a="http://schemas.openxmlformats.org/drawingml/2006/main" name="Choose VA Theme">
  <a:themeElements>
    <a:clrScheme name="myVA">
      <a:dk1>
        <a:srgbClr val="000000"/>
      </a:dk1>
      <a:lt1>
        <a:sysClr val="window" lastClr="FFFFFF"/>
      </a:lt1>
      <a:dk2>
        <a:srgbClr val="003F72"/>
      </a:dk2>
      <a:lt2>
        <a:srgbClr val="EEECE1"/>
      </a:lt2>
      <a:accent1>
        <a:srgbClr val="C62630"/>
      </a:accent1>
      <a:accent2>
        <a:srgbClr val="0083BE"/>
      </a:accent2>
      <a:accent3>
        <a:srgbClr val="F3CF45"/>
      </a:accent3>
      <a:accent4>
        <a:srgbClr val="F7955B"/>
      </a:accent4>
      <a:accent5>
        <a:srgbClr val="839097"/>
      </a:accent5>
      <a:accent6>
        <a:srgbClr val="DCDDDE"/>
      </a:accent6>
      <a:hlink>
        <a:srgbClr val="C2B48F"/>
      </a:hlink>
      <a:folHlink>
        <a:srgbClr val="A3A86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Choose VA Theme">
  <a:themeElements>
    <a:clrScheme name="myVA">
      <a:dk1>
        <a:srgbClr val="000000"/>
      </a:dk1>
      <a:lt1>
        <a:sysClr val="window" lastClr="FFFFFF"/>
      </a:lt1>
      <a:dk2>
        <a:srgbClr val="003F72"/>
      </a:dk2>
      <a:lt2>
        <a:srgbClr val="EEECE1"/>
      </a:lt2>
      <a:accent1>
        <a:srgbClr val="C62630"/>
      </a:accent1>
      <a:accent2>
        <a:srgbClr val="0083BE"/>
      </a:accent2>
      <a:accent3>
        <a:srgbClr val="F3CF45"/>
      </a:accent3>
      <a:accent4>
        <a:srgbClr val="F7955B"/>
      </a:accent4>
      <a:accent5>
        <a:srgbClr val="839097"/>
      </a:accent5>
      <a:accent6>
        <a:srgbClr val="DCDDDE"/>
      </a:accent6>
      <a:hlink>
        <a:srgbClr val="C2B48F"/>
      </a:hlink>
      <a:folHlink>
        <a:srgbClr val="A3A86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Choose VA Theme</Template>
  <TotalTime>17214</TotalTime>
  <Words>4098</Words>
  <Application>Microsoft Office PowerPoint</Application>
  <PresentationFormat>Widescreen</PresentationFormat>
  <Paragraphs>476</Paragraphs>
  <Slides>30</Slides>
  <Notes>30</Notes>
  <HiddenSlides>0</HiddenSlides>
  <MMClips>0</MMClips>
  <ScaleCrop>false</ScaleCrop>
  <HeadingPairs>
    <vt:vector size="6" baseType="variant">
      <vt:variant>
        <vt:lpstr>Fonts Used</vt:lpstr>
      </vt:variant>
      <vt:variant>
        <vt:i4>5</vt:i4>
      </vt:variant>
      <vt:variant>
        <vt:lpstr>Theme</vt:lpstr>
      </vt:variant>
      <vt:variant>
        <vt:i4>4</vt:i4>
      </vt:variant>
      <vt:variant>
        <vt:lpstr>Slide Titles</vt:lpstr>
      </vt:variant>
      <vt:variant>
        <vt:i4>30</vt:i4>
      </vt:variant>
    </vt:vector>
  </HeadingPairs>
  <TitlesOfParts>
    <vt:vector size="39" baseType="lpstr">
      <vt:lpstr>Arial</vt:lpstr>
      <vt:lpstr>Calibri</vt:lpstr>
      <vt:lpstr>Myriad Pro</vt:lpstr>
      <vt:lpstr>Symbol</vt:lpstr>
      <vt:lpstr>Times New Roman</vt:lpstr>
      <vt:lpstr>Choose VA Theme</vt:lpstr>
      <vt:lpstr>1_Custom Design</vt:lpstr>
      <vt:lpstr>Custom Design</vt:lpstr>
      <vt:lpstr>1_Choose VA Theme</vt:lpstr>
      <vt:lpstr>Legacy Appeals: DRO Review Process</vt:lpstr>
      <vt:lpstr>The Bottom Line</vt:lpstr>
      <vt:lpstr>Lesson Objectives</vt:lpstr>
      <vt:lpstr>References</vt:lpstr>
      <vt:lpstr>Identify the duties, jurisdiction, decisional authority, and limits of authority of the DRO </vt:lpstr>
      <vt:lpstr>DRO Duties</vt:lpstr>
      <vt:lpstr>DRO Jurisdiction</vt:lpstr>
      <vt:lpstr>Issues Not Under DRO Jurisdiction</vt:lpstr>
      <vt:lpstr>DRO Decisional Authority</vt:lpstr>
      <vt:lpstr>Limits on Decisional Authority</vt:lpstr>
      <vt:lpstr>Knowledge Check #1</vt:lpstr>
      <vt:lpstr>Explain de novo review process conducted by DROs </vt:lpstr>
      <vt:lpstr>Right to De Novo Review</vt:lpstr>
      <vt:lpstr>Conducting the Review</vt:lpstr>
      <vt:lpstr>De Novo Review</vt:lpstr>
      <vt:lpstr>Knowledge Check #2</vt:lpstr>
      <vt:lpstr>Describe DRO duties in a legacy informal conference  </vt:lpstr>
      <vt:lpstr>Purpose of Informal Conference</vt:lpstr>
      <vt:lpstr>Conducting the Conference</vt:lpstr>
      <vt:lpstr>Informal Conference Report</vt:lpstr>
      <vt:lpstr>Report Example</vt:lpstr>
      <vt:lpstr>Knowledge Check #3</vt:lpstr>
      <vt:lpstr>Detail the different DRO decisions made on appealed issues </vt:lpstr>
      <vt:lpstr>Awarding Full Benefits</vt:lpstr>
      <vt:lpstr>Awarding Partial Benefits</vt:lpstr>
      <vt:lpstr>Upholding Prior Decision</vt:lpstr>
      <vt:lpstr>Knowledge Check #4</vt:lpstr>
      <vt:lpstr>Course Summary</vt:lpstr>
      <vt:lpstr>Questions?</vt:lpstr>
      <vt:lpstr>Next Steps</vt:lpstr>
    </vt:vector>
  </TitlesOfParts>
  <Company>Veterans Benefits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Legacy Appeals: DRO Review Process PowerPoint Presentation</dc:title>
  <dc:creator>Department of Veterans Affairs, Veterans Benefits Administration, Pension and Fiduciary Service, STAFF</dc:creator>
  <cp:lastModifiedBy>Kathy Poole</cp:lastModifiedBy>
  <cp:revision>438</cp:revision>
  <cp:lastPrinted>2019-05-03T19:24:24Z</cp:lastPrinted>
  <dcterms:created xsi:type="dcterms:W3CDTF">2018-12-10T17:48:20Z</dcterms:created>
  <dcterms:modified xsi:type="dcterms:W3CDTF">2023-12-05T15:55:24Z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vt:lpwstr>
  </property>
  <property fmtid="{D5CDD505-2E9C-101B-9397-08002B2CF9AE}" pid="3" name="Type">
    <vt:lpwstr>Presentation</vt:lpwstr>
  </property>
</Properties>
</file>