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60"/>
  </p:notesMasterIdLst>
  <p:sldIdLst>
    <p:sldId id="1443" r:id="rId5"/>
    <p:sldId id="719" r:id="rId6"/>
    <p:sldId id="720" r:id="rId7"/>
    <p:sldId id="1074" r:id="rId8"/>
    <p:sldId id="1397" r:id="rId9"/>
    <p:sldId id="1412" r:id="rId10"/>
    <p:sldId id="789" r:id="rId11"/>
    <p:sldId id="1413" r:id="rId12"/>
    <p:sldId id="791" r:id="rId13"/>
    <p:sldId id="1442" r:id="rId14"/>
    <p:sldId id="1414" r:id="rId15"/>
    <p:sldId id="1422" r:id="rId16"/>
    <p:sldId id="792" r:id="rId17"/>
    <p:sldId id="793" r:id="rId18"/>
    <p:sldId id="796" r:id="rId19"/>
    <p:sldId id="1415" r:id="rId20"/>
    <p:sldId id="1416" r:id="rId21"/>
    <p:sldId id="1417" r:id="rId22"/>
    <p:sldId id="787" r:id="rId23"/>
    <p:sldId id="806" r:id="rId24"/>
    <p:sldId id="1418" r:id="rId25"/>
    <p:sldId id="1419" r:id="rId26"/>
    <p:sldId id="1379" r:id="rId27"/>
    <p:sldId id="1073" r:id="rId28"/>
    <p:sldId id="1421" r:id="rId29"/>
    <p:sldId id="1423" r:id="rId30"/>
    <p:sldId id="1420" r:id="rId31"/>
    <p:sldId id="1424" r:id="rId32"/>
    <p:sldId id="1425" r:id="rId33"/>
    <p:sldId id="1426" r:id="rId34"/>
    <p:sldId id="788" r:id="rId35"/>
    <p:sldId id="1427" r:id="rId36"/>
    <p:sldId id="790" r:id="rId37"/>
    <p:sldId id="1428" r:id="rId38"/>
    <p:sldId id="1429" r:id="rId39"/>
    <p:sldId id="1430" r:id="rId40"/>
    <p:sldId id="794" r:id="rId41"/>
    <p:sldId id="1431" r:id="rId42"/>
    <p:sldId id="1432" r:id="rId43"/>
    <p:sldId id="1433" r:id="rId44"/>
    <p:sldId id="786" r:id="rId45"/>
    <p:sldId id="1434" r:id="rId46"/>
    <p:sldId id="1435" r:id="rId47"/>
    <p:sldId id="1436" r:id="rId48"/>
    <p:sldId id="1437" r:id="rId49"/>
    <p:sldId id="1438" r:id="rId50"/>
    <p:sldId id="1439" r:id="rId51"/>
    <p:sldId id="808" r:id="rId52"/>
    <p:sldId id="1440" r:id="rId53"/>
    <p:sldId id="1441" r:id="rId54"/>
    <p:sldId id="782" r:id="rId55"/>
    <p:sldId id="1404" r:id="rId56"/>
    <p:sldId id="783" r:id="rId57"/>
    <p:sldId id="784" r:id="rId58"/>
    <p:sldId id="785" r:id="rId59"/>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9301" autoAdjust="0"/>
  </p:normalViewPr>
  <p:slideViewPr>
    <p:cSldViewPr snapToGrid="0">
      <p:cViewPr varScale="1">
        <p:scale>
          <a:sx n="100" d="100"/>
          <a:sy n="100" d="100"/>
        </p:scale>
        <p:origin x="72" y="31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2/14/2020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pic>
        <p:nvPicPr>
          <p:cNvPr id="3" name="Picture 2">
            <a:extLst>
              <a:ext uri="{FF2B5EF4-FFF2-40B4-BE49-F238E27FC236}">
                <a16:creationId xmlns:a16="http://schemas.microsoft.com/office/drawing/2014/main" id="{933AC69D-9816-486E-B427-C6DEC1C249CC}"/>
              </a:ext>
            </a:extLst>
          </p:cNvPr>
          <p:cNvPicPr>
            <a:picLocks noChangeAspect="1"/>
          </p:cNvPicPr>
          <p:nvPr userDrawn="1"/>
        </p:nvPicPr>
        <p:blipFill>
          <a:blip r:embed="rId14"/>
          <a:stretch>
            <a:fillRect/>
          </a:stretch>
        </p:blipFill>
        <p:spPr>
          <a:xfrm>
            <a:off x="527054" y="55000"/>
            <a:ext cx="2640758" cy="11415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vbaw.vba.va.gov/VBMS/docs/0003BF_VBMS_18_0_Awards_User_Guide_20191206.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vbaw.vba.va.gov/bl/21/star/bestpractices.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76270/M21-1-Part-III-Subpart-iv-Chapter-4-Section-O-Mental-Disorders#3" TargetMode="External"/><Relationship Id="rId2" Type="http://schemas.openxmlformats.org/officeDocument/2006/relationships/hyperlink" Target="https://vaww.vrm.km.va.gov/system/templates/selfservice/va_kanew/help/agent/locale/en-US/portal/554400000001034/content/554400000014906/M21-1-Part-IV-Subpart-ii-Chapter-1-Section-D-Claims-for-Service-Connection-SC-for-Post-Traumatic-Stress-Disorder-PTSD#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vbaw.vba.va.gov/VBMS/Resources_Job_Aids.a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a:t>
            </a:r>
            <a:r>
              <a:rPr lang="en-US" sz="3200"/>
              <a:t>edited audio </a:t>
            </a:r>
            <a:r>
              <a:rPr lang="en-US" sz="3200" dirty="0"/>
              <a:t>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17294056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8DE8-C924-40ED-9EB6-98E17C4F0015}"/>
              </a:ext>
            </a:extLst>
          </p:cNvPr>
          <p:cNvSpPr>
            <a:spLocks noGrp="1"/>
          </p:cNvSpPr>
          <p:nvPr>
            <p:ph type="title"/>
          </p:nvPr>
        </p:nvSpPr>
        <p:spPr/>
        <p:txBody>
          <a:bodyPr/>
          <a:lstStyle/>
          <a:p>
            <a:r>
              <a:rPr lang="en-US" dirty="0"/>
              <a:t>Revision of M21-1IV.ii.3.A</a:t>
            </a:r>
          </a:p>
        </p:txBody>
      </p:sp>
      <p:sp>
        <p:nvSpPr>
          <p:cNvPr id="3" name="Content Placeholder 2">
            <a:extLst>
              <a:ext uri="{FF2B5EF4-FFF2-40B4-BE49-F238E27FC236}">
                <a16:creationId xmlns:a16="http://schemas.microsoft.com/office/drawing/2014/main" id="{F8CA9F39-8847-4BC4-886A-9C1BC3E46179}"/>
              </a:ext>
            </a:extLst>
          </p:cNvPr>
          <p:cNvSpPr>
            <a:spLocks noGrp="1"/>
          </p:cNvSpPr>
          <p:nvPr>
            <p:ph idx="1"/>
          </p:nvPr>
        </p:nvSpPr>
        <p:spPr/>
        <p:txBody>
          <a:bodyPr/>
          <a:lstStyle/>
          <a:p>
            <a:pPr marL="0" indent="0" algn="ctr">
              <a:buNone/>
            </a:pPr>
            <a:r>
              <a:rPr lang="en-US" b="1" dirty="0"/>
              <a:t>Topic 2, Block a (cont.)</a:t>
            </a:r>
          </a:p>
          <a:p>
            <a:pPr marL="0" indent="0" algn="ctr">
              <a:buNone/>
            </a:pPr>
            <a:endParaRPr lang="en-US" sz="1200" b="1" dirty="0"/>
          </a:p>
          <a:p>
            <a:pPr marL="0" indent="0">
              <a:buNone/>
            </a:pPr>
            <a:r>
              <a:rPr lang="en-US" dirty="0"/>
              <a:t>While the </a:t>
            </a:r>
            <a:r>
              <a:rPr lang="en-US" i="1" dirty="0" err="1"/>
              <a:t>Codesheet</a:t>
            </a:r>
            <a:r>
              <a:rPr lang="en-US" dirty="0"/>
              <a:t> should be updated so it reads how it should have read had there been no CUE,</a:t>
            </a:r>
          </a:p>
          <a:p>
            <a:pPr marL="0" indent="0">
              <a:buNone/>
            </a:pPr>
            <a:endParaRPr lang="en-US" dirty="0"/>
          </a:p>
          <a:p>
            <a:r>
              <a:rPr lang="en-US" dirty="0"/>
              <a:t>Ensure that all effective dates are properly explained within the narrative of the rating decision.</a:t>
            </a:r>
          </a:p>
          <a:p>
            <a:endParaRPr lang="en-US" dirty="0"/>
          </a:p>
          <a:p>
            <a:pPr>
              <a:buFont typeface="Wingdings" panose="05000000000000000000" pitchFamily="2" charset="2"/>
              <a:buChar char="v"/>
            </a:pPr>
            <a:r>
              <a:rPr lang="en-US" dirty="0"/>
              <a:t>M21-1 III.iv.6.C.5.a</a:t>
            </a:r>
          </a:p>
          <a:p>
            <a:endParaRPr lang="en-US" dirty="0"/>
          </a:p>
        </p:txBody>
      </p:sp>
      <p:sp>
        <p:nvSpPr>
          <p:cNvPr id="4" name="Slide Number Placeholder 3">
            <a:extLst>
              <a:ext uri="{FF2B5EF4-FFF2-40B4-BE49-F238E27FC236}">
                <a16:creationId xmlns:a16="http://schemas.microsoft.com/office/drawing/2014/main" id="{540A2427-9A4C-46B7-A953-F8948281D2C4}"/>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401088325"/>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of M21-1IV.ii.3.A</a:t>
            </a:r>
          </a:p>
        </p:txBody>
      </p:sp>
      <p:sp>
        <p:nvSpPr>
          <p:cNvPr id="3" name="Content Placeholder 2"/>
          <p:cNvSpPr>
            <a:spLocks noGrp="1"/>
          </p:cNvSpPr>
          <p:nvPr>
            <p:ph idx="1"/>
          </p:nvPr>
        </p:nvSpPr>
        <p:spPr>
          <a:xfrm>
            <a:off x="847165" y="1589518"/>
            <a:ext cx="10945906" cy="4970308"/>
          </a:xfrm>
        </p:spPr>
        <p:txBody>
          <a:bodyPr/>
          <a:lstStyle/>
          <a:p>
            <a:pPr marL="0" indent="0" algn="ctr">
              <a:buNone/>
            </a:pPr>
            <a:r>
              <a:rPr lang="en-US" b="1" dirty="0"/>
              <a:t>Topic 2, Block a (cont.)</a:t>
            </a:r>
          </a:p>
          <a:p>
            <a:pPr marL="0" indent="0" algn="ctr">
              <a:buNone/>
            </a:pPr>
            <a:endParaRPr lang="en-US" sz="1200" b="1" dirty="0"/>
          </a:p>
          <a:p>
            <a:pPr marL="0" indent="0">
              <a:buNone/>
            </a:pPr>
            <a:r>
              <a:rPr lang="en-US" dirty="0"/>
              <a:t>When correction of a CUE requires the severance of service connection or a reduction in a disability evaluation, claims processors must:</a:t>
            </a:r>
          </a:p>
          <a:p>
            <a:r>
              <a:rPr lang="en-US" dirty="0"/>
              <a:t>correct the corporate record so it reads how it should have read had no error been made,</a:t>
            </a:r>
          </a:p>
          <a:p>
            <a:r>
              <a:rPr lang="en-US" dirty="0"/>
              <a:t>eliminate the resulting overpayment, and</a:t>
            </a:r>
          </a:p>
          <a:p>
            <a:r>
              <a:rPr lang="en-US" dirty="0"/>
              <a:t>reduce or discontinue the Veteran’s benefits effective the first of the month following a 60-day period that begins on the date VA notifies the Veteran of the decision</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2608491943"/>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2391-75A0-48FF-AFC3-D7FDC0F456BD}"/>
              </a:ext>
            </a:extLst>
          </p:cNvPr>
          <p:cNvSpPr>
            <a:spLocks noGrp="1"/>
          </p:cNvSpPr>
          <p:nvPr>
            <p:ph type="title"/>
          </p:nvPr>
        </p:nvSpPr>
        <p:spPr/>
        <p:txBody>
          <a:bodyPr/>
          <a:lstStyle/>
          <a:p>
            <a:r>
              <a:rPr lang="en-US" dirty="0"/>
              <a:t>Revision of M21-1IV.ii.3.A</a:t>
            </a:r>
          </a:p>
        </p:txBody>
      </p:sp>
      <p:sp>
        <p:nvSpPr>
          <p:cNvPr id="3" name="Content Placeholder 2">
            <a:extLst>
              <a:ext uri="{FF2B5EF4-FFF2-40B4-BE49-F238E27FC236}">
                <a16:creationId xmlns:a16="http://schemas.microsoft.com/office/drawing/2014/main" id="{39D4DACB-2F76-4088-AF55-E6D71409B6B3}"/>
              </a:ext>
            </a:extLst>
          </p:cNvPr>
          <p:cNvSpPr>
            <a:spLocks noGrp="1"/>
          </p:cNvSpPr>
          <p:nvPr>
            <p:ph idx="1"/>
          </p:nvPr>
        </p:nvSpPr>
        <p:spPr/>
        <p:txBody>
          <a:bodyPr/>
          <a:lstStyle/>
          <a:p>
            <a:r>
              <a:rPr lang="en-US" dirty="0"/>
              <a:t>According to the Office of Business Process Integration (OBPI):</a:t>
            </a:r>
          </a:p>
          <a:p>
            <a:pPr marL="0" indent="0">
              <a:buNone/>
            </a:pPr>
            <a:endParaRPr lang="en-US" sz="2000" dirty="0"/>
          </a:p>
          <a:p>
            <a:pPr lvl="1"/>
            <a:r>
              <a:rPr lang="en-US" dirty="0"/>
              <a:t>This issue will be remediated with the VBMS 18.1 release scheduled for early March</a:t>
            </a:r>
          </a:p>
          <a:p>
            <a:pPr lvl="1"/>
            <a:endParaRPr lang="en-US" dirty="0"/>
          </a:p>
          <a:p>
            <a:pPr lvl="1"/>
            <a:r>
              <a:rPr lang="en-US" dirty="0"/>
              <a:t>In the meantime, in order to avoid an overpayment due to omnibus to the end date variance creating an overpayment, users can use Generate Award Override (GAO) as the preferred method to process these cases</a:t>
            </a:r>
          </a:p>
          <a:p>
            <a:pPr lvl="1"/>
            <a:endParaRPr lang="en-US" sz="1800" dirty="0"/>
          </a:p>
          <a:p>
            <a:pPr lvl="1"/>
            <a:r>
              <a:rPr lang="en-US" dirty="0"/>
              <a:t>The user manual on how to utilize GAO is located here:</a:t>
            </a:r>
          </a:p>
          <a:p>
            <a:pPr lvl="2"/>
            <a:r>
              <a:rPr lang="en-US" u="sng" dirty="0">
                <a:hlinkClick r:id="rId2"/>
              </a:rPr>
              <a:t>https://vbaw.vba.va.gov/VBMS/docs/0003BF_VBMS_18_0_Awards_User_Guide_20191206.pdf</a:t>
            </a:r>
            <a:r>
              <a:rPr lang="en-US" dirty="0"/>
              <a:t> </a:t>
            </a:r>
          </a:p>
          <a:p>
            <a:pPr lvl="1"/>
            <a:endParaRPr lang="en-US" sz="1800" dirty="0"/>
          </a:p>
        </p:txBody>
      </p:sp>
      <p:sp>
        <p:nvSpPr>
          <p:cNvPr id="4" name="Slide Number Placeholder 3">
            <a:extLst>
              <a:ext uri="{FF2B5EF4-FFF2-40B4-BE49-F238E27FC236}">
                <a16:creationId xmlns:a16="http://schemas.microsoft.com/office/drawing/2014/main" id="{3F6CB412-71AC-4009-8E33-9D20E24037EA}"/>
              </a:ext>
            </a:extLst>
          </p:cNvPr>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65419224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of M21-1IV.ii.3.A (cont.)</a:t>
            </a:r>
          </a:p>
        </p:txBody>
      </p:sp>
      <p:sp>
        <p:nvSpPr>
          <p:cNvPr id="3" name="Content Placeholder 2"/>
          <p:cNvSpPr>
            <a:spLocks noGrp="1"/>
          </p:cNvSpPr>
          <p:nvPr>
            <p:ph idx="1"/>
          </p:nvPr>
        </p:nvSpPr>
        <p:spPr/>
        <p:txBody>
          <a:bodyPr/>
          <a:lstStyle/>
          <a:p>
            <a:pPr marL="0" indent="0" algn="ctr">
              <a:buNone/>
            </a:pPr>
            <a:r>
              <a:rPr lang="en-US" b="1" dirty="0"/>
              <a:t>New Block b in Topic 2</a:t>
            </a:r>
          </a:p>
          <a:p>
            <a:pPr marL="0" indent="0" algn="ctr">
              <a:buNone/>
            </a:pPr>
            <a:endParaRPr lang="en-US" sz="1200" dirty="0"/>
          </a:p>
          <a:p>
            <a:r>
              <a:rPr lang="en-US" dirty="0"/>
              <a:t>Provides instructions for handling cases in which correction of a CUE will </a:t>
            </a:r>
            <a:r>
              <a:rPr lang="en-US" b="1" i="1" dirty="0"/>
              <a:t>not</a:t>
            </a:r>
            <a:r>
              <a:rPr lang="en-US" dirty="0"/>
              <a:t> result in a reduction in the current or a prior combined disability evaluation</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423108781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of M21-1IV.ii.3.A (cont.)</a:t>
            </a:r>
          </a:p>
        </p:txBody>
      </p:sp>
      <p:sp>
        <p:nvSpPr>
          <p:cNvPr id="3" name="Content Placeholder 2"/>
          <p:cNvSpPr>
            <a:spLocks noGrp="1"/>
          </p:cNvSpPr>
          <p:nvPr>
            <p:ph idx="1"/>
          </p:nvPr>
        </p:nvSpPr>
        <p:spPr/>
        <p:txBody>
          <a:bodyPr/>
          <a:lstStyle/>
          <a:p>
            <a:pPr marL="0" indent="0" algn="ctr">
              <a:buNone/>
            </a:pPr>
            <a:r>
              <a:rPr lang="en-US" b="1" dirty="0"/>
              <a:t>New Block d in Topic 2</a:t>
            </a:r>
          </a:p>
          <a:p>
            <a:pPr marL="0" indent="0">
              <a:buNone/>
            </a:pPr>
            <a:endParaRPr lang="en-US" dirty="0"/>
          </a:p>
          <a:p>
            <a:r>
              <a:rPr lang="en-US" dirty="0"/>
              <a:t>Provides instructions for handling cases in which multiple issues are awaiting a rating decision and one of the issues involves the correction of a CUE</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73955923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of Changes </a:t>
            </a:r>
            <a:br>
              <a:rPr lang="en-US" dirty="0"/>
            </a:br>
            <a:r>
              <a:rPr lang="en-US" dirty="0"/>
              <a:t>to M21-1III.iii.5.L.1.b and c</a:t>
            </a:r>
          </a:p>
        </p:txBody>
      </p:sp>
      <p:sp>
        <p:nvSpPr>
          <p:cNvPr id="3" name="Content Placeholder 2"/>
          <p:cNvSpPr>
            <a:spLocks noGrp="1"/>
          </p:cNvSpPr>
          <p:nvPr>
            <p:ph idx="1"/>
          </p:nvPr>
        </p:nvSpPr>
        <p:spPr/>
        <p:txBody>
          <a:bodyPr/>
          <a:lstStyle/>
          <a:p>
            <a:pPr marL="0" indent="0" algn="ctr">
              <a:buNone/>
            </a:pPr>
            <a:r>
              <a:rPr lang="en-US" b="1" dirty="0"/>
              <a:t>Shelf Life of Information Regarding the Status of Dependents</a:t>
            </a:r>
          </a:p>
          <a:p>
            <a:pPr marL="0" indent="0" algn="ctr">
              <a:spcBef>
                <a:spcPts val="0"/>
              </a:spcBef>
              <a:buNone/>
            </a:pPr>
            <a:endParaRPr lang="en-US" sz="1200" b="1" dirty="0"/>
          </a:p>
          <a:p>
            <a:pPr>
              <a:spcBef>
                <a:spcPts val="0"/>
              </a:spcBef>
            </a:pPr>
            <a:r>
              <a:rPr lang="en-US" dirty="0"/>
              <a:t>Changes to Blocks b and c that were published in January 2020 reduced the shelf life from eight years to three years to coincide with an increase in the frequency with which VA will begin sending </a:t>
            </a:r>
            <a:r>
              <a:rPr lang="en-US" i="1" dirty="0"/>
              <a:t>VA Form 21-0538, Mandatory Status of Dependents</a:t>
            </a:r>
            <a:r>
              <a:rPr lang="en-US" dirty="0"/>
              <a:t>, to Veterans for completion</a:t>
            </a:r>
          </a:p>
          <a:p>
            <a:pPr>
              <a:spcBef>
                <a:spcPts val="0"/>
              </a:spcBef>
            </a:pPr>
            <a:r>
              <a:rPr lang="en-US" dirty="0"/>
              <a:t>Changes have been rescinded until the Hines Information Technology Center finishes updating its system to facilitate the release of </a:t>
            </a:r>
            <a:r>
              <a:rPr lang="en-US" i="1" dirty="0"/>
              <a:t>VA Form 21-0538</a:t>
            </a:r>
            <a:r>
              <a:rPr lang="en-US" dirty="0"/>
              <a:t> according to the new schedule</a:t>
            </a:r>
          </a:p>
          <a:p>
            <a:pPr>
              <a:spcBef>
                <a:spcPts val="0"/>
              </a:spcBef>
            </a:pPr>
            <a:endParaRPr lang="en-US" dirty="0"/>
          </a:p>
          <a:p>
            <a:pPr marL="0" indent="0">
              <a:buNone/>
            </a:pPr>
            <a:endParaRPr lang="en-US" b="1" dirty="0"/>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274768340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C817-CAA4-478A-A93E-88DA4164B05A}"/>
              </a:ext>
            </a:extLst>
          </p:cNvPr>
          <p:cNvSpPr>
            <a:spLocks noGrp="1"/>
          </p:cNvSpPr>
          <p:nvPr>
            <p:ph type="title"/>
          </p:nvPr>
        </p:nvSpPr>
        <p:spPr/>
        <p:txBody>
          <a:bodyPr/>
          <a:lstStyle/>
          <a:p>
            <a:r>
              <a:rPr lang="en-US" dirty="0"/>
              <a:t>Proper Placement of Date Stamps</a:t>
            </a:r>
          </a:p>
        </p:txBody>
      </p:sp>
      <p:sp>
        <p:nvSpPr>
          <p:cNvPr id="4" name="Slide Number Placeholder 3">
            <a:extLst>
              <a:ext uri="{FF2B5EF4-FFF2-40B4-BE49-F238E27FC236}">
                <a16:creationId xmlns:a16="http://schemas.microsoft.com/office/drawing/2014/main" id="{8A489B0E-AD6A-432C-8E81-C60C83BA69F2}"/>
              </a:ext>
            </a:extLst>
          </p:cNvPr>
          <p:cNvSpPr>
            <a:spLocks noGrp="1"/>
          </p:cNvSpPr>
          <p:nvPr>
            <p:ph type="sldNum" sz="quarter" idx="10"/>
          </p:nvPr>
        </p:nvSpPr>
        <p:spPr/>
        <p:txBody>
          <a:bodyPr/>
          <a:lstStyle/>
          <a:p>
            <a:fld id="{7C414AED-89CE-4A48-8B2B-1B3A5C68EA2A}" type="slidenum">
              <a:rPr lang="en-US" smtClean="0"/>
              <a:t>16</a:t>
            </a:fld>
            <a:endParaRPr lang="en-US" dirty="0"/>
          </a:p>
        </p:txBody>
      </p:sp>
      <p:sp>
        <p:nvSpPr>
          <p:cNvPr id="5" name="TextBox 1">
            <a:extLst>
              <a:ext uri="{FF2B5EF4-FFF2-40B4-BE49-F238E27FC236}">
                <a16:creationId xmlns:a16="http://schemas.microsoft.com/office/drawing/2014/main" id="{CD1C92F8-C754-448D-B22D-0331F984B721}"/>
              </a:ext>
            </a:extLst>
          </p:cNvPr>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Angela Moritz</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25439922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Placement of Date Stamps</a:t>
            </a:r>
          </a:p>
        </p:txBody>
      </p:sp>
      <p:sp>
        <p:nvSpPr>
          <p:cNvPr id="3" name="Content Placeholder 2"/>
          <p:cNvSpPr>
            <a:spLocks noGrp="1"/>
          </p:cNvSpPr>
          <p:nvPr>
            <p:ph idx="1"/>
          </p:nvPr>
        </p:nvSpPr>
        <p:spPr/>
        <p:txBody>
          <a:bodyPr/>
          <a:lstStyle/>
          <a:p>
            <a:r>
              <a:rPr lang="en-US" dirty="0"/>
              <a:t>Date stamp reminders (M21-1 III.ii.1.C.1.c)</a:t>
            </a:r>
          </a:p>
          <a:p>
            <a:pPr lvl="1"/>
            <a:r>
              <a:rPr lang="en-US" dirty="0"/>
              <a:t>Place </a:t>
            </a:r>
          </a:p>
          <a:p>
            <a:pPr lvl="2"/>
            <a:r>
              <a:rPr lang="en-US" dirty="0"/>
              <a:t>on front of documents</a:t>
            </a:r>
          </a:p>
          <a:p>
            <a:pPr lvl="2"/>
            <a:r>
              <a:rPr lang="en-US" dirty="0"/>
              <a:t>bottom, right corner, and</a:t>
            </a:r>
          </a:p>
          <a:p>
            <a:pPr lvl="2"/>
            <a:r>
              <a:rPr lang="en-US" dirty="0"/>
              <a:t>first page of</a:t>
            </a:r>
          </a:p>
          <a:p>
            <a:pPr lvl="3"/>
            <a:r>
              <a:rPr lang="en-US" dirty="0"/>
              <a:t>VA forms</a:t>
            </a:r>
          </a:p>
          <a:p>
            <a:pPr lvl="3"/>
            <a:r>
              <a:rPr lang="en-US" dirty="0"/>
              <a:t>claimant correspondence, and</a:t>
            </a:r>
          </a:p>
          <a:p>
            <a:pPr lvl="3"/>
            <a:r>
              <a:rPr lang="en-US" dirty="0"/>
              <a:t>cover sheets from representatives</a:t>
            </a:r>
          </a:p>
          <a:p>
            <a:pPr lvl="1"/>
            <a:r>
              <a:rPr lang="en-US" dirty="0"/>
              <a:t>DO NOT obscure data (images, text, writing, </a:t>
            </a:r>
            <a:r>
              <a:rPr lang="en-US" dirty="0" err="1"/>
              <a:t>etc</a:t>
            </a:r>
            <a:r>
              <a:rPr lang="en-US" dirty="0"/>
              <a:t>)</a:t>
            </a:r>
          </a:p>
          <a:p>
            <a:pPr lvl="1"/>
            <a:r>
              <a:rPr lang="en-US" dirty="0"/>
              <a:t>Date stamp first and last page of all medical evidence</a:t>
            </a:r>
          </a:p>
          <a:p>
            <a:pPr lvl="1"/>
            <a:r>
              <a:rPr lang="en-US" dirty="0"/>
              <a:t>Do not separate batches of incoming mail</a:t>
            </a:r>
          </a:p>
          <a:p>
            <a:pPr lvl="1"/>
            <a:endParaRPr lang="en-US" dirty="0"/>
          </a:p>
          <a:p>
            <a:pPr lvl="2"/>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370383224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C817-CAA4-478A-A93E-88DA4164B05A}"/>
              </a:ext>
            </a:extLst>
          </p:cNvPr>
          <p:cNvSpPr>
            <a:spLocks noGrp="1"/>
          </p:cNvSpPr>
          <p:nvPr>
            <p:ph type="title"/>
          </p:nvPr>
        </p:nvSpPr>
        <p:spPr/>
        <p:txBody>
          <a:bodyPr/>
          <a:lstStyle/>
          <a:p>
            <a:r>
              <a:rPr lang="en-US" dirty="0"/>
              <a:t>Active Service Pay Final Rule</a:t>
            </a:r>
          </a:p>
        </p:txBody>
      </p:sp>
      <p:sp>
        <p:nvSpPr>
          <p:cNvPr id="4" name="Slide Number Placeholder 3">
            <a:extLst>
              <a:ext uri="{FF2B5EF4-FFF2-40B4-BE49-F238E27FC236}">
                <a16:creationId xmlns:a16="http://schemas.microsoft.com/office/drawing/2014/main" id="{8A489B0E-AD6A-432C-8E81-C60C83BA69F2}"/>
              </a:ext>
            </a:extLst>
          </p:cNvPr>
          <p:cNvSpPr>
            <a:spLocks noGrp="1"/>
          </p:cNvSpPr>
          <p:nvPr>
            <p:ph type="sldNum" sz="quarter" idx="10"/>
          </p:nvPr>
        </p:nvSpPr>
        <p:spPr/>
        <p:txBody>
          <a:bodyPr/>
          <a:lstStyle/>
          <a:p>
            <a:fld id="{7C414AED-89CE-4A48-8B2B-1B3A5C68EA2A}" type="slidenum">
              <a:rPr lang="en-US" smtClean="0"/>
              <a:t>18</a:t>
            </a:fld>
            <a:endParaRPr lang="en-US" dirty="0"/>
          </a:p>
        </p:txBody>
      </p:sp>
      <p:sp>
        <p:nvSpPr>
          <p:cNvPr id="5" name="TextBox 1">
            <a:extLst>
              <a:ext uri="{FF2B5EF4-FFF2-40B4-BE49-F238E27FC236}">
                <a16:creationId xmlns:a16="http://schemas.microsoft.com/office/drawing/2014/main" id="{CD1C92F8-C754-448D-B22D-0331F984B721}"/>
              </a:ext>
            </a:extLst>
          </p:cNvPr>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err="1">
                <a:solidFill>
                  <a:srgbClr val="000066"/>
                </a:solidFill>
              </a:rPr>
              <a:t>Olumayowa</a:t>
            </a:r>
            <a:r>
              <a:rPr lang="en-US" altLang="en-US" sz="3200" kern="0" dirty="0">
                <a:solidFill>
                  <a:srgbClr val="000066"/>
                </a:solidFill>
              </a:rPr>
              <a:t> </a:t>
            </a:r>
            <a:r>
              <a:rPr lang="en-US" altLang="en-US" sz="3200" kern="0" dirty="0" err="1">
                <a:solidFill>
                  <a:srgbClr val="000066"/>
                </a:solidFill>
              </a:rPr>
              <a:t>Famakinwa</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VASRD Implementation Lead</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Regulations and Forms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62045855"/>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Service Pay: </a:t>
            </a:r>
            <a:br>
              <a:rPr lang="en-US" dirty="0"/>
            </a:br>
            <a:r>
              <a:rPr lang="en-US" dirty="0"/>
              <a:t>Revisions to 38 CFR §§ 3.103 and 3.654 </a:t>
            </a:r>
          </a:p>
        </p:txBody>
      </p:sp>
      <p:sp>
        <p:nvSpPr>
          <p:cNvPr id="3" name="Content Placeholder 2"/>
          <p:cNvSpPr>
            <a:spLocks noGrp="1"/>
          </p:cNvSpPr>
          <p:nvPr>
            <p:ph idx="1"/>
          </p:nvPr>
        </p:nvSpPr>
        <p:spPr/>
        <p:txBody>
          <a:bodyPr/>
          <a:lstStyle/>
          <a:p>
            <a:r>
              <a:rPr lang="en-US" dirty="0"/>
              <a:t>Purpose:</a:t>
            </a:r>
          </a:p>
          <a:p>
            <a:pPr lvl="1"/>
            <a:r>
              <a:rPr lang="en-US" dirty="0"/>
              <a:t>Allow benefits to be suspended (for Drill Pay) or discontinued (for Active Service) based on notice from DoD without due process.* This change applies to compensation benefits only</a:t>
            </a:r>
          </a:p>
          <a:p>
            <a:pPr lvl="1"/>
            <a:r>
              <a:rPr lang="en-US" dirty="0"/>
              <a:t>Allow benefits to be reinstated (after discharge from Active Service) based on notice from DoD without a claim from the Veteran</a:t>
            </a:r>
          </a:p>
          <a:p>
            <a:pPr lvl="1"/>
            <a:r>
              <a:rPr lang="en-US" dirty="0"/>
              <a:t>Clarify how VA adjudicates benefit adjustments based on receipt of active service pay for certain types of service</a:t>
            </a:r>
          </a:p>
          <a:p>
            <a:pPr lvl="1"/>
            <a:endParaRPr lang="en-US" dirty="0"/>
          </a:p>
          <a:p>
            <a:pPr marL="457200" lvl="1" indent="0">
              <a:buNone/>
            </a:pPr>
            <a:r>
              <a:rPr lang="en-US" sz="2000" i="1" dirty="0"/>
              <a:t>*Exception:</a:t>
            </a:r>
            <a:r>
              <a:rPr lang="en-US" sz="2000" dirty="0"/>
              <a:t> Due process is still provided when a Veteran’s monthly disability compensation exceeds the monthly active service pay rate, unless notice of receipt of active service pay comes from Veteran.</a:t>
            </a:r>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February 12, 2020</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Service Pay: </a:t>
            </a:r>
            <a:br>
              <a:rPr lang="en-US" dirty="0"/>
            </a:br>
            <a:r>
              <a:rPr lang="en-US" dirty="0"/>
              <a:t>Revisions to 38 CFR §§ 3.103 and 3.654 </a:t>
            </a:r>
          </a:p>
        </p:txBody>
      </p:sp>
      <p:sp>
        <p:nvSpPr>
          <p:cNvPr id="3" name="Content Placeholder 2"/>
          <p:cNvSpPr>
            <a:spLocks noGrp="1"/>
          </p:cNvSpPr>
          <p:nvPr>
            <p:ph idx="1"/>
          </p:nvPr>
        </p:nvSpPr>
        <p:spPr/>
        <p:txBody>
          <a:bodyPr/>
          <a:lstStyle/>
          <a:p>
            <a:r>
              <a:rPr lang="en-US" dirty="0"/>
              <a:t>Benefits:</a:t>
            </a:r>
          </a:p>
          <a:p>
            <a:pPr lvl="1"/>
            <a:r>
              <a:rPr lang="en-US" dirty="0"/>
              <a:t>Reduce/eliminate overpayments associated with adjustments based on receipt of active service pay</a:t>
            </a:r>
          </a:p>
          <a:p>
            <a:pPr lvl="1"/>
            <a:r>
              <a:rPr lang="en-US" dirty="0"/>
              <a:t>Reduce amount of notifications and correspondences sent to/received from Veterans concerning award adjustments based on receipt of active service pay</a:t>
            </a:r>
          </a:p>
          <a:p>
            <a:pPr lvl="1"/>
            <a:r>
              <a:rPr lang="en-US" dirty="0"/>
              <a:t>Veterans retain the right to request a decision review of suspension, discontinuance, or reinstatement of VA benefits</a:t>
            </a:r>
          </a:p>
          <a:p>
            <a:pPr lvl="1"/>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33350271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C817-CAA4-478A-A93E-88DA4164B05A}"/>
              </a:ext>
            </a:extLst>
          </p:cNvPr>
          <p:cNvSpPr>
            <a:spLocks noGrp="1"/>
          </p:cNvSpPr>
          <p:nvPr>
            <p:ph type="title"/>
          </p:nvPr>
        </p:nvSpPr>
        <p:spPr/>
        <p:txBody>
          <a:bodyPr/>
          <a:lstStyle/>
          <a:p>
            <a:r>
              <a:rPr lang="en-US" dirty="0"/>
              <a:t>Restless Leg Syndrome</a:t>
            </a:r>
          </a:p>
        </p:txBody>
      </p:sp>
      <p:sp>
        <p:nvSpPr>
          <p:cNvPr id="4" name="Slide Number Placeholder 3">
            <a:extLst>
              <a:ext uri="{FF2B5EF4-FFF2-40B4-BE49-F238E27FC236}">
                <a16:creationId xmlns:a16="http://schemas.microsoft.com/office/drawing/2014/main" id="{8A489B0E-AD6A-432C-8E81-C60C83BA69F2}"/>
              </a:ext>
            </a:extLst>
          </p:cNvPr>
          <p:cNvSpPr>
            <a:spLocks noGrp="1"/>
          </p:cNvSpPr>
          <p:nvPr>
            <p:ph type="sldNum" sz="quarter" idx="10"/>
          </p:nvPr>
        </p:nvSpPr>
        <p:spPr/>
        <p:txBody>
          <a:bodyPr/>
          <a:lstStyle/>
          <a:p>
            <a:fld id="{7C414AED-89CE-4A48-8B2B-1B3A5C68EA2A}" type="slidenum">
              <a:rPr lang="en-US" smtClean="0"/>
              <a:t>21</a:t>
            </a:fld>
            <a:endParaRPr lang="en-US" dirty="0"/>
          </a:p>
        </p:txBody>
      </p:sp>
      <p:sp>
        <p:nvSpPr>
          <p:cNvPr id="5" name="TextBox 1">
            <a:extLst>
              <a:ext uri="{FF2B5EF4-FFF2-40B4-BE49-F238E27FC236}">
                <a16:creationId xmlns:a16="http://schemas.microsoft.com/office/drawing/2014/main" id="{CD1C92F8-C754-448D-B22D-0331F984B721}"/>
              </a:ext>
            </a:extLst>
          </p:cNvPr>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David Eckert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Regulations and Forms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34820174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Restless Leg Syndrome</a:t>
            </a:r>
          </a:p>
        </p:txBody>
      </p:sp>
      <p:sp>
        <p:nvSpPr>
          <p:cNvPr id="3" name="Content Placeholder 2"/>
          <p:cNvSpPr>
            <a:spLocks noGrp="1"/>
          </p:cNvSpPr>
          <p:nvPr>
            <p:ph idx="1"/>
          </p:nvPr>
        </p:nvSpPr>
        <p:spPr/>
        <p:txBody>
          <a:bodyPr/>
          <a:lstStyle/>
          <a:p>
            <a:r>
              <a:rPr lang="en-US" dirty="0"/>
              <a:t>Restless leg syndrome (RLS) is a neurological disorder characterized by throbbing, pulling, creeping, or other unpleasant sensations in the legs and an uncontrollable, and sometimes overwhelming, urge to move them. Symptoms occur primarily at night when a person is relaxing or at rest and can increase in severity during the night. </a:t>
            </a:r>
          </a:p>
          <a:p>
            <a:endParaRPr lang="en-US" dirty="0"/>
          </a:p>
          <a:p>
            <a:r>
              <a:rPr lang="en-US" dirty="0"/>
              <a:t>RLS should be rated under the appropriate peripheral neuropathy code(s) that most closely approximates the area of the extremity or extremities affected by the distribution of the symptoms. </a:t>
            </a:r>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119247283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Q-Tips</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sp>
        <p:nvSpPr>
          <p:cNvPr id="7" name="TextBox 1"/>
          <p:cNvSpPr txBox="1">
            <a:spLocks noChangeArrowheads="1"/>
          </p:cNvSpPr>
          <p:nvPr/>
        </p:nvSpPr>
        <p:spPr bwMode="auto">
          <a:xfrm>
            <a:off x="569344" y="2546013"/>
            <a:ext cx="11499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David Hannigan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 Officer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956374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814" y="0"/>
            <a:ext cx="8955186"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David Hannigan</a:t>
            </a:r>
          </a:p>
          <a:p>
            <a:pPr marL="0" indent="0">
              <a:buNone/>
            </a:pPr>
            <a:endParaRPr lang="en-US" sz="1600" dirty="0"/>
          </a:p>
          <a:p>
            <a:pPr lvl="1"/>
            <a:r>
              <a:rPr lang="en-US" dirty="0"/>
              <a:t> </a:t>
            </a:r>
            <a:r>
              <a:rPr lang="en-US" sz="2800" dirty="0"/>
              <a:t>david.hannigan@va.gov</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4" y="102550"/>
            <a:ext cx="8783109"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9501-6443-417F-BB45-40633B7E30E4}"/>
              </a:ext>
            </a:extLst>
          </p:cNvPr>
          <p:cNvSpPr>
            <a:spLocks noGrp="1"/>
          </p:cNvSpPr>
          <p:nvPr>
            <p:ph type="title"/>
          </p:nvPr>
        </p:nvSpPr>
        <p:spPr>
          <a:xfrm>
            <a:off x="3086101" y="16329"/>
            <a:ext cx="9220200" cy="1179321"/>
          </a:xfrm>
        </p:spPr>
        <p:txBody>
          <a:bodyPr/>
          <a:lstStyle/>
          <a:p>
            <a:r>
              <a:rPr lang="en-US" dirty="0"/>
              <a:t>Q-Tip #1: BVA &amp; Reasonably Raised Claim for IU</a:t>
            </a:r>
          </a:p>
        </p:txBody>
      </p:sp>
      <p:sp>
        <p:nvSpPr>
          <p:cNvPr id="3" name="Content Placeholder 2">
            <a:extLst>
              <a:ext uri="{FF2B5EF4-FFF2-40B4-BE49-F238E27FC236}">
                <a16:creationId xmlns:a16="http://schemas.microsoft.com/office/drawing/2014/main" id="{B21590AE-2093-4270-B1CC-D0557027C3DB}"/>
              </a:ext>
            </a:extLst>
          </p:cNvPr>
          <p:cNvSpPr>
            <a:spLocks noGrp="1"/>
          </p:cNvSpPr>
          <p:nvPr>
            <p:ph idx="1"/>
          </p:nvPr>
        </p:nvSpPr>
        <p:spPr/>
        <p:txBody>
          <a:bodyPr/>
          <a:lstStyle/>
          <a:p>
            <a:r>
              <a:rPr lang="en-US" dirty="0"/>
              <a:t>A decision from BVA to reasonably raise and grant IU should be effectuated, even if the claims folder does not contain a VAF 21-8940</a:t>
            </a:r>
          </a:p>
          <a:p>
            <a:pPr lvl="1"/>
            <a:r>
              <a:rPr lang="en-US" i="1" dirty="0"/>
              <a:t>Roberson v. </a:t>
            </a:r>
            <a:r>
              <a:rPr lang="en-US" i="1" dirty="0" err="1"/>
              <a:t>Principi</a:t>
            </a:r>
            <a:r>
              <a:rPr lang="en-US" dirty="0"/>
              <a:t>: VAF 21-8940 is a formality</a:t>
            </a:r>
            <a:endParaRPr lang="en-US" i="1" dirty="0"/>
          </a:p>
          <a:p>
            <a:endParaRPr lang="en-US" i="1" dirty="0"/>
          </a:p>
          <a:p>
            <a:r>
              <a:rPr lang="en-US" i="1" dirty="0"/>
              <a:t>However, </a:t>
            </a:r>
            <a:r>
              <a:rPr lang="en-US" dirty="0"/>
              <a:t>M21-1 IV.ii.2.F procedures regarding reasonably raising claims for IU are binding to decisions made at all regional offices</a:t>
            </a:r>
          </a:p>
          <a:p>
            <a:endParaRPr lang="en-US" dirty="0"/>
          </a:p>
          <a:p>
            <a:r>
              <a:rPr lang="en-US" dirty="0"/>
              <a:t>Implement grants of IU without development for a VAF 21-8940 </a:t>
            </a:r>
            <a:r>
              <a:rPr lang="en-US" i="1" dirty="0"/>
              <a:t>only</a:t>
            </a:r>
            <a:r>
              <a:rPr lang="en-US" dirty="0"/>
              <a:t> in cases when the BVA decision grants IU</a:t>
            </a:r>
          </a:p>
        </p:txBody>
      </p:sp>
      <p:sp>
        <p:nvSpPr>
          <p:cNvPr id="4" name="Slide Number Placeholder 3">
            <a:extLst>
              <a:ext uri="{FF2B5EF4-FFF2-40B4-BE49-F238E27FC236}">
                <a16:creationId xmlns:a16="http://schemas.microsoft.com/office/drawing/2014/main" id="{DE423D14-7B5F-4E17-832B-F28FD6F2A14D}"/>
              </a:ext>
            </a:extLst>
          </p:cNvPr>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372573388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E5C2-EEF1-4B9B-AEF8-38219795571F}"/>
              </a:ext>
            </a:extLst>
          </p:cNvPr>
          <p:cNvSpPr>
            <a:spLocks noGrp="1"/>
          </p:cNvSpPr>
          <p:nvPr>
            <p:ph type="title"/>
          </p:nvPr>
        </p:nvSpPr>
        <p:spPr/>
        <p:txBody>
          <a:bodyPr/>
          <a:lstStyle/>
          <a:p>
            <a:r>
              <a:rPr lang="en-US" dirty="0"/>
              <a:t>Q-Tip #2: Best Practice – Use of Exam Checklist</a:t>
            </a:r>
          </a:p>
        </p:txBody>
      </p:sp>
      <p:sp>
        <p:nvSpPr>
          <p:cNvPr id="3" name="Content Placeholder 2">
            <a:extLst>
              <a:ext uri="{FF2B5EF4-FFF2-40B4-BE49-F238E27FC236}">
                <a16:creationId xmlns:a16="http://schemas.microsoft.com/office/drawing/2014/main" id="{6FBF231F-5F3F-45C9-A596-B2BE503E6DDE}"/>
              </a:ext>
            </a:extLst>
          </p:cNvPr>
          <p:cNvSpPr>
            <a:spLocks noGrp="1"/>
          </p:cNvSpPr>
          <p:nvPr>
            <p:ph idx="1"/>
          </p:nvPr>
        </p:nvSpPr>
        <p:spPr/>
        <p:txBody>
          <a:bodyPr/>
          <a:lstStyle/>
          <a:p>
            <a:r>
              <a:rPr lang="en-US" dirty="0"/>
              <a:t>A new Exam Checklist (Supplemental Development Checklist) has been added to the CS Intranet Quality Assurance Office </a:t>
            </a:r>
            <a:r>
              <a:rPr lang="en-US" dirty="0">
                <a:hlinkClick r:id="rId2"/>
              </a:rPr>
              <a:t>Best Practices Page</a:t>
            </a:r>
            <a:endParaRPr lang="en-US" dirty="0"/>
          </a:p>
          <a:p>
            <a:endParaRPr lang="en-US" dirty="0"/>
          </a:p>
          <a:p>
            <a:r>
              <a:rPr lang="en-US" dirty="0"/>
              <a:t>Use of this checklist is </a:t>
            </a:r>
            <a:r>
              <a:rPr lang="en-US" i="1" dirty="0"/>
              <a:t>highly encouraged </a:t>
            </a:r>
            <a:r>
              <a:rPr lang="en-US" dirty="0"/>
              <a:t>for each claim because:</a:t>
            </a:r>
          </a:p>
          <a:p>
            <a:endParaRPr lang="en-US" dirty="0"/>
          </a:p>
          <a:p>
            <a:pPr lvl="1"/>
            <a:r>
              <a:rPr lang="en-US" dirty="0"/>
              <a:t>It will be used throughout the life of the claim</a:t>
            </a:r>
          </a:p>
          <a:p>
            <a:pPr lvl="1"/>
            <a:r>
              <a:rPr lang="en-US" dirty="0"/>
              <a:t>It includes important sections on the need for and scheduling exams</a:t>
            </a:r>
          </a:p>
          <a:p>
            <a:pPr lvl="1"/>
            <a:r>
              <a:rPr lang="en-US" dirty="0"/>
              <a:t>Development activity will be able to easily see what has been done</a:t>
            </a:r>
          </a:p>
        </p:txBody>
      </p:sp>
      <p:sp>
        <p:nvSpPr>
          <p:cNvPr id="4" name="Slide Number Placeholder 3">
            <a:extLst>
              <a:ext uri="{FF2B5EF4-FFF2-40B4-BE49-F238E27FC236}">
                <a16:creationId xmlns:a16="http://schemas.microsoft.com/office/drawing/2014/main" id="{C3AE4F6D-E284-48F8-A871-5F6218CF15BE}"/>
              </a:ext>
            </a:extLst>
          </p:cNvPr>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241403704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 #3</a:t>
            </a:r>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Esther </a:t>
            </a:r>
            <a:r>
              <a:rPr lang="en-US" altLang="en-US" sz="3200" kern="0" dirty="0" err="1">
                <a:solidFill>
                  <a:srgbClr val="000066"/>
                </a:solidFill>
              </a:rPr>
              <a:t>Adefope</a:t>
            </a:r>
            <a:endParaRPr lang="en-US" altLang="en-US" sz="3200" kern="0" dirty="0">
              <a:solidFill>
                <a:srgbClr val="000066"/>
              </a:solidFill>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Program Review – STAR Staff</a:t>
            </a:r>
            <a:endParaRPr lang="en-US" altLang="en-US" sz="3200" kern="0" dirty="0">
              <a:solidFill>
                <a:srgbClr val="000066"/>
              </a:solidFill>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7569678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CD1D-B308-4F2C-AE12-D24DD5ABB259}"/>
              </a:ext>
            </a:extLst>
          </p:cNvPr>
          <p:cNvSpPr>
            <a:spLocks noGrp="1"/>
          </p:cNvSpPr>
          <p:nvPr>
            <p:ph type="title"/>
          </p:nvPr>
        </p:nvSpPr>
        <p:spPr/>
        <p:txBody>
          <a:bodyPr/>
          <a:lstStyle/>
          <a:p>
            <a:r>
              <a:rPr lang="en-US" dirty="0"/>
              <a:t>Q-Tip #3: Who May Process an MST Claim </a:t>
            </a:r>
          </a:p>
        </p:txBody>
      </p:sp>
      <p:sp>
        <p:nvSpPr>
          <p:cNvPr id="3" name="Content Placeholder 2">
            <a:extLst>
              <a:ext uri="{FF2B5EF4-FFF2-40B4-BE49-F238E27FC236}">
                <a16:creationId xmlns:a16="http://schemas.microsoft.com/office/drawing/2014/main" id="{358882CE-6CEE-4B63-9E07-BD76CA004F8C}"/>
              </a:ext>
            </a:extLst>
          </p:cNvPr>
          <p:cNvSpPr>
            <a:spLocks noGrp="1"/>
          </p:cNvSpPr>
          <p:nvPr>
            <p:ph idx="1"/>
          </p:nvPr>
        </p:nvSpPr>
        <p:spPr/>
        <p:txBody>
          <a:bodyPr/>
          <a:lstStyle/>
          <a:p>
            <a:r>
              <a:rPr lang="en-US" dirty="0"/>
              <a:t>The </a:t>
            </a:r>
            <a:r>
              <a:rPr lang="en-US" i="1" dirty="0">
                <a:solidFill>
                  <a:srgbClr val="FF0000"/>
                </a:solidFill>
              </a:rPr>
              <a:t>only</a:t>
            </a:r>
            <a:r>
              <a:rPr lang="en-US" dirty="0"/>
              <a:t> claims processors that may develop and adjudicate Military Sexual Trauma (MST) claims are those that have:</a:t>
            </a:r>
          </a:p>
          <a:p>
            <a:endParaRPr lang="en-US" dirty="0"/>
          </a:p>
          <a:p>
            <a:pPr lvl="1"/>
            <a:r>
              <a:rPr lang="en-US" dirty="0"/>
              <a:t>Completed the requisite MST training</a:t>
            </a:r>
          </a:p>
          <a:p>
            <a:pPr marL="457200" lvl="1" indent="0">
              <a:buNone/>
            </a:pPr>
            <a:r>
              <a:rPr lang="en-US" dirty="0"/>
              <a:t>			</a:t>
            </a:r>
            <a:r>
              <a:rPr lang="en-US" i="1" dirty="0">
                <a:solidFill>
                  <a:srgbClr val="FF0000"/>
                </a:solidFill>
              </a:rPr>
              <a:t>AND</a:t>
            </a:r>
          </a:p>
          <a:p>
            <a:pPr lvl="1"/>
            <a:r>
              <a:rPr lang="en-US" dirty="0"/>
              <a:t>Been locally deemed as a Subject Matter Expert (SME) on MST</a:t>
            </a:r>
          </a:p>
          <a:p>
            <a:pPr marL="0" indent="0">
              <a:buNone/>
            </a:pPr>
            <a:endParaRPr lang="en-US" dirty="0"/>
          </a:p>
          <a:p>
            <a:pPr marL="0" indent="0">
              <a:buNone/>
            </a:pPr>
            <a:r>
              <a:rPr lang="en-US" dirty="0">
                <a:solidFill>
                  <a:srgbClr val="FF0000"/>
                </a:solidFill>
              </a:rPr>
              <a:t>* </a:t>
            </a:r>
            <a:r>
              <a:rPr lang="en-US" u="sng" dirty="0">
                <a:solidFill>
                  <a:srgbClr val="FF0000"/>
                </a:solidFill>
                <a:hlinkClick r:id="rId2">
                  <a:extLst>
                    <a:ext uri="{A12FA001-AC4F-418D-AE19-62706E023703}">
                      <ahyp:hlinkClr xmlns:ahyp="http://schemas.microsoft.com/office/drawing/2018/hyperlinkcolor" val="tx"/>
                    </a:ext>
                  </a:extLst>
                </a:hlinkClick>
              </a:rPr>
              <a:t>M21-1 IV.ii.1.D.5.l</a:t>
            </a:r>
            <a:r>
              <a:rPr lang="en-US" dirty="0">
                <a:solidFill>
                  <a:srgbClr val="FF0000"/>
                </a:solidFill>
              </a:rPr>
              <a:t> and </a:t>
            </a:r>
            <a:r>
              <a:rPr lang="en-US" u="sng" dirty="0">
                <a:solidFill>
                  <a:srgbClr val="FF0000"/>
                </a:solidFill>
                <a:hlinkClick r:id="rId3">
                  <a:extLst>
                    <a:ext uri="{A12FA001-AC4F-418D-AE19-62706E023703}">
                      <ahyp:hlinkClr xmlns:ahyp="http://schemas.microsoft.com/office/drawing/2018/hyperlinkcolor" val="tx"/>
                    </a:ext>
                  </a:extLst>
                </a:hlinkClick>
              </a:rPr>
              <a:t>M21-1 III.iv.4.O.3.g</a:t>
            </a:r>
            <a:endParaRPr lang="en-US" dirty="0">
              <a:solidFill>
                <a:srgbClr val="FF0000"/>
              </a:solidFill>
            </a:endParaRPr>
          </a:p>
        </p:txBody>
      </p:sp>
      <p:sp>
        <p:nvSpPr>
          <p:cNvPr id="4" name="Slide Number Placeholder 3">
            <a:extLst>
              <a:ext uri="{FF2B5EF4-FFF2-40B4-BE49-F238E27FC236}">
                <a16:creationId xmlns:a16="http://schemas.microsoft.com/office/drawing/2014/main" id="{6910A1C9-CBA2-442B-A694-DAC11A37AF54}"/>
              </a:ext>
            </a:extLst>
          </p:cNvPr>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54869143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Favorable Findings</a:t>
            </a:r>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
        <p:nvSpPr>
          <p:cNvPr id="7" name="TextBox 1"/>
          <p:cNvSpPr txBox="1">
            <a:spLocks noChangeArrowheads="1"/>
          </p:cNvSpPr>
          <p:nvPr/>
        </p:nvSpPr>
        <p:spPr bwMode="auto">
          <a:xfrm>
            <a:off x="666975" y="2546013"/>
            <a:ext cx="113600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Jennifer Monville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Rating Quality Review Specialist (RQRS)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VARO Nashville</a:t>
            </a:r>
          </a:p>
        </p:txBody>
      </p:sp>
    </p:spTree>
    <p:extLst>
      <p:ext uri="{BB962C8B-B14F-4D97-AF65-F5344CB8AC3E}">
        <p14:creationId xmlns:p14="http://schemas.microsoft.com/office/powerpoint/2010/main" val="251168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February 2020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Bonnie Kirby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38 CFR 3.103(f)(4)</a:t>
            </a:r>
          </a:p>
          <a:p>
            <a:r>
              <a:rPr lang="en-US" dirty="0"/>
              <a:t>38 CFR 3.104(c)</a:t>
            </a:r>
          </a:p>
          <a:p>
            <a:r>
              <a:rPr lang="en-US" dirty="0"/>
              <a:t>38 CFR 20.801</a:t>
            </a:r>
          </a:p>
          <a:p>
            <a:r>
              <a:rPr lang="en-US" dirty="0"/>
              <a:t>M21-1 III.iv.6.C.5.f</a:t>
            </a:r>
          </a:p>
          <a:p>
            <a:r>
              <a:rPr lang="nn-NO" dirty="0"/>
              <a:t>M21-1 III.iv.2.B.5</a:t>
            </a:r>
            <a:endParaRPr lang="en-US" dirty="0"/>
          </a:p>
          <a:p>
            <a:r>
              <a:rPr lang="en-US" dirty="0">
                <a:hlinkClick r:id="rId2"/>
              </a:rPr>
              <a:t>VBMS Job Aid – VBMS-Rating:  Favorable Findings</a:t>
            </a:r>
            <a:endParaRPr lang="en-US" dirty="0"/>
          </a:p>
          <a:p>
            <a:r>
              <a:rPr lang="en-US" dirty="0"/>
              <a:t>TMS lesson 4491280 VA AMA Improved Decisions Notices-Rating Decisions</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95633136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Favorable Finding?</a:t>
            </a:r>
          </a:p>
        </p:txBody>
      </p:sp>
      <p:sp>
        <p:nvSpPr>
          <p:cNvPr id="3" name="Content Placeholder 2"/>
          <p:cNvSpPr>
            <a:spLocks noGrp="1"/>
          </p:cNvSpPr>
          <p:nvPr>
            <p:ph idx="1"/>
          </p:nvPr>
        </p:nvSpPr>
        <p:spPr>
          <a:xfrm>
            <a:off x="623047" y="1549605"/>
            <a:ext cx="10945906" cy="4691641"/>
          </a:xfrm>
        </p:spPr>
        <p:txBody>
          <a:bodyPr/>
          <a:lstStyle/>
          <a:p>
            <a:pPr marL="0" indent="0">
              <a:buNone/>
            </a:pPr>
            <a:r>
              <a:rPr lang="en-US" dirty="0">
                <a:solidFill>
                  <a:srgbClr val="002060"/>
                </a:solidFill>
              </a:rPr>
              <a:t>38 CFR 3.104(c) defines </a:t>
            </a:r>
            <a:r>
              <a:rPr lang="en-US" b="1" dirty="0">
                <a:solidFill>
                  <a:srgbClr val="002060"/>
                </a:solidFill>
              </a:rPr>
              <a:t>Favorable Findings (FF)</a:t>
            </a:r>
            <a:r>
              <a:rPr lang="en-US" dirty="0">
                <a:solidFill>
                  <a:srgbClr val="002060"/>
                </a:solidFill>
              </a:rPr>
              <a:t>:</a:t>
            </a:r>
          </a:p>
          <a:p>
            <a:pPr marL="0" indent="0">
              <a:buNone/>
            </a:pPr>
            <a:endParaRPr lang="en-US" dirty="0">
              <a:solidFill>
                <a:srgbClr val="002060"/>
              </a:solidFill>
            </a:endParaRPr>
          </a:p>
          <a:p>
            <a:r>
              <a:rPr lang="en-US" dirty="0">
                <a:solidFill>
                  <a:srgbClr val="002060"/>
                </a:solidFill>
              </a:rPr>
              <a:t>A finding means a </a:t>
            </a:r>
            <a:r>
              <a:rPr lang="en-US" b="1" dirty="0">
                <a:solidFill>
                  <a:srgbClr val="002060"/>
                </a:solidFill>
              </a:rPr>
              <a:t>conclusion either on a question of fact or on an application of law to facts </a:t>
            </a:r>
            <a:r>
              <a:rPr lang="en-US" dirty="0">
                <a:solidFill>
                  <a:srgbClr val="002060"/>
                </a:solidFill>
              </a:rPr>
              <a:t>made by an adjudicator concerning the issue(s) under review</a:t>
            </a:r>
          </a:p>
          <a:p>
            <a:pPr marL="0" indent="0">
              <a:buNone/>
            </a:pPr>
            <a:endParaRPr lang="en-US" dirty="0">
              <a:solidFill>
                <a:srgbClr val="002060"/>
              </a:solidFill>
            </a:endParaRPr>
          </a:p>
          <a:p>
            <a:r>
              <a:rPr lang="en-US" dirty="0">
                <a:solidFill>
                  <a:srgbClr val="002060"/>
                </a:solidFill>
              </a:rPr>
              <a:t>Favorable findings</a:t>
            </a:r>
            <a:r>
              <a:rPr lang="en-US" b="1" dirty="0">
                <a:solidFill>
                  <a:srgbClr val="002060"/>
                </a:solidFill>
              </a:rPr>
              <a:t> relate to a material element </a:t>
            </a:r>
            <a:r>
              <a:rPr lang="en-US" dirty="0">
                <a:solidFill>
                  <a:srgbClr val="002060"/>
                </a:solidFill>
              </a:rPr>
              <a:t>that would be required to grant the benefit sought and </a:t>
            </a:r>
            <a:r>
              <a:rPr lang="en-US" b="1" dirty="0">
                <a:solidFill>
                  <a:srgbClr val="002060"/>
                </a:solidFill>
              </a:rPr>
              <a:t>should be specific</a:t>
            </a:r>
          </a:p>
          <a:p>
            <a:endParaRPr lang="en-US" b="1" dirty="0">
              <a:solidFill>
                <a:srgbClr val="002060"/>
              </a:solidFill>
            </a:endParaRPr>
          </a:p>
          <a:p>
            <a:endParaRPr lang="en-US" dirty="0">
              <a:solidFill>
                <a:srgbClr val="002060"/>
              </a:solidFill>
              <a:latin typeface="Myriad Pro"/>
            </a:endParaRPr>
          </a:p>
          <a:p>
            <a:endParaRPr lang="en-US" dirty="0">
              <a:solidFill>
                <a:srgbClr val="002060"/>
              </a:solidFill>
              <a:latin typeface="Myriad Pro"/>
            </a:endParaRP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Favorable Finding?</a:t>
            </a:r>
          </a:p>
        </p:txBody>
      </p:sp>
      <p:sp>
        <p:nvSpPr>
          <p:cNvPr id="3" name="Content Placeholder 2"/>
          <p:cNvSpPr>
            <a:spLocks noGrp="1"/>
          </p:cNvSpPr>
          <p:nvPr>
            <p:ph idx="1"/>
          </p:nvPr>
        </p:nvSpPr>
        <p:spPr/>
        <p:txBody>
          <a:bodyPr/>
          <a:lstStyle/>
          <a:p>
            <a:r>
              <a:rPr lang="en-US" sz="2400" dirty="0"/>
              <a:t>To dissect the language of 38 CFR 3.104(c), a favorable finding is an element of the claim that has been overcome</a:t>
            </a:r>
          </a:p>
          <a:p>
            <a:endParaRPr lang="en-US" sz="2400" dirty="0"/>
          </a:p>
          <a:p>
            <a:r>
              <a:rPr lang="en-US" sz="2400" dirty="0"/>
              <a:t>A grant of compensation benefits has certain evidentiary hurdles (elements) that must be met.  A favorable finding tells the veteran which of those elements that we have “accepted”</a:t>
            </a:r>
          </a:p>
          <a:p>
            <a:pPr marL="0" indent="0">
              <a:buNone/>
            </a:pPr>
            <a:endParaRPr lang="en-US" sz="2400" dirty="0"/>
          </a:p>
          <a:p>
            <a:r>
              <a:rPr lang="en-US" sz="2400" dirty="0"/>
              <a:t>Those elements (findings) are binding on all future VA adjudicators, unless rebutted by evidence showing a clear and unmistakable error in the favorable finding. A decision to overturn a previous favorable finding does </a:t>
            </a:r>
            <a:r>
              <a:rPr lang="en-US" sz="2400" i="1" dirty="0"/>
              <a:t>not </a:t>
            </a:r>
            <a:r>
              <a:rPr lang="en-US" sz="2400" dirty="0"/>
              <a:t>require additional approval signatures</a:t>
            </a:r>
          </a:p>
          <a:p>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91675065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49" y="0"/>
            <a:ext cx="8976852" cy="1318437"/>
          </a:xfrm>
        </p:spPr>
        <p:txBody>
          <a:bodyPr/>
          <a:lstStyle/>
          <a:p>
            <a:r>
              <a:rPr lang="en-US" dirty="0"/>
              <a:t>Example of a Favorable Finding</a:t>
            </a:r>
          </a:p>
        </p:txBody>
      </p:sp>
      <p:sp>
        <p:nvSpPr>
          <p:cNvPr id="3" name="Content Placeholder 2"/>
          <p:cNvSpPr>
            <a:spLocks noGrp="1"/>
          </p:cNvSpPr>
          <p:nvPr>
            <p:ph idx="1"/>
          </p:nvPr>
        </p:nvSpPr>
        <p:spPr>
          <a:xfrm>
            <a:off x="847165" y="1318436"/>
            <a:ext cx="10945906" cy="5199321"/>
          </a:xfrm>
        </p:spPr>
        <p:txBody>
          <a:bodyPr/>
          <a:lstStyle/>
          <a:p>
            <a:pPr marL="0" indent="0">
              <a:buNone/>
            </a:pPr>
            <a:r>
              <a:rPr lang="en-US" dirty="0"/>
              <a:t>A claim for direct service connection (38 CFR 3.303) requires three elements to grant SC. (in-service event, current diagnosis, nexus/link between the two). If all three elements are met, we grant the benefit</a:t>
            </a:r>
          </a:p>
          <a:p>
            <a:pPr marL="0" indent="0">
              <a:buNone/>
            </a:pPr>
            <a:endParaRPr lang="en-US" sz="2200" dirty="0"/>
          </a:p>
          <a:p>
            <a:pPr marL="0" indent="0">
              <a:buNone/>
            </a:pPr>
            <a:r>
              <a:rPr lang="en-US" dirty="0"/>
              <a:t>However, if all three are not met, and a denial is in order, we must advise the veteran specifically of the elements that are FAVORABLE to the claim</a:t>
            </a:r>
            <a:endParaRPr lang="en-US" sz="2400" dirty="0"/>
          </a:p>
          <a:p>
            <a:pPr marL="0" indent="0">
              <a:buNone/>
            </a:pPr>
            <a:endParaRPr lang="en-US" sz="2200" dirty="0"/>
          </a:p>
          <a:p>
            <a:pPr marL="0" indent="0">
              <a:buNone/>
            </a:pPr>
            <a:r>
              <a:rPr lang="en-US" sz="2000" dirty="0"/>
              <a:t>These are examples of FF that have been overcome.</a:t>
            </a:r>
          </a:p>
          <a:p>
            <a:r>
              <a:rPr lang="en-US" sz="2000" dirty="0"/>
              <a:t>Noise exposure due to MOS (overcomes the “in service event” element)</a:t>
            </a:r>
          </a:p>
          <a:p>
            <a:r>
              <a:rPr lang="en-US" sz="2000" dirty="0"/>
              <a:t>Current diagnosis of hearing loss (overcomes the “current disability” element)</a:t>
            </a:r>
          </a:p>
          <a:p>
            <a:endParaRPr lang="en-US" sz="20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408509764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Documenting</a:t>
            </a:r>
            <a:r>
              <a:rPr lang="en-US" dirty="0">
                <a:latin typeface="Arial" panose="020B0604020202020204" pitchFamily="34" charset="0"/>
                <a:cs typeface="Arial" panose="020B0604020202020204" pitchFamily="34" charset="0"/>
              </a:rPr>
              <a:t> Favorable Findings</a:t>
            </a:r>
          </a:p>
        </p:txBody>
      </p:sp>
      <p:sp>
        <p:nvSpPr>
          <p:cNvPr id="3" name="Content Placeholder 2"/>
          <p:cNvSpPr>
            <a:spLocks noGrp="1"/>
          </p:cNvSpPr>
          <p:nvPr>
            <p:ph idx="1"/>
          </p:nvPr>
        </p:nvSpPr>
        <p:spPr/>
        <p:txBody>
          <a:bodyPr/>
          <a:lstStyle/>
          <a:p>
            <a:r>
              <a:rPr lang="en-US" sz="2400" dirty="0">
                <a:solidFill>
                  <a:srgbClr val="002060"/>
                </a:solidFill>
              </a:rPr>
              <a:t>When documenting Favorable Findings in a rating decision, </a:t>
            </a:r>
          </a:p>
          <a:p>
            <a:endParaRPr lang="en-US" sz="2400" dirty="0">
              <a:solidFill>
                <a:srgbClr val="002060"/>
              </a:solidFill>
            </a:endParaRPr>
          </a:p>
          <a:p>
            <a:pPr lvl="1"/>
            <a:r>
              <a:rPr lang="en-US" dirty="0">
                <a:solidFill>
                  <a:srgbClr val="002060"/>
                </a:solidFill>
              </a:rPr>
              <a:t>Clearly </a:t>
            </a:r>
            <a:r>
              <a:rPr lang="en-US" b="1" dirty="0">
                <a:solidFill>
                  <a:srgbClr val="002060"/>
                </a:solidFill>
              </a:rPr>
              <a:t>identify the material element</a:t>
            </a:r>
            <a:r>
              <a:rPr lang="en-US" dirty="0">
                <a:solidFill>
                  <a:srgbClr val="002060"/>
                </a:solidFill>
              </a:rPr>
              <a:t> found to be met such as </a:t>
            </a:r>
          </a:p>
          <a:p>
            <a:pPr lvl="2"/>
            <a:r>
              <a:rPr lang="en-US" sz="2400" dirty="0">
                <a:solidFill>
                  <a:srgbClr val="002060"/>
                </a:solidFill>
              </a:rPr>
              <a:t>Incurrence </a:t>
            </a:r>
          </a:p>
          <a:p>
            <a:pPr lvl="2"/>
            <a:r>
              <a:rPr lang="en-US" sz="2400" dirty="0">
                <a:solidFill>
                  <a:srgbClr val="002060"/>
                </a:solidFill>
              </a:rPr>
              <a:t>Nexus</a:t>
            </a:r>
          </a:p>
          <a:p>
            <a:pPr lvl="2"/>
            <a:r>
              <a:rPr lang="en-US" sz="2400" dirty="0">
                <a:solidFill>
                  <a:srgbClr val="002060"/>
                </a:solidFill>
              </a:rPr>
              <a:t>Diagnosis</a:t>
            </a:r>
          </a:p>
          <a:p>
            <a:pPr lvl="2"/>
            <a:r>
              <a:rPr lang="en-US" sz="2400" dirty="0">
                <a:solidFill>
                  <a:srgbClr val="002060"/>
                </a:solidFill>
              </a:rPr>
              <a:t>Presumptions (i.e. exposure to herbicides, chemical, radiation, etc.)</a:t>
            </a:r>
          </a:p>
          <a:p>
            <a:pPr marL="914400" lvl="2" indent="0">
              <a:buNone/>
            </a:pPr>
            <a:endParaRPr lang="en-US" sz="2400" dirty="0">
              <a:solidFill>
                <a:srgbClr val="002060"/>
              </a:solidFill>
            </a:endParaRPr>
          </a:p>
          <a:p>
            <a:pPr lvl="1"/>
            <a:r>
              <a:rPr lang="en-US" dirty="0">
                <a:solidFill>
                  <a:srgbClr val="002060"/>
                </a:solidFill>
              </a:rPr>
              <a:t>Briefly </a:t>
            </a:r>
            <a:r>
              <a:rPr lang="en-US" b="1" dirty="0">
                <a:solidFill>
                  <a:srgbClr val="002060"/>
                </a:solidFill>
              </a:rPr>
              <a:t>state the evidence</a:t>
            </a:r>
            <a:r>
              <a:rPr lang="en-US" dirty="0">
                <a:solidFill>
                  <a:srgbClr val="002060"/>
                </a:solidFill>
              </a:rPr>
              <a:t> used to support the finding (only include the most relevant and recent evidence of record)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182165211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Favorable Findings actually documented on a rating decision?</a:t>
            </a:r>
          </a:p>
        </p:txBody>
      </p:sp>
      <p:sp>
        <p:nvSpPr>
          <p:cNvPr id="3" name="Content Placeholder 2"/>
          <p:cNvSpPr>
            <a:spLocks noGrp="1"/>
          </p:cNvSpPr>
          <p:nvPr>
            <p:ph idx="1"/>
          </p:nvPr>
        </p:nvSpPr>
        <p:spPr/>
        <p:txBody>
          <a:bodyPr/>
          <a:lstStyle/>
          <a:p>
            <a:r>
              <a:rPr lang="en-US" dirty="0"/>
              <a:t>Utilize the Favorable Findings tab in VBMS-R (see the Job Aid for visual examples)</a:t>
            </a:r>
          </a:p>
          <a:p>
            <a:pPr marL="0" indent="0">
              <a:buNone/>
            </a:pPr>
            <a:endParaRPr lang="en-US" dirty="0"/>
          </a:p>
          <a:p>
            <a:r>
              <a:rPr lang="en-US" dirty="0"/>
              <a:t>The finding </a:t>
            </a:r>
            <a:r>
              <a:rPr lang="en-US" b="1" dirty="0"/>
              <a:t>must be specific </a:t>
            </a:r>
            <a:r>
              <a:rPr lang="en-US" dirty="0"/>
              <a:t>by using a combination of the </a:t>
            </a:r>
            <a:r>
              <a:rPr lang="en-US" i="1" dirty="0"/>
              <a:t>pre-populated VBMS-R text</a:t>
            </a:r>
            <a:r>
              <a:rPr lang="en-US" dirty="0"/>
              <a:t>, supplemented with appropriate </a:t>
            </a:r>
            <a:r>
              <a:rPr lang="en-US" b="1" dirty="0"/>
              <a:t>free text</a:t>
            </a:r>
          </a:p>
          <a:p>
            <a:pPr marL="0" indent="0">
              <a:buNone/>
            </a:pPr>
            <a:r>
              <a:rPr lang="en-US" dirty="0"/>
              <a:t>	</a:t>
            </a:r>
            <a:r>
              <a:rPr lang="en-US" sz="2000" i="1" dirty="0"/>
              <a:t>Favorable findings identified in this decision</a:t>
            </a:r>
            <a:r>
              <a:rPr lang="en-US" sz="2000" dirty="0"/>
              <a:t>:</a:t>
            </a:r>
          </a:p>
          <a:p>
            <a:pPr marL="457200" lvl="1" indent="0">
              <a:buNone/>
            </a:pPr>
            <a:r>
              <a:rPr lang="en-US" sz="2000" dirty="0"/>
              <a:t>	</a:t>
            </a:r>
            <a:r>
              <a:rPr lang="en-US" sz="2000" i="1" dirty="0"/>
              <a:t>The evidence shows that a qualifying event, injury or disease had its onset during your 	service. </a:t>
            </a:r>
            <a:r>
              <a:rPr lang="en-US" sz="2000" b="1" dirty="0"/>
              <a:t>Your MOS of Infantryman confirms a high probability of noise exposure.</a:t>
            </a:r>
          </a:p>
          <a:p>
            <a:pPr marL="457200" lvl="1" indent="0">
              <a:buNone/>
            </a:pPr>
            <a:endParaRPr lang="en-US" sz="2000" dirty="0"/>
          </a:p>
          <a:p>
            <a:pPr marL="457200" lvl="1" indent="0">
              <a:buNone/>
            </a:pPr>
            <a:r>
              <a:rPr lang="en-US" sz="2000" dirty="0"/>
              <a:t>	</a:t>
            </a:r>
            <a:r>
              <a:rPr lang="en-US" sz="2000" i="1" dirty="0"/>
              <a:t>You have been diagnosed with a disability. </a:t>
            </a:r>
            <a:r>
              <a:rPr lang="en-US" sz="2000" b="1" dirty="0"/>
              <a:t>VA audio exam dated January 11, 2020 	diagnosed hearing loss at VA levels.</a:t>
            </a:r>
          </a:p>
          <a:p>
            <a:pPr marL="457200" lvl="1" indent="0">
              <a:buNone/>
            </a:pPr>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3798822850"/>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Favorable Findings are NOT</a:t>
            </a:r>
          </a:p>
        </p:txBody>
      </p:sp>
      <p:sp>
        <p:nvSpPr>
          <p:cNvPr id="3" name="Content Placeholder 2"/>
          <p:cNvSpPr>
            <a:spLocks noGrp="1"/>
          </p:cNvSpPr>
          <p:nvPr>
            <p:ph idx="1"/>
          </p:nvPr>
        </p:nvSpPr>
        <p:spPr>
          <a:xfrm>
            <a:off x="847165" y="1435396"/>
            <a:ext cx="10945906" cy="4845764"/>
          </a:xfrm>
        </p:spPr>
        <p:txBody>
          <a:bodyPr/>
          <a:lstStyle/>
          <a:p>
            <a:r>
              <a:rPr lang="en-US" dirty="0"/>
              <a:t>Favorable findings are NOT discussions of the facts of the case (even facts that appear favorable, such as a private medical opinion, if that fact is not accepted as a conceded element)</a:t>
            </a:r>
          </a:p>
          <a:p>
            <a:r>
              <a:rPr lang="en-US" dirty="0"/>
              <a:t>Favorable findings are NOT negative findings</a:t>
            </a:r>
          </a:p>
          <a:p>
            <a:pPr marL="0" indent="0">
              <a:buNone/>
            </a:pPr>
            <a:endParaRPr lang="en-US" dirty="0"/>
          </a:p>
          <a:p>
            <a:pPr marL="0" indent="0">
              <a:buNone/>
            </a:pPr>
            <a:r>
              <a:rPr lang="en-US" dirty="0"/>
              <a:t>Examples of what would NOT be a favorable finding:</a:t>
            </a:r>
          </a:p>
          <a:p>
            <a:r>
              <a:rPr lang="en-US" i="1" dirty="0"/>
              <a:t>The STRs do not show evidence of your claimed condition.</a:t>
            </a:r>
          </a:p>
          <a:p>
            <a:r>
              <a:rPr lang="en-US" i="1" dirty="0"/>
              <a:t>The private medical opinion provided a nexus, but we are not accepting that nexus as it does not include rationale, and the VA medical opinion does</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26287617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discuss evidence?</a:t>
            </a:r>
          </a:p>
        </p:txBody>
      </p:sp>
      <p:sp>
        <p:nvSpPr>
          <p:cNvPr id="3" name="Content Placeholder 2"/>
          <p:cNvSpPr>
            <a:spLocks noGrp="1"/>
          </p:cNvSpPr>
          <p:nvPr>
            <p:ph idx="1"/>
          </p:nvPr>
        </p:nvSpPr>
        <p:spPr/>
        <p:txBody>
          <a:bodyPr/>
          <a:lstStyle/>
          <a:p>
            <a:r>
              <a:rPr lang="en-US" dirty="0"/>
              <a:t>A discussion of the weight and probative value of evidence is required in a rating, but is NOT to be done in the favorable findings tab/area of the rating.</a:t>
            </a:r>
          </a:p>
          <a:p>
            <a:endParaRPr lang="en-US" dirty="0"/>
          </a:p>
          <a:p>
            <a:r>
              <a:rPr lang="en-US" dirty="0"/>
              <a:t>Discussion of the evidence is done in the narrative section of the rating decision and does NOT belong in the favorable findings tab or favorable findings section of the rating if the outcome does not overcome an element of the claim.</a:t>
            </a:r>
          </a:p>
        </p:txBody>
      </p:sp>
      <p:sp>
        <p:nvSpPr>
          <p:cNvPr id="4" name="Slide Number Placeholder 3"/>
          <p:cNvSpPr>
            <a:spLocks noGrp="1"/>
          </p:cNvSpPr>
          <p:nvPr>
            <p:ph type="sldNum" sz="quarter" idx="10"/>
          </p:nvPr>
        </p:nvSpPr>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170963873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Common Favorable Findings</a:t>
            </a:r>
          </a:p>
        </p:txBody>
      </p:sp>
      <p:sp>
        <p:nvSpPr>
          <p:cNvPr id="3" name="Content Placeholder 2"/>
          <p:cNvSpPr>
            <a:spLocks noGrp="1"/>
          </p:cNvSpPr>
          <p:nvPr>
            <p:ph idx="1"/>
          </p:nvPr>
        </p:nvSpPr>
        <p:spPr>
          <a:xfrm>
            <a:off x="847165" y="1520456"/>
            <a:ext cx="10945906" cy="4760703"/>
          </a:xfrm>
        </p:spPr>
        <p:txBody>
          <a:bodyPr/>
          <a:lstStyle/>
          <a:p>
            <a:r>
              <a:rPr lang="en-US" sz="2200" dirty="0"/>
              <a:t>Denial of PTSD for no dx when a fear-based stressor exists</a:t>
            </a:r>
          </a:p>
          <a:p>
            <a:pPr lvl="1"/>
            <a:r>
              <a:rPr lang="en-US" sz="2200" i="1" dirty="0"/>
              <a:t>A stressor of fear of military or terroristic activity is conceded based on evidence showing service in Iraq in 2004.</a:t>
            </a:r>
            <a:endParaRPr lang="en-US" sz="2200" dirty="0"/>
          </a:p>
          <a:p>
            <a:pPr marL="457200" lvl="1" indent="0">
              <a:buNone/>
            </a:pPr>
            <a:endParaRPr lang="en-US" sz="2200" dirty="0"/>
          </a:p>
          <a:p>
            <a:r>
              <a:rPr lang="en-US" sz="2200" dirty="0"/>
              <a:t>Denial of left ankle not secondary to right ankle (negative MO)</a:t>
            </a:r>
          </a:p>
          <a:p>
            <a:pPr lvl="1"/>
            <a:r>
              <a:rPr lang="en-US" sz="2200" i="1" dirty="0"/>
              <a:t>The claimed primary disability (right ankle arthritis) is service-connected.</a:t>
            </a:r>
          </a:p>
          <a:p>
            <a:pPr lvl="1"/>
            <a:r>
              <a:rPr lang="en-US" sz="2200" i="1" dirty="0"/>
              <a:t>The evidence shows a current diagnosed disability.  The VA exam diagnosed arthritis of the left ankle.</a:t>
            </a:r>
          </a:p>
          <a:p>
            <a:pPr marL="457200" lvl="1" indent="0">
              <a:buNone/>
            </a:pPr>
            <a:endParaRPr lang="en-US" sz="2200" dirty="0"/>
          </a:p>
          <a:p>
            <a:r>
              <a:rPr lang="en-US" sz="2200" dirty="0"/>
              <a:t>Denial under 38 CFR 4.30 when there was not a month of convalescence</a:t>
            </a:r>
          </a:p>
          <a:p>
            <a:pPr lvl="1"/>
            <a:r>
              <a:rPr lang="en-US" sz="2200" i="1" dirty="0"/>
              <a:t>You underwent surgical care for a service connected disability (right knee).</a:t>
            </a:r>
          </a:p>
          <a:p>
            <a:endParaRPr lang="en-US" sz="2800" dirty="0"/>
          </a:p>
        </p:txBody>
      </p:sp>
      <p:sp>
        <p:nvSpPr>
          <p:cNvPr id="4" name="Slide Number Placeholder 3"/>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4790530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Consolidated VSR Task Based Checklist</a:t>
            </a:r>
          </a:p>
        </p:txBody>
      </p:sp>
      <p:sp>
        <p:nvSpPr>
          <p:cNvPr id="4" name="Slide Number Placeholder 3"/>
          <p:cNvSpPr>
            <a:spLocks noGrp="1"/>
          </p:cNvSpPr>
          <p:nvPr>
            <p:ph type="sldNum" sz="quarter" idx="10"/>
          </p:nvPr>
        </p:nvSpPr>
        <p:spPr/>
        <p:txBody>
          <a:bodyPr/>
          <a:lstStyle/>
          <a:p>
            <a:fld id="{7C414AED-89CE-4A48-8B2B-1B3A5C68EA2A}" type="slidenum">
              <a:rPr lang="en-US" smtClean="0"/>
              <a:t>39</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361139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14485" y="1364974"/>
            <a:ext cx="11326464" cy="4991375"/>
          </a:xfrm>
        </p:spPr>
        <p:txBody>
          <a:bodyPr/>
          <a:lstStyle/>
          <a:p>
            <a:pPr lvl="1">
              <a:buFont typeface="Wingdings" panose="05000000000000000000" pitchFamily="2" charset="2"/>
              <a:buChar char="v"/>
            </a:pPr>
            <a:r>
              <a:rPr lang="en-US" sz="2600" dirty="0"/>
              <a:t>What’s </a:t>
            </a:r>
            <a:r>
              <a:rPr lang="en-US" sz="2600" i="1" dirty="0"/>
              <a:t>New</a:t>
            </a:r>
            <a:r>
              <a:rPr lang="en-US" sz="2600" dirty="0"/>
              <a:t> in M21-1</a:t>
            </a:r>
          </a:p>
          <a:p>
            <a:pPr lvl="1">
              <a:buFont typeface="Wingdings" panose="05000000000000000000" pitchFamily="2" charset="2"/>
              <a:buChar char="v"/>
            </a:pPr>
            <a:r>
              <a:rPr lang="en-US" sz="2600" dirty="0"/>
              <a:t>Proper Placement of Date Stamps</a:t>
            </a:r>
          </a:p>
          <a:p>
            <a:pPr lvl="1">
              <a:buFont typeface="Wingdings" panose="05000000000000000000" pitchFamily="2" charset="2"/>
              <a:buChar char="v"/>
            </a:pPr>
            <a:r>
              <a:rPr lang="en-US" sz="2600" dirty="0"/>
              <a:t>Active Service Pay Final Rule</a:t>
            </a:r>
          </a:p>
          <a:p>
            <a:pPr lvl="1">
              <a:buFont typeface="Wingdings" panose="05000000000000000000" pitchFamily="2" charset="2"/>
              <a:buChar char="v"/>
            </a:pPr>
            <a:r>
              <a:rPr lang="en-US" sz="2600" dirty="0"/>
              <a:t>Restless Leg Syndrome</a:t>
            </a:r>
          </a:p>
          <a:p>
            <a:pPr lvl="1">
              <a:buFont typeface="Wingdings" panose="05000000000000000000" pitchFamily="2" charset="2"/>
              <a:buChar char="v"/>
            </a:pPr>
            <a:r>
              <a:rPr lang="en-US" sz="2600" dirty="0"/>
              <a:t>Q-Tips: </a:t>
            </a:r>
          </a:p>
          <a:p>
            <a:pPr lvl="2">
              <a:buFont typeface="Wingdings" panose="05000000000000000000" pitchFamily="2" charset="2"/>
              <a:buChar char="q"/>
            </a:pPr>
            <a:r>
              <a:rPr lang="en-US" sz="2200" dirty="0"/>
              <a:t>BVA and the Need for a VA Form 21-8940 to Grant IU</a:t>
            </a:r>
          </a:p>
          <a:p>
            <a:pPr lvl="2">
              <a:buFont typeface="Wingdings" panose="05000000000000000000" pitchFamily="2" charset="2"/>
              <a:buChar char="q"/>
            </a:pPr>
            <a:r>
              <a:rPr lang="en-US" sz="2200" dirty="0"/>
              <a:t>Best Practice – Exam Checklist</a:t>
            </a:r>
          </a:p>
          <a:p>
            <a:pPr lvl="2">
              <a:buFont typeface="Wingdings" panose="05000000000000000000" pitchFamily="2" charset="2"/>
              <a:buChar char="q"/>
            </a:pPr>
            <a:r>
              <a:rPr lang="en-US" sz="2200" dirty="0"/>
              <a:t>Who May Process an MST Claim</a:t>
            </a:r>
          </a:p>
          <a:p>
            <a:pPr lvl="1">
              <a:buFont typeface="Wingdings" panose="05000000000000000000" pitchFamily="2" charset="2"/>
              <a:buChar char="v"/>
            </a:pPr>
            <a:r>
              <a:rPr lang="en-US" sz="2600" dirty="0"/>
              <a:t>Proper Use of the Favorable Finding Tab in VBMS</a:t>
            </a:r>
          </a:p>
          <a:p>
            <a:pPr lvl="1">
              <a:buFont typeface="Wingdings" panose="05000000000000000000" pitchFamily="2" charset="2"/>
              <a:buChar char="v"/>
            </a:pPr>
            <a:r>
              <a:rPr lang="en-US" sz="2600" dirty="0"/>
              <a:t>Consolidated VSR Task Based Checklist</a:t>
            </a:r>
          </a:p>
          <a:p>
            <a:pPr lvl="1">
              <a:buFont typeface="Wingdings" panose="05000000000000000000" pitchFamily="2" charset="2"/>
              <a:buChar char="v"/>
            </a:pPr>
            <a:r>
              <a:rPr lang="en-US" sz="2600" dirty="0"/>
              <a:t>VSRs: The Last Line of Defense</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Pension-Specific Error Descriptors</a:t>
            </a:r>
          </a:p>
        </p:txBody>
      </p:sp>
      <p:sp>
        <p:nvSpPr>
          <p:cNvPr id="3" name="Content Placeholder 2"/>
          <p:cNvSpPr>
            <a:spLocks noGrp="1"/>
          </p:cNvSpPr>
          <p:nvPr>
            <p:ph idx="1"/>
          </p:nvPr>
        </p:nvSpPr>
        <p:spPr>
          <a:xfrm>
            <a:off x="847164" y="1589518"/>
            <a:ext cx="11026783" cy="4766832"/>
          </a:xfrm>
        </p:spPr>
        <p:txBody>
          <a:bodyPr/>
          <a:lstStyle/>
          <a:p>
            <a:r>
              <a:rPr lang="en-US" dirty="0"/>
              <a:t>Compensation VSR Checklist and Pension VSR Checklist were combined to promote consistent VSR quality reviews</a:t>
            </a:r>
          </a:p>
          <a:p>
            <a:pPr lvl="1"/>
            <a:r>
              <a:rPr lang="en-US" dirty="0"/>
              <a:t>New consolidated Checklist for use effective February 3, 2020</a:t>
            </a:r>
          </a:p>
          <a:p>
            <a:pPr marL="457200" lvl="1" indent="0">
              <a:buNone/>
            </a:pPr>
            <a:endParaRPr lang="en-US" sz="1800" dirty="0"/>
          </a:p>
          <a:p>
            <a:r>
              <a:rPr lang="en-US" dirty="0"/>
              <a:t>Pension-specific error descriptors were added to the Checklist under the relevant questions</a:t>
            </a:r>
          </a:p>
          <a:p>
            <a:pPr lvl="1"/>
            <a:r>
              <a:rPr lang="en-US" dirty="0"/>
              <a:t>Pension-specific error descriptors are to be used </a:t>
            </a:r>
            <a:r>
              <a:rPr lang="en-US" b="1" i="1" dirty="0">
                <a:effectLst>
                  <a:outerShdw blurRad="38100" dist="38100" dir="2700000" algn="tl">
                    <a:srgbClr val="000000">
                      <a:alpha val="43137"/>
                    </a:srgbClr>
                  </a:outerShdw>
                </a:effectLst>
              </a:rPr>
              <a:t>only</a:t>
            </a:r>
            <a:r>
              <a:rPr lang="en-US" dirty="0"/>
              <a:t> in pension cases</a:t>
            </a:r>
          </a:p>
          <a:p>
            <a:pPr marL="457200" lvl="1" indent="0">
              <a:buNone/>
            </a:pPr>
            <a:endParaRPr lang="en-US" sz="1800" dirty="0"/>
          </a:p>
          <a:p>
            <a:r>
              <a:rPr lang="en-US" dirty="0"/>
              <a:t>If there are any questions if one of the new error descriptor applies to a case, QRT Coach should email the VACO QRT mailbox</a:t>
            </a:r>
          </a:p>
          <a:p>
            <a:pPr lvl="1"/>
            <a:r>
              <a:rPr lang="en-US" dirty="0"/>
              <a:t>VAVBAWAS/CO/QRT</a:t>
            </a:r>
          </a:p>
        </p:txBody>
      </p:sp>
      <p:sp>
        <p:nvSpPr>
          <p:cNvPr id="4" name="Slide Number Placeholder 3"/>
          <p:cNvSpPr>
            <a:spLocks noGrp="1"/>
          </p:cNvSpPr>
          <p:nvPr>
            <p:ph type="sldNum" sz="quarter" idx="10"/>
          </p:nvPr>
        </p:nvSpPr>
        <p:spPr/>
        <p:txBody>
          <a:bodyPr/>
          <a:lstStyle/>
          <a:p>
            <a:fld id="{7C414AED-89CE-4A48-8B2B-1B3A5C68EA2A}" type="slidenum">
              <a:rPr lang="en-US" smtClean="0"/>
              <a:t>40</a:t>
            </a:fld>
            <a:endParaRPr lang="en-US" dirty="0"/>
          </a:p>
        </p:txBody>
      </p:sp>
    </p:spTree>
    <p:extLst>
      <p:ext uri="{BB962C8B-B14F-4D97-AF65-F5344CB8AC3E}">
        <p14:creationId xmlns:p14="http://schemas.microsoft.com/office/powerpoint/2010/main" val="2341802453"/>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The Last Line of Defense</a:t>
            </a:r>
          </a:p>
        </p:txBody>
      </p:sp>
      <p:sp>
        <p:nvSpPr>
          <p:cNvPr id="4" name="Slide Number Placeholder 3"/>
          <p:cNvSpPr>
            <a:spLocks noGrp="1"/>
          </p:cNvSpPr>
          <p:nvPr>
            <p:ph type="sldNum" sz="quarter" idx="10"/>
          </p:nvPr>
        </p:nvSpPr>
        <p:spPr/>
        <p:txBody>
          <a:bodyPr/>
          <a:lstStyle/>
          <a:p>
            <a:fld id="{7C414AED-89CE-4A48-8B2B-1B3A5C68EA2A}" type="slidenum">
              <a:rPr lang="en-US" smtClean="0"/>
              <a:t>41</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Erin Hawkins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Line of Defense</a:t>
            </a:r>
          </a:p>
        </p:txBody>
      </p:sp>
      <p:sp>
        <p:nvSpPr>
          <p:cNvPr id="3" name="Content Placeholder 2"/>
          <p:cNvSpPr>
            <a:spLocks noGrp="1"/>
          </p:cNvSpPr>
          <p:nvPr>
            <p:ph idx="1"/>
          </p:nvPr>
        </p:nvSpPr>
        <p:spPr/>
        <p:txBody>
          <a:bodyPr/>
          <a:lstStyle/>
          <a:p>
            <a:r>
              <a:rPr lang="en-US" dirty="0"/>
              <a:t>The last step in a claim is promulgating the decision and sending notification </a:t>
            </a:r>
          </a:p>
          <a:p>
            <a:pPr marL="0" indent="0">
              <a:buNone/>
            </a:pPr>
            <a:endParaRPr lang="en-US" sz="500" dirty="0"/>
          </a:p>
          <a:p>
            <a:pPr marL="0" indent="0">
              <a:buNone/>
            </a:pPr>
            <a:endParaRPr lang="en-US" sz="500" dirty="0"/>
          </a:p>
          <a:p>
            <a:pPr marL="0" indent="0">
              <a:buNone/>
            </a:pPr>
            <a:endParaRPr lang="en-US" sz="500" dirty="0"/>
          </a:p>
          <a:p>
            <a:pPr lvl="1"/>
            <a:r>
              <a:rPr lang="en-US" dirty="0"/>
              <a:t>Provides the final opportunity to ensure accuracy</a:t>
            </a:r>
          </a:p>
          <a:p>
            <a:pPr lvl="1"/>
            <a:r>
              <a:rPr lang="en-US" dirty="0"/>
              <a:t>Results in the tangible product we provide to our Veterans and claimants </a:t>
            </a:r>
          </a:p>
          <a:p>
            <a:pPr lvl="1"/>
            <a:r>
              <a:rPr lang="en-US" dirty="0"/>
              <a:t>Enacts and fulfils the VA’s Vision:  </a:t>
            </a:r>
          </a:p>
          <a:p>
            <a:pPr lvl="1"/>
            <a:endParaRPr lang="en-US" sz="1800" dirty="0"/>
          </a:p>
          <a:p>
            <a:pPr marL="1365250" lvl="3" indent="0">
              <a:buNone/>
            </a:pPr>
            <a:r>
              <a:rPr lang="en-US" i="1" dirty="0"/>
              <a:t>To provide veterans the world-class benefits and services they have                              earned – and to do so by adhering to the highest standards of compassion, commitment, excellence, professionalism, integrity, accountability, and    stewardship.</a:t>
            </a:r>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1383093295"/>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Claimed and Addressed</a:t>
            </a:r>
          </a:p>
        </p:txBody>
      </p:sp>
      <p:sp>
        <p:nvSpPr>
          <p:cNvPr id="3" name="Content Placeholder 2"/>
          <p:cNvSpPr>
            <a:spLocks noGrp="1"/>
          </p:cNvSpPr>
          <p:nvPr>
            <p:ph idx="1"/>
          </p:nvPr>
        </p:nvSpPr>
        <p:spPr/>
        <p:txBody>
          <a:bodyPr/>
          <a:lstStyle/>
          <a:p>
            <a:r>
              <a:rPr lang="en-US" dirty="0"/>
              <a:t>Check that the claim was substantially complete</a:t>
            </a:r>
          </a:p>
          <a:p>
            <a:pPr lvl="1">
              <a:buFont typeface="Wingdings" panose="05000000000000000000" pitchFamily="2" charset="2"/>
              <a:buChar char="v"/>
            </a:pPr>
            <a:r>
              <a:rPr lang="en-US" dirty="0"/>
              <a:t>M21-1 I.1.B.1.b.</a:t>
            </a:r>
          </a:p>
          <a:p>
            <a:endParaRPr lang="en-US" sz="2200" dirty="0"/>
          </a:p>
          <a:p>
            <a:r>
              <a:rPr lang="en-US" dirty="0"/>
              <a:t>Verify that all issues on the rating decision were received on the proper form.  Example:  A decision is made on a previously denied issue that was claimed again on a VAF 21-526EZ</a:t>
            </a:r>
            <a:r>
              <a:rPr lang="en-US" sz="2500" dirty="0"/>
              <a:t> </a:t>
            </a:r>
          </a:p>
          <a:p>
            <a:pPr lvl="1">
              <a:buFont typeface="Wingdings" panose="05000000000000000000" pitchFamily="2" charset="2"/>
              <a:buChar char="v"/>
            </a:pPr>
            <a:r>
              <a:rPr lang="en-US" dirty="0"/>
              <a:t>M21-1 III.ii.2.B.1.b, M21-1 III.ii.2.D.1.a-b</a:t>
            </a:r>
          </a:p>
          <a:p>
            <a:pPr marL="457200" lvl="1" indent="0">
              <a:buNone/>
            </a:pPr>
            <a:endParaRPr lang="en-US" sz="2200" dirty="0"/>
          </a:p>
          <a:p>
            <a:r>
              <a:rPr lang="en-US" dirty="0"/>
              <a:t>Confirm that all issues properly claimed were addressed/decided </a:t>
            </a:r>
          </a:p>
          <a:p>
            <a:pPr lvl="1">
              <a:buFont typeface="Wingdings" panose="05000000000000000000" pitchFamily="2" charset="2"/>
              <a:buChar char="v"/>
            </a:pPr>
            <a:r>
              <a:rPr lang="en-US" dirty="0"/>
              <a:t>M21-1 </a:t>
            </a:r>
            <a:r>
              <a:rPr lang="pt-BR" dirty="0"/>
              <a:t>III.iv.6.B.1.a, M21-1 III.v.2.A.2.c.</a:t>
            </a:r>
            <a:endParaRPr lang="en-US" dirty="0"/>
          </a:p>
          <a:p>
            <a:pPr marL="457200" lvl="1" indent="0">
              <a:buNone/>
            </a:pPr>
            <a:endParaRPr lang="en-US" sz="2200" dirty="0"/>
          </a:p>
        </p:txBody>
      </p:sp>
      <p:sp>
        <p:nvSpPr>
          <p:cNvPr id="4" name="Slide Number Placeholder 3"/>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3843108019"/>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Line of Defense</a:t>
            </a:r>
          </a:p>
        </p:txBody>
      </p:sp>
      <p:sp>
        <p:nvSpPr>
          <p:cNvPr id="3" name="Content Placeholder 2"/>
          <p:cNvSpPr>
            <a:spLocks noGrp="1"/>
          </p:cNvSpPr>
          <p:nvPr>
            <p:ph idx="1"/>
          </p:nvPr>
        </p:nvSpPr>
        <p:spPr/>
        <p:txBody>
          <a:bodyPr/>
          <a:lstStyle/>
          <a:p>
            <a:pPr marL="0" indent="0">
              <a:buNone/>
            </a:pPr>
            <a:r>
              <a:rPr lang="en-US" dirty="0"/>
              <a:t>When processing a decision on a claim, M21-1 </a:t>
            </a:r>
            <a:r>
              <a:rPr lang="pt-BR" dirty="0"/>
              <a:t>III.v.2.A.2.c. states:</a:t>
            </a:r>
          </a:p>
          <a:p>
            <a:pPr marL="0" indent="0">
              <a:buNone/>
            </a:pPr>
            <a:endParaRPr lang="pt-BR" dirty="0"/>
          </a:p>
          <a:p>
            <a:pPr lvl="1"/>
            <a:r>
              <a:rPr lang="en-US" dirty="0"/>
              <a:t>A VSR should conduct a cursory review of the rating decision, to include the </a:t>
            </a:r>
            <a:r>
              <a:rPr lang="en-US" dirty="0" err="1"/>
              <a:t>codesheet</a:t>
            </a:r>
            <a:r>
              <a:rPr lang="en-US" dirty="0"/>
              <a:t>, in an attempt to identify any obvious errors</a:t>
            </a:r>
          </a:p>
          <a:p>
            <a:pPr marL="457200" lvl="1" indent="0">
              <a:buNone/>
            </a:pPr>
            <a:endParaRPr lang="en-US" dirty="0"/>
          </a:p>
          <a:p>
            <a:pPr lvl="1"/>
            <a:r>
              <a:rPr lang="en-US" dirty="0"/>
              <a:t>Example provided of verifying that entitlement to Chapter 35 benefits                is addressed when a total evaluation is granted and no future exam                  is required (M21-1 IX.ii.2.1)</a:t>
            </a:r>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28995230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3.105(e) vs 3.655(c)</a:t>
            </a:r>
          </a:p>
        </p:txBody>
      </p:sp>
      <p:sp>
        <p:nvSpPr>
          <p:cNvPr id="3" name="Content Placeholder 2"/>
          <p:cNvSpPr>
            <a:spLocks noGrp="1"/>
          </p:cNvSpPr>
          <p:nvPr>
            <p:ph idx="1"/>
          </p:nvPr>
        </p:nvSpPr>
        <p:spPr/>
        <p:txBody>
          <a:bodyPr/>
          <a:lstStyle/>
          <a:p>
            <a:r>
              <a:rPr lang="en-US" dirty="0"/>
              <a:t>Ensure the rating decision utilizes the correct the regulation and language for a reduced benefit</a:t>
            </a:r>
          </a:p>
          <a:p>
            <a:endParaRPr lang="en-US" sz="500" dirty="0"/>
          </a:p>
          <a:p>
            <a:pPr lvl="1"/>
            <a:r>
              <a:rPr lang="en-US" dirty="0"/>
              <a:t>3.105(e):  Improvement shown</a:t>
            </a:r>
          </a:p>
          <a:p>
            <a:pPr lvl="1"/>
            <a:endParaRPr lang="en-US" sz="500" dirty="0"/>
          </a:p>
          <a:p>
            <a:pPr marL="457200" lvl="1" indent="0">
              <a:buNone/>
            </a:pPr>
            <a:endParaRPr lang="en-US" dirty="0"/>
          </a:p>
          <a:p>
            <a:pPr marL="457200" lvl="1" indent="0">
              <a:buNone/>
            </a:pPr>
            <a:endParaRPr lang="en-US" dirty="0"/>
          </a:p>
          <a:p>
            <a:pPr marL="457200" lvl="1" indent="0">
              <a:buNone/>
            </a:pPr>
            <a:endParaRPr lang="en-US" dirty="0"/>
          </a:p>
          <a:p>
            <a:pPr lvl="1"/>
            <a:r>
              <a:rPr lang="en-US" dirty="0"/>
              <a:t>3.655(c):  The Veteran Failed to Report to a routine future exam</a:t>
            </a:r>
          </a:p>
          <a:p>
            <a:pPr lvl="1"/>
            <a:endParaRPr lang="en-US" dirty="0"/>
          </a:p>
          <a:p>
            <a:pPr lvl="1"/>
            <a:endParaRPr lang="en-US" dirty="0"/>
          </a:p>
          <a:p>
            <a:pPr lvl="1">
              <a:buFont typeface="Wingdings" panose="05000000000000000000" pitchFamily="2" charset="2"/>
              <a:buChar char="v"/>
            </a:pPr>
            <a:r>
              <a:rPr lang="en-US" dirty="0"/>
              <a:t>M21-1 III.iv.8.B.1.e. </a:t>
            </a:r>
          </a:p>
        </p:txBody>
      </p:sp>
      <p:sp>
        <p:nvSpPr>
          <p:cNvPr id="4" name="Slide Number Placeholder 3"/>
          <p:cNvSpPr>
            <a:spLocks noGrp="1"/>
          </p:cNvSpPr>
          <p:nvPr>
            <p:ph type="sldNum" sz="quarter" idx="10"/>
          </p:nvPr>
        </p:nvSpPr>
        <p:spPr/>
        <p:txBody>
          <a:bodyPr/>
          <a:lstStyle/>
          <a:p>
            <a:fld id="{7C414AED-89CE-4A48-8B2B-1B3A5C68EA2A}" type="slidenum">
              <a:rPr lang="en-US" smtClean="0"/>
              <a:t>45</a:t>
            </a:fld>
            <a:endParaRPr lang="en-US" dirty="0"/>
          </a:p>
        </p:txBody>
      </p:sp>
      <p:pic>
        <p:nvPicPr>
          <p:cNvPr id="6" name="Picture 5">
            <a:extLst>
              <a:ext uri="{FF2B5EF4-FFF2-40B4-BE49-F238E27FC236}">
                <a16:creationId xmlns:a16="http://schemas.microsoft.com/office/drawing/2014/main" id="{8C341781-4856-46B4-B31B-63B08C1E3D30}"/>
              </a:ext>
            </a:extLst>
          </p:cNvPr>
          <p:cNvPicPr>
            <a:picLocks noChangeAspect="1"/>
          </p:cNvPicPr>
          <p:nvPr/>
        </p:nvPicPr>
        <p:blipFill>
          <a:blip r:embed="rId2"/>
          <a:stretch>
            <a:fillRect/>
          </a:stretch>
        </p:blipFill>
        <p:spPr>
          <a:xfrm>
            <a:off x="2052727" y="4860340"/>
            <a:ext cx="9590327" cy="893346"/>
          </a:xfrm>
          <a:prstGeom prst="rect">
            <a:avLst/>
          </a:prstGeom>
        </p:spPr>
      </p:pic>
      <p:pic>
        <p:nvPicPr>
          <p:cNvPr id="9" name="Picture 8">
            <a:extLst>
              <a:ext uri="{FF2B5EF4-FFF2-40B4-BE49-F238E27FC236}">
                <a16:creationId xmlns:a16="http://schemas.microsoft.com/office/drawing/2014/main" id="{B73244F9-5C2C-4F82-898F-6E14E2C62189}"/>
              </a:ext>
            </a:extLst>
          </p:cNvPr>
          <p:cNvPicPr>
            <a:picLocks noChangeAspect="1"/>
          </p:cNvPicPr>
          <p:nvPr/>
        </p:nvPicPr>
        <p:blipFill>
          <a:blip r:embed="rId3"/>
          <a:stretch>
            <a:fillRect/>
          </a:stretch>
        </p:blipFill>
        <p:spPr>
          <a:xfrm>
            <a:off x="2052727" y="3017808"/>
            <a:ext cx="9958832" cy="1315059"/>
          </a:xfrm>
          <a:prstGeom prst="rect">
            <a:avLst/>
          </a:prstGeom>
        </p:spPr>
      </p:pic>
    </p:spTree>
    <p:extLst>
      <p:ext uri="{BB962C8B-B14F-4D97-AF65-F5344CB8AC3E}">
        <p14:creationId xmlns:p14="http://schemas.microsoft.com/office/powerpoint/2010/main" val="2391754431"/>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3.105(e) vs 3.655(c)</a:t>
            </a:r>
          </a:p>
        </p:txBody>
      </p:sp>
      <p:sp>
        <p:nvSpPr>
          <p:cNvPr id="3" name="Content Placeholder 2"/>
          <p:cNvSpPr>
            <a:spLocks noGrp="1"/>
          </p:cNvSpPr>
          <p:nvPr>
            <p:ph idx="1"/>
          </p:nvPr>
        </p:nvSpPr>
        <p:spPr/>
        <p:txBody>
          <a:bodyPr/>
          <a:lstStyle/>
          <a:p>
            <a:pPr marL="0" indent="0">
              <a:buNone/>
            </a:pPr>
            <a:r>
              <a:rPr lang="en-US" dirty="0"/>
              <a:t>Verify the effective date on the final rating decision</a:t>
            </a:r>
          </a:p>
          <a:p>
            <a:endParaRPr lang="en-US" sz="500" dirty="0"/>
          </a:p>
          <a:p>
            <a:endParaRPr lang="en-US" sz="500" dirty="0"/>
          </a:p>
          <a:p>
            <a:pPr lvl="1"/>
            <a:r>
              <a:rPr lang="en-US" dirty="0"/>
              <a:t>3.105(e):  Improvement shown</a:t>
            </a:r>
          </a:p>
          <a:p>
            <a:pPr lvl="2">
              <a:buFont typeface="Arial" panose="020B0604020202020204" pitchFamily="34" charset="0"/>
              <a:buChar char="•"/>
            </a:pPr>
            <a:r>
              <a:rPr lang="en-US" dirty="0">
                <a:latin typeface="arial" panose="020B0604020202020204" pitchFamily="34" charset="0"/>
              </a:rPr>
              <a:t>Effective the first day of the month following the 60-day notice of the final reduction</a:t>
            </a:r>
            <a:endParaRPr lang="en-US" dirty="0"/>
          </a:p>
          <a:p>
            <a:pPr lvl="1"/>
            <a:endParaRPr lang="en-US" sz="500" dirty="0"/>
          </a:p>
          <a:p>
            <a:pPr marL="457200" lvl="1" indent="0">
              <a:buNone/>
            </a:pPr>
            <a:endParaRPr lang="en-US" dirty="0"/>
          </a:p>
          <a:p>
            <a:pPr marL="457200" lvl="1" indent="0">
              <a:buNone/>
            </a:pPr>
            <a:endParaRPr lang="en-US" sz="500" dirty="0"/>
          </a:p>
          <a:p>
            <a:pPr marL="457200" lvl="1" indent="0">
              <a:buNone/>
            </a:pPr>
            <a:endParaRPr lang="en-US" sz="500" dirty="0"/>
          </a:p>
          <a:p>
            <a:pPr marL="457200" lvl="1" indent="0">
              <a:buNone/>
            </a:pPr>
            <a:endParaRPr lang="en-US" sz="500" dirty="0"/>
          </a:p>
          <a:p>
            <a:pPr marL="457200" lvl="1" indent="0">
              <a:buNone/>
            </a:pPr>
            <a:endParaRPr lang="en-US" sz="500" dirty="0"/>
          </a:p>
          <a:p>
            <a:pPr lvl="1"/>
            <a:r>
              <a:rPr lang="en-US" dirty="0"/>
              <a:t>3.655(c):  The Veteran Failed to Report to a routine future exam</a:t>
            </a:r>
          </a:p>
          <a:p>
            <a:pPr lvl="2">
              <a:buFont typeface="Arial" panose="020B0604020202020204" pitchFamily="34" charset="0"/>
              <a:buChar char="•"/>
            </a:pPr>
            <a:r>
              <a:rPr lang="en-US" dirty="0"/>
              <a:t>Effective following the 60-day due process period or date of last payment, whichever is later</a:t>
            </a:r>
          </a:p>
          <a:p>
            <a:pPr marL="914400" lvl="2" indent="0">
              <a:buNone/>
            </a:pPr>
            <a:endParaRPr lang="en-US" dirty="0"/>
          </a:p>
          <a:p>
            <a:pPr marL="914400" lvl="2" indent="0">
              <a:buNone/>
            </a:pPr>
            <a:endParaRPr lang="en-US" sz="500" dirty="0"/>
          </a:p>
          <a:p>
            <a:pPr marL="914400" lvl="2" indent="0">
              <a:buNone/>
            </a:pPr>
            <a:endParaRPr lang="en-US" sz="500" dirty="0"/>
          </a:p>
          <a:p>
            <a:pPr marL="914400" lvl="2" indent="0">
              <a:buNone/>
            </a:pPr>
            <a:endParaRPr lang="en-US" sz="500" dirty="0"/>
          </a:p>
          <a:p>
            <a:pPr marL="914400" lvl="2" indent="0">
              <a:buNone/>
            </a:pPr>
            <a:endParaRPr lang="en-US" sz="500" dirty="0"/>
          </a:p>
          <a:p>
            <a:pPr lvl="1">
              <a:buFont typeface="Wingdings" panose="05000000000000000000" pitchFamily="2" charset="2"/>
              <a:buChar char="v"/>
            </a:pPr>
            <a:r>
              <a:rPr lang="en-US" dirty="0"/>
              <a:t>M21-1 III.iv.8.B.1.e. </a:t>
            </a:r>
          </a:p>
        </p:txBody>
      </p:sp>
      <p:sp>
        <p:nvSpPr>
          <p:cNvPr id="4" name="Slide Number Placeholder 3"/>
          <p:cNvSpPr>
            <a:spLocks noGrp="1"/>
          </p:cNvSpPr>
          <p:nvPr>
            <p:ph type="sldNum" sz="quarter" idx="10"/>
          </p:nvPr>
        </p:nvSpPr>
        <p:spPr/>
        <p:txBody>
          <a:bodyPr/>
          <a:lstStyle/>
          <a:p>
            <a:fld id="{7C414AED-89CE-4A48-8B2B-1B3A5C68EA2A}" type="slidenum">
              <a:rPr lang="en-US" smtClean="0"/>
              <a:t>46</a:t>
            </a:fld>
            <a:endParaRPr lang="en-US" dirty="0"/>
          </a:p>
        </p:txBody>
      </p:sp>
      <p:sp>
        <p:nvSpPr>
          <p:cNvPr id="20" name="Rectangle: Rounded Corners 19">
            <a:extLst>
              <a:ext uri="{FF2B5EF4-FFF2-40B4-BE49-F238E27FC236}">
                <a16:creationId xmlns:a16="http://schemas.microsoft.com/office/drawing/2014/main" id="{8E7719D3-FBD7-424F-971A-33DA4CD46F48}"/>
              </a:ext>
            </a:extLst>
          </p:cNvPr>
          <p:cNvSpPr/>
          <p:nvPr/>
        </p:nvSpPr>
        <p:spPr bwMode="auto">
          <a:xfrm>
            <a:off x="3537857" y="3125564"/>
            <a:ext cx="1295400" cy="707571"/>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21" name="Rectangle: Rounded Corners 20">
            <a:extLst>
              <a:ext uri="{FF2B5EF4-FFF2-40B4-BE49-F238E27FC236}">
                <a16:creationId xmlns:a16="http://schemas.microsoft.com/office/drawing/2014/main" id="{21398CCA-1246-436F-92CE-09F5E854AFFA}"/>
              </a:ext>
            </a:extLst>
          </p:cNvPr>
          <p:cNvSpPr/>
          <p:nvPr/>
        </p:nvSpPr>
        <p:spPr bwMode="auto">
          <a:xfrm>
            <a:off x="5114686" y="3125564"/>
            <a:ext cx="1295400" cy="707571"/>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22" name="Rectangle: Rounded Corners 21">
            <a:extLst>
              <a:ext uri="{FF2B5EF4-FFF2-40B4-BE49-F238E27FC236}">
                <a16:creationId xmlns:a16="http://schemas.microsoft.com/office/drawing/2014/main" id="{0BAC4A81-E25D-4CEA-905D-0AA1D009B974}"/>
              </a:ext>
            </a:extLst>
          </p:cNvPr>
          <p:cNvSpPr/>
          <p:nvPr/>
        </p:nvSpPr>
        <p:spPr bwMode="auto">
          <a:xfrm>
            <a:off x="9081568" y="3125563"/>
            <a:ext cx="1295400" cy="707571"/>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23" name="Rectangle: Rounded Corners 22">
            <a:extLst>
              <a:ext uri="{FF2B5EF4-FFF2-40B4-BE49-F238E27FC236}">
                <a16:creationId xmlns:a16="http://schemas.microsoft.com/office/drawing/2014/main" id="{EECB6D1E-61D8-4AEE-8E05-373B68DC0BB8}"/>
              </a:ext>
            </a:extLst>
          </p:cNvPr>
          <p:cNvSpPr/>
          <p:nvPr/>
        </p:nvSpPr>
        <p:spPr bwMode="auto">
          <a:xfrm>
            <a:off x="3537857" y="4914696"/>
            <a:ext cx="1295400" cy="707571"/>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24" name="Rectangle: Rounded Corners 23">
            <a:extLst>
              <a:ext uri="{FF2B5EF4-FFF2-40B4-BE49-F238E27FC236}">
                <a16:creationId xmlns:a16="http://schemas.microsoft.com/office/drawing/2014/main" id="{97CFD26C-D8FC-446C-B034-B605C2F16D64}"/>
              </a:ext>
            </a:extLst>
          </p:cNvPr>
          <p:cNvSpPr/>
          <p:nvPr/>
        </p:nvSpPr>
        <p:spPr bwMode="auto">
          <a:xfrm>
            <a:off x="5114686" y="4910614"/>
            <a:ext cx="1295400" cy="707571"/>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25" name="Rectangle: Rounded Corners 24">
            <a:extLst>
              <a:ext uri="{FF2B5EF4-FFF2-40B4-BE49-F238E27FC236}">
                <a16:creationId xmlns:a16="http://schemas.microsoft.com/office/drawing/2014/main" id="{995B5FDC-2ACC-4950-AA45-03476AC803B5}"/>
              </a:ext>
            </a:extLst>
          </p:cNvPr>
          <p:cNvSpPr/>
          <p:nvPr/>
        </p:nvSpPr>
        <p:spPr bwMode="auto">
          <a:xfrm>
            <a:off x="6876249" y="4926853"/>
            <a:ext cx="1295400" cy="707571"/>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cxnSp>
        <p:nvCxnSpPr>
          <p:cNvPr id="27" name="Straight Arrow Connector 26">
            <a:extLst>
              <a:ext uri="{FF2B5EF4-FFF2-40B4-BE49-F238E27FC236}">
                <a16:creationId xmlns:a16="http://schemas.microsoft.com/office/drawing/2014/main" id="{E7E8F063-83E7-4E85-8DB2-528963246C00}"/>
              </a:ext>
            </a:extLst>
          </p:cNvPr>
          <p:cNvCxnSpPr>
            <a:cxnSpLocks/>
          </p:cNvCxnSpPr>
          <p:nvPr/>
        </p:nvCxnSpPr>
        <p:spPr bwMode="auto">
          <a:xfrm>
            <a:off x="6410086" y="3479347"/>
            <a:ext cx="2661236" cy="2"/>
          </a:xfrm>
          <a:prstGeom prst="straightConnector1">
            <a:avLst/>
          </a:prstGeom>
          <a:solidFill>
            <a:schemeClr val="accent1"/>
          </a:solidFill>
          <a:ln w="57150" cap="flat" cmpd="sng" algn="ctr">
            <a:solidFill>
              <a:srgbClr val="FF0000"/>
            </a:solidFill>
            <a:prstDash val="solid"/>
            <a:round/>
            <a:headEnd type="none" w="sm" len="sm"/>
            <a:tailEnd type="triangle"/>
          </a:ln>
          <a:effectLst/>
        </p:spPr>
      </p:cxnSp>
      <p:cxnSp>
        <p:nvCxnSpPr>
          <p:cNvPr id="28" name="Straight Arrow Connector 27">
            <a:extLst>
              <a:ext uri="{FF2B5EF4-FFF2-40B4-BE49-F238E27FC236}">
                <a16:creationId xmlns:a16="http://schemas.microsoft.com/office/drawing/2014/main" id="{D88FD7A1-131E-47CB-ADC3-736792B248DB}"/>
              </a:ext>
            </a:extLst>
          </p:cNvPr>
          <p:cNvCxnSpPr>
            <a:cxnSpLocks/>
            <a:endCxn id="25" idx="1"/>
          </p:cNvCxnSpPr>
          <p:nvPr/>
        </p:nvCxnSpPr>
        <p:spPr bwMode="auto">
          <a:xfrm>
            <a:off x="6410086" y="5280637"/>
            <a:ext cx="466163" cy="2"/>
          </a:xfrm>
          <a:prstGeom prst="straightConnector1">
            <a:avLst/>
          </a:prstGeom>
          <a:solidFill>
            <a:schemeClr val="accent1"/>
          </a:solidFill>
          <a:ln w="57150" cap="flat" cmpd="sng" algn="ctr">
            <a:solidFill>
              <a:srgbClr val="FF0000"/>
            </a:solidFill>
            <a:prstDash val="solid"/>
            <a:round/>
            <a:headEnd type="none" w="sm" len="sm"/>
            <a:tailEnd type="triangle"/>
          </a:ln>
          <a:effectLst/>
        </p:spPr>
      </p:cxnSp>
      <p:sp>
        <p:nvSpPr>
          <p:cNvPr id="30" name="TextBox 29">
            <a:extLst>
              <a:ext uri="{FF2B5EF4-FFF2-40B4-BE49-F238E27FC236}">
                <a16:creationId xmlns:a16="http://schemas.microsoft.com/office/drawing/2014/main" id="{704D27D6-8458-46D1-B01E-C0E82C492DA6}"/>
              </a:ext>
            </a:extLst>
          </p:cNvPr>
          <p:cNvSpPr txBox="1"/>
          <p:nvPr/>
        </p:nvSpPr>
        <p:spPr>
          <a:xfrm>
            <a:off x="3635828" y="3174246"/>
            <a:ext cx="1110343" cy="646331"/>
          </a:xfrm>
          <a:prstGeom prst="rect">
            <a:avLst/>
          </a:prstGeom>
          <a:noFill/>
        </p:spPr>
        <p:txBody>
          <a:bodyPr wrap="square" rtlCol="0">
            <a:spAutoFit/>
          </a:bodyPr>
          <a:lstStyle/>
          <a:p>
            <a:pPr algn="ctr"/>
            <a:r>
              <a:rPr lang="en-US" sz="1200" dirty="0"/>
              <a:t>Final Rating</a:t>
            </a:r>
          </a:p>
          <a:p>
            <a:pPr algn="ctr"/>
            <a:r>
              <a:rPr lang="en-US" sz="1200" dirty="0"/>
              <a:t>Decision</a:t>
            </a:r>
          </a:p>
          <a:p>
            <a:pPr algn="ctr"/>
            <a:r>
              <a:rPr lang="en-US" sz="1200" dirty="0"/>
              <a:t>6-25-2018</a:t>
            </a:r>
          </a:p>
        </p:txBody>
      </p:sp>
      <p:sp>
        <p:nvSpPr>
          <p:cNvPr id="32" name="TextBox 31">
            <a:extLst>
              <a:ext uri="{FF2B5EF4-FFF2-40B4-BE49-F238E27FC236}">
                <a16:creationId xmlns:a16="http://schemas.microsoft.com/office/drawing/2014/main" id="{9D4E1FF5-3CF2-411F-9165-23EB99C39E04}"/>
              </a:ext>
            </a:extLst>
          </p:cNvPr>
          <p:cNvSpPr txBox="1"/>
          <p:nvPr/>
        </p:nvSpPr>
        <p:spPr>
          <a:xfrm>
            <a:off x="3637031" y="4941233"/>
            <a:ext cx="1110343" cy="646331"/>
          </a:xfrm>
          <a:prstGeom prst="rect">
            <a:avLst/>
          </a:prstGeom>
          <a:noFill/>
        </p:spPr>
        <p:txBody>
          <a:bodyPr wrap="square" rtlCol="0">
            <a:spAutoFit/>
          </a:bodyPr>
          <a:lstStyle/>
          <a:p>
            <a:pPr algn="ctr"/>
            <a:r>
              <a:rPr lang="en-US" sz="1200" dirty="0"/>
              <a:t>Final Rating</a:t>
            </a:r>
          </a:p>
          <a:p>
            <a:pPr algn="ctr"/>
            <a:r>
              <a:rPr lang="en-US" sz="1200" dirty="0"/>
              <a:t>Decision</a:t>
            </a:r>
          </a:p>
          <a:p>
            <a:pPr algn="ctr"/>
            <a:r>
              <a:rPr lang="en-US" sz="1200" dirty="0"/>
              <a:t>6-25-2018</a:t>
            </a:r>
          </a:p>
        </p:txBody>
      </p:sp>
      <p:sp>
        <p:nvSpPr>
          <p:cNvPr id="33" name="TextBox 32">
            <a:extLst>
              <a:ext uri="{FF2B5EF4-FFF2-40B4-BE49-F238E27FC236}">
                <a16:creationId xmlns:a16="http://schemas.microsoft.com/office/drawing/2014/main" id="{8DD6946B-43B6-480C-9DEA-027021E74CC1}"/>
              </a:ext>
            </a:extLst>
          </p:cNvPr>
          <p:cNvSpPr txBox="1"/>
          <p:nvPr/>
        </p:nvSpPr>
        <p:spPr>
          <a:xfrm>
            <a:off x="5203533" y="3171535"/>
            <a:ext cx="1110343" cy="646331"/>
          </a:xfrm>
          <a:prstGeom prst="rect">
            <a:avLst/>
          </a:prstGeom>
          <a:noFill/>
        </p:spPr>
        <p:txBody>
          <a:bodyPr wrap="square" rtlCol="0">
            <a:spAutoFit/>
          </a:bodyPr>
          <a:lstStyle/>
          <a:p>
            <a:pPr algn="ctr"/>
            <a:r>
              <a:rPr lang="en-US" sz="1200" dirty="0"/>
              <a:t>Decision</a:t>
            </a:r>
          </a:p>
          <a:p>
            <a:pPr algn="ctr"/>
            <a:r>
              <a:rPr lang="en-US" sz="1200" dirty="0"/>
              <a:t>Notification</a:t>
            </a:r>
          </a:p>
          <a:p>
            <a:pPr algn="ctr"/>
            <a:r>
              <a:rPr lang="en-US" sz="1200" dirty="0"/>
              <a:t>6-27-2018</a:t>
            </a:r>
          </a:p>
        </p:txBody>
      </p:sp>
      <p:sp>
        <p:nvSpPr>
          <p:cNvPr id="34" name="TextBox 33">
            <a:extLst>
              <a:ext uri="{FF2B5EF4-FFF2-40B4-BE49-F238E27FC236}">
                <a16:creationId xmlns:a16="http://schemas.microsoft.com/office/drawing/2014/main" id="{529D231E-A738-4AB8-ADF5-81C5AA4F960E}"/>
              </a:ext>
            </a:extLst>
          </p:cNvPr>
          <p:cNvSpPr txBox="1"/>
          <p:nvPr/>
        </p:nvSpPr>
        <p:spPr>
          <a:xfrm>
            <a:off x="5213537" y="4942390"/>
            <a:ext cx="1110343" cy="646331"/>
          </a:xfrm>
          <a:prstGeom prst="rect">
            <a:avLst/>
          </a:prstGeom>
          <a:noFill/>
        </p:spPr>
        <p:txBody>
          <a:bodyPr wrap="square" rtlCol="0">
            <a:spAutoFit/>
          </a:bodyPr>
          <a:lstStyle/>
          <a:p>
            <a:pPr algn="ctr"/>
            <a:r>
              <a:rPr lang="en-US" sz="1200" dirty="0"/>
              <a:t>Decision</a:t>
            </a:r>
          </a:p>
          <a:p>
            <a:pPr algn="ctr"/>
            <a:r>
              <a:rPr lang="en-US" sz="1200" dirty="0"/>
              <a:t>Notification</a:t>
            </a:r>
          </a:p>
          <a:p>
            <a:pPr algn="ctr"/>
            <a:r>
              <a:rPr lang="en-US" sz="1200" dirty="0"/>
              <a:t>6-27-2018</a:t>
            </a:r>
          </a:p>
        </p:txBody>
      </p:sp>
      <p:sp>
        <p:nvSpPr>
          <p:cNvPr id="35" name="TextBox 34">
            <a:extLst>
              <a:ext uri="{FF2B5EF4-FFF2-40B4-BE49-F238E27FC236}">
                <a16:creationId xmlns:a16="http://schemas.microsoft.com/office/drawing/2014/main" id="{3B31B216-05DF-495A-978E-E3FD062D3DDD}"/>
              </a:ext>
            </a:extLst>
          </p:cNvPr>
          <p:cNvSpPr txBox="1"/>
          <p:nvPr/>
        </p:nvSpPr>
        <p:spPr>
          <a:xfrm>
            <a:off x="9081568" y="3156182"/>
            <a:ext cx="1295400" cy="646331"/>
          </a:xfrm>
          <a:prstGeom prst="rect">
            <a:avLst/>
          </a:prstGeom>
          <a:noFill/>
        </p:spPr>
        <p:txBody>
          <a:bodyPr wrap="square" rtlCol="0">
            <a:spAutoFit/>
          </a:bodyPr>
          <a:lstStyle/>
          <a:p>
            <a:pPr algn="ctr"/>
            <a:r>
              <a:rPr lang="en-US" sz="1200" dirty="0"/>
              <a:t>Effective Date</a:t>
            </a:r>
          </a:p>
          <a:p>
            <a:pPr algn="ctr"/>
            <a:r>
              <a:rPr lang="en-US" sz="1200" dirty="0"/>
              <a:t>of Reduction</a:t>
            </a:r>
          </a:p>
          <a:p>
            <a:pPr algn="ctr"/>
            <a:r>
              <a:rPr lang="en-US" sz="1200" b="1" dirty="0"/>
              <a:t>9-1-2018</a:t>
            </a:r>
          </a:p>
        </p:txBody>
      </p:sp>
      <p:sp>
        <p:nvSpPr>
          <p:cNvPr id="36" name="TextBox 35">
            <a:extLst>
              <a:ext uri="{FF2B5EF4-FFF2-40B4-BE49-F238E27FC236}">
                <a16:creationId xmlns:a16="http://schemas.microsoft.com/office/drawing/2014/main" id="{8F572D08-3C1E-491E-9DFC-ADDE9A2D0972}"/>
              </a:ext>
            </a:extLst>
          </p:cNvPr>
          <p:cNvSpPr txBox="1"/>
          <p:nvPr/>
        </p:nvSpPr>
        <p:spPr>
          <a:xfrm>
            <a:off x="6876249" y="4971854"/>
            <a:ext cx="1295400" cy="646331"/>
          </a:xfrm>
          <a:prstGeom prst="rect">
            <a:avLst/>
          </a:prstGeom>
          <a:noFill/>
        </p:spPr>
        <p:txBody>
          <a:bodyPr wrap="square" rtlCol="0">
            <a:spAutoFit/>
          </a:bodyPr>
          <a:lstStyle/>
          <a:p>
            <a:pPr algn="ctr"/>
            <a:r>
              <a:rPr lang="en-US" sz="1200" dirty="0"/>
              <a:t>Effective Date</a:t>
            </a:r>
          </a:p>
          <a:p>
            <a:pPr algn="ctr"/>
            <a:r>
              <a:rPr lang="en-US" sz="1200" dirty="0"/>
              <a:t>of Reduction</a:t>
            </a:r>
          </a:p>
          <a:p>
            <a:pPr algn="ctr"/>
            <a:r>
              <a:rPr lang="en-US" sz="1200" b="1" dirty="0"/>
              <a:t>7-1-2018</a:t>
            </a:r>
          </a:p>
        </p:txBody>
      </p:sp>
    </p:spTree>
    <p:extLst>
      <p:ext uri="{BB962C8B-B14F-4D97-AF65-F5344CB8AC3E}">
        <p14:creationId xmlns:p14="http://schemas.microsoft.com/office/powerpoint/2010/main" val="2418648951"/>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Narrative Review</a:t>
            </a:r>
          </a:p>
        </p:txBody>
      </p:sp>
      <p:sp>
        <p:nvSpPr>
          <p:cNvPr id="3" name="Content Placeholder 2"/>
          <p:cNvSpPr>
            <a:spLocks noGrp="1"/>
          </p:cNvSpPr>
          <p:nvPr>
            <p:ph idx="1"/>
          </p:nvPr>
        </p:nvSpPr>
        <p:spPr/>
        <p:txBody>
          <a:bodyPr/>
          <a:lstStyle/>
          <a:p>
            <a:r>
              <a:rPr lang="en-US" dirty="0"/>
              <a:t>Check if an Intent to File should have been taken into account</a:t>
            </a:r>
          </a:p>
          <a:p>
            <a:pPr lvl="1">
              <a:buFont typeface="Wingdings" panose="05000000000000000000" pitchFamily="2" charset="2"/>
              <a:buChar char="v"/>
            </a:pPr>
            <a:r>
              <a:rPr lang="en-US" dirty="0"/>
              <a:t>M21-1 III.iv.5.C.2.</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r>
              <a:rPr lang="en-US" dirty="0"/>
              <a:t>Ensure the rating decision does not </a:t>
            </a:r>
            <a:r>
              <a:rPr lang="en-US" i="1" dirty="0"/>
              <a:t>only </a:t>
            </a:r>
            <a:r>
              <a:rPr lang="en-US" dirty="0"/>
              <a:t>deny and defer issues</a:t>
            </a:r>
          </a:p>
          <a:p>
            <a:pPr lvl="1">
              <a:buFont typeface="Wingdings" panose="05000000000000000000" pitchFamily="2" charset="2"/>
              <a:buChar char="v"/>
            </a:pPr>
            <a:r>
              <a:rPr lang="en-US" dirty="0"/>
              <a:t>M21-1 </a:t>
            </a:r>
            <a:r>
              <a:rPr lang="pt-BR" dirty="0"/>
              <a:t>III.iv.6.A.1.c. </a:t>
            </a:r>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47</a:t>
            </a:fld>
            <a:endParaRPr lang="en-US" dirty="0"/>
          </a:p>
        </p:txBody>
      </p:sp>
      <p:pic>
        <p:nvPicPr>
          <p:cNvPr id="6" name="Picture 5">
            <a:extLst>
              <a:ext uri="{FF2B5EF4-FFF2-40B4-BE49-F238E27FC236}">
                <a16:creationId xmlns:a16="http://schemas.microsoft.com/office/drawing/2014/main" id="{B767F872-9908-4F76-A824-7572CE0F0F9B}"/>
              </a:ext>
            </a:extLst>
          </p:cNvPr>
          <p:cNvPicPr>
            <a:picLocks noChangeAspect="1"/>
          </p:cNvPicPr>
          <p:nvPr/>
        </p:nvPicPr>
        <p:blipFill>
          <a:blip r:embed="rId2"/>
          <a:stretch>
            <a:fillRect/>
          </a:stretch>
        </p:blipFill>
        <p:spPr>
          <a:xfrm>
            <a:off x="2434642" y="2757487"/>
            <a:ext cx="3741645" cy="1608451"/>
          </a:xfrm>
          <a:prstGeom prst="rect">
            <a:avLst/>
          </a:prstGeom>
        </p:spPr>
      </p:pic>
      <p:pic>
        <p:nvPicPr>
          <p:cNvPr id="7" name="Picture 6">
            <a:extLst>
              <a:ext uri="{FF2B5EF4-FFF2-40B4-BE49-F238E27FC236}">
                <a16:creationId xmlns:a16="http://schemas.microsoft.com/office/drawing/2014/main" id="{77A557E0-5D5E-49AB-9B77-DB9CA821E794}"/>
              </a:ext>
            </a:extLst>
          </p:cNvPr>
          <p:cNvPicPr>
            <a:picLocks noChangeAspect="1"/>
          </p:cNvPicPr>
          <p:nvPr/>
        </p:nvPicPr>
        <p:blipFill>
          <a:blip r:embed="rId3"/>
          <a:stretch>
            <a:fillRect/>
          </a:stretch>
        </p:blipFill>
        <p:spPr>
          <a:xfrm>
            <a:off x="6935541" y="2757487"/>
            <a:ext cx="3380436" cy="1961488"/>
          </a:xfrm>
          <a:prstGeom prst="rect">
            <a:avLst/>
          </a:prstGeom>
        </p:spPr>
      </p:pic>
      <p:sp>
        <p:nvSpPr>
          <p:cNvPr id="8" name="Oval 7">
            <a:extLst>
              <a:ext uri="{FF2B5EF4-FFF2-40B4-BE49-F238E27FC236}">
                <a16:creationId xmlns:a16="http://schemas.microsoft.com/office/drawing/2014/main" id="{406F0D1B-74C4-4D61-AAC0-6FD79592223B}"/>
              </a:ext>
            </a:extLst>
          </p:cNvPr>
          <p:cNvSpPr/>
          <p:nvPr/>
        </p:nvSpPr>
        <p:spPr bwMode="auto">
          <a:xfrm>
            <a:off x="5458447" y="3177862"/>
            <a:ext cx="517350" cy="502276"/>
          </a:xfrm>
          <a:prstGeom prst="ellipse">
            <a:avLst/>
          </a:prstGeom>
          <a:noFill/>
          <a:ln w="349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9" name="Oval 8">
            <a:extLst>
              <a:ext uri="{FF2B5EF4-FFF2-40B4-BE49-F238E27FC236}">
                <a16:creationId xmlns:a16="http://schemas.microsoft.com/office/drawing/2014/main" id="{6AD3A194-6119-4614-9E57-63D6B15BB7B8}"/>
              </a:ext>
            </a:extLst>
          </p:cNvPr>
          <p:cNvSpPr/>
          <p:nvPr/>
        </p:nvSpPr>
        <p:spPr bwMode="auto">
          <a:xfrm>
            <a:off x="8367083" y="3642601"/>
            <a:ext cx="1550639" cy="422962"/>
          </a:xfrm>
          <a:prstGeom prst="ellipse">
            <a:avLst/>
          </a:prstGeom>
          <a:noFill/>
          <a:ln w="349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0" name="Oval 9">
            <a:extLst>
              <a:ext uri="{FF2B5EF4-FFF2-40B4-BE49-F238E27FC236}">
                <a16:creationId xmlns:a16="http://schemas.microsoft.com/office/drawing/2014/main" id="{FCCC4420-EBD3-4BFA-BF05-F455A27CF132}"/>
              </a:ext>
            </a:extLst>
          </p:cNvPr>
          <p:cNvSpPr/>
          <p:nvPr/>
        </p:nvSpPr>
        <p:spPr bwMode="auto">
          <a:xfrm>
            <a:off x="3374002" y="2757487"/>
            <a:ext cx="1029185" cy="323170"/>
          </a:xfrm>
          <a:prstGeom prst="ellipse">
            <a:avLst/>
          </a:prstGeom>
          <a:noFill/>
          <a:ln w="349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563396627"/>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Housebound Benefits (SMC-HB)</a:t>
            </a:r>
          </a:p>
        </p:txBody>
      </p:sp>
      <p:sp>
        <p:nvSpPr>
          <p:cNvPr id="3" name="Content Placeholder 2"/>
          <p:cNvSpPr>
            <a:spLocks noGrp="1"/>
          </p:cNvSpPr>
          <p:nvPr>
            <p:ph idx="1"/>
          </p:nvPr>
        </p:nvSpPr>
        <p:spPr/>
        <p:txBody>
          <a:bodyPr/>
          <a:lstStyle/>
          <a:p>
            <a:r>
              <a:rPr lang="en-US" dirty="0"/>
              <a:t>Statutory entitlement to Housebound benefits should be taken into consideration if the Veteran:</a:t>
            </a:r>
            <a:endParaRPr lang="pt-BR" dirty="0"/>
          </a:p>
          <a:p>
            <a:pPr marL="0" indent="0">
              <a:buNone/>
            </a:pPr>
            <a:endParaRPr lang="pt-BR" sz="500" dirty="0"/>
          </a:p>
          <a:p>
            <a:pPr marL="0" indent="0">
              <a:buNone/>
            </a:pPr>
            <a:endParaRPr lang="pt-BR" sz="500" dirty="0"/>
          </a:p>
          <a:p>
            <a:pPr lvl="1"/>
            <a:r>
              <a:rPr lang="en-US" dirty="0"/>
              <a:t>Has a single disability rated at 100% and</a:t>
            </a:r>
          </a:p>
          <a:p>
            <a:pPr lvl="2">
              <a:buFont typeface="Arial" panose="020B0604020202020204" pitchFamily="34" charset="0"/>
              <a:buChar char="•"/>
            </a:pPr>
            <a:r>
              <a:rPr lang="en-US" dirty="0"/>
              <a:t>has an additional SC disability, or combination of disabilities, independently evaluated as 60-percent or more disabling or</a:t>
            </a:r>
          </a:p>
          <a:p>
            <a:pPr lvl="2">
              <a:buFont typeface="Arial" panose="020B0604020202020204" pitchFamily="34" charset="0"/>
              <a:buChar char="•"/>
            </a:pPr>
            <a:r>
              <a:rPr lang="en-US" dirty="0"/>
              <a:t>is permanently housebound due to SC disability</a:t>
            </a:r>
          </a:p>
          <a:p>
            <a:pPr marL="914400" lvl="2" indent="0">
              <a:buNone/>
            </a:pPr>
            <a:endParaRPr lang="en-US" sz="500" dirty="0"/>
          </a:p>
          <a:p>
            <a:pPr marL="914400" lvl="2" indent="0">
              <a:buNone/>
            </a:pPr>
            <a:endParaRPr lang="en-US" sz="500" dirty="0"/>
          </a:p>
          <a:p>
            <a:pPr lvl="1"/>
            <a:r>
              <a:rPr lang="en-US" dirty="0"/>
              <a:t>Review the rating decision to determine if SMC-HB should be addressed OR proposed to be removed if the rating is a proposal to reduce and the Veteran will no longer meet the statutory criteria</a:t>
            </a:r>
          </a:p>
          <a:p>
            <a:pPr marL="457200" lvl="1" indent="0">
              <a:buNone/>
            </a:pPr>
            <a:endParaRPr lang="en-US" sz="500" dirty="0"/>
          </a:p>
          <a:p>
            <a:pPr marL="457200" lvl="1" indent="0">
              <a:buNone/>
            </a:pPr>
            <a:endParaRPr lang="en-US" sz="500" dirty="0"/>
          </a:p>
          <a:p>
            <a:pPr lvl="1">
              <a:buFont typeface="Wingdings" panose="05000000000000000000" pitchFamily="2" charset="2"/>
              <a:buChar char="v"/>
            </a:pPr>
            <a:r>
              <a:rPr lang="pt-BR" dirty="0"/>
              <a:t>M21-1 IV.ii.2.H.10.a. </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Tree>
    <p:extLst>
      <p:ext uri="{BB962C8B-B14F-4D97-AF65-F5344CB8AC3E}">
        <p14:creationId xmlns:p14="http://schemas.microsoft.com/office/powerpoint/2010/main" val="148046909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Codesheet</a:t>
            </a:r>
            <a:r>
              <a:rPr lang="en-US" dirty="0"/>
              <a:t> Review</a:t>
            </a:r>
          </a:p>
        </p:txBody>
      </p:sp>
      <p:sp>
        <p:nvSpPr>
          <p:cNvPr id="3" name="Content Placeholder 2"/>
          <p:cNvSpPr>
            <a:spLocks noGrp="1"/>
          </p:cNvSpPr>
          <p:nvPr>
            <p:ph idx="1"/>
          </p:nvPr>
        </p:nvSpPr>
        <p:spPr/>
        <p:txBody>
          <a:bodyPr/>
          <a:lstStyle/>
          <a:p>
            <a:pPr marL="0" indent="0">
              <a:buNone/>
            </a:pPr>
            <a:r>
              <a:rPr lang="en-US" dirty="0"/>
              <a:t>Check SMC changes to ensure they are coded correctly </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pic>
        <p:nvPicPr>
          <p:cNvPr id="7" name="Picture 6">
            <a:extLst>
              <a:ext uri="{FF2B5EF4-FFF2-40B4-BE49-F238E27FC236}">
                <a16:creationId xmlns:a16="http://schemas.microsoft.com/office/drawing/2014/main" id="{AD027651-B1D6-4D98-9A52-1C6B61D88EB3}"/>
              </a:ext>
            </a:extLst>
          </p:cNvPr>
          <p:cNvPicPr>
            <a:picLocks noChangeAspect="1"/>
          </p:cNvPicPr>
          <p:nvPr/>
        </p:nvPicPr>
        <p:blipFill>
          <a:blip r:embed="rId2"/>
          <a:stretch>
            <a:fillRect/>
          </a:stretch>
        </p:blipFill>
        <p:spPr>
          <a:xfrm>
            <a:off x="1641301" y="2194560"/>
            <a:ext cx="9403401" cy="3910819"/>
          </a:xfrm>
          <a:prstGeom prst="rect">
            <a:avLst/>
          </a:prstGeom>
        </p:spPr>
      </p:pic>
      <p:cxnSp>
        <p:nvCxnSpPr>
          <p:cNvPr id="12" name="Straight Connector 11">
            <a:extLst>
              <a:ext uri="{FF2B5EF4-FFF2-40B4-BE49-F238E27FC236}">
                <a16:creationId xmlns:a16="http://schemas.microsoft.com/office/drawing/2014/main" id="{2A0D9DBE-4D4B-438A-8BC1-52F41824E063}"/>
              </a:ext>
            </a:extLst>
          </p:cNvPr>
          <p:cNvCxnSpPr>
            <a:cxnSpLocks/>
          </p:cNvCxnSpPr>
          <p:nvPr/>
        </p:nvCxnSpPr>
        <p:spPr bwMode="auto">
          <a:xfrm>
            <a:off x="8072511" y="4149969"/>
            <a:ext cx="1043354" cy="0"/>
          </a:xfrm>
          <a:prstGeom prst="line">
            <a:avLst/>
          </a:prstGeom>
          <a:solidFill>
            <a:schemeClr val="accent1"/>
          </a:solidFill>
          <a:ln w="38100" cap="flat" cmpd="sng" algn="ctr">
            <a:solidFill>
              <a:srgbClr val="FF3300"/>
            </a:solidFill>
            <a:prstDash val="solid"/>
            <a:round/>
            <a:headEnd type="none" w="sm" len="sm"/>
            <a:tailEnd type="none" w="sm" len="sm"/>
          </a:ln>
          <a:effectLst/>
        </p:spPr>
      </p:cxnSp>
      <p:cxnSp>
        <p:nvCxnSpPr>
          <p:cNvPr id="13" name="Straight Connector 12">
            <a:extLst>
              <a:ext uri="{FF2B5EF4-FFF2-40B4-BE49-F238E27FC236}">
                <a16:creationId xmlns:a16="http://schemas.microsoft.com/office/drawing/2014/main" id="{E75EAA4F-18D0-443D-98DA-04DEF46A542B}"/>
              </a:ext>
            </a:extLst>
          </p:cNvPr>
          <p:cNvCxnSpPr>
            <a:cxnSpLocks/>
          </p:cNvCxnSpPr>
          <p:nvPr/>
        </p:nvCxnSpPr>
        <p:spPr bwMode="auto">
          <a:xfrm>
            <a:off x="9338603" y="4149969"/>
            <a:ext cx="987083" cy="0"/>
          </a:xfrm>
          <a:prstGeom prst="line">
            <a:avLst/>
          </a:prstGeom>
          <a:solidFill>
            <a:schemeClr val="accent1"/>
          </a:solidFill>
          <a:ln w="38100" cap="flat" cmpd="sng" algn="ctr">
            <a:solidFill>
              <a:srgbClr val="FF3300"/>
            </a:solidFill>
            <a:prstDash val="solid"/>
            <a:round/>
            <a:headEnd type="none" w="sm" len="sm"/>
            <a:tailEnd type="none" w="sm" len="sm"/>
          </a:ln>
          <a:effectLst/>
        </p:spPr>
      </p:cxnSp>
      <p:cxnSp>
        <p:nvCxnSpPr>
          <p:cNvPr id="22" name="Straight Arrow Connector 21">
            <a:extLst>
              <a:ext uri="{FF2B5EF4-FFF2-40B4-BE49-F238E27FC236}">
                <a16:creationId xmlns:a16="http://schemas.microsoft.com/office/drawing/2014/main" id="{0D2032A8-82C8-4C81-A95C-2DD4C25A1188}"/>
              </a:ext>
            </a:extLst>
          </p:cNvPr>
          <p:cNvCxnSpPr>
            <a:cxnSpLocks/>
          </p:cNvCxnSpPr>
          <p:nvPr/>
        </p:nvCxnSpPr>
        <p:spPr bwMode="auto">
          <a:xfrm>
            <a:off x="3204938" y="5514535"/>
            <a:ext cx="470586"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24" name="Straight Arrow Connector 23">
            <a:extLst>
              <a:ext uri="{FF2B5EF4-FFF2-40B4-BE49-F238E27FC236}">
                <a16:creationId xmlns:a16="http://schemas.microsoft.com/office/drawing/2014/main" id="{0FCEABD7-9192-44B0-864D-38F87722B3EB}"/>
              </a:ext>
            </a:extLst>
          </p:cNvPr>
          <p:cNvCxnSpPr>
            <a:cxnSpLocks/>
          </p:cNvCxnSpPr>
          <p:nvPr/>
        </p:nvCxnSpPr>
        <p:spPr bwMode="auto">
          <a:xfrm>
            <a:off x="3204938" y="5847472"/>
            <a:ext cx="470586"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86976510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What’s New in M21-1</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Kim Tibbitts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724648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Codesheet</a:t>
            </a:r>
            <a:r>
              <a:rPr lang="en-US" dirty="0"/>
              <a:t> Review </a:t>
            </a:r>
          </a:p>
        </p:txBody>
      </p:sp>
      <p:sp>
        <p:nvSpPr>
          <p:cNvPr id="3" name="Content Placeholder 2"/>
          <p:cNvSpPr>
            <a:spLocks noGrp="1"/>
          </p:cNvSpPr>
          <p:nvPr>
            <p:ph idx="1"/>
          </p:nvPr>
        </p:nvSpPr>
        <p:spPr/>
        <p:txBody>
          <a:bodyPr/>
          <a:lstStyle/>
          <a:p>
            <a:pPr marL="0" indent="0">
              <a:buNone/>
            </a:pPr>
            <a:r>
              <a:rPr lang="en-US" dirty="0"/>
              <a:t>Review the </a:t>
            </a:r>
            <a:r>
              <a:rPr lang="en-US" dirty="0" err="1"/>
              <a:t>codesheet</a:t>
            </a:r>
            <a:r>
              <a:rPr lang="en-US" dirty="0"/>
              <a:t> for future exams and deferred Issues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pic>
        <p:nvPicPr>
          <p:cNvPr id="6" name="Picture 5">
            <a:extLst>
              <a:ext uri="{FF2B5EF4-FFF2-40B4-BE49-F238E27FC236}">
                <a16:creationId xmlns:a16="http://schemas.microsoft.com/office/drawing/2014/main" id="{3D74C825-4252-49C6-A8C0-B55EEE47DEB4}"/>
              </a:ext>
            </a:extLst>
          </p:cNvPr>
          <p:cNvPicPr>
            <a:picLocks noChangeAspect="1"/>
          </p:cNvPicPr>
          <p:nvPr/>
        </p:nvPicPr>
        <p:blipFill>
          <a:blip r:embed="rId2"/>
          <a:stretch>
            <a:fillRect/>
          </a:stretch>
        </p:blipFill>
        <p:spPr>
          <a:xfrm>
            <a:off x="5518273" y="2479312"/>
            <a:ext cx="4857750" cy="923925"/>
          </a:xfrm>
          <a:prstGeom prst="rect">
            <a:avLst/>
          </a:prstGeom>
        </p:spPr>
      </p:pic>
      <p:pic>
        <p:nvPicPr>
          <p:cNvPr id="7" name="Picture 6">
            <a:extLst>
              <a:ext uri="{FF2B5EF4-FFF2-40B4-BE49-F238E27FC236}">
                <a16:creationId xmlns:a16="http://schemas.microsoft.com/office/drawing/2014/main" id="{4B427F4C-6A85-4FA0-8C13-CE986E66E394}"/>
              </a:ext>
            </a:extLst>
          </p:cNvPr>
          <p:cNvPicPr>
            <a:picLocks noChangeAspect="1"/>
          </p:cNvPicPr>
          <p:nvPr/>
        </p:nvPicPr>
        <p:blipFill>
          <a:blip r:embed="rId3"/>
          <a:stretch>
            <a:fillRect/>
          </a:stretch>
        </p:blipFill>
        <p:spPr>
          <a:xfrm>
            <a:off x="1524000" y="2299316"/>
            <a:ext cx="3188418" cy="3830530"/>
          </a:xfrm>
          <a:prstGeom prst="rect">
            <a:avLst/>
          </a:prstGeom>
        </p:spPr>
      </p:pic>
      <p:pic>
        <p:nvPicPr>
          <p:cNvPr id="8" name="Picture 7">
            <a:extLst>
              <a:ext uri="{FF2B5EF4-FFF2-40B4-BE49-F238E27FC236}">
                <a16:creationId xmlns:a16="http://schemas.microsoft.com/office/drawing/2014/main" id="{3813CB03-B4DF-45CF-A868-CD325F0C26C2}"/>
              </a:ext>
            </a:extLst>
          </p:cNvPr>
          <p:cNvPicPr>
            <a:picLocks noChangeAspect="1"/>
          </p:cNvPicPr>
          <p:nvPr/>
        </p:nvPicPr>
        <p:blipFill>
          <a:blip r:embed="rId4"/>
          <a:stretch>
            <a:fillRect/>
          </a:stretch>
        </p:blipFill>
        <p:spPr>
          <a:xfrm>
            <a:off x="5633369" y="4213548"/>
            <a:ext cx="5238750" cy="1257300"/>
          </a:xfrm>
          <a:prstGeom prst="rect">
            <a:avLst/>
          </a:prstGeom>
        </p:spPr>
      </p:pic>
      <p:sp>
        <p:nvSpPr>
          <p:cNvPr id="9" name="Rectangle: Rounded Corners 8">
            <a:extLst>
              <a:ext uri="{FF2B5EF4-FFF2-40B4-BE49-F238E27FC236}">
                <a16:creationId xmlns:a16="http://schemas.microsoft.com/office/drawing/2014/main" id="{B0DD1780-A2A2-4C82-AB2E-410F8EFF18C3}"/>
              </a:ext>
            </a:extLst>
          </p:cNvPr>
          <p:cNvSpPr/>
          <p:nvPr/>
        </p:nvSpPr>
        <p:spPr bwMode="auto">
          <a:xfrm>
            <a:off x="3215149" y="3222594"/>
            <a:ext cx="646637" cy="301841"/>
          </a:xfrm>
          <a:prstGeom prst="roundRect">
            <a:avLst/>
          </a:prstGeom>
          <a:noFill/>
          <a:ln w="28575"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1" name="Rectangle: Rounded Corners 10">
            <a:extLst>
              <a:ext uri="{FF2B5EF4-FFF2-40B4-BE49-F238E27FC236}">
                <a16:creationId xmlns:a16="http://schemas.microsoft.com/office/drawing/2014/main" id="{96137416-EF5A-4DAD-802B-732CB4D0005B}"/>
              </a:ext>
            </a:extLst>
          </p:cNvPr>
          <p:cNvSpPr/>
          <p:nvPr/>
        </p:nvSpPr>
        <p:spPr bwMode="auto">
          <a:xfrm>
            <a:off x="1805079" y="4691277"/>
            <a:ext cx="2234261" cy="661958"/>
          </a:xfrm>
          <a:prstGeom prst="roundRect">
            <a:avLst/>
          </a:prstGeom>
          <a:noFill/>
          <a:ln w="2857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cxnSp>
        <p:nvCxnSpPr>
          <p:cNvPr id="13" name="Straight Arrow Connector 12">
            <a:extLst>
              <a:ext uri="{FF2B5EF4-FFF2-40B4-BE49-F238E27FC236}">
                <a16:creationId xmlns:a16="http://schemas.microsoft.com/office/drawing/2014/main" id="{7CEBE7C2-833F-4AAD-97F0-02AEBB20195E}"/>
              </a:ext>
            </a:extLst>
          </p:cNvPr>
          <p:cNvCxnSpPr>
            <a:cxnSpLocks/>
          </p:cNvCxnSpPr>
          <p:nvPr/>
        </p:nvCxnSpPr>
        <p:spPr bwMode="auto">
          <a:xfrm flipV="1">
            <a:off x="3879541" y="2936765"/>
            <a:ext cx="1569822" cy="436508"/>
          </a:xfrm>
          <a:prstGeom prst="straightConnector1">
            <a:avLst/>
          </a:prstGeom>
          <a:solidFill>
            <a:schemeClr val="accent1"/>
          </a:solidFill>
          <a:ln w="28575" cap="flat" cmpd="sng" algn="ctr">
            <a:solidFill>
              <a:srgbClr val="0070C0"/>
            </a:solidFill>
            <a:prstDash val="solid"/>
            <a:round/>
            <a:headEnd type="none" w="sm" len="sm"/>
            <a:tailEnd type="triangle"/>
          </a:ln>
          <a:effectLst/>
        </p:spPr>
      </p:cxnSp>
      <p:cxnSp>
        <p:nvCxnSpPr>
          <p:cNvPr id="15" name="Straight Arrow Connector 14">
            <a:extLst>
              <a:ext uri="{FF2B5EF4-FFF2-40B4-BE49-F238E27FC236}">
                <a16:creationId xmlns:a16="http://schemas.microsoft.com/office/drawing/2014/main" id="{280C621B-0ACD-4B5C-B7DE-C18BBF400070}"/>
              </a:ext>
            </a:extLst>
          </p:cNvPr>
          <p:cNvCxnSpPr>
            <a:cxnSpLocks/>
          </p:cNvCxnSpPr>
          <p:nvPr/>
        </p:nvCxnSpPr>
        <p:spPr bwMode="auto">
          <a:xfrm flipV="1">
            <a:off x="4049722" y="4682183"/>
            <a:ext cx="1506876" cy="364496"/>
          </a:xfrm>
          <a:prstGeom prst="straightConnector1">
            <a:avLst/>
          </a:prstGeom>
          <a:solidFill>
            <a:schemeClr val="accent1"/>
          </a:solidFill>
          <a:ln w="28575" cap="flat" cmpd="sng" algn="ctr">
            <a:solidFill>
              <a:srgbClr val="00B050"/>
            </a:solidFill>
            <a:prstDash val="solid"/>
            <a:round/>
            <a:headEnd type="none" w="sm" len="sm"/>
            <a:tailEnd type="triangle"/>
          </a:ln>
          <a:effectLst/>
        </p:spPr>
      </p:cxnSp>
      <p:sp>
        <p:nvSpPr>
          <p:cNvPr id="17" name="Rectangle: Rounded Corners 16">
            <a:extLst>
              <a:ext uri="{FF2B5EF4-FFF2-40B4-BE49-F238E27FC236}">
                <a16:creationId xmlns:a16="http://schemas.microsoft.com/office/drawing/2014/main" id="{6E056360-C00B-4569-AFFA-B9F330679CB0}"/>
              </a:ext>
            </a:extLst>
          </p:cNvPr>
          <p:cNvSpPr/>
          <p:nvPr/>
        </p:nvSpPr>
        <p:spPr bwMode="auto">
          <a:xfrm>
            <a:off x="8862827" y="3071673"/>
            <a:ext cx="646637" cy="273861"/>
          </a:xfrm>
          <a:prstGeom prst="roundRect">
            <a:avLst/>
          </a:prstGeom>
          <a:noFill/>
          <a:ln w="28575"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8" name="Rectangle: Rounded Corners 17">
            <a:extLst>
              <a:ext uri="{FF2B5EF4-FFF2-40B4-BE49-F238E27FC236}">
                <a16:creationId xmlns:a16="http://schemas.microsoft.com/office/drawing/2014/main" id="{F9600436-7E49-4E29-99DB-357518F044B4}"/>
              </a:ext>
            </a:extLst>
          </p:cNvPr>
          <p:cNvSpPr/>
          <p:nvPr/>
        </p:nvSpPr>
        <p:spPr bwMode="auto">
          <a:xfrm>
            <a:off x="5449363" y="2408452"/>
            <a:ext cx="5035165" cy="1115983"/>
          </a:xfrm>
          <a:prstGeom prst="roundRect">
            <a:avLst/>
          </a:prstGeom>
          <a:noFill/>
          <a:ln w="28575"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21" name="Rectangle: Rounded Corners 20">
            <a:extLst>
              <a:ext uri="{FF2B5EF4-FFF2-40B4-BE49-F238E27FC236}">
                <a16:creationId xmlns:a16="http://schemas.microsoft.com/office/drawing/2014/main" id="{2B8AEAC1-DBC2-4B45-9B91-67BB58DF9B8E}"/>
              </a:ext>
            </a:extLst>
          </p:cNvPr>
          <p:cNvSpPr/>
          <p:nvPr/>
        </p:nvSpPr>
        <p:spPr bwMode="auto">
          <a:xfrm>
            <a:off x="5556598" y="4029319"/>
            <a:ext cx="5389569" cy="1599124"/>
          </a:xfrm>
          <a:prstGeom prst="roundRect">
            <a:avLst/>
          </a:prstGeom>
          <a:noFill/>
          <a:ln w="2857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668899890"/>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51</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Bonnie Kirby</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AF23-7D9A-4881-B821-53F0FFDD25BC}"/>
              </a:ext>
            </a:extLst>
          </p:cNvPr>
          <p:cNvSpPr>
            <a:spLocks noGrp="1"/>
          </p:cNvSpPr>
          <p:nvPr>
            <p:ph type="title"/>
          </p:nvPr>
        </p:nvSpPr>
        <p:spPr/>
        <p:txBody>
          <a:bodyPr/>
          <a:lstStyle/>
          <a:p>
            <a:r>
              <a:rPr lang="en-US" dirty="0"/>
              <a:t>Would You Like to Present a Topic?</a:t>
            </a:r>
          </a:p>
        </p:txBody>
      </p:sp>
      <p:sp>
        <p:nvSpPr>
          <p:cNvPr id="3" name="Content Placeholder 2">
            <a:extLst>
              <a:ext uri="{FF2B5EF4-FFF2-40B4-BE49-F238E27FC236}">
                <a16:creationId xmlns:a16="http://schemas.microsoft.com/office/drawing/2014/main" id="{B1F837CD-0FC5-46D0-B22A-F8519434F2D6}"/>
              </a:ext>
            </a:extLst>
          </p:cNvPr>
          <p:cNvSpPr>
            <a:spLocks noGrp="1"/>
          </p:cNvSpPr>
          <p:nvPr>
            <p:ph idx="1"/>
          </p:nvPr>
        </p:nvSpPr>
        <p:spPr/>
        <p:txBody>
          <a:bodyPr/>
          <a:lstStyle/>
          <a:p>
            <a:r>
              <a:rPr lang="en-US" dirty="0"/>
              <a:t>We are offering opportunities for RO SMEs to present topics during Compensation Service Quality Call recording sessions</a:t>
            </a:r>
          </a:p>
          <a:p>
            <a:pPr marL="0" indent="0">
              <a:buNone/>
            </a:pPr>
            <a:endParaRPr lang="en-US" sz="800" dirty="0"/>
          </a:p>
          <a:p>
            <a:pPr lvl="1"/>
            <a:r>
              <a:rPr lang="en-US" dirty="0"/>
              <a:t>Peer-to-Peer communication is optimum</a:t>
            </a:r>
          </a:p>
          <a:p>
            <a:pPr marL="457200" lvl="1" indent="0">
              <a:buNone/>
            </a:pPr>
            <a:endParaRPr lang="en-US" dirty="0"/>
          </a:p>
          <a:p>
            <a:r>
              <a:rPr lang="en-US" dirty="0"/>
              <a:t>Are </a:t>
            </a:r>
            <a:r>
              <a:rPr lang="en-US" b="1" dirty="0">
                <a:effectLst>
                  <a:outerShdw blurRad="38100" dist="38100" dir="2700000" algn="tl">
                    <a:srgbClr val="000000">
                      <a:alpha val="43137"/>
                    </a:srgbClr>
                  </a:outerShdw>
                </a:effectLst>
              </a:rPr>
              <a:t>YOU</a:t>
            </a:r>
            <a:r>
              <a:rPr lang="en-US" dirty="0"/>
              <a:t> interested in presenting a topic?</a:t>
            </a:r>
          </a:p>
          <a:p>
            <a:pPr marL="0" indent="0">
              <a:buNone/>
            </a:pPr>
            <a:endParaRPr lang="en-US" sz="1000" dirty="0"/>
          </a:p>
          <a:p>
            <a:pPr lvl="1"/>
            <a:r>
              <a:rPr lang="en-US" dirty="0"/>
              <a:t>Talk to your Coach or other RO management team member</a:t>
            </a:r>
          </a:p>
          <a:p>
            <a:pPr marL="457200" lvl="1" indent="0">
              <a:buNone/>
            </a:pPr>
            <a:endParaRPr lang="en-US" sz="800" dirty="0"/>
          </a:p>
          <a:p>
            <a:pPr lvl="1"/>
            <a:r>
              <a:rPr lang="en-US" dirty="0"/>
              <a:t>If okay, have management send your name and topic to:</a:t>
            </a:r>
          </a:p>
          <a:p>
            <a:pPr marL="457200" lvl="1" indent="0">
              <a:buNone/>
            </a:pPr>
            <a:endParaRPr lang="en-US" sz="800" dirty="0"/>
          </a:p>
          <a:p>
            <a:pPr lvl="2">
              <a:buFont typeface="Wingdings" panose="05000000000000000000" pitchFamily="2" charset="2"/>
              <a:buChar char="þ"/>
            </a:pPr>
            <a:r>
              <a:rPr lang="en-US" sz="2400" dirty="0"/>
              <a:t>VAVBAWAS/CO/InternalQRS </a:t>
            </a:r>
            <a:r>
              <a:rPr lang="en-US" sz="2400" i="1" dirty="0"/>
              <a:t>&lt;InternalQRS.VBAVACO@va.gov&gt;</a:t>
            </a:r>
          </a:p>
        </p:txBody>
      </p:sp>
      <p:sp>
        <p:nvSpPr>
          <p:cNvPr id="4" name="Slide Number Placeholder 3">
            <a:extLst>
              <a:ext uri="{FF2B5EF4-FFF2-40B4-BE49-F238E27FC236}">
                <a16:creationId xmlns:a16="http://schemas.microsoft.com/office/drawing/2014/main" id="{1364F01F-BF6B-48B3-BE7A-DEE793A1EEA6}"/>
              </a:ext>
            </a:extLst>
          </p:cNvPr>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2674127113"/>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Quality Call Leads at the mailbox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February 28</a:t>
            </a:r>
            <a:r>
              <a:rPr lang="en-US" u="sng" baseline="30000" dirty="0">
                <a:effectLst>
                  <a:outerShdw blurRad="38100" dist="38100" dir="2700000" algn="tl">
                    <a:srgbClr val="000000">
                      <a:alpha val="43137"/>
                    </a:srgbClr>
                  </a:outerShdw>
                </a:effectLst>
              </a:rPr>
              <a:t>th</a:t>
            </a:r>
            <a:r>
              <a:rPr lang="en-US" u="sng" dirty="0">
                <a:effectLst>
                  <a:outerShdw blurRad="38100" dist="38100" dir="2700000" algn="tl">
                    <a:srgbClr val="000000">
                      <a:alpha val="43137"/>
                    </a:srgbClr>
                  </a:outerShdw>
                </a:effectLst>
              </a:rPr>
              <a:t> </a:t>
            </a:r>
          </a:p>
          <a:p>
            <a:pPr lvl="2"/>
            <a:r>
              <a:rPr lang="en-US" dirty="0">
                <a:solidFill>
                  <a:srgbClr val="FF0000"/>
                </a:solidFill>
              </a:rPr>
              <a:t>Questions submitted after Feb 28</a:t>
            </a:r>
            <a:r>
              <a:rPr lang="en-US" baseline="30000" dirty="0">
                <a:solidFill>
                  <a:srgbClr val="FF0000"/>
                </a:solidFill>
              </a:rPr>
              <a:t>th</a:t>
            </a:r>
            <a:r>
              <a:rPr lang="en-US" dirty="0">
                <a:solidFill>
                  <a:srgbClr val="FF0000"/>
                </a:solidFill>
              </a:rPr>
              <a:t>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this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Quality Call Leads at the mailbox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55</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Quality Call recording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posted each month in TMS</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recorded in March</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of M21-1III.v.1.I and IV.ii.3.A</a:t>
            </a:r>
          </a:p>
        </p:txBody>
      </p:sp>
      <p:sp>
        <p:nvSpPr>
          <p:cNvPr id="3" name="Content Placeholder 2"/>
          <p:cNvSpPr>
            <a:spLocks noGrp="1"/>
          </p:cNvSpPr>
          <p:nvPr>
            <p:ph idx="1"/>
          </p:nvPr>
        </p:nvSpPr>
        <p:spPr/>
        <p:txBody>
          <a:bodyPr/>
          <a:lstStyle/>
          <a:p>
            <a:r>
              <a:rPr lang="en-US" dirty="0"/>
              <a:t>Significant changes were made to instructions in:</a:t>
            </a:r>
          </a:p>
          <a:p>
            <a:endParaRPr lang="en-US" dirty="0"/>
          </a:p>
          <a:p>
            <a:pPr lvl="1"/>
            <a:r>
              <a:rPr lang="en-US" dirty="0"/>
              <a:t>M21-1III.v.1.I for correcting administrative errors, and</a:t>
            </a:r>
          </a:p>
          <a:p>
            <a:pPr marL="457200" lvl="1" indent="0">
              <a:buNone/>
            </a:pPr>
            <a:endParaRPr lang="en-US" dirty="0"/>
          </a:p>
          <a:p>
            <a:pPr lvl="1"/>
            <a:r>
              <a:rPr lang="en-US" dirty="0"/>
              <a:t>M21-1IV.ii.3.A for correcting clear and unmistakable errors (CUEs) in rating decisions</a:t>
            </a:r>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38363134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of M21-1III.v.1.I</a:t>
            </a:r>
          </a:p>
        </p:txBody>
      </p:sp>
      <p:sp>
        <p:nvSpPr>
          <p:cNvPr id="3" name="Content Placeholder 2"/>
          <p:cNvSpPr>
            <a:spLocks noGrp="1"/>
          </p:cNvSpPr>
          <p:nvPr>
            <p:ph idx="1"/>
          </p:nvPr>
        </p:nvSpPr>
        <p:spPr>
          <a:xfrm>
            <a:off x="847165" y="1589518"/>
            <a:ext cx="10945906" cy="4766832"/>
          </a:xfrm>
        </p:spPr>
        <p:txBody>
          <a:bodyPr/>
          <a:lstStyle/>
          <a:p>
            <a:pPr marL="0" indent="0" algn="ctr">
              <a:buNone/>
            </a:pPr>
            <a:r>
              <a:rPr lang="en-US" b="1" dirty="0"/>
              <a:t>New Block g in Topic 3</a:t>
            </a:r>
          </a:p>
          <a:p>
            <a:endParaRPr lang="en-US" sz="1200" dirty="0"/>
          </a:p>
          <a:p>
            <a:r>
              <a:rPr lang="en-US" dirty="0"/>
              <a:t>Includes a major procedural change:  Claims processors must now give beneficiaries an opportunity to respond to a notice of proposed adverse action </a:t>
            </a:r>
            <a:r>
              <a:rPr lang="en-US" b="1" i="1" dirty="0"/>
              <a:t>before</a:t>
            </a:r>
            <a:r>
              <a:rPr lang="en-US" dirty="0"/>
              <a:t> preparing an administrative decision regarding an administrative error</a:t>
            </a:r>
          </a:p>
          <a:p>
            <a:r>
              <a:rPr lang="en-US" dirty="0"/>
              <a:t>Describes circumstances under which it is </a:t>
            </a:r>
            <a:r>
              <a:rPr lang="en-US" b="1" i="1" dirty="0"/>
              <a:t>un</a:t>
            </a:r>
            <a:r>
              <a:rPr lang="en-US" dirty="0"/>
              <a:t>necessary to provide due process or prepare an administrative decision before correcting an administrative error</a:t>
            </a:r>
          </a:p>
          <a:p>
            <a:r>
              <a:rPr lang="en-US" dirty="0"/>
              <a:t>Contains instructions for correcting errors involving the assignment of an incorrect effective date</a:t>
            </a:r>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85851921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of M21-1III.v.1.I (cont.)</a:t>
            </a:r>
          </a:p>
        </p:txBody>
      </p:sp>
      <p:sp>
        <p:nvSpPr>
          <p:cNvPr id="3" name="Content Placeholder 2"/>
          <p:cNvSpPr>
            <a:spLocks noGrp="1"/>
          </p:cNvSpPr>
          <p:nvPr>
            <p:ph idx="1"/>
          </p:nvPr>
        </p:nvSpPr>
        <p:spPr/>
        <p:txBody>
          <a:bodyPr/>
          <a:lstStyle/>
          <a:p>
            <a:pPr marL="0" indent="0" algn="ctr">
              <a:buNone/>
            </a:pPr>
            <a:r>
              <a:rPr lang="en-US" b="1" dirty="0"/>
              <a:t>New Block f in Topic 3</a:t>
            </a:r>
          </a:p>
          <a:p>
            <a:pPr marL="0" indent="0">
              <a:buNone/>
            </a:pPr>
            <a:endParaRPr lang="en-US" sz="1200" dirty="0"/>
          </a:p>
          <a:p>
            <a:r>
              <a:rPr lang="en-US" dirty="0"/>
              <a:t>Discusses errors involving a claims processor’s entry (into the claims-processing system) of a child’s date of birth that differs from the date of birth a claimant provided</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006777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of M21-1IV.ii.3.A</a:t>
            </a:r>
          </a:p>
        </p:txBody>
      </p:sp>
      <p:sp>
        <p:nvSpPr>
          <p:cNvPr id="3" name="Content Placeholder 2"/>
          <p:cNvSpPr>
            <a:spLocks noGrp="1"/>
          </p:cNvSpPr>
          <p:nvPr>
            <p:ph idx="1"/>
          </p:nvPr>
        </p:nvSpPr>
        <p:spPr/>
        <p:txBody>
          <a:bodyPr/>
          <a:lstStyle/>
          <a:p>
            <a:pPr marL="0" indent="0" algn="ctr">
              <a:buNone/>
            </a:pPr>
            <a:r>
              <a:rPr lang="en-US" b="1" dirty="0"/>
              <a:t>Topic 2, Block a</a:t>
            </a:r>
          </a:p>
          <a:p>
            <a:pPr marL="0" indent="0" algn="ctr">
              <a:buNone/>
            </a:pPr>
            <a:endParaRPr lang="en-US" sz="1200" b="1" dirty="0"/>
          </a:p>
          <a:p>
            <a:r>
              <a:rPr lang="en-US" sz="2400" dirty="0"/>
              <a:t>Consolidates the instructions from nine individual blocks in Topic 2 into a single step-action table</a:t>
            </a:r>
          </a:p>
          <a:p>
            <a:r>
              <a:rPr lang="en-US" sz="2400" dirty="0"/>
              <a:t>Contains instructions for correcting a CUE in the assignment of an effective date</a:t>
            </a:r>
          </a:p>
          <a:p>
            <a:r>
              <a:rPr lang="en-US" sz="2400" dirty="0"/>
              <a:t>Requires the rating activity to update the </a:t>
            </a:r>
            <a:r>
              <a:rPr lang="en-US" sz="2400" i="1" dirty="0"/>
              <a:t>Codesheet</a:t>
            </a:r>
            <a:r>
              <a:rPr lang="en-US" sz="2400" dirty="0"/>
              <a:t> of rating decisions so it reads how it should have read had there been no CUE</a:t>
            </a:r>
          </a:p>
          <a:p>
            <a:r>
              <a:rPr lang="en-US" sz="2400" dirty="0"/>
              <a:t>Requires Compensation Service review and approval of rating decisions that: </a:t>
            </a:r>
          </a:p>
          <a:p>
            <a:pPr lvl="1"/>
            <a:r>
              <a:rPr lang="en-US" sz="2000" dirty="0"/>
              <a:t>correct a CUE, and</a:t>
            </a:r>
          </a:p>
          <a:p>
            <a:pPr lvl="1"/>
            <a:r>
              <a:rPr lang="en-US" sz="2000" dirty="0"/>
              <a:t>when promulgated, will result in the creation (and possible elimination) of an overpayment that equals or exceeds $25,000</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851754520"/>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2.xml><?xml version="1.0" encoding="utf-8"?>
<ds:datastoreItem xmlns:ds="http://schemas.openxmlformats.org/officeDocument/2006/customXml" ds:itemID="{ECD7B6E5-0F04-4CEF-A7BC-E28EF6BF7FB8}">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22831</TotalTime>
  <Words>3643</Words>
  <Application>Microsoft Office PowerPoint</Application>
  <PresentationFormat>Widescreen</PresentationFormat>
  <Paragraphs>475</Paragraphs>
  <Slides>55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vt:lpstr>
      <vt:lpstr>Arial Black</vt:lpstr>
      <vt:lpstr>Calibri</vt:lpstr>
      <vt:lpstr>Century Schoolbook</vt:lpstr>
      <vt:lpstr>Courier New</vt:lpstr>
      <vt:lpstr>Myriad Pro</vt:lpstr>
      <vt:lpstr>Tahoma</vt:lpstr>
      <vt:lpstr>Verdana</vt:lpstr>
      <vt:lpstr>Wingdings</vt:lpstr>
      <vt:lpstr>Ppt0000000</vt:lpstr>
      <vt:lpstr>FOR TMS TRAINING CREDIT</vt:lpstr>
      <vt:lpstr>PowerPoint Presentation</vt:lpstr>
      <vt:lpstr>Welcome to the February 2020 Quality Call</vt:lpstr>
      <vt:lpstr>Agenda</vt:lpstr>
      <vt:lpstr>What’s New in M21-1</vt:lpstr>
      <vt:lpstr>Revision of M21-1III.v.1.I and IV.ii.3.A</vt:lpstr>
      <vt:lpstr>Revision of M21-1III.v.1.I</vt:lpstr>
      <vt:lpstr>Revision of M21-1III.v.1.I (cont.)</vt:lpstr>
      <vt:lpstr>Revision of M21-1IV.ii.3.A</vt:lpstr>
      <vt:lpstr>Revision of M21-1IV.ii.3.A</vt:lpstr>
      <vt:lpstr>Revision of M21-1IV.ii.3.A</vt:lpstr>
      <vt:lpstr>Revision of M21-1IV.ii.3.A</vt:lpstr>
      <vt:lpstr>Revision of M21-1IV.ii.3.A (cont.)</vt:lpstr>
      <vt:lpstr>Revision of M21-1IV.ii.3.A (cont.)</vt:lpstr>
      <vt:lpstr>Rescission of Changes  to M21-1III.iii.5.L.1.b and c</vt:lpstr>
      <vt:lpstr>Proper Placement of Date Stamps</vt:lpstr>
      <vt:lpstr>Proper Placement of Date Stamps</vt:lpstr>
      <vt:lpstr>Active Service Pay Final Rule</vt:lpstr>
      <vt:lpstr>Active Service Pay:  Revisions to 38 CFR §§ 3.103 and 3.654 </vt:lpstr>
      <vt:lpstr>Active Service Pay:  Revisions to 38 CFR §§ 3.103 and 3.654 </vt:lpstr>
      <vt:lpstr>Restless Leg Syndrome</vt:lpstr>
      <vt:lpstr>Restless Leg Syndrome</vt:lpstr>
      <vt:lpstr>Q-Tips</vt:lpstr>
      <vt:lpstr>PowerPoint Presentation</vt:lpstr>
      <vt:lpstr>Q-Tip #1: BVA &amp; Reasonably Raised Claim for IU</vt:lpstr>
      <vt:lpstr>Q-Tip #2: Best Practice – Use of Exam Checklist</vt:lpstr>
      <vt:lpstr>Q-Tip #3</vt:lpstr>
      <vt:lpstr>Q-Tip #3: Who May Process an MST Claim </vt:lpstr>
      <vt:lpstr>Favorable Findings</vt:lpstr>
      <vt:lpstr>References</vt:lpstr>
      <vt:lpstr>What IS a Favorable Finding?</vt:lpstr>
      <vt:lpstr>What IS a Favorable Finding?</vt:lpstr>
      <vt:lpstr>Example of a Favorable Finding</vt:lpstr>
      <vt:lpstr>Documenting Favorable Findings</vt:lpstr>
      <vt:lpstr>How are Favorable Findings actually documented on a rating decision?</vt:lpstr>
      <vt:lpstr>What Favorable Findings are NOT</vt:lpstr>
      <vt:lpstr>Where to discuss evidence?</vt:lpstr>
      <vt:lpstr>Examples of Common Favorable Findings</vt:lpstr>
      <vt:lpstr>Consolidated VSR Task Based Checklist</vt:lpstr>
      <vt:lpstr>Pension-Specific Error Descriptors</vt:lpstr>
      <vt:lpstr>The Last Line of Defense</vt:lpstr>
      <vt:lpstr>The Last Line of Defense</vt:lpstr>
      <vt:lpstr>Issues Claimed and Addressed</vt:lpstr>
      <vt:lpstr>The Last Line of Defense</vt:lpstr>
      <vt:lpstr>3.105(e) vs 3.655(c)</vt:lpstr>
      <vt:lpstr>3.105(e) vs 3.655(c)</vt:lpstr>
      <vt:lpstr>Rating Narrative Review</vt:lpstr>
      <vt:lpstr>Statutory Housebound Benefits (SMC-HB)</vt:lpstr>
      <vt:lpstr>Codesheet Review</vt:lpstr>
      <vt:lpstr>Codesheet Review </vt:lpstr>
      <vt:lpstr>Questions – Suggestions – Next Quality Call</vt:lpstr>
      <vt:lpstr>Would You Like to Present a Topic?</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February 2020 - Compensation Service PowerPoint Presentation</dc:title>
  <dc:subject/>
  <dc:creator>Department of Veterans Affairs, Veterans Benefits Administration, Compensation Service, STAFF</dc:creator>
  <cp:lastModifiedBy>Kathy Poole</cp:lastModifiedBy>
  <cp:revision>1497</cp:revision>
  <dcterms:created xsi:type="dcterms:W3CDTF">2014-04-30T02:32:11Z</dcterms:created>
  <dcterms:modified xsi:type="dcterms:W3CDTF">2020-02-14T19:11:09Z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