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26"/>
  </p:notesMasterIdLst>
  <p:sldIdLst>
    <p:sldId id="285" r:id="rId7"/>
    <p:sldId id="286" r:id="rId8"/>
    <p:sldId id="394" r:id="rId9"/>
    <p:sldId id="303" r:id="rId10"/>
    <p:sldId id="322" r:id="rId11"/>
    <p:sldId id="377" r:id="rId12"/>
    <p:sldId id="406" r:id="rId13"/>
    <p:sldId id="351" r:id="rId14"/>
    <p:sldId id="396" r:id="rId15"/>
    <p:sldId id="413" r:id="rId16"/>
    <p:sldId id="365" r:id="rId17"/>
    <p:sldId id="302" r:id="rId18"/>
    <p:sldId id="380" r:id="rId19"/>
    <p:sldId id="308" r:id="rId20"/>
    <p:sldId id="368" r:id="rId21"/>
    <p:sldId id="414" r:id="rId22"/>
    <p:sldId id="401" r:id="rId23"/>
    <p:sldId id="311" r:id="rId24"/>
    <p:sldId id="28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104" d="100"/>
          <a:sy n="104" d="100"/>
        </p:scale>
        <p:origin x="1578" y="108"/>
      </p:cViewPr>
      <p:guideLst>
        <p:guide orient="horz" pos="2160"/>
        <p:guide pos="2880"/>
        <p:guide orient="horz" pos="672"/>
        <p:guide pos="288"/>
      </p:guideLst>
    </p:cSldViewPr>
  </p:slideViewPr>
  <p:outlineViewPr>
    <p:cViewPr>
      <p:scale>
        <a:sx n="33" d="100"/>
        <a:sy n="33" d="100"/>
      </p:scale>
      <p:origin x="0" y="-3768"/>
    </p:cViewPr>
  </p:outlineViewPr>
  <p:notesTextViewPr>
    <p:cViewPr>
      <p:scale>
        <a:sx n="1" d="1"/>
        <a:sy n="1" d="1"/>
      </p:scale>
      <p:origin x="0" y="0"/>
    </p:cViewPr>
  </p:notesTextViewPr>
  <p:sorterViewPr>
    <p:cViewPr>
      <p:scale>
        <a:sx n="100" d="100"/>
        <a:sy n="100" d="100"/>
      </p:scale>
      <p:origin x="0" y="-327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2/11/2020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46269/" TargetMode="External"/><Relationship Id="rId2" Type="http://schemas.openxmlformats.org/officeDocument/2006/relationships/hyperlink" Target="https://vaww.vrm.km.va.gov/system/templates/selfservice/va_kanew/help/agent/locale/en-US/portal/554400000001034/content/554400000046269/M21-1,-Part-III,-Subpart-i,-Chapter-2,-Section-E---Department-of-Veterans-Affairs-(VA)-Responsibilities-Based-on-Medical-Evaluation-Board-(MEB)-and-Physical-Evaluation-Board-(PEB)-Outcomes"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099/M21-1-Part-III-Subpart-i-Chapter-2-Section-A-General-Information-on-Pre-Discharge-Claims"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101/M21-1-Part-III-Subpart-i-Chapter-2-Section-B-Division-of-Responsibilities-for-Processing-Benefits-Delivery-at-Discharge-BDD-and-BDD-Excluded-Claims#4e"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vbaw.vba.va.gov/vbadod/predischarge.asp" TargetMode="External"/><Relationship Id="rId2" Type="http://schemas.openxmlformats.org/officeDocument/2006/relationships/hyperlink" Target="https://vbaw.vba.va.gov/VBADOD/docs/predischarge/BDDForeignExamsTipSheet.pdf"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February 11,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2900" dirty="0"/>
              <a:t>M21-1 Update: IDES Exit Interviews </a:t>
            </a:r>
            <a:br>
              <a:rPr lang="en-US" sz="2900" dirty="0"/>
            </a:br>
            <a:r>
              <a:rPr lang="en-US" sz="2900" dirty="0"/>
              <a:t>and Related Requirements </a:t>
            </a:r>
          </a:p>
        </p:txBody>
      </p:sp>
      <p:sp>
        <p:nvSpPr>
          <p:cNvPr id="5" name="Rectangle 4">
            <a:extLst>
              <a:ext uri="{FF2B5EF4-FFF2-40B4-BE49-F238E27FC236}">
                <a16:creationId xmlns:a16="http://schemas.microsoft.com/office/drawing/2014/main" id="{9B1F64F3-16FF-45DA-BACA-A40894594315}"/>
              </a:ext>
            </a:extLst>
          </p:cNvPr>
          <p:cNvSpPr/>
          <p:nvPr/>
        </p:nvSpPr>
        <p:spPr>
          <a:xfrm>
            <a:off x="309072" y="708584"/>
            <a:ext cx="8606328" cy="5408340"/>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Updates to </a:t>
            </a:r>
            <a:r>
              <a:rPr lang="en-US" sz="2000" u="sng" dirty="0">
                <a:solidFill>
                  <a:srgbClr val="0000FF"/>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M21-1 III.i.2.E.6</a:t>
            </a:r>
            <a:r>
              <a:rPr lang="en-US" sz="2000" dirty="0">
                <a:solidFill>
                  <a:srgbClr val="000000"/>
                </a:solidFill>
                <a:latin typeface="Arial" panose="020B0604020202020204" pitchFamily="34" charset="0"/>
                <a:ea typeface="Calibri" panose="020F0502020204030204" pitchFamily="34" charset="0"/>
              </a:rPr>
              <a:t> (IDES exit interviews (EI) and related activity) were published on 1/30/2020. A summary of the changes is provided below; however, MSCs are encouraged to review the </a:t>
            </a:r>
            <a:r>
              <a:rPr lang="en-US" sz="2000" u="sng" dirty="0">
                <a:solidFill>
                  <a:srgbClr val="0000FF"/>
                </a:solidFill>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Key Changes Document</a:t>
            </a:r>
            <a:r>
              <a:rPr lang="en-US" sz="2000" dirty="0">
                <a:solidFill>
                  <a:srgbClr val="000000"/>
                </a:solidFill>
                <a:latin typeface="Arial" panose="020B0604020202020204" pitchFamily="34" charset="0"/>
                <a:ea typeface="Calibri" panose="020F0502020204030204" pitchFamily="34" charset="0"/>
              </a:rPr>
              <a:t> for a full and detailed listing of all changes </a:t>
            </a:r>
            <a:endParaRPr lang="en-US" sz="2000" dirty="0">
              <a:solidFill>
                <a:srgbClr val="000000"/>
              </a:solidFill>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rPr>
              <a:t>The update generally relaxes previous EI requirements, allowing increased flexibility for both participants and MSCs. MSCs must continue to offer EI to all participants, but the EI is no longer considered compulsory and the manual acknowledges that The EI may be declined. Further, participants may now elect to complete the EI by phone. Finally, the timeframe for EIs has changed from 10 to 14 calendar days   </a:t>
            </a:r>
            <a:endParaRPr lang="en-US" sz="2000" dirty="0">
              <a:solidFill>
                <a:srgbClr val="000000"/>
              </a:solidFill>
              <a:latin typeface="Times New Roman" panose="02020603050405020304" pitchFamily="18" charset="0"/>
              <a:ea typeface="Times New Roman" panose="02020603050405020304" pitchFamily="18" charset="0"/>
            </a:endParaRPr>
          </a:p>
          <a:p>
            <a:pPr>
              <a:lnSpc>
                <a:spcPct val="107000"/>
              </a:lnSpc>
              <a:spcAft>
                <a:spcPts val="800"/>
              </a:spcAft>
            </a:pPr>
            <a:r>
              <a:rPr lang="en-US" sz="2000" dirty="0">
                <a:solidFill>
                  <a:srgbClr val="000000"/>
                </a:solidFill>
                <a:latin typeface="Arial" panose="020B0604020202020204" pitchFamily="34" charset="0"/>
                <a:ea typeface="Calibri" panose="020F0502020204030204" pitchFamily="34" charset="0"/>
              </a:rPr>
              <a:t>    </a:t>
            </a:r>
            <a:r>
              <a:rPr lang="en-US" sz="2000" u="sng" dirty="0">
                <a:solidFill>
                  <a:srgbClr val="0000FF"/>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M21-1 III.i.2.E.6</a:t>
            </a:r>
            <a:r>
              <a:rPr lang="en-US" sz="2000" dirty="0">
                <a:solidFill>
                  <a:srgbClr val="000000"/>
                </a:solidFill>
                <a:latin typeface="Arial" panose="020B0604020202020204" pitchFamily="34" charset="0"/>
                <a:ea typeface="Calibri" panose="020F0502020204030204" pitchFamily="34" charset="0"/>
              </a:rPr>
              <a:t> was updated to:</a:t>
            </a:r>
            <a:endParaRPr lang="en-US" sz="2000" dirty="0">
              <a:solidFill>
                <a:srgbClr val="000000"/>
              </a:solidFill>
              <a:latin typeface="Times New Roman" panose="02020603050405020304" pitchFamily="18" charset="0"/>
              <a:ea typeface="Times New Roman" panose="02020603050405020304" pitchFamily="18" charset="0"/>
            </a:endParaRPr>
          </a:p>
          <a:p>
            <a:pPr marL="800100" lvl="1" indent="-342900">
              <a:lnSpc>
                <a:spcPct val="107000"/>
              </a:lnSpc>
              <a:spcAft>
                <a:spcPts val="800"/>
              </a:spcAft>
              <a:buFont typeface="Symbol" panose="05050102010706020507" pitchFamily="18" charset="2"/>
              <a:buChar char=""/>
            </a:pPr>
            <a:r>
              <a:rPr lang="en-US" sz="2000" dirty="0">
                <a:latin typeface="Arial" panose="020B0604020202020204" pitchFamily="34" charset="0"/>
                <a:ea typeface="Calibri" panose="020F0502020204030204" pitchFamily="34" charset="0"/>
              </a:rPr>
              <a:t>indicate the requirement for the MSC to enter the </a:t>
            </a:r>
            <a:r>
              <a:rPr lang="en-US" sz="2000" i="1" dirty="0">
                <a:latin typeface="Arial" panose="020B0604020202020204" pitchFamily="34" charset="0"/>
                <a:ea typeface="Calibri" panose="020F0502020204030204" pitchFamily="34" charset="0"/>
              </a:rPr>
              <a:t>Return to Duty Letter Date</a:t>
            </a:r>
            <a:r>
              <a:rPr lang="en-US" sz="2000" dirty="0">
                <a:latin typeface="Arial" panose="020B0604020202020204" pitchFamily="34" charset="0"/>
                <a:ea typeface="Calibri" panose="020F0502020204030204" pitchFamily="34" charset="0"/>
              </a:rPr>
              <a:t> in VTA (when applicable) </a:t>
            </a:r>
            <a:endParaRPr lang="en-US" sz="2000" dirty="0"/>
          </a:p>
          <a:p>
            <a:pPr marL="800100" lvl="1" indent="-342900">
              <a:lnSpc>
                <a:spcPct val="107000"/>
              </a:lnSpc>
              <a:spcAft>
                <a:spcPts val="800"/>
              </a:spcAft>
              <a:buFont typeface="Symbol" panose="05050102010706020507" pitchFamily="18" charset="2"/>
              <a:buChar char=""/>
            </a:pPr>
            <a:r>
              <a:rPr lang="en-US" sz="2000" dirty="0">
                <a:latin typeface="Arial" panose="020B0604020202020204" pitchFamily="34" charset="0"/>
                <a:ea typeface="Calibri" panose="020F0502020204030204" pitchFamily="34" charset="0"/>
              </a:rPr>
              <a:t>clarify responsibility and procedures for processing BDD claims submitted by/from former IDES participants</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92197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762000"/>
            <a:ext cx="8382000" cy="1938992"/>
          </a:xfrm>
          <a:prstGeom prst="rect">
            <a:avLst/>
          </a:prstGeom>
        </p:spPr>
        <p:txBody>
          <a:bodyPr wrap="square">
            <a:spAutoFit/>
          </a:bodyPr>
          <a:lstStyle/>
          <a:p>
            <a:pPr marL="342900" lvl="0" indent="-342900">
              <a:buFont typeface="Wingdings" panose="05000000000000000000" pitchFamily="2" charset="2"/>
              <a:buChar char="Ø"/>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January </a:t>
            </a:r>
            <a:r>
              <a:rPr lang="en-US" sz="2400" dirty="0">
                <a:solidFill>
                  <a:srgbClr val="000000"/>
                </a:solidFill>
                <a:latin typeface="Arial" panose="020B0604020202020204" pitchFamily="34" charset="0"/>
                <a:ea typeface="Times New Roman" panose="02020603050405020304" pitchFamily="18" charset="0"/>
              </a:rPr>
              <a:t>2020</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C3DB62EA-6ED2-4571-8B59-B68C0AB6B242}"/>
              </a:ext>
            </a:extLst>
          </p:cNvPr>
          <p:cNvGraphicFramePr>
            <a:graphicFrameLocks noGrp="1"/>
          </p:cNvGraphicFramePr>
          <p:nvPr>
            <p:extLst>
              <p:ext uri="{D42A27DB-BD31-4B8C-83A1-F6EECF244321}">
                <p14:modId xmlns:p14="http://schemas.microsoft.com/office/powerpoint/2010/main" val="1036804613"/>
              </p:ext>
            </p:extLst>
          </p:nvPr>
        </p:nvGraphicFramePr>
        <p:xfrm>
          <a:off x="304800" y="2971801"/>
          <a:ext cx="8574315" cy="2633131"/>
        </p:xfrm>
        <a:graphic>
          <a:graphicData uri="http://schemas.openxmlformats.org/drawingml/2006/table">
            <a:tbl>
              <a:tblPr firstRow="1" firstCol="1" bandRow="1"/>
              <a:tblGrid>
                <a:gridCol w="3309385">
                  <a:extLst>
                    <a:ext uri="{9D8B030D-6E8A-4147-A177-3AD203B41FA5}">
                      <a16:colId xmlns:a16="http://schemas.microsoft.com/office/drawing/2014/main" val="2942498214"/>
                    </a:ext>
                  </a:extLst>
                </a:gridCol>
                <a:gridCol w="2632465">
                  <a:extLst>
                    <a:ext uri="{9D8B030D-6E8A-4147-A177-3AD203B41FA5}">
                      <a16:colId xmlns:a16="http://schemas.microsoft.com/office/drawing/2014/main" val="3457006046"/>
                    </a:ext>
                  </a:extLst>
                </a:gridCol>
                <a:gridCol w="2632465">
                  <a:extLst>
                    <a:ext uri="{9D8B030D-6E8A-4147-A177-3AD203B41FA5}">
                      <a16:colId xmlns:a16="http://schemas.microsoft.com/office/drawing/2014/main" val="3085830966"/>
                    </a:ext>
                  </a:extLst>
                </a:gridCol>
              </a:tblGrid>
              <a:tr h="702169">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January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542754"/>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0749553"/>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47/44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224982"/>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23/33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682367"/>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9748741"/>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9/10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632725"/>
                  </a:ext>
                </a:extLst>
              </a:tr>
              <a:tr h="32182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868131"/>
                  </a:ext>
                </a:extLst>
              </a:tr>
            </a:tbl>
          </a:graphicData>
        </a:graphic>
      </p:graphicFrame>
      <p:sp>
        <p:nvSpPr>
          <p:cNvPr id="4" name="Rectangle 3">
            <a:extLst>
              <a:ext uri="{FF2B5EF4-FFF2-40B4-BE49-F238E27FC236}">
                <a16:creationId xmlns:a16="http://schemas.microsoft.com/office/drawing/2014/main" id="{ADF95EF1-7084-4A6F-9E89-55B1F9DDA106}"/>
              </a:ext>
            </a:extLst>
          </p:cNvPr>
          <p:cNvSpPr/>
          <p:nvPr/>
        </p:nvSpPr>
        <p:spPr>
          <a:xfrm>
            <a:off x="261324" y="5638800"/>
            <a:ext cx="8120676" cy="369332"/>
          </a:xfrm>
          <a:prstGeom prst="rect">
            <a:avLst/>
          </a:prstGeom>
        </p:spPr>
        <p:txBody>
          <a:bodyPr wrap="square">
            <a:spAutoFit/>
          </a:bodyPr>
          <a:lstStyle/>
          <a:p>
            <a:r>
              <a:rPr lang="en-US" dirty="0">
                <a:solidFill>
                  <a:srgbClr val="000000"/>
                </a:solidFill>
                <a:latin typeface="Arial" panose="020B0604020202020204" pitchFamily="34" charset="0"/>
                <a:ea typeface="Times New Roman" panose="02020603050405020304" pitchFamily="18" charset="0"/>
              </a:rPr>
              <a:t>Note: VA is using the goals from the 230-day process.</a:t>
            </a:r>
            <a:endParaRPr lang="en-US" dirty="0"/>
          </a:p>
        </p:txBody>
      </p:sp>
    </p:spTree>
    <p:extLst>
      <p:ext uri="{BB962C8B-B14F-4D97-AF65-F5344CB8AC3E}">
        <p14:creationId xmlns:p14="http://schemas.microsoft.com/office/powerpoint/2010/main" val="276082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algn="ctr"/>
            <a:r>
              <a:rPr lang="en-US" sz="3600" b="1" dirty="0">
                <a:solidFill>
                  <a:schemeClr val="bg1"/>
                </a:solidFill>
                <a:latin typeface="+mj-lt"/>
              </a:rPr>
              <a:t>  VTA v.2.4.6 </a:t>
            </a:r>
          </a:p>
        </p:txBody>
      </p:sp>
      <p:sp>
        <p:nvSpPr>
          <p:cNvPr id="2" name="Rectangle 1">
            <a:extLst>
              <a:ext uri="{FF2B5EF4-FFF2-40B4-BE49-F238E27FC236}">
                <a16:creationId xmlns:a16="http://schemas.microsoft.com/office/drawing/2014/main" id="{238B54AB-720C-4B98-8844-88FA65A0B92A}"/>
              </a:ext>
            </a:extLst>
          </p:cNvPr>
          <p:cNvSpPr/>
          <p:nvPr/>
        </p:nvSpPr>
        <p:spPr>
          <a:xfrm>
            <a:off x="152400" y="956608"/>
            <a:ext cx="8726715" cy="2308324"/>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VTA v.2.4.6 was released January 29</a:t>
            </a:r>
            <a:r>
              <a:rPr lang="en-US" sz="2400" baseline="30000" dirty="0">
                <a:latin typeface="Arial" panose="020B0604020202020204" pitchFamily="34" charset="0"/>
                <a:cs typeface="Arial" panose="020B0604020202020204" pitchFamily="34" charset="0"/>
              </a:rPr>
              <a:t>th</a:t>
            </a: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 release contained some Parallel Processing updates</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See Folder 6 in the VTA Knowledge Center for specific information regarding the release</a:t>
            </a:r>
          </a:p>
        </p:txBody>
      </p:sp>
    </p:spTree>
    <p:extLst>
      <p:ext uri="{BB962C8B-B14F-4D97-AF65-F5344CB8AC3E}">
        <p14:creationId xmlns:p14="http://schemas.microsoft.com/office/powerpoint/2010/main" val="2610358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Automation of STRs for BDD Claims</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824091"/>
            <a:ext cx="8763000" cy="4893647"/>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VA and DoD continue to work on the automation of STRs for BDD claims. Automation would eliminate the need for SMs to provide a copy of their STRs when filing their BDD claim. A notification of interest (NOI) would be sent to DoD to send the STRs after the claim has been successfully established in VBMS. A proof of concept is forthcoming to ensure the desired results are achieved and identify any issues before full implementation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Until this new process is fully implemented and communicated throughout VBA, SMs must continue to provide STRs to be eligible for BDD claim processing as stated in </a:t>
            </a:r>
            <a:r>
              <a:rPr lang="en-US" sz="2400" u="sng" dirty="0">
                <a:solidFill>
                  <a:srgbClr val="0070C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III.i.2.A.1.d</a:t>
            </a:r>
            <a:r>
              <a:rPr lang="en-US" sz="2400" dirty="0">
                <a:solidFill>
                  <a:srgbClr val="000000"/>
                </a:solidFill>
                <a:latin typeface="Arial" panose="020B0604020202020204" pitchFamily="34" charset="0"/>
                <a:ea typeface="Times New Roman" panose="02020603050405020304" pitchFamily="18"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4971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BDD Ready for Decision Claims Suspense </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824091"/>
            <a:ext cx="8763000" cy="3046988"/>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ea typeface="Times New Roman" panose="02020603050405020304" pitchFamily="18" charset="0"/>
              </a:rPr>
              <a:t>There have been reports of RFD BDD claims not being rated and instead the suspense date being updated a few days before the SMs anticipated discharge date, causing National Work Queue (NWQ) to recall the claim</a:t>
            </a:r>
          </a:p>
          <a:p>
            <a:pPr marL="342900" indent="-342900">
              <a:buFont typeface="Wingdings" panose="05000000000000000000" pitchFamily="2" charset="2"/>
              <a:buChar char="Ø"/>
            </a:pPr>
            <a:endParaRPr lang="en-US" sz="24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latin typeface="Arial" panose="020B0604020202020204" pitchFamily="34" charset="0"/>
                <a:ea typeface="Times New Roman" panose="02020603050405020304" pitchFamily="18" charset="0"/>
              </a:rPr>
              <a:t>As a reminder, per </a:t>
            </a:r>
            <a:r>
              <a:rPr lang="en-US" sz="2400" u="sng" dirty="0">
                <a:solidFill>
                  <a:srgbClr val="0000FF"/>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M21-1, III.i.2.B.4.d</a:t>
            </a:r>
            <a:r>
              <a:rPr lang="en-US" sz="2400" dirty="0">
                <a:latin typeface="Arial" panose="020B0604020202020204" pitchFamily="34" charset="0"/>
                <a:ea typeface="Times New Roman" panose="02020603050405020304" pitchFamily="18" charset="0"/>
              </a:rPr>
              <a:t>, BDD claims are rated while the SM is on active duty in order to provide a decision on their claim as soon as possible after discharge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152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NWQ BDD Claims Routing</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762000"/>
            <a:ext cx="8763000" cy="544764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NWQ implemented the following adjustments to the distribution of BDD claims effective January 23, 2020. This information was distributed by NWQ through the District Offices</a:t>
            </a:r>
            <a:endParaRPr lang="en-US" sz="24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000" dirty="0">
                <a:solidFill>
                  <a:srgbClr val="000000"/>
                </a:solidFill>
                <a:latin typeface="Arial" panose="020B0604020202020204" pitchFamily="34" charset="0"/>
                <a:ea typeface="Times New Roman" panose="02020603050405020304" pitchFamily="18" charset="0"/>
              </a:rPr>
              <a:t>BDD claims Awaiting Decision (RFD BDD claims) will distribute five days prior to the date of discharge (as indicated by the date of claim), rather than the current distribution at 45 days prior to discharge</a:t>
            </a:r>
            <a:endParaRPr lang="en-US" sz="20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000" dirty="0">
                <a:solidFill>
                  <a:srgbClr val="000000"/>
                </a:solidFill>
                <a:latin typeface="Arial" panose="020B0604020202020204" pitchFamily="34" charset="0"/>
                <a:ea typeface="Times New Roman" panose="02020603050405020304" pitchFamily="18" charset="0"/>
              </a:rPr>
              <a:t>BDD claims Awaiting Decision will no longer be recalled by NWQ when Awaiting Award, and will remain on station through completion, or if returned to Open claim status</a:t>
            </a:r>
            <a:endParaRPr lang="en-US" sz="2000" dirty="0">
              <a:solidFill>
                <a:srgbClr val="000000"/>
              </a:solidFill>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sz="2000" dirty="0">
                <a:solidFill>
                  <a:srgbClr val="000000"/>
                </a:solidFill>
                <a:latin typeface="Arial" panose="020B0604020202020204" pitchFamily="34" charset="0"/>
                <a:ea typeface="Times New Roman" panose="02020603050405020304" pitchFamily="18" charset="0"/>
              </a:rPr>
              <a:t>BDD Foreign Rating end products (EPs) in all cycles will distribute to all stations currently processing BDD claims, and will no longer be restricted to the Pittsburgh RO</a:t>
            </a:r>
            <a:endParaRPr lang="en-US" sz="20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Calibri" panose="020F0502020204030204" pitchFamily="34" charset="0"/>
              </a:rPr>
              <a:t> </a:t>
            </a:r>
            <a:endParaRPr lang="en-US" sz="2400" dirty="0">
              <a:solidFill>
                <a:srgbClr val="000000"/>
              </a:solidFill>
              <a:latin typeface="Times New Roman" panose="02020603050405020304" pitchFamily="18"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The </a:t>
            </a:r>
            <a:r>
              <a:rPr lang="en-US" sz="2400" u="sng" dirty="0">
                <a:solidFill>
                  <a:srgbClr val="000000"/>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BDD Foreign Examinations Tip Sheet</a:t>
            </a:r>
            <a:r>
              <a:rPr lang="en-US" sz="2400" dirty="0">
                <a:solidFill>
                  <a:srgbClr val="000000"/>
                </a:solidFill>
                <a:latin typeface="Arial" panose="020B0604020202020204" pitchFamily="34" charset="0"/>
                <a:ea typeface="Times New Roman" panose="02020603050405020304" pitchFamily="18" charset="0"/>
              </a:rPr>
              <a:t> is available on the </a:t>
            </a:r>
            <a:r>
              <a:rPr lang="en-US" sz="2400" u="sng" dirty="0">
                <a:solidFill>
                  <a:srgbClr val="000000"/>
                </a:solidFill>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Pre-Discharge Intranet site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922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18</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BDD program timeliness data as of February 4, 2020.</a:t>
            </a:r>
          </a:p>
        </p:txBody>
      </p:sp>
      <p:graphicFrame>
        <p:nvGraphicFramePr>
          <p:cNvPr id="3" name="Table 2">
            <a:extLst>
              <a:ext uri="{FF2B5EF4-FFF2-40B4-BE49-F238E27FC236}">
                <a16:creationId xmlns:a16="http://schemas.microsoft.com/office/drawing/2014/main" id="{7180D73A-0CC0-4F8B-9074-0159AC839C32}"/>
              </a:ext>
            </a:extLst>
          </p:cNvPr>
          <p:cNvGraphicFramePr>
            <a:graphicFrameLocks noGrp="1"/>
          </p:cNvGraphicFramePr>
          <p:nvPr>
            <p:extLst>
              <p:ext uri="{D42A27DB-BD31-4B8C-83A1-F6EECF244321}">
                <p14:modId xmlns:p14="http://schemas.microsoft.com/office/powerpoint/2010/main" val="2630579407"/>
              </p:ext>
            </p:extLst>
          </p:nvPr>
        </p:nvGraphicFramePr>
        <p:xfrm>
          <a:off x="325580" y="2590800"/>
          <a:ext cx="8578934" cy="3374767"/>
        </p:xfrm>
        <a:graphic>
          <a:graphicData uri="http://schemas.openxmlformats.org/drawingml/2006/table">
            <a:tbl>
              <a:tblPr firstRow="1" firstCol="1" bandRow="1"/>
              <a:tblGrid>
                <a:gridCol w="3311168">
                  <a:extLst>
                    <a:ext uri="{9D8B030D-6E8A-4147-A177-3AD203B41FA5}">
                      <a16:colId xmlns:a16="http://schemas.microsoft.com/office/drawing/2014/main" val="1228371006"/>
                    </a:ext>
                  </a:extLst>
                </a:gridCol>
                <a:gridCol w="2633883">
                  <a:extLst>
                    <a:ext uri="{9D8B030D-6E8A-4147-A177-3AD203B41FA5}">
                      <a16:colId xmlns:a16="http://schemas.microsoft.com/office/drawing/2014/main" val="1849363638"/>
                    </a:ext>
                  </a:extLst>
                </a:gridCol>
                <a:gridCol w="2633883">
                  <a:extLst>
                    <a:ext uri="{9D8B030D-6E8A-4147-A177-3AD203B41FA5}">
                      <a16:colId xmlns:a16="http://schemas.microsoft.com/office/drawing/2014/main" val="2701490840"/>
                    </a:ext>
                  </a:extLst>
                </a:gridCol>
              </a:tblGrid>
              <a:tr h="631567">
                <a:tc>
                  <a:txBody>
                    <a:bodyPr/>
                    <a:lstStyle/>
                    <a:p>
                      <a:pPr marL="0" marR="0" algn="ctr">
                        <a:spcBef>
                          <a:spcPts val="0"/>
                        </a:spcBef>
                        <a:spcAft>
                          <a:spcPts val="0"/>
                        </a:spcAft>
                      </a:pPr>
                      <a:br>
                        <a:rPr lang="en-US" sz="2000" dirty="0">
                          <a:effectLst/>
                          <a:latin typeface="Arial" panose="020B0604020202020204" pitchFamily="34" charset="0"/>
                          <a:ea typeface="Times New Roman" panose="02020603050405020304" pitchFamily="18" charset="0"/>
                          <a:cs typeface="Times New Roman" panose="02020603050405020304" pitchFamily="18" charset="0"/>
                        </a:rPr>
                      </a:b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February 4,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694807"/>
                  </a:ext>
                </a:extLst>
              </a:tr>
              <a:tr h="289468">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12,174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5416699"/>
                  </a:ext>
                </a:extLst>
              </a:tr>
              <a:tr h="289468">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9,672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858614"/>
                  </a:ext>
                </a:extLst>
              </a:tr>
              <a:tr h="289468">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4,194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4885010"/>
                  </a:ext>
                </a:extLst>
              </a:tr>
              <a:tr h="54134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6,898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8502880"/>
                  </a:ext>
                </a:extLst>
              </a:tr>
              <a:tr h="54134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857767"/>
                  </a:ext>
                </a:extLst>
              </a:tr>
              <a:tr h="289468">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756968"/>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19</a:t>
            </a:fld>
            <a:endParaRPr lang="en-US" dirty="0"/>
          </a:p>
        </p:txBody>
      </p:sp>
      <p:sp>
        <p:nvSpPr>
          <p:cNvPr id="5" name="Rectangle 4"/>
          <p:cNvSpPr/>
          <p:nvPr/>
        </p:nvSpPr>
        <p:spPr>
          <a:xfrm>
            <a:off x="304800" y="990600"/>
            <a:ext cx="8324725" cy="304698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4551040</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Coaches Call: 2pm ET, March 5, 2020. Invite will be   </a:t>
            </a:r>
          </a:p>
          <a:p>
            <a:pPr marL="53975"/>
            <a:r>
              <a:rPr lang="en-US" sz="2400" dirty="0">
                <a:solidFill>
                  <a:srgbClr val="000000"/>
                </a:solidFill>
                <a:latin typeface="Arial" panose="020B0604020202020204" pitchFamily="34" charset="0"/>
                <a:ea typeface="Times New Roman"/>
                <a:cs typeface="Arial" panose="020B0604020202020204" pitchFamily="34" charset="0"/>
              </a:rPr>
              <a:t>    sent out by OFO this week</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a:t>
            </a:r>
            <a:r>
              <a:rPr lang="en-US" sz="2400" dirty="0">
                <a:latin typeface="Arial" panose="020B0604020202020204" pitchFamily="34" charset="0"/>
                <a:ea typeface="Times New Roman"/>
                <a:cs typeface="Arial" panose="020B0604020202020204" pitchFamily="34" charset="0"/>
              </a:rPr>
              <a:t>Next MSC Teleconference Call: 2pm ET, March 10, 2020 </a:t>
            </a: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7220097" cy="5632311"/>
          </a:xfrm>
          <a:prstGeom prst="rect">
            <a:avLst/>
          </a:prstGeom>
        </p:spPr>
        <p:txBody>
          <a:bodyPr wrap="squar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General Topics for Discussion</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defRPr/>
            </a:pPr>
            <a:r>
              <a:rPr lang="en-US" sz="28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Miscellaneous and Open Floor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asked on the call. Send an email with details to the appropriate staff email box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Change to Call Notes</a:t>
            </a:r>
          </a:p>
        </p:txBody>
      </p:sp>
    </p:spTree>
    <p:extLst>
      <p:ext uri="{BB962C8B-B14F-4D97-AF65-F5344CB8AC3E}">
        <p14:creationId xmlns:p14="http://schemas.microsoft.com/office/powerpoint/2010/main" val="21647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General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0" y="-59960"/>
            <a:ext cx="9143999"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Exam Staff (217) Demo</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769441"/>
          </a:xfrm>
          <a:prstGeom prst="rect">
            <a:avLst/>
          </a:prstGeom>
        </p:spPr>
        <p:txBody>
          <a:bodyPr wrap="square">
            <a:spAutoFit/>
          </a:bodyPr>
          <a:lstStyle/>
          <a:p>
            <a:endParaRPr lang="en-US" sz="2000" b="1" u="sng"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Exam Staff (217) Demo of QTC Information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4470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9956" y="-22086"/>
            <a:ext cx="9144000" cy="677108"/>
          </a:xfrm>
          <a:prstGeom prst="rect">
            <a:avLst/>
          </a:prstGeom>
          <a:noFill/>
        </p:spPr>
        <p:txBody>
          <a:bodyPr wrap="square" rtlCol="0">
            <a:spAutoFit/>
          </a:bodyPr>
          <a:lstStyle/>
          <a:p>
            <a:pPr algn="ctr"/>
            <a:r>
              <a:rPr lang="en-US" sz="3800" b="1" dirty="0">
                <a:solidFill>
                  <a:schemeClr val="bg1"/>
                </a:solidFill>
                <a:latin typeface="+mj-lt"/>
                <a:cs typeface="Arial" panose="020B0604020202020204" pitchFamily="34" charset="0"/>
              </a:rPr>
              <a:t>SAVE THE DATE: MSC Conference May 11-15</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821353"/>
            <a:ext cx="8799285" cy="4893647"/>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Mark your calendars! The National Training Conference for MSCs will be May 11-15, 2020</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Training days are May 12-14, 2020. The location and additional details are being finalized</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OFO will coordinate with District and Regional Offices to arrange MSC attendance</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Calibri" panose="020F050202020403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Thank you to those who have submitted suggestions.  Our staff will continue to gather your ideas for topics and suggestions.  Please send these to michelle.collins@va.gov NLT COB February 12, 2020</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331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181037E-8DB1-4737-9CEB-9D9DFC1A9EC0}"/>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DB2723A1-E849-4A62-9058-B1D8C3BF099D}"/>
              </a:ext>
            </a:extLst>
          </p:cNvPr>
          <p:cNvSpPr>
            <a:spLocks noGrp="1"/>
          </p:cNvSpPr>
          <p:nvPr>
            <p:ph type="title"/>
          </p:nvPr>
        </p:nvSpPr>
        <p:spPr>
          <a:xfrm>
            <a:off x="0" y="-76200"/>
            <a:ext cx="9144000" cy="731520"/>
          </a:xfrm>
        </p:spPr>
        <p:txBody>
          <a:bodyPr>
            <a:noAutofit/>
          </a:bodyPr>
          <a:lstStyle/>
          <a:p>
            <a:r>
              <a:rPr lang="en-US" sz="4000" dirty="0"/>
              <a:t>IDES Deferral Special Issue </a:t>
            </a:r>
          </a:p>
        </p:txBody>
      </p:sp>
      <p:sp>
        <p:nvSpPr>
          <p:cNvPr id="5" name="Rectangle 4">
            <a:extLst>
              <a:ext uri="{FF2B5EF4-FFF2-40B4-BE49-F238E27FC236}">
                <a16:creationId xmlns:a16="http://schemas.microsoft.com/office/drawing/2014/main" id="{9B1F64F3-16FF-45DA-BACA-A40894594315}"/>
              </a:ext>
            </a:extLst>
          </p:cNvPr>
          <p:cNvSpPr/>
          <p:nvPr/>
        </p:nvSpPr>
        <p:spPr>
          <a:xfrm>
            <a:off x="152400" y="1066800"/>
            <a:ext cx="8382000" cy="452431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The VBMS special issue, IDES Deferral, is intended for use only by DRAS, and only in instances in which the DRAS must defer an issue on the final IDES rating and continue the EP. The special issue serves to ensure that these claims are routed away from the DRAS and routed to the appropriate VSC for completion </a:t>
            </a:r>
          </a:p>
          <a:p>
            <a:pPr marL="342900" indent="-342900">
              <a:buFont typeface="Wingdings" panose="05000000000000000000" pitchFamily="2" charset="2"/>
              <a:buChar char="Ø"/>
            </a:pPr>
            <a:endParaRPr lang="en-US" sz="2400" dirty="0">
              <a:solidFill>
                <a:srgbClr val="201F1E"/>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201F1E"/>
                </a:solidFill>
                <a:latin typeface="Arial" panose="020B0604020202020204" pitchFamily="34" charset="0"/>
                <a:ea typeface="Times New Roman" panose="02020603050405020304" pitchFamily="18" charset="0"/>
              </a:rPr>
              <a:t>The IDES Deferral special issue is not for MSC use, nor for use in any other situation other than the specific instance described above. Improper use of this special issue causes IDES claims to be misrouted, disrupts the IDES process and delays delivery of Veteran’s benefits </a:t>
            </a:r>
          </a:p>
        </p:txBody>
      </p:sp>
    </p:spTree>
    <p:extLst>
      <p:ext uri="{BB962C8B-B14F-4D97-AF65-F5344CB8AC3E}">
        <p14:creationId xmlns:p14="http://schemas.microsoft.com/office/powerpoint/2010/main" val="3395821656"/>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11657</TotalTime>
  <Words>1236</Words>
  <Application>Microsoft Office PowerPoint</Application>
  <PresentationFormat>On-screen Show (4:3)</PresentationFormat>
  <Paragraphs>148</Paragraphs>
  <Slides>19</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19</vt:i4>
      </vt:variant>
    </vt:vector>
  </HeadingPairs>
  <TitlesOfParts>
    <vt:vector size="28"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IDES Deferral Special Issue </vt:lpstr>
      <vt:lpstr>M21-1 Update: IDES Exit Interviews  and Related Requirements </vt:lpstr>
      <vt:lpstr>Current IDES Program Timeliness </vt:lpstr>
      <vt:lpstr>VTA Reminders</vt:lpstr>
      <vt:lpstr>PowerPoint Presentation</vt:lpstr>
      <vt:lpstr>PowerPoint Presentation</vt:lpstr>
      <vt:lpstr>Automation of STRs for BDD Claims</vt:lpstr>
      <vt:lpstr>BDD Ready for Decision Claims Suspense </vt:lpstr>
      <vt:lpstr>NWQ BDD Claims Routing</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February 2020 IDES and BDD Call Slides</dc:title>
  <dc:subject>VSR, AQRS, RVSR, Pre-Discharge MSC</dc:subject>
  <dc:creator>Department of Veterans Affairs, Veterans Benefits Administration, Compensation Service, STAFF</dc:creator>
  <cp:keywords>BDD IDES Conference Call</cp:keywords>
  <dc:description>This is the presentation for the February 11, 2020 BDD and IDES Conference Call.</dc:description>
  <cp:lastModifiedBy>Kathy Poole</cp:lastModifiedBy>
  <cp:revision>212</cp:revision>
  <cp:lastPrinted>2018-01-09T18:11:21Z</cp:lastPrinted>
  <dcterms:created xsi:type="dcterms:W3CDTF">2017-12-21T16:13:31Z</dcterms:created>
  <dcterms:modified xsi:type="dcterms:W3CDTF">2020-02-11T20:40:53Z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