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6"/>
  </p:notesMasterIdLst>
  <p:sldIdLst>
    <p:sldId id="256" r:id="rId5"/>
    <p:sldId id="257" r:id="rId6"/>
    <p:sldId id="258" r:id="rId7"/>
    <p:sldId id="293" r:id="rId8"/>
    <p:sldId id="302" r:id="rId9"/>
    <p:sldId id="303" r:id="rId10"/>
    <p:sldId id="295" r:id="rId11"/>
    <p:sldId id="297" r:id="rId12"/>
    <p:sldId id="296" r:id="rId13"/>
    <p:sldId id="298" r:id="rId14"/>
    <p:sldId id="306" r:id="rId15"/>
    <p:sldId id="307" r:id="rId16"/>
    <p:sldId id="300"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Beuge, Paul, VBAVACO" initials="VPV" lastIdx="12" clrIdx="0">
    <p:extLst>
      <p:ext uri="{19B8F6BF-5375-455C-9EA6-DF929625EA0E}">
        <p15:presenceInfo xmlns:p15="http://schemas.microsoft.com/office/powerpoint/2012/main" userId="S::Paul.VanBeuge@va.gov::315ba00d-74c5-462a-900c-df25adcf10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933" autoAdjust="0"/>
  </p:normalViewPr>
  <p:slideViewPr>
    <p:cSldViewPr>
      <p:cViewPr varScale="1">
        <p:scale>
          <a:sx n="105" d="100"/>
          <a:sy n="105" d="100"/>
        </p:scale>
        <p:origin x="99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1/21/2020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2427889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2.D.1.g.</a:t>
            </a:r>
          </a:p>
          <a:p>
            <a:endParaRPr lang="en-US" sz="1200" u="sng"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3318693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your attire for an interview and what factors to take into consideration.</a:t>
            </a:r>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246239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how to prepare for an interview and what factors to take into consideration. See 2.D.1.h.</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295429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a cell phone before going to an interview.</a:t>
            </a:r>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3490591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a cell phone before going to an interview. 2.D.1.i.</a:t>
            </a:r>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410782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how to prepare all electronics and peripherals before embarking on an interview. 2.D.1.j.</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3526315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what factors to take into consideration while conducting the interview. 2.D.1.k.</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3647810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deal with disruptive third-party persons. 2.D.1.l.</a:t>
            </a:r>
          </a:p>
          <a:p>
            <a:r>
              <a:rPr lang="en-US" dirty="0"/>
              <a:t>1.B.08 for PII disclosure.</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221772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the importance of conducting the exam when weapons are present. 2.D.1.m. </a:t>
            </a:r>
          </a:p>
          <a:p>
            <a:r>
              <a:rPr lang="en-US" i="1" dirty="0"/>
              <a:t>(Continued on next slide)</a:t>
            </a:r>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2056135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the importance of conducting the exam when weapons are present. M21-1.III.v.9.B.4.c.</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3174462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the lesson objectives; what students should know by the end of the lesson presentation.</a:t>
            </a:r>
          </a:p>
          <a:p>
            <a:r>
              <a:rPr lang="en-US" b="1" dirty="0"/>
              <a:t>EMPHASIZE </a:t>
            </a:r>
            <a:r>
              <a:rPr lang="en-US" dirty="0"/>
              <a:t>this lesson depicts some extreme situations which you may never encounter; however, it is intended to enlighten your awareness and emphasize the importance of your safety.</a:t>
            </a:r>
          </a:p>
          <a:p>
            <a:r>
              <a:rPr lang="en-US" b="1" dirty="0"/>
              <a:t>CAUTION</a:t>
            </a:r>
            <a:r>
              <a:rPr lang="en-US" dirty="0"/>
              <a:t> students that this lesson will not discuss how to be action heroes or fend off multiple attackers. This lesson is designed to give the FE some common sense approaches to being safe on the job.</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896869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what is important regarding animal safety. 2.D.1.n.</a:t>
            </a: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2930233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 </a:t>
            </a:r>
            <a:r>
              <a:rPr lang="en-US" dirty="0"/>
              <a:t>what to do when the exam is cancelled due to weather, rod, or the environment. 2.C.2.g.</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21</a:t>
            </a:fld>
            <a:endParaRPr lang="en-US" dirty="0"/>
          </a:p>
        </p:txBody>
      </p:sp>
    </p:spTree>
    <p:extLst>
      <p:ext uri="{BB962C8B-B14F-4D97-AF65-F5344CB8AC3E}">
        <p14:creationId xmlns:p14="http://schemas.microsoft.com/office/powerpoint/2010/main" val="3377852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 </a:t>
            </a:r>
            <a:r>
              <a:rPr lang="en-US" dirty="0"/>
              <a:t>the steps to take if the exam is cancelled due to safety concerns. 2.C.2.g.</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22</a:t>
            </a:fld>
            <a:endParaRPr lang="en-US" dirty="0"/>
          </a:p>
        </p:txBody>
      </p:sp>
    </p:spTree>
    <p:extLst>
      <p:ext uri="{BB962C8B-B14F-4D97-AF65-F5344CB8AC3E}">
        <p14:creationId xmlns:p14="http://schemas.microsoft.com/office/powerpoint/2010/main" val="39403460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 </a:t>
            </a:r>
            <a:r>
              <a:rPr lang="en-US" dirty="0"/>
              <a:t>the steps to take if the exam is cancelled due to safety concerns. 2.C.2.g.</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23</a:t>
            </a:fld>
            <a:endParaRPr lang="en-US" dirty="0"/>
          </a:p>
        </p:txBody>
      </p:sp>
    </p:spTree>
    <p:extLst>
      <p:ext uri="{BB962C8B-B14F-4D97-AF65-F5344CB8AC3E}">
        <p14:creationId xmlns:p14="http://schemas.microsoft.com/office/powerpoint/2010/main" val="20587906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 </a:t>
            </a:r>
            <a:r>
              <a:rPr lang="en-US" dirty="0"/>
              <a:t>the steps to take if the exam is cancelled due to safety concerns. 2.C.2.g.</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24</a:t>
            </a:fld>
            <a:endParaRPr lang="en-US" dirty="0"/>
          </a:p>
        </p:txBody>
      </p:sp>
    </p:spTree>
    <p:extLst>
      <p:ext uri="{BB962C8B-B14F-4D97-AF65-F5344CB8AC3E}">
        <p14:creationId xmlns:p14="http://schemas.microsoft.com/office/powerpoint/2010/main" val="1160897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 </a:t>
            </a:r>
            <a:r>
              <a:rPr lang="en-US" dirty="0"/>
              <a:t>the steps to take if the exam is cancelled due to safety concerns. 2.C.2.g.</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25</a:t>
            </a:fld>
            <a:endParaRPr lang="en-US" dirty="0"/>
          </a:p>
        </p:txBody>
      </p:sp>
    </p:spTree>
    <p:extLst>
      <p:ext uri="{BB962C8B-B14F-4D97-AF65-F5344CB8AC3E}">
        <p14:creationId xmlns:p14="http://schemas.microsoft.com/office/powerpoint/2010/main" val="4032634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VA defines threats. 2.D.1.o.</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26</a:t>
            </a:fld>
            <a:endParaRPr lang="en-US" dirty="0"/>
          </a:p>
        </p:txBody>
      </p:sp>
    </p:spTree>
    <p:extLst>
      <p:ext uri="{BB962C8B-B14F-4D97-AF65-F5344CB8AC3E}">
        <p14:creationId xmlns:p14="http://schemas.microsoft.com/office/powerpoint/2010/main" val="243065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report threats. 2.D.1.o.</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27</a:t>
            </a:fld>
            <a:endParaRPr lang="en-US" dirty="0"/>
          </a:p>
        </p:txBody>
      </p:sp>
    </p:spTree>
    <p:extLst>
      <p:ext uri="{BB962C8B-B14F-4D97-AF65-F5344CB8AC3E}">
        <p14:creationId xmlns:p14="http://schemas.microsoft.com/office/powerpoint/2010/main" val="2297967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report threats. 2.D.1.o.</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28</a:t>
            </a:fld>
            <a:endParaRPr lang="en-US" dirty="0"/>
          </a:p>
        </p:txBody>
      </p:sp>
    </p:spTree>
    <p:extLst>
      <p:ext uri="{BB962C8B-B14F-4D97-AF65-F5344CB8AC3E}">
        <p14:creationId xmlns:p14="http://schemas.microsoft.com/office/powerpoint/2010/main" val="925462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report threats. 2.D.1.o.</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29</a:t>
            </a:fld>
            <a:endParaRPr lang="en-US" dirty="0"/>
          </a:p>
        </p:txBody>
      </p:sp>
    </p:spTree>
    <p:extLst>
      <p:ext uri="{BB962C8B-B14F-4D97-AF65-F5344CB8AC3E}">
        <p14:creationId xmlns:p14="http://schemas.microsoft.com/office/powerpoint/2010/main" val="2329241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EXPLAIN</a:t>
            </a:r>
            <a:r>
              <a:rPr lang="en-US" dirty="0"/>
              <a:t> the lesson references.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5933179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report threats. 2.D.1.o.</a:t>
            </a:r>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30</a:t>
            </a:fld>
            <a:endParaRPr lang="en-US" dirty="0"/>
          </a:p>
        </p:txBody>
      </p:sp>
    </p:spTree>
    <p:extLst>
      <p:ext uri="{BB962C8B-B14F-4D97-AF65-F5344CB8AC3E}">
        <p14:creationId xmlns:p14="http://schemas.microsoft.com/office/powerpoint/2010/main" val="19965039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ASK </a:t>
            </a:r>
            <a:r>
              <a:rPr lang="en-US" dirty="0"/>
              <a:t>students if they have any questions on the material covered in this lesson.</a:t>
            </a:r>
            <a:endParaRPr lang="en-US" sz="1400" dirty="0"/>
          </a:p>
          <a:p>
            <a:r>
              <a:rPr lang="en-US" b="1" dirty="0"/>
              <a:t>ENCOURAGE </a:t>
            </a:r>
            <a:r>
              <a:rPr lang="en-US" dirty="0"/>
              <a:t>text and verbal responses, if preferred.</a:t>
            </a:r>
            <a:endParaRPr lang="en-US" sz="1400" dirty="0"/>
          </a:p>
          <a:p>
            <a:r>
              <a:rPr lang="en-US" b="1" dirty="0"/>
              <a:t>ANSWER</a:t>
            </a:r>
            <a:r>
              <a:rPr lang="en-US" dirty="0"/>
              <a:t> student questions.</a:t>
            </a:r>
            <a:endParaRPr lang="en-US" sz="1400" dirty="0"/>
          </a:p>
          <a:p>
            <a:r>
              <a:rPr lang="en-US" b="1" dirty="0"/>
              <a:t>REVIEW</a:t>
            </a:r>
            <a:r>
              <a:rPr lang="en-US" dirty="0"/>
              <a:t> the objective(s) from the beginning of the lesson.</a:t>
            </a:r>
            <a:r>
              <a:rPr lang="en-US" i="1" dirty="0"/>
              <a:t> </a:t>
            </a:r>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31</a:t>
            </a:fld>
            <a:endParaRPr lang="en-US" dirty="0"/>
          </a:p>
        </p:txBody>
      </p:sp>
    </p:spTree>
    <p:extLst>
      <p:ext uri="{BB962C8B-B14F-4D97-AF65-F5344CB8AC3E}">
        <p14:creationId xmlns:p14="http://schemas.microsoft.com/office/powerpoint/2010/main" val="3298439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2.C.1.a. and 2.C.1.b.</a:t>
            </a:r>
          </a:p>
          <a:p>
            <a:r>
              <a:rPr lang="en-US" i="1" dirty="0"/>
              <a:t>(Continued on next slide)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64424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2.C.1.b.</a:t>
            </a:r>
          </a:p>
          <a:p>
            <a:r>
              <a:rPr lang="en-US" i="1" dirty="0"/>
              <a:t>(Continued on next slide)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36666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2.C.1.b.</a:t>
            </a:r>
          </a:p>
          <a:p>
            <a:r>
              <a:rPr lang="en-US" i="1" dirty="0"/>
              <a:t>(Continued on next slide)</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03886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2.C.1.b.</a:t>
            </a:r>
          </a:p>
          <a:p>
            <a:r>
              <a:rPr lang="en-US" i="1" dirty="0"/>
              <a:t>(Continued on next slide)</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205661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2.C.1.b.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After this slide, do Whiteboard 2 – Safety Measures</a:t>
            </a:r>
          </a:p>
          <a:p>
            <a:pPr marL="0" lvl="0" indent="0" hangingPunct="0">
              <a:buFont typeface="Arial" panose="020B0604020202020204" pitchFamily="34" charset="0"/>
              <a:buNone/>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42314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EXPLAIN</a:t>
            </a:r>
            <a:r>
              <a:rPr lang="en-US" dirty="0"/>
              <a:t> how to prepare for an interview and what factors to take into consideration. 2.D.1.g.</a:t>
            </a:r>
          </a:p>
          <a:p>
            <a:r>
              <a:rPr lang="en-US" i="1" dirty="0"/>
              <a:t>(Continued on next slide)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3060233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dt.com/crim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communitycrimemap.com/" TargetMode="External"/><Relationship Id="rId4" Type="http://schemas.openxmlformats.org/officeDocument/2006/relationships/hyperlink" Target="https://www.crimereport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Personal Safety</a:t>
            </a:r>
          </a:p>
        </p:txBody>
      </p:sp>
      <p:sp>
        <p:nvSpPr>
          <p:cNvPr id="3" name="Subtitle 2"/>
          <p:cNvSpPr>
            <a:spLocks noGrp="1"/>
          </p:cNvSpPr>
          <p:nvPr>
            <p:ph type="subTitle" idx="1"/>
          </p:nvPr>
        </p:nvSpPr>
        <p:spPr/>
        <p:txBody>
          <a:bodyPr/>
          <a:lstStyle/>
          <a:p>
            <a:r>
              <a:rPr lang="en-US" dirty="0"/>
              <a:t>Pension and Fiduciary Service</a:t>
            </a:r>
          </a:p>
          <a:p>
            <a:r>
              <a:rPr lang="en-US" dirty="0"/>
              <a:t>January 2020</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a:t>Interview Administration Preparation</a:t>
            </a:r>
          </a:p>
        </p:txBody>
      </p:sp>
      <p:sp>
        <p:nvSpPr>
          <p:cNvPr id="3" name="Content Placeholder 2"/>
          <p:cNvSpPr>
            <a:spLocks noGrp="1"/>
          </p:cNvSpPr>
          <p:nvPr>
            <p:ph idx="1"/>
          </p:nvPr>
        </p:nvSpPr>
        <p:spPr/>
        <p:txBody>
          <a:bodyPr>
            <a:normAutofit/>
          </a:bodyPr>
          <a:lstStyle/>
          <a:p>
            <a:pPr marL="0" indent="0">
              <a:buNone/>
            </a:pPr>
            <a:r>
              <a:rPr lang="en-US" dirty="0"/>
              <a:t>As soon as you determine that weather, road conditions, or other environmental hazards make it unsafe to travel, you must attempt to identify an alternate route or reschedule the Field Exam.</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53497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2735-30F5-450B-B4B1-CDA99218EA14}"/>
              </a:ext>
            </a:extLst>
          </p:cNvPr>
          <p:cNvSpPr>
            <a:spLocks noGrp="1"/>
          </p:cNvSpPr>
          <p:nvPr>
            <p:ph type="title"/>
          </p:nvPr>
        </p:nvSpPr>
        <p:spPr/>
        <p:txBody>
          <a:bodyPr/>
          <a:lstStyle/>
          <a:p>
            <a:r>
              <a:rPr lang="en-US" dirty="0"/>
              <a:t>Preparing Your Attire</a:t>
            </a:r>
          </a:p>
        </p:txBody>
      </p:sp>
      <p:sp>
        <p:nvSpPr>
          <p:cNvPr id="6" name="Content Placeholder 5">
            <a:extLst>
              <a:ext uri="{FF2B5EF4-FFF2-40B4-BE49-F238E27FC236}">
                <a16:creationId xmlns:a16="http://schemas.microsoft.com/office/drawing/2014/main" id="{51B3D90D-5141-4812-BD51-06508001651B}"/>
              </a:ext>
            </a:extLst>
          </p:cNvPr>
          <p:cNvSpPr>
            <a:spLocks noGrp="1"/>
          </p:cNvSpPr>
          <p:nvPr>
            <p:ph idx="1"/>
          </p:nvPr>
        </p:nvSpPr>
        <p:spPr/>
        <p:txBody>
          <a:bodyPr>
            <a:normAutofit lnSpcReduction="10000"/>
          </a:bodyPr>
          <a:lstStyle/>
          <a:p>
            <a:r>
              <a:rPr lang="en-US" dirty="0"/>
              <a:t>Wear comfortable shoes/clothing. </a:t>
            </a:r>
          </a:p>
          <a:p>
            <a:r>
              <a:rPr lang="en-US" dirty="0"/>
              <a:t>Wear appropriate jewelry or no jewelry (a large diamond ring may encourage robbery).</a:t>
            </a:r>
          </a:p>
          <a:p>
            <a:r>
              <a:rPr lang="en-US" dirty="0"/>
              <a:t>Do not wear clothing that can be used as a weapon, i.e., I.D. badge worn around the neck can be used for strangulation or control.</a:t>
            </a:r>
          </a:p>
          <a:p>
            <a:r>
              <a:rPr lang="en-US" dirty="0"/>
              <a:t>Do not wear clothing that can be intimidating (i.e. business suits, dark sun glasses, or anything resembling a uniform, gang colors).</a:t>
            </a:r>
          </a:p>
          <a:p>
            <a:endParaRPr lang="en-US" dirty="0"/>
          </a:p>
        </p:txBody>
      </p:sp>
      <p:sp>
        <p:nvSpPr>
          <p:cNvPr id="4" name="Slide Number Placeholder 3">
            <a:extLst>
              <a:ext uri="{FF2B5EF4-FFF2-40B4-BE49-F238E27FC236}">
                <a16:creationId xmlns:a16="http://schemas.microsoft.com/office/drawing/2014/main" id="{6F6146CE-3FC3-44A9-89F0-F140BC8D4566}"/>
              </a:ext>
            </a:extLst>
          </p:cNvPr>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136809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1B4F-7CFE-45E9-B9AB-6CD964F63221}"/>
              </a:ext>
            </a:extLst>
          </p:cNvPr>
          <p:cNvSpPr>
            <a:spLocks noGrp="1"/>
          </p:cNvSpPr>
          <p:nvPr>
            <p:ph type="title"/>
          </p:nvPr>
        </p:nvSpPr>
        <p:spPr/>
        <p:txBody>
          <a:bodyPr/>
          <a:lstStyle/>
          <a:p>
            <a:r>
              <a:rPr lang="en-US" dirty="0"/>
              <a:t>Interview Prep (Travel)</a:t>
            </a:r>
          </a:p>
        </p:txBody>
      </p:sp>
      <p:sp>
        <p:nvSpPr>
          <p:cNvPr id="3" name="Content Placeholder 2">
            <a:extLst>
              <a:ext uri="{FF2B5EF4-FFF2-40B4-BE49-F238E27FC236}">
                <a16:creationId xmlns:a16="http://schemas.microsoft.com/office/drawing/2014/main" id="{D20E1C65-3744-4DB1-BA59-5501B08D1B06}"/>
              </a:ext>
            </a:extLst>
          </p:cNvPr>
          <p:cNvSpPr>
            <a:spLocks noGrp="1"/>
          </p:cNvSpPr>
          <p:nvPr>
            <p:ph idx="1"/>
          </p:nvPr>
        </p:nvSpPr>
        <p:spPr/>
        <p:txBody>
          <a:bodyPr>
            <a:normAutofit fontScale="77500" lnSpcReduction="20000"/>
          </a:bodyPr>
          <a:lstStyle/>
          <a:p>
            <a:r>
              <a:rPr lang="en-US" dirty="0"/>
              <a:t>Before traveling to the field exam, you must review GPS and cell phone coverage maps.</a:t>
            </a:r>
          </a:p>
          <a:p>
            <a:r>
              <a:rPr lang="en-US" dirty="0"/>
              <a:t>If there is a coverage “dead zone” you must attempt to determine how long you will be in that zone and attempt to limit your time there.</a:t>
            </a:r>
          </a:p>
          <a:p>
            <a:r>
              <a:rPr lang="en-US" dirty="0"/>
              <a:t>Contact your supervisor and provide estimated travel time in and out of the dead zone. Contact your supervisor as soon as you are out of the zone, so your supervisor is aware you have restored coverage.</a:t>
            </a:r>
          </a:p>
          <a:p>
            <a:r>
              <a:rPr lang="en-US" dirty="0"/>
              <a:t>The lack of GPS or cell phone coverage alone does not pose a significant safety risk. However, you must consider this information in conjunction with other identified safety concerns.</a:t>
            </a:r>
          </a:p>
          <a:p>
            <a:endParaRPr lang="en-US" dirty="0"/>
          </a:p>
        </p:txBody>
      </p:sp>
      <p:sp>
        <p:nvSpPr>
          <p:cNvPr id="4" name="Slide Number Placeholder 3">
            <a:extLst>
              <a:ext uri="{FF2B5EF4-FFF2-40B4-BE49-F238E27FC236}">
                <a16:creationId xmlns:a16="http://schemas.microsoft.com/office/drawing/2014/main" id="{1A722998-BC82-4EC5-8161-0712C81B0978}"/>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581933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 Prep (Travel)</a:t>
            </a:r>
          </a:p>
        </p:txBody>
      </p:sp>
      <p:sp>
        <p:nvSpPr>
          <p:cNvPr id="3" name="Content Placeholder 2"/>
          <p:cNvSpPr>
            <a:spLocks noGrp="1"/>
          </p:cNvSpPr>
          <p:nvPr>
            <p:ph idx="1"/>
          </p:nvPr>
        </p:nvSpPr>
        <p:spPr/>
        <p:txBody>
          <a:bodyPr>
            <a:normAutofit/>
          </a:bodyPr>
          <a:lstStyle/>
          <a:p>
            <a:r>
              <a:rPr lang="en-US" dirty="0"/>
              <a:t>Charge your cell phone battery.</a:t>
            </a:r>
          </a:p>
          <a:p>
            <a:r>
              <a:rPr lang="en-US" dirty="0"/>
              <a:t>Activate your global positioning system (GPS).</a:t>
            </a:r>
          </a:p>
          <a:p>
            <a:r>
              <a:rPr lang="en-US" dirty="0"/>
              <a:t>Pre-set local emergency numbers.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1095929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2524-1C1D-48DF-88C1-BF2F8D0EFFD9}"/>
              </a:ext>
            </a:extLst>
          </p:cNvPr>
          <p:cNvSpPr>
            <a:spLocks noGrp="1"/>
          </p:cNvSpPr>
          <p:nvPr>
            <p:ph type="title"/>
          </p:nvPr>
        </p:nvSpPr>
        <p:spPr/>
        <p:txBody>
          <a:bodyPr/>
          <a:lstStyle/>
          <a:p>
            <a:r>
              <a:rPr lang="en-US" dirty="0"/>
              <a:t>Field Exam Arrival</a:t>
            </a:r>
          </a:p>
        </p:txBody>
      </p:sp>
      <p:sp>
        <p:nvSpPr>
          <p:cNvPr id="3" name="Content Placeholder 2">
            <a:extLst>
              <a:ext uri="{FF2B5EF4-FFF2-40B4-BE49-F238E27FC236}">
                <a16:creationId xmlns:a16="http://schemas.microsoft.com/office/drawing/2014/main" id="{5BFD4988-BD24-4A5F-9AF0-2C292C181BB9}"/>
              </a:ext>
            </a:extLst>
          </p:cNvPr>
          <p:cNvSpPr>
            <a:spLocks noGrp="1"/>
          </p:cNvSpPr>
          <p:nvPr>
            <p:ph idx="1"/>
          </p:nvPr>
        </p:nvSpPr>
        <p:spPr>
          <a:xfrm>
            <a:off x="457200" y="1600200"/>
            <a:ext cx="8229600" cy="4892675"/>
          </a:xfrm>
        </p:spPr>
        <p:txBody>
          <a:bodyPr>
            <a:normAutofit fontScale="70000" lnSpcReduction="20000"/>
          </a:bodyPr>
          <a:lstStyle/>
          <a:p>
            <a:r>
              <a:rPr lang="en-US" dirty="0"/>
              <a:t>FEs should review the parking area and park in an area that would facilitate a quick, safe departure (if required).</a:t>
            </a:r>
          </a:p>
          <a:p>
            <a:r>
              <a:rPr lang="en-US" dirty="0"/>
              <a:t>Select an open parking area that affords safe walking to and from appointment</a:t>
            </a:r>
          </a:p>
          <a:p>
            <a:r>
              <a:rPr lang="en-US" dirty="0"/>
              <a:t>Avoid parking in driveways, park in the street (if legal in that area)</a:t>
            </a:r>
          </a:p>
          <a:p>
            <a:r>
              <a:rPr lang="en-US" dirty="0"/>
              <a:t>Park in the direction that you will depart from</a:t>
            </a:r>
          </a:p>
          <a:p>
            <a:r>
              <a:rPr lang="en-US" dirty="0"/>
              <a:t>Avoid parking on dead end streets (if possible)</a:t>
            </a:r>
          </a:p>
          <a:p>
            <a:r>
              <a:rPr lang="en-US" dirty="0"/>
              <a:t>Avoid driving and parking on road hazards that can damage tires</a:t>
            </a:r>
          </a:p>
          <a:p>
            <a:r>
              <a:rPr lang="en-US" dirty="0"/>
              <a:t>Lock doors when out of vehicle</a:t>
            </a:r>
          </a:p>
          <a:p>
            <a:r>
              <a:rPr lang="en-US" dirty="0"/>
              <a:t>If animals are loose, contact interviewee and request them put away</a:t>
            </a:r>
          </a:p>
          <a:p>
            <a:r>
              <a:rPr lang="en-US" dirty="0"/>
              <a:t>If using “Visitor Parking” determine if you need a parking permit and obtain one (if required)</a:t>
            </a:r>
          </a:p>
          <a:p>
            <a:endParaRPr lang="en-US" dirty="0"/>
          </a:p>
        </p:txBody>
      </p:sp>
      <p:sp>
        <p:nvSpPr>
          <p:cNvPr id="4" name="Slide Number Placeholder 3">
            <a:extLst>
              <a:ext uri="{FF2B5EF4-FFF2-40B4-BE49-F238E27FC236}">
                <a16:creationId xmlns:a16="http://schemas.microsoft.com/office/drawing/2014/main" id="{C608147D-E5A8-423F-9EA2-0CCFBEF58FDD}"/>
              </a:ext>
            </a:extLst>
          </p:cNvPr>
          <p:cNvSpPr>
            <a:spLocks noGrp="1"/>
          </p:cNvSpPr>
          <p:nvPr>
            <p:ph type="sldNum" sz="quarter" idx="12"/>
          </p:nvPr>
        </p:nvSpPr>
        <p:spPr/>
        <p:txBody>
          <a:bodyPr/>
          <a:lstStyle/>
          <a:p>
            <a:fld id="{31640669-3FD2-4B34-9A2D-584949EF09F8}" type="slidenum">
              <a:rPr lang="en-US" smtClean="0"/>
              <a:pPr/>
              <a:t>14</a:t>
            </a:fld>
            <a:endParaRPr lang="en-US" dirty="0"/>
          </a:p>
        </p:txBody>
      </p:sp>
    </p:spTree>
    <p:extLst>
      <p:ext uri="{BB962C8B-B14F-4D97-AF65-F5344CB8AC3E}">
        <p14:creationId xmlns:p14="http://schemas.microsoft.com/office/powerpoint/2010/main" val="236230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4DD1-75AE-4143-9066-3005C76DB6B0}"/>
              </a:ext>
            </a:extLst>
          </p:cNvPr>
          <p:cNvSpPr>
            <a:spLocks noGrp="1"/>
          </p:cNvSpPr>
          <p:nvPr>
            <p:ph type="title"/>
          </p:nvPr>
        </p:nvSpPr>
        <p:spPr/>
        <p:txBody>
          <a:bodyPr/>
          <a:lstStyle/>
          <a:p>
            <a:r>
              <a:rPr lang="en-US" dirty="0"/>
              <a:t>Walking to Field Exam</a:t>
            </a:r>
          </a:p>
        </p:txBody>
      </p:sp>
      <p:sp>
        <p:nvSpPr>
          <p:cNvPr id="3" name="Content Placeholder 2">
            <a:extLst>
              <a:ext uri="{FF2B5EF4-FFF2-40B4-BE49-F238E27FC236}">
                <a16:creationId xmlns:a16="http://schemas.microsoft.com/office/drawing/2014/main" id="{7538BDDA-424C-400D-A05C-92F0312F29BE}"/>
              </a:ext>
            </a:extLst>
          </p:cNvPr>
          <p:cNvSpPr>
            <a:spLocks noGrp="1"/>
          </p:cNvSpPr>
          <p:nvPr>
            <p:ph idx="1"/>
          </p:nvPr>
        </p:nvSpPr>
        <p:spPr/>
        <p:txBody>
          <a:bodyPr>
            <a:normAutofit fontScale="70000" lnSpcReduction="20000"/>
          </a:bodyPr>
          <a:lstStyle/>
          <a:p>
            <a:r>
              <a:rPr lang="en-US" dirty="0"/>
              <a:t>Announce yourself by contacting via telephone to not surprise the interviewee.</a:t>
            </a:r>
          </a:p>
          <a:p>
            <a:r>
              <a:rPr lang="en-US" dirty="0"/>
              <a:t>If at an apartment complex, alert complex office that you are at the facility.</a:t>
            </a:r>
          </a:p>
          <a:p>
            <a:r>
              <a:rPr lang="en-US" dirty="0"/>
              <a:t>Prior to knocking on the door, listen for arguing, fighting, or another disturbance.</a:t>
            </a:r>
          </a:p>
          <a:p>
            <a:pPr lvl="1"/>
            <a:r>
              <a:rPr lang="en-US" sz="3300" dirty="0"/>
              <a:t>Leave Immediately</a:t>
            </a:r>
          </a:p>
          <a:p>
            <a:r>
              <a:rPr lang="en-US" dirty="0"/>
              <a:t>Clearly identify yourself to interviewee – use interviewee’s name</a:t>
            </a:r>
          </a:p>
          <a:p>
            <a:r>
              <a:rPr lang="en-US" dirty="0"/>
              <a:t>Avoid standing or sitting in front of windows or doors</a:t>
            </a:r>
          </a:p>
          <a:p>
            <a:r>
              <a:rPr lang="en-US" dirty="0"/>
              <a:t>Determine if it is safer to enter inside or conduct the interview outside</a:t>
            </a:r>
          </a:p>
          <a:p>
            <a:r>
              <a:rPr lang="en-US" dirty="0"/>
              <a:t>Be mindful of signs like No Trespassing, Beware of Dog, Beware of Owner, etc.</a:t>
            </a:r>
          </a:p>
          <a:p>
            <a:r>
              <a:rPr lang="en-US" dirty="0"/>
              <a:t>Keep keys easily accessible.</a:t>
            </a:r>
          </a:p>
          <a:p>
            <a:endParaRPr lang="en-US" dirty="0"/>
          </a:p>
        </p:txBody>
      </p:sp>
      <p:sp>
        <p:nvSpPr>
          <p:cNvPr id="4" name="Slide Number Placeholder 3">
            <a:extLst>
              <a:ext uri="{FF2B5EF4-FFF2-40B4-BE49-F238E27FC236}">
                <a16:creationId xmlns:a16="http://schemas.microsoft.com/office/drawing/2014/main" id="{C4B9D79C-CF2E-414C-B600-B4C952A5A646}"/>
              </a:ext>
            </a:extLst>
          </p:cNvPr>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286216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07C46-92D7-4DC5-9DF2-276D539B2729}"/>
              </a:ext>
            </a:extLst>
          </p:cNvPr>
          <p:cNvSpPr>
            <a:spLocks noGrp="1"/>
          </p:cNvSpPr>
          <p:nvPr>
            <p:ph type="title"/>
          </p:nvPr>
        </p:nvSpPr>
        <p:spPr/>
        <p:txBody>
          <a:bodyPr/>
          <a:lstStyle/>
          <a:p>
            <a:r>
              <a:rPr lang="en-US" dirty="0"/>
              <a:t>In the Interview</a:t>
            </a:r>
          </a:p>
        </p:txBody>
      </p:sp>
      <p:sp>
        <p:nvSpPr>
          <p:cNvPr id="3" name="Content Placeholder 2">
            <a:extLst>
              <a:ext uri="{FF2B5EF4-FFF2-40B4-BE49-F238E27FC236}">
                <a16:creationId xmlns:a16="http://schemas.microsoft.com/office/drawing/2014/main" id="{92EC0B33-EB93-4FD0-9C13-4B6B0F0699D1}"/>
              </a:ext>
            </a:extLst>
          </p:cNvPr>
          <p:cNvSpPr>
            <a:spLocks noGrp="1"/>
          </p:cNvSpPr>
          <p:nvPr>
            <p:ph idx="1"/>
          </p:nvPr>
        </p:nvSpPr>
        <p:spPr/>
        <p:txBody>
          <a:bodyPr>
            <a:normAutofit fontScale="55000" lnSpcReduction="20000"/>
          </a:bodyPr>
          <a:lstStyle/>
          <a:p>
            <a:r>
              <a:rPr lang="en-US" dirty="0"/>
              <a:t>Before conducting the interview:</a:t>
            </a:r>
          </a:p>
          <a:p>
            <a:pPr lvl="1"/>
            <a:r>
              <a:rPr lang="en-US" dirty="0"/>
              <a:t>Establish your purpose, your objectives, and expectations</a:t>
            </a:r>
          </a:p>
          <a:p>
            <a:pPr lvl="1"/>
            <a:r>
              <a:rPr lang="en-US" dirty="0"/>
              <a:t>Identify exits and situate yourself for a clear exit</a:t>
            </a:r>
          </a:p>
          <a:p>
            <a:r>
              <a:rPr lang="en-US" dirty="0"/>
              <a:t>Treat all persons with dignity and respect</a:t>
            </a:r>
          </a:p>
          <a:p>
            <a:r>
              <a:rPr lang="en-US" dirty="0"/>
              <a:t>Be courteous – No matter their behavior</a:t>
            </a:r>
          </a:p>
          <a:p>
            <a:pPr lvl="1"/>
            <a:r>
              <a:rPr lang="en-US" dirty="0"/>
              <a:t>Majority of issues are resolved prior to starting due to courtesy – “Verbal Judo – The Art of De-escalation”</a:t>
            </a:r>
          </a:p>
          <a:p>
            <a:r>
              <a:rPr lang="en-US" dirty="0"/>
              <a:t>Anticipate possible questions so you can have an answer ready</a:t>
            </a:r>
          </a:p>
          <a:p>
            <a:r>
              <a:rPr lang="en-US" dirty="0"/>
              <a:t>Remain calm and do not get angry</a:t>
            </a:r>
          </a:p>
          <a:p>
            <a:r>
              <a:rPr lang="en-US" dirty="0"/>
              <a:t>Use empathy and acknowledge their feelings</a:t>
            </a:r>
          </a:p>
          <a:p>
            <a:r>
              <a:rPr lang="en-US" dirty="0"/>
              <a:t>Avoid jargon and acronyms without explaining them</a:t>
            </a:r>
          </a:p>
          <a:p>
            <a:r>
              <a:rPr lang="en-US" dirty="0"/>
              <a:t>Confirm understanding by asking questions</a:t>
            </a:r>
          </a:p>
          <a:p>
            <a:r>
              <a:rPr lang="en-US" dirty="0"/>
              <a:t>Watch body language</a:t>
            </a:r>
          </a:p>
          <a:p>
            <a:r>
              <a:rPr lang="en-US" dirty="0"/>
              <a:t>Remain relaxed, confident, and posture</a:t>
            </a:r>
          </a:p>
          <a:p>
            <a:r>
              <a:rPr lang="en-US" dirty="0"/>
              <a:t>Avoid pointing, gesturing, or giving “orders” or “commands”</a:t>
            </a:r>
          </a:p>
          <a:p>
            <a:r>
              <a:rPr lang="en-US" dirty="0"/>
              <a:t>If threatened, calmly end the interview</a:t>
            </a:r>
          </a:p>
          <a:p>
            <a:endParaRPr lang="en-US" dirty="0"/>
          </a:p>
        </p:txBody>
      </p:sp>
      <p:sp>
        <p:nvSpPr>
          <p:cNvPr id="4" name="Slide Number Placeholder 3">
            <a:extLst>
              <a:ext uri="{FF2B5EF4-FFF2-40B4-BE49-F238E27FC236}">
                <a16:creationId xmlns:a16="http://schemas.microsoft.com/office/drawing/2014/main" id="{81349E7F-171B-4058-942F-6E87BC9C2E83}"/>
              </a:ext>
            </a:extLst>
          </p:cNvPr>
          <p:cNvSpPr>
            <a:spLocks noGrp="1"/>
          </p:cNvSpPr>
          <p:nvPr>
            <p:ph type="sldNum" sz="quarter" idx="12"/>
          </p:nvPr>
        </p:nvSpPr>
        <p:spPr/>
        <p:txBody>
          <a:bodyPr/>
          <a:lstStyle/>
          <a:p>
            <a:fld id="{31640669-3FD2-4B34-9A2D-584949EF09F8}" type="slidenum">
              <a:rPr lang="en-US" smtClean="0"/>
              <a:pPr/>
              <a:t>16</a:t>
            </a:fld>
            <a:endParaRPr lang="en-US" dirty="0"/>
          </a:p>
        </p:txBody>
      </p:sp>
    </p:spTree>
    <p:extLst>
      <p:ext uri="{BB962C8B-B14F-4D97-AF65-F5344CB8AC3E}">
        <p14:creationId xmlns:p14="http://schemas.microsoft.com/office/powerpoint/2010/main" val="3685281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518E-7693-4301-BA61-254E81B7F24B}"/>
              </a:ext>
            </a:extLst>
          </p:cNvPr>
          <p:cNvSpPr>
            <a:spLocks noGrp="1"/>
          </p:cNvSpPr>
          <p:nvPr>
            <p:ph type="title"/>
          </p:nvPr>
        </p:nvSpPr>
        <p:spPr/>
        <p:txBody>
          <a:bodyPr/>
          <a:lstStyle/>
          <a:p>
            <a:r>
              <a:rPr lang="en-US" dirty="0"/>
              <a:t>In the Interview (cont.)</a:t>
            </a:r>
          </a:p>
        </p:txBody>
      </p:sp>
      <p:sp>
        <p:nvSpPr>
          <p:cNvPr id="3" name="Content Placeholder 2">
            <a:extLst>
              <a:ext uri="{FF2B5EF4-FFF2-40B4-BE49-F238E27FC236}">
                <a16:creationId xmlns:a16="http://schemas.microsoft.com/office/drawing/2014/main" id="{C8A9AFB9-8939-476F-BAE9-DCF92F854BC1}"/>
              </a:ext>
            </a:extLst>
          </p:cNvPr>
          <p:cNvSpPr>
            <a:spLocks noGrp="1"/>
          </p:cNvSpPr>
          <p:nvPr>
            <p:ph idx="1"/>
          </p:nvPr>
        </p:nvSpPr>
        <p:spPr/>
        <p:txBody>
          <a:bodyPr>
            <a:normAutofit fontScale="85000" lnSpcReduction="10000"/>
          </a:bodyPr>
          <a:lstStyle/>
          <a:p>
            <a:r>
              <a:rPr lang="en-US" dirty="0"/>
              <a:t>There may be third-party persons in the interview like, family members, friends, caretakers, etc.</a:t>
            </a:r>
          </a:p>
          <a:p>
            <a:r>
              <a:rPr lang="en-US" dirty="0"/>
              <a:t>Third-parties may attempt to hinder the interview.</a:t>
            </a:r>
          </a:p>
          <a:p>
            <a:r>
              <a:rPr lang="en-US" dirty="0"/>
              <a:t>You may need to request the third-party leave to complete the exam.</a:t>
            </a:r>
          </a:p>
          <a:p>
            <a:r>
              <a:rPr lang="en-US" dirty="0"/>
              <a:t>If asked and they refuse to leave, you may need to reschedule the interview.</a:t>
            </a:r>
          </a:p>
          <a:p>
            <a:endParaRPr lang="en-US" dirty="0"/>
          </a:p>
          <a:p>
            <a:pPr marL="0" indent="0">
              <a:buNone/>
            </a:pPr>
            <a:r>
              <a:rPr lang="en-US" b="1" dirty="0"/>
              <a:t>NOTE</a:t>
            </a:r>
            <a:r>
              <a:rPr lang="en-US" dirty="0"/>
              <a:t>: Be sensitive and not disclose PII without beneficiary’s consent.</a:t>
            </a:r>
          </a:p>
          <a:p>
            <a:endParaRPr lang="en-US" dirty="0"/>
          </a:p>
        </p:txBody>
      </p:sp>
      <p:sp>
        <p:nvSpPr>
          <p:cNvPr id="4" name="Slide Number Placeholder 3">
            <a:extLst>
              <a:ext uri="{FF2B5EF4-FFF2-40B4-BE49-F238E27FC236}">
                <a16:creationId xmlns:a16="http://schemas.microsoft.com/office/drawing/2014/main" id="{C368429A-3F1C-4CC5-8AC6-14576CBD69E3}"/>
              </a:ext>
            </a:extLst>
          </p:cNvPr>
          <p:cNvSpPr>
            <a:spLocks noGrp="1"/>
          </p:cNvSpPr>
          <p:nvPr>
            <p:ph type="sldNum" sz="quarter" idx="12"/>
          </p:nvPr>
        </p:nvSpPr>
        <p:spPr/>
        <p:txBody>
          <a:bodyPr/>
          <a:lstStyle/>
          <a:p>
            <a:fld id="{31640669-3FD2-4B34-9A2D-584949EF09F8}" type="slidenum">
              <a:rPr lang="en-US" smtClean="0"/>
              <a:pPr/>
              <a:t>17</a:t>
            </a:fld>
            <a:endParaRPr lang="en-US" dirty="0"/>
          </a:p>
        </p:txBody>
      </p:sp>
    </p:spTree>
    <p:extLst>
      <p:ext uri="{BB962C8B-B14F-4D97-AF65-F5344CB8AC3E}">
        <p14:creationId xmlns:p14="http://schemas.microsoft.com/office/powerpoint/2010/main" val="3609862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DAC4-3006-40F1-9034-0A5477E8D7F3}"/>
              </a:ext>
            </a:extLst>
          </p:cNvPr>
          <p:cNvSpPr>
            <a:spLocks noGrp="1"/>
          </p:cNvSpPr>
          <p:nvPr>
            <p:ph type="title"/>
          </p:nvPr>
        </p:nvSpPr>
        <p:spPr/>
        <p:txBody>
          <a:bodyPr/>
          <a:lstStyle/>
          <a:p>
            <a:r>
              <a:rPr lang="en-US" dirty="0"/>
              <a:t>Weapons Safety</a:t>
            </a:r>
          </a:p>
        </p:txBody>
      </p:sp>
      <p:sp>
        <p:nvSpPr>
          <p:cNvPr id="3" name="Content Placeholder 2">
            <a:extLst>
              <a:ext uri="{FF2B5EF4-FFF2-40B4-BE49-F238E27FC236}">
                <a16:creationId xmlns:a16="http://schemas.microsoft.com/office/drawing/2014/main" id="{24E8DB46-FBEF-4ED6-B81E-AAA3883091BF}"/>
              </a:ext>
            </a:extLst>
          </p:cNvPr>
          <p:cNvSpPr>
            <a:spLocks noGrp="1"/>
          </p:cNvSpPr>
          <p:nvPr>
            <p:ph idx="1"/>
          </p:nvPr>
        </p:nvSpPr>
        <p:spPr/>
        <p:txBody>
          <a:bodyPr>
            <a:normAutofit fontScale="70000" lnSpcReduction="20000"/>
          </a:bodyPr>
          <a:lstStyle/>
          <a:p>
            <a:r>
              <a:rPr lang="en-US" dirty="0"/>
              <a:t>The Brady Bill prohibits incompetent beneficiaries from purchasing, possessing, etc., firearms or ammunition. </a:t>
            </a:r>
          </a:p>
          <a:p>
            <a:r>
              <a:rPr lang="en-US" dirty="0"/>
              <a:t>If the FE observes prohibited items during the field exam, the interview must be terminated immediately. </a:t>
            </a:r>
          </a:p>
          <a:p>
            <a:r>
              <a:rPr lang="en-US" dirty="0"/>
              <a:t>Remain calm and explain the interview must be rescheduled and apologize for the inconvenience. </a:t>
            </a:r>
          </a:p>
          <a:p>
            <a:r>
              <a:rPr lang="en-US" b="1" dirty="0"/>
              <a:t>DO NOT </a:t>
            </a:r>
            <a:r>
              <a:rPr lang="en-US" dirty="0"/>
              <a:t>address the Brady Bill prohibition.</a:t>
            </a:r>
          </a:p>
          <a:p>
            <a:r>
              <a:rPr lang="en-US" b="1" dirty="0"/>
              <a:t>DO</a:t>
            </a:r>
            <a:r>
              <a:rPr lang="en-US" dirty="0"/>
              <a:t> </a:t>
            </a:r>
            <a:r>
              <a:rPr lang="en-US" b="1" dirty="0"/>
              <a:t>NOT</a:t>
            </a:r>
            <a:r>
              <a:rPr lang="en-US" dirty="0"/>
              <a:t> try to disarm the beneficiary.</a:t>
            </a:r>
          </a:p>
          <a:p>
            <a:r>
              <a:rPr lang="en-US" dirty="0"/>
              <a:t>After leaving the area, contact local law enforcement and report the firearms/ammunition.</a:t>
            </a:r>
          </a:p>
          <a:p>
            <a:r>
              <a:rPr lang="en-US" dirty="0"/>
              <a:t>In the </a:t>
            </a:r>
            <a:r>
              <a:rPr lang="en-US" dirty="0" err="1"/>
              <a:t>FElux</a:t>
            </a:r>
            <a:r>
              <a:rPr lang="en-US" dirty="0"/>
              <a:t> Comments and Observations section, document the firearms were present and the exam was terminated per 2.D.1.m.</a:t>
            </a:r>
          </a:p>
          <a:p>
            <a:r>
              <a:rPr lang="en-US" dirty="0"/>
              <a:t>In the </a:t>
            </a:r>
            <a:r>
              <a:rPr lang="en-US" dirty="0" err="1"/>
              <a:t>FElux</a:t>
            </a:r>
            <a:r>
              <a:rPr lang="en-US" dirty="0"/>
              <a:t> LIE Actions section, request the LIE add “Hostile” indicator in Bene Record.</a:t>
            </a:r>
          </a:p>
          <a:p>
            <a:endParaRPr lang="en-US" dirty="0"/>
          </a:p>
        </p:txBody>
      </p:sp>
      <p:sp>
        <p:nvSpPr>
          <p:cNvPr id="4" name="Slide Number Placeholder 3">
            <a:extLst>
              <a:ext uri="{FF2B5EF4-FFF2-40B4-BE49-F238E27FC236}">
                <a16:creationId xmlns:a16="http://schemas.microsoft.com/office/drawing/2014/main" id="{AC5099CE-E02C-40FE-AD55-53051B0E2D5A}"/>
              </a:ext>
            </a:extLst>
          </p:cNvPr>
          <p:cNvSpPr>
            <a:spLocks noGrp="1"/>
          </p:cNvSpPr>
          <p:nvPr>
            <p:ph type="sldNum" sz="quarter" idx="12"/>
          </p:nvPr>
        </p:nvSpPr>
        <p:spPr/>
        <p:txBody>
          <a:bodyPr/>
          <a:lstStyle/>
          <a:p>
            <a:fld id="{31640669-3FD2-4B34-9A2D-584949EF09F8}" type="slidenum">
              <a:rPr lang="en-US" smtClean="0"/>
              <a:pPr/>
              <a:t>18</a:t>
            </a:fld>
            <a:endParaRPr lang="en-US" dirty="0"/>
          </a:p>
        </p:txBody>
      </p:sp>
    </p:spTree>
    <p:extLst>
      <p:ext uri="{BB962C8B-B14F-4D97-AF65-F5344CB8AC3E}">
        <p14:creationId xmlns:p14="http://schemas.microsoft.com/office/powerpoint/2010/main" val="8569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A955-C26C-4FA6-95D0-5E778AE0EF2C}"/>
              </a:ext>
            </a:extLst>
          </p:cNvPr>
          <p:cNvSpPr>
            <a:spLocks noGrp="1"/>
          </p:cNvSpPr>
          <p:nvPr>
            <p:ph type="title"/>
          </p:nvPr>
        </p:nvSpPr>
        <p:spPr/>
        <p:txBody>
          <a:bodyPr/>
          <a:lstStyle/>
          <a:p>
            <a:r>
              <a:rPr lang="en-US" dirty="0"/>
              <a:t>Weapons Safety (cont.)</a:t>
            </a:r>
          </a:p>
        </p:txBody>
      </p:sp>
      <p:sp>
        <p:nvSpPr>
          <p:cNvPr id="3" name="Content Placeholder 2">
            <a:extLst>
              <a:ext uri="{FF2B5EF4-FFF2-40B4-BE49-F238E27FC236}">
                <a16:creationId xmlns:a16="http://schemas.microsoft.com/office/drawing/2014/main" id="{99547EC4-4710-4DE4-8F02-B72EAEDD4F71}"/>
              </a:ext>
            </a:extLst>
          </p:cNvPr>
          <p:cNvSpPr>
            <a:spLocks noGrp="1"/>
          </p:cNvSpPr>
          <p:nvPr>
            <p:ph idx="1"/>
          </p:nvPr>
        </p:nvSpPr>
        <p:spPr/>
        <p:txBody>
          <a:bodyPr>
            <a:normAutofit/>
          </a:bodyPr>
          <a:lstStyle/>
          <a:p>
            <a:r>
              <a:rPr lang="en-US" dirty="0"/>
              <a:t>The beneficiary may seek a Brady Bill waiver by completing a VA Form 21-4138, Statement of Claim</a:t>
            </a:r>
          </a:p>
          <a:p>
            <a:r>
              <a:rPr lang="en-US" dirty="0"/>
              <a:t>The request must be “clear and explicit”</a:t>
            </a:r>
          </a:p>
          <a:p>
            <a:r>
              <a:rPr lang="en-US" dirty="0"/>
              <a:t>The “Duty to Assist” does not apply because Brady Bill relief is not a “benefit” under Title 38. M21-1.III.v.9.B.4.c.</a:t>
            </a:r>
          </a:p>
          <a:p>
            <a:endParaRPr lang="en-US" dirty="0"/>
          </a:p>
        </p:txBody>
      </p:sp>
      <p:sp>
        <p:nvSpPr>
          <p:cNvPr id="4" name="Slide Number Placeholder 3">
            <a:extLst>
              <a:ext uri="{FF2B5EF4-FFF2-40B4-BE49-F238E27FC236}">
                <a16:creationId xmlns:a16="http://schemas.microsoft.com/office/drawing/2014/main" id="{611F801D-09F7-461C-A6E9-EF6C8E0C352D}"/>
              </a:ext>
            </a:extLst>
          </p:cNvPr>
          <p:cNvSpPr>
            <a:spLocks noGrp="1"/>
          </p:cNvSpPr>
          <p:nvPr>
            <p:ph type="sldNum" sz="quarter" idx="12"/>
          </p:nvPr>
        </p:nvSpPr>
        <p:spPr/>
        <p:txBody>
          <a:bodyPr/>
          <a:lstStyle/>
          <a:p>
            <a:fld id="{31640669-3FD2-4B34-9A2D-584949EF09F8}" type="slidenum">
              <a:rPr lang="en-US" smtClean="0"/>
              <a:pPr/>
              <a:t>19</a:t>
            </a:fld>
            <a:endParaRPr lang="en-US" dirty="0"/>
          </a:p>
        </p:txBody>
      </p:sp>
    </p:spTree>
    <p:extLst>
      <p:ext uri="{BB962C8B-B14F-4D97-AF65-F5344CB8AC3E}">
        <p14:creationId xmlns:p14="http://schemas.microsoft.com/office/powerpoint/2010/main" val="287539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Identify various factors related to preparing a safe interview.</a:t>
            </a:r>
          </a:p>
          <a:p>
            <a:r>
              <a:rPr lang="en-US" dirty="0"/>
              <a:t>Explain how to deal with escalated or dangerous situations.</a:t>
            </a:r>
          </a:p>
          <a:p>
            <a:r>
              <a:rPr lang="en-US" dirty="0"/>
              <a:t>Explain how to report a safety incident.</a:t>
            </a:r>
          </a:p>
          <a:p>
            <a:endParaRPr lang="en-US" dirty="0"/>
          </a:p>
          <a:p>
            <a:pPr marL="0" indent="0">
              <a:buNone/>
            </a:pPr>
            <a:r>
              <a:rPr lang="en-US" dirty="0"/>
              <a:t>Employee Safety is a Primary Concern. – 2.C.1.b.</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838BE-50A2-406E-818D-46183605F460}"/>
              </a:ext>
            </a:extLst>
          </p:cNvPr>
          <p:cNvSpPr>
            <a:spLocks noGrp="1"/>
          </p:cNvSpPr>
          <p:nvPr>
            <p:ph type="title"/>
          </p:nvPr>
        </p:nvSpPr>
        <p:spPr/>
        <p:txBody>
          <a:bodyPr/>
          <a:lstStyle/>
          <a:p>
            <a:r>
              <a:rPr lang="en-US" dirty="0"/>
              <a:t>Animal Safety</a:t>
            </a:r>
          </a:p>
        </p:txBody>
      </p:sp>
      <p:sp>
        <p:nvSpPr>
          <p:cNvPr id="3" name="Content Placeholder 2">
            <a:extLst>
              <a:ext uri="{FF2B5EF4-FFF2-40B4-BE49-F238E27FC236}">
                <a16:creationId xmlns:a16="http://schemas.microsoft.com/office/drawing/2014/main" id="{C71FBA5F-ADFF-45A8-AB48-0C69ADFE9450}"/>
              </a:ext>
            </a:extLst>
          </p:cNvPr>
          <p:cNvSpPr>
            <a:spLocks noGrp="1"/>
          </p:cNvSpPr>
          <p:nvPr>
            <p:ph idx="1"/>
          </p:nvPr>
        </p:nvSpPr>
        <p:spPr/>
        <p:txBody>
          <a:bodyPr>
            <a:normAutofit fontScale="62500" lnSpcReduction="20000"/>
          </a:bodyPr>
          <a:lstStyle/>
          <a:p>
            <a:pPr marL="0" indent="0">
              <a:buNone/>
            </a:pPr>
            <a:r>
              <a:rPr lang="en-US" dirty="0"/>
              <a:t>If asked and the interviewee refuses to secure aggressive or distracting animals, the FE must:</a:t>
            </a:r>
          </a:p>
          <a:p>
            <a:endParaRPr lang="en-US" dirty="0"/>
          </a:p>
          <a:p>
            <a:r>
              <a:rPr lang="en-US" dirty="0"/>
              <a:t>Calmly and respectfully end the interview.</a:t>
            </a:r>
          </a:p>
          <a:p>
            <a:r>
              <a:rPr lang="en-US" dirty="0"/>
              <a:t>Advise the interviewee the appointment requires rescheduling.</a:t>
            </a:r>
          </a:p>
          <a:p>
            <a:r>
              <a:rPr lang="en-US" dirty="0"/>
              <a:t>Exit location as quickly as possible.</a:t>
            </a:r>
          </a:p>
          <a:p>
            <a:endParaRPr lang="en-US" dirty="0"/>
          </a:p>
          <a:p>
            <a:r>
              <a:rPr lang="en-US" dirty="0"/>
              <a:t>In the </a:t>
            </a:r>
            <a:r>
              <a:rPr lang="en-US" dirty="0" err="1"/>
              <a:t>FElux</a:t>
            </a:r>
            <a:r>
              <a:rPr lang="en-US" dirty="0"/>
              <a:t> LIE Actions section, request the LIE add “Hostile” indicator in Bene Record.</a:t>
            </a:r>
          </a:p>
          <a:p>
            <a:endParaRPr lang="en-US" dirty="0"/>
          </a:p>
          <a:p>
            <a:r>
              <a:rPr lang="en-US" dirty="0"/>
              <a:t>In the </a:t>
            </a:r>
            <a:r>
              <a:rPr lang="en-US" dirty="0" err="1"/>
              <a:t>FElux</a:t>
            </a:r>
            <a:r>
              <a:rPr lang="en-US" dirty="0"/>
              <a:t> Comments and Observations section, document:</a:t>
            </a:r>
          </a:p>
          <a:p>
            <a:pPr lvl="1"/>
            <a:r>
              <a:rPr lang="en-US" dirty="0"/>
              <a:t>The animal type</a:t>
            </a:r>
          </a:p>
          <a:p>
            <a:pPr lvl="1"/>
            <a:r>
              <a:rPr lang="en-US" dirty="0"/>
              <a:t>Location of interview</a:t>
            </a:r>
          </a:p>
          <a:p>
            <a:pPr lvl="1"/>
            <a:r>
              <a:rPr lang="en-US" dirty="0"/>
              <a:t>Interview date</a:t>
            </a:r>
          </a:p>
          <a:p>
            <a:pPr lvl="1"/>
            <a:r>
              <a:rPr lang="en-US" dirty="0"/>
              <a:t>Your attempts to resolve this safety concern</a:t>
            </a:r>
          </a:p>
          <a:p>
            <a:endParaRPr lang="en-US" dirty="0"/>
          </a:p>
        </p:txBody>
      </p:sp>
      <p:sp>
        <p:nvSpPr>
          <p:cNvPr id="4" name="Slide Number Placeholder 3">
            <a:extLst>
              <a:ext uri="{FF2B5EF4-FFF2-40B4-BE49-F238E27FC236}">
                <a16:creationId xmlns:a16="http://schemas.microsoft.com/office/drawing/2014/main" id="{36DD79A1-EE54-454C-B851-FA892C68C325}"/>
              </a:ext>
            </a:extLst>
          </p:cNvPr>
          <p:cNvSpPr>
            <a:spLocks noGrp="1"/>
          </p:cNvSpPr>
          <p:nvPr>
            <p:ph type="sldNum" sz="quarter" idx="12"/>
          </p:nvPr>
        </p:nvSpPr>
        <p:spPr/>
        <p:txBody>
          <a:bodyPr/>
          <a:lstStyle/>
          <a:p>
            <a:fld id="{31640669-3FD2-4B34-9A2D-584949EF09F8}" type="slidenum">
              <a:rPr lang="en-US" smtClean="0"/>
              <a:pPr/>
              <a:t>20</a:t>
            </a:fld>
            <a:endParaRPr lang="en-US" dirty="0"/>
          </a:p>
        </p:txBody>
      </p:sp>
    </p:spTree>
    <p:extLst>
      <p:ext uri="{BB962C8B-B14F-4D97-AF65-F5344CB8AC3E}">
        <p14:creationId xmlns:p14="http://schemas.microsoft.com/office/powerpoint/2010/main" val="337209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91A5-E138-41AD-B0F8-EA6197CADECE}"/>
              </a:ext>
            </a:extLst>
          </p:cNvPr>
          <p:cNvSpPr>
            <a:spLocks noGrp="1"/>
          </p:cNvSpPr>
          <p:nvPr>
            <p:ph type="title"/>
          </p:nvPr>
        </p:nvSpPr>
        <p:spPr/>
        <p:txBody>
          <a:bodyPr>
            <a:normAutofit fontScale="90000"/>
          </a:bodyPr>
          <a:lstStyle/>
          <a:p>
            <a:r>
              <a:rPr lang="en-US" dirty="0"/>
              <a:t>Rescheduling the Exam</a:t>
            </a:r>
            <a:br>
              <a:rPr lang="en-US" dirty="0"/>
            </a:br>
            <a:r>
              <a:rPr lang="en-US" dirty="0"/>
              <a:t>for Weather</a:t>
            </a:r>
          </a:p>
        </p:txBody>
      </p:sp>
      <p:sp>
        <p:nvSpPr>
          <p:cNvPr id="3" name="Content Placeholder 2">
            <a:extLst>
              <a:ext uri="{FF2B5EF4-FFF2-40B4-BE49-F238E27FC236}">
                <a16:creationId xmlns:a16="http://schemas.microsoft.com/office/drawing/2014/main" id="{1EDEF526-53ED-497D-9B94-1C01A9FCDC39}"/>
              </a:ext>
            </a:extLst>
          </p:cNvPr>
          <p:cNvSpPr>
            <a:spLocks noGrp="1"/>
          </p:cNvSpPr>
          <p:nvPr>
            <p:ph idx="1"/>
          </p:nvPr>
        </p:nvSpPr>
        <p:spPr/>
        <p:txBody>
          <a:bodyPr/>
          <a:lstStyle/>
          <a:p>
            <a:pPr marL="0" indent="0">
              <a:buNone/>
            </a:pPr>
            <a:r>
              <a:rPr lang="en-US" dirty="0"/>
              <a:t>When a field exam does not occur due to weather, road conditions, or an environmental hazard, the FE must contact the interviewee as soon as possible to attempt to reschedule.</a:t>
            </a:r>
          </a:p>
          <a:p>
            <a:pPr marL="0" indent="0">
              <a:buNone/>
            </a:pPr>
            <a:endParaRPr lang="en-US" dirty="0"/>
          </a:p>
        </p:txBody>
      </p:sp>
      <p:sp>
        <p:nvSpPr>
          <p:cNvPr id="4" name="Slide Number Placeholder 3">
            <a:extLst>
              <a:ext uri="{FF2B5EF4-FFF2-40B4-BE49-F238E27FC236}">
                <a16:creationId xmlns:a16="http://schemas.microsoft.com/office/drawing/2014/main" id="{AD9DBFD0-DD25-465D-9522-FFB5A25ED1ED}"/>
              </a:ext>
            </a:extLst>
          </p:cNvPr>
          <p:cNvSpPr>
            <a:spLocks noGrp="1"/>
          </p:cNvSpPr>
          <p:nvPr>
            <p:ph type="sldNum" sz="quarter" idx="12"/>
          </p:nvPr>
        </p:nvSpPr>
        <p:spPr/>
        <p:txBody>
          <a:bodyPr/>
          <a:lstStyle/>
          <a:p>
            <a:fld id="{31640669-3FD2-4B34-9A2D-584949EF09F8}" type="slidenum">
              <a:rPr lang="en-US" smtClean="0"/>
              <a:pPr/>
              <a:t>21</a:t>
            </a:fld>
            <a:endParaRPr lang="en-US" dirty="0"/>
          </a:p>
        </p:txBody>
      </p:sp>
    </p:spTree>
    <p:extLst>
      <p:ext uri="{BB962C8B-B14F-4D97-AF65-F5344CB8AC3E}">
        <p14:creationId xmlns:p14="http://schemas.microsoft.com/office/powerpoint/2010/main" val="627346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48A1B-205A-44F7-AC09-0463D18274ED}"/>
              </a:ext>
            </a:extLst>
          </p:cNvPr>
          <p:cNvSpPr>
            <a:spLocks noGrp="1"/>
          </p:cNvSpPr>
          <p:nvPr>
            <p:ph type="title"/>
          </p:nvPr>
        </p:nvSpPr>
        <p:spPr/>
        <p:txBody>
          <a:bodyPr>
            <a:normAutofit fontScale="90000"/>
          </a:bodyPr>
          <a:lstStyle/>
          <a:p>
            <a:r>
              <a:rPr lang="en-US" dirty="0"/>
              <a:t>Rescheduling the Exam</a:t>
            </a:r>
            <a:br>
              <a:rPr lang="en-US" dirty="0"/>
            </a:br>
            <a:r>
              <a:rPr lang="en-US" dirty="0"/>
              <a:t>for Safety</a:t>
            </a:r>
          </a:p>
        </p:txBody>
      </p:sp>
      <p:sp>
        <p:nvSpPr>
          <p:cNvPr id="3" name="Content Placeholder 2">
            <a:extLst>
              <a:ext uri="{FF2B5EF4-FFF2-40B4-BE49-F238E27FC236}">
                <a16:creationId xmlns:a16="http://schemas.microsoft.com/office/drawing/2014/main" id="{A73485E0-495C-4037-8AE0-ECF5052164B2}"/>
              </a:ext>
            </a:extLst>
          </p:cNvPr>
          <p:cNvSpPr>
            <a:spLocks noGrp="1"/>
          </p:cNvSpPr>
          <p:nvPr>
            <p:ph idx="1"/>
          </p:nvPr>
        </p:nvSpPr>
        <p:spPr/>
        <p:txBody>
          <a:bodyPr/>
          <a:lstStyle/>
          <a:p>
            <a:pPr marL="0" indent="0">
              <a:buNone/>
            </a:pPr>
            <a:r>
              <a:rPr lang="en-US" dirty="0"/>
              <a:t>When a field exam interview does not occur due to </a:t>
            </a:r>
            <a:r>
              <a:rPr lang="en-US" b="1" dirty="0"/>
              <a:t>unresolved safety concerns</a:t>
            </a:r>
            <a:r>
              <a:rPr lang="en-US" dirty="0"/>
              <a:t>, the FE must take the following actions:</a:t>
            </a:r>
          </a:p>
          <a:p>
            <a:pPr marL="914400" lvl="1" indent="-514350">
              <a:buFont typeface="+mj-lt"/>
              <a:buAutoNum type="arabicPeriod"/>
            </a:pPr>
            <a:r>
              <a:rPr lang="en-US" dirty="0"/>
              <a:t>Gather all available information from VA systems.</a:t>
            </a:r>
          </a:p>
          <a:p>
            <a:pPr marL="914400" lvl="1" indent="-514350">
              <a:buFont typeface="+mj-lt"/>
              <a:buAutoNum type="arabicPeriod"/>
            </a:pPr>
            <a:r>
              <a:rPr lang="en-US" dirty="0"/>
              <a:t>Contact the interviewee via telephone and attempt to gather remaining information.</a:t>
            </a:r>
          </a:p>
          <a:p>
            <a:endParaRPr lang="en-US" dirty="0"/>
          </a:p>
        </p:txBody>
      </p:sp>
      <p:sp>
        <p:nvSpPr>
          <p:cNvPr id="4" name="Slide Number Placeholder 3">
            <a:extLst>
              <a:ext uri="{FF2B5EF4-FFF2-40B4-BE49-F238E27FC236}">
                <a16:creationId xmlns:a16="http://schemas.microsoft.com/office/drawing/2014/main" id="{2FEA6688-957B-4B9A-B663-1E64A4EC20D9}"/>
              </a:ext>
            </a:extLst>
          </p:cNvPr>
          <p:cNvSpPr>
            <a:spLocks noGrp="1"/>
          </p:cNvSpPr>
          <p:nvPr>
            <p:ph type="sldNum" sz="quarter" idx="12"/>
          </p:nvPr>
        </p:nvSpPr>
        <p:spPr/>
        <p:txBody>
          <a:bodyPr/>
          <a:lstStyle/>
          <a:p>
            <a:fld id="{31640669-3FD2-4B34-9A2D-584949EF09F8}" type="slidenum">
              <a:rPr lang="en-US" smtClean="0"/>
              <a:pPr/>
              <a:t>22</a:t>
            </a:fld>
            <a:endParaRPr lang="en-US" dirty="0"/>
          </a:p>
        </p:txBody>
      </p:sp>
    </p:spTree>
    <p:extLst>
      <p:ext uri="{BB962C8B-B14F-4D97-AF65-F5344CB8AC3E}">
        <p14:creationId xmlns:p14="http://schemas.microsoft.com/office/powerpoint/2010/main" val="482686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D0148-EFCC-4A16-A018-0B2049A5D7A2}"/>
              </a:ext>
            </a:extLst>
          </p:cNvPr>
          <p:cNvSpPr>
            <a:spLocks noGrp="1"/>
          </p:cNvSpPr>
          <p:nvPr>
            <p:ph type="title"/>
          </p:nvPr>
        </p:nvSpPr>
        <p:spPr/>
        <p:txBody>
          <a:bodyPr>
            <a:normAutofit fontScale="90000"/>
          </a:bodyPr>
          <a:lstStyle/>
          <a:p>
            <a:r>
              <a:rPr lang="en-US" dirty="0"/>
              <a:t>Rescheduling the Exam</a:t>
            </a:r>
            <a:br>
              <a:rPr lang="en-US" dirty="0"/>
            </a:br>
            <a:r>
              <a:rPr lang="en-US" dirty="0"/>
              <a:t>for Safety (cont.)</a:t>
            </a:r>
          </a:p>
        </p:txBody>
      </p:sp>
      <p:sp>
        <p:nvSpPr>
          <p:cNvPr id="3" name="Content Placeholder 2">
            <a:extLst>
              <a:ext uri="{FF2B5EF4-FFF2-40B4-BE49-F238E27FC236}">
                <a16:creationId xmlns:a16="http://schemas.microsoft.com/office/drawing/2014/main" id="{DB3C9B61-AE8A-425D-BFCD-0688C9246F9D}"/>
              </a:ext>
            </a:extLst>
          </p:cNvPr>
          <p:cNvSpPr>
            <a:spLocks noGrp="1"/>
          </p:cNvSpPr>
          <p:nvPr>
            <p:ph idx="1"/>
          </p:nvPr>
        </p:nvSpPr>
        <p:spPr>
          <a:xfrm>
            <a:off x="457200" y="1600200"/>
            <a:ext cx="8229600" cy="4525963"/>
          </a:xfrm>
        </p:spPr>
        <p:txBody>
          <a:bodyPr>
            <a:normAutofit fontScale="92500" lnSpcReduction="20000"/>
          </a:bodyPr>
          <a:lstStyle/>
          <a:p>
            <a:pPr marL="0" indent="0">
              <a:buNone/>
            </a:pPr>
            <a:r>
              <a:rPr lang="en-US" b="1" dirty="0"/>
              <a:t>NOTE</a:t>
            </a:r>
            <a:r>
              <a:rPr lang="en-US" dirty="0"/>
              <a:t>: If the interview was with the beneficiary, attempt to gather and document required information in the </a:t>
            </a:r>
            <a:r>
              <a:rPr lang="en-US" dirty="0" err="1"/>
              <a:t>FElux</a:t>
            </a:r>
            <a:r>
              <a:rPr lang="en-US" dirty="0"/>
              <a:t>.</a:t>
            </a:r>
          </a:p>
          <a:p>
            <a:r>
              <a:rPr lang="en-US" dirty="0"/>
              <a:t>If any of the beneficiary info cannot be obtained, explain your attempts to gather it.</a:t>
            </a:r>
          </a:p>
          <a:p>
            <a:pPr marL="0" indent="0">
              <a:buNone/>
            </a:pPr>
            <a:endParaRPr lang="en-US" dirty="0"/>
          </a:p>
          <a:p>
            <a:pPr marL="0" indent="0">
              <a:buNone/>
            </a:pPr>
            <a:r>
              <a:rPr lang="en-US" b="1" dirty="0"/>
              <a:t>NOTE</a:t>
            </a:r>
            <a:r>
              <a:rPr lang="en-US" dirty="0"/>
              <a:t>: If the beneficiary cannot be reached via telephone:</a:t>
            </a:r>
          </a:p>
          <a:p>
            <a:r>
              <a:rPr lang="en-US" dirty="0"/>
              <a:t>Document your attempts and attempt to verify the beneficiary’s status by contacting the facility in which the bene resides (if applicable). </a:t>
            </a:r>
          </a:p>
          <a:p>
            <a:pPr marL="0" indent="0">
              <a:buNone/>
            </a:pPr>
            <a:endParaRPr lang="en-US" dirty="0"/>
          </a:p>
        </p:txBody>
      </p:sp>
      <p:sp>
        <p:nvSpPr>
          <p:cNvPr id="4" name="Slide Number Placeholder 3">
            <a:extLst>
              <a:ext uri="{FF2B5EF4-FFF2-40B4-BE49-F238E27FC236}">
                <a16:creationId xmlns:a16="http://schemas.microsoft.com/office/drawing/2014/main" id="{97C1150D-557A-4C3E-8608-4E65F8005D4B}"/>
              </a:ext>
            </a:extLst>
          </p:cNvPr>
          <p:cNvSpPr>
            <a:spLocks noGrp="1"/>
          </p:cNvSpPr>
          <p:nvPr>
            <p:ph type="sldNum" sz="quarter" idx="12"/>
          </p:nvPr>
        </p:nvSpPr>
        <p:spPr/>
        <p:txBody>
          <a:bodyPr/>
          <a:lstStyle/>
          <a:p>
            <a:fld id="{31640669-3FD2-4B34-9A2D-584949EF09F8}" type="slidenum">
              <a:rPr lang="en-US" smtClean="0"/>
              <a:pPr/>
              <a:t>23</a:t>
            </a:fld>
            <a:endParaRPr lang="en-US" dirty="0"/>
          </a:p>
        </p:txBody>
      </p:sp>
    </p:spTree>
    <p:extLst>
      <p:ext uri="{BB962C8B-B14F-4D97-AF65-F5344CB8AC3E}">
        <p14:creationId xmlns:p14="http://schemas.microsoft.com/office/powerpoint/2010/main" val="3914336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247D1-314B-493D-B17F-346EA06DB777}"/>
              </a:ext>
            </a:extLst>
          </p:cNvPr>
          <p:cNvSpPr>
            <a:spLocks noGrp="1"/>
          </p:cNvSpPr>
          <p:nvPr>
            <p:ph type="title"/>
          </p:nvPr>
        </p:nvSpPr>
        <p:spPr/>
        <p:txBody>
          <a:bodyPr>
            <a:normAutofit fontScale="90000"/>
          </a:bodyPr>
          <a:lstStyle/>
          <a:p>
            <a:r>
              <a:rPr lang="en-US" dirty="0"/>
              <a:t>Rescheduling the Exam</a:t>
            </a:r>
            <a:br>
              <a:rPr lang="en-US" dirty="0"/>
            </a:br>
            <a:r>
              <a:rPr lang="en-US" dirty="0"/>
              <a:t>for Safety (cont.)</a:t>
            </a:r>
          </a:p>
        </p:txBody>
      </p:sp>
      <p:sp>
        <p:nvSpPr>
          <p:cNvPr id="3" name="Content Placeholder 2">
            <a:extLst>
              <a:ext uri="{FF2B5EF4-FFF2-40B4-BE49-F238E27FC236}">
                <a16:creationId xmlns:a16="http://schemas.microsoft.com/office/drawing/2014/main" id="{068B0C0F-AF82-49F8-8BAA-847B8C16D7E3}"/>
              </a:ext>
            </a:extLst>
          </p:cNvPr>
          <p:cNvSpPr>
            <a:spLocks noGrp="1"/>
          </p:cNvSpPr>
          <p:nvPr>
            <p:ph idx="1"/>
          </p:nvPr>
        </p:nvSpPr>
        <p:spPr/>
        <p:txBody>
          <a:bodyPr>
            <a:normAutofit lnSpcReduction="10000"/>
          </a:bodyPr>
          <a:lstStyle/>
          <a:p>
            <a:pPr marL="514350" indent="-514350">
              <a:buFont typeface="+mj-lt"/>
              <a:buAutoNum type="arabicPeriod" startAt="3"/>
            </a:pPr>
            <a:r>
              <a:rPr lang="en-US" dirty="0"/>
              <a:t>Document all gathered information in the </a:t>
            </a:r>
            <a:r>
              <a:rPr lang="en-US" dirty="0" err="1"/>
              <a:t>FElux</a:t>
            </a:r>
            <a:r>
              <a:rPr lang="en-US" dirty="0"/>
              <a:t>.</a:t>
            </a:r>
          </a:p>
          <a:p>
            <a:pPr marL="514350" indent="-514350">
              <a:buFont typeface="+mj-lt"/>
              <a:buAutoNum type="arabicPeriod" startAt="3"/>
            </a:pPr>
            <a:r>
              <a:rPr lang="en-US" dirty="0"/>
              <a:t>In the Comments and Observations section,    add this comment, </a:t>
            </a:r>
          </a:p>
          <a:p>
            <a:pPr marL="0" indent="0">
              <a:buNone/>
            </a:pPr>
            <a:r>
              <a:rPr lang="en-US" dirty="0"/>
              <a:t>“The face to face interview with [insert interviewee name] was terminated and is not practicable [if the interview was with the beneficiary, per FPM 2.D.1.b.] due to safety concerns outlined in FPM 2.C.1.b.”</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8C2114E-5CEC-423A-B3A8-4439AEF5559F}"/>
              </a:ext>
            </a:extLst>
          </p:cNvPr>
          <p:cNvSpPr>
            <a:spLocks noGrp="1"/>
          </p:cNvSpPr>
          <p:nvPr>
            <p:ph type="sldNum" sz="quarter" idx="12"/>
          </p:nvPr>
        </p:nvSpPr>
        <p:spPr/>
        <p:txBody>
          <a:bodyPr/>
          <a:lstStyle/>
          <a:p>
            <a:fld id="{31640669-3FD2-4B34-9A2D-584949EF09F8}" type="slidenum">
              <a:rPr lang="en-US" smtClean="0"/>
              <a:pPr/>
              <a:t>24</a:t>
            </a:fld>
            <a:endParaRPr lang="en-US" dirty="0"/>
          </a:p>
        </p:txBody>
      </p:sp>
    </p:spTree>
    <p:extLst>
      <p:ext uri="{BB962C8B-B14F-4D97-AF65-F5344CB8AC3E}">
        <p14:creationId xmlns:p14="http://schemas.microsoft.com/office/powerpoint/2010/main" val="2621858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3B55-B616-439C-AF6C-0BF9DD757AFF}"/>
              </a:ext>
            </a:extLst>
          </p:cNvPr>
          <p:cNvSpPr>
            <a:spLocks noGrp="1"/>
          </p:cNvSpPr>
          <p:nvPr>
            <p:ph type="title"/>
          </p:nvPr>
        </p:nvSpPr>
        <p:spPr/>
        <p:txBody>
          <a:bodyPr>
            <a:normAutofit fontScale="90000"/>
          </a:bodyPr>
          <a:lstStyle/>
          <a:p>
            <a:r>
              <a:rPr lang="en-US" dirty="0"/>
              <a:t>Rescheduling the Exam</a:t>
            </a:r>
            <a:br>
              <a:rPr lang="en-US" dirty="0"/>
            </a:br>
            <a:r>
              <a:rPr lang="en-US" dirty="0"/>
              <a:t>for Safety (cont.)</a:t>
            </a:r>
          </a:p>
        </p:txBody>
      </p:sp>
      <p:sp>
        <p:nvSpPr>
          <p:cNvPr id="3" name="Content Placeholder 2">
            <a:extLst>
              <a:ext uri="{FF2B5EF4-FFF2-40B4-BE49-F238E27FC236}">
                <a16:creationId xmlns:a16="http://schemas.microsoft.com/office/drawing/2014/main" id="{56C5B7C8-6BBD-4030-B440-4AC1D6CAE7DD}"/>
              </a:ext>
            </a:extLst>
          </p:cNvPr>
          <p:cNvSpPr>
            <a:spLocks noGrp="1"/>
          </p:cNvSpPr>
          <p:nvPr>
            <p:ph idx="1"/>
          </p:nvPr>
        </p:nvSpPr>
        <p:spPr/>
        <p:txBody>
          <a:bodyPr>
            <a:normAutofit lnSpcReduction="10000"/>
          </a:bodyPr>
          <a:lstStyle/>
          <a:p>
            <a:pPr marL="0" indent="0">
              <a:buNone/>
            </a:pPr>
            <a:r>
              <a:rPr lang="en-US" dirty="0"/>
              <a:t>Only reschedule the interview when:</a:t>
            </a:r>
          </a:p>
          <a:p>
            <a:r>
              <a:rPr lang="en-US" dirty="0"/>
              <a:t>Information cannot be gathered from VA systems OR over the phone, AND</a:t>
            </a:r>
          </a:p>
          <a:p>
            <a:r>
              <a:rPr lang="en-US" dirty="0"/>
              <a:t>The safety concerns are resolved and no threat is posed to you.</a:t>
            </a:r>
          </a:p>
          <a:p>
            <a:endParaRPr lang="en-US" dirty="0"/>
          </a:p>
          <a:p>
            <a:pPr marL="0" indent="0">
              <a:buNone/>
            </a:pPr>
            <a:r>
              <a:rPr lang="en-US" b="1" dirty="0"/>
              <a:t>NOTE: DO NOT </a:t>
            </a:r>
            <a:r>
              <a:rPr lang="en-US" dirty="0"/>
              <a:t>reschedule any face to face interview when there is a documented safety concern that is not resolved.</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8EE30A5B-AACF-4526-8B03-0E23BAE7061D}"/>
              </a:ext>
            </a:extLst>
          </p:cNvPr>
          <p:cNvSpPr>
            <a:spLocks noGrp="1"/>
          </p:cNvSpPr>
          <p:nvPr>
            <p:ph type="sldNum" sz="quarter" idx="12"/>
          </p:nvPr>
        </p:nvSpPr>
        <p:spPr/>
        <p:txBody>
          <a:bodyPr/>
          <a:lstStyle/>
          <a:p>
            <a:fld id="{31640669-3FD2-4B34-9A2D-584949EF09F8}" type="slidenum">
              <a:rPr lang="en-US" smtClean="0"/>
              <a:pPr/>
              <a:t>25</a:t>
            </a:fld>
            <a:endParaRPr lang="en-US" dirty="0"/>
          </a:p>
        </p:txBody>
      </p:sp>
    </p:spTree>
    <p:extLst>
      <p:ext uri="{BB962C8B-B14F-4D97-AF65-F5344CB8AC3E}">
        <p14:creationId xmlns:p14="http://schemas.microsoft.com/office/powerpoint/2010/main" val="222926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9FD1D-6C59-4457-8484-C4B3ED9B2E51}"/>
              </a:ext>
            </a:extLst>
          </p:cNvPr>
          <p:cNvSpPr>
            <a:spLocks noGrp="1"/>
          </p:cNvSpPr>
          <p:nvPr>
            <p:ph type="title"/>
          </p:nvPr>
        </p:nvSpPr>
        <p:spPr/>
        <p:txBody>
          <a:bodyPr>
            <a:normAutofit fontScale="90000"/>
          </a:bodyPr>
          <a:lstStyle/>
          <a:p>
            <a:r>
              <a:rPr lang="en-US" dirty="0"/>
              <a:t>Reporting Physical </a:t>
            </a:r>
            <a:br>
              <a:rPr lang="en-US" dirty="0"/>
            </a:br>
            <a:r>
              <a:rPr lang="en-US" dirty="0"/>
              <a:t>Assault/Threats</a:t>
            </a:r>
          </a:p>
        </p:txBody>
      </p:sp>
      <p:sp>
        <p:nvSpPr>
          <p:cNvPr id="3" name="Content Placeholder 2">
            <a:extLst>
              <a:ext uri="{FF2B5EF4-FFF2-40B4-BE49-F238E27FC236}">
                <a16:creationId xmlns:a16="http://schemas.microsoft.com/office/drawing/2014/main" id="{69A01EDA-1827-4097-9DB4-BC4ECB3E15B9}"/>
              </a:ext>
            </a:extLst>
          </p:cNvPr>
          <p:cNvSpPr>
            <a:spLocks noGrp="1"/>
          </p:cNvSpPr>
          <p:nvPr>
            <p:ph idx="1"/>
          </p:nvPr>
        </p:nvSpPr>
        <p:spPr/>
        <p:txBody>
          <a:bodyPr>
            <a:normAutofit lnSpcReduction="10000"/>
          </a:bodyPr>
          <a:lstStyle/>
          <a:p>
            <a:pPr marL="0" indent="0">
              <a:buNone/>
            </a:pPr>
            <a:r>
              <a:rPr lang="en-US" dirty="0"/>
              <a:t>Threats may include:</a:t>
            </a:r>
          </a:p>
          <a:p>
            <a:r>
              <a:rPr lang="en-US" dirty="0"/>
              <a:t>Physical injury with or with use of weapon.</a:t>
            </a:r>
          </a:p>
          <a:p>
            <a:r>
              <a:rPr lang="en-US" dirty="0"/>
              <a:t>Unwanted contact or threats that may include:</a:t>
            </a:r>
          </a:p>
          <a:p>
            <a:pPr lvl="1"/>
            <a:r>
              <a:rPr lang="en-US" dirty="0"/>
              <a:t>Hitting, touching, pushing, or kicking</a:t>
            </a:r>
          </a:p>
          <a:p>
            <a:pPr lvl="1"/>
            <a:r>
              <a:rPr lang="en-US" dirty="0"/>
              <a:t>Observed lewd acts or communication</a:t>
            </a:r>
          </a:p>
          <a:p>
            <a:pPr lvl="1"/>
            <a:r>
              <a:rPr lang="en-US" dirty="0"/>
              <a:t>Reckless behavior that results in harassing or threatening behavior</a:t>
            </a:r>
          </a:p>
          <a:p>
            <a:pPr lvl="1"/>
            <a:r>
              <a:rPr lang="en-US" dirty="0"/>
              <a:t>Stalking, tracing, or tracking of VA employees</a:t>
            </a:r>
          </a:p>
          <a:p>
            <a:pPr marL="0" indent="0">
              <a:buNone/>
            </a:pPr>
            <a:endParaRPr lang="en-US" dirty="0"/>
          </a:p>
        </p:txBody>
      </p:sp>
      <p:sp>
        <p:nvSpPr>
          <p:cNvPr id="4" name="Slide Number Placeholder 3">
            <a:extLst>
              <a:ext uri="{FF2B5EF4-FFF2-40B4-BE49-F238E27FC236}">
                <a16:creationId xmlns:a16="http://schemas.microsoft.com/office/drawing/2014/main" id="{B896BDFC-ED6F-454E-ABA6-E744126558A9}"/>
              </a:ext>
            </a:extLst>
          </p:cNvPr>
          <p:cNvSpPr>
            <a:spLocks noGrp="1"/>
          </p:cNvSpPr>
          <p:nvPr>
            <p:ph type="sldNum" sz="quarter" idx="12"/>
          </p:nvPr>
        </p:nvSpPr>
        <p:spPr/>
        <p:txBody>
          <a:bodyPr/>
          <a:lstStyle/>
          <a:p>
            <a:fld id="{31640669-3FD2-4B34-9A2D-584949EF09F8}" type="slidenum">
              <a:rPr lang="en-US" smtClean="0"/>
              <a:pPr/>
              <a:t>26</a:t>
            </a:fld>
            <a:endParaRPr lang="en-US" dirty="0"/>
          </a:p>
        </p:txBody>
      </p:sp>
    </p:spTree>
    <p:extLst>
      <p:ext uri="{BB962C8B-B14F-4D97-AF65-F5344CB8AC3E}">
        <p14:creationId xmlns:p14="http://schemas.microsoft.com/office/powerpoint/2010/main" val="365644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A60FE-167D-49FB-871F-CFF4F04C73DD}"/>
              </a:ext>
            </a:extLst>
          </p:cNvPr>
          <p:cNvSpPr>
            <a:spLocks noGrp="1"/>
          </p:cNvSpPr>
          <p:nvPr>
            <p:ph type="title"/>
          </p:nvPr>
        </p:nvSpPr>
        <p:spPr/>
        <p:txBody>
          <a:bodyPr>
            <a:normAutofit fontScale="90000"/>
          </a:bodyPr>
          <a:lstStyle/>
          <a:p>
            <a:r>
              <a:rPr lang="en-US" dirty="0"/>
              <a:t>Reporting Physical </a:t>
            </a:r>
            <a:br>
              <a:rPr lang="en-US" dirty="0"/>
            </a:br>
            <a:r>
              <a:rPr lang="en-US" dirty="0"/>
              <a:t>Assault/Threats (cont.)</a:t>
            </a:r>
          </a:p>
        </p:txBody>
      </p:sp>
      <p:sp>
        <p:nvSpPr>
          <p:cNvPr id="3" name="Content Placeholder 2">
            <a:extLst>
              <a:ext uri="{FF2B5EF4-FFF2-40B4-BE49-F238E27FC236}">
                <a16:creationId xmlns:a16="http://schemas.microsoft.com/office/drawing/2014/main" id="{4A25F949-E751-463B-A73A-91A0CFAD65F0}"/>
              </a:ext>
            </a:extLst>
          </p:cNvPr>
          <p:cNvSpPr>
            <a:spLocks noGrp="1"/>
          </p:cNvSpPr>
          <p:nvPr>
            <p:ph idx="1"/>
          </p:nvPr>
        </p:nvSpPr>
        <p:spPr/>
        <p:txBody>
          <a:bodyPr>
            <a:normAutofit fontScale="85000" lnSpcReduction="20000"/>
          </a:bodyPr>
          <a:lstStyle/>
          <a:p>
            <a:r>
              <a:rPr lang="en-US" dirty="0"/>
              <a:t>If you are assaulted or threatened:</a:t>
            </a:r>
          </a:p>
          <a:p>
            <a:pPr lvl="1"/>
            <a:r>
              <a:rPr lang="en-US" dirty="0"/>
              <a:t>Immediately contact 911.</a:t>
            </a:r>
          </a:p>
          <a:p>
            <a:pPr lvl="1"/>
            <a:r>
              <a:rPr lang="en-US" dirty="0"/>
              <a:t>As soon as possible and you are safe, contact your supervisor via phone.</a:t>
            </a:r>
          </a:p>
          <a:p>
            <a:pPr lvl="1"/>
            <a:r>
              <a:rPr lang="en-US" dirty="0"/>
              <a:t>Write down as much as you can recall from the incident.</a:t>
            </a:r>
          </a:p>
          <a:p>
            <a:pPr marL="0" indent="0">
              <a:buNone/>
            </a:pPr>
            <a:endParaRPr lang="en-US" dirty="0"/>
          </a:p>
          <a:p>
            <a:r>
              <a:rPr lang="en-US" dirty="0"/>
              <a:t>After the initial notification, all incidents must be documented in an e-mail and sent your supervisor.</a:t>
            </a:r>
          </a:p>
          <a:p>
            <a:r>
              <a:rPr lang="en-US" dirty="0"/>
              <a:t>Follow it up with a completed report of the incident. Note: If unable to complete the report, the supervisor must complete the report. </a:t>
            </a:r>
          </a:p>
          <a:p>
            <a:r>
              <a:rPr lang="en-US" dirty="0"/>
              <a:t>All reports must be taken seriously and acted upon.</a:t>
            </a:r>
          </a:p>
          <a:p>
            <a:pPr marL="0" indent="0">
              <a:buNone/>
            </a:pPr>
            <a:endParaRPr lang="en-US" dirty="0"/>
          </a:p>
        </p:txBody>
      </p:sp>
      <p:sp>
        <p:nvSpPr>
          <p:cNvPr id="4" name="Slide Number Placeholder 3">
            <a:extLst>
              <a:ext uri="{FF2B5EF4-FFF2-40B4-BE49-F238E27FC236}">
                <a16:creationId xmlns:a16="http://schemas.microsoft.com/office/drawing/2014/main" id="{F8FBE234-13B9-4D8B-9838-06231E2A62B7}"/>
              </a:ext>
            </a:extLst>
          </p:cNvPr>
          <p:cNvSpPr>
            <a:spLocks noGrp="1"/>
          </p:cNvSpPr>
          <p:nvPr>
            <p:ph type="sldNum" sz="quarter" idx="12"/>
          </p:nvPr>
        </p:nvSpPr>
        <p:spPr/>
        <p:txBody>
          <a:bodyPr/>
          <a:lstStyle/>
          <a:p>
            <a:fld id="{31640669-3FD2-4B34-9A2D-584949EF09F8}" type="slidenum">
              <a:rPr lang="en-US" smtClean="0"/>
              <a:pPr/>
              <a:t>27</a:t>
            </a:fld>
            <a:endParaRPr lang="en-US" dirty="0"/>
          </a:p>
        </p:txBody>
      </p:sp>
    </p:spTree>
    <p:extLst>
      <p:ext uri="{BB962C8B-B14F-4D97-AF65-F5344CB8AC3E}">
        <p14:creationId xmlns:p14="http://schemas.microsoft.com/office/powerpoint/2010/main" val="300472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8322F-FDB5-47C9-9E16-E5F07A6E1C9A}"/>
              </a:ext>
            </a:extLst>
          </p:cNvPr>
          <p:cNvSpPr>
            <a:spLocks noGrp="1"/>
          </p:cNvSpPr>
          <p:nvPr>
            <p:ph type="title"/>
          </p:nvPr>
        </p:nvSpPr>
        <p:spPr/>
        <p:txBody>
          <a:bodyPr>
            <a:normAutofit fontScale="90000"/>
          </a:bodyPr>
          <a:lstStyle/>
          <a:p>
            <a:r>
              <a:rPr lang="en-US" dirty="0"/>
              <a:t>Reporting Physical </a:t>
            </a:r>
            <a:br>
              <a:rPr lang="en-US" dirty="0"/>
            </a:br>
            <a:r>
              <a:rPr lang="en-US" dirty="0"/>
              <a:t>Assault/Threats (cont.)</a:t>
            </a:r>
          </a:p>
        </p:txBody>
      </p:sp>
      <p:sp>
        <p:nvSpPr>
          <p:cNvPr id="3" name="Content Placeholder 2">
            <a:extLst>
              <a:ext uri="{FF2B5EF4-FFF2-40B4-BE49-F238E27FC236}">
                <a16:creationId xmlns:a16="http://schemas.microsoft.com/office/drawing/2014/main" id="{AE2A3640-1835-42E7-A6F4-8983B45B4D82}"/>
              </a:ext>
            </a:extLst>
          </p:cNvPr>
          <p:cNvSpPr>
            <a:spLocks noGrp="1"/>
          </p:cNvSpPr>
          <p:nvPr>
            <p:ph idx="1"/>
          </p:nvPr>
        </p:nvSpPr>
        <p:spPr/>
        <p:txBody>
          <a:bodyPr>
            <a:normAutofit fontScale="47500" lnSpcReduction="20000"/>
          </a:bodyPr>
          <a:lstStyle/>
          <a:p>
            <a:pPr marL="0" indent="0">
              <a:buNone/>
            </a:pPr>
            <a:r>
              <a:rPr lang="en-US" dirty="0"/>
              <a:t>The incident report must include as much from this list as is known:</a:t>
            </a:r>
          </a:p>
          <a:p>
            <a:r>
              <a:rPr lang="en-US" dirty="0"/>
              <a:t>date of report</a:t>
            </a:r>
          </a:p>
          <a:p>
            <a:r>
              <a:rPr lang="en-US" dirty="0"/>
              <a:t>employee name</a:t>
            </a:r>
          </a:p>
          <a:p>
            <a:r>
              <a:rPr lang="en-US" dirty="0"/>
              <a:t>employee phone number</a:t>
            </a:r>
          </a:p>
          <a:p>
            <a:r>
              <a:rPr lang="en-US" dirty="0"/>
              <a:t>employee e-mail</a:t>
            </a:r>
          </a:p>
          <a:p>
            <a:r>
              <a:rPr lang="en-US" dirty="0"/>
              <a:t>fiduciary hub name</a:t>
            </a:r>
          </a:p>
          <a:p>
            <a:r>
              <a:rPr lang="en-US" dirty="0"/>
              <a:t>name(s) of beneficiary and/or fiduciary</a:t>
            </a:r>
          </a:p>
          <a:p>
            <a:r>
              <a:rPr lang="en-US" dirty="0"/>
              <a:t>name(s) of other individuals present</a:t>
            </a:r>
          </a:p>
          <a:p>
            <a:r>
              <a:rPr lang="en-US" dirty="0"/>
              <a:t>date of incident</a:t>
            </a:r>
          </a:p>
          <a:p>
            <a:r>
              <a:rPr lang="en-US" dirty="0"/>
              <a:t>time of incident</a:t>
            </a:r>
          </a:p>
          <a:p>
            <a:r>
              <a:rPr lang="en-US" dirty="0"/>
              <a:t>location of incident</a:t>
            </a:r>
          </a:p>
          <a:p>
            <a:r>
              <a:rPr lang="en-US" dirty="0"/>
              <a:t>if police were involved (yes or no)</a:t>
            </a:r>
          </a:p>
          <a:p>
            <a:r>
              <a:rPr lang="en-US" dirty="0"/>
              <a:t>office name, if applicable</a:t>
            </a:r>
          </a:p>
          <a:p>
            <a:r>
              <a:rPr lang="en-US" dirty="0"/>
              <a:t>date of police report, if applicable</a:t>
            </a:r>
          </a:p>
          <a:p>
            <a:r>
              <a:rPr lang="en-US" dirty="0"/>
              <a:t>if medical attention required (yes or no)</a:t>
            </a:r>
          </a:p>
          <a:p>
            <a:r>
              <a:rPr lang="en-US" dirty="0"/>
              <a:t>name of individual submitting report</a:t>
            </a:r>
          </a:p>
          <a:p>
            <a:r>
              <a:rPr lang="en-US" dirty="0"/>
              <a:t>title of individual submitting report</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628BBB2-B704-49A9-9034-3B2935F5C81B}"/>
              </a:ext>
            </a:extLst>
          </p:cNvPr>
          <p:cNvSpPr>
            <a:spLocks noGrp="1"/>
          </p:cNvSpPr>
          <p:nvPr>
            <p:ph type="sldNum" sz="quarter" idx="12"/>
          </p:nvPr>
        </p:nvSpPr>
        <p:spPr/>
        <p:txBody>
          <a:bodyPr/>
          <a:lstStyle/>
          <a:p>
            <a:fld id="{31640669-3FD2-4B34-9A2D-584949EF09F8}" type="slidenum">
              <a:rPr lang="en-US" smtClean="0"/>
              <a:pPr/>
              <a:t>28</a:t>
            </a:fld>
            <a:endParaRPr lang="en-US" dirty="0"/>
          </a:p>
        </p:txBody>
      </p:sp>
    </p:spTree>
    <p:extLst>
      <p:ext uri="{BB962C8B-B14F-4D97-AF65-F5344CB8AC3E}">
        <p14:creationId xmlns:p14="http://schemas.microsoft.com/office/powerpoint/2010/main" val="1118994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DF140-8F21-4D98-A345-0A7C80B5D0D4}"/>
              </a:ext>
            </a:extLst>
          </p:cNvPr>
          <p:cNvSpPr>
            <a:spLocks noGrp="1"/>
          </p:cNvSpPr>
          <p:nvPr>
            <p:ph type="title"/>
          </p:nvPr>
        </p:nvSpPr>
        <p:spPr/>
        <p:txBody>
          <a:bodyPr>
            <a:normAutofit fontScale="90000"/>
          </a:bodyPr>
          <a:lstStyle/>
          <a:p>
            <a:r>
              <a:rPr lang="en-US" dirty="0"/>
              <a:t>Reporting Physical </a:t>
            </a:r>
            <a:br>
              <a:rPr lang="en-US" dirty="0"/>
            </a:br>
            <a:r>
              <a:rPr lang="en-US" dirty="0"/>
              <a:t>Assault/Threats (cont.)</a:t>
            </a:r>
          </a:p>
        </p:txBody>
      </p:sp>
      <p:sp>
        <p:nvSpPr>
          <p:cNvPr id="3" name="Content Placeholder 2">
            <a:extLst>
              <a:ext uri="{FF2B5EF4-FFF2-40B4-BE49-F238E27FC236}">
                <a16:creationId xmlns:a16="http://schemas.microsoft.com/office/drawing/2014/main" id="{7E4CCEE8-8490-4104-9839-24669492CD5B}"/>
              </a:ext>
            </a:extLst>
          </p:cNvPr>
          <p:cNvSpPr>
            <a:spLocks noGrp="1"/>
          </p:cNvSpPr>
          <p:nvPr>
            <p:ph idx="1"/>
          </p:nvPr>
        </p:nvSpPr>
        <p:spPr/>
        <p:txBody>
          <a:bodyPr>
            <a:normAutofit fontScale="40000" lnSpcReduction="20000"/>
          </a:bodyPr>
          <a:lstStyle/>
          <a:p>
            <a:pPr marL="0" indent="0">
              <a:buNone/>
            </a:pPr>
            <a:r>
              <a:rPr lang="en-US" dirty="0"/>
              <a:t>The incident report must include as much from this list as is known (cont.):</a:t>
            </a:r>
          </a:p>
          <a:p>
            <a:r>
              <a:rPr lang="en-US" dirty="0"/>
              <a:t>type of incident such as </a:t>
            </a:r>
          </a:p>
          <a:p>
            <a:pPr lvl="1"/>
            <a:r>
              <a:rPr lang="en-US" dirty="0"/>
              <a:t>grabbed</a:t>
            </a:r>
          </a:p>
          <a:p>
            <a:pPr lvl="1"/>
            <a:r>
              <a:rPr lang="en-US" dirty="0"/>
              <a:t>pushed  </a:t>
            </a:r>
          </a:p>
          <a:p>
            <a:pPr lvl="1"/>
            <a:r>
              <a:rPr lang="en-US" dirty="0"/>
              <a:t>slapped</a:t>
            </a:r>
          </a:p>
          <a:p>
            <a:pPr lvl="1"/>
            <a:r>
              <a:rPr lang="en-US" dirty="0"/>
              <a:t>kicked </a:t>
            </a:r>
          </a:p>
          <a:p>
            <a:pPr lvl="1"/>
            <a:r>
              <a:rPr lang="en-US" dirty="0"/>
              <a:t>scratched</a:t>
            </a:r>
          </a:p>
          <a:p>
            <a:pPr lvl="1"/>
            <a:r>
              <a:rPr lang="en-US" dirty="0"/>
              <a:t>hit with fist</a:t>
            </a:r>
          </a:p>
          <a:p>
            <a:pPr lvl="1"/>
            <a:r>
              <a:rPr lang="en-US" dirty="0"/>
              <a:t>hit with object </a:t>
            </a:r>
          </a:p>
          <a:p>
            <a:pPr lvl="1"/>
            <a:r>
              <a:rPr lang="en-US" dirty="0"/>
              <a:t>bitten </a:t>
            </a:r>
          </a:p>
          <a:p>
            <a:pPr lvl="1"/>
            <a:r>
              <a:rPr lang="en-US" dirty="0"/>
              <a:t>knifed (or attempted)</a:t>
            </a:r>
          </a:p>
          <a:p>
            <a:pPr lvl="1"/>
            <a:r>
              <a:rPr lang="en-US" dirty="0"/>
              <a:t>shot (or attempted)</a:t>
            </a:r>
          </a:p>
          <a:p>
            <a:pPr lvl="1"/>
            <a:r>
              <a:rPr lang="en-US" dirty="0"/>
              <a:t>sexually assaulted</a:t>
            </a:r>
          </a:p>
          <a:p>
            <a:pPr lvl="1"/>
            <a:r>
              <a:rPr lang="en-US" dirty="0"/>
              <a:t>assaulted with weapon</a:t>
            </a:r>
          </a:p>
          <a:p>
            <a:pPr lvl="1"/>
            <a:r>
              <a:rPr lang="en-US" dirty="0"/>
              <a:t>threatened with weapon</a:t>
            </a:r>
          </a:p>
          <a:p>
            <a:pPr lvl="1"/>
            <a:r>
              <a:rPr lang="en-US" dirty="0"/>
              <a:t>verbally harassed </a:t>
            </a:r>
          </a:p>
          <a:p>
            <a:pPr lvl="1"/>
            <a:r>
              <a:rPr lang="en-US" dirty="0"/>
              <a:t>verbally threatened</a:t>
            </a:r>
          </a:p>
          <a:p>
            <a:pPr lvl="1"/>
            <a:r>
              <a:rPr lang="en-US" dirty="0"/>
              <a:t>animal attack</a:t>
            </a:r>
          </a:p>
          <a:p>
            <a:pPr lvl="1"/>
            <a:r>
              <a:rPr lang="en-US" dirty="0"/>
              <a:t>robbery</a:t>
            </a:r>
          </a:p>
          <a:p>
            <a:pPr lvl="1"/>
            <a:r>
              <a:rPr lang="en-US" dirty="0"/>
              <a:t>vandalism (employer’s property)</a:t>
            </a:r>
          </a:p>
          <a:p>
            <a:pPr lvl="1"/>
            <a:r>
              <a:rPr lang="en-US" dirty="0"/>
              <a:t>vandalism (own property)</a:t>
            </a:r>
          </a:p>
          <a:p>
            <a:pPr lvl="1"/>
            <a:r>
              <a:rPr lang="en-US" dirty="0"/>
              <a:t>other, and</a:t>
            </a:r>
          </a:p>
          <a:p>
            <a:r>
              <a:rPr lang="en-US" dirty="0"/>
              <a:t>description of the incident, including</a:t>
            </a:r>
          </a:p>
          <a:p>
            <a:r>
              <a:rPr lang="en-US" dirty="0"/>
              <a:t>what was observed/said before the concern occurred</a:t>
            </a:r>
          </a:p>
          <a:p>
            <a:r>
              <a:rPr lang="en-US" dirty="0"/>
              <a:t>the safety concern, and actions taken.</a:t>
            </a:r>
          </a:p>
          <a:p>
            <a:endParaRPr lang="en-US" dirty="0"/>
          </a:p>
          <a:p>
            <a:endParaRPr lang="en-US" dirty="0"/>
          </a:p>
        </p:txBody>
      </p:sp>
      <p:sp>
        <p:nvSpPr>
          <p:cNvPr id="4" name="Slide Number Placeholder 3">
            <a:extLst>
              <a:ext uri="{FF2B5EF4-FFF2-40B4-BE49-F238E27FC236}">
                <a16:creationId xmlns:a16="http://schemas.microsoft.com/office/drawing/2014/main" id="{194E9660-D706-422C-9412-2AD34A3E68B9}"/>
              </a:ext>
            </a:extLst>
          </p:cNvPr>
          <p:cNvSpPr>
            <a:spLocks noGrp="1"/>
          </p:cNvSpPr>
          <p:nvPr>
            <p:ph type="sldNum" sz="quarter" idx="12"/>
          </p:nvPr>
        </p:nvSpPr>
        <p:spPr/>
        <p:txBody>
          <a:bodyPr/>
          <a:lstStyle/>
          <a:p>
            <a:fld id="{31640669-3FD2-4B34-9A2D-584949EF09F8}" type="slidenum">
              <a:rPr lang="en-US" smtClean="0"/>
              <a:pPr/>
              <a:t>29</a:t>
            </a:fld>
            <a:endParaRPr lang="en-US" dirty="0"/>
          </a:p>
        </p:txBody>
      </p:sp>
    </p:spTree>
    <p:extLst>
      <p:ext uri="{BB962C8B-B14F-4D97-AF65-F5344CB8AC3E}">
        <p14:creationId xmlns:p14="http://schemas.microsoft.com/office/powerpoint/2010/main" val="482248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FPM 2.C.1 - Reviewing Beneficiary Information Prior to the Field Examination</a:t>
            </a:r>
          </a:p>
          <a:p>
            <a:r>
              <a:rPr lang="en-US" dirty="0"/>
              <a:t>FPM 2.C.2 - Scheduling Field Examination Interviews</a:t>
            </a:r>
          </a:p>
          <a:p>
            <a:r>
              <a:rPr lang="en-US" dirty="0"/>
              <a:t>FPM 2.D.1 - Interview Logistics And Contacts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3114515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150C2-E14F-4D80-860B-888CC93C4AFC}"/>
              </a:ext>
            </a:extLst>
          </p:cNvPr>
          <p:cNvSpPr>
            <a:spLocks noGrp="1"/>
          </p:cNvSpPr>
          <p:nvPr>
            <p:ph type="title"/>
          </p:nvPr>
        </p:nvSpPr>
        <p:spPr/>
        <p:txBody>
          <a:bodyPr>
            <a:normAutofit fontScale="90000"/>
          </a:bodyPr>
          <a:lstStyle/>
          <a:p>
            <a:r>
              <a:rPr lang="en-US" dirty="0"/>
              <a:t>Reporting Physical</a:t>
            </a:r>
            <a:br>
              <a:rPr lang="en-US" dirty="0"/>
            </a:br>
            <a:r>
              <a:rPr lang="en-US" dirty="0"/>
              <a:t>Assault/Threats (cont.)</a:t>
            </a:r>
          </a:p>
        </p:txBody>
      </p:sp>
      <p:sp>
        <p:nvSpPr>
          <p:cNvPr id="3" name="Content Placeholder 2">
            <a:extLst>
              <a:ext uri="{FF2B5EF4-FFF2-40B4-BE49-F238E27FC236}">
                <a16:creationId xmlns:a16="http://schemas.microsoft.com/office/drawing/2014/main" id="{A711A7C6-A68C-44AB-9B81-58368FF4456E}"/>
              </a:ext>
            </a:extLst>
          </p:cNvPr>
          <p:cNvSpPr>
            <a:spLocks noGrp="1"/>
          </p:cNvSpPr>
          <p:nvPr>
            <p:ph idx="1"/>
          </p:nvPr>
        </p:nvSpPr>
        <p:spPr/>
        <p:txBody>
          <a:bodyPr/>
          <a:lstStyle/>
          <a:p>
            <a:pPr marL="0" indent="0">
              <a:buNone/>
            </a:pPr>
            <a:r>
              <a:rPr lang="en-US" dirty="0"/>
              <a:t>Before closing the field exam, in the LIE Actions section, request the LIE add the “Hostile” indicator to the beneficiary’s file. </a:t>
            </a:r>
          </a:p>
          <a:p>
            <a:pPr marL="0" indent="0">
              <a:buNone/>
            </a:pPr>
            <a:endParaRPr lang="en-US" dirty="0"/>
          </a:p>
        </p:txBody>
      </p:sp>
      <p:sp>
        <p:nvSpPr>
          <p:cNvPr id="4" name="Slide Number Placeholder 3">
            <a:extLst>
              <a:ext uri="{FF2B5EF4-FFF2-40B4-BE49-F238E27FC236}">
                <a16:creationId xmlns:a16="http://schemas.microsoft.com/office/drawing/2014/main" id="{E2C48E16-516D-4FAD-B69E-BDA863034ED8}"/>
              </a:ext>
            </a:extLst>
          </p:cNvPr>
          <p:cNvSpPr>
            <a:spLocks noGrp="1"/>
          </p:cNvSpPr>
          <p:nvPr>
            <p:ph type="sldNum" sz="quarter" idx="12"/>
          </p:nvPr>
        </p:nvSpPr>
        <p:spPr/>
        <p:txBody>
          <a:bodyPr/>
          <a:lstStyle/>
          <a:p>
            <a:fld id="{31640669-3FD2-4B34-9A2D-584949EF09F8}" type="slidenum">
              <a:rPr lang="en-US" smtClean="0"/>
              <a:pPr/>
              <a:t>30</a:t>
            </a:fld>
            <a:endParaRPr lang="en-US" dirty="0"/>
          </a:p>
        </p:txBody>
      </p:sp>
    </p:spTree>
    <p:extLst>
      <p:ext uri="{BB962C8B-B14F-4D97-AF65-F5344CB8AC3E}">
        <p14:creationId xmlns:p14="http://schemas.microsoft.com/office/powerpoint/2010/main" val="2401356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65036-D56E-47B9-B5A7-E0B2E1B490A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F5C628A-FC97-42EB-A8A8-00437359C392}"/>
              </a:ext>
            </a:extLst>
          </p:cNvPr>
          <p:cNvSpPr>
            <a:spLocks noGrp="1"/>
          </p:cNvSpPr>
          <p:nvPr>
            <p:ph idx="1"/>
          </p:nvPr>
        </p:nvSpPr>
        <p:spPr/>
        <p:txBody>
          <a:bodyPr/>
          <a:lstStyle/>
          <a:p>
            <a:pPr marL="0" indent="0">
              <a:buNone/>
            </a:pPr>
            <a:r>
              <a:rPr lang="en-US" dirty="0"/>
              <a:t>Log in to TMS and take the course survey</a:t>
            </a:r>
          </a:p>
        </p:txBody>
      </p:sp>
      <p:sp>
        <p:nvSpPr>
          <p:cNvPr id="4" name="Slide Number Placeholder 3">
            <a:extLst>
              <a:ext uri="{FF2B5EF4-FFF2-40B4-BE49-F238E27FC236}">
                <a16:creationId xmlns:a16="http://schemas.microsoft.com/office/drawing/2014/main" id="{714C473E-36EC-4363-82AB-812B8CA24CCD}"/>
              </a:ext>
            </a:extLst>
          </p:cNvPr>
          <p:cNvSpPr>
            <a:spLocks noGrp="1"/>
          </p:cNvSpPr>
          <p:nvPr>
            <p:ph type="sldNum" sz="quarter" idx="12"/>
          </p:nvPr>
        </p:nvSpPr>
        <p:spPr/>
        <p:txBody>
          <a:bodyPr/>
          <a:lstStyle/>
          <a:p>
            <a:fld id="{31640669-3FD2-4B34-9A2D-584949EF09F8}" type="slidenum">
              <a:rPr lang="en-US" smtClean="0"/>
              <a:pPr/>
              <a:t>31</a:t>
            </a:fld>
            <a:endParaRPr lang="en-US" dirty="0"/>
          </a:p>
        </p:txBody>
      </p:sp>
      <p:pic>
        <p:nvPicPr>
          <p:cNvPr id="5" name="Picture 4" descr="C:\Users\fidghugh\AppData\Local\Microsoft\Windows\Temporary Internet Files\Content.IE5\ZN3NHR0F\questions-to-ask-yourself[1].png">
            <a:extLst>
              <a:ext uri="{FF2B5EF4-FFF2-40B4-BE49-F238E27FC236}">
                <a16:creationId xmlns:a16="http://schemas.microsoft.com/office/drawing/2014/main" id="{B58356F5-8BED-4EC1-BFB7-093B2BD680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3601" y="2366867"/>
            <a:ext cx="5696797" cy="3710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09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Interview Administration</a:t>
            </a:r>
            <a:br>
              <a:rPr lang="en-US" dirty="0"/>
            </a:br>
            <a:r>
              <a:rPr lang="en-US" dirty="0"/>
              <a:t>Preparation</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When leaving for a face-to-face interview, be sure to:</a:t>
            </a:r>
          </a:p>
          <a:p>
            <a:r>
              <a:rPr lang="en-US" dirty="0"/>
              <a:t>Assess the beneficiary and environment to identify safety concerns (as many as possible before leaving)</a:t>
            </a:r>
          </a:p>
          <a:p>
            <a:r>
              <a:rPr lang="en-US" dirty="0"/>
              <a:t>To do that, step 1 is to review 2.C.1.a. for safety concerns and benefits entitlement.</a:t>
            </a:r>
          </a:p>
          <a:p>
            <a:pPr lvl="1"/>
            <a:r>
              <a:rPr lang="en-US" dirty="0"/>
              <a:t>VBMS</a:t>
            </a:r>
          </a:p>
          <a:p>
            <a:pPr lvl="1"/>
            <a:r>
              <a:rPr lang="en-US" dirty="0"/>
              <a:t>SHARE</a:t>
            </a:r>
          </a:p>
          <a:p>
            <a:pPr lvl="1"/>
            <a:r>
              <a:rPr lang="en-US" dirty="0"/>
              <a:t>LCM</a:t>
            </a:r>
          </a:p>
          <a:p>
            <a:pPr lvl="1"/>
            <a:r>
              <a:rPr lang="en-US" dirty="0"/>
              <a:t>BFFS</a:t>
            </a:r>
          </a:p>
          <a:p>
            <a:pPr lvl="1"/>
            <a:r>
              <a:rPr lang="en-US" dirty="0"/>
              <a:t>CAPRI</a:t>
            </a:r>
          </a:p>
          <a:p>
            <a:pPr lvl="1"/>
            <a:r>
              <a:rPr lang="en-US" dirty="0"/>
              <a:t>Etc.</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316440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979B-4EDA-4502-83C8-765C9E0C8775}"/>
              </a:ext>
            </a:extLst>
          </p:cNvPr>
          <p:cNvSpPr>
            <a:spLocks noGrp="1"/>
          </p:cNvSpPr>
          <p:nvPr>
            <p:ph type="title"/>
          </p:nvPr>
        </p:nvSpPr>
        <p:spPr/>
        <p:txBody>
          <a:bodyPr>
            <a:normAutofit fontScale="90000"/>
          </a:bodyPr>
          <a:lstStyle/>
          <a:p>
            <a:r>
              <a:rPr lang="en-US" dirty="0"/>
              <a:t>Interview Administration</a:t>
            </a:r>
            <a:br>
              <a:rPr lang="en-US" dirty="0"/>
            </a:br>
            <a:r>
              <a:rPr lang="en-US" dirty="0"/>
              <a:t>Preparation</a:t>
            </a:r>
          </a:p>
        </p:txBody>
      </p:sp>
      <p:sp>
        <p:nvSpPr>
          <p:cNvPr id="3" name="Content Placeholder 2">
            <a:extLst>
              <a:ext uri="{FF2B5EF4-FFF2-40B4-BE49-F238E27FC236}">
                <a16:creationId xmlns:a16="http://schemas.microsoft.com/office/drawing/2014/main" id="{E7F45E18-5622-458C-831A-B60898FDB157}"/>
              </a:ext>
            </a:extLst>
          </p:cNvPr>
          <p:cNvSpPr>
            <a:spLocks noGrp="1"/>
          </p:cNvSpPr>
          <p:nvPr>
            <p:ph idx="1"/>
          </p:nvPr>
        </p:nvSpPr>
        <p:spPr/>
        <p:txBody>
          <a:bodyPr/>
          <a:lstStyle/>
          <a:p>
            <a:pPr marL="0" indent="0">
              <a:buNone/>
            </a:pPr>
            <a:r>
              <a:rPr lang="en-US" dirty="0"/>
              <a:t>…conditions that make the FE </a:t>
            </a:r>
            <a:r>
              <a:rPr lang="en-US" b="1" dirty="0"/>
              <a:t>feel or believe </a:t>
            </a:r>
            <a:r>
              <a:rPr lang="en-US" dirty="0"/>
              <a:t>that they may encounter </a:t>
            </a:r>
            <a:r>
              <a:rPr lang="en-US" b="1" dirty="0"/>
              <a:t>physical or emotional hurt, injury or loss to their person or property </a:t>
            </a:r>
            <a:r>
              <a:rPr lang="en-US" dirty="0"/>
              <a:t>while traveling to, conducting or leaving a field examination. – FPM 2.C.1.b</a:t>
            </a:r>
          </a:p>
          <a:p>
            <a:pPr marL="0" indent="0">
              <a:buNone/>
            </a:pPr>
            <a:endParaRPr lang="en-US" dirty="0"/>
          </a:p>
        </p:txBody>
      </p:sp>
      <p:sp>
        <p:nvSpPr>
          <p:cNvPr id="4" name="Slide Number Placeholder 3">
            <a:extLst>
              <a:ext uri="{FF2B5EF4-FFF2-40B4-BE49-F238E27FC236}">
                <a16:creationId xmlns:a16="http://schemas.microsoft.com/office/drawing/2014/main" id="{211F8AF7-9989-45F9-AE0E-C8E688B6420F}"/>
              </a:ext>
            </a:extLst>
          </p:cNvPr>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15006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058A-AFA3-46C4-9437-4E65CC5D2E5B}"/>
              </a:ext>
            </a:extLst>
          </p:cNvPr>
          <p:cNvSpPr>
            <a:spLocks noGrp="1"/>
          </p:cNvSpPr>
          <p:nvPr>
            <p:ph type="title"/>
          </p:nvPr>
        </p:nvSpPr>
        <p:spPr/>
        <p:txBody>
          <a:bodyPr>
            <a:normAutofit fontScale="90000"/>
          </a:bodyPr>
          <a:lstStyle/>
          <a:p>
            <a:r>
              <a:rPr lang="en-US" dirty="0"/>
              <a:t>Interview Administration</a:t>
            </a:r>
            <a:br>
              <a:rPr lang="en-US" dirty="0"/>
            </a:br>
            <a:r>
              <a:rPr lang="en-US" dirty="0"/>
              <a:t>Preparation</a:t>
            </a:r>
          </a:p>
        </p:txBody>
      </p:sp>
      <p:sp>
        <p:nvSpPr>
          <p:cNvPr id="3" name="Content Placeholder 2">
            <a:extLst>
              <a:ext uri="{FF2B5EF4-FFF2-40B4-BE49-F238E27FC236}">
                <a16:creationId xmlns:a16="http://schemas.microsoft.com/office/drawing/2014/main" id="{871EA47D-1305-46FE-8421-95BFFAB2D8B4}"/>
              </a:ext>
            </a:extLst>
          </p:cNvPr>
          <p:cNvSpPr>
            <a:spLocks noGrp="1"/>
          </p:cNvSpPr>
          <p:nvPr>
            <p:ph idx="1"/>
          </p:nvPr>
        </p:nvSpPr>
        <p:spPr/>
        <p:txBody>
          <a:bodyPr>
            <a:normAutofit fontScale="92500"/>
          </a:bodyPr>
          <a:lstStyle/>
          <a:p>
            <a:pPr marL="0" indent="0">
              <a:buNone/>
            </a:pPr>
            <a:r>
              <a:rPr lang="en-US" dirty="0"/>
              <a:t>Review the VA databases for a history of </a:t>
            </a:r>
            <a:r>
              <a:rPr lang="en-US" b="1" dirty="0"/>
              <a:t>violence </a:t>
            </a:r>
            <a:r>
              <a:rPr lang="en-US" dirty="0"/>
              <a:t>or </a:t>
            </a:r>
            <a:r>
              <a:rPr lang="en-US" b="1" dirty="0"/>
              <a:t>criminal activity </a:t>
            </a:r>
            <a:r>
              <a:rPr lang="en-US" dirty="0"/>
              <a:t>including, but not limited to:</a:t>
            </a:r>
          </a:p>
          <a:p>
            <a:r>
              <a:rPr lang="en-US" sz="2600" dirty="0"/>
              <a:t>Direct Threats of Violence to VA personnel</a:t>
            </a:r>
          </a:p>
          <a:p>
            <a:r>
              <a:rPr lang="en-US" sz="2600" dirty="0"/>
              <a:t>Lewd Acts or Communication – emails text messages, etc.</a:t>
            </a:r>
          </a:p>
          <a:p>
            <a:r>
              <a:rPr lang="en-US" sz="2600" dirty="0"/>
              <a:t>Racial Prejudice</a:t>
            </a:r>
          </a:p>
          <a:p>
            <a:r>
              <a:rPr lang="en-US" sz="2600" dirty="0"/>
              <a:t>Gender Bias</a:t>
            </a:r>
          </a:p>
          <a:p>
            <a:r>
              <a:rPr lang="en-US" sz="2600" dirty="0"/>
              <a:t>Virtual or Physical Stalking</a:t>
            </a:r>
          </a:p>
          <a:p>
            <a:r>
              <a:rPr lang="en-US" sz="2600" dirty="0"/>
              <a:t>Refusal to Meet or Cooperate with VA personnel</a:t>
            </a:r>
          </a:p>
          <a:p>
            <a:r>
              <a:rPr lang="en-US" sz="2600" dirty="0"/>
              <a:t>Vandalism</a:t>
            </a:r>
          </a:p>
          <a:p>
            <a:r>
              <a:rPr lang="en-US" sz="2600" dirty="0"/>
              <a:t>Dangerous Pet (non-service animal)</a:t>
            </a:r>
          </a:p>
          <a:p>
            <a:endParaRPr lang="en-US" dirty="0"/>
          </a:p>
        </p:txBody>
      </p:sp>
      <p:sp>
        <p:nvSpPr>
          <p:cNvPr id="4" name="Slide Number Placeholder 3">
            <a:extLst>
              <a:ext uri="{FF2B5EF4-FFF2-40B4-BE49-F238E27FC236}">
                <a16:creationId xmlns:a16="http://schemas.microsoft.com/office/drawing/2014/main" id="{7DF30ED6-6C0B-45E6-8C73-0BD2EC72ADF6}"/>
              </a:ext>
            </a:extLst>
          </p:cNvPr>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302672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Interview Administration</a:t>
            </a:r>
            <a:br>
              <a:rPr lang="en-US" dirty="0"/>
            </a:br>
            <a:r>
              <a:rPr lang="en-US" dirty="0"/>
              <a:t>Preparation</a:t>
            </a:r>
          </a:p>
        </p:txBody>
      </p:sp>
      <p:sp>
        <p:nvSpPr>
          <p:cNvPr id="3" name="Content Placeholder 2"/>
          <p:cNvSpPr>
            <a:spLocks noGrp="1"/>
          </p:cNvSpPr>
          <p:nvPr>
            <p:ph idx="1"/>
          </p:nvPr>
        </p:nvSpPr>
        <p:spPr/>
        <p:txBody>
          <a:bodyPr>
            <a:normAutofit fontScale="92500" lnSpcReduction="20000"/>
          </a:bodyPr>
          <a:lstStyle/>
          <a:p>
            <a:pPr marL="0" lvl="0" indent="0" hangingPunct="0">
              <a:buNone/>
            </a:pPr>
            <a:r>
              <a:rPr lang="en-US" dirty="0"/>
              <a:t>FEs must also assess:</a:t>
            </a:r>
          </a:p>
          <a:p>
            <a:pPr hangingPunct="0"/>
            <a:r>
              <a:rPr lang="en-US" dirty="0"/>
              <a:t>Local Crime Statistics in the area of the Field Exam</a:t>
            </a:r>
          </a:p>
          <a:p>
            <a:pPr hangingPunct="0"/>
            <a:r>
              <a:rPr lang="en-US" dirty="0"/>
              <a:t>Determine if Cell Phone or GPS has no coverage</a:t>
            </a:r>
          </a:p>
          <a:p>
            <a:pPr hangingPunct="0"/>
            <a:r>
              <a:rPr lang="en-US" dirty="0"/>
              <a:t>You may attempt to resolve any concerns you find.</a:t>
            </a:r>
          </a:p>
          <a:p>
            <a:pPr hangingPunct="0"/>
            <a:r>
              <a:rPr lang="en-US" dirty="0"/>
              <a:t>If a Safety Concern is Identified during telephone contact and unable to be resolved, document a detailed description of the concern and its non-resolution on the </a:t>
            </a:r>
            <a:r>
              <a:rPr lang="en-US" i="1" dirty="0"/>
              <a:t>VA Form 27-0820 Safety Concern Template</a:t>
            </a:r>
            <a:r>
              <a:rPr lang="en-US" dirty="0"/>
              <a: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09766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Crime Stats</a:t>
            </a:r>
          </a:p>
        </p:txBody>
      </p:sp>
      <p:sp>
        <p:nvSpPr>
          <p:cNvPr id="3" name="Content Placeholder 2"/>
          <p:cNvSpPr>
            <a:spLocks noGrp="1"/>
          </p:cNvSpPr>
          <p:nvPr>
            <p:ph idx="1"/>
          </p:nvPr>
        </p:nvSpPr>
        <p:spPr/>
        <p:txBody>
          <a:bodyPr>
            <a:normAutofit lnSpcReduction="10000"/>
          </a:bodyPr>
          <a:lstStyle/>
          <a:p>
            <a:r>
              <a:rPr lang="en-US" dirty="0"/>
              <a:t>There are multiple free services available which comb open source, court records, and police networks.</a:t>
            </a:r>
          </a:p>
          <a:p>
            <a:r>
              <a:rPr lang="en-US" dirty="0"/>
              <a:t>Below are some available for your use (this is not all-inclusive, nor are we “recommending” one over another):</a:t>
            </a:r>
          </a:p>
          <a:p>
            <a:pPr lvl="1"/>
            <a:r>
              <a:rPr lang="en-US" altLang="en-US" dirty="0">
                <a:solidFill>
                  <a:srgbClr val="000066"/>
                </a:solidFill>
                <a:latin typeface="Arial" panose="020B0604020202020204" pitchFamily="34" charset="0"/>
                <a:hlinkClick r:id="rId3"/>
              </a:rPr>
              <a:t>https://www.adt.com/crime</a:t>
            </a:r>
            <a:endParaRPr lang="en-US" altLang="en-US" dirty="0">
              <a:solidFill>
                <a:srgbClr val="000066"/>
              </a:solidFill>
              <a:latin typeface="Arial" panose="020B0604020202020204" pitchFamily="34" charset="0"/>
            </a:endParaRPr>
          </a:p>
          <a:p>
            <a:pPr lvl="1"/>
            <a:r>
              <a:rPr lang="en-US" altLang="en-US" dirty="0">
                <a:solidFill>
                  <a:srgbClr val="000066"/>
                </a:solidFill>
                <a:latin typeface="Arial" panose="020B0604020202020204" pitchFamily="34" charset="0"/>
                <a:hlinkClick r:id="rId4"/>
              </a:rPr>
              <a:t>https://www.crimereports.com/</a:t>
            </a:r>
            <a:endParaRPr lang="en-US" altLang="en-US" dirty="0">
              <a:solidFill>
                <a:srgbClr val="000066"/>
              </a:solidFill>
              <a:latin typeface="Arial" panose="020B0604020202020204" pitchFamily="34" charset="0"/>
            </a:endParaRPr>
          </a:p>
          <a:p>
            <a:pPr lvl="1"/>
            <a:r>
              <a:rPr lang="en-US" altLang="en-US" dirty="0">
                <a:solidFill>
                  <a:srgbClr val="000066"/>
                </a:solidFill>
                <a:latin typeface="Arial" panose="020B0604020202020204" pitchFamily="34" charset="0"/>
                <a:hlinkClick r:id="rId5"/>
              </a:rPr>
              <a:t>https://communitycrimemap.com/</a:t>
            </a:r>
            <a:r>
              <a:rPr lang="en-US" altLang="en-US" dirty="0">
                <a:solidFill>
                  <a:srgbClr val="000066"/>
                </a:solidFill>
                <a:latin typeface="Arial" panose="020B0604020202020204" pitchFamily="34" charset="0"/>
              </a:rPr>
              <a:t> </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66824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a:t>Interview Administration</a:t>
            </a:r>
            <a:br>
              <a:rPr lang="en-US" dirty="0"/>
            </a:br>
            <a:r>
              <a:rPr lang="en-US" dirty="0"/>
              <a:t>Preparation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When leaving for a face-to-face interview, be sure to:</a:t>
            </a:r>
          </a:p>
          <a:p>
            <a:r>
              <a:rPr lang="en-US" dirty="0"/>
              <a:t>Only take items you need to complete the interview (limit jewelry, cash, and valuables)</a:t>
            </a:r>
          </a:p>
          <a:p>
            <a:r>
              <a:rPr lang="en-US" dirty="0"/>
              <a:t>Clearly identify your travel route to and from the interview.</a:t>
            </a:r>
          </a:p>
          <a:p>
            <a:r>
              <a:rPr lang="en-US" dirty="0"/>
              <a:t>Be prepared for sudden inclement weather.</a:t>
            </a:r>
          </a:p>
          <a:p>
            <a:r>
              <a:rPr lang="en-US" dirty="0"/>
              <a:t>Be aware of current weather and road conditions and check local news for:</a:t>
            </a:r>
          </a:p>
          <a:p>
            <a:pPr lvl="1"/>
            <a:r>
              <a:rPr lang="en-US" dirty="0"/>
              <a:t>Inclement Weather</a:t>
            </a:r>
          </a:p>
          <a:p>
            <a:pPr lvl="1"/>
            <a:r>
              <a:rPr lang="en-US" dirty="0"/>
              <a:t>Road Construction/Delays</a:t>
            </a:r>
          </a:p>
          <a:p>
            <a:pPr lvl="1"/>
            <a:r>
              <a:rPr lang="en-US" dirty="0"/>
              <a:t>Man-made Crises</a:t>
            </a:r>
          </a:p>
          <a:p>
            <a:pPr lvl="1"/>
            <a:r>
              <a:rPr lang="en-US" dirty="0"/>
              <a:t>National Emergency Situations</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9489409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Streamlined Field Examinations&amp;quot;&quot;/&gt;&lt;property id=&quot;20307&quot; value=&quot;256&quot;/&gt;&lt;/object&gt;&lt;object type=&quot;3&quot; unique_id=&quot;10004&quot;&gt;&lt;property id=&quot;20148&quot; value=&quot;5&quot;/&gt;&lt;property id=&quot;20300&quot; value=&quot;Slide 2 - &amp;quot;Objectives&amp;quot;&quot;/&gt;&lt;property id=&quot;20307&quot; value=&quot;257&quot;/&gt;&lt;/object&gt;&lt;object type=&quot;3&quot; unique_id=&quot;10005&quot;&gt;&lt;property id=&quot;20148&quot; value=&quot;5&quot;/&gt;&lt;property id=&quot;20300&quot; value=&quot;Slide 3 - &amp;quot;References&amp;quot;&quot;/&gt;&lt;property id=&quot;20307&quot; value=&quot;258&quot;/&gt;&lt;/object&gt;&lt;object type=&quot;3&quot; unique_id=&quot;10006&quot;&gt;&lt;property id=&quot;20148&quot; value=&quot;5&quot;/&gt;&lt;property id=&quot;20300&quot; value=&quot;Slide 4 - &amp;quot;Streamlined Examinations&amp;quot;&quot;/&gt;&lt;property id=&quot;20307&quot; value=&quot;293&quot;/&gt;&lt;/object&gt;&lt;object type=&quot;3&quot; unique_id=&quot;10007&quot;&gt;&lt;property id=&quot;20148&quot; value=&quot;5&quot;/&gt;&lt;property id=&quot;20300&quot; value=&quot;Slide 7 - &amp;quot;Beneficiary Situation&amp;quot;&quot;/&gt;&lt;property id=&quot;20307&quot; value=&quot;295&quot;/&gt;&lt;/object&gt;&lt;object type=&quot;3&quot; unique_id=&quot;10009&quot;&gt;&lt;property id=&quot;20148&quot; value=&quot;5&quot;/&gt;&lt;property id=&quot;20300&quot; value=&quot;Slide 9 - &amp;quot;Not Eligible for Streamlined&amp;quot;&quot;/&gt;&lt;property id=&quot;20307&quot; value=&quot;296&quot;/&gt;&lt;/object&gt;&lt;object type=&quot;3&quot; unique_id=&quot;10010&quot;&gt;&lt;property id=&quot;20148&quot; value=&quot;5&quot;/&gt;&lt;property id=&quot;20300&quot; value=&quot;Slide 8 - &amp;quot;Program Judgement&amp;quot;&quot;/&gt;&lt;property id=&quot;20307&quot; value=&quot;297&quot;/&gt;&lt;/object&gt;&lt;object type=&quot;3&quot; unique_id=&quot;10011&quot;&gt;&lt;property id=&quot;20148&quot; value=&quot;5&quot;/&gt;&lt;property id=&quot;20300&quot; value=&quot;Slide 10 - &amp;quot;Required Documentation&amp;quot;&quot;/&gt;&lt;property id=&quot;20307&quot; value=&quot;298&quot;/&gt;&lt;/object&gt;&lt;object type=&quot;3&quot; unique_id=&quot;10012&quot;&gt;&lt;property id=&quot;20148&quot; value=&quot;5&quot;/&gt;&lt;property id=&quot;20300&quot; value=&quot;Slide 11 - &amp;quot;Facility License&amp;quot;&quot;/&gt;&lt;property id=&quot;20307&quot; value=&quot;300&quot;/&gt;&lt;/object&gt;&lt;object type=&quot;3&quot; unique_id=&quot;10013&quot;&gt;&lt;property id=&quot;20148&quot; value=&quot;5&quot;/&gt;&lt;property id=&quot;20300&quot; value=&quot;Slide 12 - &amp;quot;BFFS Control&amp;quot;&quot;/&gt;&lt;property id=&quot;20307&quot; value=&quot;299&quot;/&gt;&lt;/object&gt;&lt;object type=&quot;3&quot; unique_id=&quot;10014&quot;&gt;&lt;property id=&quot;20148&quot; value=&quot;5&quot;/&gt;&lt;property id=&quot;20300&quot; value=&quot;Slide 13 - &amp;quot;Questions?&amp;quot;&quot;/&gt;&lt;property id=&quot;20307&quot; value=&quot;290&quot;/&gt;&lt;/object&gt;&lt;object type=&quot;3&quot; unique_id=&quot;10181&quot;&gt;&lt;property id=&quot;20148&quot; value=&quot;5&quot;/&gt;&lt;property id=&quot;20300&quot; value=&quot;Slide 14 - &amp;quot;TMS Survey and Assessment&amp;quot;&quot;/&gt;&lt;property id=&quot;20307&quot; value=&quot;301&quot;/&gt;&lt;/object&gt;&lt;object type=&quot;3&quot; unique_id=&quot;10244&quot;&gt;&lt;property id=&quot;20148&quot; value=&quot;5&quot;/&gt;&lt;property id=&quot;20300&quot; value=&quot;Slide 5 - &amp;quot;Streamlined Criteria&amp;quot;&quot;/&gt;&lt;property id=&quot;20307&quot; value=&quot;302&quot;/&gt;&lt;/object&gt;&lt;object type=&quot;3&quot; unique_id=&quot;10293&quot;&gt;&lt;property id=&quot;20148&quot; value=&quot;5&quot;/&gt;&lt;property id=&quot;20300&quot; value=&quot;Slide 6 - &amp;quot;Beneficiary Circumstances&amp;quot;&quot;/&gt;&lt;property id=&quot;20307&quot; value=&quot;303&quot;/&gt;&lt;/object&gt;&lt;/object&gt;&lt;object type=&quot;8&quot; unique_id=&quot;10030&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ECF41A-16E4-4C83-A889-69E8BF1FCD55}">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 ds:uri="http://purl.org/dc/elements/1.1/"/>
  </ds:schemaRefs>
</ds:datastoreItem>
</file>

<file path=customXml/itemProps2.xml><?xml version="1.0" encoding="utf-8"?>
<ds:datastoreItem xmlns:ds="http://schemas.openxmlformats.org/officeDocument/2006/customXml" ds:itemID="{32E5547C-5FC5-44D2-A28C-40699D8826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5249193-3BD0-41C7-B6D4-10EB66A87E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5073</TotalTime>
  <Words>2992</Words>
  <Application>Microsoft Office PowerPoint</Application>
  <PresentationFormat>On-screen Show (4:3)</PresentationFormat>
  <Paragraphs>334</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PFS Template</vt:lpstr>
      <vt:lpstr>Personal Safety</vt:lpstr>
      <vt:lpstr>Objectives</vt:lpstr>
      <vt:lpstr>References</vt:lpstr>
      <vt:lpstr>Interview Administration Preparation</vt:lpstr>
      <vt:lpstr>Interview Administration Preparation</vt:lpstr>
      <vt:lpstr>Interview Administration Preparation</vt:lpstr>
      <vt:lpstr>Interview Administration Preparation</vt:lpstr>
      <vt:lpstr>Crime Stats</vt:lpstr>
      <vt:lpstr>Interview Administration Preparation</vt:lpstr>
      <vt:lpstr>Interview Administration Preparation</vt:lpstr>
      <vt:lpstr>Preparing Your Attire</vt:lpstr>
      <vt:lpstr>Interview Prep (Travel)</vt:lpstr>
      <vt:lpstr>Interview Prep (Travel)</vt:lpstr>
      <vt:lpstr>Field Exam Arrival</vt:lpstr>
      <vt:lpstr>Walking to Field Exam</vt:lpstr>
      <vt:lpstr>In the Interview</vt:lpstr>
      <vt:lpstr>In the Interview (cont.)</vt:lpstr>
      <vt:lpstr>Weapons Safety</vt:lpstr>
      <vt:lpstr>Weapons Safety (cont.)</vt:lpstr>
      <vt:lpstr>Animal Safety</vt:lpstr>
      <vt:lpstr>Rescheduling the Exam for Weather</vt:lpstr>
      <vt:lpstr>Rescheduling the Exam for Safety</vt:lpstr>
      <vt:lpstr>Rescheduling the Exam for Safety (cont.)</vt:lpstr>
      <vt:lpstr>Rescheduling the Exam for Safety (cont.)</vt:lpstr>
      <vt:lpstr>Rescheduling the Exam for Safety (cont.)</vt:lpstr>
      <vt:lpstr>Reporting Physical  Assault/Threats</vt:lpstr>
      <vt:lpstr>Reporting Physical  Assault/Threats (cont.)</vt:lpstr>
      <vt:lpstr>Reporting Physical  Assault/Threats (cont.)</vt:lpstr>
      <vt:lpstr>Reporting Physical  Assault/Threats (cont.)</vt:lpstr>
      <vt:lpstr>Reporting Physical Assault/Threats (cont.)</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Streamlined Field Examinations PowerPoint Presentation</dc:title>
  <dc:subject>FE, FSR, LIE, QRT</dc:subject>
  <dc:creator>Department of Veterans Affairs, Veterans Benefits Administration, Fiduciary Service, STAFF</dc:creator>
  <dc:description>This course teaches fiduciary personnel the purpose of streamlined field examinations, how to identify streamlined eligibility, the required documentation to conduct streamlined field examinations, and setting follow-up control in BFFS for future examinations.</dc:description>
  <cp:lastModifiedBy>Kathy Poole</cp:lastModifiedBy>
  <cp:revision>196</cp:revision>
  <dcterms:created xsi:type="dcterms:W3CDTF">2016-10-13T19:12:55Z</dcterms:created>
  <dcterms:modified xsi:type="dcterms:W3CDTF">2020-01-21T20:01:44Z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