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7"/>
  </p:notesMasterIdLst>
  <p:sldIdLst>
    <p:sldId id="1412" r:id="rId5"/>
    <p:sldId id="719" r:id="rId6"/>
    <p:sldId id="720" r:id="rId7"/>
    <p:sldId id="1074" r:id="rId8"/>
    <p:sldId id="1397" r:id="rId9"/>
    <p:sldId id="1401" r:id="rId10"/>
    <p:sldId id="1402" r:id="rId11"/>
    <p:sldId id="1403" r:id="rId12"/>
    <p:sldId id="786" r:id="rId13"/>
    <p:sldId id="1405" r:id="rId14"/>
    <p:sldId id="788" r:id="rId15"/>
    <p:sldId id="787" r:id="rId16"/>
    <p:sldId id="794" r:id="rId17"/>
    <p:sldId id="817" r:id="rId18"/>
    <p:sldId id="816" r:id="rId19"/>
    <p:sldId id="813" r:id="rId20"/>
    <p:sldId id="815" r:id="rId21"/>
    <p:sldId id="810" r:id="rId22"/>
    <p:sldId id="790" r:id="rId23"/>
    <p:sldId id="1379" r:id="rId24"/>
    <p:sldId id="1073" r:id="rId25"/>
    <p:sldId id="1406" r:id="rId26"/>
    <p:sldId id="1407" r:id="rId27"/>
    <p:sldId id="1408" r:id="rId28"/>
    <p:sldId id="1409" r:id="rId29"/>
    <p:sldId id="1410" r:id="rId30"/>
    <p:sldId id="1411" r:id="rId31"/>
    <p:sldId id="782" r:id="rId32"/>
    <p:sldId id="1404" r:id="rId33"/>
    <p:sldId id="783" r:id="rId34"/>
    <p:sldId id="784" r:id="rId35"/>
    <p:sldId id="785"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9301" autoAdjust="0"/>
  </p:normalViewPr>
  <p:slideViewPr>
    <p:cSldViewPr snapToGrid="0">
      <p:cViewPr varScale="1">
        <p:scale>
          <a:sx n="99" d="100"/>
          <a:sy n="99" d="100"/>
        </p:scale>
        <p:origin x="72"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a:t>
            </a:r>
            <a:r>
              <a:rPr lang="en-US" sz="3200"/>
              <a:t>edited recording </a:t>
            </a:r>
            <a:r>
              <a:rPr lang="en-US" sz="3200" dirty="0"/>
              <a:t>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202954955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C972-C3CA-4D0E-90A5-BBECCC5A7CD9}"/>
              </a:ext>
            </a:extLst>
          </p:cNvPr>
          <p:cNvSpPr>
            <a:spLocks noGrp="1"/>
          </p:cNvSpPr>
          <p:nvPr>
            <p:ph type="title"/>
          </p:nvPr>
        </p:nvSpPr>
        <p:spPr/>
        <p:txBody>
          <a:bodyPr/>
          <a:lstStyle/>
          <a:p>
            <a:r>
              <a:rPr lang="en-US" dirty="0"/>
              <a:t>Dependency Effective Dates</a:t>
            </a:r>
          </a:p>
        </p:txBody>
      </p:sp>
      <p:pic>
        <p:nvPicPr>
          <p:cNvPr id="5" name="Content Placeholder 4">
            <a:extLst>
              <a:ext uri="{FF2B5EF4-FFF2-40B4-BE49-F238E27FC236}">
                <a16:creationId xmlns:a16="http://schemas.microsoft.com/office/drawing/2014/main" id="{899BB9FA-4463-4B4D-934E-327079557F80}"/>
              </a:ext>
            </a:extLst>
          </p:cNvPr>
          <p:cNvPicPr>
            <a:picLocks noGrp="1" noChangeAspect="1"/>
          </p:cNvPicPr>
          <p:nvPr>
            <p:ph idx="1"/>
          </p:nvPr>
        </p:nvPicPr>
        <p:blipFill>
          <a:blip r:embed="rId2"/>
          <a:stretch>
            <a:fillRect/>
          </a:stretch>
        </p:blipFill>
        <p:spPr>
          <a:xfrm>
            <a:off x="847725" y="1795630"/>
            <a:ext cx="10945813" cy="4279565"/>
          </a:xfrm>
          <a:prstGeom prst="rect">
            <a:avLst/>
          </a:prstGeom>
        </p:spPr>
      </p:pic>
      <p:sp>
        <p:nvSpPr>
          <p:cNvPr id="4" name="Slide Number Placeholder 3">
            <a:extLst>
              <a:ext uri="{FF2B5EF4-FFF2-40B4-BE49-F238E27FC236}">
                <a16:creationId xmlns:a16="http://schemas.microsoft.com/office/drawing/2014/main" id="{ACD19848-1A26-4176-B084-6FAE857E422B}"/>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428109676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a:t>
            </a:r>
            <a:r>
              <a:rPr lang="en-US" i="1" dirty="0"/>
              <a:t>Sharp v. Shinseki </a:t>
            </a:r>
            <a:endParaRPr lang="en-US" dirty="0"/>
          </a:p>
        </p:txBody>
      </p:sp>
      <p:sp>
        <p:nvSpPr>
          <p:cNvPr id="3" name="Content Placeholder 2"/>
          <p:cNvSpPr>
            <a:spLocks noGrp="1"/>
          </p:cNvSpPr>
          <p:nvPr>
            <p:ph idx="1"/>
          </p:nvPr>
        </p:nvSpPr>
        <p:spPr/>
        <p:txBody>
          <a:bodyPr/>
          <a:lstStyle/>
          <a:p>
            <a:pPr marL="0" indent="0">
              <a:buNone/>
            </a:pPr>
            <a:r>
              <a:rPr lang="en-US" sz="2400" dirty="0"/>
              <a:t>Effect of </a:t>
            </a:r>
            <a:r>
              <a:rPr lang="en-US" sz="2400" i="1" dirty="0"/>
              <a:t>Sharp v. Shinseki </a:t>
            </a:r>
            <a:r>
              <a:rPr lang="en-US" sz="2400" dirty="0"/>
              <a:t>on the assignment of effective dates is often overlooked – Effective dates for dependents are impacted if the Veteran was at least 30%, and a new decision:</a:t>
            </a:r>
          </a:p>
          <a:p>
            <a:pPr lvl="1"/>
            <a:endParaRPr lang="en-US" sz="500" dirty="0"/>
          </a:p>
          <a:p>
            <a:pPr lvl="1">
              <a:buFont typeface="Arial" panose="020B0604020202020204" pitchFamily="34" charset="0"/>
              <a:buChar char="•"/>
            </a:pPr>
            <a:endParaRPr lang="en-US" sz="500" dirty="0"/>
          </a:p>
          <a:p>
            <a:pPr lvl="1">
              <a:buFont typeface="Arial" panose="020B0604020202020204" pitchFamily="34" charset="0"/>
              <a:buChar char="•"/>
            </a:pPr>
            <a:endParaRPr lang="en-US" sz="500" dirty="0"/>
          </a:p>
          <a:p>
            <a:pPr lvl="1">
              <a:buFont typeface="Arial" panose="020B0604020202020204" pitchFamily="34" charset="0"/>
              <a:buChar char="•"/>
            </a:pPr>
            <a:r>
              <a:rPr lang="en-US" sz="1800" dirty="0"/>
              <a:t>Grants an increase for a condition or establishes service connection for a new disability (even          an issue rated 0%) - regardless of whether or not the combined evaluation changes</a:t>
            </a:r>
            <a:endParaRPr lang="en-US" sz="1800" b="1" u="sng" dirty="0">
              <a:solidFill>
                <a:srgbClr val="FF0000"/>
              </a:solidFill>
            </a:endParaRPr>
          </a:p>
          <a:p>
            <a:pPr lvl="1">
              <a:buFont typeface="Arial" panose="020B0604020202020204" pitchFamily="34" charset="0"/>
              <a:buChar char="•"/>
            </a:pPr>
            <a:endParaRPr lang="en-US" sz="1000" dirty="0"/>
          </a:p>
          <a:p>
            <a:pPr lvl="1">
              <a:buFont typeface="Arial" panose="020B0604020202020204" pitchFamily="34" charset="0"/>
              <a:buChar char="•"/>
            </a:pPr>
            <a:r>
              <a:rPr lang="en-US" sz="1800" dirty="0"/>
              <a:t>Grants individual unemployability (IU)</a:t>
            </a:r>
          </a:p>
          <a:p>
            <a:pPr lvl="1">
              <a:buFont typeface="Arial" panose="020B0604020202020204" pitchFamily="34" charset="0"/>
              <a:buChar char="•"/>
            </a:pPr>
            <a:endParaRPr lang="en-US" sz="1000" dirty="0"/>
          </a:p>
          <a:p>
            <a:pPr lvl="1">
              <a:buFont typeface="Arial" panose="020B0604020202020204" pitchFamily="34" charset="0"/>
              <a:buChar char="•"/>
            </a:pPr>
            <a:r>
              <a:rPr lang="en-US" sz="1800" dirty="0"/>
              <a:t>Grants entitlement to special monthly compensation (SMC)</a:t>
            </a:r>
          </a:p>
          <a:p>
            <a:pPr lvl="1">
              <a:buFont typeface="Arial" panose="020B0604020202020204" pitchFamily="34" charset="0"/>
              <a:buChar char="•"/>
            </a:pPr>
            <a:endParaRPr lang="en-US" sz="1000" dirty="0"/>
          </a:p>
          <a:p>
            <a:pPr lvl="1">
              <a:buFont typeface="Arial" panose="020B0604020202020204" pitchFamily="34" charset="0"/>
              <a:buChar char="•"/>
            </a:pPr>
            <a:r>
              <a:rPr lang="en-US" sz="1800" dirty="0"/>
              <a:t>Establishes an earlier effective date for a combined disability evaluation of 30 percent or greater</a:t>
            </a:r>
          </a:p>
          <a:p>
            <a:pPr marL="457200" lvl="1" indent="0">
              <a:buNone/>
            </a:pPr>
            <a:endParaRPr lang="en-US" sz="1800" dirty="0"/>
          </a:p>
          <a:p>
            <a:pPr lvl="1">
              <a:buFont typeface="Wingdings" panose="05000000000000000000" pitchFamily="2" charset="2"/>
              <a:buChar char="v"/>
            </a:pPr>
            <a:r>
              <a:rPr lang="en-US" dirty="0"/>
              <a:t>M21-1 </a:t>
            </a:r>
            <a:r>
              <a:rPr lang="pl-PL" dirty="0"/>
              <a:t>III.iii.5.L.2.b </a:t>
            </a:r>
            <a:r>
              <a:rPr lang="en-US" dirty="0"/>
              <a:t>and M21-1 III.iii.5.L.1.c</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Effective Date Timeline</a:t>
            </a: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
        <p:nvSpPr>
          <p:cNvPr id="6" name="Right Bracket 5">
            <a:extLst>
              <a:ext uri="{FF2B5EF4-FFF2-40B4-BE49-F238E27FC236}">
                <a16:creationId xmlns:a16="http://schemas.microsoft.com/office/drawing/2014/main" id="{3080D878-A884-4977-9953-A8CA06E15BA9}"/>
              </a:ext>
            </a:extLst>
          </p:cNvPr>
          <p:cNvSpPr/>
          <p:nvPr/>
        </p:nvSpPr>
        <p:spPr>
          <a:xfrm rot="16200000">
            <a:off x="8344395" y="181778"/>
            <a:ext cx="363661" cy="5157974"/>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02AA8BF5-9978-464A-8CA8-0430D039C717}"/>
              </a:ext>
            </a:extLst>
          </p:cNvPr>
          <p:cNvSpPr txBox="1"/>
          <p:nvPr/>
        </p:nvSpPr>
        <p:spPr>
          <a:xfrm>
            <a:off x="6833508" y="2192644"/>
            <a:ext cx="4360909" cy="369332"/>
          </a:xfrm>
          <a:prstGeom prst="rect">
            <a:avLst/>
          </a:prstGeom>
          <a:noFill/>
        </p:spPr>
        <p:txBody>
          <a:bodyPr wrap="square" rtlCol="0">
            <a:spAutoFit/>
          </a:bodyPr>
          <a:lstStyle/>
          <a:p>
            <a:r>
              <a:rPr lang="en-US" i="1" dirty="0"/>
              <a:t>One year preceding receipt of claim</a:t>
            </a:r>
          </a:p>
        </p:txBody>
      </p:sp>
      <p:sp>
        <p:nvSpPr>
          <p:cNvPr id="10" name="TextBox 9">
            <a:extLst>
              <a:ext uri="{FF2B5EF4-FFF2-40B4-BE49-F238E27FC236}">
                <a16:creationId xmlns:a16="http://schemas.microsoft.com/office/drawing/2014/main" id="{E52C5502-E789-48BD-80BB-37F11D569D36}"/>
              </a:ext>
            </a:extLst>
          </p:cNvPr>
          <p:cNvSpPr txBox="1"/>
          <p:nvPr/>
        </p:nvSpPr>
        <p:spPr>
          <a:xfrm>
            <a:off x="8086874" y="2705543"/>
            <a:ext cx="2550474" cy="1477328"/>
          </a:xfrm>
          <a:prstGeom prst="rect">
            <a:avLst/>
          </a:prstGeom>
          <a:noFill/>
        </p:spPr>
        <p:txBody>
          <a:bodyPr wrap="square" rtlCol="0">
            <a:spAutoFit/>
          </a:bodyPr>
          <a:lstStyle/>
          <a:p>
            <a:r>
              <a:rPr lang="en-US" dirty="0"/>
              <a:t>                         </a:t>
            </a:r>
          </a:p>
          <a:p>
            <a:r>
              <a:rPr lang="en-US" dirty="0"/>
              <a:t>   Decision Notice                         </a:t>
            </a:r>
          </a:p>
          <a:p>
            <a:r>
              <a:rPr lang="en-US" dirty="0"/>
              <a:t>    dated 9-5-19:</a:t>
            </a:r>
          </a:p>
          <a:p>
            <a:r>
              <a:rPr lang="en-US" dirty="0"/>
              <a:t>Rating granted SMC   </a:t>
            </a:r>
          </a:p>
          <a:p>
            <a:r>
              <a:rPr lang="en-US" dirty="0"/>
              <a:t>  effective 3-20-17</a:t>
            </a:r>
          </a:p>
        </p:txBody>
      </p:sp>
      <p:sp>
        <p:nvSpPr>
          <p:cNvPr id="11" name="TextBox 10">
            <a:extLst>
              <a:ext uri="{FF2B5EF4-FFF2-40B4-BE49-F238E27FC236}">
                <a16:creationId xmlns:a16="http://schemas.microsoft.com/office/drawing/2014/main" id="{58DF8A97-7420-4028-AF6D-973427EB299F}"/>
              </a:ext>
            </a:extLst>
          </p:cNvPr>
          <p:cNvSpPr txBox="1"/>
          <p:nvPr/>
        </p:nvSpPr>
        <p:spPr>
          <a:xfrm>
            <a:off x="2183367" y="4566328"/>
            <a:ext cx="1087140" cy="369332"/>
          </a:xfrm>
          <a:prstGeom prst="rect">
            <a:avLst/>
          </a:prstGeom>
          <a:noFill/>
        </p:spPr>
        <p:txBody>
          <a:bodyPr wrap="square" rtlCol="0">
            <a:spAutoFit/>
          </a:bodyPr>
          <a:lstStyle/>
          <a:p>
            <a:r>
              <a:rPr lang="en-US" dirty="0"/>
              <a:t>3-20-17</a:t>
            </a:r>
          </a:p>
        </p:txBody>
      </p:sp>
      <p:sp>
        <p:nvSpPr>
          <p:cNvPr id="12" name="Right Bracket 11">
            <a:extLst>
              <a:ext uri="{FF2B5EF4-FFF2-40B4-BE49-F238E27FC236}">
                <a16:creationId xmlns:a16="http://schemas.microsoft.com/office/drawing/2014/main" id="{93E3EC9D-76E0-451B-AE9B-97ACCFD003FD}"/>
              </a:ext>
            </a:extLst>
          </p:cNvPr>
          <p:cNvSpPr/>
          <p:nvPr/>
        </p:nvSpPr>
        <p:spPr>
          <a:xfrm rot="16200000">
            <a:off x="4128906" y="1114226"/>
            <a:ext cx="365641" cy="3271021"/>
          </a:xfrm>
          <a:prstGeom prst="rightBracket">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2E98FC6C-E9DD-4378-A017-D77C87EB59FF}"/>
              </a:ext>
            </a:extLst>
          </p:cNvPr>
          <p:cNvSpPr txBox="1"/>
          <p:nvPr/>
        </p:nvSpPr>
        <p:spPr>
          <a:xfrm>
            <a:off x="4254178" y="3344930"/>
            <a:ext cx="3450064" cy="923330"/>
          </a:xfrm>
          <a:prstGeom prst="rect">
            <a:avLst/>
          </a:prstGeom>
          <a:noFill/>
        </p:spPr>
        <p:txBody>
          <a:bodyPr wrap="square" rtlCol="0">
            <a:spAutoFit/>
          </a:bodyPr>
          <a:lstStyle/>
          <a:p>
            <a:r>
              <a:rPr lang="en-US" dirty="0"/>
              <a:t>     Birth of </a:t>
            </a:r>
          </a:p>
          <a:p>
            <a:r>
              <a:rPr lang="en-US" dirty="0"/>
              <a:t>Biological Child</a:t>
            </a:r>
          </a:p>
          <a:p>
            <a:r>
              <a:rPr lang="en-US" dirty="0"/>
              <a:t>     7-5-18</a:t>
            </a:r>
          </a:p>
        </p:txBody>
      </p:sp>
      <p:sp>
        <p:nvSpPr>
          <p:cNvPr id="16" name="Rectangle 15">
            <a:extLst>
              <a:ext uri="{FF2B5EF4-FFF2-40B4-BE49-F238E27FC236}">
                <a16:creationId xmlns:a16="http://schemas.microsoft.com/office/drawing/2014/main" id="{F05B759B-A02F-49D2-B1D5-8F6CE76018D6}"/>
              </a:ext>
            </a:extLst>
          </p:cNvPr>
          <p:cNvSpPr/>
          <p:nvPr/>
        </p:nvSpPr>
        <p:spPr>
          <a:xfrm>
            <a:off x="1295400" y="4348439"/>
            <a:ext cx="9825252" cy="1364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72B30A8-EF6F-4590-91A3-FCD36BDA59CD}"/>
              </a:ext>
            </a:extLst>
          </p:cNvPr>
          <p:cNvSpPr/>
          <p:nvPr/>
        </p:nvSpPr>
        <p:spPr>
          <a:xfrm>
            <a:off x="1217418" y="4225829"/>
            <a:ext cx="377724" cy="3510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690BFEB-37FC-40AA-B9DC-ABB0A32A7E69}"/>
              </a:ext>
            </a:extLst>
          </p:cNvPr>
          <p:cNvSpPr txBox="1"/>
          <p:nvPr/>
        </p:nvSpPr>
        <p:spPr>
          <a:xfrm>
            <a:off x="518183" y="3232059"/>
            <a:ext cx="3901550" cy="923330"/>
          </a:xfrm>
          <a:prstGeom prst="rect">
            <a:avLst/>
          </a:prstGeom>
          <a:noFill/>
        </p:spPr>
        <p:txBody>
          <a:bodyPr wrap="square" rtlCol="0">
            <a:spAutoFit/>
          </a:bodyPr>
          <a:lstStyle/>
          <a:p>
            <a:r>
              <a:rPr lang="en-US" dirty="0"/>
              <a:t>      Eligibility </a:t>
            </a:r>
          </a:p>
          <a:p>
            <a:r>
              <a:rPr lang="en-US" dirty="0"/>
              <a:t> (30% or higher) </a:t>
            </a:r>
          </a:p>
          <a:p>
            <a:r>
              <a:rPr lang="en-US" dirty="0"/>
              <a:t>effective 6-24-14</a:t>
            </a:r>
          </a:p>
        </p:txBody>
      </p:sp>
      <p:sp>
        <p:nvSpPr>
          <p:cNvPr id="21" name="TextBox 20">
            <a:extLst>
              <a:ext uri="{FF2B5EF4-FFF2-40B4-BE49-F238E27FC236}">
                <a16:creationId xmlns:a16="http://schemas.microsoft.com/office/drawing/2014/main" id="{9DAFB5FF-08EE-40FA-8F19-B61F90EA9638}"/>
              </a:ext>
            </a:extLst>
          </p:cNvPr>
          <p:cNvSpPr txBox="1"/>
          <p:nvPr/>
        </p:nvSpPr>
        <p:spPr>
          <a:xfrm>
            <a:off x="9735642" y="4667036"/>
            <a:ext cx="2468863" cy="646331"/>
          </a:xfrm>
          <a:prstGeom prst="rect">
            <a:avLst/>
          </a:prstGeom>
          <a:noFill/>
        </p:spPr>
        <p:txBody>
          <a:bodyPr wrap="square" rtlCol="0">
            <a:spAutoFit/>
          </a:bodyPr>
          <a:lstStyle/>
          <a:p>
            <a:r>
              <a:rPr lang="en-US" dirty="0"/>
              <a:t>      VAF 21-686c </a:t>
            </a:r>
          </a:p>
          <a:p>
            <a:r>
              <a:rPr lang="en-US" dirty="0"/>
              <a:t>  received 10-16-19</a:t>
            </a:r>
          </a:p>
        </p:txBody>
      </p:sp>
      <p:cxnSp>
        <p:nvCxnSpPr>
          <p:cNvPr id="24" name="Straight Connector 23">
            <a:extLst>
              <a:ext uri="{FF2B5EF4-FFF2-40B4-BE49-F238E27FC236}">
                <a16:creationId xmlns:a16="http://schemas.microsoft.com/office/drawing/2014/main" id="{BD339230-BE5C-496C-B7BE-E1B569DD7902}"/>
              </a:ext>
            </a:extLst>
          </p:cNvPr>
          <p:cNvCxnSpPr>
            <a:cxnSpLocks/>
            <a:stCxn id="6" idx="0"/>
          </p:cNvCxnSpPr>
          <p:nvPr/>
        </p:nvCxnSpPr>
        <p:spPr bwMode="auto">
          <a:xfrm>
            <a:off x="5947239" y="2942596"/>
            <a:ext cx="5144" cy="1566442"/>
          </a:xfrm>
          <a:prstGeom prst="line">
            <a:avLst/>
          </a:prstGeom>
          <a:solidFill>
            <a:schemeClr val="accent1"/>
          </a:solidFill>
          <a:ln w="25400" cap="flat" cmpd="sng" algn="ctr">
            <a:solidFill>
              <a:srgbClr val="FF0000"/>
            </a:solidFill>
            <a:prstDash val="sysDot"/>
            <a:round/>
            <a:headEnd type="none" w="sm" len="sm"/>
            <a:tailEnd type="none" w="sm" len="sm"/>
          </a:ln>
          <a:effectLst/>
        </p:spPr>
      </p:cxnSp>
      <p:cxnSp>
        <p:nvCxnSpPr>
          <p:cNvPr id="25" name="Straight Connector 24">
            <a:extLst>
              <a:ext uri="{FF2B5EF4-FFF2-40B4-BE49-F238E27FC236}">
                <a16:creationId xmlns:a16="http://schemas.microsoft.com/office/drawing/2014/main" id="{240AEC1A-50F7-4A99-B91E-52132CF4A138}"/>
              </a:ext>
            </a:extLst>
          </p:cNvPr>
          <p:cNvCxnSpPr>
            <a:cxnSpLocks/>
            <a:endCxn id="5" idx="0"/>
          </p:cNvCxnSpPr>
          <p:nvPr/>
        </p:nvCxnSpPr>
        <p:spPr bwMode="auto">
          <a:xfrm>
            <a:off x="11105213" y="2886997"/>
            <a:ext cx="8701" cy="1332786"/>
          </a:xfrm>
          <a:prstGeom prst="line">
            <a:avLst/>
          </a:prstGeom>
          <a:solidFill>
            <a:schemeClr val="accent1"/>
          </a:solidFill>
          <a:ln w="25400" cap="flat" cmpd="sng" algn="ctr">
            <a:solidFill>
              <a:srgbClr val="FF0000"/>
            </a:solidFill>
            <a:prstDash val="sysDot"/>
            <a:round/>
            <a:headEnd type="none" w="sm" len="sm"/>
            <a:tailEnd type="none" w="sm" len="sm"/>
          </a:ln>
          <a:effectLst/>
        </p:spPr>
      </p:cxnSp>
      <p:cxnSp>
        <p:nvCxnSpPr>
          <p:cNvPr id="26" name="Straight Connector 25">
            <a:extLst>
              <a:ext uri="{FF2B5EF4-FFF2-40B4-BE49-F238E27FC236}">
                <a16:creationId xmlns:a16="http://schemas.microsoft.com/office/drawing/2014/main" id="{7D033017-DF00-4E6C-A10A-D58CBA227E06}"/>
              </a:ext>
            </a:extLst>
          </p:cNvPr>
          <p:cNvCxnSpPr>
            <a:cxnSpLocks/>
            <a:stCxn id="12" idx="0"/>
          </p:cNvCxnSpPr>
          <p:nvPr/>
        </p:nvCxnSpPr>
        <p:spPr bwMode="auto">
          <a:xfrm>
            <a:off x="2676216" y="2932557"/>
            <a:ext cx="0" cy="1274767"/>
          </a:xfrm>
          <a:prstGeom prst="line">
            <a:avLst/>
          </a:prstGeom>
          <a:solidFill>
            <a:schemeClr val="accent1"/>
          </a:solidFill>
          <a:ln w="25400" cap="flat" cmpd="sng" algn="ctr">
            <a:solidFill>
              <a:srgbClr val="FF0000"/>
            </a:solidFill>
            <a:prstDash val="sysDot"/>
            <a:round/>
            <a:headEnd type="none" w="sm" len="sm"/>
            <a:tailEnd type="none" w="sm" len="sm"/>
          </a:ln>
          <a:effectLst/>
        </p:spPr>
      </p:cxnSp>
      <p:sp>
        <p:nvSpPr>
          <p:cNvPr id="9" name="Oval 8">
            <a:extLst>
              <a:ext uri="{FF2B5EF4-FFF2-40B4-BE49-F238E27FC236}">
                <a16:creationId xmlns:a16="http://schemas.microsoft.com/office/drawing/2014/main" id="{86343C32-2780-4562-AC03-408FDD33B54D}"/>
              </a:ext>
            </a:extLst>
          </p:cNvPr>
          <p:cNvSpPr/>
          <p:nvPr/>
        </p:nvSpPr>
        <p:spPr>
          <a:xfrm>
            <a:off x="2487354" y="4221978"/>
            <a:ext cx="377724" cy="3510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452CD26-D6C8-4CB8-8192-ED1B22DC16FA}"/>
              </a:ext>
            </a:extLst>
          </p:cNvPr>
          <p:cNvSpPr/>
          <p:nvPr/>
        </p:nvSpPr>
        <p:spPr>
          <a:xfrm>
            <a:off x="4793013" y="4245651"/>
            <a:ext cx="377724" cy="3510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AB9F31D-8684-4860-B085-6546F0EB8C89}"/>
              </a:ext>
            </a:extLst>
          </p:cNvPr>
          <p:cNvSpPr/>
          <p:nvPr/>
        </p:nvSpPr>
        <p:spPr>
          <a:xfrm>
            <a:off x="8900159" y="4215261"/>
            <a:ext cx="377724" cy="3510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7EAAEF7-8A18-48D7-83A4-A0D9E54D33F0}"/>
              </a:ext>
            </a:extLst>
          </p:cNvPr>
          <p:cNvSpPr/>
          <p:nvPr/>
        </p:nvSpPr>
        <p:spPr>
          <a:xfrm>
            <a:off x="10925052" y="4219783"/>
            <a:ext cx="377724" cy="3510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861FC0C-5916-4EF1-AD6D-0F9DE3FFF2EC}"/>
              </a:ext>
            </a:extLst>
          </p:cNvPr>
          <p:cNvSpPr txBox="1"/>
          <p:nvPr/>
        </p:nvSpPr>
        <p:spPr>
          <a:xfrm>
            <a:off x="5308907" y="4539343"/>
            <a:ext cx="2468863" cy="369332"/>
          </a:xfrm>
          <a:prstGeom prst="rect">
            <a:avLst/>
          </a:prstGeom>
          <a:noFill/>
        </p:spPr>
        <p:txBody>
          <a:bodyPr wrap="square" rtlCol="0">
            <a:spAutoFit/>
          </a:bodyPr>
          <a:lstStyle/>
          <a:p>
            <a:r>
              <a:rPr lang="en-US" dirty="0"/>
              <a:t>  10-16-18</a:t>
            </a:r>
          </a:p>
        </p:txBody>
      </p:sp>
      <p:sp>
        <p:nvSpPr>
          <p:cNvPr id="23" name="TextBox 22">
            <a:extLst>
              <a:ext uri="{FF2B5EF4-FFF2-40B4-BE49-F238E27FC236}">
                <a16:creationId xmlns:a16="http://schemas.microsoft.com/office/drawing/2014/main" id="{E7FA7389-3B8B-46A5-8991-60BC2D4CBDC1}"/>
              </a:ext>
            </a:extLst>
          </p:cNvPr>
          <p:cNvSpPr txBox="1"/>
          <p:nvPr/>
        </p:nvSpPr>
        <p:spPr>
          <a:xfrm>
            <a:off x="2828023" y="1938833"/>
            <a:ext cx="3119214" cy="646331"/>
          </a:xfrm>
          <a:prstGeom prst="rect">
            <a:avLst/>
          </a:prstGeom>
          <a:noFill/>
        </p:spPr>
        <p:txBody>
          <a:bodyPr wrap="square" rtlCol="0">
            <a:spAutoFit/>
          </a:bodyPr>
          <a:lstStyle/>
          <a:p>
            <a:r>
              <a:rPr lang="en-US" i="1" dirty="0"/>
              <a:t>Additional time as a result     </a:t>
            </a:r>
          </a:p>
          <a:p>
            <a:r>
              <a:rPr lang="en-US" i="1" dirty="0"/>
              <a:t>       Decision Notice</a:t>
            </a:r>
          </a:p>
        </p:txBody>
      </p:sp>
    </p:spTree>
    <p:extLst>
      <p:ext uri="{BB962C8B-B14F-4D97-AF65-F5344CB8AC3E}">
        <p14:creationId xmlns:p14="http://schemas.microsoft.com/office/powerpoint/2010/main" val="9086353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animBg="1"/>
      <p:bldP spid="15" grpId="0"/>
      <p:bldP spid="16" grpId="0" animBg="1"/>
      <p:bldP spid="17" grpId="0" animBg="1"/>
      <p:bldP spid="18" grpId="0"/>
      <p:bldP spid="21" grpId="0"/>
      <p:bldP spid="9" grpId="0" animBg="1"/>
      <p:bldP spid="14" grpId="0" animBg="1"/>
      <p:bldP spid="22" grpId="0" animBg="1"/>
      <p:bldP spid="5" grpId="0" animBg="1"/>
      <p:bldP spid="3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School Children </a:t>
            </a:r>
          </a:p>
        </p:txBody>
      </p:sp>
      <p:sp>
        <p:nvSpPr>
          <p:cNvPr id="3" name="Content Placeholder 2"/>
          <p:cNvSpPr>
            <a:spLocks noGrp="1"/>
          </p:cNvSpPr>
          <p:nvPr>
            <p:ph idx="1"/>
          </p:nvPr>
        </p:nvSpPr>
        <p:spPr>
          <a:xfrm>
            <a:off x="751220" y="1664709"/>
            <a:ext cx="7085320" cy="4691641"/>
          </a:xfrm>
        </p:spPr>
        <p:txBody>
          <a:bodyPr/>
          <a:lstStyle/>
          <a:p>
            <a:pPr marL="0" indent="0">
              <a:buNone/>
            </a:pPr>
            <a:r>
              <a:rPr lang="en-US" dirty="0"/>
              <a:t>The </a:t>
            </a:r>
            <a:r>
              <a:rPr lang="en-US" i="1" dirty="0"/>
              <a:t>“Keyword”</a:t>
            </a:r>
            <a:r>
              <a:rPr lang="en-US" dirty="0"/>
              <a:t> search in VBMS can be a powerful tool for finding potential Rating Decisions and Notifications that may impact a dependency claim – While viewing the documents: </a:t>
            </a:r>
          </a:p>
          <a:p>
            <a:pPr marL="0" indent="0">
              <a:buNone/>
            </a:pPr>
            <a:endParaRPr lang="en-US" sz="500" dirty="0"/>
          </a:p>
          <a:p>
            <a:pPr marL="0" indent="0">
              <a:buNone/>
            </a:pPr>
            <a:endParaRPr lang="en-US" sz="500" dirty="0"/>
          </a:p>
          <a:p>
            <a:pPr lvl="1">
              <a:buFont typeface="Arial" panose="020B0604020202020204" pitchFamily="34" charset="0"/>
              <a:buChar char="•"/>
            </a:pPr>
            <a:r>
              <a:rPr lang="en-US" dirty="0"/>
              <a:t>Use the chevron by </a:t>
            </a:r>
            <a:r>
              <a:rPr lang="en-US" i="1" dirty="0"/>
              <a:t>“Keyword”</a:t>
            </a:r>
            <a:r>
              <a:rPr lang="en-US" dirty="0"/>
              <a:t> to open the search box</a:t>
            </a:r>
          </a:p>
          <a:p>
            <a:pPr marL="457200" lvl="1" indent="0">
              <a:buNone/>
            </a:pPr>
            <a:endParaRPr lang="en-US" sz="800" dirty="0"/>
          </a:p>
          <a:p>
            <a:pPr lvl="1">
              <a:buFont typeface="Arial" panose="020B0604020202020204" pitchFamily="34" charset="0"/>
              <a:buChar char="•"/>
            </a:pPr>
            <a:r>
              <a:rPr lang="en-US" dirty="0"/>
              <a:t>Enter keyword(s) separated by spaces</a:t>
            </a:r>
          </a:p>
          <a:p>
            <a:pPr marL="457200" lvl="1" indent="0">
              <a:buNone/>
            </a:pPr>
            <a:endParaRPr lang="en-US" sz="800" dirty="0"/>
          </a:p>
          <a:p>
            <a:pPr lvl="1">
              <a:buFont typeface="Arial" panose="020B0604020202020204" pitchFamily="34" charset="0"/>
              <a:buChar char="•"/>
            </a:pPr>
            <a:r>
              <a:rPr lang="en-US" dirty="0"/>
              <a:t>Click </a:t>
            </a:r>
            <a:r>
              <a:rPr lang="en-US" i="1" dirty="0"/>
              <a:t>“Filter”</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5" name="Picture 4">
            <a:extLst>
              <a:ext uri="{FF2B5EF4-FFF2-40B4-BE49-F238E27FC236}">
                <a16:creationId xmlns:a16="http://schemas.microsoft.com/office/drawing/2014/main" id="{8B69CAA9-FD31-4D17-974A-5F9321CEB685}"/>
              </a:ext>
            </a:extLst>
          </p:cNvPr>
          <p:cNvPicPr>
            <a:picLocks noChangeAspect="1"/>
          </p:cNvPicPr>
          <p:nvPr/>
        </p:nvPicPr>
        <p:blipFill>
          <a:blip r:embed="rId2"/>
          <a:stretch>
            <a:fillRect/>
          </a:stretch>
        </p:blipFill>
        <p:spPr>
          <a:xfrm>
            <a:off x="8542098" y="1415984"/>
            <a:ext cx="2535898" cy="4940366"/>
          </a:xfrm>
          <a:prstGeom prst="rect">
            <a:avLst/>
          </a:prstGeom>
        </p:spPr>
      </p:pic>
      <p:sp>
        <p:nvSpPr>
          <p:cNvPr id="6" name="Rectangle: Rounded Corners 5">
            <a:extLst>
              <a:ext uri="{FF2B5EF4-FFF2-40B4-BE49-F238E27FC236}">
                <a16:creationId xmlns:a16="http://schemas.microsoft.com/office/drawing/2014/main" id="{15DDB710-CC1E-490F-A298-24788A7F9717}"/>
              </a:ext>
            </a:extLst>
          </p:cNvPr>
          <p:cNvSpPr/>
          <p:nvPr/>
        </p:nvSpPr>
        <p:spPr bwMode="auto">
          <a:xfrm>
            <a:off x="8542098" y="3058886"/>
            <a:ext cx="1208314" cy="281676"/>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70963873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School Children </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7" name="Picture 6">
            <a:extLst>
              <a:ext uri="{FF2B5EF4-FFF2-40B4-BE49-F238E27FC236}">
                <a16:creationId xmlns:a16="http://schemas.microsoft.com/office/drawing/2014/main" id="{03A6E09A-94ED-417B-A84E-06584E8A3581}"/>
              </a:ext>
            </a:extLst>
          </p:cNvPr>
          <p:cNvPicPr>
            <a:picLocks noChangeAspect="1"/>
          </p:cNvPicPr>
          <p:nvPr/>
        </p:nvPicPr>
        <p:blipFill>
          <a:blip r:embed="rId2"/>
          <a:stretch>
            <a:fillRect/>
          </a:stretch>
        </p:blipFill>
        <p:spPr>
          <a:xfrm>
            <a:off x="4746171" y="1676959"/>
            <a:ext cx="7043058" cy="4243893"/>
          </a:xfrm>
          <a:prstGeom prst="rect">
            <a:avLst/>
          </a:prstGeom>
        </p:spPr>
      </p:pic>
      <p:sp>
        <p:nvSpPr>
          <p:cNvPr id="9" name="Content Placeholder 2">
            <a:extLst>
              <a:ext uri="{FF2B5EF4-FFF2-40B4-BE49-F238E27FC236}">
                <a16:creationId xmlns:a16="http://schemas.microsoft.com/office/drawing/2014/main" id="{07C81108-227A-4B23-B3CF-CA3D43579361}"/>
              </a:ext>
            </a:extLst>
          </p:cNvPr>
          <p:cNvSpPr>
            <a:spLocks noGrp="1"/>
          </p:cNvSpPr>
          <p:nvPr>
            <p:ph idx="1"/>
          </p:nvPr>
        </p:nvSpPr>
        <p:spPr>
          <a:xfrm>
            <a:off x="730622" y="1415984"/>
            <a:ext cx="3863149" cy="4092187"/>
          </a:xfrm>
        </p:spPr>
        <p:txBody>
          <a:bodyPr/>
          <a:lstStyle/>
          <a:p>
            <a:pPr marL="0" indent="0">
              <a:buNone/>
            </a:pPr>
            <a:endParaRPr lang="en-US" dirty="0"/>
          </a:p>
          <a:p>
            <a:pPr marL="0" indent="0">
              <a:buNone/>
            </a:pPr>
            <a:endParaRPr lang="en-US" dirty="0"/>
          </a:p>
          <a:p>
            <a:pPr marL="0" indent="0">
              <a:buNone/>
            </a:pPr>
            <a:r>
              <a:rPr lang="en-US" dirty="0"/>
              <a:t>Note that the search results can be further filtered by using a date range</a:t>
            </a:r>
          </a:p>
        </p:txBody>
      </p:sp>
      <p:sp>
        <p:nvSpPr>
          <p:cNvPr id="10" name="Rectangle: Rounded Corners 9">
            <a:extLst>
              <a:ext uri="{FF2B5EF4-FFF2-40B4-BE49-F238E27FC236}">
                <a16:creationId xmlns:a16="http://schemas.microsoft.com/office/drawing/2014/main" id="{ACDE8338-C6ED-44C0-BD6E-6728481DC19A}"/>
              </a:ext>
            </a:extLst>
          </p:cNvPr>
          <p:cNvSpPr/>
          <p:nvPr/>
        </p:nvSpPr>
        <p:spPr bwMode="auto">
          <a:xfrm>
            <a:off x="4669971" y="5215609"/>
            <a:ext cx="1600200" cy="782420"/>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37232878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School Children </a:t>
            </a:r>
          </a:p>
        </p:txBody>
      </p:sp>
      <p:sp>
        <p:nvSpPr>
          <p:cNvPr id="3" name="Content Placeholder 2"/>
          <p:cNvSpPr>
            <a:spLocks noGrp="1"/>
          </p:cNvSpPr>
          <p:nvPr>
            <p:ph idx="1"/>
          </p:nvPr>
        </p:nvSpPr>
        <p:spPr>
          <a:xfrm>
            <a:off x="730623" y="1783043"/>
            <a:ext cx="10945906" cy="4691641"/>
          </a:xfrm>
        </p:spPr>
        <p:txBody>
          <a:bodyPr/>
          <a:lstStyle/>
          <a:p>
            <a:pPr marL="0" indent="0">
              <a:buNone/>
            </a:pPr>
            <a:r>
              <a:rPr lang="en-US" dirty="0"/>
              <a:t>If the evidence shows that we can convert a minor child to a school child on the 18</a:t>
            </a:r>
            <a:r>
              <a:rPr lang="en-US" baseline="30000" dirty="0"/>
              <a:t>th</a:t>
            </a:r>
            <a:r>
              <a:rPr lang="en-US" dirty="0"/>
              <a:t> birthday, then:  </a:t>
            </a:r>
          </a:p>
          <a:p>
            <a:pPr marL="0" indent="0">
              <a:buNone/>
            </a:pPr>
            <a:endParaRPr lang="en-US" sz="1000" dirty="0"/>
          </a:p>
          <a:p>
            <a:pPr lvl="1">
              <a:buFont typeface="Arial" panose="020B0604020202020204" pitchFamily="34" charset="0"/>
              <a:buChar char="•"/>
            </a:pPr>
            <a:r>
              <a:rPr lang="en-US" dirty="0"/>
              <a:t>The 18</a:t>
            </a:r>
            <a:r>
              <a:rPr lang="en-US" baseline="30000" dirty="0"/>
              <a:t>th</a:t>
            </a:r>
            <a:r>
              <a:rPr lang="en-US" dirty="0"/>
              <a:t> birthday is the effective date for adding the child, also called the </a:t>
            </a:r>
            <a:r>
              <a:rPr lang="en-US" i="1" dirty="0"/>
              <a:t>“event”</a:t>
            </a:r>
            <a:r>
              <a:rPr lang="en-US" dirty="0"/>
              <a:t> date in VBMS-A</a:t>
            </a:r>
          </a:p>
          <a:p>
            <a:pPr marL="457200" lvl="1" indent="0">
              <a:buNone/>
            </a:pPr>
            <a:endParaRPr lang="en-US" sz="1000" dirty="0"/>
          </a:p>
          <a:p>
            <a:pPr lvl="1">
              <a:buFont typeface="Arial" panose="020B0604020202020204" pitchFamily="34" charset="0"/>
              <a:buChar char="•"/>
            </a:pPr>
            <a:r>
              <a:rPr lang="en-US" dirty="0"/>
              <a:t>The </a:t>
            </a:r>
            <a:r>
              <a:rPr lang="en-US" b="1" i="1" dirty="0">
                <a:effectLst>
                  <a:outerShdw blurRad="38100" dist="38100" dir="2700000" algn="tl">
                    <a:srgbClr val="000000">
                      <a:alpha val="43137"/>
                    </a:srgbClr>
                  </a:outerShdw>
                </a:effectLst>
              </a:rPr>
              <a:t>payment effective date</a:t>
            </a:r>
            <a:r>
              <a:rPr lang="en-US" dirty="0"/>
              <a:t> is the first day of the following month  </a:t>
            </a:r>
          </a:p>
          <a:p>
            <a:pPr marL="0" indent="0">
              <a:buNone/>
            </a:pPr>
            <a:endParaRPr lang="en-US" dirty="0"/>
          </a:p>
          <a:p>
            <a:pPr lvl="1">
              <a:buFont typeface="Wingdings" panose="05000000000000000000" pitchFamily="2" charset="2"/>
              <a:buChar char="v"/>
            </a:pPr>
            <a:r>
              <a:rPr lang="en-US" dirty="0"/>
              <a:t>M21-1 III.iii.6.B.1.a</a:t>
            </a:r>
          </a:p>
          <a:p>
            <a:pPr marL="517525" lvl="1" indent="0">
              <a:buNone/>
            </a:pPr>
            <a:endParaRPr lang="en-US" sz="1100" dirty="0"/>
          </a:p>
          <a:p>
            <a:pPr lvl="1">
              <a:buFont typeface="Wingdings" panose="05000000000000000000" pitchFamily="2" charset="2"/>
              <a:buChar char="v"/>
            </a:pPr>
            <a:r>
              <a:rPr lang="en-US" dirty="0"/>
              <a:t>38 CFR 3.31</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167676700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VBMS-A Steps</a:t>
            </a:r>
          </a:p>
        </p:txBody>
      </p:sp>
      <p:sp>
        <p:nvSpPr>
          <p:cNvPr id="3" name="Content Placeholder 2"/>
          <p:cNvSpPr>
            <a:spLocks noGrp="1"/>
          </p:cNvSpPr>
          <p:nvPr>
            <p:ph idx="1"/>
          </p:nvPr>
        </p:nvSpPr>
        <p:spPr>
          <a:xfrm>
            <a:off x="657733" y="1767329"/>
            <a:ext cx="10876532" cy="616852"/>
          </a:xfrm>
        </p:spPr>
        <p:txBody>
          <a:bodyPr/>
          <a:lstStyle/>
          <a:p>
            <a:pPr marL="0" indent="0">
              <a:buNone/>
            </a:pPr>
            <a:r>
              <a:rPr lang="en-US" sz="2500" dirty="0"/>
              <a:t>To convert a minor child to a school child on the 18</a:t>
            </a:r>
            <a:r>
              <a:rPr lang="en-US" sz="2500" baseline="30000" dirty="0"/>
              <a:t>th</a:t>
            </a:r>
            <a:r>
              <a:rPr lang="en-US" sz="2500" dirty="0"/>
              <a:t> birthday, promulgating VSRs should note the following in VBMS-A:</a:t>
            </a:r>
            <a:endParaRPr lang="en-US" sz="2500" b="1" u="sng"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
        <p:nvSpPr>
          <p:cNvPr id="8" name="Content Placeholder 2">
            <a:extLst>
              <a:ext uri="{FF2B5EF4-FFF2-40B4-BE49-F238E27FC236}">
                <a16:creationId xmlns:a16="http://schemas.microsoft.com/office/drawing/2014/main" id="{F4AF4005-74E9-4830-A936-A45901E3253A}"/>
              </a:ext>
            </a:extLst>
          </p:cNvPr>
          <p:cNvSpPr txBox="1">
            <a:spLocks/>
          </p:cNvSpPr>
          <p:nvPr/>
        </p:nvSpPr>
        <p:spPr bwMode="auto">
          <a:xfrm>
            <a:off x="781446" y="4381303"/>
            <a:ext cx="10629107" cy="157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r>
              <a:rPr lang="en-US" sz="2500" kern="0" dirty="0"/>
              <a:t>The </a:t>
            </a:r>
            <a:r>
              <a:rPr lang="en-US" sz="2500" i="1" kern="0" dirty="0"/>
              <a:t>“Event Date”</a:t>
            </a:r>
            <a:r>
              <a:rPr lang="en-US" sz="2500" kern="0" dirty="0"/>
              <a:t> is the child’s 18</a:t>
            </a:r>
            <a:r>
              <a:rPr lang="en-US" sz="2500" kern="0" baseline="30000" dirty="0"/>
              <a:t>th</a:t>
            </a:r>
            <a:r>
              <a:rPr lang="en-US" sz="2500" kern="0" dirty="0"/>
              <a:t> birthday</a:t>
            </a:r>
          </a:p>
          <a:p>
            <a:pPr marL="0" indent="0">
              <a:buNone/>
            </a:pPr>
            <a:endParaRPr lang="en-US" sz="1000" kern="0" dirty="0"/>
          </a:p>
          <a:p>
            <a:r>
              <a:rPr lang="en-US" sz="2500" kern="0" dirty="0"/>
              <a:t>The </a:t>
            </a:r>
            <a:r>
              <a:rPr lang="en-US" sz="2500" i="1" kern="0" dirty="0"/>
              <a:t>“Award Eff Date”</a:t>
            </a:r>
            <a:r>
              <a:rPr lang="en-US" sz="2500" kern="0" dirty="0"/>
              <a:t> is automatically filled with the 18</a:t>
            </a:r>
            <a:r>
              <a:rPr lang="en-US" sz="2500" kern="0" baseline="30000" dirty="0"/>
              <a:t>th</a:t>
            </a:r>
            <a:r>
              <a:rPr lang="en-US" sz="2500" kern="0" dirty="0"/>
              <a:t> birthday,                 it must be manually updated to be first day of the following month</a:t>
            </a:r>
            <a:endParaRPr lang="en-US" sz="2500" b="1" kern="0" dirty="0">
              <a:solidFill>
                <a:srgbClr val="FF0000"/>
              </a:solidFill>
            </a:endParaRPr>
          </a:p>
        </p:txBody>
      </p:sp>
      <p:pic>
        <p:nvPicPr>
          <p:cNvPr id="12" name="Picture 11">
            <a:extLst>
              <a:ext uri="{FF2B5EF4-FFF2-40B4-BE49-F238E27FC236}">
                <a16:creationId xmlns:a16="http://schemas.microsoft.com/office/drawing/2014/main" id="{F3639187-6326-4FCC-B47B-65D3769FF165}"/>
              </a:ext>
            </a:extLst>
          </p:cNvPr>
          <p:cNvPicPr>
            <a:picLocks noChangeAspect="1"/>
          </p:cNvPicPr>
          <p:nvPr/>
        </p:nvPicPr>
        <p:blipFill>
          <a:blip r:embed="rId2"/>
          <a:stretch>
            <a:fillRect/>
          </a:stretch>
        </p:blipFill>
        <p:spPr>
          <a:xfrm>
            <a:off x="657733" y="2822036"/>
            <a:ext cx="11273010" cy="648288"/>
          </a:xfrm>
          <a:prstGeom prst="rect">
            <a:avLst/>
          </a:prstGeom>
        </p:spPr>
      </p:pic>
      <p:sp>
        <p:nvSpPr>
          <p:cNvPr id="13" name="Rectangle: Rounded Corners 12">
            <a:extLst>
              <a:ext uri="{FF2B5EF4-FFF2-40B4-BE49-F238E27FC236}">
                <a16:creationId xmlns:a16="http://schemas.microsoft.com/office/drawing/2014/main" id="{22E6DE72-969F-4E85-91AE-493B517C2E23}"/>
              </a:ext>
            </a:extLst>
          </p:cNvPr>
          <p:cNvSpPr/>
          <p:nvPr/>
        </p:nvSpPr>
        <p:spPr bwMode="auto">
          <a:xfrm>
            <a:off x="3873271" y="2810927"/>
            <a:ext cx="1351871" cy="730577"/>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6" name="Rectangle: Rounded Corners 15">
            <a:extLst>
              <a:ext uri="{FF2B5EF4-FFF2-40B4-BE49-F238E27FC236}">
                <a16:creationId xmlns:a16="http://schemas.microsoft.com/office/drawing/2014/main" id="{7D57B104-04FC-4978-A8A9-5329045DBA15}"/>
              </a:ext>
            </a:extLst>
          </p:cNvPr>
          <p:cNvSpPr/>
          <p:nvPr/>
        </p:nvSpPr>
        <p:spPr bwMode="auto">
          <a:xfrm>
            <a:off x="10566400" y="2810927"/>
            <a:ext cx="1351871" cy="730577"/>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14" name="Picture 13">
            <a:extLst>
              <a:ext uri="{FF2B5EF4-FFF2-40B4-BE49-F238E27FC236}">
                <a16:creationId xmlns:a16="http://schemas.microsoft.com/office/drawing/2014/main" id="{B67A5286-8DDC-491A-9F59-65C0BB97F12E}"/>
              </a:ext>
            </a:extLst>
          </p:cNvPr>
          <p:cNvPicPr>
            <a:picLocks noChangeAspect="1"/>
          </p:cNvPicPr>
          <p:nvPr/>
        </p:nvPicPr>
        <p:blipFill>
          <a:blip r:embed="rId3"/>
          <a:stretch>
            <a:fillRect/>
          </a:stretch>
        </p:blipFill>
        <p:spPr>
          <a:xfrm>
            <a:off x="7535611" y="3994167"/>
            <a:ext cx="4395132" cy="387136"/>
          </a:xfrm>
          <a:prstGeom prst="rect">
            <a:avLst/>
          </a:prstGeom>
        </p:spPr>
      </p:pic>
      <p:cxnSp>
        <p:nvCxnSpPr>
          <p:cNvPr id="9" name="Straight Arrow Connector 8">
            <a:extLst>
              <a:ext uri="{FF2B5EF4-FFF2-40B4-BE49-F238E27FC236}">
                <a16:creationId xmlns:a16="http://schemas.microsoft.com/office/drawing/2014/main" id="{F25B1FDC-A459-44C0-A1BF-E825002FB563}"/>
              </a:ext>
            </a:extLst>
          </p:cNvPr>
          <p:cNvCxnSpPr>
            <a:cxnSpLocks/>
          </p:cNvCxnSpPr>
          <p:nvPr/>
        </p:nvCxnSpPr>
        <p:spPr bwMode="auto">
          <a:xfrm>
            <a:off x="11242335" y="3541504"/>
            <a:ext cx="0" cy="510468"/>
          </a:xfrm>
          <a:prstGeom prst="straightConnector1">
            <a:avLst/>
          </a:prstGeom>
          <a:ln>
            <a:solidFill>
              <a:srgbClr val="FF0000"/>
            </a:solidFill>
            <a:headEnd type="none" w="sm" len="sm"/>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46728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School Children </a:t>
            </a:r>
          </a:p>
        </p:txBody>
      </p:sp>
      <p:sp>
        <p:nvSpPr>
          <p:cNvPr id="3" name="Content Placeholder 2"/>
          <p:cNvSpPr>
            <a:spLocks noGrp="1"/>
          </p:cNvSpPr>
          <p:nvPr>
            <p:ph idx="1"/>
          </p:nvPr>
        </p:nvSpPr>
        <p:spPr>
          <a:xfrm>
            <a:off x="657734" y="1634930"/>
            <a:ext cx="10876532" cy="915985"/>
          </a:xfrm>
        </p:spPr>
        <p:txBody>
          <a:bodyPr/>
          <a:lstStyle/>
          <a:p>
            <a:pPr marL="0" indent="0">
              <a:buNone/>
            </a:pPr>
            <a:r>
              <a:rPr lang="en-US" sz="2500" dirty="0"/>
              <a:t>Promulgators can spot an </a:t>
            </a:r>
            <a:r>
              <a:rPr lang="en-US" sz="2500" b="1" i="1" dirty="0">
                <a:solidFill>
                  <a:srgbClr val="FF0000"/>
                </a:solidFill>
                <a:effectLst>
                  <a:outerShdw blurRad="38100" dist="38100" dir="2700000" algn="tl">
                    <a:srgbClr val="000000">
                      <a:alpha val="43137"/>
                    </a:srgbClr>
                  </a:outerShdw>
                </a:effectLst>
              </a:rPr>
              <a:t>incorrect</a:t>
            </a:r>
            <a:r>
              <a:rPr lang="en-US" sz="2500" b="1" dirty="0">
                <a:solidFill>
                  <a:srgbClr val="FF0000"/>
                </a:solidFill>
              </a:rPr>
              <a:t> </a:t>
            </a:r>
            <a:r>
              <a:rPr lang="en-US" sz="2500" dirty="0"/>
              <a:t>school child effective date by reviewing the chart that lists dependents on Draft Award in VBMS-A:</a:t>
            </a:r>
            <a:endParaRPr lang="en-US" sz="2500" b="1" u="sng"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
        <p:nvSpPr>
          <p:cNvPr id="8" name="Content Placeholder 2">
            <a:extLst>
              <a:ext uri="{FF2B5EF4-FFF2-40B4-BE49-F238E27FC236}">
                <a16:creationId xmlns:a16="http://schemas.microsoft.com/office/drawing/2014/main" id="{F4AF4005-74E9-4830-A936-A45901E3253A}"/>
              </a:ext>
            </a:extLst>
          </p:cNvPr>
          <p:cNvSpPr txBox="1">
            <a:spLocks/>
          </p:cNvSpPr>
          <p:nvPr/>
        </p:nvSpPr>
        <p:spPr bwMode="auto">
          <a:xfrm>
            <a:off x="741723" y="4522677"/>
            <a:ext cx="10629107" cy="17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r>
              <a:rPr lang="en-US" sz="2500" kern="0" dirty="0"/>
              <a:t>The effective date that </a:t>
            </a:r>
            <a:r>
              <a:rPr lang="en-US" sz="2500" i="1" kern="0" dirty="0"/>
              <a:t>“School Attendance Begins”</a:t>
            </a:r>
            <a:r>
              <a:rPr lang="en-US" sz="2500" kern="0" dirty="0"/>
              <a:t> </a:t>
            </a:r>
            <a:r>
              <a:rPr lang="en-US" sz="2500" b="1" i="1" kern="0" dirty="0">
                <a:solidFill>
                  <a:srgbClr val="FF0000"/>
                </a:solidFill>
                <a:effectLst>
                  <a:outerShdw blurRad="38100" dist="38100" dir="2700000" algn="tl">
                    <a:srgbClr val="000000">
                      <a:alpha val="43137"/>
                    </a:srgbClr>
                  </a:outerShdw>
                </a:effectLst>
              </a:rPr>
              <a:t>incorrectly</a:t>
            </a:r>
            <a:r>
              <a:rPr lang="en-US" sz="2500" kern="0" dirty="0"/>
              <a:t> shows the 18</a:t>
            </a:r>
            <a:r>
              <a:rPr lang="en-US" sz="2500" kern="0" baseline="30000" dirty="0"/>
              <a:t>th</a:t>
            </a:r>
            <a:r>
              <a:rPr lang="en-US" sz="2500" kern="0" dirty="0"/>
              <a:t> birthday</a:t>
            </a:r>
          </a:p>
          <a:p>
            <a:r>
              <a:rPr lang="en-US" sz="2500" kern="0" dirty="0"/>
              <a:t>The correct effective date should be 07/01/2017 (first day of the following month)</a:t>
            </a:r>
            <a:endParaRPr lang="en-US" sz="2500" b="1" kern="0" dirty="0">
              <a:solidFill>
                <a:srgbClr val="FF0000"/>
              </a:solidFill>
            </a:endParaRPr>
          </a:p>
        </p:txBody>
      </p:sp>
      <p:pic>
        <p:nvPicPr>
          <p:cNvPr id="6" name="Picture 5">
            <a:extLst>
              <a:ext uri="{FF2B5EF4-FFF2-40B4-BE49-F238E27FC236}">
                <a16:creationId xmlns:a16="http://schemas.microsoft.com/office/drawing/2014/main" id="{95A677AD-F33B-4674-BC6D-15385C99D19E}"/>
              </a:ext>
            </a:extLst>
          </p:cNvPr>
          <p:cNvPicPr>
            <a:picLocks noChangeAspect="1"/>
          </p:cNvPicPr>
          <p:nvPr/>
        </p:nvPicPr>
        <p:blipFill>
          <a:blip r:embed="rId2"/>
          <a:stretch>
            <a:fillRect/>
          </a:stretch>
        </p:blipFill>
        <p:spPr>
          <a:xfrm>
            <a:off x="2089113" y="2586732"/>
            <a:ext cx="7934325" cy="1866900"/>
          </a:xfrm>
          <a:prstGeom prst="rect">
            <a:avLst/>
          </a:prstGeom>
        </p:spPr>
      </p:pic>
      <p:sp>
        <p:nvSpPr>
          <p:cNvPr id="9" name="Rectangle: Rounded Corners 8">
            <a:extLst>
              <a:ext uri="{FF2B5EF4-FFF2-40B4-BE49-F238E27FC236}">
                <a16:creationId xmlns:a16="http://schemas.microsoft.com/office/drawing/2014/main" id="{B405DC28-DE7E-4F61-9E29-D59FDE9327D6}"/>
              </a:ext>
            </a:extLst>
          </p:cNvPr>
          <p:cNvSpPr/>
          <p:nvPr/>
        </p:nvSpPr>
        <p:spPr bwMode="auto">
          <a:xfrm>
            <a:off x="5976257" y="3657600"/>
            <a:ext cx="3951514" cy="359229"/>
          </a:xfrm>
          <a:prstGeom prst="roundRect">
            <a:avLst/>
          </a:prstGeom>
          <a:noFill/>
          <a:ln w="4445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91522732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VBMS-A Steps</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
        <p:nvSpPr>
          <p:cNvPr id="13" name="Content Placeholder 2">
            <a:extLst>
              <a:ext uri="{FF2B5EF4-FFF2-40B4-BE49-F238E27FC236}">
                <a16:creationId xmlns:a16="http://schemas.microsoft.com/office/drawing/2014/main" id="{1154261F-CFB9-4B8D-85FA-BFCD428B8A32}"/>
              </a:ext>
            </a:extLst>
          </p:cNvPr>
          <p:cNvSpPr txBox="1">
            <a:spLocks/>
          </p:cNvSpPr>
          <p:nvPr/>
        </p:nvSpPr>
        <p:spPr bwMode="auto">
          <a:xfrm>
            <a:off x="741965" y="4253186"/>
            <a:ext cx="10768957" cy="18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r>
              <a:rPr lang="en-US" sz="2500" kern="0" dirty="0"/>
              <a:t>On the date of the 18</a:t>
            </a:r>
            <a:r>
              <a:rPr lang="en-US" sz="2500" kern="0" baseline="30000" dirty="0"/>
              <a:t>th</a:t>
            </a:r>
            <a:r>
              <a:rPr lang="en-US" sz="2500" kern="0" dirty="0"/>
              <a:t> birthday:</a:t>
            </a:r>
          </a:p>
          <a:p>
            <a:pPr lvl="1"/>
            <a:r>
              <a:rPr lang="en-US" sz="2100" kern="0" dirty="0"/>
              <a:t>The minor child column decreases by 1</a:t>
            </a:r>
          </a:p>
          <a:p>
            <a:pPr lvl="1"/>
            <a:r>
              <a:rPr lang="en-US" sz="2100" kern="0" dirty="0"/>
              <a:t>The school child column increases by 1</a:t>
            </a:r>
          </a:p>
          <a:p>
            <a:pPr lvl="1"/>
            <a:r>
              <a:rPr lang="en-US" sz="2100" kern="0" dirty="0"/>
              <a:t>The gross compensation rate will increase</a:t>
            </a:r>
          </a:p>
        </p:txBody>
      </p:sp>
      <p:pic>
        <p:nvPicPr>
          <p:cNvPr id="16" name="Picture 15">
            <a:extLst>
              <a:ext uri="{FF2B5EF4-FFF2-40B4-BE49-F238E27FC236}">
                <a16:creationId xmlns:a16="http://schemas.microsoft.com/office/drawing/2014/main" id="{9BF0B85A-48D3-4DE3-AC7F-8468CB72ADFB}"/>
              </a:ext>
            </a:extLst>
          </p:cNvPr>
          <p:cNvPicPr>
            <a:picLocks noChangeAspect="1"/>
          </p:cNvPicPr>
          <p:nvPr/>
        </p:nvPicPr>
        <p:blipFill>
          <a:blip r:embed="rId2"/>
          <a:stretch>
            <a:fillRect/>
          </a:stretch>
        </p:blipFill>
        <p:spPr>
          <a:xfrm>
            <a:off x="1067724" y="2568346"/>
            <a:ext cx="10336021" cy="1589549"/>
          </a:xfrm>
          <a:prstGeom prst="rect">
            <a:avLst/>
          </a:prstGeom>
        </p:spPr>
      </p:pic>
      <p:sp>
        <p:nvSpPr>
          <p:cNvPr id="17" name="Content Placeholder 2">
            <a:extLst>
              <a:ext uri="{FF2B5EF4-FFF2-40B4-BE49-F238E27FC236}">
                <a16:creationId xmlns:a16="http://schemas.microsoft.com/office/drawing/2014/main" id="{D4486D1A-3584-442F-B546-1EA29365CDBA}"/>
              </a:ext>
            </a:extLst>
          </p:cNvPr>
          <p:cNvSpPr>
            <a:spLocks noGrp="1"/>
          </p:cNvSpPr>
          <p:nvPr>
            <p:ph idx="1"/>
          </p:nvPr>
        </p:nvSpPr>
        <p:spPr>
          <a:xfrm>
            <a:off x="688177" y="1565389"/>
            <a:ext cx="10876532" cy="616852"/>
          </a:xfrm>
        </p:spPr>
        <p:txBody>
          <a:bodyPr/>
          <a:lstStyle/>
          <a:p>
            <a:pPr marL="0" indent="0">
              <a:buNone/>
            </a:pPr>
            <a:r>
              <a:rPr lang="en-US" sz="2500" dirty="0"/>
              <a:t>Additionally, the pay chart will incorrectly reflect the following on the Draft Award in VBMS-A:</a:t>
            </a:r>
            <a:endParaRPr lang="en-US" sz="2500" b="1" u="sng" dirty="0">
              <a:solidFill>
                <a:srgbClr val="FF0000"/>
              </a:solidFill>
            </a:endParaRPr>
          </a:p>
        </p:txBody>
      </p:sp>
      <p:sp>
        <p:nvSpPr>
          <p:cNvPr id="3" name="Rectangle: Rounded Corners 2">
            <a:extLst>
              <a:ext uri="{FF2B5EF4-FFF2-40B4-BE49-F238E27FC236}">
                <a16:creationId xmlns:a16="http://schemas.microsoft.com/office/drawing/2014/main" id="{1F2388FA-2F61-4795-9CB4-2798FF003E55}"/>
              </a:ext>
            </a:extLst>
          </p:cNvPr>
          <p:cNvSpPr/>
          <p:nvPr/>
        </p:nvSpPr>
        <p:spPr bwMode="auto">
          <a:xfrm>
            <a:off x="9622652" y="2568327"/>
            <a:ext cx="239698" cy="1414491"/>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Rectangle: Rounded Corners 7">
            <a:extLst>
              <a:ext uri="{FF2B5EF4-FFF2-40B4-BE49-F238E27FC236}">
                <a16:creationId xmlns:a16="http://schemas.microsoft.com/office/drawing/2014/main" id="{AF53C685-799D-4F90-A9C9-D2A202590CC3}"/>
              </a:ext>
            </a:extLst>
          </p:cNvPr>
          <p:cNvSpPr/>
          <p:nvPr/>
        </p:nvSpPr>
        <p:spPr bwMode="auto">
          <a:xfrm>
            <a:off x="10042124" y="2568327"/>
            <a:ext cx="239697" cy="1414492"/>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9" name="Rectangle: Rounded Corners 8">
            <a:extLst>
              <a:ext uri="{FF2B5EF4-FFF2-40B4-BE49-F238E27FC236}">
                <a16:creationId xmlns:a16="http://schemas.microsoft.com/office/drawing/2014/main" id="{F8AC5893-FE30-489C-92DC-EE8296DEF373}"/>
              </a:ext>
            </a:extLst>
          </p:cNvPr>
          <p:cNvSpPr/>
          <p:nvPr/>
        </p:nvSpPr>
        <p:spPr bwMode="auto">
          <a:xfrm>
            <a:off x="4572000" y="2568328"/>
            <a:ext cx="887767" cy="1414491"/>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0" name="Rectangle: Rounded Corners 9">
            <a:extLst>
              <a:ext uri="{FF2B5EF4-FFF2-40B4-BE49-F238E27FC236}">
                <a16:creationId xmlns:a16="http://schemas.microsoft.com/office/drawing/2014/main" id="{A30FFCCD-CEAA-4456-B0F9-D4F51D4D0E98}"/>
              </a:ext>
            </a:extLst>
          </p:cNvPr>
          <p:cNvSpPr/>
          <p:nvPr/>
        </p:nvSpPr>
        <p:spPr bwMode="auto">
          <a:xfrm>
            <a:off x="1067724" y="3666477"/>
            <a:ext cx="9214097" cy="316341"/>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418121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Reminders</a:t>
            </a:r>
          </a:p>
        </p:txBody>
      </p:sp>
      <p:sp>
        <p:nvSpPr>
          <p:cNvPr id="3" name="Content Placeholder 2"/>
          <p:cNvSpPr>
            <a:spLocks noGrp="1"/>
          </p:cNvSpPr>
          <p:nvPr>
            <p:ph idx="1"/>
          </p:nvPr>
        </p:nvSpPr>
        <p:spPr>
          <a:xfrm>
            <a:off x="811654" y="1820337"/>
            <a:ext cx="10945906" cy="4691641"/>
          </a:xfrm>
        </p:spPr>
        <p:txBody>
          <a:bodyPr/>
          <a:lstStyle/>
          <a:p>
            <a:r>
              <a:rPr lang="en-US" dirty="0"/>
              <a:t>Do not add a stepchild prior to the date of marriage between the biological parent and the Veteran </a:t>
            </a:r>
          </a:p>
          <a:p>
            <a:pPr lvl="1">
              <a:buFont typeface="Wingdings" panose="05000000000000000000" pitchFamily="2" charset="2"/>
              <a:buChar char="v"/>
            </a:pPr>
            <a:r>
              <a:rPr lang="en-US" dirty="0"/>
              <a:t>M21-1III.iii.5.G.6.a</a:t>
            </a:r>
          </a:p>
          <a:p>
            <a:pPr marL="0" indent="0">
              <a:buNone/>
            </a:pPr>
            <a:endParaRPr lang="en-US" sz="500" dirty="0"/>
          </a:p>
          <a:p>
            <a:pPr marL="0" indent="0">
              <a:buNone/>
            </a:pPr>
            <a:endParaRPr lang="en-US" sz="500" dirty="0"/>
          </a:p>
          <a:p>
            <a:pPr marL="0" indent="0">
              <a:buNone/>
            </a:pPr>
            <a:endParaRPr lang="en-US" sz="500" dirty="0"/>
          </a:p>
          <a:p>
            <a:r>
              <a:rPr lang="en-US" dirty="0"/>
              <a:t>Ensure the effective date for removing a step child is the day after the child left the Veteran’s household  </a:t>
            </a:r>
          </a:p>
          <a:p>
            <a:pPr lvl="1">
              <a:buFont typeface="Wingdings" panose="05000000000000000000" pitchFamily="2" charset="2"/>
              <a:buChar char="v"/>
            </a:pPr>
            <a:r>
              <a:rPr lang="en-US" dirty="0"/>
              <a:t>M21-1 III.iii.5.G.6.i</a:t>
            </a:r>
          </a:p>
          <a:p>
            <a:pPr marL="457200" lvl="1" indent="0">
              <a:buNone/>
            </a:pPr>
            <a:endParaRPr lang="en-US" sz="500" dirty="0"/>
          </a:p>
          <a:p>
            <a:pPr marL="457200" lvl="1" indent="0">
              <a:buNone/>
            </a:pPr>
            <a:endParaRPr lang="en-US" sz="500" dirty="0"/>
          </a:p>
          <a:p>
            <a:pPr marL="457200" lvl="1" indent="0">
              <a:buNone/>
            </a:pPr>
            <a:endParaRPr lang="en-US" sz="500" dirty="0"/>
          </a:p>
          <a:p>
            <a:r>
              <a:rPr lang="en-US" dirty="0"/>
              <a:t>Review the eFolder to determine if evidence is already of record</a:t>
            </a:r>
          </a:p>
          <a:p>
            <a:pPr lvl="1">
              <a:buFont typeface="Wingdings" panose="05000000000000000000" pitchFamily="2" charset="2"/>
              <a:buChar char="v"/>
            </a:pPr>
            <a:r>
              <a:rPr lang="en-US" dirty="0"/>
              <a:t>M21-1 </a:t>
            </a:r>
            <a:r>
              <a:rPr lang="pl-PL" dirty="0"/>
              <a:t>III.iii.5.A.1.f. </a:t>
            </a:r>
            <a:endParaRPr lang="en-US" dirty="0"/>
          </a:p>
          <a:p>
            <a:pPr marL="457200" lvl="1"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January 15, 2020</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 – AMA Laws/Regs</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David Hannigan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956374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14" y="0"/>
            <a:ext cx="8955186"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David Hannigan</a:t>
            </a:r>
          </a:p>
          <a:p>
            <a:pPr marL="0" indent="0">
              <a:buNone/>
            </a:pPr>
            <a:endParaRPr lang="en-US" sz="1600" dirty="0"/>
          </a:p>
          <a:p>
            <a:pPr lvl="1"/>
            <a:r>
              <a:rPr lang="en-US" dirty="0"/>
              <a:t> </a:t>
            </a:r>
            <a:r>
              <a:rPr lang="en-US" sz="2800" dirty="0"/>
              <a:t>david.hannigan@va.gov</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4" y="102550"/>
            <a:ext cx="878310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BA56-BA9F-46DF-B9FF-385F50FF058A}"/>
              </a:ext>
            </a:extLst>
          </p:cNvPr>
          <p:cNvSpPr>
            <a:spLocks noGrp="1"/>
          </p:cNvSpPr>
          <p:nvPr>
            <p:ph type="title"/>
          </p:nvPr>
        </p:nvSpPr>
        <p:spPr/>
        <p:txBody>
          <a:bodyPr/>
          <a:lstStyle/>
          <a:p>
            <a:r>
              <a:rPr lang="en-US" dirty="0"/>
              <a:t>AMA – Why Laws/Regs Are Now Included</a:t>
            </a:r>
          </a:p>
        </p:txBody>
      </p:sp>
      <p:sp>
        <p:nvSpPr>
          <p:cNvPr id="3" name="Content Placeholder 2">
            <a:extLst>
              <a:ext uri="{FF2B5EF4-FFF2-40B4-BE49-F238E27FC236}">
                <a16:creationId xmlns:a16="http://schemas.microsoft.com/office/drawing/2014/main" id="{1F2DCDC7-332C-48CD-AE5A-2286E96C7C12}"/>
              </a:ext>
            </a:extLst>
          </p:cNvPr>
          <p:cNvSpPr>
            <a:spLocks noGrp="1"/>
          </p:cNvSpPr>
          <p:nvPr>
            <p:ph idx="1"/>
          </p:nvPr>
        </p:nvSpPr>
        <p:spPr>
          <a:xfrm>
            <a:off x="847165" y="1589518"/>
            <a:ext cx="11258520" cy="4766832"/>
          </a:xfrm>
        </p:spPr>
        <p:txBody>
          <a:bodyPr/>
          <a:lstStyle/>
          <a:p>
            <a:r>
              <a:rPr lang="en-US" sz="2600" dirty="0"/>
              <a:t>The </a:t>
            </a:r>
            <a:r>
              <a:rPr lang="en-US" sz="2600" i="1" dirty="0"/>
              <a:t>Veterans Appeals Improvement and Modernization Act of 2017 (AMA)</a:t>
            </a:r>
            <a:r>
              <a:rPr lang="en-US" sz="2600" dirty="0"/>
              <a:t> replaces the Statement of the Case (SOC) and Supplemental Statement of the Case (SSOC)</a:t>
            </a:r>
          </a:p>
          <a:p>
            <a:pPr marL="0" indent="0">
              <a:buNone/>
            </a:pPr>
            <a:endParaRPr lang="en-US" sz="800" dirty="0"/>
          </a:p>
          <a:p>
            <a:pPr lvl="1"/>
            <a:r>
              <a:rPr lang="en-US" dirty="0"/>
              <a:t>AMA replaces the SOC/SSOC process by moving it to the rating-level</a:t>
            </a:r>
          </a:p>
          <a:p>
            <a:pPr marL="457200" lvl="1" indent="0">
              <a:buNone/>
            </a:pPr>
            <a:endParaRPr lang="en-US" sz="800" dirty="0"/>
          </a:p>
          <a:p>
            <a:pPr lvl="1"/>
            <a:r>
              <a:rPr lang="en-US" dirty="0"/>
              <a:t>Pertinent laws/regs in the rating decision are intended to assist the claimant and POA or lawyer with understanding the basis for the decision to assist with the appeal process</a:t>
            </a:r>
          </a:p>
          <a:p>
            <a:pPr marL="457200" lvl="1" indent="0">
              <a:buNone/>
            </a:pPr>
            <a:endParaRPr lang="en-US" sz="500" dirty="0"/>
          </a:p>
          <a:p>
            <a:pPr lvl="2"/>
            <a:r>
              <a:rPr lang="en-US" sz="2400" i="1" dirty="0"/>
              <a:t>This is what the SOC/SSOC used to do!</a:t>
            </a:r>
          </a:p>
          <a:p>
            <a:pPr marL="914400" lvl="2" indent="0">
              <a:buNone/>
            </a:pPr>
            <a:endParaRPr lang="en-US" sz="2800" dirty="0"/>
          </a:p>
          <a:p>
            <a:pPr>
              <a:buFont typeface="Wingdings" panose="05000000000000000000" pitchFamily="2" charset="2"/>
              <a:buChar char="v"/>
            </a:pPr>
            <a:r>
              <a:rPr lang="en-US" sz="2400" b="1" i="1" dirty="0">
                <a:effectLst>
                  <a:outerShdw blurRad="38100" dist="38100" dir="2700000" algn="tl">
                    <a:srgbClr val="000000">
                      <a:alpha val="43137"/>
                    </a:srgbClr>
                  </a:outerShdw>
                </a:effectLst>
              </a:rPr>
              <a:t>Reminder:</a:t>
            </a:r>
            <a:r>
              <a:rPr lang="en-US" sz="2400" dirty="0"/>
              <a:t>  RAMP instruction is </a:t>
            </a:r>
            <a:r>
              <a:rPr lang="en-US" sz="2400" b="1" i="1" dirty="0">
                <a:solidFill>
                  <a:srgbClr val="FF0000"/>
                </a:solidFill>
                <a:effectLst>
                  <a:outerShdw blurRad="38100" dist="38100" dir="2700000" algn="tl">
                    <a:srgbClr val="000000">
                      <a:alpha val="43137"/>
                    </a:srgbClr>
                  </a:outerShdw>
                </a:effectLst>
              </a:rPr>
              <a:t>not</a:t>
            </a:r>
            <a:r>
              <a:rPr lang="en-US" sz="2400" dirty="0"/>
              <a:t> pertinent to non-RAMP AMA ratings</a:t>
            </a:r>
          </a:p>
          <a:p>
            <a:pPr lvl="2"/>
            <a:endParaRPr lang="en-US" dirty="0"/>
          </a:p>
        </p:txBody>
      </p:sp>
      <p:sp>
        <p:nvSpPr>
          <p:cNvPr id="4" name="Slide Number Placeholder 3">
            <a:extLst>
              <a:ext uri="{FF2B5EF4-FFF2-40B4-BE49-F238E27FC236}">
                <a16:creationId xmlns:a16="http://schemas.microsoft.com/office/drawing/2014/main" id="{0CF092B7-5D18-441A-9401-DCBCAABA448E}"/>
              </a:ext>
            </a:extLst>
          </p:cNvPr>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6364552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Verbiage to Use When Correcting AMA Citations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278369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B820-D445-406A-93B9-F2D647F1ED1E}"/>
              </a:ext>
            </a:extLst>
          </p:cNvPr>
          <p:cNvSpPr>
            <a:spLocks noGrp="1"/>
          </p:cNvSpPr>
          <p:nvPr>
            <p:ph type="title"/>
          </p:nvPr>
        </p:nvSpPr>
        <p:spPr/>
        <p:txBody>
          <a:bodyPr/>
          <a:lstStyle/>
          <a:p>
            <a:r>
              <a:rPr lang="en-US" dirty="0"/>
              <a:t>Correcting AMA Error Citations</a:t>
            </a:r>
          </a:p>
        </p:txBody>
      </p:sp>
      <p:sp>
        <p:nvSpPr>
          <p:cNvPr id="3" name="Content Placeholder 2">
            <a:extLst>
              <a:ext uri="{FF2B5EF4-FFF2-40B4-BE49-F238E27FC236}">
                <a16:creationId xmlns:a16="http://schemas.microsoft.com/office/drawing/2014/main" id="{FE3C181C-2300-42C9-A3E4-9D4B66E9FCAC}"/>
              </a:ext>
            </a:extLst>
          </p:cNvPr>
          <p:cNvSpPr>
            <a:spLocks noGrp="1"/>
          </p:cNvSpPr>
          <p:nvPr>
            <p:ph idx="1"/>
          </p:nvPr>
        </p:nvSpPr>
        <p:spPr/>
        <p:txBody>
          <a:bodyPr/>
          <a:lstStyle/>
          <a:p>
            <a:r>
              <a:rPr lang="en-US" dirty="0"/>
              <a:t>The following verbiage will be used within the new rating decision and related notification letter:</a:t>
            </a:r>
          </a:p>
          <a:p>
            <a:pPr marL="0" indent="0">
              <a:buNone/>
            </a:pPr>
            <a:endParaRPr lang="en-US" sz="1000" dirty="0"/>
          </a:p>
          <a:p>
            <a:pPr lvl="1"/>
            <a:r>
              <a:rPr lang="en-US" b="1" dirty="0">
                <a:effectLst>
                  <a:outerShdw blurRad="38100" dist="38100" dir="2700000" algn="tl">
                    <a:srgbClr val="000000">
                      <a:alpha val="43137"/>
                    </a:srgbClr>
                  </a:outerShdw>
                </a:effectLst>
              </a:rPr>
              <a:t>Providing missed laws and regulations:</a:t>
            </a:r>
            <a:r>
              <a:rPr lang="en-US" i="1" dirty="0"/>
              <a:t>  The purpose of this rating decision is to provide you with additional laws and regulations that are applicable to our decision on your claim but were not included in our previous decision of ____ </a:t>
            </a:r>
            <a:r>
              <a:rPr lang="en-US" i="1" dirty="0">
                <a:solidFill>
                  <a:srgbClr val="FF0000"/>
                </a:solidFill>
              </a:rPr>
              <a:t>(date)</a:t>
            </a:r>
            <a:r>
              <a:rPr lang="en-US" i="1" dirty="0"/>
              <a:t>.</a:t>
            </a:r>
          </a:p>
          <a:p>
            <a:pPr marL="457200" lvl="1" indent="0">
              <a:buNone/>
            </a:pPr>
            <a:endParaRPr lang="en-US" sz="2000" dirty="0"/>
          </a:p>
          <a:p>
            <a:pPr lvl="1"/>
            <a:r>
              <a:rPr lang="en-US" b="1" dirty="0">
                <a:effectLst>
                  <a:outerShdw blurRad="38100" dist="38100" dir="2700000" algn="tl">
                    <a:srgbClr val="000000">
                      <a:alpha val="43137"/>
                    </a:srgbClr>
                  </a:outerShdw>
                </a:effectLst>
              </a:rPr>
              <a:t>Providing favorable findings:</a:t>
            </a:r>
            <a:r>
              <a:rPr lang="en-US" i="1" dirty="0"/>
              <a:t>  The purpose of this rating decision is to explain the favorable findings associated with your claim for ____ </a:t>
            </a:r>
            <a:r>
              <a:rPr lang="en-US" i="1" dirty="0">
                <a:solidFill>
                  <a:srgbClr val="FF0000"/>
                </a:solidFill>
              </a:rPr>
              <a:t>(issue)</a:t>
            </a:r>
            <a:r>
              <a:rPr lang="en-US" i="1" dirty="0"/>
              <a:t> but were not included in our previous decision of ___ </a:t>
            </a:r>
            <a:r>
              <a:rPr lang="en-US" i="1" dirty="0">
                <a:solidFill>
                  <a:srgbClr val="FF0000"/>
                </a:solidFill>
              </a:rPr>
              <a:t>(date)</a:t>
            </a:r>
            <a:r>
              <a:rPr lang="en-US" i="1" dirty="0"/>
              <a:t>.</a:t>
            </a:r>
          </a:p>
        </p:txBody>
      </p:sp>
      <p:sp>
        <p:nvSpPr>
          <p:cNvPr id="4" name="Slide Number Placeholder 3">
            <a:extLst>
              <a:ext uri="{FF2B5EF4-FFF2-40B4-BE49-F238E27FC236}">
                <a16:creationId xmlns:a16="http://schemas.microsoft.com/office/drawing/2014/main" id="{ED08F98C-B024-42E1-A59A-AC4EA8BF6C16}"/>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168836103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Routing of Radiation Claims &amp; Advisory Requests</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Philip Bramlage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777733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of Radiation Claims to the Jackson RO</a:t>
            </a:r>
          </a:p>
        </p:txBody>
      </p:sp>
      <p:sp>
        <p:nvSpPr>
          <p:cNvPr id="3" name="Content Placeholder 2"/>
          <p:cNvSpPr>
            <a:spLocks noGrp="1"/>
          </p:cNvSpPr>
          <p:nvPr>
            <p:ph idx="1"/>
          </p:nvPr>
        </p:nvSpPr>
        <p:spPr/>
        <p:txBody>
          <a:bodyPr/>
          <a:lstStyle/>
          <a:p>
            <a:r>
              <a:rPr lang="en-US" dirty="0"/>
              <a:t>In accordance with M21-1 IV.ii.1.C.2.a, </a:t>
            </a:r>
            <a:r>
              <a:rPr lang="en-US" i="1" dirty="0"/>
              <a:t>Centralized Processing of Claims Based on Radiation Exposure</a:t>
            </a:r>
            <a:r>
              <a:rPr lang="en-US" dirty="0"/>
              <a:t>, all radiation claims (excluding legacy appeals) must be transferred to the Jackson VA Regional Office (RO) after the radiogenic disease is confirmed</a:t>
            </a:r>
          </a:p>
          <a:p>
            <a:pPr marL="0" indent="0">
              <a:buNone/>
            </a:pPr>
            <a:endParaRPr lang="en-US" sz="1000" dirty="0"/>
          </a:p>
          <a:p>
            <a:pPr lvl="1"/>
            <a:r>
              <a:rPr lang="en-US" dirty="0"/>
              <a:t>ROs should not be ordering examinations to determine if a claim is due to radiation prior to sending to Jackson, as the examiner does not have at their disposal the actuals levels of exposure</a:t>
            </a:r>
          </a:p>
          <a:p>
            <a:pPr marL="457200" lvl="1" indent="0">
              <a:buNone/>
            </a:pPr>
            <a:endParaRPr lang="en-US" sz="800" dirty="0"/>
          </a:p>
          <a:p>
            <a:pPr lvl="1"/>
            <a:r>
              <a:rPr lang="en-US" dirty="0"/>
              <a:t>If an examination is ordered prior to obtaining levels of exposure, this can create an issue because we may receive conflicting opinions once dosage evidence is considered</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15980788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of Advisory Opinion Requests</a:t>
            </a:r>
          </a:p>
        </p:txBody>
      </p:sp>
      <p:sp>
        <p:nvSpPr>
          <p:cNvPr id="3" name="Content Placeholder 2"/>
          <p:cNvSpPr>
            <a:spLocks noGrp="1"/>
          </p:cNvSpPr>
          <p:nvPr>
            <p:ph idx="1"/>
          </p:nvPr>
        </p:nvSpPr>
        <p:spPr>
          <a:xfrm>
            <a:off x="847165" y="1597610"/>
            <a:ext cx="10945906" cy="4766832"/>
          </a:xfrm>
        </p:spPr>
        <p:txBody>
          <a:bodyPr/>
          <a:lstStyle/>
          <a:p>
            <a:r>
              <a:rPr lang="en-US" dirty="0"/>
              <a:t>We are seeing a trend with BVA directing extra-schedular consideration be given to claims</a:t>
            </a:r>
          </a:p>
          <a:p>
            <a:pPr lvl="1"/>
            <a:r>
              <a:rPr lang="en-US" dirty="0"/>
              <a:t>Although BVA directs such development be conducted, claims processors must still follow the direction given to prepare a memo with a recommendation</a:t>
            </a:r>
          </a:p>
          <a:p>
            <a:pPr lvl="2">
              <a:buFont typeface="Wingdings" panose="05000000000000000000" pitchFamily="2" charset="2"/>
              <a:buChar char="v"/>
            </a:pPr>
            <a:r>
              <a:rPr lang="en-US" sz="2400" dirty="0"/>
              <a:t>M21-1 III.iv.6.B.4.d-e</a:t>
            </a:r>
          </a:p>
          <a:p>
            <a:pPr marL="457200" lvl="1" indent="0">
              <a:buNone/>
            </a:pPr>
            <a:endParaRPr lang="en-US" sz="800" dirty="0"/>
          </a:p>
          <a:p>
            <a:r>
              <a:rPr lang="en-US" dirty="0"/>
              <a:t>We have received several claims with Special Issue </a:t>
            </a:r>
            <a:r>
              <a:rPr lang="en-US" i="1" dirty="0"/>
              <a:t>“Compensation Service Review – Over $25K”</a:t>
            </a:r>
            <a:endParaRPr lang="en-US" dirty="0"/>
          </a:p>
          <a:p>
            <a:pPr lvl="1"/>
            <a:r>
              <a:rPr lang="en-US" dirty="0"/>
              <a:t>As a reminder, this Special Issue is for reviews of claims involving an </a:t>
            </a:r>
            <a:r>
              <a:rPr lang="en-US" b="1" dirty="0">
                <a:effectLst>
                  <a:outerShdw blurRad="38100" dist="38100" dir="2700000" algn="tl">
                    <a:srgbClr val="000000">
                      <a:alpha val="43137"/>
                    </a:srgbClr>
                  </a:outerShdw>
                </a:effectLst>
              </a:rPr>
              <a:t>overpayment</a:t>
            </a:r>
            <a:r>
              <a:rPr lang="en-US" dirty="0"/>
              <a:t> of $25,000 or more due to administrative error, </a:t>
            </a:r>
            <a:r>
              <a:rPr lang="en-US" b="1" i="1" u="sng" dirty="0">
                <a:effectLst>
                  <a:outerShdw blurRad="38100" dist="38100" dir="2700000" algn="tl">
                    <a:srgbClr val="000000">
                      <a:alpha val="43137"/>
                    </a:srgbClr>
                  </a:outerShdw>
                </a:effectLst>
              </a:rPr>
              <a:t>not</a:t>
            </a:r>
            <a:r>
              <a:rPr lang="en-US" dirty="0"/>
              <a:t> an award due to the Veteran</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2420236682"/>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AF23-7D9A-4881-B821-53F0FFDD25BC}"/>
              </a:ext>
            </a:extLst>
          </p:cNvPr>
          <p:cNvSpPr>
            <a:spLocks noGrp="1"/>
          </p:cNvSpPr>
          <p:nvPr>
            <p:ph type="title"/>
          </p:nvPr>
        </p:nvSpPr>
        <p:spPr/>
        <p:txBody>
          <a:bodyPr/>
          <a:lstStyle/>
          <a:p>
            <a:r>
              <a:rPr lang="en-US" dirty="0"/>
              <a:t>Would You Like to Present a Topic?</a:t>
            </a:r>
          </a:p>
        </p:txBody>
      </p:sp>
      <p:sp>
        <p:nvSpPr>
          <p:cNvPr id="3" name="Content Placeholder 2">
            <a:extLst>
              <a:ext uri="{FF2B5EF4-FFF2-40B4-BE49-F238E27FC236}">
                <a16:creationId xmlns:a16="http://schemas.microsoft.com/office/drawing/2014/main" id="{B1F837CD-0FC5-46D0-B22A-F8519434F2D6}"/>
              </a:ext>
            </a:extLst>
          </p:cNvPr>
          <p:cNvSpPr>
            <a:spLocks noGrp="1"/>
          </p:cNvSpPr>
          <p:nvPr>
            <p:ph idx="1"/>
          </p:nvPr>
        </p:nvSpPr>
        <p:spPr/>
        <p:txBody>
          <a:bodyPr/>
          <a:lstStyle/>
          <a:p>
            <a:r>
              <a:rPr lang="en-US" dirty="0"/>
              <a:t>We are offering opportunities for RO SMEs to present topics during Compensation Service Quality Call recording sessions</a:t>
            </a:r>
          </a:p>
          <a:p>
            <a:pPr marL="0" indent="0">
              <a:buNone/>
            </a:pPr>
            <a:endParaRPr lang="en-US" sz="800" dirty="0"/>
          </a:p>
          <a:p>
            <a:pPr lvl="1"/>
            <a:r>
              <a:rPr lang="en-US" dirty="0"/>
              <a:t>Peer-to-Peer communication is optimum</a:t>
            </a:r>
          </a:p>
          <a:p>
            <a:pPr marL="457200" lvl="1" indent="0">
              <a:buNone/>
            </a:pPr>
            <a:endParaRPr lang="en-US" dirty="0"/>
          </a:p>
          <a:p>
            <a:r>
              <a:rPr lang="en-US" dirty="0"/>
              <a:t>Are </a:t>
            </a:r>
            <a:r>
              <a:rPr lang="en-US" b="1" dirty="0">
                <a:effectLst>
                  <a:outerShdw blurRad="38100" dist="38100" dir="2700000" algn="tl">
                    <a:srgbClr val="000000">
                      <a:alpha val="43137"/>
                    </a:srgbClr>
                  </a:outerShdw>
                </a:effectLst>
              </a:rPr>
              <a:t>YOU</a:t>
            </a:r>
            <a:r>
              <a:rPr lang="en-US" dirty="0"/>
              <a:t> interested in presenting a topic?</a:t>
            </a:r>
          </a:p>
          <a:p>
            <a:pPr marL="0" indent="0">
              <a:buNone/>
            </a:pPr>
            <a:endParaRPr lang="en-US" sz="1000" dirty="0"/>
          </a:p>
          <a:p>
            <a:pPr lvl="1"/>
            <a:r>
              <a:rPr lang="en-US" dirty="0"/>
              <a:t>Talk to your Coach or other RO management team member</a:t>
            </a:r>
          </a:p>
          <a:p>
            <a:pPr marL="457200" lvl="1" indent="0">
              <a:buNone/>
            </a:pPr>
            <a:endParaRPr lang="en-US" sz="800" dirty="0"/>
          </a:p>
          <a:p>
            <a:pPr lvl="1"/>
            <a:r>
              <a:rPr lang="en-US" dirty="0"/>
              <a:t>If okay, have management send your name and topic to:</a:t>
            </a:r>
          </a:p>
          <a:p>
            <a:pPr marL="457200" lvl="1" indent="0">
              <a:buNone/>
            </a:pPr>
            <a:endParaRPr lang="en-US" sz="800" dirty="0"/>
          </a:p>
          <a:p>
            <a:pPr lvl="2">
              <a:buFont typeface="Wingdings" panose="05000000000000000000" pitchFamily="2" charset="2"/>
              <a:buChar char="þ"/>
            </a:pPr>
            <a:r>
              <a:rPr lang="en-US" sz="2400" dirty="0"/>
              <a:t>VAVBAWAS/CO/InternalQRS </a:t>
            </a:r>
            <a:r>
              <a:rPr lang="en-US" sz="2400" i="1" dirty="0"/>
              <a:t>&lt;InternalQRS.VBAVACO@va.gov&gt;</a:t>
            </a:r>
          </a:p>
        </p:txBody>
      </p:sp>
      <p:sp>
        <p:nvSpPr>
          <p:cNvPr id="4" name="Slide Number Placeholder 3">
            <a:extLst>
              <a:ext uri="{FF2B5EF4-FFF2-40B4-BE49-F238E27FC236}">
                <a16:creationId xmlns:a16="http://schemas.microsoft.com/office/drawing/2014/main" id="{1364F01F-BF6B-48B3-BE7A-DEE793A1EEA6}"/>
              </a:ext>
            </a:extLst>
          </p:cNvPr>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67412711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January 2020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Quality Call Leads at the mailbox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January 31st</a:t>
            </a:r>
          </a:p>
          <a:p>
            <a:pPr lvl="2"/>
            <a:r>
              <a:rPr lang="en-US" dirty="0">
                <a:solidFill>
                  <a:srgbClr val="FF0000"/>
                </a:solidFill>
              </a:rPr>
              <a:t>Questions submitted after Jan 31st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this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Quality Call Leads at the mailbox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Quality Call recording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posted each month in TMS</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recorded in February</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14485" y="1551761"/>
            <a:ext cx="11326464" cy="4731759"/>
          </a:xfrm>
        </p:spPr>
        <p:txBody>
          <a:bodyPr/>
          <a:lstStyle/>
          <a:p>
            <a:pPr lvl="1">
              <a:buFont typeface="Wingdings" panose="05000000000000000000" pitchFamily="2" charset="2"/>
              <a:buChar char="v"/>
            </a:pPr>
            <a:r>
              <a:rPr lang="en-US" sz="3200" dirty="0"/>
              <a:t>Significant Changes to M21-1</a:t>
            </a:r>
          </a:p>
          <a:p>
            <a:pPr marL="457200" lvl="1" indent="0">
              <a:buNone/>
            </a:pPr>
            <a:endParaRPr lang="en-US" sz="2000" dirty="0"/>
          </a:p>
          <a:p>
            <a:pPr lvl="1">
              <a:buFont typeface="Wingdings" panose="05000000000000000000" pitchFamily="2" charset="2"/>
              <a:buChar char="v"/>
            </a:pPr>
            <a:r>
              <a:rPr lang="en-US" sz="3200" dirty="0"/>
              <a:t>Dependency Effective Dates</a:t>
            </a:r>
          </a:p>
          <a:p>
            <a:pPr marL="457200" lvl="1" indent="0">
              <a:buNone/>
            </a:pPr>
            <a:endParaRPr lang="en-US" sz="2000" dirty="0"/>
          </a:p>
          <a:p>
            <a:pPr marL="457200" lvl="1" indent="0">
              <a:buNone/>
            </a:pPr>
            <a:endParaRPr lang="en-US" sz="100" dirty="0"/>
          </a:p>
          <a:p>
            <a:pPr lvl="1">
              <a:buFont typeface="Wingdings" panose="05000000000000000000" pitchFamily="2" charset="2"/>
              <a:buChar char="v"/>
            </a:pPr>
            <a:r>
              <a:rPr lang="en-US" sz="3200" dirty="0"/>
              <a:t>Q-Tip – AMA Laws/Regs</a:t>
            </a:r>
          </a:p>
          <a:p>
            <a:pPr marL="457200" lvl="1" indent="0">
              <a:buNone/>
            </a:pPr>
            <a:endParaRPr lang="en-US" sz="2000" dirty="0"/>
          </a:p>
          <a:p>
            <a:pPr lvl="1">
              <a:buFont typeface="Wingdings" panose="05000000000000000000" pitchFamily="2" charset="2"/>
              <a:buChar char="v"/>
            </a:pPr>
            <a:r>
              <a:rPr lang="en-US" sz="3200" dirty="0"/>
              <a:t>Verbiage to Use When Correcting AMA Error Citations</a:t>
            </a:r>
          </a:p>
          <a:p>
            <a:pPr marL="457200" lvl="1" indent="0">
              <a:buNone/>
            </a:pPr>
            <a:endParaRPr lang="en-US" sz="2000" dirty="0"/>
          </a:p>
          <a:p>
            <a:pPr lvl="1">
              <a:buFont typeface="Wingdings" panose="05000000000000000000" pitchFamily="2" charset="2"/>
              <a:buChar char="v"/>
            </a:pPr>
            <a:r>
              <a:rPr lang="en-US" sz="3200" dirty="0"/>
              <a:t>Routing of Radiation Claims and Advisory Requests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Significant Changes to M21-1</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Kim Tibbitts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M21-1 Editor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Maintenance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724648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C76C-4760-4409-80CB-3826771FA422}"/>
              </a:ext>
            </a:extLst>
          </p:cNvPr>
          <p:cNvSpPr>
            <a:spLocks noGrp="1"/>
          </p:cNvSpPr>
          <p:nvPr>
            <p:ph type="title"/>
          </p:nvPr>
        </p:nvSpPr>
        <p:spPr/>
        <p:txBody>
          <a:bodyPr/>
          <a:lstStyle/>
          <a:p>
            <a:r>
              <a:rPr lang="en-US" dirty="0"/>
              <a:t>Changes Necessitated by</a:t>
            </a:r>
            <a:br>
              <a:rPr lang="en-US" dirty="0"/>
            </a:br>
            <a:r>
              <a:rPr lang="en-US" dirty="0"/>
              <a:t>Update to VAF 21-686c</a:t>
            </a:r>
          </a:p>
        </p:txBody>
      </p:sp>
      <p:sp>
        <p:nvSpPr>
          <p:cNvPr id="3" name="Content Placeholder 2">
            <a:extLst>
              <a:ext uri="{FF2B5EF4-FFF2-40B4-BE49-F238E27FC236}">
                <a16:creationId xmlns:a16="http://schemas.microsoft.com/office/drawing/2014/main" id="{B1377354-045B-4246-868A-724CF675BD5E}"/>
              </a:ext>
            </a:extLst>
          </p:cNvPr>
          <p:cNvSpPr>
            <a:spLocks noGrp="1"/>
          </p:cNvSpPr>
          <p:nvPr>
            <p:ph idx="1"/>
          </p:nvPr>
        </p:nvSpPr>
        <p:spPr>
          <a:xfrm>
            <a:off x="847165" y="1589518"/>
            <a:ext cx="10945906" cy="4766832"/>
          </a:xfrm>
        </p:spPr>
        <p:txBody>
          <a:bodyPr/>
          <a:lstStyle/>
          <a:p>
            <a:r>
              <a:rPr lang="en-US" sz="2400" dirty="0"/>
              <a:t>We have begun making changes to M21-1 that eliminate the requirement to undertake development to obtain evidence/information a claimant fails to provide when submitting VA Form 21-686c, if the version of the form the claimant submitted is </a:t>
            </a:r>
            <a:r>
              <a:rPr lang="en-US" sz="2400" b="1" i="1" dirty="0">
                <a:effectLst>
                  <a:outerShdw blurRad="38100" dist="38100" dir="2700000" algn="tl">
                    <a:srgbClr val="000000">
                      <a:alpha val="43137"/>
                    </a:srgbClr>
                  </a:outerShdw>
                </a:effectLst>
              </a:rPr>
              <a:t>September 2018 or later</a:t>
            </a:r>
          </a:p>
          <a:p>
            <a:pPr marL="0" indent="0">
              <a:buNone/>
            </a:pPr>
            <a:endParaRPr lang="en-US" sz="2400" dirty="0"/>
          </a:p>
          <a:p>
            <a:r>
              <a:rPr lang="en-US" sz="2400" dirty="0"/>
              <a:t>The detailed instructions that now accompany VA Form 21-686c regarding the evidence/information a claimant must provide justified elimination of this requirement</a:t>
            </a:r>
          </a:p>
          <a:p>
            <a:pPr marL="0" indent="0">
              <a:buNone/>
            </a:pPr>
            <a:endParaRPr lang="en-US" sz="2400" dirty="0"/>
          </a:p>
          <a:p>
            <a:r>
              <a:rPr lang="en-US" sz="2400" b="1" dirty="0">
                <a:effectLst>
                  <a:outerShdw blurRad="38100" dist="38100" dir="2700000" algn="tl">
                    <a:srgbClr val="000000">
                      <a:alpha val="43137"/>
                    </a:srgbClr>
                  </a:outerShdw>
                </a:effectLst>
              </a:rPr>
              <a:t>Important:</a:t>
            </a:r>
            <a:r>
              <a:rPr lang="en-US" sz="2400" dirty="0"/>
              <a:t>  The provisions of M21-1, Part III, Subpart iii, Chapter 1, Section A, Topic 1, still apply if a claimant is </a:t>
            </a:r>
            <a:r>
              <a:rPr lang="en-US" sz="2400" b="1" i="1" dirty="0"/>
              <a:t>unable</a:t>
            </a:r>
            <a:r>
              <a:rPr lang="en-US" sz="2400" dirty="0"/>
              <a:t> to provide </a:t>
            </a:r>
            <a:r>
              <a:rPr lang="en-US" sz="2400" b="1" i="1" dirty="0"/>
              <a:t>documentary</a:t>
            </a:r>
            <a:r>
              <a:rPr lang="en-US" sz="2400" dirty="0"/>
              <a:t> evidence of a life event (birth, death, marriage, divorce)</a:t>
            </a:r>
          </a:p>
        </p:txBody>
      </p:sp>
      <p:sp>
        <p:nvSpPr>
          <p:cNvPr id="4" name="Slide Number Placeholder 3">
            <a:extLst>
              <a:ext uri="{FF2B5EF4-FFF2-40B4-BE49-F238E27FC236}">
                <a16:creationId xmlns:a16="http://schemas.microsoft.com/office/drawing/2014/main" id="{2C5AFC2A-9543-4E55-9850-B2DD421903F1}"/>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80381297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1475-EE1F-4754-A4A7-4849036B86BB}"/>
              </a:ext>
            </a:extLst>
          </p:cNvPr>
          <p:cNvSpPr>
            <a:spLocks noGrp="1"/>
          </p:cNvSpPr>
          <p:nvPr>
            <p:ph type="title"/>
          </p:nvPr>
        </p:nvSpPr>
        <p:spPr/>
        <p:txBody>
          <a:bodyPr/>
          <a:lstStyle/>
          <a:p>
            <a:r>
              <a:rPr lang="en-US" dirty="0"/>
              <a:t>Elimination of</a:t>
            </a:r>
            <a:br>
              <a:rPr lang="en-US" dirty="0"/>
            </a:br>
            <a:r>
              <a:rPr lang="en-US" dirty="0"/>
              <a:t>Requirement for Quarterly Reports</a:t>
            </a:r>
          </a:p>
        </p:txBody>
      </p:sp>
      <p:sp>
        <p:nvSpPr>
          <p:cNvPr id="3" name="Content Placeholder 2">
            <a:extLst>
              <a:ext uri="{FF2B5EF4-FFF2-40B4-BE49-F238E27FC236}">
                <a16:creationId xmlns:a16="http://schemas.microsoft.com/office/drawing/2014/main" id="{A88F555A-E7AE-4796-A57D-3EAE8F924675}"/>
              </a:ext>
            </a:extLst>
          </p:cNvPr>
          <p:cNvSpPr>
            <a:spLocks noGrp="1"/>
          </p:cNvSpPr>
          <p:nvPr>
            <p:ph idx="1"/>
          </p:nvPr>
        </p:nvSpPr>
        <p:spPr>
          <a:xfrm>
            <a:off x="847164" y="1589518"/>
            <a:ext cx="11096679" cy="4691641"/>
          </a:xfrm>
        </p:spPr>
        <p:txBody>
          <a:bodyPr/>
          <a:lstStyle/>
          <a:p>
            <a:r>
              <a:rPr lang="en-US" dirty="0"/>
              <a:t>We have begun making changes to M21-1 that eliminate the requirement to prepare and submit quarterly reports on award adjustments made as a result of computer matching programs</a:t>
            </a:r>
          </a:p>
          <a:p>
            <a:pPr marL="0" indent="0">
              <a:buNone/>
            </a:pPr>
            <a:endParaRPr lang="en-US" sz="1000" dirty="0"/>
          </a:p>
          <a:p>
            <a:pPr lvl="1"/>
            <a:r>
              <a:rPr lang="en-US" dirty="0"/>
              <a:t>Department of Defense (M21-1, Part X, Chapter 11) </a:t>
            </a:r>
          </a:p>
          <a:p>
            <a:pPr lvl="1"/>
            <a:r>
              <a:rPr lang="en-US" dirty="0"/>
              <a:t>Bureau of Prisons (M21-1, Part X, Chapter 12), and</a:t>
            </a:r>
          </a:p>
          <a:p>
            <a:pPr lvl="1"/>
            <a:r>
              <a:rPr lang="en-US" dirty="0"/>
              <a:t>Social Security Administration (M21-1, Part X, Chapter 15)</a:t>
            </a:r>
          </a:p>
          <a:p>
            <a:pPr marL="457200" lvl="1" indent="0">
              <a:buNone/>
            </a:pPr>
            <a:endParaRPr lang="en-US" dirty="0"/>
          </a:p>
          <a:p>
            <a:r>
              <a:rPr lang="en-US" dirty="0"/>
              <a:t>The Office of Performance Analysis and Integrity (PA&amp;I) can now provide Compensation Service management with the same data the quarterly reports contained</a:t>
            </a:r>
          </a:p>
        </p:txBody>
      </p:sp>
      <p:sp>
        <p:nvSpPr>
          <p:cNvPr id="4" name="Slide Number Placeholder 3">
            <a:extLst>
              <a:ext uri="{FF2B5EF4-FFF2-40B4-BE49-F238E27FC236}">
                <a16:creationId xmlns:a16="http://schemas.microsoft.com/office/drawing/2014/main" id="{0F724FFE-699D-426B-826F-3B6DB6F78C17}"/>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5386668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36FD-C546-435D-B9FE-82C7C6F24D94}"/>
              </a:ext>
            </a:extLst>
          </p:cNvPr>
          <p:cNvSpPr>
            <a:spLocks noGrp="1"/>
          </p:cNvSpPr>
          <p:nvPr>
            <p:ph type="title"/>
          </p:nvPr>
        </p:nvSpPr>
        <p:spPr/>
        <p:txBody>
          <a:bodyPr/>
          <a:lstStyle/>
          <a:p>
            <a:r>
              <a:rPr lang="en-US" dirty="0"/>
              <a:t>Increased Frequency for Issuing VAF 21-0538</a:t>
            </a:r>
          </a:p>
        </p:txBody>
      </p:sp>
      <p:sp>
        <p:nvSpPr>
          <p:cNvPr id="3" name="Content Placeholder 2">
            <a:extLst>
              <a:ext uri="{FF2B5EF4-FFF2-40B4-BE49-F238E27FC236}">
                <a16:creationId xmlns:a16="http://schemas.microsoft.com/office/drawing/2014/main" id="{CB013F83-0EE6-4A3E-ACC4-7CB5EABD547E}"/>
              </a:ext>
            </a:extLst>
          </p:cNvPr>
          <p:cNvSpPr>
            <a:spLocks noGrp="1"/>
          </p:cNvSpPr>
          <p:nvPr>
            <p:ph idx="1"/>
          </p:nvPr>
        </p:nvSpPr>
        <p:spPr>
          <a:xfrm>
            <a:off x="847164" y="1589518"/>
            <a:ext cx="11040035" cy="4691641"/>
          </a:xfrm>
        </p:spPr>
        <p:txBody>
          <a:bodyPr/>
          <a:lstStyle/>
          <a:p>
            <a:r>
              <a:rPr lang="en-US" dirty="0"/>
              <a:t>We have begun making changes to M21-1 to reflect the increased frequency with which the Hines Information Technology Center will soon begin issuing VA Form 21-0538 to Veterans for completion</a:t>
            </a:r>
          </a:p>
          <a:p>
            <a:pPr marL="0" indent="0">
              <a:buNone/>
            </a:pPr>
            <a:endParaRPr lang="en-US" sz="1000" dirty="0"/>
          </a:p>
          <a:p>
            <a:pPr lvl="1"/>
            <a:r>
              <a:rPr lang="en-US" dirty="0"/>
              <a:t>Frequency will increase from every eight years to every three years</a:t>
            </a:r>
          </a:p>
          <a:p>
            <a:pPr marL="457200" lvl="1" indent="0">
              <a:buNone/>
            </a:pPr>
            <a:endParaRPr lang="en-US" sz="800" dirty="0"/>
          </a:p>
          <a:p>
            <a:pPr lvl="1"/>
            <a:r>
              <a:rPr lang="en-US" dirty="0"/>
              <a:t>Concerns regarding the number of large overpayments resulting from Veterans’ failure to notify VA of changes in the status of their dependents prompted the change</a:t>
            </a:r>
          </a:p>
          <a:p>
            <a:pPr marL="457200" lvl="1" indent="0">
              <a:buNone/>
            </a:pPr>
            <a:endParaRPr lang="en-US" sz="800" dirty="0"/>
          </a:p>
          <a:p>
            <a:pPr lvl="1"/>
            <a:r>
              <a:rPr lang="en-US" dirty="0"/>
              <a:t>Information of record regarding the status of a Veteran’s dependents will now be valid for only three years instead of eight, as reflected in a recent change to M21-1 III.iii.5.L.1.b</a:t>
            </a:r>
          </a:p>
          <a:p>
            <a:pPr lvl="1"/>
            <a:endParaRPr lang="en-US" dirty="0"/>
          </a:p>
        </p:txBody>
      </p:sp>
      <p:sp>
        <p:nvSpPr>
          <p:cNvPr id="4" name="Slide Number Placeholder 3">
            <a:extLst>
              <a:ext uri="{FF2B5EF4-FFF2-40B4-BE49-F238E27FC236}">
                <a16:creationId xmlns:a16="http://schemas.microsoft.com/office/drawing/2014/main" id="{2365B399-51F0-4B4B-815A-171498D22857}"/>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810853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Dependency Effective Dates</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Erin Hawkins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7B6E5-0F04-4CEF-A7BC-E28EF6BF7FB8}">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20158</TotalTime>
  <Words>2018</Words>
  <Application>Microsoft Office PowerPoint</Application>
  <PresentationFormat>Widescreen</PresentationFormat>
  <Paragraphs>269</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January 2020 Quality Call</vt:lpstr>
      <vt:lpstr>Agenda</vt:lpstr>
      <vt:lpstr>Significant Changes to M21-1</vt:lpstr>
      <vt:lpstr>Changes Necessitated by Update to VAF 21-686c</vt:lpstr>
      <vt:lpstr>Elimination of Requirement for Quarterly Reports</vt:lpstr>
      <vt:lpstr>Increased Frequency for Issuing VAF 21-0538</vt:lpstr>
      <vt:lpstr>Dependency Effective Dates</vt:lpstr>
      <vt:lpstr>Dependency Effective Dates</vt:lpstr>
      <vt:lpstr>Dependency Sharp v. Shinseki </vt:lpstr>
      <vt:lpstr>Dependency Effective Date Timeline</vt:lpstr>
      <vt:lpstr>Dependency School Children </vt:lpstr>
      <vt:lpstr>Dependency School Children </vt:lpstr>
      <vt:lpstr>Dependency School Children </vt:lpstr>
      <vt:lpstr>Dependency VBMS-A Steps</vt:lpstr>
      <vt:lpstr>Dependency School Children </vt:lpstr>
      <vt:lpstr>Dependency VBMS-A Steps</vt:lpstr>
      <vt:lpstr>Dependency Reminders</vt:lpstr>
      <vt:lpstr>Q-Tip – AMA Laws/Regs</vt:lpstr>
      <vt:lpstr>PowerPoint Presentation</vt:lpstr>
      <vt:lpstr>AMA – Why Laws/Regs Are Now Included</vt:lpstr>
      <vt:lpstr>Verbiage to Use When Correcting AMA Citations</vt:lpstr>
      <vt:lpstr>Correcting AMA Error Citations</vt:lpstr>
      <vt:lpstr>Routing of Radiation Claims &amp; Advisory Requests</vt:lpstr>
      <vt:lpstr>Routing of Radiation Claims to the Jackson RO</vt:lpstr>
      <vt:lpstr>Routing of Advisory Opinion Requests</vt:lpstr>
      <vt:lpstr>Questions – Suggestions – Next Quality Call</vt:lpstr>
      <vt:lpstr>Would You Like to Present a Topic?</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January 2020 PowerPoint Presentation</dc:title>
  <dc:subject/>
  <dc:creator>Department of Veterans Affairs, Veterans Benefits Administration, Compensation Service, STAF</dc:creator>
  <cp:keywords>quality assurance,issues,trends,authorization quality,rating quality</cp:keywords>
  <dc:description>This is the presentation for the January 2020 Compensation Service Quality Call.</dc:description>
  <cp:lastModifiedBy>Kathy Poole</cp:lastModifiedBy>
  <cp:revision>1459</cp:revision>
  <dcterms:created xsi:type="dcterms:W3CDTF">2014-04-30T02:32:11Z</dcterms:created>
  <dcterms:modified xsi:type="dcterms:W3CDTF">2020-01-15T19:38:20Z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