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8"/>
  </p:notesMasterIdLst>
  <p:sldIdLst>
    <p:sldId id="285" r:id="rId7"/>
    <p:sldId id="286" r:id="rId8"/>
    <p:sldId id="394" r:id="rId9"/>
    <p:sldId id="303" r:id="rId10"/>
    <p:sldId id="322" r:id="rId11"/>
    <p:sldId id="377" r:id="rId12"/>
    <p:sldId id="406" r:id="rId13"/>
    <p:sldId id="405" r:id="rId14"/>
    <p:sldId id="404" r:id="rId15"/>
    <p:sldId id="351" r:id="rId16"/>
    <p:sldId id="396" r:id="rId17"/>
    <p:sldId id="413" r:id="rId18"/>
    <p:sldId id="407" r:id="rId19"/>
    <p:sldId id="408" r:id="rId20"/>
    <p:sldId id="409" r:id="rId21"/>
    <p:sldId id="397" r:id="rId22"/>
    <p:sldId id="379" r:id="rId23"/>
    <p:sldId id="403" r:id="rId24"/>
    <p:sldId id="410" r:id="rId25"/>
    <p:sldId id="412" r:id="rId26"/>
    <p:sldId id="411" r:id="rId27"/>
    <p:sldId id="365" r:id="rId28"/>
    <p:sldId id="302" r:id="rId29"/>
    <p:sldId id="380" r:id="rId30"/>
    <p:sldId id="398" r:id="rId31"/>
    <p:sldId id="399" r:id="rId32"/>
    <p:sldId id="308" r:id="rId33"/>
    <p:sldId id="368" r:id="rId34"/>
    <p:sldId id="401" r:id="rId35"/>
    <p:sldId id="311" r:id="rId36"/>
    <p:sldId id="287"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6FF"/>
    <a:srgbClr val="66FF99"/>
    <a:srgbClr val="B3E175"/>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250" autoAdjust="0"/>
    <p:restoredTop sz="93951" autoAdjust="0"/>
  </p:normalViewPr>
  <p:slideViewPr>
    <p:cSldViewPr>
      <p:cViewPr varScale="1">
        <p:scale>
          <a:sx n="104" d="100"/>
          <a:sy n="104" d="100"/>
        </p:scale>
        <p:origin x="1530" y="108"/>
      </p:cViewPr>
      <p:guideLst>
        <p:guide orient="horz" pos="2160"/>
        <p:guide pos="2880"/>
        <p:guide orient="horz" pos="672"/>
        <p:guide pos="288"/>
      </p:guideLst>
    </p:cSldViewPr>
  </p:slideViewPr>
  <p:outlineViewPr>
    <p:cViewPr>
      <p:scale>
        <a:sx n="33" d="100"/>
        <a:sy n="33" d="100"/>
      </p:scale>
      <p:origin x="0" y="-376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2/12/2020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31</a:t>
            </a:fld>
            <a:endParaRPr lang="en-US" dirty="0"/>
          </a:p>
        </p:txBody>
      </p:sp>
    </p:spTree>
    <p:extLst>
      <p:ext uri="{BB962C8B-B14F-4D97-AF65-F5344CB8AC3E}">
        <p14:creationId xmlns:p14="http://schemas.microsoft.com/office/powerpoint/2010/main" val="26500958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2/12/2020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2/12/2020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2/12/2020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2/12/2020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2/12/2020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2/12/2020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2/12/2020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2/12/2020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vbacodmoint1.vba.va.gov/bl/21/LetterGenerator/LG.asp" TargetMode="External"/><Relationship Id="rId2" Type="http://schemas.openxmlformats.org/officeDocument/2006/relationships/hyperlink" Target="https://vaww.vrm.km.va.gov/system/templates/selfservice/va_kanew/help/agent/locale/en-US/portal/554400000001034/content/554400000046269/M21-1,-Part-III,-Subpart-i,-Chapter-2,-Section-E---Department-of-Veterans-Affairs-(VA)-Responsibilities-Based-on-Medical-Evaluation-Board-(MEB)-and-Physical-Evaluation-Board-(PEB)-Outcomes"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hyperlink" Target="https://www.youtube.com/watch?v=DTSujFDP-58&amp;feature=youtu.be"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14099/M21-1-Part-III-Subpart-i-Chapter-2-Section-A-General-Information-on-Pre-Discharge-Claims#2a"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vaww.blog.va.gov/heyvba/?p=13143"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4/content/554400000020037/M21-1,-Part-III,-Subpart-ii,-Chapter-1,-Section-D---Claims-That-Require-Priority-Processing#4a" TargetMode="External"/><Relationship Id="rId2" Type="http://schemas.openxmlformats.org/officeDocument/2006/relationships/hyperlink" Target="https://vaww.vrm.km.va.gov/system/templates/selfservice/va_kanew/help/agent/locale/en-US/portal/554400000001034/content/554400000105052/Supplemental-Language-Matrix"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January 14, 2020</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IDES Specific Topics</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357163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181037E-8DB1-4737-9CEB-9D9DFC1A9EC0}"/>
              </a:ext>
            </a:extLst>
          </p:cNvPr>
          <p:cNvSpPr>
            <a:spLocks noGrp="1"/>
          </p:cNvSpPr>
          <p:nvPr>
            <p:ph type="sldNum" sz="quarter" idx="12"/>
          </p:nvPr>
        </p:nvSpPr>
        <p:spPr/>
        <p:txBody>
          <a:bodyPr/>
          <a:lstStyle/>
          <a:p>
            <a:fld id="{D983F1FA-211D-3044-9E35-958DFBC26156}" type="slidenum">
              <a:rPr lang="en-US" smtClean="0">
                <a:solidFill>
                  <a:prstClr val="white"/>
                </a:solidFill>
              </a:rPr>
              <a:pPr/>
              <a:t>11</a:t>
            </a:fld>
            <a:endParaRPr lang="en-US" dirty="0">
              <a:solidFill>
                <a:prstClr val="white"/>
              </a:solidFill>
            </a:endParaRPr>
          </a:p>
        </p:txBody>
      </p:sp>
      <p:sp>
        <p:nvSpPr>
          <p:cNvPr id="4" name="Title 3">
            <a:extLst>
              <a:ext uri="{FF2B5EF4-FFF2-40B4-BE49-F238E27FC236}">
                <a16:creationId xmlns:a16="http://schemas.microsoft.com/office/drawing/2014/main" id="{DB2723A1-E849-4A62-9058-B1D8C3BF099D}"/>
              </a:ext>
            </a:extLst>
          </p:cNvPr>
          <p:cNvSpPr>
            <a:spLocks noGrp="1"/>
          </p:cNvSpPr>
          <p:nvPr>
            <p:ph type="title"/>
          </p:nvPr>
        </p:nvSpPr>
        <p:spPr>
          <a:xfrm>
            <a:off x="0" y="-76200"/>
            <a:ext cx="9144000" cy="731520"/>
          </a:xfrm>
        </p:spPr>
        <p:txBody>
          <a:bodyPr>
            <a:noAutofit/>
          </a:bodyPr>
          <a:lstStyle/>
          <a:p>
            <a:r>
              <a:rPr lang="en-US" sz="3600" dirty="0"/>
              <a:t>Updated IDES Procedures Published in M21-1 </a:t>
            </a:r>
          </a:p>
        </p:txBody>
      </p:sp>
      <p:sp>
        <p:nvSpPr>
          <p:cNvPr id="5" name="Rectangle 4">
            <a:extLst>
              <a:ext uri="{FF2B5EF4-FFF2-40B4-BE49-F238E27FC236}">
                <a16:creationId xmlns:a16="http://schemas.microsoft.com/office/drawing/2014/main" id="{9B1F64F3-16FF-45DA-BACA-A40894594315}"/>
              </a:ext>
            </a:extLst>
          </p:cNvPr>
          <p:cNvSpPr/>
          <p:nvPr/>
        </p:nvSpPr>
        <p:spPr>
          <a:xfrm>
            <a:off x="152400" y="616089"/>
            <a:ext cx="8382000" cy="5632311"/>
          </a:xfrm>
          <a:prstGeom prst="rect">
            <a:avLst/>
          </a:prstGeom>
        </p:spPr>
        <p:txBody>
          <a:bodyPr wrap="square">
            <a:spAutoFit/>
          </a:bodyPr>
          <a:lstStyle/>
          <a:p>
            <a:pPr marL="342900" indent="-342900">
              <a:buFont typeface="Wingdings" panose="05000000000000000000" pitchFamily="2" charset="2"/>
              <a:buChar char="Ø"/>
            </a:pPr>
            <a:r>
              <a:rPr lang="en-US" sz="2000" dirty="0">
                <a:solidFill>
                  <a:srgbClr val="201F1E"/>
                </a:solidFill>
                <a:latin typeface="Arial" panose="020B0604020202020204" pitchFamily="34" charset="0"/>
                <a:ea typeface="Times New Roman" panose="02020603050405020304" pitchFamily="18" charset="0"/>
              </a:rPr>
              <a:t>Updates to M21-1 III.i.2.E were published on November 22, 2019. All MSCs and DRAS personnel are encouraged to review the Key Changes Document </a:t>
            </a:r>
          </a:p>
          <a:p>
            <a:pPr marL="342900" indent="-342900">
              <a:buFont typeface="Wingdings" panose="05000000000000000000" pitchFamily="2" charset="2"/>
              <a:buChar char="Ø"/>
            </a:pPr>
            <a:endParaRPr lang="en-US" sz="2000" dirty="0">
              <a:solidFill>
                <a:srgbClr val="201F1E"/>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000" dirty="0">
                <a:solidFill>
                  <a:srgbClr val="201F1E"/>
                </a:solidFill>
                <a:latin typeface="Arial" panose="020B0604020202020204" pitchFamily="34" charset="0"/>
                <a:ea typeface="Times New Roman" panose="02020603050405020304" pitchFamily="18" charset="0"/>
              </a:rPr>
              <a:t>M21-1 III.i.2.E generally relates to DRAS responsibilities and processes, but is also covers some MSC activity/requirements associated with MEB/PEB outcomes</a:t>
            </a:r>
          </a:p>
          <a:p>
            <a:pPr marL="342900" indent="-342900">
              <a:buFont typeface="Wingdings" panose="05000000000000000000" pitchFamily="2" charset="2"/>
              <a:buChar char="Ø"/>
            </a:pPr>
            <a:endParaRPr lang="en-US" sz="2000" dirty="0">
              <a:solidFill>
                <a:srgbClr val="201F1E"/>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000" dirty="0">
                <a:solidFill>
                  <a:srgbClr val="201F1E"/>
                </a:solidFill>
                <a:latin typeface="Arial" panose="020B0604020202020204" pitchFamily="34" charset="0"/>
                <a:ea typeface="Times New Roman" panose="02020603050405020304" pitchFamily="18" charset="0"/>
              </a:rPr>
              <a:t>The November update largely incorporates IDES process changes which have been previously announced and discussed in depth on this teleconference in past months. One new change, which has not been previously announced, is discussed in detail below under the heading Required Action in Return to Duty Disenrolled IDES Cases </a:t>
            </a:r>
          </a:p>
          <a:p>
            <a:pPr marL="342900" indent="-342900">
              <a:buFont typeface="Wingdings" panose="05000000000000000000" pitchFamily="2" charset="2"/>
              <a:buChar char="Ø"/>
            </a:pPr>
            <a:endParaRPr lang="en-US" sz="2000" dirty="0">
              <a:solidFill>
                <a:srgbClr val="201F1E"/>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000" dirty="0">
                <a:solidFill>
                  <a:srgbClr val="201F1E"/>
                </a:solidFill>
                <a:latin typeface="Arial" panose="020B0604020202020204" pitchFamily="34" charset="0"/>
                <a:ea typeface="Times New Roman" panose="02020603050405020304" pitchFamily="18" charset="0"/>
              </a:rPr>
              <a:t>Further, a minor change was published to M21-1 III.i.2.D (3.d) to indicate that updates to service information should be made in VBMS, not Participant Profile (as previously discussed on the November 2019 IDES/BDD Teleconference) </a:t>
            </a:r>
          </a:p>
        </p:txBody>
      </p:sp>
    </p:spTree>
    <p:extLst>
      <p:ext uri="{BB962C8B-B14F-4D97-AF65-F5344CB8AC3E}">
        <p14:creationId xmlns:p14="http://schemas.microsoft.com/office/powerpoint/2010/main" val="3395821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181037E-8DB1-4737-9CEB-9D9DFC1A9EC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DB2723A1-E849-4A62-9058-B1D8C3BF099D}"/>
              </a:ext>
            </a:extLst>
          </p:cNvPr>
          <p:cNvSpPr>
            <a:spLocks noGrp="1"/>
          </p:cNvSpPr>
          <p:nvPr>
            <p:ph type="title"/>
          </p:nvPr>
        </p:nvSpPr>
        <p:spPr>
          <a:xfrm>
            <a:off x="0" y="-76200"/>
            <a:ext cx="9144000" cy="731520"/>
          </a:xfrm>
        </p:spPr>
        <p:txBody>
          <a:bodyPr>
            <a:noAutofit/>
          </a:bodyPr>
          <a:lstStyle/>
          <a:p>
            <a:r>
              <a:rPr lang="en-US" sz="3100" dirty="0"/>
              <a:t>Required Action in Return to Duty (RTD)/Disenrolled IDES Cases (2 of 2)</a:t>
            </a:r>
          </a:p>
        </p:txBody>
      </p:sp>
      <p:sp>
        <p:nvSpPr>
          <p:cNvPr id="5" name="Rectangle 4">
            <a:extLst>
              <a:ext uri="{FF2B5EF4-FFF2-40B4-BE49-F238E27FC236}">
                <a16:creationId xmlns:a16="http://schemas.microsoft.com/office/drawing/2014/main" id="{9B1F64F3-16FF-45DA-BACA-A40894594315}"/>
              </a:ext>
            </a:extLst>
          </p:cNvPr>
          <p:cNvSpPr/>
          <p:nvPr/>
        </p:nvSpPr>
        <p:spPr>
          <a:xfrm>
            <a:off x="309073" y="674400"/>
            <a:ext cx="8382000" cy="5509200"/>
          </a:xfrm>
          <a:prstGeom prst="rect">
            <a:avLst/>
          </a:prstGeom>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M21-1 III.i.2.E.2.a outlines the required VA actions in cases involving participants who are found fit and RTD or are disenrolled from IDES for any other reason (to include administrative and other non-medical discharges)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Previously (before the recent manual update noted above), these procedures indicated that this action would be taken by either the MSC or the DRAS, based on which office had current jurisdiction of the Veteran’s file. In the past, DRAS involvement in this process was necessary due to limitations associated with paper claims folders and VBMS rules that prevented users from acting on end products (EPs) outside of user’s jurisdiction.  However, jurisdiction of the eFolder/EP will no longer impede the MSC’s ability to take the necessary actions, and M21-1 III.i.2.E.2.a now shows this as the MSC’s responsibility in all cases</a:t>
            </a:r>
          </a:p>
        </p:txBody>
      </p:sp>
    </p:spTree>
    <p:extLst>
      <p:ext uri="{BB962C8B-B14F-4D97-AF65-F5344CB8AC3E}">
        <p14:creationId xmlns:p14="http://schemas.microsoft.com/office/powerpoint/2010/main" val="2092197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181037E-8DB1-4737-9CEB-9D9DFC1A9EC0}"/>
              </a:ext>
            </a:extLst>
          </p:cNvPr>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dirty="0">
              <a:solidFill>
                <a:prstClr val="white"/>
              </a:solidFill>
            </a:endParaRPr>
          </a:p>
        </p:txBody>
      </p:sp>
      <p:sp>
        <p:nvSpPr>
          <p:cNvPr id="4" name="Title 3">
            <a:extLst>
              <a:ext uri="{FF2B5EF4-FFF2-40B4-BE49-F238E27FC236}">
                <a16:creationId xmlns:a16="http://schemas.microsoft.com/office/drawing/2014/main" id="{DB2723A1-E849-4A62-9058-B1D8C3BF099D}"/>
              </a:ext>
            </a:extLst>
          </p:cNvPr>
          <p:cNvSpPr>
            <a:spLocks noGrp="1"/>
          </p:cNvSpPr>
          <p:nvPr>
            <p:ph type="title"/>
          </p:nvPr>
        </p:nvSpPr>
        <p:spPr>
          <a:xfrm>
            <a:off x="0" y="-76200"/>
            <a:ext cx="9144000" cy="731520"/>
          </a:xfrm>
        </p:spPr>
        <p:txBody>
          <a:bodyPr>
            <a:noAutofit/>
          </a:bodyPr>
          <a:lstStyle/>
          <a:p>
            <a:r>
              <a:rPr lang="en-US" sz="3100" dirty="0"/>
              <a:t>Required Action in Return to Duty (RTD)/Disenrolled IDES Cases (1 of 2)</a:t>
            </a:r>
          </a:p>
        </p:txBody>
      </p:sp>
      <p:sp>
        <p:nvSpPr>
          <p:cNvPr id="5" name="Rectangle 4">
            <a:extLst>
              <a:ext uri="{FF2B5EF4-FFF2-40B4-BE49-F238E27FC236}">
                <a16:creationId xmlns:a16="http://schemas.microsoft.com/office/drawing/2014/main" id="{9B1F64F3-16FF-45DA-BACA-A40894594315}"/>
              </a:ext>
            </a:extLst>
          </p:cNvPr>
          <p:cNvSpPr/>
          <p:nvPr/>
        </p:nvSpPr>
        <p:spPr>
          <a:xfrm>
            <a:off x="304800" y="920621"/>
            <a:ext cx="8382000" cy="5016758"/>
          </a:xfrm>
          <a:prstGeom prst="rect">
            <a:avLst/>
          </a:prstGeom>
        </p:spPr>
        <p:txBody>
          <a:bodyPr wrap="square">
            <a:spAutoFit/>
          </a:bodyPr>
          <a:lstStyle/>
          <a:p>
            <a:pPr marL="342900" indent="-342900">
              <a:buFont typeface="Wingdings" panose="05000000000000000000" pitchFamily="2" charset="2"/>
              <a:buChar char="Ø"/>
            </a:pPr>
            <a:r>
              <a:rPr lang="en-US" sz="2000" dirty="0">
                <a:latin typeface="Arial" panose="020B0604020202020204" pitchFamily="34" charset="0"/>
                <a:ea typeface="Times New Roman" panose="02020603050405020304" pitchFamily="18" charset="0"/>
                <a:cs typeface="Arial" panose="020B0604020202020204" pitchFamily="34" charset="0"/>
              </a:rPr>
              <a:t>The MSC actions required in these instances are summarized as follows: </a:t>
            </a:r>
          </a:p>
          <a:p>
            <a:pPr marL="342900" indent="-342900">
              <a:buFont typeface="Wingdings" panose="05000000000000000000" pitchFamily="2" charset="2"/>
              <a:buChar char="Ø"/>
            </a:pPr>
            <a:r>
              <a:rPr lang="en-US" sz="2000" dirty="0">
                <a:latin typeface="Arial" panose="020B0604020202020204" pitchFamily="34" charset="0"/>
                <a:ea typeface="Times New Roman" panose="02020603050405020304" pitchFamily="18" charset="0"/>
                <a:cs typeface="Arial" panose="020B0604020202020204" pitchFamily="34" charset="0"/>
              </a:rPr>
              <a:t>•	prepare the appropriate letter (as required by M21-1 III.i.2.E.2.b, and discussed further below under the heading Notification Letters to IDES Participants who are RTD/Disenrolled) </a:t>
            </a:r>
          </a:p>
          <a:p>
            <a:pPr marL="342900" indent="-342900">
              <a:buFont typeface="Wingdings" panose="05000000000000000000" pitchFamily="2" charset="2"/>
              <a:buChar char="Ø"/>
            </a:pPr>
            <a:r>
              <a:rPr lang="en-US" sz="2000" dirty="0">
                <a:latin typeface="Arial" panose="020B0604020202020204" pitchFamily="34" charset="0"/>
                <a:ea typeface="Times New Roman" panose="02020603050405020304" pitchFamily="18" charset="0"/>
                <a:cs typeface="Arial" panose="020B0604020202020204" pitchFamily="34" charset="0"/>
              </a:rPr>
              <a:t>•	complete the exit interview</a:t>
            </a:r>
          </a:p>
          <a:p>
            <a:pPr marL="342900" indent="-342900">
              <a:buFont typeface="Wingdings" panose="05000000000000000000" pitchFamily="2" charset="2"/>
              <a:buChar char="Ø"/>
            </a:pPr>
            <a:r>
              <a:rPr lang="en-US" sz="2000" dirty="0">
                <a:latin typeface="Arial" panose="020B0604020202020204" pitchFamily="34" charset="0"/>
                <a:ea typeface="Times New Roman" panose="02020603050405020304" pitchFamily="18" charset="0"/>
                <a:cs typeface="Arial" panose="020B0604020202020204" pitchFamily="34" charset="0"/>
              </a:rPr>
              <a:t>•	clear the pending EP 689, and </a:t>
            </a:r>
          </a:p>
          <a:p>
            <a:pPr marL="342900" indent="-342900">
              <a:buFont typeface="Wingdings" panose="05000000000000000000" pitchFamily="2" charset="2"/>
              <a:buChar char="Ø"/>
            </a:pPr>
            <a:r>
              <a:rPr lang="en-US" sz="2000" dirty="0">
                <a:latin typeface="Arial" panose="020B0604020202020204" pitchFamily="34" charset="0"/>
                <a:ea typeface="Times New Roman" panose="02020603050405020304" pitchFamily="18" charset="0"/>
                <a:cs typeface="Arial" panose="020B0604020202020204" pitchFamily="34" charset="0"/>
              </a:rPr>
              <a:t>•	establish a rating EP (if the participant is a NAD Veteran, who has not received a final rating) </a:t>
            </a:r>
          </a:p>
          <a:p>
            <a:pPr marL="342900" indent="-342900">
              <a:buFont typeface="Wingdings" panose="05000000000000000000" pitchFamily="2" charset="2"/>
              <a:buChar char="Ø"/>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000" dirty="0">
                <a:latin typeface="Arial" panose="020B0604020202020204" pitchFamily="34" charset="0"/>
                <a:ea typeface="Times New Roman" panose="02020603050405020304" pitchFamily="18" charset="0"/>
                <a:cs typeface="Arial" panose="020B0604020202020204" pitchFamily="34" charset="0"/>
              </a:rPr>
              <a:t>Note:  M21-1 III.i.2.E.2.a assumes that the PEBLO will provide notification of the participant’s disenrollment from IDES to the MSC.  In the event that DRAS first receives evidence of a participant’s disenrollment, the DRAS should notify the MSC assigned, so that the MSC can confirm the disenrollment with the PEBLO assigned and complete the actions required by III.i.2.E.2.a. </a:t>
            </a:r>
          </a:p>
        </p:txBody>
      </p:sp>
    </p:spTree>
    <p:extLst>
      <p:ext uri="{BB962C8B-B14F-4D97-AF65-F5344CB8AC3E}">
        <p14:creationId xmlns:p14="http://schemas.microsoft.com/office/powerpoint/2010/main" val="2831058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181037E-8DB1-4737-9CEB-9D9DFC1A9EC0}"/>
              </a:ext>
            </a:extLst>
          </p:cNvPr>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4" name="Title 3">
            <a:extLst>
              <a:ext uri="{FF2B5EF4-FFF2-40B4-BE49-F238E27FC236}">
                <a16:creationId xmlns:a16="http://schemas.microsoft.com/office/drawing/2014/main" id="{DB2723A1-E849-4A62-9058-B1D8C3BF099D}"/>
              </a:ext>
            </a:extLst>
          </p:cNvPr>
          <p:cNvSpPr>
            <a:spLocks noGrp="1"/>
          </p:cNvSpPr>
          <p:nvPr>
            <p:ph type="title"/>
          </p:nvPr>
        </p:nvSpPr>
        <p:spPr>
          <a:xfrm>
            <a:off x="0" y="-76200"/>
            <a:ext cx="9144000" cy="731520"/>
          </a:xfrm>
        </p:spPr>
        <p:txBody>
          <a:bodyPr>
            <a:noAutofit/>
          </a:bodyPr>
          <a:lstStyle/>
          <a:p>
            <a:r>
              <a:rPr lang="en-US" sz="3100" dirty="0"/>
              <a:t>Notification Letters to IDES Participants</a:t>
            </a:r>
            <a:br>
              <a:rPr lang="en-US" sz="3100" dirty="0"/>
            </a:br>
            <a:r>
              <a:rPr lang="en-US" sz="3100" dirty="0"/>
              <a:t> RTD or Disenrolled </a:t>
            </a:r>
          </a:p>
        </p:txBody>
      </p:sp>
      <p:sp>
        <p:nvSpPr>
          <p:cNvPr id="5" name="Rectangle 4">
            <a:extLst>
              <a:ext uri="{FF2B5EF4-FFF2-40B4-BE49-F238E27FC236}">
                <a16:creationId xmlns:a16="http://schemas.microsoft.com/office/drawing/2014/main" id="{9B1F64F3-16FF-45DA-BACA-A40894594315}"/>
              </a:ext>
            </a:extLst>
          </p:cNvPr>
          <p:cNvSpPr/>
          <p:nvPr/>
        </p:nvSpPr>
        <p:spPr>
          <a:xfrm>
            <a:off x="457200" y="990600"/>
            <a:ext cx="8382000" cy="4524315"/>
          </a:xfrm>
          <a:prstGeom prst="rect">
            <a:avLst/>
          </a:prstGeom>
        </p:spPr>
        <p:txBody>
          <a:bodyPr wrap="square">
            <a:spAutoFit/>
          </a:bodyPr>
          <a:lstStyle/>
          <a:p>
            <a:pPr marL="285750" indent="-285750">
              <a:buFont typeface="Wingdings" panose="05000000000000000000" pitchFamily="2" charset="2"/>
              <a:buChar char="Ø"/>
              <a:tabLst>
                <a:tab pos="0" algn="l"/>
                <a:tab pos="0" algn="l"/>
                <a:tab pos="3829050" algn="l"/>
              </a:tabLst>
            </a:pPr>
            <a:r>
              <a:rPr lang="en-US" dirty="0">
                <a:solidFill>
                  <a:srgbClr val="000000"/>
                </a:solidFill>
                <a:latin typeface="Arial" panose="020B0604020202020204" pitchFamily="34" charset="0"/>
                <a:ea typeface="Times New Roman" panose="02020603050405020304" pitchFamily="18" charset="0"/>
              </a:rPr>
              <a:t>As discussed in previous topic, any IDES participant who is RTD or disenrolled from the IDES program must be provided proper notification from VA regarding the disposition of any VA claim/application that was submitted as part of IDES; MSCs must prepare these letters as necessary and provide the letter to the participant during the exit interview. </a:t>
            </a:r>
            <a:endParaRPr lang="en-US" dirty="0">
              <a:solidFill>
                <a:srgbClr val="000000"/>
              </a:solidFill>
              <a:latin typeface="Times New Roman" panose="02020603050405020304" pitchFamily="18" charset="0"/>
              <a:ea typeface="Times New Roman" panose="02020603050405020304" pitchFamily="18" charset="0"/>
            </a:endParaRPr>
          </a:p>
          <a:p>
            <a:pPr>
              <a:tabLst>
                <a:tab pos="0" algn="l"/>
                <a:tab pos="0" algn="l"/>
                <a:tab pos="3829050" algn="l"/>
              </a:tabLst>
            </a:pPr>
            <a:r>
              <a:rPr lang="en-US" dirty="0">
                <a:solidFill>
                  <a:srgbClr val="000000"/>
                </a:solidFill>
                <a:latin typeface="Arial" panose="020B0604020202020204" pitchFamily="34"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a:tabLst>
                <a:tab pos="0" algn="l"/>
                <a:tab pos="0" algn="l"/>
                <a:tab pos="3829050" algn="l"/>
              </a:tabLst>
            </a:pPr>
            <a:r>
              <a:rPr lang="en-US" u="sng" dirty="0">
                <a:solidFill>
                  <a:srgbClr val="000000"/>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M21-1 III.i.2.E.2.b</a:t>
            </a:r>
            <a:r>
              <a:rPr lang="en-US" dirty="0">
                <a:solidFill>
                  <a:srgbClr val="000000"/>
                </a:solidFill>
                <a:latin typeface="Arial" panose="020B0604020202020204" pitchFamily="34" charset="0"/>
                <a:ea typeface="Times New Roman" panose="02020603050405020304" pitchFamily="18" charset="0"/>
              </a:rPr>
              <a:t>. discusses these letters in detail, and is summarized as follows: </a:t>
            </a:r>
            <a:endParaRPr lang="en-US" dirty="0">
              <a:solidFill>
                <a:srgbClr val="000000"/>
              </a:solidFill>
              <a:latin typeface="Times New Roman" panose="02020603050405020304" pitchFamily="18" charset="0"/>
              <a:ea typeface="Times New Roman" panose="02020603050405020304" pitchFamily="18" charset="0"/>
            </a:endParaRPr>
          </a:p>
          <a:p>
            <a:pPr>
              <a:tabLst>
                <a:tab pos="0" algn="l"/>
                <a:tab pos="0" algn="l"/>
                <a:tab pos="3829050" algn="l"/>
              </a:tabLst>
            </a:pPr>
            <a:r>
              <a:rPr lang="en-US" dirty="0">
                <a:solidFill>
                  <a:srgbClr val="000000"/>
                </a:solidFill>
                <a:latin typeface="Arial" panose="020B0604020202020204" pitchFamily="34"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tabLst>
                <a:tab pos="0" algn="l"/>
                <a:tab pos="3829050" algn="l"/>
              </a:tabLst>
            </a:pPr>
            <a:r>
              <a:rPr lang="en-US" dirty="0">
                <a:solidFill>
                  <a:srgbClr val="000000"/>
                </a:solidFill>
                <a:latin typeface="Arial" panose="020B0604020202020204" pitchFamily="34" charset="0"/>
                <a:ea typeface="Times New Roman" panose="02020603050405020304" pitchFamily="18" charset="0"/>
              </a:rPr>
              <a:t>The RTD/Disenrollment Letters are available (under the </a:t>
            </a:r>
            <a:r>
              <a:rPr lang="en-US" i="1" dirty="0">
                <a:solidFill>
                  <a:srgbClr val="000000"/>
                </a:solidFill>
                <a:latin typeface="Arial" panose="020B0604020202020204" pitchFamily="34" charset="0"/>
                <a:ea typeface="Times New Roman" panose="02020603050405020304" pitchFamily="18" charset="0"/>
              </a:rPr>
              <a:t>VSC Menu</a:t>
            </a:r>
            <a:r>
              <a:rPr lang="en-US" dirty="0">
                <a:solidFill>
                  <a:srgbClr val="000000"/>
                </a:solidFill>
                <a:latin typeface="Arial" panose="020B0604020202020204" pitchFamily="34" charset="0"/>
                <a:ea typeface="Times New Roman" panose="02020603050405020304" pitchFamily="18" charset="0"/>
              </a:rPr>
              <a:t>) in the </a:t>
            </a:r>
            <a:r>
              <a:rPr lang="en-US" u="sng" dirty="0">
                <a:solidFill>
                  <a:srgbClr val="000000"/>
                </a:solidFill>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Letter Creator Tool.</a:t>
            </a:r>
            <a:endParaRPr lang="en-US" dirty="0">
              <a:solidFill>
                <a:srgbClr val="000000"/>
              </a:solidFill>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tabLst>
                <a:tab pos="0" algn="l"/>
                <a:tab pos="3829050" algn="l"/>
              </a:tabLst>
            </a:pPr>
            <a:r>
              <a:rPr lang="en-US" dirty="0">
                <a:solidFill>
                  <a:srgbClr val="000000"/>
                </a:solidFill>
                <a:latin typeface="Arial" panose="020B0604020202020204" pitchFamily="34" charset="0"/>
                <a:ea typeface="Times New Roman" panose="02020603050405020304" pitchFamily="18" charset="0"/>
              </a:rPr>
              <a:t>Three types of IDES disenrollment letters are available. Select the appropriate one according to the specific circumstances of the case:  </a:t>
            </a:r>
            <a:endParaRPr lang="en-US" dirty="0">
              <a:solidFill>
                <a:srgbClr val="000000"/>
              </a:solidFill>
              <a:latin typeface="Times New Roman" panose="02020603050405020304" pitchFamily="18" charset="0"/>
              <a:ea typeface="Times New Roman" panose="02020603050405020304" pitchFamily="18" charset="0"/>
            </a:endParaRPr>
          </a:p>
          <a:p>
            <a:pPr marL="1200150" lvl="2" indent="-285750">
              <a:buFont typeface="Courier New" panose="02070309020205020404" pitchFamily="49" charset="0"/>
              <a:buChar char="o"/>
              <a:tabLst>
                <a:tab pos="0" algn="l"/>
                <a:tab pos="3829050" algn="l"/>
              </a:tabLst>
            </a:pPr>
            <a:r>
              <a:rPr lang="en-US" dirty="0">
                <a:solidFill>
                  <a:srgbClr val="000000"/>
                </a:solidFill>
                <a:latin typeface="Arial" panose="020B0604020202020204" pitchFamily="34" charset="0"/>
                <a:ea typeface="Times New Roman" panose="02020603050405020304" pitchFamily="18" charset="0"/>
              </a:rPr>
              <a:t>IDES Return to Active Service</a:t>
            </a:r>
            <a:endParaRPr lang="en-US" dirty="0">
              <a:solidFill>
                <a:srgbClr val="000000"/>
              </a:solidFill>
              <a:latin typeface="Times New Roman" panose="02020603050405020304" pitchFamily="18" charset="0"/>
              <a:ea typeface="Times New Roman" panose="02020603050405020304" pitchFamily="18" charset="0"/>
            </a:endParaRPr>
          </a:p>
          <a:p>
            <a:pPr marL="1200150" lvl="2" indent="-285750">
              <a:buFont typeface="Courier New" panose="02070309020205020404" pitchFamily="49" charset="0"/>
              <a:buChar char="o"/>
              <a:tabLst>
                <a:tab pos="0" algn="l"/>
                <a:tab pos="3829050" algn="l"/>
              </a:tabLst>
            </a:pPr>
            <a:r>
              <a:rPr lang="en-US" dirty="0">
                <a:solidFill>
                  <a:srgbClr val="000000"/>
                </a:solidFill>
                <a:latin typeface="Arial" panose="020B0604020202020204" pitchFamily="34" charset="0"/>
                <a:ea typeface="Times New Roman" panose="02020603050405020304" pitchFamily="18" charset="0"/>
              </a:rPr>
              <a:t>IDES Return to Reserves/National Guard </a:t>
            </a:r>
            <a:endParaRPr lang="en-US" dirty="0">
              <a:solidFill>
                <a:srgbClr val="000000"/>
              </a:solidFill>
              <a:latin typeface="Times New Roman" panose="02020603050405020304" pitchFamily="18" charset="0"/>
              <a:ea typeface="Times New Roman" panose="02020603050405020304" pitchFamily="18" charset="0"/>
            </a:endParaRPr>
          </a:p>
          <a:p>
            <a:pPr marL="1196975" lvl="2" indent="-282575">
              <a:buFont typeface="Courier New" panose="02070309020205020404" pitchFamily="49" charset="0"/>
              <a:buChar char="o"/>
              <a:tabLst>
                <a:tab pos="0" algn="l"/>
                <a:tab pos="3829050" algn="l"/>
              </a:tabLst>
            </a:pPr>
            <a:r>
              <a:rPr lang="en-US" dirty="0">
                <a:solidFill>
                  <a:srgbClr val="000000"/>
                </a:solidFill>
                <a:latin typeface="Arial" panose="020B0604020202020204" pitchFamily="34" charset="0"/>
                <a:ea typeface="Times New Roman" panose="02020603050405020304" pitchFamily="18" charset="0"/>
              </a:rPr>
              <a:t>IDES Disenrollment OTH Discharge </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34654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181037E-8DB1-4737-9CEB-9D9DFC1A9EC0}"/>
              </a:ext>
            </a:extLst>
          </p:cNvPr>
          <p:cNvSpPr>
            <a:spLocks noGrp="1"/>
          </p:cNvSpPr>
          <p:nvPr>
            <p:ph type="sldNum" sz="quarter" idx="12"/>
          </p:nvPr>
        </p:nvSpPr>
        <p:spPr/>
        <p:txBody>
          <a:bodyPr/>
          <a:lstStyle/>
          <a:p>
            <a:fld id="{D983F1FA-211D-3044-9E35-958DFBC26156}" type="slidenum">
              <a:rPr lang="en-US" smtClean="0">
                <a:solidFill>
                  <a:prstClr val="white"/>
                </a:solidFill>
              </a:rPr>
              <a:pPr/>
              <a:t>15</a:t>
            </a:fld>
            <a:endParaRPr lang="en-US" dirty="0">
              <a:solidFill>
                <a:prstClr val="white"/>
              </a:solidFill>
            </a:endParaRPr>
          </a:p>
        </p:txBody>
      </p:sp>
      <p:sp>
        <p:nvSpPr>
          <p:cNvPr id="4" name="Title 3">
            <a:extLst>
              <a:ext uri="{FF2B5EF4-FFF2-40B4-BE49-F238E27FC236}">
                <a16:creationId xmlns:a16="http://schemas.microsoft.com/office/drawing/2014/main" id="{DB2723A1-E849-4A62-9058-B1D8C3BF099D}"/>
              </a:ext>
            </a:extLst>
          </p:cNvPr>
          <p:cNvSpPr>
            <a:spLocks noGrp="1"/>
          </p:cNvSpPr>
          <p:nvPr>
            <p:ph type="title"/>
          </p:nvPr>
        </p:nvSpPr>
        <p:spPr>
          <a:xfrm>
            <a:off x="0" y="-76200"/>
            <a:ext cx="9144000" cy="731520"/>
          </a:xfrm>
        </p:spPr>
        <p:txBody>
          <a:bodyPr>
            <a:noAutofit/>
          </a:bodyPr>
          <a:lstStyle/>
          <a:p>
            <a:r>
              <a:rPr lang="en-US" sz="3600" dirty="0"/>
              <a:t>Requirement for LOD with NAD IDES Referrals </a:t>
            </a:r>
          </a:p>
        </p:txBody>
      </p:sp>
      <p:sp>
        <p:nvSpPr>
          <p:cNvPr id="5" name="Rectangle 4">
            <a:extLst>
              <a:ext uri="{FF2B5EF4-FFF2-40B4-BE49-F238E27FC236}">
                <a16:creationId xmlns:a16="http://schemas.microsoft.com/office/drawing/2014/main" id="{9B1F64F3-16FF-45DA-BACA-A40894594315}"/>
              </a:ext>
            </a:extLst>
          </p:cNvPr>
          <p:cNvSpPr/>
          <p:nvPr/>
        </p:nvSpPr>
        <p:spPr>
          <a:xfrm>
            <a:off x="152400" y="659448"/>
            <a:ext cx="8382000" cy="5509200"/>
          </a:xfrm>
          <a:prstGeom prst="rect">
            <a:avLst/>
          </a:prstGeom>
        </p:spPr>
        <p:txBody>
          <a:bodyPr wrap="square">
            <a:spAutoFit/>
          </a:bodyPr>
          <a:lstStyle/>
          <a:p>
            <a:pPr marL="342900" indent="-342900">
              <a:buFont typeface="Wingdings" panose="05000000000000000000" pitchFamily="2" charset="2"/>
              <a:buChar char="Ø"/>
            </a:pPr>
            <a:r>
              <a:rPr lang="en-US" sz="2200" dirty="0">
                <a:solidFill>
                  <a:srgbClr val="201F1E"/>
                </a:solidFill>
                <a:latin typeface="Arial" panose="020B0604020202020204" pitchFamily="34" charset="0"/>
                <a:ea typeface="Times New Roman" panose="02020603050405020304" pitchFamily="18" charset="0"/>
              </a:rPr>
              <a:t>As discussed on November 2019 Teleconference, all NAD IDES referrals must include the LOD (or equivalent memo) indicating that all referred conditions are considered to have been incurred in the line of duty  </a:t>
            </a:r>
          </a:p>
          <a:p>
            <a:pPr marL="342900" indent="-342900">
              <a:buFont typeface="Wingdings" panose="05000000000000000000" pitchFamily="2" charset="2"/>
              <a:buChar char="Ø"/>
            </a:pPr>
            <a:endParaRPr lang="en-US" sz="2200" dirty="0">
              <a:solidFill>
                <a:srgbClr val="201F1E"/>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200" dirty="0">
                <a:solidFill>
                  <a:srgbClr val="201F1E"/>
                </a:solidFill>
                <a:latin typeface="Arial" panose="020B0604020202020204" pitchFamily="34" charset="0"/>
                <a:ea typeface="Times New Roman" panose="02020603050405020304" pitchFamily="18" charset="0"/>
              </a:rPr>
              <a:t>Upon receipt of a NAD IDES referral that does not include an  LOD/memo, the MSC should return the referral to the PEBLO and remove the Prepare Claim Start Date from VTA  </a:t>
            </a:r>
          </a:p>
          <a:p>
            <a:pPr marL="342900" indent="-342900">
              <a:buFont typeface="Wingdings" panose="05000000000000000000" pitchFamily="2" charset="2"/>
              <a:buChar char="Ø"/>
            </a:pPr>
            <a:endParaRPr lang="en-US" sz="2200" dirty="0">
              <a:solidFill>
                <a:srgbClr val="201F1E"/>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200" dirty="0">
                <a:solidFill>
                  <a:srgbClr val="201F1E"/>
                </a:solidFill>
                <a:latin typeface="Arial" panose="020B0604020202020204" pitchFamily="34" charset="0"/>
                <a:ea typeface="Times New Roman" panose="02020603050405020304" pitchFamily="18" charset="0"/>
              </a:rPr>
              <a:t>The policy has been communicated to DoD; however, many locations are reporting that PEBLOs have not yet been made aware or were not provided guidance for handling these situations.  We understand that some Services may still be determining how these situations should be handled; notwithstanding, MSCs must not accept NAD IDES referrals that do not include the requisite LOD/memo</a:t>
            </a:r>
          </a:p>
        </p:txBody>
      </p:sp>
    </p:spTree>
    <p:extLst>
      <p:ext uri="{BB962C8B-B14F-4D97-AF65-F5344CB8AC3E}">
        <p14:creationId xmlns:p14="http://schemas.microsoft.com/office/powerpoint/2010/main" val="4126312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181037E-8DB1-4737-9CEB-9D9DFC1A9EC0}"/>
              </a:ext>
            </a:extLst>
          </p:cNvPr>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dirty="0">
              <a:solidFill>
                <a:prstClr val="white"/>
              </a:solidFill>
            </a:endParaRPr>
          </a:p>
        </p:txBody>
      </p:sp>
      <p:sp>
        <p:nvSpPr>
          <p:cNvPr id="4" name="Title 3">
            <a:extLst>
              <a:ext uri="{FF2B5EF4-FFF2-40B4-BE49-F238E27FC236}">
                <a16:creationId xmlns:a16="http://schemas.microsoft.com/office/drawing/2014/main" id="{DB2723A1-E849-4A62-9058-B1D8C3BF099D}"/>
              </a:ext>
            </a:extLst>
          </p:cNvPr>
          <p:cNvSpPr>
            <a:spLocks noGrp="1"/>
          </p:cNvSpPr>
          <p:nvPr>
            <p:ph type="title"/>
          </p:nvPr>
        </p:nvSpPr>
        <p:spPr>
          <a:xfrm>
            <a:off x="1296650" y="-76200"/>
            <a:ext cx="6553200" cy="731520"/>
          </a:xfrm>
        </p:spPr>
        <p:txBody>
          <a:bodyPr>
            <a:normAutofit fontScale="90000"/>
          </a:bodyPr>
          <a:lstStyle/>
          <a:p>
            <a:r>
              <a:rPr lang="en-US" dirty="0"/>
              <a:t>VBMS Compliance </a:t>
            </a:r>
          </a:p>
        </p:txBody>
      </p:sp>
      <p:sp>
        <p:nvSpPr>
          <p:cNvPr id="5" name="Rectangle 4">
            <a:extLst>
              <a:ext uri="{FF2B5EF4-FFF2-40B4-BE49-F238E27FC236}">
                <a16:creationId xmlns:a16="http://schemas.microsoft.com/office/drawing/2014/main" id="{9B1F64F3-16FF-45DA-BACA-A40894594315}"/>
              </a:ext>
            </a:extLst>
          </p:cNvPr>
          <p:cNvSpPr/>
          <p:nvPr/>
        </p:nvSpPr>
        <p:spPr>
          <a:xfrm>
            <a:off x="304800" y="797510"/>
            <a:ext cx="8382000" cy="4893647"/>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MSCs are reminded to update VBMS appropriately, to include:  </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rPr>
              <a:t> </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rPr>
              <a:t>1. Ensure forms are upload separately using the proper naming conventions.</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rPr>
              <a:t>2. Ensure forms are not uploaded upside down.</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rPr>
              <a:t>3. Use the space provided in SECTION IV: CLAIM INFORMATION of the 21-526EZ when listing Servicemembers current disability.  If additional space is needed to list more disabilities, use a 21-4138.</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rPr>
              <a:t>4. Ensure current version of all forms are used.  </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rPr>
              <a:t>5. Ensure steps 1-5 are followed in Brokering to DRAS topic covered in November 2019 IDES/BDD read ahead.</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94051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ABAFF-DAC7-4B24-8933-E5E444168838}"/>
              </a:ext>
            </a:extLst>
          </p:cNvPr>
          <p:cNvSpPr>
            <a:spLocks noGrp="1"/>
          </p:cNvSpPr>
          <p:nvPr>
            <p:ph idx="1"/>
          </p:nvPr>
        </p:nvSpPr>
        <p:spPr>
          <a:xfrm>
            <a:off x="457200" y="762000"/>
            <a:ext cx="8229600" cy="4525963"/>
          </a:xfrm>
        </p:spPr>
        <p:txBody>
          <a:bodyPr>
            <a:noAutofit/>
          </a:bodyPr>
          <a:lstStyle/>
          <a:p>
            <a:pPr marL="0" marR="0">
              <a:spcBef>
                <a:spcPts val="0"/>
              </a:spcBef>
              <a:spcAft>
                <a:spcPts val="0"/>
              </a:spcAft>
            </a:pPr>
            <a:r>
              <a:rPr lang="en-US" sz="1800" dirty="0">
                <a:latin typeface="Arial" panose="020B0604020202020204" pitchFamily="34" charset="0"/>
                <a:ea typeface="Times New Roman" panose="02020603050405020304" pitchFamily="18" charset="0"/>
                <a:cs typeface="Times New Roman" panose="02020603050405020304" pitchFamily="18" charset="0"/>
              </a:rPr>
              <a:t>On the November 2019 IDES/BDD Teleconference, all MSCs were informed of the new process for brokering cases to DRAS. </a:t>
            </a:r>
            <a:r>
              <a:rPr lang="en-US" sz="1800" b="1" dirty="0">
                <a:latin typeface="Arial" panose="020B0604020202020204" pitchFamily="34" charset="0"/>
                <a:ea typeface="Times New Roman" panose="02020603050405020304" pitchFamily="18" charset="0"/>
                <a:cs typeface="Times New Roman" panose="02020603050405020304" pitchFamily="18" charset="0"/>
              </a:rPr>
              <a:t>MSCs should be brokering the case to the DRAS </a:t>
            </a:r>
            <a:r>
              <a:rPr lang="en-US" sz="1800" b="1" i="1" dirty="0">
                <a:latin typeface="Arial" panose="020B0604020202020204" pitchFamily="34" charset="0"/>
                <a:ea typeface="Times New Roman" panose="02020603050405020304" pitchFamily="18" charset="0"/>
                <a:cs typeface="Times New Roman" panose="02020603050405020304" pitchFamily="18" charset="0"/>
              </a:rPr>
              <a:t>before</a:t>
            </a:r>
            <a:r>
              <a:rPr lang="en-US" sz="1800" b="1" dirty="0">
                <a:latin typeface="Arial" panose="020B0604020202020204" pitchFamily="34" charset="0"/>
                <a:ea typeface="Times New Roman" panose="02020603050405020304" pitchFamily="18" charset="0"/>
                <a:cs typeface="Times New Roman" panose="02020603050405020304" pitchFamily="18" charset="0"/>
              </a:rPr>
              <a:t> entering the Medical Evaluation (ME) End Date in VTA. This will ensure the DRAS is immediately able to begin work on the proposed rating once the MSC enters the ME End Date. MSCs must ensure post-exam action is completed in the following sequence: </a:t>
            </a:r>
            <a:endParaRPr lang="en-US" sz="1800" dirty="0">
              <a:latin typeface="Calibri" panose="020F0502020204030204" pitchFamily="34" charset="0"/>
              <a:ea typeface="Times New Roman" panose="02020603050405020304" pitchFamily="18" charset="0"/>
              <a:cs typeface="Times New Roman" panose="02020603050405020304" pitchFamily="18" charset="0"/>
            </a:endParaRPr>
          </a:p>
          <a:p>
            <a:pPr lvl="1">
              <a:spcBef>
                <a:spcPts val="0"/>
              </a:spcBef>
              <a:buSzPts val="1200"/>
              <a:buFont typeface="+mj-lt"/>
              <a:buAutoNum type="arabicPeriod"/>
            </a:pPr>
            <a:r>
              <a:rPr lang="en-US" sz="1400" dirty="0">
                <a:latin typeface="Arial" panose="020B0604020202020204" pitchFamily="34" charset="0"/>
                <a:ea typeface="Times New Roman" panose="02020603050405020304" pitchFamily="18" charset="0"/>
                <a:cs typeface="Arial" panose="020B0604020202020204" pitchFamily="34" charset="0"/>
              </a:rPr>
              <a:t>Verify that all examinations have been completed. </a:t>
            </a:r>
          </a:p>
          <a:p>
            <a:pPr lvl="1">
              <a:spcBef>
                <a:spcPts val="0"/>
              </a:spcBef>
              <a:buSzPts val="1200"/>
              <a:buFont typeface="+mj-lt"/>
              <a:buAutoNum type="arabicPeriod"/>
            </a:pPr>
            <a:r>
              <a:rPr lang="en-US" sz="1400" dirty="0">
                <a:latin typeface="Arial" panose="020B0604020202020204" pitchFamily="34" charset="0"/>
                <a:ea typeface="Times New Roman" panose="02020603050405020304" pitchFamily="18" charset="0"/>
                <a:cs typeface="Arial" panose="020B0604020202020204" pitchFamily="34" charset="0"/>
              </a:rPr>
              <a:t>Ensure that all examination results are in the VBMS eFolder. </a:t>
            </a:r>
          </a:p>
          <a:p>
            <a:pPr lvl="1">
              <a:spcBef>
                <a:spcPts val="0"/>
              </a:spcBef>
              <a:buSzPts val="1200"/>
              <a:buFont typeface="+mj-lt"/>
              <a:buAutoNum type="arabicPeriod"/>
            </a:pPr>
            <a:r>
              <a:rPr lang="en-US" sz="1400" dirty="0">
                <a:latin typeface="Arial" panose="020B0604020202020204" pitchFamily="34" charset="0"/>
                <a:ea typeface="Times New Roman" panose="02020603050405020304" pitchFamily="18" charset="0"/>
                <a:cs typeface="Arial" panose="020B0604020202020204" pitchFamily="34" charset="0"/>
              </a:rPr>
              <a:t>Close out examination tracked items (and any others in which the development has been resolved).</a:t>
            </a:r>
          </a:p>
          <a:p>
            <a:pPr lvl="1">
              <a:spcBef>
                <a:spcPts val="0"/>
              </a:spcBef>
              <a:buSzPts val="1200"/>
              <a:buFont typeface="+mj-lt"/>
              <a:buAutoNum type="arabicPeriod"/>
            </a:pPr>
            <a:r>
              <a:rPr lang="en-US" sz="1400" dirty="0">
                <a:latin typeface="Arial" panose="020B0604020202020204" pitchFamily="34" charset="0"/>
                <a:ea typeface="Times New Roman" panose="02020603050405020304" pitchFamily="18" charset="0"/>
                <a:cs typeface="Arial" panose="020B0604020202020204" pitchFamily="34" charset="0"/>
              </a:rPr>
              <a:t>Broker the case to the DRAS.</a:t>
            </a:r>
          </a:p>
          <a:p>
            <a:pPr lvl="1">
              <a:spcBef>
                <a:spcPts val="0"/>
              </a:spcBef>
              <a:buSzPts val="1200"/>
              <a:buFont typeface="+mj-lt"/>
              <a:buAutoNum type="arabicPeriod"/>
            </a:pPr>
            <a:r>
              <a:rPr lang="en-US" sz="1400" dirty="0">
                <a:latin typeface="Arial" panose="020B0604020202020204" pitchFamily="34" charset="0"/>
                <a:ea typeface="Times New Roman" panose="02020603050405020304" pitchFamily="18" charset="0"/>
                <a:cs typeface="Arial" panose="020B0604020202020204" pitchFamily="34" charset="0"/>
              </a:rPr>
              <a:t>Enter </a:t>
            </a:r>
            <a:r>
              <a:rPr lang="en-US" sz="1400" dirty="0">
                <a:latin typeface="Arial" panose="020B0604020202020204" pitchFamily="34" charset="0"/>
                <a:ea typeface="Times New Roman" panose="02020603050405020304" pitchFamily="18" charset="0"/>
                <a:cs typeface="Times New Roman" panose="02020603050405020304" pitchFamily="18" charset="0"/>
              </a:rPr>
              <a:t>the </a:t>
            </a:r>
            <a:r>
              <a:rPr lang="en-US" sz="1400" i="1" dirty="0">
                <a:latin typeface="Arial" panose="020B0604020202020204" pitchFamily="34" charset="0"/>
                <a:ea typeface="Times New Roman" panose="02020603050405020304" pitchFamily="18" charset="0"/>
                <a:cs typeface="Times New Roman" panose="02020603050405020304" pitchFamily="18" charset="0"/>
              </a:rPr>
              <a:t>Medical Evaluation End Date in</a:t>
            </a:r>
            <a:r>
              <a:rPr lang="en-US" sz="1400" dirty="0">
                <a:latin typeface="Arial" panose="020B0604020202020204" pitchFamily="34" charset="0"/>
                <a:ea typeface="Times New Roman" panose="02020603050405020304" pitchFamily="18" charset="0"/>
                <a:cs typeface="Times New Roman" panose="02020603050405020304" pitchFamily="18" charset="0"/>
              </a:rPr>
              <a:t> VTA.  </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marL="0" lvl="0" indent="0">
              <a:spcBef>
                <a:spcPts val="0"/>
              </a:spcBef>
              <a:buSzPts val="1200"/>
              <a:buNone/>
            </a:pPr>
            <a:r>
              <a:rPr lang="en-US" sz="1800" dirty="0">
                <a:latin typeface="Arial" panose="020B0604020202020204" pitchFamily="34" charset="0"/>
                <a:ea typeface="Times New Roman" panose="02020603050405020304" pitchFamily="18" charset="0"/>
                <a:cs typeface="Times New Roman" panose="02020603050405020304" pitchFamily="18" charset="0"/>
              </a:rPr>
              <a:t> </a:t>
            </a:r>
            <a:endParaRPr lang="en-US" sz="1800" dirty="0">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latin typeface="Arial" panose="020B0604020202020204" pitchFamily="34" charset="0"/>
                <a:ea typeface="Times New Roman" panose="02020603050405020304" pitchFamily="18" charset="0"/>
                <a:cs typeface="Times New Roman" panose="02020603050405020304" pitchFamily="18" charset="0"/>
              </a:rPr>
              <a:t>Important: MSCs must have the </a:t>
            </a:r>
            <a:r>
              <a:rPr lang="en-US" sz="1800" b="1" i="1" dirty="0">
                <a:latin typeface="Arial" panose="020B0604020202020204" pitchFamily="34" charset="0"/>
                <a:ea typeface="Times New Roman" panose="02020603050405020304" pitchFamily="18" charset="0"/>
                <a:cs typeface="Times New Roman" panose="02020603050405020304" pitchFamily="18" charset="0"/>
              </a:rPr>
              <a:t>Intake Analyst Role</a:t>
            </a:r>
            <a:r>
              <a:rPr lang="en-US" sz="1800" b="1" dirty="0">
                <a:latin typeface="Arial" panose="020B0604020202020204" pitchFamily="34" charset="0"/>
                <a:ea typeface="Times New Roman" panose="02020603050405020304" pitchFamily="18" charset="0"/>
                <a:cs typeface="Times New Roman" panose="02020603050405020304" pitchFamily="18" charset="0"/>
              </a:rPr>
              <a:t> associated with their VBMS User Profile to complete the brokering action. Please refer to the November 2019 IDES/BDD Teleconference read ahead for additional details</a:t>
            </a:r>
            <a:endParaRPr lang="en-US" sz="18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52E4A2A3-699D-4708-9BEA-5516BEA19A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211DBCEE-984D-4E09-81EC-97E0FBB03CE0}"/>
              </a:ext>
            </a:extLst>
          </p:cNvPr>
          <p:cNvSpPr>
            <a:spLocks noGrp="1"/>
          </p:cNvSpPr>
          <p:nvPr>
            <p:ph type="title"/>
          </p:nvPr>
        </p:nvSpPr>
        <p:spPr>
          <a:xfrm>
            <a:off x="0" y="92643"/>
            <a:ext cx="9144000" cy="365126"/>
          </a:xfrm>
        </p:spPr>
        <p:txBody>
          <a:bodyPr>
            <a:normAutofit fontScale="90000"/>
          </a:bodyPr>
          <a:lstStyle/>
          <a:p>
            <a:r>
              <a:rPr lang="en-US" dirty="0"/>
              <a:t>Brokering Cases to DRAS</a:t>
            </a:r>
          </a:p>
        </p:txBody>
      </p:sp>
    </p:spTree>
    <p:extLst>
      <p:ext uri="{BB962C8B-B14F-4D97-AF65-F5344CB8AC3E}">
        <p14:creationId xmlns:p14="http://schemas.microsoft.com/office/powerpoint/2010/main" val="891600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181037E-8DB1-4737-9CEB-9D9DFC1A9EC0}"/>
              </a:ext>
            </a:extLst>
          </p:cNvPr>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4" name="Title 3">
            <a:extLst>
              <a:ext uri="{FF2B5EF4-FFF2-40B4-BE49-F238E27FC236}">
                <a16:creationId xmlns:a16="http://schemas.microsoft.com/office/drawing/2014/main" id="{DB2723A1-E849-4A62-9058-B1D8C3BF099D}"/>
              </a:ext>
            </a:extLst>
          </p:cNvPr>
          <p:cNvSpPr>
            <a:spLocks noGrp="1"/>
          </p:cNvSpPr>
          <p:nvPr>
            <p:ph type="title"/>
          </p:nvPr>
        </p:nvSpPr>
        <p:spPr>
          <a:xfrm>
            <a:off x="32480" y="-89940"/>
            <a:ext cx="9071430" cy="731520"/>
          </a:xfrm>
        </p:spPr>
        <p:txBody>
          <a:bodyPr>
            <a:noAutofit/>
          </a:bodyPr>
          <a:lstStyle/>
          <a:p>
            <a:r>
              <a:rPr lang="en-US" sz="3200" dirty="0"/>
              <a:t>Handling Cases Involving Participant </a:t>
            </a:r>
            <a:br>
              <a:rPr lang="en-US" sz="3200" dirty="0"/>
            </a:br>
            <a:r>
              <a:rPr lang="en-US" sz="3200" dirty="0"/>
              <a:t>Too Disabled to Travel to Exam</a:t>
            </a:r>
          </a:p>
        </p:txBody>
      </p:sp>
      <p:sp>
        <p:nvSpPr>
          <p:cNvPr id="5" name="Rectangle 4">
            <a:extLst>
              <a:ext uri="{FF2B5EF4-FFF2-40B4-BE49-F238E27FC236}">
                <a16:creationId xmlns:a16="http://schemas.microsoft.com/office/drawing/2014/main" id="{9B1F64F3-16FF-45DA-BACA-A40894594315}"/>
              </a:ext>
            </a:extLst>
          </p:cNvPr>
          <p:cNvSpPr/>
          <p:nvPr/>
        </p:nvSpPr>
        <p:spPr>
          <a:xfrm>
            <a:off x="457200" y="990600"/>
            <a:ext cx="8382000" cy="4154984"/>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201F1E"/>
                </a:solidFill>
                <a:latin typeface="Arial" panose="020B0604020202020204" pitchFamily="34" charset="0"/>
                <a:ea typeface="Times New Roman" panose="02020603050405020304" pitchFamily="18" charset="0"/>
              </a:rPr>
              <a:t>MSCs, PEBLOs, and physicians at MTFs are responsible for determining whether a participant is too disabled to travel to an examination</a:t>
            </a:r>
          </a:p>
          <a:p>
            <a:pPr marL="342900" indent="-342900">
              <a:buFont typeface="Wingdings" panose="05000000000000000000" pitchFamily="2" charset="2"/>
              <a:buChar char="Ø"/>
            </a:pPr>
            <a:endParaRPr lang="en-US" sz="2400" dirty="0">
              <a:solidFill>
                <a:srgbClr val="201F1E"/>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201F1E"/>
                </a:solidFill>
                <a:latin typeface="Arial" panose="020B0604020202020204" pitchFamily="34" charset="0"/>
                <a:ea typeface="Times New Roman" panose="02020603050405020304" pitchFamily="18" charset="0"/>
              </a:rPr>
              <a:t>MSCs are reminded that if a claimant is terminally ill, SI/VSI, hardship, etc., and is not able to attend exams, MSCs should contact the DRAS and take actions per M21-1 III.i.2.D.6.n</a:t>
            </a:r>
          </a:p>
          <a:p>
            <a:pPr marL="342900" indent="-342900">
              <a:buFont typeface="Wingdings" panose="05000000000000000000" pitchFamily="2" charset="2"/>
              <a:buChar char="Ø"/>
            </a:pPr>
            <a:endParaRPr lang="en-US" sz="2400" dirty="0">
              <a:solidFill>
                <a:srgbClr val="201F1E"/>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201F1E"/>
                </a:solidFill>
                <a:latin typeface="Arial" panose="020B0604020202020204" pitchFamily="34" charset="0"/>
                <a:ea typeface="Times New Roman" panose="02020603050405020304" pitchFamily="18" charset="0"/>
              </a:rPr>
              <a:t>Also, note in the table how VTA should be updated when no examinations will be requested</a:t>
            </a:r>
          </a:p>
        </p:txBody>
      </p:sp>
    </p:spTree>
    <p:extLst>
      <p:ext uri="{BB962C8B-B14F-4D97-AF65-F5344CB8AC3E}">
        <p14:creationId xmlns:p14="http://schemas.microsoft.com/office/powerpoint/2010/main" val="4268989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181037E-8DB1-4737-9CEB-9D9DFC1A9EC0}"/>
              </a:ext>
            </a:extLst>
          </p:cNvPr>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4" name="Title 3">
            <a:extLst>
              <a:ext uri="{FF2B5EF4-FFF2-40B4-BE49-F238E27FC236}">
                <a16:creationId xmlns:a16="http://schemas.microsoft.com/office/drawing/2014/main" id="{DB2723A1-E849-4A62-9058-B1D8C3BF099D}"/>
              </a:ext>
            </a:extLst>
          </p:cNvPr>
          <p:cNvSpPr>
            <a:spLocks noGrp="1"/>
          </p:cNvSpPr>
          <p:nvPr>
            <p:ph type="title"/>
          </p:nvPr>
        </p:nvSpPr>
        <p:spPr>
          <a:xfrm>
            <a:off x="0" y="-76200"/>
            <a:ext cx="9144000" cy="731520"/>
          </a:xfrm>
        </p:spPr>
        <p:txBody>
          <a:bodyPr>
            <a:normAutofit fontScale="90000"/>
          </a:bodyPr>
          <a:lstStyle/>
          <a:p>
            <a:r>
              <a:rPr lang="en-US" dirty="0"/>
              <a:t>Audio Examinations vs Audio Screening </a:t>
            </a:r>
          </a:p>
        </p:txBody>
      </p:sp>
      <p:sp>
        <p:nvSpPr>
          <p:cNvPr id="5" name="Rectangle 4">
            <a:extLst>
              <a:ext uri="{FF2B5EF4-FFF2-40B4-BE49-F238E27FC236}">
                <a16:creationId xmlns:a16="http://schemas.microsoft.com/office/drawing/2014/main" id="{9B1F64F3-16FF-45DA-BACA-A40894594315}"/>
              </a:ext>
            </a:extLst>
          </p:cNvPr>
          <p:cNvSpPr/>
          <p:nvPr/>
        </p:nvSpPr>
        <p:spPr>
          <a:xfrm>
            <a:off x="457200" y="990600"/>
            <a:ext cx="8382000" cy="4524315"/>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ea typeface="Times New Roman" panose="02020603050405020304" pitchFamily="18" charset="0"/>
                <a:cs typeface="Arial" panose="020B0604020202020204" pitchFamily="34" charset="0"/>
              </a:rPr>
              <a:t>MSCs are reminded that audio exams (DBQs) should only be requested when the condition is specifically raised as part of the claim</a:t>
            </a:r>
          </a:p>
          <a:p>
            <a:pPr marL="342900" indent="-342900">
              <a:buFont typeface="Wingdings" panose="05000000000000000000" pitchFamily="2" charset="2"/>
              <a:buChar char="Ø"/>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ea typeface="Times New Roman" panose="02020603050405020304" pitchFamily="18" charset="0"/>
                <a:cs typeface="Arial" panose="020B0604020202020204" pitchFamily="34" charset="0"/>
              </a:rPr>
              <a:t>When hearing loss or tinnitus is claimed or referred, an audio exam is appropriate. Otherwise, audio screening is completed as part of the Separation Health Assessment (SHA)</a:t>
            </a:r>
          </a:p>
          <a:p>
            <a:pPr marL="342900" indent="-342900">
              <a:buFont typeface="Wingdings" panose="05000000000000000000" pitchFamily="2" charset="2"/>
              <a:buChar char="Ø"/>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ea typeface="Times New Roman" panose="02020603050405020304" pitchFamily="18" charset="0"/>
                <a:cs typeface="Arial" panose="020B0604020202020204" pitchFamily="34" charset="0"/>
              </a:rPr>
              <a:t>If the audio screening is positive for hearing loss or there are abnormal findings, examiners will schedule and complete a full audio DBQ </a:t>
            </a:r>
          </a:p>
        </p:txBody>
      </p:sp>
    </p:spTree>
    <p:extLst>
      <p:ext uri="{BB962C8B-B14F-4D97-AF65-F5344CB8AC3E}">
        <p14:creationId xmlns:p14="http://schemas.microsoft.com/office/powerpoint/2010/main" val="328563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247503" y="957342"/>
            <a:ext cx="7220097" cy="5632311"/>
          </a:xfrm>
          <a:prstGeom prst="rect">
            <a:avLst/>
          </a:prstGeom>
        </p:spPr>
        <p:txBody>
          <a:bodyPr wrap="squar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Topics for Discussion</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defRPr/>
            </a:pPr>
            <a:r>
              <a:rPr lang="en-US" sz="2800" dirty="0">
                <a:solidFill>
                  <a:srgbClr val="000000"/>
                </a:solidFill>
                <a:latin typeface="Arial"/>
                <a:ea typeface="Times New Roman"/>
              </a:rPr>
              <a:t>IDES Specific Topics</a:t>
            </a:r>
          </a:p>
          <a:p>
            <a:pPr marL="457200" lvl="0" indent="-339725">
              <a:buFont typeface="Wingdings" panose="05000000000000000000" pitchFamily="2" charset="2"/>
              <a:buChar char="Ø"/>
              <a:defRPr/>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VTA Reminders</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Miscellaneous and Open Floor </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lvl="1"/>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181037E-8DB1-4737-9CEB-9D9DFC1A9EC0}"/>
              </a:ext>
            </a:extLst>
          </p:cNvPr>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a:extLst>
              <a:ext uri="{FF2B5EF4-FFF2-40B4-BE49-F238E27FC236}">
                <a16:creationId xmlns:a16="http://schemas.microsoft.com/office/drawing/2014/main" id="{DB2723A1-E849-4A62-9058-B1D8C3BF099D}"/>
              </a:ext>
            </a:extLst>
          </p:cNvPr>
          <p:cNvSpPr>
            <a:spLocks noGrp="1"/>
          </p:cNvSpPr>
          <p:nvPr>
            <p:ph type="title"/>
          </p:nvPr>
        </p:nvSpPr>
        <p:spPr>
          <a:xfrm>
            <a:off x="1296650" y="-76200"/>
            <a:ext cx="6553200" cy="731520"/>
          </a:xfrm>
        </p:spPr>
        <p:txBody>
          <a:bodyPr>
            <a:normAutofit fontScale="90000"/>
          </a:bodyPr>
          <a:lstStyle/>
          <a:p>
            <a:r>
              <a:rPr lang="en-US" dirty="0"/>
              <a:t> MSC 2020 Conference</a:t>
            </a:r>
          </a:p>
        </p:txBody>
      </p:sp>
      <p:sp>
        <p:nvSpPr>
          <p:cNvPr id="5" name="Rectangle 4">
            <a:extLst>
              <a:ext uri="{FF2B5EF4-FFF2-40B4-BE49-F238E27FC236}">
                <a16:creationId xmlns:a16="http://schemas.microsoft.com/office/drawing/2014/main" id="{9B1F64F3-16FF-45DA-BACA-A40894594315}"/>
              </a:ext>
            </a:extLst>
          </p:cNvPr>
          <p:cNvSpPr/>
          <p:nvPr/>
        </p:nvSpPr>
        <p:spPr>
          <a:xfrm>
            <a:off x="457200" y="990600"/>
            <a:ext cx="8382000" cy="4893647"/>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201F1E"/>
                </a:solidFill>
                <a:latin typeface="Arial" panose="020B0604020202020204" pitchFamily="34" charset="0"/>
                <a:ea typeface="Times New Roman" panose="02020603050405020304" pitchFamily="18" charset="0"/>
              </a:rPr>
              <a:t>The National Training Conference for MSCs will be held in FY2020 </a:t>
            </a:r>
          </a:p>
          <a:p>
            <a:pPr marL="342900" indent="-342900">
              <a:buFont typeface="Wingdings" panose="05000000000000000000" pitchFamily="2" charset="2"/>
              <a:buChar char="Ø"/>
            </a:pPr>
            <a:endParaRPr lang="en-US" sz="2400" dirty="0">
              <a:solidFill>
                <a:srgbClr val="201F1E"/>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201F1E"/>
                </a:solidFill>
                <a:latin typeface="Arial" panose="020B0604020202020204" pitchFamily="34" charset="0"/>
                <a:ea typeface="Times New Roman" panose="02020603050405020304" pitchFamily="18" charset="0"/>
              </a:rPr>
              <a:t>Our staff does not have a date, location or any additional details currently.  The Office of Field Operations (OFO) will coordinate with the District and Regional Offices to arrange MSC attendance</a:t>
            </a:r>
          </a:p>
          <a:p>
            <a:pPr marL="342900" indent="-342900">
              <a:buFont typeface="Wingdings" panose="05000000000000000000" pitchFamily="2" charset="2"/>
              <a:buChar char="Ø"/>
            </a:pPr>
            <a:endParaRPr lang="en-US" sz="2400" dirty="0">
              <a:solidFill>
                <a:srgbClr val="201F1E"/>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201F1E"/>
                </a:solidFill>
                <a:latin typeface="Arial" panose="020B0604020202020204" pitchFamily="34" charset="0"/>
                <a:ea typeface="Times New Roman" panose="02020603050405020304" pitchFamily="18" charset="0"/>
              </a:rPr>
              <a:t>MSCs should receive notification and further information through those channels.  Our staff would like to gather your ideas for topics and any suggestions you have  </a:t>
            </a:r>
          </a:p>
          <a:p>
            <a:pPr marL="342900" indent="-342900">
              <a:buFont typeface="Wingdings" panose="05000000000000000000" pitchFamily="2" charset="2"/>
              <a:buChar char="Ø"/>
            </a:pPr>
            <a:endParaRPr lang="en-US" sz="2400" dirty="0">
              <a:solidFill>
                <a:srgbClr val="201F1E"/>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201F1E"/>
                </a:solidFill>
                <a:latin typeface="Arial" panose="020B0604020202020204" pitchFamily="34" charset="0"/>
                <a:ea typeface="Times New Roman" panose="02020603050405020304" pitchFamily="18" charset="0"/>
              </a:rPr>
              <a:t>Please send these to michelle.collins@va.gov</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83928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181037E-8DB1-4737-9CEB-9D9DFC1A9EC0}"/>
              </a:ext>
            </a:extLst>
          </p:cNvPr>
          <p:cNvSpPr>
            <a:spLocks noGrp="1"/>
          </p:cNvSpPr>
          <p:nvPr>
            <p:ph type="sldNum" sz="quarter" idx="12"/>
          </p:nvPr>
        </p:nvSpPr>
        <p:spPr/>
        <p:txBody>
          <a:bodyPr/>
          <a:lstStyle/>
          <a:p>
            <a:fld id="{D983F1FA-211D-3044-9E35-958DFBC26156}" type="slidenum">
              <a:rPr lang="en-US" smtClean="0">
                <a:solidFill>
                  <a:prstClr val="white"/>
                </a:solidFill>
              </a:rPr>
              <a:pPr/>
              <a:t>21</a:t>
            </a:fld>
            <a:endParaRPr lang="en-US" dirty="0">
              <a:solidFill>
                <a:prstClr val="white"/>
              </a:solidFill>
            </a:endParaRPr>
          </a:p>
        </p:txBody>
      </p:sp>
      <p:sp>
        <p:nvSpPr>
          <p:cNvPr id="4" name="Title 3">
            <a:extLst>
              <a:ext uri="{FF2B5EF4-FFF2-40B4-BE49-F238E27FC236}">
                <a16:creationId xmlns:a16="http://schemas.microsoft.com/office/drawing/2014/main" id="{DB2723A1-E849-4A62-9058-B1D8C3BF099D}"/>
              </a:ext>
            </a:extLst>
          </p:cNvPr>
          <p:cNvSpPr>
            <a:spLocks noGrp="1"/>
          </p:cNvSpPr>
          <p:nvPr>
            <p:ph type="title"/>
          </p:nvPr>
        </p:nvSpPr>
        <p:spPr>
          <a:xfrm>
            <a:off x="1296650" y="-76200"/>
            <a:ext cx="6553200" cy="731520"/>
          </a:xfrm>
        </p:spPr>
        <p:txBody>
          <a:bodyPr>
            <a:normAutofit fontScale="90000"/>
          </a:bodyPr>
          <a:lstStyle/>
          <a:p>
            <a:r>
              <a:rPr lang="en-US" dirty="0"/>
              <a:t>IDES Policy and Procedures</a:t>
            </a:r>
          </a:p>
        </p:txBody>
      </p:sp>
      <p:sp>
        <p:nvSpPr>
          <p:cNvPr id="5" name="Rectangle 4">
            <a:extLst>
              <a:ext uri="{FF2B5EF4-FFF2-40B4-BE49-F238E27FC236}">
                <a16:creationId xmlns:a16="http://schemas.microsoft.com/office/drawing/2014/main" id="{9B1F64F3-16FF-45DA-BACA-A40894594315}"/>
              </a:ext>
            </a:extLst>
          </p:cNvPr>
          <p:cNvSpPr/>
          <p:nvPr/>
        </p:nvSpPr>
        <p:spPr>
          <a:xfrm>
            <a:off x="457200" y="990600"/>
            <a:ext cx="8382000" cy="1938992"/>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201F1E"/>
                </a:solidFill>
                <a:latin typeface="Arial" panose="020B0604020202020204" pitchFamily="34" charset="0"/>
                <a:ea typeface="Times New Roman" panose="02020603050405020304" pitchFamily="18" charset="0"/>
              </a:rPr>
              <a:t>MSCs are reminded that you should be following VA IDES policy and procedures. If you are getting push-back, pressure or conflicting guidance from PEBLOs/MTFs, contact your Coach or the IDES Box (based on your procedures) for clarification/guidance </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21761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Current IDES Program Timeliness </a:t>
            </a:r>
          </a:p>
        </p:txBody>
      </p:sp>
      <p:sp>
        <p:nvSpPr>
          <p:cNvPr id="3" name="Rectangle 2">
            <a:extLst>
              <a:ext uri="{FF2B5EF4-FFF2-40B4-BE49-F238E27FC236}">
                <a16:creationId xmlns:a16="http://schemas.microsoft.com/office/drawing/2014/main" id="{83169D14-DFE0-49F7-A96B-F4AA1F59B414}"/>
              </a:ext>
            </a:extLst>
          </p:cNvPr>
          <p:cNvSpPr/>
          <p:nvPr/>
        </p:nvSpPr>
        <p:spPr>
          <a:xfrm>
            <a:off x="374764" y="948268"/>
            <a:ext cx="8382000" cy="1938992"/>
          </a:xfrm>
          <a:prstGeom prst="rect">
            <a:avLst/>
          </a:prstGeom>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As outreach specialists and VA’s frontline contact with SMs and Veterans, it is vital that we are realistic in our communications regarding claims processing times.  Below is the current IDES timeliness data (ADC) for December 2020</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4" name="Table 3">
            <a:extLst>
              <a:ext uri="{FF2B5EF4-FFF2-40B4-BE49-F238E27FC236}">
                <a16:creationId xmlns:a16="http://schemas.microsoft.com/office/drawing/2014/main" id="{04051AF5-B1A0-4E75-BA9E-0414015FC876}"/>
              </a:ext>
            </a:extLst>
          </p:cNvPr>
          <p:cNvGraphicFramePr>
            <a:graphicFrameLocks noGrp="1"/>
          </p:cNvGraphicFramePr>
          <p:nvPr>
            <p:extLst>
              <p:ext uri="{D42A27DB-BD31-4B8C-83A1-F6EECF244321}">
                <p14:modId xmlns:p14="http://schemas.microsoft.com/office/powerpoint/2010/main" val="2719223995"/>
              </p:ext>
            </p:extLst>
          </p:nvPr>
        </p:nvGraphicFramePr>
        <p:xfrm>
          <a:off x="609600" y="3050364"/>
          <a:ext cx="7924800" cy="2359836"/>
        </p:xfrm>
        <a:graphic>
          <a:graphicData uri="http://schemas.openxmlformats.org/drawingml/2006/table">
            <a:tbl>
              <a:tblPr firstRow="1" firstCol="1" bandRow="1"/>
              <a:tblGrid>
                <a:gridCol w="3962400">
                  <a:extLst>
                    <a:ext uri="{9D8B030D-6E8A-4147-A177-3AD203B41FA5}">
                      <a16:colId xmlns:a16="http://schemas.microsoft.com/office/drawing/2014/main" val="812610914"/>
                    </a:ext>
                  </a:extLst>
                </a:gridCol>
                <a:gridCol w="3962400">
                  <a:extLst>
                    <a:ext uri="{9D8B030D-6E8A-4147-A177-3AD203B41FA5}">
                      <a16:colId xmlns:a16="http://schemas.microsoft.com/office/drawing/2014/main" val="2457984027"/>
                    </a:ext>
                  </a:extLst>
                </a:gridCol>
              </a:tblGrid>
              <a:tr h="531036">
                <a:tc>
                  <a:txBody>
                    <a:bodyPr/>
                    <a:lstStyle/>
                    <a:p>
                      <a:pPr marL="0" marR="0" algn="ctr">
                        <a:spcBef>
                          <a:spcPts val="0"/>
                        </a:spcBef>
                        <a:spcAft>
                          <a:spcPts val="0"/>
                        </a:spcAft>
                      </a:pPr>
                      <a:r>
                        <a:rPr lang="en-US" sz="2000" b="1" i="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Stage </a:t>
                      </a:r>
                      <a:endParaRPr lang="en-US" sz="2000" b="1" i="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i="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Current Performance (AD/NAD)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9756097"/>
                  </a:ext>
                </a:extLst>
              </a:tr>
              <a:tr h="283956">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Claim Development  </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8227792"/>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Medical Stage</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44/45</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3497490"/>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Proposed Ratings </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23/38</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894576"/>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Recon Ratings </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17/22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8515600"/>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Exit Interviews</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0356510"/>
                  </a:ext>
                </a:extLst>
              </a:tr>
              <a:tr h="283956">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Final Ratings </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25/</a:t>
                      </a:r>
                      <a:r>
                        <a:rPr lang="en-US" sz="2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na</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348439"/>
                  </a:ext>
                </a:extLst>
              </a:tr>
            </a:tbl>
          </a:graphicData>
        </a:graphic>
      </p:graphicFrame>
    </p:spTree>
    <p:extLst>
      <p:ext uri="{BB962C8B-B14F-4D97-AF65-F5344CB8AC3E}">
        <p14:creationId xmlns:p14="http://schemas.microsoft.com/office/powerpoint/2010/main" val="276082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23</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algn="ctr"/>
            <a:r>
              <a:rPr lang="en-US" sz="3600" b="1" dirty="0">
                <a:solidFill>
                  <a:schemeClr val="bg1"/>
                </a:solidFill>
                <a:latin typeface="+mj-lt"/>
              </a:rPr>
              <a:t>  SHA and Other Exam Returned Dates (1 of 1)</a:t>
            </a:r>
          </a:p>
        </p:txBody>
      </p:sp>
      <p:sp>
        <p:nvSpPr>
          <p:cNvPr id="2" name="Rectangle 1">
            <a:extLst>
              <a:ext uri="{FF2B5EF4-FFF2-40B4-BE49-F238E27FC236}">
                <a16:creationId xmlns:a16="http://schemas.microsoft.com/office/drawing/2014/main" id="{238B54AB-720C-4B98-8844-88FA65A0B92A}"/>
              </a:ext>
            </a:extLst>
          </p:cNvPr>
          <p:cNvSpPr/>
          <p:nvPr/>
        </p:nvSpPr>
        <p:spPr>
          <a:xfrm>
            <a:off x="152400" y="685800"/>
            <a:ext cx="8726715" cy="5324535"/>
          </a:xfrm>
          <a:prstGeom prst="rect">
            <a:avLst/>
          </a:prstGeom>
        </p:spPr>
        <p:txBody>
          <a:bodyPr wrap="square">
            <a:spAutoFit/>
          </a:bodyPr>
          <a:lstStyle/>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MSCs are reminded that the date entered in the SHA and Other Exam Returned Date data fields is the date ALL exams are returned by the assigned vendor. In order to ensure standardization of timeliness calculations between vendors and VTA, MSCs will use the fields identified below as the Exam Returned Dates in VTA</a:t>
            </a:r>
          </a:p>
          <a:p>
            <a:pPr marL="342900" indent="-342900">
              <a:buFont typeface="Wingdings" panose="05000000000000000000" pitchFamily="2" charset="2"/>
              <a:buChar char="Ø"/>
            </a:pPr>
            <a:r>
              <a:rPr lang="en-US" sz="2000" b="1" u="sng" dirty="0">
                <a:latin typeface="Arial" panose="020B0604020202020204" pitchFamily="34" charset="0"/>
                <a:cs typeface="Arial" panose="020B0604020202020204" pitchFamily="34" charset="0"/>
              </a:rPr>
              <a:t>VHA Exams:</a:t>
            </a:r>
            <a:r>
              <a:rPr lang="en-US" sz="2000" dirty="0">
                <a:latin typeface="Arial" panose="020B0604020202020204" pitchFamily="34" charset="0"/>
                <a:cs typeface="Arial" panose="020B0604020202020204" pitchFamily="34" charset="0"/>
              </a:rPr>
              <a:t> We have discovered that some MSCs are going into CAPRI, noting the date of the SHA Exam and putting that date in the SHA Exam Returned Date data field. This is incorrect. MSCs will use the Date Released data field in CAPRI as the Exam Returned Date, not any other date to include the Date Completed shown on the CAPRI Exam Request page, the date of an email from CAPRI/VHA or the date of the last exam in VBMS. </a:t>
            </a:r>
          </a:p>
          <a:p>
            <a:pPr marL="342900" indent="-342900">
              <a:buFont typeface="Wingdings" panose="05000000000000000000" pitchFamily="2" charset="2"/>
              <a:buChar char="Ø"/>
            </a:pPr>
            <a:r>
              <a:rPr lang="en-US" sz="2000" b="1" u="sng" dirty="0">
                <a:latin typeface="Arial" panose="020B0604020202020204" pitchFamily="34" charset="0"/>
                <a:cs typeface="Arial" panose="020B0604020202020204" pitchFamily="34" charset="0"/>
              </a:rPr>
              <a:t>QTC Exams:</a:t>
            </a:r>
            <a:r>
              <a:rPr lang="en-US" sz="2000" dirty="0">
                <a:latin typeface="Arial" panose="020B0604020202020204" pitchFamily="34" charset="0"/>
                <a:cs typeface="Arial" panose="020B0604020202020204" pitchFamily="34" charset="0"/>
              </a:rPr>
              <a:t> MSCs will use the Date of Delivery info in Exam Trak as the Exam Returned Date, not any other date to include the date of the last exam in VBMS. </a:t>
            </a:r>
          </a:p>
          <a:p>
            <a:pPr marL="342900" indent="-342900">
              <a:buFont typeface="Wingdings" panose="05000000000000000000" pitchFamily="2" charset="2"/>
              <a:buChar char="Ø"/>
            </a:pPr>
            <a:r>
              <a:rPr lang="en-US" sz="2000" b="1" u="sng" dirty="0">
                <a:latin typeface="Arial" panose="020B0604020202020204" pitchFamily="34" charset="0"/>
                <a:cs typeface="Arial" panose="020B0604020202020204" pitchFamily="34" charset="0"/>
              </a:rPr>
              <a:t>VES Exams:</a:t>
            </a:r>
            <a:r>
              <a:rPr lang="en-US" sz="2000" dirty="0">
                <a:latin typeface="Arial" panose="020B0604020202020204" pitchFamily="34" charset="0"/>
                <a:cs typeface="Arial" panose="020B0604020202020204" pitchFamily="34" charset="0"/>
              </a:rPr>
              <a:t> MSCs should use the completed date on the Exam Tab in VBMS (EMS) as the Exam Returned Date, not any other date. </a:t>
            </a:r>
          </a:p>
        </p:txBody>
      </p:sp>
    </p:spTree>
    <p:extLst>
      <p:ext uri="{BB962C8B-B14F-4D97-AF65-F5344CB8AC3E}">
        <p14:creationId xmlns:p14="http://schemas.microsoft.com/office/powerpoint/2010/main" val="26103580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algn="ctr"/>
            <a:r>
              <a:rPr lang="en-US" sz="3600" b="1" dirty="0">
                <a:solidFill>
                  <a:schemeClr val="bg1"/>
                </a:solidFill>
                <a:latin typeface="+mj-lt"/>
              </a:rPr>
              <a:t>  SHA and Other Exam Returned Dates (2 of 2)</a:t>
            </a:r>
          </a:p>
        </p:txBody>
      </p:sp>
      <p:sp>
        <p:nvSpPr>
          <p:cNvPr id="2" name="Rectangle 1">
            <a:extLst>
              <a:ext uri="{FF2B5EF4-FFF2-40B4-BE49-F238E27FC236}">
                <a16:creationId xmlns:a16="http://schemas.microsoft.com/office/drawing/2014/main" id="{238B54AB-720C-4B98-8844-88FA65A0B92A}"/>
              </a:ext>
            </a:extLst>
          </p:cNvPr>
          <p:cNvSpPr/>
          <p:nvPr/>
        </p:nvSpPr>
        <p:spPr>
          <a:xfrm>
            <a:off x="152400" y="950416"/>
            <a:ext cx="8726715" cy="4154984"/>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See Appendix A for further info </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b="1" u="sng" dirty="0">
                <a:latin typeface="Arial" panose="020B0604020202020204" pitchFamily="34" charset="0"/>
                <a:cs typeface="Arial" panose="020B0604020202020204" pitchFamily="34" charset="0"/>
              </a:rPr>
              <a:t>Note:</a:t>
            </a:r>
            <a:r>
              <a:rPr lang="en-US" sz="2400" dirty="0">
                <a:latin typeface="Arial" panose="020B0604020202020204" pitchFamily="34" charset="0"/>
                <a:cs typeface="Arial" panose="020B0604020202020204" pitchFamily="34" charset="0"/>
              </a:rPr>
              <a:t> When entering the Exam Returned Dates, ensure you are inputting the dates based on the vendor assigned.  When a case has two vendors, recent research has indicated that some MSCs are inputting the returned date of one vendor in the SHA and Other Returned Date fields. </a:t>
            </a:r>
          </a:p>
          <a:p>
            <a:r>
              <a:rPr lang="en-US" sz="2400" dirty="0">
                <a:latin typeface="Arial" panose="020B0604020202020204" pitchFamily="34" charset="0"/>
                <a:cs typeface="Arial" panose="020B0604020202020204" pitchFamily="34" charset="0"/>
              </a:rPr>
              <a:t>    Ex: VHA is the SHA vendor and QTC is the Other vendor.   </a:t>
            </a:r>
          </a:p>
          <a:p>
            <a:r>
              <a:rPr lang="en-US" sz="2400" dirty="0">
                <a:latin typeface="Arial" panose="020B0604020202020204" pitchFamily="34" charset="0"/>
                <a:cs typeface="Arial" panose="020B0604020202020204" pitchFamily="34" charset="0"/>
              </a:rPr>
              <a:t>    VHA releases all exams and the MSC enters the VHA </a:t>
            </a:r>
          </a:p>
          <a:p>
            <a:r>
              <a:rPr lang="en-US" sz="2400" dirty="0">
                <a:latin typeface="Arial" panose="020B0604020202020204" pitchFamily="34" charset="0"/>
                <a:cs typeface="Arial" panose="020B0604020202020204" pitchFamily="34" charset="0"/>
              </a:rPr>
              <a:t>    Release Date in the SHA and Other Returned Date fields. </a:t>
            </a:r>
          </a:p>
          <a:p>
            <a:r>
              <a:rPr lang="en-US" sz="2400" dirty="0">
                <a:latin typeface="Arial" panose="020B0604020202020204" pitchFamily="34" charset="0"/>
                <a:cs typeface="Arial" panose="020B0604020202020204" pitchFamily="34" charset="0"/>
              </a:rPr>
              <a:t>    This is incorrect</a:t>
            </a:r>
          </a:p>
        </p:txBody>
      </p:sp>
    </p:spTree>
    <p:extLst>
      <p:ext uri="{BB962C8B-B14F-4D97-AF65-F5344CB8AC3E}">
        <p14:creationId xmlns:p14="http://schemas.microsoft.com/office/powerpoint/2010/main" val="144102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algn="ctr"/>
            <a:r>
              <a:rPr lang="en-US" sz="3600" b="1" dirty="0">
                <a:solidFill>
                  <a:schemeClr val="bg1"/>
                </a:solidFill>
                <a:latin typeface="+mj-lt"/>
              </a:rPr>
              <a:t>  VTA Data Fields and Definitions </a:t>
            </a:r>
          </a:p>
        </p:txBody>
      </p:sp>
      <p:sp>
        <p:nvSpPr>
          <p:cNvPr id="2" name="Rectangle 1">
            <a:extLst>
              <a:ext uri="{FF2B5EF4-FFF2-40B4-BE49-F238E27FC236}">
                <a16:creationId xmlns:a16="http://schemas.microsoft.com/office/drawing/2014/main" id="{238B54AB-720C-4B98-8844-88FA65A0B92A}"/>
              </a:ext>
            </a:extLst>
          </p:cNvPr>
          <p:cNvSpPr/>
          <p:nvPr/>
        </p:nvSpPr>
        <p:spPr>
          <a:xfrm>
            <a:off x="152400" y="950416"/>
            <a:ext cx="8726715" cy="3785652"/>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All users are reminded to click the question mark (?) next to the data field if they have any concerns/questions on what the data field requires/needs. We are seeing incorrect data being input, when the field definition clearly states what data should be entered</a:t>
            </a:r>
          </a:p>
          <a:p>
            <a:r>
              <a:rPr lang="en-US" sz="2400" dirty="0">
                <a:latin typeface="Arial" panose="020B0604020202020204" pitchFamily="34" charset="0"/>
                <a:cs typeface="Arial" panose="020B0604020202020204" pitchFamily="34" charset="0"/>
              </a:rPr>
              <a:t>  </a:t>
            </a: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Ex: “SHA Returned Date: Enter date last exam is received from SHA provider”. This speaks to the previous topic  where some MSCs are inputting the date of the SHA itself </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96138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27</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Specific Topics</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F1C1DF-38B8-49A4-9E9D-2A49252E14C4}"/>
              </a:ext>
            </a:extLst>
          </p:cNvPr>
          <p:cNvSpPr>
            <a:spLocks noGrp="1"/>
          </p:cNvSpPr>
          <p:nvPr>
            <p:ph type="sldNum" sz="quarter" idx="12"/>
          </p:nvPr>
        </p:nvSpPr>
        <p:spPr/>
        <p:txBody>
          <a:bodyPr/>
          <a:lstStyle/>
          <a:p>
            <a:fld id="{D983F1FA-211D-3044-9E35-958DFBC26156}" type="slidenum">
              <a:rPr lang="en-US" smtClean="0">
                <a:solidFill>
                  <a:prstClr val="white"/>
                </a:solidFill>
              </a:rPr>
              <a:pPr/>
              <a:t>28</a:t>
            </a:fld>
            <a:endParaRPr lang="en-US" dirty="0">
              <a:solidFill>
                <a:prstClr val="white"/>
              </a:solidFill>
            </a:endParaRPr>
          </a:p>
        </p:txBody>
      </p:sp>
      <p:sp>
        <p:nvSpPr>
          <p:cNvPr id="4" name="Title 3">
            <a:extLst>
              <a:ext uri="{FF2B5EF4-FFF2-40B4-BE49-F238E27FC236}">
                <a16:creationId xmlns:a16="http://schemas.microsoft.com/office/drawing/2014/main" id="{A82B97DA-A4A6-4825-8918-C455D98EDA18}"/>
              </a:ext>
            </a:extLst>
          </p:cNvPr>
          <p:cNvSpPr>
            <a:spLocks noGrp="1"/>
          </p:cNvSpPr>
          <p:nvPr>
            <p:ph type="title"/>
          </p:nvPr>
        </p:nvSpPr>
        <p:spPr/>
        <p:txBody>
          <a:bodyPr>
            <a:normAutofit fontScale="90000"/>
          </a:bodyPr>
          <a:lstStyle/>
          <a:p>
            <a:r>
              <a:rPr lang="en-US" dirty="0"/>
              <a:t>Increasing BDD Participation in FY20</a:t>
            </a:r>
          </a:p>
        </p:txBody>
      </p:sp>
      <p:sp>
        <p:nvSpPr>
          <p:cNvPr id="2" name="Rectangle 1">
            <a:extLst>
              <a:ext uri="{FF2B5EF4-FFF2-40B4-BE49-F238E27FC236}">
                <a16:creationId xmlns:a16="http://schemas.microsoft.com/office/drawing/2014/main" id="{7697AB26-A8A7-4DBA-9853-A9622D64AF20}"/>
              </a:ext>
            </a:extLst>
          </p:cNvPr>
          <p:cNvSpPr/>
          <p:nvPr/>
        </p:nvSpPr>
        <p:spPr>
          <a:xfrm>
            <a:off x="152400" y="824091"/>
            <a:ext cx="8763000" cy="5262979"/>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One the goals for FY20 is to increase participation in the BDD program. In FY19, we received over 35k BDD claims and completed 43% within 30 days since the redesign of the BDD program. With and estimated 200k SMs transitioning annually, we are encouraging all intake sites and ROs to actively participate in marketing the BDD program with an emphases placed on the eligibility timeframe (180-90 days prior to separation). We are also asking MSCs/RO Supervisors to engage with the installation Transition Benefit Advisors and other transition support staff to ensure SMs are aware of the program.</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The Pre-Discharge staff has published a </a:t>
            </a:r>
            <a:r>
              <a:rPr lang="en-US" sz="2400" u="sng" dirty="0" err="1">
                <a:solidFill>
                  <a:srgbClr val="3BA6FF"/>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youtube</a:t>
            </a:r>
            <a:r>
              <a:rPr lang="en-US" sz="2400" u="sng" dirty="0">
                <a:solidFill>
                  <a:srgbClr val="3BA6FF"/>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 video</a:t>
            </a:r>
            <a:r>
              <a:rPr lang="en-US" sz="2400" dirty="0">
                <a:solidFill>
                  <a:srgbClr val="3BA6FF"/>
                </a:solidFill>
                <a:latin typeface="Arial" panose="020B0604020202020204" pitchFamily="34" charset="0"/>
                <a:ea typeface="Times New Roman" panose="02020603050405020304" pitchFamily="18" charset="0"/>
              </a:rPr>
              <a:t> </a:t>
            </a:r>
            <a:r>
              <a:rPr lang="en-US" sz="2400" dirty="0">
                <a:solidFill>
                  <a:srgbClr val="000000"/>
                </a:solidFill>
                <a:latin typeface="Arial" panose="020B0604020202020204" pitchFamily="34" charset="0"/>
                <a:ea typeface="Times New Roman" panose="02020603050405020304" pitchFamily="18" charset="0"/>
              </a:rPr>
              <a:t>that can also aid with awareness of the BDD program</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4971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F1C1DF-38B8-49A4-9E9D-2A49252E14C4}"/>
              </a:ext>
            </a:extLst>
          </p:cNvPr>
          <p:cNvSpPr>
            <a:spLocks noGrp="1"/>
          </p:cNvSpPr>
          <p:nvPr>
            <p:ph type="sldNum" sz="quarter" idx="12"/>
          </p:nvPr>
        </p:nvSpPr>
        <p:spPr/>
        <p:txBody>
          <a:bodyPr/>
          <a:lstStyle/>
          <a:p>
            <a:fld id="{D983F1FA-211D-3044-9E35-958DFBC26156}" type="slidenum">
              <a:rPr lang="en-US" smtClean="0">
                <a:solidFill>
                  <a:prstClr val="white"/>
                </a:solidFill>
              </a:rPr>
              <a:pPr/>
              <a:t>29</a:t>
            </a:fld>
            <a:endParaRPr lang="en-US" dirty="0">
              <a:solidFill>
                <a:prstClr val="white"/>
              </a:solidFill>
            </a:endParaRPr>
          </a:p>
        </p:txBody>
      </p:sp>
      <p:sp>
        <p:nvSpPr>
          <p:cNvPr id="4" name="Title 3">
            <a:extLst>
              <a:ext uri="{FF2B5EF4-FFF2-40B4-BE49-F238E27FC236}">
                <a16:creationId xmlns:a16="http://schemas.microsoft.com/office/drawing/2014/main" id="{A82B97DA-A4A6-4825-8918-C455D98EDA18}"/>
              </a:ext>
            </a:extLst>
          </p:cNvPr>
          <p:cNvSpPr>
            <a:spLocks noGrp="1"/>
          </p:cNvSpPr>
          <p:nvPr>
            <p:ph type="title"/>
          </p:nvPr>
        </p:nvSpPr>
        <p:spPr/>
        <p:txBody>
          <a:bodyPr>
            <a:normAutofit fontScale="90000"/>
          </a:bodyPr>
          <a:lstStyle/>
          <a:p>
            <a:r>
              <a:rPr lang="en-US" dirty="0"/>
              <a:t>BDD Excluded Claims Establishment </a:t>
            </a:r>
          </a:p>
        </p:txBody>
      </p:sp>
      <p:sp>
        <p:nvSpPr>
          <p:cNvPr id="2" name="Rectangle 1">
            <a:extLst>
              <a:ext uri="{FF2B5EF4-FFF2-40B4-BE49-F238E27FC236}">
                <a16:creationId xmlns:a16="http://schemas.microsoft.com/office/drawing/2014/main" id="{7697AB26-A8A7-4DBA-9853-A9622D64AF20}"/>
              </a:ext>
            </a:extLst>
          </p:cNvPr>
          <p:cNvSpPr/>
          <p:nvPr/>
        </p:nvSpPr>
        <p:spPr>
          <a:xfrm>
            <a:off x="152400" y="824091"/>
            <a:ext cx="8763000" cy="4154984"/>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201F1E"/>
                </a:solidFill>
                <a:latin typeface="Arial" panose="020B0604020202020204" pitchFamily="34" charset="0"/>
                <a:ea typeface="Times New Roman" panose="02020603050405020304" pitchFamily="18" charset="0"/>
              </a:rPr>
              <a:t>There have been issues with BDD Excluded claims established with an EP 336. As a reminder, all BDD Excluded claims must be established with EPs 010, 110, or 020 as appropriate to the claim type (original &lt;8 issues, original 8+ issues, new, increase, or reopen) per </a:t>
            </a:r>
            <a:r>
              <a:rPr lang="en-US" sz="2400" u="sng" dirty="0">
                <a:solidFill>
                  <a:srgbClr val="000000"/>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M21-1 III.i.2.A.2.h</a:t>
            </a:r>
            <a:r>
              <a:rPr lang="en-US" sz="2400" dirty="0">
                <a:solidFill>
                  <a:srgbClr val="201F1E"/>
                </a:solidFill>
                <a:latin typeface="Arial" panose="020B0604020202020204" pitchFamily="34" charset="0"/>
                <a:ea typeface="Times New Roman" panose="02020603050405020304" pitchFamily="18" charset="0"/>
              </a:rPr>
              <a:t>. </a:t>
            </a:r>
          </a:p>
          <a:p>
            <a:pPr marL="342900" indent="-342900">
              <a:buFont typeface="Wingdings" panose="05000000000000000000" pitchFamily="2" charset="2"/>
              <a:buChar char="Ø"/>
            </a:pPr>
            <a:endParaRPr lang="en-US" sz="2400" dirty="0">
              <a:solidFill>
                <a:srgbClr val="201F1E"/>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201F1E"/>
                </a:solidFill>
                <a:latin typeface="Arial" panose="020B0604020202020204" pitchFamily="34" charset="0"/>
                <a:ea typeface="Times New Roman" panose="02020603050405020304" pitchFamily="18" charset="0"/>
              </a:rPr>
              <a:t>Then attach an appropriate non-BDD claim label. For example, an original BDD Excluded claim with eight or more issues, a diary EP 010 would be established with an </a:t>
            </a:r>
            <a:r>
              <a:rPr lang="en-US" sz="2400" i="1" dirty="0">
                <a:solidFill>
                  <a:srgbClr val="201F1E"/>
                </a:solidFill>
                <a:latin typeface="Arial" panose="020B0604020202020204" pitchFamily="34" charset="0"/>
                <a:ea typeface="Times New Roman" panose="02020603050405020304" pitchFamily="18" charset="0"/>
              </a:rPr>
              <a:t>Initial Compensation 8+ Issues</a:t>
            </a:r>
            <a:r>
              <a:rPr lang="en-US" sz="2400" dirty="0">
                <a:solidFill>
                  <a:srgbClr val="201F1E"/>
                </a:solidFill>
                <a:latin typeface="Arial" panose="020B0604020202020204" pitchFamily="34" charset="0"/>
                <a:ea typeface="Times New Roman" panose="02020603050405020304" pitchFamily="18" charset="0"/>
              </a:rPr>
              <a:t> claim label</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6922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1340370" y="-76200"/>
            <a:ext cx="6553200" cy="707886"/>
          </a:xfrm>
          <a:prstGeom prst="rect">
            <a:avLst/>
          </a:prstGeom>
          <a:noFill/>
        </p:spPr>
        <p:txBody>
          <a:bodyPr wrap="square" rtlCol="0">
            <a:spAutoFit/>
          </a:bodyPr>
          <a:lstStyle/>
          <a:p>
            <a:pPr algn="ctr"/>
            <a:r>
              <a:rPr lang="en-US" sz="4000" b="1" dirty="0">
                <a:solidFill>
                  <a:schemeClr val="bg1"/>
                </a:solidFill>
                <a:latin typeface="+mj-lt"/>
                <a:cs typeface="Arial" panose="020B0604020202020204" pitchFamily="34" charset="0"/>
              </a:rPr>
              <a:t>Admin Items</a:t>
            </a:r>
          </a:p>
        </p:txBody>
      </p:sp>
      <p:sp>
        <p:nvSpPr>
          <p:cNvPr id="2" name="Rectangle 1">
            <a:extLst>
              <a:ext uri="{FF2B5EF4-FFF2-40B4-BE49-F238E27FC236}">
                <a16:creationId xmlns:a16="http://schemas.microsoft.com/office/drawing/2014/main" id="{E9FD78C3-2C8D-45DA-9070-B16D84C1F2C9}"/>
              </a:ext>
            </a:extLst>
          </p:cNvPr>
          <p:cNvSpPr/>
          <p:nvPr/>
        </p:nvSpPr>
        <p:spPr>
          <a:xfrm>
            <a:off x="381000" y="1219200"/>
            <a:ext cx="8077200" cy="3046988"/>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See Call-in Info in Read Ahead intro for call/mute info</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Ask questions IRT the topic(s) being discussed, all other questions should be asked during Open Floor</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Scenario/Case Specific questions will not be asked on the call. Send an email with details to the appropriate staff email box </a:t>
            </a:r>
          </a:p>
        </p:txBody>
      </p:sp>
    </p:spTree>
    <p:extLst>
      <p:ext uri="{BB962C8B-B14F-4D97-AF65-F5344CB8AC3E}">
        <p14:creationId xmlns:p14="http://schemas.microsoft.com/office/powerpoint/2010/main" val="216475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30</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January 7, 2020.</a:t>
            </a:r>
          </a:p>
        </p:txBody>
      </p:sp>
      <p:graphicFrame>
        <p:nvGraphicFramePr>
          <p:cNvPr id="5" name="Table 4">
            <a:extLst>
              <a:ext uri="{FF2B5EF4-FFF2-40B4-BE49-F238E27FC236}">
                <a16:creationId xmlns:a16="http://schemas.microsoft.com/office/drawing/2014/main" id="{1862D335-5FF5-46E2-AFA2-41F7C2E465F7}"/>
              </a:ext>
            </a:extLst>
          </p:cNvPr>
          <p:cNvGraphicFramePr>
            <a:graphicFrameLocks noGrp="1"/>
          </p:cNvGraphicFramePr>
          <p:nvPr>
            <p:extLst>
              <p:ext uri="{D42A27DB-BD31-4B8C-83A1-F6EECF244321}">
                <p14:modId xmlns:p14="http://schemas.microsoft.com/office/powerpoint/2010/main" val="185878306"/>
              </p:ext>
            </p:extLst>
          </p:nvPr>
        </p:nvGraphicFramePr>
        <p:xfrm>
          <a:off x="1295400" y="2648879"/>
          <a:ext cx="6553200" cy="3165689"/>
        </p:xfrm>
        <a:graphic>
          <a:graphicData uri="http://schemas.openxmlformats.org/drawingml/2006/table">
            <a:tbl>
              <a:tblPr firstRow="1" firstCol="1" bandRow="1"/>
              <a:tblGrid>
                <a:gridCol w="3649883">
                  <a:extLst>
                    <a:ext uri="{9D8B030D-6E8A-4147-A177-3AD203B41FA5}">
                      <a16:colId xmlns:a16="http://schemas.microsoft.com/office/drawing/2014/main" val="3837962873"/>
                    </a:ext>
                  </a:extLst>
                </a:gridCol>
                <a:gridCol w="2903317">
                  <a:extLst>
                    <a:ext uri="{9D8B030D-6E8A-4147-A177-3AD203B41FA5}">
                      <a16:colId xmlns:a16="http://schemas.microsoft.com/office/drawing/2014/main" val="524244791"/>
                    </a:ext>
                  </a:extLst>
                </a:gridCol>
              </a:tblGrid>
              <a:tr h="686997">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January 7, 2020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BDD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9046809"/>
                  </a:ext>
                </a:extLst>
              </a:tr>
              <a:tr h="314873">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Completed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10,073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9942653"/>
                  </a:ext>
                </a:extLst>
              </a:tr>
              <a:tr h="314873">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Receipts FYTD</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7,567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7244140"/>
                  </a:ext>
                </a:extLst>
              </a:tr>
              <a:tr h="314873">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Pending</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3,883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6480226"/>
                  </a:ext>
                </a:extLst>
              </a:tr>
              <a:tr h="588855">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5,700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2818579"/>
                  </a:ext>
                </a:extLst>
              </a:tr>
              <a:tr h="588855">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56.6%</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886327"/>
                  </a:ext>
                </a:extLst>
              </a:tr>
              <a:tr h="314873">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Avg. Days to Complete FYTD</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42.4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5926407"/>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31</a:t>
            </a:fld>
            <a:endParaRPr lang="en-US" dirty="0"/>
          </a:p>
        </p:txBody>
      </p:sp>
      <p:sp>
        <p:nvSpPr>
          <p:cNvPr id="5" name="Rectangle 4"/>
          <p:cNvSpPr/>
          <p:nvPr/>
        </p:nvSpPr>
        <p:spPr>
          <a:xfrm>
            <a:off x="304800" y="990600"/>
            <a:ext cx="8324725" cy="2677656"/>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a:t>
            </a:r>
            <a:r>
              <a:rPr lang="en-US" sz="2400">
                <a:solidFill>
                  <a:srgbClr val="000000"/>
                </a:solidFill>
                <a:latin typeface="Arial" panose="020B0604020202020204" pitchFamily="34" charset="0"/>
                <a:ea typeface="Times New Roman"/>
                <a:cs typeface="Arial" panose="020B0604020202020204" pitchFamily="34" charset="0"/>
              </a:rPr>
              <a:t>VA 4545453 </a:t>
            </a: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Coaches Call (March 2020). Date TBD</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a:t>
            </a:r>
            <a:r>
              <a:rPr lang="en-US" sz="2400" dirty="0">
                <a:latin typeface="Arial" panose="020B0604020202020204" pitchFamily="34" charset="0"/>
                <a:ea typeface="Times New Roman"/>
                <a:cs typeface="Arial" panose="020B0604020202020204" pitchFamily="34" charset="0"/>
              </a:rPr>
              <a:t>Next MSC Teleconference Call: February 11, 2020 </a:t>
            </a:r>
          </a:p>
          <a:p>
            <a:pPr marL="342900" indent="-288925">
              <a:buFont typeface="Wingdings" panose="05000000000000000000" pitchFamily="2" charset="2"/>
              <a:buChar char="Ø"/>
            </a:pPr>
            <a:endParaRPr lang="en-US" sz="2400" dirty="0">
              <a:highlight>
                <a:srgbClr val="FFFF00"/>
              </a:highlight>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963137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14400" y="1161395"/>
            <a:ext cx="7162800" cy="440120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Reminder: Slides are used to show the Topic, and start discussion, however, slides do not show all the information associated with the topic. The Read Ahead is the official document. </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846149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3301881" y="-59960"/>
            <a:ext cx="2540238" cy="707886"/>
          </a:xfrm>
          <a:prstGeom prst="rect">
            <a:avLst/>
          </a:prstGeom>
          <a:noFill/>
        </p:spPr>
        <p:txBody>
          <a:bodyPr wrap="square" rtlCol="0">
            <a:spAutoFit/>
          </a:bodyPr>
          <a:lstStyle/>
          <a:p>
            <a:pPr algn="ctr"/>
            <a:r>
              <a:rPr lang="en-US" sz="4000" b="1" dirty="0">
                <a:solidFill>
                  <a:schemeClr val="bg1"/>
                </a:solidFill>
                <a:latin typeface="+mj-lt"/>
                <a:cs typeface="Arial" panose="020B0604020202020204" pitchFamily="34" charset="0"/>
              </a:rPr>
              <a:t>Solid Start </a:t>
            </a:r>
          </a:p>
        </p:txBody>
      </p:sp>
      <p:sp>
        <p:nvSpPr>
          <p:cNvPr id="2" name="Rectangle 1">
            <a:extLst>
              <a:ext uri="{FF2B5EF4-FFF2-40B4-BE49-F238E27FC236}">
                <a16:creationId xmlns:a16="http://schemas.microsoft.com/office/drawing/2014/main" id="{FB2BDBE2-A72E-483E-A25D-DD4BBEC4CAE3}"/>
              </a:ext>
            </a:extLst>
          </p:cNvPr>
          <p:cNvSpPr/>
          <p:nvPr/>
        </p:nvSpPr>
        <p:spPr>
          <a:xfrm>
            <a:off x="192314" y="685800"/>
            <a:ext cx="8799285" cy="3724096"/>
          </a:xfrm>
          <a:prstGeom prst="rect">
            <a:avLst/>
          </a:prstGeom>
        </p:spPr>
        <p:txBody>
          <a:bodyPr wrap="square">
            <a:spAutoFit/>
          </a:bodyPr>
          <a:lstStyle/>
          <a:p>
            <a:endParaRPr lang="en-US" sz="2000" b="1" u="sng"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VA has created the Solid Start Program which will support Veterans in navigating their benefits and ensure they have access to any resources they may need</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Calibri" panose="020F050202020403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This program/action is not an MSC responsibility.  Solid Start falls under BAS and is part of the Military to Civilian Pathway (M2CReady) previously known as TRPP</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Calibri" panose="020F050202020403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A link to </a:t>
            </a:r>
            <a:r>
              <a:rPr lang="en-US" sz="2400" b="1" u="sng" dirty="0">
                <a:solidFill>
                  <a:srgbClr val="000000"/>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Solid Start</a:t>
            </a:r>
            <a:r>
              <a:rPr lang="en-US" sz="2400" dirty="0">
                <a:solidFill>
                  <a:srgbClr val="000000"/>
                </a:solidFill>
                <a:latin typeface="Arial" panose="020B0604020202020204" pitchFamily="34" charset="0"/>
                <a:ea typeface="Times New Roman" panose="02020603050405020304" pitchFamily="18" charset="0"/>
              </a:rPr>
              <a:t> is provided</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4470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2235081" y="-22086"/>
            <a:ext cx="4699119" cy="707886"/>
          </a:xfrm>
          <a:prstGeom prst="rect">
            <a:avLst/>
          </a:prstGeom>
          <a:noFill/>
        </p:spPr>
        <p:txBody>
          <a:bodyPr wrap="square" rtlCol="0">
            <a:spAutoFit/>
          </a:bodyPr>
          <a:lstStyle/>
          <a:p>
            <a:pPr algn="ctr"/>
            <a:r>
              <a:rPr lang="en-US" sz="4000" b="1" dirty="0">
                <a:solidFill>
                  <a:schemeClr val="bg1"/>
                </a:solidFill>
                <a:latin typeface="+mj-lt"/>
                <a:cs typeface="Arial" panose="020B0604020202020204" pitchFamily="34" charset="0"/>
              </a:rPr>
              <a:t>MSC SharePoint Site</a:t>
            </a:r>
          </a:p>
        </p:txBody>
      </p:sp>
      <p:sp>
        <p:nvSpPr>
          <p:cNvPr id="2" name="Rectangle 1">
            <a:extLst>
              <a:ext uri="{FF2B5EF4-FFF2-40B4-BE49-F238E27FC236}">
                <a16:creationId xmlns:a16="http://schemas.microsoft.com/office/drawing/2014/main" id="{FB2BDBE2-A72E-483E-A25D-DD4BBEC4CAE3}"/>
              </a:ext>
            </a:extLst>
          </p:cNvPr>
          <p:cNvSpPr/>
          <p:nvPr/>
        </p:nvSpPr>
        <p:spPr>
          <a:xfrm>
            <a:off x="192314" y="685800"/>
            <a:ext cx="8799285" cy="2616101"/>
          </a:xfrm>
          <a:prstGeom prst="rect">
            <a:avLst/>
          </a:prstGeom>
        </p:spPr>
        <p:txBody>
          <a:bodyPr wrap="square">
            <a:spAutoFit/>
          </a:bodyPr>
          <a:lstStyle/>
          <a:p>
            <a:endParaRPr lang="en-US" sz="2000" b="1" u="sng"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All BDD/IDES MSC Coaches are reminded to keep your ROs BDD and IDES data updated on the Compensation Service 212A MSC Info SharePoint Site</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Calibri" panose="020F050202020403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Contact andrew.reese@va.gov with any questions or for assistance.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3317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0" y="-59960"/>
            <a:ext cx="9143999" cy="707886"/>
          </a:xfrm>
          <a:prstGeom prst="rect">
            <a:avLst/>
          </a:prstGeom>
          <a:noFill/>
        </p:spPr>
        <p:txBody>
          <a:bodyPr wrap="square" rtlCol="0">
            <a:spAutoFit/>
          </a:bodyPr>
          <a:lstStyle/>
          <a:p>
            <a:pPr algn="ctr"/>
            <a:r>
              <a:rPr lang="en-US" sz="4000" b="1" dirty="0">
                <a:solidFill>
                  <a:schemeClr val="bg1"/>
                </a:solidFill>
                <a:latin typeface="+mj-lt"/>
                <a:cs typeface="Arial" panose="020B0604020202020204" pitchFamily="34" charset="0"/>
              </a:rPr>
              <a:t>Exam Management System (EMS) Defect</a:t>
            </a:r>
          </a:p>
        </p:txBody>
      </p:sp>
      <p:sp>
        <p:nvSpPr>
          <p:cNvPr id="2" name="Rectangle 1">
            <a:extLst>
              <a:ext uri="{FF2B5EF4-FFF2-40B4-BE49-F238E27FC236}">
                <a16:creationId xmlns:a16="http://schemas.microsoft.com/office/drawing/2014/main" id="{FB2BDBE2-A72E-483E-A25D-DD4BBEC4CAE3}"/>
              </a:ext>
            </a:extLst>
          </p:cNvPr>
          <p:cNvSpPr/>
          <p:nvPr/>
        </p:nvSpPr>
        <p:spPr>
          <a:xfrm>
            <a:off x="192314" y="685800"/>
            <a:ext cx="8799285" cy="3724096"/>
          </a:xfrm>
          <a:prstGeom prst="rect">
            <a:avLst/>
          </a:prstGeom>
        </p:spPr>
        <p:txBody>
          <a:bodyPr wrap="square">
            <a:spAutoFit/>
          </a:bodyPr>
          <a:lstStyle/>
          <a:p>
            <a:endParaRPr lang="en-US" sz="2000" b="1" u="sng"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The Medical Disability Examination Program Office (MDEPO) has updated the Exam Management System (EMS) Defect Job Aid located on the MDEPO publications page</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Calibri" panose="020F050202020403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The EMS Defect Job Aid provides guidance  on actions to be taken when EMS issues are encountered</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Calibri" panose="020F050202020403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Contact ContractExam.VBAVACO@va.gov with any questions regarding this job aid</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5575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192314" y="-59960"/>
            <a:ext cx="8342085" cy="707886"/>
          </a:xfrm>
          <a:prstGeom prst="rect">
            <a:avLst/>
          </a:prstGeom>
          <a:noFill/>
        </p:spPr>
        <p:txBody>
          <a:bodyPr wrap="square" rtlCol="0">
            <a:spAutoFit/>
          </a:bodyPr>
          <a:lstStyle/>
          <a:p>
            <a:pPr algn="ctr"/>
            <a:r>
              <a:rPr lang="en-US" sz="4000" b="1" dirty="0">
                <a:solidFill>
                  <a:schemeClr val="bg1"/>
                </a:solidFill>
                <a:latin typeface="+mj-lt"/>
                <a:cs typeface="Arial" panose="020B0604020202020204" pitchFamily="34" charset="0"/>
              </a:rPr>
              <a:t>Supplemental Language Matrix</a:t>
            </a:r>
          </a:p>
        </p:txBody>
      </p:sp>
      <p:sp>
        <p:nvSpPr>
          <p:cNvPr id="2" name="Rectangle 1">
            <a:extLst>
              <a:ext uri="{FF2B5EF4-FFF2-40B4-BE49-F238E27FC236}">
                <a16:creationId xmlns:a16="http://schemas.microsoft.com/office/drawing/2014/main" id="{FB2BDBE2-A72E-483E-A25D-DD4BBEC4CAE3}"/>
              </a:ext>
            </a:extLst>
          </p:cNvPr>
          <p:cNvSpPr/>
          <p:nvPr/>
        </p:nvSpPr>
        <p:spPr>
          <a:xfrm>
            <a:off x="192314" y="685800"/>
            <a:ext cx="8799285" cy="5170646"/>
          </a:xfrm>
          <a:prstGeom prst="rect">
            <a:avLst/>
          </a:prstGeom>
        </p:spPr>
        <p:txBody>
          <a:bodyPr wrap="square">
            <a:spAutoFit/>
          </a:bodyPr>
          <a:lstStyle/>
          <a:p>
            <a:pPr marL="342900" indent="-342900">
              <a:buFont typeface="Wingdings" panose="05000000000000000000" pitchFamily="2" charset="2"/>
              <a:buChar char="Ø"/>
            </a:pP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The SI or VSI priority language has been added to the Supplemental Language Matrix located on the </a:t>
            </a:r>
            <a:r>
              <a:rPr lang="en-US" sz="22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Exam Request Language for Contracted Exams (Exam Requests via Exam Management System in VBMS)</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page. This supplemental language is required for all exam requests submitted through VBMS for SI/VSI priority claims. As detailed in </a:t>
            </a:r>
            <a:r>
              <a:rPr lang="en-US" sz="22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M21-1 III.ii.1.D.4.a</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a </a:t>
            </a:r>
            <a:r>
              <a:rPr lang="en-US" sz="2200" i="1" dirty="0">
                <a:solidFill>
                  <a:srgbClr val="000000"/>
                </a:solidFill>
                <a:latin typeface="Arial" panose="020B0604020202020204" pitchFamily="34" charset="0"/>
                <a:ea typeface="Times New Roman" panose="02020603050405020304" pitchFamily="18" charset="0"/>
                <a:cs typeface="Arial" panose="020B0604020202020204" pitchFamily="34" charset="0"/>
              </a:rPr>
              <a:t>serious illness or injury</a:t>
            </a: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 is defined as a disability that:</a:t>
            </a:r>
          </a:p>
          <a:p>
            <a:pPr marL="800100" lvl="1" indent="-342900">
              <a:buSzPts val="1000"/>
              <a:buFont typeface="Symbol" panose="05050102010706020507" pitchFamily="18" charset="2"/>
              <a:buChar char=""/>
              <a:tabLst>
                <a:tab pos="457200" algn="l"/>
              </a:tabLst>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occurred as a result of participation in a military operation, and</a:t>
            </a:r>
          </a:p>
          <a:p>
            <a:pPr marL="800100" lvl="1" indent="-342900">
              <a:buSzPts val="1000"/>
              <a:buFont typeface="Symbol" panose="05050102010706020507" pitchFamily="18" charset="2"/>
              <a:buChar char=""/>
              <a:tabLst>
                <a:tab pos="457200" algn="l"/>
              </a:tabLst>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will likely result in discharge from military service.</a:t>
            </a:r>
          </a:p>
          <a:p>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The Department of Defense (DoD) determines whether a SM is:</a:t>
            </a:r>
          </a:p>
          <a:p>
            <a:pPr marL="800100" lvl="1" indent="-342900">
              <a:buSzPts val="1000"/>
              <a:buFont typeface="Symbol" panose="05050102010706020507" pitchFamily="18" charset="2"/>
              <a:buChar char=""/>
              <a:tabLst>
                <a:tab pos="457200" algn="l"/>
              </a:tabLst>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VSI</a:t>
            </a:r>
          </a:p>
          <a:p>
            <a:pPr marL="800100" lvl="1" indent="-342900">
              <a:buSzPts val="1000"/>
              <a:buFont typeface="Symbol" panose="05050102010706020507" pitchFamily="18" charset="2"/>
              <a:buChar char=""/>
              <a:tabLst>
                <a:tab pos="457200" algn="l"/>
              </a:tabLst>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SI, or</a:t>
            </a:r>
          </a:p>
          <a:p>
            <a:pPr marL="800100" lvl="1" indent="-342900">
              <a:buSzPts val="1000"/>
              <a:buFont typeface="Symbol" panose="05050102010706020507" pitchFamily="18" charset="2"/>
              <a:buChar char=""/>
              <a:tabLst>
                <a:tab pos="457200" algn="l"/>
              </a:tabLst>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not seriously ill or injured (NSI)</a:t>
            </a:r>
          </a:p>
        </p:txBody>
      </p:sp>
    </p:spTree>
    <p:extLst>
      <p:ext uri="{BB962C8B-B14F-4D97-AF65-F5344CB8AC3E}">
        <p14:creationId xmlns:p14="http://schemas.microsoft.com/office/powerpoint/2010/main" val="1920498303"/>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3.xml><?xml version="1.0" encoding="utf-8"?>
<ds:datastoreItem xmlns:ds="http://schemas.openxmlformats.org/officeDocument/2006/customXml" ds:itemID="{C993FA49-FC48-493C-94A2-B5BE0B839CF0}">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11654</TotalTime>
  <Words>2795</Words>
  <Application>Microsoft Office PowerPoint</Application>
  <PresentationFormat>On-screen Show (4:3)</PresentationFormat>
  <Paragraphs>228</Paragraphs>
  <Slides>31</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31</vt:i4>
      </vt:variant>
    </vt:vector>
  </HeadingPairs>
  <TitlesOfParts>
    <vt:vector size="41" baseType="lpstr">
      <vt:lpstr>Arial</vt:lpstr>
      <vt:lpstr>Calibri</vt:lpstr>
      <vt:lpstr>Courier New</vt:lpstr>
      <vt:lpstr>Myriad Pro</vt:lpstr>
      <vt:lpstr>Symbol</vt:lpstr>
      <vt:lpstr>Times New Roman</vt:lpstr>
      <vt:lpstr>Wingdings</vt:lpstr>
      <vt:lpstr>10_Office Theme</vt:lpstr>
      <vt:lpstr>1_Custom Design</vt:lpstr>
      <vt:lpstr>Custom Design</vt:lpstr>
      <vt:lpstr>PowerPoint Presentation</vt:lpstr>
      <vt:lpstr>Agenda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Updated IDES Procedures Published in M21-1 </vt:lpstr>
      <vt:lpstr>Required Action in Return to Duty (RTD)/Disenrolled IDES Cases (2 of 2)</vt:lpstr>
      <vt:lpstr>Required Action in Return to Duty (RTD)/Disenrolled IDES Cases (1 of 2)</vt:lpstr>
      <vt:lpstr>Notification Letters to IDES Participants  RTD or Disenrolled </vt:lpstr>
      <vt:lpstr>Requirement for LOD with NAD IDES Referrals </vt:lpstr>
      <vt:lpstr>VBMS Compliance </vt:lpstr>
      <vt:lpstr>Brokering Cases to DRAS</vt:lpstr>
      <vt:lpstr>Handling Cases Involving Participant  Too Disabled to Travel to Exam</vt:lpstr>
      <vt:lpstr>Audio Examinations vs Audio Screening </vt:lpstr>
      <vt:lpstr> MSC 2020 Conference</vt:lpstr>
      <vt:lpstr>IDES Policy and Procedures</vt:lpstr>
      <vt:lpstr>Current IDES Program Timeliness </vt:lpstr>
      <vt:lpstr>VTA Reminders</vt:lpstr>
      <vt:lpstr>PowerPoint Presentation</vt:lpstr>
      <vt:lpstr>PowerPoint Presentation</vt:lpstr>
      <vt:lpstr>PowerPoint Presentation</vt:lpstr>
      <vt:lpstr>PowerPoint Presentation</vt:lpstr>
      <vt:lpstr>Increasing BDD Participation in FY20</vt:lpstr>
      <vt:lpstr>BDD Excluded Claims Establishment </vt:lpstr>
      <vt:lpstr>Current Program Timeliness</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2020 IDES and BDD Quality Call PowerPoint Presentation</dc:title>
  <dc:subject>VSR, AQRS, Pre-Discharge MSC, RVSR</dc:subject>
  <dc:creator>Department of Veterans Affairs, Veterans Benefits Administration, Compensation Service, STAFF</dc:creator>
  <cp:lastModifiedBy>Kathy Poole</cp:lastModifiedBy>
  <cp:revision>210</cp:revision>
  <cp:lastPrinted>2018-01-09T18:11:21Z</cp:lastPrinted>
  <dcterms:created xsi:type="dcterms:W3CDTF">2017-12-21T16:13:31Z</dcterms:created>
  <dcterms:modified xsi:type="dcterms:W3CDTF">2020-02-12T17:25:31Z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