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55"/>
  </p:notesMasterIdLst>
  <p:sldIdLst>
    <p:sldId id="1397" r:id="rId5"/>
    <p:sldId id="719" r:id="rId6"/>
    <p:sldId id="720" r:id="rId7"/>
    <p:sldId id="1074" r:id="rId8"/>
    <p:sldId id="1316" r:id="rId9"/>
    <p:sldId id="1357" r:id="rId10"/>
    <p:sldId id="786" r:id="rId11"/>
    <p:sldId id="1360" r:id="rId12"/>
    <p:sldId id="791" r:id="rId13"/>
    <p:sldId id="1361" r:id="rId14"/>
    <p:sldId id="1362" r:id="rId15"/>
    <p:sldId id="1363" r:id="rId16"/>
    <p:sldId id="1364" r:id="rId17"/>
    <p:sldId id="1365" r:id="rId18"/>
    <p:sldId id="1366" r:id="rId19"/>
    <p:sldId id="1367" r:id="rId20"/>
    <p:sldId id="1368" r:id="rId21"/>
    <p:sldId id="1369" r:id="rId22"/>
    <p:sldId id="1370" r:id="rId23"/>
    <p:sldId id="787" r:id="rId24"/>
    <p:sldId id="1371" r:id="rId25"/>
    <p:sldId id="1372" r:id="rId26"/>
    <p:sldId id="1373" r:id="rId27"/>
    <p:sldId id="1374" r:id="rId28"/>
    <p:sldId id="1375" r:id="rId29"/>
    <p:sldId id="1376" r:id="rId30"/>
    <p:sldId id="1377" r:id="rId31"/>
    <p:sldId id="1392" r:id="rId32"/>
    <p:sldId id="788" r:id="rId33"/>
    <p:sldId id="789" r:id="rId34"/>
    <p:sldId id="1379" r:id="rId35"/>
    <p:sldId id="1073" r:id="rId36"/>
    <p:sldId id="1380" r:id="rId37"/>
    <p:sldId id="1393" r:id="rId38"/>
    <p:sldId id="1381" r:id="rId39"/>
    <p:sldId id="1382" r:id="rId40"/>
    <p:sldId id="1396" r:id="rId41"/>
    <p:sldId id="1394" r:id="rId42"/>
    <p:sldId id="1395" r:id="rId43"/>
    <p:sldId id="1383" r:id="rId44"/>
    <p:sldId id="1386" r:id="rId45"/>
    <p:sldId id="1387" r:id="rId46"/>
    <p:sldId id="1388" r:id="rId47"/>
    <p:sldId id="1389" r:id="rId48"/>
    <p:sldId id="1390" r:id="rId49"/>
    <p:sldId id="1391" r:id="rId50"/>
    <p:sldId id="782" r:id="rId51"/>
    <p:sldId id="783" r:id="rId52"/>
    <p:sldId id="784" r:id="rId53"/>
    <p:sldId id="785"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9301" autoAdjust="0"/>
  </p:normalViewPr>
  <p:slideViewPr>
    <p:cSldViewPr snapToGrid="0">
      <p:cViewPr varScale="1">
        <p:scale>
          <a:sx n="99" d="100"/>
          <a:sy n="99" d="100"/>
        </p:scale>
        <p:origin x="72" y="33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12/17/2019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Appeals Management Office (AMO) would like to remind employees that Caseflow Intake is the only system used to establish Appeals Modernization Act (AMA) EPs.  If users erroneously clear or establish AMA claims using Share or VBMS, or edit an EP claim label,  it negatively impacts the ability for Caseflow Intake to track the contentions and provide accurate data for mandated reporting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AMA EPs, to include claim labels, are changed and/or cleared through Share or VBMS (without going through awards processing), Caseflow Intake interprets that the contentions are still open and continues to track the contentions under the originally established AMA EP.  Therefore, any subsequent AMA claims cannot be established.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cancelling the EP, Caseflow Intake stops tracking the contention.</a:t>
            </a:r>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562366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pic>
        <p:nvPicPr>
          <p:cNvPr id="3" name="Picture 2">
            <a:extLst>
              <a:ext uri="{FF2B5EF4-FFF2-40B4-BE49-F238E27FC236}">
                <a16:creationId xmlns:a16="http://schemas.microsoft.com/office/drawing/2014/main" id="{933AC69D-9816-486E-B427-C6DEC1C249CC}"/>
              </a:ext>
            </a:extLst>
          </p:cNvPr>
          <p:cNvPicPr>
            <a:picLocks noChangeAspect="1"/>
          </p:cNvPicPr>
          <p:nvPr userDrawn="1"/>
        </p:nvPicPr>
        <p:blipFill>
          <a:blip r:embed="rId14"/>
          <a:stretch>
            <a:fillRect/>
          </a:stretch>
        </p:blipFill>
        <p:spPr>
          <a:xfrm>
            <a:off x="527054" y="55000"/>
            <a:ext cx="2640758" cy="1141505"/>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vbacoweb03.dva.va.gov/bl/21/DBQ/default_new.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vba.va.gov/pubs/forms/VBA-21-4138-ARE.pdf" TargetMode="External"/><Relationship Id="rId2" Type="http://schemas.openxmlformats.org/officeDocument/2006/relationships/hyperlink" Target="https://vaww.vrm.km.va.gov/system/templates/selfservice/va_kanew/help/agent/locale/en-US/portal/554400000001034/content/554400000014564/M21-1-Part-IV-Subpart-ii-Chapter-2-Section-F-Compensation-Based-on-Individual-Unemployability-IU#6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203/M21-1,-Part-III,-Subpart-iv,-Chapter-5,-Section-A---Principles-of-Reviewing-Evidence-and-Decision-Mak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212A.VBACO@va.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vbacoweb03.dva.va.gov/bl/21/DBQ/default_new.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2828114399"/>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6E41-406F-468B-AA19-16D69F23B9C3}"/>
              </a:ext>
            </a:extLst>
          </p:cNvPr>
          <p:cNvSpPr>
            <a:spLocks noGrp="1"/>
          </p:cNvSpPr>
          <p:nvPr>
            <p:ph type="title"/>
          </p:nvPr>
        </p:nvSpPr>
        <p:spPr/>
        <p:txBody>
          <a:bodyPr/>
          <a:lstStyle/>
          <a:p>
            <a:r>
              <a:rPr lang="en-US" dirty="0"/>
              <a:t>When is a Private DBQ Sufficient?</a:t>
            </a:r>
          </a:p>
        </p:txBody>
      </p:sp>
      <p:sp>
        <p:nvSpPr>
          <p:cNvPr id="3" name="Content Placeholder 2">
            <a:extLst>
              <a:ext uri="{FF2B5EF4-FFF2-40B4-BE49-F238E27FC236}">
                <a16:creationId xmlns:a16="http://schemas.microsoft.com/office/drawing/2014/main" id="{8DA9CB6A-AA14-48DF-9667-DE9F5C77BBEF}"/>
              </a:ext>
            </a:extLst>
          </p:cNvPr>
          <p:cNvSpPr>
            <a:spLocks noGrp="1"/>
          </p:cNvSpPr>
          <p:nvPr>
            <p:ph idx="1"/>
          </p:nvPr>
        </p:nvSpPr>
        <p:spPr/>
        <p:txBody>
          <a:bodyPr/>
          <a:lstStyle/>
          <a:p>
            <a:r>
              <a:rPr lang="en-US" dirty="0"/>
              <a:t>Initial review of the DBQ</a:t>
            </a:r>
          </a:p>
          <a:p>
            <a:pPr marL="0" indent="0">
              <a:buNone/>
            </a:pPr>
            <a:endParaRPr lang="en-US" sz="1000" dirty="0"/>
          </a:p>
          <a:p>
            <a:pPr lvl="1"/>
            <a:r>
              <a:rPr lang="en-US" dirty="0"/>
              <a:t>Ensure the health care provider meets any specialty requirements</a:t>
            </a:r>
          </a:p>
          <a:p>
            <a:pPr marL="457200" lvl="1" indent="0">
              <a:buNone/>
            </a:pPr>
            <a:endParaRPr lang="en-US" dirty="0"/>
          </a:p>
          <a:p>
            <a:pPr lvl="1"/>
            <a:r>
              <a:rPr lang="en-US" dirty="0"/>
              <a:t>The DBQ must be sufficient for rating purposes – a private DBQ cannot be completed by telephone or videoconference examination</a:t>
            </a:r>
          </a:p>
          <a:p>
            <a:pPr marL="457200" lvl="1" indent="0">
              <a:buNone/>
            </a:pPr>
            <a:endParaRPr lang="en-US" dirty="0"/>
          </a:p>
          <a:p>
            <a:pPr lvl="1"/>
            <a:r>
              <a:rPr lang="en-US" dirty="0"/>
              <a:t>DBQs completed by a licensed health care provider, to include an NP (nurse practitioner) or PA (physician’s assistant) are acceptable</a:t>
            </a:r>
          </a:p>
          <a:p>
            <a:pPr marL="457200" lvl="1" indent="0">
              <a:buNone/>
            </a:pPr>
            <a:endParaRPr lang="en-US" dirty="0"/>
          </a:p>
          <a:p>
            <a:pPr lvl="1"/>
            <a:r>
              <a:rPr lang="en-US" dirty="0"/>
              <a:t>DBQs released for private use are listed on the </a:t>
            </a:r>
            <a:r>
              <a:rPr lang="en-US" dirty="0">
                <a:hlinkClick r:id="rId2"/>
              </a:rPr>
              <a:t>DBQ Switchboard</a:t>
            </a:r>
            <a:endParaRPr lang="en-US" dirty="0"/>
          </a:p>
        </p:txBody>
      </p:sp>
      <p:sp>
        <p:nvSpPr>
          <p:cNvPr id="4" name="Slide Number Placeholder 3">
            <a:extLst>
              <a:ext uri="{FF2B5EF4-FFF2-40B4-BE49-F238E27FC236}">
                <a16:creationId xmlns:a16="http://schemas.microsoft.com/office/drawing/2014/main" id="{33021EDE-6BF8-4459-8F6B-2D072BA43F33}"/>
              </a:ext>
            </a:extLst>
          </p:cNvPr>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302836936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DD10-12B5-4000-B072-284173D909CB}"/>
              </a:ext>
            </a:extLst>
          </p:cNvPr>
          <p:cNvSpPr>
            <a:spLocks noGrp="1"/>
          </p:cNvSpPr>
          <p:nvPr>
            <p:ph type="title"/>
          </p:nvPr>
        </p:nvSpPr>
        <p:spPr/>
        <p:txBody>
          <a:bodyPr/>
          <a:lstStyle/>
          <a:p>
            <a:r>
              <a:rPr lang="en-US" dirty="0"/>
              <a:t>Process of Clarification if Insufficient</a:t>
            </a:r>
          </a:p>
        </p:txBody>
      </p:sp>
      <p:sp>
        <p:nvSpPr>
          <p:cNvPr id="3" name="Content Placeholder 2">
            <a:extLst>
              <a:ext uri="{FF2B5EF4-FFF2-40B4-BE49-F238E27FC236}">
                <a16:creationId xmlns:a16="http://schemas.microsoft.com/office/drawing/2014/main" id="{6BF6A500-9DC2-4763-8CA9-A9646D0A55BA}"/>
              </a:ext>
            </a:extLst>
          </p:cNvPr>
          <p:cNvSpPr>
            <a:spLocks noGrp="1"/>
          </p:cNvSpPr>
          <p:nvPr>
            <p:ph idx="1"/>
          </p:nvPr>
        </p:nvSpPr>
        <p:spPr>
          <a:xfrm>
            <a:off x="847165" y="1589518"/>
            <a:ext cx="10945906" cy="4766832"/>
          </a:xfrm>
        </p:spPr>
        <p:txBody>
          <a:bodyPr/>
          <a:lstStyle/>
          <a:p>
            <a:r>
              <a:rPr lang="en-US" dirty="0"/>
              <a:t>Insufficient DBQs Completed by Non-VA Providers</a:t>
            </a:r>
          </a:p>
          <a:p>
            <a:pPr lvl="1">
              <a:buFont typeface="Wingdings" panose="05000000000000000000" pitchFamily="2" charset="2"/>
              <a:buChar char="v"/>
            </a:pPr>
            <a:r>
              <a:rPr lang="it-IT" dirty="0"/>
              <a:t>M21-1 III.iv.3.D.2.e</a:t>
            </a:r>
          </a:p>
          <a:p>
            <a:pPr marL="457200" lvl="1" indent="0">
              <a:buNone/>
            </a:pPr>
            <a:endParaRPr lang="it-IT" sz="1000" dirty="0"/>
          </a:p>
          <a:p>
            <a:pPr lvl="1"/>
            <a:r>
              <a:rPr lang="en-US" dirty="0"/>
              <a:t>If the DBQ is missing relevant information or is contradictory, but relevant to the rating activity, </a:t>
            </a:r>
            <a:r>
              <a:rPr lang="en-US" b="1" i="1" dirty="0">
                <a:effectLst>
                  <a:outerShdw blurRad="38100" dist="38100" dir="2700000" algn="tl">
                    <a:srgbClr val="000000">
                      <a:alpha val="43137"/>
                    </a:srgbClr>
                  </a:outerShdw>
                </a:effectLst>
              </a:rPr>
              <a:t>an attempt to contact the certifying provider by telephone to resolve insufficiencies is required</a:t>
            </a:r>
          </a:p>
          <a:p>
            <a:pPr marL="457200" lvl="1" indent="0">
              <a:buNone/>
            </a:pPr>
            <a:endParaRPr lang="en-US" dirty="0"/>
          </a:p>
          <a:p>
            <a:pPr lvl="1"/>
            <a:r>
              <a:rPr lang="en-US" dirty="0"/>
              <a:t>Successful attempts should be documented via VAF 27-0820</a:t>
            </a:r>
          </a:p>
          <a:p>
            <a:pPr marL="457200" lvl="1" indent="0">
              <a:buNone/>
            </a:pPr>
            <a:endParaRPr lang="en-US" dirty="0"/>
          </a:p>
          <a:p>
            <a:pPr lvl="1"/>
            <a:r>
              <a:rPr lang="en-US" dirty="0"/>
              <a:t>Unsuccessful attempts require a permanent VBMS note with the date, time, and purpose of the call along with the provider’s name and telephone number</a:t>
            </a:r>
          </a:p>
        </p:txBody>
      </p:sp>
      <p:sp>
        <p:nvSpPr>
          <p:cNvPr id="4" name="Slide Number Placeholder 3">
            <a:extLst>
              <a:ext uri="{FF2B5EF4-FFF2-40B4-BE49-F238E27FC236}">
                <a16:creationId xmlns:a16="http://schemas.microsoft.com/office/drawing/2014/main" id="{AA717CB6-0D86-401C-8909-5E5899BE918A}"/>
              </a:ext>
            </a:extLst>
          </p:cNvPr>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379648692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DD10-12B5-4000-B072-284173D909CB}"/>
              </a:ext>
            </a:extLst>
          </p:cNvPr>
          <p:cNvSpPr>
            <a:spLocks noGrp="1"/>
          </p:cNvSpPr>
          <p:nvPr>
            <p:ph type="title"/>
          </p:nvPr>
        </p:nvSpPr>
        <p:spPr/>
        <p:txBody>
          <a:bodyPr/>
          <a:lstStyle/>
          <a:p>
            <a:r>
              <a:rPr lang="en-US" dirty="0"/>
              <a:t>Process of Clarification if Insufficient (Cont’d)</a:t>
            </a:r>
          </a:p>
        </p:txBody>
      </p:sp>
      <p:sp>
        <p:nvSpPr>
          <p:cNvPr id="3" name="Content Placeholder 2">
            <a:extLst>
              <a:ext uri="{FF2B5EF4-FFF2-40B4-BE49-F238E27FC236}">
                <a16:creationId xmlns:a16="http://schemas.microsoft.com/office/drawing/2014/main" id="{6BF6A500-9DC2-4763-8CA9-A9646D0A55BA}"/>
              </a:ext>
            </a:extLst>
          </p:cNvPr>
          <p:cNvSpPr>
            <a:spLocks noGrp="1"/>
          </p:cNvSpPr>
          <p:nvPr>
            <p:ph idx="1"/>
          </p:nvPr>
        </p:nvSpPr>
        <p:spPr>
          <a:xfrm>
            <a:off x="847165" y="1589518"/>
            <a:ext cx="10945906" cy="4766832"/>
          </a:xfrm>
        </p:spPr>
        <p:txBody>
          <a:bodyPr/>
          <a:lstStyle/>
          <a:p>
            <a:pPr lvl="1"/>
            <a:r>
              <a:rPr lang="en-US" dirty="0"/>
              <a:t>If a 21-4142 for the provider was provided by the Veteran, ensure all development for those records has been undertaken</a:t>
            </a:r>
          </a:p>
          <a:p>
            <a:pPr marL="457200" lvl="1" indent="0">
              <a:buNone/>
            </a:pPr>
            <a:endParaRPr lang="en-US" dirty="0"/>
          </a:p>
          <a:p>
            <a:pPr lvl="1"/>
            <a:r>
              <a:rPr lang="en-US" dirty="0"/>
              <a:t>After the above has been undertaken, if the DBQ requires additional exam components, ask a VA examiner to perform </a:t>
            </a:r>
            <a:r>
              <a:rPr lang="en-US" b="1" i="1" dirty="0">
                <a:effectLst>
                  <a:outerShdw blurRad="38100" dist="38100" dir="2700000" algn="tl">
                    <a:srgbClr val="000000">
                      <a:alpha val="43137"/>
                    </a:srgbClr>
                  </a:outerShdw>
                </a:effectLst>
              </a:rPr>
              <a:t>only</a:t>
            </a:r>
            <a:r>
              <a:rPr lang="en-US" dirty="0"/>
              <a:t> those missing elements</a:t>
            </a:r>
          </a:p>
          <a:p>
            <a:pPr marL="457200" lvl="1" indent="0">
              <a:buNone/>
            </a:pPr>
            <a:endParaRPr lang="en-US" dirty="0"/>
          </a:p>
          <a:p>
            <a:pPr lvl="1"/>
            <a:r>
              <a:rPr lang="en-US" dirty="0"/>
              <a:t>Order a full VA exam to resolve outstanding deficiencies </a:t>
            </a:r>
            <a:r>
              <a:rPr lang="en-US" b="1" i="1" dirty="0">
                <a:effectLst>
                  <a:outerShdw blurRad="38100" dist="38100" dir="2700000" algn="tl">
                    <a:srgbClr val="000000">
                      <a:alpha val="43137"/>
                    </a:srgbClr>
                  </a:outerShdw>
                </a:effectLst>
              </a:rPr>
              <a:t>only</a:t>
            </a:r>
            <a:r>
              <a:rPr lang="en-US" dirty="0"/>
              <a:t> if the exam remains insufficient despite efforts to develop for and supplement the private DBQ findings</a:t>
            </a:r>
          </a:p>
          <a:p>
            <a:pPr lvl="1"/>
            <a:endParaRPr lang="en-US" dirty="0"/>
          </a:p>
        </p:txBody>
      </p:sp>
      <p:sp>
        <p:nvSpPr>
          <p:cNvPr id="4" name="Slide Number Placeholder 3">
            <a:extLst>
              <a:ext uri="{FF2B5EF4-FFF2-40B4-BE49-F238E27FC236}">
                <a16:creationId xmlns:a16="http://schemas.microsoft.com/office/drawing/2014/main" id="{AA717CB6-0D86-401C-8909-5E5899BE918A}"/>
              </a:ext>
            </a:extLst>
          </p:cNvPr>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134324696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45F0-25D4-4494-94C7-2CD5ECC4C41C}"/>
              </a:ext>
            </a:extLst>
          </p:cNvPr>
          <p:cNvSpPr>
            <a:spLocks noGrp="1"/>
          </p:cNvSpPr>
          <p:nvPr>
            <p:ph type="title"/>
          </p:nvPr>
        </p:nvSpPr>
        <p:spPr/>
        <p:txBody>
          <a:bodyPr/>
          <a:lstStyle/>
          <a:p>
            <a:r>
              <a:rPr lang="en-US" dirty="0"/>
              <a:t>Important Reminders</a:t>
            </a:r>
          </a:p>
        </p:txBody>
      </p:sp>
      <p:sp>
        <p:nvSpPr>
          <p:cNvPr id="3" name="Content Placeholder 2">
            <a:extLst>
              <a:ext uri="{FF2B5EF4-FFF2-40B4-BE49-F238E27FC236}">
                <a16:creationId xmlns:a16="http://schemas.microsoft.com/office/drawing/2014/main" id="{DF38EE95-A197-4952-9774-8AB8ED934704}"/>
              </a:ext>
            </a:extLst>
          </p:cNvPr>
          <p:cNvSpPr>
            <a:spLocks noGrp="1"/>
          </p:cNvSpPr>
          <p:nvPr>
            <p:ph idx="1"/>
          </p:nvPr>
        </p:nvSpPr>
        <p:spPr/>
        <p:txBody>
          <a:bodyPr/>
          <a:lstStyle/>
          <a:p>
            <a:r>
              <a:rPr lang="en-US" dirty="0"/>
              <a:t>A private DBQ is not deemed </a:t>
            </a:r>
            <a:r>
              <a:rPr lang="en-US" i="1" dirty="0"/>
              <a:t>“insufficient”</a:t>
            </a:r>
            <a:r>
              <a:rPr lang="en-US" dirty="0"/>
              <a:t> based solely on location of the provider</a:t>
            </a:r>
          </a:p>
          <a:p>
            <a:pPr marL="0" indent="0">
              <a:buNone/>
            </a:pPr>
            <a:endParaRPr lang="en-US" sz="2400" dirty="0"/>
          </a:p>
          <a:p>
            <a:r>
              <a:rPr lang="en-US" dirty="0"/>
              <a:t>VA claims adjudicators must subject the evidence of record to some degree of scrutiny to determine its probative worth</a:t>
            </a:r>
          </a:p>
          <a:p>
            <a:pPr marL="0" indent="0">
              <a:buNone/>
            </a:pPr>
            <a:endParaRPr lang="en-US" sz="2400" dirty="0"/>
          </a:p>
          <a:p>
            <a:r>
              <a:rPr lang="en-US" dirty="0"/>
              <a:t>It is improper to </a:t>
            </a:r>
            <a:r>
              <a:rPr lang="en-US" i="1" dirty="0"/>
              <a:t>“exclude”</a:t>
            </a:r>
            <a:r>
              <a:rPr lang="en-US" dirty="0"/>
              <a:t> evidence</a:t>
            </a:r>
          </a:p>
          <a:p>
            <a:pPr marL="0" indent="0">
              <a:buNone/>
            </a:pPr>
            <a:endParaRPr lang="en-US" sz="800" dirty="0"/>
          </a:p>
          <a:p>
            <a:pPr lvl="1"/>
            <a:r>
              <a:rPr lang="en-US" dirty="0"/>
              <a:t>Decision makers must weigh the probative value of the evidence and </a:t>
            </a:r>
            <a:r>
              <a:rPr lang="en-US" b="1" i="1" dirty="0">
                <a:effectLst>
                  <a:outerShdw blurRad="38100" dist="38100" dir="2700000" algn="tl">
                    <a:srgbClr val="000000">
                      <a:alpha val="43137"/>
                    </a:srgbClr>
                  </a:outerShdw>
                </a:effectLst>
              </a:rPr>
              <a:t>discuss its probative value</a:t>
            </a:r>
            <a:r>
              <a:rPr lang="en-US" dirty="0"/>
              <a:t> in the decision narrative</a:t>
            </a:r>
          </a:p>
        </p:txBody>
      </p:sp>
      <p:sp>
        <p:nvSpPr>
          <p:cNvPr id="4" name="Slide Number Placeholder 3">
            <a:extLst>
              <a:ext uri="{FF2B5EF4-FFF2-40B4-BE49-F238E27FC236}">
                <a16:creationId xmlns:a16="http://schemas.microsoft.com/office/drawing/2014/main" id="{FCA017A6-0EB6-4EA2-B643-3D5EEA9EF21F}"/>
              </a:ext>
            </a:extLst>
          </p:cNvPr>
          <p:cNvSpPr>
            <a:spLocks noGrp="1"/>
          </p:cNvSpPr>
          <p:nvPr>
            <p:ph type="sldNum" sz="quarter" idx="10"/>
          </p:nvPr>
        </p:nvSpPr>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81976900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33FA-BD28-4A77-96E8-FD7ADE8ECC85}"/>
              </a:ext>
            </a:extLst>
          </p:cNvPr>
          <p:cNvSpPr>
            <a:spLocks noGrp="1"/>
          </p:cNvSpPr>
          <p:nvPr>
            <p:ph type="title"/>
          </p:nvPr>
        </p:nvSpPr>
        <p:spPr/>
        <p:txBody>
          <a:bodyPr/>
          <a:lstStyle/>
          <a:p>
            <a:r>
              <a:rPr lang="en-US" dirty="0"/>
              <a:t>Important Reminders (Cont’d)</a:t>
            </a:r>
          </a:p>
        </p:txBody>
      </p:sp>
      <p:sp>
        <p:nvSpPr>
          <p:cNvPr id="3" name="Content Placeholder 2">
            <a:extLst>
              <a:ext uri="{FF2B5EF4-FFF2-40B4-BE49-F238E27FC236}">
                <a16:creationId xmlns:a16="http://schemas.microsoft.com/office/drawing/2014/main" id="{26D350F4-587E-4EA7-91A1-C48E72337DF5}"/>
              </a:ext>
            </a:extLst>
          </p:cNvPr>
          <p:cNvSpPr>
            <a:spLocks noGrp="1"/>
          </p:cNvSpPr>
          <p:nvPr>
            <p:ph idx="1"/>
          </p:nvPr>
        </p:nvSpPr>
        <p:spPr/>
        <p:txBody>
          <a:bodyPr/>
          <a:lstStyle/>
          <a:p>
            <a:r>
              <a:rPr lang="en-US" dirty="0"/>
              <a:t>An attempt to obtain missing information is required and must be documented</a:t>
            </a:r>
          </a:p>
          <a:p>
            <a:pPr marL="0" indent="0">
              <a:buNone/>
            </a:pPr>
            <a:endParaRPr lang="en-US" sz="2400" dirty="0"/>
          </a:p>
          <a:p>
            <a:r>
              <a:rPr lang="en-US" dirty="0"/>
              <a:t>The provider does not have to be the Veteran’s treating provider</a:t>
            </a:r>
          </a:p>
          <a:p>
            <a:pPr marL="0" indent="0">
              <a:buNone/>
            </a:pPr>
            <a:endParaRPr lang="en-US" sz="2400" dirty="0"/>
          </a:p>
          <a:p>
            <a:r>
              <a:rPr lang="en-US" dirty="0"/>
              <a:t>Request a full VA exam and/or medical opinion </a:t>
            </a:r>
            <a:r>
              <a:rPr lang="en-US" b="1" i="1" dirty="0">
                <a:effectLst>
                  <a:outerShdw blurRad="38100" dist="38100" dir="2700000" algn="tl">
                    <a:srgbClr val="000000">
                      <a:alpha val="43137"/>
                    </a:srgbClr>
                  </a:outerShdw>
                </a:effectLst>
              </a:rPr>
              <a:t>only</a:t>
            </a:r>
            <a:r>
              <a:rPr lang="en-US" dirty="0"/>
              <a:t> after all attempts at clarification with the original provider have been exhausted</a:t>
            </a:r>
          </a:p>
          <a:p>
            <a:pPr marL="0" indent="0">
              <a:buNone/>
            </a:pPr>
            <a:endParaRPr lang="en-US" sz="2400" dirty="0"/>
          </a:p>
          <a:p>
            <a:r>
              <a:rPr lang="en-US" dirty="0"/>
              <a:t>If fraud is suspected, consider M21-1 III.vi.5.A</a:t>
            </a:r>
          </a:p>
        </p:txBody>
      </p:sp>
      <p:sp>
        <p:nvSpPr>
          <p:cNvPr id="4" name="Slide Number Placeholder 3">
            <a:extLst>
              <a:ext uri="{FF2B5EF4-FFF2-40B4-BE49-F238E27FC236}">
                <a16:creationId xmlns:a16="http://schemas.microsoft.com/office/drawing/2014/main" id="{BDF7DC78-2D8B-402B-B917-023D097B5B7F}"/>
              </a:ext>
            </a:extLst>
          </p:cNvPr>
          <p:cNvSpPr>
            <a:spLocks noGrp="1"/>
          </p:cNvSpPr>
          <p:nvPr>
            <p:ph type="sldNum" sz="quarter" idx="10"/>
          </p:nvPr>
        </p:nvSpPr>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1496646413"/>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7B91-7ED7-4C97-B67F-C4341A386514}"/>
              </a:ext>
            </a:extLst>
          </p:cNvPr>
          <p:cNvSpPr>
            <a:spLocks noGrp="1"/>
          </p:cNvSpPr>
          <p:nvPr>
            <p:ph type="title"/>
          </p:nvPr>
        </p:nvSpPr>
        <p:spPr/>
        <p:txBody>
          <a:bodyPr/>
          <a:lstStyle/>
          <a:p>
            <a:r>
              <a:rPr lang="en-US" dirty="0"/>
              <a:t>Private DBQ Clarification Question # 1</a:t>
            </a:r>
          </a:p>
        </p:txBody>
      </p:sp>
      <p:sp>
        <p:nvSpPr>
          <p:cNvPr id="3" name="Content Placeholder 2">
            <a:extLst>
              <a:ext uri="{FF2B5EF4-FFF2-40B4-BE49-F238E27FC236}">
                <a16:creationId xmlns:a16="http://schemas.microsoft.com/office/drawing/2014/main" id="{1F19DE08-95A3-4772-971E-7C02EA0E2C34}"/>
              </a:ext>
            </a:extLst>
          </p:cNvPr>
          <p:cNvSpPr>
            <a:spLocks noGrp="1"/>
          </p:cNvSpPr>
          <p:nvPr>
            <p:ph idx="1"/>
          </p:nvPr>
        </p:nvSpPr>
        <p:spPr/>
        <p:txBody>
          <a:bodyPr/>
          <a:lstStyle/>
          <a:p>
            <a:r>
              <a:rPr lang="en-US" dirty="0"/>
              <a:t>The Veteran has submitted a private </a:t>
            </a:r>
            <a:r>
              <a:rPr lang="en-US" i="1" dirty="0"/>
              <a:t>Knee and Lower Leg Conditions DBQ</a:t>
            </a:r>
            <a:r>
              <a:rPr lang="en-US" dirty="0"/>
              <a:t> in support of his claim for increase in a service connected left knee strain</a:t>
            </a:r>
          </a:p>
          <a:p>
            <a:pPr marL="0" indent="0">
              <a:buNone/>
            </a:pPr>
            <a:endParaRPr lang="en-US" sz="2400" dirty="0"/>
          </a:p>
          <a:p>
            <a:r>
              <a:rPr lang="en-US" dirty="0"/>
              <a:t>The DBQ is sufficient for rating purposes, except the range of motion findings appear to contain a typographical error</a:t>
            </a:r>
          </a:p>
          <a:p>
            <a:pPr marL="0" indent="0">
              <a:buNone/>
            </a:pPr>
            <a:endParaRPr lang="en-US" sz="800" dirty="0"/>
          </a:p>
          <a:p>
            <a:pPr lvl="1"/>
            <a:r>
              <a:rPr lang="en-US" dirty="0"/>
              <a:t>The examiner has indicated knee flexion of </a:t>
            </a:r>
            <a:r>
              <a:rPr lang="en-US" i="1" dirty="0"/>
              <a:t>“440 degrees”</a:t>
            </a:r>
          </a:p>
          <a:p>
            <a:pPr marL="457200" lvl="1" indent="0">
              <a:buNone/>
            </a:pPr>
            <a:endParaRPr lang="en-US" dirty="0"/>
          </a:p>
          <a:p>
            <a:r>
              <a:rPr lang="en-US" b="1" dirty="0">
                <a:effectLst>
                  <a:outerShdw blurRad="38100" dist="38100" dir="2700000" algn="tl">
                    <a:srgbClr val="000000">
                      <a:alpha val="43137"/>
                    </a:srgbClr>
                  </a:outerShdw>
                </a:effectLst>
              </a:rPr>
              <a:t>Question:</a:t>
            </a:r>
            <a:r>
              <a:rPr lang="en-US" dirty="0"/>
              <a:t>  What is the proper action to take?</a:t>
            </a:r>
          </a:p>
          <a:p>
            <a:endParaRPr lang="en-US" dirty="0"/>
          </a:p>
        </p:txBody>
      </p:sp>
      <p:sp>
        <p:nvSpPr>
          <p:cNvPr id="4" name="Slide Number Placeholder 3">
            <a:extLst>
              <a:ext uri="{FF2B5EF4-FFF2-40B4-BE49-F238E27FC236}">
                <a16:creationId xmlns:a16="http://schemas.microsoft.com/office/drawing/2014/main" id="{61CC32A5-B976-4360-8FE7-F3DD2F5D626F}"/>
              </a:ext>
            </a:extLst>
          </p:cNvPr>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355070758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BDEE-E949-4A09-8812-6DFEE7E6F862}"/>
              </a:ext>
            </a:extLst>
          </p:cNvPr>
          <p:cNvSpPr>
            <a:spLocks noGrp="1"/>
          </p:cNvSpPr>
          <p:nvPr>
            <p:ph type="title"/>
          </p:nvPr>
        </p:nvSpPr>
        <p:spPr/>
        <p:txBody>
          <a:bodyPr/>
          <a:lstStyle/>
          <a:p>
            <a:r>
              <a:rPr lang="fr-FR" dirty="0"/>
              <a:t>Private DBQ Clarification Answer # 1</a:t>
            </a:r>
            <a:endParaRPr lang="en-US" dirty="0"/>
          </a:p>
        </p:txBody>
      </p:sp>
      <p:sp>
        <p:nvSpPr>
          <p:cNvPr id="3" name="Content Placeholder 2">
            <a:extLst>
              <a:ext uri="{FF2B5EF4-FFF2-40B4-BE49-F238E27FC236}">
                <a16:creationId xmlns:a16="http://schemas.microsoft.com/office/drawing/2014/main" id="{83B46EED-A0E0-4B33-AC0C-10B5C27305B2}"/>
              </a:ext>
            </a:extLst>
          </p:cNvPr>
          <p:cNvSpPr>
            <a:spLocks noGrp="1"/>
          </p:cNvSpPr>
          <p:nvPr>
            <p:ph idx="1"/>
          </p:nvPr>
        </p:nvSpPr>
        <p:spPr/>
        <p:txBody>
          <a:bodyPr/>
          <a:lstStyle/>
          <a:p>
            <a:r>
              <a:rPr lang="en-US" dirty="0"/>
              <a:t>As the DBQ is otherwise sufficient for rating purposes, and the discrepant information is pertinent to the evaluation assigned, contact the provider to clarify the actual forward flexion</a:t>
            </a:r>
          </a:p>
          <a:p>
            <a:pPr marL="0" indent="0">
              <a:buNone/>
            </a:pPr>
            <a:endParaRPr lang="en-US" sz="2400" dirty="0"/>
          </a:p>
          <a:p>
            <a:pPr lvl="1"/>
            <a:r>
              <a:rPr lang="en-US" dirty="0"/>
              <a:t>Document successful clarification on a VA Form 27-0820</a:t>
            </a:r>
          </a:p>
          <a:p>
            <a:pPr marL="0" indent="0">
              <a:buNone/>
            </a:pPr>
            <a:endParaRPr lang="en-US" sz="2400" dirty="0"/>
          </a:p>
          <a:p>
            <a:pPr lvl="1"/>
            <a:r>
              <a:rPr lang="en-US" dirty="0"/>
              <a:t>Document unsuccessful clarification in a proper VBMS note</a:t>
            </a:r>
          </a:p>
        </p:txBody>
      </p:sp>
      <p:sp>
        <p:nvSpPr>
          <p:cNvPr id="4" name="Slide Number Placeholder 3">
            <a:extLst>
              <a:ext uri="{FF2B5EF4-FFF2-40B4-BE49-F238E27FC236}">
                <a16:creationId xmlns:a16="http://schemas.microsoft.com/office/drawing/2014/main" id="{97BA5C12-96D4-450F-8F90-AD0CBE4C6F29}"/>
              </a:ext>
            </a:extLst>
          </p:cNvPr>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10869600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65F8-532A-4D5E-B4F7-0541E23BB6E3}"/>
              </a:ext>
            </a:extLst>
          </p:cNvPr>
          <p:cNvSpPr>
            <a:spLocks noGrp="1"/>
          </p:cNvSpPr>
          <p:nvPr>
            <p:ph type="title"/>
          </p:nvPr>
        </p:nvSpPr>
        <p:spPr/>
        <p:txBody>
          <a:bodyPr/>
          <a:lstStyle/>
          <a:p>
            <a:r>
              <a:rPr lang="en-US" dirty="0"/>
              <a:t>Private DBQ Clarification Question # 2</a:t>
            </a:r>
          </a:p>
        </p:txBody>
      </p:sp>
      <p:sp>
        <p:nvSpPr>
          <p:cNvPr id="3" name="Content Placeholder 2">
            <a:extLst>
              <a:ext uri="{FF2B5EF4-FFF2-40B4-BE49-F238E27FC236}">
                <a16:creationId xmlns:a16="http://schemas.microsoft.com/office/drawing/2014/main" id="{35A12F87-4623-4A82-A71E-D8120297F72C}"/>
              </a:ext>
            </a:extLst>
          </p:cNvPr>
          <p:cNvSpPr>
            <a:spLocks noGrp="1"/>
          </p:cNvSpPr>
          <p:nvPr>
            <p:ph idx="1"/>
          </p:nvPr>
        </p:nvSpPr>
        <p:spPr/>
        <p:txBody>
          <a:bodyPr/>
          <a:lstStyle/>
          <a:p>
            <a:r>
              <a:rPr lang="en-US" dirty="0"/>
              <a:t>The Veteran has submitted a private DBQ in support of a claim for increase in his service connected lumbosacral strain</a:t>
            </a:r>
          </a:p>
          <a:p>
            <a:pPr marL="0" indent="0">
              <a:buNone/>
            </a:pPr>
            <a:endParaRPr lang="en-US" sz="800" dirty="0"/>
          </a:p>
          <a:p>
            <a:pPr lvl="1"/>
            <a:r>
              <a:rPr lang="en-US" dirty="0"/>
              <a:t>The provider location is 600 miles from the Veteran’s residence</a:t>
            </a:r>
          </a:p>
          <a:p>
            <a:pPr marL="457200" lvl="1" indent="0">
              <a:buNone/>
            </a:pPr>
            <a:endParaRPr lang="en-US" sz="1000" dirty="0"/>
          </a:p>
          <a:p>
            <a:pPr lvl="1"/>
            <a:r>
              <a:rPr lang="en-US" dirty="0"/>
              <a:t>There is evidence in the DBQ that appears to indicate the examination was performed via videoconference</a:t>
            </a:r>
          </a:p>
          <a:p>
            <a:pPr marL="0" indent="0">
              <a:buNone/>
            </a:pPr>
            <a:endParaRPr lang="en-US" sz="2400" dirty="0"/>
          </a:p>
          <a:p>
            <a:r>
              <a:rPr lang="en-US" b="1" dirty="0">
                <a:effectLst>
                  <a:outerShdw blurRad="38100" dist="38100" dir="2700000" algn="tl">
                    <a:srgbClr val="000000">
                      <a:alpha val="43137"/>
                    </a:srgbClr>
                  </a:outerShdw>
                </a:effectLst>
              </a:rPr>
              <a:t>Question:</a:t>
            </a:r>
            <a:r>
              <a:rPr lang="en-US" dirty="0"/>
              <a:t>  What is the proper action to take?</a:t>
            </a:r>
          </a:p>
        </p:txBody>
      </p:sp>
      <p:sp>
        <p:nvSpPr>
          <p:cNvPr id="4" name="Slide Number Placeholder 3">
            <a:extLst>
              <a:ext uri="{FF2B5EF4-FFF2-40B4-BE49-F238E27FC236}">
                <a16:creationId xmlns:a16="http://schemas.microsoft.com/office/drawing/2014/main" id="{AEC4DC19-E088-4D6D-B240-47B76F01B437}"/>
              </a:ext>
            </a:extLst>
          </p:cNvPr>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249151796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4A34-CB59-4A96-8FD9-F772D1933F79}"/>
              </a:ext>
            </a:extLst>
          </p:cNvPr>
          <p:cNvSpPr>
            <a:spLocks noGrp="1"/>
          </p:cNvSpPr>
          <p:nvPr>
            <p:ph type="title"/>
          </p:nvPr>
        </p:nvSpPr>
        <p:spPr/>
        <p:txBody>
          <a:bodyPr/>
          <a:lstStyle/>
          <a:p>
            <a:r>
              <a:rPr lang="en-US" dirty="0"/>
              <a:t>Private DBQ Clarification Answer # 2</a:t>
            </a:r>
          </a:p>
        </p:txBody>
      </p:sp>
      <p:sp>
        <p:nvSpPr>
          <p:cNvPr id="3" name="Content Placeholder 2">
            <a:extLst>
              <a:ext uri="{FF2B5EF4-FFF2-40B4-BE49-F238E27FC236}">
                <a16:creationId xmlns:a16="http://schemas.microsoft.com/office/drawing/2014/main" id="{5B3E43CB-E951-4620-AFE8-1E4DF6C8E194}"/>
              </a:ext>
            </a:extLst>
          </p:cNvPr>
          <p:cNvSpPr>
            <a:spLocks noGrp="1"/>
          </p:cNvSpPr>
          <p:nvPr>
            <p:ph idx="1"/>
          </p:nvPr>
        </p:nvSpPr>
        <p:spPr/>
        <p:txBody>
          <a:bodyPr/>
          <a:lstStyle/>
          <a:p>
            <a:r>
              <a:rPr lang="en-US" dirty="0"/>
              <a:t>Contact the private provider to clarify whether the Veteran was physically examined, and document the conversation</a:t>
            </a:r>
          </a:p>
          <a:p>
            <a:pPr marL="0" indent="0">
              <a:buNone/>
            </a:pPr>
            <a:endParaRPr lang="en-US" sz="2400" dirty="0"/>
          </a:p>
          <a:p>
            <a:pPr lvl="1"/>
            <a:r>
              <a:rPr lang="en-US" dirty="0"/>
              <a:t>If the Veteran was physically examined, the DBQ is sufficient for rating</a:t>
            </a:r>
          </a:p>
          <a:p>
            <a:pPr marL="0" indent="0">
              <a:buNone/>
            </a:pPr>
            <a:endParaRPr lang="en-US" sz="2400" dirty="0"/>
          </a:p>
          <a:p>
            <a:pPr lvl="1"/>
            <a:r>
              <a:rPr lang="en-US" dirty="0"/>
              <a:t>If the Veteran was not physically examined, request a VA examination</a:t>
            </a:r>
          </a:p>
          <a:p>
            <a:pPr marL="457200" lvl="1" indent="0">
              <a:buNone/>
            </a:pPr>
            <a:endParaRPr lang="en-US" sz="800" dirty="0"/>
          </a:p>
          <a:p>
            <a:pPr lvl="2"/>
            <a:r>
              <a:rPr lang="en-US" sz="2400" dirty="0"/>
              <a:t>Rating narrative must discuss the lack of probative value of the private DBQ and why it was deemed not sufficient for evaluation purposes</a:t>
            </a:r>
          </a:p>
          <a:p>
            <a:endParaRPr lang="en-US" dirty="0"/>
          </a:p>
        </p:txBody>
      </p:sp>
      <p:sp>
        <p:nvSpPr>
          <p:cNvPr id="4" name="Slide Number Placeholder 3">
            <a:extLst>
              <a:ext uri="{FF2B5EF4-FFF2-40B4-BE49-F238E27FC236}">
                <a16:creationId xmlns:a16="http://schemas.microsoft.com/office/drawing/2014/main" id="{851377D1-B03B-4F58-BE60-498F35AB81A1}"/>
              </a:ext>
            </a:extLst>
          </p:cNvPr>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15817068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Caseflow Intake:  Claims Establishment &amp;</a:t>
            </a:r>
            <a:br>
              <a:rPr lang="en-US" dirty="0"/>
            </a:br>
            <a:r>
              <a:rPr lang="en-US" dirty="0"/>
              <a:t>Editing of Claim Labels and Contentions</a:t>
            </a:r>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
        <p:nvSpPr>
          <p:cNvPr id="7" name="TextBox 1"/>
          <p:cNvSpPr txBox="1">
            <a:spLocks noChangeArrowheads="1"/>
          </p:cNvSpPr>
          <p:nvPr/>
        </p:nvSpPr>
        <p:spPr bwMode="auto">
          <a:xfrm>
            <a:off x="569344" y="2546013"/>
            <a:ext cx="114990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Chelsey Kondrak</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Senior Program Analyst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&amp; Training</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Administration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Appeals Management Office</a:t>
            </a:r>
          </a:p>
        </p:txBody>
      </p:sp>
    </p:spTree>
    <p:extLst>
      <p:ext uri="{BB962C8B-B14F-4D97-AF65-F5344CB8AC3E}">
        <p14:creationId xmlns:p14="http://schemas.microsoft.com/office/powerpoint/2010/main" val="27784543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December 17, 2019</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Erroneously Established AMA Claims</a:t>
            </a:r>
          </a:p>
        </p:txBody>
      </p:sp>
      <p:sp>
        <p:nvSpPr>
          <p:cNvPr id="3" name="Content Placeholder 2"/>
          <p:cNvSpPr>
            <a:spLocks noGrp="1"/>
          </p:cNvSpPr>
          <p:nvPr>
            <p:ph idx="1"/>
          </p:nvPr>
        </p:nvSpPr>
        <p:spPr>
          <a:xfrm>
            <a:off x="590550" y="1371600"/>
            <a:ext cx="11601450" cy="4984750"/>
          </a:xfrm>
        </p:spPr>
        <p:txBody>
          <a:bodyPr/>
          <a:lstStyle/>
          <a:p>
            <a:r>
              <a:rPr lang="en-US" sz="2600" dirty="0"/>
              <a:t>Caseflow Intake is the </a:t>
            </a:r>
            <a:r>
              <a:rPr lang="en-US" sz="2600" b="1" i="1" dirty="0">
                <a:effectLst>
                  <a:outerShdw blurRad="38100" dist="38100" dir="2700000" algn="tl">
                    <a:srgbClr val="000000">
                      <a:alpha val="43137"/>
                    </a:srgbClr>
                  </a:outerShdw>
                </a:effectLst>
              </a:rPr>
              <a:t>only</a:t>
            </a:r>
            <a:r>
              <a:rPr lang="en-US" sz="2600" dirty="0"/>
              <a:t> system used to establish AMA EPs </a:t>
            </a:r>
          </a:p>
          <a:p>
            <a:pPr marL="0" indent="0">
              <a:buNone/>
            </a:pPr>
            <a:endParaRPr lang="en-US" sz="600" dirty="0">
              <a:solidFill>
                <a:schemeClr val="tx2">
                  <a:lumMod val="75000"/>
                </a:schemeClr>
              </a:solidFill>
            </a:endParaRPr>
          </a:p>
          <a:p>
            <a:r>
              <a:rPr lang="en-US" sz="2600" dirty="0"/>
              <a:t>AMA claims erroneously cleared or established using Share or VBMS negatively impacts the ability for Caseflow Intake to: </a:t>
            </a:r>
          </a:p>
          <a:p>
            <a:pPr lvl="1"/>
            <a:r>
              <a:rPr lang="en-US" sz="2200" b="1" dirty="0"/>
              <a:t>track</a:t>
            </a:r>
            <a:r>
              <a:rPr lang="en-US" sz="2200" dirty="0"/>
              <a:t> the contentions</a:t>
            </a:r>
          </a:p>
          <a:p>
            <a:pPr lvl="1"/>
            <a:r>
              <a:rPr lang="en-US" sz="2200" b="1" dirty="0"/>
              <a:t>provide accurate data</a:t>
            </a:r>
            <a:r>
              <a:rPr lang="en-US" sz="2200" dirty="0"/>
              <a:t> for mandated reporting requirements</a:t>
            </a:r>
          </a:p>
          <a:p>
            <a:pPr marL="0" indent="0">
              <a:buNone/>
            </a:pPr>
            <a:endParaRPr lang="en-US" sz="600" dirty="0">
              <a:solidFill>
                <a:schemeClr val="tx2">
                  <a:lumMod val="75000"/>
                </a:schemeClr>
              </a:solidFill>
            </a:endParaRPr>
          </a:p>
          <a:p>
            <a:r>
              <a:rPr lang="en-US" sz="2600" dirty="0"/>
              <a:t>If AMA EPs are changed or cleared through Share or VBMS (without going through awards processing): </a:t>
            </a:r>
          </a:p>
          <a:p>
            <a:pPr lvl="1"/>
            <a:r>
              <a:rPr lang="en-US" sz="2200" dirty="0"/>
              <a:t>Caseflow Intake interprets the contentions as still open</a:t>
            </a:r>
          </a:p>
          <a:p>
            <a:pPr lvl="1"/>
            <a:r>
              <a:rPr lang="en-US" sz="2200" dirty="0"/>
              <a:t>Caseflow Intake continues to track the contentions under the originally established AMA EP</a:t>
            </a:r>
          </a:p>
          <a:p>
            <a:pPr marL="457200" lvl="1" indent="0">
              <a:buNone/>
            </a:pPr>
            <a:endParaRPr lang="en-US" sz="600" dirty="0">
              <a:solidFill>
                <a:schemeClr val="tx2">
                  <a:lumMod val="75000"/>
                </a:schemeClr>
              </a:solidFill>
            </a:endParaRPr>
          </a:p>
          <a:p>
            <a:r>
              <a:rPr lang="en-US" sz="2600" dirty="0"/>
              <a:t>By cancelling the EP, Caseflow Intake stops tracking the contention</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7CBB-C416-4F86-92EC-808B8E7639FF}"/>
              </a:ext>
            </a:extLst>
          </p:cNvPr>
          <p:cNvSpPr>
            <a:spLocks noGrp="1"/>
          </p:cNvSpPr>
          <p:nvPr>
            <p:ph type="title"/>
          </p:nvPr>
        </p:nvSpPr>
        <p:spPr/>
        <p:txBody>
          <a:bodyPr/>
          <a:lstStyle/>
          <a:p>
            <a:r>
              <a:rPr lang="en-US" dirty="0"/>
              <a:t>Erroneously Established AMA Claims (Cont’d)</a:t>
            </a:r>
          </a:p>
        </p:txBody>
      </p:sp>
      <p:sp>
        <p:nvSpPr>
          <p:cNvPr id="3" name="Content Placeholder 2">
            <a:extLst>
              <a:ext uri="{FF2B5EF4-FFF2-40B4-BE49-F238E27FC236}">
                <a16:creationId xmlns:a16="http://schemas.microsoft.com/office/drawing/2014/main" id="{17B15B54-9092-4703-9FBE-06F0059D52DC}"/>
              </a:ext>
            </a:extLst>
          </p:cNvPr>
          <p:cNvSpPr>
            <a:spLocks noGrp="1"/>
          </p:cNvSpPr>
          <p:nvPr>
            <p:ph idx="1"/>
          </p:nvPr>
        </p:nvSpPr>
        <p:spPr>
          <a:xfrm>
            <a:off x="847164" y="1589518"/>
            <a:ext cx="11137139" cy="4691641"/>
          </a:xfrm>
        </p:spPr>
        <p:txBody>
          <a:bodyPr/>
          <a:lstStyle/>
          <a:p>
            <a:r>
              <a:rPr lang="en-US" dirty="0"/>
              <a:t>For erroneously established AMA claims under EP 030 or EP 040:</a:t>
            </a:r>
          </a:p>
          <a:p>
            <a:pPr lvl="1"/>
            <a:r>
              <a:rPr lang="en-US" dirty="0"/>
              <a:t>EP must be </a:t>
            </a:r>
            <a:r>
              <a:rPr lang="en-US" i="1" dirty="0">
                <a:effectLst>
                  <a:outerShdw blurRad="38100" dist="38100" dir="2700000" algn="tl">
                    <a:srgbClr val="000000">
                      <a:alpha val="43137"/>
                    </a:srgbClr>
                  </a:outerShdw>
                </a:effectLst>
              </a:rPr>
              <a:t>cancelled</a:t>
            </a:r>
          </a:p>
          <a:p>
            <a:pPr lvl="1"/>
            <a:r>
              <a:rPr lang="en-US" dirty="0">
                <a:effectLst>
                  <a:outerShdw blurRad="38100" dist="38100" dir="2700000" algn="tl">
                    <a:srgbClr val="000000">
                      <a:alpha val="43137"/>
                    </a:srgbClr>
                  </a:outerShdw>
                </a:effectLst>
              </a:rPr>
              <a:t>EP should </a:t>
            </a:r>
            <a:r>
              <a:rPr lang="en-US" b="1" i="1"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be cleared or changed to another EP</a:t>
            </a:r>
          </a:p>
          <a:p>
            <a:pPr marL="457200" lvl="1" indent="0">
              <a:buNone/>
            </a:pPr>
            <a:endParaRPr lang="en-US" sz="2800" dirty="0">
              <a:effectLst>
                <a:outerShdw blurRad="38100" dist="38100" dir="2700000" algn="tl">
                  <a:srgbClr val="000000">
                    <a:alpha val="43137"/>
                  </a:srgbClr>
                </a:outerShdw>
              </a:effectLst>
            </a:endParaRPr>
          </a:p>
          <a:p>
            <a:r>
              <a:rPr lang="en-US" dirty="0"/>
              <a:t>If a higher-level review (HLR) has Duty to Assist errors: </a:t>
            </a:r>
          </a:p>
          <a:p>
            <a:pPr lvl="1"/>
            <a:r>
              <a:rPr lang="en-US" dirty="0"/>
              <a:t>EP 030 is cleared through VBMS-Awards</a:t>
            </a:r>
          </a:p>
          <a:p>
            <a:pPr lvl="1"/>
            <a:r>
              <a:rPr lang="en-US" dirty="0"/>
              <a:t>Caseflow Intake automatically establishes EP 040 within 48 hours  </a:t>
            </a:r>
          </a:p>
          <a:p>
            <a:pPr lvl="1"/>
            <a:r>
              <a:rPr lang="en-US" dirty="0">
                <a:effectLst>
                  <a:outerShdw blurRad="38100" dist="38100" dir="2700000" algn="tl">
                    <a:srgbClr val="000000">
                      <a:alpha val="43137"/>
                    </a:srgbClr>
                  </a:outerShdw>
                </a:effectLst>
              </a:rPr>
              <a:t>EP should </a:t>
            </a:r>
            <a:r>
              <a:rPr lang="en-US" b="1" i="1"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be manually cleared or established in VBMS or a legacy system</a:t>
            </a:r>
          </a:p>
          <a:p>
            <a:endParaRPr lang="en-US" dirty="0"/>
          </a:p>
        </p:txBody>
      </p:sp>
      <p:sp>
        <p:nvSpPr>
          <p:cNvPr id="4" name="Slide Number Placeholder 3">
            <a:extLst>
              <a:ext uri="{FF2B5EF4-FFF2-40B4-BE49-F238E27FC236}">
                <a16:creationId xmlns:a16="http://schemas.microsoft.com/office/drawing/2014/main" id="{908C7C2B-BC9F-4F43-B472-431483509081}"/>
              </a:ext>
            </a:extLst>
          </p:cNvPr>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254826159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A8B9-522B-4AFD-9F7F-ED98C85F8B94}"/>
              </a:ext>
            </a:extLst>
          </p:cNvPr>
          <p:cNvSpPr>
            <a:spLocks noGrp="1"/>
          </p:cNvSpPr>
          <p:nvPr>
            <p:ph type="title"/>
          </p:nvPr>
        </p:nvSpPr>
        <p:spPr/>
        <p:txBody>
          <a:bodyPr/>
          <a:lstStyle/>
          <a:p>
            <a:r>
              <a:rPr lang="en-US" dirty="0"/>
              <a:t>Erroneously Established AMA Claims (Cont’d)</a:t>
            </a:r>
          </a:p>
        </p:txBody>
      </p:sp>
      <p:sp>
        <p:nvSpPr>
          <p:cNvPr id="3" name="Content Placeholder 2">
            <a:extLst>
              <a:ext uri="{FF2B5EF4-FFF2-40B4-BE49-F238E27FC236}">
                <a16:creationId xmlns:a16="http://schemas.microsoft.com/office/drawing/2014/main" id="{C87E413F-CD17-4002-ACA4-D124D5F61461}"/>
              </a:ext>
            </a:extLst>
          </p:cNvPr>
          <p:cNvSpPr>
            <a:spLocks noGrp="1"/>
          </p:cNvSpPr>
          <p:nvPr>
            <p:ph idx="1"/>
          </p:nvPr>
        </p:nvSpPr>
        <p:spPr/>
        <p:txBody>
          <a:bodyPr/>
          <a:lstStyle/>
          <a:p>
            <a:r>
              <a:rPr lang="en-US" dirty="0"/>
              <a:t>VBA determines a supplemental claim (EP 040) is an incomplete claim as no new and relevant evidence was identified or provided:</a:t>
            </a:r>
          </a:p>
          <a:p>
            <a:pPr marL="0" indent="0">
              <a:buNone/>
            </a:pPr>
            <a:endParaRPr lang="en-US" sz="1000" dirty="0"/>
          </a:p>
          <a:p>
            <a:pPr lvl="1"/>
            <a:r>
              <a:rPr lang="en-US" b="1" i="1" dirty="0">
                <a:effectLst>
                  <a:outerShdw blurRad="38100" dist="38100" dir="2700000" algn="tl">
                    <a:srgbClr val="000000">
                      <a:alpha val="43137"/>
                    </a:srgbClr>
                  </a:outerShdw>
                </a:effectLst>
              </a:rPr>
              <a:t>Cancel</a:t>
            </a:r>
            <a:r>
              <a:rPr lang="en-US" dirty="0"/>
              <a:t> the EP 040 and establish an EP 400 in Share to send the appropriate letter</a:t>
            </a:r>
          </a:p>
          <a:p>
            <a:pPr marL="457200" lvl="1" indent="0">
              <a:buNone/>
            </a:pPr>
            <a:endParaRPr lang="en-US" sz="1000" dirty="0"/>
          </a:p>
          <a:p>
            <a:pPr lvl="1"/>
            <a:r>
              <a:rPr lang="en-US" dirty="0">
                <a:effectLst>
                  <a:outerShdw blurRad="38100" dist="38100" dir="2700000" algn="tl">
                    <a:srgbClr val="000000">
                      <a:alpha val="43137"/>
                    </a:srgbClr>
                  </a:outerShdw>
                </a:effectLst>
              </a:rPr>
              <a:t>Do </a:t>
            </a:r>
            <a:r>
              <a:rPr lang="en-US" b="1" i="1"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change the existing EP 040 to an EP 400</a:t>
            </a:r>
          </a:p>
        </p:txBody>
      </p:sp>
      <p:sp>
        <p:nvSpPr>
          <p:cNvPr id="4" name="Slide Number Placeholder 3">
            <a:extLst>
              <a:ext uri="{FF2B5EF4-FFF2-40B4-BE49-F238E27FC236}">
                <a16:creationId xmlns:a16="http://schemas.microsoft.com/office/drawing/2014/main" id="{26683AE8-6943-4C56-8F57-8EFB86F0485C}"/>
              </a:ext>
            </a:extLst>
          </p:cNvPr>
          <p:cNvSpPr>
            <a:spLocks noGrp="1"/>
          </p:cNvSpPr>
          <p:nvPr>
            <p:ph type="sldNum" sz="quarter" idx="10"/>
          </p:nvPr>
        </p:nvSpPr>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250658774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12B1-38C9-496D-B775-CA8A44FCAB6E}"/>
              </a:ext>
            </a:extLst>
          </p:cNvPr>
          <p:cNvSpPr>
            <a:spLocks noGrp="1"/>
          </p:cNvSpPr>
          <p:nvPr>
            <p:ph type="title"/>
          </p:nvPr>
        </p:nvSpPr>
        <p:spPr/>
        <p:txBody>
          <a:bodyPr/>
          <a:lstStyle/>
          <a:p>
            <a:r>
              <a:rPr lang="en-US" sz="3000" dirty="0"/>
              <a:t>Erroneously Established AMA Claims or Contentions</a:t>
            </a:r>
          </a:p>
        </p:txBody>
      </p:sp>
      <p:sp>
        <p:nvSpPr>
          <p:cNvPr id="3" name="Content Placeholder 2">
            <a:extLst>
              <a:ext uri="{FF2B5EF4-FFF2-40B4-BE49-F238E27FC236}">
                <a16:creationId xmlns:a16="http://schemas.microsoft.com/office/drawing/2014/main" id="{8BBABF33-0552-4E13-96E9-E45753DCE548}"/>
              </a:ext>
            </a:extLst>
          </p:cNvPr>
          <p:cNvSpPr>
            <a:spLocks noGrp="1"/>
          </p:cNvSpPr>
          <p:nvPr>
            <p:ph idx="1"/>
          </p:nvPr>
        </p:nvSpPr>
        <p:spPr/>
        <p:txBody>
          <a:bodyPr/>
          <a:lstStyle/>
          <a:p>
            <a:r>
              <a:rPr lang="en-US" dirty="0"/>
              <a:t>In the event that Caseflow Intake establishes an incorrect claim label or contention that is unable to be changed, employees must:</a:t>
            </a:r>
          </a:p>
          <a:p>
            <a:pPr marL="0" indent="0">
              <a:buNone/>
            </a:pPr>
            <a:endParaRPr lang="en-US" sz="1000" dirty="0"/>
          </a:p>
          <a:p>
            <a:pPr lvl="1"/>
            <a:r>
              <a:rPr lang="en-US" dirty="0"/>
              <a:t>Submit a trouble ticket via YourIT</a:t>
            </a:r>
          </a:p>
          <a:p>
            <a:pPr marL="457200" lvl="1" indent="0">
              <a:buNone/>
            </a:pPr>
            <a:endParaRPr lang="en-US" sz="800" dirty="0"/>
          </a:p>
          <a:p>
            <a:pPr lvl="1"/>
            <a:r>
              <a:rPr lang="en-US" dirty="0"/>
              <a:t>Add a note in VBMS annotating the trouble ticket number and the inability to change the claim label or contention due to Caseflow Intake limitations</a:t>
            </a:r>
          </a:p>
          <a:p>
            <a:pPr marL="457200" lvl="1" indent="0">
              <a:buNone/>
            </a:pPr>
            <a:endParaRPr lang="en-US" sz="2800" dirty="0"/>
          </a:p>
          <a:p>
            <a:r>
              <a:rPr lang="en-US" dirty="0"/>
              <a:t>QRT personnel should </a:t>
            </a:r>
            <a:r>
              <a:rPr lang="en-US" b="1" i="1" dirty="0">
                <a:effectLst>
                  <a:outerShdw blurRad="38100" dist="38100" dir="2700000" algn="tl">
                    <a:srgbClr val="000000">
                      <a:alpha val="43137"/>
                    </a:srgbClr>
                  </a:outerShdw>
                </a:effectLst>
              </a:rPr>
              <a:t>not</a:t>
            </a:r>
            <a:r>
              <a:rPr lang="en-US" dirty="0"/>
              <a:t> cite an error for an incorrect claim label or contention when there is a VBMS note of record containing this information</a:t>
            </a:r>
          </a:p>
        </p:txBody>
      </p:sp>
      <p:sp>
        <p:nvSpPr>
          <p:cNvPr id="4" name="Slide Number Placeholder 3">
            <a:extLst>
              <a:ext uri="{FF2B5EF4-FFF2-40B4-BE49-F238E27FC236}">
                <a16:creationId xmlns:a16="http://schemas.microsoft.com/office/drawing/2014/main" id="{7420E706-9677-4641-BB70-CF28A07A98D0}"/>
              </a:ext>
            </a:extLst>
          </p:cNvPr>
          <p:cNvSpPr>
            <a:spLocks noGrp="1"/>
          </p:cNvSpPr>
          <p:nvPr>
            <p:ph type="sldNum" sz="quarter" idx="10"/>
          </p:nvPr>
        </p:nvSpPr>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137101427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Routing of Advisory &amp; Administrative Requests</a:t>
            </a:r>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Phil Bramlage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Advisory and Special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026933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4099-4365-46A9-816F-8B8DBE8BF36F}"/>
              </a:ext>
            </a:extLst>
          </p:cNvPr>
          <p:cNvSpPr>
            <a:spLocks noGrp="1"/>
          </p:cNvSpPr>
          <p:nvPr>
            <p:ph type="title"/>
          </p:nvPr>
        </p:nvSpPr>
        <p:spPr/>
        <p:txBody>
          <a:bodyPr/>
          <a:lstStyle/>
          <a:p>
            <a:r>
              <a:rPr lang="en-US" dirty="0"/>
              <a:t>Routing Issue and Solution</a:t>
            </a:r>
          </a:p>
        </p:txBody>
      </p:sp>
      <p:sp>
        <p:nvSpPr>
          <p:cNvPr id="3" name="Content Placeholder 2">
            <a:extLst>
              <a:ext uri="{FF2B5EF4-FFF2-40B4-BE49-F238E27FC236}">
                <a16:creationId xmlns:a16="http://schemas.microsoft.com/office/drawing/2014/main" id="{5332E28A-49A1-4982-AADD-34894080DC80}"/>
              </a:ext>
            </a:extLst>
          </p:cNvPr>
          <p:cNvSpPr>
            <a:spLocks noGrp="1"/>
          </p:cNvSpPr>
          <p:nvPr>
            <p:ph idx="1"/>
          </p:nvPr>
        </p:nvSpPr>
        <p:spPr/>
        <p:txBody>
          <a:bodyPr/>
          <a:lstStyle/>
          <a:p>
            <a:r>
              <a:rPr lang="en-US" dirty="0"/>
              <a:t>Not all claims are routed in NWQ</a:t>
            </a:r>
          </a:p>
          <a:p>
            <a:pPr marL="0" indent="0">
              <a:buNone/>
            </a:pPr>
            <a:endParaRPr lang="en-US" sz="1000" dirty="0"/>
          </a:p>
          <a:p>
            <a:pPr lvl="1"/>
            <a:r>
              <a:rPr lang="en-US" dirty="0"/>
              <a:t>A variety of EP 070s, all EP 170s, and EP 930s with Appeal Claim Labels</a:t>
            </a:r>
          </a:p>
          <a:p>
            <a:pPr marL="457200" lvl="1" indent="0">
              <a:buNone/>
            </a:pPr>
            <a:endParaRPr lang="en-US" sz="800" dirty="0"/>
          </a:p>
          <a:p>
            <a:pPr lvl="2"/>
            <a:r>
              <a:rPr lang="en-US" dirty="0"/>
              <a:t>These are routed by emails to Compensation Service and require separate tracking</a:t>
            </a:r>
          </a:p>
          <a:p>
            <a:pPr marL="914400" lvl="2" indent="0">
              <a:buNone/>
            </a:pPr>
            <a:endParaRPr lang="en-US" sz="500" dirty="0"/>
          </a:p>
          <a:p>
            <a:pPr lvl="3"/>
            <a:r>
              <a:rPr lang="en-US" dirty="0"/>
              <a:t>Duplication of tracking is inefficient and causes delays</a:t>
            </a:r>
          </a:p>
          <a:p>
            <a:pPr marL="1371600" lvl="3" indent="0">
              <a:buNone/>
            </a:pPr>
            <a:endParaRPr lang="en-US" sz="2800" dirty="0"/>
          </a:p>
          <a:p>
            <a:r>
              <a:rPr lang="en-US" dirty="0"/>
              <a:t>Solution</a:t>
            </a:r>
          </a:p>
          <a:p>
            <a:pPr marL="0" indent="0">
              <a:buNone/>
            </a:pPr>
            <a:endParaRPr lang="en-US" sz="1000" dirty="0"/>
          </a:p>
          <a:p>
            <a:pPr lvl="1"/>
            <a:r>
              <a:rPr lang="en-US" dirty="0"/>
              <a:t>Manually broker claims </a:t>
            </a:r>
            <a:r>
              <a:rPr lang="en-US" b="1" i="1" dirty="0">
                <a:effectLst>
                  <a:outerShdw blurRad="38100" dist="38100" dir="2700000" algn="tl">
                    <a:srgbClr val="000000">
                      <a:alpha val="43137"/>
                    </a:srgbClr>
                  </a:outerShdw>
                </a:effectLst>
              </a:rPr>
              <a:t>not</a:t>
            </a:r>
            <a:r>
              <a:rPr lang="en-US" dirty="0"/>
              <a:t> auto recalled to Compensation Service (DC)</a:t>
            </a:r>
          </a:p>
          <a:p>
            <a:pPr marL="457200" lvl="1" indent="0">
              <a:buNone/>
            </a:pPr>
            <a:endParaRPr lang="en-US" sz="800" dirty="0"/>
          </a:p>
          <a:p>
            <a:pPr lvl="2"/>
            <a:r>
              <a:rPr lang="en-US" dirty="0"/>
              <a:t>This method will assist to streamline reviews and expedite responses</a:t>
            </a:r>
          </a:p>
        </p:txBody>
      </p:sp>
      <p:sp>
        <p:nvSpPr>
          <p:cNvPr id="4" name="Slide Number Placeholder 3">
            <a:extLst>
              <a:ext uri="{FF2B5EF4-FFF2-40B4-BE49-F238E27FC236}">
                <a16:creationId xmlns:a16="http://schemas.microsoft.com/office/drawing/2014/main" id="{706C7730-75DD-483E-8CE6-7938A88584FF}"/>
              </a:ext>
            </a:extLst>
          </p:cNvPr>
          <p:cNvSpPr>
            <a:spLocks noGrp="1"/>
          </p:cNvSpPr>
          <p:nvPr>
            <p:ph type="sldNum" sz="quarter" idx="10"/>
          </p:nvPr>
        </p:nvSpPr>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337574854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269B-F72E-4245-866D-262EE2BDB98E}"/>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F910B2D5-B692-45D9-B918-DB89858D9181}"/>
              </a:ext>
            </a:extLst>
          </p:cNvPr>
          <p:cNvSpPr>
            <a:spLocks noGrp="1"/>
          </p:cNvSpPr>
          <p:nvPr>
            <p:ph idx="1"/>
          </p:nvPr>
        </p:nvSpPr>
        <p:spPr>
          <a:xfrm>
            <a:off x="847165" y="1589518"/>
            <a:ext cx="11266612" cy="4766832"/>
          </a:xfrm>
        </p:spPr>
        <p:txBody>
          <a:bodyPr/>
          <a:lstStyle/>
          <a:p>
            <a:r>
              <a:rPr lang="en-US" dirty="0"/>
              <a:t>Place appropriate Tracked Item and Special Issue on the contention</a:t>
            </a:r>
          </a:p>
          <a:p>
            <a:pPr marL="0" indent="0">
              <a:buNone/>
            </a:pPr>
            <a:endParaRPr lang="en-US" sz="500" dirty="0"/>
          </a:p>
          <a:p>
            <a:pPr lvl="3"/>
            <a:r>
              <a:rPr lang="en-US" dirty="0"/>
              <a:t>See M21-1 (e.g. Equitable Relief, Extra-Schedular, Radiation, etc.)</a:t>
            </a:r>
          </a:p>
          <a:p>
            <a:pPr marL="1371600" lvl="3" indent="0">
              <a:buNone/>
            </a:pPr>
            <a:endParaRPr lang="en-US" sz="2400" dirty="0"/>
          </a:p>
          <a:p>
            <a:r>
              <a:rPr lang="en-US" sz="2400" dirty="0"/>
              <a:t>Manually broker claims </a:t>
            </a:r>
            <a:r>
              <a:rPr lang="en-US" sz="2400" b="1" i="1" dirty="0">
                <a:effectLst>
                  <a:outerShdw blurRad="38100" dist="38100" dir="2700000" algn="tl">
                    <a:srgbClr val="000000">
                      <a:alpha val="43137"/>
                    </a:srgbClr>
                  </a:outerShdw>
                </a:effectLst>
              </a:rPr>
              <a:t>not</a:t>
            </a:r>
            <a:r>
              <a:rPr lang="en-US" sz="2400" dirty="0"/>
              <a:t> auto recalled in VBMS to </a:t>
            </a:r>
            <a:r>
              <a:rPr lang="en-US" sz="2400" i="1" dirty="0"/>
              <a:t>“Compensation Service (Washington, D.C.)”</a:t>
            </a:r>
          </a:p>
          <a:p>
            <a:pPr marL="0" indent="0">
              <a:buNone/>
            </a:pPr>
            <a:endParaRPr lang="en-US" sz="800" i="1" dirty="0"/>
          </a:p>
          <a:p>
            <a:pPr lvl="1"/>
            <a:r>
              <a:rPr lang="en-US" sz="2000" dirty="0"/>
              <a:t>Vital that RO broker EP claims </a:t>
            </a:r>
            <a:r>
              <a:rPr lang="en-US" sz="2000" b="1" i="1" dirty="0">
                <a:effectLst>
                  <a:outerShdw blurRad="38100" dist="38100" dir="2700000" algn="tl">
                    <a:srgbClr val="000000">
                      <a:alpha val="43137"/>
                    </a:srgbClr>
                  </a:outerShdw>
                </a:effectLst>
              </a:rPr>
              <a:t>not</a:t>
            </a:r>
            <a:r>
              <a:rPr lang="en-US" sz="2000" dirty="0"/>
              <a:t> auto recalled by VBMS to ensure review by Comp Svc</a:t>
            </a:r>
          </a:p>
          <a:p>
            <a:pPr marL="457200" lvl="1" indent="0">
              <a:buNone/>
            </a:pPr>
            <a:endParaRPr lang="en-US" sz="500" dirty="0"/>
          </a:p>
          <a:p>
            <a:pPr lvl="2"/>
            <a:r>
              <a:rPr lang="en-US" sz="1600" dirty="0"/>
              <a:t>A separate email will no longer be required</a:t>
            </a:r>
          </a:p>
          <a:p>
            <a:pPr marL="914400" lvl="2" indent="0">
              <a:buNone/>
            </a:pPr>
            <a:endParaRPr lang="en-US" sz="2400" dirty="0"/>
          </a:p>
          <a:p>
            <a:r>
              <a:rPr lang="en-US" sz="2400" dirty="0"/>
              <a:t>Note:  Manual brokering is for claims </a:t>
            </a:r>
            <a:r>
              <a:rPr lang="en-US" sz="2400" b="1" i="1" dirty="0">
                <a:effectLst>
                  <a:outerShdw blurRad="38100" dist="38100" dir="2700000" algn="tl">
                    <a:srgbClr val="000000">
                      <a:alpha val="43137"/>
                    </a:srgbClr>
                  </a:outerShdw>
                </a:effectLst>
              </a:rPr>
              <a:t>not</a:t>
            </a:r>
            <a:r>
              <a:rPr lang="en-US" sz="2400" dirty="0"/>
              <a:t> auto recalled</a:t>
            </a:r>
          </a:p>
          <a:p>
            <a:pPr marL="0" indent="0">
              <a:buNone/>
            </a:pPr>
            <a:endParaRPr lang="en-US" sz="800" dirty="0"/>
          </a:p>
          <a:p>
            <a:pPr lvl="1"/>
            <a:r>
              <a:rPr lang="en-US" sz="2000" dirty="0"/>
              <a:t>Please do not manually broker auto recalled claims since the Tracked Item and Special Issue are sufficient to route the claim properly in VBMS</a:t>
            </a:r>
          </a:p>
        </p:txBody>
      </p:sp>
      <p:sp>
        <p:nvSpPr>
          <p:cNvPr id="4" name="Slide Number Placeholder 3">
            <a:extLst>
              <a:ext uri="{FF2B5EF4-FFF2-40B4-BE49-F238E27FC236}">
                <a16:creationId xmlns:a16="http://schemas.microsoft.com/office/drawing/2014/main" id="{665D1983-BE12-4531-BFA4-950AB366419E}"/>
              </a:ext>
            </a:extLst>
          </p:cNvPr>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260337512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Annual Eligibility Review for IU</a:t>
            </a:r>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Eric Robinson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Lead Program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Inter-Agency Data Sharing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Pre-Discharge and Interagency</a:t>
            </a:r>
          </a:p>
        </p:txBody>
      </p:sp>
    </p:spTree>
    <p:extLst>
      <p:ext uri="{BB962C8B-B14F-4D97-AF65-F5344CB8AC3E}">
        <p14:creationId xmlns:p14="http://schemas.microsoft.com/office/powerpoint/2010/main" val="3012245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Annual Eligibility Review for IU</a:t>
            </a:r>
            <a:endParaRPr lang="en-US" dirty="0"/>
          </a:p>
        </p:txBody>
      </p:sp>
      <p:sp>
        <p:nvSpPr>
          <p:cNvPr id="3" name="Content Placeholder 2"/>
          <p:cNvSpPr>
            <a:spLocks noGrp="1"/>
          </p:cNvSpPr>
          <p:nvPr>
            <p:ph idx="1"/>
          </p:nvPr>
        </p:nvSpPr>
        <p:spPr>
          <a:xfrm>
            <a:off x="847165" y="1589518"/>
            <a:ext cx="10945906" cy="4827466"/>
          </a:xfrm>
        </p:spPr>
        <p:txBody>
          <a:bodyPr/>
          <a:lstStyle/>
          <a:p>
            <a:r>
              <a:rPr lang="en-US" dirty="0"/>
              <a:t>Reminder</a:t>
            </a:r>
          </a:p>
          <a:p>
            <a:pPr lvl="1"/>
            <a:r>
              <a:rPr lang="en-US" dirty="0"/>
              <a:t>Individual Unemployability (IU) certification process requires Veterans to submit evidence for the continued benefit of IU following receipt of due process notification that wages were earned above the poverty threshold</a:t>
            </a:r>
          </a:p>
          <a:p>
            <a:r>
              <a:rPr lang="en-US" dirty="0"/>
              <a:t>Due Process</a:t>
            </a:r>
          </a:p>
          <a:p>
            <a:pPr lvl="1"/>
            <a:r>
              <a:rPr lang="en-US" dirty="0"/>
              <a:t>Due process notification for the Annual Eligibility Report for calendar year 2018 was sent on November 4th, 2019</a:t>
            </a:r>
          </a:p>
          <a:p>
            <a:r>
              <a:rPr lang="en-US" dirty="0"/>
              <a:t>Updates</a:t>
            </a:r>
          </a:p>
          <a:p>
            <a:pPr lvl="1"/>
            <a:r>
              <a:rPr lang="en-US" u="sng" dirty="0">
                <a:hlinkClick r:id="rId2"/>
              </a:rPr>
              <a:t>M21-1, Part IV.ii.2.F.6.g</a:t>
            </a:r>
            <a:endParaRPr lang="en-US" u="sng" dirty="0"/>
          </a:p>
          <a:p>
            <a:pPr lvl="1"/>
            <a:r>
              <a:rPr lang="en-US" u="sng" dirty="0">
                <a:hlinkClick r:id="rId2"/>
              </a:rPr>
              <a:t>M21-1 Part IV.ii.2.F.6.j</a:t>
            </a:r>
            <a:endParaRPr lang="en-US" u="sng" dirty="0"/>
          </a:p>
          <a:p>
            <a:pPr lvl="1"/>
            <a:r>
              <a:rPr lang="en-US" i="1" u="sng" dirty="0">
                <a:hlinkClick r:id="rId3"/>
              </a:rPr>
              <a:t>VA Form 21-4138</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418019870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Annual Eligibility Review for IU (Cont’d)</a:t>
            </a:r>
            <a:endParaRPr lang="en-US" dirty="0"/>
          </a:p>
        </p:txBody>
      </p:sp>
      <p:sp>
        <p:nvSpPr>
          <p:cNvPr id="3" name="Content Placeholder 2"/>
          <p:cNvSpPr>
            <a:spLocks noGrp="1"/>
          </p:cNvSpPr>
          <p:nvPr>
            <p:ph idx="1"/>
          </p:nvPr>
        </p:nvSpPr>
        <p:spPr>
          <a:xfrm>
            <a:off x="847165" y="1589518"/>
            <a:ext cx="10945906" cy="4766832"/>
          </a:xfrm>
        </p:spPr>
        <p:txBody>
          <a:bodyPr/>
          <a:lstStyle/>
          <a:p>
            <a:r>
              <a:rPr lang="en-US" dirty="0"/>
              <a:t>When reviewing evidence, remember</a:t>
            </a:r>
          </a:p>
          <a:p>
            <a:pPr lvl="1"/>
            <a:r>
              <a:rPr lang="en-US" dirty="0"/>
              <a:t>Veterans  must identify their current employment status and any factors that may have contributed to the identified wage earnings; i.e., a Veteran must submit evidence that supports the applicable scenario:</a:t>
            </a:r>
          </a:p>
          <a:p>
            <a:pPr lvl="2"/>
            <a:r>
              <a:rPr lang="en-US" dirty="0"/>
              <a:t>If filed taxes jointly, a Veteran must submit a spouse’s W-2</a:t>
            </a:r>
          </a:p>
          <a:p>
            <a:pPr lvl="2"/>
            <a:r>
              <a:rPr lang="en-US" dirty="0"/>
              <a:t>If no longer employed, a Veteran must submit a statement from the former employer providing the date of termination</a:t>
            </a:r>
          </a:p>
          <a:p>
            <a:pPr lvl="2"/>
            <a:r>
              <a:rPr lang="en-US" dirty="0"/>
              <a:t>If the Veteran has not been employed for a continuous year, the Veteran must submit a statement from the employer of the dates employed</a:t>
            </a:r>
          </a:p>
          <a:p>
            <a:pPr marL="914400" lvl="2" indent="0">
              <a:buNone/>
            </a:pPr>
            <a:endParaRPr lang="en-US" sz="1000" dirty="0"/>
          </a:p>
          <a:p>
            <a:pPr lvl="1"/>
            <a:r>
              <a:rPr lang="en-US" dirty="0"/>
              <a:t>The financial evidence serves only as a baseline for continued rating review – guidance on principles of reviewing evidence and decision making remain the same as noted in </a:t>
            </a:r>
            <a:r>
              <a:rPr lang="en-US" u="sng" dirty="0">
                <a:hlinkClick r:id="rId2"/>
              </a:rPr>
              <a:t>M21-1, Part III, Subpart iv, 5.A</a:t>
            </a:r>
            <a:endParaRPr lang="en-US" u="sng"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339641073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December 2019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Questions</a:t>
            </a:r>
            <a:endParaRPr lang="en-US" dirty="0"/>
          </a:p>
        </p:txBody>
      </p:sp>
      <p:sp>
        <p:nvSpPr>
          <p:cNvPr id="3" name="Content Placeholder 2"/>
          <p:cNvSpPr>
            <a:spLocks noGrp="1"/>
          </p:cNvSpPr>
          <p:nvPr>
            <p:ph idx="1"/>
          </p:nvPr>
        </p:nvSpPr>
        <p:spPr/>
        <p:txBody>
          <a:bodyPr/>
          <a:lstStyle/>
          <a:p>
            <a:r>
              <a:rPr lang="en-US" dirty="0"/>
              <a:t>Questions should be directed to the Compensation Service corporate mailbox at </a:t>
            </a:r>
            <a:r>
              <a:rPr lang="en-US" u="sng" dirty="0">
                <a:hlinkClick r:id="rId2"/>
              </a:rPr>
              <a:t>VAVBAWAS/CO/212A</a:t>
            </a:r>
            <a:endParaRPr lang="en-US" sz="2400" dirty="0"/>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85851921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a:t>
            </a:r>
          </a:p>
        </p:txBody>
      </p:sp>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sp>
        <p:nvSpPr>
          <p:cNvPr id="7" name="TextBox 1"/>
          <p:cNvSpPr txBox="1">
            <a:spLocks noChangeArrowheads="1"/>
          </p:cNvSpPr>
          <p:nvPr/>
        </p:nvSpPr>
        <p:spPr bwMode="auto">
          <a:xfrm>
            <a:off x="569344" y="2546013"/>
            <a:ext cx="114990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David Hannigan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 Officer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956374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814" y="0"/>
            <a:ext cx="8955186" cy="1179321"/>
          </a:xfrm>
        </p:spPr>
        <p:txBody>
          <a:bodyPr/>
          <a:lstStyle/>
          <a:p>
            <a:endParaRPr lang="en-US" dirty="0"/>
          </a:p>
        </p:txBody>
      </p:sp>
      <p:sp>
        <p:nvSpPr>
          <p:cNvPr id="3" name="Content Placeholder 2"/>
          <p:cNvSpPr>
            <a:spLocks noGrp="1"/>
          </p:cNvSpPr>
          <p:nvPr>
            <p:ph idx="1"/>
          </p:nvPr>
        </p:nvSpPr>
        <p:spPr>
          <a:xfrm>
            <a:off x="2418460" y="1589518"/>
            <a:ext cx="9374610" cy="4691641"/>
          </a:xfrm>
        </p:spPr>
        <p:txBody>
          <a:bodyPr/>
          <a:lstStyle/>
          <a:p>
            <a:r>
              <a:rPr lang="en-US" dirty="0"/>
              <a:t>Fun way to share ideas in a simple tip format</a:t>
            </a:r>
          </a:p>
          <a:p>
            <a:pPr marL="0" indent="0">
              <a:buNone/>
            </a:pPr>
            <a:endParaRPr lang="en-US" sz="1600" dirty="0"/>
          </a:p>
          <a:p>
            <a:r>
              <a:rPr lang="en-US" dirty="0"/>
              <a:t>Your Q-Tips are welcome and requested</a:t>
            </a:r>
          </a:p>
          <a:p>
            <a:pPr marL="0" indent="0">
              <a:buNone/>
            </a:pPr>
            <a:endParaRPr lang="en-US" sz="1600" dirty="0"/>
          </a:p>
          <a:p>
            <a:r>
              <a:rPr lang="en-US" dirty="0"/>
              <a:t>We will help each other by sharing knowledge</a:t>
            </a:r>
          </a:p>
          <a:p>
            <a:pPr marL="0" indent="0">
              <a:buNone/>
            </a:pPr>
            <a:endParaRPr lang="en-US" sz="1600" dirty="0"/>
          </a:p>
          <a:p>
            <a:r>
              <a:rPr lang="en-US" dirty="0"/>
              <a:t>Send your ideas to David Hannigan</a:t>
            </a:r>
          </a:p>
          <a:p>
            <a:pPr marL="0" indent="0">
              <a:buNone/>
            </a:pPr>
            <a:endParaRPr lang="en-US" sz="1600" dirty="0"/>
          </a:p>
          <a:p>
            <a:pPr lvl="1"/>
            <a:r>
              <a:rPr lang="en-US" dirty="0"/>
              <a:t> </a:t>
            </a:r>
            <a:r>
              <a:rPr lang="en-US" sz="2800" dirty="0"/>
              <a:t>david.hannigan@va.gov</a:t>
            </a:r>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pic>
        <p:nvPicPr>
          <p:cNvPr id="5" name="Picture 6" descr="http://www.kmsys.com/Q-Tips/Q-Tip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34" y="102550"/>
            <a:ext cx="8783109" cy="10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ellonline.org/wp-content/uploads/2012/08/sw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1524000"/>
            <a:ext cx="178607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1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FA69-C005-4CED-BCD6-2A3501582256}"/>
              </a:ext>
            </a:extLst>
          </p:cNvPr>
          <p:cNvSpPr>
            <a:spLocks noGrp="1"/>
          </p:cNvSpPr>
          <p:nvPr>
            <p:ph type="title"/>
          </p:nvPr>
        </p:nvSpPr>
        <p:spPr/>
        <p:txBody>
          <a:bodyPr/>
          <a:lstStyle/>
          <a:p>
            <a:r>
              <a:rPr lang="en-US" dirty="0"/>
              <a:t>Medical Reports – Increased Evaluation</a:t>
            </a:r>
          </a:p>
        </p:txBody>
      </p:sp>
      <p:sp>
        <p:nvSpPr>
          <p:cNvPr id="3" name="Content Placeholder 2">
            <a:extLst>
              <a:ext uri="{FF2B5EF4-FFF2-40B4-BE49-F238E27FC236}">
                <a16:creationId xmlns:a16="http://schemas.microsoft.com/office/drawing/2014/main" id="{82769B0A-A88F-42F4-ADC5-73A52997A483}"/>
              </a:ext>
            </a:extLst>
          </p:cNvPr>
          <p:cNvSpPr>
            <a:spLocks noGrp="1"/>
          </p:cNvSpPr>
          <p:nvPr>
            <p:ph idx="1"/>
          </p:nvPr>
        </p:nvSpPr>
        <p:spPr>
          <a:xfrm>
            <a:off x="847164" y="1589518"/>
            <a:ext cx="11023851" cy="4691641"/>
          </a:xfrm>
        </p:spPr>
        <p:txBody>
          <a:bodyPr/>
          <a:lstStyle/>
          <a:p>
            <a:r>
              <a:rPr lang="en-US" dirty="0"/>
              <a:t>Receipt of medical reports may be used to establish effective date(s) for retroactive benefits based on facts found on an increase in disability</a:t>
            </a:r>
          </a:p>
          <a:p>
            <a:pPr marL="0" indent="0">
              <a:buNone/>
            </a:pPr>
            <a:endParaRPr lang="en-US" sz="1000" dirty="0"/>
          </a:p>
          <a:p>
            <a:pPr lvl="1"/>
            <a:r>
              <a:rPr lang="en-US" dirty="0"/>
              <a:t>Increased disability must have occurred during the one year prior to DOC</a:t>
            </a:r>
          </a:p>
          <a:p>
            <a:pPr marL="457200" lvl="1" indent="0">
              <a:buNone/>
            </a:pPr>
            <a:endParaRPr lang="en-US" sz="800" dirty="0"/>
          </a:p>
          <a:p>
            <a:pPr lvl="1"/>
            <a:r>
              <a:rPr lang="en-US" dirty="0"/>
              <a:t>Must be the </a:t>
            </a:r>
            <a:r>
              <a:rPr lang="en-US" b="1" i="1" dirty="0">
                <a:effectLst>
                  <a:outerShdw blurRad="38100" dist="38100" dir="2700000" algn="tl">
                    <a:srgbClr val="000000">
                      <a:alpha val="43137"/>
                    </a:srgbClr>
                  </a:outerShdw>
                </a:effectLst>
              </a:rPr>
              <a:t>“initial”</a:t>
            </a:r>
            <a:r>
              <a:rPr lang="en-US" dirty="0"/>
              <a:t> increase during this time frame</a:t>
            </a:r>
          </a:p>
          <a:p>
            <a:pPr lvl="2"/>
            <a:r>
              <a:rPr lang="en-US" dirty="0"/>
              <a:t>If the initial increase occurred more than one year prior to DOC, the proper effective date is generally the date of receipt of the claim</a:t>
            </a:r>
          </a:p>
          <a:p>
            <a:pPr marL="914400" lvl="2" indent="0">
              <a:buNone/>
            </a:pPr>
            <a:endParaRPr lang="en-US" dirty="0"/>
          </a:p>
          <a:p>
            <a:pPr lvl="3"/>
            <a:r>
              <a:rPr lang="en-US" sz="2400" dirty="0"/>
              <a:t>M21-1 III.iv.5.C.5.b</a:t>
            </a:r>
          </a:p>
        </p:txBody>
      </p:sp>
      <p:sp>
        <p:nvSpPr>
          <p:cNvPr id="4" name="Slide Number Placeholder 3">
            <a:extLst>
              <a:ext uri="{FF2B5EF4-FFF2-40B4-BE49-F238E27FC236}">
                <a16:creationId xmlns:a16="http://schemas.microsoft.com/office/drawing/2014/main" id="{14745D51-A102-4666-878E-0D3E299A99E6}"/>
              </a:ext>
            </a:extLst>
          </p:cNvPr>
          <p:cNvSpPr>
            <a:spLocks noGrp="1"/>
          </p:cNvSpPr>
          <p:nvPr>
            <p:ph type="sldNum" sz="quarter" idx="10"/>
          </p:nvPr>
        </p:nvSpPr>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509837992"/>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02FA-BD75-4B5E-8F45-BC25898D05E2}"/>
              </a:ext>
            </a:extLst>
          </p:cNvPr>
          <p:cNvSpPr>
            <a:spLocks noGrp="1"/>
          </p:cNvSpPr>
          <p:nvPr>
            <p:ph type="title"/>
          </p:nvPr>
        </p:nvSpPr>
        <p:spPr/>
        <p:txBody>
          <a:bodyPr/>
          <a:lstStyle/>
          <a:p>
            <a:r>
              <a:rPr lang="en-US" dirty="0"/>
              <a:t>Common Example</a:t>
            </a:r>
          </a:p>
        </p:txBody>
      </p:sp>
      <p:sp>
        <p:nvSpPr>
          <p:cNvPr id="3" name="Content Placeholder 2">
            <a:extLst>
              <a:ext uri="{FF2B5EF4-FFF2-40B4-BE49-F238E27FC236}">
                <a16:creationId xmlns:a16="http://schemas.microsoft.com/office/drawing/2014/main" id="{E90DC1D6-F23A-4101-B4E5-564885C0E78B}"/>
              </a:ext>
            </a:extLst>
          </p:cNvPr>
          <p:cNvSpPr>
            <a:spLocks noGrp="1"/>
          </p:cNvSpPr>
          <p:nvPr>
            <p:ph idx="1"/>
          </p:nvPr>
        </p:nvSpPr>
        <p:spPr>
          <a:xfrm>
            <a:off x="847165" y="1589518"/>
            <a:ext cx="10945906" cy="4766832"/>
          </a:xfrm>
        </p:spPr>
        <p:txBody>
          <a:bodyPr/>
          <a:lstStyle/>
          <a:p>
            <a:pPr lvl="1">
              <a:buFont typeface="Wingdings" panose="05000000000000000000" pitchFamily="2" charset="2"/>
              <a:buChar char="ü"/>
            </a:pPr>
            <a:r>
              <a:rPr lang="en-US" dirty="0"/>
              <a:t>Veteran is service-connected for diabetes mellitus Type II @ 10%</a:t>
            </a:r>
          </a:p>
          <a:p>
            <a:pPr marL="457200" lvl="1" indent="0">
              <a:buNone/>
            </a:pPr>
            <a:endParaRPr lang="en-US" sz="500" dirty="0"/>
          </a:p>
          <a:p>
            <a:pPr lvl="1">
              <a:buFont typeface="Wingdings" panose="05000000000000000000" pitchFamily="2" charset="2"/>
              <a:buChar char="ü"/>
            </a:pPr>
            <a:r>
              <a:rPr lang="en-US" dirty="0"/>
              <a:t>Claim for increase submitted on 12/03/2019</a:t>
            </a:r>
          </a:p>
          <a:p>
            <a:pPr marL="457200" lvl="1" indent="0">
              <a:buNone/>
            </a:pPr>
            <a:endParaRPr lang="en-US" sz="500" dirty="0"/>
          </a:p>
          <a:p>
            <a:pPr lvl="1">
              <a:buFont typeface="Wingdings" panose="05000000000000000000" pitchFamily="2" charset="2"/>
              <a:buChar char="ü"/>
            </a:pPr>
            <a:r>
              <a:rPr lang="en-US" dirty="0"/>
              <a:t>CAPRI records from 01/09/2017 thru 11/29/2019 show Metformin is used</a:t>
            </a:r>
          </a:p>
          <a:p>
            <a:pPr marL="457200" lvl="1" indent="0">
              <a:buNone/>
            </a:pPr>
            <a:endParaRPr lang="en-US" sz="500" dirty="0"/>
          </a:p>
          <a:p>
            <a:pPr lvl="1">
              <a:buFont typeface="Wingdings" panose="05000000000000000000" pitchFamily="2" charset="2"/>
              <a:buChar char="ü"/>
            </a:pPr>
            <a:r>
              <a:rPr lang="en-US" dirty="0"/>
              <a:t>CAPRI report dated 01/09/2017 shows Veteran prescribed Metformin for the first time</a:t>
            </a:r>
          </a:p>
          <a:p>
            <a:pPr marL="457200" lvl="1" indent="0">
              <a:buNone/>
            </a:pPr>
            <a:endParaRPr lang="en-US" sz="500" dirty="0"/>
          </a:p>
          <a:p>
            <a:pPr lvl="1">
              <a:buFont typeface="Wingdings" panose="05000000000000000000" pitchFamily="2" charset="2"/>
              <a:buChar char="ü"/>
            </a:pPr>
            <a:r>
              <a:rPr lang="en-US" dirty="0"/>
              <a:t>Current DBQ shows 20% is warranted</a:t>
            </a:r>
          </a:p>
          <a:p>
            <a:pPr marL="457200" lvl="1" indent="0">
              <a:buNone/>
            </a:pPr>
            <a:endParaRPr lang="en-US" sz="500" dirty="0"/>
          </a:p>
          <a:p>
            <a:pPr lvl="2">
              <a:buFont typeface="Wingdings" panose="05000000000000000000" pitchFamily="2" charset="2"/>
              <a:buChar char="q"/>
            </a:pPr>
            <a:r>
              <a:rPr lang="en-US" sz="2400" dirty="0"/>
              <a:t>Question:  What is the effective date?</a:t>
            </a:r>
          </a:p>
          <a:p>
            <a:pPr marL="914400" lvl="2" indent="0">
              <a:buNone/>
            </a:pPr>
            <a:endParaRPr lang="en-US" sz="1000" dirty="0"/>
          </a:p>
          <a:p>
            <a:pPr lvl="2">
              <a:buFont typeface="Wingdings" panose="05000000000000000000" pitchFamily="2" charset="2"/>
              <a:buChar char="þ"/>
            </a:pPr>
            <a:r>
              <a:rPr lang="en-US" sz="2400" dirty="0"/>
              <a:t>12/03/2019 – since the </a:t>
            </a:r>
            <a:r>
              <a:rPr lang="en-US" sz="2400" b="1" dirty="0">
                <a:effectLst>
                  <a:outerShdw blurRad="38100" dist="38100" dir="2700000" algn="tl">
                    <a:srgbClr val="000000">
                      <a:alpha val="43137"/>
                    </a:srgbClr>
                  </a:outerShdw>
                </a:effectLst>
              </a:rPr>
              <a:t>initial</a:t>
            </a:r>
            <a:r>
              <a:rPr lang="en-US" sz="2400" dirty="0"/>
              <a:t> increase occurred more than one year prior to DOC, the proper effective date is generally the date of receipt of the claim</a:t>
            </a:r>
          </a:p>
        </p:txBody>
      </p:sp>
      <p:sp>
        <p:nvSpPr>
          <p:cNvPr id="4" name="Slide Number Placeholder 3">
            <a:extLst>
              <a:ext uri="{FF2B5EF4-FFF2-40B4-BE49-F238E27FC236}">
                <a16:creationId xmlns:a16="http://schemas.microsoft.com/office/drawing/2014/main" id="{B491A3C6-BFE5-4170-9903-9A080FB7382E}"/>
              </a:ext>
            </a:extLst>
          </p:cNvPr>
          <p:cNvSpPr>
            <a:spLocks noGrp="1"/>
          </p:cNvSpPr>
          <p:nvPr>
            <p:ph type="sldNum" sz="quarter" idx="10"/>
          </p:nvPr>
        </p:nvSpPr>
        <p:spPr/>
        <p:txBody>
          <a:bodyPr/>
          <a:lstStyle/>
          <a:p>
            <a:fld id="{7C414AED-89CE-4A48-8B2B-1B3A5C68EA2A}" type="slidenum">
              <a:rPr lang="en-US" smtClean="0"/>
              <a:t>34</a:t>
            </a:fld>
            <a:endParaRPr lang="en-US" dirty="0"/>
          </a:p>
        </p:txBody>
      </p:sp>
    </p:spTree>
    <p:extLst>
      <p:ext uri="{BB962C8B-B14F-4D97-AF65-F5344CB8AC3E}">
        <p14:creationId xmlns:p14="http://schemas.microsoft.com/office/powerpoint/2010/main" val="282961257"/>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Military Sexual Trauma Special-Focused Review</a:t>
            </a:r>
          </a:p>
        </p:txBody>
      </p:sp>
      <p:sp>
        <p:nvSpPr>
          <p:cNvPr id="4" name="Slide Number Placeholder 3"/>
          <p:cNvSpPr>
            <a:spLocks noGrp="1"/>
          </p:cNvSpPr>
          <p:nvPr>
            <p:ph type="sldNum" sz="quarter" idx="10"/>
          </p:nvPr>
        </p:nvSpPr>
        <p:spPr/>
        <p:txBody>
          <a:bodyPr/>
          <a:lstStyle/>
          <a:p>
            <a:fld id="{7C414AED-89CE-4A48-8B2B-1B3A5C68EA2A}" type="slidenum">
              <a:rPr lang="en-US" smtClean="0"/>
              <a:t>35</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Esther Adefope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STAR 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4035173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ACB6-ACF5-451F-99F9-9BB58BE1847D}"/>
              </a:ext>
            </a:extLst>
          </p:cNvPr>
          <p:cNvSpPr>
            <a:spLocks noGrp="1"/>
          </p:cNvSpPr>
          <p:nvPr>
            <p:ph type="title"/>
          </p:nvPr>
        </p:nvSpPr>
        <p:spPr/>
        <p:txBody>
          <a:bodyPr/>
          <a:lstStyle/>
          <a:p>
            <a:r>
              <a:rPr lang="en-US" dirty="0"/>
              <a:t>May 2019 Quality Call</a:t>
            </a:r>
          </a:p>
        </p:txBody>
      </p:sp>
      <p:sp>
        <p:nvSpPr>
          <p:cNvPr id="3" name="Content Placeholder 2">
            <a:extLst>
              <a:ext uri="{FF2B5EF4-FFF2-40B4-BE49-F238E27FC236}">
                <a16:creationId xmlns:a16="http://schemas.microsoft.com/office/drawing/2014/main" id="{B05B3F8B-8526-4DF8-859D-10F1DEAF0644}"/>
              </a:ext>
            </a:extLst>
          </p:cNvPr>
          <p:cNvSpPr>
            <a:spLocks noGrp="1"/>
          </p:cNvSpPr>
          <p:nvPr>
            <p:ph idx="1"/>
          </p:nvPr>
        </p:nvSpPr>
        <p:spPr>
          <a:xfrm>
            <a:off x="847165" y="1589518"/>
            <a:ext cx="11169508" cy="4766832"/>
          </a:xfrm>
        </p:spPr>
        <p:txBody>
          <a:bodyPr/>
          <a:lstStyle/>
          <a:p>
            <a:r>
              <a:rPr lang="en-US" dirty="0"/>
              <a:t>VAOIG’s review of VA’s processing of posttraumatic stress disorder (PTSD) claims related to military sexual trauma (MST)</a:t>
            </a:r>
          </a:p>
          <a:p>
            <a:pPr marL="0" indent="0">
              <a:buNone/>
            </a:pPr>
            <a:endParaRPr lang="en-US" sz="1000" dirty="0"/>
          </a:p>
          <a:p>
            <a:pPr lvl="1"/>
            <a:r>
              <a:rPr lang="en-US" dirty="0"/>
              <a:t>VBA concurred with VAOIG’s findings of inadequate processing of these sensitive-issue claims and took immediate steps to improve this process which included a Special-Focused Review (SFR)</a:t>
            </a:r>
          </a:p>
          <a:p>
            <a:pPr marL="457200" lvl="1" indent="0">
              <a:buNone/>
            </a:pPr>
            <a:endParaRPr lang="en-US" sz="2800" dirty="0"/>
          </a:p>
          <a:p>
            <a:r>
              <a:rPr lang="en-US" dirty="0"/>
              <a:t>Quality Assurance Staff began the FY19 SFR in July 2019 and completed it in September 2019</a:t>
            </a:r>
          </a:p>
          <a:p>
            <a:pPr marL="0" indent="0">
              <a:buNone/>
            </a:pPr>
            <a:endParaRPr lang="en-US" sz="1000" dirty="0"/>
          </a:p>
          <a:p>
            <a:pPr lvl="1"/>
            <a:r>
              <a:rPr lang="en-US" dirty="0"/>
              <a:t>A national random sample of 207 cases involving denied MST claims finalized during May and June of 2019 were sampled </a:t>
            </a:r>
          </a:p>
        </p:txBody>
      </p:sp>
      <p:sp>
        <p:nvSpPr>
          <p:cNvPr id="4" name="Slide Number Placeholder 3">
            <a:extLst>
              <a:ext uri="{FF2B5EF4-FFF2-40B4-BE49-F238E27FC236}">
                <a16:creationId xmlns:a16="http://schemas.microsoft.com/office/drawing/2014/main" id="{3DA7D9F0-BEFA-410D-855F-592FB22917D0}"/>
              </a:ext>
            </a:extLst>
          </p:cNvPr>
          <p:cNvSpPr>
            <a:spLocks noGrp="1"/>
          </p:cNvSpPr>
          <p:nvPr>
            <p:ph type="sldNum" sz="quarter" idx="10"/>
          </p:nvPr>
        </p:nvSpPr>
        <p:spPr/>
        <p:txBody>
          <a:bodyPr/>
          <a:lstStyle/>
          <a:p>
            <a:fld id="{7C414AED-89CE-4A48-8B2B-1B3A5C68EA2A}" type="slidenum">
              <a:rPr lang="en-US" smtClean="0"/>
              <a:t>36</a:t>
            </a:fld>
            <a:endParaRPr lang="en-US" dirty="0"/>
          </a:p>
        </p:txBody>
      </p:sp>
    </p:spTree>
    <p:extLst>
      <p:ext uri="{BB962C8B-B14F-4D97-AF65-F5344CB8AC3E}">
        <p14:creationId xmlns:p14="http://schemas.microsoft.com/office/powerpoint/2010/main" val="1655457510"/>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600B-4B2D-4679-9A91-0B2502C40D11}"/>
              </a:ext>
            </a:extLst>
          </p:cNvPr>
          <p:cNvSpPr>
            <a:spLocks noGrp="1"/>
          </p:cNvSpPr>
          <p:nvPr>
            <p:ph type="title"/>
          </p:nvPr>
        </p:nvSpPr>
        <p:spPr/>
        <p:txBody>
          <a:bodyPr/>
          <a:lstStyle/>
          <a:p>
            <a:r>
              <a:rPr lang="en-US" dirty="0"/>
              <a:t>FY19 Initial Actions Taken</a:t>
            </a:r>
          </a:p>
        </p:txBody>
      </p:sp>
      <p:sp>
        <p:nvSpPr>
          <p:cNvPr id="3" name="Content Placeholder 2">
            <a:extLst>
              <a:ext uri="{FF2B5EF4-FFF2-40B4-BE49-F238E27FC236}">
                <a16:creationId xmlns:a16="http://schemas.microsoft.com/office/drawing/2014/main" id="{032E513B-0DE1-459D-BDA0-ECD4B334476F}"/>
              </a:ext>
            </a:extLst>
          </p:cNvPr>
          <p:cNvSpPr>
            <a:spLocks noGrp="1"/>
          </p:cNvSpPr>
          <p:nvPr>
            <p:ph idx="1"/>
          </p:nvPr>
        </p:nvSpPr>
        <p:spPr>
          <a:xfrm>
            <a:off x="847165" y="1589518"/>
            <a:ext cx="11226152" cy="4691641"/>
          </a:xfrm>
        </p:spPr>
        <p:txBody>
          <a:bodyPr/>
          <a:lstStyle/>
          <a:p>
            <a:r>
              <a:rPr lang="en-US" dirty="0"/>
              <a:t>Mandatory MST training assigned to all specialized VSRs &amp; RVSRs</a:t>
            </a:r>
          </a:p>
          <a:p>
            <a:endParaRPr lang="en-US" dirty="0"/>
          </a:p>
          <a:p>
            <a:r>
              <a:rPr lang="en-US" dirty="0"/>
              <a:t>MST Checklist is now </a:t>
            </a:r>
            <a:r>
              <a:rPr lang="en-US" b="1" i="1" dirty="0">
                <a:effectLst>
                  <a:outerShdw blurRad="38100" dist="38100" dir="2700000" algn="tl">
                    <a:srgbClr val="000000">
                      <a:alpha val="43137"/>
                    </a:srgbClr>
                  </a:outerShdw>
                </a:effectLst>
              </a:rPr>
              <a:t>required</a:t>
            </a:r>
            <a:r>
              <a:rPr lang="en-US" dirty="0"/>
              <a:t> when processing MST claims</a:t>
            </a:r>
          </a:p>
          <a:p>
            <a:pPr marL="0" indent="0">
              <a:buNone/>
            </a:pPr>
            <a:endParaRPr lang="en-US" sz="1000" dirty="0"/>
          </a:p>
          <a:p>
            <a:pPr lvl="1"/>
            <a:r>
              <a:rPr lang="en-US" dirty="0"/>
              <a:t>Clarified guidance provided in the June 2019 Quality Call</a:t>
            </a:r>
          </a:p>
          <a:p>
            <a:pPr marL="457200" lvl="1" indent="0">
              <a:buNone/>
            </a:pPr>
            <a:endParaRPr lang="en-US" sz="800" dirty="0"/>
          </a:p>
          <a:p>
            <a:pPr lvl="2">
              <a:buFont typeface="Wingdings" panose="05000000000000000000" pitchFamily="2" charset="2"/>
              <a:buChar char="v"/>
            </a:pPr>
            <a:r>
              <a:rPr lang="en-US" sz="2400" dirty="0"/>
              <a:t>M21-1 IV.ii.1.D.5.l</a:t>
            </a:r>
          </a:p>
        </p:txBody>
      </p:sp>
      <p:sp>
        <p:nvSpPr>
          <p:cNvPr id="4" name="Slide Number Placeholder 3">
            <a:extLst>
              <a:ext uri="{FF2B5EF4-FFF2-40B4-BE49-F238E27FC236}">
                <a16:creationId xmlns:a16="http://schemas.microsoft.com/office/drawing/2014/main" id="{B3509779-940B-42FC-BCA9-F9290D9AF2F6}"/>
              </a:ext>
            </a:extLst>
          </p:cNvPr>
          <p:cNvSpPr>
            <a:spLocks noGrp="1"/>
          </p:cNvSpPr>
          <p:nvPr>
            <p:ph type="sldNum" sz="quarter" idx="10"/>
          </p:nvPr>
        </p:nvSpPr>
        <p:spPr/>
        <p:txBody>
          <a:bodyPr/>
          <a:lstStyle/>
          <a:p>
            <a:fld id="{7C414AED-89CE-4A48-8B2B-1B3A5C68EA2A}" type="slidenum">
              <a:rPr lang="en-US" smtClean="0"/>
              <a:t>37</a:t>
            </a:fld>
            <a:endParaRPr lang="en-US" dirty="0"/>
          </a:p>
        </p:txBody>
      </p:sp>
    </p:spTree>
    <p:extLst>
      <p:ext uri="{BB962C8B-B14F-4D97-AF65-F5344CB8AC3E}">
        <p14:creationId xmlns:p14="http://schemas.microsoft.com/office/powerpoint/2010/main" val="2695353311"/>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8747-5022-42DD-8166-713377FE2CE8}"/>
              </a:ext>
            </a:extLst>
          </p:cNvPr>
          <p:cNvSpPr>
            <a:spLocks noGrp="1"/>
          </p:cNvSpPr>
          <p:nvPr>
            <p:ph type="title"/>
          </p:nvPr>
        </p:nvSpPr>
        <p:spPr/>
        <p:txBody>
          <a:bodyPr/>
          <a:lstStyle/>
          <a:p>
            <a:r>
              <a:rPr lang="en-US" dirty="0"/>
              <a:t>FY19 MST SFR Findings</a:t>
            </a:r>
          </a:p>
        </p:txBody>
      </p:sp>
      <p:sp>
        <p:nvSpPr>
          <p:cNvPr id="3" name="Content Placeholder 2">
            <a:extLst>
              <a:ext uri="{FF2B5EF4-FFF2-40B4-BE49-F238E27FC236}">
                <a16:creationId xmlns:a16="http://schemas.microsoft.com/office/drawing/2014/main" id="{5A9F936F-B475-4FF4-8CA3-CFA0542F8944}"/>
              </a:ext>
            </a:extLst>
          </p:cNvPr>
          <p:cNvSpPr>
            <a:spLocks noGrp="1"/>
          </p:cNvSpPr>
          <p:nvPr>
            <p:ph idx="1"/>
          </p:nvPr>
        </p:nvSpPr>
        <p:spPr>
          <a:xfrm>
            <a:off x="847164" y="1589518"/>
            <a:ext cx="11344835" cy="4766832"/>
          </a:xfrm>
        </p:spPr>
        <p:txBody>
          <a:bodyPr/>
          <a:lstStyle/>
          <a:p>
            <a:r>
              <a:rPr lang="en-US" dirty="0"/>
              <a:t>10 cases were deselected because they did not involve MST</a:t>
            </a:r>
          </a:p>
          <a:p>
            <a:pPr marL="0" indent="0">
              <a:buNone/>
            </a:pPr>
            <a:endParaRPr lang="en-US" sz="500" dirty="0"/>
          </a:p>
          <a:p>
            <a:pPr lvl="1"/>
            <a:r>
              <a:rPr lang="en-US" dirty="0"/>
              <a:t>Of the remaining 197 cases reviewed, 29 cases contained benefit entitlement (BE) errors</a:t>
            </a:r>
          </a:p>
          <a:p>
            <a:pPr lvl="2"/>
            <a:r>
              <a:rPr lang="en-US" dirty="0"/>
              <a:t>85.28% accuracy with a 14.72% error rate</a:t>
            </a:r>
          </a:p>
          <a:p>
            <a:pPr marL="914400" lvl="2" indent="0">
              <a:buNone/>
            </a:pPr>
            <a:endParaRPr lang="en-US" dirty="0"/>
          </a:p>
          <a:p>
            <a:pPr lvl="1"/>
            <a:r>
              <a:rPr lang="en-US" dirty="0"/>
              <a:t>Common Errors Cited</a:t>
            </a:r>
          </a:p>
          <a:p>
            <a:pPr marL="457200" lvl="1" indent="0">
              <a:buNone/>
            </a:pPr>
            <a:endParaRPr lang="en-US" sz="100" dirty="0"/>
          </a:p>
          <a:p>
            <a:pPr lvl="2"/>
            <a:r>
              <a:rPr lang="en-US" dirty="0"/>
              <a:t>MST Outreach Coordinator did not attempt to contact the Veteran by phone</a:t>
            </a:r>
          </a:p>
          <a:p>
            <a:pPr marL="914400" lvl="2" indent="0">
              <a:buNone/>
            </a:pPr>
            <a:endParaRPr lang="en-US" sz="500" dirty="0"/>
          </a:p>
          <a:p>
            <a:pPr lvl="2"/>
            <a:r>
              <a:rPr lang="en-US" dirty="0"/>
              <a:t>VA exam and/or medical opinion were not requested</a:t>
            </a:r>
          </a:p>
          <a:p>
            <a:pPr marL="914400" lvl="2" indent="0">
              <a:buNone/>
            </a:pPr>
            <a:endParaRPr lang="en-US" sz="500" dirty="0"/>
          </a:p>
          <a:p>
            <a:pPr lvl="2"/>
            <a:r>
              <a:rPr lang="en-US" dirty="0"/>
              <a:t>Alternative sources of evidence were not considered, and/or marker(s) were overlooked</a:t>
            </a:r>
          </a:p>
          <a:p>
            <a:pPr marL="914400" lvl="2" indent="0">
              <a:buNone/>
            </a:pPr>
            <a:endParaRPr lang="en-US" sz="500" dirty="0"/>
          </a:p>
          <a:p>
            <a:pPr lvl="2"/>
            <a:r>
              <a:rPr lang="en-US" dirty="0"/>
              <a:t>Medical opinion request did not identify the incident and supporting evidence</a:t>
            </a:r>
          </a:p>
          <a:p>
            <a:pPr marL="914400" lvl="2" indent="0">
              <a:buNone/>
            </a:pPr>
            <a:endParaRPr lang="en-US" sz="500" dirty="0"/>
          </a:p>
          <a:p>
            <a:pPr lvl="2"/>
            <a:r>
              <a:rPr lang="en-US" dirty="0"/>
              <a:t>The MST incident was overlooked</a:t>
            </a:r>
          </a:p>
          <a:p>
            <a:pPr lvl="1"/>
            <a:endParaRPr lang="en-US" dirty="0"/>
          </a:p>
        </p:txBody>
      </p:sp>
      <p:sp>
        <p:nvSpPr>
          <p:cNvPr id="4" name="Slide Number Placeholder 3">
            <a:extLst>
              <a:ext uri="{FF2B5EF4-FFF2-40B4-BE49-F238E27FC236}">
                <a16:creationId xmlns:a16="http://schemas.microsoft.com/office/drawing/2014/main" id="{C31292C9-53B9-4F08-BF27-C04122C66377}"/>
              </a:ext>
            </a:extLst>
          </p:cNvPr>
          <p:cNvSpPr>
            <a:spLocks noGrp="1"/>
          </p:cNvSpPr>
          <p:nvPr>
            <p:ph type="sldNum" sz="quarter" idx="10"/>
          </p:nvPr>
        </p:nvSpPr>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2488599215"/>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F4C8-1CE8-4BFF-B816-CF9F608EBFF6}"/>
              </a:ext>
            </a:extLst>
          </p:cNvPr>
          <p:cNvSpPr>
            <a:spLocks noGrp="1"/>
          </p:cNvSpPr>
          <p:nvPr>
            <p:ph type="title"/>
          </p:nvPr>
        </p:nvSpPr>
        <p:spPr/>
        <p:txBody>
          <a:bodyPr/>
          <a:lstStyle/>
          <a:p>
            <a:r>
              <a:rPr lang="en-US" dirty="0"/>
              <a:t>Quality Assurance Post-SFR Actions</a:t>
            </a:r>
          </a:p>
        </p:txBody>
      </p:sp>
      <p:sp>
        <p:nvSpPr>
          <p:cNvPr id="3" name="Content Placeholder 2">
            <a:extLst>
              <a:ext uri="{FF2B5EF4-FFF2-40B4-BE49-F238E27FC236}">
                <a16:creationId xmlns:a16="http://schemas.microsoft.com/office/drawing/2014/main" id="{23A01F93-0252-43C2-B418-215A409A6B3B}"/>
              </a:ext>
            </a:extLst>
          </p:cNvPr>
          <p:cNvSpPr>
            <a:spLocks noGrp="1"/>
          </p:cNvSpPr>
          <p:nvPr>
            <p:ph idx="1"/>
          </p:nvPr>
        </p:nvSpPr>
        <p:spPr/>
        <p:txBody>
          <a:bodyPr/>
          <a:lstStyle/>
          <a:p>
            <a:r>
              <a:rPr lang="en-US" dirty="0"/>
              <a:t>Distribute and post MST SFR results</a:t>
            </a:r>
          </a:p>
          <a:p>
            <a:pPr marL="0" indent="0">
              <a:buNone/>
            </a:pPr>
            <a:endParaRPr lang="en-US" sz="2000" dirty="0"/>
          </a:p>
          <a:p>
            <a:r>
              <a:rPr lang="en-US" dirty="0"/>
              <a:t>Conduct another MST SFR in FY20</a:t>
            </a:r>
          </a:p>
          <a:p>
            <a:pPr marL="0" indent="0">
              <a:buNone/>
            </a:pPr>
            <a:endParaRPr lang="en-US" sz="2000" dirty="0"/>
          </a:p>
          <a:p>
            <a:r>
              <a:rPr lang="en-US" dirty="0"/>
              <a:t>QA will attend OFO’s national MST training in FY20</a:t>
            </a:r>
          </a:p>
          <a:p>
            <a:pPr marL="0" indent="0">
              <a:buNone/>
            </a:pPr>
            <a:endParaRPr lang="en-US" sz="2000" dirty="0"/>
          </a:p>
          <a:p>
            <a:r>
              <a:rPr lang="en-US" dirty="0"/>
              <a:t>QA will conduct MST-focused quality site visits in FY20</a:t>
            </a:r>
          </a:p>
          <a:p>
            <a:pPr marL="0" indent="0">
              <a:buNone/>
            </a:pPr>
            <a:endParaRPr lang="en-US" sz="2000" dirty="0"/>
          </a:p>
          <a:p>
            <a:r>
              <a:rPr lang="en-US" dirty="0"/>
              <a:t>QA will collaborate with BAS and RO MST Coordinators, including participation in the national MST Call</a:t>
            </a:r>
          </a:p>
        </p:txBody>
      </p:sp>
      <p:sp>
        <p:nvSpPr>
          <p:cNvPr id="4" name="Slide Number Placeholder 3">
            <a:extLst>
              <a:ext uri="{FF2B5EF4-FFF2-40B4-BE49-F238E27FC236}">
                <a16:creationId xmlns:a16="http://schemas.microsoft.com/office/drawing/2014/main" id="{8D8B46E6-1FAC-469C-9E42-82E73732187D}"/>
              </a:ext>
            </a:extLst>
          </p:cNvPr>
          <p:cNvSpPr>
            <a:spLocks noGrp="1"/>
          </p:cNvSpPr>
          <p:nvPr>
            <p:ph type="sldNum" sz="quarter" idx="10"/>
          </p:nvPr>
        </p:nvSpPr>
        <p:spPr/>
        <p:txBody>
          <a:bodyPr/>
          <a:lstStyle/>
          <a:p>
            <a:fld id="{7C414AED-89CE-4A48-8B2B-1B3A5C68EA2A}" type="slidenum">
              <a:rPr lang="en-US" smtClean="0"/>
              <a:t>39</a:t>
            </a:fld>
            <a:endParaRPr lang="en-US" dirty="0"/>
          </a:p>
        </p:txBody>
      </p:sp>
    </p:spTree>
    <p:extLst>
      <p:ext uri="{BB962C8B-B14F-4D97-AF65-F5344CB8AC3E}">
        <p14:creationId xmlns:p14="http://schemas.microsoft.com/office/powerpoint/2010/main" val="16334401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95405" y="1406106"/>
            <a:ext cx="11326464" cy="4950244"/>
          </a:xfrm>
        </p:spPr>
        <p:txBody>
          <a:bodyPr/>
          <a:lstStyle/>
          <a:p>
            <a:pPr lvl="1">
              <a:buFont typeface="Wingdings" panose="05000000000000000000" pitchFamily="2" charset="2"/>
              <a:buChar char="v"/>
            </a:pPr>
            <a:r>
              <a:rPr lang="en-US" sz="2800" dirty="0"/>
              <a:t>AMA – Listing Laws &amp; Regulations in Numerical Format</a:t>
            </a:r>
          </a:p>
          <a:p>
            <a:pPr marL="457200" lvl="1" indent="0">
              <a:buNone/>
            </a:pPr>
            <a:endParaRPr lang="en-US" sz="400" dirty="0"/>
          </a:p>
          <a:p>
            <a:pPr lvl="1">
              <a:buFont typeface="Wingdings" panose="05000000000000000000" pitchFamily="2" charset="2"/>
              <a:buChar char="v"/>
            </a:pPr>
            <a:r>
              <a:rPr lang="en-US" sz="2800" dirty="0"/>
              <a:t>Private Disability Benefits Questionnaire (DBQ) Clarification</a:t>
            </a:r>
          </a:p>
          <a:p>
            <a:pPr marL="457200" lvl="1" indent="0">
              <a:buNone/>
            </a:pPr>
            <a:endParaRPr lang="en-US" sz="400" dirty="0"/>
          </a:p>
          <a:p>
            <a:pPr lvl="1">
              <a:buFont typeface="Wingdings" panose="05000000000000000000" pitchFamily="2" charset="2"/>
              <a:buChar char="v"/>
            </a:pPr>
            <a:r>
              <a:rPr lang="en-US" sz="2800" dirty="0"/>
              <a:t>Caseflow Intake:</a:t>
            </a:r>
            <a:br>
              <a:rPr lang="en-US" sz="2800" dirty="0"/>
            </a:br>
            <a:r>
              <a:rPr lang="en-US" sz="2800" dirty="0"/>
              <a:t> – </a:t>
            </a:r>
            <a:r>
              <a:rPr lang="en-US" sz="2800" i="1" dirty="0"/>
              <a:t>Claims Establishment &amp; Editing Claim Labels and Contentions</a:t>
            </a:r>
          </a:p>
          <a:p>
            <a:pPr marL="457200" lvl="1" indent="0">
              <a:buNone/>
            </a:pPr>
            <a:endParaRPr lang="en-US" sz="100" dirty="0"/>
          </a:p>
          <a:p>
            <a:pPr lvl="1">
              <a:buFont typeface="Wingdings" panose="05000000000000000000" pitchFamily="2" charset="2"/>
              <a:buChar char="v"/>
            </a:pPr>
            <a:r>
              <a:rPr lang="en-US" sz="2800" dirty="0"/>
              <a:t>Routing Advisory &amp; Administrative Review Requests</a:t>
            </a:r>
          </a:p>
          <a:p>
            <a:pPr marL="457200" lvl="1" indent="0">
              <a:buNone/>
            </a:pPr>
            <a:endParaRPr lang="en-US" sz="400" dirty="0"/>
          </a:p>
          <a:p>
            <a:pPr lvl="1">
              <a:buFont typeface="Wingdings" panose="05000000000000000000" pitchFamily="2" charset="2"/>
              <a:buChar char="v"/>
            </a:pPr>
            <a:r>
              <a:rPr lang="en-US" sz="2800" dirty="0"/>
              <a:t>Annual Eligibility Review for Individual Unemployability</a:t>
            </a:r>
          </a:p>
          <a:p>
            <a:pPr marL="457200" lvl="1" indent="0">
              <a:buNone/>
            </a:pPr>
            <a:endParaRPr lang="en-US" sz="400" dirty="0"/>
          </a:p>
          <a:p>
            <a:pPr lvl="1">
              <a:buFont typeface="Wingdings" panose="05000000000000000000" pitchFamily="2" charset="2"/>
              <a:buChar char="v"/>
            </a:pPr>
            <a:r>
              <a:rPr lang="en-US" sz="2800" dirty="0"/>
              <a:t>Q-Tip:  Using Medical Reports for Claims for Increase</a:t>
            </a:r>
          </a:p>
          <a:p>
            <a:pPr marL="457200" lvl="1" indent="0">
              <a:buNone/>
            </a:pPr>
            <a:endParaRPr lang="en-US" sz="400" dirty="0"/>
          </a:p>
          <a:p>
            <a:pPr lvl="1">
              <a:buFont typeface="Wingdings" panose="05000000000000000000" pitchFamily="2" charset="2"/>
              <a:buChar char="v"/>
            </a:pPr>
            <a:r>
              <a:rPr lang="en-US" sz="2800" dirty="0"/>
              <a:t>Military Sexual Trauma (MST) Special-Focused Review (SFR)</a:t>
            </a:r>
          </a:p>
          <a:p>
            <a:pPr marL="457200" lvl="1" indent="0">
              <a:buNone/>
            </a:pPr>
            <a:endParaRPr lang="en-US" sz="400" dirty="0"/>
          </a:p>
          <a:p>
            <a:pPr lvl="1">
              <a:buFont typeface="Wingdings" panose="05000000000000000000" pitchFamily="2" charset="2"/>
              <a:buChar char="v"/>
            </a:pPr>
            <a:r>
              <a:rPr lang="en-US" sz="2800" dirty="0"/>
              <a:t>End Product (EP) System / PCLR vs PCAN</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End Product (EP) System / PCLR vs PCAN</a:t>
            </a:r>
          </a:p>
        </p:txBody>
      </p:sp>
      <p:sp>
        <p:nvSpPr>
          <p:cNvPr id="4" name="Slide Number Placeholder 3"/>
          <p:cNvSpPr>
            <a:spLocks noGrp="1"/>
          </p:cNvSpPr>
          <p:nvPr>
            <p:ph type="sldNum" sz="quarter" idx="10"/>
          </p:nvPr>
        </p:nvSpPr>
        <p:spPr/>
        <p:txBody>
          <a:bodyPr/>
          <a:lstStyle/>
          <a:p>
            <a:fld id="{7C414AED-89CE-4A48-8B2B-1B3A5C68EA2A}" type="slidenum">
              <a:rPr lang="en-US" smtClean="0"/>
              <a:t>40</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Christine Alford</a:t>
            </a:r>
          </a:p>
          <a:p>
            <a:pPr lvl="0" algn="ctr" eaLnBrk="1" fontAlgn="base" hangingPunct="1">
              <a:spcBef>
                <a:spcPct val="0"/>
              </a:spcBef>
              <a:spcAft>
                <a:spcPct val="0"/>
              </a:spcAft>
              <a:buClrTx/>
              <a:buNone/>
              <a:defRPr/>
            </a:pPr>
            <a:r>
              <a:rPr lang="en-US" altLang="en-US" sz="3200" kern="0" dirty="0">
                <a:solidFill>
                  <a:srgbClr val="000066"/>
                </a:solidFill>
              </a:rPr>
              <a:t>Chief</a:t>
            </a:r>
          </a:p>
          <a:p>
            <a:pPr lvl="0" algn="ctr" eaLnBrk="1" fontAlgn="base" hangingPunct="1">
              <a:spcBef>
                <a:spcPct val="0"/>
              </a:spcBef>
              <a:spcAft>
                <a:spcPct val="0"/>
              </a:spcAft>
              <a:buClrTx/>
              <a:buNone/>
              <a:defRPr/>
            </a:pPr>
            <a:r>
              <a:rPr lang="en-US" altLang="en-US" sz="3200" kern="0" dirty="0">
                <a:solidFill>
                  <a:srgbClr val="000066"/>
                </a:solidFill>
              </a:rPr>
              <a:t>Advisory and Special Review Team</a:t>
            </a:r>
          </a:p>
          <a:p>
            <a:pPr lvl="0" algn="ctr" eaLnBrk="1" fontAlgn="base" hangingPunct="1">
              <a:spcBef>
                <a:spcPct val="0"/>
              </a:spcBef>
              <a:spcAft>
                <a:spcPct val="0"/>
              </a:spcAft>
              <a:buClrTx/>
              <a:buNone/>
              <a:defRPr/>
            </a:pPr>
            <a:r>
              <a:rPr lang="en-US" altLang="en-US" sz="3200" kern="0" dirty="0">
                <a:solidFill>
                  <a:srgbClr val="000066"/>
                </a:solidFill>
              </a:rPr>
              <a:t>Quality Assurance</a:t>
            </a:r>
          </a:p>
        </p:txBody>
      </p:sp>
    </p:spTree>
    <p:extLst>
      <p:ext uri="{BB962C8B-B14F-4D97-AF65-F5344CB8AC3E}">
        <p14:creationId xmlns:p14="http://schemas.microsoft.com/office/powerpoint/2010/main" val="38423651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0FB6-F5BB-4FD0-BC40-94B430E03604}"/>
              </a:ext>
            </a:extLst>
          </p:cNvPr>
          <p:cNvSpPr>
            <a:spLocks noGrp="1"/>
          </p:cNvSpPr>
          <p:nvPr>
            <p:ph type="title"/>
          </p:nvPr>
        </p:nvSpPr>
        <p:spPr/>
        <p:txBody>
          <a:bodyPr/>
          <a:lstStyle/>
          <a:p>
            <a:r>
              <a:rPr lang="en-US" dirty="0"/>
              <a:t>FY19 EP Cancellations Special-Focused Review</a:t>
            </a:r>
          </a:p>
        </p:txBody>
      </p:sp>
      <p:sp>
        <p:nvSpPr>
          <p:cNvPr id="3" name="Content Placeholder 2">
            <a:extLst>
              <a:ext uri="{FF2B5EF4-FFF2-40B4-BE49-F238E27FC236}">
                <a16:creationId xmlns:a16="http://schemas.microsoft.com/office/drawing/2014/main" id="{C01B2A27-0EFE-4B1D-9F30-6EC955B49A5F}"/>
              </a:ext>
            </a:extLst>
          </p:cNvPr>
          <p:cNvSpPr>
            <a:spLocks noGrp="1"/>
          </p:cNvSpPr>
          <p:nvPr>
            <p:ph idx="1"/>
          </p:nvPr>
        </p:nvSpPr>
        <p:spPr/>
        <p:txBody>
          <a:bodyPr/>
          <a:lstStyle/>
          <a:p>
            <a:r>
              <a:rPr lang="en-US" dirty="0"/>
              <a:t>Sample of 261 cases reviewed</a:t>
            </a:r>
          </a:p>
          <a:p>
            <a:pPr marL="0" indent="0">
              <a:buNone/>
            </a:pPr>
            <a:endParaRPr lang="en-US" dirty="0"/>
          </a:p>
          <a:p>
            <a:r>
              <a:rPr lang="en-US" dirty="0"/>
              <a:t>180 Non-Rating EPs &amp; 81 Rating Eps</a:t>
            </a:r>
          </a:p>
          <a:p>
            <a:pPr marL="0" indent="0">
              <a:buNone/>
            </a:pPr>
            <a:endParaRPr lang="en-US" dirty="0"/>
          </a:p>
          <a:p>
            <a:r>
              <a:rPr lang="en-US" dirty="0"/>
              <a:t>Veterans in receipt of Service-Connected Disability Compensation</a:t>
            </a:r>
          </a:p>
          <a:p>
            <a:pPr marL="0" indent="0">
              <a:buNone/>
            </a:pPr>
            <a:endParaRPr lang="en-US" dirty="0"/>
          </a:p>
          <a:p>
            <a:r>
              <a:rPr lang="en-US" dirty="0"/>
              <a:t>72 Cases Improperly Cancelled</a:t>
            </a:r>
          </a:p>
          <a:p>
            <a:pPr marL="0" indent="0">
              <a:buNone/>
            </a:pPr>
            <a:endParaRPr lang="en-US" dirty="0"/>
          </a:p>
          <a:p>
            <a:r>
              <a:rPr lang="en-US" dirty="0"/>
              <a:t>72.4% Accuracy</a:t>
            </a:r>
          </a:p>
        </p:txBody>
      </p:sp>
      <p:sp>
        <p:nvSpPr>
          <p:cNvPr id="4" name="Slide Number Placeholder 3">
            <a:extLst>
              <a:ext uri="{FF2B5EF4-FFF2-40B4-BE49-F238E27FC236}">
                <a16:creationId xmlns:a16="http://schemas.microsoft.com/office/drawing/2014/main" id="{1BEFF1AD-DBBA-41F3-8AB7-DF0C6DE2BD42}"/>
              </a:ext>
            </a:extLst>
          </p:cNvPr>
          <p:cNvSpPr>
            <a:spLocks noGrp="1"/>
          </p:cNvSpPr>
          <p:nvPr>
            <p:ph type="sldNum" sz="quarter" idx="10"/>
          </p:nvPr>
        </p:nvSpPr>
        <p:spPr/>
        <p:txBody>
          <a:bodyPr/>
          <a:lstStyle/>
          <a:p>
            <a:fld id="{7C414AED-89CE-4A48-8B2B-1B3A5C68EA2A}" type="slidenum">
              <a:rPr lang="en-US" smtClean="0"/>
              <a:t>41</a:t>
            </a:fld>
            <a:endParaRPr lang="en-US" dirty="0"/>
          </a:p>
        </p:txBody>
      </p:sp>
    </p:spTree>
    <p:extLst>
      <p:ext uri="{BB962C8B-B14F-4D97-AF65-F5344CB8AC3E}">
        <p14:creationId xmlns:p14="http://schemas.microsoft.com/office/powerpoint/2010/main" val="3675259453"/>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A436-FAA5-4D15-9170-9919839C6B0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A7CA419-738B-4C24-9A19-29D8FD98737C}"/>
              </a:ext>
            </a:extLst>
          </p:cNvPr>
          <p:cNvSpPr>
            <a:spLocks noGrp="1"/>
          </p:cNvSpPr>
          <p:nvPr>
            <p:ph idx="1"/>
          </p:nvPr>
        </p:nvSpPr>
        <p:spPr/>
        <p:txBody>
          <a:bodyPr/>
          <a:lstStyle/>
          <a:p>
            <a:r>
              <a:rPr lang="en-US" dirty="0"/>
              <a:t>M21-4, Appendix B</a:t>
            </a:r>
          </a:p>
          <a:p>
            <a:pPr marL="0" indent="0">
              <a:buNone/>
            </a:pPr>
            <a:endParaRPr lang="en-US" dirty="0"/>
          </a:p>
          <a:p>
            <a:r>
              <a:rPr lang="en-US" dirty="0"/>
              <a:t>Share User Guide</a:t>
            </a:r>
          </a:p>
          <a:p>
            <a:pPr marL="0" indent="0">
              <a:buNone/>
            </a:pPr>
            <a:endParaRPr lang="en-US" sz="1000" dirty="0"/>
          </a:p>
          <a:p>
            <a:pPr lvl="1"/>
            <a:r>
              <a:rPr lang="en-US" dirty="0"/>
              <a:t>The End Product (EP) system is the primary workload monitoring and management tool for the Veterans Service Center (VSC) and the Pension Management Center (PMC)</a:t>
            </a:r>
          </a:p>
          <a:p>
            <a:pPr marL="457200" lvl="1" indent="0">
              <a:buNone/>
            </a:pPr>
            <a:endParaRPr lang="en-US" dirty="0"/>
          </a:p>
          <a:p>
            <a:pPr lvl="1"/>
            <a:r>
              <a:rPr lang="en-US" dirty="0"/>
              <a:t>The EP system affects claim management, productivity, and staffing</a:t>
            </a:r>
          </a:p>
        </p:txBody>
      </p:sp>
      <p:sp>
        <p:nvSpPr>
          <p:cNvPr id="4" name="Slide Number Placeholder 3">
            <a:extLst>
              <a:ext uri="{FF2B5EF4-FFF2-40B4-BE49-F238E27FC236}">
                <a16:creationId xmlns:a16="http://schemas.microsoft.com/office/drawing/2014/main" id="{2CFDBEB2-19A4-436A-9212-90A3BE66A9BB}"/>
              </a:ext>
            </a:extLst>
          </p:cNvPr>
          <p:cNvSpPr>
            <a:spLocks noGrp="1"/>
          </p:cNvSpPr>
          <p:nvPr>
            <p:ph type="sldNum" sz="quarter" idx="10"/>
          </p:nvPr>
        </p:nvSpPr>
        <p:spPr/>
        <p:txBody>
          <a:bodyPr/>
          <a:lstStyle/>
          <a:p>
            <a:fld id="{7C414AED-89CE-4A48-8B2B-1B3A5C68EA2A}" type="slidenum">
              <a:rPr lang="en-US" smtClean="0"/>
              <a:t>42</a:t>
            </a:fld>
            <a:endParaRPr lang="en-US" dirty="0"/>
          </a:p>
        </p:txBody>
      </p:sp>
    </p:spTree>
    <p:extLst>
      <p:ext uri="{BB962C8B-B14F-4D97-AF65-F5344CB8AC3E}">
        <p14:creationId xmlns:p14="http://schemas.microsoft.com/office/powerpoint/2010/main" val="1838294687"/>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99DE-2A2D-45A1-AD26-84DBE71D9E96}"/>
              </a:ext>
            </a:extLst>
          </p:cNvPr>
          <p:cNvSpPr>
            <a:spLocks noGrp="1"/>
          </p:cNvSpPr>
          <p:nvPr>
            <p:ph type="title"/>
          </p:nvPr>
        </p:nvSpPr>
        <p:spPr/>
        <p:txBody>
          <a:bodyPr/>
          <a:lstStyle/>
          <a:p>
            <a:r>
              <a:rPr lang="en-US" dirty="0"/>
              <a:t>EP System</a:t>
            </a:r>
          </a:p>
        </p:txBody>
      </p:sp>
      <p:sp>
        <p:nvSpPr>
          <p:cNvPr id="3" name="Content Placeholder 2">
            <a:extLst>
              <a:ext uri="{FF2B5EF4-FFF2-40B4-BE49-F238E27FC236}">
                <a16:creationId xmlns:a16="http://schemas.microsoft.com/office/drawing/2014/main" id="{2D62A080-580B-45BE-A65A-E2FFDDD4E0DD}"/>
              </a:ext>
            </a:extLst>
          </p:cNvPr>
          <p:cNvSpPr>
            <a:spLocks noGrp="1"/>
          </p:cNvSpPr>
          <p:nvPr>
            <p:ph idx="1"/>
          </p:nvPr>
        </p:nvSpPr>
        <p:spPr/>
        <p:txBody>
          <a:bodyPr/>
          <a:lstStyle/>
          <a:p>
            <a:r>
              <a:rPr lang="en-US" dirty="0"/>
              <a:t>Correct use of the EP system facilitates proper control of pending workloads and appropriate work measurement credit</a:t>
            </a:r>
          </a:p>
          <a:p>
            <a:pPr marL="0" indent="0">
              <a:buNone/>
            </a:pPr>
            <a:endParaRPr lang="en-US" dirty="0"/>
          </a:p>
          <a:p>
            <a:r>
              <a:rPr lang="en-US" dirty="0"/>
              <a:t>Correct work measurement is essential to:</a:t>
            </a:r>
          </a:p>
          <a:p>
            <a:pPr lvl="1"/>
            <a:r>
              <a:rPr lang="en-US" dirty="0"/>
              <a:t>Substantiate proper staffing requirements</a:t>
            </a:r>
          </a:p>
          <a:p>
            <a:pPr lvl="1"/>
            <a:r>
              <a:rPr lang="en-US" dirty="0"/>
              <a:t>Determine productive capacity</a:t>
            </a:r>
          </a:p>
          <a:p>
            <a:pPr marL="457200" lvl="1" indent="0">
              <a:buNone/>
            </a:pPr>
            <a:endParaRPr lang="en-US" dirty="0"/>
          </a:p>
          <a:p>
            <a:r>
              <a:rPr lang="en-US" dirty="0"/>
              <a:t>Received and completed EPs are used to formulate the annual budget submission to the Secretary, Office of Management and Budget (OMB), the President, and Congress</a:t>
            </a:r>
          </a:p>
        </p:txBody>
      </p:sp>
      <p:sp>
        <p:nvSpPr>
          <p:cNvPr id="4" name="Slide Number Placeholder 3">
            <a:extLst>
              <a:ext uri="{FF2B5EF4-FFF2-40B4-BE49-F238E27FC236}">
                <a16:creationId xmlns:a16="http://schemas.microsoft.com/office/drawing/2014/main" id="{9B486F8A-17CD-4667-9E64-DFBC558681C0}"/>
              </a:ext>
            </a:extLst>
          </p:cNvPr>
          <p:cNvSpPr>
            <a:spLocks noGrp="1"/>
          </p:cNvSpPr>
          <p:nvPr>
            <p:ph type="sldNum" sz="quarter" idx="10"/>
          </p:nvPr>
        </p:nvSpPr>
        <p:spPr/>
        <p:txBody>
          <a:bodyPr/>
          <a:lstStyle/>
          <a:p>
            <a:fld id="{7C414AED-89CE-4A48-8B2B-1B3A5C68EA2A}" type="slidenum">
              <a:rPr lang="en-US" smtClean="0"/>
              <a:t>43</a:t>
            </a:fld>
            <a:endParaRPr lang="en-US" dirty="0"/>
          </a:p>
        </p:txBody>
      </p:sp>
    </p:spTree>
    <p:extLst>
      <p:ext uri="{BB962C8B-B14F-4D97-AF65-F5344CB8AC3E}">
        <p14:creationId xmlns:p14="http://schemas.microsoft.com/office/powerpoint/2010/main" val="504947636"/>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1993-CDB7-4B8C-B147-6C52DD139CDA}"/>
              </a:ext>
            </a:extLst>
          </p:cNvPr>
          <p:cNvSpPr>
            <a:spLocks noGrp="1"/>
          </p:cNvSpPr>
          <p:nvPr>
            <p:ph type="title"/>
          </p:nvPr>
        </p:nvSpPr>
        <p:spPr/>
        <p:txBody>
          <a:bodyPr/>
          <a:lstStyle/>
          <a:p>
            <a:r>
              <a:rPr lang="en-US" dirty="0"/>
              <a:t>Establishing &amp; Maintaining EP Controls</a:t>
            </a:r>
          </a:p>
        </p:txBody>
      </p:sp>
      <p:sp>
        <p:nvSpPr>
          <p:cNvPr id="3" name="Content Placeholder 2">
            <a:extLst>
              <a:ext uri="{FF2B5EF4-FFF2-40B4-BE49-F238E27FC236}">
                <a16:creationId xmlns:a16="http://schemas.microsoft.com/office/drawing/2014/main" id="{CF4FCABA-37CC-42F3-A74A-C6F29D8DFCCA}"/>
              </a:ext>
            </a:extLst>
          </p:cNvPr>
          <p:cNvSpPr>
            <a:spLocks noGrp="1"/>
          </p:cNvSpPr>
          <p:nvPr>
            <p:ph idx="1"/>
          </p:nvPr>
        </p:nvSpPr>
        <p:spPr>
          <a:xfrm>
            <a:off x="847164" y="1589518"/>
            <a:ext cx="11153323" cy="4691641"/>
          </a:xfrm>
        </p:spPr>
        <p:txBody>
          <a:bodyPr/>
          <a:lstStyle/>
          <a:p>
            <a:r>
              <a:rPr lang="en-US" dirty="0"/>
              <a:t>Each claim should be promptly placed under the proper EP control</a:t>
            </a:r>
          </a:p>
          <a:p>
            <a:pPr marL="0" indent="0">
              <a:buNone/>
            </a:pPr>
            <a:endParaRPr lang="en-US" sz="1000" dirty="0"/>
          </a:p>
          <a:p>
            <a:pPr lvl="1"/>
            <a:r>
              <a:rPr lang="en-US" dirty="0"/>
              <a:t>Established and maintained in Share and VBMS</a:t>
            </a:r>
          </a:p>
          <a:p>
            <a:pPr marL="457200" lvl="1" indent="0">
              <a:buNone/>
            </a:pPr>
            <a:endParaRPr lang="en-US" sz="500" dirty="0"/>
          </a:p>
          <a:p>
            <a:pPr lvl="1"/>
            <a:r>
              <a:rPr lang="en-US" dirty="0"/>
              <a:t>Selecting the correct EP is the first step in establishing a claim and is essential for controlling and monitoring a claim as well as evaluating a station’s productivity</a:t>
            </a:r>
          </a:p>
          <a:p>
            <a:pPr marL="457200" lvl="1" indent="0">
              <a:buNone/>
            </a:pPr>
            <a:endParaRPr lang="en-US" sz="2800" dirty="0"/>
          </a:p>
          <a:p>
            <a:r>
              <a:rPr lang="en-US" dirty="0"/>
              <a:t>EP should remain pending until all required actions on that claim have been completed and a decision has been made for each claimed contention</a:t>
            </a:r>
          </a:p>
        </p:txBody>
      </p:sp>
      <p:sp>
        <p:nvSpPr>
          <p:cNvPr id="4" name="Slide Number Placeholder 3">
            <a:extLst>
              <a:ext uri="{FF2B5EF4-FFF2-40B4-BE49-F238E27FC236}">
                <a16:creationId xmlns:a16="http://schemas.microsoft.com/office/drawing/2014/main" id="{566BD206-053E-4440-A218-829185E38234}"/>
              </a:ext>
            </a:extLst>
          </p:cNvPr>
          <p:cNvSpPr>
            <a:spLocks noGrp="1"/>
          </p:cNvSpPr>
          <p:nvPr>
            <p:ph type="sldNum" sz="quarter" idx="10"/>
          </p:nvPr>
        </p:nvSpPr>
        <p:spPr/>
        <p:txBody>
          <a:bodyPr/>
          <a:lstStyle/>
          <a:p>
            <a:fld id="{7C414AED-89CE-4A48-8B2B-1B3A5C68EA2A}" type="slidenum">
              <a:rPr lang="en-US" smtClean="0"/>
              <a:t>44</a:t>
            </a:fld>
            <a:endParaRPr lang="en-US" dirty="0"/>
          </a:p>
        </p:txBody>
      </p:sp>
    </p:spTree>
    <p:extLst>
      <p:ext uri="{BB962C8B-B14F-4D97-AF65-F5344CB8AC3E}">
        <p14:creationId xmlns:p14="http://schemas.microsoft.com/office/powerpoint/2010/main" val="196939926"/>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28EC-D6AA-4E4E-B365-2129AD2D500E}"/>
              </a:ext>
            </a:extLst>
          </p:cNvPr>
          <p:cNvSpPr>
            <a:spLocks noGrp="1"/>
          </p:cNvSpPr>
          <p:nvPr>
            <p:ph type="title"/>
          </p:nvPr>
        </p:nvSpPr>
        <p:spPr/>
        <p:txBody>
          <a:bodyPr/>
          <a:lstStyle/>
          <a:p>
            <a:r>
              <a:rPr lang="en-US" dirty="0"/>
              <a:t>Pending Issue File Clear (PCLR/PIF Clear)</a:t>
            </a:r>
          </a:p>
        </p:txBody>
      </p:sp>
      <p:sp>
        <p:nvSpPr>
          <p:cNvPr id="3" name="Content Placeholder 2">
            <a:extLst>
              <a:ext uri="{FF2B5EF4-FFF2-40B4-BE49-F238E27FC236}">
                <a16:creationId xmlns:a16="http://schemas.microsoft.com/office/drawing/2014/main" id="{BDF77199-3397-4B0E-A2A4-6BAE92097B9E}"/>
              </a:ext>
            </a:extLst>
          </p:cNvPr>
          <p:cNvSpPr>
            <a:spLocks noGrp="1"/>
          </p:cNvSpPr>
          <p:nvPr>
            <p:ph idx="1"/>
          </p:nvPr>
        </p:nvSpPr>
        <p:spPr>
          <a:xfrm>
            <a:off x="847164" y="1589518"/>
            <a:ext cx="11344835" cy="4691641"/>
          </a:xfrm>
        </p:spPr>
        <p:txBody>
          <a:bodyPr/>
          <a:lstStyle/>
          <a:p>
            <a:r>
              <a:rPr lang="en-US" dirty="0"/>
              <a:t>All required actions on a claim have been completed and each contention has been decided</a:t>
            </a:r>
          </a:p>
          <a:p>
            <a:pPr marL="0" indent="0">
              <a:buNone/>
            </a:pPr>
            <a:endParaRPr lang="en-US" sz="1000" dirty="0"/>
          </a:p>
          <a:p>
            <a:r>
              <a:rPr lang="en-US" dirty="0"/>
              <a:t>Work credit is warranted</a:t>
            </a:r>
          </a:p>
          <a:p>
            <a:pPr marL="0" indent="0">
              <a:buNone/>
            </a:pPr>
            <a:endParaRPr lang="en-US" sz="1000" dirty="0"/>
          </a:p>
          <a:p>
            <a:r>
              <a:rPr lang="en-US" dirty="0"/>
              <a:t>Award or disallowance action not needed</a:t>
            </a:r>
          </a:p>
          <a:p>
            <a:pPr marL="0" indent="0">
              <a:buNone/>
            </a:pPr>
            <a:endParaRPr lang="en-US" sz="1000" dirty="0"/>
          </a:p>
          <a:p>
            <a:r>
              <a:rPr lang="en-US" dirty="0"/>
              <a:t>Cleared EPs accumulate through authorized awards or PCLR action</a:t>
            </a:r>
          </a:p>
          <a:p>
            <a:pPr marL="0" indent="0">
              <a:buNone/>
            </a:pPr>
            <a:endParaRPr lang="en-US" sz="1000" dirty="0"/>
          </a:p>
          <a:p>
            <a:r>
              <a:rPr lang="en-US" dirty="0"/>
              <a:t>Applies a percentage of work credit based on the weight of the EP</a:t>
            </a:r>
          </a:p>
          <a:p>
            <a:pPr marL="0" indent="0">
              <a:buNone/>
            </a:pPr>
            <a:endParaRPr lang="en-US" sz="1000" dirty="0"/>
          </a:p>
          <a:p>
            <a:r>
              <a:rPr lang="en-US" dirty="0"/>
              <a:t>Adds points to the monthly production average</a:t>
            </a:r>
          </a:p>
        </p:txBody>
      </p:sp>
      <p:sp>
        <p:nvSpPr>
          <p:cNvPr id="4" name="Slide Number Placeholder 3">
            <a:extLst>
              <a:ext uri="{FF2B5EF4-FFF2-40B4-BE49-F238E27FC236}">
                <a16:creationId xmlns:a16="http://schemas.microsoft.com/office/drawing/2014/main" id="{F8A7D32D-C6B1-4850-8DE0-CB275C8DC25B}"/>
              </a:ext>
            </a:extLst>
          </p:cNvPr>
          <p:cNvSpPr>
            <a:spLocks noGrp="1"/>
          </p:cNvSpPr>
          <p:nvPr>
            <p:ph type="sldNum" sz="quarter" idx="10"/>
          </p:nvPr>
        </p:nvSpPr>
        <p:spPr/>
        <p:txBody>
          <a:bodyPr/>
          <a:lstStyle/>
          <a:p>
            <a:fld id="{7C414AED-89CE-4A48-8B2B-1B3A5C68EA2A}" type="slidenum">
              <a:rPr lang="en-US" smtClean="0"/>
              <a:t>45</a:t>
            </a:fld>
            <a:endParaRPr lang="en-US" dirty="0"/>
          </a:p>
        </p:txBody>
      </p:sp>
    </p:spTree>
    <p:extLst>
      <p:ext uri="{BB962C8B-B14F-4D97-AF65-F5344CB8AC3E}">
        <p14:creationId xmlns:p14="http://schemas.microsoft.com/office/powerpoint/2010/main" val="3457667224"/>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907B-BFD2-4BCF-86A7-A4351BDECFAC}"/>
              </a:ext>
            </a:extLst>
          </p:cNvPr>
          <p:cNvSpPr>
            <a:spLocks noGrp="1"/>
          </p:cNvSpPr>
          <p:nvPr>
            <p:ph type="title"/>
          </p:nvPr>
        </p:nvSpPr>
        <p:spPr/>
        <p:txBody>
          <a:bodyPr/>
          <a:lstStyle/>
          <a:p>
            <a:r>
              <a:rPr lang="en-US" dirty="0"/>
              <a:t>Pending Issue Cancel (PCAN/PIF Cancel)</a:t>
            </a:r>
          </a:p>
        </p:txBody>
      </p:sp>
      <p:sp>
        <p:nvSpPr>
          <p:cNvPr id="3" name="Content Placeholder 2">
            <a:extLst>
              <a:ext uri="{FF2B5EF4-FFF2-40B4-BE49-F238E27FC236}">
                <a16:creationId xmlns:a16="http://schemas.microsoft.com/office/drawing/2014/main" id="{8F7EAE3B-9199-4C8D-A260-FC63967A88B9}"/>
              </a:ext>
            </a:extLst>
          </p:cNvPr>
          <p:cNvSpPr>
            <a:spLocks noGrp="1"/>
          </p:cNvSpPr>
          <p:nvPr>
            <p:ph idx="1"/>
          </p:nvPr>
        </p:nvSpPr>
        <p:spPr/>
        <p:txBody>
          <a:bodyPr/>
          <a:lstStyle/>
          <a:p>
            <a:r>
              <a:rPr lang="en-US" dirty="0"/>
              <a:t>Taken when award/disallowance action is not appropriate</a:t>
            </a:r>
          </a:p>
          <a:p>
            <a:pPr marL="0" indent="0">
              <a:buNone/>
            </a:pPr>
            <a:endParaRPr lang="en-US" sz="800" dirty="0"/>
          </a:p>
          <a:p>
            <a:pPr lvl="1"/>
            <a:r>
              <a:rPr lang="en-US" dirty="0"/>
              <a:t>If award/disallowance action is indicated, it may be accomplished by cancelling the issue during authorization</a:t>
            </a:r>
          </a:p>
          <a:p>
            <a:pPr marL="457200" lvl="1" indent="0">
              <a:buNone/>
            </a:pPr>
            <a:endParaRPr lang="en-US" sz="1000" dirty="0"/>
          </a:p>
          <a:p>
            <a:r>
              <a:rPr lang="en-US" dirty="0"/>
              <a:t>No work credit applied to employee or station</a:t>
            </a:r>
          </a:p>
          <a:p>
            <a:pPr marL="0" indent="0">
              <a:buNone/>
            </a:pPr>
            <a:endParaRPr lang="en-US" sz="1000" dirty="0"/>
          </a:p>
          <a:p>
            <a:r>
              <a:rPr lang="en-US" dirty="0"/>
              <a:t>Note must be added to VBMS explaining cancellation reason</a:t>
            </a:r>
          </a:p>
          <a:p>
            <a:pPr marL="0" indent="0">
              <a:buNone/>
            </a:pPr>
            <a:endParaRPr lang="en-US" sz="1000" dirty="0"/>
          </a:p>
          <a:p>
            <a:r>
              <a:rPr lang="en-US" b="1" dirty="0">
                <a:solidFill>
                  <a:srgbClr val="FF0000"/>
                </a:solidFill>
                <a:effectLst>
                  <a:outerShdw blurRad="38100" dist="38100" dir="2700000" algn="tl">
                    <a:srgbClr val="000000">
                      <a:alpha val="43137"/>
                    </a:srgbClr>
                  </a:outerShdw>
                </a:effectLst>
              </a:rPr>
              <a:t>Reminder:</a:t>
            </a:r>
            <a:r>
              <a:rPr lang="en-US" dirty="0"/>
              <a:t>  Review all of the available systems when determining whether EP credit is warranted</a:t>
            </a:r>
          </a:p>
        </p:txBody>
      </p:sp>
      <p:sp>
        <p:nvSpPr>
          <p:cNvPr id="4" name="Slide Number Placeholder 3">
            <a:extLst>
              <a:ext uri="{FF2B5EF4-FFF2-40B4-BE49-F238E27FC236}">
                <a16:creationId xmlns:a16="http://schemas.microsoft.com/office/drawing/2014/main" id="{85D5E9E5-5584-481F-B709-716991C7E72B}"/>
              </a:ext>
            </a:extLst>
          </p:cNvPr>
          <p:cNvSpPr>
            <a:spLocks noGrp="1"/>
          </p:cNvSpPr>
          <p:nvPr>
            <p:ph type="sldNum" sz="quarter" idx="10"/>
          </p:nvPr>
        </p:nvSpPr>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3751897681"/>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47</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Quality Call Leads at the mailbox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January 10th</a:t>
            </a:r>
          </a:p>
          <a:p>
            <a:pPr lvl="2"/>
            <a:r>
              <a:rPr lang="en-US" dirty="0">
                <a:solidFill>
                  <a:srgbClr val="FF0000"/>
                </a:solidFill>
              </a:rPr>
              <a:t>Questions submitted after Jan 10th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this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Quality Call Leads at the mailbox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49</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AMA – Listing Laws &amp; Regulations</a:t>
            </a:r>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sp>
        <p:nvSpPr>
          <p:cNvPr id="7" name="TextBox 1"/>
          <p:cNvSpPr txBox="1">
            <a:spLocks noChangeArrowheads="1"/>
          </p:cNvSpPr>
          <p:nvPr/>
        </p:nvSpPr>
        <p:spPr bwMode="auto">
          <a:xfrm>
            <a:off x="666975" y="2546013"/>
            <a:ext cx="113600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Robert Johnson</a:t>
            </a:r>
          </a:p>
        </p:txBody>
      </p:sp>
    </p:spTree>
    <p:extLst>
      <p:ext uri="{BB962C8B-B14F-4D97-AF65-F5344CB8AC3E}">
        <p14:creationId xmlns:p14="http://schemas.microsoft.com/office/powerpoint/2010/main" val="1087787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50</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presented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recorded in January</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96E68-FE54-4E62-B109-2E259AFD7F93}"/>
              </a:ext>
            </a:extLst>
          </p:cNvPr>
          <p:cNvSpPr>
            <a:spLocks noGrp="1"/>
          </p:cNvSpPr>
          <p:nvPr>
            <p:ph type="title"/>
          </p:nvPr>
        </p:nvSpPr>
        <p:spPr/>
        <p:txBody>
          <a:bodyPr/>
          <a:lstStyle/>
          <a:p>
            <a:r>
              <a:rPr lang="en-US" dirty="0"/>
              <a:t>Numerical Format Necessary</a:t>
            </a:r>
          </a:p>
        </p:txBody>
      </p:sp>
      <p:sp>
        <p:nvSpPr>
          <p:cNvPr id="3" name="Content Placeholder 2">
            <a:extLst>
              <a:ext uri="{FF2B5EF4-FFF2-40B4-BE49-F238E27FC236}">
                <a16:creationId xmlns:a16="http://schemas.microsoft.com/office/drawing/2014/main" id="{323003A2-2347-4C6C-81DE-3275089D65EA}"/>
              </a:ext>
            </a:extLst>
          </p:cNvPr>
          <p:cNvSpPr>
            <a:spLocks noGrp="1"/>
          </p:cNvSpPr>
          <p:nvPr>
            <p:ph idx="1"/>
          </p:nvPr>
        </p:nvSpPr>
        <p:spPr/>
        <p:txBody>
          <a:bodyPr/>
          <a:lstStyle/>
          <a:p>
            <a:r>
              <a:rPr lang="en-US" dirty="0"/>
              <a:t>Compensation Service Quality Assurance Guidance – 11/27/2019</a:t>
            </a:r>
          </a:p>
          <a:p>
            <a:pPr marL="0" indent="0">
              <a:buNone/>
            </a:pPr>
            <a:endParaRPr lang="en-US" sz="1000" dirty="0"/>
          </a:p>
          <a:p>
            <a:pPr lvl="1"/>
            <a:r>
              <a:rPr lang="en-US" dirty="0"/>
              <a:t>Clarifies guidance provided in May 2019 Quality Call Bulletin</a:t>
            </a:r>
          </a:p>
          <a:p>
            <a:pPr marL="457200" lvl="1" indent="0">
              <a:buNone/>
            </a:pPr>
            <a:endParaRPr lang="en-US" sz="2800" dirty="0"/>
          </a:p>
          <a:p>
            <a:r>
              <a:rPr lang="en-US" dirty="0"/>
              <a:t>Including only written narrative of laws/regs is not sufficient</a:t>
            </a:r>
          </a:p>
          <a:p>
            <a:pPr marL="0" indent="0">
              <a:buNone/>
            </a:pPr>
            <a:endParaRPr lang="en-US" dirty="0"/>
          </a:p>
          <a:p>
            <a:r>
              <a:rPr lang="en-US" dirty="0"/>
              <a:t>Numerical citation of discussed legal theory/theories required</a:t>
            </a:r>
          </a:p>
          <a:p>
            <a:pPr marL="0" indent="0">
              <a:buNone/>
            </a:pPr>
            <a:endParaRPr lang="en-US" sz="1000" dirty="0"/>
          </a:p>
          <a:p>
            <a:pPr lvl="1"/>
            <a:r>
              <a:rPr lang="en-US" dirty="0"/>
              <a:t>Consistent with VBMS-R; the M21-1; and, AMA FAQs</a:t>
            </a:r>
          </a:p>
          <a:p>
            <a:pPr marL="457200" lvl="1" indent="0">
              <a:buNone/>
            </a:pPr>
            <a:endParaRPr lang="en-US" sz="800" dirty="0"/>
          </a:p>
          <a:p>
            <a:pPr lvl="2"/>
            <a:r>
              <a:rPr lang="en-US" dirty="0"/>
              <a:t>No grace period – new guidance going forward</a:t>
            </a:r>
          </a:p>
        </p:txBody>
      </p:sp>
      <p:sp>
        <p:nvSpPr>
          <p:cNvPr id="4" name="Slide Number Placeholder 3">
            <a:extLst>
              <a:ext uri="{FF2B5EF4-FFF2-40B4-BE49-F238E27FC236}">
                <a16:creationId xmlns:a16="http://schemas.microsoft.com/office/drawing/2014/main" id="{B36C9C1E-4C4A-43AF-87B2-AA8016730729}"/>
              </a:ext>
            </a:extLst>
          </p:cNvPr>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333663349"/>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Private DBQ Clarification</a:t>
            </a:r>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Jennifer Monville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Rating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lvl="0" algn="ctr" eaLnBrk="1" fontAlgn="base" hangingPunct="1">
              <a:spcBef>
                <a:spcPct val="0"/>
              </a:spcBef>
              <a:spcAft>
                <a:spcPct val="0"/>
              </a:spcAft>
              <a:buClrTx/>
              <a:buNone/>
              <a:defRPr/>
            </a:pPr>
            <a:r>
              <a:rPr lang="en-US" altLang="en-US" sz="3200" kern="0" dirty="0">
                <a:solidFill>
                  <a:srgbClr val="000066"/>
                </a:solidFill>
              </a:rPr>
              <a:t>VARO Nashville</a:t>
            </a:r>
          </a:p>
        </p:txBody>
      </p:sp>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D7E2-8D4B-4275-B540-693F92950A4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49867C3-6DFF-4AA3-A8E1-C78287EA348B}"/>
              </a:ext>
            </a:extLst>
          </p:cNvPr>
          <p:cNvSpPr>
            <a:spLocks noGrp="1"/>
          </p:cNvSpPr>
          <p:nvPr>
            <p:ph idx="1"/>
          </p:nvPr>
        </p:nvSpPr>
        <p:spPr/>
        <p:txBody>
          <a:bodyPr/>
          <a:lstStyle/>
          <a:p>
            <a:r>
              <a:rPr lang="en-US" dirty="0"/>
              <a:t>October 2019 VSCM Compensation Service Bulletin (CSB)</a:t>
            </a:r>
          </a:p>
          <a:p>
            <a:pPr marL="0" indent="0">
              <a:buNone/>
            </a:pPr>
            <a:endParaRPr lang="en-US" sz="1000" dirty="0"/>
          </a:p>
          <a:p>
            <a:r>
              <a:rPr lang="en-US" dirty="0"/>
              <a:t>M21-1 III.iv.3.D.2</a:t>
            </a:r>
          </a:p>
          <a:p>
            <a:pPr marL="0" indent="0">
              <a:buNone/>
            </a:pPr>
            <a:endParaRPr lang="en-US" sz="1000" dirty="0"/>
          </a:p>
          <a:p>
            <a:r>
              <a:rPr lang="en-US" dirty="0"/>
              <a:t>M21-1 III.iv.5.A.2.b</a:t>
            </a:r>
          </a:p>
          <a:p>
            <a:pPr marL="0" indent="0">
              <a:buNone/>
            </a:pPr>
            <a:endParaRPr lang="en-US" sz="1000" dirty="0"/>
          </a:p>
          <a:p>
            <a:r>
              <a:rPr lang="en-US" dirty="0"/>
              <a:t>M21-1 III.iv.5.A.8.a</a:t>
            </a:r>
          </a:p>
          <a:p>
            <a:pPr marL="0" indent="0">
              <a:buNone/>
            </a:pPr>
            <a:endParaRPr lang="en-US" sz="1000" dirty="0"/>
          </a:p>
          <a:p>
            <a:r>
              <a:rPr lang="en-US" dirty="0"/>
              <a:t>M21-1 III.iv.3.D.2.c</a:t>
            </a:r>
          </a:p>
          <a:p>
            <a:pPr marL="0" indent="0">
              <a:buNone/>
            </a:pPr>
            <a:endParaRPr lang="en-US" sz="1000" dirty="0"/>
          </a:p>
          <a:p>
            <a:r>
              <a:rPr lang="en-US" dirty="0"/>
              <a:t>M21-1 III.vi.5.A</a:t>
            </a:r>
          </a:p>
          <a:p>
            <a:pPr marL="0" indent="0">
              <a:buNone/>
            </a:pPr>
            <a:endParaRPr lang="en-US" sz="1000" dirty="0"/>
          </a:p>
          <a:p>
            <a:r>
              <a:rPr lang="en-US" dirty="0">
                <a:hlinkClick r:id="rId2"/>
              </a:rPr>
              <a:t>DBQ Switchboard</a:t>
            </a:r>
            <a:endParaRPr lang="en-US" dirty="0"/>
          </a:p>
        </p:txBody>
      </p:sp>
      <p:sp>
        <p:nvSpPr>
          <p:cNvPr id="4" name="Slide Number Placeholder 3">
            <a:extLst>
              <a:ext uri="{FF2B5EF4-FFF2-40B4-BE49-F238E27FC236}">
                <a16:creationId xmlns:a16="http://schemas.microsoft.com/office/drawing/2014/main" id="{FD4F4EF9-6AAE-458F-BA5E-4744EF30F9AD}"/>
              </a:ext>
            </a:extLst>
          </p:cNvPr>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199463287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DBQ Clarification</a:t>
            </a:r>
          </a:p>
        </p:txBody>
      </p:sp>
      <p:sp>
        <p:nvSpPr>
          <p:cNvPr id="3" name="Content Placeholder 2"/>
          <p:cNvSpPr>
            <a:spLocks noGrp="1"/>
          </p:cNvSpPr>
          <p:nvPr>
            <p:ph idx="1"/>
          </p:nvPr>
        </p:nvSpPr>
        <p:spPr/>
        <p:txBody>
          <a:bodyPr/>
          <a:lstStyle/>
          <a:p>
            <a:r>
              <a:rPr lang="en-US" dirty="0"/>
              <a:t>In general, as with other items of evidence, DBQs from treatment providers should be taken at face value</a:t>
            </a:r>
          </a:p>
          <a:p>
            <a:pPr marL="0" indent="0">
              <a:buNone/>
            </a:pPr>
            <a:endParaRPr lang="en-US" dirty="0"/>
          </a:p>
          <a:p>
            <a:r>
              <a:rPr lang="en-US" dirty="0"/>
              <a:t>All DBQs completed by treatment providers are subject to validation to confirm the authenticity of the information provided</a:t>
            </a:r>
          </a:p>
          <a:p>
            <a:pPr marL="0" indent="0">
              <a:buNone/>
            </a:pPr>
            <a:endParaRPr lang="en-US" dirty="0"/>
          </a:p>
          <a:p>
            <a:r>
              <a:rPr lang="en-US" dirty="0"/>
              <a:t>DBQs released for public use inform the provider of the purpose of the DBQ, and that follow-up information may be requested</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1851754520"/>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7B6E5-0F04-4CEF-A7BC-E28EF6BF7FB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3.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19778</TotalTime>
  <Words>3217</Words>
  <Application>Microsoft Office PowerPoint</Application>
  <PresentationFormat>Widescreen</PresentationFormat>
  <Paragraphs>469</Paragraphs>
  <Slides>50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Arial Black</vt:lpstr>
      <vt:lpstr>Calibri</vt:lpstr>
      <vt:lpstr>Century Schoolbook</vt:lpstr>
      <vt:lpstr>Courier New</vt:lpstr>
      <vt:lpstr>Tahoma</vt:lpstr>
      <vt:lpstr>Verdana</vt:lpstr>
      <vt:lpstr>Wingdings</vt:lpstr>
      <vt:lpstr>Ppt0000000</vt:lpstr>
      <vt:lpstr>FOR TMS TRAINING CREDIT</vt:lpstr>
      <vt:lpstr>PowerPoint Presentation</vt:lpstr>
      <vt:lpstr>Welcome to the December 2019 Quality Call</vt:lpstr>
      <vt:lpstr>Agenda</vt:lpstr>
      <vt:lpstr>AMA – Listing Laws &amp; Regulations</vt:lpstr>
      <vt:lpstr>Numerical Format Necessary</vt:lpstr>
      <vt:lpstr>Private DBQ Clarification</vt:lpstr>
      <vt:lpstr>References</vt:lpstr>
      <vt:lpstr>Private DBQ Clarification</vt:lpstr>
      <vt:lpstr>When is a Private DBQ Sufficient?</vt:lpstr>
      <vt:lpstr>Process of Clarification if Insufficient</vt:lpstr>
      <vt:lpstr>Process of Clarification if Insufficient (Cont’d)</vt:lpstr>
      <vt:lpstr>Important Reminders</vt:lpstr>
      <vt:lpstr>Important Reminders (Cont’d)</vt:lpstr>
      <vt:lpstr>Private DBQ Clarification Question # 1</vt:lpstr>
      <vt:lpstr>Private DBQ Clarification Answer # 1</vt:lpstr>
      <vt:lpstr>Private DBQ Clarification Question # 2</vt:lpstr>
      <vt:lpstr>Private DBQ Clarification Answer # 2</vt:lpstr>
      <vt:lpstr>Caseflow Intake:  Claims Establishment &amp; Editing of Claim Labels and Contentions</vt:lpstr>
      <vt:lpstr>Erroneously Established AMA Claims</vt:lpstr>
      <vt:lpstr>Erroneously Established AMA Claims (Cont’d)</vt:lpstr>
      <vt:lpstr>Erroneously Established AMA Claims (Cont’d)</vt:lpstr>
      <vt:lpstr>Erroneously Established AMA Claims or Contentions</vt:lpstr>
      <vt:lpstr>Routing of Advisory &amp; Administrative Requests</vt:lpstr>
      <vt:lpstr>Routing Issue and Solution</vt:lpstr>
      <vt:lpstr>Process</vt:lpstr>
      <vt:lpstr>Annual Eligibility Review for IU</vt:lpstr>
      <vt:lpstr>Annual Eligibility Review for IU</vt:lpstr>
      <vt:lpstr>Annual Eligibility Review for IU (Cont’d)</vt:lpstr>
      <vt:lpstr>Questions</vt:lpstr>
      <vt:lpstr>Q-Tip</vt:lpstr>
      <vt:lpstr>PowerPoint Presentation</vt:lpstr>
      <vt:lpstr>Medical Reports – Increased Evaluation</vt:lpstr>
      <vt:lpstr>Common Example</vt:lpstr>
      <vt:lpstr>Military Sexual Trauma Special-Focused Review</vt:lpstr>
      <vt:lpstr>May 2019 Quality Call</vt:lpstr>
      <vt:lpstr>FY19 Initial Actions Taken</vt:lpstr>
      <vt:lpstr>FY19 MST SFR Findings</vt:lpstr>
      <vt:lpstr>Quality Assurance Post-SFR Actions</vt:lpstr>
      <vt:lpstr>End Product (EP) System / PCLR vs PCAN</vt:lpstr>
      <vt:lpstr>FY19 EP Cancellations Special-Focused Review</vt:lpstr>
      <vt:lpstr>References</vt:lpstr>
      <vt:lpstr>EP System</vt:lpstr>
      <vt:lpstr>Establishing &amp; Maintaining EP Controls</vt:lpstr>
      <vt:lpstr>Pending Issue File Clear (PCLR/PIF Clear)</vt:lpstr>
      <vt:lpstr>Pending Issue Cancel (PCAN/PIF Cancel)</vt:lpstr>
      <vt:lpstr>Questions – Suggestions – Next Quality Call</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December 2019 PowerPoint Presentation</dc:title>
  <dc:subject/>
  <dc:creator>Department of Veterans Affairs, Veterans Benefits Administration, Compensation Service, STAFF</dc:creator>
  <cp:lastModifiedBy>Kathy Poole</cp:lastModifiedBy>
  <cp:revision>1440</cp:revision>
  <dcterms:created xsi:type="dcterms:W3CDTF">2014-04-30T02:32:11Z</dcterms:created>
  <dcterms:modified xsi:type="dcterms:W3CDTF">2019-12-17T19:09:53Z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