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0" r:id="rId6"/>
    <p:sldMasterId id="2147483695" r:id="rId7"/>
    <p:sldMasterId id="2147483706" r:id="rId8"/>
    <p:sldMasterId id="2147483722" r:id="rId9"/>
    <p:sldMasterId id="2147483726" r:id="rId10"/>
    <p:sldMasterId id="2147483730" r:id="rId11"/>
    <p:sldMasterId id="2147483735" r:id="rId12"/>
    <p:sldMasterId id="2147483739" r:id="rId13"/>
    <p:sldMasterId id="2147483743" r:id="rId14"/>
    <p:sldMasterId id="2147483747" r:id="rId15"/>
  </p:sldMasterIdLst>
  <p:notesMasterIdLst>
    <p:notesMasterId r:id="rId24"/>
  </p:notesMasterIdLst>
  <p:sldIdLst>
    <p:sldId id="285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6FF"/>
    <a:srgbClr val="66FF99"/>
    <a:srgbClr val="B3E17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0" autoAdjust="0"/>
    <p:restoredTop sz="94660"/>
  </p:normalViewPr>
  <p:slideViewPr>
    <p:cSldViewPr>
      <p:cViewPr varScale="1">
        <p:scale>
          <a:sx n="110" d="100"/>
          <a:sy n="110" d="100"/>
        </p:scale>
        <p:origin x="3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552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7750B4-E86B-473A-80C1-3C17D59C28B4}"/>
              </a:ext>
            </a:extLst>
          </p:cNvPr>
          <p:cNvSpPr/>
          <p:nvPr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F1E876-F995-4D62-843B-A5FCBF733B7C}"/>
              </a:ext>
            </a:extLst>
          </p:cNvPr>
          <p:cNvSpPr txBox="1">
            <a:spLocks/>
          </p:cNvSpPr>
          <p:nvPr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81B109-8685-42C4-9EE1-A63779C88B46}"/>
              </a:ext>
            </a:extLst>
          </p:cNvPr>
          <p:cNvGrpSpPr/>
          <p:nvPr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CA46AD42-2F6E-4A7D-AB11-62806BA45887}"/>
                </a:ext>
              </a:extLst>
            </p:cNvPr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7FD1B1B7-E219-49FC-9174-1343133A870D}"/>
                </a:ext>
              </a:extLst>
            </p:cNvPr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B0952A-D319-401E-9F4D-1D2707AE2DD6}"/>
                </a:ext>
              </a:extLst>
            </p:cNvPr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1BB3B993-B441-4334-BD6A-77443C66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31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6D9E1-8B0A-46A2-99D7-A510DDA899F3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546A1-FFA7-43AB-9C79-3A99BC78641E}"/>
              </a:ext>
            </a:extLst>
          </p:cNvPr>
          <p:cNvSpPr txBox="1"/>
          <p:nvPr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B54C7-5D44-4C0F-B24D-4545A37CF862}"/>
              </a:ext>
            </a:extLst>
          </p:cNvPr>
          <p:cNvSpPr txBox="1"/>
          <p:nvPr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70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7D12D-3DB8-498A-9D1D-22D435AC9352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23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413392-BEDF-4FF6-B7CD-D58F59F973B1}"/>
              </a:ext>
            </a:extLst>
          </p:cNvPr>
          <p:cNvSpPr txBox="1">
            <a:spLocks/>
          </p:cNvSpPr>
          <p:nvPr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5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9942A4-9A34-4B8D-B11A-B817E73E7D9C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F5AE2-0531-4960-995F-4B6DA98759B3}"/>
              </a:ext>
            </a:extLst>
          </p:cNvPr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3766010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D4A26-9409-479B-BB54-4A306FF6F49F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79B04-4654-4DC5-9B19-B46D4D68F1A6}"/>
              </a:ext>
            </a:extLst>
          </p:cNvPr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3078372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CFA7-A116-4E62-9D17-2D0A32F9B424}"/>
              </a:ext>
            </a:extLst>
          </p:cNvPr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5155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57A7F-41A3-428E-868E-C8E910471134}"/>
              </a:ext>
            </a:extLst>
          </p:cNvPr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810936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48A07-B4F5-46FD-BCDA-54D662AAED2E}"/>
              </a:ext>
            </a:extLst>
          </p:cNvPr>
          <p:cNvSpPr txBox="1"/>
          <p:nvPr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213709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54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720C63-008F-451C-82C5-F82C82400982}"/>
              </a:ext>
            </a:extLst>
          </p:cNvPr>
          <p:cNvSpPr/>
          <p:nvPr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381414-2F5C-4A73-B5FE-E678FF5D9A4C}"/>
              </a:ext>
            </a:extLst>
          </p:cNvPr>
          <p:cNvSpPr txBox="1">
            <a:spLocks/>
          </p:cNvSpPr>
          <p:nvPr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E7F018-5177-4572-8FB3-1FCFE56B19FB}"/>
              </a:ext>
            </a:extLst>
          </p:cNvPr>
          <p:cNvGrpSpPr/>
          <p:nvPr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83C96961-1D56-49BE-921F-CB39F35D273D}"/>
                </a:ext>
              </a:extLst>
            </p:cNvPr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B9C24FDB-A0DC-459F-8FFE-93BA36FEE0DA}"/>
                </a:ext>
              </a:extLst>
            </p:cNvPr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79E1C2-627C-43A3-8E48-C1E0F267DBE4}"/>
                </a:ext>
              </a:extLst>
            </p:cNvPr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01C74A6E-6F6D-4546-AEB7-B379ECC8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06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71CA9-22E1-4B7D-82A1-BFAFFB084F32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4D857-F005-4872-8647-A65A0AB7FB7B}"/>
              </a:ext>
            </a:extLst>
          </p:cNvPr>
          <p:cNvSpPr txBox="1"/>
          <p:nvPr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7C70F-2A99-45A5-B079-6E62E344DF8A}"/>
              </a:ext>
            </a:extLst>
          </p:cNvPr>
          <p:cNvSpPr txBox="1"/>
          <p:nvPr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01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B0584-3880-4FDD-B47B-EF5607D29A14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07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6C6451-1A87-46FC-B600-7B449B80D050}"/>
              </a:ext>
            </a:extLst>
          </p:cNvPr>
          <p:cNvSpPr txBox="1">
            <a:spLocks/>
          </p:cNvSpPr>
          <p:nvPr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99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90826-5FCB-4701-8F6B-21C01426044D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6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E32DF-B80D-4CBF-B81C-A4CDDD4D3E7D}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08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44186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182742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971178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77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69163202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39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5472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54754025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35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1652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1314437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55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44769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854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56444616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376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1685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298983519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6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0214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4932246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01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4958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721615917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82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3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68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tags" Target="../tags/tag6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74.xml"/><Relationship Id="rId7" Type="http://schemas.openxmlformats.org/officeDocument/2006/relationships/tags" Target="../tags/tag7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55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tags" Target="../tags/tag1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slideLayout" Target="../slideLayouts/slideLayout61.xml"/><Relationship Id="rId7" Type="http://schemas.openxmlformats.org/officeDocument/2006/relationships/tags" Target="../tags/tag2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2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65.xml"/><Relationship Id="rId7" Type="http://schemas.openxmlformats.org/officeDocument/2006/relationships/tags" Target="../tags/tag3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9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22A6C4-E27F-4A85-BD4E-EA33016678C6}"/>
              </a:ext>
            </a:extLst>
          </p:cNvPr>
          <p:cNvGrpSpPr/>
          <p:nvPr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326915-3730-4EC2-8430-0B9C71C6F00F}"/>
                </a:ext>
              </a:extLst>
            </p:cNvPr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C:\Users\vacoGrovem\AppData\Local\Microsoft\Windows\Temporary Internet Files\Content.Outlook\83QVOJUE\CHOOSE-VA-rev.png">
              <a:extLst>
                <a:ext uri="{FF2B5EF4-FFF2-40B4-BE49-F238E27FC236}">
                  <a16:creationId xmlns:a16="http://schemas.microsoft.com/office/drawing/2014/main" id="{526F7E72-3395-4599-8ADB-33D0253154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PPSeal.png">
              <a:extLst>
                <a:ext uri="{FF2B5EF4-FFF2-40B4-BE49-F238E27FC236}">
                  <a16:creationId xmlns:a16="http://schemas.microsoft.com/office/drawing/2014/main" id="{14909D74-9B55-46ED-90C8-D7BEDAB186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F6B768-791B-4533-B2E0-73E2E9562D35}"/>
                </a:ext>
              </a:extLst>
            </p:cNvPr>
            <p:cNvSpPr txBox="1"/>
            <p:nvPr userDrawn="1"/>
          </p:nvSpPr>
          <p:spPr>
            <a:xfrm>
              <a:off x="29718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FOR VA INTERAL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1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7744CA-7DF1-4F21-AC4B-7F3974AFAC5D}"/>
              </a:ext>
            </a:extLst>
          </p:cNvPr>
          <p:cNvGrpSpPr/>
          <p:nvPr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68387E-74C8-4F75-9DED-DFA486ABE152}"/>
                </a:ext>
              </a:extLst>
            </p:cNvPr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C:\Users\vacoGrovem\AppData\Local\Microsoft\Windows\Temporary Internet Files\Content.Outlook\83QVOJUE\CHOOSE-VA-rev.png">
              <a:extLst>
                <a:ext uri="{FF2B5EF4-FFF2-40B4-BE49-F238E27FC236}">
                  <a16:creationId xmlns:a16="http://schemas.microsoft.com/office/drawing/2014/main" id="{53511BF2-1A0E-4577-A1CB-1AE7A26A11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PPSeal.png">
              <a:extLst>
                <a:ext uri="{FF2B5EF4-FFF2-40B4-BE49-F238E27FC236}">
                  <a16:creationId xmlns:a16="http://schemas.microsoft.com/office/drawing/2014/main" id="{A4BEF1F3-BA55-4CD7-A53C-0313246AE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1D4527-7AC6-486D-8353-F1B7669F71A7}"/>
                </a:ext>
              </a:extLst>
            </p:cNvPr>
            <p:cNvSpPr txBox="1"/>
            <p:nvPr userDrawn="1"/>
          </p:nvSpPr>
          <p:spPr>
            <a:xfrm>
              <a:off x="29718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447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2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ontractExam.VBAVACO@va.gov" TargetMode="Externa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455" y="245821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Exam Management System (EMS)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555" y="3394841"/>
            <a:ext cx="7696200" cy="106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Functionality Training</a:t>
            </a:r>
          </a:p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A7BA5-838D-4599-9F01-9250C56E4A08}"/>
              </a:ext>
            </a:extLst>
          </p:cNvPr>
          <p:cNvSpPr txBox="1"/>
          <p:nvPr/>
        </p:nvSpPr>
        <p:spPr>
          <a:xfrm>
            <a:off x="0" y="5838783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This training module contains fictitious Veteran information on various screens for training purposes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316B96-3D22-4A37-9F86-B4FDF24A4BF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60710" y="4662223"/>
            <a:ext cx="2362200" cy="838200"/>
          </a:xfrm>
          <a:prstGeom prst="rect">
            <a:avLst/>
          </a:prstGeom>
        </p:spPr>
        <p:txBody>
          <a:bodyPr/>
          <a:lstStyle>
            <a:lvl1pPr marL="0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2881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5763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8644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1525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0847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en-US" sz="2100" b="1" dirty="0">
                <a:solidFill>
                  <a:schemeClr val="tx2">
                    <a:lumMod val="75000"/>
                  </a:schemeClr>
                </a:solidFill>
              </a:rPr>
              <a:t>Compensation</a:t>
            </a:r>
            <a:r>
              <a:rPr lang="en-US" altLang="en-US" sz="2100" b="1" dirty="0"/>
              <a:t> </a:t>
            </a:r>
            <a:r>
              <a:rPr lang="en-US" altLang="en-US" sz="2100" b="1" dirty="0">
                <a:solidFill>
                  <a:schemeClr val="tx2">
                    <a:lumMod val="75000"/>
                  </a:schemeClr>
                </a:solidFill>
              </a:rPr>
              <a:t>Service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9B5EFF2-481E-47AC-AC16-B021386C156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591995" y="4639578"/>
            <a:ext cx="2362200" cy="838200"/>
          </a:xfrm>
          <a:prstGeom prst="rect">
            <a:avLst/>
          </a:prstGeom>
        </p:spPr>
        <p:txBody>
          <a:bodyPr/>
          <a:lstStyle>
            <a:lvl1pPr marL="0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2881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5763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8644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1525" indent="0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0847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408005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BMS learning icon">
            <a:extLst>
              <a:ext uri="{FF2B5EF4-FFF2-40B4-BE49-F238E27FC236}">
                <a16:creationId xmlns:a16="http://schemas.microsoft.com/office/drawing/2014/main" id="{C30BEB2D-2C3F-4505-9D7E-5C878DC5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58" y="4651295"/>
            <a:ext cx="2394553" cy="22108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8CDD3-C914-4911-9925-8047BA450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42" y="1410245"/>
            <a:ext cx="8305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Completing this training, users will be able to: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Select New Veteran Priority Issues within Exam Management</a:t>
            </a:r>
          </a:p>
          <a:p>
            <a:pPr marL="192882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updated ESR Request Language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Cancel an ESR while responding to the Clarification Response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Clone ESR data and narrative from an ESR on a cancelled or cleared EP to an existing EP for a new or rework ESR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4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 Tab-Claim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8CDD3-C914-4911-9925-8047BA450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0" y="1420374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/>
              <a:t>Veteran Priority Issues</a:t>
            </a:r>
          </a:p>
          <a:p>
            <a:pPr lvl="1"/>
            <a:r>
              <a:rPr lang="en-US" sz="2000" dirty="0"/>
              <a:t>Users must select an applicable priority issue for MDE vendor priority processing</a:t>
            </a:r>
          </a:p>
          <a:p>
            <a:pPr lvl="1"/>
            <a:r>
              <a:rPr lang="en-US" sz="2000" dirty="0"/>
              <a:t>Purple Heart no longer requires ERB-S language to indicate priority </a:t>
            </a:r>
          </a:p>
          <a:p>
            <a:pPr lvl="1"/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8A758-3A1E-4836-B1D8-DE9E0102D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73" y="3034345"/>
            <a:ext cx="6173354" cy="29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8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3B372-C130-4DBE-904C-7180FC0B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Request Language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1DD0-086C-45B4-A41B-63AD0EFA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ERB-S is no longer needed for: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medical opinion based on Personal Trauma (non-MST)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Peripheral Nerve (asking the examiner to specify which nerve is affected)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Sharp vs Shulkin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FSAD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Purple Heart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4F52B0-A017-4EEB-9E57-E250836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6955C6-E6F7-4F64-A01A-679C366A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Clarification Request Responses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99929-70D5-4159-A70A-73AD87B2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818"/>
            <a:ext cx="8229600" cy="39163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Clarification Response to a request to cancel an ESR and the actual action of canceling that ESR used to be two separate user steps.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separate Modification request to cancel the ESR is no longer needed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User clarification request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ow has the ability to cancel an ESR while responding to 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4F2D7-70B1-4A06-8A9E-CC9AF057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75DC9-5133-486F-BE3A-E44E1E54326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41005" y="3569561"/>
            <a:ext cx="6250710" cy="28158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C692E-5F50-4E28-8D79-F385348C749E}"/>
              </a:ext>
            </a:extLst>
          </p:cNvPr>
          <p:cNvSpPr/>
          <p:nvPr/>
        </p:nvSpPr>
        <p:spPr>
          <a:xfrm>
            <a:off x="2041005" y="6030014"/>
            <a:ext cx="3470564" cy="35543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1E0895-876F-45FA-97C9-834E5F6B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ESR Cloning Functionality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D27D08-F6BC-45D7-97C8-395CACA7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818"/>
            <a:ext cx="8382000" cy="5131156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Users will now be able to clone the data and narrative previously captured from an ESR on a closed or canceled EP, and generate a new or Rework ESR associated to the source ESR under the new EP</a:t>
            </a:r>
          </a:p>
          <a:p>
            <a:endParaRPr lang="en-US" sz="2600" dirty="0"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Users can regenerate Rework and/or copy an ESR without manual re-keying all of the previous information from a previously closed/canceled EP  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Users will now be able to clone an ESR contention information and narrative under a different EP</a:t>
            </a:r>
          </a:p>
          <a:p>
            <a:pPr lvl="1"/>
            <a:r>
              <a:rPr lang="en-US" sz="2600" dirty="0"/>
              <a:t>The data and narrative from the selected contention(s) from the source ESR populates in a 'Draft' Rework ESR</a:t>
            </a:r>
            <a:endParaRPr lang="en-US" sz="2600" dirty="0"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This process will reduce potential errors due to manual data entry and will improve accuracy of data used for contract Exam performance oversight</a:t>
            </a:r>
          </a:p>
          <a:p>
            <a:pPr lvl="1"/>
            <a:endParaRPr lang="en-US" sz="2600" dirty="0"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Note</a:t>
            </a:r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: The previous ESR must be in a completed/canceled state. </a:t>
            </a:r>
          </a:p>
          <a:p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60F4D-FFC2-4BD6-BB9C-E94D83D3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623FFF-6040-4395-A84F-21EA95F0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ESR Cloning Functionality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FC2DE5-9287-4593-BDA5-803629DA6A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455940"/>
            <a:ext cx="8229600" cy="31192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280FA-C14E-4AAF-957A-67E33272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8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D0B1-26DB-4BC1-9CFC-CAEE08EA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0262-046E-4288-96F3-C48746679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direct any questions or concerns to the MDEPO Contract Exam Mailbox at:</a:t>
            </a:r>
          </a:p>
          <a:p>
            <a:endParaRPr lang="en-US" dirty="0"/>
          </a:p>
          <a:p>
            <a:r>
              <a:rPr lang="en-US" b="1" u="sng" dirty="0">
                <a:hlinkClick r:id="rId2"/>
              </a:rPr>
              <a:t>VAVBAWAS/CO/Contract Examination Inquiries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B19DE-3BA7-43E0-B378-CDD73058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49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11.xml><?xml version="1.0" encoding="utf-8"?>
<a:theme xmlns:a="http://schemas.openxmlformats.org/drawingml/2006/main" name="5_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12.xml><?xml version="1.0" encoding="utf-8"?>
<a:theme xmlns:a="http://schemas.openxmlformats.org/drawingml/2006/main" name="6_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hooseVA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ooseVA" id="{009BC223-3D7F-4678-866A-F08A1BC9476E}" vid="{BE51F4E1-01A5-4B76-A4D9-25CDF3E20FA7}"/>
    </a:ext>
  </a:extLst>
</a:theme>
</file>

<file path=ppt/theme/theme6.xml><?xml version="1.0" encoding="utf-8"?>
<a:theme xmlns:a="http://schemas.openxmlformats.org/drawingml/2006/main" name="1_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7.xml><?xml version="1.0" encoding="utf-8"?>
<a:theme xmlns:a="http://schemas.openxmlformats.org/drawingml/2006/main" name="2_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8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9.xml><?xml version="1.0" encoding="utf-8"?>
<a:theme xmlns:a="http://schemas.openxmlformats.org/drawingml/2006/main" name="3_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Override1.xml><?xml version="1.0" encoding="utf-8"?>
<a:themeOverride xmlns:a="http://schemas.openxmlformats.org/drawingml/2006/main">
  <a:clrScheme name="V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E2F2"/>
    </a:accent1>
    <a:accent2>
      <a:srgbClr val="A6192E"/>
    </a:accent2>
    <a:accent3>
      <a:srgbClr val="8A8D4A"/>
    </a:accent3>
    <a:accent4>
      <a:srgbClr val="1D1D1D"/>
    </a:accent4>
    <a:accent5>
      <a:srgbClr val="717171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V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E2F2"/>
    </a:accent1>
    <a:accent2>
      <a:srgbClr val="A6192E"/>
    </a:accent2>
    <a:accent3>
      <a:srgbClr val="8A8D4A"/>
    </a:accent3>
    <a:accent4>
      <a:srgbClr val="1D1D1D"/>
    </a:accent4>
    <a:accent5>
      <a:srgbClr val="717171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V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E2F2"/>
    </a:accent1>
    <a:accent2>
      <a:srgbClr val="A6192E"/>
    </a:accent2>
    <a:accent3>
      <a:srgbClr val="8A8D4A"/>
    </a:accent3>
    <a:accent4>
      <a:srgbClr val="1D1D1D"/>
    </a:accent4>
    <a:accent5>
      <a:srgbClr val="717171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V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E2F2"/>
    </a:accent1>
    <a:accent2>
      <a:srgbClr val="A6192E"/>
    </a:accent2>
    <a:accent3>
      <a:srgbClr val="8A8D4A"/>
    </a:accent3>
    <a:accent4>
      <a:srgbClr val="1D1D1D"/>
    </a:accent4>
    <a:accent5>
      <a:srgbClr val="717171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V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E2F2"/>
    </a:accent1>
    <a:accent2>
      <a:srgbClr val="A6192E"/>
    </a:accent2>
    <a:accent3>
      <a:srgbClr val="8A8D4A"/>
    </a:accent3>
    <a:accent4>
      <a:srgbClr val="1D1D1D"/>
    </a:accent4>
    <a:accent5>
      <a:srgbClr val="717171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V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E2F2"/>
    </a:accent1>
    <a:accent2>
      <a:srgbClr val="A6192E"/>
    </a:accent2>
    <a:accent3>
      <a:srgbClr val="8A8D4A"/>
    </a:accent3>
    <a:accent4>
      <a:srgbClr val="1D1D1D"/>
    </a:accent4>
    <a:accent5>
      <a:srgbClr val="717171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V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E2F2"/>
    </a:accent1>
    <a:accent2>
      <a:srgbClr val="A6192E"/>
    </a:accent2>
    <a:accent3>
      <a:srgbClr val="8A8D4A"/>
    </a:accent3>
    <a:accent4>
      <a:srgbClr val="1D1D1D"/>
    </a:accent4>
    <a:accent5>
      <a:srgbClr val="717171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074A831581345B1F3D6F7D3427800" ma:contentTypeVersion="3" ma:contentTypeDescription="Create a new document." ma:contentTypeScope="" ma:versionID="f6be2b0e3470f4c05325821914bdc8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93e3dc67cd4a37f71bf2ba17a360c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3FA49-FC48-493C-94A2-B5BE0B839CF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41FB5B-AAB7-43F8-BCFB-F0AC22CB1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D2CF0C-1D3C-4266-BCCD-64265C86D9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11946</TotalTime>
  <Words>387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Myriad Pro</vt:lpstr>
      <vt:lpstr>Wingdings</vt:lpstr>
      <vt:lpstr>10_Office Theme</vt:lpstr>
      <vt:lpstr>1_Custom Design</vt:lpstr>
      <vt:lpstr>Custom Design</vt:lpstr>
      <vt:lpstr>14_Office Theme</vt:lpstr>
      <vt:lpstr>chooseVA</vt:lpstr>
      <vt:lpstr>1_VA Design Style Theme 2</vt:lpstr>
      <vt:lpstr>2_VA Design Style Theme 2</vt:lpstr>
      <vt:lpstr>VA Design Style Theme 2</vt:lpstr>
      <vt:lpstr>3_VA Design Style Theme 2</vt:lpstr>
      <vt:lpstr>4_VA Design Style Theme 2</vt:lpstr>
      <vt:lpstr>5_VA Design Style Theme 2</vt:lpstr>
      <vt:lpstr>6_VA Design Style Theme 2</vt:lpstr>
      <vt:lpstr>Exam Management System (EMS) </vt:lpstr>
      <vt:lpstr>Learning Objectives</vt:lpstr>
      <vt:lpstr>Exam Tab-Claim Information</vt:lpstr>
      <vt:lpstr>Exam Request Language</vt:lpstr>
      <vt:lpstr>Clarification Request Responses</vt:lpstr>
      <vt:lpstr>ESR Cloning Functionality</vt:lpstr>
      <vt:lpstr>ESR Cloning Functionality (cont.)</vt:lpstr>
      <vt:lpstr>Questions 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 New Functionality Training PowerPoint Presentation</dc:title>
  <dc:subject>VSR, AQRS, Pre-Discharge MSC, RVSR, RQRS, DRO</dc:subject>
  <dc:creator>Department of Veterans Affairs, Veterans Benefits Administration, Compensation Service, STAFF</dc:creator>
  <cp:lastModifiedBy>Kathy Poole</cp:lastModifiedBy>
  <cp:revision>222</cp:revision>
  <cp:lastPrinted>2018-09-11T14:33:52Z</cp:lastPrinted>
  <dcterms:created xsi:type="dcterms:W3CDTF">2017-12-21T16:13:31Z</dcterms:created>
  <dcterms:modified xsi:type="dcterms:W3CDTF">2019-12-11T13:50:58Z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0x010100EF3074A831581345B1F3D6F7D3427800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