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7"/>
  </p:notesMasterIdLst>
  <p:handoutMasterIdLst>
    <p:handoutMasterId r:id="rId38"/>
  </p:handoutMasterIdLst>
  <p:sldIdLst>
    <p:sldId id="257" r:id="rId5"/>
    <p:sldId id="311" r:id="rId6"/>
    <p:sldId id="312" r:id="rId7"/>
    <p:sldId id="263" r:id="rId8"/>
    <p:sldId id="264" r:id="rId9"/>
    <p:sldId id="265" r:id="rId10"/>
    <p:sldId id="266" r:id="rId11"/>
    <p:sldId id="298" r:id="rId12"/>
    <p:sldId id="295" r:id="rId13"/>
    <p:sldId id="296" r:id="rId14"/>
    <p:sldId id="301" r:id="rId15"/>
    <p:sldId id="297" r:id="rId16"/>
    <p:sldId id="304" r:id="rId17"/>
    <p:sldId id="316" r:id="rId18"/>
    <p:sldId id="292" r:id="rId19"/>
    <p:sldId id="269" r:id="rId20"/>
    <p:sldId id="317" r:id="rId21"/>
    <p:sldId id="318" r:id="rId22"/>
    <p:sldId id="309" r:id="rId23"/>
    <p:sldId id="319" r:id="rId24"/>
    <p:sldId id="320" r:id="rId25"/>
    <p:sldId id="271" r:id="rId26"/>
    <p:sldId id="321" r:id="rId27"/>
    <p:sldId id="322" r:id="rId28"/>
    <p:sldId id="310" r:id="rId29"/>
    <p:sldId id="323" r:id="rId30"/>
    <p:sldId id="324" r:id="rId31"/>
    <p:sldId id="308" r:id="rId32"/>
    <p:sldId id="315" r:id="rId33"/>
    <p:sldId id="314" r:id="rId34"/>
    <p:sldId id="289" r:id="rId35"/>
    <p:sldId id="306" r:id="rId36"/>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 Luzadder" initials="EL" lastIdx="1" clrIdx="0">
    <p:extLst>
      <p:ext uri="{19B8F6BF-5375-455C-9EA6-DF929625EA0E}">
        <p15:presenceInfo xmlns:p15="http://schemas.microsoft.com/office/powerpoint/2012/main" userId="c8f0d8569dd1a41f" providerId="Windows Live"/>
      </p:ext>
    </p:extLst>
  </p:cmAuthor>
  <p:cmAuthor id="2" name="Luzadder, Edward, VBABALT\ACAD" initials="LEV" lastIdx="1" clrIdx="1">
    <p:extLst>
      <p:ext uri="{19B8F6BF-5375-455C-9EA6-DF929625EA0E}">
        <p15:presenceInfo xmlns:p15="http://schemas.microsoft.com/office/powerpoint/2012/main" userId="S::Edward.Luzadder@va.gov::69392d60-8f66-43d6-bb79-278d512778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7C5F1E"/>
    <a:srgbClr val="E7D0A4"/>
    <a:srgbClr val="6A5B3F"/>
    <a:srgbClr val="987734"/>
    <a:srgbClr val="AB8C4E"/>
    <a:srgbClr val="C6A156"/>
    <a:srgbClr val="E8D2A8"/>
    <a:srgbClr val="F5F0E9"/>
    <a:srgbClr val="BEA5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67225" autoAdjust="0"/>
  </p:normalViewPr>
  <p:slideViewPr>
    <p:cSldViewPr snapToGrid="0">
      <p:cViewPr varScale="1">
        <p:scale>
          <a:sx n="74" d="100"/>
          <a:sy n="74" d="100"/>
        </p:scale>
        <p:origin x="1194"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12/9/2019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22</a:t>
            </a:fld>
            <a:endParaRPr lang="en-US"/>
          </a:p>
        </p:txBody>
      </p:sp>
    </p:spTree>
    <p:extLst>
      <p:ext uri="{BB962C8B-B14F-4D97-AF65-F5344CB8AC3E}">
        <p14:creationId xmlns:p14="http://schemas.microsoft.com/office/powerpoint/2010/main" val="556404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25</a:t>
            </a:fld>
            <a:endParaRPr lang="en-US"/>
          </a:p>
        </p:txBody>
      </p:sp>
    </p:spTree>
    <p:extLst>
      <p:ext uri="{BB962C8B-B14F-4D97-AF65-F5344CB8AC3E}">
        <p14:creationId xmlns:p14="http://schemas.microsoft.com/office/powerpoint/2010/main" val="2787006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32</a:t>
            </a:fld>
            <a:endParaRPr lang="en-US"/>
          </a:p>
        </p:txBody>
      </p:sp>
    </p:spTree>
    <p:extLst>
      <p:ext uri="{BB962C8B-B14F-4D97-AF65-F5344CB8AC3E}">
        <p14:creationId xmlns:p14="http://schemas.microsoft.com/office/powerpoint/2010/main" val="1672176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2</a:t>
            </a:fld>
            <a:endParaRPr lang="en-US" dirty="0"/>
          </a:p>
        </p:txBody>
      </p:sp>
    </p:spTree>
    <p:extLst>
      <p:ext uri="{BB962C8B-B14F-4D97-AF65-F5344CB8AC3E}">
        <p14:creationId xmlns:p14="http://schemas.microsoft.com/office/powerpoint/2010/main" val="1576366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3</a:t>
            </a:fld>
            <a:endParaRPr lang="en-US" dirty="0"/>
          </a:p>
        </p:txBody>
      </p:sp>
    </p:spTree>
    <p:extLst>
      <p:ext uri="{BB962C8B-B14F-4D97-AF65-F5344CB8AC3E}">
        <p14:creationId xmlns:p14="http://schemas.microsoft.com/office/powerpoint/2010/main" val="3335292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4</a:t>
            </a:fld>
            <a:endParaRPr lang="en-US"/>
          </a:p>
        </p:txBody>
      </p:sp>
    </p:spTree>
    <p:extLst>
      <p:ext uri="{BB962C8B-B14F-4D97-AF65-F5344CB8AC3E}">
        <p14:creationId xmlns:p14="http://schemas.microsoft.com/office/powerpoint/2010/main" val="4291325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5</a:t>
            </a:fld>
            <a:endParaRPr lang="en-US" dirty="0"/>
          </a:p>
        </p:txBody>
      </p:sp>
    </p:spTree>
    <p:extLst>
      <p:ext uri="{BB962C8B-B14F-4D97-AF65-F5344CB8AC3E}">
        <p14:creationId xmlns:p14="http://schemas.microsoft.com/office/powerpoint/2010/main" val="3239552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9</a:t>
            </a:fld>
            <a:endParaRPr lang="en-US"/>
          </a:p>
        </p:txBody>
      </p:sp>
    </p:spTree>
    <p:extLst>
      <p:ext uri="{BB962C8B-B14F-4D97-AF65-F5344CB8AC3E}">
        <p14:creationId xmlns:p14="http://schemas.microsoft.com/office/powerpoint/2010/main" val="2719503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12</a:t>
            </a:fld>
            <a:endParaRPr lang="en-US"/>
          </a:p>
        </p:txBody>
      </p:sp>
    </p:spTree>
    <p:extLst>
      <p:ext uri="{BB962C8B-B14F-4D97-AF65-F5344CB8AC3E}">
        <p14:creationId xmlns:p14="http://schemas.microsoft.com/office/powerpoint/2010/main" val="2875416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14</a:t>
            </a:fld>
            <a:endParaRPr lang="en-US" dirty="0"/>
          </a:p>
        </p:txBody>
      </p:sp>
    </p:spTree>
    <p:extLst>
      <p:ext uri="{BB962C8B-B14F-4D97-AF65-F5344CB8AC3E}">
        <p14:creationId xmlns:p14="http://schemas.microsoft.com/office/powerpoint/2010/main" val="3187469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15</a:t>
            </a:fld>
            <a:endParaRPr lang="en-US"/>
          </a:p>
        </p:txBody>
      </p:sp>
    </p:spTree>
    <p:extLst>
      <p:ext uri="{BB962C8B-B14F-4D97-AF65-F5344CB8AC3E}">
        <p14:creationId xmlns:p14="http://schemas.microsoft.com/office/powerpoint/2010/main" val="1981173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837845" y="2177829"/>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4297680" y="4279959"/>
            <a:ext cx="3596640" cy="398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December 2019</a:t>
            </a:r>
          </a:p>
        </p:txBody>
      </p:sp>
      <p:sp>
        <p:nvSpPr>
          <p:cNvPr id="4" name="Rectangle 2"/>
          <p:cNvSpPr txBox="1">
            <a:spLocks noChangeArrowheads="1"/>
          </p:cNvSpPr>
          <p:nvPr/>
        </p:nvSpPr>
        <p:spPr bwMode="auto">
          <a:xfrm>
            <a:off x="1311564" y="5106473"/>
            <a:ext cx="10224654" cy="954106"/>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Public Law 116-23, Blue Water Navy Vietnam Veterans Act of 2019:</a:t>
            </a:r>
            <a:br>
              <a:rPr lang="en-US" sz="3600" b="1" kern="0" dirty="0">
                <a:solidFill>
                  <a:srgbClr val="1D3275"/>
                </a:solidFill>
                <a:latin typeface="Verdana" pitchFamily="34" charset="0"/>
              </a:rPr>
            </a:br>
            <a:r>
              <a:rPr lang="en-US" sz="3600" b="1" kern="0" dirty="0">
                <a:solidFill>
                  <a:srgbClr val="1D3275"/>
                </a:solidFill>
                <a:latin typeface="Verdana" pitchFamily="34" charset="0"/>
              </a:rPr>
              <a:t>Rating Processing</a:t>
            </a:r>
          </a:p>
        </p:txBody>
      </p:sp>
      <p:sp>
        <p:nvSpPr>
          <p:cNvPr id="5" name="Rectangle 4">
            <a:extLst>
              <a:ext uri="{FF2B5EF4-FFF2-40B4-BE49-F238E27FC236}">
                <a16:creationId xmlns:a16="http://schemas.microsoft.com/office/drawing/2014/main" id="{529C9B15-14EF-4470-8B31-135135DF9200}"/>
              </a:ext>
            </a:extLst>
          </p:cNvPr>
          <p:cNvSpPr>
            <a:spLocks noChangeArrowheads="1"/>
          </p:cNvSpPr>
          <p:nvPr/>
        </p:nvSpPr>
        <p:spPr bwMode="auto">
          <a:xfrm>
            <a:off x="7757517" y="2177829"/>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Pension and Fiduciary Service</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2A13B31-EB96-49AB-809E-F6FBF587212E}"/>
              </a:ext>
            </a:extLst>
          </p:cNvPr>
          <p:cNvSpPr>
            <a:spLocks noGrp="1"/>
          </p:cNvSpPr>
          <p:nvPr>
            <p:ph type="title"/>
          </p:nvPr>
        </p:nvSpPr>
        <p:spPr/>
        <p:txBody>
          <a:bodyPr/>
          <a:lstStyle/>
          <a:p>
            <a:r>
              <a:rPr lang="en-US" sz="3600" b="1" dirty="0">
                <a:effectLst>
                  <a:outerShdw blurRad="38100" dist="38100" dir="2700000" algn="tl">
                    <a:srgbClr val="000000">
                      <a:alpha val="43137"/>
                    </a:srgbClr>
                  </a:outerShdw>
                </a:effectLst>
              </a:rPr>
              <a:t>Bays and Harbors</a:t>
            </a:r>
            <a:endParaRPr lang="en-US" sz="3600" b="1" dirty="0">
              <a:solidFill>
                <a:schemeClr val="accent6">
                  <a:lumMod val="75000"/>
                </a:schemeClr>
              </a:solidFill>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00363954-EE2F-4467-BFF6-FD8AF6AE5668}"/>
              </a:ext>
            </a:extLst>
          </p:cNvPr>
          <p:cNvSpPr>
            <a:spLocks noGrp="1"/>
          </p:cNvSpPr>
          <p:nvPr>
            <p:ph sz="half" idx="1"/>
          </p:nvPr>
        </p:nvSpPr>
        <p:spPr>
          <a:xfrm>
            <a:off x="1950388" y="2813567"/>
            <a:ext cx="3676454" cy="3282433"/>
          </a:xfrm>
        </p:spPr>
        <p:txBody>
          <a:bodyPr>
            <a:noAutofit/>
          </a:bodyPr>
          <a:lstStyle/>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Cam </a:t>
            </a: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Ranh</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Bay</a:t>
            </a:r>
          </a:p>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Da Nang Harbor</a:t>
            </a:r>
          </a:p>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Dam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Ganh</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Rai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Nha</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a:t>
            </a: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Phu</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Nha</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Trang Harbor</a:t>
            </a:r>
          </a:p>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Qui Nhon Bay</a:t>
            </a:r>
          </a:p>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Rach Gia Bay  </a:t>
            </a:r>
          </a:p>
        </p:txBody>
      </p:sp>
      <p:sp>
        <p:nvSpPr>
          <p:cNvPr id="2" name="Content Placeholder 1">
            <a:extLst>
              <a:ext uri="{FF2B5EF4-FFF2-40B4-BE49-F238E27FC236}">
                <a16:creationId xmlns:a16="http://schemas.microsoft.com/office/drawing/2014/main" id="{F3C14846-70C8-4850-B250-9B503A41141D}"/>
              </a:ext>
            </a:extLst>
          </p:cNvPr>
          <p:cNvSpPr>
            <a:spLocks noGrp="1"/>
          </p:cNvSpPr>
          <p:nvPr>
            <p:ph sz="half" idx="2"/>
          </p:nvPr>
        </p:nvSpPr>
        <p:spPr>
          <a:xfrm>
            <a:off x="6775950" y="2813567"/>
            <a:ext cx="3790450" cy="2863333"/>
          </a:xfrm>
        </p:spPr>
        <p:txBody>
          <a:bodyPr>
            <a:normAutofit/>
          </a:bodyPr>
          <a:lstStyle/>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Tre Bay</a:t>
            </a:r>
          </a:p>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Van </a:t>
            </a: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Phong</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Vung</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La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Vung</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Lam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Vung</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Ro Bay</a:t>
            </a:r>
          </a:p>
          <a:p>
            <a:pPr lvl="0">
              <a:buFont typeface="Wingdings" panose="05000000000000000000" pitchFamily="2" charset="2"/>
              <a:buChar char="§"/>
            </a:pPr>
            <a:r>
              <a:rPr lang="en-US" sz="2200" dirty="0" err="1">
                <a:solidFill>
                  <a:srgbClr val="000066"/>
                </a:solidFill>
                <a:latin typeface="Tahoma" panose="020B0604030504040204" pitchFamily="34" charset="0"/>
                <a:ea typeface="Tahoma" panose="020B0604030504040204" pitchFamily="34" charset="0"/>
                <a:cs typeface="Tahoma" panose="020B0604030504040204" pitchFamily="34" charset="0"/>
              </a:rPr>
              <a:t>Vung</a:t>
            </a: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 Tau Harbor</a:t>
            </a:r>
          </a:p>
          <a:p>
            <a:pPr lvl="0">
              <a:buFont typeface="Wingdings" panose="05000000000000000000" pitchFamily="2" charset="2"/>
              <a:buChar char="§"/>
            </a:pPr>
            <a:r>
              <a:rPr lang="en-US" sz="2200" dirty="0">
                <a:solidFill>
                  <a:srgbClr val="000066"/>
                </a:solidFill>
                <a:latin typeface="Tahoma" panose="020B0604030504040204" pitchFamily="34" charset="0"/>
                <a:ea typeface="Tahoma" panose="020B0604030504040204" pitchFamily="34" charset="0"/>
                <a:cs typeface="Tahoma" panose="020B0604030504040204" pitchFamily="34" charset="0"/>
              </a:rPr>
              <a:t>Xuan Dai Bay</a:t>
            </a:r>
          </a:p>
          <a:p>
            <a:endParaRPr lang="en-US" dirty="0"/>
          </a:p>
        </p:txBody>
      </p:sp>
      <p:sp>
        <p:nvSpPr>
          <p:cNvPr id="4" name="Slide Number Placeholder 3">
            <a:extLst>
              <a:ext uri="{FF2B5EF4-FFF2-40B4-BE49-F238E27FC236}">
                <a16:creationId xmlns:a16="http://schemas.microsoft.com/office/drawing/2014/main" id="{D74E2492-6865-4008-AFC5-4D97C13B00E2}"/>
              </a:ext>
            </a:extLst>
          </p:cNvPr>
          <p:cNvSpPr>
            <a:spLocks noGrp="1"/>
          </p:cNvSpPr>
          <p:nvPr>
            <p:ph type="sldNum" sz="quarter" idx="10"/>
          </p:nvPr>
        </p:nvSpPr>
        <p:spPr/>
        <p:txBody>
          <a:bodyPr/>
          <a:lstStyle/>
          <a:p>
            <a:fld id="{7C414AED-89CE-4A48-8B2B-1B3A5C68EA2A}" type="slidenum">
              <a:rPr lang="en-US" smtClean="0"/>
              <a:t>10</a:t>
            </a:fld>
            <a:endParaRPr lang="en-US"/>
          </a:p>
        </p:txBody>
      </p:sp>
      <p:sp>
        <p:nvSpPr>
          <p:cNvPr id="3" name="Rectangle 2">
            <a:extLst>
              <a:ext uri="{FF2B5EF4-FFF2-40B4-BE49-F238E27FC236}">
                <a16:creationId xmlns:a16="http://schemas.microsoft.com/office/drawing/2014/main" id="{FF543E57-6CFA-46CF-8933-2FC7302CCD2B}"/>
              </a:ext>
            </a:extLst>
          </p:cNvPr>
          <p:cNvSpPr/>
          <p:nvPr/>
        </p:nvSpPr>
        <p:spPr>
          <a:xfrm>
            <a:off x="801279" y="1616831"/>
            <a:ext cx="11102854" cy="830997"/>
          </a:xfrm>
          <a:prstGeom prst="rect">
            <a:avLst/>
          </a:prstGeom>
        </p:spPr>
        <p:txBody>
          <a:bodyPr wrap="square">
            <a:spAutoFit/>
          </a:bodyPr>
          <a:lstStyle/>
          <a:p>
            <a:r>
              <a:rPr lang="en-US" sz="2400" dirty="0">
                <a:solidFill>
                  <a:srgbClr val="000066"/>
                </a:solidFill>
              </a:rPr>
              <a:t>The following bays and harbors are considered to be within the eligible offshore waters of the RVN:</a:t>
            </a:r>
          </a:p>
        </p:txBody>
      </p:sp>
    </p:spTree>
    <p:extLst>
      <p:ext uri="{BB962C8B-B14F-4D97-AF65-F5344CB8AC3E}">
        <p14:creationId xmlns:p14="http://schemas.microsoft.com/office/powerpoint/2010/main" val="2739050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B56C9-9DFD-4BA4-BC14-0B9372519FD5}"/>
              </a:ext>
            </a:extLst>
          </p:cNvPr>
          <p:cNvSpPr>
            <a:spLocks noGrp="1"/>
          </p:cNvSpPr>
          <p:nvPr>
            <p:ph type="title"/>
          </p:nvPr>
        </p:nvSpPr>
        <p:spPr/>
        <p:txBody>
          <a:bodyPr/>
          <a:lstStyle/>
          <a:p>
            <a:r>
              <a:rPr lang="en-US" sz="3600" b="1" dirty="0">
                <a:effectLst>
                  <a:outerShdw blurRad="38100" dist="38100" dir="2700000" algn="tl">
                    <a:srgbClr val="000000">
                      <a:alpha val="43137"/>
                    </a:srgbClr>
                  </a:outerShdw>
                </a:effectLst>
              </a:rPr>
              <a:t>Compensable Level for Presumptive SC </a:t>
            </a:r>
            <a:endParaRPr lang="en-US" sz="36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C4C9369-CF9B-402D-B334-76FC36D98525}"/>
              </a:ext>
            </a:extLst>
          </p:cNvPr>
          <p:cNvSpPr>
            <a:spLocks noGrp="1"/>
          </p:cNvSpPr>
          <p:nvPr>
            <p:ph idx="1"/>
          </p:nvPr>
        </p:nvSpPr>
        <p:spPr>
          <a:xfrm>
            <a:off x="847165" y="1789114"/>
            <a:ext cx="10945906" cy="4567236"/>
          </a:xfrm>
        </p:spPr>
        <p:txBody>
          <a:bodyPr>
            <a:normAutofit/>
          </a:bodyPr>
          <a:lstStyle/>
          <a:p>
            <a:pPr marL="0" indent="0">
              <a:buNone/>
            </a:pPr>
            <a:r>
              <a:rPr lang="en-US" sz="2600" dirty="0">
                <a:latin typeface="+mn-lt"/>
              </a:rPr>
              <a:t>SC is warranted for diseases associated with exposure to herbicide manifested to a compensable level </a:t>
            </a:r>
            <a:r>
              <a:rPr lang="en-US" sz="2600" b="1" i="1" dirty="0">
                <a:latin typeface="+mn-lt"/>
              </a:rPr>
              <a:t>at any time. </a:t>
            </a:r>
          </a:p>
          <a:p>
            <a:pPr marL="0" indent="0">
              <a:buNone/>
            </a:pPr>
            <a:endParaRPr lang="en-US" sz="2600" dirty="0">
              <a:latin typeface="+mn-lt"/>
            </a:endParaRPr>
          </a:p>
          <a:p>
            <a:pPr marL="0" indent="0">
              <a:buNone/>
            </a:pPr>
            <a:r>
              <a:rPr lang="en-US" sz="2600" dirty="0">
                <a:latin typeface="+mn-lt"/>
              </a:rPr>
              <a:t>If the evaluation would be 0% as of the effective date of the grant but there is evidence </a:t>
            </a:r>
            <a:r>
              <a:rPr lang="en-US" sz="2600" i="1" dirty="0">
                <a:latin typeface="+mn-lt"/>
              </a:rPr>
              <a:t>either before or after </a:t>
            </a:r>
            <a:r>
              <a:rPr lang="en-US" sz="2600" dirty="0">
                <a:latin typeface="+mn-lt"/>
              </a:rPr>
              <a:t>the effective date that shows the condition met compensable criteria at any time, the requirements for presumption has been met and SC should be established.</a:t>
            </a:r>
          </a:p>
        </p:txBody>
      </p:sp>
      <p:sp>
        <p:nvSpPr>
          <p:cNvPr id="4" name="Slide Number Placeholder 3">
            <a:extLst>
              <a:ext uri="{FF2B5EF4-FFF2-40B4-BE49-F238E27FC236}">
                <a16:creationId xmlns:a16="http://schemas.microsoft.com/office/drawing/2014/main" id="{37A950A0-3F14-4A52-8980-D69C510C84B4}"/>
              </a:ext>
            </a:extLst>
          </p:cNvPr>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49956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DC66D49-AF78-435D-9556-28B34E2CC08F}"/>
              </a:ext>
            </a:extLst>
          </p:cNvPr>
          <p:cNvSpPr>
            <a:spLocks noGrp="1"/>
          </p:cNvSpPr>
          <p:nvPr>
            <p:ph type="title"/>
          </p:nvPr>
        </p:nvSpPr>
        <p:spPr/>
        <p:txBody>
          <a:bodyPr/>
          <a:lstStyle/>
          <a:p>
            <a:r>
              <a:rPr lang="en-US" sz="3600" b="1" dirty="0"/>
              <a:t>Rating Decision Requirements</a:t>
            </a:r>
          </a:p>
        </p:txBody>
      </p:sp>
      <p:sp>
        <p:nvSpPr>
          <p:cNvPr id="7" name="Content Placeholder 6">
            <a:extLst>
              <a:ext uri="{FF2B5EF4-FFF2-40B4-BE49-F238E27FC236}">
                <a16:creationId xmlns:a16="http://schemas.microsoft.com/office/drawing/2014/main" id="{34302DB3-8A46-4401-83F5-2F8888ACC0B4}"/>
              </a:ext>
            </a:extLst>
          </p:cNvPr>
          <p:cNvSpPr>
            <a:spLocks noGrp="1"/>
          </p:cNvSpPr>
          <p:nvPr>
            <p:ph idx="1"/>
          </p:nvPr>
        </p:nvSpPr>
        <p:spPr>
          <a:xfrm>
            <a:off x="718457" y="1619250"/>
            <a:ext cx="11299371" cy="4737100"/>
          </a:xfrm>
        </p:spPr>
        <p:txBody>
          <a:bodyPr>
            <a:noAutofit/>
          </a:bodyPr>
          <a:lstStyle/>
          <a:p>
            <a:pPr marL="0" indent="0">
              <a:buNone/>
            </a:pPr>
            <a:r>
              <a:rPr lang="en-US" sz="2000" dirty="0">
                <a:latin typeface="+mn-lt"/>
                <a:ea typeface="Tahoma" panose="020B0604030504040204" pitchFamily="34" charset="0"/>
                <a:cs typeface="Tahoma" panose="020B0604030504040204" pitchFamily="34" charset="0"/>
              </a:rPr>
              <a:t>All ratings completed based on the new law must follow the </a:t>
            </a:r>
            <a:r>
              <a:rPr lang="en-US" sz="2000" b="1" i="1" dirty="0">
                <a:latin typeface="+mn-lt"/>
                <a:ea typeface="Tahoma" panose="020B0604030504040204" pitchFamily="34" charset="0"/>
                <a:cs typeface="Tahoma" panose="020B0604030504040204" pitchFamily="34" charset="0"/>
              </a:rPr>
              <a:t>long-form rating decision format; </a:t>
            </a:r>
            <a:r>
              <a:rPr lang="en-US" sz="2000" dirty="0">
                <a:latin typeface="+mn-lt"/>
                <a:ea typeface="Tahoma" panose="020B0604030504040204" pitchFamily="34" charset="0"/>
                <a:cs typeface="Tahoma" panose="020B0604030504040204" pitchFamily="34" charset="0"/>
              </a:rPr>
              <a:t>this includes:</a:t>
            </a:r>
          </a:p>
          <a:p>
            <a:pPr marL="0" indent="0">
              <a:buNone/>
            </a:pPr>
            <a:endParaRPr lang="en-US" sz="2000" dirty="0">
              <a:latin typeface="+mn-lt"/>
              <a:ea typeface="Tahoma" panose="020B0604030504040204" pitchFamily="34" charset="0"/>
              <a:cs typeface="Tahoma" panose="020B0604030504040204" pitchFamily="34" charset="0"/>
            </a:endParaRPr>
          </a:p>
          <a:p>
            <a:pPr lvl="0">
              <a:buFont typeface="Wingdings" panose="05000000000000000000" pitchFamily="2" charset="2"/>
              <a:buChar char="§"/>
            </a:pPr>
            <a:r>
              <a:rPr lang="en-US" sz="2000" dirty="0">
                <a:latin typeface="+mn-lt"/>
                <a:ea typeface="Tahoma" panose="020B0604030504040204" pitchFamily="34" charset="0"/>
                <a:cs typeface="Tahoma" panose="020B0604030504040204" pitchFamily="34" charset="0"/>
              </a:rPr>
              <a:t>listing the exposure verification memo, as well as all other relevant evidence </a:t>
            </a:r>
          </a:p>
          <a:p>
            <a:pPr lvl="0">
              <a:buFont typeface="Wingdings" panose="05000000000000000000" pitchFamily="2" charset="2"/>
              <a:buChar char="§"/>
            </a:pPr>
            <a:r>
              <a:rPr lang="en-US" sz="2000" dirty="0">
                <a:latin typeface="+mn-lt"/>
                <a:ea typeface="Tahoma" panose="020B0604030504040204" pitchFamily="34" charset="0"/>
                <a:cs typeface="Tahoma" panose="020B0604030504040204" pitchFamily="34" charset="0"/>
              </a:rPr>
              <a:t>explaining how herbicide exposure was or was not established </a:t>
            </a:r>
          </a:p>
          <a:p>
            <a:pPr lvl="0">
              <a:buFont typeface="Wingdings" panose="05000000000000000000" pitchFamily="2" charset="2"/>
              <a:buChar char="§"/>
            </a:pPr>
            <a:r>
              <a:rPr lang="en-US" sz="2000" dirty="0">
                <a:latin typeface="+mn-lt"/>
                <a:ea typeface="Tahoma" panose="020B0604030504040204" pitchFamily="34" charset="0"/>
                <a:cs typeface="Tahoma" panose="020B0604030504040204" pitchFamily="34" charset="0"/>
              </a:rPr>
              <a:t>explaining the basis for assigned evaluations, including staged ratings</a:t>
            </a:r>
          </a:p>
          <a:p>
            <a:pPr lvl="0">
              <a:buFont typeface="Wingdings" panose="05000000000000000000" pitchFamily="2" charset="2"/>
              <a:buChar char="§"/>
            </a:pPr>
            <a:r>
              <a:rPr lang="en-US" sz="2000" dirty="0">
                <a:latin typeface="+mn-lt"/>
                <a:ea typeface="Tahoma" panose="020B0604030504040204" pitchFamily="34" charset="0"/>
                <a:cs typeface="Tahoma" panose="020B0604030504040204" pitchFamily="34" charset="0"/>
              </a:rPr>
              <a:t>justifying all assigned effective dates citing the applicable legal authority</a:t>
            </a:r>
          </a:p>
          <a:p>
            <a:pPr lvl="0">
              <a:buFont typeface="Wingdings" panose="05000000000000000000" pitchFamily="2" charset="2"/>
              <a:buChar char="§"/>
            </a:pPr>
            <a:r>
              <a:rPr lang="en-US" sz="2000" dirty="0">
                <a:latin typeface="+mn-lt"/>
                <a:ea typeface="Tahoma" panose="020B0604030504040204" pitchFamily="34" charset="0"/>
                <a:cs typeface="Tahoma" panose="020B0604030504040204" pitchFamily="34" charset="0"/>
              </a:rPr>
              <a:t>addressing favorable findings, when applicable</a:t>
            </a:r>
          </a:p>
          <a:p>
            <a:pPr marL="0" indent="0">
              <a:buNone/>
            </a:pPr>
            <a:r>
              <a:rPr lang="en-US" sz="2000" dirty="0">
                <a:latin typeface="+mn-lt"/>
                <a:ea typeface="Tahoma" panose="020B0604030504040204" pitchFamily="34" charset="0"/>
                <a:cs typeface="Tahoma" panose="020B0604030504040204" pitchFamily="34" charset="0"/>
              </a:rPr>
              <a:t> </a:t>
            </a:r>
          </a:p>
          <a:p>
            <a:pPr marL="0" indent="0">
              <a:buNone/>
            </a:pPr>
            <a:r>
              <a:rPr lang="en-US" sz="2000" b="1" i="1" dirty="0">
                <a:latin typeface="+mn-lt"/>
                <a:ea typeface="Tahoma" panose="020B0604030504040204" pitchFamily="34" charset="0"/>
                <a:cs typeface="Tahoma" panose="020B0604030504040204" pitchFamily="34" charset="0"/>
              </a:rPr>
              <a:t>Important</a:t>
            </a:r>
            <a:r>
              <a:rPr lang="en-US" sz="2000" dirty="0">
                <a:latin typeface="+mn-lt"/>
                <a:ea typeface="Tahoma" panose="020B0604030504040204" pitchFamily="34" charset="0"/>
                <a:cs typeface="Tahoma" panose="020B0604030504040204" pitchFamily="34" charset="0"/>
              </a:rPr>
              <a:t>:  Assign the </a:t>
            </a:r>
            <a:r>
              <a:rPr lang="en-US" sz="2000" i="1" dirty="0">
                <a:latin typeface="+mn-lt"/>
                <a:ea typeface="Tahoma" panose="020B0604030504040204" pitchFamily="34" charset="0"/>
                <a:cs typeface="Tahoma" panose="020B0604030504040204" pitchFamily="34" charset="0"/>
              </a:rPr>
              <a:t>Agent Orange – Vietnam</a:t>
            </a:r>
            <a:r>
              <a:rPr lang="en-US" sz="2000" dirty="0">
                <a:latin typeface="+mn-lt"/>
                <a:ea typeface="Tahoma" panose="020B0604030504040204" pitchFamily="34" charset="0"/>
                <a:cs typeface="Tahoma" panose="020B0604030504040204" pitchFamily="34" charset="0"/>
              </a:rPr>
              <a:t> special issue to each rated disability in VBMS-R.</a:t>
            </a:r>
          </a:p>
        </p:txBody>
      </p:sp>
      <p:sp>
        <p:nvSpPr>
          <p:cNvPr id="5" name="Slide Number Placeholder 4">
            <a:extLst>
              <a:ext uri="{FF2B5EF4-FFF2-40B4-BE49-F238E27FC236}">
                <a16:creationId xmlns:a16="http://schemas.microsoft.com/office/drawing/2014/main" id="{2E9CE9C0-A045-4CAB-9E17-CD8056C04372}"/>
              </a:ext>
            </a:extLst>
          </p:cNvPr>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3704125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3E2DD50-285D-4359-81FE-D7FD10B22F04}"/>
              </a:ext>
            </a:extLst>
          </p:cNvPr>
          <p:cNvSpPr>
            <a:spLocks noGrp="1"/>
          </p:cNvSpPr>
          <p:nvPr>
            <p:ph type="title"/>
          </p:nvPr>
        </p:nvSpPr>
        <p:spPr>
          <a:xfrm>
            <a:off x="963084" y="5233989"/>
            <a:ext cx="10363200" cy="673099"/>
          </a:xfrm>
        </p:spPr>
        <p:txBody>
          <a:bodyPr/>
          <a:lstStyle/>
          <a:p>
            <a:r>
              <a:rPr lang="en-US" dirty="0"/>
              <a:t>Effective Dates</a:t>
            </a:r>
          </a:p>
        </p:txBody>
      </p:sp>
      <p:sp>
        <p:nvSpPr>
          <p:cNvPr id="8" name="Text Placeholder 7">
            <a:extLst>
              <a:ext uri="{FF2B5EF4-FFF2-40B4-BE49-F238E27FC236}">
                <a16:creationId xmlns:a16="http://schemas.microsoft.com/office/drawing/2014/main" id="{74EEAD4B-3092-4533-B201-A12856C9EC07}"/>
              </a:ext>
            </a:extLst>
          </p:cNvPr>
          <p:cNvSpPr>
            <a:spLocks noGrp="1"/>
          </p:cNvSpPr>
          <p:nvPr>
            <p:ph type="body" idx="1"/>
          </p:nvPr>
        </p:nvSpPr>
        <p:spPr>
          <a:xfrm>
            <a:off x="1016000" y="4470400"/>
            <a:ext cx="10363200" cy="762432"/>
          </a:xfrm>
        </p:spPr>
        <p:txBody>
          <a:bodyPr/>
          <a:lstStyle/>
          <a:p>
            <a:pPr lvl="0">
              <a:buClr>
                <a:srgbClr val="2D2DB9">
                  <a:lumMod val="75000"/>
                </a:srgbClr>
              </a:buClr>
            </a:pPr>
            <a:r>
              <a:rPr lang="en-US" sz="2800" b="1" dirty="0">
                <a:effectLst>
                  <a:outerShdw blurRad="38100" dist="38100" dir="2700000" algn="tl">
                    <a:srgbClr val="000000">
                      <a:alpha val="43137"/>
                    </a:srgbClr>
                  </a:outerShdw>
                </a:effectLst>
              </a:rPr>
              <a:t>PL 116-23, Blue Water Navy Vietnam Veterans Act of 2019</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4269842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a:defRPr/>
            </a:pPr>
            <a:r>
              <a:rPr lang="en-US" altLang="en-US" sz="3600" cap="none" dirty="0"/>
              <a:t>References</a:t>
            </a:r>
          </a:p>
        </p:txBody>
      </p:sp>
      <p:sp>
        <p:nvSpPr>
          <p:cNvPr id="6146" name="Rectangle 2"/>
          <p:cNvSpPr>
            <a:spLocks noGrp="1"/>
          </p:cNvSpPr>
          <p:nvPr>
            <p:ph type="body" idx="1"/>
          </p:nvPr>
        </p:nvSpPr>
        <p:spPr>
          <a:xfrm>
            <a:off x="609600" y="1524000"/>
            <a:ext cx="11231418" cy="4832350"/>
          </a:xfrm>
        </p:spPr>
        <p:txBody>
          <a:bodyPr anchor="t">
            <a:normAutofit fontScale="92500" lnSpcReduction="20000"/>
          </a:bodyPr>
          <a:lstStyle/>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Public Law 112-154, Section 506</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USC § 5110 – Effective Dates of Awards </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CFR § 3.400 – General Effective Dates</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CFR § 3.114 – Change of Law or Department of Veterans Affairs Issue</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CFR § 3.1000 (c) – Entitlement under 38 U.S.C. 5121 to benefits due and unpaid upon death of a beneficiary, Claims and evidence </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CFR § 3.2500(h) – Review of decisions, effective dates</a:t>
            </a:r>
          </a:p>
          <a:p>
            <a:pPr marL="342900" indent="-342900">
              <a:lnSpc>
                <a:spcPct val="90000"/>
              </a:lnSpc>
              <a:buFont typeface="Wingdings" panose="05000000000000000000" pitchFamily="2" charset="2"/>
              <a:buChar char="§"/>
              <a:defRPr/>
            </a:pPr>
            <a:r>
              <a:rPr lang="en-US" sz="2400" i="1" dirty="0">
                <a:latin typeface="+mn-lt"/>
                <a:ea typeface="Verdana" panose="020B0604030504040204" pitchFamily="34" charset="0"/>
              </a:rPr>
              <a:t>Historical</a:t>
            </a:r>
            <a:r>
              <a:rPr lang="en-US" sz="2400" dirty="0">
                <a:latin typeface="+mn-lt"/>
                <a:ea typeface="Verdana" panose="020B0604030504040204" pitchFamily="34" charset="0"/>
              </a:rPr>
              <a:t> 38 CFR 3.155</a:t>
            </a:r>
            <a:r>
              <a:rPr lang="en-US" sz="2400" dirty="0">
                <a:ea typeface="Verdana" panose="020B0604030504040204" pitchFamily="34" charset="0"/>
              </a:rPr>
              <a:t> – </a:t>
            </a:r>
            <a:r>
              <a:rPr lang="en-US" sz="2400" dirty="0">
                <a:latin typeface="+mn-lt"/>
                <a:ea typeface="Verdana" panose="020B0604030504040204" pitchFamily="34" charset="0"/>
              </a:rPr>
              <a:t>How to file a claim</a:t>
            </a:r>
          </a:p>
          <a:p>
            <a:pPr marL="342900" indent="-342900">
              <a:lnSpc>
                <a:spcPct val="90000"/>
              </a:lnSpc>
              <a:buFont typeface="Wingdings" panose="05000000000000000000" pitchFamily="2" charset="2"/>
              <a:buChar char="§"/>
              <a:defRPr/>
            </a:pPr>
            <a:r>
              <a:rPr lang="en-US" sz="2400" i="1" dirty="0">
                <a:latin typeface="+mn-lt"/>
                <a:ea typeface="Verdana" panose="020B0604030504040204" pitchFamily="34" charset="0"/>
              </a:rPr>
              <a:t>Historical</a:t>
            </a:r>
            <a:r>
              <a:rPr lang="en-US" sz="2400" dirty="0">
                <a:latin typeface="+mn-lt"/>
                <a:ea typeface="Verdana" panose="020B0604030504040204" pitchFamily="34" charset="0"/>
              </a:rPr>
              <a:t> 38 CFR 3.157</a:t>
            </a:r>
            <a:r>
              <a:rPr lang="en-US" sz="2400" dirty="0">
                <a:ea typeface="Verdana" panose="020B0604030504040204" pitchFamily="34" charset="0"/>
              </a:rPr>
              <a:t> – </a:t>
            </a:r>
            <a:r>
              <a:rPr lang="en-US" sz="2400" dirty="0">
                <a:latin typeface="+mn-lt"/>
                <a:ea typeface="Verdana" panose="020B0604030504040204" pitchFamily="34" charset="0"/>
              </a:rPr>
              <a:t>Report of examination or hospitalization as claim for increase or to reopen</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Part III.ii.2.C – Informal Claims Received Prior to March 24, 2015, Communication of an Intent to File (ITF), and Requests for Application</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III.iv.5.C – Effective Dates</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III.iv.5.B – Principles of Disability Evaluation</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III.iv.8.C – Protected Ratings</a:t>
            </a: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14</a:t>
            </a:fld>
            <a:endParaRPr lang="en-US" dirty="0"/>
          </a:p>
        </p:txBody>
      </p:sp>
    </p:spTree>
    <p:extLst>
      <p:ext uri="{BB962C8B-B14F-4D97-AF65-F5344CB8AC3E}">
        <p14:creationId xmlns:p14="http://schemas.microsoft.com/office/powerpoint/2010/main" val="155277062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pPr>
              <a:spcBef>
                <a:spcPct val="20000"/>
              </a:spcBef>
              <a:buClr>
                <a:srgbClr val="2D2DB9">
                  <a:lumMod val="75000"/>
                </a:srgbClr>
              </a:buClr>
            </a:pPr>
            <a:r>
              <a:rPr lang="en-US" sz="3600" b="1" dirty="0">
                <a:effectLst>
                  <a:outerShdw blurRad="38100" dist="38100" dir="2700000" algn="tl">
                    <a:srgbClr val="000000">
                      <a:alpha val="43137"/>
                    </a:srgbClr>
                  </a:outerShdw>
                </a:effectLst>
              </a:rPr>
              <a:t>Retroactive </a:t>
            </a:r>
            <a:r>
              <a:rPr lang="en-US" sz="3600" b="1" dirty="0"/>
              <a:t>Effective Dates for Compensation</a:t>
            </a:r>
            <a:endParaRPr lang="en-US" sz="3600" dirty="0">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694944" y="1609344"/>
            <a:ext cx="11160879" cy="4602920"/>
          </a:xfrm>
        </p:spPr>
        <p:txBody>
          <a:bodyPr>
            <a:normAutofit/>
          </a:bodyPr>
          <a:lstStyle/>
          <a:p>
            <a:pPr marL="0" indent="0">
              <a:buNone/>
            </a:pPr>
            <a:r>
              <a:rPr lang="en-US" sz="2400" dirty="0">
                <a:solidFill>
                  <a:srgbClr val="000066"/>
                </a:solidFill>
                <a:latin typeface="+mn-lt"/>
              </a:rPr>
              <a:t>In order to qualify for a retroactive effective date the Veteran/survivor </a:t>
            </a:r>
            <a:r>
              <a:rPr lang="en-US" sz="2400" b="1" dirty="0">
                <a:solidFill>
                  <a:srgbClr val="000066"/>
                </a:solidFill>
                <a:latin typeface="+mn-lt"/>
              </a:rPr>
              <a:t>must</a:t>
            </a:r>
            <a:r>
              <a:rPr lang="en-US" sz="2400" dirty="0">
                <a:solidFill>
                  <a:srgbClr val="000066"/>
                </a:solidFill>
                <a:latin typeface="+mn-lt"/>
              </a:rPr>
              <a:t>:</a:t>
            </a:r>
          </a:p>
          <a:p>
            <a:pPr marL="0" indent="0">
              <a:buNone/>
            </a:pPr>
            <a:endParaRPr lang="en-US" sz="2400" dirty="0">
              <a:solidFill>
                <a:srgbClr val="000066"/>
              </a:solidFill>
              <a:latin typeface="+mn-lt"/>
            </a:endParaRPr>
          </a:p>
          <a:p>
            <a:pPr marL="0" indent="0">
              <a:buNone/>
            </a:pPr>
            <a:endParaRPr lang="en-US" sz="800" dirty="0">
              <a:solidFill>
                <a:srgbClr val="000066"/>
              </a:solidFill>
              <a:latin typeface="+mn-lt"/>
            </a:endParaRPr>
          </a:p>
          <a:p>
            <a:pPr lvl="1">
              <a:buFont typeface="Wingdings" panose="05000000000000000000" pitchFamily="2" charset="2"/>
              <a:buChar char="§"/>
            </a:pPr>
            <a:r>
              <a:rPr lang="en-US" sz="2200" dirty="0">
                <a:solidFill>
                  <a:srgbClr val="000066"/>
                </a:solidFill>
              </a:rPr>
              <a:t>have filed an </a:t>
            </a:r>
            <a:r>
              <a:rPr lang="en-US" sz="2200" b="1" dirty="0">
                <a:solidFill>
                  <a:srgbClr val="000066"/>
                </a:solidFill>
              </a:rPr>
              <a:t>explicit</a:t>
            </a:r>
            <a:r>
              <a:rPr lang="en-US" sz="2200" dirty="0">
                <a:solidFill>
                  <a:srgbClr val="000066"/>
                </a:solidFill>
              </a:rPr>
              <a:t> claim for and have been denied benefits for a disability due to lack of evidence of Vietnam service between September 25, 1985, and January 1, 2020, </a:t>
            </a:r>
            <a:r>
              <a:rPr lang="en-US" sz="2200" b="1" i="1" dirty="0">
                <a:solidFill>
                  <a:srgbClr val="000066"/>
                </a:solidFill>
              </a:rPr>
              <a:t>and</a:t>
            </a:r>
            <a:r>
              <a:rPr lang="en-US" sz="2200" dirty="0">
                <a:solidFill>
                  <a:srgbClr val="000066"/>
                </a:solidFill>
              </a:rPr>
              <a:t> </a:t>
            </a:r>
          </a:p>
          <a:p>
            <a:pPr lvl="1">
              <a:buFont typeface="Wingdings" panose="05000000000000000000" pitchFamily="2" charset="2"/>
              <a:buChar char="§"/>
            </a:pPr>
            <a:endParaRPr lang="en-US" sz="2200" dirty="0">
              <a:solidFill>
                <a:srgbClr val="000066"/>
              </a:solidFill>
            </a:endParaRPr>
          </a:p>
          <a:p>
            <a:pPr lvl="1">
              <a:buFont typeface="Wingdings" panose="05000000000000000000" pitchFamily="2" charset="2"/>
              <a:buChar char="§"/>
            </a:pPr>
            <a:r>
              <a:rPr lang="en-US" sz="2200" dirty="0">
                <a:solidFill>
                  <a:srgbClr val="000066"/>
                </a:solidFill>
              </a:rPr>
              <a:t>submit a supplemental claim for disability compensation for the same condition covered by the prior claim.</a:t>
            </a:r>
          </a:p>
          <a:p>
            <a:pPr lvl="1">
              <a:buFont typeface="Wingdings" panose="05000000000000000000" pitchFamily="2" charset="2"/>
              <a:buChar char="§"/>
            </a:pPr>
            <a:endParaRPr lang="en-US" sz="2200" dirty="0">
              <a:solidFill>
                <a:srgbClr val="000066"/>
              </a:solidFill>
            </a:endParaRPr>
          </a:p>
          <a:p>
            <a:pPr marL="457200" lvl="1" indent="0" algn="ctr">
              <a:buNone/>
            </a:pPr>
            <a:r>
              <a:rPr lang="en-US" sz="2200" dirty="0">
                <a:solidFill>
                  <a:srgbClr val="000066"/>
                </a:solidFill>
              </a:rPr>
              <a:t>For the purpose of assigning effective dates, </a:t>
            </a:r>
          </a:p>
          <a:p>
            <a:pPr marL="457200" lvl="1" indent="0" algn="ctr">
              <a:buNone/>
            </a:pPr>
            <a:r>
              <a:rPr lang="en-US" sz="2200" b="1" dirty="0">
                <a:solidFill>
                  <a:srgbClr val="000066"/>
                </a:solidFill>
              </a:rPr>
              <a:t>consider the claim filed as of the date of receipt of the previous claim</a:t>
            </a:r>
            <a:r>
              <a:rPr lang="en-US" sz="2200" dirty="0">
                <a:solidFill>
                  <a:srgbClr val="000066"/>
                </a:solidFill>
              </a:rPr>
              <a:t>.</a:t>
            </a:r>
          </a:p>
          <a:p>
            <a:pPr marL="457200" lvl="1" indent="0">
              <a:buNone/>
            </a:pPr>
            <a:endParaRPr lang="en-US" sz="2200" dirty="0">
              <a:solidFill>
                <a:srgbClr val="000066"/>
              </a:solidFill>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15</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4197886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Effective Date Considerations</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a:bodyPr>
          <a:lstStyle/>
          <a:p>
            <a:pPr marL="0" marR="0" indent="0">
              <a:spcBef>
                <a:spcPts val="0"/>
              </a:spcBef>
              <a:spcAft>
                <a:spcPts val="0"/>
              </a:spcAft>
              <a:buNone/>
            </a:pPr>
            <a:r>
              <a:rPr lang="en-US" sz="2600" dirty="0">
                <a:solidFill>
                  <a:srgbClr val="000066"/>
                </a:solidFill>
                <a:latin typeface="+mn-lt"/>
                <a:ea typeface="Times New Roman" panose="02020603050405020304" pitchFamily="18" charset="0"/>
              </a:rPr>
              <a:t>When assigning an effective date, it’s crucial to identify: </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the date of receipt of previous claim and/or intent to file,</a:t>
            </a: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whether the claim was an original Fully Developed Claim for compensation submitted August 6, 2013 through August 5, 2015,</a:t>
            </a: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the date of discharge from active duty,</a:t>
            </a: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the date of diagnosis for the presumptive disability, </a:t>
            </a: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the date the condition was added to 3.309(e), and</a:t>
            </a: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Veteran’s date of death.</a:t>
            </a:r>
          </a:p>
          <a:p>
            <a:pPr lvl="1">
              <a:spcBef>
                <a:spcPts val="0"/>
              </a:spcBef>
              <a:spcAft>
                <a:spcPts val="0"/>
              </a:spcAft>
              <a:buFont typeface="Wingdings" panose="05000000000000000000" pitchFamily="2" charset="2"/>
              <a:buChar char="§"/>
            </a:pPr>
            <a:endParaRPr lang="en-US" dirty="0">
              <a:solidFill>
                <a:srgbClr val="000066"/>
              </a:solidFill>
              <a:ea typeface="Times New Roman" panose="02020603050405020304" pitchFamily="18" charset="0"/>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16</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79573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1</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fontScale="92500"/>
          </a:bodyPr>
          <a:lstStyle/>
          <a:p>
            <a:pPr marL="0" marR="0" indent="0">
              <a:spcBef>
                <a:spcPts val="0"/>
              </a:spcBef>
              <a:spcAft>
                <a:spcPts val="0"/>
              </a:spcAft>
              <a:buNone/>
            </a:pPr>
            <a:r>
              <a:rPr lang="en-US" sz="2600" dirty="0">
                <a:solidFill>
                  <a:srgbClr val="000066"/>
                </a:solidFill>
                <a:latin typeface="+mn-lt"/>
                <a:ea typeface="Times New Roman" panose="02020603050405020304" pitchFamily="18" charset="0"/>
              </a:rPr>
              <a:t>A Veteran submitted a VA Form 21- 526EZ, Application for Disability Compensation and Related Compensation Benefits, for service connection of type 2 diabetes mellitus on May 9, 2012. With the claim, he submitted medical records verifying he was diagnosed in 2012. Military records showed service in the Navy during the Vietnam era, but did not show qualifying service in the RVN or inland waterways, so the claim was denied. On June 20, 2019, the Veteran submitted a supplemental claim on VA Form 20-0995, Decision Review Request: Supplemental Claim, for diabetes mellitus. The claim was initially stayed and later referred for specialized processing. The subsequent evidence-based determination found the Veteran’s ship served in the eligible offshore waters. Medical records show the Veteran is on medication with no complications related to diabetes.</a:t>
            </a:r>
            <a:endParaRPr lang="en-US" dirty="0">
              <a:solidFill>
                <a:srgbClr val="000066"/>
              </a:solidFill>
              <a:ea typeface="Times New Roman" panose="02020603050405020304" pitchFamily="18" charset="0"/>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17</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2785729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1 Discussion</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a:bodyPr>
          <a:lstStyle/>
          <a:p>
            <a:pPr marL="0" marR="0" indent="0">
              <a:spcBef>
                <a:spcPts val="0"/>
              </a:spcBef>
              <a:spcAft>
                <a:spcPts val="0"/>
              </a:spcAft>
              <a:buNone/>
            </a:pPr>
            <a:r>
              <a:rPr lang="en-US" sz="2600" b="1" dirty="0">
                <a:solidFill>
                  <a:srgbClr val="000066"/>
                </a:solidFill>
                <a:latin typeface="+mn-lt"/>
                <a:ea typeface="Times New Roman" panose="02020603050405020304" pitchFamily="18" charset="0"/>
              </a:rPr>
              <a:t>Result</a:t>
            </a:r>
            <a:r>
              <a:rPr lang="en-US" sz="2600" dirty="0">
                <a:solidFill>
                  <a:srgbClr val="000066"/>
                </a:solidFill>
                <a:latin typeface="+mn-lt"/>
                <a:ea typeface="Times New Roman" panose="02020603050405020304" pitchFamily="18" charset="0"/>
              </a:rPr>
              <a:t>:  Award service connection for type 2 diabetes mellitus effective May 9, 2012, the date of the previously denied claim. (PL 116-23, 38 CFR 3.307, 38 CFR 3.309, 38 CFR 3.400)</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marL="0" marR="0" indent="0">
              <a:spcBef>
                <a:spcPts val="0"/>
              </a:spcBef>
              <a:spcAft>
                <a:spcPts val="0"/>
              </a:spcAft>
              <a:buNone/>
            </a:pPr>
            <a:r>
              <a:rPr lang="en-US" sz="2600" b="1" dirty="0">
                <a:solidFill>
                  <a:srgbClr val="000066"/>
                </a:solidFill>
                <a:latin typeface="+mn-lt"/>
                <a:ea typeface="Times New Roman" panose="02020603050405020304" pitchFamily="18" charset="0"/>
              </a:rPr>
              <a:t>Rationale</a:t>
            </a:r>
            <a:r>
              <a:rPr lang="en-US" sz="2600" dirty="0">
                <a:solidFill>
                  <a:srgbClr val="000066"/>
                </a:solidFill>
                <a:latin typeface="+mn-lt"/>
                <a:ea typeface="Times New Roman" panose="02020603050405020304" pitchFamily="18" charset="0"/>
              </a:rPr>
              <a:t>:  The Veteran filed an explicit claim for service connection on May 9, 2012. Evidence verifies he has a qualifying disability and service under the law. Since his previously denied claim was filed between September 25, 1985, and January 1, 2020, and his service qualifies under the new law, he qualifies for the retroactive effective date based on the filing date of the previously denied claim.</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18</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88937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VASRD Updates and Staged Ratings</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a:bodyPr>
          <a:lstStyle/>
          <a:p>
            <a:pPr marL="0" marR="0" indent="0">
              <a:spcBef>
                <a:spcPts val="0"/>
              </a:spcBef>
              <a:spcAft>
                <a:spcPts val="0"/>
              </a:spcAft>
              <a:buNone/>
            </a:pPr>
            <a:r>
              <a:rPr lang="en-US" sz="2600" dirty="0">
                <a:solidFill>
                  <a:srgbClr val="000066"/>
                </a:solidFill>
                <a:latin typeface="+mn-lt"/>
                <a:ea typeface="Times New Roman" panose="02020603050405020304" pitchFamily="18" charset="0"/>
              </a:rPr>
              <a:t>Always be mindful of changes that have occurred in both Veteran Affairs Schedule for Rating Disabilities (VASRD) as well as the severity and symptoms of the Veteran’s disability. Identify the dates of:</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any relevant VASRD updates, and </a:t>
            </a:r>
          </a:p>
          <a:p>
            <a:pPr lvl="1">
              <a:spcBef>
                <a:spcPts val="0"/>
              </a:spcBef>
              <a:spcAft>
                <a:spcPts val="0"/>
              </a:spcAft>
              <a:buFont typeface="Wingdings" panose="05000000000000000000" pitchFamily="2" charset="2"/>
              <a:buChar char="§"/>
            </a:pPr>
            <a:r>
              <a:rPr lang="en-US" dirty="0">
                <a:solidFill>
                  <a:srgbClr val="000066"/>
                </a:solidFill>
                <a:ea typeface="Times New Roman" panose="02020603050405020304" pitchFamily="18" charset="0"/>
              </a:rPr>
              <a:t>changes in level of disability (staged ratings).</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marL="0" marR="0" indent="0">
              <a:spcBef>
                <a:spcPts val="0"/>
              </a:spcBef>
              <a:spcAft>
                <a:spcPts val="0"/>
              </a:spcAft>
              <a:buNone/>
            </a:pPr>
            <a:r>
              <a:rPr lang="en-US" sz="2600" dirty="0">
                <a:solidFill>
                  <a:srgbClr val="000066"/>
                </a:solidFill>
                <a:latin typeface="+mn-lt"/>
                <a:ea typeface="Times New Roman" panose="02020603050405020304" pitchFamily="18" charset="0"/>
              </a:rPr>
              <a:t>Increase and decrease the evaluation based on changes in severity which are factually ascertainable in the evidence. </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marL="0" marR="0" indent="0" algn="ctr">
              <a:spcBef>
                <a:spcPts val="0"/>
              </a:spcBef>
              <a:spcAft>
                <a:spcPts val="0"/>
              </a:spcAft>
              <a:buNone/>
            </a:pPr>
            <a:r>
              <a:rPr lang="en-US" sz="2600" b="1" dirty="0">
                <a:solidFill>
                  <a:srgbClr val="000066"/>
                </a:solidFill>
                <a:latin typeface="+mn-lt"/>
                <a:ea typeface="Times New Roman" panose="02020603050405020304" pitchFamily="18" charset="0"/>
              </a:rPr>
              <a:t>Don’t forget to consider protection!</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19</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400599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a:defRPr/>
            </a:pPr>
            <a:r>
              <a:rPr lang="en-US" altLang="en-US" sz="3600" cap="none" dirty="0"/>
              <a:t>Objectives</a:t>
            </a:r>
          </a:p>
        </p:txBody>
      </p:sp>
      <p:sp>
        <p:nvSpPr>
          <p:cNvPr id="6146" name="Rectangle 2"/>
          <p:cNvSpPr>
            <a:spLocks noGrp="1"/>
          </p:cNvSpPr>
          <p:nvPr>
            <p:ph type="body" idx="1"/>
          </p:nvPr>
        </p:nvSpPr>
        <p:spPr>
          <a:xfrm>
            <a:off x="609600" y="1524000"/>
            <a:ext cx="11231418" cy="4648200"/>
          </a:xfrm>
        </p:spPr>
        <p:txBody>
          <a:bodyPr anchor="t">
            <a:noAutofit/>
          </a:bodyPr>
          <a:lstStyle/>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Review the electronic claims folder and re-adjudicate all claims for service connection based on Republic of Vietnam (RVN) nautical service.</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Identify the eligibility requirements that qualify a Veteran or survivor for retroactive awards of benefits under Public Law (PL) 116-23, Blue Water Navy Vietnam Veterans Act of 2019.</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Identify and correctly apply effective date rules for PL 116-23, Blue Water Navy Vietnam Veterans Act of 2019.</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Identify additional benefits to which the Veterans and survivors may be entitled.</a:t>
            </a: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2</a:t>
            </a:fld>
            <a:endParaRPr lang="en-US" dirty="0"/>
          </a:p>
        </p:txBody>
      </p:sp>
    </p:spTree>
    <p:extLst>
      <p:ext uri="{BB962C8B-B14F-4D97-AF65-F5344CB8AC3E}">
        <p14:creationId xmlns:p14="http://schemas.microsoft.com/office/powerpoint/2010/main" val="112751035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2</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fontScale="92500" lnSpcReduction="10000"/>
          </a:bodyPr>
          <a:lstStyle/>
          <a:p>
            <a:pPr marL="0" marR="0" indent="0">
              <a:spcBef>
                <a:spcPts val="0"/>
              </a:spcBef>
              <a:spcAft>
                <a:spcPts val="0"/>
              </a:spcAft>
              <a:buNone/>
            </a:pPr>
            <a:r>
              <a:rPr lang="en-US" dirty="0">
                <a:solidFill>
                  <a:srgbClr val="000066"/>
                </a:solidFill>
                <a:latin typeface="+mn-lt"/>
                <a:ea typeface="Times New Roman" panose="02020603050405020304" pitchFamily="18" charset="0"/>
              </a:rPr>
              <a:t>VA received a claim for service connection for a heart condition on September 26, 2002. Medical evidence reviewed in connection with the claim indicates diagnosis of coronary artery disease August 3, 2002. VA examination conducted on February 28, 2003 shows left ventricular ejection fraction was normal and METS achieved were 7. Rating Decision dated April 29, 2003 denied service connection based on no RVN service. VAMC treatment records show ejection fraction of 50%, at least mild hypertrophy and METS of 3 to 5 on July 27, 2010. The Veteran submitted a supplemental claim on VA Form 20-0995, Decision Review Request: Supplemental Claim, for heart disease on January 18, 2020. The subsequent evidence-based determination found the Veteran’s ship served in the eligible offshore waters. </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20</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2870395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2 Discussion</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fontScale="92500" lnSpcReduction="10000"/>
          </a:bodyPr>
          <a:lstStyle/>
          <a:p>
            <a:pPr marL="0" indent="0">
              <a:spcBef>
                <a:spcPts val="0"/>
              </a:spcBef>
              <a:spcAft>
                <a:spcPts val="0"/>
              </a:spcAft>
              <a:buNone/>
            </a:pPr>
            <a:r>
              <a:rPr lang="en-US" sz="2600" b="1" dirty="0">
                <a:solidFill>
                  <a:srgbClr val="000066"/>
                </a:solidFill>
                <a:latin typeface="+mn-lt"/>
                <a:ea typeface="Times New Roman" panose="02020603050405020304" pitchFamily="18" charset="0"/>
              </a:rPr>
              <a:t>Result</a:t>
            </a:r>
            <a:r>
              <a:rPr lang="en-US" sz="2600" dirty="0">
                <a:solidFill>
                  <a:srgbClr val="000066"/>
                </a:solidFill>
                <a:latin typeface="+mn-lt"/>
                <a:ea typeface="Times New Roman" panose="02020603050405020304" pitchFamily="18" charset="0"/>
              </a:rPr>
              <a:t>: Award service connection for coronary artery disease 30% effective </a:t>
            </a:r>
            <a:r>
              <a:rPr lang="en-US" sz="2400" dirty="0">
                <a:solidFill>
                  <a:srgbClr val="000066"/>
                </a:solidFill>
                <a:latin typeface="+mn-lt"/>
                <a:ea typeface="Times New Roman" panose="02020603050405020304" pitchFamily="18" charset="0"/>
              </a:rPr>
              <a:t>September 26, 2002</a:t>
            </a:r>
            <a:r>
              <a:rPr lang="en-US" sz="2600" dirty="0">
                <a:solidFill>
                  <a:srgbClr val="000066"/>
                </a:solidFill>
                <a:latin typeface="+mn-lt"/>
                <a:ea typeface="Times New Roman" panose="02020603050405020304" pitchFamily="18" charset="0"/>
              </a:rPr>
              <a:t>, date of the previously denied claim. An evaluation of 60 percent is assigned from July 27, 2010, the date the medical evidence shows that the higher evaluation is warranted. (PL 116-23, 38 CFR 3.307, 38 CFR 3.309, 38 CFR 3.400)</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marL="0" marR="0" indent="0">
              <a:spcBef>
                <a:spcPts val="0"/>
              </a:spcBef>
              <a:spcAft>
                <a:spcPts val="0"/>
              </a:spcAft>
              <a:buNone/>
            </a:pPr>
            <a:r>
              <a:rPr lang="en-US" sz="2600" b="1" dirty="0">
                <a:solidFill>
                  <a:srgbClr val="000066"/>
                </a:solidFill>
                <a:latin typeface="+mn-lt"/>
                <a:ea typeface="Times New Roman" panose="02020603050405020304" pitchFamily="18" charset="0"/>
              </a:rPr>
              <a:t>Rationale</a:t>
            </a:r>
            <a:r>
              <a:rPr lang="en-US" sz="2600" dirty="0">
                <a:solidFill>
                  <a:srgbClr val="000066"/>
                </a:solidFill>
                <a:latin typeface="+mn-lt"/>
                <a:ea typeface="Times New Roman" panose="02020603050405020304" pitchFamily="18" charset="0"/>
              </a:rPr>
              <a:t>: The Veteran filed an explicit claim for service connection on September 26, 2002. Evidence verifies he has a qualifying disability and service under the law. Since his previously denied claim was filed between September 25, 1985, and January 1, 2020, and his service qualifies under the new law, he qualifies for the retroactive effective date based on the filing date of the previously denied claim. Medical evidence shows that an increase is warranted, therefore a staged rating for the evaluation is appropriate.</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21</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1095420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pPr lvl="0">
              <a:spcBef>
                <a:spcPct val="20000"/>
              </a:spcBef>
              <a:buClr>
                <a:srgbClr val="2D2DB9">
                  <a:lumMod val="75000"/>
                </a:srgbClr>
              </a:buClr>
            </a:pPr>
            <a:r>
              <a:rPr lang="en-US" sz="3600" b="1" dirty="0"/>
              <a:t>Non-retroactive Effective Dates for Compensation</a:t>
            </a:r>
            <a:endParaRPr lang="en-US" sz="3600" dirty="0">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694944" y="1609344"/>
            <a:ext cx="11160879" cy="4602920"/>
          </a:xfrm>
        </p:spPr>
        <p:txBody>
          <a:bodyPr>
            <a:normAutofit/>
          </a:bodyPr>
          <a:lstStyle/>
          <a:p>
            <a:pPr marL="0" indent="0">
              <a:buNone/>
            </a:pPr>
            <a:r>
              <a:rPr lang="en-US" sz="2400" dirty="0">
                <a:solidFill>
                  <a:srgbClr val="000066"/>
                </a:solidFill>
                <a:latin typeface="+mn-lt"/>
              </a:rPr>
              <a:t>When service connection is established based on a new claim, and no qualifying previously denied claim exists, apply 38 CFR 3.400 for assignment of effective date. </a:t>
            </a:r>
          </a:p>
          <a:p>
            <a:pPr marL="0" indent="0">
              <a:buNone/>
            </a:pPr>
            <a:endParaRPr lang="en-US" sz="2400" dirty="0">
              <a:solidFill>
                <a:srgbClr val="000066"/>
              </a:solidFill>
              <a:latin typeface="+mn-lt"/>
            </a:endParaRPr>
          </a:p>
          <a:p>
            <a:pPr marL="0" indent="0">
              <a:buNone/>
            </a:pPr>
            <a:r>
              <a:rPr lang="en-US" sz="2400" dirty="0">
                <a:solidFill>
                  <a:srgbClr val="000066"/>
                </a:solidFill>
                <a:latin typeface="+mn-lt"/>
              </a:rPr>
              <a:t>Generally, the effective date for a grant of benefits for a new claim will be the later of </a:t>
            </a:r>
          </a:p>
          <a:p>
            <a:pPr marL="0" indent="0">
              <a:buNone/>
            </a:pPr>
            <a:endParaRPr lang="en-US" sz="2400" dirty="0">
              <a:solidFill>
                <a:srgbClr val="000066"/>
              </a:solidFill>
              <a:latin typeface="+mn-lt"/>
            </a:endParaRPr>
          </a:p>
          <a:p>
            <a:pPr>
              <a:buFont typeface="Wingdings" panose="05000000000000000000" pitchFamily="2" charset="2"/>
              <a:buChar char="§"/>
            </a:pPr>
            <a:r>
              <a:rPr lang="en-US" sz="2400" dirty="0">
                <a:solidFill>
                  <a:srgbClr val="000066"/>
                </a:solidFill>
                <a:latin typeface="+mn-lt"/>
              </a:rPr>
              <a:t>the date of receipt of the claim, or</a:t>
            </a:r>
          </a:p>
          <a:p>
            <a:pPr>
              <a:buFont typeface="Wingdings" panose="05000000000000000000" pitchFamily="2" charset="2"/>
              <a:buChar char="§"/>
            </a:pPr>
            <a:r>
              <a:rPr lang="en-US" sz="2400" dirty="0">
                <a:solidFill>
                  <a:srgbClr val="000066"/>
                </a:solidFill>
                <a:latin typeface="+mn-lt"/>
              </a:rPr>
              <a:t>the date entitlement arose.</a:t>
            </a:r>
          </a:p>
          <a:p>
            <a:pPr marL="0" indent="0">
              <a:buNone/>
            </a:pPr>
            <a:endParaRPr lang="en-US" sz="2400" dirty="0">
              <a:solidFill>
                <a:srgbClr val="000066"/>
              </a:solidFill>
              <a:latin typeface="+mn-lt"/>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22</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1110083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3</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a:bodyPr>
          <a:lstStyle/>
          <a:p>
            <a:pPr marL="0" marR="0" indent="0">
              <a:spcBef>
                <a:spcPts val="0"/>
              </a:spcBef>
              <a:spcAft>
                <a:spcPts val="0"/>
              </a:spcAft>
              <a:buNone/>
            </a:pPr>
            <a:r>
              <a:rPr lang="en-US" sz="2600" dirty="0">
                <a:solidFill>
                  <a:srgbClr val="000066"/>
                </a:solidFill>
                <a:latin typeface="+mn-lt"/>
                <a:ea typeface="Times New Roman" panose="02020603050405020304" pitchFamily="18" charset="0"/>
              </a:rPr>
              <a:t>A Veteran submitted a VA Form 21- 526EZ, Application for Disability Compensation and Related Compensation Benefits, for prostate cancer on January 18, 2020. With the claim, he submitted medical records verifying he was diagnosed based on biopsy dated November 16, 2019. The evidence-based determination found the Veteran’s ship served in the eligible offshore waters. Medical records show the Veteran is starting a six month cycle of chemotherapy in February.</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23</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4248344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3 Discussion</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a:bodyPr>
          <a:lstStyle/>
          <a:p>
            <a:pPr marL="0" indent="0">
              <a:spcBef>
                <a:spcPts val="0"/>
              </a:spcBef>
              <a:spcAft>
                <a:spcPts val="0"/>
              </a:spcAft>
              <a:buNone/>
            </a:pPr>
            <a:r>
              <a:rPr lang="en-US" sz="2600" b="1" dirty="0">
                <a:solidFill>
                  <a:srgbClr val="000066"/>
                </a:solidFill>
                <a:latin typeface="+mn-lt"/>
                <a:ea typeface="Times New Roman" panose="02020603050405020304" pitchFamily="18" charset="0"/>
              </a:rPr>
              <a:t>Result</a:t>
            </a:r>
            <a:r>
              <a:rPr lang="en-US" sz="2600" dirty="0">
                <a:solidFill>
                  <a:srgbClr val="000066"/>
                </a:solidFill>
                <a:latin typeface="+mn-lt"/>
                <a:ea typeface="Times New Roman" panose="02020603050405020304" pitchFamily="18" charset="0"/>
              </a:rPr>
              <a:t>: Award service connection with 100% for prostate cancer effective January 18, 2020. (38 CFR 3.307, 38 CFR 3.309, 38 CFR 3.400)</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marL="0" marR="0" indent="0">
              <a:spcBef>
                <a:spcPts val="0"/>
              </a:spcBef>
              <a:spcAft>
                <a:spcPts val="0"/>
              </a:spcAft>
              <a:buNone/>
            </a:pPr>
            <a:r>
              <a:rPr lang="en-US" sz="2600" b="1" dirty="0">
                <a:solidFill>
                  <a:srgbClr val="000066"/>
                </a:solidFill>
                <a:latin typeface="+mn-lt"/>
                <a:ea typeface="Times New Roman" panose="02020603050405020304" pitchFamily="18" charset="0"/>
              </a:rPr>
              <a:t>Rationale</a:t>
            </a:r>
            <a:r>
              <a:rPr lang="en-US" sz="2600" dirty="0">
                <a:solidFill>
                  <a:srgbClr val="000066"/>
                </a:solidFill>
                <a:latin typeface="+mn-lt"/>
                <a:ea typeface="Times New Roman" panose="02020603050405020304" pitchFamily="18" charset="0"/>
              </a:rPr>
              <a:t>: The Veteran did not file a claim between September 25, 1985, and January 1, 2020 so PL 116-23 does not apply and there is no entitlement to a retroactive effective date. Prostate cancer was not diagnosed prior to November 7, 1996, the date prostate cancer was added to 3.309(e) so 38 CFR 3.114 does not apply. The earliest date in this fact pattern is date of receipt of claim.</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24</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2112736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pPr lvl="0">
              <a:spcBef>
                <a:spcPct val="20000"/>
              </a:spcBef>
              <a:buClr>
                <a:srgbClr val="2D2DB9">
                  <a:lumMod val="75000"/>
                </a:srgbClr>
              </a:buClr>
            </a:pPr>
            <a:r>
              <a:rPr lang="en-US" sz="3600" b="1" dirty="0"/>
              <a:t>Effective Dates for </a:t>
            </a:r>
            <a:r>
              <a:rPr lang="en-US" sz="3600" b="1" dirty="0">
                <a:effectLst>
                  <a:outerShdw blurRad="38100" dist="38100" dir="2700000" algn="tl">
                    <a:srgbClr val="000000">
                      <a:alpha val="43137"/>
                    </a:srgbClr>
                  </a:outerShdw>
                </a:effectLst>
                <a:ea typeface="+mn-ea"/>
              </a:rPr>
              <a:t>Survivor Benefits</a:t>
            </a:r>
            <a:endParaRPr lang="en-US" sz="3600" dirty="0">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694944" y="1609344"/>
            <a:ext cx="11160879" cy="4602920"/>
          </a:xfrm>
        </p:spPr>
        <p:txBody>
          <a:bodyPr>
            <a:normAutofit fontScale="85000" lnSpcReduction="20000"/>
          </a:bodyPr>
          <a:lstStyle/>
          <a:p>
            <a:pPr marL="0" indent="0">
              <a:buNone/>
            </a:pPr>
            <a:r>
              <a:rPr lang="en-US" sz="2400" dirty="0">
                <a:solidFill>
                  <a:srgbClr val="000066"/>
                </a:solidFill>
                <a:latin typeface="+mn-lt"/>
              </a:rPr>
              <a:t>Effective date for Dependency and Indemnity Compensation (DIC) claims must be one of the following dates:  </a:t>
            </a:r>
          </a:p>
          <a:p>
            <a:pPr marL="0" indent="0">
              <a:buNone/>
            </a:pPr>
            <a:endParaRPr lang="en-US" sz="2400" dirty="0">
              <a:solidFill>
                <a:srgbClr val="000066"/>
              </a:solidFill>
              <a:latin typeface="+mn-lt"/>
            </a:endParaRPr>
          </a:p>
          <a:p>
            <a:pPr>
              <a:buFont typeface="Wingdings" panose="05000000000000000000" pitchFamily="2" charset="2"/>
              <a:buChar char="§"/>
            </a:pPr>
            <a:r>
              <a:rPr lang="en-US" sz="2400" dirty="0">
                <a:solidFill>
                  <a:srgbClr val="000066"/>
                </a:solidFill>
                <a:latin typeface="+mn-lt"/>
              </a:rPr>
              <a:t>The date VA received the claim, </a:t>
            </a:r>
          </a:p>
          <a:p>
            <a:pPr>
              <a:buFont typeface="Wingdings" panose="05000000000000000000" pitchFamily="2" charset="2"/>
              <a:buChar char="§"/>
            </a:pPr>
            <a:r>
              <a:rPr lang="en-US" sz="2400" dirty="0">
                <a:solidFill>
                  <a:srgbClr val="000066"/>
                </a:solidFill>
                <a:latin typeface="+mn-lt"/>
              </a:rPr>
              <a:t>The first day of the month of the Veteran’s death, if filed within one year from the date of the Veteran’s death, or</a:t>
            </a:r>
          </a:p>
          <a:p>
            <a:pPr>
              <a:buFont typeface="Wingdings" panose="05000000000000000000" pitchFamily="2" charset="2"/>
              <a:buChar char="§"/>
            </a:pPr>
            <a:r>
              <a:rPr lang="en-US" sz="2400" dirty="0">
                <a:solidFill>
                  <a:srgbClr val="000066"/>
                </a:solidFill>
                <a:latin typeface="+mn-lt"/>
              </a:rPr>
              <a:t>If the Veteran died prior to the condition’s addition to §3.309(e) but the claim was received after:</a:t>
            </a:r>
          </a:p>
          <a:p>
            <a:pPr lvl="1">
              <a:buFont typeface="Wingdings" panose="05000000000000000000" pitchFamily="2" charset="2"/>
              <a:buChar char="§"/>
            </a:pPr>
            <a:r>
              <a:rPr lang="en-US" sz="2000" dirty="0">
                <a:solidFill>
                  <a:srgbClr val="000066"/>
                </a:solidFill>
                <a:latin typeface="+mn-lt"/>
              </a:rPr>
              <a:t>The date of change in law, or</a:t>
            </a:r>
          </a:p>
          <a:p>
            <a:pPr lvl="1">
              <a:buFont typeface="Wingdings" panose="05000000000000000000" pitchFamily="2" charset="2"/>
              <a:buChar char="§"/>
            </a:pPr>
            <a:r>
              <a:rPr lang="en-US" sz="2000" dirty="0">
                <a:solidFill>
                  <a:srgbClr val="000066"/>
                </a:solidFill>
                <a:latin typeface="+mn-lt"/>
              </a:rPr>
              <a:t>One year prior to date of receipt of claim</a:t>
            </a:r>
          </a:p>
          <a:p>
            <a:pPr marL="0" indent="0">
              <a:buNone/>
            </a:pPr>
            <a:endParaRPr lang="en-US" sz="2400" dirty="0">
              <a:solidFill>
                <a:srgbClr val="000066"/>
              </a:solidFill>
              <a:latin typeface="+mn-lt"/>
            </a:endParaRPr>
          </a:p>
          <a:p>
            <a:pPr marL="0" indent="0">
              <a:buNone/>
            </a:pPr>
            <a:r>
              <a:rPr lang="en-US" sz="2400" dirty="0">
                <a:solidFill>
                  <a:srgbClr val="000066"/>
                </a:solidFill>
                <a:latin typeface="+mn-lt"/>
              </a:rPr>
              <a:t>Effective date for accrued claims filed within one year of the Veteran’s death:</a:t>
            </a:r>
          </a:p>
          <a:p>
            <a:pPr>
              <a:buFont typeface="Wingdings" panose="05000000000000000000" pitchFamily="2" charset="2"/>
              <a:buChar char="§"/>
            </a:pPr>
            <a:r>
              <a:rPr lang="en-US" sz="2400" dirty="0">
                <a:solidFill>
                  <a:srgbClr val="000066"/>
                </a:solidFill>
                <a:latin typeface="+mn-lt"/>
              </a:rPr>
              <a:t>Use same criteria as SC compensation for retroactive consideration or non-retroactive claims, whichever is applicable, based on the date of receipt of the claim pending at the time of the Veteran’s death.</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25</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3651677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4</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fontScale="92500"/>
          </a:bodyPr>
          <a:lstStyle/>
          <a:p>
            <a:pPr marL="0" marR="0" indent="0">
              <a:spcBef>
                <a:spcPts val="0"/>
              </a:spcBef>
              <a:spcAft>
                <a:spcPts val="0"/>
              </a:spcAft>
              <a:buNone/>
            </a:pPr>
            <a:r>
              <a:rPr lang="en-US" dirty="0">
                <a:solidFill>
                  <a:srgbClr val="000066"/>
                </a:solidFill>
                <a:latin typeface="+mn-lt"/>
                <a:ea typeface="Times New Roman" panose="02020603050405020304" pitchFamily="18" charset="0"/>
              </a:rPr>
              <a:t>The Veteran never filed a claim for any 3.309(e) related conditions. The Veteran died on December 18, 2014. Diabetes mellitus is listed as the cause of death.</a:t>
            </a:r>
          </a:p>
          <a:p>
            <a:pPr marL="0" marR="0" indent="0">
              <a:spcBef>
                <a:spcPts val="0"/>
              </a:spcBef>
              <a:spcAft>
                <a:spcPts val="0"/>
              </a:spcAft>
              <a:buNone/>
            </a:pPr>
            <a:endParaRPr lang="en-US" dirty="0">
              <a:solidFill>
                <a:srgbClr val="000066"/>
              </a:solidFill>
              <a:latin typeface="+mn-lt"/>
              <a:ea typeface="Times New Roman" panose="02020603050405020304" pitchFamily="18" charset="0"/>
            </a:endParaRPr>
          </a:p>
          <a:p>
            <a:pPr marL="0" marR="0" indent="0">
              <a:spcBef>
                <a:spcPts val="0"/>
              </a:spcBef>
              <a:spcAft>
                <a:spcPts val="0"/>
              </a:spcAft>
              <a:buNone/>
            </a:pPr>
            <a:r>
              <a:rPr lang="en-US" dirty="0">
                <a:solidFill>
                  <a:srgbClr val="000066"/>
                </a:solidFill>
                <a:latin typeface="+mn-lt"/>
                <a:ea typeface="Times New Roman" panose="02020603050405020304" pitchFamily="18" charset="0"/>
              </a:rPr>
              <a:t>The surviving spouse claimed DIC on January 16, 2016. Military records showed service in the Navy during the Vietnam era, but did not show qualifying service in the RVN or inland waterways, so the claim was denied on February 5, 2016. The surviving spouse filed a supplemental claim for DIC on January 6, 2020. The claim is referred for specialized processing. The subsequent evidence-based determination finds the Veteran’s ship served in the eligible offshore waters.</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26</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294774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Scenario 4 Discussion</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lnSpcReduction="10000"/>
          </a:bodyPr>
          <a:lstStyle/>
          <a:p>
            <a:pPr marL="0" indent="0">
              <a:spcBef>
                <a:spcPts val="0"/>
              </a:spcBef>
              <a:spcAft>
                <a:spcPts val="0"/>
              </a:spcAft>
              <a:buNone/>
            </a:pPr>
            <a:r>
              <a:rPr lang="en-US" sz="2600" b="1" dirty="0">
                <a:solidFill>
                  <a:srgbClr val="000066"/>
                </a:solidFill>
                <a:latin typeface="+mn-lt"/>
                <a:ea typeface="Times New Roman" panose="02020603050405020304" pitchFamily="18" charset="0"/>
              </a:rPr>
              <a:t>Result:  </a:t>
            </a:r>
            <a:r>
              <a:rPr lang="en-US" sz="2600" dirty="0">
                <a:solidFill>
                  <a:srgbClr val="000066"/>
                </a:solidFill>
                <a:latin typeface="+mn-lt"/>
                <a:ea typeface="Times New Roman" panose="02020603050405020304" pitchFamily="18" charset="0"/>
              </a:rPr>
              <a:t>Award DIC effective January 16, 2016, under 38 U.S.C. § 1310.</a:t>
            </a:r>
          </a:p>
          <a:p>
            <a:pPr marL="0" indent="0">
              <a:spcBef>
                <a:spcPts val="0"/>
              </a:spcBef>
              <a:spcAft>
                <a:spcPts val="0"/>
              </a:spcAft>
              <a:buNone/>
            </a:pPr>
            <a:endParaRPr lang="en-US" sz="2600" b="1" dirty="0">
              <a:solidFill>
                <a:srgbClr val="000066"/>
              </a:solidFill>
              <a:latin typeface="+mn-lt"/>
              <a:ea typeface="Times New Roman" panose="02020603050405020304" pitchFamily="18" charset="0"/>
            </a:endParaRPr>
          </a:p>
          <a:p>
            <a:pPr marL="0" indent="0">
              <a:spcBef>
                <a:spcPts val="0"/>
              </a:spcBef>
              <a:spcAft>
                <a:spcPts val="0"/>
              </a:spcAft>
              <a:buNone/>
            </a:pPr>
            <a:r>
              <a:rPr lang="en-US" sz="2600" b="1" dirty="0">
                <a:solidFill>
                  <a:srgbClr val="000066"/>
                </a:solidFill>
                <a:latin typeface="+mn-lt"/>
                <a:ea typeface="Times New Roman" panose="02020603050405020304" pitchFamily="18" charset="0"/>
              </a:rPr>
              <a:t>Rationale:  </a:t>
            </a:r>
            <a:r>
              <a:rPr lang="en-US" sz="2600" dirty="0">
                <a:solidFill>
                  <a:srgbClr val="000066"/>
                </a:solidFill>
                <a:latin typeface="+mn-lt"/>
                <a:ea typeface="Times New Roman" panose="02020603050405020304" pitchFamily="18" charset="0"/>
              </a:rPr>
              <a:t>The surviving spouse filed a supplemental claim. The surviving spouse filed an explicit claim for DIC on January 16, 2016, which was previously denied. Evidence verifies that the Veteran had a qualifying condition and service under the law. Since the previously denied claim was filed between September 25, 1985, and January 1, 2020, and the Veteran’s service qualifies under the new law, the surviving spouse qualifies for the retroactive effective date based on the filing date of the previously denied claim. However, since the claim for DIC was not filed within one year of the date of the Veteran’s death, benefits are granted from the date of claim.  (CFR 3.400(c)(2)) </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27</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3202705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3E2DD50-285D-4359-81FE-D7FD10B22F04}"/>
              </a:ext>
            </a:extLst>
          </p:cNvPr>
          <p:cNvSpPr>
            <a:spLocks noGrp="1"/>
          </p:cNvSpPr>
          <p:nvPr>
            <p:ph type="title"/>
          </p:nvPr>
        </p:nvSpPr>
        <p:spPr>
          <a:xfrm>
            <a:off x="963084" y="5233989"/>
            <a:ext cx="10363200" cy="673099"/>
          </a:xfrm>
        </p:spPr>
        <p:txBody>
          <a:bodyPr/>
          <a:lstStyle/>
          <a:p>
            <a:r>
              <a:rPr lang="en-US" dirty="0"/>
              <a:t>Special Considerations</a:t>
            </a:r>
          </a:p>
        </p:txBody>
      </p:sp>
      <p:sp>
        <p:nvSpPr>
          <p:cNvPr id="8" name="Text Placeholder 7">
            <a:extLst>
              <a:ext uri="{FF2B5EF4-FFF2-40B4-BE49-F238E27FC236}">
                <a16:creationId xmlns:a16="http://schemas.microsoft.com/office/drawing/2014/main" id="{74EEAD4B-3092-4533-B201-A12856C9EC07}"/>
              </a:ext>
            </a:extLst>
          </p:cNvPr>
          <p:cNvSpPr>
            <a:spLocks noGrp="1"/>
          </p:cNvSpPr>
          <p:nvPr>
            <p:ph type="body" idx="1"/>
          </p:nvPr>
        </p:nvSpPr>
        <p:spPr>
          <a:xfrm>
            <a:off x="1016000" y="4470400"/>
            <a:ext cx="10363200" cy="762432"/>
          </a:xfrm>
        </p:spPr>
        <p:txBody>
          <a:bodyPr/>
          <a:lstStyle/>
          <a:p>
            <a:pPr lvl="0">
              <a:buClr>
                <a:srgbClr val="2D2DB9">
                  <a:lumMod val="75000"/>
                </a:srgbClr>
              </a:buClr>
            </a:pPr>
            <a:r>
              <a:rPr lang="en-US" sz="2800" b="1" dirty="0">
                <a:effectLst>
                  <a:outerShdw blurRad="38100" dist="38100" dir="2700000" algn="tl">
                    <a:srgbClr val="000000">
                      <a:alpha val="43137"/>
                    </a:srgbClr>
                  </a:outerShdw>
                </a:effectLst>
              </a:rPr>
              <a:t>PL 116-23, Blue Water Navy Vietnam Veterans Act of 2019</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fld id="{7C414AED-89CE-4A48-8B2B-1B3A5C68EA2A}" type="slidenum">
              <a:rPr lang="en-US" smtClean="0"/>
              <a:t>28</a:t>
            </a:fld>
            <a:endParaRPr lang="en-US"/>
          </a:p>
        </p:txBody>
      </p:sp>
    </p:spTree>
    <p:extLst>
      <p:ext uri="{BB962C8B-B14F-4D97-AF65-F5344CB8AC3E}">
        <p14:creationId xmlns:p14="http://schemas.microsoft.com/office/powerpoint/2010/main" val="3338013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B56C9-9DFD-4BA4-BC14-0B9372519FD5}"/>
              </a:ext>
            </a:extLst>
          </p:cNvPr>
          <p:cNvSpPr>
            <a:spLocks noGrp="1"/>
          </p:cNvSpPr>
          <p:nvPr>
            <p:ph type="title"/>
          </p:nvPr>
        </p:nvSpPr>
        <p:spPr/>
        <p:txBody>
          <a:bodyPr/>
          <a:lstStyle/>
          <a:p>
            <a:r>
              <a:rPr lang="en-US" sz="3600" b="1" dirty="0">
                <a:effectLst>
                  <a:outerShdw blurRad="38100" dist="38100" dir="2700000" algn="tl">
                    <a:srgbClr val="000000">
                      <a:alpha val="43137"/>
                    </a:srgbClr>
                  </a:outerShdw>
                </a:effectLst>
              </a:rPr>
              <a:t>Benefits Previously Awarded Under </a:t>
            </a:r>
            <a:br>
              <a:rPr lang="en-US" sz="36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Pre-Haas Policies</a:t>
            </a:r>
            <a:endParaRPr lang="en-US" sz="36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C4C9369-CF9B-402D-B334-76FC36D98525}"/>
              </a:ext>
            </a:extLst>
          </p:cNvPr>
          <p:cNvSpPr>
            <a:spLocks noGrp="1"/>
          </p:cNvSpPr>
          <p:nvPr>
            <p:ph idx="1"/>
          </p:nvPr>
        </p:nvSpPr>
        <p:spPr>
          <a:xfrm>
            <a:off x="847165" y="1789114"/>
            <a:ext cx="10945906" cy="4567236"/>
          </a:xfrm>
        </p:spPr>
        <p:txBody>
          <a:bodyPr>
            <a:normAutofit fontScale="92500" lnSpcReduction="20000"/>
          </a:bodyPr>
          <a:lstStyle/>
          <a:p>
            <a:pPr marL="0" indent="0">
              <a:buNone/>
            </a:pPr>
            <a:r>
              <a:rPr lang="en-US" sz="2600" dirty="0">
                <a:latin typeface="+mn-lt"/>
              </a:rPr>
              <a:t>When reviewing claims based on RVN nautical service, </a:t>
            </a:r>
            <a:r>
              <a:rPr lang="en-US" sz="2600" b="1" dirty="0">
                <a:latin typeface="+mn-lt"/>
              </a:rPr>
              <a:t>do not</a:t>
            </a:r>
            <a:r>
              <a:rPr lang="en-US" sz="2600" dirty="0">
                <a:latin typeface="+mn-lt"/>
              </a:rPr>
              <a:t> </a:t>
            </a:r>
          </a:p>
          <a:p>
            <a:pPr lvl="1">
              <a:buFont typeface="Wingdings" panose="05000000000000000000" pitchFamily="2" charset="2"/>
              <a:buChar char="§"/>
            </a:pPr>
            <a:r>
              <a:rPr lang="en-US" dirty="0"/>
              <a:t>propose to sever SC for the disabilities previously awarded when the presumption of herbicide exposure was conceded under former policies, or</a:t>
            </a:r>
          </a:p>
          <a:p>
            <a:pPr lvl="1">
              <a:buFont typeface="Wingdings" panose="05000000000000000000" pitchFamily="2" charset="2"/>
              <a:buChar char="§"/>
            </a:pPr>
            <a:r>
              <a:rPr lang="en-US" dirty="0"/>
              <a:t>concede herbicide exposure for any newly claimed disabilities unless evidence is presented that otherwise establishes the Veteran’s exposure based on current evidentiary requirements.  </a:t>
            </a:r>
          </a:p>
          <a:p>
            <a:pPr lvl="1">
              <a:buFont typeface="Wingdings" panose="05000000000000000000" pitchFamily="2" charset="2"/>
              <a:buChar char="§"/>
            </a:pPr>
            <a:endParaRPr lang="en-US" dirty="0"/>
          </a:p>
          <a:p>
            <a:pPr marL="57150" indent="0">
              <a:buNone/>
            </a:pPr>
            <a:r>
              <a:rPr lang="en-US" sz="2600" b="1" dirty="0">
                <a:latin typeface="Tahoma" panose="020B0604030504040204" pitchFamily="34" charset="0"/>
                <a:ea typeface="Tahoma" panose="020B0604030504040204" pitchFamily="34" charset="0"/>
                <a:cs typeface="Tahoma" panose="020B0604030504040204" pitchFamily="34" charset="0"/>
              </a:rPr>
              <a:t>Important:</a:t>
            </a:r>
          </a:p>
          <a:p>
            <a:pPr marL="514350" indent="-457200">
              <a:buFont typeface="Wingdings" panose="05000000000000000000" pitchFamily="2" charset="2"/>
              <a:buChar char="§"/>
            </a:pPr>
            <a:r>
              <a:rPr lang="en-US" sz="2600" dirty="0">
                <a:latin typeface="+mn-lt"/>
              </a:rPr>
              <a:t>Protection noted above applies to SC for the disability awarded based on the pre-</a:t>
            </a:r>
            <a:r>
              <a:rPr lang="en-US" sz="2600" i="1" dirty="0">
                <a:latin typeface="+mn-lt"/>
              </a:rPr>
              <a:t>Haas</a:t>
            </a:r>
            <a:r>
              <a:rPr lang="en-US" sz="2600" dirty="0">
                <a:latin typeface="+mn-lt"/>
              </a:rPr>
              <a:t> policy.</a:t>
            </a:r>
            <a:endParaRPr lang="en-US" sz="2600" b="1" dirty="0">
              <a:latin typeface="+mn-lt"/>
              <a:ea typeface="Tahoma" panose="020B0604030504040204" pitchFamily="34" charset="0"/>
              <a:cs typeface="Tahoma" panose="020B0604030504040204" pitchFamily="34" charset="0"/>
            </a:endParaRPr>
          </a:p>
          <a:p>
            <a:pPr marL="514350" indent="-457200">
              <a:buFont typeface="Wingdings" panose="05000000000000000000" pitchFamily="2" charset="2"/>
              <a:buChar char="§"/>
            </a:pPr>
            <a:r>
              <a:rPr lang="en-US" sz="2600" dirty="0">
                <a:latin typeface="Tahoma" panose="020B0604030504040204" pitchFamily="34" charset="0"/>
                <a:ea typeface="Tahoma" panose="020B0604030504040204" pitchFamily="34" charset="0"/>
                <a:cs typeface="Tahoma" panose="020B0604030504040204" pitchFamily="34" charset="0"/>
              </a:rPr>
              <a:t>Before deciding any initial or supplemental claim based on herbicide exposure, always apply the most current standards and definitions of RVN service and review all available records.</a:t>
            </a:r>
          </a:p>
        </p:txBody>
      </p:sp>
      <p:sp>
        <p:nvSpPr>
          <p:cNvPr id="4" name="Slide Number Placeholder 3">
            <a:extLst>
              <a:ext uri="{FF2B5EF4-FFF2-40B4-BE49-F238E27FC236}">
                <a16:creationId xmlns:a16="http://schemas.microsoft.com/office/drawing/2014/main" id="{37A950A0-3F14-4A52-8980-D69C510C84B4}"/>
              </a:ext>
            </a:extLst>
          </p:cNvPr>
          <p:cNvSpPr>
            <a:spLocks noGrp="1"/>
          </p:cNvSpPr>
          <p:nvPr>
            <p:ph type="sldNum" sz="quarter" idx="10"/>
          </p:nvPr>
        </p:nvSpPr>
        <p:spPr/>
        <p:txBody>
          <a:bodyPr/>
          <a:lstStyle/>
          <a:p>
            <a:fld id="{7C414AED-89CE-4A48-8B2B-1B3A5C68EA2A}" type="slidenum">
              <a:rPr lang="en-US" smtClean="0"/>
              <a:t>29</a:t>
            </a:fld>
            <a:endParaRPr lang="en-US"/>
          </a:p>
        </p:txBody>
      </p:sp>
    </p:spTree>
    <p:extLst>
      <p:ext uri="{BB962C8B-B14F-4D97-AF65-F5344CB8AC3E}">
        <p14:creationId xmlns:p14="http://schemas.microsoft.com/office/powerpoint/2010/main" val="3576032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a:defRPr/>
            </a:pPr>
            <a:r>
              <a:rPr lang="en-US" altLang="en-US" sz="3600" cap="none" dirty="0"/>
              <a:t>References</a:t>
            </a:r>
          </a:p>
        </p:txBody>
      </p:sp>
      <p:sp>
        <p:nvSpPr>
          <p:cNvPr id="6146" name="Rectangle 2"/>
          <p:cNvSpPr>
            <a:spLocks noGrp="1"/>
          </p:cNvSpPr>
          <p:nvPr>
            <p:ph type="body" idx="1"/>
          </p:nvPr>
        </p:nvSpPr>
        <p:spPr>
          <a:xfrm>
            <a:off x="609600" y="1524000"/>
            <a:ext cx="11231418" cy="4648200"/>
          </a:xfrm>
        </p:spPr>
        <p:txBody>
          <a:bodyPr anchor="t">
            <a:noAutofit/>
          </a:bodyPr>
          <a:lstStyle/>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PL 116-23, the </a:t>
            </a:r>
            <a:r>
              <a:rPr lang="en-US" sz="2400" i="1" dirty="0">
                <a:latin typeface="+mn-lt"/>
                <a:ea typeface="Verdana" panose="020B0604030504040204" pitchFamily="34" charset="0"/>
              </a:rPr>
              <a:t>Blue Water Navy Vietnam Veterans Act of 2019. </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CFR § 3.307 – Presumptive Service Connection for Chronic, Tropical or Prisoner-of-War Related Disease, or Disease Associated with Exposure to Certain Herbicide Agents; Wartime and Service on or after January 1, 1947</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38 CFR § 3.309(e) – Diseases Subject to Presumptive Service Connection </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IV.ii.1.H – Developing Claims for Service Connection (SC) Based on Herbicide Exposure </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IV.ii.2.C.3 – Service Connection for Disabilities Resulting From Exposure to Certain Herbicides Agents or Based on Service in the Republic of Vietnam (RVN) </a:t>
            </a:r>
          </a:p>
          <a:p>
            <a:pPr marL="342900" indent="-342900">
              <a:lnSpc>
                <a:spcPct val="90000"/>
              </a:lnSpc>
              <a:buFont typeface="Wingdings" panose="05000000000000000000" pitchFamily="2" charset="2"/>
              <a:buChar char="§"/>
              <a:defRPr/>
            </a:pPr>
            <a:r>
              <a:rPr lang="en-US" sz="2400" dirty="0">
                <a:latin typeface="+mn-lt"/>
                <a:ea typeface="Verdana" panose="020B0604030504040204" pitchFamily="34" charset="0"/>
              </a:rPr>
              <a:t>M21-1 Part III.iv.6.C – Completing the Rating Decision Narrative</a:t>
            </a: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3</a:t>
            </a:fld>
            <a:endParaRPr lang="en-US" dirty="0"/>
          </a:p>
        </p:txBody>
      </p:sp>
    </p:spTree>
    <p:extLst>
      <p:ext uri="{BB962C8B-B14F-4D97-AF65-F5344CB8AC3E}">
        <p14:creationId xmlns:p14="http://schemas.microsoft.com/office/powerpoint/2010/main" val="281569150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B56C9-9DFD-4BA4-BC14-0B9372519FD5}"/>
              </a:ext>
            </a:extLst>
          </p:cNvPr>
          <p:cNvSpPr>
            <a:spLocks noGrp="1"/>
          </p:cNvSpPr>
          <p:nvPr>
            <p:ph type="title"/>
          </p:nvPr>
        </p:nvSpPr>
        <p:spPr/>
        <p:txBody>
          <a:bodyPr/>
          <a:lstStyle/>
          <a:p>
            <a:r>
              <a:rPr lang="en-US" sz="3600" b="1" dirty="0">
                <a:effectLst>
                  <a:outerShdw blurRad="38100" dist="38100" dir="2700000" algn="tl">
                    <a:srgbClr val="000000">
                      <a:alpha val="43137"/>
                    </a:srgbClr>
                  </a:outerShdw>
                </a:effectLst>
              </a:rPr>
              <a:t>Special Considerations</a:t>
            </a:r>
            <a:endParaRPr lang="en-US" sz="36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C4C9369-CF9B-402D-B334-76FC36D98525}"/>
              </a:ext>
            </a:extLst>
          </p:cNvPr>
          <p:cNvSpPr>
            <a:spLocks noGrp="1"/>
          </p:cNvSpPr>
          <p:nvPr>
            <p:ph idx="1"/>
          </p:nvPr>
        </p:nvSpPr>
        <p:spPr>
          <a:xfrm>
            <a:off x="847165" y="1789114"/>
            <a:ext cx="10945906" cy="4567236"/>
          </a:xfrm>
        </p:spPr>
        <p:txBody>
          <a:bodyPr>
            <a:normAutofit fontScale="92500" lnSpcReduction="10000"/>
          </a:bodyPr>
          <a:lstStyle/>
          <a:p>
            <a:pPr marL="0" indent="0">
              <a:buNone/>
            </a:pPr>
            <a:r>
              <a:rPr lang="en-US" sz="2600" dirty="0">
                <a:latin typeface="+mn-lt"/>
              </a:rPr>
              <a:t>Consider issues within scope of an expressly claimed issue, such as</a:t>
            </a:r>
          </a:p>
          <a:p>
            <a:pPr marL="0" indent="0">
              <a:buNone/>
            </a:pPr>
            <a:endParaRPr lang="en-US" sz="2600" dirty="0">
              <a:latin typeface="+mn-lt"/>
            </a:endParaRPr>
          </a:p>
          <a:p>
            <a:pPr>
              <a:buFont typeface="Wingdings" panose="05000000000000000000" pitchFamily="2" charset="2"/>
              <a:buChar char="§"/>
            </a:pPr>
            <a:r>
              <a:rPr lang="en-US" sz="2600" dirty="0">
                <a:latin typeface="+mn-lt"/>
              </a:rPr>
              <a:t>complications of the claimed condition, or</a:t>
            </a:r>
          </a:p>
          <a:p>
            <a:pPr>
              <a:buFont typeface="Wingdings" panose="05000000000000000000" pitchFamily="2" charset="2"/>
              <a:buChar char="§"/>
            </a:pPr>
            <a:r>
              <a:rPr lang="en-US" sz="2600" dirty="0">
                <a:latin typeface="+mn-lt"/>
              </a:rPr>
              <a:t>unclaimed subordinate issues and ancillary benefits, such as:</a:t>
            </a:r>
          </a:p>
          <a:p>
            <a:pPr lvl="1">
              <a:buFont typeface="Wingdings" panose="05000000000000000000" pitchFamily="2" charset="2"/>
              <a:buChar char="§"/>
            </a:pPr>
            <a:r>
              <a:rPr lang="en-US" sz="2200" dirty="0">
                <a:latin typeface="+mn-lt"/>
              </a:rPr>
              <a:t>Dependents' Educational Assistance (DEA)</a:t>
            </a:r>
          </a:p>
          <a:p>
            <a:pPr lvl="1">
              <a:buFont typeface="Wingdings" panose="05000000000000000000" pitchFamily="2" charset="2"/>
              <a:buChar char="§"/>
            </a:pPr>
            <a:r>
              <a:rPr lang="en-US" sz="2200" dirty="0">
                <a:latin typeface="+mn-lt"/>
              </a:rPr>
              <a:t>Need for Special Monthly Compensation (SMC)</a:t>
            </a:r>
          </a:p>
          <a:p>
            <a:pPr lvl="2">
              <a:buFont typeface="Wingdings" panose="05000000000000000000" pitchFamily="2" charset="2"/>
              <a:buChar char="§"/>
            </a:pPr>
            <a:r>
              <a:rPr lang="en-US" sz="1800" dirty="0">
                <a:latin typeface="+mn-lt"/>
              </a:rPr>
              <a:t>Aid and Attendance</a:t>
            </a:r>
          </a:p>
          <a:p>
            <a:pPr lvl="2">
              <a:buFont typeface="Wingdings" panose="05000000000000000000" pitchFamily="2" charset="2"/>
              <a:buChar char="§"/>
            </a:pPr>
            <a:r>
              <a:rPr lang="en-US" sz="1800" dirty="0">
                <a:latin typeface="+mn-lt"/>
              </a:rPr>
              <a:t>Housebound (Factual and/or Statutory)</a:t>
            </a:r>
          </a:p>
          <a:p>
            <a:pPr lvl="2">
              <a:buFont typeface="Wingdings" panose="05000000000000000000" pitchFamily="2" charset="2"/>
              <a:buChar char="§"/>
            </a:pPr>
            <a:r>
              <a:rPr lang="en-US" sz="1800" dirty="0">
                <a:latin typeface="+mn-lt"/>
              </a:rPr>
              <a:t>SMC for Loss of Use or Anatomical Loss</a:t>
            </a:r>
          </a:p>
          <a:p>
            <a:pPr lvl="1">
              <a:buFont typeface="Wingdings" panose="05000000000000000000" pitchFamily="2" charset="2"/>
              <a:buChar char="§"/>
            </a:pPr>
            <a:r>
              <a:rPr lang="en-US" sz="2200" dirty="0">
                <a:latin typeface="+mn-lt"/>
              </a:rPr>
              <a:t>Specially Adapted Housing (SAH)</a:t>
            </a:r>
          </a:p>
          <a:p>
            <a:pPr lvl="1">
              <a:buFont typeface="Wingdings" panose="05000000000000000000" pitchFamily="2" charset="2"/>
              <a:buChar char="§"/>
            </a:pPr>
            <a:r>
              <a:rPr lang="en-US" sz="2200" dirty="0">
                <a:latin typeface="+mn-lt"/>
              </a:rPr>
              <a:t>Special Home Adaptation (SHA)</a:t>
            </a:r>
          </a:p>
          <a:p>
            <a:pPr lvl="1">
              <a:buFont typeface="Wingdings" panose="05000000000000000000" pitchFamily="2" charset="2"/>
              <a:buChar char="§"/>
            </a:pPr>
            <a:r>
              <a:rPr lang="en-US" sz="2200" dirty="0">
                <a:latin typeface="+mn-lt"/>
              </a:rPr>
              <a:t>Auto and Automobile </a:t>
            </a:r>
            <a:r>
              <a:rPr lang="en-US" sz="2200" dirty="0"/>
              <a:t>Equipment </a:t>
            </a:r>
          </a:p>
          <a:p>
            <a:pPr lvl="1">
              <a:buFont typeface="Wingdings" panose="05000000000000000000" pitchFamily="2" charset="2"/>
              <a:buChar char="§"/>
            </a:pPr>
            <a:r>
              <a:rPr lang="en-US" sz="2200" dirty="0"/>
              <a:t>Reasonably raised claims of Individual Unemployability (IU) </a:t>
            </a:r>
            <a:endParaRPr lang="en-US" sz="2200" dirty="0">
              <a:latin typeface="+mn-lt"/>
            </a:endParaRPr>
          </a:p>
        </p:txBody>
      </p:sp>
      <p:sp>
        <p:nvSpPr>
          <p:cNvPr id="4" name="Slide Number Placeholder 3">
            <a:extLst>
              <a:ext uri="{FF2B5EF4-FFF2-40B4-BE49-F238E27FC236}">
                <a16:creationId xmlns:a16="http://schemas.microsoft.com/office/drawing/2014/main" id="{37A950A0-3F14-4A52-8980-D69C510C84B4}"/>
              </a:ext>
            </a:extLst>
          </p:cNvPr>
          <p:cNvSpPr>
            <a:spLocks noGrp="1"/>
          </p:cNvSpPr>
          <p:nvPr>
            <p:ph type="sldNum" sz="quarter" idx="10"/>
          </p:nvPr>
        </p:nvSpPr>
        <p:spPr/>
        <p:txBody>
          <a:bodyPr/>
          <a:lstStyle/>
          <a:p>
            <a:fld id="{7C414AED-89CE-4A48-8B2B-1B3A5C68EA2A}" type="slidenum">
              <a:rPr lang="en-US" smtClean="0"/>
              <a:t>30</a:t>
            </a:fld>
            <a:endParaRPr lang="en-US"/>
          </a:p>
        </p:txBody>
      </p:sp>
    </p:spTree>
    <p:extLst>
      <p:ext uri="{BB962C8B-B14F-4D97-AF65-F5344CB8AC3E}">
        <p14:creationId xmlns:p14="http://schemas.microsoft.com/office/powerpoint/2010/main" val="2255660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Summary</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688124"/>
            <a:ext cx="10945906" cy="4363428"/>
          </a:xfrm>
        </p:spPr>
        <p:txBody>
          <a:bodyPr/>
          <a:lstStyle/>
          <a:p>
            <a:pPr>
              <a:buFont typeface="Wingdings" panose="05000000000000000000" pitchFamily="2" charset="2"/>
              <a:buChar char="§"/>
            </a:pPr>
            <a:r>
              <a:rPr lang="en-US" dirty="0">
                <a:latin typeface="+mn-lt"/>
              </a:rPr>
              <a:t>Background</a:t>
            </a:r>
          </a:p>
          <a:p>
            <a:pPr>
              <a:buFont typeface="Wingdings" panose="05000000000000000000" pitchFamily="2" charset="2"/>
              <a:buChar char="§"/>
            </a:pPr>
            <a:r>
              <a:rPr lang="en-US" dirty="0">
                <a:latin typeface="+mn-lt"/>
              </a:rPr>
              <a:t>Rating Considerations</a:t>
            </a:r>
          </a:p>
          <a:p>
            <a:pPr>
              <a:buFont typeface="Wingdings" panose="05000000000000000000" pitchFamily="2" charset="2"/>
              <a:buChar char="§"/>
            </a:pPr>
            <a:r>
              <a:rPr lang="en-US" dirty="0">
                <a:latin typeface="+mn-lt"/>
              </a:rPr>
              <a:t>Effective Dates</a:t>
            </a:r>
          </a:p>
          <a:p>
            <a:pPr>
              <a:buFont typeface="Wingdings" panose="05000000000000000000" pitchFamily="2" charset="2"/>
              <a:buChar char="§"/>
            </a:pPr>
            <a:r>
              <a:rPr lang="en-US" dirty="0">
                <a:latin typeface="+mn-lt"/>
              </a:rPr>
              <a:t>Special Considerations</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31</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850466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62C514-4226-4285-9F0E-C6062AEA161E}"/>
              </a:ext>
            </a:extLst>
          </p:cNvPr>
          <p:cNvSpPr>
            <a:spLocks noGrp="1"/>
          </p:cNvSpPr>
          <p:nvPr>
            <p:ph type="title"/>
          </p:nvPr>
        </p:nvSpPr>
        <p:spPr/>
        <p:txBody>
          <a:bodyPr/>
          <a:lstStyle/>
          <a:p>
            <a:r>
              <a:rPr lang="en-US" sz="3600" b="1" dirty="0"/>
              <a:t>Questions</a:t>
            </a:r>
          </a:p>
        </p:txBody>
      </p:sp>
      <p:sp>
        <p:nvSpPr>
          <p:cNvPr id="4" name="Slide Number Placeholder 3">
            <a:extLst>
              <a:ext uri="{FF2B5EF4-FFF2-40B4-BE49-F238E27FC236}">
                <a16:creationId xmlns:a16="http://schemas.microsoft.com/office/drawing/2014/main" id="{B067CC4C-8A0E-4CFD-8722-AFADF6E902E9}"/>
              </a:ext>
            </a:extLst>
          </p:cNvPr>
          <p:cNvSpPr>
            <a:spLocks noGrp="1"/>
          </p:cNvSpPr>
          <p:nvPr>
            <p:ph type="sldNum" sz="quarter" idx="10"/>
          </p:nvPr>
        </p:nvSpPr>
        <p:spPr/>
        <p:txBody>
          <a:bodyPr/>
          <a:lstStyle/>
          <a:p>
            <a:fld id="{7C414AED-89CE-4A48-8B2B-1B3A5C68EA2A}" type="slidenum">
              <a:rPr lang="en-US" smtClean="0"/>
              <a:t>32</a:t>
            </a:fld>
            <a:endParaRPr lang="en-US"/>
          </a:p>
        </p:txBody>
      </p:sp>
      <p:pic>
        <p:nvPicPr>
          <p:cNvPr id="8" name="Picture 7">
            <a:extLst>
              <a:ext uri="{FF2B5EF4-FFF2-40B4-BE49-F238E27FC236}">
                <a16:creationId xmlns:a16="http://schemas.microsoft.com/office/drawing/2014/main" id="{F014A54C-E35E-4AD8-AA0A-7798F08001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4929" y="1532304"/>
            <a:ext cx="4824046" cy="4824046"/>
          </a:xfrm>
          <a:prstGeom prst="rect">
            <a:avLst/>
          </a:prstGeom>
        </p:spPr>
      </p:pic>
    </p:spTree>
    <p:extLst>
      <p:ext uri="{BB962C8B-B14F-4D97-AF65-F5344CB8AC3E}">
        <p14:creationId xmlns:p14="http://schemas.microsoft.com/office/powerpoint/2010/main" val="17528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2130A-2E1B-4990-B1FF-587062BF8CD4}"/>
              </a:ext>
            </a:extLst>
          </p:cNvPr>
          <p:cNvSpPr>
            <a:spLocks noGrp="1"/>
          </p:cNvSpPr>
          <p:nvPr>
            <p:ph type="title"/>
          </p:nvPr>
        </p:nvSpPr>
        <p:spPr>
          <a:xfrm>
            <a:off x="1016000" y="5194415"/>
            <a:ext cx="10363200" cy="927099"/>
          </a:xfrm>
        </p:spPr>
        <p:txBody>
          <a:bodyPr/>
          <a:lstStyle/>
          <a:p>
            <a:r>
              <a:rPr lang="en-US" dirty="0"/>
              <a:t>Background</a:t>
            </a:r>
          </a:p>
        </p:txBody>
      </p:sp>
      <p:sp>
        <p:nvSpPr>
          <p:cNvPr id="3" name="Text Placeholder 2">
            <a:extLst>
              <a:ext uri="{FF2B5EF4-FFF2-40B4-BE49-F238E27FC236}">
                <a16:creationId xmlns:a16="http://schemas.microsoft.com/office/drawing/2014/main" id="{DCDF72EE-6575-459A-BC94-8AA3001BB514}"/>
              </a:ext>
            </a:extLst>
          </p:cNvPr>
          <p:cNvSpPr>
            <a:spLocks noGrp="1"/>
          </p:cNvSpPr>
          <p:nvPr>
            <p:ph type="body" idx="1"/>
          </p:nvPr>
        </p:nvSpPr>
        <p:spPr>
          <a:xfrm>
            <a:off x="1016000" y="3694228"/>
            <a:ext cx="10363200" cy="1500187"/>
          </a:xfrm>
        </p:spPr>
        <p:txBody>
          <a:bodyPr>
            <a:normAutofit/>
          </a:bodyPr>
          <a:lstStyle/>
          <a:p>
            <a:r>
              <a:rPr lang="en-US" sz="2800" b="1" dirty="0">
                <a:effectLst>
                  <a:outerShdw blurRad="38100" dist="38100" dir="2700000" algn="tl">
                    <a:srgbClr val="000000">
                      <a:alpha val="43137"/>
                    </a:srgbClr>
                  </a:outerShdw>
                </a:effectLst>
              </a:rPr>
              <a:t>PL 116-23, Blue Water Navy Vietnam Veterans Act of 2019</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1923542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eaLnBrk="1" hangingPunct="1">
              <a:defRPr/>
            </a:pPr>
            <a:r>
              <a:rPr lang="en-US" altLang="en-US" sz="3600" cap="none" dirty="0"/>
              <a:t>Recognition of Herbicide Exposure by VA</a:t>
            </a:r>
          </a:p>
        </p:txBody>
      </p:sp>
      <p:sp>
        <p:nvSpPr>
          <p:cNvPr id="6146" name="Rectangle 2"/>
          <p:cNvSpPr>
            <a:spLocks noGrp="1"/>
          </p:cNvSpPr>
          <p:nvPr>
            <p:ph type="body" idx="1"/>
          </p:nvPr>
        </p:nvSpPr>
        <p:spPr>
          <a:xfrm>
            <a:off x="609600" y="1524000"/>
            <a:ext cx="11231418" cy="4648200"/>
          </a:xfrm>
        </p:spPr>
        <p:txBody>
          <a:bodyPr anchor="t">
            <a:noAutofit/>
          </a:bodyPr>
          <a:lstStyle/>
          <a:p>
            <a:pPr marL="342900" indent="-342900">
              <a:lnSpc>
                <a:spcPct val="90000"/>
              </a:lnSpc>
              <a:buFont typeface="Wingdings" panose="05000000000000000000" pitchFamily="2" charset="2"/>
              <a:buChar char="§"/>
              <a:defRPr/>
            </a:pPr>
            <a:r>
              <a:rPr lang="en-US" sz="2400" b="1" dirty="0">
                <a:latin typeface="+mn-lt"/>
                <a:ea typeface="Verdana" panose="020B0604030504040204" pitchFamily="34" charset="0"/>
              </a:rPr>
              <a:t>Prior to January 1, 2020</a:t>
            </a:r>
          </a:p>
          <a:p>
            <a:pPr marL="800100" lvl="1" indent="-342900">
              <a:lnSpc>
                <a:spcPct val="90000"/>
              </a:lnSpc>
              <a:buFont typeface="Wingdings" panose="05000000000000000000" pitchFamily="2" charset="2"/>
              <a:buChar char="§"/>
              <a:defRPr/>
            </a:pPr>
            <a:r>
              <a:rPr lang="en-US" sz="2000" dirty="0">
                <a:ea typeface="Verdana" panose="020B0604030504040204" pitchFamily="34" charset="0"/>
              </a:rPr>
              <a:t>VA extended a presumption of herbicide exposure to any </a:t>
            </a:r>
            <a:r>
              <a:rPr lang="en-US" sz="2000" b="1" i="1" dirty="0">
                <a:ea typeface="Verdana" panose="020B0604030504040204" pitchFamily="34" charset="0"/>
              </a:rPr>
              <a:t>Veteran who served on the ground or on the inland waterways</a:t>
            </a:r>
            <a:r>
              <a:rPr lang="en-US" sz="2000" dirty="0">
                <a:ea typeface="Verdana" panose="020B0604030504040204" pitchFamily="34" charset="0"/>
              </a:rPr>
              <a:t> of the Republic of Vietnam between January 9, 1962, and May 7, 1975 based upon 38 U.S.C.§ 1116(a)(1). </a:t>
            </a:r>
          </a:p>
          <a:p>
            <a:pPr lvl="1">
              <a:lnSpc>
                <a:spcPct val="90000"/>
              </a:lnSpc>
              <a:defRPr/>
            </a:pPr>
            <a:endParaRPr lang="en-US" altLang="en-US" sz="2400" dirty="0">
              <a:ea typeface="Verdana" panose="020B0604030504040204" pitchFamily="34" charset="0"/>
            </a:endParaRPr>
          </a:p>
          <a:p>
            <a:pPr marL="800100" lvl="1" indent="-342900">
              <a:lnSpc>
                <a:spcPct val="90000"/>
              </a:lnSpc>
              <a:buFont typeface="Wingdings" panose="05000000000000000000" pitchFamily="2" charset="2"/>
              <a:buChar char="§"/>
              <a:defRPr/>
            </a:pPr>
            <a:r>
              <a:rPr lang="en-US" sz="2400" b="1" i="1" dirty="0">
                <a:latin typeface="+mn-lt"/>
              </a:rPr>
              <a:t>Procopio v. </a:t>
            </a:r>
            <a:r>
              <a:rPr lang="en-US" sz="2400" b="1" i="1" dirty="0" err="1">
                <a:latin typeface="+mn-lt"/>
              </a:rPr>
              <a:t>Wilkie</a:t>
            </a:r>
            <a:r>
              <a:rPr lang="en-US" sz="2400" b="1" dirty="0">
                <a:latin typeface="+mn-lt"/>
              </a:rPr>
              <a:t> (2019): </a:t>
            </a:r>
          </a:p>
          <a:p>
            <a:pPr marL="1257300" lvl="2" indent="-342900">
              <a:lnSpc>
                <a:spcPct val="90000"/>
              </a:lnSpc>
              <a:buFont typeface="Wingdings" panose="05000000000000000000" pitchFamily="2" charset="2"/>
              <a:buChar char="§"/>
              <a:defRPr/>
            </a:pPr>
            <a:r>
              <a:rPr lang="en-US" sz="2000" dirty="0"/>
              <a:t>The case sought to further extend the presumption of exposure to U.S. Veterans who served aboard ships operating on Vietnam’s offshore waters.</a:t>
            </a:r>
            <a:endParaRPr lang="en-US" sz="2000" dirty="0">
              <a:latin typeface="+mn-lt"/>
            </a:endParaRPr>
          </a:p>
          <a:p>
            <a:pPr marL="1257300" lvl="2" indent="-342900">
              <a:lnSpc>
                <a:spcPct val="90000"/>
              </a:lnSpc>
              <a:buFont typeface="Wingdings" panose="05000000000000000000" pitchFamily="2" charset="2"/>
              <a:buChar char="§"/>
              <a:defRPr/>
            </a:pPr>
            <a:r>
              <a:rPr lang="en-US" sz="2000" dirty="0"/>
              <a:t>January 29, 2019, the Federal Circuit held that the clear intent of 38 U.S.C. § 1116 is:</a:t>
            </a:r>
          </a:p>
          <a:p>
            <a:pPr marL="1714500" lvl="3" indent="-342900">
              <a:lnSpc>
                <a:spcPct val="90000"/>
              </a:lnSpc>
              <a:buFont typeface="Wingdings" panose="05000000000000000000" pitchFamily="2" charset="2"/>
              <a:buChar char="§"/>
              <a:defRPr/>
            </a:pPr>
            <a:r>
              <a:rPr lang="en-US" sz="2000" dirty="0"/>
              <a:t>to establish that a Veteran who served in the territorial sea of the “Republic of Vietnam” is entitled to the presumption of exposure to Agent Orange, </a:t>
            </a:r>
          </a:p>
          <a:p>
            <a:pPr marL="1714500" lvl="3" indent="-342900">
              <a:lnSpc>
                <a:spcPct val="90000"/>
              </a:lnSpc>
              <a:buFont typeface="Wingdings" panose="05000000000000000000" pitchFamily="2" charset="2"/>
              <a:buChar char="§"/>
              <a:defRPr/>
            </a:pPr>
            <a:r>
              <a:rPr lang="en-US" sz="2000" dirty="0"/>
              <a:t>to expand the definition of the Republic of Vietnam under international law to includes its territorial sea (12 nautical miles out to sea from the land mass).</a:t>
            </a:r>
            <a:endParaRPr lang="en-US" sz="20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5</a:t>
            </a:fld>
            <a:endParaRPr lang="en-US" dirty="0"/>
          </a:p>
        </p:txBody>
      </p:sp>
    </p:spTree>
    <p:extLst>
      <p:ext uri="{BB962C8B-B14F-4D97-AF65-F5344CB8AC3E}">
        <p14:creationId xmlns:p14="http://schemas.microsoft.com/office/powerpoint/2010/main" val="34819961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BBE6A3-3AC7-403B-B2E0-AEBEE509FBC3}"/>
              </a:ext>
            </a:extLst>
          </p:cNvPr>
          <p:cNvSpPr>
            <a:spLocks noGrp="1"/>
          </p:cNvSpPr>
          <p:nvPr>
            <p:ph type="title"/>
          </p:nvPr>
        </p:nvSpPr>
        <p:spPr/>
        <p:txBody>
          <a:bodyPr/>
          <a:lstStyle/>
          <a:p>
            <a:r>
              <a:rPr lang="en-US" altLang="en-US" sz="3600" b="1" dirty="0"/>
              <a:t>Recognition of Herbicide Exposure by VA</a:t>
            </a:r>
            <a:endParaRPr lang="en-US" sz="3600" b="1" dirty="0"/>
          </a:p>
        </p:txBody>
      </p:sp>
      <p:sp>
        <p:nvSpPr>
          <p:cNvPr id="7" name="Content Placeholder 6">
            <a:extLst>
              <a:ext uri="{FF2B5EF4-FFF2-40B4-BE49-F238E27FC236}">
                <a16:creationId xmlns:a16="http://schemas.microsoft.com/office/drawing/2014/main" id="{8EE78514-824C-437C-99B3-D56D547405A9}"/>
              </a:ext>
            </a:extLst>
          </p:cNvPr>
          <p:cNvSpPr>
            <a:spLocks noGrp="1"/>
          </p:cNvSpPr>
          <p:nvPr>
            <p:ph idx="1"/>
          </p:nvPr>
        </p:nvSpPr>
        <p:spPr>
          <a:xfrm>
            <a:off x="847165" y="1567543"/>
            <a:ext cx="10945906" cy="4788807"/>
          </a:xfrm>
        </p:spPr>
        <p:txBody>
          <a:bodyPr>
            <a:normAutofit lnSpcReduction="10000"/>
          </a:bodyPr>
          <a:lstStyle/>
          <a:p>
            <a:pPr>
              <a:buFont typeface="Wingdings" panose="05000000000000000000" pitchFamily="2" charset="2"/>
              <a:buChar char="§"/>
            </a:pPr>
            <a:r>
              <a:rPr lang="en-US" sz="2400" b="1" dirty="0">
                <a:latin typeface="+mn-lt"/>
              </a:rPr>
              <a:t>PL 116-23, </a:t>
            </a:r>
            <a:r>
              <a:rPr lang="en-US" sz="2400" b="1" i="1" dirty="0">
                <a:latin typeface="+mn-lt"/>
              </a:rPr>
              <a:t>Blue Water Navy Vietnam Veterans Act of 2019:</a:t>
            </a:r>
          </a:p>
          <a:p>
            <a:pPr lvl="2">
              <a:buFont typeface="Wingdings" panose="05000000000000000000" pitchFamily="2" charset="2"/>
              <a:buChar char="§"/>
            </a:pPr>
            <a:r>
              <a:rPr lang="en-US" sz="2400" dirty="0"/>
              <a:t>created a new definition of service in the Republic of Vietnam for the purposes of presumptive herbicide exposure, </a:t>
            </a:r>
          </a:p>
          <a:p>
            <a:pPr lvl="2">
              <a:buFont typeface="Wingdings" panose="05000000000000000000" pitchFamily="2" charset="2"/>
              <a:buChar char="§"/>
            </a:pPr>
            <a:r>
              <a:rPr lang="en-US" sz="2400" dirty="0"/>
              <a:t>expanded the definition of qualifying nautical service to include offshore waters with specific demarcation coordinates, and</a:t>
            </a:r>
          </a:p>
          <a:p>
            <a:pPr lvl="2">
              <a:buFont typeface="Wingdings" panose="05000000000000000000" pitchFamily="2" charset="2"/>
              <a:buChar char="§"/>
            </a:pPr>
            <a:r>
              <a:rPr lang="en-US" sz="2400" dirty="0"/>
              <a:t>provided VA with January 1, 2020 implementation date.</a:t>
            </a:r>
          </a:p>
          <a:p>
            <a:pPr marL="914400" lvl="2" indent="0">
              <a:buNone/>
            </a:pPr>
            <a:endParaRPr lang="en-US" sz="2400" dirty="0"/>
          </a:p>
          <a:p>
            <a:pPr>
              <a:buFont typeface="Wingdings" panose="05000000000000000000" pitchFamily="2" charset="2"/>
              <a:buChar char="§"/>
            </a:pPr>
            <a:r>
              <a:rPr lang="en-US" sz="2400" b="1" dirty="0">
                <a:latin typeface="+mn-lt"/>
                <a:ea typeface="Times New Roman" panose="02020603050405020304" pitchFamily="18" charset="0"/>
              </a:rPr>
              <a:t>Secretary </a:t>
            </a:r>
            <a:r>
              <a:rPr lang="en-US" sz="2400" b="1" dirty="0" err="1">
                <a:latin typeface="+mn-lt"/>
                <a:ea typeface="Times New Roman" panose="02020603050405020304" pitchFamily="18" charset="0"/>
              </a:rPr>
              <a:t>Wilkie</a:t>
            </a:r>
            <a:r>
              <a:rPr lang="en-US" sz="2400" b="1" dirty="0">
                <a:latin typeface="+mn-lt"/>
                <a:ea typeface="Times New Roman" panose="02020603050405020304" pitchFamily="18" charset="0"/>
              </a:rPr>
              <a:t> issued a stay on all claims affected by the new law on July 1, 2019.</a:t>
            </a:r>
          </a:p>
          <a:p>
            <a:pPr>
              <a:buFont typeface="Wingdings" panose="05000000000000000000" pitchFamily="2" charset="2"/>
              <a:buChar char="§"/>
            </a:pPr>
            <a:endParaRPr lang="en-US" sz="2400" b="1" dirty="0">
              <a:latin typeface="+mn-lt"/>
              <a:ea typeface="Times New Roman" panose="02020603050405020304" pitchFamily="18" charset="0"/>
            </a:endParaRPr>
          </a:p>
          <a:p>
            <a:pPr>
              <a:buFont typeface="Wingdings" panose="05000000000000000000" pitchFamily="2" charset="2"/>
              <a:buChar char="§"/>
            </a:pPr>
            <a:r>
              <a:rPr lang="en-US" sz="2400" b="1" dirty="0">
                <a:latin typeface="+mn-lt"/>
                <a:ea typeface="Times New Roman" panose="02020603050405020304" pitchFamily="18" charset="0"/>
              </a:rPr>
              <a:t>Effective January 1, 2020, VA is no longer staying decisions on claims affected by the new law.</a:t>
            </a:r>
            <a:endParaRPr lang="en-US" sz="2400" b="1" dirty="0">
              <a:latin typeface="+mn-lt"/>
            </a:endParaRPr>
          </a:p>
        </p:txBody>
      </p:sp>
      <p:sp>
        <p:nvSpPr>
          <p:cNvPr id="4" name="Slide Number Placeholder 3">
            <a:extLst>
              <a:ext uri="{FF2B5EF4-FFF2-40B4-BE49-F238E27FC236}">
                <a16:creationId xmlns:a16="http://schemas.microsoft.com/office/drawing/2014/main" id="{51189EBB-8EAF-4447-B513-ACB5680FFDE1}"/>
              </a:ext>
            </a:extLst>
          </p:cNvPr>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111449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3E2DD50-285D-4359-81FE-D7FD10B22F04}"/>
              </a:ext>
            </a:extLst>
          </p:cNvPr>
          <p:cNvSpPr>
            <a:spLocks noGrp="1"/>
          </p:cNvSpPr>
          <p:nvPr>
            <p:ph type="title"/>
          </p:nvPr>
        </p:nvSpPr>
        <p:spPr>
          <a:xfrm>
            <a:off x="963084" y="5233989"/>
            <a:ext cx="10363200" cy="673099"/>
          </a:xfrm>
        </p:spPr>
        <p:txBody>
          <a:bodyPr/>
          <a:lstStyle/>
          <a:p>
            <a:r>
              <a:rPr lang="en-US" dirty="0"/>
              <a:t>Rating Considerations</a:t>
            </a:r>
          </a:p>
        </p:txBody>
      </p:sp>
      <p:sp>
        <p:nvSpPr>
          <p:cNvPr id="8" name="Text Placeholder 7">
            <a:extLst>
              <a:ext uri="{FF2B5EF4-FFF2-40B4-BE49-F238E27FC236}">
                <a16:creationId xmlns:a16="http://schemas.microsoft.com/office/drawing/2014/main" id="{74EEAD4B-3092-4533-B201-A12856C9EC07}"/>
              </a:ext>
            </a:extLst>
          </p:cNvPr>
          <p:cNvSpPr>
            <a:spLocks noGrp="1"/>
          </p:cNvSpPr>
          <p:nvPr>
            <p:ph type="body" idx="1"/>
          </p:nvPr>
        </p:nvSpPr>
        <p:spPr>
          <a:xfrm>
            <a:off x="1016000" y="4470400"/>
            <a:ext cx="10363200" cy="762432"/>
          </a:xfrm>
        </p:spPr>
        <p:txBody>
          <a:bodyPr/>
          <a:lstStyle/>
          <a:p>
            <a:pPr lvl="0">
              <a:buClr>
                <a:srgbClr val="2D2DB9">
                  <a:lumMod val="75000"/>
                </a:srgbClr>
              </a:buClr>
            </a:pPr>
            <a:r>
              <a:rPr lang="en-US" sz="2800" b="1" dirty="0">
                <a:effectLst>
                  <a:outerShdw blurRad="38100" dist="38100" dir="2700000" algn="tl">
                    <a:srgbClr val="000000">
                      <a:alpha val="43137"/>
                    </a:srgbClr>
                  </a:outerShdw>
                </a:effectLst>
              </a:rPr>
              <a:t>PL 116-23, Blue Water Navy Vietnam Veterans Act of 2019</a:t>
            </a: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53296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pPr marL="0" marR="0">
              <a:spcBef>
                <a:spcPts val="0"/>
              </a:spcBef>
              <a:spcAft>
                <a:spcPts val="0"/>
              </a:spcAft>
            </a:pPr>
            <a:r>
              <a:rPr lang="en-US" sz="3600" b="1" dirty="0">
                <a:effectLst>
                  <a:outerShdw blurRad="38100" dist="38100" dir="2700000" algn="tl">
                    <a:srgbClr val="000000">
                      <a:alpha val="43137"/>
                    </a:srgbClr>
                  </a:outerShdw>
                </a:effectLst>
              </a:rPr>
              <a:t>Centralized Processing</a:t>
            </a:r>
            <a:endParaRPr lang="en-US" sz="3600" dirty="0">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607127"/>
            <a:ext cx="10945906" cy="4590473"/>
          </a:xfrm>
        </p:spPr>
        <p:txBody>
          <a:bodyPr>
            <a:normAutofit fontScale="77500" lnSpcReduction="20000"/>
          </a:bodyPr>
          <a:lstStyle/>
          <a:p>
            <a:pPr marL="0" marR="0" indent="0">
              <a:spcBef>
                <a:spcPts val="0"/>
              </a:spcBef>
              <a:spcAft>
                <a:spcPts val="0"/>
              </a:spcAft>
              <a:buNone/>
            </a:pPr>
            <a:r>
              <a:rPr lang="en-US" dirty="0">
                <a:solidFill>
                  <a:srgbClr val="000066"/>
                </a:solidFill>
                <a:latin typeface="+mn-lt"/>
                <a:ea typeface="Times New Roman" panose="02020603050405020304" pitchFamily="18" charset="0"/>
              </a:rPr>
              <a:t>In order to enact the new law effectively, VA has created centralized processing teams, to include the Records Research Team and designated legacy appeals personnel.  </a:t>
            </a:r>
          </a:p>
          <a:p>
            <a:pPr marL="0" marR="0" indent="0">
              <a:spcBef>
                <a:spcPts val="0"/>
              </a:spcBef>
              <a:spcAft>
                <a:spcPts val="0"/>
              </a:spcAft>
              <a:buNone/>
            </a:pPr>
            <a:endParaRPr lang="en-US" dirty="0">
              <a:solidFill>
                <a:srgbClr val="000066"/>
              </a:solidFill>
              <a:latin typeface="+mn-lt"/>
              <a:ea typeface="Times New Roman" panose="02020603050405020304" pitchFamily="18" charset="0"/>
            </a:endParaRPr>
          </a:p>
          <a:p>
            <a:pPr marL="0" marR="0" indent="0">
              <a:spcBef>
                <a:spcPts val="0"/>
              </a:spcBef>
              <a:spcAft>
                <a:spcPts val="0"/>
              </a:spcAft>
              <a:buNone/>
            </a:pPr>
            <a:r>
              <a:rPr lang="en-US" dirty="0">
                <a:solidFill>
                  <a:srgbClr val="000066"/>
                </a:solidFill>
                <a:latin typeface="+mn-lt"/>
                <a:ea typeface="Times New Roman" panose="02020603050405020304" pitchFamily="18" charset="0"/>
              </a:rPr>
              <a:t>Effective January 1, 2020, all herbicide claims that are based on Vietnam Era service will require centralized processing.  </a:t>
            </a:r>
          </a:p>
          <a:p>
            <a:pPr marL="0" marR="0" indent="0">
              <a:spcBef>
                <a:spcPts val="0"/>
              </a:spcBef>
              <a:spcAft>
                <a:spcPts val="0"/>
              </a:spcAft>
              <a:buNone/>
            </a:pPr>
            <a:endParaRPr lang="en-US" dirty="0">
              <a:solidFill>
                <a:srgbClr val="000066"/>
              </a:solidFill>
              <a:latin typeface="+mn-lt"/>
              <a:ea typeface="Times New Roman" panose="02020603050405020304" pitchFamily="18" charset="0"/>
            </a:endParaRPr>
          </a:p>
          <a:p>
            <a:pPr marL="0" marR="0" indent="0" algn="ctr">
              <a:spcBef>
                <a:spcPts val="0"/>
              </a:spcBef>
              <a:spcAft>
                <a:spcPts val="0"/>
              </a:spcAft>
              <a:buNone/>
            </a:pPr>
            <a:r>
              <a:rPr lang="en-US" b="1" dirty="0">
                <a:solidFill>
                  <a:srgbClr val="000066"/>
                </a:solidFill>
                <a:latin typeface="+mn-lt"/>
                <a:ea typeface="Times New Roman" panose="02020603050405020304" pitchFamily="18" charset="0"/>
              </a:rPr>
              <a:t>Centralized processing will be at:</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St. Louis </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Cleveland </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Waco </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St. Paul (VSC/PMC)</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Roanoke</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St. Petersburg</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Phoenix</a:t>
            </a:r>
          </a:p>
          <a:p>
            <a:pPr marL="0" marR="0" indent="0" algn="ctr">
              <a:spcBef>
                <a:spcPts val="0"/>
              </a:spcBef>
              <a:spcAft>
                <a:spcPts val="0"/>
              </a:spcAft>
              <a:buNone/>
            </a:pPr>
            <a:r>
              <a:rPr lang="en-US" dirty="0">
                <a:solidFill>
                  <a:srgbClr val="000066"/>
                </a:solidFill>
                <a:latin typeface="+mn-lt"/>
                <a:ea typeface="Times New Roman" panose="02020603050405020304" pitchFamily="18" charset="0"/>
              </a:rPr>
              <a:t>Salt Lake City</a:t>
            </a:r>
          </a:p>
          <a:p>
            <a:pPr marL="0" marR="0" indent="0">
              <a:spcBef>
                <a:spcPts val="0"/>
              </a:spcBef>
              <a:spcAft>
                <a:spcPts val="0"/>
              </a:spcAft>
              <a:buNone/>
            </a:pPr>
            <a:endParaRPr lang="en-US" dirty="0">
              <a:solidFill>
                <a:srgbClr val="000066"/>
              </a:solidFill>
              <a:latin typeface="+mn-lt"/>
              <a:ea typeface="Times New Roman" panose="02020603050405020304" pitchFamily="18" charset="0"/>
            </a:endParaRPr>
          </a:p>
          <a:p>
            <a:pPr marL="0" marR="0" indent="0">
              <a:spcBef>
                <a:spcPts val="0"/>
              </a:spcBef>
              <a:spcAft>
                <a:spcPts val="0"/>
              </a:spcAft>
              <a:buNone/>
            </a:pPr>
            <a:endParaRPr lang="en-US" sz="2400"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8</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422751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2A13B31-EB96-49AB-809E-F6FBF587212E}"/>
              </a:ext>
            </a:extLst>
          </p:cNvPr>
          <p:cNvSpPr>
            <a:spLocks noGrp="1"/>
          </p:cNvSpPr>
          <p:nvPr>
            <p:ph type="title"/>
          </p:nvPr>
        </p:nvSpPr>
        <p:spPr/>
        <p:txBody>
          <a:bodyPr/>
          <a:lstStyle/>
          <a:p>
            <a:r>
              <a:rPr lang="en-US" sz="3600" b="1" dirty="0"/>
              <a:t>Definitions</a:t>
            </a:r>
          </a:p>
        </p:txBody>
      </p:sp>
      <p:sp>
        <p:nvSpPr>
          <p:cNvPr id="6" name="Content Placeholder 5">
            <a:extLst>
              <a:ext uri="{FF2B5EF4-FFF2-40B4-BE49-F238E27FC236}">
                <a16:creationId xmlns:a16="http://schemas.microsoft.com/office/drawing/2014/main" id="{00363954-EE2F-4467-BFF6-FD8AF6AE5668}"/>
              </a:ext>
            </a:extLst>
          </p:cNvPr>
          <p:cNvSpPr>
            <a:spLocks noGrp="1"/>
          </p:cNvSpPr>
          <p:nvPr>
            <p:ph idx="1"/>
          </p:nvPr>
        </p:nvSpPr>
        <p:spPr>
          <a:xfrm>
            <a:off x="782425" y="1621410"/>
            <a:ext cx="11010646" cy="4590854"/>
          </a:xfrm>
        </p:spPr>
        <p:txBody>
          <a:bodyPr>
            <a:normAutofit/>
          </a:bodyPr>
          <a:lstStyle/>
          <a:p>
            <a:pPr>
              <a:buFont typeface="Wingdings" panose="05000000000000000000" pitchFamily="2" charset="2"/>
              <a:buChar char="§"/>
            </a:pPr>
            <a:r>
              <a:rPr lang="en-US" sz="2400" b="1" dirty="0">
                <a:latin typeface="Tahoma" panose="020B0604030504040204" pitchFamily="34" charset="0"/>
                <a:ea typeface="Tahoma" panose="020B0604030504040204" pitchFamily="34" charset="0"/>
                <a:cs typeface="Tahoma" panose="020B0604030504040204" pitchFamily="34" charset="0"/>
              </a:rPr>
              <a:t>Inland waterways </a:t>
            </a:r>
            <a:r>
              <a:rPr lang="en-US" sz="2400" dirty="0">
                <a:latin typeface="Tahoma" panose="020B0604030504040204" pitchFamily="34" charset="0"/>
                <a:ea typeface="Tahoma" panose="020B0604030504040204" pitchFamily="34" charset="0"/>
                <a:cs typeface="Tahoma" panose="020B0604030504040204" pitchFamily="34" charset="0"/>
              </a:rPr>
              <a:t>are</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fresh water rivers, streams, and canals, and similar waterways</a:t>
            </a:r>
          </a:p>
          <a:p>
            <a:pPr>
              <a:buFont typeface="Wingdings" panose="05000000000000000000" pitchFamily="2" charset="2"/>
              <a:buChar char="§"/>
            </a:pPr>
            <a:endParaRPr lang="en-US" sz="24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
            </a:pPr>
            <a:r>
              <a:rPr lang="en-US" sz="2400" b="1" dirty="0">
                <a:latin typeface="Tahoma" panose="020B0604030504040204" pitchFamily="34" charset="0"/>
                <a:ea typeface="Tahoma" panose="020B0604030504040204" pitchFamily="34" charset="0"/>
                <a:cs typeface="Tahoma" panose="020B0604030504040204" pitchFamily="34" charset="0"/>
              </a:rPr>
              <a:t>Eligible offshore waters </a:t>
            </a:r>
            <a:r>
              <a:rPr lang="en-US" sz="2400" dirty="0">
                <a:latin typeface="Tahoma" panose="020B0604030504040204" pitchFamily="34" charset="0"/>
                <a:ea typeface="Tahoma" panose="020B0604030504040204" pitchFamily="34" charset="0"/>
                <a:cs typeface="Tahoma" panose="020B0604030504040204" pitchFamily="34" charset="0"/>
              </a:rPr>
              <a:t>is the territorial sea of the RVN, not more than 12 nautical miles seaward from the southwestern demarcation line of the waters of Vietnam and Cambodia </a:t>
            </a:r>
          </a:p>
          <a:p>
            <a:pPr>
              <a:buFont typeface="Wingdings" panose="05000000000000000000" pitchFamily="2" charset="2"/>
              <a:buChar char="§"/>
            </a:pPr>
            <a:endParaRPr lang="en-US" sz="24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
            </a:pPr>
            <a:r>
              <a:rPr lang="en-US" sz="2400" b="1" dirty="0">
                <a:latin typeface="Tahoma" panose="020B0604030504040204" pitchFamily="34" charset="0"/>
                <a:ea typeface="Tahoma" panose="020B0604030504040204" pitchFamily="34" charset="0"/>
                <a:cs typeface="Tahoma" panose="020B0604030504040204" pitchFamily="34" charset="0"/>
              </a:rPr>
              <a:t>Ineligible offshore waters</a:t>
            </a:r>
            <a:r>
              <a:rPr lang="en-US" sz="2400" dirty="0">
                <a:latin typeface="Tahoma" panose="020B0604030504040204" pitchFamily="34" charset="0"/>
                <a:ea typeface="Tahoma" panose="020B0604030504040204" pitchFamily="34" charset="0"/>
                <a:cs typeface="Tahoma" panose="020B0604030504040204" pitchFamily="34" charset="0"/>
              </a:rPr>
              <a:t> are the high seas beyond the eligible offshore waters of the RVN</a:t>
            </a:r>
          </a:p>
        </p:txBody>
      </p:sp>
      <p:sp>
        <p:nvSpPr>
          <p:cNvPr id="4" name="Slide Number Placeholder 3">
            <a:extLst>
              <a:ext uri="{FF2B5EF4-FFF2-40B4-BE49-F238E27FC236}">
                <a16:creationId xmlns:a16="http://schemas.microsoft.com/office/drawing/2014/main" id="{D74E2492-6865-4008-AFC5-4D97C13B00E2}"/>
              </a:ext>
            </a:extLst>
          </p:cNvPr>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38674264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8928</TotalTime>
  <Words>2895</Words>
  <Application>Microsoft Office PowerPoint</Application>
  <PresentationFormat>Widescreen</PresentationFormat>
  <Paragraphs>251</Paragraphs>
  <Slides>32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Century Schoolbook</vt:lpstr>
      <vt:lpstr>Tahoma</vt:lpstr>
      <vt:lpstr>Times New Roman</vt:lpstr>
      <vt:lpstr>Verdana</vt:lpstr>
      <vt:lpstr>Wingdings</vt:lpstr>
      <vt:lpstr>Ppt0000000</vt:lpstr>
      <vt:lpstr>PowerPoint Presentation</vt:lpstr>
      <vt:lpstr>Objectives</vt:lpstr>
      <vt:lpstr>References</vt:lpstr>
      <vt:lpstr>Background</vt:lpstr>
      <vt:lpstr>Recognition of Herbicide Exposure by VA</vt:lpstr>
      <vt:lpstr>Recognition of Herbicide Exposure by VA</vt:lpstr>
      <vt:lpstr>Rating Considerations</vt:lpstr>
      <vt:lpstr>Centralized Processing</vt:lpstr>
      <vt:lpstr>Definitions</vt:lpstr>
      <vt:lpstr>Bays and Harbors</vt:lpstr>
      <vt:lpstr>Compensable Level for Presumptive SC </vt:lpstr>
      <vt:lpstr>Rating Decision Requirements</vt:lpstr>
      <vt:lpstr>Effective Dates</vt:lpstr>
      <vt:lpstr>References</vt:lpstr>
      <vt:lpstr>Retroactive Effective Dates for Compensation</vt:lpstr>
      <vt:lpstr>Effective Date Considerations</vt:lpstr>
      <vt:lpstr>Scenario 1</vt:lpstr>
      <vt:lpstr>Scenario 1 Discussion</vt:lpstr>
      <vt:lpstr>VASRD Updates and Staged Ratings</vt:lpstr>
      <vt:lpstr>Scenario 2</vt:lpstr>
      <vt:lpstr>Scenario 2 Discussion</vt:lpstr>
      <vt:lpstr>Non-retroactive Effective Dates for Compensation</vt:lpstr>
      <vt:lpstr>Scenario 3</vt:lpstr>
      <vt:lpstr>Scenario 3 Discussion</vt:lpstr>
      <vt:lpstr>Effective Dates for Survivor Benefits</vt:lpstr>
      <vt:lpstr>Scenario 4</vt:lpstr>
      <vt:lpstr>Scenario 4 Discussion</vt:lpstr>
      <vt:lpstr>Special Considerations</vt:lpstr>
      <vt:lpstr>Benefits Previously Awarded Under  Pre-Haas Policies</vt:lpstr>
      <vt:lpstr>Special Considerations</vt:lpstr>
      <vt:lpstr>Summary</vt:lpstr>
      <vt:lpstr>Questions</vt:lpstr>
    </vt:vector>
  </TitlesOfParts>
  <Company>Veterans Benefits Administration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 116-23 Blue Water Navy Vietnam Veterans Act of 2019 PowerPoint Presentation</dc:title>
  <dc:subject>RVSR, RQRS</dc:subject>
  <dc:creator>Department of Veterans Affairs, Veterans Benefits Administration, Compensation Service, STAFF</dc:creator>
  <cp:keywords/>
  <dc:description/>
  <cp:lastModifiedBy>Kathy Poole</cp:lastModifiedBy>
  <cp:revision>512</cp:revision>
  <dcterms:created xsi:type="dcterms:W3CDTF">2014-04-30T02:32:11Z</dcterms:created>
  <dcterms:modified xsi:type="dcterms:W3CDTF">2019-12-09T19:24:22Z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