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5"/>
    <p:sldMasterId id="2147483709" r:id="rId6"/>
  </p:sldMasterIdLst>
  <p:notesMasterIdLst>
    <p:notesMasterId r:id="rId20"/>
  </p:notesMasterIdLst>
  <p:handoutMasterIdLst>
    <p:handoutMasterId r:id="rId21"/>
  </p:handoutMasterIdLst>
  <p:sldIdLst>
    <p:sldId id="257" r:id="rId7"/>
    <p:sldId id="262" r:id="rId8"/>
    <p:sldId id="263" r:id="rId9"/>
    <p:sldId id="264" r:id="rId10"/>
    <p:sldId id="301" r:id="rId11"/>
    <p:sldId id="297" r:id="rId12"/>
    <p:sldId id="298" r:id="rId13"/>
    <p:sldId id="303" r:id="rId14"/>
    <p:sldId id="310" r:id="rId15"/>
    <p:sldId id="311" r:id="rId16"/>
    <p:sldId id="307" r:id="rId17"/>
    <p:sldId id="308" r:id="rId18"/>
    <p:sldId id="299" r:id="rId19"/>
  </p:sldIdLst>
  <p:sldSz cx="9144000" cy="6858000" type="screen4x3"/>
  <p:notesSz cx="6858000" cy="92964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aron Cantrell" initials="AJC" lastIdx="1" clrIdx="0"/>
  <p:cmAuthor id="7" name="AMO" initials="SA" lastIdx="4" clrIdx="7">
    <p:extLst>
      <p:ext uri="{19B8F6BF-5375-455C-9EA6-DF929625EA0E}">
        <p15:presenceInfo xmlns:p15="http://schemas.microsoft.com/office/powerpoint/2012/main" userId="AMO" providerId="None"/>
      </p:ext>
    </p:extLst>
  </p:cmAuthor>
  <p:cmAuthor id="1" name="Department of Veterans Affairs" initials="MS VBADEN" lastIdx="1" clrIdx="1"/>
  <p:cmAuthor id="8" name="Spilker, Gina, VBAWAS" initials="SGV" lastIdx="3" clrIdx="8">
    <p:extLst>
      <p:ext uri="{19B8F6BF-5375-455C-9EA6-DF929625EA0E}">
        <p15:presenceInfo xmlns:p15="http://schemas.microsoft.com/office/powerpoint/2012/main" userId="S::gina.spilker@va.gov::081612a0-da19-47e8-8bcc-2767915990cf" providerId="AD"/>
      </p:ext>
    </p:extLst>
  </p:cmAuthor>
  <p:cmAuthor id="2" name="Department of Veterans Affairs" initials="DoVA" lastIdx="9" clrIdx="2"/>
  <p:cmAuthor id="9" name="Jacobs, Charles, VBAVACO" initials="JCV" lastIdx="2" clrIdx="9">
    <p:extLst>
      <p:ext uri="{19B8F6BF-5375-455C-9EA6-DF929625EA0E}">
        <p15:presenceInfo xmlns:p15="http://schemas.microsoft.com/office/powerpoint/2012/main" userId="S::Charles.Jacobs@va.gov::9d5a9454-6b0c-4e0e-bf3b-3952b0faa0f1" providerId="AD"/>
      </p:ext>
    </p:extLst>
  </p:cmAuthor>
  <p:cmAuthor id="3" name="Cruz, Karen L, VBAVACO" initials="CKLV" lastIdx="14" clrIdx="3">
    <p:extLst>
      <p:ext uri="{19B8F6BF-5375-455C-9EA6-DF929625EA0E}">
        <p15:presenceInfo xmlns:p15="http://schemas.microsoft.com/office/powerpoint/2012/main" userId="S-1-5-21-1409082233-764733703-682003330-214131" providerId="AD"/>
      </p:ext>
    </p:extLst>
  </p:cmAuthor>
  <p:cmAuthor id="4" name="Kennell, Jon, VBABALT\ACAD" initials="KJV" lastIdx="12" clrIdx="4">
    <p:extLst>
      <p:ext uri="{19B8F6BF-5375-455C-9EA6-DF929625EA0E}">
        <p15:presenceInfo xmlns:p15="http://schemas.microsoft.com/office/powerpoint/2012/main" userId="S-1-5-21-1409082233-764733703-682003330-478134" providerId="AD"/>
      </p:ext>
    </p:extLst>
  </p:cmAuthor>
  <p:cmAuthor id="5" name="Koob, Tessa, VBADENV Trng Facility" initials="KTVTF" lastIdx="1" clrIdx="5">
    <p:extLst>
      <p:ext uri="{19B8F6BF-5375-455C-9EA6-DF929625EA0E}">
        <p15:presenceInfo xmlns:p15="http://schemas.microsoft.com/office/powerpoint/2012/main" userId="S-1-5-21-1409082233-764733703-682003330-189757" providerId="AD"/>
      </p:ext>
    </p:extLst>
  </p:cmAuthor>
  <p:cmAuthor id="6" name="Holcomb, Jeffrey, VBADENV Trng Facility" initials="HJVTF" lastIdx="9" clrIdx="6">
    <p:extLst>
      <p:ext uri="{19B8F6BF-5375-455C-9EA6-DF929625EA0E}">
        <p15:presenceInfo xmlns:p15="http://schemas.microsoft.com/office/powerpoint/2012/main" userId="S-1-5-21-1409082233-764733703-682003330-3017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5F1E"/>
    <a:srgbClr val="E7D0A4"/>
    <a:srgbClr val="6A5B3F"/>
    <a:srgbClr val="987734"/>
    <a:srgbClr val="AB8C4E"/>
    <a:srgbClr val="C6A156"/>
    <a:srgbClr val="E8D2A8"/>
    <a:srgbClr val="F5F0E9"/>
    <a:srgbClr val="BEA5A1"/>
    <a:srgbClr val="8673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521" autoAdjust="0"/>
    <p:restoredTop sz="92771" autoAdjust="0"/>
  </p:normalViewPr>
  <p:slideViewPr>
    <p:cSldViewPr snapToGrid="0">
      <p:cViewPr varScale="1">
        <p:scale>
          <a:sx n="102" d="100"/>
          <a:sy n="102" d="100"/>
        </p:scale>
        <p:origin x="570"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2" d="100"/>
          <a:sy n="72" d="100"/>
        </p:scale>
        <p:origin x="-2718" y="-114"/>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13DACAB9-A087-46C6-8392-9DA45A27783B}" type="datetimeFigureOut">
              <a:rPr lang="en-US" smtClean="0"/>
              <a:t>11/25/2019</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D34BF439-490C-45C3-9C2D-A971383A48DD}" type="slidenum">
              <a:rPr lang="en-US" smtClean="0"/>
              <a:t>‹#›</a:t>
            </a:fld>
            <a:endParaRPr lang="en-US"/>
          </a:p>
        </p:txBody>
      </p:sp>
    </p:spTree>
    <p:extLst>
      <p:ext uri="{BB962C8B-B14F-4D97-AF65-F5344CB8AC3E}">
        <p14:creationId xmlns:p14="http://schemas.microsoft.com/office/powerpoint/2010/main" val="2932298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3DF05838-7BCA-4652-9007-BD0302928936}" type="datetimeFigureOut">
              <a:rPr lang="en-US" smtClean="0"/>
              <a:t>11/25/2019</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3"/>
            <a:ext cx="548640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0E7C618C-DDD3-4DC9-ADAB-73264023D4F2}" type="slidenum">
              <a:rPr lang="en-US" smtClean="0"/>
              <a:t>‹#›</a:t>
            </a:fld>
            <a:endParaRPr lang="en-US"/>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7C618C-DDD3-4DC9-ADAB-73264023D4F2}" type="slidenum">
              <a:rPr lang="en-US" smtClean="0"/>
              <a:t>1</a:t>
            </a:fld>
            <a:endParaRPr lang="en-US"/>
          </a:p>
        </p:txBody>
      </p:sp>
    </p:spTree>
    <p:extLst>
      <p:ext uri="{BB962C8B-B14F-4D97-AF65-F5344CB8AC3E}">
        <p14:creationId xmlns:p14="http://schemas.microsoft.com/office/powerpoint/2010/main" val="4171021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1338263" y="1162050"/>
            <a:ext cx="4181475" cy="3136900"/>
          </a:xfrm>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dirty="0"/>
          </a:p>
        </p:txBody>
      </p:sp>
      <p:sp>
        <p:nvSpPr>
          <p:cNvPr id="55300" name="Footer Placeholder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a:p>
        </p:txBody>
      </p:sp>
    </p:spTree>
    <p:extLst>
      <p:ext uri="{BB962C8B-B14F-4D97-AF65-F5344CB8AC3E}">
        <p14:creationId xmlns:p14="http://schemas.microsoft.com/office/powerpoint/2010/main" val="539776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1338263" y="1162050"/>
            <a:ext cx="4181475" cy="3136900"/>
          </a:xfrm>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dirty="0"/>
          </a:p>
        </p:txBody>
      </p:sp>
      <p:sp>
        <p:nvSpPr>
          <p:cNvPr id="55300" name="Footer Placeholder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a:p>
        </p:txBody>
      </p:sp>
    </p:spTree>
    <p:extLst>
      <p:ext uri="{BB962C8B-B14F-4D97-AF65-F5344CB8AC3E}">
        <p14:creationId xmlns:p14="http://schemas.microsoft.com/office/powerpoint/2010/main" val="26971418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1338263" y="1162050"/>
            <a:ext cx="4181475" cy="3136900"/>
          </a:xfrm>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dirty="0"/>
          </a:p>
        </p:txBody>
      </p:sp>
      <p:sp>
        <p:nvSpPr>
          <p:cNvPr id="55300" name="Footer Placeholder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a:p>
        </p:txBody>
      </p:sp>
    </p:spTree>
    <p:extLst>
      <p:ext uri="{BB962C8B-B14F-4D97-AF65-F5344CB8AC3E}">
        <p14:creationId xmlns:p14="http://schemas.microsoft.com/office/powerpoint/2010/main" val="968023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800" b="0" dirty="0">
                <a:solidFill>
                  <a:schemeClr val="tx1"/>
                </a:solidFill>
                <a:latin typeface="Arial" panose="020B0604020202020204" pitchFamily="34" charset="0"/>
                <a:cs typeface="Arial" panose="020B0604020202020204" pitchFamily="34" charset="0"/>
              </a:rPr>
              <a:t>Questions?</a:t>
            </a:r>
          </a:p>
        </p:txBody>
      </p:sp>
      <p:sp>
        <p:nvSpPr>
          <p:cNvPr id="12292" name="Header Placeholder 3"/>
          <p:cNvSpPr>
            <a:spLocks noGrp="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r>
              <a:rPr lang="en-US" sz="1200"/>
              <a:t>VBA Overview</a:t>
            </a:r>
          </a:p>
        </p:txBody>
      </p:sp>
      <p:sp>
        <p:nvSpPr>
          <p:cNvPr id="12293" name="Footer Placeholder 4"/>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a:p>
        </p:txBody>
      </p:sp>
      <p:sp>
        <p:nvSpPr>
          <p:cNvPr id="12294" name="Slide Number Placeholder 5"/>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fld id="{86D5C344-1A10-41A0-8397-E6BDA9878842}" type="slidenum">
              <a:rPr lang="en-US" sz="1200" smtClean="0"/>
              <a:pPr>
                <a:defRPr/>
              </a:pPr>
              <a:t>13</a:t>
            </a:fld>
            <a:endParaRPr lang="en-US" sz="1200"/>
          </a:p>
        </p:txBody>
      </p:sp>
    </p:spTree>
    <p:extLst>
      <p:ext uri="{BB962C8B-B14F-4D97-AF65-F5344CB8AC3E}">
        <p14:creationId xmlns:p14="http://schemas.microsoft.com/office/powerpoint/2010/main" val="3939147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1338263" y="1162050"/>
            <a:ext cx="4181475" cy="3136900"/>
          </a:xfrm>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5844" name="Footer Placeholder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7C618C-DDD3-4DC9-ADAB-73264023D4F2}" type="slidenum">
              <a:rPr lang="en-US" smtClean="0"/>
              <a:t>3</a:t>
            </a:fld>
            <a:endParaRPr lang="en-US"/>
          </a:p>
        </p:txBody>
      </p:sp>
    </p:spTree>
    <p:extLst>
      <p:ext uri="{BB962C8B-B14F-4D97-AF65-F5344CB8AC3E}">
        <p14:creationId xmlns:p14="http://schemas.microsoft.com/office/powerpoint/2010/main" val="116026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1338263" y="1162050"/>
            <a:ext cx="4181475" cy="3136900"/>
          </a:xfrm>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37892" name="Footer Placeholder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1338263" y="1162050"/>
            <a:ext cx="4181475" cy="3136900"/>
          </a:xfrm>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37892" name="Footer Placeholder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a:p>
        </p:txBody>
      </p:sp>
    </p:spTree>
    <p:extLst>
      <p:ext uri="{BB962C8B-B14F-4D97-AF65-F5344CB8AC3E}">
        <p14:creationId xmlns:p14="http://schemas.microsoft.com/office/powerpoint/2010/main" val="3958770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1338263" y="1162050"/>
            <a:ext cx="4181475" cy="3136900"/>
          </a:xfrm>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dirty="0"/>
          </a:p>
        </p:txBody>
      </p:sp>
      <p:sp>
        <p:nvSpPr>
          <p:cNvPr id="55300" name="Footer Placeholder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a:p>
        </p:txBody>
      </p:sp>
    </p:spTree>
    <p:extLst>
      <p:ext uri="{BB962C8B-B14F-4D97-AF65-F5344CB8AC3E}">
        <p14:creationId xmlns:p14="http://schemas.microsoft.com/office/powerpoint/2010/main" val="1034987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1338263" y="1162050"/>
            <a:ext cx="4181475" cy="3136900"/>
          </a:xfrm>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dirty="0"/>
          </a:p>
        </p:txBody>
      </p:sp>
      <p:sp>
        <p:nvSpPr>
          <p:cNvPr id="55300" name="Footer Placeholder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a:p>
        </p:txBody>
      </p:sp>
    </p:spTree>
    <p:extLst>
      <p:ext uri="{BB962C8B-B14F-4D97-AF65-F5344CB8AC3E}">
        <p14:creationId xmlns:p14="http://schemas.microsoft.com/office/powerpoint/2010/main" val="4196458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1338263" y="1162050"/>
            <a:ext cx="4181475" cy="3136900"/>
          </a:xfrm>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dirty="0"/>
          </a:p>
        </p:txBody>
      </p:sp>
      <p:sp>
        <p:nvSpPr>
          <p:cNvPr id="55300" name="Footer Placeholder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a:p>
        </p:txBody>
      </p:sp>
    </p:spTree>
    <p:extLst>
      <p:ext uri="{BB962C8B-B14F-4D97-AF65-F5344CB8AC3E}">
        <p14:creationId xmlns:p14="http://schemas.microsoft.com/office/powerpoint/2010/main" val="2252389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1338263" y="1162050"/>
            <a:ext cx="4181475" cy="3136900"/>
          </a:xfrm>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dirty="0"/>
          </a:p>
        </p:txBody>
      </p:sp>
      <p:sp>
        <p:nvSpPr>
          <p:cNvPr id="55300" name="Footer Placeholder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a:p>
        </p:txBody>
      </p:sp>
    </p:spTree>
    <p:extLst>
      <p:ext uri="{BB962C8B-B14F-4D97-AF65-F5344CB8AC3E}">
        <p14:creationId xmlns:p14="http://schemas.microsoft.com/office/powerpoint/2010/main" val="40267398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jp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819400"/>
            <a:ext cx="7772400" cy="1219200"/>
          </a:xfrm>
          <a:ln>
            <a:noFill/>
          </a:ln>
        </p:spPr>
        <p:txBody>
          <a:bodyPr anchor="t">
            <a:normAutofit/>
          </a:bodyPr>
          <a:lstStyle>
            <a:lvl1pPr algn="ctr">
              <a:spcAft>
                <a:spcPts val="450"/>
              </a:spcAft>
              <a:defRPr sz="2100" b="1" cap="none" spc="0">
                <a:ln w="3175" cmpd="sng">
                  <a:noFill/>
                  <a:prstDash val="solid"/>
                </a:ln>
                <a:solidFill>
                  <a:srgbClr val="1F497D"/>
                </a:solidFill>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8" name="Text Placeholder 7">
            <a:extLst>
              <a:ext uri="{FF2B5EF4-FFF2-40B4-BE49-F238E27FC236}">
                <a16:creationId xmlns:a16="http://schemas.microsoft.com/office/drawing/2014/main" id="{EF0D3C7F-DECC-4E3E-BB4B-2E454E899B9C}"/>
              </a:ext>
            </a:extLst>
          </p:cNvPr>
          <p:cNvSpPr>
            <a:spLocks noGrp="1"/>
          </p:cNvSpPr>
          <p:nvPr>
            <p:ph type="body" sz="quarter" idx="10" hasCustomPrompt="1"/>
            <p:custDataLst>
              <p:tags r:id="rId2"/>
            </p:custDataLst>
          </p:nvPr>
        </p:nvSpPr>
        <p:spPr>
          <a:xfrm>
            <a:off x="685800" y="4724400"/>
            <a:ext cx="2362200" cy="838200"/>
          </a:xfrm>
          <a:prstGeom prst="rect">
            <a:avLst/>
          </a:prstGeom>
        </p:spPr>
        <p:txBody>
          <a:bodyPr>
            <a:noAutofit/>
          </a:bodyPr>
          <a:lstStyle>
            <a:lvl1pPr marL="0" indent="0" algn="ctr">
              <a:lnSpc>
                <a:spcPct val="100000"/>
              </a:lnSpc>
              <a:spcBef>
                <a:spcPts val="0"/>
              </a:spcBef>
              <a:spcAft>
                <a:spcPts val="450"/>
              </a:spcAft>
              <a:buNone/>
              <a:defRPr sz="1575" b="1">
                <a:solidFill>
                  <a:srgbClr val="1F497D"/>
                </a:solidFill>
              </a:defRPr>
            </a:lvl1pPr>
            <a:lvl5pPr marL="325487" indent="0">
              <a:buNone/>
              <a:defRPr/>
            </a:lvl5pPr>
          </a:lstStyle>
          <a:p>
            <a:pPr lvl="0"/>
            <a:r>
              <a:rPr lang="en-US" dirty="0"/>
              <a:t>Sub title</a:t>
            </a:r>
          </a:p>
        </p:txBody>
      </p:sp>
      <p:sp>
        <p:nvSpPr>
          <p:cNvPr id="11" name="Text Placeholder 7">
            <a:extLst>
              <a:ext uri="{FF2B5EF4-FFF2-40B4-BE49-F238E27FC236}">
                <a16:creationId xmlns:a16="http://schemas.microsoft.com/office/drawing/2014/main" id="{509C35E9-41D4-42EB-8235-20B6E0E3EA49}"/>
              </a:ext>
            </a:extLst>
          </p:cNvPr>
          <p:cNvSpPr>
            <a:spLocks noGrp="1"/>
          </p:cNvSpPr>
          <p:nvPr>
            <p:ph type="body" sz="quarter" idx="11" hasCustomPrompt="1"/>
            <p:custDataLst>
              <p:tags r:id="rId3"/>
            </p:custDataLst>
          </p:nvPr>
        </p:nvSpPr>
        <p:spPr>
          <a:xfrm>
            <a:off x="6096000" y="4724400"/>
            <a:ext cx="2362200" cy="838200"/>
          </a:xfrm>
          <a:prstGeom prst="rect">
            <a:avLst/>
          </a:prstGeom>
        </p:spPr>
        <p:txBody>
          <a:bodyPr>
            <a:noAutofit/>
          </a:bodyPr>
          <a:lstStyle>
            <a:lvl1pPr marL="0" indent="0" algn="ctr">
              <a:spcBef>
                <a:spcPts val="0"/>
              </a:spcBef>
              <a:spcAft>
                <a:spcPts val="450"/>
              </a:spcAft>
              <a:buNone/>
              <a:defRPr sz="1575" b="1">
                <a:solidFill>
                  <a:srgbClr val="1F497D"/>
                </a:solidFill>
              </a:defRPr>
            </a:lvl1pPr>
            <a:lvl5pPr marL="325487" indent="0">
              <a:buNone/>
              <a:defRPr/>
            </a:lvl5pPr>
          </a:lstStyle>
          <a:p>
            <a:pPr lvl="0"/>
            <a:r>
              <a:rPr lang="en-US" dirty="0"/>
              <a:t>Date sub-title</a:t>
            </a:r>
          </a:p>
        </p:txBody>
      </p:sp>
    </p:spTree>
    <p:extLst>
      <p:ext uri="{BB962C8B-B14F-4D97-AF65-F5344CB8AC3E}">
        <p14:creationId xmlns:p14="http://schemas.microsoft.com/office/powerpoint/2010/main" val="4164411618"/>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CD2E1-ABD6-4CE9-9823-A926D3242A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D6F08D-A910-40BE-87F9-6117E698C26C}"/>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C5BEE8-D025-432B-8047-13D3ECC30F75}"/>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7B68B82-61B4-454D-9E3A-4B33A4FAD234}"/>
              </a:ext>
            </a:extLst>
          </p:cNvPr>
          <p:cNvSpPr>
            <a:spLocks noGrp="1"/>
          </p:cNvSpPr>
          <p:nvPr>
            <p:ph type="dt" sz="half" idx="10"/>
          </p:nvPr>
        </p:nvSpPr>
        <p:spPr/>
        <p:txBody>
          <a:bodyPr/>
          <a:lstStyle/>
          <a:p>
            <a:fld id="{724F12A9-E21B-413D-B5D1-9E5970B2E462}" type="datetimeFigureOut">
              <a:rPr lang="en-US" smtClean="0"/>
              <a:t>11/25/2019</a:t>
            </a:fld>
            <a:endParaRPr lang="en-US"/>
          </a:p>
        </p:txBody>
      </p:sp>
      <p:sp>
        <p:nvSpPr>
          <p:cNvPr id="6" name="Footer Placeholder 5">
            <a:extLst>
              <a:ext uri="{FF2B5EF4-FFF2-40B4-BE49-F238E27FC236}">
                <a16:creationId xmlns:a16="http://schemas.microsoft.com/office/drawing/2014/main" id="{F8882157-73AF-4232-8855-79A700E684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7ED7A3-E8F8-439E-AB7D-63E4B43292D4}"/>
              </a:ext>
            </a:extLst>
          </p:cNvPr>
          <p:cNvSpPr>
            <a:spLocks noGrp="1"/>
          </p:cNvSpPr>
          <p:nvPr>
            <p:ph type="sldNum" sz="quarter" idx="12"/>
          </p:nvPr>
        </p:nvSpPr>
        <p:spPr/>
        <p:txBody>
          <a:bodyPr/>
          <a:lstStyle/>
          <a:p>
            <a:fld id="{66DE2BED-2371-4B13-A478-5EB1E6F23EF6}" type="slidenum">
              <a:rPr lang="en-US" smtClean="0"/>
              <a:t>‹#›</a:t>
            </a:fld>
            <a:endParaRPr lang="en-US"/>
          </a:p>
        </p:txBody>
      </p:sp>
    </p:spTree>
    <p:extLst>
      <p:ext uri="{BB962C8B-B14F-4D97-AF65-F5344CB8AC3E}">
        <p14:creationId xmlns:p14="http://schemas.microsoft.com/office/powerpoint/2010/main" val="2048536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DE2B2-1E8F-4713-A124-E3AD82871249}"/>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BE9F374-DE53-4A3C-8716-C1464E6E871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DCD7805B-7CEE-49D7-A8BE-4CFE39DE206E}"/>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2522A3-771D-4FCE-9DF3-1157E9C10ED7}"/>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420F1D83-C1D7-4E17-9951-1EE9E0EAAE36}"/>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F74CBF5-B697-4BD6-A9D8-86E4FF35B3E6}"/>
              </a:ext>
            </a:extLst>
          </p:cNvPr>
          <p:cNvSpPr>
            <a:spLocks noGrp="1"/>
          </p:cNvSpPr>
          <p:nvPr>
            <p:ph type="dt" sz="half" idx="10"/>
          </p:nvPr>
        </p:nvSpPr>
        <p:spPr/>
        <p:txBody>
          <a:bodyPr/>
          <a:lstStyle/>
          <a:p>
            <a:fld id="{724F12A9-E21B-413D-B5D1-9E5970B2E462}" type="datetimeFigureOut">
              <a:rPr lang="en-US" smtClean="0"/>
              <a:t>11/25/2019</a:t>
            </a:fld>
            <a:endParaRPr lang="en-US"/>
          </a:p>
        </p:txBody>
      </p:sp>
      <p:sp>
        <p:nvSpPr>
          <p:cNvPr id="8" name="Footer Placeholder 7">
            <a:extLst>
              <a:ext uri="{FF2B5EF4-FFF2-40B4-BE49-F238E27FC236}">
                <a16:creationId xmlns:a16="http://schemas.microsoft.com/office/drawing/2014/main" id="{22C1D7DE-A85D-4BB1-AAC5-A747D00960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916584-31EB-45B3-AEED-D06F92957E56}"/>
              </a:ext>
            </a:extLst>
          </p:cNvPr>
          <p:cNvSpPr>
            <a:spLocks noGrp="1"/>
          </p:cNvSpPr>
          <p:nvPr>
            <p:ph type="sldNum" sz="quarter" idx="12"/>
          </p:nvPr>
        </p:nvSpPr>
        <p:spPr/>
        <p:txBody>
          <a:bodyPr/>
          <a:lstStyle/>
          <a:p>
            <a:fld id="{66DE2BED-2371-4B13-A478-5EB1E6F23EF6}" type="slidenum">
              <a:rPr lang="en-US" smtClean="0"/>
              <a:t>‹#›</a:t>
            </a:fld>
            <a:endParaRPr lang="en-US"/>
          </a:p>
        </p:txBody>
      </p:sp>
    </p:spTree>
    <p:extLst>
      <p:ext uri="{BB962C8B-B14F-4D97-AF65-F5344CB8AC3E}">
        <p14:creationId xmlns:p14="http://schemas.microsoft.com/office/powerpoint/2010/main" val="2765820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ED4BA-DC76-4743-9016-BD59189A9C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F30915-FF7C-4D02-8B17-665DB3FAB4EC}"/>
              </a:ext>
            </a:extLst>
          </p:cNvPr>
          <p:cNvSpPr>
            <a:spLocks noGrp="1"/>
          </p:cNvSpPr>
          <p:nvPr>
            <p:ph type="dt" sz="half" idx="10"/>
          </p:nvPr>
        </p:nvSpPr>
        <p:spPr/>
        <p:txBody>
          <a:bodyPr/>
          <a:lstStyle/>
          <a:p>
            <a:fld id="{724F12A9-E21B-413D-B5D1-9E5970B2E462}" type="datetimeFigureOut">
              <a:rPr lang="en-US" smtClean="0"/>
              <a:t>11/25/2019</a:t>
            </a:fld>
            <a:endParaRPr lang="en-US"/>
          </a:p>
        </p:txBody>
      </p:sp>
      <p:sp>
        <p:nvSpPr>
          <p:cNvPr id="4" name="Footer Placeholder 3">
            <a:extLst>
              <a:ext uri="{FF2B5EF4-FFF2-40B4-BE49-F238E27FC236}">
                <a16:creationId xmlns:a16="http://schemas.microsoft.com/office/drawing/2014/main" id="{3AEE98E8-4A62-486D-96D4-1F565BF5CAE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0ED1CE3-E730-47B2-9901-8071BCF0F838}"/>
              </a:ext>
            </a:extLst>
          </p:cNvPr>
          <p:cNvSpPr>
            <a:spLocks noGrp="1"/>
          </p:cNvSpPr>
          <p:nvPr>
            <p:ph type="sldNum" sz="quarter" idx="12"/>
          </p:nvPr>
        </p:nvSpPr>
        <p:spPr/>
        <p:txBody>
          <a:bodyPr/>
          <a:lstStyle/>
          <a:p>
            <a:fld id="{66DE2BED-2371-4B13-A478-5EB1E6F23EF6}" type="slidenum">
              <a:rPr lang="en-US" smtClean="0"/>
              <a:t>‹#›</a:t>
            </a:fld>
            <a:endParaRPr lang="en-US"/>
          </a:p>
        </p:txBody>
      </p:sp>
    </p:spTree>
    <p:extLst>
      <p:ext uri="{BB962C8B-B14F-4D97-AF65-F5344CB8AC3E}">
        <p14:creationId xmlns:p14="http://schemas.microsoft.com/office/powerpoint/2010/main" val="10879684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4B1CBA-6644-4C89-91DD-3A9D073F39C7}"/>
              </a:ext>
            </a:extLst>
          </p:cNvPr>
          <p:cNvSpPr>
            <a:spLocks noGrp="1"/>
          </p:cNvSpPr>
          <p:nvPr>
            <p:ph type="dt" sz="half" idx="10"/>
          </p:nvPr>
        </p:nvSpPr>
        <p:spPr/>
        <p:txBody>
          <a:bodyPr/>
          <a:lstStyle/>
          <a:p>
            <a:fld id="{724F12A9-E21B-413D-B5D1-9E5970B2E462}" type="datetimeFigureOut">
              <a:rPr lang="en-US" smtClean="0"/>
              <a:t>11/25/2019</a:t>
            </a:fld>
            <a:endParaRPr lang="en-US"/>
          </a:p>
        </p:txBody>
      </p:sp>
      <p:sp>
        <p:nvSpPr>
          <p:cNvPr id="3" name="Footer Placeholder 2">
            <a:extLst>
              <a:ext uri="{FF2B5EF4-FFF2-40B4-BE49-F238E27FC236}">
                <a16:creationId xmlns:a16="http://schemas.microsoft.com/office/drawing/2014/main" id="{46BDD8EF-29D4-4A4D-8EDA-F92352D4C85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3AC668D-DD4C-409F-B50E-5CFBCAB6E98F}"/>
              </a:ext>
            </a:extLst>
          </p:cNvPr>
          <p:cNvSpPr>
            <a:spLocks noGrp="1"/>
          </p:cNvSpPr>
          <p:nvPr>
            <p:ph type="sldNum" sz="quarter" idx="12"/>
          </p:nvPr>
        </p:nvSpPr>
        <p:spPr/>
        <p:txBody>
          <a:bodyPr/>
          <a:lstStyle/>
          <a:p>
            <a:fld id="{66DE2BED-2371-4B13-A478-5EB1E6F23EF6}" type="slidenum">
              <a:rPr lang="en-US" smtClean="0"/>
              <a:t>‹#›</a:t>
            </a:fld>
            <a:endParaRPr lang="en-US"/>
          </a:p>
        </p:txBody>
      </p:sp>
    </p:spTree>
    <p:extLst>
      <p:ext uri="{BB962C8B-B14F-4D97-AF65-F5344CB8AC3E}">
        <p14:creationId xmlns:p14="http://schemas.microsoft.com/office/powerpoint/2010/main" val="9137622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AD0B0-DDEA-46A2-A0B5-9769027D62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287B4A8A-79FD-4A00-A472-271DB4CE04A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CAFEEED-0848-46ED-82D7-695B888CA35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41B36D72-7EF5-4640-B019-4642D2EF80CC}"/>
              </a:ext>
            </a:extLst>
          </p:cNvPr>
          <p:cNvSpPr>
            <a:spLocks noGrp="1"/>
          </p:cNvSpPr>
          <p:nvPr>
            <p:ph type="dt" sz="half" idx="10"/>
          </p:nvPr>
        </p:nvSpPr>
        <p:spPr/>
        <p:txBody>
          <a:bodyPr/>
          <a:lstStyle/>
          <a:p>
            <a:fld id="{724F12A9-E21B-413D-B5D1-9E5970B2E462}" type="datetimeFigureOut">
              <a:rPr lang="en-US" smtClean="0"/>
              <a:t>11/25/2019</a:t>
            </a:fld>
            <a:endParaRPr lang="en-US"/>
          </a:p>
        </p:txBody>
      </p:sp>
      <p:sp>
        <p:nvSpPr>
          <p:cNvPr id="6" name="Footer Placeholder 5">
            <a:extLst>
              <a:ext uri="{FF2B5EF4-FFF2-40B4-BE49-F238E27FC236}">
                <a16:creationId xmlns:a16="http://schemas.microsoft.com/office/drawing/2014/main" id="{B89EDB7F-38D2-4C13-932D-AEBFC300D5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5A2C51-3A2F-4929-88E4-20842A9E2E40}"/>
              </a:ext>
            </a:extLst>
          </p:cNvPr>
          <p:cNvSpPr>
            <a:spLocks noGrp="1"/>
          </p:cNvSpPr>
          <p:nvPr>
            <p:ph type="sldNum" sz="quarter" idx="12"/>
          </p:nvPr>
        </p:nvSpPr>
        <p:spPr/>
        <p:txBody>
          <a:bodyPr/>
          <a:lstStyle/>
          <a:p>
            <a:fld id="{66DE2BED-2371-4B13-A478-5EB1E6F23EF6}" type="slidenum">
              <a:rPr lang="en-US" smtClean="0"/>
              <a:t>‹#›</a:t>
            </a:fld>
            <a:endParaRPr lang="en-US"/>
          </a:p>
        </p:txBody>
      </p:sp>
    </p:spTree>
    <p:extLst>
      <p:ext uri="{BB962C8B-B14F-4D97-AF65-F5344CB8AC3E}">
        <p14:creationId xmlns:p14="http://schemas.microsoft.com/office/powerpoint/2010/main" val="3313539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064B2-BFBB-4C45-8422-A17F76FED66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5737F74C-72CD-4DC5-9641-ABBA2B0BBF8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66C705F6-9925-462C-8C52-30429C70CA6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7BE7552F-C347-41AF-9CE5-1AAE46D814BA}"/>
              </a:ext>
            </a:extLst>
          </p:cNvPr>
          <p:cNvSpPr>
            <a:spLocks noGrp="1"/>
          </p:cNvSpPr>
          <p:nvPr>
            <p:ph type="dt" sz="half" idx="10"/>
          </p:nvPr>
        </p:nvSpPr>
        <p:spPr/>
        <p:txBody>
          <a:bodyPr/>
          <a:lstStyle/>
          <a:p>
            <a:fld id="{724F12A9-E21B-413D-B5D1-9E5970B2E462}" type="datetimeFigureOut">
              <a:rPr lang="en-US" smtClean="0"/>
              <a:t>11/25/2019</a:t>
            </a:fld>
            <a:endParaRPr lang="en-US"/>
          </a:p>
        </p:txBody>
      </p:sp>
      <p:sp>
        <p:nvSpPr>
          <p:cNvPr id="6" name="Footer Placeholder 5">
            <a:extLst>
              <a:ext uri="{FF2B5EF4-FFF2-40B4-BE49-F238E27FC236}">
                <a16:creationId xmlns:a16="http://schemas.microsoft.com/office/drawing/2014/main" id="{03DAD8D9-0B5A-46D5-8C35-22133F60D5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905028-7273-456A-854A-36DC12BA6AB5}"/>
              </a:ext>
            </a:extLst>
          </p:cNvPr>
          <p:cNvSpPr>
            <a:spLocks noGrp="1"/>
          </p:cNvSpPr>
          <p:nvPr>
            <p:ph type="sldNum" sz="quarter" idx="12"/>
          </p:nvPr>
        </p:nvSpPr>
        <p:spPr/>
        <p:txBody>
          <a:bodyPr/>
          <a:lstStyle/>
          <a:p>
            <a:fld id="{66DE2BED-2371-4B13-A478-5EB1E6F23EF6}" type="slidenum">
              <a:rPr lang="en-US" smtClean="0"/>
              <a:t>‹#›</a:t>
            </a:fld>
            <a:endParaRPr lang="en-US"/>
          </a:p>
        </p:txBody>
      </p:sp>
    </p:spTree>
    <p:extLst>
      <p:ext uri="{BB962C8B-B14F-4D97-AF65-F5344CB8AC3E}">
        <p14:creationId xmlns:p14="http://schemas.microsoft.com/office/powerpoint/2010/main" val="18743141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CFF77-A5E8-477F-BE0E-DD801D0153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1AEB9DC-B881-4A21-9F78-968CF8EB523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5F1BA5-73F7-4450-B087-77F04D993601}"/>
              </a:ext>
            </a:extLst>
          </p:cNvPr>
          <p:cNvSpPr>
            <a:spLocks noGrp="1"/>
          </p:cNvSpPr>
          <p:nvPr>
            <p:ph type="dt" sz="half" idx="10"/>
          </p:nvPr>
        </p:nvSpPr>
        <p:spPr/>
        <p:txBody>
          <a:bodyPr/>
          <a:lstStyle/>
          <a:p>
            <a:fld id="{724F12A9-E21B-413D-B5D1-9E5970B2E462}" type="datetimeFigureOut">
              <a:rPr lang="en-US" smtClean="0"/>
              <a:t>11/25/2019</a:t>
            </a:fld>
            <a:endParaRPr lang="en-US"/>
          </a:p>
        </p:txBody>
      </p:sp>
      <p:sp>
        <p:nvSpPr>
          <p:cNvPr id="5" name="Footer Placeholder 4">
            <a:extLst>
              <a:ext uri="{FF2B5EF4-FFF2-40B4-BE49-F238E27FC236}">
                <a16:creationId xmlns:a16="http://schemas.microsoft.com/office/drawing/2014/main" id="{CF21C9EC-180F-434C-A136-00BA7D42EF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48AE50-EBFE-4C5B-AC0C-5711ACDAFF49}"/>
              </a:ext>
            </a:extLst>
          </p:cNvPr>
          <p:cNvSpPr>
            <a:spLocks noGrp="1"/>
          </p:cNvSpPr>
          <p:nvPr>
            <p:ph type="sldNum" sz="quarter" idx="12"/>
          </p:nvPr>
        </p:nvSpPr>
        <p:spPr/>
        <p:txBody>
          <a:bodyPr/>
          <a:lstStyle/>
          <a:p>
            <a:fld id="{66DE2BED-2371-4B13-A478-5EB1E6F23EF6}" type="slidenum">
              <a:rPr lang="en-US" smtClean="0"/>
              <a:t>‹#›</a:t>
            </a:fld>
            <a:endParaRPr lang="en-US"/>
          </a:p>
        </p:txBody>
      </p:sp>
    </p:spTree>
    <p:extLst>
      <p:ext uri="{BB962C8B-B14F-4D97-AF65-F5344CB8AC3E}">
        <p14:creationId xmlns:p14="http://schemas.microsoft.com/office/powerpoint/2010/main" val="1053730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DF6BDD-BF63-4A7D-BF36-B3CA4AB345C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E1D839-B33E-450C-A16C-DA75D5E4A175}"/>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B82E1C-BDD0-44EE-B15B-47D2C903BF40}"/>
              </a:ext>
            </a:extLst>
          </p:cNvPr>
          <p:cNvSpPr>
            <a:spLocks noGrp="1"/>
          </p:cNvSpPr>
          <p:nvPr>
            <p:ph type="dt" sz="half" idx="10"/>
          </p:nvPr>
        </p:nvSpPr>
        <p:spPr/>
        <p:txBody>
          <a:bodyPr/>
          <a:lstStyle/>
          <a:p>
            <a:fld id="{724F12A9-E21B-413D-B5D1-9E5970B2E462}" type="datetimeFigureOut">
              <a:rPr lang="en-US" smtClean="0"/>
              <a:t>11/25/2019</a:t>
            </a:fld>
            <a:endParaRPr lang="en-US"/>
          </a:p>
        </p:txBody>
      </p:sp>
      <p:sp>
        <p:nvSpPr>
          <p:cNvPr id="5" name="Footer Placeholder 4">
            <a:extLst>
              <a:ext uri="{FF2B5EF4-FFF2-40B4-BE49-F238E27FC236}">
                <a16:creationId xmlns:a16="http://schemas.microsoft.com/office/drawing/2014/main" id="{14A985E0-9143-48BC-A5CC-A1F8DBFFE7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48CF40-7687-448E-90E0-B1CFFE037D37}"/>
              </a:ext>
            </a:extLst>
          </p:cNvPr>
          <p:cNvSpPr>
            <a:spLocks noGrp="1"/>
          </p:cNvSpPr>
          <p:nvPr>
            <p:ph type="sldNum" sz="quarter" idx="12"/>
          </p:nvPr>
        </p:nvSpPr>
        <p:spPr/>
        <p:txBody>
          <a:bodyPr/>
          <a:lstStyle/>
          <a:p>
            <a:fld id="{66DE2BED-2371-4B13-A478-5EB1E6F23EF6}" type="slidenum">
              <a:rPr lang="en-US" smtClean="0"/>
              <a:t>‹#›</a:t>
            </a:fld>
            <a:endParaRPr lang="en-US"/>
          </a:p>
        </p:txBody>
      </p:sp>
    </p:spTree>
    <p:extLst>
      <p:ext uri="{BB962C8B-B14F-4D97-AF65-F5344CB8AC3E}">
        <p14:creationId xmlns:p14="http://schemas.microsoft.com/office/powerpoint/2010/main" val="746549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3"/>
            <a:ext cx="9144000" cy="1086867"/>
          </a:xfrm>
        </p:spPr>
        <p:txBody>
          <a:bodyPr anchor="t">
            <a:normAutofit/>
          </a:bodyPr>
          <a:lstStyle>
            <a:lvl1pPr algn="ctr">
              <a:spcAft>
                <a:spcPts val="450"/>
              </a:spcAft>
              <a:defRPr sz="2100">
                <a:solidFill>
                  <a:srgbClr val="1F497D"/>
                </a:solidFill>
              </a:defRPr>
            </a:lvl1pPr>
          </a:lstStyle>
          <a:p>
            <a:r>
              <a:rPr lang="en-US" dirty="0"/>
              <a:t>Click to edit Master title style</a:t>
            </a:r>
          </a:p>
        </p:txBody>
      </p:sp>
      <p:sp>
        <p:nvSpPr>
          <p:cNvPr id="3" name="Content Placeholder 2"/>
          <p:cNvSpPr>
            <a:spLocks noGrp="1"/>
          </p:cNvSpPr>
          <p:nvPr>
            <p:ph idx="1"/>
            <p:custDataLst>
              <p:tags r:id="rId2"/>
            </p:custDataLst>
          </p:nvPr>
        </p:nvSpPr>
        <p:spPr>
          <a:xfrm>
            <a:off x="457200" y="2057400"/>
            <a:ext cx="8229600" cy="3916363"/>
          </a:xfrm>
          <a:prstGeom prst="rect">
            <a:avLst/>
          </a:prstGeom>
        </p:spPr>
        <p:txBody>
          <a:bodyPr>
            <a:normAutofit/>
          </a:bodyPr>
          <a:lstStyle>
            <a:lvl1pPr marL="0" indent="0">
              <a:spcBef>
                <a:spcPts val="0"/>
              </a:spcBef>
              <a:spcAft>
                <a:spcPts val="450"/>
              </a:spcAft>
              <a:buFontTx/>
              <a:buNone/>
              <a:defRPr sz="1500">
                <a:solidFill>
                  <a:schemeClr val="tx1"/>
                </a:solidFill>
                <a:latin typeface="Arial" panose="020B0604020202020204" pitchFamily="34" charset="0"/>
                <a:cs typeface="Arial" panose="020B0604020202020204" pitchFamily="34" charset="0"/>
              </a:defRPr>
            </a:lvl1pPr>
            <a:lvl2pPr marL="162744" indent="-81372">
              <a:spcBef>
                <a:spcPts val="0"/>
              </a:spcBef>
              <a:spcAft>
                <a:spcPts val="254"/>
              </a:spcAft>
              <a:buFont typeface="Arial" panose="020B0604020202020204" pitchFamily="34" charset="0"/>
              <a:buChar char="•"/>
              <a:defRPr sz="760">
                <a:latin typeface="Arial" panose="020B0604020202020204" pitchFamily="34" charset="0"/>
                <a:cs typeface="Arial" panose="020B0604020202020204" pitchFamily="34" charset="0"/>
              </a:defRPr>
            </a:lvl2pPr>
            <a:lvl3pPr marL="244115" indent="-81372">
              <a:spcBef>
                <a:spcPts val="0"/>
              </a:spcBef>
              <a:spcAft>
                <a:spcPts val="254"/>
              </a:spcAft>
              <a:buFont typeface="Arial" panose="020B0604020202020204" pitchFamily="34" charset="0"/>
              <a:buChar char="•"/>
              <a:defRPr sz="675">
                <a:latin typeface="Arial" panose="020B0604020202020204" pitchFamily="34" charset="0"/>
                <a:cs typeface="Arial" panose="020B0604020202020204" pitchFamily="34" charset="0"/>
              </a:defRPr>
            </a:lvl3pPr>
            <a:lvl4pPr marL="325487" indent="-81372">
              <a:spcBef>
                <a:spcPts val="0"/>
              </a:spcBef>
              <a:spcAft>
                <a:spcPts val="254"/>
              </a:spcAft>
              <a:buFont typeface="Arial" panose="020B0604020202020204" pitchFamily="34" charset="0"/>
              <a:buChar char="•"/>
              <a:defRPr sz="591">
                <a:latin typeface="Arial" panose="020B0604020202020204" pitchFamily="34" charset="0"/>
                <a:cs typeface="Arial" panose="020B0604020202020204" pitchFamily="34" charset="0"/>
              </a:defRPr>
            </a:lvl4pPr>
            <a:lvl5pPr marL="406859" indent="-81372">
              <a:spcBef>
                <a:spcPts val="0"/>
              </a:spcBef>
              <a:spcAft>
                <a:spcPts val="254"/>
              </a:spcAft>
              <a:buFont typeface="Arial" panose="020B0604020202020204" pitchFamily="34" charset="0"/>
              <a:buChar char="•"/>
              <a:defRPr sz="506">
                <a:latin typeface="Arial" panose="020B0604020202020204" pitchFamily="34" charset="0"/>
                <a:cs typeface="Arial" panose="020B0604020202020204" pitchFamily="34" charset="0"/>
              </a:defRPr>
            </a:lvl5pPr>
          </a:lstStyle>
          <a:p>
            <a:pPr lvl="0"/>
            <a:r>
              <a:rPr lang="en-US" dirty="0"/>
              <a:t>Edit Master text styles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80"/>
            <a:ext cx="2133600" cy="365125"/>
          </a:xfrm>
          <a:prstGeom prst="rect">
            <a:avLst/>
          </a:prstGeom>
        </p:spPr>
        <p:txBody>
          <a:bodyPr/>
          <a:lstStyle>
            <a:lvl1pPr algn="r">
              <a:spcAft>
                <a:spcPts val="450"/>
              </a:spcAft>
              <a:defRPr sz="105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23736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Questio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0" y="2885570"/>
            <a:ext cx="9144000" cy="1086867"/>
          </a:xfrm>
        </p:spPr>
        <p:txBody>
          <a:bodyPr anchor="t">
            <a:noAutofit/>
          </a:bodyPr>
          <a:lstStyle>
            <a:lvl1pPr algn="ctr">
              <a:spcAft>
                <a:spcPts val="450"/>
              </a:spcAft>
              <a:defRPr sz="5400" b="0">
                <a:solidFill>
                  <a:srgbClr val="1F497D"/>
                </a:solidFill>
              </a:defRPr>
            </a:lvl1pPr>
          </a:lstStyle>
          <a:p>
            <a:r>
              <a:rPr lang="en-US" dirty="0"/>
              <a:t>Questions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2"/>
            </p:custDataLst>
          </p:nvPr>
        </p:nvSpPr>
        <p:spPr>
          <a:xfrm>
            <a:off x="6931152" y="6601980"/>
            <a:ext cx="2133600" cy="365125"/>
          </a:xfrm>
          <a:prstGeom prst="rect">
            <a:avLst/>
          </a:prstGeom>
        </p:spPr>
        <p:txBody>
          <a:bodyPr/>
          <a:lstStyle>
            <a:lvl1pPr algn="r">
              <a:spcAft>
                <a:spcPts val="450"/>
              </a:spcAft>
              <a:defRPr sz="105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4451812"/>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Bulle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3"/>
            <a:ext cx="9144000" cy="1086867"/>
          </a:xfrm>
        </p:spPr>
        <p:txBody>
          <a:bodyPr anchor="t">
            <a:normAutofit/>
          </a:bodyPr>
          <a:lstStyle>
            <a:lvl1pPr algn="ctr">
              <a:spcAft>
                <a:spcPts val="450"/>
              </a:spcAft>
              <a:defRPr sz="2100">
                <a:solidFill>
                  <a:srgbClr val="1F497D"/>
                </a:solidFill>
              </a:defRPr>
            </a:lvl1pPr>
          </a:lstStyle>
          <a:p>
            <a:r>
              <a:rPr lang="en-US" dirty="0"/>
              <a:t>Click to edit Master title style</a:t>
            </a:r>
          </a:p>
        </p:txBody>
      </p:sp>
      <p:sp>
        <p:nvSpPr>
          <p:cNvPr id="3" name="Content Placeholder 2"/>
          <p:cNvSpPr>
            <a:spLocks noGrp="1"/>
          </p:cNvSpPr>
          <p:nvPr>
            <p:ph idx="1" hasCustomPrompt="1"/>
            <p:custDataLst>
              <p:tags r:id="rId2"/>
            </p:custDataLst>
          </p:nvPr>
        </p:nvSpPr>
        <p:spPr>
          <a:xfrm>
            <a:off x="457200" y="2057400"/>
            <a:ext cx="8229600" cy="3916363"/>
          </a:xfrm>
          <a:prstGeom prst="rect">
            <a:avLst/>
          </a:prstGeom>
        </p:spPr>
        <p:txBody>
          <a:bodyPr>
            <a:normAutofit/>
          </a:bodyPr>
          <a:lstStyle>
            <a:lvl1pPr marL="120551" indent="-120551">
              <a:spcBef>
                <a:spcPts val="0"/>
              </a:spcBef>
              <a:spcAft>
                <a:spcPts val="450"/>
              </a:spcAft>
              <a:buClr>
                <a:schemeClr val="tx1"/>
              </a:buClr>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1pPr>
            <a:lvl2pPr marL="239093" indent="-117203">
              <a:spcBef>
                <a:spcPts val="0"/>
              </a:spcBef>
              <a:spcAft>
                <a:spcPts val="450"/>
              </a:spcAft>
              <a:buClr>
                <a:schemeClr val="tx1"/>
              </a:buClr>
              <a:buFont typeface="Arial" panose="020B0604020202020204" pitchFamily="34" charset="0"/>
              <a:buChar char="•"/>
              <a:defRPr sz="1350">
                <a:solidFill>
                  <a:schemeClr val="tx1"/>
                </a:solidFill>
                <a:latin typeface="Arial" panose="020B0604020202020204" pitchFamily="34" charset="0"/>
                <a:cs typeface="Arial" panose="020B0604020202020204" pitchFamily="34" charset="0"/>
              </a:defRPr>
            </a:lvl2pPr>
            <a:lvl3pPr marL="361653" indent="-122561">
              <a:spcBef>
                <a:spcPts val="0"/>
              </a:spcBef>
              <a:spcAft>
                <a:spcPts val="450"/>
              </a:spcAft>
              <a:buClr>
                <a:schemeClr val="tx1"/>
              </a:buClr>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3pPr>
            <a:lvl4pPr marL="458763" indent="-97111">
              <a:spcBef>
                <a:spcPts val="0"/>
              </a:spcBef>
              <a:spcAft>
                <a:spcPts val="450"/>
              </a:spcAft>
              <a:buClr>
                <a:schemeClr val="tx1"/>
              </a:buClr>
              <a:buFont typeface="Arial" panose="020B0604020202020204" pitchFamily="34" charset="0"/>
              <a:buChar char="•"/>
              <a:defRPr sz="900">
                <a:solidFill>
                  <a:schemeClr val="tx1"/>
                </a:solidFill>
                <a:latin typeface="Arial" panose="020B0604020202020204" pitchFamily="34" charset="0"/>
                <a:cs typeface="Arial" panose="020B0604020202020204" pitchFamily="34" charset="0"/>
              </a:defRPr>
            </a:lvl4pPr>
            <a:lvl5pPr marL="406859" indent="-81372">
              <a:spcBef>
                <a:spcPts val="0"/>
              </a:spcBef>
              <a:spcAft>
                <a:spcPts val="254"/>
              </a:spcAft>
              <a:buFont typeface="Arial" panose="020B0604020202020204" pitchFamily="34" charset="0"/>
              <a:buChar char="•"/>
              <a:defRPr sz="506">
                <a:latin typeface="Arial" panose="020B0604020202020204" pitchFamily="34" charset="0"/>
                <a:cs typeface="Arial" panose="020B0604020202020204" pitchFamily="34" charset="0"/>
              </a:defRPr>
            </a:lvl5pPr>
          </a:lstStyle>
          <a:p>
            <a:pPr lvl="0"/>
            <a:r>
              <a:rPr lang="en-US" dirty="0"/>
              <a:t>First</a:t>
            </a:r>
          </a:p>
          <a:p>
            <a:pPr lvl="1"/>
            <a:r>
              <a:rPr lang="en-US" dirty="0"/>
              <a:t>Second</a:t>
            </a:r>
          </a:p>
          <a:p>
            <a:pPr lvl="2"/>
            <a:r>
              <a:rPr lang="en-US" dirty="0"/>
              <a:t>Third</a:t>
            </a:r>
          </a:p>
          <a:p>
            <a:pPr lvl="3"/>
            <a:r>
              <a:rPr lang="en-US" dirty="0"/>
              <a:t>Fifth</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80"/>
            <a:ext cx="2133600" cy="365125"/>
          </a:xfrm>
          <a:prstGeom prst="rect">
            <a:avLst/>
          </a:prstGeom>
        </p:spPr>
        <p:txBody>
          <a:bodyPr/>
          <a:lstStyle>
            <a:lvl1pPr algn="r">
              <a:spcAft>
                <a:spcPts val="450"/>
              </a:spcAft>
              <a:defRPr sz="105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6928160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97857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12672"/>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2F470-77DB-4FA3-9FD7-F0497095B638}"/>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B1D3E2C7-D56A-43A0-9339-DE0133F5AD9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EDDB99CF-BA79-4CA9-A07D-6582207C9A25}"/>
              </a:ext>
            </a:extLst>
          </p:cNvPr>
          <p:cNvSpPr>
            <a:spLocks noGrp="1"/>
          </p:cNvSpPr>
          <p:nvPr>
            <p:ph type="dt" sz="half" idx="10"/>
          </p:nvPr>
        </p:nvSpPr>
        <p:spPr/>
        <p:txBody>
          <a:bodyPr/>
          <a:lstStyle/>
          <a:p>
            <a:fld id="{724F12A9-E21B-413D-B5D1-9E5970B2E462}" type="datetimeFigureOut">
              <a:rPr lang="en-US" smtClean="0"/>
              <a:t>11/25/2019</a:t>
            </a:fld>
            <a:endParaRPr lang="en-US"/>
          </a:p>
        </p:txBody>
      </p:sp>
      <p:sp>
        <p:nvSpPr>
          <p:cNvPr id="5" name="Footer Placeholder 4">
            <a:extLst>
              <a:ext uri="{FF2B5EF4-FFF2-40B4-BE49-F238E27FC236}">
                <a16:creationId xmlns:a16="http://schemas.microsoft.com/office/drawing/2014/main" id="{D171FEBA-51D5-458E-A402-2458997212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5A42DF-EC0B-4A5F-BCCD-B220E60A4B6E}"/>
              </a:ext>
            </a:extLst>
          </p:cNvPr>
          <p:cNvSpPr>
            <a:spLocks noGrp="1"/>
          </p:cNvSpPr>
          <p:nvPr>
            <p:ph type="sldNum" sz="quarter" idx="12"/>
          </p:nvPr>
        </p:nvSpPr>
        <p:spPr/>
        <p:txBody>
          <a:bodyPr/>
          <a:lstStyle/>
          <a:p>
            <a:fld id="{66DE2BED-2371-4B13-A478-5EB1E6F23EF6}" type="slidenum">
              <a:rPr lang="en-US" smtClean="0"/>
              <a:t>‹#›</a:t>
            </a:fld>
            <a:endParaRPr lang="en-US"/>
          </a:p>
        </p:txBody>
      </p:sp>
    </p:spTree>
    <p:extLst>
      <p:ext uri="{BB962C8B-B14F-4D97-AF65-F5344CB8AC3E}">
        <p14:creationId xmlns:p14="http://schemas.microsoft.com/office/powerpoint/2010/main" val="424902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471A8-5BB7-479D-BE8D-7AA80C1BE6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4FD95B-4D32-4B0D-A5D7-69F45189ADD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3DBF16-4C9F-497A-88CD-850ED2049BF1}"/>
              </a:ext>
            </a:extLst>
          </p:cNvPr>
          <p:cNvSpPr>
            <a:spLocks noGrp="1"/>
          </p:cNvSpPr>
          <p:nvPr>
            <p:ph type="dt" sz="half" idx="10"/>
          </p:nvPr>
        </p:nvSpPr>
        <p:spPr/>
        <p:txBody>
          <a:bodyPr/>
          <a:lstStyle/>
          <a:p>
            <a:fld id="{724F12A9-E21B-413D-B5D1-9E5970B2E462}" type="datetimeFigureOut">
              <a:rPr lang="en-US" smtClean="0"/>
              <a:t>11/25/2019</a:t>
            </a:fld>
            <a:endParaRPr lang="en-US"/>
          </a:p>
        </p:txBody>
      </p:sp>
      <p:sp>
        <p:nvSpPr>
          <p:cNvPr id="5" name="Footer Placeholder 4">
            <a:extLst>
              <a:ext uri="{FF2B5EF4-FFF2-40B4-BE49-F238E27FC236}">
                <a16:creationId xmlns:a16="http://schemas.microsoft.com/office/drawing/2014/main" id="{F4A43E4B-EC21-4444-A512-0CA995443F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0FAD62-B965-4420-83EB-BF64377EF0A6}"/>
              </a:ext>
            </a:extLst>
          </p:cNvPr>
          <p:cNvSpPr>
            <a:spLocks noGrp="1"/>
          </p:cNvSpPr>
          <p:nvPr>
            <p:ph type="sldNum" sz="quarter" idx="12"/>
          </p:nvPr>
        </p:nvSpPr>
        <p:spPr/>
        <p:txBody>
          <a:bodyPr/>
          <a:lstStyle/>
          <a:p>
            <a:fld id="{66DE2BED-2371-4B13-A478-5EB1E6F23EF6}" type="slidenum">
              <a:rPr lang="en-US" smtClean="0"/>
              <a:t>‹#›</a:t>
            </a:fld>
            <a:endParaRPr lang="en-US"/>
          </a:p>
        </p:txBody>
      </p:sp>
    </p:spTree>
    <p:extLst>
      <p:ext uri="{BB962C8B-B14F-4D97-AF65-F5344CB8AC3E}">
        <p14:creationId xmlns:p14="http://schemas.microsoft.com/office/powerpoint/2010/main" val="2914106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E3184-925D-43EF-BB20-0F6D8F879D2C}"/>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4AF2DB4E-E3BE-4B42-AB21-BEF19D39E02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AB25BB6-A5C1-41CA-BCAF-A0F982A8DBA9}"/>
              </a:ext>
            </a:extLst>
          </p:cNvPr>
          <p:cNvSpPr>
            <a:spLocks noGrp="1"/>
          </p:cNvSpPr>
          <p:nvPr>
            <p:ph type="dt" sz="half" idx="10"/>
          </p:nvPr>
        </p:nvSpPr>
        <p:spPr/>
        <p:txBody>
          <a:bodyPr/>
          <a:lstStyle/>
          <a:p>
            <a:fld id="{724F12A9-E21B-413D-B5D1-9E5970B2E462}" type="datetimeFigureOut">
              <a:rPr lang="en-US" smtClean="0"/>
              <a:t>11/25/2019</a:t>
            </a:fld>
            <a:endParaRPr lang="en-US"/>
          </a:p>
        </p:txBody>
      </p:sp>
      <p:sp>
        <p:nvSpPr>
          <p:cNvPr id="5" name="Footer Placeholder 4">
            <a:extLst>
              <a:ext uri="{FF2B5EF4-FFF2-40B4-BE49-F238E27FC236}">
                <a16:creationId xmlns:a16="http://schemas.microsoft.com/office/drawing/2014/main" id="{F14EF846-8397-464F-A236-0E0D75AB1C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3BF9C6-DC8F-4194-BAF3-1B2B195F342F}"/>
              </a:ext>
            </a:extLst>
          </p:cNvPr>
          <p:cNvSpPr>
            <a:spLocks noGrp="1"/>
          </p:cNvSpPr>
          <p:nvPr>
            <p:ph type="sldNum" sz="quarter" idx="12"/>
          </p:nvPr>
        </p:nvSpPr>
        <p:spPr/>
        <p:txBody>
          <a:bodyPr/>
          <a:lstStyle/>
          <a:p>
            <a:fld id="{66DE2BED-2371-4B13-A478-5EB1E6F23EF6}" type="slidenum">
              <a:rPr lang="en-US" smtClean="0"/>
              <a:t>‹#›</a:t>
            </a:fld>
            <a:endParaRPr lang="en-US"/>
          </a:p>
        </p:txBody>
      </p:sp>
    </p:spTree>
    <p:extLst>
      <p:ext uri="{BB962C8B-B14F-4D97-AF65-F5344CB8AC3E}">
        <p14:creationId xmlns:p14="http://schemas.microsoft.com/office/powerpoint/2010/main" val="3650353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ags" Target="../tags/tag4.xml"/><Relationship Id="rId4" Type="http://schemas.openxmlformats.org/officeDocument/2006/relationships/slideLayout" Target="../slideLayouts/slideLayout4.xml"/><Relationship Id="rId9"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8"/>
            </p:custDataLst>
          </p:nvPr>
        </p:nvSpPr>
        <p:spPr>
          <a:xfrm>
            <a:off x="76200" y="682977"/>
            <a:ext cx="8991600" cy="1066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Rectangle 3">
            <a:extLst>
              <a:ext uri="{FF2B5EF4-FFF2-40B4-BE49-F238E27FC236}">
                <a16:creationId xmlns:a16="http://schemas.microsoft.com/office/drawing/2014/main" id="{99255132-F725-42BA-BD6A-346EAF30B44D}"/>
              </a:ext>
            </a:extLst>
          </p:cNvPr>
          <p:cNvSpPr/>
          <p:nvPr>
            <p:custDataLst>
              <p:tags r:id="rId9"/>
            </p:custDataLst>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321"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Slide Number Placeholder 5">
            <a:extLst>
              <a:ext uri="{FF2B5EF4-FFF2-40B4-BE49-F238E27FC236}">
                <a16:creationId xmlns:a16="http://schemas.microsoft.com/office/drawing/2014/main" id="{3D658DF1-112E-40ED-AD80-74665B53845E}"/>
              </a:ext>
            </a:extLst>
          </p:cNvPr>
          <p:cNvSpPr>
            <a:spLocks noGrp="1"/>
          </p:cNvSpPr>
          <p:nvPr>
            <p:ph type="sldNum" sz="quarter" idx="4"/>
            <p:custDataLst>
              <p:tags r:id="rId10"/>
            </p:custDataLst>
          </p:nvPr>
        </p:nvSpPr>
        <p:spPr>
          <a:xfrm>
            <a:off x="6931152" y="6601980"/>
            <a:ext cx="2133600" cy="365125"/>
          </a:xfrm>
          <a:prstGeom prst="rect">
            <a:avLst/>
          </a:prstGeom>
        </p:spPr>
        <p:txBody>
          <a:bodyPr tIns="0"/>
          <a:lstStyle>
            <a:lvl1pPr algn="r">
              <a:defRPr sz="443">
                <a:latin typeface="Arial" panose="020B0604020202020204" pitchFamily="34" charset="0"/>
                <a:cs typeface="Arial" panose="020B0604020202020204" pitchFamily="34" charset="0"/>
              </a:defRPr>
            </a:lvl1pPr>
          </a:lstStyle>
          <a:p>
            <a:fld id="{36A6A193-2FDC-48DD-8023-1C75B05EEA9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7650479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Lst>
  <p:hf hdr="0" ftr="0" dt="0"/>
  <p:txStyles>
    <p:titleStyle>
      <a:lvl1pPr algn="ctr" defTabSz="162744" rtl="0" eaLnBrk="1" latinLnBrk="0" hangingPunct="1">
        <a:spcBef>
          <a:spcPct val="0"/>
        </a:spcBef>
        <a:buNone/>
        <a:defRPr sz="1575" b="1" i="0" u="none" kern="1200" cap="none" spc="0">
          <a:ln w="3175" cmpd="sng">
            <a:noFill/>
            <a:prstDash val="solid"/>
          </a:ln>
          <a:solidFill>
            <a:srgbClr val="1F497D"/>
          </a:solidFill>
          <a:effectLst/>
          <a:latin typeface="+mj-lt"/>
          <a:ea typeface="+mj-ea"/>
          <a:cs typeface="Arial" panose="020B0604020202020204" pitchFamily="34" charset="0"/>
        </a:defRPr>
      </a:lvl1pPr>
    </p:titleStyle>
    <p:bodyStyle>
      <a:lvl1pPr marL="0" indent="0" algn="l" defTabSz="162744" rtl="0" eaLnBrk="1" latinLnBrk="0" hangingPunct="1">
        <a:spcBef>
          <a:spcPct val="20000"/>
        </a:spcBef>
        <a:buFont typeface="Arial" panose="020B0604020202020204" pitchFamily="34" charset="0"/>
        <a:buNone/>
        <a:defRPr sz="428" kern="1200">
          <a:solidFill>
            <a:schemeClr val="tx1"/>
          </a:solidFill>
          <a:latin typeface="Arial" panose="020B0604020202020204" pitchFamily="34" charset="0"/>
          <a:ea typeface="+mn-ea"/>
          <a:cs typeface="Arial" panose="020B0604020202020204" pitchFamily="34" charset="0"/>
        </a:defRPr>
      </a:lvl1pPr>
      <a:lvl2pPr marL="81372" indent="0" algn="l" defTabSz="162744" rtl="0" eaLnBrk="1" latinLnBrk="0" hangingPunct="1">
        <a:spcBef>
          <a:spcPct val="20000"/>
        </a:spcBef>
        <a:buFont typeface="Arial" panose="020B0604020202020204" pitchFamily="34" charset="0"/>
        <a:buNone/>
        <a:defRPr sz="428" b="0" i="0" u="none" kern="1200">
          <a:solidFill>
            <a:schemeClr val="tx1"/>
          </a:solidFill>
          <a:latin typeface="Arial" panose="020B0604020202020204" pitchFamily="34" charset="0"/>
          <a:ea typeface="+mn-ea"/>
          <a:cs typeface="Arial" panose="020B0604020202020204" pitchFamily="34" charset="0"/>
        </a:defRPr>
      </a:lvl2pPr>
      <a:lvl3pPr marL="162744" indent="0" algn="l" defTabSz="162744" rtl="0" eaLnBrk="1" latinLnBrk="0" hangingPunct="1">
        <a:spcBef>
          <a:spcPct val="20000"/>
        </a:spcBef>
        <a:buFont typeface="Arial" panose="020B0604020202020204" pitchFamily="34" charset="0"/>
        <a:buNone/>
        <a:defRPr sz="428" kern="1200">
          <a:solidFill>
            <a:schemeClr val="tx1"/>
          </a:solidFill>
          <a:latin typeface="Arial" panose="020B0604020202020204" pitchFamily="34" charset="0"/>
          <a:ea typeface="+mn-ea"/>
          <a:cs typeface="Arial" panose="020B0604020202020204" pitchFamily="34" charset="0"/>
        </a:defRPr>
      </a:lvl3pPr>
      <a:lvl4pPr marL="244115" indent="0" algn="l" defTabSz="162744" rtl="0" eaLnBrk="1" latinLnBrk="0" hangingPunct="1">
        <a:spcBef>
          <a:spcPct val="20000"/>
        </a:spcBef>
        <a:buFont typeface="Arial" panose="020B0604020202020204" pitchFamily="34" charset="0"/>
        <a:buNone/>
        <a:defRPr sz="428" kern="1200">
          <a:solidFill>
            <a:schemeClr val="tx1"/>
          </a:solidFill>
          <a:latin typeface="Arial" panose="020B0604020202020204" pitchFamily="34" charset="0"/>
          <a:ea typeface="+mn-ea"/>
          <a:cs typeface="Arial" panose="020B0604020202020204" pitchFamily="34" charset="0"/>
        </a:defRPr>
      </a:lvl4pPr>
      <a:lvl5pPr marL="325487" indent="0" algn="l" defTabSz="162744" rtl="0" eaLnBrk="1" latinLnBrk="0" hangingPunct="1">
        <a:spcBef>
          <a:spcPct val="20000"/>
        </a:spcBef>
        <a:buFont typeface="Arial" panose="020B0604020202020204" pitchFamily="34" charset="0"/>
        <a:buNone/>
        <a:defRPr sz="428" kern="1200">
          <a:solidFill>
            <a:schemeClr val="tx1"/>
          </a:solidFill>
          <a:latin typeface="Arial" panose="020B0604020202020204" pitchFamily="34" charset="0"/>
          <a:ea typeface="+mn-ea"/>
          <a:cs typeface="Arial" panose="020B0604020202020204" pitchFamily="34" charset="0"/>
        </a:defRPr>
      </a:lvl5pPr>
      <a:lvl6pPr marL="447545" indent="-40686" algn="l" defTabSz="162744" rtl="0" eaLnBrk="1" latinLnBrk="0" hangingPunct="1">
        <a:spcBef>
          <a:spcPct val="20000"/>
        </a:spcBef>
        <a:buFont typeface="Arial" panose="020B0604020202020204" pitchFamily="34" charset="0"/>
        <a:buChar char="•"/>
        <a:defRPr sz="356" kern="1200">
          <a:solidFill>
            <a:schemeClr val="tx1"/>
          </a:solidFill>
          <a:latin typeface="+mn-lt"/>
          <a:ea typeface="+mn-ea"/>
          <a:cs typeface="+mn-cs"/>
        </a:defRPr>
      </a:lvl6pPr>
      <a:lvl7pPr marL="528917" indent="-40686" algn="l" defTabSz="162744" rtl="0" eaLnBrk="1" latinLnBrk="0" hangingPunct="1">
        <a:spcBef>
          <a:spcPct val="20000"/>
        </a:spcBef>
        <a:buFont typeface="Arial" panose="020B0604020202020204" pitchFamily="34" charset="0"/>
        <a:buChar char="•"/>
        <a:defRPr sz="356" kern="1200">
          <a:solidFill>
            <a:schemeClr val="tx1"/>
          </a:solidFill>
          <a:latin typeface="+mn-lt"/>
          <a:ea typeface="+mn-ea"/>
          <a:cs typeface="+mn-cs"/>
        </a:defRPr>
      </a:lvl7pPr>
      <a:lvl8pPr marL="610289" indent="-40686" algn="l" defTabSz="162744" rtl="0" eaLnBrk="1" latinLnBrk="0" hangingPunct="1">
        <a:spcBef>
          <a:spcPct val="20000"/>
        </a:spcBef>
        <a:buFont typeface="Arial" panose="020B0604020202020204" pitchFamily="34" charset="0"/>
        <a:buChar char="•"/>
        <a:defRPr sz="356" kern="1200">
          <a:solidFill>
            <a:schemeClr val="tx1"/>
          </a:solidFill>
          <a:latin typeface="+mn-lt"/>
          <a:ea typeface="+mn-ea"/>
          <a:cs typeface="+mn-cs"/>
        </a:defRPr>
      </a:lvl8pPr>
      <a:lvl9pPr marL="691661" indent="-40686" algn="l" defTabSz="162744" rtl="0" eaLnBrk="1" latinLnBrk="0" hangingPunct="1">
        <a:spcBef>
          <a:spcPct val="20000"/>
        </a:spcBef>
        <a:buFont typeface="Arial" panose="020B0604020202020204" pitchFamily="34" charset="0"/>
        <a:buChar char="•"/>
        <a:defRPr sz="356" kern="1200">
          <a:solidFill>
            <a:schemeClr val="tx1"/>
          </a:solidFill>
          <a:latin typeface="+mn-lt"/>
          <a:ea typeface="+mn-ea"/>
          <a:cs typeface="+mn-cs"/>
        </a:defRPr>
      </a:lvl9pPr>
    </p:bodyStyle>
    <p:otherStyle>
      <a:defPPr>
        <a:defRPr lang="en-US"/>
      </a:defPPr>
      <a:lvl1pPr marL="0" algn="l" defTabSz="162744" rtl="0" eaLnBrk="1" latinLnBrk="0" hangingPunct="1">
        <a:defRPr sz="321" kern="1200">
          <a:solidFill>
            <a:schemeClr val="tx1"/>
          </a:solidFill>
          <a:latin typeface="+mn-lt"/>
          <a:ea typeface="+mn-ea"/>
          <a:cs typeface="+mn-cs"/>
        </a:defRPr>
      </a:lvl1pPr>
      <a:lvl2pPr marL="81372" algn="l" defTabSz="162744" rtl="0" eaLnBrk="1" latinLnBrk="0" hangingPunct="1">
        <a:defRPr sz="321" kern="1200">
          <a:solidFill>
            <a:schemeClr val="tx1"/>
          </a:solidFill>
          <a:latin typeface="+mn-lt"/>
          <a:ea typeface="+mn-ea"/>
          <a:cs typeface="+mn-cs"/>
        </a:defRPr>
      </a:lvl2pPr>
      <a:lvl3pPr marL="162744" algn="l" defTabSz="162744" rtl="0" eaLnBrk="1" latinLnBrk="0" hangingPunct="1">
        <a:defRPr sz="321" kern="1200">
          <a:solidFill>
            <a:schemeClr val="tx1"/>
          </a:solidFill>
          <a:latin typeface="+mn-lt"/>
          <a:ea typeface="+mn-ea"/>
          <a:cs typeface="+mn-cs"/>
        </a:defRPr>
      </a:lvl3pPr>
      <a:lvl4pPr marL="244115" algn="l" defTabSz="162744" rtl="0" eaLnBrk="1" latinLnBrk="0" hangingPunct="1">
        <a:defRPr sz="321" kern="1200">
          <a:solidFill>
            <a:schemeClr val="tx1"/>
          </a:solidFill>
          <a:latin typeface="+mn-lt"/>
          <a:ea typeface="+mn-ea"/>
          <a:cs typeface="+mn-cs"/>
        </a:defRPr>
      </a:lvl4pPr>
      <a:lvl5pPr marL="325487" algn="l" defTabSz="162744" rtl="0" eaLnBrk="1" latinLnBrk="0" hangingPunct="1">
        <a:defRPr sz="321" kern="1200">
          <a:solidFill>
            <a:schemeClr val="tx1"/>
          </a:solidFill>
          <a:latin typeface="+mn-lt"/>
          <a:ea typeface="+mn-ea"/>
          <a:cs typeface="+mn-cs"/>
        </a:defRPr>
      </a:lvl5pPr>
      <a:lvl6pPr marL="406859" algn="l" defTabSz="162744" rtl="0" eaLnBrk="1" latinLnBrk="0" hangingPunct="1">
        <a:defRPr sz="321" kern="1200">
          <a:solidFill>
            <a:schemeClr val="tx1"/>
          </a:solidFill>
          <a:latin typeface="+mn-lt"/>
          <a:ea typeface="+mn-ea"/>
          <a:cs typeface="+mn-cs"/>
        </a:defRPr>
      </a:lvl6pPr>
      <a:lvl7pPr marL="488231" algn="l" defTabSz="162744" rtl="0" eaLnBrk="1" latinLnBrk="0" hangingPunct="1">
        <a:defRPr sz="321" kern="1200">
          <a:solidFill>
            <a:schemeClr val="tx1"/>
          </a:solidFill>
          <a:latin typeface="+mn-lt"/>
          <a:ea typeface="+mn-ea"/>
          <a:cs typeface="+mn-cs"/>
        </a:defRPr>
      </a:lvl7pPr>
      <a:lvl8pPr marL="569603" algn="l" defTabSz="162744" rtl="0" eaLnBrk="1" latinLnBrk="0" hangingPunct="1">
        <a:defRPr sz="321" kern="1200">
          <a:solidFill>
            <a:schemeClr val="tx1"/>
          </a:solidFill>
          <a:latin typeface="+mn-lt"/>
          <a:ea typeface="+mn-ea"/>
          <a:cs typeface="+mn-cs"/>
        </a:defRPr>
      </a:lvl8pPr>
      <a:lvl9pPr marL="650975" algn="l" defTabSz="162744" rtl="0" eaLnBrk="1" latinLnBrk="0" hangingPunct="1">
        <a:defRPr sz="32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716884-459C-4BD8-95ED-39997E88F73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F6A777-B2FD-48A3-8721-3182E45712F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DEC3BA-99A6-4E95-87F9-265A21B24EF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24F12A9-E21B-413D-B5D1-9E5970B2E462}" type="datetimeFigureOut">
              <a:rPr lang="en-US" smtClean="0"/>
              <a:t>11/25/2019</a:t>
            </a:fld>
            <a:endParaRPr lang="en-US"/>
          </a:p>
        </p:txBody>
      </p:sp>
      <p:sp>
        <p:nvSpPr>
          <p:cNvPr id="5" name="Footer Placeholder 4">
            <a:extLst>
              <a:ext uri="{FF2B5EF4-FFF2-40B4-BE49-F238E27FC236}">
                <a16:creationId xmlns:a16="http://schemas.microsoft.com/office/drawing/2014/main" id="{20FE8496-3779-4917-BFF9-F13920FCB01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06A228C-519A-4A5D-95BF-8C56AD4D9ABE}"/>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6DE2BED-2371-4B13-A478-5EB1E6F23EF6}" type="slidenum">
              <a:rPr lang="en-US" smtClean="0"/>
              <a:t>‹#›</a:t>
            </a:fld>
            <a:endParaRPr lang="en-US"/>
          </a:p>
        </p:txBody>
      </p:sp>
    </p:spTree>
    <p:extLst>
      <p:ext uri="{BB962C8B-B14F-4D97-AF65-F5344CB8AC3E}">
        <p14:creationId xmlns:p14="http://schemas.microsoft.com/office/powerpoint/2010/main" val="3877389323"/>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657350" y="4495800"/>
            <a:ext cx="5829300" cy="457200"/>
          </a:xfrm>
          <a:prstGeom prst="rect">
            <a:avLst/>
          </a:prstGeom>
          <a:noFill/>
          <a:ln w="9525">
            <a:noFill/>
            <a:miter lim="800000"/>
            <a:headEnd/>
            <a:tailEnd/>
          </a:ln>
          <a:effectLst/>
        </p:spPr>
        <p:txBody>
          <a:bodyPr vert="horz" wrap="square" lIns="69056" tIns="34529" rIns="69056" bIns="34529" numCol="1" anchor="ctr" anchorCtr="0" compatLnSpc="1">
            <a:prstTxWarp prst="textNoShape">
              <a:avLst/>
            </a:prstTxWarp>
          </a:bodyPr>
          <a:lstStyle>
            <a:lvl1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mj-lt"/>
                <a:ea typeface="+mj-ea"/>
                <a:cs typeface="+mj-cs"/>
              </a:defRPr>
            </a:lvl1pPr>
            <a:lvl2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2pPr>
            <a:lvl3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3pPr>
            <a:lvl4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4pPr>
            <a:lvl5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5pPr>
            <a:lvl6pPr marL="4572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6pPr>
            <a:lvl7pPr marL="9144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7pPr>
            <a:lvl8pPr marL="13716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8pPr>
            <a:lvl9pPr marL="18288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9pPr>
          </a:lstStyle>
          <a:p>
            <a:pPr>
              <a:defRPr/>
            </a:pPr>
            <a:endParaRPr lang="en-US" sz="4950" i="1" kern="0" dirty="0">
              <a:solidFill>
                <a:srgbClr val="003366"/>
              </a:solidFill>
              <a:latin typeface="Times New Roman" panose="02020603050405020304" pitchFamily="18" charset="0"/>
              <a:cs typeface="Times New Roman" panose="02020603050405020304" pitchFamily="18" charset="0"/>
            </a:endParaRPr>
          </a:p>
        </p:txBody>
      </p:sp>
      <p:sp>
        <p:nvSpPr>
          <p:cNvPr id="5" name="Title 4">
            <a:extLst>
              <a:ext uri="{FF2B5EF4-FFF2-40B4-BE49-F238E27FC236}">
                <a16:creationId xmlns:a16="http://schemas.microsoft.com/office/drawing/2014/main" id="{C08F7507-4FCA-46DF-9C0A-A5928837C333}"/>
              </a:ext>
            </a:extLst>
          </p:cNvPr>
          <p:cNvSpPr>
            <a:spLocks noGrp="1"/>
          </p:cNvSpPr>
          <p:nvPr>
            <p:ph type="ctrTitle"/>
          </p:nvPr>
        </p:nvSpPr>
        <p:spPr>
          <a:xfrm>
            <a:off x="0" y="2819400"/>
            <a:ext cx="9144000" cy="1066800"/>
          </a:xfrm>
        </p:spPr>
        <p:txBody>
          <a:bodyPr>
            <a:noAutofit/>
          </a:bodyPr>
          <a:lstStyle/>
          <a:p>
            <a:r>
              <a:rPr lang="en-US" sz="2800" dirty="0"/>
              <a:t>Blue Water Navy - Records Research </a:t>
            </a:r>
            <a:br>
              <a:rPr lang="en-US" sz="2800" dirty="0"/>
            </a:br>
            <a:r>
              <a:rPr lang="en-US" sz="2800" dirty="0"/>
              <a:t>Team (RRT)</a:t>
            </a:r>
            <a:br>
              <a:rPr lang="en-US" sz="2800" dirty="0"/>
            </a:br>
            <a:endParaRPr lang="en-US" sz="2800" dirty="0"/>
          </a:p>
        </p:txBody>
      </p:sp>
      <p:sp>
        <p:nvSpPr>
          <p:cNvPr id="6" name="Text Placeholder 5">
            <a:extLst>
              <a:ext uri="{FF2B5EF4-FFF2-40B4-BE49-F238E27FC236}">
                <a16:creationId xmlns:a16="http://schemas.microsoft.com/office/drawing/2014/main" id="{AE20D605-154B-4568-9773-F238DE3AF4BB}"/>
              </a:ext>
            </a:extLst>
          </p:cNvPr>
          <p:cNvSpPr>
            <a:spLocks noGrp="1"/>
          </p:cNvSpPr>
          <p:nvPr>
            <p:ph type="body" sz="quarter" idx="10"/>
          </p:nvPr>
        </p:nvSpPr>
        <p:spPr/>
        <p:txBody>
          <a:bodyPr/>
          <a:lstStyle/>
          <a:p>
            <a:r>
              <a:rPr lang="en-US" sz="2000" dirty="0"/>
              <a:t>Compensation Service</a:t>
            </a:r>
          </a:p>
        </p:txBody>
      </p:sp>
      <p:sp>
        <p:nvSpPr>
          <p:cNvPr id="7" name="Text Placeholder 6">
            <a:extLst>
              <a:ext uri="{FF2B5EF4-FFF2-40B4-BE49-F238E27FC236}">
                <a16:creationId xmlns:a16="http://schemas.microsoft.com/office/drawing/2014/main" id="{8F589C4E-51DE-48AC-8EC6-30FB71B7A296}"/>
              </a:ext>
            </a:extLst>
          </p:cNvPr>
          <p:cNvSpPr>
            <a:spLocks noGrp="1"/>
          </p:cNvSpPr>
          <p:nvPr>
            <p:ph type="body" sz="quarter" idx="11"/>
          </p:nvPr>
        </p:nvSpPr>
        <p:spPr/>
        <p:txBody>
          <a:bodyPr/>
          <a:lstStyle/>
          <a:p>
            <a:r>
              <a:rPr lang="en-US" sz="2000" dirty="0"/>
              <a:t>January 2020</a:t>
            </a:r>
          </a:p>
        </p:txBody>
      </p:sp>
    </p:spTree>
    <p:extLst>
      <p:ext uri="{BB962C8B-B14F-4D97-AF65-F5344CB8AC3E}">
        <p14:creationId xmlns:p14="http://schemas.microsoft.com/office/powerpoint/2010/main" val="303315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hidden="1"/>
          <p:cNvSpPr>
            <a:spLocks noGrp="1"/>
          </p:cNvSpPr>
          <p:nvPr>
            <p:ph type="sldNum" sz="quarter" idx="10"/>
          </p:nvPr>
        </p:nvSpPr>
        <p:spPr/>
        <p:txBody>
          <a:bodyPr/>
          <a:lstStyle/>
          <a:p>
            <a:pPr>
              <a:defRPr/>
            </a:pPr>
            <a:fld id="{46687D33-E39A-4DF1-A3CF-F56D276408BE}" type="slidenum">
              <a:rPr lang="en-US" smtClean="0"/>
              <a:pPr>
                <a:defRPr/>
              </a:pPr>
              <a:t>10</a:t>
            </a:fld>
            <a:endParaRPr lang="en-US" dirty="0"/>
          </a:p>
        </p:txBody>
      </p:sp>
      <p:sp>
        <p:nvSpPr>
          <p:cNvPr id="504834" name="Rectangle 2"/>
          <p:cNvSpPr>
            <a:spLocks noGrp="1" noChangeArrowheads="1"/>
          </p:cNvSpPr>
          <p:nvPr>
            <p:ph type="title" idx="4294967295"/>
          </p:nvPr>
        </p:nvSpPr>
        <p:spPr>
          <a:xfrm>
            <a:off x="0" y="765615"/>
            <a:ext cx="9144000" cy="907256"/>
          </a:xfrm>
        </p:spPr>
        <p:txBody>
          <a:bodyPr>
            <a:normAutofit/>
          </a:bodyPr>
          <a:lstStyle/>
          <a:p>
            <a:pPr>
              <a:defRPr/>
            </a:pPr>
            <a:r>
              <a:rPr lang="en-US" sz="2800" dirty="0">
                <a:effectLst/>
              </a:rPr>
              <a:t>Evidence-Based Determination Procedures</a:t>
            </a:r>
            <a:endParaRPr lang="en-US" sz="2800" dirty="0"/>
          </a:p>
        </p:txBody>
      </p:sp>
      <p:sp>
        <p:nvSpPr>
          <p:cNvPr id="4" name="Slide Number Placeholder 3"/>
          <p:cNvSpPr txBox="1">
            <a:spLocks noGrp="1"/>
          </p:cNvSpPr>
          <p:nvPr/>
        </p:nvSpPr>
        <p:spPr bwMode="auto">
          <a:xfrm>
            <a:off x="8099823" y="6375140"/>
            <a:ext cx="1219200" cy="342900"/>
          </a:xfrm>
          <a:prstGeom prst="rect">
            <a:avLst/>
          </a:prstGeom>
          <a:noFill/>
          <a:ln>
            <a:miter lim="800000"/>
            <a:headEnd/>
            <a:tailEnd/>
          </a:ln>
        </p:spPr>
        <p:txBody>
          <a:bodyPr lIns="69056" tIns="34529" rIns="69056" bIns="34529" anchor="ctr" anchorCtr="1"/>
          <a:lstStyle/>
          <a:p>
            <a:pPr algn="ctr" eaLnBrk="0" hangingPunct="0">
              <a:defRPr/>
            </a:pPr>
            <a:fld id="{8E6536E6-5568-4C27-A6D8-48EEC226B1C8}" type="slidenum">
              <a:rPr lang="en-US" sz="1200" b="1" i="1">
                <a:solidFill>
                  <a:srgbClr val="1D3275"/>
                </a:solidFill>
                <a:effectLst>
                  <a:outerShdw blurRad="38100" dist="38100" dir="2700000" algn="tl">
                    <a:srgbClr val="C0C0C0"/>
                  </a:outerShdw>
                </a:effectLst>
                <a:latin typeface="Century Schoolbook" pitchFamily="18" charset="0"/>
              </a:rPr>
              <a:pPr algn="ctr" eaLnBrk="0" hangingPunct="0">
                <a:defRPr/>
              </a:pPr>
              <a:t>10</a:t>
            </a:fld>
            <a:endParaRPr lang="en-US" sz="1200" b="1" i="1" dirty="0">
              <a:solidFill>
                <a:srgbClr val="1D3275"/>
              </a:solidFill>
              <a:effectLst>
                <a:outerShdw blurRad="38100" dist="38100" dir="2700000" algn="tl">
                  <a:srgbClr val="C0C0C0"/>
                </a:outerShdw>
              </a:effectLst>
              <a:latin typeface="Century Schoolbook" pitchFamily="18" charset="0"/>
            </a:endParaRPr>
          </a:p>
        </p:txBody>
      </p:sp>
      <p:sp>
        <p:nvSpPr>
          <p:cNvPr id="5" name="TextBox 4">
            <a:extLst>
              <a:ext uri="{FF2B5EF4-FFF2-40B4-BE49-F238E27FC236}">
                <a16:creationId xmlns:a16="http://schemas.microsoft.com/office/drawing/2014/main" id="{178B85D3-1758-42D0-BC7C-F091F78B24AC}"/>
              </a:ext>
            </a:extLst>
          </p:cNvPr>
          <p:cNvSpPr txBox="1"/>
          <p:nvPr/>
        </p:nvSpPr>
        <p:spPr>
          <a:xfrm>
            <a:off x="929283" y="1570691"/>
            <a:ext cx="7371160" cy="400110"/>
          </a:xfrm>
          <a:prstGeom prst="rect">
            <a:avLst/>
          </a:prstGeom>
          <a:noFill/>
        </p:spPr>
        <p:txBody>
          <a:bodyPr wrap="square" rtlCol="0">
            <a:spAutoFit/>
          </a:bodyPr>
          <a:lstStyle/>
          <a:p>
            <a:pPr algn="ctr"/>
            <a:r>
              <a:rPr lang="en-US" sz="2000" dirty="0"/>
              <a:t>Can exposure be confirmed by VBA-approved tools?</a:t>
            </a:r>
            <a:r>
              <a:rPr lang="en-US" sz="2000" dirty="0">
                <a:solidFill>
                  <a:srgbClr val="FF0000"/>
                </a:solidFill>
              </a:rPr>
              <a:t> </a:t>
            </a:r>
          </a:p>
        </p:txBody>
      </p:sp>
      <p:graphicFrame>
        <p:nvGraphicFramePr>
          <p:cNvPr id="2" name="Table 1">
            <a:extLst>
              <a:ext uri="{FF2B5EF4-FFF2-40B4-BE49-F238E27FC236}">
                <a16:creationId xmlns:a16="http://schemas.microsoft.com/office/drawing/2014/main" id="{9E8A316C-BEF1-46D8-82D6-AED290FFCD31}"/>
              </a:ext>
            </a:extLst>
          </p:cNvPr>
          <p:cNvGraphicFramePr>
            <a:graphicFrameLocks noGrp="1"/>
          </p:cNvGraphicFramePr>
          <p:nvPr>
            <p:extLst>
              <p:ext uri="{D42A27DB-BD31-4B8C-83A1-F6EECF244321}">
                <p14:modId xmlns:p14="http://schemas.microsoft.com/office/powerpoint/2010/main" val="3031994697"/>
              </p:ext>
            </p:extLst>
          </p:nvPr>
        </p:nvGraphicFramePr>
        <p:xfrm>
          <a:off x="678954" y="2356565"/>
          <a:ext cx="7786092" cy="3762449"/>
        </p:xfrm>
        <a:graphic>
          <a:graphicData uri="http://schemas.openxmlformats.org/drawingml/2006/table">
            <a:tbl>
              <a:tblPr firstRow="1" bandRow="1">
                <a:tableStyleId>{5C22544A-7EE6-4342-B048-85BDC9FD1C3A}</a:tableStyleId>
              </a:tblPr>
              <a:tblGrid>
                <a:gridCol w="2127309">
                  <a:extLst>
                    <a:ext uri="{9D8B030D-6E8A-4147-A177-3AD203B41FA5}">
                      <a16:colId xmlns:a16="http://schemas.microsoft.com/office/drawing/2014/main" val="3659849088"/>
                    </a:ext>
                  </a:extLst>
                </a:gridCol>
                <a:gridCol w="5658783">
                  <a:extLst>
                    <a:ext uri="{9D8B030D-6E8A-4147-A177-3AD203B41FA5}">
                      <a16:colId xmlns:a16="http://schemas.microsoft.com/office/drawing/2014/main" val="3988249664"/>
                    </a:ext>
                  </a:extLst>
                </a:gridCol>
              </a:tblGrid>
              <a:tr h="304646">
                <a:tc>
                  <a:txBody>
                    <a:bodyPr/>
                    <a:lstStyle/>
                    <a:p>
                      <a:r>
                        <a:rPr lang="en-US" sz="1800" b="1" dirty="0">
                          <a:solidFill>
                            <a:schemeClr val="tx1"/>
                          </a:solidFill>
                        </a:rPr>
                        <a:t>If…</a:t>
                      </a:r>
                    </a:p>
                  </a:txBody>
                  <a:tcPr/>
                </a:tc>
                <a:tc>
                  <a:txBody>
                    <a:bodyPr/>
                    <a:lstStyle/>
                    <a:p>
                      <a:r>
                        <a:rPr lang="en-US" sz="1800" b="1" dirty="0">
                          <a:solidFill>
                            <a:schemeClr val="tx1"/>
                          </a:solidFill>
                        </a:rPr>
                        <a:t>Then…</a:t>
                      </a:r>
                    </a:p>
                  </a:txBody>
                  <a:tcPr/>
                </a:tc>
                <a:extLst>
                  <a:ext uri="{0D108BD9-81ED-4DB2-BD59-A6C34878D82A}">
                    <a16:rowId xmlns:a16="http://schemas.microsoft.com/office/drawing/2014/main" val="3781415637"/>
                  </a:ext>
                </a:extLst>
              </a:tr>
              <a:tr h="2309749">
                <a:tc>
                  <a:txBody>
                    <a:bodyPr/>
                    <a:lstStyle/>
                    <a:p>
                      <a:pPr algn="ctr"/>
                      <a:r>
                        <a:rPr lang="en-US" sz="1800" b="0" dirty="0">
                          <a:solidFill>
                            <a:schemeClr val="tx1"/>
                          </a:solidFill>
                        </a:rPr>
                        <a:t>YES</a:t>
                      </a:r>
                      <a:endParaRPr lang="en-US" sz="1800" b="0" strike="sngStrike" dirty="0">
                        <a:solidFill>
                          <a:srgbClr val="FF0000"/>
                        </a:solidFill>
                      </a:endParaRPr>
                    </a:p>
                    <a:p>
                      <a:endParaRPr lang="en-US" sz="1800" b="0" dirty="0"/>
                    </a:p>
                    <a:p>
                      <a:endParaRPr lang="en-US" sz="1800" b="0" dirty="0"/>
                    </a:p>
                  </a:txBody>
                  <a:tcPr/>
                </a:tc>
                <a:tc>
                  <a:txBody>
                    <a:bodyPr/>
                    <a:lstStyle/>
                    <a:p>
                      <a:r>
                        <a:rPr lang="en-US" sz="1800" b="0" dirty="0">
                          <a:solidFill>
                            <a:schemeClr val="tx1"/>
                          </a:solidFill>
                        </a:rPr>
                        <a:t>Complete and upload VBA-approved Exposure Verification Memo to the Veteran’s VBMS eFolder using the following subject line: </a:t>
                      </a:r>
                      <a:r>
                        <a:rPr lang="en-US" sz="1800" b="1" dirty="0">
                          <a:solidFill>
                            <a:schemeClr val="tx1"/>
                          </a:solidFill>
                        </a:rPr>
                        <a:t>Eligible Offshore Service Confirmed. </a:t>
                      </a:r>
                      <a:r>
                        <a:rPr lang="en-US" sz="1800" b="0" dirty="0">
                          <a:solidFill>
                            <a:schemeClr val="tx1"/>
                          </a:solidFill>
                        </a:rPr>
                        <a:t>Then:</a:t>
                      </a:r>
                    </a:p>
                    <a:p>
                      <a:pPr marL="285750" indent="-285750">
                        <a:buFont typeface="Arial" panose="020B0604020202020204" pitchFamily="34" charset="0"/>
                        <a:buChar char="•"/>
                      </a:pPr>
                      <a:r>
                        <a:rPr lang="en-US" sz="1800" b="0" dirty="0">
                          <a:solidFill>
                            <a:schemeClr val="tx1"/>
                          </a:solidFill>
                        </a:rPr>
                        <a:t>Remove </a:t>
                      </a:r>
                      <a:r>
                        <a:rPr lang="en-US" sz="1800" b="0" i="1" dirty="0">
                          <a:solidFill>
                            <a:schemeClr val="tx1"/>
                          </a:solidFill>
                        </a:rPr>
                        <a:t>Special 12-mile Review</a:t>
                      </a:r>
                      <a:r>
                        <a:rPr lang="en-US" sz="1800" b="0" dirty="0">
                          <a:solidFill>
                            <a:schemeClr val="tx1"/>
                          </a:solidFill>
                        </a:rPr>
                        <a:t> special issue</a:t>
                      </a:r>
                    </a:p>
                    <a:p>
                      <a:pPr marL="285750" indent="-285750">
                        <a:buFont typeface="Arial" panose="020B0604020202020204" pitchFamily="34" charset="0"/>
                        <a:buChar char="•"/>
                      </a:pPr>
                      <a:r>
                        <a:rPr lang="en-US" sz="1800" b="0" dirty="0">
                          <a:solidFill>
                            <a:schemeClr val="tx1"/>
                          </a:solidFill>
                        </a:rPr>
                        <a:t>Close out all associated tracked items and leave Secondary Action Required tracked item open</a:t>
                      </a:r>
                    </a:p>
                    <a:p>
                      <a:pPr marL="0" indent="0">
                        <a:buFont typeface="Arial" panose="020B0604020202020204" pitchFamily="34" charset="0"/>
                        <a:buNone/>
                      </a:pPr>
                      <a:endParaRPr lang="en-US" sz="1800" b="0" dirty="0">
                        <a:solidFill>
                          <a:schemeClr val="tx1"/>
                        </a:solidFill>
                      </a:endParaRPr>
                    </a:p>
                  </a:txBody>
                  <a:tcPr/>
                </a:tc>
                <a:extLst>
                  <a:ext uri="{0D108BD9-81ED-4DB2-BD59-A6C34878D82A}">
                    <a16:rowId xmlns:a16="http://schemas.microsoft.com/office/drawing/2014/main" val="3829734247"/>
                  </a:ext>
                </a:extLst>
              </a:tr>
              <a:tr h="1086940">
                <a:tc>
                  <a:txBody>
                    <a:bodyPr/>
                    <a:lstStyle/>
                    <a:p>
                      <a:pPr algn="ctr"/>
                      <a:r>
                        <a:rPr lang="en-US" sz="1800" dirty="0"/>
                        <a:t>NO</a:t>
                      </a:r>
                    </a:p>
                  </a:txBody>
                  <a:tcPr/>
                </a:tc>
                <a:tc>
                  <a:txBody>
                    <a:bodyPr/>
                    <a:lstStyle/>
                    <a:p>
                      <a:r>
                        <a:rPr lang="en-US" sz="1800" dirty="0"/>
                        <a:t> Is JSRRC appropriate?</a:t>
                      </a:r>
                    </a:p>
                  </a:txBody>
                  <a:tcPr/>
                </a:tc>
                <a:extLst>
                  <a:ext uri="{0D108BD9-81ED-4DB2-BD59-A6C34878D82A}">
                    <a16:rowId xmlns:a16="http://schemas.microsoft.com/office/drawing/2014/main" val="984730963"/>
                  </a:ext>
                </a:extLst>
              </a:tr>
            </a:tbl>
          </a:graphicData>
        </a:graphic>
      </p:graphicFrame>
    </p:spTree>
    <p:extLst>
      <p:ext uri="{BB962C8B-B14F-4D97-AF65-F5344CB8AC3E}">
        <p14:creationId xmlns:p14="http://schemas.microsoft.com/office/powerpoint/2010/main" val="30969056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hidden="1"/>
          <p:cNvSpPr>
            <a:spLocks noGrp="1"/>
          </p:cNvSpPr>
          <p:nvPr>
            <p:ph type="sldNum" sz="quarter" idx="10"/>
          </p:nvPr>
        </p:nvSpPr>
        <p:spPr/>
        <p:txBody>
          <a:bodyPr/>
          <a:lstStyle/>
          <a:p>
            <a:pPr>
              <a:defRPr/>
            </a:pPr>
            <a:fld id="{46687D33-E39A-4DF1-A3CF-F56D276408BE}" type="slidenum">
              <a:rPr lang="en-US" smtClean="0"/>
              <a:pPr>
                <a:defRPr/>
              </a:pPr>
              <a:t>11</a:t>
            </a:fld>
            <a:endParaRPr lang="en-US" dirty="0"/>
          </a:p>
        </p:txBody>
      </p:sp>
      <p:sp>
        <p:nvSpPr>
          <p:cNvPr id="504834" name="Rectangle 2"/>
          <p:cNvSpPr>
            <a:spLocks noGrp="1" noChangeArrowheads="1"/>
          </p:cNvSpPr>
          <p:nvPr>
            <p:ph type="title" idx="4294967295"/>
          </p:nvPr>
        </p:nvSpPr>
        <p:spPr>
          <a:xfrm>
            <a:off x="0" y="857251"/>
            <a:ext cx="9144000" cy="907256"/>
          </a:xfrm>
        </p:spPr>
        <p:txBody>
          <a:bodyPr>
            <a:normAutofit/>
          </a:bodyPr>
          <a:lstStyle/>
          <a:p>
            <a:pPr>
              <a:defRPr/>
            </a:pPr>
            <a:r>
              <a:rPr lang="en-US" sz="2800" dirty="0">
                <a:effectLst/>
              </a:rPr>
              <a:t>Evidence-Based Determination Procedures, cont’d</a:t>
            </a:r>
            <a:endParaRPr lang="en-US" sz="2800" dirty="0"/>
          </a:p>
        </p:txBody>
      </p:sp>
      <p:sp>
        <p:nvSpPr>
          <p:cNvPr id="4" name="Slide Number Placeholder 3"/>
          <p:cNvSpPr txBox="1">
            <a:spLocks noGrp="1"/>
          </p:cNvSpPr>
          <p:nvPr/>
        </p:nvSpPr>
        <p:spPr bwMode="auto">
          <a:xfrm>
            <a:off x="8099823" y="6375140"/>
            <a:ext cx="1219200" cy="342900"/>
          </a:xfrm>
          <a:prstGeom prst="rect">
            <a:avLst/>
          </a:prstGeom>
          <a:noFill/>
          <a:ln>
            <a:miter lim="800000"/>
            <a:headEnd/>
            <a:tailEnd/>
          </a:ln>
        </p:spPr>
        <p:txBody>
          <a:bodyPr lIns="69056" tIns="34529" rIns="69056" bIns="34529" anchor="ctr" anchorCtr="1"/>
          <a:lstStyle/>
          <a:p>
            <a:pPr algn="ctr" eaLnBrk="0" hangingPunct="0">
              <a:defRPr/>
            </a:pPr>
            <a:fld id="{8E6536E6-5568-4C27-A6D8-48EEC226B1C8}" type="slidenum">
              <a:rPr lang="en-US" sz="1200" b="1" i="1">
                <a:solidFill>
                  <a:srgbClr val="1D3275"/>
                </a:solidFill>
                <a:effectLst>
                  <a:outerShdw blurRad="38100" dist="38100" dir="2700000" algn="tl">
                    <a:srgbClr val="C0C0C0"/>
                  </a:outerShdw>
                </a:effectLst>
                <a:latin typeface="Century Schoolbook" pitchFamily="18" charset="0"/>
              </a:rPr>
              <a:pPr algn="ctr" eaLnBrk="0" hangingPunct="0">
                <a:defRPr/>
              </a:pPr>
              <a:t>11</a:t>
            </a:fld>
            <a:endParaRPr lang="en-US" sz="1200" b="1" i="1" dirty="0">
              <a:solidFill>
                <a:srgbClr val="1D3275"/>
              </a:solidFill>
              <a:effectLst>
                <a:outerShdw blurRad="38100" dist="38100" dir="2700000" algn="tl">
                  <a:srgbClr val="C0C0C0"/>
                </a:outerShdw>
              </a:effectLst>
              <a:latin typeface="Century Schoolbook" pitchFamily="18" charset="0"/>
            </a:endParaRPr>
          </a:p>
        </p:txBody>
      </p:sp>
      <p:sp>
        <p:nvSpPr>
          <p:cNvPr id="5" name="TextBox 4">
            <a:extLst>
              <a:ext uri="{FF2B5EF4-FFF2-40B4-BE49-F238E27FC236}">
                <a16:creationId xmlns:a16="http://schemas.microsoft.com/office/drawing/2014/main" id="{178B85D3-1758-42D0-BC7C-F091F78B24AC}"/>
              </a:ext>
            </a:extLst>
          </p:cNvPr>
          <p:cNvSpPr txBox="1"/>
          <p:nvPr/>
        </p:nvSpPr>
        <p:spPr>
          <a:xfrm>
            <a:off x="728663" y="1764507"/>
            <a:ext cx="7371160" cy="707886"/>
          </a:xfrm>
          <a:prstGeom prst="rect">
            <a:avLst/>
          </a:prstGeom>
          <a:noFill/>
        </p:spPr>
        <p:txBody>
          <a:bodyPr wrap="square" rtlCol="0">
            <a:spAutoFit/>
          </a:bodyPr>
          <a:lstStyle/>
          <a:p>
            <a:pPr algn="ctr"/>
            <a:r>
              <a:rPr lang="en-US" sz="2000" dirty="0"/>
              <a:t>Is a Joint Services Records Research Center (JSRRC) or is a Special Operations Records request needed?</a:t>
            </a:r>
            <a:endParaRPr lang="en-US" dirty="0"/>
          </a:p>
        </p:txBody>
      </p:sp>
      <p:graphicFrame>
        <p:nvGraphicFramePr>
          <p:cNvPr id="10" name="Table 9">
            <a:extLst>
              <a:ext uri="{FF2B5EF4-FFF2-40B4-BE49-F238E27FC236}">
                <a16:creationId xmlns:a16="http://schemas.microsoft.com/office/drawing/2014/main" id="{EB87161A-1B87-4406-AC3A-02AFB3675D18}"/>
              </a:ext>
            </a:extLst>
          </p:cNvPr>
          <p:cNvGraphicFramePr>
            <a:graphicFrameLocks noGrp="1"/>
          </p:cNvGraphicFramePr>
          <p:nvPr>
            <p:extLst>
              <p:ext uri="{D42A27DB-BD31-4B8C-83A1-F6EECF244321}">
                <p14:modId xmlns:p14="http://schemas.microsoft.com/office/powerpoint/2010/main" val="255978637"/>
              </p:ext>
            </p:extLst>
          </p:nvPr>
        </p:nvGraphicFramePr>
        <p:xfrm>
          <a:off x="728663" y="2424932"/>
          <a:ext cx="7675598" cy="4433068"/>
        </p:xfrm>
        <a:graphic>
          <a:graphicData uri="http://schemas.openxmlformats.org/drawingml/2006/table">
            <a:tbl>
              <a:tblPr firstRow="1" bandRow="1">
                <a:tableStyleId>{5C22544A-7EE6-4342-B048-85BDC9FD1C3A}</a:tableStyleId>
              </a:tblPr>
              <a:tblGrid>
                <a:gridCol w="1477740">
                  <a:extLst>
                    <a:ext uri="{9D8B030D-6E8A-4147-A177-3AD203B41FA5}">
                      <a16:colId xmlns:a16="http://schemas.microsoft.com/office/drawing/2014/main" val="3816580663"/>
                    </a:ext>
                  </a:extLst>
                </a:gridCol>
                <a:gridCol w="6197858">
                  <a:extLst>
                    <a:ext uri="{9D8B030D-6E8A-4147-A177-3AD203B41FA5}">
                      <a16:colId xmlns:a16="http://schemas.microsoft.com/office/drawing/2014/main" val="1493511686"/>
                    </a:ext>
                  </a:extLst>
                </a:gridCol>
              </a:tblGrid>
              <a:tr h="409708">
                <a:tc>
                  <a:txBody>
                    <a:bodyPr/>
                    <a:lstStyle/>
                    <a:p>
                      <a:pPr algn="ctr"/>
                      <a:r>
                        <a:rPr lang="en-US" sz="1800" b="1" dirty="0">
                          <a:solidFill>
                            <a:schemeClr val="tx1"/>
                          </a:solidFill>
                        </a:rPr>
                        <a:t>If…</a:t>
                      </a:r>
                    </a:p>
                  </a:txBody>
                  <a:tcPr/>
                </a:tc>
                <a:tc>
                  <a:txBody>
                    <a:bodyPr/>
                    <a:lstStyle/>
                    <a:p>
                      <a:pPr marL="0" indent="0">
                        <a:buFont typeface="Arial" panose="020B0604020202020204" pitchFamily="34" charset="0"/>
                        <a:buNone/>
                      </a:pPr>
                      <a:r>
                        <a:rPr lang="en-US" sz="1800" b="1" dirty="0">
                          <a:solidFill>
                            <a:schemeClr val="tx1"/>
                          </a:solidFill>
                        </a:rPr>
                        <a:t>Then…</a:t>
                      </a:r>
                    </a:p>
                  </a:txBody>
                  <a:tcPr/>
                </a:tc>
                <a:extLst>
                  <a:ext uri="{0D108BD9-81ED-4DB2-BD59-A6C34878D82A}">
                    <a16:rowId xmlns:a16="http://schemas.microsoft.com/office/drawing/2014/main" val="1091225722"/>
                  </a:ext>
                </a:extLst>
              </a:tr>
              <a:tr h="1391942">
                <a:tc>
                  <a:txBody>
                    <a:bodyPr/>
                    <a:lstStyle/>
                    <a:p>
                      <a:pPr algn="ctr"/>
                      <a:endParaRPr lang="en-US" sz="1800" dirty="0">
                        <a:solidFill>
                          <a:schemeClr val="tx1"/>
                        </a:solidFill>
                      </a:endParaRPr>
                    </a:p>
                    <a:p>
                      <a:pPr algn="ctr"/>
                      <a:endParaRPr lang="en-US" sz="1800" b="0" dirty="0">
                        <a:solidFill>
                          <a:schemeClr val="tx1"/>
                        </a:solidFill>
                      </a:endParaRPr>
                    </a:p>
                    <a:p>
                      <a:pPr algn="ctr"/>
                      <a:r>
                        <a:rPr lang="en-US" sz="1800" b="0" dirty="0">
                          <a:solidFill>
                            <a:schemeClr val="tx1"/>
                          </a:solidFill>
                        </a:rPr>
                        <a:t>YES</a:t>
                      </a:r>
                      <a:endParaRPr lang="en-US" sz="1800" b="0" strike="sngStrike" dirty="0">
                        <a:solidFill>
                          <a:srgbClr val="FF0000"/>
                        </a:solidFill>
                      </a:endParaRPr>
                    </a:p>
                  </a:txBody>
                  <a:tcPr/>
                </a:tc>
                <a:tc>
                  <a:txBody>
                    <a:bodyPr/>
                    <a:lstStyle/>
                    <a:p>
                      <a:r>
                        <a:rPr lang="en-US" sz="1800" b="0" dirty="0">
                          <a:solidFill>
                            <a:schemeClr val="tx1"/>
                          </a:solidFill>
                        </a:rPr>
                        <a:t>Submit JSRRC or special operations record research request, then:</a:t>
                      </a:r>
                    </a:p>
                    <a:p>
                      <a:pPr marL="285750" indent="-285750">
                        <a:buFont typeface="Arial" panose="020B0604020202020204" pitchFamily="34" charset="0"/>
                        <a:buChar char="•"/>
                      </a:pPr>
                      <a:r>
                        <a:rPr lang="en-US" sz="1800" b="0" dirty="0">
                          <a:solidFill>
                            <a:schemeClr val="tx1"/>
                          </a:solidFill>
                        </a:rPr>
                        <a:t>Input a Custom Tracked Item - “Confirm AO, to JSRRC" utilizing standardized language </a:t>
                      </a:r>
                    </a:p>
                    <a:p>
                      <a:pPr marL="285750" indent="-285750">
                        <a:buFont typeface="Arial" panose="020B0604020202020204" pitchFamily="34" charset="0"/>
                        <a:buChar char="•"/>
                      </a:pPr>
                      <a:r>
                        <a:rPr lang="en-US" sz="1800" b="0" dirty="0">
                          <a:solidFill>
                            <a:schemeClr val="tx1"/>
                          </a:solidFill>
                        </a:rPr>
                        <a:t>Set 30-day suspense  </a:t>
                      </a:r>
                    </a:p>
                  </a:txBody>
                  <a:tcPr/>
                </a:tc>
                <a:extLst>
                  <a:ext uri="{0D108BD9-81ED-4DB2-BD59-A6C34878D82A}">
                    <a16:rowId xmlns:a16="http://schemas.microsoft.com/office/drawing/2014/main" val="22759140"/>
                  </a:ext>
                </a:extLst>
              </a:tr>
              <a:tr h="2435899">
                <a:tc>
                  <a:txBody>
                    <a:bodyPr/>
                    <a:lstStyle/>
                    <a:p>
                      <a:pPr algn="ctr"/>
                      <a:endParaRPr lang="en-US" sz="1800" dirty="0"/>
                    </a:p>
                    <a:p>
                      <a:pPr algn="ctr"/>
                      <a:endParaRPr lang="en-US" sz="1800" dirty="0"/>
                    </a:p>
                    <a:p>
                      <a:pPr algn="ctr"/>
                      <a:r>
                        <a:rPr lang="en-US" sz="1800" dirty="0"/>
                        <a:t>NO</a:t>
                      </a:r>
                      <a:endParaRPr lang="en-US" sz="1800" strike="sngStrike" dirty="0">
                        <a:solidFill>
                          <a:srgbClr val="FF0000"/>
                        </a:solidFill>
                      </a:endParaRPr>
                    </a:p>
                  </a:txBody>
                  <a:tcPr/>
                </a:tc>
                <a:tc>
                  <a:txBody>
                    <a:bodyPr/>
                    <a:lstStyle/>
                    <a:p>
                      <a:r>
                        <a:rPr lang="en-US" sz="1800" dirty="0">
                          <a:solidFill>
                            <a:schemeClr val="tx1"/>
                          </a:solidFill>
                        </a:rPr>
                        <a:t>If a JSRRC or special operations records request is not needed, complete and upload </a:t>
                      </a:r>
                      <a:r>
                        <a:rPr lang="en-US" sz="1800" b="0" dirty="0">
                          <a:solidFill>
                            <a:schemeClr val="tx1"/>
                          </a:solidFill>
                        </a:rPr>
                        <a:t>VBA-approved Exposure Verification Memo to the Veteran’s VBMS eFolder using the following subject line: </a:t>
                      </a:r>
                      <a:r>
                        <a:rPr lang="en-US" sz="1800" dirty="0">
                          <a:solidFill>
                            <a:schemeClr val="tx1"/>
                          </a:solidFill>
                        </a:rPr>
                        <a:t> </a:t>
                      </a:r>
                      <a:r>
                        <a:rPr lang="en-US" sz="1800" b="1" dirty="0">
                          <a:solidFill>
                            <a:schemeClr val="tx1"/>
                          </a:solidFill>
                        </a:rPr>
                        <a:t>Eligible Offshore Service Not Confirmed</a:t>
                      </a:r>
                      <a:r>
                        <a:rPr lang="en-US" sz="1800" dirty="0">
                          <a:solidFill>
                            <a:schemeClr val="tx1"/>
                          </a:solidFill>
                        </a:rPr>
                        <a:t>. </a:t>
                      </a:r>
                      <a:r>
                        <a:rPr lang="en-US" sz="1800" b="0" dirty="0">
                          <a:solidFill>
                            <a:schemeClr val="tx1"/>
                          </a:solidFill>
                        </a:rPr>
                        <a:t>Then:</a:t>
                      </a:r>
                      <a:endParaRPr lang="en-US" sz="1800" dirty="0">
                        <a:solidFill>
                          <a:schemeClr val="tx1"/>
                        </a:solidFill>
                      </a:endParaRPr>
                    </a:p>
                    <a:p>
                      <a:pPr marL="285750" indent="-285750">
                        <a:buFont typeface="Arial" panose="020B0604020202020204" pitchFamily="34" charset="0"/>
                        <a:buChar char="•"/>
                      </a:pPr>
                      <a:r>
                        <a:rPr lang="en-US" sz="1800" dirty="0">
                          <a:solidFill>
                            <a:schemeClr val="tx1"/>
                          </a:solidFill>
                        </a:rPr>
                        <a:t>Remove </a:t>
                      </a:r>
                      <a:r>
                        <a:rPr lang="en-US" sz="1800" i="1" dirty="0">
                          <a:solidFill>
                            <a:schemeClr val="tx1"/>
                          </a:solidFill>
                        </a:rPr>
                        <a:t>Special 12-mile Review </a:t>
                      </a:r>
                      <a:r>
                        <a:rPr lang="en-US" sz="1800" i="0" dirty="0">
                          <a:solidFill>
                            <a:schemeClr val="tx1"/>
                          </a:solidFill>
                        </a:rPr>
                        <a:t>special issue</a:t>
                      </a:r>
                    </a:p>
                    <a:p>
                      <a:pPr marL="285750" indent="-285750">
                        <a:buFont typeface="Arial" panose="020B0604020202020204" pitchFamily="34" charset="0"/>
                        <a:buChar char="•"/>
                      </a:pPr>
                      <a:r>
                        <a:rPr lang="en-US" sz="1800" i="0" dirty="0">
                          <a:solidFill>
                            <a:schemeClr val="tx1"/>
                          </a:solidFill>
                        </a:rPr>
                        <a:t>Close out all associated tracked items and leave Secondary Action Required tracked item open</a:t>
                      </a:r>
                    </a:p>
                    <a:p>
                      <a:pPr marL="0" indent="0">
                        <a:buFont typeface="Arial" panose="020B0604020202020204" pitchFamily="34" charset="0"/>
                        <a:buNone/>
                      </a:pPr>
                      <a:endParaRPr lang="en-US" sz="1800" i="0" dirty="0">
                        <a:solidFill>
                          <a:schemeClr val="tx1"/>
                        </a:solidFill>
                      </a:endParaRPr>
                    </a:p>
                  </a:txBody>
                  <a:tcPr/>
                </a:tc>
                <a:extLst>
                  <a:ext uri="{0D108BD9-81ED-4DB2-BD59-A6C34878D82A}">
                    <a16:rowId xmlns:a16="http://schemas.microsoft.com/office/drawing/2014/main" val="2765278200"/>
                  </a:ext>
                </a:extLst>
              </a:tr>
            </a:tbl>
          </a:graphicData>
        </a:graphic>
      </p:graphicFrame>
    </p:spTree>
    <p:extLst>
      <p:ext uri="{BB962C8B-B14F-4D97-AF65-F5344CB8AC3E}">
        <p14:creationId xmlns:p14="http://schemas.microsoft.com/office/powerpoint/2010/main" val="142026065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hidden="1"/>
          <p:cNvSpPr>
            <a:spLocks noGrp="1"/>
          </p:cNvSpPr>
          <p:nvPr>
            <p:ph type="sldNum" sz="quarter" idx="10"/>
          </p:nvPr>
        </p:nvSpPr>
        <p:spPr/>
        <p:txBody>
          <a:bodyPr/>
          <a:lstStyle/>
          <a:p>
            <a:pPr>
              <a:defRPr/>
            </a:pPr>
            <a:fld id="{46687D33-E39A-4DF1-A3CF-F56D276408BE}" type="slidenum">
              <a:rPr lang="en-US" smtClean="0"/>
              <a:pPr>
                <a:defRPr/>
              </a:pPr>
              <a:t>12</a:t>
            </a:fld>
            <a:endParaRPr lang="en-US" dirty="0"/>
          </a:p>
        </p:txBody>
      </p:sp>
      <p:sp>
        <p:nvSpPr>
          <p:cNvPr id="504834" name="Rectangle 2"/>
          <p:cNvSpPr>
            <a:spLocks noGrp="1" noChangeArrowheads="1"/>
          </p:cNvSpPr>
          <p:nvPr>
            <p:ph type="title" idx="4294967295"/>
          </p:nvPr>
        </p:nvSpPr>
        <p:spPr>
          <a:xfrm>
            <a:off x="0" y="857251"/>
            <a:ext cx="9144000" cy="907256"/>
          </a:xfrm>
        </p:spPr>
        <p:txBody>
          <a:bodyPr>
            <a:normAutofit/>
          </a:bodyPr>
          <a:lstStyle/>
          <a:p>
            <a:pPr>
              <a:defRPr/>
            </a:pPr>
            <a:r>
              <a:rPr lang="en-US" sz="2800" dirty="0">
                <a:effectLst/>
              </a:rPr>
              <a:t>Evidence-Based Determination Procedures, cont’d</a:t>
            </a:r>
            <a:endParaRPr lang="en-US" sz="2800" dirty="0"/>
          </a:p>
        </p:txBody>
      </p:sp>
      <p:sp>
        <p:nvSpPr>
          <p:cNvPr id="4" name="Slide Number Placeholder 3"/>
          <p:cNvSpPr txBox="1">
            <a:spLocks noGrp="1"/>
          </p:cNvSpPr>
          <p:nvPr/>
        </p:nvSpPr>
        <p:spPr bwMode="auto">
          <a:xfrm>
            <a:off x="8099823" y="6375140"/>
            <a:ext cx="1219200" cy="342900"/>
          </a:xfrm>
          <a:prstGeom prst="rect">
            <a:avLst/>
          </a:prstGeom>
          <a:noFill/>
          <a:ln>
            <a:miter lim="800000"/>
            <a:headEnd/>
            <a:tailEnd/>
          </a:ln>
        </p:spPr>
        <p:txBody>
          <a:bodyPr lIns="69056" tIns="34529" rIns="69056" bIns="34529" anchor="ctr" anchorCtr="1"/>
          <a:lstStyle/>
          <a:p>
            <a:pPr algn="ctr" eaLnBrk="0" hangingPunct="0">
              <a:defRPr/>
            </a:pPr>
            <a:fld id="{8E6536E6-5568-4C27-A6D8-48EEC226B1C8}" type="slidenum">
              <a:rPr lang="en-US" sz="1200" b="1" i="1">
                <a:solidFill>
                  <a:srgbClr val="1D3275"/>
                </a:solidFill>
                <a:effectLst>
                  <a:outerShdw blurRad="38100" dist="38100" dir="2700000" algn="tl">
                    <a:srgbClr val="C0C0C0"/>
                  </a:outerShdw>
                </a:effectLst>
                <a:latin typeface="Century Schoolbook" pitchFamily="18" charset="0"/>
              </a:rPr>
              <a:pPr algn="ctr" eaLnBrk="0" hangingPunct="0">
                <a:defRPr/>
              </a:pPr>
              <a:t>12</a:t>
            </a:fld>
            <a:endParaRPr lang="en-US" sz="1200" b="1" i="1" dirty="0">
              <a:solidFill>
                <a:srgbClr val="1D3275"/>
              </a:solidFill>
              <a:effectLst>
                <a:outerShdw blurRad="38100" dist="38100" dir="2700000" algn="tl">
                  <a:srgbClr val="C0C0C0"/>
                </a:outerShdw>
              </a:effectLst>
              <a:latin typeface="Century Schoolbook" pitchFamily="18" charset="0"/>
            </a:endParaRPr>
          </a:p>
        </p:txBody>
      </p:sp>
      <p:sp>
        <p:nvSpPr>
          <p:cNvPr id="5" name="TextBox 4">
            <a:extLst>
              <a:ext uri="{FF2B5EF4-FFF2-40B4-BE49-F238E27FC236}">
                <a16:creationId xmlns:a16="http://schemas.microsoft.com/office/drawing/2014/main" id="{178B85D3-1758-42D0-BC7C-F091F78B24AC}"/>
              </a:ext>
            </a:extLst>
          </p:cNvPr>
          <p:cNvSpPr txBox="1"/>
          <p:nvPr/>
        </p:nvSpPr>
        <p:spPr>
          <a:xfrm>
            <a:off x="728663" y="1649730"/>
            <a:ext cx="7371160" cy="400110"/>
          </a:xfrm>
          <a:prstGeom prst="rect">
            <a:avLst/>
          </a:prstGeom>
          <a:noFill/>
        </p:spPr>
        <p:txBody>
          <a:bodyPr wrap="square" rtlCol="0">
            <a:spAutoFit/>
          </a:bodyPr>
          <a:lstStyle/>
          <a:p>
            <a:pPr algn="ctr"/>
            <a:r>
              <a:rPr lang="en-US" sz="2000" dirty="0"/>
              <a:t>Response received from JSRRC.  Can we concede exposure?</a:t>
            </a:r>
            <a:endParaRPr lang="en-US" dirty="0"/>
          </a:p>
        </p:txBody>
      </p:sp>
      <p:graphicFrame>
        <p:nvGraphicFramePr>
          <p:cNvPr id="10" name="Table 9">
            <a:extLst>
              <a:ext uri="{FF2B5EF4-FFF2-40B4-BE49-F238E27FC236}">
                <a16:creationId xmlns:a16="http://schemas.microsoft.com/office/drawing/2014/main" id="{EB87161A-1B87-4406-AC3A-02AFB3675D18}"/>
              </a:ext>
            </a:extLst>
          </p:cNvPr>
          <p:cNvGraphicFramePr>
            <a:graphicFrameLocks noGrp="1"/>
          </p:cNvGraphicFramePr>
          <p:nvPr>
            <p:extLst>
              <p:ext uri="{D42A27DB-BD31-4B8C-83A1-F6EECF244321}">
                <p14:modId xmlns:p14="http://schemas.microsoft.com/office/powerpoint/2010/main" val="703702767"/>
              </p:ext>
            </p:extLst>
          </p:nvPr>
        </p:nvGraphicFramePr>
        <p:xfrm>
          <a:off x="728663" y="2049840"/>
          <a:ext cx="7686674" cy="4808159"/>
        </p:xfrm>
        <a:graphic>
          <a:graphicData uri="http://schemas.openxmlformats.org/drawingml/2006/table">
            <a:tbl>
              <a:tblPr firstRow="1" bandRow="1">
                <a:tableStyleId>{5C22544A-7EE6-4342-B048-85BDC9FD1C3A}</a:tableStyleId>
              </a:tblPr>
              <a:tblGrid>
                <a:gridCol w="1610810">
                  <a:extLst>
                    <a:ext uri="{9D8B030D-6E8A-4147-A177-3AD203B41FA5}">
                      <a16:colId xmlns:a16="http://schemas.microsoft.com/office/drawing/2014/main" val="3816580663"/>
                    </a:ext>
                  </a:extLst>
                </a:gridCol>
                <a:gridCol w="6075864">
                  <a:extLst>
                    <a:ext uri="{9D8B030D-6E8A-4147-A177-3AD203B41FA5}">
                      <a16:colId xmlns:a16="http://schemas.microsoft.com/office/drawing/2014/main" val="1493511686"/>
                    </a:ext>
                  </a:extLst>
                </a:gridCol>
              </a:tblGrid>
              <a:tr h="440930">
                <a:tc>
                  <a:txBody>
                    <a:bodyPr/>
                    <a:lstStyle/>
                    <a:p>
                      <a:pPr algn="ctr"/>
                      <a:r>
                        <a:rPr lang="en-US" sz="1800" b="1" dirty="0">
                          <a:solidFill>
                            <a:schemeClr val="tx1"/>
                          </a:solidFill>
                        </a:rPr>
                        <a:t>If…</a:t>
                      </a:r>
                    </a:p>
                  </a:txBody>
                  <a:tcPr/>
                </a:tc>
                <a:tc>
                  <a:txBody>
                    <a:bodyPr/>
                    <a:lstStyle/>
                    <a:p>
                      <a:pPr marL="0" indent="0">
                        <a:buFont typeface="Arial" panose="020B0604020202020204" pitchFamily="34" charset="0"/>
                        <a:buNone/>
                      </a:pPr>
                      <a:r>
                        <a:rPr lang="en-US" sz="1800" b="1" dirty="0">
                          <a:solidFill>
                            <a:schemeClr val="tx1"/>
                          </a:solidFill>
                        </a:rPr>
                        <a:t>Then…</a:t>
                      </a:r>
                    </a:p>
                  </a:txBody>
                  <a:tcPr anchor="b"/>
                </a:tc>
                <a:extLst>
                  <a:ext uri="{0D108BD9-81ED-4DB2-BD59-A6C34878D82A}">
                    <a16:rowId xmlns:a16="http://schemas.microsoft.com/office/drawing/2014/main" val="3609524661"/>
                  </a:ext>
                </a:extLst>
              </a:tr>
              <a:tr h="2085796">
                <a:tc>
                  <a:txBody>
                    <a:bodyPr/>
                    <a:lstStyle/>
                    <a:p>
                      <a:pPr algn="ctr"/>
                      <a:endParaRPr lang="en-US" sz="1800" b="0" dirty="0">
                        <a:solidFill>
                          <a:srgbClr val="FF0000"/>
                        </a:solidFill>
                      </a:endParaRPr>
                    </a:p>
                    <a:p>
                      <a:pPr algn="ctr"/>
                      <a:endParaRPr lang="en-US" sz="1800" b="0" dirty="0">
                        <a:solidFill>
                          <a:srgbClr val="FF0000"/>
                        </a:solidFill>
                      </a:endParaRPr>
                    </a:p>
                    <a:p>
                      <a:pPr algn="ctr"/>
                      <a:endParaRPr lang="en-US" sz="1800" b="0" dirty="0">
                        <a:solidFill>
                          <a:srgbClr val="FF0000"/>
                        </a:solidFill>
                      </a:endParaRPr>
                    </a:p>
                    <a:p>
                      <a:pPr algn="ctr"/>
                      <a:r>
                        <a:rPr lang="en-US" sz="1800" b="0" dirty="0">
                          <a:solidFill>
                            <a:schemeClr val="tx1"/>
                          </a:solidFill>
                        </a:rPr>
                        <a:t>YES</a:t>
                      </a:r>
                    </a:p>
                  </a:txBody>
                  <a:tcPr/>
                </a:tc>
                <a:tc>
                  <a:txBody>
                    <a:bodyPr/>
                    <a:lstStyle/>
                    <a:p>
                      <a:r>
                        <a:rPr lang="en-US" sz="1800" b="0" dirty="0">
                          <a:solidFill>
                            <a:schemeClr val="tx1"/>
                          </a:solidFill>
                        </a:rPr>
                        <a:t>Upload JSRRC response to the Veteran’s VBMS eFolder with the following subject line: </a:t>
                      </a:r>
                      <a:r>
                        <a:rPr lang="en-US" sz="1800" b="1" dirty="0">
                          <a:solidFill>
                            <a:schemeClr val="tx1"/>
                          </a:solidFill>
                        </a:rPr>
                        <a:t>JSRRC Response - Eligible Offshore Service Confirmed.</a:t>
                      </a:r>
                      <a:r>
                        <a:rPr lang="en-US" sz="1800" b="0" dirty="0">
                          <a:solidFill>
                            <a:schemeClr val="tx1"/>
                          </a:solidFill>
                        </a:rPr>
                        <a:t>  Then:</a:t>
                      </a:r>
                    </a:p>
                    <a:p>
                      <a:pPr marL="285750" marR="0" lvl="0" indent="-285750" algn="l" defTabSz="16274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rPr>
                        <a:t>Upload Exposure Verification Memo </a:t>
                      </a:r>
                    </a:p>
                    <a:p>
                      <a:pPr marL="285750" indent="-285750">
                        <a:buFont typeface="Arial" panose="020B0604020202020204" pitchFamily="34" charset="0"/>
                        <a:buChar char="•"/>
                      </a:pPr>
                      <a:r>
                        <a:rPr lang="en-US" sz="1800" b="0" dirty="0">
                          <a:solidFill>
                            <a:schemeClr val="tx1"/>
                          </a:solidFill>
                        </a:rPr>
                        <a:t>Remove </a:t>
                      </a:r>
                      <a:r>
                        <a:rPr lang="en-US" sz="1800" b="0" i="1" dirty="0">
                          <a:solidFill>
                            <a:schemeClr val="tx1"/>
                          </a:solidFill>
                        </a:rPr>
                        <a:t>Special 12-mile Review </a:t>
                      </a:r>
                      <a:r>
                        <a:rPr lang="en-US" sz="1800" b="0" i="0" dirty="0">
                          <a:solidFill>
                            <a:schemeClr val="tx1"/>
                          </a:solidFill>
                        </a:rPr>
                        <a:t>special issue</a:t>
                      </a:r>
                    </a:p>
                    <a:p>
                      <a:pPr marL="285750" indent="-285750">
                        <a:buFont typeface="Arial" panose="020B0604020202020204" pitchFamily="34" charset="0"/>
                        <a:buChar char="•"/>
                      </a:pPr>
                      <a:r>
                        <a:rPr lang="en-US" sz="1800" b="0" i="0" dirty="0">
                          <a:solidFill>
                            <a:schemeClr val="tx1"/>
                          </a:solidFill>
                        </a:rPr>
                        <a:t>Close out all associated tracked items and leave Secondary Action Required tracked item open</a:t>
                      </a:r>
                      <a:endParaRPr lang="en-US" sz="1800" b="0" dirty="0">
                        <a:solidFill>
                          <a:schemeClr val="tx1"/>
                        </a:solidFill>
                      </a:endParaRPr>
                    </a:p>
                  </a:txBody>
                  <a:tcPr anchor="b"/>
                </a:tc>
                <a:extLst>
                  <a:ext uri="{0D108BD9-81ED-4DB2-BD59-A6C34878D82A}">
                    <a16:rowId xmlns:a16="http://schemas.microsoft.com/office/drawing/2014/main" val="22759140"/>
                  </a:ext>
                </a:extLst>
              </a:tr>
              <a:tr h="2281433">
                <a:tc>
                  <a:txBody>
                    <a:bodyPr/>
                    <a:lstStyle/>
                    <a:p>
                      <a:pPr algn="ctr"/>
                      <a:endParaRPr lang="en-US" sz="1800" dirty="0">
                        <a:solidFill>
                          <a:srgbClr val="FF0000"/>
                        </a:solidFill>
                      </a:endParaRPr>
                    </a:p>
                    <a:p>
                      <a:pPr algn="ctr"/>
                      <a:endParaRPr lang="en-US" sz="1800" dirty="0">
                        <a:solidFill>
                          <a:srgbClr val="FF0000"/>
                        </a:solidFill>
                      </a:endParaRPr>
                    </a:p>
                    <a:p>
                      <a:pPr algn="ctr"/>
                      <a:r>
                        <a:rPr lang="en-US" sz="1800" dirty="0">
                          <a:solidFill>
                            <a:schemeClr val="tx1"/>
                          </a:solidFill>
                        </a:rPr>
                        <a:t>NO</a:t>
                      </a:r>
                    </a:p>
                  </a:txBody>
                  <a:tcPr/>
                </a:tc>
                <a:tc>
                  <a:txBody>
                    <a:bodyPr/>
                    <a:lstStyle/>
                    <a:p>
                      <a:r>
                        <a:rPr lang="en-US" sz="1800" b="0" dirty="0">
                          <a:solidFill>
                            <a:schemeClr val="tx1"/>
                          </a:solidFill>
                        </a:rPr>
                        <a:t>Upload JSRRC response to the Veteran’s VBMS eFolder with the following subject line: </a:t>
                      </a:r>
                      <a:r>
                        <a:rPr lang="en-US" sz="1800" b="1" dirty="0">
                          <a:solidFill>
                            <a:schemeClr val="tx1"/>
                          </a:solidFill>
                        </a:rPr>
                        <a:t>JSRRC Response - Eligible Offshore Service Not Confirmed.  </a:t>
                      </a:r>
                      <a:r>
                        <a:rPr lang="en-US" sz="1800" b="0" dirty="0">
                          <a:solidFill>
                            <a:schemeClr val="tx1"/>
                          </a:solidFill>
                        </a:rPr>
                        <a:t>Then:</a:t>
                      </a:r>
                    </a:p>
                    <a:p>
                      <a:pPr marL="285750" marR="0" lvl="0" indent="-285750" algn="l" defTabSz="16274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rPr>
                        <a:t>Upload Exposure Verification Memo </a:t>
                      </a:r>
                      <a:endParaRPr lang="en-US" sz="1800" dirty="0">
                        <a:solidFill>
                          <a:schemeClr val="tx1"/>
                        </a:solidFill>
                      </a:endParaRPr>
                    </a:p>
                    <a:p>
                      <a:pPr marL="285750" indent="-285750">
                        <a:buFont typeface="Arial" panose="020B0604020202020204" pitchFamily="34" charset="0"/>
                        <a:buChar char="•"/>
                      </a:pPr>
                      <a:r>
                        <a:rPr lang="en-US" sz="1800" dirty="0">
                          <a:solidFill>
                            <a:schemeClr val="tx1"/>
                          </a:solidFill>
                        </a:rPr>
                        <a:t>Remove </a:t>
                      </a:r>
                      <a:r>
                        <a:rPr lang="en-US" sz="1800" i="1" dirty="0">
                          <a:solidFill>
                            <a:schemeClr val="tx1"/>
                          </a:solidFill>
                        </a:rPr>
                        <a:t>Special 12-mile Review </a:t>
                      </a:r>
                      <a:r>
                        <a:rPr lang="en-US" sz="1800" i="0" dirty="0">
                          <a:solidFill>
                            <a:schemeClr val="tx1"/>
                          </a:solidFill>
                        </a:rPr>
                        <a:t>special issue</a:t>
                      </a:r>
                    </a:p>
                    <a:p>
                      <a:pPr marL="285750" indent="-285750">
                        <a:buFont typeface="Arial" panose="020B0604020202020204" pitchFamily="34" charset="0"/>
                        <a:buChar char="•"/>
                      </a:pPr>
                      <a:r>
                        <a:rPr lang="en-US" sz="1800" i="0" dirty="0">
                          <a:solidFill>
                            <a:schemeClr val="tx1"/>
                          </a:solidFill>
                        </a:rPr>
                        <a:t>Close out all associated tracked items and leave Secondary Action Required tracked item open</a:t>
                      </a:r>
                    </a:p>
                  </a:txBody>
                  <a:tcPr/>
                </a:tc>
                <a:extLst>
                  <a:ext uri="{0D108BD9-81ED-4DB2-BD59-A6C34878D82A}">
                    <a16:rowId xmlns:a16="http://schemas.microsoft.com/office/drawing/2014/main" val="2765278200"/>
                  </a:ext>
                </a:extLst>
              </a:tr>
            </a:tbl>
          </a:graphicData>
        </a:graphic>
      </p:graphicFrame>
    </p:spTree>
    <p:extLst>
      <p:ext uri="{BB962C8B-B14F-4D97-AF65-F5344CB8AC3E}">
        <p14:creationId xmlns:p14="http://schemas.microsoft.com/office/powerpoint/2010/main" val="71841632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hidden="1"/>
          <p:cNvSpPr>
            <a:spLocks noGrp="1" noChangeArrowheads="1"/>
          </p:cNvSpPr>
          <p:nvPr>
            <p:ph type="title"/>
            <p:custDataLst>
              <p:tags r:id="rId1"/>
            </p:custDataLst>
          </p:nvPr>
        </p:nvSpPr>
        <p:spPr>
          <a:xfrm>
            <a:off x="0" y="793627"/>
            <a:ext cx="9144000" cy="1086867"/>
          </a:xfrm>
        </p:spPr>
        <p:txBody>
          <a:bodyPr/>
          <a:lstStyle/>
          <a:p>
            <a:r>
              <a:rPr lang="en-US" altLang="en-US">
                <a:effectLst/>
              </a:rPr>
              <a:t>Review</a:t>
            </a:r>
          </a:p>
        </p:txBody>
      </p:sp>
      <p:sp>
        <p:nvSpPr>
          <p:cNvPr id="3" name="Slide Number Placeholder 2">
            <a:extLst>
              <a:ext uri="{FF2B5EF4-FFF2-40B4-BE49-F238E27FC236}">
                <a16:creationId xmlns:a16="http://schemas.microsoft.com/office/drawing/2014/main" id="{743ACAAF-5B2C-4B6D-81B4-B625D6690AE9}"/>
              </a:ext>
            </a:extLst>
          </p:cNvPr>
          <p:cNvSpPr>
            <a:spLocks noGrp="1"/>
          </p:cNvSpPr>
          <p:nvPr>
            <p:ph type="sldNum" sz="quarter" idx="12"/>
            <p:custDataLst>
              <p:tags r:id="rId2"/>
            </p:custDataLst>
          </p:nvPr>
        </p:nvSpPr>
        <p:spPr>
          <a:xfrm>
            <a:off x="6931152" y="6601974"/>
            <a:ext cx="2133600" cy="365125"/>
          </a:xfrm>
        </p:spPr>
        <p:txBody>
          <a:bodyPr/>
          <a:lstStyle/>
          <a:p>
            <a:fld id="{7C414AED-89CE-4A48-8B2B-1B3A5C68EA2A}" type="slidenum">
              <a:rPr lang="en-US" smtClean="0"/>
              <a:pPr/>
              <a:t>13</a:t>
            </a:fld>
            <a:endParaRPr lang="en-US" dirty="0"/>
          </a:p>
        </p:txBody>
      </p:sp>
      <p:sp>
        <p:nvSpPr>
          <p:cNvPr id="2" name="TextBox 1">
            <a:extLst>
              <a:ext uri="{FF2B5EF4-FFF2-40B4-BE49-F238E27FC236}">
                <a16:creationId xmlns:a16="http://schemas.microsoft.com/office/drawing/2014/main" id="{0A9A815A-17B5-4D82-9595-620791261D40}"/>
              </a:ext>
            </a:extLst>
          </p:cNvPr>
          <p:cNvSpPr txBox="1"/>
          <p:nvPr>
            <p:custDataLst>
              <p:tags r:id="rId3"/>
            </p:custDataLst>
          </p:nvPr>
        </p:nvSpPr>
        <p:spPr>
          <a:xfrm>
            <a:off x="0" y="2828835"/>
            <a:ext cx="9144000" cy="1200329"/>
          </a:xfrm>
          <a:prstGeom prst="rect">
            <a:avLst/>
          </a:prstGeom>
          <a:noFill/>
        </p:spPr>
        <p:txBody>
          <a:bodyPr wrap="square" rtlCol="0">
            <a:spAutoFit/>
          </a:bodyPr>
          <a:lstStyle/>
          <a:p>
            <a:pPr algn="ctr"/>
            <a:r>
              <a:rPr lang="en-US" sz="7200" dirty="0">
                <a:solidFill>
                  <a:schemeClr val="tx2"/>
                </a:solidFill>
              </a:rPr>
              <a:t>Questions?</a:t>
            </a:r>
          </a:p>
        </p:txBody>
      </p:sp>
    </p:spTree>
    <p:extLst>
      <p:ext uri="{BB962C8B-B14F-4D97-AF65-F5344CB8AC3E}">
        <p14:creationId xmlns:p14="http://schemas.microsoft.com/office/powerpoint/2010/main" val="66513971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type="title"/>
          </p:nvPr>
        </p:nvSpPr>
        <p:spPr>
          <a:xfrm>
            <a:off x="0" y="671512"/>
            <a:ext cx="9144000" cy="852443"/>
          </a:xfrm>
        </p:spPr>
        <p:txBody>
          <a:bodyPr anchor="ctr">
            <a:normAutofit/>
          </a:bodyPr>
          <a:lstStyle/>
          <a:p>
            <a:pPr>
              <a:defRPr/>
            </a:pPr>
            <a:r>
              <a:rPr lang="en-US" sz="2800" dirty="0">
                <a:effectLst/>
              </a:rPr>
              <a:t>Lesson Objectives</a:t>
            </a:r>
          </a:p>
        </p:txBody>
      </p:sp>
      <p:sp>
        <p:nvSpPr>
          <p:cNvPr id="4100" name="Rectangle 6"/>
          <p:cNvSpPr>
            <a:spLocks noGrp="1" noChangeArrowheads="1"/>
          </p:cNvSpPr>
          <p:nvPr>
            <p:ph idx="1"/>
          </p:nvPr>
        </p:nvSpPr>
        <p:spPr>
          <a:xfrm>
            <a:off x="422694" y="1523956"/>
            <a:ext cx="8419381" cy="4664574"/>
          </a:xfrm>
        </p:spPr>
        <p:txBody>
          <a:bodyPr>
            <a:normAutofit/>
          </a:bodyPr>
          <a:lstStyle/>
          <a:p>
            <a:pPr marL="285750" indent="-285750">
              <a:buFont typeface="Arial" panose="020B0604020202020204" pitchFamily="34" charset="0"/>
              <a:buChar char="•"/>
            </a:pPr>
            <a:r>
              <a:rPr lang="en-US" sz="2000" dirty="0">
                <a:latin typeface="+mn-lt"/>
              </a:rPr>
              <a:t>Understand the background for Blue Water Navy</a:t>
            </a:r>
          </a:p>
          <a:p>
            <a:pPr marL="285750" indent="-285750">
              <a:buFont typeface="Arial" panose="020B0604020202020204" pitchFamily="34" charset="0"/>
              <a:buChar char="•"/>
            </a:pPr>
            <a:r>
              <a:rPr lang="en-US" sz="2000" dirty="0">
                <a:latin typeface="+mn-lt"/>
              </a:rPr>
              <a:t>Understand the responsibilities once NWQ routes claims to Records Research Team</a:t>
            </a:r>
          </a:p>
          <a:p>
            <a:pPr marL="285750" indent="-285750">
              <a:buFont typeface="Arial" panose="020B0604020202020204" pitchFamily="34" charset="0"/>
              <a:buChar char="•"/>
            </a:pPr>
            <a:r>
              <a:rPr lang="en-US" altLang="en-US" sz="2000" dirty="0">
                <a:latin typeface="+mn-lt"/>
              </a:rPr>
              <a:t>Understand the VBA-approved tools</a:t>
            </a:r>
          </a:p>
          <a:p>
            <a:pPr marL="285750" indent="-285750">
              <a:buFont typeface="Arial" panose="020B0604020202020204" pitchFamily="34" charset="0"/>
              <a:buChar char="•"/>
            </a:pPr>
            <a:r>
              <a:rPr lang="en-US" altLang="en-US" sz="2000" dirty="0">
                <a:latin typeface="+mn-lt"/>
              </a:rPr>
              <a:t>Understand the Evidence-Based Determination Procedures</a:t>
            </a:r>
          </a:p>
          <a:p>
            <a:pPr>
              <a:buClr>
                <a:srgbClr val="002060"/>
              </a:buClr>
              <a:defRPr/>
            </a:pPr>
            <a:endParaRPr lang="en-US" altLang="en-US" sz="1800" dirty="0"/>
          </a:p>
          <a:p>
            <a:pPr>
              <a:buClr>
                <a:srgbClr val="002060"/>
              </a:buClr>
              <a:defRPr/>
            </a:pPr>
            <a:endParaRPr lang="en-US" altLang="en-US" sz="1800" dirty="0"/>
          </a:p>
          <a:p>
            <a:pPr>
              <a:buClr>
                <a:srgbClr val="002060"/>
              </a:buClr>
              <a:defRPr/>
            </a:pPr>
            <a:endParaRPr lang="en-US" altLang="en-US" sz="1800" dirty="0"/>
          </a:p>
          <a:p>
            <a:pPr>
              <a:buClr>
                <a:srgbClr val="002060"/>
              </a:buClr>
              <a:defRPr/>
            </a:pPr>
            <a:endParaRPr lang="en-US" altLang="en-US" sz="1800" dirty="0"/>
          </a:p>
          <a:p>
            <a:pPr>
              <a:buClr>
                <a:srgbClr val="002060"/>
              </a:buClr>
              <a:defRPr/>
            </a:pPr>
            <a:endParaRPr lang="en-US" altLang="en-US" sz="1800" dirty="0"/>
          </a:p>
        </p:txBody>
      </p:sp>
      <p:sp>
        <p:nvSpPr>
          <p:cNvPr id="7" name="Slide Number Placeholder 6" hidden="1"/>
          <p:cNvSpPr>
            <a:spLocks noGrp="1"/>
          </p:cNvSpPr>
          <p:nvPr>
            <p:ph type="sldNum" sz="quarter" idx="12"/>
          </p:nvPr>
        </p:nvSpPr>
        <p:spPr/>
        <p:txBody>
          <a:bodyPr/>
          <a:lstStyle/>
          <a:p>
            <a:pPr>
              <a:defRPr/>
            </a:pPr>
            <a:fld id="{22B9F7EE-BB32-4AE3-B9C9-CA56BE3A8F04}" type="slidenum">
              <a:rPr lang="en-US" smtClean="0"/>
              <a:pPr>
                <a:defRPr/>
              </a:pPr>
              <a:t>2</a:t>
            </a:fld>
            <a:endParaRPr lang="en-US" dirty="0"/>
          </a:p>
        </p:txBody>
      </p:sp>
      <p:sp>
        <p:nvSpPr>
          <p:cNvPr id="4" name="Slide Number Placeholder 3"/>
          <p:cNvSpPr txBox="1">
            <a:spLocks noGrp="1"/>
          </p:cNvSpPr>
          <p:nvPr/>
        </p:nvSpPr>
        <p:spPr bwMode="auto">
          <a:xfrm>
            <a:off x="7924800" y="6338888"/>
            <a:ext cx="1219200" cy="342900"/>
          </a:xfrm>
          <a:prstGeom prst="rect">
            <a:avLst/>
          </a:prstGeom>
          <a:noFill/>
          <a:ln>
            <a:miter lim="800000"/>
            <a:headEnd/>
            <a:tailEnd/>
          </a:ln>
        </p:spPr>
        <p:txBody>
          <a:bodyPr lIns="69056" tIns="34529" rIns="69056" bIns="34529" anchor="ctr" anchorCtr="1"/>
          <a:lstStyle/>
          <a:p>
            <a:pPr algn="ctr" eaLnBrk="0" hangingPunct="0">
              <a:defRPr/>
            </a:pPr>
            <a:fld id="{6DA28FF3-07A7-4601-BF59-4FB31A7A6CE4}" type="slidenum">
              <a:rPr lang="en-US" sz="1200" b="1" i="1">
                <a:solidFill>
                  <a:srgbClr val="1D3275"/>
                </a:solidFill>
                <a:effectLst>
                  <a:outerShdw blurRad="38100" dist="38100" dir="2700000" algn="tl">
                    <a:srgbClr val="C0C0C0"/>
                  </a:outerShdw>
                </a:effectLst>
                <a:latin typeface="Century Schoolbook" pitchFamily="18" charset="0"/>
              </a:rPr>
              <a:pPr algn="ctr" eaLnBrk="0" hangingPunct="0">
                <a:defRPr/>
              </a:pPr>
              <a:t>2</a:t>
            </a:fld>
            <a:endParaRPr lang="en-US" sz="1200" b="1" i="1" dirty="0">
              <a:solidFill>
                <a:srgbClr val="1D3275"/>
              </a:solidFill>
              <a:effectLst>
                <a:outerShdw blurRad="38100" dist="38100" dir="2700000" algn="tl">
                  <a:srgbClr val="C0C0C0"/>
                </a:outerShdw>
              </a:effectLst>
              <a:latin typeface="Century Schoolbook" pitchFamily="18" charset="0"/>
            </a:endParaRPr>
          </a:p>
        </p:txBody>
      </p:sp>
    </p:spTree>
    <p:extLst>
      <p:ext uri="{BB962C8B-B14F-4D97-AF65-F5344CB8AC3E}">
        <p14:creationId xmlns:p14="http://schemas.microsoft.com/office/powerpoint/2010/main" val="376821142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type="title" idx="4294967295"/>
          </p:nvPr>
        </p:nvSpPr>
        <p:spPr>
          <a:xfrm>
            <a:off x="1" y="857251"/>
            <a:ext cx="9144000" cy="897731"/>
          </a:xfrm>
        </p:spPr>
        <p:txBody>
          <a:bodyPr>
            <a:normAutofit/>
          </a:bodyPr>
          <a:lstStyle/>
          <a:p>
            <a:pPr>
              <a:defRPr/>
            </a:pPr>
            <a:r>
              <a:rPr lang="en-US" sz="2800" dirty="0">
                <a:effectLst/>
              </a:rPr>
              <a:t>References </a:t>
            </a:r>
          </a:p>
        </p:txBody>
      </p:sp>
      <p:sp>
        <p:nvSpPr>
          <p:cNvPr id="5126" name="Rectangle 6"/>
          <p:cNvSpPr txBox="1">
            <a:spLocks noChangeArrowheads="1"/>
          </p:cNvSpPr>
          <p:nvPr/>
        </p:nvSpPr>
        <p:spPr bwMode="auto">
          <a:xfrm>
            <a:off x="508958" y="1754982"/>
            <a:ext cx="8108831" cy="4645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ahoma" pitchFamily="34" charset="0"/>
              </a:defRPr>
            </a:lvl1pPr>
            <a:lvl2pPr marL="742950" indent="-285750" eaLnBrk="0" hangingPunct="0">
              <a:defRPr sz="3200">
                <a:solidFill>
                  <a:schemeClr val="tx1"/>
                </a:solidFill>
                <a:latin typeface="Tahoma" pitchFamily="34" charset="0"/>
              </a:defRPr>
            </a:lvl2pPr>
            <a:lvl3pPr marL="1143000" indent="-228600" eaLnBrk="0" hangingPunct="0">
              <a:defRPr sz="3200">
                <a:solidFill>
                  <a:schemeClr val="tx1"/>
                </a:solidFill>
                <a:latin typeface="Tahoma" pitchFamily="34" charset="0"/>
              </a:defRPr>
            </a:lvl3pPr>
            <a:lvl4pPr marL="1600200" indent="-228600" eaLnBrk="0" hangingPunct="0">
              <a:defRPr sz="3200">
                <a:solidFill>
                  <a:schemeClr val="tx1"/>
                </a:solidFill>
                <a:latin typeface="Tahoma" pitchFamily="34" charset="0"/>
              </a:defRPr>
            </a:lvl4pPr>
            <a:lvl5pPr marL="2057400" indent="-228600" eaLnBrk="0" hangingPunct="0">
              <a:defRPr sz="3200">
                <a:solidFill>
                  <a:schemeClr val="tx1"/>
                </a:solidFill>
                <a:latin typeface="Tahoma" pitchFamily="34" charset="0"/>
              </a:defRPr>
            </a:lvl5pPr>
            <a:lvl6pPr marL="2514600" indent="-228600" eaLnBrk="0" fontAlgn="base" hangingPunct="0">
              <a:spcBef>
                <a:spcPct val="0"/>
              </a:spcBef>
              <a:spcAft>
                <a:spcPct val="0"/>
              </a:spcAft>
              <a:defRPr sz="3200">
                <a:solidFill>
                  <a:schemeClr val="tx1"/>
                </a:solidFill>
                <a:latin typeface="Tahoma" pitchFamily="34" charset="0"/>
              </a:defRPr>
            </a:lvl6pPr>
            <a:lvl7pPr marL="2971800" indent="-228600" eaLnBrk="0" fontAlgn="base" hangingPunct="0">
              <a:spcBef>
                <a:spcPct val="0"/>
              </a:spcBef>
              <a:spcAft>
                <a:spcPct val="0"/>
              </a:spcAft>
              <a:defRPr sz="3200">
                <a:solidFill>
                  <a:schemeClr val="tx1"/>
                </a:solidFill>
                <a:latin typeface="Tahoma" pitchFamily="34" charset="0"/>
              </a:defRPr>
            </a:lvl7pPr>
            <a:lvl8pPr marL="3429000" indent="-228600" eaLnBrk="0" fontAlgn="base" hangingPunct="0">
              <a:spcBef>
                <a:spcPct val="0"/>
              </a:spcBef>
              <a:spcAft>
                <a:spcPct val="0"/>
              </a:spcAft>
              <a:defRPr sz="3200">
                <a:solidFill>
                  <a:schemeClr val="tx1"/>
                </a:solidFill>
                <a:latin typeface="Tahoma" pitchFamily="34" charset="0"/>
              </a:defRPr>
            </a:lvl8pPr>
            <a:lvl9pPr marL="3886200" indent="-228600" eaLnBrk="0" fontAlgn="base" hangingPunct="0">
              <a:spcBef>
                <a:spcPct val="0"/>
              </a:spcBef>
              <a:spcAft>
                <a:spcPct val="0"/>
              </a:spcAft>
              <a:defRPr sz="3200">
                <a:solidFill>
                  <a:schemeClr val="tx1"/>
                </a:solidFill>
                <a:latin typeface="Tahoma" pitchFamily="34" charset="0"/>
              </a:defRPr>
            </a:lvl9pPr>
          </a:lstStyle>
          <a:p>
            <a:pPr eaLnBrk="1" fontAlgn="base" hangingPunct="1">
              <a:spcBef>
                <a:spcPct val="20000"/>
              </a:spcBef>
              <a:spcAft>
                <a:spcPct val="0"/>
              </a:spcAft>
              <a:buClr>
                <a:srgbClr val="2D2DB9">
                  <a:lumMod val="75000"/>
                </a:srgbClr>
              </a:buClr>
            </a:pPr>
            <a:r>
              <a:rPr lang="en-US" sz="2000" dirty="0">
                <a:latin typeface="+mn-lt"/>
              </a:rPr>
              <a:t>•  Records Research Team Standard Operating Procedure (SOP)</a:t>
            </a:r>
            <a:endParaRPr lang="en-US" sz="1800" u="sng" dirty="0">
              <a:latin typeface="Times New Roman" panose="02020603050405020304" pitchFamily="18" charset="0"/>
              <a:cs typeface="Times New Roman" panose="02020603050405020304" pitchFamily="18" charset="0"/>
            </a:endParaRPr>
          </a:p>
          <a:p>
            <a:pPr>
              <a:buClr>
                <a:schemeClr val="accent6">
                  <a:lumMod val="50000"/>
                </a:schemeClr>
              </a:buClr>
              <a:defRPr/>
            </a:pPr>
            <a:endParaRPr lang="en-US" sz="1800" dirty="0">
              <a:solidFill>
                <a:srgbClr val="002060"/>
              </a:solidFill>
              <a:latin typeface="Times New Roman" panose="02020603050405020304" pitchFamily="18" charset="0"/>
              <a:cs typeface="Times New Roman" panose="02020603050405020304" pitchFamily="18" charset="0"/>
            </a:endParaRPr>
          </a:p>
        </p:txBody>
      </p:sp>
      <p:sp>
        <p:nvSpPr>
          <p:cNvPr id="7" name="Slide Number Placeholder 3">
            <a:extLst>
              <a:ext uri="{FF2B5EF4-FFF2-40B4-BE49-F238E27FC236}">
                <a16:creationId xmlns:a16="http://schemas.microsoft.com/office/drawing/2014/main" id="{1F6CA7E2-0768-478B-B9CA-D44D9CE8AB33}"/>
              </a:ext>
            </a:extLst>
          </p:cNvPr>
          <p:cNvSpPr txBox="1">
            <a:spLocks noGrp="1"/>
          </p:cNvSpPr>
          <p:nvPr/>
        </p:nvSpPr>
        <p:spPr bwMode="auto">
          <a:xfrm>
            <a:off x="8278813" y="6400800"/>
            <a:ext cx="1219200" cy="342900"/>
          </a:xfrm>
          <a:prstGeom prst="rect">
            <a:avLst/>
          </a:prstGeom>
          <a:noFill/>
          <a:ln>
            <a:miter lim="800000"/>
            <a:headEnd/>
            <a:tailEnd/>
          </a:ln>
        </p:spPr>
        <p:txBody>
          <a:bodyPr lIns="69056" tIns="34529" rIns="69056" bIns="34529" anchor="ctr" anchorCtr="1"/>
          <a:lstStyle/>
          <a:p>
            <a:pPr algn="r" eaLnBrk="0" hangingPunct="0">
              <a:defRPr/>
            </a:pPr>
            <a:fld id="{D4EFB78B-FD70-47AB-9D0A-E1C34F15CF9D}" type="slidenum">
              <a:rPr lang="en-US" sz="1200" b="1" i="1">
                <a:solidFill>
                  <a:srgbClr val="1D3275"/>
                </a:solidFill>
                <a:effectLst>
                  <a:outerShdw blurRad="38100" dist="38100" dir="2700000" algn="tl">
                    <a:srgbClr val="C0C0C0"/>
                  </a:outerShdw>
                </a:effectLst>
                <a:latin typeface="Century Schoolbook" pitchFamily="18" charset="0"/>
              </a:rPr>
              <a:pPr algn="r" eaLnBrk="0" hangingPunct="0">
                <a:defRPr/>
              </a:pPr>
              <a:t>3</a:t>
            </a:fld>
            <a:endParaRPr lang="en-US" sz="1200" b="1" i="1" dirty="0">
              <a:solidFill>
                <a:srgbClr val="1D3275"/>
              </a:solidFill>
              <a:effectLst>
                <a:outerShdw blurRad="38100" dist="38100" dir="2700000" algn="tl">
                  <a:srgbClr val="C0C0C0"/>
                </a:outerShdw>
              </a:effectLst>
              <a:latin typeface="Century Schoolbook" pitchFamily="18" charset="0"/>
            </a:endParaRPr>
          </a:p>
        </p:txBody>
      </p:sp>
    </p:spTree>
    <p:extLst>
      <p:ext uri="{BB962C8B-B14F-4D97-AF65-F5344CB8AC3E}">
        <p14:creationId xmlns:p14="http://schemas.microsoft.com/office/powerpoint/2010/main" val="3047506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hidden="1"/>
          <p:cNvSpPr>
            <a:spLocks noGrp="1"/>
          </p:cNvSpPr>
          <p:nvPr>
            <p:ph type="sldNum" sz="quarter" idx="10"/>
          </p:nvPr>
        </p:nvSpPr>
        <p:spPr/>
        <p:txBody>
          <a:bodyPr/>
          <a:lstStyle/>
          <a:p>
            <a:pPr>
              <a:defRPr/>
            </a:pPr>
            <a:fld id="{E1708669-2CA0-447C-AF04-839323A5D0B0}" type="slidenum">
              <a:rPr lang="en-US" smtClean="0"/>
              <a:pPr>
                <a:defRPr/>
              </a:pPr>
              <a:t>4</a:t>
            </a:fld>
            <a:endParaRPr lang="en-US" dirty="0"/>
          </a:p>
        </p:txBody>
      </p:sp>
      <p:sp>
        <p:nvSpPr>
          <p:cNvPr id="8196" name="Rectangle 3"/>
          <p:cNvSpPr>
            <a:spLocks noGrp="1" noChangeArrowheads="1"/>
          </p:cNvSpPr>
          <p:nvPr>
            <p:ph type="body" idx="4294967295"/>
          </p:nvPr>
        </p:nvSpPr>
        <p:spPr>
          <a:xfrm>
            <a:off x="370389" y="1526552"/>
            <a:ext cx="8470147" cy="5331448"/>
          </a:xfrm>
          <a:prstGeom prst="rect">
            <a:avLst/>
          </a:prstGeom>
        </p:spPr>
        <p:txBody>
          <a:bodyPr>
            <a:normAutofit/>
          </a:bodyPr>
          <a:lstStyle/>
          <a:p>
            <a:pPr marL="385763" indent="-342900">
              <a:spcBef>
                <a:spcPts val="600"/>
              </a:spcBef>
              <a:spcAft>
                <a:spcPts val="600"/>
              </a:spcAft>
              <a:buClr>
                <a:srgbClr val="002060"/>
              </a:buClr>
              <a:buFont typeface="Arial" panose="020B0604020202020204" pitchFamily="34" charset="0"/>
              <a:buChar char="•"/>
              <a:defRPr/>
            </a:pPr>
            <a:r>
              <a:rPr lang="en-US" sz="2000" b="1" i="1" dirty="0">
                <a:latin typeface="+mn-lt"/>
              </a:rPr>
              <a:t>On January 29, 2019</a:t>
            </a:r>
            <a:r>
              <a:rPr lang="en-US" sz="2000" dirty="0">
                <a:latin typeface="+mn-lt"/>
              </a:rPr>
              <a:t>, the Federal Circuit issued a decision in </a:t>
            </a:r>
            <a:r>
              <a:rPr lang="en-US" sz="2000" i="1" dirty="0">
                <a:latin typeface="+mn-lt"/>
              </a:rPr>
              <a:t>Procopio v. Wilkie</a:t>
            </a:r>
            <a:r>
              <a:rPr lang="en-US" sz="2000" dirty="0">
                <a:latin typeface="+mn-lt"/>
              </a:rPr>
              <a:t> regarding service in the territorial sea of the Republic of Vietnam (RVN) and Agent Orange exposure.</a:t>
            </a:r>
            <a:endParaRPr lang="en-US" sz="2000" strike="sngStrike" dirty="0">
              <a:solidFill>
                <a:srgbClr val="FF0000"/>
              </a:solidFill>
              <a:latin typeface="+mn-lt"/>
            </a:endParaRPr>
          </a:p>
          <a:p>
            <a:pPr marL="670564" lvl="5" indent="-342900">
              <a:spcBef>
                <a:spcPts val="600"/>
              </a:spcBef>
              <a:spcAft>
                <a:spcPts val="600"/>
              </a:spcAft>
              <a:buClr>
                <a:srgbClr val="002060"/>
              </a:buClr>
              <a:defRPr/>
            </a:pPr>
            <a:r>
              <a:rPr lang="en-US" sz="1900" dirty="0"/>
              <a:t>Veterans Benefits Administration (VBA) issued interim procedures for controlling claims in</a:t>
            </a:r>
            <a:r>
              <a:rPr lang="en-US" sz="1900" dirty="0">
                <a:solidFill>
                  <a:srgbClr val="FF0000"/>
                </a:solidFill>
              </a:rPr>
              <a:t> </a:t>
            </a:r>
            <a:r>
              <a:rPr lang="en-US" sz="1900" dirty="0"/>
              <a:t>VBA Letter 20-19-05 dated February 15, 2019; the VBA letter instructed to stay decisions on affected claims.</a:t>
            </a:r>
          </a:p>
          <a:p>
            <a:pPr marL="327664" lvl="5" indent="0">
              <a:spcBef>
                <a:spcPts val="600"/>
              </a:spcBef>
              <a:spcAft>
                <a:spcPts val="600"/>
              </a:spcAft>
              <a:buClr>
                <a:srgbClr val="002060"/>
              </a:buClr>
              <a:buNone/>
              <a:defRPr/>
            </a:pPr>
            <a:endParaRPr lang="en-US" sz="1800" dirty="0"/>
          </a:p>
          <a:p>
            <a:pPr marL="385763" indent="-342900">
              <a:spcBef>
                <a:spcPts val="600"/>
              </a:spcBef>
              <a:spcAft>
                <a:spcPts val="600"/>
              </a:spcAft>
              <a:buClr>
                <a:srgbClr val="002060"/>
              </a:buClr>
              <a:buFont typeface="Arial" panose="020B0604020202020204" pitchFamily="34" charset="0"/>
              <a:buChar char="•"/>
              <a:defRPr/>
            </a:pPr>
            <a:r>
              <a:rPr lang="en-US" sz="2000" b="1" i="1" dirty="0">
                <a:latin typeface="+mn-lt"/>
              </a:rPr>
              <a:t>On June 25, 2019</a:t>
            </a:r>
            <a:r>
              <a:rPr lang="en-US" sz="2000" dirty="0">
                <a:latin typeface="+mn-lt"/>
              </a:rPr>
              <a:t>, the President signed the </a:t>
            </a:r>
            <a:r>
              <a:rPr lang="en-US" sz="2000" i="1" dirty="0">
                <a:latin typeface="+mn-lt"/>
              </a:rPr>
              <a:t>Blue Water Navy Vietnam Veterans Act of 2019</a:t>
            </a:r>
            <a:r>
              <a:rPr lang="en-US" sz="2000" dirty="0">
                <a:latin typeface="+mn-lt"/>
              </a:rPr>
              <a:t>:</a:t>
            </a:r>
          </a:p>
          <a:p>
            <a:pPr marL="711250" lvl="4" indent="-342900">
              <a:spcBef>
                <a:spcPts val="600"/>
              </a:spcBef>
              <a:spcAft>
                <a:spcPts val="600"/>
              </a:spcAft>
              <a:buClr>
                <a:srgbClr val="002060"/>
              </a:buClr>
              <a:buFont typeface="Arial" panose="020B0604020202020204" pitchFamily="34" charset="0"/>
              <a:buChar char="•"/>
              <a:defRPr/>
            </a:pPr>
            <a:r>
              <a:rPr lang="en-US" sz="1900" dirty="0">
                <a:latin typeface="+mn-lt"/>
              </a:rPr>
              <a:t>Congress directed the Statutory Amendments in the new law go into effect on January 1, 2020; and</a:t>
            </a:r>
          </a:p>
          <a:p>
            <a:pPr marL="711250" lvl="4" indent="-342900">
              <a:spcBef>
                <a:spcPts val="600"/>
              </a:spcBef>
              <a:spcAft>
                <a:spcPts val="600"/>
              </a:spcAft>
              <a:buClr>
                <a:srgbClr val="002060"/>
              </a:buClr>
              <a:buFont typeface="Arial" panose="020B0604020202020204" pitchFamily="34" charset="0"/>
              <a:buChar char="•"/>
              <a:defRPr/>
            </a:pPr>
            <a:r>
              <a:rPr lang="en-US" sz="1900" dirty="0">
                <a:latin typeface="+mn-lt"/>
              </a:rPr>
              <a:t>Authorized VA to Stay Decisions on pending claims from Date of Enactment until the effective date of the law.</a:t>
            </a:r>
          </a:p>
          <a:p>
            <a:pPr marL="124235" lvl="1">
              <a:spcBef>
                <a:spcPts val="600"/>
              </a:spcBef>
              <a:spcAft>
                <a:spcPts val="600"/>
              </a:spcAft>
              <a:buClr>
                <a:srgbClr val="002060"/>
              </a:buClr>
              <a:defRPr/>
            </a:pPr>
            <a:r>
              <a:rPr lang="en-US" altLang="en-US" sz="2000" dirty="0">
                <a:latin typeface="+mn-lt"/>
              </a:rPr>
              <a:t>		</a:t>
            </a:r>
            <a:endParaRPr lang="en-US" altLang="en-US" sz="1800" dirty="0">
              <a:latin typeface="+mn-lt"/>
            </a:endParaRPr>
          </a:p>
          <a:p>
            <a:pPr marL="124235" lvl="1">
              <a:spcBef>
                <a:spcPts val="600"/>
              </a:spcBef>
              <a:spcAft>
                <a:spcPts val="600"/>
              </a:spcAft>
              <a:buClr>
                <a:srgbClr val="002060"/>
              </a:buClr>
              <a:defRPr/>
            </a:pPr>
            <a:endParaRPr lang="en-US" altLang="en-US" sz="1800" dirty="0">
              <a:latin typeface="+mn-lt"/>
            </a:endParaRPr>
          </a:p>
          <a:p>
            <a:pPr marL="409985" lvl="1" indent="-285750">
              <a:spcBef>
                <a:spcPts val="600"/>
              </a:spcBef>
              <a:spcAft>
                <a:spcPts val="600"/>
              </a:spcAft>
              <a:buClr>
                <a:srgbClr val="002060"/>
              </a:buClr>
              <a:buFont typeface="Arial" panose="020B0604020202020204" pitchFamily="34" charset="0"/>
              <a:buChar char="•"/>
              <a:defRPr/>
            </a:pPr>
            <a:endParaRPr lang="en-US" altLang="en-US" sz="1800" dirty="0">
              <a:latin typeface="+mn-lt"/>
            </a:endParaRPr>
          </a:p>
          <a:p>
            <a:pPr marL="385763" indent="-342900">
              <a:spcBef>
                <a:spcPts val="600"/>
              </a:spcBef>
              <a:spcAft>
                <a:spcPts val="600"/>
              </a:spcAft>
              <a:buClr>
                <a:srgbClr val="002060"/>
              </a:buClr>
              <a:buFont typeface="Arial" panose="020B0604020202020204" pitchFamily="34" charset="0"/>
              <a:buChar char="•"/>
              <a:defRPr/>
            </a:pPr>
            <a:endParaRPr lang="en-US" altLang="en-US" sz="2000" i="1" dirty="0">
              <a:latin typeface="+mn-lt"/>
            </a:endParaRPr>
          </a:p>
        </p:txBody>
      </p:sp>
      <p:sp>
        <p:nvSpPr>
          <p:cNvPr id="504834" name="Rectangle 2"/>
          <p:cNvSpPr>
            <a:spLocks noGrp="1" noChangeArrowheads="1"/>
          </p:cNvSpPr>
          <p:nvPr>
            <p:ph type="title" idx="4294967295"/>
          </p:nvPr>
        </p:nvSpPr>
        <p:spPr>
          <a:xfrm>
            <a:off x="0" y="639535"/>
            <a:ext cx="9144000" cy="887016"/>
          </a:xfrm>
        </p:spPr>
        <p:txBody>
          <a:bodyPr/>
          <a:lstStyle/>
          <a:p>
            <a:pPr>
              <a:defRPr/>
            </a:pPr>
            <a:r>
              <a:rPr lang="en-US" sz="2800" dirty="0">
                <a:effectLst/>
              </a:rPr>
              <a:t>Background</a:t>
            </a:r>
            <a:endParaRPr lang="en-US" dirty="0"/>
          </a:p>
        </p:txBody>
      </p:sp>
      <p:sp>
        <p:nvSpPr>
          <p:cNvPr id="4" name="Slide Number Placeholder 3"/>
          <p:cNvSpPr txBox="1">
            <a:spLocks noGrp="1"/>
          </p:cNvSpPr>
          <p:nvPr/>
        </p:nvSpPr>
        <p:spPr bwMode="auto">
          <a:xfrm>
            <a:off x="8111729" y="6324600"/>
            <a:ext cx="1219200" cy="342900"/>
          </a:xfrm>
          <a:prstGeom prst="rect">
            <a:avLst/>
          </a:prstGeom>
          <a:noFill/>
          <a:ln>
            <a:miter lim="800000"/>
            <a:headEnd/>
            <a:tailEnd/>
          </a:ln>
        </p:spPr>
        <p:txBody>
          <a:bodyPr lIns="69056" tIns="34529" rIns="69056" bIns="34529" anchor="ctr" anchorCtr="1"/>
          <a:lstStyle/>
          <a:p>
            <a:pPr algn="ctr" eaLnBrk="0" hangingPunct="0">
              <a:defRPr/>
            </a:pPr>
            <a:fld id="{D4EFB78B-FD70-47AB-9D0A-E1C34F15CF9D}" type="slidenum">
              <a:rPr lang="en-US" sz="1200" b="1" i="1">
                <a:solidFill>
                  <a:srgbClr val="1D3275"/>
                </a:solidFill>
                <a:effectLst>
                  <a:outerShdw blurRad="38100" dist="38100" dir="2700000" algn="tl">
                    <a:srgbClr val="C0C0C0"/>
                  </a:outerShdw>
                </a:effectLst>
                <a:latin typeface="Century Schoolbook" pitchFamily="18" charset="0"/>
              </a:rPr>
              <a:pPr algn="ctr" eaLnBrk="0" hangingPunct="0">
                <a:defRPr/>
              </a:pPr>
              <a:t>4</a:t>
            </a:fld>
            <a:endParaRPr lang="en-US" sz="1200" b="1" i="1" dirty="0">
              <a:solidFill>
                <a:srgbClr val="1D3275"/>
              </a:solidFill>
              <a:effectLst>
                <a:outerShdw blurRad="38100" dist="38100" dir="2700000" algn="tl">
                  <a:srgbClr val="C0C0C0"/>
                </a:outerShdw>
              </a:effectLst>
              <a:latin typeface="Century Schoolbook" pitchFamily="18" charset="0"/>
            </a:endParaRPr>
          </a:p>
        </p:txBody>
      </p:sp>
    </p:spTree>
    <p:extLst>
      <p:ext uri="{BB962C8B-B14F-4D97-AF65-F5344CB8AC3E}">
        <p14:creationId xmlns:p14="http://schemas.microsoft.com/office/powerpoint/2010/main" val="257335471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hidden="1"/>
          <p:cNvSpPr>
            <a:spLocks noGrp="1"/>
          </p:cNvSpPr>
          <p:nvPr>
            <p:ph type="sldNum" sz="quarter" idx="10"/>
          </p:nvPr>
        </p:nvSpPr>
        <p:spPr/>
        <p:txBody>
          <a:bodyPr/>
          <a:lstStyle/>
          <a:p>
            <a:pPr>
              <a:defRPr/>
            </a:pPr>
            <a:fld id="{E1708669-2CA0-447C-AF04-839323A5D0B0}" type="slidenum">
              <a:rPr lang="en-US" smtClean="0"/>
              <a:pPr>
                <a:defRPr/>
              </a:pPr>
              <a:t>5</a:t>
            </a:fld>
            <a:endParaRPr lang="en-US" dirty="0"/>
          </a:p>
        </p:txBody>
      </p:sp>
      <p:sp>
        <p:nvSpPr>
          <p:cNvPr id="8196" name="Rectangle 3"/>
          <p:cNvSpPr>
            <a:spLocks noGrp="1" noChangeArrowheads="1"/>
          </p:cNvSpPr>
          <p:nvPr>
            <p:ph type="body" idx="4294967295"/>
          </p:nvPr>
        </p:nvSpPr>
        <p:spPr>
          <a:xfrm>
            <a:off x="370389" y="1526552"/>
            <a:ext cx="8470147" cy="5331448"/>
          </a:xfrm>
          <a:prstGeom prst="rect">
            <a:avLst/>
          </a:prstGeom>
        </p:spPr>
        <p:txBody>
          <a:bodyPr>
            <a:normAutofit/>
          </a:bodyPr>
          <a:lstStyle/>
          <a:p>
            <a:pPr marL="385763" indent="-342900">
              <a:spcBef>
                <a:spcPts val="600"/>
              </a:spcBef>
              <a:spcAft>
                <a:spcPts val="600"/>
              </a:spcAft>
              <a:buClr>
                <a:srgbClr val="002060"/>
              </a:buClr>
              <a:buFont typeface="Arial" panose="020B0604020202020204" pitchFamily="34" charset="0"/>
              <a:buChar char="•"/>
              <a:defRPr/>
            </a:pPr>
            <a:r>
              <a:rPr lang="en-US" sz="2000" b="1" i="1" dirty="0">
                <a:latin typeface="+mn-lt"/>
              </a:rPr>
              <a:t>On July 1, 2019, </a:t>
            </a:r>
            <a:r>
              <a:rPr lang="en-US" sz="2000" dirty="0">
                <a:latin typeface="+mn-lt"/>
              </a:rPr>
              <a:t>Secretary Wilkie issued a stay on all claims affected by the new law, except to effectuate a Board of Veterans' Appeals (Board) grant that was issued prior to the stay or where VA is obligated to comply with the order of any court. This stay applies to disability and survivors claims that are affected by the statutory amendments, namely:</a:t>
            </a:r>
          </a:p>
          <a:p>
            <a:pPr marL="711250" lvl="4" indent="-342900">
              <a:spcBef>
                <a:spcPts val="600"/>
              </a:spcBef>
              <a:spcAft>
                <a:spcPts val="600"/>
              </a:spcAft>
              <a:buClr>
                <a:srgbClr val="002060"/>
              </a:buClr>
              <a:buFont typeface="Arial" panose="020B0604020202020204" pitchFamily="34" charset="0"/>
              <a:buChar char="•"/>
              <a:defRPr/>
            </a:pPr>
            <a:r>
              <a:rPr lang="en-US" sz="1900" dirty="0"/>
              <a:t>claims based on service in the offshore waters of RVN during the period beginning on January 9, 1962, and ending on May 7, 1975; and</a:t>
            </a:r>
          </a:p>
          <a:p>
            <a:pPr marL="711250" lvl="4" indent="-342900">
              <a:spcBef>
                <a:spcPts val="600"/>
              </a:spcBef>
              <a:spcAft>
                <a:spcPts val="600"/>
              </a:spcAft>
              <a:buClr>
                <a:srgbClr val="002060"/>
              </a:buClr>
              <a:buFont typeface="Arial" panose="020B0604020202020204" pitchFamily="34" charset="0"/>
              <a:buChar char="•"/>
              <a:defRPr/>
            </a:pPr>
            <a:r>
              <a:rPr lang="en-US" sz="1900" dirty="0"/>
              <a:t>for service in or near the Korean Demilitarized Zone during the period beginning on September 1, 1967</a:t>
            </a:r>
            <a:r>
              <a:rPr lang="en-US" sz="1900" dirty="0">
                <a:solidFill>
                  <a:srgbClr val="FF0000"/>
                </a:solidFill>
              </a:rPr>
              <a:t>,</a:t>
            </a:r>
            <a:r>
              <a:rPr lang="en-US" sz="1900" dirty="0"/>
              <a:t> and ending on August 31, 1971; and</a:t>
            </a:r>
          </a:p>
          <a:p>
            <a:pPr marL="711250" lvl="4" indent="-342900">
              <a:spcBef>
                <a:spcPts val="600"/>
              </a:spcBef>
              <a:spcAft>
                <a:spcPts val="600"/>
              </a:spcAft>
              <a:buClr>
                <a:srgbClr val="002060"/>
              </a:buClr>
              <a:buFont typeface="Arial" panose="020B0604020202020204" pitchFamily="34" charset="0"/>
              <a:buChar char="•"/>
              <a:defRPr/>
            </a:pPr>
            <a:r>
              <a:rPr lang="en-US" sz="1800" dirty="0"/>
              <a:t>for claims for benefits for spina bifida from children of Veterans who were allegedly exposed to herbicides while serving in Thailand during the period beginning January 9, 1962</a:t>
            </a:r>
            <a:r>
              <a:rPr lang="en-US" sz="1800" dirty="0">
                <a:solidFill>
                  <a:srgbClr val="FF0000"/>
                </a:solidFill>
              </a:rPr>
              <a:t>,</a:t>
            </a:r>
            <a:r>
              <a:rPr lang="en-US" sz="1800" dirty="0"/>
              <a:t> and ending on May 7, 1975.</a:t>
            </a:r>
          </a:p>
          <a:p>
            <a:pPr marL="124235" lvl="1">
              <a:spcBef>
                <a:spcPts val="600"/>
              </a:spcBef>
              <a:spcAft>
                <a:spcPts val="600"/>
              </a:spcAft>
              <a:buClr>
                <a:srgbClr val="002060"/>
              </a:buClr>
              <a:defRPr/>
            </a:pPr>
            <a:endParaRPr lang="en-US" altLang="en-US" sz="1800" dirty="0">
              <a:latin typeface="+mn-lt"/>
            </a:endParaRPr>
          </a:p>
          <a:p>
            <a:pPr marL="409985" lvl="1" indent="-285750">
              <a:spcBef>
                <a:spcPts val="600"/>
              </a:spcBef>
              <a:spcAft>
                <a:spcPts val="600"/>
              </a:spcAft>
              <a:buClr>
                <a:srgbClr val="002060"/>
              </a:buClr>
              <a:buFont typeface="Arial" panose="020B0604020202020204" pitchFamily="34" charset="0"/>
              <a:buChar char="•"/>
              <a:defRPr/>
            </a:pPr>
            <a:endParaRPr lang="en-US" altLang="en-US" sz="1800" dirty="0">
              <a:latin typeface="+mn-lt"/>
            </a:endParaRPr>
          </a:p>
          <a:p>
            <a:pPr marL="385763" indent="-342900">
              <a:spcBef>
                <a:spcPts val="600"/>
              </a:spcBef>
              <a:spcAft>
                <a:spcPts val="600"/>
              </a:spcAft>
              <a:buClr>
                <a:srgbClr val="002060"/>
              </a:buClr>
              <a:buFont typeface="Arial" panose="020B0604020202020204" pitchFamily="34" charset="0"/>
              <a:buChar char="•"/>
              <a:defRPr/>
            </a:pPr>
            <a:endParaRPr lang="en-US" altLang="en-US" sz="2000" i="1" dirty="0">
              <a:latin typeface="+mn-lt"/>
            </a:endParaRPr>
          </a:p>
        </p:txBody>
      </p:sp>
      <p:sp>
        <p:nvSpPr>
          <p:cNvPr id="504834" name="Rectangle 2"/>
          <p:cNvSpPr>
            <a:spLocks noGrp="1" noChangeArrowheads="1"/>
          </p:cNvSpPr>
          <p:nvPr>
            <p:ph type="title" idx="4294967295"/>
          </p:nvPr>
        </p:nvSpPr>
        <p:spPr>
          <a:xfrm>
            <a:off x="0" y="639535"/>
            <a:ext cx="9144000" cy="887016"/>
          </a:xfrm>
        </p:spPr>
        <p:txBody>
          <a:bodyPr/>
          <a:lstStyle/>
          <a:p>
            <a:pPr>
              <a:defRPr/>
            </a:pPr>
            <a:r>
              <a:rPr lang="en-US" sz="2800" dirty="0">
                <a:effectLst/>
              </a:rPr>
              <a:t>Background, cont’d</a:t>
            </a:r>
            <a:endParaRPr lang="en-US" dirty="0"/>
          </a:p>
        </p:txBody>
      </p:sp>
      <p:sp>
        <p:nvSpPr>
          <p:cNvPr id="4" name="Slide Number Placeholder 3"/>
          <p:cNvSpPr txBox="1">
            <a:spLocks noGrp="1"/>
          </p:cNvSpPr>
          <p:nvPr/>
        </p:nvSpPr>
        <p:spPr bwMode="auto">
          <a:xfrm>
            <a:off x="8111729" y="6324600"/>
            <a:ext cx="1219200" cy="342900"/>
          </a:xfrm>
          <a:prstGeom prst="rect">
            <a:avLst/>
          </a:prstGeom>
          <a:noFill/>
          <a:ln>
            <a:miter lim="800000"/>
            <a:headEnd/>
            <a:tailEnd/>
          </a:ln>
        </p:spPr>
        <p:txBody>
          <a:bodyPr lIns="69056" tIns="34529" rIns="69056" bIns="34529" anchor="ctr" anchorCtr="1"/>
          <a:lstStyle/>
          <a:p>
            <a:pPr algn="ctr" eaLnBrk="0" hangingPunct="0">
              <a:defRPr/>
            </a:pPr>
            <a:fld id="{D4EFB78B-FD70-47AB-9D0A-E1C34F15CF9D}" type="slidenum">
              <a:rPr lang="en-US" sz="1200" b="1" i="1">
                <a:solidFill>
                  <a:srgbClr val="1D3275"/>
                </a:solidFill>
                <a:effectLst>
                  <a:outerShdw blurRad="38100" dist="38100" dir="2700000" algn="tl">
                    <a:srgbClr val="C0C0C0"/>
                  </a:outerShdw>
                </a:effectLst>
                <a:latin typeface="Century Schoolbook" pitchFamily="18" charset="0"/>
              </a:rPr>
              <a:pPr algn="ctr" eaLnBrk="0" hangingPunct="0">
                <a:defRPr/>
              </a:pPr>
              <a:t>5</a:t>
            </a:fld>
            <a:endParaRPr lang="en-US" sz="1200" b="1" i="1" dirty="0">
              <a:solidFill>
                <a:srgbClr val="1D3275"/>
              </a:solidFill>
              <a:effectLst>
                <a:outerShdw blurRad="38100" dist="38100" dir="2700000" algn="tl">
                  <a:srgbClr val="C0C0C0"/>
                </a:outerShdw>
              </a:effectLst>
              <a:latin typeface="Century Schoolbook" pitchFamily="18" charset="0"/>
            </a:endParaRPr>
          </a:p>
        </p:txBody>
      </p:sp>
    </p:spTree>
    <p:extLst>
      <p:ext uri="{BB962C8B-B14F-4D97-AF65-F5344CB8AC3E}">
        <p14:creationId xmlns:p14="http://schemas.microsoft.com/office/powerpoint/2010/main" val="131943959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hidden="1"/>
          <p:cNvSpPr>
            <a:spLocks noGrp="1"/>
          </p:cNvSpPr>
          <p:nvPr>
            <p:ph type="sldNum" sz="quarter" idx="10"/>
          </p:nvPr>
        </p:nvSpPr>
        <p:spPr/>
        <p:txBody>
          <a:bodyPr/>
          <a:lstStyle/>
          <a:p>
            <a:pPr>
              <a:defRPr/>
            </a:pPr>
            <a:fld id="{46687D33-E39A-4DF1-A3CF-F56D276408BE}" type="slidenum">
              <a:rPr lang="en-US" smtClean="0"/>
              <a:pPr>
                <a:defRPr/>
              </a:pPr>
              <a:t>6</a:t>
            </a:fld>
            <a:endParaRPr lang="en-US" dirty="0"/>
          </a:p>
        </p:txBody>
      </p:sp>
      <p:sp>
        <p:nvSpPr>
          <p:cNvPr id="24580" name="Rectangle 3"/>
          <p:cNvSpPr>
            <a:spLocks noGrp="1" noChangeArrowheads="1"/>
          </p:cNvSpPr>
          <p:nvPr>
            <p:ph type="body" idx="4294967295"/>
          </p:nvPr>
        </p:nvSpPr>
        <p:spPr>
          <a:xfrm>
            <a:off x="551260" y="2111829"/>
            <a:ext cx="8041481" cy="3635828"/>
          </a:xfrm>
          <a:prstGeom prst="rect">
            <a:avLst/>
          </a:prstGeom>
        </p:spPr>
        <p:txBody>
          <a:bodyPr>
            <a:normAutofit/>
          </a:bodyPr>
          <a:lstStyle/>
          <a:p>
            <a:pPr>
              <a:spcBef>
                <a:spcPts val="600"/>
              </a:spcBef>
              <a:spcAft>
                <a:spcPts val="600"/>
              </a:spcAft>
              <a:buClr>
                <a:srgbClr val="2D2DB9">
                  <a:lumMod val="75000"/>
                </a:srgbClr>
              </a:buClr>
            </a:pPr>
            <a:r>
              <a:rPr lang="en-US" sz="2000" dirty="0">
                <a:latin typeface="+mn-lt"/>
                <a:cs typeface="+mn-cs"/>
              </a:rPr>
              <a:t>The Records Research Team is responsible for:</a:t>
            </a:r>
          </a:p>
          <a:p>
            <a:pPr marL="790445" lvl="5" indent="-342900">
              <a:spcBef>
                <a:spcPts val="600"/>
              </a:spcBef>
              <a:spcAft>
                <a:spcPts val="600"/>
              </a:spcAft>
              <a:buClr>
                <a:srgbClr val="2D2DB9">
                  <a:lumMod val="75000"/>
                </a:srgbClr>
              </a:buClr>
            </a:pPr>
            <a:r>
              <a:rPr lang="en-US" sz="1800" dirty="0">
                <a:latin typeface="+mn-lt"/>
                <a:cs typeface="+mn-cs"/>
              </a:rPr>
              <a:t>Ensuring proper development is complete; </a:t>
            </a:r>
            <a:endParaRPr lang="en-US" sz="1800" strike="sngStrike" dirty="0">
              <a:solidFill>
                <a:srgbClr val="FF0000"/>
              </a:solidFill>
              <a:latin typeface="+mn-lt"/>
              <a:cs typeface="+mn-cs"/>
            </a:endParaRPr>
          </a:p>
          <a:p>
            <a:pPr marL="790445" lvl="5" indent="-342900">
              <a:spcBef>
                <a:spcPts val="600"/>
              </a:spcBef>
              <a:spcAft>
                <a:spcPts val="600"/>
              </a:spcAft>
              <a:buClr>
                <a:srgbClr val="2D2DB9">
                  <a:lumMod val="75000"/>
                </a:srgbClr>
              </a:buClr>
            </a:pPr>
            <a:r>
              <a:rPr lang="en-US" sz="1800" dirty="0"/>
              <a:t>Researching deck logs; </a:t>
            </a:r>
            <a:endParaRPr lang="en-US" sz="1800" strike="sngStrike" dirty="0">
              <a:solidFill>
                <a:srgbClr val="FF0000"/>
              </a:solidFill>
            </a:endParaRPr>
          </a:p>
          <a:p>
            <a:pPr marL="790445" lvl="5" indent="-342900">
              <a:spcBef>
                <a:spcPts val="600"/>
              </a:spcBef>
              <a:spcAft>
                <a:spcPts val="600"/>
              </a:spcAft>
              <a:buClr>
                <a:srgbClr val="2D2DB9">
                  <a:lumMod val="75000"/>
                </a:srgbClr>
              </a:buClr>
            </a:pPr>
            <a:r>
              <a:rPr lang="en-US" sz="1800" dirty="0">
                <a:latin typeface="+mn-lt"/>
                <a:cs typeface="+mn-cs"/>
              </a:rPr>
              <a:t>Utilizing VBA-approved tools; </a:t>
            </a:r>
            <a:endParaRPr lang="en-US" sz="1800" strike="sngStrike" dirty="0">
              <a:solidFill>
                <a:srgbClr val="FF0000"/>
              </a:solidFill>
              <a:latin typeface="+mn-lt"/>
              <a:cs typeface="+mn-cs"/>
            </a:endParaRPr>
          </a:p>
          <a:p>
            <a:pPr marL="790445" lvl="5" indent="-342900">
              <a:spcBef>
                <a:spcPts val="600"/>
              </a:spcBef>
              <a:spcAft>
                <a:spcPts val="600"/>
              </a:spcAft>
              <a:buClr>
                <a:srgbClr val="2D2DB9">
                  <a:lumMod val="75000"/>
                </a:srgbClr>
              </a:buClr>
            </a:pPr>
            <a:r>
              <a:rPr lang="en-US" sz="1800" dirty="0">
                <a:latin typeface="+mn-lt"/>
                <a:cs typeface="+mn-cs"/>
              </a:rPr>
              <a:t>Consulting Mi</a:t>
            </a:r>
            <a:r>
              <a:rPr lang="en-US" sz="1800" dirty="0"/>
              <a:t>litary Services (as necessary); and</a:t>
            </a:r>
          </a:p>
          <a:p>
            <a:pPr marL="790445" lvl="5" indent="-342900">
              <a:spcBef>
                <a:spcPts val="600"/>
              </a:spcBef>
              <a:spcAft>
                <a:spcPts val="600"/>
              </a:spcAft>
              <a:buClr>
                <a:srgbClr val="2D2DB9">
                  <a:lumMod val="75000"/>
                </a:srgbClr>
              </a:buClr>
            </a:pPr>
            <a:r>
              <a:rPr lang="en-US" sz="1800" dirty="0">
                <a:latin typeface="+mn-lt"/>
                <a:cs typeface="+mn-cs"/>
              </a:rPr>
              <a:t>	Documenting Evidence-Based Determinations for ship location.</a:t>
            </a:r>
            <a:r>
              <a:rPr lang="en-US" sz="1928" dirty="0">
                <a:latin typeface="+mn-lt"/>
                <a:cs typeface="+mn-cs"/>
              </a:rPr>
              <a:t>	</a:t>
            </a:r>
          </a:p>
          <a:p>
            <a:pPr lvl="5" indent="0">
              <a:spcBef>
                <a:spcPts val="600"/>
              </a:spcBef>
              <a:spcAft>
                <a:spcPts val="600"/>
              </a:spcAft>
              <a:buClr>
                <a:srgbClr val="2D2DB9">
                  <a:lumMod val="75000"/>
                </a:srgbClr>
              </a:buClr>
              <a:buNone/>
            </a:pPr>
            <a:endParaRPr lang="en-US" sz="1928" dirty="0"/>
          </a:p>
          <a:p>
            <a:pPr lvl="5" indent="0">
              <a:spcBef>
                <a:spcPts val="600"/>
              </a:spcBef>
              <a:spcAft>
                <a:spcPts val="600"/>
              </a:spcAft>
              <a:buClr>
                <a:srgbClr val="2D2DB9">
                  <a:lumMod val="75000"/>
                </a:srgbClr>
              </a:buClr>
              <a:buNone/>
            </a:pPr>
            <a:endParaRPr lang="en-US" sz="1928" dirty="0">
              <a:latin typeface="+mn-lt"/>
              <a:cs typeface="+mn-cs"/>
            </a:endParaRPr>
          </a:p>
        </p:txBody>
      </p:sp>
      <p:sp>
        <p:nvSpPr>
          <p:cNvPr id="504834" name="Rectangle 2"/>
          <p:cNvSpPr>
            <a:spLocks noGrp="1" noChangeArrowheads="1"/>
          </p:cNvSpPr>
          <p:nvPr>
            <p:ph type="title" idx="4294967295"/>
          </p:nvPr>
        </p:nvSpPr>
        <p:spPr>
          <a:xfrm>
            <a:off x="0" y="857251"/>
            <a:ext cx="9144000" cy="907256"/>
          </a:xfrm>
        </p:spPr>
        <p:txBody>
          <a:bodyPr>
            <a:normAutofit/>
          </a:bodyPr>
          <a:lstStyle/>
          <a:p>
            <a:pPr>
              <a:defRPr/>
            </a:pPr>
            <a:r>
              <a:rPr lang="en-US" sz="2800" dirty="0"/>
              <a:t>Claims Routed to Records Research Team Queue</a:t>
            </a:r>
          </a:p>
        </p:txBody>
      </p:sp>
      <p:sp>
        <p:nvSpPr>
          <p:cNvPr id="4" name="Slide Number Placeholder 3"/>
          <p:cNvSpPr txBox="1">
            <a:spLocks noGrp="1"/>
          </p:cNvSpPr>
          <p:nvPr/>
        </p:nvSpPr>
        <p:spPr bwMode="auto">
          <a:xfrm>
            <a:off x="8115869" y="6347845"/>
            <a:ext cx="1219200" cy="342900"/>
          </a:xfrm>
          <a:prstGeom prst="rect">
            <a:avLst/>
          </a:prstGeom>
          <a:noFill/>
          <a:ln>
            <a:miter lim="800000"/>
            <a:headEnd/>
            <a:tailEnd/>
          </a:ln>
        </p:spPr>
        <p:txBody>
          <a:bodyPr lIns="69056" tIns="34529" rIns="69056" bIns="34529" anchor="ctr" anchorCtr="1"/>
          <a:lstStyle/>
          <a:p>
            <a:pPr algn="ctr" eaLnBrk="0" hangingPunct="0">
              <a:defRPr/>
            </a:pPr>
            <a:fld id="{8E6536E6-5568-4C27-A6D8-48EEC226B1C8}" type="slidenum">
              <a:rPr lang="en-US" sz="1200" b="1" i="1">
                <a:solidFill>
                  <a:srgbClr val="1D3275"/>
                </a:solidFill>
                <a:effectLst>
                  <a:outerShdw blurRad="38100" dist="38100" dir="2700000" algn="tl">
                    <a:srgbClr val="C0C0C0"/>
                  </a:outerShdw>
                </a:effectLst>
                <a:latin typeface="Century Schoolbook" pitchFamily="18" charset="0"/>
              </a:rPr>
              <a:pPr algn="ctr" eaLnBrk="0" hangingPunct="0">
                <a:defRPr/>
              </a:pPr>
              <a:t>6</a:t>
            </a:fld>
            <a:endParaRPr lang="en-US" sz="1200" b="1" i="1" dirty="0">
              <a:solidFill>
                <a:srgbClr val="1D3275"/>
              </a:solidFill>
              <a:effectLst>
                <a:outerShdw blurRad="38100" dist="38100" dir="2700000" algn="tl">
                  <a:srgbClr val="C0C0C0"/>
                </a:outerShdw>
              </a:effectLst>
              <a:latin typeface="Century Schoolbook" pitchFamily="18" charset="0"/>
            </a:endParaRPr>
          </a:p>
        </p:txBody>
      </p:sp>
    </p:spTree>
    <p:extLst>
      <p:ext uri="{BB962C8B-B14F-4D97-AF65-F5344CB8AC3E}">
        <p14:creationId xmlns:p14="http://schemas.microsoft.com/office/powerpoint/2010/main" val="76749627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hidden="1"/>
          <p:cNvSpPr>
            <a:spLocks noGrp="1"/>
          </p:cNvSpPr>
          <p:nvPr>
            <p:ph type="sldNum" sz="quarter" idx="10"/>
          </p:nvPr>
        </p:nvSpPr>
        <p:spPr/>
        <p:txBody>
          <a:bodyPr/>
          <a:lstStyle/>
          <a:p>
            <a:pPr>
              <a:defRPr/>
            </a:pPr>
            <a:fld id="{46687D33-E39A-4DF1-A3CF-F56D276408BE}" type="slidenum">
              <a:rPr lang="en-US" smtClean="0"/>
              <a:pPr>
                <a:defRPr/>
              </a:pPr>
              <a:t>7</a:t>
            </a:fld>
            <a:endParaRPr lang="en-US" dirty="0"/>
          </a:p>
        </p:txBody>
      </p:sp>
      <p:sp>
        <p:nvSpPr>
          <p:cNvPr id="504834" name="Rectangle 2"/>
          <p:cNvSpPr>
            <a:spLocks noGrp="1" noChangeArrowheads="1"/>
          </p:cNvSpPr>
          <p:nvPr>
            <p:ph type="title" idx="4294967295"/>
          </p:nvPr>
        </p:nvSpPr>
        <p:spPr>
          <a:xfrm>
            <a:off x="0" y="857251"/>
            <a:ext cx="9144000" cy="907256"/>
          </a:xfrm>
        </p:spPr>
        <p:txBody>
          <a:bodyPr>
            <a:normAutofit fontScale="90000"/>
          </a:bodyPr>
          <a:lstStyle/>
          <a:p>
            <a:pPr>
              <a:defRPr/>
            </a:pPr>
            <a:r>
              <a:rPr lang="en-US" sz="2800" dirty="0">
                <a:effectLst/>
              </a:rPr>
              <a:t>Claims Routed to Records Research Team Queue, cont’d</a:t>
            </a:r>
            <a:endParaRPr lang="en-US" sz="2800" dirty="0"/>
          </a:p>
        </p:txBody>
      </p:sp>
      <p:sp>
        <p:nvSpPr>
          <p:cNvPr id="4" name="Slide Number Placeholder 3"/>
          <p:cNvSpPr txBox="1">
            <a:spLocks noGrp="1"/>
          </p:cNvSpPr>
          <p:nvPr/>
        </p:nvSpPr>
        <p:spPr bwMode="auto">
          <a:xfrm>
            <a:off x="8099823" y="6375140"/>
            <a:ext cx="1219200" cy="342900"/>
          </a:xfrm>
          <a:prstGeom prst="rect">
            <a:avLst/>
          </a:prstGeom>
          <a:noFill/>
          <a:ln>
            <a:miter lim="800000"/>
            <a:headEnd/>
            <a:tailEnd/>
          </a:ln>
        </p:spPr>
        <p:txBody>
          <a:bodyPr lIns="69056" tIns="34529" rIns="69056" bIns="34529" anchor="ctr" anchorCtr="1"/>
          <a:lstStyle/>
          <a:p>
            <a:pPr algn="ctr" eaLnBrk="0" hangingPunct="0">
              <a:defRPr/>
            </a:pPr>
            <a:fld id="{8E6536E6-5568-4C27-A6D8-48EEC226B1C8}" type="slidenum">
              <a:rPr lang="en-US" sz="1200" b="1" i="1">
                <a:solidFill>
                  <a:srgbClr val="1D3275"/>
                </a:solidFill>
                <a:effectLst>
                  <a:outerShdw blurRad="38100" dist="38100" dir="2700000" algn="tl">
                    <a:srgbClr val="C0C0C0"/>
                  </a:outerShdw>
                </a:effectLst>
                <a:latin typeface="Century Schoolbook" pitchFamily="18" charset="0"/>
              </a:rPr>
              <a:pPr algn="ctr" eaLnBrk="0" hangingPunct="0">
                <a:defRPr/>
              </a:pPr>
              <a:t>7</a:t>
            </a:fld>
            <a:endParaRPr lang="en-US" sz="1200" b="1" i="1" dirty="0">
              <a:solidFill>
                <a:srgbClr val="1D3275"/>
              </a:solidFill>
              <a:effectLst>
                <a:outerShdw blurRad="38100" dist="38100" dir="2700000" algn="tl">
                  <a:srgbClr val="C0C0C0"/>
                </a:outerShdw>
              </a:effectLst>
              <a:latin typeface="Century Schoolbook" pitchFamily="18" charset="0"/>
            </a:endParaRPr>
          </a:p>
        </p:txBody>
      </p:sp>
      <p:sp>
        <p:nvSpPr>
          <p:cNvPr id="5" name="TextBox 4">
            <a:extLst>
              <a:ext uri="{FF2B5EF4-FFF2-40B4-BE49-F238E27FC236}">
                <a16:creationId xmlns:a16="http://schemas.microsoft.com/office/drawing/2014/main" id="{178B85D3-1758-42D0-BC7C-F091F78B24AC}"/>
              </a:ext>
            </a:extLst>
          </p:cNvPr>
          <p:cNvSpPr txBox="1"/>
          <p:nvPr/>
        </p:nvSpPr>
        <p:spPr>
          <a:xfrm>
            <a:off x="728663" y="1859218"/>
            <a:ext cx="7371160" cy="1292662"/>
          </a:xfrm>
          <a:prstGeom prst="rect">
            <a:avLst/>
          </a:prstGeom>
          <a:noFill/>
        </p:spPr>
        <p:txBody>
          <a:bodyPr wrap="square" rtlCol="0">
            <a:spAutoFit/>
          </a:bodyPr>
          <a:lstStyle/>
          <a:p>
            <a:pPr algn="ctr"/>
            <a:r>
              <a:rPr lang="en-US" sz="2000" dirty="0"/>
              <a:t>Ensure proper development has been completed by the Centralized Processing Teams.  Have the proper development actions been taken?</a:t>
            </a:r>
          </a:p>
          <a:p>
            <a:endParaRPr lang="en-US" dirty="0"/>
          </a:p>
        </p:txBody>
      </p:sp>
      <p:graphicFrame>
        <p:nvGraphicFramePr>
          <p:cNvPr id="10" name="Table 9">
            <a:extLst>
              <a:ext uri="{FF2B5EF4-FFF2-40B4-BE49-F238E27FC236}">
                <a16:creationId xmlns:a16="http://schemas.microsoft.com/office/drawing/2014/main" id="{EB87161A-1B87-4406-AC3A-02AFB3675D18}"/>
              </a:ext>
            </a:extLst>
          </p:cNvPr>
          <p:cNvGraphicFramePr>
            <a:graphicFrameLocks noGrp="1"/>
          </p:cNvGraphicFramePr>
          <p:nvPr>
            <p:extLst>
              <p:ext uri="{D42A27DB-BD31-4B8C-83A1-F6EECF244321}">
                <p14:modId xmlns:p14="http://schemas.microsoft.com/office/powerpoint/2010/main" val="1695554099"/>
              </p:ext>
            </p:extLst>
          </p:nvPr>
        </p:nvGraphicFramePr>
        <p:xfrm>
          <a:off x="728663" y="2923750"/>
          <a:ext cx="7686674" cy="3451389"/>
        </p:xfrm>
        <a:graphic>
          <a:graphicData uri="http://schemas.openxmlformats.org/drawingml/2006/table">
            <a:tbl>
              <a:tblPr firstRow="1" bandRow="1">
                <a:tableStyleId>{5C22544A-7EE6-4342-B048-85BDC9FD1C3A}</a:tableStyleId>
              </a:tblPr>
              <a:tblGrid>
                <a:gridCol w="1285115">
                  <a:extLst>
                    <a:ext uri="{9D8B030D-6E8A-4147-A177-3AD203B41FA5}">
                      <a16:colId xmlns:a16="http://schemas.microsoft.com/office/drawing/2014/main" val="3816580663"/>
                    </a:ext>
                  </a:extLst>
                </a:gridCol>
                <a:gridCol w="6401559">
                  <a:extLst>
                    <a:ext uri="{9D8B030D-6E8A-4147-A177-3AD203B41FA5}">
                      <a16:colId xmlns:a16="http://schemas.microsoft.com/office/drawing/2014/main" val="1493511686"/>
                    </a:ext>
                  </a:extLst>
                </a:gridCol>
              </a:tblGrid>
              <a:tr h="413035">
                <a:tc>
                  <a:txBody>
                    <a:bodyPr/>
                    <a:lstStyle/>
                    <a:p>
                      <a:pPr algn="ctr"/>
                      <a:r>
                        <a:rPr lang="en-US" sz="1800" b="1" dirty="0">
                          <a:solidFill>
                            <a:schemeClr val="tx1"/>
                          </a:solidFill>
                        </a:rPr>
                        <a:t>If…</a:t>
                      </a:r>
                    </a:p>
                  </a:txBody>
                  <a:tcPr/>
                </a:tc>
                <a:tc>
                  <a:txBody>
                    <a:bodyPr/>
                    <a:lstStyle/>
                    <a:p>
                      <a:r>
                        <a:rPr lang="en-US" sz="1800" b="1" dirty="0">
                          <a:solidFill>
                            <a:schemeClr val="tx1"/>
                          </a:solidFill>
                        </a:rPr>
                        <a:t>Then…</a:t>
                      </a:r>
                    </a:p>
                  </a:txBody>
                  <a:tcPr/>
                </a:tc>
                <a:extLst>
                  <a:ext uri="{0D108BD9-81ED-4DB2-BD59-A6C34878D82A}">
                    <a16:rowId xmlns:a16="http://schemas.microsoft.com/office/drawing/2014/main" val="81874074"/>
                  </a:ext>
                </a:extLst>
              </a:tr>
              <a:tr h="1018443">
                <a:tc>
                  <a:txBody>
                    <a:bodyPr/>
                    <a:lstStyle/>
                    <a:p>
                      <a:pPr algn="ctr"/>
                      <a:endParaRPr lang="en-US" sz="1800" dirty="0">
                        <a:solidFill>
                          <a:schemeClr val="tx1"/>
                        </a:solidFill>
                      </a:endParaRPr>
                    </a:p>
                    <a:p>
                      <a:pPr algn="ctr"/>
                      <a:r>
                        <a:rPr lang="en-US" sz="1800" b="0" dirty="0">
                          <a:solidFill>
                            <a:schemeClr val="tx1"/>
                          </a:solidFill>
                        </a:rPr>
                        <a:t>YES</a:t>
                      </a:r>
                      <a:endParaRPr lang="en-US" sz="1800" b="0" strike="sngStrike" dirty="0">
                        <a:solidFill>
                          <a:srgbClr val="FF0000"/>
                        </a:solidFill>
                      </a:endParaRPr>
                    </a:p>
                  </a:txBody>
                  <a:tcPr/>
                </a:tc>
                <a:tc>
                  <a:txBody>
                    <a:bodyPr/>
                    <a:lstStyle/>
                    <a:p>
                      <a:endParaRPr lang="en-US" sz="1800" b="0" dirty="0">
                        <a:solidFill>
                          <a:schemeClr val="tx1"/>
                        </a:solidFill>
                      </a:endParaRPr>
                    </a:p>
                    <a:p>
                      <a:r>
                        <a:rPr lang="en-US" sz="1800" b="0" dirty="0">
                          <a:solidFill>
                            <a:schemeClr val="tx1"/>
                          </a:solidFill>
                        </a:rPr>
                        <a:t>Utilize the VBA-approved tools </a:t>
                      </a:r>
                    </a:p>
                    <a:p>
                      <a:endParaRPr lang="en-US" sz="1800" b="0" dirty="0">
                        <a:solidFill>
                          <a:schemeClr val="tx1"/>
                        </a:solidFill>
                      </a:endParaRPr>
                    </a:p>
                  </a:txBody>
                  <a:tcPr/>
                </a:tc>
                <a:extLst>
                  <a:ext uri="{0D108BD9-81ED-4DB2-BD59-A6C34878D82A}">
                    <a16:rowId xmlns:a16="http://schemas.microsoft.com/office/drawing/2014/main" val="22759140"/>
                  </a:ext>
                </a:extLst>
              </a:tr>
              <a:tr h="2019911">
                <a:tc>
                  <a:txBody>
                    <a:bodyPr/>
                    <a:lstStyle/>
                    <a:p>
                      <a:pPr algn="ctr"/>
                      <a:endParaRPr lang="en-US" sz="1800" dirty="0"/>
                    </a:p>
                    <a:p>
                      <a:pPr algn="ctr"/>
                      <a:endParaRPr lang="en-US" sz="1800" dirty="0"/>
                    </a:p>
                    <a:p>
                      <a:pPr algn="ctr"/>
                      <a:r>
                        <a:rPr lang="en-US" sz="1800" dirty="0"/>
                        <a:t>NO</a:t>
                      </a:r>
                      <a:endParaRPr lang="en-US" sz="1800" strike="sngStrike" dirty="0">
                        <a:solidFill>
                          <a:srgbClr val="FF0000"/>
                        </a:solidFill>
                      </a:endParaRPr>
                    </a:p>
                  </a:txBody>
                  <a:tcPr/>
                </a:tc>
                <a:tc>
                  <a:txBody>
                    <a:bodyPr/>
                    <a:lstStyle/>
                    <a:p>
                      <a:endParaRPr lang="en-US" sz="1800" dirty="0">
                        <a:solidFill>
                          <a:schemeClr val="tx1"/>
                        </a:solidFill>
                      </a:endParaRPr>
                    </a:p>
                    <a:p>
                      <a:r>
                        <a:rPr lang="en-US" sz="1800" dirty="0">
                          <a:solidFill>
                            <a:schemeClr val="tx1"/>
                          </a:solidFill>
                        </a:rPr>
                        <a:t>Remove </a:t>
                      </a:r>
                      <a:r>
                        <a:rPr lang="en-US" sz="1800" i="1" dirty="0">
                          <a:solidFill>
                            <a:schemeClr val="tx1"/>
                          </a:solidFill>
                        </a:rPr>
                        <a:t>Special 12-mile Review </a:t>
                      </a:r>
                      <a:r>
                        <a:rPr lang="en-US" sz="1800" dirty="0">
                          <a:solidFill>
                            <a:schemeClr val="tx1"/>
                          </a:solidFill>
                        </a:rPr>
                        <a:t>special issue from </a:t>
                      </a:r>
                      <a:r>
                        <a:rPr lang="en-US" sz="1800" strike="noStrike" dirty="0">
                          <a:solidFill>
                            <a:schemeClr val="tx1"/>
                          </a:solidFill>
                        </a:rPr>
                        <a:t>BWN </a:t>
                      </a:r>
                      <a:r>
                        <a:rPr lang="en-US" sz="1800" dirty="0">
                          <a:solidFill>
                            <a:schemeClr val="tx1"/>
                          </a:solidFill>
                        </a:rPr>
                        <a:t>-related contentions, then:</a:t>
                      </a:r>
                    </a:p>
                    <a:p>
                      <a:endParaRPr lang="en-US" sz="1100" dirty="0">
                        <a:solidFill>
                          <a:schemeClr val="tx1"/>
                        </a:solidFill>
                      </a:endParaRPr>
                    </a:p>
                    <a:p>
                      <a:pPr marL="285750" indent="-285750">
                        <a:buFont typeface="Arial" panose="020B0604020202020204" pitchFamily="34" charset="0"/>
                        <a:buChar char="•"/>
                      </a:pPr>
                      <a:r>
                        <a:rPr lang="en-US" sz="1600" dirty="0">
                          <a:solidFill>
                            <a:schemeClr val="tx1"/>
                          </a:solidFill>
                        </a:rPr>
                        <a:t>Defer claim back to the Centralized Processing Team (include information necessary for development)</a:t>
                      </a:r>
                    </a:p>
                    <a:p>
                      <a:pPr marL="0" indent="0">
                        <a:buFont typeface="Arial" panose="020B0604020202020204" pitchFamily="34" charset="0"/>
                        <a:buNone/>
                      </a:pPr>
                      <a:endParaRPr lang="en-US" sz="1600" dirty="0">
                        <a:solidFill>
                          <a:schemeClr val="tx1"/>
                        </a:solidFill>
                      </a:endParaRPr>
                    </a:p>
                  </a:txBody>
                  <a:tcPr/>
                </a:tc>
                <a:extLst>
                  <a:ext uri="{0D108BD9-81ED-4DB2-BD59-A6C34878D82A}">
                    <a16:rowId xmlns:a16="http://schemas.microsoft.com/office/drawing/2014/main" val="2765278200"/>
                  </a:ext>
                </a:extLst>
              </a:tr>
            </a:tbl>
          </a:graphicData>
        </a:graphic>
      </p:graphicFrame>
    </p:spTree>
    <p:extLst>
      <p:ext uri="{BB962C8B-B14F-4D97-AF65-F5344CB8AC3E}">
        <p14:creationId xmlns:p14="http://schemas.microsoft.com/office/powerpoint/2010/main" val="124533290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hidden="1"/>
          <p:cNvSpPr>
            <a:spLocks noGrp="1"/>
          </p:cNvSpPr>
          <p:nvPr>
            <p:ph type="sldNum" sz="quarter" idx="10"/>
          </p:nvPr>
        </p:nvSpPr>
        <p:spPr/>
        <p:txBody>
          <a:bodyPr/>
          <a:lstStyle/>
          <a:p>
            <a:pPr>
              <a:defRPr/>
            </a:pPr>
            <a:fld id="{46687D33-E39A-4DF1-A3CF-F56D276408BE}" type="slidenum">
              <a:rPr lang="en-US" smtClean="0"/>
              <a:pPr>
                <a:defRPr/>
              </a:pPr>
              <a:t>8</a:t>
            </a:fld>
            <a:endParaRPr lang="en-US" dirty="0"/>
          </a:p>
        </p:txBody>
      </p:sp>
      <p:sp>
        <p:nvSpPr>
          <p:cNvPr id="24580" name="Rectangle 3"/>
          <p:cNvSpPr>
            <a:spLocks noGrp="1" noChangeArrowheads="1"/>
          </p:cNvSpPr>
          <p:nvPr>
            <p:ph type="body" idx="4294967295"/>
          </p:nvPr>
        </p:nvSpPr>
        <p:spPr>
          <a:xfrm>
            <a:off x="509286" y="2134979"/>
            <a:ext cx="8211857" cy="4555766"/>
          </a:xfrm>
          <a:prstGeom prst="rect">
            <a:avLst/>
          </a:prstGeom>
        </p:spPr>
        <p:txBody>
          <a:bodyPr>
            <a:normAutofit/>
          </a:bodyPr>
          <a:lstStyle/>
          <a:p>
            <a:pPr>
              <a:spcBef>
                <a:spcPts val="600"/>
              </a:spcBef>
              <a:spcAft>
                <a:spcPts val="600"/>
              </a:spcAft>
              <a:buClr>
                <a:srgbClr val="2D2DB9">
                  <a:lumMod val="75000"/>
                </a:srgbClr>
              </a:buClr>
            </a:pPr>
            <a:r>
              <a:rPr lang="en-US" sz="2200" dirty="0">
                <a:latin typeface="+mn-lt"/>
                <a:cs typeface="+mn-cs"/>
              </a:rPr>
              <a:t>The Records Research Team will use the following tools to determine if Herbicide Exposure can be conceded:</a:t>
            </a:r>
          </a:p>
          <a:p>
            <a:pPr lvl="5" indent="0">
              <a:spcBef>
                <a:spcPts val="600"/>
              </a:spcBef>
              <a:spcAft>
                <a:spcPts val="600"/>
              </a:spcAft>
              <a:buClr>
                <a:srgbClr val="2D2DB9">
                  <a:lumMod val="75000"/>
                </a:srgbClr>
              </a:buClr>
              <a:buNone/>
            </a:pPr>
            <a:r>
              <a:rPr lang="en-US" sz="1928" dirty="0"/>
              <a:t>•	CONGA Tool</a:t>
            </a:r>
          </a:p>
          <a:p>
            <a:pPr lvl="5" indent="0">
              <a:spcBef>
                <a:spcPts val="600"/>
              </a:spcBef>
              <a:spcAft>
                <a:spcPts val="600"/>
              </a:spcAft>
              <a:buClr>
                <a:srgbClr val="2D2DB9">
                  <a:lumMod val="75000"/>
                </a:srgbClr>
              </a:buClr>
              <a:buNone/>
            </a:pPr>
            <a:r>
              <a:rPr lang="en-US" sz="1928" dirty="0"/>
              <a:t>•	Quartermaster Geospatial Database</a:t>
            </a:r>
          </a:p>
          <a:p>
            <a:pPr lvl="5" indent="0">
              <a:spcBef>
                <a:spcPts val="600"/>
              </a:spcBef>
              <a:spcAft>
                <a:spcPts val="600"/>
              </a:spcAft>
              <a:buClr>
                <a:srgbClr val="2D2DB9">
                  <a:lumMod val="75000"/>
                </a:srgbClr>
              </a:buClr>
              <a:buNone/>
            </a:pPr>
            <a:r>
              <a:rPr lang="en-US" sz="1928" dirty="0"/>
              <a:t>•	Records Research Team Verified Ship List</a:t>
            </a:r>
          </a:p>
          <a:p>
            <a:pPr lvl="5" indent="0">
              <a:spcBef>
                <a:spcPts val="600"/>
              </a:spcBef>
              <a:spcAft>
                <a:spcPts val="600"/>
              </a:spcAft>
              <a:buClr>
                <a:srgbClr val="2D2DB9">
                  <a:lumMod val="75000"/>
                </a:srgbClr>
              </a:buClr>
              <a:buNone/>
            </a:pPr>
            <a:r>
              <a:rPr lang="en-US" sz="1928" dirty="0"/>
              <a:t>•	Command History Reports</a:t>
            </a:r>
          </a:p>
          <a:p>
            <a:pPr lvl="5" indent="0">
              <a:spcBef>
                <a:spcPts val="600"/>
              </a:spcBef>
              <a:spcAft>
                <a:spcPts val="600"/>
              </a:spcAft>
              <a:buClr>
                <a:srgbClr val="2D2DB9">
                  <a:lumMod val="75000"/>
                </a:srgbClr>
              </a:buClr>
              <a:buNone/>
            </a:pPr>
            <a:r>
              <a:rPr lang="en-US" sz="1928" dirty="0"/>
              <a:t>•	Navy Cruise Books</a:t>
            </a:r>
          </a:p>
          <a:p>
            <a:pPr lvl="5" indent="0">
              <a:spcBef>
                <a:spcPts val="600"/>
              </a:spcBef>
              <a:spcAft>
                <a:spcPts val="600"/>
              </a:spcAft>
              <a:buClr>
                <a:srgbClr val="2D2DB9">
                  <a:lumMod val="75000"/>
                </a:srgbClr>
              </a:buClr>
              <a:buNone/>
            </a:pPr>
            <a:r>
              <a:rPr lang="en-US" sz="1928" dirty="0"/>
              <a:t>•	National Archives and Records Administration (NARA)</a:t>
            </a:r>
          </a:p>
          <a:p>
            <a:pPr lvl="5" indent="0">
              <a:spcBef>
                <a:spcPts val="600"/>
              </a:spcBef>
              <a:spcAft>
                <a:spcPts val="600"/>
              </a:spcAft>
              <a:buClr>
                <a:srgbClr val="2D2DB9">
                  <a:lumMod val="75000"/>
                </a:srgbClr>
              </a:buClr>
              <a:buNone/>
            </a:pPr>
            <a:r>
              <a:rPr lang="en-US" sz="1928" dirty="0"/>
              <a:t>•	Muster Rolls</a:t>
            </a:r>
          </a:p>
          <a:p>
            <a:pPr lvl="5" indent="0">
              <a:spcBef>
                <a:spcPts val="600"/>
              </a:spcBef>
              <a:spcAft>
                <a:spcPts val="600"/>
              </a:spcAft>
              <a:buClr>
                <a:srgbClr val="2D2DB9">
                  <a:lumMod val="75000"/>
                </a:srgbClr>
              </a:buClr>
              <a:buNone/>
            </a:pPr>
            <a:endParaRPr lang="en-US" sz="1928" dirty="0">
              <a:latin typeface="+mn-lt"/>
              <a:cs typeface="+mn-cs"/>
            </a:endParaRPr>
          </a:p>
        </p:txBody>
      </p:sp>
      <p:sp>
        <p:nvSpPr>
          <p:cNvPr id="504834" name="Rectangle 2"/>
          <p:cNvSpPr>
            <a:spLocks noGrp="1" noChangeArrowheads="1"/>
          </p:cNvSpPr>
          <p:nvPr>
            <p:ph type="title" idx="4294967295"/>
          </p:nvPr>
        </p:nvSpPr>
        <p:spPr>
          <a:xfrm>
            <a:off x="0" y="857251"/>
            <a:ext cx="9144000" cy="907256"/>
          </a:xfrm>
        </p:spPr>
        <p:txBody>
          <a:bodyPr>
            <a:normAutofit/>
          </a:bodyPr>
          <a:lstStyle/>
          <a:p>
            <a:pPr>
              <a:defRPr/>
            </a:pPr>
            <a:r>
              <a:rPr lang="en-US" sz="2800" dirty="0">
                <a:effectLst/>
              </a:rPr>
              <a:t>VBA-approved tools</a:t>
            </a:r>
            <a:endParaRPr lang="en-US" sz="2800" dirty="0"/>
          </a:p>
        </p:txBody>
      </p:sp>
      <p:sp>
        <p:nvSpPr>
          <p:cNvPr id="4" name="Slide Number Placeholder 3"/>
          <p:cNvSpPr txBox="1">
            <a:spLocks noGrp="1"/>
          </p:cNvSpPr>
          <p:nvPr/>
        </p:nvSpPr>
        <p:spPr bwMode="auto">
          <a:xfrm>
            <a:off x="8115869" y="6347845"/>
            <a:ext cx="1219200" cy="342900"/>
          </a:xfrm>
          <a:prstGeom prst="rect">
            <a:avLst/>
          </a:prstGeom>
          <a:noFill/>
          <a:ln>
            <a:miter lim="800000"/>
            <a:headEnd/>
            <a:tailEnd/>
          </a:ln>
        </p:spPr>
        <p:txBody>
          <a:bodyPr lIns="69056" tIns="34529" rIns="69056" bIns="34529" anchor="ctr" anchorCtr="1"/>
          <a:lstStyle/>
          <a:p>
            <a:pPr algn="ctr" eaLnBrk="0" hangingPunct="0">
              <a:defRPr/>
            </a:pPr>
            <a:fld id="{8E6536E6-5568-4C27-A6D8-48EEC226B1C8}" type="slidenum">
              <a:rPr lang="en-US" sz="1200" b="1" i="1">
                <a:solidFill>
                  <a:srgbClr val="1D3275"/>
                </a:solidFill>
                <a:effectLst>
                  <a:outerShdw blurRad="38100" dist="38100" dir="2700000" algn="tl">
                    <a:srgbClr val="C0C0C0"/>
                  </a:outerShdw>
                </a:effectLst>
                <a:latin typeface="Century Schoolbook" pitchFamily="18" charset="0"/>
              </a:rPr>
              <a:pPr algn="ctr" eaLnBrk="0" hangingPunct="0">
                <a:defRPr/>
              </a:pPr>
              <a:t>8</a:t>
            </a:fld>
            <a:endParaRPr lang="en-US" sz="1200" b="1" i="1" dirty="0">
              <a:solidFill>
                <a:srgbClr val="1D3275"/>
              </a:solidFill>
              <a:effectLst>
                <a:outerShdw blurRad="38100" dist="38100" dir="2700000" algn="tl">
                  <a:srgbClr val="C0C0C0"/>
                </a:outerShdw>
              </a:effectLst>
              <a:latin typeface="Century Schoolbook" pitchFamily="18" charset="0"/>
            </a:endParaRPr>
          </a:p>
        </p:txBody>
      </p:sp>
    </p:spTree>
    <p:extLst>
      <p:ext uri="{BB962C8B-B14F-4D97-AF65-F5344CB8AC3E}">
        <p14:creationId xmlns:p14="http://schemas.microsoft.com/office/powerpoint/2010/main" val="173183037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hidden="1"/>
          <p:cNvSpPr>
            <a:spLocks noGrp="1"/>
          </p:cNvSpPr>
          <p:nvPr>
            <p:ph type="sldNum" sz="quarter" idx="10"/>
          </p:nvPr>
        </p:nvSpPr>
        <p:spPr/>
        <p:txBody>
          <a:bodyPr/>
          <a:lstStyle/>
          <a:p>
            <a:pPr>
              <a:defRPr/>
            </a:pPr>
            <a:fld id="{46687D33-E39A-4DF1-A3CF-F56D276408BE}" type="slidenum">
              <a:rPr lang="en-US" smtClean="0"/>
              <a:pPr>
                <a:defRPr/>
              </a:pPr>
              <a:t>9</a:t>
            </a:fld>
            <a:endParaRPr lang="en-US" dirty="0"/>
          </a:p>
        </p:txBody>
      </p:sp>
      <p:sp>
        <p:nvSpPr>
          <p:cNvPr id="504834" name="Rectangle 2"/>
          <p:cNvSpPr>
            <a:spLocks noGrp="1" noChangeArrowheads="1"/>
          </p:cNvSpPr>
          <p:nvPr>
            <p:ph type="title" idx="4294967295"/>
          </p:nvPr>
        </p:nvSpPr>
        <p:spPr>
          <a:xfrm>
            <a:off x="0" y="765615"/>
            <a:ext cx="9144000" cy="907256"/>
          </a:xfrm>
        </p:spPr>
        <p:txBody>
          <a:bodyPr>
            <a:normAutofit/>
          </a:bodyPr>
          <a:lstStyle/>
          <a:p>
            <a:pPr>
              <a:defRPr/>
            </a:pPr>
            <a:r>
              <a:rPr lang="en-US" sz="2800" dirty="0">
                <a:effectLst/>
              </a:rPr>
              <a:t>VBA-approved tools, cont’d</a:t>
            </a:r>
            <a:endParaRPr lang="en-US" sz="2800" dirty="0"/>
          </a:p>
        </p:txBody>
      </p:sp>
      <p:sp>
        <p:nvSpPr>
          <p:cNvPr id="4" name="Slide Number Placeholder 3"/>
          <p:cNvSpPr txBox="1">
            <a:spLocks noGrp="1"/>
          </p:cNvSpPr>
          <p:nvPr/>
        </p:nvSpPr>
        <p:spPr bwMode="auto">
          <a:xfrm>
            <a:off x="8099823" y="6375140"/>
            <a:ext cx="1219200" cy="342900"/>
          </a:xfrm>
          <a:prstGeom prst="rect">
            <a:avLst/>
          </a:prstGeom>
          <a:noFill/>
          <a:ln>
            <a:miter lim="800000"/>
            <a:headEnd/>
            <a:tailEnd/>
          </a:ln>
        </p:spPr>
        <p:txBody>
          <a:bodyPr lIns="69056" tIns="34529" rIns="69056" bIns="34529" anchor="ctr" anchorCtr="1"/>
          <a:lstStyle/>
          <a:p>
            <a:pPr algn="ctr" eaLnBrk="0" hangingPunct="0">
              <a:defRPr/>
            </a:pPr>
            <a:fld id="{8E6536E6-5568-4C27-A6D8-48EEC226B1C8}" type="slidenum">
              <a:rPr lang="en-US" sz="1200" b="1" i="1">
                <a:solidFill>
                  <a:srgbClr val="1D3275"/>
                </a:solidFill>
                <a:effectLst>
                  <a:outerShdw blurRad="38100" dist="38100" dir="2700000" algn="tl">
                    <a:srgbClr val="C0C0C0"/>
                  </a:outerShdw>
                </a:effectLst>
                <a:latin typeface="Century Schoolbook" pitchFamily="18" charset="0"/>
              </a:rPr>
              <a:pPr algn="ctr" eaLnBrk="0" hangingPunct="0">
                <a:defRPr/>
              </a:pPr>
              <a:t>9</a:t>
            </a:fld>
            <a:endParaRPr lang="en-US" sz="1200" b="1" i="1" dirty="0">
              <a:solidFill>
                <a:srgbClr val="1D3275"/>
              </a:solidFill>
              <a:effectLst>
                <a:outerShdw blurRad="38100" dist="38100" dir="2700000" algn="tl">
                  <a:srgbClr val="C0C0C0"/>
                </a:outerShdw>
              </a:effectLst>
              <a:latin typeface="Century Schoolbook" pitchFamily="18" charset="0"/>
            </a:endParaRPr>
          </a:p>
        </p:txBody>
      </p:sp>
      <p:sp>
        <p:nvSpPr>
          <p:cNvPr id="5" name="TextBox 4">
            <a:extLst>
              <a:ext uri="{FF2B5EF4-FFF2-40B4-BE49-F238E27FC236}">
                <a16:creationId xmlns:a16="http://schemas.microsoft.com/office/drawing/2014/main" id="{178B85D3-1758-42D0-BC7C-F091F78B24AC}"/>
              </a:ext>
            </a:extLst>
          </p:cNvPr>
          <p:cNvSpPr txBox="1"/>
          <p:nvPr/>
        </p:nvSpPr>
        <p:spPr>
          <a:xfrm>
            <a:off x="728663" y="1541492"/>
            <a:ext cx="7371160" cy="1015663"/>
          </a:xfrm>
          <a:prstGeom prst="rect">
            <a:avLst/>
          </a:prstGeom>
          <a:noFill/>
        </p:spPr>
        <p:txBody>
          <a:bodyPr wrap="square" rtlCol="0">
            <a:spAutoFit/>
          </a:bodyPr>
          <a:lstStyle/>
          <a:p>
            <a:pPr algn="ctr"/>
            <a:r>
              <a:rPr lang="en-US" sz="2000" dirty="0"/>
              <a:t>If service within the eligible offshore waters cannot be confirmed by the Ship Locator Tool, then one of the following actions should take place:   </a:t>
            </a:r>
            <a:endParaRPr lang="en-US" dirty="0"/>
          </a:p>
        </p:txBody>
      </p:sp>
      <p:graphicFrame>
        <p:nvGraphicFramePr>
          <p:cNvPr id="12" name="Table 11">
            <a:extLst>
              <a:ext uri="{FF2B5EF4-FFF2-40B4-BE49-F238E27FC236}">
                <a16:creationId xmlns:a16="http://schemas.microsoft.com/office/drawing/2014/main" id="{76D92D59-1198-430E-8749-F7F7B158A210}"/>
              </a:ext>
            </a:extLst>
          </p:cNvPr>
          <p:cNvGraphicFramePr>
            <a:graphicFrameLocks noGrp="1"/>
          </p:cNvGraphicFramePr>
          <p:nvPr>
            <p:extLst>
              <p:ext uri="{D42A27DB-BD31-4B8C-83A1-F6EECF244321}">
                <p14:modId xmlns:p14="http://schemas.microsoft.com/office/powerpoint/2010/main" val="134236871"/>
              </p:ext>
            </p:extLst>
          </p:nvPr>
        </p:nvGraphicFramePr>
        <p:xfrm>
          <a:off x="728663" y="2565592"/>
          <a:ext cx="7815260" cy="4131902"/>
        </p:xfrm>
        <a:graphic>
          <a:graphicData uri="http://schemas.openxmlformats.org/drawingml/2006/table">
            <a:tbl>
              <a:tblPr firstRow="1" bandRow="1">
                <a:tableStyleId>{5C22544A-7EE6-4342-B048-85BDC9FD1C3A}</a:tableStyleId>
              </a:tblPr>
              <a:tblGrid>
                <a:gridCol w="1563052">
                  <a:extLst>
                    <a:ext uri="{9D8B030D-6E8A-4147-A177-3AD203B41FA5}">
                      <a16:colId xmlns:a16="http://schemas.microsoft.com/office/drawing/2014/main" val="473039491"/>
                    </a:ext>
                  </a:extLst>
                </a:gridCol>
                <a:gridCol w="1563052">
                  <a:extLst>
                    <a:ext uri="{9D8B030D-6E8A-4147-A177-3AD203B41FA5}">
                      <a16:colId xmlns:a16="http://schemas.microsoft.com/office/drawing/2014/main" val="3805891901"/>
                    </a:ext>
                  </a:extLst>
                </a:gridCol>
                <a:gridCol w="1563052">
                  <a:extLst>
                    <a:ext uri="{9D8B030D-6E8A-4147-A177-3AD203B41FA5}">
                      <a16:colId xmlns:a16="http://schemas.microsoft.com/office/drawing/2014/main" val="1118968998"/>
                    </a:ext>
                  </a:extLst>
                </a:gridCol>
                <a:gridCol w="1563052">
                  <a:extLst>
                    <a:ext uri="{9D8B030D-6E8A-4147-A177-3AD203B41FA5}">
                      <a16:colId xmlns:a16="http://schemas.microsoft.com/office/drawing/2014/main" val="3776712407"/>
                    </a:ext>
                  </a:extLst>
                </a:gridCol>
                <a:gridCol w="1563052">
                  <a:extLst>
                    <a:ext uri="{9D8B030D-6E8A-4147-A177-3AD203B41FA5}">
                      <a16:colId xmlns:a16="http://schemas.microsoft.com/office/drawing/2014/main" val="3740846101"/>
                    </a:ext>
                  </a:extLst>
                </a:gridCol>
              </a:tblGrid>
              <a:tr h="472467">
                <a:tc>
                  <a:txBody>
                    <a:bodyPr/>
                    <a:lstStyle/>
                    <a:p>
                      <a:pPr algn="ctr"/>
                      <a:r>
                        <a:rPr lang="en-US" sz="1800" dirty="0">
                          <a:solidFill>
                            <a:schemeClr val="tx1"/>
                          </a:solidFill>
                        </a:rPr>
                        <a:t>Army</a:t>
                      </a:r>
                    </a:p>
                  </a:txBody>
                  <a:tcPr/>
                </a:tc>
                <a:tc>
                  <a:txBody>
                    <a:bodyPr/>
                    <a:lstStyle/>
                    <a:p>
                      <a:pPr algn="ctr"/>
                      <a:r>
                        <a:rPr lang="en-US" sz="1800" dirty="0">
                          <a:solidFill>
                            <a:schemeClr val="tx1"/>
                          </a:solidFill>
                        </a:rPr>
                        <a:t>Navy</a:t>
                      </a:r>
                    </a:p>
                  </a:txBody>
                  <a:tcPr/>
                </a:tc>
                <a:tc>
                  <a:txBody>
                    <a:bodyPr/>
                    <a:lstStyle/>
                    <a:p>
                      <a:pPr algn="ctr"/>
                      <a:r>
                        <a:rPr lang="en-US" sz="1800" dirty="0">
                          <a:solidFill>
                            <a:schemeClr val="tx1"/>
                          </a:solidFill>
                        </a:rPr>
                        <a:t>Air Force</a:t>
                      </a:r>
                    </a:p>
                  </a:txBody>
                  <a:tcPr/>
                </a:tc>
                <a:tc>
                  <a:txBody>
                    <a:bodyPr/>
                    <a:lstStyle/>
                    <a:p>
                      <a:pPr algn="ctr"/>
                      <a:r>
                        <a:rPr lang="en-US" sz="1800" dirty="0">
                          <a:solidFill>
                            <a:schemeClr val="tx1"/>
                          </a:solidFill>
                        </a:rPr>
                        <a:t>Marines</a:t>
                      </a:r>
                    </a:p>
                  </a:txBody>
                  <a:tcPr/>
                </a:tc>
                <a:tc>
                  <a:txBody>
                    <a:bodyPr/>
                    <a:lstStyle/>
                    <a:p>
                      <a:pPr algn="ctr"/>
                      <a:r>
                        <a:rPr lang="en-US" sz="1800" dirty="0">
                          <a:solidFill>
                            <a:schemeClr val="tx1"/>
                          </a:solidFill>
                        </a:rPr>
                        <a:t>Coast Guard</a:t>
                      </a:r>
                    </a:p>
                  </a:txBody>
                  <a:tcPr/>
                </a:tc>
                <a:extLst>
                  <a:ext uri="{0D108BD9-81ED-4DB2-BD59-A6C34878D82A}">
                    <a16:rowId xmlns:a16="http://schemas.microsoft.com/office/drawing/2014/main" val="2854021513"/>
                  </a:ext>
                </a:extLst>
              </a:tr>
              <a:tr h="696091">
                <a:tc>
                  <a:txBody>
                    <a:bodyPr/>
                    <a:lstStyle/>
                    <a:p>
                      <a:pPr algn="ctr"/>
                      <a:endParaRPr lang="en-US" sz="1200" dirty="0">
                        <a:solidFill>
                          <a:schemeClr val="tx1"/>
                        </a:solidFill>
                      </a:endParaRPr>
                    </a:p>
                    <a:p>
                      <a:pPr algn="ctr"/>
                      <a:r>
                        <a:rPr lang="en-US" sz="1200" dirty="0">
                          <a:solidFill>
                            <a:schemeClr val="tx1"/>
                          </a:solidFill>
                        </a:rPr>
                        <a:t>Muster Rolls</a:t>
                      </a:r>
                    </a:p>
                  </a:txBody>
                  <a:tcPr/>
                </a:tc>
                <a:tc>
                  <a:txBody>
                    <a:bodyPr/>
                    <a:lstStyle/>
                    <a:p>
                      <a:pPr algn="ctr"/>
                      <a:endParaRPr lang="en-US" sz="1200" dirty="0">
                        <a:solidFill>
                          <a:schemeClr val="tx1"/>
                        </a:solidFill>
                      </a:endParaRPr>
                    </a:p>
                    <a:p>
                      <a:pPr algn="ctr"/>
                      <a:r>
                        <a:rPr lang="en-US" sz="1200" dirty="0">
                          <a:solidFill>
                            <a:schemeClr val="tx1"/>
                          </a:solidFill>
                        </a:rPr>
                        <a:t>Verified Ship List</a:t>
                      </a:r>
                    </a:p>
                  </a:txBody>
                  <a:tcPr/>
                </a:tc>
                <a:tc>
                  <a:txBody>
                    <a:bodyPr/>
                    <a:lstStyle/>
                    <a:p>
                      <a:pPr algn="ctr"/>
                      <a:endParaRPr lang="en-US" sz="1200" dirty="0">
                        <a:solidFill>
                          <a:schemeClr val="tx1"/>
                        </a:solidFill>
                      </a:endParaRPr>
                    </a:p>
                    <a:p>
                      <a:pPr algn="ctr"/>
                      <a:r>
                        <a:rPr lang="en-US" sz="1200" dirty="0">
                          <a:solidFill>
                            <a:schemeClr val="tx1"/>
                          </a:solidFill>
                        </a:rPr>
                        <a:t>Muster Rolls </a:t>
                      </a:r>
                    </a:p>
                  </a:txBody>
                  <a:tcPr/>
                </a:tc>
                <a:tc>
                  <a:txBody>
                    <a:bodyPr/>
                    <a:lstStyle/>
                    <a:p>
                      <a:pPr algn="ctr"/>
                      <a:endParaRPr lang="en-US" sz="1200" dirty="0">
                        <a:solidFill>
                          <a:schemeClr val="tx1"/>
                        </a:solidFill>
                      </a:endParaRPr>
                    </a:p>
                    <a:p>
                      <a:pPr algn="ctr"/>
                      <a:r>
                        <a:rPr lang="en-US" sz="1200" dirty="0">
                          <a:solidFill>
                            <a:schemeClr val="tx1"/>
                          </a:solidFill>
                        </a:rPr>
                        <a:t>NARA</a:t>
                      </a:r>
                    </a:p>
                  </a:txBody>
                  <a:tcPr/>
                </a:tc>
                <a:tc>
                  <a:txBody>
                    <a:bodyPr/>
                    <a:lstStyle/>
                    <a:p>
                      <a:pPr algn="ctr"/>
                      <a:endParaRPr lang="en-US" sz="1200" dirty="0">
                        <a:solidFill>
                          <a:schemeClr val="tx1"/>
                        </a:solidFill>
                      </a:endParaRPr>
                    </a:p>
                    <a:p>
                      <a:pPr algn="ctr"/>
                      <a:r>
                        <a:rPr lang="en-US" sz="1200" dirty="0">
                          <a:solidFill>
                            <a:schemeClr val="tx1"/>
                          </a:solidFill>
                        </a:rPr>
                        <a:t>NARA</a:t>
                      </a:r>
                    </a:p>
                  </a:txBody>
                  <a:tcPr/>
                </a:tc>
                <a:extLst>
                  <a:ext uri="{0D108BD9-81ED-4DB2-BD59-A6C34878D82A}">
                    <a16:rowId xmlns:a16="http://schemas.microsoft.com/office/drawing/2014/main" val="2993317195"/>
                  </a:ext>
                </a:extLst>
              </a:tr>
              <a:tr h="705328">
                <a:tc>
                  <a:txBody>
                    <a:bodyPr/>
                    <a:lstStyle/>
                    <a:p>
                      <a:pPr algn="ctr"/>
                      <a:endParaRPr lang="en-US" sz="1200" dirty="0">
                        <a:solidFill>
                          <a:schemeClr val="tx1"/>
                        </a:solidFill>
                      </a:endParaRPr>
                    </a:p>
                  </a:txBody>
                  <a:tcPr/>
                </a:tc>
                <a:tc>
                  <a:txBody>
                    <a:bodyPr/>
                    <a:lstStyle/>
                    <a:p>
                      <a:pPr algn="ctr"/>
                      <a:endParaRPr lang="en-US" sz="1200" dirty="0">
                        <a:solidFill>
                          <a:schemeClr val="tx1"/>
                        </a:solidFill>
                      </a:endParaRPr>
                    </a:p>
                    <a:p>
                      <a:pPr algn="ctr"/>
                      <a:r>
                        <a:rPr lang="en-US" sz="1200" dirty="0">
                          <a:solidFill>
                            <a:schemeClr val="tx1"/>
                          </a:solidFill>
                        </a:rPr>
                        <a:t>Command History Reports</a:t>
                      </a:r>
                    </a:p>
                  </a:txBody>
                  <a:tcPr/>
                </a:tc>
                <a:tc>
                  <a:txBody>
                    <a:bodyPr/>
                    <a:lstStyle/>
                    <a:p>
                      <a:pPr algn="ctr"/>
                      <a:endParaRPr lang="en-US" sz="1200" dirty="0">
                        <a:solidFill>
                          <a:schemeClr val="tx1"/>
                        </a:solidFill>
                      </a:endParaRPr>
                    </a:p>
                  </a:txBody>
                  <a:tcPr/>
                </a:tc>
                <a:tc>
                  <a:txBody>
                    <a:bodyPr/>
                    <a:lstStyle/>
                    <a:p>
                      <a:pPr algn="ctr"/>
                      <a:endParaRPr lang="en-US" sz="1200" dirty="0">
                        <a:solidFill>
                          <a:schemeClr val="tx1"/>
                        </a:solidFill>
                      </a:endParaRPr>
                    </a:p>
                    <a:p>
                      <a:pPr algn="ctr"/>
                      <a:r>
                        <a:rPr lang="en-US" sz="1200" dirty="0">
                          <a:solidFill>
                            <a:schemeClr val="tx1"/>
                          </a:solidFill>
                        </a:rPr>
                        <a:t>Muster Rolls</a:t>
                      </a:r>
                    </a:p>
                  </a:txBody>
                  <a:tcPr/>
                </a:tc>
                <a:tc>
                  <a:txBody>
                    <a:bodyPr/>
                    <a:lstStyle/>
                    <a:p>
                      <a:pPr algn="ctr"/>
                      <a:endParaRPr lang="en-US" sz="1200" dirty="0">
                        <a:solidFill>
                          <a:schemeClr val="tx1"/>
                        </a:solidFill>
                      </a:endParaRPr>
                    </a:p>
                    <a:p>
                      <a:pPr algn="ctr"/>
                      <a:r>
                        <a:rPr lang="en-US" sz="1200" dirty="0">
                          <a:solidFill>
                            <a:schemeClr val="tx1"/>
                          </a:solidFill>
                        </a:rPr>
                        <a:t>Mary Yates</a:t>
                      </a:r>
                    </a:p>
                  </a:txBody>
                  <a:tcPr/>
                </a:tc>
                <a:extLst>
                  <a:ext uri="{0D108BD9-81ED-4DB2-BD59-A6C34878D82A}">
                    <a16:rowId xmlns:a16="http://schemas.microsoft.com/office/drawing/2014/main" val="2762259045"/>
                  </a:ext>
                </a:extLst>
              </a:tr>
              <a:tr h="696091">
                <a:tc>
                  <a:txBody>
                    <a:bodyPr/>
                    <a:lstStyle/>
                    <a:p>
                      <a:pPr algn="ctr"/>
                      <a:endParaRPr lang="en-US" sz="1200">
                        <a:solidFill>
                          <a:schemeClr val="tx1"/>
                        </a:solidFill>
                      </a:endParaRPr>
                    </a:p>
                  </a:txBody>
                  <a:tcPr/>
                </a:tc>
                <a:tc>
                  <a:txBody>
                    <a:bodyPr/>
                    <a:lstStyle/>
                    <a:p>
                      <a:pPr algn="ctr"/>
                      <a:endParaRPr lang="en-US" sz="1200" dirty="0">
                        <a:solidFill>
                          <a:schemeClr val="tx1"/>
                        </a:solidFill>
                      </a:endParaRPr>
                    </a:p>
                    <a:p>
                      <a:pPr algn="ctr"/>
                      <a:r>
                        <a:rPr lang="en-US" sz="1200" dirty="0">
                          <a:solidFill>
                            <a:schemeClr val="tx1"/>
                          </a:solidFill>
                        </a:rPr>
                        <a:t>CONGA Tool</a:t>
                      </a:r>
                    </a:p>
                  </a:txBody>
                  <a:tcPr/>
                </a:tc>
                <a:tc>
                  <a:txBody>
                    <a:bodyPr/>
                    <a:lstStyle/>
                    <a:p>
                      <a:pPr algn="ctr"/>
                      <a:endParaRPr lang="en-US" sz="1200" dirty="0">
                        <a:solidFill>
                          <a:schemeClr val="tx1"/>
                        </a:solidFill>
                      </a:endParaRPr>
                    </a:p>
                  </a:txBody>
                  <a:tcPr/>
                </a:tc>
                <a:tc>
                  <a:txBody>
                    <a:bodyPr/>
                    <a:lstStyle/>
                    <a:p>
                      <a:pPr algn="ctr"/>
                      <a:endParaRPr lang="en-US" sz="1200" dirty="0">
                        <a:solidFill>
                          <a:schemeClr val="tx1"/>
                        </a:solidFill>
                      </a:endParaRPr>
                    </a:p>
                  </a:txBody>
                  <a:tcPr/>
                </a:tc>
                <a:tc>
                  <a:txBody>
                    <a:bodyPr/>
                    <a:lstStyle/>
                    <a:p>
                      <a:pPr algn="ctr"/>
                      <a:endParaRPr lang="en-US" sz="1200" dirty="0">
                        <a:solidFill>
                          <a:schemeClr val="tx1"/>
                        </a:solidFill>
                      </a:endParaRPr>
                    </a:p>
                  </a:txBody>
                  <a:tcPr/>
                </a:tc>
                <a:extLst>
                  <a:ext uri="{0D108BD9-81ED-4DB2-BD59-A6C34878D82A}">
                    <a16:rowId xmlns:a16="http://schemas.microsoft.com/office/drawing/2014/main" val="1207111287"/>
                  </a:ext>
                </a:extLst>
              </a:tr>
              <a:tr h="865834">
                <a:tc>
                  <a:txBody>
                    <a:bodyPr/>
                    <a:lstStyle/>
                    <a:p>
                      <a:pPr algn="ctr"/>
                      <a:endParaRPr lang="en-US" sz="1200">
                        <a:solidFill>
                          <a:schemeClr val="tx1"/>
                        </a:solidFill>
                      </a:endParaRPr>
                    </a:p>
                  </a:txBody>
                  <a:tcPr/>
                </a:tc>
                <a:tc>
                  <a:txBody>
                    <a:bodyPr/>
                    <a:lstStyle/>
                    <a:p>
                      <a:pPr algn="ctr"/>
                      <a:r>
                        <a:rPr lang="en-US" sz="1200" dirty="0">
                          <a:solidFill>
                            <a:schemeClr val="tx1"/>
                          </a:solidFill>
                        </a:rPr>
                        <a:t>Quartermaster Geospatial  Database</a:t>
                      </a:r>
                    </a:p>
                  </a:txBody>
                  <a:tcPr/>
                </a:tc>
                <a:tc>
                  <a:txBody>
                    <a:bodyPr/>
                    <a:lstStyle/>
                    <a:p>
                      <a:pPr algn="ctr"/>
                      <a:endParaRPr lang="en-US" sz="1200" dirty="0">
                        <a:solidFill>
                          <a:schemeClr val="tx1"/>
                        </a:solidFill>
                      </a:endParaRPr>
                    </a:p>
                  </a:txBody>
                  <a:tcPr/>
                </a:tc>
                <a:tc>
                  <a:txBody>
                    <a:bodyPr/>
                    <a:lstStyle/>
                    <a:p>
                      <a:pPr algn="ctr"/>
                      <a:endParaRPr lang="en-US" sz="1200" dirty="0">
                        <a:solidFill>
                          <a:schemeClr val="tx1"/>
                        </a:solidFill>
                      </a:endParaRPr>
                    </a:p>
                  </a:txBody>
                  <a:tcPr/>
                </a:tc>
                <a:tc>
                  <a:txBody>
                    <a:bodyPr/>
                    <a:lstStyle/>
                    <a:p>
                      <a:pPr algn="ctr"/>
                      <a:endParaRPr lang="en-US" sz="1200" dirty="0">
                        <a:solidFill>
                          <a:schemeClr val="tx1"/>
                        </a:solidFill>
                      </a:endParaRPr>
                    </a:p>
                  </a:txBody>
                  <a:tcPr/>
                </a:tc>
                <a:extLst>
                  <a:ext uri="{0D108BD9-81ED-4DB2-BD59-A6C34878D82A}">
                    <a16:rowId xmlns:a16="http://schemas.microsoft.com/office/drawing/2014/main" val="889458946"/>
                  </a:ext>
                </a:extLst>
              </a:tr>
              <a:tr h="696091">
                <a:tc>
                  <a:txBody>
                    <a:bodyPr/>
                    <a:lstStyle/>
                    <a:p>
                      <a:pPr algn="ctr"/>
                      <a:endParaRPr lang="en-US" sz="1200">
                        <a:solidFill>
                          <a:schemeClr val="tx1"/>
                        </a:solidFill>
                      </a:endParaRPr>
                    </a:p>
                  </a:txBody>
                  <a:tcPr/>
                </a:tc>
                <a:tc>
                  <a:txBody>
                    <a:bodyPr/>
                    <a:lstStyle/>
                    <a:p>
                      <a:pPr algn="ctr"/>
                      <a:r>
                        <a:rPr lang="en-US" sz="1200" dirty="0">
                          <a:solidFill>
                            <a:schemeClr val="tx1"/>
                          </a:solidFill>
                        </a:rPr>
                        <a:t>Navy Cruise Books</a:t>
                      </a:r>
                    </a:p>
                    <a:p>
                      <a:pPr algn="ctr"/>
                      <a:endParaRPr lang="en-US" sz="1200" dirty="0">
                        <a:solidFill>
                          <a:schemeClr val="tx1"/>
                        </a:solidFill>
                      </a:endParaRPr>
                    </a:p>
                    <a:p>
                      <a:pPr algn="ctr"/>
                      <a:r>
                        <a:rPr lang="en-US" sz="1200" dirty="0">
                          <a:solidFill>
                            <a:schemeClr val="tx1"/>
                          </a:solidFill>
                        </a:rPr>
                        <a:t>Muster Rolls</a:t>
                      </a:r>
                    </a:p>
                  </a:txBody>
                  <a:tcPr/>
                </a:tc>
                <a:tc>
                  <a:txBody>
                    <a:bodyPr/>
                    <a:lstStyle/>
                    <a:p>
                      <a:pPr algn="ctr"/>
                      <a:endParaRPr lang="en-US" sz="1200" dirty="0">
                        <a:solidFill>
                          <a:schemeClr val="tx1"/>
                        </a:solidFill>
                      </a:endParaRPr>
                    </a:p>
                  </a:txBody>
                  <a:tcPr/>
                </a:tc>
                <a:tc>
                  <a:txBody>
                    <a:bodyPr/>
                    <a:lstStyle/>
                    <a:p>
                      <a:pPr algn="ctr"/>
                      <a:endParaRPr lang="en-US" sz="1200" dirty="0">
                        <a:solidFill>
                          <a:schemeClr val="tx1"/>
                        </a:solidFill>
                      </a:endParaRPr>
                    </a:p>
                  </a:txBody>
                  <a:tcPr/>
                </a:tc>
                <a:tc>
                  <a:txBody>
                    <a:bodyPr/>
                    <a:lstStyle/>
                    <a:p>
                      <a:pPr algn="ctr"/>
                      <a:endParaRPr lang="en-US" sz="1200" dirty="0">
                        <a:solidFill>
                          <a:schemeClr val="tx1"/>
                        </a:solidFill>
                      </a:endParaRPr>
                    </a:p>
                  </a:txBody>
                  <a:tcPr/>
                </a:tc>
                <a:extLst>
                  <a:ext uri="{0D108BD9-81ED-4DB2-BD59-A6C34878D82A}">
                    <a16:rowId xmlns:a16="http://schemas.microsoft.com/office/drawing/2014/main" val="1687839498"/>
                  </a:ext>
                </a:extLst>
              </a:tr>
            </a:tbl>
          </a:graphicData>
        </a:graphic>
      </p:graphicFrame>
    </p:spTree>
    <p:extLst>
      <p:ext uri="{BB962C8B-B14F-4D97-AF65-F5344CB8AC3E}">
        <p14:creationId xmlns:p14="http://schemas.microsoft.com/office/powerpoint/2010/main" val="3471218643"/>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PROJECT_OPEN" val="0"/>
  <p:tag name="ARTICULATE_SLIDE_COUNT" val="42"/>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VA’s Duty to Assist&amp;quot;&quot;/&gt;&lt;property id=&quot;20307&quot; value=&quot;257&quot;/&gt;&lt;/object&gt;&lt;object type=&quot;3&quot; unique_id=&quot;10004&quot;&gt;&lt;property id=&quot;20148&quot; value=&quot;5&quot;/&gt;&lt;property id=&quot;20300&quot; value=&quot;Slide 2 - &amp;quot;Lesson Objectives&amp;quot;&quot;/&gt;&lt;property id=&quot;20307&quot; value=&quot;262&quot;/&gt;&lt;/object&gt;&lt;object type=&quot;3&quot; unique_id=&quot;10005&quot;&gt;&lt;property id=&quot;20148&quot; value=&quot;5&quot;/&gt;&lt;property id=&quot;20300&quot; value=&quot;Slide 3 - &amp;quot;References &amp;quot;&quot;/&gt;&lt;property id=&quot;20307&quot; value=&quot;263&quot;/&gt;&lt;/object&gt;&lt;object type=&quot;3&quot; unique_id=&quot;10006&quot;&gt;&lt;property id=&quot;20148&quot; value=&quot;5&quot;/&gt;&lt;property id=&quot;20300&quot; value=&quot;Slide 4 - &amp;quot;Background&amp;quot;&quot;/&gt;&lt;property id=&quot;20307&quot; value=&quot;264&quot;/&gt;&lt;/object&gt;&lt;object type=&quot;3&quot; unique_id=&quot;10007&quot;&gt;&lt;property id=&quot;20148&quot; value=&quot;5&quot;/&gt;&lt;property id=&quot;20300&quot; value=&quot;Slide 5 - &amp;quot;Background (Cont.)&amp;quot;&quot;/&gt;&lt;property id=&quot;20307&quot; value=&quot;294&quot;/&gt;&lt;/object&gt;&lt;object type=&quot;3&quot; unique_id=&quot;10008&quot;&gt;&lt;property id=&quot;20148&quot; value=&quot;5&quot;/&gt;&lt;property id=&quot;20300&quot; value=&quot;Slide 8 - &amp;quot;Purpose of FDC&amp;quot;&quot;/&gt;&lt;property id=&quot;20307&quot; value=&quot;293&quot;/&gt;&lt;/object&gt;&lt;object type=&quot;3&quot; unique_id=&quot;10009&quot;&gt;&lt;property id=&quot;20148&quot; value=&quot;5&quot;/&gt;&lt;property id=&quot;20300&quot; value=&quot;Slide 9 - &amp;quot;Types of EZ Forms&amp;quot;&quot;/&gt;&lt;property id=&quot;20307&quot; value=&quot;265&quot;/&gt;&lt;/object&gt;&lt;object type=&quot;3&quot; unique_id=&quot;10010&quot;&gt;&lt;property id=&quot;20148&quot; value=&quot;5&quot;/&gt;&lt;property id=&quot;20300&quot; value=&quot;Slide 10 - &amp;quot;EZ Form for FDC&amp;quot;&quot;/&gt;&lt;property id=&quot;20307&quot; value=&quot;266&quot;/&gt;&lt;/object&gt;&lt;object type=&quot;3&quot; unique_id=&quot;10011&quot;&gt;&lt;property id=&quot;20148&quot; value=&quot;5&quot;/&gt;&lt;property id=&quot;20300&quot; value=&quot;Slide 11 - &amp;quot;Unique Characteristics of the EZ Form&amp;quot;&quot;/&gt;&lt;property id=&quot;20307&quot; value=&quot;267&quot;/&gt;&lt;/object&gt;&lt;object type=&quot;3&quot; unique_id=&quot;10012&quot;&gt;&lt;property id=&quot;20148&quot; value=&quot;5&quot;/&gt;&lt;property id=&quot;20300&quot; value=&quot;Slide 12 - &amp;quot;21-526EZ Notice Section&amp;quot;&quot;/&gt;&lt;property id=&quot;20307&quot; value=&quot;268&quot;/&gt;&lt;/object&gt;&lt;object type=&quot;3&quot; unique_id=&quot;10013&quot;&gt;&lt;property id=&quot;20148&quot; value=&quot;5&quot;/&gt;&lt;property id=&quot;20300&quot; value=&quot;Slide 13 - &amp;quot;21-526EZ Notice Section (cont.)&amp;quot;&quot;/&gt;&lt;property id=&quot;20307&quot; value=&quot;269&quot;/&gt;&lt;/object&gt;&lt;object type=&quot;3&quot; unique_id=&quot;10014&quot;&gt;&lt;property id=&quot;20148&quot; value=&quot;5&quot;/&gt;&lt;property id=&quot;20300&quot; value=&quot;Slide 14 - &amp;quot;21P-527EZ Notice Section&amp;quot;&quot;/&gt;&lt;property id=&quot;20307&quot; value=&quot;270&quot;/&gt;&lt;/object&gt;&lt;object type=&quot;3&quot; unique_id=&quot;10015&quot;&gt;&lt;property id=&quot;20148&quot; value=&quot;5&quot;/&gt;&lt;property id=&quot;20300&quot; value=&quot;Slide 15 - &amp;quot;21-534EZ Notice Section&amp;quot;&quot;/&gt;&lt;property id=&quot;20307&quot; value=&quot;271&quot;/&gt;&lt;/object&gt;&lt;object type=&quot;3&quot; unique_id=&quot;10016&quot;&gt;&lt;property id=&quot;20148&quot; value=&quot;5&quot;/&gt;&lt;property id=&quot;20300&quot; value=&quot;Slide 16 - &amp;quot;Incomplete FDC&amp;quot;&quot;/&gt;&lt;property id=&quot;20307&quot; value=&quot;272&quot;/&gt;&lt;/object&gt;&lt;object type=&quot;3&quot; unique_id=&quot;10017&quot;&gt;&lt;property id=&quot;20148&quot; value=&quot;5&quot;/&gt;&lt;property id=&quot;20300&quot; value=&quot;Slide 17 - &amp;quot;FDC Claims  Prior to March 24, 2015&amp;quot;&quot;/&gt;&lt;property id=&quot;20307&quot; value=&quot;273&quot;/&gt;&lt;/object&gt;&lt;object type=&quot;3&quot; unique_id=&quot;10018&quot;&gt;&lt;property id=&quot;20148&quot; value=&quot;5&quot;/&gt;&lt;property id=&quot;20300&quot; value=&quot;Slide 18 - &amp;quot;FDC Claims  After March 24, 2015&amp;quot;&quot;/&gt;&lt;property id=&quot;20307&quot; value=&quot;274&quot;/&gt;&lt;/object&gt;&lt;object type=&quot;3&quot; unique_id=&quot;10019&quot;&gt;&lt;property id=&quot;20148&quot; value=&quot;5&quot;/&gt;&lt;property id=&quot;20300&quot; value=&quot;Slide 19 - &amp;quot;Excluding a Claim from FDC at CEST&amp;quot;&quot;/&gt;&lt;property id=&quot;20307&quot; value=&quot;275&quot;/&gt;&lt;/object&gt;&lt;object type=&quot;3&quot; unique_id=&quot;10020&quot;&gt;&lt;property id=&quot;20148&quot; value=&quot;5&quot;/&gt;&lt;property id=&quot;20300&quot; value=&quot;Slide 20 - &amp;quot;Excluding a Claim from FDC at CEST (Cont)&amp;quot;&quot;/&gt;&lt;property id=&quot;20307&quot; value=&quot;276&quot;/&gt;&lt;/object&gt;&lt;object type=&quot;3&quot; unique_id=&quot;10021&quot;&gt;&lt;property id=&quot;20148&quot; value=&quot;5&quot;/&gt;&lt;property id=&quot;20300&quot; value=&quot;Slide 21 - &amp;quot;Private Medical Records&amp;quot;&quot;/&gt;&lt;property id=&quot;20307&quot; value=&quot;277&quot;/&gt;&lt;/object&gt;&lt;object type=&quot;3&quot; unique_id=&quot;10022&quot;&gt;&lt;property id=&quot;20148&quot; value=&quot;5&quot;/&gt;&lt;property id=&quot;20300&quot; value=&quot;Slide 22 - &amp;quot;Subsequent Exclusions from FDC Program&amp;quot;&quot;/&gt;&lt;property id=&quot;20307&quot; value=&quot;278&quot;/&gt;&lt;/object&gt;&lt;object type=&quot;3&quot; unique_id=&quot;10023&quot;&gt;&lt;property id=&quot;20148&quot; value=&quot;5&quot;/&gt;&lt;property id=&quot;20300&quot; value=&quot;Slide 23 - &amp;quot;Submission of Additional Evidence  and FDC Exclusion&amp;quot;&quot;/&gt;&lt;property id=&quot;20307&quot; value=&quot;279&quot;/&gt;&lt;/object&gt;&lt;object type=&quot;3&quot; unique_id=&quot;10024&quot;&gt;&lt;property id=&quot;20148&quot; value=&quot;5&quot;/&gt;&lt;property id=&quot;20300&quot; value=&quot;Slide 24 - &amp;quot;Excluded FDC Notification&amp;quot;&quot;/&gt;&lt;property id=&quot;20307&quot; value=&quot;280&quot;/&gt;&lt;/object&gt;&lt;object type=&quot;3&quot; unique_id=&quot;10025&quot;&gt;&lt;property id=&quot;20148&quot; value=&quot;5&quot;/&gt;&lt;property id=&quot;20300&quot; value=&quot;Slide 25 - &amp;quot;FDC Development Requirements&amp;quot;&quot;/&gt;&lt;property id=&quot;20307&quot; value=&quot;281&quot;/&gt;&lt;/object&gt;&lt;object type=&quot;3&quot; unique_id=&quot;10028&quot;&gt;&lt;property id=&quot;20148&quot; value=&quot;5&quot;/&gt;&lt;property id=&quot;20300&quot; value=&quot;Slide 26 - &amp;quot;Unavailable Federal Records&amp;quot;&quot;/&gt;&lt;property id=&quot;20307&quot; value=&quot;296&quot;/&gt;&lt;/object&gt;&lt;object type=&quot;3&quot; unique_id=&quot;10029&quot;&gt;&lt;property id=&quot;20148&quot; value=&quot;5&quot;/&gt;&lt;property id=&quot;20300&quot; value=&quot;Slide 27 - &amp;quot;FDC and Special Issue Development&amp;quot;&quot;/&gt;&lt;property id=&quot;20307&quot; value=&quot;283&quot;/&gt;&lt;/object&gt;&lt;object type=&quot;3&quot; unique_id=&quot;10030&quot;&gt;&lt;property id=&quot;20148&quot; value=&quot;5&quot;/&gt;&lt;property id=&quot;20300&quot; value=&quot;Slide 28 - &amp;quot;FDC and Special Issue Development (Cont.)&amp;quot;&quot;/&gt;&lt;property id=&quot;20307&quot; value=&quot;284&quot;/&gt;&lt;/object&gt;&lt;object type=&quot;3&quot; unique_id=&quot;10031&quot;&gt;&lt;property id=&quot;20148&quot; value=&quot;5&quot;/&gt;&lt;property id=&quot;20300&quot; value=&quot;Slide 29 - &amp;quot;FDC and Special Issue Development (Cont.)&amp;quot;&quot;/&gt;&lt;property id=&quot;20307&quot; value=&quot;285&quot;/&gt;&lt;/object&gt;&lt;object type=&quot;3&quot; unique_id=&quot;10032&quot;&gt;&lt;property id=&quot;20148&quot; value=&quot;5&quot;/&gt;&lt;property id=&quot;20300&quot; value=&quot;Slide 30 - &amp;quot;Telephone Development&amp;quot;&quot;/&gt;&lt;property id=&quot;20307&quot; value=&quot;286&quot;/&gt;&lt;/object&gt;&lt;object type=&quot;3&quot; unique_id=&quot;10199&quot;&gt;&lt;property id=&quot;20148&quot; value=&quot;5&quot;/&gt;&lt;property id=&quot;20300&quot; value=&quot;Slide 6 - &amp;quot;Claims Submitted on Non EZ Forms&amp;quot;&quot;/&gt;&lt;property id=&quot;20307&quot; value=&quot;297&quot;/&gt;&lt;/object&gt;&lt;object type=&quot;3&quot; unique_id=&quot;10200&quot;&gt;&lt;property id=&quot;20148&quot; value=&quot;5&quot;/&gt;&lt;property id=&quot;20300&quot; value=&quot;Slide 7 - &amp;quot;Custom 5103 Letter Requirements&amp;quot;&quot;/&gt;&lt;property id=&quot;20307&quot; value=&quot;298&quot;/&gt;&lt;/object&gt;&lt;object type=&quot;3&quot; unique_id=&quot;10793&quot;&gt;&lt;property id=&quot;20148&quot; value=&quot;5&quot;/&gt;&lt;property id=&quot;20300&quot; value=&quot;Slide 31 - &amp;quot;Review&amp;quot;&quot;/&gt;&lt;property id=&quot;20307&quot; value=&quot;299&quot;/&gt;&lt;/object&gt;&lt;/object&gt;&lt;object type=&quot;8&quot; unique_id=&quot;10066&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quot;/&gt;&lt;lineCharCount val=&quot;7&quot;/&gt;&lt;lineCharCount val=&quot;6&quot;/&gt;&lt;lineCharCount val=&quot;5&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 name="HTML_SHAPEINFO" val="&lt;ThreeDShapeInfo&gt;&lt;uuid val=&quot;{5D5B9D49-163B-4F26-B16A-B26DDEB92DBE}&quot;/&gt;&lt;isInvalidForFieldText val=&quot;0&quot;/&gt;&lt;Image&gt;&lt;filename val=&quot;C:\Users\VBADENHolcoJ\AppData\Local\Temp\1\CP928014069199Session\CPTrustFolder928014069199\PPTImport928014258569\data\asimages\{5D5B9D49-163B-4F26-B16A-B26DDEB92DBE}_15.png&quot;/&gt;&lt;left val=&quot;0&quot;/&gt;&lt;top val=&quot;0&quot;/&gt;&lt;width val=&quot;1&quot;/&gt;&lt;height val=&quot;1&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1521285-9D55-499B-B008-F49778517EEA}&quot;/&gt;&lt;isInvalidForFieldText val=&quot;0&quot;/&gt;&lt;Image&gt;&lt;filename val=&quot;C:\Users\VBADENHolcoJ\AppData\Local\Temp\1\CP928014069199Session\CPTrustFolder928014069199\PPTImport928014258569\data\asimages\{51521285-9D55-499B-B008-F49778517EEA}_15.png&quot;/&gt;&lt;left val=&quot;727&quot;/&gt;&lt;top val=&quot;687&quot;/&gt;&lt;width val=&quot;226&quot;/&gt;&lt;height val=&quot;45&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9544C18B-9DB6-44B6-9BEA-2D905027720A}&quot;/&gt;&lt;isInvalidForFieldText val=&quot;0&quot;/&gt;&lt;Image&gt;&lt;filename val=&quot;C:\Users\VBADENHolcoJ\AppData\Local\Temp\1\CP928014069199Session\CPTrustFolder928014069199\PPTImport928014258569\data\asimages\{9544C18B-9DB6-44B6-9BEA-2D905027720A}_15.png&quot;/&gt;&lt;left val=&quot;0&quot;/&gt;&lt;top val=&quot;272&quot;/&gt;&lt;width val=&quot;961&quot;/&gt;&lt;height val=&quot;203&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heme/theme1.xml><?xml version="1.0" encoding="utf-8"?>
<a:theme xmlns:a="http://schemas.openxmlformats.org/drawingml/2006/main" name="Current April 2018">
  <a:themeElements>
    <a:clrScheme name="VA">
      <a:dk1>
        <a:sysClr val="windowText" lastClr="000000"/>
      </a:dk1>
      <a:lt1>
        <a:sysClr val="window" lastClr="FFFFFF"/>
      </a:lt1>
      <a:dk2>
        <a:srgbClr val="1F497D"/>
      </a:dk2>
      <a:lt2>
        <a:srgbClr val="EEECE1"/>
      </a:lt2>
      <a:accent1>
        <a:srgbClr val="BBE2F2"/>
      </a:accent1>
      <a:accent2>
        <a:srgbClr val="A6192E"/>
      </a:accent2>
      <a:accent3>
        <a:srgbClr val="8A8D4A"/>
      </a:accent3>
      <a:accent4>
        <a:srgbClr val="1D1D1D"/>
      </a:accent4>
      <a:accent5>
        <a:srgbClr val="717171"/>
      </a:accent5>
      <a:accent6>
        <a:srgbClr val="F79646"/>
      </a:accent6>
      <a:hlink>
        <a:srgbClr val="0000FF"/>
      </a:hlink>
      <a:folHlink>
        <a:srgbClr val="800080"/>
      </a:folHlink>
    </a:clrScheme>
    <a:fontScheme name="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urrent April 2018" id="{2B1AE890-B640-4A9D-812E-EF1BE5CFEF74}" vid="{BE701214-5B6B-4DDA-BE94-462E77395875}"/>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3DB869E3E810774AA7B17315F3F50FE5" ma:contentTypeVersion="3" ma:contentTypeDescription="Create a new document." ma:contentTypeScope="" ma:versionID="a92e5099b9d4665426d5e2f5210929e0">
  <xsd:schema xmlns:xsd="http://www.w3.org/2001/XMLSchema" xmlns:xs="http://www.w3.org/2001/XMLSchema" xmlns:p="http://schemas.microsoft.com/office/2006/metadata/properties" xmlns:ns2="b62c6c12-24c5-4d47-ac4d-c5cc93bcdf7b" targetNamespace="http://schemas.microsoft.com/office/2006/metadata/properties" ma:root="true" ma:fieldsID="f00e8daebf23d3a43a83cbf8cd51dded" ns2:_="">
    <xsd:import namespace="b62c6c12-24c5-4d47-ac4d-c5cc93bcdf7b"/>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2c6c12-24c5-4d47-ac4d-c5cc93bcdf7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b62c6c12-24c5-4d47-ac4d-c5cc93bcdf7b">RO317-839076992-15033</_dlc_DocId>
    <_dlc_DocIdUrl xmlns="b62c6c12-24c5-4d47-ac4d-c5cc93bcdf7b">
      <Url>https://vaww.vashare.vba.va.gov/sites/SPTNCIO/focusedveterans/training/VSRvirtualtraining/_layouts/15/DocIdRedir.aspx?ID=RO317-839076992-15033</Url>
      <Description>RO317-839076992-15033</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6D060AB-027C-464D-B52F-523D220E03E1}">
  <ds:schemaRefs>
    <ds:schemaRef ds:uri="http://schemas.microsoft.com/sharepoint/events"/>
  </ds:schemaRefs>
</ds:datastoreItem>
</file>

<file path=customXml/itemProps2.xml><?xml version="1.0" encoding="utf-8"?>
<ds:datastoreItem xmlns:ds="http://schemas.openxmlformats.org/officeDocument/2006/customXml" ds:itemID="{A8357CFF-91D3-4540-9187-1486A70364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2c6c12-24c5-4d47-ac4d-c5cc93bcdf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35E050F-F6DD-446A-BC54-722BE857956D}">
  <ds:schemaRefs>
    <ds:schemaRef ds:uri="http://purl.org/dc/dcmitype/"/>
    <ds:schemaRef ds:uri="http://schemas.microsoft.com/office/infopath/2007/PartnerControls"/>
    <ds:schemaRef ds:uri="b62c6c12-24c5-4d47-ac4d-c5cc93bcdf7b"/>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94567239-2D12-4DA4-ACBD-83B3EAAAF41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15998</TotalTime>
  <Words>929</Words>
  <Application>Microsoft Office PowerPoint</Application>
  <PresentationFormat>On-screen Show (4:3)</PresentationFormat>
  <Paragraphs>162</Paragraphs>
  <Slides>13</Slides>
  <Notes>13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Arial</vt:lpstr>
      <vt:lpstr>Calibri</vt:lpstr>
      <vt:lpstr>Calibri Light</vt:lpstr>
      <vt:lpstr>Century Schoolbook</vt:lpstr>
      <vt:lpstr>Tahoma</vt:lpstr>
      <vt:lpstr>Times New Roman</vt:lpstr>
      <vt:lpstr>Current April 2018</vt:lpstr>
      <vt:lpstr>Custom Design</vt:lpstr>
      <vt:lpstr>Blue Water Navy - Records Research  Team (RRT) </vt:lpstr>
      <vt:lpstr>Lesson Objectives</vt:lpstr>
      <vt:lpstr>References </vt:lpstr>
      <vt:lpstr>Background</vt:lpstr>
      <vt:lpstr>Background, cont’d</vt:lpstr>
      <vt:lpstr>Claims Routed to Records Research Team Queue</vt:lpstr>
      <vt:lpstr>Claims Routed to Records Research Team Queue, cont’d</vt:lpstr>
      <vt:lpstr>VBA-approved tools</vt:lpstr>
      <vt:lpstr>VBA-approved tools, cont’d</vt:lpstr>
      <vt:lpstr>Evidence-Based Determination Procedures</vt:lpstr>
      <vt:lpstr>Evidence-Based Determination Procedures, cont’d</vt:lpstr>
      <vt:lpstr>Evidence-Based Determination Procedures, cont’d</vt:lpstr>
      <vt:lpstr>Review</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Water Navy - Records Research Specialist PowerPoint Presentation</dc:title>
  <dc:subject>VSR</dc:subject>
  <dc:creator>Department of Veterans Affairs, Veterans Benefits Administration, Compensation Service, STAFF</dc:creator>
  <cp:keywords>Blue Water Navy, BWN, tools, history, command, report, CONGO, evidence-based, determination procedures</cp:keywords>
  <dc:description>This lesson provides trainees an overview of VA’s Duty to Assist a claimant.</dc:description>
  <cp:lastModifiedBy>Kathy Poole</cp:lastModifiedBy>
  <cp:revision>707</cp:revision>
  <cp:lastPrinted>2018-10-31T19:12:17Z</cp:lastPrinted>
  <dcterms:created xsi:type="dcterms:W3CDTF">2014-04-30T02:32:11Z</dcterms:created>
  <dcterms:modified xsi:type="dcterms:W3CDTF">2019-11-25T14:26:38Z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VSR RVSR Lay Evidence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C99A1101-545A-4F06-B9B7-341CBA93A72A</vt:lpwstr>
  </property>
  <property fmtid="{D5CDD505-2E9C-101B-9397-08002B2CF9AE}" pid="6" name="ArticulateProjectFull">
    <vt:lpwstr>C:\Users\Lynne\Documents\Appeals\VSR RVSR Lay Evidence Final.ppta</vt:lpwstr>
  </property>
  <property fmtid="{D5CDD505-2E9C-101B-9397-08002B2CF9AE}" pid="7" name="ContentTypeId">
    <vt:lpwstr>0x0101003DB869E3E810774AA7B17315F3F50FE5</vt:lpwstr>
  </property>
  <property fmtid="{D5CDD505-2E9C-101B-9397-08002B2CF9AE}" pid="8" name="Language">
    <vt:lpwstr>en</vt:lpwstr>
  </property>
  <property fmtid="{D5CDD505-2E9C-101B-9397-08002B2CF9AE}" pid="9" name="Type">
    <vt:lpwstr>Presentation</vt:lpwstr>
  </property>
  <property fmtid="{D5CDD505-2E9C-101B-9397-08002B2CF9AE}" pid="10" name="_dlc_DocIdItemGuid">
    <vt:lpwstr>53a2189d-2f3a-4ee1-a6fd-6313f8a98bb7</vt:lpwstr>
  </property>
</Properties>
</file>