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52"/>
  </p:notesMasterIdLst>
  <p:sldIdLst>
    <p:sldId id="1356" r:id="rId5"/>
    <p:sldId id="719" r:id="rId6"/>
    <p:sldId id="720" r:id="rId7"/>
    <p:sldId id="1074" r:id="rId8"/>
    <p:sldId id="1316" r:id="rId9"/>
    <p:sldId id="1335" r:id="rId10"/>
    <p:sldId id="1318" r:id="rId11"/>
    <p:sldId id="789" r:id="rId12"/>
    <p:sldId id="797" r:id="rId13"/>
    <p:sldId id="798" r:id="rId14"/>
    <p:sldId id="799" r:id="rId15"/>
    <p:sldId id="800" r:id="rId16"/>
    <p:sldId id="801" r:id="rId17"/>
    <p:sldId id="791" r:id="rId18"/>
    <p:sldId id="1336" r:id="rId19"/>
    <p:sldId id="1337" r:id="rId20"/>
    <p:sldId id="794" r:id="rId21"/>
    <p:sldId id="1338" r:id="rId22"/>
    <p:sldId id="1339" r:id="rId23"/>
    <p:sldId id="786" r:id="rId24"/>
    <p:sldId id="1340" r:id="rId25"/>
    <p:sldId id="788" r:id="rId26"/>
    <p:sldId id="1341" r:id="rId27"/>
    <p:sldId id="1342" r:id="rId28"/>
    <p:sldId id="1343" r:id="rId29"/>
    <p:sldId id="1344" r:id="rId30"/>
    <p:sldId id="1345" r:id="rId31"/>
    <p:sldId id="1346" r:id="rId32"/>
    <p:sldId id="1328" r:id="rId33"/>
    <p:sldId id="1349" r:id="rId34"/>
    <p:sldId id="1350" r:id="rId35"/>
    <p:sldId id="1351" r:id="rId36"/>
    <p:sldId id="1332" r:id="rId37"/>
    <p:sldId id="1333" r:id="rId38"/>
    <p:sldId id="1334" r:id="rId39"/>
    <p:sldId id="1325" r:id="rId40"/>
    <p:sldId id="1347" r:id="rId41"/>
    <p:sldId id="1348" r:id="rId42"/>
    <p:sldId id="806" r:id="rId43"/>
    <p:sldId id="1353" r:id="rId44"/>
    <p:sldId id="1352" r:id="rId45"/>
    <p:sldId id="1354" r:id="rId46"/>
    <p:sldId id="1355" r:id="rId47"/>
    <p:sldId id="782" r:id="rId48"/>
    <p:sldId id="783" r:id="rId49"/>
    <p:sldId id="784" r:id="rId50"/>
    <p:sldId id="785" r:id="rId51"/>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FF3300"/>
    <a:srgbClr val="1D3275"/>
    <a:srgbClr val="0000FF"/>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9301" autoAdjust="0"/>
  </p:normalViewPr>
  <p:slideViewPr>
    <p:cSldViewPr snapToGrid="0">
      <p:cViewPr varScale="1">
        <p:scale>
          <a:sx n="99" d="100"/>
          <a:sy n="99" d="100"/>
        </p:scale>
        <p:origin x="72" y="33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11/25/2019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pic>
        <p:nvPicPr>
          <p:cNvPr id="3" name="Picture 2">
            <a:extLst>
              <a:ext uri="{FF2B5EF4-FFF2-40B4-BE49-F238E27FC236}">
                <a16:creationId xmlns:a16="http://schemas.microsoft.com/office/drawing/2014/main" id="{933AC69D-9816-486E-B427-C6DEC1C249CC}"/>
              </a:ext>
            </a:extLst>
          </p:cNvPr>
          <p:cNvPicPr>
            <a:picLocks noChangeAspect="1"/>
          </p:cNvPicPr>
          <p:nvPr userDrawn="1"/>
        </p:nvPicPr>
        <p:blipFill>
          <a:blip r:embed="rId14"/>
          <a:stretch>
            <a:fillRect/>
          </a:stretch>
        </p:blipFill>
        <p:spPr>
          <a:xfrm>
            <a:off x="527054" y="55000"/>
            <a:ext cx="2640758" cy="1141505"/>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gi-bin/text-idx?c=ecfr&amp;sid=39c7e367a71c8efc570650851b266303&amp;rgn=div5&amp;view=text&amp;node=38:1.0.1.1.4&amp;idno=38#se38.1.3_12501" TargetMode="External"/><Relationship Id="rId2" Type="http://schemas.openxmlformats.org/officeDocument/2006/relationships/hyperlink" Target="https://www.ecfr.gov/cgi-bin/text-idx?SID=ad275643432556b9dda942343fb89296&amp;mc=true&amp;node=pt38.1.3&amp;rgn=div58#se38.1.3_1156" TargetMode="External"/><Relationship Id="rId1" Type="http://schemas.openxmlformats.org/officeDocument/2006/relationships/slideLayout" Target="../slideLayouts/slideLayout2.xml"/><Relationship Id="rId6" Type="http://schemas.openxmlformats.org/officeDocument/2006/relationships/hyperlink" Target="https://vaww.vrm.km.va.gov/system/templates/selfservice/va_kanew/help/agent/locale/en-US/portal/554400000001034/content/554400000104685/Appeals-Modernization-Act-AMA-Compensation-Service" TargetMode="External"/><Relationship Id="rId5" Type="http://schemas.openxmlformats.org/officeDocument/2006/relationships/hyperlink" Target="https://vaww.vrm.km.va.gov/system/templates/selfservice/va_kanew/help/agent/locale/en-US/portal/554400000001034/content/554400000014116/M21-1-Part-III-Subpart-ii-Chapter-2-Section-D-Supplemental-Claims?query=supplemental%20claims#1e" TargetMode="External"/><Relationship Id="rId4" Type="http://schemas.openxmlformats.org/officeDocument/2006/relationships/hyperlink" Target="https://vaww.vrm.km.va.gov/system/templates/selfservice/va_kanew/help/agent/locale/en-US/portal/554400000001034/content/554400000015808/M21-1-Part-III-Subpart-iv-Chapter-2-Section-B-Revision-of-Decisions#3d"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15808/M21-1-Part-III-Subpart-iv-Chapter-2-Section-B-Revision-of-Decisions#3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9086353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IX.ii.2 – Ratings for Special Purposes</a:t>
            </a:r>
          </a:p>
        </p:txBody>
      </p:sp>
      <p:sp>
        <p:nvSpPr>
          <p:cNvPr id="3" name="Content Placeholder 2"/>
          <p:cNvSpPr>
            <a:spLocks noGrp="1"/>
          </p:cNvSpPr>
          <p:nvPr>
            <p:ph idx="1"/>
          </p:nvPr>
        </p:nvSpPr>
        <p:spPr/>
        <p:txBody>
          <a:bodyPr/>
          <a:lstStyle/>
          <a:p>
            <a:r>
              <a:rPr lang="en-US" dirty="0"/>
              <a:t>Relocated the following content to a new section (III.iv.4.P) on rating dental/oral conditions for compensation purposes:</a:t>
            </a:r>
          </a:p>
          <a:p>
            <a:pPr lvl="1"/>
            <a:r>
              <a:rPr lang="en-US" dirty="0"/>
              <a:t>Topic 2, Block a (IX.ii.2.2.a), and</a:t>
            </a:r>
          </a:p>
          <a:p>
            <a:pPr lvl="1"/>
            <a:r>
              <a:rPr lang="en-US" dirty="0"/>
              <a:t>Topic 3 (IX.ii.2.3) (all)</a:t>
            </a:r>
            <a:br>
              <a:rPr lang="en-US" dirty="0"/>
            </a:br>
            <a:endParaRPr lang="en-US" dirty="0"/>
          </a:p>
          <a:p>
            <a:r>
              <a:rPr lang="en-US" dirty="0"/>
              <a:t>Emphasized, in new Topic 2, Block a (IX.ii.2.2.a), that service connection for dental treatment purposes should be addressed only via rating when requested by VHA</a:t>
            </a:r>
            <a:br>
              <a:rPr lang="en-US" dirty="0"/>
            </a:b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175969344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IX.ii.2 – Ratings for Special Purposes (Cont’d)</a:t>
            </a:r>
          </a:p>
        </p:txBody>
      </p:sp>
      <p:sp>
        <p:nvSpPr>
          <p:cNvPr id="3" name="Content Placeholder 2"/>
          <p:cNvSpPr>
            <a:spLocks noGrp="1"/>
          </p:cNvSpPr>
          <p:nvPr>
            <p:ph idx="1"/>
          </p:nvPr>
        </p:nvSpPr>
        <p:spPr>
          <a:xfrm>
            <a:off x="847165" y="1589518"/>
            <a:ext cx="11232540" cy="4691641"/>
          </a:xfrm>
        </p:spPr>
        <p:txBody>
          <a:bodyPr/>
          <a:lstStyle/>
          <a:p>
            <a:r>
              <a:rPr lang="en-US" dirty="0"/>
              <a:t>Updated guidance in the following blocks to better identify the implications of medical evidence on DEA effective date assignment:</a:t>
            </a:r>
          </a:p>
          <a:p>
            <a:pPr lvl="1"/>
            <a:r>
              <a:rPr lang="en-US" dirty="0"/>
              <a:t>Topic 1, Block m (IX.ii.2.1.m), and</a:t>
            </a:r>
          </a:p>
          <a:p>
            <a:pPr lvl="1"/>
            <a:r>
              <a:rPr lang="en-US" dirty="0"/>
              <a:t>Topic 1, Block n (IX.ii.2.1.n)</a:t>
            </a:r>
            <a:br>
              <a:rPr lang="en-US" dirty="0"/>
            </a:br>
            <a:endParaRPr lang="en-US" dirty="0"/>
          </a:p>
          <a:p>
            <a:r>
              <a:rPr lang="en-US" dirty="0"/>
              <a:t>To clarify, in Topic 5, Block b (IX.ii.2.5.b), that insanity determinations are adjudicative (vs. medical) in nature</a:t>
            </a:r>
            <a:br>
              <a:rPr lang="en-US" dirty="0"/>
            </a:br>
            <a:endParaRPr lang="en-US" dirty="0"/>
          </a:p>
          <a:p>
            <a:r>
              <a:rPr lang="en-US" dirty="0"/>
              <a:t>To delete Topic 11 (IX.ii.2.11) in favor of cross-reference to M22-4</a:t>
            </a:r>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1091330631"/>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III.iv.4.P – Rating Dental/Oral Conditions</a:t>
            </a:r>
          </a:p>
        </p:txBody>
      </p:sp>
      <p:sp>
        <p:nvSpPr>
          <p:cNvPr id="3" name="Content Placeholder 2"/>
          <p:cNvSpPr>
            <a:spLocks noGrp="1"/>
          </p:cNvSpPr>
          <p:nvPr>
            <p:ph idx="1"/>
          </p:nvPr>
        </p:nvSpPr>
        <p:spPr/>
        <p:txBody>
          <a:bodyPr/>
          <a:lstStyle/>
          <a:p>
            <a:r>
              <a:rPr lang="en-US" dirty="0"/>
              <a:t>Created new section to house relocated content on rating dental conditions for compensations purposes, previously found in</a:t>
            </a:r>
          </a:p>
          <a:p>
            <a:pPr lvl="1"/>
            <a:r>
              <a:rPr lang="en-US" dirty="0"/>
              <a:t>IX.ii.2.2.a, and</a:t>
            </a:r>
          </a:p>
          <a:p>
            <a:pPr lvl="1"/>
            <a:r>
              <a:rPr lang="en-US" dirty="0"/>
              <a:t>IX.ii.2.3</a:t>
            </a:r>
            <a:br>
              <a:rPr lang="en-US" dirty="0"/>
            </a:br>
            <a:endParaRPr lang="en-US" dirty="0"/>
          </a:p>
          <a:p>
            <a:r>
              <a:rPr lang="en-US" dirty="0"/>
              <a:t>Revised Topic 1, Block a (III.iv.4.P.1.a) to</a:t>
            </a:r>
          </a:p>
          <a:p>
            <a:pPr lvl="1"/>
            <a:r>
              <a:rPr lang="en-US" dirty="0"/>
              <a:t>simplify procedures on claim interpretation, and</a:t>
            </a:r>
          </a:p>
          <a:p>
            <a:pPr lvl="1"/>
            <a:r>
              <a:rPr lang="en-US" dirty="0"/>
              <a:t>emphasize that service connection for treatment purposes be rated only when requested by VHA</a:t>
            </a:r>
          </a:p>
        </p:txBody>
      </p:sp>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2755553501"/>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III.iv.4.P – Rating Dental/Oral Conditions (Cont’d)</a:t>
            </a:r>
          </a:p>
        </p:txBody>
      </p:sp>
      <p:sp>
        <p:nvSpPr>
          <p:cNvPr id="3" name="Content Placeholder 2"/>
          <p:cNvSpPr>
            <a:spLocks noGrp="1"/>
          </p:cNvSpPr>
          <p:nvPr>
            <p:ph idx="1"/>
          </p:nvPr>
        </p:nvSpPr>
        <p:spPr/>
        <p:txBody>
          <a:bodyPr/>
          <a:lstStyle/>
          <a:p>
            <a:r>
              <a:rPr lang="en-US" dirty="0"/>
              <a:t>Revised Topic 1, Block b (III.iv.4.P.1.b) to</a:t>
            </a:r>
          </a:p>
          <a:p>
            <a:pPr lvl="1"/>
            <a:r>
              <a:rPr lang="en-US" dirty="0"/>
              <a:t>delete the requirement that claims processors notify VHA when a dental disability is granted service connection for compensation purposes, and</a:t>
            </a:r>
          </a:p>
          <a:p>
            <a:pPr lvl="1"/>
            <a:r>
              <a:rPr lang="en-US" dirty="0"/>
              <a:t>add language for inclusion in the rating narrative in such instances</a:t>
            </a:r>
            <a:br>
              <a:rPr lang="en-US" dirty="0"/>
            </a:br>
            <a:endParaRPr lang="en-US" dirty="0"/>
          </a:p>
          <a:p>
            <a:r>
              <a:rPr lang="en-US" dirty="0"/>
              <a:t>Added a new block (III.iv.4.P.1.c) on dental/oral contentions for which compensation-purpose service connection may not be established</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138874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What’s </a:t>
            </a:r>
            <a:r>
              <a:rPr lang="en-US" i="1" dirty="0"/>
              <a:t>New</a:t>
            </a:r>
            <a:r>
              <a:rPr lang="en-US" dirty="0"/>
              <a:t> in M21-1?</a:t>
            </a:r>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Angela Moritz</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Analyst/Manual Editor</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Maintenance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6288455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F714-06AA-4CC6-B219-BE5B0F5950B9}"/>
              </a:ext>
            </a:extLst>
          </p:cNvPr>
          <p:cNvSpPr>
            <a:spLocks noGrp="1"/>
          </p:cNvSpPr>
          <p:nvPr>
            <p:ph type="title"/>
          </p:nvPr>
        </p:nvSpPr>
        <p:spPr/>
        <p:txBody>
          <a:bodyPr/>
          <a:lstStyle/>
          <a:p>
            <a:r>
              <a:rPr lang="en-US" dirty="0"/>
              <a:t>IV.ii.2.F – Changes to IU Processing Procedures</a:t>
            </a:r>
          </a:p>
        </p:txBody>
      </p:sp>
      <p:sp>
        <p:nvSpPr>
          <p:cNvPr id="3" name="Content Placeholder 2">
            <a:extLst>
              <a:ext uri="{FF2B5EF4-FFF2-40B4-BE49-F238E27FC236}">
                <a16:creationId xmlns:a16="http://schemas.microsoft.com/office/drawing/2014/main" id="{064F7020-4071-4AAC-BCCD-7A088061E429}"/>
              </a:ext>
            </a:extLst>
          </p:cNvPr>
          <p:cNvSpPr>
            <a:spLocks noGrp="1"/>
          </p:cNvSpPr>
          <p:nvPr>
            <p:ph idx="1"/>
          </p:nvPr>
        </p:nvSpPr>
        <p:spPr/>
        <p:txBody>
          <a:bodyPr/>
          <a:lstStyle/>
          <a:p>
            <a:r>
              <a:rPr lang="en-US" dirty="0"/>
              <a:t>08/01/2019 Update</a:t>
            </a:r>
          </a:p>
          <a:p>
            <a:pPr lvl="1"/>
            <a:r>
              <a:rPr lang="en-US" dirty="0"/>
              <a:t>Removed sedentary employment language, per </a:t>
            </a:r>
            <a:r>
              <a:rPr lang="en-US" i="1" dirty="0"/>
              <a:t>Withers</a:t>
            </a:r>
            <a:r>
              <a:rPr lang="en-US" dirty="0"/>
              <a:t> holding</a:t>
            </a:r>
          </a:p>
          <a:p>
            <a:pPr lvl="1"/>
            <a:r>
              <a:rPr lang="en-US" dirty="0"/>
              <a:t>Added guidance on effective dates/appeals, per </a:t>
            </a:r>
            <a:r>
              <a:rPr lang="en-US" i="1" dirty="0"/>
              <a:t>Harper</a:t>
            </a:r>
            <a:r>
              <a:rPr lang="en-US" dirty="0"/>
              <a:t> holding</a:t>
            </a:r>
          </a:p>
          <a:p>
            <a:pPr lvl="1"/>
            <a:r>
              <a:rPr lang="en-US" dirty="0"/>
              <a:t>Added Topic 5 for supplemental claims</a:t>
            </a:r>
          </a:p>
          <a:p>
            <a:pPr lvl="1"/>
            <a:r>
              <a:rPr lang="en-US" dirty="0"/>
              <a:t>Clarified procedures for SSA wage data match/4140 processing</a:t>
            </a:r>
          </a:p>
          <a:p>
            <a:pPr marL="457200" lvl="1" indent="0">
              <a:buNone/>
            </a:pPr>
            <a:endParaRPr lang="en-US" dirty="0"/>
          </a:p>
          <a:p>
            <a:r>
              <a:rPr lang="en-US" dirty="0"/>
              <a:t>10/10/2019 Update</a:t>
            </a:r>
          </a:p>
          <a:p>
            <a:pPr lvl="1"/>
            <a:r>
              <a:rPr lang="en-US" dirty="0"/>
              <a:t>Added guidance on components of IU decisions, per </a:t>
            </a:r>
            <a:r>
              <a:rPr lang="en-US" i="1" dirty="0"/>
              <a:t>Ray</a:t>
            </a:r>
            <a:r>
              <a:rPr lang="en-US" dirty="0"/>
              <a:t> holding</a:t>
            </a:r>
          </a:p>
          <a:p>
            <a:pPr lvl="1"/>
            <a:r>
              <a:rPr lang="en-US" dirty="0"/>
              <a:t>Clarified procedures for SSA wage data match/4140 processing</a:t>
            </a:r>
          </a:p>
        </p:txBody>
      </p:sp>
      <p:sp>
        <p:nvSpPr>
          <p:cNvPr id="4" name="Slide Number Placeholder 3">
            <a:extLst>
              <a:ext uri="{FF2B5EF4-FFF2-40B4-BE49-F238E27FC236}">
                <a16:creationId xmlns:a16="http://schemas.microsoft.com/office/drawing/2014/main" id="{FA186FF8-2E65-4D07-9D18-D65F4E8D8ADB}"/>
              </a:ext>
            </a:extLst>
          </p:cNvPr>
          <p:cNvSpPr>
            <a:spLocks noGrp="1"/>
          </p:cNvSpPr>
          <p:nvPr>
            <p:ph type="sldNum" sz="quarter" idx="10"/>
          </p:nvPr>
        </p:nvSpPr>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128830805"/>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6A44-7BB0-4982-B1BC-C94690006D43}"/>
              </a:ext>
            </a:extLst>
          </p:cNvPr>
          <p:cNvSpPr>
            <a:spLocks noGrp="1"/>
          </p:cNvSpPr>
          <p:nvPr>
            <p:ph type="title"/>
          </p:nvPr>
        </p:nvSpPr>
        <p:spPr/>
        <p:txBody>
          <a:bodyPr/>
          <a:lstStyle/>
          <a:p>
            <a:r>
              <a:rPr lang="en-US" dirty="0"/>
              <a:t>IV.ii.2.F – IU Procedures (Cont’d)</a:t>
            </a:r>
          </a:p>
        </p:txBody>
      </p:sp>
      <p:sp>
        <p:nvSpPr>
          <p:cNvPr id="3" name="Content Placeholder 2">
            <a:extLst>
              <a:ext uri="{FF2B5EF4-FFF2-40B4-BE49-F238E27FC236}">
                <a16:creationId xmlns:a16="http://schemas.microsoft.com/office/drawing/2014/main" id="{9AA91F46-FC5F-489D-A8D1-3277624B8630}"/>
              </a:ext>
            </a:extLst>
          </p:cNvPr>
          <p:cNvSpPr>
            <a:spLocks noGrp="1"/>
          </p:cNvSpPr>
          <p:nvPr>
            <p:ph idx="1"/>
          </p:nvPr>
        </p:nvSpPr>
        <p:spPr/>
        <p:txBody>
          <a:bodyPr/>
          <a:lstStyle/>
          <a:p>
            <a:r>
              <a:rPr lang="en-US" dirty="0"/>
              <a:t>Recent holdings affecting IU policy/procedures</a:t>
            </a:r>
          </a:p>
          <a:p>
            <a:pPr lvl="1"/>
            <a:r>
              <a:rPr lang="en-US" i="1" dirty="0"/>
              <a:t>Withers v. Wilkie</a:t>
            </a:r>
            <a:endParaRPr lang="en-US" dirty="0"/>
          </a:p>
          <a:p>
            <a:pPr lvl="2"/>
            <a:r>
              <a:rPr lang="en-US" sz="2400" dirty="0"/>
              <a:t>Requires a consistent interpretation of the term sedentary work</a:t>
            </a:r>
          </a:p>
          <a:p>
            <a:pPr lvl="2"/>
            <a:r>
              <a:rPr lang="en-US" sz="2400" dirty="0"/>
              <a:t>Requires application of regulatory criteria when considering sedentary work as a factor in IU determinations</a:t>
            </a:r>
          </a:p>
          <a:p>
            <a:pPr marL="914400" lvl="2" indent="0">
              <a:buNone/>
            </a:pPr>
            <a:endParaRPr lang="en-US" sz="2400" dirty="0"/>
          </a:p>
          <a:p>
            <a:pPr lvl="1"/>
            <a:r>
              <a:rPr lang="en-US" i="1" dirty="0"/>
              <a:t>Harper v. Wilkie </a:t>
            </a:r>
            <a:r>
              <a:rPr lang="en-US" dirty="0"/>
              <a:t>(IV.ii.2.F.5.k)</a:t>
            </a:r>
          </a:p>
          <a:p>
            <a:pPr lvl="2"/>
            <a:r>
              <a:rPr lang="en-US" sz="2400" dirty="0"/>
              <a:t>IU claim remains in appellate status if IU is not awarded effective from the DOC for the underlying disability rating that is on appeal</a:t>
            </a:r>
          </a:p>
        </p:txBody>
      </p:sp>
      <p:sp>
        <p:nvSpPr>
          <p:cNvPr id="4" name="Slide Number Placeholder 3">
            <a:extLst>
              <a:ext uri="{FF2B5EF4-FFF2-40B4-BE49-F238E27FC236}">
                <a16:creationId xmlns:a16="http://schemas.microsoft.com/office/drawing/2014/main" id="{CB41096F-0E41-4DDF-8484-F789FDE8C6C1}"/>
              </a:ext>
            </a:extLst>
          </p:cNvPr>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28304402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IV.ii.2.F – IU Procedures (Cont’d)</a:t>
            </a:r>
          </a:p>
        </p:txBody>
      </p:sp>
      <p:sp>
        <p:nvSpPr>
          <p:cNvPr id="3" name="Content Placeholder 2"/>
          <p:cNvSpPr>
            <a:spLocks noGrp="1"/>
          </p:cNvSpPr>
          <p:nvPr>
            <p:ph idx="1"/>
          </p:nvPr>
        </p:nvSpPr>
        <p:spPr/>
        <p:txBody>
          <a:bodyPr/>
          <a:lstStyle/>
          <a:p>
            <a:pPr lvl="1"/>
            <a:r>
              <a:rPr lang="en-US" i="1" dirty="0"/>
              <a:t>Ray v. Wilkie</a:t>
            </a:r>
          </a:p>
          <a:p>
            <a:pPr lvl="2"/>
            <a:r>
              <a:rPr lang="en-US" sz="2400" dirty="0"/>
              <a:t>Standard for referring claims for extra-schedular review</a:t>
            </a:r>
          </a:p>
          <a:p>
            <a:pPr lvl="2"/>
            <a:r>
              <a:rPr lang="en-US" sz="2400" dirty="0"/>
              <a:t>Clarified the information to address when considering non-economic component of IU</a:t>
            </a:r>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170963873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B28A-C1F3-4FA8-A7A1-2A131FBDDA03}"/>
              </a:ext>
            </a:extLst>
          </p:cNvPr>
          <p:cNvSpPr>
            <a:spLocks noGrp="1"/>
          </p:cNvSpPr>
          <p:nvPr>
            <p:ph type="title"/>
          </p:nvPr>
        </p:nvSpPr>
        <p:spPr/>
        <p:txBody>
          <a:bodyPr/>
          <a:lstStyle/>
          <a:p>
            <a:r>
              <a:rPr lang="en-US" dirty="0"/>
              <a:t>IV.ii.2.F – IU Procedures (Cont’d)</a:t>
            </a:r>
          </a:p>
        </p:txBody>
      </p:sp>
      <p:sp>
        <p:nvSpPr>
          <p:cNvPr id="3" name="Content Placeholder 2">
            <a:extLst>
              <a:ext uri="{FF2B5EF4-FFF2-40B4-BE49-F238E27FC236}">
                <a16:creationId xmlns:a16="http://schemas.microsoft.com/office/drawing/2014/main" id="{5B3BFA77-5727-415C-A54F-AD4F04323BF0}"/>
              </a:ext>
            </a:extLst>
          </p:cNvPr>
          <p:cNvSpPr>
            <a:spLocks noGrp="1"/>
          </p:cNvSpPr>
          <p:nvPr>
            <p:ph idx="1"/>
          </p:nvPr>
        </p:nvSpPr>
        <p:spPr/>
        <p:txBody>
          <a:bodyPr/>
          <a:lstStyle/>
          <a:p>
            <a:r>
              <a:rPr lang="en-US" dirty="0"/>
              <a:t>IU and Supplemental Claims</a:t>
            </a:r>
          </a:p>
          <a:p>
            <a:pPr lvl="1"/>
            <a:r>
              <a:rPr lang="en-US" dirty="0"/>
              <a:t>Entire new topic added for reviews of IU decisions (IV.ii.2.F.5)</a:t>
            </a:r>
          </a:p>
          <a:p>
            <a:pPr marL="457200" lvl="1" indent="0">
              <a:buNone/>
            </a:pPr>
            <a:endParaRPr lang="en-US" sz="1000" dirty="0"/>
          </a:p>
          <a:p>
            <a:pPr lvl="2"/>
            <a:r>
              <a:rPr lang="en-US" sz="2400" dirty="0"/>
              <a:t>Consolidates IU appeals guidance</a:t>
            </a:r>
          </a:p>
          <a:p>
            <a:pPr marL="914400" lvl="2" indent="0">
              <a:buNone/>
            </a:pPr>
            <a:endParaRPr lang="en-US" sz="800" dirty="0"/>
          </a:p>
          <a:p>
            <a:pPr lvl="2"/>
            <a:r>
              <a:rPr lang="en-US" sz="2400" dirty="0"/>
              <a:t>Adds supplemental claims guidance</a:t>
            </a:r>
          </a:p>
          <a:p>
            <a:pPr marL="914400" lvl="2" indent="0">
              <a:buNone/>
            </a:pPr>
            <a:endParaRPr lang="en-US" sz="800" dirty="0"/>
          </a:p>
          <a:p>
            <a:pPr lvl="3"/>
            <a:r>
              <a:rPr lang="en-US" sz="2400" dirty="0"/>
              <a:t>Clarifies that the form drives the process</a:t>
            </a:r>
          </a:p>
          <a:p>
            <a:pPr marL="1371600" lvl="3" indent="0">
              <a:buNone/>
            </a:pPr>
            <a:endParaRPr lang="en-US" sz="500" dirty="0"/>
          </a:p>
          <a:p>
            <a:pPr lvl="3"/>
            <a:r>
              <a:rPr lang="en-US" sz="2400" dirty="0"/>
              <a:t>Discusses multiple form submissions</a:t>
            </a:r>
          </a:p>
          <a:p>
            <a:pPr marL="1371600" lvl="3" indent="0">
              <a:buNone/>
            </a:pPr>
            <a:endParaRPr lang="en-US" sz="500" dirty="0"/>
          </a:p>
          <a:p>
            <a:pPr lvl="3"/>
            <a:r>
              <a:rPr lang="en-US" sz="2400" dirty="0"/>
              <a:t>Discusses which issues have to be addressed in the rating depending on circumstances</a:t>
            </a:r>
          </a:p>
        </p:txBody>
      </p:sp>
      <p:sp>
        <p:nvSpPr>
          <p:cNvPr id="4" name="Slide Number Placeholder 3">
            <a:extLst>
              <a:ext uri="{FF2B5EF4-FFF2-40B4-BE49-F238E27FC236}">
                <a16:creationId xmlns:a16="http://schemas.microsoft.com/office/drawing/2014/main" id="{282B42A4-FC20-438B-948F-ABD5C1C84D7D}"/>
              </a:ext>
            </a:extLst>
          </p:cNvPr>
          <p:cNvSpPr>
            <a:spLocks noGrp="1"/>
          </p:cNvSpPr>
          <p:nvPr>
            <p:ph type="sldNum" sz="quarter" idx="10"/>
          </p:nvPr>
        </p:nvSpPr>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45865704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57C59-C370-4CE8-BF3C-C4691A1810B0}"/>
              </a:ext>
            </a:extLst>
          </p:cNvPr>
          <p:cNvSpPr>
            <a:spLocks noGrp="1"/>
          </p:cNvSpPr>
          <p:nvPr>
            <p:ph type="title"/>
          </p:nvPr>
        </p:nvSpPr>
        <p:spPr/>
        <p:txBody>
          <a:bodyPr/>
          <a:lstStyle/>
          <a:p>
            <a:r>
              <a:rPr lang="en-US" dirty="0"/>
              <a:t>IV.ii.2.F – IU Procedures (Cont’d)</a:t>
            </a:r>
          </a:p>
        </p:txBody>
      </p:sp>
      <p:sp>
        <p:nvSpPr>
          <p:cNvPr id="3" name="Content Placeholder 2">
            <a:extLst>
              <a:ext uri="{FF2B5EF4-FFF2-40B4-BE49-F238E27FC236}">
                <a16:creationId xmlns:a16="http://schemas.microsoft.com/office/drawing/2014/main" id="{DC78E4C5-8485-429C-B136-696D4F311A39}"/>
              </a:ext>
            </a:extLst>
          </p:cNvPr>
          <p:cNvSpPr>
            <a:spLocks noGrp="1"/>
          </p:cNvSpPr>
          <p:nvPr>
            <p:ph idx="1"/>
          </p:nvPr>
        </p:nvSpPr>
        <p:spPr/>
        <p:txBody>
          <a:bodyPr/>
          <a:lstStyle/>
          <a:p>
            <a:r>
              <a:rPr lang="en-US" dirty="0"/>
              <a:t>Annual SSA Wage Data Match &amp; VA Form 21-4140 Process (IV.ii.2.F.6)</a:t>
            </a:r>
          </a:p>
          <a:p>
            <a:pPr lvl="1"/>
            <a:r>
              <a:rPr lang="en-US" dirty="0"/>
              <a:t>Clarifies that the match identifies </a:t>
            </a:r>
            <a:r>
              <a:rPr lang="en-US" i="1" dirty="0"/>
              <a:t>family</a:t>
            </a:r>
            <a:r>
              <a:rPr lang="en-US" dirty="0"/>
              <a:t> income </a:t>
            </a:r>
            <a:r>
              <a:rPr lang="en-US" i="1" dirty="0"/>
              <a:t>above poverty level</a:t>
            </a:r>
          </a:p>
          <a:p>
            <a:pPr lvl="1"/>
            <a:r>
              <a:rPr lang="en-US" dirty="0"/>
              <a:t>Process and letters have changed this year</a:t>
            </a:r>
          </a:p>
          <a:p>
            <a:pPr marL="457200" lvl="1" indent="0">
              <a:buNone/>
            </a:pPr>
            <a:endParaRPr lang="en-US" sz="1000" dirty="0"/>
          </a:p>
          <a:p>
            <a:pPr lvl="2"/>
            <a:r>
              <a:rPr lang="en-US" sz="2400" dirty="0"/>
              <a:t>Asks Veterans to provide info about all family income</a:t>
            </a:r>
          </a:p>
          <a:p>
            <a:pPr marL="914400" lvl="2" indent="0">
              <a:buNone/>
            </a:pPr>
            <a:endParaRPr lang="en-US" sz="800" dirty="0"/>
          </a:p>
          <a:p>
            <a:pPr lvl="2"/>
            <a:r>
              <a:rPr lang="en-US" sz="2400" dirty="0"/>
              <a:t>Requires documentation to explain income source(s)</a:t>
            </a:r>
          </a:p>
          <a:p>
            <a:pPr marL="914400" lvl="2" indent="0">
              <a:buNone/>
            </a:pPr>
            <a:endParaRPr lang="en-US" sz="500" dirty="0"/>
          </a:p>
          <a:p>
            <a:pPr lvl="3">
              <a:buFont typeface="Wingdings" panose="05000000000000000000" pitchFamily="2" charset="2"/>
              <a:buChar char="q"/>
            </a:pPr>
            <a:r>
              <a:rPr lang="en-US" dirty="0"/>
              <a:t>Tax documents</a:t>
            </a:r>
          </a:p>
          <a:p>
            <a:pPr lvl="3">
              <a:buFont typeface="Wingdings" panose="05000000000000000000" pitchFamily="2" charset="2"/>
              <a:buChar char="q"/>
            </a:pPr>
            <a:r>
              <a:rPr lang="en-US" dirty="0"/>
              <a:t>Pay information </a:t>
            </a:r>
          </a:p>
          <a:p>
            <a:pPr lvl="3">
              <a:buFont typeface="Wingdings" panose="05000000000000000000" pitchFamily="2" charset="2"/>
              <a:buChar char="q"/>
            </a:pPr>
            <a:r>
              <a:rPr lang="en-US" dirty="0"/>
              <a:t>Employer statement</a:t>
            </a:r>
          </a:p>
          <a:p>
            <a:pPr lvl="3">
              <a:buFont typeface="Wingdings" panose="05000000000000000000" pitchFamily="2" charset="2"/>
              <a:buChar char="q"/>
            </a:pPr>
            <a:r>
              <a:rPr lang="en-US" i="1" dirty="0"/>
              <a:t>VA Form 21-4138</a:t>
            </a:r>
          </a:p>
        </p:txBody>
      </p:sp>
      <p:sp>
        <p:nvSpPr>
          <p:cNvPr id="4" name="Slide Number Placeholder 3">
            <a:extLst>
              <a:ext uri="{FF2B5EF4-FFF2-40B4-BE49-F238E27FC236}">
                <a16:creationId xmlns:a16="http://schemas.microsoft.com/office/drawing/2014/main" id="{014BB68A-C518-4E69-B419-67D313048073}"/>
              </a:ext>
            </a:extLst>
          </p:cNvPr>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387789010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November 14, 2019</a:t>
            </a:r>
          </a:p>
        </p:txBody>
      </p:sp>
      <p:sp>
        <p:nvSpPr>
          <p:cNvPr id="6" name="Rectangle 2"/>
          <p:cNvSpPr txBox="1">
            <a:spLocks noChangeArrowheads="1"/>
          </p:cNvSpPr>
          <p:nvPr/>
        </p:nvSpPr>
        <p:spPr bwMode="auto">
          <a:xfrm>
            <a:off x="717847" y="5406819"/>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New and Relevant Evidence Defined</a:t>
            </a:r>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sp>
        <p:nvSpPr>
          <p:cNvPr id="7" name="TextBox 1"/>
          <p:cNvSpPr txBox="1">
            <a:spLocks noChangeArrowheads="1"/>
          </p:cNvSpPr>
          <p:nvPr/>
        </p:nvSpPr>
        <p:spPr bwMode="auto">
          <a:xfrm>
            <a:off x="666975" y="2512559"/>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Samuel (Clint) Bass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Rating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Wichita VA Regional Office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650635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9DF7-E3CC-433C-B54B-344BD0040CAD}"/>
              </a:ext>
            </a:extLst>
          </p:cNvPr>
          <p:cNvSpPr>
            <a:spLocks noGrp="1"/>
          </p:cNvSpPr>
          <p:nvPr>
            <p:ph type="title"/>
          </p:nvPr>
        </p:nvSpPr>
        <p:spPr/>
        <p:txBody>
          <a:bodyPr/>
          <a:lstStyle/>
          <a:p>
            <a:r>
              <a:rPr lang="en-US" dirty="0"/>
              <a:t>New and Relevant Evidence References</a:t>
            </a:r>
          </a:p>
        </p:txBody>
      </p:sp>
      <p:sp>
        <p:nvSpPr>
          <p:cNvPr id="3" name="Content Placeholder 2">
            <a:extLst>
              <a:ext uri="{FF2B5EF4-FFF2-40B4-BE49-F238E27FC236}">
                <a16:creationId xmlns:a16="http://schemas.microsoft.com/office/drawing/2014/main" id="{2379D80B-EA59-4CB9-8772-9356BF38DC51}"/>
              </a:ext>
            </a:extLst>
          </p:cNvPr>
          <p:cNvSpPr>
            <a:spLocks noGrp="1"/>
          </p:cNvSpPr>
          <p:nvPr>
            <p:ph idx="1"/>
          </p:nvPr>
        </p:nvSpPr>
        <p:spPr/>
        <p:txBody>
          <a:bodyPr/>
          <a:lstStyle/>
          <a:p>
            <a:r>
              <a:rPr lang="en-US" dirty="0">
                <a:hlinkClick r:id="rId2"/>
              </a:rPr>
              <a:t>38 CFR 3.156(d)</a:t>
            </a:r>
            <a:endParaRPr lang="en-US" dirty="0"/>
          </a:p>
          <a:p>
            <a:pPr marL="0" indent="0">
              <a:buNone/>
            </a:pPr>
            <a:endParaRPr lang="en-US" sz="1000" dirty="0"/>
          </a:p>
          <a:p>
            <a:r>
              <a:rPr lang="en-US" dirty="0">
                <a:hlinkClick r:id="rId3"/>
              </a:rPr>
              <a:t>38 CFR 3.2501</a:t>
            </a:r>
            <a:endParaRPr lang="en-US" dirty="0"/>
          </a:p>
          <a:p>
            <a:pPr marL="0" indent="0">
              <a:buNone/>
            </a:pPr>
            <a:endParaRPr lang="en-US" sz="1000" dirty="0"/>
          </a:p>
          <a:p>
            <a:r>
              <a:rPr lang="en-US" dirty="0">
                <a:hlinkClick r:id="rId4"/>
              </a:rPr>
              <a:t>M21-1 III.iv.2.B.3.d through e</a:t>
            </a:r>
            <a:endParaRPr lang="en-US" dirty="0"/>
          </a:p>
          <a:p>
            <a:pPr marL="0" indent="0">
              <a:buNone/>
            </a:pPr>
            <a:endParaRPr lang="en-US" sz="1000" dirty="0"/>
          </a:p>
          <a:p>
            <a:r>
              <a:rPr lang="en-US" dirty="0">
                <a:hlinkClick r:id="rId5"/>
              </a:rPr>
              <a:t>M21-1 III.ii.2.D.1.b</a:t>
            </a:r>
            <a:endParaRPr lang="en-US" dirty="0"/>
          </a:p>
          <a:p>
            <a:pPr marL="0" indent="0">
              <a:buNone/>
            </a:pPr>
            <a:endParaRPr lang="en-US" sz="1000" dirty="0"/>
          </a:p>
          <a:p>
            <a:r>
              <a:rPr lang="en-US" dirty="0">
                <a:hlinkClick r:id="rId6"/>
              </a:rPr>
              <a:t>Compensation Service AMA FAQs</a:t>
            </a:r>
            <a:endParaRPr lang="en-US" dirty="0"/>
          </a:p>
          <a:p>
            <a:pPr lvl="1"/>
            <a:r>
              <a:rPr lang="en-US" dirty="0"/>
              <a:t>Relevant FAQs dated March 3, 2019 and June 6, 2019</a:t>
            </a:r>
          </a:p>
        </p:txBody>
      </p:sp>
      <p:sp>
        <p:nvSpPr>
          <p:cNvPr id="4" name="Slide Number Placeholder 3">
            <a:extLst>
              <a:ext uri="{FF2B5EF4-FFF2-40B4-BE49-F238E27FC236}">
                <a16:creationId xmlns:a16="http://schemas.microsoft.com/office/drawing/2014/main" id="{C32AA43D-49C2-495C-9B79-FFDC6B4AC50E}"/>
              </a:ext>
            </a:extLst>
          </p:cNvPr>
          <p:cNvSpPr>
            <a:spLocks noGrp="1"/>
          </p:cNvSpPr>
          <p:nvPr>
            <p:ph type="sldNum" sz="quarter" idx="10"/>
          </p:nvPr>
        </p:nvSpPr>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222527451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M21-1 – New and Relevant Evidence</a:t>
            </a:r>
          </a:p>
        </p:txBody>
      </p:sp>
      <p:sp>
        <p:nvSpPr>
          <p:cNvPr id="3" name="Content Placeholder 2"/>
          <p:cNvSpPr>
            <a:spLocks noGrp="1"/>
          </p:cNvSpPr>
          <p:nvPr>
            <p:ph idx="1"/>
          </p:nvPr>
        </p:nvSpPr>
        <p:spPr/>
        <p:txBody>
          <a:bodyPr/>
          <a:lstStyle/>
          <a:p>
            <a:r>
              <a:rPr lang="en-US" dirty="0"/>
              <a:t>The M21-1 was extensively updated following the implementation of AMA on 02/19/2019</a:t>
            </a:r>
          </a:p>
          <a:p>
            <a:pPr lvl="1"/>
            <a:r>
              <a:rPr lang="en-US" dirty="0"/>
              <a:t>Specifically, </a:t>
            </a:r>
            <a:r>
              <a:rPr lang="en-US" u="sng" dirty="0">
                <a:hlinkClick r:id="rId2"/>
              </a:rPr>
              <a:t>M21-1 III.iv.2.B.3.d</a:t>
            </a:r>
            <a:r>
              <a:rPr lang="en-US" b="1" dirty="0"/>
              <a:t> </a:t>
            </a:r>
            <a:r>
              <a:rPr lang="en-US" dirty="0"/>
              <a:t>was added to define VA’s legal definition of </a:t>
            </a:r>
            <a:r>
              <a:rPr lang="en-US" i="1" dirty="0"/>
              <a:t>“new and relevant”</a:t>
            </a:r>
            <a:r>
              <a:rPr lang="en-US" dirty="0"/>
              <a:t> evidence</a:t>
            </a:r>
          </a:p>
          <a:p>
            <a:endParaRPr lang="en-US" b="1" dirty="0"/>
          </a:p>
          <a:p>
            <a:r>
              <a:rPr lang="en-US" b="1" i="1" dirty="0"/>
              <a:t>New</a:t>
            </a:r>
            <a:r>
              <a:rPr lang="en-US" dirty="0"/>
              <a:t> evidence that affirms findings previously deemed favorable, such as a diagnosis of the claimed condition, would be considered </a:t>
            </a:r>
            <a:r>
              <a:rPr lang="en-US" b="1" i="1" dirty="0"/>
              <a:t>relevant</a:t>
            </a:r>
            <a:r>
              <a:rPr lang="en-US" dirty="0"/>
              <a:t> evidence</a:t>
            </a:r>
          </a:p>
        </p:txBody>
      </p:sp>
      <p:sp>
        <p:nvSpPr>
          <p:cNvPr id="4" name="Slide Number Placeholder 3"/>
          <p:cNvSpPr>
            <a:spLocks noGrp="1"/>
          </p:cNvSpPr>
          <p:nvPr>
            <p:ph type="sldNum" sz="quarter" idx="10"/>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716778143"/>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D50A-0CEB-4ECD-8DD2-2DA76F1E1991}"/>
              </a:ext>
            </a:extLst>
          </p:cNvPr>
          <p:cNvSpPr>
            <a:spLocks noGrp="1"/>
          </p:cNvSpPr>
          <p:nvPr>
            <p:ph type="title"/>
          </p:nvPr>
        </p:nvSpPr>
        <p:spPr/>
        <p:txBody>
          <a:bodyPr/>
          <a:lstStyle/>
          <a:p>
            <a:r>
              <a:rPr lang="en-US" dirty="0"/>
              <a:t>Definition – New and Relevant Evidence</a:t>
            </a:r>
          </a:p>
        </p:txBody>
      </p:sp>
      <p:sp>
        <p:nvSpPr>
          <p:cNvPr id="3" name="Content Placeholder 2">
            <a:extLst>
              <a:ext uri="{FF2B5EF4-FFF2-40B4-BE49-F238E27FC236}">
                <a16:creationId xmlns:a16="http://schemas.microsoft.com/office/drawing/2014/main" id="{D37D2A9F-0E45-4D9F-A5B7-75E5691BC70A}"/>
              </a:ext>
            </a:extLst>
          </p:cNvPr>
          <p:cNvSpPr>
            <a:spLocks noGrp="1"/>
          </p:cNvSpPr>
          <p:nvPr>
            <p:ph idx="1"/>
          </p:nvPr>
        </p:nvSpPr>
        <p:spPr/>
        <p:txBody>
          <a:bodyPr/>
          <a:lstStyle/>
          <a:p>
            <a:r>
              <a:rPr lang="en-US" dirty="0"/>
              <a:t>As defined in 38 CFR 3.2501 and M21-1 III.iv.2.B.3.d</a:t>
            </a:r>
          </a:p>
          <a:p>
            <a:pPr marL="0" indent="0">
              <a:buNone/>
            </a:pPr>
            <a:endParaRPr lang="en-US" sz="1000" dirty="0"/>
          </a:p>
          <a:p>
            <a:pPr lvl="1"/>
            <a:r>
              <a:rPr lang="en-US" sz="2200" b="1" i="1" dirty="0">
                <a:ea typeface="+mn-ea"/>
              </a:rPr>
              <a:t>New </a:t>
            </a:r>
            <a:r>
              <a:rPr lang="en-US" sz="2200" dirty="0">
                <a:ea typeface="+mn-ea"/>
              </a:rPr>
              <a:t>evidence is evidence not previously part of the actual record before agency adjudicators</a:t>
            </a:r>
          </a:p>
          <a:p>
            <a:pPr marL="457200" lvl="1" indent="0">
              <a:buNone/>
            </a:pPr>
            <a:endParaRPr lang="en-US" sz="1000" dirty="0">
              <a:ea typeface="+mn-ea"/>
            </a:endParaRPr>
          </a:p>
          <a:p>
            <a:pPr lvl="1"/>
            <a:r>
              <a:rPr lang="en-US" sz="2200" b="1" i="1" dirty="0">
                <a:ea typeface="+mn-ea"/>
              </a:rPr>
              <a:t>Relevant </a:t>
            </a:r>
            <a:r>
              <a:rPr lang="en-US" sz="2200" dirty="0">
                <a:ea typeface="+mn-ea"/>
              </a:rPr>
              <a:t>evidence is information that tends to prove or disprove a matter at issue in a claim</a:t>
            </a:r>
          </a:p>
          <a:p>
            <a:pPr marL="457200" lvl="1" indent="0">
              <a:buNone/>
            </a:pPr>
            <a:endParaRPr lang="en-US" sz="800" dirty="0">
              <a:ea typeface="+mn-ea"/>
            </a:endParaRPr>
          </a:p>
          <a:p>
            <a:pPr lvl="2"/>
            <a:r>
              <a:rPr lang="en-US" sz="1800" dirty="0">
                <a:ea typeface="+mn-ea"/>
              </a:rPr>
              <a:t>Relevant evidence also includes evidence that raises a theory of entitlement that was not previously addressed</a:t>
            </a:r>
          </a:p>
          <a:p>
            <a:pPr marL="914400" lvl="2" indent="0">
              <a:buNone/>
            </a:pPr>
            <a:endParaRPr lang="en-US" sz="1000" dirty="0">
              <a:ea typeface="+mn-ea"/>
            </a:endParaRPr>
          </a:p>
          <a:p>
            <a:pPr lvl="1"/>
            <a:r>
              <a:rPr lang="en-US" b="1" i="1" dirty="0"/>
              <a:t>Note:</a:t>
            </a:r>
            <a:r>
              <a:rPr lang="en-US" b="1" dirty="0"/>
              <a:t>  New evidence that affirms findings previously deemed favorable to the claimant is </a:t>
            </a:r>
            <a:r>
              <a:rPr lang="en-US" b="1" i="1" dirty="0"/>
              <a:t>still</a:t>
            </a:r>
            <a:r>
              <a:rPr lang="en-US" b="1" dirty="0"/>
              <a:t> relevant</a:t>
            </a:r>
          </a:p>
          <a:p>
            <a:pPr lvl="2"/>
            <a:r>
              <a:rPr lang="en-US" dirty="0"/>
              <a:t>No requirements that relevant evidence prove a previously unsubstantiated matter</a:t>
            </a:r>
          </a:p>
        </p:txBody>
      </p:sp>
      <p:sp>
        <p:nvSpPr>
          <p:cNvPr id="4" name="Slide Number Placeholder 3">
            <a:extLst>
              <a:ext uri="{FF2B5EF4-FFF2-40B4-BE49-F238E27FC236}">
                <a16:creationId xmlns:a16="http://schemas.microsoft.com/office/drawing/2014/main" id="{B3D8C61F-2DDA-4DEE-9A61-6D475E5F0F3A}"/>
              </a:ext>
            </a:extLst>
          </p:cNvPr>
          <p:cNvSpPr>
            <a:spLocks noGrp="1"/>
          </p:cNvSpPr>
          <p:nvPr>
            <p:ph type="sldNum" sz="quarter" idx="10"/>
          </p:nvPr>
        </p:nvSpPr>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422531471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8D27-3B94-4C83-8D74-3D7E5674240F}"/>
              </a:ext>
            </a:extLst>
          </p:cNvPr>
          <p:cNvSpPr>
            <a:spLocks noGrp="1"/>
          </p:cNvSpPr>
          <p:nvPr>
            <p:ph type="title"/>
          </p:nvPr>
        </p:nvSpPr>
        <p:spPr/>
        <p:txBody>
          <a:bodyPr/>
          <a:lstStyle/>
          <a:p>
            <a:r>
              <a:rPr lang="en-US" dirty="0"/>
              <a:t>AMA FAQ Dated June 6, 2019</a:t>
            </a:r>
          </a:p>
        </p:txBody>
      </p:sp>
      <p:sp>
        <p:nvSpPr>
          <p:cNvPr id="3" name="Content Placeholder 2">
            <a:extLst>
              <a:ext uri="{FF2B5EF4-FFF2-40B4-BE49-F238E27FC236}">
                <a16:creationId xmlns:a16="http://schemas.microsoft.com/office/drawing/2014/main" id="{9EC4300E-1EB4-4F7F-9870-DF59691DCD1D}"/>
              </a:ext>
            </a:extLst>
          </p:cNvPr>
          <p:cNvSpPr>
            <a:spLocks noGrp="1"/>
          </p:cNvSpPr>
          <p:nvPr>
            <p:ph idx="1"/>
          </p:nvPr>
        </p:nvSpPr>
        <p:spPr/>
        <p:txBody>
          <a:bodyPr/>
          <a:lstStyle/>
          <a:p>
            <a:r>
              <a:rPr lang="en-US" b="1" dirty="0"/>
              <a:t>Question:</a:t>
            </a:r>
            <a:r>
              <a:rPr lang="en-US" dirty="0"/>
              <a:t>  It seems as if new and relevant is just a re-wording of new and material - not sure I completely understand the difference?</a:t>
            </a:r>
          </a:p>
          <a:p>
            <a:pPr marL="0" indent="0">
              <a:buNone/>
            </a:pPr>
            <a:endParaRPr lang="en-US" sz="1000" dirty="0"/>
          </a:p>
          <a:p>
            <a:pPr lvl="1"/>
            <a:r>
              <a:rPr lang="en-US" b="1" dirty="0"/>
              <a:t>Answer:</a:t>
            </a:r>
            <a:r>
              <a:rPr lang="en-US" dirty="0"/>
              <a:t>  New evidence is evidence not previously part of the actual record before the agency.  Relevant evidence tends to prove or disprove a matter at issue in a claim or raises a new theory of entitlement that was not previously addressed.  See M21-1, Part III, Subpart iv, 2.B.3.d.  It is intended to be a lower threshold than the material standard wherein the evidence presented had to relate to an unestablished fact necessary to substantiate the claim.</a:t>
            </a:r>
          </a:p>
          <a:p>
            <a:endParaRPr lang="en-US" dirty="0"/>
          </a:p>
        </p:txBody>
      </p:sp>
      <p:sp>
        <p:nvSpPr>
          <p:cNvPr id="4" name="Slide Number Placeholder 3">
            <a:extLst>
              <a:ext uri="{FF2B5EF4-FFF2-40B4-BE49-F238E27FC236}">
                <a16:creationId xmlns:a16="http://schemas.microsoft.com/office/drawing/2014/main" id="{B1AD8823-4F59-4CCF-9B99-4A0AF20C44FC}"/>
              </a:ext>
            </a:extLst>
          </p:cNvPr>
          <p:cNvSpPr>
            <a:spLocks noGrp="1"/>
          </p:cNvSpPr>
          <p:nvPr>
            <p:ph type="sldNum" sz="quarter" idx="10"/>
          </p:nvPr>
        </p:nvSpPr>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3133510134"/>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36DB-8E57-4BC9-A888-FBD33794E592}"/>
              </a:ext>
            </a:extLst>
          </p:cNvPr>
          <p:cNvSpPr>
            <a:spLocks noGrp="1"/>
          </p:cNvSpPr>
          <p:nvPr>
            <p:ph type="title"/>
          </p:nvPr>
        </p:nvSpPr>
        <p:spPr/>
        <p:txBody>
          <a:bodyPr/>
          <a:lstStyle/>
          <a:p>
            <a:r>
              <a:rPr lang="en-US" dirty="0"/>
              <a:t>New and Relevant Evidence Scenario</a:t>
            </a:r>
          </a:p>
        </p:txBody>
      </p:sp>
      <p:sp>
        <p:nvSpPr>
          <p:cNvPr id="3" name="Content Placeholder 2">
            <a:extLst>
              <a:ext uri="{FF2B5EF4-FFF2-40B4-BE49-F238E27FC236}">
                <a16:creationId xmlns:a16="http://schemas.microsoft.com/office/drawing/2014/main" id="{54DC0ABA-1C60-4B47-973B-9242E29D9AF8}"/>
              </a:ext>
            </a:extLst>
          </p:cNvPr>
          <p:cNvSpPr>
            <a:spLocks noGrp="1"/>
          </p:cNvSpPr>
          <p:nvPr>
            <p:ph idx="1"/>
          </p:nvPr>
        </p:nvSpPr>
        <p:spPr/>
        <p:txBody>
          <a:bodyPr/>
          <a:lstStyle/>
          <a:p>
            <a:r>
              <a:rPr lang="en-US" sz="2400" dirty="0"/>
              <a:t>SC previously denied (direct) for left knee arthritis by rating dated 01/03/2017</a:t>
            </a:r>
          </a:p>
          <a:p>
            <a:pPr lvl="1"/>
            <a:r>
              <a:rPr lang="en-US" sz="2000" dirty="0"/>
              <a:t>STRs show evidence of an in-service left knee injury</a:t>
            </a:r>
          </a:p>
          <a:p>
            <a:pPr lvl="1"/>
            <a:r>
              <a:rPr lang="en-US" sz="2000" dirty="0"/>
              <a:t>VAE shows diagnosis of left knee arthritis with negative direct medical opinion</a:t>
            </a:r>
          </a:p>
          <a:p>
            <a:pPr lvl="1"/>
            <a:r>
              <a:rPr lang="en-US" sz="2000" dirty="0"/>
              <a:t>Presumptive SC under 38 CFR 3.309(a) not shown</a:t>
            </a:r>
          </a:p>
          <a:p>
            <a:pPr lvl="1"/>
            <a:r>
              <a:rPr lang="en-US" sz="2000" dirty="0"/>
              <a:t>Award notification letter dated 01/07/2017</a:t>
            </a:r>
          </a:p>
          <a:p>
            <a:pPr marL="457200" lvl="1" indent="0">
              <a:buNone/>
            </a:pPr>
            <a:endParaRPr lang="en-US" dirty="0"/>
          </a:p>
          <a:p>
            <a:r>
              <a:rPr lang="en-US" sz="2400" dirty="0"/>
              <a:t>VA received substantially complete VA Form 20-0995 on 07/11/2019</a:t>
            </a:r>
          </a:p>
          <a:p>
            <a:pPr lvl="1"/>
            <a:r>
              <a:rPr lang="en-US" sz="2000" dirty="0"/>
              <a:t>Recent VA treatment records identified and obtained show continued complaints and diagnosis of left knee arthritis since the prior denial was issued</a:t>
            </a:r>
          </a:p>
          <a:p>
            <a:pPr lvl="1"/>
            <a:r>
              <a:rPr lang="en-US" sz="2000" dirty="0"/>
              <a:t>No other evidence was submitted or identified</a:t>
            </a:r>
          </a:p>
          <a:p>
            <a:pPr marL="457200" lvl="1" indent="0">
              <a:buNone/>
            </a:pPr>
            <a:endParaRPr lang="en-US" sz="1400" dirty="0"/>
          </a:p>
          <a:p>
            <a:r>
              <a:rPr lang="en-US" sz="2400" b="1" dirty="0"/>
              <a:t>Question:</a:t>
            </a:r>
            <a:r>
              <a:rPr lang="en-US" sz="2400" dirty="0"/>
              <a:t>  Does new and relevant evidence exist?</a:t>
            </a:r>
            <a:endParaRPr lang="en-US" dirty="0"/>
          </a:p>
        </p:txBody>
      </p:sp>
      <p:sp>
        <p:nvSpPr>
          <p:cNvPr id="4" name="Slide Number Placeholder 3">
            <a:extLst>
              <a:ext uri="{FF2B5EF4-FFF2-40B4-BE49-F238E27FC236}">
                <a16:creationId xmlns:a16="http://schemas.microsoft.com/office/drawing/2014/main" id="{58F2DDA7-18F3-4740-9E4C-9B6BD5C0F684}"/>
              </a:ext>
            </a:extLst>
          </p:cNvPr>
          <p:cNvSpPr>
            <a:spLocks noGrp="1"/>
          </p:cNvSpPr>
          <p:nvPr>
            <p:ph type="sldNum" sz="quarter" idx="10"/>
          </p:nvPr>
        </p:nvSpPr>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220178799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CB65-AC4D-4967-95ED-1DE80E17717D}"/>
              </a:ext>
            </a:extLst>
          </p:cNvPr>
          <p:cNvSpPr>
            <a:spLocks noGrp="1"/>
          </p:cNvSpPr>
          <p:nvPr>
            <p:ph type="title"/>
          </p:nvPr>
        </p:nvSpPr>
        <p:spPr/>
        <p:txBody>
          <a:bodyPr/>
          <a:lstStyle/>
          <a:p>
            <a:r>
              <a:rPr lang="en-US" dirty="0"/>
              <a:t>Scenario Answer</a:t>
            </a:r>
          </a:p>
        </p:txBody>
      </p:sp>
      <p:sp>
        <p:nvSpPr>
          <p:cNvPr id="3" name="Content Placeholder 2">
            <a:extLst>
              <a:ext uri="{FF2B5EF4-FFF2-40B4-BE49-F238E27FC236}">
                <a16:creationId xmlns:a16="http://schemas.microsoft.com/office/drawing/2014/main" id="{2ED090CD-57A3-4847-B1CD-3D885F8497D2}"/>
              </a:ext>
            </a:extLst>
          </p:cNvPr>
          <p:cNvSpPr>
            <a:spLocks noGrp="1"/>
          </p:cNvSpPr>
          <p:nvPr>
            <p:ph idx="1"/>
          </p:nvPr>
        </p:nvSpPr>
        <p:spPr>
          <a:xfrm>
            <a:off x="847164" y="1589518"/>
            <a:ext cx="11176393" cy="4766832"/>
          </a:xfrm>
        </p:spPr>
        <p:txBody>
          <a:bodyPr/>
          <a:lstStyle/>
          <a:p>
            <a:r>
              <a:rPr lang="en-US" sz="2400" dirty="0"/>
              <a:t>Yes – </a:t>
            </a:r>
            <a:r>
              <a:rPr lang="en-US" sz="2400" i="1" dirty="0"/>
              <a:t>“New and relevant”</a:t>
            </a:r>
            <a:r>
              <a:rPr lang="en-US" sz="2400" dirty="0"/>
              <a:t> evidence exists because the recent VA treatment records affirm findings previously deemed favorable (diagnosis), so the claim must be decided on its merits</a:t>
            </a:r>
          </a:p>
          <a:p>
            <a:pPr lvl="2"/>
            <a:r>
              <a:rPr lang="en-US" dirty="0"/>
              <a:t>There were two findings deemed favorable to the Veteran</a:t>
            </a:r>
          </a:p>
          <a:p>
            <a:pPr lvl="3"/>
            <a:r>
              <a:rPr lang="en-US" sz="1800" dirty="0"/>
              <a:t>Incurrence (in-service event) and diagnosis</a:t>
            </a:r>
          </a:p>
          <a:p>
            <a:pPr lvl="2"/>
            <a:r>
              <a:rPr lang="en-US" dirty="0"/>
              <a:t>The unsubstantiated matter (unestablished fact needed to substantiate the claim) was the missing nexus</a:t>
            </a:r>
          </a:p>
          <a:p>
            <a:pPr lvl="3"/>
            <a:r>
              <a:rPr lang="en-US" sz="1800" dirty="0"/>
              <a:t>Unlike the prior new and material standard, there is no requirement that evidence prove a previously unsubstantiated matter in order for it to be considered </a:t>
            </a:r>
            <a:r>
              <a:rPr lang="en-US" sz="1800" i="1" dirty="0"/>
              <a:t>“relevant”</a:t>
            </a:r>
          </a:p>
          <a:p>
            <a:pPr lvl="3"/>
            <a:r>
              <a:rPr lang="en-US" sz="1800" dirty="0"/>
              <a:t>Since the recent treatment records showing treatment for and diagnosis of left knee arthritis is considered relevant as it affirms the findings previously deemed favorable</a:t>
            </a:r>
          </a:p>
          <a:p>
            <a:pPr marL="1371600" lvl="3" indent="0">
              <a:buNone/>
            </a:pPr>
            <a:endParaRPr lang="en-US" sz="500" dirty="0"/>
          </a:p>
          <a:p>
            <a:pPr lvl="2">
              <a:buFont typeface="Wingdings" panose="05000000000000000000" pitchFamily="2" charset="2"/>
              <a:buChar char="Ø"/>
            </a:pPr>
            <a:r>
              <a:rPr lang="en-US" b="1" i="1" dirty="0"/>
              <a:t>Note:</a:t>
            </a:r>
            <a:r>
              <a:rPr lang="en-US" dirty="0"/>
              <a:t>  When the evidence received is new and relevant, we must not deny as not new and relevant; rather, the claim must be </a:t>
            </a:r>
            <a:r>
              <a:rPr lang="en-US" i="1" dirty="0"/>
              <a:t>“decided”</a:t>
            </a:r>
            <a:r>
              <a:rPr lang="en-US" dirty="0"/>
              <a:t> on its merits (which does not necessarily mean a grant of SC is in order)</a:t>
            </a:r>
          </a:p>
          <a:p>
            <a:pPr lvl="1"/>
            <a:endParaRPr lang="en-US" dirty="0"/>
          </a:p>
        </p:txBody>
      </p:sp>
      <p:sp>
        <p:nvSpPr>
          <p:cNvPr id="4" name="Slide Number Placeholder 3">
            <a:extLst>
              <a:ext uri="{FF2B5EF4-FFF2-40B4-BE49-F238E27FC236}">
                <a16:creationId xmlns:a16="http://schemas.microsoft.com/office/drawing/2014/main" id="{5A122F90-4EE5-4878-96E9-4B50B701D5E0}"/>
              </a:ext>
            </a:extLst>
          </p:cNvPr>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92019709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CA8F-1574-40AC-8810-31D737CDA7A6}"/>
              </a:ext>
            </a:extLst>
          </p:cNvPr>
          <p:cNvSpPr>
            <a:spLocks noGrp="1"/>
          </p:cNvSpPr>
          <p:nvPr>
            <p:ph type="title"/>
          </p:nvPr>
        </p:nvSpPr>
        <p:spPr/>
        <p:txBody>
          <a:bodyPr/>
          <a:lstStyle/>
          <a:p>
            <a:r>
              <a:rPr lang="en-US" dirty="0"/>
              <a:t>AMA FAQ Dated March 3, 2019</a:t>
            </a:r>
          </a:p>
        </p:txBody>
      </p:sp>
      <p:sp>
        <p:nvSpPr>
          <p:cNvPr id="3" name="Content Placeholder 2">
            <a:extLst>
              <a:ext uri="{FF2B5EF4-FFF2-40B4-BE49-F238E27FC236}">
                <a16:creationId xmlns:a16="http://schemas.microsoft.com/office/drawing/2014/main" id="{D770D4F3-34D1-44ED-90F1-E5F7EA9CA5F0}"/>
              </a:ext>
            </a:extLst>
          </p:cNvPr>
          <p:cNvSpPr>
            <a:spLocks noGrp="1"/>
          </p:cNvSpPr>
          <p:nvPr>
            <p:ph idx="1"/>
          </p:nvPr>
        </p:nvSpPr>
        <p:spPr/>
        <p:txBody>
          <a:bodyPr/>
          <a:lstStyle/>
          <a:p>
            <a:r>
              <a:rPr lang="en-US" b="1" dirty="0"/>
              <a:t>Question:</a:t>
            </a:r>
            <a:r>
              <a:rPr lang="en-US" dirty="0"/>
              <a:t>  If VA previously denied a right knee condition on direct SC, and now the Veteran claims a right knee condition secondary to a SC left hip condition, what is the process?</a:t>
            </a:r>
          </a:p>
          <a:p>
            <a:pPr marL="0" indent="0">
              <a:buNone/>
            </a:pPr>
            <a:endParaRPr lang="en-US" sz="1000" dirty="0"/>
          </a:p>
          <a:p>
            <a:pPr lvl="1"/>
            <a:r>
              <a:rPr lang="en-US" b="1" dirty="0"/>
              <a:t>Answer:</a:t>
            </a:r>
            <a:r>
              <a:rPr lang="en-US" dirty="0"/>
              <a:t>  This would be considered a supplemental claim and would require submission of the claim on VA Form 20-0995, </a:t>
            </a:r>
            <a:r>
              <a:rPr lang="en-US" i="1" dirty="0"/>
              <a:t>Decision Review Request: Supplemental Claim</a:t>
            </a:r>
            <a:r>
              <a:rPr lang="en-US" dirty="0"/>
              <a:t>.  In addition, the mere contention of </a:t>
            </a:r>
            <a:r>
              <a:rPr lang="en-US" i="1" dirty="0"/>
              <a:t>“secondary service connection”</a:t>
            </a:r>
            <a:r>
              <a:rPr lang="en-US" dirty="0"/>
              <a:t> is sufficient to meet the </a:t>
            </a:r>
            <a:r>
              <a:rPr lang="en-US" i="1" dirty="0"/>
              <a:t>“new and relevant evidence”</a:t>
            </a:r>
            <a:r>
              <a:rPr lang="en-US" dirty="0"/>
              <a:t> standard to render the claim complete.</a:t>
            </a:r>
          </a:p>
          <a:p>
            <a:pPr lvl="1"/>
            <a:endParaRPr lang="en-US" dirty="0"/>
          </a:p>
          <a:p>
            <a:endParaRPr lang="en-US" dirty="0"/>
          </a:p>
        </p:txBody>
      </p:sp>
      <p:sp>
        <p:nvSpPr>
          <p:cNvPr id="4" name="Slide Number Placeholder 3">
            <a:extLst>
              <a:ext uri="{FF2B5EF4-FFF2-40B4-BE49-F238E27FC236}">
                <a16:creationId xmlns:a16="http://schemas.microsoft.com/office/drawing/2014/main" id="{08570BAC-8782-429C-9D98-09D2B5D3DD66}"/>
              </a:ext>
            </a:extLst>
          </p:cNvPr>
          <p:cNvSpPr>
            <a:spLocks noGrp="1"/>
          </p:cNvSpPr>
          <p:nvPr>
            <p:ph type="sldNum" sz="quarter" idx="10"/>
          </p:nvPr>
        </p:nvSpPr>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1511126930"/>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2B3F-80B1-4059-94A6-F222948349F4}"/>
              </a:ext>
            </a:extLst>
          </p:cNvPr>
          <p:cNvSpPr>
            <a:spLocks noGrp="1"/>
          </p:cNvSpPr>
          <p:nvPr>
            <p:ph type="title"/>
          </p:nvPr>
        </p:nvSpPr>
        <p:spPr/>
        <p:txBody>
          <a:bodyPr/>
          <a:lstStyle/>
          <a:p>
            <a:r>
              <a:rPr lang="en-US" dirty="0"/>
              <a:t>AMA FAQ Dated June 6, 2019</a:t>
            </a:r>
          </a:p>
        </p:txBody>
      </p:sp>
      <p:sp>
        <p:nvSpPr>
          <p:cNvPr id="3" name="Content Placeholder 2">
            <a:extLst>
              <a:ext uri="{FF2B5EF4-FFF2-40B4-BE49-F238E27FC236}">
                <a16:creationId xmlns:a16="http://schemas.microsoft.com/office/drawing/2014/main" id="{9D66C158-D82C-440C-8FFB-2656E430A61F}"/>
              </a:ext>
            </a:extLst>
          </p:cNvPr>
          <p:cNvSpPr>
            <a:spLocks noGrp="1"/>
          </p:cNvSpPr>
          <p:nvPr>
            <p:ph idx="1"/>
          </p:nvPr>
        </p:nvSpPr>
        <p:spPr/>
        <p:txBody>
          <a:bodyPr/>
          <a:lstStyle/>
          <a:p>
            <a:r>
              <a:rPr lang="en-US" b="1" dirty="0"/>
              <a:t>Question:</a:t>
            </a:r>
            <a:r>
              <a:rPr lang="en-US" dirty="0"/>
              <a:t>  If there is a supplemental claim from a Veteran who missed the exam, and the Veteran doesn’t send in new evidence, is that an incomplete application?  If the only reason the Veteran was denied was due to missed exams, and they don’t send in new evidence, do we still administratively deny the claim?</a:t>
            </a:r>
          </a:p>
          <a:p>
            <a:pPr marL="0" indent="0">
              <a:buNone/>
            </a:pPr>
            <a:endParaRPr lang="en-US" sz="1000" dirty="0"/>
          </a:p>
          <a:p>
            <a:pPr lvl="1"/>
            <a:r>
              <a:rPr lang="en-US" b="1" dirty="0"/>
              <a:t>Answer:</a:t>
            </a:r>
            <a:r>
              <a:rPr lang="en-US" dirty="0"/>
              <a:t>  The Veteran stating on VA Form 20-0995 that he/she will attend the exam is enough evidence to request/reschedule the exam.</a:t>
            </a:r>
          </a:p>
          <a:p>
            <a:pPr lvl="1"/>
            <a:endParaRPr lang="en-US" dirty="0"/>
          </a:p>
        </p:txBody>
      </p:sp>
      <p:sp>
        <p:nvSpPr>
          <p:cNvPr id="4" name="Slide Number Placeholder 3">
            <a:extLst>
              <a:ext uri="{FF2B5EF4-FFF2-40B4-BE49-F238E27FC236}">
                <a16:creationId xmlns:a16="http://schemas.microsoft.com/office/drawing/2014/main" id="{E9A8AD3F-AD29-40CA-B071-7B001BA33AEF}"/>
              </a:ext>
            </a:extLst>
          </p:cNvPr>
          <p:cNvSpPr>
            <a:spLocks noGrp="1"/>
          </p:cNvSpPr>
          <p:nvPr>
            <p:ph type="sldNum" sz="quarter" idx="10"/>
          </p:nvPr>
        </p:nvSpPr>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2823207066"/>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VBMS-R Language and Other Updates</a:t>
            </a:r>
          </a:p>
        </p:txBody>
      </p:sp>
      <p:sp>
        <p:nvSpPr>
          <p:cNvPr id="4" name="Slide Number Placeholder 3"/>
          <p:cNvSpPr>
            <a:spLocks noGrp="1"/>
          </p:cNvSpPr>
          <p:nvPr>
            <p:ph type="sldNum" sz="quarter" idx="10"/>
          </p:nvPr>
        </p:nvSpPr>
        <p:spPr/>
        <p:txBody>
          <a:bodyPr/>
          <a:lstStyle/>
          <a:p>
            <a:fld id="{7C414AED-89CE-4A48-8B2B-1B3A5C68EA2A}" type="slidenum">
              <a:rPr lang="en-US" smtClean="0"/>
              <a:t>29</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Montrica Hoover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Senior Program 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Business Management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Business Process Development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346610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November 2019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EE4D-520B-4F67-A273-0109C8CE7983}"/>
              </a:ext>
            </a:extLst>
          </p:cNvPr>
          <p:cNvSpPr>
            <a:spLocks noGrp="1"/>
          </p:cNvSpPr>
          <p:nvPr>
            <p:ph type="title"/>
          </p:nvPr>
        </p:nvSpPr>
        <p:spPr/>
        <p:txBody>
          <a:bodyPr/>
          <a:lstStyle/>
          <a:p>
            <a:r>
              <a:rPr lang="en-US" dirty="0"/>
              <a:t>VBMS-R Language Updates</a:t>
            </a:r>
          </a:p>
        </p:txBody>
      </p:sp>
      <p:sp>
        <p:nvSpPr>
          <p:cNvPr id="3" name="Content Placeholder 2">
            <a:extLst>
              <a:ext uri="{FF2B5EF4-FFF2-40B4-BE49-F238E27FC236}">
                <a16:creationId xmlns:a16="http://schemas.microsoft.com/office/drawing/2014/main" id="{3B36EFB4-2D1D-41DC-80F3-A53470EC2DB2}"/>
              </a:ext>
            </a:extLst>
          </p:cNvPr>
          <p:cNvSpPr>
            <a:spLocks noGrp="1"/>
          </p:cNvSpPr>
          <p:nvPr>
            <p:ph idx="1"/>
          </p:nvPr>
        </p:nvSpPr>
        <p:spPr/>
        <p:txBody>
          <a:bodyPr/>
          <a:lstStyle/>
          <a:p>
            <a:r>
              <a:rPr lang="en-US" sz="2400" dirty="0"/>
              <a:t>Tool fragment, Deny_NoShow_VAE_S11, has been updated as follows to reflect current policy when a Veteran fails to report for a scheduled VA exam</a:t>
            </a:r>
          </a:p>
          <a:p>
            <a:pPr marL="0" indent="0">
              <a:buNone/>
            </a:pPr>
            <a:endParaRPr lang="en-US" sz="1000" dirty="0"/>
          </a:p>
          <a:p>
            <a:pPr lvl="1"/>
            <a:r>
              <a:rPr lang="en-US" sz="2000" b="1" dirty="0"/>
              <a:t>Old Text:  </a:t>
            </a:r>
            <a:r>
              <a:rPr lang="en-US" sz="1800" dirty="0"/>
              <a:t>This claim is considered based on the evidence of record as you failed to report for the scheduled VA examination.  Evidence expected from this examination which might have been material to the outcome of this claim could not be considered.  </a:t>
            </a:r>
            <a:r>
              <a:rPr lang="en-US" sz="1800" dirty="0">
                <a:highlight>
                  <a:srgbClr val="FFFF00"/>
                </a:highlight>
              </a:rPr>
              <a:t>In order for your claim to be reconsidered, you must submit</a:t>
            </a:r>
            <a:r>
              <a:rPr lang="en-US" sz="1800" dirty="0"/>
              <a:t> medical evidence of current treatment or </a:t>
            </a:r>
            <a:r>
              <a:rPr lang="en-US" sz="1800" dirty="0">
                <a:highlight>
                  <a:srgbClr val="FFFF00"/>
                </a:highlight>
              </a:rPr>
              <a:t>show</a:t>
            </a:r>
            <a:r>
              <a:rPr lang="en-US" sz="1800" dirty="0"/>
              <a:t> good cause for missing the examination, while indicating a willingness to report for another VA examination.     (38 CFR 3.655)</a:t>
            </a:r>
          </a:p>
          <a:p>
            <a:pPr marL="457200" lvl="1" indent="0">
              <a:buNone/>
            </a:pPr>
            <a:endParaRPr lang="en-US" sz="1800" dirty="0"/>
          </a:p>
          <a:p>
            <a:pPr lvl="1"/>
            <a:r>
              <a:rPr lang="en-US" sz="2000" b="1" dirty="0"/>
              <a:t>New Text:</a:t>
            </a:r>
            <a:r>
              <a:rPr lang="en-US" sz="2000" dirty="0"/>
              <a:t>  </a:t>
            </a:r>
            <a:r>
              <a:rPr lang="en-US" sz="1800" dirty="0"/>
              <a:t>This claim is considered based on the evidence of record as you failed to report for the scheduled VA examination.  Evidence expected from this examination which might have been material to the outcome of this claim could not be considered. </a:t>
            </a:r>
            <a:r>
              <a:rPr lang="en-US" sz="1800" dirty="0">
                <a:highlight>
                  <a:srgbClr val="FFFF00"/>
                </a:highlight>
              </a:rPr>
              <a:t>You may submit a supplemental claim</a:t>
            </a:r>
            <a:r>
              <a:rPr lang="en-US" sz="1800" dirty="0"/>
              <a:t> with medical evidence of current treatment or </a:t>
            </a:r>
            <a:r>
              <a:rPr lang="en-US" sz="1800" dirty="0">
                <a:highlight>
                  <a:srgbClr val="FFFF00"/>
                </a:highlight>
              </a:rPr>
              <a:t>evidence showing</a:t>
            </a:r>
            <a:r>
              <a:rPr lang="en-US" sz="1800" dirty="0"/>
              <a:t> good cause for missing the examination, while indicating a willingness to report for another VA examination. (38 CFR 3.655)</a:t>
            </a:r>
          </a:p>
          <a:p>
            <a:pPr lvl="2"/>
            <a:endParaRPr lang="en-US" dirty="0"/>
          </a:p>
        </p:txBody>
      </p:sp>
      <p:sp>
        <p:nvSpPr>
          <p:cNvPr id="4" name="Slide Number Placeholder 3">
            <a:extLst>
              <a:ext uri="{FF2B5EF4-FFF2-40B4-BE49-F238E27FC236}">
                <a16:creationId xmlns:a16="http://schemas.microsoft.com/office/drawing/2014/main" id="{AD95DA92-DA93-4964-B309-C8B5D2B8CEFF}"/>
              </a:ext>
            </a:extLst>
          </p:cNvPr>
          <p:cNvSpPr>
            <a:spLocks noGrp="1"/>
          </p:cNvSpPr>
          <p:nvPr>
            <p:ph type="sldNum" sz="quarter" idx="10"/>
          </p:nvPr>
        </p:nvSpPr>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60585673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E56B-6EC7-4B17-9EF6-828BDC4BAAF4}"/>
              </a:ext>
            </a:extLst>
          </p:cNvPr>
          <p:cNvSpPr>
            <a:spLocks noGrp="1"/>
          </p:cNvSpPr>
          <p:nvPr>
            <p:ph type="title"/>
          </p:nvPr>
        </p:nvSpPr>
        <p:spPr/>
        <p:txBody>
          <a:bodyPr/>
          <a:lstStyle/>
          <a:p>
            <a:r>
              <a:rPr lang="en-US" dirty="0"/>
              <a:t>VBMS-R Language Updates (Cont’d)</a:t>
            </a:r>
          </a:p>
        </p:txBody>
      </p:sp>
      <p:sp>
        <p:nvSpPr>
          <p:cNvPr id="3" name="Content Placeholder 2">
            <a:extLst>
              <a:ext uri="{FF2B5EF4-FFF2-40B4-BE49-F238E27FC236}">
                <a16:creationId xmlns:a16="http://schemas.microsoft.com/office/drawing/2014/main" id="{11169AEB-C128-4BA4-9B3D-CF4300CD9C90}"/>
              </a:ext>
            </a:extLst>
          </p:cNvPr>
          <p:cNvSpPr>
            <a:spLocks noGrp="1"/>
          </p:cNvSpPr>
          <p:nvPr>
            <p:ph idx="1"/>
          </p:nvPr>
        </p:nvSpPr>
        <p:spPr>
          <a:xfrm>
            <a:off x="847165" y="1589518"/>
            <a:ext cx="10719193" cy="4691641"/>
          </a:xfrm>
        </p:spPr>
        <p:txBody>
          <a:bodyPr/>
          <a:lstStyle/>
          <a:p>
            <a:r>
              <a:rPr lang="en-US" sz="2400" dirty="0"/>
              <a:t>Glossary Fragment, BD1, pertaining to </a:t>
            </a:r>
            <a:r>
              <a:rPr lang="en-US" sz="2400" i="1" dirty="0"/>
              <a:t>“reasonable doubt”</a:t>
            </a:r>
            <a:r>
              <a:rPr lang="en-US" sz="2400" dirty="0"/>
              <a:t> has been updated as follows to correctly cite 38 CFR 4.6, not 4.7</a:t>
            </a:r>
          </a:p>
          <a:p>
            <a:pPr marL="0" indent="0">
              <a:buNone/>
            </a:pPr>
            <a:endParaRPr lang="en-US" sz="1000" dirty="0"/>
          </a:p>
          <a:p>
            <a:pPr lvl="1"/>
            <a:r>
              <a:rPr lang="en-US" sz="2000" b="1" dirty="0"/>
              <a:t>Old Text:  </a:t>
            </a:r>
            <a:r>
              <a:rPr lang="en-US" sz="1800" dirty="0"/>
              <a:t>When, after careful consideration of all procurable and assembled data, a reasonable doubt arises regarding service origin, the degree of disability, or any other point, such doubt will be resolved in favor of the claimant. Reasonable doubt exists because of an approximate balance of positive and negative evidence which does not satisfactorily prove or disprove the claim.  (38 CFR 4.</a:t>
            </a:r>
            <a:r>
              <a:rPr lang="en-US" sz="1800" dirty="0">
                <a:highlight>
                  <a:srgbClr val="FFFF00"/>
                </a:highlight>
              </a:rPr>
              <a:t>7</a:t>
            </a:r>
            <a:r>
              <a:rPr lang="en-US" sz="1800" dirty="0"/>
              <a:t>)</a:t>
            </a:r>
          </a:p>
          <a:p>
            <a:pPr marL="457200" lvl="1" indent="0">
              <a:buNone/>
            </a:pPr>
            <a:endParaRPr lang="en-US" sz="1800" dirty="0"/>
          </a:p>
          <a:p>
            <a:pPr lvl="1"/>
            <a:r>
              <a:rPr lang="en-US" sz="2000" b="1" dirty="0"/>
              <a:t>New Text:  </a:t>
            </a:r>
            <a:r>
              <a:rPr lang="en-US" sz="1800" dirty="0"/>
              <a:t>When, after careful consideration of all procurable and assembled data, a reasonable doubt arises regarding service origin, the degree of disability, or any other point, such doubt will be resolved in favor of the claimant. Reasonable doubt exists because of an approximate balance of positive and negative evidence which does not satisfactorily prove or disprove the claim.  (</a:t>
            </a:r>
            <a:r>
              <a:rPr lang="en-US" sz="1800" dirty="0">
                <a:highlight>
                  <a:srgbClr val="FFFF00"/>
                </a:highlight>
              </a:rPr>
              <a:t>38 CFR 3.102; 38 CFR 4.3</a:t>
            </a:r>
            <a:r>
              <a:rPr lang="en-US" sz="1800" dirty="0"/>
              <a:t>) </a:t>
            </a:r>
            <a:r>
              <a:rPr lang="en-US" sz="1800" b="1" dirty="0">
                <a:solidFill>
                  <a:srgbClr val="FF0000"/>
                </a:solidFill>
              </a:rPr>
              <a:t>Note:</a:t>
            </a:r>
            <a:r>
              <a:rPr lang="en-US" sz="1800" dirty="0">
                <a:solidFill>
                  <a:srgbClr val="FF0000"/>
                </a:solidFill>
              </a:rPr>
              <a:t>  </a:t>
            </a:r>
            <a:r>
              <a:rPr lang="en-US" sz="1800" i="1" dirty="0">
                <a:solidFill>
                  <a:srgbClr val="FF0000"/>
                </a:solidFill>
              </a:rPr>
              <a:t>The recorded presentation incorrectly shows 4.7 was changed to 4.6 </a:t>
            </a:r>
            <a:r>
              <a:rPr lang="en-US" sz="1800" i="1">
                <a:solidFill>
                  <a:srgbClr val="FF0000"/>
                </a:solidFill>
              </a:rPr>
              <a:t>– instead, 4.7 </a:t>
            </a:r>
            <a:r>
              <a:rPr lang="en-US" sz="1800" i="1" dirty="0">
                <a:solidFill>
                  <a:srgbClr val="FF0000"/>
                </a:solidFill>
              </a:rPr>
              <a:t>is actually changed to 3.102 &amp; 4.3</a:t>
            </a:r>
            <a:endParaRPr lang="en-US" sz="1800" i="1" dirty="0"/>
          </a:p>
          <a:p>
            <a:pPr lvl="1"/>
            <a:endParaRPr lang="en-US" sz="2000" dirty="0"/>
          </a:p>
        </p:txBody>
      </p:sp>
      <p:sp>
        <p:nvSpPr>
          <p:cNvPr id="4" name="Slide Number Placeholder 3">
            <a:extLst>
              <a:ext uri="{FF2B5EF4-FFF2-40B4-BE49-F238E27FC236}">
                <a16:creationId xmlns:a16="http://schemas.microsoft.com/office/drawing/2014/main" id="{7DF8DC2D-E211-4126-B289-F41498A836A2}"/>
              </a:ext>
            </a:extLst>
          </p:cNvPr>
          <p:cNvSpPr>
            <a:spLocks noGrp="1"/>
          </p:cNvSpPr>
          <p:nvPr>
            <p:ph type="sldNum" sz="quarter" idx="10"/>
          </p:nvPr>
        </p:nvSpPr>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3502986906"/>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FD11A-3895-412A-87AA-01D3F9C0316F}"/>
              </a:ext>
            </a:extLst>
          </p:cNvPr>
          <p:cNvSpPr>
            <a:spLocks noGrp="1"/>
          </p:cNvSpPr>
          <p:nvPr>
            <p:ph type="title"/>
          </p:nvPr>
        </p:nvSpPr>
        <p:spPr/>
        <p:txBody>
          <a:bodyPr/>
          <a:lstStyle/>
          <a:p>
            <a:r>
              <a:rPr lang="en-US" dirty="0"/>
              <a:t>VBMS-R Language Updates (Cont’d)</a:t>
            </a:r>
          </a:p>
        </p:txBody>
      </p:sp>
      <p:sp>
        <p:nvSpPr>
          <p:cNvPr id="3" name="Content Placeholder 2">
            <a:extLst>
              <a:ext uri="{FF2B5EF4-FFF2-40B4-BE49-F238E27FC236}">
                <a16:creationId xmlns:a16="http://schemas.microsoft.com/office/drawing/2014/main" id="{3016D2C8-3D60-4DA2-8B0E-D41F80B81D90}"/>
              </a:ext>
            </a:extLst>
          </p:cNvPr>
          <p:cNvSpPr>
            <a:spLocks noGrp="1"/>
          </p:cNvSpPr>
          <p:nvPr>
            <p:ph idx="1"/>
          </p:nvPr>
        </p:nvSpPr>
        <p:spPr/>
        <p:txBody>
          <a:bodyPr/>
          <a:lstStyle/>
          <a:p>
            <a:r>
              <a:rPr lang="en-US" sz="2400" dirty="0"/>
              <a:t>VBMS-R generated, qualification fragment, DENY - ATTRIBUTABLE-38-59, has been updated as follows to change ‘Gulf War’ to ‘Southwest Asia’</a:t>
            </a:r>
          </a:p>
          <a:p>
            <a:pPr marL="0" indent="0">
              <a:buNone/>
            </a:pPr>
            <a:endParaRPr lang="en-US" sz="1000" dirty="0"/>
          </a:p>
          <a:p>
            <a:pPr lvl="1"/>
            <a:r>
              <a:rPr lang="en-US" sz="1800" b="1" dirty="0"/>
              <a:t>Old Text:  </a:t>
            </a:r>
            <a:r>
              <a:rPr lang="en-US" sz="1600" dirty="0"/>
              <a:t>Service connection is not permitted if there is affirmative evidence that the disability was unrelated to service in the </a:t>
            </a:r>
            <a:r>
              <a:rPr lang="en-US" sz="1600" dirty="0">
                <a:highlight>
                  <a:srgbClr val="FFFF00"/>
                </a:highlight>
              </a:rPr>
              <a:t>Gulf War</a:t>
            </a:r>
            <a:r>
              <a:rPr lang="en-US" sz="1600" dirty="0"/>
              <a:t>.</a:t>
            </a:r>
          </a:p>
          <a:p>
            <a:pPr marL="855663" lvl="2" indent="0">
              <a:buNone/>
            </a:pPr>
            <a:endParaRPr lang="en-US" sz="500" dirty="0"/>
          </a:p>
          <a:p>
            <a:pPr marL="855663" lvl="2" indent="0">
              <a:buNone/>
            </a:pPr>
            <a:r>
              <a:rPr lang="en-US" sz="1600" dirty="0"/>
              <a:t>Service connection for ||DGNSTC TXT|| is denied because evidence established that this disability resulted from {}. (38 CFR 3.317)</a:t>
            </a:r>
          </a:p>
          <a:p>
            <a:pPr marL="855663" lvl="2" indent="0">
              <a:buNone/>
            </a:pPr>
            <a:endParaRPr lang="en-US" dirty="0"/>
          </a:p>
          <a:p>
            <a:pPr lvl="1"/>
            <a:r>
              <a:rPr lang="en-US" sz="1800" b="1" dirty="0"/>
              <a:t>New Text:</a:t>
            </a:r>
            <a:r>
              <a:rPr lang="en-US" sz="1600" dirty="0"/>
              <a:t>  Service connection under this provision is precluded if there is affirmative evidence that the disability was unrelated to service in the </a:t>
            </a:r>
            <a:r>
              <a:rPr lang="en-US" sz="1600" dirty="0">
                <a:highlight>
                  <a:srgbClr val="FFFF00"/>
                </a:highlight>
              </a:rPr>
              <a:t>Southwest Asia theater of operations</a:t>
            </a:r>
            <a:r>
              <a:rPr lang="en-US" sz="1600" dirty="0"/>
              <a:t>.</a:t>
            </a:r>
          </a:p>
          <a:p>
            <a:pPr marL="457200" lvl="1" indent="0">
              <a:buNone/>
            </a:pPr>
            <a:endParaRPr lang="en-US" sz="500" dirty="0"/>
          </a:p>
          <a:p>
            <a:pPr marL="855663" lvl="2" indent="0">
              <a:buNone/>
            </a:pPr>
            <a:r>
              <a:rPr lang="en-US" sz="1600" dirty="0"/>
              <a:t>Service connection for ||DGNSTC TXT|| is denied because evidence established that this disability resulted from {}. (38 CFR 3.317)</a:t>
            </a:r>
          </a:p>
          <a:p>
            <a:pPr lvl="1"/>
            <a:endParaRPr lang="en-US" sz="2000" dirty="0"/>
          </a:p>
          <a:p>
            <a:pPr lvl="1"/>
            <a:endParaRPr lang="en-US" sz="2000" dirty="0"/>
          </a:p>
        </p:txBody>
      </p:sp>
      <p:sp>
        <p:nvSpPr>
          <p:cNvPr id="4" name="Slide Number Placeholder 3">
            <a:extLst>
              <a:ext uri="{FF2B5EF4-FFF2-40B4-BE49-F238E27FC236}">
                <a16:creationId xmlns:a16="http://schemas.microsoft.com/office/drawing/2014/main" id="{F3EEC7C4-3D78-41FF-8C71-17E64FFC5323}"/>
              </a:ext>
            </a:extLst>
          </p:cNvPr>
          <p:cNvSpPr>
            <a:spLocks noGrp="1"/>
          </p:cNvSpPr>
          <p:nvPr>
            <p:ph type="sldNum" sz="quarter" idx="10"/>
          </p:nvPr>
        </p:nvSpPr>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3392963718"/>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VBMS-R Language Updates (Cont’d)</a:t>
            </a:r>
          </a:p>
        </p:txBody>
      </p:sp>
      <p:sp>
        <p:nvSpPr>
          <p:cNvPr id="3" name="Content Placeholder 2"/>
          <p:cNvSpPr>
            <a:spLocks noGrp="1"/>
          </p:cNvSpPr>
          <p:nvPr>
            <p:ph idx="1"/>
          </p:nvPr>
        </p:nvSpPr>
        <p:spPr/>
        <p:txBody>
          <a:bodyPr/>
          <a:lstStyle/>
          <a:p>
            <a:r>
              <a:rPr lang="en-US" dirty="0"/>
              <a:t>Additional verbiage, such as </a:t>
            </a:r>
            <a:r>
              <a:rPr lang="en-US" i="1" dirty="0"/>
              <a:t>“Historical 38 CFR 4.88b effective August 30, 1996,”</a:t>
            </a:r>
            <a:r>
              <a:rPr lang="en-US" dirty="0"/>
              <a:t> has been added to the parenthetical portion of the decision analysis text where applicable when rating claims for VASRD Infectious Diseases</a:t>
            </a:r>
          </a:p>
        </p:txBody>
      </p:sp>
      <p:sp>
        <p:nvSpPr>
          <p:cNvPr id="4" name="Slide Number Placeholder 3"/>
          <p:cNvSpPr>
            <a:spLocks noGrp="1"/>
          </p:cNvSpPr>
          <p:nvPr>
            <p:ph type="sldNum" sz="quarter" idx="10"/>
          </p:nvPr>
        </p:nvSpPr>
        <p:spPr/>
        <p:txBody>
          <a:bodyPr/>
          <a:lstStyle/>
          <a:p>
            <a:fld id="{7C414AED-89CE-4A48-8B2B-1B3A5C68EA2A}" type="slidenum">
              <a:rPr lang="en-US" smtClean="0"/>
              <a:t>33</a:t>
            </a:fld>
            <a:endParaRPr lang="en-US" dirty="0"/>
          </a:p>
        </p:txBody>
      </p:sp>
    </p:spTree>
    <p:extLst>
      <p:ext uri="{BB962C8B-B14F-4D97-AF65-F5344CB8AC3E}">
        <p14:creationId xmlns:p14="http://schemas.microsoft.com/office/powerpoint/2010/main" val="56516429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VBMS-R Language Updates (Cont’d)</a:t>
            </a:r>
          </a:p>
        </p:txBody>
      </p:sp>
      <p:sp>
        <p:nvSpPr>
          <p:cNvPr id="4" name="Slide Number Placeholder 3"/>
          <p:cNvSpPr>
            <a:spLocks noGrp="1"/>
          </p:cNvSpPr>
          <p:nvPr>
            <p:ph type="sldNum" sz="quarter" idx="10"/>
          </p:nvPr>
        </p:nvSpPr>
        <p:spPr/>
        <p:txBody>
          <a:bodyPr/>
          <a:lstStyle/>
          <a:p>
            <a:fld id="{7C414AED-89CE-4A48-8B2B-1B3A5C68EA2A}" type="slidenum">
              <a:rPr lang="en-US" smtClean="0"/>
              <a:t>34</a:t>
            </a:fld>
            <a:endParaRPr lang="en-US" dirty="0"/>
          </a:p>
        </p:txBody>
      </p:sp>
      <p:sp>
        <p:nvSpPr>
          <p:cNvPr id="6" name="Content Placeholder 5">
            <a:extLst>
              <a:ext uri="{FF2B5EF4-FFF2-40B4-BE49-F238E27FC236}">
                <a16:creationId xmlns:a16="http://schemas.microsoft.com/office/drawing/2014/main" id="{01E88FDC-3BF0-4E7C-A9D3-6D5A8D9E7A0B}"/>
              </a:ext>
            </a:extLst>
          </p:cNvPr>
          <p:cNvSpPr>
            <a:spLocks noGrp="1"/>
          </p:cNvSpPr>
          <p:nvPr>
            <p:ph idx="1"/>
          </p:nvPr>
        </p:nvSpPr>
        <p:spPr/>
        <p:txBody>
          <a:bodyPr/>
          <a:lstStyle/>
          <a:p>
            <a:r>
              <a:rPr lang="en-US" sz="2400" dirty="0"/>
              <a:t>Builder fragment, SECTION_4_118_DISFIGUREMENTS, will be updated to correct typographical errors – the update will be implemented with the VBMS 18.0 Release, scheduled for December 15, 2019</a:t>
            </a:r>
          </a:p>
          <a:p>
            <a:pPr marL="0" indent="0">
              <a:buNone/>
            </a:pPr>
            <a:r>
              <a:rPr lang="en-US" sz="1800" dirty="0"/>
              <a:t> </a:t>
            </a:r>
          </a:p>
          <a:p>
            <a:pPr lvl="1"/>
            <a:r>
              <a:rPr lang="en-US" sz="2000" b="1" dirty="0"/>
              <a:t>Old Text:  </a:t>
            </a:r>
            <a:r>
              <a:rPr lang="en-US" sz="1200" dirty="0"/>
              <a:t>The eight characteristics of disfigurement, for purposes of evaluation under 38 CFR  §4.118 are: scar 5 or more inches </a:t>
            </a:r>
            <a:r>
              <a:rPr lang="en-US" sz="1200" dirty="0">
                <a:highlight>
                  <a:srgbClr val="FFFF00"/>
                </a:highlight>
              </a:rPr>
              <a:t>13 or more cm)</a:t>
            </a:r>
            <a:r>
              <a:rPr lang="en-US" sz="1200" dirty="0"/>
              <a:t> in length; scar at least one-quarter inch </a:t>
            </a:r>
            <a:r>
              <a:rPr lang="en-US" sz="1200" dirty="0">
                <a:highlight>
                  <a:srgbClr val="FFFF00"/>
                </a:highlight>
              </a:rPr>
              <a:t>0.6 cm)</a:t>
            </a:r>
            <a:r>
              <a:rPr lang="en-US" sz="1200" dirty="0"/>
              <a:t> wide at widest part; surface contour of scar elevated or depressed on palpation; scar adherent to underlying tissue; skin hypo- or hyper-pigmented in an area exceeding six square inches </a:t>
            </a:r>
            <a:r>
              <a:rPr lang="en-US" sz="1200" dirty="0">
                <a:highlight>
                  <a:srgbClr val="FFFF00"/>
                </a:highlight>
              </a:rPr>
              <a:t>39 cm²</a:t>
            </a:r>
            <a:r>
              <a:rPr lang="en-US" sz="1200" dirty="0"/>
              <a:t> skin texture abnormal </a:t>
            </a:r>
            <a:r>
              <a:rPr lang="en-US" sz="1200" dirty="0">
                <a:highlight>
                  <a:srgbClr val="FFFF00"/>
                </a:highlight>
              </a:rPr>
              <a:t>irregular, atrophic, shiny, scaly, etc.)</a:t>
            </a:r>
            <a:r>
              <a:rPr lang="en-US" sz="1200" dirty="0"/>
              <a:t> in an area exceeding six square inches </a:t>
            </a:r>
            <a:r>
              <a:rPr lang="en-US" sz="1200" dirty="0">
                <a:highlight>
                  <a:srgbClr val="FFFF00"/>
                </a:highlight>
              </a:rPr>
              <a:t>39 cm²</a:t>
            </a:r>
            <a:r>
              <a:rPr lang="en-US" sz="1200" dirty="0"/>
              <a:t> underlying soft tissue missing in an area exceeding six square inches </a:t>
            </a:r>
            <a:r>
              <a:rPr lang="en-US" sz="1200" dirty="0">
                <a:highlight>
                  <a:srgbClr val="FFFF00"/>
                </a:highlight>
              </a:rPr>
              <a:t>39 cm²</a:t>
            </a:r>
            <a:r>
              <a:rPr lang="en-US" sz="1200" dirty="0"/>
              <a:t> and, skin indurated and inflexible in an area exceeding six square inches </a:t>
            </a:r>
            <a:r>
              <a:rPr lang="en-US" sz="1200" dirty="0">
                <a:highlight>
                  <a:srgbClr val="FFFF00"/>
                </a:highlight>
              </a:rPr>
              <a:t>39 cm²)</a:t>
            </a:r>
            <a:r>
              <a:rPr lang="en-US" sz="1200" dirty="0"/>
              <a:t>. The </a:t>
            </a:r>
            <a:r>
              <a:rPr lang="en-US" sz="1200" dirty="0">
                <a:highlight>
                  <a:srgbClr val="FFFF00"/>
                </a:highlight>
              </a:rPr>
              <a:t>characteristics)</a:t>
            </a:r>
            <a:r>
              <a:rPr lang="en-US" sz="1200" dirty="0"/>
              <a:t> of disfigurement may be caused by one scar or by multiple scars; the </a:t>
            </a:r>
            <a:r>
              <a:rPr lang="en-US" sz="1200" dirty="0">
                <a:highlight>
                  <a:srgbClr val="FFFF00"/>
                </a:highlight>
              </a:rPr>
              <a:t>characteristics)</a:t>
            </a:r>
            <a:r>
              <a:rPr lang="en-US" sz="1200" dirty="0"/>
              <a:t> required to assign a particular evaluation need not be caused by a single scar in order to assign that evaluation. A characteristic of disfigurement, even if present in more than one scar, is only counted once for evaluation purposes.	</a:t>
            </a:r>
          </a:p>
          <a:p>
            <a:endParaRPr lang="en-US" sz="1200" dirty="0"/>
          </a:p>
          <a:p>
            <a:pPr lvl="1"/>
            <a:r>
              <a:rPr lang="en-US" sz="2000" b="1" dirty="0"/>
              <a:t>New Text:  </a:t>
            </a:r>
            <a:r>
              <a:rPr lang="en-US" sz="1200" dirty="0"/>
              <a:t>The eight characteristics of disfigurement, for purposes of evaluation under 38 CFR §4.118 are: scar 5 or more inches </a:t>
            </a:r>
            <a:r>
              <a:rPr lang="en-US" sz="1200" dirty="0">
                <a:highlight>
                  <a:srgbClr val="FFFF00"/>
                </a:highlight>
              </a:rPr>
              <a:t>(13 or more cm)</a:t>
            </a:r>
            <a:r>
              <a:rPr lang="en-US" sz="1200" dirty="0"/>
              <a:t> in length; scar at least one-quarter inch </a:t>
            </a:r>
            <a:r>
              <a:rPr lang="en-US" sz="1200" dirty="0">
                <a:highlight>
                  <a:srgbClr val="FFFF00"/>
                </a:highlight>
              </a:rPr>
              <a:t>(0.6 cm)</a:t>
            </a:r>
            <a:r>
              <a:rPr lang="en-US" sz="1200" dirty="0"/>
              <a:t> wide at widest part; surface contour of scar elevated or depressed on palpation; scar adherent to underlying tissue; skin hypo- or hyper-pigmented in an area exceeding six square inches </a:t>
            </a:r>
            <a:r>
              <a:rPr lang="en-US" sz="1200" dirty="0">
                <a:highlight>
                  <a:srgbClr val="FFFF00"/>
                </a:highlight>
              </a:rPr>
              <a:t>(39 cm²);</a:t>
            </a:r>
            <a:r>
              <a:rPr lang="en-US" sz="1200" dirty="0"/>
              <a:t> skin texture abnormal </a:t>
            </a:r>
            <a:r>
              <a:rPr lang="en-US" sz="1200" dirty="0">
                <a:highlight>
                  <a:srgbClr val="FFFF00"/>
                </a:highlight>
              </a:rPr>
              <a:t>(irregular, atrophic, shiny, scaly, etc.)</a:t>
            </a:r>
            <a:r>
              <a:rPr lang="en-US" sz="1200" dirty="0"/>
              <a:t> in an area exceeding six square inches </a:t>
            </a:r>
            <a:r>
              <a:rPr lang="en-US" sz="1200" dirty="0">
                <a:highlight>
                  <a:srgbClr val="FFFF00"/>
                </a:highlight>
              </a:rPr>
              <a:t>(39 cm²)</a:t>
            </a:r>
            <a:r>
              <a:rPr lang="en-US" sz="1200" dirty="0"/>
              <a:t>; underlying soft tissue missing in an area exceeding six square inches </a:t>
            </a:r>
            <a:r>
              <a:rPr lang="en-US" sz="1200" dirty="0">
                <a:highlight>
                  <a:srgbClr val="FFFF00"/>
                </a:highlight>
              </a:rPr>
              <a:t>(39 cm²</a:t>
            </a:r>
            <a:r>
              <a:rPr lang="en-US" sz="1200" dirty="0"/>
              <a:t>); and, skin indurated and inflexible in an area exceeding six square inches </a:t>
            </a:r>
            <a:r>
              <a:rPr lang="en-US" sz="1200" dirty="0">
                <a:highlight>
                  <a:srgbClr val="FFFF00"/>
                </a:highlight>
              </a:rPr>
              <a:t>(39 cm²</a:t>
            </a:r>
            <a:r>
              <a:rPr lang="en-US" sz="1200" dirty="0"/>
              <a:t>). The </a:t>
            </a:r>
            <a:r>
              <a:rPr lang="en-US" sz="1200" dirty="0">
                <a:highlight>
                  <a:srgbClr val="FFFF00"/>
                </a:highlight>
              </a:rPr>
              <a:t>characteristic(s)</a:t>
            </a:r>
            <a:r>
              <a:rPr lang="en-US" sz="1200" dirty="0"/>
              <a:t> of disfigurement may be caused by one scar or by multiple scars; the </a:t>
            </a:r>
            <a:r>
              <a:rPr lang="en-US" sz="1200" dirty="0">
                <a:highlight>
                  <a:srgbClr val="FFFF00"/>
                </a:highlight>
              </a:rPr>
              <a:t>characteristic(s)</a:t>
            </a:r>
            <a:r>
              <a:rPr lang="en-US" sz="1200" dirty="0"/>
              <a:t> required to assign a particular evaluation need not be caused by a single scar in order to assign that evaluation. A characteristic of disfigurement, even if present in more than one scar, is only counted once for evaluation purposes.</a:t>
            </a:r>
          </a:p>
          <a:p>
            <a:endParaRPr lang="en-US" dirty="0"/>
          </a:p>
        </p:txBody>
      </p:sp>
    </p:spTree>
    <p:extLst>
      <p:ext uri="{BB962C8B-B14F-4D97-AF65-F5344CB8AC3E}">
        <p14:creationId xmlns:p14="http://schemas.microsoft.com/office/powerpoint/2010/main" val="44072559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VBMS-R Update	</a:t>
            </a:r>
          </a:p>
        </p:txBody>
      </p:sp>
      <p:sp>
        <p:nvSpPr>
          <p:cNvPr id="3" name="Content Placeholder 2"/>
          <p:cNvSpPr>
            <a:spLocks noGrp="1"/>
          </p:cNvSpPr>
          <p:nvPr>
            <p:ph idx="1"/>
          </p:nvPr>
        </p:nvSpPr>
        <p:spPr/>
        <p:txBody>
          <a:bodyPr/>
          <a:lstStyle/>
          <a:p>
            <a:r>
              <a:rPr lang="en-US" dirty="0"/>
              <a:t>The asterisk ( </a:t>
            </a:r>
            <a:r>
              <a:rPr lang="en-US" b="1" dirty="0">
                <a:effectLst>
                  <a:outerShdw blurRad="38100" dist="38100" dir="2700000" algn="tl">
                    <a:srgbClr val="000000">
                      <a:alpha val="43137"/>
                    </a:srgbClr>
                  </a:outerShdw>
                </a:effectLst>
              </a:rPr>
              <a:t>*</a:t>
            </a:r>
            <a:r>
              <a:rPr lang="en-US" dirty="0"/>
              <a:t> ) indicating that a bilateral factor is required for certain VASD Skin/Scar diagnostic codes has been removed when not required</a:t>
            </a:r>
          </a:p>
        </p:txBody>
      </p:sp>
      <p:sp>
        <p:nvSpPr>
          <p:cNvPr id="4" name="Slide Number Placeholder 3"/>
          <p:cNvSpPr>
            <a:spLocks noGrp="1"/>
          </p:cNvSpPr>
          <p:nvPr>
            <p:ph type="sldNum" sz="quarter" idx="10"/>
          </p:nvPr>
        </p:nvSpPr>
        <p:spPr/>
        <p:txBody>
          <a:bodyPr/>
          <a:lstStyle/>
          <a:p>
            <a:fld id="{7C414AED-89CE-4A48-8B2B-1B3A5C68EA2A}" type="slidenum">
              <a:rPr lang="en-US" smtClean="0"/>
              <a:t>35</a:t>
            </a:fld>
            <a:endParaRPr lang="en-US" dirty="0"/>
          </a:p>
        </p:txBody>
      </p:sp>
    </p:spTree>
    <p:extLst>
      <p:ext uri="{BB962C8B-B14F-4D97-AF65-F5344CB8AC3E}">
        <p14:creationId xmlns:p14="http://schemas.microsoft.com/office/powerpoint/2010/main" val="210143256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Divorce Effective Date Table</a:t>
            </a:r>
          </a:p>
        </p:txBody>
      </p:sp>
      <p:sp>
        <p:nvSpPr>
          <p:cNvPr id="4" name="Slide Number Placeholder 3"/>
          <p:cNvSpPr>
            <a:spLocks noGrp="1"/>
          </p:cNvSpPr>
          <p:nvPr>
            <p:ph type="sldNum" sz="quarter" idx="10"/>
          </p:nvPr>
        </p:nvSpPr>
        <p:spPr/>
        <p:txBody>
          <a:bodyPr/>
          <a:lstStyle/>
          <a:p>
            <a:fld id="{7C414AED-89CE-4A48-8B2B-1B3A5C68EA2A}" type="slidenum">
              <a:rPr lang="en-US" smtClean="0"/>
              <a:t>36</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Melanie Coleman</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Consultant</a:t>
            </a:r>
          </a:p>
          <a:p>
            <a:pPr lvl="0" algn="ctr" eaLnBrk="1" fontAlgn="base" hangingPunct="1">
              <a:spcBef>
                <a:spcPct val="0"/>
              </a:spcBef>
              <a:spcAft>
                <a:spcPct val="0"/>
              </a:spcAft>
              <a:buClrTx/>
              <a:buNone/>
              <a:defRPr/>
            </a:pPr>
            <a:r>
              <a:rPr lang="en-US" altLang="en-US" sz="3200" kern="0" dirty="0">
                <a:solidFill>
                  <a:srgbClr val="000066"/>
                </a:solidFill>
              </a:rPr>
              <a:t>Advisory and Special Review Team</a:t>
            </a:r>
          </a:p>
          <a:p>
            <a:pPr lvl="0" algn="ctr" eaLnBrk="1" fontAlgn="base" hangingPunct="1">
              <a:spcBef>
                <a:spcPct val="0"/>
              </a:spcBef>
              <a:spcAft>
                <a:spcPct val="0"/>
              </a:spcAft>
              <a:buClrTx/>
              <a:buNone/>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7186634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BC52-B809-49BB-A4EA-F4F1204028A9}"/>
              </a:ext>
            </a:extLst>
          </p:cNvPr>
          <p:cNvSpPr>
            <a:spLocks noGrp="1"/>
          </p:cNvSpPr>
          <p:nvPr>
            <p:ph type="title"/>
          </p:nvPr>
        </p:nvSpPr>
        <p:spPr/>
        <p:txBody>
          <a:bodyPr/>
          <a:lstStyle/>
          <a:p>
            <a:r>
              <a:rPr lang="en-US" dirty="0"/>
              <a:t>Divorce Effective Date Table Purpose</a:t>
            </a:r>
          </a:p>
        </p:txBody>
      </p:sp>
      <p:sp>
        <p:nvSpPr>
          <p:cNvPr id="3" name="Content Placeholder 2">
            <a:extLst>
              <a:ext uri="{FF2B5EF4-FFF2-40B4-BE49-F238E27FC236}">
                <a16:creationId xmlns:a16="http://schemas.microsoft.com/office/drawing/2014/main" id="{AAE765A9-F750-46F9-BC73-72986AD23EF2}"/>
              </a:ext>
            </a:extLst>
          </p:cNvPr>
          <p:cNvSpPr>
            <a:spLocks noGrp="1"/>
          </p:cNvSpPr>
          <p:nvPr>
            <p:ph idx="1"/>
          </p:nvPr>
        </p:nvSpPr>
        <p:spPr/>
        <p:txBody>
          <a:bodyPr/>
          <a:lstStyle/>
          <a:p>
            <a:r>
              <a:rPr lang="en-US" dirty="0"/>
              <a:t>To provide a tool for claims personnel to use when removing dependent spouses from awards based on the information contained in divorce decrees received from beneficiaries</a:t>
            </a:r>
          </a:p>
          <a:p>
            <a:pPr marL="0" indent="0">
              <a:buNone/>
            </a:pPr>
            <a:endParaRPr lang="en-US" sz="1600" dirty="0"/>
          </a:p>
          <a:p>
            <a:r>
              <a:rPr lang="en-US" dirty="0"/>
              <a:t>To address issues STAR Authorization Program Review Staff previously identified with claims processors identifying the official date of marital termination when the divorce decree (received by VA) contains different dates</a:t>
            </a:r>
          </a:p>
          <a:p>
            <a:pPr marL="0" indent="0">
              <a:buNone/>
            </a:pPr>
            <a:endParaRPr lang="en-US" sz="1600" dirty="0"/>
          </a:p>
          <a:p>
            <a:r>
              <a:rPr lang="en-US" dirty="0"/>
              <a:t>To provide information specific to those states with mandatory post-divorce waiting periods</a:t>
            </a:r>
          </a:p>
        </p:txBody>
      </p:sp>
      <p:sp>
        <p:nvSpPr>
          <p:cNvPr id="4" name="Slide Number Placeholder 3">
            <a:extLst>
              <a:ext uri="{FF2B5EF4-FFF2-40B4-BE49-F238E27FC236}">
                <a16:creationId xmlns:a16="http://schemas.microsoft.com/office/drawing/2014/main" id="{E2BC4EC8-C6A8-4F04-8068-E6E4C6DAE8B5}"/>
              </a:ext>
            </a:extLst>
          </p:cNvPr>
          <p:cNvSpPr>
            <a:spLocks noGrp="1"/>
          </p:cNvSpPr>
          <p:nvPr>
            <p:ph type="sldNum" sz="quarter" idx="10"/>
          </p:nvPr>
        </p:nvSpPr>
        <p:spPr/>
        <p:txBody>
          <a:bodyPr/>
          <a:lstStyle/>
          <a:p>
            <a:fld id="{7C414AED-89CE-4A48-8B2B-1B3A5C68EA2A}" type="slidenum">
              <a:rPr lang="en-US" smtClean="0"/>
              <a:t>37</a:t>
            </a:fld>
            <a:endParaRPr lang="en-US" dirty="0"/>
          </a:p>
        </p:txBody>
      </p:sp>
    </p:spTree>
    <p:extLst>
      <p:ext uri="{BB962C8B-B14F-4D97-AF65-F5344CB8AC3E}">
        <p14:creationId xmlns:p14="http://schemas.microsoft.com/office/powerpoint/2010/main" val="2752499066"/>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6D05-C53B-403E-8C06-340E41A46BED}"/>
              </a:ext>
            </a:extLst>
          </p:cNvPr>
          <p:cNvSpPr>
            <a:spLocks noGrp="1"/>
          </p:cNvSpPr>
          <p:nvPr>
            <p:ph type="title"/>
          </p:nvPr>
        </p:nvSpPr>
        <p:spPr/>
        <p:txBody>
          <a:bodyPr/>
          <a:lstStyle/>
          <a:p>
            <a:r>
              <a:rPr lang="en-US" dirty="0"/>
              <a:t>Table Development and Current Location</a:t>
            </a:r>
          </a:p>
        </p:txBody>
      </p:sp>
      <p:sp>
        <p:nvSpPr>
          <p:cNvPr id="3" name="Content Placeholder 2">
            <a:extLst>
              <a:ext uri="{FF2B5EF4-FFF2-40B4-BE49-F238E27FC236}">
                <a16:creationId xmlns:a16="http://schemas.microsoft.com/office/drawing/2014/main" id="{F251EA66-30FD-4285-A284-CB79AE0BF94A}"/>
              </a:ext>
            </a:extLst>
          </p:cNvPr>
          <p:cNvSpPr>
            <a:spLocks noGrp="1"/>
          </p:cNvSpPr>
          <p:nvPr>
            <p:ph idx="1"/>
          </p:nvPr>
        </p:nvSpPr>
        <p:spPr/>
        <p:txBody>
          <a:bodyPr/>
          <a:lstStyle/>
          <a:p>
            <a:r>
              <a:rPr lang="en-US" dirty="0"/>
              <a:t>Information compiled in the Table has been gleaned from extensive Internet, telephone, and email research</a:t>
            </a:r>
          </a:p>
          <a:p>
            <a:pPr marL="0" indent="0">
              <a:buNone/>
            </a:pPr>
            <a:endParaRPr lang="en-US" sz="1600" dirty="0"/>
          </a:p>
          <a:p>
            <a:r>
              <a:rPr lang="en-US" dirty="0"/>
              <a:t>M21-1 is under revision to include references and links to the resource, which has been posted to the STAR Homepage and Compensation Service Job Aids page</a:t>
            </a:r>
          </a:p>
          <a:p>
            <a:pPr marL="0" indent="0">
              <a:buNone/>
            </a:pPr>
            <a:endParaRPr lang="en-US" sz="1600" dirty="0"/>
          </a:p>
          <a:p>
            <a:r>
              <a:rPr lang="en-US" dirty="0"/>
              <a:t>In the near future, the Table will be incorporated into the </a:t>
            </a:r>
            <a:r>
              <a:rPr lang="en-US" i="1" dirty="0"/>
              <a:t>VSR Dependency Effective Dates and Awards training course</a:t>
            </a:r>
            <a:r>
              <a:rPr lang="en-US" dirty="0"/>
              <a:t> along with being posted in the VSR Assistant as a Dependency Job Aid</a:t>
            </a:r>
          </a:p>
        </p:txBody>
      </p:sp>
      <p:sp>
        <p:nvSpPr>
          <p:cNvPr id="4" name="Slide Number Placeholder 3">
            <a:extLst>
              <a:ext uri="{FF2B5EF4-FFF2-40B4-BE49-F238E27FC236}">
                <a16:creationId xmlns:a16="http://schemas.microsoft.com/office/drawing/2014/main" id="{AC66D686-38FF-48D9-99F7-20545C74FFBD}"/>
              </a:ext>
            </a:extLst>
          </p:cNvPr>
          <p:cNvSpPr>
            <a:spLocks noGrp="1"/>
          </p:cNvSpPr>
          <p:nvPr>
            <p:ph type="sldNum" sz="quarter" idx="10"/>
          </p:nvPr>
        </p:nvSpPr>
        <p:spPr/>
        <p:txBody>
          <a:bodyPr/>
          <a:lstStyle/>
          <a:p>
            <a:fld id="{7C414AED-89CE-4A48-8B2B-1B3A5C68EA2A}" type="slidenum">
              <a:rPr lang="en-US" smtClean="0"/>
              <a:t>38</a:t>
            </a:fld>
            <a:endParaRPr lang="en-US" dirty="0"/>
          </a:p>
        </p:txBody>
      </p:sp>
    </p:spTree>
    <p:extLst>
      <p:ext uri="{BB962C8B-B14F-4D97-AF65-F5344CB8AC3E}">
        <p14:creationId xmlns:p14="http://schemas.microsoft.com/office/powerpoint/2010/main" val="1029495053"/>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VA Forms Information</a:t>
            </a:r>
          </a:p>
        </p:txBody>
      </p:sp>
      <p:sp>
        <p:nvSpPr>
          <p:cNvPr id="4" name="Slide Number Placeholder 3"/>
          <p:cNvSpPr>
            <a:spLocks noGrp="1"/>
          </p:cNvSpPr>
          <p:nvPr>
            <p:ph type="sldNum" sz="quarter" idx="10"/>
          </p:nvPr>
        </p:nvSpPr>
        <p:spPr/>
        <p:txBody>
          <a:bodyPr/>
          <a:lstStyle/>
          <a:p>
            <a:fld id="{7C414AED-89CE-4A48-8B2B-1B3A5C68EA2A}" type="slidenum">
              <a:rPr lang="en-US" smtClean="0"/>
              <a:t>39</a:t>
            </a:fld>
            <a:endParaRPr lang="en-US" dirty="0"/>
          </a:p>
        </p:txBody>
      </p:sp>
      <p:sp>
        <p:nvSpPr>
          <p:cNvPr id="7" name="TextBox 1"/>
          <p:cNvSpPr txBox="1">
            <a:spLocks noChangeArrowheads="1"/>
          </p:cNvSpPr>
          <p:nvPr/>
        </p:nvSpPr>
        <p:spPr bwMode="auto">
          <a:xfrm>
            <a:off x="692986" y="2490562"/>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Kayce White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Forms Analyst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lvl="0" algn="ctr" eaLnBrk="1" fontAlgn="base" hangingPunct="1">
              <a:spcBef>
                <a:spcPct val="0"/>
              </a:spcBef>
              <a:spcAft>
                <a:spcPct val="0"/>
              </a:spcAft>
              <a:buClrTx/>
              <a:buNone/>
              <a:defRPr/>
            </a:pPr>
            <a:r>
              <a:rPr lang="en-US" altLang="en-US" sz="3200" kern="0" dirty="0">
                <a:solidFill>
                  <a:srgbClr val="000066"/>
                </a:solidFill>
              </a:rPr>
              <a:t>Part 3 Regulations and Forms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Staff</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4020301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a:xfrm>
            <a:off x="795405" y="1406106"/>
            <a:ext cx="11155963" cy="4950244"/>
          </a:xfrm>
        </p:spPr>
        <p:txBody>
          <a:bodyPr/>
          <a:lstStyle/>
          <a:p>
            <a:pPr lvl="1">
              <a:buFont typeface="Wingdings" panose="05000000000000000000" pitchFamily="2" charset="2"/>
              <a:buChar char="v"/>
            </a:pPr>
            <a:r>
              <a:rPr lang="en-US" sz="2800" dirty="0"/>
              <a:t>What’s </a:t>
            </a:r>
            <a:r>
              <a:rPr lang="en-US" sz="2800" i="1" dirty="0"/>
              <a:t>New</a:t>
            </a:r>
            <a:r>
              <a:rPr lang="en-US" sz="2800" dirty="0"/>
              <a:t> in M21-1?</a:t>
            </a:r>
          </a:p>
          <a:p>
            <a:pPr lvl="2">
              <a:buFont typeface="Wingdings" panose="05000000000000000000" pitchFamily="2" charset="2"/>
              <a:buChar char=""/>
            </a:pPr>
            <a:r>
              <a:rPr lang="en-US" dirty="0"/>
              <a:t>VCIP Shipping; and, AEW Adjustments</a:t>
            </a:r>
          </a:p>
          <a:p>
            <a:pPr lvl="2">
              <a:buFont typeface="Wingdings" panose="05000000000000000000" pitchFamily="2" charset="2"/>
              <a:buChar char=""/>
            </a:pPr>
            <a:r>
              <a:rPr lang="en-US" dirty="0"/>
              <a:t>Ratings for Special Purposes; and, Rating Dental/Oral Conditions</a:t>
            </a:r>
          </a:p>
          <a:p>
            <a:pPr lvl="2">
              <a:buFont typeface="Wingdings" panose="05000000000000000000" pitchFamily="2" charset="2"/>
              <a:buChar char=""/>
            </a:pPr>
            <a:r>
              <a:rPr lang="en-US" dirty="0"/>
              <a:t>Individual Unemployability Procedures</a:t>
            </a:r>
          </a:p>
          <a:p>
            <a:pPr marL="914400" lvl="2" indent="0">
              <a:buNone/>
            </a:pPr>
            <a:endParaRPr lang="en-US" sz="1000" dirty="0"/>
          </a:p>
          <a:p>
            <a:pPr lvl="1">
              <a:buFont typeface="Wingdings" panose="05000000000000000000" pitchFamily="2" charset="2"/>
              <a:buChar char="v"/>
            </a:pPr>
            <a:r>
              <a:rPr lang="en-US" sz="2800" dirty="0"/>
              <a:t>New and Relevant Evidence Defined</a:t>
            </a:r>
          </a:p>
          <a:p>
            <a:pPr marL="457200" lvl="1" indent="0">
              <a:buNone/>
            </a:pPr>
            <a:endParaRPr lang="en-US" sz="800" dirty="0"/>
          </a:p>
          <a:p>
            <a:pPr lvl="1">
              <a:buFont typeface="Wingdings" panose="05000000000000000000" pitchFamily="2" charset="2"/>
              <a:buChar char="v"/>
            </a:pPr>
            <a:r>
              <a:rPr lang="en-US" sz="2800" dirty="0"/>
              <a:t>VBMS-R Language and Other Updates</a:t>
            </a:r>
          </a:p>
          <a:p>
            <a:pPr marL="457200" lvl="1" indent="0">
              <a:buNone/>
            </a:pPr>
            <a:endParaRPr lang="en-US" sz="800" dirty="0"/>
          </a:p>
          <a:p>
            <a:pPr lvl="1">
              <a:buFont typeface="Wingdings" panose="05000000000000000000" pitchFamily="2" charset="2"/>
              <a:buChar char="v"/>
            </a:pPr>
            <a:r>
              <a:rPr lang="en-US" sz="2800" dirty="0"/>
              <a:t>Divorce Effective Date Table</a:t>
            </a:r>
          </a:p>
          <a:p>
            <a:pPr marL="457200" lvl="1" indent="0">
              <a:buNone/>
            </a:pPr>
            <a:endParaRPr lang="en-US" sz="800" dirty="0"/>
          </a:p>
          <a:p>
            <a:pPr lvl="1">
              <a:buFont typeface="Wingdings" panose="05000000000000000000" pitchFamily="2" charset="2"/>
              <a:buChar char="v"/>
            </a:pPr>
            <a:r>
              <a:rPr lang="en-US" sz="2800" dirty="0"/>
              <a:t>VA Forms Information</a:t>
            </a:r>
          </a:p>
          <a:p>
            <a:pPr marL="457200" lvl="1" indent="0">
              <a:buNone/>
            </a:pPr>
            <a:endParaRPr lang="en-US" sz="800" dirty="0"/>
          </a:p>
          <a:p>
            <a:pPr lvl="1">
              <a:buFont typeface="Wingdings" panose="05000000000000000000" pitchFamily="2" charset="2"/>
              <a:buChar char="v"/>
            </a:pPr>
            <a:r>
              <a:rPr lang="en-US" sz="2800" dirty="0"/>
              <a:t>Closing Comments</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C124-C3ED-4867-B8EA-F7B7A9B955F0}"/>
              </a:ext>
            </a:extLst>
          </p:cNvPr>
          <p:cNvSpPr>
            <a:spLocks noGrp="1"/>
          </p:cNvSpPr>
          <p:nvPr>
            <p:ph type="title"/>
          </p:nvPr>
        </p:nvSpPr>
        <p:spPr/>
        <p:txBody>
          <a:bodyPr/>
          <a:lstStyle/>
          <a:p>
            <a:r>
              <a:rPr lang="en-US" dirty="0"/>
              <a:t>Quarterly Update:</a:t>
            </a:r>
            <a:br>
              <a:rPr lang="en-US" dirty="0"/>
            </a:br>
            <a:r>
              <a:rPr lang="en-US" dirty="0"/>
              <a:t>Version Control &amp; Outdated Forms</a:t>
            </a:r>
          </a:p>
        </p:txBody>
      </p:sp>
      <p:sp>
        <p:nvSpPr>
          <p:cNvPr id="3" name="Content Placeholder 2">
            <a:extLst>
              <a:ext uri="{FF2B5EF4-FFF2-40B4-BE49-F238E27FC236}">
                <a16:creationId xmlns:a16="http://schemas.microsoft.com/office/drawing/2014/main" id="{B7873CF0-7D3A-4587-A28C-3B615DF5B881}"/>
              </a:ext>
            </a:extLst>
          </p:cNvPr>
          <p:cNvSpPr>
            <a:spLocks noGrp="1"/>
          </p:cNvSpPr>
          <p:nvPr>
            <p:ph idx="1"/>
          </p:nvPr>
        </p:nvSpPr>
        <p:spPr>
          <a:xfrm>
            <a:off x="847164" y="1589518"/>
            <a:ext cx="11145232" cy="4766832"/>
          </a:xfrm>
        </p:spPr>
        <p:txBody>
          <a:bodyPr/>
          <a:lstStyle/>
          <a:p>
            <a:r>
              <a:rPr lang="en-US" sz="1500" dirty="0"/>
              <a:t>Though VA encourages the use of the current version of each form because it is the most up-to-date, there are circumstances in which an outdated version of a form may be accepted – these circumstances are listed under M21-1 Part III, Subpart ii, 1.C.8.a – in general, a previous version of a form may be accepted for one year after the current version is released</a:t>
            </a:r>
          </a:p>
          <a:p>
            <a:pPr marL="0" indent="0">
              <a:buNone/>
            </a:pPr>
            <a:endParaRPr lang="en-US" sz="1000" dirty="0"/>
          </a:p>
          <a:p>
            <a:pPr lvl="1">
              <a:buFont typeface="Wingdings" panose="05000000000000000000" pitchFamily="2" charset="2"/>
              <a:buChar char="v"/>
            </a:pPr>
            <a:r>
              <a:rPr lang="en-US" sz="1500" b="1" dirty="0"/>
              <a:t>EXCEPTION:</a:t>
            </a:r>
            <a:r>
              <a:rPr lang="en-US" sz="1500" dirty="0"/>
              <a:t> Due to the implementation of Public Law 115-55, </a:t>
            </a:r>
            <a:r>
              <a:rPr lang="en-US" sz="1500" i="1" dirty="0"/>
              <a:t>Veterans Appeals Improvement and Modernization Act of 2017</a:t>
            </a:r>
            <a:r>
              <a:rPr lang="en-US" sz="1500" dirty="0"/>
              <a:t>, VA will continue to accept both ‘September 2015’ and ‘September 2018’ versions of VA Form 21-0958, </a:t>
            </a:r>
            <a:r>
              <a:rPr lang="en-US" sz="1500" i="1" dirty="0"/>
              <a:t>Notice of Disagreement</a:t>
            </a:r>
            <a:r>
              <a:rPr lang="en-US" sz="1500" dirty="0"/>
              <a:t>, </a:t>
            </a:r>
            <a:r>
              <a:rPr lang="en-US" sz="1500" dirty="0">
                <a:effectLst>
                  <a:outerShdw blurRad="38100" dist="38100" dir="2700000" algn="tl">
                    <a:srgbClr val="000000">
                      <a:alpha val="43137"/>
                    </a:srgbClr>
                  </a:outerShdw>
                </a:effectLst>
              </a:rPr>
              <a:t>until February 19, 2020</a:t>
            </a:r>
          </a:p>
          <a:p>
            <a:pPr marL="457200" lvl="1" indent="0">
              <a:buNone/>
            </a:pPr>
            <a:endParaRPr lang="en-US" sz="1000" dirty="0">
              <a:effectLst>
                <a:outerShdw blurRad="38100" dist="38100" dir="2700000" algn="tl">
                  <a:srgbClr val="000000">
                    <a:alpha val="43137"/>
                  </a:srgbClr>
                </a:outerShdw>
              </a:effectLst>
            </a:endParaRPr>
          </a:p>
          <a:p>
            <a:pPr lvl="1">
              <a:buFont typeface="Wingdings" panose="05000000000000000000" pitchFamily="2" charset="2"/>
              <a:buChar char="ü"/>
            </a:pPr>
            <a:r>
              <a:rPr lang="en-US" sz="1500" dirty="0"/>
              <a:t>Based on this statutory change, VBMS was not updated to include the new ‘September 2018’ version; as such, claimants continued to receive the ‘September 2015’ version until February 19, 2019, when VA discontinued sending VA Form 21-0958 to claimants</a:t>
            </a:r>
          </a:p>
          <a:p>
            <a:pPr marL="457200" lvl="1" indent="0">
              <a:buNone/>
            </a:pPr>
            <a:endParaRPr lang="en-US" sz="1000" dirty="0"/>
          </a:p>
          <a:p>
            <a:pPr lvl="1">
              <a:buFont typeface="Wingdings" panose="05000000000000000000" pitchFamily="2" charset="2"/>
              <a:buChar char="ü"/>
            </a:pPr>
            <a:r>
              <a:rPr lang="en-US" sz="1500" dirty="0"/>
              <a:t>For any disagreement with a VBA decision issued prior to February 19, 2019, continue accepting both the previous version, dated September 2015, and the current version, dated September 2018, as valid legacy Notices of Disagreement (NODs)</a:t>
            </a:r>
          </a:p>
          <a:p>
            <a:pPr lvl="2">
              <a:buFont typeface="Wingdings" panose="05000000000000000000" pitchFamily="2" charset="2"/>
              <a:buChar char="q"/>
            </a:pPr>
            <a:r>
              <a:rPr lang="en-US" sz="1500" dirty="0">
                <a:effectLst>
                  <a:outerShdw blurRad="38100" dist="38100" dir="2700000" algn="tl">
                    <a:srgbClr val="000000">
                      <a:alpha val="43137"/>
                    </a:srgbClr>
                  </a:outerShdw>
                </a:effectLst>
              </a:rPr>
              <a:t>Both forms will be removed from usage on February 19, 2020, and the current version will be discontinued</a:t>
            </a:r>
          </a:p>
          <a:p>
            <a:pPr marL="914400" lvl="2" indent="0">
              <a:buNone/>
            </a:pPr>
            <a:endParaRPr lang="en-US" sz="1000" dirty="0">
              <a:effectLst>
                <a:outerShdw blurRad="38100" dist="38100" dir="2700000" algn="tl">
                  <a:srgbClr val="000000">
                    <a:alpha val="43137"/>
                  </a:srgbClr>
                </a:outerShdw>
              </a:effectLst>
            </a:endParaRPr>
          </a:p>
          <a:p>
            <a:pPr lvl="1">
              <a:buFont typeface="Wingdings" panose="05000000000000000000" pitchFamily="2" charset="2"/>
              <a:buChar char="v"/>
            </a:pPr>
            <a:r>
              <a:rPr lang="en-US" sz="1500" b="1" dirty="0"/>
              <a:t>Note:</a:t>
            </a:r>
            <a:r>
              <a:rPr lang="en-US" sz="1500" dirty="0"/>
              <a:t> This notice </a:t>
            </a:r>
            <a:r>
              <a:rPr lang="en-US" sz="1500" i="1" dirty="0"/>
              <a:t>corrects</a:t>
            </a:r>
            <a:r>
              <a:rPr lang="en-US" sz="1500" dirty="0"/>
              <a:t> the April 2019 VSCM Bulletin stating the previous version of VA Form 21-0958 is acceptable until only September 30, 2019</a:t>
            </a:r>
          </a:p>
          <a:p>
            <a:pPr lvl="2">
              <a:buFont typeface="Wingdings" panose="05000000000000000000" pitchFamily="2" charset="2"/>
              <a:buChar char="q"/>
            </a:pPr>
            <a:r>
              <a:rPr lang="en-US" sz="1500" dirty="0"/>
              <a:t>The table on the next slide provides examples of when a previous version of a form is no longer acceptable</a:t>
            </a:r>
          </a:p>
        </p:txBody>
      </p:sp>
      <p:sp>
        <p:nvSpPr>
          <p:cNvPr id="4" name="Slide Number Placeholder 3">
            <a:extLst>
              <a:ext uri="{FF2B5EF4-FFF2-40B4-BE49-F238E27FC236}">
                <a16:creationId xmlns:a16="http://schemas.microsoft.com/office/drawing/2014/main" id="{846E0F31-2390-48D7-99B9-9814E87C25A6}"/>
              </a:ext>
            </a:extLst>
          </p:cNvPr>
          <p:cNvSpPr>
            <a:spLocks noGrp="1"/>
          </p:cNvSpPr>
          <p:nvPr>
            <p:ph type="sldNum" sz="quarter" idx="10"/>
          </p:nvPr>
        </p:nvSpPr>
        <p:spPr/>
        <p:txBody>
          <a:bodyPr/>
          <a:lstStyle/>
          <a:p>
            <a:fld id="{7C414AED-89CE-4A48-8B2B-1B3A5C68EA2A}" type="slidenum">
              <a:rPr lang="en-US" smtClean="0"/>
              <a:t>40</a:t>
            </a:fld>
            <a:endParaRPr lang="en-US" dirty="0"/>
          </a:p>
        </p:txBody>
      </p:sp>
    </p:spTree>
    <p:extLst>
      <p:ext uri="{BB962C8B-B14F-4D97-AF65-F5344CB8AC3E}">
        <p14:creationId xmlns:p14="http://schemas.microsoft.com/office/powerpoint/2010/main" val="406585506"/>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AEF1-5D75-44C0-B742-3201BE52E5CD}"/>
              </a:ext>
            </a:extLst>
          </p:cNvPr>
          <p:cNvSpPr>
            <a:spLocks noGrp="1"/>
          </p:cNvSpPr>
          <p:nvPr>
            <p:ph type="title"/>
          </p:nvPr>
        </p:nvSpPr>
        <p:spPr/>
        <p:txBody>
          <a:bodyPr/>
          <a:lstStyle/>
          <a:p>
            <a:r>
              <a:rPr lang="en-US" dirty="0"/>
              <a:t>Quarterly Update (Cont’d)</a:t>
            </a:r>
          </a:p>
        </p:txBody>
      </p:sp>
      <p:sp>
        <p:nvSpPr>
          <p:cNvPr id="4" name="Slide Number Placeholder 3">
            <a:extLst>
              <a:ext uri="{FF2B5EF4-FFF2-40B4-BE49-F238E27FC236}">
                <a16:creationId xmlns:a16="http://schemas.microsoft.com/office/drawing/2014/main" id="{D0C29573-630F-4891-BA01-B9EC85A74609}"/>
              </a:ext>
            </a:extLst>
          </p:cNvPr>
          <p:cNvSpPr>
            <a:spLocks noGrp="1"/>
          </p:cNvSpPr>
          <p:nvPr>
            <p:ph type="sldNum" sz="quarter" idx="10"/>
          </p:nvPr>
        </p:nvSpPr>
        <p:spPr/>
        <p:txBody>
          <a:bodyPr/>
          <a:lstStyle/>
          <a:p>
            <a:fld id="{7C414AED-89CE-4A48-8B2B-1B3A5C68EA2A}" type="slidenum">
              <a:rPr lang="en-US" smtClean="0"/>
              <a:t>41</a:t>
            </a:fld>
            <a:endParaRPr lang="en-US" dirty="0"/>
          </a:p>
        </p:txBody>
      </p:sp>
      <p:pic>
        <p:nvPicPr>
          <p:cNvPr id="6" name="Picture 5">
            <a:extLst>
              <a:ext uri="{FF2B5EF4-FFF2-40B4-BE49-F238E27FC236}">
                <a16:creationId xmlns:a16="http://schemas.microsoft.com/office/drawing/2014/main" id="{AD8EE577-5974-4C95-A934-D8397457A320}"/>
              </a:ext>
            </a:extLst>
          </p:cNvPr>
          <p:cNvPicPr>
            <a:picLocks noChangeAspect="1"/>
          </p:cNvPicPr>
          <p:nvPr/>
        </p:nvPicPr>
        <p:blipFill>
          <a:blip r:embed="rId2"/>
          <a:stretch>
            <a:fillRect/>
          </a:stretch>
        </p:blipFill>
        <p:spPr>
          <a:xfrm>
            <a:off x="641684" y="1565705"/>
            <a:ext cx="11354675" cy="4466128"/>
          </a:xfrm>
          <a:prstGeom prst="rect">
            <a:avLst/>
          </a:prstGeom>
        </p:spPr>
      </p:pic>
    </p:spTree>
    <p:extLst>
      <p:ext uri="{BB962C8B-B14F-4D97-AF65-F5344CB8AC3E}">
        <p14:creationId xmlns:p14="http://schemas.microsoft.com/office/powerpoint/2010/main" val="1030306514"/>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B98E-2E09-462A-B5B6-2F577613F2BC}"/>
              </a:ext>
            </a:extLst>
          </p:cNvPr>
          <p:cNvSpPr>
            <a:spLocks noGrp="1"/>
          </p:cNvSpPr>
          <p:nvPr>
            <p:ph type="title"/>
          </p:nvPr>
        </p:nvSpPr>
        <p:spPr/>
        <p:txBody>
          <a:bodyPr/>
          <a:lstStyle/>
          <a:p>
            <a:r>
              <a:rPr lang="en-US" dirty="0"/>
              <a:t>New Version of VA Form 21-526EZ</a:t>
            </a:r>
          </a:p>
        </p:txBody>
      </p:sp>
      <p:sp>
        <p:nvSpPr>
          <p:cNvPr id="3" name="Content Placeholder 2">
            <a:extLst>
              <a:ext uri="{FF2B5EF4-FFF2-40B4-BE49-F238E27FC236}">
                <a16:creationId xmlns:a16="http://schemas.microsoft.com/office/drawing/2014/main" id="{CD2D0EA4-9CB0-454F-87DB-6C9C184B02BB}"/>
              </a:ext>
            </a:extLst>
          </p:cNvPr>
          <p:cNvSpPr>
            <a:spLocks noGrp="1"/>
          </p:cNvSpPr>
          <p:nvPr>
            <p:ph idx="1"/>
          </p:nvPr>
        </p:nvSpPr>
        <p:spPr>
          <a:xfrm>
            <a:off x="847165" y="1589518"/>
            <a:ext cx="10945906" cy="4766832"/>
          </a:xfrm>
        </p:spPr>
        <p:txBody>
          <a:bodyPr/>
          <a:lstStyle/>
          <a:p>
            <a:r>
              <a:rPr lang="en-US" sz="2400" dirty="0"/>
              <a:t>VBA is releasing a new version (dated September 2019) of VA Form 21-526EZ, </a:t>
            </a:r>
            <a:r>
              <a:rPr lang="en-US" sz="2400" i="1" dirty="0"/>
              <a:t>Application for Disability Compensation and Related Compensation Benefits</a:t>
            </a:r>
            <a:r>
              <a:rPr lang="en-US" sz="2400" dirty="0"/>
              <a:t>, on November 15, 2019</a:t>
            </a:r>
          </a:p>
          <a:p>
            <a:pPr marL="0" indent="0">
              <a:buNone/>
            </a:pPr>
            <a:endParaRPr lang="en-US" sz="2600" dirty="0"/>
          </a:p>
          <a:p>
            <a:r>
              <a:rPr lang="en-US" sz="2400" dirty="0"/>
              <a:t>Though the previous version (dated March 2018) of VA Form 21-526EZ is fully legally sufficient, the new version has been updated to provide a more Veteran-friendly format for applying for compensation benefits</a:t>
            </a:r>
          </a:p>
          <a:p>
            <a:pPr marL="0" indent="0">
              <a:buNone/>
            </a:pPr>
            <a:endParaRPr lang="en-US" sz="2500" dirty="0"/>
          </a:p>
          <a:p>
            <a:r>
              <a:rPr lang="en-US" sz="2400" dirty="0"/>
              <a:t>Per M21-1 Part III, Subpart ii, 1.C.8.a (procedures for accepting outdated forms), the previous version will be acceptable until September 30, 2020</a:t>
            </a:r>
          </a:p>
          <a:p>
            <a:pPr marL="0" indent="0">
              <a:buNone/>
            </a:pPr>
            <a:endParaRPr lang="en-US" sz="800" dirty="0"/>
          </a:p>
          <a:p>
            <a:pPr lvl="1"/>
            <a:r>
              <a:rPr lang="en-US" sz="2000" dirty="0"/>
              <a:t>As of October 1, 2020, it will no longer be accepted</a:t>
            </a:r>
          </a:p>
        </p:txBody>
      </p:sp>
      <p:sp>
        <p:nvSpPr>
          <p:cNvPr id="4" name="Slide Number Placeholder 3">
            <a:extLst>
              <a:ext uri="{FF2B5EF4-FFF2-40B4-BE49-F238E27FC236}">
                <a16:creationId xmlns:a16="http://schemas.microsoft.com/office/drawing/2014/main" id="{28F1C7F5-3581-40AE-AE82-FC1FEDC6E533}"/>
              </a:ext>
            </a:extLst>
          </p:cNvPr>
          <p:cNvSpPr>
            <a:spLocks noGrp="1"/>
          </p:cNvSpPr>
          <p:nvPr>
            <p:ph type="sldNum" sz="quarter" idx="10"/>
          </p:nvPr>
        </p:nvSpPr>
        <p:spPr/>
        <p:txBody>
          <a:bodyPr/>
          <a:lstStyle/>
          <a:p>
            <a:fld id="{7C414AED-89CE-4A48-8B2B-1B3A5C68EA2A}" type="slidenum">
              <a:rPr lang="en-US" smtClean="0"/>
              <a:t>42</a:t>
            </a:fld>
            <a:endParaRPr lang="en-US" dirty="0"/>
          </a:p>
        </p:txBody>
      </p:sp>
    </p:spTree>
    <p:extLst>
      <p:ext uri="{BB962C8B-B14F-4D97-AF65-F5344CB8AC3E}">
        <p14:creationId xmlns:p14="http://schemas.microsoft.com/office/powerpoint/2010/main" val="712895136"/>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4CA3-6757-4FB4-82C3-BB4968E7236F}"/>
              </a:ext>
            </a:extLst>
          </p:cNvPr>
          <p:cNvSpPr>
            <a:spLocks noGrp="1"/>
          </p:cNvSpPr>
          <p:nvPr>
            <p:ph type="title"/>
          </p:nvPr>
        </p:nvSpPr>
        <p:spPr/>
        <p:txBody>
          <a:bodyPr/>
          <a:lstStyle/>
          <a:p>
            <a:r>
              <a:rPr lang="en-US" dirty="0"/>
              <a:t>New Version of VA Form 21-526EZ (Cont’d)</a:t>
            </a:r>
          </a:p>
        </p:txBody>
      </p:sp>
      <p:sp>
        <p:nvSpPr>
          <p:cNvPr id="3" name="Content Placeholder 2">
            <a:extLst>
              <a:ext uri="{FF2B5EF4-FFF2-40B4-BE49-F238E27FC236}">
                <a16:creationId xmlns:a16="http://schemas.microsoft.com/office/drawing/2014/main" id="{00BDB66F-37A7-49B1-9942-66E912041EEE}"/>
              </a:ext>
            </a:extLst>
          </p:cNvPr>
          <p:cNvSpPr>
            <a:spLocks noGrp="1"/>
          </p:cNvSpPr>
          <p:nvPr>
            <p:ph idx="1"/>
          </p:nvPr>
        </p:nvSpPr>
        <p:spPr>
          <a:xfrm>
            <a:off x="847165" y="1589518"/>
            <a:ext cx="11209968" cy="4691641"/>
          </a:xfrm>
        </p:spPr>
        <p:txBody>
          <a:bodyPr/>
          <a:lstStyle/>
          <a:p>
            <a:r>
              <a:rPr lang="en-US" sz="2100" dirty="0"/>
              <a:t>The following are enhanced features displayed within the new September 2019 version:</a:t>
            </a:r>
          </a:p>
          <a:p>
            <a:pPr marL="0" indent="0">
              <a:buNone/>
            </a:pPr>
            <a:endParaRPr lang="en-US" sz="1000" dirty="0"/>
          </a:p>
          <a:p>
            <a:pPr lvl="1">
              <a:buFont typeface="Wingdings" panose="05000000000000000000" pitchFamily="2" charset="2"/>
              <a:buChar char="ü"/>
            </a:pPr>
            <a:r>
              <a:rPr lang="en-US" sz="1500" dirty="0"/>
              <a:t>Added a note under Section I: Identification and Claim Information, that explains what is needed for a non-original claim</a:t>
            </a:r>
          </a:p>
          <a:p>
            <a:pPr lvl="2">
              <a:buFont typeface="Wingdings" panose="05000000000000000000" pitchFamily="2" charset="2"/>
              <a:buChar char="q"/>
            </a:pPr>
            <a:r>
              <a:rPr lang="en-US" sz="1500" dirty="0"/>
              <a:t>Only Section I, IV, and a signature is required</a:t>
            </a:r>
          </a:p>
          <a:p>
            <a:pPr marL="914400" lvl="2" indent="0">
              <a:buNone/>
            </a:pPr>
            <a:endParaRPr lang="en-US" sz="1000" dirty="0"/>
          </a:p>
          <a:p>
            <a:pPr lvl="1">
              <a:buFont typeface="Wingdings" panose="05000000000000000000" pitchFamily="2" charset="2"/>
              <a:buChar char="ü"/>
            </a:pPr>
            <a:r>
              <a:rPr lang="en-US" sz="1500" dirty="0"/>
              <a:t>Question 17, Section IV, has been reformatted</a:t>
            </a:r>
          </a:p>
          <a:p>
            <a:pPr lvl="2">
              <a:buFont typeface="Wingdings" panose="05000000000000000000" pitchFamily="2" charset="2"/>
              <a:buChar char="q"/>
            </a:pPr>
            <a:r>
              <a:rPr lang="en-US" sz="1500" dirty="0"/>
              <a:t>Only the approximate beginning date of treatment (MM/YYYY) is needed, with an option of a checkbox if the claimant does not have a date</a:t>
            </a:r>
          </a:p>
          <a:p>
            <a:pPr marL="914400" lvl="2" indent="0">
              <a:buNone/>
            </a:pPr>
            <a:endParaRPr lang="en-US" sz="500" dirty="0"/>
          </a:p>
          <a:p>
            <a:pPr lvl="2">
              <a:buFont typeface="Wingdings" panose="05000000000000000000" pitchFamily="2" charset="2"/>
              <a:buChar char="q"/>
            </a:pPr>
            <a:r>
              <a:rPr lang="en-US" sz="1500" dirty="0"/>
              <a:t>It has also been noted that if treatment occurred from 2005 to present, the claimant does not need to provide dates</a:t>
            </a:r>
          </a:p>
          <a:p>
            <a:pPr marL="914400" lvl="2" indent="0">
              <a:buNone/>
            </a:pPr>
            <a:endParaRPr lang="en-US" sz="1000" dirty="0"/>
          </a:p>
          <a:p>
            <a:pPr lvl="1">
              <a:buFont typeface="Wingdings" panose="05000000000000000000" pitchFamily="2" charset="2"/>
              <a:buChar char="ü"/>
            </a:pPr>
            <a:r>
              <a:rPr lang="en-US" sz="1500" dirty="0"/>
              <a:t>In the Note under Question 17, a reference to VA Form 20-0995, </a:t>
            </a:r>
            <a:r>
              <a:rPr lang="en-US" sz="1500" i="1" dirty="0"/>
              <a:t>Decision Review Request: Supplemental Claim</a:t>
            </a:r>
            <a:r>
              <a:rPr lang="en-US" sz="1500" dirty="0"/>
              <a:t>, has been added for the claimant should he/she need to submit a supplemental claim form</a:t>
            </a:r>
          </a:p>
          <a:p>
            <a:pPr marL="457200" lvl="1" indent="0">
              <a:buNone/>
            </a:pPr>
            <a:endParaRPr lang="en-US" sz="1000" dirty="0"/>
          </a:p>
          <a:p>
            <a:pPr lvl="1">
              <a:buFont typeface="Wingdings" panose="05000000000000000000" pitchFamily="2" charset="2"/>
              <a:buChar char="ü"/>
            </a:pPr>
            <a:r>
              <a:rPr lang="en-US" sz="1500" dirty="0"/>
              <a:t>Added a note under Section X: Alternate Signer Certification and Signature, that explains this section is required only if the form is not signed by the claimant</a:t>
            </a:r>
          </a:p>
          <a:p>
            <a:pPr marL="457200" lvl="1" indent="0">
              <a:buNone/>
            </a:pPr>
            <a:endParaRPr lang="en-US" sz="1000" dirty="0"/>
          </a:p>
          <a:p>
            <a:pPr lvl="1">
              <a:buFont typeface="Wingdings" panose="05000000000000000000" pitchFamily="2" charset="2"/>
              <a:buChar char="ü"/>
            </a:pPr>
            <a:r>
              <a:rPr lang="en-US" sz="1500" dirty="0"/>
              <a:t>Added a note under Section XI: Power of Attorney Signature, that explains a POA cannot sign for an original claim only</a:t>
            </a:r>
          </a:p>
        </p:txBody>
      </p:sp>
      <p:sp>
        <p:nvSpPr>
          <p:cNvPr id="4" name="Slide Number Placeholder 3">
            <a:extLst>
              <a:ext uri="{FF2B5EF4-FFF2-40B4-BE49-F238E27FC236}">
                <a16:creationId xmlns:a16="http://schemas.microsoft.com/office/drawing/2014/main" id="{F6F3303E-7174-469B-98A7-70945FD384C0}"/>
              </a:ext>
            </a:extLst>
          </p:cNvPr>
          <p:cNvSpPr>
            <a:spLocks noGrp="1"/>
          </p:cNvSpPr>
          <p:nvPr>
            <p:ph type="sldNum" sz="quarter" idx="10"/>
          </p:nvPr>
        </p:nvSpPr>
        <p:spPr/>
        <p:txBody>
          <a:bodyPr/>
          <a:lstStyle/>
          <a:p>
            <a:fld id="{7C414AED-89CE-4A48-8B2B-1B3A5C68EA2A}" type="slidenum">
              <a:rPr lang="en-US" smtClean="0"/>
              <a:t>43</a:t>
            </a:fld>
            <a:endParaRPr lang="en-US" dirty="0"/>
          </a:p>
        </p:txBody>
      </p:sp>
    </p:spTree>
    <p:extLst>
      <p:ext uri="{BB962C8B-B14F-4D97-AF65-F5344CB8AC3E}">
        <p14:creationId xmlns:p14="http://schemas.microsoft.com/office/powerpoint/2010/main" val="4251158204"/>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Questions – 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44</a:t>
            </a:fld>
            <a:endParaRPr lang="en-US" dirty="0"/>
          </a:p>
        </p:txBody>
      </p:sp>
      <p:sp>
        <p:nvSpPr>
          <p:cNvPr id="7" name="TextBox 1"/>
          <p:cNvSpPr txBox="1">
            <a:spLocks noChangeArrowheads="1"/>
          </p:cNvSpPr>
          <p:nvPr/>
        </p:nvSpPr>
        <p:spPr bwMode="auto">
          <a:xfrm>
            <a:off x="2543078" y="1411228"/>
            <a:ext cx="89545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890" y="2720354"/>
            <a:ext cx="4961110" cy="36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D0CBF2D-DF62-47E0-8772-2917E5DFE3F8}"/>
              </a:ext>
            </a:extLst>
          </p:cNvPr>
          <p:cNvPicPr>
            <a:picLocks noChangeAspect="1"/>
          </p:cNvPicPr>
          <p:nvPr/>
        </p:nvPicPr>
        <p:blipFill>
          <a:blip r:embed="rId3"/>
          <a:stretch>
            <a:fillRect/>
          </a:stretch>
        </p:blipFill>
        <p:spPr>
          <a:xfrm>
            <a:off x="651253" y="2035833"/>
            <a:ext cx="2984675" cy="3092371"/>
          </a:xfrm>
          <a:prstGeom prst="rect">
            <a:avLst/>
          </a:prstGeom>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4"/>
          <a:stretch>
            <a:fillRect/>
          </a:stretch>
        </p:blipFill>
        <p:spPr>
          <a:xfrm>
            <a:off x="3973423" y="2720355"/>
            <a:ext cx="3270807" cy="3635996"/>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79999" cy="4811282"/>
          </a:xfrm>
        </p:spPr>
        <p:txBody>
          <a:bodyPr/>
          <a:lstStyle/>
          <a:p>
            <a:r>
              <a:rPr lang="en-US" sz="2600" dirty="0"/>
              <a:t>Questions on topics presented must be emailed to the Quality Call Leads at the mailbox </a:t>
            </a:r>
            <a:r>
              <a:rPr lang="en-US" sz="2600" dirty="0">
                <a:solidFill>
                  <a:srgbClr val="FF0000"/>
                </a:solidFill>
              </a:rPr>
              <a:t>InternalQRS.VBAVACO@va.gov</a:t>
            </a:r>
          </a:p>
          <a:p>
            <a:pPr marL="0" indent="0">
              <a:buNone/>
            </a:pPr>
            <a:endParaRPr lang="en-US" sz="500" dirty="0">
              <a:solidFill>
                <a:srgbClr val="FF0000"/>
              </a:solidFill>
            </a:endParaRP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effectLst>
                  <a:outerShdw blurRad="38100" dist="38100" dir="2700000" algn="tl">
                    <a:srgbClr val="000000">
                      <a:alpha val="43137"/>
                    </a:srgbClr>
                  </a:outerShdw>
                </a:effectLst>
              </a:rPr>
              <a:t>must</a:t>
            </a:r>
            <a:r>
              <a:rPr lang="en-US" dirty="0"/>
              <a:t> be submitted to the mailbox </a:t>
            </a:r>
            <a:r>
              <a:rPr lang="en-US" u="sng" dirty="0">
                <a:effectLst>
                  <a:outerShdw blurRad="38100" dist="38100" dir="2700000" algn="tl">
                    <a:srgbClr val="000000">
                      <a:alpha val="43137"/>
                    </a:srgbClr>
                  </a:outerShdw>
                </a:effectLst>
              </a:rPr>
              <a:t>by COB Friday, November 22nd</a:t>
            </a:r>
          </a:p>
          <a:p>
            <a:pPr lvl="2"/>
            <a:r>
              <a:rPr lang="en-US" dirty="0">
                <a:solidFill>
                  <a:srgbClr val="FF0000"/>
                </a:solidFill>
              </a:rPr>
              <a:t>Questions submitted after Nov 22nd will not be accepted for inclusion in the Call Bulletin</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today’s Quality Call</a:t>
            </a:r>
          </a:p>
          <a:p>
            <a:pPr marL="457200" lvl="1" indent="0">
              <a:buNone/>
            </a:pPr>
            <a:endParaRPr lang="en-US" sz="1000" dirty="0"/>
          </a:p>
          <a:p>
            <a:pPr indent="-403225"/>
            <a:r>
              <a:rPr lang="en-US" sz="2600" dirty="0"/>
              <a:t>Official guidance to the questions will be posted later in the Call Bulletin</a:t>
            </a:r>
          </a:p>
        </p:txBody>
      </p:sp>
      <p:sp>
        <p:nvSpPr>
          <p:cNvPr id="4" name="Slide Number Placeholder 3"/>
          <p:cNvSpPr>
            <a:spLocks noGrp="1"/>
          </p:cNvSpPr>
          <p:nvPr>
            <p:ph type="sldNum" sz="quarter" idx="10"/>
          </p:nvPr>
        </p:nvSpPr>
        <p:spPr/>
        <p:txBody>
          <a:bodyPr/>
          <a:lstStyle/>
          <a:p>
            <a:fld id="{7C414AED-89CE-4A48-8B2B-1B3A5C68EA2A}" type="slidenum">
              <a:rPr lang="en-US" smtClean="0"/>
              <a:t>45</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Quality Call Leads at the mailbox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47</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07" y="1409294"/>
            <a:ext cx="9442818" cy="36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96348" y="5107458"/>
            <a:ext cx="11505537" cy="12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A Compensation Service Quality Call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presented each month</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a:t>
            </a:r>
            <a:r>
              <a:rPr lang="en-US" altLang="en-US" kern="0" dirty="0">
                <a:solidFill>
                  <a:srgbClr val="000066"/>
                </a:solidFill>
                <a:latin typeface="Arial" charset="0"/>
                <a:cs typeface="Arial" charset="0"/>
              </a:rPr>
              <a:t>ity Call will be conducted the second week of December</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What’s </a:t>
            </a:r>
            <a:r>
              <a:rPr lang="en-US" i="1" dirty="0"/>
              <a:t>New</a:t>
            </a:r>
            <a:r>
              <a:rPr lang="en-US" dirty="0"/>
              <a:t> in M21-1?</a:t>
            </a:r>
          </a:p>
        </p:txBody>
      </p:sp>
      <p:sp>
        <p:nvSpPr>
          <p:cNvPr id="4" name="Slide Number Placeholder 3"/>
          <p:cNvSpPr>
            <a:spLocks noGrp="1"/>
          </p:cNvSpPr>
          <p:nvPr>
            <p:ph type="sldNum" sz="quarter" idx="10"/>
          </p:nvPr>
        </p:nvSpPr>
        <p:spPr/>
        <p:txBody>
          <a:bodyPr/>
          <a:lstStyle/>
          <a:p>
            <a:fld id="{7C414AED-89CE-4A48-8B2B-1B3A5C68EA2A}" type="slidenum">
              <a:rPr lang="en-US" smtClean="0"/>
              <a:t>5</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Kim Tibbitts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Analyst/Manual Editor</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Maintenance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Policy and Procedures</a:t>
            </a:r>
          </a:p>
        </p:txBody>
      </p:sp>
    </p:spTree>
    <p:extLst>
      <p:ext uri="{BB962C8B-B14F-4D97-AF65-F5344CB8AC3E}">
        <p14:creationId xmlns:p14="http://schemas.microsoft.com/office/powerpoint/2010/main" val="10877872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348C-EB40-4F24-A0D4-109C6470049B}"/>
              </a:ext>
            </a:extLst>
          </p:cNvPr>
          <p:cNvSpPr>
            <a:spLocks noGrp="1"/>
          </p:cNvSpPr>
          <p:nvPr>
            <p:ph type="title"/>
          </p:nvPr>
        </p:nvSpPr>
        <p:spPr/>
        <p:txBody>
          <a:bodyPr/>
          <a:lstStyle/>
          <a:p>
            <a:r>
              <a:rPr lang="en-US" dirty="0"/>
              <a:t>III.ii.1.F – VCIP Shipping</a:t>
            </a:r>
          </a:p>
        </p:txBody>
      </p:sp>
      <p:sp>
        <p:nvSpPr>
          <p:cNvPr id="3" name="Content Placeholder 2">
            <a:extLst>
              <a:ext uri="{FF2B5EF4-FFF2-40B4-BE49-F238E27FC236}">
                <a16:creationId xmlns:a16="http://schemas.microsoft.com/office/drawing/2014/main" id="{BC91037C-2D49-4D16-8A43-B58BC48FBDA4}"/>
              </a:ext>
            </a:extLst>
          </p:cNvPr>
          <p:cNvSpPr>
            <a:spLocks noGrp="1"/>
          </p:cNvSpPr>
          <p:nvPr>
            <p:ph idx="1"/>
          </p:nvPr>
        </p:nvSpPr>
        <p:spPr>
          <a:xfrm>
            <a:off x="847164" y="1589518"/>
            <a:ext cx="11240561" cy="4691641"/>
          </a:xfrm>
        </p:spPr>
        <p:txBody>
          <a:bodyPr/>
          <a:lstStyle/>
          <a:p>
            <a:r>
              <a:rPr lang="en-US" dirty="0"/>
              <a:t>Update abbreviations representing internal Control of Veterans Records System (COVERS) locations for scanning vendors, e.g.</a:t>
            </a:r>
          </a:p>
          <a:p>
            <a:pPr lvl="1"/>
            <a:r>
              <a:rPr lang="en-US" i="1" dirty="0"/>
              <a:t>DCSS1 is now ICMHS3</a:t>
            </a:r>
          </a:p>
          <a:p>
            <a:pPr lvl="1"/>
            <a:r>
              <a:rPr lang="en-US" i="1" dirty="0"/>
              <a:t>DCSC2 is now ICMHS2</a:t>
            </a:r>
          </a:p>
          <a:p>
            <a:r>
              <a:rPr lang="en-US" dirty="0"/>
              <a:t>Updated information about and instructions for creating and printing a shipping manifest in VBMS</a:t>
            </a:r>
          </a:p>
          <a:p>
            <a:r>
              <a:rPr lang="en-US" dirty="0"/>
              <a:t>Replaced the shipping container validation checklist in III.ii.1.F.2.i with a new one</a:t>
            </a:r>
          </a:p>
          <a:p>
            <a:r>
              <a:rPr lang="en-US" dirty="0"/>
              <a:t>Added a new block (III.ii.1.F.3.b) that contains instructions for resolving shipping exceptions involving source material sent to SMS</a:t>
            </a:r>
          </a:p>
        </p:txBody>
      </p:sp>
      <p:sp>
        <p:nvSpPr>
          <p:cNvPr id="4" name="Slide Number Placeholder 3">
            <a:extLst>
              <a:ext uri="{FF2B5EF4-FFF2-40B4-BE49-F238E27FC236}">
                <a16:creationId xmlns:a16="http://schemas.microsoft.com/office/drawing/2014/main" id="{42131DC7-C947-4542-9616-B8B84F8997E5}"/>
              </a:ext>
            </a:extLst>
          </p:cNvPr>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88488093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III.v.5.E – Processing AEWs</a:t>
            </a:r>
          </a:p>
        </p:txBody>
      </p:sp>
      <p:sp>
        <p:nvSpPr>
          <p:cNvPr id="3" name="Content Placeholder 2"/>
          <p:cNvSpPr>
            <a:spLocks noGrp="1"/>
          </p:cNvSpPr>
          <p:nvPr>
            <p:ph idx="1"/>
          </p:nvPr>
        </p:nvSpPr>
        <p:spPr/>
        <p:txBody>
          <a:bodyPr/>
          <a:lstStyle/>
          <a:p>
            <a:r>
              <a:rPr lang="en-US" dirty="0"/>
              <a:t>III.v.5.A.8 is now III.v.5.E</a:t>
            </a:r>
          </a:p>
          <a:p>
            <a:r>
              <a:rPr lang="en-US" dirty="0"/>
              <a:t>Made changes to reflect that AEWs now contain audit data from the Coast Guard</a:t>
            </a:r>
          </a:p>
          <a:p>
            <a:r>
              <a:rPr lang="en-US" dirty="0"/>
              <a:t>Reorganized and added content to Block f, which contains instructions for performing an initial review of an AEW</a:t>
            </a:r>
          </a:p>
          <a:p>
            <a:r>
              <a:rPr lang="en-US" dirty="0"/>
              <a:t>Updated instructions in Block j for handling award adjustments that require finance activity action prior to authorization</a:t>
            </a:r>
          </a:p>
          <a:p>
            <a:r>
              <a:rPr lang="en-US" dirty="0"/>
              <a:t>Corrected information about and the instructions for processing an AEW with a rate change that takes effect on a day other than the first day of the month (Block m)</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3396410738"/>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III.v.5.E – Processing AEWs (Cont’d)</a:t>
            </a:r>
          </a:p>
        </p:txBody>
      </p:sp>
      <p:sp>
        <p:nvSpPr>
          <p:cNvPr id="3" name="Content Placeholder 2"/>
          <p:cNvSpPr>
            <a:spLocks noGrp="1"/>
          </p:cNvSpPr>
          <p:nvPr>
            <p:ph idx="1"/>
          </p:nvPr>
        </p:nvSpPr>
        <p:spPr/>
        <p:txBody>
          <a:bodyPr/>
          <a:lstStyle/>
          <a:p>
            <a:r>
              <a:rPr lang="en-US" dirty="0"/>
              <a:t>Instructions in Block q for determining whether a Veteran’s military retired pay was based on </a:t>
            </a:r>
            <a:r>
              <a:rPr lang="en-US" b="1" i="1" dirty="0"/>
              <a:t>disability</a:t>
            </a:r>
            <a:r>
              <a:rPr lang="en-US" dirty="0"/>
              <a:t> have been replaced with instructions for ensuring a Veteran’s military retired pay is based on </a:t>
            </a:r>
            <a:r>
              <a:rPr lang="en-US" b="1" i="1" dirty="0"/>
              <a:t>length of service</a:t>
            </a:r>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85851921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What’s </a:t>
            </a:r>
            <a:r>
              <a:rPr lang="en-US" i="1" dirty="0"/>
              <a:t>New</a:t>
            </a:r>
            <a:r>
              <a:rPr lang="en-US" dirty="0"/>
              <a:t> in M21-1?</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Dustin Williams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Analyst/Manual Editor</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Maintenance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42022571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D7B6E5-0F04-4CEF-A7BC-E28EF6BF7FB8}">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7F841B9-F256-4CB1-97A0-D3BB93DA7606}">
  <ds:schemaRefs>
    <ds:schemaRef ds:uri="http://schemas.microsoft.com/sharepoint/v3/contenttype/forms"/>
  </ds:schemaRefs>
</ds:datastoreItem>
</file>

<file path=customXml/itemProps3.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19319</TotalTime>
  <Words>4272</Words>
  <Application>Microsoft Office PowerPoint</Application>
  <PresentationFormat>Widescreen</PresentationFormat>
  <Paragraphs>368</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 Black</vt:lpstr>
      <vt:lpstr>Calibri</vt:lpstr>
      <vt:lpstr>Century Schoolbook</vt:lpstr>
      <vt:lpstr>Courier New</vt:lpstr>
      <vt:lpstr>Tahoma</vt:lpstr>
      <vt:lpstr>Verdana</vt:lpstr>
      <vt:lpstr>Wingdings</vt:lpstr>
      <vt:lpstr>Ppt0000000</vt:lpstr>
      <vt:lpstr>FOR TMS TRAINING CREDIT</vt:lpstr>
      <vt:lpstr>PowerPoint Presentation</vt:lpstr>
      <vt:lpstr>Welcome to the November 2019 Quality Call</vt:lpstr>
      <vt:lpstr>Agenda</vt:lpstr>
      <vt:lpstr>What’s New in M21-1?</vt:lpstr>
      <vt:lpstr>III.ii.1.F – VCIP Shipping</vt:lpstr>
      <vt:lpstr>III.v.5.E – Processing AEWs</vt:lpstr>
      <vt:lpstr>III.v.5.E – Processing AEWs (Cont’d)</vt:lpstr>
      <vt:lpstr>What’s New in M21-1?</vt:lpstr>
      <vt:lpstr>IX.ii.2 – Ratings for Special Purposes</vt:lpstr>
      <vt:lpstr>IX.ii.2 – Ratings for Special Purposes (Cont’d)</vt:lpstr>
      <vt:lpstr>III.iv.4.P – Rating Dental/Oral Conditions</vt:lpstr>
      <vt:lpstr>III.iv.4.P – Rating Dental/Oral Conditions (Cont’d)</vt:lpstr>
      <vt:lpstr>What’s New in M21-1?</vt:lpstr>
      <vt:lpstr>IV.ii.2.F – Changes to IU Processing Procedures</vt:lpstr>
      <vt:lpstr>IV.ii.2.F – IU Procedures (Cont’d)</vt:lpstr>
      <vt:lpstr>IV.ii.2.F – IU Procedures (Cont’d)</vt:lpstr>
      <vt:lpstr>IV.ii.2.F – IU Procedures (Cont’d)</vt:lpstr>
      <vt:lpstr>IV.ii.2.F – IU Procedures (Cont’d)</vt:lpstr>
      <vt:lpstr>New and Relevant Evidence Defined</vt:lpstr>
      <vt:lpstr>New and Relevant Evidence References</vt:lpstr>
      <vt:lpstr>M21-1 – New and Relevant Evidence</vt:lpstr>
      <vt:lpstr>Definition – New and Relevant Evidence</vt:lpstr>
      <vt:lpstr>AMA FAQ Dated June 6, 2019</vt:lpstr>
      <vt:lpstr>New and Relevant Evidence Scenario</vt:lpstr>
      <vt:lpstr>Scenario Answer</vt:lpstr>
      <vt:lpstr>AMA FAQ Dated March 3, 2019</vt:lpstr>
      <vt:lpstr>AMA FAQ Dated June 6, 2019</vt:lpstr>
      <vt:lpstr>VBMS-R Language and Other Updates</vt:lpstr>
      <vt:lpstr>VBMS-R Language Updates</vt:lpstr>
      <vt:lpstr>VBMS-R Language Updates (Cont’d)</vt:lpstr>
      <vt:lpstr>VBMS-R Language Updates (Cont’d)</vt:lpstr>
      <vt:lpstr>VBMS-R Language Updates (Cont’d)</vt:lpstr>
      <vt:lpstr>VBMS-R Language Updates (Cont’d)</vt:lpstr>
      <vt:lpstr>Another VBMS-R Update </vt:lpstr>
      <vt:lpstr>Divorce Effective Date Table</vt:lpstr>
      <vt:lpstr>Divorce Effective Date Table Purpose</vt:lpstr>
      <vt:lpstr>Table Development and Current Location</vt:lpstr>
      <vt:lpstr>VA Forms Information</vt:lpstr>
      <vt:lpstr>Quarterly Update: Version Control &amp; Outdated Forms</vt:lpstr>
      <vt:lpstr>Quarterly Update (Cont’d)</vt:lpstr>
      <vt:lpstr>New Version of VA Form 21-526EZ</vt:lpstr>
      <vt:lpstr>New Version of VA Form 21-526EZ (Cont’d)</vt:lpstr>
      <vt:lpstr>Questions – Suggestions – Next Quality Call</vt:lpstr>
      <vt:lpstr>Questions Relating to Today’s QC Topics</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Call November 2019 PowerPoint Presentation</dc:title>
  <dc:subject>VSR, RVSR, SVSR, AQRS, RQRS, DRO, Coach</dc:subject>
  <dc:creator>Department of Veterans Affairs, Veterans Benefits Administration, Compensation Service, STAFF</dc:creator>
  <cp:lastModifiedBy>Kathy Poole</cp:lastModifiedBy>
  <cp:revision>1416</cp:revision>
  <dcterms:created xsi:type="dcterms:W3CDTF">2014-04-30T02:32:11Z</dcterms:created>
  <dcterms:modified xsi:type="dcterms:W3CDTF">2019-11-25T14:04:52Z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