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9"/>
  </p:notesMasterIdLst>
  <p:sldIdLst>
    <p:sldId id="285" r:id="rId7"/>
    <p:sldId id="286" r:id="rId8"/>
    <p:sldId id="303" r:id="rId9"/>
    <p:sldId id="322" r:id="rId10"/>
    <p:sldId id="350" r:id="rId11"/>
    <p:sldId id="374" r:id="rId12"/>
    <p:sldId id="375" r:id="rId13"/>
    <p:sldId id="377" r:id="rId14"/>
    <p:sldId id="351" r:id="rId15"/>
    <p:sldId id="360" r:id="rId16"/>
    <p:sldId id="391" r:id="rId17"/>
    <p:sldId id="379" r:id="rId18"/>
    <p:sldId id="392" r:id="rId19"/>
    <p:sldId id="385" r:id="rId20"/>
    <p:sldId id="386" r:id="rId21"/>
    <p:sldId id="387" r:id="rId22"/>
    <p:sldId id="363" r:id="rId23"/>
    <p:sldId id="365" r:id="rId24"/>
    <p:sldId id="302" r:id="rId25"/>
    <p:sldId id="380" r:id="rId26"/>
    <p:sldId id="383" r:id="rId27"/>
    <p:sldId id="384" r:id="rId28"/>
    <p:sldId id="358" r:id="rId29"/>
    <p:sldId id="382" r:id="rId30"/>
    <p:sldId id="381" r:id="rId31"/>
    <p:sldId id="308" r:id="rId32"/>
    <p:sldId id="368" r:id="rId33"/>
    <p:sldId id="393" r:id="rId34"/>
    <p:sldId id="388" r:id="rId35"/>
    <p:sldId id="389" r:id="rId36"/>
    <p:sldId id="311" r:id="rId37"/>
    <p:sldId id="287"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59" autoAdjust="0"/>
    <p:restoredTop sz="93951" autoAdjust="0"/>
  </p:normalViewPr>
  <p:slideViewPr>
    <p:cSldViewPr>
      <p:cViewPr varScale="1">
        <p:scale>
          <a:sx n="104" d="100"/>
          <a:sy n="104" d="100"/>
        </p:scale>
        <p:origin x="726" y="108"/>
      </p:cViewPr>
      <p:guideLst>
        <p:guide orient="horz" pos="2160"/>
        <p:guide pos="2880"/>
        <p:guide orient="horz" pos="672"/>
        <p:guide pos="288"/>
      </p:guideLst>
    </p:cSldViewPr>
  </p:slideViewPr>
  <p:outlineViewPr>
    <p:cViewPr>
      <p:scale>
        <a:sx n="33" d="100"/>
        <a:sy n="33" d="100"/>
      </p:scale>
      <p:origin x="0" y="-3768"/>
    </p:cViewPr>
  </p:outlineViewPr>
  <p:notesTextViewPr>
    <p:cViewPr>
      <p:scale>
        <a:sx n="1" d="1"/>
        <a:sy n="1" d="1"/>
      </p:scale>
      <p:origin x="0" y="0"/>
    </p:cViewPr>
  </p:notesTextViewPr>
  <p:sorterViewPr>
    <p:cViewPr>
      <p:scale>
        <a:sx n="100" d="100"/>
        <a:sy n="100" d="100"/>
      </p:scale>
      <p:origin x="0" y="-174"/>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1/15/2020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1/15/2020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1/15/2020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1/15/2020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1/15/2020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1/15/2020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1/15/2020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November 12, 2019</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FABAFF-DAC7-4B24-8933-E5E444168838}"/>
              </a:ext>
            </a:extLst>
          </p:cNvPr>
          <p:cNvSpPr>
            <a:spLocks noGrp="1"/>
          </p:cNvSpPr>
          <p:nvPr>
            <p:ph idx="1"/>
          </p:nvPr>
        </p:nvSpPr>
        <p:spPr>
          <a:xfrm>
            <a:off x="152400" y="685800"/>
            <a:ext cx="8763000" cy="3048000"/>
          </a:xfrm>
        </p:spPr>
        <p:txBody>
          <a:bodyPr>
            <a:noAutofit/>
          </a:bodyPr>
          <a:lstStyle/>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All completed DBQs are expected to be automatically transferred to the VBMS eFolder; however, recent defects have been identified which have disrupted this transfer. These defects are being analyzed; until the defects are fully resolved, MSCs must make efforts to minimize delays to the IDES process by utilizing the workarounds described below. </a:t>
            </a:r>
          </a:p>
          <a:p>
            <a:pPr lvl="1">
              <a:buFont typeface="Wingdings" panose="05000000000000000000" pitchFamily="2" charset="2"/>
              <a:buChar char="§"/>
            </a:pPr>
            <a:r>
              <a:rPr lang="en-US" sz="1600" dirty="0">
                <a:latin typeface="Arial" panose="020B0604020202020204" pitchFamily="34" charset="0"/>
                <a:cs typeface="Arial" panose="020B0604020202020204" pitchFamily="34" charset="0"/>
              </a:rPr>
              <a:t>When contract exam results fail to transfer to VBMS, the results should be available via the vendor portal. When exam results are retrieved from the vendor portal, the MSC must upload the exams to VBMS before closing out the exam tracked items and brokering the case to DRAS </a:t>
            </a:r>
          </a:p>
          <a:p>
            <a:pPr lvl="1">
              <a:buFont typeface="Wingdings" panose="05000000000000000000" pitchFamily="2" charset="2"/>
              <a:buChar char="§"/>
            </a:pPr>
            <a:r>
              <a:rPr lang="en-US" sz="1600" dirty="0">
                <a:latin typeface="Arial" panose="020B0604020202020204" pitchFamily="34" charset="0"/>
                <a:cs typeface="Arial" panose="020B0604020202020204" pitchFamily="34" charset="0"/>
              </a:rPr>
              <a:t>When VHA exam results fail to transfer to VBMS, the results should be available on the Legacy Content Manager (LCM) tab in VBMS. The LCM tab is considered a system of record, and therefore, it is not necessary for MSCs to move exam results from the LCM tab to the VBMS eFolder. However, in these instances, MSCs should add a note in VBMS explaining that the exam results are located on the LCM tab.  This note should be added before closing out the tracked items and brokering the claim to DRAS </a:t>
            </a:r>
          </a:p>
          <a:p>
            <a:pPr lvl="1">
              <a:buFont typeface="Wingdings" panose="05000000000000000000" pitchFamily="2" charset="2"/>
              <a:buChar char="§"/>
            </a:pPr>
            <a:r>
              <a:rPr lang="en-US" sz="1600" dirty="0">
                <a:latin typeface="Arial" panose="020B0604020202020204" pitchFamily="34" charset="0"/>
                <a:cs typeface="Arial" panose="020B0604020202020204" pitchFamily="34" charset="0"/>
              </a:rPr>
              <a:t>Finally, in cases in which exam transfer to the VBMS eFolder fails, it should be assumed that the transfer to HAIMS was also unsuccessful.  In these instances, the MSC must take action to ensure that the results are made available to the PEBLO, before entering the Medical Evaluation End Date in </a:t>
            </a:r>
            <a:r>
              <a:rPr lang="en-US" sz="1800" dirty="0">
                <a:latin typeface="Arial" panose="020B0604020202020204" pitchFamily="34" charset="0"/>
                <a:cs typeface="Arial" panose="020B0604020202020204" pitchFamily="34" charset="0"/>
              </a:rPr>
              <a:t>VTA</a:t>
            </a:r>
          </a:p>
        </p:txBody>
      </p:sp>
      <p:sp>
        <p:nvSpPr>
          <p:cNvPr id="3" name="Slide Number Placeholder 2">
            <a:extLst>
              <a:ext uri="{FF2B5EF4-FFF2-40B4-BE49-F238E27FC236}">
                <a16:creationId xmlns:a16="http://schemas.microsoft.com/office/drawing/2014/main" id="{52E4A2A3-699D-4708-9BEA-5516BEA19ABF}"/>
              </a:ext>
            </a:extLst>
          </p:cNvPr>
          <p:cNvSpPr>
            <a:spLocks noGrp="1"/>
          </p:cNvSpPr>
          <p:nvPr>
            <p:ph type="sldNum" sz="quarter" idx="12"/>
          </p:nvPr>
        </p:nvSpPr>
        <p:spPr/>
        <p:txBody>
          <a:bodyPr/>
          <a:lstStyle/>
          <a:p>
            <a:fld id="{D983F1FA-211D-3044-9E35-958DFBC26156}" type="slidenum">
              <a:rPr lang="en-US" smtClean="0">
                <a:solidFill>
                  <a:prstClr val="white"/>
                </a:solidFill>
              </a:rPr>
              <a:pPr/>
              <a:t>10</a:t>
            </a:fld>
            <a:endParaRPr lang="en-US" dirty="0">
              <a:solidFill>
                <a:prstClr val="white"/>
              </a:solidFill>
            </a:endParaRPr>
          </a:p>
        </p:txBody>
      </p:sp>
      <p:sp>
        <p:nvSpPr>
          <p:cNvPr id="4" name="Title 3">
            <a:extLst>
              <a:ext uri="{FF2B5EF4-FFF2-40B4-BE49-F238E27FC236}">
                <a16:creationId xmlns:a16="http://schemas.microsoft.com/office/drawing/2014/main" id="{211DBCEE-984D-4E09-81EC-97E0FBB03CE0}"/>
              </a:ext>
            </a:extLst>
          </p:cNvPr>
          <p:cNvSpPr>
            <a:spLocks noGrp="1"/>
          </p:cNvSpPr>
          <p:nvPr>
            <p:ph type="title"/>
          </p:nvPr>
        </p:nvSpPr>
        <p:spPr>
          <a:xfrm>
            <a:off x="0" y="92643"/>
            <a:ext cx="9144000" cy="365126"/>
          </a:xfrm>
        </p:spPr>
        <p:txBody>
          <a:bodyPr>
            <a:noAutofit/>
          </a:bodyPr>
          <a:lstStyle/>
          <a:p>
            <a:r>
              <a:rPr lang="en-US" sz="3200" dirty="0"/>
              <a:t>Examination Results Transfer</a:t>
            </a:r>
            <a:br>
              <a:rPr lang="en-US" sz="3200" dirty="0"/>
            </a:br>
            <a:r>
              <a:rPr lang="en-US" sz="3200" dirty="0"/>
              <a:t>Disruption and Workarounds</a:t>
            </a:r>
          </a:p>
        </p:txBody>
      </p:sp>
    </p:spTree>
    <p:extLst>
      <p:ext uri="{BB962C8B-B14F-4D97-AF65-F5344CB8AC3E}">
        <p14:creationId xmlns:p14="http://schemas.microsoft.com/office/powerpoint/2010/main" val="6801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FABAFF-DAC7-4B24-8933-E5E444168838}"/>
              </a:ext>
            </a:extLst>
          </p:cNvPr>
          <p:cNvSpPr>
            <a:spLocks noGrp="1"/>
          </p:cNvSpPr>
          <p:nvPr>
            <p:ph idx="1"/>
          </p:nvPr>
        </p:nvSpPr>
        <p:spPr>
          <a:xfrm>
            <a:off x="457200" y="990601"/>
            <a:ext cx="8229600" cy="3733800"/>
          </a:xfrm>
        </p:spPr>
        <p:txBody>
          <a:bodyPr>
            <a:noAutofit/>
          </a:bodyPr>
          <a:lstStyle/>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Beginning November 1, 2019, Seattle and Providence DRAS’ will execute a Proof of Concept (</a:t>
            </a:r>
            <a:r>
              <a:rPr lang="en-US" sz="2400" dirty="0" err="1">
                <a:latin typeface="Arial" panose="020B0604020202020204" pitchFamily="34" charset="0"/>
                <a:cs typeface="Arial" panose="020B0604020202020204" pitchFamily="34" charset="0"/>
              </a:rPr>
              <a:t>PoC</a:t>
            </a:r>
            <a:r>
              <a:rPr lang="en-US" sz="2400" dirty="0">
                <a:latin typeface="Arial" panose="020B0604020202020204" pitchFamily="34" charset="0"/>
                <a:cs typeface="Arial" panose="020B0604020202020204" pitchFamily="34" charset="0"/>
              </a:rPr>
              <a:t>) exercise designed to evaluate the effectiveness of the following IDES rating process changes: </a:t>
            </a:r>
          </a:p>
          <a:p>
            <a:pPr lvl="1">
              <a:buFont typeface="Arial" panose="020B0604020202020204" pitchFamily="34" charset="0"/>
              <a:buChar char="•"/>
            </a:pPr>
            <a:r>
              <a:rPr lang="en-US" sz="2000" dirty="0">
                <a:latin typeface="Arial" panose="020B0604020202020204" pitchFamily="34" charset="0"/>
                <a:cs typeface="Arial" panose="020B0604020202020204" pitchFamily="34" charset="0"/>
              </a:rPr>
              <a:t>Initiating rating activity immediately upon exam completion</a:t>
            </a:r>
          </a:p>
          <a:p>
            <a:pPr lvl="1">
              <a:buFont typeface="Arial" panose="020B0604020202020204" pitchFamily="34" charset="0"/>
              <a:buChar char="•"/>
            </a:pPr>
            <a:r>
              <a:rPr lang="en-US" sz="2000" dirty="0">
                <a:latin typeface="Arial" panose="020B0604020202020204" pitchFamily="34" charset="0"/>
                <a:cs typeface="Arial" panose="020B0604020202020204" pitchFamily="34" charset="0"/>
              </a:rPr>
              <a:t>Returning partial ratings to the PEB (when claimed issues must be deferred for further development) </a:t>
            </a:r>
          </a:p>
          <a:p>
            <a:endParaRPr lang="en-US" sz="24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Process changes associated with the </a:t>
            </a:r>
            <a:r>
              <a:rPr lang="en-US" sz="2400" dirty="0" err="1">
                <a:latin typeface="Arial" panose="020B0604020202020204" pitchFamily="34" charset="0"/>
                <a:cs typeface="Arial" panose="020B0604020202020204" pitchFamily="34" charset="0"/>
              </a:rPr>
              <a:t>PoC</a:t>
            </a:r>
            <a:r>
              <a:rPr lang="en-US" sz="2400" dirty="0">
                <a:latin typeface="Arial" panose="020B0604020202020204" pitchFamily="34" charset="0"/>
                <a:cs typeface="Arial" panose="020B0604020202020204" pitchFamily="34" charset="0"/>
              </a:rPr>
              <a:t> are limited to the IDES rating activity sites and are expected to have no impact on the MSC process or requirements, except the change to brokering process discussed on next slide</a:t>
            </a:r>
          </a:p>
        </p:txBody>
      </p:sp>
      <p:sp>
        <p:nvSpPr>
          <p:cNvPr id="3" name="Slide Number Placeholder 2">
            <a:extLst>
              <a:ext uri="{FF2B5EF4-FFF2-40B4-BE49-F238E27FC236}">
                <a16:creationId xmlns:a16="http://schemas.microsoft.com/office/drawing/2014/main" id="{52E4A2A3-699D-4708-9BEA-5516BEA19ABF}"/>
              </a:ext>
            </a:extLst>
          </p:cNvPr>
          <p:cNvSpPr>
            <a:spLocks noGrp="1"/>
          </p:cNvSpPr>
          <p:nvPr>
            <p:ph type="sldNum" sz="quarter" idx="12"/>
          </p:nvPr>
        </p:nvSpPr>
        <p:spPr/>
        <p:txBody>
          <a:bodyPr/>
          <a:lstStyle/>
          <a:p>
            <a:fld id="{D983F1FA-211D-3044-9E35-958DFBC26156}" type="slidenum">
              <a:rPr lang="en-US" smtClean="0">
                <a:solidFill>
                  <a:prstClr val="white"/>
                </a:solidFill>
              </a:rPr>
              <a:pPr/>
              <a:t>11</a:t>
            </a:fld>
            <a:endParaRPr lang="en-US" dirty="0">
              <a:solidFill>
                <a:prstClr val="white"/>
              </a:solidFill>
            </a:endParaRPr>
          </a:p>
        </p:txBody>
      </p:sp>
      <p:sp>
        <p:nvSpPr>
          <p:cNvPr id="4" name="Title 3">
            <a:extLst>
              <a:ext uri="{FF2B5EF4-FFF2-40B4-BE49-F238E27FC236}">
                <a16:creationId xmlns:a16="http://schemas.microsoft.com/office/drawing/2014/main" id="{211DBCEE-984D-4E09-81EC-97E0FBB03CE0}"/>
              </a:ext>
            </a:extLst>
          </p:cNvPr>
          <p:cNvSpPr>
            <a:spLocks noGrp="1"/>
          </p:cNvSpPr>
          <p:nvPr>
            <p:ph type="title"/>
          </p:nvPr>
        </p:nvSpPr>
        <p:spPr>
          <a:xfrm>
            <a:off x="0" y="92643"/>
            <a:ext cx="9144000" cy="365126"/>
          </a:xfrm>
        </p:spPr>
        <p:txBody>
          <a:bodyPr>
            <a:normAutofit fontScale="90000"/>
          </a:bodyPr>
          <a:lstStyle/>
          <a:p>
            <a:r>
              <a:rPr lang="en-US" dirty="0"/>
              <a:t>Parallel Processing Proof of Concept (</a:t>
            </a:r>
            <a:r>
              <a:rPr lang="en-US" dirty="0" err="1"/>
              <a:t>PoC</a:t>
            </a:r>
            <a:r>
              <a:rPr lang="en-US" dirty="0"/>
              <a:t>)</a:t>
            </a:r>
          </a:p>
        </p:txBody>
      </p:sp>
    </p:spTree>
    <p:extLst>
      <p:ext uri="{BB962C8B-B14F-4D97-AF65-F5344CB8AC3E}">
        <p14:creationId xmlns:p14="http://schemas.microsoft.com/office/powerpoint/2010/main" val="1827108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FABAFF-DAC7-4B24-8933-E5E444168838}"/>
              </a:ext>
            </a:extLst>
          </p:cNvPr>
          <p:cNvSpPr>
            <a:spLocks noGrp="1"/>
          </p:cNvSpPr>
          <p:nvPr>
            <p:ph idx="1"/>
          </p:nvPr>
        </p:nvSpPr>
        <p:spPr>
          <a:xfrm>
            <a:off x="457200" y="762000"/>
            <a:ext cx="8229600" cy="4525963"/>
          </a:xfrm>
        </p:spPr>
        <p:txBody>
          <a:bodyPr>
            <a:noAutofit/>
          </a:bodyPr>
          <a:lstStyle/>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M21-1 III.i.2.D.7.d. currently requires MSCs to broker cases to DRAS once all development actions are complete. However, to accommodate the rating process changes described above, it is now critical that MSCs broker cases to DRAS immediately upon determining that all the examinations are complete—even if other development remains unresolved and tracked items remain open </a:t>
            </a:r>
          </a:p>
          <a:p>
            <a:pPr lvl="1">
              <a:buFont typeface="Arial" panose="020B0604020202020204" pitchFamily="34" charset="0"/>
              <a:buChar char="•"/>
            </a:pPr>
            <a:r>
              <a:rPr lang="en-US" sz="1600" dirty="0">
                <a:latin typeface="Arial" panose="020B0604020202020204" pitchFamily="34" charset="0"/>
                <a:cs typeface="Arial" panose="020B0604020202020204" pitchFamily="34" charset="0"/>
              </a:rPr>
              <a:t>Important: MSCs must have the Intake Analyst Role associated with their VBMS User Profile to complete the brokering action </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MSCs must continue to make every effort to resolve open development items throughout the claims development and medical evaluation stages, taking any necessary follow-up actions as needed. However, if a request for evidence is pending after all exams are complete, the case must be brokered to DRAS and the tracked item left open   </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Further, MSCs should now broker the case to the DRAS before entering the Medical Evaluation (ME) End Date in VTA. This will ensure the DRAS is immediately able to begin work on the proposed rating once the MSC enters the ME End Date </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52E4A2A3-699D-4708-9BEA-5516BEA19ABF}"/>
              </a:ext>
            </a:extLst>
          </p:cNvPr>
          <p:cNvSpPr>
            <a:spLocks noGrp="1"/>
          </p:cNvSpPr>
          <p:nvPr>
            <p:ph type="sldNum" sz="quarter" idx="12"/>
          </p:nvPr>
        </p:nvSpPr>
        <p:spPr/>
        <p:txBody>
          <a:bodyPr/>
          <a:lstStyle/>
          <a:p>
            <a:fld id="{D983F1FA-211D-3044-9E35-958DFBC26156}" type="slidenum">
              <a:rPr lang="en-US" smtClean="0">
                <a:solidFill>
                  <a:prstClr val="white"/>
                </a:solidFill>
              </a:rPr>
              <a:pPr/>
              <a:t>12</a:t>
            </a:fld>
            <a:endParaRPr lang="en-US" dirty="0">
              <a:solidFill>
                <a:prstClr val="white"/>
              </a:solidFill>
            </a:endParaRPr>
          </a:p>
        </p:txBody>
      </p:sp>
      <p:sp>
        <p:nvSpPr>
          <p:cNvPr id="4" name="Title 3">
            <a:extLst>
              <a:ext uri="{FF2B5EF4-FFF2-40B4-BE49-F238E27FC236}">
                <a16:creationId xmlns:a16="http://schemas.microsoft.com/office/drawing/2014/main" id="{211DBCEE-984D-4E09-81EC-97E0FBB03CE0}"/>
              </a:ext>
            </a:extLst>
          </p:cNvPr>
          <p:cNvSpPr>
            <a:spLocks noGrp="1"/>
          </p:cNvSpPr>
          <p:nvPr>
            <p:ph type="title"/>
          </p:nvPr>
        </p:nvSpPr>
        <p:spPr>
          <a:xfrm>
            <a:off x="0" y="92643"/>
            <a:ext cx="9144000" cy="365126"/>
          </a:xfrm>
        </p:spPr>
        <p:txBody>
          <a:bodyPr>
            <a:normAutofit fontScale="90000"/>
          </a:bodyPr>
          <a:lstStyle/>
          <a:p>
            <a:r>
              <a:rPr lang="en-US" dirty="0"/>
              <a:t>Brokering Cases to DRAS (1 of 2)</a:t>
            </a:r>
          </a:p>
        </p:txBody>
      </p:sp>
    </p:spTree>
    <p:extLst>
      <p:ext uri="{BB962C8B-B14F-4D97-AF65-F5344CB8AC3E}">
        <p14:creationId xmlns:p14="http://schemas.microsoft.com/office/powerpoint/2010/main" val="891600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FABAFF-DAC7-4B24-8933-E5E444168838}"/>
              </a:ext>
            </a:extLst>
          </p:cNvPr>
          <p:cNvSpPr>
            <a:spLocks noGrp="1"/>
          </p:cNvSpPr>
          <p:nvPr>
            <p:ph idx="1"/>
          </p:nvPr>
        </p:nvSpPr>
        <p:spPr>
          <a:xfrm>
            <a:off x="457200" y="838200"/>
            <a:ext cx="8229600" cy="4525963"/>
          </a:xfrm>
        </p:spPr>
        <p:txBody>
          <a:bodyPr>
            <a:normAutofit fontScale="92500" lnSpcReduction="20000"/>
          </a:bodyPr>
          <a:lstStyle/>
          <a:p>
            <a:pPr>
              <a:buFont typeface="Wingdings" panose="05000000000000000000" pitchFamily="2" charset="2"/>
              <a:buChar char="Ø"/>
            </a:pPr>
            <a:r>
              <a:rPr lang="en-US" sz="1900" dirty="0">
                <a:latin typeface="Arial" panose="020B0604020202020204" pitchFamily="34" charset="0"/>
                <a:cs typeface="Arial" panose="020B0604020202020204" pitchFamily="34" charset="0"/>
              </a:rPr>
              <a:t>In summary, MSCs must ensure post-exam action is completed in the following sequence:</a:t>
            </a:r>
          </a:p>
          <a:p>
            <a:pPr marL="400050" lvl="1" indent="0">
              <a:buNone/>
            </a:pPr>
            <a:r>
              <a:rPr lang="en-US" sz="1900" dirty="0">
                <a:latin typeface="Arial" panose="020B0604020202020204" pitchFamily="34" charset="0"/>
                <a:cs typeface="Arial" panose="020B0604020202020204" pitchFamily="34" charset="0"/>
              </a:rPr>
              <a:t>1. Verify that all examinations have been complete. </a:t>
            </a:r>
          </a:p>
          <a:p>
            <a:pPr marL="400050" lvl="1" indent="0">
              <a:buNone/>
            </a:pPr>
            <a:r>
              <a:rPr lang="en-US" sz="1900" dirty="0">
                <a:latin typeface="Arial" panose="020B0604020202020204" pitchFamily="34" charset="0"/>
                <a:cs typeface="Arial" panose="020B0604020202020204" pitchFamily="34" charset="0"/>
              </a:rPr>
              <a:t>2. Ensure that all examination results are in the VBMS eFolder. </a:t>
            </a:r>
          </a:p>
          <a:p>
            <a:pPr marL="400050" lvl="1" indent="0">
              <a:buNone/>
            </a:pPr>
            <a:r>
              <a:rPr lang="en-US" sz="1900" dirty="0">
                <a:latin typeface="Arial" panose="020B0604020202020204" pitchFamily="34" charset="0"/>
                <a:cs typeface="Arial" panose="020B0604020202020204" pitchFamily="34" charset="0"/>
              </a:rPr>
              <a:t>3. Close out examination tracked items (and any others in which the development has been resolved).</a:t>
            </a:r>
          </a:p>
          <a:p>
            <a:pPr marL="400050" lvl="1" indent="0">
              <a:buNone/>
            </a:pPr>
            <a:r>
              <a:rPr lang="en-US" sz="1900" dirty="0">
                <a:latin typeface="Arial" panose="020B0604020202020204" pitchFamily="34" charset="0"/>
                <a:cs typeface="Arial" panose="020B0604020202020204" pitchFamily="34" charset="0"/>
              </a:rPr>
              <a:t>4. Broker the case to the DRAS.</a:t>
            </a:r>
          </a:p>
          <a:p>
            <a:pPr marL="400050" lvl="1" indent="0">
              <a:buNone/>
            </a:pPr>
            <a:r>
              <a:rPr lang="en-US" sz="1900" dirty="0">
                <a:latin typeface="Arial" panose="020B0604020202020204" pitchFamily="34" charset="0"/>
                <a:cs typeface="Arial" panose="020B0604020202020204" pitchFamily="34" charset="0"/>
              </a:rPr>
              <a:t>5. Enter the Medical Evaluation End Date in VTA.  </a:t>
            </a:r>
          </a:p>
          <a:p>
            <a:endParaRPr lang="en-US" sz="1400" dirty="0">
              <a:latin typeface="Arial" panose="020B0604020202020204" pitchFamily="34" charset="0"/>
              <a:cs typeface="Arial" panose="020B0604020202020204" pitchFamily="34" charset="0"/>
            </a:endParaRPr>
          </a:p>
          <a:p>
            <a:pPr lvl="1">
              <a:buFont typeface="Arial" panose="020B0604020202020204" pitchFamily="34" charset="0"/>
              <a:buChar char="•"/>
            </a:pPr>
            <a:r>
              <a:rPr lang="en-US" sz="1800" dirty="0">
                <a:latin typeface="Arial" panose="020B0604020202020204" pitchFamily="34" charset="0"/>
                <a:cs typeface="Arial" panose="020B0604020202020204" pitchFamily="34" charset="0"/>
              </a:rPr>
              <a:t>Note: If the PEBLO is unable to obtain examination results via HAIMS, the MSC must update the ME End Date to reflect the date the complete exam results were provided to the PEBLO. If the MSC receives the requested evidence after the case has been brokered, they must ensure that it is sent to scanning or otherwise uploaded into the eFolder with notes in VBMS documenting receipt of the evidence and the MSC action.  If the evidence has not yet been received at the expiration of the tracked items suspense, DRAS will be responsible for further follow ups (if required). </a:t>
            </a:r>
          </a:p>
          <a:p>
            <a:endParaRPr lang="en-US" sz="14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900" dirty="0">
                <a:latin typeface="Arial" panose="020B0604020202020204" pitchFamily="34" charset="0"/>
                <a:cs typeface="Arial" panose="020B0604020202020204" pitchFamily="34" charset="0"/>
              </a:rPr>
              <a:t>M21-1 III.i.2.D.7.k will be updated to indicate the process above </a:t>
            </a: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a:p>
            <a:pPr marL="0" indent="0">
              <a:buNone/>
            </a:pPr>
            <a:endParaRPr lang="en-US" sz="1400"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52E4A2A3-699D-4708-9BEA-5516BEA19ABF}"/>
              </a:ext>
            </a:extLst>
          </p:cNvPr>
          <p:cNvSpPr>
            <a:spLocks noGrp="1"/>
          </p:cNvSpPr>
          <p:nvPr>
            <p:ph type="sldNum" sz="quarter" idx="12"/>
          </p:nvPr>
        </p:nvSpPr>
        <p:spPr/>
        <p:txBody>
          <a:bodyPr/>
          <a:lstStyle/>
          <a:p>
            <a:fld id="{D983F1FA-211D-3044-9E35-958DFBC26156}" type="slidenum">
              <a:rPr lang="en-US" smtClean="0">
                <a:solidFill>
                  <a:prstClr val="white"/>
                </a:solidFill>
              </a:rPr>
              <a:pPr/>
              <a:t>13</a:t>
            </a:fld>
            <a:endParaRPr lang="en-US" dirty="0">
              <a:solidFill>
                <a:prstClr val="white"/>
              </a:solidFill>
            </a:endParaRPr>
          </a:p>
        </p:txBody>
      </p:sp>
      <p:sp>
        <p:nvSpPr>
          <p:cNvPr id="4" name="Title 3">
            <a:extLst>
              <a:ext uri="{FF2B5EF4-FFF2-40B4-BE49-F238E27FC236}">
                <a16:creationId xmlns:a16="http://schemas.microsoft.com/office/drawing/2014/main" id="{211DBCEE-984D-4E09-81EC-97E0FBB03CE0}"/>
              </a:ext>
            </a:extLst>
          </p:cNvPr>
          <p:cNvSpPr>
            <a:spLocks noGrp="1"/>
          </p:cNvSpPr>
          <p:nvPr>
            <p:ph type="title"/>
          </p:nvPr>
        </p:nvSpPr>
        <p:spPr>
          <a:xfrm>
            <a:off x="0" y="92643"/>
            <a:ext cx="9144000" cy="365126"/>
          </a:xfrm>
        </p:spPr>
        <p:txBody>
          <a:bodyPr>
            <a:normAutofit fontScale="90000"/>
          </a:bodyPr>
          <a:lstStyle/>
          <a:p>
            <a:r>
              <a:rPr lang="en-US" dirty="0"/>
              <a:t>Brokering Cases to DRAS (2 of 2)</a:t>
            </a:r>
          </a:p>
        </p:txBody>
      </p:sp>
    </p:spTree>
    <p:extLst>
      <p:ext uri="{BB962C8B-B14F-4D97-AF65-F5344CB8AC3E}">
        <p14:creationId xmlns:p14="http://schemas.microsoft.com/office/powerpoint/2010/main" val="2861206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FABAFF-DAC7-4B24-8933-E5E444168838}"/>
              </a:ext>
            </a:extLst>
          </p:cNvPr>
          <p:cNvSpPr>
            <a:spLocks noGrp="1"/>
          </p:cNvSpPr>
          <p:nvPr>
            <p:ph idx="1"/>
          </p:nvPr>
        </p:nvSpPr>
        <p:spPr>
          <a:xfrm>
            <a:off x="457200" y="762000"/>
            <a:ext cx="8229600" cy="4525963"/>
          </a:xfrm>
        </p:spPr>
        <p:txBody>
          <a:bodyPr>
            <a:noAutofit/>
          </a:bodyPr>
          <a:lstStyle/>
          <a:p>
            <a:pPr>
              <a:spcBef>
                <a:spcPts val="0"/>
              </a:spcBef>
              <a:buFont typeface="Wingdings" panose="05000000000000000000" pitchFamily="2" charset="2"/>
              <a:buChar char="Ø"/>
            </a:pPr>
            <a:r>
              <a:rPr lang="en-US" sz="2000" dirty="0">
                <a:latin typeface="Arial" panose="020B0604020202020204" pitchFamily="34" charset="0"/>
                <a:cs typeface="Arial" panose="020B0604020202020204" pitchFamily="34" charset="0"/>
              </a:rPr>
              <a:t>During the October Teleconference it was indicated that LODs (LOD=yes) were required in all NAD IDES referrals as a condition of a complete referral. This requirement is intended to ensure that all referred conditions have some basis for service connection </a:t>
            </a:r>
          </a:p>
          <a:p>
            <a:pPr>
              <a:lnSpc>
                <a:spcPct val="120000"/>
              </a:lnSpc>
              <a:spcBef>
                <a:spcPts val="0"/>
              </a:spcBef>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a:spcBef>
                <a:spcPts val="0"/>
              </a:spcBef>
              <a:buFont typeface="Wingdings" panose="05000000000000000000" pitchFamily="2" charset="2"/>
              <a:buChar char="Ø"/>
            </a:pPr>
            <a:r>
              <a:rPr lang="en-US" sz="2000" dirty="0">
                <a:latin typeface="Arial" panose="020B0604020202020204" pitchFamily="34" charset="0"/>
                <a:cs typeface="Arial" panose="020B0604020202020204" pitchFamily="34" charset="0"/>
              </a:rPr>
              <a:t>As an alternative to a formal LOD determination, a PEBLO may provide a Memorandum in Lieu of LOD. MSCs will accept NAD referrals that include this memorandum provided that the memo establishes the referred conditions were incurred during a period of active duty service and facts stated in the memo are congruent with the evidence in the STRs </a:t>
            </a:r>
          </a:p>
          <a:p>
            <a:pPr>
              <a:lnSpc>
                <a:spcPct val="120000"/>
              </a:lnSpc>
              <a:spcBef>
                <a:spcPts val="0"/>
              </a:spcBef>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a:spcBef>
                <a:spcPts val="0"/>
              </a:spcBef>
              <a:buFont typeface="Wingdings" panose="05000000000000000000" pitchFamily="2" charset="2"/>
              <a:buChar char="Ø"/>
            </a:pPr>
            <a:r>
              <a:rPr lang="en-US" sz="2000" dirty="0">
                <a:latin typeface="Arial" panose="020B0604020202020204" pitchFamily="34" charset="0"/>
                <a:cs typeface="Arial" panose="020B0604020202020204" pitchFamily="34" charset="0"/>
              </a:rPr>
              <a:t>The requirement for LODs is applicable only to participants who are not currently serving on active duty (AD). No </a:t>
            </a:r>
            <a:r>
              <a:rPr lang="en-US" sz="2000" dirty="0" err="1">
                <a:latin typeface="Arial" panose="020B0604020202020204" pitchFamily="34" charset="0"/>
                <a:cs typeface="Arial" panose="020B0604020202020204" pitchFamily="34" charset="0"/>
              </a:rPr>
              <a:t>LoD</a:t>
            </a:r>
            <a:r>
              <a:rPr lang="en-US" sz="2000" dirty="0">
                <a:latin typeface="Arial" panose="020B0604020202020204" pitchFamily="34" charset="0"/>
                <a:cs typeface="Arial" panose="020B0604020202020204" pitchFamily="34" charset="0"/>
              </a:rPr>
              <a:t> is required in Reserve Component (RC) cases if the participant is currently serving on AD (including AD for Initial Entry Training and Advanced Individual Training) </a:t>
            </a:r>
          </a:p>
          <a:p>
            <a:pPr>
              <a:lnSpc>
                <a:spcPct val="120000"/>
              </a:lnSpc>
              <a:spcBef>
                <a:spcPts val="0"/>
              </a:spcBef>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52E4A2A3-699D-4708-9BEA-5516BEA19ABF}"/>
              </a:ext>
            </a:extLst>
          </p:cNvPr>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dirty="0">
              <a:solidFill>
                <a:prstClr val="white"/>
              </a:solidFill>
            </a:endParaRPr>
          </a:p>
        </p:txBody>
      </p:sp>
      <p:sp>
        <p:nvSpPr>
          <p:cNvPr id="4" name="Title 3">
            <a:extLst>
              <a:ext uri="{FF2B5EF4-FFF2-40B4-BE49-F238E27FC236}">
                <a16:creationId xmlns:a16="http://schemas.microsoft.com/office/drawing/2014/main" id="{211DBCEE-984D-4E09-81EC-97E0FBB03CE0}"/>
              </a:ext>
            </a:extLst>
          </p:cNvPr>
          <p:cNvSpPr>
            <a:spLocks noGrp="1"/>
          </p:cNvSpPr>
          <p:nvPr>
            <p:ph type="title"/>
          </p:nvPr>
        </p:nvSpPr>
        <p:spPr>
          <a:xfrm>
            <a:off x="0" y="92643"/>
            <a:ext cx="9144000" cy="365126"/>
          </a:xfrm>
        </p:spPr>
        <p:txBody>
          <a:bodyPr>
            <a:noAutofit/>
          </a:bodyPr>
          <a:lstStyle/>
          <a:p>
            <a:r>
              <a:rPr lang="en-US" sz="3200" dirty="0"/>
              <a:t>Requirement for LOD Determination </a:t>
            </a:r>
            <a:br>
              <a:rPr lang="en-US" sz="3200" dirty="0"/>
            </a:br>
            <a:r>
              <a:rPr lang="en-US" sz="3200" dirty="0"/>
              <a:t>with NAD IDES Referrals </a:t>
            </a:r>
          </a:p>
        </p:txBody>
      </p:sp>
    </p:spTree>
    <p:extLst>
      <p:ext uri="{BB962C8B-B14F-4D97-AF65-F5344CB8AC3E}">
        <p14:creationId xmlns:p14="http://schemas.microsoft.com/office/powerpoint/2010/main" val="1627996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FABAFF-DAC7-4B24-8933-E5E444168838}"/>
              </a:ext>
            </a:extLst>
          </p:cNvPr>
          <p:cNvSpPr>
            <a:spLocks noGrp="1"/>
          </p:cNvSpPr>
          <p:nvPr>
            <p:ph idx="1"/>
          </p:nvPr>
        </p:nvSpPr>
        <p:spPr>
          <a:xfrm>
            <a:off x="457200" y="745622"/>
            <a:ext cx="8229600" cy="4525963"/>
          </a:xfrm>
        </p:spPr>
        <p:txBody>
          <a:bodyPr>
            <a:noAutofit/>
          </a:bodyPr>
          <a:lstStyle/>
          <a:p>
            <a:pPr>
              <a:spcBef>
                <a:spcPts val="0"/>
              </a:spcBef>
              <a:buFont typeface="Wingdings" panose="05000000000000000000" pitchFamily="2" charset="2"/>
              <a:buChar char="Ø"/>
            </a:pPr>
            <a:r>
              <a:rPr lang="en-US" sz="2000" dirty="0">
                <a:latin typeface="Arial" panose="020B0604020202020204" pitchFamily="34" charset="0"/>
                <a:cs typeface="Arial" panose="020B0604020202020204" pitchFamily="34" charset="0"/>
              </a:rPr>
              <a:t>M21-1 I.3.B.3.a and b. describe a process to allow VSOs to VA rating decisions before they are promulgated. In IDES claims, VSOs are afforded this review at the time of the final VA rating.  The process described in  M21-1 I.3.B.3.a and b are not applicable to IDES proposed ratings </a:t>
            </a:r>
          </a:p>
          <a:p>
            <a:pPr>
              <a:spcBef>
                <a:spcPts val="0"/>
              </a:spcBef>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a:spcBef>
                <a:spcPts val="0"/>
              </a:spcBef>
              <a:buFont typeface="Wingdings" panose="05000000000000000000" pitchFamily="2" charset="2"/>
              <a:buChar char="Ø"/>
            </a:pPr>
            <a:r>
              <a:rPr lang="en-US" sz="2000" dirty="0">
                <a:latin typeface="Arial" panose="020B0604020202020204" pitchFamily="34" charset="0"/>
                <a:cs typeface="Arial" panose="020B0604020202020204" pitchFamily="34" charset="0"/>
              </a:rPr>
              <a:t>M21-1 II.E.3.m stipulates that VA will not provide an IDES proposed rating to a participant’s power of attorney. Although VSOs now have access to their clients VBMS eFolder and may come to see completed proposed ratings in this manner, this should not be conflated with the formal process described in M21-1 I.3.B.3.a and b</a:t>
            </a:r>
          </a:p>
          <a:p>
            <a:pPr>
              <a:spcBef>
                <a:spcPts val="0"/>
              </a:spcBef>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a:spcBef>
                <a:spcPts val="0"/>
              </a:spcBef>
              <a:buFont typeface="Wingdings" panose="05000000000000000000" pitchFamily="2" charset="2"/>
              <a:buChar char="Ø"/>
            </a:pPr>
            <a:r>
              <a:rPr lang="en-US" sz="2000" dirty="0">
                <a:latin typeface="Arial" panose="020B0604020202020204" pitchFamily="34" charset="0"/>
                <a:cs typeface="Arial" panose="020B0604020202020204" pitchFamily="34" charset="0"/>
              </a:rPr>
              <a:t>Proposed IDES ratings should not be delayed for VSO review, and DRAS review/reconsideration of completed proposed ratings need to be completed only in the instances prescribed by IDES program procedures. Final IDES ratings are subject to all standard VA rules and requirements including the formal VSO review</a:t>
            </a:r>
          </a:p>
        </p:txBody>
      </p:sp>
      <p:sp>
        <p:nvSpPr>
          <p:cNvPr id="3" name="Slide Number Placeholder 2">
            <a:extLst>
              <a:ext uri="{FF2B5EF4-FFF2-40B4-BE49-F238E27FC236}">
                <a16:creationId xmlns:a16="http://schemas.microsoft.com/office/drawing/2014/main" id="{52E4A2A3-699D-4708-9BEA-5516BEA19ABF}"/>
              </a:ext>
            </a:extLst>
          </p:cNvPr>
          <p:cNvSpPr>
            <a:spLocks noGrp="1"/>
          </p:cNvSpPr>
          <p:nvPr>
            <p:ph type="sldNum" sz="quarter" idx="12"/>
          </p:nvPr>
        </p:nvSpPr>
        <p:spPr/>
        <p:txBody>
          <a:bodyPr/>
          <a:lstStyle/>
          <a:p>
            <a:fld id="{D983F1FA-211D-3044-9E35-958DFBC26156}" type="slidenum">
              <a:rPr lang="en-US" smtClean="0">
                <a:solidFill>
                  <a:prstClr val="white"/>
                </a:solidFill>
              </a:rPr>
              <a:pPr/>
              <a:t>15</a:t>
            </a:fld>
            <a:endParaRPr lang="en-US" dirty="0">
              <a:solidFill>
                <a:prstClr val="white"/>
              </a:solidFill>
            </a:endParaRPr>
          </a:p>
        </p:txBody>
      </p:sp>
      <p:sp>
        <p:nvSpPr>
          <p:cNvPr id="4" name="Title 3">
            <a:extLst>
              <a:ext uri="{FF2B5EF4-FFF2-40B4-BE49-F238E27FC236}">
                <a16:creationId xmlns:a16="http://schemas.microsoft.com/office/drawing/2014/main" id="{211DBCEE-984D-4E09-81EC-97E0FBB03CE0}"/>
              </a:ext>
            </a:extLst>
          </p:cNvPr>
          <p:cNvSpPr>
            <a:spLocks noGrp="1"/>
          </p:cNvSpPr>
          <p:nvPr>
            <p:ph type="title"/>
          </p:nvPr>
        </p:nvSpPr>
        <p:spPr>
          <a:xfrm>
            <a:off x="0" y="92643"/>
            <a:ext cx="9144000" cy="365126"/>
          </a:xfrm>
        </p:spPr>
        <p:txBody>
          <a:bodyPr>
            <a:normAutofit fontScale="90000"/>
          </a:bodyPr>
          <a:lstStyle/>
          <a:p>
            <a:r>
              <a:rPr lang="en-US" dirty="0"/>
              <a:t>VSO Review of IDES Ratings </a:t>
            </a:r>
          </a:p>
        </p:txBody>
      </p:sp>
    </p:spTree>
    <p:extLst>
      <p:ext uri="{BB962C8B-B14F-4D97-AF65-F5344CB8AC3E}">
        <p14:creationId xmlns:p14="http://schemas.microsoft.com/office/powerpoint/2010/main" val="1209870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FABAFF-DAC7-4B24-8933-E5E444168838}"/>
              </a:ext>
            </a:extLst>
          </p:cNvPr>
          <p:cNvSpPr>
            <a:spLocks noGrp="1"/>
          </p:cNvSpPr>
          <p:nvPr>
            <p:ph idx="1"/>
          </p:nvPr>
        </p:nvSpPr>
        <p:spPr>
          <a:xfrm>
            <a:off x="457200" y="685800"/>
            <a:ext cx="8229600" cy="4525963"/>
          </a:xfrm>
        </p:spPr>
        <p:txBody>
          <a:bodyPr>
            <a:noAutofit/>
          </a:bodyPr>
          <a:lstStyle/>
          <a:p>
            <a:pPr>
              <a:buFont typeface="Wingdings" panose="05000000000000000000" pitchFamily="2" charset="2"/>
              <a:buChar char="Ø"/>
            </a:pPr>
            <a:r>
              <a:rPr lang="en-US" sz="1700" dirty="0">
                <a:latin typeface="Arial" panose="020B0604020202020204" pitchFamily="34" charset="0"/>
                <a:cs typeface="Arial" panose="020B0604020202020204" pitchFamily="34" charset="0"/>
              </a:rPr>
              <a:t>When IDES participants decline to file VA claims, DRAS must update the Decline to File Letter Date in VTA to reflect the date the Decline to File Letter is prepared. DRAS should complete this update at the time of the proposed rating and the letter should be provided to the PEB along with the proposed rating. Under these circumstances, the DRAS must not request research for disenrollment of the claim in VTA. These cases must remain enrolled in VTA so that the duration of the IDES process can be tracked. If the Decline to File Letter Date is present at the time of the participant’s discharge, the case will be disenrolled from VTA as part of standard VTA disenrollment procedures—no request from the DRAS is necessary </a:t>
            </a:r>
          </a:p>
          <a:p>
            <a:pPr>
              <a:buFont typeface="Wingdings" panose="05000000000000000000" pitchFamily="2" charset="2"/>
              <a:buChar char="Ø"/>
            </a:pPr>
            <a:r>
              <a:rPr lang="en-US" sz="1700" dirty="0">
                <a:latin typeface="Arial" panose="020B0604020202020204" pitchFamily="34" charset="0"/>
                <a:cs typeface="Arial" panose="020B0604020202020204" pitchFamily="34" charset="0"/>
              </a:rPr>
              <a:t>However, if the DRAS failed to properly enter the Decline to File Letter Date at the time of the proposed rating, the case will not be automatically disenrolled at the time of the participant’s discharge and will erroneously appear on the pending final benefits reports in VTA. In these cases, the DRAS will need to enter the Decline to File Letter Date in VTA, and then submit a request for research for disenrollment so that the VTA support Group knows that the case should be disenrolled from VTA without a VA Benefits Dates </a:t>
            </a:r>
          </a:p>
          <a:p>
            <a:pPr>
              <a:buFont typeface="Wingdings" panose="05000000000000000000" pitchFamily="2" charset="2"/>
              <a:buChar char="Ø"/>
            </a:pPr>
            <a:r>
              <a:rPr lang="en-US" sz="1700" dirty="0">
                <a:latin typeface="Arial" panose="020B0604020202020204" pitchFamily="34" charset="0"/>
                <a:cs typeface="Arial" panose="020B0604020202020204" pitchFamily="34" charset="0"/>
              </a:rPr>
              <a:t>Important: DRAS must not submit the request for research/disenrollment after entering the Decline to File Letter Date unless the participant has already been discharged and the case appears on the Pending Final Rating Report</a:t>
            </a:r>
          </a:p>
          <a:p>
            <a:pPr>
              <a:buFont typeface="Wingdings" panose="05000000000000000000" pitchFamily="2" charset="2"/>
              <a:buChar char="Ø"/>
            </a:pPr>
            <a:endParaRPr lang="en-US" sz="1700" dirty="0">
              <a:latin typeface="Arial" panose="020B060402020202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52E4A2A3-699D-4708-9BEA-5516BEA19ABF}"/>
              </a:ext>
            </a:extLst>
          </p:cNvPr>
          <p:cNvSpPr>
            <a:spLocks noGrp="1"/>
          </p:cNvSpPr>
          <p:nvPr>
            <p:ph type="sldNum" sz="quarter" idx="12"/>
          </p:nvPr>
        </p:nvSpPr>
        <p:spPr/>
        <p:txBody>
          <a:bodyPr/>
          <a:lstStyle/>
          <a:p>
            <a:fld id="{D983F1FA-211D-3044-9E35-958DFBC26156}" type="slidenum">
              <a:rPr lang="en-US" smtClean="0">
                <a:solidFill>
                  <a:prstClr val="white"/>
                </a:solidFill>
              </a:rPr>
              <a:pPr/>
              <a:t>16</a:t>
            </a:fld>
            <a:endParaRPr lang="en-US" dirty="0">
              <a:solidFill>
                <a:prstClr val="white"/>
              </a:solidFill>
            </a:endParaRPr>
          </a:p>
        </p:txBody>
      </p:sp>
      <p:sp>
        <p:nvSpPr>
          <p:cNvPr id="4" name="Title 3">
            <a:extLst>
              <a:ext uri="{FF2B5EF4-FFF2-40B4-BE49-F238E27FC236}">
                <a16:creationId xmlns:a16="http://schemas.microsoft.com/office/drawing/2014/main" id="{211DBCEE-984D-4E09-81EC-97E0FBB03CE0}"/>
              </a:ext>
            </a:extLst>
          </p:cNvPr>
          <p:cNvSpPr>
            <a:spLocks noGrp="1"/>
          </p:cNvSpPr>
          <p:nvPr>
            <p:ph type="title"/>
          </p:nvPr>
        </p:nvSpPr>
        <p:spPr>
          <a:xfrm>
            <a:off x="0" y="92643"/>
            <a:ext cx="9144000" cy="365126"/>
          </a:xfrm>
        </p:spPr>
        <p:txBody>
          <a:bodyPr>
            <a:normAutofit fontScale="90000"/>
          </a:bodyPr>
          <a:lstStyle/>
          <a:p>
            <a:r>
              <a:rPr lang="en-US" dirty="0"/>
              <a:t>Disenrollment of Decline to File Cases </a:t>
            </a:r>
          </a:p>
        </p:txBody>
      </p:sp>
    </p:spTree>
    <p:extLst>
      <p:ext uri="{BB962C8B-B14F-4D97-AF65-F5344CB8AC3E}">
        <p14:creationId xmlns:p14="http://schemas.microsoft.com/office/powerpoint/2010/main" val="586613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471E2D-2DAE-497F-ADFD-CC9105165504}"/>
              </a:ext>
            </a:extLst>
          </p:cNvPr>
          <p:cNvSpPr>
            <a:spLocks noGrp="1"/>
          </p:cNvSpPr>
          <p:nvPr>
            <p:ph idx="1"/>
          </p:nvPr>
        </p:nvSpPr>
        <p:spPr>
          <a:xfrm>
            <a:off x="457200" y="762000"/>
            <a:ext cx="8229600" cy="4876800"/>
          </a:xfrm>
        </p:spPr>
        <p:txBody>
          <a:bodyPr>
            <a:noAutofit/>
          </a:bodyPr>
          <a:lstStyle/>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As we approach the holidays, MSCs are reminded to inquire about approved leave (non-emergency) during the initial interview that could interfere with the IDES process. If the participant indicates he or she has approved leave that would prevent the timely completion of exams, the MSC should return the referral to the PEBLO as an improper referral and remove the PCS Date</a:t>
            </a:r>
          </a:p>
          <a:p>
            <a:pPr>
              <a:buFont typeface="Wingdings" panose="05000000000000000000" pitchFamily="2" charset="2"/>
              <a:buChar char="Ø"/>
            </a:pPr>
            <a:r>
              <a:rPr lang="en-US" sz="2400" dirty="0">
                <a:latin typeface="Arial" panose="020B0604020202020204" pitchFamily="34" charset="0"/>
                <a:cs typeface="Arial" panose="020B0604020202020204" pitchFamily="34" charset="0"/>
              </a:rPr>
              <a:t>MSCs should confirm with the PEBLO that they are aware of the upcoming leave and see if something can be worked out (ex: SM will attend exams while on leave, etc.). Do not accept a case or submit exam requests if you know the participant will not be available to report for exams</a:t>
            </a:r>
          </a:p>
        </p:txBody>
      </p:sp>
      <p:sp>
        <p:nvSpPr>
          <p:cNvPr id="3" name="Slide Number Placeholder 2">
            <a:extLst>
              <a:ext uri="{FF2B5EF4-FFF2-40B4-BE49-F238E27FC236}">
                <a16:creationId xmlns:a16="http://schemas.microsoft.com/office/drawing/2014/main" id="{72E40394-AECF-44D6-BDD9-574B271DCF67}"/>
              </a:ext>
            </a:extLst>
          </p:cNvPr>
          <p:cNvSpPr>
            <a:spLocks noGrp="1"/>
          </p:cNvSpPr>
          <p:nvPr>
            <p:ph type="sldNum" sz="quarter" idx="12"/>
          </p:nvPr>
        </p:nvSpPr>
        <p:spPr/>
        <p:txBody>
          <a:bodyPr/>
          <a:lstStyle/>
          <a:p>
            <a:fld id="{D983F1FA-211D-3044-9E35-958DFBC26156}" type="slidenum">
              <a:rPr lang="en-US" smtClean="0">
                <a:solidFill>
                  <a:prstClr val="white"/>
                </a:solidFill>
              </a:rPr>
              <a:pPr/>
              <a:t>17</a:t>
            </a:fld>
            <a:endParaRPr lang="en-US" dirty="0">
              <a:solidFill>
                <a:prstClr val="white"/>
              </a:solidFill>
            </a:endParaRPr>
          </a:p>
        </p:txBody>
      </p:sp>
      <p:sp>
        <p:nvSpPr>
          <p:cNvPr id="4" name="Title 3">
            <a:extLst>
              <a:ext uri="{FF2B5EF4-FFF2-40B4-BE49-F238E27FC236}">
                <a16:creationId xmlns:a16="http://schemas.microsoft.com/office/drawing/2014/main" id="{875A0717-90FB-4856-9C23-2C7ED6430AE2}"/>
              </a:ext>
            </a:extLst>
          </p:cNvPr>
          <p:cNvSpPr>
            <a:spLocks noGrp="1"/>
          </p:cNvSpPr>
          <p:nvPr>
            <p:ph type="title"/>
          </p:nvPr>
        </p:nvSpPr>
        <p:spPr/>
        <p:txBody>
          <a:bodyPr>
            <a:normAutofit/>
          </a:bodyPr>
          <a:lstStyle/>
          <a:p>
            <a:r>
              <a:rPr lang="en-US" sz="3600" dirty="0"/>
              <a:t>Holiday Leave and Servicemember Availability</a:t>
            </a:r>
          </a:p>
        </p:txBody>
      </p:sp>
    </p:spTree>
    <p:extLst>
      <p:ext uri="{BB962C8B-B14F-4D97-AF65-F5344CB8AC3E}">
        <p14:creationId xmlns:p14="http://schemas.microsoft.com/office/powerpoint/2010/main" val="183404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Current IDES Program Timeliness </a:t>
            </a:r>
          </a:p>
        </p:txBody>
      </p:sp>
      <p:sp>
        <p:nvSpPr>
          <p:cNvPr id="3" name="Rectangle 2">
            <a:extLst>
              <a:ext uri="{FF2B5EF4-FFF2-40B4-BE49-F238E27FC236}">
                <a16:creationId xmlns:a16="http://schemas.microsoft.com/office/drawing/2014/main" id="{83169D14-DFE0-49F7-A96B-F4AA1F59B414}"/>
              </a:ext>
            </a:extLst>
          </p:cNvPr>
          <p:cNvSpPr/>
          <p:nvPr/>
        </p:nvSpPr>
        <p:spPr>
          <a:xfrm>
            <a:off x="374764" y="948268"/>
            <a:ext cx="8382000" cy="1938992"/>
          </a:xfrm>
          <a:prstGeom prst="rect">
            <a:avLst/>
          </a:prstGeom>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As outreach specialists and VA’s frontline contact with SMs and Veterans, it is vital that we are realistic in our communications regarding claims processing times.  Below is the current IDES timeliness data (ADC) for October 2019</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4" name="Table 3">
            <a:extLst>
              <a:ext uri="{FF2B5EF4-FFF2-40B4-BE49-F238E27FC236}">
                <a16:creationId xmlns:a16="http://schemas.microsoft.com/office/drawing/2014/main" id="{04051AF5-B1A0-4E75-BA9E-0414015FC876}"/>
              </a:ext>
            </a:extLst>
          </p:cNvPr>
          <p:cNvGraphicFramePr>
            <a:graphicFrameLocks noGrp="1"/>
          </p:cNvGraphicFramePr>
          <p:nvPr>
            <p:extLst>
              <p:ext uri="{D42A27DB-BD31-4B8C-83A1-F6EECF244321}">
                <p14:modId xmlns:p14="http://schemas.microsoft.com/office/powerpoint/2010/main" val="4156380887"/>
              </p:ext>
            </p:extLst>
          </p:nvPr>
        </p:nvGraphicFramePr>
        <p:xfrm>
          <a:off x="609600" y="3050364"/>
          <a:ext cx="7924800" cy="2359836"/>
        </p:xfrm>
        <a:graphic>
          <a:graphicData uri="http://schemas.openxmlformats.org/drawingml/2006/table">
            <a:tbl>
              <a:tblPr firstRow="1" firstCol="1" bandRow="1"/>
              <a:tblGrid>
                <a:gridCol w="3962400">
                  <a:extLst>
                    <a:ext uri="{9D8B030D-6E8A-4147-A177-3AD203B41FA5}">
                      <a16:colId xmlns:a16="http://schemas.microsoft.com/office/drawing/2014/main" val="812610914"/>
                    </a:ext>
                  </a:extLst>
                </a:gridCol>
                <a:gridCol w="3962400">
                  <a:extLst>
                    <a:ext uri="{9D8B030D-6E8A-4147-A177-3AD203B41FA5}">
                      <a16:colId xmlns:a16="http://schemas.microsoft.com/office/drawing/2014/main" val="2457984027"/>
                    </a:ext>
                  </a:extLst>
                </a:gridCol>
              </a:tblGrid>
              <a:tr h="531036">
                <a:tc>
                  <a:txBody>
                    <a:bodyPr/>
                    <a:lstStyle/>
                    <a:p>
                      <a:pPr marL="0" marR="0" algn="ctr">
                        <a:spcBef>
                          <a:spcPts val="0"/>
                        </a:spcBef>
                        <a:spcAft>
                          <a:spcPts val="0"/>
                        </a:spcAft>
                      </a:pPr>
                      <a:r>
                        <a:rPr lang="en-US" sz="2000" b="1" i="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Stage </a:t>
                      </a:r>
                      <a:endParaRPr lang="en-US" sz="2000" b="1" i="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i="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Current Performance (AD/NAD)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9756097"/>
                  </a:ext>
                </a:extLst>
              </a:tr>
              <a:tr h="283956">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Claim Development  </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6/10</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8227792"/>
                  </a:ext>
                </a:extLst>
              </a:tr>
              <a:tr h="283956">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Medical Stage</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40/41</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3497490"/>
                  </a:ext>
                </a:extLst>
              </a:tr>
              <a:tr h="283956">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Proposed Ratings </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21/34</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4894576"/>
                  </a:ext>
                </a:extLst>
              </a:tr>
              <a:tr h="283956">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Recon Ratings </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12/16</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8515600"/>
                  </a:ext>
                </a:extLst>
              </a:tr>
              <a:tr h="283956">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Exit Interviews</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7/5</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0356510"/>
                  </a:ext>
                </a:extLst>
              </a:tr>
              <a:tr h="283956">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Final Ratings </a:t>
                      </a: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24/</a:t>
                      </a:r>
                      <a:r>
                        <a:rPr lang="en-US" sz="2000" b="1"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na</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348439"/>
                  </a:ext>
                </a:extLst>
              </a:tr>
            </a:tbl>
          </a:graphicData>
        </a:graphic>
      </p:graphicFrame>
    </p:spTree>
    <p:extLst>
      <p:ext uri="{BB962C8B-B14F-4D97-AF65-F5344CB8AC3E}">
        <p14:creationId xmlns:p14="http://schemas.microsoft.com/office/powerpoint/2010/main" val="2760825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4" name="Title 3"/>
          <p:cNvSpPr>
            <a:spLocks noGrp="1"/>
          </p:cNvSpPr>
          <p:nvPr>
            <p:ph type="title"/>
          </p:nvPr>
        </p:nvSpPr>
        <p:spPr>
          <a:xfrm>
            <a:off x="20782" y="2438400"/>
            <a:ext cx="9144000" cy="731520"/>
          </a:xfrm>
        </p:spPr>
        <p:txBody>
          <a:bodyPr>
            <a:normAutofit/>
          </a:bodyPr>
          <a:lstStyle/>
          <a:p>
            <a:r>
              <a:rPr lang="en-US" sz="4000" dirty="0">
                <a:solidFill>
                  <a:schemeClr val="tx1"/>
                </a:solidFill>
              </a:rPr>
              <a:t>VTA Reminders</a:t>
            </a:r>
          </a:p>
        </p:txBody>
      </p:sp>
    </p:spTree>
    <p:extLst>
      <p:ext uri="{BB962C8B-B14F-4D97-AF65-F5344CB8AC3E}">
        <p14:creationId xmlns:p14="http://schemas.microsoft.com/office/powerpoint/2010/main" val="839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247503" y="957342"/>
            <a:ext cx="7220097" cy="5632311"/>
          </a:xfrm>
          <a:prstGeom prst="rect">
            <a:avLst/>
          </a:prstGeom>
        </p:spPr>
        <p:txBody>
          <a:bodyPr wrap="squar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Topics for Discussion</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defRPr/>
            </a:pPr>
            <a:r>
              <a:rPr lang="en-US" sz="2800" dirty="0">
                <a:solidFill>
                  <a:srgbClr val="000000"/>
                </a:solidFill>
                <a:latin typeface="Arial"/>
                <a:ea typeface="Times New Roman"/>
              </a:rPr>
              <a:t>IDES Specific Topics</a:t>
            </a:r>
          </a:p>
          <a:p>
            <a:pPr marL="457200" lvl="0" indent="-339725">
              <a:buFont typeface="Wingdings" panose="05000000000000000000" pitchFamily="2" charset="2"/>
              <a:buChar char="Ø"/>
              <a:defRPr/>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VTA Reminders</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BDD Specific Topics</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Miscellaneous and Open Floor </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lvl="1"/>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707886"/>
          </a:xfrm>
          <a:prstGeom prst="rect">
            <a:avLst/>
          </a:prstGeom>
        </p:spPr>
        <p:txBody>
          <a:bodyPr wrap="square">
            <a:spAutoFit/>
          </a:bodyPr>
          <a:lstStyle/>
          <a:p>
            <a:pPr algn="ctr"/>
            <a:r>
              <a:rPr lang="en-US" sz="4000" b="1" dirty="0">
                <a:solidFill>
                  <a:schemeClr val="bg1"/>
                </a:solidFill>
                <a:latin typeface="+mj-lt"/>
              </a:rPr>
              <a:t>  VTA Training</a:t>
            </a:r>
          </a:p>
        </p:txBody>
      </p:sp>
      <p:sp>
        <p:nvSpPr>
          <p:cNvPr id="2" name="Rectangle 1">
            <a:extLst>
              <a:ext uri="{FF2B5EF4-FFF2-40B4-BE49-F238E27FC236}">
                <a16:creationId xmlns:a16="http://schemas.microsoft.com/office/drawing/2014/main" id="{238B54AB-720C-4B98-8844-88FA65A0B92A}"/>
              </a:ext>
            </a:extLst>
          </p:cNvPr>
          <p:cNvSpPr/>
          <p:nvPr/>
        </p:nvSpPr>
        <p:spPr>
          <a:xfrm>
            <a:off x="344715" y="1143000"/>
            <a:ext cx="8534400" cy="3416320"/>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VTA is the system of record for IDES cases, and MSCs should be very efficient and knowledgeable in using VTA  </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If there are MSCs, MSCs/Coaches and/or other users that are uncomfortable or have questions with VTA inputs/reports, please contact the IDES Mailbox and we can schedule a training session  </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We continue to see too many VTA errors </a:t>
            </a:r>
          </a:p>
        </p:txBody>
      </p:sp>
    </p:spTree>
    <p:extLst>
      <p:ext uri="{BB962C8B-B14F-4D97-AF65-F5344CB8AC3E}">
        <p14:creationId xmlns:p14="http://schemas.microsoft.com/office/powerpoint/2010/main" val="2610358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707886"/>
          </a:xfrm>
          <a:prstGeom prst="rect">
            <a:avLst/>
          </a:prstGeom>
        </p:spPr>
        <p:txBody>
          <a:bodyPr wrap="square">
            <a:spAutoFit/>
          </a:bodyPr>
          <a:lstStyle/>
          <a:p>
            <a:pPr algn="ctr"/>
            <a:r>
              <a:rPr lang="en-US" sz="4000" b="1" dirty="0">
                <a:solidFill>
                  <a:schemeClr val="bg1"/>
                </a:solidFill>
                <a:latin typeface="+mj-lt"/>
              </a:rPr>
              <a:t>  VTA MSC Pending Reports </a:t>
            </a:r>
          </a:p>
        </p:txBody>
      </p:sp>
      <p:sp>
        <p:nvSpPr>
          <p:cNvPr id="2" name="Rectangle 1">
            <a:extLst>
              <a:ext uri="{FF2B5EF4-FFF2-40B4-BE49-F238E27FC236}">
                <a16:creationId xmlns:a16="http://schemas.microsoft.com/office/drawing/2014/main" id="{5084400A-DFEB-43B5-9F9A-43497B0F0316}"/>
              </a:ext>
            </a:extLst>
          </p:cNvPr>
          <p:cNvSpPr/>
          <p:nvPr/>
        </p:nvSpPr>
        <p:spPr>
          <a:xfrm>
            <a:off x="374591" y="1343843"/>
            <a:ext cx="8305800" cy="4154984"/>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Coaches and/or MSCs should be running MSC Pending Reports at least twice a week, if not daily</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If you do not run them all, the Pending Claim Development, the Pending Medical Evaluation Stage and Pending Exit Interview reports should be the three you do run</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The Pending Claim Development Report should be run with no filters, exported to Excel and filtered by the MTFs your RO supports </a:t>
            </a:r>
          </a:p>
        </p:txBody>
      </p:sp>
    </p:spTree>
    <p:extLst>
      <p:ext uri="{BB962C8B-B14F-4D97-AF65-F5344CB8AC3E}">
        <p14:creationId xmlns:p14="http://schemas.microsoft.com/office/powerpoint/2010/main" val="3799987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4971" y="-16933"/>
            <a:ext cx="9071430" cy="646331"/>
          </a:xfrm>
          <a:prstGeom prst="rect">
            <a:avLst/>
          </a:prstGeom>
        </p:spPr>
        <p:txBody>
          <a:bodyPr wrap="square">
            <a:spAutoFit/>
          </a:bodyPr>
          <a:lstStyle/>
          <a:p>
            <a:pPr algn="ctr"/>
            <a:r>
              <a:rPr lang="en-US" sz="3600" b="1" dirty="0">
                <a:solidFill>
                  <a:schemeClr val="bg1"/>
                </a:solidFill>
                <a:latin typeface="+mj-lt"/>
              </a:rPr>
              <a:t>  Number of Claimed Conditions on MSC Tab </a:t>
            </a:r>
          </a:p>
        </p:txBody>
      </p:sp>
      <p:sp>
        <p:nvSpPr>
          <p:cNvPr id="2" name="Rectangle 1">
            <a:extLst>
              <a:ext uri="{FF2B5EF4-FFF2-40B4-BE49-F238E27FC236}">
                <a16:creationId xmlns:a16="http://schemas.microsoft.com/office/drawing/2014/main" id="{8F6E0C6A-06D6-4ED6-8D55-5ABE951C9649}"/>
              </a:ext>
            </a:extLst>
          </p:cNvPr>
          <p:cNvSpPr/>
          <p:nvPr/>
        </p:nvSpPr>
        <p:spPr>
          <a:xfrm>
            <a:off x="152400" y="914400"/>
            <a:ext cx="8839200" cy="4524315"/>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MSCs are reminded about the policy/guidance in reference to this data field (see the data field definition if needed). We continue to see improper entries which cause case delays at the DRAS’</a:t>
            </a: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If the SM is not filing a VA Claim (filing for DoD purposes only), the number in this field should be a zero (0), not blank (no 526 = 0). If the SM is filing a VA claim and there is a VAF 21-526 submitted, this data field will equal the number of referred and claimed conditions on the VAF 21-526  </a:t>
            </a: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We are seeing cases where the MSC adds a note saying, “SM declines to file for VA comp”, but the Number of Claimed Conditions has a # greater than 0 (this is not correct) </a:t>
            </a:r>
          </a:p>
        </p:txBody>
      </p:sp>
    </p:spTree>
    <p:extLst>
      <p:ext uri="{BB962C8B-B14F-4D97-AF65-F5344CB8AC3E}">
        <p14:creationId xmlns:p14="http://schemas.microsoft.com/office/powerpoint/2010/main" val="1708855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1" y="-16933"/>
            <a:ext cx="9071430" cy="569387"/>
          </a:xfrm>
          <a:prstGeom prst="rect">
            <a:avLst/>
          </a:prstGeom>
        </p:spPr>
        <p:txBody>
          <a:bodyPr wrap="square">
            <a:spAutoFit/>
          </a:bodyPr>
          <a:lstStyle/>
          <a:p>
            <a:r>
              <a:rPr lang="en-US" sz="3100" b="1" dirty="0">
                <a:solidFill>
                  <a:schemeClr val="bg1"/>
                </a:solidFill>
                <a:latin typeface="+mj-lt"/>
              </a:rPr>
              <a:t>  DRAS Confirmation of Number of Claimed Conditions</a:t>
            </a:r>
          </a:p>
        </p:txBody>
      </p:sp>
      <p:sp>
        <p:nvSpPr>
          <p:cNvPr id="2" name="Rectangle 1">
            <a:extLst>
              <a:ext uri="{FF2B5EF4-FFF2-40B4-BE49-F238E27FC236}">
                <a16:creationId xmlns:a16="http://schemas.microsoft.com/office/drawing/2014/main" id="{3B7571E4-C2CE-496C-816D-BEFEB78A0982}"/>
              </a:ext>
            </a:extLst>
          </p:cNvPr>
          <p:cNvSpPr/>
          <p:nvPr/>
        </p:nvSpPr>
        <p:spPr>
          <a:xfrm>
            <a:off x="152400" y="1166843"/>
            <a:ext cx="8919030" cy="4893647"/>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In June 2019, VTA release V 2.4.3 changed the “Number of Claimed Conditions” field in VTA on the MSC TAB. On the RO/Rating Activity tab, a new popup appears when the “Number of Claimed Conditions” is set to “0”, and the DRAS enters a Proposed Rating Start Date or a Proposed Rating End Date. The popup asks the DRAS to confirm the Servicemember’s decision to not file a VA claim</a:t>
            </a:r>
          </a:p>
          <a:p>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DRAS personnel are reminded of the importance of making sure the data entered in these fields is correct. Compensation Service receives inquiries from the DoD staff regarding the accuracy of this data   </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75073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1" y="-16933"/>
            <a:ext cx="9071430" cy="707886"/>
          </a:xfrm>
          <a:prstGeom prst="rect">
            <a:avLst/>
          </a:prstGeom>
        </p:spPr>
        <p:txBody>
          <a:bodyPr wrap="square">
            <a:spAutoFit/>
          </a:bodyPr>
          <a:lstStyle/>
          <a:p>
            <a:pPr algn="ctr"/>
            <a:r>
              <a:rPr lang="en-US" sz="4000" b="1" dirty="0">
                <a:solidFill>
                  <a:schemeClr val="bg1"/>
                </a:solidFill>
                <a:latin typeface="+mj-lt"/>
              </a:rPr>
              <a:t>  VTA Notes </a:t>
            </a:r>
          </a:p>
        </p:txBody>
      </p:sp>
      <p:sp>
        <p:nvSpPr>
          <p:cNvPr id="2" name="Rectangle 1">
            <a:extLst>
              <a:ext uri="{FF2B5EF4-FFF2-40B4-BE49-F238E27FC236}">
                <a16:creationId xmlns:a16="http://schemas.microsoft.com/office/drawing/2014/main" id="{BC25C787-1CFA-481C-819C-F2651A07051A}"/>
              </a:ext>
            </a:extLst>
          </p:cNvPr>
          <p:cNvSpPr/>
          <p:nvPr/>
        </p:nvSpPr>
        <p:spPr>
          <a:xfrm>
            <a:off x="116116" y="914400"/>
            <a:ext cx="8839200" cy="3785652"/>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MSC and DRAS users are reminded of the importance of VTA notes. Notes should be used to ensure the integrity of the claims process and document both development efforts, delays preventing development, and the receipt or non-receipt of evidence from claimants and third-party providers  </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Notes in VTA are critical, especially in cases that have issues or delays preventing completion. In addition, known delays in the medical examination process should be documented whenever possible</a:t>
            </a:r>
          </a:p>
        </p:txBody>
      </p:sp>
    </p:spTree>
    <p:extLst>
      <p:ext uri="{BB962C8B-B14F-4D97-AF65-F5344CB8AC3E}">
        <p14:creationId xmlns:p14="http://schemas.microsoft.com/office/powerpoint/2010/main" val="1234200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1" y="-16933"/>
            <a:ext cx="9071430" cy="661720"/>
          </a:xfrm>
          <a:prstGeom prst="rect">
            <a:avLst/>
          </a:prstGeom>
        </p:spPr>
        <p:txBody>
          <a:bodyPr wrap="square">
            <a:spAutoFit/>
          </a:bodyPr>
          <a:lstStyle/>
          <a:p>
            <a:r>
              <a:rPr lang="en-US" sz="3700" b="1" dirty="0">
                <a:solidFill>
                  <a:schemeClr val="bg1"/>
                </a:solidFill>
                <a:latin typeface="+mj-lt"/>
              </a:rPr>
              <a:t>  Timely Entry of Medical Evaluation End Date </a:t>
            </a:r>
          </a:p>
        </p:txBody>
      </p:sp>
      <p:sp>
        <p:nvSpPr>
          <p:cNvPr id="2" name="Rectangle 1">
            <a:extLst>
              <a:ext uri="{FF2B5EF4-FFF2-40B4-BE49-F238E27FC236}">
                <a16:creationId xmlns:a16="http://schemas.microsoft.com/office/drawing/2014/main" id="{D7B0D8C4-F41B-4058-B7A6-8371E3C740C0}"/>
              </a:ext>
            </a:extLst>
          </p:cNvPr>
          <p:cNvSpPr/>
          <p:nvPr/>
        </p:nvSpPr>
        <p:spPr>
          <a:xfrm>
            <a:off x="116115" y="838200"/>
            <a:ext cx="8763000" cy="4893647"/>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MSCs are reminded of the importance of timely entry of the Medical Evaluation End Date (ME). If the PEBLO is obtaining the results themselves via HAIMS or JLV, the ME End Date serves as the PEBLOs notice the exams are available</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If PEBLO is not able to obtain exam results via HAIMS, then the MSC must provide the PEBLO with the complete results, then the act of providing them serves as notice, and the MSC should always update the ME End Date to reflect the date the results were provided</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Compensation Service receives inquiries from the DoD staff regarding the accuracy of this data </a:t>
            </a:r>
          </a:p>
        </p:txBody>
      </p:sp>
    </p:spTree>
    <p:extLst>
      <p:ext uri="{BB962C8B-B14F-4D97-AF65-F5344CB8AC3E}">
        <p14:creationId xmlns:p14="http://schemas.microsoft.com/office/powerpoint/2010/main" val="33227926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26</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9F1C1DF-38B8-49A4-9E9D-2A49252E14C4}"/>
              </a:ext>
            </a:extLst>
          </p:cNvPr>
          <p:cNvSpPr>
            <a:spLocks noGrp="1"/>
          </p:cNvSpPr>
          <p:nvPr>
            <p:ph type="sldNum" sz="quarter" idx="12"/>
          </p:nvPr>
        </p:nvSpPr>
        <p:spPr/>
        <p:txBody>
          <a:bodyPr/>
          <a:lstStyle/>
          <a:p>
            <a:fld id="{D983F1FA-211D-3044-9E35-958DFBC26156}" type="slidenum">
              <a:rPr lang="en-US" smtClean="0">
                <a:solidFill>
                  <a:prstClr val="white"/>
                </a:solidFill>
              </a:rPr>
              <a:pPr/>
              <a:t>27</a:t>
            </a:fld>
            <a:endParaRPr lang="en-US" dirty="0">
              <a:solidFill>
                <a:prstClr val="white"/>
              </a:solidFill>
            </a:endParaRPr>
          </a:p>
        </p:txBody>
      </p:sp>
      <p:sp>
        <p:nvSpPr>
          <p:cNvPr id="4" name="Title 3">
            <a:extLst>
              <a:ext uri="{FF2B5EF4-FFF2-40B4-BE49-F238E27FC236}">
                <a16:creationId xmlns:a16="http://schemas.microsoft.com/office/drawing/2014/main" id="{A82B97DA-A4A6-4825-8918-C455D98EDA18}"/>
              </a:ext>
            </a:extLst>
          </p:cNvPr>
          <p:cNvSpPr>
            <a:spLocks noGrp="1"/>
          </p:cNvSpPr>
          <p:nvPr>
            <p:ph type="title"/>
          </p:nvPr>
        </p:nvSpPr>
        <p:spPr/>
        <p:txBody>
          <a:bodyPr>
            <a:normAutofit fontScale="90000"/>
          </a:bodyPr>
          <a:lstStyle/>
          <a:p>
            <a:r>
              <a:rPr lang="en-US" dirty="0"/>
              <a:t>ERRA and Exam Routing (1 of 2) </a:t>
            </a:r>
          </a:p>
        </p:txBody>
      </p:sp>
      <p:sp>
        <p:nvSpPr>
          <p:cNvPr id="2" name="Rectangle 1">
            <a:extLst>
              <a:ext uri="{FF2B5EF4-FFF2-40B4-BE49-F238E27FC236}">
                <a16:creationId xmlns:a16="http://schemas.microsoft.com/office/drawing/2014/main" id="{7697AB26-A8A7-4DBA-9853-A9622D64AF20}"/>
              </a:ext>
            </a:extLst>
          </p:cNvPr>
          <p:cNvSpPr/>
          <p:nvPr/>
        </p:nvSpPr>
        <p:spPr>
          <a:xfrm>
            <a:off x="152400" y="824091"/>
            <a:ext cx="8763000" cy="2677656"/>
          </a:xfrm>
          <a:prstGeom prst="rect">
            <a:avLst/>
          </a:prstGeom>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BDD claims processors are reminded to follow the guidance in M21-1 III.iv.3.A.2.c, Interpreting the ERRA Tool’s Results, regarding where to request exams, which is also included below. BDD claims exam requests will not be split between VHA (CAPRI) and exam contractor providers (EMS). </a:t>
            </a:r>
          </a:p>
          <a:p>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See the table on next slide</a:t>
            </a:r>
          </a:p>
        </p:txBody>
      </p:sp>
    </p:spTree>
    <p:extLst>
      <p:ext uri="{BB962C8B-B14F-4D97-AF65-F5344CB8AC3E}">
        <p14:creationId xmlns:p14="http://schemas.microsoft.com/office/powerpoint/2010/main" val="40649717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9F1C1DF-38B8-49A4-9E9D-2A49252E14C4}"/>
              </a:ext>
            </a:extLst>
          </p:cNvPr>
          <p:cNvSpPr>
            <a:spLocks noGrp="1"/>
          </p:cNvSpPr>
          <p:nvPr>
            <p:ph type="sldNum" sz="quarter" idx="12"/>
          </p:nvPr>
        </p:nvSpPr>
        <p:spPr/>
        <p:txBody>
          <a:bodyPr/>
          <a:lstStyle/>
          <a:p>
            <a:fld id="{D983F1FA-211D-3044-9E35-958DFBC26156}" type="slidenum">
              <a:rPr lang="en-US" smtClean="0">
                <a:solidFill>
                  <a:prstClr val="white"/>
                </a:solidFill>
              </a:rPr>
              <a:pPr/>
              <a:t>28</a:t>
            </a:fld>
            <a:endParaRPr lang="en-US" dirty="0">
              <a:solidFill>
                <a:prstClr val="white"/>
              </a:solidFill>
            </a:endParaRPr>
          </a:p>
        </p:txBody>
      </p:sp>
      <p:sp>
        <p:nvSpPr>
          <p:cNvPr id="4" name="Title 3">
            <a:extLst>
              <a:ext uri="{FF2B5EF4-FFF2-40B4-BE49-F238E27FC236}">
                <a16:creationId xmlns:a16="http://schemas.microsoft.com/office/drawing/2014/main" id="{A82B97DA-A4A6-4825-8918-C455D98EDA18}"/>
              </a:ext>
            </a:extLst>
          </p:cNvPr>
          <p:cNvSpPr>
            <a:spLocks noGrp="1"/>
          </p:cNvSpPr>
          <p:nvPr>
            <p:ph type="title"/>
          </p:nvPr>
        </p:nvSpPr>
        <p:spPr/>
        <p:txBody>
          <a:bodyPr>
            <a:normAutofit fontScale="90000"/>
          </a:bodyPr>
          <a:lstStyle/>
          <a:p>
            <a:r>
              <a:rPr lang="en-US" dirty="0"/>
              <a:t>ERRA and Exam Routing (2 of 2) </a:t>
            </a:r>
          </a:p>
        </p:txBody>
      </p:sp>
      <p:pic>
        <p:nvPicPr>
          <p:cNvPr id="2" name="Picture 1">
            <a:extLst>
              <a:ext uri="{FF2B5EF4-FFF2-40B4-BE49-F238E27FC236}">
                <a16:creationId xmlns:a16="http://schemas.microsoft.com/office/drawing/2014/main" id="{33326ED3-995B-4FB9-83A0-B95CDBBBC7F9}"/>
              </a:ext>
            </a:extLst>
          </p:cNvPr>
          <p:cNvPicPr>
            <a:picLocks noChangeAspect="1"/>
          </p:cNvPicPr>
          <p:nvPr/>
        </p:nvPicPr>
        <p:blipFill>
          <a:blip r:embed="rId2"/>
          <a:stretch>
            <a:fillRect/>
          </a:stretch>
        </p:blipFill>
        <p:spPr>
          <a:xfrm>
            <a:off x="836114" y="934360"/>
            <a:ext cx="7471771" cy="4989280"/>
          </a:xfrm>
          <a:prstGeom prst="rect">
            <a:avLst/>
          </a:prstGeom>
        </p:spPr>
      </p:pic>
    </p:spTree>
    <p:extLst>
      <p:ext uri="{BB962C8B-B14F-4D97-AF65-F5344CB8AC3E}">
        <p14:creationId xmlns:p14="http://schemas.microsoft.com/office/powerpoint/2010/main" val="2029175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9F1C1DF-38B8-49A4-9E9D-2A49252E14C4}"/>
              </a:ext>
            </a:extLst>
          </p:cNvPr>
          <p:cNvSpPr>
            <a:spLocks noGrp="1"/>
          </p:cNvSpPr>
          <p:nvPr>
            <p:ph type="sldNum" sz="quarter" idx="12"/>
          </p:nvPr>
        </p:nvSpPr>
        <p:spPr/>
        <p:txBody>
          <a:bodyPr/>
          <a:lstStyle/>
          <a:p>
            <a:fld id="{D983F1FA-211D-3044-9E35-958DFBC26156}" type="slidenum">
              <a:rPr lang="en-US" smtClean="0">
                <a:solidFill>
                  <a:prstClr val="white"/>
                </a:solidFill>
              </a:rPr>
              <a:pPr/>
              <a:t>29</a:t>
            </a:fld>
            <a:endParaRPr lang="en-US" dirty="0">
              <a:solidFill>
                <a:prstClr val="white"/>
              </a:solidFill>
            </a:endParaRPr>
          </a:p>
        </p:txBody>
      </p:sp>
      <p:sp>
        <p:nvSpPr>
          <p:cNvPr id="4" name="Title 3">
            <a:extLst>
              <a:ext uri="{FF2B5EF4-FFF2-40B4-BE49-F238E27FC236}">
                <a16:creationId xmlns:a16="http://schemas.microsoft.com/office/drawing/2014/main" id="{A82B97DA-A4A6-4825-8918-C455D98EDA18}"/>
              </a:ext>
            </a:extLst>
          </p:cNvPr>
          <p:cNvSpPr>
            <a:spLocks noGrp="1"/>
          </p:cNvSpPr>
          <p:nvPr>
            <p:ph type="title"/>
          </p:nvPr>
        </p:nvSpPr>
        <p:spPr/>
        <p:txBody>
          <a:bodyPr>
            <a:normAutofit fontScale="90000"/>
          </a:bodyPr>
          <a:lstStyle/>
          <a:p>
            <a:r>
              <a:rPr lang="en-US" dirty="0"/>
              <a:t>BDD YouTube Video</a:t>
            </a:r>
          </a:p>
        </p:txBody>
      </p:sp>
      <p:sp>
        <p:nvSpPr>
          <p:cNvPr id="2" name="Rectangle 1">
            <a:extLst>
              <a:ext uri="{FF2B5EF4-FFF2-40B4-BE49-F238E27FC236}">
                <a16:creationId xmlns:a16="http://schemas.microsoft.com/office/drawing/2014/main" id="{0F926E0E-EE4B-4CA2-86EE-C84BD08C4215}"/>
              </a:ext>
            </a:extLst>
          </p:cNvPr>
          <p:cNvSpPr/>
          <p:nvPr/>
        </p:nvSpPr>
        <p:spPr>
          <a:xfrm>
            <a:off x="152400" y="1140616"/>
            <a:ext cx="8305800" cy="3046988"/>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The BDD team has developed a BDD promotional YouTube video that details the BDD program requirements and benefits of participating in the BDD program</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This video has been published on the VBA YouTube channel. Please share this video to promote the BDD program </a:t>
            </a:r>
          </a:p>
        </p:txBody>
      </p:sp>
    </p:spTree>
    <p:extLst>
      <p:ext uri="{BB962C8B-B14F-4D97-AF65-F5344CB8AC3E}">
        <p14:creationId xmlns:p14="http://schemas.microsoft.com/office/powerpoint/2010/main" val="2622738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14400" y="1161395"/>
            <a:ext cx="7162800" cy="440120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Reminder: Slides are used to show the Topic, and start discussion, however, slides do not show all the information associated with the topic. The Read Ahead is the official document. </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8461490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9F1C1DF-38B8-49A4-9E9D-2A49252E14C4}"/>
              </a:ext>
            </a:extLst>
          </p:cNvPr>
          <p:cNvSpPr>
            <a:spLocks noGrp="1"/>
          </p:cNvSpPr>
          <p:nvPr>
            <p:ph type="sldNum" sz="quarter" idx="12"/>
          </p:nvPr>
        </p:nvSpPr>
        <p:spPr/>
        <p:txBody>
          <a:bodyPr/>
          <a:lstStyle/>
          <a:p>
            <a:fld id="{D983F1FA-211D-3044-9E35-958DFBC26156}" type="slidenum">
              <a:rPr lang="en-US" smtClean="0">
                <a:solidFill>
                  <a:prstClr val="white"/>
                </a:solidFill>
              </a:rPr>
              <a:pPr/>
              <a:t>30</a:t>
            </a:fld>
            <a:endParaRPr lang="en-US" dirty="0">
              <a:solidFill>
                <a:prstClr val="white"/>
              </a:solidFill>
            </a:endParaRPr>
          </a:p>
        </p:txBody>
      </p:sp>
      <p:sp>
        <p:nvSpPr>
          <p:cNvPr id="4" name="Title 3">
            <a:extLst>
              <a:ext uri="{FF2B5EF4-FFF2-40B4-BE49-F238E27FC236}">
                <a16:creationId xmlns:a16="http://schemas.microsoft.com/office/drawing/2014/main" id="{A82B97DA-A4A6-4825-8918-C455D98EDA18}"/>
              </a:ext>
            </a:extLst>
          </p:cNvPr>
          <p:cNvSpPr>
            <a:spLocks noGrp="1"/>
          </p:cNvSpPr>
          <p:nvPr>
            <p:ph type="title"/>
          </p:nvPr>
        </p:nvSpPr>
        <p:spPr/>
        <p:txBody>
          <a:bodyPr>
            <a:normAutofit fontScale="90000"/>
          </a:bodyPr>
          <a:lstStyle/>
          <a:p>
            <a:r>
              <a:rPr lang="en-US" dirty="0"/>
              <a:t>BDD Excluded Workload</a:t>
            </a:r>
          </a:p>
        </p:txBody>
      </p:sp>
      <p:sp>
        <p:nvSpPr>
          <p:cNvPr id="2" name="Rectangle 1">
            <a:extLst>
              <a:ext uri="{FF2B5EF4-FFF2-40B4-BE49-F238E27FC236}">
                <a16:creationId xmlns:a16="http://schemas.microsoft.com/office/drawing/2014/main" id="{22444FD5-8BF1-46E5-8361-2A8086D273F4}"/>
              </a:ext>
            </a:extLst>
          </p:cNvPr>
          <p:cNvSpPr/>
          <p:nvPr/>
        </p:nvSpPr>
        <p:spPr>
          <a:xfrm>
            <a:off x="87629" y="990600"/>
            <a:ext cx="8763000" cy="4154984"/>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BDD Claim processors are reminded to follow the requirements in M21-1, III.i.2.B.3.a. when processing BDD Excluded claims</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RO’s are encouraged to request examinations for BDD Excluded claims; however, qualifying BDD claims should always be the priority when requesting examinations</a:t>
            </a:r>
          </a:p>
          <a:p>
            <a:pPr marL="342900" indent="-34290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Coaches and processors should thoroughly review their inventory to be sure all BDD claims are given priority processing </a:t>
            </a:r>
          </a:p>
        </p:txBody>
      </p:sp>
    </p:spTree>
    <p:extLst>
      <p:ext uri="{BB962C8B-B14F-4D97-AF65-F5344CB8AC3E}">
        <p14:creationId xmlns:p14="http://schemas.microsoft.com/office/powerpoint/2010/main" val="13111844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31</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976745"/>
            <a:ext cx="8686800" cy="1446550"/>
          </a:xfrm>
          <a:prstGeom prst="rect">
            <a:avLst/>
          </a:prstGeom>
        </p:spPr>
        <p:txBody>
          <a:bodyPr wrap="square">
            <a:spAutoFit/>
          </a:bodyPr>
          <a:lstStyle/>
          <a:p>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November 5, 2019.</a:t>
            </a:r>
          </a:p>
        </p:txBody>
      </p:sp>
      <p:graphicFrame>
        <p:nvGraphicFramePr>
          <p:cNvPr id="5" name="Table 4">
            <a:extLst>
              <a:ext uri="{FF2B5EF4-FFF2-40B4-BE49-F238E27FC236}">
                <a16:creationId xmlns:a16="http://schemas.microsoft.com/office/drawing/2014/main" id="{1862D335-5FF5-46E2-AFA2-41F7C2E465F7}"/>
              </a:ext>
            </a:extLst>
          </p:cNvPr>
          <p:cNvGraphicFramePr>
            <a:graphicFrameLocks noGrp="1"/>
          </p:cNvGraphicFramePr>
          <p:nvPr>
            <p:extLst>
              <p:ext uri="{D42A27DB-BD31-4B8C-83A1-F6EECF244321}">
                <p14:modId xmlns:p14="http://schemas.microsoft.com/office/powerpoint/2010/main" val="3969016398"/>
              </p:ext>
            </p:extLst>
          </p:nvPr>
        </p:nvGraphicFramePr>
        <p:xfrm>
          <a:off x="1295400" y="2648879"/>
          <a:ext cx="6553200" cy="3165689"/>
        </p:xfrm>
        <a:graphic>
          <a:graphicData uri="http://schemas.openxmlformats.org/drawingml/2006/table">
            <a:tbl>
              <a:tblPr firstRow="1" firstCol="1" bandRow="1"/>
              <a:tblGrid>
                <a:gridCol w="3649883">
                  <a:extLst>
                    <a:ext uri="{9D8B030D-6E8A-4147-A177-3AD203B41FA5}">
                      <a16:colId xmlns:a16="http://schemas.microsoft.com/office/drawing/2014/main" val="3837962873"/>
                    </a:ext>
                  </a:extLst>
                </a:gridCol>
                <a:gridCol w="2903317">
                  <a:extLst>
                    <a:ext uri="{9D8B030D-6E8A-4147-A177-3AD203B41FA5}">
                      <a16:colId xmlns:a16="http://schemas.microsoft.com/office/drawing/2014/main" val="524244791"/>
                    </a:ext>
                  </a:extLst>
                </a:gridCol>
              </a:tblGrid>
              <a:tr h="686997">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November 5, 2019</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BDD</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9046809"/>
                  </a:ext>
                </a:extLst>
              </a:tr>
              <a:tr h="314873">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Completed FYTD</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4,327</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9942653"/>
                  </a:ext>
                </a:extLst>
              </a:tr>
              <a:tr h="314873">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Receipts FYTD</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3,013</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7244140"/>
                  </a:ext>
                </a:extLst>
              </a:tr>
              <a:tr h="314873">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Pending</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4,988</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6480226"/>
                  </a:ext>
                </a:extLst>
              </a:tr>
              <a:tr h="588855">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2,672</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2818579"/>
                  </a:ext>
                </a:extLst>
              </a:tr>
              <a:tr h="588855">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Completed w/in 30 Days of Discharge</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62%</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886327"/>
                  </a:ext>
                </a:extLst>
              </a:tr>
              <a:tr h="314873">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Avg. Days to Complete FYTD</a:t>
                      </a:r>
                      <a:endParaRPr lang="en-US" sz="2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37.5</a:t>
                      </a:r>
                      <a:endPar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5926407"/>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32</a:t>
            </a:fld>
            <a:endParaRPr lang="en-US" dirty="0"/>
          </a:p>
        </p:txBody>
      </p:sp>
      <p:sp>
        <p:nvSpPr>
          <p:cNvPr id="5" name="Rectangle 4"/>
          <p:cNvSpPr/>
          <p:nvPr/>
        </p:nvSpPr>
        <p:spPr>
          <a:xfrm>
            <a:off x="304800" y="990600"/>
            <a:ext cx="8324725" cy="3416320"/>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VA 4533673</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Coaches Call (Thursday at 2pm)</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a:t>
            </a:r>
            <a:r>
              <a:rPr lang="en-US" sz="2400" dirty="0">
                <a:latin typeface="Arial" panose="020B0604020202020204" pitchFamily="34" charset="0"/>
                <a:ea typeface="Times New Roman"/>
                <a:cs typeface="Arial" panose="020B0604020202020204" pitchFamily="34" charset="0"/>
              </a:rPr>
              <a:t>Next MSC Teleconference Call: </a:t>
            </a:r>
            <a:r>
              <a:rPr lang="en-US" sz="2400" dirty="0">
                <a:highlight>
                  <a:srgbClr val="00FF00"/>
                </a:highlight>
                <a:latin typeface="Arial" panose="020B0604020202020204" pitchFamily="34" charset="0"/>
                <a:ea typeface="Times New Roman"/>
                <a:cs typeface="Arial" panose="020B0604020202020204" pitchFamily="34" charset="0"/>
              </a:rPr>
              <a:t>January 14, 2020</a:t>
            </a:r>
          </a:p>
          <a:p>
            <a:pPr marL="342900" indent="-288925">
              <a:buFont typeface="Wingdings" panose="05000000000000000000" pitchFamily="2" charset="2"/>
              <a:buChar char="Ø"/>
            </a:pPr>
            <a:endParaRPr lang="en-US" sz="2400" dirty="0">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latin typeface="Arial" panose="020B0604020202020204" pitchFamily="34" charset="0"/>
                <a:ea typeface="Times New Roman"/>
                <a:cs typeface="Arial" panose="020B0604020202020204" pitchFamily="34" charset="0"/>
              </a:rPr>
              <a:t> </a:t>
            </a:r>
            <a:r>
              <a:rPr lang="en-US" sz="2400" dirty="0">
                <a:highlight>
                  <a:srgbClr val="00FF00"/>
                </a:highlight>
                <a:latin typeface="Arial" panose="020B0604020202020204" pitchFamily="34" charset="0"/>
                <a:ea typeface="Times New Roman"/>
                <a:cs typeface="Arial" panose="020B0604020202020204" pitchFamily="34" charset="0"/>
              </a:rPr>
              <a:t>No Coaches Call in December.</a:t>
            </a:r>
            <a:r>
              <a:rPr lang="en-US" sz="2400" dirty="0">
                <a:latin typeface="Arial" panose="020B0604020202020204" pitchFamily="34" charset="0"/>
                <a:ea typeface="Times New Roman"/>
                <a:cs typeface="Arial" panose="020B0604020202020204" pitchFamily="34" charset="0"/>
              </a:rPr>
              <a:t> CY20 dates TBD </a:t>
            </a:r>
          </a:p>
          <a:p>
            <a:pPr marL="342900" indent="-288925">
              <a:buFont typeface="Wingdings" panose="05000000000000000000" pitchFamily="2" charset="2"/>
              <a:buChar char="Ø"/>
            </a:pPr>
            <a:endParaRPr lang="en-US" sz="2400" dirty="0">
              <a:highlight>
                <a:srgbClr val="FFFF00"/>
              </a:highlight>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endParaRPr lang="en-US" sz="24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2963137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4</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4098515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1340370" y="-76200"/>
            <a:ext cx="6553200" cy="707886"/>
          </a:xfrm>
          <a:prstGeom prst="rect">
            <a:avLst/>
          </a:prstGeom>
          <a:noFill/>
        </p:spPr>
        <p:txBody>
          <a:bodyPr wrap="square" rtlCol="0">
            <a:spAutoFit/>
          </a:bodyPr>
          <a:lstStyle/>
          <a:p>
            <a:pPr algn="ctr"/>
            <a:r>
              <a:rPr lang="en-US" sz="4000" b="1" dirty="0">
                <a:solidFill>
                  <a:schemeClr val="bg1"/>
                </a:solidFill>
                <a:latin typeface="+mj-lt"/>
                <a:cs typeface="Arial" panose="020B0604020202020204" pitchFamily="34" charset="0"/>
              </a:rPr>
              <a:t>BDD and IDES Homepages</a:t>
            </a:r>
          </a:p>
        </p:txBody>
      </p:sp>
      <p:sp>
        <p:nvSpPr>
          <p:cNvPr id="2" name="Rectangle 1">
            <a:extLst>
              <a:ext uri="{FF2B5EF4-FFF2-40B4-BE49-F238E27FC236}">
                <a16:creationId xmlns:a16="http://schemas.microsoft.com/office/drawing/2014/main" id="{E9FD78C3-2C8D-45DA-9070-B16D84C1F2C9}"/>
              </a:ext>
            </a:extLst>
          </p:cNvPr>
          <p:cNvSpPr/>
          <p:nvPr/>
        </p:nvSpPr>
        <p:spPr>
          <a:xfrm>
            <a:off x="381000" y="1219200"/>
            <a:ext cx="8077200" cy="3785652"/>
          </a:xfrm>
          <a:prstGeom prst="rect">
            <a:avLst/>
          </a:prstGeom>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There is a lot of good information on the two homepages and we ask you to look at them, especially if you have a question about an BDD or IDES topic</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The information on the pages might answer your question(s) and an email to the BDD or IDES boxes might not be needed</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However, we are always here to assist with questions, issues, etc. </a:t>
            </a:r>
          </a:p>
        </p:txBody>
      </p:sp>
    </p:spTree>
    <p:extLst>
      <p:ext uri="{BB962C8B-B14F-4D97-AF65-F5344CB8AC3E}">
        <p14:creationId xmlns:p14="http://schemas.microsoft.com/office/powerpoint/2010/main" val="3890250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1325380" y="-45720"/>
            <a:ext cx="6553200" cy="707886"/>
          </a:xfrm>
          <a:prstGeom prst="rect">
            <a:avLst/>
          </a:prstGeom>
          <a:noFill/>
        </p:spPr>
        <p:txBody>
          <a:bodyPr wrap="square" rtlCol="0">
            <a:spAutoFit/>
          </a:bodyPr>
          <a:lstStyle/>
          <a:p>
            <a:pPr algn="ctr"/>
            <a:r>
              <a:rPr lang="en-US" sz="4000" b="1" dirty="0">
                <a:solidFill>
                  <a:schemeClr val="bg1"/>
                </a:solidFill>
                <a:latin typeface="+mj-lt"/>
                <a:cs typeface="Arial" panose="020B0604020202020204" pitchFamily="34" charset="0"/>
              </a:rPr>
              <a:t>Exam and Other VBMS Issues</a:t>
            </a:r>
          </a:p>
        </p:txBody>
      </p:sp>
      <p:sp>
        <p:nvSpPr>
          <p:cNvPr id="2" name="Rectangle 1">
            <a:extLst>
              <a:ext uri="{FF2B5EF4-FFF2-40B4-BE49-F238E27FC236}">
                <a16:creationId xmlns:a16="http://schemas.microsoft.com/office/drawing/2014/main" id="{2B6B08B6-D009-4B02-87B2-ED46312FA004}"/>
              </a:ext>
            </a:extLst>
          </p:cNvPr>
          <p:cNvSpPr/>
          <p:nvPr/>
        </p:nvSpPr>
        <p:spPr>
          <a:xfrm>
            <a:off x="304800" y="1243548"/>
            <a:ext cx="8153400" cy="3785652"/>
          </a:xfrm>
          <a:prstGeom prst="rect">
            <a:avLst/>
          </a:prstGeom>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The BDD and IDES Staffs are not the primary POC for Exam/EMS and other VBMS issues. Exam/EMS issues/inquiries should follow the instructions in the next topic</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For other VBMS issues, a help ticket should be submitted using the </a:t>
            </a:r>
            <a:r>
              <a:rPr lang="en-US" sz="2400" dirty="0" err="1">
                <a:latin typeface="Arial" panose="020B0604020202020204" pitchFamily="34" charset="0"/>
                <a:cs typeface="Arial" panose="020B0604020202020204" pitchFamily="34" charset="0"/>
              </a:rPr>
              <a:t>YourIT</a:t>
            </a:r>
            <a:r>
              <a:rPr lang="en-US" sz="2400" dirty="0">
                <a:latin typeface="Arial" panose="020B0604020202020204" pitchFamily="34" charset="0"/>
                <a:cs typeface="Arial" panose="020B0604020202020204" pitchFamily="34" charset="0"/>
              </a:rPr>
              <a:t> web site or calling the NSD.  You can then provide the help ticket #(s) with details to the appropriate staff which will provide us visibility of the issue(s) and will allow us to follow up if needed</a:t>
            </a:r>
          </a:p>
        </p:txBody>
      </p:sp>
    </p:spTree>
    <p:extLst>
      <p:ext uri="{BB962C8B-B14F-4D97-AF65-F5344CB8AC3E}">
        <p14:creationId xmlns:p14="http://schemas.microsoft.com/office/powerpoint/2010/main" val="185632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228600" y="-76200"/>
            <a:ext cx="8686800" cy="707886"/>
          </a:xfrm>
          <a:prstGeom prst="rect">
            <a:avLst/>
          </a:prstGeom>
          <a:noFill/>
        </p:spPr>
        <p:txBody>
          <a:bodyPr wrap="square" rtlCol="0">
            <a:spAutoFit/>
          </a:bodyPr>
          <a:lstStyle/>
          <a:p>
            <a:pPr algn="ctr"/>
            <a:r>
              <a:rPr lang="en-US" sz="4000" b="1" dirty="0">
                <a:solidFill>
                  <a:schemeClr val="bg1"/>
                </a:solidFill>
                <a:latin typeface="+mj-lt"/>
                <a:cs typeface="Arial" panose="020B0604020202020204" pitchFamily="34" charset="0"/>
              </a:rPr>
              <a:t>EMS IDES/BDD Exam Requests Issues </a:t>
            </a:r>
          </a:p>
        </p:txBody>
      </p:sp>
      <p:sp>
        <p:nvSpPr>
          <p:cNvPr id="2" name="Rectangle 1">
            <a:extLst>
              <a:ext uri="{FF2B5EF4-FFF2-40B4-BE49-F238E27FC236}">
                <a16:creationId xmlns:a16="http://schemas.microsoft.com/office/drawing/2014/main" id="{72A321B7-1969-49CE-875D-C0ADCA2643BA}"/>
              </a:ext>
            </a:extLst>
          </p:cNvPr>
          <p:cNvSpPr/>
          <p:nvPr/>
        </p:nvSpPr>
        <p:spPr>
          <a:xfrm>
            <a:off x="228600" y="838200"/>
            <a:ext cx="8842830" cy="5355312"/>
          </a:xfrm>
          <a:prstGeom prst="rect">
            <a:avLst/>
          </a:prstGeom>
        </p:spPr>
        <p:txBody>
          <a:bodyPr wrap="square">
            <a:spAutoFit/>
          </a:bodyPr>
          <a:lstStyle/>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Below are the steps from the Contract Examination staff to assist with “stuck” IDES/BDD exam scheduling requests (ESR) in VBMS EMS. You can also find this information on the IDES Intranet site under “What’s New” entitled “Stuck ESRs in VBMS Exam Management System”</a:t>
            </a:r>
          </a:p>
          <a:p>
            <a:pPr lvl="1"/>
            <a:r>
              <a:rPr lang="en-US" dirty="0">
                <a:latin typeface="Arial" panose="020B0604020202020204" pitchFamily="34" charset="0"/>
                <a:cs typeface="Arial" panose="020B0604020202020204" pitchFamily="34" charset="0"/>
              </a:rPr>
              <a:t>• Ensure that the ESR is stuck and follow the VBMS EMS Defect Resolution Job Aid to resolve the issue (this document is also located in the Medical Disability Examination Home Page/VBMS EMS Information tab)</a:t>
            </a:r>
          </a:p>
          <a:p>
            <a:pPr lvl="1"/>
            <a:r>
              <a:rPr lang="en-US" dirty="0">
                <a:latin typeface="Arial" panose="020B0604020202020204" pitchFamily="34" charset="0"/>
                <a:cs typeface="Arial" panose="020B0604020202020204" pitchFamily="34" charset="0"/>
              </a:rPr>
              <a:t>• Submit an IT help desk ticket for the exam request issue</a:t>
            </a:r>
          </a:p>
          <a:p>
            <a:pPr lvl="1"/>
            <a:r>
              <a:rPr lang="en-US" dirty="0">
                <a:latin typeface="Arial" panose="020B0604020202020204" pitchFamily="34" charset="0"/>
                <a:cs typeface="Arial" panose="020B0604020202020204" pitchFamily="34" charset="0"/>
              </a:rPr>
              <a:t>• Email the Contract Examination mailbox at ContractExam.VBAVACO@va.gov with the following information:</a:t>
            </a:r>
          </a:p>
          <a:p>
            <a:pPr marL="1200150" lvl="2" indent="-285750">
              <a:buFont typeface="Courier New" panose="02070309020205020404" pitchFamily="49" charset="0"/>
              <a:buChar char="o"/>
            </a:pPr>
            <a:r>
              <a:rPr lang="en-US" dirty="0">
                <a:latin typeface="Arial" panose="020B0604020202020204" pitchFamily="34" charset="0"/>
                <a:cs typeface="Arial" panose="020B0604020202020204" pitchFamily="34" charset="0"/>
              </a:rPr>
              <a:t>Social Security number and name of Servicemember/Veteran</a:t>
            </a:r>
          </a:p>
          <a:p>
            <a:pPr marL="1200150" lvl="2" indent="-285750">
              <a:buFont typeface="Courier New" panose="02070309020205020404" pitchFamily="49" charset="0"/>
              <a:buChar char="o"/>
            </a:pPr>
            <a:r>
              <a:rPr lang="en-US" dirty="0">
                <a:latin typeface="Arial" panose="020B0604020202020204" pitchFamily="34" charset="0"/>
                <a:cs typeface="Arial" panose="020B0604020202020204" pitchFamily="34" charset="0"/>
              </a:rPr>
              <a:t>Details of the incident to include steps taken from the VBMS EMS Defect Resolution Job Aid to resolve the issue</a:t>
            </a:r>
          </a:p>
          <a:p>
            <a:pPr marL="1200150" lvl="2" indent="-285750">
              <a:buFont typeface="Courier New" panose="02070309020205020404" pitchFamily="49" charset="0"/>
              <a:buChar char="o"/>
            </a:pPr>
            <a:r>
              <a:rPr lang="en-US" dirty="0">
                <a:latin typeface="Arial" panose="020B0604020202020204" pitchFamily="34" charset="0"/>
                <a:cs typeface="Arial" panose="020B0604020202020204" pitchFamily="34" charset="0"/>
              </a:rPr>
              <a:t>Provide the IT help desk ticket number and amount of time it has been opened</a:t>
            </a: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The Contract Examination staff will review the inquiry and provide a response on how to proceed with the ESR. Please keep in mind that each stage of the ESR process has a certain timeliness component and that must be taken into consideration </a:t>
            </a:r>
          </a:p>
        </p:txBody>
      </p:sp>
    </p:spTree>
    <p:extLst>
      <p:ext uri="{BB962C8B-B14F-4D97-AF65-F5344CB8AC3E}">
        <p14:creationId xmlns:p14="http://schemas.microsoft.com/office/powerpoint/2010/main" val="752494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extBox 5">
            <a:extLst>
              <a:ext uri="{FF2B5EF4-FFF2-40B4-BE49-F238E27FC236}">
                <a16:creationId xmlns:a16="http://schemas.microsoft.com/office/drawing/2014/main" id="{830454DF-A2A5-4F38-B328-3EF88017A898}"/>
              </a:ext>
            </a:extLst>
          </p:cNvPr>
          <p:cNvSpPr txBox="1"/>
          <p:nvPr/>
        </p:nvSpPr>
        <p:spPr>
          <a:xfrm>
            <a:off x="355362" y="-45720"/>
            <a:ext cx="8458200" cy="584775"/>
          </a:xfrm>
          <a:prstGeom prst="rect">
            <a:avLst/>
          </a:prstGeom>
          <a:noFill/>
        </p:spPr>
        <p:txBody>
          <a:bodyPr wrap="square" rtlCol="0">
            <a:spAutoFit/>
          </a:bodyPr>
          <a:lstStyle/>
          <a:p>
            <a:r>
              <a:rPr lang="en-US" sz="3200" b="1" dirty="0">
                <a:solidFill>
                  <a:schemeClr val="bg1"/>
                </a:solidFill>
                <a:latin typeface="+mj-lt"/>
                <a:cs typeface="Arial" panose="020B0604020202020204" pitchFamily="34" charset="0"/>
              </a:rPr>
              <a:t>Updating/Verifying Service Information in VBMS</a:t>
            </a:r>
          </a:p>
        </p:txBody>
      </p:sp>
      <p:sp>
        <p:nvSpPr>
          <p:cNvPr id="2" name="Rectangle 1">
            <a:extLst>
              <a:ext uri="{FF2B5EF4-FFF2-40B4-BE49-F238E27FC236}">
                <a16:creationId xmlns:a16="http://schemas.microsoft.com/office/drawing/2014/main" id="{FB2BDBE2-A72E-483E-A25D-DD4BBEC4CAE3}"/>
              </a:ext>
            </a:extLst>
          </p:cNvPr>
          <p:cNvSpPr/>
          <p:nvPr/>
        </p:nvSpPr>
        <p:spPr>
          <a:xfrm>
            <a:off x="192314" y="685800"/>
            <a:ext cx="8799285" cy="5355312"/>
          </a:xfrm>
          <a:prstGeom prst="rect">
            <a:avLst/>
          </a:prstGeom>
        </p:spPr>
        <p:txBody>
          <a:bodyPr wrap="square">
            <a:spAutoFit/>
          </a:bodyPr>
          <a:lstStyle/>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MSCs are reminded of the need to ensure that VA systems are updated to reflect accurate and complete service information. This includes: </a:t>
            </a:r>
          </a:p>
          <a:p>
            <a:pPr lvl="1"/>
            <a:r>
              <a:rPr lang="en-US" dirty="0">
                <a:latin typeface="Arial" panose="020B0604020202020204" pitchFamily="34" charset="0"/>
                <a:cs typeface="Arial" panose="020B0604020202020204" pitchFamily="34" charset="0"/>
              </a:rPr>
              <a:t>• The current EOD and branch of all AD participants</a:t>
            </a:r>
          </a:p>
          <a:p>
            <a:pPr lvl="1"/>
            <a:r>
              <a:rPr lang="en-US" dirty="0">
                <a:latin typeface="Arial" panose="020B0604020202020204" pitchFamily="34" charset="0"/>
                <a:cs typeface="Arial" panose="020B0604020202020204" pitchFamily="34" charset="0"/>
              </a:rPr>
              <a:t>• All previous periods of AD service </a:t>
            </a:r>
          </a:p>
          <a:p>
            <a:endParaRPr 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Further, MSCs are responsible for verifying all previous periods of service.  This action is particularly important in IDES cases involving members of the National Guard or Reserve. Procedures for verifying service information are outlined in M21-1 III.ii.6.B.2.a. Veterans Information Solutions (VIS) typically appears to be the most effective means to obtain verification of previous periods of service.  MSCs who do not currently have access to VIS should coordinate with their supervisor to request access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Note: VBMS CORE has been recently updated to allow Service information to be entered/updated in VBMS (on the Military Service tab under Veteran). This functionality eliminates the need to update service periods in multiple systems (i.e. BIRLS and Participant Profile); MSCs should now enter/update service information directly into VBMS. M21-1 III.i.2.D.3.d. and the MSC Quality Checklist are now being updated to remove references to adding service information in Participant Profile. </a:t>
            </a:r>
          </a:p>
        </p:txBody>
      </p:sp>
    </p:spTree>
    <p:extLst>
      <p:ext uri="{BB962C8B-B14F-4D97-AF65-F5344CB8AC3E}">
        <p14:creationId xmlns:p14="http://schemas.microsoft.com/office/powerpoint/2010/main" val="1814470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IDES Specific Topics</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357163663"/>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2.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993FA49-FC48-493C-94A2-B5BE0B839CF0}">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11441</TotalTime>
  <Words>3340</Words>
  <Application>Microsoft Office PowerPoint</Application>
  <PresentationFormat>On-screen Show (4:3)</PresentationFormat>
  <Paragraphs>223</Paragraphs>
  <Slides>32</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32</vt:i4>
      </vt:variant>
    </vt:vector>
  </HeadingPairs>
  <TitlesOfParts>
    <vt:vector size="41" baseType="lpstr">
      <vt:lpstr>Arial</vt:lpstr>
      <vt:lpstr>Calibri</vt:lpstr>
      <vt:lpstr>Courier New</vt:lpstr>
      <vt:lpstr>Myriad Pro</vt:lpstr>
      <vt:lpstr>Times New Roman</vt:lpstr>
      <vt:lpstr>Wingdings</vt:lpstr>
      <vt:lpstr>10_Office Theme</vt:lpstr>
      <vt:lpstr>1_Custom Design</vt:lpstr>
      <vt:lpstr>Custom Design</vt:lpstr>
      <vt:lpstr>PowerPoint Presentation</vt:lpstr>
      <vt:lpstr>Agenda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Examination Results Transfer Disruption and Workarounds</vt:lpstr>
      <vt:lpstr>Parallel Processing Proof of Concept (PoC)</vt:lpstr>
      <vt:lpstr>Brokering Cases to DRAS (1 of 2)</vt:lpstr>
      <vt:lpstr>Brokering Cases to DRAS (2 of 2)</vt:lpstr>
      <vt:lpstr>Requirement for LOD Determination  with NAD IDES Referrals </vt:lpstr>
      <vt:lpstr>VSO Review of IDES Ratings </vt:lpstr>
      <vt:lpstr>Disenrollment of Decline to File Cases </vt:lpstr>
      <vt:lpstr>Holiday Leave and Servicemember Availability</vt:lpstr>
      <vt:lpstr>Current IDES Program Timeliness </vt:lpstr>
      <vt:lpstr>VTA Reminders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ERRA and Exam Routing (1 of 2) </vt:lpstr>
      <vt:lpstr>ERRA and Exam Routing (2 of 2) </vt:lpstr>
      <vt:lpstr>BDD YouTube Video</vt:lpstr>
      <vt:lpstr>BDD Excluded Workload</vt:lpstr>
      <vt:lpstr>Current Program Timeliness</vt:lpstr>
      <vt:lpstr>Misc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2019 IDES and BDD Call PowerPoint Presentation</dc:title>
  <dc:creator>Department of Veterans Affairs, Veterans Benefits Administration, Compensation Service, STAFF</dc:creator>
  <cp:lastModifiedBy>Kathy Poole</cp:lastModifiedBy>
  <cp:revision>199</cp:revision>
  <cp:lastPrinted>2018-01-09T18:11:21Z</cp:lastPrinted>
  <dcterms:created xsi:type="dcterms:W3CDTF">2017-12-21T16:13:31Z</dcterms:created>
  <dcterms:modified xsi:type="dcterms:W3CDTF">2020-01-15T20:01:08Z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