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5" r:id="rId4"/>
    <p:sldMasterId id="2147483660" r:id="rId5"/>
    <p:sldMasterId id="2147483683" r:id="rId6"/>
    <p:sldMasterId id="2147483670" r:id="rId7"/>
  </p:sldMasterIdLst>
  <p:notesMasterIdLst>
    <p:notesMasterId r:id="rId46"/>
  </p:notesMasterIdLst>
  <p:sldIdLst>
    <p:sldId id="285" r:id="rId8"/>
    <p:sldId id="291" r:id="rId9"/>
    <p:sldId id="287" r:id="rId10"/>
    <p:sldId id="286" r:id="rId11"/>
    <p:sldId id="288" r:id="rId12"/>
    <p:sldId id="334" r:id="rId13"/>
    <p:sldId id="289" r:id="rId14"/>
    <p:sldId id="290" r:id="rId15"/>
    <p:sldId id="292" r:id="rId16"/>
    <p:sldId id="293" r:id="rId17"/>
    <p:sldId id="294" r:id="rId18"/>
    <p:sldId id="320" r:id="rId19"/>
    <p:sldId id="296" r:id="rId20"/>
    <p:sldId id="297" r:id="rId21"/>
    <p:sldId id="298" r:id="rId22"/>
    <p:sldId id="299" r:id="rId23"/>
    <p:sldId id="340" r:id="rId24"/>
    <p:sldId id="348" r:id="rId25"/>
    <p:sldId id="349" r:id="rId26"/>
    <p:sldId id="351" r:id="rId27"/>
    <p:sldId id="353" r:id="rId28"/>
    <p:sldId id="357" r:id="rId29"/>
    <p:sldId id="379" r:id="rId30"/>
    <p:sldId id="390" r:id="rId31"/>
    <p:sldId id="428" r:id="rId32"/>
    <p:sldId id="430" r:id="rId33"/>
    <p:sldId id="404" r:id="rId34"/>
    <p:sldId id="396" r:id="rId35"/>
    <p:sldId id="405" r:id="rId36"/>
    <p:sldId id="395" r:id="rId37"/>
    <p:sldId id="423" r:id="rId38"/>
    <p:sldId id="432" r:id="rId39"/>
    <p:sldId id="433" r:id="rId40"/>
    <p:sldId id="435" r:id="rId41"/>
    <p:sldId id="424" r:id="rId42"/>
    <p:sldId id="436" r:id="rId43"/>
    <p:sldId id="437" r:id="rId44"/>
    <p:sldId id="354" r:id="rId45"/>
  </p:sldIdLst>
  <p:sldSz cx="9144000" cy="6858000" type="screen4x3"/>
  <p:notesSz cx="7010400" cy="92964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mudez, Leland VBACO" initials="LNB" lastIdx="3" clrIdx="0">
    <p:extLst>
      <p:ext uri="{19B8F6BF-5375-455C-9EA6-DF929625EA0E}">
        <p15:presenceInfo xmlns:p15="http://schemas.microsoft.com/office/powerpoint/2012/main" userId="Bermudez, Leland VBACO" providerId="None"/>
      </p:ext>
    </p:extLst>
  </p:cmAuthor>
  <p:cmAuthor id="2" name="Rosen, Alison, VBAVACO" initials="RAV" lastIdx="19" clrIdx="1">
    <p:extLst>
      <p:ext uri="{19B8F6BF-5375-455C-9EA6-DF929625EA0E}">
        <p15:presenceInfo xmlns:p15="http://schemas.microsoft.com/office/powerpoint/2012/main" userId="S-1-5-21-1409082233-764733703-682003330-36723" providerId="AD"/>
      </p:ext>
    </p:extLst>
  </p:cmAuthor>
  <p:cmAuthor id="3" name="Sanchez, Ricardo S., VBAVACO" initials="SRSV" lastIdx="1" clrIdx="2">
    <p:extLst>
      <p:ext uri="{19B8F6BF-5375-455C-9EA6-DF929625EA0E}">
        <p15:presenceInfo xmlns:p15="http://schemas.microsoft.com/office/powerpoint/2012/main" userId="S-1-5-21-1409082233-764733703-682003330-467204" providerId="AD"/>
      </p:ext>
    </p:extLst>
  </p:cmAuthor>
  <p:cmAuthor id="4" name="Robinson, Donna E., VBAVACO" initials="RDEV" lastIdx="4" clrIdx="3">
    <p:extLst>
      <p:ext uri="{19B8F6BF-5375-455C-9EA6-DF929625EA0E}">
        <p15:presenceInfo xmlns:p15="http://schemas.microsoft.com/office/powerpoint/2012/main" userId="S-1-5-21-1409082233-764733703-682003330-373582" providerId="AD"/>
      </p:ext>
    </p:extLst>
  </p:cmAuthor>
  <p:cmAuthor id="5" name="Donna E. Robinson" initials="DER" lastIdx="3" clrIdx="4">
    <p:extLst>
      <p:ext uri="{19B8F6BF-5375-455C-9EA6-DF929625EA0E}">
        <p15:presenceInfo xmlns:p15="http://schemas.microsoft.com/office/powerpoint/2012/main" userId="Donna E. Robinson" providerId="None"/>
      </p:ext>
    </p:extLst>
  </p:cmAuthor>
  <p:cmAuthor id="6" name="Freitas, Ednely (Nelly) (Evoke)" initials="FE((" lastIdx="11" clrIdx="5">
    <p:extLst>
      <p:ext uri="{19B8F6BF-5375-455C-9EA6-DF929625EA0E}">
        <p15:presenceInfo xmlns:p15="http://schemas.microsoft.com/office/powerpoint/2012/main" userId="S::Ednely.Freitas@va.gov::7e388c0b-88ae-4fbd-bbce-c50b487e1b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CCFF"/>
    <a:srgbClr val="66FF99"/>
    <a:srgbClr val="B3E175"/>
    <a:srgbClr val="3B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86667" autoAdjust="0"/>
  </p:normalViewPr>
  <p:slideViewPr>
    <p:cSldViewPr>
      <p:cViewPr varScale="1">
        <p:scale>
          <a:sx n="95" d="100"/>
          <a:sy n="95" d="100"/>
        </p:scale>
        <p:origin x="1080" y="96"/>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57" d="100"/>
          <a:sy n="57" d="100"/>
        </p:scale>
        <p:origin x="255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9" y="0"/>
            <a:ext cx="3038475" cy="465138"/>
          </a:xfrm>
          <a:prstGeom prst="rect">
            <a:avLst/>
          </a:prstGeom>
        </p:spPr>
        <p:txBody>
          <a:bodyPr vert="horz" lIns="91440" tIns="45720" rIns="91440" bIns="45720" rtlCol="0"/>
          <a:lstStyle>
            <a:lvl1pPr algn="r">
              <a:defRPr sz="1200"/>
            </a:lvl1pPr>
          </a:lstStyle>
          <a:p>
            <a:fld id="{40BF6123-5584-4859-9232-7C64D48C60BC}" type="datetimeFigureOut">
              <a:rPr lang="en-US" smtClean="0"/>
              <a:t>8/3/2020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vaddtracker.datadimensions.com/VADashboard/VAExceptionFind.asp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vaddtracker.datadimensions.com/VADashboard/VAExceptionFind.aspx"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a:t>
            </a:r>
            <a:r>
              <a:rPr lang="en-US" b="0" dirty="0"/>
              <a:t>the </a:t>
            </a:r>
            <a:r>
              <a:rPr lang="en-US" sz="1200" kern="1200" dirty="0">
                <a:solidFill>
                  <a:schemeClr val="tx1"/>
                </a:solidFill>
                <a:effectLst/>
                <a:latin typeface="+mn-lt"/>
                <a:ea typeface="+mn-ea"/>
                <a:cs typeface="+mn-cs"/>
              </a:rPr>
              <a:t>VR&amp;E Folder Shipping and Exceptions Training: A Refresher for FY 20</a:t>
            </a:r>
          </a:p>
          <a:p>
            <a:endParaRPr lang="en-US" dirty="0"/>
          </a:p>
          <a:p>
            <a:r>
              <a:rPr lang="en-US" dirty="0"/>
              <a:t>A few housekeeping items before we begin: </a:t>
            </a:r>
          </a:p>
          <a:p>
            <a:pPr marL="171450" indent="-171450">
              <a:buFont typeface="Arial" panose="020B0604020202020204" pitchFamily="34" charset="0"/>
              <a:buChar char="•"/>
            </a:pPr>
            <a:r>
              <a:rPr lang="en-US" dirty="0"/>
              <a:t>This training is being recorded, so we have muted the audience. We will have a Q&amp;A at the end of the training.</a:t>
            </a:r>
          </a:p>
          <a:p>
            <a:pPr marL="171450" indent="-171450">
              <a:buFont typeface="Arial" panose="020B0604020202020204" pitchFamily="34" charset="0"/>
              <a:buChar char="•"/>
            </a:pPr>
            <a:r>
              <a:rPr lang="en-US" dirty="0"/>
              <a:t>During the Q&amp;A, please keep your questions relevant to the topics in the interest of time. We ask that you type your questions into the chat, and at the end of this training, we will unmute the audience for additional questions.</a:t>
            </a:r>
          </a:p>
          <a:p>
            <a:pPr marL="171450" indent="-171450">
              <a:buFont typeface="Arial" panose="020B0604020202020204" pitchFamily="34" charset="0"/>
              <a:buChar char="•"/>
            </a:pPr>
            <a:r>
              <a:rPr lang="en-US" dirty="0"/>
              <a:t>We also ask that you please keep sidebar conversations out of the Skype chat as it is distracting to the presenters as well as to the audience.</a:t>
            </a:r>
          </a:p>
          <a:p>
            <a:endParaRPr lang="en-US"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1</a:t>
            </a:fld>
            <a:endParaRPr lang="en-US" dirty="0"/>
          </a:p>
        </p:txBody>
      </p:sp>
    </p:spTree>
    <p:extLst>
      <p:ext uri="{BB962C8B-B14F-4D97-AF65-F5344CB8AC3E}">
        <p14:creationId xmlns:p14="http://schemas.microsoft.com/office/powerpoint/2010/main" val="1460521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rabicPeriod" startAt="8"/>
            </a:pPr>
            <a:r>
              <a:rPr lang="en-US" sz="1200" dirty="0">
                <a:latin typeface="Calibri" panose="020F0502020204030204" pitchFamily="34" charset="0"/>
                <a:ea typeface="Calibri" panose="020F0502020204030204" pitchFamily="34" charset="0"/>
                <a:cs typeface="Times New Roman" panose="02020603050405020304" pitchFamily="18" charset="0"/>
              </a:rPr>
              <a:t>After clicking </a:t>
            </a:r>
            <a:r>
              <a:rPr lang="en-US" sz="1200" i="1" dirty="0">
                <a:latin typeface="Calibri" panose="020F0502020204030204" pitchFamily="34" charset="0"/>
                <a:ea typeface="Calibri" panose="020F0502020204030204" pitchFamily="34" charset="0"/>
                <a:cs typeface="Times New Roman" panose="02020603050405020304" pitchFamily="18" charset="0"/>
              </a:rPr>
              <a:t>Submit</a:t>
            </a:r>
            <a:r>
              <a:rPr lang="en-US" sz="1200" dirty="0">
                <a:latin typeface="Calibri" panose="020F0502020204030204" pitchFamily="34" charset="0"/>
                <a:ea typeface="Calibri" panose="020F0502020204030204" pitchFamily="34" charset="0"/>
                <a:cs typeface="Times New Roman" panose="02020603050405020304" pitchFamily="18" charset="0"/>
              </a:rPr>
              <a:t>, the message “Do you want to open or save?” will appear at the bottom of the screen</a:t>
            </a:r>
          </a:p>
          <a:p>
            <a:pPr marL="342900" marR="0" lvl="0" indent="-342900">
              <a:lnSpc>
                <a:spcPct val="115000"/>
              </a:lnSpc>
              <a:spcBef>
                <a:spcPts val="0"/>
              </a:spcBef>
              <a:spcAft>
                <a:spcPts val="0"/>
              </a:spcAft>
              <a:buFont typeface="+mj-lt"/>
              <a:buAutoNum type="arabicPeriod" startAt="8"/>
            </a:pPr>
            <a:r>
              <a:rPr lang="en-US" sz="1200" dirty="0">
                <a:latin typeface="Calibri" panose="020F0502020204030204" pitchFamily="34" charset="0"/>
                <a:ea typeface="Calibri" panose="020F0502020204030204" pitchFamily="34" charset="0"/>
                <a:cs typeface="Times New Roman" panose="02020603050405020304" pitchFamily="18" charset="0"/>
              </a:rPr>
              <a:t>Select </a:t>
            </a:r>
            <a:r>
              <a:rPr lang="en-US" sz="1200" i="1" dirty="0">
                <a:latin typeface="Calibri" panose="020F0502020204030204" pitchFamily="34" charset="0"/>
                <a:ea typeface="Calibri" panose="020F0502020204030204" pitchFamily="34" charset="0"/>
                <a:cs typeface="Times New Roman" panose="02020603050405020304" pitchFamily="18" charset="0"/>
              </a:rPr>
              <a:t>Save As</a:t>
            </a:r>
            <a:r>
              <a:rPr lang="en-US" sz="1200" dirty="0">
                <a:latin typeface="Calibri" panose="020F0502020204030204" pitchFamily="34" charset="0"/>
                <a:ea typeface="Calibri" panose="020F0502020204030204" pitchFamily="34" charset="0"/>
                <a:cs typeface="Times New Roman" panose="02020603050405020304" pitchFamily="18" charset="0"/>
              </a:rPr>
              <a:t> to display a PDF view of the DCS ID and to save a copy to the desktop</a:t>
            </a:r>
          </a:p>
          <a:p>
            <a:pPr marL="342900" marR="0" lvl="0" indent="-342900">
              <a:lnSpc>
                <a:spcPct val="115000"/>
              </a:lnSpc>
              <a:spcBef>
                <a:spcPts val="0"/>
              </a:spcBef>
              <a:spcAft>
                <a:spcPts val="0"/>
              </a:spcAft>
              <a:buFont typeface="+mj-lt"/>
              <a:buAutoNum type="arabicPeriod" startAt="8"/>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10</a:t>
            </a:fld>
            <a:endParaRPr lang="en-US" dirty="0"/>
          </a:p>
        </p:txBody>
      </p:sp>
    </p:spTree>
    <p:extLst>
      <p:ext uri="{BB962C8B-B14F-4D97-AF65-F5344CB8AC3E}">
        <p14:creationId xmlns:p14="http://schemas.microsoft.com/office/powerpoint/2010/main" val="370597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mj-lt"/>
              <a:buAutoNum type="arabicPeriod" startAt="10"/>
            </a:pPr>
            <a:r>
              <a:rPr lang="en-US" dirty="0"/>
              <a:t>Print the DCS ID and place it on top of the associated CER folder, and secure with a rubber band (no staples or clips). If there are multiple volumes, secure them all together.</a:t>
            </a:r>
          </a:p>
          <a:p>
            <a:pPr marL="742950" lvl="1" indent="-285750">
              <a:buFont typeface="Arial" panose="020B0604020202020204" pitchFamily="34" charset="0"/>
              <a:buChar char="•"/>
            </a:pPr>
            <a:r>
              <a:rPr lang="en-US" dirty="0"/>
              <a:t>REMEMBER: To avoid Record Management Number (RMN) issues, all DCS IDs and shipping manifests </a:t>
            </a:r>
            <a:r>
              <a:rPr lang="en-US" u="sng" dirty="0"/>
              <a:t>must be created on the same day</a:t>
            </a:r>
            <a:r>
              <a:rPr lang="en-US" dirty="0"/>
              <a:t>.</a:t>
            </a:r>
          </a:p>
          <a:p>
            <a:pPr marL="742950" lvl="1" indent="-285750">
              <a:buFont typeface="Arial" panose="020B0604020202020204" pitchFamily="34" charset="0"/>
              <a:buChar char="•"/>
            </a:pPr>
            <a:endParaRPr lang="en-US" dirty="0"/>
          </a:p>
          <a:p>
            <a:pPr lvl="1"/>
            <a:endParaRPr lang="en-US" dirty="0"/>
          </a:p>
          <a:p>
            <a:pPr algn="ctr"/>
            <a:r>
              <a:rPr lang="en-US" sz="1600" b="1" dirty="0"/>
              <a:t>Introduce Nelly to do the demo </a:t>
            </a:r>
            <a:endParaRPr lang="en-US" sz="1600" b="1" i="1" dirty="0"/>
          </a:p>
          <a:p>
            <a:pPr algn="ctr"/>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11</a:t>
            </a:fld>
            <a:endParaRPr lang="en-US" dirty="0"/>
          </a:p>
        </p:txBody>
      </p:sp>
    </p:spTree>
    <p:extLst>
      <p:ext uri="{BB962C8B-B14F-4D97-AF65-F5344CB8AC3E}">
        <p14:creationId xmlns:p14="http://schemas.microsoft.com/office/powerpoint/2010/main" val="3812598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1200" dirty="0">
                <a:solidFill>
                  <a:srgbClr val="000000"/>
                </a:solidFill>
              </a:rPr>
              <a:t>This portion of our refresher training will review instructions on how to generate VR&amp;E shipping manifests in VBMS. This is an area where we are seeing a lot of errors so we will clearly review this process step by step.</a:t>
            </a:r>
          </a:p>
          <a:p>
            <a:pPr lvl="0" algn="l"/>
            <a:endParaRPr lang="en-US" sz="1200" dirty="0">
              <a:solidFill>
                <a:srgbClr val="000000"/>
              </a:solidFill>
            </a:endParaRPr>
          </a:p>
          <a:p>
            <a:pPr lvl="0" algn="l"/>
            <a:r>
              <a:rPr lang="en-US" dirty="0">
                <a:solidFill>
                  <a:srgbClr val="000000"/>
                </a:solidFill>
              </a:rPr>
              <a:t>NOTE: It is important to remember that during this process, once you begin processing a box, you must finish it in the same day when creating VR&amp;E shipments in VBMS. The reason is because the date stamp must be consistent with the Records Management number (RMN).</a:t>
            </a:r>
            <a:endParaRPr lang="en-US" sz="1200" dirty="0">
              <a:solidFill>
                <a:srgbClr val="00000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12</a:t>
            </a:fld>
            <a:endParaRPr lang="en-US" dirty="0"/>
          </a:p>
        </p:txBody>
      </p:sp>
    </p:spTree>
    <p:extLst>
      <p:ext uri="{BB962C8B-B14F-4D97-AF65-F5344CB8AC3E}">
        <p14:creationId xmlns:p14="http://schemas.microsoft.com/office/powerpoint/2010/main" val="2472811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Begin by logging into VBMS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Select </a:t>
            </a:r>
            <a:r>
              <a:rPr lang="en-US" sz="1200" i="1" dirty="0"/>
              <a:t>Intake</a:t>
            </a:r>
            <a:r>
              <a:rPr lang="en-US" sz="1200" dirty="0"/>
              <a:t> in the upper left corner on the toolbar</a:t>
            </a:r>
          </a:p>
          <a:p>
            <a:pPr marL="285750" lvl="0" indent="-285750">
              <a:buFont typeface="Arial" panose="020B0604020202020204" pitchFamily="34" charset="0"/>
              <a:buChar char="•"/>
            </a:pPr>
            <a:r>
              <a:rPr lang="en-US" sz="1200" dirty="0"/>
              <a:t>Be sure to hit the </a:t>
            </a:r>
            <a:r>
              <a:rPr lang="en-US" sz="1200" i="1" dirty="0"/>
              <a:t>Clear </a:t>
            </a:r>
            <a:r>
              <a:rPr lang="en-US" sz="1200" i="0" dirty="0"/>
              <a:t>button at the top of the left navigation pane to </a:t>
            </a:r>
            <a:r>
              <a:rPr lang="en-US" sz="1200" dirty="0"/>
              <a:t>clear any data in the fields </a:t>
            </a:r>
          </a:p>
          <a:p>
            <a:pPr marL="285750" lvl="0" indent="-285750">
              <a:buFont typeface="Arial" panose="020B0604020202020204" pitchFamily="34" charset="0"/>
              <a:buChar char="•"/>
            </a:pPr>
            <a:r>
              <a:rPr lang="en-US" sz="1200" dirty="0"/>
              <a:t>Scroll down to </a:t>
            </a:r>
            <a:r>
              <a:rPr lang="en-US" sz="1200" i="1" dirty="0"/>
              <a:t>File Number – </a:t>
            </a:r>
            <a:r>
              <a:rPr lang="en-US" sz="1200" i="0" dirty="0"/>
              <a:t>enter the file number</a:t>
            </a:r>
          </a:p>
          <a:p>
            <a:pPr marL="285750" lvl="0" indent="-285750">
              <a:buFont typeface="Arial" panose="020B0604020202020204" pitchFamily="34" charset="0"/>
              <a:buChar char="•"/>
            </a:pPr>
            <a:r>
              <a:rPr lang="en-US" sz="1200" dirty="0"/>
              <a:t>Click the </a:t>
            </a:r>
            <a:r>
              <a:rPr lang="en-US" sz="1200" i="1" dirty="0"/>
              <a:t>Filter</a:t>
            </a:r>
            <a:r>
              <a:rPr lang="en-US" sz="1200" dirty="0"/>
              <a:t> button</a:t>
            </a:r>
          </a:p>
          <a:p>
            <a:pPr marL="285750" indent="-285750">
              <a:buFont typeface="Arial" panose="020B0604020202020204" pitchFamily="34" charset="0"/>
              <a:buChar char="•"/>
            </a:pPr>
            <a:r>
              <a:rPr lang="en-US" sz="1200" dirty="0"/>
              <a:t>Locate your shipment in the list that populates and click on the hyperlinked </a:t>
            </a:r>
            <a:r>
              <a:rPr lang="en-US" sz="1200" i="1" dirty="0"/>
              <a:t>Box Number</a:t>
            </a:r>
            <a:endParaRPr lang="en-US" sz="1200" dirty="0"/>
          </a:p>
          <a:p>
            <a:pPr lvl="0"/>
            <a:r>
              <a:rPr lang="en-US" sz="1200" dirty="0"/>
              <a:t>VBMS will display all the shipments created on the date of the search. </a:t>
            </a:r>
          </a:p>
          <a:p>
            <a:pPr lvl="0"/>
            <a:r>
              <a:rPr lang="en-US" sz="1200" b="1" dirty="0"/>
              <a:t>NOTE:</a:t>
            </a:r>
            <a:r>
              <a:rPr lang="en-US" sz="1200" dirty="0"/>
              <a:t> Searches can also be performed by using Records Management Number (RMN), Tracking Number, and DCS ID</a:t>
            </a:r>
          </a:p>
          <a:p>
            <a:endParaRPr lang="en-US" sz="1200"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13</a:t>
            </a:fld>
            <a:endParaRPr lang="en-US" dirty="0"/>
          </a:p>
        </p:txBody>
      </p:sp>
    </p:spTree>
    <p:extLst>
      <p:ext uri="{BB962C8B-B14F-4D97-AF65-F5344CB8AC3E}">
        <p14:creationId xmlns:p14="http://schemas.microsoft.com/office/powerpoint/2010/main" val="2415860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VBMS will display a </a:t>
            </a:r>
            <a:r>
              <a:rPr lang="en-US" i="1" dirty="0"/>
              <a:t>Manifest Details</a:t>
            </a:r>
            <a:r>
              <a:rPr lang="en-US" dirty="0"/>
              <a:t> listing of all DCS IDs created under the same box number</a:t>
            </a:r>
          </a:p>
          <a:p>
            <a:pPr marL="285750" lvl="0" indent="-285750">
              <a:buFont typeface="Arial" panose="020B0604020202020204" pitchFamily="34" charset="0"/>
              <a:buChar char="•"/>
            </a:pPr>
            <a:r>
              <a:rPr lang="en-US" dirty="0"/>
              <a:t>In the </a:t>
            </a:r>
            <a:r>
              <a:rPr lang="en-US" i="1" dirty="0"/>
              <a:t>Shipping</a:t>
            </a:r>
            <a:r>
              <a:rPr lang="en-US" dirty="0"/>
              <a:t> </a:t>
            </a:r>
            <a:r>
              <a:rPr lang="en-US" i="1" dirty="0"/>
              <a:t>Vendor</a:t>
            </a:r>
            <a:r>
              <a:rPr lang="en-US" dirty="0"/>
              <a:t> field, type “SMS” – because remember, we are shipping to SMS and no other vendor.</a:t>
            </a:r>
          </a:p>
          <a:p>
            <a:pPr marL="285750" lvl="0" indent="-285750">
              <a:buFont typeface="Arial" panose="020B0604020202020204" pitchFamily="34" charset="0"/>
              <a:buChar char="•"/>
            </a:pPr>
            <a:r>
              <a:rPr lang="en-US" dirty="0"/>
              <a:t>In the </a:t>
            </a:r>
            <a:r>
              <a:rPr lang="en-US" i="1" dirty="0"/>
              <a:t>Tracking Number</a:t>
            </a:r>
            <a:r>
              <a:rPr lang="en-US" dirty="0"/>
              <a:t> field, enter the UPS Tracking # created to ship the box</a:t>
            </a:r>
          </a:p>
          <a:p>
            <a:pPr marL="285750" lvl="0" indent="-285750">
              <a:buFont typeface="Arial" panose="020B0604020202020204" pitchFamily="34" charset="0"/>
              <a:buChar char="•"/>
            </a:pPr>
            <a:r>
              <a:rPr lang="en-US" dirty="0"/>
              <a:t>From the </a:t>
            </a:r>
            <a:r>
              <a:rPr lang="en-US" i="1" dirty="0"/>
              <a:t>Actions</a:t>
            </a:r>
            <a:r>
              <a:rPr lang="en-US" dirty="0"/>
              <a:t> drop-down menu on the upper right corner of your screen, select </a:t>
            </a:r>
            <a:r>
              <a:rPr lang="en-US" i="1" dirty="0"/>
              <a:t>Generate Manifest</a:t>
            </a:r>
          </a:p>
          <a:p>
            <a:pPr marL="285750" lvl="0" indent="-285750">
              <a:buFont typeface="Arial" panose="020B0604020202020204" pitchFamily="34" charset="0"/>
              <a:buChar char="•"/>
            </a:pPr>
            <a:r>
              <a:rPr lang="en-US" dirty="0"/>
              <a:t>VBMS will populate the </a:t>
            </a:r>
            <a:r>
              <a:rPr lang="en-US" i="1" dirty="0"/>
              <a:t>Manifest ID</a:t>
            </a:r>
            <a:r>
              <a:rPr lang="en-US" dirty="0"/>
              <a:t> and </a:t>
            </a:r>
            <a:r>
              <a:rPr lang="en-US" i="1" dirty="0"/>
              <a:t>RMN</a:t>
            </a:r>
            <a:r>
              <a:rPr lang="en-US" dirty="0"/>
              <a:t> fields </a:t>
            </a:r>
          </a:p>
          <a:p>
            <a:endParaRPr lang="en-US"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14</a:t>
            </a:fld>
            <a:endParaRPr lang="en-US" dirty="0"/>
          </a:p>
        </p:txBody>
      </p:sp>
    </p:spTree>
    <p:extLst>
      <p:ext uri="{BB962C8B-B14F-4D97-AF65-F5344CB8AC3E}">
        <p14:creationId xmlns:p14="http://schemas.microsoft.com/office/powerpoint/2010/main" val="326716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ea typeface="Calibri" panose="020F0502020204030204" pitchFamily="34" charset="0"/>
                <a:cs typeface="Times New Roman" panose="02020603050405020304" pitchFamily="18" charset="0"/>
              </a:rPr>
              <a:t>After clicking </a:t>
            </a:r>
            <a:r>
              <a:rPr lang="en-US" i="1" dirty="0">
                <a:latin typeface="Calibri" panose="020F0502020204030204" pitchFamily="34" charset="0"/>
                <a:ea typeface="Calibri" panose="020F0502020204030204" pitchFamily="34" charset="0"/>
                <a:cs typeface="Times New Roman" panose="02020603050405020304" pitchFamily="18" charset="0"/>
              </a:rPr>
              <a:t>Submit</a:t>
            </a:r>
            <a:r>
              <a:rPr lang="en-US" dirty="0">
                <a:latin typeface="Calibri" panose="020F0502020204030204" pitchFamily="34" charset="0"/>
                <a:ea typeface="Calibri" panose="020F0502020204030204" pitchFamily="34" charset="0"/>
                <a:cs typeface="Times New Roman" panose="02020603050405020304" pitchFamily="18" charset="0"/>
              </a:rPr>
              <a:t>, the message “Do you want to open or save?” will appear at the bottom of the screen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Select </a:t>
            </a:r>
            <a:r>
              <a:rPr lang="en-US" sz="1200" i="1" dirty="0">
                <a:latin typeface="Calibri" panose="020F0502020204030204" pitchFamily="34" charset="0"/>
                <a:ea typeface="Calibri" panose="020F0502020204030204" pitchFamily="34" charset="0"/>
                <a:cs typeface="Times New Roman" panose="02020603050405020304" pitchFamily="18" charset="0"/>
              </a:rPr>
              <a:t>Save As</a:t>
            </a:r>
            <a:r>
              <a:rPr lang="en-US" sz="1200" dirty="0">
                <a:latin typeface="Calibri" panose="020F0502020204030204" pitchFamily="34" charset="0"/>
                <a:ea typeface="Calibri" panose="020F0502020204030204" pitchFamily="34" charset="0"/>
                <a:cs typeface="Times New Roman" panose="02020603050405020304" pitchFamily="18" charset="0"/>
              </a:rPr>
              <a:t> to display a PDF view of the manifest and to save a copy to the desktop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15</a:t>
            </a:fld>
            <a:endParaRPr lang="en-US" dirty="0"/>
          </a:p>
        </p:txBody>
      </p:sp>
    </p:spTree>
    <p:extLst>
      <p:ext uri="{BB962C8B-B14F-4D97-AF65-F5344CB8AC3E}">
        <p14:creationId xmlns:p14="http://schemas.microsoft.com/office/powerpoint/2010/main" val="1229988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VBMS will display the shipping manifest. Above the first barcode, you will see your Office #, Box #, Manifest ID and RMN. </a:t>
            </a:r>
          </a:p>
          <a:p>
            <a:pPr marL="285750" marR="0" lvl="0" indent="-285750">
              <a:lnSpc>
                <a:spcPct val="115000"/>
              </a:lnSpc>
              <a:spcBef>
                <a:spcPts val="0"/>
              </a:spcBef>
              <a:spcAft>
                <a:spcPts val="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Print the shipping manifest</a:t>
            </a:r>
          </a:p>
          <a:p>
            <a:pPr marL="285750" marR="0" lvl="0" indent="-285750">
              <a:lnSpc>
                <a:spcPct val="115000"/>
              </a:lnSpc>
              <a:spcBef>
                <a:spcPts val="0"/>
              </a:spcBef>
              <a:spcAft>
                <a:spcPts val="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REMEMBER! Place the manifest inside the box</a:t>
            </a:r>
          </a:p>
          <a:p>
            <a:pPr marL="285750" marR="0" lvl="0" indent="-285750">
              <a:lnSpc>
                <a:spcPct val="115000"/>
              </a:lnSpc>
              <a:spcBef>
                <a:spcPts val="0"/>
              </a:spcBef>
              <a:spcAft>
                <a:spcPts val="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Please remember to write your VR&amp;E Office location </a:t>
            </a:r>
            <a:r>
              <a:rPr lang="en-US" sz="1200" b="1" dirty="0">
                <a:latin typeface="Calibri" panose="020F0502020204030204" pitchFamily="34" charset="0"/>
                <a:ea typeface="Calibri" panose="020F0502020204030204" pitchFamily="34" charset="0"/>
                <a:cs typeface="Times New Roman" panose="02020603050405020304" pitchFamily="18" charset="0"/>
              </a:rPr>
              <a:t>(i.e., 306-VR&amp;E New York) </a:t>
            </a:r>
            <a:r>
              <a:rPr lang="en-US" sz="1200" dirty="0">
                <a:latin typeface="Calibri" panose="020F0502020204030204" pitchFamily="34" charset="0"/>
                <a:ea typeface="Calibri" panose="020F0502020204030204" pitchFamily="34" charset="0"/>
                <a:cs typeface="Times New Roman" panose="02020603050405020304" pitchFamily="18" charset="0"/>
              </a:rPr>
              <a:t>and the </a:t>
            </a:r>
            <a:r>
              <a:rPr lang="en-US" sz="1200" b="1" dirty="0">
                <a:latin typeface="Calibri" panose="020F0502020204030204" pitchFamily="34" charset="0"/>
                <a:ea typeface="Calibri" panose="020F0502020204030204" pitchFamily="34" charset="0"/>
                <a:cs typeface="Times New Roman" panose="02020603050405020304" pitchFamily="18" charset="0"/>
              </a:rPr>
              <a:t>RMN</a:t>
            </a:r>
            <a:r>
              <a:rPr lang="en-US" sz="1200" dirty="0">
                <a:latin typeface="Calibri" panose="020F0502020204030204" pitchFamily="34" charset="0"/>
                <a:ea typeface="Calibri" panose="020F0502020204030204" pitchFamily="34" charset="0"/>
                <a:cs typeface="Times New Roman" panose="02020603050405020304" pitchFamily="18" charset="0"/>
              </a:rPr>
              <a:t> in permanent black ink on the outside front of the shipping box</a:t>
            </a:r>
          </a:p>
          <a:p>
            <a:pPr marL="285750" marR="0" lvl="0" indent="-285750">
              <a:lnSpc>
                <a:spcPct val="115000"/>
              </a:lnSpc>
              <a:spcBef>
                <a:spcPts val="0"/>
              </a:spcBef>
              <a:spcAft>
                <a:spcPts val="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600" b="1" dirty="0"/>
              <a:t>Introduce Nelly to do the demo </a:t>
            </a:r>
            <a:endParaRPr lang="en-US" sz="1600" b="1" i="1" dirty="0"/>
          </a:p>
          <a:p>
            <a:pPr marR="0" lvl="0" algn="ctr">
              <a:lnSpc>
                <a:spcPct val="115000"/>
              </a:lnSpc>
              <a:spcBef>
                <a:spcPts val="0"/>
              </a:spcBef>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16</a:t>
            </a:fld>
            <a:endParaRPr lang="en-US" dirty="0"/>
          </a:p>
        </p:txBody>
      </p:sp>
    </p:spTree>
    <p:extLst>
      <p:ext uri="{BB962C8B-B14F-4D97-AF65-F5344CB8AC3E}">
        <p14:creationId xmlns:p14="http://schemas.microsoft.com/office/powerpoint/2010/main" val="416713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will discuss </a:t>
            </a:r>
            <a:r>
              <a:rPr lang="en-US" sz="1200" dirty="0"/>
              <a:t>How to Add Shipping Information in the ddTracker Shipping Portal which is critical in communicating to the scanning vendor and keeping a track of your Veterans’ folders.</a:t>
            </a:r>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17</a:t>
            </a:fld>
            <a:endParaRPr lang="en-US" dirty="0"/>
          </a:p>
        </p:txBody>
      </p:sp>
    </p:spTree>
    <p:extLst>
      <p:ext uri="{BB962C8B-B14F-4D97-AF65-F5344CB8AC3E}">
        <p14:creationId xmlns:p14="http://schemas.microsoft.com/office/powerpoint/2010/main" val="2702282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15000"/>
              </a:lnSpc>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Log into </a:t>
            </a:r>
            <a:r>
              <a:rPr lang="en-US" sz="1200" dirty="0">
                <a:latin typeface="Calibri" panose="020F0502020204030204" pitchFamily="34" charset="0"/>
                <a:ea typeface="Calibri" panose="020F0502020204030204" pitchFamily="34" charset="0"/>
                <a:cs typeface="Times New Roman" panose="02020603050405020304" pitchFamily="18" charset="0"/>
              </a:rPr>
              <a:t>the DataDimensions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ddTracker</a:t>
            </a:r>
            <a:endPar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mj-lt"/>
              <a:buAutoNum type="arabicPeriod"/>
            </a:pPr>
            <a:r>
              <a:rPr lang="en-US" sz="1200" dirty="0">
                <a:latin typeface="Calibri" panose="020F0502020204030204" pitchFamily="34" charset="0"/>
                <a:cs typeface="Times New Roman" panose="02020603050405020304" pitchFamily="18" charset="0"/>
              </a:rPr>
              <a:t>Click </a:t>
            </a:r>
            <a:r>
              <a:rPr lang="en-US" sz="1200" i="1" dirty="0">
                <a:latin typeface="Calibri" panose="020F0502020204030204" pitchFamily="34" charset="0"/>
                <a:cs typeface="Times New Roman" panose="02020603050405020304" pitchFamily="18" charset="0"/>
              </a:rPr>
              <a:t>OK</a:t>
            </a:r>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18</a:t>
            </a:fld>
            <a:endParaRPr lang="en-US" dirty="0"/>
          </a:p>
        </p:txBody>
      </p:sp>
    </p:spTree>
    <p:extLst>
      <p:ext uri="{BB962C8B-B14F-4D97-AF65-F5344CB8AC3E}">
        <p14:creationId xmlns:p14="http://schemas.microsoft.com/office/powerpoint/2010/main" val="1935630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7"/>
            <a:ext cx="5607050" cy="4413249"/>
          </a:xfrm>
        </p:spPr>
        <p:txBody>
          <a:bodyPr/>
          <a:lstStyle/>
          <a:p>
            <a:pPr marL="457200" marR="0" lvl="0" indent="-457200">
              <a:lnSpc>
                <a:spcPct val="115000"/>
              </a:lnSpc>
              <a:spcBef>
                <a:spcPts val="0"/>
              </a:spcBef>
              <a:spcAft>
                <a:spcPts val="0"/>
              </a:spcAft>
              <a:buFont typeface="+mj-lt"/>
              <a:buAutoNum type="arabicPeriod" startAt="3"/>
            </a:pPr>
            <a:r>
              <a:rPr lang="en-US" sz="1200" dirty="0">
                <a:effectLst/>
                <a:latin typeface="Calibri" panose="020F0502020204030204" pitchFamily="34" charset="0"/>
                <a:ea typeface="Calibri" panose="020F0502020204030204" pitchFamily="34" charset="0"/>
                <a:cs typeface="Times New Roman" panose="02020603050405020304" pitchFamily="18" charset="0"/>
              </a:rPr>
              <a:t>From the Home page select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Create</a:t>
            </a:r>
          </a:p>
          <a:p>
            <a:pPr marL="457200" marR="0" lvl="0" indent="-457200">
              <a:lnSpc>
                <a:spcPct val="115000"/>
              </a:lnSpc>
              <a:spcBef>
                <a:spcPts val="0"/>
              </a:spcBef>
              <a:spcAft>
                <a:spcPts val="0"/>
              </a:spcAft>
              <a:buFont typeface="+mj-lt"/>
              <a:buAutoNum type="arabicPeriod" startAt="3"/>
            </a:pPr>
            <a:r>
              <a:rPr lang="en-US" sz="1200" dirty="0">
                <a:effectLst/>
                <a:latin typeface="Calibri" panose="020F0502020204030204" pitchFamily="34" charset="0"/>
                <a:ea typeface="Calibri" panose="020F0502020204030204" pitchFamily="34" charset="0"/>
                <a:cs typeface="Times New Roman" panose="02020603050405020304" pitchFamily="18" charset="0"/>
              </a:rPr>
              <a:t>Type the RMN and Tracking Number </a:t>
            </a:r>
          </a:p>
          <a:p>
            <a:pPr marL="457200" marR="0" lvl="0" indent="-457200">
              <a:lnSpc>
                <a:spcPct val="115000"/>
              </a:lnSpc>
              <a:spcBef>
                <a:spcPts val="0"/>
              </a:spcBef>
              <a:spcAft>
                <a:spcPts val="0"/>
              </a:spcAft>
              <a:buFont typeface="+mj-lt"/>
              <a:buAutoNum type="arabicPeriod" startAt="3"/>
            </a:pPr>
            <a:r>
              <a:rPr lang="en-US" sz="1200" i="1" dirty="0">
                <a:effectLst/>
                <a:latin typeface="Calibri" panose="020F0502020204030204" pitchFamily="34" charset="0"/>
                <a:ea typeface="Calibri" panose="020F0502020204030204" pitchFamily="34" charset="0"/>
                <a:cs typeface="Times New Roman" panose="02020603050405020304" pitchFamily="18" charset="0"/>
              </a:rPr>
              <a:t>Shipping Method</a:t>
            </a:r>
            <a:r>
              <a:rPr lang="en-US" sz="1200" dirty="0">
                <a:latin typeface="Calibri" panose="020F0502020204030204" pitchFamily="34" charset="0"/>
                <a:ea typeface="Calibri" panose="020F0502020204030204" pitchFamily="34" charset="0"/>
                <a:cs typeface="Times New Roman" panose="02020603050405020304" pitchFamily="18" charset="0"/>
              </a:rPr>
              <a:t>: Select </a:t>
            </a:r>
            <a:r>
              <a:rPr lang="en-US" sz="1200" dirty="0">
                <a:effectLst/>
                <a:latin typeface="Calibri" panose="020F0502020204030204" pitchFamily="34" charset="0"/>
                <a:ea typeface="Calibri" panose="020F0502020204030204" pitchFamily="34" charset="0"/>
                <a:cs typeface="Times New Roman" panose="02020603050405020304" pitchFamily="18" charset="0"/>
              </a:rPr>
              <a:t>UPS</a:t>
            </a:r>
          </a:p>
          <a:p>
            <a:pPr marL="342900" marR="0" lvl="0" indent="-342900">
              <a:lnSpc>
                <a:spcPct val="115000"/>
              </a:lnSpc>
              <a:spcBef>
                <a:spcPts val="0"/>
              </a:spcBef>
              <a:spcAft>
                <a:spcPts val="0"/>
              </a:spcAft>
              <a:buFont typeface="+mj-lt"/>
              <a:buAutoNum type="arabicPeriod" startAt="6"/>
            </a:pPr>
            <a:r>
              <a:rPr lang="en-US" sz="1200" i="1" dirty="0">
                <a:latin typeface="Calibri" panose="020F0502020204030204" pitchFamily="34" charset="0"/>
                <a:ea typeface="Calibri" panose="020F0502020204030204" pitchFamily="34" charset="0"/>
                <a:cs typeface="Times New Roman" panose="02020603050405020304" pitchFamily="18" charset="0"/>
              </a:rPr>
              <a:t>Shipped Return Location: </a:t>
            </a:r>
            <a:r>
              <a:rPr lang="en-US" sz="1200" dirty="0">
                <a:latin typeface="Calibri" panose="020F0502020204030204" pitchFamily="34" charset="0"/>
                <a:ea typeface="Calibri" panose="020F0502020204030204" pitchFamily="34" charset="0"/>
                <a:cs typeface="Times New Roman" panose="02020603050405020304" pitchFamily="18" charset="0"/>
              </a:rPr>
              <a:t>Should be the same as </a:t>
            </a:r>
            <a:r>
              <a:rPr lang="en-US" sz="1200" i="1" dirty="0">
                <a:latin typeface="Calibri" panose="020F0502020204030204" pitchFamily="34" charset="0"/>
                <a:ea typeface="Calibri" panose="020F0502020204030204" pitchFamily="34" charset="0"/>
                <a:cs typeface="Times New Roman" panose="02020603050405020304" pitchFamily="18" charset="0"/>
              </a:rPr>
              <a:t>Shipped from Location</a:t>
            </a:r>
            <a:r>
              <a:rPr lang="en-US" sz="1200" dirty="0">
                <a:latin typeface="Calibri" panose="020F0502020204030204" pitchFamily="34" charset="0"/>
                <a:ea typeface="Calibri" panose="020F0502020204030204" pitchFamily="34" charset="0"/>
                <a:cs typeface="Times New Roman" panose="02020603050405020304" pitchFamily="18" charset="0"/>
              </a:rPr>
              <a:t> field</a:t>
            </a:r>
          </a:p>
          <a:p>
            <a:pPr marL="342900" marR="0" lvl="0" indent="-342900">
              <a:lnSpc>
                <a:spcPct val="115000"/>
              </a:lnSpc>
              <a:spcBef>
                <a:spcPts val="0"/>
              </a:spcBef>
              <a:spcAft>
                <a:spcPts val="0"/>
              </a:spcAft>
              <a:buFont typeface="+mj-lt"/>
              <a:buAutoNum type="arabicPeriod" startAt="6"/>
            </a:pPr>
            <a:r>
              <a:rPr lang="en-US" sz="1200" dirty="0">
                <a:latin typeface="Calibri" panose="020F0502020204030204" pitchFamily="34" charset="0"/>
                <a:ea typeface="Calibri" panose="020F0502020204030204" pitchFamily="34" charset="0"/>
                <a:cs typeface="Times New Roman" panose="02020603050405020304" pitchFamily="18" charset="0"/>
              </a:rPr>
              <a:t>From </a:t>
            </a:r>
            <a:r>
              <a:rPr lang="en-US" sz="1200" i="1" dirty="0">
                <a:latin typeface="Calibri" panose="020F0502020204030204" pitchFamily="34" charset="0"/>
                <a:ea typeface="Calibri" panose="020F0502020204030204" pitchFamily="34" charset="0"/>
                <a:cs typeface="Times New Roman" panose="02020603050405020304" pitchFamily="18" charset="0"/>
              </a:rPr>
              <a:t>Claim Type</a:t>
            </a:r>
            <a:r>
              <a:rPr lang="en-US" sz="1200" dirty="0">
                <a:latin typeface="Calibri" panose="020F0502020204030204" pitchFamily="34" charset="0"/>
                <a:ea typeface="Calibri" panose="020F0502020204030204" pitchFamily="34" charset="0"/>
                <a:cs typeface="Times New Roman" panose="02020603050405020304" pitchFamily="18" charset="0"/>
              </a:rPr>
              <a:t> drop-down: Select </a:t>
            </a:r>
            <a:r>
              <a:rPr lang="en-US" sz="1200" b="1" dirty="0">
                <a:latin typeface="Calibri" panose="020F0502020204030204" pitchFamily="34" charset="0"/>
                <a:ea typeface="Calibri" panose="020F0502020204030204" pitchFamily="34" charset="0"/>
                <a:cs typeface="Times New Roman" panose="02020603050405020304" pitchFamily="18" charset="0"/>
              </a:rPr>
              <a:t>VR&amp;E Active –</a:t>
            </a:r>
            <a:r>
              <a:rPr lang="en-US" sz="1200" b="0" dirty="0">
                <a:latin typeface="Calibri" panose="020F0502020204030204" pitchFamily="34" charset="0"/>
                <a:ea typeface="Calibri" panose="020F0502020204030204" pitchFamily="34" charset="0"/>
                <a:cs typeface="Times New Roman" panose="02020603050405020304" pitchFamily="18" charset="0"/>
              </a:rPr>
              <a:t>You may have noticed recently that the </a:t>
            </a:r>
            <a:r>
              <a:rPr lang="en-US" sz="1200" b="0" i="1" dirty="0">
                <a:latin typeface="Calibri" panose="020F0502020204030204" pitchFamily="34" charset="0"/>
                <a:ea typeface="Calibri" panose="020F0502020204030204" pitchFamily="34" charset="0"/>
                <a:cs typeface="Times New Roman" panose="02020603050405020304" pitchFamily="18" charset="0"/>
              </a:rPr>
              <a:t>VR&amp;E Inactive</a:t>
            </a:r>
            <a:r>
              <a:rPr lang="en-US" sz="1200" b="0" i="0" dirty="0">
                <a:latin typeface="Calibri" panose="020F0502020204030204" pitchFamily="34" charset="0"/>
                <a:ea typeface="Calibri" panose="020F0502020204030204" pitchFamily="34" charset="0"/>
                <a:cs typeface="Times New Roman" panose="02020603050405020304" pitchFamily="18" charset="0"/>
              </a:rPr>
              <a:t> option is no longer available. This is to ensure that all shipments are being marked properly and as directed by VCIP within the ddTracker</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6"/>
            </a:pPr>
            <a:r>
              <a:rPr lang="en-US" sz="1200" dirty="0">
                <a:latin typeface="Calibri" panose="020F0502020204030204" pitchFamily="34" charset="0"/>
                <a:ea typeface="Calibri" panose="020F0502020204030204" pitchFamily="34" charset="0"/>
                <a:cs typeface="Times New Roman" panose="02020603050405020304" pitchFamily="18" charset="0"/>
              </a:rPr>
              <a:t>Click </a:t>
            </a:r>
            <a:r>
              <a:rPr lang="en-US" sz="1200" i="1" dirty="0">
                <a:latin typeface="Calibri" panose="020F0502020204030204" pitchFamily="34" charset="0"/>
                <a:ea typeface="Calibri" panose="020F0502020204030204" pitchFamily="34" charset="0"/>
                <a:cs typeface="Times New Roman" panose="02020603050405020304" pitchFamily="18" charset="0"/>
              </a:rPr>
              <a:t>Save</a:t>
            </a:r>
          </a:p>
          <a:p>
            <a:pPr marL="0" marR="0" lvl="0" indent="0">
              <a:lnSpc>
                <a:spcPct val="115000"/>
              </a:lnSpc>
              <a:spcBef>
                <a:spcPts val="0"/>
              </a:spcBef>
              <a:spcAft>
                <a:spcPts val="0"/>
              </a:spcAft>
              <a:buFont typeface="+mj-l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b="1" dirty="0"/>
              <a:t>PLEASE NOTE</a:t>
            </a:r>
            <a:r>
              <a:rPr lang="en-US" sz="1200" dirty="0"/>
              <a:t>: Step 7 has changed to </a:t>
            </a:r>
            <a:r>
              <a:rPr lang="en-US" sz="1200" i="1" dirty="0"/>
              <a:t>VR&amp;E Active </a:t>
            </a:r>
            <a:r>
              <a:rPr lang="en-US" sz="1200" dirty="0"/>
              <a:t>– This does NOT apply to any folders that are in an open case status (excluding QA folders) because VR&amp;E is not yet shipping all other folders in an open case status.</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b="1" dirty="0"/>
              <a:t>We have been announcing this update on the VRE biweekly shipping calls, but also making you all aware who have not been on these calls, and to ask that you try to join at least one of these calls a month to ensure everyone is up to date on the current news regarding VRE shipping processes. Please reach out to via email  to me for this meeting invite.  Or let us know in the chat and we can forward you the meeting series.</a:t>
            </a:r>
          </a:p>
          <a:p>
            <a:pPr marL="0" marR="0" lvl="0" indent="0">
              <a:lnSpc>
                <a:spcPct val="115000"/>
              </a:lnSpc>
              <a:spcBef>
                <a:spcPts val="0"/>
              </a:spcBef>
              <a:spcAft>
                <a:spcPts val="0"/>
              </a:spcAft>
              <a:buFont typeface="+mj-lt"/>
              <a:buNone/>
            </a:pPr>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19</a:t>
            </a:fld>
            <a:endParaRPr lang="en-US" dirty="0"/>
          </a:p>
        </p:txBody>
      </p:sp>
    </p:spTree>
    <p:extLst>
      <p:ext uri="{BB962C8B-B14F-4D97-AF65-F5344CB8AC3E}">
        <p14:creationId xmlns:p14="http://schemas.microsoft.com/office/powerpoint/2010/main" val="79463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purpose of this training is to help the shipping points of contact at the ROs stay updated on the most current and correct process of properly creating shipments, sending to scanning, avoid creating mistakes that lead to shipping exceptions, and resolving any shipping exceptions that occur.</a:t>
            </a:r>
          </a:p>
          <a:p>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2</a:t>
            </a:fld>
            <a:endParaRPr lang="en-US" dirty="0"/>
          </a:p>
        </p:txBody>
      </p:sp>
    </p:spTree>
    <p:extLst>
      <p:ext uri="{BB962C8B-B14F-4D97-AF65-F5344CB8AC3E}">
        <p14:creationId xmlns:p14="http://schemas.microsoft.com/office/powerpoint/2010/main" val="1107101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 </a:t>
            </a:r>
            <a:r>
              <a:rPr lang="en-US" dirty="0">
                <a:effectLst/>
                <a:ea typeface="Calibri" panose="020F0502020204030204" pitchFamily="34" charset="0"/>
                <a:cs typeface="Times New Roman" panose="02020603050405020304" pitchFamily="18" charset="0"/>
              </a:rPr>
              <a:t>shipping information is saved to ddTracker only when you see the ‘</a:t>
            </a:r>
            <a:r>
              <a:rPr lang="en-US" i="1" dirty="0">
                <a:effectLst/>
                <a:ea typeface="Calibri" panose="020F0502020204030204" pitchFamily="34" charset="0"/>
                <a:cs typeface="Times New Roman" panose="02020603050405020304" pitchFamily="18" charset="0"/>
              </a:rPr>
              <a:t>RMN … saved’</a:t>
            </a:r>
            <a:r>
              <a:rPr lang="en-US" dirty="0">
                <a:effectLst/>
                <a:ea typeface="Calibri" panose="020F0502020204030204" pitchFamily="34" charset="0"/>
                <a:cs typeface="Times New Roman" panose="02020603050405020304" pitchFamily="18" charset="0"/>
              </a:rPr>
              <a:t> message which will appear at the botto</a:t>
            </a:r>
            <a:r>
              <a:rPr lang="en-US" dirty="0">
                <a:ea typeface="Calibri" panose="020F0502020204030204" pitchFamily="34" charset="0"/>
                <a:cs typeface="Times New Roman" panose="02020603050405020304" pitchFamily="18" charset="0"/>
              </a:rPr>
              <a:t>m of the screen.</a:t>
            </a:r>
            <a:endParaRPr lang="en-US" dirty="0">
              <a:effectLst/>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endParaRPr lang="en-US" dirty="0">
              <a:effectLst/>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r>
              <a:rPr lang="en-US" dirty="0">
                <a:effectLst/>
                <a:ea typeface="Calibri" panose="020F0502020204030204" pitchFamily="34" charset="0"/>
                <a:cs typeface="Times New Roman" panose="02020603050405020304" pitchFamily="18" charset="0"/>
              </a:rPr>
              <a:t>To return to the Home page, select </a:t>
            </a:r>
            <a:r>
              <a:rPr lang="en-US" i="1" dirty="0">
                <a:effectLst/>
                <a:ea typeface="Calibri" panose="020F0502020204030204" pitchFamily="34" charset="0"/>
                <a:cs typeface="Times New Roman" panose="02020603050405020304" pitchFamily="18" charset="0"/>
              </a:rPr>
              <a:t>Home</a:t>
            </a:r>
            <a:r>
              <a:rPr lang="en-US" dirty="0">
                <a:effectLst/>
                <a:ea typeface="Calibri" panose="020F0502020204030204" pitchFamily="34" charset="0"/>
                <a:cs typeface="Times New Roman" panose="02020603050405020304" pitchFamily="18" charset="0"/>
              </a:rPr>
              <a:t> at the top of the screen with the little house icon. </a:t>
            </a:r>
          </a:p>
          <a:p>
            <a:pPr marR="0" lvl="0">
              <a:lnSpc>
                <a:spcPct val="115000"/>
              </a:lnSpc>
              <a:spcBef>
                <a:spcPts val="0"/>
              </a:spcBef>
              <a:spcAft>
                <a:spcPts val="1000"/>
              </a:spcAft>
            </a:pPr>
            <a:endParaRPr lang="en-US" dirty="0">
              <a:ea typeface="Calibri" panose="020F0502020204030204" pitchFamily="34" charset="0"/>
              <a:cs typeface="Times New Roman" panose="02020603050405020304" pitchFamily="18" charset="0"/>
            </a:endParaRPr>
          </a:p>
          <a:p>
            <a:pPr algn="ctr">
              <a:lnSpc>
                <a:spcPct val="115000"/>
              </a:lnSpc>
              <a:spcAft>
                <a:spcPts val="1000"/>
              </a:spcAft>
            </a:pPr>
            <a:r>
              <a:rPr lang="en-US" sz="1600" b="1" dirty="0"/>
              <a:t>Introduce Nelly to do the demo </a:t>
            </a:r>
            <a:endParaRPr lang="en-US" sz="16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20</a:t>
            </a:fld>
            <a:endParaRPr lang="en-US" dirty="0"/>
          </a:p>
        </p:txBody>
      </p:sp>
    </p:spTree>
    <p:extLst>
      <p:ext uri="{BB962C8B-B14F-4D97-AF65-F5344CB8AC3E}">
        <p14:creationId xmlns:p14="http://schemas.microsoft.com/office/powerpoint/2010/main" val="595135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Completed material shall be shipped to:</a:t>
            </a:r>
          </a:p>
          <a:p>
            <a:endParaRPr lang="en-US" sz="1200" dirty="0"/>
          </a:p>
          <a:p>
            <a:r>
              <a:rPr lang="en-US" sz="1200" dirty="0"/>
              <a:t>Systems Made Simple (SMS)</a:t>
            </a:r>
          </a:p>
          <a:p>
            <a:r>
              <a:rPr lang="en-US" sz="1200" dirty="0"/>
              <a:t>432 Midland Road, Mail Stop 195601</a:t>
            </a:r>
          </a:p>
          <a:p>
            <a:r>
              <a:rPr lang="en-US" sz="1200" dirty="0"/>
              <a:t>Janesville, WI 53546</a:t>
            </a:r>
          </a:p>
          <a:p>
            <a:endParaRPr lang="en-US" sz="1200" dirty="0"/>
          </a:p>
          <a:p>
            <a:r>
              <a:rPr lang="en-US" sz="1200" dirty="0"/>
              <a:t>For additional shipping instructions, follow the steps listed in the M21 manual under the section titled</a:t>
            </a:r>
          </a:p>
          <a:p>
            <a:r>
              <a:rPr lang="en-US" sz="1200" i="1" dirty="0"/>
              <a:t>Veterans Claims Intake Program (VCIP) Shipping</a:t>
            </a:r>
            <a:r>
              <a:rPr lang="en-US" sz="1200" dirty="0"/>
              <a:t>.</a:t>
            </a:r>
          </a:p>
        </p:txBody>
      </p:sp>
      <p:sp>
        <p:nvSpPr>
          <p:cNvPr id="4" name="Slide Number Placeholder 3"/>
          <p:cNvSpPr>
            <a:spLocks noGrp="1"/>
          </p:cNvSpPr>
          <p:nvPr>
            <p:ph type="sldNum" sz="quarter" idx="10"/>
          </p:nvPr>
        </p:nvSpPr>
        <p:spPr/>
        <p:txBody>
          <a:bodyPr/>
          <a:lstStyle/>
          <a:p>
            <a:fld id="{A263C7BD-EE4B-42E2-A75C-958D06C60C46}" type="slidenum">
              <a:rPr lang="en-US" smtClean="0"/>
              <a:t>21</a:t>
            </a:fld>
            <a:endParaRPr lang="en-US" dirty="0"/>
          </a:p>
        </p:txBody>
      </p:sp>
    </p:spTree>
    <p:extLst>
      <p:ext uri="{BB962C8B-B14F-4D97-AF65-F5344CB8AC3E}">
        <p14:creationId xmlns:p14="http://schemas.microsoft.com/office/powerpoint/2010/main" val="2559198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portion of our training will provide instructions on how to resolve shipping exceptions. Just a note because we have been seeing this more frequently  – once you ship a box to scanning, it can NOT be retuned to the RO. Therefore, it is vital that care and due diligence is taken when creating and shipping any VRE shipments.</a:t>
            </a:r>
          </a:p>
          <a:p>
            <a:r>
              <a:rPr lang="en-US" dirty="0"/>
              <a:t>The reason that a box cannot be returned back to the RO is that there is no contract requirement for the scan vendor to return the box. Please use job aids such as the shipping checklist that is provided on the VRE biweekly shipping calls – we will discuss the checklist towards the end of this training. It is also attached to this meeting for your use.</a:t>
            </a:r>
          </a:p>
          <a:p>
            <a:endParaRPr lang="en-US"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22</a:t>
            </a:fld>
            <a:endParaRPr lang="en-US" dirty="0"/>
          </a:p>
        </p:txBody>
      </p:sp>
    </p:spTree>
    <p:extLst>
      <p:ext uri="{BB962C8B-B14F-4D97-AF65-F5344CB8AC3E}">
        <p14:creationId xmlns:p14="http://schemas.microsoft.com/office/powerpoint/2010/main" val="4225675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type of shipping exception involves a missing RMN or UPS tracking number from the vendor portal. In other words, the POC responsible for shipping for the RO neglected to add the shipping information into the portal. This is a required and necessary step.</a:t>
            </a:r>
          </a:p>
          <a:p>
            <a:endParaRPr lang="en-US" i="0" dirty="0"/>
          </a:p>
        </p:txBody>
      </p:sp>
      <p:sp>
        <p:nvSpPr>
          <p:cNvPr id="4" name="Slide Number Placeholder 3"/>
          <p:cNvSpPr>
            <a:spLocks noGrp="1"/>
          </p:cNvSpPr>
          <p:nvPr>
            <p:ph type="sldNum" sz="quarter" idx="10"/>
          </p:nvPr>
        </p:nvSpPr>
        <p:spPr/>
        <p:txBody>
          <a:bodyPr/>
          <a:lstStyle/>
          <a:p>
            <a:fld id="{A263C7BD-EE4B-42E2-A75C-958D06C60C46}" type="slidenum">
              <a:rPr lang="en-US" smtClean="0"/>
              <a:t>23</a:t>
            </a:fld>
            <a:endParaRPr lang="en-US" dirty="0"/>
          </a:p>
        </p:txBody>
      </p:sp>
    </p:spTree>
    <p:extLst>
      <p:ext uri="{BB962C8B-B14F-4D97-AF65-F5344CB8AC3E}">
        <p14:creationId xmlns:p14="http://schemas.microsoft.com/office/powerpoint/2010/main" val="224082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This shipping exception occurs when the RO does not add the shipping information into the ddTracker portal </a:t>
            </a:r>
            <a:r>
              <a:rPr lang="en-US" u="sng" dirty="0"/>
              <a:t>prior to shipping a box</a:t>
            </a:r>
            <a:r>
              <a:rPr lang="en-US" dirty="0"/>
              <a:t>.</a:t>
            </a:r>
          </a:p>
          <a:p>
            <a:pPr marL="342900" lvl="0" indent="-342900">
              <a:buFont typeface="+mj-lt"/>
              <a:buAutoNum type="arabicPeriod"/>
            </a:pPr>
            <a:r>
              <a:rPr lang="en-US" dirty="0"/>
              <a:t>To resolve shipping exceptions with a missing RMN and/or UPS Tracking number, sign into the </a:t>
            </a:r>
            <a:r>
              <a:rPr lang="en-US" dirty="0">
                <a:solidFill>
                  <a:srgbClr val="002060"/>
                </a:solidFill>
                <a:hlinkClick r:id="rId3"/>
              </a:rPr>
              <a:t>ddTracker Shipping Manifest Web Portal </a:t>
            </a:r>
            <a:endParaRPr lang="en-US" dirty="0">
              <a:solidFill>
                <a:srgbClr val="002060"/>
              </a:solidFill>
            </a:endParaRPr>
          </a:p>
          <a:p>
            <a:pPr marL="342900" lvl="0" indent="-342900">
              <a:buFont typeface="+mj-lt"/>
              <a:buAutoNum type="arabicPeriod"/>
            </a:pPr>
            <a:r>
              <a:rPr lang="en-US" dirty="0"/>
              <a:t>From the </a:t>
            </a:r>
            <a:r>
              <a:rPr lang="en-US" i="1" dirty="0"/>
              <a:t>Home</a:t>
            </a:r>
            <a:r>
              <a:rPr lang="en-US" dirty="0"/>
              <a:t> page select </a:t>
            </a:r>
            <a:r>
              <a:rPr lang="en-US" i="1" dirty="0"/>
              <a:t>Create</a:t>
            </a:r>
          </a:p>
          <a:p>
            <a:pPr marL="0" lvl="0" indent="0">
              <a:buFont typeface="Arial" panose="020B0604020202020204" pitchFamily="34" charset="0"/>
              <a:buNone/>
            </a:pPr>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24</a:t>
            </a:fld>
            <a:endParaRPr lang="en-US" dirty="0"/>
          </a:p>
        </p:txBody>
      </p:sp>
    </p:spTree>
    <p:extLst>
      <p:ext uri="{BB962C8B-B14F-4D97-AF65-F5344CB8AC3E}">
        <p14:creationId xmlns:p14="http://schemas.microsoft.com/office/powerpoint/2010/main" val="4175795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3"/>
            </a:pPr>
            <a:r>
              <a:rPr lang="en-US" sz="1200" dirty="0">
                <a:latin typeface="+mn-lt"/>
              </a:rPr>
              <a:t>Enter or copy and paste the RMN and Tracking Number</a:t>
            </a:r>
          </a:p>
          <a:p>
            <a:pPr marL="342900" indent="-342900">
              <a:buFont typeface="+mj-lt"/>
              <a:buAutoNum type="arabicPeriod" startAt="3"/>
            </a:pPr>
            <a:r>
              <a:rPr lang="en-US" sz="1200" dirty="0">
                <a:latin typeface="+mn-lt"/>
              </a:rPr>
              <a:t>Select </a:t>
            </a:r>
            <a:r>
              <a:rPr lang="en-US" sz="1200" i="1" dirty="0">
                <a:latin typeface="+mn-lt"/>
              </a:rPr>
              <a:t>UPS</a:t>
            </a:r>
            <a:r>
              <a:rPr lang="en-US" sz="1200" b="1" dirty="0">
                <a:latin typeface="+mn-lt"/>
              </a:rPr>
              <a:t> </a:t>
            </a:r>
            <a:r>
              <a:rPr lang="en-US" sz="1200" dirty="0">
                <a:latin typeface="+mn-lt"/>
              </a:rPr>
              <a:t>for </a:t>
            </a:r>
            <a:r>
              <a:rPr lang="en-US" sz="1200" i="1" dirty="0">
                <a:latin typeface="+mn-lt"/>
              </a:rPr>
              <a:t>Shipping</a:t>
            </a:r>
            <a:r>
              <a:rPr lang="en-US" sz="1200" b="1" dirty="0">
                <a:latin typeface="+mn-lt"/>
              </a:rPr>
              <a:t> </a:t>
            </a:r>
            <a:r>
              <a:rPr lang="en-US" sz="1200" i="1" dirty="0">
                <a:latin typeface="+mn-lt"/>
              </a:rPr>
              <a:t>Method</a:t>
            </a:r>
          </a:p>
          <a:p>
            <a:pPr marL="342900" indent="-342900">
              <a:buFont typeface="+mj-lt"/>
              <a:buAutoNum type="arabicPeriod" startAt="3"/>
            </a:pPr>
            <a:r>
              <a:rPr lang="en-US" sz="1200" dirty="0">
                <a:latin typeface="+mn-lt"/>
              </a:rPr>
              <a:t>The </a:t>
            </a:r>
            <a:r>
              <a:rPr lang="en-US" sz="1200" i="1" dirty="0">
                <a:latin typeface="+mn-lt"/>
              </a:rPr>
              <a:t>Shipped</a:t>
            </a:r>
            <a:r>
              <a:rPr lang="en-US" sz="1200" b="1" i="1" dirty="0">
                <a:latin typeface="+mn-lt"/>
              </a:rPr>
              <a:t> </a:t>
            </a:r>
            <a:r>
              <a:rPr lang="en-US" sz="1200" i="1" dirty="0">
                <a:latin typeface="+mn-lt"/>
              </a:rPr>
              <a:t>from</a:t>
            </a:r>
            <a:r>
              <a:rPr lang="en-US" sz="1200" b="1" i="1" dirty="0">
                <a:latin typeface="+mn-lt"/>
              </a:rPr>
              <a:t> </a:t>
            </a:r>
            <a:r>
              <a:rPr lang="en-US" sz="1200" i="1" dirty="0">
                <a:latin typeface="+mn-lt"/>
              </a:rPr>
              <a:t>Location</a:t>
            </a:r>
            <a:r>
              <a:rPr lang="en-US" sz="1200" b="1" i="1" dirty="0">
                <a:latin typeface="+mn-lt"/>
              </a:rPr>
              <a:t> </a:t>
            </a:r>
            <a:r>
              <a:rPr lang="en-US" sz="1200" dirty="0">
                <a:latin typeface="+mn-lt"/>
              </a:rPr>
              <a:t>and </a:t>
            </a:r>
            <a:r>
              <a:rPr lang="en-US" sz="1200" i="1" dirty="0">
                <a:latin typeface="+mn-lt"/>
              </a:rPr>
              <a:t>Shipped Return Location </a:t>
            </a:r>
            <a:r>
              <a:rPr lang="en-US" sz="1200" dirty="0">
                <a:latin typeface="+mn-lt"/>
              </a:rPr>
              <a:t>should reflect the shipping station (your RO) </a:t>
            </a:r>
          </a:p>
          <a:p>
            <a:pPr marL="342900" indent="-342900">
              <a:buFont typeface="+mj-lt"/>
              <a:buAutoNum type="arabicPeriod" startAt="3"/>
            </a:pPr>
            <a:r>
              <a:rPr lang="en-US" sz="1200" dirty="0">
                <a:latin typeface="+mn-lt"/>
              </a:rPr>
              <a:t>From the </a:t>
            </a:r>
            <a:r>
              <a:rPr lang="en-US" sz="1200" i="1" dirty="0">
                <a:latin typeface="+mn-lt"/>
              </a:rPr>
              <a:t>Claim Type </a:t>
            </a:r>
            <a:r>
              <a:rPr lang="en-US" sz="1200" dirty="0">
                <a:latin typeface="+mn-lt"/>
              </a:rPr>
              <a:t>drop-down list select </a:t>
            </a:r>
            <a:r>
              <a:rPr lang="en-US" sz="1200" i="1" dirty="0">
                <a:latin typeface="+mn-lt"/>
              </a:rPr>
              <a:t>VR&amp;E </a:t>
            </a:r>
            <a:r>
              <a:rPr lang="en-US" i="1" dirty="0"/>
              <a:t>A</a:t>
            </a:r>
            <a:r>
              <a:rPr lang="en-US" sz="1200" i="1" dirty="0">
                <a:latin typeface="+mn-lt"/>
              </a:rPr>
              <a:t>ctive</a:t>
            </a:r>
          </a:p>
          <a:p>
            <a:pPr marL="342900" indent="-342900">
              <a:buFont typeface="+mj-lt"/>
              <a:buAutoNum type="arabicPeriod" startAt="3"/>
            </a:pPr>
            <a:r>
              <a:rPr lang="en-US" sz="1200" dirty="0">
                <a:latin typeface="+mn-lt"/>
              </a:rPr>
              <a:t>Click </a:t>
            </a:r>
            <a:r>
              <a:rPr lang="en-US" sz="1200" i="1" dirty="0">
                <a:latin typeface="+mn-lt"/>
              </a:rPr>
              <a:t>Save </a:t>
            </a:r>
          </a:p>
          <a:p>
            <a:pPr marL="342900" indent="-342900">
              <a:buFont typeface="+mj-lt"/>
              <a:buAutoNum type="arabicPeriod" startAt="3"/>
            </a:pPr>
            <a:r>
              <a:rPr lang="en-US" sz="1200" dirty="0">
                <a:latin typeface="+mn-lt"/>
              </a:rPr>
              <a:t>To return to the Home page, select </a:t>
            </a:r>
            <a:r>
              <a:rPr lang="en-US" sz="1200" i="1" dirty="0">
                <a:latin typeface="+mn-lt"/>
              </a:rPr>
              <a:t>Home</a:t>
            </a:r>
          </a:p>
          <a:p>
            <a:endParaRPr lang="en-US" sz="1200" dirty="0">
              <a:latin typeface="+mn-lt"/>
            </a:endParaRPr>
          </a:p>
          <a:p>
            <a:r>
              <a:rPr lang="en-US" sz="1200" b="1" dirty="0">
                <a:latin typeface="+mn-lt"/>
              </a:rPr>
              <a:t>Note</a:t>
            </a:r>
            <a:r>
              <a:rPr lang="en-US" sz="1200" dirty="0">
                <a:latin typeface="+mn-lt"/>
              </a:rPr>
              <a:t>: The shipping information is saved when the </a:t>
            </a:r>
            <a:r>
              <a:rPr lang="en-US" sz="1200" i="1" dirty="0">
                <a:latin typeface="+mn-lt"/>
              </a:rPr>
              <a:t>RMN</a:t>
            </a:r>
            <a:r>
              <a:rPr lang="en-US" sz="1200" b="1" dirty="0">
                <a:latin typeface="+mn-lt"/>
              </a:rPr>
              <a:t> </a:t>
            </a:r>
            <a:r>
              <a:rPr lang="en-US" sz="1200" dirty="0">
                <a:latin typeface="+mn-lt"/>
              </a:rPr>
              <a:t>…</a:t>
            </a:r>
            <a:r>
              <a:rPr lang="en-US" sz="1200" b="1" dirty="0">
                <a:latin typeface="+mn-lt"/>
              </a:rPr>
              <a:t> </a:t>
            </a:r>
            <a:r>
              <a:rPr lang="en-US" sz="1200" i="1" dirty="0">
                <a:latin typeface="+mn-lt"/>
              </a:rPr>
              <a:t>saved</a:t>
            </a:r>
            <a:r>
              <a:rPr lang="en-US" sz="1200" b="1" dirty="0">
                <a:latin typeface="+mn-lt"/>
              </a:rPr>
              <a:t> </a:t>
            </a:r>
            <a:r>
              <a:rPr lang="en-US" sz="1200" dirty="0">
                <a:latin typeface="+mn-lt"/>
              </a:rPr>
              <a:t>message appears at the bottom of your screen</a:t>
            </a:r>
          </a:p>
          <a:p>
            <a:endParaRPr lang="en-US" sz="1200" dirty="0">
              <a:latin typeface="+mn-lt"/>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25</a:t>
            </a:fld>
            <a:endParaRPr lang="en-US" dirty="0"/>
          </a:p>
        </p:txBody>
      </p:sp>
    </p:spTree>
    <p:extLst>
      <p:ext uri="{BB962C8B-B14F-4D97-AF65-F5344CB8AC3E}">
        <p14:creationId xmlns:p14="http://schemas.microsoft.com/office/powerpoint/2010/main" val="1741290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After the RMN/UPS tracking number are added to the ddTracker, update the shipping exception status. Begin from the ddTracker </a:t>
            </a:r>
            <a:r>
              <a:rPr lang="en-US" sz="1200" i="1" dirty="0"/>
              <a:t>Home</a:t>
            </a:r>
            <a:r>
              <a:rPr lang="en-US" sz="1200" dirty="0"/>
              <a:t> page:  </a:t>
            </a:r>
          </a:p>
          <a:p>
            <a:pPr marL="0" indent="0">
              <a:buNone/>
            </a:pPr>
            <a:endParaRPr lang="en-US" sz="1200" dirty="0"/>
          </a:p>
          <a:p>
            <a:pPr>
              <a:buFont typeface="+mj-lt"/>
              <a:buAutoNum type="arabicPeriod"/>
            </a:pPr>
            <a:r>
              <a:rPr lang="en-US" sz="1200" dirty="0"/>
              <a:t>Select </a:t>
            </a:r>
            <a:r>
              <a:rPr lang="en-US" sz="1200" i="1" dirty="0"/>
              <a:t>Search</a:t>
            </a:r>
            <a:r>
              <a:rPr lang="en-US" sz="1200" b="1" dirty="0"/>
              <a:t> </a:t>
            </a:r>
            <a:r>
              <a:rPr lang="en-US" sz="1200" i="1" dirty="0"/>
              <a:t>Exceptions, </a:t>
            </a:r>
            <a:r>
              <a:rPr lang="en-US" sz="1200" dirty="0"/>
              <a:t>then click the </a:t>
            </a:r>
            <a:r>
              <a:rPr lang="en-US" sz="1200" i="1" dirty="0"/>
              <a:t>Search </a:t>
            </a:r>
            <a:r>
              <a:rPr lang="en-US" sz="1200" dirty="0"/>
              <a:t>button on the Exception ID page</a:t>
            </a:r>
          </a:p>
          <a:p>
            <a:pPr>
              <a:buFont typeface="+mj-lt"/>
              <a:buAutoNum type="arabicPeriod"/>
            </a:pPr>
            <a:endParaRPr lang="en-US" sz="1200" dirty="0"/>
          </a:p>
          <a:p>
            <a:pPr>
              <a:buFont typeface="+mj-lt"/>
              <a:buAutoNum type="arabicPeriod"/>
            </a:pPr>
            <a:r>
              <a:rPr lang="en-US" dirty="0"/>
              <a:t>O</a:t>
            </a:r>
            <a:r>
              <a:rPr lang="en-US" sz="1200" dirty="0"/>
              <a:t>n the </a:t>
            </a:r>
            <a:r>
              <a:rPr lang="en-US" sz="1200" i="1" dirty="0"/>
              <a:t>Exception</a:t>
            </a:r>
            <a:r>
              <a:rPr lang="en-US" sz="1200" b="1" dirty="0"/>
              <a:t> </a:t>
            </a:r>
            <a:r>
              <a:rPr lang="en-US" sz="1200" i="1" dirty="0"/>
              <a:t>ID</a:t>
            </a:r>
            <a:r>
              <a:rPr lang="en-US" sz="1200" b="1" dirty="0"/>
              <a:t> </a:t>
            </a:r>
            <a:r>
              <a:rPr lang="en-US" sz="1200" dirty="0"/>
              <a:t>page, ddTracker will display unresolved shipping exceptions at the bottom of your screen</a:t>
            </a:r>
          </a:p>
          <a:p>
            <a:pPr>
              <a:buFont typeface="+mj-lt"/>
              <a:buAutoNum type="arabicPeriod"/>
            </a:pPr>
            <a:endParaRPr lang="en-US" sz="1200" dirty="0"/>
          </a:p>
          <a:p>
            <a:pPr>
              <a:buFont typeface="+mj-lt"/>
              <a:buAutoNum type="arabicPeriod"/>
            </a:pPr>
            <a:r>
              <a:rPr lang="en-US" sz="1200" dirty="0"/>
              <a:t>Double-click on the Exception ID you wish to resolve</a:t>
            </a:r>
          </a:p>
          <a:p>
            <a:pPr>
              <a:buFont typeface="+mj-lt"/>
              <a:buNone/>
            </a:pPr>
            <a:endParaRPr lang="en-US" sz="1200" dirty="0"/>
          </a:p>
          <a:p>
            <a:pPr>
              <a:buFont typeface="+mj-lt"/>
              <a:buNone/>
            </a:pPr>
            <a:r>
              <a:rPr lang="en-US" sz="1200" dirty="0"/>
              <a:t>REMEMBER! Please resolve any identified shipping exceptions as soon as possible to avoid further delay of your Veterans’ folders.</a:t>
            </a:r>
          </a:p>
        </p:txBody>
      </p:sp>
      <p:sp>
        <p:nvSpPr>
          <p:cNvPr id="4" name="Slide Number Placeholder 3"/>
          <p:cNvSpPr>
            <a:spLocks noGrp="1"/>
          </p:cNvSpPr>
          <p:nvPr>
            <p:ph type="sldNum" sz="quarter" idx="10"/>
          </p:nvPr>
        </p:nvSpPr>
        <p:spPr/>
        <p:txBody>
          <a:bodyPr/>
          <a:lstStyle/>
          <a:p>
            <a:fld id="{A263C7BD-EE4B-42E2-A75C-958D06C60C46}" type="slidenum">
              <a:rPr lang="en-US" smtClean="0"/>
              <a:t>26</a:t>
            </a:fld>
            <a:endParaRPr lang="en-US" dirty="0"/>
          </a:p>
        </p:txBody>
      </p:sp>
    </p:spTree>
    <p:extLst>
      <p:ext uri="{BB962C8B-B14F-4D97-AF65-F5344CB8AC3E}">
        <p14:creationId xmlns:p14="http://schemas.microsoft.com/office/powerpoint/2010/main" val="1447518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buFont typeface="+mj-lt"/>
              <a:buAutoNum type="arabicPeriod" startAt="4"/>
            </a:pPr>
            <a:r>
              <a:rPr lang="en-US" dirty="0"/>
              <a:t>From the </a:t>
            </a:r>
            <a:r>
              <a:rPr lang="en-US" i="1" dirty="0"/>
              <a:t>Current Owner </a:t>
            </a:r>
            <a:r>
              <a:rPr lang="en-US" dirty="0"/>
              <a:t>drop-down list, select </a:t>
            </a:r>
            <a:r>
              <a:rPr lang="en-US" i="1" dirty="0" err="1"/>
              <a:t>DataDimensions</a:t>
            </a:r>
            <a:r>
              <a:rPr lang="en-US" dirty="0"/>
              <a:t> </a:t>
            </a:r>
          </a:p>
          <a:p>
            <a:pPr marL="800100" lvl="1" indent="-342900">
              <a:buFont typeface="+mj-lt"/>
              <a:buAutoNum type="arabicPeriod" startAt="4"/>
            </a:pPr>
            <a:r>
              <a:rPr lang="en-US" dirty="0"/>
              <a:t>From the </a:t>
            </a:r>
            <a:r>
              <a:rPr lang="en-US" i="1" dirty="0"/>
              <a:t>Resolution</a:t>
            </a:r>
            <a:r>
              <a:rPr lang="en-US" dirty="0"/>
              <a:t> drop-down list, select </a:t>
            </a:r>
            <a:r>
              <a:rPr lang="en-US" i="1" dirty="0"/>
              <a:t>Portal Updated with RMN and Tracking Number</a:t>
            </a:r>
            <a:endParaRPr lang="en-US" dirty="0"/>
          </a:p>
          <a:p>
            <a:pPr marL="800100" lvl="1" indent="-342900">
              <a:buFont typeface="+mj-lt"/>
              <a:buAutoNum type="arabicPeriod" startAt="4"/>
            </a:pPr>
            <a:r>
              <a:rPr lang="en-US" dirty="0"/>
              <a:t>Click </a:t>
            </a:r>
            <a:r>
              <a:rPr lang="en-US" i="1" dirty="0"/>
              <a:t>Save</a:t>
            </a:r>
            <a:endParaRPr lang="en-US" dirty="0"/>
          </a:p>
          <a:p>
            <a:pPr marL="457200" lvl="1" indent="0">
              <a:buFont typeface="+mj-lt"/>
              <a:buNone/>
            </a:pPr>
            <a:endParaRPr lang="en-US" i="1" dirty="0"/>
          </a:p>
          <a:p>
            <a:pPr marL="457200" lvl="1" indent="0">
              <a:buFont typeface="+mj-lt"/>
              <a:buNone/>
            </a:pPr>
            <a:r>
              <a:rPr lang="en-US" i="0" dirty="0"/>
              <a:t>Once you click </a:t>
            </a:r>
            <a:r>
              <a:rPr lang="en-US" i="1" dirty="0"/>
              <a:t>Save</a:t>
            </a:r>
            <a:r>
              <a:rPr lang="en-US" i="0" dirty="0"/>
              <a:t>, the system will process that action, but you will not receive a confirmation notification. Please be sure to click </a:t>
            </a:r>
            <a:r>
              <a:rPr lang="en-US" i="1" dirty="0"/>
              <a:t>Save</a:t>
            </a:r>
            <a:r>
              <a:rPr lang="en-US" i="0" dirty="0"/>
              <a:t> only once.</a:t>
            </a:r>
          </a:p>
          <a:p>
            <a:pPr marL="457200" lvl="1" indent="0">
              <a:buFont typeface="+mj-lt"/>
              <a:buNone/>
            </a:pPr>
            <a:endParaRPr lang="en-US" sz="1400" dirty="0"/>
          </a:p>
          <a:p>
            <a:pPr marL="457200" lvl="1" indent="0" algn="ctr">
              <a:buFont typeface="+mj-lt"/>
              <a:buNone/>
            </a:pPr>
            <a:r>
              <a:rPr lang="en-US" sz="1600" b="1" i="0" dirty="0"/>
              <a:t>Introduce Nelly to do the demo </a:t>
            </a:r>
            <a:endParaRPr lang="en-US" sz="1600" b="1" i="1" dirty="0"/>
          </a:p>
        </p:txBody>
      </p:sp>
      <p:sp>
        <p:nvSpPr>
          <p:cNvPr id="4" name="Slide Number Placeholder 3"/>
          <p:cNvSpPr>
            <a:spLocks noGrp="1"/>
          </p:cNvSpPr>
          <p:nvPr>
            <p:ph type="sldNum" sz="quarter" idx="10"/>
          </p:nvPr>
        </p:nvSpPr>
        <p:spPr/>
        <p:txBody>
          <a:bodyPr/>
          <a:lstStyle/>
          <a:p>
            <a:fld id="{A263C7BD-EE4B-42E2-A75C-958D06C60C46}" type="slidenum">
              <a:rPr lang="en-US" smtClean="0"/>
              <a:t>27</a:t>
            </a:fld>
            <a:endParaRPr lang="en-US" dirty="0"/>
          </a:p>
        </p:txBody>
      </p:sp>
    </p:spTree>
    <p:extLst>
      <p:ext uri="{BB962C8B-B14F-4D97-AF65-F5344CB8AC3E}">
        <p14:creationId xmlns:p14="http://schemas.microsoft.com/office/powerpoint/2010/main" val="930290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Now we will discuss how to resolve a shipping exception that involves missing DCS IDs from a manifest. This means that there are extra folders found in a shipping box, but they are not listed on the manifest.</a:t>
            </a:r>
          </a:p>
          <a:p>
            <a:endParaRPr lang="en-US"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28</a:t>
            </a:fld>
            <a:endParaRPr lang="en-US" dirty="0"/>
          </a:p>
        </p:txBody>
      </p:sp>
    </p:spTree>
    <p:extLst>
      <p:ext uri="{BB962C8B-B14F-4D97-AF65-F5344CB8AC3E}">
        <p14:creationId xmlns:p14="http://schemas.microsoft.com/office/powerpoint/2010/main" val="3833650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DCS IDs should have been saved as PDFs, as we have emphasized in trainings. To resolve this type of exception, upload the DCS ID into the ddTracker.</a:t>
            </a:r>
          </a:p>
          <a:p>
            <a:pPr marL="342900" indent="-342900">
              <a:buFont typeface="+mj-lt"/>
              <a:buAutoNum type="arabicPeriod"/>
            </a:pPr>
            <a:endParaRPr lang="en-US" sz="800" dirty="0"/>
          </a:p>
          <a:p>
            <a:pPr marL="342900" indent="-342900">
              <a:buFont typeface="+mj-lt"/>
              <a:buAutoNum type="arabicPeriod"/>
            </a:pPr>
            <a:r>
              <a:rPr lang="en-US" dirty="0"/>
              <a:t>Upload PDF into ddTracker</a:t>
            </a:r>
          </a:p>
          <a:p>
            <a:pPr marL="342900" indent="-342900">
              <a:buFont typeface="+mj-lt"/>
              <a:buAutoNum type="arabicPeriod"/>
            </a:pPr>
            <a:r>
              <a:rPr lang="en-US" dirty="0"/>
              <a:t>Update the </a:t>
            </a:r>
            <a:r>
              <a:rPr lang="en-US" i="1" dirty="0"/>
              <a:t>Current Owner</a:t>
            </a:r>
            <a:r>
              <a:rPr lang="en-US" dirty="0"/>
              <a:t> field to </a:t>
            </a:r>
            <a:r>
              <a:rPr lang="en-US" i="1" dirty="0" err="1"/>
              <a:t>DataDimensions</a:t>
            </a:r>
            <a:endParaRPr lang="en-US" dirty="0"/>
          </a:p>
          <a:p>
            <a:pPr marL="342900" indent="-342900">
              <a:buFont typeface="+mj-lt"/>
              <a:buAutoNum type="arabicPeriod"/>
            </a:pPr>
            <a:r>
              <a:rPr lang="en-US" dirty="0"/>
              <a:t>From </a:t>
            </a:r>
            <a:r>
              <a:rPr lang="en-US" i="1" dirty="0"/>
              <a:t>Resolution</a:t>
            </a:r>
            <a:r>
              <a:rPr lang="en-US" dirty="0"/>
              <a:t> drop-down select:</a:t>
            </a:r>
            <a:r>
              <a:rPr lang="en-US" i="1" dirty="0"/>
              <a:t> Missing Form(s) have been uploaded in the exception process</a:t>
            </a:r>
          </a:p>
          <a:p>
            <a:pPr marL="342900" indent="-342900">
              <a:buFont typeface="+mj-lt"/>
              <a:buAutoNum type="arabicPeriod"/>
            </a:pPr>
            <a:r>
              <a:rPr lang="en-US" dirty="0"/>
              <a:t>Click </a:t>
            </a:r>
            <a:r>
              <a:rPr lang="en-US" i="1" dirty="0"/>
              <a:t>Save</a:t>
            </a:r>
            <a:r>
              <a:rPr lang="en-US" dirty="0"/>
              <a:t>  </a:t>
            </a:r>
            <a:endParaRPr lang="en-US" i="1" dirty="0"/>
          </a:p>
          <a:p>
            <a:endParaRPr 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29</a:t>
            </a:fld>
            <a:endParaRPr lang="en-US" dirty="0"/>
          </a:p>
        </p:txBody>
      </p:sp>
    </p:spTree>
    <p:extLst>
      <p:ext uri="{BB962C8B-B14F-4D97-AF65-F5344CB8AC3E}">
        <p14:creationId xmlns:p14="http://schemas.microsoft.com/office/powerpoint/2010/main" val="2824544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cover the topics of how to:</a:t>
            </a:r>
          </a:p>
          <a:p>
            <a:endParaRPr lang="en-US" dirty="0"/>
          </a:p>
          <a:p>
            <a:pPr marL="914400" lvl="1" indent="-457200">
              <a:buFont typeface="Wingdings" panose="05000000000000000000" pitchFamily="2" charset="2"/>
              <a:buChar char="§"/>
            </a:pPr>
            <a:r>
              <a:rPr lang="en-US" dirty="0"/>
              <a:t>Request Access to Data Dimensions Tracker (ddTracker) – this is needed to track your shipment</a:t>
            </a:r>
          </a:p>
          <a:p>
            <a:pPr marL="914400" lvl="1" indent="-457200">
              <a:buFont typeface="Wingdings" panose="05000000000000000000" pitchFamily="2" charset="2"/>
              <a:buChar char="§"/>
            </a:pPr>
            <a:r>
              <a:rPr lang="en-US" dirty="0"/>
              <a:t>Create Document Control Sheet (DCS) ID – this sheet is needed for each Veteran’s folder or file number prior to shipping</a:t>
            </a:r>
          </a:p>
          <a:p>
            <a:pPr marL="914400" lvl="1" indent="-457200">
              <a:buFont typeface="Wingdings" panose="05000000000000000000" pitchFamily="2" charset="2"/>
              <a:buChar char="§"/>
            </a:pPr>
            <a:r>
              <a:rPr lang="en-US" dirty="0"/>
              <a:t>Generate VR&amp;E Manifests in VBMS – this is to keep track of your DCS IDs in each shipment</a:t>
            </a:r>
          </a:p>
          <a:p>
            <a:pPr marL="914400" lvl="1" indent="-457200">
              <a:buFont typeface="Wingdings" panose="05000000000000000000" pitchFamily="2" charset="2"/>
              <a:buChar char="§"/>
            </a:pPr>
            <a:r>
              <a:rPr lang="en-US" dirty="0"/>
              <a:t>Add Shipping Information in ddTracker Shipping Portal – This is vital communication with the scanning vendor about your shipment</a:t>
            </a:r>
          </a:p>
          <a:p>
            <a:pPr marL="914400" lvl="1" indent="-457200">
              <a:buFont typeface="Wingdings" panose="05000000000000000000" pitchFamily="2" charset="2"/>
              <a:buChar char="§"/>
            </a:pPr>
            <a:r>
              <a:rPr lang="en-US" dirty="0"/>
              <a:t>Resolving Shipping Exceptions by Type – While this refresher training is intended to assist with cutting down the number of exceptions, we want to reinforce the importance on avoiding creating shipping exceptions altogether</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3</a:t>
            </a:fld>
            <a:endParaRPr lang="en-US" dirty="0"/>
          </a:p>
        </p:txBody>
      </p:sp>
    </p:spTree>
    <p:extLst>
      <p:ext uri="{BB962C8B-B14F-4D97-AF65-F5344CB8AC3E}">
        <p14:creationId xmlns:p14="http://schemas.microsoft.com/office/powerpoint/2010/main" val="3685148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mj-lt"/>
              <a:buNone/>
            </a:pPr>
            <a:r>
              <a:rPr lang="en-US" dirty="0"/>
              <a:t>If the DCS ID was not saved as prescribed in the training:</a:t>
            </a:r>
          </a:p>
          <a:p>
            <a:pPr lvl="0"/>
            <a:endParaRPr lang="en-US" b="1" dirty="0"/>
          </a:p>
          <a:p>
            <a:pPr marL="800100" lvl="1" indent="-342900">
              <a:buFont typeface="+mj-lt"/>
              <a:buAutoNum type="arabicPeriod"/>
            </a:pPr>
            <a:r>
              <a:rPr lang="en-US" dirty="0"/>
              <a:t>If the missing DCS ID was not saved:</a:t>
            </a:r>
          </a:p>
          <a:p>
            <a:pPr marL="1257300" lvl="2" indent="-342900">
              <a:buFont typeface="+mj-lt"/>
              <a:buAutoNum type="alphaLcParenR"/>
            </a:pPr>
            <a:r>
              <a:rPr lang="en-US" dirty="0"/>
              <a:t>In VBMS, search to verify if the missing DCS ID was created</a:t>
            </a:r>
          </a:p>
          <a:p>
            <a:pPr marL="1257300" lvl="2" indent="-342900">
              <a:buFont typeface="+mj-lt"/>
              <a:buAutoNum type="alphaLcParenR"/>
            </a:pPr>
            <a:r>
              <a:rPr lang="en-US" dirty="0"/>
              <a:t>If the DCS ID was created, but not shipped, remove it from VBMS</a:t>
            </a:r>
          </a:p>
          <a:p>
            <a:pPr marL="1257300" lvl="2" indent="-342900">
              <a:buFont typeface="+mj-lt"/>
              <a:buAutoNum type="alphaLcParenR"/>
            </a:pPr>
            <a:r>
              <a:rPr lang="en-US" dirty="0"/>
              <a:t>Next, create a new DCS ID and save it</a:t>
            </a:r>
          </a:p>
          <a:p>
            <a:pPr marL="1257300" lvl="2" indent="-342900">
              <a:buFont typeface="+mj-lt"/>
              <a:buAutoNum type="alphaLcParenR"/>
            </a:pPr>
            <a:r>
              <a:rPr lang="en-US" dirty="0"/>
              <a:t>Generate a new shipping manifest</a:t>
            </a:r>
          </a:p>
          <a:p>
            <a:pPr marL="1257300" lvl="2" indent="-342900">
              <a:buFont typeface="+mj-lt"/>
              <a:buAutoNum type="alphaLcParenR"/>
            </a:pPr>
            <a:r>
              <a:rPr lang="en-US" dirty="0"/>
              <a:t>In ddTracker, search for the shipping exception</a:t>
            </a:r>
          </a:p>
          <a:p>
            <a:pPr marL="1257300" lvl="2" indent="-342900">
              <a:buFont typeface="+mj-lt"/>
              <a:buAutoNum type="alphaLcParenR"/>
            </a:pPr>
            <a:r>
              <a:rPr lang="en-US" dirty="0"/>
              <a:t>Then attach the new DCS ID PDF file</a:t>
            </a:r>
          </a:p>
          <a:p>
            <a:pPr marL="1257300" lvl="2" indent="-342900">
              <a:buFont typeface="+mj-lt"/>
              <a:buAutoNum type="alphaLcParenR"/>
            </a:pPr>
            <a:r>
              <a:rPr lang="en-US" dirty="0"/>
              <a:t>Update the </a:t>
            </a:r>
            <a:r>
              <a:rPr lang="en-US" i="1" dirty="0"/>
              <a:t>Current Owner </a:t>
            </a:r>
            <a:r>
              <a:rPr lang="en-US" dirty="0"/>
              <a:t>drop-down list to </a:t>
            </a:r>
            <a:r>
              <a:rPr lang="en-US" i="1" dirty="0"/>
              <a:t>DataDimensions</a:t>
            </a:r>
          </a:p>
          <a:p>
            <a:pPr marL="1257300" lvl="2" indent="-342900">
              <a:buFont typeface="+mj-lt"/>
              <a:buAutoNum type="alphaLcParenR"/>
            </a:pPr>
            <a:r>
              <a:rPr lang="en-US" dirty="0"/>
              <a:t>Update Resolution drop-down list to </a:t>
            </a:r>
            <a:r>
              <a:rPr lang="en-US" i="1" dirty="0"/>
              <a:t>Missing Form(s) have been uploaded in the exception process</a:t>
            </a:r>
            <a:endParaRPr lang="en-US" dirty="0"/>
          </a:p>
          <a:p>
            <a:pPr marL="800100" lvl="1" indent="-342900">
              <a:buFont typeface="+mj-lt"/>
              <a:buAutoNum type="arabicPeriod"/>
            </a:pPr>
            <a:r>
              <a:rPr lang="en-US" dirty="0"/>
              <a:t>Click </a:t>
            </a:r>
            <a:r>
              <a:rPr lang="en-US" i="1" dirty="0"/>
              <a:t>Save</a:t>
            </a:r>
          </a:p>
          <a:p>
            <a:pPr lvl="1"/>
            <a:endParaRPr lang="en-US" b="1" i="1" dirty="0"/>
          </a:p>
          <a:p>
            <a:pPr lvl="1"/>
            <a:r>
              <a:rPr lang="en-US" altLang="en-US" b="1" dirty="0"/>
              <a:t>Note</a:t>
            </a:r>
            <a:r>
              <a:rPr lang="en-US" altLang="en-US" b="1" dirty="0">
                <a:cs typeface="Times New Roman" panose="02020603050405020304" pitchFamily="18" charset="0"/>
              </a:rPr>
              <a:t>:</a:t>
            </a:r>
            <a:r>
              <a:rPr lang="en-US" altLang="en-US" dirty="0">
                <a:cs typeface="Times New Roman" panose="02020603050405020304" pitchFamily="18" charset="0"/>
              </a:rPr>
              <a:t> Do not forget to delete </a:t>
            </a:r>
            <a:r>
              <a:rPr lang="en-US" altLang="en-US" dirty="0"/>
              <a:t>DCS IDs</a:t>
            </a:r>
            <a:r>
              <a:rPr lang="en-US" altLang="en-US" dirty="0">
                <a:cs typeface="Times New Roman" panose="02020603050405020304" pitchFamily="18" charset="0"/>
              </a:rPr>
              <a:t> that were previously created in VBMS but were not shipped.  It's important to avoid </a:t>
            </a:r>
            <a:r>
              <a:rPr lang="en-US" altLang="en-US" dirty="0"/>
              <a:t>Pending Scanning Banners</a:t>
            </a:r>
            <a:r>
              <a:rPr lang="en-US" altLang="en-US" dirty="0">
                <a:cs typeface="Times New Roman" panose="02020603050405020304" pitchFamily="18" charset="0"/>
              </a:rPr>
              <a:t> </a:t>
            </a:r>
            <a:r>
              <a:rPr lang="en-US" altLang="en-US" dirty="0"/>
              <a:t>(</a:t>
            </a:r>
            <a:r>
              <a:rPr lang="en-US" altLang="en-US" dirty="0">
                <a:cs typeface="Times New Roman" panose="02020603050405020304" pitchFamily="18" charset="0"/>
              </a:rPr>
              <a:t>PSBs)</a:t>
            </a:r>
            <a:r>
              <a:rPr lang="en-US" altLang="en-US" dirty="0"/>
              <a:t>.</a:t>
            </a:r>
          </a:p>
          <a:p>
            <a:pPr lvl="1" algn="ctr"/>
            <a:endParaRPr lang="en-US" altLang="en-US" dirty="0">
              <a:solidFill>
                <a:srgbClr val="002060"/>
              </a:solidFill>
            </a:endParaRPr>
          </a:p>
          <a:p>
            <a:pPr lvl="1" algn="ctr"/>
            <a:r>
              <a:rPr lang="en-US" sz="1600" b="1" dirty="0"/>
              <a:t>Introduce Nelly to do the demo</a:t>
            </a:r>
            <a:endParaRPr lang="en-US" sz="1600" b="1" i="1" dirty="0"/>
          </a:p>
          <a:p>
            <a:pPr lvl="1" algn="ctr"/>
            <a:endParaRPr lang="en-US" altLang="en-US" dirty="0">
              <a:solidFill>
                <a:srgbClr val="002060"/>
              </a:solidFill>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30</a:t>
            </a:fld>
            <a:endParaRPr lang="en-US" dirty="0"/>
          </a:p>
        </p:txBody>
      </p:sp>
    </p:spTree>
    <p:extLst>
      <p:ext uri="{BB962C8B-B14F-4D97-AF65-F5344CB8AC3E}">
        <p14:creationId xmlns:p14="http://schemas.microsoft.com/office/powerpoint/2010/main" val="3377807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7"/>
            <a:ext cx="5607050" cy="4183063"/>
          </a:xfrm>
        </p:spPr>
        <p:txBody>
          <a:bodyPr/>
          <a:lstStyle/>
          <a:p>
            <a:r>
              <a:rPr lang="en-US" i="0" dirty="0"/>
              <a:t>Now we will cover the topic on how to manage extra DCS IDs listed on the manifest. This means that a DCS ID was created in VBMS, but the folder was not shipped. </a:t>
            </a:r>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31</a:t>
            </a:fld>
            <a:endParaRPr lang="en-US" dirty="0"/>
          </a:p>
        </p:txBody>
      </p:sp>
    </p:spTree>
    <p:extLst>
      <p:ext uri="{BB962C8B-B14F-4D97-AF65-F5344CB8AC3E}">
        <p14:creationId xmlns:p14="http://schemas.microsoft.com/office/powerpoint/2010/main" val="243470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DCS ID was created, but the folder is missing from the box (i.e., folder was not shipped), users must follow these steps:</a:t>
            </a:r>
          </a:p>
          <a:p>
            <a:endParaRPr lang="en-US" dirty="0">
              <a:latin typeface="Calibri" panose="020F0502020204030204" pitchFamily="34" charset="0"/>
            </a:endParaRPr>
          </a:p>
          <a:p>
            <a:pPr marL="342900" indent="-342900">
              <a:buFont typeface="+mj-lt"/>
              <a:buAutoNum type="arabicPeriod"/>
            </a:pPr>
            <a:r>
              <a:rPr lang="en-US" dirty="0">
                <a:latin typeface="Calibri" panose="020F0502020204030204" pitchFamily="34" charset="0"/>
              </a:rPr>
              <a:t>Log in to VBMS</a:t>
            </a:r>
          </a:p>
          <a:p>
            <a:pPr marL="342900" indent="-342900">
              <a:buFont typeface="+mj-lt"/>
              <a:buAutoNum type="arabicPeriod"/>
            </a:pPr>
            <a:r>
              <a:rPr lang="en-US" dirty="0">
                <a:latin typeface="Calibri" panose="020F0502020204030204" pitchFamily="34" charset="0"/>
              </a:rPr>
              <a:t>Select </a:t>
            </a:r>
            <a:r>
              <a:rPr lang="en-US" i="1" dirty="0">
                <a:latin typeface="Calibri" panose="020F0502020204030204" pitchFamily="34" charset="0"/>
              </a:rPr>
              <a:t>Intake</a:t>
            </a:r>
            <a:r>
              <a:rPr lang="en-US" b="1" i="1" dirty="0">
                <a:latin typeface="Calibri" panose="020F0502020204030204" pitchFamily="34" charset="0"/>
              </a:rPr>
              <a:t> </a:t>
            </a:r>
            <a:r>
              <a:rPr lang="en-US" dirty="0">
                <a:latin typeface="Calibri" panose="020F0502020204030204" pitchFamily="34" charset="0"/>
              </a:rPr>
              <a:t>from the upper ribbon</a:t>
            </a:r>
          </a:p>
          <a:p>
            <a:pPr marL="342900" indent="-342900">
              <a:buFont typeface="+mj-lt"/>
              <a:buAutoNum type="arabicPeriod"/>
            </a:pPr>
            <a:r>
              <a:rPr lang="en-US" dirty="0">
                <a:latin typeface="Calibri" panose="020F0502020204030204" pitchFamily="34" charset="0"/>
              </a:rPr>
              <a:t>Search by File Number or RMN</a:t>
            </a:r>
          </a:p>
          <a:p>
            <a:pPr marL="342900" indent="-342900">
              <a:buFont typeface="+mj-lt"/>
              <a:buAutoNum type="arabicPeriod"/>
            </a:pPr>
            <a:r>
              <a:rPr lang="en-US" dirty="0">
                <a:latin typeface="Calibri" panose="020F0502020204030204" pitchFamily="34" charset="0"/>
              </a:rPr>
              <a:t>Click on the </a:t>
            </a:r>
            <a:r>
              <a:rPr lang="en-US" i="1" dirty="0">
                <a:latin typeface="Calibri" panose="020F0502020204030204" pitchFamily="34" charset="0"/>
              </a:rPr>
              <a:t>Filter </a:t>
            </a:r>
            <a:r>
              <a:rPr lang="en-US" dirty="0">
                <a:latin typeface="Calibri" panose="020F0502020204030204" pitchFamily="34" charset="0"/>
              </a:rPr>
              <a:t>button </a:t>
            </a:r>
          </a:p>
          <a:p>
            <a:pPr marL="342900" indent="-342900">
              <a:buFont typeface="+mj-lt"/>
              <a:buAutoNum type="arabicPeriod"/>
            </a:pPr>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32</a:t>
            </a:fld>
            <a:endParaRPr lang="en-US" dirty="0"/>
          </a:p>
        </p:txBody>
      </p:sp>
    </p:spTree>
    <p:extLst>
      <p:ext uri="{BB962C8B-B14F-4D97-AF65-F5344CB8AC3E}">
        <p14:creationId xmlns:p14="http://schemas.microsoft.com/office/powerpoint/2010/main" val="613183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startAt="5"/>
            </a:pPr>
            <a:r>
              <a:rPr lang="en-US" sz="1200" b="0" i="0" u="none" strike="noStrike" kern="1200" baseline="0" dirty="0">
                <a:latin typeface="+mn-lt"/>
                <a:ea typeface="+mn-ea"/>
                <a:cs typeface="+mn-cs"/>
              </a:rPr>
              <a:t>VBMS will display the search results</a:t>
            </a:r>
          </a:p>
          <a:p>
            <a:pPr marL="228600" indent="-228600">
              <a:buFont typeface="+mj-lt"/>
              <a:buAutoNum type="arabicPeriod" startAt="5"/>
            </a:pPr>
            <a:r>
              <a:rPr lang="en-US" sz="1200" b="0" i="0" u="none" strike="noStrike" kern="1200" baseline="0" dirty="0">
                <a:latin typeface="+mn-lt"/>
                <a:ea typeface="+mn-ea"/>
                <a:cs typeface="+mn-cs"/>
              </a:rPr>
              <a:t>Click on the hyperlinked </a:t>
            </a:r>
            <a:r>
              <a:rPr lang="en-US" sz="1200" b="0" i="1" u="none" strike="noStrike" kern="1200" baseline="0" dirty="0">
                <a:latin typeface="+mn-lt"/>
                <a:ea typeface="+mn-ea"/>
                <a:cs typeface="+mn-cs"/>
              </a:rPr>
              <a:t>Box Number </a:t>
            </a:r>
            <a:r>
              <a:rPr lang="en-US" sz="1200" b="0" i="0" u="none" strike="noStrike" kern="1200" baseline="0" dirty="0">
                <a:latin typeface="+mn-lt"/>
                <a:ea typeface="+mn-ea"/>
                <a:cs typeface="+mn-cs"/>
              </a:rPr>
              <a:t>to display a detailed view of the shipment </a:t>
            </a:r>
          </a:p>
        </p:txBody>
      </p:sp>
      <p:sp>
        <p:nvSpPr>
          <p:cNvPr id="4" name="Slide Number Placeholder 3"/>
          <p:cNvSpPr>
            <a:spLocks noGrp="1"/>
          </p:cNvSpPr>
          <p:nvPr>
            <p:ph type="sldNum" sz="quarter" idx="10"/>
          </p:nvPr>
        </p:nvSpPr>
        <p:spPr/>
        <p:txBody>
          <a:bodyPr/>
          <a:lstStyle/>
          <a:p>
            <a:fld id="{A263C7BD-EE4B-42E2-A75C-958D06C60C46}" type="slidenum">
              <a:rPr lang="en-US" smtClean="0"/>
              <a:t>33</a:t>
            </a:fld>
            <a:endParaRPr lang="en-US" dirty="0"/>
          </a:p>
        </p:txBody>
      </p:sp>
    </p:spTree>
    <p:extLst>
      <p:ext uri="{BB962C8B-B14F-4D97-AF65-F5344CB8AC3E}">
        <p14:creationId xmlns:p14="http://schemas.microsoft.com/office/powerpoint/2010/main" val="648699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startAt="7"/>
            </a:pPr>
            <a:r>
              <a:rPr lang="en-US" dirty="0">
                <a:latin typeface="Calibri" panose="020F0502020204030204" pitchFamily="34" charset="0"/>
              </a:rPr>
              <a:t>Locate the DCS ID you wish to remove </a:t>
            </a:r>
            <a:r>
              <a:rPr lang="en-US" dirty="0"/>
              <a:t>by clicking on the trash can image in the left column</a:t>
            </a:r>
            <a:endParaRPr lang="en-US" dirty="0">
              <a:latin typeface="Calibri" panose="020F0502020204030204" pitchFamily="34" charset="0"/>
            </a:endParaRPr>
          </a:p>
          <a:p>
            <a:pPr marL="342900" indent="-342900">
              <a:buFont typeface="+mj-lt"/>
              <a:buAutoNum type="arabicPeriod" startAt="7"/>
            </a:pPr>
            <a:r>
              <a:rPr lang="en-US" dirty="0">
                <a:latin typeface="Calibri" panose="020F0502020204030204" pitchFamily="34" charset="0"/>
              </a:rPr>
              <a:t>Select </a:t>
            </a:r>
            <a:r>
              <a:rPr lang="en-US" b="0" i="1" dirty="0">
                <a:latin typeface="Calibri" panose="020F0502020204030204" pitchFamily="34" charset="0"/>
              </a:rPr>
              <a:t>Intake</a:t>
            </a:r>
            <a:r>
              <a:rPr lang="en-US" b="1" i="1" dirty="0">
                <a:latin typeface="Calibri" panose="020F0502020204030204" pitchFamily="34" charset="0"/>
              </a:rPr>
              <a:t> </a:t>
            </a:r>
            <a:r>
              <a:rPr lang="en-US" dirty="0">
                <a:latin typeface="Calibri" panose="020F0502020204030204" pitchFamily="34" charset="0"/>
              </a:rPr>
              <a:t>to return to the previous view</a:t>
            </a:r>
          </a:p>
          <a:p>
            <a:endParaRPr lang="en-US" dirty="0"/>
          </a:p>
          <a:p>
            <a:r>
              <a:rPr lang="en-US" dirty="0"/>
              <a:t>Now that you have deleted the old DCS ID, you will need to update the ddTracker portal.</a:t>
            </a:r>
          </a:p>
        </p:txBody>
      </p:sp>
      <p:sp>
        <p:nvSpPr>
          <p:cNvPr id="4" name="Slide Number Placeholder 3"/>
          <p:cNvSpPr>
            <a:spLocks noGrp="1"/>
          </p:cNvSpPr>
          <p:nvPr>
            <p:ph type="sldNum" sz="quarter" idx="10"/>
          </p:nvPr>
        </p:nvSpPr>
        <p:spPr/>
        <p:txBody>
          <a:bodyPr/>
          <a:lstStyle/>
          <a:p>
            <a:fld id="{A263C7BD-EE4B-42E2-A75C-958D06C60C46}" type="slidenum">
              <a:rPr lang="en-US" smtClean="0"/>
              <a:t>34</a:t>
            </a:fld>
            <a:endParaRPr lang="en-US" dirty="0"/>
          </a:p>
        </p:txBody>
      </p:sp>
    </p:spTree>
    <p:extLst>
      <p:ext uri="{BB962C8B-B14F-4D97-AF65-F5344CB8AC3E}">
        <p14:creationId xmlns:p14="http://schemas.microsoft.com/office/powerpoint/2010/main" val="1076950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Next, update the information in the ddTracker portal:</a:t>
            </a:r>
          </a:p>
          <a:p>
            <a:pPr marL="342900" lvl="0" indent="-342900">
              <a:buFont typeface="+mj-lt"/>
              <a:buAutoNum type="arabicPeriod"/>
            </a:pPr>
            <a:r>
              <a:rPr lang="en-US" sz="1200" dirty="0"/>
              <a:t>Sign into ddTracker and search for shipping exception </a:t>
            </a:r>
          </a:p>
          <a:p>
            <a:pPr marL="342900" lvl="0" indent="-342900">
              <a:buFont typeface="+mj-lt"/>
              <a:buAutoNum type="arabicPeriod"/>
            </a:pPr>
            <a:r>
              <a:rPr lang="en-US" sz="1200" dirty="0"/>
              <a:t>Update the </a:t>
            </a:r>
            <a:r>
              <a:rPr lang="en-US" sz="1200" i="1" dirty="0"/>
              <a:t>Current Owner to DataDimensions</a:t>
            </a:r>
          </a:p>
          <a:p>
            <a:pPr marL="342900" lvl="0" indent="-342900">
              <a:buFont typeface="+mj-lt"/>
              <a:buAutoNum type="arabicPeriod"/>
            </a:pPr>
            <a:r>
              <a:rPr lang="en-US" sz="1200" dirty="0"/>
              <a:t>Update the </a:t>
            </a:r>
            <a:r>
              <a:rPr lang="en-US" sz="1200" i="1" dirty="0"/>
              <a:t>Resolution</a:t>
            </a:r>
            <a:r>
              <a:rPr lang="en-US" sz="1200" dirty="0"/>
              <a:t> to reflect </a:t>
            </a:r>
            <a:r>
              <a:rPr lang="en-US" sz="1200" i="1" dirty="0"/>
              <a:t>Confirmed extra DCS can be removed from Manifest</a:t>
            </a:r>
            <a:endParaRPr lang="en-US" sz="1200" dirty="0"/>
          </a:p>
          <a:p>
            <a:pPr marL="342900" lvl="0" indent="-342900">
              <a:buFont typeface="+mj-lt"/>
              <a:buAutoNum type="arabicPeriod"/>
            </a:pPr>
            <a:r>
              <a:rPr lang="en-US" sz="1200" dirty="0"/>
              <a:t>Click </a:t>
            </a:r>
            <a:r>
              <a:rPr lang="en-US" sz="1200" i="1" dirty="0"/>
              <a:t>Save</a:t>
            </a:r>
          </a:p>
          <a:p>
            <a:pPr marL="342900" lvl="0" indent="-342900">
              <a:buFont typeface="+mj-lt"/>
              <a:buAutoNum type="arabicPeriod"/>
            </a:pPr>
            <a:endParaRPr lang="en-US" i="1" dirty="0"/>
          </a:p>
          <a:p>
            <a:pPr algn="ctr"/>
            <a:r>
              <a:rPr lang="en-US" sz="1600" b="1" dirty="0"/>
              <a:t>Introduce Nelly to do the last demo</a:t>
            </a:r>
            <a:endParaRPr lang="en-US" sz="1600" b="1" i="1" dirty="0"/>
          </a:p>
          <a:p>
            <a:pPr lvl="0" algn="ctr"/>
            <a:endParaRPr lang="en-US" sz="1200" i="1" dirty="0"/>
          </a:p>
        </p:txBody>
      </p:sp>
      <p:sp>
        <p:nvSpPr>
          <p:cNvPr id="4" name="Slide Number Placeholder 3"/>
          <p:cNvSpPr>
            <a:spLocks noGrp="1"/>
          </p:cNvSpPr>
          <p:nvPr>
            <p:ph type="sldNum" sz="quarter" idx="10"/>
          </p:nvPr>
        </p:nvSpPr>
        <p:spPr/>
        <p:txBody>
          <a:bodyPr/>
          <a:lstStyle/>
          <a:p>
            <a:fld id="{A263C7BD-EE4B-42E2-A75C-958D06C60C46}" type="slidenum">
              <a:rPr lang="en-US" smtClean="0"/>
              <a:t>35</a:t>
            </a:fld>
            <a:endParaRPr lang="en-US" dirty="0"/>
          </a:p>
        </p:txBody>
      </p:sp>
    </p:spTree>
    <p:extLst>
      <p:ext uri="{BB962C8B-B14F-4D97-AF65-F5344CB8AC3E}">
        <p14:creationId xmlns:p14="http://schemas.microsoft.com/office/powerpoint/2010/main" val="3154807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267200"/>
            <a:ext cx="6698826" cy="4953000"/>
          </a:xfrm>
        </p:spPr>
        <p:txBody>
          <a:bodyPr/>
          <a:lstStyle/>
          <a:p>
            <a:pPr marL="342900" indent="-342900">
              <a:buFont typeface="Arial" panose="020B0604020202020204" pitchFamily="34" charset="0"/>
              <a:buChar char="•"/>
            </a:pPr>
            <a:r>
              <a:rPr lang="en-US" sz="1200" dirty="0"/>
              <a:t>Ship ONLY to SMS in Janesville – We’re still seeing ROs shipping folders to the old vendor. The guidance VR&amp;E Service </a:t>
            </a:r>
            <a:r>
              <a:rPr lang="en-US" dirty="0"/>
              <a:t>&amp;</a:t>
            </a:r>
            <a:r>
              <a:rPr lang="en-US" sz="1200" dirty="0"/>
              <a:t> OFO provided since Nov of 2018 is all ROs must ship to SMS. Shipping elsewhere creates a huge issue in delays and lost folders. Please double check your UPS labels before shipping.</a:t>
            </a:r>
          </a:p>
          <a:p>
            <a:pPr marL="342900" indent="-342900">
              <a:buFont typeface="Arial" panose="020B0604020202020204" pitchFamily="34" charset="0"/>
              <a:buChar char="•"/>
            </a:pPr>
            <a:r>
              <a:rPr lang="en-US" sz="1200" dirty="0"/>
              <a:t>We’re finding that once stations have discovered a mistake in a shipment, they request the box be returned. Boxes cannot be returned by </a:t>
            </a:r>
            <a:r>
              <a:rPr lang="en-US" dirty="0"/>
              <a:t>the</a:t>
            </a:r>
            <a:r>
              <a:rPr lang="en-US" sz="1200" dirty="0"/>
              <a:t> scan vendor. We emphasize the need to be careful when processing and shipping a box. Double check everything before you ship that box</a:t>
            </a:r>
          </a:p>
          <a:p>
            <a:pPr marL="342900" indent="-342900">
              <a:buFont typeface="Arial" panose="020B0604020202020204" pitchFamily="34" charset="0"/>
              <a:buChar char="•"/>
            </a:pPr>
            <a:r>
              <a:rPr lang="en-US" sz="1200" dirty="0"/>
              <a:t>Do </a:t>
            </a:r>
            <a:r>
              <a:rPr lang="en-US" sz="1200" u="sng" dirty="0"/>
              <a:t>NOT</a:t>
            </a:r>
            <a:r>
              <a:rPr lang="en-US" sz="1200" dirty="0"/>
              <a:t> ship CH35 or CH36 folders to scanning. Only those CH36 folders called up by QA review may be shipped. Keep in mind, if a CH35 folder gets shipped to scanning, you will not be able to locate it in VBMS, because this is a dependents folder and there is no current infrastructure within VBMS to house CH35. There have been a couple of situations where a CH35 folder was inadvertently sent to shipping. Those ROs must now re-create that CH35 folder to manage on station.</a:t>
            </a:r>
          </a:p>
          <a:p>
            <a:pPr marL="342900" indent="-342900">
              <a:buFont typeface="Arial" panose="020B0604020202020204" pitchFamily="34" charset="0"/>
              <a:buChar char="•"/>
            </a:pPr>
            <a:r>
              <a:rPr lang="en-US" sz="1200" dirty="0"/>
              <a:t>The number of shipping exceptions occurring in the field are becoming significant and causing a huge backlog in the scanning facility. This creates significant delays in the scanning of your folders because of the number of exceptions which are not being resolved timely. There are a couple of stations, which we will not name (you know who you are), who have a very high number of exceptions. These need to be resolved immediately. Please work with us and VCIP if you need assistance.</a:t>
            </a:r>
          </a:p>
          <a:p>
            <a:pPr marL="342900" indent="-342900">
              <a:buFont typeface="Arial" panose="020B0604020202020204" pitchFamily="34" charset="0"/>
              <a:buChar char="•"/>
            </a:pPr>
            <a:r>
              <a:rPr lang="en-US" sz="1200" dirty="0"/>
              <a:t>Again, please resolve exceptions immediately to avoid scan delays</a:t>
            </a:r>
          </a:p>
          <a:p>
            <a:pPr marL="342900" indent="-342900">
              <a:buFont typeface="Arial" panose="020B0604020202020204" pitchFamily="34" charset="0"/>
              <a:buChar char="•"/>
            </a:pPr>
            <a:r>
              <a:rPr lang="en-US" sz="1200" dirty="0"/>
              <a:t>For shipping exceptions that require you to create a new DCS ID, please remember to delete the old DCS ID once the shipping exception is resolved</a:t>
            </a:r>
          </a:p>
          <a:p>
            <a:pPr marL="342900" indent="-342900">
              <a:buFont typeface="Arial" panose="020B0604020202020204" pitchFamily="34" charset="0"/>
              <a:buChar char="•"/>
            </a:pPr>
            <a:r>
              <a:rPr lang="en-US" sz="1200" dirty="0"/>
              <a:t>Guidance has been provided on how to handle sensitive level folders – please work with your alternate station. We go over this process on the VRE Biweekly Shipping calls and we provide access to the slides.</a:t>
            </a:r>
          </a:p>
          <a:p>
            <a:pPr marL="342900" indent="-342900">
              <a:buFont typeface="Arial" panose="020B0604020202020204" pitchFamily="34" charset="0"/>
              <a:buChar char="•"/>
            </a:pPr>
            <a:r>
              <a:rPr lang="en-US" sz="1200" dirty="0"/>
              <a:t>Please respond to VCIP if you receive an email regarding shipping exceptions. They are reaching out to you to assist you.</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36</a:t>
            </a:fld>
            <a:endParaRPr lang="en-US" dirty="0"/>
          </a:p>
        </p:txBody>
      </p:sp>
    </p:spTree>
    <p:extLst>
      <p:ext uri="{BB962C8B-B14F-4D97-AF65-F5344CB8AC3E}">
        <p14:creationId xmlns:p14="http://schemas.microsoft.com/office/powerpoint/2010/main" val="19035122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267200"/>
            <a:ext cx="5451899" cy="4953000"/>
          </a:xfrm>
        </p:spPr>
        <p:txBody>
          <a:bodyPr/>
          <a:lstStyle/>
          <a:p>
            <a:pPr marL="171450" indent="-171450">
              <a:buFont typeface="Arial" panose="020B0604020202020204" pitchFamily="34" charset="0"/>
              <a:buChar char="•"/>
            </a:pPr>
            <a:r>
              <a:rPr lang="en-US" dirty="0"/>
              <a:t>Make sure when packing boxes that the hand rule is applied, which means there’s enough room in the box  on the end to slide your hand in between the folders and the side of the box. Don’t overstuff the box and check to be sure it’s not over 50lbs</a:t>
            </a:r>
          </a:p>
          <a:p>
            <a:pPr marL="171450" indent="-171450">
              <a:buFont typeface="Arial" panose="020B0604020202020204" pitchFamily="34" charset="0"/>
              <a:buChar char="•"/>
            </a:pPr>
            <a:r>
              <a:rPr lang="en-US" dirty="0"/>
              <a:t>Please continue to use the white, standard banker boxes to ship</a:t>
            </a:r>
          </a:p>
          <a:p>
            <a:pPr marL="171450" indent="-171450">
              <a:buFont typeface="Arial" panose="020B0604020202020204" pitchFamily="34" charset="0"/>
              <a:buChar char="•"/>
            </a:pPr>
            <a:r>
              <a:rPr lang="en-US" dirty="0"/>
              <a:t>Please use the shipping checklist that has been provided. This is a good job aid that we highly recommend is used</a:t>
            </a:r>
          </a:p>
          <a:p>
            <a:pPr marL="171450" indent="-171450">
              <a:buFont typeface="Arial" panose="020B0604020202020204" pitchFamily="34" charset="0"/>
              <a:buChar char="•"/>
            </a:pPr>
            <a:r>
              <a:rPr lang="en-US" dirty="0"/>
              <a:t>Access restricted folders – please continue to work with your alternate stations on creating the DSC IDs and manifests.</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37</a:t>
            </a:fld>
            <a:endParaRPr lang="en-US" dirty="0"/>
          </a:p>
        </p:txBody>
      </p:sp>
    </p:spTree>
    <p:extLst>
      <p:ext uri="{BB962C8B-B14F-4D97-AF65-F5344CB8AC3E}">
        <p14:creationId xmlns:p14="http://schemas.microsoft.com/office/powerpoint/2010/main" val="3779187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38</a:t>
            </a:fld>
            <a:endParaRPr lang="en-US" dirty="0"/>
          </a:p>
        </p:txBody>
      </p:sp>
    </p:spTree>
    <p:extLst>
      <p:ext uri="{BB962C8B-B14F-4D97-AF65-F5344CB8AC3E}">
        <p14:creationId xmlns:p14="http://schemas.microsoft.com/office/powerpoint/2010/main" val="272956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someone has been identified as a shipping point of contact for VR&amp;E, they must FIRST request access to the Data Dimensions Tracker shipping portal (or as we refer to as ddTracker) by completing and submitting the </a:t>
            </a:r>
            <a:r>
              <a:rPr lang="en-US" i="1" dirty="0"/>
              <a:t>Vendor Portal Access Request Form. </a:t>
            </a:r>
            <a:r>
              <a:rPr lang="en-US" i="0" dirty="0"/>
              <a:t>The user can obtain this access by going to the OBPI-VCIP Issue Tracker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a:defRPr/>
            </a:pPr>
            <a:r>
              <a:rPr lang="en-US" dirty="0"/>
              <a:t>On the VCIP Issue Tracker Page, click on the </a:t>
            </a:r>
            <a:r>
              <a:rPr lang="en-US" i="1" dirty="0"/>
              <a:t>Vendor Portal Access Request Form</a:t>
            </a:r>
            <a:r>
              <a:rPr lang="en-US" dirty="0"/>
              <a:t> link on the right. Once you click on the link, the form will </a:t>
            </a:r>
            <a:r>
              <a:rPr lang="en-US" i="0" dirty="0"/>
              <a:t>open.</a:t>
            </a:r>
          </a:p>
          <a:p>
            <a:endParaRPr lang="en-US" i="0" dirty="0"/>
          </a:p>
          <a:p>
            <a:endParaRPr lang="en-US" i="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4</a:t>
            </a:fld>
            <a:endParaRPr lang="en-US" dirty="0"/>
          </a:p>
        </p:txBody>
      </p:sp>
    </p:spTree>
    <p:extLst>
      <p:ext uri="{BB962C8B-B14F-4D97-AF65-F5344CB8AC3E}">
        <p14:creationId xmlns:p14="http://schemas.microsoft.com/office/powerpoint/2010/main" val="2430019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Font typeface="+mj-lt"/>
              <a:buNone/>
            </a:pPr>
            <a:r>
              <a:rPr lang="en-US" kern="1200" dirty="0">
                <a:solidFill>
                  <a:srgbClr val="000000"/>
                </a:solidFill>
                <a:effectLst/>
                <a:ea typeface="Times New Roman" panose="02020603050405020304" pitchFamily="18" charset="0"/>
                <a:cs typeface="Times New Roman" panose="02020603050405020304" pitchFamily="18" charset="0"/>
              </a:rPr>
              <a:t>In the </a:t>
            </a:r>
            <a:r>
              <a:rPr lang="en-US" i="1" kern="1200" dirty="0">
                <a:solidFill>
                  <a:srgbClr val="000000"/>
                </a:solidFill>
                <a:effectLst/>
                <a:ea typeface="Times New Roman" panose="02020603050405020304" pitchFamily="18" charset="0"/>
                <a:cs typeface="Times New Roman" panose="02020603050405020304" pitchFamily="18" charset="0"/>
              </a:rPr>
              <a:t>Vendor Portal Access Request </a:t>
            </a:r>
            <a:r>
              <a:rPr lang="en-US" i="0" kern="1200" dirty="0">
                <a:solidFill>
                  <a:srgbClr val="000000"/>
                </a:solidFill>
                <a:effectLst/>
                <a:ea typeface="Times New Roman" panose="02020603050405020304" pitchFamily="18" charset="0"/>
                <a:cs typeface="Times New Roman" panose="02020603050405020304" pitchFamily="18" charset="0"/>
              </a:rPr>
              <a:t>Form, </a:t>
            </a:r>
            <a:r>
              <a:rPr lang="en-US" kern="1200" dirty="0">
                <a:solidFill>
                  <a:srgbClr val="000000"/>
                </a:solidFill>
                <a:effectLst/>
                <a:ea typeface="Times New Roman" panose="02020603050405020304" pitchFamily="18" charset="0"/>
                <a:cs typeface="Times New Roman" panose="02020603050405020304" pitchFamily="18" charset="0"/>
              </a:rPr>
              <a:t>you need to complete the following fields:</a:t>
            </a: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Business Unit: select </a:t>
            </a:r>
            <a:r>
              <a:rPr lang="en-US" i="1" kern="1200" dirty="0">
                <a:solidFill>
                  <a:srgbClr val="000000"/>
                </a:solidFill>
                <a:effectLst/>
                <a:ea typeface="Calibri" panose="020F0502020204030204" pitchFamily="34" charset="0"/>
                <a:cs typeface="Times New Roman" panose="02020603050405020304" pitchFamily="18" charset="0"/>
              </a:rPr>
              <a:t>VRE</a:t>
            </a:r>
            <a:r>
              <a:rPr lang="en-US" kern="1200" dirty="0">
                <a:solidFill>
                  <a:srgbClr val="000000"/>
                </a:solidFill>
                <a:effectLst/>
                <a:ea typeface="Calibri" panose="020F0502020204030204" pitchFamily="34" charset="0"/>
                <a:cs typeface="Times New Roman" panose="02020603050405020304" pitchFamily="18" charset="0"/>
              </a:rPr>
              <a:t> in the drop down menu</a:t>
            </a:r>
          </a:p>
          <a:p>
            <a:pPr marL="514350" marR="0" lvl="0"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tab pos="457200" algn="l"/>
              </a:tabLst>
              <a:defRPr/>
            </a:pPr>
            <a:r>
              <a:rPr lang="en-US" kern="1200" dirty="0">
                <a:solidFill>
                  <a:srgbClr val="000000"/>
                </a:solidFill>
                <a:effectLst/>
                <a:ea typeface="Calibri" panose="020F0502020204030204" pitchFamily="34" charset="0"/>
                <a:cs typeface="Times New Roman" panose="02020603050405020304" pitchFamily="18" charset="0"/>
              </a:rPr>
              <a:t>Requestor’s email </a:t>
            </a:r>
            <a:r>
              <a:rPr lang="en-US" dirty="0">
                <a:solidFill>
                  <a:srgbClr val="000000"/>
                </a:solidFill>
                <a:ea typeface="Calibri" panose="020F0502020204030204" pitchFamily="34" charset="0"/>
                <a:cs typeface="Times New Roman" panose="02020603050405020304" pitchFamily="18" charset="0"/>
              </a:rPr>
              <a:t>a</a:t>
            </a:r>
            <a:r>
              <a:rPr lang="en-US" kern="1200" dirty="0">
                <a:solidFill>
                  <a:srgbClr val="000000"/>
                </a:solidFill>
                <a:effectLst/>
                <a:ea typeface="Calibri" panose="020F0502020204030204" pitchFamily="34" charset="0"/>
                <a:cs typeface="Times New Roman" panose="02020603050405020304" pitchFamily="18" charset="0"/>
              </a:rPr>
              <a:t>ddress</a:t>
            </a: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Requestor’s </a:t>
            </a:r>
            <a:r>
              <a:rPr lang="en-US" dirty="0">
                <a:solidFill>
                  <a:srgbClr val="000000"/>
                </a:solidFill>
                <a:ea typeface="Calibri" panose="020F0502020204030204" pitchFamily="34" charset="0"/>
                <a:cs typeface="Times New Roman" panose="02020603050405020304" pitchFamily="18" charset="0"/>
              </a:rPr>
              <a:t>p</a:t>
            </a:r>
            <a:r>
              <a:rPr lang="en-US" kern="1200" dirty="0">
                <a:solidFill>
                  <a:srgbClr val="000000"/>
                </a:solidFill>
                <a:effectLst/>
                <a:ea typeface="Calibri" panose="020F0502020204030204" pitchFamily="34" charset="0"/>
                <a:cs typeface="Times New Roman" panose="02020603050405020304" pitchFamily="18" charset="0"/>
              </a:rPr>
              <a:t>hone number</a:t>
            </a:r>
            <a:endParaRPr lang="en-US" dirty="0">
              <a:effectLst/>
              <a:ea typeface="Calibri" panose="020F0502020204030204" pitchFamily="34" charset="0"/>
              <a:cs typeface="Times New Roman" panose="02020603050405020304" pitchFamily="18" charset="0"/>
            </a:endParaRP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Portal Type: </a:t>
            </a:r>
            <a:r>
              <a:rPr lang="en-US" i="1" kern="1200" dirty="0">
                <a:solidFill>
                  <a:srgbClr val="000000"/>
                </a:solidFill>
                <a:effectLst/>
                <a:ea typeface="Calibri" panose="020F0502020204030204" pitchFamily="34" charset="0"/>
                <a:cs typeface="Times New Roman" panose="02020603050405020304" pitchFamily="18" charset="0"/>
              </a:rPr>
              <a:t>Shipping Portal</a:t>
            </a:r>
            <a:endParaRPr lang="en-US" i="1" dirty="0">
              <a:solidFill>
                <a:srgbClr val="000000"/>
              </a:solidFill>
              <a:ea typeface="Calibri" panose="020F0502020204030204" pitchFamily="34" charset="0"/>
              <a:cs typeface="Times New Roman" panose="02020603050405020304" pitchFamily="18" charset="0"/>
            </a:endParaRP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Vendor: </a:t>
            </a:r>
            <a:r>
              <a:rPr lang="en-US" i="1" kern="1200" dirty="0">
                <a:solidFill>
                  <a:srgbClr val="000000"/>
                </a:solidFill>
                <a:effectLst/>
                <a:ea typeface="Calibri" panose="020F0502020204030204" pitchFamily="34" charset="0"/>
                <a:cs typeface="Times New Roman" panose="02020603050405020304" pitchFamily="18" charset="0"/>
              </a:rPr>
              <a:t>SMS</a:t>
            </a:r>
            <a:r>
              <a:rPr lang="en-US" kern="1200" dirty="0">
                <a:solidFill>
                  <a:srgbClr val="000000"/>
                </a:solidFill>
                <a:effectLst/>
                <a:ea typeface="Calibri" panose="020F0502020204030204" pitchFamily="34" charset="0"/>
                <a:cs typeface="Times New Roman" panose="02020603050405020304" pitchFamily="18" charset="0"/>
              </a:rPr>
              <a:t> (Systems Made Simple) – this is important. We are only shipping to SMS. Please be mindful of this throughout the shipping process.</a:t>
            </a:r>
            <a:endParaRPr lang="en-US" dirty="0">
              <a:effectLst/>
              <a:ea typeface="Calibri" panose="020F0502020204030204" pitchFamily="34" charset="0"/>
              <a:cs typeface="Times New Roman" panose="02020603050405020304" pitchFamily="18" charset="0"/>
            </a:endParaRP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Regional Office (RO)</a:t>
            </a: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Employee Name – person requesting access</a:t>
            </a:r>
            <a:endParaRPr lang="en-US" dirty="0">
              <a:effectLst/>
              <a:ea typeface="Calibri" panose="020F0502020204030204" pitchFamily="34" charset="0"/>
              <a:cs typeface="Times New Roman" panose="02020603050405020304" pitchFamily="18" charset="0"/>
            </a:endParaRP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Employee Title</a:t>
            </a:r>
            <a:endParaRPr lang="en-US" dirty="0">
              <a:effectLst/>
              <a:ea typeface="Calibri" panose="020F0502020204030204" pitchFamily="34" charset="0"/>
              <a:cs typeface="Times New Roman" panose="02020603050405020304" pitchFamily="18" charset="0"/>
            </a:endParaRP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VBA LAN ID/VA User ID – If you don’t know this, it is located in the Global Address List under Alias in the last column of the GAL</a:t>
            </a:r>
            <a:endParaRPr lang="en-US" dirty="0">
              <a:effectLst/>
              <a:ea typeface="Calibri" panose="020F0502020204030204" pitchFamily="34" charset="0"/>
              <a:cs typeface="Times New Roman" panose="02020603050405020304" pitchFamily="18" charset="0"/>
            </a:endParaRP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VA Email Address</a:t>
            </a: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dirty="0">
                <a:solidFill>
                  <a:srgbClr val="000000"/>
                </a:solidFill>
                <a:cs typeface="Times New Roman" panose="02020603050405020304" pitchFamily="18" charset="0"/>
              </a:rPr>
              <a:t>Exception POC? Select Yes or No – this is the person who is resolving shipping exceptions</a:t>
            </a: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dirty="0">
                <a:solidFill>
                  <a:srgbClr val="000000"/>
                </a:solidFill>
                <a:cs typeface="Times New Roman" panose="02020603050405020304" pitchFamily="18" charset="0"/>
              </a:rPr>
              <a:t>Click on the little blue arrow to add more rows if you have additional POCs that need access</a:t>
            </a:r>
          </a:p>
          <a:p>
            <a:pPr marL="342900" lvl="0" indent="-342900">
              <a:buFont typeface="+mj-lt"/>
              <a:buAutoNum type="arabicPeriod" startAt="2"/>
            </a:pPr>
            <a:r>
              <a:rPr lang="en-US" dirty="0">
                <a:solidFill>
                  <a:srgbClr val="000000"/>
                </a:solidFill>
                <a:ea typeface="Calibri" panose="020F0502020204030204" pitchFamily="34" charset="0"/>
                <a:cs typeface="Times New Roman" panose="02020603050405020304" pitchFamily="18" charset="0"/>
              </a:rPr>
              <a:t>Click </a:t>
            </a:r>
            <a:r>
              <a:rPr lang="en-US" i="1" dirty="0">
                <a:solidFill>
                  <a:srgbClr val="000000"/>
                </a:solidFill>
                <a:ea typeface="Calibri" panose="020F0502020204030204" pitchFamily="34" charset="0"/>
                <a:cs typeface="Times New Roman" panose="02020603050405020304" pitchFamily="18" charset="0"/>
              </a:rPr>
              <a:t>Submit</a:t>
            </a:r>
            <a:r>
              <a:rPr lang="en-US" dirty="0">
                <a:solidFill>
                  <a:srgbClr val="000000"/>
                </a:solidFill>
                <a:ea typeface="Calibri" panose="020F0502020204030204" pitchFamily="34" charset="0"/>
                <a:cs typeface="Times New Roman" panose="02020603050405020304" pitchFamily="18" charset="0"/>
              </a:rPr>
              <a:t> button</a:t>
            </a:r>
            <a:r>
              <a:rPr lang="en-US" dirty="0">
                <a:ea typeface="Calibri" panose="020F0502020204030204" pitchFamily="34" charset="0"/>
                <a:cs typeface="Times New Roman" panose="02020603050405020304" pitchFamily="18" charset="0"/>
              </a:rPr>
              <a:t>. </a:t>
            </a:r>
            <a:r>
              <a:rPr lang="en-US" dirty="0">
                <a:solidFill>
                  <a:srgbClr val="000000"/>
                </a:solidFill>
                <a:ea typeface="Calibri" panose="020F0502020204030204" pitchFamily="34" charset="0"/>
                <a:cs typeface="Times New Roman" panose="02020603050405020304" pitchFamily="18" charset="0"/>
              </a:rPr>
              <a:t>SMS will contact the requestor by email to provide log-in instructions.</a:t>
            </a:r>
          </a:p>
          <a:p>
            <a:pPr lvl="0"/>
            <a:endParaRPr lang="en-US" sz="100" dirty="0">
              <a:solidFill>
                <a:srgbClr val="000000"/>
              </a:solidFill>
              <a:cs typeface="Times New Roman" panose="02020603050405020304" pitchFamily="18"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5</a:t>
            </a:fld>
            <a:endParaRPr lang="en-US" dirty="0"/>
          </a:p>
        </p:txBody>
      </p:sp>
    </p:spTree>
    <p:extLst>
      <p:ext uri="{BB962C8B-B14F-4D97-AF65-F5344CB8AC3E}">
        <p14:creationId xmlns:p14="http://schemas.microsoft.com/office/powerpoint/2010/main" val="1627760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portion of our training will provide instructions on how to create a Document Control Sheet ID, or what we commonly refer to as the DCS ID. Remember that the DCS ID is the sheet you create for each Veteran file number, and needs to be secured to that Veteran’s folder before packing and shipping to scanning.</a:t>
            </a:r>
          </a:p>
        </p:txBody>
      </p:sp>
      <p:sp>
        <p:nvSpPr>
          <p:cNvPr id="4" name="Slide Number Placeholder 3"/>
          <p:cNvSpPr>
            <a:spLocks noGrp="1"/>
          </p:cNvSpPr>
          <p:nvPr>
            <p:ph type="sldNum" sz="quarter" idx="10"/>
          </p:nvPr>
        </p:nvSpPr>
        <p:spPr/>
        <p:txBody>
          <a:bodyPr/>
          <a:lstStyle/>
          <a:p>
            <a:fld id="{A263C7BD-EE4B-42E2-A75C-958D06C60C46}" type="slidenum">
              <a:rPr lang="en-US" smtClean="0"/>
              <a:t>6</a:t>
            </a:fld>
            <a:endParaRPr lang="en-US" dirty="0"/>
          </a:p>
        </p:txBody>
      </p:sp>
    </p:spTree>
    <p:extLst>
      <p:ext uri="{BB962C8B-B14F-4D97-AF65-F5344CB8AC3E}">
        <p14:creationId xmlns:p14="http://schemas.microsoft.com/office/powerpoint/2010/main" val="230917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by logging into VBMS</a:t>
            </a:r>
            <a:endParaRPr lang="en-US" i="0" dirty="0"/>
          </a:p>
          <a:p>
            <a:pPr marL="342900" lvl="0" indent="-342900">
              <a:buFont typeface="+mj-lt"/>
              <a:buAutoNum type="arabicPeriod"/>
            </a:pPr>
            <a:r>
              <a:rPr lang="en-US" dirty="0"/>
              <a:t>Select the </a:t>
            </a:r>
            <a:r>
              <a:rPr lang="en-US" i="1" dirty="0"/>
              <a:t>Search</a:t>
            </a:r>
            <a:r>
              <a:rPr lang="en-US" dirty="0"/>
              <a:t> drop-down on the upper left corner of the toolbar</a:t>
            </a:r>
          </a:p>
          <a:p>
            <a:pPr marL="342900" lvl="0" indent="-342900">
              <a:buFont typeface="+mj-lt"/>
              <a:buAutoNum type="arabicPeriod"/>
            </a:pPr>
            <a:r>
              <a:rPr lang="en-US" dirty="0"/>
              <a:t>A search box will appear. Type the file number or SSN in the search field</a:t>
            </a:r>
          </a:p>
          <a:p>
            <a:pPr marL="342900" lvl="0" indent="-342900">
              <a:buFont typeface="+mj-lt"/>
              <a:buAutoNum type="arabicPeriod"/>
            </a:pPr>
            <a:r>
              <a:rPr lang="en-US" dirty="0"/>
              <a:t>Click on the </a:t>
            </a:r>
            <a:r>
              <a:rPr lang="en-US" i="1" dirty="0"/>
              <a:t>Open Profile</a:t>
            </a:r>
            <a:r>
              <a:rPr lang="en-US" dirty="0"/>
              <a:t> button.</a:t>
            </a:r>
          </a:p>
          <a:p>
            <a:pPr marL="342900" indent="-342900">
              <a:buFont typeface="+mj-lt"/>
              <a:buAutoNum type="arabicPeriod"/>
            </a:pPr>
            <a:r>
              <a:rPr lang="en-US" dirty="0"/>
              <a:t>VBMS will display the Veteran’s profile</a:t>
            </a:r>
            <a:r>
              <a:rPr lang="en-US" b="1" dirty="0"/>
              <a:t>.</a:t>
            </a:r>
            <a:endParaRPr lang="en-US" dirty="0"/>
          </a:p>
          <a:p>
            <a:endParaRPr lang="en-US" i="0" dirty="0"/>
          </a:p>
          <a:p>
            <a:endParaRPr lang="en-US" i="0" dirty="0"/>
          </a:p>
          <a:p>
            <a:endParaRPr lang="en-US"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7</a:t>
            </a:fld>
            <a:endParaRPr lang="en-US" dirty="0"/>
          </a:p>
        </p:txBody>
      </p:sp>
    </p:spTree>
    <p:extLst>
      <p:ext uri="{BB962C8B-B14F-4D97-AF65-F5344CB8AC3E}">
        <p14:creationId xmlns:p14="http://schemas.microsoft.com/office/powerpoint/2010/main" val="1103594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From the </a:t>
            </a:r>
            <a:r>
              <a:rPr lang="en-US" i="1" dirty="0"/>
              <a:t>Actions</a:t>
            </a:r>
            <a:r>
              <a:rPr lang="en-US" dirty="0"/>
              <a:t> drop-down menu in the upper right hand corner, select the </a:t>
            </a:r>
            <a:r>
              <a:rPr lang="en-US" i="1" dirty="0"/>
              <a:t>Create DCS</a:t>
            </a:r>
            <a:r>
              <a:rPr lang="en-US" i="0" dirty="0"/>
              <a:t> option</a:t>
            </a:r>
            <a:r>
              <a:rPr lang="en-US" i="1" dirty="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8</a:t>
            </a:fld>
            <a:endParaRPr lang="en-US" dirty="0"/>
          </a:p>
        </p:txBody>
      </p:sp>
    </p:spTree>
    <p:extLst>
      <p:ext uri="{BB962C8B-B14F-4D97-AF65-F5344CB8AC3E}">
        <p14:creationId xmlns:p14="http://schemas.microsoft.com/office/powerpoint/2010/main" val="3317198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From the </a:t>
            </a:r>
            <a:r>
              <a:rPr lang="en-US" sz="1200" i="1" dirty="0"/>
              <a:t>Create DCS </a:t>
            </a:r>
            <a:r>
              <a:rPr lang="en-US" sz="1200" dirty="0"/>
              <a:t>screen, select the following from the drop-down menus: </a:t>
            </a:r>
          </a:p>
          <a:p>
            <a:pPr marL="285750" lvl="0" indent="-285750">
              <a:buFont typeface="Arial" panose="020B0604020202020204" pitchFamily="34" charset="0"/>
              <a:buChar char="•"/>
            </a:pPr>
            <a:r>
              <a:rPr lang="en-US" sz="1200" dirty="0"/>
              <a:t>Your station from which folders will be shipped</a:t>
            </a:r>
          </a:p>
          <a:p>
            <a:pPr marL="285750" lvl="0" indent="-285750">
              <a:buFont typeface="Arial" panose="020B0604020202020204" pitchFamily="34" charset="0"/>
              <a:buChar char="•"/>
            </a:pPr>
            <a:r>
              <a:rPr lang="en-US" sz="1200" dirty="0"/>
              <a:t>Intake Site: Your RO location</a:t>
            </a:r>
          </a:p>
          <a:p>
            <a:pPr marL="285750" lvl="0" indent="-285750">
              <a:buFont typeface="Arial" panose="020B0604020202020204" pitchFamily="34" charset="0"/>
              <a:buChar char="•"/>
            </a:pPr>
            <a:r>
              <a:rPr lang="en-US" sz="1200" dirty="0"/>
              <a:t>Final Destination: Same as Station field</a:t>
            </a:r>
          </a:p>
          <a:p>
            <a:pPr marL="285750" lvl="0" indent="-285750">
              <a:buFont typeface="Arial" panose="020B0604020202020204" pitchFamily="34" charset="0"/>
              <a:buChar char="•"/>
            </a:pPr>
            <a:r>
              <a:rPr lang="en-US" sz="1200" dirty="0"/>
              <a:t>Box Number: Last four digits of UPS tracking number – which should have already been printed for your reference</a:t>
            </a:r>
          </a:p>
          <a:p>
            <a:pPr marL="285750" lvl="0" indent="-285750">
              <a:buFont typeface="Arial" panose="020B0604020202020204" pitchFamily="34" charset="0"/>
              <a:buChar char="•"/>
            </a:pPr>
            <a:r>
              <a:rPr lang="en-US" sz="1200" dirty="0"/>
              <a:t>Scanning Contents: We ask that you leave this area </a:t>
            </a:r>
            <a:r>
              <a:rPr lang="en-US" sz="1200" u="sng" dirty="0"/>
              <a:t>blank</a:t>
            </a:r>
          </a:p>
          <a:p>
            <a:pPr marL="285750" lvl="0" indent="-285750">
              <a:buFont typeface="Arial" panose="020B0604020202020204" pitchFamily="34" charset="0"/>
              <a:buChar char="•"/>
            </a:pPr>
            <a:r>
              <a:rPr lang="en-US" sz="1200" dirty="0"/>
              <a:t>List of Items: Type the words “CER Folder”</a:t>
            </a:r>
          </a:p>
          <a:p>
            <a:pPr marL="285750" lvl="0" indent="-285750">
              <a:buFont typeface="Arial" panose="020B0604020202020204" pitchFamily="34" charset="0"/>
              <a:buChar char="•"/>
            </a:pPr>
            <a:r>
              <a:rPr lang="en-US" sz="1200" dirty="0"/>
              <a:t>Click </a:t>
            </a:r>
            <a:r>
              <a:rPr lang="en-US" sz="1200" i="1" dirty="0"/>
              <a:t>Submit</a:t>
            </a:r>
            <a:r>
              <a:rPr lang="en-US" sz="1200" dirty="0"/>
              <a:t> button to generate the DCS ID</a:t>
            </a:r>
          </a:p>
          <a:p>
            <a:pPr marL="0" lv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NOTE: </a:t>
            </a:r>
            <a:r>
              <a:rPr lang="en-US" dirty="0"/>
              <a:t>You will first need create your </a:t>
            </a:r>
            <a:r>
              <a:rPr lang="en-US" b="0" dirty="0"/>
              <a:t>UPS shipping label prior to this process of creating a DCS ID. </a:t>
            </a:r>
            <a:r>
              <a:rPr lang="en-US" sz="1200" b="0" dirty="0"/>
              <a:t>Before creating UPS labels, place folders inside box to be weighed, not to exceed 50 pounds, using the hand rule where you can still fit your hand inside the box – do not overstuff the box. Also, only one </a:t>
            </a:r>
            <a:r>
              <a:rPr lang="en-US" sz="1200" dirty="0"/>
              <a:t>UPS tracking number is allowed per shipment. Each box must be issued its own UPS tracking label. Do not use the same UPS tracking number for more than one box. NO CH35 or 36 – only those CH36 that are called up for QA review may be shipped to scanning.</a:t>
            </a:r>
          </a:p>
          <a:p>
            <a:pPr lvl="0">
              <a:defRPr/>
            </a:pPr>
            <a:endParaRPr lang="en-US" sz="1200" i="1"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9</a:t>
            </a:fld>
            <a:endParaRPr lang="en-US" dirty="0"/>
          </a:p>
        </p:txBody>
      </p:sp>
    </p:spTree>
    <p:extLst>
      <p:ext uri="{BB962C8B-B14F-4D97-AF65-F5344CB8AC3E}">
        <p14:creationId xmlns:p14="http://schemas.microsoft.com/office/powerpoint/2010/main" val="2022686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94B38-FABC-FB41-AD08-3348CFB792CE}"/>
              </a:ext>
            </a:extLst>
          </p:cNvPr>
          <p:cNvSpPr/>
          <p:nvPr userDrawn="1"/>
        </p:nvSpPr>
        <p:spPr>
          <a:xfrm>
            <a:off x="0" y="0"/>
            <a:ext cx="9144000" cy="6866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C0582E7-8953-3F4C-8634-1C6FB4EFDA6A}"/>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09D9D88D-4A19-2744-BD82-0762372CF112}"/>
              </a:ext>
            </a:extLst>
          </p:cNvPr>
          <p:cNvSpPr>
            <a:spLocks noGrp="1"/>
          </p:cNvSpPr>
          <p:nvPr>
            <p:ph type="ctrTitle"/>
          </p:nvPr>
        </p:nvSpPr>
        <p:spPr>
          <a:xfrm>
            <a:off x="292261" y="1810853"/>
            <a:ext cx="5308439" cy="2387600"/>
          </a:xfrm>
        </p:spPr>
        <p:txBody>
          <a:bodyPr anchor="b"/>
          <a:lstStyle>
            <a:lvl1pPr algn="l">
              <a:defRPr sz="4500" b="1">
                <a:solidFill>
                  <a:schemeClr val="bg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2508EFAD-519D-1A45-9661-63F66A218F78}"/>
              </a:ext>
            </a:extLst>
          </p:cNvPr>
          <p:cNvSpPr>
            <a:spLocks noGrp="1"/>
          </p:cNvSpPr>
          <p:nvPr>
            <p:ph type="subTitle" idx="1"/>
          </p:nvPr>
        </p:nvSpPr>
        <p:spPr>
          <a:xfrm>
            <a:off x="292261" y="4564064"/>
            <a:ext cx="5308439" cy="933095"/>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763165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285110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spTree>
    <p:extLst>
      <p:ext uri="{BB962C8B-B14F-4D97-AF65-F5344CB8AC3E}">
        <p14:creationId xmlns:p14="http://schemas.microsoft.com/office/powerpoint/2010/main" val="769790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8" name="TextBox 7"/>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3728874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7" name="TextBox 6"/>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5756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476056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60697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711147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996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2291939" y="6350972"/>
            <a:ext cx="661036"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BFB7142-126B-F440-B7EE-CB15A2813446}" type="datetimeFigureOut">
              <a:rPr kumimoji="0" lang="en-US" sz="135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8/3/2020</a:t>
            </a:fld>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3073998" y="6356351"/>
            <a:ext cx="5244352"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559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96835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780744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05596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6719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732241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253683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20426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20530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841785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453528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2291939" y="6350972"/>
            <a:ext cx="661036"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BFB7142-126B-F440-B7EE-CB15A2813446}" type="datetimeFigureOut">
              <a:rPr kumimoji="0" lang="en-US" sz="135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8/3/2020</a:t>
            </a:fld>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3073998" y="6356351"/>
            <a:ext cx="5244352"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7EB7E956-7124-F941-B989-529BD87A7B29}"/>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1FE956A-43BB-7847-8D72-306D51FCB5B4}"/>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5799710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52750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4280C-0C66-B047-B9C7-373A1EDEFF0F}"/>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A close up of a building&#10;&#10;Description automatically generated">
            <a:extLst>
              <a:ext uri="{FF2B5EF4-FFF2-40B4-BE49-F238E27FC236}">
                <a16:creationId xmlns:a16="http://schemas.microsoft.com/office/drawing/2014/main" id="{18F4825A-768D-E240-AE9A-E6929ED17323}"/>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7D08BB7-936D-874F-BF65-E6C1343E70BF}"/>
              </a:ext>
            </a:extLst>
          </p:cNvPr>
          <p:cNvSpPr>
            <a:spLocks noGrp="1"/>
          </p:cNvSpPr>
          <p:nvPr>
            <p:ph type="title" hasCustomPrompt="1"/>
          </p:nvPr>
        </p:nvSpPr>
        <p:spPr>
          <a:xfrm>
            <a:off x="3187893" y="1709739"/>
            <a:ext cx="5791381" cy="2852737"/>
          </a:xfrm>
        </p:spPr>
        <p:txBody>
          <a:bodyPr anchor="b"/>
          <a:lstStyle>
            <a:lvl1pPr algn="r">
              <a:defRPr sz="4500" b="1">
                <a:solidFill>
                  <a:schemeClr val="tx2"/>
                </a:solidFill>
                <a:latin typeface="+mn-lt"/>
              </a:defRPr>
            </a:lvl1pPr>
          </a:lstStyle>
          <a:p>
            <a:r>
              <a:rPr lang="en-US" dirty="0"/>
              <a:t>Click to edit</a:t>
            </a:r>
            <a:br>
              <a:rPr lang="en-US" dirty="0"/>
            </a:br>
            <a:r>
              <a:rPr lang="en-US" dirty="0"/>
              <a:t>Master title style</a:t>
            </a:r>
          </a:p>
        </p:txBody>
      </p:sp>
      <p:sp>
        <p:nvSpPr>
          <p:cNvPr id="3" name="Text Placeholder 2">
            <a:extLst>
              <a:ext uri="{FF2B5EF4-FFF2-40B4-BE49-F238E27FC236}">
                <a16:creationId xmlns:a16="http://schemas.microsoft.com/office/drawing/2014/main" id="{18F19FCC-16CE-F24A-B069-FF6B1C7FEB96}"/>
              </a:ext>
            </a:extLst>
          </p:cNvPr>
          <p:cNvSpPr>
            <a:spLocks noGrp="1"/>
          </p:cNvSpPr>
          <p:nvPr>
            <p:ph type="body" idx="1"/>
          </p:nvPr>
        </p:nvSpPr>
        <p:spPr>
          <a:xfrm>
            <a:off x="3187893" y="4589464"/>
            <a:ext cx="5791381" cy="735572"/>
          </a:xfrm>
        </p:spPr>
        <p:txBody>
          <a:bodyPr/>
          <a:lstStyle>
            <a:lvl1pPr marL="0" indent="0" algn="r">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B04C3BC6-6923-E649-AF41-A824E47D086E}"/>
              </a:ext>
            </a:extLst>
          </p:cNvPr>
          <p:cNvSpPr>
            <a:spLocks noGrp="1"/>
          </p:cNvSpPr>
          <p:nvPr>
            <p:ph type="sldNum" sz="quarter" idx="12"/>
          </p:nvPr>
        </p:nvSpPr>
        <p:spPr>
          <a:xfrm>
            <a:off x="3538538" y="6208173"/>
            <a:ext cx="2057400" cy="365125"/>
          </a:xfrm>
        </p:spPr>
        <p:txBody>
          <a:bodyPr/>
          <a:lstStyle>
            <a:lvl1pPr algn="ct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9768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A6B0-5ACE-8D4E-8C61-B0A8014772B2}"/>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E959F2-A51D-2B40-A03E-C4721B18EA50}"/>
              </a:ext>
            </a:extLst>
          </p:cNvPr>
          <p:cNvSpPr>
            <a:spLocks noGrp="1"/>
          </p:cNvSpPr>
          <p:nvPr>
            <p:ph sz="half" idx="1"/>
          </p:nvPr>
        </p:nvSpPr>
        <p:spPr>
          <a:xfrm>
            <a:off x="318686"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58A00-57DD-1944-AE99-7E13F92CFABE}"/>
              </a:ext>
            </a:extLst>
          </p:cNvPr>
          <p:cNvSpPr>
            <a:spLocks noGrp="1"/>
          </p:cNvSpPr>
          <p:nvPr>
            <p:ph sz="half" idx="2"/>
          </p:nvPr>
        </p:nvSpPr>
        <p:spPr>
          <a:xfrm>
            <a:off x="4319186"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79C73C1-75CC-C74E-9F27-2B4B01127AC3}"/>
              </a:ext>
            </a:extLst>
          </p:cNvPr>
          <p:cNvSpPr>
            <a:spLocks noGrp="1"/>
          </p:cNvSpPr>
          <p:nvPr>
            <p:ph type="dt" sz="half" idx="10"/>
          </p:nvPr>
        </p:nvSpPr>
        <p:spPr>
          <a:xfrm>
            <a:off x="2291939" y="6350972"/>
            <a:ext cx="661036"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BFB7142-126B-F440-B7EE-CB15A2813446}" type="datetimeFigureOut">
              <a:rPr kumimoji="0" lang="en-US" sz="135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8/3/2020</a:t>
            </a:fld>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1BFA9B3-ADEB-0648-A921-275E49B763A4}"/>
              </a:ext>
            </a:extLst>
          </p:cNvPr>
          <p:cNvSpPr>
            <a:spLocks noGrp="1"/>
          </p:cNvSpPr>
          <p:nvPr>
            <p:ph type="ftr" sz="quarter" idx="11"/>
          </p:nvPr>
        </p:nvSpPr>
        <p:spPr>
          <a:xfrm>
            <a:off x="3073998" y="6356351"/>
            <a:ext cx="5244352"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905EE3E-3409-834B-A175-A52573B009B2}"/>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574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D342-8FB4-D641-ADD6-F82A97725C8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Date Placeholder 2">
            <a:extLst>
              <a:ext uri="{FF2B5EF4-FFF2-40B4-BE49-F238E27FC236}">
                <a16:creationId xmlns:a16="http://schemas.microsoft.com/office/drawing/2014/main" id="{F61479D4-4F64-0644-9795-5E6296999777}"/>
              </a:ext>
            </a:extLst>
          </p:cNvPr>
          <p:cNvSpPr>
            <a:spLocks noGrp="1"/>
          </p:cNvSpPr>
          <p:nvPr>
            <p:ph type="dt" sz="half" idx="10"/>
          </p:nvPr>
        </p:nvSpPr>
        <p:spPr>
          <a:xfrm>
            <a:off x="2291939" y="6350972"/>
            <a:ext cx="661036"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BFB7142-126B-F440-B7EE-CB15A2813446}" type="datetimeFigureOut">
              <a:rPr kumimoji="0" lang="en-US" sz="135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8/3/2020</a:t>
            </a:fld>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E65D2BB8-6205-7E47-BA23-424C3B6CF835}"/>
              </a:ext>
            </a:extLst>
          </p:cNvPr>
          <p:cNvSpPr>
            <a:spLocks noGrp="1"/>
          </p:cNvSpPr>
          <p:nvPr>
            <p:ph type="ftr" sz="quarter" idx="11"/>
          </p:nvPr>
        </p:nvSpPr>
        <p:spPr>
          <a:xfrm>
            <a:off x="3073998" y="6356351"/>
            <a:ext cx="5244352"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05FA87B4-9641-B243-8366-4ABDBBD53A70}"/>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296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7D3A7-642A-0F46-8236-237CA67F393D}"/>
              </a:ext>
            </a:extLst>
          </p:cNvPr>
          <p:cNvSpPr>
            <a:spLocks noGrp="1"/>
          </p:cNvSpPr>
          <p:nvPr>
            <p:ph type="dt" sz="half" idx="10"/>
          </p:nvPr>
        </p:nvSpPr>
        <p:spPr>
          <a:xfrm>
            <a:off x="2291939" y="6350972"/>
            <a:ext cx="661036"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BFB7142-126B-F440-B7EE-CB15A2813446}" type="datetimeFigureOut">
              <a:rPr kumimoji="0" lang="en-US" sz="135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8/3/2020</a:t>
            </a:fld>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68481F3A-1FDB-074B-9BA5-3D84769C9861}"/>
              </a:ext>
            </a:extLst>
          </p:cNvPr>
          <p:cNvSpPr>
            <a:spLocks noGrp="1"/>
          </p:cNvSpPr>
          <p:nvPr>
            <p:ph type="ftr" sz="quarter" idx="11"/>
          </p:nvPr>
        </p:nvSpPr>
        <p:spPr>
          <a:xfrm>
            <a:off x="3073998" y="6356351"/>
            <a:ext cx="5244352"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DBAC2CE-61C8-EA46-BF6B-FA56DF66F84D}"/>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021F079-1338-5A4B-97B4-06BF11FD9212}"/>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24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831B-CB70-C84D-8145-3968943E3A47}"/>
              </a:ext>
            </a:extLst>
          </p:cNvPr>
          <p:cNvSpPr>
            <a:spLocks noGrp="1"/>
          </p:cNvSpPr>
          <p:nvPr>
            <p:ph type="title"/>
          </p:nvPr>
        </p:nvSpPr>
        <p:spPr>
          <a:xfrm>
            <a:off x="334687" y="1011630"/>
            <a:ext cx="2949178" cy="1600200"/>
          </a:xfrm>
        </p:spPr>
        <p:txBody>
          <a:bodyPr anchor="b"/>
          <a:lstStyle>
            <a:lvl1pPr>
              <a:defRPr sz="2400">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4B110CE6-528D-314C-A679-134BE283F761}"/>
              </a:ext>
            </a:extLst>
          </p:cNvPr>
          <p:cNvSpPr>
            <a:spLocks noGrp="1"/>
          </p:cNvSpPr>
          <p:nvPr>
            <p:ph idx="1"/>
          </p:nvPr>
        </p:nvSpPr>
        <p:spPr>
          <a:xfrm>
            <a:off x="3592237" y="344246"/>
            <a:ext cx="5217077" cy="551680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198EE-C23F-694A-96E4-99B23841D7A8}"/>
              </a:ext>
            </a:extLst>
          </p:cNvPr>
          <p:cNvSpPr>
            <a:spLocks noGrp="1"/>
          </p:cNvSpPr>
          <p:nvPr>
            <p:ph type="body" sz="half" idx="2"/>
          </p:nvPr>
        </p:nvSpPr>
        <p:spPr>
          <a:xfrm>
            <a:off x="334687" y="2710928"/>
            <a:ext cx="2949178" cy="31580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B3B0384-F08C-664D-9A32-62383351C711}"/>
              </a:ext>
            </a:extLst>
          </p:cNvPr>
          <p:cNvSpPr>
            <a:spLocks noGrp="1"/>
          </p:cNvSpPr>
          <p:nvPr>
            <p:ph type="dt" sz="half" idx="10"/>
          </p:nvPr>
        </p:nvSpPr>
        <p:spPr>
          <a:xfrm>
            <a:off x="2291939" y="6350972"/>
            <a:ext cx="661036"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BFB7142-126B-F440-B7EE-CB15A2813446}" type="datetimeFigureOut">
              <a:rPr kumimoji="0" lang="en-US" sz="135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8/3/2020</a:t>
            </a:fld>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9C2A991-4033-6147-BEDB-E686A035596B}"/>
              </a:ext>
            </a:extLst>
          </p:cNvPr>
          <p:cNvSpPr>
            <a:spLocks noGrp="1"/>
          </p:cNvSpPr>
          <p:nvPr>
            <p:ph type="ftr" sz="quarter" idx="11"/>
          </p:nvPr>
        </p:nvSpPr>
        <p:spPr>
          <a:xfrm>
            <a:off x="3073998" y="6356351"/>
            <a:ext cx="5244352"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2F92A62-751D-7648-8B00-3AD85445A22D}"/>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694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10EB-75D7-8442-9EB4-C10FCA97143C}"/>
              </a:ext>
            </a:extLst>
          </p:cNvPr>
          <p:cNvSpPr>
            <a:spLocks noGrp="1"/>
          </p:cNvSpPr>
          <p:nvPr>
            <p:ph type="title"/>
          </p:nvPr>
        </p:nvSpPr>
        <p:spPr>
          <a:xfrm>
            <a:off x="360730" y="1065007"/>
            <a:ext cx="2949178" cy="1225791"/>
          </a:xfrm>
        </p:spPr>
        <p:txBody>
          <a:bodyPr anchor="b"/>
          <a:lstStyle>
            <a:lvl1pPr>
              <a:defRPr sz="2400">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7C3901F6-1923-0943-9E01-E4286D238956}"/>
              </a:ext>
            </a:extLst>
          </p:cNvPr>
          <p:cNvSpPr>
            <a:spLocks noGrp="1"/>
          </p:cNvSpPr>
          <p:nvPr>
            <p:ph type="pic" idx="1"/>
          </p:nvPr>
        </p:nvSpPr>
        <p:spPr>
          <a:xfrm>
            <a:off x="3618280" y="457201"/>
            <a:ext cx="516499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8EFD46D-A4B6-1D4F-8164-9E842D2942C6}"/>
              </a:ext>
            </a:extLst>
          </p:cNvPr>
          <p:cNvSpPr>
            <a:spLocks noGrp="1"/>
          </p:cNvSpPr>
          <p:nvPr>
            <p:ph type="body" sz="half" idx="2"/>
          </p:nvPr>
        </p:nvSpPr>
        <p:spPr>
          <a:xfrm>
            <a:off x="360730" y="2377440"/>
            <a:ext cx="2949178" cy="349154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D6476633-FBEF-9041-AFB4-D3289965B082}"/>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246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D826E-BF38-704C-BC1A-E057D4FC5B4A}"/>
              </a:ext>
            </a:extLst>
          </p:cNvPr>
          <p:cNvPicPr>
            <a:picLocks noChangeAspect="1"/>
          </p:cNvPicPr>
          <p:nvPr userDrawn="1"/>
        </p:nvPicPr>
        <p:blipFill>
          <a:blip r:embed="rId11"/>
          <a:src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6310F51E-F5B2-C94D-807C-A2289D861856}"/>
              </a:ext>
            </a:extLst>
          </p:cNvPr>
          <p:cNvSpPr>
            <a:spLocks noGrp="1"/>
          </p:cNvSpPr>
          <p:nvPr>
            <p:ph type="title"/>
          </p:nvPr>
        </p:nvSpPr>
        <p:spPr>
          <a:xfrm>
            <a:off x="318687" y="334168"/>
            <a:ext cx="7290323" cy="7794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13CD293-CF85-0C4F-890C-1D67788ABB62}"/>
              </a:ext>
            </a:extLst>
          </p:cNvPr>
          <p:cNvSpPr>
            <a:spLocks noGrp="1"/>
          </p:cNvSpPr>
          <p:nvPr>
            <p:ph type="body" idx="1"/>
          </p:nvPr>
        </p:nvSpPr>
        <p:spPr>
          <a:xfrm>
            <a:off x="318686" y="1452115"/>
            <a:ext cx="7886700" cy="47677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135FEA8-9C6D-4C4D-864E-4E206D9F7587}"/>
              </a:ext>
            </a:extLst>
          </p:cNvPr>
          <p:cNvSpPr>
            <a:spLocks noGrp="1"/>
          </p:cNvSpPr>
          <p:nvPr>
            <p:ph type="sldNum" sz="quarter" idx="4"/>
          </p:nvPr>
        </p:nvSpPr>
        <p:spPr>
          <a:xfrm>
            <a:off x="4015936" y="6356351"/>
            <a:ext cx="515751"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fld id="{2346C6CC-1531-9D43-9929-56C34AA4FDB5}"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92326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txStyles>
    <p:titleStyle>
      <a:lvl1pPr marL="8335" indent="0" algn="l" defTabSz="685800" rtl="0" eaLnBrk="1" latinLnBrk="0" hangingPunct="1">
        <a:lnSpc>
          <a:spcPct val="90000"/>
        </a:lnSpc>
        <a:spcBef>
          <a:spcPct val="0"/>
        </a:spcBef>
        <a:buNone/>
        <a:tabLst/>
        <a:defRPr sz="3000" b="1" kern="1200">
          <a:solidFill>
            <a:srgbClr val="003F72"/>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391716" indent="-176213" algn="l" defTabSz="685800" rtl="0" eaLnBrk="1" latinLnBrk="0" hangingPunct="1">
        <a:lnSpc>
          <a:spcPct val="90000"/>
        </a:lnSpc>
        <a:spcBef>
          <a:spcPts val="375"/>
        </a:spcBef>
        <a:buSzPct val="75000"/>
        <a:buFont typeface="Courier New" panose="02070309020205020404" pitchFamily="49" charset="0"/>
        <a:buChar char="o"/>
        <a:tabLst/>
        <a:defRPr sz="1800" kern="1200">
          <a:solidFill>
            <a:schemeClr val="tx1"/>
          </a:solidFill>
          <a:latin typeface="+mn-lt"/>
          <a:ea typeface="+mn-ea"/>
          <a:cs typeface="+mn-cs"/>
        </a:defRPr>
      </a:lvl2pPr>
      <a:lvl3pPr marL="600075" indent="-176213" algn="l" defTabSz="685800" rtl="0" eaLnBrk="1" latinLnBrk="0" hangingPunct="1">
        <a:lnSpc>
          <a:spcPct val="90000"/>
        </a:lnSpc>
        <a:spcBef>
          <a:spcPts val="375"/>
        </a:spcBef>
        <a:buFont typeface="Wingdings" pitchFamily="2" charset="2"/>
        <a:buChar char="§"/>
        <a:tabLst/>
        <a:defRPr sz="1500" kern="1200">
          <a:solidFill>
            <a:srgbClr val="003F72"/>
          </a:solidFill>
          <a:latin typeface="+mn-lt"/>
          <a:ea typeface="+mn-ea"/>
          <a:cs typeface="+mn-cs"/>
        </a:defRPr>
      </a:lvl3pPr>
      <a:lvl4pPr marL="776288" indent="-160735" algn="l" defTabSz="685800" rtl="0" eaLnBrk="1" latinLnBrk="0" hangingPunct="1">
        <a:lnSpc>
          <a:spcPct val="90000"/>
        </a:lnSpc>
        <a:spcBef>
          <a:spcPts val="375"/>
        </a:spcBef>
        <a:buFont typeface="Arial" panose="020B0604020202020204" pitchFamily="34" charset="0"/>
        <a:buChar char="•"/>
        <a:tabLst/>
        <a:defRPr sz="1350" kern="1200">
          <a:solidFill>
            <a:schemeClr val="tx1">
              <a:lumMod val="50000"/>
              <a:lumOff val="50000"/>
            </a:schemeClr>
          </a:solidFill>
          <a:latin typeface="+mn-lt"/>
          <a:ea typeface="+mn-ea"/>
          <a:cs typeface="+mn-cs"/>
        </a:defRPr>
      </a:lvl4pPr>
      <a:lvl5pPr marL="944166" indent="-160735" algn="l" defTabSz="685800" rtl="0" eaLnBrk="1" latinLnBrk="0" hangingPunct="1">
        <a:lnSpc>
          <a:spcPct val="90000"/>
        </a:lnSpc>
        <a:spcBef>
          <a:spcPts val="375"/>
        </a:spcBef>
        <a:buSzPct val="85000"/>
        <a:buFont typeface="Courier New" panose="02070309020205020404" pitchFamily="49" charset="0"/>
        <a:buChar char="o"/>
        <a:tabLst/>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0" name="TextBox 9"/>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2" r:id="rId10"/>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919F-1677-44F2-BEEF-EAD82A0FC6EF}" type="slidenum">
              <a:rPr lang="en-US" smtClean="0"/>
              <a:t>‹#›</a:t>
            </a:fld>
            <a:endParaRPr lang="en-US" dirty="0"/>
          </a:p>
        </p:txBody>
      </p:sp>
    </p:spTree>
    <p:extLst>
      <p:ext uri="{BB962C8B-B14F-4D97-AF65-F5344CB8AC3E}">
        <p14:creationId xmlns:p14="http://schemas.microsoft.com/office/powerpoint/2010/main" val="12357110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ebapps.vba.va.gov/vbaapps/security/Loginprod.fcc?TYPE=33554433&amp;REALMOID=06-e9e01e39-9ca7-4a65-bdd4-1d0dabaa1d77&amp;GUID=&amp;SMAUTHREASON=0&amp;METHOD=GET&amp;SMAGENTNAME=-SM-U44nX%2btmdfgK7L4Hue3oqiQlfFP8KGlsnI3CAbErB2zjv7nd552rUzfui92l3TLu&amp;TARGET=-SM-HTTP://webapps.vba.va.gov/bep/security/sso?appid%3dvbms%26SAMLRequest%3djVJBTsMwEPyKtffEcUjbYDWtCgiBBKJqAgdum9RtXSV2yDopzyekBcoFcbHk8ezM7o6n8-/eqZJ1qSFuTgPADYMoUdq3NNoHn7NaLYT6bElZlWMtF63Zmpd5aRY71hYbk8SWBtjHSImmSBitF0hUyXTw-%2ByNAPZN1YZwtbAlsQqcb1VtfWUFupJlVNpwv1vHpIYOdcTZLzw-%2BHgd3lF-/YF-%2Bh-/7WdjKKLvgnVof805Gn6RPHUiMNqFeUqCsCdtM3pg26YZhvPZVjXZ-/LcdxsepSO5sTrNi91MSiHRBbYrW0KNUybwAZLUsDubxLAaDTaBpMQ8ygXk2At9rEab9d6P443-%2B2jfk2iJRLpTP2VErbo35NC4BMJATDwReiLORCRFLMXIH1-/Gr8CWpx1daXPc-/V8LzY8kkndZtvSWT2kG7OUrw54Ap8Tk4N6cR-/W3MH7lA7P-/pTHl50az0-/X3T5l9AA-%3D-%3D%26SMPORTALURL%3dhttps-:-/-/webapps.vba.va.gov-:443-/affwebservices-/public-/saml2sso"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vaddtracker.datadimensions.com/VADashboard/VAExceptionFind.aspx"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031703/M21-1-Part-III-Subpart-ii-Chapter-1-Section-F-Veterans-Claims-Intake-Program-VCIP-Shipping?query=m21-1%20part%20iii%20subpart%20ii%20chapter%201%20section%20f%20veterans%20claims%20intake%20program%20vcip%20shippin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vaddtracker.datadimensions.com/VADashboard/VAExceptionFind.aspx"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hyperlink" Target="mailto:VCIP.VBACO@va.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vaww.infoshare.va.gov/sites/OBPI/VCIP/SD/OBPI%20Issue%20Tracker/default.aspx"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ebapps.vba.va.gov/vbaapps/security/Loginprod.fcc?TYPE=33554433&amp;REALMOID=06-e9e01e39-9ca7-4a65-bdd4-1d0dabaa1d77&amp;GUID=&amp;SMAUTHREASON=0&amp;METHOD=GET&amp;SMAGENTNAME=-SM-U44nX%2btmdfgK7L4Hue3oqiQlfFP8KGlsnI3CAbErB2zjv7nd552rUzfui92l3TLu&amp;TARGET=-SM-HTTP://webapps.vba.va.gov/bep/security/sso?appid%3dvbms%26SAMLRequest%3djVJBTsMwEPyKtffEcUjbYDWtCgiBBKJqAgdum9RtXSV2yDopzyekBcoFcbHk8ezM7o6n8-/eqZJ1qSFuTgPADYMoUdq3NNoHn7NaLYT6bElZlWMtF63Zmpd5aRY71hYbk8SWBtjHSImmSBitF0hUyXTw-%2ByNAPZN1YZwtbAlsQqcb1VtfWUFupJlVNpwv1vHpIYOdcTZLzw-%2BHgd3lF-/YF-%2Bh-/7WdjKKLvgnVof805Gn6RPHUiMNqFeUqCsCdtM3pg26YZhvPZVjXZ-/LcdxsepSO5sTrNi91MSiHRBbYrW0KNUybwAZLUsDubxLAaDTaBpMQ8ygXk2At9rEab9d6P443-%2B2jfk2iJRLpTP2VErbo35NC4BMJATDwReiLORCRFLMXIH1-/Gr8CWpx1daXPc-/V8LzY8kkndZtvSWT2kG7OUrw54Ap8Tk4N6cR-/W3MH7lA7P-/pTHl50az0-/X3T5l9AA-%3D-%3D%26SMPORTALURL%3dhttps-:-/-/webapps.vba.va.gov-:443-/affwebservices-/public-/saml2sso"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261" y="1295400"/>
            <a:ext cx="5308439" cy="2387600"/>
          </a:xfrm>
        </p:spPr>
        <p:txBody>
          <a:bodyPr>
            <a:normAutofit/>
          </a:bodyPr>
          <a:lstStyle/>
          <a:p>
            <a:r>
              <a:rPr lang="en-US" sz="3600" b="1" dirty="0"/>
              <a:t>VR&amp;E Folder Shipping and Exceptions Training: Refresher for FY 20</a:t>
            </a:r>
          </a:p>
        </p:txBody>
      </p:sp>
      <p:sp>
        <p:nvSpPr>
          <p:cNvPr id="3" name="Subtitle 2"/>
          <p:cNvSpPr>
            <a:spLocks noGrp="1"/>
          </p:cNvSpPr>
          <p:nvPr>
            <p:ph type="subTitle" idx="1"/>
          </p:nvPr>
        </p:nvSpPr>
        <p:spPr>
          <a:xfrm>
            <a:off x="292261" y="3657600"/>
            <a:ext cx="5308439" cy="933095"/>
          </a:xfrm>
        </p:spPr>
        <p:txBody>
          <a:bodyPr>
            <a:normAutofit/>
          </a:bodyPr>
          <a:lstStyle/>
          <a:p>
            <a:r>
              <a:rPr lang="en-US" sz="2800" b="1" dirty="0"/>
              <a:t>Vocational Rehabilitation &amp; Employment Service</a:t>
            </a:r>
          </a:p>
        </p:txBody>
      </p:sp>
      <p:sp>
        <p:nvSpPr>
          <p:cNvPr id="4" name="Subtitle 2"/>
          <p:cNvSpPr txBox="1">
            <a:spLocks/>
          </p:cNvSpPr>
          <p:nvPr/>
        </p:nvSpPr>
        <p:spPr>
          <a:xfrm>
            <a:off x="212501" y="3703656"/>
            <a:ext cx="7467600" cy="1554144"/>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800" dirty="0">
                <a:solidFill>
                  <a:schemeClr val="bg1"/>
                </a:solidFill>
                <a:latin typeface="+mj-lt"/>
              </a:rPr>
              <a:t>Briefed by: </a:t>
            </a:r>
          </a:p>
          <a:p>
            <a:r>
              <a:rPr lang="en-US" sz="1800" b="1" dirty="0">
                <a:solidFill>
                  <a:schemeClr val="bg1"/>
                </a:solidFill>
                <a:latin typeface="+mj-lt"/>
              </a:rPr>
              <a:t>National Program Implementation Team</a:t>
            </a:r>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4080056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C9361E-70AA-4788-B60E-C668803F0F15}"/>
              </a:ext>
            </a:extLst>
          </p:cNvPr>
          <p:cNvPicPr/>
          <p:nvPr/>
        </p:nvPicPr>
        <p:blipFill>
          <a:blip r:embed="rId3"/>
          <a:stretch>
            <a:fillRect/>
          </a:stretch>
        </p:blipFill>
        <p:spPr>
          <a:xfrm>
            <a:off x="572254" y="3596409"/>
            <a:ext cx="7306945" cy="637691"/>
          </a:xfrm>
          <a:prstGeom prst="rect">
            <a:avLst/>
          </a:prstGeom>
        </p:spPr>
      </p:pic>
      <p:sp>
        <p:nvSpPr>
          <p:cNvPr id="2" name="Title 1"/>
          <p:cNvSpPr>
            <a:spLocks noGrp="1"/>
          </p:cNvSpPr>
          <p:nvPr>
            <p:ph type="title"/>
          </p:nvPr>
        </p:nvSpPr>
        <p:spPr/>
        <p:txBody>
          <a:bodyPr>
            <a:normAutofit/>
          </a:bodyPr>
          <a:lstStyle/>
          <a:p>
            <a:r>
              <a:rPr lang="en-US" dirty="0"/>
              <a:t>Create Document Control Sheet ID cont’d</a:t>
            </a:r>
          </a:p>
        </p:txBody>
      </p:sp>
      <p:sp>
        <p:nvSpPr>
          <p:cNvPr id="6" name="Slide Number Placeholder 5"/>
          <p:cNvSpPr>
            <a:spLocks noGrp="1"/>
          </p:cNvSpPr>
          <p:nvPr>
            <p:ph type="sldNum" sz="quarter" idx="12"/>
          </p:nvPr>
        </p:nvSpPr>
        <p:spPr/>
        <p:txBody>
          <a:bodyPr/>
          <a:lstStyle/>
          <a:p>
            <a:fld id="{04F7EA0F-F264-4DBA-8450-109ED0C85B89}" type="slidenum">
              <a:rPr lang="en-US" smtClean="0"/>
              <a:t>10</a:t>
            </a:fld>
            <a:endParaRPr lang="en-US" dirty="0"/>
          </a:p>
        </p:txBody>
      </p:sp>
      <p:sp>
        <p:nvSpPr>
          <p:cNvPr id="3" name="Rectangle 2">
            <a:extLst>
              <a:ext uri="{FF2B5EF4-FFF2-40B4-BE49-F238E27FC236}">
                <a16:creationId xmlns:a16="http://schemas.microsoft.com/office/drawing/2014/main" id="{390F2915-C283-4EAE-8A75-1121E7A6EB25}"/>
              </a:ext>
            </a:extLst>
          </p:cNvPr>
          <p:cNvSpPr/>
          <p:nvPr/>
        </p:nvSpPr>
        <p:spPr>
          <a:xfrm>
            <a:off x="196796" y="914400"/>
            <a:ext cx="8763000" cy="1791260"/>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startAt="8"/>
            </a:pPr>
            <a:r>
              <a:rPr lang="en-US" sz="2400" dirty="0">
                <a:latin typeface="Calibri" panose="020F0502020204030204" pitchFamily="34" charset="0"/>
                <a:ea typeface="Calibri" panose="020F0502020204030204" pitchFamily="34" charset="0"/>
                <a:cs typeface="Times New Roman" panose="02020603050405020304" pitchFamily="18" charset="0"/>
              </a:rPr>
              <a:t>After clicking </a:t>
            </a:r>
            <a:r>
              <a:rPr lang="en-US" sz="2400" i="1" dirty="0">
                <a:latin typeface="Calibri" panose="020F0502020204030204" pitchFamily="34" charset="0"/>
                <a:ea typeface="Calibri" panose="020F0502020204030204" pitchFamily="34" charset="0"/>
                <a:cs typeface="Times New Roman" panose="02020603050405020304" pitchFamily="18" charset="0"/>
              </a:rPr>
              <a:t>Submit</a:t>
            </a:r>
            <a:r>
              <a:rPr lang="en-US" sz="2400" dirty="0">
                <a:latin typeface="Calibri" panose="020F0502020204030204" pitchFamily="34" charset="0"/>
                <a:ea typeface="Calibri" panose="020F0502020204030204" pitchFamily="34" charset="0"/>
                <a:cs typeface="Times New Roman" panose="02020603050405020304" pitchFamily="18" charset="0"/>
              </a:rPr>
              <a:t>, the message “Do you want to open or save?” will appear at the bottom of the screen</a:t>
            </a:r>
          </a:p>
          <a:p>
            <a:pPr marL="342900" marR="0" lvl="0" indent="-342900">
              <a:lnSpc>
                <a:spcPct val="115000"/>
              </a:lnSpc>
              <a:spcBef>
                <a:spcPts val="0"/>
              </a:spcBef>
              <a:spcAft>
                <a:spcPts val="0"/>
              </a:spcAft>
              <a:buFont typeface="+mj-lt"/>
              <a:buAutoNum type="arabicPeriod" startAt="8"/>
            </a:pPr>
            <a:r>
              <a:rPr lang="en-US" sz="2400" dirty="0">
                <a:latin typeface="Calibri" panose="020F0502020204030204" pitchFamily="34" charset="0"/>
                <a:ea typeface="Calibri" panose="020F0502020204030204" pitchFamily="34" charset="0"/>
                <a:cs typeface="Times New Roman" panose="02020603050405020304" pitchFamily="18" charset="0"/>
              </a:rPr>
              <a:t>Select </a:t>
            </a:r>
            <a:r>
              <a:rPr lang="en-US" sz="2400" i="1" dirty="0">
                <a:latin typeface="Calibri" panose="020F0502020204030204" pitchFamily="34" charset="0"/>
                <a:ea typeface="Calibri" panose="020F0502020204030204" pitchFamily="34" charset="0"/>
                <a:cs typeface="Times New Roman" panose="02020603050405020304" pitchFamily="18" charset="0"/>
              </a:rPr>
              <a:t>Save As</a:t>
            </a:r>
            <a:r>
              <a:rPr lang="en-US" sz="2400" dirty="0">
                <a:latin typeface="Calibri" panose="020F0502020204030204" pitchFamily="34" charset="0"/>
                <a:ea typeface="Calibri" panose="020F0502020204030204" pitchFamily="34" charset="0"/>
                <a:cs typeface="Times New Roman" panose="02020603050405020304" pitchFamily="18" charset="0"/>
              </a:rPr>
              <a:t> to display a PDF view of the DCS ID and to save a copy to the desktop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FCDE6DFD-6198-4ABF-A0C9-349454822D0A}"/>
              </a:ext>
            </a:extLst>
          </p:cNvPr>
          <p:cNvSpPr/>
          <p:nvPr/>
        </p:nvSpPr>
        <p:spPr>
          <a:xfrm>
            <a:off x="6705600" y="3810000"/>
            <a:ext cx="990600" cy="178412"/>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FB3668E-CC19-469C-B02E-DC54AE9E7BEE}"/>
              </a:ext>
            </a:extLst>
          </p:cNvPr>
          <p:cNvSpPr/>
          <p:nvPr/>
        </p:nvSpPr>
        <p:spPr>
          <a:xfrm>
            <a:off x="571500" y="5435025"/>
            <a:ext cx="8001000" cy="584775"/>
          </a:xfrm>
          <a:prstGeom prst="rect">
            <a:avLst/>
          </a:prstGeom>
        </p:spPr>
        <p:txBody>
          <a:bodyPr wrap="square">
            <a:spAutoFit/>
          </a:bodyPr>
          <a:lstStyle/>
          <a:p>
            <a:pPr lvl="0"/>
            <a:r>
              <a:rPr lang="en-US" sz="1600" b="1" dirty="0"/>
              <a:t>NOTE:</a:t>
            </a:r>
            <a:r>
              <a:rPr lang="en-US" sz="1600" dirty="0"/>
              <a:t> DCS IDs </a:t>
            </a:r>
            <a:r>
              <a:rPr lang="en-US" sz="1600" u="sng" dirty="0"/>
              <a:t>CANNOT</a:t>
            </a:r>
            <a:r>
              <a:rPr lang="en-US" sz="1600" dirty="0"/>
              <a:t> be reprinted from VBMS. Please ensure you print and save DCS IDs before shipping folders to scanning.</a:t>
            </a:r>
          </a:p>
        </p:txBody>
      </p:sp>
      <p:sp>
        <p:nvSpPr>
          <p:cNvPr id="4" name="TextBox 3">
            <a:extLst>
              <a:ext uri="{FF2B5EF4-FFF2-40B4-BE49-F238E27FC236}">
                <a16:creationId xmlns:a16="http://schemas.microsoft.com/office/drawing/2014/main" id="{0BCBDDF3-E423-4F32-8B77-C8A3F337D3DB}"/>
              </a:ext>
            </a:extLst>
          </p:cNvPr>
          <p:cNvSpPr txBox="1"/>
          <p:nvPr/>
        </p:nvSpPr>
        <p:spPr>
          <a:xfrm>
            <a:off x="4343400" y="2964740"/>
            <a:ext cx="2230537" cy="369332"/>
          </a:xfrm>
          <a:prstGeom prst="rect">
            <a:avLst/>
          </a:prstGeom>
          <a:noFill/>
        </p:spPr>
        <p:txBody>
          <a:bodyPr wrap="square" rtlCol="0">
            <a:spAutoFit/>
          </a:bodyPr>
          <a:lstStyle/>
          <a:p>
            <a:r>
              <a:rPr lang="en-US" dirty="0">
                <a:latin typeface="Impact" panose="020B0806030902050204" pitchFamily="34" charset="0"/>
              </a:rPr>
              <a:t>Don’t forget to save!</a:t>
            </a:r>
          </a:p>
        </p:txBody>
      </p:sp>
    </p:spTree>
    <p:extLst>
      <p:ext uri="{BB962C8B-B14F-4D97-AF65-F5344CB8AC3E}">
        <p14:creationId xmlns:p14="http://schemas.microsoft.com/office/powerpoint/2010/main" val="65251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Create Document Control Sheet ID cont’d</a:t>
            </a:r>
          </a:p>
        </p:txBody>
      </p:sp>
      <p:sp>
        <p:nvSpPr>
          <p:cNvPr id="6" name="Slide Number Placeholder 5"/>
          <p:cNvSpPr>
            <a:spLocks noGrp="1"/>
          </p:cNvSpPr>
          <p:nvPr>
            <p:ph type="sldNum" sz="quarter" idx="12"/>
          </p:nvPr>
        </p:nvSpPr>
        <p:spPr/>
        <p:txBody>
          <a:bodyPr/>
          <a:lstStyle/>
          <a:p>
            <a:fld id="{04F7EA0F-F264-4DBA-8450-109ED0C85B89}" type="slidenum">
              <a:rPr lang="en-US" smtClean="0"/>
              <a:t>11</a:t>
            </a:fld>
            <a:endParaRPr lang="en-US" dirty="0"/>
          </a:p>
        </p:txBody>
      </p:sp>
      <p:sp>
        <p:nvSpPr>
          <p:cNvPr id="3" name="TextBox 2">
            <a:extLst>
              <a:ext uri="{FF2B5EF4-FFF2-40B4-BE49-F238E27FC236}">
                <a16:creationId xmlns:a16="http://schemas.microsoft.com/office/drawing/2014/main" id="{6E994B99-E058-45FD-810E-C233DB3BDC62}"/>
              </a:ext>
            </a:extLst>
          </p:cNvPr>
          <p:cNvSpPr txBox="1"/>
          <p:nvPr/>
        </p:nvSpPr>
        <p:spPr>
          <a:xfrm>
            <a:off x="76200" y="990600"/>
            <a:ext cx="8995230" cy="1200329"/>
          </a:xfrm>
          <a:prstGeom prst="rect">
            <a:avLst/>
          </a:prstGeom>
          <a:noFill/>
        </p:spPr>
        <p:txBody>
          <a:bodyPr wrap="square" rtlCol="0">
            <a:spAutoFit/>
          </a:bodyPr>
          <a:lstStyle/>
          <a:p>
            <a:pPr marL="342900" lvl="0" indent="-342900">
              <a:buFont typeface="+mj-lt"/>
              <a:buAutoNum type="arabicPeriod" startAt="10"/>
            </a:pPr>
            <a:r>
              <a:rPr lang="en-US" dirty="0"/>
              <a:t>Print the DCS ID and place it on top of the associated CER folder, and secure with a rubber band (no staples or clips)</a:t>
            </a:r>
          </a:p>
          <a:p>
            <a:pPr marL="742950" lvl="1" indent="-285750">
              <a:buFont typeface="Arial" panose="020B0604020202020204" pitchFamily="34" charset="0"/>
              <a:buChar char="•"/>
            </a:pPr>
            <a:r>
              <a:rPr lang="en-US" dirty="0"/>
              <a:t>To avoid Record Management Number (RMN) issues, all DCS IDs and shipping manifests </a:t>
            </a:r>
            <a:r>
              <a:rPr lang="en-US" u="sng" dirty="0"/>
              <a:t>must be created on the same day</a:t>
            </a:r>
            <a:r>
              <a:rPr lang="en-US" dirty="0"/>
              <a:t>.</a:t>
            </a:r>
          </a:p>
        </p:txBody>
      </p:sp>
      <p:pic>
        <p:nvPicPr>
          <p:cNvPr id="5" name="Picture 4">
            <a:extLst>
              <a:ext uri="{FF2B5EF4-FFF2-40B4-BE49-F238E27FC236}">
                <a16:creationId xmlns:a16="http://schemas.microsoft.com/office/drawing/2014/main" id="{DE4937F3-1141-4969-B25B-2991204D832F}"/>
              </a:ext>
            </a:extLst>
          </p:cNvPr>
          <p:cNvPicPr/>
          <p:nvPr/>
        </p:nvPicPr>
        <p:blipFill>
          <a:blip r:embed="rId3"/>
          <a:stretch>
            <a:fillRect/>
          </a:stretch>
        </p:blipFill>
        <p:spPr>
          <a:xfrm>
            <a:off x="1524000" y="2414587"/>
            <a:ext cx="6096000" cy="3681413"/>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33546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CCCBA3-B6CD-4C8F-84F4-EEC55BF0C443}"/>
              </a:ext>
            </a:extLst>
          </p:cNvPr>
          <p:cNvSpPr>
            <a:spLocks noGrp="1"/>
          </p:cNvSpPr>
          <p:nvPr>
            <p:ph type="title"/>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12</a:t>
            </a:fld>
            <a:endParaRPr lang="en-US" dirty="0"/>
          </a:p>
        </p:txBody>
      </p:sp>
      <p:sp>
        <p:nvSpPr>
          <p:cNvPr id="7" name="Rectangle 6">
            <a:extLst>
              <a:ext uri="{FF2B5EF4-FFF2-40B4-BE49-F238E27FC236}">
                <a16:creationId xmlns:a16="http://schemas.microsoft.com/office/drawing/2014/main" id="{D95B863A-DB0E-482D-B9DD-75C9827D5DFF}"/>
              </a:ext>
            </a:extLst>
          </p:cNvPr>
          <p:cNvSpPr/>
          <p:nvPr/>
        </p:nvSpPr>
        <p:spPr>
          <a:xfrm>
            <a:off x="2286000" y="2028617"/>
            <a:ext cx="4572000" cy="2123658"/>
          </a:xfrm>
          <a:prstGeom prst="rect">
            <a:avLst/>
          </a:prstGeom>
        </p:spPr>
        <p:txBody>
          <a:bodyPr>
            <a:spAutoFit/>
          </a:bodyPr>
          <a:lstStyle/>
          <a:p>
            <a:pPr lvl="0" algn="ctr"/>
            <a:r>
              <a:rPr lang="en-US" sz="4400" dirty="0">
                <a:solidFill>
                  <a:srgbClr val="000000"/>
                </a:solidFill>
              </a:rPr>
              <a:t>How to Generate VR&amp;E Shipping Manifests in VBMS </a:t>
            </a:r>
          </a:p>
        </p:txBody>
      </p:sp>
    </p:spTree>
    <p:extLst>
      <p:ext uri="{BB962C8B-B14F-4D97-AF65-F5344CB8AC3E}">
        <p14:creationId xmlns:p14="http://schemas.microsoft.com/office/powerpoint/2010/main" val="3728090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Generate VR&amp;E Manifests in VBMS</a:t>
            </a:r>
          </a:p>
        </p:txBody>
      </p:sp>
      <p:sp>
        <p:nvSpPr>
          <p:cNvPr id="6" name="Slide Number Placeholder 5"/>
          <p:cNvSpPr>
            <a:spLocks noGrp="1"/>
          </p:cNvSpPr>
          <p:nvPr>
            <p:ph type="sldNum" sz="quarter" idx="12"/>
          </p:nvPr>
        </p:nvSpPr>
        <p:spPr>
          <a:xfrm>
            <a:off x="4015936" y="6356351"/>
            <a:ext cx="515751" cy="365125"/>
          </a:xfrm>
        </p:spPr>
        <p:txBody>
          <a:bodyPr/>
          <a:lstStyle/>
          <a:p>
            <a:fld id="{04F7EA0F-F264-4DBA-8450-109ED0C85B89}" type="slidenum">
              <a:rPr lang="en-US" smtClean="0"/>
              <a:t>13</a:t>
            </a:fld>
            <a:endParaRPr lang="en-US" dirty="0"/>
          </a:p>
        </p:txBody>
      </p:sp>
      <p:sp>
        <p:nvSpPr>
          <p:cNvPr id="3" name="TextBox 2">
            <a:extLst>
              <a:ext uri="{FF2B5EF4-FFF2-40B4-BE49-F238E27FC236}">
                <a16:creationId xmlns:a16="http://schemas.microsoft.com/office/drawing/2014/main" id="{7E1F52EA-2245-4334-9182-B6B039681D6E}"/>
              </a:ext>
            </a:extLst>
          </p:cNvPr>
          <p:cNvSpPr txBox="1"/>
          <p:nvPr/>
        </p:nvSpPr>
        <p:spPr>
          <a:xfrm>
            <a:off x="457200" y="838200"/>
            <a:ext cx="8305800" cy="1600438"/>
          </a:xfrm>
          <a:prstGeom prst="rect">
            <a:avLst/>
          </a:prstGeom>
          <a:noFill/>
        </p:spPr>
        <p:txBody>
          <a:bodyPr wrap="square" rtlCol="0">
            <a:spAutoFit/>
          </a:bodyPr>
          <a:lstStyle/>
          <a:p>
            <a:pPr marL="342900" lvl="0" indent="-342900">
              <a:buFont typeface="+mj-lt"/>
              <a:buAutoNum type="arabicPeriod"/>
            </a:pPr>
            <a:r>
              <a:rPr lang="en-US" sz="1400" dirty="0"/>
              <a:t>Log into </a:t>
            </a:r>
            <a:r>
              <a:rPr lang="en-US" sz="1400" u="sng" dirty="0">
                <a:hlinkClick r:id="rId3"/>
              </a:rPr>
              <a:t>VBMS</a:t>
            </a:r>
            <a:endParaRPr lang="en-US" sz="1400" dirty="0"/>
          </a:p>
          <a:p>
            <a:pPr marL="342900" lvl="0" indent="-342900">
              <a:buFont typeface="+mj-lt"/>
              <a:buAutoNum type="arabicPeriod"/>
            </a:pPr>
            <a:r>
              <a:rPr lang="en-US" sz="1400" dirty="0"/>
              <a:t>Select </a:t>
            </a:r>
            <a:r>
              <a:rPr lang="en-US" sz="1400" i="1" dirty="0"/>
              <a:t>Intake</a:t>
            </a:r>
            <a:r>
              <a:rPr lang="en-US" sz="1400" dirty="0"/>
              <a:t> in the upper left corner on the toolbar</a:t>
            </a:r>
          </a:p>
          <a:p>
            <a:pPr marL="342900" lvl="0" indent="-342900">
              <a:buFont typeface="+mj-lt"/>
              <a:buAutoNum type="arabicPeriod"/>
            </a:pPr>
            <a:r>
              <a:rPr lang="en-US" sz="1400" dirty="0"/>
              <a:t>Scroll down to </a:t>
            </a:r>
            <a:r>
              <a:rPr lang="en-US" sz="1400" i="1" dirty="0"/>
              <a:t>File Number: </a:t>
            </a:r>
            <a:r>
              <a:rPr lang="en-US" sz="1400" dirty="0"/>
              <a:t>Enter File Number</a:t>
            </a:r>
          </a:p>
          <a:p>
            <a:pPr marL="342900" lvl="0" indent="-342900">
              <a:buFont typeface="+mj-lt"/>
              <a:buAutoNum type="arabicPeriod"/>
            </a:pPr>
            <a:r>
              <a:rPr lang="en-US" sz="1400" dirty="0"/>
              <a:t>Click the </a:t>
            </a:r>
            <a:r>
              <a:rPr lang="en-US" sz="1400" i="1" dirty="0"/>
              <a:t>Filter </a:t>
            </a:r>
            <a:r>
              <a:rPr lang="en-US" sz="1400" dirty="0"/>
              <a:t>button</a:t>
            </a:r>
          </a:p>
          <a:p>
            <a:pPr marL="342900" lvl="0" indent="-342900">
              <a:buFont typeface="+mj-lt"/>
              <a:buAutoNum type="arabicPeriod"/>
            </a:pPr>
            <a:r>
              <a:rPr lang="en-US" sz="1400" dirty="0"/>
              <a:t>Locate your shipment in the list and click on the hyperlinked Box Number</a:t>
            </a:r>
          </a:p>
          <a:p>
            <a:pPr lvl="0"/>
            <a:r>
              <a:rPr lang="en-US" sz="1400" dirty="0"/>
              <a:t>VBMS will display all the shipments created on the MM/DD/YYY of the search. </a:t>
            </a:r>
          </a:p>
          <a:p>
            <a:endParaRPr lang="en-US" sz="1400" dirty="0"/>
          </a:p>
        </p:txBody>
      </p:sp>
      <p:pic>
        <p:nvPicPr>
          <p:cNvPr id="4" name="Picture 3">
            <a:extLst>
              <a:ext uri="{FF2B5EF4-FFF2-40B4-BE49-F238E27FC236}">
                <a16:creationId xmlns:a16="http://schemas.microsoft.com/office/drawing/2014/main" id="{D8F3319B-CF07-48AE-977C-C80DFD20D59F}"/>
              </a:ext>
            </a:extLst>
          </p:cNvPr>
          <p:cNvPicPr>
            <a:picLocks noChangeAspect="1"/>
          </p:cNvPicPr>
          <p:nvPr/>
        </p:nvPicPr>
        <p:blipFill>
          <a:blip r:embed="rId4"/>
          <a:stretch>
            <a:fillRect/>
          </a:stretch>
        </p:blipFill>
        <p:spPr>
          <a:xfrm>
            <a:off x="1001519" y="2438400"/>
            <a:ext cx="7217162" cy="3710390"/>
          </a:xfrm>
          <a:prstGeom prst="rect">
            <a:avLst/>
          </a:prstGeom>
        </p:spPr>
      </p:pic>
      <p:sp>
        <p:nvSpPr>
          <p:cNvPr id="14" name="Rectangle: Rounded Corners 13">
            <a:extLst>
              <a:ext uri="{FF2B5EF4-FFF2-40B4-BE49-F238E27FC236}">
                <a16:creationId xmlns:a16="http://schemas.microsoft.com/office/drawing/2014/main" id="{ACA88D52-E8D3-4977-988E-9B6B7ECB463D}"/>
              </a:ext>
            </a:extLst>
          </p:cNvPr>
          <p:cNvSpPr/>
          <p:nvPr/>
        </p:nvSpPr>
        <p:spPr>
          <a:xfrm>
            <a:off x="943328" y="4732789"/>
            <a:ext cx="1004316" cy="457200"/>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5984581-91E3-4378-8F9F-6AFE6438597A}"/>
              </a:ext>
            </a:extLst>
          </p:cNvPr>
          <p:cNvSpPr/>
          <p:nvPr/>
        </p:nvSpPr>
        <p:spPr>
          <a:xfrm>
            <a:off x="2362200" y="2378051"/>
            <a:ext cx="519684" cy="304800"/>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A4CAB33-8591-48F8-8F6F-D96B4000E51F}"/>
              </a:ext>
            </a:extLst>
          </p:cNvPr>
          <p:cNvPicPr>
            <a:picLocks noChangeAspect="1"/>
          </p:cNvPicPr>
          <p:nvPr/>
        </p:nvPicPr>
        <p:blipFill>
          <a:blip r:embed="rId5"/>
          <a:stretch>
            <a:fillRect/>
          </a:stretch>
        </p:blipFill>
        <p:spPr>
          <a:xfrm>
            <a:off x="899347" y="5637639"/>
            <a:ext cx="1437453" cy="571500"/>
          </a:xfrm>
          <a:prstGeom prst="rect">
            <a:avLst/>
          </a:prstGeom>
        </p:spPr>
      </p:pic>
      <p:sp>
        <p:nvSpPr>
          <p:cNvPr id="15" name="Rectangle: Rounded Corners 14">
            <a:extLst>
              <a:ext uri="{FF2B5EF4-FFF2-40B4-BE49-F238E27FC236}">
                <a16:creationId xmlns:a16="http://schemas.microsoft.com/office/drawing/2014/main" id="{B4D2199A-36F6-4964-9EEA-D32BF671C628}"/>
              </a:ext>
            </a:extLst>
          </p:cNvPr>
          <p:cNvSpPr/>
          <p:nvPr/>
        </p:nvSpPr>
        <p:spPr>
          <a:xfrm>
            <a:off x="1236977" y="5867400"/>
            <a:ext cx="533400" cy="366457"/>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769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Generate VR&amp;E Manifests in VBMS cont’d</a:t>
            </a:r>
          </a:p>
        </p:txBody>
      </p:sp>
      <p:sp>
        <p:nvSpPr>
          <p:cNvPr id="6" name="Slide Number Placeholder 5"/>
          <p:cNvSpPr>
            <a:spLocks noGrp="1"/>
          </p:cNvSpPr>
          <p:nvPr>
            <p:ph type="sldNum" sz="quarter" idx="12"/>
          </p:nvPr>
        </p:nvSpPr>
        <p:spPr/>
        <p:txBody>
          <a:bodyPr/>
          <a:lstStyle/>
          <a:p>
            <a:fld id="{04F7EA0F-F264-4DBA-8450-109ED0C85B89}" type="slidenum">
              <a:rPr lang="en-US" smtClean="0"/>
              <a:t>14</a:t>
            </a:fld>
            <a:endParaRPr lang="en-US" dirty="0"/>
          </a:p>
        </p:txBody>
      </p:sp>
      <p:sp>
        <p:nvSpPr>
          <p:cNvPr id="3" name="TextBox 2">
            <a:extLst>
              <a:ext uri="{FF2B5EF4-FFF2-40B4-BE49-F238E27FC236}">
                <a16:creationId xmlns:a16="http://schemas.microsoft.com/office/drawing/2014/main" id="{71129907-DE29-4A5C-B3CF-1EDFC935CD50}"/>
              </a:ext>
            </a:extLst>
          </p:cNvPr>
          <p:cNvSpPr txBox="1"/>
          <p:nvPr/>
        </p:nvSpPr>
        <p:spPr>
          <a:xfrm>
            <a:off x="76200" y="885396"/>
            <a:ext cx="8995229" cy="2585323"/>
          </a:xfrm>
          <a:prstGeom prst="rect">
            <a:avLst/>
          </a:prstGeom>
          <a:noFill/>
        </p:spPr>
        <p:txBody>
          <a:bodyPr wrap="square" rtlCol="0">
            <a:spAutoFit/>
          </a:bodyPr>
          <a:lstStyle/>
          <a:p>
            <a:pPr lvl="0"/>
            <a:r>
              <a:rPr lang="en-US" dirty="0"/>
              <a:t>VBMS will display a </a:t>
            </a:r>
            <a:r>
              <a:rPr lang="en-US" i="1" dirty="0"/>
              <a:t>Manifest Details</a:t>
            </a:r>
            <a:r>
              <a:rPr lang="en-US" dirty="0"/>
              <a:t> view listing of all DCS IDs created under the same box number.</a:t>
            </a:r>
          </a:p>
          <a:p>
            <a:pPr marL="342900" lvl="0" indent="-342900">
              <a:buFont typeface="+mj-lt"/>
              <a:buAutoNum type="arabicPeriod"/>
            </a:pPr>
            <a:r>
              <a:rPr lang="en-US" dirty="0"/>
              <a:t>In the </a:t>
            </a:r>
            <a:r>
              <a:rPr lang="en-US" i="1" dirty="0"/>
              <a:t>Shipping</a:t>
            </a:r>
            <a:r>
              <a:rPr lang="en-US" dirty="0"/>
              <a:t> </a:t>
            </a:r>
            <a:r>
              <a:rPr lang="en-US" i="1" dirty="0"/>
              <a:t>Vendor</a:t>
            </a:r>
            <a:r>
              <a:rPr lang="en-US" dirty="0"/>
              <a:t> field, type “SMS”</a:t>
            </a:r>
          </a:p>
          <a:p>
            <a:pPr marL="342900" lvl="0" indent="-342900">
              <a:buFont typeface="+mj-lt"/>
              <a:buAutoNum type="arabicPeriod"/>
            </a:pPr>
            <a:r>
              <a:rPr lang="en-US" dirty="0"/>
              <a:t>In the </a:t>
            </a:r>
            <a:r>
              <a:rPr lang="en-US" i="1" dirty="0"/>
              <a:t>Tracking Number</a:t>
            </a:r>
            <a:r>
              <a:rPr lang="en-US" dirty="0"/>
              <a:t> field, enter the UPS Tracking number created to ship the box (only one UPS tracking number per box)</a:t>
            </a:r>
          </a:p>
          <a:p>
            <a:pPr marL="342900" lvl="0" indent="-342900">
              <a:buFont typeface="+mj-lt"/>
              <a:buAutoNum type="arabicPeriod"/>
            </a:pPr>
            <a:r>
              <a:rPr lang="en-US" dirty="0"/>
              <a:t>From the </a:t>
            </a:r>
            <a:r>
              <a:rPr lang="en-US" i="1" dirty="0"/>
              <a:t>Actions</a:t>
            </a:r>
            <a:r>
              <a:rPr lang="en-US" dirty="0"/>
              <a:t> drop-down menu in the upper right corner of your screen, select </a:t>
            </a:r>
            <a:r>
              <a:rPr lang="en-US" i="1" dirty="0"/>
              <a:t>Generate Manifest</a:t>
            </a:r>
            <a:endParaRPr lang="en-US" dirty="0"/>
          </a:p>
          <a:p>
            <a:pPr marL="342900" lvl="0" indent="-342900">
              <a:buFont typeface="+mj-lt"/>
              <a:buAutoNum type="arabicPeriod"/>
            </a:pPr>
            <a:r>
              <a:rPr lang="en-US" dirty="0"/>
              <a:t>VBMS will populate the </a:t>
            </a:r>
            <a:r>
              <a:rPr lang="en-US" i="1" dirty="0"/>
              <a:t>Manifest ID</a:t>
            </a:r>
            <a:r>
              <a:rPr lang="en-US" dirty="0"/>
              <a:t> and </a:t>
            </a:r>
            <a:r>
              <a:rPr lang="en-US" i="1" dirty="0"/>
              <a:t>RMN</a:t>
            </a:r>
            <a:r>
              <a:rPr lang="en-US" dirty="0"/>
              <a:t> fields </a:t>
            </a:r>
          </a:p>
          <a:p>
            <a:endParaRPr lang="en-US" dirty="0"/>
          </a:p>
        </p:txBody>
      </p:sp>
      <p:pic>
        <p:nvPicPr>
          <p:cNvPr id="9" name="Picture 8">
            <a:extLst>
              <a:ext uri="{FF2B5EF4-FFF2-40B4-BE49-F238E27FC236}">
                <a16:creationId xmlns:a16="http://schemas.microsoft.com/office/drawing/2014/main" id="{33BD31C5-41C2-4339-8A9B-E26C39624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25" y="3247596"/>
            <a:ext cx="8954750" cy="2848404"/>
          </a:xfrm>
          <a:prstGeom prst="rect">
            <a:avLst/>
          </a:prstGeom>
        </p:spPr>
      </p:pic>
    </p:spTree>
    <p:extLst>
      <p:ext uri="{BB962C8B-B14F-4D97-AF65-F5344CB8AC3E}">
        <p14:creationId xmlns:p14="http://schemas.microsoft.com/office/powerpoint/2010/main" val="783195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303DC4-C647-41D9-A1A5-931E863EA5EA}"/>
              </a:ext>
            </a:extLst>
          </p:cNvPr>
          <p:cNvPicPr>
            <a:picLocks noChangeAspect="1"/>
          </p:cNvPicPr>
          <p:nvPr/>
        </p:nvPicPr>
        <p:blipFill>
          <a:blip r:embed="rId3"/>
          <a:stretch>
            <a:fillRect/>
          </a:stretch>
        </p:blipFill>
        <p:spPr>
          <a:xfrm>
            <a:off x="571499" y="4306756"/>
            <a:ext cx="8001000" cy="656746"/>
          </a:xfrm>
          <a:prstGeom prst="rect">
            <a:avLst/>
          </a:prstGeom>
        </p:spPr>
      </p:pic>
      <p:sp>
        <p:nvSpPr>
          <p:cNvPr id="2" name="Title 1"/>
          <p:cNvSpPr>
            <a:spLocks noGrp="1"/>
          </p:cNvSpPr>
          <p:nvPr>
            <p:ph type="title"/>
          </p:nvPr>
        </p:nvSpPr>
        <p:spPr/>
        <p:txBody>
          <a:bodyPr>
            <a:normAutofit/>
          </a:bodyPr>
          <a:lstStyle/>
          <a:p>
            <a:r>
              <a:rPr lang="en-US" dirty="0"/>
              <a:t>Generate VR&amp;E Manifests in VBMS cont’d</a:t>
            </a:r>
          </a:p>
        </p:txBody>
      </p:sp>
      <p:sp>
        <p:nvSpPr>
          <p:cNvPr id="6" name="Slide Number Placeholder 5"/>
          <p:cNvSpPr>
            <a:spLocks noGrp="1"/>
          </p:cNvSpPr>
          <p:nvPr>
            <p:ph type="sldNum" sz="quarter" idx="12"/>
          </p:nvPr>
        </p:nvSpPr>
        <p:spPr/>
        <p:txBody>
          <a:bodyPr/>
          <a:lstStyle/>
          <a:p>
            <a:fld id="{04F7EA0F-F264-4DBA-8450-109ED0C85B89}" type="slidenum">
              <a:rPr lang="en-US" smtClean="0"/>
              <a:t>15</a:t>
            </a:fld>
            <a:endParaRPr lang="en-US" dirty="0"/>
          </a:p>
        </p:txBody>
      </p:sp>
      <p:sp>
        <p:nvSpPr>
          <p:cNvPr id="3" name="Rectangle 2">
            <a:extLst>
              <a:ext uri="{FF2B5EF4-FFF2-40B4-BE49-F238E27FC236}">
                <a16:creationId xmlns:a16="http://schemas.microsoft.com/office/drawing/2014/main" id="{6A393835-0007-417F-BF82-B0E9E19C6C43}"/>
              </a:ext>
            </a:extLst>
          </p:cNvPr>
          <p:cNvSpPr/>
          <p:nvPr/>
        </p:nvSpPr>
        <p:spPr>
          <a:xfrm>
            <a:off x="76200" y="914400"/>
            <a:ext cx="8995230" cy="1791260"/>
          </a:xfrm>
          <a:prstGeom prst="rect">
            <a:avLst/>
          </a:prstGeom>
        </p:spPr>
        <p:txBody>
          <a:bodyPr wrap="square">
            <a:spAutoFit/>
          </a:bodyPr>
          <a:lstStyle/>
          <a:p>
            <a:pPr marL="342900" marR="0" lvl="0" indent="-342900">
              <a:lnSpc>
                <a:spcPct val="115000"/>
              </a:lnSpc>
              <a:spcBef>
                <a:spcPts val="0"/>
              </a:spcBef>
              <a:spcAft>
                <a:spcPts val="0"/>
              </a:spcAft>
              <a:buFont typeface="+mj-lt"/>
              <a:buAutoNum type="arabicPeriod" startAt="5"/>
            </a:pPr>
            <a:r>
              <a:rPr lang="en-US" sz="2400" dirty="0">
                <a:latin typeface="Calibri" panose="020F0502020204030204" pitchFamily="34" charset="0"/>
                <a:ea typeface="Calibri" panose="020F0502020204030204" pitchFamily="34" charset="0"/>
                <a:cs typeface="Times New Roman" panose="02020603050405020304" pitchFamily="18" charset="0"/>
              </a:rPr>
              <a:t>At the bottom of the screen, VBMS will display the message: </a:t>
            </a:r>
            <a:r>
              <a:rPr lang="en-US" sz="2400" i="1" dirty="0">
                <a:latin typeface="Calibri" panose="020F0502020204030204" pitchFamily="34" charset="0"/>
                <a:ea typeface="Calibri" panose="020F0502020204030204" pitchFamily="34" charset="0"/>
                <a:cs typeface="Times New Roman" panose="02020603050405020304" pitchFamily="18" charset="0"/>
              </a:rPr>
              <a:t>Do you want to open or save?</a:t>
            </a:r>
            <a:endParaRPr lang="en-US" sz="32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startAt="5"/>
            </a:pPr>
            <a:r>
              <a:rPr lang="en-US" sz="2400" dirty="0">
                <a:latin typeface="Calibri" panose="020F0502020204030204" pitchFamily="34" charset="0"/>
                <a:ea typeface="Calibri" panose="020F0502020204030204" pitchFamily="34" charset="0"/>
                <a:cs typeface="Times New Roman" panose="02020603050405020304" pitchFamily="18" charset="0"/>
              </a:rPr>
              <a:t>Select </a:t>
            </a:r>
            <a:r>
              <a:rPr lang="en-US" sz="2400" i="1" dirty="0">
                <a:latin typeface="Calibri" panose="020F0502020204030204" pitchFamily="34" charset="0"/>
                <a:ea typeface="Calibri" panose="020F0502020204030204" pitchFamily="34" charset="0"/>
                <a:cs typeface="Times New Roman" panose="02020603050405020304" pitchFamily="18" charset="0"/>
              </a:rPr>
              <a:t>Open</a:t>
            </a:r>
            <a:r>
              <a:rPr lang="en-US" sz="2400" dirty="0">
                <a:latin typeface="Calibri" panose="020F0502020204030204" pitchFamily="34" charset="0"/>
                <a:ea typeface="Calibri" panose="020F0502020204030204" pitchFamily="34" charset="0"/>
                <a:cs typeface="Times New Roman" panose="02020603050405020304" pitchFamily="18" charset="0"/>
              </a:rPr>
              <a:t> to display a PDF view of the Shipping Manifest and/or </a:t>
            </a:r>
            <a:r>
              <a:rPr lang="en-US" sz="2400" i="1" dirty="0">
                <a:latin typeface="Calibri" panose="020F0502020204030204" pitchFamily="34" charset="0"/>
                <a:ea typeface="Calibri" panose="020F0502020204030204" pitchFamily="34" charset="0"/>
                <a:cs typeface="Times New Roman" panose="02020603050405020304" pitchFamily="18" charset="0"/>
              </a:rPr>
              <a:t>Save As </a:t>
            </a:r>
            <a:r>
              <a:rPr lang="en-US" sz="2400" dirty="0">
                <a:latin typeface="Calibri" panose="020F0502020204030204" pitchFamily="34" charset="0"/>
                <a:ea typeface="Calibri" panose="020F0502020204030204" pitchFamily="34" charset="0"/>
                <a:cs typeface="Times New Roman" panose="02020603050405020304" pitchFamily="18" charset="0"/>
              </a:rPr>
              <a:t>to store a copy to your desktop</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73309A1-9A8B-46BE-AD7B-3179D659AF50}"/>
              </a:ext>
            </a:extLst>
          </p:cNvPr>
          <p:cNvSpPr/>
          <p:nvPr/>
        </p:nvSpPr>
        <p:spPr>
          <a:xfrm>
            <a:off x="7383012" y="4529080"/>
            <a:ext cx="685799" cy="212098"/>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4255EE2-F0F5-4934-87FE-C1C46AEFF909}"/>
              </a:ext>
            </a:extLst>
          </p:cNvPr>
          <p:cNvSpPr txBox="1"/>
          <p:nvPr/>
        </p:nvSpPr>
        <p:spPr>
          <a:xfrm>
            <a:off x="1485900" y="5568406"/>
            <a:ext cx="6172200" cy="369332"/>
          </a:xfrm>
          <a:prstGeom prst="rect">
            <a:avLst/>
          </a:prstGeom>
          <a:noFill/>
        </p:spPr>
        <p:txBody>
          <a:bodyPr wrap="square" rtlCol="0">
            <a:spAutoFit/>
          </a:bodyPr>
          <a:lstStyle/>
          <a:p>
            <a:r>
              <a:rPr lang="en-US" b="1" dirty="0"/>
              <a:t>Note: </a:t>
            </a:r>
            <a:r>
              <a:rPr lang="en-US" dirty="0"/>
              <a:t>The shipping manifest can be re-printed if needed. </a:t>
            </a:r>
          </a:p>
        </p:txBody>
      </p:sp>
      <p:sp>
        <p:nvSpPr>
          <p:cNvPr id="9" name="TextBox 8">
            <a:extLst>
              <a:ext uri="{FF2B5EF4-FFF2-40B4-BE49-F238E27FC236}">
                <a16:creationId xmlns:a16="http://schemas.microsoft.com/office/drawing/2014/main" id="{572D2BB7-66EE-4770-A5C4-BF23F960D65B}"/>
              </a:ext>
            </a:extLst>
          </p:cNvPr>
          <p:cNvSpPr txBox="1"/>
          <p:nvPr/>
        </p:nvSpPr>
        <p:spPr>
          <a:xfrm>
            <a:off x="3456731" y="3619616"/>
            <a:ext cx="2230537" cy="369332"/>
          </a:xfrm>
          <a:prstGeom prst="rect">
            <a:avLst/>
          </a:prstGeom>
          <a:noFill/>
        </p:spPr>
        <p:txBody>
          <a:bodyPr wrap="square" rtlCol="0">
            <a:spAutoFit/>
          </a:bodyPr>
          <a:lstStyle/>
          <a:p>
            <a:r>
              <a:rPr lang="en-US" dirty="0">
                <a:latin typeface="Impact" panose="020B0806030902050204" pitchFamily="34" charset="0"/>
              </a:rPr>
              <a:t>Don’t forget to save!</a:t>
            </a:r>
          </a:p>
        </p:txBody>
      </p:sp>
    </p:spTree>
    <p:extLst>
      <p:ext uri="{BB962C8B-B14F-4D97-AF65-F5344CB8AC3E}">
        <p14:creationId xmlns:p14="http://schemas.microsoft.com/office/powerpoint/2010/main" val="2809487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Generate VR&amp;E Manifests in VBMS cont’d</a:t>
            </a:r>
          </a:p>
        </p:txBody>
      </p:sp>
      <p:sp>
        <p:nvSpPr>
          <p:cNvPr id="6" name="Slide Number Placeholder 5"/>
          <p:cNvSpPr>
            <a:spLocks noGrp="1"/>
          </p:cNvSpPr>
          <p:nvPr>
            <p:ph type="sldNum" sz="quarter" idx="12"/>
          </p:nvPr>
        </p:nvSpPr>
        <p:spPr/>
        <p:txBody>
          <a:bodyPr/>
          <a:lstStyle/>
          <a:p>
            <a:fld id="{04F7EA0F-F264-4DBA-8450-109ED0C85B89}" type="slidenum">
              <a:rPr lang="en-US" smtClean="0"/>
              <a:t>16</a:t>
            </a:fld>
            <a:endParaRPr lang="en-US" dirty="0"/>
          </a:p>
        </p:txBody>
      </p:sp>
      <p:sp>
        <p:nvSpPr>
          <p:cNvPr id="3" name="Rectangle 2">
            <a:extLst>
              <a:ext uri="{FF2B5EF4-FFF2-40B4-BE49-F238E27FC236}">
                <a16:creationId xmlns:a16="http://schemas.microsoft.com/office/drawing/2014/main" id="{608EF023-E141-46FB-93ED-91DB31794B4D}"/>
              </a:ext>
            </a:extLst>
          </p:cNvPr>
          <p:cNvSpPr/>
          <p:nvPr/>
        </p:nvSpPr>
        <p:spPr>
          <a:xfrm>
            <a:off x="50800" y="904875"/>
            <a:ext cx="9067800" cy="1366528"/>
          </a:xfrm>
          <a:prstGeom prst="rect">
            <a:avLst/>
          </a:prstGeom>
        </p:spPr>
        <p:txBody>
          <a:bodyPr wrap="square">
            <a:spAutoFit/>
          </a:bodyPr>
          <a:lstStyle/>
          <a:p>
            <a:pPr marL="285750" marR="0" lvl="0" indent="-2857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VBMS will display the shipping manifest</a:t>
            </a:r>
          </a:p>
          <a:p>
            <a:pPr marL="285750" marR="0" lvl="0" indent="-2857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Print the shipping manifest and place inside the box prior to shipping</a:t>
            </a:r>
          </a:p>
          <a:p>
            <a:pPr marL="285750" marR="0" lvl="0" indent="-2857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PLEASE: Write your VR&amp;E office location </a:t>
            </a:r>
            <a:r>
              <a:rPr lang="en-US" b="1" dirty="0">
                <a:latin typeface="Calibri" panose="020F0502020204030204" pitchFamily="34" charset="0"/>
                <a:ea typeface="Calibri" panose="020F0502020204030204" pitchFamily="34" charset="0"/>
                <a:cs typeface="Times New Roman" panose="02020603050405020304" pitchFamily="18" charset="0"/>
              </a:rPr>
              <a:t>(i.e., 306-VR&amp;E New York) </a:t>
            </a:r>
            <a:r>
              <a:rPr lang="en-US" dirty="0">
                <a:latin typeface="Calibri" panose="020F0502020204030204" pitchFamily="34" charset="0"/>
                <a:ea typeface="Calibri" panose="020F0502020204030204" pitchFamily="34" charset="0"/>
                <a:cs typeface="Times New Roman" panose="02020603050405020304" pitchFamily="18" charset="0"/>
              </a:rPr>
              <a:t>and the </a:t>
            </a:r>
            <a:r>
              <a:rPr lang="en-US" b="1" dirty="0">
                <a:latin typeface="Calibri" panose="020F0502020204030204" pitchFamily="34" charset="0"/>
                <a:ea typeface="Calibri" panose="020F0502020204030204" pitchFamily="34" charset="0"/>
                <a:cs typeface="Times New Roman" panose="02020603050405020304" pitchFamily="18" charset="0"/>
              </a:rPr>
              <a:t>RMN</a:t>
            </a:r>
            <a:r>
              <a:rPr lang="en-US" dirty="0">
                <a:latin typeface="Calibri" panose="020F0502020204030204" pitchFamily="34" charset="0"/>
                <a:ea typeface="Calibri" panose="020F0502020204030204" pitchFamily="34" charset="0"/>
                <a:cs typeface="Times New Roman" panose="02020603050405020304" pitchFamily="18" charset="0"/>
              </a:rPr>
              <a:t> in permanent black ink on the outside front of the shipping box</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29EC404-D1C7-4EB6-997C-FA78DC502766}"/>
              </a:ext>
            </a:extLst>
          </p:cNvPr>
          <p:cNvPicPr/>
          <p:nvPr/>
        </p:nvPicPr>
        <p:blipFill>
          <a:blip r:embed="rId3"/>
          <a:stretch>
            <a:fillRect/>
          </a:stretch>
        </p:blipFill>
        <p:spPr>
          <a:xfrm>
            <a:off x="1438275" y="2581275"/>
            <a:ext cx="6257925" cy="3590925"/>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25525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5F744D-A253-4065-8F97-F752C149A316}"/>
              </a:ext>
            </a:extLst>
          </p:cNvPr>
          <p:cNvSpPr>
            <a:spLocks noGrp="1"/>
          </p:cNvSpPr>
          <p:nvPr>
            <p:ph type="title"/>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17</a:t>
            </a:fld>
            <a:endParaRPr lang="en-US" dirty="0"/>
          </a:p>
        </p:txBody>
      </p:sp>
      <p:sp>
        <p:nvSpPr>
          <p:cNvPr id="4" name="TextBox 3">
            <a:extLst>
              <a:ext uri="{FF2B5EF4-FFF2-40B4-BE49-F238E27FC236}">
                <a16:creationId xmlns:a16="http://schemas.microsoft.com/office/drawing/2014/main" id="{D755FC87-FC28-4521-AACA-06347B7F1678}"/>
              </a:ext>
            </a:extLst>
          </p:cNvPr>
          <p:cNvSpPr txBox="1"/>
          <p:nvPr/>
        </p:nvSpPr>
        <p:spPr>
          <a:xfrm>
            <a:off x="1257300" y="2228671"/>
            <a:ext cx="6629400" cy="1200329"/>
          </a:xfrm>
          <a:prstGeom prst="rect">
            <a:avLst/>
          </a:prstGeom>
          <a:noFill/>
        </p:spPr>
        <p:txBody>
          <a:bodyPr wrap="square" rtlCol="0">
            <a:spAutoFit/>
          </a:bodyPr>
          <a:lstStyle/>
          <a:p>
            <a:pPr algn="ctr"/>
            <a:r>
              <a:rPr lang="en-US" sz="3600" dirty="0"/>
              <a:t>How to Add Shipping Information in ddTracker Shipping Portal</a:t>
            </a:r>
          </a:p>
        </p:txBody>
      </p:sp>
    </p:spTree>
    <p:extLst>
      <p:ext uri="{BB962C8B-B14F-4D97-AF65-F5344CB8AC3E}">
        <p14:creationId xmlns:p14="http://schemas.microsoft.com/office/powerpoint/2010/main" val="726919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87" y="334168"/>
            <a:ext cx="8682438" cy="779463"/>
          </a:xfrm>
        </p:spPr>
        <p:txBody>
          <a:bodyPr>
            <a:noAutofit/>
          </a:bodyPr>
          <a:lstStyle/>
          <a:p>
            <a:r>
              <a:rPr lang="en-US" sz="2900" dirty="0"/>
              <a:t>Adding Shipping Information in ddTracker Shipping Portal</a:t>
            </a:r>
          </a:p>
        </p:txBody>
      </p:sp>
      <p:sp>
        <p:nvSpPr>
          <p:cNvPr id="6" name="Slide Number Placeholder 5"/>
          <p:cNvSpPr>
            <a:spLocks noGrp="1"/>
          </p:cNvSpPr>
          <p:nvPr>
            <p:ph type="sldNum" sz="quarter" idx="12"/>
          </p:nvPr>
        </p:nvSpPr>
        <p:spPr/>
        <p:txBody>
          <a:bodyPr/>
          <a:lstStyle/>
          <a:p>
            <a:fld id="{04F7EA0F-F264-4DBA-8450-109ED0C85B89}" type="slidenum">
              <a:rPr lang="en-US" smtClean="0"/>
              <a:t>18</a:t>
            </a:fld>
            <a:endParaRPr lang="en-US" dirty="0"/>
          </a:p>
        </p:txBody>
      </p:sp>
      <p:sp>
        <p:nvSpPr>
          <p:cNvPr id="3" name="Rectangle 2">
            <a:extLst>
              <a:ext uri="{FF2B5EF4-FFF2-40B4-BE49-F238E27FC236}">
                <a16:creationId xmlns:a16="http://schemas.microsoft.com/office/drawing/2014/main" id="{2DFEA944-42A2-473D-97CB-2ECCED4E9873}"/>
              </a:ext>
            </a:extLst>
          </p:cNvPr>
          <p:cNvSpPr/>
          <p:nvPr/>
        </p:nvSpPr>
        <p:spPr>
          <a:xfrm>
            <a:off x="142875" y="1143000"/>
            <a:ext cx="8867775" cy="1841273"/>
          </a:xfrm>
          <a:prstGeom prst="rect">
            <a:avLst/>
          </a:prstGeom>
        </p:spPr>
        <p:txBody>
          <a:bodyPr wrap="square">
            <a:spAutoFit/>
          </a:bodyPr>
          <a:lstStyle/>
          <a:p>
            <a:pPr>
              <a:lnSpc>
                <a:spcPct val="115000"/>
              </a:lnSpc>
            </a:pPr>
            <a:r>
              <a:rPr lang="en-US" sz="2000" b="1" dirty="0">
                <a:latin typeface="Calibri" panose="020F0502020204030204" pitchFamily="34" charset="0"/>
                <a:ea typeface="Calibri" panose="020F0502020204030204" pitchFamily="34" charset="0"/>
                <a:cs typeface="Times New Roman" panose="02020603050405020304" pitchFamily="18" charset="0"/>
              </a:rPr>
              <a:t>Remember! </a:t>
            </a:r>
            <a:r>
              <a:rPr lang="en-US" sz="2000" dirty="0">
                <a:latin typeface="Calibri" panose="020F0502020204030204" pitchFamily="34" charset="0"/>
                <a:ea typeface="Calibri" panose="020F0502020204030204" pitchFamily="34" charset="0"/>
                <a:cs typeface="Times New Roman" panose="02020603050405020304" pitchFamily="18" charset="0"/>
              </a:rPr>
              <a:t>The ddTracker is used to enter shipping information for the scanning vendor. </a:t>
            </a:r>
          </a:p>
          <a:p>
            <a:pPr>
              <a:lnSpc>
                <a:spcPct val="115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Log into the DataDimensions </a:t>
            </a:r>
            <a:r>
              <a:rPr lang="en-US"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ddTracker</a:t>
            </a:r>
            <a:endParaRPr lang="en-US" sz="20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mj-lt"/>
              <a:buAutoNum type="arabicPeriod"/>
            </a:pPr>
            <a:r>
              <a:rPr lang="en-US" sz="2000" dirty="0">
                <a:latin typeface="Calibri" panose="020F0502020204030204" pitchFamily="34" charset="0"/>
                <a:cs typeface="Times New Roman" panose="02020603050405020304" pitchFamily="18" charset="0"/>
              </a:rPr>
              <a:t>Click </a:t>
            </a:r>
            <a:r>
              <a:rPr lang="en-US" sz="2000" i="1" dirty="0">
                <a:latin typeface="Calibri" panose="020F0502020204030204" pitchFamily="34" charset="0"/>
                <a:cs typeface="Times New Roman" panose="02020603050405020304" pitchFamily="18" charset="0"/>
              </a:rPr>
              <a:t>OK</a:t>
            </a:r>
          </a:p>
        </p:txBody>
      </p:sp>
      <p:pic>
        <p:nvPicPr>
          <p:cNvPr id="4" name="Picture 3">
            <a:extLst>
              <a:ext uri="{FF2B5EF4-FFF2-40B4-BE49-F238E27FC236}">
                <a16:creationId xmlns:a16="http://schemas.microsoft.com/office/drawing/2014/main" id="{814EAE9D-8737-4DD3-B9D1-8A5BD78700CC}"/>
              </a:ext>
            </a:extLst>
          </p:cNvPr>
          <p:cNvPicPr>
            <a:picLocks noChangeAspect="1"/>
          </p:cNvPicPr>
          <p:nvPr/>
        </p:nvPicPr>
        <p:blipFill>
          <a:blip r:embed="rId4"/>
          <a:stretch>
            <a:fillRect/>
          </a:stretch>
        </p:blipFill>
        <p:spPr>
          <a:xfrm>
            <a:off x="446634" y="2971800"/>
            <a:ext cx="8270227" cy="2108097"/>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6252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87" y="334168"/>
            <a:ext cx="8560428" cy="779463"/>
          </a:xfrm>
        </p:spPr>
        <p:txBody>
          <a:bodyPr>
            <a:noAutofit/>
          </a:bodyPr>
          <a:lstStyle/>
          <a:p>
            <a:r>
              <a:rPr lang="en-US" sz="2900" dirty="0"/>
              <a:t>Adding Shipping Information in ddTracker Shipping Portal</a:t>
            </a:r>
          </a:p>
        </p:txBody>
      </p:sp>
      <p:sp>
        <p:nvSpPr>
          <p:cNvPr id="6" name="Slide Number Placeholder 5"/>
          <p:cNvSpPr>
            <a:spLocks noGrp="1"/>
          </p:cNvSpPr>
          <p:nvPr>
            <p:ph type="sldNum" sz="quarter" idx="12"/>
          </p:nvPr>
        </p:nvSpPr>
        <p:spPr/>
        <p:txBody>
          <a:bodyPr/>
          <a:lstStyle/>
          <a:p>
            <a:fld id="{04F7EA0F-F264-4DBA-8450-109ED0C85B89}" type="slidenum">
              <a:rPr lang="en-US" smtClean="0"/>
              <a:t>19</a:t>
            </a:fld>
            <a:endParaRPr lang="en-US" dirty="0"/>
          </a:p>
        </p:txBody>
      </p:sp>
      <p:sp>
        <p:nvSpPr>
          <p:cNvPr id="5" name="Text Box 2">
            <a:extLst>
              <a:ext uri="{FF2B5EF4-FFF2-40B4-BE49-F238E27FC236}">
                <a16:creationId xmlns:a16="http://schemas.microsoft.com/office/drawing/2014/main" id="{C5507B93-B088-48B5-A0D6-B4DD23D43D6A}"/>
              </a:ext>
            </a:extLst>
          </p:cNvPr>
          <p:cNvSpPr txBox="1">
            <a:spLocks noChangeArrowheads="1"/>
          </p:cNvSpPr>
          <p:nvPr/>
        </p:nvSpPr>
        <p:spPr bwMode="auto">
          <a:xfrm>
            <a:off x="26377" y="1143000"/>
            <a:ext cx="3352800" cy="107943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457200" marR="0" lvl="0" indent="-457200">
              <a:lnSpc>
                <a:spcPct val="115000"/>
              </a:lnSpc>
              <a:spcBef>
                <a:spcPts val="0"/>
              </a:spcBef>
              <a:spcAft>
                <a:spcPts val="0"/>
              </a:spcAft>
              <a:buFont typeface="+mj-lt"/>
              <a:buAutoNum type="arabicPeriod" startAt="3"/>
            </a:pPr>
            <a:r>
              <a:rPr lang="en-US" sz="2000" dirty="0">
                <a:effectLst/>
                <a:latin typeface="Calibri" panose="020F0502020204030204" pitchFamily="34" charset="0"/>
                <a:ea typeface="Calibri" panose="020F0502020204030204" pitchFamily="34" charset="0"/>
                <a:cs typeface="Times New Roman" panose="02020603050405020304" pitchFamily="18" charset="0"/>
              </a:rPr>
              <a:t>From the Home page select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Create</a:t>
            </a:r>
          </a:p>
          <a:p>
            <a:pPr marL="457200" marR="0" lvl="0" indent="-457200">
              <a:lnSpc>
                <a:spcPct val="115000"/>
              </a:lnSpc>
              <a:spcBef>
                <a:spcPts val="0"/>
              </a:spcBef>
              <a:spcAft>
                <a:spcPts val="0"/>
              </a:spcAft>
              <a:buFont typeface="+mj-lt"/>
              <a:buAutoNum type="arabicPeriod" startAt="3"/>
            </a:pPr>
            <a:r>
              <a:rPr lang="en-US" sz="2000" dirty="0">
                <a:effectLst/>
                <a:latin typeface="Calibri" panose="020F0502020204030204" pitchFamily="34" charset="0"/>
                <a:ea typeface="Calibri" panose="020F0502020204030204" pitchFamily="34" charset="0"/>
                <a:cs typeface="Times New Roman" panose="02020603050405020304" pitchFamily="18" charset="0"/>
              </a:rPr>
              <a:t>Type the RMN and Tracking Number </a:t>
            </a:r>
          </a:p>
          <a:p>
            <a:pPr marL="457200" marR="0" lvl="0" indent="-457200">
              <a:lnSpc>
                <a:spcPct val="115000"/>
              </a:lnSpc>
              <a:spcBef>
                <a:spcPts val="0"/>
              </a:spcBef>
              <a:spcAft>
                <a:spcPts val="0"/>
              </a:spcAft>
              <a:buFont typeface="+mj-lt"/>
              <a:buAutoNum type="arabicPeriod" startAt="3"/>
            </a:pPr>
            <a:r>
              <a:rPr lang="en-US" sz="2000" i="1" dirty="0">
                <a:effectLst/>
                <a:latin typeface="Calibri" panose="020F0502020204030204" pitchFamily="34" charset="0"/>
                <a:ea typeface="Calibri" panose="020F0502020204030204" pitchFamily="34" charset="0"/>
                <a:cs typeface="Times New Roman" panose="02020603050405020304" pitchFamily="18" charset="0"/>
              </a:rPr>
              <a:t>Shipping Method</a:t>
            </a:r>
            <a:r>
              <a:rPr lang="en-US" sz="2000" dirty="0">
                <a:latin typeface="Calibri" panose="020F0502020204030204" pitchFamily="34" charset="0"/>
                <a:ea typeface="Calibri" panose="020F0502020204030204" pitchFamily="34" charset="0"/>
                <a:cs typeface="Times New Roman" panose="02020603050405020304" pitchFamily="18" charset="0"/>
              </a:rPr>
              <a:t>: Select </a:t>
            </a:r>
            <a:r>
              <a:rPr lang="en-US" sz="2000" dirty="0">
                <a:effectLst/>
                <a:latin typeface="Calibri" panose="020F0502020204030204" pitchFamily="34" charset="0"/>
                <a:ea typeface="Calibri" panose="020F0502020204030204" pitchFamily="34" charset="0"/>
                <a:cs typeface="Times New Roman" panose="02020603050405020304" pitchFamily="18" charset="0"/>
              </a:rPr>
              <a:t>UPS</a:t>
            </a:r>
          </a:p>
          <a:p>
            <a:pPr marL="342900" marR="0" lvl="0" indent="-342900">
              <a:lnSpc>
                <a:spcPct val="115000"/>
              </a:lnSpc>
              <a:spcBef>
                <a:spcPts val="0"/>
              </a:spcBef>
              <a:spcAft>
                <a:spcPts val="0"/>
              </a:spcAft>
              <a:buFont typeface="+mj-lt"/>
              <a:buAutoNum type="arabicPeriod" startAt="6"/>
            </a:pPr>
            <a:r>
              <a:rPr lang="en-US" sz="2000" i="1" dirty="0">
                <a:latin typeface="Calibri" panose="020F0502020204030204" pitchFamily="34" charset="0"/>
                <a:ea typeface="Calibri" panose="020F0502020204030204" pitchFamily="34" charset="0"/>
                <a:cs typeface="Times New Roman" panose="02020603050405020304" pitchFamily="18" charset="0"/>
              </a:rPr>
              <a:t>Shipped Return Location: </a:t>
            </a:r>
            <a:r>
              <a:rPr lang="en-US" sz="2000" dirty="0">
                <a:latin typeface="Calibri" panose="020F0502020204030204" pitchFamily="34" charset="0"/>
                <a:ea typeface="Calibri" panose="020F0502020204030204" pitchFamily="34" charset="0"/>
                <a:cs typeface="Times New Roman" panose="02020603050405020304" pitchFamily="18" charset="0"/>
              </a:rPr>
              <a:t>Should be the same as </a:t>
            </a:r>
            <a:r>
              <a:rPr lang="en-US" sz="2000" i="1" dirty="0">
                <a:latin typeface="Calibri" panose="020F0502020204030204" pitchFamily="34" charset="0"/>
                <a:ea typeface="Calibri" panose="020F0502020204030204" pitchFamily="34" charset="0"/>
                <a:cs typeface="Times New Roman" panose="02020603050405020304" pitchFamily="18" charset="0"/>
              </a:rPr>
              <a:t>Shipped from Location</a:t>
            </a:r>
            <a:r>
              <a:rPr lang="en-US" sz="2000" dirty="0">
                <a:latin typeface="Calibri" panose="020F0502020204030204" pitchFamily="34" charset="0"/>
                <a:ea typeface="Calibri" panose="020F0502020204030204" pitchFamily="34" charset="0"/>
                <a:cs typeface="Times New Roman" panose="02020603050405020304" pitchFamily="18" charset="0"/>
              </a:rPr>
              <a:t> field</a:t>
            </a:r>
          </a:p>
          <a:p>
            <a:pPr marL="342900" marR="0" lvl="0" indent="-342900">
              <a:lnSpc>
                <a:spcPct val="115000"/>
              </a:lnSpc>
              <a:spcBef>
                <a:spcPts val="0"/>
              </a:spcBef>
              <a:spcAft>
                <a:spcPts val="0"/>
              </a:spcAft>
              <a:buFont typeface="+mj-lt"/>
              <a:buAutoNum type="arabicPeriod" startAt="6"/>
            </a:pPr>
            <a:r>
              <a:rPr lang="en-US" sz="2000" dirty="0">
                <a:latin typeface="Calibri" panose="020F0502020204030204" pitchFamily="34" charset="0"/>
                <a:ea typeface="Calibri" panose="020F0502020204030204" pitchFamily="34" charset="0"/>
                <a:cs typeface="Times New Roman" panose="02020603050405020304" pitchFamily="18" charset="0"/>
              </a:rPr>
              <a:t>From </a:t>
            </a:r>
            <a:r>
              <a:rPr lang="en-US" sz="2000" i="1" dirty="0">
                <a:latin typeface="Calibri" panose="020F0502020204030204" pitchFamily="34" charset="0"/>
                <a:ea typeface="Calibri" panose="020F0502020204030204" pitchFamily="34" charset="0"/>
                <a:cs typeface="Times New Roman" panose="02020603050405020304" pitchFamily="18" charset="0"/>
              </a:rPr>
              <a:t>Claim Type</a:t>
            </a:r>
            <a:r>
              <a:rPr lang="en-US" sz="2000" dirty="0">
                <a:latin typeface="Calibri" panose="020F0502020204030204" pitchFamily="34" charset="0"/>
                <a:ea typeface="Calibri" panose="020F0502020204030204" pitchFamily="34" charset="0"/>
                <a:cs typeface="Times New Roman" panose="02020603050405020304" pitchFamily="18" charset="0"/>
              </a:rPr>
              <a:t> drop-down: Select </a:t>
            </a:r>
            <a:r>
              <a:rPr lang="en-US" sz="2000" b="1" dirty="0">
                <a:latin typeface="Calibri" panose="020F0502020204030204" pitchFamily="34" charset="0"/>
                <a:ea typeface="Calibri" panose="020F0502020204030204" pitchFamily="34" charset="0"/>
                <a:cs typeface="Times New Roman" panose="02020603050405020304" pitchFamily="18" charset="0"/>
              </a:rPr>
              <a:t>VR&amp;E Active</a:t>
            </a:r>
          </a:p>
          <a:p>
            <a:pPr marL="342900" marR="0" lvl="0" indent="-342900">
              <a:lnSpc>
                <a:spcPct val="115000"/>
              </a:lnSpc>
              <a:spcBef>
                <a:spcPts val="0"/>
              </a:spcBef>
              <a:spcAft>
                <a:spcPts val="0"/>
              </a:spcAft>
              <a:buFont typeface="+mj-lt"/>
              <a:buAutoNum type="arabicPeriod" startAt="6"/>
            </a:pPr>
            <a:r>
              <a:rPr lang="en-US" sz="2000" dirty="0">
                <a:latin typeface="Calibri" panose="020F0502020204030204" pitchFamily="34" charset="0"/>
                <a:ea typeface="Calibri" panose="020F0502020204030204" pitchFamily="34" charset="0"/>
                <a:cs typeface="Times New Roman" panose="02020603050405020304" pitchFamily="18" charset="0"/>
              </a:rPr>
              <a:t>Click </a:t>
            </a:r>
            <a:r>
              <a:rPr lang="en-US" sz="2000" i="1" dirty="0">
                <a:latin typeface="Calibri" panose="020F0502020204030204" pitchFamily="34" charset="0"/>
                <a:ea typeface="Calibri" panose="020F0502020204030204" pitchFamily="34" charset="0"/>
                <a:cs typeface="Times New Roman" panose="02020603050405020304" pitchFamily="18" charset="0"/>
              </a:rPr>
              <a:t>Save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C0EA9419-72EA-408C-893C-ABDEA9277981}"/>
              </a:ext>
            </a:extLst>
          </p:cNvPr>
          <p:cNvGrpSpPr/>
          <p:nvPr/>
        </p:nvGrpSpPr>
        <p:grpSpPr>
          <a:xfrm>
            <a:off x="3571837" y="1421020"/>
            <a:ext cx="5307278" cy="3810000"/>
            <a:chOff x="3571837" y="933340"/>
            <a:chExt cx="5307278" cy="3810000"/>
          </a:xfrm>
        </p:grpSpPr>
        <p:pic>
          <p:nvPicPr>
            <p:cNvPr id="14" name="Picture 2" descr="Machine generated alternative text:&#10;DataDimensions &#10;Dri-æ•v Dy by • &#10;Shipping Manifest &#10;Creata &#10;Saardn Delated &#10;Sear ± Exæptio ns &#10;Available Reports &#10;ddTracker Shipping Manifest Web Portal &#10;R MN &#10;Tracking &#10;Number &#10;Number &#10;Of Parcels &#10;Shipped &#10;Da te &#10;Received &#10;Da te &#10;Dama ged &#10;Shipping &#10;Re tum &#10;Location &#10;Re tum &#10;Date Time &#10;RMN BOX &#10;STR BOX # &#10;307 - Buffalo VA Rego v &#10;Shipping &#10;Method &#10;Shipped &#10;From &#10;Loca ti on &#10;Created &#10;Received &#10;Claim &#10;Type &#10;Retum &#10;Tracking &#10;Number &#10;Comment &#10;RMN BOX &#10;Ship Date &#10;STR BOX &#10;Ship Date &#10;307 - Buffalo VA Regional Office &#10;Sanchez, Ricardo (VBACOSANCHR) &#10;(Unspecified) &#10;COMPLETED &#10;Completed &#10;FSS-COMPLETED &#10;FSS-NOO &#10;FSS-PENDING &#10;PENDING &#10;Active &#10;VR&amp;E Inactive ">
              <a:extLst>
                <a:ext uri="{FF2B5EF4-FFF2-40B4-BE49-F238E27FC236}">
                  <a16:creationId xmlns:a16="http://schemas.microsoft.com/office/drawing/2014/main" id="{186FCC5D-A5EC-47D1-A34D-AD65BFD08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37" y="933340"/>
              <a:ext cx="5307278" cy="3810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22813218-E4AA-4175-BBCC-269BD93062BB}"/>
                </a:ext>
              </a:extLst>
            </p:cNvPr>
            <p:cNvSpPr/>
            <p:nvPr/>
          </p:nvSpPr>
          <p:spPr>
            <a:xfrm>
              <a:off x="3571837" y="1356500"/>
              <a:ext cx="566719" cy="241144"/>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AD8A5CDF-6E06-4D18-8DD1-337029BE81DC}"/>
                </a:ext>
              </a:extLst>
            </p:cNvPr>
            <p:cNvSpPr/>
            <p:nvPr/>
          </p:nvSpPr>
          <p:spPr>
            <a:xfrm>
              <a:off x="4899378" y="1591199"/>
              <a:ext cx="1700157" cy="528221"/>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AFADCEC-A9DA-45B2-97F4-C4E8304D7CC9}"/>
                </a:ext>
              </a:extLst>
            </p:cNvPr>
            <p:cNvSpPr/>
            <p:nvPr/>
          </p:nvSpPr>
          <p:spPr>
            <a:xfrm>
              <a:off x="7086600" y="1524000"/>
              <a:ext cx="990600" cy="384667"/>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FFE5D9BC-0C00-4A3D-980C-DAADCBCAC386}"/>
                </a:ext>
              </a:extLst>
            </p:cNvPr>
            <p:cNvSpPr/>
            <p:nvPr/>
          </p:nvSpPr>
          <p:spPr>
            <a:xfrm>
              <a:off x="4818185" y="3362479"/>
              <a:ext cx="1700157" cy="313593"/>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B54EAFBC-F6A4-43B2-B755-43FFCE239808}"/>
                </a:ext>
              </a:extLst>
            </p:cNvPr>
            <p:cNvSpPr/>
            <p:nvPr/>
          </p:nvSpPr>
          <p:spPr>
            <a:xfrm>
              <a:off x="7086600" y="3913908"/>
              <a:ext cx="914400" cy="143256"/>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 name="Rectangle 2">
            <a:extLst>
              <a:ext uri="{FF2B5EF4-FFF2-40B4-BE49-F238E27FC236}">
                <a16:creationId xmlns:a16="http://schemas.microsoft.com/office/drawing/2014/main" id="{A4F1788D-4A38-4EA1-B653-99FCCCD6B503}"/>
              </a:ext>
            </a:extLst>
          </p:cNvPr>
          <p:cNvSpPr/>
          <p:nvPr/>
        </p:nvSpPr>
        <p:spPr>
          <a:xfrm>
            <a:off x="188686" y="5511225"/>
            <a:ext cx="8802914" cy="584775"/>
          </a:xfrm>
          <a:prstGeom prst="rect">
            <a:avLst/>
          </a:prstGeom>
        </p:spPr>
        <p:txBody>
          <a:bodyPr wrap="square">
            <a:spAutoFit/>
          </a:bodyPr>
          <a:lstStyle/>
          <a:p>
            <a:r>
              <a:rPr lang="en-US" sz="1600" b="1" dirty="0"/>
              <a:t>PLEASE NOTE</a:t>
            </a:r>
            <a:r>
              <a:rPr lang="en-US" sz="1600" dirty="0"/>
              <a:t>: Step 7 has changed to </a:t>
            </a:r>
            <a:r>
              <a:rPr lang="en-US" sz="1600" i="1" dirty="0"/>
              <a:t>VR&amp;E Active </a:t>
            </a:r>
            <a:r>
              <a:rPr lang="en-US" sz="1600" dirty="0"/>
              <a:t>– This does NOT apply to any folders that are in an open case status (excluding QA folders).</a:t>
            </a:r>
          </a:p>
        </p:txBody>
      </p:sp>
    </p:spTree>
    <p:extLst>
      <p:ext uri="{BB962C8B-B14F-4D97-AF65-F5344CB8AC3E}">
        <p14:creationId xmlns:p14="http://schemas.microsoft.com/office/powerpoint/2010/main" val="21410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Purpose </a:t>
            </a:r>
          </a:p>
        </p:txBody>
      </p:sp>
      <p:sp>
        <p:nvSpPr>
          <p:cNvPr id="5" name="Slide Number Placeholder 4"/>
          <p:cNvSpPr>
            <a:spLocks noGrp="1"/>
          </p:cNvSpPr>
          <p:nvPr>
            <p:ph type="sldNum" sz="quarter" idx="12"/>
          </p:nvPr>
        </p:nvSpPr>
        <p:spPr/>
        <p:txBody>
          <a:bodyPr/>
          <a:lstStyle/>
          <a:p>
            <a:fld id="{04F7EA0F-F264-4DBA-8450-109ED0C85B89}" type="slidenum">
              <a:rPr lang="en-US" smtClean="0"/>
              <a:t>2</a:t>
            </a:fld>
            <a:endParaRPr lang="en-US" dirty="0"/>
          </a:p>
        </p:txBody>
      </p:sp>
      <p:sp>
        <p:nvSpPr>
          <p:cNvPr id="3" name="TextBox 2">
            <a:extLst>
              <a:ext uri="{FF2B5EF4-FFF2-40B4-BE49-F238E27FC236}">
                <a16:creationId xmlns:a16="http://schemas.microsoft.com/office/drawing/2014/main" id="{E78610C7-0BED-4C53-A2F4-F305FCE41A7C}"/>
              </a:ext>
            </a:extLst>
          </p:cNvPr>
          <p:cNvSpPr txBox="1"/>
          <p:nvPr/>
        </p:nvSpPr>
        <p:spPr>
          <a:xfrm>
            <a:off x="381000" y="2228671"/>
            <a:ext cx="8382000" cy="1200329"/>
          </a:xfrm>
          <a:prstGeom prst="rect">
            <a:avLst/>
          </a:prstGeom>
          <a:noFill/>
          <a:effectLst/>
        </p:spPr>
        <p:txBody>
          <a:bodyPr wrap="square" rtlCol="0">
            <a:spAutoFit/>
          </a:bodyPr>
          <a:lstStyle/>
          <a:p>
            <a:r>
              <a:rPr lang="en-US" sz="2400" dirty="0"/>
              <a:t>The purpose of this refresher training is to assist the Staff to correctly and efficiently create shipments for VR&amp;E and quickly resolve shipping exceptions that may occur.</a:t>
            </a:r>
          </a:p>
        </p:txBody>
      </p:sp>
    </p:spTree>
    <p:extLst>
      <p:ext uri="{BB962C8B-B14F-4D97-AF65-F5344CB8AC3E}">
        <p14:creationId xmlns:p14="http://schemas.microsoft.com/office/powerpoint/2010/main" val="3823258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87" y="334168"/>
            <a:ext cx="8596713" cy="779463"/>
          </a:xfrm>
        </p:spPr>
        <p:txBody>
          <a:bodyPr>
            <a:noAutofit/>
          </a:bodyPr>
          <a:lstStyle/>
          <a:p>
            <a:r>
              <a:rPr lang="en-US" sz="2900" dirty="0"/>
              <a:t>Adding Shipping Information in ddTracker Shipping Portal</a:t>
            </a:r>
          </a:p>
        </p:txBody>
      </p:sp>
      <p:sp>
        <p:nvSpPr>
          <p:cNvPr id="6" name="Slide Number Placeholder 5"/>
          <p:cNvSpPr>
            <a:spLocks noGrp="1"/>
          </p:cNvSpPr>
          <p:nvPr>
            <p:ph type="sldNum" sz="quarter" idx="12"/>
          </p:nvPr>
        </p:nvSpPr>
        <p:spPr/>
        <p:txBody>
          <a:bodyPr/>
          <a:lstStyle/>
          <a:p>
            <a:fld id="{04F7EA0F-F264-4DBA-8450-109ED0C85B89}" type="slidenum">
              <a:rPr lang="en-US" smtClean="0"/>
              <a:t>20</a:t>
            </a:fld>
            <a:endParaRPr lang="en-US" dirty="0"/>
          </a:p>
        </p:txBody>
      </p:sp>
      <p:pic>
        <p:nvPicPr>
          <p:cNvPr id="8" name="Picture 7">
            <a:extLst>
              <a:ext uri="{FF2B5EF4-FFF2-40B4-BE49-F238E27FC236}">
                <a16:creationId xmlns:a16="http://schemas.microsoft.com/office/drawing/2014/main" id="{5B7D769F-A41A-4EA0-9D8F-65B6DBA9D8F4}"/>
              </a:ext>
            </a:extLst>
          </p:cNvPr>
          <p:cNvPicPr>
            <a:picLocks noChangeAspect="1"/>
          </p:cNvPicPr>
          <p:nvPr/>
        </p:nvPicPr>
        <p:blipFill>
          <a:blip r:embed="rId3"/>
          <a:stretch>
            <a:fillRect/>
          </a:stretch>
        </p:blipFill>
        <p:spPr>
          <a:xfrm>
            <a:off x="3733799" y="1143000"/>
            <a:ext cx="5310786" cy="4030696"/>
          </a:xfrm>
          <a:prstGeom prst="rect">
            <a:avLst/>
          </a:prstGeom>
          <a:ln>
            <a:solidFill>
              <a:schemeClr val="tx2"/>
            </a:solidFill>
          </a:ln>
          <a:effectLst>
            <a:outerShdw blurRad="50800" dist="38100" dir="2700000" algn="tl" rotWithShape="0">
              <a:prstClr val="black">
                <a:alpha val="40000"/>
              </a:prstClr>
            </a:outerShdw>
          </a:effectLst>
        </p:spPr>
      </p:pic>
      <p:sp>
        <p:nvSpPr>
          <p:cNvPr id="5" name="Text Box 2">
            <a:extLst>
              <a:ext uri="{FF2B5EF4-FFF2-40B4-BE49-F238E27FC236}">
                <a16:creationId xmlns:a16="http://schemas.microsoft.com/office/drawing/2014/main" id="{C5507B93-B088-48B5-A0D6-B4DD23D43D6A}"/>
              </a:ext>
            </a:extLst>
          </p:cNvPr>
          <p:cNvSpPr txBox="1">
            <a:spLocks noChangeArrowheads="1"/>
          </p:cNvSpPr>
          <p:nvPr/>
        </p:nvSpPr>
        <p:spPr bwMode="auto">
          <a:xfrm>
            <a:off x="51434" y="1143000"/>
            <a:ext cx="3590925" cy="28194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R="0" lvl="0">
              <a:lnSpc>
                <a:spcPct val="115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 shipping information is saved to </a:t>
            </a:r>
            <a:r>
              <a:rPr lang="en-US" dirty="0">
                <a:latin typeface="Calibri" panose="020F0502020204030204" pitchFamily="34" charset="0"/>
                <a:ea typeface="Calibri" panose="020F0502020204030204" pitchFamily="34" charset="0"/>
                <a:cs typeface="Times New Roman" panose="02020603050405020304" pitchFamily="18" charset="0"/>
              </a:rPr>
              <a:t>ddTr</a:t>
            </a:r>
            <a:r>
              <a:rPr lang="en-US" dirty="0">
                <a:effectLst/>
                <a:latin typeface="Calibri" panose="020F0502020204030204" pitchFamily="34" charset="0"/>
                <a:ea typeface="Calibri" panose="020F0502020204030204" pitchFamily="34" charset="0"/>
                <a:cs typeface="Times New Roman" panose="02020603050405020304" pitchFamily="18" charset="0"/>
              </a:rPr>
              <a:t>acker only when the ‘</a:t>
            </a:r>
            <a:r>
              <a:rPr lang="en-US" i="1" dirty="0">
                <a:effectLst/>
                <a:latin typeface="Calibri" panose="020F0502020204030204" pitchFamily="34" charset="0"/>
                <a:ea typeface="Calibri" panose="020F0502020204030204" pitchFamily="34" charset="0"/>
                <a:cs typeface="Times New Roman" panose="02020603050405020304" pitchFamily="18" charset="0"/>
              </a:rPr>
              <a:t>RMN … saved’</a:t>
            </a:r>
            <a:r>
              <a:rPr lang="en-US" dirty="0">
                <a:effectLst/>
                <a:latin typeface="Calibri" panose="020F0502020204030204" pitchFamily="34" charset="0"/>
                <a:ea typeface="Calibri" panose="020F0502020204030204" pitchFamily="34" charset="0"/>
                <a:cs typeface="Times New Roman" panose="02020603050405020304" pitchFamily="18" charset="0"/>
              </a:rPr>
              <a:t> message appears at the botto</a:t>
            </a:r>
            <a:r>
              <a:rPr lang="en-US" dirty="0">
                <a:latin typeface="Calibri" panose="020F0502020204030204" pitchFamily="34" charset="0"/>
                <a:ea typeface="Calibri" panose="020F0502020204030204" pitchFamily="34" charset="0"/>
                <a:cs typeface="Times New Roman" panose="02020603050405020304" pitchFamily="18" charset="0"/>
              </a:rPr>
              <a:t>m of the screen.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To return to the Home page, select </a:t>
            </a:r>
            <a:r>
              <a:rPr lang="en-US" i="1" dirty="0">
                <a:effectLst/>
                <a:latin typeface="Calibri" panose="020F0502020204030204" pitchFamily="34" charset="0"/>
                <a:ea typeface="Calibri" panose="020F0502020204030204" pitchFamily="34" charset="0"/>
                <a:cs typeface="Times New Roman" panose="02020603050405020304" pitchFamily="18" charset="0"/>
              </a:rPr>
              <a:t>Home</a:t>
            </a:r>
            <a:r>
              <a:rPr lang="en-US" dirty="0">
                <a:effectLst/>
                <a:latin typeface="Calibri" panose="020F0502020204030204" pitchFamily="34" charset="0"/>
                <a:ea typeface="Calibri" panose="020F0502020204030204" pitchFamily="34" charset="0"/>
                <a:cs typeface="Times New Roman" panose="02020603050405020304" pitchFamily="18" charset="0"/>
              </a:rPr>
              <a:t> at the upper right corner of your screen. </a:t>
            </a:r>
          </a:p>
        </p:txBody>
      </p:sp>
      <p:sp>
        <p:nvSpPr>
          <p:cNvPr id="14" name="Rectangle: Rounded Corners 13">
            <a:extLst>
              <a:ext uri="{FF2B5EF4-FFF2-40B4-BE49-F238E27FC236}">
                <a16:creationId xmlns:a16="http://schemas.microsoft.com/office/drawing/2014/main" id="{95EBE5F7-AB27-44E9-AE95-765A5E65B782}"/>
              </a:ext>
            </a:extLst>
          </p:cNvPr>
          <p:cNvSpPr/>
          <p:nvPr/>
        </p:nvSpPr>
        <p:spPr>
          <a:xfrm>
            <a:off x="4876800" y="4817808"/>
            <a:ext cx="1676400" cy="457200"/>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864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REMEMBER!</a:t>
            </a:r>
          </a:p>
        </p:txBody>
      </p:sp>
      <p:sp>
        <p:nvSpPr>
          <p:cNvPr id="6" name="Slide Number Placeholder 5"/>
          <p:cNvSpPr>
            <a:spLocks noGrp="1"/>
          </p:cNvSpPr>
          <p:nvPr>
            <p:ph type="sldNum" sz="quarter" idx="12"/>
          </p:nvPr>
        </p:nvSpPr>
        <p:spPr/>
        <p:txBody>
          <a:bodyPr/>
          <a:lstStyle/>
          <a:p>
            <a:fld id="{04F7EA0F-F264-4DBA-8450-109ED0C85B89}" type="slidenum">
              <a:rPr lang="en-US" smtClean="0"/>
              <a:t>21</a:t>
            </a:fld>
            <a:endParaRPr lang="en-US" dirty="0"/>
          </a:p>
        </p:txBody>
      </p:sp>
      <p:sp>
        <p:nvSpPr>
          <p:cNvPr id="3" name="Rectangle 2">
            <a:extLst>
              <a:ext uri="{FF2B5EF4-FFF2-40B4-BE49-F238E27FC236}">
                <a16:creationId xmlns:a16="http://schemas.microsoft.com/office/drawing/2014/main" id="{24475A94-BA89-4AC1-A2A2-4E5E63CD565F}"/>
              </a:ext>
            </a:extLst>
          </p:cNvPr>
          <p:cNvSpPr/>
          <p:nvPr/>
        </p:nvSpPr>
        <p:spPr>
          <a:xfrm>
            <a:off x="0" y="973753"/>
            <a:ext cx="9144000" cy="4985980"/>
          </a:xfrm>
          <a:prstGeom prst="rect">
            <a:avLst/>
          </a:prstGeom>
        </p:spPr>
        <p:txBody>
          <a:bodyPr wrap="square">
            <a:spAutoFit/>
          </a:bodyPr>
          <a:lstStyle/>
          <a:p>
            <a:r>
              <a:rPr lang="en-US" sz="2400" dirty="0"/>
              <a:t>Completed VRE material, to include folders called up for QA review, must be shipped only to:</a:t>
            </a:r>
          </a:p>
          <a:p>
            <a:endParaRPr lang="en-US" sz="2400" dirty="0"/>
          </a:p>
          <a:p>
            <a:endParaRPr lang="en-US" sz="2400" dirty="0"/>
          </a:p>
          <a:p>
            <a:pPr algn="ctr"/>
            <a:r>
              <a:rPr lang="en-US" sz="2800" b="1" dirty="0"/>
              <a:t>Systems Made Simple (SMS)</a:t>
            </a:r>
          </a:p>
          <a:p>
            <a:pPr algn="ctr"/>
            <a:r>
              <a:rPr lang="en-US" sz="2800" b="1" dirty="0"/>
              <a:t>432 Midland Road, Mail Stop 195601</a:t>
            </a:r>
          </a:p>
          <a:p>
            <a:pPr algn="ctr"/>
            <a:r>
              <a:rPr lang="en-US" sz="2800" b="1" dirty="0"/>
              <a:t>Janesville, WI 53546</a:t>
            </a:r>
            <a:endParaRPr lang="en-US" sz="2800" dirty="0"/>
          </a:p>
          <a:p>
            <a:endParaRPr lang="en-US" sz="2000" dirty="0"/>
          </a:p>
          <a:p>
            <a:endParaRPr lang="en-US" sz="2000" dirty="0"/>
          </a:p>
          <a:p>
            <a:endParaRPr lang="en-US" sz="2000" dirty="0"/>
          </a:p>
          <a:p>
            <a:endParaRPr lang="en-US" sz="2000" dirty="0"/>
          </a:p>
          <a:p>
            <a:endParaRPr lang="en-US" sz="2000" dirty="0"/>
          </a:p>
          <a:p>
            <a:r>
              <a:rPr lang="en-US" dirty="0"/>
              <a:t>For additional shipping instructions, follow the steps listed in the </a:t>
            </a:r>
            <a:r>
              <a:rPr lang="en-US" u="sng" dirty="0">
                <a:hlinkClick r:id="rId3"/>
              </a:rPr>
              <a:t>M21-1, Part III, subpart ii, Chapter 1, Section F</a:t>
            </a:r>
            <a:r>
              <a:rPr lang="en-US" dirty="0"/>
              <a:t> </a:t>
            </a:r>
            <a:r>
              <a:rPr lang="en-US" i="1" dirty="0"/>
              <a:t>Veterans Claims Intake Program (VCIP) Shipping</a:t>
            </a:r>
            <a:r>
              <a:rPr lang="en-US" sz="2000" dirty="0"/>
              <a:t>.</a:t>
            </a:r>
          </a:p>
        </p:txBody>
      </p:sp>
    </p:spTree>
    <p:extLst>
      <p:ext uri="{BB962C8B-B14F-4D97-AF65-F5344CB8AC3E}">
        <p14:creationId xmlns:p14="http://schemas.microsoft.com/office/powerpoint/2010/main" val="2502733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032303-CC53-40F9-8C3D-B9DB2A544131}"/>
              </a:ext>
            </a:extLst>
          </p:cNvPr>
          <p:cNvSpPr>
            <a:spLocks noGrp="1"/>
          </p:cNvSpPr>
          <p:nvPr>
            <p:ph type="title"/>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22</a:t>
            </a:fld>
            <a:endParaRPr lang="en-US" dirty="0"/>
          </a:p>
        </p:txBody>
      </p:sp>
      <p:sp>
        <p:nvSpPr>
          <p:cNvPr id="3" name="TextBox 2">
            <a:extLst>
              <a:ext uri="{FF2B5EF4-FFF2-40B4-BE49-F238E27FC236}">
                <a16:creationId xmlns:a16="http://schemas.microsoft.com/office/drawing/2014/main" id="{304CAA9E-1883-43DA-AD89-80CB5CD5B397}"/>
              </a:ext>
            </a:extLst>
          </p:cNvPr>
          <p:cNvSpPr txBox="1"/>
          <p:nvPr/>
        </p:nvSpPr>
        <p:spPr>
          <a:xfrm>
            <a:off x="1562100" y="2705725"/>
            <a:ext cx="6019800" cy="1446550"/>
          </a:xfrm>
          <a:prstGeom prst="rect">
            <a:avLst/>
          </a:prstGeom>
          <a:noFill/>
        </p:spPr>
        <p:txBody>
          <a:bodyPr wrap="square" rtlCol="0">
            <a:spAutoFit/>
          </a:bodyPr>
          <a:lstStyle/>
          <a:p>
            <a:pPr algn="ctr"/>
            <a:r>
              <a:rPr lang="en-US" sz="4400" dirty="0"/>
              <a:t>How to Resolve Shipping Exceptions by Type</a:t>
            </a:r>
          </a:p>
        </p:txBody>
      </p:sp>
    </p:spTree>
    <p:extLst>
      <p:ext uri="{BB962C8B-B14F-4D97-AF65-F5344CB8AC3E}">
        <p14:creationId xmlns:p14="http://schemas.microsoft.com/office/powerpoint/2010/main" val="1402803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1D529A-64C7-474D-8369-6A89996CE492}"/>
              </a:ext>
            </a:extLst>
          </p:cNvPr>
          <p:cNvSpPr>
            <a:spLocks noGrp="1"/>
          </p:cNvSpPr>
          <p:nvPr>
            <p:ph type="title"/>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23</a:t>
            </a:fld>
            <a:endParaRPr lang="en-US" dirty="0"/>
          </a:p>
        </p:txBody>
      </p:sp>
      <p:sp>
        <p:nvSpPr>
          <p:cNvPr id="2" name="Rectangle 1">
            <a:extLst>
              <a:ext uri="{FF2B5EF4-FFF2-40B4-BE49-F238E27FC236}">
                <a16:creationId xmlns:a16="http://schemas.microsoft.com/office/drawing/2014/main" id="{303846E7-AA6A-4B6F-9A9D-859547817F86}"/>
              </a:ext>
            </a:extLst>
          </p:cNvPr>
          <p:cNvSpPr/>
          <p:nvPr/>
        </p:nvSpPr>
        <p:spPr>
          <a:xfrm>
            <a:off x="0" y="1828800"/>
            <a:ext cx="9144000" cy="1327736"/>
          </a:xfrm>
          <a:prstGeom prst="rect">
            <a:avLst/>
          </a:prstGeom>
        </p:spPr>
        <p:txBody>
          <a:bodyPr wrap="square">
            <a:spAutoFit/>
          </a:bodyPr>
          <a:lstStyle/>
          <a:p>
            <a:pPr lvl="0" algn="ctr">
              <a:lnSpc>
                <a:spcPct val="150000"/>
              </a:lnSpc>
            </a:pPr>
            <a:r>
              <a:rPr lang="en-US" altLang="en-US" sz="3200" dirty="0">
                <a:ea typeface="Calibri" panose="020F0502020204030204" pitchFamily="34" charset="0"/>
                <a:cs typeface="Times New Roman" panose="02020603050405020304" pitchFamily="18" charset="0"/>
              </a:rPr>
              <a:t>RMN/UPS Tracking Missing from Vendor Portal</a:t>
            </a:r>
          </a:p>
          <a:p>
            <a:pPr lvl="0" algn="ctr">
              <a:lnSpc>
                <a:spcPct val="150000"/>
              </a:lnSpc>
            </a:pPr>
            <a:r>
              <a:rPr lang="en-US" altLang="en-US" sz="2400" dirty="0">
                <a:ea typeface="Calibri" panose="020F0502020204030204" pitchFamily="34" charset="0"/>
                <a:cs typeface="Times New Roman" panose="02020603050405020304" pitchFamily="18" charset="0"/>
              </a:rPr>
              <a:t>(Shipping information was not added to the ddTracker Portal)</a:t>
            </a:r>
          </a:p>
        </p:txBody>
      </p:sp>
    </p:spTree>
    <p:extLst>
      <p:ext uri="{BB962C8B-B14F-4D97-AF65-F5344CB8AC3E}">
        <p14:creationId xmlns:p14="http://schemas.microsoft.com/office/powerpoint/2010/main" val="522539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017BC9-7AFE-4866-BABC-FCF84CB5DC0A}"/>
              </a:ext>
            </a:extLst>
          </p:cNvPr>
          <p:cNvSpPr>
            <a:spLocks noGrp="1"/>
          </p:cNvSpPr>
          <p:nvPr>
            <p:ph type="title"/>
          </p:nvPr>
        </p:nvSpPr>
        <p:spPr>
          <a:xfrm>
            <a:off x="318687" y="334168"/>
            <a:ext cx="8520513" cy="779463"/>
          </a:xfrm>
        </p:spPr>
        <p:txBody>
          <a:bodyPr>
            <a:noAutofit/>
          </a:bodyPr>
          <a:lstStyle/>
          <a:p>
            <a:r>
              <a:rPr lang="en-US" altLang="en-US" sz="2800" dirty="0">
                <a:ea typeface="Calibri" panose="020F0502020204030204" pitchFamily="34" charset="0"/>
                <a:cs typeface="Times New Roman" panose="02020603050405020304" pitchFamily="18" charset="0"/>
              </a:rPr>
              <a:t>RMN/UPS Tracking Number Missing from Vendor Portal</a:t>
            </a:r>
            <a:endParaRPr lang="en-US" sz="2800" dirty="0"/>
          </a:p>
        </p:txBody>
      </p:sp>
      <p:sp>
        <p:nvSpPr>
          <p:cNvPr id="6" name="Slide Number Placeholder 5"/>
          <p:cNvSpPr>
            <a:spLocks noGrp="1"/>
          </p:cNvSpPr>
          <p:nvPr>
            <p:ph type="sldNum" sz="quarter" idx="12"/>
          </p:nvPr>
        </p:nvSpPr>
        <p:spPr/>
        <p:txBody>
          <a:bodyPr/>
          <a:lstStyle/>
          <a:p>
            <a:fld id="{04F7EA0F-F264-4DBA-8450-109ED0C85B89}" type="slidenum">
              <a:rPr lang="en-US" smtClean="0"/>
              <a:t>24</a:t>
            </a:fld>
            <a:endParaRPr lang="en-US" dirty="0"/>
          </a:p>
        </p:txBody>
      </p:sp>
      <p:sp>
        <p:nvSpPr>
          <p:cNvPr id="5" name="Rectangle 4">
            <a:extLst>
              <a:ext uri="{FF2B5EF4-FFF2-40B4-BE49-F238E27FC236}">
                <a16:creationId xmlns:a16="http://schemas.microsoft.com/office/drawing/2014/main" id="{B3D3F037-61DA-4521-9ADD-752DC84A994C}"/>
              </a:ext>
            </a:extLst>
          </p:cNvPr>
          <p:cNvSpPr/>
          <p:nvPr/>
        </p:nvSpPr>
        <p:spPr>
          <a:xfrm>
            <a:off x="509945" y="971252"/>
            <a:ext cx="8090486" cy="2000548"/>
          </a:xfrm>
          <a:prstGeom prst="rect">
            <a:avLst/>
          </a:prstGeom>
        </p:spPr>
        <p:txBody>
          <a:bodyPr wrap="square">
            <a:spAutoFit/>
          </a:bodyPr>
          <a:lstStyle/>
          <a:p>
            <a:pPr lvl="0"/>
            <a:r>
              <a:rPr lang="en-US" dirty="0"/>
              <a:t>This shipping exception occurs when the person responsible for shipping does not add the shipping information into the ddTracker portal </a:t>
            </a:r>
            <a:r>
              <a:rPr lang="en-US" u="sng" dirty="0"/>
              <a:t>prior to shipping a box</a:t>
            </a:r>
            <a:r>
              <a:rPr lang="en-US" dirty="0"/>
              <a:t>.</a:t>
            </a:r>
          </a:p>
          <a:p>
            <a:pPr marL="342900" lvl="0" indent="-342900">
              <a:buFont typeface="+mj-lt"/>
              <a:buAutoNum type="arabicPeriod"/>
            </a:pPr>
            <a:endParaRPr lang="en-US" sz="800" dirty="0"/>
          </a:p>
          <a:p>
            <a:pPr marL="342900" lvl="0" indent="-342900">
              <a:buFont typeface="+mj-lt"/>
              <a:buAutoNum type="arabicPeriod"/>
            </a:pPr>
            <a:r>
              <a:rPr lang="en-US" dirty="0"/>
              <a:t>To resolve shipping exceptions with a missing RMN and/or UPS Tracking number, sign into the </a:t>
            </a:r>
            <a:r>
              <a:rPr lang="en-US" dirty="0">
                <a:solidFill>
                  <a:srgbClr val="002060"/>
                </a:solidFill>
                <a:hlinkClick r:id="rId3"/>
              </a:rPr>
              <a:t>ddTracker</a:t>
            </a:r>
            <a:endParaRPr lang="en-US" dirty="0">
              <a:solidFill>
                <a:srgbClr val="002060"/>
              </a:solidFill>
            </a:endParaRPr>
          </a:p>
          <a:p>
            <a:pPr marL="342900" lvl="0" indent="-342900">
              <a:buFont typeface="+mj-lt"/>
              <a:buAutoNum type="arabicPeriod"/>
            </a:pPr>
            <a:endParaRPr lang="en-US" sz="800" dirty="0">
              <a:solidFill>
                <a:srgbClr val="002060"/>
              </a:solidFill>
            </a:endParaRPr>
          </a:p>
          <a:p>
            <a:pPr marL="342900" lvl="0" indent="-342900">
              <a:buFont typeface="+mj-lt"/>
              <a:buAutoNum type="arabicPeriod"/>
            </a:pPr>
            <a:r>
              <a:rPr lang="en-US" dirty="0"/>
              <a:t>From the </a:t>
            </a:r>
            <a:r>
              <a:rPr lang="en-US" i="1" dirty="0"/>
              <a:t>Home</a:t>
            </a:r>
            <a:r>
              <a:rPr lang="en-US" dirty="0"/>
              <a:t> page select </a:t>
            </a:r>
            <a:r>
              <a:rPr lang="en-US" i="1" dirty="0"/>
              <a:t>Create</a:t>
            </a:r>
          </a:p>
          <a:p>
            <a:pPr marL="342900" lvl="0" indent="-342900">
              <a:buFont typeface="Arial" panose="020B0604020202020204" pitchFamily="34" charset="0"/>
              <a:buChar char="•"/>
            </a:pPr>
            <a:endParaRPr lang="en-US" dirty="0"/>
          </a:p>
        </p:txBody>
      </p:sp>
      <p:grpSp>
        <p:nvGrpSpPr>
          <p:cNvPr id="9" name="Group 8">
            <a:extLst>
              <a:ext uri="{FF2B5EF4-FFF2-40B4-BE49-F238E27FC236}">
                <a16:creationId xmlns:a16="http://schemas.microsoft.com/office/drawing/2014/main" id="{82CEDCD0-50E0-4E67-821E-327354B8E0C5}"/>
              </a:ext>
            </a:extLst>
          </p:cNvPr>
          <p:cNvGrpSpPr/>
          <p:nvPr/>
        </p:nvGrpSpPr>
        <p:grpSpPr>
          <a:xfrm>
            <a:off x="36319" y="2667001"/>
            <a:ext cx="9037739" cy="2971799"/>
            <a:chOff x="36319" y="2590800"/>
            <a:chExt cx="9037739" cy="2971799"/>
          </a:xfrm>
        </p:grpSpPr>
        <p:pic>
          <p:nvPicPr>
            <p:cNvPr id="3" name="Picture 2">
              <a:extLst>
                <a:ext uri="{FF2B5EF4-FFF2-40B4-BE49-F238E27FC236}">
                  <a16:creationId xmlns:a16="http://schemas.microsoft.com/office/drawing/2014/main" id="{DA5D77E7-68C7-4D9A-9606-58EA9FA72C01}"/>
                </a:ext>
              </a:extLst>
            </p:cNvPr>
            <p:cNvPicPr>
              <a:picLocks noChangeAspect="1"/>
            </p:cNvPicPr>
            <p:nvPr/>
          </p:nvPicPr>
          <p:blipFill>
            <a:blip r:embed="rId4"/>
            <a:stretch>
              <a:fillRect/>
            </a:stretch>
          </p:blipFill>
          <p:spPr>
            <a:xfrm>
              <a:off x="54429" y="2646904"/>
              <a:ext cx="9017001" cy="2894983"/>
            </a:xfrm>
            <a:prstGeom prst="rect">
              <a:avLst/>
            </a:prstGeom>
          </p:spPr>
        </p:pic>
        <p:grpSp>
          <p:nvGrpSpPr>
            <p:cNvPr id="4" name="Group 3">
              <a:extLst>
                <a:ext uri="{FF2B5EF4-FFF2-40B4-BE49-F238E27FC236}">
                  <a16:creationId xmlns:a16="http://schemas.microsoft.com/office/drawing/2014/main" id="{7597B5A4-F7A0-4791-A3E6-8AE9E3A005AB}"/>
                </a:ext>
              </a:extLst>
            </p:cNvPr>
            <p:cNvGrpSpPr/>
            <p:nvPr/>
          </p:nvGrpSpPr>
          <p:grpSpPr>
            <a:xfrm>
              <a:off x="36319" y="2590800"/>
              <a:ext cx="9037739" cy="2971799"/>
              <a:chOff x="4565" y="3026976"/>
              <a:chExt cx="9071431" cy="2918004"/>
            </a:xfrm>
          </p:grpSpPr>
          <p:grpSp>
            <p:nvGrpSpPr>
              <p:cNvPr id="2" name="Group 1">
                <a:extLst>
                  <a:ext uri="{FF2B5EF4-FFF2-40B4-BE49-F238E27FC236}">
                    <a16:creationId xmlns:a16="http://schemas.microsoft.com/office/drawing/2014/main" id="{DEDF3D4C-E05A-4AD0-992D-2E1038A34FA2}"/>
                  </a:ext>
                </a:extLst>
              </p:cNvPr>
              <p:cNvGrpSpPr/>
              <p:nvPr/>
            </p:nvGrpSpPr>
            <p:grpSpPr>
              <a:xfrm>
                <a:off x="4565" y="3026976"/>
                <a:ext cx="9071431" cy="2918004"/>
                <a:chOff x="4565" y="3257197"/>
                <a:chExt cx="9071431" cy="2918004"/>
              </a:xfrm>
              <a:effectLst>
                <a:outerShdw blurRad="50800" dist="38100" dir="2700000" algn="tl" rotWithShape="0">
                  <a:prstClr val="black">
                    <a:alpha val="40000"/>
                  </a:prstClr>
                </a:outerShdw>
              </a:effectLst>
            </p:grpSpPr>
            <p:sp>
              <p:nvSpPr>
                <p:cNvPr id="8" name="Rectangle 7">
                  <a:extLst>
                    <a:ext uri="{FF2B5EF4-FFF2-40B4-BE49-F238E27FC236}">
                      <a16:creationId xmlns:a16="http://schemas.microsoft.com/office/drawing/2014/main" id="{1D0E59A6-4E77-4BBD-AC29-B2C37D5E66C4}"/>
                    </a:ext>
                  </a:extLst>
                </p:cNvPr>
                <p:cNvSpPr/>
                <p:nvPr/>
              </p:nvSpPr>
              <p:spPr>
                <a:xfrm>
                  <a:off x="4565" y="3257197"/>
                  <a:ext cx="9071431" cy="2918004"/>
                </a:xfrm>
                <a:prstGeom prst="rect">
                  <a:avLst/>
                </a:prstGeom>
                <a:solidFill>
                  <a:schemeClr val="bg1">
                    <a:lumMod val="85000"/>
                    <a:alpha val="50000"/>
                  </a:schemeClr>
                </a:solidFill>
                <a:ln>
                  <a:solidFill>
                    <a:schemeClr val="tx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A7D13A3-6914-4E55-9FBF-7081CFD57C21}"/>
                    </a:ext>
                  </a:extLst>
                </p:cNvPr>
                <p:cNvPicPr>
                  <a:picLocks noChangeAspect="1"/>
                </p:cNvPicPr>
                <p:nvPr/>
              </p:nvPicPr>
              <p:blipFill>
                <a:blip r:embed="rId5"/>
                <a:stretch>
                  <a:fillRect/>
                </a:stretch>
              </p:blipFill>
              <p:spPr>
                <a:xfrm>
                  <a:off x="56357" y="3631299"/>
                  <a:ext cx="1657350" cy="2296451"/>
                </a:xfrm>
                <a:prstGeom prst="rect">
                  <a:avLst/>
                </a:prstGeom>
                <a:ln>
                  <a:solidFill>
                    <a:schemeClr val="tx1"/>
                  </a:solidFill>
                </a:ln>
              </p:spPr>
            </p:pic>
          </p:grpSp>
          <p:sp>
            <p:nvSpPr>
              <p:cNvPr id="11" name="Rectangle 10">
                <a:extLst>
                  <a:ext uri="{FF2B5EF4-FFF2-40B4-BE49-F238E27FC236}">
                    <a16:creationId xmlns:a16="http://schemas.microsoft.com/office/drawing/2014/main" id="{99D916DF-18BD-40BD-878C-6E3548F70F9E}"/>
                  </a:ext>
                </a:extLst>
              </p:cNvPr>
              <p:cNvSpPr/>
              <p:nvPr/>
            </p:nvSpPr>
            <p:spPr>
              <a:xfrm>
                <a:off x="56357" y="3409545"/>
                <a:ext cx="1641814" cy="476655"/>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81F46254-D793-4707-B307-85012DFC43FB}"/>
                  </a:ext>
                </a:extLst>
              </p:cNvPr>
              <p:cNvCxnSpPr>
                <a:cxnSpLocks/>
              </p:cNvCxnSpPr>
              <p:nvPr/>
            </p:nvCxnSpPr>
            <p:spPr>
              <a:xfrm flipH="1">
                <a:off x="1752600" y="3700361"/>
                <a:ext cx="990600" cy="0"/>
              </a:xfrm>
              <a:prstGeom prst="straightConnector1">
                <a:avLst/>
              </a:prstGeom>
              <a:ln w="57150">
                <a:solidFill>
                  <a:schemeClr val="tx2"/>
                </a:solidFill>
                <a:tailEnd type="triangl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994748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E1D176-C3D7-4C9D-8955-D276DA6D5DE9}"/>
              </a:ext>
            </a:extLst>
          </p:cNvPr>
          <p:cNvSpPr>
            <a:spLocks noGrp="1"/>
          </p:cNvSpPr>
          <p:nvPr>
            <p:ph type="title"/>
          </p:nvPr>
        </p:nvSpPr>
        <p:spPr>
          <a:xfrm>
            <a:off x="318687" y="334168"/>
            <a:ext cx="8672913" cy="779463"/>
          </a:xfrm>
        </p:spPr>
        <p:txBody>
          <a:bodyPr>
            <a:normAutofit/>
          </a:bodyPr>
          <a:lstStyle/>
          <a:p>
            <a:r>
              <a:rPr lang="en-US" altLang="en-US" sz="2800" dirty="0">
                <a:ea typeface="Calibri" panose="020F0502020204030204" pitchFamily="34" charset="0"/>
                <a:cs typeface="Times New Roman" panose="02020603050405020304" pitchFamily="18" charset="0"/>
              </a:rPr>
              <a:t>RMN/UPS Tracking Number Missing from Vendor Portal</a:t>
            </a:r>
            <a:endParaRPr lang="en-US" sz="2800" dirty="0"/>
          </a:p>
        </p:txBody>
      </p:sp>
      <p:sp>
        <p:nvSpPr>
          <p:cNvPr id="3" name="Slide Number Placeholder 2">
            <a:extLst>
              <a:ext uri="{FF2B5EF4-FFF2-40B4-BE49-F238E27FC236}">
                <a16:creationId xmlns:a16="http://schemas.microsoft.com/office/drawing/2014/main" id="{4DDA956E-D410-4E99-B34C-2447E13A247B}"/>
              </a:ext>
            </a:extLst>
          </p:cNvPr>
          <p:cNvSpPr>
            <a:spLocks noGrp="1"/>
          </p:cNvSpPr>
          <p:nvPr>
            <p:ph type="sldNum" sz="quarter" idx="12"/>
          </p:nvPr>
        </p:nvSpPr>
        <p:spPr/>
        <p:txBody>
          <a:bodyPr/>
          <a:lstStyle/>
          <a:p>
            <a:fld id="{D983F1FA-211D-3044-9E35-958DFBC26156}" type="slidenum">
              <a:rPr lang="en-US" smtClean="0">
                <a:solidFill>
                  <a:prstClr val="white"/>
                </a:solidFill>
              </a:rPr>
              <a:pPr/>
              <a:t>25</a:t>
            </a:fld>
            <a:endParaRPr lang="en-US" dirty="0">
              <a:solidFill>
                <a:prstClr val="white"/>
              </a:solidFill>
            </a:endParaRPr>
          </a:p>
        </p:txBody>
      </p:sp>
      <p:sp>
        <p:nvSpPr>
          <p:cNvPr id="7" name="Title 1">
            <a:extLst>
              <a:ext uri="{FF2B5EF4-FFF2-40B4-BE49-F238E27FC236}">
                <a16:creationId xmlns:a16="http://schemas.microsoft.com/office/drawing/2014/main" id="{C1E8124A-9D48-436D-B90C-182BD6647787}"/>
              </a:ext>
            </a:extLst>
          </p:cNvPr>
          <p:cNvSpPr txBox="1">
            <a:spLocks/>
          </p:cNvSpPr>
          <p:nvPr/>
        </p:nvSpPr>
        <p:spPr>
          <a:xfrm>
            <a:off x="228600" y="1002990"/>
            <a:ext cx="3187430" cy="5119611"/>
          </a:xfrm>
          <a:prstGeom prst="rect">
            <a:avLst/>
          </a:prstGeom>
        </p:spPr>
        <p:txBody>
          <a:bodyPr vert="horz" lIns="0" tIns="0" rIns="0" bIns="45720" rtlCol="0" anchor="t" anchorCtr="0">
            <a:noAutofit/>
          </a:bodyPr>
          <a:lstStyle>
            <a:lvl1pPr algn="l" defTabSz="457200" rtl="0" eaLnBrk="1" latinLnBrk="0" hangingPunct="1">
              <a:spcBef>
                <a:spcPct val="0"/>
              </a:spcBef>
              <a:buNone/>
              <a:defRPr sz="2400" b="0" i="0" kern="1200">
                <a:solidFill>
                  <a:srgbClr val="003F72"/>
                </a:solidFill>
                <a:latin typeface="Georgia"/>
                <a:ea typeface="+mj-ea"/>
                <a:cs typeface="Georgia"/>
              </a:defRPr>
            </a:lvl1pPr>
          </a:lstStyle>
          <a:p>
            <a:pPr marL="342900" indent="-342900">
              <a:buFont typeface="+mj-lt"/>
              <a:buAutoNum type="arabicPeriod" startAt="3"/>
            </a:pPr>
            <a:r>
              <a:rPr lang="en-US" sz="1600" dirty="0">
                <a:solidFill>
                  <a:schemeClr val="tx1"/>
                </a:solidFill>
                <a:latin typeface="+mn-lt"/>
              </a:rPr>
              <a:t>Type or copy/paste the RMN and Tracking Number</a:t>
            </a:r>
          </a:p>
          <a:p>
            <a:pPr marL="342900" indent="-342900">
              <a:buFont typeface="+mj-lt"/>
              <a:buAutoNum type="arabicPeriod" startAt="3"/>
            </a:pPr>
            <a:endParaRPr lang="en-US" sz="800" dirty="0">
              <a:solidFill>
                <a:schemeClr val="tx1"/>
              </a:solidFill>
              <a:latin typeface="+mn-lt"/>
            </a:endParaRPr>
          </a:p>
          <a:p>
            <a:pPr marL="342900" indent="-342900">
              <a:buFont typeface="+mj-lt"/>
              <a:buAutoNum type="arabicPeriod" startAt="3"/>
            </a:pPr>
            <a:r>
              <a:rPr lang="en-US" sz="1600" dirty="0">
                <a:solidFill>
                  <a:schemeClr val="tx1"/>
                </a:solidFill>
                <a:latin typeface="+mn-lt"/>
              </a:rPr>
              <a:t>Select </a:t>
            </a:r>
            <a:r>
              <a:rPr lang="en-US" sz="1600" i="1" dirty="0">
                <a:solidFill>
                  <a:schemeClr val="tx1"/>
                </a:solidFill>
                <a:latin typeface="+mn-lt"/>
              </a:rPr>
              <a:t>UPS</a:t>
            </a:r>
            <a:r>
              <a:rPr lang="en-US" sz="1600" b="1" dirty="0">
                <a:solidFill>
                  <a:schemeClr val="tx1"/>
                </a:solidFill>
                <a:latin typeface="+mn-lt"/>
              </a:rPr>
              <a:t> </a:t>
            </a:r>
            <a:r>
              <a:rPr lang="en-US" sz="1600" dirty="0">
                <a:solidFill>
                  <a:schemeClr val="tx1"/>
                </a:solidFill>
                <a:latin typeface="+mn-lt"/>
              </a:rPr>
              <a:t>for </a:t>
            </a:r>
            <a:r>
              <a:rPr lang="en-US" sz="1600" i="1" dirty="0">
                <a:solidFill>
                  <a:schemeClr val="tx1"/>
                </a:solidFill>
                <a:latin typeface="+mn-lt"/>
              </a:rPr>
              <a:t>Shipping</a:t>
            </a:r>
            <a:r>
              <a:rPr lang="en-US" sz="1600" b="1" dirty="0">
                <a:solidFill>
                  <a:schemeClr val="tx1"/>
                </a:solidFill>
                <a:latin typeface="+mn-lt"/>
              </a:rPr>
              <a:t> </a:t>
            </a:r>
            <a:r>
              <a:rPr lang="en-US" sz="1600" i="1" dirty="0">
                <a:solidFill>
                  <a:schemeClr val="tx1"/>
                </a:solidFill>
                <a:latin typeface="+mn-lt"/>
              </a:rPr>
              <a:t>Method</a:t>
            </a:r>
          </a:p>
          <a:p>
            <a:pPr marL="342900" indent="-342900">
              <a:buFont typeface="+mj-lt"/>
              <a:buAutoNum type="arabicPeriod" startAt="3"/>
            </a:pPr>
            <a:endParaRPr lang="en-US" sz="800" dirty="0">
              <a:solidFill>
                <a:schemeClr val="tx1"/>
              </a:solidFill>
              <a:latin typeface="+mn-lt"/>
            </a:endParaRPr>
          </a:p>
          <a:p>
            <a:pPr marL="342900" indent="-342900">
              <a:buFont typeface="+mj-lt"/>
              <a:buAutoNum type="arabicPeriod" startAt="3"/>
            </a:pPr>
            <a:r>
              <a:rPr lang="en-US" sz="1600" dirty="0">
                <a:solidFill>
                  <a:schemeClr val="tx1"/>
                </a:solidFill>
                <a:latin typeface="+mn-lt"/>
              </a:rPr>
              <a:t>The </a:t>
            </a:r>
            <a:r>
              <a:rPr lang="en-US" sz="1600" i="1" dirty="0">
                <a:solidFill>
                  <a:schemeClr val="tx1"/>
                </a:solidFill>
                <a:latin typeface="+mn-lt"/>
              </a:rPr>
              <a:t>Shipped</a:t>
            </a:r>
            <a:r>
              <a:rPr lang="en-US" sz="1600" b="1" i="1" dirty="0">
                <a:solidFill>
                  <a:schemeClr val="tx1"/>
                </a:solidFill>
                <a:latin typeface="+mn-lt"/>
              </a:rPr>
              <a:t> </a:t>
            </a:r>
            <a:r>
              <a:rPr lang="en-US" sz="1600" i="1" dirty="0">
                <a:solidFill>
                  <a:schemeClr val="tx1"/>
                </a:solidFill>
                <a:latin typeface="+mn-lt"/>
              </a:rPr>
              <a:t>from</a:t>
            </a:r>
            <a:r>
              <a:rPr lang="en-US" sz="1600" b="1" i="1" dirty="0">
                <a:solidFill>
                  <a:schemeClr val="tx1"/>
                </a:solidFill>
                <a:latin typeface="+mn-lt"/>
              </a:rPr>
              <a:t> </a:t>
            </a:r>
            <a:r>
              <a:rPr lang="en-US" sz="1600" i="1" dirty="0">
                <a:solidFill>
                  <a:schemeClr val="tx1"/>
                </a:solidFill>
                <a:latin typeface="+mn-lt"/>
              </a:rPr>
              <a:t>Location</a:t>
            </a:r>
            <a:r>
              <a:rPr lang="en-US" sz="1600" b="1" i="1" dirty="0">
                <a:solidFill>
                  <a:schemeClr val="tx1"/>
                </a:solidFill>
                <a:latin typeface="+mn-lt"/>
              </a:rPr>
              <a:t> </a:t>
            </a:r>
            <a:r>
              <a:rPr lang="en-US" sz="1600" dirty="0">
                <a:solidFill>
                  <a:schemeClr val="tx1"/>
                </a:solidFill>
                <a:latin typeface="+mn-lt"/>
              </a:rPr>
              <a:t>and </a:t>
            </a:r>
            <a:r>
              <a:rPr lang="en-US" sz="1600" i="1" dirty="0">
                <a:solidFill>
                  <a:schemeClr val="tx1"/>
                </a:solidFill>
                <a:latin typeface="+mn-lt"/>
              </a:rPr>
              <a:t>Shipped Return Location </a:t>
            </a:r>
            <a:r>
              <a:rPr lang="en-US" sz="1600" dirty="0">
                <a:solidFill>
                  <a:schemeClr val="tx1"/>
                </a:solidFill>
                <a:latin typeface="+mn-lt"/>
              </a:rPr>
              <a:t>should reflect the shipping station (your RO) </a:t>
            </a:r>
          </a:p>
          <a:p>
            <a:pPr marL="342900" indent="-342900">
              <a:buFont typeface="+mj-lt"/>
              <a:buAutoNum type="arabicPeriod" startAt="3"/>
            </a:pPr>
            <a:endParaRPr lang="en-US" sz="800" dirty="0">
              <a:solidFill>
                <a:schemeClr val="tx1"/>
              </a:solidFill>
              <a:latin typeface="+mn-lt"/>
            </a:endParaRPr>
          </a:p>
          <a:p>
            <a:pPr marL="342900" indent="-342900">
              <a:buFont typeface="+mj-lt"/>
              <a:buAutoNum type="arabicPeriod" startAt="3"/>
            </a:pPr>
            <a:r>
              <a:rPr lang="en-US" sz="1600" dirty="0">
                <a:solidFill>
                  <a:schemeClr val="tx1"/>
                </a:solidFill>
                <a:latin typeface="+mn-lt"/>
              </a:rPr>
              <a:t>From the </a:t>
            </a:r>
            <a:r>
              <a:rPr lang="en-US" sz="1600" i="1" dirty="0">
                <a:solidFill>
                  <a:schemeClr val="tx1"/>
                </a:solidFill>
                <a:latin typeface="+mn-lt"/>
              </a:rPr>
              <a:t>Claim Type </a:t>
            </a:r>
            <a:r>
              <a:rPr lang="en-US" sz="1600" dirty="0">
                <a:solidFill>
                  <a:schemeClr val="tx1"/>
                </a:solidFill>
                <a:latin typeface="+mn-lt"/>
              </a:rPr>
              <a:t>drop-down list select </a:t>
            </a:r>
            <a:r>
              <a:rPr lang="en-US" sz="1600" i="1" dirty="0">
                <a:solidFill>
                  <a:schemeClr val="tx1"/>
                </a:solidFill>
                <a:latin typeface="+mn-lt"/>
              </a:rPr>
              <a:t>VR&amp;E Active</a:t>
            </a:r>
          </a:p>
          <a:p>
            <a:pPr marL="342900" indent="-342900">
              <a:buFont typeface="+mj-lt"/>
              <a:buAutoNum type="arabicPeriod" startAt="3"/>
            </a:pPr>
            <a:endParaRPr lang="en-US" sz="800" dirty="0">
              <a:solidFill>
                <a:schemeClr val="tx1"/>
              </a:solidFill>
              <a:latin typeface="+mn-lt"/>
            </a:endParaRPr>
          </a:p>
          <a:p>
            <a:pPr marL="342900" indent="-342900">
              <a:buFont typeface="+mj-lt"/>
              <a:buAutoNum type="arabicPeriod" startAt="3"/>
            </a:pPr>
            <a:r>
              <a:rPr lang="en-US" sz="1600" dirty="0">
                <a:solidFill>
                  <a:schemeClr val="tx1"/>
                </a:solidFill>
                <a:latin typeface="+mn-lt"/>
              </a:rPr>
              <a:t>Click </a:t>
            </a:r>
            <a:r>
              <a:rPr lang="en-US" sz="1600" i="1" dirty="0">
                <a:solidFill>
                  <a:schemeClr val="tx1"/>
                </a:solidFill>
                <a:latin typeface="+mn-lt"/>
              </a:rPr>
              <a:t>Save </a:t>
            </a:r>
          </a:p>
          <a:p>
            <a:pPr marL="342900" indent="-342900">
              <a:buFont typeface="+mj-lt"/>
              <a:buAutoNum type="arabicPeriod" startAt="3"/>
            </a:pPr>
            <a:endParaRPr lang="en-US" sz="800" dirty="0">
              <a:solidFill>
                <a:schemeClr val="tx1"/>
              </a:solidFill>
              <a:latin typeface="+mn-lt"/>
            </a:endParaRPr>
          </a:p>
          <a:p>
            <a:pPr marL="342900" indent="-342900">
              <a:buFont typeface="+mj-lt"/>
              <a:buAutoNum type="arabicPeriod" startAt="3"/>
            </a:pPr>
            <a:r>
              <a:rPr lang="en-US" sz="1600" dirty="0">
                <a:solidFill>
                  <a:schemeClr val="tx1"/>
                </a:solidFill>
                <a:latin typeface="+mn-lt"/>
              </a:rPr>
              <a:t>To return to the Home page, select </a:t>
            </a:r>
            <a:r>
              <a:rPr lang="en-US" sz="1600" i="1" dirty="0">
                <a:solidFill>
                  <a:schemeClr val="tx1"/>
                </a:solidFill>
                <a:latin typeface="+mn-lt"/>
              </a:rPr>
              <a:t>Home</a:t>
            </a:r>
          </a:p>
          <a:p>
            <a:endParaRPr lang="en-US" sz="1600" b="1" dirty="0">
              <a:solidFill>
                <a:schemeClr val="tx1"/>
              </a:solidFill>
              <a:latin typeface="+mn-lt"/>
            </a:endParaRPr>
          </a:p>
          <a:p>
            <a:endParaRPr lang="en-US" sz="1600" b="1" dirty="0">
              <a:solidFill>
                <a:schemeClr val="tx1"/>
              </a:solidFill>
              <a:latin typeface="+mn-lt"/>
            </a:endParaRPr>
          </a:p>
          <a:p>
            <a:r>
              <a:rPr lang="en-US" sz="1600" b="1" dirty="0">
                <a:solidFill>
                  <a:schemeClr val="tx1"/>
                </a:solidFill>
                <a:latin typeface="+mn-lt"/>
              </a:rPr>
              <a:t>Note</a:t>
            </a:r>
            <a:r>
              <a:rPr lang="en-US" sz="1600" dirty="0">
                <a:solidFill>
                  <a:schemeClr val="tx1"/>
                </a:solidFill>
                <a:latin typeface="+mn-lt"/>
              </a:rPr>
              <a:t>: The shipping information is saved when the </a:t>
            </a:r>
            <a:r>
              <a:rPr lang="en-US" sz="1600" i="1" dirty="0">
                <a:solidFill>
                  <a:schemeClr val="tx1"/>
                </a:solidFill>
                <a:latin typeface="+mn-lt"/>
              </a:rPr>
              <a:t>RMN</a:t>
            </a:r>
            <a:r>
              <a:rPr lang="en-US" sz="1600" b="1" dirty="0">
                <a:solidFill>
                  <a:schemeClr val="tx1"/>
                </a:solidFill>
                <a:latin typeface="+mn-lt"/>
              </a:rPr>
              <a:t> </a:t>
            </a:r>
            <a:r>
              <a:rPr lang="en-US" sz="1600" dirty="0">
                <a:solidFill>
                  <a:schemeClr val="tx1"/>
                </a:solidFill>
                <a:latin typeface="+mn-lt"/>
              </a:rPr>
              <a:t>…</a:t>
            </a:r>
            <a:r>
              <a:rPr lang="en-US" sz="1600" b="1" dirty="0">
                <a:solidFill>
                  <a:schemeClr val="tx1"/>
                </a:solidFill>
                <a:latin typeface="+mn-lt"/>
              </a:rPr>
              <a:t> </a:t>
            </a:r>
            <a:r>
              <a:rPr lang="en-US" sz="1600" i="1" dirty="0">
                <a:solidFill>
                  <a:schemeClr val="tx1"/>
                </a:solidFill>
                <a:latin typeface="+mn-lt"/>
              </a:rPr>
              <a:t>saved</a:t>
            </a:r>
            <a:r>
              <a:rPr lang="en-US" sz="1600" b="1" dirty="0">
                <a:solidFill>
                  <a:schemeClr val="tx1"/>
                </a:solidFill>
                <a:latin typeface="+mn-lt"/>
              </a:rPr>
              <a:t> </a:t>
            </a:r>
            <a:r>
              <a:rPr lang="en-US" sz="1600" dirty="0">
                <a:solidFill>
                  <a:schemeClr val="tx1"/>
                </a:solidFill>
                <a:latin typeface="+mn-lt"/>
              </a:rPr>
              <a:t>message appears at the bottom of your screen</a:t>
            </a:r>
          </a:p>
          <a:p>
            <a:endParaRPr lang="en-US" sz="1600" dirty="0">
              <a:solidFill>
                <a:schemeClr val="tx1"/>
              </a:solidFill>
              <a:latin typeface="+mn-lt"/>
            </a:endParaRPr>
          </a:p>
        </p:txBody>
      </p:sp>
      <p:pic>
        <p:nvPicPr>
          <p:cNvPr id="11" name="Picture 10">
            <a:extLst>
              <a:ext uri="{FF2B5EF4-FFF2-40B4-BE49-F238E27FC236}">
                <a16:creationId xmlns:a16="http://schemas.microsoft.com/office/drawing/2014/main" id="{2961CFD9-DC03-4826-9FDA-FDCBE52E9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5457" y="5562600"/>
            <a:ext cx="2256995" cy="609600"/>
          </a:xfrm>
          <a:prstGeom prst="rect">
            <a:avLst/>
          </a:prstGeom>
          <a:ln w="53975">
            <a:solidFill>
              <a:srgbClr val="002060"/>
            </a:solidFill>
          </a:ln>
        </p:spPr>
      </p:pic>
      <p:cxnSp>
        <p:nvCxnSpPr>
          <p:cNvPr id="5" name="Straight Arrow Connector 4">
            <a:extLst>
              <a:ext uri="{FF2B5EF4-FFF2-40B4-BE49-F238E27FC236}">
                <a16:creationId xmlns:a16="http://schemas.microsoft.com/office/drawing/2014/main" id="{8F4D9EBF-ED7E-4C05-9495-9B59A5697B8B}"/>
              </a:ext>
            </a:extLst>
          </p:cNvPr>
          <p:cNvCxnSpPr/>
          <p:nvPr/>
        </p:nvCxnSpPr>
        <p:spPr>
          <a:xfrm>
            <a:off x="2780149" y="5867400"/>
            <a:ext cx="635880" cy="0"/>
          </a:xfrm>
          <a:prstGeom prst="straightConnector1">
            <a:avLst/>
          </a:prstGeom>
          <a:ln w="57150">
            <a:solidFill>
              <a:srgbClr val="002060"/>
            </a:solidFill>
            <a:tailEnd type="triangle"/>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7ED5B623-74AF-401F-976F-B7584ED88AB1}"/>
              </a:ext>
            </a:extLst>
          </p:cNvPr>
          <p:cNvPicPr>
            <a:picLocks noChangeAspect="1"/>
          </p:cNvPicPr>
          <p:nvPr/>
        </p:nvPicPr>
        <p:blipFill>
          <a:blip r:embed="rId4"/>
          <a:stretch>
            <a:fillRect/>
          </a:stretch>
        </p:blipFill>
        <p:spPr>
          <a:xfrm>
            <a:off x="3615457" y="997537"/>
            <a:ext cx="5422106" cy="4414838"/>
          </a:xfrm>
          <a:prstGeom prst="rect">
            <a:avLst/>
          </a:prstGeom>
          <a:ln>
            <a:solidFill>
              <a:srgbClr val="002060"/>
            </a:solid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1A18EC69-F3C3-40D0-863F-91EFD0F2F664}"/>
              </a:ext>
            </a:extLst>
          </p:cNvPr>
          <p:cNvSpPr/>
          <p:nvPr/>
        </p:nvSpPr>
        <p:spPr>
          <a:xfrm>
            <a:off x="3615457" y="997537"/>
            <a:ext cx="5422106" cy="4493084"/>
          </a:xfrm>
          <a:prstGeom prst="rect">
            <a:avLst/>
          </a:prstGeom>
          <a:solidFill>
            <a:schemeClr val="bg1">
              <a:lumMod val="8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025A014B-2553-4295-A0DE-1AA6F49723F6}"/>
              </a:ext>
            </a:extLst>
          </p:cNvPr>
          <p:cNvPicPr>
            <a:picLocks noChangeAspect="1"/>
          </p:cNvPicPr>
          <p:nvPr/>
        </p:nvPicPr>
        <p:blipFill rotWithShape="1">
          <a:blip r:embed="rId4"/>
          <a:srcRect l="42156" r="21707" b="91790"/>
          <a:stretch/>
        </p:blipFill>
        <p:spPr>
          <a:xfrm>
            <a:off x="6043566" y="1047129"/>
            <a:ext cx="1959400" cy="362475"/>
          </a:xfrm>
          <a:prstGeom prst="rect">
            <a:avLst/>
          </a:prstGeom>
          <a:ln w="53975">
            <a:solidFill>
              <a:srgbClr val="002060"/>
            </a:solidFill>
          </a:ln>
        </p:spPr>
      </p:pic>
      <p:pic>
        <p:nvPicPr>
          <p:cNvPr id="25" name="Picture 24">
            <a:extLst>
              <a:ext uri="{FF2B5EF4-FFF2-40B4-BE49-F238E27FC236}">
                <a16:creationId xmlns:a16="http://schemas.microsoft.com/office/drawing/2014/main" id="{53DF93D3-EF2F-4094-A2EE-ACE4F6F40351}"/>
              </a:ext>
            </a:extLst>
          </p:cNvPr>
          <p:cNvPicPr>
            <a:picLocks noChangeAspect="1"/>
          </p:cNvPicPr>
          <p:nvPr/>
        </p:nvPicPr>
        <p:blipFill rotWithShape="1">
          <a:blip r:embed="rId4"/>
          <a:srcRect l="43266" t="16455" r="563" b="71463"/>
          <a:stretch/>
        </p:blipFill>
        <p:spPr>
          <a:xfrm>
            <a:off x="6027166" y="1747765"/>
            <a:ext cx="2964434" cy="519177"/>
          </a:xfrm>
          <a:prstGeom prst="rect">
            <a:avLst/>
          </a:prstGeom>
          <a:ln w="53975">
            <a:solidFill>
              <a:srgbClr val="002060"/>
            </a:solidFill>
          </a:ln>
        </p:spPr>
      </p:pic>
      <p:pic>
        <p:nvPicPr>
          <p:cNvPr id="26" name="Picture 25">
            <a:extLst>
              <a:ext uri="{FF2B5EF4-FFF2-40B4-BE49-F238E27FC236}">
                <a16:creationId xmlns:a16="http://schemas.microsoft.com/office/drawing/2014/main" id="{B6A82103-4256-4747-9970-7147AD235645}"/>
              </a:ext>
            </a:extLst>
          </p:cNvPr>
          <p:cNvPicPr>
            <a:picLocks noChangeAspect="1"/>
          </p:cNvPicPr>
          <p:nvPr/>
        </p:nvPicPr>
        <p:blipFill rotWithShape="1">
          <a:blip r:embed="rId4"/>
          <a:srcRect t="56153" r="65358" b="33482"/>
          <a:stretch/>
        </p:blipFill>
        <p:spPr>
          <a:xfrm>
            <a:off x="3658228" y="3487996"/>
            <a:ext cx="1878345" cy="457615"/>
          </a:xfrm>
          <a:prstGeom prst="rect">
            <a:avLst/>
          </a:prstGeom>
          <a:ln w="53975">
            <a:solidFill>
              <a:srgbClr val="002060"/>
            </a:solidFill>
          </a:ln>
        </p:spPr>
      </p:pic>
      <p:pic>
        <p:nvPicPr>
          <p:cNvPr id="28" name="Picture 27">
            <a:extLst>
              <a:ext uri="{FF2B5EF4-FFF2-40B4-BE49-F238E27FC236}">
                <a16:creationId xmlns:a16="http://schemas.microsoft.com/office/drawing/2014/main" id="{B83A0835-3756-4451-97A6-1B6E8C95BDD9}"/>
              </a:ext>
            </a:extLst>
          </p:cNvPr>
          <p:cNvPicPr>
            <a:picLocks noChangeAspect="1"/>
          </p:cNvPicPr>
          <p:nvPr/>
        </p:nvPicPr>
        <p:blipFill rotWithShape="1">
          <a:blip r:embed="rId4"/>
          <a:srcRect l="52120" t="94681" r="36676" b="-437"/>
          <a:stretch/>
        </p:blipFill>
        <p:spPr>
          <a:xfrm>
            <a:off x="6417734" y="5182072"/>
            <a:ext cx="607477" cy="254070"/>
          </a:xfrm>
          <a:prstGeom prst="rect">
            <a:avLst/>
          </a:prstGeom>
          <a:ln w="53975">
            <a:solidFill>
              <a:srgbClr val="002060"/>
            </a:solidFill>
          </a:ln>
        </p:spPr>
      </p:pic>
      <p:pic>
        <p:nvPicPr>
          <p:cNvPr id="14" name="Picture 13">
            <a:extLst>
              <a:ext uri="{FF2B5EF4-FFF2-40B4-BE49-F238E27FC236}">
                <a16:creationId xmlns:a16="http://schemas.microsoft.com/office/drawing/2014/main" id="{8E2E323D-AA5F-4F59-BE7B-D39725051A02}"/>
              </a:ext>
            </a:extLst>
          </p:cNvPr>
          <p:cNvPicPr>
            <a:picLocks noChangeAspect="1"/>
          </p:cNvPicPr>
          <p:nvPr/>
        </p:nvPicPr>
        <p:blipFill>
          <a:blip r:embed="rId5"/>
          <a:stretch>
            <a:fillRect/>
          </a:stretch>
        </p:blipFill>
        <p:spPr>
          <a:xfrm>
            <a:off x="3653557" y="1037885"/>
            <a:ext cx="2218182" cy="683038"/>
          </a:xfrm>
          <a:prstGeom prst="rect">
            <a:avLst/>
          </a:prstGeom>
          <a:ln w="53975">
            <a:solidFill>
              <a:srgbClr val="002060"/>
            </a:solidFill>
          </a:ln>
        </p:spPr>
      </p:pic>
      <p:pic>
        <p:nvPicPr>
          <p:cNvPr id="8" name="Picture 7">
            <a:extLst>
              <a:ext uri="{FF2B5EF4-FFF2-40B4-BE49-F238E27FC236}">
                <a16:creationId xmlns:a16="http://schemas.microsoft.com/office/drawing/2014/main" id="{377CE6C3-291C-4717-8726-90690DAB1C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5141" y="3239443"/>
            <a:ext cx="1217825" cy="1228324"/>
          </a:xfrm>
          <a:prstGeom prst="rect">
            <a:avLst/>
          </a:prstGeom>
          <a:ln w="60325">
            <a:solidFill>
              <a:schemeClr val="tx2">
                <a:lumMod val="75000"/>
              </a:schemeClr>
            </a:solidFill>
          </a:ln>
        </p:spPr>
      </p:pic>
      <p:sp>
        <p:nvSpPr>
          <p:cNvPr id="17" name="Rectangle: Rounded Corners 16">
            <a:extLst>
              <a:ext uri="{FF2B5EF4-FFF2-40B4-BE49-F238E27FC236}">
                <a16:creationId xmlns:a16="http://schemas.microsoft.com/office/drawing/2014/main" id="{41915912-6D0F-49CB-B493-089AF196DC3A}"/>
              </a:ext>
            </a:extLst>
          </p:cNvPr>
          <p:cNvSpPr/>
          <p:nvPr/>
        </p:nvSpPr>
        <p:spPr>
          <a:xfrm>
            <a:off x="6638453" y="4140634"/>
            <a:ext cx="914400" cy="143256"/>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9648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338A8D1-1680-4338-A625-5DEE89B678A7}"/>
              </a:ext>
            </a:extLst>
          </p:cNvPr>
          <p:cNvPicPr/>
          <p:nvPr/>
        </p:nvPicPr>
        <p:blipFill>
          <a:blip r:embed="rId3"/>
          <a:stretch>
            <a:fillRect/>
          </a:stretch>
        </p:blipFill>
        <p:spPr>
          <a:xfrm>
            <a:off x="6530" y="2923081"/>
            <a:ext cx="9137469" cy="3096719"/>
          </a:xfrm>
          <a:prstGeom prst="rect">
            <a:avLst/>
          </a:prstGeom>
          <a:ln>
            <a:solidFill>
              <a:schemeClr val="tx2"/>
            </a:solidFill>
          </a:ln>
          <a:effectLst>
            <a:outerShdw blurRad="50800" dist="38100" dir="2700000" algn="tl" rotWithShape="0">
              <a:prstClr val="black">
                <a:alpha val="40000"/>
              </a:prstClr>
            </a:outerShdw>
          </a:effectLst>
        </p:spPr>
      </p:pic>
      <p:sp>
        <p:nvSpPr>
          <p:cNvPr id="22" name="Title 3">
            <a:extLst>
              <a:ext uri="{FF2B5EF4-FFF2-40B4-BE49-F238E27FC236}">
                <a16:creationId xmlns:a16="http://schemas.microsoft.com/office/drawing/2014/main" id="{10CE3A0A-0D49-4FCC-8452-3CECE3447FD7}"/>
              </a:ext>
            </a:extLst>
          </p:cNvPr>
          <p:cNvSpPr>
            <a:spLocks noGrp="1"/>
          </p:cNvSpPr>
          <p:nvPr>
            <p:ph type="title"/>
          </p:nvPr>
        </p:nvSpPr>
        <p:spPr/>
        <p:txBody>
          <a:bodyPr>
            <a:normAutofit fontScale="90000"/>
          </a:bodyPr>
          <a:lstStyle/>
          <a:p>
            <a:r>
              <a:rPr lang="en-US" altLang="en-US" sz="2800" dirty="0">
                <a:ea typeface="Calibri" panose="020F0502020204030204" pitchFamily="34" charset="0"/>
                <a:cs typeface="Times New Roman" panose="02020603050405020304" pitchFamily="18" charset="0"/>
              </a:rPr>
              <a:t>RMN/UPS Tracking Number Missing from Vendor Portal</a:t>
            </a:r>
            <a:endParaRPr lang="en-US" sz="2800" dirty="0"/>
          </a:p>
        </p:txBody>
      </p:sp>
      <p:sp>
        <p:nvSpPr>
          <p:cNvPr id="3" name="Slide Number Placeholder 2">
            <a:extLst>
              <a:ext uri="{FF2B5EF4-FFF2-40B4-BE49-F238E27FC236}">
                <a16:creationId xmlns:a16="http://schemas.microsoft.com/office/drawing/2014/main" id="{3B8202F5-DBE7-4923-9A48-F0078F8A395A}"/>
              </a:ext>
            </a:extLst>
          </p:cNvPr>
          <p:cNvSpPr>
            <a:spLocks noGrp="1"/>
          </p:cNvSpPr>
          <p:nvPr>
            <p:ph type="sldNum" sz="quarter" idx="12"/>
          </p:nvPr>
        </p:nvSpPr>
        <p:spPr/>
        <p:txBody>
          <a:bodyPr/>
          <a:lstStyle/>
          <a:p>
            <a:fld id="{D983F1FA-211D-3044-9E35-958DFBC26156}" type="slidenum">
              <a:rPr lang="en-US" smtClean="0">
                <a:solidFill>
                  <a:prstClr val="white"/>
                </a:solidFill>
              </a:rPr>
              <a:pPr/>
              <a:t>26</a:t>
            </a:fld>
            <a:endParaRPr lang="en-US" dirty="0">
              <a:solidFill>
                <a:prstClr val="white"/>
              </a:solidFill>
            </a:endParaRPr>
          </a:p>
        </p:txBody>
      </p:sp>
      <p:sp>
        <p:nvSpPr>
          <p:cNvPr id="2" name="Content Placeholder 1">
            <a:extLst>
              <a:ext uri="{FF2B5EF4-FFF2-40B4-BE49-F238E27FC236}">
                <a16:creationId xmlns:a16="http://schemas.microsoft.com/office/drawing/2014/main" id="{AA9685E5-2E96-4067-95C3-DAA7131487BA}"/>
              </a:ext>
            </a:extLst>
          </p:cNvPr>
          <p:cNvSpPr>
            <a:spLocks noGrp="1"/>
          </p:cNvSpPr>
          <p:nvPr>
            <p:ph idx="4294967295"/>
          </p:nvPr>
        </p:nvSpPr>
        <p:spPr>
          <a:xfrm>
            <a:off x="0" y="1066800"/>
            <a:ext cx="7886700" cy="4767262"/>
          </a:xfrm>
        </p:spPr>
        <p:txBody>
          <a:bodyPr>
            <a:normAutofit/>
          </a:bodyPr>
          <a:lstStyle/>
          <a:p>
            <a:pPr marL="0" indent="0">
              <a:buNone/>
            </a:pPr>
            <a:r>
              <a:rPr lang="en-US" sz="1800" dirty="0"/>
              <a:t>After the RMN/UPS tracking number are added to the ddTracker, update the shipping exception status. Begin from the ddTracker </a:t>
            </a:r>
            <a:r>
              <a:rPr lang="en-US" sz="1800" i="1" dirty="0"/>
              <a:t>Home</a:t>
            </a:r>
            <a:r>
              <a:rPr lang="en-US" sz="1800" dirty="0"/>
              <a:t> page:  </a:t>
            </a:r>
          </a:p>
          <a:p>
            <a:pPr>
              <a:buFont typeface="+mj-lt"/>
              <a:buAutoNum type="arabicPeriod"/>
            </a:pPr>
            <a:r>
              <a:rPr lang="en-US" sz="1800" dirty="0"/>
              <a:t>Select </a:t>
            </a:r>
            <a:r>
              <a:rPr lang="en-US" sz="1800" i="1" dirty="0"/>
              <a:t>Search</a:t>
            </a:r>
            <a:r>
              <a:rPr lang="en-US" sz="1800" b="1" dirty="0"/>
              <a:t> </a:t>
            </a:r>
            <a:r>
              <a:rPr lang="en-US" sz="1800" i="1" dirty="0"/>
              <a:t>Exceptions, </a:t>
            </a:r>
            <a:r>
              <a:rPr lang="en-US" sz="1800" dirty="0"/>
              <a:t>then click the </a:t>
            </a:r>
            <a:r>
              <a:rPr lang="en-US" sz="1800" i="1" dirty="0"/>
              <a:t>Search </a:t>
            </a:r>
            <a:r>
              <a:rPr lang="en-US" sz="1800" dirty="0"/>
              <a:t>button on the Exception ID page</a:t>
            </a:r>
          </a:p>
          <a:p>
            <a:pPr>
              <a:buFont typeface="+mj-lt"/>
              <a:buAutoNum type="arabicPeriod"/>
            </a:pPr>
            <a:r>
              <a:rPr lang="en-US" sz="1800" dirty="0"/>
              <a:t>In the </a:t>
            </a:r>
            <a:r>
              <a:rPr lang="en-US" sz="1800" i="1" dirty="0"/>
              <a:t>Exception</a:t>
            </a:r>
            <a:r>
              <a:rPr lang="en-US" sz="1800" b="1" dirty="0"/>
              <a:t> </a:t>
            </a:r>
            <a:r>
              <a:rPr lang="en-US" sz="1800" i="1" dirty="0"/>
              <a:t>ID</a:t>
            </a:r>
            <a:r>
              <a:rPr lang="en-US" sz="1800" b="1" dirty="0"/>
              <a:t> </a:t>
            </a:r>
            <a:r>
              <a:rPr lang="en-US" sz="1800" dirty="0"/>
              <a:t>page, ddTracker will display unresolved shipping exceptions at the bottom of your screen</a:t>
            </a:r>
          </a:p>
          <a:p>
            <a:pPr>
              <a:buFont typeface="+mj-lt"/>
              <a:buAutoNum type="arabicPeriod"/>
            </a:pPr>
            <a:r>
              <a:rPr lang="en-US" sz="1800" dirty="0"/>
              <a:t>Double-click on the Exception ID you wish to resolve</a:t>
            </a:r>
          </a:p>
          <a:p>
            <a:pPr marL="0" indent="0">
              <a:buNone/>
            </a:pPr>
            <a:endParaRPr lang="en-US" sz="1800" dirty="0"/>
          </a:p>
        </p:txBody>
      </p:sp>
      <p:sp>
        <p:nvSpPr>
          <p:cNvPr id="8" name="Rectangle 7">
            <a:extLst>
              <a:ext uri="{FF2B5EF4-FFF2-40B4-BE49-F238E27FC236}">
                <a16:creationId xmlns:a16="http://schemas.microsoft.com/office/drawing/2014/main" id="{E3EA4D94-DC25-4BB2-8D42-C7FF28AE2E6B}"/>
              </a:ext>
            </a:extLst>
          </p:cNvPr>
          <p:cNvSpPr/>
          <p:nvPr/>
        </p:nvSpPr>
        <p:spPr>
          <a:xfrm>
            <a:off x="76200" y="4471440"/>
            <a:ext cx="1143000" cy="329160"/>
          </a:xfrm>
          <a:prstGeom prst="rect">
            <a:avLst/>
          </a:prstGeom>
          <a:noFill/>
          <a:ln w="508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25593C-7E0E-42D0-8A57-F48F0E51E6E7}"/>
              </a:ext>
            </a:extLst>
          </p:cNvPr>
          <p:cNvSpPr/>
          <p:nvPr/>
        </p:nvSpPr>
        <p:spPr>
          <a:xfrm>
            <a:off x="6061164" y="5172891"/>
            <a:ext cx="685800" cy="304800"/>
          </a:xfrm>
          <a:prstGeom prst="rect">
            <a:avLst/>
          </a:prstGeom>
          <a:noFill/>
          <a:ln w="508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EB178057-511C-4FE0-B4BB-2A0743493673}"/>
              </a:ext>
            </a:extLst>
          </p:cNvPr>
          <p:cNvCxnSpPr/>
          <p:nvPr/>
        </p:nvCxnSpPr>
        <p:spPr>
          <a:xfrm>
            <a:off x="1040520" y="5843454"/>
            <a:ext cx="635880" cy="0"/>
          </a:xfrm>
          <a:prstGeom prst="straightConnector1">
            <a:avLst/>
          </a:prstGeom>
          <a:ln w="57150">
            <a:solidFill>
              <a:srgbClr val="00206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5067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E1D176-C3D7-4C9D-8955-D276DA6D5DE9}"/>
              </a:ext>
            </a:extLst>
          </p:cNvPr>
          <p:cNvSpPr>
            <a:spLocks noGrp="1"/>
          </p:cNvSpPr>
          <p:nvPr>
            <p:ph type="title"/>
          </p:nvPr>
        </p:nvSpPr>
        <p:spPr/>
        <p:txBody>
          <a:bodyPr>
            <a:normAutofit fontScale="90000"/>
          </a:bodyPr>
          <a:lstStyle/>
          <a:p>
            <a:r>
              <a:rPr lang="en-US" altLang="en-US" sz="2800" dirty="0">
                <a:ea typeface="Calibri" panose="020F0502020204030204" pitchFamily="34" charset="0"/>
                <a:cs typeface="Times New Roman" panose="02020603050405020304" pitchFamily="18" charset="0"/>
              </a:rPr>
              <a:t>RMN/UPS Tracking Number Missing from Vendor Portal</a:t>
            </a:r>
            <a:endParaRPr lang="en-US" sz="2800" dirty="0"/>
          </a:p>
        </p:txBody>
      </p:sp>
      <p:sp>
        <p:nvSpPr>
          <p:cNvPr id="3" name="Slide Number Placeholder 2">
            <a:extLst>
              <a:ext uri="{FF2B5EF4-FFF2-40B4-BE49-F238E27FC236}">
                <a16:creationId xmlns:a16="http://schemas.microsoft.com/office/drawing/2014/main" id="{4DDA956E-D410-4E99-B34C-2447E13A247B}"/>
              </a:ext>
            </a:extLst>
          </p:cNvPr>
          <p:cNvSpPr>
            <a:spLocks noGrp="1"/>
          </p:cNvSpPr>
          <p:nvPr>
            <p:ph type="sldNum" sz="quarter" idx="12"/>
          </p:nvPr>
        </p:nvSpPr>
        <p:spPr/>
        <p:txBody>
          <a:bodyPr/>
          <a:lstStyle/>
          <a:p>
            <a:fld id="{D983F1FA-211D-3044-9E35-958DFBC26156}" type="slidenum">
              <a:rPr lang="en-US" smtClean="0">
                <a:solidFill>
                  <a:prstClr val="white"/>
                </a:solidFill>
              </a:rPr>
              <a:pPr/>
              <a:t>27</a:t>
            </a:fld>
            <a:endParaRPr lang="en-US" dirty="0">
              <a:solidFill>
                <a:prstClr val="white"/>
              </a:solidFill>
            </a:endParaRPr>
          </a:p>
        </p:txBody>
      </p:sp>
      <p:sp>
        <p:nvSpPr>
          <p:cNvPr id="6" name="TextBox 5">
            <a:extLst>
              <a:ext uri="{FF2B5EF4-FFF2-40B4-BE49-F238E27FC236}">
                <a16:creationId xmlns:a16="http://schemas.microsoft.com/office/drawing/2014/main" id="{F7A08543-C020-41A3-B0C3-CA91D1AE0926}"/>
              </a:ext>
            </a:extLst>
          </p:cNvPr>
          <p:cNvSpPr txBox="1"/>
          <p:nvPr/>
        </p:nvSpPr>
        <p:spPr>
          <a:xfrm>
            <a:off x="228600" y="1390471"/>
            <a:ext cx="8915400" cy="1200329"/>
          </a:xfrm>
          <a:prstGeom prst="rect">
            <a:avLst/>
          </a:prstGeom>
          <a:noFill/>
        </p:spPr>
        <p:txBody>
          <a:bodyPr wrap="square" rtlCol="0">
            <a:spAutoFit/>
          </a:bodyPr>
          <a:lstStyle/>
          <a:p>
            <a:pPr marL="800100" lvl="1" indent="-342900">
              <a:buFont typeface="+mj-lt"/>
              <a:buAutoNum type="arabicPeriod" startAt="4"/>
            </a:pPr>
            <a:r>
              <a:rPr lang="en-US" dirty="0"/>
              <a:t>From the </a:t>
            </a:r>
            <a:r>
              <a:rPr lang="en-US" i="1" dirty="0"/>
              <a:t>Current Owner </a:t>
            </a:r>
            <a:r>
              <a:rPr lang="en-US" dirty="0"/>
              <a:t>drop-down list, select </a:t>
            </a:r>
            <a:r>
              <a:rPr lang="en-US" i="1" dirty="0"/>
              <a:t>DataDimensions</a:t>
            </a:r>
            <a:r>
              <a:rPr lang="en-US" dirty="0"/>
              <a:t> </a:t>
            </a:r>
          </a:p>
          <a:p>
            <a:pPr marL="800100" lvl="1" indent="-342900">
              <a:buFont typeface="+mj-lt"/>
              <a:buAutoNum type="arabicPeriod" startAt="4"/>
            </a:pPr>
            <a:r>
              <a:rPr lang="en-US" dirty="0"/>
              <a:t>From the </a:t>
            </a:r>
            <a:r>
              <a:rPr lang="en-US" i="1" dirty="0"/>
              <a:t>Resolution</a:t>
            </a:r>
            <a:r>
              <a:rPr lang="en-US" dirty="0"/>
              <a:t> drop-down list, select </a:t>
            </a:r>
            <a:r>
              <a:rPr lang="en-US" i="1" dirty="0"/>
              <a:t>Portal Updated with RMN and Tracking Number</a:t>
            </a:r>
            <a:endParaRPr lang="en-US" dirty="0"/>
          </a:p>
          <a:p>
            <a:pPr marL="800100" lvl="1" indent="-342900">
              <a:buFont typeface="+mj-lt"/>
              <a:buAutoNum type="arabicPeriod" startAt="4"/>
            </a:pPr>
            <a:r>
              <a:rPr lang="en-US" dirty="0"/>
              <a:t>Click </a:t>
            </a:r>
            <a:r>
              <a:rPr lang="en-US" i="1" dirty="0"/>
              <a:t>Save</a:t>
            </a:r>
            <a:endParaRPr lang="en-US" dirty="0"/>
          </a:p>
        </p:txBody>
      </p:sp>
      <p:pic>
        <p:nvPicPr>
          <p:cNvPr id="8" name="Picture 7">
            <a:extLst>
              <a:ext uri="{FF2B5EF4-FFF2-40B4-BE49-F238E27FC236}">
                <a16:creationId xmlns:a16="http://schemas.microsoft.com/office/drawing/2014/main" id="{6FD1FE20-84A6-4961-B4CC-096618280C07}"/>
              </a:ext>
            </a:extLst>
          </p:cNvPr>
          <p:cNvPicPr>
            <a:picLocks noChangeAspect="1"/>
          </p:cNvPicPr>
          <p:nvPr/>
        </p:nvPicPr>
        <p:blipFill>
          <a:blip r:embed="rId3"/>
          <a:stretch>
            <a:fillRect/>
          </a:stretch>
        </p:blipFill>
        <p:spPr>
          <a:xfrm>
            <a:off x="833284" y="2834957"/>
            <a:ext cx="7848600" cy="3032443"/>
          </a:xfrm>
          <a:prstGeom prst="rect">
            <a:avLst/>
          </a:prstGeom>
          <a:ln>
            <a:solidFill>
              <a:schemeClr val="tx1"/>
            </a:solidFill>
          </a:ln>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89471980-98C3-4F9A-AC50-9164B3885DBD}"/>
              </a:ext>
            </a:extLst>
          </p:cNvPr>
          <p:cNvGrpSpPr/>
          <p:nvPr/>
        </p:nvGrpSpPr>
        <p:grpSpPr>
          <a:xfrm>
            <a:off x="833284" y="2834957"/>
            <a:ext cx="7848600" cy="3112651"/>
            <a:chOff x="833284" y="2834957"/>
            <a:chExt cx="7848600" cy="3112651"/>
          </a:xfrm>
        </p:grpSpPr>
        <p:sp>
          <p:nvSpPr>
            <p:cNvPr id="2" name="Rectangle 1">
              <a:extLst>
                <a:ext uri="{FF2B5EF4-FFF2-40B4-BE49-F238E27FC236}">
                  <a16:creationId xmlns:a16="http://schemas.microsoft.com/office/drawing/2014/main" id="{EAACAA64-11FB-4C87-B550-5BE4E5B0B7D7}"/>
                </a:ext>
              </a:extLst>
            </p:cNvPr>
            <p:cNvSpPr/>
            <p:nvPr/>
          </p:nvSpPr>
          <p:spPr>
            <a:xfrm>
              <a:off x="833284" y="2834957"/>
              <a:ext cx="7848600" cy="3032443"/>
            </a:xfrm>
            <a:prstGeom prst="rect">
              <a:avLst/>
            </a:prstGeom>
            <a:solidFill>
              <a:schemeClr val="bg1">
                <a:lumMod val="8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DB4720D-6A43-46DB-922F-F15E464BC127}"/>
                </a:ext>
              </a:extLst>
            </p:cNvPr>
            <p:cNvPicPr>
              <a:picLocks noChangeAspect="1"/>
            </p:cNvPicPr>
            <p:nvPr/>
          </p:nvPicPr>
          <p:blipFill rotWithShape="1">
            <a:blip r:embed="rId3"/>
            <a:srcRect t="64304" r="970" b="24591"/>
            <a:stretch/>
          </p:blipFill>
          <p:spPr>
            <a:xfrm>
              <a:off x="871384" y="4323430"/>
              <a:ext cx="7772400" cy="336732"/>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10B32096-51EA-4D35-8D55-6F2D1F458634}"/>
                </a:ext>
              </a:extLst>
            </p:cNvPr>
            <p:cNvPicPr>
              <a:picLocks noChangeAspect="1"/>
            </p:cNvPicPr>
            <p:nvPr/>
          </p:nvPicPr>
          <p:blipFill rotWithShape="1">
            <a:blip r:embed="rId3"/>
            <a:srcRect t="37578" b="54883"/>
            <a:stretch/>
          </p:blipFill>
          <p:spPr>
            <a:xfrm>
              <a:off x="833284" y="3512900"/>
              <a:ext cx="7848600" cy="228600"/>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5F506A91-4169-4A2E-B9C5-003CF8742699}"/>
                </a:ext>
              </a:extLst>
            </p:cNvPr>
            <p:cNvSpPr/>
            <p:nvPr/>
          </p:nvSpPr>
          <p:spPr>
            <a:xfrm>
              <a:off x="871384" y="4331545"/>
              <a:ext cx="7751379" cy="316655"/>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2A0055-ACAB-4C12-9E29-17922903090E}"/>
                </a:ext>
              </a:extLst>
            </p:cNvPr>
            <p:cNvSpPr/>
            <p:nvPr/>
          </p:nvSpPr>
          <p:spPr>
            <a:xfrm>
              <a:off x="833284" y="3453064"/>
              <a:ext cx="7848600" cy="252466"/>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528A01EC-82B3-45B0-A7A0-E394A3D2F8FB}"/>
                </a:ext>
              </a:extLst>
            </p:cNvPr>
            <p:cNvPicPr>
              <a:picLocks noChangeAspect="1"/>
            </p:cNvPicPr>
            <p:nvPr/>
          </p:nvPicPr>
          <p:blipFill rotWithShape="1">
            <a:blip r:embed="rId3"/>
            <a:srcRect l="28218" t="92895" r="62073" b="-2492"/>
            <a:stretch/>
          </p:blipFill>
          <p:spPr>
            <a:xfrm>
              <a:off x="3032997" y="5656597"/>
              <a:ext cx="762000" cy="291011"/>
            </a:xfrm>
            <a:prstGeom prst="rect">
              <a:avLst/>
            </a:prstGeom>
            <a:ln w="50800">
              <a:no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3C812A0A-1D55-4F2E-BF42-B957156D6A01}"/>
                </a:ext>
              </a:extLst>
            </p:cNvPr>
            <p:cNvSpPr/>
            <p:nvPr/>
          </p:nvSpPr>
          <p:spPr>
            <a:xfrm>
              <a:off x="3014319" y="5651604"/>
              <a:ext cx="794082" cy="236537"/>
            </a:xfrm>
            <a:prstGeom prst="rect">
              <a:avLst/>
            </a:prstGeom>
            <a:noFill/>
            <a:ln w="508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14519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34931B-3D34-4FAB-9A16-F247802B9B14}"/>
              </a:ext>
            </a:extLst>
          </p:cNvPr>
          <p:cNvSpPr>
            <a:spLocks noGrp="1"/>
          </p:cNvSpPr>
          <p:nvPr>
            <p:ph type="title"/>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28</a:t>
            </a:fld>
            <a:endParaRPr lang="en-US" dirty="0"/>
          </a:p>
        </p:txBody>
      </p:sp>
      <p:sp>
        <p:nvSpPr>
          <p:cNvPr id="2" name="Rectangle 1">
            <a:extLst>
              <a:ext uri="{FF2B5EF4-FFF2-40B4-BE49-F238E27FC236}">
                <a16:creationId xmlns:a16="http://schemas.microsoft.com/office/drawing/2014/main" id="{303846E7-AA6A-4B6F-9A9D-859547817F86}"/>
              </a:ext>
            </a:extLst>
          </p:cNvPr>
          <p:cNvSpPr/>
          <p:nvPr/>
        </p:nvSpPr>
        <p:spPr>
          <a:xfrm>
            <a:off x="0" y="2057400"/>
            <a:ext cx="9143999" cy="1261884"/>
          </a:xfrm>
          <a:prstGeom prst="rect">
            <a:avLst/>
          </a:prstGeom>
        </p:spPr>
        <p:txBody>
          <a:bodyPr wrap="square">
            <a:spAutoFit/>
          </a:bodyPr>
          <a:lstStyle/>
          <a:p>
            <a:pPr marL="274320" indent="-274320" algn="ctr">
              <a:spcBef>
                <a:spcPts val="1200"/>
              </a:spcBef>
              <a:spcAft>
                <a:spcPts val="1200"/>
              </a:spcAft>
            </a:pPr>
            <a:r>
              <a:rPr lang="en-US" sz="3200" kern="0" dirty="0">
                <a:ea typeface="Times New Roman" panose="02020603050405020304" pitchFamily="18" charset="0"/>
                <a:cs typeface="Times New Roman" panose="02020603050405020304" pitchFamily="18" charset="0"/>
              </a:rPr>
              <a:t>Missing DCS ID(s) from Manifest </a:t>
            </a:r>
          </a:p>
          <a:p>
            <a:pPr marL="274320" indent="-274320" algn="ctr">
              <a:spcBef>
                <a:spcPts val="1200"/>
              </a:spcBef>
              <a:spcAft>
                <a:spcPts val="1200"/>
              </a:spcAft>
            </a:pPr>
            <a:r>
              <a:rPr lang="en-US" sz="2400" kern="0" dirty="0">
                <a:ea typeface="Times New Roman" panose="02020603050405020304" pitchFamily="18" charset="0"/>
                <a:cs typeface="Times New Roman" panose="02020603050405020304" pitchFamily="18" charset="0"/>
              </a:rPr>
              <a:t>(Extra folders in the box)</a:t>
            </a:r>
            <a:endParaRPr lang="en-US" sz="2400" kern="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206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7C1D47-56CA-43D5-A420-E7E8C71819BB}"/>
              </a:ext>
            </a:extLst>
          </p:cNvPr>
          <p:cNvSpPr>
            <a:spLocks noGrp="1"/>
          </p:cNvSpPr>
          <p:nvPr>
            <p:ph type="title"/>
          </p:nvPr>
        </p:nvSpPr>
        <p:spPr>
          <a:xfrm>
            <a:off x="318687" y="76200"/>
            <a:ext cx="8596713" cy="779463"/>
          </a:xfrm>
        </p:spPr>
        <p:txBody>
          <a:bodyPr>
            <a:normAutofit fontScale="90000"/>
          </a:bodyPr>
          <a:lstStyle/>
          <a:p>
            <a:r>
              <a:rPr lang="en-US" sz="3200" dirty="0">
                <a:solidFill>
                  <a:schemeClr val="tx2"/>
                </a:solidFill>
                <a:cs typeface="Times New Roman" panose="02020603050405020304" pitchFamily="18" charset="0"/>
              </a:rPr>
              <a:t>Missing DCS IDs from Manifest (extra folders in box)</a:t>
            </a:r>
            <a:endParaRPr lang="en-US" dirty="0">
              <a:solidFill>
                <a:schemeClr val="tx2"/>
              </a:solidFill>
            </a:endParaRPr>
          </a:p>
        </p:txBody>
      </p:sp>
      <p:sp>
        <p:nvSpPr>
          <p:cNvPr id="6" name="Slide Number Placeholder 5"/>
          <p:cNvSpPr>
            <a:spLocks noGrp="1"/>
          </p:cNvSpPr>
          <p:nvPr>
            <p:ph type="sldNum" sz="quarter" idx="12"/>
          </p:nvPr>
        </p:nvSpPr>
        <p:spPr/>
        <p:txBody>
          <a:bodyPr/>
          <a:lstStyle/>
          <a:p>
            <a:fld id="{04F7EA0F-F264-4DBA-8450-109ED0C85B89}" type="slidenum">
              <a:rPr lang="en-US" smtClean="0"/>
              <a:t>29</a:t>
            </a:fld>
            <a:endParaRPr lang="en-US" dirty="0"/>
          </a:p>
        </p:txBody>
      </p:sp>
      <p:sp>
        <p:nvSpPr>
          <p:cNvPr id="3" name="TextBox 2">
            <a:extLst>
              <a:ext uri="{FF2B5EF4-FFF2-40B4-BE49-F238E27FC236}">
                <a16:creationId xmlns:a16="http://schemas.microsoft.com/office/drawing/2014/main" id="{4D2782C3-AB6D-4372-A2AC-4DB74F9BAEC9}"/>
              </a:ext>
            </a:extLst>
          </p:cNvPr>
          <p:cNvSpPr txBox="1"/>
          <p:nvPr/>
        </p:nvSpPr>
        <p:spPr>
          <a:xfrm>
            <a:off x="0" y="1173063"/>
            <a:ext cx="3270946" cy="4770537"/>
          </a:xfrm>
          <a:prstGeom prst="rect">
            <a:avLst/>
          </a:prstGeom>
          <a:noFill/>
        </p:spPr>
        <p:txBody>
          <a:bodyPr wrap="square" rtlCol="0">
            <a:spAutoFit/>
          </a:bodyPr>
          <a:lstStyle/>
          <a:p>
            <a:pPr marL="342900" indent="-342900">
              <a:buFont typeface="+mj-lt"/>
              <a:buAutoNum type="arabicPeriod"/>
            </a:pPr>
            <a:r>
              <a:rPr lang="en-US" sz="1600" dirty="0"/>
              <a:t>From the </a:t>
            </a:r>
            <a:r>
              <a:rPr lang="en-US" sz="1600" i="1" dirty="0"/>
              <a:t>Home</a:t>
            </a:r>
            <a:r>
              <a:rPr lang="en-US" sz="1600" dirty="0"/>
              <a:t> page, click on </a:t>
            </a:r>
            <a:r>
              <a:rPr lang="en-US" sz="1600" i="1" dirty="0"/>
              <a:t>Search Exceptions</a:t>
            </a:r>
            <a:r>
              <a:rPr lang="en-US" sz="1600" dirty="0"/>
              <a:t>, then click </a:t>
            </a:r>
            <a:r>
              <a:rPr lang="en-US" sz="1600" i="1" dirty="0"/>
              <a:t>Search</a:t>
            </a:r>
            <a:r>
              <a:rPr lang="en-US" sz="1600" dirty="0"/>
              <a:t> (or search by Exception ID)</a:t>
            </a:r>
          </a:p>
          <a:p>
            <a:pPr marL="342900" indent="-342900">
              <a:buFont typeface="+mj-lt"/>
              <a:buAutoNum type="arabicPeriod"/>
            </a:pPr>
            <a:r>
              <a:rPr lang="en-US" sz="1600" dirty="0"/>
              <a:t>Choose the exception to be resolved by double-clicking the exception</a:t>
            </a:r>
          </a:p>
          <a:p>
            <a:endParaRPr lang="en-US" sz="1600" dirty="0"/>
          </a:p>
          <a:p>
            <a:r>
              <a:rPr lang="en-US" sz="1600" dirty="0"/>
              <a:t>From the exception ID page, displayed here:</a:t>
            </a:r>
          </a:p>
          <a:p>
            <a:pPr marL="342900" indent="-342900">
              <a:buFont typeface="+mj-lt"/>
              <a:buAutoNum type="arabicPeriod"/>
            </a:pPr>
            <a:r>
              <a:rPr lang="en-US" sz="1600" dirty="0"/>
              <a:t>Click the </a:t>
            </a:r>
            <a:r>
              <a:rPr lang="en-US" sz="1600" i="1" dirty="0"/>
              <a:t>Add</a:t>
            </a:r>
            <a:r>
              <a:rPr lang="en-US" sz="1600" dirty="0"/>
              <a:t> button at bottom of the page to upload the DCS ID</a:t>
            </a:r>
          </a:p>
          <a:p>
            <a:pPr marL="342900" indent="-342900">
              <a:buFont typeface="+mj-lt"/>
              <a:buAutoNum type="arabicPeriod"/>
            </a:pPr>
            <a:r>
              <a:rPr lang="en-US" sz="1600" dirty="0"/>
              <a:t>Next, update the </a:t>
            </a:r>
            <a:r>
              <a:rPr lang="en-US" sz="1600" i="1" dirty="0"/>
              <a:t>Current Owner</a:t>
            </a:r>
            <a:r>
              <a:rPr lang="en-US" sz="1600" dirty="0"/>
              <a:t> field to </a:t>
            </a:r>
            <a:r>
              <a:rPr lang="en-US" sz="1600" i="1" dirty="0"/>
              <a:t>DataDimensions</a:t>
            </a:r>
          </a:p>
          <a:p>
            <a:pPr marL="342900" indent="-342900">
              <a:buFont typeface="+mj-lt"/>
              <a:buAutoNum type="arabicPeriod"/>
            </a:pPr>
            <a:r>
              <a:rPr lang="en-US" sz="1600" dirty="0"/>
              <a:t>From </a:t>
            </a:r>
            <a:r>
              <a:rPr lang="en-US" sz="1600" i="1" dirty="0"/>
              <a:t>Resolution</a:t>
            </a:r>
            <a:r>
              <a:rPr lang="en-US" sz="1600" dirty="0"/>
              <a:t> drop-down select</a:t>
            </a:r>
            <a:r>
              <a:rPr lang="en-US" sz="1600" i="1" dirty="0"/>
              <a:t> Missing Form(s) have been uploaded in the exception process</a:t>
            </a:r>
          </a:p>
          <a:p>
            <a:pPr marL="342900" indent="-342900">
              <a:buFont typeface="+mj-lt"/>
              <a:buAutoNum type="arabicPeriod"/>
            </a:pPr>
            <a:r>
              <a:rPr lang="en-US" sz="1600" dirty="0"/>
              <a:t>Click </a:t>
            </a:r>
            <a:r>
              <a:rPr lang="en-US" sz="1600" i="1" dirty="0"/>
              <a:t>Save</a:t>
            </a:r>
            <a:r>
              <a:rPr lang="en-US" sz="1600" dirty="0"/>
              <a:t>  </a:t>
            </a:r>
          </a:p>
        </p:txBody>
      </p:sp>
      <p:grpSp>
        <p:nvGrpSpPr>
          <p:cNvPr id="9" name="Group 8">
            <a:extLst>
              <a:ext uri="{FF2B5EF4-FFF2-40B4-BE49-F238E27FC236}">
                <a16:creationId xmlns:a16="http://schemas.microsoft.com/office/drawing/2014/main" id="{E346489F-D1E8-4CF0-99EF-9401C677AE5E}"/>
              </a:ext>
            </a:extLst>
          </p:cNvPr>
          <p:cNvGrpSpPr/>
          <p:nvPr/>
        </p:nvGrpSpPr>
        <p:grpSpPr>
          <a:xfrm>
            <a:off x="3352800" y="685800"/>
            <a:ext cx="5775960" cy="5426133"/>
            <a:chOff x="3423346" y="627018"/>
            <a:chExt cx="5705414" cy="5484915"/>
          </a:xfrm>
          <a:effectLst>
            <a:outerShdw blurRad="50800" dist="38100" dir="2700000" algn="tl" rotWithShape="0">
              <a:prstClr val="black">
                <a:alpha val="40000"/>
              </a:prstClr>
            </a:outerShdw>
          </a:effectLst>
        </p:grpSpPr>
        <p:pic>
          <p:nvPicPr>
            <p:cNvPr id="8" name="Picture 7">
              <a:extLst>
                <a:ext uri="{FF2B5EF4-FFF2-40B4-BE49-F238E27FC236}">
                  <a16:creationId xmlns:a16="http://schemas.microsoft.com/office/drawing/2014/main" id="{40649D6E-A5ED-4572-B407-96E6E7BAC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346" y="627018"/>
              <a:ext cx="5705414" cy="5484915"/>
            </a:xfrm>
            <a:prstGeom prst="rect">
              <a:avLst/>
            </a:prstGeom>
            <a:ln>
              <a:solidFill>
                <a:schemeClr val="tx2"/>
              </a:solidFill>
            </a:ln>
          </p:spPr>
        </p:pic>
        <p:sp>
          <p:nvSpPr>
            <p:cNvPr id="18" name="Rectangle 17">
              <a:extLst>
                <a:ext uri="{FF2B5EF4-FFF2-40B4-BE49-F238E27FC236}">
                  <a16:creationId xmlns:a16="http://schemas.microsoft.com/office/drawing/2014/main" id="{C3F5004E-87A0-4649-9E65-4489A32F4EF1}"/>
                </a:ext>
              </a:extLst>
            </p:cNvPr>
            <p:cNvSpPr/>
            <p:nvPr/>
          </p:nvSpPr>
          <p:spPr>
            <a:xfrm>
              <a:off x="3460775" y="1887582"/>
              <a:ext cx="2576444" cy="198984"/>
            </a:xfrm>
            <a:prstGeom prst="rect">
              <a:avLst/>
            </a:prstGeom>
            <a:noFill/>
            <a:ln w="444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6088589-F8A3-4534-A468-B91319E065B0}"/>
                </a:ext>
              </a:extLst>
            </p:cNvPr>
            <p:cNvSpPr/>
            <p:nvPr/>
          </p:nvSpPr>
          <p:spPr>
            <a:xfrm>
              <a:off x="5949766" y="5910945"/>
              <a:ext cx="755834" cy="198984"/>
            </a:xfrm>
            <a:prstGeom prst="rect">
              <a:avLst/>
            </a:prstGeom>
            <a:noFill/>
            <a:ln w="444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12557BF-3E18-4BD9-A6B9-A8611B53256D}"/>
                </a:ext>
              </a:extLst>
            </p:cNvPr>
            <p:cNvSpPr/>
            <p:nvPr/>
          </p:nvSpPr>
          <p:spPr>
            <a:xfrm>
              <a:off x="3423346" y="2895600"/>
              <a:ext cx="5648084" cy="198984"/>
            </a:xfrm>
            <a:prstGeom prst="rect">
              <a:avLst/>
            </a:prstGeom>
            <a:noFill/>
            <a:ln w="444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577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Objectives </a:t>
            </a:r>
          </a:p>
        </p:txBody>
      </p:sp>
      <p:sp>
        <p:nvSpPr>
          <p:cNvPr id="5" name="Slide Number Placeholder 4"/>
          <p:cNvSpPr>
            <a:spLocks noGrp="1"/>
          </p:cNvSpPr>
          <p:nvPr>
            <p:ph type="sldNum" sz="quarter" idx="12"/>
          </p:nvPr>
        </p:nvSpPr>
        <p:spPr/>
        <p:txBody>
          <a:bodyPr/>
          <a:lstStyle/>
          <a:p>
            <a:fld id="{04F7EA0F-F264-4DBA-8450-109ED0C85B89}" type="slidenum">
              <a:rPr lang="en-US" smtClean="0"/>
              <a:t>3</a:t>
            </a:fld>
            <a:endParaRPr lang="en-US" dirty="0"/>
          </a:p>
        </p:txBody>
      </p:sp>
      <p:sp>
        <p:nvSpPr>
          <p:cNvPr id="3" name="TextBox 2">
            <a:extLst>
              <a:ext uri="{FF2B5EF4-FFF2-40B4-BE49-F238E27FC236}">
                <a16:creationId xmlns:a16="http://schemas.microsoft.com/office/drawing/2014/main" id="{83CA523C-57F3-420A-8566-F77468EE24AB}"/>
              </a:ext>
            </a:extLst>
          </p:cNvPr>
          <p:cNvSpPr txBox="1"/>
          <p:nvPr/>
        </p:nvSpPr>
        <p:spPr>
          <a:xfrm>
            <a:off x="0" y="1536174"/>
            <a:ext cx="9144000" cy="3785652"/>
          </a:xfrm>
          <a:prstGeom prst="rect">
            <a:avLst/>
          </a:prstGeom>
          <a:noFill/>
        </p:spPr>
        <p:txBody>
          <a:bodyPr wrap="square" rtlCol="0">
            <a:spAutoFit/>
          </a:bodyPr>
          <a:lstStyle/>
          <a:p>
            <a:pPr marL="914400" lvl="1" indent="-457200">
              <a:buFont typeface="Wingdings" panose="05000000000000000000" pitchFamily="2" charset="2"/>
              <a:buChar char="§"/>
            </a:pPr>
            <a:r>
              <a:rPr lang="en-US" sz="2400" dirty="0"/>
              <a:t>Request Access to Data Dimensions Tracker (ddTracker)</a:t>
            </a:r>
          </a:p>
          <a:p>
            <a:pPr lvl="1"/>
            <a:endParaRPr lang="en-US" sz="2400" dirty="0"/>
          </a:p>
          <a:p>
            <a:pPr marL="914400" lvl="1" indent="-457200">
              <a:buFont typeface="Wingdings" panose="05000000000000000000" pitchFamily="2" charset="2"/>
              <a:buChar char="§"/>
            </a:pPr>
            <a:r>
              <a:rPr lang="en-US" sz="2400" dirty="0"/>
              <a:t>Create Document Control Sheet (DCS) ID </a:t>
            </a:r>
          </a:p>
          <a:p>
            <a:pPr lvl="1"/>
            <a:endParaRPr lang="en-US" sz="2400" dirty="0"/>
          </a:p>
          <a:p>
            <a:pPr marL="914400" lvl="1" indent="-457200">
              <a:buFont typeface="Wingdings" panose="05000000000000000000" pitchFamily="2" charset="2"/>
              <a:buChar char="§"/>
            </a:pPr>
            <a:r>
              <a:rPr lang="en-US" sz="2400" dirty="0"/>
              <a:t>Generate VR&amp;E Manifests in VBMS</a:t>
            </a:r>
          </a:p>
          <a:p>
            <a:pPr lvl="1"/>
            <a:endParaRPr lang="en-US" sz="2400" dirty="0"/>
          </a:p>
          <a:p>
            <a:pPr marL="914400" lvl="1" indent="-457200">
              <a:buFont typeface="Wingdings" panose="05000000000000000000" pitchFamily="2" charset="2"/>
              <a:buChar char="§"/>
            </a:pPr>
            <a:r>
              <a:rPr lang="en-US" sz="2400" dirty="0"/>
              <a:t>Add Shipping Information in ddTracker Shipping Portal</a:t>
            </a:r>
          </a:p>
          <a:p>
            <a:pPr lvl="1"/>
            <a:endParaRPr lang="en-US" sz="2400" dirty="0"/>
          </a:p>
          <a:p>
            <a:pPr marL="914400" lvl="1" indent="-457200">
              <a:buFont typeface="Wingdings" panose="05000000000000000000" pitchFamily="2" charset="2"/>
              <a:buChar char="§"/>
            </a:pPr>
            <a:r>
              <a:rPr lang="en-US" sz="2400" dirty="0"/>
              <a:t>Resolve Shipping Exceptions by Type</a:t>
            </a:r>
          </a:p>
          <a:p>
            <a:pPr lvl="1"/>
            <a:endParaRPr lang="en-US" sz="2400" dirty="0"/>
          </a:p>
        </p:txBody>
      </p:sp>
      <p:sp>
        <p:nvSpPr>
          <p:cNvPr id="4" name="Rectangle 3">
            <a:extLst>
              <a:ext uri="{FF2B5EF4-FFF2-40B4-BE49-F238E27FC236}">
                <a16:creationId xmlns:a16="http://schemas.microsoft.com/office/drawing/2014/main" id="{42A96899-FE91-47AC-8458-8E44856307D9}"/>
              </a:ext>
            </a:extLst>
          </p:cNvPr>
          <p:cNvSpPr/>
          <p:nvPr/>
        </p:nvSpPr>
        <p:spPr>
          <a:xfrm>
            <a:off x="0" y="1066800"/>
            <a:ext cx="9144000" cy="461665"/>
          </a:xfrm>
          <a:prstGeom prst="rect">
            <a:avLst/>
          </a:prstGeom>
        </p:spPr>
        <p:txBody>
          <a:bodyPr wrap="square">
            <a:spAutoFit/>
          </a:bodyPr>
          <a:lstStyle/>
          <a:p>
            <a:r>
              <a:rPr lang="en-US" sz="2400" dirty="0"/>
              <a:t>Upon completion of this training, you will be able to:</a:t>
            </a:r>
          </a:p>
        </p:txBody>
      </p:sp>
    </p:spTree>
    <p:extLst>
      <p:ext uri="{BB962C8B-B14F-4D97-AF65-F5344CB8AC3E}">
        <p14:creationId xmlns:p14="http://schemas.microsoft.com/office/powerpoint/2010/main" val="181527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21DB3D-365C-4E1C-8DCC-D2B9C76EB60A}"/>
              </a:ext>
            </a:extLst>
          </p:cNvPr>
          <p:cNvSpPr>
            <a:spLocks noGrp="1"/>
          </p:cNvSpPr>
          <p:nvPr>
            <p:ph type="title"/>
          </p:nvPr>
        </p:nvSpPr>
        <p:spPr>
          <a:xfrm>
            <a:off x="318687" y="334168"/>
            <a:ext cx="8520513" cy="779463"/>
          </a:xfrm>
        </p:spPr>
        <p:txBody>
          <a:bodyPr>
            <a:noAutofit/>
          </a:bodyPr>
          <a:lstStyle/>
          <a:p>
            <a:r>
              <a:rPr lang="en-US" dirty="0">
                <a:solidFill>
                  <a:schemeClr val="tx2"/>
                </a:solidFill>
                <a:cs typeface="Times New Roman" panose="02020603050405020304" pitchFamily="18" charset="0"/>
              </a:rPr>
              <a:t>Missing DCS IDs from Manifest (extra folders in box)</a:t>
            </a:r>
            <a:endParaRPr lang="en-US" dirty="0"/>
          </a:p>
        </p:txBody>
      </p:sp>
      <p:sp>
        <p:nvSpPr>
          <p:cNvPr id="6" name="Slide Number Placeholder 5"/>
          <p:cNvSpPr>
            <a:spLocks noGrp="1"/>
          </p:cNvSpPr>
          <p:nvPr>
            <p:ph type="sldNum" sz="quarter" idx="12"/>
          </p:nvPr>
        </p:nvSpPr>
        <p:spPr/>
        <p:txBody>
          <a:bodyPr/>
          <a:lstStyle/>
          <a:p>
            <a:fld id="{04F7EA0F-F264-4DBA-8450-109ED0C85B89}" type="slidenum">
              <a:rPr lang="en-US" smtClean="0"/>
              <a:t>30</a:t>
            </a:fld>
            <a:endParaRPr lang="en-US" dirty="0"/>
          </a:p>
        </p:txBody>
      </p:sp>
      <p:sp>
        <p:nvSpPr>
          <p:cNvPr id="8" name="Rectangle 7">
            <a:extLst>
              <a:ext uri="{FF2B5EF4-FFF2-40B4-BE49-F238E27FC236}">
                <a16:creationId xmlns:a16="http://schemas.microsoft.com/office/drawing/2014/main" id="{F81B0E42-6273-406D-88A1-C7A28862002A}"/>
              </a:ext>
            </a:extLst>
          </p:cNvPr>
          <p:cNvSpPr/>
          <p:nvPr/>
        </p:nvSpPr>
        <p:spPr>
          <a:xfrm>
            <a:off x="0" y="655169"/>
            <a:ext cx="9144000" cy="5539978"/>
          </a:xfrm>
          <a:prstGeom prst="rect">
            <a:avLst/>
          </a:prstGeom>
        </p:spPr>
        <p:txBody>
          <a:bodyPr wrap="square">
            <a:spAutoFit/>
          </a:bodyPr>
          <a:lstStyle/>
          <a:p>
            <a:pPr lvl="0"/>
            <a:endParaRPr lang="en-US" sz="2400" b="1" dirty="0"/>
          </a:p>
          <a:p>
            <a:pPr marL="800100" lvl="1" indent="-342900">
              <a:buFont typeface="+mj-lt"/>
              <a:buAutoNum type="arabicPeriod"/>
            </a:pPr>
            <a:r>
              <a:rPr lang="en-US" sz="2000" dirty="0"/>
              <a:t>If the missing DCS ID was not saved prior to shipping, please follow these steps:</a:t>
            </a:r>
          </a:p>
          <a:p>
            <a:pPr marL="800100" lvl="1" indent="-342900">
              <a:buFont typeface="+mj-lt"/>
              <a:buAutoNum type="arabicPeriod"/>
            </a:pPr>
            <a:endParaRPr lang="en-US" sz="2000" dirty="0"/>
          </a:p>
          <a:p>
            <a:pPr marL="1257300" lvl="2" indent="-342900">
              <a:buFont typeface="+mj-lt"/>
              <a:buAutoNum type="alphaLcParenR"/>
            </a:pPr>
            <a:r>
              <a:rPr lang="en-US" sz="2000" dirty="0"/>
              <a:t>In VBMS, search to verify if the missing DCS ID was created</a:t>
            </a:r>
          </a:p>
          <a:p>
            <a:pPr marL="1257300" lvl="2" indent="-342900">
              <a:buFont typeface="+mj-lt"/>
              <a:buAutoNum type="alphaLcParenR"/>
            </a:pPr>
            <a:r>
              <a:rPr lang="en-US" sz="2000" dirty="0"/>
              <a:t>If the DCS ID was created, but not shipped, remove it from VBMS</a:t>
            </a:r>
          </a:p>
          <a:p>
            <a:pPr marL="1257300" lvl="2" indent="-342900">
              <a:buFont typeface="+mj-lt"/>
              <a:buAutoNum type="alphaLcParenR"/>
            </a:pPr>
            <a:r>
              <a:rPr lang="en-US" sz="2000" dirty="0"/>
              <a:t>Next, create a </a:t>
            </a:r>
            <a:r>
              <a:rPr lang="en-US" sz="2000" u="sng" dirty="0"/>
              <a:t>new</a:t>
            </a:r>
            <a:r>
              <a:rPr lang="en-US" sz="2000" dirty="0"/>
              <a:t> DCS ID and save it</a:t>
            </a:r>
          </a:p>
          <a:p>
            <a:pPr marL="1257300" lvl="2" indent="-342900">
              <a:buFont typeface="+mj-lt"/>
              <a:buAutoNum type="alphaLcParenR"/>
            </a:pPr>
            <a:r>
              <a:rPr lang="en-US" sz="2000" dirty="0"/>
              <a:t>Generate a new shipping manifest</a:t>
            </a:r>
          </a:p>
          <a:p>
            <a:pPr marL="1257300" lvl="2" indent="-342900">
              <a:buFont typeface="+mj-lt"/>
              <a:buAutoNum type="alphaLcParenR"/>
            </a:pPr>
            <a:r>
              <a:rPr lang="en-US" sz="2000" dirty="0"/>
              <a:t>In ddTracker, search for the shipping exception</a:t>
            </a:r>
          </a:p>
          <a:p>
            <a:pPr marL="1257300" lvl="2" indent="-342900">
              <a:buFont typeface="+mj-lt"/>
              <a:buAutoNum type="alphaLcParenR"/>
            </a:pPr>
            <a:r>
              <a:rPr lang="en-US" sz="2000" dirty="0"/>
              <a:t>Next, attach the new DCS ID PDF file</a:t>
            </a:r>
          </a:p>
          <a:p>
            <a:pPr marL="1257300" lvl="2" indent="-342900">
              <a:buFont typeface="+mj-lt"/>
              <a:buAutoNum type="alphaLcParenR"/>
            </a:pPr>
            <a:r>
              <a:rPr lang="en-US" sz="2000" dirty="0"/>
              <a:t>Update the </a:t>
            </a:r>
            <a:r>
              <a:rPr lang="en-US" sz="2000" i="1" dirty="0"/>
              <a:t>Current Owner </a:t>
            </a:r>
            <a:r>
              <a:rPr lang="en-US" sz="2000" dirty="0"/>
              <a:t>drop-down list to </a:t>
            </a:r>
            <a:r>
              <a:rPr lang="en-US" sz="2000" i="1" dirty="0"/>
              <a:t>DataDimensions</a:t>
            </a:r>
          </a:p>
          <a:p>
            <a:pPr marL="1257300" lvl="2" indent="-342900">
              <a:buFont typeface="+mj-lt"/>
              <a:buAutoNum type="alphaLcParenR"/>
            </a:pPr>
            <a:r>
              <a:rPr lang="en-US" sz="2000" dirty="0"/>
              <a:t>Update Resolution drop-down list to </a:t>
            </a:r>
            <a:r>
              <a:rPr lang="en-US" sz="2000" i="1" dirty="0"/>
              <a:t>Missing Form(s) have been uploaded in the exception process</a:t>
            </a:r>
            <a:endParaRPr lang="en-US" sz="2000" dirty="0"/>
          </a:p>
          <a:p>
            <a:pPr marL="800100" lvl="1" indent="-342900">
              <a:buFont typeface="+mj-lt"/>
              <a:buAutoNum type="arabicPeriod"/>
            </a:pPr>
            <a:endParaRPr lang="en-US" sz="1000" dirty="0"/>
          </a:p>
          <a:p>
            <a:pPr marL="800100" lvl="1" indent="-342900">
              <a:buFont typeface="+mj-lt"/>
              <a:buAutoNum type="arabicPeriod"/>
            </a:pPr>
            <a:r>
              <a:rPr lang="en-US" sz="2000" dirty="0"/>
              <a:t>Click </a:t>
            </a:r>
            <a:r>
              <a:rPr lang="en-US" sz="2000" i="1" dirty="0"/>
              <a:t>Save</a:t>
            </a:r>
          </a:p>
          <a:p>
            <a:pPr lvl="1"/>
            <a:endParaRPr lang="en-US" sz="2400" b="1" i="1" dirty="0"/>
          </a:p>
          <a:p>
            <a:pPr lvl="1"/>
            <a:r>
              <a:rPr lang="en-US" altLang="en-US" b="1" dirty="0">
                <a:cs typeface="Times New Roman" panose="02020603050405020304" pitchFamily="18" charset="0"/>
              </a:rPr>
              <a:t>REMEMBER!</a:t>
            </a:r>
            <a:r>
              <a:rPr lang="en-US" altLang="en-US" dirty="0">
                <a:cs typeface="Times New Roman" panose="02020603050405020304" pitchFamily="18" charset="0"/>
              </a:rPr>
              <a:t> Do not forget to delete </a:t>
            </a:r>
            <a:r>
              <a:rPr lang="en-US" altLang="en-US" dirty="0"/>
              <a:t>DCS IDs</a:t>
            </a:r>
            <a:r>
              <a:rPr lang="en-US" altLang="en-US" dirty="0">
                <a:cs typeface="Times New Roman" panose="02020603050405020304" pitchFamily="18" charset="0"/>
              </a:rPr>
              <a:t> that were previously created in VBMS and were not shipped.  It's important to avoid </a:t>
            </a:r>
            <a:r>
              <a:rPr lang="en-US" altLang="en-US" dirty="0"/>
              <a:t>Pending Scanning Banners</a:t>
            </a:r>
            <a:r>
              <a:rPr lang="en-US" altLang="en-US" dirty="0">
                <a:cs typeface="Times New Roman" panose="02020603050405020304" pitchFamily="18" charset="0"/>
              </a:rPr>
              <a:t> </a:t>
            </a:r>
            <a:r>
              <a:rPr lang="en-US" altLang="en-US" dirty="0"/>
              <a:t>(</a:t>
            </a:r>
            <a:r>
              <a:rPr lang="en-US" altLang="en-US" dirty="0">
                <a:cs typeface="Times New Roman" panose="02020603050405020304" pitchFamily="18" charset="0"/>
              </a:rPr>
              <a:t>PSBs)</a:t>
            </a:r>
            <a:r>
              <a:rPr lang="en-US" altLang="en-US" dirty="0"/>
              <a:t>.</a:t>
            </a:r>
          </a:p>
        </p:txBody>
      </p:sp>
    </p:spTree>
    <p:extLst>
      <p:ext uri="{BB962C8B-B14F-4D97-AF65-F5344CB8AC3E}">
        <p14:creationId xmlns:p14="http://schemas.microsoft.com/office/powerpoint/2010/main" val="2494715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23BE3E-7741-43AA-8B72-B2E0C03EE897}"/>
              </a:ext>
            </a:extLst>
          </p:cNvPr>
          <p:cNvSpPr>
            <a:spLocks noGrp="1"/>
          </p:cNvSpPr>
          <p:nvPr>
            <p:ph type="title"/>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31</a:t>
            </a:fld>
            <a:endParaRPr lang="en-US" dirty="0"/>
          </a:p>
        </p:txBody>
      </p:sp>
      <p:sp>
        <p:nvSpPr>
          <p:cNvPr id="2" name="Rectangle 1">
            <a:extLst>
              <a:ext uri="{FF2B5EF4-FFF2-40B4-BE49-F238E27FC236}">
                <a16:creationId xmlns:a16="http://schemas.microsoft.com/office/drawing/2014/main" id="{303846E7-AA6A-4B6F-9A9D-859547817F86}"/>
              </a:ext>
            </a:extLst>
          </p:cNvPr>
          <p:cNvSpPr/>
          <p:nvPr/>
        </p:nvSpPr>
        <p:spPr>
          <a:xfrm>
            <a:off x="0" y="1981200"/>
            <a:ext cx="9144000" cy="1384995"/>
          </a:xfrm>
          <a:prstGeom prst="rect">
            <a:avLst/>
          </a:prstGeom>
        </p:spPr>
        <p:txBody>
          <a:bodyPr wrap="square">
            <a:spAutoFit/>
          </a:bodyPr>
          <a:lstStyle/>
          <a:p>
            <a:pPr marL="274320" indent="-274320" algn="ctr">
              <a:spcBef>
                <a:spcPts val="1200"/>
              </a:spcBef>
              <a:spcAft>
                <a:spcPts val="1200"/>
              </a:spcAft>
            </a:pPr>
            <a:r>
              <a:rPr lang="en-US" sz="3200" kern="0" dirty="0">
                <a:ea typeface="Times New Roman" panose="02020603050405020304" pitchFamily="18" charset="0"/>
                <a:cs typeface="Times New Roman" panose="02020603050405020304" pitchFamily="18" charset="0"/>
              </a:rPr>
              <a:t>Extra DCS ID(s) on Manifest</a:t>
            </a:r>
          </a:p>
          <a:p>
            <a:pPr marL="274320" indent="-274320" algn="ctr">
              <a:spcBef>
                <a:spcPts val="1200"/>
              </a:spcBef>
              <a:spcAft>
                <a:spcPts val="1200"/>
              </a:spcAft>
            </a:pPr>
            <a:r>
              <a:rPr lang="en-US" sz="2400" kern="0" dirty="0">
                <a:ea typeface="Times New Roman" panose="02020603050405020304" pitchFamily="18" charset="0"/>
                <a:cs typeface="Times New Roman" panose="02020603050405020304" pitchFamily="18" charset="0"/>
              </a:rPr>
              <a:t>(Folder not in box)</a:t>
            </a:r>
            <a:r>
              <a:rPr lang="en-US" sz="3200" kern="0" dirty="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55196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EE0E26-2607-41C3-967F-483C3AEE5B61}"/>
              </a:ext>
            </a:extLst>
          </p:cNvPr>
          <p:cNvSpPr>
            <a:spLocks noGrp="1"/>
          </p:cNvSpPr>
          <p:nvPr>
            <p:ph type="title"/>
          </p:nvPr>
        </p:nvSpPr>
        <p:spPr>
          <a:xfrm>
            <a:off x="1" y="469984"/>
            <a:ext cx="9144000" cy="507831"/>
          </a:xfrm>
          <a:prstGeom prst="rect">
            <a:avLst/>
          </a:prstGeom>
        </p:spPr>
        <p:txBody>
          <a:bodyPr wrap="square">
            <a:spAutoFit/>
          </a:bodyPr>
          <a:lstStyle/>
          <a:p>
            <a:pPr marL="274320" indent="-274320">
              <a:spcBef>
                <a:spcPts val="1200"/>
              </a:spcBef>
              <a:spcAft>
                <a:spcPts val="1200"/>
              </a:spcAft>
            </a:pPr>
            <a:r>
              <a:rPr lang="en-US" b="1" kern="0" dirty="0">
                <a:solidFill>
                  <a:schemeClr val="tx2"/>
                </a:solidFill>
                <a:ea typeface="Times New Roman" panose="02020603050405020304" pitchFamily="18" charset="0"/>
                <a:cs typeface="Times New Roman" panose="02020603050405020304" pitchFamily="18" charset="0"/>
              </a:rPr>
              <a:t>Extra DCS IDs on Manifest (missing folder from the box)</a:t>
            </a:r>
          </a:p>
        </p:txBody>
      </p:sp>
      <p:sp>
        <p:nvSpPr>
          <p:cNvPr id="6" name="Slide Number Placeholder 5"/>
          <p:cNvSpPr>
            <a:spLocks noGrp="1"/>
          </p:cNvSpPr>
          <p:nvPr>
            <p:ph type="sldNum" sz="quarter" idx="12"/>
          </p:nvPr>
        </p:nvSpPr>
        <p:spPr/>
        <p:txBody>
          <a:bodyPr/>
          <a:lstStyle/>
          <a:p>
            <a:fld id="{04F7EA0F-F264-4DBA-8450-109ED0C85B89}" type="slidenum">
              <a:rPr lang="en-US" smtClean="0"/>
              <a:t>32</a:t>
            </a:fld>
            <a:endParaRPr lang="en-US" dirty="0"/>
          </a:p>
        </p:txBody>
      </p:sp>
      <p:pic>
        <p:nvPicPr>
          <p:cNvPr id="3" name="Picture 2">
            <a:extLst>
              <a:ext uri="{FF2B5EF4-FFF2-40B4-BE49-F238E27FC236}">
                <a16:creationId xmlns:a16="http://schemas.microsoft.com/office/drawing/2014/main" id="{F506CD86-15E2-44F8-BEC6-C2CBAA6F6BA7}"/>
              </a:ext>
            </a:extLst>
          </p:cNvPr>
          <p:cNvPicPr>
            <a:picLocks noChangeAspect="1"/>
          </p:cNvPicPr>
          <p:nvPr/>
        </p:nvPicPr>
        <p:blipFill>
          <a:blip r:embed="rId3"/>
          <a:stretch>
            <a:fillRect/>
          </a:stretch>
        </p:blipFill>
        <p:spPr>
          <a:xfrm>
            <a:off x="6139618" y="1130642"/>
            <a:ext cx="2775782" cy="5029200"/>
          </a:xfrm>
          <a:prstGeom prst="rect">
            <a:avLst/>
          </a:prstGeom>
          <a:ln>
            <a:solidFill>
              <a:schemeClr val="tx1"/>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1DD4C626-332C-4815-A745-6021F2367814}"/>
              </a:ext>
            </a:extLst>
          </p:cNvPr>
          <p:cNvSpPr/>
          <p:nvPr/>
        </p:nvSpPr>
        <p:spPr>
          <a:xfrm>
            <a:off x="228600" y="1322725"/>
            <a:ext cx="4876800" cy="3477875"/>
          </a:xfrm>
          <a:prstGeom prst="rect">
            <a:avLst/>
          </a:prstGeom>
        </p:spPr>
        <p:txBody>
          <a:bodyPr wrap="square">
            <a:spAutoFit/>
          </a:bodyPr>
          <a:lstStyle/>
          <a:p>
            <a:r>
              <a:rPr lang="en-US" sz="2000" dirty="0"/>
              <a:t>If the DCS ID was created, but the folder is missing from the box (i.e., folder was not shipped), users must follow these steps:</a:t>
            </a:r>
          </a:p>
          <a:p>
            <a:endParaRPr lang="en-US" sz="2000" dirty="0">
              <a:latin typeface="Calibri" panose="020F0502020204030204" pitchFamily="34" charset="0"/>
            </a:endParaRPr>
          </a:p>
          <a:p>
            <a:pPr marL="342900" indent="-342900">
              <a:buFont typeface="+mj-lt"/>
              <a:buAutoNum type="arabicPeriod"/>
            </a:pPr>
            <a:r>
              <a:rPr lang="en-US" sz="2000" dirty="0">
                <a:latin typeface="Calibri" panose="020F0502020204030204" pitchFamily="34" charset="0"/>
              </a:rPr>
              <a:t>Log in to VBMS and locate the shipment</a:t>
            </a:r>
          </a:p>
          <a:p>
            <a:pPr marL="342900" indent="-342900">
              <a:buFont typeface="+mj-lt"/>
              <a:buAutoNum type="arabicPeriod"/>
            </a:pPr>
            <a:endParaRPr lang="en-US" sz="2000" dirty="0">
              <a:latin typeface="Calibri" panose="020F0502020204030204" pitchFamily="34" charset="0"/>
            </a:endParaRPr>
          </a:p>
          <a:p>
            <a:pPr marL="342900" indent="-342900">
              <a:buFont typeface="+mj-lt"/>
              <a:buAutoNum type="arabicPeriod"/>
            </a:pPr>
            <a:r>
              <a:rPr lang="en-US" sz="2000" dirty="0">
                <a:latin typeface="Calibri" panose="020F0502020204030204" pitchFamily="34" charset="0"/>
              </a:rPr>
              <a:t>Select </a:t>
            </a:r>
            <a:r>
              <a:rPr lang="en-US" sz="2000" i="1" dirty="0">
                <a:latin typeface="Calibri" panose="020F0502020204030204" pitchFamily="34" charset="0"/>
              </a:rPr>
              <a:t>Intake</a:t>
            </a:r>
            <a:r>
              <a:rPr lang="en-US" sz="2000" b="1" i="1" dirty="0">
                <a:latin typeface="Calibri" panose="020F0502020204030204" pitchFamily="34" charset="0"/>
              </a:rPr>
              <a:t> </a:t>
            </a:r>
            <a:r>
              <a:rPr lang="en-US" sz="2000" dirty="0">
                <a:latin typeface="Calibri" panose="020F0502020204030204" pitchFamily="34" charset="0"/>
              </a:rPr>
              <a:t>from the upper ribbon</a:t>
            </a:r>
          </a:p>
          <a:p>
            <a:pPr marL="342900" indent="-342900">
              <a:buFont typeface="+mj-lt"/>
              <a:buAutoNum type="arabicPeriod"/>
            </a:pPr>
            <a:endParaRPr lang="en-US" sz="2000" dirty="0">
              <a:latin typeface="Calibri" panose="020F0502020204030204" pitchFamily="34" charset="0"/>
            </a:endParaRPr>
          </a:p>
          <a:p>
            <a:pPr marL="342900" indent="-342900">
              <a:buFont typeface="+mj-lt"/>
              <a:buAutoNum type="arabicPeriod"/>
            </a:pPr>
            <a:r>
              <a:rPr lang="en-US" sz="2000" dirty="0">
                <a:latin typeface="Calibri" panose="020F0502020204030204" pitchFamily="34" charset="0"/>
              </a:rPr>
              <a:t>Search by </a:t>
            </a:r>
            <a:r>
              <a:rPr lang="en-US" sz="2000" i="1" dirty="0">
                <a:latin typeface="Calibri" panose="020F0502020204030204" pitchFamily="34" charset="0"/>
              </a:rPr>
              <a:t>File Number</a:t>
            </a:r>
            <a:endParaRPr lang="en-US" sz="2000" dirty="0">
              <a:latin typeface="Calibri" panose="020F0502020204030204" pitchFamily="34" charset="0"/>
            </a:endParaRPr>
          </a:p>
          <a:p>
            <a:pPr marL="342900" indent="-342900">
              <a:buFont typeface="+mj-lt"/>
              <a:buAutoNum type="arabicPeriod"/>
            </a:pPr>
            <a:endParaRPr lang="en-US" sz="2000" dirty="0">
              <a:latin typeface="Calibri" panose="020F0502020204030204" pitchFamily="34" charset="0"/>
            </a:endParaRPr>
          </a:p>
          <a:p>
            <a:pPr marL="342900" indent="-342900">
              <a:buFont typeface="+mj-lt"/>
              <a:buAutoNum type="arabicPeriod"/>
            </a:pPr>
            <a:r>
              <a:rPr lang="en-US" sz="2000" dirty="0">
                <a:latin typeface="Calibri" panose="020F0502020204030204" pitchFamily="34" charset="0"/>
              </a:rPr>
              <a:t>Click on the </a:t>
            </a:r>
            <a:r>
              <a:rPr lang="en-US" sz="2000" i="1" dirty="0">
                <a:latin typeface="Calibri" panose="020F0502020204030204" pitchFamily="34" charset="0"/>
              </a:rPr>
              <a:t>Filter </a:t>
            </a:r>
            <a:r>
              <a:rPr lang="en-US" sz="2000" dirty="0">
                <a:latin typeface="Calibri" panose="020F0502020204030204" pitchFamily="34" charset="0"/>
              </a:rPr>
              <a:t>button </a:t>
            </a:r>
          </a:p>
        </p:txBody>
      </p:sp>
      <p:sp>
        <p:nvSpPr>
          <p:cNvPr id="7" name="Rectangle: Rounded Corners 6">
            <a:extLst>
              <a:ext uri="{FF2B5EF4-FFF2-40B4-BE49-F238E27FC236}">
                <a16:creationId xmlns:a16="http://schemas.microsoft.com/office/drawing/2014/main" id="{3D3276CE-81AD-4798-9730-CA443DE541DD}"/>
              </a:ext>
            </a:extLst>
          </p:cNvPr>
          <p:cNvSpPr/>
          <p:nvPr/>
        </p:nvSpPr>
        <p:spPr>
          <a:xfrm>
            <a:off x="7760043" y="1118285"/>
            <a:ext cx="457200" cy="278800"/>
          </a:xfrm>
          <a:prstGeom prst="roundRect">
            <a:avLst>
              <a:gd name="adj" fmla="val 10241"/>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9" name="Rectangle: Rounded Corners 8">
            <a:extLst>
              <a:ext uri="{FF2B5EF4-FFF2-40B4-BE49-F238E27FC236}">
                <a16:creationId xmlns:a16="http://schemas.microsoft.com/office/drawing/2014/main" id="{776B0029-02B4-45EC-8363-82F8D5F2CA5D}"/>
              </a:ext>
            </a:extLst>
          </p:cNvPr>
          <p:cNvSpPr/>
          <p:nvPr/>
        </p:nvSpPr>
        <p:spPr>
          <a:xfrm>
            <a:off x="6139618" y="3873842"/>
            <a:ext cx="1620425" cy="381000"/>
          </a:xfrm>
          <a:prstGeom prst="roundRect">
            <a:avLst>
              <a:gd name="adj" fmla="val 10241"/>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10" name="Rectangle: Rounded Corners 9">
            <a:extLst>
              <a:ext uri="{FF2B5EF4-FFF2-40B4-BE49-F238E27FC236}">
                <a16:creationId xmlns:a16="http://schemas.microsoft.com/office/drawing/2014/main" id="{37DBB9C7-C87F-432F-9C1F-6F6814F13321}"/>
              </a:ext>
            </a:extLst>
          </p:cNvPr>
          <p:cNvSpPr/>
          <p:nvPr/>
        </p:nvSpPr>
        <p:spPr>
          <a:xfrm>
            <a:off x="6721228" y="5911678"/>
            <a:ext cx="517771" cy="260522"/>
          </a:xfrm>
          <a:prstGeom prst="roundRect">
            <a:avLst>
              <a:gd name="adj" fmla="val 10241"/>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539718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3C6E693-9AA9-47E6-BED3-7F2868F33318}"/>
              </a:ext>
            </a:extLst>
          </p:cNvPr>
          <p:cNvSpPr>
            <a:spLocks noGrp="1"/>
          </p:cNvSpPr>
          <p:nvPr>
            <p:ph type="title"/>
          </p:nvPr>
        </p:nvSpPr>
        <p:spPr>
          <a:xfrm>
            <a:off x="152400" y="469983"/>
            <a:ext cx="9053913" cy="507831"/>
          </a:xfrm>
          <a:prstGeom prst="rect">
            <a:avLst/>
          </a:prstGeom>
        </p:spPr>
        <p:txBody>
          <a:bodyPr wrap="square">
            <a:spAutoFit/>
          </a:bodyPr>
          <a:lstStyle/>
          <a:p>
            <a:pPr marL="274320" indent="-274320">
              <a:spcBef>
                <a:spcPts val="1200"/>
              </a:spcBef>
              <a:spcAft>
                <a:spcPts val="1200"/>
              </a:spcAft>
            </a:pPr>
            <a:r>
              <a:rPr lang="en-US" kern="0" dirty="0">
                <a:solidFill>
                  <a:schemeClr val="tx2"/>
                </a:solidFill>
                <a:ea typeface="Times New Roman" panose="02020603050405020304" pitchFamily="18" charset="0"/>
                <a:cs typeface="Times New Roman" panose="02020603050405020304" pitchFamily="18" charset="0"/>
              </a:rPr>
              <a:t>Extra DCS IDs on Manifest (missing folder from the box)</a:t>
            </a:r>
            <a:endParaRPr lang="en-US" b="1" kern="0" dirty="0">
              <a:solidFill>
                <a:schemeClr val="bg1"/>
              </a:solidFill>
              <a:ea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04F7EA0F-F264-4DBA-8450-109ED0C85B89}" type="slidenum">
              <a:rPr lang="en-US" smtClean="0"/>
              <a:t>33</a:t>
            </a:fld>
            <a:endParaRPr lang="en-US" dirty="0"/>
          </a:p>
        </p:txBody>
      </p:sp>
      <p:grpSp>
        <p:nvGrpSpPr>
          <p:cNvPr id="8" name="Group 7">
            <a:extLst>
              <a:ext uri="{FF2B5EF4-FFF2-40B4-BE49-F238E27FC236}">
                <a16:creationId xmlns:a16="http://schemas.microsoft.com/office/drawing/2014/main" id="{55C0DD9B-9AD7-4CEA-BDCA-A8FBE991378B}"/>
              </a:ext>
            </a:extLst>
          </p:cNvPr>
          <p:cNvGrpSpPr/>
          <p:nvPr/>
        </p:nvGrpSpPr>
        <p:grpSpPr>
          <a:xfrm>
            <a:off x="228600" y="2411210"/>
            <a:ext cx="8627731" cy="1067990"/>
            <a:chOff x="172948" y="2411210"/>
            <a:chExt cx="8627731" cy="1067990"/>
          </a:xfrm>
        </p:grpSpPr>
        <p:pic>
          <p:nvPicPr>
            <p:cNvPr id="3" name="Picture 2">
              <a:extLst>
                <a:ext uri="{FF2B5EF4-FFF2-40B4-BE49-F238E27FC236}">
                  <a16:creationId xmlns:a16="http://schemas.microsoft.com/office/drawing/2014/main" id="{41736C43-A762-41FE-98CA-893C7FC88B08}"/>
                </a:ext>
              </a:extLst>
            </p:cNvPr>
            <p:cNvPicPr>
              <a:picLocks noChangeAspect="1"/>
            </p:cNvPicPr>
            <p:nvPr/>
          </p:nvPicPr>
          <p:blipFill>
            <a:blip r:embed="rId3"/>
            <a:stretch>
              <a:fillRect/>
            </a:stretch>
          </p:blipFill>
          <p:spPr>
            <a:xfrm>
              <a:off x="172948" y="2411210"/>
              <a:ext cx="8627731" cy="1028953"/>
            </a:xfrm>
            <a:prstGeom prst="rect">
              <a:avLst/>
            </a:prstGeom>
            <a:ln>
              <a:solidFill>
                <a:schemeClr val="tx1"/>
              </a:solidFill>
            </a:ln>
            <a:effectLst>
              <a:outerShdw blurRad="50800" dist="38100" dir="2700000" algn="tl" rotWithShape="0">
                <a:prstClr val="black">
                  <a:alpha val="40000"/>
                </a:prstClr>
              </a:outerShdw>
            </a:effectLst>
          </p:spPr>
        </p:pic>
        <p:sp>
          <p:nvSpPr>
            <p:cNvPr id="7" name="Rectangle: Rounded Corners 6">
              <a:extLst>
                <a:ext uri="{FF2B5EF4-FFF2-40B4-BE49-F238E27FC236}">
                  <a16:creationId xmlns:a16="http://schemas.microsoft.com/office/drawing/2014/main" id="{30786C8B-23F9-4576-AD1A-2E0DA5139783}"/>
                </a:ext>
              </a:extLst>
            </p:cNvPr>
            <p:cNvSpPr/>
            <p:nvPr/>
          </p:nvSpPr>
          <p:spPr>
            <a:xfrm>
              <a:off x="172948" y="3200400"/>
              <a:ext cx="457200" cy="278800"/>
            </a:xfrm>
            <a:prstGeom prst="roundRect">
              <a:avLst>
                <a:gd name="adj" fmla="val 10241"/>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
        <p:nvSpPr>
          <p:cNvPr id="4" name="Rectangle 3">
            <a:extLst>
              <a:ext uri="{FF2B5EF4-FFF2-40B4-BE49-F238E27FC236}">
                <a16:creationId xmlns:a16="http://schemas.microsoft.com/office/drawing/2014/main" id="{D02E6322-DC89-4C4E-AD99-780A03F5C8D0}"/>
              </a:ext>
            </a:extLst>
          </p:cNvPr>
          <p:cNvSpPr/>
          <p:nvPr/>
        </p:nvSpPr>
        <p:spPr>
          <a:xfrm>
            <a:off x="228600" y="892314"/>
            <a:ext cx="8001000" cy="830997"/>
          </a:xfrm>
          <a:prstGeom prst="rect">
            <a:avLst/>
          </a:prstGeom>
        </p:spPr>
        <p:txBody>
          <a:bodyPr wrap="square">
            <a:spAutoFit/>
          </a:bodyPr>
          <a:lstStyle/>
          <a:p>
            <a:pPr marL="228600" indent="-228600">
              <a:buFont typeface="+mj-lt"/>
              <a:buAutoNum type="arabicPeriod" startAt="5"/>
            </a:pPr>
            <a:r>
              <a:rPr lang="en-US" sz="2000" dirty="0"/>
              <a:t>VBMS will display the search results</a:t>
            </a:r>
          </a:p>
          <a:p>
            <a:pPr marL="228600" indent="-228600">
              <a:buFont typeface="+mj-lt"/>
              <a:buAutoNum type="arabicPeriod" startAt="5"/>
            </a:pPr>
            <a:endParaRPr lang="en-US" sz="800" dirty="0"/>
          </a:p>
          <a:p>
            <a:pPr marL="228600" indent="-228600">
              <a:buFont typeface="+mj-lt"/>
              <a:buAutoNum type="arabicPeriod" startAt="5"/>
            </a:pPr>
            <a:r>
              <a:rPr lang="en-US" sz="2000" dirty="0"/>
              <a:t>Click on </a:t>
            </a:r>
            <a:r>
              <a:rPr lang="en-US" sz="2000" i="1" dirty="0"/>
              <a:t>Box Number </a:t>
            </a:r>
            <a:r>
              <a:rPr lang="en-US" sz="2000" dirty="0"/>
              <a:t>to display a detailed view of the shipment </a:t>
            </a:r>
          </a:p>
        </p:txBody>
      </p:sp>
    </p:spTree>
    <p:extLst>
      <p:ext uri="{BB962C8B-B14F-4D97-AF65-F5344CB8AC3E}">
        <p14:creationId xmlns:p14="http://schemas.microsoft.com/office/powerpoint/2010/main" val="1586796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34</a:t>
            </a:fld>
            <a:endParaRPr lang="en-US" dirty="0"/>
          </a:p>
        </p:txBody>
      </p:sp>
      <p:sp>
        <p:nvSpPr>
          <p:cNvPr id="9" name="Rectangle 8">
            <a:extLst>
              <a:ext uri="{FF2B5EF4-FFF2-40B4-BE49-F238E27FC236}">
                <a16:creationId xmlns:a16="http://schemas.microsoft.com/office/drawing/2014/main" id="{C1179B11-B3C4-4366-864E-00E0D6F2E132}"/>
              </a:ext>
            </a:extLst>
          </p:cNvPr>
          <p:cNvSpPr/>
          <p:nvPr/>
        </p:nvSpPr>
        <p:spPr>
          <a:xfrm>
            <a:off x="228600" y="889337"/>
            <a:ext cx="8915400" cy="1323439"/>
          </a:xfrm>
          <a:prstGeom prst="rect">
            <a:avLst/>
          </a:prstGeom>
        </p:spPr>
        <p:txBody>
          <a:bodyPr wrap="square">
            <a:spAutoFit/>
          </a:bodyPr>
          <a:lstStyle/>
          <a:p>
            <a:pPr marL="342900" indent="-342900">
              <a:buFont typeface="+mj-lt"/>
              <a:buAutoNum type="arabicPeriod" startAt="7"/>
            </a:pPr>
            <a:r>
              <a:rPr lang="en-US" sz="2000" dirty="0">
                <a:latin typeface="Calibri" panose="020F0502020204030204" pitchFamily="34" charset="0"/>
              </a:rPr>
              <a:t>Locate the DCS ID you wish to remove </a:t>
            </a:r>
            <a:r>
              <a:rPr lang="en-US" sz="2000" dirty="0"/>
              <a:t>by clicking on the trash can image in the left column</a:t>
            </a:r>
          </a:p>
          <a:p>
            <a:pPr marL="342900" indent="-342900">
              <a:buFont typeface="+mj-lt"/>
              <a:buAutoNum type="arabicPeriod" startAt="7"/>
            </a:pPr>
            <a:endParaRPr lang="en-US" sz="2000" dirty="0">
              <a:latin typeface="Calibri" panose="020F0502020204030204" pitchFamily="34" charset="0"/>
            </a:endParaRPr>
          </a:p>
          <a:p>
            <a:pPr marL="342900" indent="-342900">
              <a:buFont typeface="+mj-lt"/>
              <a:buAutoNum type="arabicPeriod" startAt="7"/>
            </a:pPr>
            <a:r>
              <a:rPr lang="en-US" sz="2000" dirty="0">
                <a:latin typeface="Calibri" panose="020F0502020204030204" pitchFamily="34" charset="0"/>
              </a:rPr>
              <a:t>Select </a:t>
            </a:r>
            <a:r>
              <a:rPr lang="en-US" sz="2000" i="1" dirty="0">
                <a:latin typeface="Calibri" panose="020F0502020204030204" pitchFamily="34" charset="0"/>
              </a:rPr>
              <a:t>Intake</a:t>
            </a:r>
            <a:r>
              <a:rPr lang="en-US" sz="2000" b="1" i="1" dirty="0">
                <a:latin typeface="Calibri" panose="020F0502020204030204" pitchFamily="34" charset="0"/>
              </a:rPr>
              <a:t> </a:t>
            </a:r>
            <a:r>
              <a:rPr lang="en-US" sz="2000" dirty="0">
                <a:latin typeface="Calibri" panose="020F0502020204030204" pitchFamily="34" charset="0"/>
              </a:rPr>
              <a:t>to return to the previous view </a:t>
            </a:r>
          </a:p>
        </p:txBody>
      </p:sp>
      <p:pic>
        <p:nvPicPr>
          <p:cNvPr id="12" name="Picture 11">
            <a:extLst>
              <a:ext uri="{FF2B5EF4-FFF2-40B4-BE49-F238E27FC236}">
                <a16:creationId xmlns:a16="http://schemas.microsoft.com/office/drawing/2014/main" id="{1980CAB5-E1DE-45BC-9BF5-F52072341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4600"/>
            <a:ext cx="9144000" cy="3381375"/>
          </a:xfrm>
          <a:prstGeom prst="rect">
            <a:avLst/>
          </a:prstGeom>
          <a:ln>
            <a:solidFill>
              <a:schemeClr val="tx2"/>
            </a:solidFill>
          </a:ln>
          <a:effectLst>
            <a:outerShdw blurRad="50800" dist="38100" dir="2700000" algn="tl" rotWithShape="0">
              <a:prstClr val="black">
                <a:alpha val="40000"/>
              </a:prstClr>
            </a:outerShdw>
          </a:effectLst>
        </p:spPr>
      </p:pic>
      <p:sp>
        <p:nvSpPr>
          <p:cNvPr id="11" name="Title 9">
            <a:extLst>
              <a:ext uri="{FF2B5EF4-FFF2-40B4-BE49-F238E27FC236}">
                <a16:creationId xmlns:a16="http://schemas.microsoft.com/office/drawing/2014/main" id="{3F8C27E6-DA94-4B6A-B978-FEA71AF11874}"/>
              </a:ext>
            </a:extLst>
          </p:cNvPr>
          <p:cNvSpPr txBox="1">
            <a:spLocks/>
          </p:cNvSpPr>
          <p:nvPr/>
        </p:nvSpPr>
        <p:spPr>
          <a:xfrm>
            <a:off x="152400" y="469983"/>
            <a:ext cx="9053913" cy="507831"/>
          </a:xfrm>
          <a:prstGeom prst="rect">
            <a:avLst/>
          </a:prstGeom>
        </p:spPr>
        <p:txBody>
          <a:bodyPr vert="horz" wrap="square" lIns="91440" tIns="45720" rIns="91440" bIns="45720" rtlCol="0" anchor="ctr">
            <a:spAutoFit/>
          </a:bodyPr>
          <a:lstStyle>
            <a:lvl1pPr marL="8335" indent="0" algn="l" defTabSz="685800" rtl="0" eaLnBrk="1" latinLnBrk="0" hangingPunct="1">
              <a:lnSpc>
                <a:spcPct val="90000"/>
              </a:lnSpc>
              <a:spcBef>
                <a:spcPct val="0"/>
              </a:spcBef>
              <a:buNone/>
              <a:tabLst/>
              <a:defRPr sz="3000" b="1" kern="1200">
                <a:solidFill>
                  <a:srgbClr val="003F72"/>
                </a:solidFill>
                <a:latin typeface="+mn-lt"/>
                <a:ea typeface="+mj-ea"/>
                <a:cs typeface="+mj-cs"/>
              </a:defRPr>
            </a:lvl1pPr>
          </a:lstStyle>
          <a:p>
            <a:pPr marL="274320" indent="-274320">
              <a:spcBef>
                <a:spcPts val="1200"/>
              </a:spcBef>
              <a:spcAft>
                <a:spcPts val="1200"/>
              </a:spcAft>
            </a:pPr>
            <a:r>
              <a:rPr lang="en-US" kern="0">
                <a:solidFill>
                  <a:schemeClr val="tx2"/>
                </a:solidFill>
                <a:ea typeface="Times New Roman" panose="02020603050405020304" pitchFamily="18" charset="0"/>
                <a:cs typeface="Times New Roman" panose="02020603050405020304" pitchFamily="18" charset="0"/>
              </a:rPr>
              <a:t>Extra DCS IDs on Manifest (missing folder from the box)</a:t>
            </a:r>
            <a:endParaRPr lang="en-US" kern="0" dirty="0">
              <a:solidFill>
                <a:schemeClr val="bg1"/>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489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35</a:t>
            </a:fld>
            <a:endParaRPr lang="en-US" dirty="0"/>
          </a:p>
        </p:txBody>
      </p:sp>
      <p:pic>
        <p:nvPicPr>
          <p:cNvPr id="7" name="Picture 6">
            <a:extLst>
              <a:ext uri="{FF2B5EF4-FFF2-40B4-BE49-F238E27FC236}">
                <a16:creationId xmlns:a16="http://schemas.microsoft.com/office/drawing/2014/main" id="{78039821-6050-49A8-8A3B-5C266CA365DF}"/>
              </a:ext>
            </a:extLst>
          </p:cNvPr>
          <p:cNvPicPr>
            <a:picLocks noChangeAspect="1"/>
          </p:cNvPicPr>
          <p:nvPr/>
        </p:nvPicPr>
        <p:blipFill>
          <a:blip r:embed="rId3"/>
          <a:stretch>
            <a:fillRect/>
          </a:stretch>
        </p:blipFill>
        <p:spPr>
          <a:xfrm>
            <a:off x="457202" y="2931133"/>
            <a:ext cx="8020050" cy="3057525"/>
          </a:xfrm>
          <a:prstGeom prst="rect">
            <a:avLst/>
          </a:prstGeom>
          <a:ln>
            <a:solidFill>
              <a:schemeClr val="tx1"/>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A1F7FFA1-25A1-4A9C-8901-9640370EAD88}"/>
              </a:ext>
            </a:extLst>
          </p:cNvPr>
          <p:cNvSpPr/>
          <p:nvPr/>
        </p:nvSpPr>
        <p:spPr>
          <a:xfrm>
            <a:off x="457202" y="2947906"/>
            <a:ext cx="8020050" cy="3040752"/>
          </a:xfrm>
          <a:prstGeom prst="rect">
            <a:avLst/>
          </a:prstGeom>
          <a:solidFill>
            <a:schemeClr val="bg1">
              <a:lumMod val="85000"/>
              <a:alpha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F3E5C084-6904-4176-B0D4-684D34BABDEC}"/>
              </a:ext>
            </a:extLst>
          </p:cNvPr>
          <p:cNvPicPr>
            <a:picLocks noChangeAspect="1"/>
          </p:cNvPicPr>
          <p:nvPr/>
        </p:nvPicPr>
        <p:blipFill rotWithShape="1">
          <a:blip r:embed="rId3"/>
          <a:srcRect t="46190" b="43614"/>
          <a:stretch/>
        </p:blipFill>
        <p:spPr>
          <a:xfrm>
            <a:off x="478168" y="4360371"/>
            <a:ext cx="8020050" cy="311730"/>
          </a:xfrm>
          <a:prstGeom prst="rect">
            <a:avLst/>
          </a:prstGeom>
          <a:ln>
            <a:solidFill>
              <a:schemeClr val="tx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3354232B-DF3C-4A6F-8486-936B264C2B6E}"/>
              </a:ext>
            </a:extLst>
          </p:cNvPr>
          <p:cNvPicPr>
            <a:picLocks noChangeAspect="1"/>
          </p:cNvPicPr>
          <p:nvPr/>
        </p:nvPicPr>
        <p:blipFill rotWithShape="1">
          <a:blip r:embed="rId3"/>
          <a:srcRect l="1" r="54655" b="90330"/>
          <a:stretch/>
        </p:blipFill>
        <p:spPr>
          <a:xfrm>
            <a:off x="478168" y="2941398"/>
            <a:ext cx="3636632" cy="295654"/>
          </a:xfrm>
          <a:prstGeom prst="rect">
            <a:avLst/>
          </a:prstGeom>
          <a:ln>
            <a:solidFill>
              <a:schemeClr val="tx1"/>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73E59A34-CD6F-4EF9-BE03-49F27AE9A279}"/>
              </a:ext>
            </a:extLst>
          </p:cNvPr>
          <p:cNvSpPr/>
          <p:nvPr/>
        </p:nvSpPr>
        <p:spPr>
          <a:xfrm>
            <a:off x="456900" y="4369153"/>
            <a:ext cx="8020052" cy="294165"/>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6FF499B-97E7-4499-90C3-4FB2D7C1FC13}"/>
              </a:ext>
            </a:extLst>
          </p:cNvPr>
          <p:cNvSpPr/>
          <p:nvPr/>
        </p:nvSpPr>
        <p:spPr>
          <a:xfrm>
            <a:off x="457202" y="2936396"/>
            <a:ext cx="3657598" cy="300655"/>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BE321C7F-9E62-43CF-B514-F221B2FDFE18}"/>
              </a:ext>
            </a:extLst>
          </p:cNvPr>
          <p:cNvPicPr>
            <a:picLocks noChangeAspect="1"/>
          </p:cNvPicPr>
          <p:nvPr/>
        </p:nvPicPr>
        <p:blipFill rotWithShape="1">
          <a:blip r:embed="rId3"/>
          <a:srcRect l="28503" t="91050" r="62470" b="1474"/>
          <a:stretch/>
        </p:blipFill>
        <p:spPr>
          <a:xfrm>
            <a:off x="2764466" y="5728159"/>
            <a:ext cx="723900" cy="228600"/>
          </a:xfrm>
          <a:prstGeom prst="rect">
            <a:avLst/>
          </a:prstGeom>
          <a:ln>
            <a:solidFill>
              <a:schemeClr val="tx1"/>
            </a:solidFill>
          </a:ln>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73DC645B-0529-4972-A1B3-5594D3530690}"/>
              </a:ext>
            </a:extLst>
          </p:cNvPr>
          <p:cNvSpPr/>
          <p:nvPr/>
        </p:nvSpPr>
        <p:spPr>
          <a:xfrm>
            <a:off x="2764466" y="5687246"/>
            <a:ext cx="723900" cy="300655"/>
          </a:xfrm>
          <a:prstGeom prst="rect">
            <a:avLst/>
          </a:pr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724668-2885-480B-A86B-916FB0452D69}"/>
              </a:ext>
            </a:extLst>
          </p:cNvPr>
          <p:cNvSpPr/>
          <p:nvPr/>
        </p:nvSpPr>
        <p:spPr>
          <a:xfrm>
            <a:off x="260452" y="909697"/>
            <a:ext cx="8810978" cy="2062103"/>
          </a:xfrm>
          <a:prstGeom prst="rect">
            <a:avLst/>
          </a:prstGeom>
        </p:spPr>
        <p:txBody>
          <a:bodyPr wrap="square">
            <a:spAutoFit/>
          </a:bodyPr>
          <a:lstStyle/>
          <a:p>
            <a:pPr lvl="0"/>
            <a:r>
              <a:rPr lang="en-US" sz="2000" dirty="0"/>
              <a:t>Next, update the information in the ddTracker portal:</a:t>
            </a:r>
          </a:p>
          <a:p>
            <a:pPr lvl="0"/>
            <a:endParaRPr lang="en-US" sz="800" dirty="0"/>
          </a:p>
          <a:p>
            <a:pPr marL="342900" lvl="0" indent="-342900">
              <a:buFont typeface="+mj-lt"/>
              <a:buAutoNum type="arabicPeriod"/>
            </a:pPr>
            <a:r>
              <a:rPr lang="en-US" sz="2000" dirty="0"/>
              <a:t>Sign into ddTracker and search for shipping exception </a:t>
            </a:r>
          </a:p>
          <a:p>
            <a:pPr marL="342900" lvl="0" indent="-342900">
              <a:buFont typeface="+mj-lt"/>
              <a:buAutoNum type="arabicPeriod"/>
            </a:pPr>
            <a:r>
              <a:rPr lang="en-US" sz="2000" dirty="0"/>
              <a:t>Update the </a:t>
            </a:r>
            <a:r>
              <a:rPr lang="en-US" sz="2000" i="1" dirty="0"/>
              <a:t>Current Owner to </a:t>
            </a:r>
            <a:r>
              <a:rPr lang="en-US" sz="2000" i="1" dirty="0" err="1"/>
              <a:t>DataDimensions</a:t>
            </a:r>
            <a:r>
              <a:rPr lang="en-US" sz="2000" i="1" dirty="0"/>
              <a:t> </a:t>
            </a:r>
          </a:p>
          <a:p>
            <a:pPr marL="342900" lvl="0" indent="-342900">
              <a:buFont typeface="+mj-lt"/>
              <a:buAutoNum type="arabicPeriod"/>
            </a:pPr>
            <a:r>
              <a:rPr lang="en-US" sz="2000" dirty="0"/>
              <a:t>Update the </a:t>
            </a:r>
            <a:r>
              <a:rPr lang="en-US" sz="2000" i="1" dirty="0"/>
              <a:t>Resolution</a:t>
            </a:r>
            <a:r>
              <a:rPr lang="en-US" sz="2000" dirty="0"/>
              <a:t> to reflect </a:t>
            </a:r>
            <a:r>
              <a:rPr lang="en-US" sz="2000" i="1" dirty="0"/>
              <a:t>Confirmed extra DCS can be removed from Manifest</a:t>
            </a:r>
          </a:p>
          <a:p>
            <a:pPr marL="342900" lvl="0" indent="-342900">
              <a:buFont typeface="+mj-lt"/>
              <a:buAutoNum type="arabicPeriod"/>
            </a:pPr>
            <a:r>
              <a:rPr lang="en-US" sz="2000" dirty="0"/>
              <a:t>Click </a:t>
            </a:r>
            <a:r>
              <a:rPr lang="en-US" sz="2000" i="1" dirty="0"/>
              <a:t>Save</a:t>
            </a:r>
          </a:p>
        </p:txBody>
      </p:sp>
      <p:sp>
        <p:nvSpPr>
          <p:cNvPr id="16" name="Title 9">
            <a:extLst>
              <a:ext uri="{FF2B5EF4-FFF2-40B4-BE49-F238E27FC236}">
                <a16:creationId xmlns:a16="http://schemas.microsoft.com/office/drawing/2014/main" id="{C185764A-1832-4D8A-BB43-790816A216BA}"/>
              </a:ext>
            </a:extLst>
          </p:cNvPr>
          <p:cNvSpPr>
            <a:spLocks noGrp="1"/>
          </p:cNvSpPr>
          <p:nvPr>
            <p:ph type="title"/>
          </p:nvPr>
        </p:nvSpPr>
        <p:spPr>
          <a:xfrm>
            <a:off x="152400" y="469983"/>
            <a:ext cx="9053913" cy="507831"/>
          </a:xfrm>
          <a:prstGeom prst="rect">
            <a:avLst/>
          </a:prstGeom>
        </p:spPr>
        <p:txBody>
          <a:bodyPr wrap="square">
            <a:spAutoFit/>
          </a:bodyPr>
          <a:lstStyle/>
          <a:p>
            <a:pPr marL="274320" indent="-274320">
              <a:spcBef>
                <a:spcPts val="1200"/>
              </a:spcBef>
              <a:spcAft>
                <a:spcPts val="1200"/>
              </a:spcAft>
            </a:pPr>
            <a:r>
              <a:rPr lang="en-US" kern="0" dirty="0">
                <a:solidFill>
                  <a:schemeClr val="tx2"/>
                </a:solidFill>
                <a:ea typeface="Times New Roman" panose="02020603050405020304" pitchFamily="18" charset="0"/>
                <a:cs typeface="Times New Roman" panose="02020603050405020304" pitchFamily="18" charset="0"/>
              </a:rPr>
              <a:t>Extra DCS IDs on Manifest (missing folder from the box)</a:t>
            </a:r>
            <a:endParaRPr lang="en-US" b="1" kern="0" dirty="0">
              <a:solidFill>
                <a:schemeClr val="bg1"/>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050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EFFBE7-57EA-4CE8-B733-93172D26491D}"/>
              </a:ext>
            </a:extLst>
          </p:cNvPr>
          <p:cNvSpPr>
            <a:spLocks noGrp="1"/>
          </p:cNvSpPr>
          <p:nvPr>
            <p:ph type="title"/>
          </p:nvPr>
        </p:nvSpPr>
        <p:spPr/>
        <p:txBody>
          <a:bodyPr>
            <a:normAutofit/>
          </a:bodyPr>
          <a:lstStyle/>
          <a:p>
            <a:r>
              <a:rPr lang="en-US" dirty="0"/>
              <a:t>IMPORTANT!</a:t>
            </a:r>
          </a:p>
        </p:txBody>
      </p:sp>
      <p:sp>
        <p:nvSpPr>
          <p:cNvPr id="3" name="Slide Number Placeholder 2">
            <a:extLst>
              <a:ext uri="{FF2B5EF4-FFF2-40B4-BE49-F238E27FC236}">
                <a16:creationId xmlns:a16="http://schemas.microsoft.com/office/drawing/2014/main" id="{E01B8684-4796-449D-92DB-FFDEF7427C67}"/>
              </a:ext>
            </a:extLst>
          </p:cNvPr>
          <p:cNvSpPr>
            <a:spLocks noGrp="1"/>
          </p:cNvSpPr>
          <p:nvPr>
            <p:ph type="sldNum" sz="quarter" idx="12"/>
          </p:nvPr>
        </p:nvSpPr>
        <p:spPr/>
        <p:txBody>
          <a:bodyPr/>
          <a:lstStyle/>
          <a:p>
            <a:fld id="{D983F1FA-211D-3044-9E35-958DFBC26156}" type="slidenum">
              <a:rPr lang="en-US" smtClean="0">
                <a:solidFill>
                  <a:prstClr val="white"/>
                </a:solidFill>
              </a:rPr>
              <a:pPr/>
              <a:t>36</a:t>
            </a:fld>
            <a:endParaRPr lang="en-US" dirty="0">
              <a:solidFill>
                <a:prstClr val="white"/>
              </a:solidFill>
            </a:endParaRPr>
          </a:p>
        </p:txBody>
      </p:sp>
      <p:sp>
        <p:nvSpPr>
          <p:cNvPr id="6" name="TextBox 5">
            <a:extLst>
              <a:ext uri="{FF2B5EF4-FFF2-40B4-BE49-F238E27FC236}">
                <a16:creationId xmlns:a16="http://schemas.microsoft.com/office/drawing/2014/main" id="{FEA43EC7-5CFC-4066-AD23-975D2B78740F}"/>
              </a:ext>
            </a:extLst>
          </p:cNvPr>
          <p:cNvSpPr txBox="1"/>
          <p:nvPr/>
        </p:nvSpPr>
        <p:spPr>
          <a:xfrm>
            <a:off x="0" y="768489"/>
            <a:ext cx="9144000" cy="5632311"/>
          </a:xfrm>
          <a:prstGeom prst="rect">
            <a:avLst/>
          </a:prstGeom>
          <a:noFill/>
        </p:spPr>
        <p:txBody>
          <a:bodyPr wrap="square" rtlCol="0">
            <a:spAutoFit/>
          </a:bodyPr>
          <a:lstStyle/>
          <a:p>
            <a:pPr marL="342900" indent="-342900">
              <a:buFont typeface="Arial" panose="020B0604020202020204" pitchFamily="34" charset="0"/>
              <a:buChar char="•"/>
            </a:pPr>
            <a:r>
              <a:rPr lang="en-US" sz="2400" dirty="0"/>
              <a:t>Ship ONLY to this scanning vendor:</a:t>
            </a:r>
          </a:p>
          <a:p>
            <a:pPr algn="ctr"/>
            <a:r>
              <a:rPr lang="en-US" sz="2400" b="1" dirty="0"/>
              <a:t>Systems Made Simple (SMS)</a:t>
            </a:r>
          </a:p>
          <a:p>
            <a:pPr algn="ctr"/>
            <a:r>
              <a:rPr lang="en-US" sz="2400" b="1" dirty="0"/>
              <a:t>432 Midland Road, Mail Stop 195601</a:t>
            </a:r>
          </a:p>
          <a:p>
            <a:pPr algn="ctr"/>
            <a:r>
              <a:rPr lang="en-US" sz="2400" b="1" dirty="0"/>
              <a:t>Janesville, WI 53546</a:t>
            </a:r>
            <a:endParaRPr lang="en-US" sz="2400" dirty="0"/>
          </a:p>
          <a:p>
            <a:pPr marL="342900" indent="-342900">
              <a:buFont typeface="Arial" panose="020B0604020202020204" pitchFamily="34" charset="0"/>
              <a:buChar char="•"/>
            </a:pPr>
            <a:r>
              <a:rPr lang="en-US" sz="2400" dirty="0"/>
              <a:t>Once a box is shipped, it cannot be sent back to the RO</a:t>
            </a:r>
          </a:p>
          <a:p>
            <a:pPr marL="342900" indent="-342900">
              <a:buFont typeface="Arial" panose="020B0604020202020204" pitchFamily="34" charset="0"/>
              <a:buChar char="•"/>
            </a:pPr>
            <a:r>
              <a:rPr lang="en-US" sz="2400" dirty="0"/>
              <a:t>Do </a:t>
            </a:r>
            <a:r>
              <a:rPr lang="en-US" sz="2400" u="sng" dirty="0"/>
              <a:t>NOT</a:t>
            </a:r>
            <a:r>
              <a:rPr lang="en-US" sz="2400" dirty="0"/>
              <a:t> ship Chapter 35 folders to scanning</a:t>
            </a:r>
          </a:p>
          <a:p>
            <a:pPr marL="342900" indent="-342900">
              <a:buFont typeface="Arial" panose="020B0604020202020204" pitchFamily="34" charset="0"/>
              <a:buChar char="•"/>
            </a:pPr>
            <a:r>
              <a:rPr lang="en-US" sz="2400" dirty="0"/>
              <a:t>Avoid creating shipping exceptions by following proper protocol</a:t>
            </a:r>
          </a:p>
          <a:p>
            <a:pPr marL="342900" indent="-342900">
              <a:buFont typeface="Arial" panose="020B0604020202020204" pitchFamily="34" charset="0"/>
              <a:buChar char="•"/>
            </a:pPr>
            <a:r>
              <a:rPr lang="en-US" sz="2400" dirty="0"/>
              <a:t>If shipping exceptions do occur, please resolve immediately to avoid scan delays</a:t>
            </a:r>
          </a:p>
          <a:p>
            <a:pPr marL="342900" indent="-342900">
              <a:buFont typeface="Arial" panose="020B0604020202020204" pitchFamily="34" charset="0"/>
              <a:buChar char="•"/>
            </a:pPr>
            <a:r>
              <a:rPr lang="en-US" sz="2400" dirty="0"/>
              <a:t>Remember to delete old DCS IDs once the shipping exception is resolved</a:t>
            </a:r>
          </a:p>
          <a:p>
            <a:pPr marL="342900" indent="-342900">
              <a:buFont typeface="Arial" panose="020B0604020202020204" pitchFamily="34" charset="0"/>
              <a:buChar char="•"/>
            </a:pPr>
            <a:r>
              <a:rPr lang="en-US" sz="2400" dirty="0"/>
              <a:t>Follow the proper protocol for sensitive level folders and work with alternate station</a:t>
            </a:r>
          </a:p>
          <a:p>
            <a:pPr marL="342900" indent="-342900">
              <a:buFont typeface="Arial" panose="020B0604020202020204" pitchFamily="34" charset="0"/>
              <a:buChar char="•"/>
            </a:pPr>
            <a:r>
              <a:rPr lang="en-US" sz="2400" dirty="0"/>
              <a:t>Please respond to VCIP when they send the shipping exceptions report.</a:t>
            </a:r>
          </a:p>
        </p:txBody>
      </p:sp>
    </p:spTree>
    <p:extLst>
      <p:ext uri="{BB962C8B-B14F-4D97-AF65-F5344CB8AC3E}">
        <p14:creationId xmlns:p14="http://schemas.microsoft.com/office/powerpoint/2010/main" val="699864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EFFBE7-57EA-4CE8-B733-93172D26491D}"/>
              </a:ext>
            </a:extLst>
          </p:cNvPr>
          <p:cNvSpPr>
            <a:spLocks noGrp="1"/>
          </p:cNvSpPr>
          <p:nvPr>
            <p:ph type="title"/>
          </p:nvPr>
        </p:nvSpPr>
        <p:spPr/>
        <p:txBody>
          <a:bodyPr>
            <a:normAutofit/>
          </a:bodyPr>
          <a:lstStyle/>
          <a:p>
            <a:r>
              <a:rPr lang="en-US" dirty="0"/>
              <a:t>IMPORTANT!</a:t>
            </a:r>
          </a:p>
        </p:txBody>
      </p:sp>
      <p:sp>
        <p:nvSpPr>
          <p:cNvPr id="3" name="Slide Number Placeholder 2">
            <a:extLst>
              <a:ext uri="{FF2B5EF4-FFF2-40B4-BE49-F238E27FC236}">
                <a16:creationId xmlns:a16="http://schemas.microsoft.com/office/drawing/2014/main" id="{E01B8684-4796-449D-92DB-FFDEF7427C67}"/>
              </a:ext>
            </a:extLst>
          </p:cNvPr>
          <p:cNvSpPr>
            <a:spLocks noGrp="1"/>
          </p:cNvSpPr>
          <p:nvPr>
            <p:ph type="sldNum" sz="quarter" idx="12"/>
          </p:nvPr>
        </p:nvSpPr>
        <p:spPr/>
        <p:txBody>
          <a:bodyPr/>
          <a:lstStyle/>
          <a:p>
            <a:fld id="{D983F1FA-211D-3044-9E35-958DFBC26156}" type="slidenum">
              <a:rPr lang="en-US" smtClean="0">
                <a:solidFill>
                  <a:prstClr val="white"/>
                </a:solidFill>
              </a:rPr>
              <a:pPr/>
              <a:t>37</a:t>
            </a:fld>
            <a:endParaRPr lang="en-US" dirty="0">
              <a:solidFill>
                <a:prstClr val="white"/>
              </a:solidFill>
            </a:endParaRPr>
          </a:p>
        </p:txBody>
      </p:sp>
      <p:sp>
        <p:nvSpPr>
          <p:cNvPr id="6" name="TextBox 5">
            <a:extLst>
              <a:ext uri="{FF2B5EF4-FFF2-40B4-BE49-F238E27FC236}">
                <a16:creationId xmlns:a16="http://schemas.microsoft.com/office/drawing/2014/main" id="{FEA43EC7-5CFC-4066-AD23-975D2B78740F}"/>
              </a:ext>
            </a:extLst>
          </p:cNvPr>
          <p:cNvSpPr txBox="1"/>
          <p:nvPr/>
        </p:nvSpPr>
        <p:spPr>
          <a:xfrm>
            <a:off x="0" y="885885"/>
            <a:ext cx="914400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When packing folders into the shipping box, please use the hand rule. This means you can still slide your hand between the folders and the end of the box so as not to overstuff the box. Remember it should not be more than 50lbs</a:t>
            </a:r>
          </a:p>
          <a:p>
            <a:pPr marL="342900" indent="-342900">
              <a:buFont typeface="Arial" panose="020B0604020202020204" pitchFamily="34" charset="0"/>
              <a:buChar char="•"/>
            </a:pPr>
            <a:r>
              <a:rPr lang="en-US" sz="2400" dirty="0"/>
              <a:t>Please use only the approved, standard white banker boxes for shipping</a:t>
            </a:r>
          </a:p>
          <a:p>
            <a:pPr marL="342900" indent="-342900">
              <a:buFont typeface="Arial" panose="020B0604020202020204" pitchFamily="34" charset="0"/>
              <a:buChar char="•"/>
            </a:pPr>
            <a:r>
              <a:rPr lang="en-US" sz="2400" dirty="0"/>
              <a:t>Be sure to use the shipping checklist that we have provided to you in the attachments of this call</a:t>
            </a:r>
          </a:p>
          <a:p>
            <a:pPr marL="342900" indent="-342900">
              <a:buFont typeface="Arial" panose="020B0604020202020204" pitchFamily="34" charset="0"/>
              <a:buChar char="•"/>
            </a:pPr>
            <a:r>
              <a:rPr lang="en-US" sz="2400" dirty="0"/>
              <a:t>Sensitive level folders – please work with your alternate station to create the DCS ID and manifest. No need to ship the physical folder to the alternate station. </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935907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38</a:t>
            </a:fld>
            <a:endParaRPr lang="en-US" dirty="0"/>
          </a:p>
        </p:txBody>
      </p:sp>
      <p:pic>
        <p:nvPicPr>
          <p:cNvPr id="7" name="Picture 6">
            <a:extLst>
              <a:ext uri="{FF2B5EF4-FFF2-40B4-BE49-F238E27FC236}">
                <a16:creationId xmlns:a16="http://schemas.microsoft.com/office/drawing/2014/main" id="{7D64AB61-3B44-4D0B-B318-5F23ECF48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771" y="655320"/>
            <a:ext cx="5958458" cy="3352800"/>
          </a:xfrm>
          <a:prstGeom prst="rect">
            <a:avLst/>
          </a:prstGeom>
        </p:spPr>
      </p:pic>
      <p:sp>
        <p:nvSpPr>
          <p:cNvPr id="3" name="Rectangle 2">
            <a:extLst>
              <a:ext uri="{FF2B5EF4-FFF2-40B4-BE49-F238E27FC236}">
                <a16:creationId xmlns:a16="http://schemas.microsoft.com/office/drawing/2014/main" id="{DF5E7C55-6D77-43ED-8FC8-BC23C5DF9319}"/>
              </a:ext>
            </a:extLst>
          </p:cNvPr>
          <p:cNvSpPr/>
          <p:nvPr/>
        </p:nvSpPr>
        <p:spPr>
          <a:xfrm>
            <a:off x="0" y="4038600"/>
            <a:ext cx="9144000" cy="1200329"/>
          </a:xfrm>
          <a:prstGeom prst="rect">
            <a:avLst/>
          </a:prstGeom>
        </p:spPr>
        <p:txBody>
          <a:bodyPr wrap="square">
            <a:spAutoFit/>
          </a:bodyPr>
          <a:lstStyle/>
          <a:p>
            <a:pPr lvl="0" algn="ctr"/>
            <a:r>
              <a:rPr lang="en-US" sz="2400" dirty="0">
                <a:solidFill>
                  <a:srgbClr val="000000"/>
                </a:solidFill>
              </a:rPr>
              <a:t>Send scanning inquiries or portal assistance to </a:t>
            </a:r>
            <a:r>
              <a:rPr lang="en-US" sz="2400" u="sng" dirty="0">
                <a:solidFill>
                  <a:srgbClr val="000000"/>
                </a:solidFill>
                <a:hlinkClick r:id="rId4"/>
              </a:rPr>
              <a:t>VCIP.VBACO@va.gov</a:t>
            </a:r>
            <a:endParaRPr lang="en-US" sz="2400" u="sng" dirty="0">
              <a:solidFill>
                <a:srgbClr val="000000"/>
              </a:solidFill>
            </a:endParaRPr>
          </a:p>
          <a:p>
            <a:pPr lvl="0" algn="ctr"/>
            <a:endParaRPr lang="en-US" sz="2400" u="sng" dirty="0">
              <a:solidFill>
                <a:srgbClr val="000000"/>
              </a:solidFill>
            </a:endParaRPr>
          </a:p>
          <a:p>
            <a:pPr lvl="0" algn="ctr"/>
            <a:r>
              <a:rPr lang="en-US" sz="2400" dirty="0">
                <a:solidFill>
                  <a:srgbClr val="000000"/>
                </a:solidFill>
              </a:rPr>
              <a:t>All other VR&amp;E related questions, please contact your Field Liaison Team</a:t>
            </a:r>
          </a:p>
        </p:txBody>
      </p:sp>
    </p:spTree>
    <p:extLst>
      <p:ext uri="{BB962C8B-B14F-4D97-AF65-F5344CB8AC3E}">
        <p14:creationId xmlns:p14="http://schemas.microsoft.com/office/powerpoint/2010/main" val="4292475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Requesting Access to Data Dimensions Tracker </a:t>
            </a:r>
          </a:p>
        </p:txBody>
      </p:sp>
      <p:sp>
        <p:nvSpPr>
          <p:cNvPr id="6" name="Slide Number Placeholder 5"/>
          <p:cNvSpPr>
            <a:spLocks noGrp="1"/>
          </p:cNvSpPr>
          <p:nvPr>
            <p:ph type="sldNum" sz="quarter" idx="12"/>
          </p:nvPr>
        </p:nvSpPr>
        <p:spPr/>
        <p:txBody>
          <a:bodyPr/>
          <a:lstStyle/>
          <a:p>
            <a:fld id="{04F7EA0F-F264-4DBA-8450-109ED0C85B89}" type="slidenum">
              <a:rPr lang="en-US" smtClean="0"/>
              <a:t>4</a:t>
            </a:fld>
            <a:endParaRPr lang="en-US" dirty="0"/>
          </a:p>
        </p:txBody>
      </p:sp>
      <p:sp>
        <p:nvSpPr>
          <p:cNvPr id="3" name="TextBox 2">
            <a:extLst>
              <a:ext uri="{FF2B5EF4-FFF2-40B4-BE49-F238E27FC236}">
                <a16:creationId xmlns:a16="http://schemas.microsoft.com/office/drawing/2014/main" id="{E794CA77-188B-4CFD-9F84-AC17B894366B}"/>
              </a:ext>
            </a:extLst>
          </p:cNvPr>
          <p:cNvSpPr txBox="1"/>
          <p:nvPr/>
        </p:nvSpPr>
        <p:spPr>
          <a:xfrm>
            <a:off x="465589" y="838200"/>
            <a:ext cx="8212666" cy="1938992"/>
          </a:xfrm>
          <a:prstGeom prst="rect">
            <a:avLst/>
          </a:prstGeom>
          <a:noFill/>
        </p:spPr>
        <p:txBody>
          <a:bodyPr wrap="square" rtlCol="0">
            <a:spAutoFit/>
          </a:bodyPr>
          <a:lstStyle/>
          <a:p>
            <a:endParaRPr lang="en-US" sz="2400" dirty="0"/>
          </a:p>
          <a:p>
            <a:r>
              <a:rPr lang="en-US" sz="2400" dirty="0"/>
              <a:t>To request access to the ddTracker, users must complete and submit the </a:t>
            </a:r>
            <a:r>
              <a:rPr lang="en-US" sz="2400" i="1" dirty="0"/>
              <a:t>Vendor Portal Access Request Form </a:t>
            </a:r>
            <a:r>
              <a:rPr lang="en-US" sz="2400" dirty="0"/>
              <a:t>on the </a:t>
            </a:r>
            <a:r>
              <a:rPr lang="en-US" sz="2400" u="sng" dirty="0">
                <a:hlinkClick r:id="rId3"/>
              </a:rPr>
              <a:t>VCIP Issue Tracker</a:t>
            </a:r>
            <a:r>
              <a:rPr lang="en-US" sz="2400" dirty="0"/>
              <a:t> page.</a:t>
            </a:r>
          </a:p>
          <a:p>
            <a:endParaRPr lang="en-US" sz="2400" dirty="0"/>
          </a:p>
        </p:txBody>
      </p:sp>
      <p:pic>
        <p:nvPicPr>
          <p:cNvPr id="5" name="Picture 4">
            <a:extLst>
              <a:ext uri="{FF2B5EF4-FFF2-40B4-BE49-F238E27FC236}">
                <a16:creationId xmlns:a16="http://schemas.microsoft.com/office/drawing/2014/main" id="{0AE155BE-30DA-4AA3-AF37-6B3FEE1EC4DD}"/>
              </a:ext>
            </a:extLst>
          </p:cNvPr>
          <p:cNvPicPr/>
          <p:nvPr/>
        </p:nvPicPr>
        <p:blipFill>
          <a:blip r:embed="rId4"/>
          <a:stretch>
            <a:fillRect/>
          </a:stretch>
        </p:blipFill>
        <p:spPr>
          <a:xfrm>
            <a:off x="480186" y="2648032"/>
            <a:ext cx="7943991" cy="2609768"/>
          </a:xfrm>
          <a:prstGeom prst="rect">
            <a:avLst/>
          </a:prstGeom>
          <a:ln w="9525">
            <a:solidFill>
              <a:schemeClr val="tx2"/>
            </a:solidFill>
          </a:ln>
          <a:effectLst>
            <a:outerShdw blurRad="50800" dist="38100" dir="2700000" algn="tl" rotWithShape="0">
              <a:prstClr val="black">
                <a:alpha val="40000"/>
              </a:prstClr>
            </a:outerShdw>
          </a:effectLst>
        </p:spPr>
      </p:pic>
      <p:sp>
        <p:nvSpPr>
          <p:cNvPr id="7" name="Rectangle: Rounded Corners 6">
            <a:extLst>
              <a:ext uri="{FF2B5EF4-FFF2-40B4-BE49-F238E27FC236}">
                <a16:creationId xmlns:a16="http://schemas.microsoft.com/office/drawing/2014/main" id="{CAA0AAAF-20C9-4A8E-ACC5-A7B1ECDAC5F7}"/>
              </a:ext>
            </a:extLst>
          </p:cNvPr>
          <p:cNvSpPr/>
          <p:nvPr/>
        </p:nvSpPr>
        <p:spPr>
          <a:xfrm>
            <a:off x="6290945" y="4802823"/>
            <a:ext cx="1329055" cy="378777"/>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Machine generated alternative text:&#10;OFFICE OF BUSINESS &#10;PROCESS INTEGRATION (OBPI) ">
            <a:extLst>
              <a:ext uri="{FF2B5EF4-FFF2-40B4-BE49-F238E27FC236}">
                <a16:creationId xmlns:a16="http://schemas.microsoft.com/office/drawing/2014/main" id="{92ABE0D7-74D2-48A7-80F8-6691974503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4398" y="3012156"/>
            <a:ext cx="4435048" cy="1031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746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Vendor Portal Access Request Form</a:t>
            </a:r>
          </a:p>
        </p:txBody>
      </p:sp>
      <p:sp>
        <p:nvSpPr>
          <p:cNvPr id="6" name="Slide Number Placeholder 5"/>
          <p:cNvSpPr>
            <a:spLocks noGrp="1"/>
          </p:cNvSpPr>
          <p:nvPr>
            <p:ph type="sldNum" sz="quarter" idx="12"/>
          </p:nvPr>
        </p:nvSpPr>
        <p:spPr/>
        <p:txBody>
          <a:bodyPr/>
          <a:lstStyle/>
          <a:p>
            <a:fld id="{04F7EA0F-F264-4DBA-8450-109ED0C85B89}" type="slidenum">
              <a:rPr lang="en-US" smtClean="0"/>
              <a:t>5</a:t>
            </a:fld>
            <a:endParaRPr lang="en-US" dirty="0"/>
          </a:p>
        </p:txBody>
      </p:sp>
      <p:sp>
        <p:nvSpPr>
          <p:cNvPr id="7" name="TextBox 4">
            <a:extLst>
              <a:ext uri="{FF2B5EF4-FFF2-40B4-BE49-F238E27FC236}">
                <a16:creationId xmlns:a16="http://schemas.microsoft.com/office/drawing/2014/main" id="{31AA6C3B-749C-471E-B0D1-16496A19A611}"/>
              </a:ext>
            </a:extLst>
          </p:cNvPr>
          <p:cNvSpPr txBox="1"/>
          <p:nvPr/>
        </p:nvSpPr>
        <p:spPr>
          <a:xfrm>
            <a:off x="76200" y="787785"/>
            <a:ext cx="4133417" cy="5079615"/>
          </a:xfrm>
          <a:prstGeom prst="rect">
            <a:avLst/>
          </a:prstGeom>
          <a:noFill/>
          <a:ln>
            <a:noFill/>
          </a:ln>
        </p:spPr>
        <p:txBody>
          <a:bodyPr wrap="square" rtlCol="0">
            <a:noAutofit/>
          </a:bodyPr>
          <a:lstStyle/>
          <a:p>
            <a:pPr marL="342900" marR="0" indent="-342900">
              <a:spcBef>
                <a:spcPts val="0"/>
              </a:spcBef>
              <a:spcAft>
                <a:spcPts val="0"/>
              </a:spcAft>
              <a:buFont typeface="+mj-lt"/>
              <a:buAutoNum type="arabicPeriod"/>
            </a:pPr>
            <a:r>
              <a:rPr lang="en-US" kern="1200" dirty="0">
                <a:solidFill>
                  <a:srgbClr val="000000"/>
                </a:solidFill>
                <a:effectLst/>
                <a:ea typeface="Times New Roman" panose="02020603050405020304" pitchFamily="18" charset="0"/>
                <a:cs typeface="Times New Roman" panose="02020603050405020304" pitchFamily="18" charset="0"/>
              </a:rPr>
              <a:t>In the </a:t>
            </a:r>
            <a:r>
              <a:rPr lang="en-US" i="1" dirty="0">
                <a:solidFill>
                  <a:srgbClr val="000000"/>
                </a:solidFill>
                <a:ea typeface="Times New Roman" panose="02020603050405020304" pitchFamily="18" charset="0"/>
                <a:cs typeface="Times New Roman" panose="02020603050405020304" pitchFamily="18" charset="0"/>
              </a:rPr>
              <a:t>Vendor Portal </a:t>
            </a:r>
            <a:r>
              <a:rPr lang="en-US" i="1" kern="1200" dirty="0">
                <a:solidFill>
                  <a:srgbClr val="000000"/>
                </a:solidFill>
                <a:effectLst/>
                <a:ea typeface="Times New Roman" panose="02020603050405020304" pitchFamily="18" charset="0"/>
                <a:cs typeface="Times New Roman" panose="02020603050405020304" pitchFamily="18" charset="0"/>
              </a:rPr>
              <a:t>Access Request Form</a:t>
            </a:r>
            <a:r>
              <a:rPr lang="en-US" i="1" dirty="0">
                <a:solidFill>
                  <a:srgbClr val="000000"/>
                </a:solidFill>
                <a:ea typeface="Times New Roman" panose="02020603050405020304" pitchFamily="18" charset="0"/>
                <a:cs typeface="Times New Roman" panose="02020603050405020304" pitchFamily="18" charset="0"/>
              </a:rPr>
              <a:t>,</a:t>
            </a:r>
            <a:r>
              <a:rPr lang="en-US" kern="1200" dirty="0">
                <a:solidFill>
                  <a:srgbClr val="000000"/>
                </a:solidFill>
                <a:effectLst/>
                <a:ea typeface="Times New Roman" panose="02020603050405020304" pitchFamily="18" charset="0"/>
                <a:cs typeface="Times New Roman" panose="02020603050405020304" pitchFamily="18" charset="0"/>
              </a:rPr>
              <a:t> complete the following:  </a:t>
            </a: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dirty="0">
                <a:effectLst/>
                <a:ea typeface="Calibri" panose="020F0502020204030204" pitchFamily="34" charset="0"/>
                <a:cs typeface="Times New Roman" panose="02020603050405020304" pitchFamily="18" charset="0"/>
              </a:rPr>
              <a:t>Business Unit (BU)</a:t>
            </a: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Requestor’s email </a:t>
            </a:r>
            <a:r>
              <a:rPr lang="en-US" dirty="0">
                <a:solidFill>
                  <a:srgbClr val="000000"/>
                </a:solidFill>
                <a:ea typeface="Calibri" panose="020F0502020204030204" pitchFamily="34" charset="0"/>
                <a:cs typeface="Times New Roman" panose="02020603050405020304" pitchFamily="18" charset="0"/>
              </a:rPr>
              <a:t>a</a:t>
            </a:r>
            <a:r>
              <a:rPr lang="en-US" kern="1200" dirty="0">
                <a:solidFill>
                  <a:srgbClr val="000000"/>
                </a:solidFill>
                <a:effectLst/>
                <a:ea typeface="Calibri" panose="020F0502020204030204" pitchFamily="34" charset="0"/>
                <a:cs typeface="Times New Roman" panose="02020603050405020304" pitchFamily="18" charset="0"/>
              </a:rPr>
              <a:t>ddress</a:t>
            </a:r>
            <a:endParaRPr lang="en-US" dirty="0">
              <a:effectLst/>
              <a:ea typeface="Calibri" panose="020F0502020204030204" pitchFamily="34" charset="0"/>
              <a:cs typeface="Times New Roman" panose="02020603050405020304" pitchFamily="18" charset="0"/>
            </a:endParaRP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Requestor’s </a:t>
            </a:r>
            <a:r>
              <a:rPr lang="en-US" dirty="0">
                <a:solidFill>
                  <a:srgbClr val="000000"/>
                </a:solidFill>
                <a:ea typeface="Calibri" panose="020F0502020204030204" pitchFamily="34" charset="0"/>
                <a:cs typeface="Times New Roman" panose="02020603050405020304" pitchFamily="18" charset="0"/>
              </a:rPr>
              <a:t>p</a:t>
            </a:r>
            <a:r>
              <a:rPr lang="en-US" kern="1200" dirty="0">
                <a:solidFill>
                  <a:srgbClr val="000000"/>
                </a:solidFill>
                <a:effectLst/>
                <a:ea typeface="Calibri" panose="020F0502020204030204" pitchFamily="34" charset="0"/>
                <a:cs typeface="Times New Roman" panose="02020603050405020304" pitchFamily="18" charset="0"/>
              </a:rPr>
              <a:t>hone number</a:t>
            </a:r>
            <a:endParaRPr lang="en-US" dirty="0">
              <a:effectLst/>
              <a:ea typeface="Calibri" panose="020F0502020204030204" pitchFamily="34" charset="0"/>
              <a:cs typeface="Times New Roman" panose="02020603050405020304" pitchFamily="18" charset="0"/>
            </a:endParaRP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Portal Type: </a:t>
            </a:r>
            <a:r>
              <a:rPr lang="en-US" i="1" kern="1200" dirty="0">
                <a:solidFill>
                  <a:srgbClr val="000000"/>
                </a:solidFill>
                <a:effectLst/>
                <a:ea typeface="Calibri" panose="020F0502020204030204" pitchFamily="34" charset="0"/>
                <a:cs typeface="Times New Roman" panose="02020603050405020304" pitchFamily="18" charset="0"/>
              </a:rPr>
              <a:t>Shipping Portal</a:t>
            </a:r>
            <a:endParaRPr lang="en-US" i="1" dirty="0">
              <a:solidFill>
                <a:srgbClr val="000000"/>
              </a:solidFill>
              <a:ea typeface="Calibri" panose="020F0502020204030204" pitchFamily="34" charset="0"/>
              <a:cs typeface="Times New Roman" panose="02020603050405020304" pitchFamily="18" charset="0"/>
            </a:endParaRP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Vendor: SMS (Systems Made Simple)</a:t>
            </a:r>
            <a:endParaRPr lang="en-US" dirty="0">
              <a:effectLst/>
              <a:ea typeface="Calibri" panose="020F0502020204030204" pitchFamily="34" charset="0"/>
              <a:cs typeface="Times New Roman" panose="02020603050405020304" pitchFamily="18" charset="0"/>
            </a:endParaRP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Regional Office (RO)</a:t>
            </a: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Employee Name</a:t>
            </a:r>
            <a:endParaRPr lang="en-US" dirty="0">
              <a:effectLst/>
              <a:ea typeface="Calibri" panose="020F0502020204030204" pitchFamily="34" charset="0"/>
              <a:cs typeface="Times New Roman" panose="02020603050405020304" pitchFamily="18" charset="0"/>
            </a:endParaRP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Employee Title</a:t>
            </a:r>
            <a:endParaRPr lang="en-US" dirty="0">
              <a:effectLst/>
              <a:ea typeface="Calibri" panose="020F0502020204030204" pitchFamily="34" charset="0"/>
              <a:cs typeface="Times New Roman" panose="02020603050405020304" pitchFamily="18" charset="0"/>
            </a:endParaRP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VBA LAN ID</a:t>
            </a:r>
            <a:endParaRPr lang="en-US" dirty="0">
              <a:effectLst/>
              <a:ea typeface="Calibri" panose="020F0502020204030204" pitchFamily="34" charset="0"/>
              <a:cs typeface="Times New Roman" panose="02020603050405020304" pitchFamily="18" charset="0"/>
            </a:endParaRP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kern="1200" dirty="0">
                <a:solidFill>
                  <a:srgbClr val="000000"/>
                </a:solidFill>
                <a:effectLst/>
                <a:ea typeface="Calibri" panose="020F0502020204030204" pitchFamily="34" charset="0"/>
                <a:cs typeface="Times New Roman" panose="02020603050405020304" pitchFamily="18" charset="0"/>
              </a:rPr>
              <a:t>VA Email Address</a:t>
            </a:r>
          </a:p>
          <a:p>
            <a:pPr marL="514350" marR="0" indent="-285750">
              <a:lnSpc>
                <a:spcPct val="115000"/>
              </a:lnSpc>
              <a:spcBef>
                <a:spcPts val="0"/>
              </a:spcBef>
              <a:spcAft>
                <a:spcPts val="0"/>
              </a:spcAft>
              <a:buFont typeface="Courier New" panose="02070309020205020404" pitchFamily="49" charset="0"/>
              <a:buChar char="o"/>
              <a:tabLst>
                <a:tab pos="457200" algn="l"/>
              </a:tabLst>
            </a:pPr>
            <a:r>
              <a:rPr lang="en-US" dirty="0">
                <a:solidFill>
                  <a:srgbClr val="000000"/>
                </a:solidFill>
                <a:cs typeface="Times New Roman" panose="02020603050405020304" pitchFamily="18" charset="0"/>
              </a:rPr>
              <a:t>Exception POC? Select Yes or No</a:t>
            </a:r>
          </a:p>
          <a:p>
            <a:pPr marL="342900" lvl="0" indent="-342900">
              <a:buFont typeface="+mj-lt"/>
              <a:buAutoNum type="arabicPeriod" startAt="2"/>
            </a:pPr>
            <a:r>
              <a:rPr lang="en-US" dirty="0">
                <a:solidFill>
                  <a:srgbClr val="000000"/>
                </a:solidFill>
                <a:ea typeface="Calibri" panose="020F0502020204030204" pitchFamily="34" charset="0"/>
                <a:cs typeface="Times New Roman" panose="02020603050405020304" pitchFamily="18" charset="0"/>
              </a:rPr>
              <a:t>Click </a:t>
            </a:r>
            <a:r>
              <a:rPr lang="en-US" i="1" dirty="0">
                <a:solidFill>
                  <a:srgbClr val="000000"/>
                </a:solidFill>
                <a:ea typeface="Calibri" panose="020F0502020204030204" pitchFamily="34" charset="0"/>
                <a:cs typeface="Times New Roman" panose="02020603050405020304" pitchFamily="18" charset="0"/>
              </a:rPr>
              <a:t>Submit</a:t>
            </a:r>
            <a:r>
              <a:rPr lang="en-US" dirty="0">
                <a:solidFill>
                  <a:srgbClr val="000000"/>
                </a:solidFill>
                <a:ea typeface="Calibri" panose="020F0502020204030204" pitchFamily="34" charset="0"/>
                <a:cs typeface="Times New Roman" panose="02020603050405020304" pitchFamily="18" charset="0"/>
              </a:rPr>
              <a:t> button</a:t>
            </a:r>
            <a:r>
              <a:rPr lang="en-US" dirty="0">
                <a:ea typeface="Calibri" panose="020F0502020204030204" pitchFamily="34" charset="0"/>
                <a:cs typeface="Times New Roman" panose="02020603050405020304" pitchFamily="18" charset="0"/>
              </a:rPr>
              <a:t>. </a:t>
            </a:r>
            <a:r>
              <a:rPr lang="en-US" dirty="0">
                <a:solidFill>
                  <a:srgbClr val="000000"/>
                </a:solidFill>
                <a:ea typeface="Calibri" panose="020F0502020204030204" pitchFamily="34" charset="0"/>
                <a:cs typeface="Times New Roman" panose="02020603050405020304" pitchFamily="18" charset="0"/>
              </a:rPr>
              <a:t>SMS will contact the requestor by email to provide log-in instructions.</a:t>
            </a:r>
          </a:p>
          <a:p>
            <a:pPr lvl="0"/>
            <a:endParaRPr lang="en-US" sz="300" dirty="0">
              <a:solidFill>
                <a:srgbClr val="000000"/>
              </a:solidFill>
              <a:cs typeface="Times New Roman" panose="02020603050405020304" pitchFamily="18" charset="0"/>
            </a:endParaRPr>
          </a:p>
          <a:p>
            <a:pPr lvl="0"/>
            <a:r>
              <a:rPr lang="en-US" sz="1600" dirty="0">
                <a:solidFill>
                  <a:srgbClr val="000000"/>
                </a:solidFill>
                <a:cs typeface="Times New Roman" panose="02020603050405020304" pitchFamily="18" charset="0"/>
              </a:rPr>
              <a:t>NOTE: The exception POC is responsible for </a:t>
            </a:r>
            <a:r>
              <a:rPr lang="en-US" sz="1600" kern="1200" dirty="0">
                <a:solidFill>
                  <a:srgbClr val="000000"/>
                </a:solidFill>
                <a:effectLst/>
                <a:ea typeface="Calibri" panose="020F0502020204030204" pitchFamily="34" charset="0"/>
                <a:cs typeface="Times New Roman" panose="02020603050405020304" pitchFamily="18" charset="0"/>
              </a:rPr>
              <a:t>resolving shipment </a:t>
            </a:r>
            <a:r>
              <a:rPr lang="en-US" sz="1600" dirty="0">
                <a:solidFill>
                  <a:srgbClr val="000000"/>
                </a:solidFill>
                <a:ea typeface="Calibri" panose="020F0502020204030204" pitchFamily="34" charset="0"/>
                <a:cs typeface="Times New Roman" panose="02020603050405020304" pitchFamily="18" charset="0"/>
              </a:rPr>
              <a:t>exceptions</a:t>
            </a:r>
            <a:r>
              <a:rPr lang="en-US" sz="1600" kern="1200" dirty="0">
                <a:solidFill>
                  <a:srgbClr val="000000"/>
                </a:solidFill>
                <a:effectLst/>
                <a:ea typeface="Calibri" panose="020F0502020204030204" pitchFamily="34" charset="0"/>
                <a:cs typeface="Times New Roman" panose="02020603050405020304" pitchFamily="18" charset="0"/>
              </a:rPr>
              <a:t> for the RO.</a:t>
            </a:r>
            <a:endParaRPr lang="en-US" sz="1600" dirty="0">
              <a:effectLs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E2D813F-EAE5-478C-BF0D-B10E11EB3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104" y="1021297"/>
            <a:ext cx="4691896" cy="5079615"/>
          </a:xfrm>
          <a:prstGeom prst="rect">
            <a:avLst/>
          </a:prstGeom>
        </p:spPr>
      </p:pic>
    </p:spTree>
    <p:extLst>
      <p:ext uri="{BB962C8B-B14F-4D97-AF65-F5344CB8AC3E}">
        <p14:creationId xmlns:p14="http://schemas.microsoft.com/office/powerpoint/2010/main" val="3653202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137620-1AA7-4572-9F22-D8C43968B0D3}"/>
              </a:ext>
            </a:extLst>
          </p:cNvPr>
          <p:cNvSpPr>
            <a:spLocks noGrp="1"/>
          </p:cNvSpPr>
          <p:nvPr>
            <p:ph type="title"/>
          </p:nvPr>
        </p:nvSpPr>
        <p:spPr/>
        <p:txBody>
          <a:bodyPr/>
          <a:lstStyle/>
          <a:p>
            <a:endParaRPr lang="en-US"/>
          </a:p>
        </p:txBody>
      </p:sp>
      <p:sp>
        <p:nvSpPr>
          <p:cNvPr id="6" name="Slide Number Placeholder 5"/>
          <p:cNvSpPr>
            <a:spLocks noGrp="1"/>
          </p:cNvSpPr>
          <p:nvPr>
            <p:ph type="sldNum" sz="quarter" idx="12"/>
          </p:nvPr>
        </p:nvSpPr>
        <p:spPr/>
        <p:txBody>
          <a:bodyPr/>
          <a:lstStyle/>
          <a:p>
            <a:fld id="{04F7EA0F-F264-4DBA-8450-109ED0C85B89}" type="slidenum">
              <a:rPr lang="en-US" smtClean="0"/>
              <a:t>6</a:t>
            </a:fld>
            <a:endParaRPr lang="en-US" dirty="0"/>
          </a:p>
        </p:txBody>
      </p:sp>
      <p:sp>
        <p:nvSpPr>
          <p:cNvPr id="3" name="TextBox 2">
            <a:extLst>
              <a:ext uri="{FF2B5EF4-FFF2-40B4-BE49-F238E27FC236}">
                <a16:creationId xmlns:a16="http://schemas.microsoft.com/office/drawing/2014/main" id="{304CAA9E-1883-43DA-AD89-80CB5CD5B397}"/>
              </a:ext>
            </a:extLst>
          </p:cNvPr>
          <p:cNvSpPr txBox="1"/>
          <p:nvPr/>
        </p:nvSpPr>
        <p:spPr>
          <a:xfrm>
            <a:off x="1554935" y="1752600"/>
            <a:ext cx="6019800" cy="2123658"/>
          </a:xfrm>
          <a:prstGeom prst="rect">
            <a:avLst/>
          </a:prstGeom>
          <a:noFill/>
        </p:spPr>
        <p:txBody>
          <a:bodyPr wrap="square" rtlCol="0">
            <a:spAutoFit/>
          </a:bodyPr>
          <a:lstStyle/>
          <a:p>
            <a:pPr algn="ctr"/>
            <a:r>
              <a:rPr lang="en-US" sz="4400" dirty="0"/>
              <a:t>How to Create a Document Control Sheet ID (DCS ID) </a:t>
            </a:r>
          </a:p>
        </p:txBody>
      </p:sp>
    </p:spTree>
    <p:extLst>
      <p:ext uri="{BB962C8B-B14F-4D97-AF65-F5344CB8AC3E}">
        <p14:creationId xmlns:p14="http://schemas.microsoft.com/office/powerpoint/2010/main" val="3409390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87" y="334168"/>
            <a:ext cx="8063313" cy="779463"/>
          </a:xfrm>
        </p:spPr>
        <p:txBody>
          <a:bodyPr>
            <a:noAutofit/>
          </a:bodyPr>
          <a:lstStyle/>
          <a:p>
            <a:r>
              <a:rPr lang="en-US" dirty="0"/>
              <a:t>Create Document Control Sheet ID </a:t>
            </a:r>
          </a:p>
        </p:txBody>
      </p:sp>
      <p:sp>
        <p:nvSpPr>
          <p:cNvPr id="6" name="Slide Number Placeholder 5"/>
          <p:cNvSpPr>
            <a:spLocks noGrp="1"/>
          </p:cNvSpPr>
          <p:nvPr>
            <p:ph type="sldNum" sz="quarter" idx="12"/>
          </p:nvPr>
        </p:nvSpPr>
        <p:spPr/>
        <p:txBody>
          <a:bodyPr/>
          <a:lstStyle/>
          <a:p>
            <a:fld id="{04F7EA0F-F264-4DBA-8450-109ED0C85B89}" type="slidenum">
              <a:rPr lang="en-US" smtClean="0"/>
              <a:t>7</a:t>
            </a:fld>
            <a:endParaRPr lang="en-US" dirty="0"/>
          </a:p>
        </p:txBody>
      </p:sp>
      <p:sp>
        <p:nvSpPr>
          <p:cNvPr id="5" name="Rectangle 4">
            <a:extLst>
              <a:ext uri="{FF2B5EF4-FFF2-40B4-BE49-F238E27FC236}">
                <a16:creationId xmlns:a16="http://schemas.microsoft.com/office/drawing/2014/main" id="{2DE6510E-C203-4437-8A64-59F556CEE240}"/>
              </a:ext>
            </a:extLst>
          </p:cNvPr>
          <p:cNvSpPr>
            <a:spLocks noChangeArrowheads="1"/>
          </p:cNvSpPr>
          <p:nvPr/>
        </p:nvSpPr>
        <p:spPr bwMode="auto">
          <a:xfrm>
            <a:off x="457200" y="335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0B48C7A8-9E5C-4484-9C0C-2FA406381F90}"/>
              </a:ext>
            </a:extLst>
          </p:cNvPr>
          <p:cNvSpPr txBox="1"/>
          <p:nvPr/>
        </p:nvSpPr>
        <p:spPr>
          <a:xfrm>
            <a:off x="457200" y="1196876"/>
            <a:ext cx="8229600" cy="2308324"/>
          </a:xfrm>
          <a:prstGeom prst="rect">
            <a:avLst/>
          </a:prstGeom>
          <a:noFill/>
        </p:spPr>
        <p:txBody>
          <a:bodyPr wrap="square" rtlCol="0">
            <a:spAutoFit/>
          </a:bodyPr>
          <a:lstStyle/>
          <a:p>
            <a:r>
              <a:rPr lang="en-US" sz="2400" dirty="0"/>
              <a:t> Log into </a:t>
            </a:r>
            <a:r>
              <a:rPr lang="en-US" sz="2400" dirty="0">
                <a:solidFill>
                  <a:schemeClr val="tx2"/>
                </a:solidFill>
                <a:hlinkClick r:id="rId3"/>
              </a:rPr>
              <a:t>VBMS</a:t>
            </a:r>
            <a:endParaRPr lang="en-US" sz="2400" dirty="0"/>
          </a:p>
          <a:p>
            <a:pPr marL="342900" lvl="0" indent="-342900">
              <a:buFont typeface="+mj-lt"/>
              <a:buAutoNum type="arabicPeriod"/>
            </a:pPr>
            <a:r>
              <a:rPr lang="en-US" sz="2400" dirty="0"/>
              <a:t>Select the </a:t>
            </a:r>
            <a:r>
              <a:rPr lang="en-US" sz="2400" i="1" dirty="0"/>
              <a:t>Search</a:t>
            </a:r>
            <a:r>
              <a:rPr lang="en-US" sz="2400" dirty="0"/>
              <a:t> drop-down on the upper left corner of the screen.</a:t>
            </a:r>
          </a:p>
          <a:p>
            <a:pPr marL="342900" lvl="0" indent="-342900">
              <a:buFont typeface="+mj-lt"/>
              <a:buAutoNum type="arabicPeriod"/>
            </a:pPr>
            <a:r>
              <a:rPr lang="en-US" sz="2400" dirty="0"/>
              <a:t>Type the file number or SSN in the search field.</a:t>
            </a:r>
          </a:p>
          <a:p>
            <a:pPr marL="342900" lvl="0" indent="-342900">
              <a:buFont typeface="+mj-lt"/>
              <a:buAutoNum type="arabicPeriod"/>
            </a:pPr>
            <a:r>
              <a:rPr lang="en-US" sz="2400" dirty="0"/>
              <a:t>Select the </a:t>
            </a:r>
            <a:r>
              <a:rPr lang="en-US" sz="2400" i="1" dirty="0"/>
              <a:t>Open Profile </a:t>
            </a:r>
            <a:r>
              <a:rPr lang="en-US" sz="2400" dirty="0"/>
              <a:t>button.</a:t>
            </a:r>
          </a:p>
          <a:p>
            <a:pPr marL="342900" indent="-342900">
              <a:buFont typeface="+mj-lt"/>
              <a:buAutoNum type="arabicPeriod"/>
            </a:pPr>
            <a:r>
              <a:rPr lang="en-US" sz="2400" dirty="0"/>
              <a:t>VBMS will display the Veteran’s profile</a:t>
            </a:r>
            <a:r>
              <a:rPr lang="en-US" sz="2400" b="1" dirty="0"/>
              <a:t>.</a:t>
            </a:r>
            <a:endParaRPr lang="en-US" sz="2400" dirty="0"/>
          </a:p>
        </p:txBody>
      </p:sp>
      <p:pic>
        <p:nvPicPr>
          <p:cNvPr id="3" name="Picture 2">
            <a:extLst>
              <a:ext uri="{FF2B5EF4-FFF2-40B4-BE49-F238E27FC236}">
                <a16:creationId xmlns:a16="http://schemas.microsoft.com/office/drawing/2014/main" id="{86981377-BA41-4FF9-9B09-EE3A01ADBC46}"/>
              </a:ext>
            </a:extLst>
          </p:cNvPr>
          <p:cNvPicPr>
            <a:picLocks noChangeAspect="1"/>
          </p:cNvPicPr>
          <p:nvPr/>
        </p:nvPicPr>
        <p:blipFill>
          <a:blip r:embed="rId4"/>
          <a:stretch>
            <a:fillRect/>
          </a:stretch>
        </p:blipFill>
        <p:spPr>
          <a:xfrm>
            <a:off x="548291" y="3810000"/>
            <a:ext cx="8047417" cy="624894"/>
          </a:xfrm>
          <a:prstGeom prst="rect">
            <a:avLst/>
          </a:prstGeom>
          <a:ln>
            <a:solidFill>
              <a:schemeClr val="tx2"/>
            </a:solidFill>
          </a:ln>
          <a:effectLst>
            <a:outerShdw blurRad="50800" dist="38100" dir="2700000" algn="tl" rotWithShape="0">
              <a:prstClr val="black">
                <a:alpha val="40000"/>
              </a:prstClr>
            </a:outerShdw>
          </a:effectLst>
        </p:spPr>
      </p:pic>
      <p:cxnSp>
        <p:nvCxnSpPr>
          <p:cNvPr id="9" name="Straight Arrow Connector 8">
            <a:extLst>
              <a:ext uri="{FF2B5EF4-FFF2-40B4-BE49-F238E27FC236}">
                <a16:creationId xmlns:a16="http://schemas.microsoft.com/office/drawing/2014/main" id="{90CD6A3E-3FA9-478D-B691-08DD28AE1A7A}"/>
              </a:ext>
            </a:extLst>
          </p:cNvPr>
          <p:cNvCxnSpPr>
            <a:cxnSpLocks/>
          </p:cNvCxnSpPr>
          <p:nvPr/>
        </p:nvCxnSpPr>
        <p:spPr>
          <a:xfrm>
            <a:off x="1447800" y="3276600"/>
            <a:ext cx="0" cy="451104"/>
          </a:xfrm>
          <a:prstGeom prst="straightConnector1">
            <a:avLst/>
          </a:prstGeom>
          <a:ln w="41275">
            <a:solidFill>
              <a:schemeClr val="tx2"/>
            </a:solidFill>
            <a:tailEnd type="triangle"/>
          </a:ln>
        </p:spPr>
        <p:style>
          <a:lnRef idx="3">
            <a:schemeClr val="accent3"/>
          </a:lnRef>
          <a:fillRef idx="0">
            <a:schemeClr val="accent3"/>
          </a:fillRef>
          <a:effectRef idx="2">
            <a:schemeClr val="accent3"/>
          </a:effectRef>
          <a:fontRef idx="minor">
            <a:schemeClr val="tx1"/>
          </a:fontRef>
        </p:style>
      </p:cxnSp>
      <p:cxnSp>
        <p:nvCxnSpPr>
          <p:cNvPr id="10" name="Straight Arrow Connector 9">
            <a:extLst>
              <a:ext uri="{FF2B5EF4-FFF2-40B4-BE49-F238E27FC236}">
                <a16:creationId xmlns:a16="http://schemas.microsoft.com/office/drawing/2014/main" id="{F70DB6AE-B1F0-44B3-A254-5347C09C911D}"/>
              </a:ext>
            </a:extLst>
          </p:cNvPr>
          <p:cNvCxnSpPr>
            <a:cxnSpLocks/>
          </p:cNvCxnSpPr>
          <p:nvPr/>
        </p:nvCxnSpPr>
        <p:spPr>
          <a:xfrm flipV="1">
            <a:off x="6096000" y="4495801"/>
            <a:ext cx="0" cy="457199"/>
          </a:xfrm>
          <a:prstGeom prst="straightConnector1">
            <a:avLst/>
          </a:prstGeom>
          <a:ln w="41275">
            <a:solidFill>
              <a:schemeClr val="tx2"/>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627788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Create Document Control Sheet ID cont’d</a:t>
            </a:r>
          </a:p>
        </p:txBody>
      </p:sp>
      <p:sp>
        <p:nvSpPr>
          <p:cNvPr id="6" name="Slide Number Placeholder 5"/>
          <p:cNvSpPr>
            <a:spLocks noGrp="1"/>
          </p:cNvSpPr>
          <p:nvPr>
            <p:ph type="sldNum" sz="quarter" idx="12"/>
          </p:nvPr>
        </p:nvSpPr>
        <p:spPr/>
        <p:txBody>
          <a:bodyPr/>
          <a:lstStyle/>
          <a:p>
            <a:fld id="{04F7EA0F-F264-4DBA-8450-109ED0C85B89}" type="slidenum">
              <a:rPr lang="en-US" smtClean="0"/>
              <a:t>8</a:t>
            </a:fld>
            <a:endParaRPr lang="en-US" dirty="0"/>
          </a:p>
        </p:txBody>
      </p:sp>
      <p:sp>
        <p:nvSpPr>
          <p:cNvPr id="4" name="TextBox 3">
            <a:extLst>
              <a:ext uri="{FF2B5EF4-FFF2-40B4-BE49-F238E27FC236}">
                <a16:creationId xmlns:a16="http://schemas.microsoft.com/office/drawing/2014/main" id="{CF9AFDE7-AF68-4860-944A-BA803EDE6558}"/>
              </a:ext>
            </a:extLst>
          </p:cNvPr>
          <p:cNvSpPr txBox="1"/>
          <p:nvPr/>
        </p:nvSpPr>
        <p:spPr>
          <a:xfrm>
            <a:off x="358980" y="909935"/>
            <a:ext cx="8426039" cy="461665"/>
          </a:xfrm>
          <a:prstGeom prst="rect">
            <a:avLst/>
          </a:prstGeom>
          <a:noFill/>
        </p:spPr>
        <p:txBody>
          <a:bodyPr wrap="square" rtlCol="0">
            <a:spAutoFit/>
          </a:bodyPr>
          <a:lstStyle/>
          <a:p>
            <a:pPr lvl="0"/>
            <a:r>
              <a:rPr lang="en-US" sz="2400" dirty="0"/>
              <a:t>5. From the </a:t>
            </a:r>
            <a:r>
              <a:rPr lang="en-US" sz="2400" i="1" dirty="0"/>
              <a:t>Actions</a:t>
            </a:r>
            <a:r>
              <a:rPr lang="en-US" sz="2400" dirty="0"/>
              <a:t> drop-down list, select </a:t>
            </a:r>
            <a:r>
              <a:rPr lang="en-US" sz="2400" i="1" dirty="0"/>
              <a:t>Create DCS.</a:t>
            </a:r>
            <a:endParaRPr lang="en-US" sz="2400" dirty="0"/>
          </a:p>
        </p:txBody>
      </p:sp>
      <p:grpSp>
        <p:nvGrpSpPr>
          <p:cNvPr id="18" name="Group 17">
            <a:extLst>
              <a:ext uri="{FF2B5EF4-FFF2-40B4-BE49-F238E27FC236}">
                <a16:creationId xmlns:a16="http://schemas.microsoft.com/office/drawing/2014/main" id="{EAD4D9F4-BD75-4CA6-8592-D05B38E1998E}"/>
              </a:ext>
            </a:extLst>
          </p:cNvPr>
          <p:cNvGrpSpPr/>
          <p:nvPr/>
        </p:nvGrpSpPr>
        <p:grpSpPr>
          <a:xfrm>
            <a:off x="1246289" y="1741541"/>
            <a:ext cx="6651419" cy="3572470"/>
            <a:chOff x="1240286" y="1747637"/>
            <a:chExt cx="6651419" cy="3572470"/>
          </a:xfrm>
        </p:grpSpPr>
        <p:grpSp>
          <p:nvGrpSpPr>
            <p:cNvPr id="3" name="Group 2">
              <a:extLst>
                <a:ext uri="{FF2B5EF4-FFF2-40B4-BE49-F238E27FC236}">
                  <a16:creationId xmlns:a16="http://schemas.microsoft.com/office/drawing/2014/main" id="{B82609B5-232A-4D7E-8991-81DE80135BE6}"/>
                </a:ext>
              </a:extLst>
            </p:cNvPr>
            <p:cNvGrpSpPr/>
            <p:nvPr/>
          </p:nvGrpSpPr>
          <p:grpSpPr>
            <a:xfrm>
              <a:off x="1240286" y="1747637"/>
              <a:ext cx="6651419" cy="3572470"/>
              <a:chOff x="-409330" y="2131331"/>
              <a:chExt cx="7853217" cy="3573378"/>
            </a:xfrm>
          </p:grpSpPr>
          <p:pic>
            <p:nvPicPr>
              <p:cNvPr id="7" name="Picture 6">
                <a:extLst>
                  <a:ext uri="{FF2B5EF4-FFF2-40B4-BE49-F238E27FC236}">
                    <a16:creationId xmlns:a16="http://schemas.microsoft.com/office/drawing/2014/main" id="{204BC478-8230-4277-968A-E8CE763ADED6}"/>
                  </a:ext>
                </a:extLst>
              </p:cNvPr>
              <p:cNvPicPr>
                <a:picLocks noChangeAspect="1"/>
              </p:cNvPicPr>
              <p:nvPr/>
            </p:nvPicPr>
            <p:blipFill>
              <a:blip r:embed="rId3"/>
              <a:stretch>
                <a:fillRect/>
              </a:stretch>
            </p:blipFill>
            <p:spPr>
              <a:xfrm>
                <a:off x="-409330" y="2131331"/>
                <a:ext cx="7853217" cy="3573378"/>
              </a:xfrm>
              <a:prstGeom prst="rect">
                <a:avLst/>
              </a:prstGeom>
              <a:ln w="22225">
                <a:solidFill>
                  <a:schemeClr val="tx2"/>
                </a:solidFill>
              </a:ln>
              <a:effectLst>
                <a:outerShdw blurRad="50800" dist="38100" dir="2700000" algn="tl" rotWithShape="0">
                  <a:prstClr val="black">
                    <a:alpha val="40000"/>
                  </a:prstClr>
                </a:outerShdw>
              </a:effectLst>
            </p:spPr>
          </p:pic>
          <p:sp>
            <p:nvSpPr>
              <p:cNvPr id="8" name="Rectangle: Rounded Corners 7">
                <a:extLst>
                  <a:ext uri="{FF2B5EF4-FFF2-40B4-BE49-F238E27FC236}">
                    <a16:creationId xmlns:a16="http://schemas.microsoft.com/office/drawing/2014/main" id="{EFC21EA4-2B32-476B-B7C9-3E8D236F86BE}"/>
                  </a:ext>
                </a:extLst>
              </p:cNvPr>
              <p:cNvSpPr/>
              <p:nvPr/>
            </p:nvSpPr>
            <p:spPr>
              <a:xfrm>
                <a:off x="5593633" y="2506374"/>
                <a:ext cx="766442" cy="191271"/>
              </a:xfrm>
              <a:prstGeom prst="roundRect">
                <a:avLst/>
              </a:prstGeom>
              <a:noFill/>
              <a:ln w="41275">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pic>
          <p:nvPicPr>
            <p:cNvPr id="2050" name="Picture 2" descr="Machine generated alternative text:&#10;Search &#10;Work Queue &#10;Intake &#10;Unassociated Documents &#10;LCM Unassociated &#10;Scorecards &#10;My History &#10;RICARDO SANCHEZ &#10;JASON EDWARD ADCOCK File # 508021222 &#10;Veteran Profile &#10;508021222 &#10;Verified &#10;Veteran &#10;Wed Nov 07 2018 EST version 15.1-20180027-1156 ID 449260B &#10;Rated Issues Notes &#10;Veteran Summary &#10;Veteran Information &#10;SSN: 508021222 &#10;EDIPI: 1148657159 &#10;Gender: Male &#10;Claims • &#10;create OCS &#10;Documents &#10;SSN: &#10;SSN Verified: &#10;Death Date: &#10;SOJ: &#10;350 &#10;Contact Information &#10;Work Phone: &#10;- North Little Rock Regional Office &#10;Date of Birth: &#10;05/19/1976 &#10;Gender: &#10;Male &#10;Death in SVC: &#10;Home Phone: &#10;4799574716 &#10;Birth Place: &#10;Cause of Death: &#10;Email : &#10;4799574716 &#10;Mailing Address &#10;Address Type: &#10;Domestic &#10;Address 1: &#10;1600 W Persimmon St &#10;Address 2: &#10;Apt E5 &#10;Address 3: &#10;City: &#10;Rogers &#10;State: AR &#10;Zip: &#10;72756 &#10;Country: &#10;USA &#10;Flashes &#10;JASONADCOCK819@YAHOO.COM &#10;CP Payment Address &#10;Domestic &#10;Birth Date: &#10;06/19/1976 &#10;Death Date: &#10;POA: 097 -VETERANS &#10;OF FOREIGN &#10;WARS OF THE US &#10;SC: 40 &#10;Pending Claims &#10;Military Service &#10;Rated Issues &#10;Veteran Flashes &#10;Dependents &#10;Address Type: &#10;Address 1: &#10;Address 2: &#10;Address 3: &#10;City: &#10;State: &#10;Zip: &#10;Country: ">
              <a:extLst>
                <a:ext uri="{FF2B5EF4-FFF2-40B4-BE49-F238E27FC236}">
                  <a16:creationId xmlns:a16="http://schemas.microsoft.com/office/drawing/2014/main" id="{AE26E3DD-18D9-4A6A-BD8D-2DE8B5DFAA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333" t="5540" r="5001" b="75475"/>
            <a:stretch/>
          </p:blipFill>
          <p:spPr bwMode="auto">
            <a:xfrm>
              <a:off x="2438400" y="3124200"/>
              <a:ext cx="3444621" cy="1247507"/>
            </a:xfrm>
            <a:prstGeom prst="rect">
              <a:avLst/>
            </a:prstGeom>
            <a:noFill/>
            <a:ln w="41275">
              <a:solidFill>
                <a:schemeClr val="tx2"/>
              </a:solidFill>
            </a:ln>
            <a:effectLst>
              <a:outerShdw blurRad="50800" dist="38100" dir="2700000" algn="tl" rotWithShape="0">
                <a:prstClr val="black">
                  <a:alpha val="40000"/>
                </a:prstClr>
              </a:outerShdw>
            </a:effectLst>
          </p:spPr>
        </p:pic>
        <p:cxnSp>
          <p:nvCxnSpPr>
            <p:cNvPr id="11" name="Straight Arrow Connector 10">
              <a:extLst>
                <a:ext uri="{FF2B5EF4-FFF2-40B4-BE49-F238E27FC236}">
                  <a16:creationId xmlns:a16="http://schemas.microsoft.com/office/drawing/2014/main" id="{91E16A85-2A4D-4AE9-973D-F5C32A323360}"/>
                </a:ext>
              </a:extLst>
            </p:cNvPr>
            <p:cNvCxnSpPr>
              <a:cxnSpLocks/>
            </p:cNvCxnSpPr>
            <p:nvPr/>
          </p:nvCxnSpPr>
          <p:spPr>
            <a:xfrm flipH="1">
              <a:off x="4630802" y="2319858"/>
              <a:ext cx="1693798" cy="1115193"/>
            </a:xfrm>
            <a:prstGeom prst="straightConnector1">
              <a:avLst/>
            </a:prstGeom>
            <a:ln w="41275">
              <a:solidFill>
                <a:schemeClr val="tx2"/>
              </a:solidFill>
              <a:tailEnd type="triangle"/>
            </a:ln>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79252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Create Document Control Sheet ID cont’d</a:t>
            </a:r>
          </a:p>
        </p:txBody>
      </p:sp>
      <p:sp>
        <p:nvSpPr>
          <p:cNvPr id="6" name="Slide Number Placeholder 5"/>
          <p:cNvSpPr>
            <a:spLocks noGrp="1"/>
          </p:cNvSpPr>
          <p:nvPr>
            <p:ph type="sldNum" sz="quarter" idx="12"/>
          </p:nvPr>
        </p:nvSpPr>
        <p:spPr/>
        <p:txBody>
          <a:bodyPr/>
          <a:lstStyle/>
          <a:p>
            <a:fld id="{04F7EA0F-F264-4DBA-8450-109ED0C85B89}" type="slidenum">
              <a:rPr lang="en-US" smtClean="0"/>
              <a:t>9</a:t>
            </a:fld>
            <a:endParaRPr lang="en-US" dirty="0"/>
          </a:p>
        </p:txBody>
      </p:sp>
      <p:sp>
        <p:nvSpPr>
          <p:cNvPr id="5" name="TextBox 4">
            <a:extLst>
              <a:ext uri="{FF2B5EF4-FFF2-40B4-BE49-F238E27FC236}">
                <a16:creationId xmlns:a16="http://schemas.microsoft.com/office/drawing/2014/main" id="{0987C6B4-C797-4736-984A-EAD2EE485054}"/>
              </a:ext>
            </a:extLst>
          </p:cNvPr>
          <p:cNvSpPr txBox="1"/>
          <p:nvPr/>
        </p:nvSpPr>
        <p:spPr>
          <a:xfrm>
            <a:off x="76200" y="985422"/>
            <a:ext cx="2286000" cy="5001369"/>
          </a:xfrm>
          <a:prstGeom prst="rect">
            <a:avLst/>
          </a:prstGeom>
          <a:noFill/>
        </p:spPr>
        <p:txBody>
          <a:bodyPr wrap="square" rtlCol="0">
            <a:spAutoFit/>
          </a:bodyPr>
          <a:lstStyle/>
          <a:p>
            <a:pPr lvl="0"/>
            <a:r>
              <a:rPr lang="en-US" sz="1450" dirty="0"/>
              <a:t>From the </a:t>
            </a:r>
            <a:r>
              <a:rPr lang="en-US" sz="1450" i="1" dirty="0"/>
              <a:t>Create DCS ID</a:t>
            </a:r>
            <a:r>
              <a:rPr lang="en-US" sz="1450" dirty="0"/>
              <a:t> screen, select the following from the drop-down menus: </a:t>
            </a:r>
          </a:p>
          <a:p>
            <a:pPr marL="342900" lvl="0" indent="-342900">
              <a:buFont typeface="+mj-lt"/>
              <a:buAutoNum type="arabicPeriod"/>
            </a:pPr>
            <a:r>
              <a:rPr lang="en-US" sz="1450" b="1" dirty="0"/>
              <a:t>Station: </a:t>
            </a:r>
            <a:r>
              <a:rPr lang="en-US" sz="1450" dirty="0"/>
              <a:t>Station from which folders will be shipped</a:t>
            </a:r>
            <a:endParaRPr lang="en-US" sz="1450" b="1" dirty="0"/>
          </a:p>
          <a:p>
            <a:pPr marL="342900" lvl="0" indent="-342900">
              <a:buFont typeface="+mj-lt"/>
              <a:buAutoNum type="arabicPeriod"/>
            </a:pPr>
            <a:r>
              <a:rPr lang="en-US" sz="1450" b="1" dirty="0"/>
              <a:t>Intake Site</a:t>
            </a:r>
            <a:r>
              <a:rPr lang="en-US" sz="1450" dirty="0"/>
              <a:t>: RO location</a:t>
            </a:r>
          </a:p>
          <a:p>
            <a:pPr marL="342900" lvl="0" indent="-342900">
              <a:buFont typeface="+mj-lt"/>
              <a:buAutoNum type="arabicPeriod"/>
            </a:pPr>
            <a:r>
              <a:rPr lang="en-US" sz="1450" b="1" dirty="0"/>
              <a:t>Final Destination: </a:t>
            </a:r>
            <a:r>
              <a:rPr lang="en-US" sz="1450" dirty="0"/>
              <a:t>Same as Station</a:t>
            </a:r>
          </a:p>
          <a:p>
            <a:pPr marL="342900" lvl="0" indent="-342900">
              <a:buFont typeface="+mj-lt"/>
              <a:buAutoNum type="arabicPeriod"/>
            </a:pPr>
            <a:r>
              <a:rPr lang="en-US" sz="1450" b="1" dirty="0"/>
              <a:t>Box Number</a:t>
            </a:r>
            <a:r>
              <a:rPr lang="en-US" sz="1450" dirty="0"/>
              <a:t>: Last four digits of UPS tracking number (i.e., UPS tracking number 1ZA410E4039748</a:t>
            </a:r>
            <a:r>
              <a:rPr lang="en-US" sz="1450" b="1" dirty="0"/>
              <a:t>7438</a:t>
            </a:r>
            <a:r>
              <a:rPr lang="en-US" sz="1450" dirty="0"/>
              <a:t>)</a:t>
            </a:r>
          </a:p>
          <a:p>
            <a:pPr marL="342900" lvl="0" indent="-342900">
              <a:buFont typeface="+mj-lt"/>
              <a:buAutoNum type="arabicPeriod"/>
            </a:pPr>
            <a:r>
              <a:rPr lang="en-US" sz="1450" b="1" dirty="0"/>
              <a:t>Scanning Contents:</a:t>
            </a:r>
            <a:r>
              <a:rPr lang="en-US" sz="1450" dirty="0"/>
              <a:t> Leave </a:t>
            </a:r>
            <a:r>
              <a:rPr lang="en-US" sz="1450" u="sng" dirty="0"/>
              <a:t>blank</a:t>
            </a:r>
          </a:p>
          <a:p>
            <a:pPr marL="342900" lvl="0" indent="-342900">
              <a:buFont typeface="+mj-lt"/>
              <a:buAutoNum type="arabicPeriod"/>
            </a:pPr>
            <a:r>
              <a:rPr lang="en-US" sz="1450" b="1" dirty="0"/>
              <a:t>List of Items: </a:t>
            </a:r>
            <a:r>
              <a:rPr lang="en-US" sz="1450" dirty="0"/>
              <a:t>Enter “CER Folder” in text box</a:t>
            </a:r>
          </a:p>
          <a:p>
            <a:pPr marL="342900" lvl="0" indent="-342900">
              <a:buFont typeface="+mj-lt"/>
              <a:buAutoNum type="arabicPeriod"/>
            </a:pPr>
            <a:r>
              <a:rPr lang="en-US" sz="1450" b="1" dirty="0"/>
              <a:t>Click Submit </a:t>
            </a:r>
            <a:r>
              <a:rPr lang="en-US" sz="1450" dirty="0"/>
              <a:t>button to generate the DCS ID</a:t>
            </a:r>
          </a:p>
        </p:txBody>
      </p:sp>
      <p:pic>
        <p:nvPicPr>
          <p:cNvPr id="3083" name="Picture 11" descr="Machine generated alternative text:&#10;Search &#10;ELVIN EL &#10;Veteran Profile&gt; Create OCS &#10;Work Queue &#10;File # 154 &#10;Intake &#10;Unassociated Documents &#10;LCM Unassociated &#10;Scorecards &#10;My History &#10;RICARDO SANCHEZ &#10;Mon Nov 12 2018 EST , version 151-20130?27-115ö , ID &#10;Veteran &#10;Claims • &#10;Documents &#10;Rated Issues &#10;Notes &#10;Station: &#10;Intake Site: &#10;Final Destination: &#10;Box Number: &#10;Scanning Contents: &#10;List of Items: &#10;307 (Buffalo Regional Office) &#10;B (autta10 RO) &#10;307 (Buffalo Regional Office) &#10;7438 &#10;Documents &#10;CER FOIder &#10;D Contains CFolder &#10;Veteran Summary &#10;Veteran Information &#10;SSN: 154 &#10;EDIPI: &#10;Gender: &#10;Birth Date: &#10;Death Date: &#10;POA: &#10;Pending Claims ">
            <a:extLst>
              <a:ext uri="{FF2B5EF4-FFF2-40B4-BE49-F238E27FC236}">
                <a16:creationId xmlns:a16="http://schemas.microsoft.com/office/drawing/2014/main" id="{80188EF1-6E6F-476F-A1AE-F715BAB9BD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56" r="44462" b="1656"/>
          <a:stretch/>
        </p:blipFill>
        <p:spPr bwMode="auto">
          <a:xfrm>
            <a:off x="2735195" y="1134201"/>
            <a:ext cx="6172200" cy="4038971"/>
          </a:xfrm>
          <a:prstGeom prst="rect">
            <a:avLst/>
          </a:prstGeom>
          <a:noFill/>
          <a:ln>
            <a:solidFill>
              <a:schemeClr val="tx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5" name="Picture 13" descr="Machine generated alternative text:&#10;Cancel &#10;Submit &#10;Manage Evidence ">
            <a:extLst>
              <a:ext uri="{FF2B5EF4-FFF2-40B4-BE49-F238E27FC236}">
                <a16:creationId xmlns:a16="http://schemas.microsoft.com/office/drawing/2014/main" id="{9D342765-9B47-40F7-BC53-46346BCF65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6629" y="4382824"/>
            <a:ext cx="1383178" cy="7523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6B2240-9ABF-4026-8AE2-E76FE8B51364}"/>
              </a:ext>
            </a:extLst>
          </p:cNvPr>
          <p:cNvSpPr txBox="1"/>
          <p:nvPr/>
        </p:nvSpPr>
        <p:spPr>
          <a:xfrm>
            <a:off x="2377439" y="5663625"/>
            <a:ext cx="6529955" cy="584775"/>
          </a:xfrm>
          <a:prstGeom prst="rect">
            <a:avLst/>
          </a:prstGeom>
          <a:noFill/>
        </p:spPr>
        <p:txBody>
          <a:bodyPr wrap="square" rtlCol="0">
            <a:spAutoFit/>
          </a:bodyPr>
          <a:lstStyle/>
          <a:p>
            <a:r>
              <a:rPr lang="en-US" sz="1600" b="1" dirty="0"/>
              <a:t>NOTE: </a:t>
            </a:r>
            <a:r>
              <a:rPr lang="en-US" sz="1600" dirty="0"/>
              <a:t>Only one UPS tracking number is allowed per shipment. Each box must be issued its own UPS tracking label.</a:t>
            </a:r>
          </a:p>
        </p:txBody>
      </p:sp>
    </p:spTree>
    <p:extLst>
      <p:ext uri="{BB962C8B-B14F-4D97-AF65-F5344CB8AC3E}">
        <p14:creationId xmlns:p14="http://schemas.microsoft.com/office/powerpoint/2010/main" val="4849485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Inactive Folder Shipping &amp;amp; Tracking&amp;quot;&quot;/&gt;&lt;property id=&quot;20307&quot; value=&quot;285&quot;/&gt;&lt;/object&gt;&lt;object type=&quot;3&quot; unique_id=&quot;10004&quot;&gt;&lt;property id=&quot;20148&quot; value=&quot;5&quot;/&gt;&lt;property id=&quot;20300&quot; value=&quot;Slide 2 - &amp;quot;Purpose &amp;quot;&quot;/&gt;&lt;property id=&quot;20307&quot; value=&quot;291&quot;/&gt;&lt;/object&gt;&lt;object type=&quot;3&quot; unique_id=&quot;10005&quot;&gt;&lt;property id=&quot;20148&quot; value=&quot;5&quot;/&gt;&lt;property id=&quot;20300&quot; value=&quot;Slide 3 - &amp;quot;Training Topics &amp;quot;&quot;/&gt;&lt;property id=&quot;20307&quot; value=&quot;287&quot;/&gt;&lt;/object&gt;&lt;object type=&quot;3&quot; unique_id=&quot;10006&quot;&gt;&lt;property id=&quot;20148&quot; value=&quot;5&quot;/&gt;&lt;property id=&quot;20300&quot; value=&quot;Slide 4 - &amp;quot;Requesting Access to Data Dimensions Tracker &amp;quot;&quot;/&gt;&lt;property id=&quot;20307&quot; value=&quot;286&quot;/&gt;&lt;/object&gt;&lt;object type=&quot;3&quot; unique_id=&quot;10007&quot;&gt;&lt;property id=&quot;20148&quot; value=&quot;5&quot;/&gt;&lt;property id=&quot;20300&quot; value=&quot;Slide 5 - &amp;quot;Vendor Portal Access Request Form&amp;quot;&quot;/&gt;&lt;property id=&quot;20307&quot; value=&quot;288&quot;/&gt;&lt;/object&gt;&lt;object type=&quot;3&quot; unique_id=&quot;10009&quot;&gt;&lt;property id=&quot;20148&quot; value=&quot;5&quot;/&gt;&lt;property id=&quot;20300&quot; value=&quot;Slide 12&quot;/&gt;&lt;property id=&quot;20307&quot; value=&quot;320&quot;/&gt;&lt;/object&gt;&lt;object type=&quot;3&quot; unique_id=&quot;10010&quot;&gt;&lt;property id=&quot;20148&quot; value=&quot;5&quot;/&gt;&lt;property id=&quot;20300&quot; value=&quot;Slide 7 - &amp;quot;Create Document Control Sheet ID &amp;quot;&quot;/&gt;&lt;property id=&quot;20307&quot; value=&quot;289&quot;/&gt;&lt;/object&gt;&lt;object type=&quot;3&quot; unique_id=&quot;10011&quot;&gt;&lt;property id=&quot;20148&quot; value=&quot;5&quot;/&gt;&lt;property id=&quot;20300&quot; value=&quot;Slide 8 - &amp;quot;Create Document Control Sheet ID cont’d&amp;quot;&quot;/&gt;&lt;property id=&quot;20307&quot; value=&quot;290&quot;/&gt;&lt;/object&gt;&lt;object type=&quot;3&quot; unique_id=&quot;10012&quot;&gt;&lt;property id=&quot;20148&quot; value=&quot;5&quot;/&gt;&lt;property id=&quot;20300&quot; value=&quot;Slide 9 - &amp;quot;Create Document Control Sheet ID cont’d&amp;quot;&quot;/&gt;&lt;property id=&quot;20307&quot; value=&quot;292&quot;/&gt;&lt;/object&gt;&lt;object type=&quot;3&quot; unique_id=&quot;10013&quot;&gt;&lt;property id=&quot;20148&quot; value=&quot;5&quot;/&gt;&lt;property id=&quot;20300&quot; value=&quot;Slide 10 - &amp;quot;Create Document Control Sheet ID cont’d&amp;quot;&quot;/&gt;&lt;property id=&quot;20307&quot; value=&quot;293&quot;/&gt;&lt;/object&gt;&lt;object type=&quot;3&quot; unique_id=&quot;10014&quot;&gt;&lt;property id=&quot;20148&quot; value=&quot;5&quot;/&gt;&lt;property id=&quot;20300&quot; value=&quot;Slide 11 - &amp;quot;Create Document Control Sheet ID cont’d&amp;quot;&quot;/&gt;&lt;property id=&quot;20307&quot; value=&quot;294&quot;/&gt;&lt;/object&gt;&lt;object type=&quot;3&quot; unique_id=&quot;10016&quot;&gt;&lt;property id=&quot;20148&quot; value=&quot;5&quot;/&gt;&lt;property id=&quot;20300&quot; value=&quot;Slide 13 - &amp;quot;Generate VR&amp;amp;E Manifests in VBMS&amp;quot;&quot;/&gt;&lt;property id=&quot;20307&quot; value=&quot;296&quot;/&gt;&lt;/object&gt;&lt;object type=&quot;3&quot; unique_id=&quot;10017&quot;&gt;&lt;property id=&quot;20148&quot; value=&quot;5&quot;/&gt;&lt;property id=&quot;20300&quot; value=&quot;Slide 14 - &amp;quot;Generate VR&amp;amp;E Manifests in VBMS cont’d&amp;quot;&quot;/&gt;&lt;property id=&quot;20307&quot; value=&quot;297&quot;/&gt;&lt;/object&gt;&lt;object type=&quot;3&quot; unique_id=&quot;10018&quot;&gt;&lt;property id=&quot;20148&quot; value=&quot;5&quot;/&gt;&lt;property id=&quot;20300&quot; value=&quot;Slide 15 - &amp;quot;Generate VR&amp;amp;E Manifests in VBMS cont’d&amp;quot;&quot;/&gt;&lt;property id=&quot;20307&quot; value=&quot;298&quot;/&gt;&lt;/object&gt;&lt;object type=&quot;3&quot; unique_id=&quot;10019&quot;&gt;&lt;property id=&quot;20148&quot; value=&quot;5&quot;/&gt;&lt;property id=&quot;20300&quot; value=&quot;Slide 16 - &amp;quot;Generate VR&amp;amp;E Manifests in VBMS cont’d&amp;quot;&quot;/&gt;&lt;property id=&quot;20307&quot; value=&quot;299&quot;/&gt;&lt;/object&gt;&lt;object type=&quot;3&quot; unique_id=&quot;10021&quot;&gt;&lt;property id=&quot;20148&quot; value=&quot;5&quot;/&gt;&lt;property id=&quot;20300&quot; value=&quot;Slide 18 - &amp;quot;Reprinting Shipping Manifests from VBMS&amp;quot;&quot;/&gt;&lt;property id=&quot;20307&quot; value=&quot;300&quot;/&gt;&lt;/object&gt;&lt;object type=&quot;3&quot; unique_id=&quot;10022&quot;&gt;&lt;property id=&quot;20148&quot; value=&quot;5&quot;/&gt;&lt;property id=&quot;20300&quot; value=&quot;Slide 19 - &amp;quot;Reprinting Shipping Manifests from VBMS cont’d&amp;quot;&quot;/&gt;&lt;property id=&quot;20307&quot; value=&quot;301&quot;/&gt;&lt;/object&gt;&lt;object type=&quot;3&quot; unique_id=&quot;10023&quot;&gt;&lt;property id=&quot;20148&quot; value=&quot;5&quot;/&gt;&lt;property id=&quot;20300&quot; value=&quot;Slide 20&quot;/&gt;&lt;property id=&quot;20307&quot; value=&quot;302&quot;/&gt;&lt;/object&gt;&lt;object type=&quot;3&quot; unique_id=&quot;10024&quot;&gt;&lt;property id=&quot;20148&quot; value=&quot;5&quot;/&gt;&lt;property id=&quot;20300&quot; value=&quot;Slide 21&quot;/&gt;&lt;property id=&quot;20307&quot; value=&quot;303&quot;/&gt;&lt;/object&gt;&lt;object type=&quot;3&quot; unique_id=&quot;10026&quot;&gt;&lt;property id=&quot;20148&quot; value=&quot;5&quot;/&gt;&lt;property id=&quot;20300&quot; value=&quot;Slide 23 - &amp;quot;Checking Scanning Status in VBMS&amp;quot;&quot;/&gt;&lt;property id=&quot;20307&quot; value=&quot;305&quot;/&gt;&lt;/object&gt;&lt;object type=&quot;3&quot; unique_id=&quot;10027&quot;&gt;&lt;property id=&quot;20148&quot; value=&quot;5&quot;/&gt;&lt;property id=&quot;20300&quot; value=&quot;Slide 24 - &amp;quot;Checking Scanning Status in VBMS cont’d&amp;quot;&quot;/&gt;&lt;property id=&quot;20307&quot; value=&quot;306&quot;/&gt;&lt;/object&gt;&lt;object type=&quot;3&quot; unique_id=&quot;10028&quot;&gt;&lt;property id=&quot;20148&quot; value=&quot;5&quot;/&gt;&lt;property id=&quot;20300&quot; value=&quot;Slide 25 - &amp;quot;Checking Scanning Status in VBMS cont’d&amp;quot;&quot;/&gt;&lt;property id=&quot;20307&quot; value=&quot;307&quot;/&gt;&lt;/object&gt;&lt;object type=&quot;3&quot; unique_id=&quot;10029&quot;&gt;&lt;property id=&quot;20148&quot; value=&quot;5&quot;/&gt;&lt;property id=&quot;20300&quot; value=&quot;Slide 26 - &amp;quot;Checking Scanning Status in VBMS cont’d&amp;quot;&quot;/&gt;&lt;property id=&quot;20307&quot; value=&quot;308&quot;/&gt;&lt;/object&gt;&lt;object type=&quot;3&quot; unique_id=&quot;10032&quot;&gt;&lt;property id=&quot;20148&quot; value=&quot;5&quot;/&gt;&lt;property id=&quot;20300&quot; value=&quot;Slide 28 - &amp;quot;Locating VR&amp;amp;E Documents in VBMS&amp;quot;&quot;/&gt;&lt;property id=&quot;20307&quot; value=&quot;310&quot;/&gt;&lt;/object&gt;&lt;object type=&quot;3&quot; unique_id=&quot;10035&quot;&gt;&lt;property id=&quot;20148&quot; value=&quot;5&quot;/&gt;&lt;property id=&quot;20300&quot; value=&quot;Slide 30 - &amp;quot;Completed to Pending (C2P) Inquiry Requests &amp;quot;&quot;/&gt;&lt;property id=&quot;20307&quot; value=&quot;312&quot;/&gt;&lt;/object&gt;&lt;object type=&quot;3&quot; unique_id=&quot;10036&quot;&gt;&lt;property id=&quot;20148&quot; value=&quot;5&quot;/&gt;&lt;property id=&quot;20300&quot; value=&quot;Slide 31 - &amp;quot;Completed to Pending (C2P) Inquiry Requests cont’d&amp;quot;&quot;/&gt;&lt;property id=&quot;20307&quot; value=&quot;313&quot;/&gt;&lt;/object&gt;&lt;object type=&quot;3&quot; unique_id=&quot;10037&quot;&gt;&lt;property id=&quot;20148&quot; value=&quot;5&quot;/&gt;&lt;property id=&quot;20300&quot; value=&quot;Slide 32 - &amp;quot;Completed to Pending (C2P) Inquiry Requests cont’d&amp;quot;&quot;/&gt;&lt;property id=&quot;20307&quot; value=&quot;314&quot;/&gt;&lt;/object&gt;&lt;object type=&quot;3&quot; unique_id=&quot;10038&quot;&gt;&lt;property id=&quot;20148&quot; value=&quot;5&quot;/&gt;&lt;property id=&quot;20300&quot; value=&quot;Slide 33 - &amp;quot;Completed to Pending (C2P) Inquiry Requests cont’d&amp;quot;&quot;/&gt;&lt;property id=&quot;20307&quot; value=&quot;315&quot;/&gt;&lt;/object&gt;&lt;object type=&quot;3&quot; unique_id=&quot;10039&quot;&gt;&lt;property id=&quot;20148&quot; value=&quot;5&quot;/&gt;&lt;property id=&quot;20300&quot; value=&quot;Slide 34 - &amp;quot;Completed to Pending (C2P) Inquiry Requests cont’d&amp;quot;&quot;/&gt;&lt;property id=&quot;20307&quot; value=&quot;316&quot;/&gt;&lt;/object&gt;&lt;object type=&quot;3&quot; unique_id=&quot;10040&quot;&gt;&lt;property id=&quot;20148&quot; value=&quot;5&quot;/&gt;&lt;property id=&quot;20300&quot; value=&quot;Slide 35 - &amp;quot;Completed to Pending (C2P) Inquiry Requests cont’d&amp;quot;&quot;/&gt;&lt;property id=&quot;20307&quot; value=&quot;317&quot;/&gt;&lt;/object&gt;&lt;object type=&quot;3&quot; unique_id=&quot;10041&quot;&gt;&lt;property id=&quot;20148&quot; value=&quot;5&quot;/&gt;&lt;property id=&quot;20300&quot; value=&quot;Slide 36&quot;/&gt;&lt;property id=&quot;20307&quot; value=&quot;318&quot;/&gt;&lt;/object&gt;&lt;object type=&quot;3&quot; unique_id=&quot;41142&quot;&gt;&lt;property id=&quot;20148&quot; value=&quot;5&quot;/&gt;&lt;property id=&quot;20300&quot; value=&quot;Slide 6&quot;/&gt;&lt;property id=&quot;20307&quot; value=&quot;334&quot;/&gt;&lt;/object&gt;&lt;object type=&quot;3&quot; unique_id=&quot;41143&quot;&gt;&lt;property id=&quot;20148&quot; value=&quot;5&quot;/&gt;&lt;property id=&quot;20300&quot; value=&quot;Slide 17&quot;/&gt;&lt;property id=&quot;20307&quot; value=&quot;335&quot;/&gt;&lt;/object&gt;&lt;object type=&quot;3&quot; unique_id=&quot;41144&quot;&gt;&lt;property id=&quot;20148&quot; value=&quot;5&quot;/&gt;&lt;property id=&quot;20300&quot; value=&quot;Slide 22&quot;/&gt;&lt;property id=&quot;20307&quot; value=&quot;336&quot;/&gt;&lt;/object&gt;&lt;object type=&quot;3&quot; unique_id=&quot;41145&quot;&gt;&lt;property id=&quot;20148&quot; value=&quot;5&quot;/&gt;&lt;property id=&quot;20300&quot; value=&quot;Slide 27&quot;/&gt;&lt;property id=&quot;20307&quot; value=&quot;337&quot;/&gt;&lt;/object&gt;&lt;object type=&quot;3&quot; unique_id=&quot;41146&quot;&gt;&lt;property id=&quot;20148&quot; value=&quot;5&quot;/&gt;&lt;property id=&quot;20300&quot; value=&quot;Slide 29&quot;/&gt;&lt;property id=&quot;20307&quot; value=&quot;338&quot;/&gt;&lt;/object&gt;&lt;object type=&quot;3&quot; unique_id=&quot;41148&quot;&gt;&lt;property id=&quot;20148&quot; value=&quot;5&quot;/&gt;&lt;property id=&quot;20300&quot; value=&quot;Slide 37&quot;/&gt;&lt;property id=&quot;20307&quot; value=&quot;340&quot;/&gt;&lt;/object&gt;&lt;object type=&quot;3&quot; unique_id=&quot;47150&quot;&gt;&lt;property id=&quot;20148&quot; value=&quot;5&quot;/&gt;&lt;property id=&quot;20300&quot; value=&quot;Slide 38 - &amp;quot;Adding Shipping Information in ddTracker Shipping Portal&amp;quot;&quot;/&gt;&lt;property id=&quot;20307&quot; value=&quot;348&quot;/&gt;&lt;/object&gt;&lt;object type=&quot;3&quot; unique_id=&quot;47327&quot;&gt;&lt;property id=&quot;20148&quot; value=&quot;5&quot;/&gt;&lt;property id=&quot;20300&quot; value=&quot;Slide 39 - &amp;quot;Adding Shipping Information in DDTracker Shipping Portal&amp;quot;&quot;/&gt;&lt;property id=&quot;20307&quot; value=&quot;349&quot;/&gt;&lt;/object&gt;&lt;object type=&quot;3&quot; unique_id=&quot;47328&quot;&gt;&lt;property id=&quot;20148&quot; value=&quot;5&quot;/&gt;&lt;property id=&quot;20300&quot; value=&quot;Slide 40 - &amp;quot;Adding Shipping Information in DDTracker Shipping Portal&amp;quot;&quot;/&gt;&lt;property id=&quot;20307&quot; value=&quot;350&quot;/&gt;&lt;/object&gt;&lt;object type=&quot;3&quot; unique_id=&quot;47329&quot;&gt;&lt;property id=&quot;20148&quot; value=&quot;5&quot;/&gt;&lt;property id=&quot;20300&quot; value=&quot;Slide 41 - &amp;quot;Adding Shipping Information in DDTracker Shipping Portal&amp;quot;&quot;/&gt;&lt;property id=&quot;20307&quot; value=&quot;351&quot;/&gt;&lt;/object&gt;&lt;object type=&quot;3&quot; unique_id=&quot;47758&quot;&gt;&lt;property id=&quot;20148&quot; value=&quot;5&quot;/&gt;&lt;property id=&quot;20300&quot; value=&quot;Slide 42 - &amp;quot;Inactive Folders - Reminder&amp;quot;&quot;/&gt;&lt;property id=&quot;20307&quot; value=&quot;353&quot;/&gt;&lt;/object&gt;&lt;object type=&quot;3&quot; unique_id=&quot;47759&quot;&gt;&lt;property id=&quot;20148&quot; value=&quot;5&quot;/&gt;&lt;property id=&quot;20300&quot; value=&quot;Slide 43 - &amp;quot;Questions?&amp;quot;&quot;/&gt;&lt;property id=&quot;20307&quot; value=&quot;354&quot;/&gt;&lt;/object&gt;&lt;/object&gt;&lt;object type=&quot;8&quot; unique_id=&quot;10098&quot;&gt;&lt;/object&gt;&lt;/object&gt;&lt;/database&gt;"/>
  <p:tag name="SECTOMILLISECCONVERTED" val="1"/>
</p:tagLst>
</file>

<file path=ppt/theme/theme1.xml><?xml version="1.0" encoding="utf-8"?>
<a:theme xmlns:a="http://schemas.openxmlformats.org/drawingml/2006/main" name="Office Theme">
  <a:themeElements>
    <a:clrScheme name="VA Brand Colors">
      <a:dk1>
        <a:srgbClr val="000000"/>
      </a:dk1>
      <a:lt1>
        <a:srgbClr val="FFFFFF"/>
      </a:lt1>
      <a:dk2>
        <a:srgbClr val="003F71"/>
      </a:dk2>
      <a:lt2>
        <a:srgbClr val="DCDDDE"/>
      </a:lt2>
      <a:accent1>
        <a:srgbClr val="0083BE"/>
      </a:accent1>
      <a:accent2>
        <a:srgbClr val="C3262E"/>
      </a:accent2>
      <a:accent3>
        <a:srgbClr val="772432"/>
      </a:accent3>
      <a:accent4>
        <a:srgbClr val="F3CF45"/>
      </a:accent4>
      <a:accent5>
        <a:srgbClr val="598527"/>
      </a:accent5>
      <a:accent6>
        <a:srgbClr val="F79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FADAE114A60C4C8B7C9B54D71EA715" ma:contentTypeVersion="0" ma:contentTypeDescription="Create a new document." ma:contentTypeScope="" ma:versionID="927d841f7e0773bad74a01fb1a1de171">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B3FF01-C386-44B6-8FCA-EAE326C72B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993FA49-FC48-493C-94A2-B5BE0B839CF0}">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D41FB5B-AAB7-43F8-BCFB-F0AC22CB14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14458</TotalTime>
  <Words>5310</Words>
  <Application>Microsoft Office PowerPoint</Application>
  <PresentationFormat>On-screen Show (4:3)</PresentationFormat>
  <Paragraphs>500</Paragraphs>
  <Slides>38</Slides>
  <Notes>38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38</vt:i4>
      </vt:variant>
    </vt:vector>
  </HeadingPairs>
  <TitlesOfParts>
    <vt:vector size="49" baseType="lpstr">
      <vt:lpstr>Arial</vt:lpstr>
      <vt:lpstr>Calibri</vt:lpstr>
      <vt:lpstr>Calibri Light</vt:lpstr>
      <vt:lpstr>Courier New</vt:lpstr>
      <vt:lpstr>Impact</vt:lpstr>
      <vt:lpstr>Myriad Pro</vt:lpstr>
      <vt:lpstr>Wingdings</vt:lpstr>
      <vt:lpstr>Office Theme</vt:lpstr>
      <vt:lpstr>10_Office Theme</vt:lpstr>
      <vt:lpstr>1_Custom Design</vt:lpstr>
      <vt:lpstr>Custom Design</vt:lpstr>
      <vt:lpstr>VR&amp;E Folder Shipping and Exceptions Training: Refresher for FY 20</vt:lpstr>
      <vt:lpstr>Purpose </vt:lpstr>
      <vt:lpstr>Training Objectives </vt:lpstr>
      <vt:lpstr>Requesting Access to Data Dimensions Tracker </vt:lpstr>
      <vt:lpstr>Vendor Portal Access Request Form</vt:lpstr>
      <vt:lpstr>PowerPoint Presentation</vt:lpstr>
      <vt:lpstr>Create Document Control Sheet ID </vt:lpstr>
      <vt:lpstr>Create Document Control Sheet ID cont’d</vt:lpstr>
      <vt:lpstr>Create Document Control Sheet ID cont’d</vt:lpstr>
      <vt:lpstr>Create Document Control Sheet ID cont’d</vt:lpstr>
      <vt:lpstr>Create Document Control Sheet ID cont’d</vt:lpstr>
      <vt:lpstr>PowerPoint Presentation</vt:lpstr>
      <vt:lpstr>Generate VR&amp;E Manifests in VBMS</vt:lpstr>
      <vt:lpstr>Generate VR&amp;E Manifests in VBMS cont’d</vt:lpstr>
      <vt:lpstr>Generate VR&amp;E Manifests in VBMS cont’d</vt:lpstr>
      <vt:lpstr>Generate VR&amp;E Manifests in VBMS cont’d</vt:lpstr>
      <vt:lpstr>PowerPoint Presentation</vt:lpstr>
      <vt:lpstr>Adding Shipping Information in ddTracker Shipping Portal</vt:lpstr>
      <vt:lpstr>Adding Shipping Information in ddTracker Shipping Portal</vt:lpstr>
      <vt:lpstr>Adding Shipping Information in ddTracker Shipping Portal</vt:lpstr>
      <vt:lpstr>REMEMBER!</vt:lpstr>
      <vt:lpstr>PowerPoint Presentation</vt:lpstr>
      <vt:lpstr>PowerPoint Presentation</vt:lpstr>
      <vt:lpstr>RMN/UPS Tracking Number Missing from Vendor Portal</vt:lpstr>
      <vt:lpstr>RMN/UPS Tracking Number Missing from Vendor Portal</vt:lpstr>
      <vt:lpstr>RMN/UPS Tracking Number Missing from Vendor Portal</vt:lpstr>
      <vt:lpstr>RMN/UPS Tracking Number Missing from Vendor Portal</vt:lpstr>
      <vt:lpstr>PowerPoint Presentation</vt:lpstr>
      <vt:lpstr>Missing DCS IDs from Manifest (extra folders in box)</vt:lpstr>
      <vt:lpstr>Missing DCS IDs from Manifest (extra folders in box)</vt:lpstr>
      <vt:lpstr>PowerPoint Presentation</vt:lpstr>
      <vt:lpstr>Extra DCS IDs on Manifest (missing folder from the box)</vt:lpstr>
      <vt:lpstr>Extra DCS IDs on Manifest (missing folder from the box)</vt:lpstr>
      <vt:lpstr>PowerPoint Presentation</vt:lpstr>
      <vt:lpstr>Extra DCS IDs on Manifest (missing folder from the box)</vt:lpstr>
      <vt:lpstr>IMPORTANT!</vt:lpstr>
      <vt:lpstr>IMPORTANT!</vt:lpstr>
      <vt:lpstr>PowerPoint Presentation</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Folder Shipping and Exceptions Training: Refresher for FY20 PowerPoint Presentation</dc:title>
  <dc:creator>Department of Veterans Affairs, Veterans Benefits Administration, Veteran Readiness &amp; Employment Service, STAFF</dc:creator>
  <cp:lastModifiedBy>Kathy Poole</cp:lastModifiedBy>
  <cp:revision>452</cp:revision>
  <cp:lastPrinted>2019-11-04T16:50:04Z</cp:lastPrinted>
  <dcterms:created xsi:type="dcterms:W3CDTF">2017-12-21T16:13:31Z</dcterms:created>
  <dcterms:modified xsi:type="dcterms:W3CDTF">2020-08-03T13:27:17Z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0x0101009CFADAE114A60C4C8B7C9B54D71EA715</vt:lpwstr>
  </property>
  <property fmtid="{D5CDD505-2E9C-101B-9397-08002B2CF9AE}" pid="3" name="Language">
    <vt:lpwstr>en</vt:lpwstr>
  </property>
  <property fmtid="{D5CDD505-2E9C-101B-9397-08002B2CF9AE}" pid="4" name="Type">
    <vt:lpwstr>Presentation</vt:lpwstr>
  </property>
</Properties>
</file>