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8"/>
  </p:notesMasterIdLst>
  <p:handoutMasterIdLst>
    <p:handoutMasterId r:id="rId39"/>
  </p:handoutMasterIdLst>
  <p:sldIdLst>
    <p:sldId id="257" r:id="rId5"/>
    <p:sldId id="258" r:id="rId6"/>
    <p:sldId id="261" r:id="rId7"/>
    <p:sldId id="274" r:id="rId8"/>
    <p:sldId id="262" r:id="rId9"/>
    <p:sldId id="263" r:id="rId10"/>
    <p:sldId id="264" r:id="rId11"/>
    <p:sldId id="273" r:id="rId12"/>
    <p:sldId id="272" r:id="rId13"/>
    <p:sldId id="271" r:id="rId14"/>
    <p:sldId id="270" r:id="rId15"/>
    <p:sldId id="269" r:id="rId16"/>
    <p:sldId id="268" r:id="rId17"/>
    <p:sldId id="275" r:id="rId18"/>
    <p:sldId id="276" r:id="rId19"/>
    <p:sldId id="277" r:id="rId20"/>
    <p:sldId id="278" r:id="rId21"/>
    <p:sldId id="282" r:id="rId22"/>
    <p:sldId id="279" r:id="rId23"/>
    <p:sldId id="280" r:id="rId24"/>
    <p:sldId id="281" r:id="rId25"/>
    <p:sldId id="266" r:id="rId26"/>
    <p:sldId id="265" r:id="rId27"/>
    <p:sldId id="260" r:id="rId28"/>
    <p:sldId id="287" r:id="rId29"/>
    <p:sldId id="286" r:id="rId30"/>
    <p:sldId id="285" r:id="rId31"/>
    <p:sldId id="284" r:id="rId32"/>
    <p:sldId id="283" r:id="rId33"/>
    <p:sldId id="290" r:id="rId34"/>
    <p:sldId id="289" r:id="rId35"/>
    <p:sldId id="288" r:id="rId36"/>
    <p:sldId id="256"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079" autoAdjust="0"/>
  </p:normalViewPr>
  <p:slideViewPr>
    <p:cSldViewPr snapToGrid="0">
      <p:cViewPr varScale="1">
        <p:scale>
          <a:sx n="100" d="100"/>
          <a:sy n="100" d="100"/>
        </p:scale>
        <p:origin x="19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10/15/2019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10/15/2019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38322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7276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940235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dirty="0"/>
          </a:p>
        </p:txBody>
      </p:sp>
    </p:spTree>
    <p:extLst>
      <p:ext uri="{BB962C8B-B14F-4D97-AF65-F5344CB8AC3E}">
        <p14:creationId xmlns:p14="http://schemas.microsoft.com/office/powerpoint/2010/main" val="199571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a:t>Click to edit Master title style</a:t>
            </a:r>
          </a:p>
        </p:txBody>
      </p:sp>
      <p:sp>
        <p:nvSpPr>
          <p:cNvPr id="3" name="Content Placeholder 2"/>
          <p:cNvSpPr>
            <a:spLocks noGrp="1"/>
          </p:cNvSpPr>
          <p:nvPr>
            <p:ph idx="1"/>
          </p:nvPr>
        </p:nvSpPr>
        <p:spPr>
          <a:xfrm>
            <a:off x="847165" y="1789114"/>
            <a:ext cx="10945906" cy="426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222223" name="Rectangle 15"/>
          <p:cNvSpPr>
            <a:spLocks noChangeArrowheads="1"/>
          </p:cNvSpPr>
          <p:nvPr/>
        </p:nvSpPr>
        <p:spPr bwMode="auto">
          <a:xfrm>
            <a:off x="859367" y="6400800"/>
            <a:ext cx="3478516"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Pension and Fiduciary</a:t>
            </a:r>
            <a:r>
              <a:rPr lang="en-US" sz="1600" b="1" i="1" baseline="0" dirty="0">
                <a:solidFill>
                  <a:srgbClr val="1D3275"/>
                </a:solidFill>
                <a:effectLst>
                  <a:outerShdw blurRad="38100" dist="38100" dir="2700000" algn="tl">
                    <a:srgbClr val="C0C0C0"/>
                  </a:outerShdw>
                </a:effectLst>
                <a:latin typeface="Century Schoolbook" pitchFamily="18" charset="0"/>
              </a:rPr>
              <a:t> </a:t>
            </a:r>
            <a:r>
              <a:rPr lang="en-US" sz="1600" b="1" i="1" dirty="0">
                <a:solidFill>
                  <a:srgbClr val="1D3275"/>
                </a:solidFill>
                <a:effectLst>
                  <a:outerShdw blurRad="38100" dist="38100" dir="2700000" algn="tl">
                    <a:srgbClr val="C0C0C0"/>
                  </a:outerShdw>
                </a:effectLst>
                <a:latin typeface="Century Schoolbook" pitchFamily="18" charset="0"/>
              </a:rPr>
              <a:t>Service </a:t>
            </a:r>
          </a:p>
        </p:txBody>
      </p:sp>
      <p:pic>
        <p:nvPicPr>
          <p:cNvPr id="1039" name="Picture 19" descr="veteran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mage001.png@01D399CF.DC78071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VCIP.VBACO@va.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Pension and Fiduciary Service</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a:latin typeface="Century Schoolbook" pitchFamily="18" charset="0"/>
              </a:rPr>
              <a:t>October </a:t>
            </a:r>
          </a:p>
          <a:p>
            <a:pPr marL="0" indent="0" algn="ctr">
              <a:lnSpc>
                <a:spcPct val="80000"/>
              </a:lnSpc>
              <a:buFont typeface="Wingdings" pitchFamily="2" charset="2"/>
              <a:buNone/>
            </a:pPr>
            <a:r>
              <a:rPr lang="en-US" b="1" i="1" kern="0" dirty="0">
                <a:latin typeface="Century Schoolbook" pitchFamily="18" charset="0"/>
              </a:rPr>
              <a:t>2019</a:t>
            </a:r>
          </a:p>
        </p:txBody>
      </p:sp>
      <p:sp>
        <p:nvSpPr>
          <p:cNvPr id="4" name="Rectangle 2"/>
          <p:cNvSpPr txBox="1">
            <a:spLocks noChangeArrowheads="1"/>
          </p:cNvSpPr>
          <p:nvPr/>
        </p:nvSpPr>
        <p:spPr bwMode="auto">
          <a:xfrm>
            <a:off x="2209800" y="4953000"/>
            <a:ext cx="777240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lvl="0" algn="l" fontAlgn="auto">
              <a:spcBef>
                <a:spcPts val="0"/>
              </a:spcBef>
              <a:spcAft>
                <a:spcPts val="0"/>
              </a:spcAft>
              <a:defRPr/>
            </a:pPr>
            <a:endParaRPr lang="en-US" sz="3600" b="1" kern="0" dirty="0">
              <a:solidFill>
                <a:srgbClr val="1D3275"/>
              </a:solidFill>
              <a:effectLst/>
              <a:latin typeface="Verdana" pitchFamily="34" charset="0"/>
              <a:ea typeface="+mn-ea"/>
              <a:cs typeface="+mn-cs"/>
            </a:endParaRPr>
          </a:p>
          <a:p>
            <a:pPr lvl="0" fontAlgn="auto">
              <a:spcBef>
                <a:spcPts val="0"/>
              </a:spcBef>
              <a:spcAft>
                <a:spcPts val="0"/>
              </a:spcAft>
              <a:defRPr/>
            </a:pPr>
            <a:r>
              <a:rPr lang="en-US" sz="3600" b="1" kern="0" dirty="0">
                <a:solidFill>
                  <a:srgbClr val="1D3275"/>
                </a:solidFill>
                <a:effectLst/>
                <a:latin typeface="Verdana" pitchFamily="34" charset="0"/>
                <a:ea typeface="+mn-ea"/>
                <a:cs typeface="+mn-cs"/>
              </a:rPr>
              <a:t>Centralized Benefits Communications Management (CBCM) Phase One - Centralized Printing</a:t>
            </a:r>
            <a:endParaRPr lang="en-US" sz="6600" i="1" kern="0" dirty="0">
              <a:solidFill>
                <a:srgbClr val="003366"/>
              </a:solidFill>
              <a:effectLst/>
              <a:latin typeface="Verdana" pitchFamily="34" charset="0"/>
              <a:ea typeface="+mn-ea"/>
              <a:cs typeface="+mn-cs"/>
            </a:endParaRP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B524-6AF7-4483-A8FD-7453CCFFFB40}"/>
              </a:ext>
            </a:extLst>
          </p:cNvPr>
          <p:cNvSpPr>
            <a:spLocks noGrp="1"/>
          </p:cNvSpPr>
          <p:nvPr>
            <p:ph type="title"/>
          </p:nvPr>
        </p:nvSpPr>
        <p:spPr/>
        <p:txBody>
          <a:bodyPr/>
          <a:lstStyle/>
          <a:p>
            <a:r>
              <a:rPr lang="en-US" dirty="0">
                <a:latin typeface="Tahoma"/>
                <a:cs typeface="+mj-cs"/>
              </a:rPr>
              <a:t>Creating Packages in Letter Chevron</a:t>
            </a:r>
            <a:endParaRPr lang="en-US" dirty="0"/>
          </a:p>
        </p:txBody>
      </p:sp>
      <p:sp>
        <p:nvSpPr>
          <p:cNvPr id="3" name="Content Placeholder 2">
            <a:extLst>
              <a:ext uri="{FF2B5EF4-FFF2-40B4-BE49-F238E27FC236}">
                <a16:creationId xmlns:a16="http://schemas.microsoft.com/office/drawing/2014/main" id="{A8D29742-DD41-4490-BA9E-1AF5F1484EB5}"/>
              </a:ext>
            </a:extLst>
          </p:cNvPr>
          <p:cNvSpPr>
            <a:spLocks noGrp="1"/>
          </p:cNvSpPr>
          <p:nvPr>
            <p:ph idx="1"/>
          </p:nvPr>
        </p:nvSpPr>
        <p:spPr>
          <a:xfrm>
            <a:off x="847165" y="1789114"/>
            <a:ext cx="10945906" cy="4322928"/>
          </a:xfrm>
        </p:spPr>
        <p:txBody>
          <a:bodyPr>
            <a:normAutofit fontScale="92500" lnSpcReduction="20000"/>
          </a:bodyPr>
          <a:lstStyle/>
          <a:p>
            <a:pPr marL="0" indent="0">
              <a:buNone/>
            </a:pPr>
            <a:r>
              <a:rPr lang="en-US" dirty="0"/>
              <a:t>Add document(s) from the efolder or standard enclosures by clicking the “+Document(s)” button.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b="1" dirty="0"/>
              <a:t>Note: </a:t>
            </a:r>
            <a:r>
              <a:rPr lang="en-US" dirty="0"/>
              <a:t>Only use standard forms in the Package Manager. </a:t>
            </a:r>
          </a:p>
        </p:txBody>
      </p:sp>
      <p:sp>
        <p:nvSpPr>
          <p:cNvPr id="4" name="Slide Number Placeholder 3">
            <a:extLst>
              <a:ext uri="{FF2B5EF4-FFF2-40B4-BE49-F238E27FC236}">
                <a16:creationId xmlns:a16="http://schemas.microsoft.com/office/drawing/2014/main" id="{FEFD3AAB-66D8-47F3-B306-D0BB2BD82E44}"/>
              </a:ext>
            </a:extLst>
          </p:cNvPr>
          <p:cNvSpPr>
            <a:spLocks noGrp="1"/>
          </p:cNvSpPr>
          <p:nvPr>
            <p:ph type="sldNum" sz="quarter" idx="10"/>
          </p:nvPr>
        </p:nvSpPr>
        <p:spPr/>
        <p:txBody>
          <a:bodyPr/>
          <a:lstStyle/>
          <a:p>
            <a:fld id="{7C414AED-89CE-4A48-8B2B-1B3A5C68EA2A}" type="slidenum">
              <a:rPr lang="en-US" smtClean="0"/>
              <a:t>10</a:t>
            </a:fld>
            <a:endParaRPr lang="en-US" dirty="0"/>
          </a:p>
        </p:txBody>
      </p:sp>
      <p:pic>
        <p:nvPicPr>
          <p:cNvPr id="5" name="Picture 4">
            <a:extLst>
              <a:ext uri="{FF2B5EF4-FFF2-40B4-BE49-F238E27FC236}">
                <a16:creationId xmlns:a16="http://schemas.microsoft.com/office/drawing/2014/main" id="{AFB113CB-9295-4811-BA5B-ACC72FC14956}"/>
              </a:ext>
            </a:extLst>
          </p:cNvPr>
          <p:cNvPicPr>
            <a:picLocks noChangeAspect="1"/>
          </p:cNvPicPr>
          <p:nvPr/>
        </p:nvPicPr>
        <p:blipFill>
          <a:blip r:embed="rId3"/>
          <a:stretch>
            <a:fillRect/>
          </a:stretch>
        </p:blipFill>
        <p:spPr>
          <a:xfrm>
            <a:off x="2203366" y="2485893"/>
            <a:ext cx="7785267" cy="2536156"/>
          </a:xfrm>
          <a:prstGeom prst="rect">
            <a:avLst/>
          </a:prstGeom>
        </p:spPr>
      </p:pic>
      <p:sp>
        <p:nvSpPr>
          <p:cNvPr id="6" name="Rectangle 5">
            <a:extLst>
              <a:ext uri="{FF2B5EF4-FFF2-40B4-BE49-F238E27FC236}">
                <a16:creationId xmlns:a16="http://schemas.microsoft.com/office/drawing/2014/main" id="{20489875-BAD2-4ACE-A575-82D898A7A2D0}"/>
              </a:ext>
            </a:extLst>
          </p:cNvPr>
          <p:cNvSpPr/>
          <p:nvPr/>
        </p:nvSpPr>
        <p:spPr bwMode="auto">
          <a:xfrm>
            <a:off x="7093974" y="3982065"/>
            <a:ext cx="1740310" cy="471948"/>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47228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6493-257C-4F27-B325-1B8C381F9276}"/>
              </a:ext>
            </a:extLst>
          </p:cNvPr>
          <p:cNvSpPr>
            <a:spLocks noGrp="1"/>
          </p:cNvSpPr>
          <p:nvPr>
            <p:ph type="title"/>
          </p:nvPr>
        </p:nvSpPr>
        <p:spPr/>
        <p:txBody>
          <a:bodyPr/>
          <a:lstStyle/>
          <a:p>
            <a:r>
              <a:rPr lang="en-US" dirty="0">
                <a:latin typeface="Tahoma"/>
              </a:rPr>
              <a:t>Creating Packages in Letter Chevron</a:t>
            </a:r>
            <a:endParaRPr lang="en-US" dirty="0"/>
          </a:p>
        </p:txBody>
      </p:sp>
      <p:sp>
        <p:nvSpPr>
          <p:cNvPr id="3" name="Content Placeholder 2">
            <a:extLst>
              <a:ext uri="{FF2B5EF4-FFF2-40B4-BE49-F238E27FC236}">
                <a16:creationId xmlns:a16="http://schemas.microsoft.com/office/drawing/2014/main" id="{CBF86B06-EA1C-46AC-90EA-E5CA301A0762}"/>
              </a:ext>
            </a:extLst>
          </p:cNvPr>
          <p:cNvSpPr>
            <a:spLocks noGrp="1"/>
          </p:cNvSpPr>
          <p:nvPr>
            <p:ph idx="1"/>
          </p:nvPr>
        </p:nvSpPr>
        <p:spPr>
          <a:xfrm>
            <a:off x="847165" y="1789114"/>
            <a:ext cx="10945906" cy="4670680"/>
          </a:xfrm>
        </p:spPr>
        <p:txBody>
          <a:bodyPr/>
          <a:lstStyle/>
          <a:p>
            <a:pPr marL="0" lvl="0" indent="0" hangingPunct="0">
              <a:spcBef>
                <a:spcPts val="0"/>
              </a:spcBef>
              <a:spcAft>
                <a:spcPts val="0"/>
              </a:spcAft>
              <a:buClr>
                <a:srgbClr val="2D2DB9">
                  <a:lumMod val="75000"/>
                </a:srgbClr>
              </a:buClr>
              <a:buNone/>
            </a:pPr>
            <a:r>
              <a:rPr lang="en-US" dirty="0">
                <a:latin typeface="Tahoma"/>
                <a:cs typeface="+mn-cs"/>
              </a:rPr>
              <a:t>To add </a:t>
            </a:r>
            <a:r>
              <a:rPr lang="en-US" b="1" dirty="0">
                <a:latin typeface="Tahoma"/>
                <a:cs typeface="+mn-cs"/>
              </a:rPr>
              <a:t>eFolder document(s)</a:t>
            </a:r>
            <a:r>
              <a:rPr lang="en-US" dirty="0">
                <a:latin typeface="Tahoma"/>
                <a:cs typeface="+mn-cs"/>
              </a:rPr>
              <a:t>:</a:t>
            </a:r>
          </a:p>
          <a:p>
            <a:pPr lvl="1" hangingPunct="0">
              <a:spcBef>
                <a:spcPts val="0"/>
              </a:spcBef>
              <a:spcAft>
                <a:spcPts val="0"/>
              </a:spcAft>
              <a:buClr>
                <a:srgbClr val="2D2DB9">
                  <a:lumMod val="75000"/>
                </a:srgbClr>
              </a:buClr>
            </a:pPr>
            <a:r>
              <a:rPr lang="en-US" dirty="0"/>
              <a:t>Select the document(s) </a:t>
            </a:r>
          </a:p>
          <a:p>
            <a:pPr lvl="1" hangingPunct="0">
              <a:spcBef>
                <a:spcPts val="0"/>
              </a:spcBef>
              <a:spcAft>
                <a:spcPts val="0"/>
              </a:spcAft>
              <a:buClr>
                <a:srgbClr val="2D2DB9">
                  <a:lumMod val="75000"/>
                </a:srgbClr>
              </a:buClr>
            </a:pPr>
            <a:r>
              <a:rPr lang="en-US" dirty="0"/>
              <a:t>Select the arrow to move the document(s), then select Add Document(s).</a:t>
            </a:r>
          </a:p>
          <a:p>
            <a:pPr marL="0" indent="0">
              <a:buNone/>
            </a:pPr>
            <a:endParaRPr lang="en-US" dirty="0"/>
          </a:p>
        </p:txBody>
      </p:sp>
      <p:sp>
        <p:nvSpPr>
          <p:cNvPr id="4" name="Slide Number Placeholder 3">
            <a:extLst>
              <a:ext uri="{FF2B5EF4-FFF2-40B4-BE49-F238E27FC236}">
                <a16:creationId xmlns:a16="http://schemas.microsoft.com/office/drawing/2014/main" id="{A482243B-1C2F-414D-A3DE-5A0F23B3A3B7}"/>
              </a:ext>
            </a:extLst>
          </p:cNvPr>
          <p:cNvSpPr>
            <a:spLocks noGrp="1"/>
          </p:cNvSpPr>
          <p:nvPr>
            <p:ph type="sldNum" sz="quarter" idx="10"/>
          </p:nvPr>
        </p:nvSpPr>
        <p:spPr/>
        <p:txBody>
          <a:bodyPr/>
          <a:lstStyle/>
          <a:p>
            <a:fld id="{7C414AED-89CE-4A48-8B2B-1B3A5C68EA2A}" type="slidenum">
              <a:rPr lang="en-US" smtClean="0"/>
              <a:t>11</a:t>
            </a:fld>
            <a:endParaRPr lang="en-US" dirty="0"/>
          </a:p>
        </p:txBody>
      </p:sp>
      <p:pic>
        <p:nvPicPr>
          <p:cNvPr id="5" name="Picture 4">
            <a:extLst>
              <a:ext uri="{FF2B5EF4-FFF2-40B4-BE49-F238E27FC236}">
                <a16:creationId xmlns:a16="http://schemas.microsoft.com/office/drawing/2014/main" id="{10E33D87-BA4A-4652-BEE3-4FFCB89D89E5}"/>
              </a:ext>
            </a:extLst>
          </p:cNvPr>
          <p:cNvPicPr/>
          <p:nvPr/>
        </p:nvPicPr>
        <p:blipFill>
          <a:blip r:embed="rId2"/>
          <a:stretch>
            <a:fillRect/>
          </a:stretch>
        </p:blipFill>
        <p:spPr>
          <a:xfrm>
            <a:off x="1009397" y="3214943"/>
            <a:ext cx="4373763" cy="3037963"/>
          </a:xfrm>
          <a:prstGeom prst="rect">
            <a:avLst/>
          </a:prstGeom>
          <a:ln>
            <a:solidFill>
              <a:sysClr val="windowText" lastClr="000000"/>
            </a:solidFill>
          </a:ln>
        </p:spPr>
      </p:pic>
      <p:sp>
        <p:nvSpPr>
          <p:cNvPr id="6" name="Rectangle 5">
            <a:extLst>
              <a:ext uri="{FF2B5EF4-FFF2-40B4-BE49-F238E27FC236}">
                <a16:creationId xmlns:a16="http://schemas.microsoft.com/office/drawing/2014/main" id="{E32C4017-9C7A-4578-8B09-1A34BC18EEC3}"/>
              </a:ext>
            </a:extLst>
          </p:cNvPr>
          <p:cNvSpPr/>
          <p:nvPr/>
        </p:nvSpPr>
        <p:spPr bwMode="auto">
          <a:xfrm>
            <a:off x="1009397" y="4124454"/>
            <a:ext cx="1932039" cy="25072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7" name="TextBox 6">
            <a:extLst>
              <a:ext uri="{FF2B5EF4-FFF2-40B4-BE49-F238E27FC236}">
                <a16:creationId xmlns:a16="http://schemas.microsoft.com/office/drawing/2014/main" id="{BAE7F06C-1366-46DD-9258-32C2E1D3F9FF}"/>
              </a:ext>
            </a:extLst>
          </p:cNvPr>
          <p:cNvSpPr txBox="1"/>
          <p:nvPr/>
        </p:nvSpPr>
        <p:spPr>
          <a:xfrm>
            <a:off x="1342103" y="4733924"/>
            <a:ext cx="2256503" cy="369018"/>
          </a:xfrm>
          <a:prstGeom prst="rect">
            <a:avLst/>
          </a:prstGeom>
          <a:noFill/>
        </p:spPr>
        <p:txBody>
          <a:bodyPr wrap="square" rtlCol="0">
            <a:spAutoFit/>
          </a:bodyPr>
          <a:lstStyle/>
          <a:p>
            <a:endParaRPr lang="en-US" dirty="0"/>
          </a:p>
        </p:txBody>
      </p:sp>
      <p:pic>
        <p:nvPicPr>
          <p:cNvPr id="8" name="Picture 2">
            <a:extLst>
              <a:ext uri="{FF2B5EF4-FFF2-40B4-BE49-F238E27FC236}">
                <a16:creationId xmlns:a16="http://schemas.microsoft.com/office/drawing/2014/main" id="{D89105A7-6C1D-4256-AF81-4144E63B6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746" y="3214944"/>
            <a:ext cx="4117857" cy="306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2153DF98-DD9A-4AD2-8B2E-6B43C265C2BF}"/>
              </a:ext>
            </a:extLst>
          </p:cNvPr>
          <p:cNvSpPr/>
          <p:nvPr/>
        </p:nvSpPr>
        <p:spPr bwMode="auto">
          <a:xfrm>
            <a:off x="7064746" y="4124454"/>
            <a:ext cx="1740309" cy="25072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pic>
        <p:nvPicPr>
          <p:cNvPr id="10" name="Picture 9">
            <a:extLst>
              <a:ext uri="{FF2B5EF4-FFF2-40B4-BE49-F238E27FC236}">
                <a16:creationId xmlns:a16="http://schemas.microsoft.com/office/drawing/2014/main" id="{6AA0C134-9499-404F-AB44-2351249FAA3D}"/>
              </a:ext>
            </a:extLst>
          </p:cNvPr>
          <p:cNvPicPr>
            <a:picLocks noChangeAspect="1"/>
          </p:cNvPicPr>
          <p:nvPr/>
        </p:nvPicPr>
        <p:blipFill>
          <a:blip r:embed="rId4"/>
          <a:stretch>
            <a:fillRect/>
          </a:stretch>
        </p:blipFill>
        <p:spPr>
          <a:xfrm flipV="1">
            <a:off x="8895074" y="4804483"/>
            <a:ext cx="457200" cy="302549"/>
          </a:xfrm>
          <a:prstGeom prst="rect">
            <a:avLst/>
          </a:prstGeom>
        </p:spPr>
      </p:pic>
      <p:pic>
        <p:nvPicPr>
          <p:cNvPr id="11" name="Picture 10">
            <a:extLst>
              <a:ext uri="{FF2B5EF4-FFF2-40B4-BE49-F238E27FC236}">
                <a16:creationId xmlns:a16="http://schemas.microsoft.com/office/drawing/2014/main" id="{7C3BF146-2B31-4031-BABE-B831E4530408}"/>
              </a:ext>
            </a:extLst>
          </p:cNvPr>
          <p:cNvPicPr>
            <a:picLocks noChangeAspect="1"/>
          </p:cNvPicPr>
          <p:nvPr/>
        </p:nvPicPr>
        <p:blipFill>
          <a:blip r:embed="rId4"/>
          <a:stretch>
            <a:fillRect/>
          </a:stretch>
        </p:blipFill>
        <p:spPr>
          <a:xfrm>
            <a:off x="10040758" y="5884606"/>
            <a:ext cx="1141845" cy="368300"/>
          </a:xfrm>
          <a:prstGeom prst="rect">
            <a:avLst/>
          </a:prstGeom>
        </p:spPr>
      </p:pic>
    </p:spTree>
    <p:extLst>
      <p:ext uri="{BB962C8B-B14F-4D97-AF65-F5344CB8AC3E}">
        <p14:creationId xmlns:p14="http://schemas.microsoft.com/office/powerpoint/2010/main" val="106208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FB4D-685B-47C2-99AD-53E612FBCCD4}"/>
              </a:ext>
            </a:extLst>
          </p:cNvPr>
          <p:cNvSpPr>
            <a:spLocks noGrp="1"/>
          </p:cNvSpPr>
          <p:nvPr>
            <p:ph type="title"/>
          </p:nvPr>
        </p:nvSpPr>
        <p:spPr/>
        <p:txBody>
          <a:bodyPr/>
          <a:lstStyle/>
          <a:p>
            <a:r>
              <a:rPr lang="en-US" dirty="0">
                <a:latin typeface="Tahoma"/>
                <a:cs typeface="+mj-cs"/>
              </a:rPr>
              <a:t>Creating Packages in Letter Chevron</a:t>
            </a:r>
            <a:endParaRPr lang="en-US" dirty="0"/>
          </a:p>
        </p:txBody>
      </p:sp>
      <p:sp>
        <p:nvSpPr>
          <p:cNvPr id="3" name="Content Placeholder 2">
            <a:extLst>
              <a:ext uri="{FF2B5EF4-FFF2-40B4-BE49-F238E27FC236}">
                <a16:creationId xmlns:a16="http://schemas.microsoft.com/office/drawing/2014/main" id="{7BC9EF47-44CD-40E3-BA11-870D4E42346E}"/>
              </a:ext>
            </a:extLst>
          </p:cNvPr>
          <p:cNvSpPr>
            <a:spLocks noGrp="1"/>
          </p:cNvSpPr>
          <p:nvPr>
            <p:ph idx="1"/>
          </p:nvPr>
        </p:nvSpPr>
        <p:spPr/>
        <p:txBody>
          <a:bodyPr/>
          <a:lstStyle/>
          <a:p>
            <a:pPr marL="0" lvl="0" indent="0" hangingPunct="0">
              <a:spcBef>
                <a:spcPts val="0"/>
              </a:spcBef>
              <a:spcAft>
                <a:spcPts val="0"/>
              </a:spcAft>
              <a:buClr>
                <a:srgbClr val="2D2DB9">
                  <a:lumMod val="75000"/>
                </a:srgbClr>
              </a:buClr>
              <a:buNone/>
            </a:pPr>
            <a:r>
              <a:rPr lang="en-US" dirty="0">
                <a:latin typeface="Tahoma"/>
                <a:cs typeface="+mn-cs"/>
              </a:rPr>
              <a:t>To add </a:t>
            </a:r>
            <a:r>
              <a:rPr lang="en-US" b="1" dirty="0">
                <a:latin typeface="Tahoma"/>
                <a:cs typeface="+mn-cs"/>
              </a:rPr>
              <a:t>standard enclosures</a:t>
            </a:r>
            <a:r>
              <a:rPr lang="en-US" dirty="0">
                <a:latin typeface="Tahoma"/>
                <a:cs typeface="+mn-cs"/>
              </a:rPr>
              <a:t>, such as, </a:t>
            </a:r>
            <a:r>
              <a:rPr lang="en-US" b="1" dirty="0">
                <a:solidFill>
                  <a:srgbClr val="FF0000"/>
                </a:solidFill>
                <a:latin typeface="Tahoma"/>
                <a:cs typeface="+mn-cs"/>
              </a:rPr>
              <a:t>VA Form 24-0296</a:t>
            </a:r>
            <a:r>
              <a:rPr lang="en-US" b="1" dirty="0">
                <a:latin typeface="Tahoma"/>
                <a:cs typeface="+mn-cs"/>
              </a:rPr>
              <a:t>,</a:t>
            </a:r>
          </a:p>
          <a:p>
            <a:pPr lvl="1" hangingPunct="0">
              <a:spcBef>
                <a:spcPts val="0"/>
              </a:spcBef>
              <a:spcAft>
                <a:spcPts val="0"/>
              </a:spcAft>
              <a:buClr>
                <a:srgbClr val="2D2DB9">
                  <a:lumMod val="75000"/>
                </a:srgbClr>
              </a:buClr>
            </a:pPr>
            <a:r>
              <a:rPr lang="en-US" dirty="0"/>
              <a:t>Click the Drop-Down Menu</a:t>
            </a:r>
          </a:p>
          <a:p>
            <a:pPr lvl="1" hangingPunct="0">
              <a:spcBef>
                <a:spcPts val="0"/>
              </a:spcBef>
              <a:spcAft>
                <a:spcPts val="0"/>
              </a:spcAft>
              <a:buClr>
                <a:srgbClr val="2D2DB9">
                  <a:lumMod val="75000"/>
                </a:srgbClr>
              </a:buClr>
            </a:pPr>
            <a:r>
              <a:rPr lang="en-US" dirty="0"/>
              <a:t>Select the standard enclosure(s) </a:t>
            </a:r>
          </a:p>
          <a:p>
            <a:pPr lvl="1" hangingPunct="0">
              <a:spcBef>
                <a:spcPts val="0"/>
              </a:spcBef>
              <a:spcAft>
                <a:spcPts val="0"/>
              </a:spcAft>
              <a:buClr>
                <a:srgbClr val="2D2DB9">
                  <a:lumMod val="75000"/>
                </a:srgbClr>
              </a:buClr>
            </a:pPr>
            <a:r>
              <a:rPr lang="en-US" dirty="0"/>
              <a:t>Use the arrow to move the enclosure(s) and select “Add Document(s).”</a:t>
            </a:r>
          </a:p>
          <a:p>
            <a:pPr marL="0" indent="0">
              <a:buNone/>
            </a:pPr>
            <a:endParaRPr lang="en-US" dirty="0"/>
          </a:p>
        </p:txBody>
      </p:sp>
      <p:sp>
        <p:nvSpPr>
          <p:cNvPr id="4" name="Slide Number Placeholder 3">
            <a:extLst>
              <a:ext uri="{FF2B5EF4-FFF2-40B4-BE49-F238E27FC236}">
                <a16:creationId xmlns:a16="http://schemas.microsoft.com/office/drawing/2014/main" id="{C8F012AA-32FD-4722-84F7-3965A9D61D4B}"/>
              </a:ext>
            </a:extLst>
          </p:cNvPr>
          <p:cNvSpPr>
            <a:spLocks noGrp="1"/>
          </p:cNvSpPr>
          <p:nvPr>
            <p:ph type="sldNum" sz="quarter" idx="10"/>
          </p:nvPr>
        </p:nvSpPr>
        <p:spPr/>
        <p:txBody>
          <a:bodyPr/>
          <a:lstStyle/>
          <a:p>
            <a:fld id="{7C414AED-89CE-4A48-8B2B-1B3A5C68EA2A}" type="slidenum">
              <a:rPr lang="en-US" smtClean="0"/>
              <a:t>12</a:t>
            </a:fld>
            <a:endParaRPr lang="en-US" dirty="0"/>
          </a:p>
        </p:txBody>
      </p:sp>
      <p:pic>
        <p:nvPicPr>
          <p:cNvPr id="5" name="Picture 2">
            <a:extLst>
              <a:ext uri="{FF2B5EF4-FFF2-40B4-BE49-F238E27FC236}">
                <a16:creationId xmlns:a16="http://schemas.microsoft.com/office/drawing/2014/main" id="{03829A83-97BC-44B4-9A9E-7B4CADFAF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8" y="3444254"/>
            <a:ext cx="4713199" cy="289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DAB4AF40-3ED4-409C-B069-E338274E0461}"/>
              </a:ext>
            </a:extLst>
          </p:cNvPr>
          <p:cNvSpPr/>
          <p:nvPr/>
        </p:nvSpPr>
        <p:spPr bwMode="auto">
          <a:xfrm>
            <a:off x="682388" y="5592156"/>
            <a:ext cx="1290916" cy="749634"/>
          </a:xfrm>
          <a:prstGeom prst="ellipse">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pic>
        <p:nvPicPr>
          <p:cNvPr id="7" name="Picture 2">
            <a:extLst>
              <a:ext uri="{FF2B5EF4-FFF2-40B4-BE49-F238E27FC236}">
                <a16:creationId xmlns:a16="http://schemas.microsoft.com/office/drawing/2014/main" id="{16295673-106D-4199-B2B6-080787DB4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079" y="3480179"/>
            <a:ext cx="4003756" cy="286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E6B1FC7A-2AD4-4BD2-8962-391990422829}"/>
              </a:ext>
            </a:extLst>
          </p:cNvPr>
          <p:cNvSpPr/>
          <p:nvPr/>
        </p:nvSpPr>
        <p:spPr bwMode="auto">
          <a:xfrm>
            <a:off x="9173497" y="4970206"/>
            <a:ext cx="368709" cy="280220"/>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9" name="Rectangle 8">
            <a:extLst>
              <a:ext uri="{FF2B5EF4-FFF2-40B4-BE49-F238E27FC236}">
                <a16:creationId xmlns:a16="http://schemas.microsoft.com/office/drawing/2014/main" id="{E8B34A7A-B9E5-4DC6-ABBD-10059B8B8AF9}"/>
              </a:ext>
            </a:extLst>
          </p:cNvPr>
          <p:cNvSpPr/>
          <p:nvPr/>
        </p:nvSpPr>
        <p:spPr bwMode="auto">
          <a:xfrm>
            <a:off x="10279626" y="6002594"/>
            <a:ext cx="1065209" cy="339196"/>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78416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B6BF-9BC4-4893-9C84-E615282117D6}"/>
              </a:ext>
            </a:extLst>
          </p:cNvPr>
          <p:cNvSpPr>
            <a:spLocks noGrp="1"/>
          </p:cNvSpPr>
          <p:nvPr>
            <p:ph type="title"/>
          </p:nvPr>
        </p:nvSpPr>
        <p:spPr/>
        <p:txBody>
          <a:bodyPr/>
          <a:lstStyle/>
          <a:p>
            <a:r>
              <a:rPr lang="en-US" dirty="0">
                <a:latin typeface="Tahoma"/>
                <a:cs typeface="+mj-cs"/>
              </a:rPr>
              <a:t>Creating Packages in Letter Chevron</a:t>
            </a:r>
            <a:endParaRPr lang="en-US" dirty="0"/>
          </a:p>
        </p:txBody>
      </p:sp>
      <p:sp>
        <p:nvSpPr>
          <p:cNvPr id="3" name="Content Placeholder 2">
            <a:extLst>
              <a:ext uri="{FF2B5EF4-FFF2-40B4-BE49-F238E27FC236}">
                <a16:creationId xmlns:a16="http://schemas.microsoft.com/office/drawing/2014/main" id="{E7621E93-FCB6-4CD6-B5C4-DF8F5D621848}"/>
              </a:ext>
            </a:extLst>
          </p:cNvPr>
          <p:cNvSpPr>
            <a:spLocks noGrp="1"/>
          </p:cNvSpPr>
          <p:nvPr>
            <p:ph idx="1"/>
          </p:nvPr>
        </p:nvSpPr>
        <p:spPr>
          <a:xfrm>
            <a:off x="847165" y="1491916"/>
            <a:ext cx="10945906" cy="4559635"/>
          </a:xfrm>
        </p:spPr>
        <p:txBody>
          <a:bodyPr/>
          <a:lstStyle/>
          <a:p>
            <a:pPr marL="457200" lvl="0" indent="-457200" hangingPunct="0">
              <a:spcBef>
                <a:spcPts val="0"/>
              </a:spcBef>
              <a:spcAft>
                <a:spcPts val="0"/>
              </a:spcAft>
              <a:buClr>
                <a:srgbClr val="2D2DB9">
                  <a:lumMod val="75000"/>
                </a:srgbClr>
              </a:buClr>
              <a:buFont typeface="+mj-lt"/>
              <a:buAutoNum type="arabicPeriod"/>
            </a:pPr>
            <a:r>
              <a:rPr lang="en-US" sz="2400" dirty="0">
                <a:latin typeface="Tahoma"/>
                <a:cs typeface="+mn-cs"/>
              </a:rPr>
              <a:t>Verify the address.</a:t>
            </a:r>
          </a:p>
          <a:p>
            <a:pPr marL="457200" lvl="0" indent="-457200" hangingPunct="0">
              <a:spcBef>
                <a:spcPts val="0"/>
              </a:spcBef>
              <a:spcAft>
                <a:spcPts val="0"/>
              </a:spcAft>
              <a:buClr>
                <a:srgbClr val="2D2DB9">
                  <a:lumMod val="75000"/>
                </a:srgbClr>
              </a:buClr>
              <a:buFont typeface="+mj-lt"/>
              <a:buAutoNum type="arabicPeriod"/>
            </a:pPr>
            <a:r>
              <a:rPr lang="en-US" sz="2400" dirty="0">
                <a:latin typeface="Tahoma"/>
                <a:cs typeface="+mn-cs"/>
              </a:rPr>
              <a:t>Select the “Add Recipient” button if needed.</a:t>
            </a:r>
          </a:p>
          <a:p>
            <a:pPr marL="457200" lvl="0" indent="-457200" hangingPunct="0">
              <a:spcBef>
                <a:spcPts val="0"/>
              </a:spcBef>
              <a:spcAft>
                <a:spcPts val="0"/>
              </a:spcAft>
              <a:buClr>
                <a:srgbClr val="2D2DB9">
                  <a:lumMod val="75000"/>
                </a:srgbClr>
              </a:buClr>
              <a:buFont typeface="+mj-lt"/>
              <a:buAutoNum type="arabicPeriod"/>
            </a:pPr>
            <a:r>
              <a:rPr lang="en-US" sz="2400" dirty="0">
                <a:latin typeface="Tahoma"/>
                <a:cs typeface="+mn-cs"/>
              </a:rPr>
              <a:t>Indicate if the recipient is an “Individual” or “Organization.” </a:t>
            </a:r>
          </a:p>
          <a:p>
            <a:pPr marL="457200" lvl="0" indent="-457200" hangingPunct="0">
              <a:spcBef>
                <a:spcPts val="0"/>
              </a:spcBef>
              <a:spcAft>
                <a:spcPts val="0"/>
              </a:spcAft>
              <a:buClr>
                <a:srgbClr val="2D2DB9">
                  <a:lumMod val="75000"/>
                </a:srgbClr>
              </a:buClr>
              <a:buFont typeface="+mj-lt"/>
              <a:buAutoNum type="arabicPeriod"/>
            </a:pPr>
            <a:r>
              <a:rPr lang="en-US" sz="2400" dirty="0">
                <a:latin typeface="Tahoma"/>
                <a:cs typeface="+mn-cs"/>
              </a:rPr>
              <a:t>Verify all information indicated by an asterisk.</a:t>
            </a:r>
          </a:p>
          <a:p>
            <a:pPr marL="457200" lvl="0" indent="-457200" hangingPunct="0">
              <a:spcBef>
                <a:spcPts val="0"/>
              </a:spcBef>
              <a:spcAft>
                <a:spcPts val="0"/>
              </a:spcAft>
              <a:buClr>
                <a:srgbClr val="2D2DB9">
                  <a:lumMod val="75000"/>
                </a:srgbClr>
              </a:buClr>
              <a:buFont typeface="+mj-lt"/>
              <a:buAutoNum type="arabicPeriod"/>
            </a:pPr>
            <a:r>
              <a:rPr lang="en-US" sz="2400" dirty="0">
                <a:latin typeface="Tahoma"/>
                <a:cs typeface="+mn-cs"/>
              </a:rPr>
              <a:t>Save  </a:t>
            </a:r>
          </a:p>
          <a:p>
            <a:pPr marL="457200" lvl="0" indent="-457200" hangingPunct="0">
              <a:spcBef>
                <a:spcPts val="0"/>
              </a:spcBef>
              <a:spcAft>
                <a:spcPts val="0"/>
              </a:spcAft>
              <a:buClr>
                <a:srgbClr val="2D2DB9">
                  <a:lumMod val="75000"/>
                </a:srgbClr>
              </a:buClr>
              <a:buFont typeface="+mj-lt"/>
              <a:buAutoNum type="arabicPeriod"/>
            </a:pPr>
            <a:r>
              <a:rPr lang="en-US" sz="2400" dirty="0">
                <a:latin typeface="Tahoma"/>
                <a:cs typeface="+mn-cs"/>
              </a:rPr>
              <a:t>Send Package </a:t>
            </a:r>
            <a:r>
              <a:rPr lang="en-US" sz="2400" b="1" dirty="0">
                <a:latin typeface="Tahoma"/>
                <a:cs typeface="+mn-cs"/>
              </a:rPr>
              <a:t>for each </a:t>
            </a:r>
            <a:r>
              <a:rPr lang="en-US" sz="2400" dirty="0">
                <a:latin typeface="Tahoma"/>
                <a:cs typeface="+mn-cs"/>
              </a:rPr>
              <a:t>recipient</a:t>
            </a:r>
          </a:p>
          <a:p>
            <a:pPr marL="0" indent="0">
              <a:buNone/>
            </a:pPr>
            <a:endParaRPr lang="en-US" dirty="0"/>
          </a:p>
        </p:txBody>
      </p:sp>
      <p:sp>
        <p:nvSpPr>
          <p:cNvPr id="4" name="Slide Number Placeholder 3">
            <a:extLst>
              <a:ext uri="{FF2B5EF4-FFF2-40B4-BE49-F238E27FC236}">
                <a16:creationId xmlns:a16="http://schemas.microsoft.com/office/drawing/2014/main" id="{B37CD42C-1429-415C-B2E5-927E63BBF7C6}"/>
              </a:ext>
            </a:extLst>
          </p:cNvPr>
          <p:cNvSpPr>
            <a:spLocks noGrp="1"/>
          </p:cNvSpPr>
          <p:nvPr>
            <p:ph type="sldNum" sz="quarter" idx="10"/>
          </p:nvPr>
        </p:nvSpPr>
        <p:spPr/>
        <p:txBody>
          <a:bodyPr/>
          <a:lstStyle/>
          <a:p>
            <a:fld id="{7C414AED-89CE-4A48-8B2B-1B3A5C68EA2A}" type="slidenum">
              <a:rPr lang="en-US" smtClean="0"/>
              <a:t>13</a:t>
            </a:fld>
            <a:endParaRPr lang="en-US" dirty="0"/>
          </a:p>
        </p:txBody>
      </p:sp>
      <p:pic>
        <p:nvPicPr>
          <p:cNvPr id="5" name="Picture 1" descr="cid:image001.png@01D399CF.DC780710">
            <a:extLst>
              <a:ext uri="{FF2B5EF4-FFF2-40B4-BE49-F238E27FC236}">
                <a16:creationId xmlns:a16="http://schemas.microsoft.com/office/drawing/2014/main" id="{41443BC6-4E55-4D65-9E39-9E51D5493B6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99230" y="4031089"/>
            <a:ext cx="8210433" cy="2172862"/>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5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C529-FF33-4E3E-BFFE-F2E96ABCE5F8}"/>
              </a:ext>
            </a:extLst>
          </p:cNvPr>
          <p:cNvSpPr>
            <a:spLocks noGrp="1"/>
          </p:cNvSpPr>
          <p:nvPr>
            <p:ph type="title"/>
          </p:nvPr>
        </p:nvSpPr>
        <p:spPr/>
        <p:txBody>
          <a:bodyPr/>
          <a:lstStyle/>
          <a:p>
            <a:r>
              <a:rPr lang="en-US" dirty="0">
                <a:latin typeface="Tahoma"/>
                <a:cs typeface="+mj-cs"/>
              </a:rPr>
              <a:t>Creating Packages in Letter Chevron</a:t>
            </a:r>
            <a:endParaRPr lang="en-US" dirty="0"/>
          </a:p>
        </p:txBody>
      </p:sp>
      <p:sp>
        <p:nvSpPr>
          <p:cNvPr id="3" name="Content Placeholder 2">
            <a:extLst>
              <a:ext uri="{FF2B5EF4-FFF2-40B4-BE49-F238E27FC236}">
                <a16:creationId xmlns:a16="http://schemas.microsoft.com/office/drawing/2014/main" id="{C415822F-6EB0-400C-91DF-18BAE4D71BA2}"/>
              </a:ext>
            </a:extLst>
          </p:cNvPr>
          <p:cNvSpPr>
            <a:spLocks noGrp="1"/>
          </p:cNvSpPr>
          <p:nvPr>
            <p:ph idx="1"/>
          </p:nvPr>
        </p:nvSpPr>
        <p:spPr>
          <a:xfrm>
            <a:off x="847165" y="1515979"/>
            <a:ext cx="10945906" cy="5101389"/>
          </a:xfrm>
        </p:spPr>
        <p:txBody>
          <a:bodyPr>
            <a:normAutofit/>
          </a:bodyPr>
          <a:lstStyle/>
          <a:p>
            <a:pPr marL="0" lvl="0" indent="0">
              <a:buClr>
                <a:srgbClr val="0000E7">
                  <a:lumMod val="75000"/>
                </a:srgbClr>
              </a:buClr>
              <a:buNone/>
            </a:pPr>
            <a:r>
              <a:rPr lang="en-US" dirty="0">
                <a:latin typeface="Tahoma"/>
                <a:cs typeface="+mn-cs"/>
              </a:rPr>
              <a:t>You will know the package was sent to Centralized Printing when:</a:t>
            </a:r>
          </a:p>
          <a:p>
            <a:pPr lvl="1"/>
            <a:r>
              <a:rPr lang="en-US" dirty="0"/>
              <a:t>The circle icon becomes an envelope. </a:t>
            </a:r>
          </a:p>
          <a:p>
            <a:pPr lvl="1"/>
            <a:r>
              <a:rPr lang="en-US" dirty="0"/>
              <a:t>The status changes to “FINALIZED.”</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lnSpc>
                <a:spcPts val="1600"/>
              </a:lnSpc>
              <a:buNone/>
            </a:pPr>
            <a:endParaRPr lang="en-US" dirty="0"/>
          </a:p>
          <a:p>
            <a:pPr marL="457200" lvl="1" indent="0" algn="ctr">
              <a:buNone/>
            </a:pPr>
            <a:r>
              <a:rPr lang="en-US" sz="3200" dirty="0"/>
              <a:t>Close this window to return to VBMS-Core.</a:t>
            </a:r>
          </a:p>
          <a:p>
            <a:pPr marL="0" indent="0">
              <a:buNone/>
            </a:pPr>
            <a:endParaRPr lang="en-US" dirty="0"/>
          </a:p>
        </p:txBody>
      </p:sp>
      <p:sp>
        <p:nvSpPr>
          <p:cNvPr id="4" name="Slide Number Placeholder 3">
            <a:extLst>
              <a:ext uri="{FF2B5EF4-FFF2-40B4-BE49-F238E27FC236}">
                <a16:creationId xmlns:a16="http://schemas.microsoft.com/office/drawing/2014/main" id="{EEC12184-127A-4F40-8D9B-E12A6D87B7B8}"/>
              </a:ext>
            </a:extLst>
          </p:cNvPr>
          <p:cNvSpPr>
            <a:spLocks noGrp="1"/>
          </p:cNvSpPr>
          <p:nvPr>
            <p:ph type="sldNum" sz="quarter" idx="10"/>
          </p:nvPr>
        </p:nvSpPr>
        <p:spPr/>
        <p:txBody>
          <a:bodyPr/>
          <a:lstStyle/>
          <a:p>
            <a:fld id="{7C414AED-89CE-4A48-8B2B-1B3A5C68EA2A}" type="slidenum">
              <a:rPr lang="en-US" smtClean="0"/>
              <a:t>14</a:t>
            </a:fld>
            <a:endParaRPr lang="en-US" dirty="0"/>
          </a:p>
        </p:txBody>
      </p:sp>
      <p:pic>
        <p:nvPicPr>
          <p:cNvPr id="5" name="Picture 4">
            <a:extLst>
              <a:ext uri="{FF2B5EF4-FFF2-40B4-BE49-F238E27FC236}">
                <a16:creationId xmlns:a16="http://schemas.microsoft.com/office/drawing/2014/main" id="{82B96668-0147-4257-A9F1-B05C913DB591}"/>
              </a:ext>
            </a:extLst>
          </p:cNvPr>
          <p:cNvPicPr>
            <a:picLocks noChangeAspect="1"/>
          </p:cNvPicPr>
          <p:nvPr/>
        </p:nvPicPr>
        <p:blipFill>
          <a:blip r:embed="rId2"/>
          <a:stretch>
            <a:fillRect/>
          </a:stretch>
        </p:blipFill>
        <p:spPr>
          <a:xfrm>
            <a:off x="2138081" y="3050290"/>
            <a:ext cx="8266892" cy="2682472"/>
          </a:xfrm>
          <a:prstGeom prst="rect">
            <a:avLst/>
          </a:prstGeom>
        </p:spPr>
      </p:pic>
      <p:sp>
        <p:nvSpPr>
          <p:cNvPr id="6" name="Rectangle 5">
            <a:extLst>
              <a:ext uri="{FF2B5EF4-FFF2-40B4-BE49-F238E27FC236}">
                <a16:creationId xmlns:a16="http://schemas.microsoft.com/office/drawing/2014/main" id="{99C0E304-40D3-45D9-8D86-5AC78A684868}"/>
              </a:ext>
            </a:extLst>
          </p:cNvPr>
          <p:cNvSpPr/>
          <p:nvPr/>
        </p:nvSpPr>
        <p:spPr bwMode="auto">
          <a:xfrm>
            <a:off x="3128211" y="4211054"/>
            <a:ext cx="625642" cy="409072"/>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pic>
        <p:nvPicPr>
          <p:cNvPr id="8" name="Picture 7">
            <a:extLst>
              <a:ext uri="{FF2B5EF4-FFF2-40B4-BE49-F238E27FC236}">
                <a16:creationId xmlns:a16="http://schemas.microsoft.com/office/drawing/2014/main" id="{9131CA82-058E-4E8D-9960-DDD523943CA5}"/>
              </a:ext>
            </a:extLst>
          </p:cNvPr>
          <p:cNvPicPr>
            <a:picLocks noChangeAspect="1"/>
          </p:cNvPicPr>
          <p:nvPr/>
        </p:nvPicPr>
        <p:blipFill>
          <a:blip r:embed="rId3"/>
          <a:stretch>
            <a:fillRect/>
          </a:stretch>
        </p:blipFill>
        <p:spPr>
          <a:xfrm>
            <a:off x="8473730" y="3296652"/>
            <a:ext cx="959028" cy="583533"/>
          </a:xfrm>
          <a:prstGeom prst="rect">
            <a:avLst/>
          </a:prstGeom>
        </p:spPr>
      </p:pic>
    </p:spTree>
    <p:extLst>
      <p:ext uri="{BB962C8B-B14F-4D97-AF65-F5344CB8AC3E}">
        <p14:creationId xmlns:p14="http://schemas.microsoft.com/office/powerpoint/2010/main" val="362874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468B-BEEC-43EE-9953-E3D43A352768}"/>
              </a:ext>
            </a:extLst>
          </p:cNvPr>
          <p:cNvSpPr>
            <a:spLocks noGrp="1"/>
          </p:cNvSpPr>
          <p:nvPr>
            <p:ph type="title"/>
          </p:nvPr>
        </p:nvSpPr>
        <p:spPr/>
        <p:txBody>
          <a:bodyPr/>
          <a:lstStyle/>
          <a:p>
            <a:r>
              <a:rPr lang="en-US" dirty="0">
                <a:latin typeface="Tahoma"/>
                <a:cs typeface="+mj-cs"/>
              </a:rPr>
              <a:t>Additional Ways to View Package Status: </a:t>
            </a:r>
            <a:br>
              <a:rPr lang="en-US" dirty="0">
                <a:latin typeface="Tahoma"/>
                <a:cs typeface="+mj-cs"/>
              </a:rPr>
            </a:br>
            <a:r>
              <a:rPr lang="en-US" dirty="0">
                <a:latin typeface="Tahoma"/>
                <a:cs typeface="+mj-cs"/>
              </a:rPr>
              <a:t>Distributions Tab</a:t>
            </a:r>
            <a:endParaRPr lang="en-US" dirty="0"/>
          </a:p>
        </p:txBody>
      </p:sp>
      <p:sp>
        <p:nvSpPr>
          <p:cNvPr id="3" name="Content Placeholder 2">
            <a:extLst>
              <a:ext uri="{FF2B5EF4-FFF2-40B4-BE49-F238E27FC236}">
                <a16:creationId xmlns:a16="http://schemas.microsoft.com/office/drawing/2014/main" id="{951B4DA2-859E-4A5D-AD3F-D3DCB27F3664}"/>
              </a:ext>
            </a:extLst>
          </p:cNvPr>
          <p:cNvSpPr>
            <a:spLocks noGrp="1"/>
          </p:cNvSpPr>
          <p:nvPr>
            <p:ph idx="1"/>
          </p:nvPr>
        </p:nvSpPr>
        <p:spPr>
          <a:xfrm>
            <a:off x="847165" y="1443789"/>
            <a:ext cx="10945906" cy="5369761"/>
          </a:xfrm>
        </p:spPr>
        <p:txBody>
          <a:bodyPr/>
          <a:lstStyle/>
          <a:p>
            <a:pPr marL="0" lvl="0" indent="0">
              <a:buClr>
                <a:srgbClr val="F79646">
                  <a:lumMod val="75000"/>
                </a:srgbClr>
              </a:buClr>
              <a:buNone/>
            </a:pPr>
            <a:r>
              <a:rPr lang="en-US" sz="2400" dirty="0">
                <a:latin typeface="Tahoma"/>
                <a:cs typeface="+mn-cs"/>
              </a:rPr>
              <a:t>You will see the following “</a:t>
            </a:r>
            <a:r>
              <a:rPr lang="en-US" sz="2400" b="1" dirty="0">
                <a:latin typeface="Tahoma"/>
                <a:cs typeface="+mn-cs"/>
              </a:rPr>
              <a:t>Distributions Tab</a:t>
            </a:r>
            <a:r>
              <a:rPr lang="en-US" sz="2400" dirty="0">
                <a:latin typeface="Tahoma"/>
                <a:cs typeface="+mn-cs"/>
              </a:rPr>
              <a:t>” status messages:</a:t>
            </a:r>
          </a:p>
          <a:p>
            <a:pPr lvl="1">
              <a:buFont typeface="Wingdings" panose="05000000000000000000" pitchFamily="2" charset="2"/>
              <a:buChar char="Ø"/>
            </a:pPr>
            <a:r>
              <a:rPr lang="en-US" sz="1800" dirty="0"/>
              <a:t>Draft, circle; The package is not finalized. </a:t>
            </a:r>
            <a:r>
              <a:rPr lang="en-US" sz="1800" dirty="0">
                <a:solidFill>
                  <a:srgbClr val="FF0000"/>
                </a:solidFill>
              </a:rPr>
              <a:t>This status means the user must finalize the package to be sent. </a:t>
            </a:r>
          </a:p>
          <a:p>
            <a:pPr lvl="1">
              <a:buFont typeface="Wingdings" panose="05000000000000000000" pitchFamily="2" charset="2"/>
              <a:buChar char="Ø"/>
            </a:pPr>
            <a:r>
              <a:rPr lang="en-US" sz="1800" dirty="0"/>
              <a:t>In Progress, envelope; The package is finalized and sent to Centralized Printing. </a:t>
            </a:r>
            <a:r>
              <a:rPr lang="en-US" sz="1800" dirty="0">
                <a:solidFill>
                  <a:srgbClr val="FF0000"/>
                </a:solidFill>
              </a:rPr>
              <a:t>No action is needed.</a:t>
            </a:r>
          </a:p>
          <a:p>
            <a:pPr lvl="1">
              <a:buFont typeface="Wingdings" panose="05000000000000000000" pitchFamily="2" charset="2"/>
              <a:buChar char="Ø"/>
            </a:pPr>
            <a:r>
              <a:rPr lang="en-US" sz="1800" dirty="0"/>
              <a:t>Success, checkmark; Centralized Printing received and accepted the package. </a:t>
            </a:r>
            <a:r>
              <a:rPr lang="en-US" sz="1800" dirty="0">
                <a:solidFill>
                  <a:srgbClr val="FF0000"/>
                </a:solidFill>
              </a:rPr>
              <a:t>No action is needed.</a:t>
            </a:r>
          </a:p>
          <a:p>
            <a:pPr lvl="1">
              <a:buFont typeface="Wingdings" panose="05000000000000000000" pitchFamily="2" charset="2"/>
              <a:buChar char="Ø"/>
            </a:pPr>
            <a:r>
              <a:rPr lang="en-US" sz="1800" dirty="0"/>
              <a:t>Fail, exclamation point; Centralized Printing received the package, but unable to print it. </a:t>
            </a:r>
            <a:r>
              <a:rPr lang="en-US" sz="1800" dirty="0">
                <a:solidFill>
                  <a:srgbClr val="FF0000"/>
                </a:solidFill>
              </a:rPr>
              <a:t>User should contact </a:t>
            </a:r>
            <a:r>
              <a:rPr lang="en-US" sz="1800" dirty="0">
                <a:solidFill>
                  <a:srgbClr val="0000FF"/>
                </a:solidFill>
                <a:hlinkClick r:id="rId2">
                  <a:extLst>
                    <a:ext uri="{A12FA001-AC4F-418D-AE19-62706E023703}">
                      <ahyp:hlinkClr xmlns:ahyp="http://schemas.microsoft.com/office/drawing/2018/hyperlinkcolor" val="tx"/>
                    </a:ext>
                  </a:extLst>
                </a:hlinkClick>
              </a:rPr>
              <a:t>VAVBAWAS/CO/VCIP</a:t>
            </a:r>
            <a:endParaRPr lang="en-US" sz="1800" dirty="0">
              <a:solidFill>
                <a:srgbClr val="0000FF"/>
              </a:solidFill>
            </a:endParaRPr>
          </a:p>
          <a:p>
            <a:pPr marL="0" indent="0">
              <a:buNone/>
            </a:pPr>
            <a:endParaRPr lang="en-US" dirty="0"/>
          </a:p>
        </p:txBody>
      </p:sp>
      <p:sp>
        <p:nvSpPr>
          <p:cNvPr id="4" name="Slide Number Placeholder 3">
            <a:extLst>
              <a:ext uri="{FF2B5EF4-FFF2-40B4-BE49-F238E27FC236}">
                <a16:creationId xmlns:a16="http://schemas.microsoft.com/office/drawing/2014/main" id="{E36CBB2F-D345-4848-BEA7-5B0C6BA484D6}"/>
              </a:ext>
            </a:extLst>
          </p:cNvPr>
          <p:cNvSpPr>
            <a:spLocks noGrp="1"/>
          </p:cNvSpPr>
          <p:nvPr>
            <p:ph type="sldNum" sz="quarter" idx="10"/>
          </p:nvPr>
        </p:nvSpPr>
        <p:spPr/>
        <p:txBody>
          <a:bodyPr/>
          <a:lstStyle/>
          <a:p>
            <a:fld id="{7C414AED-89CE-4A48-8B2B-1B3A5C68EA2A}" type="slidenum">
              <a:rPr lang="en-US" smtClean="0"/>
              <a:t>15</a:t>
            </a:fld>
            <a:endParaRPr lang="en-US" dirty="0"/>
          </a:p>
        </p:txBody>
      </p:sp>
      <p:pic>
        <p:nvPicPr>
          <p:cNvPr id="6" name="Picture 5">
            <a:extLst>
              <a:ext uri="{FF2B5EF4-FFF2-40B4-BE49-F238E27FC236}">
                <a16:creationId xmlns:a16="http://schemas.microsoft.com/office/drawing/2014/main" id="{A885EBEF-25A4-47E6-9742-219D3F93EC19}"/>
              </a:ext>
            </a:extLst>
          </p:cNvPr>
          <p:cNvPicPr>
            <a:picLocks noChangeAspect="1"/>
          </p:cNvPicPr>
          <p:nvPr/>
        </p:nvPicPr>
        <p:blipFill>
          <a:blip r:embed="rId3"/>
          <a:stretch>
            <a:fillRect/>
          </a:stretch>
        </p:blipFill>
        <p:spPr>
          <a:xfrm>
            <a:off x="1738803" y="4114800"/>
            <a:ext cx="9140687" cy="2157330"/>
          </a:xfrm>
          <a:prstGeom prst="rect">
            <a:avLst/>
          </a:prstGeom>
        </p:spPr>
      </p:pic>
      <p:sp>
        <p:nvSpPr>
          <p:cNvPr id="7" name="Rectangle 6">
            <a:extLst>
              <a:ext uri="{FF2B5EF4-FFF2-40B4-BE49-F238E27FC236}">
                <a16:creationId xmlns:a16="http://schemas.microsoft.com/office/drawing/2014/main" id="{F74BD604-C59B-45D0-B803-11B2ED97DF52}"/>
              </a:ext>
            </a:extLst>
          </p:cNvPr>
          <p:cNvSpPr/>
          <p:nvPr/>
        </p:nvSpPr>
        <p:spPr bwMode="auto">
          <a:xfrm>
            <a:off x="1917290" y="4719484"/>
            <a:ext cx="752168" cy="280219"/>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86022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DF1E-305F-40AC-BEC2-7042684A6FB8}"/>
              </a:ext>
            </a:extLst>
          </p:cNvPr>
          <p:cNvSpPr>
            <a:spLocks noGrp="1"/>
          </p:cNvSpPr>
          <p:nvPr>
            <p:ph type="title"/>
          </p:nvPr>
        </p:nvSpPr>
        <p:spPr/>
        <p:txBody>
          <a:bodyPr/>
          <a:lstStyle/>
          <a:p>
            <a:r>
              <a:rPr lang="en-US" dirty="0">
                <a:latin typeface="Tahoma"/>
                <a:cs typeface="+mj-cs"/>
              </a:rPr>
              <a:t>Additional Ways to View Package Status:</a:t>
            </a:r>
            <a:br>
              <a:rPr lang="en-US" dirty="0">
                <a:latin typeface="Tahoma"/>
                <a:cs typeface="+mj-cs"/>
              </a:rPr>
            </a:br>
            <a:r>
              <a:rPr lang="en-US" dirty="0">
                <a:latin typeface="Tahoma"/>
                <a:cs typeface="+mj-cs"/>
              </a:rPr>
              <a:t>Package Tab</a:t>
            </a:r>
            <a:endParaRPr lang="en-US" dirty="0"/>
          </a:p>
        </p:txBody>
      </p:sp>
      <p:sp>
        <p:nvSpPr>
          <p:cNvPr id="3" name="Content Placeholder 2">
            <a:extLst>
              <a:ext uri="{FF2B5EF4-FFF2-40B4-BE49-F238E27FC236}">
                <a16:creationId xmlns:a16="http://schemas.microsoft.com/office/drawing/2014/main" id="{AF1F5CE0-6F82-472A-BFD4-8323CEA12361}"/>
              </a:ext>
            </a:extLst>
          </p:cNvPr>
          <p:cNvSpPr>
            <a:spLocks noGrp="1"/>
          </p:cNvSpPr>
          <p:nvPr>
            <p:ph idx="1"/>
          </p:nvPr>
        </p:nvSpPr>
        <p:spPr>
          <a:xfrm>
            <a:off x="847165" y="1457214"/>
            <a:ext cx="10945906" cy="4594337"/>
          </a:xfrm>
        </p:spPr>
        <p:txBody>
          <a:bodyPr/>
          <a:lstStyle/>
          <a:p>
            <a:pPr marL="0" lvl="0" indent="0">
              <a:buClr>
                <a:srgbClr val="0000E7">
                  <a:lumMod val="75000"/>
                </a:srgbClr>
              </a:buClr>
              <a:buNone/>
            </a:pPr>
            <a:r>
              <a:rPr lang="en-US" dirty="0">
                <a:latin typeface="Tahoma"/>
                <a:cs typeface="+mn-cs"/>
              </a:rPr>
              <a:t>You will see the following “Packages” status messages:</a:t>
            </a:r>
          </a:p>
          <a:p>
            <a:pPr lvl="1">
              <a:spcBef>
                <a:spcPts val="0"/>
              </a:spcBef>
              <a:buFont typeface="Wingdings" panose="05000000000000000000" pitchFamily="2" charset="2"/>
              <a:buChar char="Ø"/>
            </a:pPr>
            <a:r>
              <a:rPr lang="en-US" dirty="0"/>
              <a:t>New, blue circle; The package has not been finalized and sent. </a:t>
            </a:r>
            <a:r>
              <a:rPr lang="en-US" dirty="0">
                <a:solidFill>
                  <a:srgbClr val="FF0000"/>
                </a:solidFill>
              </a:rPr>
              <a:t>User needs to finalize and send package.</a:t>
            </a:r>
          </a:p>
          <a:p>
            <a:pPr lvl="1">
              <a:spcBef>
                <a:spcPts val="0"/>
              </a:spcBef>
              <a:buFont typeface="Wingdings" panose="05000000000000000000" pitchFamily="2" charset="2"/>
              <a:buChar char="Ø"/>
            </a:pPr>
            <a:r>
              <a:rPr lang="en-US" dirty="0"/>
              <a:t>Finalized, green circle; The package has been sent to Centralized Printing.  </a:t>
            </a:r>
            <a:r>
              <a:rPr lang="en-US" dirty="0">
                <a:solidFill>
                  <a:srgbClr val="FF0000"/>
                </a:solidFill>
              </a:rPr>
              <a:t>No further action is needed.</a:t>
            </a:r>
          </a:p>
          <a:p>
            <a:pPr marL="0" indent="0">
              <a:buNone/>
            </a:pPr>
            <a:endParaRPr lang="en-US" dirty="0"/>
          </a:p>
        </p:txBody>
      </p:sp>
      <p:sp>
        <p:nvSpPr>
          <p:cNvPr id="4" name="Slide Number Placeholder 3">
            <a:extLst>
              <a:ext uri="{FF2B5EF4-FFF2-40B4-BE49-F238E27FC236}">
                <a16:creationId xmlns:a16="http://schemas.microsoft.com/office/drawing/2014/main" id="{1DA6C310-81FF-4B33-B1B8-9B70A4B0DD78}"/>
              </a:ext>
            </a:extLst>
          </p:cNvPr>
          <p:cNvSpPr>
            <a:spLocks noGrp="1"/>
          </p:cNvSpPr>
          <p:nvPr>
            <p:ph type="sldNum" sz="quarter" idx="10"/>
          </p:nvPr>
        </p:nvSpPr>
        <p:spPr/>
        <p:txBody>
          <a:bodyPr/>
          <a:lstStyle/>
          <a:p>
            <a:fld id="{7C414AED-89CE-4A48-8B2B-1B3A5C68EA2A}" type="slidenum">
              <a:rPr lang="en-US" smtClean="0"/>
              <a:t>16</a:t>
            </a:fld>
            <a:endParaRPr lang="en-US" dirty="0"/>
          </a:p>
        </p:txBody>
      </p:sp>
      <p:pic>
        <p:nvPicPr>
          <p:cNvPr id="5" name="Picture 4">
            <a:extLst>
              <a:ext uri="{FF2B5EF4-FFF2-40B4-BE49-F238E27FC236}">
                <a16:creationId xmlns:a16="http://schemas.microsoft.com/office/drawing/2014/main" id="{1DEF4F7C-3915-428E-B28E-2EC335794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65" y="3516670"/>
            <a:ext cx="11225902" cy="253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36D5E9C-1C54-4C7C-9636-A2DF82AFBEEA}"/>
              </a:ext>
            </a:extLst>
          </p:cNvPr>
          <p:cNvSpPr/>
          <p:nvPr/>
        </p:nvSpPr>
        <p:spPr bwMode="auto">
          <a:xfrm>
            <a:off x="9261552" y="4955458"/>
            <a:ext cx="1195054" cy="1096093"/>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47957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0976-D970-4C94-A5A4-D565C4F7B86F}"/>
              </a:ext>
            </a:extLst>
          </p:cNvPr>
          <p:cNvSpPr>
            <a:spLocks noGrp="1"/>
          </p:cNvSpPr>
          <p:nvPr>
            <p:ph type="title"/>
          </p:nvPr>
        </p:nvSpPr>
        <p:spPr/>
        <p:txBody>
          <a:bodyPr/>
          <a:lstStyle/>
          <a:p>
            <a:r>
              <a:rPr lang="en-US" dirty="0">
                <a:latin typeface="Tahoma"/>
                <a:cs typeface="+mj-cs"/>
              </a:rPr>
              <a:t>Creating Packages in the eFolder</a:t>
            </a:r>
            <a:endParaRPr lang="en-US" dirty="0"/>
          </a:p>
        </p:txBody>
      </p:sp>
      <p:sp>
        <p:nvSpPr>
          <p:cNvPr id="3" name="Content Placeholder 2">
            <a:extLst>
              <a:ext uri="{FF2B5EF4-FFF2-40B4-BE49-F238E27FC236}">
                <a16:creationId xmlns:a16="http://schemas.microsoft.com/office/drawing/2014/main" id="{8297CEE8-36C0-487E-97A4-F2344DDA2981}"/>
              </a:ext>
            </a:extLst>
          </p:cNvPr>
          <p:cNvSpPr>
            <a:spLocks noGrp="1"/>
          </p:cNvSpPr>
          <p:nvPr>
            <p:ph idx="1"/>
          </p:nvPr>
        </p:nvSpPr>
        <p:spPr>
          <a:xfrm>
            <a:off x="847165" y="1419726"/>
            <a:ext cx="10945906" cy="4936624"/>
          </a:xfrm>
        </p:spPr>
        <p:txBody>
          <a:bodyPr>
            <a:normAutofit/>
          </a:bodyPr>
          <a:lstStyle/>
          <a:p>
            <a:pPr marL="0" lvl="0" indent="0">
              <a:spcBef>
                <a:spcPts val="0"/>
              </a:spcBef>
              <a:buClr>
                <a:srgbClr val="0000E7">
                  <a:lumMod val="75000"/>
                </a:srgbClr>
              </a:buClr>
              <a:buNone/>
            </a:pPr>
            <a:r>
              <a:rPr lang="en-US" dirty="0">
                <a:latin typeface="Tahoma"/>
                <a:cs typeface="+mn-cs"/>
              </a:rPr>
              <a:t>Packages can be </a:t>
            </a:r>
            <a:r>
              <a:rPr lang="en-US" b="1" dirty="0">
                <a:latin typeface="Tahoma"/>
                <a:cs typeface="+mn-cs"/>
              </a:rPr>
              <a:t>manually </a:t>
            </a:r>
            <a:r>
              <a:rPr lang="en-US" dirty="0">
                <a:latin typeface="Tahoma"/>
                <a:cs typeface="+mn-cs"/>
              </a:rPr>
              <a:t>created from the eFolder by selecting the applicable document(s), then selecting “Add to Package” from the Action Drop Down menu.</a:t>
            </a:r>
          </a:p>
          <a:p>
            <a:pPr marL="0" lvl="0" indent="0">
              <a:spcBef>
                <a:spcPts val="0"/>
              </a:spcBef>
              <a:buClr>
                <a:srgbClr val="0000E7">
                  <a:lumMod val="75000"/>
                </a:srgbClr>
              </a:buClr>
              <a:buNone/>
            </a:pPr>
            <a:endParaRPr lang="en-US" dirty="0">
              <a:latin typeface="Tahoma"/>
              <a:cs typeface="+mn-cs"/>
            </a:endParaRPr>
          </a:p>
          <a:p>
            <a:pPr marL="0" lvl="0" indent="0">
              <a:spcBef>
                <a:spcPts val="0"/>
              </a:spcBef>
              <a:buClr>
                <a:srgbClr val="0000E7">
                  <a:lumMod val="75000"/>
                </a:srgbClr>
              </a:buClr>
              <a:buNone/>
            </a:pPr>
            <a:endParaRPr lang="en-US" dirty="0">
              <a:latin typeface="Tahoma"/>
              <a:cs typeface="+mn-cs"/>
            </a:endParaRPr>
          </a:p>
          <a:p>
            <a:pPr marL="0" lvl="0" indent="0">
              <a:spcBef>
                <a:spcPts val="0"/>
              </a:spcBef>
              <a:buClr>
                <a:srgbClr val="0000E7">
                  <a:lumMod val="75000"/>
                </a:srgbClr>
              </a:buClr>
              <a:buNone/>
            </a:pPr>
            <a:endParaRPr lang="en-US" dirty="0">
              <a:latin typeface="Tahoma"/>
              <a:cs typeface="+mn-cs"/>
            </a:endParaRPr>
          </a:p>
          <a:p>
            <a:pPr marL="0" lvl="0" indent="0">
              <a:spcBef>
                <a:spcPts val="0"/>
              </a:spcBef>
              <a:buClr>
                <a:srgbClr val="0000E7">
                  <a:lumMod val="75000"/>
                </a:srgbClr>
              </a:buClr>
              <a:buNone/>
            </a:pPr>
            <a:endParaRPr lang="en-US" dirty="0">
              <a:latin typeface="Tahoma"/>
              <a:cs typeface="+mn-cs"/>
            </a:endParaRPr>
          </a:p>
          <a:p>
            <a:pPr marL="0" lvl="0" indent="0">
              <a:spcBef>
                <a:spcPts val="0"/>
              </a:spcBef>
              <a:buClr>
                <a:srgbClr val="0000E7">
                  <a:lumMod val="75000"/>
                </a:srgbClr>
              </a:buClr>
              <a:buNone/>
            </a:pPr>
            <a:endParaRPr lang="en-US" dirty="0">
              <a:latin typeface="Tahoma"/>
              <a:cs typeface="+mn-cs"/>
            </a:endParaRPr>
          </a:p>
          <a:p>
            <a:pPr marL="0" lvl="0" indent="0">
              <a:spcBef>
                <a:spcPts val="0"/>
              </a:spcBef>
              <a:buClr>
                <a:srgbClr val="0000E7">
                  <a:lumMod val="75000"/>
                </a:srgbClr>
              </a:buClr>
              <a:buNone/>
            </a:pPr>
            <a:endParaRPr lang="en-US" sz="1600" b="1" dirty="0">
              <a:latin typeface="Tahoma"/>
              <a:cs typeface="+mn-cs"/>
            </a:endParaRPr>
          </a:p>
          <a:p>
            <a:pPr marL="0" lvl="0" indent="0">
              <a:spcBef>
                <a:spcPts val="0"/>
              </a:spcBef>
              <a:buClr>
                <a:srgbClr val="0000E7">
                  <a:lumMod val="75000"/>
                </a:srgbClr>
              </a:buClr>
              <a:buNone/>
            </a:pPr>
            <a:endParaRPr lang="en-US" sz="1800" b="1" dirty="0">
              <a:latin typeface="Tahoma"/>
              <a:cs typeface="+mn-cs"/>
            </a:endParaRPr>
          </a:p>
          <a:p>
            <a:pPr marL="0" lvl="0" indent="0">
              <a:spcBef>
                <a:spcPts val="0"/>
              </a:spcBef>
              <a:buClr>
                <a:srgbClr val="0000E7">
                  <a:lumMod val="75000"/>
                </a:srgbClr>
              </a:buClr>
              <a:buNone/>
            </a:pPr>
            <a:r>
              <a:rPr lang="en-US" sz="2400" b="1" dirty="0">
                <a:latin typeface="Tahoma"/>
                <a:cs typeface="+mn-cs"/>
              </a:rPr>
              <a:t>*Note</a:t>
            </a:r>
            <a:r>
              <a:rPr lang="en-US" sz="2400" dirty="0">
                <a:latin typeface="Tahoma"/>
                <a:cs typeface="+mn-cs"/>
              </a:rPr>
              <a:t>:</a:t>
            </a:r>
            <a:r>
              <a:rPr lang="en-US" sz="2400" b="1" dirty="0">
                <a:latin typeface="Tahoma"/>
                <a:cs typeface="+mn-cs"/>
              </a:rPr>
              <a:t>  </a:t>
            </a:r>
            <a:r>
              <a:rPr lang="en-US" sz="2400" dirty="0">
                <a:latin typeface="Tahoma"/>
                <a:cs typeface="+mn-cs"/>
              </a:rPr>
              <a:t>Letters created using PC Generated Letters (PCGL) and BFFS will be sent after the letter has been uploaded to the eFolder</a:t>
            </a:r>
            <a:r>
              <a:rPr lang="en-US" sz="2000" dirty="0">
                <a:latin typeface="Tahoma"/>
                <a:cs typeface="+mn-cs"/>
              </a:rPr>
              <a:t>.</a:t>
            </a:r>
          </a:p>
          <a:p>
            <a:pPr marL="0" lvl="0" indent="0">
              <a:buClr>
                <a:srgbClr val="0000E7">
                  <a:lumMod val="75000"/>
                </a:srgbClr>
              </a:buClr>
              <a:buNone/>
            </a:pPr>
            <a:endParaRPr lang="en-US" sz="1200" dirty="0">
              <a:latin typeface="Tahoma"/>
              <a:cs typeface="+mn-cs"/>
            </a:endParaRPr>
          </a:p>
          <a:p>
            <a:endParaRPr lang="en-US" dirty="0"/>
          </a:p>
        </p:txBody>
      </p:sp>
      <p:sp>
        <p:nvSpPr>
          <p:cNvPr id="4" name="Slide Number Placeholder 3">
            <a:extLst>
              <a:ext uri="{FF2B5EF4-FFF2-40B4-BE49-F238E27FC236}">
                <a16:creationId xmlns:a16="http://schemas.microsoft.com/office/drawing/2014/main" id="{5D36AA18-A067-489A-BBC3-1F14E4419E15}"/>
              </a:ext>
            </a:extLst>
          </p:cNvPr>
          <p:cNvSpPr>
            <a:spLocks noGrp="1"/>
          </p:cNvSpPr>
          <p:nvPr>
            <p:ph type="sldNum" sz="quarter" idx="10"/>
          </p:nvPr>
        </p:nvSpPr>
        <p:spPr/>
        <p:txBody>
          <a:bodyPr/>
          <a:lstStyle/>
          <a:p>
            <a:fld id="{7C414AED-89CE-4A48-8B2B-1B3A5C68EA2A}" type="slidenum">
              <a:rPr lang="en-US" smtClean="0"/>
              <a:t>17</a:t>
            </a:fld>
            <a:endParaRPr lang="en-US" dirty="0"/>
          </a:p>
        </p:txBody>
      </p:sp>
      <p:pic>
        <p:nvPicPr>
          <p:cNvPr id="5" name="Picture 2">
            <a:extLst>
              <a:ext uri="{FF2B5EF4-FFF2-40B4-BE49-F238E27FC236}">
                <a16:creationId xmlns:a16="http://schemas.microsoft.com/office/drawing/2014/main" id="{F239211C-110B-4C1A-8363-91DA015F4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056" y="2923896"/>
            <a:ext cx="9476344" cy="227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F7DBCB60-2F5B-47E4-B93E-B97403FD083B}"/>
              </a:ext>
            </a:extLst>
          </p:cNvPr>
          <p:cNvSpPr/>
          <p:nvPr/>
        </p:nvSpPr>
        <p:spPr bwMode="auto">
          <a:xfrm>
            <a:off x="2831690" y="4395019"/>
            <a:ext cx="353962" cy="294968"/>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F8DF9D0A-6567-42A8-A84C-C211198B19DE}"/>
              </a:ext>
            </a:extLst>
          </p:cNvPr>
          <p:cNvSpPr/>
          <p:nvPr/>
        </p:nvSpPr>
        <p:spPr bwMode="auto">
          <a:xfrm>
            <a:off x="8908026" y="4542503"/>
            <a:ext cx="1002890" cy="147484"/>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46500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DB54-D161-48B3-8E36-0849F4CF23D0}"/>
              </a:ext>
            </a:extLst>
          </p:cNvPr>
          <p:cNvSpPr>
            <a:spLocks noGrp="1"/>
          </p:cNvSpPr>
          <p:nvPr>
            <p:ph type="title"/>
          </p:nvPr>
        </p:nvSpPr>
        <p:spPr/>
        <p:txBody>
          <a:bodyPr/>
          <a:lstStyle/>
          <a:p>
            <a:r>
              <a:rPr lang="en-US" dirty="0">
                <a:latin typeface="Tahoma"/>
                <a:cs typeface="+mj-cs"/>
              </a:rPr>
              <a:t>Creating Packages in the eFolder</a:t>
            </a:r>
            <a:endParaRPr lang="en-US" dirty="0"/>
          </a:p>
        </p:txBody>
      </p:sp>
      <p:sp>
        <p:nvSpPr>
          <p:cNvPr id="3" name="Content Placeholder 2">
            <a:extLst>
              <a:ext uri="{FF2B5EF4-FFF2-40B4-BE49-F238E27FC236}">
                <a16:creationId xmlns:a16="http://schemas.microsoft.com/office/drawing/2014/main" id="{89093DCB-BED1-4135-AB5B-D01F4A033643}"/>
              </a:ext>
            </a:extLst>
          </p:cNvPr>
          <p:cNvSpPr>
            <a:spLocks noGrp="1"/>
          </p:cNvSpPr>
          <p:nvPr>
            <p:ph idx="1"/>
          </p:nvPr>
        </p:nvSpPr>
        <p:spPr>
          <a:xfrm>
            <a:off x="529389" y="1467853"/>
            <a:ext cx="11662611" cy="5101389"/>
          </a:xfrm>
        </p:spPr>
        <p:txBody>
          <a:bodyPr>
            <a:normAutofit/>
          </a:bodyPr>
          <a:lstStyle/>
          <a:p>
            <a:pPr marL="0" lvl="0" indent="0">
              <a:buClr>
                <a:srgbClr val="0000E7">
                  <a:lumMod val="75000"/>
                </a:srgbClr>
              </a:buClr>
              <a:buNone/>
            </a:pPr>
            <a:r>
              <a:rPr lang="en-US" dirty="0">
                <a:latin typeface="Tahoma"/>
                <a:cs typeface="+mn-cs"/>
              </a:rPr>
              <a:t>After you select, “Add to Package,” chose one of the following:</a:t>
            </a:r>
          </a:p>
          <a:p>
            <a:pPr lvl="0" indent="-233363">
              <a:buClr>
                <a:srgbClr val="0000E7">
                  <a:lumMod val="75000"/>
                </a:srgbClr>
              </a:buClr>
              <a:buFont typeface="Arial" panose="020B0604020202020204" pitchFamily="34" charset="0"/>
              <a:buChar char="•"/>
            </a:pPr>
            <a:r>
              <a:rPr lang="en-US" dirty="0">
                <a:latin typeface="Tahoma"/>
                <a:cs typeface="+mn-cs"/>
              </a:rPr>
              <a:t>add the document(s) to a new package, or </a:t>
            </a:r>
          </a:p>
          <a:p>
            <a:pPr lvl="0" indent="-233363">
              <a:buClr>
                <a:srgbClr val="0000E7">
                  <a:lumMod val="75000"/>
                </a:srgbClr>
              </a:buClr>
              <a:buFont typeface="Arial" panose="020B0604020202020204" pitchFamily="34" charset="0"/>
              <a:buChar char="•"/>
            </a:pPr>
            <a:r>
              <a:rPr lang="en-US" dirty="0">
                <a:latin typeface="Tahoma"/>
                <a:cs typeface="+mn-cs"/>
              </a:rPr>
              <a:t>add the document(s) to an existing package.  </a:t>
            </a:r>
          </a:p>
          <a:p>
            <a:pPr marL="0" lvl="0" indent="0">
              <a:buClr>
                <a:srgbClr val="0000E7">
                  <a:lumMod val="75000"/>
                </a:srgbClr>
              </a:buClr>
              <a:buNone/>
            </a:pPr>
            <a:endParaRPr lang="en-US" dirty="0">
              <a:latin typeface="Tahoma"/>
              <a:cs typeface="+mn-cs"/>
            </a:endParaRPr>
          </a:p>
          <a:p>
            <a:pPr marL="0" lvl="0" indent="0">
              <a:buClr>
                <a:srgbClr val="0000E7">
                  <a:lumMod val="75000"/>
                </a:srgbClr>
              </a:buClr>
              <a:buNone/>
            </a:pPr>
            <a:r>
              <a:rPr lang="en-US" b="1" dirty="0">
                <a:latin typeface="Tahoma"/>
                <a:cs typeface="+mn-cs"/>
              </a:rPr>
              <a:t>Note</a:t>
            </a:r>
            <a:r>
              <a:rPr lang="en-US" dirty="0">
                <a:latin typeface="Tahoma"/>
                <a:cs typeface="+mn-cs"/>
              </a:rPr>
              <a:t>: All new packages will require you to</a:t>
            </a:r>
          </a:p>
          <a:p>
            <a:pPr marL="0" lvl="0" indent="0">
              <a:buClr>
                <a:srgbClr val="0000E7">
                  <a:lumMod val="75000"/>
                </a:srgbClr>
              </a:buClr>
              <a:buNone/>
            </a:pPr>
            <a:r>
              <a:rPr lang="en-US" dirty="0">
                <a:latin typeface="Tahoma"/>
                <a:cs typeface="+mn-cs"/>
              </a:rPr>
              <a:t>create a package name. </a:t>
            </a:r>
          </a:p>
          <a:p>
            <a:pPr marL="0" lvl="0" indent="0">
              <a:buClr>
                <a:srgbClr val="0000E7">
                  <a:lumMod val="75000"/>
                </a:srgbClr>
              </a:buClr>
              <a:buNone/>
            </a:pPr>
            <a:endParaRPr lang="en-US" dirty="0">
              <a:latin typeface="Tahoma"/>
              <a:cs typeface="+mn-cs"/>
            </a:endParaRPr>
          </a:p>
          <a:p>
            <a:pPr marL="0" lvl="0" indent="0">
              <a:buClr>
                <a:srgbClr val="0000E7">
                  <a:lumMod val="75000"/>
                </a:srgbClr>
              </a:buClr>
              <a:buNone/>
            </a:pPr>
            <a:r>
              <a:rPr lang="en-US" dirty="0">
                <a:latin typeface="Tahoma"/>
                <a:cs typeface="+mn-cs"/>
              </a:rPr>
              <a:t>Example, “</a:t>
            </a:r>
            <a:r>
              <a:rPr lang="en-US" i="1" dirty="0">
                <a:latin typeface="arial" panose="020B0604020202020204" pitchFamily="34" charset="0"/>
                <a:cs typeface="+mn-cs"/>
              </a:rPr>
              <a:t>Successor Initial Appointment Letter </a:t>
            </a:r>
            <a:r>
              <a:rPr lang="en-US" dirty="0">
                <a:latin typeface="Tahoma"/>
                <a:cs typeface="+mn-cs"/>
              </a:rPr>
              <a:t>” as a Package name (correspondence date). </a:t>
            </a:r>
          </a:p>
          <a:p>
            <a:pPr marL="0" lvl="0" indent="0">
              <a:buClr>
                <a:srgbClr val="0000E7">
                  <a:lumMod val="75000"/>
                </a:srgbClr>
              </a:buClr>
              <a:buNone/>
            </a:pPr>
            <a:endParaRPr lang="en-US" sz="1200" dirty="0">
              <a:latin typeface="Tahom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39B2297F-A8F2-46CF-91AE-96F27FB3476C}"/>
              </a:ext>
            </a:extLst>
          </p:cNvPr>
          <p:cNvSpPr>
            <a:spLocks noGrp="1"/>
          </p:cNvSpPr>
          <p:nvPr>
            <p:ph type="sldNum" sz="quarter" idx="10"/>
          </p:nvPr>
        </p:nvSpPr>
        <p:spPr/>
        <p:txBody>
          <a:bodyPr/>
          <a:lstStyle/>
          <a:p>
            <a:fld id="{7C414AED-89CE-4A48-8B2B-1B3A5C68EA2A}" type="slidenum">
              <a:rPr lang="en-US" smtClean="0"/>
              <a:t>18</a:t>
            </a:fld>
            <a:endParaRPr lang="en-US" dirty="0"/>
          </a:p>
        </p:txBody>
      </p:sp>
      <p:pic>
        <p:nvPicPr>
          <p:cNvPr id="5" name="Picture 4">
            <a:extLst>
              <a:ext uri="{FF2B5EF4-FFF2-40B4-BE49-F238E27FC236}">
                <a16:creationId xmlns:a16="http://schemas.microsoft.com/office/drawing/2014/main" id="{5DD35466-5CBE-46F2-BCE5-86A528B6AF16}"/>
              </a:ext>
            </a:extLst>
          </p:cNvPr>
          <p:cNvPicPr>
            <a:picLocks noChangeAspect="1"/>
          </p:cNvPicPr>
          <p:nvPr/>
        </p:nvPicPr>
        <p:blipFill>
          <a:blip r:embed="rId2"/>
          <a:stretch>
            <a:fillRect/>
          </a:stretch>
        </p:blipFill>
        <p:spPr>
          <a:xfrm>
            <a:off x="8072512" y="2454441"/>
            <a:ext cx="4023927" cy="2574759"/>
          </a:xfrm>
          <a:prstGeom prst="rect">
            <a:avLst/>
          </a:prstGeom>
        </p:spPr>
      </p:pic>
      <p:pic>
        <p:nvPicPr>
          <p:cNvPr id="7" name="Picture 6">
            <a:extLst>
              <a:ext uri="{FF2B5EF4-FFF2-40B4-BE49-F238E27FC236}">
                <a16:creationId xmlns:a16="http://schemas.microsoft.com/office/drawing/2014/main" id="{8469495D-B2BA-4C88-9F07-9F9F9561C1D9}"/>
              </a:ext>
            </a:extLst>
          </p:cNvPr>
          <p:cNvPicPr>
            <a:picLocks noChangeAspect="1"/>
          </p:cNvPicPr>
          <p:nvPr/>
        </p:nvPicPr>
        <p:blipFill>
          <a:blip r:embed="rId3"/>
          <a:stretch>
            <a:fillRect/>
          </a:stretch>
        </p:blipFill>
        <p:spPr>
          <a:xfrm>
            <a:off x="9992563" y="3544641"/>
            <a:ext cx="410408" cy="105701"/>
          </a:xfrm>
          <a:prstGeom prst="rect">
            <a:avLst/>
          </a:prstGeom>
        </p:spPr>
      </p:pic>
      <p:pic>
        <p:nvPicPr>
          <p:cNvPr id="8" name="Picture 7">
            <a:extLst>
              <a:ext uri="{FF2B5EF4-FFF2-40B4-BE49-F238E27FC236}">
                <a16:creationId xmlns:a16="http://schemas.microsoft.com/office/drawing/2014/main" id="{1B1B9711-68AA-41ED-AC1D-41ACA372C90E}"/>
              </a:ext>
            </a:extLst>
          </p:cNvPr>
          <p:cNvPicPr>
            <a:picLocks noChangeAspect="1"/>
          </p:cNvPicPr>
          <p:nvPr/>
        </p:nvPicPr>
        <p:blipFill>
          <a:blip r:embed="rId4"/>
          <a:stretch>
            <a:fillRect/>
          </a:stretch>
        </p:blipFill>
        <p:spPr>
          <a:xfrm>
            <a:off x="9877193" y="3009771"/>
            <a:ext cx="414564" cy="103641"/>
          </a:xfrm>
          <a:prstGeom prst="rect">
            <a:avLst/>
          </a:prstGeom>
        </p:spPr>
      </p:pic>
    </p:spTree>
    <p:extLst>
      <p:ext uri="{BB962C8B-B14F-4D97-AF65-F5344CB8AC3E}">
        <p14:creationId xmlns:p14="http://schemas.microsoft.com/office/powerpoint/2010/main" val="202231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A6B2-413C-4BF2-80DA-E2E5644460FD}"/>
              </a:ext>
            </a:extLst>
          </p:cNvPr>
          <p:cNvSpPr>
            <a:spLocks noGrp="1"/>
          </p:cNvSpPr>
          <p:nvPr>
            <p:ph type="title"/>
          </p:nvPr>
        </p:nvSpPr>
        <p:spPr/>
        <p:txBody>
          <a:bodyPr/>
          <a:lstStyle/>
          <a:p>
            <a:r>
              <a:rPr lang="en-US" dirty="0">
                <a:latin typeface="Tahoma"/>
                <a:cs typeface="+mj-cs"/>
              </a:rPr>
              <a:t>Creating Packages in the eFolder</a:t>
            </a:r>
            <a:endParaRPr lang="en-US" dirty="0"/>
          </a:p>
        </p:txBody>
      </p:sp>
      <p:sp>
        <p:nvSpPr>
          <p:cNvPr id="3" name="Content Placeholder 2">
            <a:extLst>
              <a:ext uri="{FF2B5EF4-FFF2-40B4-BE49-F238E27FC236}">
                <a16:creationId xmlns:a16="http://schemas.microsoft.com/office/drawing/2014/main" id="{89F9D3B0-AC0C-489D-9186-788BFE790384}"/>
              </a:ext>
            </a:extLst>
          </p:cNvPr>
          <p:cNvSpPr>
            <a:spLocks noGrp="1"/>
          </p:cNvSpPr>
          <p:nvPr>
            <p:ph idx="1"/>
          </p:nvPr>
        </p:nvSpPr>
        <p:spPr/>
        <p:txBody>
          <a:bodyPr/>
          <a:lstStyle/>
          <a:p>
            <a:pPr marL="0" lvl="0" indent="0">
              <a:buClr>
                <a:srgbClr val="0000E7">
                  <a:lumMod val="75000"/>
                </a:srgbClr>
              </a:buClr>
              <a:buNone/>
            </a:pPr>
            <a:r>
              <a:rPr lang="en-US" dirty="0">
                <a:latin typeface="Tahoma"/>
                <a:cs typeface="+mn-cs"/>
              </a:rPr>
              <a:t>If you select either “Add and Return to eFolder,” or “Add &amp; Go to Package Manager,” you will have the option of adding additional documents to your package. </a:t>
            </a:r>
            <a:endParaRPr lang="en-US" sz="3200" dirty="0">
              <a:latin typeface="Tahom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6B2EF674-C9B7-42C5-BE47-F9C3D363F201}"/>
              </a:ext>
            </a:extLst>
          </p:cNvPr>
          <p:cNvSpPr>
            <a:spLocks noGrp="1"/>
          </p:cNvSpPr>
          <p:nvPr>
            <p:ph type="sldNum" sz="quarter" idx="10"/>
          </p:nvPr>
        </p:nvSpPr>
        <p:spPr/>
        <p:txBody>
          <a:bodyPr/>
          <a:lstStyle/>
          <a:p>
            <a:fld id="{7C414AED-89CE-4A48-8B2B-1B3A5C68EA2A}" type="slidenum">
              <a:rPr lang="en-US" smtClean="0"/>
              <a:t>19</a:t>
            </a:fld>
            <a:endParaRPr lang="en-US" dirty="0"/>
          </a:p>
        </p:txBody>
      </p:sp>
      <p:pic>
        <p:nvPicPr>
          <p:cNvPr id="5" name="Picture 2">
            <a:extLst>
              <a:ext uri="{FF2B5EF4-FFF2-40B4-BE49-F238E27FC236}">
                <a16:creationId xmlns:a16="http://schemas.microsoft.com/office/drawing/2014/main" id="{D9CD7237-2F46-4FF6-92BC-A3D75CD94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804" y="3248526"/>
            <a:ext cx="5044692" cy="310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DD1BFBFD-3AF0-4A98-BDD0-E7F5B424C922}"/>
              </a:ext>
            </a:extLst>
          </p:cNvPr>
          <p:cNvSpPr/>
          <p:nvPr/>
        </p:nvSpPr>
        <p:spPr bwMode="auto">
          <a:xfrm>
            <a:off x="5002981" y="5823284"/>
            <a:ext cx="1494072" cy="380667"/>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7" name="Rectangle 6">
            <a:extLst>
              <a:ext uri="{FF2B5EF4-FFF2-40B4-BE49-F238E27FC236}">
                <a16:creationId xmlns:a16="http://schemas.microsoft.com/office/drawing/2014/main" id="{CC30FD34-3632-4375-BDEF-1EF671E19517}"/>
              </a:ext>
            </a:extLst>
          </p:cNvPr>
          <p:cNvSpPr/>
          <p:nvPr/>
        </p:nvSpPr>
        <p:spPr bwMode="auto">
          <a:xfrm>
            <a:off x="6497052" y="5823284"/>
            <a:ext cx="1852863" cy="380667"/>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00980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Purpose</a:t>
            </a:r>
          </a:p>
        </p:txBody>
      </p:sp>
      <p:sp>
        <p:nvSpPr>
          <p:cNvPr id="3" name="Content Placeholder 2"/>
          <p:cNvSpPr>
            <a:spLocks noGrp="1"/>
          </p:cNvSpPr>
          <p:nvPr>
            <p:ph idx="1"/>
          </p:nvPr>
        </p:nvSpPr>
        <p:spPr/>
        <p:txBody>
          <a:bodyPr/>
          <a:lstStyle/>
          <a:p>
            <a:pPr marL="0" lvl="0" indent="0">
              <a:buClr>
                <a:srgbClr val="0000E7">
                  <a:lumMod val="75000"/>
                </a:srgbClr>
              </a:buClr>
              <a:buNone/>
            </a:pPr>
            <a:r>
              <a:rPr lang="en-US" dirty="0">
                <a:latin typeface="Tahoma"/>
                <a:cs typeface="+mn-cs"/>
              </a:rPr>
              <a:t>Centralized Benefits Communications Management (CBCM) is a Veterans Benefits Administration (VBA) initiative designed to provide greater choices for </a:t>
            </a:r>
            <a:r>
              <a:rPr lang="en-US" dirty="0">
                <a:solidFill>
                  <a:schemeClr val="accent2">
                    <a:lumMod val="50000"/>
                  </a:schemeClr>
                </a:solidFill>
                <a:latin typeface="Tahoma"/>
                <a:cs typeface="+mn-cs"/>
              </a:rPr>
              <a:t>beneficiaries and fiduciaries </a:t>
            </a:r>
            <a:r>
              <a:rPr lang="en-US" dirty="0">
                <a:latin typeface="Tahoma"/>
                <a:cs typeface="+mn-cs"/>
              </a:rPr>
              <a:t>in how they receive correspondence from VBA. The goal is to centralize and streamline the delivery of outbound communications across all VBA business lines. </a:t>
            </a:r>
          </a:p>
        </p:txBody>
      </p:sp>
      <p:sp>
        <p:nvSpPr>
          <p:cNvPr id="4" name="Slide Number Placeholder 3"/>
          <p:cNvSpPr>
            <a:spLocks noGrp="1"/>
          </p:cNvSpPr>
          <p:nvPr>
            <p:ph type="sldNum" sz="quarter" idx="10"/>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37E4-AC45-4227-B2D4-267FF7479AA3}"/>
              </a:ext>
            </a:extLst>
          </p:cNvPr>
          <p:cNvSpPr>
            <a:spLocks noGrp="1"/>
          </p:cNvSpPr>
          <p:nvPr>
            <p:ph type="title"/>
          </p:nvPr>
        </p:nvSpPr>
        <p:spPr/>
        <p:txBody>
          <a:bodyPr/>
          <a:lstStyle/>
          <a:p>
            <a:r>
              <a:rPr lang="en-US" dirty="0">
                <a:latin typeface="Tahoma"/>
                <a:cs typeface="+mj-cs"/>
              </a:rPr>
              <a:t>Creating Packages in Package Manager	</a:t>
            </a:r>
            <a:endParaRPr lang="en-US" dirty="0"/>
          </a:p>
        </p:txBody>
      </p:sp>
      <p:sp>
        <p:nvSpPr>
          <p:cNvPr id="3" name="Content Placeholder 2">
            <a:extLst>
              <a:ext uri="{FF2B5EF4-FFF2-40B4-BE49-F238E27FC236}">
                <a16:creationId xmlns:a16="http://schemas.microsoft.com/office/drawing/2014/main" id="{17078E4A-730D-41D3-A9DC-645DE4760BEF}"/>
              </a:ext>
            </a:extLst>
          </p:cNvPr>
          <p:cNvSpPr>
            <a:spLocks noGrp="1"/>
          </p:cNvSpPr>
          <p:nvPr>
            <p:ph idx="1"/>
          </p:nvPr>
        </p:nvSpPr>
        <p:spPr>
          <a:xfrm>
            <a:off x="529388" y="1540042"/>
            <a:ext cx="11662611" cy="4816308"/>
          </a:xfrm>
        </p:spPr>
        <p:txBody>
          <a:bodyPr/>
          <a:lstStyle/>
          <a:p>
            <a:pPr marL="0" lvl="0" indent="0" hangingPunct="0">
              <a:spcBef>
                <a:spcPts val="0"/>
              </a:spcBef>
              <a:spcAft>
                <a:spcPts val="0"/>
              </a:spcAft>
              <a:buClr>
                <a:srgbClr val="2D2DB9">
                  <a:lumMod val="75000"/>
                </a:srgbClr>
              </a:buClr>
              <a:buNone/>
            </a:pPr>
            <a:r>
              <a:rPr lang="en-US" dirty="0">
                <a:latin typeface="Tahoma"/>
                <a:cs typeface="+mn-cs"/>
              </a:rPr>
              <a:t>You can create a new or an existing package by just clicking on the Package Manager from the Veteran’s Drop Down menu.</a:t>
            </a:r>
          </a:p>
          <a:p>
            <a:pPr marL="0" indent="0">
              <a:buNone/>
            </a:pPr>
            <a:endParaRPr lang="en-US" dirty="0"/>
          </a:p>
        </p:txBody>
      </p:sp>
      <p:sp>
        <p:nvSpPr>
          <p:cNvPr id="4" name="Slide Number Placeholder 3">
            <a:extLst>
              <a:ext uri="{FF2B5EF4-FFF2-40B4-BE49-F238E27FC236}">
                <a16:creationId xmlns:a16="http://schemas.microsoft.com/office/drawing/2014/main" id="{2F567C74-261E-42BC-9CDF-756823542A5C}"/>
              </a:ext>
            </a:extLst>
          </p:cNvPr>
          <p:cNvSpPr>
            <a:spLocks noGrp="1"/>
          </p:cNvSpPr>
          <p:nvPr>
            <p:ph type="sldNum" sz="quarter" idx="10"/>
          </p:nvPr>
        </p:nvSpPr>
        <p:spPr/>
        <p:txBody>
          <a:bodyPr/>
          <a:lstStyle/>
          <a:p>
            <a:fld id="{7C414AED-89CE-4A48-8B2B-1B3A5C68EA2A}" type="slidenum">
              <a:rPr lang="en-US" smtClean="0"/>
              <a:t>20</a:t>
            </a:fld>
            <a:endParaRPr lang="en-US" dirty="0"/>
          </a:p>
        </p:txBody>
      </p:sp>
      <p:pic>
        <p:nvPicPr>
          <p:cNvPr id="5" name="Picture 3">
            <a:extLst>
              <a:ext uri="{FF2B5EF4-FFF2-40B4-BE49-F238E27FC236}">
                <a16:creationId xmlns:a16="http://schemas.microsoft.com/office/drawing/2014/main" id="{46B65660-9AB5-4B3C-99FF-BBE14A3732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32" b="7339"/>
          <a:stretch/>
        </p:blipFill>
        <p:spPr bwMode="auto">
          <a:xfrm>
            <a:off x="952246" y="2685787"/>
            <a:ext cx="10816894" cy="328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9F75BC1-8D41-44E4-A16B-04C2EEB78859}"/>
              </a:ext>
            </a:extLst>
          </p:cNvPr>
          <p:cNvSpPr/>
          <p:nvPr/>
        </p:nvSpPr>
        <p:spPr bwMode="auto">
          <a:xfrm>
            <a:off x="9438968" y="4984956"/>
            <a:ext cx="1341328" cy="549570"/>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4632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ACBE-0316-4186-ACE9-00BA3D12E422}"/>
              </a:ext>
            </a:extLst>
          </p:cNvPr>
          <p:cNvSpPr>
            <a:spLocks noGrp="1"/>
          </p:cNvSpPr>
          <p:nvPr>
            <p:ph type="title"/>
          </p:nvPr>
        </p:nvSpPr>
        <p:spPr/>
        <p:txBody>
          <a:bodyPr/>
          <a:lstStyle/>
          <a:p>
            <a:r>
              <a:rPr lang="en-US" dirty="0">
                <a:latin typeface="Tahoma"/>
                <a:cs typeface="+mj-cs"/>
              </a:rPr>
              <a:t>Creating Packages in Package Manager	</a:t>
            </a:r>
            <a:endParaRPr lang="en-US" dirty="0"/>
          </a:p>
        </p:txBody>
      </p:sp>
      <p:sp>
        <p:nvSpPr>
          <p:cNvPr id="3" name="Content Placeholder 2">
            <a:extLst>
              <a:ext uri="{FF2B5EF4-FFF2-40B4-BE49-F238E27FC236}">
                <a16:creationId xmlns:a16="http://schemas.microsoft.com/office/drawing/2014/main" id="{BF250D6C-C7E1-402E-8A06-A762D04F78C8}"/>
              </a:ext>
            </a:extLst>
          </p:cNvPr>
          <p:cNvSpPr>
            <a:spLocks noGrp="1"/>
          </p:cNvSpPr>
          <p:nvPr>
            <p:ph idx="1"/>
          </p:nvPr>
        </p:nvSpPr>
        <p:spPr>
          <a:xfrm>
            <a:off x="553452" y="1467854"/>
            <a:ext cx="11638547" cy="4888496"/>
          </a:xfrm>
        </p:spPr>
        <p:txBody>
          <a:bodyPr/>
          <a:lstStyle/>
          <a:p>
            <a:pPr marL="0" lvl="0" indent="0" hangingPunct="0">
              <a:spcBef>
                <a:spcPts val="0"/>
              </a:spcBef>
              <a:spcAft>
                <a:spcPts val="0"/>
              </a:spcAft>
              <a:buClr>
                <a:srgbClr val="2D2DB9">
                  <a:lumMod val="75000"/>
                </a:srgbClr>
              </a:buClr>
              <a:buNone/>
            </a:pPr>
            <a:r>
              <a:rPr lang="en-US" dirty="0">
                <a:latin typeface="Tahoma"/>
                <a:cs typeface="+mn-cs"/>
              </a:rPr>
              <a:t>Next, click </a:t>
            </a:r>
            <a:r>
              <a:rPr lang="en-US" b="1" dirty="0">
                <a:latin typeface="Tahoma"/>
                <a:cs typeface="+mn-cs"/>
              </a:rPr>
              <a:t>create</a:t>
            </a:r>
            <a:r>
              <a:rPr lang="en-US" dirty="0">
                <a:latin typeface="Tahoma"/>
                <a:cs typeface="+mn-cs"/>
              </a:rPr>
              <a:t> and build your package. Once you are done, it will be in a</a:t>
            </a:r>
            <a:r>
              <a:rPr lang="en-US" dirty="0">
                <a:solidFill>
                  <a:srgbClr val="0070C0"/>
                </a:solidFill>
                <a:latin typeface="Tahoma"/>
                <a:cs typeface="+mn-cs"/>
              </a:rPr>
              <a:t> </a:t>
            </a:r>
            <a:r>
              <a:rPr lang="en-US" dirty="0">
                <a:latin typeface="Tahoma"/>
                <a:cs typeface="+mn-cs"/>
              </a:rPr>
              <a:t>“NEW” status</a:t>
            </a:r>
            <a:r>
              <a:rPr lang="en-US" dirty="0">
                <a:solidFill>
                  <a:srgbClr val="0070C0"/>
                </a:solidFill>
                <a:latin typeface="Tahoma"/>
                <a:cs typeface="+mn-cs"/>
              </a:rPr>
              <a:t>. </a:t>
            </a:r>
          </a:p>
          <a:p>
            <a:pPr marL="0" indent="0">
              <a:buNone/>
            </a:pPr>
            <a:endParaRPr lang="en-US" dirty="0"/>
          </a:p>
        </p:txBody>
      </p:sp>
      <p:sp>
        <p:nvSpPr>
          <p:cNvPr id="4" name="Slide Number Placeholder 3">
            <a:extLst>
              <a:ext uri="{FF2B5EF4-FFF2-40B4-BE49-F238E27FC236}">
                <a16:creationId xmlns:a16="http://schemas.microsoft.com/office/drawing/2014/main" id="{9C04447B-1953-421C-A914-3C8F90799E06}"/>
              </a:ext>
            </a:extLst>
          </p:cNvPr>
          <p:cNvSpPr>
            <a:spLocks noGrp="1"/>
          </p:cNvSpPr>
          <p:nvPr>
            <p:ph type="sldNum" sz="quarter" idx="10"/>
          </p:nvPr>
        </p:nvSpPr>
        <p:spPr/>
        <p:txBody>
          <a:bodyPr/>
          <a:lstStyle/>
          <a:p>
            <a:fld id="{7C414AED-89CE-4A48-8B2B-1B3A5C68EA2A}" type="slidenum">
              <a:rPr lang="en-US" smtClean="0"/>
              <a:t>21</a:t>
            </a:fld>
            <a:endParaRPr lang="en-US" dirty="0"/>
          </a:p>
        </p:txBody>
      </p:sp>
      <p:pic>
        <p:nvPicPr>
          <p:cNvPr id="5" name="Picture 3">
            <a:extLst>
              <a:ext uri="{FF2B5EF4-FFF2-40B4-BE49-F238E27FC236}">
                <a16:creationId xmlns:a16="http://schemas.microsoft.com/office/drawing/2014/main" id="{CC57ECE8-0DF7-4E31-8567-E77F154A9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0" y="2671245"/>
            <a:ext cx="11225902" cy="298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F44A5903-4848-4C4D-9CF6-41286E02B569}"/>
              </a:ext>
            </a:extLst>
          </p:cNvPr>
          <p:cNvSpPr/>
          <p:nvPr/>
        </p:nvSpPr>
        <p:spPr bwMode="auto">
          <a:xfrm>
            <a:off x="10566400" y="3104147"/>
            <a:ext cx="1273382" cy="601579"/>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81912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7E65-D02F-4959-8C21-E3C9F06DFA1E}"/>
              </a:ext>
            </a:extLst>
          </p:cNvPr>
          <p:cNvSpPr>
            <a:spLocks noGrp="1"/>
          </p:cNvSpPr>
          <p:nvPr>
            <p:ph type="title"/>
          </p:nvPr>
        </p:nvSpPr>
        <p:spPr/>
        <p:txBody>
          <a:bodyPr/>
          <a:lstStyle/>
          <a:p>
            <a:r>
              <a:rPr lang="en-US" dirty="0">
                <a:latin typeface="Tahoma"/>
                <a:cs typeface="+mj-cs"/>
              </a:rPr>
              <a:t>Deleting a Package Created in Error</a:t>
            </a:r>
            <a:endParaRPr lang="en-US" dirty="0"/>
          </a:p>
        </p:txBody>
      </p:sp>
      <p:sp>
        <p:nvSpPr>
          <p:cNvPr id="3" name="Content Placeholder 2">
            <a:extLst>
              <a:ext uri="{FF2B5EF4-FFF2-40B4-BE49-F238E27FC236}">
                <a16:creationId xmlns:a16="http://schemas.microsoft.com/office/drawing/2014/main" id="{55599CAF-1FFD-4615-8046-785C3F3F4808}"/>
              </a:ext>
            </a:extLst>
          </p:cNvPr>
          <p:cNvSpPr>
            <a:spLocks noGrp="1"/>
          </p:cNvSpPr>
          <p:nvPr>
            <p:ph idx="1"/>
          </p:nvPr>
        </p:nvSpPr>
        <p:spPr>
          <a:xfrm>
            <a:off x="577516" y="1491916"/>
            <a:ext cx="11215555" cy="4559635"/>
          </a:xfrm>
        </p:spPr>
        <p:txBody>
          <a:bodyPr/>
          <a:lstStyle/>
          <a:p>
            <a:pPr marL="0" lvl="0" indent="0" hangingPunct="0">
              <a:spcBef>
                <a:spcPts val="0"/>
              </a:spcBef>
              <a:spcAft>
                <a:spcPts val="0"/>
              </a:spcAft>
              <a:buClr>
                <a:srgbClr val="2D2DB9">
                  <a:lumMod val="75000"/>
                </a:srgbClr>
              </a:buClr>
              <a:buNone/>
            </a:pPr>
            <a:r>
              <a:rPr lang="en-US" dirty="0">
                <a:latin typeface="Tahoma"/>
                <a:cs typeface="+mn-cs"/>
              </a:rPr>
              <a:t>You can delete a package in “New” status by selecting Delete (trash can icon).</a:t>
            </a:r>
          </a:p>
          <a:p>
            <a:endParaRPr lang="en-US" dirty="0"/>
          </a:p>
        </p:txBody>
      </p:sp>
      <p:sp>
        <p:nvSpPr>
          <p:cNvPr id="4" name="Slide Number Placeholder 3">
            <a:extLst>
              <a:ext uri="{FF2B5EF4-FFF2-40B4-BE49-F238E27FC236}">
                <a16:creationId xmlns:a16="http://schemas.microsoft.com/office/drawing/2014/main" id="{B58E31BD-B1A2-4CF7-BEA2-04484A3FA0B0}"/>
              </a:ext>
            </a:extLst>
          </p:cNvPr>
          <p:cNvSpPr>
            <a:spLocks noGrp="1"/>
          </p:cNvSpPr>
          <p:nvPr>
            <p:ph type="sldNum" sz="quarter" idx="10"/>
          </p:nvPr>
        </p:nvSpPr>
        <p:spPr/>
        <p:txBody>
          <a:bodyPr/>
          <a:lstStyle/>
          <a:p>
            <a:fld id="{7C414AED-89CE-4A48-8B2B-1B3A5C68EA2A}" type="slidenum">
              <a:rPr lang="en-US" smtClean="0"/>
              <a:t>22</a:t>
            </a:fld>
            <a:endParaRPr lang="en-US" dirty="0"/>
          </a:p>
        </p:txBody>
      </p:sp>
      <p:pic>
        <p:nvPicPr>
          <p:cNvPr id="5" name="Picture 3">
            <a:extLst>
              <a:ext uri="{FF2B5EF4-FFF2-40B4-BE49-F238E27FC236}">
                <a16:creationId xmlns:a16="http://schemas.microsoft.com/office/drawing/2014/main" id="{1B995797-93BA-4162-87E5-6596F5A08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2" y="2788849"/>
            <a:ext cx="11225902" cy="253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DACCEFB4-9376-496C-BBA0-45199A4EFD01}"/>
              </a:ext>
            </a:extLst>
          </p:cNvPr>
          <p:cNvSpPr/>
          <p:nvPr/>
        </p:nvSpPr>
        <p:spPr bwMode="auto">
          <a:xfrm>
            <a:off x="10566400" y="4716380"/>
            <a:ext cx="454526" cy="607350"/>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86811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A981-BB29-4D4D-9350-9FB36A44EB9A}"/>
              </a:ext>
            </a:extLst>
          </p:cNvPr>
          <p:cNvSpPr>
            <a:spLocks noGrp="1"/>
          </p:cNvSpPr>
          <p:nvPr>
            <p:ph type="title"/>
          </p:nvPr>
        </p:nvSpPr>
        <p:spPr/>
        <p:txBody>
          <a:bodyPr/>
          <a:lstStyle/>
          <a:p>
            <a:br>
              <a:rPr lang="en-US" dirty="0">
                <a:latin typeface="Tahoma"/>
                <a:cs typeface="+mj-cs"/>
              </a:rPr>
            </a:br>
            <a:r>
              <a:rPr lang="en-US" dirty="0">
                <a:latin typeface="Tahoma"/>
                <a:cs typeface="+mj-cs"/>
              </a:rPr>
              <a:t>Creating Packages in VBMS-Awards </a:t>
            </a:r>
            <a:br>
              <a:rPr lang="en-US" dirty="0">
                <a:latin typeface="Tahoma"/>
                <a:cs typeface="+mj-cs"/>
              </a:rPr>
            </a:br>
            <a:endParaRPr lang="en-US" dirty="0"/>
          </a:p>
        </p:txBody>
      </p:sp>
      <p:sp>
        <p:nvSpPr>
          <p:cNvPr id="3" name="Content Placeholder 2">
            <a:extLst>
              <a:ext uri="{FF2B5EF4-FFF2-40B4-BE49-F238E27FC236}">
                <a16:creationId xmlns:a16="http://schemas.microsoft.com/office/drawing/2014/main" id="{9A4088AB-191E-4F06-8184-673DA754B379}"/>
              </a:ext>
            </a:extLst>
          </p:cNvPr>
          <p:cNvSpPr>
            <a:spLocks noGrp="1"/>
          </p:cNvSpPr>
          <p:nvPr>
            <p:ph idx="1"/>
          </p:nvPr>
        </p:nvSpPr>
        <p:spPr>
          <a:xfrm>
            <a:off x="457200" y="1515979"/>
            <a:ext cx="11734800" cy="5101389"/>
          </a:xfrm>
        </p:spPr>
        <p:txBody>
          <a:bodyPr>
            <a:normAutofit/>
          </a:bodyPr>
          <a:lstStyle/>
          <a:p>
            <a:pPr lvl="0">
              <a:buClr>
                <a:srgbClr val="0000E7">
                  <a:lumMod val="75000"/>
                </a:srgbClr>
              </a:buClr>
            </a:pPr>
            <a:r>
              <a:rPr lang="en-US" dirty="0">
                <a:latin typeface="Tahoma"/>
                <a:cs typeface="+mn-cs"/>
              </a:rPr>
              <a:t>After generating an award, navigate to the “Award Letter Interview” and select “Gen Letter.” </a:t>
            </a:r>
          </a:p>
          <a:p>
            <a:pPr lvl="0">
              <a:buClr>
                <a:srgbClr val="0000E7">
                  <a:lumMod val="75000"/>
                </a:srgbClr>
              </a:buClr>
            </a:pPr>
            <a:r>
              <a:rPr lang="en-US" dirty="0">
                <a:latin typeface="Tahoma"/>
                <a:cs typeface="+mn-cs"/>
              </a:rPr>
              <a:t>Click </a:t>
            </a:r>
            <a:r>
              <a:rPr lang="en-US" b="1" dirty="0">
                <a:latin typeface="Tahoma"/>
                <a:cs typeface="+mn-cs"/>
              </a:rPr>
              <a:t>“Enclosures”</a:t>
            </a:r>
          </a:p>
          <a:p>
            <a:pPr lvl="0">
              <a:buClr>
                <a:srgbClr val="0000E7">
                  <a:lumMod val="75000"/>
                </a:srgbClr>
              </a:buClr>
            </a:pPr>
            <a:endParaRPr lang="en-US" dirty="0">
              <a:latin typeface="Tahoma"/>
              <a:cs typeface="+mn-cs"/>
            </a:endParaRPr>
          </a:p>
          <a:p>
            <a:pPr lvl="0">
              <a:buClr>
                <a:srgbClr val="0000E7">
                  <a:lumMod val="75000"/>
                </a:srgbClr>
              </a:buClr>
            </a:pPr>
            <a:endParaRPr lang="en-US" sz="2400" dirty="0">
              <a:latin typeface="Tahoma"/>
              <a:cs typeface="+mn-cs"/>
            </a:endParaRPr>
          </a:p>
          <a:p>
            <a:pPr marL="0" lvl="0" indent="0">
              <a:buClr>
                <a:srgbClr val="0000E7">
                  <a:lumMod val="75000"/>
                </a:srgbClr>
              </a:buClr>
              <a:buNone/>
            </a:pPr>
            <a:endParaRPr lang="en-US" sz="2400" dirty="0">
              <a:latin typeface="Tahoma"/>
              <a:cs typeface="+mn-cs"/>
            </a:endParaRPr>
          </a:p>
          <a:p>
            <a:pPr marL="0" lvl="0" indent="0">
              <a:buClr>
                <a:srgbClr val="0000E7">
                  <a:lumMod val="75000"/>
                </a:srgbClr>
              </a:buClr>
              <a:buNone/>
            </a:pPr>
            <a:endParaRPr lang="en-US" sz="2400" dirty="0">
              <a:latin typeface="Tahoma"/>
              <a:cs typeface="+mn-cs"/>
            </a:endParaRPr>
          </a:p>
          <a:p>
            <a:pPr marL="0" lvl="0" indent="0">
              <a:buClr>
                <a:srgbClr val="0000E7">
                  <a:lumMod val="75000"/>
                </a:srgbClr>
              </a:buClr>
              <a:buNone/>
            </a:pPr>
            <a:endParaRPr lang="en-US" sz="2400" dirty="0">
              <a:latin typeface="Tahoma"/>
              <a:cs typeface="+mn-cs"/>
            </a:endParaRPr>
          </a:p>
          <a:p>
            <a:pPr marL="0" lvl="0" indent="0">
              <a:buClr>
                <a:srgbClr val="0000E7">
                  <a:lumMod val="75000"/>
                </a:srgbClr>
              </a:buClr>
              <a:buNone/>
            </a:pPr>
            <a:r>
              <a:rPr lang="en-US" dirty="0">
                <a:latin typeface="Tahoma"/>
                <a:cs typeface="+mn-cs"/>
              </a:rPr>
              <a:t>Note: Package Manager sends the documents you indicate. You should </a:t>
            </a:r>
            <a:r>
              <a:rPr lang="en-US" b="1" dirty="0">
                <a:latin typeface="Tahoma"/>
                <a:cs typeface="+mn-cs"/>
              </a:rPr>
              <a:t>only</a:t>
            </a:r>
            <a:r>
              <a:rPr lang="en-US" dirty="0">
                <a:latin typeface="Tahoma"/>
                <a:cs typeface="+mn-cs"/>
              </a:rPr>
              <a:t> add documents that are not already in the Letter Preview. </a:t>
            </a:r>
            <a:endParaRPr lang="en-US" dirty="0">
              <a:solidFill>
                <a:srgbClr val="FFC000"/>
              </a:solidFill>
              <a:latin typeface="Tahom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C6826149-FF2A-4B97-8AEF-A053A7585400}"/>
              </a:ext>
            </a:extLst>
          </p:cNvPr>
          <p:cNvSpPr>
            <a:spLocks noGrp="1"/>
          </p:cNvSpPr>
          <p:nvPr>
            <p:ph type="sldNum" sz="quarter" idx="10"/>
          </p:nvPr>
        </p:nvSpPr>
        <p:spPr/>
        <p:txBody>
          <a:bodyPr/>
          <a:lstStyle/>
          <a:p>
            <a:fld id="{7C414AED-89CE-4A48-8B2B-1B3A5C68EA2A}" type="slidenum">
              <a:rPr lang="en-US" smtClean="0"/>
              <a:t>23</a:t>
            </a:fld>
            <a:endParaRPr lang="en-US" dirty="0"/>
          </a:p>
        </p:txBody>
      </p:sp>
      <p:pic>
        <p:nvPicPr>
          <p:cNvPr id="5" name="Picture 2">
            <a:extLst>
              <a:ext uri="{FF2B5EF4-FFF2-40B4-BE49-F238E27FC236}">
                <a16:creationId xmlns:a16="http://schemas.microsoft.com/office/drawing/2014/main" id="{60A7890E-5DF2-4E49-AA88-91CEDFFAD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03" y="3098043"/>
            <a:ext cx="10831251" cy="197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831DAEC-88F0-44BD-85CA-5F7C5956F49A}"/>
              </a:ext>
            </a:extLst>
          </p:cNvPr>
          <p:cNvSpPr/>
          <p:nvPr/>
        </p:nvSpPr>
        <p:spPr bwMode="auto">
          <a:xfrm>
            <a:off x="6617368" y="3176337"/>
            <a:ext cx="914400" cy="553452"/>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1903582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a:cs typeface="+mj-cs"/>
              </a:rPr>
              <a:t>Creating Packages in VBMS-Awards</a:t>
            </a:r>
            <a:endParaRPr lang="en-US" dirty="0"/>
          </a:p>
        </p:txBody>
      </p:sp>
      <p:sp>
        <p:nvSpPr>
          <p:cNvPr id="3" name="Content Placeholder 2"/>
          <p:cNvSpPr>
            <a:spLocks noGrp="1"/>
          </p:cNvSpPr>
          <p:nvPr>
            <p:ph idx="1"/>
          </p:nvPr>
        </p:nvSpPr>
        <p:spPr>
          <a:xfrm>
            <a:off x="505326" y="1419726"/>
            <a:ext cx="11686674" cy="5149516"/>
          </a:xfrm>
        </p:spPr>
        <p:txBody>
          <a:bodyPr/>
          <a:lstStyle/>
          <a:p>
            <a:pPr marL="0" lvl="0" indent="0" hangingPunct="0">
              <a:spcBef>
                <a:spcPts val="0"/>
              </a:spcBef>
              <a:spcAft>
                <a:spcPts val="0"/>
              </a:spcAft>
              <a:buClr>
                <a:srgbClr val="2D2DB9">
                  <a:lumMod val="75000"/>
                </a:srgbClr>
              </a:buClr>
              <a:buNone/>
            </a:pPr>
            <a:r>
              <a:rPr lang="en-US" dirty="0">
                <a:latin typeface="Tahoma"/>
                <a:cs typeface="+mn-cs"/>
              </a:rPr>
              <a:t>To send additional enclosures, </a:t>
            </a:r>
            <a:r>
              <a:rPr lang="en-US" b="1" dirty="0">
                <a:latin typeface="Tahoma"/>
                <a:cs typeface="+mn-cs"/>
              </a:rPr>
              <a:t>specify </a:t>
            </a:r>
            <a:r>
              <a:rPr lang="en-US" dirty="0">
                <a:latin typeface="Tahoma"/>
                <a:cs typeface="+mn-cs"/>
              </a:rPr>
              <a:t>the recipients, using the “Enclosures” tab:</a:t>
            </a:r>
          </a:p>
          <a:p>
            <a:pPr lvl="1" hangingPunct="0">
              <a:spcBef>
                <a:spcPts val="0"/>
              </a:spcBef>
              <a:spcAft>
                <a:spcPts val="0"/>
              </a:spcAft>
              <a:buClr>
                <a:srgbClr val="2D2DB9">
                  <a:lumMod val="75000"/>
                </a:srgbClr>
              </a:buClr>
            </a:pPr>
            <a:r>
              <a:rPr lang="en-US" dirty="0"/>
              <a:t>Select “N” under “Part of Award Ltr,” if it is not a part of the normal award package.</a:t>
            </a:r>
          </a:p>
          <a:p>
            <a:pPr lvl="1" hangingPunct="0">
              <a:spcBef>
                <a:spcPts val="0"/>
              </a:spcBef>
              <a:spcAft>
                <a:spcPts val="0"/>
              </a:spcAft>
              <a:buClr>
                <a:srgbClr val="2D2DB9">
                  <a:lumMod val="75000"/>
                </a:srgbClr>
              </a:buClr>
            </a:pPr>
            <a:r>
              <a:rPr lang="en-US" dirty="0"/>
              <a:t>Select the recipient(s) using the pencil scratchpad icon.</a:t>
            </a:r>
          </a:p>
          <a:p>
            <a:pPr lvl="1" hangingPunct="0">
              <a:spcBef>
                <a:spcPts val="0"/>
              </a:spcBef>
              <a:spcAft>
                <a:spcPts val="0"/>
              </a:spcAft>
              <a:buClr>
                <a:srgbClr val="2D2DB9">
                  <a:lumMod val="75000"/>
                </a:srgbClr>
              </a:buClr>
            </a:pPr>
            <a:r>
              <a:rPr lang="en-US" dirty="0"/>
              <a:t>Enter the “Enclosure Order.”  For example, if this enclosure goes first, then place a 1 in the space.</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pic>
        <p:nvPicPr>
          <p:cNvPr id="5" name="Picture 2">
            <a:extLst>
              <a:ext uri="{FF2B5EF4-FFF2-40B4-BE49-F238E27FC236}">
                <a16:creationId xmlns:a16="http://schemas.microsoft.com/office/drawing/2014/main" id="{1540216F-F123-4FF2-87A7-F7E308447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97" y="4211054"/>
            <a:ext cx="10925175" cy="207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CBDBB9A6-92A2-4C5E-81C5-B5102E30E7C6}"/>
              </a:ext>
            </a:extLst>
          </p:cNvPr>
          <p:cNvSpPr/>
          <p:nvPr/>
        </p:nvSpPr>
        <p:spPr bwMode="auto">
          <a:xfrm>
            <a:off x="7241458" y="5824306"/>
            <a:ext cx="4306114" cy="457200"/>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145185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5D11-2BD3-42AE-BC86-169FEBB3F813}"/>
              </a:ext>
            </a:extLst>
          </p:cNvPr>
          <p:cNvSpPr>
            <a:spLocks noGrp="1"/>
          </p:cNvSpPr>
          <p:nvPr>
            <p:ph type="title"/>
          </p:nvPr>
        </p:nvSpPr>
        <p:spPr/>
        <p:txBody>
          <a:bodyPr/>
          <a:lstStyle/>
          <a:p>
            <a:r>
              <a:rPr lang="en-US" dirty="0">
                <a:latin typeface="Tahoma"/>
                <a:cs typeface="+mj-cs"/>
              </a:rPr>
              <a:t>Creating Packages in VBMS-Awards</a:t>
            </a:r>
            <a:endParaRPr lang="en-US" dirty="0"/>
          </a:p>
        </p:txBody>
      </p:sp>
      <p:sp>
        <p:nvSpPr>
          <p:cNvPr id="3" name="Content Placeholder 2">
            <a:extLst>
              <a:ext uri="{FF2B5EF4-FFF2-40B4-BE49-F238E27FC236}">
                <a16:creationId xmlns:a16="http://schemas.microsoft.com/office/drawing/2014/main" id="{BB6F4496-1AF3-4378-AA0C-5BCC4A369841}"/>
              </a:ext>
            </a:extLst>
          </p:cNvPr>
          <p:cNvSpPr>
            <a:spLocks noGrp="1"/>
          </p:cNvSpPr>
          <p:nvPr>
            <p:ph idx="1"/>
          </p:nvPr>
        </p:nvSpPr>
        <p:spPr>
          <a:xfrm>
            <a:off x="553452" y="1491916"/>
            <a:ext cx="11638547" cy="4864434"/>
          </a:xfrm>
        </p:spPr>
        <p:txBody>
          <a:bodyPr>
            <a:normAutofit/>
          </a:bodyPr>
          <a:lstStyle/>
          <a:p>
            <a:pPr marL="0" lvl="0" indent="0" hangingPunct="0">
              <a:spcBef>
                <a:spcPts val="0"/>
              </a:spcBef>
              <a:spcAft>
                <a:spcPts val="0"/>
              </a:spcAft>
              <a:buClr>
                <a:srgbClr val="2D2DB9">
                  <a:lumMod val="75000"/>
                </a:srgbClr>
              </a:buClr>
              <a:buNone/>
            </a:pPr>
            <a:r>
              <a:rPr lang="en-US" dirty="0">
                <a:latin typeface="Tahoma"/>
                <a:cs typeface="+mn-cs"/>
              </a:rPr>
              <a:t>After building the package, navigate to “Recipients” tab and ensure recipients’ addresses are correct.</a:t>
            </a:r>
          </a:p>
          <a:p>
            <a:pPr marL="0" lvl="0" indent="0" hangingPunct="0">
              <a:lnSpc>
                <a:spcPts val="2000"/>
              </a:lnSpc>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r>
              <a:rPr lang="en-US" sz="2600" dirty="0">
                <a:latin typeface="Tahoma"/>
                <a:cs typeface="+mn-cs"/>
              </a:rPr>
              <a:t>- You can add an additional recipient by selecting the “Add” button.</a:t>
            </a: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r>
              <a:rPr lang="en-US" dirty="0">
                <a:latin typeface="Tahoma"/>
                <a:cs typeface="+mn-cs"/>
              </a:rPr>
              <a:t> </a:t>
            </a: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r>
              <a:rPr lang="en-US" dirty="0">
                <a:latin typeface="Tahoma"/>
                <a:cs typeface="+mn-cs"/>
              </a:rPr>
              <a:t>If there is not a predefined address for the VSO, then manually input the address fields and save. Note, it should be the claimant’s SOJ.</a:t>
            </a:r>
          </a:p>
          <a:p>
            <a:endParaRPr lang="en-US" dirty="0"/>
          </a:p>
        </p:txBody>
      </p:sp>
      <p:sp>
        <p:nvSpPr>
          <p:cNvPr id="4" name="Slide Number Placeholder 3">
            <a:extLst>
              <a:ext uri="{FF2B5EF4-FFF2-40B4-BE49-F238E27FC236}">
                <a16:creationId xmlns:a16="http://schemas.microsoft.com/office/drawing/2014/main" id="{A895141F-5B34-4F51-9D59-1E5879EC5FFD}"/>
              </a:ext>
            </a:extLst>
          </p:cNvPr>
          <p:cNvSpPr>
            <a:spLocks noGrp="1"/>
          </p:cNvSpPr>
          <p:nvPr>
            <p:ph type="sldNum" sz="quarter" idx="10"/>
          </p:nvPr>
        </p:nvSpPr>
        <p:spPr/>
        <p:txBody>
          <a:bodyPr/>
          <a:lstStyle/>
          <a:p>
            <a:fld id="{7C414AED-89CE-4A48-8B2B-1B3A5C68EA2A}" type="slidenum">
              <a:rPr lang="en-US" smtClean="0"/>
              <a:t>25</a:t>
            </a:fld>
            <a:endParaRPr lang="en-US" dirty="0"/>
          </a:p>
        </p:txBody>
      </p:sp>
      <p:pic>
        <p:nvPicPr>
          <p:cNvPr id="5" name="Picture 2">
            <a:extLst>
              <a:ext uri="{FF2B5EF4-FFF2-40B4-BE49-F238E27FC236}">
                <a16:creationId xmlns:a16="http://schemas.microsoft.com/office/drawing/2014/main" id="{2F733F6C-7E6A-4325-94E4-E19CB492B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59" y="3220872"/>
            <a:ext cx="10537519" cy="181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72BC2CE-82D5-4618-B416-4F1DDC83F8F5}"/>
              </a:ext>
            </a:extLst>
          </p:cNvPr>
          <p:cNvSpPr/>
          <p:nvPr/>
        </p:nvSpPr>
        <p:spPr bwMode="auto">
          <a:xfrm>
            <a:off x="10235381" y="3613355"/>
            <a:ext cx="988142" cy="442451"/>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96741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9325-284B-4F39-94DC-80F4E2803787}"/>
              </a:ext>
            </a:extLst>
          </p:cNvPr>
          <p:cNvSpPr>
            <a:spLocks noGrp="1"/>
          </p:cNvSpPr>
          <p:nvPr>
            <p:ph type="title"/>
          </p:nvPr>
        </p:nvSpPr>
        <p:spPr/>
        <p:txBody>
          <a:bodyPr/>
          <a:lstStyle/>
          <a:p>
            <a:r>
              <a:rPr lang="en-US" dirty="0">
                <a:latin typeface="Tahoma"/>
                <a:cs typeface="+mj-cs"/>
              </a:rPr>
              <a:t>Creating Packages in VBMS-Awards</a:t>
            </a:r>
            <a:endParaRPr lang="en-US" dirty="0"/>
          </a:p>
        </p:txBody>
      </p:sp>
      <p:sp>
        <p:nvSpPr>
          <p:cNvPr id="3" name="Content Placeholder 2">
            <a:extLst>
              <a:ext uri="{FF2B5EF4-FFF2-40B4-BE49-F238E27FC236}">
                <a16:creationId xmlns:a16="http://schemas.microsoft.com/office/drawing/2014/main" id="{86FC6202-79FA-4279-B249-E2D183F7647A}"/>
              </a:ext>
            </a:extLst>
          </p:cNvPr>
          <p:cNvSpPr>
            <a:spLocks noGrp="1"/>
          </p:cNvSpPr>
          <p:nvPr>
            <p:ph idx="1"/>
          </p:nvPr>
        </p:nvSpPr>
        <p:spPr>
          <a:xfrm>
            <a:off x="601578" y="1443790"/>
            <a:ext cx="11590421" cy="5369760"/>
          </a:xfrm>
        </p:spPr>
        <p:txBody>
          <a:bodyPr>
            <a:normAutofit/>
          </a:bodyPr>
          <a:lstStyle/>
          <a:p>
            <a:pPr marL="0" lvl="0" indent="0" hangingPunct="0">
              <a:spcBef>
                <a:spcPts val="0"/>
              </a:spcBef>
              <a:spcAft>
                <a:spcPts val="0"/>
              </a:spcAft>
              <a:buClr>
                <a:srgbClr val="2D2DB9">
                  <a:lumMod val="75000"/>
                </a:srgbClr>
              </a:buClr>
              <a:buNone/>
            </a:pPr>
            <a:r>
              <a:rPr lang="en-US" dirty="0">
                <a:latin typeface="Tahoma"/>
                <a:cs typeface="+mn-cs"/>
              </a:rPr>
              <a:t>After all recipients have been identified, click on the arrow under “Delivery Method.”</a:t>
            </a: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r>
              <a:rPr lang="en-US" b="1" dirty="0">
                <a:latin typeface="Tahoma"/>
                <a:cs typeface="+mn-cs"/>
              </a:rPr>
              <a:t>*Note</a:t>
            </a:r>
            <a:r>
              <a:rPr lang="en-US" dirty="0">
                <a:latin typeface="Tahoma"/>
                <a:cs typeface="+mn-cs"/>
              </a:rPr>
              <a:t>:</a:t>
            </a:r>
            <a:r>
              <a:rPr lang="en-US" b="1" dirty="0">
                <a:latin typeface="Tahoma"/>
                <a:cs typeface="+mn-cs"/>
              </a:rPr>
              <a:t>  </a:t>
            </a:r>
            <a:r>
              <a:rPr lang="en-US" dirty="0">
                <a:latin typeface="Tahoma"/>
                <a:cs typeface="+mn-cs"/>
              </a:rPr>
              <a:t>If the Award requires concurrence, the delivery method and recipient information will continue from the Authorizer’s changes.</a:t>
            </a:r>
            <a:endParaRPr lang="en-US" b="1" dirty="0">
              <a:latin typeface="Tahoma"/>
              <a:cs typeface="+mn-cs"/>
            </a:endParaRPr>
          </a:p>
          <a:p>
            <a:pPr marL="0" lvl="0" indent="0" hangingPunct="0">
              <a:spcBef>
                <a:spcPts val="0"/>
              </a:spcBef>
              <a:spcAft>
                <a:spcPts val="0"/>
              </a:spcAft>
              <a:buClr>
                <a:srgbClr val="2D2DB9">
                  <a:lumMod val="75000"/>
                </a:srgbClr>
              </a:buClr>
              <a:buNone/>
            </a:pPr>
            <a:endParaRPr lang="en-US" dirty="0">
              <a:latin typeface="Tahom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E2988FC6-DD0E-459C-A53D-980547465D1C}"/>
              </a:ext>
            </a:extLst>
          </p:cNvPr>
          <p:cNvSpPr>
            <a:spLocks noGrp="1"/>
          </p:cNvSpPr>
          <p:nvPr>
            <p:ph type="sldNum" sz="quarter" idx="10"/>
          </p:nvPr>
        </p:nvSpPr>
        <p:spPr/>
        <p:txBody>
          <a:bodyPr/>
          <a:lstStyle/>
          <a:p>
            <a:fld id="{7C414AED-89CE-4A48-8B2B-1B3A5C68EA2A}" type="slidenum">
              <a:rPr lang="en-US" smtClean="0"/>
              <a:t>26</a:t>
            </a:fld>
            <a:endParaRPr lang="en-US" dirty="0"/>
          </a:p>
        </p:txBody>
      </p:sp>
      <p:pic>
        <p:nvPicPr>
          <p:cNvPr id="5" name="Picture 2">
            <a:extLst>
              <a:ext uri="{FF2B5EF4-FFF2-40B4-BE49-F238E27FC236}">
                <a16:creationId xmlns:a16="http://schemas.microsoft.com/office/drawing/2014/main" id="{E61ED401-C95A-4C88-8A21-997FBA3F0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64" y="2983926"/>
            <a:ext cx="10824072" cy="199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1ADCB15-B8EE-444E-857D-C8C056587038}"/>
              </a:ext>
            </a:extLst>
          </p:cNvPr>
          <p:cNvSpPr/>
          <p:nvPr/>
        </p:nvSpPr>
        <p:spPr bwMode="auto">
          <a:xfrm>
            <a:off x="9424218" y="3569110"/>
            <a:ext cx="929149" cy="663678"/>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361548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67BF6-EF5E-465E-B5EF-39B76796FF2C}"/>
              </a:ext>
            </a:extLst>
          </p:cNvPr>
          <p:cNvSpPr>
            <a:spLocks noGrp="1"/>
          </p:cNvSpPr>
          <p:nvPr>
            <p:ph type="title"/>
          </p:nvPr>
        </p:nvSpPr>
        <p:spPr/>
        <p:txBody>
          <a:bodyPr/>
          <a:lstStyle/>
          <a:p>
            <a:r>
              <a:rPr lang="en-US" dirty="0">
                <a:latin typeface="Tahoma"/>
                <a:cs typeface="+mj-cs"/>
              </a:rPr>
              <a:t>Creating Packages in VBMS-Awards</a:t>
            </a:r>
            <a:endParaRPr lang="en-US" dirty="0"/>
          </a:p>
        </p:txBody>
      </p:sp>
      <p:sp>
        <p:nvSpPr>
          <p:cNvPr id="3" name="Content Placeholder 2">
            <a:extLst>
              <a:ext uri="{FF2B5EF4-FFF2-40B4-BE49-F238E27FC236}">
                <a16:creationId xmlns:a16="http://schemas.microsoft.com/office/drawing/2014/main" id="{D4952CC9-4A3E-43A9-9041-3EF556805DA9}"/>
              </a:ext>
            </a:extLst>
          </p:cNvPr>
          <p:cNvSpPr>
            <a:spLocks noGrp="1"/>
          </p:cNvSpPr>
          <p:nvPr>
            <p:ph idx="1"/>
          </p:nvPr>
        </p:nvSpPr>
        <p:spPr>
          <a:xfrm>
            <a:off x="486697" y="1401098"/>
            <a:ext cx="11592232" cy="5161934"/>
          </a:xfrm>
        </p:spPr>
        <p:txBody>
          <a:bodyPr/>
          <a:lstStyle/>
          <a:p>
            <a:pPr marL="0" lvl="0" indent="0" hangingPunct="0">
              <a:spcBef>
                <a:spcPts val="0"/>
              </a:spcBef>
              <a:spcAft>
                <a:spcPts val="0"/>
              </a:spcAft>
              <a:buClr>
                <a:srgbClr val="2D2DB9">
                  <a:lumMod val="75000"/>
                </a:srgbClr>
              </a:buClr>
              <a:buNone/>
            </a:pPr>
            <a:r>
              <a:rPr lang="en-US" dirty="0">
                <a:latin typeface="Tahoma"/>
                <a:cs typeface="+mn-cs"/>
              </a:rPr>
              <a:t>The promulgator will select “Print Central.”</a:t>
            </a: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spcBef>
                <a:spcPts val="0"/>
              </a:spcBef>
              <a:spcAft>
                <a:spcPts val="0"/>
              </a:spcAft>
              <a:buClr>
                <a:srgbClr val="2D2DB9">
                  <a:lumMod val="75000"/>
                </a:srgbClr>
              </a:buClr>
              <a:buNone/>
            </a:pPr>
            <a:r>
              <a:rPr lang="en-US" dirty="0">
                <a:latin typeface="Tahoma"/>
                <a:cs typeface="+mn-cs"/>
              </a:rPr>
              <a:t>Once all the recipients are added and the delivery method of “Print Central” is complete, select “Accept”</a:t>
            </a:r>
          </a:p>
          <a:p>
            <a:pPr marL="0" lvl="0" indent="0" hangingPunct="0">
              <a:spcBef>
                <a:spcPts val="0"/>
              </a:spcBef>
              <a:spcAft>
                <a:spcPts val="0"/>
              </a:spcAft>
              <a:buClr>
                <a:srgbClr val="2D2DB9">
                  <a:lumMod val="75000"/>
                </a:srgbClr>
              </a:buClr>
              <a:buNone/>
            </a:pPr>
            <a:endParaRPr lang="en-US" dirty="0">
              <a:latin typeface="Tahoma"/>
              <a:cs typeface="+mn-cs"/>
            </a:endParaRPr>
          </a:p>
          <a:p>
            <a:pPr marL="0" lvl="0" indent="0" hangingPunct="0">
              <a:lnSpc>
                <a:spcPts val="2000"/>
              </a:lnSpc>
              <a:spcBef>
                <a:spcPts val="0"/>
              </a:spcBef>
              <a:spcAft>
                <a:spcPts val="0"/>
              </a:spcAft>
              <a:buClr>
                <a:srgbClr val="2D2DB9">
                  <a:lumMod val="75000"/>
                </a:srgbClr>
              </a:buClr>
              <a:buNone/>
            </a:pPr>
            <a:endParaRPr lang="en-US" dirty="0">
              <a:latin typeface="Tahoma"/>
              <a:cs typeface="+mn-cs"/>
            </a:endParaRPr>
          </a:p>
          <a:p>
            <a:endParaRPr lang="en-US" dirty="0"/>
          </a:p>
        </p:txBody>
      </p:sp>
      <p:sp>
        <p:nvSpPr>
          <p:cNvPr id="4" name="Slide Number Placeholder 3">
            <a:extLst>
              <a:ext uri="{FF2B5EF4-FFF2-40B4-BE49-F238E27FC236}">
                <a16:creationId xmlns:a16="http://schemas.microsoft.com/office/drawing/2014/main" id="{3E19F41A-D9ED-4A7E-A805-E043F29560B9}"/>
              </a:ext>
            </a:extLst>
          </p:cNvPr>
          <p:cNvSpPr>
            <a:spLocks noGrp="1"/>
          </p:cNvSpPr>
          <p:nvPr>
            <p:ph type="sldNum" sz="quarter" idx="10"/>
          </p:nvPr>
        </p:nvSpPr>
        <p:spPr/>
        <p:txBody>
          <a:bodyPr/>
          <a:lstStyle/>
          <a:p>
            <a:fld id="{7C414AED-89CE-4A48-8B2B-1B3A5C68EA2A}" type="slidenum">
              <a:rPr lang="en-US" smtClean="0"/>
              <a:t>27</a:t>
            </a:fld>
            <a:endParaRPr lang="en-US" dirty="0"/>
          </a:p>
        </p:txBody>
      </p:sp>
      <p:pic>
        <p:nvPicPr>
          <p:cNvPr id="5" name="Picture 2">
            <a:extLst>
              <a:ext uri="{FF2B5EF4-FFF2-40B4-BE49-F238E27FC236}">
                <a16:creationId xmlns:a16="http://schemas.microsoft.com/office/drawing/2014/main" id="{3BEB65D4-9BD5-402C-B932-5591C6790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90" y="3539613"/>
            <a:ext cx="11179234" cy="2314630"/>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6BDF07CB-A823-4F10-9D2A-787F8BEFDF0B}"/>
              </a:ext>
            </a:extLst>
          </p:cNvPr>
          <p:cNvSpPr/>
          <p:nvPr/>
        </p:nvSpPr>
        <p:spPr bwMode="auto">
          <a:xfrm>
            <a:off x="9733935" y="4630126"/>
            <a:ext cx="958647" cy="25158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7" name="Rectangle 6">
            <a:extLst>
              <a:ext uri="{FF2B5EF4-FFF2-40B4-BE49-F238E27FC236}">
                <a16:creationId xmlns:a16="http://schemas.microsoft.com/office/drawing/2014/main" id="{BF87523A-276F-41B7-AF06-D26A488F7818}"/>
              </a:ext>
            </a:extLst>
          </p:cNvPr>
          <p:cNvSpPr/>
          <p:nvPr/>
        </p:nvSpPr>
        <p:spPr bwMode="auto">
          <a:xfrm>
            <a:off x="9733935" y="4306529"/>
            <a:ext cx="958647" cy="457200"/>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7537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074B-DB05-4B92-B528-10B7D018B876}"/>
              </a:ext>
            </a:extLst>
          </p:cNvPr>
          <p:cNvSpPr>
            <a:spLocks noGrp="1"/>
          </p:cNvSpPr>
          <p:nvPr>
            <p:ph type="title"/>
          </p:nvPr>
        </p:nvSpPr>
        <p:spPr/>
        <p:txBody>
          <a:bodyPr/>
          <a:lstStyle/>
          <a:p>
            <a:r>
              <a:rPr lang="en-US" dirty="0">
                <a:latin typeface="Tahoma"/>
                <a:cs typeface="+mj-cs"/>
              </a:rPr>
              <a:t>Creating Packages in VBMS-Awards</a:t>
            </a:r>
            <a:br>
              <a:rPr lang="en-US" dirty="0">
                <a:latin typeface="Tahoma"/>
                <a:cs typeface="+mj-cs"/>
              </a:rPr>
            </a:br>
            <a:r>
              <a:rPr lang="en-US" dirty="0">
                <a:latin typeface="Tahoma"/>
                <a:cs typeface="+mj-cs"/>
              </a:rPr>
              <a:t>Authorization Review</a:t>
            </a:r>
            <a:endParaRPr lang="en-US" dirty="0"/>
          </a:p>
        </p:txBody>
      </p:sp>
      <p:sp>
        <p:nvSpPr>
          <p:cNvPr id="3" name="Content Placeholder 2">
            <a:extLst>
              <a:ext uri="{FF2B5EF4-FFF2-40B4-BE49-F238E27FC236}">
                <a16:creationId xmlns:a16="http://schemas.microsoft.com/office/drawing/2014/main" id="{36D89CAD-D26F-48FF-9EE4-12F5AE9E66AD}"/>
              </a:ext>
            </a:extLst>
          </p:cNvPr>
          <p:cNvSpPr>
            <a:spLocks noGrp="1"/>
          </p:cNvSpPr>
          <p:nvPr>
            <p:ph idx="1"/>
          </p:nvPr>
        </p:nvSpPr>
        <p:spPr>
          <a:xfrm>
            <a:off x="481264" y="1515978"/>
            <a:ext cx="11710736" cy="5029201"/>
          </a:xfrm>
        </p:spPr>
        <p:txBody>
          <a:bodyPr/>
          <a:lstStyle/>
          <a:p>
            <a:pPr lvl="0">
              <a:buClr>
                <a:srgbClr val="0000E7">
                  <a:lumMod val="75000"/>
                </a:srgbClr>
              </a:buClr>
            </a:pPr>
            <a:r>
              <a:rPr lang="en-US" dirty="0">
                <a:latin typeface="Tahoma"/>
                <a:cs typeface="+mn-cs"/>
              </a:rPr>
              <a:t>Navigate to the Correspondence Summary to review a snapshot of both “Recipients” and “Enclosures” tabs. </a:t>
            </a:r>
          </a:p>
          <a:p>
            <a:pPr lvl="0">
              <a:buClr>
                <a:srgbClr val="0000E7">
                  <a:lumMod val="75000"/>
                </a:srgbClr>
              </a:buClr>
            </a:pPr>
            <a:r>
              <a:rPr lang="en-US" dirty="0">
                <a:latin typeface="Tahoma"/>
                <a:cs typeface="+mn-cs"/>
              </a:rPr>
              <a:t>Authorizer can make edits to either recipients or enclosures in their respective tabs</a:t>
            </a:r>
          </a:p>
          <a:p>
            <a:endParaRPr lang="en-US" dirty="0"/>
          </a:p>
        </p:txBody>
      </p:sp>
      <p:sp>
        <p:nvSpPr>
          <p:cNvPr id="4" name="Slide Number Placeholder 3">
            <a:extLst>
              <a:ext uri="{FF2B5EF4-FFF2-40B4-BE49-F238E27FC236}">
                <a16:creationId xmlns:a16="http://schemas.microsoft.com/office/drawing/2014/main" id="{B531BB93-3A1B-4BB8-8917-FA5584EF7870}"/>
              </a:ext>
            </a:extLst>
          </p:cNvPr>
          <p:cNvSpPr>
            <a:spLocks noGrp="1"/>
          </p:cNvSpPr>
          <p:nvPr>
            <p:ph type="sldNum" sz="quarter" idx="10"/>
          </p:nvPr>
        </p:nvSpPr>
        <p:spPr/>
        <p:txBody>
          <a:bodyPr/>
          <a:lstStyle/>
          <a:p>
            <a:fld id="{7C414AED-89CE-4A48-8B2B-1B3A5C68EA2A}" type="slidenum">
              <a:rPr lang="en-US" smtClean="0"/>
              <a:t>28</a:t>
            </a:fld>
            <a:endParaRPr lang="en-US" dirty="0"/>
          </a:p>
        </p:txBody>
      </p:sp>
      <p:pic>
        <p:nvPicPr>
          <p:cNvPr id="5" name="Picture 2">
            <a:extLst>
              <a:ext uri="{FF2B5EF4-FFF2-40B4-BE49-F238E27FC236}">
                <a16:creationId xmlns:a16="http://schemas.microsoft.com/office/drawing/2014/main" id="{7311AA6A-A712-435C-9698-14C615BFE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627" y="3618927"/>
            <a:ext cx="9518573" cy="237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B254ED15-6F47-45CC-A319-0815C3DB3F23}"/>
              </a:ext>
            </a:extLst>
          </p:cNvPr>
          <p:cNvSpPr/>
          <p:nvPr/>
        </p:nvSpPr>
        <p:spPr bwMode="auto">
          <a:xfrm>
            <a:off x="8539316" y="3760839"/>
            <a:ext cx="1342103" cy="324464"/>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118485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CF6C-072F-4D34-8116-BBAD8D3D40AC}"/>
              </a:ext>
            </a:extLst>
          </p:cNvPr>
          <p:cNvSpPr>
            <a:spLocks noGrp="1"/>
          </p:cNvSpPr>
          <p:nvPr>
            <p:ph type="title"/>
          </p:nvPr>
        </p:nvSpPr>
        <p:spPr/>
        <p:txBody>
          <a:bodyPr/>
          <a:lstStyle/>
          <a:p>
            <a:r>
              <a:rPr lang="en-US" dirty="0">
                <a:latin typeface="Tahoma"/>
                <a:cs typeface="+mj-cs"/>
              </a:rPr>
              <a:t>Creating Packages in VBMS-Awards</a:t>
            </a:r>
            <a:br>
              <a:rPr lang="en-US" dirty="0">
                <a:latin typeface="Tahoma"/>
                <a:cs typeface="+mj-cs"/>
              </a:rPr>
            </a:br>
            <a:r>
              <a:rPr lang="en-US" dirty="0">
                <a:latin typeface="Tahoma"/>
                <a:cs typeface="+mj-cs"/>
              </a:rPr>
              <a:t>Authorization Review</a:t>
            </a:r>
            <a:endParaRPr lang="en-US" dirty="0"/>
          </a:p>
        </p:txBody>
      </p:sp>
      <p:sp>
        <p:nvSpPr>
          <p:cNvPr id="6" name="Content Placeholder 5">
            <a:extLst>
              <a:ext uri="{FF2B5EF4-FFF2-40B4-BE49-F238E27FC236}">
                <a16:creationId xmlns:a16="http://schemas.microsoft.com/office/drawing/2014/main" id="{A623AE48-9D04-4916-B95E-95EFED818295}"/>
              </a:ext>
            </a:extLst>
          </p:cNvPr>
          <p:cNvSpPr>
            <a:spLocks noGrp="1"/>
          </p:cNvSpPr>
          <p:nvPr>
            <p:ph sz="half" idx="1"/>
          </p:nvPr>
        </p:nvSpPr>
        <p:spPr>
          <a:xfrm>
            <a:off x="589467" y="1523437"/>
            <a:ext cx="4991100" cy="2253497"/>
          </a:xfrm>
        </p:spPr>
        <p:txBody>
          <a:bodyPr/>
          <a:lstStyle/>
          <a:p>
            <a:pPr marL="0" lvl="0" indent="0">
              <a:buClr>
                <a:srgbClr val="0000E7">
                  <a:lumMod val="75000"/>
                </a:srgbClr>
              </a:buClr>
              <a:buNone/>
            </a:pPr>
            <a:r>
              <a:rPr lang="en-US" sz="2600" dirty="0">
                <a:latin typeface="Tahoma"/>
                <a:cs typeface="+mn-cs"/>
              </a:rPr>
              <a:t>Authorizers will receive the following message when a “Print Central” letter is authorized and successfully sent to Package Manager.</a:t>
            </a:r>
          </a:p>
          <a:p>
            <a:pPr marL="0" indent="0">
              <a:buNone/>
            </a:pPr>
            <a:endParaRPr lang="en-US" dirty="0"/>
          </a:p>
        </p:txBody>
      </p:sp>
      <p:sp>
        <p:nvSpPr>
          <p:cNvPr id="7" name="Content Placeholder 6">
            <a:extLst>
              <a:ext uri="{FF2B5EF4-FFF2-40B4-BE49-F238E27FC236}">
                <a16:creationId xmlns:a16="http://schemas.microsoft.com/office/drawing/2014/main" id="{F06EDC30-0C6C-4538-BF85-056FBA2C23CE}"/>
              </a:ext>
            </a:extLst>
          </p:cNvPr>
          <p:cNvSpPr>
            <a:spLocks noGrp="1"/>
          </p:cNvSpPr>
          <p:nvPr>
            <p:ph sz="half" idx="2"/>
          </p:nvPr>
        </p:nvSpPr>
        <p:spPr>
          <a:xfrm>
            <a:off x="6893983" y="1666835"/>
            <a:ext cx="4993216" cy="2110099"/>
          </a:xfrm>
        </p:spPr>
        <p:txBody>
          <a:bodyPr/>
          <a:lstStyle/>
          <a:p>
            <a:pPr marL="0" lvl="0" indent="0">
              <a:buClr>
                <a:srgbClr val="0000E7">
                  <a:lumMod val="75000"/>
                </a:srgbClr>
              </a:buClr>
              <a:buNone/>
            </a:pPr>
            <a:r>
              <a:rPr lang="en-US" sz="2600" dirty="0">
                <a:latin typeface="Tahoma"/>
                <a:cs typeface="+mn-cs"/>
              </a:rPr>
              <a:t>If the package failed to submit, the message will refer the user to the Package Manager.</a:t>
            </a:r>
          </a:p>
          <a:p>
            <a:pPr marL="0" indent="0">
              <a:buNone/>
            </a:pPr>
            <a:endParaRPr lang="en-US" dirty="0"/>
          </a:p>
        </p:txBody>
      </p:sp>
      <p:sp>
        <p:nvSpPr>
          <p:cNvPr id="4" name="Slide Number Placeholder 3">
            <a:extLst>
              <a:ext uri="{FF2B5EF4-FFF2-40B4-BE49-F238E27FC236}">
                <a16:creationId xmlns:a16="http://schemas.microsoft.com/office/drawing/2014/main" id="{77156BAC-532E-451E-A391-7FCA8A15E722}"/>
              </a:ext>
            </a:extLst>
          </p:cNvPr>
          <p:cNvSpPr>
            <a:spLocks noGrp="1"/>
          </p:cNvSpPr>
          <p:nvPr>
            <p:ph type="sldNum" sz="quarter" idx="10"/>
          </p:nvPr>
        </p:nvSpPr>
        <p:spPr/>
        <p:txBody>
          <a:bodyPr/>
          <a:lstStyle/>
          <a:p>
            <a:fld id="{7C414AED-89CE-4A48-8B2B-1B3A5C68EA2A}" type="slidenum">
              <a:rPr lang="en-US" smtClean="0"/>
              <a:t>29</a:t>
            </a:fld>
            <a:endParaRPr lang="en-US" dirty="0"/>
          </a:p>
        </p:txBody>
      </p:sp>
      <p:pic>
        <p:nvPicPr>
          <p:cNvPr id="8" name="Picture 7">
            <a:extLst>
              <a:ext uri="{FF2B5EF4-FFF2-40B4-BE49-F238E27FC236}">
                <a16:creationId xmlns:a16="http://schemas.microsoft.com/office/drawing/2014/main" id="{6C44D918-CACB-4124-AEA8-77733312BF5F}"/>
              </a:ext>
            </a:extLst>
          </p:cNvPr>
          <p:cNvPicPr>
            <a:picLocks noChangeAspect="1"/>
          </p:cNvPicPr>
          <p:nvPr/>
        </p:nvPicPr>
        <p:blipFill>
          <a:blip r:embed="rId2"/>
          <a:stretch>
            <a:fillRect/>
          </a:stretch>
        </p:blipFill>
        <p:spPr>
          <a:xfrm>
            <a:off x="1310419" y="3776934"/>
            <a:ext cx="4430251" cy="2280318"/>
          </a:xfrm>
          <a:prstGeom prst="rect">
            <a:avLst/>
          </a:prstGeom>
        </p:spPr>
      </p:pic>
      <p:sp>
        <p:nvSpPr>
          <p:cNvPr id="9" name="Rectangle 8">
            <a:extLst>
              <a:ext uri="{FF2B5EF4-FFF2-40B4-BE49-F238E27FC236}">
                <a16:creationId xmlns:a16="http://schemas.microsoft.com/office/drawing/2014/main" id="{2DFBB3AC-3FA9-4241-8FC3-40E319136842}"/>
              </a:ext>
            </a:extLst>
          </p:cNvPr>
          <p:cNvSpPr/>
          <p:nvPr/>
        </p:nvSpPr>
        <p:spPr bwMode="auto">
          <a:xfrm>
            <a:off x="1509452" y="4981074"/>
            <a:ext cx="848738" cy="353489"/>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pic>
        <p:nvPicPr>
          <p:cNvPr id="10" name="Picture 3">
            <a:extLst>
              <a:ext uri="{FF2B5EF4-FFF2-40B4-BE49-F238E27FC236}">
                <a16:creationId xmlns:a16="http://schemas.microsoft.com/office/drawing/2014/main" id="{6900B174-B3F0-4953-B771-19E370F0B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597" y="3732035"/>
            <a:ext cx="4324209"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3FC3929D-3437-4BCB-8976-434491371E0E}"/>
              </a:ext>
            </a:extLst>
          </p:cNvPr>
          <p:cNvSpPr/>
          <p:nvPr/>
        </p:nvSpPr>
        <p:spPr bwMode="auto">
          <a:xfrm>
            <a:off x="7170821" y="4981074"/>
            <a:ext cx="601579" cy="210091"/>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15687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BDA8-25D5-4368-A004-13FA56CE8EC8}"/>
              </a:ext>
            </a:extLst>
          </p:cNvPr>
          <p:cNvSpPr>
            <a:spLocks noGrp="1"/>
          </p:cNvSpPr>
          <p:nvPr>
            <p:ph type="title"/>
          </p:nvPr>
        </p:nvSpPr>
        <p:spPr/>
        <p:txBody>
          <a:bodyPr/>
          <a:lstStyle/>
          <a:p>
            <a:r>
              <a:rPr lang="en-US" dirty="0">
                <a:latin typeface="+mj-lt"/>
              </a:rPr>
              <a:t>Objectives</a:t>
            </a:r>
            <a:r>
              <a:rPr lang="en-US" dirty="0"/>
              <a:t> </a:t>
            </a:r>
          </a:p>
        </p:txBody>
      </p:sp>
      <p:sp>
        <p:nvSpPr>
          <p:cNvPr id="3" name="Content Placeholder 2">
            <a:extLst>
              <a:ext uri="{FF2B5EF4-FFF2-40B4-BE49-F238E27FC236}">
                <a16:creationId xmlns:a16="http://schemas.microsoft.com/office/drawing/2014/main" id="{55F983E4-8951-4065-9802-89B2A7468B9E}"/>
              </a:ext>
            </a:extLst>
          </p:cNvPr>
          <p:cNvSpPr>
            <a:spLocks noGrp="1"/>
          </p:cNvSpPr>
          <p:nvPr>
            <p:ph idx="1"/>
          </p:nvPr>
        </p:nvSpPr>
        <p:spPr/>
        <p:txBody>
          <a:bodyPr/>
          <a:lstStyle/>
          <a:p>
            <a:pPr marL="0" lvl="0" indent="0" algn="ctr" hangingPunct="0">
              <a:spcBef>
                <a:spcPts val="1200"/>
              </a:spcBef>
              <a:spcAft>
                <a:spcPts val="0"/>
              </a:spcAft>
              <a:buClr>
                <a:srgbClr val="0000E7">
                  <a:lumMod val="75000"/>
                </a:srgbClr>
              </a:buClr>
              <a:buNone/>
            </a:pPr>
            <a:r>
              <a:rPr lang="en-US" u="sng" dirty="0">
                <a:latin typeface="Tahoma"/>
                <a:cs typeface="+mn-cs"/>
              </a:rPr>
              <a:t>Upon completion of this training you will be able to:</a:t>
            </a:r>
          </a:p>
          <a:p>
            <a:pPr marL="514350" lvl="0" indent="-514350" hangingPunct="0">
              <a:lnSpc>
                <a:spcPts val="2000"/>
              </a:lnSpc>
              <a:spcBef>
                <a:spcPts val="1200"/>
              </a:spcBef>
              <a:spcAft>
                <a:spcPts val="0"/>
              </a:spcAft>
              <a:buClr>
                <a:srgbClr val="0000E7">
                  <a:lumMod val="75000"/>
                </a:srgbClr>
              </a:buClr>
              <a:buFont typeface="Wingdings" panose="05000000000000000000" pitchFamily="2" charset="2"/>
              <a:buAutoNum type="arabicPeriod"/>
            </a:pPr>
            <a:endParaRPr lang="en-US" dirty="0">
              <a:latin typeface="Tahoma"/>
              <a:cs typeface="+mn-cs"/>
            </a:endParaRPr>
          </a:p>
          <a:p>
            <a:pPr marL="514350" lvl="0" indent="-514350" hangingPunct="0">
              <a:spcBef>
                <a:spcPts val="1200"/>
              </a:spcBef>
              <a:spcAft>
                <a:spcPts val="0"/>
              </a:spcAft>
              <a:buClr>
                <a:srgbClr val="0000E7">
                  <a:lumMod val="75000"/>
                </a:srgbClr>
              </a:buClr>
              <a:buFont typeface="Wingdings" panose="05000000000000000000" pitchFamily="2" charset="2"/>
              <a:buAutoNum type="arabicPeriod"/>
            </a:pPr>
            <a:r>
              <a:rPr lang="en-US" dirty="0">
                <a:latin typeface="Tahoma"/>
                <a:cs typeface="+mn-cs"/>
              </a:rPr>
              <a:t>Explain the new VBMS functionality of Package Manager.</a:t>
            </a:r>
          </a:p>
          <a:p>
            <a:pPr marL="514350" lvl="0" indent="-514350" hangingPunct="0">
              <a:spcBef>
                <a:spcPts val="1200"/>
              </a:spcBef>
              <a:spcAft>
                <a:spcPts val="0"/>
              </a:spcAft>
              <a:buClr>
                <a:srgbClr val="0000E7">
                  <a:lumMod val="75000"/>
                </a:srgbClr>
              </a:buClr>
              <a:buFont typeface="Wingdings" panose="05000000000000000000" pitchFamily="2" charset="2"/>
              <a:buAutoNum type="arabicPeriod"/>
            </a:pPr>
            <a:r>
              <a:rPr lang="en-US" dirty="0">
                <a:latin typeface="Tahoma"/>
                <a:cs typeface="+mn-cs"/>
              </a:rPr>
              <a:t>Demonstrate how to create packages in VBMS-Core and VBMS-A</a:t>
            </a:r>
          </a:p>
          <a:p>
            <a:pPr marL="514350" lvl="0" indent="-514350" hangingPunct="0">
              <a:spcBef>
                <a:spcPts val="1200"/>
              </a:spcBef>
              <a:spcAft>
                <a:spcPts val="0"/>
              </a:spcAft>
              <a:buClr>
                <a:srgbClr val="0000E7">
                  <a:lumMod val="75000"/>
                </a:srgbClr>
              </a:buClr>
              <a:buFont typeface="Wingdings" panose="05000000000000000000" pitchFamily="2" charset="2"/>
              <a:buAutoNum type="arabicPeriod"/>
            </a:pPr>
            <a:r>
              <a:rPr lang="en-US" dirty="0">
                <a:latin typeface="Tahoma"/>
                <a:cs typeface="+mn-cs"/>
              </a:rPr>
              <a:t>Recognize whether the Package Manager sent the package to centralized printing.</a:t>
            </a:r>
          </a:p>
          <a:p>
            <a:pPr marL="514350" lvl="0" indent="-514350" hangingPunct="0">
              <a:spcBef>
                <a:spcPts val="1200"/>
              </a:spcBef>
              <a:spcAft>
                <a:spcPts val="0"/>
              </a:spcAft>
              <a:buClr>
                <a:srgbClr val="0000E7">
                  <a:lumMod val="75000"/>
                </a:srgbClr>
              </a:buClr>
              <a:buFont typeface="Wingdings" panose="05000000000000000000" pitchFamily="2" charset="2"/>
              <a:buAutoNum type="arabicPeriod"/>
            </a:pPr>
            <a:endParaRPr lang="en-US" dirty="0">
              <a:latin typeface="Tahom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BB279771-C668-43A1-9E84-1261E2266DFC}"/>
              </a:ext>
            </a:extLst>
          </p:cNvPr>
          <p:cNvSpPr>
            <a:spLocks noGrp="1"/>
          </p:cNvSpPr>
          <p:nvPr>
            <p:ph type="sldNum" sz="quarter" idx="10"/>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280260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35812-CBE6-4C81-873C-724126F2C710}"/>
              </a:ext>
            </a:extLst>
          </p:cNvPr>
          <p:cNvSpPr>
            <a:spLocks noGrp="1"/>
          </p:cNvSpPr>
          <p:nvPr>
            <p:ph type="title"/>
          </p:nvPr>
        </p:nvSpPr>
        <p:spPr/>
        <p:txBody>
          <a:bodyPr/>
          <a:lstStyle/>
          <a:p>
            <a:r>
              <a:rPr lang="en-US" dirty="0">
                <a:latin typeface="Tahoma"/>
                <a:cs typeface="+mj-cs"/>
              </a:rPr>
              <a:t>Creating Packages in VBMS-Awards</a:t>
            </a:r>
            <a:br>
              <a:rPr lang="en-US" dirty="0">
                <a:latin typeface="Tahoma"/>
                <a:cs typeface="+mj-cs"/>
              </a:rPr>
            </a:br>
            <a:r>
              <a:rPr lang="en-US" dirty="0">
                <a:latin typeface="Tahoma"/>
                <a:cs typeface="+mj-cs"/>
              </a:rPr>
              <a:t>Authorization Review</a:t>
            </a:r>
            <a:endParaRPr lang="en-US" dirty="0"/>
          </a:p>
        </p:txBody>
      </p:sp>
      <p:sp>
        <p:nvSpPr>
          <p:cNvPr id="6" name="Content Placeholder 5">
            <a:extLst>
              <a:ext uri="{FF2B5EF4-FFF2-40B4-BE49-F238E27FC236}">
                <a16:creationId xmlns:a16="http://schemas.microsoft.com/office/drawing/2014/main" id="{AB8E8632-7663-4650-851D-7755341BBCD2}"/>
              </a:ext>
            </a:extLst>
          </p:cNvPr>
          <p:cNvSpPr>
            <a:spLocks noGrp="1"/>
          </p:cNvSpPr>
          <p:nvPr>
            <p:ph idx="1"/>
          </p:nvPr>
        </p:nvSpPr>
        <p:spPr>
          <a:xfrm>
            <a:off x="529389" y="1419726"/>
            <a:ext cx="11263682" cy="4631825"/>
          </a:xfrm>
        </p:spPr>
        <p:txBody>
          <a:bodyPr/>
          <a:lstStyle/>
          <a:p>
            <a:pPr lvl="0">
              <a:buClr>
                <a:srgbClr val="0000E7">
                  <a:lumMod val="75000"/>
                </a:srgbClr>
              </a:buClr>
            </a:pPr>
            <a:r>
              <a:rPr lang="en-US" dirty="0">
                <a:latin typeface="Tahoma"/>
                <a:cs typeface="+mn-cs"/>
              </a:rPr>
              <a:t>You can verify that packages sent from VBMS Awards were received by Package Manager and sent to Centralized Printing by navigating to the Package Manager for that Veteran in VBMS Core.</a:t>
            </a:r>
          </a:p>
          <a:p>
            <a:pPr lvl="0">
              <a:buClr>
                <a:srgbClr val="0000E7">
                  <a:lumMod val="75000"/>
                </a:srgbClr>
              </a:buClr>
            </a:pPr>
            <a:r>
              <a:rPr lang="en-US" dirty="0">
                <a:latin typeface="Tahoma"/>
                <a:cs typeface="+mn-cs"/>
              </a:rPr>
              <a:t>The “Recipient tab” status should show, “In Progress” for successful submission  </a:t>
            </a:r>
          </a:p>
          <a:p>
            <a:endParaRPr lang="en-US" dirty="0"/>
          </a:p>
        </p:txBody>
      </p:sp>
      <p:sp>
        <p:nvSpPr>
          <p:cNvPr id="5" name="Slide Number Placeholder 4">
            <a:extLst>
              <a:ext uri="{FF2B5EF4-FFF2-40B4-BE49-F238E27FC236}">
                <a16:creationId xmlns:a16="http://schemas.microsoft.com/office/drawing/2014/main" id="{A155C434-A765-4572-8DEE-B7C250CC1E21}"/>
              </a:ext>
            </a:extLst>
          </p:cNvPr>
          <p:cNvSpPr>
            <a:spLocks noGrp="1"/>
          </p:cNvSpPr>
          <p:nvPr>
            <p:ph type="sldNum" sz="quarter" idx="10"/>
          </p:nvPr>
        </p:nvSpPr>
        <p:spPr/>
        <p:txBody>
          <a:bodyPr/>
          <a:lstStyle/>
          <a:p>
            <a:fld id="{7C414AED-89CE-4A48-8B2B-1B3A5C68EA2A}" type="slidenum">
              <a:rPr lang="en-US" smtClean="0"/>
              <a:t>30</a:t>
            </a:fld>
            <a:endParaRPr lang="en-US" dirty="0"/>
          </a:p>
        </p:txBody>
      </p:sp>
      <p:pic>
        <p:nvPicPr>
          <p:cNvPr id="7" name="Picture 2">
            <a:extLst>
              <a:ext uri="{FF2B5EF4-FFF2-40B4-BE49-F238E27FC236}">
                <a16:creationId xmlns:a16="http://schemas.microsoft.com/office/drawing/2014/main" id="{5C206431-5A91-49BE-9AB1-C754B7AFF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947" y="3986232"/>
            <a:ext cx="9057474" cy="186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ED2C9A93-9253-45A2-BD2E-36A173AFD341}"/>
              </a:ext>
            </a:extLst>
          </p:cNvPr>
          <p:cNvSpPr/>
          <p:nvPr/>
        </p:nvSpPr>
        <p:spPr bwMode="auto">
          <a:xfrm>
            <a:off x="9023684" y="4764505"/>
            <a:ext cx="1227221" cy="1010653"/>
          </a:xfrm>
          <a:prstGeom prst="rect">
            <a:avLst/>
          </a:prstGeom>
          <a:noFill/>
          <a:ln w="571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39588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69A39F-952B-4333-BF8C-E5A652CFCBEB}"/>
              </a:ext>
            </a:extLst>
          </p:cNvPr>
          <p:cNvSpPr>
            <a:spLocks noGrp="1"/>
          </p:cNvSpPr>
          <p:nvPr>
            <p:ph type="title"/>
          </p:nvPr>
        </p:nvSpPr>
        <p:spPr/>
        <p:txBody>
          <a:bodyPr/>
          <a:lstStyle/>
          <a:p>
            <a:r>
              <a:rPr lang="en-US" dirty="0">
                <a:latin typeface="Tahoma"/>
                <a:cs typeface="+mj-cs"/>
              </a:rPr>
              <a:t>VSO Copies of Correspondence</a:t>
            </a:r>
            <a:endParaRPr lang="en-US" dirty="0"/>
          </a:p>
        </p:txBody>
      </p:sp>
      <p:sp>
        <p:nvSpPr>
          <p:cNvPr id="7" name="Content Placeholder 6">
            <a:extLst>
              <a:ext uri="{FF2B5EF4-FFF2-40B4-BE49-F238E27FC236}">
                <a16:creationId xmlns:a16="http://schemas.microsoft.com/office/drawing/2014/main" id="{383A605A-8294-4230-8050-9AC079CB7DDA}"/>
              </a:ext>
            </a:extLst>
          </p:cNvPr>
          <p:cNvSpPr>
            <a:spLocks noGrp="1"/>
          </p:cNvSpPr>
          <p:nvPr>
            <p:ph idx="1"/>
          </p:nvPr>
        </p:nvSpPr>
        <p:spPr>
          <a:xfrm>
            <a:off x="553452" y="1973179"/>
            <a:ext cx="11638547" cy="2213810"/>
          </a:xfrm>
        </p:spPr>
        <p:txBody>
          <a:bodyPr/>
          <a:lstStyle/>
          <a:p>
            <a:pPr marL="400050" lvl="1" indent="0">
              <a:buNone/>
            </a:pPr>
            <a:r>
              <a:rPr lang="en-US" sz="2800" dirty="0"/>
              <a:t>Copies of communications (letters) for VSO Representatives will be printed along with the claimant’s copy and mailed to the SOJ. The SOJ will disseminate VSO copies to co-located organizations.</a:t>
            </a:r>
          </a:p>
          <a:p>
            <a:pPr marL="0" indent="0">
              <a:buNone/>
            </a:pPr>
            <a:endParaRPr lang="en-US" dirty="0"/>
          </a:p>
        </p:txBody>
      </p:sp>
      <p:sp>
        <p:nvSpPr>
          <p:cNvPr id="5" name="Slide Number Placeholder 4">
            <a:extLst>
              <a:ext uri="{FF2B5EF4-FFF2-40B4-BE49-F238E27FC236}">
                <a16:creationId xmlns:a16="http://schemas.microsoft.com/office/drawing/2014/main" id="{E212AE6E-17FF-44C2-8BEF-A51A7FB8B181}"/>
              </a:ext>
            </a:extLst>
          </p:cNvPr>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1329373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301892-2E20-46A3-974A-033F5A57A139}"/>
              </a:ext>
            </a:extLst>
          </p:cNvPr>
          <p:cNvSpPr>
            <a:spLocks noGrp="1"/>
          </p:cNvSpPr>
          <p:nvPr>
            <p:ph type="title"/>
          </p:nvPr>
        </p:nvSpPr>
        <p:spPr/>
        <p:txBody>
          <a:bodyPr/>
          <a:lstStyle/>
          <a:p>
            <a:r>
              <a:rPr lang="en-US" dirty="0"/>
              <a:t>Review</a:t>
            </a:r>
          </a:p>
        </p:txBody>
      </p:sp>
      <p:sp>
        <p:nvSpPr>
          <p:cNvPr id="7" name="Content Placeholder 6">
            <a:extLst>
              <a:ext uri="{FF2B5EF4-FFF2-40B4-BE49-F238E27FC236}">
                <a16:creationId xmlns:a16="http://schemas.microsoft.com/office/drawing/2014/main" id="{154357F0-EACB-4E88-BB5A-CB007B441C45}"/>
              </a:ext>
            </a:extLst>
          </p:cNvPr>
          <p:cNvSpPr>
            <a:spLocks noGrp="1"/>
          </p:cNvSpPr>
          <p:nvPr>
            <p:ph idx="1"/>
          </p:nvPr>
        </p:nvSpPr>
        <p:spPr/>
        <p:txBody>
          <a:bodyPr/>
          <a:lstStyle/>
          <a:p>
            <a:pPr marL="0" lvl="0" indent="0" hangingPunct="0">
              <a:spcBef>
                <a:spcPts val="1200"/>
              </a:spcBef>
              <a:spcAft>
                <a:spcPts val="0"/>
              </a:spcAft>
              <a:buClr>
                <a:srgbClr val="0000E7">
                  <a:lumMod val="75000"/>
                </a:srgbClr>
              </a:buClr>
              <a:buNone/>
            </a:pPr>
            <a:r>
              <a:rPr lang="en-US" dirty="0">
                <a:latin typeface="Tahoma"/>
                <a:cs typeface="+mn-cs"/>
              </a:rPr>
              <a:t>Understand the new VBMS functionality of Package Manager.</a:t>
            </a:r>
          </a:p>
          <a:p>
            <a:pPr marL="0" lvl="0" indent="0" hangingPunct="0">
              <a:spcBef>
                <a:spcPts val="1200"/>
              </a:spcBef>
              <a:spcAft>
                <a:spcPts val="0"/>
              </a:spcAft>
              <a:buClr>
                <a:srgbClr val="0000E7">
                  <a:lumMod val="75000"/>
                </a:srgbClr>
              </a:buClr>
              <a:buNone/>
            </a:pPr>
            <a:r>
              <a:rPr lang="en-US" dirty="0">
                <a:latin typeface="Tahoma"/>
                <a:cs typeface="+mn-cs"/>
              </a:rPr>
              <a:t>Create packages in VBMS-Core and VBMS-Awards.</a:t>
            </a:r>
          </a:p>
          <a:p>
            <a:pPr marL="0" lvl="0" indent="0" hangingPunct="0">
              <a:spcBef>
                <a:spcPts val="1200"/>
              </a:spcBef>
              <a:spcAft>
                <a:spcPts val="0"/>
              </a:spcAft>
              <a:buClr>
                <a:srgbClr val="0000E7">
                  <a:lumMod val="75000"/>
                </a:srgbClr>
              </a:buClr>
              <a:buNone/>
            </a:pPr>
            <a:r>
              <a:rPr lang="en-US" dirty="0">
                <a:latin typeface="Tahoma"/>
                <a:cs typeface="+mn-cs"/>
              </a:rPr>
              <a:t>Recognize whether the Package Manager sent the package to centralized printing.</a:t>
            </a:r>
          </a:p>
          <a:p>
            <a:pPr marL="0" lvl="0" indent="0" hangingPunct="0">
              <a:spcBef>
                <a:spcPts val="1200"/>
              </a:spcBef>
              <a:spcAft>
                <a:spcPts val="0"/>
              </a:spcAft>
              <a:buClr>
                <a:srgbClr val="0000E7">
                  <a:lumMod val="75000"/>
                </a:srgbClr>
              </a:buClr>
              <a:buNone/>
            </a:pPr>
            <a:r>
              <a:rPr lang="en-US" dirty="0">
                <a:latin typeface="Tahoma"/>
                <a:cs typeface="+mn-cs"/>
              </a:rPr>
              <a:t>Improve the overall experience for our internal and external stakeholders.</a:t>
            </a:r>
          </a:p>
          <a:p>
            <a:endParaRPr lang="en-US" dirty="0"/>
          </a:p>
        </p:txBody>
      </p:sp>
      <p:sp>
        <p:nvSpPr>
          <p:cNvPr id="5" name="Slide Number Placeholder 4">
            <a:extLst>
              <a:ext uri="{FF2B5EF4-FFF2-40B4-BE49-F238E27FC236}">
                <a16:creationId xmlns:a16="http://schemas.microsoft.com/office/drawing/2014/main" id="{3B33BE7F-B747-4567-936B-856563930922}"/>
              </a:ext>
            </a:extLst>
          </p:cNvPr>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1268417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716A11-87E1-4D2D-B450-6A2E4A2ACEC8}"/>
              </a:ext>
            </a:extLst>
          </p:cNvPr>
          <p:cNvSpPr>
            <a:spLocks noGrp="1"/>
          </p:cNvSpPr>
          <p:nvPr>
            <p:ph type="title"/>
          </p:nvPr>
        </p:nvSpPr>
        <p:spPr/>
        <p:txBody>
          <a:bodyPr/>
          <a:lstStyle/>
          <a:p>
            <a:r>
              <a:rPr lang="en-US" dirty="0"/>
              <a:t>Questions</a:t>
            </a:r>
          </a:p>
        </p:txBody>
      </p:sp>
      <p:sp>
        <p:nvSpPr>
          <p:cNvPr id="2" name="Slide Number Placeholder 1"/>
          <p:cNvSpPr>
            <a:spLocks noGrp="1"/>
          </p:cNvSpPr>
          <p:nvPr>
            <p:ph type="sldNum" sz="quarter" idx="10"/>
          </p:nvPr>
        </p:nvSpPr>
        <p:spPr/>
        <p:txBody>
          <a:bodyPr/>
          <a:lstStyle/>
          <a:p>
            <a:fld id="{7C414AED-89CE-4A48-8B2B-1B3A5C68EA2A}" type="slidenum">
              <a:rPr lang="en-US" smtClean="0"/>
              <a:t>33</a:t>
            </a:fld>
            <a:endParaRPr lang="en-US" dirty="0"/>
          </a:p>
        </p:txBody>
      </p:sp>
      <p:pic>
        <p:nvPicPr>
          <p:cNvPr id="7" name="Picture 2" descr="C:\Users\vbacozmetra\AppData\Local\Microsoft\Windows\Temporary Internet Files\Content.IE5\H4UH7WZS\question_mark[1].png">
            <a:extLst>
              <a:ext uri="{FF2B5EF4-FFF2-40B4-BE49-F238E27FC236}">
                <a16:creationId xmlns:a16="http://schemas.microsoft.com/office/drawing/2014/main" id="{E484F90B-CE03-43F4-8D62-815A8F9A44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415" y="2001676"/>
            <a:ext cx="3804134" cy="40577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BB00-D84D-4761-8781-43BC3C035B9F}"/>
              </a:ext>
            </a:extLst>
          </p:cNvPr>
          <p:cNvSpPr>
            <a:spLocks noGrp="1"/>
          </p:cNvSpPr>
          <p:nvPr>
            <p:ph type="title"/>
          </p:nvPr>
        </p:nvSpPr>
        <p:spPr/>
        <p:txBody>
          <a:bodyPr/>
          <a:lstStyle/>
          <a:p>
            <a:r>
              <a:rPr lang="en-US" dirty="0">
                <a:latin typeface="+mj-lt"/>
              </a:rPr>
              <a:t>Benefits</a:t>
            </a:r>
          </a:p>
        </p:txBody>
      </p:sp>
      <p:sp>
        <p:nvSpPr>
          <p:cNvPr id="3" name="Content Placeholder 2">
            <a:extLst>
              <a:ext uri="{FF2B5EF4-FFF2-40B4-BE49-F238E27FC236}">
                <a16:creationId xmlns:a16="http://schemas.microsoft.com/office/drawing/2014/main" id="{EFC4FA4A-DE6E-4B07-87AC-DBFFE33DA781}"/>
              </a:ext>
            </a:extLst>
          </p:cNvPr>
          <p:cNvSpPr>
            <a:spLocks noGrp="1"/>
          </p:cNvSpPr>
          <p:nvPr>
            <p:ph idx="1"/>
          </p:nvPr>
        </p:nvSpPr>
        <p:spPr/>
        <p:txBody>
          <a:bodyPr/>
          <a:lstStyle/>
          <a:p>
            <a:pPr lvl="1" hangingPunct="0">
              <a:spcBef>
                <a:spcPts val="0"/>
              </a:spcBef>
              <a:spcAft>
                <a:spcPts val="0"/>
              </a:spcAft>
              <a:buClr>
                <a:srgbClr val="2D2DB9">
                  <a:lumMod val="75000"/>
                </a:srgbClr>
              </a:buClr>
              <a:buFont typeface="Wingdings" panose="05000000000000000000" pitchFamily="2" charset="2"/>
              <a:buChar char="Ø"/>
            </a:pPr>
            <a:r>
              <a:rPr lang="en-US" sz="3000" dirty="0"/>
              <a:t>Improve the </a:t>
            </a:r>
            <a:r>
              <a:rPr lang="en-US" sz="3000" b="1" dirty="0"/>
              <a:t>Fiduciary</a:t>
            </a:r>
            <a:r>
              <a:rPr lang="en-US" sz="3000" dirty="0"/>
              <a:t> Experience</a:t>
            </a:r>
          </a:p>
          <a:p>
            <a:pPr marL="457200" lvl="1" indent="0" hangingPunct="0">
              <a:spcBef>
                <a:spcPts val="0"/>
              </a:spcBef>
              <a:spcAft>
                <a:spcPts val="0"/>
              </a:spcAft>
              <a:buClr>
                <a:srgbClr val="2D2DB9">
                  <a:lumMod val="75000"/>
                </a:srgbClr>
              </a:buClr>
              <a:buNone/>
            </a:pPr>
            <a:endParaRPr lang="en-US" sz="3000" dirty="0"/>
          </a:p>
          <a:p>
            <a:pPr lvl="1" hangingPunct="0">
              <a:spcBef>
                <a:spcPts val="0"/>
              </a:spcBef>
              <a:spcAft>
                <a:spcPts val="0"/>
              </a:spcAft>
              <a:buClr>
                <a:srgbClr val="2D2DB9">
                  <a:lumMod val="75000"/>
                </a:srgbClr>
              </a:buClr>
              <a:buFont typeface="Wingdings" panose="05000000000000000000" pitchFamily="2" charset="2"/>
              <a:buChar char="Ø"/>
            </a:pPr>
            <a:r>
              <a:rPr lang="en-US" sz="3000" dirty="0"/>
              <a:t>Provide a more automated and efficient means of generating and delivering letters, and</a:t>
            </a:r>
          </a:p>
          <a:p>
            <a:pPr marL="457200" lvl="1" indent="0" hangingPunct="0">
              <a:spcBef>
                <a:spcPts val="0"/>
              </a:spcBef>
              <a:spcAft>
                <a:spcPts val="0"/>
              </a:spcAft>
              <a:buClr>
                <a:srgbClr val="2D2DB9">
                  <a:lumMod val="75000"/>
                </a:srgbClr>
              </a:buClr>
              <a:buNone/>
            </a:pPr>
            <a:endParaRPr lang="en-US" sz="3000" dirty="0"/>
          </a:p>
          <a:p>
            <a:pPr lvl="1" hangingPunct="0">
              <a:spcBef>
                <a:spcPts val="0"/>
              </a:spcBef>
              <a:spcAft>
                <a:spcPts val="0"/>
              </a:spcAft>
              <a:buClr>
                <a:srgbClr val="2D2DB9">
                  <a:lumMod val="75000"/>
                </a:srgbClr>
              </a:buClr>
              <a:buFont typeface="Wingdings" panose="05000000000000000000" pitchFamily="2" charset="2"/>
              <a:buChar char="Ø"/>
            </a:pPr>
            <a:r>
              <a:rPr lang="en-US" sz="3000" dirty="0"/>
              <a:t>Reduce the risk of PII violations</a:t>
            </a:r>
          </a:p>
          <a:p>
            <a:pPr marL="0" indent="0">
              <a:buNone/>
            </a:pPr>
            <a:endParaRPr lang="en-US" dirty="0"/>
          </a:p>
        </p:txBody>
      </p:sp>
      <p:sp>
        <p:nvSpPr>
          <p:cNvPr id="4" name="Slide Number Placeholder 3">
            <a:extLst>
              <a:ext uri="{FF2B5EF4-FFF2-40B4-BE49-F238E27FC236}">
                <a16:creationId xmlns:a16="http://schemas.microsoft.com/office/drawing/2014/main" id="{0FD94130-6DDF-4FF8-B322-DF43D3F39B21}"/>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03009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8C71-9E8B-4E96-A095-961F8B455B60}"/>
              </a:ext>
            </a:extLst>
          </p:cNvPr>
          <p:cNvSpPr>
            <a:spLocks noGrp="1"/>
          </p:cNvSpPr>
          <p:nvPr>
            <p:ph type="title"/>
          </p:nvPr>
        </p:nvSpPr>
        <p:spPr/>
        <p:txBody>
          <a:bodyPr/>
          <a:lstStyle/>
          <a:p>
            <a:r>
              <a:rPr lang="en-US" dirty="0">
                <a:latin typeface="+mj-lt"/>
              </a:rPr>
              <a:t>Terms</a:t>
            </a:r>
          </a:p>
        </p:txBody>
      </p:sp>
      <p:sp>
        <p:nvSpPr>
          <p:cNvPr id="3" name="Content Placeholder 2">
            <a:extLst>
              <a:ext uri="{FF2B5EF4-FFF2-40B4-BE49-F238E27FC236}">
                <a16:creationId xmlns:a16="http://schemas.microsoft.com/office/drawing/2014/main" id="{9E5DEFC2-4A69-4CD7-B720-D07DAD8819E2}"/>
              </a:ext>
            </a:extLst>
          </p:cNvPr>
          <p:cNvSpPr>
            <a:spLocks noGrp="1"/>
          </p:cNvSpPr>
          <p:nvPr>
            <p:ph idx="1"/>
          </p:nvPr>
        </p:nvSpPr>
        <p:spPr/>
        <p:txBody>
          <a:bodyPr>
            <a:normAutofit lnSpcReduction="10000"/>
          </a:bodyPr>
          <a:lstStyle/>
          <a:p>
            <a:r>
              <a:rPr lang="en-US" dirty="0"/>
              <a:t>Package Manager – VBMS functionality that allows you to create a package, to add documents, and to track who receives the correspondence.</a:t>
            </a:r>
          </a:p>
          <a:p>
            <a:endParaRPr lang="en-US" dirty="0"/>
          </a:p>
          <a:p>
            <a:r>
              <a:rPr lang="en-US" dirty="0"/>
              <a:t>Package – a group of documents in a particular order (i.e. – Fiduciary Notification Letter, VA Form 21P-4703, and Fiduciary Agreement)</a:t>
            </a:r>
          </a:p>
          <a:p>
            <a:endParaRPr lang="en-US" dirty="0"/>
          </a:p>
          <a:p>
            <a:r>
              <a:rPr lang="en-US" dirty="0"/>
              <a:t>Distribution – electronic information that identifies recipients and mailing location.</a:t>
            </a:r>
          </a:p>
          <a:p>
            <a:pPr marL="0" indent="0">
              <a:buNone/>
            </a:pPr>
            <a:endParaRPr lang="en-US" dirty="0"/>
          </a:p>
        </p:txBody>
      </p:sp>
      <p:sp>
        <p:nvSpPr>
          <p:cNvPr id="4" name="Slide Number Placeholder 3">
            <a:extLst>
              <a:ext uri="{FF2B5EF4-FFF2-40B4-BE49-F238E27FC236}">
                <a16:creationId xmlns:a16="http://schemas.microsoft.com/office/drawing/2014/main" id="{FB2DE628-51EA-4C21-A577-51B42ADEFFC0}"/>
              </a:ext>
            </a:extLst>
          </p:cNvPr>
          <p:cNvSpPr>
            <a:spLocks noGrp="1"/>
          </p:cNvSpPr>
          <p:nvPr>
            <p:ph type="sldNum" sz="quarter" idx="10"/>
          </p:nvPr>
        </p:nvSpPr>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91657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D25F-E07C-4530-9049-6185D2F0A99C}"/>
              </a:ext>
            </a:extLst>
          </p:cNvPr>
          <p:cNvSpPr>
            <a:spLocks noGrp="1"/>
          </p:cNvSpPr>
          <p:nvPr>
            <p:ph type="title"/>
          </p:nvPr>
        </p:nvSpPr>
        <p:spPr/>
        <p:txBody>
          <a:bodyPr/>
          <a:lstStyle/>
          <a:p>
            <a:r>
              <a:rPr lang="en-US" dirty="0">
                <a:latin typeface="+mj-lt"/>
              </a:rPr>
              <a:t>CBCM Exemptions</a:t>
            </a:r>
          </a:p>
        </p:txBody>
      </p:sp>
      <p:sp>
        <p:nvSpPr>
          <p:cNvPr id="3" name="Content Placeholder 2">
            <a:extLst>
              <a:ext uri="{FF2B5EF4-FFF2-40B4-BE49-F238E27FC236}">
                <a16:creationId xmlns:a16="http://schemas.microsoft.com/office/drawing/2014/main" id="{8D4D25F0-11D4-41CA-9907-C4790E0287B0}"/>
              </a:ext>
            </a:extLst>
          </p:cNvPr>
          <p:cNvSpPr>
            <a:spLocks noGrp="1"/>
          </p:cNvSpPr>
          <p:nvPr>
            <p:ph idx="1"/>
          </p:nvPr>
        </p:nvSpPr>
        <p:spPr/>
        <p:txBody>
          <a:bodyPr/>
          <a:lstStyle/>
          <a:p>
            <a:pPr lvl="0">
              <a:buClr>
                <a:srgbClr val="0000E7">
                  <a:lumMod val="75000"/>
                </a:srgbClr>
              </a:buClr>
            </a:pPr>
            <a:r>
              <a:rPr lang="en-US" dirty="0">
                <a:latin typeface="Tahoma"/>
                <a:cs typeface="+mn-cs"/>
              </a:rPr>
              <a:t>Federal Tax Information </a:t>
            </a:r>
          </a:p>
          <a:p>
            <a:pPr lvl="1">
              <a:buClr>
                <a:srgbClr val="0000E7">
                  <a:lumMod val="75000"/>
                </a:srgbClr>
              </a:buClr>
              <a:buFont typeface="Wingdings" panose="05000000000000000000" pitchFamily="2" charset="2"/>
              <a:buChar char="Ø"/>
            </a:pPr>
            <a:r>
              <a:rPr lang="en-US" dirty="0"/>
              <a:t>VBMS is not an approved system for storing Federal Tax Information (FTI). Therefore, please </a:t>
            </a:r>
            <a:r>
              <a:rPr lang="en-US" b="1" u="sng" dirty="0"/>
              <a:t>do not</a:t>
            </a:r>
            <a:r>
              <a:rPr lang="en-US" b="1" dirty="0"/>
              <a:t> </a:t>
            </a:r>
            <a:r>
              <a:rPr lang="en-US" dirty="0"/>
              <a:t>add any documents to the VBMS eFolder that contains FTI or create a package for Centralized Printing using a document containing FTI. </a:t>
            </a:r>
          </a:p>
          <a:p>
            <a:pPr lvl="1">
              <a:buClr>
                <a:srgbClr val="0000E7">
                  <a:lumMod val="75000"/>
                </a:srgbClr>
              </a:buClr>
              <a:buFont typeface="Wingdings" panose="05000000000000000000" pitchFamily="2" charset="2"/>
              <a:buChar char="Ø"/>
            </a:pPr>
            <a:endParaRPr lang="en-US" dirty="0"/>
          </a:p>
          <a:p>
            <a:pPr lvl="0">
              <a:buClr>
                <a:srgbClr val="0000E7">
                  <a:lumMod val="75000"/>
                </a:srgbClr>
              </a:buClr>
            </a:pPr>
            <a:r>
              <a:rPr lang="en-US" sz="2400" dirty="0">
                <a:solidFill>
                  <a:schemeClr val="accent6">
                    <a:lumMod val="50000"/>
                  </a:schemeClr>
                </a:solidFill>
                <a:latin typeface="Tahoma"/>
                <a:ea typeface="Calibri" panose="020F0502020204030204" pitchFamily="34" charset="0"/>
                <a:cs typeface="+mn-cs"/>
              </a:rPr>
              <a:t>BFFS Accounting Letters </a:t>
            </a:r>
          </a:p>
          <a:p>
            <a:pPr marL="0" lvl="0" indent="0">
              <a:buClr>
                <a:srgbClr val="0000E7">
                  <a:lumMod val="75000"/>
                </a:srgbClr>
              </a:buClr>
              <a:buNone/>
            </a:pPr>
            <a:r>
              <a:rPr lang="en-US" sz="2000" b="1" dirty="0">
                <a:solidFill>
                  <a:srgbClr val="FF0000"/>
                </a:solidFill>
                <a:latin typeface="Tahoma"/>
                <a:ea typeface="Calibri" panose="020F0502020204030204" pitchFamily="34" charset="0"/>
                <a:cs typeface="+mn-cs"/>
              </a:rPr>
              <a:t> </a:t>
            </a:r>
            <a:endParaRPr lang="en-US" b="1" dirty="0">
              <a:solidFill>
                <a:srgbClr val="FF0000"/>
              </a:solidFill>
              <a:latin typeface="Tahoma"/>
              <a:ea typeface="Calibri" panose="020F0502020204030204" pitchFamily="34" charset="0"/>
              <a:cs typeface="+mn-cs"/>
            </a:endParaRPr>
          </a:p>
          <a:p>
            <a:endParaRPr lang="en-US" dirty="0"/>
          </a:p>
        </p:txBody>
      </p:sp>
      <p:sp>
        <p:nvSpPr>
          <p:cNvPr id="4" name="Slide Number Placeholder 3">
            <a:extLst>
              <a:ext uri="{FF2B5EF4-FFF2-40B4-BE49-F238E27FC236}">
                <a16:creationId xmlns:a16="http://schemas.microsoft.com/office/drawing/2014/main" id="{13B5E261-7A21-47C4-99A2-14D25D5A3251}"/>
              </a:ext>
            </a:extLst>
          </p:cNvPr>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54771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7BAB6-9108-4FD8-858E-95F5418DCECA}"/>
              </a:ext>
            </a:extLst>
          </p:cNvPr>
          <p:cNvSpPr>
            <a:spLocks noGrp="1"/>
          </p:cNvSpPr>
          <p:nvPr>
            <p:ph type="title"/>
          </p:nvPr>
        </p:nvSpPr>
        <p:spPr/>
        <p:txBody>
          <a:bodyPr/>
          <a:lstStyle/>
          <a:p>
            <a:r>
              <a:rPr lang="en-US" dirty="0">
                <a:latin typeface="+mj-lt"/>
              </a:rPr>
              <a:t>Creating packages in VBMS-Core</a:t>
            </a:r>
          </a:p>
        </p:txBody>
      </p:sp>
      <p:sp>
        <p:nvSpPr>
          <p:cNvPr id="3" name="Content Placeholder 2">
            <a:extLst>
              <a:ext uri="{FF2B5EF4-FFF2-40B4-BE49-F238E27FC236}">
                <a16:creationId xmlns:a16="http://schemas.microsoft.com/office/drawing/2014/main" id="{224E772F-A255-4E86-92FE-391ABD33BAE0}"/>
              </a:ext>
            </a:extLst>
          </p:cNvPr>
          <p:cNvSpPr>
            <a:spLocks noGrp="1"/>
          </p:cNvSpPr>
          <p:nvPr>
            <p:ph idx="1"/>
          </p:nvPr>
        </p:nvSpPr>
        <p:spPr/>
        <p:txBody>
          <a:bodyPr/>
          <a:lstStyle/>
          <a:p>
            <a:pPr marL="0" lvl="0" indent="0" algn="ctr">
              <a:buClr>
                <a:srgbClr val="0000E7">
                  <a:lumMod val="75000"/>
                </a:srgbClr>
              </a:buClr>
              <a:buNone/>
            </a:pPr>
            <a:r>
              <a:rPr lang="en-US" u="sng" dirty="0">
                <a:latin typeface="Tahoma"/>
                <a:cs typeface="+mn-cs"/>
              </a:rPr>
              <a:t>There are three ways you can create packages in VBMS-Core.</a:t>
            </a:r>
          </a:p>
          <a:p>
            <a:pPr marL="514350" lvl="0" indent="-514350">
              <a:buClr>
                <a:srgbClr val="0000E7">
                  <a:lumMod val="75000"/>
                </a:srgbClr>
              </a:buClr>
              <a:buFont typeface="Wingdings" panose="05000000000000000000" pitchFamily="2" charset="2"/>
              <a:buAutoNum type="arabicPeriod"/>
            </a:pPr>
            <a:endParaRPr lang="en-US" dirty="0">
              <a:latin typeface="Tahoma"/>
              <a:cs typeface="+mn-cs"/>
            </a:endParaRPr>
          </a:p>
          <a:p>
            <a:pPr marL="0" lvl="0" indent="0">
              <a:buClr>
                <a:srgbClr val="0000E7">
                  <a:lumMod val="75000"/>
                </a:srgbClr>
              </a:buClr>
              <a:buNone/>
            </a:pPr>
            <a:r>
              <a:rPr lang="en-US" dirty="0">
                <a:latin typeface="Tahoma"/>
                <a:cs typeface="+mn-cs"/>
              </a:rPr>
              <a:t>1. Letter chevron in the Claim Details</a:t>
            </a:r>
          </a:p>
          <a:p>
            <a:pPr marL="0" lvl="0" indent="0">
              <a:buClr>
                <a:srgbClr val="0000E7">
                  <a:lumMod val="75000"/>
                </a:srgbClr>
              </a:buClr>
              <a:buNone/>
            </a:pPr>
            <a:r>
              <a:rPr lang="en-US" dirty="0">
                <a:latin typeface="Tahoma"/>
                <a:cs typeface="+mn-cs"/>
              </a:rPr>
              <a:t>2. Veteran’s eFolder</a:t>
            </a:r>
          </a:p>
          <a:p>
            <a:pPr marL="0" lvl="0" indent="0">
              <a:buClr>
                <a:srgbClr val="0000E7">
                  <a:lumMod val="75000"/>
                </a:srgbClr>
              </a:buClr>
              <a:buNone/>
            </a:pPr>
            <a:r>
              <a:rPr lang="en-US" dirty="0">
                <a:latin typeface="Tahoma"/>
                <a:cs typeface="+mn-cs"/>
              </a:rPr>
              <a:t>3. Package Manager</a:t>
            </a:r>
          </a:p>
          <a:p>
            <a:pPr marL="0" indent="0">
              <a:buNone/>
            </a:pPr>
            <a:endParaRPr lang="en-US" dirty="0"/>
          </a:p>
        </p:txBody>
      </p:sp>
      <p:sp>
        <p:nvSpPr>
          <p:cNvPr id="4" name="Slide Number Placeholder 3">
            <a:extLst>
              <a:ext uri="{FF2B5EF4-FFF2-40B4-BE49-F238E27FC236}">
                <a16:creationId xmlns:a16="http://schemas.microsoft.com/office/drawing/2014/main" id="{E94BDDCA-6919-4BBF-8FF8-B854A4945AF5}"/>
              </a:ext>
            </a:extLst>
          </p:cNvPr>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92688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AE76-9BC1-4F5A-BAF7-A50BEA1F6B55}"/>
              </a:ext>
            </a:extLst>
          </p:cNvPr>
          <p:cNvSpPr>
            <a:spLocks noGrp="1"/>
          </p:cNvSpPr>
          <p:nvPr>
            <p:ph type="title"/>
          </p:nvPr>
        </p:nvSpPr>
        <p:spPr/>
        <p:txBody>
          <a:bodyPr/>
          <a:lstStyle/>
          <a:p>
            <a:br>
              <a:rPr lang="en-US" dirty="0">
                <a:latin typeface="Tahoma"/>
                <a:cs typeface="+mj-cs"/>
              </a:rPr>
            </a:br>
            <a:r>
              <a:rPr lang="en-US" dirty="0">
                <a:latin typeface="Tahoma"/>
                <a:cs typeface="+mj-cs"/>
              </a:rPr>
              <a:t>Creating Packages in Letter Chevron</a:t>
            </a:r>
            <a:br>
              <a:rPr lang="en-US" dirty="0">
                <a:latin typeface="Tahoma"/>
                <a:cs typeface="+mj-cs"/>
              </a:rPr>
            </a:br>
            <a:endParaRPr lang="en-US" dirty="0"/>
          </a:p>
        </p:txBody>
      </p:sp>
      <p:sp>
        <p:nvSpPr>
          <p:cNvPr id="3" name="Content Placeholder 2">
            <a:extLst>
              <a:ext uri="{FF2B5EF4-FFF2-40B4-BE49-F238E27FC236}">
                <a16:creationId xmlns:a16="http://schemas.microsoft.com/office/drawing/2014/main" id="{84AD7ED3-6A3A-47D7-AA01-62C1A947B1E6}"/>
              </a:ext>
            </a:extLst>
          </p:cNvPr>
          <p:cNvSpPr>
            <a:spLocks noGrp="1"/>
          </p:cNvSpPr>
          <p:nvPr>
            <p:ph idx="1"/>
          </p:nvPr>
        </p:nvSpPr>
        <p:spPr/>
        <p:txBody>
          <a:bodyPr>
            <a:normAutofit fontScale="92500" lnSpcReduction="10000"/>
          </a:bodyPr>
          <a:lstStyle/>
          <a:p>
            <a:pPr marL="0" indent="0">
              <a:buNone/>
            </a:pPr>
            <a:r>
              <a:rPr lang="en-US" dirty="0"/>
              <a:t>VBMS-Core will automatically create a package in the Letter Chevron after you finalize a letter. </a:t>
            </a:r>
            <a:br>
              <a:rPr lang="en-US" dirty="0"/>
            </a:br>
            <a:br>
              <a:rPr lang="en-US" dirty="0"/>
            </a:br>
            <a:br>
              <a:rPr lang="en-US" dirty="0"/>
            </a:br>
            <a:br>
              <a:rPr lang="en-US" dirty="0"/>
            </a:br>
            <a:endParaRPr lang="en-US" dirty="0"/>
          </a:p>
          <a:p>
            <a:endParaRPr lang="en-US" dirty="0"/>
          </a:p>
          <a:p>
            <a:endParaRPr lang="en-US" dirty="0"/>
          </a:p>
          <a:p>
            <a:endParaRPr lang="en-US" dirty="0"/>
          </a:p>
          <a:p>
            <a:pPr marL="0" indent="0">
              <a:buNone/>
            </a:pPr>
            <a:r>
              <a:rPr lang="en-US" dirty="0"/>
              <a:t>Once the green Success Banner appears, click the link.</a:t>
            </a:r>
          </a:p>
          <a:p>
            <a:endParaRPr lang="en-US" dirty="0"/>
          </a:p>
          <a:p>
            <a:endParaRPr lang="en-US" dirty="0"/>
          </a:p>
        </p:txBody>
      </p:sp>
      <p:sp>
        <p:nvSpPr>
          <p:cNvPr id="4" name="Slide Number Placeholder 3">
            <a:extLst>
              <a:ext uri="{FF2B5EF4-FFF2-40B4-BE49-F238E27FC236}">
                <a16:creationId xmlns:a16="http://schemas.microsoft.com/office/drawing/2014/main" id="{E1B8F3BA-0100-4D9B-817F-6C229D76F1F4}"/>
              </a:ext>
            </a:extLst>
          </p:cNvPr>
          <p:cNvSpPr>
            <a:spLocks noGrp="1"/>
          </p:cNvSpPr>
          <p:nvPr>
            <p:ph type="sldNum" sz="quarter" idx="10"/>
          </p:nvPr>
        </p:nvSpPr>
        <p:spPr/>
        <p:txBody>
          <a:bodyPr/>
          <a:lstStyle/>
          <a:p>
            <a:fld id="{7C414AED-89CE-4A48-8B2B-1B3A5C68EA2A}" type="slidenum">
              <a:rPr lang="en-US" smtClean="0"/>
              <a:t>8</a:t>
            </a:fld>
            <a:endParaRPr lang="en-US" dirty="0"/>
          </a:p>
        </p:txBody>
      </p:sp>
      <p:pic>
        <p:nvPicPr>
          <p:cNvPr id="5" name="Picture 4">
            <a:extLst>
              <a:ext uri="{FF2B5EF4-FFF2-40B4-BE49-F238E27FC236}">
                <a16:creationId xmlns:a16="http://schemas.microsoft.com/office/drawing/2014/main" id="{64A899EC-7C46-467B-BF16-7D09DABBE7F1}"/>
              </a:ext>
            </a:extLst>
          </p:cNvPr>
          <p:cNvPicPr>
            <a:picLocks noChangeAspect="1"/>
          </p:cNvPicPr>
          <p:nvPr/>
        </p:nvPicPr>
        <p:blipFill rotWithShape="1">
          <a:blip r:embed="rId2"/>
          <a:srcRect t="17344"/>
          <a:stretch/>
        </p:blipFill>
        <p:spPr>
          <a:xfrm>
            <a:off x="3399378" y="2806201"/>
            <a:ext cx="5393244" cy="2220910"/>
          </a:xfrm>
          <a:prstGeom prst="rect">
            <a:avLst/>
          </a:prstGeom>
        </p:spPr>
      </p:pic>
    </p:spTree>
    <p:extLst>
      <p:ext uri="{BB962C8B-B14F-4D97-AF65-F5344CB8AC3E}">
        <p14:creationId xmlns:p14="http://schemas.microsoft.com/office/powerpoint/2010/main" val="280310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258F-709A-47B0-9106-AD351464CC70}"/>
              </a:ext>
            </a:extLst>
          </p:cNvPr>
          <p:cNvSpPr>
            <a:spLocks noGrp="1"/>
          </p:cNvSpPr>
          <p:nvPr>
            <p:ph type="title"/>
          </p:nvPr>
        </p:nvSpPr>
        <p:spPr/>
        <p:txBody>
          <a:bodyPr/>
          <a:lstStyle/>
          <a:p>
            <a:r>
              <a:rPr lang="en-US" dirty="0">
                <a:latin typeface="+mj-lt"/>
              </a:rPr>
              <a:t>Creating Packages in the Letter Chevron </a:t>
            </a:r>
          </a:p>
        </p:txBody>
      </p:sp>
      <p:sp>
        <p:nvSpPr>
          <p:cNvPr id="3" name="Content Placeholder 2">
            <a:extLst>
              <a:ext uri="{FF2B5EF4-FFF2-40B4-BE49-F238E27FC236}">
                <a16:creationId xmlns:a16="http://schemas.microsoft.com/office/drawing/2014/main" id="{476DCDE2-F9CD-45C3-BAF8-936E561C5135}"/>
              </a:ext>
            </a:extLst>
          </p:cNvPr>
          <p:cNvSpPr>
            <a:spLocks noGrp="1"/>
          </p:cNvSpPr>
          <p:nvPr>
            <p:ph idx="1"/>
          </p:nvPr>
        </p:nvSpPr>
        <p:spPr>
          <a:xfrm>
            <a:off x="847165" y="1789114"/>
            <a:ext cx="10945906" cy="5024436"/>
          </a:xfrm>
        </p:spPr>
        <p:txBody>
          <a:bodyPr>
            <a:normAutofit fontScale="85000" lnSpcReduction="20000"/>
          </a:bodyPr>
          <a:lstStyle/>
          <a:p>
            <a:pPr marL="0" indent="0">
              <a:buNone/>
            </a:pPr>
            <a:r>
              <a:rPr lang="en-US" dirty="0"/>
              <a:t>Next, select the name of the package you just created. </a:t>
            </a:r>
            <a:br>
              <a:rPr lang="en-US" dirty="0"/>
            </a:b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pPr marL="0" indent="0">
              <a:buNone/>
            </a:pPr>
            <a:r>
              <a:rPr lang="en-US" b="1" dirty="0"/>
              <a:t>*Note</a:t>
            </a:r>
            <a:r>
              <a:rPr lang="en-US" dirty="0"/>
              <a:t>: Package name will be based on letter name and date of letter. The package will also be in “Draft” status.</a:t>
            </a:r>
          </a:p>
          <a:p>
            <a:pPr marL="0" indent="0">
              <a:buNone/>
            </a:pP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318ED514-2E75-41D7-9F82-293C96E6932B}"/>
              </a:ext>
            </a:extLst>
          </p:cNvPr>
          <p:cNvSpPr>
            <a:spLocks noGrp="1"/>
          </p:cNvSpPr>
          <p:nvPr>
            <p:ph type="sldNum" sz="quarter" idx="10"/>
          </p:nvPr>
        </p:nvSpPr>
        <p:spPr/>
        <p:txBody>
          <a:bodyPr/>
          <a:lstStyle/>
          <a:p>
            <a:fld id="{7C414AED-89CE-4A48-8B2B-1B3A5C68EA2A}" type="slidenum">
              <a:rPr lang="en-US" smtClean="0"/>
              <a:t>9</a:t>
            </a:fld>
            <a:endParaRPr lang="en-US" dirty="0"/>
          </a:p>
        </p:txBody>
      </p:sp>
      <p:pic>
        <p:nvPicPr>
          <p:cNvPr id="5" name="Picture 4">
            <a:extLst>
              <a:ext uri="{FF2B5EF4-FFF2-40B4-BE49-F238E27FC236}">
                <a16:creationId xmlns:a16="http://schemas.microsoft.com/office/drawing/2014/main" id="{F32D5A71-B15F-4422-B1B8-EA37CBCC02B5}"/>
              </a:ext>
            </a:extLst>
          </p:cNvPr>
          <p:cNvPicPr>
            <a:picLocks noChangeAspect="1"/>
          </p:cNvPicPr>
          <p:nvPr/>
        </p:nvPicPr>
        <p:blipFill>
          <a:blip r:embed="rId2"/>
          <a:stretch>
            <a:fillRect/>
          </a:stretch>
        </p:blipFill>
        <p:spPr>
          <a:xfrm>
            <a:off x="1471783" y="2444410"/>
            <a:ext cx="9248434" cy="1969179"/>
          </a:xfrm>
          <a:prstGeom prst="rect">
            <a:avLst/>
          </a:prstGeom>
        </p:spPr>
      </p:pic>
    </p:spTree>
    <p:extLst>
      <p:ext uri="{BB962C8B-B14F-4D97-AF65-F5344CB8AC3E}">
        <p14:creationId xmlns:p14="http://schemas.microsoft.com/office/powerpoint/2010/main" val="3635830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4816</TotalTime>
  <Words>1441</Words>
  <Application>Microsoft Office PowerPoint</Application>
  <PresentationFormat>Widescreen</PresentationFormat>
  <Paragraphs>223</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vt:lpstr>
      <vt:lpstr>Calibri</vt:lpstr>
      <vt:lpstr>Century Schoolbook</vt:lpstr>
      <vt:lpstr>Tahoma</vt:lpstr>
      <vt:lpstr>Times New Roman</vt:lpstr>
      <vt:lpstr>Verdana</vt:lpstr>
      <vt:lpstr>Wingdings</vt:lpstr>
      <vt:lpstr>Ppt0000000</vt:lpstr>
      <vt:lpstr>PowerPoint Presentation</vt:lpstr>
      <vt:lpstr>Purpose</vt:lpstr>
      <vt:lpstr>Objectives </vt:lpstr>
      <vt:lpstr>Benefits</vt:lpstr>
      <vt:lpstr>Terms</vt:lpstr>
      <vt:lpstr>CBCM Exemptions</vt:lpstr>
      <vt:lpstr>Creating packages in VBMS-Core</vt:lpstr>
      <vt:lpstr> Creating Packages in Letter Chevron </vt:lpstr>
      <vt:lpstr>Creating Packages in the Letter Chevron </vt:lpstr>
      <vt:lpstr>Creating Packages in Letter Chevron</vt:lpstr>
      <vt:lpstr>Creating Packages in Letter Chevron</vt:lpstr>
      <vt:lpstr>Creating Packages in Letter Chevron</vt:lpstr>
      <vt:lpstr>Creating Packages in Letter Chevron</vt:lpstr>
      <vt:lpstr>Creating Packages in Letter Chevron</vt:lpstr>
      <vt:lpstr>Additional Ways to View Package Status:  Distributions Tab</vt:lpstr>
      <vt:lpstr>Additional Ways to View Package Status: Package Tab</vt:lpstr>
      <vt:lpstr>Creating Packages in the eFolder</vt:lpstr>
      <vt:lpstr>Creating Packages in the eFolder</vt:lpstr>
      <vt:lpstr>Creating Packages in the eFolder</vt:lpstr>
      <vt:lpstr>Creating Packages in Package Manager </vt:lpstr>
      <vt:lpstr>Creating Packages in Package Manager </vt:lpstr>
      <vt:lpstr>Deleting a Package Created in Error</vt:lpstr>
      <vt:lpstr> Creating Packages in VBMS-Awards  </vt:lpstr>
      <vt:lpstr>Creating Packages in VBMS-Awards</vt:lpstr>
      <vt:lpstr>Creating Packages in VBMS-Awards</vt:lpstr>
      <vt:lpstr>Creating Packages in VBMS-Awards</vt:lpstr>
      <vt:lpstr>Creating Packages in VBMS-Awards</vt:lpstr>
      <vt:lpstr>Creating Packages in VBMS-Awards Authorization Review</vt:lpstr>
      <vt:lpstr>Creating Packages in VBMS-Awards Authorization Review</vt:lpstr>
      <vt:lpstr>Creating Packages in VBMS-Awards Authorization Review</vt:lpstr>
      <vt:lpstr>VSO Copies of Correspondence</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CBCM - Centralized Printing PowerPoint Presentation</dc:title>
  <dc:subject>FE, FSR, LIE, QRT</dc:subject>
  <dc:creator>Department of Veterans Affairs, Veterans Benefits Administration, Fiduciary Service, STAFF</dc:creator>
  <cp:lastModifiedBy>Kathy Poole</cp:lastModifiedBy>
  <cp:revision>395</cp:revision>
  <dcterms:created xsi:type="dcterms:W3CDTF">2014-04-30T02:32:11Z</dcterms:created>
  <dcterms:modified xsi:type="dcterms:W3CDTF">2019-10-15T18:28:20Z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