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64"/>
  </p:notesMasterIdLst>
  <p:sldIdLst>
    <p:sldId id="786" r:id="rId5"/>
    <p:sldId id="719" r:id="rId6"/>
    <p:sldId id="720" r:id="rId7"/>
    <p:sldId id="1074" r:id="rId8"/>
    <p:sldId id="1341" r:id="rId9"/>
    <p:sldId id="1342" r:id="rId10"/>
    <p:sldId id="1343" r:id="rId11"/>
    <p:sldId id="704" r:id="rId12"/>
    <p:sldId id="1287" r:id="rId13"/>
    <p:sldId id="790" r:id="rId14"/>
    <p:sldId id="1344" r:id="rId15"/>
    <p:sldId id="1332" r:id="rId16"/>
    <p:sldId id="703" r:id="rId17"/>
    <p:sldId id="1345" r:id="rId18"/>
    <p:sldId id="1347" r:id="rId19"/>
    <p:sldId id="1348" r:id="rId20"/>
    <p:sldId id="1349" r:id="rId21"/>
    <p:sldId id="705" r:id="rId22"/>
    <p:sldId id="706" r:id="rId23"/>
    <p:sldId id="707" r:id="rId24"/>
    <p:sldId id="709" r:id="rId25"/>
    <p:sldId id="708" r:id="rId26"/>
    <p:sldId id="1079" r:id="rId27"/>
    <p:sldId id="787" r:id="rId28"/>
    <p:sldId id="788" r:id="rId29"/>
    <p:sldId id="789" r:id="rId30"/>
    <p:sldId id="1073" r:id="rId31"/>
    <p:sldId id="1231" r:id="rId32"/>
    <p:sldId id="1310" r:id="rId33"/>
    <p:sldId id="1350" r:id="rId34"/>
    <p:sldId id="1351" r:id="rId35"/>
    <p:sldId id="1352" r:id="rId36"/>
    <p:sldId id="1353" r:id="rId37"/>
    <p:sldId id="1354" r:id="rId38"/>
    <p:sldId id="1356" r:id="rId39"/>
    <p:sldId id="1368" r:id="rId40"/>
    <p:sldId id="1369" r:id="rId41"/>
    <p:sldId id="1357" r:id="rId42"/>
    <p:sldId id="1358" r:id="rId43"/>
    <p:sldId id="1359" r:id="rId44"/>
    <p:sldId id="806" r:id="rId45"/>
    <p:sldId id="807" r:id="rId46"/>
    <p:sldId id="808" r:id="rId47"/>
    <p:sldId id="809" r:id="rId48"/>
    <p:sldId id="810" r:id="rId49"/>
    <p:sldId id="811" r:id="rId50"/>
    <p:sldId id="1367" r:id="rId51"/>
    <p:sldId id="1361" r:id="rId52"/>
    <p:sldId id="814" r:id="rId53"/>
    <p:sldId id="813" r:id="rId54"/>
    <p:sldId id="1362" r:id="rId55"/>
    <p:sldId id="791" r:id="rId56"/>
    <p:sldId id="1360" r:id="rId57"/>
    <p:sldId id="1008" r:id="rId58"/>
    <p:sldId id="794" r:id="rId59"/>
    <p:sldId id="782" r:id="rId60"/>
    <p:sldId id="783" r:id="rId61"/>
    <p:sldId id="784" r:id="rId62"/>
    <p:sldId id="785" r:id="rId63"/>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9301" autoAdjust="0"/>
  </p:normalViewPr>
  <p:slideViewPr>
    <p:cSldViewPr snapToGrid="0">
      <p:cViewPr varScale="1">
        <p:scale>
          <a:sx n="99" d="100"/>
          <a:sy n="99" d="100"/>
        </p:scale>
        <p:origin x="72" y="33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10/23/2019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US" dirty="0"/>
              <a:t>980,000 deferrals means nearly (if not more than) 1 million actions were needed to relook/rework a claim. How many more Veterans could we have assisted last FY if we didn’t have those nearly 1 million deferrals.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6156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1985083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205/M21-1-Part-III-Subpart-iv-Chapter-6-Section-B-Determining-the-Issues?query=scope" TargetMode="External"/><Relationship Id="rId2" Type="http://schemas.openxmlformats.org/officeDocument/2006/relationships/hyperlink" Target="https://vaww.vrm.km.va.gov/system/templates/selfservice/va_kanew/help/agent/locale/en-US/portal/554400000001034/content/554400000014119/M21-1-Part-III-Subpart-ii-Chapter-2-Section-B-Claims-for-Disability-Compensation-and-or-Pension-and-Claims-for-Survivors-Benefits?query=3.155" TargetMode="External"/><Relationship Id="rId1" Type="http://schemas.openxmlformats.org/officeDocument/2006/relationships/slideLayout" Target="../slideLayouts/slideLayout2.xml"/><Relationship Id="rId4" Type="http://schemas.openxmlformats.org/officeDocument/2006/relationships/hyperlink" Target="https://vaww.vrm.km.va.gov/system/templates/selfservice/va_kanew/help/agent/locale/en-US/portal/554400000001034/content/554400000104685/Appeals%20Modernization%20Act%20(AMA)%20-%20Compensation%20Service"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205/M21-1,-Part-III,-Subpart-iv,-Chapter-6,-Section-B---Determining-the-Issu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cfr.gov/cgi-bin/retrieveECFR?gp=&amp;SID=f6705942a5e7d072865e8573713116b3&amp;mc=true&amp;r=SECTION&amp;n=se38.1.3_131" TargetMode="External"/><Relationship Id="rId2" Type="http://schemas.openxmlformats.org/officeDocument/2006/relationships/hyperlink" Target="https://vaww.compensation.pension.km.va.gov/system/templates/selfservice/va_ka/portal.html?encodedHash=%23!agent%2Fportal%2F554400000001034%2Farticle%2F554400000014181%2FM21-1-Part-III-Subpart-iii-Chapter-6-Section-B-Awards-and-Adjustments-Based-Upon-School-Attendance" TargetMode="External"/><Relationship Id="rId1" Type="http://schemas.openxmlformats.org/officeDocument/2006/relationships/slideLayout" Target="../slideLayouts/slideLayout2.xml"/><Relationship Id="rId4" Type="http://schemas.openxmlformats.org/officeDocument/2006/relationships/hyperlink" Target="http://vbaw.vba.va.gov/VetsNet/Awards_Docs/Awards%20User%20Guide.pdf"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vaww.vashare.vba.va.gov/sites/OFOPlaybooks/Shared%20Documents/NWQ%20Phase%201%20and%202%20with%20Edits%205.12.17%20PDF.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108/M21-1-Part-III-Subpart-ii-Chapter-1-Section-A-Process-Overview#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228/M21-1-Part-III-Subpart-v-Chapter-1-Section-I-Correcting-the-Erroneous-Payment-of-Benefits-to-a-Beneficiary?query=what%20is%20the%20procedure%20for%20correcting%20the%20erroneous%20payment%20of%20benefi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ecfr.gov/cgi-bin/text-idx?SID=d1b5656bcb8a27da76e853963aa704f1&amp;node=se38.1.3_1321&amp;rgn=div8" TargetMode="External"/><Relationship Id="rId2" Type="http://schemas.openxmlformats.org/officeDocument/2006/relationships/hyperlink" Target="mailto:Follow%20the%20steps%20in%20the%20table%20below%20when%20referring%20claims%20for%20extra-schedular%20consideration%20under%20either%2038%20CFR%203.321(b)(1)%20or%2038%20CFR%204.16" TargetMode="External"/><Relationship Id="rId1" Type="http://schemas.openxmlformats.org/officeDocument/2006/relationships/slideLayout" Target="../slideLayouts/slideLayout2.xml"/><Relationship Id="rId4" Type="http://schemas.openxmlformats.org/officeDocument/2006/relationships/hyperlink" Target="http://www.ecfr.gov/cgi-bin/text-idx?SID=cd14d08678c9b47bace132cd4528664a&amp;node=se38.1.4_116&amp;rgn=div8"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196409181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Letter 20-19-08</a:t>
            </a:r>
          </a:p>
        </p:txBody>
      </p:sp>
      <p:sp>
        <p:nvSpPr>
          <p:cNvPr id="3" name="Content Placeholder 2"/>
          <p:cNvSpPr>
            <a:spLocks noGrp="1"/>
          </p:cNvSpPr>
          <p:nvPr>
            <p:ph idx="1"/>
          </p:nvPr>
        </p:nvSpPr>
        <p:spPr/>
        <p:txBody>
          <a:bodyPr/>
          <a:lstStyle/>
          <a:p>
            <a:r>
              <a:rPr lang="en-US" dirty="0"/>
              <a:t>On September 4, 2019, the USB signed the Policy Letter 20-19-08 on the stay of pending claims under the </a:t>
            </a:r>
            <a:r>
              <a:rPr lang="en-US" i="1" dirty="0"/>
              <a:t>Blue Water Navy Vietnam Veterans Act of 2019</a:t>
            </a:r>
            <a:r>
              <a:rPr lang="en-US" dirty="0"/>
              <a:t>. </a:t>
            </a:r>
          </a:p>
          <a:p>
            <a:pPr lvl="1"/>
            <a:r>
              <a:rPr lang="en-US" sz="2800" dirty="0"/>
              <a:t>Components of the new law</a:t>
            </a:r>
          </a:p>
          <a:p>
            <a:pPr lvl="1"/>
            <a:r>
              <a:rPr lang="en-US" sz="2800" dirty="0"/>
              <a:t>New development procedures</a:t>
            </a:r>
          </a:p>
          <a:p>
            <a:pPr lvl="1"/>
            <a:r>
              <a:rPr lang="en-US" sz="2800" dirty="0"/>
              <a:t>Updated stay procedures for end products 040 (supplemental claims)</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40850976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Letter 20-19-08</a:t>
            </a:r>
          </a:p>
        </p:txBody>
      </p:sp>
      <p:sp>
        <p:nvSpPr>
          <p:cNvPr id="3" name="Content Placeholder 2"/>
          <p:cNvSpPr>
            <a:spLocks noGrp="1"/>
          </p:cNvSpPr>
          <p:nvPr>
            <p:ph idx="1"/>
          </p:nvPr>
        </p:nvSpPr>
        <p:spPr/>
        <p:txBody>
          <a:bodyPr/>
          <a:lstStyle/>
          <a:p>
            <a:pPr marL="0" indent="0">
              <a:buNone/>
            </a:pPr>
            <a:r>
              <a:rPr lang="en-US" dirty="0"/>
              <a:t>New development procedures:</a:t>
            </a:r>
          </a:p>
          <a:p>
            <a:r>
              <a:rPr lang="en-US" dirty="0"/>
              <a:t>Concede exposure for Da Nang Harbor service.  </a:t>
            </a:r>
          </a:p>
          <a:p>
            <a:pPr lvl="0"/>
            <a:r>
              <a:rPr lang="en-US" dirty="0"/>
              <a:t>Do not request US Army and Joint Services Records Research Center or JSRRC research in Navy Vietnam service cases. </a:t>
            </a:r>
            <a:br>
              <a:rPr lang="en-US" dirty="0"/>
            </a:br>
            <a:r>
              <a:rPr lang="en-US" dirty="0"/>
              <a:t> </a:t>
            </a:r>
          </a:p>
          <a:p>
            <a:pPr marL="0" lvl="0" indent="0">
              <a:buNone/>
            </a:pPr>
            <a:r>
              <a:rPr lang="en-US" dirty="0"/>
              <a:t>New EP 040 stay procedures</a:t>
            </a:r>
          </a:p>
          <a:p>
            <a:r>
              <a:rPr lang="en-US" dirty="0"/>
              <a:t>Continue EP 040 and establish EP 335</a:t>
            </a:r>
            <a:endParaRPr lang="en-US" sz="2400"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78916392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M21-5, Appeals and Reviews</a:t>
            </a: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 Gordon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Management and 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 Training, and Site Visits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Appeals Management Office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959109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 – M21-5, Appeals and Reviews</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pic>
        <p:nvPicPr>
          <p:cNvPr id="5" name="Picture 4">
            <a:extLst>
              <a:ext uri="{FF2B5EF4-FFF2-40B4-BE49-F238E27FC236}">
                <a16:creationId xmlns:a16="http://schemas.microsoft.com/office/drawing/2014/main" id="{BE1FD354-EA13-44F5-B791-0804CEE4EB32}"/>
              </a:ext>
            </a:extLst>
          </p:cNvPr>
          <p:cNvPicPr>
            <a:picLocks noChangeAspect="1"/>
          </p:cNvPicPr>
          <p:nvPr/>
        </p:nvPicPr>
        <p:blipFill>
          <a:blip r:embed="rId2"/>
          <a:stretch>
            <a:fillRect/>
          </a:stretch>
        </p:blipFill>
        <p:spPr>
          <a:xfrm>
            <a:off x="1487511" y="1415583"/>
            <a:ext cx="9216978" cy="3134845"/>
          </a:xfrm>
          <a:prstGeom prst="rect">
            <a:avLst/>
          </a:prstGeom>
        </p:spPr>
      </p:pic>
      <p:sp>
        <p:nvSpPr>
          <p:cNvPr id="6" name="TextBox 5">
            <a:extLst>
              <a:ext uri="{FF2B5EF4-FFF2-40B4-BE49-F238E27FC236}">
                <a16:creationId xmlns:a16="http://schemas.microsoft.com/office/drawing/2014/main" id="{4D35D95C-8A3C-44F1-A265-FA312C64EF35}"/>
              </a:ext>
            </a:extLst>
          </p:cNvPr>
          <p:cNvSpPr txBox="1"/>
          <p:nvPr/>
        </p:nvSpPr>
        <p:spPr>
          <a:xfrm>
            <a:off x="2154194" y="4550428"/>
            <a:ext cx="9564130" cy="1569660"/>
          </a:xfrm>
          <a:prstGeom prst="rect">
            <a:avLst/>
          </a:prstGeom>
          <a:noFill/>
        </p:spPr>
        <p:txBody>
          <a:bodyPr wrap="square" rtlCol="0">
            <a:spAutoFit/>
          </a:bodyPr>
          <a:lstStyle/>
          <a:p>
            <a:r>
              <a:rPr lang="en-US" sz="3200" dirty="0">
                <a:solidFill>
                  <a:srgbClr val="002F56"/>
                </a:solidFill>
                <a:latin typeface="Myriad Pro" panose="020B0503030403020204"/>
              </a:rPr>
              <a:t>The Compensation Pension Knowledge Management houses AMO-related guidance in numerous locations </a:t>
            </a:r>
          </a:p>
        </p:txBody>
      </p:sp>
    </p:spTree>
    <p:extLst>
      <p:ext uri="{BB962C8B-B14F-4D97-AF65-F5344CB8AC3E}">
        <p14:creationId xmlns:p14="http://schemas.microsoft.com/office/powerpoint/2010/main" val="284109120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 – M21-5, Appeals and Reviews</a:t>
            </a:r>
          </a:p>
        </p:txBody>
      </p:sp>
      <p:sp>
        <p:nvSpPr>
          <p:cNvPr id="3" name="Content Placeholder 2"/>
          <p:cNvSpPr>
            <a:spLocks noGrp="1"/>
          </p:cNvSpPr>
          <p:nvPr>
            <p:ph idx="1"/>
          </p:nvPr>
        </p:nvSpPr>
        <p:spPr>
          <a:xfrm>
            <a:off x="6729412" y="1422015"/>
            <a:ext cx="5263683" cy="4691641"/>
          </a:xfrm>
        </p:spPr>
        <p:txBody>
          <a:bodyPr/>
          <a:lstStyle/>
          <a:p>
            <a:pPr marL="0" indent="0">
              <a:buNone/>
            </a:pPr>
            <a:r>
              <a:rPr lang="en-US" sz="2400" dirty="0">
                <a:solidFill>
                  <a:srgbClr val="002F56"/>
                </a:solidFill>
                <a:latin typeface="Myriad Pro" panose="020B0503030403020204"/>
              </a:rPr>
              <a:t>The new M21-5 structure stores all AMO-related information and guidance in one centralized location</a:t>
            </a:r>
          </a:p>
          <a:p>
            <a:endParaRPr lang="en-US" sz="2400" dirty="0">
              <a:solidFill>
                <a:srgbClr val="002F56"/>
              </a:solidFill>
              <a:latin typeface="Myriad Pro" panose="020B0503030403020204"/>
            </a:endParaRPr>
          </a:p>
          <a:p>
            <a:pPr marL="0" indent="0">
              <a:buNone/>
            </a:pPr>
            <a:r>
              <a:rPr lang="en-US" sz="2400" dirty="0">
                <a:solidFill>
                  <a:srgbClr val="002F56"/>
                </a:solidFill>
                <a:latin typeface="Myriad Pro" panose="020B0503030403020204"/>
              </a:rPr>
              <a:t>Publishing dates:</a:t>
            </a:r>
          </a:p>
          <a:p>
            <a:pPr marL="457200" indent="-457200"/>
            <a:r>
              <a:rPr lang="en-US" sz="2400" dirty="0">
                <a:solidFill>
                  <a:srgbClr val="002F56"/>
                </a:solidFill>
                <a:latin typeface="Myriad Pro" panose="020B0503030403020204"/>
              </a:rPr>
              <a:t>Quality Assurance, Training and Oversight Chapters published October 1, 2019</a:t>
            </a:r>
          </a:p>
          <a:p>
            <a:pPr marL="0" indent="0">
              <a:buNone/>
            </a:pPr>
            <a:endParaRPr lang="en-US" sz="2400" dirty="0">
              <a:solidFill>
                <a:srgbClr val="002F56"/>
              </a:solidFill>
              <a:latin typeface="Myriad Pro" panose="020B0503030403020204"/>
            </a:endParaRPr>
          </a:p>
          <a:p>
            <a:pPr marL="457200" indent="-457200"/>
            <a:r>
              <a:rPr lang="en-US" sz="2400" dirty="0">
                <a:solidFill>
                  <a:srgbClr val="002F56"/>
                </a:solidFill>
                <a:latin typeface="Myriad Pro" panose="020B0503030403020204"/>
              </a:rPr>
              <a:t>Procedural migration from M21-1 to M21-5 in FY20</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pic>
        <p:nvPicPr>
          <p:cNvPr id="5" name="Picture 4">
            <a:extLst>
              <a:ext uri="{FF2B5EF4-FFF2-40B4-BE49-F238E27FC236}">
                <a16:creationId xmlns:a16="http://schemas.microsoft.com/office/drawing/2014/main" id="{739600B9-6484-4B8D-9D18-C3BB7C3E8B45}"/>
              </a:ext>
            </a:extLst>
          </p:cNvPr>
          <p:cNvPicPr>
            <a:picLocks noChangeAspect="1"/>
          </p:cNvPicPr>
          <p:nvPr/>
        </p:nvPicPr>
        <p:blipFill>
          <a:blip r:embed="rId2"/>
          <a:stretch>
            <a:fillRect/>
          </a:stretch>
        </p:blipFill>
        <p:spPr>
          <a:xfrm>
            <a:off x="858699" y="1608331"/>
            <a:ext cx="5870713" cy="4505325"/>
          </a:xfrm>
          <a:prstGeom prst="rect">
            <a:avLst/>
          </a:prstGeom>
        </p:spPr>
      </p:pic>
    </p:spTree>
    <p:extLst>
      <p:ext uri="{BB962C8B-B14F-4D97-AF65-F5344CB8AC3E}">
        <p14:creationId xmlns:p14="http://schemas.microsoft.com/office/powerpoint/2010/main" val="185061057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Previously Denied Issues</a:t>
            </a:r>
            <a:br>
              <a:rPr lang="en-US" dirty="0"/>
            </a:br>
            <a:r>
              <a:rPr lang="en-US" dirty="0"/>
              <a:t>Within the Scope of the Claim</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Jennifer Monville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Rating Quality Review Specialist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Nashville Regional Office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248832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Denied Issues</a:t>
            </a:r>
            <a:br>
              <a:rPr lang="en-US" dirty="0"/>
            </a:br>
            <a:r>
              <a:rPr lang="en-US" dirty="0"/>
              <a:t>Within the Scope of the Claim</a:t>
            </a:r>
          </a:p>
        </p:txBody>
      </p:sp>
      <p:sp>
        <p:nvSpPr>
          <p:cNvPr id="3" name="Content Placeholder 2"/>
          <p:cNvSpPr>
            <a:spLocks noGrp="1"/>
          </p:cNvSpPr>
          <p:nvPr>
            <p:ph idx="1"/>
          </p:nvPr>
        </p:nvSpPr>
        <p:spPr/>
        <p:txBody>
          <a:bodyPr/>
          <a:lstStyle/>
          <a:p>
            <a:pPr marL="0" indent="0">
              <a:buNone/>
            </a:pPr>
            <a:r>
              <a:rPr lang="en-US" dirty="0"/>
              <a:t>References</a:t>
            </a:r>
          </a:p>
          <a:p>
            <a:pPr marL="0" indent="0">
              <a:buNone/>
            </a:pPr>
            <a:endParaRPr lang="en-US" dirty="0"/>
          </a:p>
          <a:p>
            <a:r>
              <a:rPr lang="en-US" dirty="0"/>
              <a:t>38 CFR 3.155(d)</a:t>
            </a:r>
          </a:p>
          <a:p>
            <a:r>
              <a:rPr lang="pl-PL" dirty="0">
                <a:hlinkClick r:id="rId2"/>
              </a:rPr>
              <a:t>M21-1 III.ii.2.B</a:t>
            </a:r>
            <a:endParaRPr lang="en-US" dirty="0"/>
          </a:p>
          <a:p>
            <a:r>
              <a:rPr lang="en-US" dirty="0">
                <a:hlinkClick r:id="rId3"/>
              </a:rPr>
              <a:t>M21-1 III.iv.6.B</a:t>
            </a:r>
            <a:endParaRPr lang="en-US" dirty="0"/>
          </a:p>
          <a:p>
            <a:r>
              <a:rPr lang="en-US" dirty="0">
                <a:hlinkClick r:id="rId4"/>
              </a:rPr>
              <a:t>AMA FAQ Compensation Services dated September 24, 2019</a:t>
            </a:r>
            <a:endParaRPr lang="en-US" dirty="0"/>
          </a:p>
          <a:p>
            <a:pPr marL="0" indent="0">
              <a:buNone/>
            </a:pPr>
            <a:r>
              <a:rPr lang="en-US" dirty="0"/>
              <a:t>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429031531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Denied Issues</a:t>
            </a:r>
            <a:br>
              <a:rPr lang="en-US" dirty="0"/>
            </a:br>
            <a:r>
              <a:rPr lang="en-US" dirty="0"/>
              <a:t>Within the Scope of the Claim</a:t>
            </a:r>
          </a:p>
        </p:txBody>
      </p:sp>
      <p:sp>
        <p:nvSpPr>
          <p:cNvPr id="3" name="Content Placeholder 2"/>
          <p:cNvSpPr>
            <a:spLocks noGrp="1"/>
          </p:cNvSpPr>
          <p:nvPr>
            <p:ph idx="1"/>
          </p:nvPr>
        </p:nvSpPr>
        <p:spPr/>
        <p:txBody>
          <a:bodyPr/>
          <a:lstStyle/>
          <a:p>
            <a:r>
              <a:rPr lang="en-US" dirty="0"/>
              <a:t>The ability to consider a claim reasonably raised or within scope is essentially unchanged by new regulations and procedures pertaining to supplemental claims.  </a:t>
            </a:r>
          </a:p>
          <a:p>
            <a:endParaRPr lang="en-US" dirty="0"/>
          </a:p>
          <a:p>
            <a:r>
              <a:rPr lang="en-US" dirty="0"/>
              <a:t>If, prior to February 19, 2019, we could consider an issue reasonably raised or within scope, continue to do so per the guidance in </a:t>
            </a:r>
            <a:r>
              <a:rPr lang="en-US" dirty="0">
                <a:hlinkClick r:id="rId2"/>
              </a:rPr>
              <a:t>M21-1, Part III, Subpart iv, 6.B</a:t>
            </a:r>
            <a:r>
              <a:rPr lang="en-US" dirty="0"/>
              <a:t>.</a:t>
            </a:r>
          </a:p>
          <a:p>
            <a:endParaRPr lang="en-US" dirty="0"/>
          </a:p>
          <a:p>
            <a:r>
              <a:rPr lang="en-US" dirty="0"/>
              <a:t>This includes any/all inferred issues or other ancillary benefits that are required per M21-1.</a:t>
            </a: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166704529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Denied Issues</a:t>
            </a:r>
            <a:br>
              <a:rPr lang="en-US" dirty="0"/>
            </a:br>
            <a:r>
              <a:rPr lang="en-US" dirty="0"/>
              <a:t>Within the Scope of the Claim</a:t>
            </a:r>
          </a:p>
        </p:txBody>
      </p:sp>
      <p:sp>
        <p:nvSpPr>
          <p:cNvPr id="3" name="Content Placeholder 2"/>
          <p:cNvSpPr>
            <a:spLocks noGrp="1"/>
          </p:cNvSpPr>
          <p:nvPr>
            <p:ph idx="1"/>
          </p:nvPr>
        </p:nvSpPr>
        <p:spPr/>
        <p:txBody>
          <a:bodyPr/>
          <a:lstStyle/>
          <a:p>
            <a:r>
              <a:rPr lang="en-US" dirty="0"/>
              <a:t>Example 1:</a:t>
            </a:r>
          </a:p>
          <a:p>
            <a:endParaRPr lang="en-US" dirty="0"/>
          </a:p>
          <a:p>
            <a:pPr marL="0" indent="0">
              <a:buNone/>
            </a:pPr>
            <a:r>
              <a:rPr lang="en-US" sz="2400" dirty="0"/>
              <a:t>The veteran was denied service connection for right lower extremity radiculopathy in rating dated 12/10/15.</a:t>
            </a:r>
          </a:p>
          <a:p>
            <a:pPr marL="0" indent="0">
              <a:buNone/>
            </a:pPr>
            <a:endParaRPr lang="en-US" sz="2400" dirty="0"/>
          </a:p>
          <a:p>
            <a:pPr marL="0" indent="0">
              <a:buNone/>
            </a:pPr>
            <a:r>
              <a:rPr lang="en-US" sz="2400" dirty="0"/>
              <a:t>He files a claim for increase on a VA Form 21-526EZ in his S/C’d lumbar spine degenerative arthritis. The VA exam reveals bilateral lower extremity radiculopathy as a progression of the lumbar spine condition</a:t>
            </a:r>
            <a:r>
              <a:rPr lang="en-US" dirty="0"/>
              <a:t>.</a:t>
            </a:r>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2564235288"/>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Denied Issues</a:t>
            </a:r>
            <a:br>
              <a:rPr lang="en-US" dirty="0"/>
            </a:br>
            <a:r>
              <a:rPr lang="en-US" dirty="0"/>
              <a:t>Within the Scope of the Claim</a:t>
            </a:r>
          </a:p>
        </p:txBody>
      </p:sp>
      <p:sp>
        <p:nvSpPr>
          <p:cNvPr id="3" name="Content Placeholder 2"/>
          <p:cNvSpPr>
            <a:spLocks noGrp="1"/>
          </p:cNvSpPr>
          <p:nvPr>
            <p:ph idx="1"/>
          </p:nvPr>
        </p:nvSpPr>
        <p:spPr/>
        <p:txBody>
          <a:bodyPr/>
          <a:lstStyle/>
          <a:p>
            <a:r>
              <a:rPr lang="en-US" dirty="0"/>
              <a:t>Example 1 Cont’d:</a:t>
            </a:r>
          </a:p>
          <a:p>
            <a:endParaRPr lang="en-US" dirty="0"/>
          </a:p>
          <a:p>
            <a:pPr marL="0" indent="0">
              <a:buNone/>
            </a:pPr>
            <a:r>
              <a:rPr lang="en-US" sz="2400" dirty="0"/>
              <a:t>The radiculopathy is considered within the scope of the claim for increase in the lumbar spine condition, and both extremities should be raised and granted.  </a:t>
            </a:r>
          </a:p>
          <a:p>
            <a:pPr marL="0" indent="0">
              <a:buNone/>
            </a:pPr>
            <a:endParaRPr lang="en-US" sz="2400" dirty="0"/>
          </a:p>
          <a:p>
            <a:pPr marL="0" indent="0">
              <a:buNone/>
            </a:pPr>
            <a:r>
              <a:rPr lang="en-US" sz="2400" dirty="0"/>
              <a:t>There is no requirement to solicit a 20-0995 for the previously denied right lower extremity radiculopathy. The valid claim for increase in the back allows for neurological complications to be addressed within the scope of the claim.</a:t>
            </a:r>
          </a:p>
          <a:p>
            <a:pPr marL="0" indent="0">
              <a:buNone/>
            </a:pPr>
            <a:endParaRPr lang="en-US" sz="2400" dirty="0"/>
          </a:p>
          <a:p>
            <a:pPr marL="0" indent="0">
              <a:buNone/>
            </a:pPr>
            <a:r>
              <a:rPr lang="en-US" sz="2400" dirty="0"/>
              <a:t>38 CFR 3.400(o)(2) controls the effective date.</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424664511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October 9,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Denied Issues</a:t>
            </a:r>
            <a:br>
              <a:rPr lang="en-US" dirty="0"/>
            </a:br>
            <a:r>
              <a:rPr lang="en-US" dirty="0"/>
              <a:t>Within the Scope of the Claim</a:t>
            </a:r>
          </a:p>
        </p:txBody>
      </p:sp>
      <p:sp>
        <p:nvSpPr>
          <p:cNvPr id="3" name="Content Placeholder 2"/>
          <p:cNvSpPr>
            <a:spLocks noGrp="1"/>
          </p:cNvSpPr>
          <p:nvPr>
            <p:ph idx="1"/>
          </p:nvPr>
        </p:nvSpPr>
        <p:spPr>
          <a:xfrm>
            <a:off x="847165" y="1594884"/>
            <a:ext cx="10945906" cy="4686276"/>
          </a:xfrm>
        </p:spPr>
        <p:txBody>
          <a:bodyPr/>
          <a:lstStyle/>
          <a:p>
            <a:r>
              <a:rPr lang="en-US" dirty="0"/>
              <a:t>Example 2:</a:t>
            </a:r>
          </a:p>
          <a:p>
            <a:pPr marL="0" indent="0">
              <a:buNone/>
            </a:pPr>
            <a:endParaRPr lang="en-US" dirty="0"/>
          </a:p>
          <a:p>
            <a:pPr marL="0" indent="0">
              <a:buNone/>
            </a:pPr>
            <a:r>
              <a:rPr lang="en-US" sz="2400" dirty="0"/>
              <a:t>The veteran was previously denied service connection for unspecified kidney disease in VBA rating dated May 5, 2010. He files an initial claim for service connection for diabetes mellitus.</a:t>
            </a:r>
          </a:p>
          <a:p>
            <a:pPr marL="0" indent="0">
              <a:buNone/>
            </a:pPr>
            <a:endParaRPr lang="en-US" sz="2400" dirty="0"/>
          </a:p>
          <a:p>
            <a:pPr marL="0" indent="0">
              <a:buNone/>
            </a:pPr>
            <a:r>
              <a:rPr lang="en-US" sz="2400" dirty="0"/>
              <a:t>Service connection for diabetes is warranted. The VA exam also diagnoses diabetic nephropathy (a diabetic complication).   </a:t>
            </a:r>
          </a:p>
          <a:p>
            <a:pPr marL="0" indent="0">
              <a:buNone/>
            </a:pPr>
            <a:endParaRPr lang="en-US" sz="2400" dirty="0"/>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1851754520"/>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Denied Issues</a:t>
            </a:r>
            <a:br>
              <a:rPr lang="en-US" dirty="0"/>
            </a:br>
            <a:r>
              <a:rPr lang="en-US" dirty="0"/>
              <a:t>Within the Scope of the Claim</a:t>
            </a:r>
          </a:p>
        </p:txBody>
      </p:sp>
      <p:sp>
        <p:nvSpPr>
          <p:cNvPr id="3" name="Content Placeholder 2"/>
          <p:cNvSpPr>
            <a:spLocks noGrp="1"/>
          </p:cNvSpPr>
          <p:nvPr>
            <p:ph idx="1"/>
          </p:nvPr>
        </p:nvSpPr>
        <p:spPr/>
        <p:txBody>
          <a:bodyPr/>
          <a:lstStyle/>
          <a:p>
            <a:r>
              <a:rPr lang="en-US" dirty="0"/>
              <a:t>Example 2 Cont’d:</a:t>
            </a:r>
          </a:p>
          <a:p>
            <a:endParaRPr lang="en-US" dirty="0"/>
          </a:p>
          <a:p>
            <a:pPr marL="0" indent="0">
              <a:buNone/>
            </a:pPr>
            <a:r>
              <a:rPr lang="en-US" sz="2400" dirty="0"/>
              <a:t>The rating decision should raise and grant the diabetic nephropathy as within the scope of the claim for diabetes mellitus.</a:t>
            </a:r>
          </a:p>
          <a:p>
            <a:pPr marL="0" indent="0">
              <a:buNone/>
            </a:pPr>
            <a:endParaRPr lang="en-US" dirty="0"/>
          </a:p>
          <a:p>
            <a:pPr marL="0" indent="0">
              <a:buNone/>
            </a:pPr>
            <a:r>
              <a:rPr lang="en-US" sz="2400" dirty="0"/>
              <a:t>There is no need to solicit a 20-0995 for the kidney disease, as issue is part of the valid claim for the diabetes (which includes any diabetic complications).  </a:t>
            </a:r>
          </a:p>
          <a:p>
            <a:pPr marL="0" indent="0">
              <a:buNone/>
            </a:pPr>
            <a:endParaRPr lang="en-US" sz="2400" dirty="0"/>
          </a:p>
          <a:p>
            <a:pPr marL="0" indent="0">
              <a:buNone/>
            </a:pPr>
            <a:r>
              <a:rPr lang="en-US" sz="2400" dirty="0"/>
              <a:t>38 CFR 3.400 would be the controlling effective date regulation</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739559235"/>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Denied Issues</a:t>
            </a:r>
            <a:br>
              <a:rPr lang="en-US" dirty="0"/>
            </a:br>
            <a:r>
              <a:rPr lang="en-US" dirty="0"/>
              <a:t>Within the Scope of the Claim</a:t>
            </a:r>
          </a:p>
        </p:txBody>
      </p:sp>
      <p:sp>
        <p:nvSpPr>
          <p:cNvPr id="3" name="Content Placeholder 2"/>
          <p:cNvSpPr>
            <a:spLocks noGrp="1"/>
          </p:cNvSpPr>
          <p:nvPr>
            <p:ph idx="1"/>
          </p:nvPr>
        </p:nvSpPr>
        <p:spPr>
          <a:xfrm>
            <a:off x="847165" y="1371600"/>
            <a:ext cx="10945906" cy="4909560"/>
          </a:xfrm>
        </p:spPr>
        <p:txBody>
          <a:bodyPr/>
          <a:lstStyle/>
          <a:p>
            <a:r>
              <a:rPr lang="en-US" dirty="0"/>
              <a:t>Example 3:</a:t>
            </a:r>
          </a:p>
          <a:p>
            <a:endParaRPr lang="en-US" dirty="0"/>
          </a:p>
          <a:p>
            <a:pPr marL="0" indent="0">
              <a:buNone/>
            </a:pPr>
            <a:r>
              <a:rPr lang="en-US" sz="2400" dirty="0"/>
              <a:t>The veteran was denied entitlement to automotive and adaptive equipment in VBA rating dated February 13, 2015</a:t>
            </a:r>
          </a:p>
          <a:p>
            <a:endParaRPr lang="en-US" sz="2400" dirty="0"/>
          </a:p>
          <a:p>
            <a:pPr marL="0" indent="0">
              <a:buNone/>
            </a:pPr>
            <a:r>
              <a:rPr lang="en-US" sz="2400" dirty="0"/>
              <a:t>He has filed a claim for increase in his diabetes mellitus.  The evidence now shows a right below-the-knee amputation due to the diabetes, which is being  service connected in the rating.</a:t>
            </a:r>
          </a:p>
          <a:p>
            <a:pPr marL="0" indent="0">
              <a:buNone/>
            </a:pPr>
            <a:endParaRPr lang="en-US" sz="2400" dirty="0"/>
          </a:p>
          <a:p>
            <a:pPr marL="0" indent="0">
              <a:buNone/>
            </a:pPr>
            <a:r>
              <a:rPr lang="en-US" sz="2400" dirty="0"/>
              <a:t>The rating should also raise and grant entitlement to the automotive and adaptive equipment as an ancillary benefit within the scope of the current claim.</a:t>
            </a:r>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423108781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Accrued Claim Processing</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Andrew Gray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Lead Training Analyst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Certification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Training</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062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Accrued Routing Changes</a:t>
            </a:r>
          </a:p>
        </p:txBody>
      </p:sp>
      <p:sp>
        <p:nvSpPr>
          <p:cNvPr id="3" name="Content Placeholder 2"/>
          <p:cNvSpPr>
            <a:spLocks noGrp="1"/>
          </p:cNvSpPr>
          <p:nvPr>
            <p:ph idx="1"/>
          </p:nvPr>
        </p:nvSpPr>
        <p:spPr>
          <a:xfrm>
            <a:off x="609600" y="1589518"/>
            <a:ext cx="11396869" cy="4691641"/>
          </a:xfrm>
        </p:spPr>
        <p:txBody>
          <a:bodyPr/>
          <a:lstStyle/>
          <a:p>
            <a:r>
              <a:rPr lang="en-US" dirty="0"/>
              <a:t>Beginning Wednesday, October 2, NWQ began routing accrued claims back to the VSCs for processing</a:t>
            </a:r>
          </a:p>
          <a:p>
            <a:endParaRPr lang="en-US" dirty="0"/>
          </a:p>
          <a:p>
            <a:r>
              <a:rPr lang="en-US" dirty="0"/>
              <a:t>VSCs now have jurisdiction over accrued claims and requests for substitution resulting from disability compensation claims</a:t>
            </a:r>
          </a:p>
          <a:p>
            <a:endParaRPr lang="en-US" dirty="0"/>
          </a:p>
          <a:p>
            <a:r>
              <a:rPr lang="en-US" dirty="0"/>
              <a:t>PMCs have retained jurisdiction over accrued claims where an accrued issue is the cause of the Veteran’s death and a claim for cause of death is pending</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82616273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Accrued Submission Requirements</a:t>
            </a:r>
          </a:p>
        </p:txBody>
      </p:sp>
      <p:sp>
        <p:nvSpPr>
          <p:cNvPr id="3" name="Content Placeholder 2"/>
          <p:cNvSpPr>
            <a:spLocks noGrp="1"/>
          </p:cNvSpPr>
          <p:nvPr>
            <p:ph idx="1"/>
          </p:nvPr>
        </p:nvSpPr>
        <p:spPr>
          <a:xfrm>
            <a:off x="622852" y="1589518"/>
            <a:ext cx="11370365" cy="4691641"/>
          </a:xfrm>
        </p:spPr>
        <p:txBody>
          <a:bodyPr/>
          <a:lstStyle/>
          <a:p>
            <a:r>
              <a:rPr lang="en-US" dirty="0"/>
              <a:t>Claims for accrued benefits are required to be submitted on the following prescribed forms:</a:t>
            </a:r>
          </a:p>
          <a:p>
            <a:pPr lvl="1"/>
            <a:r>
              <a:rPr lang="en-US" dirty="0"/>
              <a:t>21P-534</a:t>
            </a:r>
          </a:p>
          <a:p>
            <a:pPr lvl="1"/>
            <a:r>
              <a:rPr lang="en-US" dirty="0"/>
              <a:t>21P-534a</a:t>
            </a:r>
          </a:p>
          <a:p>
            <a:pPr lvl="1"/>
            <a:r>
              <a:rPr lang="en-US" dirty="0"/>
              <a:t>21P-534EZ</a:t>
            </a:r>
          </a:p>
          <a:p>
            <a:pPr lvl="1"/>
            <a:r>
              <a:rPr lang="en-US" dirty="0"/>
              <a:t>21P-535 (Surviving Parents)</a:t>
            </a:r>
          </a:p>
          <a:p>
            <a:pPr lvl="1"/>
            <a:r>
              <a:rPr lang="en-US" dirty="0"/>
              <a:t>21P-601</a:t>
            </a:r>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255091138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Accrued Processing Reminders</a:t>
            </a:r>
          </a:p>
        </p:txBody>
      </p:sp>
      <p:sp>
        <p:nvSpPr>
          <p:cNvPr id="3" name="Content Placeholder 2"/>
          <p:cNvSpPr>
            <a:spLocks noGrp="1"/>
          </p:cNvSpPr>
          <p:nvPr>
            <p:ph idx="1"/>
          </p:nvPr>
        </p:nvSpPr>
        <p:spPr>
          <a:xfrm>
            <a:off x="596348" y="1589518"/>
            <a:ext cx="11423374" cy="4691641"/>
          </a:xfrm>
        </p:spPr>
        <p:txBody>
          <a:bodyPr/>
          <a:lstStyle/>
          <a:p>
            <a:r>
              <a:rPr lang="en-US" dirty="0"/>
              <a:t>Address accrued claims in a rating decision when, after the original claimant’s death, there is an accrued claim filed and an issue within the jurisdiction of the rating activity was pending at the time of death</a:t>
            </a:r>
          </a:p>
          <a:p>
            <a:endParaRPr lang="en-US" dirty="0"/>
          </a:p>
          <a:p>
            <a:r>
              <a:rPr lang="en-US" dirty="0"/>
              <a:t>If a request for substitution has been granted, then base the rating decision on the evidence contained within the file at the time of death and additional evidence submitted by the claimant</a:t>
            </a:r>
          </a:p>
          <a:p>
            <a:endParaRPr lang="en-US" dirty="0"/>
          </a:p>
          <a:p>
            <a:r>
              <a:rPr lang="en-US" dirty="0"/>
              <a:t>The claimant for accrued claims has the same rights as the Veteran</a:t>
            </a:r>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85851921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38" y="0"/>
            <a:ext cx="8913962"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VACO’s Quality Review Team</a:t>
            </a:r>
          </a:p>
          <a:p>
            <a:pPr marL="0" indent="0">
              <a:buNone/>
            </a:pPr>
            <a:endParaRPr lang="en-US" sz="1600" dirty="0"/>
          </a:p>
          <a:p>
            <a:pPr lvl="1"/>
            <a:r>
              <a:rPr lang="en-US" dirty="0"/>
              <a:t> VAVBAWAS/CO/InternalQRS</a:t>
            </a:r>
            <a:endParaRPr lang="en-US" sz="2800" dirty="0"/>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037" y="102550"/>
            <a:ext cx="8833449"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 #1 – EP 930 Establishment</a:t>
            </a:r>
            <a:br>
              <a:rPr lang="en-US" dirty="0"/>
            </a:br>
            <a:r>
              <a:rPr lang="en-US" dirty="0"/>
              <a:t>                and VBMS Notes</a:t>
            </a:r>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
        <p:nvSpPr>
          <p:cNvPr id="7" name="TextBox 1"/>
          <p:cNvSpPr txBox="1">
            <a:spLocks noChangeArrowheads="1"/>
          </p:cNvSpPr>
          <p:nvPr/>
        </p:nvSpPr>
        <p:spPr bwMode="auto">
          <a:xfrm>
            <a:off x="569344" y="2546013"/>
            <a:ext cx="11499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Bonnie Kirby</a:t>
            </a:r>
          </a:p>
        </p:txBody>
      </p:sp>
    </p:spTree>
    <p:extLst>
      <p:ext uri="{BB962C8B-B14F-4D97-AF65-F5344CB8AC3E}">
        <p14:creationId xmlns:p14="http://schemas.microsoft.com/office/powerpoint/2010/main" val="3144842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Q-Tip #1 – EP 930 Establishment</a:t>
            </a:r>
            <a:br>
              <a:rPr lang="en-US" dirty="0"/>
            </a:br>
            <a:r>
              <a:rPr lang="en-US" dirty="0"/>
              <a:t>                and VBMS Notes</a:t>
            </a:r>
          </a:p>
        </p:txBody>
      </p:sp>
      <p:sp>
        <p:nvSpPr>
          <p:cNvPr id="3" name="Content Placeholder 2"/>
          <p:cNvSpPr>
            <a:spLocks noGrp="1"/>
          </p:cNvSpPr>
          <p:nvPr>
            <p:ph idx="1"/>
          </p:nvPr>
        </p:nvSpPr>
        <p:spPr/>
        <p:txBody>
          <a:bodyPr/>
          <a:lstStyle/>
          <a:p>
            <a:r>
              <a:rPr lang="en-US" dirty="0"/>
              <a:t>Per M21-4 Appendix B, a VBMS permanent claim associated note MUST be added for:</a:t>
            </a:r>
          </a:p>
          <a:p>
            <a:endParaRPr lang="en-US" dirty="0"/>
          </a:p>
          <a:p>
            <a:pPr lvl="1"/>
            <a:r>
              <a:rPr lang="en-US" dirty="0"/>
              <a:t>An explanation for establishing an EP 930</a:t>
            </a:r>
          </a:p>
          <a:p>
            <a:pPr lvl="1"/>
            <a:r>
              <a:rPr lang="en-US" dirty="0"/>
              <a:t>An explanation for canceling an EP 930</a:t>
            </a:r>
          </a:p>
          <a:p>
            <a:pPr lvl="1"/>
            <a:r>
              <a:rPr lang="en-US" dirty="0"/>
              <a:t>The rationale for changing the date of claim (DOC) for an EP 930</a:t>
            </a:r>
          </a:p>
          <a:p>
            <a:pPr marL="457200" lvl="1" indent="0">
              <a:buNone/>
            </a:pPr>
            <a:r>
              <a:rPr lang="en-US" dirty="0"/>
              <a:t>				and/ or		</a:t>
            </a:r>
          </a:p>
          <a:p>
            <a:pPr lvl="1"/>
            <a:r>
              <a:rPr lang="en-US" dirty="0"/>
              <a:t>The corrective action taken, date of action taken, and station number of the station that completed the corrective action for all EP 930 corrections.</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151701819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October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Bonnie Kirby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 #2 – Selecting Increase Exams in CAPRI</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
        <p:nvSpPr>
          <p:cNvPr id="7" name="TextBox 1"/>
          <p:cNvSpPr txBox="1">
            <a:spLocks noChangeArrowheads="1"/>
          </p:cNvSpPr>
          <p:nvPr/>
        </p:nvSpPr>
        <p:spPr bwMode="auto">
          <a:xfrm>
            <a:off x="569344" y="2546013"/>
            <a:ext cx="1162265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Angela Childers-Conner</a:t>
            </a:r>
          </a:p>
          <a:p>
            <a:pPr lvl="0" algn="ctr" eaLnBrk="1" fontAlgn="base" hangingPunct="1">
              <a:spcBef>
                <a:spcPct val="0"/>
              </a:spcBef>
              <a:spcAft>
                <a:spcPct val="0"/>
              </a:spcAft>
              <a:buClrTx/>
              <a:buNone/>
              <a:defRPr/>
            </a:pPr>
            <a:r>
              <a:rPr lang="en-US" altLang="en-US" sz="3200" kern="0" dirty="0">
                <a:solidFill>
                  <a:srgbClr val="000066"/>
                </a:solidFill>
              </a:rPr>
              <a:t>Veterans Claims Examiner</a:t>
            </a:r>
          </a:p>
          <a:p>
            <a:pPr lvl="0" algn="ctr" eaLnBrk="1" fontAlgn="base" hangingPunct="1">
              <a:spcBef>
                <a:spcPct val="0"/>
              </a:spcBef>
              <a:spcAft>
                <a:spcPct val="0"/>
              </a:spcAft>
              <a:buClrTx/>
              <a:buNone/>
              <a:defRPr/>
            </a:pPr>
            <a:r>
              <a:rPr lang="en-US" altLang="en-US" sz="3200" kern="0" dirty="0">
                <a:solidFill>
                  <a:srgbClr val="000066"/>
                </a:solidFill>
              </a:rPr>
              <a:t>Disability Examination Program Management</a:t>
            </a:r>
          </a:p>
          <a:p>
            <a:pPr lvl="0" algn="ctr" eaLnBrk="1" fontAlgn="base" hangingPunct="1">
              <a:spcBef>
                <a:spcPct val="0"/>
              </a:spcBef>
              <a:spcAft>
                <a:spcPct val="0"/>
              </a:spcAft>
              <a:buClrTx/>
              <a:buNone/>
              <a:defRPr/>
            </a:pPr>
            <a:r>
              <a:rPr lang="en-US" altLang="en-US" sz="3200" kern="0" dirty="0">
                <a:solidFill>
                  <a:srgbClr val="000066"/>
                </a:solidFill>
              </a:rPr>
              <a:t>Medical Disability Exam Quality &amp; Program Management Office</a:t>
            </a:r>
          </a:p>
        </p:txBody>
      </p:sp>
    </p:spTree>
    <p:extLst>
      <p:ext uri="{BB962C8B-B14F-4D97-AF65-F5344CB8AC3E}">
        <p14:creationId xmlns:p14="http://schemas.microsoft.com/office/powerpoint/2010/main" val="2731937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Correct Claim Type </a:t>
            </a:r>
            <a:br>
              <a:rPr lang="en-US" dirty="0"/>
            </a:br>
            <a:r>
              <a:rPr lang="en-US" dirty="0"/>
              <a:t>for CAPRI Exam Requests</a:t>
            </a:r>
          </a:p>
        </p:txBody>
      </p:sp>
      <p:sp>
        <p:nvSpPr>
          <p:cNvPr id="3" name="Content Placeholder 2"/>
          <p:cNvSpPr>
            <a:spLocks noGrp="1"/>
          </p:cNvSpPr>
          <p:nvPr>
            <p:ph idx="1"/>
          </p:nvPr>
        </p:nvSpPr>
        <p:spPr>
          <a:xfrm>
            <a:off x="936170" y="1474325"/>
            <a:ext cx="4865916" cy="4708762"/>
          </a:xfrm>
        </p:spPr>
        <p:txBody>
          <a:bodyPr/>
          <a:lstStyle/>
          <a:p>
            <a:r>
              <a:rPr lang="en-US" dirty="0"/>
              <a:t>FY19 showed almost 400 INCREASE exam requests in CAPRI incorrectly identified as IDES</a:t>
            </a:r>
          </a:p>
          <a:p>
            <a:r>
              <a:rPr lang="en-US" dirty="0"/>
              <a:t>VHA will begin requesting corrective action for these requests in FY20</a:t>
            </a:r>
          </a:p>
          <a:p>
            <a:r>
              <a:rPr lang="en-US" dirty="0"/>
              <a:t>The requestor must quickly amend the original request to avoid VHA cancellation</a:t>
            </a:r>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pic>
        <p:nvPicPr>
          <p:cNvPr id="1026" name="Picture 2" descr="image002">
            <a:extLst>
              <a:ext uri="{FF2B5EF4-FFF2-40B4-BE49-F238E27FC236}">
                <a16:creationId xmlns:a16="http://schemas.microsoft.com/office/drawing/2014/main" id="{0E51B791-A92D-4764-B9A8-8D95CCA7C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0" y="1474324"/>
            <a:ext cx="61531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52038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Correct Claim Type </a:t>
            </a:r>
            <a:br>
              <a:rPr lang="en-US" dirty="0"/>
            </a:br>
            <a:r>
              <a:rPr lang="en-US" dirty="0"/>
              <a:t>for CAPRI Exam Requests</a:t>
            </a:r>
          </a:p>
        </p:txBody>
      </p:sp>
      <p:sp>
        <p:nvSpPr>
          <p:cNvPr id="3" name="Content Placeholder 2"/>
          <p:cNvSpPr>
            <a:spLocks noGrp="1"/>
          </p:cNvSpPr>
          <p:nvPr>
            <p:ph idx="1"/>
          </p:nvPr>
        </p:nvSpPr>
        <p:spPr>
          <a:xfrm>
            <a:off x="705654" y="1430790"/>
            <a:ext cx="5390346" cy="4925560"/>
          </a:xfrm>
        </p:spPr>
        <p:txBody>
          <a:bodyPr/>
          <a:lstStyle/>
          <a:p>
            <a:r>
              <a:rPr lang="en-US" dirty="0"/>
              <a:t>To update a request, begin with the C&amp;P Exams tab, select the date of the exam, select View/Edit, select “INCREASE” from the Claim Type drop-down menu.</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pic>
        <p:nvPicPr>
          <p:cNvPr id="2050" name="Picture 1" descr="image001">
            <a:extLst>
              <a:ext uri="{FF2B5EF4-FFF2-40B4-BE49-F238E27FC236}">
                <a16:creationId xmlns:a16="http://schemas.microsoft.com/office/drawing/2014/main" id="{E1FC1F72-33AA-4C4A-AF21-7A8C2EB8B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53" y="1430790"/>
            <a:ext cx="5891090" cy="409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4709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Correct Claim Type </a:t>
            </a:r>
            <a:br>
              <a:rPr lang="en-US" dirty="0"/>
            </a:br>
            <a:r>
              <a:rPr lang="en-US" dirty="0"/>
              <a:t>for CAPRI Exam Requests</a:t>
            </a:r>
          </a:p>
        </p:txBody>
      </p:sp>
      <p:sp>
        <p:nvSpPr>
          <p:cNvPr id="3" name="Content Placeholder 2"/>
          <p:cNvSpPr>
            <a:spLocks noGrp="1"/>
          </p:cNvSpPr>
          <p:nvPr>
            <p:ph idx="1"/>
          </p:nvPr>
        </p:nvSpPr>
        <p:spPr>
          <a:xfrm>
            <a:off x="847165" y="1589519"/>
            <a:ext cx="11214206" cy="805338"/>
          </a:xfrm>
        </p:spPr>
        <p:txBody>
          <a:bodyPr/>
          <a:lstStyle/>
          <a:p>
            <a:r>
              <a:rPr lang="en-US" dirty="0"/>
              <a:t>The correct request will appear as follows: </a:t>
            </a:r>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pic>
        <p:nvPicPr>
          <p:cNvPr id="7" name="Picture 6">
            <a:extLst>
              <a:ext uri="{FF2B5EF4-FFF2-40B4-BE49-F238E27FC236}">
                <a16:creationId xmlns:a16="http://schemas.microsoft.com/office/drawing/2014/main" id="{113C939E-D04A-4558-B97D-FEDC6B378119}"/>
              </a:ext>
            </a:extLst>
          </p:cNvPr>
          <p:cNvPicPr/>
          <p:nvPr/>
        </p:nvPicPr>
        <p:blipFill>
          <a:blip r:embed="rId2"/>
          <a:stretch>
            <a:fillRect/>
          </a:stretch>
        </p:blipFill>
        <p:spPr>
          <a:xfrm>
            <a:off x="1012371" y="2275110"/>
            <a:ext cx="5921830" cy="1262744"/>
          </a:xfrm>
          <a:prstGeom prst="rect">
            <a:avLst/>
          </a:prstGeom>
        </p:spPr>
      </p:pic>
      <p:pic>
        <p:nvPicPr>
          <p:cNvPr id="8" name="Picture 7">
            <a:extLst>
              <a:ext uri="{FF2B5EF4-FFF2-40B4-BE49-F238E27FC236}">
                <a16:creationId xmlns:a16="http://schemas.microsoft.com/office/drawing/2014/main" id="{ED64AB8D-445B-43AB-9198-75D3F65AA21D}"/>
              </a:ext>
            </a:extLst>
          </p:cNvPr>
          <p:cNvPicPr/>
          <p:nvPr/>
        </p:nvPicPr>
        <p:blipFill>
          <a:blip r:embed="rId3"/>
          <a:stretch>
            <a:fillRect/>
          </a:stretch>
        </p:blipFill>
        <p:spPr>
          <a:xfrm>
            <a:off x="982433" y="3690825"/>
            <a:ext cx="5951768" cy="1262744"/>
          </a:xfrm>
          <a:prstGeom prst="rect">
            <a:avLst/>
          </a:prstGeom>
        </p:spPr>
      </p:pic>
      <p:sp>
        <p:nvSpPr>
          <p:cNvPr id="9" name="Content Placeholder 2">
            <a:extLst>
              <a:ext uri="{FF2B5EF4-FFF2-40B4-BE49-F238E27FC236}">
                <a16:creationId xmlns:a16="http://schemas.microsoft.com/office/drawing/2014/main" id="{5A02B126-364D-4BAA-A893-51BC18F1E9FE}"/>
              </a:ext>
            </a:extLst>
          </p:cNvPr>
          <p:cNvSpPr txBox="1">
            <a:spLocks/>
          </p:cNvSpPr>
          <p:nvPr/>
        </p:nvSpPr>
        <p:spPr bwMode="auto">
          <a:xfrm>
            <a:off x="847165" y="5140815"/>
            <a:ext cx="11214206" cy="11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r>
              <a:rPr lang="en-US" kern="0" dirty="0"/>
              <a:t>Thank you for your attention to detail regarding all exam requests. </a:t>
            </a:r>
          </a:p>
        </p:txBody>
      </p:sp>
    </p:spTree>
    <p:extLst>
      <p:ext uri="{BB962C8B-B14F-4D97-AF65-F5344CB8AC3E}">
        <p14:creationId xmlns:p14="http://schemas.microsoft.com/office/powerpoint/2010/main" val="80123270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 #3 – Adding Schoolchild</a:t>
            </a:r>
            <a:br>
              <a:rPr lang="en-US" dirty="0"/>
            </a:br>
            <a:r>
              <a:rPr lang="en-US" dirty="0"/>
              <a:t>from His/Her 18th Birthday</a:t>
            </a:r>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sp>
        <p:nvSpPr>
          <p:cNvPr id="7" name="TextBox 1"/>
          <p:cNvSpPr txBox="1">
            <a:spLocks noChangeArrowheads="1"/>
          </p:cNvSpPr>
          <p:nvPr/>
        </p:nvSpPr>
        <p:spPr bwMode="auto">
          <a:xfrm>
            <a:off x="569344" y="2546013"/>
            <a:ext cx="1162265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Isabelle Brisendine</a:t>
            </a:r>
          </a:p>
          <a:p>
            <a:pPr lvl="0" algn="ctr" eaLnBrk="1" fontAlgn="base" hangingPunct="1">
              <a:spcBef>
                <a:spcPct val="0"/>
              </a:spcBef>
              <a:spcAft>
                <a:spcPct val="0"/>
              </a:spcAft>
              <a:buClrTx/>
              <a:buNone/>
              <a:defRPr/>
            </a:pPr>
            <a:r>
              <a:rPr lang="en-US" altLang="en-US" sz="3200" kern="0" dirty="0">
                <a:solidFill>
                  <a:srgbClr val="000066"/>
                </a:solidFill>
              </a:rPr>
              <a:t>Consultant</a:t>
            </a:r>
          </a:p>
          <a:p>
            <a:pPr lvl="0" algn="ctr" eaLnBrk="1" fontAlgn="base" hangingPunct="1">
              <a:spcBef>
                <a:spcPct val="0"/>
              </a:spcBef>
              <a:spcAft>
                <a:spcPct val="0"/>
              </a:spcAft>
              <a:buClrTx/>
              <a:buNone/>
              <a:defRPr/>
            </a:pPr>
            <a:r>
              <a:rPr lang="en-US" altLang="en-US" sz="3200" kern="0" dirty="0">
                <a:solidFill>
                  <a:srgbClr val="000066"/>
                </a:solidFill>
              </a:rPr>
              <a:t>Program Review – STAR Staff</a:t>
            </a:r>
          </a:p>
          <a:p>
            <a:pPr lvl="0" algn="ctr" eaLnBrk="1" fontAlgn="base" hangingPunct="1">
              <a:spcBef>
                <a:spcPct val="0"/>
              </a:spcBef>
              <a:spcAft>
                <a:spcPct val="0"/>
              </a:spcAft>
              <a:buClrTx/>
              <a:buNone/>
              <a:defRPr/>
            </a:pPr>
            <a:r>
              <a:rPr lang="en-US" altLang="en-US" sz="3200" kern="0" dirty="0">
                <a:solidFill>
                  <a:srgbClr val="000066"/>
                </a:solidFill>
              </a:rPr>
              <a:t>Quality Assurance</a:t>
            </a:r>
          </a:p>
        </p:txBody>
      </p:sp>
    </p:spTree>
    <p:extLst>
      <p:ext uri="{BB962C8B-B14F-4D97-AF65-F5344CB8AC3E}">
        <p14:creationId xmlns:p14="http://schemas.microsoft.com/office/powerpoint/2010/main" val="35062657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639A-7557-45DA-9CDA-B120F4612647}"/>
              </a:ext>
            </a:extLst>
          </p:cNvPr>
          <p:cNvSpPr>
            <a:spLocks noGrp="1"/>
          </p:cNvSpPr>
          <p:nvPr>
            <p:ph type="title"/>
          </p:nvPr>
        </p:nvSpPr>
        <p:spPr/>
        <p:txBody>
          <a:bodyPr/>
          <a:lstStyle/>
          <a:p>
            <a:r>
              <a:rPr lang="en-US" dirty="0"/>
              <a:t>Q-Tip #3 – Effective Date for Schoolchildren Turning 18</a:t>
            </a:r>
          </a:p>
        </p:txBody>
      </p:sp>
      <p:sp>
        <p:nvSpPr>
          <p:cNvPr id="3" name="Content Placeholder 2">
            <a:extLst>
              <a:ext uri="{FF2B5EF4-FFF2-40B4-BE49-F238E27FC236}">
                <a16:creationId xmlns:a16="http://schemas.microsoft.com/office/drawing/2014/main" id="{2952DD2F-294D-416F-9074-D26D6DACAF4C}"/>
              </a:ext>
            </a:extLst>
          </p:cNvPr>
          <p:cNvSpPr>
            <a:spLocks noGrp="1"/>
          </p:cNvSpPr>
          <p:nvPr>
            <p:ph idx="1"/>
          </p:nvPr>
        </p:nvSpPr>
        <p:spPr/>
        <p:txBody>
          <a:bodyPr/>
          <a:lstStyle/>
          <a:p>
            <a:r>
              <a:rPr lang="en-US" dirty="0"/>
              <a:t>There has been an increase in errors due to making improper adjustments for schoolchild claims. Please remember the following when making award adjustments:</a:t>
            </a:r>
          </a:p>
          <a:p>
            <a:endParaRPr lang="en-US" dirty="0"/>
          </a:p>
          <a:p>
            <a:pPr lvl="1"/>
            <a:r>
              <a:rPr lang="en-US" dirty="0"/>
              <a:t>When adding a schoolchild from the 18</a:t>
            </a:r>
            <a:r>
              <a:rPr lang="en-US" baseline="30000" dirty="0"/>
              <a:t>th</a:t>
            </a:r>
            <a:r>
              <a:rPr lang="en-US" dirty="0"/>
              <a:t> birthday, the Veteran should continue to be paid at the minor child rate from the child’s 18</a:t>
            </a:r>
            <a:r>
              <a:rPr lang="en-US" baseline="30000" dirty="0"/>
              <a:t>th</a:t>
            </a:r>
            <a:r>
              <a:rPr lang="en-US" dirty="0"/>
              <a:t> birthday through the end of the month, and then receive the higher schoolchild rate the first of the following month.</a:t>
            </a:r>
          </a:p>
          <a:p>
            <a:endParaRPr lang="en-US" dirty="0"/>
          </a:p>
          <a:p>
            <a:pPr>
              <a:buFont typeface="Wingdings" panose="05000000000000000000" pitchFamily="2" charset="2"/>
              <a:buChar char="v"/>
            </a:pPr>
            <a:r>
              <a:rPr lang="en-US" sz="2400" u="sng" dirty="0">
                <a:hlinkClick r:id="rId2"/>
              </a:rPr>
              <a:t>M21-1 III.iii.6.B.1.a</a:t>
            </a:r>
            <a:r>
              <a:rPr lang="en-US" sz="2400" dirty="0"/>
              <a:t>; </a:t>
            </a:r>
            <a:r>
              <a:rPr lang="en-US" sz="2400" u="sng" dirty="0">
                <a:hlinkClick r:id="rId3"/>
              </a:rPr>
              <a:t>38 CFR 3.31</a:t>
            </a:r>
            <a:r>
              <a:rPr lang="en-US" sz="2400" dirty="0"/>
              <a:t>; and, </a:t>
            </a:r>
            <a:r>
              <a:rPr lang="en-US" sz="2400" u="sng" dirty="0">
                <a:hlinkClick r:id="rId4"/>
              </a:rPr>
              <a:t>VETSNET Awards User Guide</a:t>
            </a:r>
            <a:endParaRPr lang="en-US" sz="2400" dirty="0"/>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375ED67E-C74D-451B-8A96-7B7BFB7C71C7}"/>
              </a:ext>
            </a:extLst>
          </p:cNvPr>
          <p:cNvSpPr>
            <a:spLocks noGrp="1"/>
          </p:cNvSpPr>
          <p:nvPr>
            <p:ph type="sldNum" sz="quarter" idx="10"/>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92439324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11A1-732B-42AC-91A8-B17BC8BB10EC}"/>
              </a:ext>
            </a:extLst>
          </p:cNvPr>
          <p:cNvSpPr>
            <a:spLocks noGrp="1"/>
          </p:cNvSpPr>
          <p:nvPr>
            <p:ph type="title"/>
          </p:nvPr>
        </p:nvSpPr>
        <p:spPr/>
        <p:txBody>
          <a:bodyPr/>
          <a:lstStyle/>
          <a:p>
            <a:r>
              <a:rPr lang="en-US" dirty="0"/>
              <a:t>Q-Tip #3 – Effective Date for Schoolchildren Turning 18</a:t>
            </a:r>
          </a:p>
        </p:txBody>
      </p:sp>
      <p:sp>
        <p:nvSpPr>
          <p:cNvPr id="3" name="Content Placeholder 2">
            <a:extLst>
              <a:ext uri="{FF2B5EF4-FFF2-40B4-BE49-F238E27FC236}">
                <a16:creationId xmlns:a16="http://schemas.microsoft.com/office/drawing/2014/main" id="{F861692E-592A-4467-9367-27034F9454E4}"/>
              </a:ext>
            </a:extLst>
          </p:cNvPr>
          <p:cNvSpPr>
            <a:spLocks noGrp="1"/>
          </p:cNvSpPr>
          <p:nvPr>
            <p:ph idx="1"/>
          </p:nvPr>
        </p:nvSpPr>
        <p:spPr>
          <a:xfrm>
            <a:off x="847165" y="1589519"/>
            <a:ext cx="10945906" cy="1179322"/>
          </a:xfrm>
        </p:spPr>
        <p:txBody>
          <a:bodyPr/>
          <a:lstStyle/>
          <a:p>
            <a:r>
              <a:rPr lang="en-US" dirty="0"/>
              <a:t>Notice the change date is not the first of the month.</a:t>
            </a:r>
          </a:p>
          <a:p>
            <a:r>
              <a:rPr lang="en-US" dirty="0"/>
              <a:t>The school child adjustment should be effective 7/1/19.</a:t>
            </a:r>
          </a:p>
        </p:txBody>
      </p:sp>
      <p:sp>
        <p:nvSpPr>
          <p:cNvPr id="4" name="Slide Number Placeholder 3">
            <a:extLst>
              <a:ext uri="{FF2B5EF4-FFF2-40B4-BE49-F238E27FC236}">
                <a16:creationId xmlns:a16="http://schemas.microsoft.com/office/drawing/2014/main" id="{5C75AF29-56E4-4AD0-A3EC-2D73D300CCC2}"/>
              </a:ext>
            </a:extLst>
          </p:cNvPr>
          <p:cNvSpPr>
            <a:spLocks noGrp="1"/>
          </p:cNvSpPr>
          <p:nvPr>
            <p:ph type="sldNum" sz="quarter" idx="10"/>
          </p:nvPr>
        </p:nvSpPr>
        <p:spPr/>
        <p:txBody>
          <a:bodyPr/>
          <a:lstStyle/>
          <a:p>
            <a:fld id="{7C414AED-89CE-4A48-8B2B-1B3A5C68EA2A}" type="slidenum">
              <a:rPr lang="en-US" smtClean="0"/>
              <a:t>36</a:t>
            </a:fld>
            <a:endParaRPr lang="en-US" dirty="0"/>
          </a:p>
        </p:txBody>
      </p:sp>
      <p:pic>
        <p:nvPicPr>
          <p:cNvPr id="6" name="Picture 5">
            <a:extLst>
              <a:ext uri="{FF2B5EF4-FFF2-40B4-BE49-F238E27FC236}">
                <a16:creationId xmlns:a16="http://schemas.microsoft.com/office/drawing/2014/main" id="{28C43745-AF9C-49E5-AB75-BCFE5FDFF988}"/>
              </a:ext>
            </a:extLst>
          </p:cNvPr>
          <p:cNvPicPr>
            <a:picLocks noChangeAspect="1"/>
          </p:cNvPicPr>
          <p:nvPr/>
        </p:nvPicPr>
        <p:blipFill rotWithShape="1">
          <a:blip r:embed="rId2">
            <a:extLst>
              <a:ext uri="{28A0092B-C50C-407E-A947-70E740481C1C}">
                <a14:useLocalDpi xmlns:a14="http://schemas.microsoft.com/office/drawing/2010/main" val="0"/>
              </a:ext>
            </a:extLst>
          </a:blip>
          <a:srcRect b="7727"/>
          <a:stretch/>
        </p:blipFill>
        <p:spPr>
          <a:xfrm>
            <a:off x="953475" y="2768841"/>
            <a:ext cx="10733285" cy="3261256"/>
          </a:xfrm>
          <a:prstGeom prst="rect">
            <a:avLst/>
          </a:prstGeom>
        </p:spPr>
      </p:pic>
      <p:sp>
        <p:nvSpPr>
          <p:cNvPr id="7" name="Rectangle 6">
            <a:extLst>
              <a:ext uri="{FF2B5EF4-FFF2-40B4-BE49-F238E27FC236}">
                <a16:creationId xmlns:a16="http://schemas.microsoft.com/office/drawing/2014/main" id="{DA04F749-501D-40F4-86CF-18D23D856937}"/>
              </a:ext>
            </a:extLst>
          </p:cNvPr>
          <p:cNvSpPr/>
          <p:nvPr/>
        </p:nvSpPr>
        <p:spPr bwMode="auto">
          <a:xfrm>
            <a:off x="1061584" y="4399469"/>
            <a:ext cx="977281" cy="869012"/>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6181631"/>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0E8E-1012-478E-BEE5-70DC5BC540C5}"/>
              </a:ext>
            </a:extLst>
          </p:cNvPr>
          <p:cNvSpPr>
            <a:spLocks noGrp="1"/>
          </p:cNvSpPr>
          <p:nvPr>
            <p:ph type="title"/>
          </p:nvPr>
        </p:nvSpPr>
        <p:spPr/>
        <p:txBody>
          <a:bodyPr/>
          <a:lstStyle/>
          <a:p>
            <a:r>
              <a:rPr lang="en-US" dirty="0"/>
              <a:t>Q-Tip #3 – Effective Date for Schoolchildren Turning 18</a:t>
            </a:r>
          </a:p>
        </p:txBody>
      </p:sp>
      <p:sp>
        <p:nvSpPr>
          <p:cNvPr id="3" name="Content Placeholder 2">
            <a:extLst>
              <a:ext uri="{FF2B5EF4-FFF2-40B4-BE49-F238E27FC236}">
                <a16:creationId xmlns:a16="http://schemas.microsoft.com/office/drawing/2014/main" id="{C4AC42E7-C683-41A6-B483-2FC21FC6EDF7}"/>
              </a:ext>
            </a:extLst>
          </p:cNvPr>
          <p:cNvSpPr>
            <a:spLocks noGrp="1"/>
          </p:cNvSpPr>
          <p:nvPr>
            <p:ph idx="1"/>
          </p:nvPr>
        </p:nvSpPr>
        <p:spPr>
          <a:xfrm>
            <a:off x="847165" y="1589519"/>
            <a:ext cx="10945906" cy="659412"/>
          </a:xfrm>
        </p:spPr>
        <p:txBody>
          <a:bodyPr/>
          <a:lstStyle/>
          <a:p>
            <a:r>
              <a:rPr lang="en-US" dirty="0"/>
              <a:t>School Aged Child should begin on the first of the month, 7/1/19.</a:t>
            </a:r>
          </a:p>
        </p:txBody>
      </p:sp>
      <p:sp>
        <p:nvSpPr>
          <p:cNvPr id="4" name="Slide Number Placeholder 3">
            <a:extLst>
              <a:ext uri="{FF2B5EF4-FFF2-40B4-BE49-F238E27FC236}">
                <a16:creationId xmlns:a16="http://schemas.microsoft.com/office/drawing/2014/main" id="{C277E966-1078-4E69-A18A-EA507BB4DF69}"/>
              </a:ext>
            </a:extLst>
          </p:cNvPr>
          <p:cNvSpPr>
            <a:spLocks noGrp="1"/>
          </p:cNvSpPr>
          <p:nvPr>
            <p:ph type="sldNum" sz="quarter" idx="10"/>
          </p:nvPr>
        </p:nvSpPr>
        <p:spPr/>
        <p:txBody>
          <a:bodyPr/>
          <a:lstStyle/>
          <a:p>
            <a:fld id="{7C414AED-89CE-4A48-8B2B-1B3A5C68EA2A}" type="slidenum">
              <a:rPr lang="en-US" smtClean="0"/>
              <a:t>37</a:t>
            </a:fld>
            <a:endParaRPr lang="en-US" dirty="0"/>
          </a:p>
        </p:txBody>
      </p:sp>
      <p:pic>
        <p:nvPicPr>
          <p:cNvPr id="6" name="Picture 5">
            <a:extLst>
              <a:ext uri="{FF2B5EF4-FFF2-40B4-BE49-F238E27FC236}">
                <a16:creationId xmlns:a16="http://schemas.microsoft.com/office/drawing/2014/main" id="{23BFA215-B01B-4778-9F3B-9A83CE67C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75" y="2781736"/>
            <a:ext cx="11302482" cy="2505004"/>
          </a:xfrm>
          <a:prstGeom prst="rect">
            <a:avLst/>
          </a:prstGeom>
        </p:spPr>
      </p:pic>
      <p:sp>
        <p:nvSpPr>
          <p:cNvPr id="7" name="Rectangle 6">
            <a:extLst>
              <a:ext uri="{FF2B5EF4-FFF2-40B4-BE49-F238E27FC236}">
                <a16:creationId xmlns:a16="http://schemas.microsoft.com/office/drawing/2014/main" id="{2C478017-A85C-4397-89DD-0E730B7BAF5D}"/>
              </a:ext>
            </a:extLst>
          </p:cNvPr>
          <p:cNvSpPr/>
          <p:nvPr/>
        </p:nvSpPr>
        <p:spPr bwMode="auto">
          <a:xfrm>
            <a:off x="2804984" y="2829697"/>
            <a:ext cx="1594021" cy="432487"/>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64365048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Dependency Special Focused Review (SFR)</a:t>
            </a:r>
          </a:p>
        </p:txBody>
      </p:sp>
      <p:sp>
        <p:nvSpPr>
          <p:cNvPr id="4" name="Slide Number Placeholder 3"/>
          <p:cNvSpPr>
            <a:spLocks noGrp="1"/>
          </p:cNvSpPr>
          <p:nvPr>
            <p:ph type="sldNum" sz="quarter" idx="10"/>
          </p:nvPr>
        </p:nvSpPr>
        <p:spPr/>
        <p:txBody>
          <a:bodyPr/>
          <a:lstStyle/>
          <a:p>
            <a:fld id="{7C414AED-89CE-4A48-8B2B-1B3A5C68EA2A}" type="slidenum">
              <a:rPr lang="en-US" smtClean="0"/>
              <a:t>38</a:t>
            </a:fld>
            <a:endParaRPr lang="en-US" dirty="0"/>
          </a:p>
        </p:txBody>
      </p:sp>
      <p:sp>
        <p:nvSpPr>
          <p:cNvPr id="7" name="TextBox 1"/>
          <p:cNvSpPr txBox="1">
            <a:spLocks noChangeArrowheads="1"/>
          </p:cNvSpPr>
          <p:nvPr/>
        </p:nvSpPr>
        <p:spPr bwMode="auto">
          <a:xfrm>
            <a:off x="692986" y="2490562"/>
            <a:ext cx="113149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George Boyd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Consultant</a:t>
            </a:r>
          </a:p>
          <a:p>
            <a:pPr lvl="0" algn="ctr" eaLnBrk="1" fontAlgn="base" hangingPunct="1">
              <a:spcBef>
                <a:spcPct val="0"/>
              </a:spcBef>
              <a:spcAft>
                <a:spcPct val="0"/>
              </a:spcAft>
              <a:buClrTx/>
              <a:buNone/>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3946960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SFR</a:t>
            </a:r>
          </a:p>
        </p:txBody>
      </p:sp>
      <p:sp>
        <p:nvSpPr>
          <p:cNvPr id="3" name="Content Placeholder 2"/>
          <p:cNvSpPr>
            <a:spLocks noGrp="1"/>
          </p:cNvSpPr>
          <p:nvPr>
            <p:ph idx="1"/>
          </p:nvPr>
        </p:nvSpPr>
        <p:spPr>
          <a:xfrm>
            <a:off x="847165" y="1364974"/>
            <a:ext cx="10945906" cy="4991375"/>
          </a:xfrm>
        </p:spPr>
        <p:txBody>
          <a:bodyPr/>
          <a:lstStyle/>
          <a:p>
            <a:pPr lvl="1"/>
            <a:endParaRPr lang="en-US" dirty="0"/>
          </a:p>
          <a:p>
            <a:pPr marL="457200" lvl="1" indent="0">
              <a:buNone/>
            </a:pPr>
            <a:r>
              <a:rPr lang="en-US" dirty="0"/>
              <a:t>Quality Assurance (214D) is conducting a Dependency Special Focused Review (SFR) to:</a:t>
            </a:r>
          </a:p>
          <a:p>
            <a:pPr lvl="2">
              <a:buFont typeface="Wingdings" panose="05000000000000000000" pitchFamily="2" charset="2"/>
              <a:buChar char="Ø"/>
            </a:pPr>
            <a:r>
              <a:rPr lang="en-US" dirty="0"/>
              <a:t>Check the accuracy of dependency issues</a:t>
            </a:r>
          </a:p>
          <a:p>
            <a:pPr lvl="2">
              <a:buFont typeface="Wingdings" panose="05000000000000000000" pitchFamily="2" charset="2"/>
              <a:buChar char="Ø"/>
            </a:pPr>
            <a:r>
              <a:rPr lang="en-US" dirty="0"/>
              <a:t>Identify error trends</a:t>
            </a:r>
          </a:p>
          <a:p>
            <a:pPr lvl="2">
              <a:buFont typeface="Wingdings" panose="05000000000000000000" pitchFamily="2" charset="2"/>
              <a:buChar char="Ø"/>
            </a:pPr>
            <a:r>
              <a:rPr lang="en-US" dirty="0"/>
              <a:t>Provide recommendations to improve quality</a:t>
            </a:r>
          </a:p>
          <a:p>
            <a:pPr lvl="2">
              <a:buFont typeface="Wingdings" panose="05000000000000000000" pitchFamily="2" charset="2"/>
              <a:buChar char="Ø"/>
            </a:pPr>
            <a:r>
              <a:rPr lang="en-US" dirty="0"/>
              <a:t>Discover areas for which additional training may be needed</a:t>
            </a:r>
          </a:p>
          <a:p>
            <a:pPr lvl="1"/>
            <a:endParaRPr lang="en-US" dirty="0"/>
          </a:p>
          <a:p>
            <a:pPr marL="0" indent="0">
              <a:buNone/>
            </a:pPr>
            <a:r>
              <a:rPr lang="en-US" sz="2400" dirty="0"/>
              <a:t>     National random sample of cases:</a:t>
            </a:r>
          </a:p>
          <a:p>
            <a:pPr lvl="2"/>
            <a:r>
              <a:rPr lang="en-US" dirty="0"/>
              <a:t>Veterans in receipt of monetary benefits</a:t>
            </a:r>
          </a:p>
          <a:p>
            <a:pPr lvl="2"/>
            <a:r>
              <a:rPr lang="en-US" dirty="0"/>
              <a:t>Assigned an initial or increased overall evaluation of 30% or greater </a:t>
            </a:r>
          </a:p>
          <a:p>
            <a:pPr lvl="2"/>
            <a:r>
              <a:rPr lang="en-US" dirty="0"/>
              <a:t>FY 2018 through June 30, 2019</a:t>
            </a:r>
          </a:p>
        </p:txBody>
      </p:sp>
      <p:sp>
        <p:nvSpPr>
          <p:cNvPr id="4" name="Slide Number Placeholder 3"/>
          <p:cNvSpPr>
            <a:spLocks noGrp="1"/>
          </p:cNvSpPr>
          <p:nvPr>
            <p:ph type="sldNum" sz="quarter" idx="10"/>
          </p:nvPr>
        </p:nvSpPr>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328545681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5" y="1406106"/>
            <a:ext cx="11055935" cy="5056478"/>
          </a:xfrm>
        </p:spPr>
        <p:txBody>
          <a:bodyPr/>
          <a:lstStyle/>
          <a:p>
            <a:pPr lvl="1">
              <a:buFont typeface="Wingdings" panose="05000000000000000000" pitchFamily="2" charset="2"/>
              <a:buChar char="v"/>
            </a:pPr>
            <a:r>
              <a:rPr lang="en-US" sz="2800" dirty="0"/>
              <a:t>Deferred Ratings</a:t>
            </a:r>
          </a:p>
          <a:p>
            <a:pPr lvl="1">
              <a:buFont typeface="Wingdings" panose="05000000000000000000" pitchFamily="2" charset="2"/>
              <a:buChar char="v"/>
            </a:pPr>
            <a:r>
              <a:rPr lang="en-US" sz="2800" dirty="0"/>
              <a:t>What’s </a:t>
            </a:r>
            <a:r>
              <a:rPr lang="en-US" sz="2800" i="1" dirty="0"/>
              <a:t>New</a:t>
            </a:r>
            <a:r>
              <a:rPr lang="en-US" sz="2800" dirty="0"/>
              <a:t> in the M21-1?</a:t>
            </a:r>
          </a:p>
          <a:p>
            <a:pPr lvl="1">
              <a:buFont typeface="Wingdings" panose="05000000000000000000" pitchFamily="2" charset="2"/>
              <a:buChar char="v"/>
            </a:pPr>
            <a:r>
              <a:rPr lang="en-US" sz="2800" dirty="0"/>
              <a:t>M21-5, Appeals and Reviews</a:t>
            </a:r>
          </a:p>
          <a:p>
            <a:pPr lvl="1">
              <a:buFont typeface="Wingdings" panose="05000000000000000000" pitchFamily="2" charset="2"/>
              <a:buChar char="v"/>
            </a:pPr>
            <a:r>
              <a:rPr lang="en-US" sz="2800" dirty="0"/>
              <a:t>Previously Denied Issues Within the Scope of the Claim</a:t>
            </a:r>
          </a:p>
          <a:p>
            <a:pPr lvl="1">
              <a:buFont typeface="Wingdings" panose="05000000000000000000" pitchFamily="2" charset="2"/>
              <a:buChar char="v"/>
            </a:pPr>
            <a:r>
              <a:rPr lang="en-US" sz="2800" dirty="0"/>
              <a:t>Accrued Claim Processing</a:t>
            </a:r>
          </a:p>
          <a:p>
            <a:pPr lvl="1">
              <a:buFont typeface="Wingdings" panose="05000000000000000000" pitchFamily="2" charset="2"/>
              <a:buChar char="v"/>
            </a:pPr>
            <a:r>
              <a:rPr lang="en-US" sz="2800" dirty="0"/>
              <a:t>Q-Tips</a:t>
            </a:r>
          </a:p>
          <a:p>
            <a:pPr lvl="2">
              <a:buFont typeface="Wingdings" panose="05000000000000000000" pitchFamily="2" charset="2"/>
              <a:buChar char="q"/>
            </a:pPr>
            <a:r>
              <a:rPr lang="en-US" sz="2400" dirty="0"/>
              <a:t>EP 930 Establishment and VBMS Notes</a:t>
            </a:r>
          </a:p>
          <a:p>
            <a:pPr lvl="2">
              <a:buFont typeface="Wingdings" panose="05000000000000000000" pitchFamily="2" charset="2"/>
              <a:buChar char="q"/>
            </a:pPr>
            <a:r>
              <a:rPr lang="en-US" sz="2400" dirty="0"/>
              <a:t>Selecting Increase Exams in CAPRI</a:t>
            </a:r>
          </a:p>
          <a:p>
            <a:pPr lvl="2">
              <a:buFont typeface="Wingdings" panose="05000000000000000000" pitchFamily="2" charset="2"/>
              <a:buChar char="q"/>
            </a:pPr>
            <a:r>
              <a:rPr lang="en-US" sz="2400" dirty="0"/>
              <a:t>Effective Date for Schoolchildren Turning 18</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SFR</a:t>
            </a:r>
          </a:p>
        </p:txBody>
      </p:sp>
      <p:sp>
        <p:nvSpPr>
          <p:cNvPr id="3" name="Content Placeholder 2"/>
          <p:cNvSpPr>
            <a:spLocks noGrp="1"/>
          </p:cNvSpPr>
          <p:nvPr>
            <p:ph idx="1"/>
          </p:nvPr>
        </p:nvSpPr>
        <p:spPr>
          <a:xfrm>
            <a:off x="847165" y="1444488"/>
            <a:ext cx="10945906" cy="4836672"/>
          </a:xfrm>
        </p:spPr>
        <p:txBody>
          <a:bodyPr/>
          <a:lstStyle/>
          <a:p>
            <a:endParaRPr lang="en-US" sz="2400" dirty="0"/>
          </a:p>
          <a:p>
            <a:endParaRPr lang="en-US" sz="2400" dirty="0"/>
          </a:p>
          <a:p>
            <a:r>
              <a:rPr lang="en-US" sz="2400" dirty="0"/>
              <a:t>Employees responsible for an error, as well as their Coaches, will be notified using the Error Notification process, via the Quality Management System (QMS).  </a:t>
            </a:r>
          </a:p>
          <a:p>
            <a:endParaRPr lang="en-US" sz="2400" dirty="0"/>
          </a:p>
          <a:p>
            <a:r>
              <a:rPr lang="en-US" sz="2400" dirty="0"/>
              <a:t>Corrective action may be required on errors found during this review.  Although errors will be cited (when applicable) and routed to the appropriate RO for corrective action, the station’s quality </a:t>
            </a:r>
            <a:r>
              <a:rPr lang="en-US" sz="2400" b="1" u="sng" dirty="0"/>
              <a:t>will not</a:t>
            </a:r>
            <a:r>
              <a:rPr lang="en-US" sz="2400" dirty="0"/>
              <a:t> be affected.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40</a:t>
            </a:fld>
            <a:endParaRPr lang="en-US" dirty="0"/>
          </a:p>
        </p:txBody>
      </p:sp>
    </p:spTree>
    <p:extLst>
      <p:ext uri="{BB962C8B-B14F-4D97-AF65-F5344CB8AC3E}">
        <p14:creationId xmlns:p14="http://schemas.microsoft.com/office/powerpoint/2010/main" val="422534434"/>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EP Cancellations SFR Results</a:t>
            </a:r>
            <a:br>
              <a:rPr lang="en-US" dirty="0"/>
            </a:br>
            <a:r>
              <a:rPr lang="en-US" dirty="0"/>
              <a:t>and Recommendations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41</a:t>
            </a:fld>
            <a:endParaRPr lang="en-US" dirty="0"/>
          </a:p>
        </p:txBody>
      </p:sp>
      <p:sp>
        <p:nvSpPr>
          <p:cNvPr id="7" name="TextBox 1"/>
          <p:cNvSpPr txBox="1">
            <a:spLocks noChangeArrowheads="1"/>
          </p:cNvSpPr>
          <p:nvPr/>
        </p:nvSpPr>
        <p:spPr bwMode="auto">
          <a:xfrm>
            <a:off x="692986" y="2490562"/>
            <a:ext cx="113149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Christine Alford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Chief</a:t>
            </a:r>
          </a:p>
          <a:p>
            <a:pPr lvl="0" algn="ctr" eaLnBrk="1" fontAlgn="base" hangingPunct="1">
              <a:spcBef>
                <a:spcPct val="0"/>
              </a:spcBef>
              <a:spcAft>
                <a:spcPct val="0"/>
              </a:spcAft>
              <a:buClrTx/>
              <a:buNone/>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4020301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Cancellations SFR</a:t>
            </a:r>
          </a:p>
        </p:txBody>
      </p:sp>
      <p:sp>
        <p:nvSpPr>
          <p:cNvPr id="3" name="Content Placeholder 2"/>
          <p:cNvSpPr>
            <a:spLocks noGrp="1"/>
          </p:cNvSpPr>
          <p:nvPr>
            <p:ph idx="1"/>
          </p:nvPr>
        </p:nvSpPr>
        <p:spPr>
          <a:xfrm>
            <a:off x="847165" y="1364974"/>
            <a:ext cx="10945906" cy="4991375"/>
          </a:xfrm>
        </p:spPr>
        <p:txBody>
          <a:bodyPr/>
          <a:lstStyle/>
          <a:p>
            <a:pPr lvl="1"/>
            <a:endParaRPr lang="en-US" dirty="0"/>
          </a:p>
          <a:p>
            <a:pPr marL="457200" lvl="1" indent="0">
              <a:buNone/>
            </a:pPr>
            <a:r>
              <a:rPr lang="en-US" dirty="0"/>
              <a:t>In August 2019, Quality Assurance (QA) completed a Special Focused Review (SFR) of Cancelled End Products (EPs):  </a:t>
            </a:r>
          </a:p>
          <a:p>
            <a:pPr lvl="2"/>
            <a:r>
              <a:rPr lang="en-US" dirty="0"/>
              <a:t>No process in place to measure the accuracy of cancelled claims</a:t>
            </a:r>
          </a:p>
          <a:p>
            <a:pPr lvl="2"/>
            <a:r>
              <a:rPr lang="en-US" dirty="0"/>
              <a:t>Improper cancellations negatively impact outcome of the EP system</a:t>
            </a:r>
          </a:p>
          <a:p>
            <a:pPr lvl="2"/>
            <a:r>
              <a:rPr lang="en-US" dirty="0"/>
              <a:t>Affects service to the beneficiary</a:t>
            </a:r>
          </a:p>
          <a:p>
            <a:pPr lvl="1"/>
            <a:endParaRPr lang="en-US" dirty="0"/>
          </a:p>
          <a:p>
            <a:pPr marL="457200" lvl="1" indent="0">
              <a:buNone/>
            </a:pPr>
            <a:r>
              <a:rPr lang="en-US" dirty="0"/>
              <a:t>Purpose:</a:t>
            </a:r>
          </a:p>
          <a:p>
            <a:pPr lvl="2">
              <a:buFont typeface="Arial" panose="020B0604020202020204" pitchFamily="34" charset="0"/>
              <a:buChar char="•"/>
            </a:pPr>
            <a:r>
              <a:rPr lang="en-US" dirty="0"/>
              <a:t>Confirm compliance and proper usage of the current EP system</a:t>
            </a:r>
          </a:p>
          <a:p>
            <a:pPr lvl="2">
              <a:buFont typeface="Arial" panose="020B0604020202020204" pitchFamily="34" charset="0"/>
              <a:buChar char="•"/>
            </a:pPr>
            <a:r>
              <a:rPr lang="en-US" dirty="0"/>
              <a:t>Determine the accuracy of EP cancellations</a:t>
            </a:r>
          </a:p>
          <a:p>
            <a:pPr lvl="2">
              <a:buFont typeface="Arial" panose="020B0604020202020204" pitchFamily="34" charset="0"/>
              <a:buChar char="•"/>
            </a:pPr>
            <a:r>
              <a:rPr lang="en-US" dirty="0"/>
              <a:t>Identify error trends</a:t>
            </a:r>
          </a:p>
          <a:p>
            <a:pPr lvl="2">
              <a:buFont typeface="Arial" panose="020B0604020202020204" pitchFamily="34" charset="0"/>
              <a:buChar char="•"/>
            </a:pPr>
            <a:r>
              <a:rPr lang="en-US" dirty="0"/>
              <a:t>Discover areas for which additional training is needed</a:t>
            </a:r>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3243743144"/>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Cancellations SFR</a:t>
            </a:r>
          </a:p>
        </p:txBody>
      </p:sp>
      <p:sp>
        <p:nvSpPr>
          <p:cNvPr id="3" name="Content Placeholder 2"/>
          <p:cNvSpPr>
            <a:spLocks noGrp="1"/>
          </p:cNvSpPr>
          <p:nvPr>
            <p:ph idx="1"/>
          </p:nvPr>
        </p:nvSpPr>
        <p:spPr/>
        <p:txBody>
          <a:bodyPr/>
          <a:lstStyle/>
          <a:p>
            <a:endParaRPr lang="en-US" sz="2400" dirty="0"/>
          </a:p>
          <a:p>
            <a:pPr marL="0" indent="0">
              <a:buNone/>
            </a:pPr>
            <a:r>
              <a:rPr lang="en-US" sz="2400" dirty="0"/>
              <a:t>     National random sample of 261 cases: </a:t>
            </a:r>
          </a:p>
          <a:p>
            <a:pPr lvl="2">
              <a:buFont typeface="Wingdings" panose="05000000000000000000" pitchFamily="2" charset="2"/>
              <a:buChar char="Ø"/>
            </a:pPr>
            <a:r>
              <a:rPr lang="en-US" dirty="0"/>
              <a:t>Pending over 60 days before cancellation</a:t>
            </a:r>
          </a:p>
          <a:p>
            <a:pPr lvl="2">
              <a:buFont typeface="Wingdings" panose="05000000000000000000" pitchFamily="2" charset="2"/>
              <a:buChar char="Ø"/>
            </a:pPr>
            <a:r>
              <a:rPr lang="en-US" dirty="0"/>
              <a:t>Including both rating and non-rating EPs</a:t>
            </a:r>
          </a:p>
          <a:p>
            <a:pPr lvl="2">
              <a:buFont typeface="Wingdings" panose="05000000000000000000" pitchFamily="2" charset="2"/>
              <a:buChar char="Ø"/>
            </a:pPr>
            <a:r>
              <a:rPr lang="en-US" dirty="0"/>
              <a:t>EPs cancelled during FY 2018 and in FY 2019 through 3/31/19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43</a:t>
            </a:fld>
            <a:endParaRPr lang="en-US" dirty="0"/>
          </a:p>
        </p:txBody>
      </p:sp>
      <p:graphicFrame>
        <p:nvGraphicFramePr>
          <p:cNvPr id="5" name="Table 4">
            <a:extLst>
              <a:ext uri="{FF2B5EF4-FFF2-40B4-BE49-F238E27FC236}">
                <a16:creationId xmlns:a16="http://schemas.microsoft.com/office/drawing/2014/main" id="{7AF25228-66D8-46DE-9135-45F5E6D77361}"/>
              </a:ext>
            </a:extLst>
          </p:cNvPr>
          <p:cNvGraphicFramePr>
            <a:graphicFrameLocks noGrp="1"/>
          </p:cNvGraphicFramePr>
          <p:nvPr/>
        </p:nvGraphicFramePr>
        <p:xfrm>
          <a:off x="1451113" y="3935338"/>
          <a:ext cx="9289774" cy="1188720"/>
        </p:xfrm>
        <a:graphic>
          <a:graphicData uri="http://schemas.openxmlformats.org/drawingml/2006/table">
            <a:tbl>
              <a:tblPr bandRow="1">
                <a:tableStyleId>{C4B1156A-380E-4F78-BDF5-A606A8083BF9}</a:tableStyleId>
              </a:tblPr>
              <a:tblGrid>
                <a:gridCol w="4644887">
                  <a:extLst>
                    <a:ext uri="{9D8B030D-6E8A-4147-A177-3AD203B41FA5}">
                      <a16:colId xmlns:a16="http://schemas.microsoft.com/office/drawing/2014/main" val="4076143829"/>
                    </a:ext>
                  </a:extLst>
                </a:gridCol>
                <a:gridCol w="4644887">
                  <a:extLst>
                    <a:ext uri="{9D8B030D-6E8A-4147-A177-3AD203B41FA5}">
                      <a16:colId xmlns:a16="http://schemas.microsoft.com/office/drawing/2014/main" val="1764247345"/>
                    </a:ext>
                  </a:extLst>
                </a:gridCol>
              </a:tblGrid>
              <a:tr h="370840">
                <a:tc>
                  <a:txBody>
                    <a:bodyPr/>
                    <a:lstStyle/>
                    <a:p>
                      <a:r>
                        <a:rPr lang="en-US" sz="2000" b="0" dirty="0">
                          <a:latin typeface="Arial" panose="020B0604020202020204" pitchFamily="34" charset="0"/>
                          <a:cs typeface="Arial" panose="020B0604020202020204" pitchFamily="34" charset="0"/>
                        </a:rPr>
                        <a:t>Rating EPs</a:t>
                      </a:r>
                    </a:p>
                  </a:txBody>
                  <a:tcPr>
                    <a:solidFill>
                      <a:schemeClr val="accent6">
                        <a:lumMod val="20000"/>
                        <a:lumOff val="80000"/>
                      </a:schemeClr>
                    </a:solidFill>
                  </a:tcPr>
                </a:tc>
                <a:tc>
                  <a:txBody>
                    <a:bodyPr/>
                    <a:lstStyle/>
                    <a:p>
                      <a:pPr algn="ctr"/>
                      <a:r>
                        <a:rPr lang="en-US" sz="2000" dirty="0">
                          <a:latin typeface="Arial" panose="020B0604020202020204" pitchFamily="34" charset="0"/>
                          <a:cs typeface="Arial" panose="020B0604020202020204" pitchFamily="34" charset="0"/>
                        </a:rPr>
                        <a:t>81</a:t>
                      </a:r>
                    </a:p>
                  </a:txBody>
                  <a:tcPr>
                    <a:solidFill>
                      <a:schemeClr val="accent6">
                        <a:lumMod val="20000"/>
                        <a:lumOff val="80000"/>
                      </a:schemeClr>
                    </a:solidFill>
                  </a:tcPr>
                </a:tc>
                <a:extLst>
                  <a:ext uri="{0D108BD9-81ED-4DB2-BD59-A6C34878D82A}">
                    <a16:rowId xmlns:a16="http://schemas.microsoft.com/office/drawing/2014/main" val="1965571268"/>
                  </a:ext>
                </a:extLst>
              </a:tr>
              <a:tr h="370840">
                <a:tc>
                  <a:txBody>
                    <a:bodyPr/>
                    <a:lstStyle/>
                    <a:p>
                      <a:r>
                        <a:rPr lang="en-US" sz="2000" b="0" dirty="0">
                          <a:latin typeface="Arial" panose="020B0604020202020204" pitchFamily="34" charset="0"/>
                          <a:cs typeface="Arial" panose="020B0604020202020204" pitchFamily="34" charset="0"/>
                        </a:rPr>
                        <a:t>Non-Rating EPs</a:t>
                      </a:r>
                    </a:p>
                  </a:txBody>
                  <a:tcPr>
                    <a:solidFill>
                      <a:schemeClr val="accent6">
                        <a:lumMod val="20000"/>
                        <a:lumOff val="80000"/>
                      </a:schemeClr>
                    </a:solidFill>
                  </a:tcPr>
                </a:tc>
                <a:tc>
                  <a:txBody>
                    <a:bodyPr/>
                    <a:lstStyle/>
                    <a:p>
                      <a:pPr algn="ctr"/>
                      <a:r>
                        <a:rPr lang="en-US" sz="2000" dirty="0">
                          <a:latin typeface="Arial" panose="020B0604020202020204" pitchFamily="34" charset="0"/>
                          <a:cs typeface="Arial" panose="020B0604020202020204" pitchFamily="34" charset="0"/>
                        </a:rPr>
                        <a:t>180</a:t>
                      </a:r>
                    </a:p>
                  </a:txBody>
                  <a:tcPr>
                    <a:solidFill>
                      <a:schemeClr val="accent6">
                        <a:lumMod val="20000"/>
                        <a:lumOff val="80000"/>
                      </a:schemeClr>
                    </a:solidFill>
                  </a:tcPr>
                </a:tc>
                <a:extLst>
                  <a:ext uri="{0D108BD9-81ED-4DB2-BD59-A6C34878D82A}">
                    <a16:rowId xmlns:a16="http://schemas.microsoft.com/office/drawing/2014/main" val="2397367539"/>
                  </a:ext>
                </a:extLst>
              </a:tr>
              <a:tr h="370840">
                <a:tc>
                  <a:txBody>
                    <a:bodyPr/>
                    <a:lstStyle/>
                    <a:p>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TOTALS:</a:t>
                      </a: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261</a:t>
                      </a:r>
                    </a:p>
                  </a:txBody>
                  <a:tcPr>
                    <a:solidFill>
                      <a:schemeClr val="bg1"/>
                    </a:solidFill>
                  </a:tcPr>
                </a:tc>
                <a:extLst>
                  <a:ext uri="{0D108BD9-81ED-4DB2-BD59-A6C34878D82A}">
                    <a16:rowId xmlns:a16="http://schemas.microsoft.com/office/drawing/2014/main" val="554092241"/>
                  </a:ext>
                </a:extLst>
              </a:tr>
            </a:tbl>
          </a:graphicData>
        </a:graphic>
      </p:graphicFrame>
    </p:spTree>
    <p:extLst>
      <p:ext uri="{BB962C8B-B14F-4D97-AF65-F5344CB8AC3E}">
        <p14:creationId xmlns:p14="http://schemas.microsoft.com/office/powerpoint/2010/main" val="243690438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Cancellations SFR</a:t>
            </a:r>
          </a:p>
        </p:txBody>
      </p:sp>
      <p:sp>
        <p:nvSpPr>
          <p:cNvPr id="3" name="Content Placeholder 2"/>
          <p:cNvSpPr>
            <a:spLocks noGrp="1"/>
          </p:cNvSpPr>
          <p:nvPr>
            <p:ph idx="1"/>
          </p:nvPr>
        </p:nvSpPr>
        <p:spPr>
          <a:xfrm>
            <a:off x="847165" y="1444488"/>
            <a:ext cx="10945906" cy="4836672"/>
          </a:xfrm>
        </p:spPr>
        <p:txBody>
          <a:bodyPr/>
          <a:lstStyle/>
          <a:p>
            <a:r>
              <a:rPr lang="en-US" sz="2400" dirty="0"/>
              <a:t>93 cases contained errors, some of which contained multiple errors.</a:t>
            </a:r>
          </a:p>
          <a:p>
            <a:endParaRPr lang="en-US" sz="2400" dirty="0"/>
          </a:p>
          <a:p>
            <a:endParaRPr lang="en-US" sz="2400" dirty="0"/>
          </a:p>
          <a:p>
            <a:endParaRPr lang="en-US" sz="2400" dirty="0"/>
          </a:p>
          <a:p>
            <a:r>
              <a:rPr lang="en-US" sz="2400" dirty="0"/>
              <a:t>72 of the 93 cases were improperly cancelled, resulting in a 72.4% accuracy. </a:t>
            </a:r>
          </a:p>
          <a:p>
            <a:endParaRPr lang="en-US" sz="2400" dirty="0"/>
          </a:p>
          <a:p>
            <a:r>
              <a:rPr lang="en-US" sz="2400" dirty="0"/>
              <a:t>16 of the 93 cases had one or more benefit entitlement (BE) errors impacting the Veteran’s benefits, while the remaining 77 cases contained non-BE errors.  This amounted to a 93.87% error rate.</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44</a:t>
            </a:fld>
            <a:endParaRPr lang="en-US" dirty="0"/>
          </a:p>
        </p:txBody>
      </p:sp>
      <p:graphicFrame>
        <p:nvGraphicFramePr>
          <p:cNvPr id="6" name="Table 5">
            <a:extLst>
              <a:ext uri="{FF2B5EF4-FFF2-40B4-BE49-F238E27FC236}">
                <a16:creationId xmlns:a16="http://schemas.microsoft.com/office/drawing/2014/main" id="{2D6F14E0-AA89-4FAE-9BE6-097B00A99229}"/>
              </a:ext>
            </a:extLst>
          </p:cNvPr>
          <p:cNvGraphicFramePr>
            <a:graphicFrameLocks noGrp="1"/>
          </p:cNvGraphicFramePr>
          <p:nvPr/>
        </p:nvGraphicFramePr>
        <p:xfrm>
          <a:off x="2032000" y="2047092"/>
          <a:ext cx="8128000" cy="792480"/>
        </p:xfrm>
        <a:graphic>
          <a:graphicData uri="http://schemas.openxmlformats.org/drawingml/2006/table">
            <a:tbl>
              <a:tblPr bandRow="1">
                <a:tableStyleId>{00A15C55-8517-42AA-B614-E9B94910E393}</a:tableStyleId>
              </a:tblPr>
              <a:tblGrid>
                <a:gridCol w="4064000">
                  <a:extLst>
                    <a:ext uri="{9D8B030D-6E8A-4147-A177-3AD203B41FA5}">
                      <a16:colId xmlns:a16="http://schemas.microsoft.com/office/drawing/2014/main" val="4226294243"/>
                    </a:ext>
                  </a:extLst>
                </a:gridCol>
                <a:gridCol w="4064000">
                  <a:extLst>
                    <a:ext uri="{9D8B030D-6E8A-4147-A177-3AD203B41FA5}">
                      <a16:colId xmlns:a16="http://schemas.microsoft.com/office/drawing/2014/main" val="1927448450"/>
                    </a:ext>
                  </a:extLst>
                </a:gridCol>
              </a:tblGrid>
              <a:tr h="144818">
                <a:tc>
                  <a:txBody>
                    <a:bodyPr/>
                    <a:lstStyle/>
                    <a:p>
                      <a:r>
                        <a:rPr lang="en-US" sz="2000" b="1" dirty="0">
                          <a:latin typeface="Arial" panose="020B0604020202020204" pitchFamily="34" charset="0"/>
                          <a:cs typeface="Arial" panose="020B0604020202020204" pitchFamily="34" charset="0"/>
                        </a:rPr>
                        <a:t>Rating 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latin typeface="Arial" panose="020B0604020202020204" pitchFamily="34" charset="0"/>
                          <a:cs typeface="Arial" panose="020B060402020202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58269"/>
                  </a:ext>
                </a:extLst>
              </a:tr>
              <a:tr h="370840">
                <a:tc>
                  <a:txBody>
                    <a:bodyPr/>
                    <a:lstStyle/>
                    <a:p>
                      <a:r>
                        <a:rPr lang="en-US" sz="2000" b="1" dirty="0">
                          <a:latin typeface="Arial" panose="020B0604020202020204" pitchFamily="34" charset="0"/>
                          <a:cs typeface="Arial" panose="020B0604020202020204" pitchFamily="34" charset="0"/>
                        </a:rPr>
                        <a:t>Non-Rating 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latin typeface="Arial" panose="020B0604020202020204" pitchFamily="34" charset="0"/>
                          <a:cs typeface="Arial" panose="020B0604020202020204" pitchFamily="34"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768144"/>
                  </a:ext>
                </a:extLst>
              </a:tr>
            </a:tbl>
          </a:graphicData>
        </a:graphic>
      </p:graphicFrame>
      <p:graphicFrame>
        <p:nvGraphicFramePr>
          <p:cNvPr id="7" name="Table 6">
            <a:extLst>
              <a:ext uri="{FF2B5EF4-FFF2-40B4-BE49-F238E27FC236}">
                <a16:creationId xmlns:a16="http://schemas.microsoft.com/office/drawing/2014/main" id="{771E93A6-BE3E-4706-B452-5ED83F335644}"/>
              </a:ext>
            </a:extLst>
          </p:cNvPr>
          <p:cNvGraphicFramePr>
            <a:graphicFrameLocks noGrp="1"/>
          </p:cNvGraphicFramePr>
          <p:nvPr/>
        </p:nvGraphicFramePr>
        <p:xfrm>
          <a:off x="2032000" y="5413512"/>
          <a:ext cx="8128000" cy="792480"/>
        </p:xfrm>
        <a:graphic>
          <a:graphicData uri="http://schemas.openxmlformats.org/drawingml/2006/table">
            <a:tbl>
              <a:tblPr bandRow="1">
                <a:tableStyleId>{C4B1156A-380E-4F78-BDF5-A606A8083BF9}</a:tableStyleId>
              </a:tblPr>
              <a:tblGrid>
                <a:gridCol w="4064000">
                  <a:extLst>
                    <a:ext uri="{9D8B030D-6E8A-4147-A177-3AD203B41FA5}">
                      <a16:colId xmlns:a16="http://schemas.microsoft.com/office/drawing/2014/main" val="2042526288"/>
                    </a:ext>
                  </a:extLst>
                </a:gridCol>
                <a:gridCol w="4064000">
                  <a:extLst>
                    <a:ext uri="{9D8B030D-6E8A-4147-A177-3AD203B41FA5}">
                      <a16:colId xmlns:a16="http://schemas.microsoft.com/office/drawing/2014/main" val="2853812574"/>
                    </a:ext>
                  </a:extLst>
                </a:gridCol>
              </a:tblGrid>
              <a:tr h="370840">
                <a:tc>
                  <a:txBody>
                    <a:bodyPr/>
                    <a:lstStyle/>
                    <a:p>
                      <a:r>
                        <a:rPr lang="en-US" sz="2000" b="1" i="0" dirty="0">
                          <a:latin typeface="Arial" panose="020B0604020202020204" pitchFamily="34" charset="0"/>
                          <a:cs typeface="Arial" panose="020B0604020202020204" pitchFamily="34" charset="0"/>
                        </a:rPr>
                        <a:t>Rating 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864188"/>
                  </a:ext>
                </a:extLst>
              </a:tr>
              <a:tr h="370840">
                <a:tc>
                  <a:txBody>
                    <a:bodyPr/>
                    <a:lstStyle/>
                    <a:p>
                      <a:r>
                        <a:rPr lang="en-US" sz="2000" b="1" i="0" dirty="0">
                          <a:latin typeface="Arial" panose="020B0604020202020204" pitchFamily="34" charset="0"/>
                          <a:cs typeface="Arial" panose="020B0604020202020204" pitchFamily="34" charset="0"/>
                        </a:rPr>
                        <a:t>Non-Rating 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624878"/>
                  </a:ext>
                </a:extLst>
              </a:tr>
            </a:tbl>
          </a:graphicData>
        </a:graphic>
      </p:graphicFrame>
    </p:spTree>
    <p:extLst>
      <p:ext uri="{BB962C8B-B14F-4D97-AF65-F5344CB8AC3E}">
        <p14:creationId xmlns:p14="http://schemas.microsoft.com/office/powerpoint/2010/main" val="587855205"/>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Cancellations SFR</a:t>
            </a:r>
          </a:p>
        </p:txBody>
      </p:sp>
      <p:sp>
        <p:nvSpPr>
          <p:cNvPr id="4" name="Slide Number Placeholder 3"/>
          <p:cNvSpPr>
            <a:spLocks noGrp="1"/>
          </p:cNvSpPr>
          <p:nvPr>
            <p:ph type="sldNum" sz="quarter" idx="10"/>
          </p:nvPr>
        </p:nvSpPr>
        <p:spPr/>
        <p:txBody>
          <a:bodyPr/>
          <a:lstStyle/>
          <a:p>
            <a:fld id="{7C414AED-89CE-4A48-8B2B-1B3A5C68EA2A}" type="slidenum">
              <a:rPr lang="en-US" smtClean="0"/>
              <a:t>45</a:t>
            </a:fld>
            <a:endParaRPr lang="en-US" dirty="0"/>
          </a:p>
        </p:txBody>
      </p:sp>
      <p:sp>
        <p:nvSpPr>
          <p:cNvPr id="6" name="Content Placeholder 5">
            <a:extLst>
              <a:ext uri="{FF2B5EF4-FFF2-40B4-BE49-F238E27FC236}">
                <a16:creationId xmlns:a16="http://schemas.microsoft.com/office/drawing/2014/main" id="{FC8E8DD0-C9BD-40BC-B97A-1BE4C8C87336}"/>
              </a:ext>
            </a:extLst>
          </p:cNvPr>
          <p:cNvSpPr>
            <a:spLocks noGrp="1"/>
          </p:cNvSpPr>
          <p:nvPr>
            <p:ph idx="1"/>
          </p:nvPr>
        </p:nvSpPr>
        <p:spPr/>
        <p:txBody>
          <a:bodyPr/>
          <a:lstStyle/>
          <a:p>
            <a:pPr marL="0" indent="0">
              <a:buNone/>
            </a:pPr>
            <a:r>
              <a:rPr lang="en-US" sz="2400" dirty="0"/>
              <a:t>     Multiple error trends: </a:t>
            </a:r>
          </a:p>
          <a:p>
            <a:pPr lvl="2"/>
            <a:r>
              <a:rPr lang="en-US" dirty="0"/>
              <a:t>Cancellation of EP when award/rating required</a:t>
            </a:r>
          </a:p>
          <a:p>
            <a:pPr lvl="2"/>
            <a:r>
              <a:rPr lang="en-US" dirty="0"/>
              <a:t>Development action necessary</a:t>
            </a:r>
          </a:p>
          <a:p>
            <a:pPr lvl="2"/>
            <a:r>
              <a:rPr lang="en-US" dirty="0"/>
              <a:t>Work credit warranted</a:t>
            </a:r>
          </a:p>
          <a:p>
            <a:pPr lvl="2"/>
            <a:r>
              <a:rPr lang="en-US" dirty="0"/>
              <a:t>EP cancellation to change station jurisdiction or to change claim label</a:t>
            </a:r>
          </a:p>
          <a:p>
            <a:pPr lvl="1"/>
            <a:endParaRPr lang="en-US" dirty="0"/>
          </a:p>
          <a:p>
            <a:pPr marL="0" indent="0">
              <a:buNone/>
            </a:pPr>
            <a:r>
              <a:rPr lang="en-US" sz="2400" dirty="0"/>
              <a:t>     EP cancellation errors separated into five categories:  </a:t>
            </a:r>
          </a:p>
          <a:p>
            <a:pPr marL="1430338" lvl="2" indent="-514350">
              <a:buFont typeface="+mj-lt"/>
              <a:buAutoNum type="arabicParenR"/>
            </a:pPr>
            <a:r>
              <a:rPr lang="en-US" dirty="0"/>
              <a:t>Requires award action</a:t>
            </a:r>
          </a:p>
          <a:p>
            <a:pPr marL="1430338" lvl="2" indent="-514350">
              <a:buFont typeface="+mj-lt"/>
              <a:buAutoNum type="arabicParenR"/>
            </a:pPr>
            <a:r>
              <a:rPr lang="en-US" dirty="0"/>
              <a:t>Requires development</a:t>
            </a:r>
          </a:p>
          <a:p>
            <a:pPr marL="1430338" lvl="2" indent="-514350">
              <a:buFont typeface="+mj-lt"/>
              <a:buAutoNum type="arabicParenR"/>
            </a:pPr>
            <a:r>
              <a:rPr lang="en-US" dirty="0"/>
              <a:t>Requires rating review</a:t>
            </a:r>
          </a:p>
          <a:p>
            <a:pPr marL="1430338" lvl="2" indent="-514350">
              <a:buFont typeface="+mj-lt"/>
              <a:buAutoNum type="arabicParenR"/>
            </a:pPr>
            <a:r>
              <a:rPr lang="en-US" dirty="0"/>
              <a:t>EP should have been changed to another EP and cleared</a:t>
            </a:r>
          </a:p>
          <a:p>
            <a:pPr marL="1430338" lvl="2" indent="-514350">
              <a:buFont typeface="+mj-lt"/>
              <a:buAutoNum type="arabicParenR"/>
            </a:pPr>
            <a:r>
              <a:rPr lang="en-US" dirty="0"/>
              <a:t>EP should have been cleared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0147375"/>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Cancellations SFR</a:t>
            </a:r>
          </a:p>
        </p:txBody>
      </p:sp>
      <p:sp>
        <p:nvSpPr>
          <p:cNvPr id="3" name="Content Placeholder 2"/>
          <p:cNvSpPr>
            <a:spLocks noGrp="1"/>
          </p:cNvSpPr>
          <p:nvPr>
            <p:ph idx="1"/>
          </p:nvPr>
        </p:nvSpPr>
        <p:spPr/>
        <p:txBody>
          <a:bodyPr/>
          <a:lstStyle/>
          <a:p>
            <a:pPr marL="0" indent="0">
              <a:buNone/>
            </a:pPr>
            <a:r>
              <a:rPr lang="en-US" sz="2400" dirty="0"/>
              <a:t>     Reminders:</a:t>
            </a:r>
          </a:p>
          <a:p>
            <a:pPr lvl="2">
              <a:buFont typeface="Wingdings" panose="05000000000000000000" pitchFamily="2" charset="2"/>
              <a:buChar char="q"/>
            </a:pPr>
            <a:r>
              <a:rPr lang="en-US" sz="2400" dirty="0"/>
              <a:t>Pending Issue File Cancellation (PCAN) command is to be used to cancel the pending issue when credit is </a:t>
            </a:r>
            <a:r>
              <a:rPr lang="en-US" sz="2400" b="1" dirty="0"/>
              <a:t>not</a:t>
            </a:r>
            <a:r>
              <a:rPr lang="en-US" sz="2400" dirty="0"/>
              <a:t> appropriate. Using the PCAN command will result in </a:t>
            </a:r>
            <a:r>
              <a:rPr lang="en-US" sz="2400" b="1" dirty="0"/>
              <a:t>no</a:t>
            </a:r>
            <a:r>
              <a:rPr lang="en-US" sz="2400" dirty="0"/>
              <a:t> work credit being applied to the employee or to the station.</a:t>
            </a:r>
          </a:p>
          <a:p>
            <a:pPr lvl="2">
              <a:buFont typeface="Wingdings" panose="05000000000000000000" pitchFamily="2" charset="2"/>
              <a:buChar char="q"/>
            </a:pPr>
            <a:r>
              <a:rPr lang="en-US" sz="2400" dirty="0"/>
              <a:t>Follow guidance in the </a:t>
            </a:r>
            <a:r>
              <a:rPr lang="en-US" sz="2400" u="sng" dirty="0">
                <a:hlinkClick r:id="rId2"/>
              </a:rPr>
              <a:t>NWQ Playbook</a:t>
            </a:r>
            <a:r>
              <a:rPr lang="en-US" sz="2400" dirty="0"/>
              <a:t> for requesting jurisdiction of an actionable, concurrent EP when not assigned to your station.  </a:t>
            </a:r>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884859861"/>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C0E7-909D-491D-A850-41822ED8DFAA}"/>
              </a:ext>
            </a:extLst>
          </p:cNvPr>
          <p:cNvSpPr>
            <a:spLocks noGrp="1"/>
          </p:cNvSpPr>
          <p:nvPr>
            <p:ph type="title"/>
          </p:nvPr>
        </p:nvSpPr>
        <p:spPr/>
        <p:txBody>
          <a:bodyPr/>
          <a:lstStyle/>
          <a:p>
            <a:r>
              <a:rPr lang="en-US" dirty="0"/>
              <a:t>EP Cancellations SFR</a:t>
            </a:r>
          </a:p>
        </p:txBody>
      </p:sp>
      <p:sp>
        <p:nvSpPr>
          <p:cNvPr id="3" name="Content Placeholder 2">
            <a:extLst>
              <a:ext uri="{FF2B5EF4-FFF2-40B4-BE49-F238E27FC236}">
                <a16:creationId xmlns:a16="http://schemas.microsoft.com/office/drawing/2014/main" id="{6241C774-4D2F-4FD4-90B5-E3F03D7B633D}"/>
              </a:ext>
            </a:extLst>
          </p:cNvPr>
          <p:cNvSpPr>
            <a:spLocks noGrp="1"/>
          </p:cNvSpPr>
          <p:nvPr>
            <p:ph idx="1"/>
          </p:nvPr>
        </p:nvSpPr>
        <p:spPr/>
        <p:txBody>
          <a:bodyPr/>
          <a:lstStyle/>
          <a:p>
            <a:r>
              <a:rPr lang="en-US" dirty="0"/>
              <a:t>Reminders (continued):</a:t>
            </a:r>
          </a:p>
          <a:p>
            <a:pPr lvl="2">
              <a:buFont typeface="Wingdings" panose="05000000000000000000" pitchFamily="2" charset="2"/>
              <a:buChar char="q"/>
            </a:pPr>
            <a:r>
              <a:rPr lang="en-US" sz="2400" dirty="0"/>
              <a:t>Consider use of the Pending Issue File Change (PCHG) command when the EP is not properly established. This command can be used to change the claim label/type or date of claim without the need for cancelling or reestablishing the EP, as delineated in </a:t>
            </a:r>
            <a:r>
              <a:rPr lang="en-US" sz="2400" u="sng" dirty="0">
                <a:hlinkClick r:id="rId2"/>
              </a:rPr>
              <a:t>M21-1 III.ii.1.A.2.b</a:t>
            </a:r>
            <a:r>
              <a:rPr lang="en-US" sz="2400" dirty="0"/>
              <a:t>.</a:t>
            </a:r>
          </a:p>
          <a:p>
            <a:endParaRPr lang="en-US" dirty="0"/>
          </a:p>
          <a:p>
            <a:pPr>
              <a:buFont typeface="Wingdings" panose="05000000000000000000" pitchFamily="2" charset="2"/>
              <a:buChar char="v"/>
            </a:pPr>
            <a:r>
              <a:rPr lang="en-US" dirty="0">
                <a:solidFill>
                  <a:srgbClr val="FF0000"/>
                </a:solidFill>
              </a:rPr>
              <a:t>EPs 030 and 040 </a:t>
            </a:r>
            <a:r>
              <a:rPr lang="en-US" dirty="0"/>
              <a:t>are </a:t>
            </a:r>
            <a:r>
              <a:rPr lang="en-US" dirty="0">
                <a:solidFill>
                  <a:srgbClr val="FF0000"/>
                </a:solidFill>
              </a:rPr>
              <a:t>NOT </a:t>
            </a:r>
            <a:r>
              <a:rPr lang="en-US" dirty="0"/>
              <a:t>subject to the above guidance and should </a:t>
            </a:r>
            <a:r>
              <a:rPr lang="en-US" dirty="0">
                <a:solidFill>
                  <a:srgbClr val="FF0000"/>
                </a:solidFill>
              </a:rPr>
              <a:t>NOT</a:t>
            </a:r>
            <a:r>
              <a:rPr lang="en-US" dirty="0"/>
              <a:t> be changed for data integrity reasons.</a:t>
            </a:r>
            <a:endParaRPr lang="en-US" dirty="0">
              <a:solidFill>
                <a:srgbClr val="FF0000"/>
              </a:solidFill>
            </a:endParaRPr>
          </a:p>
        </p:txBody>
      </p:sp>
      <p:sp>
        <p:nvSpPr>
          <p:cNvPr id="4" name="Slide Number Placeholder 3">
            <a:extLst>
              <a:ext uri="{FF2B5EF4-FFF2-40B4-BE49-F238E27FC236}">
                <a16:creationId xmlns:a16="http://schemas.microsoft.com/office/drawing/2014/main" id="{78085362-B1C1-4537-A58F-6FDBB89C005C}"/>
              </a:ext>
            </a:extLst>
          </p:cNvPr>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435415670"/>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Proper Use of Compensation Service</a:t>
            </a:r>
            <a:br>
              <a:rPr lang="en-US" dirty="0"/>
            </a:br>
            <a:r>
              <a:rPr lang="en-US" dirty="0"/>
              <a:t>Over $25K Special Issue</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
        <p:nvSpPr>
          <p:cNvPr id="7" name="TextBox 1"/>
          <p:cNvSpPr txBox="1">
            <a:spLocks noChangeArrowheads="1"/>
          </p:cNvSpPr>
          <p:nvPr/>
        </p:nvSpPr>
        <p:spPr bwMode="auto">
          <a:xfrm>
            <a:off x="692986" y="2490562"/>
            <a:ext cx="11314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Christine Alford</a:t>
            </a:r>
          </a:p>
        </p:txBody>
      </p:sp>
    </p:spTree>
    <p:extLst>
      <p:ext uri="{BB962C8B-B14F-4D97-AF65-F5344CB8AC3E}">
        <p14:creationId xmlns:p14="http://schemas.microsoft.com/office/powerpoint/2010/main" val="4276249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Service - Over $25K Special Issue</a:t>
            </a:r>
          </a:p>
        </p:txBody>
      </p:sp>
      <p:sp>
        <p:nvSpPr>
          <p:cNvPr id="3" name="Content Placeholder 2"/>
          <p:cNvSpPr>
            <a:spLocks noGrp="1"/>
          </p:cNvSpPr>
          <p:nvPr>
            <p:ph idx="1"/>
          </p:nvPr>
        </p:nvSpPr>
        <p:spPr>
          <a:xfrm>
            <a:off x="1615620" y="940904"/>
            <a:ext cx="9383684" cy="5340256"/>
          </a:xfrm>
        </p:spPr>
        <p:txBody>
          <a:bodyPr/>
          <a:lstStyle/>
          <a:p>
            <a:pPr algn="just"/>
            <a:endParaRPr lang="en-US" dirty="0"/>
          </a:p>
          <a:p>
            <a:pPr algn="just">
              <a:buFont typeface="Wingdings" panose="05000000000000000000" pitchFamily="2" charset="2"/>
              <a:buChar char="q"/>
            </a:pPr>
            <a:endParaRPr lang="en-US" sz="2600" dirty="0"/>
          </a:p>
          <a:p>
            <a:pPr>
              <a:buFont typeface="Wingdings" panose="05000000000000000000" pitchFamily="2" charset="2"/>
              <a:buChar char="q"/>
            </a:pPr>
            <a:r>
              <a:rPr lang="en-US" sz="2600" dirty="0"/>
              <a:t>The </a:t>
            </a:r>
            <a:r>
              <a:rPr lang="en-US" sz="2600" i="1" dirty="0"/>
              <a:t>Compensation Service Review (CS)-Over 25K</a:t>
            </a:r>
            <a:r>
              <a:rPr lang="en-US" sz="2600" dirty="0"/>
              <a:t> Special Issue applies only to cases requiring CS review of administrative decisions involving erroneous payments of $25,000 or greater (</a:t>
            </a:r>
            <a:r>
              <a:rPr lang="en-US" sz="2600" u="sng" dirty="0">
                <a:hlinkClick r:id="rId2"/>
              </a:rPr>
              <a:t>M21 III.v.1.I.3.g</a:t>
            </a:r>
            <a:r>
              <a:rPr lang="en-US" sz="2600" u="sng" dirty="0"/>
              <a:t>)</a:t>
            </a:r>
            <a:r>
              <a:rPr lang="en-US" sz="2600" dirty="0"/>
              <a:t>.</a:t>
            </a:r>
          </a:p>
          <a:p>
            <a:endParaRPr lang="en-US" sz="2600" dirty="0"/>
          </a:p>
          <a:p>
            <a:pPr>
              <a:buFont typeface="Wingdings" panose="05000000000000000000" pitchFamily="2" charset="2"/>
              <a:buChar char="q"/>
            </a:pPr>
            <a:r>
              <a:rPr lang="en-US" sz="2600" dirty="0"/>
              <a:t>To prevent claims processing delays due to misrouting of claims and misallocation of resources, please do not select the </a:t>
            </a:r>
            <a:r>
              <a:rPr lang="en-US" sz="2600" i="1" dirty="0"/>
              <a:t>Over $25K </a:t>
            </a:r>
            <a:r>
              <a:rPr lang="en-US" sz="2600" dirty="0"/>
              <a:t>Special Issue unless the claim falls within the parameters of </a:t>
            </a:r>
            <a:r>
              <a:rPr lang="en-US" sz="2600" u="sng" dirty="0">
                <a:hlinkClick r:id="rId2"/>
              </a:rPr>
              <a:t>M21 III.v.1.I.3.g</a:t>
            </a:r>
            <a:r>
              <a:rPr lang="en-US" sz="2600" u="sng" dirty="0"/>
              <a:t>. </a:t>
            </a:r>
            <a:r>
              <a:rPr lang="en-US" sz="2600" dirty="0"/>
              <a:t>   </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44248333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B259-5ADE-4378-8F31-17C78CB95227}"/>
              </a:ext>
            </a:extLst>
          </p:cNvPr>
          <p:cNvSpPr>
            <a:spLocks noGrp="1"/>
          </p:cNvSpPr>
          <p:nvPr>
            <p:ph type="title"/>
          </p:nvPr>
        </p:nvSpPr>
        <p:spPr/>
        <p:txBody>
          <a:bodyPr/>
          <a:lstStyle/>
          <a:p>
            <a:r>
              <a:rPr lang="en-US" dirty="0"/>
              <a:t>Agenda (Cont’d)</a:t>
            </a:r>
          </a:p>
        </p:txBody>
      </p:sp>
      <p:sp>
        <p:nvSpPr>
          <p:cNvPr id="3" name="Content Placeholder 2">
            <a:extLst>
              <a:ext uri="{FF2B5EF4-FFF2-40B4-BE49-F238E27FC236}">
                <a16:creationId xmlns:a16="http://schemas.microsoft.com/office/drawing/2014/main" id="{CD4F492B-9029-4125-90F5-69D63691722D}"/>
              </a:ext>
            </a:extLst>
          </p:cNvPr>
          <p:cNvSpPr>
            <a:spLocks noGrp="1"/>
          </p:cNvSpPr>
          <p:nvPr>
            <p:ph idx="1"/>
          </p:nvPr>
        </p:nvSpPr>
        <p:spPr/>
        <p:txBody>
          <a:bodyPr/>
          <a:lstStyle/>
          <a:p>
            <a:pPr lvl="1">
              <a:buFont typeface="Wingdings" panose="05000000000000000000" pitchFamily="2" charset="2"/>
              <a:buChar char="v"/>
            </a:pPr>
            <a:r>
              <a:rPr lang="en-US" sz="2800" dirty="0"/>
              <a:t>Dependency Special Focused Review (SFR)</a:t>
            </a:r>
          </a:p>
          <a:p>
            <a:pPr lvl="1">
              <a:buFont typeface="Wingdings" panose="05000000000000000000" pitchFamily="2" charset="2"/>
              <a:buChar char="v"/>
            </a:pPr>
            <a:r>
              <a:rPr lang="en-US" sz="2800" dirty="0"/>
              <a:t>EP Cancellations SFR Results and Recommendations</a:t>
            </a:r>
          </a:p>
          <a:p>
            <a:pPr lvl="1">
              <a:buFont typeface="Wingdings" panose="05000000000000000000" pitchFamily="2" charset="2"/>
              <a:buChar char="v"/>
            </a:pPr>
            <a:r>
              <a:rPr lang="en-US" sz="2800" dirty="0"/>
              <a:t>Proper Use of Compensation Service Over $25K Special Issue</a:t>
            </a:r>
          </a:p>
          <a:p>
            <a:pPr lvl="1">
              <a:buFont typeface="Wingdings" panose="05000000000000000000" pitchFamily="2" charset="2"/>
              <a:buChar char="v"/>
            </a:pPr>
            <a:r>
              <a:rPr lang="en-US" sz="2800" dirty="0"/>
              <a:t>Requirements for Extra-Schedular Requests to Compensation Service</a:t>
            </a:r>
          </a:p>
          <a:p>
            <a:pPr lvl="1">
              <a:buFont typeface="Wingdings" panose="05000000000000000000" pitchFamily="2" charset="2"/>
              <a:buChar char="v"/>
            </a:pPr>
            <a:r>
              <a:rPr lang="en-US" sz="2800" dirty="0"/>
              <a:t>Closing Comments</a:t>
            </a:r>
          </a:p>
          <a:p>
            <a:endParaRPr lang="en-US" dirty="0"/>
          </a:p>
        </p:txBody>
      </p:sp>
      <p:sp>
        <p:nvSpPr>
          <p:cNvPr id="4" name="Slide Number Placeholder 3">
            <a:extLst>
              <a:ext uri="{FF2B5EF4-FFF2-40B4-BE49-F238E27FC236}">
                <a16:creationId xmlns:a16="http://schemas.microsoft.com/office/drawing/2014/main" id="{1D52DCBE-8D67-4A8F-8F27-021994A8085B}"/>
              </a:ext>
            </a:extLst>
          </p:cNvPr>
          <p:cNvSpPr>
            <a:spLocks noGrp="1"/>
          </p:cNvSpPr>
          <p:nvPr>
            <p:ph type="sldNum" sz="quarter" idx="10"/>
          </p:nvPr>
        </p:nvSpPr>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236059368"/>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Compensation Service - Over $25K Special Issue</a:t>
            </a:r>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pic>
        <p:nvPicPr>
          <p:cNvPr id="9" name="Content Placeholder 8">
            <a:extLst>
              <a:ext uri="{FF2B5EF4-FFF2-40B4-BE49-F238E27FC236}">
                <a16:creationId xmlns:a16="http://schemas.microsoft.com/office/drawing/2014/main" id="{B77CA4A9-44EA-4436-A60E-19D25CB6F086}"/>
              </a:ext>
            </a:extLst>
          </p:cNvPr>
          <p:cNvPicPr>
            <a:picLocks noGrp="1"/>
          </p:cNvPicPr>
          <p:nvPr>
            <p:ph idx="1"/>
          </p:nvPr>
        </p:nvPicPr>
        <p:blipFill rotWithShape="1">
          <a:blip r:embed="rId2"/>
          <a:srcRect l="619" t="17926" r="49072" b="11880"/>
          <a:stretch/>
        </p:blipFill>
        <p:spPr bwMode="auto">
          <a:xfrm>
            <a:off x="1364974" y="1589088"/>
            <a:ext cx="8454887" cy="4692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1450705"/>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Service - Over $25K Special Issue System Compliance Error</a:t>
            </a:r>
          </a:p>
        </p:txBody>
      </p:sp>
      <p:sp>
        <p:nvSpPr>
          <p:cNvPr id="8" name="Content Placeholder 7"/>
          <p:cNvSpPr>
            <a:spLocks noGrp="1"/>
          </p:cNvSpPr>
          <p:nvPr>
            <p:ph idx="1"/>
          </p:nvPr>
        </p:nvSpPr>
        <p:spPr>
          <a:xfrm>
            <a:off x="1709529" y="2027583"/>
            <a:ext cx="10083541" cy="4383975"/>
          </a:xfrm>
        </p:spPr>
        <p:txBody>
          <a:bodyPr/>
          <a:lstStyle/>
          <a:p>
            <a:pPr>
              <a:buFont typeface="Wingdings" panose="05000000000000000000" pitchFamily="2" charset="2"/>
              <a:buChar char="v"/>
            </a:pPr>
            <a:r>
              <a:rPr lang="en-US" dirty="0">
                <a:solidFill>
                  <a:srgbClr val="FF0000"/>
                </a:solidFill>
              </a:rPr>
              <a:t>M21-4, Chp. 6, Appendix A, Section “e”</a:t>
            </a:r>
            <a:r>
              <a:rPr lang="en-US" u="sng" dirty="0">
                <a:solidFill>
                  <a:srgbClr val="FF0000"/>
                </a:solidFill>
              </a:rPr>
              <a:t> </a:t>
            </a:r>
          </a:p>
          <a:p>
            <a:pPr>
              <a:buFont typeface="Wingdings" panose="05000000000000000000" pitchFamily="2" charset="2"/>
              <a:buChar char="v"/>
            </a:pPr>
            <a:endParaRPr lang="en-US" u="sng" dirty="0">
              <a:solidFill>
                <a:srgbClr val="FF0000"/>
              </a:solidFill>
            </a:endParaRPr>
          </a:p>
          <a:p>
            <a:pPr lvl="1"/>
            <a:r>
              <a:rPr lang="en-US" sz="2800" dirty="0"/>
              <a:t>Special Issues (SI) in this table are considered system compliance errors</a:t>
            </a:r>
          </a:p>
          <a:p>
            <a:pPr lvl="1"/>
            <a:r>
              <a:rPr lang="en-US" sz="2800" dirty="0"/>
              <a:t>Among these is</a:t>
            </a:r>
            <a:r>
              <a:rPr lang="en-US" sz="2800" i="1" dirty="0"/>
              <a:t> “CS Review – Over $25K” </a:t>
            </a:r>
          </a:p>
          <a:p>
            <a:pPr lvl="1"/>
            <a:r>
              <a:rPr lang="en-US" sz="2800" dirty="0"/>
              <a:t>Requests for approvals of administrative decisions involving overpayments at least $25K due to administrative error</a:t>
            </a:r>
          </a:p>
          <a:p>
            <a:pPr lvl="1"/>
            <a:endParaRPr lang="en-US" sz="2500" dirty="0"/>
          </a:p>
          <a:p>
            <a:pPr lvl="1"/>
            <a:endParaRPr lang="en-US" sz="2500" dirty="0"/>
          </a:p>
          <a:p>
            <a:endParaRPr lang="en-US" sz="3200" dirty="0"/>
          </a:p>
          <a:p>
            <a:endParaRPr lang="en-US" sz="3200" dirty="0"/>
          </a:p>
        </p:txBody>
      </p:sp>
      <p:sp>
        <p:nvSpPr>
          <p:cNvPr id="4" name="Slide Number Placeholder 3"/>
          <p:cNvSpPr>
            <a:spLocks noGrp="1"/>
          </p:cNvSpPr>
          <p:nvPr>
            <p:ph type="sldNum" sz="quarter" idx="10"/>
          </p:nvPr>
        </p:nvSpPr>
        <p:spPr/>
        <p:txBody>
          <a:bodyPr/>
          <a:lstStyle/>
          <a:p>
            <a:r>
              <a:rPr lang="en-US" dirty="0"/>
              <a:t>50</a:t>
            </a:r>
          </a:p>
        </p:txBody>
      </p:sp>
    </p:spTree>
    <p:extLst>
      <p:ext uri="{BB962C8B-B14F-4D97-AF65-F5344CB8AC3E}">
        <p14:creationId xmlns:p14="http://schemas.microsoft.com/office/powerpoint/2010/main" val="2733593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Service - Over $25K Special Issue</a:t>
            </a:r>
          </a:p>
        </p:txBody>
      </p:sp>
      <p:sp>
        <p:nvSpPr>
          <p:cNvPr id="3" name="Content Placeholder 2"/>
          <p:cNvSpPr>
            <a:spLocks noGrp="1"/>
          </p:cNvSpPr>
          <p:nvPr>
            <p:ph idx="1"/>
          </p:nvPr>
        </p:nvSpPr>
        <p:spPr>
          <a:xfrm>
            <a:off x="847165" y="1589518"/>
            <a:ext cx="10945906" cy="4864291"/>
          </a:xfrm>
        </p:spPr>
        <p:txBody>
          <a:bodyPr/>
          <a:lstStyle/>
          <a:p>
            <a:pPr lvl="0"/>
            <a:r>
              <a:rPr lang="en-US" altLang="en-US" sz="2600" dirty="0"/>
              <a:t>Reminder:  </a:t>
            </a:r>
          </a:p>
          <a:p>
            <a:pPr lvl="1">
              <a:buFont typeface="Wingdings" panose="05000000000000000000" pitchFamily="2" charset="2"/>
              <a:buChar char="v"/>
            </a:pPr>
            <a:r>
              <a:rPr lang="en-US" sz="2600" dirty="0">
                <a:solidFill>
                  <a:srgbClr val="FF0000"/>
                </a:solidFill>
              </a:rPr>
              <a:t>M21-4, Chp. 6, Appendix A</a:t>
            </a:r>
            <a:r>
              <a:rPr lang="en-US" sz="2600" u="sng" dirty="0">
                <a:solidFill>
                  <a:srgbClr val="FF0000"/>
                </a:solidFill>
              </a:rPr>
              <a:t> </a:t>
            </a:r>
          </a:p>
          <a:p>
            <a:pPr lvl="1"/>
            <a:r>
              <a:rPr lang="en-US" sz="2600" dirty="0"/>
              <a:t>Table in Section “e” </a:t>
            </a:r>
          </a:p>
          <a:p>
            <a:pPr lvl="1"/>
            <a:endParaRPr lang="en-US" sz="2600" dirty="0">
              <a:solidFill>
                <a:srgbClr val="FF0000"/>
              </a:solidFill>
            </a:endParaRPr>
          </a:p>
          <a:p>
            <a:r>
              <a:rPr lang="en-US" sz="2600" dirty="0"/>
              <a:t>Other Resources:  </a:t>
            </a:r>
          </a:p>
          <a:p>
            <a:pPr lvl="1"/>
            <a:r>
              <a:rPr lang="en-US" sz="2600" dirty="0"/>
              <a:t>Portions of </a:t>
            </a:r>
            <a:r>
              <a:rPr lang="en-US" sz="2600" i="1" dirty="0"/>
              <a:t>VBMS User Guides </a:t>
            </a:r>
            <a:r>
              <a:rPr lang="en-US" sz="2600" dirty="0"/>
              <a:t>referencing </a:t>
            </a:r>
            <a:r>
              <a:rPr lang="en-US" sz="2600" i="1" dirty="0"/>
              <a:t>Contentions</a:t>
            </a:r>
          </a:p>
          <a:p>
            <a:pPr lvl="1"/>
            <a:r>
              <a:rPr lang="en-US" sz="2600" dirty="0"/>
              <a:t>July 2017 CS Bulletin</a:t>
            </a:r>
          </a:p>
          <a:p>
            <a:pPr lvl="1"/>
            <a:r>
              <a:rPr lang="en-US" sz="2600" dirty="0"/>
              <a:t>November 2017 CS Quality Call </a:t>
            </a:r>
          </a:p>
          <a:p>
            <a:pPr lvl="1"/>
            <a:r>
              <a:rPr lang="en-US" altLang="en-US" sz="2600" dirty="0"/>
              <a:t>February 2018 CS Quality Call</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4030421413"/>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Requirements for Extra-Schedular Requests</a:t>
            </a:r>
            <a:br>
              <a:rPr lang="en-US" dirty="0"/>
            </a:br>
            <a:r>
              <a:rPr lang="en-US" dirty="0"/>
              <a:t>to Compensation Service</a:t>
            </a: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sp>
        <p:nvSpPr>
          <p:cNvPr id="7" name="TextBox 1"/>
          <p:cNvSpPr txBox="1">
            <a:spLocks noChangeArrowheads="1"/>
          </p:cNvSpPr>
          <p:nvPr/>
        </p:nvSpPr>
        <p:spPr bwMode="auto">
          <a:xfrm>
            <a:off x="692986" y="2490562"/>
            <a:ext cx="11314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Christine Alford</a:t>
            </a:r>
          </a:p>
        </p:txBody>
      </p:sp>
    </p:spTree>
    <p:extLst>
      <p:ext uri="{BB962C8B-B14F-4D97-AF65-F5344CB8AC3E}">
        <p14:creationId xmlns:p14="http://schemas.microsoft.com/office/powerpoint/2010/main" val="29781091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6F08-1755-4F60-B5B1-BD28B84623F2}"/>
              </a:ext>
            </a:extLst>
          </p:cNvPr>
          <p:cNvSpPr>
            <a:spLocks noGrp="1"/>
          </p:cNvSpPr>
          <p:nvPr>
            <p:ph type="title"/>
          </p:nvPr>
        </p:nvSpPr>
        <p:spPr/>
        <p:txBody>
          <a:bodyPr/>
          <a:lstStyle/>
          <a:p>
            <a:r>
              <a:rPr lang="en-US" dirty="0"/>
              <a:t>Compensation Service – Extra-Schedular</a:t>
            </a:r>
          </a:p>
        </p:txBody>
      </p:sp>
      <p:sp>
        <p:nvSpPr>
          <p:cNvPr id="3" name="Content Placeholder 2">
            <a:extLst>
              <a:ext uri="{FF2B5EF4-FFF2-40B4-BE49-F238E27FC236}">
                <a16:creationId xmlns:a16="http://schemas.microsoft.com/office/drawing/2014/main" id="{ADC69469-942B-4E10-AF03-63F28D174EF7}"/>
              </a:ext>
            </a:extLst>
          </p:cNvPr>
          <p:cNvSpPr>
            <a:spLocks noGrp="1"/>
          </p:cNvSpPr>
          <p:nvPr>
            <p:ph idx="1"/>
          </p:nvPr>
        </p:nvSpPr>
        <p:spPr>
          <a:xfrm>
            <a:off x="847165" y="2186609"/>
            <a:ext cx="10945906" cy="4094550"/>
          </a:xfrm>
        </p:spPr>
        <p:txBody>
          <a:bodyPr/>
          <a:lstStyle/>
          <a:p>
            <a:r>
              <a:rPr lang="en-US" dirty="0"/>
              <a:t>Please follow the steps in the tables in </a:t>
            </a:r>
            <a:r>
              <a:rPr lang="en-US" u="sng" dirty="0">
                <a:hlinkClick r:id="rId2"/>
              </a:rPr>
              <a:t>M21-1 III.iv.6.B.4.d</a:t>
            </a:r>
            <a:r>
              <a:rPr lang="en-US" dirty="0"/>
              <a:t> when referring claims for Extra-Schedular consideration to Compensation Service under either </a:t>
            </a:r>
            <a:r>
              <a:rPr lang="en-US" u="sng" dirty="0">
                <a:hlinkClick r:id="rId3"/>
              </a:rPr>
              <a:t>38 CFR 3.321(b)(1)</a:t>
            </a:r>
            <a:r>
              <a:rPr lang="en-US" dirty="0"/>
              <a:t> or </a:t>
            </a:r>
          </a:p>
          <a:p>
            <a:pPr marL="393700" lvl="1" indent="0">
              <a:buNone/>
            </a:pPr>
            <a:r>
              <a:rPr lang="en-US" sz="2800" u="sng" dirty="0">
                <a:hlinkClick r:id="rId4"/>
              </a:rPr>
              <a:t>38 CFR 4.16</a:t>
            </a:r>
            <a:r>
              <a:rPr lang="en-US" sz="2800" dirty="0"/>
              <a:t>.  </a:t>
            </a:r>
          </a:p>
          <a:p>
            <a:endParaRPr lang="en-US" dirty="0"/>
          </a:p>
          <a:p>
            <a:r>
              <a:rPr lang="en-US" dirty="0"/>
              <a:t>Follow the steps in the tables in M21-1 III.iv.6.B.4.d i referring claims for Extra-Schedular consideration under either </a:t>
            </a:r>
            <a:r>
              <a:rPr lang="en-US" u="sng" dirty="0">
                <a:hlinkClick r:id="rId3"/>
              </a:rPr>
              <a:t>38 CFR 3.321(b)(1)</a:t>
            </a:r>
            <a:r>
              <a:rPr lang="en-US" dirty="0"/>
              <a:t> or </a:t>
            </a:r>
            <a:r>
              <a:rPr lang="en-US" u="sng" dirty="0">
                <a:hlinkClick r:id="rId4"/>
              </a:rPr>
              <a:t>38 CFR 4.16(b)</a:t>
            </a:r>
            <a:r>
              <a:rPr lang="en-US" dirty="0"/>
              <a:t>. </a:t>
            </a:r>
          </a:p>
          <a:p>
            <a:endParaRPr lang="en-US" dirty="0"/>
          </a:p>
        </p:txBody>
      </p:sp>
      <p:sp>
        <p:nvSpPr>
          <p:cNvPr id="4" name="Slide Number Placeholder 3">
            <a:extLst>
              <a:ext uri="{FF2B5EF4-FFF2-40B4-BE49-F238E27FC236}">
                <a16:creationId xmlns:a16="http://schemas.microsoft.com/office/drawing/2014/main" id="{036524D3-BC6F-4B5A-9031-453584B9B9BA}"/>
              </a:ext>
            </a:extLst>
          </p:cNvPr>
          <p:cNvSpPr>
            <a:spLocks noGrp="1"/>
          </p:cNvSpPr>
          <p:nvPr>
            <p:ph type="sldNum" sz="quarter" idx="10"/>
          </p:nvPr>
        </p:nvSpPr>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643934768"/>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Service – Extra-Schedular</a:t>
            </a:r>
          </a:p>
        </p:txBody>
      </p:sp>
      <p:pic>
        <p:nvPicPr>
          <p:cNvPr id="5" name="Content Placeholder 4">
            <a:extLst>
              <a:ext uri="{FF2B5EF4-FFF2-40B4-BE49-F238E27FC236}">
                <a16:creationId xmlns:a16="http://schemas.microsoft.com/office/drawing/2014/main" id="{2E1DECF4-9C9A-4273-899A-6253BCF993B6}"/>
              </a:ext>
            </a:extLst>
          </p:cNvPr>
          <p:cNvPicPr>
            <a:picLocks noGrp="1" noChangeAspect="1"/>
          </p:cNvPicPr>
          <p:nvPr>
            <p:ph idx="1"/>
          </p:nvPr>
        </p:nvPicPr>
        <p:blipFill rotWithShape="1">
          <a:blip r:embed="rId2"/>
          <a:srcRect t="20640" r="50259"/>
          <a:stretch/>
        </p:blipFill>
        <p:spPr>
          <a:xfrm>
            <a:off x="1524498" y="2531165"/>
            <a:ext cx="7619502" cy="3724068"/>
          </a:xfrm>
          <a:prstGeom prst="rect">
            <a:avLst/>
          </a:prstGeom>
        </p:spPr>
      </p:pic>
      <p:sp>
        <p:nvSpPr>
          <p:cNvPr id="4" name="Slide Number Placeholder 3"/>
          <p:cNvSpPr>
            <a:spLocks noGrp="1"/>
          </p:cNvSpPr>
          <p:nvPr>
            <p:ph type="sldNum" sz="quarter" idx="10"/>
          </p:nvPr>
        </p:nvSpPr>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1709638737"/>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56</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Bonnie Kirby</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Compensation Service Quality Review Team at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October 11th</a:t>
            </a:r>
          </a:p>
          <a:p>
            <a:pPr lvl="2"/>
            <a:r>
              <a:rPr lang="en-US" dirty="0">
                <a:solidFill>
                  <a:srgbClr val="FF0000"/>
                </a:solidFill>
              </a:rPr>
              <a:t>Questions submitted after COB Friday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at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59</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768" y="1372224"/>
            <a:ext cx="7352270" cy="287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34564" y="4444554"/>
            <a:ext cx="11505537" cy="191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0" indent="0">
              <a:buNone/>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Quality Call will be conducted on November 13, 2019</a:t>
            </a: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Deferred Ratings</a:t>
            </a:r>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Jessica Flannery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Operations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41196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Deferrals</a:t>
            </a:r>
          </a:p>
        </p:txBody>
      </p:sp>
      <p:sp>
        <p:nvSpPr>
          <p:cNvPr id="3" name="Content Placeholder 2"/>
          <p:cNvSpPr>
            <a:spLocks noGrp="1"/>
          </p:cNvSpPr>
          <p:nvPr>
            <p:ph idx="1"/>
          </p:nvPr>
        </p:nvSpPr>
        <p:spPr/>
        <p:txBody>
          <a:bodyPr/>
          <a:lstStyle/>
          <a:p>
            <a:r>
              <a:rPr lang="en-US" dirty="0"/>
              <a:t>Over 980,000 deferrals created in FY19</a:t>
            </a:r>
          </a:p>
          <a:p>
            <a:pPr lvl="1"/>
            <a:r>
              <a:rPr lang="en-US" b="1" dirty="0"/>
              <a:t>40%</a:t>
            </a:r>
            <a:r>
              <a:rPr lang="en-US" dirty="0"/>
              <a:t> of those deferrals did not contain a manual reference</a:t>
            </a:r>
          </a:p>
          <a:p>
            <a:endParaRPr lang="en-US" sz="1200" b="1" dirty="0"/>
          </a:p>
          <a:p>
            <a:r>
              <a:rPr lang="en-US" b="1" dirty="0"/>
              <a:t>Reminder: </a:t>
            </a:r>
            <a:r>
              <a:rPr lang="en-US" dirty="0"/>
              <a:t>M21-4, 6.8.e requires deferrals to outline all relevant details to include a manual reference(s).</a:t>
            </a:r>
          </a:p>
          <a:p>
            <a:pPr lvl="1"/>
            <a:r>
              <a:rPr lang="en-US" sz="2200" dirty="0"/>
              <a:t>Manual references provide guidance on required claim processing procedures.</a:t>
            </a:r>
          </a:p>
          <a:p>
            <a:pPr lvl="1"/>
            <a:r>
              <a:rPr lang="en-US" sz="2200" dirty="0"/>
              <a:t>Manual references help ensure everyone across the nation is </a:t>
            </a:r>
            <a:r>
              <a:rPr lang="en-US" sz="2200" b="1" dirty="0"/>
              <a:t>consistent</a:t>
            </a:r>
            <a:r>
              <a:rPr lang="en-US" sz="2200" dirty="0"/>
              <a:t> in the rework actions being requested.</a:t>
            </a:r>
          </a:p>
          <a:p>
            <a:pPr lvl="1"/>
            <a:r>
              <a:rPr lang="en-US" sz="2200" dirty="0"/>
              <a:t>When generating a deferral, if you determine there is no applicable reference for the requested action, then you must analyze whether the deferral is truly necessary.</a:t>
            </a:r>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Deferrals</a:t>
            </a:r>
          </a:p>
        </p:txBody>
      </p:sp>
      <p:sp>
        <p:nvSpPr>
          <p:cNvPr id="3" name="Content Placeholder 2"/>
          <p:cNvSpPr>
            <a:spLocks noGrp="1"/>
          </p:cNvSpPr>
          <p:nvPr>
            <p:ph idx="1"/>
          </p:nvPr>
        </p:nvSpPr>
        <p:spPr/>
        <p:txBody>
          <a:bodyPr/>
          <a:lstStyle/>
          <a:p>
            <a:r>
              <a:rPr lang="en-US" dirty="0"/>
              <a:t>A deferral </a:t>
            </a:r>
            <a:r>
              <a:rPr lang="en-US" b="1" dirty="0"/>
              <a:t>should not </a:t>
            </a:r>
            <a:r>
              <a:rPr lang="en-US" dirty="0"/>
              <a:t>be used unless returning a claim to an earlier place within the claims cycle to correct an erroneous or incomplete action. </a:t>
            </a:r>
          </a:p>
          <a:p>
            <a:pPr lvl="1"/>
            <a:r>
              <a:rPr lang="en-US" dirty="0"/>
              <a:t>Missed actions associated with systems compliance, such as service verification, are the responsibility of all claims processors and are not a valid reason for deferrals (unless it requires additional development or an updated rating decision).</a:t>
            </a:r>
          </a:p>
          <a:p>
            <a:pPr lvl="1"/>
            <a:r>
              <a:rPr lang="en-US" dirty="0"/>
              <a:t>Prior to generating a deferral, ask yourself if there were erroneous or incomplete actions that requires the claim to return to an earlier place in the claim cycle. If your answer is NO, you could be generating unnecessary rework.</a:t>
            </a:r>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What’s </a:t>
            </a:r>
            <a:r>
              <a:rPr lang="en-US" i="1" dirty="0"/>
              <a:t>New</a:t>
            </a:r>
            <a:r>
              <a:rPr lang="en-US" dirty="0"/>
              <a:t> in the M21-1?</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Melissa Milenkovic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Acting Chief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Maintenance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907240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CD7B6E5-0F04-4CEF-A7BC-E28EF6BF7FB8}">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7F841B9-F256-4CB1-97A0-D3BB93DA7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26105</TotalTime>
  <Words>2979</Words>
  <Application>Microsoft Office PowerPoint</Application>
  <PresentationFormat>Widescreen</PresentationFormat>
  <Paragraphs>425</Paragraphs>
  <Slides>59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Arial Black</vt:lpstr>
      <vt:lpstr>Calibri</vt:lpstr>
      <vt:lpstr>Century Schoolbook</vt:lpstr>
      <vt:lpstr>Courier New</vt:lpstr>
      <vt:lpstr>Myriad Pro</vt:lpstr>
      <vt:lpstr>Tahoma</vt:lpstr>
      <vt:lpstr>Verdana</vt:lpstr>
      <vt:lpstr>Wingdings</vt:lpstr>
      <vt:lpstr>Ppt0000000</vt:lpstr>
      <vt:lpstr>FOR TMS TRAINING CREDIT</vt:lpstr>
      <vt:lpstr>PowerPoint Presentation</vt:lpstr>
      <vt:lpstr>Welcome to the October 2019 Quality Call</vt:lpstr>
      <vt:lpstr>Agenda</vt:lpstr>
      <vt:lpstr>Agenda (Cont’d)</vt:lpstr>
      <vt:lpstr>Deferred Ratings</vt:lpstr>
      <vt:lpstr>Generating Deferrals</vt:lpstr>
      <vt:lpstr>Generating Deferrals</vt:lpstr>
      <vt:lpstr>What’s New in the M21-1?</vt:lpstr>
      <vt:lpstr>Policy Letter 20-19-08</vt:lpstr>
      <vt:lpstr>Policy Letter 20-19-08</vt:lpstr>
      <vt:lpstr>M21-5, Appeals and Reviews</vt:lpstr>
      <vt:lpstr>AMO – M21-5, Appeals and Reviews</vt:lpstr>
      <vt:lpstr>AMO – M21-5, Appeals and Reviews</vt:lpstr>
      <vt:lpstr>Previously Denied Issues Within the Scope of the Claim</vt:lpstr>
      <vt:lpstr>Previously Denied Issues Within the Scope of the Claim</vt:lpstr>
      <vt:lpstr>Previously Denied Issues Within the Scope of the Claim</vt:lpstr>
      <vt:lpstr>Previously Denied Issues Within the Scope of the Claim</vt:lpstr>
      <vt:lpstr>Previously Denied Issues Within the Scope of the Claim</vt:lpstr>
      <vt:lpstr>Previously Denied Issues Within the Scope of the Claim</vt:lpstr>
      <vt:lpstr>Previously Denied Issues Within the Scope of the Claim</vt:lpstr>
      <vt:lpstr>Previously Denied Issues Within the Scope of the Claim</vt:lpstr>
      <vt:lpstr>Accrued Claim Processing</vt:lpstr>
      <vt:lpstr>Accrued Routing Changes</vt:lpstr>
      <vt:lpstr>Accrued Submission Requirements</vt:lpstr>
      <vt:lpstr>Accrued Processing Reminders</vt:lpstr>
      <vt:lpstr>PowerPoint Presentation</vt:lpstr>
      <vt:lpstr>Q-Tip #1 – EP 930 Establishment                 and VBMS Notes</vt:lpstr>
      <vt:lpstr>Q-Tip #1 – EP 930 Establishment                 and VBMS Notes</vt:lpstr>
      <vt:lpstr>Q-Tip #2 – Selecting Increase Exams in CAPRI</vt:lpstr>
      <vt:lpstr>Choosing the Correct Claim Type  for CAPRI Exam Requests</vt:lpstr>
      <vt:lpstr>Choosing the Correct Claim Type  for CAPRI Exam Requests</vt:lpstr>
      <vt:lpstr>Choosing the Correct Claim Type  for CAPRI Exam Requests</vt:lpstr>
      <vt:lpstr>Q-Tip #3 – Adding Schoolchild from His/Her 18th Birthday</vt:lpstr>
      <vt:lpstr>Q-Tip #3 – Effective Date for Schoolchildren Turning 18</vt:lpstr>
      <vt:lpstr>Q-Tip #3 – Effective Date for Schoolchildren Turning 18</vt:lpstr>
      <vt:lpstr>Q-Tip #3 – Effective Date for Schoolchildren Turning 18</vt:lpstr>
      <vt:lpstr>Dependency Special Focused Review (SFR)</vt:lpstr>
      <vt:lpstr>Dependency SFR</vt:lpstr>
      <vt:lpstr>Dependency SFR</vt:lpstr>
      <vt:lpstr>EP Cancellations SFR Results and Recommendations</vt:lpstr>
      <vt:lpstr>EP Cancellations SFR</vt:lpstr>
      <vt:lpstr>EP Cancellations SFR</vt:lpstr>
      <vt:lpstr>EP Cancellations SFR</vt:lpstr>
      <vt:lpstr>EP Cancellations SFR</vt:lpstr>
      <vt:lpstr>EP Cancellations SFR</vt:lpstr>
      <vt:lpstr>EP Cancellations SFR</vt:lpstr>
      <vt:lpstr>Proper Use of Compensation Service Over $25K Special Issue</vt:lpstr>
      <vt:lpstr>Compensation Service - Over $25K Special Issue</vt:lpstr>
      <vt:lpstr>Compensation Service - Over $25K Special Issue</vt:lpstr>
      <vt:lpstr>Compensation Service - Over $25K Special Issue System Compliance Error</vt:lpstr>
      <vt:lpstr>Compensation Service - Over $25K Special Issue</vt:lpstr>
      <vt:lpstr>Requirements for Extra-Schedular Requests to Compensation Service</vt:lpstr>
      <vt:lpstr>Compensation Service – Extra-Schedular</vt:lpstr>
      <vt:lpstr>Compensation Service – Extra-Schedular</vt:lpstr>
      <vt:lpstr>Questions – Suggestions – Next Quality Call</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October 2019 PowerPoint Presentation</dc:title>
  <dc:subject>Quality Call PowerPoint</dc:subject>
  <dc:creator>Department of Veterans Affairs, Veterans Benefits Administration, Compensation Service, STAFF</dc:creator>
  <cp:keywords>quality assurance,issues,trends,authorization quality,rating quality</cp:keywords>
  <dc:description>This is the presentation for the October 9, 2019 Compensation Service Quality Call.</dc:description>
  <cp:lastModifiedBy>Kathy Poole</cp:lastModifiedBy>
  <cp:revision>1480</cp:revision>
  <dcterms:created xsi:type="dcterms:W3CDTF">2014-04-30T02:32:11Z</dcterms:created>
  <dcterms:modified xsi:type="dcterms:W3CDTF">2019-10-23T13:17:32Z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