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1"/>
  </p:notesMasterIdLst>
  <p:sldIdLst>
    <p:sldId id="285" r:id="rId7"/>
    <p:sldId id="286" r:id="rId8"/>
    <p:sldId id="322" r:id="rId9"/>
    <p:sldId id="350" r:id="rId10"/>
    <p:sldId id="374" r:id="rId11"/>
    <p:sldId id="351" r:id="rId12"/>
    <p:sldId id="360" r:id="rId13"/>
    <p:sldId id="369" r:id="rId14"/>
    <p:sldId id="372" r:id="rId15"/>
    <p:sldId id="373" r:id="rId16"/>
    <p:sldId id="361" r:id="rId17"/>
    <p:sldId id="362" r:id="rId18"/>
    <p:sldId id="363" r:id="rId19"/>
    <p:sldId id="364" r:id="rId20"/>
    <p:sldId id="366" r:id="rId21"/>
    <p:sldId id="365" r:id="rId22"/>
    <p:sldId id="302" r:id="rId23"/>
    <p:sldId id="358" r:id="rId24"/>
    <p:sldId id="308" r:id="rId25"/>
    <p:sldId id="359" r:id="rId26"/>
    <p:sldId id="367" r:id="rId27"/>
    <p:sldId id="368" r:id="rId28"/>
    <p:sldId id="311" r:id="rId29"/>
    <p:sldId id="287"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59" autoAdjust="0"/>
    <p:restoredTop sz="93951" autoAdjust="0"/>
  </p:normalViewPr>
  <p:slideViewPr>
    <p:cSldViewPr>
      <p:cViewPr varScale="1">
        <p:scale>
          <a:sx n="104" d="100"/>
          <a:sy n="104" d="100"/>
        </p:scale>
        <p:origin x="726" y="108"/>
      </p:cViewPr>
      <p:guideLst>
        <p:guide orient="horz" pos="2160"/>
        <p:guide pos="2880"/>
        <p:guide orient="horz" pos="672"/>
        <p:guide pos="288"/>
      </p:guideLst>
    </p:cSldViewPr>
  </p:slideViewPr>
  <p:outlineViewPr>
    <p:cViewPr>
      <p:scale>
        <a:sx n="33" d="100"/>
        <a:sy n="33" d="100"/>
      </p:scale>
      <p:origin x="0" y="-3768"/>
    </p:cViewPr>
  </p:outlineViewPr>
  <p:notesTextViewPr>
    <p:cViewPr>
      <p:scale>
        <a:sx n="1" d="1"/>
        <a:sy n="1" d="1"/>
      </p:scale>
      <p:origin x="0" y="0"/>
    </p:cViewPr>
  </p:notesTextViewPr>
  <p:sorterViewPr>
    <p:cViewPr>
      <p:scale>
        <a:sx n="100" d="100"/>
        <a:sy n="100" d="100"/>
      </p:scale>
      <p:origin x="0" y="-2424"/>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11/7/2019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11/7/2019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11/7/2019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33257/M21-1-Part-III-Subpart-i-Chapter-2-Section-D-Overview-of-the-Integrated-Disability-Evaluation-System-IDES-and-Initial-Claims-Development#3d"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safe.apps.mil/"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October 8,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384630" y="952500"/>
            <a:ext cx="8229600" cy="4953000"/>
          </a:xfrm>
        </p:spPr>
        <p:txBody>
          <a:bodyPr>
            <a:normAutofit lnSpcReduction="10000"/>
          </a:bodyPr>
          <a:lstStyle/>
          <a:p>
            <a:pPr marL="0" indent="0">
              <a:buNone/>
            </a:pPr>
            <a:r>
              <a:rPr lang="en-US" sz="2400" u="sng" dirty="0"/>
              <a:t>DRAS Implications </a:t>
            </a:r>
          </a:p>
          <a:p>
            <a:r>
              <a:rPr lang="en-US" sz="2400" dirty="0"/>
              <a:t>Moving forward, DRAS will not determine disability evaluations for referred conditions when there is no basis for service connection in the evidence of record. </a:t>
            </a:r>
          </a:p>
          <a:p>
            <a:r>
              <a:rPr lang="en-US" sz="2400" dirty="0"/>
              <a:t>When non-duty related conditions have been referred by the Service Department, DRAS will continue to: </a:t>
            </a:r>
          </a:p>
          <a:p>
            <a:pPr lvl="1"/>
            <a:r>
              <a:rPr lang="en-US" sz="2400" dirty="0"/>
              <a:t>address all other IDES conditions, </a:t>
            </a:r>
          </a:p>
          <a:p>
            <a:pPr lvl="1"/>
            <a:r>
              <a:rPr lang="en-US" sz="2400" dirty="0"/>
              <a:t>provide the rating to the PEB, and </a:t>
            </a:r>
          </a:p>
          <a:p>
            <a:pPr lvl="1"/>
            <a:r>
              <a:rPr lang="en-US" sz="2400" dirty="0"/>
              <a:t>update the </a:t>
            </a:r>
            <a:r>
              <a:rPr lang="en-US" sz="2400" i="1" dirty="0"/>
              <a:t>Proposed Rating End Date</a:t>
            </a:r>
            <a:r>
              <a:rPr lang="en-US" sz="2400" dirty="0"/>
              <a:t> in VTA. </a:t>
            </a:r>
          </a:p>
          <a:p>
            <a:r>
              <a:rPr lang="en-US" sz="2400" dirty="0"/>
              <a:t>Additionally, the DRAS must provide notice to the PEB, that no evaluation can be provided</a:t>
            </a:r>
          </a:p>
          <a:p>
            <a:r>
              <a:rPr lang="en-US" sz="2400" dirty="0"/>
              <a:t>All issues formally claimed by the participant must still be decided for VA purposes</a:t>
            </a:r>
            <a:r>
              <a:rPr lang="en-US" sz="2000" dirty="0"/>
              <a:t>.</a:t>
            </a: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72570" y="366203"/>
            <a:ext cx="9144000" cy="365126"/>
          </a:xfrm>
        </p:spPr>
        <p:txBody>
          <a:bodyPr>
            <a:normAutofit fontScale="90000"/>
          </a:bodyPr>
          <a:lstStyle/>
          <a:p>
            <a:r>
              <a:rPr lang="en-US" dirty="0"/>
              <a:t>Non-</a:t>
            </a:r>
            <a:r>
              <a:rPr lang="en-US" sz="4000" dirty="0"/>
              <a:t>Duty Related Referred Conditions (4 of 4)  </a:t>
            </a:r>
            <a:br>
              <a:rPr lang="en-US" dirty="0"/>
            </a:br>
            <a:endParaRPr lang="en-US" dirty="0"/>
          </a:p>
        </p:txBody>
      </p:sp>
    </p:spTree>
    <p:extLst>
      <p:ext uri="{BB962C8B-B14F-4D97-AF65-F5344CB8AC3E}">
        <p14:creationId xmlns:p14="http://schemas.microsoft.com/office/powerpoint/2010/main" val="308709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157C64-D0AC-4B50-BC6E-FC254082035D}"/>
              </a:ext>
            </a:extLst>
          </p:cNvPr>
          <p:cNvSpPr>
            <a:spLocks noGrp="1"/>
          </p:cNvSpPr>
          <p:nvPr>
            <p:ph idx="1"/>
          </p:nvPr>
        </p:nvSpPr>
        <p:spPr>
          <a:xfrm>
            <a:off x="457200" y="796022"/>
            <a:ext cx="8229600" cy="2785377"/>
          </a:xfrm>
        </p:spPr>
        <p:txBody>
          <a:bodyPr>
            <a:normAutofit/>
          </a:bodyPr>
          <a:lstStyle/>
          <a:p>
            <a:r>
              <a:rPr lang="en-US" sz="2500" dirty="0"/>
              <a:t>The PTSD Initial DBQ should be requested only when service-connection has not yet been established. </a:t>
            </a:r>
          </a:p>
          <a:p>
            <a:r>
              <a:rPr lang="en-US" sz="2500" dirty="0"/>
              <a:t>If the participant is currently SC for PTSD, the PTSD Review DBQ must be ordered.</a:t>
            </a:r>
          </a:p>
        </p:txBody>
      </p:sp>
      <p:sp>
        <p:nvSpPr>
          <p:cNvPr id="3" name="Slide Number Placeholder 2">
            <a:extLst>
              <a:ext uri="{FF2B5EF4-FFF2-40B4-BE49-F238E27FC236}">
                <a16:creationId xmlns:a16="http://schemas.microsoft.com/office/drawing/2014/main" id="{D9099C53-31E3-436F-BFE5-41BD920605A7}"/>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8A398D2F-314A-4694-B509-F429B6B24E08}"/>
              </a:ext>
            </a:extLst>
          </p:cNvPr>
          <p:cNvSpPr>
            <a:spLocks noGrp="1"/>
          </p:cNvSpPr>
          <p:nvPr>
            <p:ph type="title"/>
          </p:nvPr>
        </p:nvSpPr>
        <p:spPr>
          <a:xfrm>
            <a:off x="0" y="290194"/>
            <a:ext cx="9144000" cy="365125"/>
          </a:xfrm>
        </p:spPr>
        <p:txBody>
          <a:bodyPr>
            <a:normAutofit fontScale="90000"/>
          </a:bodyPr>
          <a:lstStyle/>
          <a:p>
            <a:r>
              <a:rPr lang="en-US" dirty="0"/>
              <a:t>Requesting PTSD Examinations in IDES Cases </a:t>
            </a:r>
          </a:p>
        </p:txBody>
      </p:sp>
      <p:sp>
        <p:nvSpPr>
          <p:cNvPr id="5" name="TextBox 4">
            <a:extLst>
              <a:ext uri="{FF2B5EF4-FFF2-40B4-BE49-F238E27FC236}">
                <a16:creationId xmlns:a16="http://schemas.microsoft.com/office/drawing/2014/main" id="{933C7E93-566B-4E82-BDA0-4312A2989B1F}"/>
              </a:ext>
            </a:extLst>
          </p:cNvPr>
          <p:cNvSpPr txBox="1"/>
          <p:nvPr/>
        </p:nvSpPr>
        <p:spPr>
          <a:xfrm>
            <a:off x="457200" y="2667000"/>
            <a:ext cx="8077200" cy="2785378"/>
          </a:xfrm>
          <a:prstGeom prst="rect">
            <a:avLst/>
          </a:prstGeom>
          <a:noFill/>
        </p:spPr>
        <p:txBody>
          <a:bodyPr wrap="square" rtlCol="0">
            <a:spAutoFit/>
          </a:bodyPr>
          <a:lstStyle/>
          <a:p>
            <a:pPr marL="342900" indent="-342900">
              <a:buFont typeface="Arial" panose="020B0604020202020204" pitchFamily="34" charset="0"/>
              <a:buChar char="•"/>
            </a:pPr>
            <a:r>
              <a:rPr lang="en-US" sz="2500" dirty="0"/>
              <a:t>If a Veteran with service-connected PTSD is referred to IDES on the basis of that condition, the MSC must: </a:t>
            </a:r>
          </a:p>
          <a:p>
            <a:pPr marL="800100" lvl="1" indent="-342900">
              <a:buFont typeface="Arial" panose="020B0604020202020204" pitchFamily="34" charset="0"/>
              <a:buChar char="•"/>
            </a:pPr>
            <a:r>
              <a:rPr lang="en-US" sz="2500" dirty="0"/>
              <a:t>request the PTSD Review DBQ ordered as indicated above. 	</a:t>
            </a:r>
          </a:p>
          <a:p>
            <a:pPr marL="800100" lvl="1" indent="-342900">
              <a:buFont typeface="Arial" panose="020B0604020202020204" pitchFamily="34" charset="0"/>
              <a:buChar char="•"/>
            </a:pPr>
            <a:r>
              <a:rPr lang="en-US" sz="2500" dirty="0"/>
              <a:t>provide a copy of the previously completed Initial PTSD exam, along with the current PTSD Review DBQ results when returning examination results to the PEBLO </a:t>
            </a:r>
          </a:p>
        </p:txBody>
      </p:sp>
    </p:spTree>
    <p:extLst>
      <p:ext uri="{BB962C8B-B14F-4D97-AF65-F5344CB8AC3E}">
        <p14:creationId xmlns:p14="http://schemas.microsoft.com/office/powerpoint/2010/main" val="260097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4FE426-0DF1-4C88-A2B1-F47926CD709A}"/>
              </a:ext>
            </a:extLst>
          </p:cNvPr>
          <p:cNvSpPr>
            <a:spLocks noGrp="1"/>
          </p:cNvSpPr>
          <p:nvPr>
            <p:ph idx="1"/>
          </p:nvPr>
        </p:nvSpPr>
        <p:spPr/>
        <p:txBody>
          <a:bodyPr>
            <a:normAutofit lnSpcReduction="10000"/>
          </a:bodyPr>
          <a:lstStyle/>
          <a:p>
            <a:r>
              <a:rPr lang="en-US" dirty="0"/>
              <a:t>DoD DTM 18-004 – “Revised Timeliness Goals for IDES” dated was released by DoD.  </a:t>
            </a:r>
          </a:p>
          <a:p>
            <a:r>
              <a:rPr lang="en-US" dirty="0"/>
              <a:t>The new DTM changes he IDES timeline from 230 to 180 days effective October 1, 2019.  </a:t>
            </a:r>
          </a:p>
          <a:p>
            <a:r>
              <a:rPr lang="en-US" dirty="0"/>
              <a:t>VA remains in discussions with DoD about timeliness goals for VA stages.</a:t>
            </a:r>
          </a:p>
          <a:p>
            <a:r>
              <a:rPr lang="en-US" dirty="0"/>
              <a:t> Until further notice, changes, VA stage goals remain as indicated in the M21-1 for VA purposes. </a:t>
            </a:r>
          </a:p>
        </p:txBody>
      </p:sp>
      <p:sp>
        <p:nvSpPr>
          <p:cNvPr id="3" name="Slide Number Placeholder 2">
            <a:extLst>
              <a:ext uri="{FF2B5EF4-FFF2-40B4-BE49-F238E27FC236}">
                <a16:creationId xmlns:a16="http://schemas.microsoft.com/office/drawing/2014/main" id="{D56E0816-2DA6-430D-A5B0-92CD43E9B4A8}"/>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a:extLst>
              <a:ext uri="{FF2B5EF4-FFF2-40B4-BE49-F238E27FC236}">
                <a16:creationId xmlns:a16="http://schemas.microsoft.com/office/drawing/2014/main" id="{C1B290E0-A981-4957-83D4-0A2AA11AD3AF}"/>
              </a:ext>
            </a:extLst>
          </p:cNvPr>
          <p:cNvSpPr>
            <a:spLocks noGrp="1"/>
          </p:cNvSpPr>
          <p:nvPr>
            <p:ph type="title"/>
          </p:nvPr>
        </p:nvSpPr>
        <p:spPr/>
        <p:txBody>
          <a:bodyPr>
            <a:normAutofit fontScale="90000"/>
          </a:bodyPr>
          <a:lstStyle/>
          <a:p>
            <a:r>
              <a:rPr lang="en-US" dirty="0"/>
              <a:t>New IDES Timeline/Stage Goals </a:t>
            </a:r>
          </a:p>
        </p:txBody>
      </p:sp>
    </p:spTree>
    <p:extLst>
      <p:ext uri="{BB962C8B-B14F-4D97-AF65-F5344CB8AC3E}">
        <p14:creationId xmlns:p14="http://schemas.microsoft.com/office/powerpoint/2010/main" val="2430919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471E2D-2DAE-497F-ADFD-CC9105165504}"/>
              </a:ext>
            </a:extLst>
          </p:cNvPr>
          <p:cNvSpPr>
            <a:spLocks noGrp="1"/>
          </p:cNvSpPr>
          <p:nvPr>
            <p:ph idx="1"/>
          </p:nvPr>
        </p:nvSpPr>
        <p:spPr>
          <a:xfrm>
            <a:off x="457200" y="990600"/>
            <a:ext cx="8229600" cy="4876800"/>
          </a:xfrm>
        </p:spPr>
        <p:txBody>
          <a:bodyPr>
            <a:noAutofit/>
          </a:bodyPr>
          <a:lstStyle/>
          <a:p>
            <a:r>
              <a:rPr lang="en-US" sz="2500" dirty="0"/>
              <a:t>As we approach the holidays, MSCs are reminded to inquire about approved leave (non-emergency) during the initial interview that could interfere with the IDES process. If the participant indicates he or she has approved leave that would prevent the timely completion of exams, the MSC should return the referral to the PEBLO as an improper referral and remove the PCS Date. MSCs should confirm with the PEBLO that they are aware of the upcoming leave and see if something can be worked out (ex: SM will attend exams while on leave, etc.). Do not accept a case or submit exam requests if you know the participant will not be available to report for exams.</a:t>
            </a:r>
          </a:p>
        </p:txBody>
      </p:sp>
      <p:sp>
        <p:nvSpPr>
          <p:cNvPr id="3" name="Slide Number Placeholder 2">
            <a:extLst>
              <a:ext uri="{FF2B5EF4-FFF2-40B4-BE49-F238E27FC236}">
                <a16:creationId xmlns:a16="http://schemas.microsoft.com/office/drawing/2014/main" id="{72E40394-AECF-44D6-BDD9-574B271DCF67}"/>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875A0717-90FB-4856-9C23-2C7ED6430AE2}"/>
              </a:ext>
            </a:extLst>
          </p:cNvPr>
          <p:cNvSpPr>
            <a:spLocks noGrp="1"/>
          </p:cNvSpPr>
          <p:nvPr>
            <p:ph type="title"/>
          </p:nvPr>
        </p:nvSpPr>
        <p:spPr/>
        <p:txBody>
          <a:bodyPr>
            <a:normAutofit/>
          </a:bodyPr>
          <a:lstStyle/>
          <a:p>
            <a:r>
              <a:rPr lang="en-US" sz="3600" dirty="0"/>
              <a:t>Holiday Leave and Servicemember Availability</a:t>
            </a:r>
          </a:p>
        </p:txBody>
      </p:sp>
    </p:spTree>
    <p:extLst>
      <p:ext uri="{BB962C8B-B14F-4D97-AF65-F5344CB8AC3E}">
        <p14:creationId xmlns:p14="http://schemas.microsoft.com/office/powerpoint/2010/main" val="183404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564316-C161-4A8E-B689-5BBFBC2A087C}"/>
              </a:ext>
            </a:extLst>
          </p:cNvPr>
          <p:cNvSpPr>
            <a:spLocks noGrp="1"/>
          </p:cNvSpPr>
          <p:nvPr>
            <p:ph idx="1"/>
          </p:nvPr>
        </p:nvSpPr>
        <p:spPr/>
        <p:txBody>
          <a:bodyPr>
            <a:normAutofit/>
          </a:bodyPr>
          <a:lstStyle/>
          <a:p>
            <a:r>
              <a:rPr lang="en-US" sz="2700" dirty="0"/>
              <a:t>Upon request from the PEBLOs MSCs will provide exam appointment information to the PEBLOs</a:t>
            </a:r>
          </a:p>
          <a:p>
            <a:r>
              <a:rPr lang="en-US" sz="2700" dirty="0"/>
              <a:t>VHA exam appointment information is available in CAPRI and QTC/VES exam appointment information is available in VBMS/EMS. </a:t>
            </a:r>
          </a:p>
          <a:p>
            <a:r>
              <a:rPr lang="en-US" sz="2700" dirty="0"/>
              <a:t>Providing appointment information to PEBLO helps ensure the participants report to IDES examinations. </a:t>
            </a:r>
          </a:p>
        </p:txBody>
      </p:sp>
      <p:sp>
        <p:nvSpPr>
          <p:cNvPr id="3" name="Slide Number Placeholder 2">
            <a:extLst>
              <a:ext uri="{FF2B5EF4-FFF2-40B4-BE49-F238E27FC236}">
                <a16:creationId xmlns:a16="http://schemas.microsoft.com/office/drawing/2014/main" id="{71697138-E15D-4370-B3DC-B54A93F1B49B}"/>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53BCCCB9-335B-415A-A87C-6125B40A4F13}"/>
              </a:ext>
            </a:extLst>
          </p:cNvPr>
          <p:cNvSpPr>
            <a:spLocks noGrp="1"/>
          </p:cNvSpPr>
          <p:nvPr>
            <p:ph type="title"/>
          </p:nvPr>
        </p:nvSpPr>
        <p:spPr>
          <a:xfrm>
            <a:off x="0" y="-76200"/>
            <a:ext cx="9144000" cy="838200"/>
          </a:xfrm>
        </p:spPr>
        <p:txBody>
          <a:bodyPr>
            <a:noAutofit/>
          </a:bodyPr>
          <a:lstStyle/>
          <a:p>
            <a:r>
              <a:rPr lang="en-US" sz="2800" dirty="0"/>
              <a:t>Providing IDES Exam Appointment Information to  PEBLOs </a:t>
            </a:r>
          </a:p>
        </p:txBody>
      </p:sp>
    </p:spTree>
    <p:extLst>
      <p:ext uri="{BB962C8B-B14F-4D97-AF65-F5344CB8AC3E}">
        <p14:creationId xmlns:p14="http://schemas.microsoft.com/office/powerpoint/2010/main" val="4227959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6999D1-CB24-4D7C-9351-60701A11B2BA}"/>
              </a:ext>
            </a:extLst>
          </p:cNvPr>
          <p:cNvSpPr>
            <a:spLocks noGrp="1"/>
          </p:cNvSpPr>
          <p:nvPr>
            <p:ph idx="1"/>
          </p:nvPr>
        </p:nvSpPr>
        <p:spPr/>
        <p:txBody>
          <a:bodyPr>
            <a:normAutofit fontScale="92500"/>
          </a:bodyPr>
          <a:lstStyle/>
          <a:p>
            <a:r>
              <a:rPr lang="en-US" sz="2800" dirty="0"/>
              <a:t>HAIMS continues to have issues which is impacting Pre-discharge cases.  </a:t>
            </a:r>
          </a:p>
          <a:p>
            <a:r>
              <a:rPr lang="en-US" sz="2800" dirty="0"/>
              <a:t>HAIMS tested a hotfix a couple of weeks ago which failed</a:t>
            </a:r>
          </a:p>
          <a:p>
            <a:r>
              <a:rPr lang="en-US" sz="2800" dirty="0"/>
              <a:t>Another hotfix is being tested, and if testing goes well, it should be deployed soon.</a:t>
            </a:r>
          </a:p>
          <a:p>
            <a:r>
              <a:rPr lang="en-US" sz="2800" dirty="0"/>
              <a:t>We will provide an update once we have more information. </a:t>
            </a:r>
          </a:p>
          <a:p>
            <a:r>
              <a:rPr lang="en-US" sz="2800" dirty="0"/>
              <a:t>Continue to use all other approved methods for STR transfer (if HAIMS not working) until the issue is resolved. </a:t>
            </a:r>
          </a:p>
        </p:txBody>
      </p:sp>
      <p:sp>
        <p:nvSpPr>
          <p:cNvPr id="3" name="Slide Number Placeholder 2">
            <a:extLst>
              <a:ext uri="{FF2B5EF4-FFF2-40B4-BE49-F238E27FC236}">
                <a16:creationId xmlns:a16="http://schemas.microsoft.com/office/drawing/2014/main" id="{DD94E9E6-78D8-4841-8FAD-0672CF1A6D86}"/>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4C0F6F28-FFD9-4FDC-960D-8242EA515DDE}"/>
              </a:ext>
            </a:extLst>
          </p:cNvPr>
          <p:cNvSpPr>
            <a:spLocks noGrp="1"/>
          </p:cNvSpPr>
          <p:nvPr>
            <p:ph type="title"/>
          </p:nvPr>
        </p:nvSpPr>
        <p:spPr/>
        <p:txBody>
          <a:bodyPr>
            <a:normAutofit fontScale="90000"/>
          </a:bodyPr>
          <a:lstStyle/>
          <a:p>
            <a:r>
              <a:rPr lang="en-US" dirty="0"/>
              <a:t>HAIMS STR Transfer Update </a:t>
            </a:r>
          </a:p>
        </p:txBody>
      </p:sp>
    </p:spTree>
    <p:extLst>
      <p:ext uri="{BB962C8B-B14F-4D97-AF65-F5344CB8AC3E}">
        <p14:creationId xmlns:p14="http://schemas.microsoft.com/office/powerpoint/2010/main" val="1617820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948268"/>
            <a:ext cx="8382000" cy="1938992"/>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as of September 30, 2019</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Table 3">
            <a:extLst>
              <a:ext uri="{FF2B5EF4-FFF2-40B4-BE49-F238E27FC236}">
                <a16:creationId xmlns:a16="http://schemas.microsoft.com/office/drawing/2014/main" id="{04051AF5-B1A0-4E75-BA9E-0414015FC876}"/>
              </a:ext>
            </a:extLst>
          </p:cNvPr>
          <p:cNvGraphicFramePr>
            <a:graphicFrameLocks noGrp="1"/>
          </p:cNvGraphicFramePr>
          <p:nvPr>
            <p:extLst>
              <p:ext uri="{D42A27DB-BD31-4B8C-83A1-F6EECF244321}">
                <p14:modId xmlns:p14="http://schemas.microsoft.com/office/powerpoint/2010/main" val="760168161"/>
              </p:ext>
            </p:extLst>
          </p:nvPr>
        </p:nvGraphicFramePr>
        <p:xfrm>
          <a:off x="609600" y="3050364"/>
          <a:ext cx="7924800" cy="2359836"/>
        </p:xfrm>
        <a:graphic>
          <a:graphicData uri="http://schemas.openxmlformats.org/drawingml/2006/table">
            <a:tbl>
              <a:tblPr firstRow="1" firstCol="1" bandRow="1"/>
              <a:tblGrid>
                <a:gridCol w="3962400">
                  <a:extLst>
                    <a:ext uri="{9D8B030D-6E8A-4147-A177-3AD203B41FA5}">
                      <a16:colId xmlns:a16="http://schemas.microsoft.com/office/drawing/2014/main" val="812610914"/>
                    </a:ext>
                  </a:extLst>
                </a:gridCol>
                <a:gridCol w="3962400">
                  <a:extLst>
                    <a:ext uri="{9D8B030D-6E8A-4147-A177-3AD203B41FA5}">
                      <a16:colId xmlns:a16="http://schemas.microsoft.com/office/drawing/2014/main" val="2457984027"/>
                    </a:ext>
                  </a:extLst>
                </a:gridCol>
              </a:tblGrid>
              <a:tr h="531036">
                <a:tc>
                  <a:txBody>
                    <a:bodyPr/>
                    <a:lstStyle/>
                    <a:p>
                      <a:pPr marL="0" marR="0" algn="ctr">
                        <a:spcBef>
                          <a:spcPts val="0"/>
                        </a:spcBef>
                        <a:spcAft>
                          <a:spcPts val="0"/>
                        </a:spcAft>
                      </a:pPr>
                      <a:r>
                        <a:rPr lang="en-US" sz="2000" b="1"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Stage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Current Performance (AD/NAD)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756097"/>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Claim Development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7792"/>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Medical Stage</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41/37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497490"/>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Proposed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894576"/>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Recon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515600"/>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Exit Interviews</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356510"/>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Final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27/n/a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48439"/>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1" y="-16933"/>
            <a:ext cx="9071430" cy="584775"/>
          </a:xfrm>
          <a:prstGeom prst="rect">
            <a:avLst/>
          </a:prstGeom>
        </p:spPr>
        <p:txBody>
          <a:bodyPr wrap="square">
            <a:spAutoFit/>
          </a:bodyPr>
          <a:lstStyle/>
          <a:p>
            <a:r>
              <a:rPr lang="en-US" sz="3200" b="1" dirty="0">
                <a:solidFill>
                  <a:schemeClr val="bg1"/>
                </a:solidFill>
                <a:latin typeface="+mj-lt"/>
              </a:rPr>
              <a:t>  Exam End Date and Medical Evaluation End Date </a:t>
            </a:r>
          </a:p>
        </p:txBody>
      </p:sp>
      <p:sp>
        <p:nvSpPr>
          <p:cNvPr id="6" name="TextBox 5">
            <a:extLst>
              <a:ext uri="{FF2B5EF4-FFF2-40B4-BE49-F238E27FC236}">
                <a16:creationId xmlns:a16="http://schemas.microsoft.com/office/drawing/2014/main" id="{32B50B2A-C202-49B4-8D18-06A4D5A01AA4}"/>
              </a:ext>
            </a:extLst>
          </p:cNvPr>
          <p:cNvSpPr txBox="1"/>
          <p:nvPr/>
        </p:nvSpPr>
        <p:spPr>
          <a:xfrm>
            <a:off x="533400" y="1219200"/>
            <a:ext cx="7543800" cy="4985980"/>
          </a:xfrm>
          <a:prstGeom prst="rect">
            <a:avLst/>
          </a:prstGeom>
          <a:noFill/>
        </p:spPr>
        <p:txBody>
          <a:bodyPr wrap="square" rtlCol="0">
            <a:spAutoFit/>
          </a:bodyPr>
          <a:lstStyle/>
          <a:p>
            <a:pPr marL="342900" indent="-342900">
              <a:buFont typeface="Arial" panose="020B0604020202020204" pitchFamily="34" charset="0"/>
              <a:buChar char="•"/>
            </a:pPr>
            <a:r>
              <a:rPr lang="en-US" sz="2500" dirty="0"/>
              <a:t>MSCs are reminded they should not change these data fields once the exams have been provided to the PEBLO and a NARSUM Date has been entered by the PEBLO. If an MSC feels these fields need to be changed/updated after a NARSUM date has been entered, contact the IDES Mailbox with details/circumstances for guidance before changing any dates. </a:t>
            </a:r>
          </a:p>
          <a:p>
            <a:pPr marL="342900" indent="-342900">
              <a:buFont typeface="Arial" panose="020B0604020202020204" pitchFamily="34" charset="0"/>
              <a:buChar char="•"/>
            </a:pPr>
            <a:endParaRPr lang="en-US" sz="2500" dirty="0"/>
          </a:p>
          <a:p>
            <a:pPr marL="342900" indent="-342900">
              <a:buFont typeface="Arial" panose="020B0604020202020204" pitchFamily="34" charset="0"/>
              <a:buChar char="•"/>
            </a:pPr>
            <a:r>
              <a:rPr lang="en-US" sz="2500" dirty="0"/>
              <a:t>Note: When the NARSUM and exam dates are out of sequence, DoD contacts this office and we have to contact the MSC.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67507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7220097" cy="5632311"/>
          </a:xfrm>
          <a:prstGeom prst="rect">
            <a:avLst/>
          </a:prstGeom>
        </p:spPr>
        <p:txBody>
          <a:bodyPr wrap="squar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General MSC Topics for Discussion</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defRPr/>
            </a:pPr>
            <a:r>
              <a:rPr lang="en-US" sz="28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Miscellaneous and Open Floor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lv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7ED97D04-674B-4394-8F6C-2E92E0ABEB4B}"/>
              </a:ext>
            </a:extLst>
          </p:cNvPr>
          <p:cNvSpPr/>
          <p:nvPr/>
        </p:nvSpPr>
        <p:spPr>
          <a:xfrm>
            <a:off x="228600" y="990600"/>
            <a:ext cx="8889586" cy="5293757"/>
          </a:xfrm>
          <a:prstGeom prst="rect">
            <a:avLst/>
          </a:prstGeom>
        </p:spPr>
        <p:txBody>
          <a:bodyPr wrap="square">
            <a:spAutoFit/>
          </a:bodyPr>
          <a:lstStyle/>
          <a:p>
            <a:pPr marL="285750" indent="-285750">
              <a:buFont typeface="Wingdings" panose="05000000000000000000" pitchFamily="2" charset="2"/>
              <a:buChar char="Ø"/>
            </a:pPr>
            <a:r>
              <a:rPr lang="en-US" sz="2000" dirty="0">
                <a:cs typeface="Arial" panose="020B0604020202020204" pitchFamily="34" charset="0"/>
              </a:rPr>
              <a:t>Per M21-1 III.i.2.B.1.i, upon receipt of a BDD claim and throughout the time an intake site has custody of it, the intake site is responsible for updating VBMS to show:</a:t>
            </a:r>
          </a:p>
          <a:p>
            <a:pPr marL="285750" indent="-285750">
              <a:buFont typeface="Wingdings" panose="05000000000000000000" pitchFamily="2" charset="2"/>
              <a:buChar char="Ø"/>
            </a:pPr>
            <a:endParaRPr lang="en-US" sz="2000" dirty="0">
              <a:cs typeface="Arial" panose="020B0604020202020204" pitchFamily="34" charset="0"/>
            </a:endParaRPr>
          </a:p>
          <a:p>
            <a:pPr marL="800100" lvl="1" indent="-342900">
              <a:buFont typeface="Arial" panose="020B0604020202020204" pitchFamily="34" charset="0"/>
              <a:buChar char="•"/>
            </a:pPr>
            <a:r>
              <a:rPr lang="en-US" sz="2000" dirty="0">
                <a:cs typeface="Arial" panose="020B0604020202020204" pitchFamily="34" charset="0"/>
              </a:rPr>
              <a:t>all claimed contentions,</a:t>
            </a:r>
          </a:p>
          <a:p>
            <a:pPr marL="800100" lvl="1" indent="-342900">
              <a:buFont typeface="Arial" panose="020B0604020202020204" pitchFamily="34" charset="0"/>
              <a:buChar char="•"/>
            </a:pPr>
            <a:r>
              <a:rPr lang="en-US" sz="2000" dirty="0">
                <a:cs typeface="Arial" panose="020B0604020202020204" pitchFamily="34" charset="0"/>
              </a:rPr>
              <a:t>all claimed dependents, and</a:t>
            </a:r>
          </a:p>
          <a:p>
            <a:pPr marL="800100" lvl="1" indent="-342900">
              <a:buFont typeface="Arial" panose="020B0604020202020204" pitchFamily="34" charset="0"/>
              <a:buChar char="•"/>
            </a:pPr>
            <a:r>
              <a:rPr lang="en-US" sz="2000" dirty="0">
                <a:cs typeface="Arial" panose="020B0604020202020204" pitchFamily="34" charset="0"/>
              </a:rPr>
              <a:t>any development actions taken.</a:t>
            </a:r>
          </a:p>
          <a:p>
            <a:pPr marL="285750" indent="-285750">
              <a:buFont typeface="Wingdings" panose="05000000000000000000" pitchFamily="2" charset="2"/>
              <a:buChar char="Ø"/>
            </a:pPr>
            <a:endParaRPr lang="en-US" sz="2000" dirty="0">
              <a:cs typeface="Arial" panose="020B0604020202020204" pitchFamily="34" charset="0"/>
            </a:endParaRPr>
          </a:p>
          <a:p>
            <a:pPr marL="285750" indent="-285750">
              <a:buFont typeface="Wingdings" panose="05000000000000000000" pitchFamily="2" charset="2"/>
              <a:buChar char="Ø"/>
            </a:pPr>
            <a:r>
              <a:rPr lang="en-US" sz="2000" dirty="0">
                <a:cs typeface="Arial" panose="020B0604020202020204" pitchFamily="34" charset="0"/>
              </a:rPr>
              <a:t>Per M21-1, III.i.2.B.2.b, in addition to the responsibilities described in M21-1, III.i.2.B.1, intake sites are responsible for following the steps in the table provided in M21-1, III.i.2.B.2.b. This includes establishing the BDD claim in VBMS per M21-1, III.i.2.B.2.b (Step 3). The intake site is also responsible to ensure that BDD claims documents are forwarded for VCIP scanning or scan the documents locally per M21-1, III.i.2.B.2.b (Step 5). BDD claims documents must not be sent to Centralized Mail as this will severely delay the time sensitive processing of the BDD claim.   </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9E25A1F5-4C67-40FF-BD73-4734EBD1217B}"/>
              </a:ext>
            </a:extLst>
          </p:cNvPr>
          <p:cNvSpPr txBox="1"/>
          <p:nvPr/>
        </p:nvSpPr>
        <p:spPr>
          <a:xfrm>
            <a:off x="228600" y="0"/>
            <a:ext cx="8686800" cy="461665"/>
          </a:xfrm>
          <a:prstGeom prst="rect">
            <a:avLst/>
          </a:prstGeom>
          <a:noFill/>
        </p:spPr>
        <p:txBody>
          <a:bodyPr wrap="square" rtlCol="0">
            <a:spAutoFit/>
          </a:bodyPr>
          <a:lstStyle/>
          <a:p>
            <a:r>
              <a:rPr lang="en-US" sz="2400" b="1" dirty="0">
                <a:solidFill>
                  <a:schemeClr val="bg1"/>
                </a:solidFill>
                <a:latin typeface="+mj-lt"/>
              </a:rPr>
              <a:t>Intake Site Responsibilities and Scanning of BDD Claims Documents </a:t>
            </a:r>
          </a:p>
        </p:txBody>
      </p:sp>
    </p:spTree>
    <p:extLst>
      <p:ext uri="{BB962C8B-B14F-4D97-AF65-F5344CB8AC3E}">
        <p14:creationId xmlns:p14="http://schemas.microsoft.com/office/powerpoint/2010/main" val="2796948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1462AD-440F-4286-92F0-5D2A800543A3}"/>
              </a:ext>
            </a:extLst>
          </p:cNvPr>
          <p:cNvSpPr>
            <a:spLocks noGrp="1"/>
          </p:cNvSpPr>
          <p:nvPr>
            <p:ph idx="1"/>
          </p:nvPr>
        </p:nvSpPr>
        <p:spPr/>
        <p:txBody>
          <a:bodyPr/>
          <a:lstStyle/>
          <a:p>
            <a:pPr marL="0" indent="0">
              <a:buNone/>
            </a:pPr>
            <a:r>
              <a:rPr lang="en-US" dirty="0"/>
              <a:t>Follow the guidance in </a:t>
            </a:r>
            <a:r>
              <a:rPr lang="en-US" u="sng" dirty="0">
                <a:hlinkClick r:id="rId2"/>
              </a:rPr>
              <a:t>M21-1 III.i.2.D.3.d, MSC Actions When Processing an IDES Referral Package</a:t>
            </a:r>
            <a:r>
              <a:rPr lang="en-US" dirty="0"/>
              <a:t> (steps 11 and 12) for BDD claims as well as IDES regarding updating military service in Participant Profile. We are currently in the process of updating the BDD M21-1 section to include this guidance.  </a:t>
            </a:r>
          </a:p>
          <a:p>
            <a:pPr marL="0" indent="0">
              <a:buNone/>
            </a:pPr>
            <a:endParaRPr lang="en-US" dirty="0"/>
          </a:p>
        </p:txBody>
      </p:sp>
      <p:sp>
        <p:nvSpPr>
          <p:cNvPr id="3" name="Slide Number Placeholder 2">
            <a:extLst>
              <a:ext uri="{FF2B5EF4-FFF2-40B4-BE49-F238E27FC236}">
                <a16:creationId xmlns:a16="http://schemas.microsoft.com/office/drawing/2014/main" id="{166C501F-D7E9-47AF-B655-6CCE610E861A}"/>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1CE94BC2-2CAE-4282-B1B3-94FB894828F2}"/>
              </a:ext>
            </a:extLst>
          </p:cNvPr>
          <p:cNvSpPr>
            <a:spLocks noGrp="1"/>
          </p:cNvSpPr>
          <p:nvPr>
            <p:ph type="title"/>
          </p:nvPr>
        </p:nvSpPr>
        <p:spPr/>
        <p:txBody>
          <a:bodyPr>
            <a:normAutofit fontScale="90000"/>
          </a:bodyPr>
          <a:lstStyle/>
          <a:p>
            <a:r>
              <a:rPr lang="en-US" dirty="0"/>
              <a:t>Participant Profile for BDD Claimants </a:t>
            </a:r>
          </a:p>
        </p:txBody>
      </p:sp>
    </p:spTree>
    <p:extLst>
      <p:ext uri="{BB962C8B-B14F-4D97-AF65-F5344CB8AC3E}">
        <p14:creationId xmlns:p14="http://schemas.microsoft.com/office/powerpoint/2010/main" val="2932852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13BE6-AC43-4DBB-BD54-65C4A9687E12}"/>
              </a:ext>
            </a:extLst>
          </p:cNvPr>
          <p:cNvSpPr>
            <a:spLocks noGrp="1"/>
          </p:cNvSpPr>
          <p:nvPr>
            <p:ph idx="1"/>
          </p:nvPr>
        </p:nvSpPr>
        <p:spPr/>
        <p:txBody>
          <a:bodyPr>
            <a:normAutofit lnSpcReduction="10000"/>
          </a:bodyPr>
          <a:lstStyle/>
          <a:p>
            <a:pPr marL="0" indent="0">
              <a:buNone/>
            </a:pPr>
            <a:r>
              <a:rPr lang="en-US" sz="2400" dirty="0"/>
              <a:t>Thank you to Kevin from Buffalo for sharing his BDD Eligibility Dates Calculator that calculates the precise RAD dates that can be accepted for a BDD claim. Begin by entering the date the claim was received in the stamped date cell located in cell E14 as shown below. </a:t>
            </a:r>
          </a:p>
          <a:p>
            <a:pPr marL="0" indent="0">
              <a:buNone/>
            </a:pPr>
            <a:endParaRPr lang="en-US" sz="2400" dirty="0"/>
          </a:p>
          <a:p>
            <a:pPr marL="0" indent="0">
              <a:buNone/>
            </a:pPr>
            <a:r>
              <a:rPr lang="en-US" sz="2400" dirty="0"/>
              <a:t>   </a:t>
            </a:r>
          </a:p>
          <a:p>
            <a:pPr marL="0" indent="0">
              <a:buNone/>
            </a:pPr>
            <a:endParaRPr lang="en-US" sz="2400" dirty="0"/>
          </a:p>
          <a:p>
            <a:pPr marL="0" indent="0">
              <a:buNone/>
            </a:pPr>
            <a:r>
              <a:rPr lang="en-US" sz="2400" dirty="0"/>
              <a:t>This will calculate the RAD dates 180 to 90 days from this stamped date. The BDD Eligibility Dates Calculator can be found under Pre-Discharge Links and Tools on the Pre-Discharge Intranet Page.</a:t>
            </a:r>
          </a:p>
        </p:txBody>
      </p:sp>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BDD Eligibility Dates Calculator </a:t>
            </a:r>
          </a:p>
        </p:txBody>
      </p:sp>
      <p:pic>
        <p:nvPicPr>
          <p:cNvPr id="8" name="Picture 7">
            <a:extLst>
              <a:ext uri="{FF2B5EF4-FFF2-40B4-BE49-F238E27FC236}">
                <a16:creationId xmlns:a16="http://schemas.microsoft.com/office/drawing/2014/main" id="{36258E82-E879-487D-A9AB-B497EF98B905}"/>
              </a:ext>
            </a:extLst>
          </p:cNvPr>
          <p:cNvPicPr/>
          <p:nvPr/>
        </p:nvPicPr>
        <p:blipFill>
          <a:blip r:embed="rId2"/>
          <a:stretch>
            <a:fillRect/>
          </a:stretch>
        </p:blipFill>
        <p:spPr>
          <a:xfrm>
            <a:off x="685800" y="2743200"/>
            <a:ext cx="3124200" cy="533400"/>
          </a:xfrm>
          <a:prstGeom prst="rect">
            <a:avLst/>
          </a:prstGeom>
        </p:spPr>
      </p:pic>
    </p:spTree>
    <p:extLst>
      <p:ext uri="{BB962C8B-B14F-4D97-AF65-F5344CB8AC3E}">
        <p14:creationId xmlns:p14="http://schemas.microsoft.com/office/powerpoint/2010/main" val="4064971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23</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October 7, 2019.</a:t>
            </a:r>
          </a:p>
        </p:txBody>
      </p:sp>
      <p:graphicFrame>
        <p:nvGraphicFramePr>
          <p:cNvPr id="5" name="Table 4">
            <a:extLst>
              <a:ext uri="{FF2B5EF4-FFF2-40B4-BE49-F238E27FC236}">
                <a16:creationId xmlns:a16="http://schemas.microsoft.com/office/drawing/2014/main" id="{1862D335-5FF5-46E2-AFA2-41F7C2E465F7}"/>
              </a:ext>
            </a:extLst>
          </p:cNvPr>
          <p:cNvGraphicFramePr>
            <a:graphicFrameLocks noGrp="1"/>
          </p:cNvGraphicFramePr>
          <p:nvPr>
            <p:extLst>
              <p:ext uri="{D42A27DB-BD31-4B8C-83A1-F6EECF244321}">
                <p14:modId xmlns:p14="http://schemas.microsoft.com/office/powerpoint/2010/main" val="952438944"/>
              </p:ext>
            </p:extLst>
          </p:nvPr>
        </p:nvGraphicFramePr>
        <p:xfrm>
          <a:off x="1295400" y="2648879"/>
          <a:ext cx="6553200" cy="3165689"/>
        </p:xfrm>
        <a:graphic>
          <a:graphicData uri="http://schemas.openxmlformats.org/drawingml/2006/table">
            <a:tbl>
              <a:tblPr firstRow="1" firstCol="1" bandRow="1"/>
              <a:tblGrid>
                <a:gridCol w="3649883">
                  <a:extLst>
                    <a:ext uri="{9D8B030D-6E8A-4147-A177-3AD203B41FA5}">
                      <a16:colId xmlns:a16="http://schemas.microsoft.com/office/drawing/2014/main" val="3837962873"/>
                    </a:ext>
                  </a:extLst>
                </a:gridCol>
                <a:gridCol w="2903317">
                  <a:extLst>
                    <a:ext uri="{9D8B030D-6E8A-4147-A177-3AD203B41FA5}">
                      <a16:colId xmlns:a16="http://schemas.microsoft.com/office/drawing/2014/main" val="524244791"/>
                    </a:ext>
                  </a:extLst>
                </a:gridCol>
              </a:tblGrid>
              <a:tr h="686997">
                <a:tc>
                  <a:txBody>
                    <a:bodyPr/>
                    <a:lstStyle/>
                    <a:p>
                      <a:pPr marL="0" marR="0" algn="ctr">
                        <a:spcBef>
                          <a:spcPts val="0"/>
                        </a:spcBef>
                        <a:spcAft>
                          <a:spcPts val="0"/>
                        </a:spcAft>
                      </a:pPr>
                      <a:br>
                        <a:rPr lang="en-US" sz="2000" dirty="0">
                          <a:effectLst/>
                          <a:latin typeface="Arial" panose="020B0604020202020204" pitchFamily="34" charset="0"/>
                          <a:ea typeface="Times New Roman" panose="02020603050405020304" pitchFamily="18" charset="0"/>
                          <a:cs typeface="Times New Roman" panose="02020603050405020304" pitchFamily="18" charset="0"/>
                        </a:rPr>
                      </a:b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October 7, 2019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BDD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046809"/>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1,205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9942653"/>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497</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7244140"/>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480226"/>
                  </a:ext>
                </a:extLst>
              </a:tr>
              <a:tr h="588855">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910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818579"/>
                  </a:ext>
                </a:extLst>
              </a:tr>
              <a:tr h="588855">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75.5%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886327"/>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5926407"/>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24</a:t>
            </a:fld>
            <a:endParaRPr lang="en-US" dirty="0"/>
          </a:p>
        </p:txBody>
      </p:sp>
      <p:sp>
        <p:nvSpPr>
          <p:cNvPr id="5" name="Rectangle 4"/>
          <p:cNvSpPr/>
          <p:nvPr/>
        </p:nvSpPr>
        <p:spPr>
          <a:xfrm>
            <a:off x="304800" y="990600"/>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4528432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Coaches Call (Thursday at 2pm)</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MSC Teleconference</a:t>
            </a:r>
            <a:r>
              <a:rPr lang="en-US" sz="2400">
                <a:solidFill>
                  <a:srgbClr val="000000"/>
                </a:solidFill>
                <a:latin typeface="Arial" panose="020B0604020202020204" pitchFamily="34" charset="0"/>
                <a:ea typeface="Times New Roman"/>
                <a:cs typeface="Arial" panose="020B0604020202020204" pitchFamily="34" charset="0"/>
              </a:rPr>
              <a:t>: November 12, </a:t>
            </a:r>
            <a:r>
              <a:rPr lang="en-US" sz="2400">
                <a:latin typeface="Arial" panose="020B0604020202020204" pitchFamily="34" charset="0"/>
                <a:ea typeface="Times New Roman"/>
                <a:cs typeface="Arial" panose="020B0604020202020204" pitchFamily="34" charset="0"/>
              </a:rPr>
              <a:t>2019</a:t>
            </a: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9291D3F1-37A4-484F-9F1E-8CA1B7F3B335}"/>
              </a:ext>
            </a:extLst>
          </p:cNvPr>
          <p:cNvSpPr/>
          <p:nvPr/>
        </p:nvSpPr>
        <p:spPr>
          <a:xfrm>
            <a:off x="39915" y="1089027"/>
            <a:ext cx="8646885" cy="707886"/>
          </a:xfrm>
          <a:prstGeom prst="rect">
            <a:avLst/>
          </a:prstGeom>
        </p:spPr>
        <p:txBody>
          <a:bodyPr wrap="square">
            <a:spAutoFit/>
          </a:bodyPr>
          <a:lstStyle/>
          <a:p>
            <a:pPr marL="342900" indent="-342900">
              <a:buFont typeface="Arial" panose="020B0604020202020204" pitchFamily="34" charset="0"/>
              <a:buChar char="•"/>
              <a:tabLst>
                <a:tab pos="0" algn="l"/>
              </a:tabLst>
            </a:pPr>
            <a:r>
              <a:rPr lang="en-US" sz="2000" dirty="0">
                <a:latin typeface="Arial" panose="020B0604020202020204" pitchFamily="34" charset="0"/>
                <a:ea typeface="Times New Roman" panose="02020603050405020304" pitchFamily="18" charset="0"/>
              </a:rPr>
              <a:t>The following items will be assigned as FY20 mandated training for Pre-Discharge MSCs as noted below: </a:t>
            </a:r>
            <a:endParaRPr lang="en-US" sz="3200" b="1" u="sng" dirty="0">
              <a:latin typeface="Arial" panose="020B060402020202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600200" y="74785"/>
            <a:ext cx="6553200" cy="646331"/>
          </a:xfrm>
          <a:prstGeom prst="rect">
            <a:avLst/>
          </a:prstGeom>
          <a:noFill/>
        </p:spPr>
        <p:txBody>
          <a:bodyPr wrap="square" rtlCol="0">
            <a:spAutoFit/>
          </a:bodyPr>
          <a:lstStyle/>
          <a:p>
            <a:pPr algn="ctr"/>
            <a:r>
              <a:rPr lang="en-US" sz="3600" b="1" dirty="0">
                <a:solidFill>
                  <a:schemeClr val="bg1"/>
                </a:solidFill>
                <a:latin typeface="+mj-lt"/>
                <a:cs typeface="Arial" panose="020B0604020202020204" pitchFamily="34" charset="0"/>
              </a:rPr>
              <a:t>TMS REMINDERS</a:t>
            </a:r>
          </a:p>
        </p:txBody>
      </p:sp>
      <p:graphicFrame>
        <p:nvGraphicFramePr>
          <p:cNvPr id="4" name="Table 3">
            <a:extLst>
              <a:ext uri="{FF2B5EF4-FFF2-40B4-BE49-F238E27FC236}">
                <a16:creationId xmlns:a16="http://schemas.microsoft.com/office/drawing/2014/main" id="{082CA50F-1463-417B-AAFA-4F1F07B464D8}"/>
              </a:ext>
            </a:extLst>
          </p:cNvPr>
          <p:cNvGraphicFramePr>
            <a:graphicFrameLocks noGrp="1"/>
          </p:cNvGraphicFramePr>
          <p:nvPr>
            <p:extLst>
              <p:ext uri="{D42A27DB-BD31-4B8C-83A1-F6EECF244321}">
                <p14:modId xmlns:p14="http://schemas.microsoft.com/office/powerpoint/2010/main" val="3904322429"/>
              </p:ext>
            </p:extLst>
          </p:nvPr>
        </p:nvGraphicFramePr>
        <p:xfrm>
          <a:off x="609600" y="2226379"/>
          <a:ext cx="7239000" cy="2019300"/>
        </p:xfrm>
        <a:graphic>
          <a:graphicData uri="http://schemas.openxmlformats.org/drawingml/2006/table">
            <a:tbl>
              <a:tblPr firstRow="1" firstCol="1" bandRow="1"/>
              <a:tblGrid>
                <a:gridCol w="2345971">
                  <a:extLst>
                    <a:ext uri="{9D8B030D-6E8A-4147-A177-3AD203B41FA5}">
                      <a16:colId xmlns:a16="http://schemas.microsoft.com/office/drawing/2014/main" val="380853710"/>
                    </a:ext>
                  </a:extLst>
                </a:gridCol>
                <a:gridCol w="4893029">
                  <a:extLst>
                    <a:ext uri="{9D8B030D-6E8A-4147-A177-3AD203B41FA5}">
                      <a16:colId xmlns:a16="http://schemas.microsoft.com/office/drawing/2014/main" val="3438135370"/>
                    </a:ext>
                  </a:extLst>
                </a:gridCol>
              </a:tblGrid>
              <a:tr h="205740">
                <a:tc>
                  <a:txBody>
                    <a:bodyPr/>
                    <a:lstStyle/>
                    <a:p>
                      <a:pPr marL="0" marR="0" algn="ctr"/>
                      <a:r>
                        <a:rPr lang="en-US" sz="2000" b="1" u="sng" dirty="0">
                          <a:solidFill>
                            <a:srgbClr val="000000"/>
                          </a:solidFill>
                          <a:effectLst/>
                          <a:latin typeface="Arial" panose="020B0604020202020204" pitchFamily="34" charset="0"/>
                          <a:ea typeface="Calibri" panose="020F0502020204030204" pitchFamily="34" charset="0"/>
                        </a:rPr>
                        <a:t>TMS ID </a:t>
                      </a:r>
                      <a:endParaRPr lang="en-US" sz="2000" u="sng" dirty="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tc>
                  <a:txBody>
                    <a:bodyPr/>
                    <a:lstStyle/>
                    <a:p>
                      <a:pPr marL="0" marR="0" algn="ctr"/>
                      <a:r>
                        <a:rPr lang="en-US" sz="2000" b="1" u="sng" dirty="0">
                          <a:solidFill>
                            <a:srgbClr val="000000"/>
                          </a:solidFill>
                          <a:effectLst/>
                          <a:latin typeface="Arial" panose="020B0604020202020204" pitchFamily="34" charset="0"/>
                          <a:ea typeface="Calibri" panose="020F0502020204030204" pitchFamily="34" charset="0"/>
                        </a:rPr>
                        <a:t>Title</a:t>
                      </a:r>
                      <a:r>
                        <a:rPr lang="en-US" sz="2000" b="1" u="none" dirty="0">
                          <a:solidFill>
                            <a:srgbClr val="000000"/>
                          </a:solidFill>
                          <a:effectLst/>
                          <a:latin typeface="Arial" panose="020B0604020202020204" pitchFamily="34" charset="0"/>
                          <a:ea typeface="Calibri" panose="020F0502020204030204" pitchFamily="34" charset="0"/>
                        </a:rPr>
                        <a:t>   </a:t>
                      </a:r>
                      <a:endParaRPr lang="en-US" sz="2000" u="none" dirty="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extLst>
                  <a:ext uri="{0D108BD9-81ED-4DB2-BD59-A6C34878D82A}">
                    <a16:rowId xmlns:a16="http://schemas.microsoft.com/office/drawing/2014/main" val="2085997430"/>
                  </a:ext>
                </a:extLst>
              </a:tr>
              <a:tr h="205740">
                <a:tc>
                  <a:txBody>
                    <a:bodyPr/>
                    <a:lstStyle/>
                    <a:p>
                      <a:pPr marL="0" marR="0" algn="ctr"/>
                      <a:r>
                        <a:rPr lang="en-US" sz="2000">
                          <a:solidFill>
                            <a:srgbClr val="000000"/>
                          </a:solidFill>
                          <a:effectLst/>
                          <a:latin typeface="Arial" panose="020B0604020202020204" pitchFamily="34" charset="0"/>
                          <a:ea typeface="Calibri" panose="020F0502020204030204" pitchFamily="34" charset="0"/>
                        </a:rPr>
                        <a:t>4527543</a:t>
                      </a:r>
                      <a:endParaRPr lang="en-US" sz="200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tc>
                  <a:txBody>
                    <a:bodyPr/>
                    <a:lstStyle/>
                    <a:p>
                      <a:pPr marL="0" marR="0"/>
                      <a:r>
                        <a:rPr lang="en-US" sz="2000" dirty="0">
                          <a:solidFill>
                            <a:srgbClr val="000000"/>
                          </a:solidFill>
                          <a:effectLst/>
                          <a:latin typeface="Arial" panose="020B0604020202020204" pitchFamily="34" charset="0"/>
                          <a:ea typeface="Calibri" panose="020F0502020204030204" pitchFamily="34" charset="0"/>
                        </a:rPr>
                        <a:t>Deferral Prevention</a:t>
                      </a:r>
                      <a:endParaRPr lang="en-US" sz="2000" dirty="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extLst>
                  <a:ext uri="{0D108BD9-81ED-4DB2-BD59-A6C34878D82A}">
                    <a16:rowId xmlns:a16="http://schemas.microsoft.com/office/drawing/2014/main" val="3789557758"/>
                  </a:ext>
                </a:extLst>
              </a:tr>
              <a:tr h="205740">
                <a:tc>
                  <a:txBody>
                    <a:bodyPr/>
                    <a:lstStyle/>
                    <a:p>
                      <a:pPr marL="0" marR="0" algn="ctr"/>
                      <a:r>
                        <a:rPr lang="en-US" sz="2000">
                          <a:solidFill>
                            <a:srgbClr val="000000"/>
                          </a:solidFill>
                          <a:effectLst/>
                          <a:latin typeface="Arial" panose="020B0604020202020204" pitchFamily="34" charset="0"/>
                          <a:ea typeface="Calibri" panose="020F0502020204030204" pitchFamily="34" charset="0"/>
                        </a:rPr>
                        <a:t>4396799</a:t>
                      </a:r>
                      <a:endParaRPr lang="en-US" sz="200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tc>
                  <a:txBody>
                    <a:bodyPr/>
                    <a:lstStyle/>
                    <a:p>
                      <a:pPr marL="0" marR="0"/>
                      <a:r>
                        <a:rPr lang="en-US" sz="2000">
                          <a:solidFill>
                            <a:srgbClr val="000000"/>
                          </a:solidFill>
                          <a:effectLst/>
                          <a:latin typeface="Arial" panose="020B0604020202020204" pitchFamily="34" charset="0"/>
                          <a:ea typeface="Calibri" panose="020F0502020204030204" pitchFamily="34" charset="0"/>
                        </a:rPr>
                        <a:t>Pre-Discharge BDD Claim Development</a:t>
                      </a:r>
                      <a:endParaRPr lang="en-US" sz="200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extLst>
                  <a:ext uri="{0D108BD9-81ED-4DB2-BD59-A6C34878D82A}">
                    <a16:rowId xmlns:a16="http://schemas.microsoft.com/office/drawing/2014/main" val="2592540971"/>
                  </a:ext>
                </a:extLst>
              </a:tr>
              <a:tr h="205740">
                <a:tc>
                  <a:txBody>
                    <a:bodyPr/>
                    <a:lstStyle/>
                    <a:p>
                      <a:pPr marL="0" marR="0" algn="ctr"/>
                      <a:r>
                        <a:rPr lang="en-US" sz="2000">
                          <a:solidFill>
                            <a:srgbClr val="000000"/>
                          </a:solidFill>
                          <a:effectLst/>
                          <a:latin typeface="Arial" panose="020B0604020202020204" pitchFamily="34" charset="0"/>
                          <a:ea typeface="Calibri" panose="020F0502020204030204" pitchFamily="34" charset="0"/>
                        </a:rPr>
                        <a:t>4486731</a:t>
                      </a:r>
                      <a:endParaRPr lang="en-US" sz="200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tc>
                  <a:txBody>
                    <a:bodyPr/>
                    <a:lstStyle/>
                    <a:p>
                      <a:pPr marL="0" marR="0"/>
                      <a:r>
                        <a:rPr lang="en-US" sz="2000">
                          <a:solidFill>
                            <a:srgbClr val="000000"/>
                          </a:solidFill>
                          <a:effectLst/>
                          <a:latin typeface="Arial" panose="020B0604020202020204" pitchFamily="34" charset="0"/>
                          <a:ea typeface="Calibri" panose="020F0502020204030204" pitchFamily="34" charset="0"/>
                        </a:rPr>
                        <a:t>Benefits Delivery at Discharge (BDD) Claims Establishment (CEST)</a:t>
                      </a:r>
                      <a:endParaRPr lang="en-US" sz="200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extLst>
                  <a:ext uri="{0D108BD9-81ED-4DB2-BD59-A6C34878D82A}">
                    <a16:rowId xmlns:a16="http://schemas.microsoft.com/office/drawing/2014/main" val="2853092406"/>
                  </a:ext>
                </a:extLst>
              </a:tr>
              <a:tr h="205740">
                <a:tc>
                  <a:txBody>
                    <a:bodyPr/>
                    <a:lstStyle/>
                    <a:p>
                      <a:pPr marL="0" marR="0" algn="ctr"/>
                      <a:r>
                        <a:rPr lang="en-US" sz="2000">
                          <a:solidFill>
                            <a:srgbClr val="000000"/>
                          </a:solidFill>
                          <a:effectLst/>
                          <a:latin typeface="Arial" panose="020B0604020202020204" pitchFamily="34" charset="0"/>
                          <a:ea typeface="Calibri" panose="020F0502020204030204" pitchFamily="34" charset="0"/>
                        </a:rPr>
                        <a:t>4245283 </a:t>
                      </a:r>
                      <a:endParaRPr lang="en-US" sz="200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tc>
                  <a:txBody>
                    <a:bodyPr/>
                    <a:lstStyle/>
                    <a:p>
                      <a:pPr marL="0" marR="0"/>
                      <a:r>
                        <a:rPr lang="en-US" sz="2000" dirty="0">
                          <a:solidFill>
                            <a:srgbClr val="000000"/>
                          </a:solidFill>
                          <a:effectLst/>
                          <a:latin typeface="Arial" panose="020B0604020202020204" pitchFamily="34" charset="0"/>
                          <a:ea typeface="Calibri" panose="020F0502020204030204" pitchFamily="34" charset="0"/>
                        </a:rPr>
                        <a:t>Exams: Who, When, and How</a:t>
                      </a:r>
                      <a:endParaRPr lang="en-US" sz="2000" dirty="0">
                        <a:solidFill>
                          <a:srgbClr val="000000"/>
                        </a:solidFill>
                        <a:effectLst/>
                        <a:latin typeface="Calibri" panose="020F0502020204030204" pitchFamily="34" charset="0"/>
                        <a:ea typeface="Calibri" panose="020F0502020204030204" pitchFamily="34" charset="0"/>
                      </a:endParaRPr>
                    </a:p>
                  </a:txBody>
                  <a:tcPr marL="19050" marR="19050" marT="19050" marB="19050">
                    <a:lnL>
                      <a:noFill/>
                    </a:lnL>
                    <a:lnR>
                      <a:noFill/>
                    </a:lnR>
                    <a:lnT>
                      <a:noFill/>
                    </a:lnT>
                    <a:lnB>
                      <a:noFill/>
                    </a:lnB>
                  </a:tcPr>
                </a:tc>
                <a:extLst>
                  <a:ext uri="{0D108BD9-81ED-4DB2-BD59-A6C34878D82A}">
                    <a16:rowId xmlns:a16="http://schemas.microsoft.com/office/drawing/2014/main" val="437665036"/>
                  </a:ext>
                </a:extLst>
              </a:tr>
            </a:tbl>
          </a:graphicData>
        </a:graphic>
      </p:graphicFrame>
      <p:sp>
        <p:nvSpPr>
          <p:cNvPr id="5" name="Rectangle 4">
            <a:extLst>
              <a:ext uri="{FF2B5EF4-FFF2-40B4-BE49-F238E27FC236}">
                <a16:creationId xmlns:a16="http://schemas.microsoft.com/office/drawing/2014/main" id="{114D7B47-8E34-4975-98DB-90DB9D938302}"/>
              </a:ext>
            </a:extLst>
          </p:cNvPr>
          <p:cNvSpPr/>
          <p:nvPr/>
        </p:nvSpPr>
        <p:spPr>
          <a:xfrm>
            <a:off x="342900" y="4675363"/>
            <a:ext cx="7772400" cy="707886"/>
          </a:xfrm>
          <a:prstGeom prst="rect">
            <a:avLst/>
          </a:prstGeom>
        </p:spPr>
        <p:txBody>
          <a:bodyPr wrap="square">
            <a:spAutoFit/>
          </a:bodyPr>
          <a:lstStyle/>
          <a:p>
            <a:pPr marL="342900" indent="-342900">
              <a:buFont typeface="Arial" panose="020B0604020202020204" pitchFamily="34" charset="0"/>
              <a:buChar char="•"/>
              <a:tabLst>
                <a:tab pos="0" algn="l"/>
              </a:tabLst>
            </a:pPr>
            <a:r>
              <a:rPr lang="en-US" sz="2000" dirty="0">
                <a:latin typeface="Arial" panose="020B0604020202020204" pitchFamily="34" charset="0"/>
                <a:ea typeface="Times New Roman" panose="02020603050405020304" pitchFamily="18" charset="0"/>
              </a:rPr>
              <a:t>Courses completed prior to October 1, 2019 will not count </a:t>
            </a:r>
            <a:r>
              <a:rPr lang="en-US" dirty="0">
                <a:latin typeface="Arial" panose="020B0604020202020204" pitchFamily="34" charset="0"/>
                <a:ea typeface="Times New Roman" panose="02020603050405020304" pitchFamily="18" charset="0"/>
              </a:rPr>
              <a:t>toward</a:t>
            </a:r>
            <a:r>
              <a:rPr lang="en-US" sz="2000" dirty="0">
                <a:latin typeface="Arial" panose="020B0604020202020204" pitchFamily="34" charset="0"/>
                <a:ea typeface="Times New Roman" panose="02020603050405020304" pitchFamily="18" charset="0"/>
              </a:rPr>
              <a:t> the FY20 requirement.</a:t>
            </a:r>
            <a:endParaRPr lang="en-US" sz="2000" b="1" u="sng"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9025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295400" y="-45720"/>
            <a:ext cx="6553200" cy="646331"/>
          </a:xfrm>
          <a:prstGeom prst="rect">
            <a:avLst/>
          </a:prstGeom>
          <a:noFill/>
        </p:spPr>
        <p:txBody>
          <a:bodyPr wrap="square" rtlCol="0">
            <a:spAutoFit/>
          </a:bodyPr>
          <a:lstStyle/>
          <a:p>
            <a:pPr algn="ctr"/>
            <a:r>
              <a:rPr lang="en-US" sz="3600" b="1" dirty="0">
                <a:solidFill>
                  <a:schemeClr val="bg1"/>
                </a:solidFill>
                <a:latin typeface="+mj-lt"/>
                <a:cs typeface="Arial" panose="020B0604020202020204" pitchFamily="34" charset="0"/>
              </a:rPr>
              <a:t>DoD SAFE</a:t>
            </a:r>
          </a:p>
        </p:txBody>
      </p:sp>
      <p:sp>
        <p:nvSpPr>
          <p:cNvPr id="7" name="Rectangle 6">
            <a:extLst>
              <a:ext uri="{FF2B5EF4-FFF2-40B4-BE49-F238E27FC236}">
                <a16:creationId xmlns:a16="http://schemas.microsoft.com/office/drawing/2014/main" id="{7421487B-4DE4-49E2-B535-55CA7D3C5FBE}"/>
              </a:ext>
            </a:extLst>
          </p:cNvPr>
          <p:cNvSpPr/>
          <p:nvPr/>
        </p:nvSpPr>
        <p:spPr>
          <a:xfrm>
            <a:off x="381000" y="1371600"/>
            <a:ext cx="8513355" cy="4401205"/>
          </a:xfrm>
          <a:prstGeom prst="rect">
            <a:avLst/>
          </a:prstGeom>
        </p:spPr>
        <p:txBody>
          <a:bodyPr wrap="square">
            <a:spAutoFit/>
          </a:bodyPr>
          <a:lstStyle/>
          <a:p>
            <a:pPr marL="457200" indent="-457200">
              <a:buFont typeface="Arial" panose="020B0604020202020204" pitchFamily="34" charset="0"/>
              <a:buChar char="•"/>
              <a:tabLst>
                <a:tab pos="0" algn="l"/>
              </a:tabLst>
            </a:pPr>
            <a:r>
              <a:rPr lang="en-US" sz="2800" dirty="0">
                <a:solidFill>
                  <a:srgbClr val="000000"/>
                </a:solidFill>
                <a:latin typeface="Arial" panose="020B0604020202020204" pitchFamily="34" charset="0"/>
                <a:cs typeface="Arial" panose="020B0604020202020204" pitchFamily="34" charset="0"/>
              </a:rPr>
              <a:t>Some locations have recently reported the inability to gain access to DoD SAFE via </a:t>
            </a:r>
            <a:r>
              <a:rPr lang="en-US" sz="2800" b="1" u="sng" dirty="0">
                <a:solidFill>
                  <a:srgbClr val="3333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https://safe.apps.mil/</a:t>
            </a:r>
            <a:r>
              <a:rPr lang="en-US" sz="2800" b="1" u="sng" dirty="0">
                <a:solidFill>
                  <a:srgbClr val="3333FF"/>
                </a:solidFill>
                <a:latin typeface="Arial" panose="020B0604020202020204" pitchFamily="34" charset="0"/>
                <a:cs typeface="Arial" panose="020B0604020202020204" pitchFamily="34" charset="0"/>
              </a:rPr>
              <a:t>.</a:t>
            </a:r>
            <a:endParaRPr lang="en-US" sz="3600" b="1" dirty="0">
              <a:solidFill>
                <a:srgbClr val="00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If you are having issues, follow the steps below. </a:t>
            </a:r>
          </a:p>
          <a:p>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1. Clear History</a:t>
            </a:r>
          </a:p>
          <a:p>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2. Clear Caches for Internet Explorer</a:t>
            </a:r>
          </a:p>
          <a:p>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3. Ensure </a:t>
            </a:r>
            <a:r>
              <a:rPr lang="en-US" sz="28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https://*.apps.mil</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is listed under 		Tr</a:t>
            </a:r>
            <a:r>
              <a:rPr lang="en-US" sz="2800" i="1" dirty="0">
                <a:solidFill>
                  <a:srgbClr val="000000"/>
                </a:solidFill>
                <a:latin typeface="Arial" panose="020B0604020202020204" pitchFamily="34" charset="0"/>
                <a:ea typeface="Times New Roman" panose="02020603050405020304" pitchFamily="18" charset="0"/>
                <a:cs typeface="Arial" panose="020B0604020202020204" pitchFamily="34" charset="0"/>
              </a:rPr>
              <a:t>usted Sites </a:t>
            </a:r>
          </a:p>
          <a:p>
            <a:r>
              <a:rPr lang="en-US" sz="28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Internet Explorer &gt; Tools &gt; Compatibility View 	Settings)</a:t>
            </a:r>
          </a:p>
        </p:txBody>
      </p:sp>
    </p:spTree>
    <p:extLst>
      <p:ext uri="{BB962C8B-B14F-4D97-AF65-F5344CB8AC3E}">
        <p14:creationId xmlns:p14="http://schemas.microsoft.com/office/powerpoint/2010/main" val="185632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p:txBody>
          <a:bodyPr>
            <a:normAutofit fontScale="85000" lnSpcReduction="20000"/>
          </a:bodyPr>
          <a:lstStyle/>
          <a:p>
            <a:r>
              <a:rPr lang="en-US" dirty="0"/>
              <a:t>The VA/DoD MOA for IDES stipulates that only participants with duty-related impairments are eligible for IDES, and that members of the reserve component with non-duty related medical impairments are not covered by the IDES MOA.  </a:t>
            </a:r>
          </a:p>
          <a:p>
            <a:pPr marL="0" indent="0">
              <a:buNone/>
            </a:pPr>
            <a:endParaRPr lang="en-US" dirty="0"/>
          </a:p>
          <a:p>
            <a:r>
              <a:rPr lang="en-US" dirty="0"/>
              <a:t>Non-duty related referred conditions result in non-productive work for VA </a:t>
            </a:r>
          </a:p>
          <a:p>
            <a:pPr marL="0" indent="0">
              <a:buNone/>
            </a:pPr>
            <a:endParaRPr lang="en-US" dirty="0"/>
          </a:p>
          <a:p>
            <a:r>
              <a:rPr lang="en-US" dirty="0"/>
              <a:t>VA will now require a Line of Duty (LOD) yes determination for each referred condition in all IDES cases involving NAD Servicemembers. </a:t>
            </a:r>
          </a:p>
          <a:p>
            <a:pPr marL="0" indent="0">
              <a:buNone/>
            </a:pPr>
            <a:endParaRPr lang="en-US" dirty="0"/>
          </a:p>
          <a:p>
            <a:endParaRPr lang="en-US" dirty="0"/>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Non-</a:t>
            </a:r>
            <a:r>
              <a:rPr lang="en-US" sz="4000" dirty="0"/>
              <a:t>Duty Related Referred Conditions (1 of 4) </a:t>
            </a:r>
            <a:endParaRPr lang="en-US" dirty="0"/>
          </a:p>
        </p:txBody>
      </p:sp>
    </p:spTree>
    <p:extLst>
      <p:ext uri="{BB962C8B-B14F-4D97-AF65-F5344CB8AC3E}">
        <p14:creationId xmlns:p14="http://schemas.microsoft.com/office/powerpoint/2010/main" val="680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p:txBody>
          <a:bodyPr>
            <a:normAutofit fontScale="85000" lnSpcReduction="10000"/>
          </a:bodyPr>
          <a:lstStyle/>
          <a:p>
            <a:pPr marL="0" indent="0">
              <a:buNone/>
            </a:pPr>
            <a:r>
              <a:rPr lang="en-US" u="sng" dirty="0"/>
              <a:t>MSC Implications </a:t>
            </a:r>
          </a:p>
          <a:p>
            <a:r>
              <a:rPr lang="en-US" dirty="0"/>
              <a:t>MSCs must return any incoming NAD IDES referrals that does not include for a </a:t>
            </a:r>
            <a:r>
              <a:rPr lang="en-US" i="1" dirty="0"/>
              <a:t>LOD yes </a:t>
            </a:r>
            <a:r>
              <a:rPr lang="en-US" dirty="0"/>
              <a:t>determination </a:t>
            </a:r>
          </a:p>
          <a:p>
            <a:r>
              <a:rPr lang="en-US" b="1" dirty="0"/>
              <a:t>Exception:</a:t>
            </a:r>
            <a:r>
              <a:rPr lang="en-US" dirty="0"/>
              <a:t>  If service-connection has already been established by VA for the referred condition, no LOD form is required.</a:t>
            </a:r>
          </a:p>
          <a:p>
            <a:r>
              <a:rPr lang="en-US" dirty="0"/>
              <a:t>The returned referral should be accepted as complete only after the non-LOD condition is removed from the 21-0819, or a LOD yes determination is provided for all conditions shown on the 21-0819.</a:t>
            </a:r>
          </a:p>
          <a:p>
            <a:endParaRPr lang="en-US" dirty="0"/>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72570" y="366203"/>
            <a:ext cx="9144000" cy="365126"/>
          </a:xfrm>
        </p:spPr>
        <p:txBody>
          <a:bodyPr>
            <a:normAutofit fontScale="90000"/>
          </a:bodyPr>
          <a:lstStyle/>
          <a:p>
            <a:r>
              <a:rPr lang="en-US" dirty="0"/>
              <a:t>Non-</a:t>
            </a:r>
            <a:r>
              <a:rPr lang="en-US" sz="4000" dirty="0"/>
              <a:t>Duty Related Referred Conditions (2 of 4)  </a:t>
            </a:r>
            <a:br>
              <a:rPr lang="en-US" dirty="0"/>
            </a:br>
            <a:endParaRPr lang="en-US" dirty="0"/>
          </a:p>
        </p:txBody>
      </p:sp>
    </p:spTree>
    <p:extLst>
      <p:ext uri="{BB962C8B-B14F-4D97-AF65-F5344CB8AC3E}">
        <p14:creationId xmlns:p14="http://schemas.microsoft.com/office/powerpoint/2010/main" val="3531000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p:txBody>
          <a:bodyPr>
            <a:normAutofit fontScale="77500" lnSpcReduction="20000"/>
          </a:bodyPr>
          <a:lstStyle/>
          <a:p>
            <a:pPr marL="0" indent="0">
              <a:buNone/>
            </a:pPr>
            <a:r>
              <a:rPr lang="en-US" u="sng" dirty="0"/>
              <a:t>MSC Implications (Continued) </a:t>
            </a:r>
          </a:p>
          <a:p>
            <a:pPr lvl="0"/>
            <a:r>
              <a:rPr lang="en-US" dirty="0"/>
              <a:t>The guidance is effective point forward. MSCs should not return referrals that had been previously deemed complete and accepted.   </a:t>
            </a:r>
          </a:p>
          <a:p>
            <a:pPr lvl="0"/>
            <a:endParaRPr lang="en-US" dirty="0"/>
          </a:p>
          <a:p>
            <a:pPr lvl="0"/>
            <a:r>
              <a:rPr lang="en-US" dirty="0"/>
              <a:t>This guidance is applicable only to cases involving NAD IDES participants. No LOD is required with AD IDES referrals. </a:t>
            </a:r>
          </a:p>
          <a:p>
            <a:pPr lvl="0"/>
            <a:endParaRPr lang="en-US" dirty="0"/>
          </a:p>
          <a:p>
            <a:pPr lvl="0"/>
            <a:r>
              <a:rPr lang="en-US" dirty="0"/>
              <a:t>MSCs should continue to order examinations for all claimed issues indicated on the IDES application; there is no LOD requirement for a participant to claim issues in IDES. </a:t>
            </a:r>
          </a:p>
          <a:p>
            <a:endParaRPr lang="en-US" dirty="0"/>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72570" y="366203"/>
            <a:ext cx="9144000" cy="365126"/>
          </a:xfrm>
        </p:spPr>
        <p:txBody>
          <a:bodyPr>
            <a:normAutofit fontScale="90000"/>
          </a:bodyPr>
          <a:lstStyle/>
          <a:p>
            <a:r>
              <a:rPr lang="en-US" dirty="0"/>
              <a:t>Non-</a:t>
            </a:r>
            <a:r>
              <a:rPr lang="en-US" sz="4000" dirty="0"/>
              <a:t>Duty Related Referred Conditions (3 of 4)  </a:t>
            </a:r>
            <a:br>
              <a:rPr lang="en-US" dirty="0"/>
            </a:br>
            <a:endParaRPr lang="en-US" dirty="0"/>
          </a:p>
        </p:txBody>
      </p:sp>
    </p:spTree>
    <p:extLst>
      <p:ext uri="{BB962C8B-B14F-4D97-AF65-F5344CB8AC3E}">
        <p14:creationId xmlns:p14="http://schemas.microsoft.com/office/powerpoint/2010/main" val="190459230"/>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C993FA49-FC48-493C-94A2-B5BE0B839CF0}">
  <ds:schemaRef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11365</TotalTime>
  <Words>1699</Words>
  <Application>Microsoft Office PowerPoint</Application>
  <PresentationFormat>On-screen Show (4:3)</PresentationFormat>
  <Paragraphs>178</Paragraphs>
  <Slides>24</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24</vt:i4>
      </vt:variant>
    </vt:vector>
  </HeadingPairs>
  <TitlesOfParts>
    <vt:vector size="32" baseType="lpstr">
      <vt:lpstr>Arial</vt:lpstr>
      <vt:lpstr>Calibri</vt:lpstr>
      <vt:lpstr>Myriad Pro</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Non-Duty Related Referred Conditions (1 of 4) </vt:lpstr>
      <vt:lpstr>Non-Duty Related Referred Conditions (2 of 4)   </vt:lpstr>
      <vt:lpstr>Non-Duty Related Referred Conditions (3 of 4)   </vt:lpstr>
      <vt:lpstr>Non-Duty Related Referred Conditions (4 of 4)   </vt:lpstr>
      <vt:lpstr>Requesting PTSD Examinations in IDES Cases </vt:lpstr>
      <vt:lpstr>New IDES Timeline/Stage Goals </vt:lpstr>
      <vt:lpstr>Holiday Leave and Servicemember Availability</vt:lpstr>
      <vt:lpstr>Providing IDES Exam Appointment Information to  PEBLOs </vt:lpstr>
      <vt:lpstr>HAIMS STR Transfer Update </vt:lpstr>
      <vt:lpstr>Current IDES Program Timeliness </vt:lpstr>
      <vt:lpstr>VTA Reminders</vt:lpstr>
      <vt:lpstr>PowerPoint Presentation</vt:lpstr>
      <vt:lpstr>PowerPoint Presentation</vt:lpstr>
      <vt:lpstr>PowerPoint Presentation</vt:lpstr>
      <vt:lpstr>Participant Profile for BDD Claimants </vt:lpstr>
      <vt:lpstr>BDD Eligibility Dates Calculator </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2019 BDD and IDES Conference Call PowerPoint Presentation</dc:title>
  <dc:subject>Pre-Discharge MSC</dc:subject>
  <dc:creator>Department of Veterans Affairs, Veterans Benefits Administration, Compensation Service, STAFF</dc:creator>
  <cp:keywords>BDD IDES Conference Call</cp:keywords>
  <dc:description>This is the presentation for the October 8, 2019 BDD and IDES Conference Call.</dc:description>
  <cp:lastModifiedBy>Kathy Poole</cp:lastModifiedBy>
  <cp:revision>200</cp:revision>
  <cp:lastPrinted>2018-01-09T18:11:21Z</cp:lastPrinted>
  <dcterms:created xsi:type="dcterms:W3CDTF">2017-12-21T16:13:31Z</dcterms:created>
  <dcterms:modified xsi:type="dcterms:W3CDTF">2019-11-07T16:38:20Z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