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8" r:id="rId2"/>
    <p:sldId id="340" r:id="rId3"/>
    <p:sldId id="367" r:id="rId4"/>
    <p:sldId id="362" r:id="rId5"/>
    <p:sldId id="365" r:id="rId6"/>
    <p:sldId id="368" r:id="rId7"/>
    <p:sldId id="373" r:id="rId8"/>
    <p:sldId id="256" r:id="rId9"/>
    <p:sldId id="343" r:id="rId10"/>
    <p:sldId id="345" r:id="rId11"/>
    <p:sldId id="356" r:id="rId12"/>
    <p:sldId id="349" r:id="rId13"/>
    <p:sldId id="346" r:id="rId14"/>
    <p:sldId id="347" r:id="rId15"/>
    <p:sldId id="375" r:id="rId16"/>
    <p:sldId id="351" r:id="rId17"/>
    <p:sldId id="383" r:id="rId18"/>
    <p:sldId id="350" r:id="rId19"/>
    <p:sldId id="352" r:id="rId20"/>
    <p:sldId id="374" r:id="rId21"/>
    <p:sldId id="353" r:id="rId22"/>
    <p:sldId id="354" r:id="rId23"/>
    <p:sldId id="355" r:id="rId24"/>
    <p:sldId id="376" r:id="rId25"/>
    <p:sldId id="371" r:id="rId26"/>
    <p:sldId id="370" r:id="rId27"/>
    <p:sldId id="372" r:id="rId28"/>
    <p:sldId id="380" r:id="rId29"/>
    <p:sldId id="381" r:id="rId30"/>
    <p:sldId id="378" r:id="rId31"/>
    <p:sldId id="377" r:id="rId32"/>
    <p:sldId id="361" r:id="rId33"/>
    <p:sldId id="363" r:id="rId34"/>
    <p:sldId id="364" r:id="rId35"/>
    <p:sldId id="360" r:id="rId36"/>
    <p:sldId id="369" r:id="rId37"/>
    <p:sldId id="382" r:id="rId38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heimer, Allison, VBAVACO" initials="BAV" lastIdx="2" clrIdx="0">
    <p:extLst>
      <p:ext uri="{19B8F6BF-5375-455C-9EA6-DF929625EA0E}">
        <p15:presenceInfo xmlns:p15="http://schemas.microsoft.com/office/powerpoint/2012/main" userId="S-1-5-21-1409082233-764733703-682003330-121067" providerId="AD"/>
      </p:ext>
    </p:extLst>
  </p:cmAuthor>
  <p:cmAuthor id="2" name="Kuehnle, Kristine, VBAVACO" initials="KKV" lastIdx="2" clrIdx="1">
    <p:extLst>
      <p:ext uri="{19B8F6BF-5375-455C-9EA6-DF929625EA0E}">
        <p15:presenceInfo xmlns:p15="http://schemas.microsoft.com/office/powerpoint/2012/main" userId="S-1-5-21-1409082233-764733703-682003330-26935" providerId="AD"/>
      </p:ext>
    </p:extLst>
  </p:cmAuthor>
  <p:cmAuthor id="3" name="Herber, Scott, VAVBACO" initials="HSV" lastIdx="1" clrIdx="2">
    <p:extLst>
      <p:ext uri="{19B8F6BF-5375-455C-9EA6-DF929625EA0E}">
        <p15:presenceInfo xmlns:p15="http://schemas.microsoft.com/office/powerpoint/2012/main" userId="S-1-5-21-1409082233-764733703-682003330-360579" providerId="AD"/>
      </p:ext>
    </p:extLst>
  </p:cmAuthor>
  <p:cmAuthor id="4" name="Kuehnle, Kristine, VBAVACO" initials="KKV [2]" lastIdx="4" clrIdx="3">
    <p:extLst>
      <p:ext uri="{19B8F6BF-5375-455C-9EA6-DF929625EA0E}">
        <p15:presenceInfo xmlns:p15="http://schemas.microsoft.com/office/powerpoint/2012/main" userId="S::kristine.kuehnle@va.gov::9ea4fc13-263d-4096-9fc5-86d43b8448f0" providerId="AD"/>
      </p:ext>
    </p:extLst>
  </p:cmAuthor>
  <p:cmAuthor id="5" name="Bernheimer, Allison, VBAVACO" initials="BAV [2]" lastIdx="1" clrIdx="4">
    <p:extLst>
      <p:ext uri="{19B8F6BF-5375-455C-9EA6-DF929625EA0E}">
        <p15:presenceInfo xmlns:p15="http://schemas.microsoft.com/office/powerpoint/2012/main" userId="S::Allison.Bernheimer@va.gov::3340869d-597f-49bb-b879-acf4870afd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542" autoAdjust="0"/>
  </p:normalViewPr>
  <p:slideViewPr>
    <p:cSldViewPr snapToGrid="0" showGuides="1">
      <p:cViewPr varScale="1">
        <p:scale>
          <a:sx n="99" d="100"/>
          <a:sy n="99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F454F-D7F1-4AAE-BC4F-3530F696517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184A2E-9409-42C9-85B4-BEC76BE2FE4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 Through Long Term Services </a:t>
          </a:r>
        </a:p>
      </dgm:t>
    </dgm:pt>
    <dgm:pt modelId="{8BE826C0-9025-4B36-B493-3E1A99ADB1A5}" type="parTrans" cxnId="{5BD926EE-AEB3-4DFC-89B6-6E4E667DB7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60DB7-D203-4BBD-B148-06A83D6B99C0}" type="sibTrans" cxnId="{5BD926EE-AEB3-4DFC-89B6-6E4E667DB7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F12CB-518E-4115-8943-3E69C2B08272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4-6</a:t>
          </a:r>
        </a:p>
        <a:p>
          <a:pPr algn="ctr">
            <a:buFont typeface="Arial" panose="020B0604020202020204" pitchFamily="34" charset="0"/>
            <a:buNone/>
          </a:pPr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years</a:t>
          </a:r>
        </a:p>
      </dgm:t>
    </dgm:pt>
    <dgm:pt modelId="{7519F4B3-36A6-4816-B5C8-540390E775DD}" type="parTrans" cxnId="{815918EF-245B-40AB-82E2-53BAE23498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D49BA-1511-4B80-80EA-45B7EFFF43CA}" type="sibTrans" cxnId="{815918EF-245B-40AB-82E2-53BAE23498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4AB55-2B7D-4BC3-A03B-D5BF52A34C4D}">
      <dgm:prSet phldrT="[Text]" custT="1"/>
      <dgm:spPr/>
      <dgm:t>
        <a:bodyPr/>
        <a:lstStyle/>
        <a:p>
          <a:r>
            <a:rPr lang="en-US" sz="19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Re-Employment</a:t>
          </a:r>
        </a:p>
      </dgm:t>
    </dgm:pt>
    <dgm:pt modelId="{D83D8AFB-EE0F-4C91-901A-C4BFDCC9E2F1}" type="parTrans" cxnId="{0CEF4409-CD9B-4A5A-8106-79D4F0116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718DC-6595-4255-95DB-9EC9C8D102A6}" type="sibTrans" cxnId="{0CEF4409-CD9B-4A5A-8106-79D4F0116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098DB9-9155-4097-BD4F-CFDC59915738}">
      <dgm:prSet phldrT="[Text]"/>
      <dgm:spPr/>
      <dgm:t>
        <a:bodyPr/>
        <a:lstStyle/>
        <a:p>
          <a:endParaRPr lang="en-US"/>
        </a:p>
      </dgm:t>
    </dgm:pt>
    <dgm:pt modelId="{7D710DB7-E708-4DB6-A8AD-3F523C3DF403}" type="parTrans" cxnId="{C2F1AF6E-3E48-4807-862B-7D0700A957E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76483-5D7F-4ED6-989A-E94D2B6998D6}" type="sibTrans" cxnId="{C2F1AF6E-3E48-4807-862B-7D0700A957E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77476-3957-42FA-8563-1DA5318148A0}">
      <dgm:prSet phldrT="[Text]" phldr="1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A24C2-F9D5-4466-9202-82FEFBD72929}" type="parTrans" cxnId="{52794C19-1709-4921-A845-26EA7D950B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B6D93-5ACF-476B-9770-1B0BC86E43D2}" type="sibTrans" cxnId="{52794C19-1709-4921-A845-26EA7D950B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C0E57-D9EC-42ED-8ABF-E9E536DB00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BF133-8EF9-46A6-98DB-D19FA43A61AA}" type="parTrans" cxnId="{D3F96A56-434D-417F-8A51-C197A4D549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78F7D-37AB-4518-8948-7F019828FE5E}" type="sibTrans" cxnId="{D3F96A56-434D-417F-8A51-C197A4D549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CB1EE2-DEC0-4058-BE92-065D03F76B8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Self-Employment</a:t>
          </a:r>
        </a:p>
      </dgm:t>
    </dgm:pt>
    <dgm:pt modelId="{FF4FF914-2415-4392-8120-45ACDAD6F5E2}" type="parTrans" cxnId="{3DDAB477-1FC7-4D58-B53D-DE0801D4ED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99D62-7EF4-4AD3-A2CE-D851AE0D8CD8}" type="sibTrans" cxnId="{3DDAB477-1FC7-4D58-B53D-DE0801D4ED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604EC-D5F1-4FCC-8052-4D78F645DEC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Rapid Access</a:t>
          </a:r>
        </a:p>
      </dgm:t>
    </dgm:pt>
    <dgm:pt modelId="{FC8A73FD-FAF1-4C7A-BCAF-22275CDCC1D9}" type="parTrans" cxnId="{64CDDC14-2CEF-4757-8A98-DE13F47146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3BD23-F1FE-4D89-A139-F85A3AE14F20}" type="sibTrans" cxnId="{64CDDC14-2CEF-4757-8A98-DE13F47146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50610-C072-40E1-A6DC-828A6388D04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Independent Living </a:t>
          </a:r>
        </a:p>
      </dgm:t>
    </dgm:pt>
    <dgm:pt modelId="{8D399602-29E0-4531-839E-D7062078DDCB}" type="parTrans" cxnId="{9A8C927C-3F80-4D64-A8D2-7A49B0A7F2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105C7-8224-4043-B521-785CC1E5CEB9}" type="sibTrans" cxnId="{9A8C927C-3F80-4D64-A8D2-7A49B0A7F2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6814C-0BBD-4E57-906C-C41399C9856C}">
      <dgm:prSet custT="1"/>
      <dgm:spPr/>
      <dgm:t>
        <a:bodyPr/>
        <a:lstStyle/>
        <a:p>
          <a:pPr algn="ctr"/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&lt; 6</a:t>
          </a:r>
        </a:p>
      </dgm:t>
    </dgm:pt>
    <dgm:pt modelId="{A387AA8E-98B8-4D2F-BAC7-684ABD021A90}" type="parTrans" cxnId="{8CFACA08-B087-4D7A-91EF-F78211F5CC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0505E-7B4E-45EE-AF61-80FF9858334C}" type="sibTrans" cxnId="{8CFACA08-B087-4D7A-91EF-F78211F5CC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0B1AA4-E5D3-4861-9602-D5624EF43E48}">
      <dgm:prSet custT="1"/>
      <dgm:spPr/>
      <dgm:t>
        <a:bodyPr/>
        <a:lstStyle/>
        <a:p>
          <a:pPr algn="ctr"/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1-3</a:t>
          </a:r>
        </a:p>
      </dgm:t>
    </dgm:pt>
    <dgm:pt modelId="{BCEA18BF-C4C7-4786-A3A0-A91F0D142A72}" type="parTrans" cxnId="{60C025BD-04FD-4096-84FF-252820AB997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F6946-F65C-4AD4-9BBA-74E9EB7516C2}" type="sibTrans" cxnId="{60C025BD-04FD-4096-84FF-252820AB997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11B72-C7BE-40B6-A881-5D93F3C34C89}">
      <dgm:prSet custT="1"/>
      <dgm:spPr/>
      <dgm:t>
        <a:bodyPr/>
        <a:lstStyle/>
        <a:p>
          <a:pPr algn="ctr"/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1-2</a:t>
          </a:r>
        </a:p>
      </dgm:t>
    </dgm:pt>
    <dgm:pt modelId="{5A4EE161-EEEE-4690-A8F7-8AD676D1E5A3}" type="parTrans" cxnId="{E4B86567-C7B1-4C17-8A7B-53826CB2B8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02384-8BB5-4159-A9E2-BBC9E103CBDE}" type="sibTrans" cxnId="{E4B86567-C7B1-4C17-8A7B-53826CB2B8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79AD7-D29E-4976-B4FD-C5B80BEDBD25}">
      <dgm:prSet custT="1"/>
      <dgm:spPr/>
      <dgm:t>
        <a:bodyPr/>
        <a:lstStyle/>
        <a:p>
          <a:pPr algn="ctr"/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&lt; 1</a:t>
          </a:r>
        </a:p>
      </dgm:t>
    </dgm:pt>
    <dgm:pt modelId="{C1F164A1-ABF3-4184-9A39-C4F8AB41E705}" type="parTrans" cxnId="{5A2B0426-C74B-4611-8995-5C92F302E18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A8E14-6C06-4F37-834C-2584B94B7385}" type="sibTrans" cxnId="{5A2B0426-C74B-4611-8995-5C92F302E18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11C49-00CC-448A-A82F-3B8E9B4958B7}">
      <dgm:prSet/>
      <dgm:spPr/>
      <dgm:t>
        <a:bodyPr/>
        <a:lstStyle/>
        <a:p>
          <a:pPr algn="ctr"/>
          <a:endParaRPr lang="en-US" sz="19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42F6A-3ABC-4AB1-AA92-A43C7F7A53A6}" type="parTrans" cxnId="{69511073-38B2-404B-B6D9-6E463120C392}">
      <dgm:prSet/>
      <dgm:spPr/>
      <dgm:t>
        <a:bodyPr/>
        <a:lstStyle/>
        <a:p>
          <a:endParaRPr lang="en-US"/>
        </a:p>
      </dgm:t>
    </dgm:pt>
    <dgm:pt modelId="{79F316A7-D980-4B8B-8D0D-1EE6E9CF7709}" type="sibTrans" cxnId="{69511073-38B2-404B-B6D9-6E463120C392}">
      <dgm:prSet/>
      <dgm:spPr/>
      <dgm:t>
        <a:bodyPr/>
        <a:lstStyle/>
        <a:p>
          <a:endParaRPr lang="en-US"/>
        </a:p>
      </dgm:t>
    </dgm:pt>
    <dgm:pt modelId="{5B187FED-3A0B-406E-A76F-23044721BF70}">
      <dgm:prSet custT="1"/>
      <dgm:spPr/>
      <dgm:t>
        <a:bodyPr/>
        <a:lstStyle/>
        <a:p>
          <a:pPr algn="ctr"/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years</a:t>
          </a:r>
        </a:p>
      </dgm:t>
    </dgm:pt>
    <dgm:pt modelId="{46609549-2AAF-4498-919A-BA10C44D9F83}" type="parTrans" cxnId="{9CEA1709-B49B-4E94-B390-3FAA0C314BD1}">
      <dgm:prSet/>
      <dgm:spPr/>
      <dgm:t>
        <a:bodyPr/>
        <a:lstStyle/>
        <a:p>
          <a:endParaRPr lang="en-US"/>
        </a:p>
      </dgm:t>
    </dgm:pt>
    <dgm:pt modelId="{0AFAB144-4CC8-4650-BB68-32FED13ED319}" type="sibTrans" cxnId="{9CEA1709-B49B-4E94-B390-3FAA0C314BD1}">
      <dgm:prSet/>
      <dgm:spPr/>
      <dgm:t>
        <a:bodyPr/>
        <a:lstStyle/>
        <a:p>
          <a:endParaRPr lang="en-US"/>
        </a:p>
      </dgm:t>
    </dgm:pt>
    <dgm:pt modelId="{0EAC8A90-15E3-412D-AF26-185B740C606A}">
      <dgm:prSet custT="1"/>
      <dgm:spPr/>
      <dgm:t>
        <a:bodyPr/>
        <a:lstStyle/>
        <a:p>
          <a:pPr algn="ctr"/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years</a:t>
          </a:r>
        </a:p>
      </dgm:t>
    </dgm:pt>
    <dgm:pt modelId="{B61D318A-9BE8-4984-BE9B-F4CCD6DED35F}" type="parTrans" cxnId="{7686D223-C462-49BD-8693-7ACFD880E4C0}">
      <dgm:prSet/>
      <dgm:spPr/>
      <dgm:t>
        <a:bodyPr/>
        <a:lstStyle/>
        <a:p>
          <a:endParaRPr lang="en-US"/>
        </a:p>
      </dgm:t>
    </dgm:pt>
    <dgm:pt modelId="{61306089-F77C-4F83-B817-B43AA710277E}" type="sibTrans" cxnId="{7686D223-C462-49BD-8693-7ACFD880E4C0}">
      <dgm:prSet/>
      <dgm:spPr/>
      <dgm:t>
        <a:bodyPr/>
        <a:lstStyle/>
        <a:p>
          <a:endParaRPr lang="en-US"/>
        </a:p>
      </dgm:t>
    </dgm:pt>
    <dgm:pt modelId="{3FBF9754-8FCA-4E4F-B0CA-FF01AE161D00}">
      <dgm:prSet custT="1"/>
      <dgm:spPr/>
      <dgm:t>
        <a:bodyPr/>
        <a:lstStyle/>
        <a:p>
          <a:pPr algn="ctr"/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year</a:t>
          </a:r>
        </a:p>
      </dgm:t>
    </dgm:pt>
    <dgm:pt modelId="{753FF739-737E-410B-B6EC-0ADA0CF2F58D}" type="parTrans" cxnId="{DFD23880-A81F-46CA-9601-E5849670ADD8}">
      <dgm:prSet/>
      <dgm:spPr/>
      <dgm:t>
        <a:bodyPr/>
        <a:lstStyle/>
        <a:p>
          <a:endParaRPr lang="en-US"/>
        </a:p>
      </dgm:t>
    </dgm:pt>
    <dgm:pt modelId="{C20C5E2C-FC4C-4803-A4AC-5F755CDF5FDB}" type="sibTrans" cxnId="{DFD23880-A81F-46CA-9601-E5849670ADD8}">
      <dgm:prSet/>
      <dgm:spPr/>
      <dgm:t>
        <a:bodyPr/>
        <a:lstStyle/>
        <a:p>
          <a:endParaRPr lang="en-US"/>
        </a:p>
      </dgm:t>
    </dgm:pt>
    <dgm:pt modelId="{5C6CF239-AE15-4C5A-97A4-8A97E11CFEF5}">
      <dgm:prSet custT="1"/>
      <dgm:spPr/>
      <dgm:t>
        <a:bodyPr/>
        <a:lstStyle/>
        <a:p>
          <a:pPr algn="ctr"/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Months</a:t>
          </a:r>
        </a:p>
      </dgm:t>
    </dgm:pt>
    <dgm:pt modelId="{3ACCD6D3-626A-4C00-9FD7-FF395853E83F}" type="parTrans" cxnId="{CEB464FC-30D4-444C-B4C0-35A78310BB45}">
      <dgm:prSet/>
      <dgm:spPr/>
      <dgm:t>
        <a:bodyPr/>
        <a:lstStyle/>
        <a:p>
          <a:endParaRPr lang="en-US"/>
        </a:p>
      </dgm:t>
    </dgm:pt>
    <dgm:pt modelId="{AEC3CDCC-C595-455F-912D-E1A9B492F528}" type="sibTrans" cxnId="{CEB464FC-30D4-444C-B4C0-35A78310BB45}">
      <dgm:prSet/>
      <dgm:spPr/>
      <dgm:t>
        <a:bodyPr/>
        <a:lstStyle/>
        <a:p>
          <a:endParaRPr lang="en-US"/>
        </a:p>
      </dgm:t>
    </dgm:pt>
    <dgm:pt modelId="{57C12388-7911-4A32-B707-19B3AE20C37D}" type="pres">
      <dgm:prSet presAssocID="{C0DF454F-D7F1-4AAE-BC4F-3530F696517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9CF2E352-2749-4DC2-9BB6-936EC21B39FE}" type="pres">
      <dgm:prSet presAssocID="{D7184A2E-9409-42C9-85B4-BEC76BE2FE4F}" presName="parentText1" presStyleLbl="node1" presStyleIdx="0" presStyleCnt="5" custLinFactNeighborY="-3675">
        <dgm:presLayoutVars>
          <dgm:chMax/>
          <dgm:chPref val="3"/>
          <dgm:bulletEnabled val="1"/>
        </dgm:presLayoutVars>
      </dgm:prSet>
      <dgm:spPr/>
    </dgm:pt>
    <dgm:pt modelId="{0EEFF4CF-027B-407E-ACF1-65E10401F48F}" type="pres">
      <dgm:prSet presAssocID="{D7184A2E-9409-42C9-85B4-BEC76BE2FE4F}" presName="childText1" presStyleLbl="solidAlignAcc1" presStyleIdx="0" presStyleCnt="5" custScaleX="99653" custLinFactNeighborY="-2668">
        <dgm:presLayoutVars>
          <dgm:chMax val="0"/>
          <dgm:chPref val="0"/>
          <dgm:bulletEnabled val="1"/>
        </dgm:presLayoutVars>
      </dgm:prSet>
      <dgm:spPr/>
    </dgm:pt>
    <dgm:pt modelId="{0A12B169-7298-4DF6-95E7-F3971CB32F82}" type="pres">
      <dgm:prSet presAssocID="{7ACB1EE2-DEC0-4058-BE92-065D03F76B8C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43FF95E0-30CD-4F3B-B47D-49E5681D7D39}" type="pres">
      <dgm:prSet presAssocID="{7ACB1EE2-DEC0-4058-BE92-065D03F76B8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1326CC52-83FA-458E-9854-A6F039B947D5}" type="pres">
      <dgm:prSet presAssocID="{0A950610-C072-40E1-A6DC-828A6388D04B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3F8DAA85-534A-4140-B492-71A6E059AB87}" type="pres">
      <dgm:prSet presAssocID="{0A950610-C072-40E1-A6DC-828A6388D04B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</dgm:pt>
    <dgm:pt modelId="{4C974003-A7A2-4B8C-BCD5-2A2F32FB2CB6}" type="pres">
      <dgm:prSet presAssocID="{FAF604EC-D5F1-4FCC-8052-4D78F645DECF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AA13668B-542F-484B-8346-8AA0D0C30D11}" type="pres">
      <dgm:prSet presAssocID="{FAF604EC-D5F1-4FCC-8052-4D78F645DECF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</dgm:pt>
    <dgm:pt modelId="{65928824-5B70-4853-AD1B-6054354BFFF6}" type="pres">
      <dgm:prSet presAssocID="{0674AB55-2B7D-4BC3-A03B-D5BF52A34C4D}" presName="parentText5" presStyleLbl="node1" presStyleIdx="4" presStyleCnt="5" custScaleX="101865" custScaleY="108148">
        <dgm:presLayoutVars>
          <dgm:chMax/>
          <dgm:chPref val="3"/>
          <dgm:bulletEnabled val="1"/>
        </dgm:presLayoutVars>
      </dgm:prSet>
      <dgm:spPr/>
    </dgm:pt>
    <dgm:pt modelId="{9B45730A-6161-45D1-8D7E-396ACF51280C}" type="pres">
      <dgm:prSet presAssocID="{0674AB55-2B7D-4BC3-A03B-D5BF52A34C4D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9790701-4005-4858-B112-F90F0B16A946}" type="presOf" srcId="{D7184A2E-9409-42C9-85B4-BEC76BE2FE4F}" destId="{9CF2E352-2749-4DC2-9BB6-936EC21B39FE}" srcOrd="0" destOrd="0" presId="urn:microsoft.com/office/officeart/2009/3/layout/IncreasingArrowsProcess"/>
    <dgm:cxn modelId="{9E185A03-363A-4B5B-9997-B6F8C0475F2D}" type="presOf" srcId="{DF0B1AA4-E5D3-4861-9602-D5624EF43E48}" destId="{43FF95E0-30CD-4F3B-B47D-49E5681D7D39}" srcOrd="0" destOrd="0" presId="urn:microsoft.com/office/officeart/2009/3/layout/IncreasingArrowsProcess"/>
    <dgm:cxn modelId="{8CFACA08-B087-4D7A-91EF-F78211F5CCD1}" srcId="{0674AB55-2B7D-4BC3-A03B-D5BF52A34C4D}" destId="{A496814C-0BBD-4E57-906C-C41399C9856C}" srcOrd="0" destOrd="0" parTransId="{A387AA8E-98B8-4D2F-BAC7-684ABD021A90}" sibTransId="{BB80505E-7B4E-45EE-AF61-80FF9858334C}"/>
    <dgm:cxn modelId="{9CEA1709-B49B-4E94-B390-3FAA0C314BD1}" srcId="{7ACB1EE2-DEC0-4058-BE92-065D03F76B8C}" destId="{5B187FED-3A0B-406E-A76F-23044721BF70}" srcOrd="1" destOrd="0" parTransId="{46609549-2AAF-4498-919A-BA10C44D9F83}" sibTransId="{0AFAB144-4CC8-4650-BB68-32FED13ED319}"/>
    <dgm:cxn modelId="{0CEF4409-CD9B-4A5A-8106-79D4F0116DFD}" srcId="{C0DF454F-D7F1-4AAE-BC4F-3530F696517A}" destId="{0674AB55-2B7D-4BC3-A03B-D5BF52A34C4D}" srcOrd="4" destOrd="0" parTransId="{D83D8AFB-EE0F-4C91-901A-C4BFDCC9E2F1}" sibTransId="{889718DC-6595-4255-95DB-9EC9C8D102A6}"/>
    <dgm:cxn modelId="{C618950D-F779-4CD4-AD87-FB1F68B9F299}" type="presOf" srcId="{C0DF454F-D7F1-4AAE-BC4F-3530F696517A}" destId="{57C12388-7911-4A32-B707-19B3AE20C37D}" srcOrd="0" destOrd="0" presId="urn:microsoft.com/office/officeart/2009/3/layout/IncreasingArrowsProcess"/>
    <dgm:cxn modelId="{557DAA11-1617-4C0B-9332-C10D4834E0BC}" type="presOf" srcId="{3D711B72-C7BE-40B6-A881-5D93F3C34C89}" destId="{3F8DAA85-534A-4140-B492-71A6E059AB87}" srcOrd="0" destOrd="0" presId="urn:microsoft.com/office/officeart/2009/3/layout/IncreasingArrowsProcess"/>
    <dgm:cxn modelId="{64CDDC14-2CEF-4757-8A98-DE13F47146D9}" srcId="{C0DF454F-D7F1-4AAE-BC4F-3530F696517A}" destId="{FAF604EC-D5F1-4FCC-8052-4D78F645DECF}" srcOrd="3" destOrd="0" parTransId="{FC8A73FD-FAF1-4C7A-BCAF-22275CDCC1D9}" sibTransId="{BDD3BD23-F1FE-4D89-A139-F85A3AE14F20}"/>
    <dgm:cxn modelId="{52794C19-1709-4921-A845-26EA7D950B1B}" srcId="{77098DB9-9155-4097-BD4F-CFDC59915738}" destId="{58F77476-3957-42FA-8563-1DA5318148A0}" srcOrd="0" destOrd="0" parTransId="{2E5A24C2-F9D5-4466-9202-82FEFBD72929}" sibTransId="{20BB6D93-5ACF-476B-9770-1B0BC86E43D2}"/>
    <dgm:cxn modelId="{7686D223-C462-49BD-8693-7ACFD880E4C0}" srcId="{0A950610-C072-40E1-A6DC-828A6388D04B}" destId="{0EAC8A90-15E3-412D-AF26-185B740C606A}" srcOrd="1" destOrd="0" parTransId="{B61D318A-9BE8-4984-BE9B-F4CCD6DED35F}" sibTransId="{61306089-F77C-4F83-B817-B43AA710277E}"/>
    <dgm:cxn modelId="{5A2B0426-C74B-4611-8995-5C92F302E185}" srcId="{FAF604EC-D5F1-4FCC-8052-4D78F645DECF}" destId="{E3879AD7-D29E-4976-B4FD-C5B80BEDBD25}" srcOrd="0" destOrd="0" parTransId="{C1F164A1-ABF3-4184-9A39-C4F8AB41E705}" sibTransId="{0A3A8E14-6C06-4F37-834C-2584B94B7385}"/>
    <dgm:cxn modelId="{EEBF9D2A-6F87-41E3-9D3D-35136732267D}" type="presOf" srcId="{BD8F12CB-518E-4115-8943-3E69C2B08272}" destId="{0EEFF4CF-027B-407E-ACF1-65E10401F48F}" srcOrd="0" destOrd="0" presId="urn:microsoft.com/office/officeart/2009/3/layout/IncreasingArrowsProcess"/>
    <dgm:cxn modelId="{215E7534-6FF2-4986-9889-B8835794571F}" type="presOf" srcId="{E3879AD7-D29E-4976-B4FD-C5B80BEDBD25}" destId="{AA13668B-542F-484B-8346-8AA0D0C30D11}" srcOrd="0" destOrd="0" presId="urn:microsoft.com/office/officeart/2009/3/layout/IncreasingArrowsProcess"/>
    <dgm:cxn modelId="{FDEC2D5D-C09C-4322-BBAE-078BDD13FF4A}" type="presOf" srcId="{5C6CF239-AE15-4C5A-97A4-8A97E11CFEF5}" destId="{9B45730A-6161-45D1-8D7E-396ACF51280C}" srcOrd="0" destOrd="1" presId="urn:microsoft.com/office/officeart/2009/3/layout/IncreasingArrowsProcess"/>
    <dgm:cxn modelId="{E4B86567-C7B1-4C17-8A7B-53826CB2B833}" srcId="{0A950610-C072-40E1-A6DC-828A6388D04B}" destId="{3D711B72-C7BE-40B6-A881-5D93F3C34C89}" srcOrd="0" destOrd="0" parTransId="{5A4EE161-EEEE-4690-A8F7-8AD676D1E5A3}" sibTransId="{70D02384-8BB5-4159-A9E2-BBC9E103CBDE}"/>
    <dgm:cxn modelId="{3EA64767-F403-485C-ABE5-012B96CF848A}" type="presOf" srcId="{A496814C-0BBD-4E57-906C-C41399C9856C}" destId="{9B45730A-6161-45D1-8D7E-396ACF51280C}" srcOrd="0" destOrd="0" presId="urn:microsoft.com/office/officeart/2009/3/layout/IncreasingArrowsProcess"/>
    <dgm:cxn modelId="{A5C78D67-0A3F-4CD9-B943-24EE3A51C802}" type="presOf" srcId="{0A950610-C072-40E1-A6DC-828A6388D04B}" destId="{1326CC52-83FA-458E-9854-A6F039B947D5}" srcOrd="0" destOrd="0" presId="urn:microsoft.com/office/officeart/2009/3/layout/IncreasingArrowsProcess"/>
    <dgm:cxn modelId="{044AA26C-F7AB-4A0C-961E-7D9A45D8DFB5}" type="presOf" srcId="{FAF604EC-D5F1-4FCC-8052-4D78F645DECF}" destId="{4C974003-A7A2-4B8C-BCD5-2A2F32FB2CB6}" srcOrd="0" destOrd="0" presId="urn:microsoft.com/office/officeart/2009/3/layout/IncreasingArrowsProcess"/>
    <dgm:cxn modelId="{C2F1AF6E-3E48-4807-862B-7D0700A957E8}" srcId="{C0DF454F-D7F1-4AAE-BC4F-3530F696517A}" destId="{77098DB9-9155-4097-BD4F-CFDC59915738}" srcOrd="5" destOrd="0" parTransId="{7D710DB7-E708-4DB6-A8AD-3F523C3DF403}" sibTransId="{7E576483-5D7F-4ED6-989A-E94D2B6998D6}"/>
    <dgm:cxn modelId="{69511073-38B2-404B-B6D9-6E463120C392}" srcId="{7ACB1EE2-DEC0-4058-BE92-065D03F76B8C}" destId="{3AA11C49-00CC-448A-A82F-3B8E9B4958B7}" srcOrd="2" destOrd="0" parTransId="{24342F6A-3ABC-4AB1-AA92-A43C7F7A53A6}" sibTransId="{79F316A7-D980-4B8B-8D0D-1EE6E9CF7709}"/>
    <dgm:cxn modelId="{D3F96A56-434D-417F-8A51-C197A4D5492C}" srcId="{77098DB9-9155-4097-BD4F-CFDC59915738}" destId="{F1DC0E57-D9EC-42ED-8ABF-E9E536DB004B}" srcOrd="1" destOrd="0" parTransId="{47BBF133-8EF9-46A6-98DB-D19FA43A61AA}" sibTransId="{46178F7D-37AB-4518-8948-7F019828FE5E}"/>
    <dgm:cxn modelId="{3DDAB477-1FC7-4D58-B53D-DE0801D4ED21}" srcId="{C0DF454F-D7F1-4AAE-BC4F-3530F696517A}" destId="{7ACB1EE2-DEC0-4058-BE92-065D03F76B8C}" srcOrd="1" destOrd="0" parTransId="{FF4FF914-2415-4392-8120-45ACDAD6F5E2}" sibTransId="{0A199D62-7EF4-4AD3-A2CE-D851AE0D8CD8}"/>
    <dgm:cxn modelId="{9A8C927C-3F80-4D64-A8D2-7A49B0A7F221}" srcId="{C0DF454F-D7F1-4AAE-BC4F-3530F696517A}" destId="{0A950610-C072-40E1-A6DC-828A6388D04B}" srcOrd="2" destOrd="0" parTransId="{8D399602-29E0-4531-839E-D7062078DDCB}" sibTransId="{C9B105C7-8224-4043-B521-785CC1E5CEB9}"/>
    <dgm:cxn modelId="{DFD23880-A81F-46CA-9601-E5849670ADD8}" srcId="{FAF604EC-D5F1-4FCC-8052-4D78F645DECF}" destId="{3FBF9754-8FCA-4E4F-B0CA-FF01AE161D00}" srcOrd="1" destOrd="0" parTransId="{753FF739-737E-410B-B6EC-0ADA0CF2F58D}" sibTransId="{C20C5E2C-FC4C-4803-A4AC-5F755CDF5FDB}"/>
    <dgm:cxn modelId="{9521C1A0-8A01-477D-BC9A-BDAC605AFB09}" type="presOf" srcId="{3AA11C49-00CC-448A-A82F-3B8E9B4958B7}" destId="{43FF95E0-30CD-4F3B-B47D-49E5681D7D39}" srcOrd="0" destOrd="2" presId="urn:microsoft.com/office/officeart/2009/3/layout/IncreasingArrowsProcess"/>
    <dgm:cxn modelId="{60C025BD-04FD-4096-84FF-252820AB997F}" srcId="{7ACB1EE2-DEC0-4058-BE92-065D03F76B8C}" destId="{DF0B1AA4-E5D3-4861-9602-D5624EF43E48}" srcOrd="0" destOrd="0" parTransId="{BCEA18BF-C4C7-4786-A3A0-A91F0D142A72}" sibTransId="{6D7F6946-F65C-4AD4-9BBA-74E9EB7516C2}"/>
    <dgm:cxn modelId="{6881FFC6-F0AB-4BC1-A1E7-F3A6EF80B4DA}" type="presOf" srcId="{7ACB1EE2-DEC0-4058-BE92-065D03F76B8C}" destId="{0A12B169-7298-4DF6-95E7-F3971CB32F82}" srcOrd="0" destOrd="0" presId="urn:microsoft.com/office/officeart/2009/3/layout/IncreasingArrowsProcess"/>
    <dgm:cxn modelId="{0CDE8BCE-AFAE-4795-93A7-2C86202A86F7}" type="presOf" srcId="{5B187FED-3A0B-406E-A76F-23044721BF70}" destId="{43FF95E0-30CD-4F3B-B47D-49E5681D7D39}" srcOrd="0" destOrd="1" presId="urn:microsoft.com/office/officeart/2009/3/layout/IncreasingArrowsProcess"/>
    <dgm:cxn modelId="{06633FD3-4E22-4464-8CC7-19A93DD622B9}" type="presOf" srcId="{0674AB55-2B7D-4BC3-A03B-D5BF52A34C4D}" destId="{65928824-5B70-4853-AD1B-6054354BFFF6}" srcOrd="0" destOrd="0" presId="urn:microsoft.com/office/officeart/2009/3/layout/IncreasingArrowsProcess"/>
    <dgm:cxn modelId="{F49050E2-081E-48CE-AF36-7AB695A372A4}" type="presOf" srcId="{3FBF9754-8FCA-4E4F-B0CA-FF01AE161D00}" destId="{AA13668B-542F-484B-8346-8AA0D0C30D11}" srcOrd="0" destOrd="1" presId="urn:microsoft.com/office/officeart/2009/3/layout/IncreasingArrowsProcess"/>
    <dgm:cxn modelId="{5BD926EE-AEB3-4DFC-89B6-6E4E667DB7D5}" srcId="{C0DF454F-D7F1-4AAE-BC4F-3530F696517A}" destId="{D7184A2E-9409-42C9-85B4-BEC76BE2FE4F}" srcOrd="0" destOrd="0" parTransId="{8BE826C0-9025-4B36-B493-3E1A99ADB1A5}" sibTransId="{38A60DB7-D203-4BBD-B148-06A83D6B99C0}"/>
    <dgm:cxn modelId="{815918EF-245B-40AB-82E2-53BAE23498F2}" srcId="{D7184A2E-9409-42C9-85B4-BEC76BE2FE4F}" destId="{BD8F12CB-518E-4115-8943-3E69C2B08272}" srcOrd="0" destOrd="0" parTransId="{7519F4B3-36A6-4816-B5C8-540390E775DD}" sibTransId="{C01D49BA-1511-4B80-80EA-45B7EFFF43CA}"/>
    <dgm:cxn modelId="{C7D30EF9-2084-48AA-ACE1-CE5929625BCA}" type="presOf" srcId="{0EAC8A90-15E3-412D-AF26-185B740C606A}" destId="{3F8DAA85-534A-4140-B492-71A6E059AB87}" srcOrd="0" destOrd="1" presId="urn:microsoft.com/office/officeart/2009/3/layout/IncreasingArrowsProcess"/>
    <dgm:cxn modelId="{CEB464FC-30D4-444C-B4C0-35A78310BB45}" srcId="{0674AB55-2B7D-4BC3-A03B-D5BF52A34C4D}" destId="{5C6CF239-AE15-4C5A-97A4-8A97E11CFEF5}" srcOrd="1" destOrd="0" parTransId="{3ACCD6D3-626A-4C00-9FD7-FF395853E83F}" sibTransId="{AEC3CDCC-C595-455F-912D-E1A9B492F528}"/>
    <dgm:cxn modelId="{27BCF7A6-C307-43DC-9E0F-AA471B6B8E40}" type="presParOf" srcId="{57C12388-7911-4A32-B707-19B3AE20C37D}" destId="{9CF2E352-2749-4DC2-9BB6-936EC21B39FE}" srcOrd="0" destOrd="0" presId="urn:microsoft.com/office/officeart/2009/3/layout/IncreasingArrowsProcess"/>
    <dgm:cxn modelId="{B4095E17-A5F0-434F-A23B-CB4F712017C4}" type="presParOf" srcId="{57C12388-7911-4A32-B707-19B3AE20C37D}" destId="{0EEFF4CF-027B-407E-ACF1-65E10401F48F}" srcOrd="1" destOrd="0" presId="urn:microsoft.com/office/officeart/2009/3/layout/IncreasingArrowsProcess"/>
    <dgm:cxn modelId="{B38E9BF7-98CC-4EA1-8BB4-04430A61E766}" type="presParOf" srcId="{57C12388-7911-4A32-B707-19B3AE20C37D}" destId="{0A12B169-7298-4DF6-95E7-F3971CB32F82}" srcOrd="2" destOrd="0" presId="urn:microsoft.com/office/officeart/2009/3/layout/IncreasingArrowsProcess"/>
    <dgm:cxn modelId="{AFF21096-CAF8-4B73-B6E6-C3B2F0F5F91F}" type="presParOf" srcId="{57C12388-7911-4A32-B707-19B3AE20C37D}" destId="{43FF95E0-30CD-4F3B-B47D-49E5681D7D39}" srcOrd="3" destOrd="0" presId="urn:microsoft.com/office/officeart/2009/3/layout/IncreasingArrowsProcess"/>
    <dgm:cxn modelId="{56D040A3-2CB6-4882-826C-E66BB8BA21E3}" type="presParOf" srcId="{57C12388-7911-4A32-B707-19B3AE20C37D}" destId="{1326CC52-83FA-458E-9854-A6F039B947D5}" srcOrd="4" destOrd="0" presId="urn:microsoft.com/office/officeart/2009/3/layout/IncreasingArrowsProcess"/>
    <dgm:cxn modelId="{2BA4AF80-DFDB-4A84-BB21-867FD7C1F8A1}" type="presParOf" srcId="{57C12388-7911-4A32-B707-19B3AE20C37D}" destId="{3F8DAA85-534A-4140-B492-71A6E059AB87}" srcOrd="5" destOrd="0" presId="urn:microsoft.com/office/officeart/2009/3/layout/IncreasingArrowsProcess"/>
    <dgm:cxn modelId="{4D00879C-8117-4819-95BC-CB8EB605AE33}" type="presParOf" srcId="{57C12388-7911-4A32-B707-19B3AE20C37D}" destId="{4C974003-A7A2-4B8C-BCD5-2A2F32FB2CB6}" srcOrd="6" destOrd="0" presId="urn:microsoft.com/office/officeart/2009/3/layout/IncreasingArrowsProcess"/>
    <dgm:cxn modelId="{D1C65F26-F4A8-4B37-A401-97A9F75E2C74}" type="presParOf" srcId="{57C12388-7911-4A32-B707-19B3AE20C37D}" destId="{AA13668B-542F-484B-8346-8AA0D0C30D11}" srcOrd="7" destOrd="0" presId="urn:microsoft.com/office/officeart/2009/3/layout/IncreasingArrowsProcess"/>
    <dgm:cxn modelId="{4EE807F0-02C1-4F26-9A0A-D6B79A41E125}" type="presParOf" srcId="{57C12388-7911-4A32-B707-19B3AE20C37D}" destId="{65928824-5B70-4853-AD1B-6054354BFFF6}" srcOrd="8" destOrd="0" presId="urn:microsoft.com/office/officeart/2009/3/layout/IncreasingArrowsProcess"/>
    <dgm:cxn modelId="{FF0FD292-6FDF-40C0-BA72-27BB39C15A8E}" type="presParOf" srcId="{57C12388-7911-4A32-B707-19B3AE20C37D}" destId="{9B45730A-6161-45D1-8D7E-396ACF51280C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2E352-2749-4DC2-9BB6-936EC21B39FE}">
      <dsp:nvSpPr>
        <dsp:cNvPr id="0" name=""/>
        <dsp:cNvSpPr/>
      </dsp:nvSpPr>
      <dsp:spPr>
        <a:xfrm>
          <a:off x="430494" y="17310"/>
          <a:ext cx="8147091" cy="11848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8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 Through Long Term Services </a:t>
          </a:r>
        </a:p>
      </dsp:txBody>
      <dsp:txXfrm>
        <a:off x="430494" y="313514"/>
        <a:ext cx="7850887" cy="592407"/>
      </dsp:txXfrm>
    </dsp:sp>
    <dsp:sp modelId="{0EEFF4CF-027B-407E-ACF1-65E10401F48F}">
      <dsp:nvSpPr>
        <dsp:cNvPr id="0" name=""/>
        <dsp:cNvSpPr/>
      </dsp:nvSpPr>
      <dsp:spPr>
        <a:xfrm>
          <a:off x="433106" y="914943"/>
          <a:ext cx="1500520" cy="217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4-6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years</a:t>
          </a:r>
        </a:p>
      </dsp:txBody>
      <dsp:txXfrm>
        <a:off x="433106" y="914943"/>
        <a:ext cx="1500520" cy="2175511"/>
      </dsp:txXfrm>
    </dsp:sp>
    <dsp:sp modelId="{0A12B169-7298-4DF6-95E7-F3971CB32F82}">
      <dsp:nvSpPr>
        <dsp:cNvPr id="0" name=""/>
        <dsp:cNvSpPr/>
      </dsp:nvSpPr>
      <dsp:spPr>
        <a:xfrm>
          <a:off x="1936076" y="455942"/>
          <a:ext cx="6641509" cy="11848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2265677"/>
            <a:satOff val="-3030"/>
            <a:lumOff val="5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8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Self-Employment</a:t>
          </a:r>
        </a:p>
      </dsp:txBody>
      <dsp:txXfrm>
        <a:off x="1936076" y="752146"/>
        <a:ext cx="6345305" cy="592407"/>
      </dsp:txXfrm>
    </dsp:sp>
    <dsp:sp modelId="{43FF95E0-30CD-4F3B-B47D-49E5681D7D39}">
      <dsp:nvSpPr>
        <dsp:cNvPr id="0" name=""/>
        <dsp:cNvSpPr/>
      </dsp:nvSpPr>
      <dsp:spPr>
        <a:xfrm>
          <a:off x="1936076" y="1368077"/>
          <a:ext cx="1505745" cy="217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265677"/>
              <a:satOff val="-3030"/>
              <a:lumOff val="5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1-3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years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6076" y="1368077"/>
        <a:ext cx="1505745" cy="2175511"/>
      </dsp:txXfrm>
    </dsp:sp>
    <dsp:sp modelId="{1326CC52-83FA-458E-9854-A6F039B947D5}">
      <dsp:nvSpPr>
        <dsp:cNvPr id="0" name=""/>
        <dsp:cNvSpPr/>
      </dsp:nvSpPr>
      <dsp:spPr>
        <a:xfrm>
          <a:off x="3441659" y="851033"/>
          <a:ext cx="5135926" cy="11848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4531353"/>
            <a:satOff val="-6060"/>
            <a:lumOff val="1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8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Independent Living </a:t>
          </a:r>
        </a:p>
      </dsp:txBody>
      <dsp:txXfrm>
        <a:off x="3441659" y="1147237"/>
        <a:ext cx="4839722" cy="592407"/>
      </dsp:txXfrm>
    </dsp:sp>
    <dsp:sp modelId="{3F8DAA85-534A-4140-B492-71A6E059AB87}">
      <dsp:nvSpPr>
        <dsp:cNvPr id="0" name=""/>
        <dsp:cNvSpPr/>
      </dsp:nvSpPr>
      <dsp:spPr>
        <a:xfrm>
          <a:off x="3441659" y="1763167"/>
          <a:ext cx="1505745" cy="217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531353"/>
              <a:satOff val="-6060"/>
              <a:lumOff val="1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1-2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years</a:t>
          </a:r>
        </a:p>
      </dsp:txBody>
      <dsp:txXfrm>
        <a:off x="3441659" y="1763167"/>
        <a:ext cx="1505745" cy="2175511"/>
      </dsp:txXfrm>
    </dsp:sp>
    <dsp:sp modelId="{4C974003-A7A2-4B8C-BCD5-2A2F32FB2CB6}">
      <dsp:nvSpPr>
        <dsp:cNvPr id="0" name=""/>
        <dsp:cNvSpPr/>
      </dsp:nvSpPr>
      <dsp:spPr>
        <a:xfrm>
          <a:off x="4948056" y="1246124"/>
          <a:ext cx="3629529" cy="11848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6797030"/>
            <a:satOff val="-9091"/>
            <a:lumOff val="1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8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Rapid Access</a:t>
          </a:r>
        </a:p>
      </dsp:txBody>
      <dsp:txXfrm>
        <a:off x="4948056" y="1542328"/>
        <a:ext cx="3333325" cy="592407"/>
      </dsp:txXfrm>
    </dsp:sp>
    <dsp:sp modelId="{AA13668B-542F-484B-8346-8AA0D0C30D11}">
      <dsp:nvSpPr>
        <dsp:cNvPr id="0" name=""/>
        <dsp:cNvSpPr/>
      </dsp:nvSpPr>
      <dsp:spPr>
        <a:xfrm>
          <a:off x="4948056" y="2158258"/>
          <a:ext cx="1505745" cy="217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797030"/>
              <a:satOff val="-9091"/>
              <a:lumOff val="1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&lt; 1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year</a:t>
          </a:r>
        </a:p>
      </dsp:txBody>
      <dsp:txXfrm>
        <a:off x="4948056" y="2158258"/>
        <a:ext cx="1505745" cy="2175511"/>
      </dsp:txXfrm>
    </dsp:sp>
    <dsp:sp modelId="{65928824-5B70-4853-AD1B-6054354BFFF6}">
      <dsp:nvSpPr>
        <dsp:cNvPr id="0" name=""/>
        <dsp:cNvSpPr/>
      </dsp:nvSpPr>
      <dsp:spPr>
        <a:xfrm>
          <a:off x="6433833" y="1592945"/>
          <a:ext cx="2163558" cy="128135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9062706"/>
            <a:satOff val="-12121"/>
            <a:lumOff val="2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8089" numCol="1" spcCol="1270" anchor="ctr" anchorCtr="0">
          <a:noAutofit/>
        </a:bodyPr>
        <a:lstStyle/>
        <a:p>
          <a:pPr marL="0" lvl="0" indent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Re-Employment</a:t>
          </a:r>
        </a:p>
      </dsp:txBody>
      <dsp:txXfrm>
        <a:off x="6433833" y="1913284"/>
        <a:ext cx="1843220" cy="640677"/>
      </dsp:txXfrm>
    </dsp:sp>
    <dsp:sp modelId="{9B45730A-6161-45D1-8D7E-396ACF51280C}">
      <dsp:nvSpPr>
        <dsp:cNvPr id="0" name=""/>
        <dsp:cNvSpPr/>
      </dsp:nvSpPr>
      <dsp:spPr>
        <a:xfrm>
          <a:off x="6453639" y="2553349"/>
          <a:ext cx="1505745" cy="217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062706"/>
              <a:satOff val="-12121"/>
              <a:lumOff val="2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&lt; 6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Months</a:t>
          </a:r>
        </a:p>
      </dsp:txBody>
      <dsp:txXfrm>
        <a:off x="6453639" y="2553349"/>
        <a:ext cx="1505745" cy="2175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9A7665E4-2592-4FE9-B55D-C622AC85441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25BD10D9-AF44-4FCE-A058-6E971402D4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9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B54D1-27FA-4C6F-86D5-535F87F7DD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9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4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25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4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26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68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17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64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49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60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7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04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47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93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98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36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22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2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52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3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0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2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8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22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86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0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 dirty="0"/>
              <a:t>Click to edit Slide Master Style</a:t>
            </a:r>
            <a:endParaRPr lang="en-US" sz="2700" u="sng" dirty="0"/>
          </a:p>
        </p:txBody>
      </p:sp>
    </p:spTree>
    <p:extLst>
      <p:ext uri="{BB962C8B-B14F-4D97-AF65-F5344CB8AC3E}">
        <p14:creationId xmlns:p14="http://schemas.microsoft.com/office/powerpoint/2010/main" val="226256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3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09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 dirty="0"/>
              <a:t>Click to edit Slide Master Style</a:t>
            </a:r>
            <a:endParaRPr lang="en-US" sz="2700" u="sng" dirty="0"/>
          </a:p>
        </p:txBody>
      </p:sp>
    </p:spTree>
    <p:extLst>
      <p:ext uri="{BB962C8B-B14F-4D97-AF65-F5344CB8AC3E}">
        <p14:creationId xmlns:p14="http://schemas.microsoft.com/office/powerpoint/2010/main" val="262788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 dirty="0"/>
              <a:t>Click to edit Slide Master Style</a:t>
            </a:r>
            <a:endParaRPr lang="en-US" sz="2700" u="sng" dirty="0"/>
          </a:p>
        </p:txBody>
      </p:sp>
    </p:spTree>
    <p:extLst>
      <p:ext uri="{BB962C8B-B14F-4D97-AF65-F5344CB8AC3E}">
        <p14:creationId xmlns:p14="http://schemas.microsoft.com/office/powerpoint/2010/main" val="344091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3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3" y="273057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7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1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6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8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9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4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40682"/>
            <a:ext cx="9144000" cy="731839"/>
            <a:chOff x="0" y="6140680"/>
            <a:chExt cx="9144000" cy="731839"/>
          </a:xfrm>
        </p:grpSpPr>
        <p:sp>
          <p:nvSpPr>
            <p:cNvPr id="8" name="Rectangle 7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0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PPSeal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2971800" y="6336268"/>
              <a:ext cx="29718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VA INTERNAL USE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88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Check_Box_Noun_project_10759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owtoworkfromhome-demi.blogspot.com/p/questions-and-answer-board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owtoworkfromhome-demi.blogspot.com/p/questions-and-answer-board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owtoworkfromhome-demi.blogspot.com/p/questions-and-answer-board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liem.com/2014/06/transitions-of-care-top-10-things-admitting-providers-wish-older-adults/" TargetMode="Externa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howtoworkfromhome-demi.blogspot.com/p/questions-and-answer-board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howtoworkfromhome-demi.blogspot.com/p/questions-and-answer-board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owtoworkfromhome-demi.blogspot.com/p/questions-and-answer-board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28600" y="5105400"/>
            <a:ext cx="8686800" cy="10207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Briefed by: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VR&amp;E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362200"/>
            <a:ext cx="8686800" cy="14700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Enhancing Positive Outcomes</a:t>
            </a: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2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136EBA-0985-40E9-A2D8-AF66B03A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981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Checklist for analyzing and determining if the claimant has overcome the vocational impairment:</a:t>
            </a: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2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suitably employed </a:t>
            </a:r>
          </a:p>
          <a:p>
            <a:pPr marL="600075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2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Qualified for suitable employment based on current labor market information (gainful employment status consistent with a claimant's abilities, aptitudes and interests) and/or reasons beyond his or her control</a:t>
            </a:r>
          </a:p>
          <a:p>
            <a:pPr marL="600075" lvl="2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0075" lvl="2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unemployed and/or not in suitable employment </a:t>
            </a:r>
          </a:p>
          <a:p>
            <a:pPr marL="600075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2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Medical and psychological limitations in combination with his/her job description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41A4CE-017D-46AD-9BCE-B3D70EE3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2DAE72-9C5A-4C30-A0E8-6B9AC40B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" y="-76200"/>
            <a:ext cx="9136967" cy="762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Analyzing Vocational Impairment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5FD9C-54FA-4FD2-9500-EBDEF4E35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8428" y="2783840"/>
            <a:ext cx="299875" cy="309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BEFA7A-8AF6-477C-8E26-7EF884D5642B}"/>
              </a:ext>
            </a:extLst>
          </p:cNvPr>
          <p:cNvSpPr txBox="1"/>
          <p:nvPr/>
        </p:nvSpPr>
        <p:spPr>
          <a:xfrm>
            <a:off x="858366" y="7040272"/>
            <a:ext cx="1249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commons.wikimedia.org/wiki/File:Check_Box_Noun_project_10759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9DDFD0-DFEB-4643-82C3-77FBAF669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8426" y="3481388"/>
            <a:ext cx="299875" cy="309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BB91A-0D5F-4AA3-86EA-51E9EA8F2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8426" y="4660532"/>
            <a:ext cx="299875" cy="309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78A53-1CC5-498F-B15A-DA6D8B117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8426" y="5349408"/>
            <a:ext cx="299875" cy="3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A97C63-999E-4D65-BEC4-E22B845C3C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1812925" y="1266859"/>
            <a:ext cx="4705350" cy="4257675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</p:pic>
      <p:graphicFrame>
        <p:nvGraphicFramePr>
          <p:cNvPr id="5" name="Content Placeholder 4" descr="How to determine if the claimant has over come the impairment if they are employed.">
            <a:extLst>
              <a:ext uri="{FF2B5EF4-FFF2-40B4-BE49-F238E27FC236}">
                <a16:creationId xmlns:a16="http://schemas.microsoft.com/office/drawing/2014/main" id="{0EB30D86-A1DD-43EB-BF2F-CA4699793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021681"/>
              </p:ext>
            </p:extLst>
          </p:nvPr>
        </p:nvGraphicFramePr>
        <p:xfrm>
          <a:off x="223521" y="863600"/>
          <a:ext cx="8681328" cy="5101102"/>
        </p:xfrm>
        <a:graphic>
          <a:graphicData uri="http://schemas.openxmlformats.org/drawingml/2006/table">
            <a:tbl>
              <a:tblPr firstRow="1"/>
              <a:tblGrid>
                <a:gridCol w="5069839">
                  <a:extLst>
                    <a:ext uri="{9D8B030D-6E8A-4147-A177-3AD203B41FA5}">
                      <a16:colId xmlns:a16="http://schemas.microsoft.com/office/drawing/2014/main" val="3312189258"/>
                    </a:ext>
                  </a:extLst>
                </a:gridCol>
                <a:gridCol w="3611489">
                  <a:extLst>
                    <a:ext uri="{9D8B030D-6E8A-4147-A177-3AD203B41FA5}">
                      <a16:colId xmlns:a16="http://schemas.microsoft.com/office/drawing/2014/main" val="2995360149"/>
                    </a:ext>
                  </a:extLst>
                </a:gridCol>
              </a:tblGrid>
              <a:tr h="601669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employment ...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the Claimant…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949788"/>
                  </a:ext>
                </a:extLst>
              </a:tr>
              <a:tr h="2014281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Aggravates the disability/disabilities, or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unstable, or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not consistent with the claimant’s 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 of abilities, aptitudes, 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interests 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suitably employed and has 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overcome the effects of the impairment 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384468"/>
                  </a:ext>
                </a:extLst>
              </a:tr>
              <a:tr h="2485152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Requires reasonably developed skills, and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Does not aggravate the disability/disabilities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stable and continuing, and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consistent with the claimant's pattern 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abilities, aptitudes, and interests 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Suitably employed, and has   overcome the effects of the impairment 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15636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C473E-EC17-43E5-A5E8-EC0FA67D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4552D4-0468-4A44-8869-37A7FC67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Vocational Impairment Determination</a:t>
            </a:r>
          </a:p>
        </p:txBody>
      </p:sp>
    </p:spTree>
    <p:extLst>
      <p:ext uri="{BB962C8B-B14F-4D97-AF65-F5344CB8AC3E}">
        <p14:creationId xmlns:p14="http://schemas.microsoft.com/office/powerpoint/2010/main" val="161999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E85CDB-470F-4D33-A4F3-6B1F5734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0958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What factors might contribute to reasons beyond their control? (38 U.S.C. 3102 and 38 CFR 21.51)</a:t>
            </a:r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Lack of job seeking/resume skills in civilian job market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Understanding transferrable skills to determine what the claimant qualifies for in the job market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Competitive job market or changes in the job market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Lack of understanding of how and when to discuss disability(ies)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Discriminating factors in the workplace (age, legal, etc.)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Lack of work experience or lacking current skills in the field they are trained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need of workplace accommodations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600B4-D094-47A9-936D-BE906502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E05921-1936-42A3-B7B2-364DE510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Reasons Beyond Their Control</a:t>
            </a:r>
          </a:p>
        </p:txBody>
      </p:sp>
    </p:spTree>
    <p:extLst>
      <p:ext uri="{BB962C8B-B14F-4D97-AF65-F5344CB8AC3E}">
        <p14:creationId xmlns:p14="http://schemas.microsoft.com/office/powerpoint/2010/main" val="76820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90215D-1778-4897-B928-D5CF27CA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010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Rapid Access to Employment Services could include but not limited to: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Vocational Counseling and Guidance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Job Development and Placement Services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Resume Development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Information on Special Hiring Authorities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Direct job leads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Transferable Skills Analysis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Certificate or Short Term Training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EAA payments for Improvement of Rehabilitation Potential as per PA-19-05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BA188-1DDC-464F-B6E2-ABD0D844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A1561A-2B83-4950-ACCD-0478D380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Rapid Access to Employment </a:t>
            </a:r>
          </a:p>
        </p:txBody>
      </p:sp>
      <p:grpSp>
        <p:nvGrpSpPr>
          <p:cNvPr id="5" name="Diagram group">
            <a:extLst>
              <a:ext uri="{FF2B5EF4-FFF2-40B4-BE49-F238E27FC236}">
                <a16:creationId xmlns:a16="http://schemas.microsoft.com/office/drawing/2014/main" id="{7F5D8C0E-A576-4C6C-9AA3-353CDC565CF3}"/>
              </a:ext>
            </a:extLst>
          </p:cNvPr>
          <p:cNvGrpSpPr/>
          <p:nvPr/>
        </p:nvGrpSpPr>
        <p:grpSpPr>
          <a:xfrm>
            <a:off x="6600825" y="1200989"/>
            <a:ext cx="2278290" cy="2370885"/>
            <a:chOff x="6734149" y="3098806"/>
            <a:chExt cx="2045180" cy="1922371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DA9F36-A2D8-4C7C-8BB3-5712213DBFD5}"/>
                </a:ext>
              </a:extLst>
            </p:cNvPr>
            <p:cNvGrpSpPr/>
            <p:nvPr/>
          </p:nvGrpSpPr>
          <p:grpSpPr>
            <a:xfrm>
              <a:off x="6734149" y="3098806"/>
              <a:ext cx="2045180" cy="1922371"/>
              <a:chOff x="6734149" y="3098806"/>
              <a:chExt cx="2045180" cy="192237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FC2AB53-EDF1-4A9C-AA89-09B8CDF46B6E}"/>
                  </a:ext>
                </a:extLst>
              </p:cNvPr>
              <p:cNvSpPr/>
              <p:nvPr/>
            </p:nvSpPr>
            <p:spPr>
              <a:xfrm>
                <a:off x="6734149" y="3098806"/>
                <a:ext cx="2045180" cy="1922371"/>
              </a:xfrm>
              <a:prstGeom prst="ellipse">
                <a:avLst/>
              </a:prstGeom>
              <a:blipFill rotWithShape="0">
                <a:blip r:embed="rId3"/>
                <a:srcRect/>
                <a:stretch>
                  <a:fillRect l="-20000" r="-20000"/>
                </a:stretch>
              </a:blipFill>
              <a:sp3d extrusionH="152250" prstMaterial="matte">
                <a:bevelT w="165100" prst="coolSlant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Oval 4">
                <a:extLst>
                  <a:ext uri="{FF2B5EF4-FFF2-40B4-BE49-F238E27FC236}">
                    <a16:creationId xmlns:a16="http://schemas.microsoft.com/office/drawing/2014/main" id="{F47D2C1C-C568-460C-855E-8326745A885C}"/>
                  </a:ext>
                </a:extLst>
              </p:cNvPr>
              <p:cNvSpPr txBox="1"/>
              <p:nvPr/>
            </p:nvSpPr>
            <p:spPr>
              <a:xfrm>
                <a:off x="7033659" y="3380331"/>
                <a:ext cx="1446160" cy="135932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ctr" anchorCtr="0">
                <a:noAutofit/>
                <a:sp3d extrusionH="28000" prstMaterial="matte"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6500" kern="1200" dirty="0"/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19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2FD2CE-F85B-4B79-A345-50BF0723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83107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 developing a combined IWRP/IEAP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plan could include Job Seeking Skills training to be provided by: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Employment Coordinator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Vocational Rehabilitation Counselor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Department of Labor/DVOP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Contractor via the National Contract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Best case practice: Offices should follow up with cases closed RC 25 (further education) to reengage in services.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0D4B8F-1CF4-43EE-BA22-A7FB59EF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0ECAB0-6412-4295-AF6E-8BC43164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Rapid Access to Employment</a:t>
            </a:r>
          </a:p>
        </p:txBody>
      </p:sp>
      <p:grpSp>
        <p:nvGrpSpPr>
          <p:cNvPr id="7" name="Diagram group">
            <a:extLst>
              <a:ext uri="{FF2B5EF4-FFF2-40B4-BE49-F238E27FC236}">
                <a16:creationId xmlns:a16="http://schemas.microsoft.com/office/drawing/2014/main" id="{4A518175-3157-42AF-97E3-1F0DE51BD79E}"/>
              </a:ext>
            </a:extLst>
          </p:cNvPr>
          <p:cNvGrpSpPr/>
          <p:nvPr/>
        </p:nvGrpSpPr>
        <p:grpSpPr>
          <a:xfrm>
            <a:off x="6408510" y="2220698"/>
            <a:ext cx="2278290" cy="2370885"/>
            <a:chOff x="6734149" y="3098806"/>
            <a:chExt cx="2045180" cy="1922371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38F709-66C3-4420-B930-B531370F243B}"/>
                </a:ext>
              </a:extLst>
            </p:cNvPr>
            <p:cNvGrpSpPr/>
            <p:nvPr/>
          </p:nvGrpSpPr>
          <p:grpSpPr>
            <a:xfrm>
              <a:off x="6734149" y="3098806"/>
              <a:ext cx="2045180" cy="1922371"/>
              <a:chOff x="6734149" y="3098806"/>
              <a:chExt cx="2045180" cy="192237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F9E32CA-3DA3-4FA6-814C-24640E41791E}"/>
                  </a:ext>
                </a:extLst>
              </p:cNvPr>
              <p:cNvSpPr/>
              <p:nvPr/>
            </p:nvSpPr>
            <p:spPr>
              <a:xfrm>
                <a:off x="6734149" y="3098806"/>
                <a:ext cx="2045180" cy="1922371"/>
              </a:xfrm>
              <a:prstGeom prst="ellipse">
                <a:avLst/>
              </a:prstGeom>
              <a:blipFill rotWithShape="0">
                <a:blip r:embed="rId3"/>
                <a:srcRect/>
                <a:stretch>
                  <a:fillRect l="-20000" r="-20000"/>
                </a:stretch>
              </a:blipFill>
              <a:sp3d extrusionH="152250" prstMaterial="matte">
                <a:bevelT w="165100" prst="coolSlant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Oval 4">
                <a:extLst>
                  <a:ext uri="{FF2B5EF4-FFF2-40B4-BE49-F238E27FC236}">
                    <a16:creationId xmlns:a16="http://schemas.microsoft.com/office/drawing/2014/main" id="{59A1FAD6-10AB-4D29-8256-F173D4BB908E}"/>
                  </a:ext>
                </a:extLst>
              </p:cNvPr>
              <p:cNvSpPr txBox="1"/>
              <p:nvPr/>
            </p:nvSpPr>
            <p:spPr>
              <a:xfrm>
                <a:off x="7033659" y="3380331"/>
                <a:ext cx="1446160" cy="135932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ctr" anchorCtr="0">
                <a:noAutofit/>
                <a:sp3d extrusionH="28000" prstMaterial="matte"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6500" kern="1200" dirty="0"/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387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s?">
            <a:extLst>
              <a:ext uri="{FF2B5EF4-FFF2-40B4-BE49-F238E27FC236}">
                <a16:creationId xmlns:a16="http://schemas.microsoft.com/office/drawing/2014/main" id="{2296BBFD-D22F-4DAE-899C-EEBD4FEC0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6438" y="990602"/>
            <a:ext cx="4712677" cy="416989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DE99D-9E30-4745-9790-4347DCCC2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41148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Entitlement </a:t>
            </a:r>
          </a:p>
          <a:p>
            <a:r>
              <a:rPr lang="en-US" sz="3200" dirty="0"/>
              <a:t>Vocational Impairments </a:t>
            </a:r>
          </a:p>
          <a:p>
            <a:r>
              <a:rPr lang="en-US" sz="3200" dirty="0"/>
              <a:t>Rapid Access to Employment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4F18A-520D-435D-A08B-E4B164E7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952B85-07E3-44B2-A255-E9DC96D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80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DA58B5-C520-411D-B7B7-544A49499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829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ADA requires reasonable accommodations as they relate to these three aspects of employment: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equal opportunity in the application process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Enabling a qualified individual with a disability to perform the essential functions of a job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it possible for an employee with a disability to enjoy equal benefits and privileges of employment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41B61-00C4-48F6-8B60-083F972F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491013-575D-4783-8A53-D3F5FFA3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Reasonable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337190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DA58B5-C520-411D-B7B7-544A49499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8291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Things to consider:</a:t>
            </a: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Workplace job analysis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job functions with claimant and request a job description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what specific symptoms and functional limitations are creating barriers to accessing the workplace or performing job tasks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medical documentation and request input from medical service providers if necessary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Job Accommodations Network (JAN) for additional resource to identify appropriate accommodations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41B61-00C4-48F6-8B60-083F972F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491013-575D-4783-8A53-D3F5FFA3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Accommodations</a:t>
            </a:r>
          </a:p>
        </p:txBody>
      </p:sp>
    </p:spTree>
    <p:extLst>
      <p:ext uri="{BB962C8B-B14F-4D97-AF65-F5344CB8AC3E}">
        <p14:creationId xmlns:p14="http://schemas.microsoft.com/office/powerpoint/2010/main" val="209393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9A2DE9-6331-403A-A1AB-6347CD57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8784E4-C01D-43C3-9929-EC1239A8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 Scenario for Accommodations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9B5704-BFB1-4CD3-8F54-774CEB30C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447" y="3317240"/>
            <a:ext cx="508000" cy="137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390AE-DA6F-49A4-8D9E-2775329AD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14" y="764756"/>
            <a:ext cx="8332756" cy="4974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317816-B2B2-4EB0-B05D-7CBE97BA6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078" y="785880"/>
            <a:ext cx="3691689" cy="3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54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C4B767-4CCC-410C-B5EE-53018168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5422"/>
            <a:ext cx="8229600" cy="3870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Accommodations Provided to Mr. Claimant: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Cubicle with low walls so claimant can see out over the cubicle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mirror so he can see people from all angles in his desk space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Ergonomic chair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Ergonomic keyboard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Dragon speak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Sit/Stand Desk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823E5-9F88-4C7D-ACBB-F486B0F9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2019F9-40EE-427E-894F-2B6B58E4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 Scenario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194061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713065"/>
            <a:ext cx="8229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After this training, participants will be able to: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the different plan types that can lead to positive outcomes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Recognize challenges that could delay plan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services to previous program participants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Implement techniques to improve positive outcomes</a:t>
            </a:r>
          </a:p>
          <a:p>
            <a:pPr marL="0" indent="0" algn="ctr">
              <a:buNone/>
            </a:pPr>
            <a:b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5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s?">
            <a:extLst>
              <a:ext uri="{FF2B5EF4-FFF2-40B4-BE49-F238E27FC236}">
                <a16:creationId xmlns:a16="http://schemas.microsoft.com/office/drawing/2014/main" id="{2296BBFD-D22F-4DAE-899C-EEBD4FEC0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6438" y="990602"/>
            <a:ext cx="4712677" cy="416989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DE99D-9E30-4745-9790-4347DCCC2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41148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Accommodations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4F18A-520D-435D-A08B-E4B164E7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952B85-07E3-44B2-A255-E9DC96D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1160263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99968B-367B-402D-A87E-19F68AB03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868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38 U.S.C. 3117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VR&amp;E has the authority to provide limited employment services to claimants with at least a 10% service-connected disability rating. To qualify for these services, the claimant must: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Previously participated a rehabilitation program with either VR&amp;E, a State vocational rehabilitation program, or a similar program under the Rehabilitation Act of 1973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employable. This means the claimant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will 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meet VR&amp;E entitlement criteria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B542BA-1AC6-4128-85C3-99E85DD9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E41068-C4CC-41A0-A302-E506641E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Limited Employment Services (Eligibility) </a:t>
            </a:r>
          </a:p>
        </p:txBody>
      </p:sp>
    </p:spTree>
    <p:extLst>
      <p:ext uri="{BB962C8B-B14F-4D97-AF65-F5344CB8AC3E}">
        <p14:creationId xmlns:p14="http://schemas.microsoft.com/office/powerpoint/2010/main" val="1550980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C60141-B9F5-4F0E-8292-329B66E19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4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If the claimant meets the eligibility criteria under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38 U.S.C. 3117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then VR&amp;E may provide services and assistance needed to obtain employment.  Examples of those include, but are not limited to: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Purchase of or reimbursement for required items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of special hiring authorities and/or laws that provide preference in hiring for claimants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placement in employment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Coordination of services with the Department of Labor, via the use of Disabled Veterans Outreach Program (DVOP) Specialists or Local Veterans Employment Representatives (LVER)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development and placement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F6B730-325C-4098-BF5F-FE697581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1AD985-79B3-47F4-BDF5-2FAF2FE8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131" y="-76200"/>
            <a:ext cx="9311053" cy="731520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Limited Employment Services: Available Services</a:t>
            </a:r>
          </a:p>
        </p:txBody>
      </p:sp>
    </p:spTree>
    <p:extLst>
      <p:ext uri="{BB962C8B-B14F-4D97-AF65-F5344CB8AC3E}">
        <p14:creationId xmlns:p14="http://schemas.microsoft.com/office/powerpoint/2010/main" val="383534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0D8369-5D5E-4A87-9ECB-F685F6E57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6315"/>
            <a:ext cx="8473736" cy="52947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38 U.S.C. 3117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provides additional services for claimants who have completed a rehabilitation program for self-employment. These services include: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Coordination with the Small Business Administration to assist the claimant in obtaining a business loan to purchase equipment needed to establish a business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on special considerations provided to Veteran-owned businesses provided in the Small Business Act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claimant completed a State rehabilitation program with a self-employment objective, VR&amp;E may provide supplementary equipment and initial stocks and supplies, or assistance in acquiring such, if this is not available through the State rehabilitation program or another source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275528-4B54-438E-AF72-081BC3DB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79F72F-C463-4CEF-808A-36B8CC3C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Limited Employment Services: Self-Employment</a:t>
            </a:r>
          </a:p>
        </p:txBody>
      </p:sp>
    </p:spTree>
    <p:extLst>
      <p:ext uri="{BB962C8B-B14F-4D97-AF65-F5344CB8AC3E}">
        <p14:creationId xmlns:p14="http://schemas.microsoft.com/office/powerpoint/2010/main" val="1810835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s?">
            <a:extLst>
              <a:ext uri="{FF2B5EF4-FFF2-40B4-BE49-F238E27FC236}">
                <a16:creationId xmlns:a16="http://schemas.microsoft.com/office/drawing/2014/main" id="{2296BBFD-D22F-4DAE-899C-EEBD4FEC0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6438" y="990602"/>
            <a:ext cx="4712677" cy="416989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DE99D-9E30-4745-9790-4347DCCC2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41148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Limited Employment Services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4F18A-520D-435D-A08B-E4B164E7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952B85-07E3-44B2-A255-E9DC96D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58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1F3F98-3DFA-4B0E-9BAA-E2A7FC666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7" y="2688692"/>
            <a:ext cx="8229600" cy="33528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a determination of a vocational goal is found infeasible and the claimant has a serious employment handicap with a rating 20% or higher, evaluate for independent living (IL) needs: 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Discuss the types of activities the claimant engages in such as any social, spiritual pursuits or past work activities, and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possible, ask open ended questions to evaluate how the claimant might spend time, such as describing a day or week to include a discussion about routine activities      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F515CF-C80F-4F2A-AE7B-485A4350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7C942-FACB-42F8-A31E-068AEB5E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Independent Living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53F8A-483F-491C-9659-0D01A252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57" y="932277"/>
            <a:ext cx="8371643" cy="15100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875CCF-92E9-4736-879C-9A4D03059195}"/>
              </a:ext>
            </a:extLst>
          </p:cNvPr>
          <p:cNvSpPr/>
          <p:nvPr/>
        </p:nvSpPr>
        <p:spPr>
          <a:xfrm>
            <a:off x="350669" y="932277"/>
            <a:ext cx="8305060" cy="523661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accent6">
                <a:shade val="95000"/>
                <a:satMod val="105000"/>
                <a:alpha val="18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050EB7-EF97-47D9-8B4F-6EA398EE2FD1}"/>
              </a:ext>
            </a:extLst>
          </p:cNvPr>
          <p:cNvSpPr/>
          <p:nvPr/>
        </p:nvSpPr>
        <p:spPr>
          <a:xfrm>
            <a:off x="350669" y="1471064"/>
            <a:ext cx="4079288" cy="805717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accent6">
                <a:shade val="95000"/>
                <a:satMod val="105000"/>
                <a:alpha val="18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A96441D-1570-4903-947E-C35197E9474F}"/>
              </a:ext>
            </a:extLst>
          </p:cNvPr>
          <p:cNvSpPr/>
          <p:nvPr/>
        </p:nvSpPr>
        <p:spPr>
          <a:xfrm>
            <a:off x="4429957" y="1455938"/>
            <a:ext cx="4256843" cy="883669"/>
          </a:xfrm>
          <a:prstGeom prst="frame">
            <a:avLst>
              <a:gd name="adj1" fmla="val 62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70EE3-2EB7-4E18-A35B-DA449206D3B6}"/>
              </a:ext>
            </a:extLst>
          </p:cNvPr>
          <p:cNvSpPr/>
          <p:nvPr/>
        </p:nvSpPr>
        <p:spPr>
          <a:xfrm>
            <a:off x="350668" y="2291908"/>
            <a:ext cx="8305059" cy="150428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accent6">
                <a:shade val="95000"/>
                <a:satMod val="105000"/>
                <a:alpha val="18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44C1E0-6645-4A2F-813A-9FA4A84F5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216" y="1729569"/>
            <a:ext cx="150428" cy="1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4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C4B767-4CCC-410C-B5EE-53018168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5421"/>
            <a:ext cx="8229600" cy="50373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Required activities to conduct a full assessment of independent living needs involve the following: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Complete the preliminary IL assessment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Ask open ended questions during the assessment about the claimant’s current activities of daily living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Review housing situation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Discuss prior community and social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Explore how the service connected disability(ies) impact the claimant’s activities of daily living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Discuss emotional, personal and spiritual needs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Secure necessary services to conduct an in-home comprehensive IL assessment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823E5-9F88-4C7D-ACBB-F486B0F9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2019F9-40EE-427E-894F-2B6B58E4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Independent Living</a:t>
            </a:r>
          </a:p>
        </p:txBody>
      </p:sp>
    </p:spTree>
    <p:extLst>
      <p:ext uri="{BB962C8B-B14F-4D97-AF65-F5344CB8AC3E}">
        <p14:creationId xmlns:p14="http://schemas.microsoft.com/office/powerpoint/2010/main" val="3383899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C4B767-4CCC-410C-B5EE-53018168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5421"/>
            <a:ext cx="8229600" cy="51428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Other considerations for services: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Services may jointly be provided and identified from an occupational therapist with VHA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VHA Prosthetics provides a range of durable medical equipment to assist with safely accessing their home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and assistance may be provided for one avocational goal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majority of IL cases do not involve home adaptation but when necessary, we partner with Specially Adapted Housing (SAH) to assist in coordinating construction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goal of IL services is to help the claimant to achieve maximum independence in daily living and whenever possible, increase the claimant’s ability to return to work.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823E5-9F88-4C7D-ACBB-F486B0F9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2019F9-40EE-427E-894F-2B6B58E4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Independent Living</a:t>
            </a:r>
          </a:p>
        </p:txBody>
      </p:sp>
    </p:spTree>
    <p:extLst>
      <p:ext uri="{BB962C8B-B14F-4D97-AF65-F5344CB8AC3E}">
        <p14:creationId xmlns:p14="http://schemas.microsoft.com/office/powerpoint/2010/main" val="1704071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188E7-4CCE-4395-999F-A2AB88C7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DAAD13-15A0-46CE-965F-067DD4C9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 Scenario Independent Living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0705D7-F424-4A74-A01B-FCE812CC6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8" y="763604"/>
            <a:ext cx="8607595" cy="51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37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B6A917-E5C7-42CC-932E-7E0F28C59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55320"/>
            <a:ext cx="9144000" cy="5497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1A72B-15A2-46D5-BFC8-AF101F0E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546955-2B44-4AEE-8AC7-407DBA16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Before Independent Living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190885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AE3C1-7A2B-46CB-8C37-2D0609B78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905330-E436-4F8E-B19E-290059AD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 Development Gap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6E03D1-4F61-4DB2-9024-F8A756825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554" y="655321"/>
            <a:ext cx="874942" cy="54654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54268E-CB82-4AD1-9D0C-C1F2CDD3D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504" y="655320"/>
            <a:ext cx="9098992" cy="5080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57F3F0-3A5D-4BAF-AFEB-4FE08E70CCC0}"/>
              </a:ext>
            </a:extLst>
          </p:cNvPr>
          <p:cNvSpPr txBox="1"/>
          <p:nvPr/>
        </p:nvSpPr>
        <p:spPr>
          <a:xfrm>
            <a:off x="649706" y="5174100"/>
            <a:ext cx="4307306" cy="523220"/>
          </a:xfrm>
          <a:prstGeom prst="rect">
            <a:avLst/>
          </a:prstGeom>
          <a:noFill/>
          <a:scene3d>
            <a:camera prst="orthographicFront">
              <a:rot lat="0" lon="0" rev="72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Evaluation &amp; Planning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B5D80-6E47-4E4D-82B1-462BEB92E4E9}"/>
              </a:ext>
            </a:extLst>
          </p:cNvPr>
          <p:cNvSpPr txBox="1"/>
          <p:nvPr/>
        </p:nvSpPr>
        <p:spPr>
          <a:xfrm>
            <a:off x="4957012" y="4249514"/>
            <a:ext cx="4307306" cy="523220"/>
          </a:xfrm>
          <a:prstGeom prst="rect">
            <a:avLst/>
          </a:prstGeom>
          <a:noFill/>
          <a:scene3d>
            <a:camera prst="orthographicFront">
              <a:rot lat="0" lon="0" rev="78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Plan of Services </a:t>
            </a:r>
          </a:p>
        </p:txBody>
      </p:sp>
    </p:spTree>
    <p:extLst>
      <p:ext uri="{BB962C8B-B14F-4D97-AF65-F5344CB8AC3E}">
        <p14:creationId xmlns:p14="http://schemas.microsoft.com/office/powerpoint/2010/main" val="2994204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EE5E1-33BD-446F-A8DE-0B200B039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B05427-ABCD-4186-85C9-D0076BA7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IL Construction-Interior of New Shower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615E1C-2134-4601-812A-B96933BCD7D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1" y="661166"/>
            <a:ext cx="5562601" cy="5535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9EED39-3D9D-45EA-A61C-E8F11A68A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412" y="655320"/>
            <a:ext cx="5944363" cy="5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4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s?">
            <a:extLst>
              <a:ext uri="{FF2B5EF4-FFF2-40B4-BE49-F238E27FC236}">
                <a16:creationId xmlns:a16="http://schemas.microsoft.com/office/drawing/2014/main" id="{2296BBFD-D22F-4DAE-899C-EEBD4FEC0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6438" y="990602"/>
            <a:ext cx="4712677" cy="416989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DE99D-9E30-4745-9790-4347DCCC2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41148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Independent Living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4F18A-520D-435D-A08B-E4B164E7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952B85-07E3-44B2-A255-E9DC96D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083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31F4A5-AFBD-40BA-894C-D8C37EC36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724"/>
                    </a14:imgEffect>
                    <a14:imgEffect>
                      <a14:saturation sat="17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252" y="892206"/>
            <a:ext cx="3908646" cy="4975192"/>
          </a:xfrm>
          <a:prstGeom prst="rect">
            <a:avLst/>
          </a:prstGeom>
          <a:effectLst>
            <a:softEdge rad="165100"/>
          </a:effectLst>
          <a:scene3d>
            <a:camera prst="orthographicFront">
              <a:rot lat="20196057" lon="21056301" rev="1312813"/>
            </a:camera>
            <a:lightRig rig="threePt" dir="t"/>
          </a:scene3d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B3B41B-0378-486F-9218-17295098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1404"/>
            <a:ext cx="8229600" cy="4975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use of RC 35 (MRG-1) is appropriate when: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claimant is employed,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VR&amp;E services contributed to the claimant obtaining or maintaining current employment,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employment benefits the claimant but does not meet the criteria for closure as “rehabilitated” in accordance with 38 CFR 21.283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67506-8159-4D7F-9DEF-22512881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99A42B-7DE0-4F48-A457-9AED9E4A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Criteria for RC 35 (MRG-1) </a:t>
            </a:r>
          </a:p>
        </p:txBody>
      </p:sp>
    </p:spTree>
    <p:extLst>
      <p:ext uri="{BB962C8B-B14F-4D97-AF65-F5344CB8AC3E}">
        <p14:creationId xmlns:p14="http://schemas.microsoft.com/office/powerpoint/2010/main" val="2667223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C734C0-3B9F-4858-BEFC-ED768A28C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724"/>
                    </a14:imgEffect>
                    <a14:imgEffect>
                      <a14:saturation sat="17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3831" y="892206"/>
            <a:ext cx="3908646" cy="4975192"/>
          </a:xfrm>
          <a:prstGeom prst="rect">
            <a:avLst/>
          </a:prstGeom>
          <a:effectLst>
            <a:softEdge rad="165100"/>
          </a:effectLst>
          <a:scene3d>
            <a:camera prst="orthographicFront">
              <a:rot lat="20196057" lon="21056301" rev="21112812"/>
            </a:camera>
            <a:lightRig rig="threePt" dir="t"/>
          </a:scene3d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C4958F-70CA-498A-AAC7-7EDEB045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4158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The use of RC 34 (MRG-2) is appropriate when:</a:t>
            </a: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claimant completed all or some of the planned services leading towards a vocational goal, and is currently employable in a suitable job,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indent="0">
              <a:buNone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services provided enabled the claimant to qualify for suitable employment, yet case does not meet the criteria for closure as “rehabilitated”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F3FD4-E0A1-4832-A0DE-0C86E8E9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8E9157-5F50-4250-997B-D6757E5F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Criteria for RC 34 (MRG-2)</a:t>
            </a:r>
          </a:p>
        </p:txBody>
      </p:sp>
    </p:spTree>
    <p:extLst>
      <p:ext uri="{BB962C8B-B14F-4D97-AF65-F5344CB8AC3E}">
        <p14:creationId xmlns:p14="http://schemas.microsoft.com/office/powerpoint/2010/main" val="1747936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174477-92B2-401C-9ED0-FB838C24C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24"/>
                    </a14:imgEffect>
                    <a14:imgEffect>
                      <a14:saturation sat="17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3831" y="892206"/>
            <a:ext cx="3908646" cy="4975192"/>
          </a:xfrm>
          <a:prstGeom prst="rect">
            <a:avLst/>
          </a:prstGeom>
          <a:effectLst>
            <a:softEdge rad="165100"/>
          </a:effectLst>
          <a:scene3d>
            <a:camera prst="orthographicFront">
              <a:rot lat="20196057" lon="21056301" rev="21112812"/>
            </a:camera>
            <a:lightRig rig="threePt" dir="t"/>
          </a:scene3d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8F5C17-820F-4BED-9D05-A089A0EC1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claimant currently qualified and capable of obtaining employment in a suitable occupation, defined as employment that is consistent with interests, aptitudes and abilities that does not aggravate his/her disability condition(s)?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the services provided by VR&amp;E contribute to the claimant’s employability?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 the claimant overcome the impairments to employment noted during the initial evaluation?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the claimant’s circumstances in the period following application for services improved?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services provided contribute to the improvement in the claimant’s circumstance?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A1E4EE-E0F0-4609-8891-30A442F2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942E4-604C-450C-BD03-BE90E708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 to consider for RC 34 (MRG-2)</a:t>
            </a:r>
          </a:p>
        </p:txBody>
      </p:sp>
    </p:spTree>
    <p:extLst>
      <p:ext uri="{BB962C8B-B14F-4D97-AF65-F5344CB8AC3E}">
        <p14:creationId xmlns:p14="http://schemas.microsoft.com/office/powerpoint/2010/main" val="2372753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31FBA4-3ECC-4D04-B9CC-D4ADDBBA1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0373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Examples of services that could assist a claimant become employable:</a:t>
            </a: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Vocational Counseling and Guidance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Reduction of barriers to employment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Services provided towards education or training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Tools and equipment to assist in obtaining employment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Referrals to resources such as VAMC, DOL, Career Services, etc.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Resume development, internship resources, development of job seeking skills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86008C-E700-494A-8024-C160AE2F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86210F-A0E4-4A7E-BC41-FACE938A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RC 34 (MRG-2) Services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7627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Training Objectives Review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713065"/>
            <a:ext cx="8229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should now be able to: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the different plan types that can lead to positive outcomes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Recognize challenges that could delay plan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services to previous program participants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Implement techniques to improve positive outcomes</a:t>
            </a:r>
          </a:p>
          <a:p>
            <a:pPr marL="0" indent="0" algn="ctr">
              <a:buNone/>
            </a:pPr>
            <a:b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06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s?">
            <a:extLst>
              <a:ext uri="{FF2B5EF4-FFF2-40B4-BE49-F238E27FC236}">
                <a16:creationId xmlns:a16="http://schemas.microsoft.com/office/drawing/2014/main" id="{2296BBFD-D22F-4DAE-899C-EEBD4FEC0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64261" y="971748"/>
            <a:ext cx="4712677" cy="41698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4F18A-520D-435D-A08B-E4B164E7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952B85-07E3-44B2-A255-E9DC96D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10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766D0C-2F60-4505-BD69-22497EB4C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Grant If You Can, Deny If You MUST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have a duty to assist each and every claimant throughout the life of their program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includes offering services to the claimant that may not have been requested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Veterans Claims Assistance Act (VCAA)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Public Law 112-154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M28R.III.C.2.08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B44EBB-27D2-4A3A-9196-6235B24D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9FA1FB-15B2-42EA-B0F4-5E51F45A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Duty to Assist </a:t>
            </a:r>
          </a:p>
        </p:txBody>
      </p:sp>
    </p:spTree>
    <p:extLst>
      <p:ext uri="{BB962C8B-B14F-4D97-AF65-F5344CB8AC3E}">
        <p14:creationId xmlns:p14="http://schemas.microsoft.com/office/powerpoint/2010/main" val="127132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6D820A-BF29-4BF5-9DD8-B735C422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81F802-D57A-4EEC-A54F-A0A6DE58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Untapped Resources 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7C86CD-D40C-4D6C-B9A4-2860017983AE}"/>
              </a:ext>
            </a:extLst>
          </p:cNvPr>
          <p:cNvSpPr/>
          <p:nvPr/>
        </p:nvSpPr>
        <p:spPr>
          <a:xfrm>
            <a:off x="1206500" y="930910"/>
            <a:ext cx="101600" cy="4191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A8279-9F10-4E2E-817A-C9D22AF744D6}"/>
              </a:ext>
            </a:extLst>
          </p:cNvPr>
          <p:cNvSpPr/>
          <p:nvPr/>
        </p:nvSpPr>
        <p:spPr>
          <a:xfrm>
            <a:off x="1206500" y="5046435"/>
            <a:ext cx="6769100" cy="9779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B2FDE-E107-463E-B64F-153D11B70FA7}"/>
              </a:ext>
            </a:extLst>
          </p:cNvPr>
          <p:cNvSpPr txBox="1"/>
          <p:nvPr/>
        </p:nvSpPr>
        <p:spPr>
          <a:xfrm>
            <a:off x="640081" y="929005"/>
            <a:ext cx="461665" cy="42152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Program Percentage of Total Cases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D0FE6-EABF-4075-ACB0-D6B1BD0599FB}"/>
              </a:ext>
            </a:extLst>
          </p:cNvPr>
          <p:cNvSpPr txBox="1"/>
          <p:nvPr/>
        </p:nvSpPr>
        <p:spPr>
          <a:xfrm>
            <a:off x="2730501" y="5363206"/>
            <a:ext cx="144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Self-Employment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63757-AA4E-4079-AB67-CB036884BE8B}"/>
              </a:ext>
            </a:extLst>
          </p:cNvPr>
          <p:cNvSpPr txBox="1"/>
          <p:nvPr/>
        </p:nvSpPr>
        <p:spPr>
          <a:xfrm>
            <a:off x="4254502" y="5363206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Rapid Access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61AA9-7A81-4709-82A1-E4DD2B3B854D}"/>
              </a:ext>
            </a:extLst>
          </p:cNvPr>
          <p:cNvSpPr txBox="1"/>
          <p:nvPr/>
        </p:nvSpPr>
        <p:spPr>
          <a:xfrm>
            <a:off x="1206500" y="536321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Re-Employment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1FC1B3-7BAF-48CD-9C55-F786CBF064D5}"/>
              </a:ext>
            </a:extLst>
          </p:cNvPr>
          <p:cNvSpPr txBox="1"/>
          <p:nvPr/>
        </p:nvSpPr>
        <p:spPr>
          <a:xfrm>
            <a:off x="5295902" y="5363205"/>
            <a:ext cx="14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Independent Living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8AC7F6-9137-4E20-A87D-D6398B3C7BB2}"/>
              </a:ext>
            </a:extLst>
          </p:cNvPr>
          <p:cNvSpPr txBox="1"/>
          <p:nvPr/>
        </p:nvSpPr>
        <p:spPr>
          <a:xfrm>
            <a:off x="6743700" y="5363205"/>
            <a:ext cx="14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1E6F03-1D85-4B05-ADAD-9FB887D42263}"/>
              </a:ext>
            </a:extLst>
          </p:cNvPr>
          <p:cNvSpPr/>
          <p:nvPr/>
        </p:nvSpPr>
        <p:spPr>
          <a:xfrm flipH="1">
            <a:off x="1874519" y="4968290"/>
            <a:ext cx="55881" cy="42032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66A2C1-84DB-4631-8E60-9AFD67E67CAD}"/>
              </a:ext>
            </a:extLst>
          </p:cNvPr>
          <p:cNvSpPr/>
          <p:nvPr/>
        </p:nvSpPr>
        <p:spPr>
          <a:xfrm flipH="1">
            <a:off x="3316286" y="4968290"/>
            <a:ext cx="55881" cy="42032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1FB940-0A4A-4276-9602-63D25405DACC}"/>
              </a:ext>
            </a:extLst>
          </p:cNvPr>
          <p:cNvSpPr/>
          <p:nvPr/>
        </p:nvSpPr>
        <p:spPr>
          <a:xfrm flipH="1">
            <a:off x="4573266" y="4945480"/>
            <a:ext cx="55881" cy="42032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6BB5B6-E739-41CD-989D-B74F51B918FB}"/>
              </a:ext>
            </a:extLst>
          </p:cNvPr>
          <p:cNvSpPr/>
          <p:nvPr/>
        </p:nvSpPr>
        <p:spPr>
          <a:xfrm flipH="1">
            <a:off x="5861686" y="4939784"/>
            <a:ext cx="55881" cy="42032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EEE5F-D14C-4946-A2FC-AF17EAA8CAB5}"/>
              </a:ext>
            </a:extLst>
          </p:cNvPr>
          <p:cNvSpPr/>
          <p:nvPr/>
        </p:nvSpPr>
        <p:spPr>
          <a:xfrm flipH="1">
            <a:off x="7154229" y="4939783"/>
            <a:ext cx="55881" cy="42032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BB0901FD-A91C-478A-A3EB-B34B5EF6368C}"/>
              </a:ext>
            </a:extLst>
          </p:cNvPr>
          <p:cNvSpPr/>
          <p:nvPr/>
        </p:nvSpPr>
        <p:spPr>
          <a:xfrm>
            <a:off x="2377440" y="2385492"/>
            <a:ext cx="1949167" cy="734132"/>
          </a:xfrm>
          <a:prstGeom prst="wedgeRoundRectCallout">
            <a:avLst>
              <a:gd name="adj1" fmla="val 51776"/>
              <a:gd name="adj2" fmla="val 156654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2.74% of cases in Rapid Access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A2C9605A-67F3-4C23-A7F1-F1EE6FB609B2}"/>
              </a:ext>
            </a:extLst>
          </p:cNvPr>
          <p:cNvSpPr/>
          <p:nvPr/>
        </p:nvSpPr>
        <p:spPr>
          <a:xfrm>
            <a:off x="4595497" y="2190360"/>
            <a:ext cx="2150249" cy="735099"/>
          </a:xfrm>
          <a:prstGeom prst="wedgeRoundRectCallout">
            <a:avLst>
              <a:gd name="adj1" fmla="val 11369"/>
              <a:gd name="adj2" fmla="val 156328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Decrease in use of IL Services </a:t>
            </a:r>
          </a:p>
        </p:txBody>
      </p:sp>
      <p:sp>
        <p:nvSpPr>
          <p:cNvPr id="36" name="Freeform 90">
            <a:extLst>
              <a:ext uri="{FF2B5EF4-FFF2-40B4-BE49-F238E27FC236}">
                <a16:creationId xmlns:a16="http://schemas.microsoft.com/office/drawing/2014/main" id="{08D4613A-8932-4530-B872-7C43F170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993" y="4002963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37" name="Freeform 91">
            <a:extLst>
              <a:ext uri="{FF2B5EF4-FFF2-40B4-BE49-F238E27FC236}">
                <a16:creationId xmlns:a16="http://schemas.microsoft.com/office/drawing/2014/main" id="{96B040D9-DB09-40C8-955F-84DF0C804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412" y="4104228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39" name="Freeform 93">
            <a:extLst>
              <a:ext uri="{FF2B5EF4-FFF2-40B4-BE49-F238E27FC236}">
                <a16:creationId xmlns:a16="http://schemas.microsoft.com/office/drawing/2014/main" id="{4A852C1E-9007-43E2-9C42-A3DE9E465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289" y="4509567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40" name="Freeform 94">
            <a:extLst>
              <a:ext uri="{FF2B5EF4-FFF2-40B4-BE49-F238E27FC236}">
                <a16:creationId xmlns:a16="http://schemas.microsoft.com/office/drawing/2014/main" id="{A734A48A-0574-45B9-9B73-1DF40A0D7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987" y="4538202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41" name="Freeform 98">
            <a:extLst>
              <a:ext uri="{FF2B5EF4-FFF2-40B4-BE49-F238E27FC236}">
                <a16:creationId xmlns:a16="http://schemas.microsoft.com/office/drawing/2014/main" id="{726FABE7-8D72-475B-8AE2-D2DC93D6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740" y="4194257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42" name="Freeform 99">
            <a:extLst>
              <a:ext uri="{FF2B5EF4-FFF2-40B4-BE49-F238E27FC236}">
                <a16:creationId xmlns:a16="http://schemas.microsoft.com/office/drawing/2014/main" id="{5908C455-9E96-41C0-BEAD-2C158EDD4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442" y="4501404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44" name="Freeform 101">
            <a:extLst>
              <a:ext uri="{FF2B5EF4-FFF2-40B4-BE49-F238E27FC236}">
                <a16:creationId xmlns:a16="http://schemas.microsoft.com/office/drawing/2014/main" id="{C71DE96E-1317-4EE6-9549-907BFAAEE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675" y="4438951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45" name="Freeform 102">
            <a:extLst>
              <a:ext uri="{FF2B5EF4-FFF2-40B4-BE49-F238E27FC236}">
                <a16:creationId xmlns:a16="http://schemas.microsoft.com/office/drawing/2014/main" id="{DD255DC3-4607-4E29-96FF-5508FDE86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226" y="4361772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47" name="Freeform 104">
            <a:extLst>
              <a:ext uri="{FF2B5EF4-FFF2-40B4-BE49-F238E27FC236}">
                <a16:creationId xmlns:a16="http://schemas.microsoft.com/office/drawing/2014/main" id="{D9ACABC1-0EAC-4242-945D-5CF785193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005" y="4589946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49" name="Freeform 94">
            <a:extLst>
              <a:ext uri="{FF2B5EF4-FFF2-40B4-BE49-F238E27FC236}">
                <a16:creationId xmlns:a16="http://schemas.microsoft.com/office/drawing/2014/main" id="{EB2D6651-9E05-405B-B493-589FF5C96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145" y="4463184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50" name="Freeform 102">
            <a:extLst>
              <a:ext uri="{FF2B5EF4-FFF2-40B4-BE49-F238E27FC236}">
                <a16:creationId xmlns:a16="http://schemas.microsoft.com/office/drawing/2014/main" id="{05FC2F8F-7B43-4C4F-94E0-1152AE40E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384" y="4286754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51" name="Freeform 94">
            <a:extLst>
              <a:ext uri="{FF2B5EF4-FFF2-40B4-BE49-F238E27FC236}">
                <a16:creationId xmlns:a16="http://schemas.microsoft.com/office/drawing/2014/main" id="{A8A3732D-DA35-41C9-853E-68B507611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98" y="4129727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52" name="Freeform 102">
            <a:extLst>
              <a:ext uri="{FF2B5EF4-FFF2-40B4-BE49-F238E27FC236}">
                <a16:creationId xmlns:a16="http://schemas.microsoft.com/office/drawing/2014/main" id="{666FEB09-E077-4434-9DBF-D2D8C19E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386" y="3843577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53" name="Freeform 93">
            <a:extLst>
              <a:ext uri="{FF2B5EF4-FFF2-40B4-BE49-F238E27FC236}">
                <a16:creationId xmlns:a16="http://schemas.microsoft.com/office/drawing/2014/main" id="{4564EDCD-E4A1-432B-BCAB-8D043C275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214" y="4471467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54" name="Freeform 94">
            <a:extLst>
              <a:ext uri="{FF2B5EF4-FFF2-40B4-BE49-F238E27FC236}">
                <a16:creationId xmlns:a16="http://schemas.microsoft.com/office/drawing/2014/main" id="{32328DDD-E8B4-424E-8AF4-3B36F509B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070" y="4425084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55" name="Freeform 102">
            <a:extLst>
              <a:ext uri="{FF2B5EF4-FFF2-40B4-BE49-F238E27FC236}">
                <a16:creationId xmlns:a16="http://schemas.microsoft.com/office/drawing/2014/main" id="{726D5747-DF6D-424F-8C24-C903E5967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309" y="4248654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56" name="Freeform 94">
            <a:extLst>
              <a:ext uri="{FF2B5EF4-FFF2-40B4-BE49-F238E27FC236}">
                <a16:creationId xmlns:a16="http://schemas.microsoft.com/office/drawing/2014/main" id="{9D08BFC6-3B99-4978-A0B7-B9F46DBB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23" y="4091627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57" name="Freeform 102">
            <a:extLst>
              <a:ext uri="{FF2B5EF4-FFF2-40B4-BE49-F238E27FC236}">
                <a16:creationId xmlns:a16="http://schemas.microsoft.com/office/drawing/2014/main" id="{F2492103-BF76-46A8-8639-55A013267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311" y="3805477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62" name="Freeform 93">
            <a:extLst>
              <a:ext uri="{FF2B5EF4-FFF2-40B4-BE49-F238E27FC236}">
                <a16:creationId xmlns:a16="http://schemas.microsoft.com/office/drawing/2014/main" id="{AA3D8621-CDE0-4A8B-BE9A-2FBD0C22F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564" y="4490517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63" name="Freeform 94">
            <a:extLst>
              <a:ext uri="{FF2B5EF4-FFF2-40B4-BE49-F238E27FC236}">
                <a16:creationId xmlns:a16="http://schemas.microsoft.com/office/drawing/2014/main" id="{248BEC21-0ED1-4C9D-A30B-ED122D5BE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420" y="4444134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64" name="Freeform 102">
            <a:extLst>
              <a:ext uri="{FF2B5EF4-FFF2-40B4-BE49-F238E27FC236}">
                <a16:creationId xmlns:a16="http://schemas.microsoft.com/office/drawing/2014/main" id="{EDE78F32-07C2-423D-A914-C0CEC7418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659" y="4267704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65" name="Freeform 94">
            <a:extLst>
              <a:ext uri="{FF2B5EF4-FFF2-40B4-BE49-F238E27FC236}">
                <a16:creationId xmlns:a16="http://schemas.microsoft.com/office/drawing/2014/main" id="{2C95F187-9B13-4D37-B743-8E26C1642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73" y="4110677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66" name="Freeform 102">
            <a:extLst>
              <a:ext uri="{FF2B5EF4-FFF2-40B4-BE49-F238E27FC236}">
                <a16:creationId xmlns:a16="http://schemas.microsoft.com/office/drawing/2014/main" id="{9E165357-A3B1-4F63-B02B-4896D7E5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661" y="3824527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67" name="Freeform 93">
            <a:extLst>
              <a:ext uri="{FF2B5EF4-FFF2-40B4-BE49-F238E27FC236}">
                <a16:creationId xmlns:a16="http://schemas.microsoft.com/office/drawing/2014/main" id="{6622D7E0-D2D8-4591-86FF-BA63A878C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514" y="3509442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68" name="Freeform 94">
            <a:extLst>
              <a:ext uri="{FF2B5EF4-FFF2-40B4-BE49-F238E27FC236}">
                <a16:creationId xmlns:a16="http://schemas.microsoft.com/office/drawing/2014/main" id="{B5DA7D24-4F07-45D2-AFC7-B1B9FEFB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370" y="3463059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69" name="Freeform 102">
            <a:extLst>
              <a:ext uri="{FF2B5EF4-FFF2-40B4-BE49-F238E27FC236}">
                <a16:creationId xmlns:a16="http://schemas.microsoft.com/office/drawing/2014/main" id="{369E771C-2563-4877-91D5-21658BB41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609" y="3286629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70" name="Freeform 94">
            <a:extLst>
              <a:ext uri="{FF2B5EF4-FFF2-40B4-BE49-F238E27FC236}">
                <a16:creationId xmlns:a16="http://schemas.microsoft.com/office/drawing/2014/main" id="{FD9F04D2-2035-4B0D-B025-25577F56D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23" y="3129602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71" name="Freeform 102">
            <a:extLst>
              <a:ext uri="{FF2B5EF4-FFF2-40B4-BE49-F238E27FC236}">
                <a16:creationId xmlns:a16="http://schemas.microsoft.com/office/drawing/2014/main" id="{FC5AA465-F286-464D-B0E5-9CFF62201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611" y="2843452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72" name="Freeform 93">
            <a:extLst>
              <a:ext uri="{FF2B5EF4-FFF2-40B4-BE49-F238E27FC236}">
                <a16:creationId xmlns:a16="http://schemas.microsoft.com/office/drawing/2014/main" id="{7171756A-DA2A-4392-9433-C72A8EC5B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839" y="2385492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73" name="Freeform 94">
            <a:extLst>
              <a:ext uri="{FF2B5EF4-FFF2-40B4-BE49-F238E27FC236}">
                <a16:creationId xmlns:a16="http://schemas.microsoft.com/office/drawing/2014/main" id="{EC9482E7-DD56-4110-B07E-372A9EF08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695" y="2339109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74" name="Freeform 102">
            <a:extLst>
              <a:ext uri="{FF2B5EF4-FFF2-40B4-BE49-F238E27FC236}">
                <a16:creationId xmlns:a16="http://schemas.microsoft.com/office/drawing/2014/main" id="{DC96B0A8-599E-4A41-8A53-7E3671E48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934" y="2162679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75" name="Freeform 94">
            <a:extLst>
              <a:ext uri="{FF2B5EF4-FFF2-40B4-BE49-F238E27FC236}">
                <a16:creationId xmlns:a16="http://schemas.microsoft.com/office/drawing/2014/main" id="{107A6A6F-D3F1-42CF-8DC7-1381D8604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48" y="2005652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  <p:sp>
        <p:nvSpPr>
          <p:cNvPr id="76" name="Freeform 102">
            <a:extLst>
              <a:ext uri="{FF2B5EF4-FFF2-40B4-BE49-F238E27FC236}">
                <a16:creationId xmlns:a16="http://schemas.microsoft.com/office/drawing/2014/main" id="{107250F4-55B3-4B24-87E0-B38A71A28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936" y="1719502"/>
            <a:ext cx="146844" cy="382587"/>
          </a:xfrm>
          <a:custGeom>
            <a:avLst/>
            <a:gdLst>
              <a:gd name="connsiteX0" fmla="*/ 30128 w 147257"/>
              <a:gd name="connsiteY0" fmla="*/ 63258 h 371254"/>
              <a:gd name="connsiteX1" fmla="*/ 117129 w 147257"/>
              <a:gd name="connsiteY1" fmla="*/ 63258 h 371254"/>
              <a:gd name="connsiteX2" fmla="*/ 147257 w 147257"/>
              <a:gd name="connsiteY2" fmla="*/ 93282 h 371254"/>
              <a:gd name="connsiteX3" fmla="*/ 147257 w 147257"/>
              <a:gd name="connsiteY3" fmla="*/ 106101 h 371254"/>
              <a:gd name="connsiteX4" fmla="*/ 147257 w 147257"/>
              <a:gd name="connsiteY4" fmla="*/ 157377 h 371254"/>
              <a:gd name="connsiteX5" fmla="*/ 147257 w 147257"/>
              <a:gd name="connsiteY5" fmla="*/ 201232 h 371254"/>
              <a:gd name="connsiteX6" fmla="*/ 135070 w 147257"/>
              <a:gd name="connsiteY6" fmla="*/ 213377 h 371254"/>
              <a:gd name="connsiteX7" fmla="*/ 123222 w 147257"/>
              <a:gd name="connsiteY7" fmla="*/ 201232 h 371254"/>
              <a:gd name="connsiteX8" fmla="*/ 123222 w 147257"/>
              <a:gd name="connsiteY8" fmla="*/ 191112 h 371254"/>
              <a:gd name="connsiteX9" fmla="*/ 123222 w 147257"/>
              <a:gd name="connsiteY9" fmla="*/ 186726 h 371254"/>
              <a:gd name="connsiteX10" fmla="*/ 123222 w 147257"/>
              <a:gd name="connsiteY10" fmla="*/ 111161 h 371254"/>
              <a:gd name="connsiteX11" fmla="*/ 111374 w 147257"/>
              <a:gd name="connsiteY11" fmla="*/ 111161 h 371254"/>
              <a:gd name="connsiteX12" fmla="*/ 111374 w 147257"/>
              <a:gd name="connsiteY12" fmla="*/ 187401 h 371254"/>
              <a:gd name="connsiteX13" fmla="*/ 111374 w 147257"/>
              <a:gd name="connsiteY13" fmla="*/ 191112 h 371254"/>
              <a:gd name="connsiteX14" fmla="*/ 111374 w 147257"/>
              <a:gd name="connsiteY14" fmla="*/ 355062 h 371254"/>
              <a:gd name="connsiteX15" fmla="*/ 95125 w 147257"/>
              <a:gd name="connsiteY15" fmla="*/ 371254 h 371254"/>
              <a:gd name="connsiteX16" fmla="*/ 78876 w 147257"/>
              <a:gd name="connsiteY16" fmla="*/ 355062 h 371254"/>
              <a:gd name="connsiteX17" fmla="*/ 78876 w 147257"/>
              <a:gd name="connsiteY17" fmla="*/ 211353 h 371254"/>
              <a:gd name="connsiteX18" fmla="*/ 68720 w 147257"/>
              <a:gd name="connsiteY18" fmla="*/ 211353 h 371254"/>
              <a:gd name="connsiteX19" fmla="*/ 68720 w 147257"/>
              <a:gd name="connsiteY19" fmla="*/ 355062 h 371254"/>
              <a:gd name="connsiteX20" fmla="*/ 52471 w 147257"/>
              <a:gd name="connsiteY20" fmla="*/ 371254 h 371254"/>
              <a:gd name="connsiteX21" fmla="*/ 35883 w 147257"/>
              <a:gd name="connsiteY21" fmla="*/ 355062 h 371254"/>
              <a:gd name="connsiteX22" fmla="*/ 35883 w 147257"/>
              <a:gd name="connsiteY22" fmla="*/ 191112 h 371254"/>
              <a:gd name="connsiteX23" fmla="*/ 35883 w 147257"/>
              <a:gd name="connsiteY23" fmla="*/ 187401 h 371254"/>
              <a:gd name="connsiteX24" fmla="*/ 35883 w 147257"/>
              <a:gd name="connsiteY24" fmla="*/ 111161 h 371254"/>
              <a:gd name="connsiteX25" fmla="*/ 24035 w 147257"/>
              <a:gd name="connsiteY25" fmla="*/ 111161 h 371254"/>
              <a:gd name="connsiteX26" fmla="*/ 24035 w 147257"/>
              <a:gd name="connsiteY26" fmla="*/ 186726 h 371254"/>
              <a:gd name="connsiteX27" fmla="*/ 24035 w 147257"/>
              <a:gd name="connsiteY27" fmla="*/ 191112 h 371254"/>
              <a:gd name="connsiteX28" fmla="*/ 24035 w 147257"/>
              <a:gd name="connsiteY28" fmla="*/ 201232 h 371254"/>
              <a:gd name="connsiteX29" fmla="*/ 12187 w 147257"/>
              <a:gd name="connsiteY29" fmla="*/ 213377 h 371254"/>
              <a:gd name="connsiteX30" fmla="*/ 0 w 147257"/>
              <a:gd name="connsiteY30" fmla="*/ 201232 h 371254"/>
              <a:gd name="connsiteX31" fmla="*/ 0 w 147257"/>
              <a:gd name="connsiteY31" fmla="*/ 157377 h 371254"/>
              <a:gd name="connsiteX32" fmla="*/ 0 w 147257"/>
              <a:gd name="connsiteY32" fmla="*/ 106101 h 371254"/>
              <a:gd name="connsiteX33" fmla="*/ 0 w 147257"/>
              <a:gd name="connsiteY33" fmla="*/ 93282 h 371254"/>
              <a:gd name="connsiteX34" fmla="*/ 30128 w 147257"/>
              <a:gd name="connsiteY34" fmla="*/ 63258 h 371254"/>
              <a:gd name="connsiteX35" fmla="*/ 73370 w 147257"/>
              <a:gd name="connsiteY35" fmla="*/ 0 h 371254"/>
              <a:gd name="connsiteX36" fmla="*/ 102148 w 147257"/>
              <a:gd name="connsiteY36" fmla="*/ 28778 h 371254"/>
              <a:gd name="connsiteX37" fmla="*/ 73370 w 147257"/>
              <a:gd name="connsiteY37" fmla="*/ 57556 h 371254"/>
              <a:gd name="connsiteX38" fmla="*/ 44592 w 147257"/>
              <a:gd name="connsiteY38" fmla="*/ 28778 h 371254"/>
              <a:gd name="connsiteX39" fmla="*/ 73370 w 147257"/>
              <a:gd name="connsiteY39" fmla="*/ 0 h 3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257" h="371254">
                <a:moveTo>
                  <a:pt x="30128" y="63258"/>
                </a:moveTo>
                <a:cubicBezTo>
                  <a:pt x="30128" y="63258"/>
                  <a:pt x="30128" y="63258"/>
                  <a:pt x="117129" y="63258"/>
                </a:cubicBezTo>
                <a:cubicBezTo>
                  <a:pt x="133716" y="63258"/>
                  <a:pt x="147257" y="76752"/>
                  <a:pt x="147257" y="93282"/>
                </a:cubicBezTo>
                <a:cubicBezTo>
                  <a:pt x="147257" y="93282"/>
                  <a:pt x="147257" y="93282"/>
                  <a:pt x="147257" y="106101"/>
                </a:cubicBezTo>
                <a:cubicBezTo>
                  <a:pt x="147257" y="106101"/>
                  <a:pt x="147257" y="106101"/>
                  <a:pt x="147257" y="157377"/>
                </a:cubicBezTo>
                <a:cubicBezTo>
                  <a:pt x="147257" y="157377"/>
                  <a:pt x="147257" y="157377"/>
                  <a:pt x="147257" y="201232"/>
                </a:cubicBezTo>
                <a:cubicBezTo>
                  <a:pt x="147257" y="207979"/>
                  <a:pt x="141841" y="213377"/>
                  <a:pt x="135070" y="213377"/>
                </a:cubicBezTo>
                <a:cubicBezTo>
                  <a:pt x="128639" y="213377"/>
                  <a:pt x="123222" y="207979"/>
                  <a:pt x="123222" y="201232"/>
                </a:cubicBezTo>
                <a:cubicBezTo>
                  <a:pt x="123222" y="201232"/>
                  <a:pt x="123222" y="201232"/>
                  <a:pt x="123222" y="191112"/>
                </a:cubicBezTo>
                <a:cubicBezTo>
                  <a:pt x="123222" y="191112"/>
                  <a:pt x="123222" y="191112"/>
                  <a:pt x="123222" y="186726"/>
                </a:cubicBezTo>
                <a:cubicBezTo>
                  <a:pt x="123222" y="186726"/>
                  <a:pt x="123222" y="186726"/>
                  <a:pt x="123222" y="111161"/>
                </a:cubicBezTo>
                <a:cubicBezTo>
                  <a:pt x="123222" y="111161"/>
                  <a:pt x="123222" y="111161"/>
                  <a:pt x="111374" y="111161"/>
                </a:cubicBezTo>
                <a:cubicBezTo>
                  <a:pt x="111374" y="111161"/>
                  <a:pt x="111374" y="111161"/>
                  <a:pt x="111374" y="187401"/>
                </a:cubicBezTo>
                <a:cubicBezTo>
                  <a:pt x="111374" y="187401"/>
                  <a:pt x="111374" y="187401"/>
                  <a:pt x="111374" y="191112"/>
                </a:cubicBezTo>
                <a:cubicBezTo>
                  <a:pt x="111374" y="191112"/>
                  <a:pt x="111374" y="191112"/>
                  <a:pt x="111374" y="355062"/>
                </a:cubicBezTo>
                <a:cubicBezTo>
                  <a:pt x="111374" y="364170"/>
                  <a:pt x="103926" y="371254"/>
                  <a:pt x="95125" y="371254"/>
                </a:cubicBezTo>
                <a:cubicBezTo>
                  <a:pt x="85985" y="371254"/>
                  <a:pt x="78876" y="364170"/>
                  <a:pt x="78876" y="355062"/>
                </a:cubicBezTo>
                <a:cubicBezTo>
                  <a:pt x="78876" y="355062"/>
                  <a:pt x="78876" y="355062"/>
                  <a:pt x="78876" y="211353"/>
                </a:cubicBezTo>
                <a:cubicBezTo>
                  <a:pt x="78876" y="211353"/>
                  <a:pt x="78876" y="211353"/>
                  <a:pt x="68720" y="211353"/>
                </a:cubicBezTo>
                <a:cubicBezTo>
                  <a:pt x="68720" y="211353"/>
                  <a:pt x="68720" y="211353"/>
                  <a:pt x="68720" y="355062"/>
                </a:cubicBezTo>
                <a:cubicBezTo>
                  <a:pt x="68720" y="364170"/>
                  <a:pt x="61273" y="371254"/>
                  <a:pt x="52471" y="371254"/>
                </a:cubicBezTo>
                <a:cubicBezTo>
                  <a:pt x="43331" y="371254"/>
                  <a:pt x="35883" y="364170"/>
                  <a:pt x="35883" y="355062"/>
                </a:cubicBezTo>
                <a:cubicBezTo>
                  <a:pt x="35883" y="355062"/>
                  <a:pt x="35883" y="355062"/>
                  <a:pt x="35883" y="191112"/>
                </a:cubicBezTo>
                <a:cubicBezTo>
                  <a:pt x="35883" y="191112"/>
                  <a:pt x="35883" y="191112"/>
                  <a:pt x="35883" y="187401"/>
                </a:cubicBezTo>
                <a:cubicBezTo>
                  <a:pt x="35883" y="187401"/>
                  <a:pt x="35883" y="187401"/>
                  <a:pt x="35883" y="111161"/>
                </a:cubicBezTo>
                <a:cubicBezTo>
                  <a:pt x="35883" y="111161"/>
                  <a:pt x="35883" y="111161"/>
                  <a:pt x="24035" y="111161"/>
                </a:cubicBezTo>
                <a:cubicBezTo>
                  <a:pt x="24035" y="111161"/>
                  <a:pt x="24035" y="111161"/>
                  <a:pt x="24035" y="186726"/>
                </a:cubicBezTo>
                <a:cubicBezTo>
                  <a:pt x="24035" y="186726"/>
                  <a:pt x="24035" y="186726"/>
                  <a:pt x="24035" y="191112"/>
                </a:cubicBezTo>
                <a:cubicBezTo>
                  <a:pt x="24035" y="191112"/>
                  <a:pt x="24035" y="191112"/>
                  <a:pt x="24035" y="201232"/>
                </a:cubicBezTo>
                <a:cubicBezTo>
                  <a:pt x="24035" y="207979"/>
                  <a:pt x="18618" y="213377"/>
                  <a:pt x="12187" y="213377"/>
                </a:cubicBezTo>
                <a:cubicBezTo>
                  <a:pt x="5416" y="213377"/>
                  <a:pt x="0" y="207979"/>
                  <a:pt x="0" y="201232"/>
                </a:cubicBezTo>
                <a:cubicBezTo>
                  <a:pt x="0" y="201232"/>
                  <a:pt x="0" y="201232"/>
                  <a:pt x="0" y="157377"/>
                </a:cubicBezTo>
                <a:cubicBezTo>
                  <a:pt x="0" y="157377"/>
                  <a:pt x="0" y="157377"/>
                  <a:pt x="0" y="106101"/>
                </a:cubicBezTo>
                <a:cubicBezTo>
                  <a:pt x="0" y="106101"/>
                  <a:pt x="0" y="106101"/>
                  <a:pt x="0" y="93282"/>
                </a:cubicBezTo>
                <a:cubicBezTo>
                  <a:pt x="0" y="76752"/>
                  <a:pt x="13541" y="63258"/>
                  <a:pt x="30128" y="63258"/>
                </a:cubicBezTo>
                <a:close/>
                <a:moveTo>
                  <a:pt x="73370" y="0"/>
                </a:moveTo>
                <a:cubicBezTo>
                  <a:pt x="89264" y="0"/>
                  <a:pt x="102148" y="12884"/>
                  <a:pt x="102148" y="28778"/>
                </a:cubicBezTo>
                <a:cubicBezTo>
                  <a:pt x="102148" y="44672"/>
                  <a:pt x="89264" y="57556"/>
                  <a:pt x="73370" y="57556"/>
                </a:cubicBezTo>
                <a:cubicBezTo>
                  <a:pt x="57476" y="57556"/>
                  <a:pt x="44592" y="44672"/>
                  <a:pt x="44592" y="28778"/>
                </a:cubicBezTo>
                <a:cubicBezTo>
                  <a:pt x="44592" y="12884"/>
                  <a:pt x="57476" y="0"/>
                  <a:pt x="73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98" tIns="34299" rIns="68598" bIns="34299"/>
          <a:lstStyle/>
          <a:p>
            <a:pPr defTabSz="1828434">
              <a:defRPr/>
            </a:pPr>
            <a:endParaRPr lang="en-US" sz="2701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1417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A8B567-84B8-491A-8C0B-7556EDA73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084593"/>
              </p:ext>
            </p:extLst>
          </p:nvPr>
        </p:nvGraphicFramePr>
        <p:xfrm>
          <a:off x="116114" y="769257"/>
          <a:ext cx="9027886" cy="478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A42963-002C-45B1-AD86-22C5A914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52AA6C-A351-487A-8301-2B164241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Decreasing Time – Increasing Outcomes</a:t>
            </a:r>
          </a:p>
        </p:txBody>
      </p:sp>
    </p:spTree>
    <p:extLst>
      <p:ext uri="{BB962C8B-B14F-4D97-AF65-F5344CB8AC3E}">
        <p14:creationId xmlns:p14="http://schemas.microsoft.com/office/powerpoint/2010/main" val="123471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s?">
            <a:extLst>
              <a:ext uri="{FF2B5EF4-FFF2-40B4-BE49-F238E27FC236}">
                <a16:creationId xmlns:a16="http://schemas.microsoft.com/office/drawing/2014/main" id="{2296BBFD-D22F-4DAE-899C-EEBD4FEC0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6438" y="990602"/>
            <a:ext cx="4712677" cy="416989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DE99D-9E30-4745-9790-4347DCCC2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2"/>
            <a:ext cx="41148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Statistics </a:t>
            </a:r>
          </a:p>
          <a:p>
            <a:r>
              <a:rPr lang="en-US" sz="3200" dirty="0"/>
              <a:t>Duty to Assist </a:t>
            </a:r>
          </a:p>
          <a:p>
            <a:r>
              <a:rPr lang="en-US" sz="3200" dirty="0"/>
              <a:t>Bridging Gaps between Evaluation and Planning and Plan Development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4F18A-520D-435D-A08B-E4B164E7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952B85-07E3-44B2-A255-E9DC96D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53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3907F-3856-4E1C-B265-A59E65D6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 Scenario for Rapid Access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E7E6D-D170-455F-95E3-9AC998DB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CA4BFF-76FF-4AB3-A301-6A43254E2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6" t="74286" b="14285"/>
          <a:stretch/>
        </p:blipFill>
        <p:spPr>
          <a:xfrm>
            <a:off x="1809749" y="2990850"/>
            <a:ext cx="2028825" cy="171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6E36D2-199A-4EB2-9F42-B6713555EAC9}"/>
              </a:ext>
            </a:extLst>
          </p:cNvPr>
          <p:cNvSpPr txBox="1"/>
          <p:nvPr/>
        </p:nvSpPr>
        <p:spPr>
          <a:xfrm>
            <a:off x="1752599" y="2926719"/>
            <a:ext cx="1847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VR&amp;E Trainees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826C9-4BF0-4CB1-BDDD-8685F86B1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" y="761999"/>
            <a:ext cx="8567738" cy="50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6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7912FD-797D-4709-8BAA-EC61F10D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72" y="3801978"/>
            <a:ext cx="8229600" cy="21958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Ms. Claimant has a vocational impairment, Ms. Claimant’s SCD contributes in substantial part, but has she overcome since she qualifies for a suitable employment, since she has not obtained or maintained employment.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1702D-8655-467F-90E3-377B7936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4B04B9-4AFF-43FB-ADCF-37DB32DE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Determining Entitlement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93EFC-981C-47A2-A3BA-24F247379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50" y="793054"/>
            <a:ext cx="8017844" cy="28711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1DBC1E-1B3A-44B3-9EFD-3ADA23DD1FB6}"/>
              </a:ext>
            </a:extLst>
          </p:cNvPr>
          <p:cNvCxnSpPr>
            <a:cxnSpLocks/>
          </p:cNvCxnSpPr>
          <p:nvPr/>
        </p:nvCxnSpPr>
        <p:spPr>
          <a:xfrm>
            <a:off x="476450" y="2103520"/>
            <a:ext cx="8017844" cy="0"/>
          </a:xfrm>
          <a:prstGeom prst="line">
            <a:avLst/>
          </a:prstGeom>
          <a:ln w="635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5B0537-143A-4B65-A15E-F31476C36002}"/>
              </a:ext>
            </a:extLst>
          </p:cNvPr>
          <p:cNvCxnSpPr>
            <a:cxnSpLocks/>
          </p:cNvCxnSpPr>
          <p:nvPr/>
        </p:nvCxnSpPr>
        <p:spPr>
          <a:xfrm>
            <a:off x="476450" y="3664243"/>
            <a:ext cx="1669984" cy="0"/>
          </a:xfrm>
          <a:prstGeom prst="line">
            <a:avLst/>
          </a:prstGeom>
          <a:ln w="635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F33267-BE55-4FC6-A6F7-9EA75919B7A4}"/>
              </a:ext>
            </a:extLst>
          </p:cNvPr>
          <p:cNvCxnSpPr>
            <a:cxnSpLocks/>
          </p:cNvCxnSpPr>
          <p:nvPr/>
        </p:nvCxnSpPr>
        <p:spPr>
          <a:xfrm>
            <a:off x="2146434" y="2815616"/>
            <a:ext cx="6347860" cy="0"/>
          </a:xfrm>
          <a:prstGeom prst="line">
            <a:avLst/>
          </a:prstGeom>
          <a:ln w="635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9FBB3B-2CB1-4B60-8446-2FD782D88DD1}"/>
              </a:ext>
            </a:extLst>
          </p:cNvPr>
          <p:cNvCxnSpPr>
            <a:cxnSpLocks/>
          </p:cNvCxnSpPr>
          <p:nvPr/>
        </p:nvCxnSpPr>
        <p:spPr>
          <a:xfrm>
            <a:off x="2146434" y="2796566"/>
            <a:ext cx="0" cy="899134"/>
          </a:xfrm>
          <a:prstGeom prst="line">
            <a:avLst/>
          </a:prstGeom>
          <a:ln w="635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D5F8C3-2AF3-4010-9C90-CC68B07F043D}"/>
              </a:ext>
            </a:extLst>
          </p:cNvPr>
          <p:cNvCxnSpPr>
            <a:cxnSpLocks/>
          </p:cNvCxnSpPr>
          <p:nvPr/>
        </p:nvCxnSpPr>
        <p:spPr>
          <a:xfrm>
            <a:off x="476450" y="2103520"/>
            <a:ext cx="6484" cy="1592180"/>
          </a:xfrm>
          <a:prstGeom prst="line">
            <a:avLst/>
          </a:prstGeom>
          <a:ln w="635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1A70EC-4188-40B6-9ABA-3D91CC7167E3}"/>
              </a:ext>
            </a:extLst>
          </p:cNvPr>
          <p:cNvCxnSpPr>
            <a:cxnSpLocks/>
          </p:cNvCxnSpPr>
          <p:nvPr/>
        </p:nvCxnSpPr>
        <p:spPr>
          <a:xfrm>
            <a:off x="8471034" y="2103520"/>
            <a:ext cx="0" cy="693046"/>
          </a:xfrm>
          <a:prstGeom prst="line">
            <a:avLst/>
          </a:prstGeom>
          <a:ln w="63500" cap="sq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81BF9AD-252D-4731-A951-4E3EB55D0CCF}"/>
              </a:ext>
            </a:extLst>
          </p:cNvPr>
          <p:cNvSpPr/>
          <p:nvPr/>
        </p:nvSpPr>
        <p:spPr>
          <a:xfrm>
            <a:off x="482934" y="822965"/>
            <a:ext cx="7975132" cy="1249098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accent6">
                <a:shade val="95000"/>
                <a:satMod val="105000"/>
                <a:alpha val="18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36A51F-5D24-4B1C-AA9B-6AAB7626DF19}"/>
              </a:ext>
            </a:extLst>
          </p:cNvPr>
          <p:cNvSpPr/>
          <p:nvPr/>
        </p:nvSpPr>
        <p:spPr>
          <a:xfrm>
            <a:off x="2182663" y="2788058"/>
            <a:ext cx="6275404" cy="88766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solidFill>
              <a:schemeClr val="accent6">
                <a:shade val="95000"/>
                <a:satMod val="105000"/>
                <a:alpha val="18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9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51980&quot;&gt;&lt;/object&gt;&lt;object type=&quot;2&quot; unique_id=&quot;51981&quot;&gt;&lt;object type=&quot;3&quot; unique_id=&quot;51982&quot;&gt;&lt;property id=&quot;20148&quot; value=&quot;5&quot;/&gt;&lt;property id=&quot;20300&quot; value=&quot;Slide 1 - &amp;quot;Enhancing Positive Outcomes&amp;quot;&quot;/&gt;&lt;property id=&quot;20307&quot; value=&quot;258&quot;/&gt;&lt;/object&gt;&lt;object type=&quot;3&quot; unique_id=&quot;51983&quot;&gt;&lt;property id=&quot;20148&quot; value=&quot;5&quot;/&gt;&lt;property id=&quot;20300&quot; value=&quot;Slide 2 - &amp;quot;Objectives&amp;quot;&quot;/&gt;&lt;property id=&quot;20307&quot; value=&quot;340&quot;/&gt;&lt;/object&gt;&lt;object type=&quot;3&quot; unique_id=&quot;51984&quot;&gt;&lt;property id=&quot;20148&quot; value=&quot;5&quot;/&gt;&lt;property id=&quot;20300&quot; value=&quot;Slide 8 - &amp;quot;Case Scenario for Rapid Access&amp;quot;&quot;/&gt;&lt;property id=&quot;20307&quot; value=&quot;256&quot;/&gt;&lt;/object&gt;&lt;object type=&quot;3&quot; unique_id=&quot;51987&quot;&gt;&lt;property id=&quot;20148&quot; value=&quot;5&quot;/&gt;&lt;property id=&quot;20300&quot; value=&quot;Slide 6 - &amp;quot;Duty to Assist &amp;quot;&quot;/&gt;&lt;property id=&quot;20307&quot; value=&quot;362&quot;/&gt;&lt;/object&gt;&lt;object type=&quot;3&quot; unique_id=&quot;51989&quot;&gt;&lt;property id=&quot;20148&quot; value=&quot;5&quot;/&gt;&lt;property id=&quot;20300&quot; value=&quot;Slide 9 - &amp;quot;Determining Entitlement&amp;quot;&quot;/&gt;&lt;property id=&quot;20307&quot; value=&quot;343&quot;/&gt;&lt;/object&gt;&lt;object type=&quot;3&quot; unique_id=&quot;51990&quot;&gt;&lt;property id=&quot;20148&quot; value=&quot;5&quot;/&gt;&lt;property id=&quot;20300&quot; value=&quot;Slide 10 - &amp;quot;Analyzing Vocational Impairment&amp;quot;&quot;/&gt;&lt;property id=&quot;20307&quot; value=&quot;345&quot;/&gt;&lt;/object&gt;&lt;object type=&quot;3&quot; unique_id=&quot;51991&quot;&gt;&lt;property id=&quot;20148&quot; value=&quot;5&quot;/&gt;&lt;property id=&quot;20300&quot; value=&quot;Slide 11 - &amp;quot;Vocational Impairment Determination&amp;quot;&quot;/&gt;&lt;property id=&quot;20307&quot; value=&quot;356&quot;/&gt;&lt;/object&gt;&lt;object type=&quot;3&quot; unique_id=&quot;51992&quot;&gt;&lt;property id=&quot;20148&quot; value=&quot;5&quot;/&gt;&lt;property id=&quot;20300&quot; value=&quot;Slide 12 - &amp;quot;Reasons Beyond Their Control&amp;quot;&quot;/&gt;&lt;property id=&quot;20307&quot; value=&quot;349&quot;/&gt;&lt;/object&gt;&lt;object type=&quot;3&quot; unique_id=&quot;51993&quot;&gt;&lt;property id=&quot;20148&quot; value=&quot;5&quot;/&gt;&lt;property id=&quot;20300&quot; value=&quot;Slide 13 - &amp;quot;Rapid Access to Employment &amp;quot;&quot;/&gt;&lt;property id=&quot;20307&quot; value=&quot;346&quot;/&gt;&lt;/object&gt;&lt;object type=&quot;3&quot; unique_id=&quot;51994&quot;&gt;&lt;property id=&quot;20148&quot; value=&quot;5&quot;/&gt;&lt;property id=&quot;20300&quot; value=&quot;Slide 14 - &amp;quot;Rapid Access to Employment&amp;quot;&quot;/&gt;&lt;property id=&quot;20307&quot; value=&quot;347&quot;/&gt;&lt;/object&gt;&lt;object type=&quot;3&quot; unique_id=&quot;51995&quot;&gt;&lt;property id=&quot;20148&quot; value=&quot;5&quot;/&gt;&lt;property id=&quot;20300&quot; value=&quot;Slide 15 - &amp;quot;Accommodations&amp;quot;&quot;/&gt;&lt;property id=&quot;20307&quot; value=&quot;351&quot;/&gt;&lt;/object&gt;&lt;object type=&quot;3&quot; unique_id=&quot;51996&quot;&gt;&lt;property id=&quot;20148&quot; value=&quot;5&quot;/&gt;&lt;property id=&quot;20300&quot; value=&quot;Slide 16 - &amp;quot;Case Scenario for Accommodations&amp;quot;&quot;/&gt;&lt;property id=&quot;20307&quot; value=&quot;350&quot;/&gt;&lt;/object&gt;&lt;object type=&quot;3&quot; unique_id=&quot;51997&quot;&gt;&lt;property id=&quot;20148&quot; value=&quot;5&quot;/&gt;&lt;property id=&quot;20300&quot; value=&quot;Slide 17 - &amp;quot;Accommodations&amp;quot;&quot;/&gt;&lt;property id=&quot;20307&quot; value=&quot;352&quot;/&gt;&lt;/object&gt;&lt;object type=&quot;3&quot; unique_id=&quot;51998&quot;&gt;&lt;property id=&quot;20148&quot; value=&quot;5&quot;/&gt;&lt;property id=&quot;20300&quot; value=&quot;Slide 18 - &amp;quot;Limited Employment Services (Eligibility) &amp;quot;&quot;/&gt;&lt;property id=&quot;20307&quot; value=&quot;353&quot;/&gt;&lt;/object&gt;&lt;object type=&quot;3&quot; unique_id=&quot;51999&quot;&gt;&lt;property id=&quot;20148&quot; value=&quot;5&quot;/&gt;&lt;property id=&quot;20300&quot; value=&quot;Slide 19 - &amp;quot;Limited Employment Services: Available Services&amp;quot;&quot;/&gt;&lt;property id=&quot;20307&quot; value=&quot;354&quot;/&gt;&lt;/object&gt;&lt;object type=&quot;3&quot; unique_id=&quot;52000&quot;&gt;&lt;property id=&quot;20148&quot; value=&quot;5&quot;/&gt;&lt;property id=&quot;20300&quot; value=&quot;Slide 20 - &amp;quot;Limited Employment Services: Self-Employment&amp;quot;&quot;/&gt;&lt;property id=&quot;20307&quot; value=&quot;355&quot;/&gt;&lt;/object&gt;&lt;object type=&quot;3&quot; unique_id=&quot;52001&quot;&gt;&lt;property id=&quot;20148&quot; value=&quot;5&quot;/&gt;&lt;property id=&quot;20300&quot; value=&quot;Slide 21 - &amp;quot;Independent Living&amp;quot;&quot;/&gt;&lt;property id=&quot;20307&quot; value=&quot;359&quot;/&gt;&lt;/object&gt;&lt;object type=&quot;3&quot; unique_id=&quot;52002&quot;&gt;&lt;property id=&quot;20148&quot; value=&quot;5&quot;/&gt;&lt;property id=&quot;20300&quot; value=&quot;Slide 22 - &amp;quot;Criteria for MRG, RC 35&amp;quot;&quot;/&gt;&lt;property id=&quot;20307&quot; value=&quot;361&quot;/&gt;&lt;/object&gt;&lt;object type=&quot;3&quot; unique_id=&quot;52003&quot;&gt;&lt;property id=&quot;20148&quot; value=&quot;5&quot;/&gt;&lt;property id=&quot;20300&quot; value=&quot;Slide 23 - &amp;quot;Criteria for MRG, RC 34&amp;quot;&quot;/&gt;&lt;property id=&quot;20307&quot; value=&quot;363&quot;/&gt;&lt;/object&gt;&lt;object type=&quot;3&quot; unique_id=&quot;52004&quot;&gt;&lt;property id=&quot;20148&quot; value=&quot;5&quot;/&gt;&lt;property id=&quot;20300&quot; value=&quot;Slide 24 - &amp;quot;Questions to consider for MRG, RC 34&amp;quot;&quot;/&gt;&lt;property id=&quot;20307&quot; value=&quot;364&quot;/&gt;&lt;/object&gt;&lt;object type=&quot;3&quot; unique_id=&quot;52005&quot;&gt;&lt;property id=&quot;20148&quot; value=&quot;5&quot;/&gt;&lt;property id=&quot;20300&quot; value=&quot;Slide 25 - &amp;quot;MRG &amp;quot;&quot;/&gt;&lt;property id=&quot;20307&quot; value=&quot;360&quot;/&gt;&lt;/object&gt;&lt;object type=&quot;3&quot; unique_id=&quot;52006&quot;&gt;&lt;property id=&quot;20148&quot; value=&quot;5&quot;/&gt;&lt;property id=&quot;20300&quot; value=&quot;Slide 27 - &amp;quot;QUESTIONS&amp;quot;&quot;/&gt;&lt;property id=&quot;20307&quot; value=&quot;358&quot;/&gt;&lt;/object&gt;&lt;object type=&quot;3&quot; unique_id=&quot;52190&quot;&gt;&lt;property id=&quot;20148&quot; value=&quot;5&quot;/&gt;&lt;property id=&quot;20300&quot; value=&quot;Slide 3 - &amp;quot;Untapped Resources &amp;quot;&quot;/&gt;&lt;property id=&quot;20307&quot; value=&quot;365&quot;/&gt;&lt;/object&gt;&lt;object type=&quot;3&quot; unique_id=&quot;52191&quot;&gt;&lt;property id=&quot;20148&quot; value=&quot;5&quot;/&gt;&lt;property id=&quot;20300&quot; value=&quot;Slide 5 - &amp;quot;Paths to Success (5 Tracks) &amp;quot;&quot;/&gt;&lt;property id=&quot;20307&quot; value=&quot;366&quot;/&gt;&lt;/object&gt;&lt;object type=&quot;3&quot; unique_id=&quot;52556&quot;&gt;&lt;property id=&quot;20148&quot; value=&quot;5&quot;/&gt;&lt;property id=&quot;20300&quot; value=&quot;Slide 4 - &amp;quot;Plan Development Gap &amp;quot;&quot;/&gt;&lt;property id=&quot;20307&quot; value=&quot;367&quot;/&gt;&lt;/object&gt;&lt;object type=&quot;3&quot; unique_id=&quot;52644&quot;&gt;&lt;property id=&quot;20148&quot; value=&quot;5&quot;/&gt;&lt;property id=&quot;20300&quot; value=&quot;Slide 7 - &amp;quot;Decreasing Time – Increasing Outcomes&amp;quot;&quot;/&gt;&lt;property id=&quot;20307&quot; value=&quot;368&quot;/&gt;&lt;/object&gt;&lt;object type=&quot;3&quot; unique_id=&quot;93995&quot;&gt;&lt;property id=&quot;20148&quot; value=&quot;5&quot;/&gt;&lt;property id=&quot;20300&quot; value=&quot;Slide 26 - &amp;quot;Training Objectives Review&amp;quot;&quot;/&gt;&lt;property id=&quot;20307&quot; value=&quot;3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0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3F72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6442</TotalTime>
  <Words>1843</Words>
  <Application>Microsoft Office PowerPoint</Application>
  <PresentationFormat>On-screen Show (4:3)</PresentationFormat>
  <Paragraphs>297</Paragraphs>
  <Slides>37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Roboto Regular</vt:lpstr>
      <vt:lpstr>Wingdings</vt:lpstr>
      <vt:lpstr>10_Office Theme</vt:lpstr>
      <vt:lpstr>Enhancing Positive Outcomes</vt:lpstr>
      <vt:lpstr>Objectives</vt:lpstr>
      <vt:lpstr>Plan Development Gap </vt:lpstr>
      <vt:lpstr>Duty to Assist </vt:lpstr>
      <vt:lpstr>Untapped Resources </vt:lpstr>
      <vt:lpstr>Decreasing Time – Increasing Outcomes</vt:lpstr>
      <vt:lpstr>Questions </vt:lpstr>
      <vt:lpstr>Case Scenario for Rapid Access</vt:lpstr>
      <vt:lpstr>Determining Entitlement</vt:lpstr>
      <vt:lpstr>Analyzing Vocational Impairment</vt:lpstr>
      <vt:lpstr>Vocational Impairment Determination</vt:lpstr>
      <vt:lpstr>Reasons Beyond Their Control</vt:lpstr>
      <vt:lpstr>Rapid Access to Employment </vt:lpstr>
      <vt:lpstr>Rapid Access to Employment</vt:lpstr>
      <vt:lpstr>Questions </vt:lpstr>
      <vt:lpstr>Reasonable Accommodations</vt:lpstr>
      <vt:lpstr>Accommodations</vt:lpstr>
      <vt:lpstr>Case Scenario for Accommodations</vt:lpstr>
      <vt:lpstr>Case Scenario Accommodations</vt:lpstr>
      <vt:lpstr>Questions </vt:lpstr>
      <vt:lpstr>Limited Employment Services (Eligibility) </vt:lpstr>
      <vt:lpstr>Limited Employment Services: Available Services</vt:lpstr>
      <vt:lpstr>Limited Employment Services: Self-Employment</vt:lpstr>
      <vt:lpstr>Questions </vt:lpstr>
      <vt:lpstr>Independent Living </vt:lpstr>
      <vt:lpstr>Independent Living</vt:lpstr>
      <vt:lpstr>Independent Living</vt:lpstr>
      <vt:lpstr>Case Scenario Independent Living</vt:lpstr>
      <vt:lpstr>Before Independent Living Construction</vt:lpstr>
      <vt:lpstr>IL Construction-Interior of New Shower</vt:lpstr>
      <vt:lpstr>Questions </vt:lpstr>
      <vt:lpstr>Criteria for RC 35 (MRG-1) </vt:lpstr>
      <vt:lpstr>Criteria for RC 34 (MRG-2)</vt:lpstr>
      <vt:lpstr>Questions to consider for RC 34 (MRG-2)</vt:lpstr>
      <vt:lpstr>RC 34 (MRG-2) Services </vt:lpstr>
      <vt:lpstr>Training Objectives Review</vt:lpstr>
      <vt:lpstr>Questions 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 Enhancing Positive Outcomes PowerPoint Presentation</dc:title>
  <dc:subject>VREO, AVREO, SVRC, VRC, EC, IDES, VSOC</dc:subject>
  <dc:creator>Department of Veterans Affairs, Veterans Benefits Administration, Vocational Rehabilitation and Employment Service, STAFF</dc:creator>
  <cp:lastModifiedBy>Kathy Poole</cp:lastModifiedBy>
  <cp:revision>246</cp:revision>
  <cp:lastPrinted>2019-11-06T15:59:33Z</cp:lastPrinted>
  <dcterms:created xsi:type="dcterms:W3CDTF">2019-03-20T12:17:48Z</dcterms:created>
  <dcterms:modified xsi:type="dcterms:W3CDTF">2019-11-12T15:47:36Z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</Properties>
</file>