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33"/>
  </p:notesMasterIdLst>
  <p:handoutMasterIdLst>
    <p:handoutMasterId r:id="rId34"/>
  </p:handoutMasterIdLst>
  <p:sldIdLst>
    <p:sldId id="261" r:id="rId6"/>
    <p:sldId id="262" r:id="rId7"/>
    <p:sldId id="263" r:id="rId8"/>
    <p:sldId id="264" r:id="rId9"/>
    <p:sldId id="281" r:id="rId10"/>
    <p:sldId id="282" r:id="rId11"/>
    <p:sldId id="283" r:id="rId12"/>
    <p:sldId id="284" r:id="rId13"/>
    <p:sldId id="285" r:id="rId14"/>
    <p:sldId id="286" r:id="rId15"/>
    <p:sldId id="288" r:id="rId16"/>
    <p:sldId id="289" r:id="rId17"/>
    <p:sldId id="290" r:id="rId18"/>
    <p:sldId id="287" r:id="rId19"/>
    <p:sldId id="292" r:id="rId20"/>
    <p:sldId id="293" r:id="rId21"/>
    <p:sldId id="294" r:id="rId22"/>
    <p:sldId id="295" r:id="rId23"/>
    <p:sldId id="296" r:id="rId24"/>
    <p:sldId id="297" r:id="rId25"/>
    <p:sldId id="299" r:id="rId26"/>
    <p:sldId id="298" r:id="rId27"/>
    <p:sldId id="300" r:id="rId28"/>
    <p:sldId id="301" r:id="rId29"/>
    <p:sldId id="302" r:id="rId30"/>
    <p:sldId id="303" r:id="rId31"/>
    <p:sldId id="28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 id="2" name="Makarewicz, Brendan J., VBAVACO" initials="MBJV" lastIdx="2" clrIdx="2">
    <p:extLst>
      <p:ext uri="{19B8F6BF-5375-455C-9EA6-DF929625EA0E}">
        <p15:presenceInfo xmlns:p15="http://schemas.microsoft.com/office/powerpoint/2012/main" userId="S-1-5-21-1409082233-764733703-682003330-354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3767" autoAdjust="0"/>
  </p:normalViewPr>
  <p:slideViewPr>
    <p:cSldViewPr snapToGrid="0">
      <p:cViewPr varScale="1">
        <p:scale>
          <a:sx n="110" d="100"/>
          <a:sy n="110" d="100"/>
        </p:scale>
        <p:origin x="11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baw.vba.va.gov/bl/21/index.ht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pss.vba.va.gov/mepss" TargetMode="External"/><Relationship Id="rId4" Type="http://schemas.openxmlformats.org/officeDocument/2006/relationships/hyperlink" Target="http://vbaw.vba.va.gov/bl/21/rating/rat00.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the Introduction to Medical Electronic Performance Support System (E P S S) course. To advance each slide, click anywhere on the screen.</a:t>
            </a: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87220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307207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291481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629700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2761470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5896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57050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171823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373320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312954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how to access Medical EPSS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how to access the Help Menu</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Determine how to access the menu tabs at the top of the Medical EPSS</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Determine how to utilize the Search function box on the main menu</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Identify other reference tools </a:t>
            </a:r>
          </a:p>
          <a:p>
            <a:pPr marL="0" indent="0">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Locate elements within the Medical EPSS in a practical activity</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1681743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3088325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297235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2894062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146955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1736969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352277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27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effectLst/>
                <a:latin typeface="Arial" panose="020B0604020202020204" pitchFamily="34"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eaLnBrk="1" hangingPunct="1">
              <a:buClrTx/>
            </a:pPr>
            <a:r>
              <a:rPr lang="en-US" altLang="en-US" sz="1800" b="0" dirty="0">
                <a:solidFill>
                  <a:schemeClr val="tx1"/>
                </a:solidFill>
                <a:latin typeface="Arial" panose="020B0604020202020204" pitchFamily="34" charset="0"/>
                <a:cs typeface="Arial" panose="020B0604020202020204" pitchFamily="34" charset="0"/>
                <a:hlinkClick r:id="rId3"/>
              </a:rPr>
              <a:t>Compensation Service Intranet Home Page</a:t>
            </a:r>
            <a:endParaRPr lang="en-US" altLang="en-US" sz="1800" b="0" dirty="0">
              <a:solidFill>
                <a:schemeClr val="tx1"/>
              </a:solidFill>
              <a:latin typeface="Arial" panose="020B0604020202020204" pitchFamily="34" charset="0"/>
              <a:cs typeface="Arial" panose="020B0604020202020204" pitchFamily="34" charset="0"/>
            </a:endParaRPr>
          </a:p>
          <a:p>
            <a:pPr eaLnBrk="1" hangingPunct="1">
              <a:buClrTx/>
            </a:pPr>
            <a:r>
              <a:rPr lang="en-US" altLang="en-US" sz="1800" b="0" dirty="0">
                <a:solidFill>
                  <a:schemeClr val="tx1"/>
                </a:solidFill>
                <a:latin typeface="Arial" panose="020B0604020202020204" pitchFamily="34" charset="0"/>
                <a:cs typeface="Arial" panose="020B0604020202020204" pitchFamily="34" charset="0"/>
                <a:hlinkClick r:id="rId4"/>
              </a:rPr>
              <a:t>Rating Job Aids </a:t>
            </a:r>
            <a:endParaRPr lang="en-US" altLang="en-US" sz="1800" b="0" dirty="0">
              <a:solidFill>
                <a:schemeClr val="tx1"/>
              </a:solidFill>
              <a:latin typeface="Arial" panose="020B0604020202020204" pitchFamily="34" charset="0"/>
              <a:cs typeface="Arial" panose="020B0604020202020204" pitchFamily="34" charset="0"/>
            </a:endParaRPr>
          </a:p>
          <a:p>
            <a:r>
              <a:rPr lang="en-US" altLang="en-US" sz="1800" b="0" dirty="0">
                <a:solidFill>
                  <a:schemeClr val="tx1"/>
                </a:solidFill>
                <a:latin typeface="Arial" panose="020B0604020202020204" pitchFamily="34" charset="0"/>
                <a:cs typeface="Arial" panose="020B0604020202020204" pitchFamily="34" charset="0"/>
                <a:hlinkClick r:id="rId5"/>
              </a:rPr>
              <a:t>http://epss.vba.va.gov/Medical EPSS</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41735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75212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183307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255811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406004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What is the Medical E P S </a:t>
            </a:r>
            <a:r>
              <a:rPr lang="en-US" altLang="en-US" sz="1800" b="0" dirty="0" err="1">
                <a:solidFill>
                  <a:schemeClr val="tx1"/>
                </a:solidFill>
                <a:effectLst/>
                <a:latin typeface="Arial" panose="020B0604020202020204" pitchFamily="34" charset="0"/>
                <a:cs typeface="Arial" panose="020B0604020202020204" pitchFamily="34" charset="0"/>
              </a:rPr>
              <a:t>S</a:t>
            </a:r>
            <a:r>
              <a:rPr lang="en-US" altLang="en-US" sz="1800" b="0" dirty="0">
                <a:solidFill>
                  <a:schemeClr val="tx1"/>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Tutorial information related to medical terminology and issues, using graphics and visual aids to illustrate various medical definitions and concepts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Information regarding the function of the body system and common conditions</a:t>
            </a:r>
          </a:p>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Links to obtain more information on specific diseases, body parts, and medical terms</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236056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4.xml"/><Relationship Id="rId7" Type="http://schemas.openxmlformats.org/officeDocument/2006/relationships/image" Target="../media/image7.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9.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0.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3.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2.png"/><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5.png"/><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6.pn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7.pn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8.xml"/><Relationship Id="rId7" Type="http://schemas.openxmlformats.org/officeDocument/2006/relationships/image" Target="../media/image19.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8.pn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21.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hyperlink" Target="https://vaww.vrm.km.va.gov/system/templates/selfservice/va_kanew/help/agent/locale/en-US/portal/554400000001034/content/554400000032244/M21-1,%20Part%20III,%20Subpart%20v,%20Chapter%2010,%20Section%20A%20-%20800%20Series%20Work%20Items%20and%20Cost-of-Living%20Allowance%20(COLA)%20Adjustments" TargetMode="Externa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Identifying Contentions and Classifications</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August 2019</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Contentions</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sz="2000" dirty="0"/>
              <a:t>When establishing claims, a review of any prior rating decision should be reviewed through SHARE corporate record, the last rating decision within the eFolder, or the Rated Issues + icon within the VBMS contention page.</a:t>
            </a:r>
          </a:p>
          <a:p>
            <a:pPr lvl="4"/>
            <a:endParaRPr lang="en-US" altLang="en-US" sz="2000" dirty="0"/>
          </a:p>
          <a:p>
            <a:pPr lvl="4"/>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10</a:t>
            </a:fld>
            <a:endParaRPr lang="en-US" dirty="0"/>
          </a:p>
        </p:txBody>
      </p:sp>
      <p:pic>
        <p:nvPicPr>
          <p:cNvPr id="3" name="Picture 2">
            <a:extLst>
              <a:ext uri="{FF2B5EF4-FFF2-40B4-BE49-F238E27FC236}">
                <a16:creationId xmlns:a16="http://schemas.microsoft.com/office/drawing/2014/main" id="{2F823C8C-F422-486D-A0A3-7711C1C6E779}"/>
              </a:ext>
            </a:extLst>
          </p:cNvPr>
          <p:cNvPicPr>
            <a:picLocks noChangeAspect="1"/>
          </p:cNvPicPr>
          <p:nvPr/>
        </p:nvPicPr>
        <p:blipFill>
          <a:blip r:embed="rId6"/>
          <a:stretch>
            <a:fillRect/>
          </a:stretch>
        </p:blipFill>
        <p:spPr>
          <a:xfrm>
            <a:off x="1293488" y="3909565"/>
            <a:ext cx="7431668" cy="1664352"/>
          </a:xfrm>
          <a:prstGeom prst="rect">
            <a:avLst/>
          </a:prstGeom>
        </p:spPr>
      </p:pic>
    </p:spTree>
    <p:extLst>
      <p:ext uri="{BB962C8B-B14F-4D97-AF65-F5344CB8AC3E}">
        <p14:creationId xmlns:p14="http://schemas.microsoft.com/office/powerpoint/2010/main" val="1808204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Contentions</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hangingPunct="0"/>
            <a:r>
              <a:rPr lang="en-US" sz="2000" u="sng" dirty="0">
                <a:latin typeface="+mn-lt"/>
              </a:rPr>
              <a:t>Example 5:</a:t>
            </a:r>
            <a:r>
              <a:rPr lang="en-US" sz="2000" dirty="0">
                <a:latin typeface="+mn-lt"/>
              </a:rPr>
              <a:t>  A Veteran submits a claim for "bilateral knee condition". A review of the corporate record indicates the Veteran is service connected for right knee patellofemoral pain syndrome and was previously denied for a left knee strain.  </a:t>
            </a:r>
          </a:p>
          <a:p>
            <a:pPr marL="0" indent="0" hangingPunct="0">
              <a:buNone/>
            </a:pPr>
            <a:endParaRPr lang="en-US" sz="2000" dirty="0">
              <a:latin typeface="+mn-lt"/>
            </a:endParaRPr>
          </a:p>
          <a:p>
            <a:pPr marL="400050" lvl="1" indent="0" hangingPunct="0">
              <a:buNone/>
            </a:pPr>
            <a:r>
              <a:rPr lang="en-US" sz="2000" dirty="0">
                <a:latin typeface="+mn-lt"/>
                <a:cs typeface="Times New Roman" panose="02020603050405020304" pitchFamily="18" charset="0"/>
              </a:rPr>
              <a:t>The contentions should be entered as follows:</a:t>
            </a:r>
          </a:p>
          <a:p>
            <a:pPr lvl="3" hangingPunct="0"/>
            <a:r>
              <a:rPr lang="en-US" sz="2000" dirty="0">
                <a:latin typeface="+mn-lt"/>
                <a:cs typeface="Times New Roman" panose="02020603050405020304" pitchFamily="18" charset="0"/>
              </a:rPr>
              <a:t>right knee patellofemoral pain syndrome (claimed as bilateral knees), and</a:t>
            </a:r>
          </a:p>
          <a:p>
            <a:pPr lvl="3" hangingPunct="0"/>
            <a:r>
              <a:rPr lang="en-US" sz="2000" dirty="0">
                <a:latin typeface="+mn-lt"/>
                <a:cs typeface="Times New Roman" panose="02020603050405020304" pitchFamily="18" charset="0"/>
              </a:rPr>
              <a:t>left knee strain (claimed as bilateral knees).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41372048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Contentions</a:t>
            </a:r>
          </a:p>
        </p:txBody>
      </p:sp>
      <p:sp>
        <p:nvSpPr>
          <p:cNvPr id="57347" name="Content Placeholder 2"/>
          <p:cNvSpPr>
            <a:spLocks noGrp="1"/>
          </p:cNvSpPr>
          <p:nvPr>
            <p:ph idx="1"/>
            <p:custDataLst>
              <p:tags r:id="rId2"/>
            </p:custDataLst>
          </p:nvPr>
        </p:nvSpPr>
        <p:spPr>
          <a:xfrm>
            <a:off x="874643" y="1951384"/>
            <a:ext cx="3856384" cy="4330146"/>
          </a:xfrm>
        </p:spPr>
        <p:txBody>
          <a:bodyPr>
            <a:normAutofit lnSpcReduction="10000"/>
          </a:bodyPr>
          <a:lstStyle/>
          <a:p>
            <a:pPr hangingPunct="0"/>
            <a:r>
              <a:rPr lang="en-US" sz="2000" dirty="0"/>
              <a:t>When an </a:t>
            </a:r>
            <a:r>
              <a:rPr lang="en-US" sz="2000" b="1" u="sng" dirty="0"/>
              <a:t>original claim</a:t>
            </a:r>
            <a:r>
              <a:rPr lang="en-US" sz="2000" dirty="0"/>
              <a:t> for benefits (EP 110 or EP 010) is received with a VA Form 21-686c, Declaration of Status of Dependents, we must add the dependents noted as contentions. </a:t>
            </a:r>
          </a:p>
          <a:p>
            <a:pPr hangingPunct="0"/>
            <a:endParaRPr lang="en-US" sz="2000" dirty="0"/>
          </a:p>
          <a:p>
            <a:pPr hangingPunct="0"/>
            <a:r>
              <a:rPr lang="en-US" sz="2000" dirty="0"/>
              <a:t>When a VA Form 21-686c, Declaration of Status of Dependents, is received and it is a </a:t>
            </a:r>
            <a:r>
              <a:rPr lang="en-US" sz="2000" b="1" u="sng" dirty="0"/>
              <a:t>non-original claim</a:t>
            </a:r>
            <a:r>
              <a:rPr lang="en-US" sz="2000" dirty="0"/>
              <a:t>, then a separate EP 130 will need to be established.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12</a:t>
            </a:fld>
            <a:endParaRPr lang="en-US" dirty="0"/>
          </a:p>
        </p:txBody>
      </p:sp>
      <p:pic>
        <p:nvPicPr>
          <p:cNvPr id="5" name="Picture 4">
            <a:extLst>
              <a:ext uri="{FF2B5EF4-FFF2-40B4-BE49-F238E27FC236}">
                <a16:creationId xmlns:a16="http://schemas.microsoft.com/office/drawing/2014/main" id="{4AB64E8D-5C68-4635-A86A-F97F3A443C4E}"/>
              </a:ext>
            </a:extLst>
          </p:cNvPr>
          <p:cNvPicPr>
            <a:picLocks noChangeAspect="1"/>
          </p:cNvPicPr>
          <p:nvPr/>
        </p:nvPicPr>
        <p:blipFill>
          <a:blip r:embed="rId6"/>
          <a:stretch>
            <a:fillRect/>
          </a:stretch>
        </p:blipFill>
        <p:spPr>
          <a:xfrm>
            <a:off x="4731027" y="1841791"/>
            <a:ext cx="4051232" cy="4760183"/>
          </a:xfrm>
          <a:prstGeom prst="rect">
            <a:avLst/>
          </a:prstGeom>
        </p:spPr>
      </p:pic>
    </p:spTree>
    <p:extLst>
      <p:ext uri="{BB962C8B-B14F-4D97-AF65-F5344CB8AC3E}">
        <p14:creationId xmlns:p14="http://schemas.microsoft.com/office/powerpoint/2010/main" val="22659676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Verifying the Contentions</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sz="2000" dirty="0"/>
              <a:t>Contentions automatically entered by the system that are missing critical information, such as the contention classification, will be marked unverified. The claims processor must update the missing/incorrect information and select SAVE. The contention will then be marked as verified and viewable in eBenefits.</a:t>
            </a:r>
          </a:p>
          <a:p>
            <a:endParaRPr lang="en-US" altLang="en-US" sz="2000" dirty="0"/>
          </a:p>
          <a:p>
            <a:endParaRPr lang="en-US" altLang="en-US" sz="2000" dirty="0"/>
          </a:p>
          <a:p>
            <a:pPr marL="0" indent="0" algn="ctr">
              <a:buNone/>
            </a:pPr>
            <a:r>
              <a:rPr lang="en-US" sz="2000" u="sng" dirty="0"/>
              <a:t>All employees reviewing a claim are responsible for ensuring all contentions are correct and verified.</a:t>
            </a:r>
          </a:p>
          <a:p>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21577664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Topic 2: Classification</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sz="2000" dirty="0"/>
              <a:t>The CLASSIFICATION and MEDICAL fields are required components when entering a contention. The classification is associated with the contention being entered, you are associating the medical condition. This information is used in the exam management functionality and it is imperative the classification is correct.</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19308497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Medical Field</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sz="2000" dirty="0"/>
              <a:t>This yes or no field should be completed for every contention. If the contention has the potential of getting an examination it should be updated to “yes”. </a:t>
            </a:r>
          </a:p>
          <a:p>
            <a:pPr marL="0" indent="0">
              <a:buNone/>
            </a:pPr>
            <a:endParaRPr lang="en-US" sz="2000" dirty="0"/>
          </a:p>
          <a:p>
            <a:pPr marL="0" indent="0">
              <a:buNone/>
            </a:pPr>
            <a:r>
              <a:rPr lang="en-US" sz="2000" dirty="0"/>
              <a:t>“Administrative Issue” is to be used from this point forward for only non-rating issues, such as dependency or drill pay. Administrative conditions and should be updated to “no”.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14850036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How do I choose the Classification?</a:t>
            </a:r>
          </a:p>
        </p:txBody>
      </p:sp>
      <p:sp>
        <p:nvSpPr>
          <p:cNvPr id="57347" name="Content Placeholder 2"/>
          <p:cNvSpPr>
            <a:spLocks noGrp="1"/>
          </p:cNvSpPr>
          <p:nvPr>
            <p:ph idx="1"/>
            <p:custDataLst>
              <p:tags r:id="rId2"/>
            </p:custDataLst>
          </p:nvPr>
        </p:nvSpPr>
        <p:spPr>
          <a:xfrm>
            <a:off x="874642" y="1951384"/>
            <a:ext cx="7911549" cy="4462668"/>
          </a:xfrm>
        </p:spPr>
        <p:txBody>
          <a:bodyPr>
            <a:normAutofit/>
          </a:bodyPr>
          <a:lstStyle/>
          <a:p>
            <a:r>
              <a:rPr lang="en-US" sz="2000" dirty="0"/>
              <a:t>Select the appropriate medical verbiage that corresponds to the claimed medical condition. This is different than the plain language contention entered previously.</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r>
              <a:rPr lang="en-US" sz="2000" dirty="0"/>
              <a:t>Non-Rating issues should be updated to “administrative”.</a:t>
            </a:r>
          </a:p>
          <a:p>
            <a:endParaRPr lang="en-US" sz="2000" dirty="0"/>
          </a:p>
          <a:p>
            <a:endParaRPr lang="en-US" sz="2000" dirty="0"/>
          </a:p>
          <a:p>
            <a:endParaRPr lang="en-US" sz="2000" dirty="0"/>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16</a:t>
            </a:fld>
            <a:endParaRPr lang="en-US" dirty="0"/>
          </a:p>
        </p:txBody>
      </p:sp>
      <p:pic>
        <p:nvPicPr>
          <p:cNvPr id="4" name="Picture 3">
            <a:extLst>
              <a:ext uri="{FF2B5EF4-FFF2-40B4-BE49-F238E27FC236}">
                <a16:creationId xmlns:a16="http://schemas.microsoft.com/office/drawing/2014/main" id="{31BFF6D2-7B1E-4D3F-9E0A-3026A5369B8F}"/>
              </a:ext>
            </a:extLst>
          </p:cNvPr>
          <p:cNvPicPr>
            <a:picLocks noChangeAspect="1"/>
          </p:cNvPicPr>
          <p:nvPr/>
        </p:nvPicPr>
        <p:blipFill>
          <a:blip r:embed="rId6"/>
          <a:stretch>
            <a:fillRect/>
          </a:stretch>
        </p:blipFill>
        <p:spPr>
          <a:xfrm>
            <a:off x="1219200" y="3429000"/>
            <a:ext cx="7205806" cy="2024047"/>
          </a:xfrm>
          <a:prstGeom prst="rect">
            <a:avLst/>
          </a:prstGeom>
        </p:spPr>
      </p:pic>
    </p:spTree>
    <p:extLst>
      <p:ext uri="{BB962C8B-B14F-4D97-AF65-F5344CB8AC3E}">
        <p14:creationId xmlns:p14="http://schemas.microsoft.com/office/powerpoint/2010/main" val="11556104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Medical Terminology Resources</a:t>
            </a:r>
            <a:endParaRPr lang="en-US" altLang="en-US" dirty="0">
              <a:effectLst/>
            </a:endParaRPr>
          </a:p>
        </p:txBody>
      </p:sp>
      <p:sp>
        <p:nvSpPr>
          <p:cNvPr id="57347" name="Content Placeholder 2"/>
          <p:cNvSpPr>
            <a:spLocks noGrp="1"/>
          </p:cNvSpPr>
          <p:nvPr>
            <p:ph idx="1"/>
            <p:custDataLst>
              <p:tags r:id="rId2"/>
            </p:custDataLst>
          </p:nvPr>
        </p:nvSpPr>
        <p:spPr>
          <a:xfrm>
            <a:off x="874642" y="1951384"/>
            <a:ext cx="7937931" cy="4449416"/>
          </a:xfrm>
        </p:spPr>
        <p:txBody>
          <a:bodyPr>
            <a:normAutofit/>
          </a:bodyPr>
          <a:lstStyle/>
          <a:p>
            <a:pPr marL="0" indent="0">
              <a:buNone/>
            </a:pPr>
            <a:r>
              <a:rPr lang="en-US" sz="2000" dirty="0"/>
              <a:t>Resources to assist with classification:</a:t>
            </a:r>
          </a:p>
          <a:p>
            <a:endParaRPr lang="en-US" sz="2000" dirty="0"/>
          </a:p>
          <a:p>
            <a:r>
              <a:rPr lang="en-US" sz="2000" dirty="0"/>
              <a:t>Index of DBQ/Exams by Disability</a:t>
            </a:r>
          </a:p>
          <a:p>
            <a:endParaRPr lang="en-US" sz="2000" dirty="0"/>
          </a:p>
          <a:p>
            <a:endParaRPr lang="en-US" sz="2000" dirty="0"/>
          </a:p>
          <a:p>
            <a:r>
              <a:rPr lang="en-US" sz="2000" dirty="0"/>
              <a:t>Medical EPSS</a:t>
            </a:r>
          </a:p>
          <a:p>
            <a:endParaRPr lang="en-US" sz="2000" dirty="0"/>
          </a:p>
          <a:p>
            <a:endParaRPr lang="en-US" sz="2000" dirty="0"/>
          </a:p>
          <a:p>
            <a:r>
              <a:rPr lang="en-US" sz="2000" dirty="0"/>
              <a:t>DBQ Switchboard </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17</a:t>
            </a:fld>
            <a:endParaRPr lang="en-US" dirty="0"/>
          </a:p>
        </p:txBody>
      </p:sp>
      <p:pic>
        <p:nvPicPr>
          <p:cNvPr id="3" name="Picture 2">
            <a:extLst>
              <a:ext uri="{FF2B5EF4-FFF2-40B4-BE49-F238E27FC236}">
                <a16:creationId xmlns:a16="http://schemas.microsoft.com/office/drawing/2014/main" id="{3F89C6B2-7A85-4E77-9065-353F4793E949}"/>
              </a:ext>
            </a:extLst>
          </p:cNvPr>
          <p:cNvPicPr>
            <a:picLocks noChangeAspect="1"/>
          </p:cNvPicPr>
          <p:nvPr/>
        </p:nvPicPr>
        <p:blipFill>
          <a:blip r:embed="rId6"/>
          <a:stretch>
            <a:fillRect/>
          </a:stretch>
        </p:blipFill>
        <p:spPr>
          <a:xfrm>
            <a:off x="5155556" y="2501267"/>
            <a:ext cx="3180061" cy="1408298"/>
          </a:xfrm>
          <a:prstGeom prst="rect">
            <a:avLst/>
          </a:prstGeom>
        </p:spPr>
      </p:pic>
      <p:pic>
        <p:nvPicPr>
          <p:cNvPr id="4" name="Picture 3">
            <a:extLst>
              <a:ext uri="{FF2B5EF4-FFF2-40B4-BE49-F238E27FC236}">
                <a16:creationId xmlns:a16="http://schemas.microsoft.com/office/drawing/2014/main" id="{1CEE2E1A-451F-411B-8A90-E50AD45AB096}"/>
              </a:ext>
            </a:extLst>
          </p:cNvPr>
          <p:cNvPicPr>
            <a:picLocks noChangeAspect="1"/>
          </p:cNvPicPr>
          <p:nvPr/>
        </p:nvPicPr>
        <p:blipFill>
          <a:blip r:embed="rId7"/>
          <a:stretch>
            <a:fillRect/>
          </a:stretch>
        </p:blipFill>
        <p:spPr>
          <a:xfrm>
            <a:off x="5155555" y="3980455"/>
            <a:ext cx="3180062" cy="1207113"/>
          </a:xfrm>
          <a:prstGeom prst="rect">
            <a:avLst/>
          </a:prstGeom>
        </p:spPr>
      </p:pic>
      <p:pic>
        <p:nvPicPr>
          <p:cNvPr id="5" name="Picture 4">
            <a:extLst>
              <a:ext uri="{FF2B5EF4-FFF2-40B4-BE49-F238E27FC236}">
                <a16:creationId xmlns:a16="http://schemas.microsoft.com/office/drawing/2014/main" id="{0AAD2273-C610-473E-B266-2D73697367B7}"/>
              </a:ext>
            </a:extLst>
          </p:cNvPr>
          <p:cNvPicPr>
            <a:picLocks noChangeAspect="1"/>
          </p:cNvPicPr>
          <p:nvPr/>
        </p:nvPicPr>
        <p:blipFill>
          <a:blip r:embed="rId8"/>
          <a:stretch>
            <a:fillRect/>
          </a:stretch>
        </p:blipFill>
        <p:spPr>
          <a:xfrm>
            <a:off x="4572000" y="5453414"/>
            <a:ext cx="4240573" cy="1097375"/>
          </a:xfrm>
          <a:prstGeom prst="rect">
            <a:avLst/>
          </a:prstGeom>
        </p:spPr>
      </p:pic>
    </p:spTree>
    <p:extLst>
      <p:ext uri="{BB962C8B-B14F-4D97-AF65-F5344CB8AC3E}">
        <p14:creationId xmlns:p14="http://schemas.microsoft.com/office/powerpoint/2010/main" val="15464353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Index of DBQ/Exams by Disability</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3916363"/>
          </a:xfrm>
        </p:spPr>
        <p:txBody>
          <a:bodyPr>
            <a:normAutofit lnSpcReduction="10000"/>
          </a:bodyPr>
          <a:lstStyle/>
          <a:p>
            <a:r>
              <a:rPr lang="en-US" sz="2000" u="sng" dirty="0"/>
              <a:t>Example 6:</a:t>
            </a:r>
            <a:r>
              <a:rPr lang="en-US" sz="2000" dirty="0"/>
              <a:t>  Veteran submits a claim for service connection for diabetes mellitus. The claimed condition of “diabetes” can be typed into the search criteria.</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Reviewing the results provided, you know to choose “Endocrine” as the classification for the claimed condition.</a:t>
            </a:r>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18</a:t>
            </a:fld>
            <a:endParaRPr lang="en-US" dirty="0"/>
          </a:p>
        </p:txBody>
      </p:sp>
      <p:pic>
        <p:nvPicPr>
          <p:cNvPr id="5" name="Picture 4">
            <a:extLst>
              <a:ext uri="{FF2B5EF4-FFF2-40B4-BE49-F238E27FC236}">
                <a16:creationId xmlns:a16="http://schemas.microsoft.com/office/drawing/2014/main" id="{A25A0539-09F2-4AE2-989E-62E5C597F3E8}"/>
              </a:ext>
            </a:extLst>
          </p:cNvPr>
          <p:cNvPicPr>
            <a:picLocks noChangeAspect="1"/>
          </p:cNvPicPr>
          <p:nvPr/>
        </p:nvPicPr>
        <p:blipFill>
          <a:blip r:embed="rId6"/>
          <a:stretch>
            <a:fillRect/>
          </a:stretch>
        </p:blipFill>
        <p:spPr>
          <a:xfrm>
            <a:off x="1194121" y="3132257"/>
            <a:ext cx="7675529" cy="1554615"/>
          </a:xfrm>
          <a:prstGeom prst="rect">
            <a:avLst/>
          </a:prstGeom>
        </p:spPr>
      </p:pic>
    </p:spTree>
    <p:extLst>
      <p:ext uri="{BB962C8B-B14F-4D97-AF65-F5344CB8AC3E}">
        <p14:creationId xmlns:p14="http://schemas.microsoft.com/office/powerpoint/2010/main" val="28079969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Medical EPSS</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3916363"/>
          </a:xfrm>
        </p:spPr>
        <p:txBody>
          <a:bodyPr>
            <a:normAutofit lnSpcReduction="10000"/>
          </a:bodyPr>
          <a:lstStyle/>
          <a:p>
            <a:r>
              <a:rPr lang="en-US" sz="2000" u="sng" dirty="0"/>
              <a:t>Example 6:</a:t>
            </a:r>
            <a:r>
              <a:rPr lang="en-US" sz="2000" dirty="0"/>
              <a:t>  Veteran submits a claim for service connection for diabetes mellitus. The claimed condition of “diabetes” can be typed into the search criteria.</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Reviewing the results provided, you know to choose “Endocrine” as the </a:t>
            </a:r>
            <a:r>
              <a:rPr lang="en-US" sz="2000" u="sng" dirty="0"/>
              <a:t>classification</a:t>
            </a:r>
            <a:r>
              <a:rPr lang="en-US" sz="2000" dirty="0"/>
              <a:t> for the claimed condition.</a:t>
            </a:r>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19</a:t>
            </a:fld>
            <a:endParaRPr lang="en-US" dirty="0"/>
          </a:p>
        </p:txBody>
      </p:sp>
      <p:pic>
        <p:nvPicPr>
          <p:cNvPr id="3" name="Picture 2">
            <a:extLst>
              <a:ext uri="{FF2B5EF4-FFF2-40B4-BE49-F238E27FC236}">
                <a16:creationId xmlns:a16="http://schemas.microsoft.com/office/drawing/2014/main" id="{F45F03FB-91A7-4218-8B4F-CE9AC68F56A0}"/>
              </a:ext>
            </a:extLst>
          </p:cNvPr>
          <p:cNvPicPr>
            <a:picLocks noChangeAspect="1"/>
          </p:cNvPicPr>
          <p:nvPr/>
        </p:nvPicPr>
        <p:blipFill>
          <a:blip r:embed="rId6"/>
          <a:stretch>
            <a:fillRect/>
          </a:stretch>
        </p:blipFill>
        <p:spPr>
          <a:xfrm>
            <a:off x="1073426" y="3064118"/>
            <a:ext cx="7796224" cy="1690890"/>
          </a:xfrm>
          <a:prstGeom prst="rect">
            <a:avLst/>
          </a:prstGeom>
        </p:spPr>
      </p:pic>
      <p:pic>
        <p:nvPicPr>
          <p:cNvPr id="4" name="Picture 3">
            <a:extLst>
              <a:ext uri="{FF2B5EF4-FFF2-40B4-BE49-F238E27FC236}">
                <a16:creationId xmlns:a16="http://schemas.microsoft.com/office/drawing/2014/main" id="{417B3C06-8D2F-4F26-9EA5-62F18770D821}"/>
              </a:ext>
            </a:extLst>
          </p:cNvPr>
          <p:cNvPicPr>
            <a:picLocks noChangeAspect="1"/>
          </p:cNvPicPr>
          <p:nvPr/>
        </p:nvPicPr>
        <p:blipFill>
          <a:blip r:embed="rId7"/>
          <a:stretch>
            <a:fillRect/>
          </a:stretch>
        </p:blipFill>
        <p:spPr>
          <a:xfrm>
            <a:off x="2025696" y="2801967"/>
            <a:ext cx="719390" cy="524301"/>
          </a:xfrm>
          <a:prstGeom prst="rect">
            <a:avLst/>
          </a:prstGeom>
        </p:spPr>
      </p:pic>
    </p:spTree>
    <p:extLst>
      <p:ext uri="{BB962C8B-B14F-4D97-AF65-F5344CB8AC3E}">
        <p14:creationId xmlns:p14="http://schemas.microsoft.com/office/powerpoint/2010/main" val="25369911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2027415"/>
            <a:ext cx="8229600" cy="3916363"/>
          </a:xfrm>
        </p:spPr>
        <p:txBody>
          <a:bodyPr>
            <a:noAutofit/>
          </a:bodyPr>
          <a:lstStyle/>
          <a:p>
            <a:pPr marL="0" indent="0">
              <a:buNone/>
              <a:defRPr/>
            </a:pPr>
            <a:r>
              <a:rPr lang="en-US" sz="2000" dirty="0"/>
              <a:t>Given the handout and all available references, the Claims Assistant (CA) will:</a:t>
            </a:r>
          </a:p>
          <a:p>
            <a:pPr>
              <a:defRPr/>
            </a:pPr>
            <a:r>
              <a:rPr lang="en-US" sz="2000" dirty="0"/>
              <a:t>Determine and identify contention(s) made by the claimant.</a:t>
            </a:r>
          </a:p>
          <a:p>
            <a:pPr>
              <a:defRPr/>
            </a:pPr>
            <a:r>
              <a:rPr lang="en-US" sz="2000" dirty="0"/>
              <a:t>Recognize how to enter a contention appropriately.</a:t>
            </a:r>
          </a:p>
          <a:p>
            <a:pPr>
              <a:defRPr/>
            </a:pPr>
            <a:r>
              <a:rPr lang="en-US" sz="2000" dirty="0"/>
              <a:t>Determine the most appropriate contention classification.</a:t>
            </a:r>
          </a:p>
          <a:p>
            <a:pPr>
              <a:defRPr/>
            </a:pPr>
            <a:r>
              <a:rPr lang="en-US" sz="2000" dirty="0"/>
              <a:t>Recognize how to enter the classification appropriately.</a:t>
            </a:r>
          </a:p>
          <a:p>
            <a:pPr>
              <a:defRPr/>
            </a:pPr>
            <a:endParaRPr lang="en-US" sz="2000" dirty="0"/>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DBQ Switchboard</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4237383"/>
          </a:xfrm>
        </p:spPr>
        <p:txBody>
          <a:bodyPr>
            <a:normAutofit fontScale="92500" lnSpcReduction="10000"/>
          </a:bodyPr>
          <a:lstStyle/>
          <a:p>
            <a:pPr marL="0" indent="0">
              <a:buNone/>
            </a:pPr>
            <a:r>
              <a:rPr lang="en-US" sz="2200" u="sng" dirty="0"/>
              <a:t>Example 6:</a:t>
            </a:r>
            <a:r>
              <a:rPr lang="en-US" sz="2200" dirty="0"/>
              <a:t> Veteran submits a claim for service connection for diabetes mellitus. The claimed condition of “diabetes” can be typed into the Control + F (find function).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r>
              <a:rPr lang="en-US" sz="2200" dirty="0"/>
              <a:t>Reviewing the results provided, you know to choose “Endocrine” as the </a:t>
            </a:r>
            <a:r>
              <a:rPr lang="en-US" sz="2200" u="sng" dirty="0"/>
              <a:t>classification</a:t>
            </a:r>
            <a:r>
              <a:rPr lang="en-US" sz="2200" dirty="0"/>
              <a:t> for the claimed condition.</a:t>
            </a:r>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20</a:t>
            </a:fld>
            <a:endParaRPr lang="en-US" dirty="0"/>
          </a:p>
        </p:txBody>
      </p:sp>
      <p:pic>
        <p:nvPicPr>
          <p:cNvPr id="7" name="Picture 6">
            <a:extLst>
              <a:ext uri="{FF2B5EF4-FFF2-40B4-BE49-F238E27FC236}">
                <a16:creationId xmlns:a16="http://schemas.microsoft.com/office/drawing/2014/main" id="{667AECC6-1045-448D-B2AD-FC134C3171E7}"/>
              </a:ext>
            </a:extLst>
          </p:cNvPr>
          <p:cNvPicPr>
            <a:picLocks noChangeAspect="1"/>
          </p:cNvPicPr>
          <p:nvPr/>
        </p:nvPicPr>
        <p:blipFill>
          <a:blip r:embed="rId6"/>
          <a:stretch>
            <a:fillRect/>
          </a:stretch>
        </p:blipFill>
        <p:spPr>
          <a:xfrm>
            <a:off x="679540" y="2957456"/>
            <a:ext cx="4389500" cy="2225233"/>
          </a:xfrm>
          <a:prstGeom prst="rect">
            <a:avLst/>
          </a:prstGeom>
        </p:spPr>
      </p:pic>
      <p:pic>
        <p:nvPicPr>
          <p:cNvPr id="8" name="Picture 7">
            <a:extLst>
              <a:ext uri="{FF2B5EF4-FFF2-40B4-BE49-F238E27FC236}">
                <a16:creationId xmlns:a16="http://schemas.microsoft.com/office/drawing/2014/main" id="{8C9FC2CF-5258-4B35-B60D-6276D33302FB}"/>
              </a:ext>
            </a:extLst>
          </p:cNvPr>
          <p:cNvPicPr>
            <a:picLocks noChangeAspect="1"/>
          </p:cNvPicPr>
          <p:nvPr/>
        </p:nvPicPr>
        <p:blipFill>
          <a:blip r:embed="rId7"/>
          <a:stretch>
            <a:fillRect/>
          </a:stretch>
        </p:blipFill>
        <p:spPr>
          <a:xfrm>
            <a:off x="2281595" y="2959567"/>
            <a:ext cx="737680" cy="469433"/>
          </a:xfrm>
          <a:prstGeom prst="rect">
            <a:avLst/>
          </a:prstGeom>
        </p:spPr>
      </p:pic>
    </p:spTree>
    <p:extLst>
      <p:ext uri="{BB962C8B-B14F-4D97-AF65-F5344CB8AC3E}">
        <p14:creationId xmlns:p14="http://schemas.microsoft.com/office/powerpoint/2010/main" val="4476758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Index of DBQ/Exams by Disability</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4237383"/>
          </a:xfrm>
        </p:spPr>
        <p:txBody>
          <a:bodyPr>
            <a:normAutofit/>
          </a:bodyPr>
          <a:lstStyle/>
          <a:p>
            <a:pPr marL="0" indent="0">
              <a:buNone/>
            </a:pPr>
            <a:r>
              <a:rPr lang="en-US" sz="2400" u="sng" dirty="0"/>
              <a:t>Example 7:</a:t>
            </a:r>
            <a:r>
              <a:rPr lang="en-US" sz="2400" dirty="0"/>
              <a:t>  The Veteran claimed “erectile disfunction” on the VA Form 21-526EZ. A search of “erectile disfunction” produced no results within the Index of DBQ/Exams by Disability page. A new search of “</a:t>
            </a:r>
            <a:r>
              <a:rPr lang="en-US" sz="2400" dirty="0" err="1"/>
              <a:t>erec</a:t>
            </a:r>
            <a:r>
              <a:rPr lang="en-US" sz="2400" dirty="0"/>
              <a:t>” produced a result of “erectile dysfunction” and “hysterectomy”.</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21</a:t>
            </a:fld>
            <a:endParaRPr lang="en-US" dirty="0"/>
          </a:p>
        </p:txBody>
      </p:sp>
      <p:pic>
        <p:nvPicPr>
          <p:cNvPr id="5" name="Picture 4">
            <a:extLst>
              <a:ext uri="{FF2B5EF4-FFF2-40B4-BE49-F238E27FC236}">
                <a16:creationId xmlns:a16="http://schemas.microsoft.com/office/drawing/2014/main" id="{F6FA2B1F-DCB8-46E9-94D2-F224DE2E7B27}"/>
              </a:ext>
            </a:extLst>
          </p:cNvPr>
          <p:cNvPicPr>
            <a:picLocks noChangeAspect="1"/>
          </p:cNvPicPr>
          <p:nvPr/>
        </p:nvPicPr>
        <p:blipFill>
          <a:blip r:embed="rId6"/>
          <a:stretch>
            <a:fillRect/>
          </a:stretch>
        </p:blipFill>
        <p:spPr>
          <a:xfrm>
            <a:off x="1351453" y="3983735"/>
            <a:ext cx="7113007" cy="2080638"/>
          </a:xfrm>
          <a:prstGeom prst="rect">
            <a:avLst/>
          </a:prstGeom>
        </p:spPr>
      </p:pic>
    </p:spTree>
    <p:extLst>
      <p:ext uri="{BB962C8B-B14F-4D97-AF65-F5344CB8AC3E}">
        <p14:creationId xmlns:p14="http://schemas.microsoft.com/office/powerpoint/2010/main" val="26377748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DBQ Switchboard</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4650592"/>
          </a:xfrm>
        </p:spPr>
        <p:txBody>
          <a:bodyPr>
            <a:normAutofit fontScale="25000" lnSpcReduction="20000"/>
          </a:bodyPr>
          <a:lstStyle/>
          <a:p>
            <a:pPr marL="0" indent="0">
              <a:buNone/>
            </a:pPr>
            <a:r>
              <a:rPr lang="en-US" sz="8000" dirty="0"/>
              <a:t>By looking at the results from the initial search table it produced two results. If uncertain arose, then utilizing the DBQ Switchboard would produce the following:</a:t>
            </a:r>
          </a:p>
          <a:p>
            <a:endParaRPr lang="en-US" sz="4200" dirty="0"/>
          </a:p>
          <a:p>
            <a:endParaRPr lang="en-US" sz="4200" dirty="0"/>
          </a:p>
          <a:p>
            <a:endParaRPr lang="en-US" sz="4200" dirty="0"/>
          </a:p>
          <a:p>
            <a:endParaRPr lang="en-US" sz="4200" dirty="0"/>
          </a:p>
          <a:p>
            <a:endParaRPr lang="en-US" sz="4200" dirty="0"/>
          </a:p>
          <a:p>
            <a:endParaRPr lang="en-US" sz="4200" dirty="0"/>
          </a:p>
          <a:p>
            <a:endParaRPr lang="en-US" sz="4200" dirty="0"/>
          </a:p>
          <a:p>
            <a:endParaRPr lang="en-US" sz="4200" dirty="0"/>
          </a:p>
          <a:p>
            <a:endParaRPr lang="en-US" sz="4200" dirty="0"/>
          </a:p>
          <a:p>
            <a:endParaRPr lang="en-US" sz="4200" dirty="0"/>
          </a:p>
          <a:p>
            <a:endParaRPr lang="en-US" sz="4200" dirty="0"/>
          </a:p>
          <a:p>
            <a:endParaRPr lang="en-US" sz="4200" dirty="0"/>
          </a:p>
          <a:p>
            <a:r>
              <a:rPr lang="en-US" sz="8000" dirty="0"/>
              <a:t>Further investigation within “Male Reproductive Organ” worksheet by using the Control + F (for find key word “erectile”) would yield erectile dysfunction located on page 2. Male Reproductive Organ was listed under the “Genitourinary” header.</a:t>
            </a:r>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22</a:t>
            </a:fld>
            <a:endParaRPr lang="en-US" dirty="0"/>
          </a:p>
        </p:txBody>
      </p:sp>
      <p:pic>
        <p:nvPicPr>
          <p:cNvPr id="3" name="Picture 2">
            <a:extLst>
              <a:ext uri="{FF2B5EF4-FFF2-40B4-BE49-F238E27FC236}">
                <a16:creationId xmlns:a16="http://schemas.microsoft.com/office/drawing/2014/main" id="{3AB036AD-1DF4-4F9C-82E7-29F44F1D641B}"/>
              </a:ext>
            </a:extLst>
          </p:cNvPr>
          <p:cNvPicPr>
            <a:picLocks noChangeAspect="1"/>
          </p:cNvPicPr>
          <p:nvPr/>
        </p:nvPicPr>
        <p:blipFill>
          <a:blip r:embed="rId6"/>
          <a:stretch>
            <a:fillRect/>
          </a:stretch>
        </p:blipFill>
        <p:spPr>
          <a:xfrm>
            <a:off x="2386178" y="2849218"/>
            <a:ext cx="4776833" cy="2292626"/>
          </a:xfrm>
          <a:prstGeom prst="rect">
            <a:avLst/>
          </a:prstGeom>
        </p:spPr>
      </p:pic>
    </p:spTree>
    <p:extLst>
      <p:ext uri="{BB962C8B-B14F-4D97-AF65-F5344CB8AC3E}">
        <p14:creationId xmlns:p14="http://schemas.microsoft.com/office/powerpoint/2010/main" val="28600902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Medical EPSS</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4250635"/>
          </a:xfrm>
        </p:spPr>
        <p:txBody>
          <a:bodyPr>
            <a:normAutofit fontScale="92500" lnSpcReduction="20000"/>
          </a:bodyPr>
          <a:lstStyle/>
          <a:p>
            <a:pPr marL="0" indent="0">
              <a:buNone/>
            </a:pPr>
            <a:r>
              <a:rPr lang="en-US" sz="2200" u="sng" dirty="0"/>
              <a:t>Example 7:</a:t>
            </a:r>
            <a:r>
              <a:rPr lang="en-US" sz="2200" dirty="0"/>
              <a:t> The Veteran claimed “erectile disfunction” on the VA Form 21-526EZ. A search of “erectile disfunction” produced no results. A new search of “erectile” produced a result of “erectile dysfunction”.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200" dirty="0"/>
          </a:p>
          <a:p>
            <a:r>
              <a:rPr lang="en-US" sz="2200" dirty="0"/>
              <a:t>Reviewing the results provided, you know to choose “Endocrine” as the classification for the claimed condition.</a:t>
            </a:r>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23</a:t>
            </a:fld>
            <a:endParaRPr lang="en-US" dirty="0"/>
          </a:p>
        </p:txBody>
      </p:sp>
      <p:pic>
        <p:nvPicPr>
          <p:cNvPr id="3" name="Picture 2">
            <a:extLst>
              <a:ext uri="{FF2B5EF4-FFF2-40B4-BE49-F238E27FC236}">
                <a16:creationId xmlns:a16="http://schemas.microsoft.com/office/drawing/2014/main" id="{83E03FF9-2E36-4DE2-98ED-1CD0AAD860D8}"/>
              </a:ext>
            </a:extLst>
          </p:cNvPr>
          <p:cNvPicPr>
            <a:picLocks noChangeAspect="1"/>
          </p:cNvPicPr>
          <p:nvPr/>
        </p:nvPicPr>
        <p:blipFill>
          <a:blip r:embed="rId6"/>
          <a:stretch>
            <a:fillRect/>
          </a:stretch>
        </p:blipFill>
        <p:spPr>
          <a:xfrm>
            <a:off x="795130" y="2893204"/>
            <a:ext cx="7669330" cy="2366989"/>
          </a:xfrm>
          <a:prstGeom prst="rect">
            <a:avLst/>
          </a:prstGeom>
        </p:spPr>
      </p:pic>
    </p:spTree>
    <p:extLst>
      <p:ext uri="{BB962C8B-B14F-4D97-AF65-F5344CB8AC3E}">
        <p14:creationId xmlns:p14="http://schemas.microsoft.com/office/powerpoint/2010/main" val="7631678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VBMS Input</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4528931"/>
          </a:xfrm>
        </p:spPr>
        <p:txBody>
          <a:bodyPr>
            <a:normAutofit/>
          </a:bodyPr>
          <a:lstStyle/>
          <a:p>
            <a:pPr marL="0" indent="0">
              <a:buNone/>
            </a:pPr>
            <a:r>
              <a:rPr lang="en-US" sz="2000" u="sng" dirty="0"/>
              <a:t>Example 6:</a:t>
            </a:r>
            <a:r>
              <a:rPr lang="en-US" sz="2000" dirty="0"/>
              <a:t>  You received a claim from a Veteran claiming service connection for diabetes mellitus.</a:t>
            </a:r>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24</a:t>
            </a:fld>
            <a:endParaRPr lang="en-US" dirty="0"/>
          </a:p>
        </p:txBody>
      </p:sp>
      <p:pic>
        <p:nvPicPr>
          <p:cNvPr id="4" name="Picture 3">
            <a:extLst>
              <a:ext uri="{FF2B5EF4-FFF2-40B4-BE49-F238E27FC236}">
                <a16:creationId xmlns:a16="http://schemas.microsoft.com/office/drawing/2014/main" id="{13166942-73B2-4BD4-9634-CB677912CCFD}"/>
              </a:ext>
            </a:extLst>
          </p:cNvPr>
          <p:cNvPicPr>
            <a:picLocks noChangeAspect="1"/>
          </p:cNvPicPr>
          <p:nvPr/>
        </p:nvPicPr>
        <p:blipFill>
          <a:blip r:embed="rId6"/>
          <a:stretch>
            <a:fillRect/>
          </a:stretch>
        </p:blipFill>
        <p:spPr>
          <a:xfrm>
            <a:off x="1627377" y="2723260"/>
            <a:ext cx="5889246" cy="3511600"/>
          </a:xfrm>
          <a:prstGeom prst="rect">
            <a:avLst/>
          </a:prstGeom>
        </p:spPr>
      </p:pic>
    </p:spTree>
    <p:extLst>
      <p:ext uri="{BB962C8B-B14F-4D97-AF65-F5344CB8AC3E}">
        <p14:creationId xmlns:p14="http://schemas.microsoft.com/office/powerpoint/2010/main" val="23688006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altLang="en-US" dirty="0"/>
              <a:t>VBMS Input</a:t>
            </a:r>
            <a:endParaRPr lang="en-US" altLang="en-US" dirty="0">
              <a:effectLst/>
            </a:endParaRPr>
          </a:p>
        </p:txBody>
      </p:sp>
      <p:sp>
        <p:nvSpPr>
          <p:cNvPr id="57347" name="Content Placeholder 2"/>
          <p:cNvSpPr>
            <a:spLocks noGrp="1"/>
          </p:cNvSpPr>
          <p:nvPr>
            <p:ph idx="1"/>
            <p:custDataLst>
              <p:tags r:id="rId2"/>
            </p:custDataLst>
          </p:nvPr>
        </p:nvSpPr>
        <p:spPr>
          <a:xfrm>
            <a:off x="679540" y="1951382"/>
            <a:ext cx="8190110" cy="3916363"/>
          </a:xfrm>
        </p:spPr>
        <p:txBody>
          <a:bodyPr>
            <a:normAutofit/>
          </a:bodyPr>
          <a:lstStyle/>
          <a:p>
            <a:pPr marL="0" indent="0">
              <a:buNone/>
            </a:pPr>
            <a:r>
              <a:rPr lang="en-US" sz="2000" u="sng" dirty="0"/>
              <a:t>Example 6:</a:t>
            </a:r>
            <a:r>
              <a:rPr lang="en-US" sz="2000" dirty="0"/>
              <a:t> The Veteran claimed “erectile disfunction” on the VA Form 21-526EZ.</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25</a:t>
            </a:fld>
            <a:endParaRPr lang="en-US" dirty="0"/>
          </a:p>
        </p:txBody>
      </p:sp>
      <p:pic>
        <p:nvPicPr>
          <p:cNvPr id="3" name="Picture 2">
            <a:extLst>
              <a:ext uri="{FF2B5EF4-FFF2-40B4-BE49-F238E27FC236}">
                <a16:creationId xmlns:a16="http://schemas.microsoft.com/office/drawing/2014/main" id="{D3D4FCCA-E52E-4D5E-8E95-5FC42C665FAC}"/>
              </a:ext>
            </a:extLst>
          </p:cNvPr>
          <p:cNvPicPr>
            <a:picLocks noChangeAspect="1"/>
          </p:cNvPicPr>
          <p:nvPr/>
        </p:nvPicPr>
        <p:blipFill>
          <a:blip r:embed="rId6"/>
          <a:stretch>
            <a:fillRect/>
          </a:stretch>
        </p:blipFill>
        <p:spPr>
          <a:xfrm>
            <a:off x="1322550" y="2735750"/>
            <a:ext cx="6498899" cy="3718882"/>
          </a:xfrm>
          <a:prstGeom prst="rect">
            <a:avLst/>
          </a:prstGeom>
        </p:spPr>
      </p:pic>
      <p:pic>
        <p:nvPicPr>
          <p:cNvPr id="4" name="Picture 3">
            <a:extLst>
              <a:ext uri="{FF2B5EF4-FFF2-40B4-BE49-F238E27FC236}">
                <a16:creationId xmlns:a16="http://schemas.microsoft.com/office/drawing/2014/main" id="{F63DA854-DE7E-47BD-AC08-975AA526BF41}"/>
              </a:ext>
            </a:extLst>
          </p:cNvPr>
          <p:cNvPicPr>
            <a:picLocks noChangeAspect="1"/>
          </p:cNvPicPr>
          <p:nvPr/>
        </p:nvPicPr>
        <p:blipFill>
          <a:blip r:embed="rId7"/>
          <a:stretch>
            <a:fillRect/>
          </a:stretch>
        </p:blipFill>
        <p:spPr>
          <a:xfrm>
            <a:off x="455997" y="4141512"/>
            <a:ext cx="2936560" cy="1591194"/>
          </a:xfrm>
          <a:prstGeom prst="rect">
            <a:avLst/>
          </a:prstGeom>
        </p:spPr>
      </p:pic>
      <p:pic>
        <p:nvPicPr>
          <p:cNvPr id="6" name="Picture 5">
            <a:extLst>
              <a:ext uri="{FF2B5EF4-FFF2-40B4-BE49-F238E27FC236}">
                <a16:creationId xmlns:a16="http://schemas.microsoft.com/office/drawing/2014/main" id="{0BCD27DF-E451-4A04-95FA-9A0A2051A851}"/>
              </a:ext>
            </a:extLst>
          </p:cNvPr>
          <p:cNvPicPr>
            <a:picLocks noChangeAspect="1"/>
          </p:cNvPicPr>
          <p:nvPr/>
        </p:nvPicPr>
        <p:blipFill>
          <a:blip r:embed="rId8"/>
          <a:stretch>
            <a:fillRect/>
          </a:stretch>
        </p:blipFill>
        <p:spPr>
          <a:xfrm>
            <a:off x="2067393" y="5276840"/>
            <a:ext cx="2650327" cy="438950"/>
          </a:xfrm>
          <a:prstGeom prst="rect">
            <a:avLst/>
          </a:prstGeom>
        </p:spPr>
      </p:pic>
    </p:spTree>
    <p:extLst>
      <p:ext uri="{BB962C8B-B14F-4D97-AF65-F5344CB8AC3E}">
        <p14:creationId xmlns:p14="http://schemas.microsoft.com/office/powerpoint/2010/main" val="31274113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r>
              <a:rPr lang="en-US" dirty="0"/>
              <a:t>Putting It All Together</a:t>
            </a:r>
            <a:endParaRPr lang="en-US" altLang="en-US" dirty="0">
              <a:effectLst/>
            </a:endParaRPr>
          </a:p>
        </p:txBody>
      </p:sp>
      <p:pic>
        <p:nvPicPr>
          <p:cNvPr id="5" name="Content Placeholder 4">
            <a:extLst>
              <a:ext uri="{FF2B5EF4-FFF2-40B4-BE49-F238E27FC236}">
                <a16:creationId xmlns:a16="http://schemas.microsoft.com/office/drawing/2014/main" id="{9CB99BC6-332D-46BD-94AB-8878BD8EB5F6}"/>
              </a:ext>
            </a:extLst>
          </p:cNvPr>
          <p:cNvPicPr>
            <a:picLocks noGrp="1" noChangeAspect="1"/>
          </p:cNvPicPr>
          <p:nvPr>
            <p:ph idx="1"/>
          </p:nvPr>
        </p:nvPicPr>
        <p:blipFill>
          <a:blip r:embed="rId5"/>
          <a:stretch>
            <a:fillRect/>
          </a:stretch>
        </p:blipFill>
        <p:spPr>
          <a:xfrm>
            <a:off x="651151" y="2309768"/>
            <a:ext cx="7841698" cy="3569961"/>
          </a:xfrm>
          <a:prstGeom prst="rect">
            <a:avLst/>
          </a:prstGeom>
        </p:spPr>
      </p:pic>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26</a:t>
            </a:fld>
            <a:endParaRPr lang="en-US" dirty="0"/>
          </a:p>
        </p:txBody>
      </p:sp>
    </p:spTree>
    <p:extLst>
      <p:ext uri="{BB962C8B-B14F-4D97-AF65-F5344CB8AC3E}">
        <p14:creationId xmlns:p14="http://schemas.microsoft.com/office/powerpoint/2010/main" val="41724650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27</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8"/>
            <a:ext cx="9144000" cy="637608"/>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831574" y="1537252"/>
            <a:ext cx="7480852" cy="5064722"/>
          </a:xfrm>
        </p:spPr>
        <p:txBody>
          <a:bodyPr>
            <a:normAutofit/>
          </a:bodyPr>
          <a:lstStyle/>
          <a:p>
            <a:r>
              <a:rPr lang="en-US" altLang="en-US" sz="2000" dirty="0"/>
              <a:t>M21-1, Part III, Subpart iii, 1.F, Record Maintenance During the Development Process</a:t>
            </a:r>
          </a:p>
          <a:p>
            <a:r>
              <a:rPr lang="en-US" altLang="en-US" sz="2000" dirty="0"/>
              <a:t>M21-1 Part III, Subpart iii, 5.L, EP Control When Requesting Evidence/Information Required to Add a Dependent in a Decision Notice</a:t>
            </a:r>
          </a:p>
          <a:p>
            <a:r>
              <a:rPr lang="en-US" altLang="en-US" sz="2000" dirty="0"/>
              <a:t>M21-1, Part III, Subpart v, 10.A, 800 Series Work Items and Cost-of-Living Allowance (COLA) Adjustments</a:t>
            </a:r>
          </a:p>
          <a:p>
            <a:r>
              <a:rPr lang="en-US" altLang="en-US" sz="2000" dirty="0"/>
              <a:t>Medical EPSS</a:t>
            </a:r>
          </a:p>
          <a:p>
            <a:r>
              <a:rPr lang="en-US" altLang="en-US" sz="2000" dirty="0"/>
              <a:t>DBQ Switchboard </a:t>
            </a:r>
          </a:p>
          <a:p>
            <a:r>
              <a:rPr lang="en-US" altLang="en-US" sz="2000" dirty="0"/>
              <a:t>Index of DBQ/Exams by Disability</a:t>
            </a: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Overview</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altLang="en-US" sz="2000" dirty="0"/>
              <a:t>Listing contentions for each claim is mandatory and should be entered as soon as they are identified. </a:t>
            </a:r>
          </a:p>
          <a:p>
            <a:r>
              <a:rPr lang="en-US" altLang="en-US" sz="2000" dirty="0"/>
              <a:t>The contention classification is also a required system components when entering a contention. </a:t>
            </a:r>
          </a:p>
          <a:p>
            <a:r>
              <a:rPr lang="en-US" altLang="en-US" sz="2000" dirty="0"/>
              <a:t>The contention list is available via eBenefits and are transparent for the Veteran. </a:t>
            </a:r>
          </a:p>
          <a:p>
            <a:r>
              <a:rPr lang="en-US" altLang="en-US" sz="2000" dirty="0"/>
              <a:t>Classifications are used for the exam management functionality. For both of these reasons contentions are imperative to the accuracy of data, claims processing and reporting purposes.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Topic 1: The Contention</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altLang="en-US" sz="2000" dirty="0"/>
              <a:t>Enter issues as contentions when they are:</a:t>
            </a:r>
          </a:p>
          <a:p>
            <a:r>
              <a:rPr lang="en-US" altLang="en-US" sz="2000" dirty="0"/>
              <a:t>Expressly claimed by the claimant/Veteran/authorized representative and/or </a:t>
            </a:r>
          </a:p>
          <a:p>
            <a:r>
              <a:rPr lang="en-US" altLang="en-US" sz="2000" dirty="0"/>
              <a:t>Put at issue and requires development.</a:t>
            </a:r>
          </a:p>
          <a:p>
            <a:pPr marL="0" indent="0">
              <a:buNone/>
            </a:pPr>
            <a:endParaRPr lang="en-US" altLang="en-US" sz="2000" dirty="0"/>
          </a:p>
          <a:p>
            <a:pPr marL="0" indent="0">
              <a:buNone/>
            </a:pPr>
            <a:endParaRPr lang="en-US" altLang="en-US" sz="2000" dirty="0"/>
          </a:p>
          <a:p>
            <a:pPr marL="0" indent="0">
              <a:buNone/>
            </a:pPr>
            <a:r>
              <a:rPr lang="en-US" altLang="en-US" sz="2000" dirty="0"/>
              <a:t>They should be entered as soon as they are identified and should be easy to understand and in “the claimant’s own words”, as appropriate.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9493037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Contention Types</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marL="0" indent="0">
              <a:buNone/>
            </a:pPr>
            <a:r>
              <a:rPr lang="en-US" altLang="en-US" sz="2000" b="1" dirty="0"/>
              <a:t>Rating contentions </a:t>
            </a:r>
            <a:r>
              <a:rPr lang="en-US" altLang="en-US" sz="2000" dirty="0"/>
              <a:t>should be entered in the claimants own words, and listed separately within VBMS.</a:t>
            </a:r>
          </a:p>
          <a:p>
            <a:pPr marL="0" indent="0">
              <a:buNone/>
            </a:pPr>
            <a:r>
              <a:rPr lang="en-US" altLang="en-US" sz="2000" dirty="0"/>
              <a:t>	</a:t>
            </a:r>
            <a:r>
              <a:rPr lang="en-US" altLang="en-US" sz="2000" u="sng" dirty="0"/>
              <a:t>Example 1:</a:t>
            </a:r>
            <a:r>
              <a:rPr lang="en-US" altLang="en-US" sz="2000" dirty="0"/>
              <a:t>  Veteran claims diabetes mellitus to include heart, 	depression and numbness in hands. The contentions should be entered as: </a:t>
            </a:r>
          </a:p>
          <a:p>
            <a:pPr lvl="4"/>
            <a:r>
              <a:rPr lang="en-US" altLang="en-US" sz="2000" dirty="0"/>
              <a:t>diabetes </a:t>
            </a:r>
          </a:p>
          <a:p>
            <a:pPr lvl="4"/>
            <a:r>
              <a:rPr lang="en-US" altLang="en-US" sz="2000" dirty="0"/>
              <a:t>heart condition </a:t>
            </a:r>
          </a:p>
          <a:p>
            <a:pPr lvl="4"/>
            <a:r>
              <a:rPr lang="en-US" altLang="en-US" sz="2000" dirty="0"/>
              <a:t>depression and </a:t>
            </a:r>
          </a:p>
          <a:p>
            <a:pPr lvl="4"/>
            <a:r>
              <a:rPr lang="en-US" altLang="en-US" sz="2000" dirty="0"/>
              <a:t>numbness in hands.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27593432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Contention Types</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pPr>
              <a:spcAft>
                <a:spcPts val="300"/>
              </a:spcAft>
            </a:pPr>
            <a:r>
              <a:rPr lang="en-US" sz="2000" b="1" dirty="0">
                <a:latin typeface="+mn-lt"/>
              </a:rPr>
              <a:t>Non-Rating contentions </a:t>
            </a:r>
            <a:r>
              <a:rPr lang="en-US" sz="2000" dirty="0">
                <a:latin typeface="+mn-lt"/>
              </a:rPr>
              <a:t>should relate to the specific benefit being claimed.</a:t>
            </a:r>
          </a:p>
          <a:p>
            <a:pPr>
              <a:spcAft>
                <a:spcPts val="300"/>
              </a:spcAft>
            </a:pPr>
            <a:endParaRPr lang="en-US" sz="2000" dirty="0">
              <a:latin typeface="+mn-lt"/>
            </a:endParaRPr>
          </a:p>
          <a:p>
            <a:pPr>
              <a:spcAft>
                <a:spcPts val="300"/>
              </a:spcAft>
            </a:pPr>
            <a:r>
              <a:rPr lang="en-US" sz="2000" b="1" dirty="0">
                <a:latin typeface="+mn-lt"/>
              </a:rPr>
              <a:t>Dependency contentions </a:t>
            </a:r>
            <a:r>
              <a:rPr lang="en-US" sz="2000" dirty="0">
                <a:latin typeface="+mn-lt"/>
              </a:rPr>
              <a:t>should follow specific language and format.</a:t>
            </a:r>
          </a:p>
          <a:p>
            <a:pPr marL="800100" lvl="2" indent="0">
              <a:lnSpc>
                <a:spcPct val="80000"/>
              </a:lnSpc>
              <a:spcAft>
                <a:spcPts val="300"/>
              </a:spcAft>
              <a:buNone/>
            </a:pPr>
            <a:r>
              <a:rPr lang="en-US" sz="2000" u="sng" dirty="0">
                <a:latin typeface="+mn-lt"/>
                <a:cs typeface="Times New Roman" panose="02020603050405020304" pitchFamily="18" charset="0"/>
              </a:rPr>
              <a:t>Example 3:</a:t>
            </a:r>
            <a:r>
              <a:rPr lang="en-US" sz="2000" dirty="0">
                <a:latin typeface="+mn-lt"/>
                <a:cs typeface="Times New Roman" panose="02020603050405020304" pitchFamily="18" charset="0"/>
              </a:rPr>
              <a:t>  A Veteran submits a claim to add a spouse and a child to a running award.  </a:t>
            </a:r>
          </a:p>
          <a:p>
            <a:pPr marL="800100" lvl="2" indent="0">
              <a:lnSpc>
                <a:spcPct val="80000"/>
              </a:lnSpc>
              <a:spcAft>
                <a:spcPts val="300"/>
              </a:spcAft>
              <a:buNone/>
            </a:pPr>
            <a:endParaRPr lang="en-US" sz="2000" dirty="0">
              <a:latin typeface="+mn-lt"/>
              <a:cs typeface="Times New Roman" panose="02020603050405020304" pitchFamily="18" charset="0"/>
            </a:endParaRPr>
          </a:p>
          <a:p>
            <a:pPr marL="414337" indent="0">
              <a:lnSpc>
                <a:spcPct val="80000"/>
              </a:lnSpc>
              <a:spcAft>
                <a:spcPts val="300"/>
              </a:spcAft>
              <a:buNone/>
            </a:pPr>
            <a:r>
              <a:rPr lang="en-US" sz="2000" dirty="0">
                <a:latin typeface="+mn-lt"/>
                <a:cs typeface="Times New Roman" panose="02020603050405020304" pitchFamily="18" charset="0"/>
              </a:rPr>
              <a:t>Create separate contentions for the spouse and child as follows:</a:t>
            </a:r>
          </a:p>
          <a:p>
            <a:pPr lvl="2">
              <a:lnSpc>
                <a:spcPct val="80000"/>
              </a:lnSpc>
              <a:spcAft>
                <a:spcPts val="300"/>
              </a:spcAft>
            </a:pPr>
            <a:r>
              <a:rPr lang="en-US" sz="2000" dirty="0">
                <a:latin typeface="+mn-lt"/>
                <a:cs typeface="Times New Roman" panose="02020603050405020304" pitchFamily="18" charset="0"/>
              </a:rPr>
              <a:t>Dependency claim for [name of spouse]</a:t>
            </a:r>
          </a:p>
          <a:p>
            <a:pPr lvl="2">
              <a:lnSpc>
                <a:spcPct val="80000"/>
              </a:lnSpc>
              <a:spcAft>
                <a:spcPts val="300"/>
              </a:spcAft>
            </a:pPr>
            <a:r>
              <a:rPr lang="en-US" sz="2000" dirty="0">
                <a:latin typeface="+mn-lt"/>
                <a:cs typeface="Times New Roman" panose="02020603050405020304" pitchFamily="18" charset="0"/>
              </a:rPr>
              <a:t>Dependency claim for [name of child]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5745866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Contention Types</a:t>
            </a:r>
          </a:p>
        </p:txBody>
      </p:sp>
      <p:sp>
        <p:nvSpPr>
          <p:cNvPr id="57347" name="Content Placeholder 2"/>
          <p:cNvSpPr>
            <a:spLocks noGrp="1"/>
          </p:cNvSpPr>
          <p:nvPr>
            <p:ph idx="1"/>
            <p:custDataLst>
              <p:tags r:id="rId2"/>
            </p:custDataLst>
          </p:nvPr>
        </p:nvSpPr>
        <p:spPr>
          <a:xfrm>
            <a:off x="874642" y="1951384"/>
            <a:ext cx="7460975" cy="3916363"/>
          </a:xfrm>
        </p:spPr>
        <p:txBody>
          <a:bodyPr>
            <a:noAutofit/>
          </a:bodyPr>
          <a:lstStyle/>
          <a:p>
            <a:r>
              <a:rPr lang="en-US" sz="2000" dirty="0">
                <a:latin typeface="+mn-lt"/>
              </a:rPr>
              <a:t>When establishing End Products derived from </a:t>
            </a:r>
            <a:r>
              <a:rPr lang="en-US" sz="2000" b="1" dirty="0">
                <a:latin typeface="+mn-lt"/>
              </a:rPr>
              <a:t>Work Items</a:t>
            </a:r>
            <a:r>
              <a:rPr lang="en-US" sz="2000" dirty="0">
                <a:latin typeface="+mn-lt"/>
              </a:rPr>
              <a:t>, contentions are mandatory.</a:t>
            </a:r>
          </a:p>
          <a:p>
            <a:pPr marL="457200" lvl="1" indent="0">
              <a:buNone/>
            </a:pPr>
            <a:r>
              <a:rPr lang="en-US" sz="2000" u="sng" dirty="0">
                <a:latin typeface="+mn-lt"/>
                <a:cs typeface="Times New Roman" panose="02020603050405020304" pitchFamily="18" charset="0"/>
              </a:rPr>
              <a:t>Example 4:</a:t>
            </a:r>
            <a:r>
              <a:rPr lang="en-US" sz="2000" dirty="0">
                <a:latin typeface="+mn-lt"/>
                <a:cs typeface="Times New Roman" panose="02020603050405020304" pitchFamily="18" charset="0"/>
              </a:rPr>
              <a:t>  VA receives a Work Item 840: Combat-Related Special Compensation (CRSC)/Concurrent Retirement and Disability Payments (CRDP) Audit Error Worksheet. </a:t>
            </a:r>
          </a:p>
          <a:p>
            <a:r>
              <a:rPr lang="en-US" sz="2000" dirty="0">
                <a:latin typeface="+mn-lt"/>
                <a:cs typeface="Times New Roman" panose="02020603050405020304" pitchFamily="18" charset="0"/>
              </a:rPr>
              <a:t>VA would establish an End Product (298), </a:t>
            </a:r>
            <a:r>
              <a:rPr lang="en-US" sz="2000" i="1" dirty="0">
                <a:latin typeface="+mn-lt"/>
                <a:cs typeface="Times New Roman" panose="02020603050405020304" pitchFamily="18" charset="0"/>
              </a:rPr>
              <a:t>CRSC/CRDP Processing,</a:t>
            </a:r>
          </a:p>
          <a:p>
            <a:pPr marL="1325165" lvl="5" indent="-285750"/>
            <a:r>
              <a:rPr lang="en-US" sz="2000" dirty="0">
                <a:latin typeface="+mn-lt"/>
                <a:cs typeface="Times New Roman" panose="02020603050405020304" pitchFamily="18" charset="0"/>
              </a:rPr>
              <a:t>add special issue </a:t>
            </a:r>
            <a:r>
              <a:rPr lang="en-US" sz="2000" i="1" dirty="0">
                <a:latin typeface="+mn-lt"/>
                <a:cs typeface="Times New Roman" panose="02020603050405020304" pitchFamily="18" charset="0"/>
              </a:rPr>
              <a:t>Potential Under/Overpayment,</a:t>
            </a:r>
            <a:r>
              <a:rPr lang="en-US" sz="2000" dirty="0">
                <a:latin typeface="+mn-lt"/>
                <a:cs typeface="Times New Roman" panose="02020603050405020304" pitchFamily="18" charset="0"/>
              </a:rPr>
              <a:t> </a:t>
            </a:r>
            <a:endParaRPr lang="en-US" sz="2000" dirty="0">
              <a:cs typeface="Times New Roman" panose="02020603050405020304" pitchFamily="18" charset="0"/>
            </a:endParaRPr>
          </a:p>
          <a:p>
            <a:pPr marL="1325165" lvl="5" indent="-285750"/>
            <a:r>
              <a:rPr lang="en-US" sz="2000" dirty="0">
                <a:cs typeface="Times New Roman" panose="02020603050405020304" pitchFamily="18" charset="0"/>
              </a:rPr>
              <a:t>add </a:t>
            </a:r>
            <a:r>
              <a:rPr lang="en-US" sz="2000" dirty="0">
                <a:latin typeface="+mn-lt"/>
                <a:cs typeface="Times New Roman" panose="02020603050405020304" pitchFamily="18" charset="0"/>
              </a:rPr>
              <a:t>contention...at a minimum should list the type of Work Item. </a:t>
            </a:r>
          </a:p>
          <a:p>
            <a:pPr lvl="7"/>
            <a:r>
              <a:rPr lang="en-US" sz="2000" dirty="0">
                <a:latin typeface="+mn-lt"/>
                <a:cs typeface="Times New Roman" panose="02020603050405020304" pitchFamily="18" charset="0"/>
              </a:rPr>
              <a:t>Minimum:  “Audit Error Worksheet”</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Tree>
    <p:extLst>
      <p:ext uri="{BB962C8B-B14F-4D97-AF65-F5344CB8AC3E}">
        <p14:creationId xmlns:p14="http://schemas.microsoft.com/office/powerpoint/2010/main" val="27999402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Contention Types</a:t>
            </a:r>
          </a:p>
        </p:txBody>
      </p:sp>
      <p:sp>
        <p:nvSpPr>
          <p:cNvPr id="57347" name="Content Placeholder 2"/>
          <p:cNvSpPr>
            <a:spLocks noGrp="1"/>
          </p:cNvSpPr>
          <p:nvPr>
            <p:ph idx="1"/>
            <p:custDataLst>
              <p:tags r:id="rId2"/>
            </p:custDataLst>
          </p:nvPr>
        </p:nvSpPr>
        <p:spPr>
          <a:xfrm>
            <a:off x="874642" y="1951384"/>
            <a:ext cx="7460975" cy="3916363"/>
          </a:xfrm>
        </p:spPr>
        <p:txBody>
          <a:bodyPr>
            <a:normAutofit/>
          </a:bodyPr>
          <a:lstStyle/>
          <a:p>
            <a:r>
              <a:rPr lang="en-US" sz="2000" dirty="0">
                <a:cs typeface="Times New Roman" panose="02020603050405020304" pitchFamily="18" charset="0"/>
              </a:rPr>
              <a:t>Best practice to use specific information when categorizing Work Items.</a:t>
            </a:r>
          </a:p>
          <a:p>
            <a:pPr lvl="2"/>
            <a:r>
              <a:rPr lang="en-US" sz="2000" dirty="0">
                <a:cs typeface="Times New Roman" panose="02020603050405020304" pitchFamily="18" charset="0"/>
              </a:rPr>
              <a:t>From this example best practice: </a:t>
            </a:r>
          </a:p>
          <a:p>
            <a:pPr lvl="4"/>
            <a:r>
              <a:rPr lang="en-US" sz="2000" dirty="0">
                <a:cs typeface="Times New Roman" panose="02020603050405020304" pitchFamily="18" charset="0"/>
              </a:rPr>
              <a:t>“Audit Error Worksheet – CRSC/CRDP”</a:t>
            </a:r>
          </a:p>
          <a:p>
            <a:r>
              <a:rPr lang="en-US" sz="2000" u="sng" dirty="0">
                <a:hlinkClick r:id="rId6"/>
              </a:rPr>
              <a:t>M21-1, Part III.v.10.A</a:t>
            </a:r>
            <a:r>
              <a:rPr lang="en-US" sz="2000" dirty="0"/>
              <a:t> </a:t>
            </a:r>
            <a:r>
              <a:rPr lang="en-US" sz="2000" dirty="0">
                <a:cs typeface="Times New Roman" panose="02020603050405020304" pitchFamily="18" charset="0"/>
              </a:rPr>
              <a:t>hyperlinks are provided directing specific actions when establishing End Products from Work Items.</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39878443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Title of Course&amp;quot;&quot;/&gt;&lt;property id=&quot;20307&quot; value=&quot;261&quot;/&gt;&lt;/object&gt;&lt;object type=&quot;3&quot; unique_id=&quot;10046&quot;&gt;&lt;property id=&quot;20148&quot; value=&quot;5&quot;/&gt;&lt;property id=&quot;20300&quot; value=&quot;Slide 2 - &amp;quot;Lesson Objectives&amp;quot;&quot;/&gt;&lt;property id=&quot;20307&quot; value=&quot;262&quot;/&gt;&lt;/object&gt;&lt;object type=&quot;3&quot; unique_id=&quot;10047&quot;&gt;&lt;property id=&quot;20148&quot; value=&quot;5&quot;/&gt;&lt;property id=&quot;20300&quot; value=&quot;Slide 3 - &amp;quot;References&amp;quot;&quot;/&gt;&lt;property id=&quot;20307&quot; value=&quot;263&quot;/&gt;&lt;/object&gt;&lt;object type=&quot;3&quot; unique_id=&quot;10048&quot;&gt;&lt;property id=&quot;20148&quot; value=&quot;5&quot;/&gt;&lt;property id=&quot;20300&quot; value=&quot;Slide 4 - &amp;quot;Title of Slide&amp;quot;&quot;/&gt;&lt;property id=&quot;20307&quot; value=&quot;264&quot;/&gt;&lt;/object&gt;&lt;object type=&quot;3&quot; unique_id=&quot;10063&quot;&gt;&lt;property id=&quot;20148&quot; value=&quot;5&quot;/&gt;&lt;property id=&quot;20300&quot; value=&quot;Slide 7 - &amp;quot;Review&amp;quot;&quot;/&gt;&lt;property id=&quot;20307&quot; value=&quot;280&quot;/&gt;&lt;/object&gt;&lt;object type=&quot;3&quot; unique_id=&quot;10268&quot;&gt;&lt;property id=&quot;20148&quot; value=&quot;5&quot;/&gt;&lt;property id=&quot;20300&quot; value=&quot;Slide 5 - &amp;quot;Title of Slide&amp;quot;&quot;/&gt;&lt;property id=&quot;20307&quot; value=&quot;281&quot;/&gt;&lt;/object&gt;&lt;object type=&quot;3&quot; unique_id=&quot;10269&quot;&gt;&lt;property id=&quot;20148&quot; value=&quot;5&quot;/&gt;&lt;property id=&quot;20300&quot; value=&quot;Slide 6 - &amp;quot;Title of Slide&amp;quot;&quot;/&gt;&lt;property id=&quot;20307&quot; value=&quot;28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RO317-839076992-14849</_dlc_DocId>
    <_dlc_DocIdUrl xmlns="b62c6c12-24c5-4d47-ac4d-c5cc93bcdf7b">
      <Url>https://vaww.vashare.vba.va.gov/sites/SPTNCIO/focusedveterans/training/VSRvirtualtraining/_layouts/15/DocIdRedir.aspx?ID=RO317-839076992-14849</Url>
      <Description>RO317-839076992-14849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b62c6c12-24c5-4d47-ac4d-c5cc93bcdf7b"/>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436AEEB-CDAD-4300-BDB7-E767FF125592}">
  <ds:schemaRefs>
    <ds:schemaRef ds:uri="http://schemas.microsoft.com/sharepoint/event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27B05C88-3C40-468C-BA08-FB9ABAE56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6898</TotalTime>
  <Words>2730</Words>
  <Application>Microsoft Office PowerPoint</Application>
  <PresentationFormat>On-screen Show (4:3)</PresentationFormat>
  <Paragraphs>338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Tahoma</vt:lpstr>
      <vt:lpstr>Times New Roman</vt:lpstr>
      <vt:lpstr>Verdana</vt:lpstr>
      <vt:lpstr>VA Design Style Theme 2</vt:lpstr>
      <vt:lpstr>Identifying Contentions and Classifications</vt:lpstr>
      <vt:lpstr>Lesson Objectives</vt:lpstr>
      <vt:lpstr>References</vt:lpstr>
      <vt:lpstr>Overview</vt:lpstr>
      <vt:lpstr>Topic 1: The Contention</vt:lpstr>
      <vt:lpstr>Contention Types</vt:lpstr>
      <vt:lpstr>Contention Types</vt:lpstr>
      <vt:lpstr>Contention Types</vt:lpstr>
      <vt:lpstr>Contention Types</vt:lpstr>
      <vt:lpstr>Contentions</vt:lpstr>
      <vt:lpstr>Contentions</vt:lpstr>
      <vt:lpstr>Contentions</vt:lpstr>
      <vt:lpstr>Verifying the Contentions</vt:lpstr>
      <vt:lpstr>Topic 2: Classification</vt:lpstr>
      <vt:lpstr>Medical Field</vt:lpstr>
      <vt:lpstr>How do I choose the Classification?</vt:lpstr>
      <vt:lpstr>Medical Terminology Resources</vt:lpstr>
      <vt:lpstr>Index of DBQ/Exams by Disability</vt:lpstr>
      <vt:lpstr>Medical EPSS</vt:lpstr>
      <vt:lpstr>DBQ Switchboard</vt:lpstr>
      <vt:lpstr>Index of DBQ/Exams by Disability</vt:lpstr>
      <vt:lpstr>DBQ Switchboard</vt:lpstr>
      <vt:lpstr>Medical EPSS</vt:lpstr>
      <vt:lpstr>VBMS Input</vt:lpstr>
      <vt:lpstr>VBMS Input</vt:lpstr>
      <vt:lpstr>Putting It All Together</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Contentions and Classifications PowerPoint Presentation</dc:title>
  <dc:subject>VSR, Claims Assistant</dc:subject>
  <dc:creator>Department of Veterans Affairs, Veterans Benefits Administration, Compensation Service, STAFF</dc:creator>
  <cp:keywords/>
  <dc:description/>
  <cp:lastModifiedBy>Kathy Poole</cp:lastModifiedBy>
  <cp:revision>492</cp:revision>
  <dcterms:created xsi:type="dcterms:W3CDTF">2014-04-30T02:32:11Z</dcterms:created>
  <dcterms:modified xsi:type="dcterms:W3CDTF">2019-09-06T17:33:39Z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95c95981-11da-4367-91aa-afe0461a8c35</vt:lpwstr>
  </property>
</Properties>
</file>