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27"/>
  </p:notesMasterIdLst>
  <p:handoutMasterIdLst>
    <p:handoutMasterId r:id="rId28"/>
  </p:handoutMasterIdLst>
  <p:sldIdLst>
    <p:sldId id="261" r:id="rId5"/>
    <p:sldId id="262" r:id="rId6"/>
    <p:sldId id="309" r:id="rId7"/>
    <p:sldId id="263" r:id="rId8"/>
    <p:sldId id="306" r:id="rId9"/>
    <p:sldId id="283" r:id="rId10"/>
    <p:sldId id="284" r:id="rId11"/>
    <p:sldId id="285" r:id="rId12"/>
    <p:sldId id="286" r:id="rId13"/>
    <p:sldId id="287" r:id="rId14"/>
    <p:sldId id="288" r:id="rId15"/>
    <p:sldId id="300" r:id="rId16"/>
    <p:sldId id="289" r:id="rId17"/>
    <p:sldId id="291" r:id="rId18"/>
    <p:sldId id="302" r:id="rId19"/>
    <p:sldId id="304" r:id="rId20"/>
    <p:sldId id="303" r:id="rId21"/>
    <p:sldId id="305" r:id="rId22"/>
    <p:sldId id="297" r:id="rId23"/>
    <p:sldId id="307" r:id="rId24"/>
    <p:sldId id="308" r:id="rId25"/>
    <p:sldId id="280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8" clrIdx="0"/>
  <p:cmAuthor id="1" name="Holcomb, Jeffrey, VBADENV Trng Facility" initials="HJVTF" lastIdx="13" clrIdx="1">
    <p:extLst>
      <p:ext uri="{19B8F6BF-5375-455C-9EA6-DF929625EA0E}">
        <p15:presenceInfo xmlns:p15="http://schemas.microsoft.com/office/powerpoint/2012/main" userId="S-1-5-21-1409082233-764733703-682003330-301731" providerId="AD"/>
      </p:ext>
    </p:extLst>
  </p:cmAuthor>
  <p:cmAuthor id="2" name="Makarewicz, Brendan J., VBAVACO" initials="MBJV" lastIdx="2" clrIdx="2">
    <p:extLst>
      <p:ext uri="{19B8F6BF-5375-455C-9EA6-DF929625EA0E}">
        <p15:presenceInfo xmlns:p15="http://schemas.microsoft.com/office/powerpoint/2012/main" userId="S-1-5-21-1409082233-764733703-682003330-354657" providerId="AD"/>
      </p:ext>
    </p:extLst>
  </p:cmAuthor>
  <p:cmAuthor id="3" name="Standfield, Keith VBAVACO" initials="SKV" lastIdx="1" clrIdx="3">
    <p:extLst>
      <p:ext uri="{19B8F6BF-5375-455C-9EA6-DF929625EA0E}">
        <p15:presenceInfo xmlns:p15="http://schemas.microsoft.com/office/powerpoint/2012/main" userId="S-1-5-21-1409082233-764733703-682003330-90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9C012-2CFD-47CE-A836-CD1CA82F1DAD}" v="19" dt="2020-07-20T13:37:14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8" autoAdjust="0"/>
    <p:restoredTop sz="87662" autoAdjust="0"/>
  </p:normalViewPr>
  <p:slideViewPr>
    <p:cSldViewPr snapToGrid="0">
      <p:cViewPr varScale="1">
        <p:scale>
          <a:sx n="97" d="100"/>
          <a:sy n="97" d="100"/>
        </p:scale>
        <p:origin x="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D27D6963-04BD-4B61-B378-66A6C4476EE9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345587"/>
            <a:ext cx="5791200" cy="4112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III.ii.1.B.6.c.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86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III.ii.1.B.6.d.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58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III.ii.1.B.6.e.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64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III.ii.1.B.6.e.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94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III.ii.1.B.6.f.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75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III.ii.1.B.6.f.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59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III.ii.1.B.6.f.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1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III.ii.1.B.6.f.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15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III.ii.1.B.6.f.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3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III.ii.1.B.6.g.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3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79D9245-7ABC-42B3-AFA3-32F0D0009954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III.ii.1.B.6.i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29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III.ii.1.B.6.i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34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86D5C344-1A10-41A0-8397-E6BDA9878842}" type="slidenum">
              <a:rPr lang="en-US" sz="1200" smtClean="0"/>
              <a:pPr>
                <a:defRPr/>
              </a:pPr>
              <a:t>22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79D9245-7ABC-42B3-AFA3-32F0D0009954}" type="slidenum">
              <a:rPr lang="en-US" altLang="en-US" sz="1200" smtClean="0"/>
              <a:pPr eaLnBrk="1" hangingPunct="1">
                <a:defRPr/>
              </a:pPr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885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B7F25E6-CD0E-43BB-8351-BA9F9A07464B}" type="slidenum">
              <a:rPr lang="en-US" altLang="en-US" sz="1200" smtClean="0"/>
              <a:pPr eaLnBrk="1" hangingPunct="1">
                <a:defRPr/>
              </a:pPr>
              <a:t>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III.ii.1.B.6.a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4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III.ii.1.B.6.b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6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III.ii.1.B.6.b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0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III.ii.1.B.6.b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5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III.ii.1.B.6.c.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9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972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0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vrm.km.va.gov/system/templates/selfservice/va_kanew/help/agent/locale/en-US/portal/554400000001034/content/554400000014111/M21-1-Part-III-Subpart-ii-Chapter-1-Section-B-Mail-Management#6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vrm.km.va.gov/system/templates/selfservice/va_kanew/help/agent/locale/en-US/portal/554400000001034/content/554400000014125/M21-1,-Part-III,-Subpart-ii,-Chapter-3,-Section-C---System-Updat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hyperlink" Target="https://vaww.vrm.km.va.gov/system/templates/selfservice/va_kanew/help/agent/locale/en-US/portal/554400000001034/content/554400000014111/M21-1-Part-III-Subpart-ii-Chapter-1-Section-B-Mail-Management#6g" TargetMode="Externa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https://vaww.vrm.km.va.gov/system/templates/selfservice/va_kanew/help/agent/locale/en-US/portal/554400000001034/content/554400000014111/M21-1-Part-III-Subpart-ii-Chapter-1-Section-B-Mail-Management#6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vrm.km.va.gov/system/templates/selfservice/va_kanew/help/agent/locale/en-US/portal/554400000001034/content/554400000031819/M21-1,-Part-III,-Subpart-ii,-Chapter-3,-Section-D---Claims-Establish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aww.vrm.km.va.gov/system/templates/selfservice/va_kanew/help/agent/locale/en-US/portal/554400000001034/content/554400000014125/M21-1,-Part-III,-Subpart-ii,-Chapter-3,-Section-C---System-Upd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/>
              <a:t>Returned Mail</a:t>
            </a:r>
            <a:endParaRPr lang="en-US" sz="4800" i="1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1" y="4729316"/>
            <a:ext cx="2362200" cy="83820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2100" b="1" dirty="0"/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3A18D-C35C-40D7-B9E7-B2E0EEFFAA8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144924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Undeliverable Nonessential Mail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4195-E82A-48F9-A033-677E97DD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0494"/>
            <a:ext cx="8229600" cy="4093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If no forwarding address is present </a:t>
            </a:r>
          </a:p>
          <a:p>
            <a:endParaRPr lang="en-US" sz="2000" dirty="0"/>
          </a:p>
          <a:p>
            <a:r>
              <a:rPr lang="en-US" sz="2000" dirty="0"/>
              <a:t>upload the mail being screened electronically to VBMS, and</a:t>
            </a:r>
          </a:p>
          <a:p>
            <a:r>
              <a:rPr lang="en-US" sz="2000" dirty="0"/>
              <a:t>destroy the returned nonessential mail (including the envelope), if screening in paper.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1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Obtaining a Correct Address for Undeliverable Essential 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4195-E82A-48F9-A033-677E97DD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0494"/>
            <a:ext cx="8229600" cy="450705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Use telephone development as the first action to obtain a corrected address for undeliverable mail and document the results.</a:t>
            </a:r>
          </a:p>
          <a:p>
            <a:endParaRPr lang="en-US" sz="2200" dirty="0"/>
          </a:p>
          <a:p>
            <a:r>
              <a:rPr lang="en-US" sz="2200" dirty="0"/>
              <a:t>Follow the steps in </a:t>
            </a:r>
            <a:r>
              <a:rPr lang="en-US" sz="2200" dirty="0">
                <a:hlinkClick r:id="rId3"/>
              </a:rPr>
              <a:t>M21-1, Part III, Subpart ii,1.B.6.d </a:t>
            </a:r>
            <a:r>
              <a:rPr lang="en-US" sz="2200" dirty="0"/>
              <a:t>if your telephone attempt was unsuccessful in obtaining the correct address for the undeliverable essential mail.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200" b="1" dirty="0"/>
              <a:t>Important:</a:t>
            </a:r>
            <a:r>
              <a:rPr lang="en-US" dirty="0"/>
              <a:t>  </a:t>
            </a:r>
          </a:p>
          <a:p>
            <a:r>
              <a:rPr lang="en-US" sz="2200" dirty="0"/>
              <a:t>To avoid duplication of efforts, document all attempts to locate a correct address by associating screen prints of third party address locator service results with the claims folder, and noting the systems used during a search.</a:t>
            </a:r>
          </a:p>
          <a:p>
            <a:endParaRPr lang="en-US" sz="2200" dirty="0"/>
          </a:p>
          <a:p>
            <a:r>
              <a:rPr lang="en-US" sz="2200" dirty="0"/>
              <a:t>Do NOT send any undeliverable FTI mail to the scanning vendor. Follow safeguarding procedures outlined in M21-1, Part X, 4.B.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New Address is Obtained and an EP is 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4195-E82A-48F9-A033-677E97DD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30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If a new address is obtained for undeliverable essential mail and an EP is </a:t>
            </a:r>
            <a:r>
              <a:rPr lang="en-US" sz="2000" i="1" dirty="0"/>
              <a:t>pending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IPC</a:t>
            </a:r>
          </a:p>
          <a:p>
            <a:pPr lvl="2"/>
            <a:r>
              <a:rPr lang="en-US" sz="2000" dirty="0"/>
              <a:t>Updates the address using guidance in </a:t>
            </a:r>
            <a:r>
              <a:rPr lang="en-US" sz="2000" dirty="0">
                <a:hlinkClick r:id="rId3"/>
              </a:rPr>
              <a:t>M21-1, Part III, Subpart ii, 3.C.1</a:t>
            </a:r>
            <a:r>
              <a:rPr lang="en-US" sz="2000" dirty="0"/>
              <a:t>.</a:t>
            </a:r>
          </a:p>
          <a:p>
            <a:pPr lvl="2"/>
            <a:r>
              <a:rPr lang="en-US" sz="2000" dirty="0"/>
              <a:t>Associates the undeliverable mail with the claims folder, and</a:t>
            </a:r>
          </a:p>
          <a:p>
            <a:pPr lvl="2"/>
            <a:r>
              <a:rPr lang="en-US" sz="2000" dirty="0"/>
              <a:t>Manages evidence (if applicable) in VBMS</a:t>
            </a:r>
          </a:p>
          <a:p>
            <a:pPr lvl="2"/>
            <a:r>
              <a:rPr lang="en-US" sz="2000" dirty="0"/>
              <a:t>Updates corresponding suspense dates or adds a custom tracked item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4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New Address is Obtained and an EP is Pending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4195-E82A-48F9-A033-677E97DD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30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If a new address is obtained for undeliverable essential mail and an EP is </a:t>
            </a:r>
            <a:r>
              <a:rPr lang="en-US" sz="2000" i="1" dirty="0"/>
              <a:t>pending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assigned Claims Processor</a:t>
            </a:r>
          </a:p>
          <a:p>
            <a:pPr lvl="2"/>
            <a:r>
              <a:rPr lang="en-US" sz="2000" dirty="0"/>
              <a:t>Closes related tracked items</a:t>
            </a:r>
          </a:p>
          <a:p>
            <a:pPr lvl="2"/>
            <a:r>
              <a:rPr lang="en-US" sz="2000" dirty="0"/>
              <a:t>Generates new letter(s) with correct address</a:t>
            </a:r>
          </a:p>
          <a:p>
            <a:pPr lvl="2"/>
            <a:r>
              <a:rPr lang="en-US" sz="2000" dirty="0"/>
              <a:t>Creates new tracked item(s)</a:t>
            </a:r>
          </a:p>
          <a:p>
            <a:pPr lvl="2"/>
            <a:r>
              <a:rPr lang="en-US" sz="2000" dirty="0"/>
              <a:t>Resends the letter(s) to the claimant via centralized printing, and</a:t>
            </a:r>
          </a:p>
          <a:p>
            <a:pPr lvl="2"/>
            <a:r>
              <a:rPr lang="en-US" sz="2000" dirty="0"/>
              <a:t>Updates corresponding suspense dates, when necessary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8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Handling Undeliverable Essential Mail Upon Identification of a New Address – No 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C7E177-816D-4306-918B-407217DE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new address is obtained for undeliverable essential mail and the related EP is </a:t>
            </a:r>
            <a:r>
              <a:rPr lang="en-US" i="1" dirty="0"/>
              <a:t>no longer pending</a:t>
            </a:r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F14BB2C-37ED-4E56-B1CA-50D92FAF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41410"/>
              </p:ext>
            </p:extLst>
          </p:nvPr>
        </p:nvGraphicFramePr>
        <p:xfrm>
          <a:off x="919992" y="2932185"/>
          <a:ext cx="7427052" cy="2876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7373">
                  <a:extLst>
                    <a:ext uri="{9D8B030D-6E8A-4147-A177-3AD203B41FA5}">
                      <a16:colId xmlns:a16="http://schemas.microsoft.com/office/drawing/2014/main" val="1753407992"/>
                    </a:ext>
                  </a:extLst>
                </a:gridCol>
                <a:gridCol w="2592198">
                  <a:extLst>
                    <a:ext uri="{9D8B030D-6E8A-4147-A177-3AD203B41FA5}">
                      <a16:colId xmlns:a16="http://schemas.microsoft.com/office/drawing/2014/main" val="349328307"/>
                    </a:ext>
                  </a:extLst>
                </a:gridCol>
                <a:gridCol w="3137481">
                  <a:extLst>
                    <a:ext uri="{9D8B030D-6E8A-4147-A177-3AD203B41FA5}">
                      <a16:colId xmlns:a16="http://schemas.microsoft.com/office/drawing/2014/main" val="2742054367"/>
                    </a:ext>
                  </a:extLst>
                </a:gridCol>
              </a:tblGrid>
              <a:tr h="4382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Letter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IPC Action(s)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Development or Rating Actions(s)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190365"/>
                  </a:ext>
                </a:extLst>
              </a:tr>
              <a:tr h="438209">
                <a:tc>
                  <a:txBody>
                    <a:bodyPr/>
                    <a:lstStyle/>
                    <a:p>
                      <a:r>
                        <a:rPr lang="en-US" sz="1400" dirty="0"/>
                        <a:t>Claimant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Updates the address using the guidance in M21-1 Part III, Subpart ii, 3.C.1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Establishes an EP 930 with an appropriate claim label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Associates the undeliverable mail with the claim folder, 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Assigns the EP 930 to the lane where the original EP was closed.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Development activity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Generates new letter(s) with correct address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Creates new tracked item(s) 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Resends the letter(s) to the claimant via centralized printing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0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Handling Undeliverable Essential Mail Upon Identification of a New Address – No EP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C7E177-816D-4306-918B-407217DE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new address is obtained for undeliverable essential mail and the related EP is </a:t>
            </a:r>
            <a:r>
              <a:rPr lang="en-US" i="1" dirty="0"/>
              <a:t>no longer pending</a:t>
            </a:r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F14BB2C-37ED-4E56-B1CA-50D92FAF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37938"/>
              </p:ext>
            </p:extLst>
          </p:nvPr>
        </p:nvGraphicFramePr>
        <p:xfrm>
          <a:off x="919992" y="2932185"/>
          <a:ext cx="7427052" cy="33033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7373">
                  <a:extLst>
                    <a:ext uri="{9D8B030D-6E8A-4147-A177-3AD203B41FA5}">
                      <a16:colId xmlns:a16="http://schemas.microsoft.com/office/drawing/2014/main" val="1753407992"/>
                    </a:ext>
                  </a:extLst>
                </a:gridCol>
                <a:gridCol w="2592198">
                  <a:extLst>
                    <a:ext uri="{9D8B030D-6E8A-4147-A177-3AD203B41FA5}">
                      <a16:colId xmlns:a16="http://schemas.microsoft.com/office/drawing/2014/main" val="349328307"/>
                    </a:ext>
                  </a:extLst>
                </a:gridCol>
                <a:gridCol w="3137481">
                  <a:extLst>
                    <a:ext uri="{9D8B030D-6E8A-4147-A177-3AD203B41FA5}">
                      <a16:colId xmlns:a16="http://schemas.microsoft.com/office/drawing/2014/main" val="2742054367"/>
                    </a:ext>
                  </a:extLst>
                </a:gridCol>
              </a:tblGrid>
              <a:tr h="4382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Letter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IPC Action(s)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Development or Rating Actions(s)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190365"/>
                  </a:ext>
                </a:extLst>
              </a:tr>
              <a:tr h="438209">
                <a:tc>
                  <a:txBody>
                    <a:bodyPr/>
                    <a:lstStyle/>
                    <a:p>
                      <a:r>
                        <a:rPr lang="en-US" sz="1400" dirty="0"/>
                        <a:t>Third party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Establishes an EP 930 with an appropriate claim label</a:t>
                      </a:r>
                    </a:p>
                    <a:p>
                      <a:pPr marL="364331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Includes a note stating </a:t>
                      </a:r>
                      <a:r>
                        <a:rPr lang="en-US" sz="1400" i="1" dirty="0"/>
                        <a:t>rating action required</a:t>
                      </a:r>
                    </a:p>
                    <a:p>
                      <a:pPr marL="364331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Sets the claim status to ready for decision</a:t>
                      </a:r>
                    </a:p>
                    <a:p>
                      <a:pPr marL="364331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Associates the undeliverable mail with the claims folder and</a:t>
                      </a:r>
                    </a:p>
                    <a:p>
                      <a:pPr marL="364331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Assigns the EP 930 to the lane where the original EP was closed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Rating activity conducts a review in accordance with </a:t>
                      </a:r>
                      <a:r>
                        <a:rPr lang="fr-FR" sz="1400" dirty="0"/>
                        <a:t>M21-1, Part III, </a:t>
                      </a:r>
                      <a:r>
                        <a:rPr lang="fr-FR" sz="1400" dirty="0" err="1"/>
                        <a:t>Subpart</a:t>
                      </a:r>
                      <a:r>
                        <a:rPr lang="fr-FR" sz="1400" dirty="0"/>
                        <a:t> ii, 1.B.6.h</a:t>
                      </a:r>
                    </a:p>
                    <a:p>
                      <a:endParaRPr lang="fr-FR" sz="1400" i="1" dirty="0"/>
                    </a:p>
                    <a:p>
                      <a:r>
                        <a:rPr lang="en-US" sz="1400" i="1" dirty="0"/>
                        <a:t>NOTE: </a:t>
                      </a:r>
                      <a:r>
                        <a:rPr lang="en-US" sz="1400" dirty="0"/>
                        <a:t>Use the appropriate claim label for the EP 930</a:t>
                      </a:r>
                    </a:p>
                    <a:p>
                      <a:pPr marL="478631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/>
                        <a:t>Non-Rating Control</a:t>
                      </a:r>
                      <a:r>
                        <a:rPr lang="en-US" sz="1400" dirty="0"/>
                        <a:t> or</a:t>
                      </a:r>
                    </a:p>
                    <a:p>
                      <a:pPr marL="478631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/>
                        <a:t>Rating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94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Handling Undeliverable Essential Mail Upon Identification of a New Address – No EP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C7E177-816D-4306-918B-407217DE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new address is obtained for undeliverable essential mail and the related EP is </a:t>
            </a:r>
            <a:r>
              <a:rPr lang="en-US" i="1" dirty="0"/>
              <a:t>no longer pending</a:t>
            </a:r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F14BB2C-37ED-4E56-B1CA-50D92FAF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4652"/>
              </p:ext>
            </p:extLst>
          </p:nvPr>
        </p:nvGraphicFramePr>
        <p:xfrm>
          <a:off x="834705" y="2756016"/>
          <a:ext cx="7474589" cy="37340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5447">
                  <a:extLst>
                    <a:ext uri="{9D8B030D-6E8A-4147-A177-3AD203B41FA5}">
                      <a16:colId xmlns:a16="http://schemas.microsoft.com/office/drawing/2014/main" val="1753407992"/>
                    </a:ext>
                  </a:extLst>
                </a:gridCol>
                <a:gridCol w="4905199">
                  <a:extLst>
                    <a:ext uri="{9D8B030D-6E8A-4147-A177-3AD203B41FA5}">
                      <a16:colId xmlns:a16="http://schemas.microsoft.com/office/drawing/2014/main" val="349328307"/>
                    </a:ext>
                  </a:extLst>
                </a:gridCol>
                <a:gridCol w="1333943">
                  <a:extLst>
                    <a:ext uri="{9D8B030D-6E8A-4147-A177-3AD203B41FA5}">
                      <a16:colId xmlns:a16="http://schemas.microsoft.com/office/drawing/2014/main" val="2742054367"/>
                    </a:ext>
                  </a:extLst>
                </a:gridCol>
              </a:tblGrid>
              <a:tr h="667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Letter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IPC Action(s)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Development or Rating Actions(s)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190365"/>
                  </a:ext>
                </a:extLst>
              </a:tr>
              <a:tr h="3002555">
                <a:tc>
                  <a:txBody>
                    <a:bodyPr/>
                    <a:lstStyle/>
                    <a:p>
                      <a:r>
                        <a:rPr lang="en-US" sz="1400" dirty="0"/>
                        <a:t>Claimant or beneficiary notification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Establishes an EP 400 with a correspondence claim label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Assigns the claim to the non-rating lane during VBMS establishment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Enters undeliverable mail as a contention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Updates the beneficiary’s record to reflect the new address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Downloads the mail from the portal for printing if being screened electronically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Generates a Return Mail cover letter using Letter Creator tool or equivalent letter in PCGL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Sends the mail and cover letter to the new address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Uploads a copy of the cover letter to the eFolder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Clears the EP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579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Handling Undeliverable Essential Mail Upon Identification of a New Address – No EP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C7E177-816D-4306-918B-407217DE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new address is obtained for undeliverable essential mail and the related EP is </a:t>
            </a:r>
            <a:r>
              <a:rPr lang="en-US" i="1" dirty="0"/>
              <a:t>no longer pending</a:t>
            </a:r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F14BB2C-37ED-4E56-B1CA-50D92FAF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90085"/>
              </p:ext>
            </p:extLst>
          </p:nvPr>
        </p:nvGraphicFramePr>
        <p:xfrm>
          <a:off x="919992" y="2932185"/>
          <a:ext cx="7427052" cy="37300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7373">
                  <a:extLst>
                    <a:ext uri="{9D8B030D-6E8A-4147-A177-3AD203B41FA5}">
                      <a16:colId xmlns:a16="http://schemas.microsoft.com/office/drawing/2014/main" val="1753407992"/>
                    </a:ext>
                  </a:extLst>
                </a:gridCol>
                <a:gridCol w="2592198">
                  <a:extLst>
                    <a:ext uri="{9D8B030D-6E8A-4147-A177-3AD203B41FA5}">
                      <a16:colId xmlns:a16="http://schemas.microsoft.com/office/drawing/2014/main" val="349328307"/>
                    </a:ext>
                  </a:extLst>
                </a:gridCol>
                <a:gridCol w="3137481">
                  <a:extLst>
                    <a:ext uri="{9D8B030D-6E8A-4147-A177-3AD203B41FA5}">
                      <a16:colId xmlns:a16="http://schemas.microsoft.com/office/drawing/2014/main" val="2742054367"/>
                    </a:ext>
                  </a:extLst>
                </a:gridCol>
              </a:tblGrid>
              <a:tr h="4382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Letter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IPC Action(s)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Development or Rating Actions(s)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190365"/>
                  </a:ext>
                </a:extLst>
              </a:tr>
              <a:tr h="438209">
                <a:tc>
                  <a:txBody>
                    <a:bodyPr/>
                    <a:lstStyle/>
                    <a:p>
                      <a:r>
                        <a:rPr lang="en-US" sz="1400" dirty="0"/>
                        <a:t>Representative notification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Annotates the representative correct address on the</a:t>
                      </a:r>
                    </a:p>
                    <a:p>
                      <a:pPr marL="364331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VA Form 21-22, Appointment of Veterans Service Organization as Claimant’s Representative or</a:t>
                      </a:r>
                    </a:p>
                    <a:p>
                      <a:pPr marL="364331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VA Form 21-22a Appointment of Individual as Claimant’s Representative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Resends letter(s) and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Clears EP 400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4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Handling Undeliverable Essential Mail Upon Identification of a New Address – No EP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C7E177-816D-4306-918B-407217DE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new address is obtained for undeliverable essential mail and the related EP is </a:t>
            </a:r>
            <a:r>
              <a:rPr lang="en-US" i="1" dirty="0"/>
              <a:t>no longer pending</a:t>
            </a:r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F14BB2C-37ED-4E56-B1CA-50D92FAF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89135"/>
              </p:ext>
            </p:extLst>
          </p:nvPr>
        </p:nvGraphicFramePr>
        <p:xfrm>
          <a:off x="919992" y="2932185"/>
          <a:ext cx="7427052" cy="37300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7373">
                  <a:extLst>
                    <a:ext uri="{9D8B030D-6E8A-4147-A177-3AD203B41FA5}">
                      <a16:colId xmlns:a16="http://schemas.microsoft.com/office/drawing/2014/main" val="1753407992"/>
                    </a:ext>
                  </a:extLst>
                </a:gridCol>
                <a:gridCol w="2592198">
                  <a:extLst>
                    <a:ext uri="{9D8B030D-6E8A-4147-A177-3AD203B41FA5}">
                      <a16:colId xmlns:a16="http://schemas.microsoft.com/office/drawing/2014/main" val="349328307"/>
                    </a:ext>
                  </a:extLst>
                </a:gridCol>
                <a:gridCol w="3137481">
                  <a:extLst>
                    <a:ext uri="{9D8B030D-6E8A-4147-A177-3AD203B41FA5}">
                      <a16:colId xmlns:a16="http://schemas.microsoft.com/office/drawing/2014/main" val="2742054367"/>
                    </a:ext>
                  </a:extLst>
                </a:gridCol>
              </a:tblGrid>
              <a:tr h="4382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Letter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IPC Action(s)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Development or Rating Actions(s)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190365"/>
                  </a:ext>
                </a:extLst>
              </a:tr>
              <a:tr h="438209">
                <a:tc>
                  <a:txBody>
                    <a:bodyPr/>
                    <a:lstStyle/>
                    <a:p>
                      <a:r>
                        <a:rPr lang="en-US" sz="1400" dirty="0"/>
                        <a:t>Other essential mail (such as dependency verification, employment questionnaire, etc)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Updates the address using the guidance in M21-1 part III, Subpart ii, 3.C.1 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Resends the letter(s) to the claimant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Notes: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If a new address cannot be located follow guidance in M21-1 Part III, Subpart ii, 1.B.6.i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 pending EP could be an 800 series work item or a controlling EP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43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Final Attempt to Obtain a Correct Address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880494"/>
            <a:ext cx="7460975" cy="3987253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None/>
            </a:pPr>
            <a:r>
              <a:rPr lang="en-US" sz="2000" kern="0" dirty="0">
                <a:latin typeface="+mn-lt"/>
                <a:cs typeface="Times New Roman" panose="02020603050405020304" pitchFamily="18" charset="0"/>
              </a:rPr>
              <a:t>When an updated address cannot be obtained using the guidance in M21-1, Part III, Subpart ii, 1.B.6.d for claimant or beneficiary notifications and other essential mail: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None/>
            </a:pPr>
            <a:endParaRPr lang="en-US" sz="2000" kern="0" dirty="0">
              <a:latin typeface="+mn-lt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None/>
            </a:pPr>
            <a:r>
              <a:rPr lang="en-US" sz="2000" kern="0" dirty="0">
                <a:latin typeface="+mn-lt"/>
                <a:cs typeface="Times New Roman" panose="02020603050405020304" pitchFamily="18" charset="0"/>
              </a:rPr>
              <a:t>IPC (Intake Processing Center)</a:t>
            </a:r>
          </a:p>
          <a:p>
            <a:pPr marL="742950" lvl="1" defTabSz="914400" fontAlgn="t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latin typeface="+mn-lt"/>
                <a:cs typeface="Times New Roman" panose="02020603050405020304" pitchFamily="18" charset="0"/>
              </a:rPr>
              <a:t>establishes an EP 290 with the claim label </a:t>
            </a:r>
            <a:r>
              <a:rPr lang="en-US" sz="2000" i="1" kern="0" dirty="0">
                <a:latin typeface="+mn-lt"/>
                <a:cs typeface="Times New Roman" panose="02020603050405020304" pitchFamily="18" charset="0"/>
              </a:rPr>
              <a:t>Disappearance of the Veteran</a:t>
            </a:r>
            <a:r>
              <a:rPr lang="en-US" sz="2000" kern="0" dirty="0">
                <a:latin typeface="+mn-lt"/>
                <a:cs typeface="Times New Roman" panose="02020603050405020304" pitchFamily="18" charset="0"/>
              </a:rPr>
              <a:t>, and</a:t>
            </a:r>
          </a:p>
          <a:p>
            <a:pPr marL="742950" lvl="1" defTabSz="914400" fontAlgn="t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latin typeface="+mn-lt"/>
                <a:cs typeface="Times New Roman" panose="02020603050405020304" pitchFamily="18" charset="0"/>
              </a:rPr>
              <a:t>assigns the claim to the non-rating lane. </a:t>
            </a:r>
          </a:p>
          <a:p>
            <a:pPr marL="457200" lvl="1" indent="0" defTabSz="914400" fontAlgn="t">
              <a:spcBef>
                <a:spcPct val="20000"/>
              </a:spcBef>
              <a:spcAft>
                <a:spcPct val="0"/>
              </a:spcAft>
              <a:buNone/>
            </a:pPr>
            <a:endParaRPr lang="en-US" sz="2000" kern="0" dirty="0">
              <a:latin typeface="+mn-lt"/>
              <a:cs typeface="Times New Roman" panose="02020603050405020304" pitchFamily="18" charset="0"/>
            </a:endParaRPr>
          </a:p>
          <a:p>
            <a:pPr marL="0" lvl="1" indent="0" defTabSz="914400" fontAlgn="base"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None/>
            </a:pPr>
            <a:r>
              <a:rPr lang="en-US" sz="2000" kern="0" dirty="0">
                <a:latin typeface="+mn-lt"/>
                <a:cs typeface="Times New Roman" panose="02020603050405020304" pitchFamily="18" charset="0"/>
              </a:rPr>
              <a:t>Non-Rating team completes actions as described in </a:t>
            </a:r>
            <a:r>
              <a:rPr lang="en-US" sz="2000" kern="0" dirty="0">
                <a:latin typeface="+mn-lt"/>
                <a:cs typeface="Times New Roman" panose="02020603050405020304" pitchFamily="18" charset="0"/>
                <a:hlinkClick r:id="rId6"/>
              </a:rPr>
              <a:t>M21-1, Part III, Subpart ii,1.B.6.g</a:t>
            </a:r>
            <a:r>
              <a:rPr lang="en-US" sz="2000" kern="0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57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Purpose of This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495"/>
            <a:ext cx="8229600" cy="406328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Paper mail is a part of how VBA receives information from Veterans, Veteran’s dependents, Federal and State Agencies, and Private Medical Providers. </a:t>
            </a:r>
          </a:p>
          <a:p>
            <a:pPr lvl="0"/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Undeliverable mail that could have an effect on VBA’s decisions for Veterans benefits: </a:t>
            </a:r>
          </a:p>
          <a:p>
            <a:pPr lvl="3"/>
            <a:r>
              <a:rPr lang="en-US" sz="20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Needs to be identified as essential and</a:t>
            </a:r>
          </a:p>
          <a:p>
            <a:pPr lvl="3"/>
            <a:r>
              <a:rPr lang="en-US" sz="20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Proper procedures must be followed to locate the claimant’s current address</a:t>
            </a:r>
          </a:p>
          <a:p>
            <a:pPr marL="0" lvl="0" indent="0" hangingPunct="0">
              <a:buNone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492B0-07C9-4B0D-B456-2A891D996A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63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Final Actions When a Correct Address for Essential Mail Is Unobtainable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880495"/>
            <a:ext cx="7460975" cy="1086868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None/>
            </a:pPr>
            <a:r>
              <a:rPr lang="en-US" sz="2000" kern="0" dirty="0">
                <a:latin typeface="+mn-lt"/>
                <a:cs typeface="Times New Roman" panose="02020603050405020304" pitchFamily="18" charset="0"/>
              </a:rPr>
              <a:t>Take the actions described in the tables below if a correct address for a claimant or beneficiary with undeliverable, essential mail is unobtainable 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None/>
            </a:pPr>
            <a:endParaRPr lang="en-US" sz="2000" kern="0" dirty="0">
              <a:latin typeface="+mn-lt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None/>
            </a:pPr>
            <a:endParaRPr lang="en-US" sz="2000" kern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0E2DC-7BE2-46D8-ABE3-5E8C5821B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279" y="3035824"/>
            <a:ext cx="9100127" cy="38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2782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Final Actions When a Correct Address for Essential Mail Is Unobtainable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880494"/>
            <a:ext cx="7460975" cy="3707505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None/>
            </a:pPr>
            <a:endParaRPr lang="en-US" sz="2000" kern="0" dirty="0">
              <a:latin typeface="+mn-lt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None/>
            </a:pPr>
            <a:endParaRPr lang="en-US" sz="2000" kern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5E03E-D777-49D6-A87F-0AC509A43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83" y="2149294"/>
            <a:ext cx="9402417" cy="41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1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ACAAF-5B2C-4B6D-81B4-B625D6690A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A815A-17B5-4D82-9595-620791261D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651397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495"/>
            <a:ext cx="8229600" cy="4063284"/>
          </a:xfrm>
        </p:spPr>
        <p:txBody>
          <a:bodyPr>
            <a:noAutofit/>
          </a:bodyPr>
          <a:lstStyle/>
          <a:p>
            <a:pPr lvl="0" hangingPunct="0"/>
            <a:r>
              <a:rPr lang="en-US" sz="2000" dirty="0"/>
              <a:t>Determine whether returned mail is essential or nonessential</a:t>
            </a:r>
          </a:p>
          <a:p>
            <a:pPr lvl="0" hangingPunct="0"/>
            <a:r>
              <a:rPr lang="en-US" sz="2000" dirty="0"/>
              <a:t>Describe the procedures for obtaining a correct address for undeliverable mail</a:t>
            </a:r>
          </a:p>
          <a:p>
            <a:pPr lvl="0" hangingPunct="0"/>
            <a:r>
              <a:rPr lang="en-US" sz="2000" dirty="0"/>
              <a:t>Explain the final attempt and action procedures to obtain a correct address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492B0-07C9-4B0D-B456-2A891D996A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60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References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2901" y="1880494"/>
            <a:ext cx="8119067" cy="4093269"/>
          </a:xfrm>
        </p:spPr>
        <p:txBody>
          <a:bodyPr>
            <a:normAutofit/>
          </a:bodyPr>
          <a:lstStyle/>
          <a:p>
            <a:pPr lvl="0" hangingPunct="0"/>
            <a:r>
              <a:rPr lang="en-US" sz="2000" u="sng" dirty="0">
                <a:hlinkClick r:id="rId6"/>
              </a:rPr>
              <a:t>M21-1, Part III, Subpart ii, 1.B.6  Handling Returned Undeliverable Mail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56FF0-1DD2-4EDA-9553-84A5F4363C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78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Effect of Undeliverable Mail on a Pending Claim or Running Award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8" y="1880494"/>
            <a:ext cx="8330083" cy="4183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A claimant’s address does </a:t>
            </a:r>
            <a:r>
              <a:rPr lang="en-US" sz="2000" i="1" dirty="0">
                <a:latin typeface="+mn-lt"/>
              </a:rPr>
              <a:t>not</a:t>
            </a:r>
            <a:r>
              <a:rPr lang="en-US" sz="2000" dirty="0">
                <a:latin typeface="+mn-lt"/>
              </a:rPr>
              <a:t> constitute evidence.  Do </a:t>
            </a:r>
            <a:r>
              <a:rPr lang="en-US" sz="2000" i="1" dirty="0">
                <a:latin typeface="+mn-lt"/>
              </a:rPr>
              <a:t>not</a:t>
            </a:r>
            <a:r>
              <a:rPr lang="en-US" sz="2000" dirty="0">
                <a:latin typeface="+mn-lt"/>
              </a:rPr>
              <a:t> consider a claim to be abandoned solely because the claimant’s address is unknown.  </a:t>
            </a:r>
          </a:p>
          <a:p>
            <a:pPr marL="0" indent="0">
              <a:buNone/>
            </a:pPr>
            <a:endParaRPr lang="en-US" sz="8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If an award is stopped because a beneficiary’s address is unknown and checks are undeliverable, payments may be resumed effective the day following the date of last payment if</a:t>
            </a:r>
          </a:p>
          <a:p>
            <a:r>
              <a:rPr lang="en-US" sz="2000" dirty="0">
                <a:latin typeface="+mn-lt"/>
              </a:rPr>
              <a:t>entitlement is otherwise established, and</a:t>
            </a:r>
          </a:p>
          <a:p>
            <a:r>
              <a:rPr lang="en-US" sz="2000" dirty="0">
                <a:latin typeface="+mn-lt"/>
              </a:rPr>
              <a:t>the claimant furnishes a valid, correct address.</a:t>
            </a:r>
          </a:p>
          <a:p>
            <a:pPr lvl="1"/>
            <a:endParaRPr lang="en-US" sz="22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74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635562"/>
          </a:xfrm>
        </p:spPr>
        <p:txBody>
          <a:bodyPr/>
          <a:lstStyle/>
          <a:p>
            <a:r>
              <a:rPr lang="en-US" dirty="0"/>
              <a:t>Types of Essential 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4195-E82A-48F9-A033-677E97DD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9190"/>
            <a:ext cx="8229600" cy="4635183"/>
          </a:xfrm>
        </p:spPr>
        <p:txBody>
          <a:bodyPr>
            <a:normAutofit/>
          </a:bodyPr>
          <a:lstStyle/>
          <a:p>
            <a:pPr fontAlgn="t"/>
            <a:r>
              <a:rPr lang="en-US" sz="2000" dirty="0">
                <a:latin typeface="+mn-lt"/>
              </a:rPr>
              <a:t>Notices of proposed adverse action</a:t>
            </a:r>
          </a:p>
          <a:p>
            <a:pPr fontAlgn="t"/>
            <a:r>
              <a:rPr lang="en-US" sz="2000" dirty="0">
                <a:latin typeface="+mn-lt"/>
              </a:rPr>
              <a:t>Decision notices</a:t>
            </a:r>
          </a:p>
          <a:p>
            <a:pPr fontAlgn="t"/>
            <a:r>
              <a:rPr lang="en-US" sz="2000" dirty="0">
                <a:latin typeface="+mn-lt"/>
              </a:rPr>
              <a:t>Requests for evidence from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claimants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records centers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other agencies, and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private, third parties</a:t>
            </a:r>
          </a:p>
          <a:p>
            <a:pPr fontAlgn="t"/>
            <a:r>
              <a:rPr lang="en-US" sz="2000" dirty="0">
                <a:latin typeface="+mn-lt"/>
              </a:rPr>
              <a:t>Questionnaires, including those VA uses to verify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dependency status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school attendance, and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employment status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9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Essential Mail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4195-E82A-48F9-A033-677E97DD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0494"/>
            <a:ext cx="8229600" cy="4093269"/>
          </a:xfrm>
        </p:spPr>
        <p:txBody>
          <a:bodyPr/>
          <a:lstStyle/>
          <a:p>
            <a:pPr fontAlgn="t"/>
            <a:r>
              <a:rPr lang="en-US" sz="2000" dirty="0">
                <a:latin typeface="+mn-lt"/>
              </a:rPr>
              <a:t>Mail involving matching programs, including the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Federal Tax Information (FTI) for upfront verification and Income Verification Match (IVMs), and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Social Security Verification  </a:t>
            </a:r>
          </a:p>
          <a:p>
            <a:pPr marL="457200" lvl="1" indent="0" fontAlgn="t">
              <a:buNone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fontAlgn="t"/>
            <a:r>
              <a:rPr lang="en-US" sz="2000" dirty="0">
                <a:latin typeface="+mn-lt"/>
              </a:rPr>
              <a:t>Mail affecting benefit entitlement, including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eligibility verification reports (EVRs),</a:t>
            </a:r>
          </a:p>
          <a:p>
            <a:pPr lvl="1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notices of routine review examinations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0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7"/>
            <a:ext cx="9144000" cy="522707"/>
          </a:xfrm>
        </p:spPr>
        <p:txBody>
          <a:bodyPr/>
          <a:lstStyle/>
          <a:p>
            <a:r>
              <a:rPr lang="en-US" dirty="0"/>
              <a:t>Nonessential 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4195-E82A-48F9-A033-677E97DD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6334"/>
            <a:ext cx="8229600" cy="5124659"/>
          </a:xfrm>
        </p:spPr>
        <p:txBody>
          <a:bodyPr>
            <a:normAutofit/>
          </a:bodyPr>
          <a:lstStyle/>
          <a:p>
            <a:pPr marL="457200" indent="-457200" fontAlgn="t"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Letters VA releases</a:t>
            </a:r>
          </a:p>
          <a:p>
            <a:pPr marL="992981" lvl="2" indent="-342900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as notice of cost-of-living adjustments (COLAs)</a:t>
            </a:r>
          </a:p>
          <a:p>
            <a:pPr marL="992981" lvl="2" indent="-342900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for outreach purposes</a:t>
            </a:r>
          </a:p>
          <a:p>
            <a:pPr marL="992981" lvl="2" indent="-342900" fontAlgn="t"/>
            <a:r>
              <a:rPr lang="en-US" sz="2000" dirty="0">
                <a:latin typeface="+mn-lt"/>
                <a:cs typeface="Times New Roman" panose="02020603050405020304" pitchFamily="18" charset="0"/>
              </a:rPr>
              <a:t>in connection with special projects, such as the Economic Recovery Payment (ERP), and</a:t>
            </a:r>
          </a:p>
          <a:p>
            <a:pPr marL="992981" lvl="2" indent="-342900" fontAlgn="t"/>
            <a:r>
              <a:rPr lang="en-US" sz="2200" dirty="0">
                <a:latin typeface="+mn-lt"/>
              </a:rPr>
              <a:t>to declare a beneficiary’s eligibility for</a:t>
            </a:r>
          </a:p>
          <a:p>
            <a:pPr marL="1379538" lvl="2" indent="-342900" fontAlgn="t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civil service preference</a:t>
            </a:r>
          </a:p>
          <a:p>
            <a:pPr marL="1379538" lvl="2" indent="-342900" fontAlgn="t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tax abatement, and</a:t>
            </a:r>
          </a:p>
          <a:p>
            <a:pPr marL="1379538" lvl="2" indent="-342900" fontAlgn="t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commissary privileges. </a:t>
            </a:r>
          </a:p>
          <a:p>
            <a:pPr fontAlgn="t"/>
            <a:endParaRPr lang="en-US" sz="2200" b="1" i="1" dirty="0">
              <a:latin typeface="+mn-lt"/>
            </a:endParaRPr>
          </a:p>
          <a:p>
            <a:pPr marL="0" indent="0" fontAlgn="t">
              <a:buNone/>
            </a:pPr>
            <a:r>
              <a:rPr lang="en-US" sz="2000" b="1" i="1" dirty="0">
                <a:latin typeface="+mn-lt"/>
              </a:rPr>
              <a:t>Note</a:t>
            </a:r>
            <a:r>
              <a:rPr lang="en-US" sz="2000" dirty="0">
                <a:latin typeface="+mn-lt"/>
              </a:rPr>
              <a:t>:  Most centrally generated correspondence, such as COLA notices or outreach letters, are mailed in green envelopes to make the identification of nonessential mail easier.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9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04F-6401-45A2-B9D8-2C87F7B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562900"/>
          </a:xfrm>
        </p:spPr>
        <p:txBody>
          <a:bodyPr/>
          <a:lstStyle/>
          <a:p>
            <a:r>
              <a:rPr lang="en-US" dirty="0"/>
              <a:t>Handling Undeliverable Nonessential 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4195-E82A-48F9-A033-677E97DD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30" y="1356528"/>
            <a:ext cx="8591340" cy="53459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Upon receipt of undeliverable nonessential mail, if the sticker with the forwarding address is present: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establish an EP 400 with a </a:t>
            </a:r>
            <a:r>
              <a:rPr lang="en-US" sz="2400" i="1" dirty="0"/>
              <a:t>Correspondence</a:t>
            </a:r>
            <a:r>
              <a:rPr lang="en-US" sz="2400" dirty="0"/>
              <a:t> claim label in accordance with </a:t>
            </a:r>
            <a:r>
              <a:rPr lang="fr-FR" sz="2400" dirty="0">
                <a:latin typeface="arial" panose="020B0604020202020204" pitchFamily="34" charset="0"/>
                <a:hlinkClick r:id="rId3"/>
              </a:rPr>
              <a:t>M21-1, Part III, </a:t>
            </a:r>
            <a:r>
              <a:rPr lang="fr-FR" sz="2400" dirty="0" err="1">
                <a:latin typeface="arial" panose="020B0604020202020204" pitchFamily="34" charset="0"/>
                <a:hlinkClick r:id="rId3"/>
              </a:rPr>
              <a:t>Subpart</a:t>
            </a:r>
            <a:r>
              <a:rPr lang="fr-FR" sz="2400" dirty="0">
                <a:latin typeface="arial" panose="020B0604020202020204" pitchFamily="34" charset="0"/>
                <a:hlinkClick r:id="rId3"/>
              </a:rPr>
              <a:t> ii, 3.D.2 </a:t>
            </a:r>
            <a:endParaRPr lang="fr-FR" sz="2400" dirty="0">
              <a:latin typeface="arial" panose="020B0604020202020204" pitchFamily="34" charset="0"/>
            </a:endParaRPr>
          </a:p>
          <a:p>
            <a:pPr lvl="1"/>
            <a:r>
              <a:rPr lang="en-US" sz="2400" dirty="0"/>
              <a:t>during VBMS establishment, assign the claim to the non-rating lane</a:t>
            </a:r>
          </a:p>
          <a:p>
            <a:pPr lvl="1"/>
            <a:r>
              <a:rPr lang="en-US" sz="2400" dirty="0"/>
              <a:t>enter “undeliverable mail” as a contention</a:t>
            </a:r>
          </a:p>
          <a:p>
            <a:pPr lvl="1"/>
            <a:r>
              <a:rPr lang="en-US" sz="2400" dirty="0"/>
              <a:t>update the beneficiary’s record to reflect the new address using guidance in </a:t>
            </a:r>
            <a:r>
              <a:rPr lang="fr-FR" sz="2400" dirty="0">
                <a:latin typeface="arial" panose="020B0604020202020204" pitchFamily="34" charset="0"/>
                <a:hlinkClick r:id="rId4"/>
              </a:rPr>
              <a:t>M21-1, Part III, </a:t>
            </a:r>
            <a:r>
              <a:rPr lang="fr-FR" sz="2400" dirty="0" err="1">
                <a:latin typeface="arial" panose="020B0604020202020204" pitchFamily="34" charset="0"/>
                <a:hlinkClick r:id="rId4"/>
              </a:rPr>
              <a:t>Subpart</a:t>
            </a:r>
            <a:r>
              <a:rPr lang="fr-FR" sz="2400" dirty="0">
                <a:latin typeface="arial" panose="020B0604020202020204" pitchFamily="34" charset="0"/>
                <a:hlinkClick r:id="rId4"/>
              </a:rPr>
              <a:t> ii, 3.C.1</a:t>
            </a:r>
            <a:endParaRPr lang="fr-FR" sz="2400" dirty="0">
              <a:latin typeface="arial" panose="020B0604020202020204" pitchFamily="34" charset="0"/>
            </a:endParaRPr>
          </a:p>
          <a:p>
            <a:pPr lvl="1"/>
            <a:r>
              <a:rPr lang="en-US" sz="2400" dirty="0"/>
              <a:t>if being screened electronically, download the mail from the portal for printing</a:t>
            </a:r>
          </a:p>
          <a:p>
            <a:pPr lvl="1"/>
            <a:r>
              <a:rPr lang="en-US" sz="2400" dirty="0"/>
              <a:t>generate a </a:t>
            </a:r>
            <a:r>
              <a:rPr lang="en-US" sz="2400" i="1" dirty="0"/>
              <a:t>Return Mail</a:t>
            </a:r>
            <a:r>
              <a:rPr lang="en-US" sz="2400" dirty="0"/>
              <a:t> cover letter using the Letter Creator tool or equivalent letter using Personal Computer Generated Letters (PCGL)</a:t>
            </a:r>
          </a:p>
          <a:p>
            <a:pPr lvl="1"/>
            <a:r>
              <a:rPr lang="en-US" sz="2400" dirty="0"/>
              <a:t>send the mail and cover letter to the new address</a:t>
            </a:r>
          </a:p>
          <a:p>
            <a:pPr lvl="1"/>
            <a:r>
              <a:rPr lang="en-US" sz="2400" dirty="0"/>
              <a:t>upload a copy of the cover letter to the electronic claims folder (eFolder), and</a:t>
            </a:r>
          </a:p>
          <a:p>
            <a:pPr lvl="1"/>
            <a:r>
              <a:rPr lang="en-US" sz="2400" dirty="0"/>
              <a:t>clear the EP 400.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024A1-F8B1-4B01-A8B7-215A0C8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78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8&quot; unique_id=&quot;10043&quot;&gt;&lt;/object&gt;&lt;object type=&quot;2&quot; unique_id=&quot;10044&quot;&gt;&lt;object type=&quot;3&quot; unique_id=&quot;10045&quot;&gt;&lt;property id=&quot;20148&quot; value=&quot;5&quot;/&gt;&lt;property id=&quot;20300&quot; value=&quot;Slide 1 - &amp;quot;Returned Mail&amp;quot;&quot;/&gt;&lt;property id=&quot;20307&quot; value=&quot;261&quot;/&gt;&lt;/object&gt;&lt;object type=&quot;3&quot; unique_id=&quot;10046&quot;&gt;&lt;property id=&quot;20148&quot; value=&quot;5&quot;/&gt;&lt;property id=&quot;20300&quot; value=&quot;Slide 2 - &amp;quot;Lesson Objectives&amp;quot;&quot;/&gt;&lt;property id=&quot;20307&quot; value=&quot;262&quot;/&gt;&lt;/object&gt;&lt;object type=&quot;3&quot; unique_id=&quot;10047&quot;&gt;&lt;property id=&quot;20148&quot; value=&quot;5&quot;/&gt;&lt;property id=&quot;20300&quot; value=&quot;Slide 3 - &amp;quot;References&amp;quot;&quot;/&gt;&lt;property id=&quot;20307&quot; value=&quot;263&quot;/&gt;&lt;/object&gt;&lt;object type=&quot;3&quot; unique_id=&quot;10048&quot;&gt;&lt;property id=&quot;20148&quot; value=&quot;5&quot;/&gt;&lt;property id=&quot;20300&quot; value=&quot;Slide 4 - &amp;quot;Understanding Undeliverable Mail and Its Process&amp;quot;&quot;/&gt;&lt;property id=&quot;20307&quot; value=&quot;264&quot;/&gt;&lt;/object&gt;&lt;object type=&quot;3&quot; unique_id=&quot;10063&quot;&gt;&lt;property id=&quot;20148&quot; value=&quot;5&quot;/&gt;&lt;property id=&quot;20300&quot; value=&quot;Slide 20 - &amp;quot;Review&amp;quot;&quot;/&gt;&lt;property id=&quot;20307&quot; value=&quot;280&quot;/&gt;&lt;/object&gt;&lt;object type=&quot;3&quot; unique_id=&quot;10271&quot;&gt;&lt;property id=&quot;20148&quot; value=&quot;5&quot;/&gt;&lt;property id=&quot;20300&quot; value=&quot;Slide 6 - &amp;quot;Types of Essential Mail&amp;quot;&quot;/&gt;&lt;property id=&quot;20307&quot; value=&quot;283&quot;/&gt;&lt;/object&gt;&lt;object type=&quot;3&quot; unique_id=&quot;10272&quot;&gt;&lt;property id=&quot;20148&quot; value=&quot;5&quot;/&gt;&lt;property id=&quot;20300&quot; value=&quot;Slide 7 - &amp;quot;Types of Essential Mail (cont.)&amp;quot;&quot;/&gt;&lt;property id=&quot;20307&quot; value=&quot;284&quot;/&gt;&lt;/object&gt;&lt;object type=&quot;3&quot; unique_id=&quot;10273&quot;&gt;&lt;property id=&quot;20148&quot; value=&quot;5&quot;/&gt;&lt;property id=&quot;20300&quot; value=&quot;Slide 8 - &amp;quot;Nonessential Mail&amp;quot;&quot;/&gt;&lt;property id=&quot;20307&quot; value=&quot;285&quot;/&gt;&lt;/object&gt;&lt;object type=&quot;3&quot; unique_id=&quot;10274&quot;&gt;&lt;property id=&quot;20148&quot; value=&quot;5&quot;/&gt;&lt;property id=&quot;20300&quot; value=&quot;Slide 9 - &amp;quot;Handling Undeliverable Nonessential Mail&amp;quot;&quot;/&gt;&lt;property id=&quot;20307&quot; value=&quot;286&quot;/&gt;&lt;/object&gt;&lt;object type=&quot;3&quot; unique_id=&quot;10275&quot;&gt;&lt;property id=&quot;20148&quot; value=&quot;5&quot;/&gt;&lt;property id=&quot;20300&quot; value=&quot;Slide 10 - &amp;quot;Handling Undeliverable Nonessential Mail (cont.)&amp;quot;&quot;/&gt;&lt;property id=&quot;20307&quot; value=&quot;287&quot;/&gt;&lt;/object&gt;&lt;object type=&quot;3&quot; unique_id=&quot;10276&quot;&gt;&lt;property id=&quot;20148&quot; value=&quot;5&quot;/&gt;&lt;property id=&quot;20300&quot; value=&quot;Slide 11 - &amp;quot;Procedure for Obtaining a Correct Address for Undeliverable Essential Mail&amp;quot;&quot;/&gt;&lt;property id=&quot;20307&quot; value=&quot;288&quot;/&gt;&lt;/object&gt;&lt;object type=&quot;3&quot; unique_id=&quot;10277&quot;&gt;&lt;property id=&quot;20148&quot; value=&quot;5&quot;/&gt;&lt;property id=&quot;20300&quot; value=&quot;Slide 12 - &amp;quot;When a New Address is Obtained&amp;quot;&quot;/&gt;&lt;property id=&quot;20307&quot; value=&quot;300&quot;/&gt;&lt;/object&gt;&lt;object type=&quot;3&quot; unique_id=&quot;10278&quot;&gt;&lt;property id=&quot;20148&quot; value=&quot;5&quot;/&gt;&lt;property id=&quot;20300&quot; value=&quot;Slide 13 - &amp;quot;When a New Address is Obtained (cont.)&amp;quot;&quot;/&gt;&lt;property id=&quot;20307&quot; value=&quot;289&quot;/&gt;&lt;/object&gt;&lt;object type=&quot;3&quot; unique_id=&quot;10279&quot;&gt;&lt;property id=&quot;20148&quot; value=&quot;5&quot;/&gt;&lt;property id=&quot;20300&quot; value=&quot;Slide 14 - &amp;quot;Handling Undeliverable Essential Mail Upon Identification of a New Address – No EP&amp;quot;&quot;/&gt;&lt;property id=&quot;20307&quot; value=&quot;291&quot;/&gt;&lt;/object&gt;&lt;object type=&quot;3&quot; unique_id=&quot;10280&quot;&gt;&lt;property id=&quot;20148&quot; value=&quot;5&quot;/&gt;&lt;property id=&quot;20300&quot; value=&quot;Slide 15 - &amp;quot;Handling Undeliverable Essential Mail Upon Identification of a New Address – No EP (cont.)&amp;quot;&quot;/&gt;&lt;property id=&quot;20307&quot; value=&quot;302&quot;/&gt;&lt;/object&gt;&lt;object type=&quot;3&quot; unique_id=&quot;10281&quot;&gt;&lt;property id=&quot;20148&quot; value=&quot;5&quot;/&gt;&lt;property id=&quot;20300&quot; value=&quot;Slide 16 - &amp;quot;Handling Undeliverable Essential Mail Upon Identification of a New Address – No EP (cont.)&amp;quot;&quot;/&gt;&lt;property id=&quot;20307&quot; value=&quot;304&quot;/&gt;&lt;/object&gt;&lt;object type=&quot;3&quot; unique_id=&quot;10282&quot;&gt;&lt;property id=&quot;20148&quot; value=&quot;5&quot;/&gt;&lt;property id=&quot;20300&quot; value=&quot;Slide 17 - &amp;quot;Handling Undeliverable Essential Mail Upon Identification of a New Address – No EP (cont.)&amp;quot;&quot;/&gt;&lt;property id=&quot;20307&quot; value=&quot;303&quot;/&gt;&lt;/object&gt;&lt;object type=&quot;3&quot; unique_id=&quot;10283&quot;&gt;&lt;property id=&quot;20148&quot; value=&quot;5&quot;/&gt;&lt;property id=&quot;20300&quot; value=&quot;Slide 18 - &amp;quot;Handling Undeliverable Essential Mail Upon Identification of a New Address – No EP (cont.)&amp;quot;&quot;/&gt;&lt;property id=&quot;20307&quot; value=&quot;305&quot;/&gt;&lt;/object&gt;&lt;object type=&quot;3&quot; unique_id=&quot;10284&quot;&gt;&lt;property id=&quot;20148&quot; value=&quot;5&quot;/&gt;&lt;property id=&quot;20300&quot; value=&quot;Slide 19 - &amp;quot;Final Attempt for Updated Address&amp;quot;&quot;/&gt;&lt;property id=&quot;20307&quot; value=&quot;297&quot;/&gt;&lt;/object&gt;&lt;object type=&quot;3&quot; unique_id=&quot;10286&quot;&gt;&lt;property id=&quot;20148&quot; value=&quot;5&quot;/&gt;&lt;property id=&quot;20300&quot; value=&quot;Slide 5 - &amp;quot;Effect of Undeliverable Mail on a Pending Claim or Running Award&amp;quot;&quot;/&gt;&lt;property id=&quot;20307&quot; value=&quot;306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3&quot;/&gt;&lt;/TableIndex&gt;&lt;/ShapeTextInfo&gt;"/>
  <p:tag name="PRESENTER_DUMMYTAG" val="&lt;DummyForForceWrite&gt;&lt;/DummyForForceWrite&gt;"/>
  <p:tag name="HTML_SHAPEINFO" val="&lt;ThreeDShapeInfo&gt;&lt;uuid val=&quot;{04959A33-8F31-4006-BFC8-0212F44C65DE}&quot;/&gt;&lt;isInvalidForFieldText val=&quot;0&quot;/&gt;&lt;Image&gt;&lt;filename val=&quot;C:\Users\VBADENHolcoJ\AppData\Local\Temp\1\CP928014069199Session\CPTrustFolder928014069199\PPTImport928014258569\data\asimages\{04959A33-8F31-4006-BFC8-0212F44C65DE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847EAA79-D05E-4C96-8BAE-4D0C80277683}&quot;/&gt;&lt;isInvalidForFieldText val=&quot;0&quot;/&gt;&lt;Image&gt;&lt;filename val=&quot;C:\Users\VBADENHolcoJ\AppData\Local\Temp\1\CP928014069199Session\CPTrustFolder928014069199\PPTImport928014258569\data\asimages\{847EAA79-D05E-4C96-8BAE-4D0C80277683}_1.png&quot;/&gt;&lt;left val=&quot;71&quot;/&gt;&lt;top val=&quot;492&quot;/&gt;&lt;width val=&quot;249&quot;/&gt;&lt;height val=&quot;9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D99E641D-459A-4946-B21A-111331ABAA21}&quot;/&gt;&lt;isInvalidForFieldText val=&quot;0&quot;/&gt;&lt;Image&gt;&lt;filename val=&quot;C:\Users\VBADENHolcoJ\AppData\Local\Temp\1\CP928014069199Session\CPTrustFolder928014069199\PPTImport928014258569\data\asimages\{D99E641D-459A-4946-B21A-111331ABAA21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84E4D8E-D035-4901-94E1-3125911FD1D3}&quot;/&gt;&lt;isInvalidForFieldText val=&quot;0&quot;/&gt;&lt;Image&gt;&lt;filename val=&quot;C:\Users\VBADENHolcoJ\AppData\Local\Temp\1\CP928014069199Session\CPTrustFolder928014069199\PPTImport928014258569\data\asimages\{284E4D8E-D035-4901-94E1-3125911FD1D3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37&quot;/&gt;&lt;lineCharCount val=&quot;64&quot;/&gt;&lt;lineCharCount val=&quot;5&quot;/&gt;&lt;lineCharCount val=&quot;66&quot;/&gt;&lt;lineCharCount val=&quot;32&quot;/&gt;&lt;lineCharCount val=&quot;63&quot;/&gt;&lt;/TableIndex&gt;&lt;/ShapeTextInfo&gt;"/>
  <p:tag name="HTML_SHAPEINFO" val="&lt;ThreeDShapeInfo&gt;&lt;uuid val=&quot;{3B02B014-2DFE-4B89-BE1D-F1B790BBCA4E}&quot;/&gt;&lt;isInvalidForFieldText val=&quot;0&quot;/&gt;&lt;Image&gt;&lt;filename val=&quot;C:\Users\VBADENHolcoJ\AppData\Local\Temp\1\CP928014069199Session\CPTrustFolder928014069199\PPTImport928014258569\data\asimages\{3B02B014-2DFE-4B89-BE1D-F1B790BBCA4E}_2.png&quot;/&gt;&lt;left val=&quot;42&quot;/&gt;&lt;top val=&quot;208&quot;/&gt;&lt;width val=&quot;87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A8A1C8-80D6-4AF2-BA15-7B78ECFEC0EA}&quot;/&gt;&lt;isInvalidForFieldText val=&quot;0&quot;/&gt;&lt;Image&gt;&lt;filename val=&quot;C:\Users\VBADENHolcoJ\AppData\Local\Temp\1\CP928014069199Session\CPTrustFolder928014069199\PPTImport928014258569\data\asimages\{3EA8A1C8-80D6-4AF2-BA15-7B78ECFEC0EA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84E4D8E-D035-4901-94E1-3125911FD1D3}&quot;/&gt;&lt;isInvalidForFieldText val=&quot;0&quot;/&gt;&lt;Image&gt;&lt;filename val=&quot;C:\Users\VBADENHolcoJ\AppData\Local\Temp\1\CP928014069199Session\CPTrustFolder928014069199\PPTImport928014258569\data\asimages\{284E4D8E-D035-4901-94E1-3125911FD1D3}_2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37&quot;/&gt;&lt;lineCharCount val=&quot;64&quot;/&gt;&lt;lineCharCount val=&quot;5&quot;/&gt;&lt;lineCharCount val=&quot;66&quot;/&gt;&lt;lineCharCount val=&quot;32&quot;/&gt;&lt;lineCharCount val=&quot;63&quot;/&gt;&lt;/TableIndex&gt;&lt;/ShapeTextInfo&gt;"/>
  <p:tag name="HTML_SHAPEINFO" val="&lt;ThreeDShapeInfo&gt;&lt;uuid val=&quot;{3B02B014-2DFE-4B89-BE1D-F1B790BBCA4E}&quot;/&gt;&lt;isInvalidForFieldText val=&quot;0&quot;/&gt;&lt;Image&gt;&lt;filename val=&quot;C:\Users\VBADENHolcoJ\AppData\Local\Temp\1\CP928014069199Session\CPTrustFolder928014069199\PPTImport928014258569\data\asimages\{3B02B014-2DFE-4B89-BE1D-F1B790BBCA4E}_2.png&quot;/&gt;&lt;left val=&quot;42&quot;/&gt;&lt;top val=&quot;208&quot;/&gt;&lt;width val=&quot;870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A8A1C8-80D6-4AF2-BA15-7B78ECFEC0EA}&quot;/&gt;&lt;isInvalidForFieldText val=&quot;0&quot;/&gt;&lt;Image&gt;&lt;filename val=&quot;C:\Users\VBADENHolcoJ\AppData\Local\Temp\1\CP928014069199Session\CPTrustFolder928014069199\PPTImport928014258569\data\asimages\{3EA8A1C8-80D6-4AF2-BA15-7B78ECFEC0EA}_2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D5C93B9-8495-4CC6-AFF8-E5C9774EED3C}&quot;/&gt;&lt;isInvalidForFieldText val=&quot;0&quot;/&gt;&lt;Image&gt;&lt;filename val=&quot;C:\Users\VBADENHolcoJ\AppData\Local\Temp\1\CP928014069199Session\CPTrustFolder928014069199\PPTImport928014258569\data\asimages\{9D5C93B9-8495-4CC6-AFF8-E5C9774EED3C}_3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1&quot;/&gt;&lt;lineCharCount val=&quot;17&quot;/&gt;&lt;lineCharCount val=&quot;1&quot;/&gt;&lt;lineCharCount val=&quot;28&quot;/&gt;&lt;/TableIndex&gt;&lt;/ShapeTextInfo&gt;"/>
  <p:tag name="HTML_SHAPEINFO" val="&lt;ThreeDShapeInfo&gt;&lt;uuid val=&quot;{17314F31-8AB8-4C37-A27B-0D31F0A58B93}&quot;/&gt;&lt;isInvalidForFieldText val=&quot;0&quot;/&gt;&lt;Image&gt;&lt;filename val=&quot;C:\Users\VBADENHolcoJ\AppData\Local\Temp\1\CP928014069199Session\CPTrustFolder928014069199\PPTImport928014258569\data\asimages\{17314F31-8AB8-4C37-A27B-0D31F0A58B93}_3.png&quot;/&gt;&lt;left val=&quot;81&quot;/&gt;&lt;top val=&quot;212&quot;/&gt;&lt;width val=&quot;792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20261E1-7D09-406B-9A68-CD1A7047D573}&quot;/&gt;&lt;isInvalidForFieldText val=&quot;0&quot;/&gt;&lt;Image&gt;&lt;filename val=&quot;C:\Users\VBADENHolcoJ\AppData\Local\Temp\1\CP928014069199Session\CPTrustFolder928014069199\PPTImport928014258569\data\asimages\{520261E1-7D09-406B-9A68-CD1A7047D573}_3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D5B9D49-163B-4F26-B16A-B26DDEB92DBE}&quot;/&gt;&lt;isInvalidForFieldText val=&quot;0&quot;/&gt;&lt;Image&gt;&lt;filename val=&quot;C:\Users\VBADENHolcoJ\AppData\Local\Temp\1\CP928014069199Session\CPTrustFolder928014069199\PPTImport928014258569\data\asimages\{5D5B9D49-163B-4F26-B16A-B26DDEB92DBE}_15.png&quot;/&gt;&lt;left val=&quot;0&quot;/&gt;&lt;top val=&quot;0&quot;/&gt;&lt;width val=&quot;1&quot;/&gt;&lt;height val=&quot;1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521285-9D55-499B-B008-F49778517EEA}&quot;/&gt;&lt;isInvalidForFieldText val=&quot;0&quot;/&gt;&lt;Image&gt;&lt;filename val=&quot;C:\Users\VBADENHolcoJ\AppData\Local\Temp\1\CP928014069199Session\CPTrustFolder928014069199\PPTImport928014258569\data\asimages\{51521285-9D55-499B-B008-F49778517EEA}_15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544C18B-9DB6-44B6-9BEA-2D905027720A}&quot;/&gt;&lt;isInvalidForFieldText val=&quot;0&quot;/&gt;&lt;Image&gt;&lt;filename val=&quot;C:\Users\VBADENHolcoJ\AppData\Local\Temp\1\CP928014069199Session\CPTrustFolder928014069199\PPTImport928014258569\data\asimages\{9544C18B-9DB6-44B6-9BEA-2D905027720A}_15.png&quot;/&gt;&lt;left val=&quot;0&quot;/&gt;&lt;top val=&quot;272&quot;/&gt;&lt;width val=&quot;961&quot;/&gt;&lt;height val=&quot;20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77dce447-0566-47ff-8c07-c9b85fda5322">Non-Rating VSR ISD Review</Document_x0020_Category>
    <Task_x0020_Status xmlns="b64ba0c6-cbc7-4b8a-8400-04e73b36eec3">135</Task_x0020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510ECF943B2439F08A0B15BBF2A24" ma:contentTypeVersion="5" ma:contentTypeDescription="Create a new document." ma:contentTypeScope="" ma:versionID="949aee1b2310784c7b2710851433f1ad">
  <xsd:schema xmlns:xsd="http://www.w3.org/2001/XMLSchema" xmlns:xs="http://www.w3.org/2001/XMLSchema" xmlns:p="http://schemas.microsoft.com/office/2006/metadata/properties" xmlns:ns2="77dce447-0566-47ff-8c07-c9b85fda5322" xmlns:ns3="b64ba0c6-cbc7-4b8a-8400-04e73b36eec3" xmlns:ns4="c13a68cb-816a-4054-99ff-2c26efa9c4e4" targetNamespace="http://schemas.microsoft.com/office/2006/metadata/properties" ma:root="true" ma:fieldsID="0fa04cf0b0c60143c07bea34e14d4e7d" ns2:_="" ns3:_="" ns4:_="">
    <xsd:import namespace="77dce447-0566-47ff-8c07-c9b85fda5322"/>
    <xsd:import namespace="b64ba0c6-cbc7-4b8a-8400-04e73b36eec3"/>
    <xsd:import namespace="c13a68cb-816a-4054-99ff-2c26efa9c4e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3:Task_x0020_Statu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Document Category" ma:format="Dropdown" ma:internalName="Document_x0020_Category">
      <xsd:simpleType>
        <xsd:restriction base="dms:Choice">
          <xsd:enumeration value="RVSR Redesign Documents"/>
          <xsd:enumeration value="VSR Revamp Pre-D Documents"/>
          <xsd:enumeration value="VSR Revamp Post-D Documents"/>
          <xsd:enumeration value="Non-Rating VSR ISD Review"/>
          <xsd:enumeration value="TPSS Course Documents"/>
          <xsd:enumeration value="TPSS Answer Keys"/>
          <xsd:enumeration value="Challenge Course Documents"/>
          <xsd:enumeration value="VASRD"/>
          <xsd:enumeration value="After Challenge Training (ACT)"/>
          <xsd:enumeration value="National Training Curriculum (NTC)"/>
          <xsd:enumeration value="TPSS Projec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ba0c6-cbc7-4b8a-8400-04e73b36eec3" elementFormDefault="qualified">
    <xsd:import namespace="http://schemas.microsoft.com/office/2006/documentManagement/types"/>
    <xsd:import namespace="http://schemas.microsoft.com/office/infopath/2007/PartnerControls"/>
    <xsd:element name="Task_x0020_Status" ma:index="9" nillable="true" ma:displayName="Task Name" ma:list="{8b93bbfd-538f-45a4-95ce-353de2191062}" ma:internalName="Task_x0020_Status" ma:readOnly="false" ma:showField="Title" ma:web="b64ba0c6-cbc7-4b8a-8400-04e73b36eec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68cb-816a-4054-99ff-2c26efa9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7dce447-0566-47ff-8c07-c9b85fda5322"/>
    <ds:schemaRef ds:uri="http://purl.org/dc/terms/"/>
    <ds:schemaRef ds:uri="b64ba0c6-cbc7-4b8a-8400-04e73b36eec3"/>
    <ds:schemaRef ds:uri="http://schemas.openxmlformats.org/package/2006/metadata/core-properties"/>
    <ds:schemaRef ds:uri="c13a68cb-816a-4054-99ff-2c26efa9c4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69D21D-116D-4B8B-82BC-3268FD94B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ce447-0566-47ff-8c07-c9b85fda5322"/>
    <ds:schemaRef ds:uri="b64ba0c6-cbc7-4b8a-8400-04e73b36eec3"/>
    <ds:schemaRef ds:uri="c13a68cb-816a-4054-99ff-2c26efa9c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Style Theme 2</Template>
  <TotalTime>9278</TotalTime>
  <Words>1868</Words>
  <Application>Microsoft Office PowerPoint</Application>
  <PresentationFormat>On-screen Show (4:3)</PresentationFormat>
  <Paragraphs>239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VA Design Style Theme 2</vt:lpstr>
      <vt:lpstr>Returned Mail</vt:lpstr>
      <vt:lpstr>Purpose of This Lesson</vt:lpstr>
      <vt:lpstr>Lesson Objectives</vt:lpstr>
      <vt:lpstr>References</vt:lpstr>
      <vt:lpstr>Effect of Undeliverable Mail on a Pending Claim or Running Award</vt:lpstr>
      <vt:lpstr>Types of Essential Mail</vt:lpstr>
      <vt:lpstr>Types of Essential Mail (cont.)</vt:lpstr>
      <vt:lpstr>Nonessential Mail</vt:lpstr>
      <vt:lpstr>Handling Undeliverable Nonessential Mail</vt:lpstr>
      <vt:lpstr>Handling Undeliverable Nonessential Mail (cont.)</vt:lpstr>
      <vt:lpstr>Procedure for Obtaining a Correct Address for Undeliverable Essential Mail</vt:lpstr>
      <vt:lpstr>When a New Address is Obtained and an EP is Pending</vt:lpstr>
      <vt:lpstr>When a New Address is Obtained and an EP is Pending (cont.)</vt:lpstr>
      <vt:lpstr>Handling Undeliverable Essential Mail Upon Identification of a New Address – No EP</vt:lpstr>
      <vt:lpstr>Handling Undeliverable Essential Mail Upon Identification of a New Address – No EP (cont.)</vt:lpstr>
      <vt:lpstr>Handling Undeliverable Essential Mail Upon Identification of a New Address – No EP (cont.)</vt:lpstr>
      <vt:lpstr>Handling Undeliverable Essential Mail Upon Identification of a New Address – No EP (cont.)</vt:lpstr>
      <vt:lpstr>Handling Undeliverable Essential Mail Upon Identification of a New Address – No EP (cont.)</vt:lpstr>
      <vt:lpstr>Final Attempt to Obtain a Correct Address</vt:lpstr>
      <vt:lpstr>Final Actions When a Correct Address for Essential Mail Is Unobtainable</vt:lpstr>
      <vt:lpstr>Final Actions When a Correct Address for Essential Mail Is Unobtainable (cont.)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Returned Mail PowerPoint Presentation</dc:title>
  <dc:subject>Claims Assistant, RQRS</dc:subject>
  <dc:creator>Department of Veterans Affairs, Veterans Benefits Administration, Compensation Service, STAFF</dc:creator>
  <cp:keywords/>
  <dc:description/>
  <cp:lastModifiedBy>Kathy Poole</cp:lastModifiedBy>
  <cp:revision>518</cp:revision>
  <dcterms:created xsi:type="dcterms:W3CDTF">2014-04-30T02:32:11Z</dcterms:created>
  <dcterms:modified xsi:type="dcterms:W3CDTF">2020-08-04T13:43:00Z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0x0101000A4510ECF943B2439F08A0B15BBF2A24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d00f51d5-ad3d-4362-9f95-d4ff2f30c6d2</vt:lpwstr>
  </property>
</Properties>
</file>