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4"/>
  </p:notesMasterIdLst>
  <p:sldIdLst>
    <p:sldId id="285" r:id="rId7"/>
    <p:sldId id="286" r:id="rId8"/>
    <p:sldId id="343" r:id="rId9"/>
    <p:sldId id="329" r:id="rId10"/>
    <p:sldId id="299" r:id="rId11"/>
    <p:sldId id="303" r:id="rId12"/>
    <p:sldId id="322" r:id="rId13"/>
    <p:sldId id="345" r:id="rId14"/>
    <p:sldId id="349" r:id="rId15"/>
    <p:sldId id="350" r:id="rId16"/>
    <p:sldId id="351" r:id="rId17"/>
    <p:sldId id="352" r:id="rId18"/>
    <p:sldId id="353" r:id="rId19"/>
    <p:sldId id="354" r:id="rId20"/>
    <p:sldId id="355" r:id="rId21"/>
    <p:sldId id="356" r:id="rId22"/>
    <p:sldId id="362" r:id="rId23"/>
    <p:sldId id="357" r:id="rId24"/>
    <p:sldId id="348" r:id="rId25"/>
    <p:sldId id="302" r:id="rId26"/>
    <p:sldId id="358" r:id="rId27"/>
    <p:sldId id="308" r:id="rId28"/>
    <p:sldId id="359" r:id="rId29"/>
    <p:sldId id="360" r:id="rId30"/>
    <p:sldId id="361" r:id="rId31"/>
    <p:sldId id="311" r:id="rId32"/>
    <p:sldId id="287"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350" autoAdjust="0"/>
    <p:restoredTop sz="93969" autoAdjust="0"/>
  </p:normalViewPr>
  <p:slideViewPr>
    <p:cSldViewPr>
      <p:cViewPr varScale="1">
        <p:scale>
          <a:sx n="104" d="100"/>
          <a:sy n="104" d="100"/>
        </p:scale>
        <p:origin x="1530" y="126"/>
      </p:cViewPr>
      <p:guideLst>
        <p:guide orient="horz" pos="2160"/>
        <p:guide pos="2880"/>
        <p:guide orient="horz" pos="672"/>
        <p:guide pos="28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10/31/2019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10/31/2019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10/31/2019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rmc.csra.com/ro" TargetMode="External"/><Relationship Id="rId2" Type="http://schemas.openxmlformats.org/officeDocument/2006/relationships/hyperlink" Target="https://vaww.vrm.km.va.gov/system/templates/selfservice/va_kanew/help/agent/locale/en-US/portal/554400000001034/content/554400000014155/M21-1,-Part-III,-Subpart-iii,-Chapter-2,-Section-B---Migration-of-Service-Records-and-the-Procedures-for-Obtaining-Them#2" TargetMode="External"/><Relationship Id="rId1" Type="http://schemas.openxmlformats.org/officeDocument/2006/relationships/slideLayout" Target="../slideLayouts/slideLayout5.xml"/><Relationship Id="rId5" Type="http://schemas.openxmlformats.org/officeDocument/2006/relationships/hyperlink" Target="https://lll.iii.2.a.3.h./" TargetMode="External"/><Relationship Id="rId4" Type="http://schemas.openxmlformats.org/officeDocument/2006/relationships/hyperlink" Target="https://vaww.vrm.km.va.gov/system/templates/selfservice/va_kanew/help/agent/locale/en-US/portal/554400000001034/content/554400000014163/M21-1,-Part-III,-Subpart-iii,-Chapter-2,-Section-I---Control-and-Follow-Up-of-Requests-for-Service-Records#2"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knowva.ebenefits.va.gov/system/templates/selfservice/va_ssnew/help/customer/locale/en-US/portal/554400000001018/content/554400000105052/Supplemental-Language-Matrix" TargetMode="External"/><Relationship Id="rId2" Type="http://schemas.openxmlformats.org/officeDocument/2006/relationships/hyperlink" Target="https://vaww.vrm.km.va.gov/system/templates/selfservice/va_kanew/help/agent/locale/en-US/portal/554400000001034/content/554400000015809/M21-1-Part-III-Subpart-iv-Chapter-3-Section-A-Examination-Requests-Overview?query=III.iv.3.A.10#10"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September 10,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76200" y="-16933"/>
            <a:ext cx="9104287" cy="707886"/>
          </a:xfrm>
          <a:prstGeom prst="rect">
            <a:avLst/>
          </a:prstGeom>
        </p:spPr>
        <p:txBody>
          <a:bodyPr wrap="none">
            <a:spAutoFit/>
          </a:bodyPr>
          <a:lstStyle/>
          <a:p>
            <a:r>
              <a:rPr lang="en-US" sz="4000" b="1" dirty="0">
                <a:solidFill>
                  <a:schemeClr val="bg1"/>
                </a:solidFill>
                <a:latin typeface="+mj-lt"/>
              </a:rPr>
              <a:t>Exception to MST Checklists Requirement </a:t>
            </a:r>
          </a:p>
        </p:txBody>
      </p:sp>
      <p:sp>
        <p:nvSpPr>
          <p:cNvPr id="2" name="Rectangle 1">
            <a:extLst>
              <a:ext uri="{FF2B5EF4-FFF2-40B4-BE49-F238E27FC236}">
                <a16:creationId xmlns:a16="http://schemas.microsoft.com/office/drawing/2014/main" id="{9291D3F1-37A4-484F-9F1E-8CA1B7F3B335}"/>
              </a:ext>
            </a:extLst>
          </p:cNvPr>
          <p:cNvSpPr/>
          <p:nvPr/>
        </p:nvSpPr>
        <p:spPr>
          <a:xfrm>
            <a:off x="116115" y="685800"/>
            <a:ext cx="8763000" cy="5539978"/>
          </a:xfrm>
          <a:prstGeom prst="rect">
            <a:avLst/>
          </a:prstGeom>
        </p:spPr>
        <p:txBody>
          <a:bodyPr wrap="square">
            <a:spAutoFit/>
          </a:bodyPr>
          <a:lstStyle/>
          <a:p>
            <a:pPr marL="285750" indent="-285750">
              <a:buFont typeface="Wingdings" panose="05000000000000000000" pitchFamily="2" charset="2"/>
              <a:buChar char="Ø"/>
              <a:tabLst>
                <a:tab pos="742950" algn="l"/>
                <a:tab pos="1143000" algn="l"/>
              </a:tabLst>
            </a:pPr>
            <a:r>
              <a:rPr lang="en-US" sz="1600" dirty="0">
                <a:latin typeface="Arial" panose="020B0604020202020204" pitchFamily="34" charset="0"/>
                <a:ea typeface="Calibri" panose="020F0502020204030204" pitchFamily="34" charset="0"/>
                <a:cs typeface="Arial" panose="020B0604020202020204" pitchFamily="34" charset="0"/>
              </a:rPr>
              <a:t>As indicated in III.i.2.D.4.c. and discussed on the May Call, it is not necessary for MSCs to develop for stressors in PTSD claims from AD IDES participants. III.i.2.D.4.c further stipulates that MSCs must refer cases to the MST coordinator only in the limited cases that require stressor development (typically limited to cases involving NAD participants). As indicated during the May Call, this guidance is equally applicable to BDD claimants. </a:t>
            </a:r>
            <a:endParaRPr lang="en-US" sz="1600" dirty="0">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Wingdings" panose="05000000000000000000" pitchFamily="2" charset="2"/>
              <a:buChar char="Ø"/>
              <a:tabLst>
                <a:tab pos="742950" algn="l"/>
                <a:tab pos="1143000" algn="l"/>
              </a:tabLst>
            </a:pPr>
            <a:r>
              <a:rPr lang="en-US" sz="1600" dirty="0">
                <a:latin typeface="Arial" panose="020B0604020202020204" pitchFamily="34" charset="0"/>
                <a:ea typeface="Calibri" panose="020F0502020204030204" pitchFamily="34" charset="0"/>
                <a:cs typeface="Arial" panose="020B0604020202020204" pitchFamily="34" charset="0"/>
              </a:rPr>
              <a:t>lll.iv.4.O.3.g was recently updated to indicate that in any rating decision addressing an MST related condition, three MST related checklists (primarily concerned with stressor verification) must be completed and uploaded to the claims folder.  However, in consideration of the special circumstances of Pre-Discharge claims, which prevent the need for stressor verification, Comp Service and OFO have determined that an exception to the MST checklists requirement is warranted in cases involving: </a:t>
            </a:r>
            <a:endParaRPr lang="en-US" sz="1600" dirty="0">
              <a:latin typeface="Arial" panose="020B0604020202020204" pitchFamily="34" charset="0"/>
              <a:ea typeface="Times New Roman" panose="02020603050405020304" pitchFamily="18" charset="0"/>
              <a:cs typeface="Arial" panose="020B0604020202020204" pitchFamily="34" charset="0"/>
            </a:endParaRPr>
          </a:p>
          <a:p>
            <a:pPr marL="855663" marR="0" lvl="0" indent="-342900">
              <a:spcBef>
                <a:spcPts val="0"/>
              </a:spcBef>
              <a:buFont typeface="Symbol" panose="05050102010706020507" pitchFamily="18" charset="2"/>
              <a:buChar char=""/>
              <a:tabLst>
                <a:tab pos="742950" algn="l"/>
                <a:tab pos="1143000" algn="l"/>
              </a:tabLst>
            </a:pPr>
            <a:r>
              <a:rPr lang="en-US" sz="1400" dirty="0">
                <a:latin typeface="Arial" panose="020B0604020202020204" pitchFamily="34" charset="0"/>
                <a:ea typeface="Calibri" panose="020F0502020204030204" pitchFamily="34" charset="0"/>
                <a:cs typeface="Arial" panose="020B0604020202020204" pitchFamily="34" charset="0"/>
              </a:rPr>
              <a:t>AD IDES participants and</a:t>
            </a:r>
            <a:endParaRPr lang="en-US" sz="1400" dirty="0">
              <a:latin typeface="Arial" panose="020B0604020202020204" pitchFamily="34" charset="0"/>
              <a:cs typeface="Arial" panose="020B0604020202020204" pitchFamily="34" charset="0"/>
            </a:endParaRPr>
          </a:p>
          <a:p>
            <a:pPr marL="855663" marR="0" lvl="0" indent="-342900">
              <a:spcBef>
                <a:spcPts val="0"/>
              </a:spcBef>
              <a:buFont typeface="Symbol" panose="05050102010706020507" pitchFamily="18" charset="2"/>
              <a:buChar char=""/>
              <a:tabLst>
                <a:tab pos="742950" algn="l"/>
                <a:tab pos="1143000" algn="l"/>
              </a:tabLst>
            </a:pPr>
            <a:r>
              <a:rPr lang="en-US" sz="1400" dirty="0">
                <a:latin typeface="Arial" panose="020B0604020202020204" pitchFamily="34" charset="0"/>
                <a:ea typeface="Calibri" panose="020F0502020204030204" pitchFamily="34" charset="0"/>
                <a:cs typeface="Arial" panose="020B0604020202020204" pitchFamily="34" charset="0"/>
              </a:rPr>
              <a:t>BDD participants</a:t>
            </a:r>
            <a:endParaRPr lang="en-US" sz="1400" dirty="0">
              <a:latin typeface="Arial" panose="020B0604020202020204" pitchFamily="34" charset="0"/>
              <a:cs typeface="Arial" panose="020B0604020202020204" pitchFamily="34" charset="0"/>
            </a:endParaRPr>
          </a:p>
          <a:p>
            <a:pPr>
              <a:tabLst>
                <a:tab pos="742950" algn="l"/>
                <a:tab pos="1143000" algn="l"/>
              </a:tabLst>
            </a:pPr>
            <a:r>
              <a:rPr lang="en-US" sz="1600" b="1" dirty="0">
                <a:latin typeface="Arial" panose="020B0604020202020204" pitchFamily="34" charset="0"/>
                <a:ea typeface="Calibri" panose="020F0502020204030204" pitchFamily="34" charset="0"/>
                <a:cs typeface="Arial" panose="020B0604020202020204" pitchFamily="34" charset="0"/>
              </a:rPr>
              <a:t>Important:</a:t>
            </a:r>
            <a:r>
              <a:rPr lang="en-US" sz="1600" dirty="0">
                <a:latin typeface="Arial" panose="020B0604020202020204" pitchFamily="34" charset="0"/>
                <a:ea typeface="Calibri" panose="020F0502020204030204" pitchFamily="34" charset="0"/>
                <a:cs typeface="Arial" panose="020B0604020202020204" pitchFamily="34" charset="0"/>
              </a:rPr>
              <a:t>  Use of the MST checklists remains mandatory in MST claims from IDES participants serving in the NG/R who are NAD.  </a:t>
            </a:r>
            <a:endParaRPr lang="en-US" sz="1600" dirty="0">
              <a:latin typeface="Arial" panose="020B0604020202020204" pitchFamily="34" charset="0"/>
              <a:ea typeface="Times New Roman" panose="02020603050405020304" pitchFamily="18" charset="0"/>
              <a:cs typeface="Arial" panose="020B0604020202020204" pitchFamily="34" charset="0"/>
            </a:endParaRPr>
          </a:p>
          <a:p>
            <a:pPr>
              <a:tabLst>
                <a:tab pos="742950" algn="l"/>
                <a:tab pos="1143000" algn="l"/>
              </a:tabLst>
            </a:pPr>
            <a:r>
              <a:rPr lang="en-US" sz="1600" dirty="0">
                <a:latin typeface="Arial" panose="020B0604020202020204" pitchFamily="34" charset="0"/>
                <a:ea typeface="Calibri" panose="020F0502020204030204" pitchFamily="34" charset="0"/>
                <a:cs typeface="Arial" panose="020B0604020202020204" pitchFamily="34" charset="0"/>
              </a:rPr>
              <a:t>The rationale for this exception is as outlined in III.i.2.D.4.c: Pre-Discharge claimants will receive in-service VA examinations. An in-service diagnosis of PTSD (or other MST-related condition) would be sufficient to support a grant on a direct basis. Alternatively, VA examination results showing no diagnosis would also make stressor development unnecessary. </a:t>
            </a:r>
            <a:endParaRPr lang="en-US" sz="1600" dirty="0">
              <a:latin typeface="Arial" panose="020B0604020202020204" pitchFamily="34" charset="0"/>
              <a:ea typeface="Times New Roman" panose="02020603050405020304" pitchFamily="18" charset="0"/>
              <a:cs typeface="Arial" panose="020B0604020202020204" pitchFamily="34" charset="0"/>
            </a:endParaRPr>
          </a:p>
          <a:p>
            <a:pPr>
              <a:tabLst>
                <a:tab pos="742950" algn="l"/>
                <a:tab pos="1143000" algn="l"/>
              </a:tabLst>
            </a:pPr>
            <a:r>
              <a:rPr lang="en-US" sz="1600" dirty="0">
                <a:latin typeface="Arial" panose="020B0604020202020204" pitchFamily="34" charset="0"/>
                <a:ea typeface="Calibri" panose="020F0502020204030204" pitchFamily="34" charset="0"/>
                <a:cs typeface="Arial" panose="020B0604020202020204" pitchFamily="34" charset="0"/>
              </a:rPr>
              <a:t>This exception is effective immediately; an update to lll.iv.4.O.3.g to acknowledge this exception is forthcoming. OFO will also send out notification regarding this topic to the field for distribution.</a:t>
            </a:r>
            <a:endParaRPr lang="en-US" sz="1600"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90250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990600" y="2445365"/>
            <a:ext cx="7162800" cy="707886"/>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S ????"/>
                <a:cs typeface="+mn-cs"/>
              </a:rPr>
              <a:t>IDES Specific Topics</a:t>
            </a:r>
            <a:endParaRPr kumimoji="0" lang="en-US" sz="3200" b="1" i="0" u="none" strike="noStrike" kern="1200" cap="none" spc="0" normalizeH="0" baseline="0" noProof="0" dirty="0">
              <a:ln>
                <a:noFill/>
              </a:ln>
              <a:solidFill>
                <a:prstClr val="black"/>
              </a:solidFill>
              <a:effectLst/>
              <a:uLnTx/>
              <a:uFillTx/>
              <a:latin typeface="Calibri"/>
              <a:ea typeface="Times New Roman"/>
              <a:cs typeface="+mn-cs"/>
            </a:endParaRPr>
          </a:p>
        </p:txBody>
      </p:sp>
    </p:spTree>
    <p:extLst>
      <p:ext uri="{BB962C8B-B14F-4D97-AF65-F5344CB8AC3E}">
        <p14:creationId xmlns:p14="http://schemas.microsoft.com/office/powerpoint/2010/main" val="357163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DB0763E0-1E05-4126-9783-C79BD881BCAC}"/>
              </a:ext>
            </a:extLst>
          </p:cNvPr>
          <p:cNvSpPr/>
          <p:nvPr/>
        </p:nvSpPr>
        <p:spPr>
          <a:xfrm>
            <a:off x="0" y="-16933"/>
            <a:ext cx="9289402" cy="553998"/>
          </a:xfrm>
          <a:prstGeom prst="rect">
            <a:avLst/>
          </a:prstGeom>
        </p:spPr>
        <p:txBody>
          <a:bodyPr wrap="none">
            <a:spAutoFit/>
          </a:bodyPr>
          <a:lstStyle/>
          <a:p>
            <a:r>
              <a:rPr lang="en-US" sz="3000" b="1" dirty="0">
                <a:solidFill>
                  <a:schemeClr val="bg1"/>
                </a:solidFill>
                <a:latin typeface="+mj-lt"/>
              </a:rPr>
              <a:t>Handling IDES Cases with Previous STRs in VA Possession </a:t>
            </a:r>
          </a:p>
        </p:txBody>
      </p:sp>
      <p:sp>
        <p:nvSpPr>
          <p:cNvPr id="2" name="Rectangle 1">
            <a:extLst>
              <a:ext uri="{FF2B5EF4-FFF2-40B4-BE49-F238E27FC236}">
                <a16:creationId xmlns:a16="http://schemas.microsoft.com/office/drawing/2014/main" id="{DAE3DFDA-B83A-4624-B871-91602FD74849}"/>
              </a:ext>
            </a:extLst>
          </p:cNvPr>
          <p:cNvSpPr/>
          <p:nvPr/>
        </p:nvSpPr>
        <p:spPr>
          <a:xfrm>
            <a:off x="152400" y="717113"/>
            <a:ext cx="8839200" cy="5769528"/>
          </a:xfrm>
          <a:prstGeom prst="rect">
            <a:avLst/>
          </a:prstGeom>
        </p:spPr>
        <p:txBody>
          <a:bodyPr wrap="square">
            <a:spAutoFit/>
          </a:bodyPr>
          <a:lstStyle/>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PEBLOs are generally responsible for providing all STRs for current and previous periods of service (POS) as part of a compete IDES referral package—except when the prior STRs are in VA possession  </a:t>
            </a:r>
          </a:p>
          <a:p>
            <a:r>
              <a:rPr lang="en-US" sz="1600" b="1" dirty="0">
                <a:latin typeface="Arial" panose="020B0604020202020204" pitchFamily="34" charset="0"/>
                <a:cs typeface="Arial" panose="020B0604020202020204" pitchFamily="34" charset="0"/>
              </a:rPr>
              <a:t>Note:</a:t>
            </a:r>
            <a:r>
              <a:rPr lang="en-US" sz="1600" dirty="0">
                <a:latin typeface="Arial" panose="020B0604020202020204" pitchFamily="34" charset="0"/>
                <a:cs typeface="Arial" panose="020B0604020202020204" pitchFamily="34" charset="0"/>
              </a:rPr>
              <a:t> If a SM was immediately assigned to a Reserve unit after being released from AD, his/her service department should have sent the SMs STRs to that unit for storage/maintenance.  These records are considered in DoD possession and should be provide with the IDES referral.  </a:t>
            </a:r>
          </a:p>
          <a:p>
            <a:r>
              <a:rPr lang="en-US" sz="1600" dirty="0">
                <a:latin typeface="Arial" panose="020B0604020202020204" pitchFamily="34" charset="0"/>
                <a:cs typeface="Arial" panose="020B0604020202020204" pitchFamily="34" charset="0"/>
              </a:rPr>
              <a:t>If the PEBLO provides a referral without STRs from a previous POS (and indicates that the records are missing or not in DoD possession), the MSC must determine if the records are in VA possession and take any appropriate action to ensure the records are available in the eFolder.  Required MSC action in these instances is summarized below.</a:t>
            </a:r>
          </a:p>
          <a:p>
            <a:pPr marL="342900" marR="0" lvl="0" indent="-342900">
              <a:spcBef>
                <a:spcPts val="0"/>
              </a:spcBef>
              <a:buFont typeface="Symbol" panose="05050102010706020507" pitchFamily="18" charset="2"/>
              <a:buChar char=""/>
            </a:pPr>
            <a:r>
              <a:rPr lang="en-US" sz="1500" dirty="0">
                <a:solidFill>
                  <a:srgbClr val="000000"/>
                </a:solidFill>
                <a:latin typeface="Arial" panose="020B0604020202020204" pitchFamily="34" charset="0"/>
                <a:ea typeface="Calibri" panose="020F0502020204030204" pitchFamily="34" charset="0"/>
              </a:rPr>
              <a:t>Determine if the records are included in the VBMS eFolder. Records may be in the eFolder if the participant filed a previous VA claim, or as part of the RMC File Bank Extraction Project.</a:t>
            </a:r>
            <a:endParaRPr lang="en-US" sz="15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buFont typeface="Symbol" panose="05050102010706020507" pitchFamily="18" charset="2"/>
              <a:buChar char=""/>
            </a:pPr>
            <a:r>
              <a:rPr lang="en-US" sz="1500" dirty="0">
                <a:solidFill>
                  <a:srgbClr val="000000"/>
                </a:solidFill>
                <a:latin typeface="Arial" panose="020B0604020202020204" pitchFamily="34" charset="0"/>
                <a:ea typeface="Calibri" panose="020F0502020204030204" pitchFamily="34" charset="0"/>
              </a:rPr>
              <a:t>If the STRs are not in the VBMS eFolder, the MSC must determine the end date of the previous POS, and take action according to the table shown in </a:t>
            </a:r>
            <a:r>
              <a:rPr lang="en-US" sz="1500" u="sng" dirty="0">
                <a:solidFill>
                  <a:srgbClr val="0000FF"/>
                </a:solidFill>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rPr>
              <a:t>lll.iii.2.B.2.e. </a:t>
            </a:r>
            <a:endParaRPr lang="en-US" sz="1500" dirty="0">
              <a:solidFill>
                <a:srgbClr val="000000"/>
              </a:solidFill>
              <a:latin typeface="Times New Roman" panose="02020603050405020304" pitchFamily="18" charset="0"/>
              <a:ea typeface="Times New Roman" panose="02020603050405020304" pitchFamily="18" charset="0"/>
            </a:endParaRPr>
          </a:p>
          <a:p>
            <a:pPr marL="685800" marR="0" lvl="0" indent="-342900">
              <a:lnSpc>
                <a:spcPct val="115000"/>
              </a:lnSpc>
              <a:spcBef>
                <a:spcPts val="0"/>
              </a:spcBef>
              <a:spcAft>
                <a:spcPts val="1000"/>
              </a:spcAft>
              <a:buFont typeface="Courier New" panose="02070309020205020404" pitchFamily="49" charset="0"/>
              <a:buChar char="o"/>
            </a:pPr>
            <a:r>
              <a:rPr lang="en-US" sz="1500" b="1" u="sng" dirty="0">
                <a:solidFill>
                  <a:srgbClr val="000000"/>
                </a:solidFill>
                <a:latin typeface="Arial" panose="020B0604020202020204" pitchFamily="34" charset="0"/>
                <a:ea typeface="Calibri" panose="020F0502020204030204" pitchFamily="34" charset="0"/>
              </a:rPr>
              <a:t>If records were previously stored at the RMC</a:t>
            </a:r>
            <a:r>
              <a:rPr lang="en-US" sz="1500" dirty="0">
                <a:solidFill>
                  <a:srgbClr val="000000"/>
                </a:solidFill>
                <a:latin typeface="Arial" panose="020B0604020202020204" pitchFamily="34" charset="0"/>
                <a:ea typeface="Calibri" panose="020F0502020204030204" pitchFamily="34" charset="0"/>
              </a:rPr>
              <a:t> (but not yet shown in the eFolder): </a:t>
            </a:r>
            <a:endParaRPr lang="en-US" sz="1500" dirty="0">
              <a:solidFill>
                <a:srgbClr val="000000"/>
              </a:solidFill>
              <a:latin typeface="Times New Roman" panose="02020603050405020304" pitchFamily="18" charset="0"/>
              <a:ea typeface="Times New Roman" panose="02020603050405020304" pitchFamily="18" charset="0"/>
            </a:endParaRPr>
          </a:p>
          <a:p>
            <a:pPr marL="685800" marR="0" lvl="1">
              <a:lnSpc>
                <a:spcPct val="115000"/>
              </a:lnSpc>
              <a:spcBef>
                <a:spcPts val="0"/>
              </a:spcBef>
              <a:buFont typeface="Courier New" panose="02070309020205020404" pitchFamily="49" charset="0"/>
              <a:buChar char="-"/>
            </a:pPr>
            <a:r>
              <a:rPr lang="en-US" sz="1500" dirty="0">
                <a:latin typeface="Arial" panose="020B0604020202020204" pitchFamily="34" charset="0"/>
                <a:ea typeface="Calibri" panose="020F0502020204030204" pitchFamily="34" charset="0"/>
                <a:cs typeface="Times New Roman" panose="02020603050405020304" pitchFamily="18" charset="0"/>
              </a:rPr>
              <a:t> check the </a:t>
            </a:r>
            <a:r>
              <a:rPr lang="en-US" sz="1500"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RMC Source Material Tracking System (SMTS) Portal</a:t>
            </a:r>
            <a:r>
              <a:rPr lang="en-US" sz="1500" dirty="0">
                <a:latin typeface="Arial" panose="020B0604020202020204" pitchFamily="34" charset="0"/>
                <a:ea typeface="Calibri" panose="020F0502020204030204" pitchFamily="34" charset="0"/>
                <a:cs typeface="Times New Roman" panose="02020603050405020304" pitchFamily="18" charset="0"/>
              </a:rPr>
              <a:t> to determine the status of the STR, and </a:t>
            </a:r>
            <a:endParaRPr lang="en-US" sz="1500" dirty="0">
              <a:cs typeface="Times New Roman" panose="02020603050405020304" pitchFamily="18" charset="0"/>
            </a:endParaRPr>
          </a:p>
          <a:p>
            <a:pPr marL="685800" marR="0" lvl="1">
              <a:lnSpc>
                <a:spcPct val="115000"/>
              </a:lnSpc>
              <a:spcBef>
                <a:spcPts val="0"/>
              </a:spcBef>
              <a:buFont typeface="Courier New" panose="02070309020205020404" pitchFamily="49" charset="0"/>
              <a:buChar char="-"/>
            </a:pPr>
            <a:r>
              <a:rPr lang="en-US" sz="1500" dirty="0">
                <a:latin typeface="Arial" panose="020B0604020202020204" pitchFamily="34" charset="0"/>
                <a:ea typeface="Calibri" panose="020F0502020204030204" pitchFamily="34" charset="0"/>
                <a:cs typeface="Times New Roman" panose="02020603050405020304" pitchFamily="18" charset="0"/>
              </a:rPr>
              <a:t> add tracked items as required by </a:t>
            </a:r>
            <a:r>
              <a:rPr lang="en-US" sz="1500" u="sng" dirty="0">
                <a:solidFill>
                  <a:srgbClr val="0000FF"/>
                </a:solidFill>
                <a:latin typeface="Arial" panose="020B06040202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lll.iii.2.l.2.a. </a:t>
            </a:r>
            <a:endParaRPr lang="en-US" sz="1500" dirty="0">
              <a:cs typeface="Times New Roman" panose="02020603050405020304" pitchFamily="18" charset="0"/>
            </a:endParaRPr>
          </a:p>
          <a:p>
            <a:pPr marL="685800" indent="-342900"/>
            <a:r>
              <a:rPr lang="en-US" sz="1500" b="1" dirty="0">
                <a:latin typeface="Arial" panose="020B0604020202020204" pitchFamily="34" charset="0"/>
                <a:ea typeface="Calibri" panose="020F0502020204030204" pitchFamily="34" charset="0"/>
              </a:rPr>
              <a:t>Note</a:t>
            </a:r>
            <a:r>
              <a:rPr lang="en-US" sz="1500" dirty="0">
                <a:latin typeface="Arial" panose="020B0604020202020204" pitchFamily="34" charset="0"/>
                <a:ea typeface="Calibri" panose="020F0502020204030204" pitchFamily="34" charset="0"/>
              </a:rPr>
              <a:t>: VBA employees can access the SMTS Portal with their PIV credentials, but must first complete the SMTS Portal Training in TMS, (</a:t>
            </a:r>
            <a:r>
              <a:rPr lang="en-US" sz="1500" i="1" dirty="0">
                <a:latin typeface="Arial" panose="020B0604020202020204" pitchFamily="34" charset="0"/>
                <a:ea typeface="Calibri" panose="020F0502020204030204" pitchFamily="34" charset="0"/>
              </a:rPr>
              <a:t>VA 4472819).  </a:t>
            </a:r>
            <a:endParaRPr lang="en-US" sz="1500" dirty="0"/>
          </a:p>
          <a:p>
            <a:pPr marL="685800" marR="0" lvl="0" indent="-342900">
              <a:lnSpc>
                <a:spcPct val="115000"/>
              </a:lnSpc>
              <a:spcBef>
                <a:spcPts val="0"/>
              </a:spcBef>
              <a:spcAft>
                <a:spcPts val="1000"/>
              </a:spcAft>
              <a:buFont typeface="Courier New" panose="02070309020205020404" pitchFamily="49" charset="0"/>
              <a:buChar char="o"/>
              <a:tabLst>
                <a:tab pos="742950" algn="l"/>
              </a:tabLst>
            </a:pPr>
            <a:r>
              <a:rPr lang="en-US" sz="1500" b="1" u="sng" dirty="0">
                <a:latin typeface="Arial" panose="020B0604020202020204" pitchFamily="34" charset="0"/>
                <a:ea typeface="Calibri" panose="020F0502020204030204" pitchFamily="34" charset="0"/>
              </a:rPr>
              <a:t>If records are stored at NPRC,</a:t>
            </a:r>
            <a:r>
              <a:rPr lang="en-US" sz="1500" dirty="0">
                <a:latin typeface="Arial" panose="020B0604020202020204" pitchFamily="34" charset="0"/>
                <a:ea typeface="Calibri" panose="020F0502020204030204" pitchFamily="34" charset="0"/>
              </a:rPr>
              <a:t> use PIES to request the records as required by </a:t>
            </a:r>
            <a:r>
              <a:rPr lang="en-US" sz="1500" u="sng" dirty="0">
                <a:solidFill>
                  <a:srgbClr val="0000FF"/>
                </a:solidFill>
                <a:latin typeface="Arial" panose="020B060402020202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lll.iii.2.A.3.h.</a:t>
            </a:r>
            <a:endParaRPr lang="en-US" sz="1500" dirty="0"/>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5770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7ED5334-88B4-46C5-BC5F-FC921D43336D}"/>
              </a:ext>
            </a:extLst>
          </p:cNvPr>
          <p:cNvSpPr/>
          <p:nvPr/>
        </p:nvSpPr>
        <p:spPr>
          <a:xfrm>
            <a:off x="100844" y="-16933"/>
            <a:ext cx="9119356" cy="615553"/>
          </a:xfrm>
          <a:prstGeom prst="rect">
            <a:avLst/>
          </a:prstGeom>
        </p:spPr>
        <p:txBody>
          <a:bodyPr wrap="none">
            <a:spAutoFit/>
          </a:bodyPr>
          <a:lstStyle/>
          <a:p>
            <a:r>
              <a:rPr lang="en-US" sz="3400" b="1" dirty="0">
                <a:solidFill>
                  <a:schemeClr val="bg1"/>
                </a:solidFill>
                <a:latin typeface="+mj-lt"/>
              </a:rPr>
              <a:t>Determining the Effective Date in NAD IDES Cases</a:t>
            </a:r>
          </a:p>
        </p:txBody>
      </p:sp>
      <p:sp>
        <p:nvSpPr>
          <p:cNvPr id="2" name="Rectangle 1">
            <a:extLst>
              <a:ext uri="{FF2B5EF4-FFF2-40B4-BE49-F238E27FC236}">
                <a16:creationId xmlns:a16="http://schemas.microsoft.com/office/drawing/2014/main" id="{17D225B3-9AF1-49D2-B29D-E79038D94450}"/>
              </a:ext>
            </a:extLst>
          </p:cNvPr>
          <p:cNvSpPr/>
          <p:nvPr/>
        </p:nvSpPr>
        <p:spPr>
          <a:xfrm>
            <a:off x="146051" y="685800"/>
            <a:ext cx="8942312" cy="5552289"/>
          </a:xfrm>
          <a:prstGeom prst="rect">
            <a:avLst/>
          </a:prstGeom>
        </p:spPr>
        <p:txBody>
          <a:bodyPr wrap="square">
            <a:spAutoFit/>
          </a:bodyPr>
          <a:lstStyle/>
          <a:p>
            <a:pPr marL="285750" indent="-285750">
              <a:buFont typeface="Wingdings" panose="05000000000000000000" pitchFamily="2" charset="2"/>
              <a:buChar char="Ø"/>
              <a:tabLst>
                <a:tab pos="742950" algn="l"/>
              </a:tabLst>
            </a:pP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As discussed on the July call, the date of the receipt of the 0819 will serve as the </a:t>
            </a:r>
            <a:r>
              <a:rPr lang="en-US" sz="1400" dirty="0" err="1">
                <a:solidFill>
                  <a:srgbClr val="000000"/>
                </a:solidFill>
                <a:latin typeface="Arial" panose="020B0604020202020204" pitchFamily="34" charset="0"/>
                <a:ea typeface="Calibri" panose="020F0502020204030204" pitchFamily="34" charset="0"/>
                <a:cs typeface="Arial" panose="020B0604020202020204" pitchFamily="34" charset="0"/>
              </a:rPr>
              <a:t>DoC</a:t>
            </a: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 for the EP 689, and in claims from Veterans who are NAD, this same date will generally serve as the effective date of award for all IDES issues (i.e., all issues raised during the initial interview with the MSC).  This policy is specified by</a:t>
            </a:r>
            <a:r>
              <a:rPr lang="en-US" sz="1400" dirty="0">
                <a:latin typeface="Arial" panose="020B0604020202020204" pitchFamily="34" charset="0"/>
                <a:ea typeface="Calibri" panose="020F0502020204030204" pitchFamily="34" charset="0"/>
                <a:cs typeface="Arial" panose="020B0604020202020204" pitchFamily="34" charset="0"/>
              </a:rPr>
              <a:t> lll,i.2.F.2.d (step 5). </a:t>
            </a:r>
            <a:endParaRPr lang="en-US" sz="1400" dirty="0">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Wingdings" panose="05000000000000000000" pitchFamily="2" charset="2"/>
              <a:buChar char="Ø"/>
              <a:tabLst>
                <a:tab pos="742950" algn="l"/>
              </a:tabLst>
            </a:pP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The 0819 (in and of itself) no longer represents a formal VA claim; however, the form continues to maintain the function to preserve an effective date when a formal claim is submitted during the initial IDES interview.  In this respect, the 0819 is similar to an intent to file (ITF). In NAD cases, when a formal clam is submitted at the initial interview, the 0819 is a DOC placeholder, all applicable effective date rules may be applied based on the date of receipt of the 0819. </a:t>
            </a:r>
            <a:endPar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tabLst>
                <a:tab pos="742950" algn="l"/>
              </a:tabLst>
            </a:pP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	A 0819 does </a:t>
            </a:r>
            <a:r>
              <a:rPr lang="en-US" sz="1400" b="1" dirty="0">
                <a:solidFill>
                  <a:srgbClr val="000000"/>
                </a:solidFill>
                <a:latin typeface="Arial" panose="020B0604020202020204" pitchFamily="34" charset="0"/>
                <a:ea typeface="Calibri" panose="020F0502020204030204" pitchFamily="34" charset="0"/>
                <a:cs typeface="Arial" panose="020B0604020202020204" pitchFamily="34" charset="0"/>
              </a:rPr>
              <a:t>not</a:t>
            </a: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 serve to preserve an effective date if: </a:t>
            </a:r>
            <a:endPar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1143000" marR="0" lvl="2" indent="-228600">
              <a:lnSpc>
                <a:spcPct val="115000"/>
              </a:lnSpc>
              <a:spcBef>
                <a:spcPts val="0"/>
              </a:spcBef>
              <a:spcAft>
                <a:spcPts val="1000"/>
              </a:spcAft>
              <a:buFont typeface="Symbol" panose="05050102010706020507" pitchFamily="18" charset="2"/>
              <a:buChar char=""/>
              <a:tabLst>
                <a:tab pos="742950" algn="l"/>
                <a:tab pos="1143000" algn="l"/>
              </a:tabLst>
            </a:pPr>
            <a:r>
              <a:rPr lang="en-US" sz="1600" dirty="0">
                <a:latin typeface="Arial" panose="020B0604020202020204" pitchFamily="34" charset="0"/>
                <a:ea typeface="Calibri" panose="020F0502020204030204" pitchFamily="34" charset="0"/>
                <a:cs typeface="Arial" panose="020B0604020202020204" pitchFamily="34" charset="0"/>
              </a:rPr>
              <a:t>The participant declines to file a VA claim at the initial interview </a:t>
            </a:r>
            <a:endParaRPr lang="en-US" sz="1600" dirty="0">
              <a:latin typeface="Arial" panose="020B0604020202020204" pitchFamily="34" charset="0"/>
              <a:cs typeface="Arial" panose="020B0604020202020204" pitchFamily="34" charset="0"/>
            </a:endParaRPr>
          </a:p>
          <a:p>
            <a:pPr marL="1143000" marR="0" lvl="2" indent="-228600">
              <a:lnSpc>
                <a:spcPct val="115000"/>
              </a:lnSpc>
              <a:spcBef>
                <a:spcPts val="0"/>
              </a:spcBef>
              <a:spcAft>
                <a:spcPts val="1000"/>
              </a:spcAft>
              <a:buFont typeface="Symbol" panose="05050102010706020507" pitchFamily="18" charset="2"/>
              <a:buChar char=""/>
              <a:tabLst>
                <a:tab pos="742950" algn="l"/>
                <a:tab pos="1143000" algn="l"/>
              </a:tabLst>
            </a:pPr>
            <a:r>
              <a:rPr lang="en-US" sz="1600" dirty="0">
                <a:latin typeface="Arial" panose="020B0604020202020204" pitchFamily="34" charset="0"/>
                <a:ea typeface="Calibri" panose="020F0502020204030204" pitchFamily="34" charset="0"/>
                <a:cs typeface="Arial" panose="020B0604020202020204" pitchFamily="34" charset="0"/>
              </a:rPr>
              <a:t>For any issues raised after the conclusion of the initial interview</a:t>
            </a:r>
            <a:r>
              <a:rPr lang="en-US" sz="2000" dirty="0">
                <a:latin typeface="Arial" panose="020B0604020202020204" pitchFamily="34" charset="0"/>
                <a:ea typeface="Calibri" panose="020F050202020403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marR="0" lvl="2">
              <a:lnSpc>
                <a:spcPct val="115000"/>
              </a:lnSpc>
              <a:spcBef>
                <a:spcPts val="0"/>
              </a:spcBef>
              <a:spcAft>
                <a:spcPts val="1000"/>
              </a:spcAft>
              <a:tabLst>
                <a:tab pos="742950" algn="l"/>
                <a:tab pos="1143000" algn="l"/>
              </a:tabLst>
            </a:pPr>
            <a:r>
              <a:rPr lang="en-US" sz="1400" b="1" dirty="0">
                <a:solidFill>
                  <a:srgbClr val="000000"/>
                </a:solidFill>
                <a:latin typeface="Arial" panose="020B0604020202020204" pitchFamily="34" charset="0"/>
                <a:ea typeface="Calibri" panose="020F0502020204030204" pitchFamily="34" charset="0"/>
                <a:cs typeface="Arial" panose="020B0604020202020204" pitchFamily="34" charset="0"/>
              </a:rPr>
              <a:t>Note:</a:t>
            </a: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 When a participant indicates an intent to file a VA claim, but is unable or unwilling to return the form immediately at the interview, VA will wait up to 5 days for the return of the application. In these instances, the initial interview is considered “concluded” upon the return of the application or the expiration of the 5 days (whichever occurs first). </a:t>
            </a:r>
            <a:endPar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285750" indent="-285750">
              <a:buFont typeface="Wingdings" panose="05000000000000000000" pitchFamily="2" charset="2"/>
              <a:buChar char="Ø"/>
              <a:tabLst>
                <a:tab pos="742950" algn="l"/>
                <a:tab pos="1143000" algn="l"/>
              </a:tabLst>
            </a:pP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Any issues that are formally claimed after the IDES initial interview are not considered “IDES issues”. In NAD cases, the effective date for these issues will be determined by the date the formal application was received-without consideration of the date of the 0819.</a:t>
            </a:r>
            <a:endPar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a:tabLst>
                <a:tab pos="742950" algn="l"/>
                <a:tab pos="1143000" algn="l"/>
              </a:tabLst>
            </a:pPr>
            <a:r>
              <a:rPr lang="en-US" sz="1400" b="1" dirty="0">
                <a:solidFill>
                  <a:srgbClr val="000000"/>
                </a:solidFill>
                <a:latin typeface="Arial" panose="020B0604020202020204" pitchFamily="34" charset="0"/>
                <a:ea typeface="Calibri" panose="020F0502020204030204" pitchFamily="34" charset="0"/>
                <a:cs typeface="Arial" panose="020B0604020202020204" pitchFamily="34" charset="0"/>
              </a:rPr>
              <a:t>Important:</a:t>
            </a:r>
            <a:r>
              <a:rPr lang="en-US" sz="1400" dirty="0">
                <a:solidFill>
                  <a:srgbClr val="000000"/>
                </a:solidFill>
                <a:latin typeface="Arial" panose="020B0604020202020204" pitchFamily="34" charset="0"/>
                <a:ea typeface="Calibri" panose="020F0502020204030204" pitchFamily="34" charset="0"/>
                <a:cs typeface="Arial" panose="020B0604020202020204" pitchFamily="34" charset="0"/>
              </a:rPr>
              <a:t> The information regarding effective dates above is applicable to NAD cases only.  In AD cases, the effective date for all issues formally claimed while the participant is serving on active duty, will be the day following discharge. </a:t>
            </a:r>
            <a:endParaRPr lang="en-US" sz="1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65010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C8A5E525-4139-4D42-BD23-63BFAE199518}"/>
              </a:ext>
            </a:extLst>
          </p:cNvPr>
          <p:cNvSpPr/>
          <p:nvPr/>
        </p:nvSpPr>
        <p:spPr>
          <a:xfrm>
            <a:off x="381000" y="-118532"/>
            <a:ext cx="8534399" cy="830997"/>
          </a:xfrm>
          <a:prstGeom prst="rect">
            <a:avLst/>
          </a:prstGeom>
        </p:spPr>
        <p:txBody>
          <a:bodyPr wrap="square">
            <a:spAutoFit/>
          </a:bodyPr>
          <a:lstStyle/>
          <a:p>
            <a:pPr algn="ctr"/>
            <a:r>
              <a:rPr lang="en-US" sz="2400" b="1" dirty="0">
                <a:solidFill>
                  <a:schemeClr val="bg1"/>
                </a:solidFill>
                <a:latin typeface="+mj-lt"/>
              </a:rPr>
              <a:t>No Requirement for DRAS Notification MSC </a:t>
            </a:r>
          </a:p>
          <a:p>
            <a:pPr algn="ctr"/>
            <a:r>
              <a:rPr lang="en-US" sz="2400" b="1" dirty="0">
                <a:solidFill>
                  <a:schemeClr val="bg1"/>
                </a:solidFill>
                <a:latin typeface="+mj-lt"/>
              </a:rPr>
              <a:t>of Proposed Rating Completion </a:t>
            </a:r>
          </a:p>
        </p:txBody>
      </p:sp>
      <p:sp>
        <p:nvSpPr>
          <p:cNvPr id="2" name="Rectangle 1">
            <a:extLst>
              <a:ext uri="{FF2B5EF4-FFF2-40B4-BE49-F238E27FC236}">
                <a16:creationId xmlns:a16="http://schemas.microsoft.com/office/drawing/2014/main" id="{E72F72CD-BAC6-4052-8966-7C1789DB17FE}"/>
              </a:ext>
            </a:extLst>
          </p:cNvPr>
          <p:cNvSpPr/>
          <p:nvPr/>
        </p:nvSpPr>
        <p:spPr>
          <a:xfrm>
            <a:off x="112485" y="609600"/>
            <a:ext cx="8919030" cy="5632311"/>
          </a:xfrm>
          <a:prstGeom prst="rect">
            <a:avLst/>
          </a:prstGeom>
        </p:spPr>
        <p:txBody>
          <a:bodyPr wrap="square">
            <a:spAutoFit/>
          </a:bodyPr>
          <a:lstStyle/>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lll.i.2.E.3.m indicates that the DRAS is responsible for providing a copy of the BEL and proposed rating to the MSC. The requirement was meant to ensure that the MSC had a copy of these documents to respond to questions from the PEBLO.  Prior to use of the VBMS eFolder, this meant the DRAS had to email copies to the MSC  </a:t>
            </a:r>
          </a:p>
          <a:p>
            <a:pPr marL="285750" indent="-285750">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At this time, the requirement to provide these documents to the MSC is considered fully satisfied by the documents’ availability in the eFolder.  There is no further requirement for any additional notice or communication to the MSC  </a:t>
            </a:r>
          </a:p>
          <a:p>
            <a:pPr marL="285750" indent="-285750">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DRAS employees may have continued the practice of emailing the MSC assigned when the proposed was complete, but have recently been advised to discontinue the practice, as eliminating this action will save time </a:t>
            </a:r>
          </a:p>
          <a:p>
            <a:pPr marL="285750" indent="-285750">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It’s understood that MSCs may now be accustomed to this notice, and that some may have put this notice to use as a signal to begin exit interview activity.  However, MSCs are reminded that exit interview action is not tied to the completion of the proposed rating--exit interviews should not be completed until the PEBLO enters the Final Disposition Date in VTA.  Exit Interview completion should be managed using Pending Exit Interview Report in VTA </a:t>
            </a:r>
          </a:p>
        </p:txBody>
      </p:sp>
    </p:spTree>
    <p:extLst>
      <p:ext uri="{BB962C8B-B14F-4D97-AF65-F5344CB8AC3E}">
        <p14:creationId xmlns:p14="http://schemas.microsoft.com/office/powerpoint/2010/main" val="2131320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B328ABB8-968C-4175-A06F-7C827BCFC379}"/>
              </a:ext>
            </a:extLst>
          </p:cNvPr>
          <p:cNvSpPr/>
          <p:nvPr/>
        </p:nvSpPr>
        <p:spPr>
          <a:xfrm>
            <a:off x="3021267" y="-16933"/>
            <a:ext cx="3133999" cy="707886"/>
          </a:xfrm>
          <a:prstGeom prst="rect">
            <a:avLst/>
          </a:prstGeom>
        </p:spPr>
        <p:txBody>
          <a:bodyPr wrap="none">
            <a:spAutoFit/>
          </a:bodyPr>
          <a:lstStyle/>
          <a:p>
            <a:r>
              <a:rPr lang="en-US" sz="4000" b="1" dirty="0">
                <a:solidFill>
                  <a:schemeClr val="bg1"/>
                </a:solidFill>
                <a:latin typeface="+mj-lt"/>
              </a:rPr>
              <a:t>IDES Summit </a:t>
            </a:r>
          </a:p>
        </p:txBody>
      </p:sp>
      <p:sp>
        <p:nvSpPr>
          <p:cNvPr id="2" name="Rectangle 1">
            <a:extLst>
              <a:ext uri="{FF2B5EF4-FFF2-40B4-BE49-F238E27FC236}">
                <a16:creationId xmlns:a16="http://schemas.microsoft.com/office/drawing/2014/main" id="{8187A43A-49C2-4CB0-995D-5EBEE153C9E9}"/>
              </a:ext>
            </a:extLst>
          </p:cNvPr>
          <p:cNvSpPr/>
          <p:nvPr/>
        </p:nvSpPr>
        <p:spPr>
          <a:xfrm>
            <a:off x="344715" y="990600"/>
            <a:ext cx="8534400" cy="3785652"/>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The Providence DRAS hosted an IDES Summit the week of August 12</a:t>
            </a:r>
            <a:r>
              <a:rPr lang="en-US" sz="2400" baseline="30000" dirty="0">
                <a:latin typeface="Arial" panose="020B0604020202020204" pitchFamily="34" charset="0"/>
                <a:cs typeface="Arial" panose="020B0604020202020204" pitchFamily="34" charset="0"/>
              </a:rPr>
              <a:t>th</a:t>
            </a: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Representatives from Comp Service, Seattle and Providence DRAS’, Northeast and Pacific Districts, the Services and the Coast Guard were on hand</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A Lean Six Sigma work group conducted an IDES improvement exercise to improve IDES.  There were also numerous discussions and briefings </a:t>
            </a:r>
          </a:p>
        </p:txBody>
      </p:sp>
    </p:spTree>
    <p:extLst>
      <p:ext uri="{BB962C8B-B14F-4D97-AF65-F5344CB8AC3E}">
        <p14:creationId xmlns:p14="http://schemas.microsoft.com/office/powerpoint/2010/main" val="916489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8A31CBF5-D556-44CC-B868-955CA73AFCE4}"/>
              </a:ext>
            </a:extLst>
          </p:cNvPr>
          <p:cNvSpPr/>
          <p:nvPr/>
        </p:nvSpPr>
        <p:spPr>
          <a:xfrm>
            <a:off x="1690352" y="-16933"/>
            <a:ext cx="7209474" cy="707886"/>
          </a:xfrm>
          <a:prstGeom prst="rect">
            <a:avLst/>
          </a:prstGeom>
        </p:spPr>
        <p:txBody>
          <a:bodyPr wrap="none">
            <a:spAutoFit/>
          </a:bodyPr>
          <a:lstStyle/>
          <a:p>
            <a:r>
              <a:rPr lang="en-US" sz="4000" b="1" dirty="0">
                <a:solidFill>
                  <a:schemeClr val="bg1"/>
                </a:solidFill>
                <a:latin typeface="+mj-lt"/>
              </a:rPr>
              <a:t>DRAS Reminders to MSCs (1 of 2)</a:t>
            </a:r>
          </a:p>
        </p:txBody>
      </p:sp>
      <p:sp>
        <p:nvSpPr>
          <p:cNvPr id="2" name="Rectangle 1">
            <a:extLst>
              <a:ext uri="{FF2B5EF4-FFF2-40B4-BE49-F238E27FC236}">
                <a16:creationId xmlns:a16="http://schemas.microsoft.com/office/drawing/2014/main" id="{F7A93F6E-5A56-4E2C-B1BE-8EFCABA0C211}"/>
              </a:ext>
            </a:extLst>
          </p:cNvPr>
          <p:cNvSpPr/>
          <p:nvPr/>
        </p:nvSpPr>
        <p:spPr>
          <a:xfrm>
            <a:off x="112485" y="724820"/>
            <a:ext cx="8919030" cy="5201424"/>
          </a:xfrm>
          <a:prstGeom prst="rect">
            <a:avLst/>
          </a:prstGeom>
        </p:spPr>
        <p:txBody>
          <a:bodyPr wrap="square">
            <a:spAutoFit/>
          </a:bodyPr>
          <a:lstStyle/>
          <a:p>
            <a:pPr indent="1588">
              <a:buFont typeface="Wingdings" panose="05000000000000000000" pitchFamily="2" charset="2"/>
              <a:buChar char="Ø"/>
            </a:pPr>
            <a:r>
              <a:rPr lang="en-US"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Small, proactive tweaks in the IDES process can have a large, positive effect on VA’s work and the SMs and Veterans we serve.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1.  Please specify extremity(</a:t>
            </a:r>
            <a:r>
              <a:rPr lang="en-US" dirty="0" err="1">
                <a:latin typeface="Arial" panose="020B0604020202020204" pitchFamily="34" charset="0"/>
                <a:cs typeface="Arial" panose="020B0604020202020204" pitchFamily="34" charset="0"/>
              </a:rPr>
              <a:t>ies</a:t>
            </a:r>
            <a:r>
              <a:rPr lang="en-US" dirty="0">
                <a:latin typeface="Arial" panose="020B0604020202020204" pitchFamily="34" charset="0"/>
                <a:cs typeface="Arial" panose="020B0604020202020204" pitchFamily="34" charset="0"/>
              </a:rPr>
              <a:t>) claimed, i.e. write “right leg” rather than solely “leg” on the VA Form 21-526EZ.</a:t>
            </a:r>
          </a:p>
          <a:p>
            <a:r>
              <a:rPr lang="en-US" dirty="0">
                <a:latin typeface="Arial" panose="020B0604020202020204" pitchFamily="34" charset="0"/>
                <a:cs typeface="Arial" panose="020B0604020202020204" pitchFamily="34" charset="0"/>
              </a:rPr>
              <a:t>2.  Consolidation of claims: While it is understood that medical background is not there, MSCs should consider counseling SMs when the same condition is being claimed numerous ways.</a:t>
            </a:r>
          </a:p>
          <a:p>
            <a:r>
              <a:rPr lang="en-US" dirty="0">
                <a:latin typeface="Arial" panose="020B0604020202020204" pitchFamily="34" charset="0"/>
                <a:cs typeface="Arial" panose="020B0604020202020204" pitchFamily="34" charset="0"/>
              </a:rPr>
              <a:t>Example: Back condition claimed 15 different ways. </a:t>
            </a:r>
          </a:p>
          <a:p>
            <a:r>
              <a:rPr lang="en-US" dirty="0">
                <a:latin typeface="Arial" panose="020B0604020202020204" pitchFamily="34" charset="0"/>
                <a:cs typeface="Arial" panose="020B0604020202020204" pitchFamily="34" charset="0"/>
              </a:rPr>
              <a:t>3.  Development: If working a National Guard or Reserve case, please assist with service verification / obtaining all relevant orders.  Close tracked items when appropriate.</a:t>
            </a:r>
          </a:p>
          <a:p>
            <a:r>
              <a:rPr lang="en-US" dirty="0">
                <a:latin typeface="Arial" panose="020B0604020202020204" pitchFamily="34" charset="0"/>
                <a:cs typeface="Arial" panose="020B0604020202020204" pitchFamily="34" charset="0"/>
              </a:rPr>
              <a:t>4.  Provide counseling if the SM is already service-connected for static conditions (Guard/Reserves, generally).</a:t>
            </a:r>
          </a:p>
          <a:p>
            <a:r>
              <a:rPr lang="en-US" dirty="0">
                <a:latin typeface="Arial" panose="020B0604020202020204" pitchFamily="34" charset="0"/>
                <a:cs typeface="Arial" panose="020B0604020202020204" pitchFamily="34" charset="0"/>
              </a:rPr>
              <a:t>Example: is SM repeating claims from a previous rating decision by which he/she already has a static, highest possible evaluation (tinnitus at 10%, etc.)?</a:t>
            </a:r>
          </a:p>
          <a:p>
            <a:r>
              <a:rPr lang="en-US" dirty="0">
                <a:latin typeface="Arial" panose="020B0604020202020204" pitchFamily="34" charset="0"/>
                <a:cs typeface="Arial" panose="020B0604020202020204" pitchFamily="34" charset="0"/>
              </a:rPr>
              <a:t>We are not asking MSCs to leap to extremes regarding medical and legal decisions; rather, to advise where and when it makes reasonable sense to do so.</a:t>
            </a:r>
          </a:p>
        </p:txBody>
      </p:sp>
    </p:spTree>
    <p:extLst>
      <p:ext uri="{BB962C8B-B14F-4D97-AF65-F5344CB8AC3E}">
        <p14:creationId xmlns:p14="http://schemas.microsoft.com/office/powerpoint/2010/main" val="1621157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8A31CBF5-D556-44CC-B868-955CA73AFCE4}"/>
              </a:ext>
            </a:extLst>
          </p:cNvPr>
          <p:cNvSpPr/>
          <p:nvPr/>
        </p:nvSpPr>
        <p:spPr>
          <a:xfrm>
            <a:off x="1690352" y="-16933"/>
            <a:ext cx="7209474" cy="70788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uLnTx/>
                <a:uFillTx/>
                <a:latin typeface="Calibri"/>
                <a:ea typeface="+mn-ea"/>
                <a:cs typeface="+mn-cs"/>
              </a:rPr>
              <a:t>DRAS Reminders to MSCs (2 of 2)</a:t>
            </a:r>
          </a:p>
        </p:txBody>
      </p:sp>
      <p:sp>
        <p:nvSpPr>
          <p:cNvPr id="2" name="Rectangle 1">
            <a:extLst>
              <a:ext uri="{FF2B5EF4-FFF2-40B4-BE49-F238E27FC236}">
                <a16:creationId xmlns:a16="http://schemas.microsoft.com/office/drawing/2014/main" id="{F7A93F6E-5A56-4E2C-B1BE-8EFCABA0C211}"/>
              </a:ext>
            </a:extLst>
          </p:cNvPr>
          <p:cNvSpPr/>
          <p:nvPr/>
        </p:nvSpPr>
        <p:spPr>
          <a:xfrm>
            <a:off x="112485" y="724820"/>
            <a:ext cx="8919030" cy="397031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5.</a:t>
            </a:r>
            <a:r>
              <a:rPr kumimoji="0" 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Please review the VA Forms 21-0819 / 21-526EZ / 21-4138 claimed conditions with the SM prior to officially filing the claim. Sometimes at VA Exams, the SM indicates surprise by the conditions being addressed. Claims filed should be current, chronic conditions and should be expressly claimed by the SM. When claims are vague or not current and chronic, this raises the possibility of quality errors for the Rater, confusing examination reports, as well as poor service for the SM.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6.  If possible, please produce the same dates of receipt for the respective claims forms (21-0819, 21-526EZ, 21-4138), as this would streamline VA dates of claim/entitlement processing. Please ensure that all claims forms are signed by the SM and uploaded to VBMS.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7.  If the entrance exam is missing, please initiate development to obtain 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8.  If you notice that the SM is terminally ill, seriously ill/injured, very seriously ill/injured, experiencing financial hardship, and/or homeless, please contact the DRAS so that these cases are on our radar as soon as possible.</a:t>
            </a:r>
          </a:p>
        </p:txBody>
      </p:sp>
    </p:spTree>
    <p:extLst>
      <p:ext uri="{BB962C8B-B14F-4D97-AF65-F5344CB8AC3E}">
        <p14:creationId xmlns:p14="http://schemas.microsoft.com/office/powerpoint/2010/main" val="2068168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DC3C5CB-52E5-49C1-8EF1-AE7C16F014DC}"/>
              </a:ext>
            </a:extLst>
          </p:cNvPr>
          <p:cNvSpPr/>
          <p:nvPr/>
        </p:nvSpPr>
        <p:spPr>
          <a:xfrm>
            <a:off x="1995873" y="-16933"/>
            <a:ext cx="5166927" cy="707886"/>
          </a:xfrm>
          <a:prstGeom prst="rect">
            <a:avLst/>
          </a:prstGeom>
        </p:spPr>
        <p:txBody>
          <a:bodyPr wrap="none">
            <a:spAutoFit/>
          </a:bodyPr>
          <a:lstStyle/>
          <a:p>
            <a:r>
              <a:rPr lang="en-US" sz="4000" b="1" dirty="0">
                <a:solidFill>
                  <a:schemeClr val="bg1"/>
                </a:solidFill>
                <a:latin typeface="+mj-lt"/>
              </a:rPr>
              <a:t>686C and Other Forms </a:t>
            </a:r>
          </a:p>
        </p:txBody>
      </p:sp>
      <p:sp>
        <p:nvSpPr>
          <p:cNvPr id="2" name="Rectangle 1">
            <a:extLst>
              <a:ext uri="{FF2B5EF4-FFF2-40B4-BE49-F238E27FC236}">
                <a16:creationId xmlns:a16="http://schemas.microsoft.com/office/drawing/2014/main" id="{576DF50D-456B-476F-AFD4-3817B6177384}"/>
              </a:ext>
            </a:extLst>
          </p:cNvPr>
          <p:cNvSpPr/>
          <p:nvPr/>
        </p:nvSpPr>
        <p:spPr>
          <a:xfrm>
            <a:off x="372533" y="990600"/>
            <a:ext cx="8305800" cy="1200329"/>
          </a:xfrm>
          <a:prstGeom prst="rect">
            <a:avLst/>
          </a:prstGeom>
        </p:spPr>
        <p:txBody>
          <a:bodyPr wrap="square">
            <a:spAutoFit/>
          </a:bodyPr>
          <a:lstStyle/>
          <a:p>
            <a:pPr marL="285750" indent="-28575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All personnel should ensure they are not using </a:t>
            </a:r>
            <a:r>
              <a:rPr lang="en-US" sz="2400" dirty="0" err="1">
                <a:solidFill>
                  <a:srgbClr val="000000"/>
                </a:solidFill>
                <a:latin typeface="Arial" panose="020B0604020202020204" pitchFamily="34" charset="0"/>
                <a:ea typeface="Times New Roman" panose="02020603050405020304" pitchFamily="18" charset="0"/>
              </a:rPr>
              <a:t>out-dated</a:t>
            </a:r>
            <a:r>
              <a:rPr lang="en-US" sz="2400" dirty="0">
                <a:solidFill>
                  <a:srgbClr val="000000"/>
                </a:solidFill>
                <a:latin typeface="Arial" panose="020B0604020202020204" pitchFamily="34" charset="0"/>
                <a:ea typeface="Times New Roman" panose="02020603050405020304" pitchFamily="18" charset="0"/>
              </a:rPr>
              <a:t> forms. The VA Forms website is located at </a:t>
            </a:r>
            <a:r>
              <a:rPr lang="en-US" sz="2400" u="sng" dirty="0">
                <a:latin typeface="Arial" panose="020B0604020202020204" pitchFamily="34" charset="0"/>
                <a:ea typeface="Times New Roman" panose="02020603050405020304" pitchFamily="18" charset="0"/>
              </a:rPr>
              <a:t>http://vaww.va.gov/vaforms/</a:t>
            </a:r>
            <a:endParaRPr lang="en-US" sz="2800" b="1" u="sng" dirty="0">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42493445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Current IDES Program Timeliness </a:t>
            </a:r>
          </a:p>
        </p:txBody>
      </p:sp>
      <p:sp>
        <p:nvSpPr>
          <p:cNvPr id="3" name="Rectangle 2">
            <a:extLst>
              <a:ext uri="{FF2B5EF4-FFF2-40B4-BE49-F238E27FC236}">
                <a16:creationId xmlns:a16="http://schemas.microsoft.com/office/drawing/2014/main" id="{83169D14-DFE0-49F7-A96B-F4AA1F59B414}"/>
              </a:ext>
            </a:extLst>
          </p:cNvPr>
          <p:cNvSpPr/>
          <p:nvPr/>
        </p:nvSpPr>
        <p:spPr>
          <a:xfrm>
            <a:off x="374764" y="948268"/>
            <a:ext cx="8382000" cy="1938992"/>
          </a:xfrm>
          <a:prstGeom prst="rect">
            <a:avLst/>
          </a:prstGeom>
        </p:spPr>
        <p:txBody>
          <a:bodyPr wrap="square">
            <a:spAutoFit/>
          </a:bodyPr>
          <a:lstStyle/>
          <a:p>
            <a:pPr marL="342900" lvl="0" indent="-342900">
              <a:buFont typeface="Wingdings" panose="05000000000000000000" pitchFamily="2" charset="2"/>
              <a:buChar char="Ø"/>
            </a:pPr>
            <a:r>
              <a:rPr lang="en-US" sz="2400" dirty="0">
                <a:solidFill>
                  <a:srgbClr val="000000"/>
                </a:solidFill>
                <a:latin typeface="Arial" panose="020B0604020202020204" pitchFamily="34" charset="0"/>
                <a:ea typeface="Times New Roman" panose="02020603050405020304" pitchFamily="18" charset="0"/>
              </a:rPr>
              <a:t>As outreach specialists and VA’s frontline contact with SMs and Veterans, it is vital that we are realistic in our communications regarding claims processing times.  Below is the current IDES timeliness data (ADC) as of September 3, 2019</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4" name="Table 3">
            <a:extLst>
              <a:ext uri="{FF2B5EF4-FFF2-40B4-BE49-F238E27FC236}">
                <a16:creationId xmlns:a16="http://schemas.microsoft.com/office/drawing/2014/main" id="{04051AF5-B1A0-4E75-BA9E-0414015FC876}"/>
              </a:ext>
            </a:extLst>
          </p:cNvPr>
          <p:cNvGraphicFramePr>
            <a:graphicFrameLocks noGrp="1"/>
          </p:cNvGraphicFramePr>
          <p:nvPr>
            <p:extLst>
              <p:ext uri="{D42A27DB-BD31-4B8C-83A1-F6EECF244321}">
                <p14:modId xmlns:p14="http://schemas.microsoft.com/office/powerpoint/2010/main" val="3841709060"/>
              </p:ext>
            </p:extLst>
          </p:nvPr>
        </p:nvGraphicFramePr>
        <p:xfrm>
          <a:off x="609600" y="3050364"/>
          <a:ext cx="7924800" cy="2664636"/>
        </p:xfrm>
        <a:graphic>
          <a:graphicData uri="http://schemas.openxmlformats.org/drawingml/2006/table">
            <a:tbl>
              <a:tblPr firstRow="1" firstCol="1" bandRow="1"/>
              <a:tblGrid>
                <a:gridCol w="4413814">
                  <a:extLst>
                    <a:ext uri="{9D8B030D-6E8A-4147-A177-3AD203B41FA5}">
                      <a16:colId xmlns:a16="http://schemas.microsoft.com/office/drawing/2014/main" val="812610914"/>
                    </a:ext>
                  </a:extLst>
                </a:gridCol>
                <a:gridCol w="3510986">
                  <a:extLst>
                    <a:ext uri="{9D8B030D-6E8A-4147-A177-3AD203B41FA5}">
                      <a16:colId xmlns:a16="http://schemas.microsoft.com/office/drawing/2014/main" val="2457984027"/>
                    </a:ext>
                  </a:extLst>
                </a:gridCol>
              </a:tblGrid>
              <a:tr h="531036">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August 2019</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IDES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9756097"/>
                  </a:ext>
                </a:extLst>
              </a:tr>
              <a:tr h="283956">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rPr>
                        <a:t>Claim Dev (AD/NAD) </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6/28</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8227792"/>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Exams to PEBLO</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3</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097754"/>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Medical Stage</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40</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3497490"/>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Proposed Ratings (AD/NAD)</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29/58</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4894576"/>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Recon Ratings (AD/NAD)</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18/23</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8515600"/>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Exit Interviews</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7</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0356510"/>
                  </a:ext>
                </a:extLst>
              </a:tr>
              <a:tr h="283956">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Final Ratings (AD)</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27</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348439"/>
                  </a:ext>
                </a:extLst>
              </a:tr>
            </a:tbl>
          </a:graphicData>
        </a:graphic>
      </p:graphicFrame>
    </p:spTree>
    <p:extLst>
      <p:ext uri="{BB962C8B-B14F-4D97-AF65-F5344CB8AC3E}">
        <p14:creationId xmlns:p14="http://schemas.microsoft.com/office/powerpoint/2010/main" val="197852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4)</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7503" y="957342"/>
            <a:ext cx="6954981" cy="2862322"/>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DoD SAFE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ERB-S Discontinued; ERB Updated</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Exception to MST Checklists Requirement </a:t>
            </a:r>
          </a:p>
          <a:p>
            <a:pPr lvl="1"/>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3321440" y="-16933"/>
            <a:ext cx="2520562" cy="707886"/>
          </a:xfrm>
          <a:prstGeom prst="rect">
            <a:avLst/>
          </a:prstGeom>
        </p:spPr>
        <p:txBody>
          <a:bodyPr wrap="none">
            <a:spAutoFit/>
          </a:bodyPr>
          <a:lstStyle/>
          <a:p>
            <a:r>
              <a:rPr lang="en-US" sz="4000" b="1" dirty="0">
                <a:solidFill>
                  <a:schemeClr val="bg1"/>
                </a:solidFill>
                <a:latin typeface="+mj-lt"/>
              </a:rPr>
              <a:t>VTA v.2.2.4</a:t>
            </a:r>
          </a:p>
        </p:txBody>
      </p:sp>
      <p:sp>
        <p:nvSpPr>
          <p:cNvPr id="5" name="Rectangle 4">
            <a:extLst>
              <a:ext uri="{FF2B5EF4-FFF2-40B4-BE49-F238E27FC236}">
                <a16:creationId xmlns:a16="http://schemas.microsoft.com/office/drawing/2014/main" id="{70878BBF-392C-4015-AD8C-D6455DBE1C8F}"/>
              </a:ext>
            </a:extLst>
          </p:cNvPr>
          <p:cNvSpPr/>
          <p:nvPr/>
        </p:nvSpPr>
        <p:spPr>
          <a:xfrm>
            <a:off x="381000" y="990600"/>
            <a:ext cx="7924800" cy="1200329"/>
          </a:xfrm>
          <a:prstGeom prst="rect">
            <a:avLst/>
          </a:prstGeom>
        </p:spPr>
        <p:txBody>
          <a:bodyPr wrap="square">
            <a:spAutoFit/>
          </a:bodyPr>
          <a:lstStyle/>
          <a:p>
            <a:pPr marL="342900" indent="-342900">
              <a:buFont typeface="Wingdings" panose="05000000000000000000" pitchFamily="2" charset="2"/>
              <a:buChar char="Ø"/>
            </a:pPr>
            <a:r>
              <a:rPr lang="en-US" sz="2400" dirty="0">
                <a:solidFill>
                  <a:prstClr val="black"/>
                </a:solidFill>
                <a:latin typeface="Arial" panose="020B0604020202020204" pitchFamily="34" charset="0"/>
                <a:ea typeface="MS ????"/>
                <a:cs typeface="Arial" panose="020B0604020202020204" pitchFamily="34" charset="0"/>
              </a:rPr>
              <a:t>VTA v.2.2.4 is scheduled for release on September 15, 2019. VA specific items are in Appendix 1 of the Read Ahead </a:t>
            </a:r>
            <a:endParaRPr lang="en-US" dirty="0">
              <a:solidFill>
                <a:prstClr val="black"/>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6675073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22</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127207" y="-16933"/>
            <a:ext cx="8897463" cy="707886"/>
          </a:xfrm>
          <a:prstGeom prst="rect">
            <a:avLst/>
          </a:prstGeom>
        </p:spPr>
        <p:txBody>
          <a:bodyPr wrap="square">
            <a:spAutoFit/>
          </a:bodyPr>
          <a:lstStyle/>
          <a:p>
            <a:r>
              <a:rPr lang="en-US" sz="4000" b="1" dirty="0">
                <a:solidFill>
                  <a:schemeClr val="bg1"/>
                </a:solidFill>
                <a:latin typeface="+mj-lt"/>
              </a:rPr>
              <a:t>Secondary Action Required Tracked Item </a:t>
            </a:r>
          </a:p>
        </p:txBody>
      </p:sp>
      <p:sp>
        <p:nvSpPr>
          <p:cNvPr id="2" name="Rectangle 1">
            <a:extLst>
              <a:ext uri="{FF2B5EF4-FFF2-40B4-BE49-F238E27FC236}">
                <a16:creationId xmlns:a16="http://schemas.microsoft.com/office/drawing/2014/main" id="{7ED97D04-674B-4394-8F6C-2E92E0ABEB4B}"/>
              </a:ext>
            </a:extLst>
          </p:cNvPr>
          <p:cNvSpPr/>
          <p:nvPr/>
        </p:nvSpPr>
        <p:spPr>
          <a:xfrm>
            <a:off x="228600" y="990600"/>
            <a:ext cx="8889586" cy="5078313"/>
          </a:xfrm>
          <a:prstGeom prst="rect">
            <a:avLst/>
          </a:prstGeom>
        </p:spPr>
        <p:txBody>
          <a:bodyPr wrap="square">
            <a:spAutoFit/>
          </a:bodyPr>
          <a:lstStyle/>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BDD claims processors must follow guidance in 1 I.1.C.3.l regarding BDD claims where exams have not been requested. Per I.1.C.3.l (Step 2), if exams have not been requested for BDD excluded claims, enter a permanent claim level VBMS note stating that BDD excluded exams are not required to be requested until after discharge  </a:t>
            </a:r>
          </a:p>
          <a:p>
            <a:pPr marL="285750" indent="-285750">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Establish a tracked item using the SECONDARY ACTION REQUIRED from the COMPMGT menu with a suspense of the day after discharge. The maximum days allowed in VBMS for this tracked item is 120 days. If the SMs anticipated discharge date is over 120 days, enter a suspense date of 120 days.  Enter a VBMS note indicated the maximum days allowed in VBMS for this tracked item is 120 days and include the SMs anticipated discharge date</a:t>
            </a:r>
          </a:p>
          <a:p>
            <a:pPr marL="285750" indent="-285750">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dirty="0">
                <a:latin typeface="Arial" panose="020B0604020202020204" pitchFamily="34" charset="0"/>
                <a:cs typeface="Arial" panose="020B0604020202020204" pitchFamily="34" charset="0"/>
              </a:rPr>
              <a:t>We are currently working the Compensation Service Quality Review Staff regarding this tracked item requirement and if new M21-1 guidance is published, we will include it on the subsequent monthly BDD/IDES Conference Call.  Any questions can be sent to the Quality Review Staff mailbox, VAVBAWAS/CO/QRT, QRT.VBACO@va.gov</a:t>
            </a:r>
          </a:p>
        </p:txBody>
      </p:sp>
    </p:spTree>
    <p:extLst>
      <p:ext uri="{BB962C8B-B14F-4D97-AF65-F5344CB8AC3E}">
        <p14:creationId xmlns:p14="http://schemas.microsoft.com/office/powerpoint/2010/main" val="2796948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42338" y="-16933"/>
            <a:ext cx="9431813" cy="707886"/>
          </a:xfrm>
          <a:prstGeom prst="rect">
            <a:avLst/>
          </a:prstGeom>
        </p:spPr>
        <p:txBody>
          <a:bodyPr wrap="none">
            <a:spAutoFit/>
          </a:bodyPr>
          <a:lstStyle/>
          <a:p>
            <a:r>
              <a:rPr lang="en-US" sz="4000" b="1" dirty="0">
                <a:solidFill>
                  <a:schemeClr val="bg1"/>
                </a:solidFill>
                <a:latin typeface="+mj-lt"/>
              </a:rPr>
              <a:t>VSOs and BDD Claims Documents Scanning </a:t>
            </a:r>
          </a:p>
        </p:txBody>
      </p:sp>
      <p:sp>
        <p:nvSpPr>
          <p:cNvPr id="2" name="Rectangle 1">
            <a:extLst>
              <a:ext uri="{FF2B5EF4-FFF2-40B4-BE49-F238E27FC236}">
                <a16:creationId xmlns:a16="http://schemas.microsoft.com/office/drawing/2014/main" id="{9E002139-825F-4482-A0F0-8344C740836A}"/>
              </a:ext>
            </a:extLst>
          </p:cNvPr>
          <p:cNvSpPr/>
          <p:nvPr/>
        </p:nvSpPr>
        <p:spPr>
          <a:xfrm>
            <a:off x="116115" y="990600"/>
            <a:ext cx="8763000" cy="3416320"/>
          </a:xfrm>
          <a:prstGeom prst="rect">
            <a:avLst/>
          </a:prstGeom>
        </p:spPr>
        <p:txBody>
          <a:bodyPr wrap="square">
            <a:spAutoFit/>
          </a:bodyPr>
          <a:lstStyle/>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ROs receiving BDD claims from VSOs must not send these claims documents to Centralized Mail as this will severely delay the time sensitive processing of the BDD claim</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Per III.i.2.B.2.b (Step 5), all BDD claims documents will be forwarded for VCIP scanning or scanned locally</a:t>
            </a:r>
          </a:p>
          <a:p>
            <a:pPr marL="285750" indent="-285750">
              <a:buFont typeface="Wingdings" panose="05000000000000000000" pitchFamily="2" charset="2"/>
              <a:buChar char="Ø"/>
            </a:pPr>
            <a:endParaRPr lang="en-US" sz="24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400" dirty="0">
                <a:latin typeface="Arial" panose="020B0604020202020204" pitchFamily="34" charset="0"/>
                <a:cs typeface="Arial" panose="020B0604020202020204" pitchFamily="34" charset="0"/>
              </a:rPr>
              <a:t>This topic was included in the August 2019 VSCM Conference Call/Compensation Service Bulletin (CSB)</a:t>
            </a:r>
          </a:p>
        </p:txBody>
      </p:sp>
    </p:spTree>
    <p:extLst>
      <p:ext uri="{BB962C8B-B14F-4D97-AF65-F5344CB8AC3E}">
        <p14:creationId xmlns:p14="http://schemas.microsoft.com/office/powerpoint/2010/main" val="2576809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783349D1-6FEA-4D73-919E-F083D6AA3766}"/>
              </a:ext>
            </a:extLst>
          </p:cNvPr>
          <p:cNvSpPr/>
          <p:nvPr/>
        </p:nvSpPr>
        <p:spPr>
          <a:xfrm>
            <a:off x="1668977" y="-135471"/>
            <a:ext cx="6317370" cy="892552"/>
          </a:xfrm>
          <a:prstGeom prst="rect">
            <a:avLst/>
          </a:prstGeom>
        </p:spPr>
        <p:txBody>
          <a:bodyPr wrap="none">
            <a:spAutoFit/>
          </a:bodyPr>
          <a:lstStyle/>
          <a:p>
            <a:r>
              <a:rPr lang="en-US" sz="2600" b="1" dirty="0">
                <a:solidFill>
                  <a:schemeClr val="bg1"/>
                </a:solidFill>
                <a:latin typeface="+mj-lt"/>
              </a:rPr>
              <a:t>BDD In-Service Rating Decisions and Service </a:t>
            </a:r>
          </a:p>
          <a:p>
            <a:pPr algn="ctr"/>
            <a:r>
              <a:rPr lang="en-US" sz="2600" b="1" dirty="0">
                <a:solidFill>
                  <a:schemeClr val="bg1"/>
                </a:solidFill>
                <a:latin typeface="+mj-lt"/>
              </a:rPr>
              <a:t>Verification/STRs Development </a:t>
            </a:r>
          </a:p>
        </p:txBody>
      </p:sp>
      <p:sp>
        <p:nvSpPr>
          <p:cNvPr id="2" name="Rectangle 1">
            <a:extLst>
              <a:ext uri="{FF2B5EF4-FFF2-40B4-BE49-F238E27FC236}">
                <a16:creationId xmlns:a16="http://schemas.microsoft.com/office/drawing/2014/main" id="{1C4F3235-150C-4D31-A780-6854A5046035}"/>
              </a:ext>
            </a:extLst>
          </p:cNvPr>
          <p:cNvSpPr/>
          <p:nvPr/>
        </p:nvSpPr>
        <p:spPr>
          <a:xfrm>
            <a:off x="228600" y="762000"/>
            <a:ext cx="8763000" cy="5016758"/>
          </a:xfrm>
          <a:prstGeom prst="rect">
            <a:avLst/>
          </a:prstGeom>
        </p:spPr>
        <p:txBody>
          <a:bodyPr wrap="square">
            <a:spAutoFit/>
          </a:bodyPr>
          <a:lstStyle/>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Claims processors must not develop for service verification and subsequent STRs for SMs still on AD that have submitted a BDD claim until after discharge. These SMs have already submitted a copy of their STRs prior to discharge</a:t>
            </a:r>
          </a:p>
          <a:p>
            <a:pPr marL="285750"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Service will be verified and the automated request for STRs in VBMS will be completed after discharge per III.i.2.B.4.e (Steps 8 and 9).  The BDD claim must not be deferred for service verification per III.i.2.B.4.e (Step 1)</a:t>
            </a:r>
          </a:p>
          <a:p>
            <a:r>
              <a:rPr lang="en-US" sz="2000" dirty="0">
                <a:latin typeface="Arial" panose="020B0604020202020204" pitchFamily="34" charset="0"/>
                <a:cs typeface="Arial" panose="020B0604020202020204" pitchFamily="34" charset="0"/>
              </a:rPr>
              <a:t> </a:t>
            </a: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Per III.i.2.B.4.e, if all other development actions have been completed, a rating decision will be generated and finalized while the SM is on AD. However, the rating decision will not be promulgated until the day after discharge</a:t>
            </a:r>
          </a:p>
          <a:p>
            <a:pPr marL="285750" indent="-285750">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dirty="0">
                <a:latin typeface="Arial" panose="020B0604020202020204" pitchFamily="34" charset="0"/>
                <a:cs typeface="Arial" panose="020B0604020202020204" pitchFamily="34" charset="0"/>
              </a:rPr>
              <a:t>This topic was also included in the August 2019 VSCM Conference Call/CSB</a:t>
            </a:r>
          </a:p>
        </p:txBody>
      </p:sp>
    </p:spTree>
    <p:extLst>
      <p:ext uri="{BB962C8B-B14F-4D97-AF65-F5344CB8AC3E}">
        <p14:creationId xmlns:p14="http://schemas.microsoft.com/office/powerpoint/2010/main" val="1701813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26</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September 4 , 2019</a:t>
            </a:r>
          </a:p>
        </p:txBody>
      </p:sp>
      <p:graphicFrame>
        <p:nvGraphicFramePr>
          <p:cNvPr id="4" name="Table 3">
            <a:extLst>
              <a:ext uri="{FF2B5EF4-FFF2-40B4-BE49-F238E27FC236}">
                <a16:creationId xmlns:a16="http://schemas.microsoft.com/office/drawing/2014/main" id="{6CE444FD-41E7-497A-922A-F59FE7680CB5}"/>
              </a:ext>
            </a:extLst>
          </p:cNvPr>
          <p:cNvGraphicFramePr>
            <a:graphicFrameLocks noGrp="1"/>
          </p:cNvGraphicFramePr>
          <p:nvPr>
            <p:extLst>
              <p:ext uri="{D42A27DB-BD31-4B8C-83A1-F6EECF244321}">
                <p14:modId xmlns:p14="http://schemas.microsoft.com/office/powerpoint/2010/main" val="690206058"/>
              </p:ext>
            </p:extLst>
          </p:nvPr>
        </p:nvGraphicFramePr>
        <p:xfrm>
          <a:off x="1066800" y="2744720"/>
          <a:ext cx="6219825" cy="3002001"/>
        </p:xfrm>
        <a:graphic>
          <a:graphicData uri="http://schemas.openxmlformats.org/drawingml/2006/table">
            <a:tbl>
              <a:tblPr firstRow="1" firstCol="1" bandRow="1"/>
              <a:tblGrid>
                <a:gridCol w="4572000">
                  <a:extLst>
                    <a:ext uri="{9D8B030D-6E8A-4147-A177-3AD203B41FA5}">
                      <a16:colId xmlns:a16="http://schemas.microsoft.com/office/drawing/2014/main" val="321766467"/>
                    </a:ext>
                  </a:extLst>
                </a:gridCol>
                <a:gridCol w="1647825">
                  <a:extLst>
                    <a:ext uri="{9D8B030D-6E8A-4147-A177-3AD203B41FA5}">
                      <a16:colId xmlns:a16="http://schemas.microsoft.com/office/drawing/2014/main" val="2151028510"/>
                    </a:ext>
                  </a:extLst>
                </a:gridCol>
              </a:tblGrid>
              <a:tr h="563601">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September 2, 2019</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888415"/>
                  </a:ext>
                </a:extLst>
              </a:tr>
              <a:tr h="30137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rPr>
                        <a:t>Completed FYTD</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30,111</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093615"/>
                  </a:ext>
                </a:extLst>
              </a:tr>
              <a:tr h="30137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rPr>
                        <a:t>Receipts FYTD</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33,386</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096421"/>
                  </a:ext>
                </a:extLst>
              </a:tr>
              <a:tr h="30137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rPr>
                        <a:t>Pending</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4,077</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7483903"/>
                  </a:ext>
                </a:extLst>
              </a:tr>
              <a:tr h="30137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a:solidFill>
                            <a:srgbClr val="000000"/>
                          </a:solidFill>
                          <a:effectLst/>
                          <a:latin typeface="Arial" panose="020B0604020202020204" pitchFamily="34" charset="0"/>
                          <a:ea typeface="Calibri" panose="020F0502020204030204" pitchFamily="34" charset="0"/>
                        </a:rPr>
                        <a:t>15,050</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235775"/>
                  </a:ext>
                </a:extLst>
              </a:tr>
              <a:tr h="301370">
                <a:tc>
                  <a:txBody>
                    <a:bodyPr/>
                    <a:lstStyle/>
                    <a:p>
                      <a:pPr marL="0" marR="0">
                        <a:spcBef>
                          <a:spcPts val="0"/>
                        </a:spcBef>
                        <a:spcAft>
                          <a:spcPts val="0"/>
                        </a:spcAft>
                      </a:pPr>
                      <a:r>
                        <a:rPr lang="en-US" sz="2000" b="1" dirty="0">
                          <a:solidFill>
                            <a:srgbClr val="000000"/>
                          </a:solidFill>
                          <a:effectLst/>
                          <a:latin typeface="Arial" panose="020B0604020202020204" pitchFamily="34" charset="0"/>
                          <a:ea typeface="Times New Roman" panose="02020603050405020304" pitchFamily="18" charset="0"/>
                        </a:rPr>
                        <a:t>% Completed w/in 30 Days of Discharge</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49.9%</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6327855"/>
                  </a:ext>
                </a:extLst>
              </a:tr>
              <a:tr h="301370">
                <a:tc>
                  <a:txBody>
                    <a:bodyPr/>
                    <a:lstStyle/>
                    <a:p>
                      <a:pPr marL="0" marR="0">
                        <a:spcBef>
                          <a:spcPts val="0"/>
                        </a:spcBef>
                        <a:spcAft>
                          <a:spcPts val="0"/>
                        </a:spcAft>
                      </a:pPr>
                      <a:r>
                        <a:rPr lang="en-US" sz="2000" b="1">
                          <a:solidFill>
                            <a:srgbClr val="000000"/>
                          </a:solidFill>
                          <a:effectLst/>
                          <a:latin typeface="Arial" panose="020B0604020202020204" pitchFamily="34" charset="0"/>
                          <a:ea typeface="Times New Roman" panose="02020603050405020304" pitchFamily="18" charset="0"/>
                        </a:rPr>
                        <a:t>Avg. Days to Complete FYTD</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000" b="1" dirty="0">
                          <a:solidFill>
                            <a:srgbClr val="000000"/>
                          </a:solidFill>
                          <a:effectLst/>
                          <a:latin typeface="Arial" panose="020B0604020202020204" pitchFamily="34" charset="0"/>
                          <a:ea typeface="Calibri" panose="020F0502020204030204" pitchFamily="34" charset="0"/>
                        </a:rPr>
                        <a:t>55.2</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0308"/>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27</a:t>
            </a:fld>
            <a:endParaRPr lang="en-US" dirty="0"/>
          </a:p>
        </p:txBody>
      </p:sp>
      <p:sp>
        <p:nvSpPr>
          <p:cNvPr id="5" name="Rectangle 4"/>
          <p:cNvSpPr/>
          <p:nvPr/>
        </p:nvSpPr>
        <p:spPr>
          <a:xfrm>
            <a:off x="304800" y="990600"/>
            <a:ext cx="8324725" cy="2677656"/>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4527416 </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Coaches Call (Thursday at 2pm)</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MSC Teleconference: October 8,</a:t>
            </a:r>
            <a:r>
              <a:rPr lang="en-US" sz="2400" dirty="0">
                <a:latin typeface="Arial" panose="020B0604020202020204" pitchFamily="34" charset="0"/>
                <a:ea typeface="Times New Roman"/>
                <a:cs typeface="Arial" panose="020B0604020202020204" pitchFamily="34" charset="0"/>
              </a:rPr>
              <a:t> 2019</a:t>
            </a:r>
          </a:p>
          <a:p>
            <a:pPr marL="342900" indent="-288925">
              <a:buFont typeface="Wingdings" panose="05000000000000000000" pitchFamily="2" charset="2"/>
              <a:buChar char="Ø"/>
            </a:pPr>
            <a:endParaRPr lang="en-US" sz="2400" dirty="0">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963137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4)</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p:cNvSpPr/>
          <p:nvPr/>
        </p:nvSpPr>
        <p:spPr>
          <a:xfrm>
            <a:off x="0" y="965438"/>
            <a:ext cx="9301201" cy="3477875"/>
          </a:xfrm>
          <a:prstGeom prst="rect">
            <a:avLst/>
          </a:prstGeom>
        </p:spPr>
        <p:txBody>
          <a:bodyPr wrap="none">
            <a:spAutoFit/>
          </a:bodyPr>
          <a:lstStyle/>
          <a:p>
            <a:pPr marL="457200" marR="0" lvl="0" indent="-339725"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800" b="0" i="0" u="none" strike="noStrike" kern="1200" cap="none" spc="0" normalizeH="0" baseline="0" noProof="0" dirty="0">
                <a:ln>
                  <a:noFill/>
                </a:ln>
                <a:solidFill>
                  <a:srgbClr val="000000"/>
                </a:solidFill>
                <a:effectLst/>
                <a:uLnTx/>
                <a:uFillTx/>
                <a:latin typeface="Arial"/>
                <a:ea typeface="Times New Roman"/>
                <a:cs typeface="+mn-cs"/>
              </a:rPr>
              <a:t>IDES Specific Topics</a:t>
            </a:r>
            <a:endParaRPr kumimoji="0" lang="en-US" sz="2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Handling IDES Cases with Previous STRs in VA Possession</a:t>
            </a:r>
          </a:p>
          <a:p>
            <a:pPr marL="914400" lvl="1" indent="-457200">
              <a:buFont typeface="Arial" panose="020B0604020202020204" pitchFamily="34" charset="0"/>
              <a:buChar char="•"/>
            </a:pPr>
            <a:r>
              <a:rPr lang="en-US" sz="2400" dirty="0">
                <a:solidFill>
                  <a:srgbClr val="000000"/>
                </a:solidFill>
                <a:latin typeface="Arial"/>
                <a:ea typeface="Times New Roman"/>
              </a:rPr>
              <a:t>Determining the Effective Date in NAD IDES Cases </a:t>
            </a:r>
          </a:p>
          <a:p>
            <a:pPr marL="914400" lvl="1" indent="-457200">
              <a:buFont typeface="Arial" panose="020B0604020202020204" pitchFamily="34" charset="0"/>
              <a:buChar char="•"/>
            </a:pPr>
            <a:r>
              <a:rPr lang="en-US" sz="2400" dirty="0">
                <a:solidFill>
                  <a:srgbClr val="000000"/>
                </a:solidFill>
                <a:latin typeface="Arial"/>
                <a:ea typeface="Times New Roman"/>
              </a:rPr>
              <a:t>No Requirement for DRAS Notification to MSC of </a:t>
            </a:r>
          </a:p>
          <a:p>
            <a:pPr lvl="1"/>
            <a:r>
              <a:rPr lang="en-US" sz="2400" dirty="0">
                <a:solidFill>
                  <a:srgbClr val="000000"/>
                </a:solidFill>
                <a:latin typeface="Arial"/>
                <a:ea typeface="Times New Roman"/>
              </a:rPr>
              <a:t>Proposed Rating Completion </a:t>
            </a:r>
          </a:p>
          <a:p>
            <a:pPr marL="914400" lvl="1" indent="-457200">
              <a:buFont typeface="Arial" panose="020B0604020202020204" pitchFamily="34" charset="0"/>
              <a:buChar char="•"/>
            </a:pPr>
            <a:r>
              <a:rPr lang="en-US" sz="2400" dirty="0">
                <a:solidFill>
                  <a:srgbClr val="000000"/>
                </a:solidFill>
                <a:latin typeface="Arial"/>
                <a:ea typeface="Times New Roman"/>
              </a:rPr>
              <a:t>IDES Summit </a:t>
            </a:r>
          </a:p>
          <a:p>
            <a:pPr marL="914400" lvl="1" indent="-457200">
              <a:buFont typeface="Arial" panose="020B0604020202020204" pitchFamily="34" charset="0"/>
              <a:buChar char="•"/>
            </a:pPr>
            <a:r>
              <a:rPr lang="en-US" sz="2400" dirty="0">
                <a:solidFill>
                  <a:srgbClr val="000000"/>
                </a:solidFill>
                <a:latin typeface="Arial"/>
                <a:ea typeface="Times New Roman"/>
              </a:rPr>
              <a:t>DRAS Reminders to MSCs </a:t>
            </a:r>
          </a:p>
          <a:p>
            <a:pPr marL="914400" lvl="1" indent="-457200">
              <a:buFont typeface="Arial" panose="020B0604020202020204" pitchFamily="34" charset="0"/>
              <a:buChar char="•"/>
            </a:pPr>
            <a:r>
              <a:rPr lang="en-US" sz="2400" dirty="0">
                <a:solidFill>
                  <a:srgbClr val="000000"/>
                </a:solidFill>
                <a:latin typeface="Arial"/>
                <a:ea typeface="Times New Roman"/>
              </a:rPr>
              <a:t>686C and Other Forms </a:t>
            </a:r>
          </a:p>
          <a:p>
            <a:pPr marL="914400" lvl="1" indent="-457200">
              <a:buFont typeface="Arial" panose="020B0604020202020204" pitchFamily="34" charset="0"/>
              <a:buChar char="•"/>
            </a:pPr>
            <a:r>
              <a:rPr lang="en-US" sz="2400" dirty="0">
                <a:solidFill>
                  <a:srgbClr val="000000"/>
                </a:solidFill>
                <a:latin typeface="Arial"/>
                <a:ea typeface="Times New Roman"/>
              </a:rPr>
              <a:t>Current IDES Program Timeliness  </a:t>
            </a:r>
            <a:endParaRPr kumimoji="0" lang="en-US" sz="2400" b="0" i="0" strike="noStrike" kern="1200" cap="none" spc="0" normalizeH="0" baseline="0" noProof="0" dirty="0">
              <a:ln>
                <a:noFill/>
              </a:ln>
              <a:solidFill>
                <a:srgbClr val="000000"/>
              </a:solidFill>
              <a:effectLst/>
              <a:uLnTx/>
              <a:uFillTx/>
              <a:latin typeface="Arial"/>
              <a:ea typeface="Times New Roman"/>
              <a:cs typeface="+mn-cs"/>
            </a:endParaRPr>
          </a:p>
        </p:txBody>
      </p:sp>
    </p:spTree>
    <p:extLst>
      <p:ext uri="{BB962C8B-B14F-4D97-AF65-F5344CB8AC3E}">
        <p14:creationId xmlns:p14="http://schemas.microsoft.com/office/powerpoint/2010/main" val="977006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4)</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44366" y="965438"/>
            <a:ext cx="7870103" cy="3862596"/>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VTA Reminders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v.2.4.4  </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Secondary Action Required Tracked Item </a:t>
            </a:r>
          </a:p>
          <a:p>
            <a:pPr marL="914400" lvl="1" indent="-457200">
              <a:buFont typeface="Arial" panose="020B0604020202020204" pitchFamily="34" charset="0"/>
              <a:buChar char="•"/>
            </a:pPr>
            <a:r>
              <a:rPr lang="en-US" sz="2400" dirty="0">
                <a:solidFill>
                  <a:srgbClr val="000000"/>
                </a:solidFill>
                <a:latin typeface="Arial"/>
                <a:ea typeface="Times New Roman"/>
              </a:rPr>
              <a:t>Veterans Service Organizations and BDD Claims </a:t>
            </a:r>
          </a:p>
          <a:p>
            <a:pPr lvl="1"/>
            <a:r>
              <a:rPr lang="en-US" sz="2400" dirty="0">
                <a:solidFill>
                  <a:srgbClr val="000000"/>
                </a:solidFill>
                <a:latin typeface="Arial"/>
                <a:ea typeface="Times New Roman"/>
              </a:rPr>
              <a:t>Documents Scanning </a:t>
            </a:r>
          </a:p>
          <a:p>
            <a:pPr marL="914400" lvl="1" indent="-457200">
              <a:buFont typeface="Arial" panose="020B0604020202020204" pitchFamily="34" charset="0"/>
              <a:buChar char="•"/>
            </a:pPr>
            <a:r>
              <a:rPr lang="en-US" sz="2400" dirty="0">
                <a:solidFill>
                  <a:srgbClr val="000000"/>
                </a:solidFill>
                <a:latin typeface="Arial"/>
                <a:ea typeface="Times New Roman"/>
              </a:rPr>
              <a:t>BDD In-Service Rating Decisions and Service </a:t>
            </a:r>
          </a:p>
          <a:p>
            <a:pPr lvl="1"/>
            <a:r>
              <a:rPr lang="en-US" sz="2400" dirty="0">
                <a:solidFill>
                  <a:srgbClr val="000000"/>
                </a:solidFill>
                <a:latin typeface="Arial"/>
                <a:ea typeface="Times New Roman"/>
              </a:rPr>
              <a:t>Verification/STRs Development </a:t>
            </a:r>
          </a:p>
          <a:p>
            <a:pPr marL="914400" lvl="1" indent="-457200">
              <a:buFont typeface="Arial" panose="020B0604020202020204" pitchFamily="34" charset="0"/>
              <a:buChar char="•"/>
            </a:pPr>
            <a:r>
              <a:rPr lang="en-US" sz="2400" dirty="0">
                <a:solidFill>
                  <a:srgbClr val="000000"/>
                </a:solidFill>
                <a:latin typeface="Arial"/>
                <a:ea typeface="Times New Roman"/>
              </a:rPr>
              <a:t>Current BDD Program Timeliness </a:t>
            </a:r>
          </a:p>
        </p:txBody>
      </p:sp>
    </p:spTree>
    <p:extLst>
      <p:ext uri="{BB962C8B-B14F-4D97-AF65-F5344CB8AC3E}">
        <p14:creationId xmlns:p14="http://schemas.microsoft.com/office/powerpoint/2010/main" val="2322875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(4 of 4)</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5</a:t>
            </a:fld>
            <a:endParaRPr lang="en-US" dirty="0">
              <a:solidFill>
                <a:prstClr val="white"/>
              </a:solidFill>
            </a:endParaRPr>
          </a:p>
        </p:txBody>
      </p:sp>
      <p:sp>
        <p:nvSpPr>
          <p:cNvPr id="4" name="Rectangle 3"/>
          <p:cNvSpPr/>
          <p:nvPr/>
        </p:nvSpPr>
        <p:spPr>
          <a:xfrm>
            <a:off x="243935" y="959068"/>
            <a:ext cx="4580100" cy="3539430"/>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TMS #</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BDD/IDES Coaches Call</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p>
          <a:p>
            <a:pPr marL="457200" lvl="0" indent="-339725">
              <a:buFont typeface="Wingdings" panose="05000000000000000000" pitchFamily="2" charset="2"/>
              <a:buChar char="Ø"/>
            </a:pPr>
            <a:endParaRPr lang="en-US" sz="2800" dirty="0">
              <a:solidFill>
                <a:srgbClr val="000000"/>
              </a:solidFill>
              <a:latin typeface="Arial"/>
            </a:endParaRPr>
          </a:p>
          <a:p>
            <a:pPr marL="45720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ndParaRPr>
          </a:p>
        </p:txBody>
      </p:sp>
    </p:spTree>
    <p:extLst>
      <p:ext uri="{BB962C8B-B14F-4D97-AF65-F5344CB8AC3E}">
        <p14:creationId xmlns:p14="http://schemas.microsoft.com/office/powerpoint/2010/main" val="238501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14400" y="1161395"/>
            <a:ext cx="7162800" cy="4401205"/>
          </a:xfrm>
          <a:prstGeom prst="rect">
            <a:avLst/>
          </a:prstGeom>
        </p:spPr>
        <p:txBody>
          <a:bodyPr wrap="square">
            <a:spAutoFit/>
          </a:bodyPr>
          <a:lstStyle/>
          <a:p>
            <a:pPr algn="ctr"/>
            <a:r>
              <a:rPr lang="en-US" sz="4000" b="1" dirty="0">
                <a:solidFill>
                  <a:prstClr val="black"/>
                </a:solidFill>
                <a:ea typeface="MS ????"/>
              </a:rPr>
              <a:t>Reminder: Slides are used to show the Topic, and start discussion, however, slides do not show all the information associated with the topic. The Read Ahead is the official document. </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1">
            <a:extLst>
              <a:ext uri="{FF2B5EF4-FFF2-40B4-BE49-F238E27FC236}">
                <a16:creationId xmlns:a16="http://schemas.microsoft.com/office/drawing/2014/main" id="{5818EA37-FA40-49B2-9BF5-8ABB7E728C87}"/>
              </a:ext>
            </a:extLst>
          </p:cNvPr>
          <p:cNvSpPr>
            <a:spLocks noGrp="1"/>
          </p:cNvSpPr>
          <p:nvPr>
            <p:ph type="title"/>
          </p:nvPr>
        </p:nvSpPr>
        <p:spPr>
          <a:xfrm>
            <a:off x="0" y="-76200"/>
            <a:ext cx="9144000" cy="731520"/>
          </a:xfrm>
        </p:spPr>
        <p:txBody>
          <a:bodyPr>
            <a:noAutofit/>
          </a:bodyPr>
          <a:lstStyle/>
          <a:p>
            <a:r>
              <a:rPr lang="en-US" sz="4000" dirty="0"/>
              <a:t>DoD SAFE</a:t>
            </a:r>
          </a:p>
        </p:txBody>
      </p:sp>
      <p:sp>
        <p:nvSpPr>
          <p:cNvPr id="6" name="Rectangle 5">
            <a:extLst>
              <a:ext uri="{FF2B5EF4-FFF2-40B4-BE49-F238E27FC236}">
                <a16:creationId xmlns:a16="http://schemas.microsoft.com/office/drawing/2014/main" id="{1B538FE9-DA7B-4932-9F5E-689EDCDFF81A}"/>
              </a:ext>
            </a:extLst>
          </p:cNvPr>
          <p:cNvSpPr/>
          <p:nvPr/>
        </p:nvSpPr>
        <p:spPr>
          <a:xfrm>
            <a:off x="381000" y="990600"/>
            <a:ext cx="2895600" cy="461665"/>
          </a:xfrm>
          <a:prstGeom prst="rect">
            <a:avLst/>
          </a:prstGeom>
        </p:spPr>
        <p:txBody>
          <a:bodyPr wrap="square">
            <a:spAutoFit/>
          </a:bodyPr>
          <a:lstStyle/>
          <a:p>
            <a:pPr marL="342900" indent="-342900">
              <a:buFont typeface="Wingdings" panose="05000000000000000000" pitchFamily="2" charset="2"/>
              <a:buChar char="Ø"/>
            </a:pPr>
            <a:r>
              <a:rPr lang="en-US" sz="2400" dirty="0">
                <a:solidFill>
                  <a:prstClr val="black"/>
                </a:solidFill>
                <a:latin typeface="Arial" panose="020B0604020202020204" pitchFamily="34" charset="0"/>
                <a:ea typeface="MS ????"/>
                <a:cs typeface="Arial" panose="020B0604020202020204" pitchFamily="34" charset="0"/>
              </a:rPr>
              <a:t>See Read Ahead</a:t>
            </a:r>
            <a:endParaRPr lang="en-US" dirty="0">
              <a:solidFill>
                <a:prstClr val="black"/>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1381250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Rectangle 1">
            <a:extLst>
              <a:ext uri="{FF2B5EF4-FFF2-40B4-BE49-F238E27FC236}">
                <a16:creationId xmlns:a16="http://schemas.microsoft.com/office/drawing/2014/main" id="{046C6D9D-8030-4BC3-8DBB-A87C16CF47A7}"/>
              </a:ext>
            </a:extLst>
          </p:cNvPr>
          <p:cNvSpPr/>
          <p:nvPr/>
        </p:nvSpPr>
        <p:spPr>
          <a:xfrm>
            <a:off x="830751" y="-16933"/>
            <a:ext cx="7482498" cy="707886"/>
          </a:xfrm>
          <a:prstGeom prst="rect">
            <a:avLst/>
          </a:prstGeom>
        </p:spPr>
        <p:txBody>
          <a:bodyPr wrap="none">
            <a:spAutoFit/>
          </a:bodyPr>
          <a:lstStyle/>
          <a:p>
            <a:r>
              <a:rPr lang="en-US" sz="4000" b="1" dirty="0">
                <a:solidFill>
                  <a:schemeClr val="bg1"/>
                </a:solidFill>
                <a:latin typeface="+mj-lt"/>
              </a:rPr>
              <a:t>ERB-S Discontinued; ERB Updated </a:t>
            </a:r>
          </a:p>
        </p:txBody>
      </p:sp>
      <p:sp>
        <p:nvSpPr>
          <p:cNvPr id="4" name="Rectangle 3">
            <a:extLst>
              <a:ext uri="{FF2B5EF4-FFF2-40B4-BE49-F238E27FC236}">
                <a16:creationId xmlns:a16="http://schemas.microsoft.com/office/drawing/2014/main" id="{EAF6CF5E-8BB6-4BAD-9E3E-922C663F5D8E}"/>
              </a:ext>
            </a:extLst>
          </p:cNvPr>
          <p:cNvSpPr/>
          <p:nvPr/>
        </p:nvSpPr>
        <p:spPr>
          <a:xfrm>
            <a:off x="304800" y="914400"/>
            <a:ext cx="8458200" cy="4924425"/>
          </a:xfrm>
          <a:prstGeom prst="rect">
            <a:avLst/>
          </a:prstGeom>
        </p:spPr>
        <p:txBody>
          <a:bodyPr wrap="square">
            <a:spAutoFit/>
          </a:bodyPr>
          <a:lstStyle/>
          <a:p>
            <a:pPr marL="342900" indent="-342900">
              <a:buFont typeface="Wingdings" panose="05000000000000000000" pitchFamily="2" charset="2"/>
              <a:buChar char="Ø"/>
              <a:tabLst>
                <a:tab pos="742950" algn="l"/>
                <a:tab pos="1143000" algn="l"/>
              </a:tabLst>
            </a:pP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The ERB-S tool has been discontinued</a:t>
            </a:r>
            <a:r>
              <a:rPr lang="en-US" sz="2000" u="sng" dirty="0">
                <a:solidFill>
                  <a:srgbClr val="000000"/>
                </a:solidFill>
                <a:latin typeface="Arial" panose="020B0604020202020204" pitchFamily="34" charset="0"/>
                <a:ea typeface="Calibri" panose="020F0502020204030204" pitchFamily="34" charset="0"/>
                <a:cs typeface="Arial" panose="020B0604020202020204" pitchFamily="34" charset="0"/>
              </a:rPr>
              <a:t>.  </a:t>
            </a:r>
            <a:r>
              <a:rPr lang="en-US" sz="20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lll.iv.3.A.10.b</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now stipulates that claims processors requesting examinations via EMS must use the </a:t>
            </a:r>
            <a:r>
              <a:rPr lang="en-US" sz="2000" b="1" i="1"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Supplemental Language Matrix</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to identify the types of claims that require supplemental language and find the required language to be added to the exam request.  </a:t>
            </a: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Wingdings" panose="05000000000000000000" pitchFamily="2" charset="2"/>
              <a:buChar char="Ø"/>
            </a:pP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Some common claim types that require supplemental language are listed below.  (refer to </a:t>
            </a:r>
            <a:r>
              <a:rPr lang="en-US" sz="20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lll.iv.3.A.10.b</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for a complete listing)</a:t>
            </a: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marR="0" lvl="0" indent="4763">
              <a:lnSpc>
                <a:spcPct val="115000"/>
              </a:lnSpc>
              <a:spcBef>
                <a:spcPts val="0"/>
              </a:spcBef>
              <a:spcAft>
                <a:spcPts val="1000"/>
              </a:spcAft>
              <a:buFont typeface="Symbol" panose="05050102010706020507" pitchFamily="18" charset="2"/>
              <a:buChar char=""/>
              <a:tabLst>
                <a:tab pos="742950" algn="l"/>
                <a:tab pos="1143000" algn="l"/>
              </a:tabLst>
            </a:pPr>
            <a:r>
              <a:rPr lang="en-US" sz="2000" dirty="0">
                <a:latin typeface="Arial" panose="020B0604020202020204" pitchFamily="34" charset="0"/>
                <a:ea typeface="Calibri" panose="020F0502020204030204" pitchFamily="34" charset="0"/>
                <a:cs typeface="Arial" panose="020B0604020202020204" pitchFamily="34" charset="0"/>
              </a:rPr>
              <a:t> peripheral nerve examination</a:t>
            </a:r>
            <a:endParaRPr lang="en-US" sz="2000" dirty="0">
              <a:latin typeface="Arial" panose="020B0604020202020204" pitchFamily="34" charset="0"/>
              <a:cs typeface="Arial" panose="020B0604020202020204" pitchFamily="34" charset="0"/>
            </a:endParaRPr>
          </a:p>
          <a:p>
            <a:pPr marL="342900" marR="0" lvl="0" indent="4763">
              <a:lnSpc>
                <a:spcPct val="115000"/>
              </a:lnSpc>
              <a:spcBef>
                <a:spcPts val="0"/>
              </a:spcBef>
              <a:spcAft>
                <a:spcPts val="1000"/>
              </a:spcAft>
              <a:buFont typeface="Symbol" panose="05050102010706020507" pitchFamily="18" charset="2"/>
              <a:buChar char=""/>
              <a:tabLst>
                <a:tab pos="742950" algn="l"/>
                <a:tab pos="1143000" algn="l"/>
              </a:tabLst>
            </a:pPr>
            <a:r>
              <a:rPr lang="en-US" sz="2000" dirty="0">
                <a:latin typeface="Arial" panose="020B0604020202020204" pitchFamily="34" charset="0"/>
                <a:ea typeface="Calibri" panose="020F0502020204030204" pitchFamily="34" charset="0"/>
                <a:cs typeface="Arial" panose="020B0604020202020204" pitchFamily="34" charset="0"/>
              </a:rPr>
              <a:t> musculoskeletal joint examination</a:t>
            </a:r>
            <a:endParaRPr lang="en-US" sz="2000" dirty="0">
              <a:latin typeface="Arial" panose="020B0604020202020204" pitchFamily="34" charset="0"/>
              <a:cs typeface="Arial" panose="020B0604020202020204" pitchFamily="34" charset="0"/>
            </a:endParaRPr>
          </a:p>
          <a:p>
            <a:pPr marL="342900" marR="0" lvl="0" indent="4763">
              <a:lnSpc>
                <a:spcPct val="115000"/>
              </a:lnSpc>
              <a:spcBef>
                <a:spcPts val="0"/>
              </a:spcBef>
              <a:spcAft>
                <a:spcPts val="1000"/>
              </a:spcAft>
              <a:buFont typeface="Symbol" panose="05050102010706020507" pitchFamily="18" charset="2"/>
              <a:buChar char=""/>
              <a:tabLst>
                <a:tab pos="742950" algn="l"/>
                <a:tab pos="1143000" algn="l"/>
              </a:tabLst>
            </a:pPr>
            <a:r>
              <a:rPr lang="en-US" sz="2000" dirty="0">
                <a:latin typeface="Arial" panose="020B0604020202020204" pitchFamily="34" charset="0"/>
                <a:ea typeface="Calibri" panose="020F0502020204030204" pitchFamily="34" charset="0"/>
                <a:cs typeface="Arial" panose="020B0604020202020204" pitchFamily="34" charset="0"/>
              </a:rPr>
              <a:t> examination of female claimants for systemic illness</a:t>
            </a:r>
            <a:endParaRPr lang="en-US" sz="2000" dirty="0">
              <a:latin typeface="Arial" panose="020B0604020202020204" pitchFamily="34" charset="0"/>
              <a:cs typeface="Arial" panose="020B0604020202020204" pitchFamily="34" charset="0"/>
            </a:endParaRPr>
          </a:p>
          <a:p>
            <a:pPr>
              <a:tabLst>
                <a:tab pos="742950" algn="l"/>
                <a:tab pos="1143000" algn="l"/>
              </a:tabLst>
            </a:pPr>
            <a:r>
              <a:rPr lang="en-US" sz="2000" b="1" dirty="0">
                <a:solidFill>
                  <a:srgbClr val="000000"/>
                </a:solidFill>
                <a:latin typeface="Arial" panose="020B0604020202020204" pitchFamily="34" charset="0"/>
                <a:ea typeface="Calibri" panose="020F0502020204030204" pitchFamily="34" charset="0"/>
                <a:cs typeface="Arial" panose="020B0604020202020204" pitchFamily="34" charset="0"/>
              </a:rPr>
              <a:t>Important:</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When requesting a SHA exam, if any of the specific claim types shown in </a:t>
            </a:r>
            <a:r>
              <a:rPr lang="en-US" sz="20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lll.iv.3.A.10.b</a:t>
            </a:r>
            <a:r>
              <a:rPr lang="en-US" sz="2000" dirty="0">
                <a:solidFill>
                  <a:srgbClr val="000000"/>
                </a:solidFill>
                <a:latin typeface="Arial" panose="020B0604020202020204" pitchFamily="34" charset="0"/>
                <a:ea typeface="Calibri" panose="020F0502020204030204" pitchFamily="34" charset="0"/>
                <a:cs typeface="Arial" panose="020B0604020202020204" pitchFamily="34" charset="0"/>
              </a:rPr>
              <a:t> are indicated on the exam request, the special language must be added (regardless of whether the body-system specific DBQ was specifically request). </a:t>
            </a:r>
            <a:endPar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630025"/>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93FA49-FC48-493C-94A2-B5BE0B839CF0}">
  <ds:schemaRefs>
    <ds:schemaRef ds:uri="http://purl.org/dc/term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3.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11176</TotalTime>
  <Words>2549</Words>
  <Application>Microsoft Office PowerPoint</Application>
  <PresentationFormat>On-screen Show (4:3)</PresentationFormat>
  <Paragraphs>206</Paragraphs>
  <Slides>27</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27</vt:i4>
      </vt:variant>
    </vt:vector>
  </HeadingPairs>
  <TitlesOfParts>
    <vt:vector size="37" baseType="lpstr">
      <vt:lpstr>Arial</vt:lpstr>
      <vt:lpstr>Calibri</vt:lpstr>
      <vt:lpstr>Courier New</vt:lpstr>
      <vt:lpstr>Myriad Pro</vt:lpstr>
      <vt:lpstr>Symbol</vt:lpstr>
      <vt:lpstr>Times New Roman</vt:lpstr>
      <vt:lpstr>Wingdings</vt:lpstr>
      <vt:lpstr>10_Office Theme</vt:lpstr>
      <vt:lpstr>1_Custom Design</vt:lpstr>
      <vt:lpstr>Custom Design</vt:lpstr>
      <vt:lpstr>PowerPoint Presentation</vt:lpstr>
      <vt:lpstr>Agenda (1 of 4)</vt:lpstr>
      <vt:lpstr>Agenda (2 of 4)</vt:lpstr>
      <vt:lpstr>Agenda (3 of 4)</vt:lpstr>
      <vt:lpstr>Agenda (4 of 4)</vt:lpstr>
      <vt:lpstr>PowerPoint Presentation</vt:lpstr>
      <vt:lpstr>PowerPoint Presentation</vt:lpstr>
      <vt:lpstr>DoD SAFE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Current IDES Program Timeliness </vt:lpstr>
      <vt:lpstr>VTA Reminders</vt:lpstr>
      <vt:lpstr>PowerPoint Presentation</vt:lpstr>
      <vt:lpstr>PowerPoint Presentation</vt:lpstr>
      <vt:lpstr>PowerPoint Presentation</vt:lpstr>
      <vt:lpstr>PowerPoint Presentation</vt:lpstr>
      <vt:lpstr>PowerPoint Presentation</vt:lpstr>
      <vt:lpstr>Current Program Timeliness</vt:lpstr>
      <vt:lpstr>Misc and Open Floor</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2019 BDD and IDES Conference Call PowerPoint Presentation</dc:title>
  <dc:subject>Pre-Discharge MSC</dc:subject>
  <dc:creator>Department of Veterans Affairs, Veterans Benefits Administration, Compensation Service, STAFF</dc:creator>
  <cp:keywords>BDD IDES Conference Call</cp:keywords>
  <dc:description>This is the presentation for the September 10, 2019 BDD and IDES Conference Call.</dc:description>
  <cp:lastModifiedBy>Kathy Poole</cp:lastModifiedBy>
  <cp:revision>182</cp:revision>
  <cp:lastPrinted>2018-01-09T18:11:21Z</cp:lastPrinted>
  <dcterms:created xsi:type="dcterms:W3CDTF">2017-12-21T16:13:31Z</dcterms:created>
  <dcterms:modified xsi:type="dcterms:W3CDTF">2019-10-31T14:31:04Z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