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26"/>
  </p:notesMasterIdLst>
  <p:handoutMasterIdLst>
    <p:handoutMasterId r:id="rId27"/>
  </p:handoutMasterIdLst>
  <p:sldIdLst>
    <p:sldId id="257" r:id="rId6"/>
    <p:sldId id="258" r:id="rId7"/>
    <p:sldId id="259" r:id="rId8"/>
    <p:sldId id="276" r:id="rId9"/>
    <p:sldId id="277" r:id="rId10"/>
    <p:sldId id="278" r:id="rId11"/>
    <p:sldId id="279" r:id="rId12"/>
    <p:sldId id="280" r:id="rId13"/>
    <p:sldId id="281" r:id="rId14"/>
    <p:sldId id="263" r:id="rId15"/>
    <p:sldId id="264" r:id="rId16"/>
    <p:sldId id="266" r:id="rId17"/>
    <p:sldId id="288" r:id="rId18"/>
    <p:sldId id="283" r:id="rId19"/>
    <p:sldId id="285" r:id="rId20"/>
    <p:sldId id="286" r:id="rId21"/>
    <p:sldId id="268" r:id="rId22"/>
    <p:sldId id="287" r:id="rId23"/>
    <p:sldId id="273" r:id="rId24"/>
    <p:sldId id="274"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ilenkovic, Manual Editor, 212B" initials="mm" lastIdx="1" clrIdx="0">
    <p:extLst>
      <p:ext uri="{19B8F6BF-5375-455C-9EA6-DF929625EA0E}">
        <p15:presenceInfo xmlns:p15="http://schemas.microsoft.com/office/powerpoint/2012/main" userId="Melissa Milenkovic, Manual Editor, 212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75836" autoAdjust="0"/>
  </p:normalViewPr>
  <p:slideViewPr>
    <p:cSldViewPr snapToGrid="0">
      <p:cViewPr varScale="1">
        <p:scale>
          <a:sx n="84" d="100"/>
          <a:sy n="84" d="100"/>
        </p:scale>
        <p:origin x="195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7/22/2019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23613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428320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52266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4208197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168067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1602087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143189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386566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103906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397654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77430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283927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401196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92747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397084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36486356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08701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6101082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117436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https://www.ecfr.gov/cgi-bin/text-idx?SID=ad275643432556b9dda942343fb89296&amp;mc=true&amp;node=pt38.1.4&amp;rgn=div5#se38.1.4_188a"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hyperlink" Target="http://vbacoweb03.dva.va.gov/bl/21/DBQ/default.asp"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https://www.ecfr.gov/cgi-bin/text-idx?SID=ad275643432556b9dda942343fb89296&amp;mc=true&amp;node=pt38.1.4&amp;rgn=div5#se38.1.4_188b" TargetMode="Externa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50501-D613-4B9C-8ACA-23246FBE541A}"/>
              </a:ext>
            </a:extLst>
          </p:cNvPr>
          <p:cNvSpPr>
            <a:spLocks noGrp="1"/>
          </p:cNvSpPr>
          <p:nvPr>
            <p:ph type="ctrTitle"/>
            <p:custDataLst>
              <p:tags r:id="rId1"/>
            </p:custDataLst>
          </p:nvPr>
        </p:nvSpPr>
        <p:spPr>
          <a:xfrm>
            <a:off x="685800" y="2819400"/>
            <a:ext cx="7772400" cy="1219200"/>
          </a:xfrm>
        </p:spPr>
        <p:txBody>
          <a:bodyPr>
            <a:normAutofit fontScale="90000"/>
          </a:bodyPr>
          <a:lstStyle/>
          <a:p>
            <a:pPr>
              <a:spcAft>
                <a:spcPts val="600"/>
              </a:spcAft>
            </a:pPr>
            <a:r>
              <a:rPr lang="en-US" sz="2800" dirty="0"/>
              <a:t>Infectious Diseases,</a:t>
            </a:r>
            <a:br>
              <a:rPr lang="en-US" sz="2800" dirty="0"/>
            </a:br>
            <a:r>
              <a:rPr lang="en-US" sz="2800" dirty="0"/>
              <a:t>Immune Disorders, and</a:t>
            </a:r>
            <a:br>
              <a:rPr lang="en-US" sz="2800" dirty="0"/>
            </a:br>
            <a:r>
              <a:rPr lang="en-US" sz="2800" dirty="0"/>
              <a:t>Nutritional Deficiencies (IWT)</a:t>
            </a:r>
          </a:p>
        </p:txBody>
      </p:sp>
      <p:sp>
        <p:nvSpPr>
          <p:cNvPr id="6" name="Text Placeholder 5">
            <a:extLst>
              <a:ext uri="{FF2B5EF4-FFF2-40B4-BE49-F238E27FC236}">
                <a16:creationId xmlns:a16="http://schemas.microsoft.com/office/drawing/2014/main" id="{B8E08B34-F72D-41C8-927D-CB0A9F2CE598}"/>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F3BC0061-2891-465E-8CC6-737C8A7F904A}"/>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August 2019</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38 CFR 4.88b Highlights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480060" lvl="3" indent="-480060">
              <a:spcAft>
                <a:spcPts val="600"/>
              </a:spcAft>
              <a:buClr>
                <a:schemeClr val="tx1"/>
              </a:buClr>
              <a:defRPr/>
            </a:pPr>
            <a:r>
              <a:rPr lang="en-US" sz="2000" dirty="0"/>
              <a:t>Lyme disease</a:t>
            </a:r>
          </a:p>
          <a:p>
            <a:pPr marL="480060" lvl="3" indent="-480060">
              <a:spcAft>
                <a:spcPts val="600"/>
              </a:spcAft>
              <a:buClr>
                <a:schemeClr val="tx1"/>
              </a:buClr>
              <a:defRPr/>
            </a:pPr>
            <a:r>
              <a:rPr lang="en-US" sz="2000" dirty="0"/>
              <a:t>Lupus erythematosus, systemic (SLE or lupus)</a:t>
            </a:r>
          </a:p>
          <a:p>
            <a:pPr marL="480060" lvl="3" indent="-480060">
              <a:buClr>
                <a:schemeClr val="tx1"/>
              </a:buClr>
              <a:defRPr/>
            </a:pPr>
            <a:r>
              <a:rPr lang="en-US" sz="2000" dirty="0"/>
              <a:t>HIV-related illness (includes Human Immunodeficiency Virus (HIV) and Acquired Immunodeficiency Syndrome (AIDS))</a:t>
            </a:r>
          </a:p>
          <a:p>
            <a:pPr marL="480060" lvl="3" indent="-480060">
              <a:spcAft>
                <a:spcPts val="600"/>
              </a:spcAft>
              <a:buClr>
                <a:schemeClr val="tx1"/>
              </a:buClr>
              <a:defRPr/>
            </a:pPr>
            <a:r>
              <a:rPr lang="en-US" sz="2000" dirty="0"/>
              <a:t>Chronic fatigue syndrome (CFS)</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10</a:t>
            </a:fld>
            <a:endParaRPr lang="en-US" sz="1400" dirty="0"/>
          </a:p>
        </p:txBody>
      </p:sp>
    </p:spTree>
    <p:extLst>
      <p:ext uri="{BB962C8B-B14F-4D97-AF65-F5344CB8AC3E}">
        <p14:creationId xmlns:p14="http://schemas.microsoft.com/office/powerpoint/2010/main" val="355635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Lyme Disease (DC 6319)</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55000" lnSpcReduction="20000"/>
          </a:bodyPr>
          <a:lstStyle/>
          <a:p>
            <a:pPr marL="342900" indent="-342900">
              <a:lnSpc>
                <a:spcPct val="110000"/>
              </a:lnSpc>
              <a:buFont typeface="Arial" panose="020B0604020202020204" pitchFamily="34" charset="0"/>
              <a:buChar char="•"/>
            </a:pPr>
            <a:r>
              <a:rPr lang="en-US" sz="3600" dirty="0"/>
              <a:t>Infectious disease caused by bacterium, transmitted to humans through the bite of infected ticks</a:t>
            </a:r>
          </a:p>
          <a:p>
            <a:pPr marL="728663" lvl="1" indent="-342900">
              <a:lnSpc>
                <a:spcPct val="110000"/>
              </a:lnSpc>
            </a:pPr>
            <a:r>
              <a:rPr lang="en-US" sz="3300" dirty="0"/>
              <a:t>Symptoms can arise days to months after tick bite</a:t>
            </a:r>
          </a:p>
          <a:p>
            <a:pPr marL="728663" lvl="1" indent="-342900">
              <a:lnSpc>
                <a:spcPct val="110000"/>
              </a:lnSpc>
            </a:pPr>
            <a:r>
              <a:rPr lang="en-US" sz="3300" dirty="0"/>
              <a:t>Treated with antibiotics</a:t>
            </a:r>
          </a:p>
          <a:p>
            <a:pPr marL="921544" lvl="2" indent="-342900">
              <a:lnSpc>
                <a:spcPct val="110000"/>
              </a:lnSpc>
            </a:pPr>
            <a:r>
              <a:rPr lang="en-US" sz="2900" dirty="0"/>
              <a:t>Can resolve if treated in the early stages</a:t>
            </a:r>
          </a:p>
          <a:p>
            <a:pPr marL="921544" lvl="2" indent="-342900">
              <a:lnSpc>
                <a:spcPct val="110000"/>
              </a:lnSpc>
            </a:pPr>
            <a:r>
              <a:rPr lang="en-US" sz="2900" dirty="0"/>
              <a:t>More difficult to treat in latent stages</a:t>
            </a:r>
          </a:p>
          <a:p>
            <a:pPr marL="728663" lvl="1" indent="-342900">
              <a:lnSpc>
                <a:spcPct val="110000"/>
              </a:lnSpc>
            </a:pPr>
            <a:r>
              <a:rPr lang="en-US" sz="3300" dirty="0"/>
              <a:t>Results in neurologic, joint, or cardiac abnormalities</a:t>
            </a:r>
          </a:p>
          <a:p>
            <a:pPr marL="342900" indent="-342900">
              <a:lnSpc>
                <a:spcPct val="110000"/>
              </a:lnSpc>
              <a:buFont typeface="Arial" panose="020B0604020202020204" pitchFamily="34" charset="0"/>
              <a:buChar char="•"/>
            </a:pPr>
            <a:endParaRPr lang="en-US" sz="3600" dirty="0"/>
          </a:p>
          <a:p>
            <a:pPr marL="342900" indent="-342900">
              <a:lnSpc>
                <a:spcPct val="110000"/>
              </a:lnSpc>
              <a:buFont typeface="Arial" panose="020B0604020202020204" pitchFamily="34" charset="0"/>
              <a:buChar char="•"/>
            </a:pPr>
            <a:r>
              <a:rPr lang="en-US" sz="3600" dirty="0"/>
              <a:t>Evaluate under the General Rating Formula</a:t>
            </a:r>
          </a:p>
          <a:p>
            <a:pPr marL="728663" lvl="1" indent="-342900">
              <a:lnSpc>
                <a:spcPct val="110000"/>
              </a:lnSpc>
            </a:pPr>
            <a:r>
              <a:rPr lang="en-US" sz="3300" dirty="0"/>
              <a:t>Rate under the appropriate body system any residual disability of infection, which includes but is not limited to, arthritis, Bell’s palsy, radiculopathy, ocular, or cognitive dysfunction</a:t>
            </a:r>
          </a:p>
          <a:p>
            <a:pPr marL="728663" lvl="1" indent="-342900">
              <a:lnSpc>
                <a:spcPct val="110000"/>
              </a:lnSpc>
            </a:pPr>
            <a:endParaRPr lang="en-US" sz="3300" dirty="0"/>
          </a:p>
          <a:p>
            <a:pPr marL="728663" lvl="1" indent="-342900">
              <a:lnSpc>
                <a:spcPct val="110000"/>
              </a:lnSpc>
            </a:pPr>
            <a:endParaRPr lang="en-US" dirty="0"/>
          </a:p>
          <a:p>
            <a:pPr marL="342900" indent="-342900">
              <a:lnSpc>
                <a:spcPct val="110000"/>
              </a:lnSpc>
              <a:spcAft>
                <a:spcPts val="600"/>
              </a:spcAft>
              <a:buFont typeface="Arial" panose="020B0604020202020204" pitchFamily="34" charset="0"/>
              <a:buChar char="•"/>
            </a:pPr>
            <a:endParaRPr lang="en-US" sz="200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Tree>
    <p:extLst>
      <p:ext uri="{BB962C8B-B14F-4D97-AF65-F5344CB8AC3E}">
        <p14:creationId xmlns:p14="http://schemas.microsoft.com/office/powerpoint/2010/main" val="79115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2800" dirty="0">
                <a:latin typeface="Arial" panose="020B0604020202020204" pitchFamily="34" charset="0"/>
              </a:rPr>
              <a:t>Systemic lupus </a:t>
            </a:r>
            <a:r>
              <a:rPr lang="en-US" dirty="0">
                <a:latin typeface="Arial" panose="020B0604020202020204" pitchFamily="34" charset="0"/>
              </a:rPr>
              <a:t>e</a:t>
            </a:r>
            <a:r>
              <a:rPr lang="en-US" sz="2800" dirty="0">
                <a:latin typeface="Arial" panose="020B0604020202020204" pitchFamily="34" charset="0"/>
              </a:rPr>
              <a:t>rythematosus (DC 6350)</a:t>
            </a:r>
          </a:p>
        </p:txBody>
      </p:sp>
      <p:sp>
        <p:nvSpPr>
          <p:cNvPr id="3" name="Content Placeholder 2"/>
          <p:cNvSpPr>
            <a:spLocks noGrp="1"/>
          </p:cNvSpPr>
          <p:nvPr>
            <p:ph idx="1"/>
            <p:custDataLst>
              <p:tags r:id="rId2"/>
            </p:custDataLst>
          </p:nvPr>
        </p:nvSpPr>
        <p:spPr/>
        <p:txBody>
          <a:bodyPr>
            <a:normAutofit/>
          </a:bodyPr>
          <a:lstStyle/>
          <a:p>
            <a:pPr>
              <a:lnSpc>
                <a:spcPct val="120000"/>
              </a:lnSpc>
              <a:buClr>
                <a:srgbClr val="2D2DB9">
                  <a:lumMod val="75000"/>
                </a:srgbClr>
              </a:buClr>
              <a:defRPr/>
            </a:pPr>
            <a:r>
              <a:rPr lang="en-US" altLang="en-US" sz="2000" dirty="0"/>
              <a:t>Chronic immune disorder that causes inflammation in connective tissue and potentially involving skin, joints, kidneys, lungs, central nervous system, etc.</a:t>
            </a:r>
          </a:p>
          <a:p>
            <a:pPr>
              <a:lnSpc>
                <a:spcPct val="120000"/>
              </a:lnSpc>
              <a:buClr>
                <a:srgbClr val="2D2DB9">
                  <a:lumMod val="75000"/>
                </a:srgbClr>
              </a:buClr>
              <a:defRPr/>
            </a:pPr>
            <a:r>
              <a:rPr lang="en-US" altLang="en-US" sz="2000" dirty="0"/>
              <a:t>Can be caused by environmental factors (viral infections, diet, stress, chemical exposure, and sunlight), genetics, drug exposure, etc.</a:t>
            </a:r>
          </a:p>
          <a:p>
            <a:pPr>
              <a:lnSpc>
                <a:spcPct val="120000"/>
              </a:lnSpc>
              <a:buClr>
                <a:srgbClr val="2D2DB9">
                  <a:lumMod val="75000"/>
                </a:srgbClr>
              </a:buClr>
              <a:defRPr/>
            </a:pPr>
            <a:r>
              <a:rPr lang="en-US" altLang="en-US" sz="2000" dirty="0"/>
              <a:t>Treatment objective is to induce remission</a:t>
            </a:r>
          </a:p>
          <a:p>
            <a:pPr lvl="1">
              <a:lnSpc>
                <a:spcPct val="120000"/>
              </a:lnSpc>
              <a:buClr>
                <a:srgbClr val="2D2DB9">
                  <a:lumMod val="75000"/>
                </a:srgbClr>
              </a:buClr>
              <a:defRPr/>
            </a:pPr>
            <a:r>
              <a:rPr lang="en-US" altLang="en-US" sz="1800" dirty="0"/>
              <a:t>Dependent on the type and severity of symptoms</a:t>
            </a:r>
          </a:p>
          <a:p>
            <a:pPr>
              <a:lnSpc>
                <a:spcPct val="120000"/>
              </a:lnSpc>
              <a:buClr>
                <a:srgbClr val="2D2DB9">
                  <a:lumMod val="75000"/>
                </a:srgbClr>
              </a:buClr>
              <a:defRPr/>
            </a:pPr>
            <a:r>
              <a:rPr lang="en-US" altLang="en-US" sz="2000" dirty="0"/>
              <a:t>Consider presumptive service connection as a chronic condition</a:t>
            </a:r>
            <a:endParaRPr lang="en-US" altLang="en-US" sz="1800" dirty="0"/>
          </a:p>
          <a:p>
            <a:pPr>
              <a:lnSpc>
                <a:spcPct val="120000"/>
              </a:lnSpc>
              <a:buClr>
                <a:srgbClr val="2D2DB9">
                  <a:lumMod val="75000"/>
                </a:srgbClr>
              </a:buClr>
              <a:defRPr/>
            </a:pPr>
            <a:endParaRPr lang="en-US" altLang="en-US" sz="2600" dirty="0"/>
          </a:p>
          <a:p>
            <a:pPr>
              <a:lnSpc>
                <a:spcPct val="120000"/>
              </a:lnSpc>
              <a:buClr>
                <a:srgbClr val="2D2DB9">
                  <a:lumMod val="75000"/>
                </a:srgbClr>
              </a:buClr>
              <a:defRPr/>
            </a:pPr>
            <a:endParaRPr lang="en-US" altLang="en-US" sz="2900" dirty="0"/>
          </a:p>
          <a:p>
            <a:pPr>
              <a:lnSpc>
                <a:spcPct val="120000"/>
              </a:lnSpc>
              <a:spcAft>
                <a:spcPts val="600"/>
              </a:spcAft>
              <a:buClr>
                <a:srgbClr val="2D2DB9">
                  <a:lumMod val="75000"/>
                </a:srgbClr>
              </a:buClr>
              <a:defRPr/>
            </a:pPr>
            <a:endParaRPr lang="en-US" altLang="en-US" sz="2900" dirty="0"/>
          </a:p>
          <a:p>
            <a:pPr>
              <a:buClr>
                <a:srgbClr val="2D2DB9">
                  <a:lumMod val="75000"/>
                </a:srgbClr>
              </a:buClr>
              <a:defRPr/>
            </a:pPr>
            <a:endParaRPr lang="en-US" altLang="en-US" sz="1950" dirty="0"/>
          </a:p>
          <a:p>
            <a:pPr lvl="0">
              <a:buClr>
                <a:srgbClr val="2D2DB9">
                  <a:lumMod val="75000"/>
                </a:srgbClr>
              </a:buClr>
              <a:defRPr/>
            </a:pPr>
            <a:endParaRPr lang="en-US" altLang="en-US" sz="1950" dirty="0"/>
          </a:p>
          <a:p>
            <a:pPr lvl="0">
              <a:buClr>
                <a:srgbClr val="2D2DB9">
                  <a:lumMod val="75000"/>
                </a:srgbClr>
              </a:buClr>
              <a:defRPr/>
            </a:pPr>
            <a:endParaRPr lang="en-US" altLang="en-US" sz="1950" dirty="0"/>
          </a:p>
          <a:p>
            <a:pPr lvl="0">
              <a:buClr>
                <a:srgbClr val="2D2DB9">
                  <a:lumMod val="75000"/>
                </a:srgbClr>
              </a:buClr>
              <a:defRPr/>
            </a:pPr>
            <a:endParaRPr lang="en-US" altLang="en-US" sz="1950" dirty="0">
              <a:solidFill>
                <a:srgbClr val="000000"/>
              </a:solidFill>
            </a:endParaRPr>
          </a:p>
          <a:p>
            <a:pPr lvl="0">
              <a:buClr>
                <a:srgbClr val="2D2DB9">
                  <a:lumMod val="75000"/>
                </a:srgbClr>
              </a:buClr>
              <a:defRPr/>
            </a:pPr>
            <a:endParaRPr lang="en-US" altLang="en-US" sz="1950" dirty="0">
              <a:solidFill>
                <a:srgbClr val="002060"/>
              </a:solidFill>
            </a:endParaRPr>
          </a:p>
          <a:p>
            <a:pPr lvl="0">
              <a:buClr>
                <a:srgbClr val="2D2DB9">
                  <a:lumMod val="75000"/>
                </a:srgbClr>
              </a:buClr>
              <a:defRPr/>
            </a:pPr>
            <a:endParaRPr lang="en-US" altLang="en-US" sz="1950" dirty="0">
              <a:solidFill>
                <a:srgbClr val="000000"/>
              </a:solidFill>
            </a:endParaRPr>
          </a:p>
          <a:p>
            <a:pPr>
              <a:lnSpc>
                <a:spcPct val="120000"/>
              </a:lnSpc>
              <a:spcBef>
                <a:spcPct val="0"/>
              </a:spcBef>
              <a:spcAft>
                <a:spcPts val="600"/>
              </a:spcAft>
              <a:buClr>
                <a:srgbClr val="2D2DB9">
                  <a:lumMod val="75000"/>
                </a:srgbClr>
              </a:buClr>
            </a:pPr>
            <a:endParaRPr lang="en-US" altLang="en-US" sz="400" dirty="0"/>
          </a:p>
        </p:txBody>
      </p:sp>
      <p:sp>
        <p:nvSpPr>
          <p:cNvPr id="4" name="Slide Number Placeholder 3"/>
          <p:cNvSpPr>
            <a:spLocks noGrp="1"/>
          </p:cNvSpPr>
          <p:nvPr>
            <p:ph type="sldNum" sz="quarter" idx="12"/>
            <p:custDataLst>
              <p:tags r:id="rId3"/>
            </p:custDataLst>
          </p:nvPr>
        </p:nvSpPr>
        <p:spPr/>
        <p:txBody>
          <a:bodyPr/>
          <a:lstStyle/>
          <a:p>
            <a:pPr>
              <a:spcAft>
                <a:spcPts val="600"/>
              </a:spcAft>
            </a:pPr>
            <a:fld id="{7C414AED-89CE-4A48-8B2B-1B3A5C68EA2A}" type="slidenum">
              <a:rPr lang="en-US" sz="1400" smtClean="0"/>
              <a:pPr>
                <a:spcAft>
                  <a:spcPts val="600"/>
                </a:spcAft>
              </a:pPr>
              <a:t>12</a:t>
            </a:fld>
            <a:endParaRPr lang="en-US" dirty="0"/>
          </a:p>
        </p:txBody>
      </p:sp>
    </p:spTree>
    <p:extLst>
      <p:ext uri="{BB962C8B-B14F-4D97-AF65-F5344CB8AC3E}">
        <p14:creationId xmlns:p14="http://schemas.microsoft.com/office/powerpoint/2010/main" val="418534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0CF0-9085-4B97-B4E5-78C910A6FF07}"/>
              </a:ext>
            </a:extLst>
          </p:cNvPr>
          <p:cNvSpPr>
            <a:spLocks noGrp="1"/>
          </p:cNvSpPr>
          <p:nvPr>
            <p:ph type="title"/>
          </p:nvPr>
        </p:nvSpPr>
        <p:spPr/>
        <p:txBody>
          <a:bodyPr/>
          <a:lstStyle/>
          <a:p>
            <a:r>
              <a:rPr lang="en-US" dirty="0"/>
              <a:t>Lupus (DC 6350), continued</a:t>
            </a:r>
          </a:p>
        </p:txBody>
      </p:sp>
      <p:sp>
        <p:nvSpPr>
          <p:cNvPr id="3" name="Content Placeholder 2">
            <a:extLst>
              <a:ext uri="{FF2B5EF4-FFF2-40B4-BE49-F238E27FC236}">
                <a16:creationId xmlns:a16="http://schemas.microsoft.com/office/drawing/2014/main" id="{256A53D0-8034-479B-A5BF-A7945DDDFE6E}"/>
              </a:ext>
            </a:extLst>
          </p:cNvPr>
          <p:cNvSpPr>
            <a:spLocks noGrp="1"/>
          </p:cNvSpPr>
          <p:nvPr>
            <p:ph idx="1"/>
          </p:nvPr>
        </p:nvSpPr>
        <p:spPr>
          <a:xfrm>
            <a:off x="457200" y="1488009"/>
            <a:ext cx="8229600" cy="3916363"/>
          </a:xfrm>
        </p:spPr>
        <p:txBody>
          <a:bodyPr>
            <a:normAutofit fontScale="92500" lnSpcReduction="10000"/>
          </a:bodyPr>
          <a:lstStyle/>
          <a:p>
            <a:r>
              <a:rPr lang="en-US" dirty="0"/>
              <a:t>Evaluate based on frequency of exacerbations, or by combining evaluations for residuals under appropriate body system, whichever results in a higher evaluation</a:t>
            </a:r>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r>
              <a:rPr lang="en-US" dirty="0"/>
              <a:t>Review DBQ for physical findings, complications, conditions, or signs and/or symptoms of lupus </a:t>
            </a:r>
          </a:p>
          <a:p>
            <a:pPr marL="0" indent="0">
              <a:buNone/>
            </a:pPr>
            <a:endParaRPr lang="en-US" dirty="0"/>
          </a:p>
        </p:txBody>
      </p:sp>
      <p:sp>
        <p:nvSpPr>
          <p:cNvPr id="4" name="Slide Number Placeholder 3">
            <a:extLst>
              <a:ext uri="{FF2B5EF4-FFF2-40B4-BE49-F238E27FC236}">
                <a16:creationId xmlns:a16="http://schemas.microsoft.com/office/drawing/2014/main" id="{F970E4BB-719F-4A5E-A10E-AC6F13061A69}"/>
              </a:ext>
            </a:extLst>
          </p:cNvPr>
          <p:cNvSpPr>
            <a:spLocks noGrp="1"/>
          </p:cNvSpPr>
          <p:nvPr>
            <p:ph type="sldNum" sz="quarter" idx="12"/>
          </p:nvPr>
        </p:nvSpPr>
        <p:spPr/>
        <p:txBody>
          <a:bodyPr/>
          <a:lstStyle/>
          <a:p>
            <a:fld id="{36A6A193-2FDC-48DD-8023-1C75B05EEA9A}" type="slidenum">
              <a:rPr lang="en-US" smtClean="0"/>
              <a:t>13</a:t>
            </a:fld>
            <a:endParaRPr lang="en-US" dirty="0"/>
          </a:p>
        </p:txBody>
      </p:sp>
      <p:graphicFrame>
        <p:nvGraphicFramePr>
          <p:cNvPr id="6" name="Table 5">
            <a:extLst>
              <a:ext uri="{FF2B5EF4-FFF2-40B4-BE49-F238E27FC236}">
                <a16:creationId xmlns:a16="http://schemas.microsoft.com/office/drawing/2014/main" id="{3E7C259A-9001-4312-89B3-93AB1343BE69}"/>
              </a:ext>
            </a:extLst>
          </p:cNvPr>
          <p:cNvGraphicFramePr>
            <a:graphicFrameLocks noGrp="1"/>
          </p:cNvGraphicFramePr>
          <p:nvPr>
            <p:extLst>
              <p:ext uri="{D42A27DB-BD31-4B8C-83A1-F6EECF244321}">
                <p14:modId xmlns:p14="http://schemas.microsoft.com/office/powerpoint/2010/main" val="1846329529"/>
              </p:ext>
            </p:extLst>
          </p:nvPr>
        </p:nvGraphicFramePr>
        <p:xfrm>
          <a:off x="744415" y="2265090"/>
          <a:ext cx="7655169" cy="2362200"/>
        </p:xfrm>
        <a:graphic>
          <a:graphicData uri="http://schemas.openxmlformats.org/drawingml/2006/table">
            <a:tbl>
              <a:tblPr firstRow="1" bandRow="1">
                <a:tableStyleId>{00A15C55-8517-42AA-B614-E9B94910E393}</a:tableStyleId>
              </a:tblPr>
              <a:tblGrid>
                <a:gridCol w="7057292">
                  <a:extLst>
                    <a:ext uri="{9D8B030D-6E8A-4147-A177-3AD203B41FA5}">
                      <a16:colId xmlns:a16="http://schemas.microsoft.com/office/drawing/2014/main" val="1046610423"/>
                    </a:ext>
                  </a:extLst>
                </a:gridCol>
                <a:gridCol w="597877">
                  <a:extLst>
                    <a:ext uri="{9D8B030D-6E8A-4147-A177-3AD203B41FA5}">
                      <a16:colId xmlns:a16="http://schemas.microsoft.com/office/drawing/2014/main" val="1427817210"/>
                    </a:ext>
                  </a:extLst>
                </a:gridCol>
              </a:tblGrid>
              <a:tr h="370840">
                <a:tc gridSpan="2">
                  <a:txBody>
                    <a:bodyPr/>
                    <a:lstStyle/>
                    <a:p>
                      <a:r>
                        <a:rPr lang="en-US" sz="1400" dirty="0">
                          <a:effectLst/>
                        </a:rPr>
                        <a:t>6350 Lupus erythematosus, systemic (disseminated)</a:t>
                      </a:r>
                      <a:endParaRPr lang="en-US" sz="1400" dirty="0"/>
                    </a:p>
                  </a:txBody>
                  <a:tcPr/>
                </a:tc>
                <a:tc hMerge="1">
                  <a:txBody>
                    <a:bodyPr/>
                    <a:lstStyle/>
                    <a:p>
                      <a:endParaRPr lang="en-US" dirty="0"/>
                    </a:p>
                  </a:txBody>
                  <a:tcPr/>
                </a:tc>
                <a:extLst>
                  <a:ext uri="{0D108BD9-81ED-4DB2-BD59-A6C34878D82A}">
                    <a16:rowId xmlns:a16="http://schemas.microsoft.com/office/drawing/2014/main" val="4242536992"/>
                  </a:ext>
                </a:extLst>
              </a:tr>
              <a:tr h="370840">
                <a:tc>
                  <a:txBody>
                    <a:bodyPr/>
                    <a:lstStyle/>
                    <a:p>
                      <a:r>
                        <a:rPr lang="en-US" sz="1400" dirty="0">
                          <a:effectLst/>
                        </a:rPr>
                        <a:t>Not to be combined with ratings under DC 7809 Acute, with frequent exacerbations, producing severe impairment of health</a:t>
                      </a:r>
                      <a:endParaRPr lang="en-US" sz="1400" dirty="0"/>
                    </a:p>
                  </a:txBody>
                  <a:tcPr/>
                </a:tc>
                <a:tc>
                  <a:txBody>
                    <a:bodyPr/>
                    <a:lstStyle/>
                    <a:p>
                      <a:r>
                        <a:rPr lang="en-US" sz="1400" dirty="0"/>
                        <a:t>100</a:t>
                      </a:r>
                    </a:p>
                  </a:txBody>
                  <a:tcPr/>
                </a:tc>
                <a:extLst>
                  <a:ext uri="{0D108BD9-81ED-4DB2-BD59-A6C34878D82A}">
                    <a16:rowId xmlns:a16="http://schemas.microsoft.com/office/drawing/2014/main" val="3844018775"/>
                  </a:ext>
                </a:extLst>
              </a:tr>
              <a:tr h="370840">
                <a:tc>
                  <a:txBody>
                    <a:bodyPr/>
                    <a:lstStyle/>
                    <a:p>
                      <a:r>
                        <a:rPr lang="en-US" sz="1400" dirty="0">
                          <a:effectLst/>
                        </a:rPr>
                        <a:t>Exacerbations lasting a week or more, 2 or 3 times per year</a:t>
                      </a:r>
                      <a:endParaRPr lang="en-US" sz="1400" dirty="0"/>
                    </a:p>
                  </a:txBody>
                  <a:tcPr/>
                </a:tc>
                <a:tc>
                  <a:txBody>
                    <a:bodyPr/>
                    <a:lstStyle/>
                    <a:p>
                      <a:r>
                        <a:rPr lang="en-US" sz="1400" dirty="0"/>
                        <a:t>60</a:t>
                      </a:r>
                    </a:p>
                  </a:txBody>
                  <a:tcPr/>
                </a:tc>
                <a:extLst>
                  <a:ext uri="{0D108BD9-81ED-4DB2-BD59-A6C34878D82A}">
                    <a16:rowId xmlns:a16="http://schemas.microsoft.com/office/drawing/2014/main" val="2017092385"/>
                  </a:ext>
                </a:extLst>
              </a:tr>
              <a:tr h="370840">
                <a:tc>
                  <a:txBody>
                    <a:bodyPr/>
                    <a:lstStyle/>
                    <a:p>
                      <a:r>
                        <a:rPr lang="en-US" sz="1400" dirty="0">
                          <a:effectLst/>
                        </a:rPr>
                        <a:t>Exacerbations once or twice a year or symptomatic during the past 2 years</a:t>
                      </a:r>
                      <a:endParaRPr lang="en-US" sz="1400" dirty="0"/>
                    </a:p>
                  </a:txBody>
                  <a:tcPr/>
                </a:tc>
                <a:tc>
                  <a:txBody>
                    <a:bodyPr/>
                    <a:lstStyle/>
                    <a:p>
                      <a:r>
                        <a:rPr lang="en-US" sz="1400" dirty="0"/>
                        <a:t>10</a:t>
                      </a:r>
                    </a:p>
                  </a:txBody>
                  <a:tcPr/>
                </a:tc>
                <a:extLst>
                  <a:ext uri="{0D108BD9-81ED-4DB2-BD59-A6C34878D82A}">
                    <a16:rowId xmlns:a16="http://schemas.microsoft.com/office/drawing/2014/main" val="840484726"/>
                  </a:ext>
                </a:extLst>
              </a:tr>
              <a:tr h="370840">
                <a:tc gridSpan="2">
                  <a:txBody>
                    <a:bodyPr/>
                    <a:lstStyle/>
                    <a:p>
                      <a:r>
                        <a:rPr lang="en-US" sz="1400" b="0" cap="small" dirty="0">
                          <a:effectLst/>
                        </a:rPr>
                        <a:t>Note:</a:t>
                      </a:r>
                      <a:r>
                        <a:rPr lang="en-US" sz="1400" dirty="0">
                          <a:effectLst/>
                        </a:rPr>
                        <a:t> Evaluate this condition either by combining the evaluations for residuals under the appropriate system, or by evaluating DC 6350, whichever method results in a higher evaluation.</a:t>
                      </a:r>
                      <a:endParaRPr lang="en-US" sz="1400" dirty="0"/>
                    </a:p>
                  </a:txBody>
                  <a:tcPr/>
                </a:tc>
                <a:tc hMerge="1">
                  <a:txBody>
                    <a:bodyPr/>
                    <a:lstStyle/>
                    <a:p>
                      <a:endParaRPr lang="en-US" dirty="0"/>
                    </a:p>
                  </a:txBody>
                  <a:tcPr/>
                </a:tc>
                <a:extLst>
                  <a:ext uri="{0D108BD9-81ED-4DB2-BD59-A6C34878D82A}">
                    <a16:rowId xmlns:a16="http://schemas.microsoft.com/office/drawing/2014/main" val="3240210358"/>
                  </a:ext>
                </a:extLst>
              </a:tr>
            </a:tbl>
          </a:graphicData>
        </a:graphic>
      </p:graphicFrame>
    </p:spTree>
    <p:extLst>
      <p:ext uri="{BB962C8B-B14F-4D97-AF65-F5344CB8AC3E}">
        <p14:creationId xmlns:p14="http://schemas.microsoft.com/office/powerpoint/2010/main" val="299810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E380-6FA4-4CA7-877C-5D0534477482}"/>
              </a:ext>
            </a:extLst>
          </p:cNvPr>
          <p:cNvSpPr>
            <a:spLocks noGrp="1"/>
          </p:cNvSpPr>
          <p:nvPr>
            <p:ph type="title"/>
          </p:nvPr>
        </p:nvSpPr>
        <p:spPr/>
        <p:txBody>
          <a:bodyPr/>
          <a:lstStyle/>
          <a:p>
            <a:r>
              <a:rPr lang="en-US" dirty="0"/>
              <a:t>HIV-related illness (DC 6351)</a:t>
            </a:r>
          </a:p>
        </p:txBody>
      </p:sp>
      <p:sp>
        <p:nvSpPr>
          <p:cNvPr id="3" name="Content Placeholder 2">
            <a:extLst>
              <a:ext uri="{FF2B5EF4-FFF2-40B4-BE49-F238E27FC236}">
                <a16:creationId xmlns:a16="http://schemas.microsoft.com/office/drawing/2014/main" id="{224CB83F-F3E3-4148-A021-CBB420B29207}"/>
              </a:ext>
            </a:extLst>
          </p:cNvPr>
          <p:cNvSpPr>
            <a:spLocks noGrp="1"/>
          </p:cNvSpPr>
          <p:nvPr>
            <p:ph idx="1"/>
          </p:nvPr>
        </p:nvSpPr>
        <p:spPr/>
        <p:txBody>
          <a:bodyPr>
            <a:normAutofit/>
          </a:bodyPr>
          <a:lstStyle/>
          <a:p>
            <a:r>
              <a:rPr lang="en-US" sz="2000" dirty="0"/>
              <a:t>Human immunodeficiency virus (HIV) and acquired immunodeficiency syndrome (AIDS)</a:t>
            </a:r>
          </a:p>
          <a:p>
            <a:pPr lvl="1"/>
            <a:r>
              <a:rPr lang="en-US" sz="1800" dirty="0"/>
              <a:t>An infection transmitted through certain bodily fluid contact, resulting in immune system compromise and subsequent development of severe infection, neoplasm, and systemic complication.</a:t>
            </a:r>
          </a:p>
          <a:p>
            <a:pPr lvl="1"/>
            <a:r>
              <a:rPr lang="en-US" sz="1800" dirty="0"/>
              <a:t>HIV can progress to AIDS</a:t>
            </a:r>
          </a:p>
          <a:p>
            <a:pPr lvl="1"/>
            <a:r>
              <a:rPr lang="en-US" sz="1800" dirty="0"/>
              <a:t>Treatable, but not curable</a:t>
            </a:r>
          </a:p>
        </p:txBody>
      </p:sp>
      <p:sp>
        <p:nvSpPr>
          <p:cNvPr id="4" name="Slide Number Placeholder 3">
            <a:extLst>
              <a:ext uri="{FF2B5EF4-FFF2-40B4-BE49-F238E27FC236}">
                <a16:creationId xmlns:a16="http://schemas.microsoft.com/office/drawing/2014/main" id="{F6384E4F-CFEB-4070-B207-1EED0AFA9FD9}"/>
              </a:ext>
            </a:extLst>
          </p:cNvPr>
          <p:cNvSpPr>
            <a:spLocks noGrp="1"/>
          </p:cNvSpPr>
          <p:nvPr>
            <p:ph type="sldNum" sz="quarter" idx="12"/>
          </p:nvPr>
        </p:nvSpPr>
        <p:spPr/>
        <p:txBody>
          <a:bodyPr/>
          <a:lstStyle/>
          <a:p>
            <a:fld id="{36A6A193-2FDC-48DD-8023-1C75B05EEA9A}" type="slidenum">
              <a:rPr lang="en-US" smtClean="0"/>
              <a:t>14</a:t>
            </a:fld>
            <a:endParaRPr lang="en-US" dirty="0"/>
          </a:p>
        </p:txBody>
      </p:sp>
    </p:spTree>
    <p:extLst>
      <p:ext uri="{BB962C8B-B14F-4D97-AF65-F5344CB8AC3E}">
        <p14:creationId xmlns:p14="http://schemas.microsoft.com/office/powerpoint/2010/main" val="4908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E380-6FA4-4CA7-877C-5D0534477482}"/>
              </a:ext>
            </a:extLst>
          </p:cNvPr>
          <p:cNvSpPr>
            <a:spLocks noGrp="1"/>
          </p:cNvSpPr>
          <p:nvPr>
            <p:ph type="title"/>
          </p:nvPr>
        </p:nvSpPr>
        <p:spPr/>
        <p:txBody>
          <a:bodyPr/>
          <a:lstStyle/>
          <a:p>
            <a:r>
              <a:rPr lang="en-US" dirty="0"/>
              <a:t>HIV-related illness (DC 6351), continued</a:t>
            </a:r>
          </a:p>
        </p:txBody>
      </p:sp>
      <p:graphicFrame>
        <p:nvGraphicFramePr>
          <p:cNvPr id="5" name="Content Placeholder 4">
            <a:extLst>
              <a:ext uri="{FF2B5EF4-FFF2-40B4-BE49-F238E27FC236}">
                <a16:creationId xmlns:a16="http://schemas.microsoft.com/office/drawing/2014/main" id="{B37640EB-27ED-4412-A362-D076D0BB37FC}"/>
              </a:ext>
            </a:extLst>
          </p:cNvPr>
          <p:cNvGraphicFramePr>
            <a:graphicFrameLocks noGrp="1"/>
          </p:cNvGraphicFramePr>
          <p:nvPr>
            <p:ph idx="1"/>
            <p:extLst>
              <p:ext uri="{D42A27DB-BD31-4B8C-83A1-F6EECF244321}">
                <p14:modId xmlns:p14="http://schemas.microsoft.com/office/powerpoint/2010/main" val="1760014733"/>
              </p:ext>
            </p:extLst>
          </p:nvPr>
        </p:nvGraphicFramePr>
        <p:xfrm>
          <a:off x="457200" y="1623450"/>
          <a:ext cx="8229600" cy="3997960"/>
        </p:xfrm>
        <a:graphic>
          <a:graphicData uri="http://schemas.openxmlformats.org/drawingml/2006/table">
            <a:tbl>
              <a:tblPr firstRow="1" bandRow="1">
                <a:tableStyleId>{00A15C55-8517-42AA-B614-E9B94910E393}</a:tableStyleId>
              </a:tblPr>
              <a:tblGrid>
                <a:gridCol w="7631723">
                  <a:extLst>
                    <a:ext uri="{9D8B030D-6E8A-4147-A177-3AD203B41FA5}">
                      <a16:colId xmlns:a16="http://schemas.microsoft.com/office/drawing/2014/main" val="1903597469"/>
                    </a:ext>
                  </a:extLst>
                </a:gridCol>
                <a:gridCol w="597877">
                  <a:extLst>
                    <a:ext uri="{9D8B030D-6E8A-4147-A177-3AD203B41FA5}">
                      <a16:colId xmlns:a16="http://schemas.microsoft.com/office/drawing/2014/main" val="3552333288"/>
                    </a:ext>
                  </a:extLst>
                </a:gridCol>
              </a:tblGrid>
              <a:tr h="370840">
                <a:tc gridSpan="2">
                  <a:txBody>
                    <a:bodyPr/>
                    <a:lstStyle/>
                    <a:p>
                      <a:r>
                        <a:rPr lang="en-US" sz="1600" dirty="0">
                          <a:latin typeface="+mn-lt"/>
                        </a:rPr>
                        <a:t>6351 HIV-related illness</a:t>
                      </a:r>
                    </a:p>
                  </a:txBody>
                  <a:tcPr/>
                </a:tc>
                <a:tc hMerge="1">
                  <a:txBody>
                    <a:bodyPr/>
                    <a:lstStyle/>
                    <a:p>
                      <a:endParaRPr lang="en-US" dirty="0"/>
                    </a:p>
                  </a:txBody>
                  <a:tcPr/>
                </a:tc>
                <a:extLst>
                  <a:ext uri="{0D108BD9-81ED-4DB2-BD59-A6C34878D82A}">
                    <a16:rowId xmlns:a16="http://schemas.microsoft.com/office/drawing/2014/main" val="2123924541"/>
                  </a:ext>
                </a:extLst>
              </a:tr>
              <a:tr h="370840">
                <a:tc>
                  <a:txBody>
                    <a:bodyPr/>
                    <a:lstStyle/>
                    <a:p>
                      <a:r>
                        <a:rPr lang="en-US" sz="1600" dirty="0"/>
                        <a:t>AIDS with recurrent opportunistic infections (see Note 3) or with secondary diseases afflicting multiple body systems; HIV-related illness with debility and progressive weight loss</a:t>
                      </a:r>
                    </a:p>
                  </a:txBody>
                  <a:tcPr/>
                </a:tc>
                <a:tc>
                  <a:txBody>
                    <a:bodyPr/>
                    <a:lstStyle/>
                    <a:p>
                      <a:r>
                        <a:rPr lang="en-US" sz="1600" dirty="0"/>
                        <a:t>100</a:t>
                      </a:r>
                    </a:p>
                  </a:txBody>
                  <a:tcPr/>
                </a:tc>
                <a:extLst>
                  <a:ext uri="{0D108BD9-81ED-4DB2-BD59-A6C34878D82A}">
                    <a16:rowId xmlns:a16="http://schemas.microsoft.com/office/drawing/2014/main" val="1161913503"/>
                  </a:ext>
                </a:extLst>
              </a:tr>
              <a:tr h="370840">
                <a:tc>
                  <a:txBody>
                    <a:bodyPr/>
                    <a:lstStyle/>
                    <a:p>
                      <a:r>
                        <a:rPr lang="en-US" sz="1600" dirty="0"/>
                        <a:t>Refractory constitutional symptoms, diarrhea, and pathological weight loss; or minimum rating following development of AIDS-related opportunistic infection or neoplasm</a:t>
                      </a:r>
                    </a:p>
                  </a:txBody>
                  <a:tcPr/>
                </a:tc>
                <a:tc>
                  <a:txBody>
                    <a:bodyPr/>
                    <a:lstStyle/>
                    <a:p>
                      <a:r>
                        <a:rPr lang="en-US" sz="1600" dirty="0"/>
                        <a:t>60</a:t>
                      </a:r>
                    </a:p>
                  </a:txBody>
                  <a:tcPr/>
                </a:tc>
                <a:extLst>
                  <a:ext uri="{0D108BD9-81ED-4DB2-BD59-A6C34878D82A}">
                    <a16:rowId xmlns:a16="http://schemas.microsoft.com/office/drawing/2014/main" val="852710013"/>
                  </a:ext>
                </a:extLst>
              </a:tr>
              <a:tr h="370840">
                <a:tc>
                  <a:txBody>
                    <a:bodyPr/>
                    <a:lstStyle/>
                    <a:p>
                      <a:r>
                        <a:rPr lang="en-US" sz="1600" dirty="0"/>
                        <a:t>Recurrent constitutional symptoms, intermittent diarrhea, and use of approved medication(s); or minimum rating with T4 cell count less than 200</a:t>
                      </a:r>
                    </a:p>
                  </a:txBody>
                  <a:tcPr/>
                </a:tc>
                <a:tc>
                  <a:txBody>
                    <a:bodyPr/>
                    <a:lstStyle/>
                    <a:p>
                      <a:r>
                        <a:rPr lang="en-US" sz="1600" dirty="0"/>
                        <a:t>30</a:t>
                      </a:r>
                    </a:p>
                  </a:txBody>
                  <a:tcPr/>
                </a:tc>
                <a:extLst>
                  <a:ext uri="{0D108BD9-81ED-4DB2-BD59-A6C34878D82A}">
                    <a16:rowId xmlns:a16="http://schemas.microsoft.com/office/drawing/2014/main" val="597387862"/>
                  </a:ext>
                </a:extLst>
              </a:tr>
              <a:tr h="370840">
                <a:tc>
                  <a:txBody>
                    <a:bodyPr/>
                    <a:lstStyle/>
                    <a:p>
                      <a:r>
                        <a:rPr lang="en-US" sz="1600" dirty="0"/>
                        <a:t>Following development of HIV-related constitutional symptoms; T4 cell count between 200 and 500; use of approved medication(s); or with evidence of depression or memory loss with employment limitations</a:t>
                      </a:r>
                    </a:p>
                  </a:txBody>
                  <a:tcPr/>
                </a:tc>
                <a:tc>
                  <a:txBody>
                    <a:bodyPr/>
                    <a:lstStyle/>
                    <a:p>
                      <a:r>
                        <a:rPr lang="en-US" sz="1600" dirty="0"/>
                        <a:t>10</a:t>
                      </a:r>
                    </a:p>
                  </a:txBody>
                  <a:tcPr/>
                </a:tc>
                <a:extLst>
                  <a:ext uri="{0D108BD9-81ED-4DB2-BD59-A6C34878D82A}">
                    <a16:rowId xmlns:a16="http://schemas.microsoft.com/office/drawing/2014/main" val="2450153559"/>
                  </a:ext>
                </a:extLst>
              </a:tr>
              <a:tr h="370840">
                <a:tc>
                  <a:txBody>
                    <a:bodyPr/>
                    <a:lstStyle/>
                    <a:p>
                      <a:r>
                        <a:rPr lang="en-US" sz="1600" dirty="0"/>
                        <a:t>Asymptomatic, following initial diagnosis of HIV infection, with or without lymphadenopathy or decreased T4 cell count</a:t>
                      </a:r>
                    </a:p>
                  </a:txBody>
                  <a:tcPr/>
                </a:tc>
                <a:tc>
                  <a:txBody>
                    <a:bodyPr/>
                    <a:lstStyle/>
                    <a:p>
                      <a:r>
                        <a:rPr lang="en-US" sz="1600" dirty="0"/>
                        <a:t>0</a:t>
                      </a:r>
                    </a:p>
                  </a:txBody>
                  <a:tcPr/>
                </a:tc>
                <a:extLst>
                  <a:ext uri="{0D108BD9-81ED-4DB2-BD59-A6C34878D82A}">
                    <a16:rowId xmlns:a16="http://schemas.microsoft.com/office/drawing/2014/main" val="2474301658"/>
                  </a:ext>
                </a:extLst>
              </a:tr>
            </a:tbl>
          </a:graphicData>
        </a:graphic>
      </p:graphicFrame>
      <p:sp>
        <p:nvSpPr>
          <p:cNvPr id="4" name="Slide Number Placeholder 3">
            <a:extLst>
              <a:ext uri="{FF2B5EF4-FFF2-40B4-BE49-F238E27FC236}">
                <a16:creationId xmlns:a16="http://schemas.microsoft.com/office/drawing/2014/main" id="{F6384E4F-CFEB-4070-B207-1EED0AFA9FD9}"/>
              </a:ext>
            </a:extLst>
          </p:cNvPr>
          <p:cNvSpPr>
            <a:spLocks noGrp="1"/>
          </p:cNvSpPr>
          <p:nvPr>
            <p:ph type="sldNum" sz="quarter" idx="12"/>
          </p:nvPr>
        </p:nvSpPr>
        <p:spPr/>
        <p:txBody>
          <a:bodyPr/>
          <a:lstStyle/>
          <a:p>
            <a:fld id="{36A6A193-2FDC-48DD-8023-1C75B05EEA9A}" type="slidenum">
              <a:rPr lang="en-US" smtClean="0"/>
              <a:t>15</a:t>
            </a:fld>
            <a:endParaRPr lang="en-US" dirty="0"/>
          </a:p>
        </p:txBody>
      </p:sp>
    </p:spTree>
    <p:extLst>
      <p:ext uri="{BB962C8B-B14F-4D97-AF65-F5344CB8AC3E}">
        <p14:creationId xmlns:p14="http://schemas.microsoft.com/office/powerpoint/2010/main" val="323277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E380-6FA4-4CA7-877C-5D0534477482}"/>
              </a:ext>
            </a:extLst>
          </p:cNvPr>
          <p:cNvSpPr>
            <a:spLocks noGrp="1"/>
          </p:cNvSpPr>
          <p:nvPr>
            <p:ph type="title"/>
          </p:nvPr>
        </p:nvSpPr>
        <p:spPr/>
        <p:txBody>
          <a:bodyPr/>
          <a:lstStyle/>
          <a:p>
            <a:r>
              <a:rPr lang="en-US" dirty="0"/>
              <a:t>HIV-related illness (DC 6351), continued</a:t>
            </a:r>
          </a:p>
        </p:txBody>
      </p:sp>
      <p:graphicFrame>
        <p:nvGraphicFramePr>
          <p:cNvPr id="5" name="Content Placeholder 4">
            <a:extLst>
              <a:ext uri="{FF2B5EF4-FFF2-40B4-BE49-F238E27FC236}">
                <a16:creationId xmlns:a16="http://schemas.microsoft.com/office/drawing/2014/main" id="{E3D74021-FA1C-4021-A106-25A96EEF632C}"/>
              </a:ext>
            </a:extLst>
          </p:cNvPr>
          <p:cNvGraphicFramePr>
            <a:graphicFrameLocks noGrp="1"/>
          </p:cNvGraphicFramePr>
          <p:nvPr>
            <p:ph idx="1"/>
            <p:extLst>
              <p:ext uri="{D42A27DB-BD31-4B8C-83A1-F6EECF244321}">
                <p14:modId xmlns:p14="http://schemas.microsoft.com/office/powerpoint/2010/main" val="3607920194"/>
              </p:ext>
            </p:extLst>
          </p:nvPr>
        </p:nvGraphicFramePr>
        <p:xfrm>
          <a:off x="457200" y="1652954"/>
          <a:ext cx="8229600" cy="4058920"/>
        </p:xfrm>
        <a:graphic>
          <a:graphicData uri="http://schemas.openxmlformats.org/drawingml/2006/table">
            <a:tbl>
              <a:tblPr firstRow="1" bandRow="1">
                <a:tableStyleId>{00A15C55-8517-42AA-B614-E9B94910E393}</a:tableStyleId>
              </a:tblPr>
              <a:tblGrid>
                <a:gridCol w="8229600">
                  <a:extLst>
                    <a:ext uri="{9D8B030D-6E8A-4147-A177-3AD203B41FA5}">
                      <a16:colId xmlns:a16="http://schemas.microsoft.com/office/drawing/2014/main" val="2604872710"/>
                    </a:ext>
                  </a:extLst>
                </a:gridCol>
              </a:tblGrid>
              <a:tr h="370840">
                <a:tc>
                  <a:txBody>
                    <a:bodyPr/>
                    <a:lstStyle/>
                    <a:p>
                      <a:r>
                        <a:rPr lang="en-US" sz="1400" dirty="0"/>
                        <a:t>6351 HIV-related illness, continued</a:t>
                      </a:r>
                    </a:p>
                  </a:txBody>
                  <a:tcPr/>
                </a:tc>
                <a:extLst>
                  <a:ext uri="{0D108BD9-81ED-4DB2-BD59-A6C34878D82A}">
                    <a16:rowId xmlns:a16="http://schemas.microsoft.com/office/drawing/2014/main" val="2309657188"/>
                  </a:ext>
                </a:extLst>
              </a:tr>
              <a:tr h="370840">
                <a:tc>
                  <a:txBody>
                    <a:bodyPr/>
                    <a:lstStyle/>
                    <a:p>
                      <a:r>
                        <a:rPr lang="en-US" sz="1400" dirty="0"/>
                        <a:t>Note 1:  In addition to standard therapies and regimens, the term “approved medication(s)” includes treatment regimens and medications prescribed as part of a research protocol at an accredited medical institution. </a:t>
                      </a:r>
                    </a:p>
                  </a:txBody>
                  <a:tcPr/>
                </a:tc>
                <a:extLst>
                  <a:ext uri="{0D108BD9-81ED-4DB2-BD59-A6C34878D82A}">
                    <a16:rowId xmlns:a16="http://schemas.microsoft.com/office/drawing/2014/main" val="2502268663"/>
                  </a:ext>
                </a:extLst>
              </a:tr>
              <a:tr h="370840">
                <a:tc>
                  <a:txBody>
                    <a:bodyPr/>
                    <a:lstStyle/>
                    <a:p>
                      <a:r>
                        <a:rPr lang="en-US" sz="1400" dirty="0"/>
                        <a:t>Note 2:  Diagnosed psychiatric illness, central nervous system manifestations, opportunistic infections, and neoplasms may be rated separately under the appropriate diagnostic codes if a higher overall evaluation results, provided the disability symptoms do not overlap with evaluations otherwise assignable above.</a:t>
                      </a:r>
                    </a:p>
                  </a:txBody>
                  <a:tcPr/>
                </a:tc>
                <a:extLst>
                  <a:ext uri="{0D108BD9-81ED-4DB2-BD59-A6C34878D82A}">
                    <a16:rowId xmlns:a16="http://schemas.microsoft.com/office/drawing/2014/main" val="701737248"/>
                  </a:ext>
                </a:extLst>
              </a:tr>
              <a:tr h="370840">
                <a:tc>
                  <a:txBody>
                    <a:bodyPr/>
                    <a:lstStyle/>
                    <a:p>
                      <a:r>
                        <a:rPr lang="en-US" sz="1400" dirty="0"/>
                        <a:t>Note 3:  The following list of opportunistic infections are considered AIDS-defining conditions, that is, a diagnosis of AIDS follows if a person has HIV and one more of these infections, regardless of the CD4 count --- candidiasis of the bronchi, trachea, esophagus, or lungs; invasive cervical cancer; coccidioidomycosis; cryptococcosis; cryptosporidiosis; cytomegalovirus (particularly CMV retinitis); HIV-related encephalopathy; herpes simplex-chronic ulcers for greater than one month, or bronchitis, pneumonia, or esophagitis; histoplasmosis; isosporiasis (chronic intestinal); Kaposi’s sarcoma; lymphoma; </a:t>
                      </a:r>
                      <a:r>
                        <a:rPr lang="en-US" sz="1400" i="1" dirty="0"/>
                        <a:t>Mycobacterium avium </a:t>
                      </a:r>
                      <a:r>
                        <a:rPr lang="en-US" sz="1400" dirty="0"/>
                        <a:t>complex; tuberculosis; Pneumocystis </a:t>
                      </a:r>
                      <a:r>
                        <a:rPr lang="en-US" sz="1400" dirty="0" err="1"/>
                        <a:t>jirovecii</a:t>
                      </a:r>
                      <a:r>
                        <a:rPr lang="en-US" sz="1400" dirty="0"/>
                        <a:t> (</a:t>
                      </a:r>
                      <a:r>
                        <a:rPr lang="en-US" sz="1400" i="1" dirty="0"/>
                        <a:t>carinii</a:t>
                      </a:r>
                      <a:r>
                        <a:rPr lang="en-US" sz="1400" dirty="0"/>
                        <a:t>) pneumonia; pneumonia, recurrent; progressive multifocal leukoencephalopathy; </a:t>
                      </a:r>
                      <a:r>
                        <a:rPr lang="en-US" sz="1400" i="1" dirty="0"/>
                        <a:t>Salmonella</a:t>
                      </a:r>
                      <a:r>
                        <a:rPr lang="en-US" sz="1400" dirty="0"/>
                        <a:t> septicemia, recurrent; toxoplasmosis of the brain; and wasting syndrome due to HIV. </a:t>
                      </a:r>
                    </a:p>
                  </a:txBody>
                  <a:tcPr/>
                </a:tc>
                <a:extLst>
                  <a:ext uri="{0D108BD9-81ED-4DB2-BD59-A6C34878D82A}">
                    <a16:rowId xmlns:a16="http://schemas.microsoft.com/office/drawing/2014/main" val="773349776"/>
                  </a:ext>
                </a:extLst>
              </a:tr>
            </a:tbl>
          </a:graphicData>
        </a:graphic>
      </p:graphicFrame>
      <p:sp>
        <p:nvSpPr>
          <p:cNvPr id="4" name="Slide Number Placeholder 3">
            <a:extLst>
              <a:ext uri="{FF2B5EF4-FFF2-40B4-BE49-F238E27FC236}">
                <a16:creationId xmlns:a16="http://schemas.microsoft.com/office/drawing/2014/main" id="{F6384E4F-CFEB-4070-B207-1EED0AFA9FD9}"/>
              </a:ext>
            </a:extLst>
          </p:cNvPr>
          <p:cNvSpPr>
            <a:spLocks noGrp="1"/>
          </p:cNvSpPr>
          <p:nvPr>
            <p:ph type="sldNum" sz="quarter" idx="12"/>
          </p:nvPr>
        </p:nvSpPr>
        <p:spPr/>
        <p:txBody>
          <a:bodyPr/>
          <a:lstStyle/>
          <a:p>
            <a:fld id="{36A6A193-2FDC-48DD-8023-1C75B05EEA9A}" type="slidenum">
              <a:rPr lang="en-US" smtClean="0"/>
              <a:t>16</a:t>
            </a:fld>
            <a:endParaRPr lang="en-US" dirty="0"/>
          </a:p>
        </p:txBody>
      </p:sp>
    </p:spTree>
    <p:extLst>
      <p:ext uri="{BB962C8B-B14F-4D97-AF65-F5344CB8AC3E}">
        <p14:creationId xmlns:p14="http://schemas.microsoft.com/office/powerpoint/2010/main" val="73546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fr-FR" sz="2800" dirty="0">
                <a:latin typeface="Arial" panose="020B0604020202020204" pitchFamily="34" charset="0"/>
              </a:rPr>
              <a:t>Chronic </a:t>
            </a:r>
            <a:r>
              <a:rPr lang="fr-FR" dirty="0">
                <a:latin typeface="Arial" panose="020B0604020202020204" pitchFamily="34" charset="0"/>
              </a:rPr>
              <a:t>f</a:t>
            </a:r>
            <a:r>
              <a:rPr lang="fr-FR" sz="2800" dirty="0">
                <a:latin typeface="Arial" panose="020B0604020202020204" pitchFamily="34" charset="0"/>
              </a:rPr>
              <a:t>atigue syndrome (CFS) (DC 6354)</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lnSpcReduction="10000"/>
          </a:bodyPr>
          <a:lstStyle/>
          <a:p>
            <a:pPr marL="342900" indent="-342900">
              <a:spcAft>
                <a:spcPts val="600"/>
              </a:spcAft>
              <a:buFont typeface="Arial" panose="020B0604020202020204" pitchFamily="34" charset="0"/>
              <a:buChar char="•"/>
            </a:pPr>
            <a:r>
              <a:rPr lang="en-US" sz="2000" dirty="0"/>
              <a:t>A disease characterized by profound fatigue, sleep abnormalities, pain, and other symptoms that are made worse by exertion, that have persisted for at least six months</a:t>
            </a:r>
          </a:p>
          <a:p>
            <a:pPr marL="728663" lvl="1" indent="-342900"/>
            <a:r>
              <a:rPr lang="en-US" dirty="0"/>
              <a:t>Symptoms cannot be explained by any underlying medical condition</a:t>
            </a:r>
          </a:p>
          <a:p>
            <a:pPr marL="728663" lvl="1" indent="-342900"/>
            <a:r>
              <a:rPr lang="en-US" dirty="0"/>
              <a:t>No cure or approved treatment</a:t>
            </a:r>
          </a:p>
          <a:p>
            <a:pPr marL="921544" lvl="2" indent="-342900"/>
            <a:r>
              <a:rPr lang="en-US" dirty="0"/>
              <a:t>Symptoms treated or managed to offer relief</a:t>
            </a:r>
          </a:p>
          <a:p>
            <a:pPr marL="342900" indent="-342900">
              <a:spcAft>
                <a:spcPts val="600"/>
              </a:spcAft>
              <a:buFont typeface="Arial" panose="020B0604020202020204" pitchFamily="34" charset="0"/>
              <a:buChar char="•"/>
            </a:pPr>
            <a:r>
              <a:rPr lang="en-US" dirty="0"/>
              <a:t>Diagnosis needs to conform to diagnostic criteria found under </a:t>
            </a:r>
            <a:r>
              <a:rPr lang="en-US" dirty="0">
                <a:hlinkClick r:id="rId6"/>
              </a:rPr>
              <a:t>38 CFR 4.88a</a:t>
            </a:r>
            <a:endParaRPr lang="en-US" dirty="0"/>
          </a:p>
          <a:p>
            <a:pPr marL="342900" indent="-342900">
              <a:spcAft>
                <a:spcPts val="600"/>
              </a:spcAft>
              <a:buFont typeface="Arial" panose="020B0604020202020204" pitchFamily="34" charset="0"/>
              <a:buChar char="•"/>
            </a:pPr>
            <a:r>
              <a:rPr lang="en-US" sz="2000" dirty="0"/>
              <a:t>Consider presumptive service connection for Persian Gulf War Veterans (38 CFR 3.317) </a:t>
            </a:r>
          </a:p>
          <a:p>
            <a:pPr marL="342900" indent="-342900">
              <a:spcAft>
                <a:spcPts val="600"/>
              </a:spcAft>
              <a:buFont typeface="Arial" panose="020B0604020202020204" pitchFamily="34" charset="0"/>
              <a:buChar char="•"/>
            </a:pPr>
            <a:r>
              <a:rPr lang="en-US" sz="2000" dirty="0"/>
              <a:t>Evaluate based on restriction of routine daily activities </a:t>
            </a:r>
            <a:r>
              <a:rPr lang="en-US" dirty="0"/>
              <a:t>when compared to pre-illness level, or periods of incapacitation as prescribed by physician</a:t>
            </a:r>
            <a:endParaRPr lang="en-US" sz="2000" dirty="0"/>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17</a:t>
            </a:fld>
            <a:endParaRPr lang="en-US" dirty="0"/>
          </a:p>
        </p:txBody>
      </p:sp>
    </p:spTree>
    <p:extLst>
      <p:ext uri="{BB962C8B-B14F-4D97-AF65-F5344CB8AC3E}">
        <p14:creationId xmlns:p14="http://schemas.microsoft.com/office/powerpoint/2010/main" val="341963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CFS (DC 6354), </a:t>
            </a:r>
            <a:r>
              <a:rPr lang="en-US" dirty="0">
                <a:latin typeface="Arial" panose="020B0604020202020204" pitchFamily="34" charset="0"/>
              </a:rPr>
              <a:t>continued</a:t>
            </a:r>
          </a:p>
        </p:txBody>
      </p:sp>
      <p:graphicFrame>
        <p:nvGraphicFramePr>
          <p:cNvPr id="5" name="Content Placeholder 4">
            <a:extLst>
              <a:ext uri="{FF2B5EF4-FFF2-40B4-BE49-F238E27FC236}">
                <a16:creationId xmlns:a16="http://schemas.microsoft.com/office/drawing/2014/main" id="{3A24DD4F-9EC4-48B6-818D-58243AB52620}"/>
              </a:ext>
            </a:extLst>
          </p:cNvPr>
          <p:cNvGraphicFramePr>
            <a:graphicFrameLocks noGrp="1"/>
          </p:cNvGraphicFramePr>
          <p:nvPr>
            <p:ph idx="1"/>
          </p:nvPr>
        </p:nvGraphicFramePr>
        <p:xfrm>
          <a:off x="457200" y="1426333"/>
          <a:ext cx="8229600" cy="4638040"/>
        </p:xfrm>
        <a:graphic>
          <a:graphicData uri="http://schemas.openxmlformats.org/drawingml/2006/table">
            <a:tbl>
              <a:tblPr firstRow="1" bandRow="1">
                <a:tableStyleId>{00A15C55-8517-42AA-B614-E9B94910E393}</a:tableStyleId>
              </a:tblPr>
              <a:tblGrid>
                <a:gridCol w="7526215">
                  <a:extLst>
                    <a:ext uri="{9D8B030D-6E8A-4147-A177-3AD203B41FA5}">
                      <a16:colId xmlns:a16="http://schemas.microsoft.com/office/drawing/2014/main" val="3129852346"/>
                    </a:ext>
                  </a:extLst>
                </a:gridCol>
                <a:gridCol w="703385">
                  <a:extLst>
                    <a:ext uri="{9D8B030D-6E8A-4147-A177-3AD203B41FA5}">
                      <a16:colId xmlns:a16="http://schemas.microsoft.com/office/drawing/2014/main" val="1128592702"/>
                    </a:ext>
                  </a:extLst>
                </a:gridCol>
              </a:tblGrid>
              <a:tr h="370840">
                <a:tc gridSpan="2">
                  <a:txBody>
                    <a:bodyPr/>
                    <a:lstStyle/>
                    <a:p>
                      <a:r>
                        <a:rPr lang="en-US" sz="1400" dirty="0"/>
                        <a:t>6354 Chronic fatigue syndrome</a:t>
                      </a:r>
                    </a:p>
                  </a:txBody>
                  <a:tcPr/>
                </a:tc>
                <a:tc hMerge="1">
                  <a:txBody>
                    <a:bodyPr/>
                    <a:lstStyle/>
                    <a:p>
                      <a:endParaRPr lang="en-US" dirty="0"/>
                    </a:p>
                  </a:txBody>
                  <a:tcPr/>
                </a:tc>
                <a:extLst>
                  <a:ext uri="{0D108BD9-81ED-4DB2-BD59-A6C34878D82A}">
                    <a16:rowId xmlns:a16="http://schemas.microsoft.com/office/drawing/2014/main" val="2294247938"/>
                  </a:ext>
                </a:extLst>
              </a:tr>
              <a:tr h="370840">
                <a:tc gridSpan="2">
                  <a:txBody>
                    <a:bodyPr/>
                    <a:lstStyle/>
                    <a:p>
                      <a:r>
                        <a:rPr lang="en-US" sz="1400" dirty="0"/>
                        <a:t>Debilitating fatigue, cognitive impairments (such as inability to concentrate, forgetfulness, or confusion), or a combination of other signs and symptoms:</a:t>
                      </a:r>
                    </a:p>
                  </a:txBody>
                  <a:tcPr/>
                </a:tc>
                <a:tc hMerge="1">
                  <a:txBody>
                    <a:bodyPr/>
                    <a:lstStyle/>
                    <a:p>
                      <a:endParaRPr lang="en-US" dirty="0"/>
                    </a:p>
                  </a:txBody>
                  <a:tcPr/>
                </a:tc>
                <a:extLst>
                  <a:ext uri="{0D108BD9-81ED-4DB2-BD59-A6C34878D82A}">
                    <a16:rowId xmlns:a16="http://schemas.microsoft.com/office/drawing/2014/main" val="1517852361"/>
                  </a:ext>
                </a:extLst>
              </a:tr>
              <a:tr h="370840">
                <a:tc>
                  <a:txBody>
                    <a:bodyPr/>
                    <a:lstStyle/>
                    <a:p>
                      <a:r>
                        <a:rPr lang="en-US" sz="1400" dirty="0"/>
                        <a:t>Which are nearly constant and so severe as to restrict routine daily activities almost completely and which may occasionally preclude self-care</a:t>
                      </a:r>
                    </a:p>
                  </a:txBody>
                  <a:tcPr/>
                </a:tc>
                <a:tc>
                  <a:txBody>
                    <a:bodyPr/>
                    <a:lstStyle/>
                    <a:p>
                      <a:r>
                        <a:rPr lang="en-US" sz="1400" dirty="0"/>
                        <a:t>100</a:t>
                      </a:r>
                    </a:p>
                  </a:txBody>
                  <a:tcPr/>
                </a:tc>
                <a:extLst>
                  <a:ext uri="{0D108BD9-81ED-4DB2-BD59-A6C34878D82A}">
                    <a16:rowId xmlns:a16="http://schemas.microsoft.com/office/drawing/2014/main" val="3848781652"/>
                  </a:ext>
                </a:extLst>
              </a:tr>
              <a:tr h="370840">
                <a:tc>
                  <a:txBody>
                    <a:bodyPr/>
                    <a:lstStyle/>
                    <a:p>
                      <a:r>
                        <a:rPr lang="en-US" sz="1400" dirty="0"/>
                        <a:t>Which are nearly constant and restrict routine daily activities to less than 50 percent of the pre-illness level; or which wax and wane, resulting in periods of incapacitation of at least six weeks total duration per year </a:t>
                      </a:r>
                    </a:p>
                  </a:txBody>
                  <a:tcPr/>
                </a:tc>
                <a:tc>
                  <a:txBody>
                    <a:bodyPr/>
                    <a:lstStyle/>
                    <a:p>
                      <a:r>
                        <a:rPr lang="en-US" sz="1400" dirty="0"/>
                        <a:t>60</a:t>
                      </a:r>
                    </a:p>
                  </a:txBody>
                  <a:tcPr/>
                </a:tc>
                <a:extLst>
                  <a:ext uri="{0D108BD9-81ED-4DB2-BD59-A6C34878D82A}">
                    <a16:rowId xmlns:a16="http://schemas.microsoft.com/office/drawing/2014/main" val="1273995421"/>
                  </a:ext>
                </a:extLst>
              </a:tr>
              <a:tr h="370840">
                <a:tc>
                  <a:txBody>
                    <a:bodyPr/>
                    <a:lstStyle/>
                    <a:p>
                      <a:r>
                        <a:rPr lang="en-US" sz="1400" dirty="0"/>
                        <a:t>Which are nearly constant and restrict routine daily activities from 50 to 75 percent of the pre-illness level; or which wax and wane, resulting in periods of incapacitation of at least four but less than six weeks total duration per year</a:t>
                      </a:r>
                    </a:p>
                  </a:txBody>
                  <a:tcPr/>
                </a:tc>
                <a:tc>
                  <a:txBody>
                    <a:bodyPr/>
                    <a:lstStyle/>
                    <a:p>
                      <a:r>
                        <a:rPr lang="en-US" sz="1400" dirty="0"/>
                        <a:t>40</a:t>
                      </a:r>
                    </a:p>
                  </a:txBody>
                  <a:tcPr/>
                </a:tc>
                <a:extLst>
                  <a:ext uri="{0D108BD9-81ED-4DB2-BD59-A6C34878D82A}">
                    <a16:rowId xmlns:a16="http://schemas.microsoft.com/office/drawing/2014/main" val="2179096616"/>
                  </a:ext>
                </a:extLst>
              </a:tr>
              <a:tr h="370840">
                <a:tc>
                  <a:txBody>
                    <a:bodyPr/>
                    <a:lstStyle/>
                    <a:p>
                      <a:r>
                        <a:rPr lang="en-US" sz="1400" dirty="0"/>
                        <a:t>Which are nearly constant and restrict routine daily activities by less than 25 percent of the pre-illness level; or which wax and wane, resulting in periods of incapacitation of at least two but less than four weeks total duration per year</a:t>
                      </a:r>
                    </a:p>
                  </a:txBody>
                  <a:tcPr/>
                </a:tc>
                <a:tc>
                  <a:txBody>
                    <a:bodyPr/>
                    <a:lstStyle/>
                    <a:p>
                      <a:r>
                        <a:rPr lang="en-US" sz="1400" dirty="0"/>
                        <a:t>20</a:t>
                      </a:r>
                    </a:p>
                  </a:txBody>
                  <a:tcPr/>
                </a:tc>
                <a:extLst>
                  <a:ext uri="{0D108BD9-81ED-4DB2-BD59-A6C34878D82A}">
                    <a16:rowId xmlns:a16="http://schemas.microsoft.com/office/drawing/2014/main" val="4127660804"/>
                  </a:ext>
                </a:extLst>
              </a:tr>
              <a:tr h="370840">
                <a:tc>
                  <a:txBody>
                    <a:bodyPr/>
                    <a:lstStyle/>
                    <a:p>
                      <a:r>
                        <a:rPr lang="en-US" sz="1400" dirty="0"/>
                        <a:t>Which wax and wane but result in periods of incapacitation of at least one but less than two weeks total duration per year; or symptoms controlled by continuous medication</a:t>
                      </a:r>
                    </a:p>
                  </a:txBody>
                  <a:tcPr/>
                </a:tc>
                <a:tc>
                  <a:txBody>
                    <a:bodyPr/>
                    <a:lstStyle/>
                    <a:p>
                      <a:r>
                        <a:rPr lang="en-US" sz="1400" dirty="0"/>
                        <a:t>10</a:t>
                      </a:r>
                    </a:p>
                  </a:txBody>
                  <a:tcPr/>
                </a:tc>
                <a:extLst>
                  <a:ext uri="{0D108BD9-81ED-4DB2-BD59-A6C34878D82A}">
                    <a16:rowId xmlns:a16="http://schemas.microsoft.com/office/drawing/2014/main" val="1882898636"/>
                  </a:ext>
                </a:extLst>
              </a:tr>
              <a:tr h="370840">
                <a:tc gridSpan="2">
                  <a:txBody>
                    <a:bodyPr/>
                    <a:lstStyle/>
                    <a:p>
                      <a:r>
                        <a:rPr lang="en-US" sz="1400" dirty="0"/>
                        <a:t>Note: For the purpose of evaluating this disability, incapacitation exists only when a licensed physician prescribes bed rest and treatment.</a:t>
                      </a:r>
                    </a:p>
                  </a:txBody>
                  <a:tcPr/>
                </a:tc>
                <a:tc hMerge="1">
                  <a:txBody>
                    <a:bodyPr/>
                    <a:lstStyle/>
                    <a:p>
                      <a:endParaRPr lang="en-US" sz="1400" dirty="0"/>
                    </a:p>
                  </a:txBody>
                  <a:tcPr/>
                </a:tc>
                <a:extLst>
                  <a:ext uri="{0D108BD9-81ED-4DB2-BD59-A6C34878D82A}">
                    <a16:rowId xmlns:a16="http://schemas.microsoft.com/office/drawing/2014/main" val="1637008292"/>
                  </a:ext>
                </a:extLst>
              </a:tr>
            </a:tbl>
          </a:graphicData>
        </a:graphic>
      </p:graphicFrame>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18</a:t>
            </a:fld>
            <a:endParaRPr lang="en-US" dirty="0"/>
          </a:p>
        </p:txBody>
      </p:sp>
    </p:spTree>
    <p:extLst>
      <p:ext uri="{BB962C8B-B14F-4D97-AF65-F5344CB8AC3E}">
        <p14:creationId xmlns:p14="http://schemas.microsoft.com/office/powerpoint/2010/main" val="306458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Review of Rating Materials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sz="2400" dirty="0"/>
              <a:t>Rating schedule, </a:t>
            </a:r>
            <a:r>
              <a:rPr lang="en-US" sz="2400" dirty="0">
                <a:hlinkClick r:id="rId6"/>
              </a:rPr>
              <a:t>38 CFR 4.88b</a:t>
            </a:r>
            <a:endParaRPr lang="en-US" sz="2400" dirty="0"/>
          </a:p>
          <a:p>
            <a:r>
              <a:rPr lang="en-US" sz="2400" dirty="0">
                <a:hlinkClick r:id="rId7"/>
              </a:rPr>
              <a:t>Disability Benefits Questionnaires</a:t>
            </a:r>
            <a:endParaRPr lang="en-US" sz="2400" dirty="0"/>
          </a:p>
          <a:p>
            <a:r>
              <a:rPr lang="en-US" sz="2400" dirty="0"/>
              <a:t>Evaluation Builder in VBMS-R</a:t>
            </a:r>
          </a:p>
          <a:p>
            <a:pPr lvl="1"/>
            <a:r>
              <a:rPr lang="en-US" sz="2000" dirty="0">
                <a:latin typeface="+mj-lt"/>
                <a:cs typeface="Times New Roman" panose="02020603050405020304" pitchFamily="18" charset="0"/>
              </a:rPr>
              <a:t>Demo input of infectious disease, immune disorder, or nutritional deficiency</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19</a:t>
            </a:fld>
            <a:endParaRPr lang="en-US" dirty="0"/>
          </a:p>
        </p:txBody>
      </p:sp>
    </p:spTree>
    <p:extLst>
      <p:ext uri="{BB962C8B-B14F-4D97-AF65-F5344CB8AC3E}">
        <p14:creationId xmlns:p14="http://schemas.microsoft.com/office/powerpoint/2010/main" val="316430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Upon completion of this lesson and given available references, the  RVSR will be able to:</a:t>
            </a:r>
          </a:p>
          <a:p>
            <a:pPr marL="342900" indent="-342900">
              <a:spcAft>
                <a:spcPts val="600"/>
              </a:spcAft>
              <a:buFont typeface="Arial" panose="020B0604020202020204" pitchFamily="34" charset="0"/>
              <a:buChar char="•"/>
            </a:pPr>
            <a:r>
              <a:rPr lang="en-US" dirty="0"/>
              <a:t>List conditions that are evaluated under 38 CFR 4.88b</a:t>
            </a:r>
          </a:p>
          <a:p>
            <a:pPr marL="342900" indent="-342900">
              <a:spcAft>
                <a:spcPts val="600"/>
              </a:spcAft>
              <a:buFont typeface="Arial" panose="020B0604020202020204" pitchFamily="34" charset="0"/>
              <a:buChar char="•"/>
            </a:pPr>
            <a:r>
              <a:rPr lang="en-US" dirty="0"/>
              <a:t>Differentiate between infectious diseases, immune disorders, and nutritional deficiencies</a:t>
            </a:r>
          </a:p>
          <a:p>
            <a:pPr marL="342900" indent="-342900">
              <a:spcAft>
                <a:spcPts val="600"/>
              </a:spcAft>
              <a:buFont typeface="Arial" panose="020B0604020202020204" pitchFamily="34" charset="0"/>
              <a:buChar char="•"/>
            </a:pPr>
            <a:r>
              <a:rPr lang="en-US" dirty="0"/>
              <a:t>Recognize when an infectious disease is considered active or stabilized</a:t>
            </a:r>
          </a:p>
          <a:p>
            <a:pPr marL="342900" indent="-342900">
              <a:spcAft>
                <a:spcPts val="600"/>
              </a:spcAft>
              <a:buFont typeface="Arial" panose="020B0604020202020204" pitchFamily="34" charset="0"/>
              <a:buChar char="•"/>
            </a:pPr>
            <a:r>
              <a:rPr lang="en-US" sz="2000" dirty="0"/>
              <a:t>Prepare a rating decision involving infectious disease  </a:t>
            </a:r>
          </a:p>
        </p:txBody>
      </p:sp>
      <p:sp>
        <p:nvSpPr>
          <p:cNvPr id="4" name="Slide Number Placeholder 3"/>
          <p:cNvSpPr>
            <a:spLocks noGrp="1"/>
          </p:cNvSpPr>
          <p:nvPr>
            <p:ph type="sldNum" sz="quarter" idx="12"/>
            <p:custDataLst>
              <p:tags r:id="rId3"/>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latin typeface="Arial" panose="020B0604020202020204" pitchFamily="34" charset="0"/>
              </a:rPr>
              <a:t>Questions</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20</a:t>
            </a:fld>
            <a:endParaRPr lang="en-US" sz="1400" dirty="0"/>
          </a:p>
        </p:txBody>
      </p:sp>
    </p:spTree>
    <p:extLst>
      <p:ext uri="{BB962C8B-B14F-4D97-AF65-F5344CB8AC3E}">
        <p14:creationId xmlns:p14="http://schemas.microsoft.com/office/powerpoint/2010/main" val="130369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References</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
        <p:nvSpPr>
          <p:cNvPr id="5" name="TextBox 4">
            <a:extLst>
              <a:ext uri="{FF2B5EF4-FFF2-40B4-BE49-F238E27FC236}">
                <a16:creationId xmlns:a16="http://schemas.microsoft.com/office/drawing/2014/main" id="{005A7B16-A6EF-4C90-AE1A-6223FB951437}"/>
              </a:ext>
            </a:extLst>
          </p:cNvPr>
          <p:cNvSpPr txBox="1"/>
          <p:nvPr>
            <p:custDataLst>
              <p:tags r:id="rId3"/>
            </p:custDataLst>
          </p:nvPr>
        </p:nvSpPr>
        <p:spPr>
          <a:xfrm>
            <a:off x="452284" y="1638954"/>
            <a:ext cx="8239432" cy="4401205"/>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t>38 CFR 3.105, Revision of decisions</a:t>
            </a:r>
          </a:p>
          <a:p>
            <a:pPr marL="342900" indent="-342900">
              <a:spcAft>
                <a:spcPts val="600"/>
              </a:spcAft>
              <a:buClr>
                <a:schemeClr val="tx1"/>
              </a:buClr>
              <a:buFont typeface="Arial" panose="020B0604020202020204" pitchFamily="34" charset="0"/>
              <a:buChar char="•"/>
            </a:pPr>
            <a:r>
              <a:rPr lang="en-US" sz="2000" dirty="0"/>
              <a:t>38 CFR 3.309,  Diseases subject to presumptive service connection</a:t>
            </a:r>
          </a:p>
          <a:p>
            <a:pPr marL="342900" indent="-342900">
              <a:spcAft>
                <a:spcPts val="600"/>
              </a:spcAft>
              <a:buClr>
                <a:schemeClr val="tx1"/>
              </a:buClr>
              <a:buFont typeface="Arial" panose="020B0604020202020204" pitchFamily="34" charset="0"/>
              <a:buChar char="•"/>
            </a:pPr>
            <a:r>
              <a:rPr lang="en-US" sz="2000" dirty="0"/>
              <a:t>38 CFR 3.317, Compensation for certain disabilities occurring in Persian Gulf Veterans</a:t>
            </a:r>
          </a:p>
          <a:p>
            <a:pPr marL="342900" indent="-342900">
              <a:spcAft>
                <a:spcPts val="600"/>
              </a:spcAft>
              <a:buClr>
                <a:schemeClr val="tx1"/>
              </a:buClr>
              <a:buFont typeface="Arial" panose="020B0604020202020204" pitchFamily="34" charset="0"/>
              <a:buChar char="•"/>
            </a:pPr>
            <a:r>
              <a:rPr lang="en-US" sz="2000" dirty="0"/>
              <a:t>38 CFR 3.400, Effective dates, General</a:t>
            </a:r>
          </a:p>
          <a:p>
            <a:pPr marL="342900" indent="-342900">
              <a:spcAft>
                <a:spcPts val="600"/>
              </a:spcAft>
              <a:buClr>
                <a:schemeClr val="tx1"/>
              </a:buClr>
              <a:buFont typeface="Arial" panose="020B0604020202020204" pitchFamily="34" charset="0"/>
              <a:buChar char="•"/>
            </a:pPr>
            <a:r>
              <a:rPr lang="en-US" sz="2000" dirty="0"/>
              <a:t>38 CFR 3.951, Preservation of disability ratings</a:t>
            </a:r>
          </a:p>
          <a:p>
            <a:pPr marL="342900" indent="-342900">
              <a:spcAft>
                <a:spcPts val="600"/>
              </a:spcAft>
              <a:buClr>
                <a:schemeClr val="tx1"/>
              </a:buClr>
              <a:buFont typeface="Arial" panose="020B0604020202020204" pitchFamily="34" charset="0"/>
              <a:buChar char="•"/>
            </a:pPr>
            <a:r>
              <a:rPr lang="en-US" sz="2000" dirty="0"/>
              <a:t>38 CFR 4.88a, Chronic fatigue syndrome</a:t>
            </a:r>
          </a:p>
          <a:p>
            <a:pPr marL="342900" indent="-342900">
              <a:spcAft>
                <a:spcPts val="600"/>
              </a:spcAft>
              <a:buClr>
                <a:schemeClr val="tx1"/>
              </a:buClr>
              <a:buFont typeface="Arial" panose="020B0604020202020204" pitchFamily="34" charset="0"/>
              <a:buChar char="•"/>
            </a:pPr>
            <a:r>
              <a:rPr lang="en-US" sz="2000" dirty="0"/>
              <a:t>38 CFR 4.88b, Schedule of ratings-Infectious disease, immune disorders and nutritional deficiencies</a:t>
            </a:r>
          </a:p>
          <a:p>
            <a:pPr marL="342900" indent="-342900">
              <a:spcAft>
                <a:spcPts val="600"/>
              </a:spcAft>
              <a:buClr>
                <a:schemeClr val="tx1"/>
              </a:buClr>
              <a:buFont typeface="Arial" panose="020B0604020202020204" pitchFamily="34" charset="0"/>
              <a:buChar char="•"/>
            </a:pPr>
            <a:r>
              <a:rPr lang="en-US" sz="2000" dirty="0"/>
              <a:t>M21-1, Part III, Subpart iv, 4.E, Infectious Diseases, Immune Disorders, and Nutritional Deficiencies </a:t>
            </a:r>
          </a:p>
          <a:p>
            <a:pPr marL="342900" indent="-342900">
              <a:spcAft>
                <a:spcPts val="600"/>
              </a:spcAft>
              <a:buClr>
                <a:schemeClr val="tx1"/>
              </a:buClr>
              <a:buFont typeface="Arial" panose="020B0604020202020204" pitchFamily="34" charset="0"/>
              <a:buChar char="•"/>
            </a:pPr>
            <a:r>
              <a:rPr lang="en-US" sz="2000" dirty="0"/>
              <a:t>M21-1, Part III, Subpart iv, 5.C, Effective Dates</a:t>
            </a:r>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ormAutofit/>
          </a:bodyPr>
          <a:lstStyle/>
          <a:p>
            <a:r>
              <a:rPr lang="en-US" sz="2800" dirty="0">
                <a:latin typeface="Arial" panose="020B0604020202020204" pitchFamily="34" charset="0"/>
              </a:rPr>
              <a:t>References</a:t>
            </a:r>
          </a:p>
        </p:txBody>
      </p:sp>
      <p:sp>
        <p:nvSpPr>
          <p:cNvPr id="4" name="Slide Number Placeholder 3"/>
          <p:cNvSpPr>
            <a:spLocks noGrp="1"/>
          </p:cNvSpPr>
          <p:nvPr>
            <p:ph type="sldNum" sz="quarter" idx="12"/>
            <p:custDataLst>
              <p:tags r:id="rId2"/>
            </p:custDataLst>
          </p:nvPr>
        </p:nvSpPr>
        <p:spPr>
          <a:xfrm>
            <a:off x="6931152" y="6601974"/>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
        <p:nvSpPr>
          <p:cNvPr id="5" name="TextBox 4">
            <a:extLst>
              <a:ext uri="{FF2B5EF4-FFF2-40B4-BE49-F238E27FC236}">
                <a16:creationId xmlns:a16="http://schemas.microsoft.com/office/drawing/2014/main" id="{005A7B16-A6EF-4C90-AE1A-6223FB951437}"/>
              </a:ext>
            </a:extLst>
          </p:cNvPr>
          <p:cNvSpPr txBox="1"/>
          <p:nvPr>
            <p:custDataLst>
              <p:tags r:id="rId3"/>
            </p:custDataLst>
          </p:nvPr>
        </p:nvSpPr>
        <p:spPr>
          <a:xfrm>
            <a:off x="452284" y="1638954"/>
            <a:ext cx="8239432" cy="4632037"/>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t>M21-1, Part III, Subpart iv, 8.C, Protected Ratings</a:t>
            </a:r>
          </a:p>
          <a:p>
            <a:pPr marL="342900" indent="-342900">
              <a:spcAft>
                <a:spcPts val="600"/>
              </a:spcAft>
              <a:buClr>
                <a:schemeClr val="tx1"/>
              </a:buClr>
              <a:buFont typeface="Arial" panose="020B0604020202020204" pitchFamily="34" charset="0"/>
              <a:buChar char="•"/>
            </a:pPr>
            <a:r>
              <a:rPr lang="en-US" sz="2000" dirty="0"/>
              <a:t>M21-1, Part IV, Subpart ii, 1.E, Developing Claims Based on Service in Southwest Asia Under 38 CFR 3.317</a:t>
            </a:r>
          </a:p>
          <a:p>
            <a:pPr marL="342900" indent="-342900">
              <a:spcAft>
                <a:spcPts val="600"/>
              </a:spcAft>
              <a:buClr>
                <a:schemeClr val="tx1"/>
              </a:buClr>
              <a:buFont typeface="Arial" panose="020B0604020202020204" pitchFamily="34" charset="0"/>
              <a:buChar char="•"/>
            </a:pPr>
            <a:r>
              <a:rPr lang="en-US" sz="2000" dirty="0"/>
              <a:t>M21-1, Part IV, Subpart ii, 1.G, Claims Based on Former Prisoner of War (FPOW) Status</a:t>
            </a:r>
          </a:p>
          <a:p>
            <a:pPr marL="342900" indent="-342900">
              <a:spcAft>
                <a:spcPts val="600"/>
              </a:spcAft>
              <a:buClr>
                <a:schemeClr val="tx1"/>
              </a:buClr>
              <a:buFont typeface="Arial" panose="020B0604020202020204" pitchFamily="34" charset="0"/>
              <a:buChar char="•"/>
            </a:pPr>
            <a:r>
              <a:rPr lang="en-US" sz="2000" dirty="0"/>
              <a:t>M21-1, Part IV, Subpart ii, 1.I, Developing Claims for Service Connection (SC) Based on Other Exposure Types</a:t>
            </a:r>
          </a:p>
          <a:p>
            <a:pPr marL="342900" indent="-342900">
              <a:spcAft>
                <a:spcPts val="600"/>
              </a:spcAft>
              <a:buClr>
                <a:schemeClr val="tx1"/>
              </a:buClr>
              <a:buFont typeface="Arial" panose="020B0604020202020204" pitchFamily="34" charset="0"/>
              <a:buChar char="•"/>
            </a:pPr>
            <a:r>
              <a:rPr lang="en-US" altLang="en-US" sz="2000" dirty="0"/>
              <a:t>M21-1, Part IV, Subpart ii, 2.D, S</a:t>
            </a:r>
            <a:r>
              <a:rPr lang="en-US" sz="2000" dirty="0"/>
              <a:t>ervice Connection (SC) for Qualifying Disabilities Associated with Service in Southwest Asia</a:t>
            </a:r>
          </a:p>
          <a:p>
            <a:pPr marL="342900" indent="-342900">
              <a:spcAft>
                <a:spcPts val="600"/>
              </a:spcAft>
              <a:buClr>
                <a:schemeClr val="tx1"/>
              </a:buClr>
              <a:buFont typeface="Arial" panose="020B0604020202020204" pitchFamily="34" charset="0"/>
              <a:buChar char="•"/>
            </a:pPr>
            <a:r>
              <a:rPr lang="en-US" sz="2000" dirty="0"/>
              <a:t>M21-1, Part IV, Subpart ii, 2.E, Service Connection for Disabilities Incurred as a Prisoner of War (POW)</a:t>
            </a:r>
          </a:p>
          <a:p>
            <a:pPr marL="342900" indent="-342900">
              <a:spcAft>
                <a:spcPts val="600"/>
              </a:spcAft>
              <a:buClr>
                <a:schemeClr val="tx1"/>
              </a:buClr>
              <a:buFont typeface="Arial" panose="020B0604020202020204" pitchFamily="34" charset="0"/>
              <a:buChar char="•"/>
            </a:pPr>
            <a:r>
              <a:rPr lang="en-US" sz="2000" dirty="0"/>
              <a:t>Medical EPSS</a:t>
            </a:r>
          </a:p>
          <a:p>
            <a:pPr>
              <a:spcAft>
                <a:spcPts val="600"/>
              </a:spcAft>
              <a:buClr>
                <a:schemeClr val="tx1"/>
              </a:buClr>
            </a:pPr>
            <a:endParaRPr lang="en-US" altLang="en-US" sz="2000" b="1" dirty="0"/>
          </a:p>
        </p:txBody>
      </p:sp>
    </p:spTree>
    <p:extLst>
      <p:ext uri="{BB962C8B-B14F-4D97-AF65-F5344CB8AC3E}">
        <p14:creationId xmlns:p14="http://schemas.microsoft.com/office/powerpoint/2010/main" val="185617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7301-D9A5-410C-AA12-24D3B6C22620}"/>
              </a:ext>
            </a:extLst>
          </p:cNvPr>
          <p:cNvSpPr>
            <a:spLocks noGrp="1"/>
          </p:cNvSpPr>
          <p:nvPr>
            <p:ph type="title"/>
          </p:nvPr>
        </p:nvSpPr>
        <p:spPr/>
        <p:txBody>
          <a:bodyPr/>
          <a:lstStyle/>
          <a:p>
            <a:r>
              <a:rPr lang="en-US" dirty="0"/>
              <a:t>Infectious Diseases</a:t>
            </a:r>
          </a:p>
        </p:txBody>
      </p:sp>
      <p:sp>
        <p:nvSpPr>
          <p:cNvPr id="3" name="Content Placeholder 2">
            <a:extLst>
              <a:ext uri="{FF2B5EF4-FFF2-40B4-BE49-F238E27FC236}">
                <a16:creationId xmlns:a16="http://schemas.microsoft.com/office/drawing/2014/main" id="{30388DA5-FB4C-4F57-B394-3BECCFC19ADD}"/>
              </a:ext>
            </a:extLst>
          </p:cNvPr>
          <p:cNvSpPr>
            <a:spLocks noGrp="1"/>
          </p:cNvSpPr>
          <p:nvPr>
            <p:ph idx="1"/>
          </p:nvPr>
        </p:nvSpPr>
        <p:spPr/>
        <p:txBody>
          <a:bodyPr>
            <a:normAutofit/>
          </a:bodyPr>
          <a:lstStyle/>
          <a:p>
            <a:pPr marL="480060" indent="-480060" fontAlgn="base">
              <a:buClr>
                <a:schemeClr val="tx1"/>
              </a:buClr>
              <a:buFont typeface="Arial" panose="020B0604020202020204" pitchFamily="34" charset="0"/>
              <a:buChar char="•"/>
              <a:defRPr/>
            </a:pPr>
            <a:r>
              <a:rPr lang="en-US" kern="0" dirty="0"/>
              <a:t>Disease or disorder caused by organisms</a:t>
            </a:r>
          </a:p>
          <a:p>
            <a:pPr marL="865823" lvl="1" indent="-480060" fontAlgn="base">
              <a:buClr>
                <a:schemeClr val="tx1"/>
              </a:buClr>
              <a:defRPr/>
            </a:pPr>
            <a:r>
              <a:rPr lang="en-US" kern="0" dirty="0"/>
              <a:t>Spread from animals/insects to humans</a:t>
            </a:r>
          </a:p>
          <a:p>
            <a:pPr marL="865823" lvl="1" indent="-480060" fontAlgn="base">
              <a:buClr>
                <a:schemeClr val="tx1"/>
              </a:buClr>
              <a:defRPr/>
            </a:pPr>
            <a:r>
              <a:rPr lang="en-US" kern="0" dirty="0"/>
              <a:t>Can be acute or chronic</a:t>
            </a:r>
          </a:p>
          <a:p>
            <a:pPr marL="480060" indent="-480060" fontAlgn="base">
              <a:buClr>
                <a:schemeClr val="tx1"/>
              </a:buClr>
              <a:buFont typeface="Arial" panose="020B0604020202020204" pitchFamily="34" charset="0"/>
              <a:buChar char="•"/>
              <a:defRPr/>
            </a:pPr>
            <a:r>
              <a:rPr lang="en-US" kern="0" dirty="0"/>
              <a:t>Treated with antivirals, antibiotics, treatment of symptoms, prophylactic treatment, etc.</a:t>
            </a:r>
          </a:p>
          <a:p>
            <a:pPr marL="480060" indent="-480060" fontAlgn="base">
              <a:buClr>
                <a:schemeClr val="tx1"/>
              </a:buClr>
              <a:buFont typeface="Arial" panose="020B0604020202020204" pitchFamily="34" charset="0"/>
              <a:buChar char="•"/>
              <a:defRPr/>
            </a:pPr>
            <a:r>
              <a:rPr lang="en-US" kern="0" dirty="0"/>
              <a:t>Example: Malaria or Human Immunodeficiency Virus (HIV)</a:t>
            </a:r>
          </a:p>
          <a:p>
            <a:pPr marL="480060" indent="-480060" fontAlgn="base">
              <a:buClr>
                <a:schemeClr val="tx1"/>
              </a:buClr>
              <a:buFont typeface="Arial" panose="020B0604020202020204" pitchFamily="34" charset="0"/>
              <a:buChar char="•"/>
              <a:defRPr/>
            </a:pPr>
            <a:r>
              <a:rPr lang="en-US" kern="0" dirty="0"/>
              <a:t>Consider presumptive service connection - tropical and Gulf War.</a:t>
            </a:r>
          </a:p>
          <a:p>
            <a:endParaRPr lang="en-US" dirty="0"/>
          </a:p>
        </p:txBody>
      </p:sp>
      <p:sp>
        <p:nvSpPr>
          <p:cNvPr id="4" name="Slide Number Placeholder 3">
            <a:extLst>
              <a:ext uri="{FF2B5EF4-FFF2-40B4-BE49-F238E27FC236}">
                <a16:creationId xmlns:a16="http://schemas.microsoft.com/office/drawing/2014/main" id="{FA54B407-EE87-4827-B2A7-813AA215A660}"/>
              </a:ext>
            </a:extLst>
          </p:cNvPr>
          <p:cNvSpPr>
            <a:spLocks noGrp="1"/>
          </p:cNvSpPr>
          <p:nvPr>
            <p:ph type="sldNum" sz="quarter" idx="12"/>
          </p:nvPr>
        </p:nvSpPr>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69805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3628-F481-456E-BBC3-ECFE0080217B}"/>
              </a:ext>
            </a:extLst>
          </p:cNvPr>
          <p:cNvSpPr>
            <a:spLocks noGrp="1"/>
          </p:cNvSpPr>
          <p:nvPr>
            <p:ph type="title"/>
          </p:nvPr>
        </p:nvSpPr>
        <p:spPr/>
        <p:txBody>
          <a:bodyPr/>
          <a:lstStyle/>
          <a:p>
            <a:r>
              <a:rPr lang="en-US" dirty="0"/>
              <a:t>Immune Disorders</a:t>
            </a:r>
          </a:p>
        </p:txBody>
      </p:sp>
      <p:sp>
        <p:nvSpPr>
          <p:cNvPr id="3" name="Content Placeholder 2">
            <a:extLst>
              <a:ext uri="{FF2B5EF4-FFF2-40B4-BE49-F238E27FC236}">
                <a16:creationId xmlns:a16="http://schemas.microsoft.com/office/drawing/2014/main" id="{E77660E6-1F30-4A80-AD2A-FE0CFF5C6DEB}"/>
              </a:ext>
            </a:extLst>
          </p:cNvPr>
          <p:cNvSpPr>
            <a:spLocks noGrp="1"/>
          </p:cNvSpPr>
          <p:nvPr>
            <p:ph idx="1"/>
          </p:nvPr>
        </p:nvSpPr>
        <p:spPr/>
        <p:txBody>
          <a:bodyPr>
            <a:normAutofit/>
          </a:bodyPr>
          <a:lstStyle/>
          <a:p>
            <a:pPr marL="342900" indent="-342900">
              <a:buClr>
                <a:schemeClr val="tx1"/>
              </a:buClr>
              <a:buFont typeface="Arial" panose="020B0604020202020204" pitchFamily="34" charset="0"/>
              <a:buChar char="•"/>
              <a:defRPr/>
            </a:pPr>
            <a:r>
              <a:rPr lang="en-US" dirty="0"/>
              <a:t>Disease or disorder occurs when the immune system’s is unable to defend the body from contaminants</a:t>
            </a:r>
          </a:p>
          <a:p>
            <a:pPr lvl="2">
              <a:buClr>
                <a:schemeClr val="tx1"/>
              </a:buClr>
              <a:defRPr/>
            </a:pPr>
            <a:r>
              <a:rPr lang="en-US" sz="1800" dirty="0"/>
              <a:t>Can be caused by organisms, use of medications, chronic conditions, etc.</a:t>
            </a:r>
          </a:p>
          <a:p>
            <a:pPr marL="342900" indent="-342900">
              <a:buClr>
                <a:schemeClr val="tx1"/>
              </a:buClr>
              <a:buFont typeface="Arial" panose="020B0604020202020204" pitchFamily="34" charset="0"/>
              <a:buChar char="•"/>
              <a:defRPr/>
            </a:pPr>
            <a:r>
              <a:rPr lang="en-US" dirty="0"/>
              <a:t>Treated with medication, monitoring and treatment of symptoms, antiretrovirals, etc. </a:t>
            </a:r>
          </a:p>
          <a:p>
            <a:pPr marL="342900" indent="-342900">
              <a:buClr>
                <a:schemeClr val="tx1"/>
              </a:buClr>
              <a:buFont typeface="Arial" panose="020B0604020202020204" pitchFamily="34" charset="0"/>
              <a:buChar char="•"/>
              <a:defRPr/>
            </a:pPr>
            <a:r>
              <a:rPr lang="en-US" dirty="0"/>
              <a:t>Example: Acquired Immunodeficiency Syndrome (AIDS) or systemic lupus erythematosus (SLE or lupus) </a:t>
            </a:r>
          </a:p>
          <a:p>
            <a:pPr>
              <a:buClr>
                <a:schemeClr val="tx1"/>
              </a:buClr>
              <a:defRPr/>
            </a:pPr>
            <a:endParaRPr lang="en-US" dirty="0"/>
          </a:p>
          <a:p>
            <a:endParaRPr lang="en-US" dirty="0"/>
          </a:p>
        </p:txBody>
      </p:sp>
      <p:sp>
        <p:nvSpPr>
          <p:cNvPr id="4" name="Slide Number Placeholder 3">
            <a:extLst>
              <a:ext uri="{FF2B5EF4-FFF2-40B4-BE49-F238E27FC236}">
                <a16:creationId xmlns:a16="http://schemas.microsoft.com/office/drawing/2014/main" id="{CAC67D1A-45FE-4DB7-B0C2-D2EB0F92950F}"/>
              </a:ext>
            </a:extLst>
          </p:cNvPr>
          <p:cNvSpPr>
            <a:spLocks noGrp="1"/>
          </p:cNvSpPr>
          <p:nvPr>
            <p:ph type="sldNum" sz="quarter" idx="12"/>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1627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AE966-25AC-4DE7-B4E2-44A3785B8EBC}"/>
              </a:ext>
            </a:extLst>
          </p:cNvPr>
          <p:cNvSpPr>
            <a:spLocks noGrp="1"/>
          </p:cNvSpPr>
          <p:nvPr>
            <p:ph type="title"/>
          </p:nvPr>
        </p:nvSpPr>
        <p:spPr/>
        <p:txBody>
          <a:bodyPr/>
          <a:lstStyle/>
          <a:p>
            <a:r>
              <a:rPr lang="en-US" dirty="0"/>
              <a:t>Nutritional Deficiencies</a:t>
            </a:r>
          </a:p>
        </p:txBody>
      </p:sp>
      <p:sp>
        <p:nvSpPr>
          <p:cNvPr id="6" name="Content Placeholder 5">
            <a:extLst>
              <a:ext uri="{FF2B5EF4-FFF2-40B4-BE49-F238E27FC236}">
                <a16:creationId xmlns:a16="http://schemas.microsoft.com/office/drawing/2014/main" id="{EE0CD5DA-FE87-41A2-9621-4F5DB82E4632}"/>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Deficiencies occur when the body is unable to obtain the necessary amount of a nutrient that is required for proper health.</a:t>
            </a:r>
          </a:p>
          <a:p>
            <a:pPr marL="728663" lvl="1" indent="-342900"/>
            <a:r>
              <a:rPr lang="en-US" dirty="0"/>
              <a:t>Can be caused by diet, surgical residuals, genetics, environment, diseases, etc. </a:t>
            </a:r>
          </a:p>
          <a:p>
            <a:pPr marL="342900" indent="-342900">
              <a:buFont typeface="Arial" panose="020B0604020202020204" pitchFamily="34" charset="0"/>
              <a:buChar char="•"/>
            </a:pPr>
            <a:r>
              <a:rPr lang="en-US" dirty="0"/>
              <a:t>Treated with nutritional supplements through food or medication</a:t>
            </a:r>
          </a:p>
          <a:p>
            <a:pPr marL="342900" indent="-342900">
              <a:buFont typeface="Arial" panose="020B0604020202020204" pitchFamily="34" charset="0"/>
              <a:buChar char="•"/>
            </a:pPr>
            <a:r>
              <a:rPr lang="en-US" dirty="0"/>
              <a:t>Examples: Beriberi or Pellagra </a:t>
            </a:r>
          </a:p>
          <a:p>
            <a:pPr marL="342900" indent="-342900">
              <a:buFont typeface="Arial" panose="020B0604020202020204" pitchFamily="34" charset="0"/>
              <a:buChar char="•"/>
            </a:pPr>
            <a:r>
              <a:rPr lang="en-US" dirty="0"/>
              <a:t>Consider presumptive service connection for Former Prisoners of War (FPOW).</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63BF81C-7D09-47D1-949A-1EAF2232D0E1}"/>
              </a:ext>
            </a:extLst>
          </p:cNvPr>
          <p:cNvSpPr>
            <a:spLocks noGrp="1"/>
          </p:cNvSpPr>
          <p:nvPr>
            <p:ph type="sldNum" sz="quarter" idx="12"/>
          </p:nvPr>
        </p:nvSpPr>
        <p:spPr/>
        <p:txBody>
          <a:bodyPr/>
          <a:lstStyle/>
          <a:p>
            <a:fld id="{36A6A193-2FDC-48DD-8023-1C75B05EEA9A}" type="slidenum">
              <a:rPr lang="en-US" smtClean="0"/>
              <a:t>7</a:t>
            </a:fld>
            <a:endParaRPr lang="en-US" dirty="0"/>
          </a:p>
        </p:txBody>
      </p:sp>
    </p:spTree>
    <p:extLst>
      <p:ext uri="{BB962C8B-B14F-4D97-AF65-F5344CB8AC3E}">
        <p14:creationId xmlns:p14="http://schemas.microsoft.com/office/powerpoint/2010/main" val="35254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AE966-25AC-4DE7-B4E2-44A3785B8EBC}"/>
              </a:ext>
            </a:extLst>
          </p:cNvPr>
          <p:cNvSpPr>
            <a:spLocks noGrp="1"/>
          </p:cNvSpPr>
          <p:nvPr>
            <p:ph type="title"/>
          </p:nvPr>
        </p:nvSpPr>
        <p:spPr/>
        <p:txBody>
          <a:bodyPr/>
          <a:lstStyle/>
          <a:p>
            <a:r>
              <a:rPr lang="en-US" dirty="0"/>
              <a:t>Important Considerations</a:t>
            </a:r>
          </a:p>
        </p:txBody>
      </p:sp>
      <p:sp>
        <p:nvSpPr>
          <p:cNvPr id="6" name="Content Placeholder 5">
            <a:extLst>
              <a:ext uri="{FF2B5EF4-FFF2-40B4-BE49-F238E27FC236}">
                <a16:creationId xmlns:a16="http://schemas.microsoft.com/office/drawing/2014/main" id="{EE0CD5DA-FE87-41A2-9621-4F5DB82E4632}"/>
              </a:ext>
            </a:extLst>
          </p:cNvPr>
          <p:cNvSpPr>
            <a:spLocks noGrp="1"/>
          </p:cNvSpPr>
          <p:nvPr>
            <p:ph idx="1"/>
          </p:nvPr>
        </p:nvSpPr>
        <p:spPr/>
        <p:txBody>
          <a:bodyPr/>
          <a:lstStyle/>
          <a:p>
            <a:pPr marL="342900" indent="-342900">
              <a:buFont typeface="Arial" panose="020B0604020202020204" pitchFamily="34" charset="0"/>
              <a:buChar char="•"/>
            </a:pPr>
            <a:r>
              <a:rPr lang="en-US" dirty="0"/>
              <a:t>Rating schedule was updated on August 11, 2019</a:t>
            </a:r>
          </a:p>
          <a:p>
            <a:pPr marL="728663" lvl="1" indent="-342900"/>
            <a:r>
              <a:rPr lang="en-US" dirty="0"/>
              <a:t>New diagnostic codes added</a:t>
            </a:r>
          </a:p>
          <a:p>
            <a:pPr marL="728663" lvl="1" indent="-342900"/>
            <a:r>
              <a:rPr lang="en-US" dirty="0"/>
              <a:t>Change in rating schedule cannot be used as grounds for reduction (38 CFR 3.951(a)</a:t>
            </a:r>
          </a:p>
          <a:p>
            <a:pPr marL="342900" indent="-342900">
              <a:buFont typeface="Arial" panose="020B0604020202020204" pitchFamily="34" charset="0"/>
              <a:buChar char="•"/>
            </a:pPr>
            <a:r>
              <a:rPr lang="en-US" dirty="0"/>
              <a:t>Consider presumptive service connection </a:t>
            </a:r>
          </a:p>
          <a:p>
            <a:pPr marL="728663" lvl="1" indent="-342900"/>
            <a:r>
              <a:rPr lang="en-US" dirty="0"/>
              <a:t>Chronic (38 CFR 3.309(a))</a:t>
            </a:r>
          </a:p>
          <a:p>
            <a:pPr marL="728663" lvl="1" indent="-342900"/>
            <a:r>
              <a:rPr lang="en-US" dirty="0"/>
              <a:t>Tropical (38 CFR 3.309(b))</a:t>
            </a:r>
          </a:p>
          <a:p>
            <a:pPr marL="728663" lvl="1" indent="-342900"/>
            <a:r>
              <a:rPr lang="en-US" dirty="0"/>
              <a:t>Former Prisoners of War (FPOW) (38 CFR 30309(c)))</a:t>
            </a:r>
          </a:p>
          <a:p>
            <a:pPr marL="728663" lvl="1" indent="-342900"/>
            <a:r>
              <a:rPr lang="en-US" dirty="0"/>
              <a:t>Gulf War (38 CFR 3.317)</a:t>
            </a:r>
          </a:p>
          <a:p>
            <a:pPr marL="342900" indent="-342900">
              <a:buFont typeface="Arial" panose="020B0604020202020204" pitchFamily="34" charset="0"/>
              <a:buChar char="•"/>
            </a:pPr>
            <a:r>
              <a:rPr lang="en-US" dirty="0"/>
              <a:t>Consider entitlement to ancillary benefits or special monthly compensation</a:t>
            </a:r>
          </a:p>
        </p:txBody>
      </p:sp>
      <p:sp>
        <p:nvSpPr>
          <p:cNvPr id="4" name="Slide Number Placeholder 3">
            <a:extLst>
              <a:ext uri="{FF2B5EF4-FFF2-40B4-BE49-F238E27FC236}">
                <a16:creationId xmlns:a16="http://schemas.microsoft.com/office/drawing/2014/main" id="{963BF81C-7D09-47D1-949A-1EAF2232D0E1}"/>
              </a:ext>
            </a:extLst>
          </p:cNvPr>
          <p:cNvSpPr>
            <a:spLocks noGrp="1"/>
          </p:cNvSpPr>
          <p:nvPr>
            <p:ph type="sldNum" sz="quarter" idx="12"/>
          </p:nvPr>
        </p:nvSpPr>
        <p:spPr/>
        <p:txBody>
          <a:bodyPr/>
          <a:lstStyle/>
          <a:p>
            <a:fld id="{36A6A193-2FDC-48DD-8023-1C75B05EEA9A}" type="slidenum">
              <a:rPr lang="en-US" smtClean="0"/>
              <a:t>8</a:t>
            </a:fld>
            <a:endParaRPr lang="en-US" dirty="0"/>
          </a:p>
        </p:txBody>
      </p:sp>
    </p:spTree>
    <p:extLst>
      <p:ext uri="{BB962C8B-B14F-4D97-AF65-F5344CB8AC3E}">
        <p14:creationId xmlns:p14="http://schemas.microsoft.com/office/powerpoint/2010/main" val="230019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6154-C148-4998-99B5-802575E16F56}"/>
              </a:ext>
            </a:extLst>
          </p:cNvPr>
          <p:cNvSpPr>
            <a:spLocks noGrp="1"/>
          </p:cNvSpPr>
          <p:nvPr>
            <p:ph type="title"/>
          </p:nvPr>
        </p:nvSpPr>
        <p:spPr/>
        <p:txBody>
          <a:bodyPr/>
          <a:lstStyle/>
          <a:p>
            <a:r>
              <a:rPr lang="en-US" dirty="0"/>
              <a:t>Evaluation Criteria for 38 CFR 4.88b</a:t>
            </a:r>
          </a:p>
        </p:txBody>
      </p:sp>
      <p:sp>
        <p:nvSpPr>
          <p:cNvPr id="3" name="Content Placeholder 2">
            <a:extLst>
              <a:ext uri="{FF2B5EF4-FFF2-40B4-BE49-F238E27FC236}">
                <a16:creationId xmlns:a16="http://schemas.microsoft.com/office/drawing/2014/main" id="{C3357E19-7370-48EF-B661-AD6D9D71096D}"/>
              </a:ext>
            </a:extLst>
          </p:cNvPr>
          <p:cNvSpPr>
            <a:spLocks noGrp="1"/>
          </p:cNvSpPr>
          <p:nvPr>
            <p:ph idx="1"/>
          </p:nvPr>
        </p:nvSpPr>
        <p:spPr/>
        <p:txBody>
          <a:bodyPr>
            <a:normAutofit lnSpcReduction="10000"/>
          </a:bodyPr>
          <a:lstStyle/>
          <a:p>
            <a:r>
              <a:rPr lang="en-US" sz="2000" dirty="0"/>
              <a:t>Review rating schedule for evaluation criteria for all conditions</a:t>
            </a:r>
          </a:p>
          <a:p>
            <a:pPr lvl="1"/>
            <a:r>
              <a:rPr lang="en-US" sz="1800" dirty="0"/>
              <a:t>Consider note at top of rating schedule, and notes under diagnostic codes, as the most common residuals associated with the infection are listed here</a:t>
            </a:r>
          </a:p>
          <a:p>
            <a:endParaRPr lang="en-US" sz="2000" dirty="0"/>
          </a:p>
          <a:p>
            <a:r>
              <a:rPr lang="en-US" sz="2000" dirty="0"/>
              <a:t>General rating formula (GRF) added as part of rating schedule change that was effective on August 11, 2019</a:t>
            </a:r>
          </a:p>
          <a:p>
            <a:pPr lvl="1"/>
            <a:r>
              <a:rPr lang="en-US" sz="1800" dirty="0"/>
              <a:t>Applies to several diagnostic codes within 38 CFR 4.88b</a:t>
            </a:r>
          </a:p>
          <a:p>
            <a:pPr lvl="2"/>
            <a:r>
              <a:rPr lang="en-US" sz="1600" dirty="0"/>
              <a:t>6300, 6304 – 6309, 6316 – 6320, 6329 – 6331, and 6333 – 6335 </a:t>
            </a:r>
          </a:p>
          <a:p>
            <a:pPr lvl="3"/>
            <a:r>
              <a:rPr lang="en-US" sz="1600" dirty="0"/>
              <a:t>Rate at 100 percent for active disease</a:t>
            </a:r>
          </a:p>
          <a:p>
            <a:pPr lvl="3"/>
            <a:r>
              <a:rPr lang="en-US" sz="1600" dirty="0"/>
              <a:t>After active disease has resolved, rate at 0 percent.  Rate any residual disability of infection under the appropriate body system. (refer to note under diagnostic code for most common residual disabilities)</a:t>
            </a:r>
          </a:p>
          <a:p>
            <a:endParaRPr lang="en-US" dirty="0"/>
          </a:p>
        </p:txBody>
      </p:sp>
      <p:sp>
        <p:nvSpPr>
          <p:cNvPr id="4" name="Slide Number Placeholder 3">
            <a:extLst>
              <a:ext uri="{FF2B5EF4-FFF2-40B4-BE49-F238E27FC236}">
                <a16:creationId xmlns:a16="http://schemas.microsoft.com/office/drawing/2014/main" id="{25B9AD33-4FE0-4059-A388-AA267162C46A}"/>
              </a:ext>
            </a:extLst>
          </p:cNvPr>
          <p:cNvSpPr>
            <a:spLocks noGrp="1"/>
          </p:cNvSpPr>
          <p:nvPr>
            <p:ph type="sldNum" sz="quarter" idx="12"/>
          </p:nvPr>
        </p:nvSpPr>
        <p:spPr/>
        <p:txBody>
          <a:bodyPr/>
          <a:lstStyle/>
          <a:p>
            <a:fld id="{36A6A193-2FDC-48DD-8023-1C75B05EEA9A}" type="slidenum">
              <a:rPr lang="en-US" smtClean="0"/>
              <a:t>9</a:t>
            </a:fld>
            <a:endParaRPr lang="en-US" dirty="0"/>
          </a:p>
        </p:txBody>
      </p:sp>
    </p:spTree>
    <p:extLst>
      <p:ext uri="{BB962C8B-B14F-4D97-AF65-F5344CB8AC3E}">
        <p14:creationId xmlns:p14="http://schemas.microsoft.com/office/powerpoint/2010/main" val="2152649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SLIDE_COUNT" val="42"/>
  <p:tag name="MMPROD_NEXTUNIQUEID" val="10009"/>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nfectious Diseases, Immune Disorders, and Nutritional Deficiencies&amp;quot;&quot;/&gt;&lt;property id=&quot;20307&quot; value=&quot;257&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References&amp;quot;&quot;/&gt;&lt;property id=&quot;20307&quot; value=&quot;259&quot;/&gt;&lt;/object&gt;&lt;object type=&quot;3&quot; unique_id=&quot;10009&quot;&gt;&lt;property id=&quot;20148&quot; value=&quot;5&quot;/&gt;&lt;property id=&quot;20300&quot; value=&quot;Slide 10 - &amp;quot;38 CFR 4.88b Highlights&amp;quot;&quot;/&gt;&lt;property id=&quot;20307&quot; value=&quot;263&quot;/&gt;&lt;/object&gt;&lt;object type=&quot;3&quot; unique_id=&quot;10010&quot;&gt;&lt;property id=&quot;20148&quot; value=&quot;5&quot;/&gt;&lt;property id=&quot;20300&quot; value=&quot;Slide 11 - &amp;quot;Lyme Disease (DC 6319)&amp;quot;&quot;/&gt;&lt;property id=&quot;20307&quot; value=&quot;264&quot;/&gt;&lt;/object&gt;&lt;object type=&quot;3&quot; unique_id=&quot;10012&quot;&gt;&lt;property id=&quot;20148&quot; value=&quot;5&quot;/&gt;&lt;property id=&quot;20300&quot; value=&quot;Slide 12 - &amp;quot;Systemic lupus erythematosus (DC 6350)&amp;quot;&quot;/&gt;&lt;property id=&quot;20307&quot; value=&quot;266&quot;/&gt;&lt;/object&gt;&lt;object type=&quot;3&quot; unique_id=&quot;10014&quot;&gt;&lt;property id=&quot;20148&quot; value=&quot;5&quot;/&gt;&lt;property id=&quot;20300&quot; value=&quot;Slide 17 - &amp;quot;Chronic fatigue syndrome (CFS) (DC 6354)&amp;quot;&quot;/&gt;&lt;property id=&quot;20307&quot; value=&quot;268&quot;/&gt;&lt;/object&gt;&lt;object type=&quot;3&quot; unique_id=&quot;10019&quot;&gt;&lt;property id=&quot;20148&quot; value=&quot;5&quot;/&gt;&lt;property id=&quot;20300&quot; value=&quot;Slide 19 - &amp;quot;Review of Rating Materials&amp;quot;&quot;/&gt;&lt;property id=&quot;20307&quot; value=&quot;273&quot;/&gt;&lt;/object&gt;&lt;object type=&quot;3&quot; unique_id=&quot;10020&quot;&gt;&lt;property id=&quot;20148&quot; value=&quot;5&quot;/&gt;&lt;property id=&quot;20300&quot; value=&quot;Slide 20 - &amp;quot;Questions&amp;quot;&quot;/&gt;&lt;property id=&quot;20307&quot; value=&quot;274&quot;/&gt;&lt;/object&gt;&lt;object type=&quot;3&quot; unique_id=&quot;27724&quot;&gt;&lt;property id=&quot;20148&quot; value=&quot;5&quot;/&gt;&lt;property id=&quot;20300&quot; value=&quot;Slide 4 - &amp;quot;References&amp;quot;&quot;/&gt;&lt;property id=&quot;20307&quot; value=&quot;276&quot;/&gt;&lt;/object&gt;&lt;object type=&quot;3&quot; unique_id=&quot;27725&quot;&gt;&lt;property id=&quot;20148&quot; value=&quot;5&quot;/&gt;&lt;property id=&quot;20300&quot; value=&quot;Slide 5 - &amp;quot;Infectious Diseases&amp;quot;&quot;/&gt;&lt;property id=&quot;20307&quot; value=&quot;277&quot;/&gt;&lt;/object&gt;&lt;object type=&quot;3&quot; unique_id=&quot;27726&quot;&gt;&lt;property id=&quot;20148&quot; value=&quot;5&quot;/&gt;&lt;property id=&quot;20300&quot; value=&quot;Slide 6 - &amp;quot;Immune Disorders&amp;quot;&quot;/&gt;&lt;property id=&quot;20307&quot; value=&quot;278&quot;/&gt;&lt;/object&gt;&lt;object type=&quot;3&quot; unique_id=&quot;27727&quot;&gt;&lt;property id=&quot;20148&quot; value=&quot;5&quot;/&gt;&lt;property id=&quot;20300&quot; value=&quot;Slide 7 - &amp;quot;Nutritional Deficiencies&amp;quot;&quot;/&gt;&lt;property id=&quot;20307&quot; value=&quot;279&quot;/&gt;&lt;/object&gt;&lt;object type=&quot;3&quot; unique_id=&quot;27728&quot;&gt;&lt;property id=&quot;20148&quot; value=&quot;5&quot;/&gt;&lt;property id=&quot;20300&quot; value=&quot;Slide 8 - &amp;quot;Important Considerations&amp;quot;&quot;/&gt;&lt;property id=&quot;20307&quot; value=&quot;280&quot;/&gt;&lt;/object&gt;&lt;object type=&quot;3&quot; unique_id=&quot;27752&quot;&gt;&lt;property id=&quot;20148&quot; value=&quot;5&quot;/&gt;&lt;property id=&quot;20300&quot; value=&quot;Slide 9 - &amp;quot;Evaluation Criteria for 38 CFR 4.88b&amp;quot;&quot;/&gt;&lt;property id=&quot;20307&quot; value=&quot;281&quot;/&gt;&lt;/object&gt;&lt;object type=&quot;3&quot; unique_id=&quot;27754&quot;&gt;&lt;property id=&quot;20148&quot; value=&quot;5&quot;/&gt;&lt;property id=&quot;20300&quot; value=&quot;Slide 14 - &amp;quot;HIV-related illness (DC 6351)&amp;quot;&quot;/&gt;&lt;property id=&quot;20307&quot; value=&quot;283&quot;/&gt;&lt;/object&gt;&lt;object type=&quot;3&quot; unique_id=&quot;27895&quot;&gt;&lt;property id=&quot;20148&quot; value=&quot;5&quot;/&gt;&lt;property id=&quot;20300&quot; value=&quot;Slide 13 - &amp;quot;Lupus (DC 6350), continued&amp;quot;&quot;/&gt;&lt;property id=&quot;20307&quot; value=&quot;288&quot;/&gt;&lt;/object&gt;&lt;object type=&quot;3&quot; unique_id=&quot;27896&quot;&gt;&lt;property id=&quot;20148&quot; value=&quot;5&quot;/&gt;&lt;property id=&quot;20300&quot; value=&quot;Slide 15 - &amp;quot;HIV-related illness (DC 6351), continued&amp;quot;&quot;/&gt;&lt;property id=&quot;20307&quot; value=&quot;285&quot;/&gt;&lt;/object&gt;&lt;object type=&quot;3&quot; unique_id=&quot;27897&quot;&gt;&lt;property id=&quot;20148&quot; value=&quot;5&quot;/&gt;&lt;property id=&quot;20300&quot; value=&quot;Slide 16 - &amp;quot;HIV-related illness (DC 6351), continued&amp;quot;&quot;/&gt;&lt;property id=&quot;20307&quot; value=&quot;286&quot;/&gt;&lt;/object&gt;&lt;object type=&quot;3&quot; unique_id=&quot;27898&quot;&gt;&lt;property id=&quot;20148&quot; value=&quot;5&quot;/&gt;&lt;property id=&quot;20300&quot; value=&quot;Slide 18 - &amp;quot;CFS (DC 6354), continued&amp;quot;&quot;/&gt;&lt;property id=&quot;20307&quot; value=&quot;287&quot;/&gt;&lt;/object&gt;&lt;/object&gt;&lt;object type=&quot;8&quot; unique_id=&quot;1004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17&quot;/&gt;&lt;lineCharCount val=&quot;24&quot;/&gt;&lt;/TableIndex&gt;&lt;/ShapeTextInfo&gt;"/>
  <p:tag name="PRESENTER_DUMMYTAG" val="&lt;DummyForForceWrite&gt;&lt;/DummyForForceWrite&gt;"/>
  <p:tag name="HTML_SHAPEINFO" val="&lt;ThreeDShapeInfo&gt;&lt;uuid val=&quot;{3A7AF634-C36C-4E12-93AC-D7928397EEEC}&quot;/&gt;&lt;isInvalidForFieldText val=&quot;0&quot;/&gt;&lt;Image&gt;&lt;filename val=&quot;C:\Users\User\AppData\Local\Temp\CP12004557140Session\CPTrustFolder12004557156\PPTImport120041409453\data\asimages\{3A7AF634-C36C-4E12-93AC-D7928397EEEC}_1.png&quot;/&gt;&lt;left val=&quot;71&quot;/&gt;&lt;top val=&quot;288&quot;/&gt;&lt;width val=&quot;817&quot;/&gt;&lt;height val=&quot;16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7E09D503-95AD-42CF-88C7-5439824A9396}&quot;/&gt;&lt;isInvalidForFieldText val=&quot;0&quot;/&gt;&lt;Image&gt;&lt;filename val=&quot;C:\Users\User\AppData\Local\Temp\CP12004557140Session\CPTrustFolder12004557156\PPTImport120041409453\data\asimages\{7E09D503-95AD-42CF-88C7-5439824A9396}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378B9AD1-5544-4EF7-9E60-F714CD3CCF92}&quot;/&gt;&lt;isInvalidForFieldText val=&quot;0&quot;/&gt;&lt;Image&gt;&lt;filename val=&quot;C:\Users\User\AppData\Local\Temp\CP12004557140Session\CPTrustFolder12004557156\PPTImport120041409453\data\asimages\{378B9AD1-5544-4EF7-9E60-F714CD3CCF92}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B4B20CC-AB8E-469F-A28E-CADEC9A4BF92}&quot;/&gt;&lt;isInvalidForFieldText val=&quot;0&quot;/&gt;&lt;Image&gt;&lt;filename val=&quot;C:\Users\User\AppData\Local\Temp\CP12004557140Session\CPTrustFolder12004557156\PPTImport120041409453\data\asimages\{3B4B20CC-AB8E-469F-A28E-CADEC9A4BF92}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68&quot;/&gt;&lt;lineCharCount val=&quot;25&quot;/&gt;&lt;/TableIndex&gt;&lt;/ShapeTextInfo&gt;"/>
  <p:tag name="HTML_SHAPEINFO" val="&lt;ThreeDShapeInfo&gt;&lt;uuid val=&quot;{1DC9AC46-F4F8-482F-9111-7FD803170BF9}&quot;/&gt;&lt;isInvalidForFieldText val=&quot;0&quot;/&gt;&lt;Image&gt;&lt;filename val=&quot;C:\Users\User\AppData\Local\Temp\CP12004557140Session\CPTrustFolder12004557156\PPTImport120041409453\data\asimages\{1DC9AC46-F4F8-482F-9111-7FD803170BF9}_2.png&quot;/&gt;&lt;left val=&quot;40&quot;/&gt;&lt;top val=&quot;212&quot;/&gt;&lt;width val=&quot;871&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12957D8-ED2F-4352-A59C-EF07CA78A70F}&quot;/&gt;&lt;isInvalidForFieldText val=&quot;0&quot;/&gt;&lt;Image&gt;&lt;filename val=&quot;C:\Users\User\AppData\Local\Temp\CP12004557140Session\CPTrustFolder12004557156\PPTImport120041409453\data\asimages\{912957D8-ED2F-4352-A59C-EF07CA78A70F}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5F39903-9D33-4744-B2DA-88768683C478}&quot;/&gt;&lt;isInvalidForFieldText val=&quot;0&quot;/&gt;&lt;Image&gt;&lt;filename val=&quot;C:\Users\User\AppData\Local\Temp\CP12004557140Session\CPTrustFolder12004557156\PPTImport120041409453\data\asimages\{85F39903-9D33-4744-B2DA-88768683C478}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C090492-D665-4FF7-B348-546ADF4461F6}&quot;/&gt;&lt;isInvalidForFieldText val=&quot;0&quot;/&gt;&lt;Image&gt;&lt;filename val=&quot;C:\Users\User\AppData\Local\Temp\CP12004557140Session\CPTrustFolder12004557156\PPTImport120041409453\data\asimages\{1C090492-D665-4FF7-B348-546ADF4461F6}_3.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4&quot;/&gt;&lt;lineCharCount val=&quot;22&quot;/&gt;&lt;lineCharCount val=&quot;38&quot;/&gt;&lt;lineCharCount val=&quot;60&quot;/&gt;&lt;lineCharCount val=&quot;39&quot;/&gt;&lt;lineCharCount val=&quot;71&quot;/&gt;&lt;lineCharCount val=&quot;48&quot;/&gt;&lt;lineCharCount val=&quot;65&quot;/&gt;&lt;lineCharCount val=&quot;27&quot;/&gt;&lt;lineCharCount val=&quot;68&quot;/&gt;&lt;lineCharCount val=&quot;70&quot;/&gt;&lt;lineCharCount val=&quot;5&quot;/&gt;&lt;lineCharCount val=&quot;18&quot;/&gt;&lt;/TableIndex&gt;&lt;/ShapeTextInfo&gt;"/>
  <p:tag name="HTML_SHAPEINFO" val="&lt;ThreeDShapeInfo&gt;&lt;uuid val=&quot;{8ECF799B-B6BE-4601-AD3E-13809786765A}&quot;/&gt;&lt;isInvalidForFieldText val=&quot;0&quot;/&gt;&lt;Image&gt;&lt;filename val=&quot;C:\Users\User\AppData\Local\Temp\CP12004557140Session\CPTrustFolder12004557156\PPTImport120041409453\data\asimages\{8ECF799B-B6BE-4601-AD3E-13809786765A}_3.png&quot;/&gt;&lt;left val=&quot;41&quot;/&gt;&lt;top val=&quot;168&quot;/&gt;&lt;width val=&quot;884&quot;/&gt;&lt;height val=&quot;48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5F39903-9D33-4744-B2DA-88768683C478}&quot;/&gt;&lt;isInvalidForFieldText val=&quot;0&quot;/&gt;&lt;Image&gt;&lt;filename val=&quot;C:\Users\User\AppData\Local\Temp\CP12004557140Session\CPTrustFolder12004557156\PPTImport120041409453\data\asimages\{85F39903-9D33-4744-B2DA-88768683C478}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C090492-D665-4FF7-B348-546ADF4461F6}&quot;/&gt;&lt;isInvalidForFieldText val=&quot;0&quot;/&gt;&lt;Image&gt;&lt;filename val=&quot;C:\Users\User\AppData\Local\Temp\CP12004557140Session\CPTrustFolder12004557156\PPTImport120041409453\data\asimages\{1C090492-D665-4FF7-B348-546ADF4461F6}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4&quot;/&gt;&lt;lineCharCount val=&quot;22&quot;/&gt;&lt;lineCharCount val=&quot;38&quot;/&gt;&lt;lineCharCount val=&quot;60&quot;/&gt;&lt;lineCharCount val=&quot;39&quot;/&gt;&lt;lineCharCount val=&quot;71&quot;/&gt;&lt;lineCharCount val=&quot;48&quot;/&gt;&lt;lineCharCount val=&quot;65&quot;/&gt;&lt;lineCharCount val=&quot;27&quot;/&gt;&lt;lineCharCount val=&quot;68&quot;/&gt;&lt;lineCharCount val=&quot;70&quot;/&gt;&lt;lineCharCount val=&quot;5&quot;/&gt;&lt;lineCharCount val=&quot;18&quot;/&gt;&lt;/TableIndex&gt;&lt;/ShapeTextInfo&gt;"/>
  <p:tag name="HTML_SHAPEINFO" val="&lt;ThreeDShapeInfo&gt;&lt;uuid val=&quot;{8ECF799B-B6BE-4601-AD3E-13809786765A}&quot;/&gt;&lt;isInvalidForFieldText val=&quot;0&quot;/&gt;&lt;Image&gt;&lt;filename val=&quot;C:\Users\User\AppData\Local\Temp\CP12004557140Session\CPTrustFolder12004557156\PPTImport120041409453\data\asimages\{8ECF799B-B6BE-4601-AD3E-13809786765A}_3.png&quot;/&gt;&lt;left val=&quot;41&quot;/&gt;&lt;top val=&quot;168&quot;/&gt;&lt;width val=&quot;884&quot;/&gt;&lt;height val=&quot;48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9CF26BC6-EE9E-44CA-A852-2231937B3E83}&quot;/&gt;&lt;isInvalidForFieldText val=&quot;0&quot;/&gt;&lt;Image&gt;&lt;filename val=&quot;C:\Users\User\AppData\Local\Temp\CP12004557140Session\CPTrustFolder12004557156\PPTImport120041409453\data\asimages\{9CF26BC6-EE9E-44CA-A852-2231937B3E83}_7.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8&quot;/&gt;&lt;lineCharCount val=&quot;6&quot;/&gt;&lt;lineCharCount val=&quot;25&quot;/&gt;&lt;lineCharCount val=&quot;10&quot;/&gt;&lt;/TableIndex&gt;&lt;/ShapeTextInfo&gt;"/>
  <p:tag name="HTML_SHAPEINFO" val="&lt;ThreeDShapeInfo&gt;&lt;uuid val=&quot;{5D591BC1-FBB9-470C-9538-C3F52A7A74F7}&quot;/&gt;&lt;isInvalidForFieldText val=&quot;0&quot;/&gt;&lt;Image&gt;&lt;filename val=&quot;C:\Users\User\AppData\Local\Temp\CP12004557140Session\CPTrustFolder12004557156\PPTImport120041409453\data\asimages\{5D591BC1-FBB9-470C-9538-C3F52A7A74F7}_7.png&quot;/&gt;&lt;left val=&quot;42&quot;/&gt;&lt;top val=&quot;212&quot;/&gt;&lt;width val=&quot;870&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B2D681F-646A-43C5-8087-E355CB3821DB}&quot;/&gt;&lt;isInvalidForFieldText val=&quot;0&quot;/&gt;&lt;Image&gt;&lt;filename val=&quot;C:\Users\User\AppData\Local\Temp\CP12004557140Session\CPTrustFolder12004557156\PPTImport120041409453\data\asimages\{EB2D681F-646A-43C5-8087-E355CB3821DB}_7.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A1D5E7DE-9C4F-4DD2-96DF-E7AFCC0CCDC0}&quot;/&gt;&lt;isInvalidForFieldText val=&quot;0&quot;/&gt;&lt;Image&gt;&lt;filename val=&quot;C:\Users\User\AppData\Local\Temp\CP12004557140Session\CPTrustFolder12004557156\PPTImport120041409453\data\asimages\{A1D5E7DE-9C4F-4DD2-96DF-E7AFCC0CCDC0}_8.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2&quot;/&gt;&lt;lineCharCount val=&quot;54&quot;/&gt;&lt;lineCharCount val=&quot;1&quot;/&gt;&lt;lineCharCount val=&quot;1&quot;/&gt;&lt;lineCharCount val=&quot;1&quot;/&gt;&lt;lineCharCount val=&quot;1&quot;/&gt;&lt;lineCharCount val=&quot;1&quot;/&gt;&lt;lineCharCount val=&quot;80&quot;/&gt;&lt;lineCharCount val=&quot;76&quot;/&gt;&lt;lineCharCount val=&quot;58&quot;/&gt;&lt;/TableIndex&gt;&lt;/ShapeTextInfo&gt;"/>
  <p:tag name="HTML_SHAPEINFO" val="&lt;ThreeDShapeInfo&gt;&lt;uuid val=&quot;{05BC2860-19A8-4C02-8118-D9CD30A8C296}&quot;/&gt;&lt;isInvalidForFieldText val=&quot;0&quot;/&gt;&lt;Image&gt;&lt;filename val=&quot;C:\Users\User\AppData\Local\Temp\CP12004557140Session\CPTrustFolder12004557156\PPTImport120041409453\data\asimages\{05BC2860-19A8-4C02-8118-D9CD30A8C296}_8.png&quot;/&gt;&lt;left val=&quot;40&quot;/&gt;&lt;top val=&quot;212&quot;/&gt;&lt;width val=&quot;882&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690B1CA-A9DC-41E4-8044-2CA7F7982346}&quot;/&gt;&lt;isInvalidForFieldText val=&quot;0&quot;/&gt;&lt;Image&gt;&lt;filename val=&quot;C:\Users\User\AppData\Local\Temp\CP12004557140Session\CPTrustFolder12004557156\PPTImport120041409453\data\asimages\{4690B1CA-A9DC-41E4-8044-2CA7F7982346}_8.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C0ED46EC-3A40-4B73-AAEF-0B4B65A763A9}&quot;/&gt;&lt;isInvalidForFieldText val=&quot;0&quot;/&gt;&lt;Image&gt;&lt;filename val=&quot;C:\Users\User\AppData\Local\Temp\CP12004557140Session\CPTrustFolder12004557156\PPTImport120041409453\data\asimages\{C0ED46EC-3A40-4B73-AAEF-0B4B65A763A9}_10.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5&quot;/&gt;&lt;lineCharCount val=&quot;73&quot;/&gt;&lt;lineCharCount val=&quot;18&quot;/&gt;&lt;lineCharCount val=&quot;1&quot;/&gt;&lt;lineCharCount val=&quot;1&quot;/&gt;&lt;lineCharCount val=&quot;1&quot;/&gt;&lt;lineCharCount val=&quot;1&quot;/&gt;&lt;lineCharCount val=&quot;1&quot;/&gt;&lt;lineCharCount val=&quot;1&quot;/&gt;&lt;lineCharCount val=&quot;1&quot;/&gt;&lt;lineCharCount val=&quot;1&quot;/&gt;&lt;lineCharCount val=&quot;68&quot;/&gt;&lt;lineCharCount val=&quot;67&quot;/&gt;&lt;lineCharCount val=&quot;29&quot;/&gt;&lt;/TableIndex&gt;&lt;/ShapeTextInfo&gt;"/>
  <p:tag name="HTML_SHAPEINFO" val="&lt;ThreeDShapeInfo&gt;&lt;uuid val=&quot;{753D368C-D8C6-47E1-8FA4-915F16B4023A}&quot;/&gt;&lt;isInvalidForFieldText val=&quot;0&quot;/&gt;&lt;Image&gt;&lt;filename val=&quot;C:\Users\User\AppData\Local\Temp\CP12004557140Session\CPTrustFolder12004557156\PPTImport120041409453\data\asimages\{753D368C-D8C6-47E1-8FA4-915F16B4023A}_10.png&quot;/&gt;&lt;left val=&quot;40&quot;/&gt;&lt;top val=&quot;212&quot;/&gt;&lt;width val=&quot;871&quot;/&gt;&lt;height val=&quot;41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FF1C02-FE64-4132-838B-1E99F46936BA}&quot;/&gt;&lt;isInvalidForFieldText val=&quot;0&quot;/&gt;&lt;Image&gt;&lt;filename val=&quot;C:\Users\User\AppData\Local\Temp\CP12004557140Session\CPTrustFolder12004557156\PPTImport120041409453\data\asimages\{1AFF1C02-FE64-4132-838B-1E99F46936BA}_10.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6B1819DE-DFBD-42BD-8185-22F220FB6F8F}&quot;/&gt;&lt;isInvalidForFieldText val=&quot;0&quot;/&gt;&lt;Image&gt;&lt;filename val=&quot;C:\Users\User\AppData\Local\Temp\CP12004557140Session\CPTrustFolder12004557156\PPTImport120041409453\data\asimages\{6B1819DE-DFBD-42BD-8185-22F220FB6F8F}_12.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59&quot;/&gt;&lt;/TableIndex&gt;&lt;/ShapeTextInfo&gt;"/>
  <p:tag name="HTML_SHAPEINFO" val="&lt;ThreeDShapeInfo&gt;&lt;uuid val=&quot;{052FA435-76B5-4978-8E10-4086C2569C2F}&quot;/&gt;&lt;isInvalidForFieldText val=&quot;0&quot;/&gt;&lt;Image&gt;&lt;filename val=&quot;C:\Users\User\AppData\Local\Temp\CP12004557140Session\CPTrustFolder12004557156\PPTImport120041409453\data\asimages\{052FA435-76B5-4978-8E10-4086C2569C2F}_12.png&quot;/&gt;&lt;left val=&quot;42&quot;/&gt;&lt;top val=&quot;212&quot;/&gt;&lt;width val=&quot;870&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C2A2C90-BAB2-45DE-9DBF-A1BE936CD7B4}&quot;/&gt;&lt;isInvalidForFieldText val=&quot;0&quot;/&gt;&lt;Image&gt;&lt;filename val=&quot;C:\Users\User\AppData\Local\Temp\CP12004557140Session\CPTrustFolder12004557156\PPTImport120041409453\data\asimages\{AC2A2C90-BAB2-45DE-9DBF-A1BE936CD7B4}_12.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8F5AA367-C4A3-47EB-B646-5457D47B5468}&quot;/&gt;&lt;isInvalidForFieldText val=&quot;0&quot;/&gt;&lt;Image&gt;&lt;filename val=&quot;C:\Users\User\AppData\Local\Temp\CP12004557140Session\CPTrustFolder12004557156\PPTImport120041409453\data\asimages\{8F5AA367-C4A3-47EB-B646-5457D47B5468}_13.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725FEF6-2B3C-4FDC-A959-7D23AABA2E1A}&quot;/&gt;&lt;isInvalidForFieldText val=&quot;0&quot;/&gt;&lt;Image&gt;&lt;filename val=&quot;C:\Users\User\AppData\Local\Temp\CP12004557140Session\CPTrustFolder12004557156\PPTImport120041409453\data\asimages\{F725FEF6-2B3C-4FDC-A959-7D23AABA2E1A}_13.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342C09B0-621D-4A12-AF7C-C8CC2486D63D}&quot;/&gt;&lt;isInvalidForFieldText val=&quot;0&quot;/&gt;&lt;Image&gt;&lt;filename val=&quot;C:\Users\User\AppData\Local\Temp\CP12004557140Session\CPTrustFolder12004557156\PPTImport120041409453\data\asimages\{342C09B0-621D-4A12-AF7C-C8CC2486D63D}_17.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29&quot;/&gt;&lt;lineCharCount val=&quot;24&quot;/&gt;&lt;/TableIndex&gt;&lt;/ShapeTextInfo&gt;"/>
  <p:tag name="HTML_SHAPEINFO" val="&lt;ThreeDShapeInfo&gt;&lt;uuid val=&quot;{A805183D-2697-40D0-BE93-3AE6FE7E0CE4}&quot;/&gt;&lt;isInvalidForFieldText val=&quot;0&quot;/&gt;&lt;Image&gt;&lt;filename val=&quot;C:\Users\User\AppData\Local\Temp\CP12004557140Session\CPTrustFolder12004557156\PPTImport120041409453\data\asimages\{A805183D-2697-40D0-BE93-3AE6FE7E0CE4}_17.png&quot;/&gt;&lt;left val=&quot;42&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88ED57-8CAC-43FF-96F2-083D8789156F}&quot;/&gt;&lt;isInvalidForFieldText val=&quot;0&quot;/&gt;&lt;Image&gt;&lt;filename val=&quot;C:\Users\User\AppData\Local\Temp\CP12004557140Session\CPTrustFolder12004557156\PPTImport120041409453\data\asimages\{C188ED57-8CAC-43FF-96F2-083D8789156F}_17.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E04CBEC-D9CD-4483-A03D-3DD6F9F885B6}&quot;/&gt;&lt;isInvalidForFieldText val=&quot;0&quot;/&gt;&lt;Image&gt;&lt;filename val=&quot;C:\Users\User\AppData\Local\Temp\CP12004557140Session\CPTrustFolder12004557156\PPTImport120041409453\data\asimages\{8E04CBEC-D9CD-4483-A03D-3DD6F9F885B6}_18.png&quot;/&gt;&lt;left val=&quot;0&quot;/&gt;&lt;top val=&quot;278&quot;/&gt;&lt;width val=&quot;961&quot;/&gt;&lt;height val=&quot;20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0B99F6-93EF-407B-9EDA-76EE03A91088}&quot;/&gt;&lt;isInvalidForFieldText val=&quot;0&quot;/&gt;&lt;Image&gt;&lt;filename val=&quot;C:\Users\User\AppData\Local\Temp\CP12004557140Session\CPTrustFolder12004557156\PPTImport120041409453\data\asimages\{290B99F6-93EF-407B-9EDA-76EE03A91088}_18.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RO317-839076992-14589</_dlc_DocId>
    <_dlc_DocIdUrl xmlns="b62c6c12-24c5-4d47-ac4d-c5cc93bcdf7b">
      <Url>https://vaww.vashare.vba.va.gov/sites/SPTNCIO/focusedveterans/training/VSRvirtualtraining/_layouts/15/DocIdRedir.aspx?ID=RO317-839076992-14589</Url>
      <Description>RO317-839076992-14589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schemas.microsoft.com/office/infopath/2007/PartnerControls"/>
    <ds:schemaRef ds:uri="b62c6c12-24c5-4d47-ac4d-c5cc93bcdf7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2653DE6D-2736-4463-AE90-818AD3FDB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105D88-158F-4E96-812C-AA3FF376097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8463</TotalTime>
  <Words>1894</Words>
  <Application>Microsoft Office PowerPoint</Application>
  <PresentationFormat>On-screen Show (4:3)</PresentationFormat>
  <Paragraphs>203</Paragraphs>
  <Slides>20</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VA Design Style Theme 2</vt:lpstr>
      <vt:lpstr>Infectious Diseases, Immune Disorders, and Nutritional Deficiencies (IWT)</vt:lpstr>
      <vt:lpstr>Objectives</vt:lpstr>
      <vt:lpstr>References</vt:lpstr>
      <vt:lpstr>References</vt:lpstr>
      <vt:lpstr>Infectious Diseases</vt:lpstr>
      <vt:lpstr>Immune Disorders</vt:lpstr>
      <vt:lpstr>Nutritional Deficiencies</vt:lpstr>
      <vt:lpstr>Important Considerations</vt:lpstr>
      <vt:lpstr>Evaluation Criteria for 38 CFR 4.88b</vt:lpstr>
      <vt:lpstr>38 CFR 4.88b Highlights</vt:lpstr>
      <vt:lpstr>Lyme Disease (DC 6319)</vt:lpstr>
      <vt:lpstr>Systemic lupus erythematosus (DC 6350)</vt:lpstr>
      <vt:lpstr>Lupus (DC 6350), continued</vt:lpstr>
      <vt:lpstr>HIV-related illness (DC 6351)</vt:lpstr>
      <vt:lpstr>HIV-related illness (DC 6351), continued</vt:lpstr>
      <vt:lpstr>HIV-related illness (DC 6351), continued</vt:lpstr>
      <vt:lpstr>Chronic fatigue syndrome (CFS) (DC 6354)</vt:lpstr>
      <vt:lpstr>CFS (DC 6354), continued</vt:lpstr>
      <vt:lpstr>Review of Rating Materials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Diseases Immune Disorders Nutritional Deficiencies PowerPoint Presentation</dc:title>
  <dc:subject>RVSR</dc:subject>
  <dc:creator>Department of Veterans Affairs, Veterans Benefits Administration, Compensation Service, STAFF</dc:creator>
  <cp:keywords>infectious diseases,immune disorders,nutritional deficiencies,genitourinary system</cp:keywords>
  <dc:description>The Infecious body system comprises a broad array of disabilities, many of which (i.e. malaria, leprosy, and cholera) are somewhat archaic and won’t necessarily be encountered with any regularity. This lesson is intended to present the most significant and/or common infectious and/or immune disabilities that will require contemporary rating consideration.</dc:description>
  <cp:lastModifiedBy>Kathy Poole</cp:lastModifiedBy>
  <cp:revision>536</cp:revision>
  <dcterms:created xsi:type="dcterms:W3CDTF">2014-04-30T02:32:11Z</dcterms:created>
  <dcterms:modified xsi:type="dcterms:W3CDTF">2019-07-22T13:59:43Z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87fd94cb-b85c-4964-b280-15553cd4024d</vt:lpwstr>
  </property>
</Properties>
</file>