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5"/>
  </p:sldMasterIdLst>
  <p:notesMasterIdLst>
    <p:notesMasterId r:id="rId43"/>
  </p:notesMasterIdLst>
  <p:handoutMasterIdLst>
    <p:handoutMasterId r:id="rId44"/>
  </p:handoutMasterIdLst>
  <p:sldIdLst>
    <p:sldId id="257" r:id="rId6"/>
    <p:sldId id="258" r:id="rId7"/>
    <p:sldId id="259" r:id="rId8"/>
    <p:sldId id="260" r:id="rId9"/>
    <p:sldId id="404" r:id="rId10"/>
    <p:sldId id="410" r:id="rId11"/>
    <p:sldId id="370" r:id="rId12"/>
    <p:sldId id="371" r:id="rId13"/>
    <p:sldId id="372" r:id="rId14"/>
    <p:sldId id="373" r:id="rId15"/>
    <p:sldId id="374" r:id="rId16"/>
    <p:sldId id="375" r:id="rId17"/>
    <p:sldId id="377" r:id="rId18"/>
    <p:sldId id="380" r:id="rId19"/>
    <p:sldId id="381" r:id="rId20"/>
    <p:sldId id="382" r:id="rId21"/>
    <p:sldId id="383" r:id="rId22"/>
    <p:sldId id="384"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8" r:id="rId36"/>
    <p:sldId id="360" r:id="rId37"/>
    <p:sldId id="265" r:id="rId38"/>
    <p:sldId id="411" r:id="rId39"/>
    <p:sldId id="268" r:id="rId40"/>
    <p:sldId id="369" r:id="rId41"/>
    <p:sldId id="266" r:id="rId42"/>
  </p:sldIdLst>
  <p:sldSz cx="12192000" cy="6858000"/>
  <p:notesSz cx="6858000" cy="9144000"/>
  <p:custDataLst>
    <p:tags r:id="rId45"/>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elissa Milenkovic, Manual Editor, 212B" initials="" lastIdx="2" clrIdx="7"/>
  <p:cmAuthor id="1" name="Famakinwa, Olumayowa, VBAVACO" initials="" lastIdx="1" clrIdx="8"/>
  <p:cmAuthor id="8" name="Skelly, Tina, VBAVACO" initials="" lastIdx="2" clrIdx="6"/>
  <p:cmAuthor id="2" name="Johnston, Devin, VBABALT" initials="" lastIdx="4" clrIdx="4"/>
  <p:cmAuthor id="9" name="Angela Hiller, Manual Editor" initials="" lastIdx="2" clrIdx="1"/>
  <p:cmAuthor id="3" name="Arzola, Shelley, VBADENV Trng Facility" initials="" lastIdx="13" clrIdx="2"/>
  <p:cmAuthor id="4" name="Department of Veterans Affairs" initials="" lastIdx="3" clrIdx="0"/>
  <p:cmAuthor id="5" name="Lotts, Lisa, VBADENV Trng Facility" initials="" lastIdx="5" clrIdx="3"/>
  <p:cmAuthor id="6" name="Cruz, Karen L, VBAVACO" initials="" lastIdx="12"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3275"/>
    <a:srgbClr val="7C5F1E"/>
    <a:srgbClr val="E7D0A4"/>
    <a:srgbClr val="6A5B3F"/>
    <a:srgbClr val="987734"/>
    <a:srgbClr val="AB8C4E"/>
    <a:srgbClr val="C6A156"/>
    <a:srgbClr val="E8D2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63" autoAdjust="0"/>
    <p:restoredTop sz="61340" autoAdjust="0"/>
  </p:normalViewPr>
  <p:slideViewPr>
    <p:cSldViewPr snapToGrid="0">
      <p:cViewPr varScale="1">
        <p:scale>
          <a:sx n="67" d="100"/>
          <a:sy n="67" d="100"/>
        </p:scale>
        <p:origin x="153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AC9E610-71C0-488F-9B3E-CF84A1FB1B3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01131CFD-AB63-4FCB-B451-265A8530EAE9}"/>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EE018BF-C200-4A75-AAAA-649EDE9C8551}" type="datetimeFigureOut">
              <a:rPr lang="en-US"/>
              <a:pPr>
                <a:defRPr/>
              </a:pPr>
              <a:t>7/19/2019</a:t>
            </a:fld>
            <a:endParaRPr lang="en-US"/>
          </a:p>
        </p:txBody>
      </p:sp>
      <p:sp>
        <p:nvSpPr>
          <p:cNvPr id="4" name="Footer Placeholder 3">
            <a:extLst>
              <a:ext uri="{FF2B5EF4-FFF2-40B4-BE49-F238E27FC236}">
                <a16:creationId xmlns:a16="http://schemas.microsoft.com/office/drawing/2014/main" id="{BD0EE0FF-81B9-40A1-9709-1A61E5EDD8E4}"/>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38EAE808-36D7-4A5E-8ED9-D85771E289AB}"/>
              </a:ext>
            </a:extLst>
          </p:cNvPr>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908C0A0-5A04-49D9-8868-799A46D5BFE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0303B4-21EA-43DC-BA08-A9B9A6AB30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6172073-22DB-44A8-8EDD-4DD12F6FB86E}"/>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1A46D26-B1B8-4E06-8544-66744A5D4649}" type="datetimeFigureOut">
              <a:rPr lang="en-US"/>
              <a:pPr>
                <a:defRPr/>
              </a:pPr>
              <a:t>7/19/2019</a:t>
            </a:fld>
            <a:endParaRPr lang="en-US"/>
          </a:p>
        </p:txBody>
      </p:sp>
      <p:sp>
        <p:nvSpPr>
          <p:cNvPr id="4" name="Slide Image Placeholder 3">
            <a:extLst>
              <a:ext uri="{FF2B5EF4-FFF2-40B4-BE49-F238E27FC236}">
                <a16:creationId xmlns:a16="http://schemas.microsoft.com/office/drawing/2014/main" id="{1A5568B5-348F-4E1B-B9A2-F0EA918484FB}"/>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DDEED48D-81FF-42B2-A2CA-D344209FFD5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4561637-23D8-401C-AA44-A24BC1F5C27E}"/>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D6CD4815-F76F-44B2-AB0D-9A1AD61B159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0C4FFE2F-C994-4146-BB9F-DA83BDB37662}"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0ACB14CB-CA02-4FFB-8904-796647C426B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B69A1A14-002A-4326-BC69-EC6366D411E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6" name="Slide Number Placeholder 3">
            <a:extLst>
              <a:ext uri="{FF2B5EF4-FFF2-40B4-BE49-F238E27FC236}">
                <a16:creationId xmlns:a16="http://schemas.microsoft.com/office/drawing/2014/main" id="{B5C16537-1A49-4D55-B32B-ED1207A868A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AFCCEB01-D91C-4512-98DE-7273A30236AA}" type="slidenum">
              <a:rPr lang="en-US" altLang="en-US" smtClean="0">
                <a:latin typeface="Calibri" panose="020F0502020204030204" pitchFamily="34" charset="0"/>
              </a:rPr>
              <a:pPr fontAlgn="base">
                <a:spcBef>
                  <a:spcPct val="0"/>
                </a:spcBef>
                <a:spcAft>
                  <a:spcPct val="0"/>
                </a:spcAft>
              </a:pPr>
              <a:t>1</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DFCD5BF2-6E57-426D-825A-3BB8C65F21B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2FF56076-7AE9-4BB0-AF57-CC20B34CAF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47F1398F-CAE1-4515-8831-6D6C8FBF43D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19D7C8A5-5DC3-4B10-BA71-A8AEB39AA571}" type="slidenum">
              <a:rPr lang="en-US" altLang="en-US" smtClean="0">
                <a:latin typeface="Calibri" panose="020F0502020204030204" pitchFamily="34" charset="0"/>
              </a:rPr>
              <a:pPr fontAlgn="base">
                <a:spcBef>
                  <a:spcPct val="0"/>
                </a:spcBef>
                <a:spcAft>
                  <a:spcPct val="0"/>
                </a:spcAft>
              </a:pPr>
              <a:t>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CA4C51CE-7B42-4A2B-B312-F488A49DDE1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2EBB97FD-B30D-4C69-A5C2-144DC4950BE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D400D3F9-C562-4DA1-9093-43AA6F81C2A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9061772B-8BF8-4E12-A350-DD87725F0DDC}" type="slidenum">
              <a:rPr lang="en-US" altLang="en-US" smtClean="0">
                <a:latin typeface="Calibri" panose="020F0502020204030204" pitchFamily="34" charset="0"/>
              </a:rPr>
              <a:pPr fontAlgn="base">
                <a:spcBef>
                  <a:spcPct val="0"/>
                </a:spcBef>
                <a:spcAft>
                  <a:spcPct val="0"/>
                </a:spcAft>
              </a:pPr>
              <a:t>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3AAAF3B6-65CE-40FA-A171-B6D446CB558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3DD0952-F6BB-4219-8ED7-81F965B0A65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Non-cholera is noted as “Non-choldera” on 6300 line. (ACC)</a:t>
            </a:r>
          </a:p>
        </p:txBody>
      </p:sp>
      <p:sp>
        <p:nvSpPr>
          <p:cNvPr id="17412" name="Slide Number Placeholder 3">
            <a:extLst>
              <a:ext uri="{FF2B5EF4-FFF2-40B4-BE49-F238E27FC236}">
                <a16:creationId xmlns:a16="http://schemas.microsoft.com/office/drawing/2014/main" id="{7241AB66-AB91-4EB4-8B68-C6DEE2E5889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C60DCD93-14C0-4BB5-89A0-4730025B3FD5}" type="slidenum">
              <a:rPr lang="en-US" altLang="en-US" smtClean="0">
                <a:latin typeface="Calibri" panose="020F0502020204030204" pitchFamily="34" charset="0"/>
              </a:rPr>
              <a:pPr fontAlgn="base">
                <a:spcBef>
                  <a:spcPct val="0"/>
                </a:spcBef>
                <a:spcAft>
                  <a:spcPct val="0"/>
                </a:spcAft>
              </a:pPr>
              <a:t>7</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D77337C7-7DC0-4CF5-A14D-432E9FB76F70}"/>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5C73EB7B-6ACD-441D-8629-984C918BFB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8916" name="Slide Number Placeholder 3">
            <a:extLst>
              <a:ext uri="{FF2B5EF4-FFF2-40B4-BE49-F238E27FC236}">
                <a16:creationId xmlns:a16="http://schemas.microsoft.com/office/drawing/2014/main" id="{B5DF8169-5A64-4EB3-AAB7-14AB1E270D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0E0B7A63-7BBC-48A5-B57F-C33EBC15E714}" type="slidenum">
              <a:rPr lang="en-US" altLang="en-US" smtClean="0">
                <a:latin typeface="Calibri" panose="020F0502020204030204" pitchFamily="34" charset="0"/>
              </a:rPr>
              <a:pPr fontAlgn="base">
                <a:spcBef>
                  <a:spcPct val="0"/>
                </a:spcBef>
                <a:spcAft>
                  <a:spcPct val="0"/>
                </a:spcAft>
              </a:pPr>
              <a:t>27</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E2852DB9-D008-4F55-A308-2AB749749D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EB40F4CD-DB87-4C84-9FAF-9C26571EE8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3012" name="Slide Number Placeholder 3">
            <a:extLst>
              <a:ext uri="{FF2B5EF4-FFF2-40B4-BE49-F238E27FC236}">
                <a16:creationId xmlns:a16="http://schemas.microsoft.com/office/drawing/2014/main" id="{60D83129-D74A-452F-9FDD-C14F0523CB5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fontAlgn="base">
              <a:spcBef>
                <a:spcPct val="0"/>
              </a:spcBef>
              <a:spcAft>
                <a:spcPct val="0"/>
              </a:spcAft>
            </a:pPr>
            <a:fld id="{6FF68619-2BF7-4BBE-8DF0-3B1374F436A6}" type="slidenum">
              <a:rPr lang="en-US" altLang="en-US" smtClean="0">
                <a:latin typeface="Calibri" panose="020F0502020204030204" pitchFamily="34" charset="0"/>
              </a:rPr>
              <a:pPr fontAlgn="base">
                <a:spcBef>
                  <a:spcPct val="0"/>
                </a:spcBef>
                <a:spcAft>
                  <a:spcPct val="0"/>
                </a:spcAft>
              </a:pPr>
              <a:t>30</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a:extLst>
              <a:ext uri="{FF2B5EF4-FFF2-40B4-BE49-F238E27FC236}">
                <a16:creationId xmlns:a16="http://schemas.microsoft.com/office/drawing/2014/main" id="{93B3E05E-FD92-47FA-88E9-D148E1A88AE6}"/>
              </a:ext>
            </a:extLst>
          </p:cNvPr>
          <p:cNvSpPr>
            <a:spLocks noChangeShapeType="1"/>
          </p:cNvSpPr>
          <p:nvPr/>
        </p:nvSpPr>
        <p:spPr bwMode="auto">
          <a:xfrm flipV="1">
            <a:off x="500063" y="3259138"/>
            <a:ext cx="1169193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a:extLst>
              <a:ext uri="{FF2B5EF4-FFF2-40B4-BE49-F238E27FC236}">
                <a16:creationId xmlns:a16="http://schemas.microsoft.com/office/drawing/2014/main" id="{17EC859F-227E-4C4E-A45A-AD8027EAFEF8}"/>
              </a:ext>
            </a:extLst>
          </p:cNvPr>
          <p:cNvSpPr>
            <a:spLocks/>
          </p:cNvSpPr>
          <p:nvPr/>
        </p:nvSpPr>
        <p:spPr bwMode="auto">
          <a:xfrm>
            <a:off x="33338" y="452438"/>
            <a:ext cx="3175"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a:extLst>
              <a:ext uri="{FF2B5EF4-FFF2-40B4-BE49-F238E27FC236}">
                <a16:creationId xmlns:a16="http://schemas.microsoft.com/office/drawing/2014/main" id="{A13DC2DA-B557-4C3C-B736-346D73DF4BF9}"/>
              </a:ext>
            </a:extLst>
          </p:cNvPr>
          <p:cNvSpPr>
            <a:spLocks/>
          </p:cNvSpPr>
          <p:nvPr/>
        </p:nvSpPr>
        <p:spPr bwMode="auto">
          <a:xfrm>
            <a:off x="33338" y="6305550"/>
            <a:ext cx="3175"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a:extLst>
              <a:ext uri="{FF2B5EF4-FFF2-40B4-BE49-F238E27FC236}">
                <a16:creationId xmlns:a16="http://schemas.microsoft.com/office/drawing/2014/main" id="{A2A82C3F-240E-4BE5-A067-8EF233095AA8}"/>
              </a:ext>
            </a:extLst>
          </p:cNvPr>
          <p:cNvSpPr>
            <a:spLocks noChangeShapeType="1"/>
          </p:cNvSpPr>
          <p:nvPr/>
        </p:nvSpPr>
        <p:spPr bwMode="auto">
          <a:xfrm>
            <a:off x="496888" y="3182938"/>
            <a:ext cx="11695112"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a:extLst>
              <a:ext uri="{FF2B5EF4-FFF2-40B4-BE49-F238E27FC236}">
                <a16:creationId xmlns:a16="http://schemas.microsoft.com/office/drawing/2014/main" id="{85C8936D-017B-4705-A1AB-402751C34C97}"/>
              </a:ext>
            </a:extLst>
          </p:cNvPr>
          <p:cNvSpPr>
            <a:spLocks noChangeArrowheads="1"/>
          </p:cNvSpPr>
          <p:nvPr/>
        </p:nvSpPr>
        <p:spPr bwMode="auto">
          <a:xfrm>
            <a:off x="1635125" y="220663"/>
            <a:ext cx="8921750" cy="1570037"/>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eaLnBrk="1" fontAlgn="auto" hangingPunct="1">
              <a:spcBef>
                <a:spcPts val="0"/>
              </a:spcBef>
              <a:spcAft>
                <a:spcPts val="0"/>
              </a:spcAft>
              <a:defRPr/>
            </a:pPr>
            <a:r>
              <a:rPr lang="en-US" sz="4800" b="1" i="1" dirty="0">
                <a:solidFill>
                  <a:srgbClr val="1D3275"/>
                </a:solidFill>
                <a:latin typeface="Century Schoolbook" pitchFamily="18" charset="0"/>
              </a:rPr>
              <a:t>Veterans Benefits Administration</a:t>
            </a: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a:extLst>
              <a:ext uri="{FF2B5EF4-FFF2-40B4-BE49-F238E27FC236}">
                <a16:creationId xmlns:a16="http://schemas.microsoft.com/office/drawing/2014/main" id="{557D462A-5AE0-407D-BD01-CB895C32A1BF}"/>
              </a:ext>
            </a:extLst>
          </p:cNvPr>
          <p:cNvSpPr>
            <a:spLocks noChangeArrowheads="1"/>
          </p:cNvSpPr>
          <p:nvPr/>
        </p:nvSpPr>
        <p:spPr bwMode="auto">
          <a:xfrm>
            <a:off x="0"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sp>
        <p:nvSpPr>
          <p:cNvPr id="8" name="Rectangle 9">
            <a:extLst>
              <a:ext uri="{FF2B5EF4-FFF2-40B4-BE49-F238E27FC236}">
                <a16:creationId xmlns:a16="http://schemas.microsoft.com/office/drawing/2014/main" id="{44970E91-436C-4161-A81F-72771CA1C026}"/>
              </a:ext>
            </a:extLst>
          </p:cNvPr>
          <p:cNvSpPr>
            <a:spLocks noChangeArrowheads="1"/>
          </p:cNvSpPr>
          <p:nvPr/>
        </p:nvSpPr>
        <p:spPr bwMode="auto">
          <a:xfrm>
            <a:off x="300038"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pic>
        <p:nvPicPr>
          <p:cNvPr id="9" name="Picture 10" descr="veterans">
            <a:extLst>
              <a:ext uri="{FF2B5EF4-FFF2-40B4-BE49-F238E27FC236}">
                <a16:creationId xmlns:a16="http://schemas.microsoft.com/office/drawing/2014/main" id="{C9A34946-629A-4EEC-8341-83E5EFDC4B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051753"/>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A5606D15-64AF-4FC6-A920-B5157D7FFAA2}"/>
              </a:ext>
            </a:extLst>
          </p:cNvPr>
          <p:cNvSpPr>
            <a:spLocks noGrp="1" noChangeArrowheads="1"/>
          </p:cNvSpPr>
          <p:nvPr>
            <p:ph type="sldNum" sz="quarter" idx="10"/>
          </p:nvPr>
        </p:nvSpPr>
        <p:spPr>
          <a:ln/>
        </p:spPr>
        <p:txBody>
          <a:bodyPr/>
          <a:lstStyle>
            <a:lvl1pPr>
              <a:defRPr/>
            </a:lvl1pPr>
          </a:lstStyle>
          <a:p>
            <a:pPr>
              <a:defRPr/>
            </a:pPr>
            <a:fld id="{173D1C83-2574-4054-82E1-95726B3942B8}" type="slidenum">
              <a:rPr lang="en-US"/>
              <a:pPr>
                <a:defRPr/>
              </a:pPr>
              <a:t>‹#›</a:t>
            </a:fld>
            <a:endParaRPr lang="en-US"/>
          </a:p>
        </p:txBody>
      </p:sp>
    </p:spTree>
    <p:extLst>
      <p:ext uri="{BB962C8B-B14F-4D97-AF65-F5344CB8AC3E}">
        <p14:creationId xmlns:p14="http://schemas.microsoft.com/office/powerpoint/2010/main" val="4400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16617" y="0"/>
            <a:ext cx="7653867"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a:extLst>
              <a:ext uri="{FF2B5EF4-FFF2-40B4-BE49-F238E27FC236}">
                <a16:creationId xmlns:a16="http://schemas.microsoft.com/office/drawing/2014/main" id="{28B8AA68-D691-40A1-A10C-A76DE76CC4C5}"/>
              </a:ext>
            </a:extLst>
          </p:cNvPr>
          <p:cNvSpPr>
            <a:spLocks noGrp="1" noChangeArrowheads="1"/>
          </p:cNvSpPr>
          <p:nvPr>
            <p:ph type="sldNum" sz="quarter" idx="10"/>
          </p:nvPr>
        </p:nvSpPr>
        <p:spPr>
          <a:ln/>
        </p:spPr>
        <p:txBody>
          <a:bodyPr/>
          <a:lstStyle>
            <a:lvl1pPr>
              <a:defRPr/>
            </a:lvl1pPr>
          </a:lstStyle>
          <a:p>
            <a:pPr>
              <a:defRPr/>
            </a:pPr>
            <a:fld id="{DF4249C6-0BB3-468F-9FD3-10ACBD7BD277}" type="slidenum">
              <a:rPr lang="en-US"/>
              <a:pPr>
                <a:defRPr/>
              </a:pPr>
              <a:t>‹#›</a:t>
            </a:fld>
            <a:endParaRPr lang="en-US"/>
          </a:p>
        </p:txBody>
      </p:sp>
    </p:spTree>
    <p:extLst>
      <p:ext uri="{BB962C8B-B14F-4D97-AF65-F5344CB8AC3E}">
        <p14:creationId xmlns:p14="http://schemas.microsoft.com/office/powerpoint/2010/main" val="1864691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EF913EC0-5205-4E4F-B9D4-7CB96A4CCCAE}"/>
              </a:ext>
            </a:extLst>
          </p:cNvPr>
          <p:cNvSpPr>
            <a:spLocks noGrp="1"/>
          </p:cNvSpPr>
          <p:nvPr>
            <p:ph type="dt" sz="half" idx="10"/>
          </p:nvPr>
        </p:nvSpPr>
        <p:spPr>
          <a:xfrm>
            <a:off x="609600" y="6356350"/>
            <a:ext cx="2844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5" name="Footer Placeholder 4">
            <a:extLst>
              <a:ext uri="{FF2B5EF4-FFF2-40B4-BE49-F238E27FC236}">
                <a16:creationId xmlns:a16="http://schemas.microsoft.com/office/drawing/2014/main" id="{66116E9D-15CC-488C-B2BA-5CAB527DC869}"/>
              </a:ext>
            </a:extLst>
          </p:cNvPr>
          <p:cNvSpPr>
            <a:spLocks noGrp="1"/>
          </p:cNvSpPr>
          <p:nvPr>
            <p:ph type="ftr" sz="quarter" idx="11"/>
          </p:nvPr>
        </p:nvSpPr>
        <p:spPr>
          <a:xfrm>
            <a:off x="4165600" y="6356350"/>
            <a:ext cx="3860800" cy="365125"/>
          </a:xfrm>
          <a:prstGeom prst="rect">
            <a:avLst/>
          </a:prstGeom>
        </p:spPr>
        <p:txBody>
          <a:bodyPr/>
          <a:lstStyle>
            <a:lvl1pPr eaLnBrk="1" fontAlgn="auto" hangingPunct="1">
              <a:spcBef>
                <a:spcPts val="0"/>
              </a:spcBef>
              <a:spcAft>
                <a:spcPts val="0"/>
              </a:spcAft>
              <a:defRPr>
                <a:latin typeface="+mn-lt"/>
              </a:defRPr>
            </a:lvl1pPr>
          </a:lstStyle>
          <a:p>
            <a:pPr>
              <a:defRPr/>
            </a:pPr>
            <a:endParaRPr lang="en-US"/>
          </a:p>
        </p:txBody>
      </p:sp>
      <p:sp>
        <p:nvSpPr>
          <p:cNvPr id="6" name="Slide Number Placeholder 5">
            <a:extLst>
              <a:ext uri="{FF2B5EF4-FFF2-40B4-BE49-F238E27FC236}">
                <a16:creationId xmlns:a16="http://schemas.microsoft.com/office/drawing/2014/main" id="{5906A545-C450-4308-9356-367FCAFA7797}"/>
              </a:ext>
            </a:extLst>
          </p:cNvPr>
          <p:cNvSpPr>
            <a:spLocks noGrp="1"/>
          </p:cNvSpPr>
          <p:nvPr>
            <p:ph type="sldNum" sz="quarter" idx="12"/>
          </p:nvPr>
        </p:nvSpPr>
        <p:spPr/>
        <p:txBody>
          <a:bodyPr/>
          <a:lstStyle>
            <a:lvl1pPr>
              <a:defRPr/>
            </a:lvl1pPr>
          </a:lstStyle>
          <a:p>
            <a:pPr>
              <a:defRPr/>
            </a:pPr>
            <a:fld id="{31F3901B-F586-47AB-81EC-26C5BB290FAA}" type="slidenum">
              <a:rPr lang="en-US"/>
              <a:pPr>
                <a:defRPr/>
              </a:pPr>
              <a:t>‹#›</a:t>
            </a:fld>
            <a:endParaRPr lang="en-US"/>
          </a:p>
        </p:txBody>
      </p:sp>
    </p:spTree>
    <p:extLst>
      <p:ext uri="{BB962C8B-B14F-4D97-AF65-F5344CB8AC3E}">
        <p14:creationId xmlns:p14="http://schemas.microsoft.com/office/powerpoint/2010/main" val="1942096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8A82FAE-D191-47D7-AA7B-74353B512B7F}"/>
              </a:ext>
            </a:extLst>
          </p:cNvPr>
          <p:cNvSpPr>
            <a:spLocks noChangeArrowheads="1"/>
          </p:cNvSpPr>
          <p:nvPr userDrawn="1"/>
        </p:nvSpPr>
        <p:spPr bwMode="auto">
          <a:xfrm>
            <a:off x="546100" y="6273800"/>
            <a:ext cx="10604500" cy="48260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sz="3200"/>
          </a:p>
        </p:txBody>
      </p:sp>
      <p:sp>
        <p:nvSpPr>
          <p:cNvPr id="2" name="Title 1"/>
          <p:cNvSpPr>
            <a:spLocks noGrp="1"/>
          </p:cNvSpPr>
          <p:nvPr>
            <p:ph type="title"/>
          </p:nvPr>
        </p:nvSpPr>
        <p:spPr>
          <a:xfrm>
            <a:off x="2138081" y="0"/>
            <a:ext cx="9717743" cy="1151592"/>
          </a:xfrm>
        </p:spPr>
        <p:txBody>
          <a:bodyPr/>
          <a:lstStyle/>
          <a:p>
            <a:r>
              <a:rPr lang="en-US"/>
              <a:t>Click to edit Master title style</a:t>
            </a:r>
          </a:p>
        </p:txBody>
      </p:sp>
      <p:sp>
        <p:nvSpPr>
          <p:cNvPr id="3" name="Content Placeholder 2"/>
          <p:cNvSpPr>
            <a:spLocks noGrp="1"/>
          </p:cNvSpPr>
          <p:nvPr>
            <p:ph idx="1"/>
          </p:nvPr>
        </p:nvSpPr>
        <p:spPr>
          <a:xfrm>
            <a:off x="847165" y="1789114"/>
            <a:ext cx="10945906" cy="42624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a:extLst>
              <a:ext uri="{FF2B5EF4-FFF2-40B4-BE49-F238E27FC236}">
                <a16:creationId xmlns:a16="http://schemas.microsoft.com/office/drawing/2014/main" id="{84B88F23-A95E-4141-AD4C-F2C197EE940C}"/>
              </a:ext>
            </a:extLst>
          </p:cNvPr>
          <p:cNvSpPr>
            <a:spLocks noGrp="1" noChangeArrowheads="1"/>
          </p:cNvSpPr>
          <p:nvPr>
            <p:ph type="sldNum" sz="quarter" idx="10"/>
          </p:nvPr>
        </p:nvSpPr>
        <p:spPr/>
        <p:txBody>
          <a:bodyPr/>
          <a:lstStyle>
            <a:lvl1pPr>
              <a:defRPr/>
            </a:lvl1pPr>
          </a:lstStyle>
          <a:p>
            <a:pPr>
              <a:defRPr/>
            </a:pPr>
            <a:fld id="{6DB82BFD-27C8-43A4-8CF3-3692AC7FEBF8}" type="slidenum">
              <a:rPr lang="en-US"/>
              <a:pPr>
                <a:defRPr/>
              </a:pPr>
              <a:t>‹#›</a:t>
            </a:fld>
            <a:endParaRPr lang="en-US"/>
          </a:p>
        </p:txBody>
      </p:sp>
    </p:spTree>
    <p:extLst>
      <p:ext uri="{BB962C8B-B14F-4D97-AF65-F5344CB8AC3E}">
        <p14:creationId xmlns:p14="http://schemas.microsoft.com/office/powerpoint/2010/main" val="190189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a:extLst>
              <a:ext uri="{FF2B5EF4-FFF2-40B4-BE49-F238E27FC236}">
                <a16:creationId xmlns:a16="http://schemas.microsoft.com/office/drawing/2014/main" id="{D6D7499B-E3FA-4942-AB8A-9361796DC29B}"/>
              </a:ext>
            </a:extLst>
          </p:cNvPr>
          <p:cNvSpPr>
            <a:spLocks noGrp="1" noChangeArrowheads="1"/>
          </p:cNvSpPr>
          <p:nvPr>
            <p:ph type="sldNum" sz="quarter" idx="10"/>
          </p:nvPr>
        </p:nvSpPr>
        <p:spPr>
          <a:ln/>
        </p:spPr>
        <p:txBody>
          <a:bodyPr/>
          <a:lstStyle>
            <a:lvl1pPr>
              <a:defRPr/>
            </a:lvl1pPr>
          </a:lstStyle>
          <a:p>
            <a:pPr>
              <a:defRPr/>
            </a:pPr>
            <a:fld id="{18E73C31-F657-47D6-98B7-FC8249D745F2}" type="slidenum">
              <a:rPr lang="en-US"/>
              <a:pPr>
                <a:defRPr/>
              </a:pPr>
              <a:t>‹#›</a:t>
            </a:fld>
            <a:endParaRPr lang="en-US"/>
          </a:p>
        </p:txBody>
      </p:sp>
    </p:spTree>
    <p:extLst>
      <p:ext uri="{BB962C8B-B14F-4D97-AF65-F5344CB8AC3E}">
        <p14:creationId xmlns:p14="http://schemas.microsoft.com/office/powerpoint/2010/main" val="3937742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a:extLst>
              <a:ext uri="{FF2B5EF4-FFF2-40B4-BE49-F238E27FC236}">
                <a16:creationId xmlns:a16="http://schemas.microsoft.com/office/drawing/2014/main" id="{82A4CD46-E05E-4D3D-A629-42E3AC912E83}"/>
              </a:ext>
            </a:extLst>
          </p:cNvPr>
          <p:cNvSpPr>
            <a:spLocks noGrp="1" noChangeArrowheads="1"/>
          </p:cNvSpPr>
          <p:nvPr>
            <p:ph type="sldNum" sz="quarter" idx="10"/>
          </p:nvPr>
        </p:nvSpPr>
        <p:spPr>
          <a:ln/>
        </p:spPr>
        <p:txBody>
          <a:bodyPr/>
          <a:lstStyle>
            <a:lvl1pPr>
              <a:defRPr/>
            </a:lvl1pPr>
          </a:lstStyle>
          <a:p>
            <a:pPr>
              <a:defRPr/>
            </a:pPr>
            <a:fld id="{D7D524B0-F6D3-4BF0-952A-0A95FEA5F893}" type="slidenum">
              <a:rPr lang="en-US"/>
              <a:pPr>
                <a:defRPr/>
              </a:pPr>
              <a:t>‹#›</a:t>
            </a:fld>
            <a:endParaRPr lang="en-US"/>
          </a:p>
        </p:txBody>
      </p:sp>
    </p:spTree>
    <p:extLst>
      <p:ext uri="{BB962C8B-B14F-4D97-AF65-F5344CB8AC3E}">
        <p14:creationId xmlns:p14="http://schemas.microsoft.com/office/powerpoint/2010/main" val="122672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a:extLst>
              <a:ext uri="{FF2B5EF4-FFF2-40B4-BE49-F238E27FC236}">
                <a16:creationId xmlns:a16="http://schemas.microsoft.com/office/drawing/2014/main" id="{93BC9C98-5312-4DC5-9B6F-3CA612CCDCA3}"/>
              </a:ext>
            </a:extLst>
          </p:cNvPr>
          <p:cNvSpPr>
            <a:spLocks noGrp="1" noChangeArrowheads="1"/>
          </p:cNvSpPr>
          <p:nvPr>
            <p:ph type="sldNum" sz="quarter" idx="10"/>
          </p:nvPr>
        </p:nvSpPr>
        <p:spPr>
          <a:ln/>
        </p:spPr>
        <p:txBody>
          <a:bodyPr/>
          <a:lstStyle>
            <a:lvl1pPr>
              <a:defRPr/>
            </a:lvl1pPr>
          </a:lstStyle>
          <a:p>
            <a:pPr>
              <a:defRPr/>
            </a:pPr>
            <a:fld id="{AC2A4637-852D-4200-913A-64136FABEADA}" type="slidenum">
              <a:rPr lang="en-US"/>
              <a:pPr>
                <a:defRPr/>
              </a:pPr>
              <a:t>‹#›</a:t>
            </a:fld>
            <a:endParaRPr lang="en-US"/>
          </a:p>
        </p:txBody>
      </p:sp>
    </p:spTree>
    <p:extLst>
      <p:ext uri="{BB962C8B-B14F-4D97-AF65-F5344CB8AC3E}">
        <p14:creationId xmlns:p14="http://schemas.microsoft.com/office/powerpoint/2010/main" val="281664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a:extLst>
              <a:ext uri="{FF2B5EF4-FFF2-40B4-BE49-F238E27FC236}">
                <a16:creationId xmlns:a16="http://schemas.microsoft.com/office/drawing/2014/main" id="{47C67DD2-C87F-4945-A1B9-7D6376EEE311}"/>
              </a:ext>
            </a:extLst>
          </p:cNvPr>
          <p:cNvSpPr>
            <a:spLocks noGrp="1" noChangeArrowheads="1"/>
          </p:cNvSpPr>
          <p:nvPr>
            <p:ph type="sldNum" sz="quarter" idx="10"/>
          </p:nvPr>
        </p:nvSpPr>
        <p:spPr>
          <a:ln/>
        </p:spPr>
        <p:txBody>
          <a:bodyPr/>
          <a:lstStyle>
            <a:lvl1pPr>
              <a:defRPr/>
            </a:lvl1pPr>
          </a:lstStyle>
          <a:p>
            <a:pPr>
              <a:defRPr/>
            </a:pPr>
            <a:fld id="{44EF5D6B-01B9-4DC3-9A73-4243912271CD}" type="slidenum">
              <a:rPr lang="en-US"/>
              <a:pPr>
                <a:defRPr/>
              </a:pPr>
              <a:t>‹#›</a:t>
            </a:fld>
            <a:endParaRPr lang="en-US"/>
          </a:p>
        </p:txBody>
      </p:sp>
    </p:spTree>
    <p:extLst>
      <p:ext uri="{BB962C8B-B14F-4D97-AF65-F5344CB8AC3E}">
        <p14:creationId xmlns:p14="http://schemas.microsoft.com/office/powerpoint/2010/main" val="238031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a:extLst>
              <a:ext uri="{FF2B5EF4-FFF2-40B4-BE49-F238E27FC236}">
                <a16:creationId xmlns:a16="http://schemas.microsoft.com/office/drawing/2014/main" id="{3796BF80-8D49-421C-98B9-75EBC0CDF09F}"/>
              </a:ext>
            </a:extLst>
          </p:cNvPr>
          <p:cNvSpPr>
            <a:spLocks noGrp="1" noChangeArrowheads="1"/>
          </p:cNvSpPr>
          <p:nvPr>
            <p:ph type="sldNum" sz="quarter" idx="10"/>
          </p:nvPr>
        </p:nvSpPr>
        <p:spPr>
          <a:ln/>
        </p:spPr>
        <p:txBody>
          <a:bodyPr/>
          <a:lstStyle>
            <a:lvl1pPr>
              <a:defRPr/>
            </a:lvl1pPr>
          </a:lstStyle>
          <a:p>
            <a:pPr>
              <a:defRPr/>
            </a:pPr>
            <a:fld id="{86561B68-335E-47B3-8DFD-D098EFF81051}" type="slidenum">
              <a:rPr lang="en-US"/>
              <a:pPr>
                <a:defRPr/>
              </a:pPr>
              <a:t>‹#›</a:t>
            </a:fld>
            <a:endParaRPr lang="en-US"/>
          </a:p>
        </p:txBody>
      </p:sp>
    </p:spTree>
    <p:extLst>
      <p:ext uri="{BB962C8B-B14F-4D97-AF65-F5344CB8AC3E}">
        <p14:creationId xmlns:p14="http://schemas.microsoft.com/office/powerpoint/2010/main" val="806367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a:extLst>
              <a:ext uri="{FF2B5EF4-FFF2-40B4-BE49-F238E27FC236}">
                <a16:creationId xmlns:a16="http://schemas.microsoft.com/office/drawing/2014/main" id="{532F85CF-BC5C-4D35-8225-F4BA347876E9}"/>
              </a:ext>
            </a:extLst>
          </p:cNvPr>
          <p:cNvSpPr>
            <a:spLocks noGrp="1" noChangeArrowheads="1"/>
          </p:cNvSpPr>
          <p:nvPr>
            <p:ph type="sldNum" sz="quarter" idx="10"/>
          </p:nvPr>
        </p:nvSpPr>
        <p:spPr>
          <a:ln/>
        </p:spPr>
        <p:txBody>
          <a:bodyPr/>
          <a:lstStyle>
            <a:lvl1pPr>
              <a:defRPr/>
            </a:lvl1pPr>
          </a:lstStyle>
          <a:p>
            <a:pPr>
              <a:defRPr/>
            </a:pPr>
            <a:fld id="{3EFC038D-AF5A-4715-B6E9-9EDE4DFCC175}" type="slidenum">
              <a:rPr lang="en-US"/>
              <a:pPr>
                <a:defRPr/>
              </a:pPr>
              <a:t>‹#›</a:t>
            </a:fld>
            <a:endParaRPr lang="en-US"/>
          </a:p>
        </p:txBody>
      </p:sp>
    </p:spTree>
    <p:extLst>
      <p:ext uri="{BB962C8B-B14F-4D97-AF65-F5344CB8AC3E}">
        <p14:creationId xmlns:p14="http://schemas.microsoft.com/office/powerpoint/2010/main" val="2132167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a:extLst>
              <a:ext uri="{FF2B5EF4-FFF2-40B4-BE49-F238E27FC236}">
                <a16:creationId xmlns:a16="http://schemas.microsoft.com/office/drawing/2014/main" id="{087AAC14-F377-479E-818D-A0BE4AE890E6}"/>
              </a:ext>
            </a:extLst>
          </p:cNvPr>
          <p:cNvSpPr>
            <a:spLocks noGrp="1" noChangeArrowheads="1"/>
          </p:cNvSpPr>
          <p:nvPr>
            <p:ph type="sldNum" sz="quarter" idx="10"/>
          </p:nvPr>
        </p:nvSpPr>
        <p:spPr>
          <a:ln/>
        </p:spPr>
        <p:txBody>
          <a:bodyPr/>
          <a:lstStyle>
            <a:lvl1pPr>
              <a:defRPr/>
            </a:lvl1pPr>
          </a:lstStyle>
          <a:p>
            <a:pPr>
              <a:defRPr/>
            </a:pPr>
            <a:fld id="{0672E7E0-5AB9-4959-A7A2-49754E9C0DC5}" type="slidenum">
              <a:rPr lang="en-US"/>
              <a:pPr>
                <a:defRPr/>
              </a:pPr>
              <a:t>‹#›</a:t>
            </a:fld>
            <a:endParaRPr lang="en-US"/>
          </a:p>
        </p:txBody>
      </p:sp>
    </p:spTree>
    <p:extLst>
      <p:ext uri="{BB962C8B-B14F-4D97-AF65-F5344CB8AC3E}">
        <p14:creationId xmlns:p14="http://schemas.microsoft.com/office/powerpoint/2010/main" val="98062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a:extLst>
              <a:ext uri="{FF2B5EF4-FFF2-40B4-BE49-F238E27FC236}">
                <a16:creationId xmlns:a16="http://schemas.microsoft.com/office/drawing/2014/main" id="{37C2DEE6-9F32-43A5-AFC5-48AF496AD1CB}"/>
              </a:ext>
            </a:extLst>
          </p:cNvPr>
          <p:cNvSpPr>
            <a:spLocks noChangeShapeType="1"/>
          </p:cNvSpPr>
          <p:nvPr/>
        </p:nvSpPr>
        <p:spPr bwMode="auto">
          <a:xfrm>
            <a:off x="1852613" y="1362075"/>
            <a:ext cx="10339387" cy="4763"/>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a:extLst>
              <a:ext uri="{FF2B5EF4-FFF2-40B4-BE49-F238E27FC236}">
                <a16:creationId xmlns:a16="http://schemas.microsoft.com/office/drawing/2014/main" id="{5A3B6A47-AC54-45C7-A396-593FDDC0A62F}"/>
              </a:ext>
            </a:extLst>
          </p:cNvPr>
          <p:cNvSpPr>
            <a:spLocks noChangeArrowheads="1"/>
          </p:cNvSpPr>
          <p:nvPr/>
        </p:nvSpPr>
        <p:spPr bwMode="auto">
          <a:xfrm>
            <a:off x="565150" y="6396038"/>
            <a:ext cx="11626850"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sp>
        <p:nvSpPr>
          <p:cNvPr id="1028" name="Rectangle 4">
            <a:extLst>
              <a:ext uri="{FF2B5EF4-FFF2-40B4-BE49-F238E27FC236}">
                <a16:creationId xmlns:a16="http://schemas.microsoft.com/office/drawing/2014/main" id="{03992D15-6464-4AF9-B819-A7BAFC7A90E2}"/>
              </a:ext>
            </a:extLst>
          </p:cNvPr>
          <p:cNvSpPr>
            <a:spLocks noChangeArrowheads="1"/>
          </p:cNvSpPr>
          <p:nvPr/>
        </p:nvSpPr>
        <p:spPr bwMode="auto">
          <a:xfrm>
            <a:off x="1389063" y="1200150"/>
            <a:ext cx="1080293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sp>
        <p:nvSpPr>
          <p:cNvPr id="1029" name="Freeform 5">
            <a:extLst>
              <a:ext uri="{FF2B5EF4-FFF2-40B4-BE49-F238E27FC236}">
                <a16:creationId xmlns:a16="http://schemas.microsoft.com/office/drawing/2014/main" id="{65CE1F26-8140-438E-B347-45EE9F362513}"/>
              </a:ext>
            </a:extLst>
          </p:cNvPr>
          <p:cNvSpPr>
            <a:spLocks/>
          </p:cNvSpPr>
          <p:nvPr/>
        </p:nvSpPr>
        <p:spPr bwMode="auto">
          <a:xfrm>
            <a:off x="33338" y="452438"/>
            <a:ext cx="3175"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a:extLst>
              <a:ext uri="{FF2B5EF4-FFF2-40B4-BE49-F238E27FC236}">
                <a16:creationId xmlns:a16="http://schemas.microsoft.com/office/drawing/2014/main" id="{A40DC886-FE8C-4C4D-84DC-23A1A6C623D2}"/>
              </a:ext>
            </a:extLst>
          </p:cNvPr>
          <p:cNvSpPr>
            <a:spLocks/>
          </p:cNvSpPr>
          <p:nvPr/>
        </p:nvSpPr>
        <p:spPr bwMode="auto">
          <a:xfrm>
            <a:off x="33338" y="6305550"/>
            <a:ext cx="3175"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a:extLst>
              <a:ext uri="{FF2B5EF4-FFF2-40B4-BE49-F238E27FC236}">
                <a16:creationId xmlns:a16="http://schemas.microsoft.com/office/drawing/2014/main" id="{6353670F-1108-4548-8879-F88F95C79F76}"/>
              </a:ext>
            </a:extLst>
          </p:cNvPr>
          <p:cNvSpPr>
            <a:spLocks noGrp="1" noChangeArrowheads="1"/>
          </p:cNvSpPr>
          <p:nvPr>
            <p:ph type="title"/>
          </p:nvPr>
        </p:nvSpPr>
        <p:spPr bwMode="auto">
          <a:xfrm>
            <a:off x="2135188" y="49213"/>
            <a:ext cx="9752012"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32" name="Rectangle 8">
            <a:extLst>
              <a:ext uri="{FF2B5EF4-FFF2-40B4-BE49-F238E27FC236}">
                <a16:creationId xmlns:a16="http://schemas.microsoft.com/office/drawing/2014/main" id="{4FD35B66-5A9F-435D-8709-877D07462B60}"/>
              </a:ext>
            </a:extLst>
          </p:cNvPr>
          <p:cNvSpPr>
            <a:spLocks noGrp="1" noChangeArrowheads="1"/>
          </p:cNvSpPr>
          <p:nvPr>
            <p:ph type="body" idx="1"/>
          </p:nvPr>
        </p:nvSpPr>
        <p:spPr bwMode="auto">
          <a:xfrm>
            <a:off x="858838" y="1573213"/>
            <a:ext cx="11045825" cy="447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altLang="en-US"/>
          </a:p>
        </p:txBody>
      </p:sp>
      <p:sp>
        <p:nvSpPr>
          <p:cNvPr id="222218" name="Rectangle 10">
            <a:extLst>
              <a:ext uri="{FF2B5EF4-FFF2-40B4-BE49-F238E27FC236}">
                <a16:creationId xmlns:a16="http://schemas.microsoft.com/office/drawing/2014/main" id="{72F9F599-0CC2-43F9-A53A-AD8C55779E20}"/>
              </a:ext>
            </a:extLst>
          </p:cNvPr>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fontAlgn="auto" hangingPunct="0">
              <a:spcBef>
                <a:spcPts val="0"/>
              </a:spcBef>
              <a:spcAft>
                <a:spcPts val="0"/>
              </a:spcAft>
              <a:defRPr sz="1600" b="1" i="1">
                <a:solidFill>
                  <a:srgbClr val="1D3275"/>
                </a:solidFill>
                <a:effectLst>
                  <a:outerShdw blurRad="38100" dist="38100" dir="2700000" algn="tl">
                    <a:srgbClr val="C0C0C0"/>
                  </a:outerShdw>
                </a:effectLst>
                <a:latin typeface="Century Schoolbook" pitchFamily="18" charset="0"/>
              </a:defRPr>
            </a:lvl1pPr>
          </a:lstStyle>
          <a:p>
            <a:pPr>
              <a:defRPr/>
            </a:pPr>
            <a:fld id="{A07D9B8C-B04F-48DB-A1E4-E4008F550224}" type="slidenum">
              <a:rPr lang="en-US"/>
              <a:pPr>
                <a:defRPr/>
              </a:pPr>
              <a:t>‹#›</a:t>
            </a:fld>
            <a:endParaRPr lang="en-US"/>
          </a:p>
        </p:txBody>
      </p:sp>
      <p:sp>
        <p:nvSpPr>
          <p:cNvPr id="1034" name="Rectangle 11">
            <a:extLst>
              <a:ext uri="{FF2B5EF4-FFF2-40B4-BE49-F238E27FC236}">
                <a16:creationId xmlns:a16="http://schemas.microsoft.com/office/drawing/2014/main" id="{E7F96E46-DB14-411D-851C-9413617096A6}"/>
              </a:ext>
            </a:extLst>
          </p:cNvPr>
          <p:cNvSpPr>
            <a:spLocks noChangeArrowheads="1"/>
          </p:cNvSpPr>
          <p:nvPr/>
        </p:nvSpPr>
        <p:spPr bwMode="auto">
          <a:xfrm>
            <a:off x="0"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sp>
        <p:nvSpPr>
          <p:cNvPr id="1035" name="Rectangle 12">
            <a:extLst>
              <a:ext uri="{FF2B5EF4-FFF2-40B4-BE49-F238E27FC236}">
                <a16:creationId xmlns:a16="http://schemas.microsoft.com/office/drawing/2014/main" id="{DEEBF7CD-94D5-4625-B812-F56B2E136021}"/>
              </a:ext>
            </a:extLst>
          </p:cNvPr>
          <p:cNvSpPr>
            <a:spLocks noChangeArrowheads="1"/>
          </p:cNvSpPr>
          <p:nvPr/>
        </p:nvSpPr>
        <p:spPr bwMode="auto">
          <a:xfrm>
            <a:off x="273050"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a:p>
        </p:txBody>
      </p:sp>
      <p:sp>
        <p:nvSpPr>
          <p:cNvPr id="1036" name="Rectangle 13">
            <a:extLst>
              <a:ext uri="{FF2B5EF4-FFF2-40B4-BE49-F238E27FC236}">
                <a16:creationId xmlns:a16="http://schemas.microsoft.com/office/drawing/2014/main" id="{5E1027CA-CA58-474F-87DB-374277AE526E}"/>
              </a:ext>
            </a:extLst>
          </p:cNvPr>
          <p:cNvSpPr>
            <a:spLocks noChangeArrowheads="1"/>
          </p:cNvSpPr>
          <p:nvPr/>
        </p:nvSpPr>
        <p:spPr bwMode="auto">
          <a:xfrm>
            <a:off x="627063" y="6400800"/>
            <a:ext cx="1857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defRPr/>
            </a:pPr>
            <a:endParaRPr lang="en-US" altLang="en-US" sz="2400"/>
          </a:p>
        </p:txBody>
      </p:sp>
      <p:sp>
        <p:nvSpPr>
          <p:cNvPr id="1037" name="Rectangle 14">
            <a:extLst>
              <a:ext uri="{FF2B5EF4-FFF2-40B4-BE49-F238E27FC236}">
                <a16:creationId xmlns:a16="http://schemas.microsoft.com/office/drawing/2014/main" id="{575BC339-0A01-4B36-969E-7403458B2D1C}"/>
              </a:ext>
            </a:extLst>
          </p:cNvPr>
          <p:cNvSpPr>
            <a:spLocks noChangeArrowheads="1"/>
          </p:cNvSpPr>
          <p:nvPr/>
        </p:nvSpPr>
        <p:spPr bwMode="auto">
          <a:xfrm>
            <a:off x="627063" y="6400800"/>
            <a:ext cx="18573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defRPr/>
            </a:pPr>
            <a:endParaRPr lang="en-US" altLang="en-US" sz="2400"/>
          </a:p>
        </p:txBody>
      </p:sp>
      <p:sp>
        <p:nvSpPr>
          <p:cNvPr id="222223" name="Rectangle 15">
            <a:extLst>
              <a:ext uri="{FF2B5EF4-FFF2-40B4-BE49-F238E27FC236}">
                <a16:creationId xmlns:a16="http://schemas.microsoft.com/office/drawing/2014/main" id="{EBAF32E4-4F82-4773-9227-90CB8AFA08C5}"/>
              </a:ext>
            </a:extLst>
          </p:cNvPr>
          <p:cNvSpPr>
            <a:spLocks noChangeArrowheads="1"/>
          </p:cNvSpPr>
          <p:nvPr/>
        </p:nvSpPr>
        <p:spPr bwMode="auto">
          <a:xfrm>
            <a:off x="858838" y="6400800"/>
            <a:ext cx="2574925" cy="339725"/>
          </a:xfrm>
          <a:prstGeom prst="rect">
            <a:avLst/>
          </a:prstGeom>
          <a:noFill/>
          <a:ln w="9525">
            <a:noFill/>
            <a:miter lim="800000"/>
            <a:headEnd/>
            <a:tailEnd/>
          </a:ln>
          <a:effectLst/>
        </p:spPr>
        <p:txBody>
          <a:bodyPr wrap="none" lIns="92075" tIns="46038" rIns="92075" bIns="46038">
            <a:spAutoFit/>
          </a:bodyPr>
          <a:lstStyle/>
          <a:p>
            <a:pPr fontAlgn="auto">
              <a:spcBef>
                <a:spcPts val="0"/>
              </a:spcBef>
              <a:spcAft>
                <a:spcPts val="0"/>
              </a:spcAft>
              <a:defRPr/>
            </a:pPr>
            <a:r>
              <a:rPr lang="en-US" sz="1600" b="1" i="1" dirty="0">
                <a:solidFill>
                  <a:srgbClr val="1D3275"/>
                </a:solidFill>
                <a:effectLst>
                  <a:outerShdw blurRad="38100" dist="38100" dir="2700000" algn="tl">
                    <a:srgbClr val="C0C0C0"/>
                  </a:outerShdw>
                </a:effectLst>
                <a:latin typeface="Century Schoolbook" pitchFamily="18" charset="0"/>
              </a:rPr>
              <a:t>Compensation Service </a:t>
            </a:r>
          </a:p>
        </p:txBody>
      </p:sp>
      <p:pic>
        <p:nvPicPr>
          <p:cNvPr id="1039" name="Picture 19" descr="veterans">
            <a:extLst>
              <a:ext uri="{FF2B5EF4-FFF2-40B4-BE49-F238E27FC236}">
                <a16:creationId xmlns:a16="http://schemas.microsoft.com/office/drawing/2014/main" id="{63074E27-C161-4510-92A9-4BB64B03F2C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76250" y="-19050"/>
            <a:ext cx="1658938" cy="141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40" name="Rectangle 15">
            <a:extLst>
              <a:ext uri="{FF2B5EF4-FFF2-40B4-BE49-F238E27FC236}">
                <a16:creationId xmlns:a16="http://schemas.microsoft.com/office/drawing/2014/main" id="{FB09AACB-494A-4A74-A935-89560FA1B216}"/>
              </a:ext>
            </a:extLst>
          </p:cNvPr>
          <p:cNvSpPr>
            <a:spLocks noChangeArrowheads="1"/>
          </p:cNvSpPr>
          <p:nvPr/>
        </p:nvSpPr>
        <p:spPr bwMode="auto">
          <a:xfrm>
            <a:off x="546100" y="6273800"/>
            <a:ext cx="10553700" cy="482600"/>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fontAlgn="base">
              <a:spcBef>
                <a:spcPct val="0"/>
              </a:spcBef>
              <a:spcAft>
                <a:spcPct val="0"/>
              </a:spcAft>
              <a:defRPr>
                <a:solidFill>
                  <a:schemeClr val="tx1"/>
                </a:solidFill>
                <a:latin typeface="Tahoma" panose="020B0604030504040204" pitchFamily="34" charset="0"/>
              </a:defRPr>
            </a:lvl6pPr>
            <a:lvl7pPr marL="2971800" indent="-228600" fontAlgn="base">
              <a:spcBef>
                <a:spcPct val="0"/>
              </a:spcBef>
              <a:spcAft>
                <a:spcPct val="0"/>
              </a:spcAft>
              <a:defRPr>
                <a:solidFill>
                  <a:schemeClr val="tx1"/>
                </a:solidFill>
                <a:latin typeface="Tahoma" panose="020B0604030504040204" pitchFamily="34" charset="0"/>
              </a:defRPr>
            </a:lvl7pPr>
            <a:lvl8pPr marL="3429000" indent="-228600" fontAlgn="base">
              <a:spcBef>
                <a:spcPct val="0"/>
              </a:spcBef>
              <a:spcAft>
                <a:spcPct val="0"/>
              </a:spcAft>
              <a:defRPr>
                <a:solidFill>
                  <a:schemeClr val="tx1"/>
                </a:solidFill>
                <a:latin typeface="Tahoma" panose="020B0604030504040204" pitchFamily="34" charset="0"/>
              </a:defRPr>
            </a:lvl8pPr>
            <a:lvl9pPr marL="3886200" indent="-228600" fontAlgn="base">
              <a:spcBef>
                <a:spcPct val="0"/>
              </a:spcBef>
              <a:spcAft>
                <a:spcPct val="0"/>
              </a:spcAft>
              <a:defRPr>
                <a:solidFill>
                  <a:schemeClr val="tx1"/>
                </a:solidFill>
                <a:latin typeface="Tahoma" panose="020B0604030504040204" pitchFamily="34" charset="0"/>
              </a:defRPr>
            </a:lvl9pPr>
          </a:lstStyle>
          <a:p>
            <a:pPr algn="ctr" eaLnBrk="1" hangingPunct="1">
              <a:defRPr/>
            </a:pPr>
            <a:endParaRPr lang="en-US" altLang="en-US" sz="320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5" r:id="rId12"/>
  </p:sldLayoutIdLst>
  <p:transition/>
  <p:hf hdr="0" ft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cs typeface="Times New Roman" panose="02020603050405020304" pitchFamily="18"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22228B"/>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Char char="–"/>
        <a:defRPr sz="2400">
          <a:solidFill>
            <a:srgbClr val="1D3275"/>
          </a:solidFill>
          <a:latin typeface="+mn-lt"/>
          <a:cs typeface="Times New Roman" panose="02020603050405020304" pitchFamily="18" charset="0"/>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cs typeface="Times New Roman" panose="02020603050405020304" pitchFamily="18" charset="0"/>
        </a:defRPr>
      </a:lvl3pPr>
      <a:lvl4pPr marL="1600200" indent="-228600" algn="l" rtl="0" eaLnBrk="0" fontAlgn="base" hangingPunct="0">
        <a:spcBef>
          <a:spcPct val="20000"/>
        </a:spcBef>
        <a:spcAft>
          <a:spcPct val="0"/>
        </a:spcAft>
        <a:buChar char="–"/>
        <a:defRPr sz="2000">
          <a:solidFill>
            <a:srgbClr val="1D3275"/>
          </a:solidFill>
          <a:latin typeface="+mn-lt"/>
          <a:cs typeface="Times New Roman" panose="02020603050405020304" pitchFamily="18" charset="0"/>
        </a:defRPr>
      </a:lvl4pPr>
      <a:lvl5pPr marL="2057400" indent="-228600" algn="l" rtl="0" eaLnBrk="0" fontAlgn="base" hangingPunct="0">
        <a:spcBef>
          <a:spcPct val="20000"/>
        </a:spcBef>
        <a:spcAft>
          <a:spcPct val="0"/>
        </a:spcAft>
        <a:buChar char="»"/>
        <a:defRPr sz="2000">
          <a:solidFill>
            <a:srgbClr val="1D3275"/>
          </a:solidFill>
          <a:latin typeface="+mn-lt"/>
          <a:cs typeface="Times New Roman" panose="02020603050405020304" pitchFamily="18" charset="0"/>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a:extLst>
              <a:ext uri="{FF2B5EF4-FFF2-40B4-BE49-F238E27FC236}">
                <a16:creationId xmlns:a16="http://schemas.microsoft.com/office/drawing/2014/main" id="{012EAA49-26FB-4957-8BA9-ADA9E17F1CA5}"/>
              </a:ext>
            </a:extLst>
          </p:cNvPr>
          <p:cNvSpPr>
            <a:spLocks noChangeArrowheads="1"/>
          </p:cNvSpPr>
          <p:nvPr/>
        </p:nvSpPr>
        <p:spPr bwMode="auto">
          <a:xfrm>
            <a:off x="731838" y="3368675"/>
            <a:ext cx="35956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spcBef>
                <a:spcPct val="20000"/>
              </a:spcBef>
              <a:buClr>
                <a:srgbClr val="22228B"/>
              </a:buClr>
              <a:buFont typeface="Wingdings" panose="05000000000000000000" pitchFamily="2" charset="2"/>
              <a:buChar char="Ø"/>
              <a:defRPr sz="2800">
                <a:solidFill>
                  <a:srgbClr val="1D3275"/>
                </a:solidFill>
                <a:latin typeface="Times New Roman" panose="02020603050405020304" pitchFamily="18" charset="0"/>
                <a:cs typeface="Times New Roman" panose="02020603050405020304" pitchFamily="18" charset="0"/>
              </a:defRPr>
            </a:lvl1pPr>
            <a:lvl2pPr marL="742950" indent="-285750">
              <a:spcBef>
                <a:spcPct val="20000"/>
              </a:spcBef>
              <a:buChar char="–"/>
              <a:defRPr sz="2400">
                <a:solidFill>
                  <a:srgbClr val="1D3275"/>
                </a:solidFill>
                <a:latin typeface="Tahoma" panose="020B0604030504040204" pitchFamily="34" charset="0"/>
                <a:cs typeface="Times New Roman" panose="02020603050405020304" pitchFamily="18" charset="0"/>
              </a:defRPr>
            </a:lvl2pPr>
            <a:lvl3pPr marL="1143000" indent="-228600">
              <a:spcBef>
                <a:spcPct val="20000"/>
              </a:spcBef>
              <a:buClr>
                <a:srgbClr val="CC0000"/>
              </a:buClr>
              <a:buChar char="•"/>
              <a:defRPr sz="2000">
                <a:solidFill>
                  <a:srgbClr val="1D3275"/>
                </a:solidFill>
                <a:latin typeface="Tahoma" panose="020B0604030504040204" pitchFamily="34" charset="0"/>
                <a:cs typeface="Times New Roman" panose="02020603050405020304" pitchFamily="18" charset="0"/>
              </a:defRPr>
            </a:lvl3pPr>
            <a:lvl4pPr marL="1600200" indent="-228600">
              <a:spcBef>
                <a:spcPct val="20000"/>
              </a:spcBef>
              <a:buChar char="–"/>
              <a:defRPr sz="2000">
                <a:solidFill>
                  <a:srgbClr val="1D3275"/>
                </a:solidFill>
                <a:latin typeface="Tahoma" panose="020B0604030504040204" pitchFamily="34" charset="0"/>
                <a:cs typeface="Times New Roman" panose="02020603050405020304" pitchFamily="18" charset="0"/>
              </a:defRPr>
            </a:lvl4pPr>
            <a:lvl5pPr marL="2057400" indent="-228600">
              <a:spcBef>
                <a:spcPct val="20000"/>
              </a:spcBef>
              <a:buChar char="»"/>
              <a:defRPr sz="2000">
                <a:solidFill>
                  <a:srgbClr val="1D3275"/>
                </a:solidFill>
                <a:latin typeface="Tahoma" panose="020B0604030504040204" pitchFamily="34"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1D3275"/>
                </a:solidFill>
                <a:latin typeface="Tahoma" panose="020B0604030504040204" pitchFamily="34"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1D3275"/>
                </a:solidFill>
                <a:latin typeface="Tahoma" panose="020B0604030504040204" pitchFamily="34"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1D3275"/>
                </a:solidFill>
                <a:latin typeface="Tahoma" panose="020B0604030504040204" pitchFamily="34"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1D3275"/>
                </a:solidFill>
                <a:latin typeface="Tahoma" panose="020B0604030504040204" pitchFamily="34" charset="0"/>
                <a:cs typeface="Times New Roman" panose="02020603050405020304" pitchFamily="18" charset="0"/>
              </a:defRPr>
            </a:lvl9pPr>
          </a:lstStyle>
          <a:p>
            <a:pPr algn="ctr" eaLnBrk="1" hangingPunct="1">
              <a:spcBef>
                <a:spcPct val="0"/>
              </a:spcBef>
              <a:buClrTx/>
              <a:buFontTx/>
              <a:buNone/>
            </a:pPr>
            <a:r>
              <a:rPr lang="en-US" altLang="en-US" b="1" i="1">
                <a:latin typeface="Century Schoolbook" panose="02040604050505020304" pitchFamily="18" charset="0"/>
              </a:rPr>
              <a:t>Compensation Service</a:t>
            </a:r>
          </a:p>
        </p:txBody>
      </p:sp>
      <p:sp>
        <p:nvSpPr>
          <p:cNvPr id="3" name="Rectangle 3">
            <a:extLst>
              <a:ext uri="{FF2B5EF4-FFF2-40B4-BE49-F238E27FC236}">
                <a16:creationId xmlns:a16="http://schemas.microsoft.com/office/drawing/2014/main" id="{507527EB-C43C-463A-9C3B-A614AE517C80}"/>
              </a:ext>
            </a:extLst>
          </p:cNvPr>
          <p:cNvSpPr txBox="1">
            <a:spLocks noChangeArrowheads="1"/>
          </p:cNvSpPr>
          <p:nvPr/>
        </p:nvSpPr>
        <p:spPr bwMode="auto">
          <a:xfrm>
            <a:off x="8047038" y="3535363"/>
            <a:ext cx="3138487"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defRPr/>
            </a:pPr>
            <a:r>
              <a:rPr lang="en-US" b="1" i="1" kern="0" dirty="0">
                <a:latin typeface="Century Schoolbook" pitchFamily="18" charset="0"/>
              </a:rPr>
              <a:t>August 2019</a:t>
            </a:r>
          </a:p>
        </p:txBody>
      </p:sp>
      <p:sp>
        <p:nvSpPr>
          <p:cNvPr id="4" name="Rectangle 2">
            <a:extLst>
              <a:ext uri="{FF2B5EF4-FFF2-40B4-BE49-F238E27FC236}">
                <a16:creationId xmlns:a16="http://schemas.microsoft.com/office/drawing/2014/main" id="{A2A0B5CD-5B0B-409C-A6B2-90FDB974275D}"/>
              </a:ext>
            </a:extLst>
          </p:cNvPr>
          <p:cNvSpPr txBox="1">
            <a:spLocks noChangeArrowheads="1"/>
          </p:cNvSpPr>
          <p:nvPr/>
        </p:nvSpPr>
        <p:spPr bwMode="auto">
          <a:xfrm>
            <a:off x="1084263" y="4756150"/>
            <a:ext cx="10101262" cy="609600"/>
          </a:xfrm>
          <a:prstGeom prst="rect">
            <a:avLst/>
          </a:prstGeom>
          <a:noFill/>
          <a:ln w="9525">
            <a:noFill/>
            <a:miter lim="800000"/>
            <a:headEnd/>
            <a:tailEnd/>
          </a:ln>
          <a:effectLst/>
        </p:spPr>
        <p:txBody>
          <a:bodyPr lIns="92075" tIns="46038" rIns="92075" bIns="46038" anchor="ct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b="1" kern="0" dirty="0">
                <a:solidFill>
                  <a:srgbClr val="1D3275"/>
                </a:solidFill>
                <a:latin typeface="Verdana" pitchFamily="34" charset="0"/>
              </a:rPr>
              <a:t>Introduction to Infectious Diseases, Immune Disorders, and Nutritional Deficiencies Rating Schedule Changes</a:t>
            </a:r>
            <a:endParaRPr lang="en-US" sz="6000" i="1" kern="0" dirty="0">
              <a:solidFill>
                <a:srgbClr val="003366"/>
              </a:solidFill>
              <a:latin typeface="Verdana" pitchFamily="34" charset="0"/>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BC6D-E364-4F77-8AAD-4183E7C51EDF}"/>
              </a:ext>
            </a:extLst>
          </p:cNvPr>
          <p:cNvSpPr>
            <a:spLocks noGrp="1"/>
          </p:cNvSpPr>
          <p:nvPr>
            <p:ph type="title"/>
          </p:nvPr>
        </p:nvSpPr>
        <p:spPr>
          <a:xfrm>
            <a:off x="2138363" y="0"/>
            <a:ext cx="9717087" cy="1150938"/>
          </a:xfrm>
        </p:spPr>
        <p:txBody>
          <a:bodyPr/>
          <a:lstStyle/>
          <a:p>
            <a:pPr eaLnBrk="1" hangingPunct="1">
              <a:defRPr/>
            </a:pPr>
            <a:r>
              <a:rPr lang="en-US" dirty="0"/>
              <a:t>Diagnostic code 6304</a:t>
            </a:r>
          </a:p>
        </p:txBody>
      </p:sp>
      <p:sp>
        <p:nvSpPr>
          <p:cNvPr id="20483" name="Content Placeholder 2">
            <a:extLst>
              <a:ext uri="{FF2B5EF4-FFF2-40B4-BE49-F238E27FC236}">
                <a16:creationId xmlns:a16="http://schemas.microsoft.com/office/drawing/2014/main" id="{F4FFE60A-EF9D-44A7-BBA3-4A1FD4876574}"/>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Updated evaluation criteria</a:t>
            </a:r>
          </a:p>
          <a:p>
            <a:pPr eaLnBrk="1" hangingPunct="1">
              <a:spcBef>
                <a:spcPct val="0"/>
              </a:spcBef>
            </a:pPr>
            <a:r>
              <a:rPr lang="en-US" altLang="en-US"/>
              <a:t>Updated existing note and added new note</a:t>
            </a:r>
          </a:p>
          <a:p>
            <a:pPr eaLnBrk="1" hangingPunct="1"/>
            <a:endParaRPr lang="en-US" altLang="en-US"/>
          </a:p>
        </p:txBody>
      </p:sp>
      <p:sp>
        <p:nvSpPr>
          <p:cNvPr id="4" name="Slide Number Placeholder 3">
            <a:extLst>
              <a:ext uri="{FF2B5EF4-FFF2-40B4-BE49-F238E27FC236}">
                <a16:creationId xmlns:a16="http://schemas.microsoft.com/office/drawing/2014/main" id="{0350A03D-91DD-489C-A380-DBF20BE568DF}"/>
              </a:ext>
            </a:extLst>
          </p:cNvPr>
          <p:cNvSpPr>
            <a:spLocks noGrp="1"/>
          </p:cNvSpPr>
          <p:nvPr>
            <p:ph type="sldNum" sz="quarter" idx="10"/>
          </p:nvPr>
        </p:nvSpPr>
        <p:spPr/>
        <p:txBody>
          <a:bodyPr/>
          <a:lstStyle/>
          <a:p>
            <a:pPr>
              <a:defRPr/>
            </a:pPr>
            <a:fld id="{252FB0B8-5BE7-4D7B-9DB3-A70074E73F6B}" type="slidenum">
              <a:rPr lang="en-US"/>
              <a:pPr>
                <a:defRPr/>
              </a:pPr>
              <a:t>10</a:t>
            </a:fld>
            <a:endParaRPr lang="en-US"/>
          </a:p>
        </p:txBody>
      </p:sp>
      <p:graphicFrame>
        <p:nvGraphicFramePr>
          <p:cNvPr id="5" name="Table 4">
            <a:extLst>
              <a:ext uri="{FF2B5EF4-FFF2-40B4-BE49-F238E27FC236}">
                <a16:creationId xmlns:a16="http://schemas.microsoft.com/office/drawing/2014/main" id="{1741890E-7D7F-413E-8972-A24C6A278CC0}"/>
              </a:ext>
            </a:extLst>
          </p:cNvPr>
          <p:cNvGraphicFramePr>
            <a:graphicFrameLocks noGrp="1"/>
          </p:cNvGraphicFramePr>
          <p:nvPr/>
        </p:nvGraphicFramePr>
        <p:xfrm>
          <a:off x="847725" y="2844800"/>
          <a:ext cx="10496550" cy="257024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3312270951"/>
                    </a:ext>
                  </a:extLst>
                </a:gridCol>
              </a:tblGrid>
              <a:tr h="370747">
                <a:tc>
                  <a:txBody>
                    <a:bodyPr/>
                    <a:lstStyle/>
                    <a:p>
                      <a:r>
                        <a:rPr lang="en-US" sz="1800" dirty="0"/>
                        <a:t>6304 Malaria</a:t>
                      </a:r>
                    </a:p>
                  </a:txBody>
                  <a:tcPr marL="91430" marR="91430" marT="45708" marB="45708"/>
                </a:tc>
                <a:extLst>
                  <a:ext uri="{0D108BD9-81ED-4DB2-BD59-A6C34878D82A}">
                    <a16:rowId xmlns:a16="http://schemas.microsoft.com/office/drawing/2014/main" val="2929967321"/>
                  </a:ext>
                </a:extLst>
              </a:tr>
              <a:tr h="370747">
                <a:tc>
                  <a:txBody>
                    <a:bodyPr/>
                    <a:lstStyle/>
                    <a:p>
                      <a:r>
                        <a:rPr lang="en-US" sz="1800" dirty="0"/>
                        <a:t>Evaluate under the General Rating Formula</a:t>
                      </a:r>
                    </a:p>
                  </a:txBody>
                  <a:tcPr marL="91430" marR="91430" marT="45708" marB="45708"/>
                </a:tc>
                <a:extLst>
                  <a:ext uri="{0D108BD9-81ED-4DB2-BD59-A6C34878D82A}">
                    <a16:rowId xmlns:a16="http://schemas.microsoft.com/office/drawing/2014/main" val="2448981624"/>
                  </a:ext>
                </a:extLst>
              </a:tr>
              <a:tr h="1188641">
                <a:tc>
                  <a:txBody>
                    <a:bodyPr/>
                    <a:lstStyle/>
                    <a:p>
                      <a:r>
                        <a:rPr lang="en-US" sz="1800" dirty="0"/>
                        <a:t>Note 1:  The diagnosis of malaria, both initially and during relapse, depends on the identification of the malarial parasites in blood smears or other specific diagnostic laboratory tests such as antigen detection, immunologic (immunochromatographic) tests, and molecular testing such as polymerase chain reaction tests.</a:t>
                      </a:r>
                    </a:p>
                  </a:txBody>
                  <a:tcPr marL="91430" marR="91430" marT="45708" marB="45708"/>
                </a:tc>
                <a:extLst>
                  <a:ext uri="{0D108BD9-81ED-4DB2-BD59-A6C34878D82A}">
                    <a16:rowId xmlns:a16="http://schemas.microsoft.com/office/drawing/2014/main" val="3109710034"/>
                  </a:ext>
                </a:extLst>
              </a:tr>
              <a:tr h="640028">
                <a:tc>
                  <a:txBody>
                    <a:bodyPr/>
                    <a:lstStyle/>
                    <a:p>
                      <a:r>
                        <a:rPr lang="en-US" sz="1800" dirty="0"/>
                        <a:t>Note 2:  Rate under the appropriate body system any residual disability of infection, which includes, but is not limited to, liver or splenic damage, and central nervous system conditions. </a:t>
                      </a:r>
                    </a:p>
                  </a:txBody>
                  <a:tcPr marL="91430" marR="91430" marT="45708" marB="45708"/>
                </a:tc>
                <a:extLst>
                  <a:ext uri="{0D108BD9-81ED-4DB2-BD59-A6C34878D82A}">
                    <a16:rowId xmlns:a16="http://schemas.microsoft.com/office/drawing/2014/main" val="1986870177"/>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55C6A-4036-4219-A6DA-B0B75373547D}"/>
              </a:ext>
            </a:extLst>
          </p:cNvPr>
          <p:cNvSpPr>
            <a:spLocks noGrp="1"/>
          </p:cNvSpPr>
          <p:nvPr>
            <p:ph type="title"/>
          </p:nvPr>
        </p:nvSpPr>
        <p:spPr>
          <a:xfrm>
            <a:off x="2138363" y="0"/>
            <a:ext cx="9717087" cy="1150938"/>
          </a:xfrm>
        </p:spPr>
        <p:txBody>
          <a:bodyPr/>
          <a:lstStyle/>
          <a:p>
            <a:pPr eaLnBrk="1" hangingPunct="1">
              <a:defRPr/>
            </a:pPr>
            <a:r>
              <a:rPr lang="en-US" dirty="0"/>
              <a:t>Diagnostic code 6305</a:t>
            </a:r>
          </a:p>
        </p:txBody>
      </p:sp>
      <p:sp>
        <p:nvSpPr>
          <p:cNvPr id="3" name="Content Placeholder 2">
            <a:extLst>
              <a:ext uri="{FF2B5EF4-FFF2-40B4-BE49-F238E27FC236}">
                <a16:creationId xmlns:a16="http://schemas.microsoft.com/office/drawing/2014/main" id="{B4C9040F-A59B-4350-8790-C520E5C418EA}"/>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Name change from “lymphatic filariasis” to “lymphatic filariasis, to include elephantiasis”</a:t>
            </a:r>
          </a:p>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note</a:t>
            </a:r>
          </a:p>
          <a:p>
            <a:pPr marL="0" indent="0" eaLnBrk="1" hangingPunct="1">
              <a:spcBef>
                <a:spcPts val="0"/>
              </a:spcBef>
              <a:buClr>
                <a:schemeClr val="accent6">
                  <a:lumMod val="75000"/>
                </a:schemeClr>
              </a:buClr>
              <a:buFont typeface="Wingdings" panose="05000000000000000000" pitchFamily="2" charset="2"/>
              <a:buNone/>
              <a:defRPr/>
            </a:pP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356A6BC7-13B1-4987-AA76-24D5FBC453EA}"/>
              </a:ext>
            </a:extLst>
          </p:cNvPr>
          <p:cNvSpPr>
            <a:spLocks noGrp="1"/>
          </p:cNvSpPr>
          <p:nvPr>
            <p:ph type="sldNum" sz="quarter" idx="10"/>
          </p:nvPr>
        </p:nvSpPr>
        <p:spPr/>
        <p:txBody>
          <a:bodyPr/>
          <a:lstStyle/>
          <a:p>
            <a:pPr>
              <a:defRPr/>
            </a:pPr>
            <a:fld id="{FBC2540A-386F-4605-9E25-D7A3713A09F3}" type="slidenum">
              <a:rPr lang="en-US"/>
              <a:pPr>
                <a:defRPr/>
              </a:pPr>
              <a:t>11</a:t>
            </a:fld>
            <a:endParaRPr lang="en-US"/>
          </a:p>
        </p:txBody>
      </p:sp>
      <p:graphicFrame>
        <p:nvGraphicFramePr>
          <p:cNvPr id="6" name="Table 5">
            <a:extLst>
              <a:ext uri="{FF2B5EF4-FFF2-40B4-BE49-F238E27FC236}">
                <a16:creationId xmlns:a16="http://schemas.microsoft.com/office/drawing/2014/main" id="{F1ABBFB6-DEFA-4727-AB32-D5F3965DDD79}"/>
              </a:ext>
            </a:extLst>
          </p:cNvPr>
          <p:cNvGraphicFramePr>
            <a:graphicFrameLocks noGrp="1"/>
          </p:cNvGraphicFramePr>
          <p:nvPr/>
        </p:nvGraphicFramePr>
        <p:xfrm>
          <a:off x="847725" y="3649663"/>
          <a:ext cx="10496550" cy="1655802"/>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24687654"/>
                    </a:ext>
                  </a:extLst>
                </a:gridCol>
              </a:tblGrid>
              <a:tr h="370716">
                <a:tc>
                  <a:txBody>
                    <a:bodyPr/>
                    <a:lstStyle/>
                    <a:p>
                      <a:r>
                        <a:rPr lang="en-US" sz="1800" dirty="0"/>
                        <a:t>6305 Lymphatic filariasis, to include elephantiasis</a:t>
                      </a:r>
                    </a:p>
                  </a:txBody>
                  <a:tcPr marL="91430" marR="91430" marT="45705" marB="45705"/>
                </a:tc>
                <a:extLst>
                  <a:ext uri="{0D108BD9-81ED-4DB2-BD59-A6C34878D82A}">
                    <a16:rowId xmlns:a16="http://schemas.microsoft.com/office/drawing/2014/main" val="1360221641"/>
                  </a:ext>
                </a:extLst>
              </a:tr>
              <a:tr h="370716">
                <a:tc>
                  <a:txBody>
                    <a:bodyPr/>
                    <a:lstStyle/>
                    <a:p>
                      <a:r>
                        <a:rPr lang="en-US" sz="1800" dirty="0"/>
                        <a:t>Evaluate under the General Rating Formula</a:t>
                      </a:r>
                    </a:p>
                  </a:txBody>
                  <a:tcPr marL="91430" marR="91430" marT="45705" marB="45705"/>
                </a:tc>
                <a:extLst>
                  <a:ext uri="{0D108BD9-81ED-4DB2-BD59-A6C34878D82A}">
                    <a16:rowId xmlns:a16="http://schemas.microsoft.com/office/drawing/2014/main" val="4215928855"/>
                  </a:ext>
                </a:extLst>
              </a:tr>
              <a:tr h="914330">
                <a:tc>
                  <a:txBody>
                    <a:bodyPr/>
                    <a:lstStyle/>
                    <a:p>
                      <a:r>
                        <a:rPr lang="en-US" sz="1800" dirty="0"/>
                        <a:t>Note:  Rate under the appropriate body system any residual disability of infection, which includes, but is not limited to, epididymitis, lymphangitis, lymphatic obstruction, or lymphedema affecting extremities, genitals, and/or breasts.</a:t>
                      </a:r>
                    </a:p>
                  </a:txBody>
                  <a:tcPr marL="91430" marR="91430" marT="45705" marB="45705"/>
                </a:tc>
                <a:extLst>
                  <a:ext uri="{0D108BD9-81ED-4DB2-BD59-A6C34878D82A}">
                    <a16:rowId xmlns:a16="http://schemas.microsoft.com/office/drawing/2014/main" val="3949225932"/>
                  </a:ext>
                </a:extLst>
              </a:tr>
            </a:tbl>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6306 and 6307</a:t>
            </a:r>
          </a:p>
        </p:txBody>
      </p:sp>
      <p:sp>
        <p:nvSpPr>
          <p:cNvPr id="22531" name="Content Placeholder 2">
            <a:extLst>
              <a:ext uri="{FF2B5EF4-FFF2-40B4-BE49-F238E27FC236}">
                <a16:creationId xmlns:a16="http://schemas.microsoft.com/office/drawing/2014/main" id="{2D8DDABB-3060-4583-8C66-62AD2545F2FA}"/>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Updated evaluation criteria</a:t>
            </a:r>
          </a:p>
          <a:p>
            <a:pPr eaLnBrk="1" hangingPunct="1">
              <a:spcBef>
                <a:spcPct val="0"/>
              </a:spcBef>
            </a:pPr>
            <a:r>
              <a:rPr lang="en-US" altLang="en-US"/>
              <a:t>Added note</a:t>
            </a:r>
          </a:p>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DF20E1DC-02DC-4DEA-9D75-B775E7D1ACF1}" type="slidenum">
              <a:rPr lang="en-US"/>
              <a:pPr>
                <a:defRPr/>
              </a:pPr>
              <a:t>12</a:t>
            </a:fld>
            <a:endParaRPr lang="en-US"/>
          </a:p>
        </p:txBody>
      </p:sp>
      <p:graphicFrame>
        <p:nvGraphicFramePr>
          <p:cNvPr id="5" name="Table 4">
            <a:extLst>
              <a:ext uri="{FF2B5EF4-FFF2-40B4-BE49-F238E27FC236}">
                <a16:creationId xmlns:a16="http://schemas.microsoft.com/office/drawing/2014/main" id="{B5619483-103E-47F0-B719-CBCF3BCB335D}"/>
              </a:ext>
            </a:extLst>
          </p:cNvPr>
          <p:cNvGraphicFramePr>
            <a:graphicFrameLocks noGrp="1"/>
          </p:cNvGraphicFramePr>
          <p:nvPr/>
        </p:nvGraphicFramePr>
        <p:xfrm>
          <a:off x="847725" y="2830513"/>
          <a:ext cx="10274300" cy="1381166"/>
        </p:xfrm>
        <a:graphic>
          <a:graphicData uri="http://schemas.openxmlformats.org/drawingml/2006/table">
            <a:tbl>
              <a:tblPr firstRow="1" bandRow="1">
                <a:tableStyleId>{00A15C55-8517-42AA-B614-E9B94910E393}</a:tableStyleId>
              </a:tblPr>
              <a:tblGrid>
                <a:gridCol w="10274300">
                  <a:extLst>
                    <a:ext uri="{9D8B030D-6E8A-4147-A177-3AD203B41FA5}">
                      <a16:colId xmlns:a16="http://schemas.microsoft.com/office/drawing/2014/main" val="2768290213"/>
                    </a:ext>
                  </a:extLst>
                </a:gridCol>
              </a:tblGrid>
              <a:tr h="370575">
                <a:tc>
                  <a:txBody>
                    <a:bodyPr/>
                    <a:lstStyle/>
                    <a:p>
                      <a:r>
                        <a:rPr lang="en-US" sz="1800" dirty="0"/>
                        <a:t>6306 </a:t>
                      </a:r>
                      <a:r>
                        <a:rPr lang="en-US" sz="1800" dirty="0" err="1"/>
                        <a:t>Bartonellosis</a:t>
                      </a:r>
                      <a:endParaRPr lang="en-US" sz="1800" dirty="0"/>
                    </a:p>
                  </a:txBody>
                  <a:tcPr marL="91434" marR="91434" marT="45688" marB="45688"/>
                </a:tc>
                <a:extLst>
                  <a:ext uri="{0D108BD9-81ED-4DB2-BD59-A6C34878D82A}">
                    <a16:rowId xmlns:a16="http://schemas.microsoft.com/office/drawing/2014/main" val="785572688"/>
                  </a:ext>
                </a:extLst>
              </a:tr>
              <a:tr h="370575">
                <a:tc>
                  <a:txBody>
                    <a:bodyPr/>
                    <a:lstStyle/>
                    <a:p>
                      <a:r>
                        <a:rPr lang="en-US" sz="1800" dirty="0"/>
                        <a:t>Evaluate under the General Rating Formula</a:t>
                      </a:r>
                    </a:p>
                  </a:txBody>
                  <a:tcPr marL="91434" marR="91434" marT="45688" marB="45688"/>
                </a:tc>
                <a:extLst>
                  <a:ext uri="{0D108BD9-81ED-4DB2-BD59-A6C34878D82A}">
                    <a16:rowId xmlns:a16="http://schemas.microsoft.com/office/drawing/2014/main" val="188877514"/>
                  </a:ext>
                </a:extLst>
              </a:tr>
              <a:tr h="639975">
                <a:tc>
                  <a:txBody>
                    <a:bodyPr/>
                    <a:lstStyle/>
                    <a:p>
                      <a:r>
                        <a:rPr lang="en-US" sz="1800" dirty="0"/>
                        <a:t>Note:  Rate under the appropriate body system any residual disability of infection, which includes, but is not limited to, endocarditis or skin lesions. </a:t>
                      </a:r>
                    </a:p>
                  </a:txBody>
                  <a:tcPr marL="91434" marR="91434" marT="45688" marB="45688"/>
                </a:tc>
                <a:extLst>
                  <a:ext uri="{0D108BD9-81ED-4DB2-BD59-A6C34878D82A}">
                    <a16:rowId xmlns:a16="http://schemas.microsoft.com/office/drawing/2014/main" val="4193191139"/>
                  </a:ext>
                </a:extLst>
              </a:tr>
            </a:tbl>
          </a:graphicData>
        </a:graphic>
      </p:graphicFrame>
      <p:graphicFrame>
        <p:nvGraphicFramePr>
          <p:cNvPr id="6" name="Table 5">
            <a:extLst>
              <a:ext uri="{FF2B5EF4-FFF2-40B4-BE49-F238E27FC236}">
                <a16:creationId xmlns:a16="http://schemas.microsoft.com/office/drawing/2014/main" id="{2C7AF7D2-D5DA-471B-B578-9999834AB094}"/>
              </a:ext>
            </a:extLst>
          </p:cNvPr>
          <p:cNvGraphicFramePr>
            <a:graphicFrameLocks noGrp="1"/>
          </p:cNvGraphicFramePr>
          <p:nvPr/>
        </p:nvGraphicFramePr>
        <p:xfrm>
          <a:off x="847725" y="4516438"/>
          <a:ext cx="10274300" cy="1112838"/>
        </p:xfrm>
        <a:graphic>
          <a:graphicData uri="http://schemas.openxmlformats.org/drawingml/2006/table">
            <a:tbl>
              <a:tblPr firstRow="1" bandRow="1">
                <a:tableStyleId>{00A15C55-8517-42AA-B614-E9B94910E393}</a:tableStyleId>
              </a:tblPr>
              <a:tblGrid>
                <a:gridCol w="10274300">
                  <a:extLst>
                    <a:ext uri="{9D8B030D-6E8A-4147-A177-3AD203B41FA5}">
                      <a16:colId xmlns:a16="http://schemas.microsoft.com/office/drawing/2014/main" val="2768290213"/>
                    </a:ext>
                  </a:extLst>
                </a:gridCol>
              </a:tblGrid>
              <a:tr h="370946">
                <a:tc>
                  <a:txBody>
                    <a:bodyPr/>
                    <a:lstStyle/>
                    <a:p>
                      <a:r>
                        <a:rPr lang="en-US" sz="1800" dirty="0"/>
                        <a:t>6307 Plague</a:t>
                      </a:r>
                    </a:p>
                  </a:txBody>
                  <a:tcPr marL="91434" marR="91434" marT="45733" marB="45733"/>
                </a:tc>
                <a:extLst>
                  <a:ext uri="{0D108BD9-81ED-4DB2-BD59-A6C34878D82A}">
                    <a16:rowId xmlns:a16="http://schemas.microsoft.com/office/drawing/2014/main" val="785572688"/>
                  </a:ext>
                </a:extLst>
              </a:tr>
              <a:tr h="370946">
                <a:tc>
                  <a:txBody>
                    <a:bodyPr/>
                    <a:lstStyle/>
                    <a:p>
                      <a:r>
                        <a:rPr lang="en-US" sz="1800" dirty="0"/>
                        <a:t>Evaluate under the General Rating Formula</a:t>
                      </a:r>
                    </a:p>
                  </a:txBody>
                  <a:tcPr marL="91434" marR="91434" marT="45733" marB="45733"/>
                </a:tc>
                <a:extLst>
                  <a:ext uri="{0D108BD9-81ED-4DB2-BD59-A6C34878D82A}">
                    <a16:rowId xmlns:a16="http://schemas.microsoft.com/office/drawing/2014/main" val="188877514"/>
                  </a:ext>
                </a:extLst>
              </a:tr>
              <a:tr h="370946">
                <a:tc>
                  <a:txBody>
                    <a:bodyPr/>
                    <a:lstStyle/>
                    <a:p>
                      <a:r>
                        <a:rPr lang="en-US" sz="1800" dirty="0"/>
                        <a:t>Note:  Rate under the appropriate body system any residual disability of infection.</a:t>
                      </a:r>
                    </a:p>
                  </a:txBody>
                  <a:tcPr marL="91434" marR="91434" marT="45733" marB="45733"/>
                </a:tc>
                <a:extLst>
                  <a:ext uri="{0D108BD9-81ED-4DB2-BD59-A6C34878D82A}">
                    <a16:rowId xmlns:a16="http://schemas.microsoft.com/office/drawing/2014/main" val="4193191139"/>
                  </a:ext>
                </a:extLst>
              </a:tr>
            </a:tbl>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6308 and 6309</a:t>
            </a:r>
          </a:p>
        </p:txBody>
      </p:sp>
      <p:sp>
        <p:nvSpPr>
          <p:cNvPr id="23555" name="Content Placeholder 2">
            <a:extLst>
              <a:ext uri="{FF2B5EF4-FFF2-40B4-BE49-F238E27FC236}">
                <a16:creationId xmlns:a16="http://schemas.microsoft.com/office/drawing/2014/main" id="{92E46719-C7ED-4C7F-AF14-A0C45B84E26B}"/>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Updated evaluation criteria</a:t>
            </a:r>
          </a:p>
          <a:p>
            <a:pPr eaLnBrk="1" hangingPunct="1">
              <a:spcBef>
                <a:spcPct val="0"/>
              </a:spcBef>
            </a:pPr>
            <a:r>
              <a:rPr lang="en-US" altLang="en-US"/>
              <a:t>Added note</a:t>
            </a:r>
          </a:p>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FB3D76F9-6E74-4215-8DF5-0A271BBE846E}" type="slidenum">
              <a:rPr lang="en-US"/>
              <a:pPr>
                <a:defRPr/>
              </a:pPr>
              <a:t>13</a:t>
            </a:fld>
            <a:endParaRPr lang="en-US"/>
          </a:p>
        </p:txBody>
      </p:sp>
      <p:graphicFrame>
        <p:nvGraphicFramePr>
          <p:cNvPr id="5" name="Table 4">
            <a:extLst>
              <a:ext uri="{FF2B5EF4-FFF2-40B4-BE49-F238E27FC236}">
                <a16:creationId xmlns:a16="http://schemas.microsoft.com/office/drawing/2014/main" id="{B5619483-103E-47F0-B719-CBCF3BCB335D}"/>
              </a:ext>
            </a:extLst>
          </p:cNvPr>
          <p:cNvGraphicFramePr>
            <a:graphicFrameLocks noGrp="1"/>
          </p:cNvGraphicFramePr>
          <p:nvPr/>
        </p:nvGraphicFramePr>
        <p:xfrm>
          <a:off x="847725" y="2830513"/>
          <a:ext cx="10274300" cy="1381166"/>
        </p:xfrm>
        <a:graphic>
          <a:graphicData uri="http://schemas.openxmlformats.org/drawingml/2006/table">
            <a:tbl>
              <a:tblPr firstRow="1" bandRow="1">
                <a:tableStyleId>{00A15C55-8517-42AA-B614-E9B94910E393}</a:tableStyleId>
              </a:tblPr>
              <a:tblGrid>
                <a:gridCol w="10274300">
                  <a:extLst>
                    <a:ext uri="{9D8B030D-6E8A-4147-A177-3AD203B41FA5}">
                      <a16:colId xmlns:a16="http://schemas.microsoft.com/office/drawing/2014/main" val="2768290213"/>
                    </a:ext>
                  </a:extLst>
                </a:gridCol>
              </a:tblGrid>
              <a:tr h="370575">
                <a:tc>
                  <a:txBody>
                    <a:bodyPr/>
                    <a:lstStyle/>
                    <a:p>
                      <a:r>
                        <a:rPr lang="en-US" sz="1800" dirty="0"/>
                        <a:t>6308 Relapsing fever</a:t>
                      </a:r>
                    </a:p>
                  </a:txBody>
                  <a:tcPr marL="91434" marR="91434" marT="45688" marB="45688"/>
                </a:tc>
                <a:extLst>
                  <a:ext uri="{0D108BD9-81ED-4DB2-BD59-A6C34878D82A}">
                    <a16:rowId xmlns:a16="http://schemas.microsoft.com/office/drawing/2014/main" val="785572688"/>
                  </a:ext>
                </a:extLst>
              </a:tr>
              <a:tr h="370575">
                <a:tc>
                  <a:txBody>
                    <a:bodyPr/>
                    <a:lstStyle/>
                    <a:p>
                      <a:r>
                        <a:rPr lang="en-US" sz="1800" dirty="0"/>
                        <a:t>Evaluate under the General Rating Formula</a:t>
                      </a:r>
                    </a:p>
                  </a:txBody>
                  <a:tcPr marL="91434" marR="91434" marT="45688" marB="45688"/>
                </a:tc>
                <a:extLst>
                  <a:ext uri="{0D108BD9-81ED-4DB2-BD59-A6C34878D82A}">
                    <a16:rowId xmlns:a16="http://schemas.microsoft.com/office/drawing/2014/main" val="188877514"/>
                  </a:ext>
                </a:extLst>
              </a:tr>
              <a:tr h="639975">
                <a:tc>
                  <a:txBody>
                    <a:bodyPr/>
                    <a:lstStyle/>
                    <a:p>
                      <a:r>
                        <a:rPr lang="en-US" sz="1800" dirty="0"/>
                        <a:t>Note:  Rate under the appropriate body system any residual disability of infection, which includes, but is not limited to, liver or spleen damage, iritis, uveitis, or central nervous system involvement. </a:t>
                      </a:r>
                    </a:p>
                  </a:txBody>
                  <a:tcPr marL="91434" marR="91434" marT="45688" marB="45688"/>
                </a:tc>
                <a:extLst>
                  <a:ext uri="{0D108BD9-81ED-4DB2-BD59-A6C34878D82A}">
                    <a16:rowId xmlns:a16="http://schemas.microsoft.com/office/drawing/2014/main" val="4193191139"/>
                  </a:ext>
                </a:extLst>
              </a:tr>
            </a:tbl>
          </a:graphicData>
        </a:graphic>
      </p:graphicFrame>
      <p:graphicFrame>
        <p:nvGraphicFramePr>
          <p:cNvPr id="6" name="Table 5">
            <a:extLst>
              <a:ext uri="{FF2B5EF4-FFF2-40B4-BE49-F238E27FC236}">
                <a16:creationId xmlns:a16="http://schemas.microsoft.com/office/drawing/2014/main" id="{0C8389FE-183B-459D-AEE9-BECF6BD9ECB4}"/>
              </a:ext>
            </a:extLst>
          </p:cNvPr>
          <p:cNvGraphicFramePr>
            <a:graphicFrameLocks noGrp="1"/>
          </p:cNvGraphicFramePr>
          <p:nvPr/>
        </p:nvGraphicFramePr>
        <p:xfrm>
          <a:off x="847725" y="4440238"/>
          <a:ext cx="10274300" cy="1382713"/>
        </p:xfrm>
        <a:graphic>
          <a:graphicData uri="http://schemas.openxmlformats.org/drawingml/2006/table">
            <a:tbl>
              <a:tblPr firstRow="1" bandRow="1">
                <a:tableStyleId>{00A15C55-8517-42AA-B614-E9B94910E393}</a:tableStyleId>
              </a:tblPr>
              <a:tblGrid>
                <a:gridCol w="10274300">
                  <a:extLst>
                    <a:ext uri="{9D8B030D-6E8A-4147-A177-3AD203B41FA5}">
                      <a16:colId xmlns:a16="http://schemas.microsoft.com/office/drawing/2014/main" val="2768290213"/>
                    </a:ext>
                  </a:extLst>
                </a:gridCol>
              </a:tblGrid>
              <a:tr h="371096">
                <a:tc>
                  <a:txBody>
                    <a:bodyPr/>
                    <a:lstStyle/>
                    <a:p>
                      <a:r>
                        <a:rPr lang="en-US" sz="1800" dirty="0"/>
                        <a:t>6309 Rheumatic fever</a:t>
                      </a:r>
                    </a:p>
                  </a:txBody>
                  <a:tcPr marL="91434" marR="91434" marT="45752" marB="45752"/>
                </a:tc>
                <a:extLst>
                  <a:ext uri="{0D108BD9-81ED-4DB2-BD59-A6C34878D82A}">
                    <a16:rowId xmlns:a16="http://schemas.microsoft.com/office/drawing/2014/main" val="785572688"/>
                  </a:ext>
                </a:extLst>
              </a:tr>
              <a:tr h="371096">
                <a:tc>
                  <a:txBody>
                    <a:bodyPr/>
                    <a:lstStyle/>
                    <a:p>
                      <a:r>
                        <a:rPr lang="en-US" sz="1800" dirty="0"/>
                        <a:t>Evaluate under the General Rating Formula</a:t>
                      </a:r>
                    </a:p>
                  </a:txBody>
                  <a:tcPr marL="91434" marR="91434" marT="45752" marB="45752"/>
                </a:tc>
                <a:extLst>
                  <a:ext uri="{0D108BD9-81ED-4DB2-BD59-A6C34878D82A}">
                    <a16:rowId xmlns:a16="http://schemas.microsoft.com/office/drawing/2014/main" val="188877514"/>
                  </a:ext>
                </a:extLst>
              </a:tr>
              <a:tr h="640521">
                <a:tc>
                  <a:txBody>
                    <a:bodyPr/>
                    <a:lstStyle/>
                    <a:p>
                      <a:r>
                        <a:rPr lang="en-US" sz="1800" dirty="0"/>
                        <a:t>Note:  Rate under the appropriate body system any residual disability of infection, which includes, but is not limited to, heart damage. </a:t>
                      </a:r>
                    </a:p>
                  </a:txBody>
                  <a:tcPr marL="91434" marR="91434" marT="45752" marB="45752"/>
                </a:tc>
                <a:extLst>
                  <a:ext uri="{0D108BD9-81ED-4DB2-BD59-A6C34878D82A}">
                    <a16:rowId xmlns:a16="http://schemas.microsoft.com/office/drawing/2014/main" val="4193191139"/>
                  </a:ext>
                </a:extLst>
              </a:tr>
            </a:tbl>
          </a:graphicData>
        </a:graphic>
      </p:graphicFrame>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6310</a:t>
            </a:r>
          </a:p>
        </p:txBody>
      </p:sp>
      <p:sp>
        <p:nvSpPr>
          <p:cNvPr id="24579" name="Content Placeholder 2">
            <a:extLst>
              <a:ext uri="{FF2B5EF4-FFF2-40B4-BE49-F238E27FC236}">
                <a16:creationId xmlns:a16="http://schemas.microsoft.com/office/drawing/2014/main" id="{A45ACDCA-1468-4EC5-970F-21BC83A4A3E0}"/>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Added note</a:t>
            </a:r>
          </a:p>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7684369E-4791-417F-B40E-F899BA3C4875}" type="slidenum">
              <a:rPr lang="en-US"/>
              <a:pPr>
                <a:defRPr/>
              </a:pPr>
              <a:t>14</a:t>
            </a:fld>
            <a:endParaRPr lang="en-US"/>
          </a:p>
        </p:txBody>
      </p:sp>
      <p:graphicFrame>
        <p:nvGraphicFramePr>
          <p:cNvPr id="5" name="Table 4">
            <a:extLst>
              <a:ext uri="{FF2B5EF4-FFF2-40B4-BE49-F238E27FC236}">
                <a16:creationId xmlns:a16="http://schemas.microsoft.com/office/drawing/2014/main" id="{B5619483-103E-47F0-B719-CBCF3BCB335D}"/>
              </a:ext>
            </a:extLst>
          </p:cNvPr>
          <p:cNvGraphicFramePr>
            <a:graphicFrameLocks noGrp="1"/>
          </p:cNvGraphicFramePr>
          <p:nvPr/>
        </p:nvGraphicFramePr>
        <p:xfrm>
          <a:off x="847725" y="2371725"/>
          <a:ext cx="10274300" cy="1285875"/>
        </p:xfrm>
        <a:graphic>
          <a:graphicData uri="http://schemas.openxmlformats.org/drawingml/2006/table">
            <a:tbl>
              <a:tblPr firstRow="1" bandRow="1">
                <a:tableStyleId>{00A15C55-8517-42AA-B614-E9B94910E393}</a:tableStyleId>
              </a:tblPr>
              <a:tblGrid>
                <a:gridCol w="10274300">
                  <a:extLst>
                    <a:ext uri="{9D8B030D-6E8A-4147-A177-3AD203B41FA5}">
                      <a16:colId xmlns:a16="http://schemas.microsoft.com/office/drawing/2014/main" val="2768290213"/>
                    </a:ext>
                  </a:extLst>
                </a:gridCol>
              </a:tblGrid>
              <a:tr h="371023">
                <a:tc>
                  <a:txBody>
                    <a:bodyPr/>
                    <a:lstStyle/>
                    <a:p>
                      <a:r>
                        <a:rPr lang="en-US" sz="1800" dirty="0"/>
                        <a:t>6310 Syphilis, and other treponemal infections</a:t>
                      </a:r>
                    </a:p>
                  </a:txBody>
                  <a:tcPr marL="91434" marR="91434" marT="45743" marB="45743"/>
                </a:tc>
                <a:extLst>
                  <a:ext uri="{0D108BD9-81ED-4DB2-BD59-A6C34878D82A}">
                    <a16:rowId xmlns:a16="http://schemas.microsoft.com/office/drawing/2014/main" val="785572688"/>
                  </a:ext>
                </a:extLst>
              </a:tr>
              <a:tr h="914852">
                <a:tc>
                  <a:txBody>
                    <a:bodyPr/>
                    <a:lstStyle/>
                    <a:p>
                      <a:r>
                        <a:rPr lang="en-US" sz="1800" dirty="0"/>
                        <a:t>Note : Rate under the appropriate body system any residual disability of infection, which includes, but is not limited to, diseases of the nervous system, vascular system, eyes, or ears (see DC 7004, DC 8013, DC 8014, DC 8015, and DC 9301). </a:t>
                      </a:r>
                    </a:p>
                  </a:txBody>
                  <a:tcPr marL="91434" marR="91434" marT="45743" marB="45743"/>
                </a:tc>
                <a:extLst>
                  <a:ext uri="{0D108BD9-81ED-4DB2-BD59-A6C34878D82A}">
                    <a16:rowId xmlns:a16="http://schemas.microsoft.com/office/drawing/2014/main" val="188877514"/>
                  </a:ext>
                </a:extLst>
              </a:tr>
            </a:tbl>
          </a:graphicData>
        </a:graphic>
      </p:graphicFrame>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6311</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Added two notes </a:t>
            </a:r>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F41C89D5-9599-4561-A58D-48C48A7BE254}" type="slidenum">
              <a:rPr lang="en-US"/>
              <a:pPr>
                <a:defRPr/>
              </a:pPr>
              <a:t>15</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2306638"/>
          <a:ext cx="10218738" cy="2940275"/>
        </p:xfrm>
        <a:graphic>
          <a:graphicData uri="http://schemas.openxmlformats.org/drawingml/2006/table">
            <a:tbl>
              <a:tblPr firstRow="1" bandRow="1">
                <a:tableStyleId>{00A15C55-8517-42AA-B614-E9B94910E393}</a:tableStyleId>
              </a:tblPr>
              <a:tblGrid>
                <a:gridCol w="9621591">
                  <a:extLst>
                    <a:ext uri="{9D8B030D-6E8A-4147-A177-3AD203B41FA5}">
                      <a16:colId xmlns:a16="http://schemas.microsoft.com/office/drawing/2014/main" val="4230831254"/>
                    </a:ext>
                  </a:extLst>
                </a:gridCol>
                <a:gridCol w="597147">
                  <a:extLst>
                    <a:ext uri="{9D8B030D-6E8A-4147-A177-3AD203B41FA5}">
                      <a16:colId xmlns:a16="http://schemas.microsoft.com/office/drawing/2014/main" val="3642010777"/>
                    </a:ext>
                  </a:extLst>
                </a:gridCol>
              </a:tblGrid>
              <a:tr h="370541">
                <a:tc gridSpan="2">
                  <a:txBody>
                    <a:bodyPr/>
                    <a:lstStyle/>
                    <a:p>
                      <a:r>
                        <a:rPr lang="en-US" sz="1800" dirty="0"/>
                        <a:t>6311 Tuberculosis, </a:t>
                      </a:r>
                      <a:r>
                        <a:rPr lang="en-US" sz="1800" dirty="0" err="1"/>
                        <a:t>miliary</a:t>
                      </a:r>
                      <a:endParaRPr lang="en-US" sz="1800" dirty="0"/>
                    </a:p>
                  </a:txBody>
                  <a:tcPr marL="91438" marR="91438" marT="45683" marB="45683"/>
                </a:tc>
                <a:tc hMerge="1">
                  <a:txBody>
                    <a:bodyPr/>
                    <a:lstStyle/>
                    <a:p>
                      <a:endParaRPr lang="en-US" dirty="0"/>
                    </a:p>
                  </a:txBody>
                  <a:tcPr/>
                </a:tc>
                <a:extLst>
                  <a:ext uri="{0D108BD9-81ED-4DB2-BD59-A6C34878D82A}">
                    <a16:rowId xmlns:a16="http://schemas.microsoft.com/office/drawing/2014/main" val="2775355603"/>
                  </a:ext>
                </a:extLst>
              </a:tr>
              <a:tr h="370541">
                <a:tc>
                  <a:txBody>
                    <a:bodyPr/>
                    <a:lstStyle/>
                    <a:p>
                      <a:r>
                        <a:rPr lang="en-US" sz="1800" dirty="0"/>
                        <a:t>As active disease</a:t>
                      </a:r>
                    </a:p>
                  </a:txBody>
                  <a:tcPr marL="91438" marR="91438" marT="45683" marB="45683"/>
                </a:tc>
                <a:tc>
                  <a:txBody>
                    <a:bodyPr/>
                    <a:lstStyle/>
                    <a:p>
                      <a:r>
                        <a:rPr lang="en-US" sz="1800" dirty="0"/>
                        <a:t>100</a:t>
                      </a:r>
                    </a:p>
                  </a:txBody>
                  <a:tcPr marL="91438" marR="91438" marT="45683" marB="45683"/>
                </a:tc>
                <a:extLst>
                  <a:ext uri="{0D108BD9-81ED-4DB2-BD59-A6C34878D82A}">
                    <a16:rowId xmlns:a16="http://schemas.microsoft.com/office/drawing/2014/main" val="1686109687"/>
                  </a:ext>
                </a:extLst>
              </a:tr>
              <a:tr h="370541">
                <a:tc gridSpan="2">
                  <a:txBody>
                    <a:bodyPr/>
                    <a:lstStyle/>
                    <a:p>
                      <a:r>
                        <a:rPr lang="en-US" sz="1800" dirty="0"/>
                        <a:t>Inactive disease: See §§ 4.88c and 4.89.</a:t>
                      </a:r>
                    </a:p>
                  </a:txBody>
                  <a:tcPr marL="91438" marR="91438" marT="45683" marB="45683"/>
                </a:tc>
                <a:tc hMerge="1">
                  <a:txBody>
                    <a:bodyPr/>
                    <a:lstStyle/>
                    <a:p>
                      <a:endParaRPr lang="en-US" dirty="0"/>
                    </a:p>
                  </a:txBody>
                  <a:tcPr/>
                </a:tc>
                <a:extLst>
                  <a:ext uri="{0D108BD9-81ED-4DB2-BD59-A6C34878D82A}">
                    <a16:rowId xmlns:a16="http://schemas.microsoft.com/office/drawing/2014/main" val="563642325"/>
                  </a:ext>
                </a:extLst>
              </a:tr>
              <a:tr h="639931">
                <a:tc gridSpan="2">
                  <a:txBody>
                    <a:bodyPr/>
                    <a:lstStyle/>
                    <a:p>
                      <a:r>
                        <a:rPr lang="en-US" sz="1800" dirty="0"/>
                        <a:t>Note 1:  Confirm the recurrence of active infection by culture, histopathology, or other diagnostic laboratory testing.</a:t>
                      </a:r>
                    </a:p>
                  </a:txBody>
                  <a:tcPr marL="91438" marR="91438" marT="45683" marB="45683"/>
                </a:tc>
                <a:tc hMerge="1">
                  <a:txBody>
                    <a:bodyPr/>
                    <a:lstStyle/>
                    <a:p>
                      <a:endParaRPr lang="en-US" dirty="0"/>
                    </a:p>
                  </a:txBody>
                  <a:tcPr/>
                </a:tc>
                <a:extLst>
                  <a:ext uri="{0D108BD9-81ED-4DB2-BD59-A6C34878D82A}">
                    <a16:rowId xmlns:a16="http://schemas.microsoft.com/office/drawing/2014/main" val="1607692071"/>
                  </a:ext>
                </a:extLst>
              </a:tr>
              <a:tr h="1188497">
                <a:tc gridSpan="2">
                  <a:txBody>
                    <a:bodyPr/>
                    <a:lstStyle/>
                    <a:p>
                      <a:r>
                        <a:rPr lang="en-US" sz="1800" dirty="0"/>
                        <a:t>Note 2:  Rate under the appropriate body system any residual disability of infection which includes, but is not limited to, skin conditions and conditions of the respiratory, central nervous, musculoskeletal, ocular, gastrointestinal, and genitourinary systems and those residuals listed in §4.88c of this chapter. </a:t>
                      </a:r>
                    </a:p>
                  </a:txBody>
                  <a:tcPr marL="91438" marR="91438" marT="45683" marB="45683"/>
                </a:tc>
                <a:tc hMerge="1">
                  <a:txBody>
                    <a:bodyPr/>
                    <a:lstStyle/>
                    <a:p>
                      <a:endParaRPr lang="en-US" dirty="0"/>
                    </a:p>
                  </a:txBody>
                  <a:tcPr/>
                </a:tc>
                <a:extLst>
                  <a:ext uri="{0D108BD9-81ED-4DB2-BD59-A6C34878D82A}">
                    <a16:rowId xmlns:a16="http://schemas.microsoft.com/office/drawing/2014/main" val="60768611"/>
                  </a:ext>
                </a:extLst>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6312</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6A74EE4A-B445-4165-9A4F-AD127A7063EC}" type="slidenum">
              <a:rPr lang="en-US"/>
              <a:pPr>
                <a:defRPr/>
              </a:pPr>
              <a:t>16</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2125663"/>
          <a:ext cx="10218738" cy="3759200"/>
        </p:xfrm>
        <a:graphic>
          <a:graphicData uri="http://schemas.openxmlformats.org/drawingml/2006/table">
            <a:tbl>
              <a:tblPr firstRow="1" bandRow="1">
                <a:tableStyleId>{00A15C55-8517-42AA-B614-E9B94910E393}</a:tableStyleId>
              </a:tblPr>
              <a:tblGrid>
                <a:gridCol w="9621591">
                  <a:extLst>
                    <a:ext uri="{9D8B030D-6E8A-4147-A177-3AD203B41FA5}">
                      <a16:colId xmlns:a16="http://schemas.microsoft.com/office/drawing/2014/main" val="4230831254"/>
                    </a:ext>
                  </a:extLst>
                </a:gridCol>
                <a:gridCol w="597147">
                  <a:extLst>
                    <a:ext uri="{9D8B030D-6E8A-4147-A177-3AD203B41FA5}">
                      <a16:colId xmlns:a16="http://schemas.microsoft.com/office/drawing/2014/main" val="3642010777"/>
                    </a:ext>
                  </a:extLst>
                </a:gridCol>
              </a:tblGrid>
              <a:tr h="370840">
                <a:tc gridSpan="2">
                  <a:txBody>
                    <a:bodyPr/>
                    <a:lstStyle/>
                    <a:p>
                      <a:r>
                        <a:rPr lang="en-US" dirty="0"/>
                        <a:t>6312 </a:t>
                      </a:r>
                      <a:r>
                        <a:rPr lang="en-US" dirty="0" err="1"/>
                        <a:t>Nontuberculosis</a:t>
                      </a:r>
                      <a:r>
                        <a:rPr lang="en-US" dirty="0"/>
                        <a:t> mycobacterial infection</a:t>
                      </a:r>
                    </a:p>
                  </a:txBody>
                  <a:tcPr marL="91438" marR="91438"/>
                </a:tc>
                <a:tc hMerge="1">
                  <a:txBody>
                    <a:bodyPr/>
                    <a:lstStyle/>
                    <a:p>
                      <a:endParaRPr lang="en-US" dirty="0"/>
                    </a:p>
                  </a:txBody>
                  <a:tcPr/>
                </a:tc>
                <a:extLst>
                  <a:ext uri="{0D108BD9-81ED-4DB2-BD59-A6C34878D82A}">
                    <a16:rowId xmlns:a16="http://schemas.microsoft.com/office/drawing/2014/main" val="2775355603"/>
                  </a:ext>
                </a:extLst>
              </a:tr>
              <a:tr h="370840">
                <a:tc>
                  <a:txBody>
                    <a:bodyPr/>
                    <a:lstStyle/>
                    <a:p>
                      <a:r>
                        <a:rPr lang="en-US" dirty="0"/>
                        <a:t>As active disease</a:t>
                      </a:r>
                    </a:p>
                  </a:txBody>
                  <a:tcPr marL="91438" marR="91438"/>
                </a:tc>
                <a:tc>
                  <a:txBody>
                    <a:bodyPr/>
                    <a:lstStyle/>
                    <a:p>
                      <a:r>
                        <a:rPr lang="en-US" dirty="0"/>
                        <a:t>100</a:t>
                      </a:r>
                    </a:p>
                  </a:txBody>
                  <a:tcPr marL="91438" marR="91438"/>
                </a:tc>
                <a:extLst>
                  <a:ext uri="{0D108BD9-81ED-4DB2-BD59-A6C34878D82A}">
                    <a16:rowId xmlns:a16="http://schemas.microsoft.com/office/drawing/2014/main" val="1686109687"/>
                  </a:ext>
                </a:extLst>
              </a:tr>
              <a:tr h="370840">
                <a:tc gridSpan="2">
                  <a:txBody>
                    <a:bodyPr/>
                    <a:lstStyle/>
                    <a:p>
                      <a:r>
                        <a:rPr lang="en-US" dirty="0"/>
                        <a:t>Note 1:  Continue the rating of 100 percent for the duration of treatment for active disease followed by a mandatory VA exam.  If there is no relapse, rate on residuals.  Any change in evaluation based upon that or any subsequent examination shall be subject to the provisions of §3.105(e) of this chapter.</a:t>
                      </a:r>
                    </a:p>
                  </a:txBody>
                  <a:tcPr marL="91438" marR="91438"/>
                </a:tc>
                <a:tc hMerge="1">
                  <a:txBody>
                    <a:bodyPr/>
                    <a:lstStyle/>
                    <a:p>
                      <a:endParaRPr lang="en-US" dirty="0"/>
                    </a:p>
                  </a:txBody>
                  <a:tcPr/>
                </a:tc>
                <a:extLst>
                  <a:ext uri="{0D108BD9-81ED-4DB2-BD59-A6C34878D82A}">
                    <a16:rowId xmlns:a16="http://schemas.microsoft.com/office/drawing/2014/main" val="563642325"/>
                  </a:ext>
                </a:extLst>
              </a:tr>
              <a:tr h="370840">
                <a:tc gridSpan="2">
                  <a:txBody>
                    <a:bodyPr/>
                    <a:lstStyle/>
                    <a:p>
                      <a:r>
                        <a:rPr lang="en-US" dirty="0"/>
                        <a:t>Note 2:  Confirm the recurrence of active infection by culture, histopathology, or other diagnostic laboratory testing.</a:t>
                      </a:r>
                    </a:p>
                  </a:txBody>
                  <a:tcPr marL="91438" marR="91438"/>
                </a:tc>
                <a:tc hMerge="1">
                  <a:txBody>
                    <a:bodyPr/>
                    <a:lstStyle/>
                    <a:p>
                      <a:endParaRPr lang="en-US" dirty="0"/>
                    </a:p>
                  </a:txBody>
                  <a:tcPr/>
                </a:tc>
                <a:extLst>
                  <a:ext uri="{0D108BD9-81ED-4DB2-BD59-A6C34878D82A}">
                    <a16:rowId xmlns:a16="http://schemas.microsoft.com/office/drawing/2014/main" val="1607692071"/>
                  </a:ext>
                </a:extLst>
              </a:tr>
              <a:tr h="370840">
                <a:tc gridSpan="2">
                  <a:txBody>
                    <a:bodyPr/>
                    <a:lstStyle/>
                    <a:p>
                      <a:r>
                        <a:rPr lang="en-US" dirty="0"/>
                        <a:t>Note 3:  Rate under the appropriate body system any residual disability of infection which includes, but is not limited to, skin conditions and conditions of the respiratory, central nervous, musculoskeletal, ocular, gastrointestinal, and genitourinary systems and those residuals listed in §4.88c of this chapter. </a:t>
                      </a:r>
                    </a:p>
                  </a:txBody>
                  <a:tcPr marL="91438" marR="91438"/>
                </a:tc>
                <a:tc hMerge="1">
                  <a:txBody>
                    <a:bodyPr/>
                    <a:lstStyle/>
                    <a:p>
                      <a:endParaRPr lang="en-US" dirty="0"/>
                    </a:p>
                  </a:txBody>
                  <a:tcPr/>
                </a:tc>
                <a:extLst>
                  <a:ext uri="{0D108BD9-81ED-4DB2-BD59-A6C34878D82A}">
                    <a16:rowId xmlns:a16="http://schemas.microsoft.com/office/drawing/2014/main" val="60768611"/>
                  </a:ext>
                </a:extLst>
              </a:tr>
            </a:tbl>
          </a:graphicData>
        </a:graphic>
      </p:graphicFrame>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9E28-EB7F-41AC-B8BB-EB7FFDEECBBD}"/>
              </a:ext>
            </a:extLst>
          </p:cNvPr>
          <p:cNvSpPr>
            <a:spLocks noGrp="1"/>
          </p:cNvSpPr>
          <p:nvPr>
            <p:ph type="title"/>
          </p:nvPr>
        </p:nvSpPr>
        <p:spPr>
          <a:xfrm>
            <a:off x="2138363" y="0"/>
            <a:ext cx="9717087" cy="1150938"/>
          </a:xfrm>
        </p:spPr>
        <p:txBody>
          <a:bodyPr/>
          <a:lstStyle/>
          <a:p>
            <a:pPr eaLnBrk="1" hangingPunct="1">
              <a:defRPr/>
            </a:pPr>
            <a:r>
              <a:rPr lang="en-US" dirty="0"/>
              <a:t>Diagnostic code 6316</a:t>
            </a:r>
          </a:p>
        </p:txBody>
      </p:sp>
      <p:sp>
        <p:nvSpPr>
          <p:cNvPr id="3" name="Content Placeholder 2">
            <a:extLst>
              <a:ext uri="{FF2B5EF4-FFF2-40B4-BE49-F238E27FC236}">
                <a16:creationId xmlns:a16="http://schemas.microsoft.com/office/drawing/2014/main" id="{66620829-88D3-4690-8251-5F1A68876858}"/>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two notes</a:t>
            </a:r>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20D0C04C-494A-4D99-972B-F00A9DE5D98C}"/>
              </a:ext>
            </a:extLst>
          </p:cNvPr>
          <p:cNvSpPr>
            <a:spLocks noGrp="1"/>
          </p:cNvSpPr>
          <p:nvPr>
            <p:ph type="sldNum" sz="quarter" idx="10"/>
          </p:nvPr>
        </p:nvSpPr>
        <p:spPr/>
        <p:txBody>
          <a:bodyPr/>
          <a:lstStyle/>
          <a:p>
            <a:pPr>
              <a:defRPr/>
            </a:pPr>
            <a:fld id="{F48C89B3-A98D-4BF3-93D5-B73A727F64C3}" type="slidenum">
              <a:rPr lang="en-US"/>
              <a:pPr>
                <a:defRPr/>
              </a:pPr>
              <a:t>17</a:t>
            </a:fld>
            <a:endParaRPr lang="en-US"/>
          </a:p>
        </p:txBody>
      </p:sp>
      <p:graphicFrame>
        <p:nvGraphicFramePr>
          <p:cNvPr id="5" name="Table 4">
            <a:extLst>
              <a:ext uri="{FF2B5EF4-FFF2-40B4-BE49-F238E27FC236}">
                <a16:creationId xmlns:a16="http://schemas.microsoft.com/office/drawing/2014/main" id="{42573B30-5B79-4263-BD2F-BA19A198A73B}"/>
              </a:ext>
            </a:extLst>
          </p:cNvPr>
          <p:cNvGraphicFramePr>
            <a:graphicFrameLocks noGrp="1"/>
          </p:cNvGraphicFramePr>
          <p:nvPr/>
        </p:nvGraphicFramePr>
        <p:xfrm>
          <a:off x="847725" y="2687638"/>
          <a:ext cx="10496550" cy="2021040"/>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1000687650"/>
                    </a:ext>
                  </a:extLst>
                </a:gridCol>
              </a:tblGrid>
              <a:tr h="370520">
                <a:tc>
                  <a:txBody>
                    <a:bodyPr/>
                    <a:lstStyle/>
                    <a:p>
                      <a:r>
                        <a:rPr lang="en-US" sz="1800" dirty="0"/>
                        <a:t>6316 Brucellosis</a:t>
                      </a:r>
                    </a:p>
                  </a:txBody>
                  <a:tcPr marL="91430" marR="91430" marT="45680" marB="45680"/>
                </a:tc>
                <a:extLst>
                  <a:ext uri="{0D108BD9-81ED-4DB2-BD59-A6C34878D82A}">
                    <a16:rowId xmlns:a16="http://schemas.microsoft.com/office/drawing/2014/main" val="4154464511"/>
                  </a:ext>
                </a:extLst>
              </a:tr>
              <a:tr h="370520">
                <a:tc>
                  <a:txBody>
                    <a:bodyPr/>
                    <a:lstStyle/>
                    <a:p>
                      <a:r>
                        <a:rPr lang="en-US" sz="1800" dirty="0"/>
                        <a:t>Evaluate under the General Rating Formula</a:t>
                      </a:r>
                    </a:p>
                  </a:txBody>
                  <a:tcPr marL="91430" marR="91430" marT="45680" marB="45680"/>
                </a:tc>
                <a:extLst>
                  <a:ext uri="{0D108BD9-81ED-4DB2-BD59-A6C34878D82A}">
                    <a16:rowId xmlns:a16="http://schemas.microsoft.com/office/drawing/2014/main" val="2796965423"/>
                  </a:ext>
                </a:extLst>
              </a:tr>
              <a:tr h="639924">
                <a:tc>
                  <a:txBody>
                    <a:bodyPr/>
                    <a:lstStyle/>
                    <a:p>
                      <a:r>
                        <a:rPr lang="en-US" sz="1800" dirty="0"/>
                        <a:t>Note 1:  Culture, serologic testing, or both must confirm the initial diagnosis and recurrence of active infection.</a:t>
                      </a:r>
                    </a:p>
                  </a:txBody>
                  <a:tcPr marL="91430" marR="91430" marT="45680" marB="45680"/>
                </a:tc>
                <a:extLst>
                  <a:ext uri="{0D108BD9-81ED-4DB2-BD59-A6C34878D82A}">
                    <a16:rowId xmlns:a16="http://schemas.microsoft.com/office/drawing/2014/main" val="187762496"/>
                  </a:ext>
                </a:extLst>
              </a:tr>
              <a:tr h="639924">
                <a:tc>
                  <a:txBody>
                    <a:bodyPr/>
                    <a:lstStyle/>
                    <a:p>
                      <a:r>
                        <a:rPr lang="en-US" sz="1800" dirty="0"/>
                        <a:t>Note 2:  Rate under the appropriate body system any residual disability of infection, which includes, but is not limited to, meningitis, liver, spleen and musculoskeletal conditions. </a:t>
                      </a:r>
                    </a:p>
                  </a:txBody>
                  <a:tcPr marL="91430" marR="91430" marT="45680" marB="45680"/>
                </a:tc>
                <a:extLst>
                  <a:ext uri="{0D108BD9-81ED-4DB2-BD59-A6C34878D82A}">
                    <a16:rowId xmlns:a16="http://schemas.microsoft.com/office/drawing/2014/main" val="1069747658"/>
                  </a:ext>
                </a:extLst>
              </a:tr>
            </a:tbl>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9E28-EB7F-41AC-B8BB-EB7FFDEECBBD}"/>
              </a:ext>
            </a:extLst>
          </p:cNvPr>
          <p:cNvSpPr>
            <a:spLocks noGrp="1"/>
          </p:cNvSpPr>
          <p:nvPr>
            <p:ph type="title"/>
          </p:nvPr>
        </p:nvSpPr>
        <p:spPr>
          <a:xfrm>
            <a:off x="2138363" y="0"/>
            <a:ext cx="9717087" cy="1150938"/>
          </a:xfrm>
        </p:spPr>
        <p:txBody>
          <a:bodyPr/>
          <a:lstStyle/>
          <a:p>
            <a:pPr eaLnBrk="1" hangingPunct="1">
              <a:defRPr/>
            </a:pPr>
            <a:r>
              <a:rPr lang="en-US" dirty="0"/>
              <a:t>Diagnostic code 6317</a:t>
            </a:r>
          </a:p>
        </p:txBody>
      </p:sp>
      <p:sp>
        <p:nvSpPr>
          <p:cNvPr id="3" name="Content Placeholder 2">
            <a:extLst>
              <a:ext uri="{FF2B5EF4-FFF2-40B4-BE49-F238E27FC236}">
                <a16:creationId xmlns:a16="http://schemas.microsoft.com/office/drawing/2014/main" id="{66620829-88D3-4690-8251-5F1A68876858}"/>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Name change from “typhus, scrub” to “</a:t>
            </a:r>
            <a:r>
              <a:rPr lang="en-US" dirty="0" err="1"/>
              <a:t>Rickettsial</a:t>
            </a:r>
            <a:r>
              <a:rPr lang="en-US" dirty="0"/>
              <a:t>, </a:t>
            </a:r>
            <a:r>
              <a:rPr lang="en-US"/>
              <a:t>ehrlichial</a:t>
            </a:r>
            <a:r>
              <a:rPr lang="en-US" dirty="0"/>
              <a:t>, and </a:t>
            </a:r>
            <a:r>
              <a:rPr lang="en-US" i="1" dirty="0" err="1"/>
              <a:t>Anaplasma</a:t>
            </a:r>
            <a:r>
              <a:rPr lang="en-US" dirty="0"/>
              <a:t> infections”</a:t>
            </a:r>
          </a:p>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two notes</a:t>
            </a:r>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20D0C04C-494A-4D99-972B-F00A9DE5D98C}"/>
              </a:ext>
            </a:extLst>
          </p:cNvPr>
          <p:cNvSpPr>
            <a:spLocks noGrp="1"/>
          </p:cNvSpPr>
          <p:nvPr>
            <p:ph type="sldNum" sz="quarter" idx="10"/>
          </p:nvPr>
        </p:nvSpPr>
        <p:spPr/>
        <p:txBody>
          <a:bodyPr/>
          <a:lstStyle/>
          <a:p>
            <a:pPr>
              <a:defRPr/>
            </a:pPr>
            <a:fld id="{DDEE9C09-5114-42C7-9EA5-27FF7E606307}" type="slidenum">
              <a:rPr lang="en-US"/>
              <a:pPr>
                <a:defRPr/>
              </a:pPr>
              <a:t>18</a:t>
            </a:fld>
            <a:endParaRPr lang="en-US"/>
          </a:p>
        </p:txBody>
      </p:sp>
      <p:graphicFrame>
        <p:nvGraphicFramePr>
          <p:cNvPr id="5" name="Table 4">
            <a:extLst>
              <a:ext uri="{FF2B5EF4-FFF2-40B4-BE49-F238E27FC236}">
                <a16:creationId xmlns:a16="http://schemas.microsoft.com/office/drawing/2014/main" id="{42573B30-5B79-4263-BD2F-BA19A198A73B}"/>
              </a:ext>
            </a:extLst>
          </p:cNvPr>
          <p:cNvGraphicFramePr>
            <a:graphicFrameLocks noGrp="1"/>
          </p:cNvGraphicFramePr>
          <p:nvPr/>
        </p:nvGraphicFramePr>
        <p:xfrm>
          <a:off x="881063" y="3587750"/>
          <a:ext cx="10498137" cy="2021040"/>
        </p:xfrm>
        <a:graphic>
          <a:graphicData uri="http://schemas.openxmlformats.org/drawingml/2006/table">
            <a:tbl>
              <a:tblPr firstRow="1" bandRow="1">
                <a:tableStyleId>{00A15C55-8517-42AA-B614-E9B94910E393}</a:tableStyleId>
              </a:tblPr>
              <a:tblGrid>
                <a:gridCol w="10498137">
                  <a:extLst>
                    <a:ext uri="{9D8B030D-6E8A-4147-A177-3AD203B41FA5}">
                      <a16:colId xmlns:a16="http://schemas.microsoft.com/office/drawing/2014/main" val="1000687650"/>
                    </a:ext>
                  </a:extLst>
                </a:gridCol>
              </a:tblGrid>
              <a:tr h="370520">
                <a:tc>
                  <a:txBody>
                    <a:bodyPr/>
                    <a:lstStyle/>
                    <a:p>
                      <a:r>
                        <a:rPr lang="en-US" sz="1800" dirty="0"/>
                        <a:t>6317 </a:t>
                      </a:r>
                      <a:r>
                        <a:rPr lang="en-US" sz="1800" dirty="0" err="1"/>
                        <a:t>Rickettsial</a:t>
                      </a:r>
                      <a:r>
                        <a:rPr lang="en-US" sz="1800" dirty="0"/>
                        <a:t>, </a:t>
                      </a:r>
                      <a:r>
                        <a:rPr lang="en-US" sz="1800" dirty="0" err="1"/>
                        <a:t>ehrlichial</a:t>
                      </a:r>
                      <a:r>
                        <a:rPr lang="en-US" sz="1800" dirty="0"/>
                        <a:t>, and </a:t>
                      </a:r>
                      <a:r>
                        <a:rPr lang="en-US" sz="1800" i="1" dirty="0" err="1"/>
                        <a:t>Anaplasma</a:t>
                      </a:r>
                      <a:r>
                        <a:rPr lang="en-US" sz="1800" dirty="0"/>
                        <a:t> infections</a:t>
                      </a:r>
                    </a:p>
                  </a:txBody>
                  <a:tcPr marL="91444" marR="91444" marT="45680" marB="45680"/>
                </a:tc>
                <a:extLst>
                  <a:ext uri="{0D108BD9-81ED-4DB2-BD59-A6C34878D82A}">
                    <a16:rowId xmlns:a16="http://schemas.microsoft.com/office/drawing/2014/main" val="4154464511"/>
                  </a:ext>
                </a:extLst>
              </a:tr>
              <a:tr h="370520">
                <a:tc>
                  <a:txBody>
                    <a:bodyPr/>
                    <a:lstStyle/>
                    <a:p>
                      <a:r>
                        <a:rPr lang="en-US" sz="1800" dirty="0"/>
                        <a:t>Evaluate under the General Rating Formula</a:t>
                      </a:r>
                    </a:p>
                  </a:txBody>
                  <a:tcPr marL="91444" marR="91444" marT="45680" marB="45680"/>
                </a:tc>
                <a:extLst>
                  <a:ext uri="{0D108BD9-81ED-4DB2-BD59-A6C34878D82A}">
                    <a16:rowId xmlns:a16="http://schemas.microsoft.com/office/drawing/2014/main" val="2796965423"/>
                  </a:ext>
                </a:extLst>
              </a:tr>
              <a:tr h="639924">
                <a:tc>
                  <a:txBody>
                    <a:bodyPr/>
                    <a:lstStyle/>
                    <a:p>
                      <a:r>
                        <a:rPr lang="en-US" sz="1800" dirty="0"/>
                        <a:t>Note 1:  Rate under the appropriate body system any residual disability of infection, which includes, but is not limited to, bone marrow, spleen, central nervous system, and skin conditions. </a:t>
                      </a:r>
                    </a:p>
                  </a:txBody>
                  <a:tcPr marL="91444" marR="91444" marT="45680" marB="45680"/>
                </a:tc>
                <a:extLst>
                  <a:ext uri="{0D108BD9-81ED-4DB2-BD59-A6C34878D82A}">
                    <a16:rowId xmlns:a16="http://schemas.microsoft.com/office/drawing/2014/main" val="187762496"/>
                  </a:ext>
                </a:extLst>
              </a:tr>
              <a:tr h="639924">
                <a:tc>
                  <a:txBody>
                    <a:bodyPr/>
                    <a:lstStyle/>
                    <a:p>
                      <a:r>
                        <a:rPr lang="en-US" sz="1800" dirty="0"/>
                        <a:t>Note 2:  This diagnostic code includes, but is not limited to, scrub typhus, </a:t>
                      </a:r>
                      <a:r>
                        <a:rPr lang="en-US" sz="1800" dirty="0" err="1"/>
                        <a:t>Rickettsial</a:t>
                      </a:r>
                      <a:r>
                        <a:rPr lang="en-US" sz="1800" dirty="0"/>
                        <a:t> pox, African tick-borne fever, Rocky Mountain spotted fever, ehrlichiosis, or anaplasmosis.</a:t>
                      </a:r>
                    </a:p>
                  </a:txBody>
                  <a:tcPr marL="91444" marR="91444" marT="45680" marB="45680"/>
                </a:tc>
                <a:extLst>
                  <a:ext uri="{0D108BD9-81ED-4DB2-BD59-A6C34878D82A}">
                    <a16:rowId xmlns:a16="http://schemas.microsoft.com/office/drawing/2014/main" val="1069747658"/>
                  </a:ext>
                </a:extLst>
              </a:tr>
            </a:tbl>
          </a:graphicData>
        </a:graphic>
      </p:graphicFrame>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9E28-EB7F-41AC-B8BB-EB7FFDEECBBD}"/>
              </a:ext>
            </a:extLst>
          </p:cNvPr>
          <p:cNvSpPr>
            <a:spLocks noGrp="1"/>
          </p:cNvSpPr>
          <p:nvPr>
            <p:ph type="title"/>
          </p:nvPr>
        </p:nvSpPr>
        <p:spPr>
          <a:xfrm>
            <a:off x="2138363" y="0"/>
            <a:ext cx="9717087" cy="1150938"/>
          </a:xfrm>
        </p:spPr>
        <p:txBody>
          <a:bodyPr/>
          <a:lstStyle/>
          <a:p>
            <a:pPr eaLnBrk="1" hangingPunct="1">
              <a:defRPr/>
            </a:pPr>
            <a:r>
              <a:rPr lang="en-US" dirty="0"/>
              <a:t>Diagnostic code 6318</a:t>
            </a:r>
          </a:p>
        </p:txBody>
      </p:sp>
      <p:sp>
        <p:nvSpPr>
          <p:cNvPr id="3" name="Content Placeholder 2">
            <a:extLst>
              <a:ext uri="{FF2B5EF4-FFF2-40B4-BE49-F238E27FC236}">
                <a16:creationId xmlns:a16="http://schemas.microsoft.com/office/drawing/2014/main" id="{66620829-88D3-4690-8251-5F1A68876858}"/>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two notes</a:t>
            </a:r>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20D0C04C-494A-4D99-972B-F00A9DE5D98C}"/>
              </a:ext>
            </a:extLst>
          </p:cNvPr>
          <p:cNvSpPr>
            <a:spLocks noGrp="1"/>
          </p:cNvSpPr>
          <p:nvPr>
            <p:ph type="sldNum" sz="quarter" idx="10"/>
          </p:nvPr>
        </p:nvSpPr>
        <p:spPr/>
        <p:txBody>
          <a:bodyPr/>
          <a:lstStyle/>
          <a:p>
            <a:pPr>
              <a:defRPr/>
            </a:pPr>
            <a:fld id="{E5DB0594-C043-48C5-8F9A-86C3D96733DE}" type="slidenum">
              <a:rPr lang="en-US"/>
              <a:pPr>
                <a:defRPr/>
              </a:pPr>
              <a:t>19</a:t>
            </a:fld>
            <a:endParaRPr lang="en-US"/>
          </a:p>
        </p:txBody>
      </p:sp>
      <p:graphicFrame>
        <p:nvGraphicFramePr>
          <p:cNvPr id="5" name="Table 4">
            <a:extLst>
              <a:ext uri="{FF2B5EF4-FFF2-40B4-BE49-F238E27FC236}">
                <a16:creationId xmlns:a16="http://schemas.microsoft.com/office/drawing/2014/main" id="{42573B30-5B79-4263-BD2F-BA19A198A73B}"/>
              </a:ext>
            </a:extLst>
          </p:cNvPr>
          <p:cNvGraphicFramePr>
            <a:graphicFrameLocks noGrp="1"/>
          </p:cNvGraphicFramePr>
          <p:nvPr/>
        </p:nvGraphicFramePr>
        <p:xfrm>
          <a:off x="847725" y="2687638"/>
          <a:ext cx="10496550" cy="2021040"/>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1000687650"/>
                    </a:ext>
                  </a:extLst>
                </a:gridCol>
              </a:tblGrid>
              <a:tr h="370520">
                <a:tc>
                  <a:txBody>
                    <a:bodyPr/>
                    <a:lstStyle/>
                    <a:p>
                      <a:r>
                        <a:rPr lang="en-US" sz="1800" dirty="0"/>
                        <a:t>6318 Melioidosis</a:t>
                      </a:r>
                    </a:p>
                  </a:txBody>
                  <a:tcPr marL="91430" marR="91430" marT="45680" marB="45680"/>
                </a:tc>
                <a:extLst>
                  <a:ext uri="{0D108BD9-81ED-4DB2-BD59-A6C34878D82A}">
                    <a16:rowId xmlns:a16="http://schemas.microsoft.com/office/drawing/2014/main" val="4154464511"/>
                  </a:ext>
                </a:extLst>
              </a:tr>
              <a:tr h="370520">
                <a:tc>
                  <a:txBody>
                    <a:bodyPr/>
                    <a:lstStyle/>
                    <a:p>
                      <a:r>
                        <a:rPr lang="en-US" sz="1800" dirty="0"/>
                        <a:t>Evaluate under the General Rating Formula</a:t>
                      </a:r>
                    </a:p>
                  </a:txBody>
                  <a:tcPr marL="91430" marR="91430" marT="45680" marB="45680"/>
                </a:tc>
                <a:extLst>
                  <a:ext uri="{0D108BD9-81ED-4DB2-BD59-A6C34878D82A}">
                    <a16:rowId xmlns:a16="http://schemas.microsoft.com/office/drawing/2014/main" val="2796965423"/>
                  </a:ext>
                </a:extLst>
              </a:tr>
              <a:tr h="639924">
                <a:tc>
                  <a:txBody>
                    <a:bodyPr/>
                    <a:lstStyle/>
                    <a:p>
                      <a:r>
                        <a:rPr lang="en-US" sz="1800" dirty="0"/>
                        <a:t>Note 1:  Confirm by culture or other specific diagnostic laboratory tests the initial diagnosis and any relapse or chronic activity of infection.</a:t>
                      </a:r>
                    </a:p>
                  </a:txBody>
                  <a:tcPr marL="91430" marR="91430" marT="45680" marB="45680"/>
                </a:tc>
                <a:extLst>
                  <a:ext uri="{0D108BD9-81ED-4DB2-BD59-A6C34878D82A}">
                    <a16:rowId xmlns:a16="http://schemas.microsoft.com/office/drawing/2014/main" val="187762496"/>
                  </a:ext>
                </a:extLst>
              </a:tr>
              <a:tr h="639924">
                <a:tc>
                  <a:txBody>
                    <a:bodyPr/>
                    <a:lstStyle/>
                    <a:p>
                      <a:r>
                        <a:rPr lang="en-US" sz="1800" dirty="0"/>
                        <a:t>Note 2:  Rate under the appropriate body system any residual disability of infection, which includes, but is not limited to, arthritis, lung lesions, or meningitis. </a:t>
                      </a:r>
                    </a:p>
                  </a:txBody>
                  <a:tcPr marL="91430" marR="91430" marT="45680" marB="45680"/>
                </a:tc>
                <a:extLst>
                  <a:ext uri="{0D108BD9-81ED-4DB2-BD59-A6C34878D82A}">
                    <a16:rowId xmlns:a16="http://schemas.microsoft.com/office/drawing/2014/main" val="1069747658"/>
                  </a:ext>
                </a:extLst>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E98A3-F9BB-475B-9356-27A48E4013C8}"/>
              </a:ext>
            </a:extLst>
          </p:cNvPr>
          <p:cNvSpPr>
            <a:spLocks noGrp="1"/>
          </p:cNvSpPr>
          <p:nvPr>
            <p:ph type="title"/>
          </p:nvPr>
        </p:nvSpPr>
        <p:spPr>
          <a:xfrm>
            <a:off x="2138363" y="0"/>
            <a:ext cx="9717087" cy="1150938"/>
          </a:xfrm>
        </p:spPr>
        <p:txBody>
          <a:bodyPr/>
          <a:lstStyle/>
          <a:p>
            <a:pPr eaLnBrk="1" hangingPunct="1">
              <a:defRPr/>
            </a:pPr>
            <a:r>
              <a:rPr lang="en-US" dirty="0"/>
              <a:t>Objectives</a:t>
            </a:r>
            <a:endParaRPr lang="en-US" sz="1800" dirty="0"/>
          </a:p>
        </p:txBody>
      </p:sp>
      <p:sp>
        <p:nvSpPr>
          <p:cNvPr id="9219" name="Content Placeholder 2">
            <a:extLst>
              <a:ext uri="{FF2B5EF4-FFF2-40B4-BE49-F238E27FC236}">
                <a16:creationId xmlns:a16="http://schemas.microsoft.com/office/drawing/2014/main" id="{41D4C18F-B8AE-4159-93B2-B9AA30799BA7}"/>
              </a:ext>
            </a:extLst>
          </p:cNvPr>
          <p:cNvSpPr>
            <a:spLocks noGrp="1" noChangeArrowheads="1"/>
          </p:cNvSpPr>
          <p:nvPr>
            <p:ph idx="1"/>
          </p:nvPr>
        </p:nvSpPr>
        <p:spPr>
          <a:xfrm>
            <a:off x="847725" y="1789113"/>
            <a:ext cx="10945813" cy="4262437"/>
          </a:xfrm>
        </p:spPr>
        <p:txBody>
          <a:bodyPr/>
          <a:lstStyle/>
          <a:p>
            <a:pPr eaLnBrk="1" hangingPunct="1">
              <a:spcBef>
                <a:spcPct val="0"/>
              </a:spcBef>
              <a:buFont typeface="Arial" panose="020B0604020202020204" pitchFamily="34" charset="0"/>
              <a:buChar char="•"/>
            </a:pPr>
            <a:r>
              <a:rPr lang="en-US" altLang="en-US"/>
              <a:t>Identify the changes to the rating schedule for infectious diseases, immune disorders, and nutritional deficiencies</a:t>
            </a:r>
          </a:p>
          <a:p>
            <a:pPr eaLnBrk="1" hangingPunct="1">
              <a:spcBef>
                <a:spcPct val="0"/>
              </a:spcBef>
              <a:buFont typeface="Arial" panose="020B0604020202020204" pitchFamily="34" charset="0"/>
              <a:buChar char="•"/>
            </a:pPr>
            <a:r>
              <a:rPr lang="en-US" altLang="en-US"/>
              <a:t>Determine correct evaluations and effective dates while considering historical and new evaluation criteria</a:t>
            </a:r>
          </a:p>
          <a:p>
            <a:pPr eaLnBrk="1" hangingPunct="1">
              <a:spcBef>
                <a:spcPct val="0"/>
              </a:spcBef>
              <a:buFont typeface="Arial" panose="020B0604020202020204" pitchFamily="34" charset="0"/>
              <a:buChar char="•"/>
            </a:pPr>
            <a:r>
              <a:rPr lang="en-US" altLang="en-US"/>
              <a:t>Successfully complete the infectious diseases, immune disorders, and nutritional deficiencies exercises with 80 percent accuracy</a:t>
            </a:r>
          </a:p>
        </p:txBody>
      </p:sp>
      <p:sp>
        <p:nvSpPr>
          <p:cNvPr id="4" name="Slide Number Placeholder 3">
            <a:extLst>
              <a:ext uri="{FF2B5EF4-FFF2-40B4-BE49-F238E27FC236}">
                <a16:creationId xmlns:a16="http://schemas.microsoft.com/office/drawing/2014/main" id="{33AE1DC6-2916-4420-ADC3-7CEC7B3B2D16}"/>
              </a:ext>
            </a:extLst>
          </p:cNvPr>
          <p:cNvSpPr>
            <a:spLocks noGrp="1"/>
          </p:cNvSpPr>
          <p:nvPr>
            <p:ph type="sldNum" sz="quarter" idx="10"/>
          </p:nvPr>
        </p:nvSpPr>
        <p:spPr/>
        <p:txBody>
          <a:bodyPr/>
          <a:lstStyle/>
          <a:p>
            <a:pPr>
              <a:defRPr/>
            </a:pPr>
            <a:fld id="{57E26646-6F7E-4F7D-8F48-004A8864D4EC}" type="slidenum">
              <a:rPr lang="en-US"/>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9E28-EB7F-41AC-B8BB-EB7FFDEECBBD}"/>
              </a:ext>
            </a:extLst>
          </p:cNvPr>
          <p:cNvSpPr>
            <a:spLocks noGrp="1"/>
          </p:cNvSpPr>
          <p:nvPr>
            <p:ph type="title"/>
          </p:nvPr>
        </p:nvSpPr>
        <p:spPr>
          <a:xfrm>
            <a:off x="2138363" y="0"/>
            <a:ext cx="9717087" cy="1150938"/>
          </a:xfrm>
        </p:spPr>
        <p:txBody>
          <a:bodyPr/>
          <a:lstStyle/>
          <a:p>
            <a:pPr eaLnBrk="1" hangingPunct="1">
              <a:defRPr/>
            </a:pPr>
            <a:r>
              <a:rPr lang="en-US" dirty="0"/>
              <a:t>Diagnostic code 6319</a:t>
            </a:r>
          </a:p>
        </p:txBody>
      </p:sp>
      <p:sp>
        <p:nvSpPr>
          <p:cNvPr id="3" name="Content Placeholder 2">
            <a:extLst>
              <a:ext uri="{FF2B5EF4-FFF2-40B4-BE49-F238E27FC236}">
                <a16:creationId xmlns:a16="http://schemas.microsoft.com/office/drawing/2014/main" id="{66620829-88D3-4690-8251-5F1A68876858}"/>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note</a:t>
            </a:r>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20D0C04C-494A-4D99-972B-F00A9DE5D98C}"/>
              </a:ext>
            </a:extLst>
          </p:cNvPr>
          <p:cNvSpPr>
            <a:spLocks noGrp="1"/>
          </p:cNvSpPr>
          <p:nvPr>
            <p:ph type="sldNum" sz="quarter" idx="10"/>
          </p:nvPr>
        </p:nvSpPr>
        <p:spPr/>
        <p:txBody>
          <a:bodyPr/>
          <a:lstStyle/>
          <a:p>
            <a:pPr>
              <a:defRPr/>
            </a:pPr>
            <a:fld id="{75E7CF98-9727-4518-9CE5-49FA17608050}" type="slidenum">
              <a:rPr lang="en-US"/>
              <a:pPr>
                <a:defRPr/>
              </a:pPr>
              <a:t>20</a:t>
            </a:fld>
            <a:endParaRPr lang="en-US"/>
          </a:p>
        </p:txBody>
      </p:sp>
      <p:graphicFrame>
        <p:nvGraphicFramePr>
          <p:cNvPr id="5" name="Table 4">
            <a:extLst>
              <a:ext uri="{FF2B5EF4-FFF2-40B4-BE49-F238E27FC236}">
                <a16:creationId xmlns:a16="http://schemas.microsoft.com/office/drawing/2014/main" id="{42573B30-5B79-4263-BD2F-BA19A198A73B}"/>
              </a:ext>
            </a:extLst>
          </p:cNvPr>
          <p:cNvGraphicFramePr>
            <a:graphicFrameLocks noGrp="1"/>
          </p:cNvGraphicFramePr>
          <p:nvPr/>
        </p:nvGraphicFramePr>
        <p:xfrm>
          <a:off x="847725" y="2687638"/>
          <a:ext cx="10496550" cy="138116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1000687650"/>
                    </a:ext>
                  </a:extLst>
                </a:gridCol>
              </a:tblGrid>
              <a:tr h="370575">
                <a:tc>
                  <a:txBody>
                    <a:bodyPr/>
                    <a:lstStyle/>
                    <a:p>
                      <a:r>
                        <a:rPr lang="en-US" sz="1800" dirty="0"/>
                        <a:t>6319 Lyme disease</a:t>
                      </a:r>
                    </a:p>
                  </a:txBody>
                  <a:tcPr marL="91430" marR="91430" marT="45688" marB="45688"/>
                </a:tc>
                <a:extLst>
                  <a:ext uri="{0D108BD9-81ED-4DB2-BD59-A6C34878D82A}">
                    <a16:rowId xmlns:a16="http://schemas.microsoft.com/office/drawing/2014/main" val="4154464511"/>
                  </a:ext>
                </a:extLst>
              </a:tr>
              <a:tr h="370575">
                <a:tc>
                  <a:txBody>
                    <a:bodyPr/>
                    <a:lstStyle/>
                    <a:p>
                      <a:r>
                        <a:rPr lang="en-US" sz="1800" dirty="0"/>
                        <a:t>Evaluate under the General Rating Formula</a:t>
                      </a:r>
                    </a:p>
                  </a:txBody>
                  <a:tcPr marL="91430" marR="91430" marT="45688" marB="45688"/>
                </a:tc>
                <a:extLst>
                  <a:ext uri="{0D108BD9-81ED-4DB2-BD59-A6C34878D82A}">
                    <a16:rowId xmlns:a16="http://schemas.microsoft.com/office/drawing/2014/main" val="2796965423"/>
                  </a:ext>
                </a:extLst>
              </a:tr>
              <a:tr h="639975">
                <a:tc>
                  <a:txBody>
                    <a:bodyPr/>
                    <a:lstStyle/>
                    <a:p>
                      <a:r>
                        <a:rPr lang="en-US" sz="1800" dirty="0"/>
                        <a:t>Note:  Rate under the appropriate body system any residual disability of infection, which includes, but is not limited to, arthritis, Bell’s palsy, radiculopathy, ocular, or cognitive dysfunction.</a:t>
                      </a:r>
                    </a:p>
                  </a:txBody>
                  <a:tcPr marL="91430" marR="91430" marT="45688" marB="45688"/>
                </a:tc>
                <a:extLst>
                  <a:ext uri="{0D108BD9-81ED-4DB2-BD59-A6C34878D82A}">
                    <a16:rowId xmlns:a16="http://schemas.microsoft.com/office/drawing/2014/main" val="187762496"/>
                  </a:ext>
                </a:extLst>
              </a:tr>
            </a:tbl>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89E28-EB7F-41AC-B8BB-EB7FFDEECBBD}"/>
              </a:ext>
            </a:extLst>
          </p:cNvPr>
          <p:cNvSpPr>
            <a:spLocks noGrp="1"/>
          </p:cNvSpPr>
          <p:nvPr>
            <p:ph type="title"/>
          </p:nvPr>
        </p:nvSpPr>
        <p:spPr>
          <a:xfrm>
            <a:off x="2138363" y="0"/>
            <a:ext cx="9717087" cy="1150938"/>
          </a:xfrm>
        </p:spPr>
        <p:txBody>
          <a:bodyPr/>
          <a:lstStyle/>
          <a:p>
            <a:pPr eaLnBrk="1" hangingPunct="1">
              <a:defRPr/>
            </a:pPr>
            <a:r>
              <a:rPr lang="en-US" dirty="0"/>
              <a:t>Diagnostic code 6320</a:t>
            </a:r>
          </a:p>
        </p:txBody>
      </p:sp>
      <p:sp>
        <p:nvSpPr>
          <p:cNvPr id="3" name="Content Placeholder 2">
            <a:extLst>
              <a:ext uri="{FF2B5EF4-FFF2-40B4-BE49-F238E27FC236}">
                <a16:creationId xmlns:a16="http://schemas.microsoft.com/office/drawing/2014/main" id="{66620829-88D3-4690-8251-5F1A68876858}"/>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note</a:t>
            </a:r>
          </a:p>
          <a:p>
            <a:pPr marL="0" indent="0" eaLnBrk="1" hangingPunct="1">
              <a:spcBef>
                <a:spcPts val="0"/>
              </a:spcBef>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20D0C04C-494A-4D99-972B-F00A9DE5D98C}"/>
              </a:ext>
            </a:extLst>
          </p:cNvPr>
          <p:cNvSpPr>
            <a:spLocks noGrp="1"/>
          </p:cNvSpPr>
          <p:nvPr>
            <p:ph type="sldNum" sz="quarter" idx="10"/>
          </p:nvPr>
        </p:nvSpPr>
        <p:spPr/>
        <p:txBody>
          <a:bodyPr/>
          <a:lstStyle/>
          <a:p>
            <a:pPr>
              <a:defRPr/>
            </a:pPr>
            <a:fld id="{A79AE73A-1CF7-4002-9E13-42B37F2B61E6}" type="slidenum">
              <a:rPr lang="en-US"/>
              <a:pPr>
                <a:defRPr/>
              </a:pPr>
              <a:t>21</a:t>
            </a:fld>
            <a:endParaRPr lang="en-US"/>
          </a:p>
        </p:txBody>
      </p:sp>
      <p:graphicFrame>
        <p:nvGraphicFramePr>
          <p:cNvPr id="5" name="Table 4">
            <a:extLst>
              <a:ext uri="{FF2B5EF4-FFF2-40B4-BE49-F238E27FC236}">
                <a16:creationId xmlns:a16="http://schemas.microsoft.com/office/drawing/2014/main" id="{42573B30-5B79-4263-BD2F-BA19A198A73B}"/>
              </a:ext>
            </a:extLst>
          </p:cNvPr>
          <p:cNvGraphicFramePr>
            <a:graphicFrameLocks noGrp="1"/>
          </p:cNvGraphicFramePr>
          <p:nvPr/>
        </p:nvGraphicFramePr>
        <p:xfrm>
          <a:off x="847725" y="2687638"/>
          <a:ext cx="10496550" cy="1112838"/>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1000687650"/>
                    </a:ext>
                  </a:extLst>
                </a:gridCol>
              </a:tblGrid>
              <a:tr h="370946">
                <a:tc>
                  <a:txBody>
                    <a:bodyPr/>
                    <a:lstStyle/>
                    <a:p>
                      <a:r>
                        <a:rPr lang="en-US" sz="1800" dirty="0"/>
                        <a:t>6320 Parasitic diseases otherwise not specified</a:t>
                      </a:r>
                    </a:p>
                  </a:txBody>
                  <a:tcPr marL="91430" marR="91430" marT="45733" marB="45733"/>
                </a:tc>
                <a:extLst>
                  <a:ext uri="{0D108BD9-81ED-4DB2-BD59-A6C34878D82A}">
                    <a16:rowId xmlns:a16="http://schemas.microsoft.com/office/drawing/2014/main" val="4154464511"/>
                  </a:ext>
                </a:extLst>
              </a:tr>
              <a:tr h="370946">
                <a:tc>
                  <a:txBody>
                    <a:bodyPr/>
                    <a:lstStyle/>
                    <a:p>
                      <a:r>
                        <a:rPr lang="en-US" sz="1800" dirty="0"/>
                        <a:t>Evaluate under the General Rating Formula</a:t>
                      </a:r>
                    </a:p>
                  </a:txBody>
                  <a:tcPr marL="91430" marR="91430" marT="45733" marB="45733"/>
                </a:tc>
                <a:extLst>
                  <a:ext uri="{0D108BD9-81ED-4DB2-BD59-A6C34878D82A}">
                    <a16:rowId xmlns:a16="http://schemas.microsoft.com/office/drawing/2014/main" val="2796965423"/>
                  </a:ext>
                </a:extLst>
              </a:tr>
              <a:tr h="370946">
                <a:tc>
                  <a:txBody>
                    <a:bodyPr/>
                    <a:lstStyle/>
                    <a:p>
                      <a:r>
                        <a:rPr lang="en-US" sz="1800" dirty="0"/>
                        <a:t>Note:  Rate under the appropriate body system any residual disability of infection. </a:t>
                      </a:r>
                    </a:p>
                  </a:txBody>
                  <a:tcPr marL="91430" marR="91430" marT="45733" marB="45733"/>
                </a:tc>
                <a:extLst>
                  <a:ext uri="{0D108BD9-81ED-4DB2-BD59-A6C34878D82A}">
                    <a16:rowId xmlns:a16="http://schemas.microsoft.com/office/drawing/2014/main" val="187762496"/>
                  </a:ext>
                </a:extLst>
              </a:tr>
            </a:tbl>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6325</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Infectious parasitic disease caused by larvae of roundworms found in contaminated soil </a:t>
            </a:r>
          </a:p>
          <a:p>
            <a:pPr lvl="1" eaLnBrk="1" hangingPunct="1">
              <a:spcBef>
                <a:spcPts val="0"/>
              </a:spcBef>
              <a:defRPr/>
            </a:pPr>
            <a:r>
              <a:rPr lang="en-US" dirty="0">
                <a:latin typeface="Times New Roman" panose="02020603050405020304" pitchFamily="18" charset="0"/>
              </a:rPr>
              <a:t>Transmitted by skin contact with contaminated soil</a:t>
            </a:r>
          </a:p>
          <a:p>
            <a:pPr eaLnBrk="1" hangingPunct="1">
              <a:spcBef>
                <a:spcPts val="0"/>
              </a:spcBef>
              <a:buClr>
                <a:schemeClr val="accent6">
                  <a:lumMod val="75000"/>
                </a:schemeClr>
              </a:buClr>
              <a:defRPr/>
            </a:pPr>
            <a:endParaRPr lang="en-US" dirty="0"/>
          </a:p>
          <a:p>
            <a:pPr eaLnBrk="1" hangingPunct="1">
              <a:spcBef>
                <a:spcPts val="0"/>
              </a:spcBef>
              <a:buClr>
                <a:schemeClr val="accent6">
                  <a:lumMod val="75000"/>
                </a:schemeClr>
              </a:buClr>
              <a:defRPr/>
            </a:pP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E57E5948-136A-4E6D-B0A7-EC8ECCB879F8}" type="slidenum">
              <a:rPr lang="en-US"/>
              <a:pPr>
                <a:defRPr/>
              </a:pPr>
              <a:t>22</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3429000"/>
          <a:ext cx="10496550" cy="1655802"/>
        </p:xfrm>
        <a:graphic>
          <a:graphicData uri="http://schemas.openxmlformats.org/drawingml/2006/table">
            <a:tbl>
              <a:tblPr firstRow="1" bandRow="1">
                <a:tableStyleId>{00A15C55-8517-42AA-B614-E9B94910E393}</a:tableStyleId>
              </a:tblPr>
              <a:tblGrid>
                <a:gridCol w="9883169">
                  <a:extLst>
                    <a:ext uri="{9D8B030D-6E8A-4147-A177-3AD203B41FA5}">
                      <a16:colId xmlns:a16="http://schemas.microsoft.com/office/drawing/2014/main" val="4230831254"/>
                    </a:ext>
                  </a:extLst>
                </a:gridCol>
                <a:gridCol w="613381">
                  <a:extLst>
                    <a:ext uri="{9D8B030D-6E8A-4147-A177-3AD203B41FA5}">
                      <a16:colId xmlns:a16="http://schemas.microsoft.com/office/drawing/2014/main" val="3642010777"/>
                    </a:ext>
                  </a:extLst>
                </a:gridCol>
              </a:tblGrid>
              <a:tr h="370716">
                <a:tc gridSpan="2">
                  <a:txBody>
                    <a:bodyPr/>
                    <a:lstStyle/>
                    <a:p>
                      <a:r>
                        <a:rPr lang="en-US" sz="1800" dirty="0"/>
                        <a:t>6325 </a:t>
                      </a:r>
                      <a:r>
                        <a:rPr lang="en-US" sz="1800" dirty="0" err="1"/>
                        <a:t>Hyperinfection</a:t>
                      </a:r>
                      <a:r>
                        <a:rPr lang="en-US" sz="1800" dirty="0"/>
                        <a:t> syndrome or disseminated strongyloidiasis</a:t>
                      </a:r>
                    </a:p>
                  </a:txBody>
                  <a:tcPr marL="91430" marR="91430" marT="45705" marB="45705"/>
                </a:tc>
                <a:tc hMerge="1">
                  <a:txBody>
                    <a:bodyPr/>
                    <a:lstStyle/>
                    <a:p>
                      <a:endParaRPr lang="en-US" dirty="0"/>
                    </a:p>
                  </a:txBody>
                  <a:tcPr/>
                </a:tc>
                <a:extLst>
                  <a:ext uri="{0D108BD9-81ED-4DB2-BD59-A6C34878D82A}">
                    <a16:rowId xmlns:a16="http://schemas.microsoft.com/office/drawing/2014/main" val="2775355603"/>
                  </a:ext>
                </a:extLst>
              </a:tr>
              <a:tr h="370716">
                <a:tc>
                  <a:txBody>
                    <a:bodyPr/>
                    <a:lstStyle/>
                    <a:p>
                      <a:r>
                        <a:rPr lang="en-US" sz="1800" dirty="0"/>
                        <a:t>As active disease</a:t>
                      </a:r>
                    </a:p>
                  </a:txBody>
                  <a:tcPr marL="91430" marR="91430" marT="45705" marB="45705"/>
                </a:tc>
                <a:tc>
                  <a:txBody>
                    <a:bodyPr/>
                    <a:lstStyle/>
                    <a:p>
                      <a:r>
                        <a:rPr lang="en-US" sz="1800" dirty="0"/>
                        <a:t>100</a:t>
                      </a:r>
                    </a:p>
                  </a:txBody>
                  <a:tcPr marL="91430" marR="91430" marT="45705" marB="45705"/>
                </a:tc>
                <a:extLst>
                  <a:ext uri="{0D108BD9-81ED-4DB2-BD59-A6C34878D82A}">
                    <a16:rowId xmlns:a16="http://schemas.microsoft.com/office/drawing/2014/main" val="1686109687"/>
                  </a:ext>
                </a:extLst>
              </a:tr>
              <a:tr h="914330">
                <a:tc gridSpan="2">
                  <a:txBody>
                    <a:bodyPr/>
                    <a:lstStyle/>
                    <a:p>
                      <a:r>
                        <a:rPr lang="en-US" sz="1800" dirty="0"/>
                        <a:t>Note:  Continue the rating of 100 percent through active disease followed by a mandatory VA exam.  If there is no relapse, rate on residual disability.  Any change in evaluation based upon that or any subsequent examination shall be subject to the provisions of §3.105(e) of this chapter.</a:t>
                      </a:r>
                    </a:p>
                  </a:txBody>
                  <a:tcPr marL="91430" marR="91430" marT="45705" marB="45705"/>
                </a:tc>
                <a:tc hMerge="1">
                  <a:txBody>
                    <a:bodyPr/>
                    <a:lstStyle/>
                    <a:p>
                      <a:endParaRPr lang="en-US" dirty="0"/>
                    </a:p>
                  </a:txBody>
                  <a:tcPr/>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6326</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Infectious parasitic disease caused by flatworms found in contaminated freshwater</a:t>
            </a:r>
          </a:p>
          <a:p>
            <a:pPr lvl="1" eaLnBrk="1" hangingPunct="1">
              <a:spcBef>
                <a:spcPts val="0"/>
              </a:spcBef>
              <a:defRPr/>
            </a:pPr>
            <a:r>
              <a:rPr lang="en-US" dirty="0">
                <a:latin typeface="Times New Roman" panose="02020603050405020304" pitchFamily="18" charset="0"/>
              </a:rPr>
              <a:t>Transmitted by skin contact with contaminated water</a:t>
            </a:r>
          </a:p>
          <a:p>
            <a:pPr eaLnBrk="1" hangingPunct="1">
              <a:spcBef>
                <a:spcPts val="0"/>
              </a:spcBef>
              <a:buClr>
                <a:schemeClr val="accent6">
                  <a:lumMod val="75000"/>
                </a:schemeClr>
              </a:buClr>
              <a:defRPr/>
            </a:pP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EDB84CC9-5615-46A3-A2D7-31746F8562B6}" type="slidenum">
              <a:rPr lang="en-US"/>
              <a:pPr>
                <a:defRPr/>
              </a:pPr>
              <a:t>23</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3429000"/>
          <a:ext cx="10496550" cy="1655802"/>
        </p:xfrm>
        <a:graphic>
          <a:graphicData uri="http://schemas.openxmlformats.org/drawingml/2006/table">
            <a:tbl>
              <a:tblPr firstRow="1" bandRow="1">
                <a:tableStyleId>{00A15C55-8517-42AA-B614-E9B94910E393}</a:tableStyleId>
              </a:tblPr>
              <a:tblGrid>
                <a:gridCol w="9883169">
                  <a:extLst>
                    <a:ext uri="{9D8B030D-6E8A-4147-A177-3AD203B41FA5}">
                      <a16:colId xmlns:a16="http://schemas.microsoft.com/office/drawing/2014/main" val="4230831254"/>
                    </a:ext>
                  </a:extLst>
                </a:gridCol>
                <a:gridCol w="613381">
                  <a:extLst>
                    <a:ext uri="{9D8B030D-6E8A-4147-A177-3AD203B41FA5}">
                      <a16:colId xmlns:a16="http://schemas.microsoft.com/office/drawing/2014/main" val="3642010777"/>
                    </a:ext>
                  </a:extLst>
                </a:gridCol>
              </a:tblGrid>
              <a:tr h="370716">
                <a:tc gridSpan="2">
                  <a:txBody>
                    <a:bodyPr/>
                    <a:lstStyle/>
                    <a:p>
                      <a:r>
                        <a:rPr lang="en-US" sz="1800" dirty="0"/>
                        <a:t>6326 Schistosomiasis</a:t>
                      </a:r>
                    </a:p>
                  </a:txBody>
                  <a:tcPr marL="91430" marR="91430" marT="45705" marB="45705"/>
                </a:tc>
                <a:tc hMerge="1">
                  <a:txBody>
                    <a:bodyPr/>
                    <a:lstStyle/>
                    <a:p>
                      <a:endParaRPr lang="en-US" dirty="0"/>
                    </a:p>
                  </a:txBody>
                  <a:tcPr/>
                </a:tc>
                <a:extLst>
                  <a:ext uri="{0D108BD9-81ED-4DB2-BD59-A6C34878D82A}">
                    <a16:rowId xmlns:a16="http://schemas.microsoft.com/office/drawing/2014/main" val="2775355603"/>
                  </a:ext>
                </a:extLst>
              </a:tr>
              <a:tr h="370716">
                <a:tc>
                  <a:txBody>
                    <a:bodyPr/>
                    <a:lstStyle/>
                    <a:p>
                      <a:r>
                        <a:rPr lang="en-US" sz="1800" dirty="0"/>
                        <a:t>As acute or asymptomatic chronic disease</a:t>
                      </a:r>
                    </a:p>
                  </a:txBody>
                  <a:tcPr marL="91430" marR="91430" marT="45705" marB="45705"/>
                </a:tc>
                <a:tc>
                  <a:txBody>
                    <a:bodyPr/>
                    <a:lstStyle/>
                    <a:p>
                      <a:r>
                        <a:rPr lang="en-US" sz="1800" dirty="0"/>
                        <a:t>0</a:t>
                      </a:r>
                    </a:p>
                  </a:txBody>
                  <a:tcPr marL="91430" marR="91430" marT="45705" marB="45705"/>
                </a:tc>
                <a:extLst>
                  <a:ext uri="{0D108BD9-81ED-4DB2-BD59-A6C34878D82A}">
                    <a16:rowId xmlns:a16="http://schemas.microsoft.com/office/drawing/2014/main" val="1686109687"/>
                  </a:ext>
                </a:extLst>
              </a:tr>
              <a:tr h="914330">
                <a:tc gridSpan="2">
                  <a:txBody>
                    <a:bodyPr/>
                    <a:lstStyle/>
                    <a:p>
                      <a:r>
                        <a:rPr lang="en-US" sz="1800" dirty="0"/>
                        <a:t>Note:  Rate under the appropriate body system any residual disability of infection, which includes, but is not limited to, conditions of the liver, intestinal system, female genital tract, genitourinary tract, or central nervous system. </a:t>
                      </a:r>
                    </a:p>
                  </a:txBody>
                  <a:tcPr marL="91430" marR="91430" marT="45705" marB="45705"/>
                </a:tc>
                <a:tc hMerge="1">
                  <a:txBody>
                    <a:bodyPr/>
                    <a:lstStyle/>
                    <a:p>
                      <a:endParaRPr lang="en-US" dirty="0"/>
                    </a:p>
                  </a:txBody>
                  <a:tcPr/>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6329</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Viral infection transmitted by infected mosquito</a:t>
            </a:r>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851F2749-32AE-406D-AE46-3B0752434544}" type="slidenum">
              <a:rPr lang="en-US"/>
              <a:pPr>
                <a:defRPr/>
              </a:pPr>
              <a:t>24</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2632075"/>
          <a:ext cx="10496550" cy="1382713"/>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1096">
                <a:tc>
                  <a:txBody>
                    <a:bodyPr/>
                    <a:lstStyle/>
                    <a:p>
                      <a:r>
                        <a:rPr lang="en-US" sz="1800" dirty="0"/>
                        <a:t>6329 Hemorrhagic fevers, including dengue, yellow fever, and others</a:t>
                      </a:r>
                    </a:p>
                  </a:txBody>
                  <a:tcPr marL="91430" marR="91430" marT="45752" marB="45752"/>
                </a:tc>
                <a:extLst>
                  <a:ext uri="{0D108BD9-81ED-4DB2-BD59-A6C34878D82A}">
                    <a16:rowId xmlns:a16="http://schemas.microsoft.com/office/drawing/2014/main" val="2775355603"/>
                  </a:ext>
                </a:extLst>
              </a:tr>
              <a:tr h="371096">
                <a:tc>
                  <a:txBody>
                    <a:bodyPr/>
                    <a:lstStyle/>
                    <a:p>
                      <a:r>
                        <a:rPr lang="en-US" sz="1800" dirty="0"/>
                        <a:t>Evaluate under the General Rating Formula</a:t>
                      </a:r>
                    </a:p>
                  </a:txBody>
                  <a:tcPr marL="91430" marR="91430" marT="45752" marB="45752"/>
                </a:tc>
                <a:extLst>
                  <a:ext uri="{0D108BD9-81ED-4DB2-BD59-A6C34878D82A}">
                    <a16:rowId xmlns:a16="http://schemas.microsoft.com/office/drawing/2014/main" val="1686109687"/>
                  </a:ext>
                </a:extLst>
              </a:tr>
              <a:tr h="640521">
                <a:tc>
                  <a:txBody>
                    <a:bodyPr/>
                    <a:lstStyle/>
                    <a:p>
                      <a:r>
                        <a:rPr lang="en-US" sz="1800" dirty="0"/>
                        <a:t>Note:  Rate under the appropriate body system any residual disability of infection, which includes, but is not limited to, conditions of the central nervous system, liver, or kidney. </a:t>
                      </a:r>
                    </a:p>
                  </a:txBody>
                  <a:tcPr marL="91430" marR="91430" marT="45752" marB="45752"/>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6330</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Infectious disease caused by bacteria</a:t>
            </a:r>
          </a:p>
          <a:p>
            <a:pPr lvl="1" eaLnBrk="1" hangingPunct="1">
              <a:spcBef>
                <a:spcPts val="0"/>
              </a:spcBef>
              <a:defRPr/>
            </a:pPr>
            <a:r>
              <a:rPr lang="en-US" dirty="0">
                <a:latin typeface="Times New Roman" panose="02020603050405020304" pitchFamily="18" charset="0"/>
              </a:rPr>
              <a:t>Most common cause enteritis (food poisoning)</a:t>
            </a:r>
          </a:p>
          <a:p>
            <a:pPr lvl="1" eaLnBrk="1" hangingPunct="1">
              <a:spcBef>
                <a:spcPts val="0"/>
              </a:spcBef>
              <a:defRPr/>
            </a:pPr>
            <a:r>
              <a:rPr lang="en-US" dirty="0">
                <a:latin typeface="Times New Roman" panose="02020603050405020304" pitchFamily="18" charset="0"/>
              </a:rPr>
              <a:t>Caused by consuming raw/undercooked poultry, unpasteurized milk, or contaminated water</a:t>
            </a:r>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2BD0712A-2B29-493D-AB64-5291EBCAB7B4}" type="slidenum">
              <a:rPr lang="en-US"/>
              <a:pPr>
                <a:defRPr/>
              </a:pPr>
              <a:t>25</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3636963"/>
          <a:ext cx="10496550" cy="138116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0575">
                <a:tc>
                  <a:txBody>
                    <a:bodyPr/>
                    <a:lstStyle/>
                    <a:p>
                      <a:r>
                        <a:rPr lang="en-US" sz="1800" dirty="0"/>
                        <a:t>6330 </a:t>
                      </a:r>
                      <a:r>
                        <a:rPr lang="en-US" sz="1800" i="1" dirty="0"/>
                        <a:t>Campylobacter </a:t>
                      </a:r>
                      <a:r>
                        <a:rPr lang="en-US" sz="1800" i="1" dirty="0" err="1"/>
                        <a:t>jejuni</a:t>
                      </a:r>
                      <a:r>
                        <a:rPr lang="en-US" sz="1800" i="1" dirty="0"/>
                        <a:t> </a:t>
                      </a:r>
                      <a:r>
                        <a:rPr lang="en-US" sz="1800" dirty="0"/>
                        <a:t>infection</a:t>
                      </a:r>
                    </a:p>
                  </a:txBody>
                  <a:tcPr marL="91430" marR="91430" marT="45688" marB="45688"/>
                </a:tc>
                <a:extLst>
                  <a:ext uri="{0D108BD9-81ED-4DB2-BD59-A6C34878D82A}">
                    <a16:rowId xmlns:a16="http://schemas.microsoft.com/office/drawing/2014/main" val="2775355603"/>
                  </a:ext>
                </a:extLst>
              </a:tr>
              <a:tr h="370575">
                <a:tc>
                  <a:txBody>
                    <a:bodyPr/>
                    <a:lstStyle/>
                    <a:p>
                      <a:r>
                        <a:rPr lang="en-US" sz="1800" dirty="0"/>
                        <a:t>Evaluate under the General Rating Formula</a:t>
                      </a:r>
                    </a:p>
                  </a:txBody>
                  <a:tcPr marL="91430" marR="91430" marT="45688" marB="45688"/>
                </a:tc>
                <a:extLst>
                  <a:ext uri="{0D108BD9-81ED-4DB2-BD59-A6C34878D82A}">
                    <a16:rowId xmlns:a16="http://schemas.microsoft.com/office/drawing/2014/main" val="1686109687"/>
                  </a:ext>
                </a:extLst>
              </a:tr>
              <a:tr h="639975">
                <a:tc>
                  <a:txBody>
                    <a:bodyPr/>
                    <a:lstStyle/>
                    <a:p>
                      <a:r>
                        <a:rPr lang="en-US" sz="1800" dirty="0"/>
                        <a:t>Note:  Rate under the appropriate body system any residual disability of infection, which includes, but is not limited to, Guillain-Barre syndrome, reactive arthritis, or uveitis. </a:t>
                      </a:r>
                    </a:p>
                  </a:txBody>
                  <a:tcPr marL="91430" marR="91430" marT="45688" marB="45688"/>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6331</a:t>
            </a:r>
          </a:p>
        </p:txBody>
      </p:sp>
      <p:sp>
        <p:nvSpPr>
          <p:cNvPr id="36867" name="Content Placeholder 2">
            <a:extLst>
              <a:ext uri="{FF2B5EF4-FFF2-40B4-BE49-F238E27FC236}">
                <a16:creationId xmlns:a16="http://schemas.microsoft.com/office/drawing/2014/main" id="{56F4E4B0-E9A8-4592-A337-B6E9659F015D}"/>
              </a:ext>
            </a:extLst>
          </p:cNvPr>
          <p:cNvSpPr>
            <a:spLocks noGrp="1" noChangeArrowheads="1"/>
          </p:cNvSpPr>
          <p:nvPr>
            <p:ph idx="1"/>
          </p:nvPr>
        </p:nvSpPr>
        <p:spPr>
          <a:xfrm>
            <a:off x="847725" y="1622425"/>
            <a:ext cx="10945813" cy="4262438"/>
          </a:xfrm>
        </p:spPr>
        <p:txBody>
          <a:bodyPr/>
          <a:lstStyle/>
          <a:p>
            <a:pPr eaLnBrk="1" hangingPunct="1">
              <a:spcBef>
                <a:spcPct val="0"/>
              </a:spcBef>
            </a:pPr>
            <a:r>
              <a:rPr lang="en-US" altLang="en-US"/>
              <a:t>New diagnostic code</a:t>
            </a:r>
          </a:p>
          <a:p>
            <a:pPr eaLnBrk="1" hangingPunct="1">
              <a:spcBef>
                <a:spcPct val="0"/>
              </a:spcBef>
            </a:pPr>
            <a:r>
              <a:rPr lang="en-US" altLang="en-US"/>
              <a:t>Infectious disease caused by bacteria </a:t>
            </a:r>
          </a:p>
          <a:p>
            <a:pPr lvl="1" eaLnBrk="1" hangingPunct="1">
              <a:spcBef>
                <a:spcPct val="0"/>
              </a:spcBef>
            </a:pPr>
            <a:r>
              <a:rPr lang="en-US" altLang="en-US">
                <a:latin typeface="Times New Roman" panose="02020603050405020304" pitchFamily="18" charset="0"/>
              </a:rPr>
              <a:t>Transmitted by direct contact with, or breathing in bacteria found in contaminated/infected dust from birth products, urine, feces, and milk</a:t>
            </a:r>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16537FB5-EB31-474D-99D5-9213972A8BDE}" type="slidenum">
              <a:rPr lang="en-US"/>
              <a:pPr>
                <a:defRPr/>
              </a:pPr>
              <a:t>26</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3429000"/>
          <a:ext cx="10496550" cy="1655802"/>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0716">
                <a:tc>
                  <a:txBody>
                    <a:bodyPr/>
                    <a:lstStyle/>
                    <a:p>
                      <a:r>
                        <a:rPr lang="en-US" sz="1800" dirty="0"/>
                        <a:t>6331 </a:t>
                      </a:r>
                      <a:r>
                        <a:rPr lang="fr-FR" sz="1800" i="1" dirty="0" err="1"/>
                        <a:t>Coxiella</a:t>
                      </a:r>
                      <a:r>
                        <a:rPr lang="fr-FR" sz="1800" i="1" dirty="0"/>
                        <a:t> </a:t>
                      </a:r>
                      <a:r>
                        <a:rPr lang="fr-FR" sz="1800" i="1" dirty="0" err="1"/>
                        <a:t>burnetii</a:t>
                      </a:r>
                      <a:r>
                        <a:rPr lang="fr-FR" sz="1800" i="1" dirty="0"/>
                        <a:t> </a:t>
                      </a:r>
                      <a:r>
                        <a:rPr lang="fr-FR" sz="1800" dirty="0"/>
                        <a:t>infection (Q </a:t>
                      </a:r>
                      <a:r>
                        <a:rPr lang="fr-FR" sz="1800" dirty="0" err="1"/>
                        <a:t>fever</a:t>
                      </a:r>
                      <a:r>
                        <a:rPr lang="fr-FR" sz="1800" dirty="0"/>
                        <a:t>)</a:t>
                      </a:r>
                      <a:endParaRPr lang="en-US" sz="1800" dirty="0"/>
                    </a:p>
                  </a:txBody>
                  <a:tcPr marL="91430" marR="91430" marT="45705" marB="45705"/>
                </a:tc>
                <a:extLst>
                  <a:ext uri="{0D108BD9-81ED-4DB2-BD59-A6C34878D82A}">
                    <a16:rowId xmlns:a16="http://schemas.microsoft.com/office/drawing/2014/main" val="2775355603"/>
                  </a:ext>
                </a:extLst>
              </a:tr>
              <a:tr h="370716">
                <a:tc>
                  <a:txBody>
                    <a:bodyPr/>
                    <a:lstStyle/>
                    <a:p>
                      <a:r>
                        <a:rPr lang="en-US" sz="1800" dirty="0"/>
                        <a:t>Evaluate under the General Rating Formula</a:t>
                      </a:r>
                    </a:p>
                  </a:txBody>
                  <a:tcPr marL="91430" marR="91430" marT="45705" marB="45705"/>
                </a:tc>
                <a:extLst>
                  <a:ext uri="{0D108BD9-81ED-4DB2-BD59-A6C34878D82A}">
                    <a16:rowId xmlns:a16="http://schemas.microsoft.com/office/drawing/2014/main" val="1686109687"/>
                  </a:ext>
                </a:extLst>
              </a:tr>
              <a:tr h="914330">
                <a:tc>
                  <a:txBody>
                    <a:bodyPr/>
                    <a:lstStyle/>
                    <a:p>
                      <a:r>
                        <a:rPr lang="en-US" sz="1800" dirty="0"/>
                        <a:t>Note:  Rate under the appropriate body system any residual disability of infection, which includes, but is not limited to, chronic hepatitis, endocarditis, osteomyelitis, post Q-fever chronic fatigue syndrome, or vascular infections.  </a:t>
                      </a:r>
                    </a:p>
                  </a:txBody>
                  <a:tcPr marL="91430" marR="91430" marT="45705" marB="45705"/>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6333</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sz="2600" dirty="0"/>
              <a:t>New diagnostic code</a:t>
            </a:r>
          </a:p>
          <a:p>
            <a:pPr eaLnBrk="1" hangingPunct="1">
              <a:spcBef>
                <a:spcPts val="0"/>
              </a:spcBef>
              <a:buClr>
                <a:schemeClr val="accent6">
                  <a:lumMod val="75000"/>
                </a:schemeClr>
              </a:buClr>
              <a:defRPr/>
            </a:pPr>
            <a:r>
              <a:rPr lang="en-US" sz="2600" dirty="0"/>
              <a:t>Infectious disease caused by bacteria</a:t>
            </a:r>
          </a:p>
          <a:p>
            <a:pPr lvl="1" eaLnBrk="1" hangingPunct="1">
              <a:spcBef>
                <a:spcPts val="0"/>
              </a:spcBef>
              <a:defRPr/>
            </a:pPr>
            <a:r>
              <a:rPr lang="en-US" sz="2200" dirty="0">
                <a:latin typeface="Times New Roman" panose="02020603050405020304" pitchFamily="18" charset="0"/>
              </a:rPr>
              <a:t>Most common bacterial pathogen causing gastrointestinal infection (food poisoning), caused by:</a:t>
            </a:r>
          </a:p>
          <a:p>
            <a:pPr lvl="2" eaLnBrk="1" hangingPunct="1">
              <a:spcBef>
                <a:spcPts val="0"/>
              </a:spcBef>
              <a:defRPr/>
            </a:pPr>
            <a:r>
              <a:rPr lang="en-US" dirty="0">
                <a:latin typeface="Times New Roman" panose="02020603050405020304" pitchFamily="18" charset="0"/>
              </a:rPr>
              <a:t>Contaminated meat, poultry, raw milk, eggs, egg products, and water</a:t>
            </a:r>
          </a:p>
          <a:p>
            <a:pPr lvl="1" eaLnBrk="1" hangingPunct="1">
              <a:spcBef>
                <a:spcPts val="0"/>
              </a:spcBef>
              <a:defRPr/>
            </a:pPr>
            <a:r>
              <a:rPr lang="en-US" sz="2200" dirty="0">
                <a:latin typeface="Times New Roman" panose="02020603050405020304" pitchFamily="18" charset="0"/>
              </a:rPr>
              <a:t>Also caused by direct and indirect contact with many species of animals, to include:</a:t>
            </a:r>
          </a:p>
          <a:p>
            <a:pPr lvl="2" eaLnBrk="1" hangingPunct="1">
              <a:spcBef>
                <a:spcPts val="0"/>
              </a:spcBef>
              <a:defRPr/>
            </a:pPr>
            <a:r>
              <a:rPr lang="en-US" dirty="0">
                <a:latin typeface="Times New Roman" panose="02020603050405020304" pitchFamily="18" charset="0"/>
              </a:rPr>
              <a:t>Reptiles such as turtles, lizards and snakes</a:t>
            </a:r>
          </a:p>
          <a:p>
            <a:pPr lvl="2" eaLnBrk="1" hangingPunct="1">
              <a:spcBef>
                <a:spcPts val="0"/>
              </a:spcBef>
              <a:defRPr/>
            </a:pPr>
            <a:r>
              <a:rPr lang="en-US" dirty="0">
                <a:latin typeface="Times New Roman" panose="02020603050405020304" pitchFamily="18" charset="0"/>
              </a:rPr>
              <a:t>Amphibians such as frogs and salamanders </a:t>
            </a: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E879C0A4-D17C-4278-87B8-C7CD03F6505B}" type="slidenum">
              <a:rPr lang="en-US"/>
              <a:pPr>
                <a:defRPr/>
              </a:pPr>
              <a:t>27</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4503738"/>
          <a:ext cx="10496550" cy="138116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0575">
                <a:tc>
                  <a:txBody>
                    <a:bodyPr/>
                    <a:lstStyle/>
                    <a:p>
                      <a:r>
                        <a:rPr lang="en-US" sz="1800" dirty="0"/>
                        <a:t>6333 Nontyphoid </a:t>
                      </a:r>
                      <a:r>
                        <a:rPr lang="en-US" sz="1800" i="1" dirty="0"/>
                        <a:t>Salmonella</a:t>
                      </a:r>
                      <a:r>
                        <a:rPr lang="en-US" sz="1800" dirty="0"/>
                        <a:t> infections</a:t>
                      </a:r>
                    </a:p>
                  </a:txBody>
                  <a:tcPr marL="91430" marR="91430" marT="45688" marB="45688"/>
                </a:tc>
                <a:extLst>
                  <a:ext uri="{0D108BD9-81ED-4DB2-BD59-A6C34878D82A}">
                    <a16:rowId xmlns:a16="http://schemas.microsoft.com/office/drawing/2014/main" val="2775355603"/>
                  </a:ext>
                </a:extLst>
              </a:tr>
              <a:tr h="370575">
                <a:tc>
                  <a:txBody>
                    <a:bodyPr/>
                    <a:lstStyle/>
                    <a:p>
                      <a:r>
                        <a:rPr lang="en-US" sz="1800" dirty="0"/>
                        <a:t>Evaluate under the General Rating Formula</a:t>
                      </a:r>
                    </a:p>
                  </a:txBody>
                  <a:tcPr marL="91430" marR="91430" marT="45688" marB="45688"/>
                </a:tc>
                <a:extLst>
                  <a:ext uri="{0D108BD9-81ED-4DB2-BD59-A6C34878D82A}">
                    <a16:rowId xmlns:a16="http://schemas.microsoft.com/office/drawing/2014/main" val="1686109687"/>
                  </a:ext>
                </a:extLst>
              </a:tr>
              <a:tr h="639975">
                <a:tc>
                  <a:txBody>
                    <a:bodyPr/>
                    <a:lstStyle/>
                    <a:p>
                      <a:r>
                        <a:rPr lang="en-US" sz="1800" dirty="0"/>
                        <a:t>Note:  Rate under the appropriate body system any residual disability of infection, which includes, but is not limited to, reactive arthritis.  </a:t>
                      </a:r>
                    </a:p>
                  </a:txBody>
                  <a:tcPr marL="91430" marR="91430" marT="45688" marB="45688"/>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6334</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Infectious disease caused by bacteria</a:t>
            </a:r>
          </a:p>
          <a:p>
            <a:pPr lvl="1" eaLnBrk="1" hangingPunct="1">
              <a:spcBef>
                <a:spcPts val="0"/>
              </a:spcBef>
              <a:defRPr/>
            </a:pPr>
            <a:r>
              <a:rPr lang="en-US" dirty="0">
                <a:latin typeface="Times New Roman" panose="02020603050405020304" pitchFamily="18" charset="0"/>
              </a:rPr>
              <a:t>Common cause of gastroenteritis</a:t>
            </a:r>
          </a:p>
          <a:p>
            <a:pPr lvl="1" eaLnBrk="1" hangingPunct="1">
              <a:spcBef>
                <a:spcPts val="0"/>
              </a:spcBef>
              <a:defRPr/>
            </a:pPr>
            <a:r>
              <a:rPr lang="en-US" dirty="0">
                <a:latin typeface="Times New Roman" panose="02020603050405020304" pitchFamily="18" charset="0"/>
              </a:rPr>
              <a:t>Transmitted directly and indirectly</a:t>
            </a:r>
          </a:p>
          <a:p>
            <a:pPr lvl="2" eaLnBrk="1" hangingPunct="1">
              <a:spcBef>
                <a:spcPts val="0"/>
              </a:spcBef>
              <a:defRPr/>
            </a:pPr>
            <a:r>
              <a:rPr lang="en-US" dirty="0">
                <a:latin typeface="Times New Roman" panose="02020603050405020304" pitchFamily="18" charset="0"/>
              </a:rPr>
              <a:t>Fecal-oral route</a:t>
            </a:r>
          </a:p>
          <a:p>
            <a:pPr lvl="2" eaLnBrk="1" hangingPunct="1">
              <a:spcBef>
                <a:spcPts val="0"/>
              </a:spcBef>
              <a:defRPr/>
            </a:pPr>
            <a:r>
              <a:rPr lang="en-US" dirty="0">
                <a:latin typeface="Times New Roman" panose="02020603050405020304" pitchFamily="18" charset="0"/>
              </a:rPr>
              <a:t>Contaminated food</a:t>
            </a:r>
          </a:p>
          <a:p>
            <a:pPr eaLnBrk="1" hangingPunct="1">
              <a:spcBef>
                <a:spcPts val="0"/>
              </a:spcBef>
              <a:buClr>
                <a:schemeClr val="accent6">
                  <a:lumMod val="75000"/>
                </a:schemeClr>
              </a:buClr>
              <a:defRPr/>
            </a:pPr>
            <a:endParaRPr lang="en-US" dirty="0"/>
          </a:p>
          <a:p>
            <a:pPr eaLnBrk="1" hangingPunct="1">
              <a:spcBef>
                <a:spcPts val="0"/>
              </a:spcBef>
              <a:buClr>
                <a:schemeClr val="accent6">
                  <a:lumMod val="75000"/>
                </a:schemeClr>
              </a:buClr>
              <a:defRPr/>
            </a:pPr>
            <a:endParaRPr lang="en-US" i="1" dirty="0"/>
          </a:p>
          <a:p>
            <a:pPr eaLnBrk="1" hangingPunct="1">
              <a:spcBef>
                <a:spcPts val="0"/>
              </a:spcBef>
              <a:buClr>
                <a:schemeClr val="accent6">
                  <a:lumMod val="75000"/>
                </a:schemeClr>
              </a:buClr>
              <a:defRPr/>
            </a:pP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BCA8CE27-BBC6-4D5A-A318-AC04EF72E1EF}" type="slidenum">
              <a:rPr lang="en-US"/>
              <a:pPr>
                <a:defRPr/>
              </a:pPr>
              <a:t>28</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3970338"/>
          <a:ext cx="10496550" cy="138116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0575">
                <a:tc>
                  <a:txBody>
                    <a:bodyPr/>
                    <a:lstStyle/>
                    <a:p>
                      <a:r>
                        <a:rPr lang="en-US" sz="1800" dirty="0"/>
                        <a:t>6334 </a:t>
                      </a:r>
                      <a:r>
                        <a:rPr lang="en-US" sz="1800" i="1" dirty="0"/>
                        <a:t>Shigella </a:t>
                      </a:r>
                      <a:r>
                        <a:rPr lang="en-US" sz="1800" dirty="0"/>
                        <a:t>infections</a:t>
                      </a:r>
                    </a:p>
                  </a:txBody>
                  <a:tcPr marL="91430" marR="91430" marT="45688" marB="45688"/>
                </a:tc>
                <a:extLst>
                  <a:ext uri="{0D108BD9-81ED-4DB2-BD59-A6C34878D82A}">
                    <a16:rowId xmlns:a16="http://schemas.microsoft.com/office/drawing/2014/main" val="2775355603"/>
                  </a:ext>
                </a:extLst>
              </a:tr>
              <a:tr h="370575">
                <a:tc>
                  <a:txBody>
                    <a:bodyPr/>
                    <a:lstStyle/>
                    <a:p>
                      <a:r>
                        <a:rPr lang="en-US" sz="1800" dirty="0"/>
                        <a:t>Evaluate under the General Rating Formula</a:t>
                      </a:r>
                    </a:p>
                  </a:txBody>
                  <a:tcPr marL="91430" marR="91430" marT="45688" marB="45688"/>
                </a:tc>
                <a:extLst>
                  <a:ext uri="{0D108BD9-81ED-4DB2-BD59-A6C34878D82A}">
                    <a16:rowId xmlns:a16="http://schemas.microsoft.com/office/drawing/2014/main" val="1686109687"/>
                  </a:ext>
                </a:extLst>
              </a:tr>
              <a:tr h="639975">
                <a:tc>
                  <a:txBody>
                    <a:bodyPr/>
                    <a:lstStyle/>
                    <a:p>
                      <a:r>
                        <a:rPr lang="en-US" sz="1800" dirty="0"/>
                        <a:t>Note:  Rate under the appropriate body system any residual disability of infection, which includes, but is not limited to, hemolytic-uremic syndrome or reactive arthritis.  </a:t>
                      </a:r>
                    </a:p>
                  </a:txBody>
                  <a:tcPr marL="91430" marR="91430" marT="45688" marB="45688"/>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48FFA-A498-486F-8414-97B3DF2E7054}"/>
              </a:ext>
            </a:extLst>
          </p:cNvPr>
          <p:cNvSpPr>
            <a:spLocks noGrp="1"/>
          </p:cNvSpPr>
          <p:nvPr>
            <p:ph type="title"/>
          </p:nvPr>
        </p:nvSpPr>
        <p:spPr>
          <a:xfrm>
            <a:off x="2138363" y="0"/>
            <a:ext cx="9717087" cy="1150938"/>
          </a:xfrm>
        </p:spPr>
        <p:txBody>
          <a:bodyPr/>
          <a:lstStyle/>
          <a:p>
            <a:pPr eaLnBrk="1" hangingPunct="1">
              <a:defRPr/>
            </a:pPr>
            <a:r>
              <a:rPr lang="en-US" dirty="0"/>
              <a:t>Diagnostic code 6335</a:t>
            </a:r>
          </a:p>
        </p:txBody>
      </p:sp>
      <p:sp>
        <p:nvSpPr>
          <p:cNvPr id="3" name="Content Placeholder 2">
            <a:extLst>
              <a:ext uri="{FF2B5EF4-FFF2-40B4-BE49-F238E27FC236}">
                <a16:creationId xmlns:a16="http://schemas.microsoft.com/office/drawing/2014/main" id="{13FF2F5F-2115-41E3-92B7-D32460D4A0EB}"/>
              </a:ext>
            </a:extLst>
          </p:cNvPr>
          <p:cNvSpPr>
            <a:spLocks noGrp="1"/>
          </p:cNvSpPr>
          <p:nvPr>
            <p:ph idx="1"/>
          </p:nvPr>
        </p:nvSpPr>
        <p:spPr>
          <a:xfrm>
            <a:off x="847725" y="1622425"/>
            <a:ext cx="10945813" cy="4262438"/>
          </a:xfrm>
        </p:spPr>
        <p:txBody>
          <a:bodyPr>
            <a:normAutofit/>
          </a:bodyPr>
          <a:lstStyle/>
          <a:p>
            <a:pPr eaLnBrk="1" hangingPunct="1">
              <a:spcBef>
                <a:spcPts val="0"/>
              </a:spcBef>
              <a:buClr>
                <a:schemeClr val="accent6">
                  <a:lumMod val="75000"/>
                </a:schemeClr>
              </a:buClr>
              <a:defRPr/>
            </a:pPr>
            <a:r>
              <a:rPr lang="en-US" dirty="0"/>
              <a:t>New diagnostic code</a:t>
            </a:r>
          </a:p>
          <a:p>
            <a:pPr eaLnBrk="1" hangingPunct="1">
              <a:spcBef>
                <a:spcPts val="0"/>
              </a:spcBef>
              <a:buClr>
                <a:schemeClr val="accent6">
                  <a:lumMod val="75000"/>
                </a:schemeClr>
              </a:buClr>
              <a:defRPr/>
            </a:pPr>
            <a:r>
              <a:rPr lang="en-US" dirty="0"/>
              <a:t>Viral infection transmitted by mosquitos </a:t>
            </a:r>
          </a:p>
          <a:p>
            <a:pPr eaLnBrk="1" hangingPunct="1">
              <a:spcBef>
                <a:spcPts val="0"/>
              </a:spcBef>
              <a:buClr>
                <a:schemeClr val="accent6">
                  <a:lumMod val="75000"/>
                </a:schemeClr>
              </a:buClr>
              <a:defRPr/>
            </a:pPr>
            <a:endParaRPr lang="en-US" dirty="0"/>
          </a:p>
          <a:p>
            <a:pPr marL="0" indent="0" eaLnBrk="1" hangingPunct="1">
              <a:spcBef>
                <a:spcPts val="0"/>
              </a:spcBef>
              <a:buClr>
                <a:schemeClr val="accent6">
                  <a:lumMod val="75000"/>
                </a:schemeClr>
              </a:buClr>
              <a:buFont typeface="Wingdings" panose="05000000000000000000" pitchFamily="2" charset="2"/>
              <a:buNone/>
              <a:defRPr/>
            </a:pPr>
            <a:endParaRPr lang="en-US" dirty="0"/>
          </a:p>
          <a:p>
            <a:pPr eaLnBrk="1" hangingPunct="1">
              <a:spcBef>
                <a:spcPts val="0"/>
              </a:spcBef>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B49AB752-99FC-4E82-A246-E8C8C808FDCF}"/>
              </a:ext>
            </a:extLst>
          </p:cNvPr>
          <p:cNvSpPr>
            <a:spLocks noGrp="1"/>
          </p:cNvSpPr>
          <p:nvPr>
            <p:ph type="sldNum" sz="quarter" idx="10"/>
          </p:nvPr>
        </p:nvSpPr>
        <p:spPr/>
        <p:txBody>
          <a:bodyPr/>
          <a:lstStyle/>
          <a:p>
            <a:pPr>
              <a:defRPr/>
            </a:pPr>
            <a:fld id="{A0AB271A-22E2-4DB7-91AD-5F91F984987C}" type="slidenum">
              <a:rPr lang="en-US"/>
              <a:pPr>
                <a:defRPr/>
              </a:pPr>
              <a:t>29</a:t>
            </a:fld>
            <a:endParaRPr lang="en-US"/>
          </a:p>
        </p:txBody>
      </p:sp>
      <p:graphicFrame>
        <p:nvGraphicFramePr>
          <p:cNvPr id="6" name="Table 5">
            <a:extLst>
              <a:ext uri="{FF2B5EF4-FFF2-40B4-BE49-F238E27FC236}">
                <a16:creationId xmlns:a16="http://schemas.microsoft.com/office/drawing/2014/main" id="{9FB72717-80A8-47A1-A020-C7AF4A067427}"/>
              </a:ext>
            </a:extLst>
          </p:cNvPr>
          <p:cNvGraphicFramePr>
            <a:graphicFrameLocks noGrp="1"/>
          </p:cNvGraphicFramePr>
          <p:nvPr/>
        </p:nvGraphicFramePr>
        <p:xfrm>
          <a:off x="847725" y="2738438"/>
          <a:ext cx="10496550" cy="1381166"/>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4230831254"/>
                    </a:ext>
                  </a:extLst>
                </a:gridCol>
              </a:tblGrid>
              <a:tr h="370575">
                <a:tc>
                  <a:txBody>
                    <a:bodyPr/>
                    <a:lstStyle/>
                    <a:p>
                      <a:r>
                        <a:rPr lang="en-US" sz="1800" dirty="0"/>
                        <a:t>6335 West Nile virus infection</a:t>
                      </a:r>
                    </a:p>
                  </a:txBody>
                  <a:tcPr marL="91430" marR="91430" marT="45688" marB="45688"/>
                </a:tc>
                <a:extLst>
                  <a:ext uri="{0D108BD9-81ED-4DB2-BD59-A6C34878D82A}">
                    <a16:rowId xmlns:a16="http://schemas.microsoft.com/office/drawing/2014/main" val="2775355603"/>
                  </a:ext>
                </a:extLst>
              </a:tr>
              <a:tr h="370575">
                <a:tc>
                  <a:txBody>
                    <a:bodyPr/>
                    <a:lstStyle/>
                    <a:p>
                      <a:r>
                        <a:rPr lang="en-US" sz="1800" dirty="0"/>
                        <a:t>Evaluate under the General Rating Formula</a:t>
                      </a:r>
                    </a:p>
                  </a:txBody>
                  <a:tcPr marL="91430" marR="91430" marT="45688" marB="45688"/>
                </a:tc>
                <a:extLst>
                  <a:ext uri="{0D108BD9-81ED-4DB2-BD59-A6C34878D82A}">
                    <a16:rowId xmlns:a16="http://schemas.microsoft.com/office/drawing/2014/main" val="1686109687"/>
                  </a:ext>
                </a:extLst>
              </a:tr>
              <a:tr h="639975">
                <a:tc>
                  <a:txBody>
                    <a:bodyPr/>
                    <a:lstStyle/>
                    <a:p>
                      <a:r>
                        <a:rPr lang="en-US" sz="1800" dirty="0"/>
                        <a:t>Note:  Rate under the appropriate body system any residual disability of infection, which includes, but is not limited to, variable physical, functional, or cognitive disabilities.  </a:t>
                      </a:r>
                    </a:p>
                  </a:txBody>
                  <a:tcPr marL="91430" marR="91430" marT="45688" marB="45688"/>
                </a:tc>
                <a:extLst>
                  <a:ext uri="{0D108BD9-81ED-4DB2-BD59-A6C34878D82A}">
                    <a16:rowId xmlns:a16="http://schemas.microsoft.com/office/drawing/2014/main" val="563642325"/>
                  </a:ext>
                </a:extLst>
              </a:tr>
            </a:tbl>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2D782-3E4E-43B6-BD29-11DB92572147}"/>
              </a:ext>
            </a:extLst>
          </p:cNvPr>
          <p:cNvSpPr>
            <a:spLocks noGrp="1"/>
          </p:cNvSpPr>
          <p:nvPr>
            <p:ph type="title"/>
          </p:nvPr>
        </p:nvSpPr>
        <p:spPr>
          <a:xfrm>
            <a:off x="2138363" y="0"/>
            <a:ext cx="9717087" cy="1150938"/>
          </a:xfrm>
        </p:spPr>
        <p:txBody>
          <a:bodyPr/>
          <a:lstStyle/>
          <a:p>
            <a:pPr eaLnBrk="1" hangingPunct="1">
              <a:defRPr/>
            </a:pPr>
            <a:r>
              <a:rPr lang="en-US" dirty="0"/>
              <a:t>References</a:t>
            </a:r>
            <a:endParaRPr lang="en-US" sz="1800" dirty="0"/>
          </a:p>
        </p:txBody>
      </p:sp>
      <p:sp>
        <p:nvSpPr>
          <p:cNvPr id="3" name="Content Placeholder 2">
            <a:extLst>
              <a:ext uri="{FF2B5EF4-FFF2-40B4-BE49-F238E27FC236}">
                <a16:creationId xmlns:a16="http://schemas.microsoft.com/office/drawing/2014/main" id="{6275AE6C-1DD5-4426-B559-6615CA9EC57D}"/>
              </a:ext>
            </a:extLst>
          </p:cNvPr>
          <p:cNvSpPr>
            <a:spLocks noGrp="1"/>
          </p:cNvSpPr>
          <p:nvPr>
            <p:ph idx="1"/>
          </p:nvPr>
        </p:nvSpPr>
        <p:spPr>
          <a:xfrm>
            <a:off x="909638" y="1482725"/>
            <a:ext cx="10945812" cy="4262438"/>
          </a:xfrm>
        </p:spPr>
        <p:txBody>
          <a:bodyPr>
            <a:normAutofit/>
          </a:bodyPr>
          <a:lstStyle/>
          <a:p>
            <a:pPr eaLnBrk="1" hangingPunct="1">
              <a:spcBef>
                <a:spcPts val="0"/>
              </a:spcBef>
              <a:buClr>
                <a:schemeClr val="accent6">
                  <a:lumMod val="75000"/>
                </a:schemeClr>
              </a:buClr>
              <a:buFont typeface="Arial" panose="020B0604020202020204" pitchFamily="34" charset="0"/>
              <a:buChar char="•"/>
              <a:defRPr/>
            </a:pPr>
            <a:r>
              <a:rPr lang="en-US" sz="2200" dirty="0"/>
              <a:t>38 CFR 3.105 – Revision of decisions</a:t>
            </a:r>
          </a:p>
          <a:p>
            <a:pPr eaLnBrk="1" hangingPunct="1">
              <a:spcBef>
                <a:spcPts val="0"/>
              </a:spcBef>
              <a:buClr>
                <a:schemeClr val="accent6">
                  <a:lumMod val="75000"/>
                </a:schemeClr>
              </a:buClr>
              <a:buFont typeface="Arial" panose="020B0604020202020204" pitchFamily="34" charset="0"/>
              <a:buChar char="•"/>
              <a:defRPr/>
            </a:pPr>
            <a:r>
              <a:rPr lang="en-US" sz="2200" dirty="0"/>
              <a:t>38 CFR 3.309 – Diseases subject to presumptive service connection</a:t>
            </a:r>
          </a:p>
          <a:p>
            <a:pPr eaLnBrk="1" hangingPunct="1">
              <a:spcBef>
                <a:spcPts val="0"/>
              </a:spcBef>
              <a:buClr>
                <a:schemeClr val="accent6">
                  <a:lumMod val="75000"/>
                </a:schemeClr>
              </a:buClr>
              <a:buFont typeface="Arial" panose="020B0604020202020204" pitchFamily="34" charset="0"/>
              <a:buChar char="•"/>
              <a:defRPr/>
            </a:pPr>
            <a:r>
              <a:rPr lang="en-US" sz="2200" dirty="0"/>
              <a:t>38 CFR 3.317 – Compensation for certain disabilities occurring in Persian Gulf veterans</a:t>
            </a:r>
          </a:p>
          <a:p>
            <a:pPr eaLnBrk="1" hangingPunct="1">
              <a:spcBef>
                <a:spcPts val="0"/>
              </a:spcBef>
              <a:buClr>
                <a:schemeClr val="accent6">
                  <a:lumMod val="75000"/>
                </a:schemeClr>
              </a:buClr>
              <a:buFont typeface="Arial" panose="020B0604020202020204" pitchFamily="34" charset="0"/>
              <a:buChar char="•"/>
              <a:defRPr/>
            </a:pPr>
            <a:r>
              <a:rPr lang="en-US" sz="2200" dirty="0"/>
              <a:t>38 CFR 3.400 – Effective Dates, General</a:t>
            </a:r>
          </a:p>
          <a:p>
            <a:pPr eaLnBrk="1" hangingPunct="1">
              <a:spcBef>
                <a:spcPts val="0"/>
              </a:spcBef>
              <a:buClr>
                <a:schemeClr val="accent6">
                  <a:lumMod val="75000"/>
                </a:schemeClr>
              </a:buClr>
              <a:buFont typeface="Arial" panose="020B0604020202020204" pitchFamily="34" charset="0"/>
              <a:buChar char="•"/>
              <a:defRPr/>
            </a:pPr>
            <a:r>
              <a:rPr lang="en-US" sz="2200" dirty="0"/>
              <a:t>38 CFR 4.88b – Schedule of ratings – infectious diseases, immune disorders, and nutritional deficiencies </a:t>
            </a:r>
          </a:p>
          <a:p>
            <a:pPr eaLnBrk="1" hangingPunct="1">
              <a:spcBef>
                <a:spcPts val="0"/>
              </a:spcBef>
              <a:buClr>
                <a:schemeClr val="accent6">
                  <a:lumMod val="75000"/>
                </a:schemeClr>
              </a:buClr>
              <a:buFont typeface="Arial" panose="020B0604020202020204" pitchFamily="34" charset="0"/>
              <a:buChar char="•"/>
              <a:defRPr/>
            </a:pPr>
            <a:r>
              <a:rPr lang="en-US" sz="2200" dirty="0"/>
              <a:t>38 CFR 3.951(a) – Preservation of disability ratings</a:t>
            </a:r>
          </a:p>
          <a:p>
            <a:pPr eaLnBrk="1" hangingPunct="1">
              <a:spcBef>
                <a:spcPts val="0"/>
              </a:spcBef>
              <a:buClr>
                <a:schemeClr val="accent6">
                  <a:lumMod val="75000"/>
                </a:schemeClr>
              </a:buClr>
              <a:buFont typeface="Arial" panose="020B0604020202020204" pitchFamily="34" charset="0"/>
              <a:buChar char="•"/>
              <a:defRPr/>
            </a:pPr>
            <a:r>
              <a:rPr lang="en-US" sz="2200" dirty="0"/>
              <a:t>M21-1, Part III, Subpart iv, 4.E – Infectious Diseases, Immune Disorders, and Nutritional Deficiencies </a:t>
            </a:r>
          </a:p>
          <a:p>
            <a:pPr eaLnBrk="1" hangingPunct="1">
              <a:spcBef>
                <a:spcPts val="0"/>
              </a:spcBef>
              <a:buClr>
                <a:schemeClr val="accent6">
                  <a:lumMod val="75000"/>
                </a:schemeClr>
              </a:buClr>
              <a:buFont typeface="Arial" panose="020B0604020202020204" pitchFamily="34" charset="0"/>
              <a:buChar char="•"/>
              <a:defRPr/>
            </a:pPr>
            <a:r>
              <a:rPr lang="en-US" sz="2200" dirty="0"/>
              <a:t>M21-1, Part III, Subpart iv, 5.C – Effective Dates</a:t>
            </a:r>
          </a:p>
          <a:p>
            <a:pPr eaLnBrk="1" hangingPunct="1">
              <a:spcBef>
                <a:spcPts val="0"/>
              </a:spcBef>
              <a:buClr>
                <a:schemeClr val="accent6">
                  <a:lumMod val="75000"/>
                </a:schemeClr>
              </a:buClr>
              <a:buFont typeface="Arial" panose="020B0604020202020204" pitchFamily="34" charset="0"/>
              <a:buChar char="•"/>
              <a:defRPr/>
            </a:pPr>
            <a:r>
              <a:rPr lang="en-US" sz="2200" dirty="0"/>
              <a:t>M21-1, Part II, Subpart iv, 8.C – Protected Ratings</a:t>
            </a:r>
          </a:p>
          <a:p>
            <a:pPr marL="457200" indent="-457200" eaLnBrk="1" hangingPunct="1">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71C5FF90-2F75-4203-B2B4-3FAEF32A351C}"/>
              </a:ext>
            </a:extLst>
          </p:cNvPr>
          <p:cNvSpPr>
            <a:spLocks noGrp="1"/>
          </p:cNvSpPr>
          <p:nvPr>
            <p:ph type="sldNum" sz="quarter" idx="10"/>
          </p:nvPr>
        </p:nvSpPr>
        <p:spPr/>
        <p:txBody>
          <a:bodyPr/>
          <a:lstStyle/>
          <a:p>
            <a:pPr>
              <a:defRPr/>
            </a:pPr>
            <a:fld id="{0EE6BF83-34AB-4954-AC8A-BC2EB5B9CF4D}" type="slidenum">
              <a:rPr lang="en-US"/>
              <a:pPr>
                <a:defRPr/>
              </a:pPr>
              <a:t>3</a:t>
            </a:fld>
            <a:endParaRPr lang="en-US" dirty="0"/>
          </a:p>
        </p:txBody>
      </p:sp>
      <p:sp>
        <p:nvSpPr>
          <p:cNvPr id="5" name="Rectangle 4">
            <a:extLst>
              <a:ext uri="{FF2B5EF4-FFF2-40B4-BE49-F238E27FC236}">
                <a16:creationId xmlns:a16="http://schemas.microsoft.com/office/drawing/2014/main" id="{31383D68-6D6A-4A19-8638-1EDF4FB1B7A5}"/>
              </a:ext>
            </a:extLst>
          </p:cNvPr>
          <p:cNvSpPr/>
          <p:nvPr/>
        </p:nvSpPr>
        <p:spPr bwMode="auto">
          <a:xfrm>
            <a:off x="1092200" y="5338763"/>
            <a:ext cx="9834563" cy="612775"/>
          </a:xfrm>
          <a:prstGeom prst="rect">
            <a:avLst/>
          </a:prstGeom>
          <a:solidFill>
            <a:schemeClr val="bg1"/>
          </a:solidFill>
          <a:ln w="38100" cap="flat" cmpd="sng" algn="ctr">
            <a:solidFill>
              <a:srgbClr val="C00000"/>
            </a:solidFill>
            <a:prstDash val="solid"/>
            <a:round/>
            <a:headEnd type="none" w="sm" len="sm"/>
            <a:tailEnd type="none" w="sm" len="sm"/>
          </a:ln>
          <a:effectLst/>
        </p:spPr>
        <p:txBody>
          <a:bodyPr/>
          <a:lstStyle/>
          <a:p>
            <a:pPr algn="ctr" eaLnBrk="1" hangingPunct="1">
              <a:defRPr/>
            </a:pPr>
            <a:r>
              <a:rPr lang="en-US" sz="2400" b="1" dirty="0">
                <a:solidFill>
                  <a:schemeClr val="accent6">
                    <a:lumMod val="50000"/>
                  </a:schemeClr>
                </a:solidFill>
                <a:latin typeface="Times New Roman" panose="02020603050405020304" pitchFamily="18" charset="0"/>
                <a:cs typeface="Times New Roman" panose="02020603050405020304" pitchFamily="18" charset="0"/>
              </a:rPr>
              <a:t>August 11, 2019 </a:t>
            </a:r>
            <a:r>
              <a:rPr lang="en-US" sz="2400" dirty="0">
                <a:solidFill>
                  <a:schemeClr val="accent6">
                    <a:lumMod val="50000"/>
                  </a:schemeClr>
                </a:solidFill>
                <a:latin typeface="Times New Roman" panose="02020603050405020304" pitchFamily="18" charset="0"/>
                <a:cs typeface="Times New Roman" panose="02020603050405020304" pitchFamily="18" charset="0"/>
              </a:rPr>
              <a:t>is the effective date of the rating schedule change</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7112C-B699-4306-BB79-79C218BED2EB}"/>
              </a:ext>
            </a:extLst>
          </p:cNvPr>
          <p:cNvSpPr>
            <a:spLocks noGrp="1"/>
          </p:cNvSpPr>
          <p:nvPr>
            <p:ph type="title"/>
          </p:nvPr>
        </p:nvSpPr>
        <p:spPr>
          <a:xfrm>
            <a:off x="2138363" y="0"/>
            <a:ext cx="9717087" cy="1150938"/>
          </a:xfrm>
        </p:spPr>
        <p:txBody>
          <a:bodyPr/>
          <a:lstStyle/>
          <a:p>
            <a:pPr eaLnBrk="1" hangingPunct="1">
              <a:defRPr/>
            </a:pPr>
            <a:r>
              <a:rPr lang="en-US" dirty="0"/>
              <a:t>Diagnostic code 6351</a:t>
            </a:r>
          </a:p>
        </p:txBody>
      </p:sp>
      <p:sp>
        <p:nvSpPr>
          <p:cNvPr id="3" name="Content Placeholder 2">
            <a:extLst>
              <a:ext uri="{FF2B5EF4-FFF2-40B4-BE49-F238E27FC236}">
                <a16:creationId xmlns:a16="http://schemas.microsoft.com/office/drawing/2014/main" id="{AB031BBE-E7A4-4805-8025-C5C164F1A562}"/>
              </a:ext>
            </a:extLst>
          </p:cNvPr>
          <p:cNvSpPr>
            <a:spLocks noGrp="1"/>
          </p:cNvSpPr>
          <p:nvPr>
            <p:ph idx="1"/>
          </p:nvPr>
        </p:nvSpPr>
        <p:spPr>
          <a:xfrm>
            <a:off x="847725" y="1789113"/>
            <a:ext cx="10945813" cy="4262437"/>
          </a:xfrm>
        </p:spPr>
        <p:txBody>
          <a:bodyPr>
            <a:normAutofit fontScale="92500" lnSpcReduction="10000"/>
          </a:bodyPr>
          <a:lstStyle/>
          <a:p>
            <a:pPr eaLnBrk="1" hangingPunct="1">
              <a:spcBef>
                <a:spcPts val="0"/>
              </a:spcBef>
              <a:buClr>
                <a:schemeClr val="accent6">
                  <a:lumMod val="75000"/>
                </a:schemeClr>
              </a:buClr>
              <a:defRPr/>
            </a:pPr>
            <a:r>
              <a:rPr lang="en-US" dirty="0"/>
              <a:t>HIV-related illness</a:t>
            </a:r>
          </a:p>
          <a:p>
            <a:pPr eaLnBrk="1" hangingPunct="1">
              <a:spcBef>
                <a:spcPts val="0"/>
              </a:spcBef>
              <a:buClr>
                <a:schemeClr val="accent6">
                  <a:lumMod val="75000"/>
                </a:schemeClr>
              </a:buClr>
              <a:defRPr/>
            </a:pPr>
            <a:r>
              <a:rPr lang="en-US" dirty="0"/>
              <a:t>Updated 10, 30 and 100 percent evaluation criteria</a:t>
            </a:r>
          </a:p>
          <a:p>
            <a:pPr lvl="1" eaLnBrk="1" hangingPunct="1">
              <a:spcBef>
                <a:spcPts val="0"/>
              </a:spcBef>
              <a:defRPr/>
            </a:pPr>
            <a:r>
              <a:rPr lang="en-US" dirty="0">
                <a:latin typeface="Times New Roman" panose="02020603050405020304" pitchFamily="18" charset="0"/>
              </a:rPr>
              <a:t>10 percent</a:t>
            </a:r>
          </a:p>
          <a:p>
            <a:pPr lvl="2" eaLnBrk="1" hangingPunct="1">
              <a:spcBef>
                <a:spcPts val="0"/>
              </a:spcBef>
              <a:defRPr/>
            </a:pPr>
            <a:r>
              <a:rPr lang="en-US" dirty="0">
                <a:latin typeface="Times New Roman" panose="02020603050405020304" pitchFamily="18" charset="0"/>
              </a:rPr>
              <a:t>Modified language</a:t>
            </a:r>
          </a:p>
          <a:p>
            <a:pPr lvl="2" eaLnBrk="1" hangingPunct="1">
              <a:spcBef>
                <a:spcPts val="0"/>
              </a:spcBef>
              <a:defRPr/>
            </a:pPr>
            <a:r>
              <a:rPr lang="en-US" dirty="0">
                <a:latin typeface="Times New Roman" panose="02020603050405020304" pitchFamily="18" charset="0"/>
              </a:rPr>
              <a:t>Punctuation update to expand evaluation requirements</a:t>
            </a:r>
          </a:p>
          <a:p>
            <a:pPr lvl="1" eaLnBrk="1" hangingPunct="1">
              <a:spcBef>
                <a:spcPts val="0"/>
              </a:spcBef>
              <a:defRPr/>
            </a:pPr>
            <a:r>
              <a:rPr lang="en-US" dirty="0">
                <a:latin typeface="Times New Roman" panose="02020603050405020304" pitchFamily="18" charset="0"/>
              </a:rPr>
              <a:t>30 percent</a:t>
            </a:r>
          </a:p>
          <a:p>
            <a:pPr lvl="2" eaLnBrk="1" hangingPunct="1">
              <a:spcBef>
                <a:spcPts val="0"/>
              </a:spcBef>
              <a:defRPr/>
            </a:pPr>
            <a:r>
              <a:rPr lang="en-US" dirty="0">
                <a:latin typeface="Times New Roman" panose="02020603050405020304" pitchFamily="18" charset="0"/>
              </a:rPr>
              <a:t>Removed hairy cell leukoplakia and oral candidiasis</a:t>
            </a:r>
          </a:p>
          <a:p>
            <a:pPr lvl="1" eaLnBrk="1" hangingPunct="1">
              <a:spcBef>
                <a:spcPts val="0"/>
              </a:spcBef>
              <a:defRPr/>
            </a:pPr>
            <a:r>
              <a:rPr lang="en-US" dirty="0">
                <a:latin typeface="Times New Roman" panose="02020603050405020304" pitchFamily="18" charset="0"/>
              </a:rPr>
              <a:t>100 percent </a:t>
            </a:r>
          </a:p>
          <a:p>
            <a:pPr lvl="2" eaLnBrk="1" hangingPunct="1">
              <a:spcBef>
                <a:spcPts val="0"/>
              </a:spcBef>
              <a:defRPr/>
            </a:pPr>
            <a:r>
              <a:rPr lang="en-US" dirty="0">
                <a:latin typeface="Times New Roman" panose="02020603050405020304" pitchFamily="18" charset="0"/>
              </a:rPr>
              <a:t>Removed reference to “remissions”</a:t>
            </a:r>
          </a:p>
          <a:p>
            <a:pPr eaLnBrk="1" hangingPunct="1">
              <a:spcBef>
                <a:spcPts val="0"/>
              </a:spcBef>
              <a:buClr>
                <a:schemeClr val="accent6">
                  <a:lumMod val="75000"/>
                </a:schemeClr>
              </a:buClr>
              <a:defRPr/>
            </a:pPr>
            <a:r>
              <a:rPr lang="en-US" dirty="0"/>
              <a:t>Updated two existing notes</a:t>
            </a:r>
          </a:p>
          <a:p>
            <a:pPr lvl="1" eaLnBrk="1" hangingPunct="1">
              <a:spcBef>
                <a:spcPts val="0"/>
              </a:spcBef>
              <a:defRPr/>
            </a:pPr>
            <a:r>
              <a:rPr lang="en-US" dirty="0">
                <a:latin typeface="Times New Roman" panose="02020603050405020304" pitchFamily="18" charset="0"/>
              </a:rPr>
              <a:t>Note 1 – added regimens to definition of “approved medications”</a:t>
            </a:r>
          </a:p>
          <a:p>
            <a:pPr lvl="1" eaLnBrk="1" hangingPunct="1">
              <a:spcBef>
                <a:spcPts val="0"/>
              </a:spcBef>
              <a:defRPr/>
            </a:pPr>
            <a:r>
              <a:rPr lang="en-US" dirty="0">
                <a:latin typeface="Times New Roman" panose="02020603050405020304" pitchFamily="18" charset="0"/>
              </a:rPr>
              <a:t>Note 2 – modified language regarding “overlapping symptoms”</a:t>
            </a:r>
          </a:p>
          <a:p>
            <a:pPr eaLnBrk="1" hangingPunct="1">
              <a:spcBef>
                <a:spcPts val="0"/>
              </a:spcBef>
              <a:buClr>
                <a:schemeClr val="accent6">
                  <a:lumMod val="75000"/>
                </a:schemeClr>
              </a:buClr>
              <a:defRPr/>
            </a:pPr>
            <a:r>
              <a:rPr lang="en-US" dirty="0"/>
              <a:t>Added Note 3 – list of possible opportunistic infections that may occur</a:t>
            </a:r>
          </a:p>
          <a:p>
            <a:pPr lvl="1" eaLnBrk="1" hangingPunct="1">
              <a:spcBef>
                <a:spcPts val="0"/>
              </a:spcBef>
              <a:defRPr/>
            </a:pPr>
            <a:endParaRPr lang="en-US"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F6E90316-8D51-407A-9EC1-4116877E612B}"/>
              </a:ext>
            </a:extLst>
          </p:cNvPr>
          <p:cNvSpPr>
            <a:spLocks noGrp="1"/>
          </p:cNvSpPr>
          <p:nvPr>
            <p:ph type="sldNum" sz="quarter" idx="10"/>
          </p:nvPr>
        </p:nvSpPr>
        <p:spPr/>
        <p:txBody>
          <a:bodyPr/>
          <a:lstStyle/>
          <a:p>
            <a:pPr>
              <a:defRPr/>
            </a:pPr>
            <a:fld id="{84226BDF-50DA-46E1-A0FE-357730F83F1A}" type="slidenum">
              <a:rPr lang="en-US"/>
              <a:pPr>
                <a:defRPr/>
              </a:pPr>
              <a:t>30</a:t>
            </a:fld>
            <a:endParaRPr lang="en-US"/>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07BC0-BAC5-4FFE-B66A-73A742A262F1}"/>
              </a:ext>
            </a:extLst>
          </p:cNvPr>
          <p:cNvSpPr>
            <a:spLocks noGrp="1"/>
          </p:cNvSpPr>
          <p:nvPr>
            <p:ph type="title"/>
          </p:nvPr>
        </p:nvSpPr>
        <p:spPr>
          <a:xfrm>
            <a:off x="2138363" y="0"/>
            <a:ext cx="9717087" cy="1150938"/>
          </a:xfrm>
        </p:spPr>
        <p:txBody>
          <a:bodyPr/>
          <a:lstStyle/>
          <a:p>
            <a:pPr eaLnBrk="1" hangingPunct="1">
              <a:defRPr/>
            </a:pPr>
            <a:r>
              <a:rPr lang="en-US" dirty="0"/>
              <a:t>Diagnostic code 6354</a:t>
            </a:r>
          </a:p>
        </p:txBody>
      </p:sp>
      <p:sp>
        <p:nvSpPr>
          <p:cNvPr id="44035" name="Content Placeholder 2">
            <a:extLst>
              <a:ext uri="{FF2B5EF4-FFF2-40B4-BE49-F238E27FC236}">
                <a16:creationId xmlns:a16="http://schemas.microsoft.com/office/drawing/2014/main" id="{5E279FC6-A612-4624-BB17-A790BA375F1C}"/>
              </a:ext>
            </a:extLst>
          </p:cNvPr>
          <p:cNvSpPr>
            <a:spLocks noGrp="1" noChangeArrowheads="1"/>
          </p:cNvSpPr>
          <p:nvPr>
            <p:ph idx="1"/>
          </p:nvPr>
        </p:nvSpPr>
        <p:spPr>
          <a:xfrm>
            <a:off x="847725" y="1789113"/>
            <a:ext cx="10945813" cy="4262437"/>
          </a:xfrm>
        </p:spPr>
        <p:txBody>
          <a:bodyPr/>
          <a:lstStyle/>
          <a:p>
            <a:pPr eaLnBrk="1" hangingPunct="1"/>
            <a:r>
              <a:rPr lang="en-US" altLang="en-US"/>
              <a:t>Chronic fatigue syndrome (CFS)</a:t>
            </a:r>
          </a:p>
          <a:p>
            <a:pPr eaLnBrk="1" hangingPunct="1"/>
            <a:r>
              <a:rPr lang="en-US" altLang="en-US"/>
              <a:t>Updated existing note language defining incapacitation for consistency purposes</a:t>
            </a:r>
          </a:p>
          <a:p>
            <a:pPr lvl="1" eaLnBrk="1" hangingPunct="1"/>
            <a:r>
              <a:rPr lang="en-US" altLang="en-US">
                <a:latin typeface="Times New Roman" panose="02020603050405020304" pitchFamily="18" charset="0"/>
              </a:rPr>
              <a:t>Note: For the purposes of evaluating this disability, incapacitation exists only when a licensed physician prescribes bed rest and treatment. </a:t>
            </a:r>
          </a:p>
        </p:txBody>
      </p:sp>
      <p:sp>
        <p:nvSpPr>
          <p:cNvPr id="4" name="Slide Number Placeholder 3">
            <a:extLst>
              <a:ext uri="{FF2B5EF4-FFF2-40B4-BE49-F238E27FC236}">
                <a16:creationId xmlns:a16="http://schemas.microsoft.com/office/drawing/2014/main" id="{2BE18E07-D73D-4911-9931-2CC55307F9E7}"/>
              </a:ext>
            </a:extLst>
          </p:cNvPr>
          <p:cNvSpPr>
            <a:spLocks noGrp="1"/>
          </p:cNvSpPr>
          <p:nvPr>
            <p:ph type="sldNum" sz="quarter" idx="10"/>
          </p:nvPr>
        </p:nvSpPr>
        <p:spPr/>
        <p:txBody>
          <a:bodyPr/>
          <a:lstStyle/>
          <a:p>
            <a:pPr>
              <a:defRPr/>
            </a:pPr>
            <a:fld id="{33421569-5384-42D1-93AC-1555F38BC3E5}" type="slidenum">
              <a:rPr lang="en-US"/>
              <a:pPr>
                <a:defRPr/>
              </a:pPr>
              <a:t>31</a:t>
            </a:fld>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30B54-EB0D-4EA3-8ECD-8030B680AFE5}"/>
              </a:ext>
            </a:extLst>
          </p:cNvPr>
          <p:cNvSpPr>
            <a:spLocks noGrp="1"/>
          </p:cNvSpPr>
          <p:nvPr>
            <p:ph type="title"/>
          </p:nvPr>
        </p:nvSpPr>
        <p:spPr>
          <a:xfrm>
            <a:off x="2138363" y="0"/>
            <a:ext cx="9717087" cy="1150938"/>
          </a:xfrm>
        </p:spPr>
        <p:txBody>
          <a:bodyPr/>
          <a:lstStyle/>
          <a:p>
            <a:pPr eaLnBrk="1" hangingPunct="1">
              <a:defRPr/>
            </a:pPr>
            <a:r>
              <a:rPr lang="en-US" dirty="0"/>
              <a:t>No change to the following regulations or DCs</a:t>
            </a:r>
          </a:p>
        </p:txBody>
      </p:sp>
      <p:sp>
        <p:nvSpPr>
          <p:cNvPr id="3" name="Content Placeholder 2">
            <a:extLst>
              <a:ext uri="{FF2B5EF4-FFF2-40B4-BE49-F238E27FC236}">
                <a16:creationId xmlns:a16="http://schemas.microsoft.com/office/drawing/2014/main" id="{A679893D-54DE-4DF9-83B7-2A4C7AC1AC77}"/>
              </a:ext>
            </a:extLst>
          </p:cNvPr>
          <p:cNvSpPr>
            <a:spLocks noGrp="1"/>
          </p:cNvSpPr>
          <p:nvPr>
            <p:ph idx="1"/>
          </p:nvPr>
        </p:nvSpPr>
        <p:spPr>
          <a:xfrm>
            <a:off x="514350" y="1457325"/>
            <a:ext cx="11279188" cy="4594225"/>
          </a:xfrm>
        </p:spPr>
        <p:txBody>
          <a:bodyPr>
            <a:normAutofit/>
          </a:bodyPr>
          <a:lstStyle/>
          <a:p>
            <a:pPr eaLnBrk="1" hangingPunct="1">
              <a:spcBef>
                <a:spcPts val="0"/>
              </a:spcBef>
              <a:buClr>
                <a:schemeClr val="accent6">
                  <a:lumMod val="75000"/>
                </a:schemeClr>
              </a:buClr>
              <a:defRPr/>
            </a:pPr>
            <a:r>
              <a:rPr lang="en-US" dirty="0"/>
              <a:t>The following regulations and diagnostic codes have undergone </a:t>
            </a:r>
            <a:r>
              <a:rPr lang="en-US" b="1" dirty="0"/>
              <a:t>no changes </a:t>
            </a:r>
            <a:r>
              <a:rPr lang="en-US" dirty="0"/>
              <a:t>with this update:</a:t>
            </a:r>
          </a:p>
          <a:p>
            <a:pPr lvl="1" eaLnBrk="1" hangingPunct="1">
              <a:spcBef>
                <a:spcPts val="0"/>
              </a:spcBef>
              <a:defRPr/>
            </a:pPr>
            <a:r>
              <a:rPr lang="en-US" sz="2800" dirty="0">
                <a:latin typeface="Times New Roman" panose="02020603050405020304" pitchFamily="18" charset="0"/>
              </a:rPr>
              <a:t>§4.88a</a:t>
            </a:r>
          </a:p>
          <a:p>
            <a:pPr lvl="1" eaLnBrk="1" hangingPunct="1">
              <a:spcBef>
                <a:spcPts val="0"/>
              </a:spcBef>
              <a:defRPr/>
            </a:pPr>
            <a:r>
              <a:rPr lang="en-US" sz="2800" dirty="0">
                <a:latin typeface="Times New Roman" panose="02020603050405020304" pitchFamily="18" charset="0"/>
              </a:rPr>
              <a:t>§4.88c</a:t>
            </a:r>
          </a:p>
          <a:p>
            <a:pPr lvl="1" eaLnBrk="1" hangingPunct="1">
              <a:spcBef>
                <a:spcPts val="0"/>
              </a:spcBef>
              <a:defRPr/>
            </a:pPr>
            <a:r>
              <a:rPr lang="en-US" sz="2800" dirty="0">
                <a:latin typeface="Times New Roman" panose="02020603050405020304" pitchFamily="18" charset="0"/>
              </a:rPr>
              <a:t>§4.89</a:t>
            </a:r>
          </a:p>
          <a:p>
            <a:pPr lvl="1" eaLnBrk="1" hangingPunct="1">
              <a:spcBef>
                <a:spcPts val="0"/>
              </a:spcBef>
              <a:defRPr/>
            </a:pPr>
            <a:r>
              <a:rPr lang="en-US" sz="2800" dirty="0">
                <a:latin typeface="Times New Roman" panose="02020603050405020304" pitchFamily="18" charset="0"/>
              </a:rPr>
              <a:t>6313 – </a:t>
            </a:r>
            <a:r>
              <a:rPr lang="en-US" sz="2800" dirty="0" err="1">
                <a:latin typeface="Times New Roman" panose="02020603050405020304" pitchFamily="18" charset="0"/>
              </a:rPr>
              <a:t>Avitaminosis</a:t>
            </a:r>
            <a:endParaRPr lang="en-US" sz="2800" dirty="0">
              <a:latin typeface="Times New Roman" panose="02020603050405020304" pitchFamily="18" charset="0"/>
            </a:endParaRPr>
          </a:p>
          <a:p>
            <a:pPr lvl="1" eaLnBrk="1" hangingPunct="1">
              <a:spcBef>
                <a:spcPts val="0"/>
              </a:spcBef>
              <a:defRPr/>
            </a:pPr>
            <a:r>
              <a:rPr lang="en-US" sz="2800" dirty="0">
                <a:latin typeface="Times New Roman" panose="02020603050405020304" pitchFamily="18" charset="0"/>
              </a:rPr>
              <a:t>6314 – Beriberi</a:t>
            </a:r>
          </a:p>
          <a:p>
            <a:pPr lvl="1" eaLnBrk="1" hangingPunct="1">
              <a:spcBef>
                <a:spcPts val="0"/>
              </a:spcBef>
              <a:defRPr/>
            </a:pPr>
            <a:r>
              <a:rPr lang="en-US" sz="2800" dirty="0">
                <a:latin typeface="Times New Roman" panose="02020603050405020304" pitchFamily="18" charset="0"/>
              </a:rPr>
              <a:t>6315 – Pellagra</a:t>
            </a:r>
          </a:p>
          <a:p>
            <a:pPr lvl="1" eaLnBrk="1" hangingPunct="1">
              <a:spcBef>
                <a:spcPts val="0"/>
              </a:spcBef>
              <a:defRPr/>
            </a:pPr>
            <a:r>
              <a:rPr lang="en-US" sz="2800" dirty="0">
                <a:latin typeface="Times New Roman" panose="02020603050405020304" pitchFamily="18" charset="0"/>
              </a:rPr>
              <a:t>6350 – Lupus erythematosus, systemic (disseminated)</a:t>
            </a:r>
          </a:p>
          <a:p>
            <a:pPr marL="457200" lvl="1" indent="0" eaLnBrk="1" hangingPunct="1">
              <a:spcBef>
                <a:spcPts val="0"/>
              </a:spcBef>
              <a:buFontTx/>
              <a:buNone/>
              <a:defRPr/>
            </a:pPr>
            <a:endParaRPr lang="en-US" dirty="0">
              <a:latin typeface="Times New Roman" panose="02020603050405020304" pitchFamily="18" charset="0"/>
            </a:endParaRPr>
          </a:p>
          <a:p>
            <a:pPr lvl="1" eaLnBrk="1" hangingPunct="1">
              <a:spcBef>
                <a:spcPts val="0"/>
              </a:spcBef>
              <a:defRPr/>
            </a:pPr>
            <a:endParaRPr lang="en-US" dirty="0">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A2B460BC-9535-4CAB-9D87-B5E33ADCA30F}"/>
              </a:ext>
            </a:extLst>
          </p:cNvPr>
          <p:cNvSpPr>
            <a:spLocks noGrp="1"/>
          </p:cNvSpPr>
          <p:nvPr>
            <p:ph type="sldNum" sz="quarter" idx="10"/>
          </p:nvPr>
        </p:nvSpPr>
        <p:spPr/>
        <p:txBody>
          <a:bodyPr/>
          <a:lstStyle/>
          <a:p>
            <a:pPr>
              <a:defRPr/>
            </a:pPr>
            <a:fld id="{CBF5BFA4-4F55-416B-AB05-10AC6AF9A259}" type="slidenum">
              <a:rPr lang="en-US"/>
              <a:pPr>
                <a:defRPr/>
              </a:pPr>
              <a:t>32</a:t>
            </a:fld>
            <a:endParaRPr lang="en-US"/>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464B70-C14E-41EC-B5BA-7A47FCD103A2}"/>
              </a:ext>
            </a:extLst>
          </p:cNvPr>
          <p:cNvSpPr>
            <a:spLocks noGrp="1"/>
          </p:cNvSpPr>
          <p:nvPr>
            <p:ph type="title"/>
          </p:nvPr>
        </p:nvSpPr>
        <p:spPr>
          <a:xfrm>
            <a:off x="963613" y="4406900"/>
            <a:ext cx="10363200" cy="1362075"/>
          </a:xfrm>
        </p:spPr>
        <p:txBody>
          <a:bodyPr/>
          <a:lstStyle/>
          <a:p>
            <a:pPr eaLnBrk="1" hangingPunct="1">
              <a:defRPr/>
            </a:pPr>
            <a:r>
              <a:rPr lang="en-US" dirty="0"/>
              <a:t>Important considerations</a:t>
            </a:r>
          </a:p>
        </p:txBody>
      </p:sp>
      <p:sp>
        <p:nvSpPr>
          <p:cNvPr id="4" name="Slide Number Placeholder 3">
            <a:extLst>
              <a:ext uri="{FF2B5EF4-FFF2-40B4-BE49-F238E27FC236}">
                <a16:creationId xmlns:a16="http://schemas.microsoft.com/office/drawing/2014/main" id="{5AB8FAC1-EF33-48ED-AFC0-5BFAFE94A838}"/>
              </a:ext>
            </a:extLst>
          </p:cNvPr>
          <p:cNvSpPr>
            <a:spLocks noGrp="1"/>
          </p:cNvSpPr>
          <p:nvPr>
            <p:ph type="sldNum" sz="quarter" idx="10"/>
          </p:nvPr>
        </p:nvSpPr>
        <p:spPr/>
        <p:txBody>
          <a:bodyPr/>
          <a:lstStyle/>
          <a:p>
            <a:pPr>
              <a:defRPr/>
            </a:pPr>
            <a:fld id="{23CB957A-E155-4A4D-B07C-3537D90E1195}" type="slidenum">
              <a:rPr lang="en-US"/>
              <a:pPr>
                <a:defRPr/>
              </a:pPr>
              <a:t>33</a:t>
            </a:fld>
            <a:endParaRPr lang="en-US"/>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8DB4903-E158-41E2-9C43-8997D914E735}"/>
              </a:ext>
            </a:extLst>
          </p:cNvPr>
          <p:cNvSpPr>
            <a:spLocks noGrp="1"/>
          </p:cNvSpPr>
          <p:nvPr>
            <p:ph type="title"/>
          </p:nvPr>
        </p:nvSpPr>
        <p:spPr>
          <a:xfrm>
            <a:off x="2138363" y="0"/>
            <a:ext cx="9717087" cy="1150938"/>
          </a:xfrm>
        </p:spPr>
        <p:txBody>
          <a:bodyPr/>
          <a:lstStyle/>
          <a:p>
            <a:pPr eaLnBrk="1" hangingPunct="1">
              <a:defRPr/>
            </a:pPr>
            <a:r>
              <a:rPr lang="en-US" dirty="0"/>
              <a:t>Which Criteria Apply?</a:t>
            </a:r>
          </a:p>
        </p:txBody>
      </p:sp>
      <p:sp>
        <p:nvSpPr>
          <p:cNvPr id="4" name="Content Placeholder 3">
            <a:extLst>
              <a:ext uri="{FF2B5EF4-FFF2-40B4-BE49-F238E27FC236}">
                <a16:creationId xmlns:a16="http://schemas.microsoft.com/office/drawing/2014/main" id="{1C3C33B8-9D76-4099-9498-7B3DFCC05E7A}"/>
              </a:ext>
            </a:extLst>
          </p:cNvPr>
          <p:cNvSpPr>
            <a:spLocks noGrp="1"/>
          </p:cNvSpPr>
          <p:nvPr>
            <p:ph idx="1"/>
          </p:nvPr>
        </p:nvSpPr>
        <p:spPr>
          <a:xfrm>
            <a:off x="666750" y="1574800"/>
            <a:ext cx="10956925" cy="4262438"/>
          </a:xfrm>
        </p:spPr>
        <p:txBody>
          <a:bodyPr>
            <a:normAutofit lnSpcReduction="10000"/>
          </a:bodyPr>
          <a:lstStyle/>
          <a:p>
            <a:pPr eaLnBrk="1" hangingPunct="1">
              <a:spcBef>
                <a:spcPts val="0"/>
              </a:spcBef>
              <a:buClr>
                <a:schemeClr val="accent6">
                  <a:lumMod val="75000"/>
                </a:schemeClr>
              </a:buClr>
              <a:defRPr/>
            </a:pPr>
            <a:r>
              <a:rPr lang="en-US" sz="2600" dirty="0"/>
              <a:t>What date did the claim come in (before or after the change on August 11, 2019)? </a:t>
            </a:r>
          </a:p>
          <a:p>
            <a:pPr eaLnBrk="1" hangingPunct="1">
              <a:spcBef>
                <a:spcPts val="0"/>
              </a:spcBef>
              <a:buClr>
                <a:schemeClr val="accent6">
                  <a:lumMod val="75000"/>
                </a:schemeClr>
              </a:buClr>
              <a:defRPr/>
            </a:pPr>
            <a:r>
              <a:rPr lang="en-US" sz="2600" dirty="0"/>
              <a:t>Is there an intent to file (ITF) to consider?</a:t>
            </a:r>
          </a:p>
          <a:p>
            <a:pPr eaLnBrk="1" hangingPunct="1">
              <a:spcBef>
                <a:spcPts val="0"/>
              </a:spcBef>
              <a:buClr>
                <a:schemeClr val="accent6">
                  <a:lumMod val="75000"/>
                </a:schemeClr>
              </a:buClr>
              <a:defRPr/>
            </a:pPr>
            <a:r>
              <a:rPr lang="en-US" sz="2600" dirty="0"/>
              <a:t>Does the Veteran warrant a higher evaluation under historical criteria (if claim received prior to change)? </a:t>
            </a:r>
          </a:p>
          <a:p>
            <a:pPr eaLnBrk="1" hangingPunct="1">
              <a:spcBef>
                <a:spcPts val="0"/>
              </a:spcBef>
              <a:buClr>
                <a:schemeClr val="accent6">
                  <a:lumMod val="75000"/>
                </a:schemeClr>
              </a:buClr>
              <a:defRPr/>
            </a:pPr>
            <a:r>
              <a:rPr lang="en-US" sz="2600" dirty="0"/>
              <a:t>Do they qualify for an increase under the new criteria?</a:t>
            </a:r>
          </a:p>
          <a:p>
            <a:pPr eaLnBrk="1" hangingPunct="1">
              <a:spcBef>
                <a:spcPts val="0"/>
              </a:spcBef>
              <a:buClr>
                <a:schemeClr val="accent6">
                  <a:lumMod val="75000"/>
                </a:schemeClr>
              </a:buClr>
              <a:defRPr/>
            </a:pPr>
            <a:r>
              <a:rPr lang="en-US" sz="2600" dirty="0"/>
              <a:t>Is the date entitlement arose based on increase shown in medical records the applicable effective date?</a:t>
            </a:r>
          </a:p>
          <a:p>
            <a:pPr eaLnBrk="1" hangingPunct="1">
              <a:spcBef>
                <a:spcPts val="0"/>
              </a:spcBef>
              <a:buClr>
                <a:schemeClr val="accent6">
                  <a:lumMod val="75000"/>
                </a:schemeClr>
              </a:buClr>
              <a:defRPr/>
            </a:pPr>
            <a:r>
              <a:rPr lang="en-US" sz="2600" dirty="0"/>
              <a:t>When was the Veteran released from active duty? Should the effective date be RAD+1? </a:t>
            </a:r>
          </a:p>
          <a:p>
            <a:pPr eaLnBrk="1" hangingPunct="1">
              <a:spcBef>
                <a:spcPts val="0"/>
              </a:spcBef>
              <a:buClr>
                <a:schemeClr val="accent6">
                  <a:lumMod val="75000"/>
                </a:schemeClr>
              </a:buClr>
              <a:defRPr/>
            </a:pPr>
            <a:r>
              <a:rPr lang="en-US" sz="2600" dirty="0"/>
              <a:t>For more information, please reference 38 CFR 3.400 and M21-1 III.iv.5.C</a:t>
            </a:r>
          </a:p>
          <a:p>
            <a:pPr eaLnBrk="1">
              <a:buClr>
                <a:schemeClr val="accent6">
                  <a:lumMod val="75000"/>
                </a:schemeClr>
              </a:buClr>
              <a:buFont typeface="Arial" charset="0"/>
              <a:buChar char="•"/>
              <a:defRPr/>
            </a:pPr>
            <a:endParaRPr lang="en-US" sz="2400" dirty="0"/>
          </a:p>
          <a:p>
            <a:pPr marL="0" indent="0" eaLnBrk="1">
              <a:buClr>
                <a:schemeClr val="accent6">
                  <a:lumMod val="75000"/>
                </a:schemeClr>
              </a:buClr>
              <a:buFont typeface="Wingdings" panose="05000000000000000000" pitchFamily="2" charset="2"/>
              <a:buNone/>
              <a:defRPr/>
            </a:pPr>
            <a:endParaRPr lang="en-US" sz="2400" dirty="0"/>
          </a:p>
          <a:p>
            <a:pPr marL="0" indent="0" eaLnBrk="1" hangingPunct="1">
              <a:buClr>
                <a:schemeClr val="accent6">
                  <a:lumMod val="75000"/>
                </a:schemeClr>
              </a:buClr>
              <a:buFont typeface="Wingdings" panose="05000000000000000000" pitchFamily="2" charset="2"/>
              <a:buNone/>
              <a:defRPr/>
            </a:pPr>
            <a:endParaRPr lang="en-US" dirty="0"/>
          </a:p>
        </p:txBody>
      </p:sp>
      <p:sp>
        <p:nvSpPr>
          <p:cNvPr id="2" name="Slide Number Placeholder 1">
            <a:extLst>
              <a:ext uri="{FF2B5EF4-FFF2-40B4-BE49-F238E27FC236}">
                <a16:creationId xmlns:a16="http://schemas.microsoft.com/office/drawing/2014/main" id="{2813C0E1-2CCC-43D3-BD9A-46BF0BD16668}"/>
              </a:ext>
            </a:extLst>
          </p:cNvPr>
          <p:cNvSpPr>
            <a:spLocks noGrp="1"/>
          </p:cNvSpPr>
          <p:nvPr>
            <p:ph type="sldNum" sz="quarter" idx="10"/>
          </p:nvPr>
        </p:nvSpPr>
        <p:spPr/>
        <p:txBody>
          <a:bodyPr/>
          <a:lstStyle/>
          <a:p>
            <a:pPr>
              <a:defRPr/>
            </a:pPr>
            <a:fld id="{54C5549E-A7DC-4616-8678-B738216C538F}" type="slidenum">
              <a:rPr lang="en-US"/>
              <a:pPr>
                <a:defRPr/>
              </a:pPr>
              <a:t>34</a:t>
            </a:fld>
            <a:endParaRPr lang="en-US"/>
          </a:p>
        </p:txBody>
      </p:sp>
    </p:spTree>
    <p:custDataLst>
      <p:tags r:id="rId1"/>
    </p:custDataLst>
  </p:cSld>
  <p:clrMapOvr>
    <a:masterClrMapping/>
  </p:clrMapOvr>
  <p:transition spd="slow"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BEA81B7-3E8D-498B-8EDB-ECE6AF7A6B49}"/>
              </a:ext>
            </a:extLst>
          </p:cNvPr>
          <p:cNvSpPr>
            <a:spLocks noGrp="1"/>
          </p:cNvSpPr>
          <p:nvPr>
            <p:ph type="title"/>
          </p:nvPr>
        </p:nvSpPr>
        <p:spPr>
          <a:xfrm>
            <a:off x="2138363" y="0"/>
            <a:ext cx="9717087" cy="1150938"/>
          </a:xfrm>
        </p:spPr>
        <p:txBody>
          <a:bodyPr/>
          <a:lstStyle/>
          <a:p>
            <a:pPr eaLnBrk="1" hangingPunct="1">
              <a:defRPr/>
            </a:pPr>
            <a:r>
              <a:rPr lang="en-US" dirty="0"/>
              <a:t>Disability Benefits Questionnaire (DBQ)</a:t>
            </a:r>
          </a:p>
        </p:txBody>
      </p:sp>
      <p:sp>
        <p:nvSpPr>
          <p:cNvPr id="4" name="Content Placeholder 3">
            <a:extLst>
              <a:ext uri="{FF2B5EF4-FFF2-40B4-BE49-F238E27FC236}">
                <a16:creationId xmlns:a16="http://schemas.microsoft.com/office/drawing/2014/main" id="{D1DEB308-E6B8-440C-9081-DB2904E50756}"/>
              </a:ext>
            </a:extLst>
          </p:cNvPr>
          <p:cNvSpPr>
            <a:spLocks noGrp="1"/>
          </p:cNvSpPr>
          <p:nvPr>
            <p:ph idx="1"/>
          </p:nvPr>
        </p:nvSpPr>
        <p:spPr>
          <a:xfrm>
            <a:off x="585788" y="1557338"/>
            <a:ext cx="11044237" cy="4243387"/>
          </a:xfrm>
        </p:spPr>
        <p:txBody>
          <a:bodyPr>
            <a:normAutofit/>
          </a:bodyPr>
          <a:lstStyle/>
          <a:p>
            <a:pPr eaLnBrk="1" hangingPunct="1">
              <a:lnSpc>
                <a:spcPct val="120000"/>
              </a:lnSpc>
              <a:spcBef>
                <a:spcPts val="0"/>
              </a:spcBef>
              <a:buClr>
                <a:schemeClr val="accent6">
                  <a:lumMod val="75000"/>
                </a:schemeClr>
              </a:buClr>
              <a:defRPr/>
            </a:pPr>
            <a:r>
              <a:rPr lang="en-US" dirty="0"/>
              <a:t>The number of DBQs for these conditions remained the same</a:t>
            </a:r>
          </a:p>
          <a:p>
            <a:pPr eaLnBrk="1" hangingPunct="1">
              <a:lnSpc>
                <a:spcPct val="120000"/>
              </a:lnSpc>
              <a:spcBef>
                <a:spcPts val="0"/>
              </a:spcBef>
              <a:buClr>
                <a:schemeClr val="accent6">
                  <a:lumMod val="75000"/>
                </a:schemeClr>
              </a:buClr>
              <a:defRPr/>
            </a:pPr>
            <a:r>
              <a:rPr lang="en-US" dirty="0"/>
              <a:t>The Systemic lupus erythematosus DBQ can now be found under the Rheumatologic section of the DBQ Switchboard</a:t>
            </a:r>
          </a:p>
          <a:p>
            <a:pPr marL="0" indent="0" eaLnBrk="1" hangingPunct="1">
              <a:buClr>
                <a:schemeClr val="accent6">
                  <a:lumMod val="75000"/>
                </a:schemeClr>
              </a:buClr>
              <a:buFont typeface="Wingdings" panose="05000000000000000000" pitchFamily="2" charset="2"/>
              <a:buNone/>
              <a:defRPr/>
            </a:pPr>
            <a:endParaRPr lang="en-US" dirty="0"/>
          </a:p>
          <a:p>
            <a:pPr marL="0" indent="0" eaLnBrk="1" hangingPunct="1">
              <a:buClr>
                <a:schemeClr val="accent6">
                  <a:lumMod val="75000"/>
                </a:schemeClr>
              </a:buClr>
              <a:buFont typeface="Wingdings" panose="05000000000000000000" pitchFamily="2" charset="2"/>
              <a:buNone/>
              <a:defRPr/>
            </a:pPr>
            <a:endParaRPr lang="en-US" dirty="0"/>
          </a:p>
        </p:txBody>
      </p:sp>
      <p:sp>
        <p:nvSpPr>
          <p:cNvPr id="2" name="Slide Number Placeholder 1">
            <a:extLst>
              <a:ext uri="{FF2B5EF4-FFF2-40B4-BE49-F238E27FC236}">
                <a16:creationId xmlns:a16="http://schemas.microsoft.com/office/drawing/2014/main" id="{4AC2C368-B927-47F6-862B-8183B471C402}"/>
              </a:ext>
            </a:extLst>
          </p:cNvPr>
          <p:cNvSpPr>
            <a:spLocks noGrp="1"/>
          </p:cNvSpPr>
          <p:nvPr>
            <p:ph type="sldNum" sz="quarter" idx="10"/>
          </p:nvPr>
        </p:nvSpPr>
        <p:spPr/>
        <p:txBody>
          <a:bodyPr/>
          <a:lstStyle/>
          <a:p>
            <a:pPr>
              <a:defRPr/>
            </a:pPr>
            <a:fld id="{1F3E6CD1-4241-4ABA-A6C8-2266E7A93836}" type="slidenum">
              <a:rPr lang="en-US"/>
              <a:pPr>
                <a:defRPr/>
              </a:pPr>
              <a:t>35</a:t>
            </a:fld>
            <a:endParaRPr lang="en-US"/>
          </a:p>
        </p:txBody>
      </p:sp>
    </p:spTree>
    <p:custDataLst>
      <p:tags r:id="rId1"/>
    </p:custDataLst>
  </p:cSld>
  <p:clrMapOvr>
    <a:masterClrMapping/>
  </p:clrMapOvr>
  <p:transition spd="slow"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90065-3F82-4FC2-8ABE-74D18BDAE7FA}"/>
              </a:ext>
            </a:extLst>
          </p:cNvPr>
          <p:cNvSpPr>
            <a:spLocks noGrp="1"/>
          </p:cNvSpPr>
          <p:nvPr>
            <p:ph type="title"/>
          </p:nvPr>
        </p:nvSpPr>
        <p:spPr>
          <a:xfrm>
            <a:off x="2138363" y="0"/>
            <a:ext cx="9717087" cy="1150938"/>
          </a:xfrm>
        </p:spPr>
        <p:txBody>
          <a:bodyPr/>
          <a:lstStyle/>
          <a:p>
            <a:pPr eaLnBrk="1" hangingPunct="1">
              <a:defRPr/>
            </a:pPr>
            <a:r>
              <a:rPr lang="en-US" dirty="0"/>
              <a:t>Historical Rating Schedule</a:t>
            </a:r>
          </a:p>
        </p:txBody>
      </p:sp>
      <p:sp>
        <p:nvSpPr>
          <p:cNvPr id="49155" name="Content Placeholder 2">
            <a:extLst>
              <a:ext uri="{FF2B5EF4-FFF2-40B4-BE49-F238E27FC236}">
                <a16:creationId xmlns:a16="http://schemas.microsoft.com/office/drawing/2014/main" id="{D509ECC6-1FCA-415D-AD77-63F39BD08E5B}"/>
              </a:ext>
            </a:extLst>
          </p:cNvPr>
          <p:cNvSpPr>
            <a:spLocks noGrp="1" noChangeArrowheads="1"/>
          </p:cNvSpPr>
          <p:nvPr>
            <p:ph idx="1"/>
          </p:nvPr>
        </p:nvSpPr>
        <p:spPr>
          <a:xfrm>
            <a:off x="847725" y="1789113"/>
            <a:ext cx="10945813" cy="4262437"/>
          </a:xfrm>
        </p:spPr>
        <p:txBody>
          <a:bodyPr/>
          <a:lstStyle/>
          <a:p>
            <a:pPr eaLnBrk="1" hangingPunct="1"/>
            <a:r>
              <a:rPr lang="en-US" altLang="en-US"/>
              <a:t>Locate the historical rating schedules: </a:t>
            </a:r>
          </a:p>
          <a:p>
            <a:pPr lvl="1" eaLnBrk="1" hangingPunct="1"/>
            <a:r>
              <a:rPr lang="en-US" altLang="en-US">
                <a:latin typeface="Times New Roman" panose="02020603050405020304" pitchFamily="18" charset="0"/>
              </a:rPr>
              <a:t>eCFR accessed through the Knowledge Management Portal</a:t>
            </a:r>
          </a:p>
          <a:p>
            <a:pPr lvl="1" eaLnBrk="1" hangingPunct="1"/>
            <a:r>
              <a:rPr lang="en-US" altLang="en-US">
                <a:latin typeface="Times New Roman" panose="02020603050405020304" pitchFamily="18" charset="0"/>
              </a:rPr>
              <a:t>Regulation Citator found on Job Aids page</a:t>
            </a:r>
          </a:p>
          <a:p>
            <a:pPr lvl="1" eaLnBrk="1" hangingPunct="1"/>
            <a:r>
              <a:rPr lang="en-US" altLang="en-US">
                <a:latin typeface="Times New Roman" panose="02020603050405020304" pitchFamily="18" charset="0"/>
              </a:rPr>
              <a:t>Medical EPSS</a:t>
            </a:r>
          </a:p>
          <a:p>
            <a:pPr lvl="1" eaLnBrk="1" hangingPunct="1"/>
            <a:r>
              <a:rPr lang="en-US" altLang="en-US">
                <a:latin typeface="Times New Roman" panose="02020603050405020304" pitchFamily="18" charset="0"/>
              </a:rPr>
              <a:t>Search functionality in eCFR accessed through Compensation Service Intranet Home Page</a:t>
            </a:r>
          </a:p>
          <a:p>
            <a:pPr eaLnBrk="1" hangingPunct="1"/>
            <a:r>
              <a:rPr lang="en-US" altLang="en-US"/>
              <a:t>Refer to the Job Aid in this lesson for specific instructions of each option.</a:t>
            </a:r>
          </a:p>
        </p:txBody>
      </p:sp>
      <p:sp>
        <p:nvSpPr>
          <p:cNvPr id="4" name="Slide Number Placeholder 3">
            <a:extLst>
              <a:ext uri="{FF2B5EF4-FFF2-40B4-BE49-F238E27FC236}">
                <a16:creationId xmlns:a16="http://schemas.microsoft.com/office/drawing/2014/main" id="{F4A1040D-500E-454E-903A-8EEB52266DF2}"/>
              </a:ext>
            </a:extLst>
          </p:cNvPr>
          <p:cNvSpPr>
            <a:spLocks noGrp="1"/>
          </p:cNvSpPr>
          <p:nvPr>
            <p:ph type="sldNum" sz="quarter" idx="10"/>
          </p:nvPr>
        </p:nvSpPr>
        <p:spPr/>
        <p:txBody>
          <a:bodyPr/>
          <a:lstStyle/>
          <a:p>
            <a:pPr>
              <a:defRPr/>
            </a:pPr>
            <a:fld id="{A22688E0-DCE0-41D3-823F-83F74A76A50E}" type="slidenum">
              <a:rPr lang="en-US"/>
              <a:pPr>
                <a:defRPr/>
              </a:pPr>
              <a:t>36</a:t>
            </a:fld>
            <a:endParaRPr lang="en-U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D48158-983F-4903-8F24-CAF5D9FB5F11}"/>
              </a:ext>
            </a:extLst>
          </p:cNvPr>
          <p:cNvSpPr>
            <a:spLocks noGrp="1"/>
          </p:cNvSpPr>
          <p:nvPr>
            <p:ph type="title"/>
          </p:nvPr>
        </p:nvSpPr>
        <p:spPr>
          <a:xfrm>
            <a:off x="963613" y="4406900"/>
            <a:ext cx="10363200" cy="1362075"/>
          </a:xfrm>
        </p:spPr>
        <p:txBody>
          <a:bodyPr/>
          <a:lstStyle/>
          <a:p>
            <a:pPr eaLnBrk="1" hangingPunct="1">
              <a:defRPr/>
            </a:pPr>
            <a:r>
              <a:rPr lang="en-US" dirty="0"/>
              <a:t>Review training materials</a:t>
            </a:r>
          </a:p>
        </p:txBody>
      </p:sp>
      <p:sp>
        <p:nvSpPr>
          <p:cNvPr id="4" name="Slide Number Placeholder 3">
            <a:extLst>
              <a:ext uri="{FF2B5EF4-FFF2-40B4-BE49-F238E27FC236}">
                <a16:creationId xmlns:a16="http://schemas.microsoft.com/office/drawing/2014/main" id="{165131EA-30CD-475D-A909-7BED4FB16D2D}"/>
              </a:ext>
            </a:extLst>
          </p:cNvPr>
          <p:cNvSpPr>
            <a:spLocks noGrp="1"/>
          </p:cNvSpPr>
          <p:nvPr>
            <p:ph type="sldNum" sz="quarter" idx="10"/>
          </p:nvPr>
        </p:nvSpPr>
        <p:spPr/>
        <p:txBody>
          <a:bodyPr/>
          <a:lstStyle/>
          <a:p>
            <a:pPr>
              <a:defRPr/>
            </a:pPr>
            <a:fld id="{1151D9D6-4D80-448C-A3D8-A30289DE0817}" type="slidenum">
              <a:rPr lang="en-US"/>
              <a:pPr>
                <a:defRPr/>
              </a:pPr>
              <a:t>37</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EDCC85B-7547-49C0-AE51-323C503A186C}"/>
              </a:ext>
            </a:extLst>
          </p:cNvPr>
          <p:cNvSpPr>
            <a:spLocks noGrp="1"/>
          </p:cNvSpPr>
          <p:nvPr>
            <p:ph type="title"/>
          </p:nvPr>
        </p:nvSpPr>
        <p:spPr>
          <a:xfrm>
            <a:off x="963613" y="4406900"/>
            <a:ext cx="10363200" cy="1362075"/>
          </a:xfrm>
        </p:spPr>
        <p:txBody>
          <a:bodyPr/>
          <a:lstStyle/>
          <a:p>
            <a:pPr eaLnBrk="1" hangingPunct="1">
              <a:defRPr/>
            </a:pPr>
            <a:r>
              <a:rPr lang="en-US" dirty="0"/>
              <a:t>Review of updates and changes </a:t>
            </a:r>
          </a:p>
        </p:txBody>
      </p:sp>
      <p:sp>
        <p:nvSpPr>
          <p:cNvPr id="4" name="Slide Number Placeholder 3">
            <a:extLst>
              <a:ext uri="{FF2B5EF4-FFF2-40B4-BE49-F238E27FC236}">
                <a16:creationId xmlns:a16="http://schemas.microsoft.com/office/drawing/2014/main" id="{053EFA2F-3BE8-481B-8B05-4AFD00CB1A36}"/>
              </a:ext>
            </a:extLst>
          </p:cNvPr>
          <p:cNvSpPr>
            <a:spLocks noGrp="1"/>
          </p:cNvSpPr>
          <p:nvPr>
            <p:ph type="sldNum" sz="quarter" idx="10"/>
          </p:nvPr>
        </p:nvSpPr>
        <p:spPr/>
        <p:txBody>
          <a:bodyPr/>
          <a:lstStyle/>
          <a:p>
            <a:pPr>
              <a:defRPr/>
            </a:pPr>
            <a:fld id="{CD938740-F4B7-4042-BB2A-C26737A15180}" type="slidenum">
              <a:rPr lang="en-US"/>
              <a:pPr>
                <a:defRPr/>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C97E7-DB59-45E8-AB9F-09D02F22AEDB}"/>
              </a:ext>
            </a:extLst>
          </p:cNvPr>
          <p:cNvSpPr>
            <a:spLocks noGrp="1"/>
          </p:cNvSpPr>
          <p:nvPr>
            <p:ph type="title"/>
          </p:nvPr>
        </p:nvSpPr>
        <p:spPr>
          <a:xfrm>
            <a:off x="2138363" y="0"/>
            <a:ext cx="9717087" cy="1150938"/>
          </a:xfrm>
        </p:spPr>
        <p:txBody>
          <a:bodyPr/>
          <a:lstStyle/>
          <a:p>
            <a:pPr eaLnBrk="1" hangingPunct="1">
              <a:defRPr/>
            </a:pPr>
            <a:r>
              <a:rPr lang="en-US" dirty="0">
                <a:effectLst>
                  <a:outerShdw blurRad="38100" dist="38100" dir="2700000" algn="tl">
                    <a:srgbClr val="000000">
                      <a:alpha val="43137"/>
                    </a:srgbClr>
                  </a:outerShdw>
                </a:effectLst>
              </a:rPr>
              <a:t>§4.88b – Schedule of ratings – infectious diseases, immune disorders and nutritional deficiencies</a:t>
            </a:r>
            <a:endParaRPr lang="en-US" dirty="0"/>
          </a:p>
        </p:txBody>
      </p:sp>
      <p:sp>
        <p:nvSpPr>
          <p:cNvPr id="14339" name="Content Placeholder 2">
            <a:extLst>
              <a:ext uri="{FF2B5EF4-FFF2-40B4-BE49-F238E27FC236}">
                <a16:creationId xmlns:a16="http://schemas.microsoft.com/office/drawing/2014/main" id="{CE74CB45-8CB3-4C7A-9ED6-7C5DDA885292}"/>
              </a:ext>
            </a:extLst>
          </p:cNvPr>
          <p:cNvSpPr>
            <a:spLocks noGrp="1" noChangeArrowheads="1"/>
          </p:cNvSpPr>
          <p:nvPr>
            <p:ph idx="1"/>
          </p:nvPr>
        </p:nvSpPr>
        <p:spPr>
          <a:xfrm>
            <a:off x="847725" y="1789113"/>
            <a:ext cx="10945813" cy="4262437"/>
          </a:xfrm>
        </p:spPr>
        <p:txBody>
          <a:bodyPr/>
          <a:lstStyle/>
          <a:p>
            <a:pPr eaLnBrk="1" hangingPunct="1"/>
            <a:r>
              <a:rPr lang="en-US" altLang="en-US"/>
              <a:t>Note added to top of regulation for infectious diseases:  </a:t>
            </a:r>
          </a:p>
          <a:p>
            <a:pPr lvl="1" eaLnBrk="1" hangingPunct="1"/>
            <a:r>
              <a:rPr lang="en-US" altLang="en-US">
                <a:latin typeface="Times New Roman" panose="02020603050405020304" pitchFamily="18" charset="0"/>
              </a:rPr>
              <a:t>Note for Infectious Diseases: Rate any residual disability of infection within the appropriate body system as indicated by the notes in the evaluation criteria. As applicable, consider the long-term health effects potentially associated with infectious diseases as listed in § 3.317(d), specifically Brucellosis, Campylobacter jejuni, Coxiella burnetii (Q fever), Malaria, Mycobacterium Tuberculosis, Nontyphoid Salmonella, Shigella, Visceral Leishmaniasis, and West Nile virus. </a:t>
            </a:r>
          </a:p>
          <a:p>
            <a:pPr eaLnBrk="1" hangingPunct="1"/>
            <a:endParaRPr lang="en-US" altLang="en-US"/>
          </a:p>
          <a:p>
            <a:pPr eaLnBrk="1" hangingPunct="1"/>
            <a:endParaRPr lang="en-US" altLang="en-US"/>
          </a:p>
          <a:p>
            <a:pPr eaLnBrk="1" hangingPunct="1"/>
            <a:endParaRPr lang="en-US" altLang="en-US"/>
          </a:p>
          <a:p>
            <a:pPr eaLnBrk="1" hangingPunct="1"/>
            <a:endParaRPr lang="en-US" altLang="en-US"/>
          </a:p>
          <a:p>
            <a:pPr eaLnBrk="1" hangingPunct="1">
              <a:spcBef>
                <a:spcPct val="0"/>
              </a:spcBef>
            </a:pPr>
            <a:endParaRPr lang="en-US" altLang="en-US"/>
          </a:p>
        </p:txBody>
      </p:sp>
      <p:sp>
        <p:nvSpPr>
          <p:cNvPr id="4" name="Slide Number Placeholder 3">
            <a:extLst>
              <a:ext uri="{FF2B5EF4-FFF2-40B4-BE49-F238E27FC236}">
                <a16:creationId xmlns:a16="http://schemas.microsoft.com/office/drawing/2014/main" id="{4951CD68-2456-4954-9027-2C015D84007A}"/>
              </a:ext>
            </a:extLst>
          </p:cNvPr>
          <p:cNvSpPr>
            <a:spLocks noGrp="1"/>
          </p:cNvSpPr>
          <p:nvPr>
            <p:ph type="sldNum" sz="quarter" idx="10"/>
          </p:nvPr>
        </p:nvSpPr>
        <p:spPr/>
        <p:txBody>
          <a:bodyPr/>
          <a:lstStyle/>
          <a:p>
            <a:pPr>
              <a:defRPr/>
            </a:pPr>
            <a:fld id="{AE3F2B56-D191-44CD-B6D2-66058585F1E2}" type="slidenum">
              <a:rPr lang="en-US"/>
              <a:pPr>
                <a:defRPr/>
              </a:pPr>
              <a:t>5</a:t>
            </a:fld>
            <a:endParaRPr 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C97E7-DB59-45E8-AB9F-09D02F22AEDB}"/>
              </a:ext>
            </a:extLst>
          </p:cNvPr>
          <p:cNvSpPr>
            <a:spLocks noGrp="1"/>
          </p:cNvSpPr>
          <p:nvPr>
            <p:ph type="title"/>
          </p:nvPr>
        </p:nvSpPr>
        <p:spPr>
          <a:xfrm>
            <a:off x="2138363" y="0"/>
            <a:ext cx="9717087" cy="1150938"/>
          </a:xfrm>
        </p:spPr>
        <p:txBody>
          <a:bodyPr/>
          <a:lstStyle/>
          <a:p>
            <a:pPr eaLnBrk="1" hangingPunct="1">
              <a:defRPr/>
            </a:pPr>
            <a:r>
              <a:rPr lang="en-US" dirty="0">
                <a:effectLst>
                  <a:outerShdw blurRad="38100" dist="38100" dir="2700000" algn="tl">
                    <a:srgbClr val="000000">
                      <a:alpha val="43137"/>
                    </a:srgbClr>
                  </a:outerShdw>
                </a:effectLst>
              </a:rPr>
              <a:t>§4.88b – Schedule of ratings – infectious diseases, immune disorders and nutritional deficiencies</a:t>
            </a:r>
            <a:endParaRPr lang="en-US" dirty="0"/>
          </a:p>
        </p:txBody>
      </p:sp>
      <p:sp>
        <p:nvSpPr>
          <p:cNvPr id="3" name="Content Placeholder 2">
            <a:extLst>
              <a:ext uri="{FF2B5EF4-FFF2-40B4-BE49-F238E27FC236}">
                <a16:creationId xmlns:a16="http://schemas.microsoft.com/office/drawing/2014/main" id="{EC4A6AA2-EFEA-4BC0-AB2B-AA7D2E453031}"/>
              </a:ext>
            </a:extLst>
          </p:cNvPr>
          <p:cNvSpPr>
            <a:spLocks noGrp="1"/>
          </p:cNvSpPr>
          <p:nvPr>
            <p:ph idx="1"/>
          </p:nvPr>
        </p:nvSpPr>
        <p:spPr>
          <a:xfrm>
            <a:off x="847725" y="1789113"/>
            <a:ext cx="10945813" cy="4262437"/>
          </a:xfrm>
        </p:spPr>
        <p:txBody>
          <a:bodyPr>
            <a:normAutofit fontScale="92500" lnSpcReduction="10000"/>
          </a:bodyPr>
          <a:lstStyle/>
          <a:p>
            <a:pPr eaLnBrk="1" hangingPunct="1">
              <a:buClr>
                <a:schemeClr val="accent6">
                  <a:lumMod val="75000"/>
                </a:schemeClr>
              </a:buClr>
              <a:defRPr/>
            </a:pPr>
            <a:r>
              <a:rPr lang="en-US" dirty="0"/>
              <a:t>Added general rating formula (GRF) for infectious diseases:</a:t>
            </a:r>
          </a:p>
          <a:p>
            <a:pPr eaLnBrk="1" hangingPunct="1">
              <a:buClr>
                <a:schemeClr val="accent6">
                  <a:lumMod val="75000"/>
                </a:schemeClr>
              </a:buClr>
              <a:defRPr/>
            </a:pPr>
            <a:endParaRPr lang="en-US" dirty="0"/>
          </a:p>
          <a:p>
            <a:pPr eaLnBrk="1" hangingPunct="1">
              <a:buClr>
                <a:schemeClr val="accent6">
                  <a:lumMod val="75000"/>
                </a:schemeClr>
              </a:buClr>
              <a:defRPr/>
            </a:pPr>
            <a:endParaRPr lang="en-US" dirty="0"/>
          </a:p>
          <a:p>
            <a:pPr eaLnBrk="1" hangingPunct="1">
              <a:buClr>
                <a:schemeClr val="accent6">
                  <a:lumMod val="75000"/>
                </a:schemeClr>
              </a:buClr>
              <a:defRPr/>
            </a:pPr>
            <a:endParaRPr lang="en-US" dirty="0"/>
          </a:p>
          <a:p>
            <a:pPr eaLnBrk="1" hangingPunct="1">
              <a:buClr>
                <a:schemeClr val="accent6">
                  <a:lumMod val="75000"/>
                </a:schemeClr>
              </a:buClr>
              <a:defRPr/>
            </a:pPr>
            <a:endParaRPr lang="en-US" dirty="0"/>
          </a:p>
          <a:p>
            <a:pPr eaLnBrk="1" hangingPunct="1">
              <a:spcBef>
                <a:spcPts val="0"/>
              </a:spcBef>
              <a:buClr>
                <a:schemeClr val="accent6">
                  <a:lumMod val="75000"/>
                </a:schemeClr>
              </a:buClr>
              <a:defRPr/>
            </a:pPr>
            <a:r>
              <a:rPr lang="en-US" dirty="0"/>
              <a:t>“Active” disease of variable length, depending on specific disease</a:t>
            </a:r>
          </a:p>
          <a:p>
            <a:pPr eaLnBrk="1" hangingPunct="1">
              <a:spcBef>
                <a:spcPts val="0"/>
              </a:spcBef>
              <a:buClr>
                <a:schemeClr val="accent6">
                  <a:lumMod val="75000"/>
                </a:schemeClr>
              </a:buClr>
              <a:defRPr/>
            </a:pPr>
            <a:r>
              <a:rPr lang="en-US" dirty="0"/>
              <a:t>Evaluate disease at 0 percent when becomes inactive and rate residuals under appropriate body system</a:t>
            </a:r>
          </a:p>
          <a:p>
            <a:pPr eaLnBrk="1" hangingPunct="1">
              <a:spcBef>
                <a:spcPts val="0"/>
              </a:spcBef>
              <a:buClr>
                <a:schemeClr val="accent6">
                  <a:lumMod val="75000"/>
                </a:schemeClr>
              </a:buClr>
              <a:defRPr/>
            </a:pPr>
            <a:r>
              <a:rPr lang="en-US" dirty="0"/>
              <a:t>Refer to “Note” under diagnostic code for possible residual disability of infection for that disease</a:t>
            </a:r>
          </a:p>
          <a:p>
            <a:pPr eaLnBrk="1" hangingPunct="1">
              <a:buClr>
                <a:schemeClr val="accent6">
                  <a:lumMod val="75000"/>
                </a:schemeClr>
              </a:buClr>
              <a:defRPr/>
            </a:pPr>
            <a:endParaRPr lang="en-US" dirty="0"/>
          </a:p>
        </p:txBody>
      </p:sp>
      <p:sp>
        <p:nvSpPr>
          <p:cNvPr id="4" name="Slide Number Placeholder 3">
            <a:extLst>
              <a:ext uri="{FF2B5EF4-FFF2-40B4-BE49-F238E27FC236}">
                <a16:creationId xmlns:a16="http://schemas.microsoft.com/office/drawing/2014/main" id="{4951CD68-2456-4954-9027-2C015D84007A}"/>
              </a:ext>
            </a:extLst>
          </p:cNvPr>
          <p:cNvSpPr>
            <a:spLocks noGrp="1"/>
          </p:cNvSpPr>
          <p:nvPr>
            <p:ph type="sldNum" sz="quarter" idx="10"/>
          </p:nvPr>
        </p:nvSpPr>
        <p:spPr/>
        <p:txBody>
          <a:bodyPr/>
          <a:lstStyle/>
          <a:p>
            <a:pPr>
              <a:defRPr/>
            </a:pPr>
            <a:fld id="{C11F631A-7116-467B-991C-B8CC67B30A8C}" type="slidenum">
              <a:rPr lang="en-US"/>
              <a:pPr>
                <a:defRPr/>
              </a:pPr>
              <a:t>6</a:t>
            </a:fld>
            <a:endParaRPr lang="en-US"/>
          </a:p>
        </p:txBody>
      </p:sp>
      <p:graphicFrame>
        <p:nvGraphicFramePr>
          <p:cNvPr id="5" name="Table 4">
            <a:extLst>
              <a:ext uri="{FF2B5EF4-FFF2-40B4-BE49-F238E27FC236}">
                <a16:creationId xmlns:a16="http://schemas.microsoft.com/office/drawing/2014/main" id="{36783AC1-9591-49AC-B9E5-7F23FB9F6959}"/>
              </a:ext>
            </a:extLst>
          </p:cNvPr>
          <p:cNvGraphicFramePr>
            <a:graphicFrameLocks noGrp="1"/>
          </p:cNvGraphicFramePr>
          <p:nvPr/>
        </p:nvGraphicFramePr>
        <p:xfrm>
          <a:off x="847725" y="2270125"/>
          <a:ext cx="10496550" cy="1382713"/>
        </p:xfrm>
        <a:graphic>
          <a:graphicData uri="http://schemas.openxmlformats.org/drawingml/2006/table">
            <a:tbl>
              <a:tblPr firstRow="1" bandRow="1">
                <a:tableStyleId>{00A15C55-8517-42AA-B614-E9B94910E393}</a:tableStyleId>
              </a:tblPr>
              <a:tblGrid>
                <a:gridCol w="9796786">
                  <a:extLst>
                    <a:ext uri="{9D8B030D-6E8A-4147-A177-3AD203B41FA5}">
                      <a16:colId xmlns:a16="http://schemas.microsoft.com/office/drawing/2014/main" val="2097911475"/>
                    </a:ext>
                  </a:extLst>
                </a:gridCol>
                <a:gridCol w="699764">
                  <a:extLst>
                    <a:ext uri="{9D8B030D-6E8A-4147-A177-3AD203B41FA5}">
                      <a16:colId xmlns:a16="http://schemas.microsoft.com/office/drawing/2014/main" val="2128775834"/>
                    </a:ext>
                  </a:extLst>
                </a:gridCol>
              </a:tblGrid>
              <a:tr h="371096">
                <a:tc gridSpan="2">
                  <a:txBody>
                    <a:bodyPr/>
                    <a:lstStyle/>
                    <a:p>
                      <a:r>
                        <a:rPr lang="en-US" sz="1800" dirty="0"/>
                        <a:t>General rating formula for infectious diseases</a:t>
                      </a:r>
                    </a:p>
                  </a:txBody>
                  <a:tcPr marL="91430" marR="91430" marT="45752" marB="45752"/>
                </a:tc>
                <a:tc hMerge="1">
                  <a:txBody>
                    <a:bodyPr/>
                    <a:lstStyle/>
                    <a:p>
                      <a:endParaRPr lang="en-US" dirty="0"/>
                    </a:p>
                  </a:txBody>
                  <a:tcPr/>
                </a:tc>
                <a:extLst>
                  <a:ext uri="{0D108BD9-81ED-4DB2-BD59-A6C34878D82A}">
                    <a16:rowId xmlns:a16="http://schemas.microsoft.com/office/drawing/2014/main" val="3835264041"/>
                  </a:ext>
                </a:extLst>
              </a:tr>
              <a:tr h="371096">
                <a:tc>
                  <a:txBody>
                    <a:bodyPr/>
                    <a:lstStyle/>
                    <a:p>
                      <a:r>
                        <a:rPr lang="en-US" sz="1800" dirty="0"/>
                        <a:t>For active disease</a:t>
                      </a:r>
                    </a:p>
                  </a:txBody>
                  <a:tcPr marL="91430" marR="91430" marT="45752" marB="45752"/>
                </a:tc>
                <a:tc>
                  <a:txBody>
                    <a:bodyPr/>
                    <a:lstStyle/>
                    <a:p>
                      <a:r>
                        <a:rPr lang="en-US" sz="1800" dirty="0"/>
                        <a:t>100</a:t>
                      </a:r>
                    </a:p>
                  </a:txBody>
                  <a:tcPr marL="91430" marR="91430" marT="45752" marB="45752"/>
                </a:tc>
                <a:extLst>
                  <a:ext uri="{0D108BD9-81ED-4DB2-BD59-A6C34878D82A}">
                    <a16:rowId xmlns:a16="http://schemas.microsoft.com/office/drawing/2014/main" val="2665696950"/>
                  </a:ext>
                </a:extLst>
              </a:tr>
              <a:tr h="64052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After active disease has resolved, rate at 0 percent for infection.  Rate any residual disability of infection within the appropriate body system.</a:t>
                      </a:r>
                    </a:p>
                  </a:txBody>
                  <a:tcPr marL="91430" marR="91430" marT="45752" marB="45752"/>
                </a:tc>
                <a:tc hMerge="1">
                  <a:txBody>
                    <a:bodyPr/>
                    <a:lstStyle/>
                    <a:p>
                      <a:endParaRPr lang="en-US" dirty="0"/>
                    </a:p>
                  </a:txBody>
                  <a:tcPr/>
                </a:tc>
                <a:extLst>
                  <a:ext uri="{0D108BD9-81ED-4DB2-BD59-A6C34878D82A}">
                    <a16:rowId xmlns:a16="http://schemas.microsoft.com/office/drawing/2014/main" val="1943582044"/>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EF6E4-2EEE-4CB3-A315-85E586746864}"/>
              </a:ext>
            </a:extLst>
          </p:cNvPr>
          <p:cNvSpPr>
            <a:spLocks noGrp="1"/>
          </p:cNvSpPr>
          <p:nvPr>
            <p:ph type="title"/>
          </p:nvPr>
        </p:nvSpPr>
        <p:spPr>
          <a:xfrm>
            <a:off x="2138363" y="0"/>
            <a:ext cx="9717087" cy="1150938"/>
          </a:xfrm>
        </p:spPr>
        <p:txBody>
          <a:bodyPr/>
          <a:lstStyle/>
          <a:p>
            <a:pPr eaLnBrk="1" hangingPunct="1">
              <a:defRPr/>
            </a:pPr>
            <a:r>
              <a:rPr lang="en-US" dirty="0"/>
              <a:t>Diagnostic code 6300</a:t>
            </a:r>
          </a:p>
        </p:txBody>
      </p:sp>
      <p:sp>
        <p:nvSpPr>
          <p:cNvPr id="3" name="Content Placeholder 2">
            <a:extLst>
              <a:ext uri="{FF2B5EF4-FFF2-40B4-BE49-F238E27FC236}">
                <a16:creationId xmlns:a16="http://schemas.microsoft.com/office/drawing/2014/main" id="{E64E8614-741F-40D6-B100-5F2CE8A4FA22}"/>
              </a:ext>
            </a:extLst>
          </p:cNvPr>
          <p:cNvSpPr>
            <a:spLocks noGrp="1"/>
          </p:cNvSpPr>
          <p:nvPr>
            <p:ph idx="1"/>
          </p:nvPr>
        </p:nvSpPr>
        <p:spPr>
          <a:xfrm>
            <a:off x="847725" y="1789113"/>
            <a:ext cx="10945813" cy="4262437"/>
          </a:xfrm>
        </p:spPr>
        <p:txBody>
          <a:bodyPr>
            <a:normAutofit/>
          </a:bodyPr>
          <a:lstStyle/>
          <a:p>
            <a:pPr eaLnBrk="1" hangingPunct="1">
              <a:spcBef>
                <a:spcPts val="0"/>
              </a:spcBef>
              <a:buClr>
                <a:schemeClr val="accent6">
                  <a:lumMod val="75000"/>
                </a:schemeClr>
              </a:buClr>
              <a:defRPr/>
            </a:pPr>
            <a:r>
              <a:rPr lang="en-US" dirty="0"/>
              <a:t>Name change from “Cholera, Asiatic” to “Vibriosis (Cholera, Non-cholera)”</a:t>
            </a:r>
          </a:p>
          <a:p>
            <a:pPr eaLnBrk="1" hangingPunct="1">
              <a:spcBef>
                <a:spcPts val="0"/>
              </a:spcBef>
              <a:buClr>
                <a:schemeClr val="accent6">
                  <a:lumMod val="75000"/>
                </a:schemeClr>
              </a:buClr>
              <a:defRPr/>
            </a:pPr>
            <a:r>
              <a:rPr lang="en-US" dirty="0"/>
              <a:t>Updated evaluation criteria</a:t>
            </a:r>
          </a:p>
          <a:p>
            <a:pPr eaLnBrk="1" hangingPunct="1">
              <a:spcBef>
                <a:spcPts val="0"/>
              </a:spcBef>
              <a:buClr>
                <a:schemeClr val="accent6">
                  <a:lumMod val="75000"/>
                </a:schemeClr>
              </a:buClr>
              <a:defRPr/>
            </a:pPr>
            <a:r>
              <a:rPr lang="en-US" dirty="0"/>
              <a:t>Added note</a:t>
            </a:r>
          </a:p>
          <a:p>
            <a:pPr marL="0" indent="0" eaLnBrk="1" hangingPunct="1">
              <a:buClr>
                <a:schemeClr val="accent6">
                  <a:lumMod val="75000"/>
                </a:schemeClr>
              </a:buClr>
              <a:buFont typeface="Wingdings" panose="05000000000000000000" pitchFamily="2" charset="2"/>
              <a:buNone/>
              <a:defRPr/>
            </a:pPr>
            <a:endParaRPr lang="en-US" dirty="0"/>
          </a:p>
        </p:txBody>
      </p:sp>
      <p:sp>
        <p:nvSpPr>
          <p:cNvPr id="4" name="Slide Number Placeholder 3">
            <a:extLst>
              <a:ext uri="{FF2B5EF4-FFF2-40B4-BE49-F238E27FC236}">
                <a16:creationId xmlns:a16="http://schemas.microsoft.com/office/drawing/2014/main" id="{8815A22D-1D67-4CD8-9962-5BFF05C259AA}"/>
              </a:ext>
            </a:extLst>
          </p:cNvPr>
          <p:cNvSpPr>
            <a:spLocks noGrp="1"/>
          </p:cNvSpPr>
          <p:nvPr>
            <p:ph type="sldNum" sz="quarter" idx="10"/>
          </p:nvPr>
        </p:nvSpPr>
        <p:spPr/>
        <p:txBody>
          <a:bodyPr/>
          <a:lstStyle/>
          <a:p>
            <a:pPr>
              <a:defRPr/>
            </a:pPr>
            <a:fld id="{96F08648-4181-4B29-BCBE-A96686B9727F}" type="slidenum">
              <a:rPr lang="en-US"/>
              <a:pPr>
                <a:defRPr/>
              </a:pPr>
              <a:t>7</a:t>
            </a:fld>
            <a:endParaRPr lang="en-US"/>
          </a:p>
        </p:txBody>
      </p:sp>
      <p:graphicFrame>
        <p:nvGraphicFramePr>
          <p:cNvPr id="5" name="Table 4">
            <a:extLst>
              <a:ext uri="{FF2B5EF4-FFF2-40B4-BE49-F238E27FC236}">
                <a16:creationId xmlns:a16="http://schemas.microsoft.com/office/drawing/2014/main" id="{6D914B0A-6426-406E-A2D1-AA139D858335}"/>
              </a:ext>
            </a:extLst>
          </p:cNvPr>
          <p:cNvGraphicFramePr>
            <a:graphicFrameLocks noGrp="1"/>
          </p:cNvGraphicFramePr>
          <p:nvPr/>
        </p:nvGraphicFramePr>
        <p:xfrm>
          <a:off x="847725" y="3714750"/>
          <a:ext cx="10496550" cy="1382713"/>
        </p:xfrm>
        <a:graphic>
          <a:graphicData uri="http://schemas.openxmlformats.org/drawingml/2006/table">
            <a:tbl>
              <a:tblPr firstRow="1" bandRow="1">
                <a:tableStyleId>{00A15C55-8517-42AA-B614-E9B94910E393}</a:tableStyleId>
              </a:tblPr>
              <a:tblGrid>
                <a:gridCol w="10496550">
                  <a:extLst>
                    <a:ext uri="{9D8B030D-6E8A-4147-A177-3AD203B41FA5}">
                      <a16:colId xmlns:a16="http://schemas.microsoft.com/office/drawing/2014/main" val="3481598889"/>
                    </a:ext>
                  </a:extLst>
                </a:gridCol>
              </a:tblGrid>
              <a:tr h="371096">
                <a:tc>
                  <a:txBody>
                    <a:bodyPr/>
                    <a:lstStyle/>
                    <a:p>
                      <a:r>
                        <a:rPr lang="en-US" sz="1800" dirty="0"/>
                        <a:t>6300 Vibriosis (Cholera, Non-cholera)</a:t>
                      </a:r>
                    </a:p>
                  </a:txBody>
                  <a:tcPr marL="91430" marR="91430" marT="45752" marB="45752"/>
                </a:tc>
                <a:extLst>
                  <a:ext uri="{0D108BD9-81ED-4DB2-BD59-A6C34878D82A}">
                    <a16:rowId xmlns:a16="http://schemas.microsoft.com/office/drawing/2014/main" val="1373580922"/>
                  </a:ext>
                </a:extLst>
              </a:tr>
              <a:tr h="371096">
                <a:tc>
                  <a:txBody>
                    <a:bodyPr/>
                    <a:lstStyle/>
                    <a:p>
                      <a:r>
                        <a:rPr lang="en-US" sz="1800" dirty="0"/>
                        <a:t>Evaluate under the General Rating Formula</a:t>
                      </a:r>
                    </a:p>
                  </a:txBody>
                  <a:tcPr marL="91430" marR="91430" marT="45752" marB="45752"/>
                </a:tc>
                <a:extLst>
                  <a:ext uri="{0D108BD9-81ED-4DB2-BD59-A6C34878D82A}">
                    <a16:rowId xmlns:a16="http://schemas.microsoft.com/office/drawing/2014/main" val="2899017099"/>
                  </a:ext>
                </a:extLst>
              </a:tr>
              <a:tr h="640521">
                <a:tc>
                  <a:txBody>
                    <a:bodyPr/>
                    <a:lstStyle/>
                    <a:p>
                      <a:r>
                        <a:rPr lang="en-US" sz="1800" dirty="0"/>
                        <a:t>Note:  Rate residuals of cholera and non-cholera Vibrio infections, such as renal failure, skin, and musculoskeletal conditions, within the appropriate body system. </a:t>
                      </a:r>
                    </a:p>
                  </a:txBody>
                  <a:tcPr marL="91430" marR="91430" marT="45752" marB="45752"/>
                </a:tc>
                <a:extLst>
                  <a:ext uri="{0D108BD9-81ED-4DB2-BD59-A6C34878D82A}">
                    <a16:rowId xmlns:a16="http://schemas.microsoft.com/office/drawing/2014/main" val="1209153557"/>
                  </a:ext>
                </a:extLst>
              </a:tr>
            </a:tbl>
          </a:graphicData>
        </a:graphic>
      </p:graphicFrame>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12714-569C-4B18-AF13-D0A5FA27116E}"/>
              </a:ext>
            </a:extLst>
          </p:cNvPr>
          <p:cNvSpPr>
            <a:spLocks noGrp="1"/>
          </p:cNvSpPr>
          <p:nvPr>
            <p:ph type="title"/>
          </p:nvPr>
        </p:nvSpPr>
        <p:spPr>
          <a:xfrm>
            <a:off x="2138363" y="0"/>
            <a:ext cx="9717087" cy="1150938"/>
          </a:xfrm>
        </p:spPr>
        <p:txBody>
          <a:bodyPr/>
          <a:lstStyle/>
          <a:p>
            <a:pPr eaLnBrk="1" hangingPunct="1">
              <a:defRPr/>
            </a:pPr>
            <a:r>
              <a:rPr lang="en-US" dirty="0"/>
              <a:t>Diagnostic code 6301</a:t>
            </a:r>
          </a:p>
        </p:txBody>
      </p:sp>
      <p:sp>
        <p:nvSpPr>
          <p:cNvPr id="18435" name="Content Placeholder 2">
            <a:extLst>
              <a:ext uri="{FF2B5EF4-FFF2-40B4-BE49-F238E27FC236}">
                <a16:creationId xmlns:a16="http://schemas.microsoft.com/office/drawing/2014/main" id="{4EEAEF63-C9CA-403D-B39E-694D8554F80B}"/>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Updated language for 100 percent evaluation</a:t>
            </a:r>
          </a:p>
          <a:p>
            <a:pPr eaLnBrk="1" hangingPunct="1">
              <a:spcBef>
                <a:spcPct val="0"/>
              </a:spcBef>
            </a:pPr>
            <a:r>
              <a:rPr lang="en-US" altLang="en-US"/>
              <a:t>Updated existing note and added note</a:t>
            </a:r>
          </a:p>
        </p:txBody>
      </p:sp>
      <p:sp>
        <p:nvSpPr>
          <p:cNvPr id="4" name="Slide Number Placeholder 3">
            <a:extLst>
              <a:ext uri="{FF2B5EF4-FFF2-40B4-BE49-F238E27FC236}">
                <a16:creationId xmlns:a16="http://schemas.microsoft.com/office/drawing/2014/main" id="{22382D5A-7A6A-4B44-A682-924D026458E0}"/>
              </a:ext>
            </a:extLst>
          </p:cNvPr>
          <p:cNvSpPr>
            <a:spLocks noGrp="1"/>
          </p:cNvSpPr>
          <p:nvPr>
            <p:ph type="sldNum" sz="quarter" idx="10"/>
          </p:nvPr>
        </p:nvSpPr>
        <p:spPr/>
        <p:txBody>
          <a:bodyPr/>
          <a:lstStyle/>
          <a:p>
            <a:pPr>
              <a:defRPr/>
            </a:pPr>
            <a:fld id="{54752E14-C3AB-4C58-836E-95A08D5FB183}" type="slidenum">
              <a:rPr lang="en-US"/>
              <a:pPr>
                <a:defRPr/>
              </a:pPr>
              <a:t>8</a:t>
            </a:fld>
            <a:endParaRPr lang="en-US"/>
          </a:p>
        </p:txBody>
      </p:sp>
      <p:graphicFrame>
        <p:nvGraphicFramePr>
          <p:cNvPr id="5" name="Table 4">
            <a:extLst>
              <a:ext uri="{FF2B5EF4-FFF2-40B4-BE49-F238E27FC236}">
                <a16:creationId xmlns:a16="http://schemas.microsoft.com/office/drawing/2014/main" id="{FD2AA841-CAB5-438F-A922-F671EFF9F02F}"/>
              </a:ext>
            </a:extLst>
          </p:cNvPr>
          <p:cNvGraphicFramePr>
            <a:graphicFrameLocks noGrp="1"/>
          </p:cNvGraphicFramePr>
          <p:nvPr/>
        </p:nvGraphicFramePr>
        <p:xfrm>
          <a:off x="847725" y="2798763"/>
          <a:ext cx="10945813" cy="3119437"/>
        </p:xfrm>
        <a:graphic>
          <a:graphicData uri="http://schemas.openxmlformats.org/drawingml/2006/table">
            <a:tbl>
              <a:tblPr firstRow="1" bandRow="1">
                <a:tableStyleId>{00A15C55-8517-42AA-B614-E9B94910E393}</a:tableStyleId>
              </a:tblPr>
              <a:tblGrid>
                <a:gridCol w="10362634">
                  <a:extLst>
                    <a:ext uri="{9D8B030D-6E8A-4147-A177-3AD203B41FA5}">
                      <a16:colId xmlns:a16="http://schemas.microsoft.com/office/drawing/2014/main" val="3041427822"/>
                    </a:ext>
                  </a:extLst>
                </a:gridCol>
                <a:gridCol w="583179">
                  <a:extLst>
                    <a:ext uri="{9D8B030D-6E8A-4147-A177-3AD203B41FA5}">
                      <a16:colId xmlns:a16="http://schemas.microsoft.com/office/drawing/2014/main" val="4223268075"/>
                    </a:ext>
                  </a:extLst>
                </a:gridCol>
              </a:tblGrid>
              <a:tr h="370878">
                <a:tc gridSpan="2">
                  <a:txBody>
                    <a:bodyPr/>
                    <a:lstStyle/>
                    <a:p>
                      <a:r>
                        <a:rPr lang="en-US" sz="1800" dirty="0"/>
                        <a:t>6301 Visceral leishmaniasis</a:t>
                      </a:r>
                    </a:p>
                  </a:txBody>
                  <a:tcPr marL="91439" marR="91439" marT="45725" marB="45725"/>
                </a:tc>
                <a:tc hMerge="1">
                  <a:txBody>
                    <a:bodyPr/>
                    <a:lstStyle/>
                    <a:p>
                      <a:endParaRPr lang="en-US" dirty="0"/>
                    </a:p>
                  </a:txBody>
                  <a:tcPr/>
                </a:tc>
                <a:extLst>
                  <a:ext uri="{0D108BD9-81ED-4DB2-BD59-A6C34878D82A}">
                    <a16:rowId xmlns:a16="http://schemas.microsoft.com/office/drawing/2014/main" val="2728725399"/>
                  </a:ext>
                </a:extLst>
              </a:tr>
              <a:tr h="370878">
                <a:tc>
                  <a:txBody>
                    <a:bodyPr/>
                    <a:lstStyle/>
                    <a:p>
                      <a:r>
                        <a:rPr lang="en-US" sz="1800" dirty="0"/>
                        <a:t>As active disease</a:t>
                      </a:r>
                    </a:p>
                  </a:txBody>
                  <a:tcPr marL="91439" marR="91439" marT="45725" marB="45725"/>
                </a:tc>
                <a:tc>
                  <a:txBody>
                    <a:bodyPr/>
                    <a:lstStyle/>
                    <a:p>
                      <a:r>
                        <a:rPr lang="en-US" sz="1800" dirty="0"/>
                        <a:t>100</a:t>
                      </a:r>
                    </a:p>
                  </a:txBody>
                  <a:tcPr marL="91439" marR="91439" marT="45725" marB="45725"/>
                </a:tc>
                <a:extLst>
                  <a:ext uri="{0D108BD9-81ED-4DB2-BD59-A6C34878D82A}">
                    <a16:rowId xmlns:a16="http://schemas.microsoft.com/office/drawing/2014/main" val="640505151"/>
                  </a:ext>
                </a:extLst>
              </a:tr>
              <a:tr h="1737536">
                <a:tc gridSpan="2">
                  <a:txBody>
                    <a:bodyPr/>
                    <a:lstStyle/>
                    <a:p>
                      <a:r>
                        <a:rPr lang="en-US" sz="1800" dirty="0"/>
                        <a:t>Note 1: Continue a 100 percent evaluation beyond the cessation of treatment for active disease.  Six months after discontinuance of such treatment, determine the appropriate disability rating by mandatory VA examination.  Any change in evaluation based upon that or any subsequent examination shall be subject to the provisions of § 3.105(e) of this chapter.  Thereafter, rate under the appropriate body system any residual disability of infection, which includes, but is not limited to, liver damage, and bone marrow disease. </a:t>
                      </a:r>
                    </a:p>
                  </a:txBody>
                  <a:tcPr marL="91439" marR="91439" marT="45725" marB="45725"/>
                </a:tc>
                <a:tc hMerge="1">
                  <a:txBody>
                    <a:bodyPr/>
                    <a:lstStyle/>
                    <a:p>
                      <a:endParaRPr lang="en-US" dirty="0"/>
                    </a:p>
                  </a:txBody>
                  <a:tcPr/>
                </a:tc>
                <a:extLst>
                  <a:ext uri="{0D108BD9-81ED-4DB2-BD59-A6C34878D82A}">
                    <a16:rowId xmlns:a16="http://schemas.microsoft.com/office/drawing/2014/main" val="1270524169"/>
                  </a:ext>
                </a:extLst>
              </a:tr>
              <a:tr h="640145">
                <a:tc gridSpan="2">
                  <a:txBody>
                    <a:bodyPr/>
                    <a:lstStyle/>
                    <a:p>
                      <a:r>
                        <a:rPr lang="en-US" sz="1800" dirty="0"/>
                        <a:t>Note 2:  Confirm the recurrence of active infection by culture, histopathology, or other diagnostic laboratory testing. </a:t>
                      </a:r>
                    </a:p>
                  </a:txBody>
                  <a:tcPr marL="91439" marR="91439" marT="45725" marB="45725"/>
                </a:tc>
                <a:tc hMerge="1">
                  <a:txBody>
                    <a:bodyPr/>
                    <a:lstStyle/>
                    <a:p>
                      <a:endParaRPr lang="en-US" dirty="0"/>
                    </a:p>
                  </a:txBody>
                  <a:tcPr/>
                </a:tc>
                <a:extLst>
                  <a:ext uri="{0D108BD9-81ED-4DB2-BD59-A6C34878D82A}">
                    <a16:rowId xmlns:a16="http://schemas.microsoft.com/office/drawing/2014/main" val="2192039675"/>
                  </a:ext>
                </a:extLst>
              </a:tr>
            </a:tbl>
          </a:graphicData>
        </a:graphic>
      </p:graphicFrame>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92A21-9C18-4A7B-A09F-0FC015E5FF10}"/>
              </a:ext>
            </a:extLst>
          </p:cNvPr>
          <p:cNvSpPr>
            <a:spLocks noGrp="1"/>
          </p:cNvSpPr>
          <p:nvPr>
            <p:ph type="title"/>
          </p:nvPr>
        </p:nvSpPr>
        <p:spPr>
          <a:xfrm>
            <a:off x="2138363" y="0"/>
            <a:ext cx="9717087" cy="1150938"/>
          </a:xfrm>
        </p:spPr>
        <p:txBody>
          <a:bodyPr/>
          <a:lstStyle/>
          <a:p>
            <a:pPr eaLnBrk="1" hangingPunct="1">
              <a:defRPr/>
            </a:pPr>
            <a:r>
              <a:rPr lang="en-US" dirty="0"/>
              <a:t>Diagnostic code 6302</a:t>
            </a:r>
          </a:p>
        </p:txBody>
      </p:sp>
      <p:sp>
        <p:nvSpPr>
          <p:cNvPr id="19459" name="Content Placeholder 2">
            <a:extLst>
              <a:ext uri="{FF2B5EF4-FFF2-40B4-BE49-F238E27FC236}">
                <a16:creationId xmlns:a16="http://schemas.microsoft.com/office/drawing/2014/main" id="{40438338-4C45-482D-827B-A6C783F57F16}"/>
              </a:ext>
            </a:extLst>
          </p:cNvPr>
          <p:cNvSpPr>
            <a:spLocks noGrp="1" noChangeArrowheads="1"/>
          </p:cNvSpPr>
          <p:nvPr>
            <p:ph idx="1"/>
          </p:nvPr>
        </p:nvSpPr>
        <p:spPr>
          <a:xfrm>
            <a:off x="847725" y="1789113"/>
            <a:ext cx="10945813" cy="4262437"/>
          </a:xfrm>
        </p:spPr>
        <p:txBody>
          <a:bodyPr/>
          <a:lstStyle/>
          <a:p>
            <a:pPr eaLnBrk="1" hangingPunct="1">
              <a:spcBef>
                <a:spcPct val="0"/>
              </a:spcBef>
            </a:pPr>
            <a:r>
              <a:rPr lang="en-US" altLang="en-US"/>
              <a:t>Updated existing note</a:t>
            </a:r>
          </a:p>
        </p:txBody>
      </p:sp>
      <p:sp>
        <p:nvSpPr>
          <p:cNvPr id="4" name="Slide Number Placeholder 3">
            <a:extLst>
              <a:ext uri="{FF2B5EF4-FFF2-40B4-BE49-F238E27FC236}">
                <a16:creationId xmlns:a16="http://schemas.microsoft.com/office/drawing/2014/main" id="{21DFF48C-9A7E-4997-956D-03C25958AE9C}"/>
              </a:ext>
            </a:extLst>
          </p:cNvPr>
          <p:cNvSpPr>
            <a:spLocks noGrp="1"/>
          </p:cNvSpPr>
          <p:nvPr>
            <p:ph type="sldNum" sz="quarter" idx="10"/>
          </p:nvPr>
        </p:nvSpPr>
        <p:spPr/>
        <p:txBody>
          <a:bodyPr/>
          <a:lstStyle/>
          <a:p>
            <a:pPr>
              <a:defRPr/>
            </a:pPr>
            <a:fld id="{9836F74D-1438-498A-9AAE-30B488FE5020}" type="slidenum">
              <a:rPr lang="en-US"/>
              <a:pPr>
                <a:defRPr/>
              </a:pPr>
              <a:t>9</a:t>
            </a:fld>
            <a:endParaRPr lang="en-US"/>
          </a:p>
        </p:txBody>
      </p:sp>
      <p:graphicFrame>
        <p:nvGraphicFramePr>
          <p:cNvPr id="5" name="Table 4">
            <a:extLst>
              <a:ext uri="{FF2B5EF4-FFF2-40B4-BE49-F238E27FC236}">
                <a16:creationId xmlns:a16="http://schemas.microsoft.com/office/drawing/2014/main" id="{51BF4191-E634-4206-BB79-52FDFC88E413}"/>
              </a:ext>
            </a:extLst>
          </p:cNvPr>
          <p:cNvGraphicFramePr>
            <a:graphicFrameLocks noGrp="1"/>
          </p:cNvGraphicFramePr>
          <p:nvPr/>
        </p:nvGraphicFramePr>
        <p:xfrm>
          <a:off x="847725" y="2514600"/>
          <a:ext cx="10945813" cy="2479675"/>
        </p:xfrm>
        <a:graphic>
          <a:graphicData uri="http://schemas.openxmlformats.org/drawingml/2006/table">
            <a:tbl>
              <a:tblPr firstRow="1" bandRow="1">
                <a:tableStyleId>{00A15C55-8517-42AA-B614-E9B94910E393}</a:tableStyleId>
              </a:tblPr>
              <a:tblGrid>
                <a:gridCol w="10048179">
                  <a:extLst>
                    <a:ext uri="{9D8B030D-6E8A-4147-A177-3AD203B41FA5}">
                      <a16:colId xmlns:a16="http://schemas.microsoft.com/office/drawing/2014/main" val="3827287162"/>
                    </a:ext>
                  </a:extLst>
                </a:gridCol>
                <a:gridCol w="897634">
                  <a:extLst>
                    <a:ext uri="{9D8B030D-6E8A-4147-A177-3AD203B41FA5}">
                      <a16:colId xmlns:a16="http://schemas.microsoft.com/office/drawing/2014/main" val="2851908184"/>
                    </a:ext>
                  </a:extLst>
                </a:gridCol>
              </a:tblGrid>
              <a:tr h="370935">
                <a:tc gridSpan="2">
                  <a:txBody>
                    <a:bodyPr/>
                    <a:lstStyle/>
                    <a:p>
                      <a:r>
                        <a:rPr lang="en-US" sz="1800" dirty="0"/>
                        <a:t>Leprosy (Hansen’s disease)</a:t>
                      </a:r>
                    </a:p>
                  </a:txBody>
                  <a:tcPr marL="91439" marR="91439" marT="45732" marB="45732"/>
                </a:tc>
                <a:tc hMerge="1">
                  <a:txBody>
                    <a:bodyPr/>
                    <a:lstStyle/>
                    <a:p>
                      <a:endParaRPr lang="en-US" dirty="0"/>
                    </a:p>
                  </a:txBody>
                  <a:tcPr/>
                </a:tc>
                <a:extLst>
                  <a:ext uri="{0D108BD9-81ED-4DB2-BD59-A6C34878D82A}">
                    <a16:rowId xmlns:a16="http://schemas.microsoft.com/office/drawing/2014/main" val="4002022146"/>
                  </a:ext>
                </a:extLst>
              </a:tr>
              <a:tr h="370935">
                <a:tc>
                  <a:txBody>
                    <a:bodyPr/>
                    <a:lstStyle/>
                    <a:p>
                      <a:r>
                        <a:rPr lang="en-US" sz="1800" dirty="0"/>
                        <a:t>As active disease</a:t>
                      </a:r>
                    </a:p>
                  </a:txBody>
                  <a:tcPr marL="91439" marR="91439" marT="45732" marB="45732"/>
                </a:tc>
                <a:tc>
                  <a:txBody>
                    <a:bodyPr/>
                    <a:lstStyle/>
                    <a:p>
                      <a:r>
                        <a:rPr lang="en-US" sz="1800" dirty="0"/>
                        <a:t>100</a:t>
                      </a:r>
                    </a:p>
                  </a:txBody>
                  <a:tcPr marL="91439" marR="91439" marT="45732" marB="45732"/>
                </a:tc>
                <a:extLst>
                  <a:ext uri="{0D108BD9-81ED-4DB2-BD59-A6C34878D82A}">
                    <a16:rowId xmlns:a16="http://schemas.microsoft.com/office/drawing/2014/main" val="1030897687"/>
                  </a:ext>
                </a:extLst>
              </a:tr>
              <a:tr h="1737805">
                <a:tc gridSpan="2">
                  <a:txBody>
                    <a:bodyPr/>
                    <a:lstStyle/>
                    <a:p>
                      <a:r>
                        <a:rPr lang="en-US" sz="1800" dirty="0"/>
                        <a:t>Note:  Continue a 100 percent evaluation beyond the cessation of treatment for active disease.  Six months after discontinuance of such treatment, determine the appropriate disability rating by mandatory VA examination.  Any change in evaluation based upon that or any subsequent examination shall be subject to the provisions of § 3.105(e) of this chapter.  Thereafter, rate under the appropriate body system any residual disability of infection, which includes, but is not limited to, skin lesions, peripheral neuropathy, or amputations.</a:t>
                      </a:r>
                    </a:p>
                  </a:txBody>
                  <a:tcPr marL="91439" marR="91439" marT="45732" marB="45732"/>
                </a:tc>
                <a:tc hMerge="1">
                  <a:txBody>
                    <a:bodyPr/>
                    <a:lstStyle/>
                    <a:p>
                      <a:endParaRPr lang="en-US" dirty="0"/>
                    </a:p>
                  </a:txBody>
                  <a:tcPr/>
                </a:tc>
                <a:extLst>
                  <a:ext uri="{0D108BD9-81ED-4DB2-BD59-A6C34878D82A}">
                    <a16:rowId xmlns:a16="http://schemas.microsoft.com/office/drawing/2014/main" val="1473665442"/>
                  </a:ext>
                </a:extLst>
              </a:tr>
            </a:tbl>
          </a:graphicData>
        </a:graphic>
      </p:graphicFrame>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quot;/&gt;&lt;property id=&quot;20307&quot; value=&quot;257&quot;/&gt;&lt;/object&gt;&lt;object type=&quot;3&quot; unique_id=&quot;10004&quot;&gt;&lt;property id=&quot;20148&quot; value=&quot;5&quot;/&gt;&lt;property id=&quot;20300&quot; value=&quot;Slide 2 - &amp;quot;Objectives&amp;quot;&quot;/&gt;&lt;property id=&quot;20307&quot; value=&quot;258&quot;/&gt;&lt;/object&gt;&lt;object type=&quot;3&quot; unique_id=&quot;10005&quot;&gt;&lt;property id=&quot;20148&quot; value=&quot;5&quot;/&gt;&lt;property id=&quot;20300&quot; value=&quot;Slide 3 - &amp;quot;References&amp;quot;&quot;/&gt;&lt;property id=&quot;20307&quot; value=&quot;259&quot;/&gt;&lt;/object&gt;&lt;object type=&quot;3&quot; unique_id=&quot;10006&quot;&gt;&lt;property id=&quot;20148&quot; value=&quot;5&quot;/&gt;&lt;property id=&quot;20300&quot; value=&quot;Slide 4 - &amp;quot;Review of updates and changes &amp;quot;&quot;/&gt;&lt;property id=&quot;20307&quot; value=&quot;260&quot;/&gt;&lt;/object&gt;&lt;object type=&quot;3&quot; unique_id=&quot;10025&quot;&gt;&lt;property id=&quot;20148&quot; value=&quot;5&quot;/&gt;&lt;property id=&quot;20300&quot; value=&quot;Slide 33 - &amp;quot;Important considerations&amp;quot;&quot;/&gt;&lt;property id=&quot;20307&quot; value=&quot;265&quot;/&gt;&lt;/object&gt;&lt;object type=&quot;3&quot; unique_id=&quot;10026&quot;&gt;&lt;property id=&quot;20148&quot; value=&quot;5&quot;/&gt;&lt;property id=&quot;20300&quot; value=&quot;Slide 34 - &amp;quot;Which Criteria Apply?&amp;quot;&quot;/&gt;&lt;property id=&quot;20307&quot; value=&quot;256&quot;/&gt;&lt;/object&gt;&lt;object type=&quot;3&quot; unique_id=&quot;10027&quot;&gt;&lt;property id=&quot;20148&quot; value=&quot;5&quot;/&gt;&lt;property id=&quot;20300&quot; value=&quot;Slide 35 - &amp;quot;Disability Benefits Questionnaire (DBQ)&amp;quot;&quot;/&gt;&lt;property id=&quot;20307&quot; value=&quot;268&quot;/&gt;&lt;/object&gt;&lt;object type=&quot;3&quot; unique_id=&quot;10031&quot;&gt;&lt;property id=&quot;20148&quot; value=&quot;5&quot;/&gt;&lt;property id=&quot;20300&quot; value=&quot;Slide 37 - &amp;quot;Practice &amp;amp; evaluate&amp;quot;&quot;/&gt;&lt;property id=&quot;20307&quot; value=&quot;266&quot;/&gt;&lt;/object&gt;&lt;object type=&quot;3&quot; unique_id=&quot;10039&quot;&gt;&lt;property id=&quot;20148&quot; value=&quot;5&quot;/&gt;&lt;property id=&quot;20300&quot; value=&quot;Slide 43 - &amp;quot;This concludes the lesson for  Introduction to Infectious Diseases, Immune Disorders, and Nutritional Deficiencies&quot;/&gt;&lt;property id=&quot;20307&quot; value=&quot;274&quot;/&gt;&lt;/object&gt;&lt;object type=&quot;3&quot; unique_id=&quot;27320&quot;&gt;&lt;property id=&quot;20148&quot; value=&quot;5&quot;/&gt;&lt;property id=&quot;20300&quot; value=&quot;Slide 32 - &amp;quot;No change to the following regulations or DCs&amp;quot;&quot;/&gt;&lt;property id=&quot;20307&quot; value=&quot;360&quot;/&gt;&lt;/object&gt;&lt;object type=&quot;3&quot; unique_id=&quot;27471&quot;&gt;&lt;property id=&quot;20148&quot; value=&quot;5&quot;/&gt;&lt;property id=&quot;20300&quot; value=&quot;Slide 7 - &amp;quot;Diagnostic code 6300&amp;quot;&quot;/&gt;&lt;property id=&quot;20307&quot; value=&quot;370&quot;/&gt;&lt;/object&gt;&lt;object type=&quot;3&quot; unique_id=&quot;27472&quot;&gt;&lt;property id=&quot;20148&quot; value=&quot;5&quot;/&gt;&lt;property id=&quot;20300&quot; value=&quot;Slide 8 - &amp;quot;Diagnostic code 6301&amp;quot;&quot;/&gt;&lt;property id=&quot;20307&quot; value=&quot;371&quot;/&gt;&lt;/object&gt;&lt;object type=&quot;3&quot; unique_id=&quot;27473&quot;&gt;&lt;property id=&quot;20148&quot; value=&quot;5&quot;/&gt;&lt;property id=&quot;20300&quot; value=&quot;Slide 9 - &amp;quot;Diagnostic code 6302&amp;quot;&quot;/&gt;&lt;property id=&quot;20307&quot; value=&quot;372&quot;/&gt;&lt;/object&gt;&lt;object type=&quot;3&quot; unique_id=&quot;27474&quot;&gt;&lt;property id=&quot;20148&quot; value=&quot;5&quot;/&gt;&lt;property id=&quot;20300&quot; value=&quot;Slide 36 - &amp;quot;Historical Rating Schedule&amp;quot;&quot;/&gt;&lt;property id=&quot;20307&quot; value=&quot;369&quot;/&gt;&lt;/object&gt;&lt;object type=&quot;3&quot; unique_id=&quot;27476&quot;&gt;&lt;property id=&quot;20148&quot; value=&quot;5&quot;/&gt;&lt;property id=&quot;20300&quot; value=&quot;Slide 5 - &amp;quot;§4.88b – Schedule of ratings – infectious diseases, immune disorders and nutritional deficiencies&amp;quot;&quot;/&gt;&lt;property id=&quot;20307&quot; value=&quot;404&quot;/&gt;&lt;/object&gt;&lt;object type=&quot;3&quot; unique_id=&quot;27479&quot;&gt;&lt;property id=&quot;20148&quot; value=&quot;5&quot;/&gt;&lt;property id=&quot;20300&quot; value=&quot;Slide 10 - &amp;quot;Diagnostic code 6304&amp;quot;&quot;/&gt;&lt;property id=&quot;20307&quot; value=&quot;373&quot;/&gt;&lt;/object&gt;&lt;object type=&quot;3&quot; unique_id=&quot;27480&quot;&gt;&lt;property id=&quot;20148&quot; value=&quot;5&quot;/&gt;&lt;property id=&quot;20300&quot; value=&quot;Slide 11 - &amp;quot;Diagnostic code 6305&amp;quot;&quot;/&gt;&lt;property id=&quot;20307&quot; value=&quot;374&quot;/&gt;&lt;/object&gt;&lt;object type=&quot;3&quot; unique_id=&quot;27481&quot;&gt;&lt;property id=&quot;20148&quot; value=&quot;5&quot;/&gt;&lt;property id=&quot;20300&quot; value=&quot;Slide 12 - &amp;quot;Diagnostic code 6306 and 6307&amp;quot;&quot;/&gt;&lt;property id=&quot;20307&quot; value=&quot;375&quot;/&gt;&lt;/object&gt;&lt;object type=&quot;3&quot; unique_id=&quot;27482&quot;&gt;&lt;property id=&quot;20148&quot; value=&quot;5&quot;/&gt;&lt;property id=&quot;20300&quot; value=&quot;Slide 13 - &amp;quot;Diagnostic code 6308 and 6309&amp;quot;&quot;/&gt;&lt;property id=&quot;20307&quot; value=&quot;377&quot;/&gt;&lt;/object&gt;&lt;object type=&quot;3&quot; unique_id=&quot;27483&quot;&gt;&lt;property id=&quot;20148&quot; value=&quot;5&quot;/&gt;&lt;property id=&quot;20300&quot; value=&quot;Slide 14 - &amp;quot;Diagnostic code 6310&amp;quot;&quot;/&gt;&lt;property id=&quot;20307&quot; value=&quot;380&quot;/&gt;&lt;/object&gt;&lt;object type=&quot;3&quot; unique_id=&quot;27484&quot;&gt;&lt;property id=&quot;20148&quot; value=&quot;5&quot;/&gt;&lt;property id=&quot;20300&quot; value=&quot;Slide 15 - &amp;quot;Diagnostic code 6311&amp;quot;&quot;/&gt;&lt;property id=&quot;20307&quot; value=&quot;381&quot;/&gt;&lt;/object&gt;&lt;object type=&quot;3&quot; unique_id=&quot;27485&quot;&gt;&lt;property id=&quot;20148&quot; value=&quot;5&quot;/&gt;&lt;property id=&quot;20300&quot; value=&quot;Slide 16 - &amp;quot;Diagnostic code 6312&amp;quot;&quot;/&gt;&lt;property id=&quot;20307&quot; value=&quot;382&quot;/&gt;&lt;/object&gt;&lt;object type=&quot;3&quot; unique_id=&quot;27486&quot;&gt;&lt;property id=&quot;20148&quot; value=&quot;5&quot;/&gt;&lt;property id=&quot;20300&quot; value=&quot;Slide 17 - &amp;quot;Diagnostic code 6316&amp;quot;&quot;/&gt;&lt;property id=&quot;20307&quot; value=&quot;383&quot;/&gt;&lt;/object&gt;&lt;object type=&quot;3&quot; unique_id=&quot;27487&quot;&gt;&lt;property id=&quot;20148&quot; value=&quot;5&quot;/&gt;&lt;property id=&quot;20300&quot; value=&quot;Slide 18 - &amp;quot;Diagnostic code 6317&amp;quot;&quot;/&gt;&lt;property id=&quot;20307&quot; value=&quot;384&quot;/&gt;&lt;/object&gt;&lt;object type=&quot;3&quot; unique_id=&quot;27488&quot;&gt;&lt;property id=&quot;20148&quot; value=&quot;5&quot;/&gt;&lt;property id=&quot;20300&quot; value=&quot;Slide 19 - &amp;quot;Diagnostic code 6318&amp;quot;&quot;/&gt;&lt;property id=&quot;20307&quot; value=&quot;385&quot;/&gt;&lt;/object&gt;&lt;object type=&quot;3&quot; unique_id=&quot;27489&quot;&gt;&lt;property id=&quot;20148&quot; value=&quot;5&quot;/&gt;&lt;property id=&quot;20300&quot; value=&quot;Slide 20 - &amp;quot;Diagnostic code 6319&amp;quot;&quot;/&gt;&lt;property id=&quot;20307&quot; value=&quot;386&quot;/&gt;&lt;/object&gt;&lt;object type=&quot;3&quot; unique_id=&quot;27490&quot;&gt;&lt;property id=&quot;20148&quot; value=&quot;5&quot;/&gt;&lt;property id=&quot;20300&quot; value=&quot;Slide 21 - &amp;quot;Diagnostic code 6320&amp;quot;&quot;/&gt;&lt;property id=&quot;20307&quot; value=&quot;387&quot;/&gt;&lt;/object&gt;&lt;object type=&quot;3&quot; unique_id=&quot;27491&quot;&gt;&lt;property id=&quot;20148&quot; value=&quot;5&quot;/&gt;&lt;property id=&quot;20300&quot; value=&quot;Slide 22 - &amp;quot;Diagnostic code 6325&amp;quot;&quot;/&gt;&lt;property id=&quot;20307&quot; value=&quot;388&quot;/&gt;&lt;/object&gt;&lt;object type=&quot;3&quot; unique_id=&quot;27492&quot;&gt;&lt;property id=&quot;20148&quot; value=&quot;5&quot;/&gt;&lt;property id=&quot;20300&quot; value=&quot;Slide 23 - &amp;quot;Diagnostic code 6326&amp;quot;&quot;/&gt;&lt;property id=&quot;20307&quot; value=&quot;389&quot;/&gt;&lt;/object&gt;&lt;object type=&quot;3&quot; unique_id=&quot;27493&quot;&gt;&lt;property id=&quot;20148&quot; value=&quot;5&quot;/&gt;&lt;property id=&quot;20300&quot; value=&quot;Slide 24 - &amp;quot;Diagnostic code 6329&amp;quot;&quot;/&gt;&lt;property id=&quot;20307&quot; value=&quot;390&quot;/&gt;&lt;/object&gt;&lt;object type=&quot;3&quot; unique_id=&quot;27494&quot;&gt;&lt;property id=&quot;20148&quot; value=&quot;5&quot;/&gt;&lt;property id=&quot;20300&quot; value=&quot;Slide 25 - &amp;quot;Diagnostic code 6330&amp;quot;&quot;/&gt;&lt;property id=&quot;20307&quot; value=&quot;391&quot;/&gt;&lt;/object&gt;&lt;object type=&quot;3&quot; unique_id=&quot;27495&quot;&gt;&lt;property id=&quot;20148&quot; value=&quot;5&quot;/&gt;&lt;property id=&quot;20300&quot; value=&quot;Slide 26 - &amp;quot;Diagnostic code 6331&amp;quot;&quot;/&gt;&lt;property id=&quot;20307&quot; value=&quot;392&quot;/&gt;&lt;/object&gt;&lt;object type=&quot;3&quot; unique_id=&quot;27496&quot;&gt;&lt;property id=&quot;20148&quot; value=&quot;5&quot;/&gt;&lt;property id=&quot;20300&quot; value=&quot;Slide 27 - &amp;quot;Diagnostic code 6333&amp;quot;&quot;/&gt;&lt;property id=&quot;20307&quot; value=&quot;393&quot;/&gt;&lt;/object&gt;&lt;object type=&quot;3&quot; unique_id=&quot;27497&quot;&gt;&lt;property id=&quot;20148&quot; value=&quot;5&quot;/&gt;&lt;property id=&quot;20300&quot; value=&quot;Slide 28 - &amp;quot;Diagnostic code 6334&amp;quot;&quot;/&gt;&lt;property id=&quot;20307&quot; value=&quot;394&quot;/&gt;&lt;/object&gt;&lt;object type=&quot;3&quot; unique_id=&quot;27498&quot;&gt;&lt;property id=&quot;20148&quot; value=&quot;5&quot;/&gt;&lt;property id=&quot;20300&quot; value=&quot;Slide 29 - &amp;quot;Diagnostic code 6335&amp;quot;&quot;/&gt;&lt;property id=&quot;20307&quot; value=&quot;395&quot;/&gt;&lt;/object&gt;&lt;object type=&quot;3&quot; unique_id=&quot;27499&quot;&gt;&lt;property id=&quot;20148&quot; value=&quot;5&quot;/&gt;&lt;property id=&quot;20300&quot; value=&quot;Slide 30 - &amp;quot;Diagnostic code 6351&amp;quot;&quot;/&gt;&lt;property id=&quot;20307&quot; value=&quot;396&quot;/&gt;&lt;/object&gt;&lt;object type=&quot;3&quot; unique_id=&quot;27500&quot;&gt;&lt;property id=&quot;20148&quot; value=&quot;5&quot;/&gt;&lt;property id=&quot;20300&quot; value=&quot;Slide 31 - &amp;quot;Diagnostic code 6354&amp;quot;&quot;/&gt;&lt;property id=&quot;20307&quot; value=&quot;398&quot;/&gt;&lt;/object&gt;&lt;object type=&quot;3&quot; unique_id=&quot;27501&quot;&gt;&lt;property id=&quot;20148&quot; value=&quot;5&quot;/&gt;&lt;property id=&quot;20300&quot; value=&quot;Slide 38 - &amp;quot;Matching Game&amp;quot;&quot;/&gt;&lt;property id=&quot;20307&quot; value=&quot;399&quot;/&gt;&lt;/object&gt;&lt;object type=&quot;3&quot; unique_id=&quot;27502&quot;&gt;&lt;property id=&quot;20148&quot; value=&quot;5&quot;/&gt;&lt;property id=&quot;20300&quot; value=&quot;Slide 39 - &amp;quot;Multiple Choice&amp;quot;&quot;/&gt;&lt;property id=&quot;20307&quot; value=&quot;406&quot;/&gt;&lt;/object&gt;&lt;object type=&quot;3&quot; unique_id=&quot;27503&quot;&gt;&lt;property id=&quot;20148&quot; value=&quot;5&quot;/&gt;&lt;property id=&quot;20300&quot; value=&quot;Slide 40 - &amp;quot;Multiple Choice&amp;quot;&quot;/&gt;&lt;property id=&quot;20307&quot; value=&quot;408&quot;/&gt;&lt;/object&gt;&lt;object type=&quot;3&quot; unique_id=&quot;27504&quot;&gt;&lt;property id=&quot;20148&quot; value=&quot;5&quot;/&gt;&lt;property id=&quot;20300&quot; value=&quot;Slide 41 - &amp;quot;Multiple Choice&amp;quot;&quot;/&gt;&lt;property id=&quot;20307&quot; value=&quot;405&quot;/&gt;&lt;/object&gt;&lt;object type=&quot;3&quot; unique_id=&quot;27505&quot;&gt;&lt;property id=&quot;20148&quot; value=&quot;5&quot;/&gt;&lt;property id=&quot;20300&quot; value=&quot;Slide 42 - &amp;quot;Multiple Choice&amp;quot;&quot;/&gt;&lt;property id=&quot;20307&quot; value=&quot;409&quot;/&gt;&lt;/object&gt;&lt;object type=&quot;3&quot; unique_id=&quot;27601&quot;&gt;&lt;property id=&quot;20148&quot; value=&quot;5&quot;/&gt;&lt;property id=&quot;20300&quot; value=&quot;Slide 6 - &amp;quot;§4.88b – Schedule of ratings – infectious diseases, immune disorders and nutritional deficiencies&amp;quot;&quot;/&gt;&lt;property id=&quot;20307&quot; value=&quot;410&quot;/&gt;&lt;/object&gt;&lt;/object&gt;&lt;object type=&quot;8&quot; unique_id=&quot;10078&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NAV_LEVEL" val="1"/>
  <p:tag name="ARTICULATE_SLIDE_PRESENTER_GUID" val="dcf31de8-c63a-45fa-8e92-a23f3dd0511b"/>
  <p:tag name="ARTICULATE_SLIDE_PAUSE" val="1"/>
  <p:tag name="ARTICULATE_LOCK_SLIDE" val="0"/>
  <p:tag name="ARTICULATE_HIDE_SLIDE" val="0"/>
  <p:tag name="ARTICULATE_PLAYER_CONTROL_PREVIOUS" val="True"/>
  <p:tag name="ARTICULATE_PLAYER_CONTROL_NEXT" val="True"/>
  <p:tag name="AUDIO_ID" val="256"/>
  <p:tag name="ARTICULATE_USED_LAYOUT" val="1"/>
  <p:tag name="ARTICULATE_SLIDE_THUMBNAIL_REFRESH" val="1"/>
</p:tagLst>
</file>

<file path=ppt/theme/theme1.xml><?xml version="1.0" encoding="utf-8"?>
<a:theme xmlns:a="http://schemas.openxmlformats.org/drawingml/2006/main" name="Ppt0000000">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a92e5099b9d4665426d5e2f5210929e0">
  <xsd:schema xmlns:xsd="http://www.w3.org/2001/XMLSchema" xmlns:xs="http://www.w3.org/2001/XMLSchema" xmlns:p="http://schemas.microsoft.com/office/2006/metadata/properties" xmlns:ns2="b62c6c12-24c5-4d47-ac4d-c5cc93bcdf7b" targetNamespace="http://schemas.microsoft.com/office/2006/metadata/properties" ma:root="true" ma:fieldsID="f00e8daebf23d3a43a83cbf8cd51dded" ns2:_="">
    <xsd:import namespace="b62c6c12-24c5-4d47-ac4d-c5cc93bcdf7b"/>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2c6c12-24c5-4d47-ac4d-c5cc93bcdf7b"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550627-E5A3-4717-BAB3-51CEADD00D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2c6c12-24c5-4d47-ac4d-c5cc93bcdf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93AF2DBB-737C-4C13-9532-0F5A3D53A6B7}">
  <ds:schemaRefs>
    <ds:schemaRef ds:uri="http://schemas.microsoft.com/sharepoint/events"/>
  </ds:schemaRefs>
</ds:datastoreItem>
</file>

<file path=customXml/itemProps4.xml><?xml version="1.0" encoding="utf-8"?>
<ds:datastoreItem xmlns:ds="http://schemas.openxmlformats.org/officeDocument/2006/customXml" ds:itemID="{453EF0F0-3B0A-4185-B80C-AA17AD6C1F1A}">
  <ds:schemaRefs>
    <ds:schemaRef ds:uri="http://purl.org/dc/terms/"/>
    <ds:schemaRef ds:uri="http://schemas.openxmlformats.org/package/2006/metadata/core-properties"/>
    <ds:schemaRef ds:uri="http://purl.org/dc/dcmitype/"/>
    <ds:schemaRef ds:uri="http://schemas.microsoft.com/office/infopath/2007/PartnerControls"/>
    <ds:schemaRef ds:uri="b62c6c12-24c5-4d47-ac4d-c5cc93bcdf7b"/>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20884</TotalTime>
  <Words>2763</Words>
  <Application>Microsoft Office PowerPoint</Application>
  <PresentationFormat>Widescreen</PresentationFormat>
  <Paragraphs>307</Paragraphs>
  <Slides>37</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Century Schoolbook</vt:lpstr>
      <vt:lpstr>Tahoma</vt:lpstr>
      <vt:lpstr>Times New Roman</vt:lpstr>
      <vt:lpstr>Verdana</vt:lpstr>
      <vt:lpstr>Wingdings</vt:lpstr>
      <vt:lpstr>Ppt0000000</vt:lpstr>
      <vt:lpstr>PowerPoint Presentation</vt:lpstr>
      <vt:lpstr>Objectives</vt:lpstr>
      <vt:lpstr>References</vt:lpstr>
      <vt:lpstr>Review of updates and changes </vt:lpstr>
      <vt:lpstr>§4.88b – Schedule of ratings – infectious diseases, immune disorders and nutritional deficiencies</vt:lpstr>
      <vt:lpstr>§4.88b – Schedule of ratings – infectious diseases, immune disorders and nutritional deficiencies</vt:lpstr>
      <vt:lpstr>Diagnostic code 6300</vt:lpstr>
      <vt:lpstr>Diagnostic code 6301</vt:lpstr>
      <vt:lpstr>Diagnostic code 6302</vt:lpstr>
      <vt:lpstr>Diagnostic code 6304</vt:lpstr>
      <vt:lpstr>Diagnostic code 6305</vt:lpstr>
      <vt:lpstr>Diagnostic code 6306 and 6307</vt:lpstr>
      <vt:lpstr>Diagnostic code 6308 and 6309</vt:lpstr>
      <vt:lpstr>Diagnostic code 6310</vt:lpstr>
      <vt:lpstr>Diagnostic code 6311</vt:lpstr>
      <vt:lpstr>Diagnostic code 6312</vt:lpstr>
      <vt:lpstr>Diagnostic code 6316</vt:lpstr>
      <vt:lpstr>Diagnostic code 6317</vt:lpstr>
      <vt:lpstr>Diagnostic code 6318</vt:lpstr>
      <vt:lpstr>Diagnostic code 6319</vt:lpstr>
      <vt:lpstr>Diagnostic code 6320</vt:lpstr>
      <vt:lpstr>Diagnostic code 6325</vt:lpstr>
      <vt:lpstr>Diagnostic code 6326</vt:lpstr>
      <vt:lpstr>Diagnostic code 6329</vt:lpstr>
      <vt:lpstr>Diagnostic code 6330</vt:lpstr>
      <vt:lpstr>Diagnostic code 6331</vt:lpstr>
      <vt:lpstr>Diagnostic code 6333</vt:lpstr>
      <vt:lpstr>Diagnostic code 6334</vt:lpstr>
      <vt:lpstr>Diagnostic code 6335</vt:lpstr>
      <vt:lpstr>Diagnostic code 6351</vt:lpstr>
      <vt:lpstr>Diagnostic code 6354</vt:lpstr>
      <vt:lpstr>No change to the following regulations or DCs</vt:lpstr>
      <vt:lpstr>Important considerations</vt:lpstr>
      <vt:lpstr>Which Criteria Apply?</vt:lpstr>
      <vt:lpstr>Disability Benefits Questionnaire (DBQ)</vt:lpstr>
      <vt:lpstr>Historical Rating Schedule</vt:lpstr>
      <vt:lpstr>Review training materials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Infectious Diseases, Immune Disorders, and Nutritional Deficiencies Rating Schedule Changes PowerPoint Presentation</dc:title>
  <dc:subject>RVSR, RQRS, DRO</dc:subject>
  <dc:creator>Department of Veterans Affairs, Veterans Benefits Administration, Compensation Service, STAFF</dc:creator>
  <cp:keywords>infectious diseases,immune disorders,nutritional deficiencies,chronic fatigue syndrome,CFS,HIV,3.317,lyme disease,infection,antiviral,mosquito,presumptive,gulf war,AIDS</cp:keywords>
  <cp:lastModifiedBy>Kathy Poole</cp:lastModifiedBy>
  <cp:revision>1036</cp:revision>
  <cp:lastPrinted>2017-04-24T16:12:35Z</cp:lastPrinted>
  <dcterms:created xsi:type="dcterms:W3CDTF">2014-04-30T02:32:11Z</dcterms:created>
  <dcterms:modified xsi:type="dcterms:W3CDTF">2019-07-19T16:14:56Z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_dlc_DocIdItemGuid">
    <vt:lpwstr>184506ef-c40d-4bce-841a-d58ee3ad1ae9</vt:lpwstr>
  </property>
  <property fmtid="{D5CDD505-2E9C-101B-9397-08002B2CF9AE}" pid="9" name="_dlc_DocId">
    <vt:lpwstr>RO317-839076992-14586</vt:lpwstr>
  </property>
  <property fmtid="{D5CDD505-2E9C-101B-9397-08002B2CF9AE}" pid="10" name="_dlc_DocIdUrl">
    <vt:lpwstr>https://vaww.vashare.vba.va.gov/sites/SPTNCIO/focusedveterans/training/VSRvirtualtraining/_layouts/15/DocIdRedir.aspx?ID=RO317-839076992-14586, RO317-839076992-14586</vt:lpwstr>
  </property>
  <property fmtid="{D5CDD505-2E9C-101B-9397-08002B2CF9AE}" pid="11" name="Language">
    <vt:lpwstr>en</vt:lpwstr>
  </property>
  <property fmtid="{D5CDD505-2E9C-101B-9397-08002B2CF9AE}" pid="12" name="Type">
    <vt:lpwstr>Presentation</vt:lpwstr>
  </property>
</Properties>
</file>