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671" r:id="rId5"/>
  </p:sldMasterIdLst>
  <p:notesMasterIdLst>
    <p:notesMasterId r:id="rId32"/>
  </p:notesMasterIdLst>
  <p:handoutMasterIdLst>
    <p:handoutMasterId r:id="rId33"/>
  </p:handoutMasterIdLst>
  <p:sldIdLst>
    <p:sldId id="305" r:id="rId6"/>
    <p:sldId id="332" r:id="rId7"/>
    <p:sldId id="306" r:id="rId8"/>
    <p:sldId id="320" r:id="rId9"/>
    <p:sldId id="303" r:id="rId10"/>
    <p:sldId id="322" r:id="rId11"/>
    <p:sldId id="326" r:id="rId12"/>
    <p:sldId id="331" r:id="rId13"/>
    <p:sldId id="319" r:id="rId14"/>
    <p:sldId id="323" r:id="rId15"/>
    <p:sldId id="327" r:id="rId16"/>
    <p:sldId id="328" r:id="rId17"/>
    <p:sldId id="325" r:id="rId18"/>
    <p:sldId id="308" r:id="rId19"/>
    <p:sldId id="330" r:id="rId20"/>
    <p:sldId id="336" r:id="rId21"/>
    <p:sldId id="309" r:id="rId22"/>
    <p:sldId id="293" r:id="rId23"/>
    <p:sldId id="279" r:id="rId24"/>
    <p:sldId id="280" r:id="rId25"/>
    <p:sldId id="316" r:id="rId26"/>
    <p:sldId id="283" r:id="rId27"/>
    <p:sldId id="329" r:id="rId28"/>
    <p:sldId id="281" r:id="rId29"/>
    <p:sldId id="284" r:id="rId30"/>
    <p:sldId id="335" r:id="rId31"/>
  </p:sldIdLst>
  <p:sldSz cx="9144000" cy="6858000" type="screen4x3"/>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inski, Sara, VBAVACO" initials="SSV" lastIdx="9" clrIdx="0">
    <p:extLst>
      <p:ext uri="{19B8F6BF-5375-455C-9EA6-DF929625EA0E}">
        <p15:presenceInfo xmlns:p15="http://schemas.microsoft.com/office/powerpoint/2012/main" userId="S-1-5-21-1409082233-764733703-682003330-447381" providerId="AD"/>
      </p:ext>
    </p:extLst>
  </p:cmAuthor>
  <p:cmAuthor id="2" name="Kennell, Jon, VBABALT\ACAD" initials="KJV" lastIdx="11" clrIdx="1">
    <p:extLst>
      <p:ext uri="{19B8F6BF-5375-455C-9EA6-DF929625EA0E}">
        <p15:presenceInfo xmlns:p15="http://schemas.microsoft.com/office/powerpoint/2012/main" userId="S-1-5-21-1409082233-764733703-682003330-478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3E895"/>
    <a:srgbClr val="FF5050"/>
    <a:srgbClr val="F7F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08" autoAdjust="0"/>
    <p:restoredTop sz="94291" autoAdjust="0"/>
  </p:normalViewPr>
  <p:slideViewPr>
    <p:cSldViewPr>
      <p:cViewPr varScale="1">
        <p:scale>
          <a:sx n="110" d="100"/>
          <a:sy n="110" d="100"/>
        </p:scale>
        <p:origin x="79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1E355B-5D2A-47FC-91AB-E53649E1166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6CFF6D2-F2B0-46D6-97E0-DF23EEBFF549}">
      <dgm:prSet phldrT="[Text]"/>
      <dgm:spPr>
        <a:solidFill>
          <a:srgbClr val="99FF99"/>
        </a:solidFill>
      </dgm:spPr>
      <dgm:t>
        <a:bodyPr/>
        <a:lstStyle/>
        <a:p>
          <a:r>
            <a:rPr lang="en-US" b="1" dirty="0">
              <a:solidFill>
                <a:schemeClr val="tx1"/>
              </a:solidFill>
              <a:latin typeface="Times New Roman" panose="02020603050405020304" pitchFamily="18" charset="0"/>
              <a:cs typeface="Times New Roman" panose="02020603050405020304" pitchFamily="18" charset="0"/>
            </a:rPr>
            <a:t>Draft Status</a:t>
          </a:r>
        </a:p>
      </dgm:t>
    </dgm:pt>
    <dgm:pt modelId="{C70157DC-4960-496F-BAEB-8893A465898E}" type="parTrans" cxnId="{AFBF7E39-CCD4-4942-8B49-4D946BCAC193}">
      <dgm:prSet/>
      <dgm:spPr/>
      <dgm:t>
        <a:bodyPr/>
        <a:lstStyle/>
        <a:p>
          <a:endParaRPr lang="en-US"/>
        </a:p>
      </dgm:t>
    </dgm:pt>
    <dgm:pt modelId="{D464778E-D671-4E74-A4CA-881960B33EE7}" type="sibTrans" cxnId="{AFBF7E39-CCD4-4942-8B49-4D946BCAC193}">
      <dgm:prSet/>
      <dgm:spPr/>
      <dgm:t>
        <a:bodyPr/>
        <a:lstStyle/>
        <a:p>
          <a:endParaRPr lang="en-US"/>
        </a:p>
      </dgm:t>
    </dgm:pt>
    <dgm:pt modelId="{952779EC-485D-4A8F-9813-268A3B2D1514}">
      <dgm:prSet phldrT="[Text]" custT="1"/>
      <dgm:spPr/>
      <dgm:t>
        <a:bodyPr/>
        <a:lstStyle/>
        <a:p>
          <a:r>
            <a:rPr lang="en-US" sz="3200" dirty="0">
              <a:latin typeface="Times New Roman" panose="02020603050405020304" pitchFamily="18" charset="0"/>
              <a:cs typeface="Times New Roman" panose="02020603050405020304" pitchFamily="18" charset="0"/>
            </a:rPr>
            <a:t>Preparing ESR to submit</a:t>
          </a:r>
        </a:p>
      </dgm:t>
    </dgm:pt>
    <dgm:pt modelId="{58DE42D4-5D70-42F1-9218-A202CBB89ADD}" type="parTrans" cxnId="{5AD5CE48-8C0B-40A6-BC8C-0FF28C4C51B6}">
      <dgm:prSet/>
      <dgm:spPr/>
      <dgm:t>
        <a:bodyPr/>
        <a:lstStyle/>
        <a:p>
          <a:endParaRPr lang="en-US"/>
        </a:p>
      </dgm:t>
    </dgm:pt>
    <dgm:pt modelId="{E474478F-B39F-45D2-B061-DB872A30F366}" type="sibTrans" cxnId="{5AD5CE48-8C0B-40A6-BC8C-0FF28C4C51B6}">
      <dgm:prSet/>
      <dgm:spPr/>
      <dgm:t>
        <a:bodyPr/>
        <a:lstStyle/>
        <a:p>
          <a:endParaRPr lang="en-US"/>
        </a:p>
      </dgm:t>
    </dgm:pt>
    <dgm:pt modelId="{A0332960-2E32-4C81-91FE-F6AB50B700D2}">
      <dgm:prSet phldrT="[Text]"/>
      <dgm:spPr>
        <a:solidFill>
          <a:srgbClr val="FFC000"/>
        </a:solidFill>
      </dgm:spPr>
      <dgm:t>
        <a:bodyPr/>
        <a:lstStyle/>
        <a:p>
          <a:r>
            <a:rPr lang="en-US" b="1" dirty="0">
              <a:solidFill>
                <a:schemeClr val="tx1"/>
              </a:solidFill>
              <a:latin typeface="Times New Roman" panose="02020603050405020304" pitchFamily="18" charset="0"/>
              <a:cs typeface="Times New Roman" panose="02020603050405020304" pitchFamily="18" charset="0"/>
            </a:rPr>
            <a:t>Processing Status</a:t>
          </a:r>
        </a:p>
      </dgm:t>
    </dgm:pt>
    <dgm:pt modelId="{DEB833D6-4653-4EFC-94E0-BA6DFC93D2A8}" type="parTrans" cxnId="{B1288070-2BA6-499D-8AF3-3DC392CA27F8}">
      <dgm:prSet/>
      <dgm:spPr/>
      <dgm:t>
        <a:bodyPr/>
        <a:lstStyle/>
        <a:p>
          <a:endParaRPr lang="en-US"/>
        </a:p>
      </dgm:t>
    </dgm:pt>
    <dgm:pt modelId="{62341C96-B62F-49CA-82CB-7AF3777AA10A}" type="sibTrans" cxnId="{B1288070-2BA6-499D-8AF3-3DC392CA27F8}">
      <dgm:prSet/>
      <dgm:spPr/>
      <dgm:t>
        <a:bodyPr/>
        <a:lstStyle/>
        <a:p>
          <a:endParaRPr lang="en-US"/>
        </a:p>
      </dgm:t>
    </dgm:pt>
    <dgm:pt modelId="{4DD07308-1297-433D-B4D2-6B282EF92551}">
      <dgm:prSet phldrT="[Text]"/>
      <dgm:spPr>
        <a:solidFill>
          <a:srgbClr val="FFFF00"/>
        </a:solidFill>
      </dgm:spPr>
      <dgm:t>
        <a:bodyPr/>
        <a:lstStyle/>
        <a:p>
          <a:r>
            <a:rPr lang="en-US" b="1" dirty="0">
              <a:solidFill>
                <a:schemeClr val="tx1"/>
              </a:solidFill>
              <a:latin typeface="Times New Roman" panose="02020603050405020304" pitchFamily="18" charset="0"/>
              <a:cs typeface="Times New Roman" panose="02020603050405020304" pitchFamily="18" charset="0"/>
            </a:rPr>
            <a:t>Open Status</a:t>
          </a:r>
        </a:p>
      </dgm:t>
    </dgm:pt>
    <dgm:pt modelId="{1387E61C-A163-49A7-83D5-5F14870F1C2D}" type="parTrans" cxnId="{33FC3B5A-8874-4EDA-8390-81377927EBA3}">
      <dgm:prSet/>
      <dgm:spPr/>
      <dgm:t>
        <a:bodyPr/>
        <a:lstStyle/>
        <a:p>
          <a:endParaRPr lang="en-US"/>
        </a:p>
      </dgm:t>
    </dgm:pt>
    <dgm:pt modelId="{0FD478A5-2CC0-4E0B-AAAD-A814352C1029}" type="sibTrans" cxnId="{33FC3B5A-8874-4EDA-8390-81377927EBA3}">
      <dgm:prSet/>
      <dgm:spPr/>
      <dgm:t>
        <a:bodyPr/>
        <a:lstStyle/>
        <a:p>
          <a:endParaRPr lang="en-US"/>
        </a:p>
      </dgm:t>
    </dgm:pt>
    <dgm:pt modelId="{5BF89F1C-32E5-45E8-AE7C-70BC2E57C009}">
      <dgm:prSet phldrT="[Text]" custT="1"/>
      <dgm:spPr/>
      <dgm:t>
        <a:bodyPr/>
        <a:lstStyle/>
        <a:p>
          <a:r>
            <a:rPr lang="en-US" sz="3200" dirty="0">
              <a:latin typeface="Times New Roman" panose="02020603050405020304" pitchFamily="18" charset="0"/>
              <a:cs typeface="Times New Roman" panose="02020603050405020304" pitchFamily="18" charset="0"/>
            </a:rPr>
            <a:t>MDE vendor processing ESR</a:t>
          </a:r>
        </a:p>
      </dgm:t>
    </dgm:pt>
    <dgm:pt modelId="{F665BD83-516D-487E-9E67-A5EB8F754AF1}" type="parTrans" cxnId="{302B94D9-7229-489E-98EC-7B6D3154E4BA}">
      <dgm:prSet/>
      <dgm:spPr/>
      <dgm:t>
        <a:bodyPr/>
        <a:lstStyle/>
        <a:p>
          <a:endParaRPr lang="en-US"/>
        </a:p>
      </dgm:t>
    </dgm:pt>
    <dgm:pt modelId="{8C40385E-19AE-43D9-A688-1010E72D2975}" type="sibTrans" cxnId="{302B94D9-7229-489E-98EC-7B6D3154E4BA}">
      <dgm:prSet/>
      <dgm:spPr/>
      <dgm:t>
        <a:bodyPr/>
        <a:lstStyle/>
        <a:p>
          <a:endParaRPr lang="en-US"/>
        </a:p>
      </dgm:t>
    </dgm:pt>
    <dgm:pt modelId="{808DC951-3044-4A0F-8BA0-BA3CD3E93B16}">
      <dgm:prSet/>
      <dgm:spPr>
        <a:solidFill>
          <a:srgbClr val="00B050"/>
        </a:solidFill>
      </dgm:spPr>
      <dgm:t>
        <a:bodyPr/>
        <a:lstStyle/>
        <a:p>
          <a:r>
            <a:rPr lang="en-US" b="1">
              <a:solidFill>
                <a:schemeClr val="tx1"/>
              </a:solidFill>
              <a:latin typeface="Times New Roman" panose="02020603050405020304" pitchFamily="18" charset="0"/>
              <a:cs typeface="Times New Roman" panose="02020603050405020304" pitchFamily="18" charset="0"/>
            </a:rPr>
            <a:t>Complete Status</a:t>
          </a:r>
          <a:endParaRPr lang="en-US" b="1" dirty="0">
            <a:solidFill>
              <a:schemeClr val="tx1"/>
            </a:solidFill>
            <a:latin typeface="Times New Roman" panose="02020603050405020304" pitchFamily="18" charset="0"/>
            <a:cs typeface="Times New Roman" panose="02020603050405020304" pitchFamily="18" charset="0"/>
          </a:endParaRPr>
        </a:p>
      </dgm:t>
    </dgm:pt>
    <dgm:pt modelId="{891CF6B5-D198-42F3-8396-AF308AF66A17}" type="parTrans" cxnId="{56AA4CF3-5AAB-47E9-8FA4-5E783A51A729}">
      <dgm:prSet/>
      <dgm:spPr/>
      <dgm:t>
        <a:bodyPr/>
        <a:lstStyle/>
        <a:p>
          <a:endParaRPr lang="en-US"/>
        </a:p>
      </dgm:t>
    </dgm:pt>
    <dgm:pt modelId="{01601BB3-19A2-4F9C-B8C7-A1A7C6AAD499}" type="sibTrans" cxnId="{56AA4CF3-5AAB-47E9-8FA4-5E783A51A729}">
      <dgm:prSet/>
      <dgm:spPr/>
      <dgm:t>
        <a:bodyPr/>
        <a:lstStyle/>
        <a:p>
          <a:endParaRPr lang="en-US"/>
        </a:p>
      </dgm:t>
    </dgm:pt>
    <dgm:pt modelId="{EF624012-DDD0-43DC-B139-4A3FC6877102}">
      <dgm:prSet custT="1"/>
      <dgm:spPr/>
      <dgm:t>
        <a:bodyPr/>
        <a:lstStyle/>
        <a:p>
          <a:r>
            <a:rPr lang="en-US" sz="3200" dirty="0">
              <a:latin typeface="Times New Roman" panose="02020603050405020304" pitchFamily="18" charset="0"/>
              <a:cs typeface="Times New Roman" panose="02020603050405020304" pitchFamily="18" charset="0"/>
            </a:rPr>
            <a:t>MDE vendor completes ESR</a:t>
          </a:r>
        </a:p>
      </dgm:t>
    </dgm:pt>
    <dgm:pt modelId="{E9B12160-9AAD-434C-87E9-36D00FAA0B7C}" type="parTrans" cxnId="{C2606671-5C51-491C-B52D-16F09068D603}">
      <dgm:prSet/>
      <dgm:spPr/>
      <dgm:t>
        <a:bodyPr/>
        <a:lstStyle/>
        <a:p>
          <a:endParaRPr lang="en-US"/>
        </a:p>
      </dgm:t>
    </dgm:pt>
    <dgm:pt modelId="{BA15254D-B38E-4979-A9B5-AE321C6FD4CA}" type="sibTrans" cxnId="{C2606671-5C51-491C-B52D-16F09068D603}">
      <dgm:prSet/>
      <dgm:spPr/>
      <dgm:t>
        <a:bodyPr/>
        <a:lstStyle/>
        <a:p>
          <a:endParaRPr lang="en-US"/>
        </a:p>
      </dgm:t>
    </dgm:pt>
    <dgm:pt modelId="{AA0F9A7A-47AB-47E6-8990-EDCEB610D2DE}">
      <dgm:prSet phldrT="[Text]" custT="1"/>
      <dgm:spPr/>
      <dgm:t>
        <a:bodyPr/>
        <a:lstStyle/>
        <a:p>
          <a:r>
            <a:rPr lang="en-US" sz="3200" dirty="0">
              <a:latin typeface="Times New Roman" panose="02020603050405020304" pitchFamily="18" charset="0"/>
              <a:cs typeface="Times New Roman" panose="02020603050405020304" pitchFamily="18" charset="0"/>
            </a:rPr>
            <a:t>ESR submission</a:t>
          </a:r>
        </a:p>
      </dgm:t>
    </dgm:pt>
    <dgm:pt modelId="{9D631DD8-450A-4755-AF9B-C03D7F142406}" type="sibTrans" cxnId="{22A0471A-BE1D-4782-89EA-9FC740F791AF}">
      <dgm:prSet/>
      <dgm:spPr/>
      <dgm:t>
        <a:bodyPr/>
        <a:lstStyle/>
        <a:p>
          <a:endParaRPr lang="en-US"/>
        </a:p>
      </dgm:t>
    </dgm:pt>
    <dgm:pt modelId="{3C643E19-9A1C-4182-A0AF-DB739B9A4681}" type="parTrans" cxnId="{22A0471A-BE1D-4782-89EA-9FC740F791AF}">
      <dgm:prSet/>
      <dgm:spPr/>
      <dgm:t>
        <a:bodyPr/>
        <a:lstStyle/>
        <a:p>
          <a:endParaRPr lang="en-US"/>
        </a:p>
      </dgm:t>
    </dgm:pt>
    <dgm:pt modelId="{20EF2EF1-B898-4182-A4EA-608AA61EF818}">
      <dgm:prSet custT="1"/>
      <dgm:spPr/>
      <dgm:t>
        <a:bodyPr/>
        <a:lstStyle/>
        <a:p>
          <a:r>
            <a:rPr lang="en-US" sz="3200" dirty="0">
              <a:latin typeface="Times New Roman" panose="02020603050405020304" pitchFamily="18" charset="0"/>
              <a:cs typeface="Times New Roman" panose="02020603050405020304" pitchFamily="18" charset="0"/>
            </a:rPr>
            <a:t>Ready for CR or Appointment information</a:t>
          </a:r>
        </a:p>
      </dgm:t>
    </dgm:pt>
    <dgm:pt modelId="{A26E651A-DF6C-4A8A-9509-0F6A9499DB69}" type="parTrans" cxnId="{65E56F58-9E97-46D2-80FB-945F5CF1A1E1}">
      <dgm:prSet/>
      <dgm:spPr/>
      <dgm:t>
        <a:bodyPr/>
        <a:lstStyle/>
        <a:p>
          <a:endParaRPr lang="en-US"/>
        </a:p>
      </dgm:t>
    </dgm:pt>
    <dgm:pt modelId="{4986B41C-5EB1-4E23-95D2-DAB6BB78F512}" type="sibTrans" cxnId="{65E56F58-9E97-46D2-80FB-945F5CF1A1E1}">
      <dgm:prSet/>
      <dgm:spPr/>
      <dgm:t>
        <a:bodyPr/>
        <a:lstStyle/>
        <a:p>
          <a:endParaRPr lang="en-US"/>
        </a:p>
      </dgm:t>
    </dgm:pt>
    <dgm:pt modelId="{060DD15C-F72B-4A70-BDCF-AEC1EAC5EA31}">
      <dgm:prSet phldrT="[Text]" custT="1"/>
      <dgm:spPr>
        <a:solidFill>
          <a:srgbClr val="0070C0"/>
        </a:solidFill>
      </dgm:spPr>
      <dgm:t>
        <a:bodyPr/>
        <a:lstStyle/>
        <a:p>
          <a:r>
            <a:rPr lang="en-US" sz="3200" dirty="0"/>
            <a:t> </a:t>
          </a:r>
          <a:r>
            <a:rPr lang="en-US" sz="1200" b="1" dirty="0">
              <a:solidFill>
                <a:schemeClr val="bg2">
                  <a:lumMod val="10000"/>
                </a:schemeClr>
              </a:solidFill>
              <a:latin typeface="Times New Roman" panose="02020603050405020304" pitchFamily="18" charset="0"/>
              <a:cs typeface="Times New Roman" panose="02020603050405020304" pitchFamily="18" charset="0"/>
            </a:rPr>
            <a:t>Triage Status</a:t>
          </a:r>
        </a:p>
      </dgm:t>
    </dgm:pt>
    <dgm:pt modelId="{FFB06F62-0ABD-45B6-BA98-D7AE57D97782}" type="sibTrans" cxnId="{806C055B-69CD-4BD6-BA5C-01C5ED35EB0A}">
      <dgm:prSet/>
      <dgm:spPr/>
      <dgm:t>
        <a:bodyPr/>
        <a:lstStyle/>
        <a:p>
          <a:endParaRPr lang="en-US"/>
        </a:p>
      </dgm:t>
    </dgm:pt>
    <dgm:pt modelId="{6603A270-2457-4EB9-990E-7D6934C56E7D}" type="parTrans" cxnId="{806C055B-69CD-4BD6-BA5C-01C5ED35EB0A}">
      <dgm:prSet/>
      <dgm:spPr/>
      <dgm:t>
        <a:bodyPr/>
        <a:lstStyle/>
        <a:p>
          <a:endParaRPr lang="en-US"/>
        </a:p>
      </dgm:t>
    </dgm:pt>
    <dgm:pt modelId="{1E661987-19A8-4ED9-ABAE-8BE83CDB933A}" type="pres">
      <dgm:prSet presAssocID="{411E355B-5D2A-47FC-91AB-E53649E11662}" presName="linearFlow" presStyleCnt="0">
        <dgm:presLayoutVars>
          <dgm:dir/>
          <dgm:animLvl val="lvl"/>
          <dgm:resizeHandles val="exact"/>
        </dgm:presLayoutVars>
      </dgm:prSet>
      <dgm:spPr/>
    </dgm:pt>
    <dgm:pt modelId="{0F32305B-0642-4DFA-9B81-1BED42FD609C}" type="pres">
      <dgm:prSet presAssocID="{06CFF6D2-F2B0-46D6-97E0-DF23EEBFF549}" presName="composite" presStyleCnt="0"/>
      <dgm:spPr/>
    </dgm:pt>
    <dgm:pt modelId="{0BB2ADFD-AA49-42E4-B3B9-519821D4A368}" type="pres">
      <dgm:prSet presAssocID="{06CFF6D2-F2B0-46D6-97E0-DF23EEBFF549}" presName="parentText" presStyleLbl="alignNode1" presStyleIdx="0" presStyleCnt="5">
        <dgm:presLayoutVars>
          <dgm:chMax val="1"/>
          <dgm:bulletEnabled val="1"/>
        </dgm:presLayoutVars>
      </dgm:prSet>
      <dgm:spPr/>
    </dgm:pt>
    <dgm:pt modelId="{214F846D-A302-47D8-9DD8-9DF4D889E42C}" type="pres">
      <dgm:prSet presAssocID="{06CFF6D2-F2B0-46D6-97E0-DF23EEBFF549}" presName="descendantText" presStyleLbl="alignAcc1" presStyleIdx="0" presStyleCnt="5" custLinFactNeighborX="15613" custLinFactNeighborY="-52000">
        <dgm:presLayoutVars>
          <dgm:bulletEnabled val="1"/>
        </dgm:presLayoutVars>
      </dgm:prSet>
      <dgm:spPr/>
    </dgm:pt>
    <dgm:pt modelId="{8492EA0E-5B6B-488A-A3C5-2CEABD202294}" type="pres">
      <dgm:prSet presAssocID="{D464778E-D671-4E74-A4CA-881960B33EE7}" presName="sp" presStyleCnt="0"/>
      <dgm:spPr/>
    </dgm:pt>
    <dgm:pt modelId="{1B935D4F-55B1-48DD-BB1F-3947C6584CFE}" type="pres">
      <dgm:prSet presAssocID="{A0332960-2E32-4C81-91FE-F6AB50B700D2}" presName="composite" presStyleCnt="0"/>
      <dgm:spPr/>
    </dgm:pt>
    <dgm:pt modelId="{64B6FE3C-3760-4EC9-9F77-061FC69BD298}" type="pres">
      <dgm:prSet presAssocID="{A0332960-2E32-4C81-91FE-F6AB50B700D2}" presName="parentText" presStyleLbl="alignNode1" presStyleIdx="1" presStyleCnt="5" custLinFactNeighborY="-2415">
        <dgm:presLayoutVars>
          <dgm:chMax val="1"/>
          <dgm:bulletEnabled val="1"/>
        </dgm:presLayoutVars>
      </dgm:prSet>
      <dgm:spPr/>
    </dgm:pt>
    <dgm:pt modelId="{A1E351D0-0999-45A5-A06E-D311103130AB}" type="pres">
      <dgm:prSet presAssocID="{A0332960-2E32-4C81-91FE-F6AB50B700D2}" presName="descendantText" presStyleLbl="alignAcc1" presStyleIdx="1" presStyleCnt="5" custAng="0">
        <dgm:presLayoutVars>
          <dgm:bulletEnabled val="1"/>
        </dgm:presLayoutVars>
      </dgm:prSet>
      <dgm:spPr/>
    </dgm:pt>
    <dgm:pt modelId="{2C5C311F-DF96-40FE-BA21-1BBA8574182F}" type="pres">
      <dgm:prSet presAssocID="{62341C96-B62F-49CA-82CB-7AF3777AA10A}" presName="sp" presStyleCnt="0"/>
      <dgm:spPr/>
    </dgm:pt>
    <dgm:pt modelId="{2ACBFF3B-BDE8-40A0-BF9E-F13AEEF6116A}" type="pres">
      <dgm:prSet presAssocID="{060DD15C-F72B-4A70-BDCF-AEC1EAC5EA31}" presName="composite" presStyleCnt="0"/>
      <dgm:spPr/>
    </dgm:pt>
    <dgm:pt modelId="{BAD9C198-3BE2-4442-BF99-CAB7AA465845}" type="pres">
      <dgm:prSet presAssocID="{060DD15C-F72B-4A70-BDCF-AEC1EAC5EA31}" presName="parentText" presStyleLbl="alignNode1" presStyleIdx="2" presStyleCnt="5">
        <dgm:presLayoutVars>
          <dgm:chMax val="1"/>
          <dgm:bulletEnabled val="1"/>
        </dgm:presLayoutVars>
      </dgm:prSet>
      <dgm:spPr/>
    </dgm:pt>
    <dgm:pt modelId="{EB671293-4231-4410-A89E-FA055E81EA88}" type="pres">
      <dgm:prSet presAssocID="{060DD15C-F72B-4A70-BDCF-AEC1EAC5EA31}" presName="descendantText" presStyleLbl="alignAcc1" presStyleIdx="2" presStyleCnt="5">
        <dgm:presLayoutVars>
          <dgm:bulletEnabled val="1"/>
        </dgm:presLayoutVars>
      </dgm:prSet>
      <dgm:spPr/>
    </dgm:pt>
    <dgm:pt modelId="{7D466DA5-A350-4CFD-9023-44A2CE826C97}" type="pres">
      <dgm:prSet presAssocID="{FFB06F62-0ABD-45B6-BA98-D7AE57D97782}" presName="sp" presStyleCnt="0"/>
      <dgm:spPr/>
    </dgm:pt>
    <dgm:pt modelId="{2C643899-6270-475D-B27C-F7412E6155CB}" type="pres">
      <dgm:prSet presAssocID="{4DD07308-1297-433D-B4D2-6B282EF92551}" presName="composite" presStyleCnt="0"/>
      <dgm:spPr/>
    </dgm:pt>
    <dgm:pt modelId="{B93E3EDA-30EB-4A74-99F0-067982D1DC18}" type="pres">
      <dgm:prSet presAssocID="{4DD07308-1297-433D-B4D2-6B282EF92551}" presName="parentText" presStyleLbl="alignNode1" presStyleIdx="3" presStyleCnt="5">
        <dgm:presLayoutVars>
          <dgm:chMax val="1"/>
          <dgm:bulletEnabled val="1"/>
        </dgm:presLayoutVars>
      </dgm:prSet>
      <dgm:spPr/>
    </dgm:pt>
    <dgm:pt modelId="{E88E5474-ACF3-498D-8342-19496E0B432B}" type="pres">
      <dgm:prSet presAssocID="{4DD07308-1297-433D-B4D2-6B282EF92551}" presName="descendantText" presStyleLbl="alignAcc1" presStyleIdx="3" presStyleCnt="5" custLinFactNeighborX="913" custLinFactNeighborY="-428">
        <dgm:presLayoutVars>
          <dgm:bulletEnabled val="1"/>
        </dgm:presLayoutVars>
      </dgm:prSet>
      <dgm:spPr/>
    </dgm:pt>
    <dgm:pt modelId="{F1442E78-C9DB-4B34-B7E1-6A8A8BA3836C}" type="pres">
      <dgm:prSet presAssocID="{0FD478A5-2CC0-4E0B-AAAD-A814352C1029}" presName="sp" presStyleCnt="0"/>
      <dgm:spPr/>
    </dgm:pt>
    <dgm:pt modelId="{27971985-17F9-4A1A-B235-EB29E15C80AE}" type="pres">
      <dgm:prSet presAssocID="{808DC951-3044-4A0F-8BA0-BA3CD3E93B16}" presName="composite" presStyleCnt="0"/>
      <dgm:spPr/>
    </dgm:pt>
    <dgm:pt modelId="{A871CE2C-DBBF-4E3A-9495-F1D9CCB4AB6E}" type="pres">
      <dgm:prSet presAssocID="{808DC951-3044-4A0F-8BA0-BA3CD3E93B16}" presName="parentText" presStyleLbl="alignNode1" presStyleIdx="4" presStyleCnt="5">
        <dgm:presLayoutVars>
          <dgm:chMax val="1"/>
          <dgm:bulletEnabled val="1"/>
        </dgm:presLayoutVars>
      </dgm:prSet>
      <dgm:spPr/>
    </dgm:pt>
    <dgm:pt modelId="{CA839C6B-4CB0-474C-840E-B36C2375B055}" type="pres">
      <dgm:prSet presAssocID="{808DC951-3044-4A0F-8BA0-BA3CD3E93B16}" presName="descendantText" presStyleLbl="alignAcc1" presStyleIdx="4" presStyleCnt="5" custLinFactNeighborX="4" custLinFactNeighborY="648">
        <dgm:presLayoutVars>
          <dgm:bulletEnabled val="1"/>
        </dgm:presLayoutVars>
      </dgm:prSet>
      <dgm:spPr/>
    </dgm:pt>
  </dgm:ptLst>
  <dgm:cxnLst>
    <dgm:cxn modelId="{78192C07-A6FE-4CBB-900E-6150AA0EE84B}" type="presOf" srcId="{808DC951-3044-4A0F-8BA0-BA3CD3E93B16}" destId="{A871CE2C-DBBF-4E3A-9495-F1D9CCB4AB6E}" srcOrd="0" destOrd="0" presId="urn:microsoft.com/office/officeart/2005/8/layout/chevron2"/>
    <dgm:cxn modelId="{22A0471A-BE1D-4782-89EA-9FC740F791AF}" srcId="{A0332960-2E32-4C81-91FE-F6AB50B700D2}" destId="{AA0F9A7A-47AB-47E6-8990-EDCEB610D2DE}" srcOrd="0" destOrd="0" parTransId="{3C643E19-9A1C-4182-A0AF-DB739B9A4681}" sibTransId="{9D631DD8-450A-4755-AF9B-C03D7F142406}"/>
    <dgm:cxn modelId="{2A1BAF36-DF29-42E4-BC97-C41442A32B71}" type="presOf" srcId="{EF624012-DDD0-43DC-B139-4A3FC6877102}" destId="{CA839C6B-4CB0-474C-840E-B36C2375B055}" srcOrd="0" destOrd="0" presId="urn:microsoft.com/office/officeart/2005/8/layout/chevron2"/>
    <dgm:cxn modelId="{AFBF7E39-CCD4-4942-8B49-4D946BCAC193}" srcId="{411E355B-5D2A-47FC-91AB-E53649E11662}" destId="{06CFF6D2-F2B0-46D6-97E0-DF23EEBFF549}" srcOrd="0" destOrd="0" parTransId="{C70157DC-4960-496F-BAEB-8893A465898E}" sibTransId="{D464778E-D671-4E74-A4CA-881960B33EE7}"/>
    <dgm:cxn modelId="{806C055B-69CD-4BD6-BA5C-01C5ED35EB0A}" srcId="{411E355B-5D2A-47FC-91AB-E53649E11662}" destId="{060DD15C-F72B-4A70-BDCF-AEC1EAC5EA31}" srcOrd="2" destOrd="0" parTransId="{6603A270-2457-4EB9-990E-7D6934C56E7D}" sibTransId="{FFB06F62-0ABD-45B6-BA98-D7AE57D97782}"/>
    <dgm:cxn modelId="{5AD5CE48-8C0B-40A6-BC8C-0FF28C4C51B6}" srcId="{06CFF6D2-F2B0-46D6-97E0-DF23EEBFF549}" destId="{952779EC-485D-4A8F-9813-268A3B2D1514}" srcOrd="0" destOrd="0" parTransId="{58DE42D4-5D70-42F1-9218-A202CBB89ADD}" sibTransId="{E474478F-B39F-45D2-B061-DB872A30F366}"/>
    <dgm:cxn modelId="{B2D86B4B-E2D1-4297-8FF5-7FFDBA32C2F2}" type="presOf" srcId="{060DD15C-F72B-4A70-BDCF-AEC1EAC5EA31}" destId="{BAD9C198-3BE2-4442-BF99-CAB7AA465845}" srcOrd="0" destOrd="0" presId="urn:microsoft.com/office/officeart/2005/8/layout/chevron2"/>
    <dgm:cxn modelId="{644AB04D-FC7D-4448-B87D-53E2E2541806}" type="presOf" srcId="{06CFF6D2-F2B0-46D6-97E0-DF23EEBFF549}" destId="{0BB2ADFD-AA49-42E4-B3B9-519821D4A368}" srcOrd="0" destOrd="0" presId="urn:microsoft.com/office/officeart/2005/8/layout/chevron2"/>
    <dgm:cxn modelId="{B1288070-2BA6-499D-8AF3-3DC392CA27F8}" srcId="{411E355B-5D2A-47FC-91AB-E53649E11662}" destId="{A0332960-2E32-4C81-91FE-F6AB50B700D2}" srcOrd="1" destOrd="0" parTransId="{DEB833D6-4653-4EFC-94E0-BA6DFC93D2A8}" sibTransId="{62341C96-B62F-49CA-82CB-7AF3777AA10A}"/>
    <dgm:cxn modelId="{C2606671-5C51-491C-B52D-16F09068D603}" srcId="{808DC951-3044-4A0F-8BA0-BA3CD3E93B16}" destId="{EF624012-DDD0-43DC-B139-4A3FC6877102}" srcOrd="0" destOrd="0" parTransId="{E9B12160-9AAD-434C-87E9-36D00FAA0B7C}" sibTransId="{BA15254D-B38E-4979-A9B5-AE321C6FD4CA}"/>
    <dgm:cxn modelId="{65E56F58-9E97-46D2-80FB-945F5CF1A1E1}" srcId="{060DD15C-F72B-4A70-BDCF-AEC1EAC5EA31}" destId="{20EF2EF1-B898-4182-A4EA-608AA61EF818}" srcOrd="0" destOrd="0" parTransId="{A26E651A-DF6C-4A8A-9509-0F6A9499DB69}" sibTransId="{4986B41C-5EB1-4E23-95D2-DAB6BB78F512}"/>
    <dgm:cxn modelId="{A970BF79-A679-4DBC-8F89-45BFE497DC1B}" type="presOf" srcId="{AA0F9A7A-47AB-47E6-8990-EDCEB610D2DE}" destId="{A1E351D0-0999-45A5-A06E-D311103130AB}" srcOrd="0" destOrd="0" presId="urn:microsoft.com/office/officeart/2005/8/layout/chevron2"/>
    <dgm:cxn modelId="{33FC3B5A-8874-4EDA-8390-81377927EBA3}" srcId="{411E355B-5D2A-47FC-91AB-E53649E11662}" destId="{4DD07308-1297-433D-B4D2-6B282EF92551}" srcOrd="3" destOrd="0" parTransId="{1387E61C-A163-49A7-83D5-5F14870F1C2D}" sibTransId="{0FD478A5-2CC0-4E0B-AAAD-A814352C1029}"/>
    <dgm:cxn modelId="{61059C9A-1105-4E7E-B564-D0F66C82685E}" type="presOf" srcId="{952779EC-485D-4A8F-9813-268A3B2D1514}" destId="{214F846D-A302-47D8-9DD8-9DF4D889E42C}" srcOrd="0" destOrd="0" presId="urn:microsoft.com/office/officeart/2005/8/layout/chevron2"/>
    <dgm:cxn modelId="{965C6FAF-987A-42E4-ABC4-AC774C1CA677}" type="presOf" srcId="{A0332960-2E32-4C81-91FE-F6AB50B700D2}" destId="{64B6FE3C-3760-4EC9-9F77-061FC69BD298}" srcOrd="0" destOrd="0" presId="urn:microsoft.com/office/officeart/2005/8/layout/chevron2"/>
    <dgm:cxn modelId="{00A697AF-92B2-483C-AEEB-A03415FF77EF}" type="presOf" srcId="{411E355B-5D2A-47FC-91AB-E53649E11662}" destId="{1E661987-19A8-4ED9-ABAE-8BE83CDB933A}" srcOrd="0" destOrd="0" presId="urn:microsoft.com/office/officeart/2005/8/layout/chevron2"/>
    <dgm:cxn modelId="{51FF48C7-285B-436D-A3AC-84A9B892C47C}" type="presOf" srcId="{20EF2EF1-B898-4182-A4EA-608AA61EF818}" destId="{EB671293-4231-4410-A89E-FA055E81EA88}" srcOrd="0" destOrd="0" presId="urn:microsoft.com/office/officeart/2005/8/layout/chevron2"/>
    <dgm:cxn modelId="{DF07D0D4-506B-4F97-B7B8-E95767488943}" type="presOf" srcId="{4DD07308-1297-433D-B4D2-6B282EF92551}" destId="{B93E3EDA-30EB-4A74-99F0-067982D1DC18}" srcOrd="0" destOrd="0" presId="urn:microsoft.com/office/officeart/2005/8/layout/chevron2"/>
    <dgm:cxn modelId="{302B94D9-7229-489E-98EC-7B6D3154E4BA}" srcId="{4DD07308-1297-433D-B4D2-6B282EF92551}" destId="{5BF89F1C-32E5-45E8-AE7C-70BC2E57C009}" srcOrd="0" destOrd="0" parTransId="{F665BD83-516D-487E-9E67-A5EB8F754AF1}" sibTransId="{8C40385E-19AE-43D9-A688-1010E72D2975}"/>
    <dgm:cxn modelId="{C01BBCDC-76E1-4C2D-90C9-3C40BF312B37}" type="presOf" srcId="{5BF89F1C-32E5-45E8-AE7C-70BC2E57C009}" destId="{E88E5474-ACF3-498D-8342-19496E0B432B}" srcOrd="0" destOrd="0" presId="urn:microsoft.com/office/officeart/2005/8/layout/chevron2"/>
    <dgm:cxn modelId="{56AA4CF3-5AAB-47E9-8FA4-5E783A51A729}" srcId="{411E355B-5D2A-47FC-91AB-E53649E11662}" destId="{808DC951-3044-4A0F-8BA0-BA3CD3E93B16}" srcOrd="4" destOrd="0" parTransId="{891CF6B5-D198-42F3-8396-AF308AF66A17}" sibTransId="{01601BB3-19A2-4F9C-B8C7-A1A7C6AAD499}"/>
    <dgm:cxn modelId="{2502CE19-06AA-45BA-84E0-0E568540D341}" type="presParOf" srcId="{1E661987-19A8-4ED9-ABAE-8BE83CDB933A}" destId="{0F32305B-0642-4DFA-9B81-1BED42FD609C}" srcOrd="0" destOrd="0" presId="urn:microsoft.com/office/officeart/2005/8/layout/chevron2"/>
    <dgm:cxn modelId="{96464EF8-1D37-4740-84C9-109E47022AE6}" type="presParOf" srcId="{0F32305B-0642-4DFA-9B81-1BED42FD609C}" destId="{0BB2ADFD-AA49-42E4-B3B9-519821D4A368}" srcOrd="0" destOrd="0" presId="urn:microsoft.com/office/officeart/2005/8/layout/chevron2"/>
    <dgm:cxn modelId="{12E80A66-8990-40C6-B926-52A7B555A121}" type="presParOf" srcId="{0F32305B-0642-4DFA-9B81-1BED42FD609C}" destId="{214F846D-A302-47D8-9DD8-9DF4D889E42C}" srcOrd="1" destOrd="0" presId="urn:microsoft.com/office/officeart/2005/8/layout/chevron2"/>
    <dgm:cxn modelId="{80472E4E-9E33-40E5-90AD-E57B158661D5}" type="presParOf" srcId="{1E661987-19A8-4ED9-ABAE-8BE83CDB933A}" destId="{8492EA0E-5B6B-488A-A3C5-2CEABD202294}" srcOrd="1" destOrd="0" presId="urn:microsoft.com/office/officeart/2005/8/layout/chevron2"/>
    <dgm:cxn modelId="{BAF48283-BBF8-4AF3-9947-FC4701D908A2}" type="presParOf" srcId="{1E661987-19A8-4ED9-ABAE-8BE83CDB933A}" destId="{1B935D4F-55B1-48DD-BB1F-3947C6584CFE}" srcOrd="2" destOrd="0" presId="urn:microsoft.com/office/officeart/2005/8/layout/chevron2"/>
    <dgm:cxn modelId="{71C126CA-C139-4F6D-A265-6B2233217EA5}" type="presParOf" srcId="{1B935D4F-55B1-48DD-BB1F-3947C6584CFE}" destId="{64B6FE3C-3760-4EC9-9F77-061FC69BD298}" srcOrd="0" destOrd="0" presId="urn:microsoft.com/office/officeart/2005/8/layout/chevron2"/>
    <dgm:cxn modelId="{67F67C01-B9B5-4333-89BF-78BD1B686DE2}" type="presParOf" srcId="{1B935D4F-55B1-48DD-BB1F-3947C6584CFE}" destId="{A1E351D0-0999-45A5-A06E-D311103130AB}" srcOrd="1" destOrd="0" presId="urn:microsoft.com/office/officeart/2005/8/layout/chevron2"/>
    <dgm:cxn modelId="{CF6724D8-B85E-4B08-BFBE-6E85866CDB0E}" type="presParOf" srcId="{1E661987-19A8-4ED9-ABAE-8BE83CDB933A}" destId="{2C5C311F-DF96-40FE-BA21-1BBA8574182F}" srcOrd="3" destOrd="0" presId="urn:microsoft.com/office/officeart/2005/8/layout/chevron2"/>
    <dgm:cxn modelId="{B2304195-632E-4101-9B40-33662531A297}" type="presParOf" srcId="{1E661987-19A8-4ED9-ABAE-8BE83CDB933A}" destId="{2ACBFF3B-BDE8-40A0-BF9E-F13AEEF6116A}" srcOrd="4" destOrd="0" presId="urn:microsoft.com/office/officeart/2005/8/layout/chevron2"/>
    <dgm:cxn modelId="{70C43DD6-4488-4012-B06A-E4BAF926BB3B}" type="presParOf" srcId="{2ACBFF3B-BDE8-40A0-BF9E-F13AEEF6116A}" destId="{BAD9C198-3BE2-4442-BF99-CAB7AA465845}" srcOrd="0" destOrd="0" presId="urn:microsoft.com/office/officeart/2005/8/layout/chevron2"/>
    <dgm:cxn modelId="{00B7A179-0E34-4BB5-A344-17C8C8D6B0EF}" type="presParOf" srcId="{2ACBFF3B-BDE8-40A0-BF9E-F13AEEF6116A}" destId="{EB671293-4231-4410-A89E-FA055E81EA88}" srcOrd="1" destOrd="0" presId="urn:microsoft.com/office/officeart/2005/8/layout/chevron2"/>
    <dgm:cxn modelId="{A864A822-0EB2-44F7-93CF-9E4146C2802D}" type="presParOf" srcId="{1E661987-19A8-4ED9-ABAE-8BE83CDB933A}" destId="{7D466DA5-A350-4CFD-9023-44A2CE826C97}" srcOrd="5" destOrd="0" presId="urn:microsoft.com/office/officeart/2005/8/layout/chevron2"/>
    <dgm:cxn modelId="{DF7423E2-3676-47A2-87B2-A6E3CBE1F7A4}" type="presParOf" srcId="{1E661987-19A8-4ED9-ABAE-8BE83CDB933A}" destId="{2C643899-6270-475D-B27C-F7412E6155CB}" srcOrd="6" destOrd="0" presId="urn:microsoft.com/office/officeart/2005/8/layout/chevron2"/>
    <dgm:cxn modelId="{CF6D8D1A-2CEE-43B1-A642-B17C208DE9E9}" type="presParOf" srcId="{2C643899-6270-475D-B27C-F7412E6155CB}" destId="{B93E3EDA-30EB-4A74-99F0-067982D1DC18}" srcOrd="0" destOrd="0" presId="urn:microsoft.com/office/officeart/2005/8/layout/chevron2"/>
    <dgm:cxn modelId="{68A89F27-6136-434F-8459-E2011D8357CF}" type="presParOf" srcId="{2C643899-6270-475D-B27C-F7412E6155CB}" destId="{E88E5474-ACF3-498D-8342-19496E0B432B}" srcOrd="1" destOrd="0" presId="urn:microsoft.com/office/officeart/2005/8/layout/chevron2"/>
    <dgm:cxn modelId="{385144D6-5827-4FD5-A948-B727E0AACE3E}" type="presParOf" srcId="{1E661987-19A8-4ED9-ABAE-8BE83CDB933A}" destId="{F1442E78-C9DB-4B34-B7E1-6A8A8BA3836C}" srcOrd="7" destOrd="0" presId="urn:microsoft.com/office/officeart/2005/8/layout/chevron2"/>
    <dgm:cxn modelId="{3156380E-8A9F-40C4-AD2B-693B5A88DF7F}" type="presParOf" srcId="{1E661987-19A8-4ED9-ABAE-8BE83CDB933A}" destId="{27971985-17F9-4A1A-B235-EB29E15C80AE}" srcOrd="8" destOrd="0" presId="urn:microsoft.com/office/officeart/2005/8/layout/chevron2"/>
    <dgm:cxn modelId="{67605D67-F457-421B-AA43-1DD4F58AFADF}" type="presParOf" srcId="{27971985-17F9-4A1A-B235-EB29E15C80AE}" destId="{A871CE2C-DBBF-4E3A-9495-F1D9CCB4AB6E}" srcOrd="0" destOrd="0" presId="urn:microsoft.com/office/officeart/2005/8/layout/chevron2"/>
    <dgm:cxn modelId="{2619EE2A-54A0-4C2B-8854-B42523ACEECB}" type="presParOf" srcId="{27971985-17F9-4A1A-B235-EB29E15C80AE}" destId="{CA839C6B-4CB0-474C-840E-B36C2375B05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2ADFD-AA49-42E4-B3B9-519821D4A368}">
      <dsp:nvSpPr>
        <dsp:cNvPr id="0" name=""/>
        <dsp:cNvSpPr/>
      </dsp:nvSpPr>
      <dsp:spPr>
        <a:xfrm rot="5400000">
          <a:off x="-171391" y="176594"/>
          <a:ext cx="1142608" cy="799826"/>
        </a:xfrm>
        <a:prstGeom prst="chevron">
          <a:avLst/>
        </a:prstGeom>
        <a:solidFill>
          <a:srgbClr val="99FF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Times New Roman" panose="02020603050405020304" pitchFamily="18" charset="0"/>
              <a:cs typeface="Times New Roman" panose="02020603050405020304" pitchFamily="18" charset="0"/>
            </a:rPr>
            <a:t>Draft Status</a:t>
          </a:r>
        </a:p>
      </dsp:txBody>
      <dsp:txXfrm rot="-5400000">
        <a:off x="0" y="405116"/>
        <a:ext cx="799826" cy="342782"/>
      </dsp:txXfrm>
    </dsp:sp>
    <dsp:sp modelId="{214F846D-A302-47D8-9DD8-9DF4D889E42C}">
      <dsp:nvSpPr>
        <dsp:cNvPr id="0" name=""/>
        <dsp:cNvSpPr/>
      </dsp:nvSpPr>
      <dsp:spPr>
        <a:xfrm rot="5400000">
          <a:off x="4333865" y="-3534039"/>
          <a:ext cx="742695" cy="781077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Times New Roman" panose="02020603050405020304" pitchFamily="18" charset="0"/>
              <a:cs typeface="Times New Roman" panose="02020603050405020304" pitchFamily="18" charset="0"/>
            </a:rPr>
            <a:t>Preparing ESR to submit</a:t>
          </a:r>
        </a:p>
      </dsp:txBody>
      <dsp:txXfrm rot="-5400000">
        <a:off x="799827" y="36254"/>
        <a:ext cx="7774518" cy="670185"/>
      </dsp:txXfrm>
    </dsp:sp>
    <dsp:sp modelId="{64B6FE3C-3760-4EC9-9F77-061FC69BD298}">
      <dsp:nvSpPr>
        <dsp:cNvPr id="0" name=""/>
        <dsp:cNvSpPr/>
      </dsp:nvSpPr>
      <dsp:spPr>
        <a:xfrm rot="5400000">
          <a:off x="-171391" y="1175196"/>
          <a:ext cx="1142608" cy="799826"/>
        </a:xfrm>
        <a:prstGeom prst="chevron">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Times New Roman" panose="02020603050405020304" pitchFamily="18" charset="0"/>
              <a:cs typeface="Times New Roman" panose="02020603050405020304" pitchFamily="18" charset="0"/>
            </a:rPr>
            <a:t>Processing Status</a:t>
          </a:r>
        </a:p>
      </dsp:txBody>
      <dsp:txXfrm rot="-5400000">
        <a:off x="0" y="1403718"/>
        <a:ext cx="799826" cy="342782"/>
      </dsp:txXfrm>
    </dsp:sp>
    <dsp:sp modelId="{A1E351D0-0999-45A5-A06E-D311103130AB}">
      <dsp:nvSpPr>
        <dsp:cNvPr id="0" name=""/>
        <dsp:cNvSpPr/>
      </dsp:nvSpPr>
      <dsp:spPr>
        <a:xfrm rot="5400000">
          <a:off x="4333865" y="-2502639"/>
          <a:ext cx="742695" cy="781077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Times New Roman" panose="02020603050405020304" pitchFamily="18" charset="0"/>
              <a:cs typeface="Times New Roman" panose="02020603050405020304" pitchFamily="18" charset="0"/>
            </a:rPr>
            <a:t>ESR submission</a:t>
          </a:r>
        </a:p>
      </dsp:txBody>
      <dsp:txXfrm rot="-5400000">
        <a:off x="799827" y="1067654"/>
        <a:ext cx="7774518" cy="670185"/>
      </dsp:txXfrm>
    </dsp:sp>
    <dsp:sp modelId="{BAD9C198-3BE2-4442-BF99-CAB7AA465845}">
      <dsp:nvSpPr>
        <dsp:cNvPr id="0" name=""/>
        <dsp:cNvSpPr/>
      </dsp:nvSpPr>
      <dsp:spPr>
        <a:xfrm rot="5400000">
          <a:off x="-171391" y="2228986"/>
          <a:ext cx="1142608" cy="799826"/>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 </a:t>
          </a:r>
          <a:r>
            <a:rPr lang="en-US" sz="1200" b="1" kern="1200" dirty="0">
              <a:solidFill>
                <a:schemeClr val="bg2">
                  <a:lumMod val="10000"/>
                </a:schemeClr>
              </a:solidFill>
              <a:latin typeface="Times New Roman" panose="02020603050405020304" pitchFamily="18" charset="0"/>
              <a:cs typeface="Times New Roman" panose="02020603050405020304" pitchFamily="18" charset="0"/>
            </a:rPr>
            <a:t>Triage Status</a:t>
          </a:r>
        </a:p>
      </dsp:txBody>
      <dsp:txXfrm rot="-5400000">
        <a:off x="0" y="2457508"/>
        <a:ext cx="799826" cy="342782"/>
      </dsp:txXfrm>
    </dsp:sp>
    <dsp:sp modelId="{EB671293-4231-4410-A89E-FA055E81EA88}">
      <dsp:nvSpPr>
        <dsp:cNvPr id="0" name=""/>
        <dsp:cNvSpPr/>
      </dsp:nvSpPr>
      <dsp:spPr>
        <a:xfrm rot="5400000">
          <a:off x="4333669" y="-1476248"/>
          <a:ext cx="743086" cy="781077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Times New Roman" panose="02020603050405020304" pitchFamily="18" charset="0"/>
              <a:cs typeface="Times New Roman" panose="02020603050405020304" pitchFamily="18" charset="0"/>
            </a:rPr>
            <a:t>Ready for CR or Appointment information</a:t>
          </a:r>
        </a:p>
      </dsp:txBody>
      <dsp:txXfrm rot="-5400000">
        <a:off x="799826" y="2093869"/>
        <a:ext cx="7774499" cy="670538"/>
      </dsp:txXfrm>
    </dsp:sp>
    <dsp:sp modelId="{B93E3EDA-30EB-4A74-99F0-067982D1DC18}">
      <dsp:nvSpPr>
        <dsp:cNvPr id="0" name=""/>
        <dsp:cNvSpPr/>
      </dsp:nvSpPr>
      <dsp:spPr>
        <a:xfrm rot="5400000">
          <a:off x="-171391" y="3255183"/>
          <a:ext cx="1142608" cy="799826"/>
        </a:xfrm>
        <a:prstGeom prst="chevron">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Times New Roman" panose="02020603050405020304" pitchFamily="18" charset="0"/>
              <a:cs typeface="Times New Roman" panose="02020603050405020304" pitchFamily="18" charset="0"/>
            </a:rPr>
            <a:t>Open Status</a:t>
          </a:r>
        </a:p>
      </dsp:txBody>
      <dsp:txXfrm rot="-5400000">
        <a:off x="0" y="3483705"/>
        <a:ext cx="799826" cy="342782"/>
      </dsp:txXfrm>
    </dsp:sp>
    <dsp:sp modelId="{E88E5474-ACF3-498D-8342-19496E0B432B}">
      <dsp:nvSpPr>
        <dsp:cNvPr id="0" name=""/>
        <dsp:cNvSpPr/>
      </dsp:nvSpPr>
      <dsp:spPr>
        <a:xfrm rot="5400000">
          <a:off x="4333865" y="-453425"/>
          <a:ext cx="742695" cy="781077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Times New Roman" panose="02020603050405020304" pitchFamily="18" charset="0"/>
              <a:cs typeface="Times New Roman" panose="02020603050405020304" pitchFamily="18" charset="0"/>
            </a:rPr>
            <a:t>MDE vendor processing ESR</a:t>
          </a:r>
        </a:p>
      </dsp:txBody>
      <dsp:txXfrm rot="-5400000">
        <a:off x="799827" y="3116868"/>
        <a:ext cx="7774518" cy="670185"/>
      </dsp:txXfrm>
    </dsp:sp>
    <dsp:sp modelId="{A871CE2C-DBBF-4E3A-9495-F1D9CCB4AB6E}">
      <dsp:nvSpPr>
        <dsp:cNvPr id="0" name=""/>
        <dsp:cNvSpPr/>
      </dsp:nvSpPr>
      <dsp:spPr>
        <a:xfrm rot="5400000">
          <a:off x="-171391" y="4281379"/>
          <a:ext cx="1142608" cy="799826"/>
        </a:xfrm>
        <a:prstGeom prst="chevron">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latin typeface="Times New Roman" panose="02020603050405020304" pitchFamily="18" charset="0"/>
              <a:cs typeface="Times New Roman" panose="02020603050405020304" pitchFamily="18" charset="0"/>
            </a:rPr>
            <a:t>Complete Status</a:t>
          </a:r>
          <a:endParaRPr lang="en-US" sz="1200" b="1" kern="1200" dirty="0">
            <a:solidFill>
              <a:schemeClr val="tx1"/>
            </a:solidFill>
            <a:latin typeface="Times New Roman" panose="02020603050405020304" pitchFamily="18" charset="0"/>
            <a:cs typeface="Times New Roman" panose="02020603050405020304" pitchFamily="18" charset="0"/>
          </a:endParaRPr>
        </a:p>
      </dsp:txBody>
      <dsp:txXfrm rot="-5400000">
        <a:off x="0" y="4509901"/>
        <a:ext cx="799826" cy="342782"/>
      </dsp:txXfrm>
    </dsp:sp>
    <dsp:sp modelId="{CA839C6B-4CB0-474C-840E-B36C2375B055}">
      <dsp:nvSpPr>
        <dsp:cNvPr id="0" name=""/>
        <dsp:cNvSpPr/>
      </dsp:nvSpPr>
      <dsp:spPr>
        <a:xfrm rot="5400000">
          <a:off x="4333865" y="580761"/>
          <a:ext cx="742695" cy="781077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Times New Roman" panose="02020603050405020304" pitchFamily="18" charset="0"/>
              <a:cs typeface="Times New Roman" panose="02020603050405020304" pitchFamily="18" charset="0"/>
            </a:rPr>
            <a:t>MDE vendor completes ESR</a:t>
          </a:r>
        </a:p>
      </dsp:txBody>
      <dsp:txXfrm rot="-5400000">
        <a:off x="799827" y="4151055"/>
        <a:ext cx="7774518" cy="6701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9D0A67-1A04-4345-BF9E-F110F5951973}"/>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E781985-1F00-4464-9CA3-9E4134E8EB7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F3AA5EC-C972-41DF-A81F-DEBF74A88F69}" type="datetimeFigureOut">
              <a:rPr lang="en-US" smtClean="0"/>
              <a:t>7/12/2019</a:t>
            </a:fld>
            <a:endParaRPr lang="en-US" dirty="0"/>
          </a:p>
        </p:txBody>
      </p:sp>
      <p:sp>
        <p:nvSpPr>
          <p:cNvPr id="4" name="Footer Placeholder 3">
            <a:extLst>
              <a:ext uri="{FF2B5EF4-FFF2-40B4-BE49-F238E27FC236}">
                <a16:creationId xmlns:a16="http://schemas.microsoft.com/office/drawing/2014/main" id="{2A216C28-F49F-4B3A-BEA7-C157614B7B4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DC43074-49FD-4C3B-820F-45E05E2BF92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7A0CCB-C051-495F-A71A-F2FB8FF27220}" type="slidenum">
              <a:rPr lang="en-US" smtClean="0"/>
              <a:t>‹#›</a:t>
            </a:fld>
            <a:endParaRPr lang="en-US" dirty="0"/>
          </a:p>
        </p:txBody>
      </p:sp>
    </p:spTree>
    <p:extLst>
      <p:ext uri="{BB962C8B-B14F-4D97-AF65-F5344CB8AC3E}">
        <p14:creationId xmlns:p14="http://schemas.microsoft.com/office/powerpoint/2010/main" val="3073611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12E0B4B-DA64-4159-9B43-C564B3017EA0}" type="datetimeFigureOut">
              <a:rPr lang="en-US" smtClean="0"/>
              <a:t>7/12/2019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51B54D1-27FA-4C6F-86D5-535F87F7DDF6}" type="slidenum">
              <a:rPr lang="en-US" smtClean="0"/>
              <a:t>‹#›</a:t>
            </a:fld>
            <a:endParaRPr lang="en-US" dirty="0"/>
          </a:p>
        </p:txBody>
      </p:sp>
    </p:spTree>
    <p:extLst>
      <p:ext uri="{BB962C8B-B14F-4D97-AF65-F5344CB8AC3E}">
        <p14:creationId xmlns:p14="http://schemas.microsoft.com/office/powerpoint/2010/main" val="1984822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1B54D1-27FA-4C6F-86D5-535F87F7DDF6}" type="slidenum">
              <a:rPr lang="en-US" smtClean="0"/>
              <a:t>1</a:t>
            </a:fld>
            <a:endParaRPr lang="en-US" dirty="0"/>
          </a:p>
        </p:txBody>
      </p:sp>
    </p:spTree>
    <p:extLst>
      <p:ext uri="{BB962C8B-B14F-4D97-AF65-F5344CB8AC3E}">
        <p14:creationId xmlns:p14="http://schemas.microsoft.com/office/powerpoint/2010/main" val="2722407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1B54D1-27FA-4C6F-86D5-535F87F7DDF6}" type="slidenum">
              <a:rPr lang="en-US" smtClean="0"/>
              <a:t>10</a:t>
            </a:fld>
            <a:endParaRPr lang="en-US" dirty="0"/>
          </a:p>
        </p:txBody>
      </p:sp>
    </p:spTree>
    <p:extLst>
      <p:ext uri="{BB962C8B-B14F-4D97-AF65-F5344CB8AC3E}">
        <p14:creationId xmlns:p14="http://schemas.microsoft.com/office/powerpoint/2010/main" val="1439397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1143000"/>
            <a:ext cx="4181475"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1AA8B-F1CB-4C88-87A0-77ED109F65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212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1143000"/>
            <a:ext cx="4181475"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1AA8B-F1CB-4C88-87A0-77ED109F65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0857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1B54D1-27FA-4C6F-86D5-535F87F7DDF6}" type="slidenum">
              <a:rPr lang="en-US" smtClean="0"/>
              <a:t>13</a:t>
            </a:fld>
            <a:endParaRPr lang="en-US" dirty="0"/>
          </a:p>
        </p:txBody>
      </p:sp>
    </p:spTree>
    <p:extLst>
      <p:ext uri="{BB962C8B-B14F-4D97-AF65-F5344CB8AC3E}">
        <p14:creationId xmlns:p14="http://schemas.microsoft.com/office/powerpoint/2010/main" val="1315379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1B54D1-27FA-4C6F-86D5-535F87F7DDF6}" type="slidenum">
              <a:rPr lang="en-US" smtClean="0"/>
              <a:t>14</a:t>
            </a:fld>
            <a:endParaRPr lang="en-US" dirty="0"/>
          </a:p>
        </p:txBody>
      </p:sp>
    </p:spTree>
    <p:extLst>
      <p:ext uri="{BB962C8B-B14F-4D97-AF65-F5344CB8AC3E}">
        <p14:creationId xmlns:p14="http://schemas.microsoft.com/office/powerpoint/2010/main" val="1870518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1B54D1-27FA-4C6F-86D5-535F87F7DDF6}" type="slidenum">
              <a:rPr lang="en-US" smtClean="0"/>
              <a:t>15</a:t>
            </a:fld>
            <a:endParaRPr lang="en-US" dirty="0"/>
          </a:p>
        </p:txBody>
      </p:sp>
    </p:spTree>
    <p:extLst>
      <p:ext uri="{BB962C8B-B14F-4D97-AF65-F5344CB8AC3E}">
        <p14:creationId xmlns:p14="http://schemas.microsoft.com/office/powerpoint/2010/main" val="892225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1B54D1-27FA-4C6F-86D5-535F87F7DDF6}" type="slidenum">
              <a:rPr lang="en-US" smtClean="0"/>
              <a:t>16</a:t>
            </a:fld>
            <a:endParaRPr lang="en-US" dirty="0"/>
          </a:p>
        </p:txBody>
      </p:sp>
    </p:spTree>
    <p:extLst>
      <p:ext uri="{BB962C8B-B14F-4D97-AF65-F5344CB8AC3E}">
        <p14:creationId xmlns:p14="http://schemas.microsoft.com/office/powerpoint/2010/main" val="670434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1B54D1-27FA-4C6F-86D5-535F87F7DDF6}" type="slidenum">
              <a:rPr lang="en-US" smtClean="0"/>
              <a:t>17</a:t>
            </a:fld>
            <a:endParaRPr lang="en-US" dirty="0"/>
          </a:p>
        </p:txBody>
      </p:sp>
    </p:spTree>
    <p:extLst>
      <p:ext uri="{BB962C8B-B14F-4D97-AF65-F5344CB8AC3E}">
        <p14:creationId xmlns:p14="http://schemas.microsoft.com/office/powerpoint/2010/main" val="2396873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1AA8B-F1CB-4C88-87A0-77ED109F65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175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“Scheduled Appointment Received” means the packet was received by </a:t>
            </a:r>
            <a:r>
              <a:rPr lang="en-US"/>
              <a:t>a doctor.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1AA8B-F1CB-4C88-87A0-77ED109F65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207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B54D1-27FA-4C6F-86D5-535F87F7DD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438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1AA8B-F1CB-4C88-87A0-77ED109F65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080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1AA8B-F1CB-4C88-87A0-77ED109F65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079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1AA8B-F1CB-4C88-87A0-77ED109F65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685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1AA8B-F1CB-4C88-87A0-77ED109F65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99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1AA8B-F1CB-4C88-87A0-77ED109F65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790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1AA8B-F1CB-4C88-87A0-77ED109F65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719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fld id="{E51B54D1-27FA-4C6F-86D5-535F87F7DDF6}" type="slidenum">
              <a:rPr lang="en-US" smtClean="0"/>
              <a:t>3</a:t>
            </a:fld>
            <a:endParaRPr lang="en-US" dirty="0"/>
          </a:p>
        </p:txBody>
      </p:sp>
    </p:spTree>
    <p:extLst>
      <p:ext uri="{BB962C8B-B14F-4D97-AF65-F5344CB8AC3E}">
        <p14:creationId xmlns:p14="http://schemas.microsoft.com/office/powerpoint/2010/main" val="2022880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1B54D1-27FA-4C6F-86D5-535F87F7DDF6}" type="slidenum">
              <a:rPr lang="en-US" smtClean="0"/>
              <a:t>4</a:t>
            </a:fld>
            <a:endParaRPr lang="en-US" dirty="0"/>
          </a:p>
        </p:txBody>
      </p:sp>
    </p:spTree>
    <p:extLst>
      <p:ext uri="{BB962C8B-B14F-4D97-AF65-F5344CB8AC3E}">
        <p14:creationId xmlns:p14="http://schemas.microsoft.com/office/powerpoint/2010/main" val="305004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1B54D1-27FA-4C6F-86D5-535F87F7DDF6}" type="slidenum">
              <a:rPr lang="en-US" smtClean="0"/>
              <a:t>5</a:t>
            </a:fld>
            <a:endParaRPr lang="en-US" dirty="0"/>
          </a:p>
        </p:txBody>
      </p:sp>
    </p:spTree>
    <p:extLst>
      <p:ext uri="{BB962C8B-B14F-4D97-AF65-F5344CB8AC3E}">
        <p14:creationId xmlns:p14="http://schemas.microsoft.com/office/powerpoint/2010/main" val="2671000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1B54D1-27FA-4C6F-86D5-535F87F7DDF6}" type="slidenum">
              <a:rPr lang="en-US" smtClean="0"/>
              <a:t>6</a:t>
            </a:fld>
            <a:endParaRPr lang="en-US" dirty="0"/>
          </a:p>
        </p:txBody>
      </p:sp>
    </p:spTree>
    <p:extLst>
      <p:ext uri="{BB962C8B-B14F-4D97-AF65-F5344CB8AC3E}">
        <p14:creationId xmlns:p14="http://schemas.microsoft.com/office/powerpoint/2010/main" val="84785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1143000"/>
            <a:ext cx="4181475"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1AA8B-F1CB-4C88-87A0-77ED109F65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841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1143000"/>
            <a:ext cx="4181475"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1AA8B-F1CB-4C88-87A0-77ED109F65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102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1B54D1-27FA-4C6F-86D5-535F87F7DDF6}" type="slidenum">
              <a:rPr lang="en-US" smtClean="0"/>
              <a:t>9</a:t>
            </a:fld>
            <a:endParaRPr lang="en-US" dirty="0"/>
          </a:p>
        </p:txBody>
      </p:sp>
    </p:spTree>
    <p:extLst>
      <p:ext uri="{BB962C8B-B14F-4D97-AF65-F5344CB8AC3E}">
        <p14:creationId xmlns:p14="http://schemas.microsoft.com/office/powerpoint/2010/main" val="1480900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9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22367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198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21804" y="985808"/>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552799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3422726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98164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
        <p:nvSpPr>
          <p:cNvPr id="8" name="TextBox 7"/>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584504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
        <p:nvSpPr>
          <p:cNvPr id="7" name="TextBox 6"/>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3203259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TextBox 5"/>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3000550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TextBox 2"/>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100711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3734843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21804" y="985808"/>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3926578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511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3621002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6350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55323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392997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121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8905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9742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grpSp>
        <p:nvGrpSpPr>
          <p:cNvPr id="4" name="Group 3"/>
          <p:cNvGrpSpPr/>
          <p:nvPr userDrawn="1"/>
        </p:nvGrpSpPr>
        <p:grpSpPr>
          <a:xfrm>
            <a:off x="0" y="6140680"/>
            <a:ext cx="9144000" cy="731839"/>
            <a:chOff x="0" y="6140680"/>
            <a:chExt cx="9144000" cy="731839"/>
          </a:xfrm>
        </p:grpSpPr>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9" name="TextBox 8"/>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grpSp>
    </p:spTree>
    <p:extLst>
      <p:ext uri="{BB962C8B-B14F-4D97-AF65-F5344CB8AC3E}">
        <p14:creationId xmlns:p14="http://schemas.microsoft.com/office/powerpoint/2010/main" val="3076071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grpSp>
        <p:nvGrpSpPr>
          <p:cNvPr id="4" name="Group 3"/>
          <p:cNvGrpSpPr/>
          <p:nvPr userDrawn="1"/>
        </p:nvGrpSpPr>
        <p:grpSpPr>
          <a:xfrm>
            <a:off x="0" y="6140680"/>
            <a:ext cx="9144000" cy="731839"/>
            <a:chOff x="0" y="6140680"/>
            <a:chExt cx="9144000" cy="731839"/>
          </a:xfrm>
        </p:grpSpPr>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9" name="TextBox 8"/>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grpSp>
    </p:spTree>
    <p:extLst>
      <p:ext uri="{BB962C8B-B14F-4D97-AF65-F5344CB8AC3E}">
        <p14:creationId xmlns:p14="http://schemas.microsoft.com/office/powerpoint/2010/main" val="229261354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68446"/>
            <a:ext cx="8382000" cy="1470025"/>
          </a:xfrm>
        </p:spPr>
        <p:txBody>
          <a:bodyPr>
            <a:normAutofit fontScale="90000"/>
          </a:bodyPr>
          <a:lstStyle/>
          <a:p>
            <a:br>
              <a:rPr lang="en-US" b="1" dirty="0"/>
            </a:br>
            <a:br>
              <a:rPr lang="en-US" b="1" dirty="0"/>
            </a:br>
            <a:br>
              <a:rPr lang="en-US" b="1" dirty="0"/>
            </a:br>
            <a:br>
              <a:rPr lang="en-US" b="1" dirty="0"/>
            </a:br>
            <a:r>
              <a:rPr lang="en-US" b="1" dirty="0">
                <a:latin typeface="Times New Roman" panose="02020603050405020304" pitchFamily="18" charset="0"/>
                <a:cs typeface="Times New Roman" panose="02020603050405020304" pitchFamily="18" charset="0"/>
              </a:rPr>
              <a:t>Post-Initial Exam Scheduling  Request (ESR) Training</a:t>
            </a:r>
            <a:br>
              <a:rPr lang="en-US" b="1" dirty="0">
                <a:latin typeface="Times New Roman" panose="02020603050405020304" pitchFamily="18" charset="0"/>
                <a:cs typeface="Times New Roman" panose="02020603050405020304" pitchFamily="18" charset="0"/>
              </a:rPr>
            </a:br>
            <a:br>
              <a:rPr lang="en-US" sz="12200" b="1" dirty="0">
                <a:solidFill>
                  <a:schemeClr val="bg1">
                    <a:lumMod val="75000"/>
                  </a:schemeClr>
                </a:solidFill>
              </a:rPr>
            </a:br>
            <a:endParaRPr lang="en-US" dirty="0"/>
          </a:p>
        </p:txBody>
      </p:sp>
      <p:sp>
        <p:nvSpPr>
          <p:cNvPr id="4" name="Subtitle 2"/>
          <p:cNvSpPr txBox="1">
            <a:spLocks/>
          </p:cNvSpPr>
          <p:nvPr/>
        </p:nvSpPr>
        <p:spPr>
          <a:xfrm>
            <a:off x="228600" y="4572000"/>
            <a:ext cx="8686800" cy="1554144"/>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r"/>
            <a:endParaRPr lang="en-US" sz="1800" b="1"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20595"/>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7" name="Picture 4" descr="dvaseal">
            <a:extLst>
              <a:ext uri="{FF2B5EF4-FFF2-40B4-BE49-F238E27FC236}">
                <a16:creationId xmlns:a16="http://schemas.microsoft.com/office/drawing/2014/main" id="{5F56BB44-4930-4C95-9D7A-BA34240E9A44}"/>
              </a:ext>
            </a:extLst>
          </p:cNvPr>
          <p:cNvPicPr>
            <a:picLocks noChangeAspect="1" noChangeArrowheads="1"/>
          </p:cNvPicPr>
          <p:nvPr/>
        </p:nvPicPr>
        <p:blipFill>
          <a:blip r:embed="rId3"/>
          <a:srcRect/>
          <a:stretch>
            <a:fillRect/>
          </a:stretch>
        </p:blipFill>
        <p:spPr bwMode="auto">
          <a:xfrm>
            <a:off x="3886200" y="1179715"/>
            <a:ext cx="1371600" cy="1371600"/>
          </a:xfrm>
          <a:prstGeom prst="rect">
            <a:avLst/>
          </a:prstGeom>
          <a:noFill/>
          <a:ln w="9525">
            <a:noFill/>
            <a:miter lim="800000"/>
            <a:headEnd/>
            <a:tailEnd/>
          </a:ln>
        </p:spPr>
      </p:pic>
      <p:sp>
        <p:nvSpPr>
          <p:cNvPr id="3" name="TextBox 2">
            <a:extLst>
              <a:ext uri="{FF2B5EF4-FFF2-40B4-BE49-F238E27FC236}">
                <a16:creationId xmlns:a16="http://schemas.microsoft.com/office/drawing/2014/main" id="{0CDC4344-9888-4310-B81A-D3E0299E98CB}"/>
              </a:ext>
            </a:extLst>
          </p:cNvPr>
          <p:cNvSpPr txBox="1"/>
          <p:nvPr/>
        </p:nvSpPr>
        <p:spPr>
          <a:xfrm>
            <a:off x="304800" y="5257800"/>
            <a:ext cx="2438400" cy="369332"/>
          </a:xfrm>
          <a:prstGeom prst="rect">
            <a:avLst/>
          </a:prstGeom>
          <a:noFill/>
        </p:spPr>
        <p:txBody>
          <a:bodyPr wrap="square" rtlCol="0">
            <a:spAutoFit/>
          </a:bodyPr>
          <a:lstStyle/>
          <a:p>
            <a:r>
              <a:rPr lang="en-US" dirty="0"/>
              <a:t>June 2019</a:t>
            </a:r>
          </a:p>
        </p:txBody>
      </p:sp>
      <p:sp>
        <p:nvSpPr>
          <p:cNvPr id="8" name="TextBox 7">
            <a:extLst>
              <a:ext uri="{FF2B5EF4-FFF2-40B4-BE49-F238E27FC236}">
                <a16:creationId xmlns:a16="http://schemas.microsoft.com/office/drawing/2014/main" id="{5C377629-FD50-4CF9-A925-88689BF845F5}"/>
              </a:ext>
            </a:extLst>
          </p:cNvPr>
          <p:cNvSpPr txBox="1"/>
          <p:nvPr/>
        </p:nvSpPr>
        <p:spPr>
          <a:xfrm>
            <a:off x="6705600" y="5263595"/>
            <a:ext cx="2438400" cy="369332"/>
          </a:xfrm>
          <a:prstGeom prst="rect">
            <a:avLst/>
          </a:prstGeom>
          <a:noFill/>
        </p:spPr>
        <p:txBody>
          <a:bodyPr wrap="square" rtlCol="0">
            <a:spAutoFit/>
          </a:bodyPr>
          <a:lstStyle/>
          <a:p>
            <a:r>
              <a:rPr lang="en-US" dirty="0"/>
              <a:t>Compensation Services</a:t>
            </a:r>
          </a:p>
        </p:txBody>
      </p:sp>
      <p:pic>
        <p:nvPicPr>
          <p:cNvPr id="9" name="Picture 8">
            <a:extLst>
              <a:ext uri="{FF2B5EF4-FFF2-40B4-BE49-F238E27FC236}">
                <a16:creationId xmlns:a16="http://schemas.microsoft.com/office/drawing/2014/main" id="{389CE1A6-7EE4-4423-9CAE-261B06246E29}"/>
              </a:ext>
            </a:extLst>
          </p:cNvPr>
          <p:cNvPicPr>
            <a:picLocks noChangeAspect="1"/>
          </p:cNvPicPr>
          <p:nvPr/>
        </p:nvPicPr>
        <p:blipFill>
          <a:blip r:embed="rId4"/>
          <a:stretch>
            <a:fillRect/>
          </a:stretch>
        </p:blipFill>
        <p:spPr>
          <a:xfrm>
            <a:off x="609600" y="6231144"/>
            <a:ext cx="6248942" cy="580800"/>
          </a:xfrm>
          <a:prstGeom prst="rect">
            <a:avLst/>
          </a:prstGeom>
        </p:spPr>
      </p:pic>
    </p:spTree>
    <p:extLst>
      <p:ext uri="{BB962C8B-B14F-4D97-AF65-F5344CB8AC3E}">
        <p14:creationId xmlns:p14="http://schemas.microsoft.com/office/powerpoint/2010/main" val="2280935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044F96-5429-480F-8B41-B81521D103F2}"/>
              </a:ext>
            </a:extLst>
          </p:cNvPr>
          <p:cNvSpPr>
            <a:spLocks noGrp="1"/>
          </p:cNvSpPr>
          <p:nvPr>
            <p:ph idx="1"/>
          </p:nvPr>
        </p:nvSpPr>
        <p:spPr>
          <a:xfrm>
            <a:off x="228601" y="737393"/>
            <a:ext cx="8229600" cy="5206207"/>
          </a:xfrm>
        </p:spPr>
        <p:txBody>
          <a:bodyPr>
            <a:normAutofit/>
          </a:bodyPr>
          <a:lstStyle/>
          <a:p>
            <a:pPr lvl="1">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Completed: </a:t>
            </a:r>
            <a:r>
              <a:rPr lang="en-US" dirty="0">
                <a:latin typeface="Times New Roman" panose="02020603050405020304" pitchFamily="18" charset="0"/>
                <a:cs typeface="Times New Roman" panose="02020603050405020304" pitchFamily="18" charset="0"/>
              </a:rPr>
              <a:t>All actions by the MDE vendor has been completed and corresponding “</a:t>
            </a:r>
            <a:r>
              <a:rPr lang="en-US" i="1" dirty="0">
                <a:latin typeface="Times New Roman" panose="02020603050405020304" pitchFamily="18" charset="0"/>
                <a:cs typeface="Times New Roman" panose="02020603050405020304" pitchFamily="18" charset="0"/>
              </a:rPr>
              <a:t>Results Available Package</a:t>
            </a:r>
            <a:r>
              <a:rPr lang="en-US" dirty="0">
                <a:latin typeface="Times New Roman" panose="02020603050405020304" pitchFamily="18" charset="0"/>
                <a:cs typeface="Times New Roman" panose="02020603050405020304" pitchFamily="18" charset="0"/>
              </a:rPr>
              <a:t>” is received.</a:t>
            </a:r>
          </a:p>
          <a:p>
            <a:pPr lvl="1">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Cancelled: </a:t>
            </a:r>
            <a:r>
              <a:rPr lang="en-US" dirty="0">
                <a:latin typeface="Times New Roman" panose="02020603050405020304" pitchFamily="18" charset="0"/>
                <a:cs typeface="Times New Roman" panose="02020603050405020304" pitchFamily="18" charset="0"/>
              </a:rPr>
              <a:t>The contention has been cancelled by EMS or via a modification request. When all contentions are cancelled, the request will also be cancelled.</a:t>
            </a:r>
          </a:p>
          <a:p>
            <a:pPr lvl="1">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Removed</a:t>
            </a:r>
            <a:r>
              <a:rPr lang="en-US" dirty="0">
                <a:latin typeface="Times New Roman" panose="02020603050405020304" pitchFamily="18" charset="0"/>
                <a:cs typeface="Times New Roman" panose="02020603050405020304" pitchFamily="18" charset="0"/>
              </a:rPr>
              <a:t>: The contention can be removed during the clarification response process</a:t>
            </a:r>
          </a:p>
          <a:p>
            <a:pPr marL="457200" lvl="1" indent="0">
              <a:buNone/>
            </a:pPr>
            <a:endParaRPr lang="en-US" dirty="0"/>
          </a:p>
          <a:p>
            <a:pPr marL="457200" lvl="1" indent="0">
              <a:buNone/>
            </a:pPr>
            <a:endParaRPr lang="en-US" dirty="0"/>
          </a:p>
          <a:p>
            <a:pPr marL="0" indent="0">
              <a:buNone/>
            </a:pPr>
            <a:endParaRPr lang="en-US" dirty="0"/>
          </a:p>
          <a:p>
            <a:endParaRPr lang="en-US" dirty="0"/>
          </a:p>
        </p:txBody>
      </p:sp>
      <p:sp>
        <p:nvSpPr>
          <p:cNvPr id="3" name="Slide Number Placeholder 2">
            <a:extLst>
              <a:ext uri="{FF2B5EF4-FFF2-40B4-BE49-F238E27FC236}">
                <a16:creationId xmlns:a16="http://schemas.microsoft.com/office/drawing/2014/main" id="{03D303C0-ABC7-4AE2-9D52-1BC48B5F5106}"/>
              </a:ext>
            </a:extLst>
          </p:cNvPr>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dirty="0">
              <a:solidFill>
                <a:prstClr val="white"/>
              </a:solidFill>
            </a:endParaRPr>
          </a:p>
        </p:txBody>
      </p:sp>
      <p:sp>
        <p:nvSpPr>
          <p:cNvPr id="4" name="Title 3">
            <a:extLst>
              <a:ext uri="{FF2B5EF4-FFF2-40B4-BE49-F238E27FC236}">
                <a16:creationId xmlns:a16="http://schemas.microsoft.com/office/drawing/2014/main" id="{44665F9F-68FD-45DE-81BD-303CF474A2CD}"/>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Contention Level Status (cont.)</a:t>
            </a:r>
          </a:p>
        </p:txBody>
      </p:sp>
      <p:pic>
        <p:nvPicPr>
          <p:cNvPr id="5" name="Picture 4">
            <a:extLst>
              <a:ext uri="{FF2B5EF4-FFF2-40B4-BE49-F238E27FC236}">
                <a16:creationId xmlns:a16="http://schemas.microsoft.com/office/drawing/2014/main" id="{2160B3C8-DFDA-4F0F-92D8-79FF420D7F1A}"/>
              </a:ext>
            </a:extLst>
          </p:cNvPr>
          <p:cNvPicPr>
            <a:picLocks noChangeAspect="1"/>
          </p:cNvPicPr>
          <p:nvPr/>
        </p:nvPicPr>
        <p:blipFill>
          <a:blip r:embed="rId3"/>
          <a:stretch>
            <a:fillRect/>
          </a:stretch>
        </p:blipFill>
        <p:spPr>
          <a:xfrm>
            <a:off x="609600" y="6231144"/>
            <a:ext cx="6248942" cy="580800"/>
          </a:xfrm>
          <a:prstGeom prst="rect">
            <a:avLst/>
          </a:prstGeom>
        </p:spPr>
      </p:pic>
    </p:spTree>
    <p:extLst>
      <p:ext uri="{BB962C8B-B14F-4D97-AF65-F5344CB8AC3E}">
        <p14:creationId xmlns:p14="http://schemas.microsoft.com/office/powerpoint/2010/main" val="1567351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3EFB38-476A-4BF7-BBF0-E75E5670AE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4A9C5297-88E3-4AB4-8E8E-261C596AB54F}"/>
              </a:ext>
            </a:extLst>
          </p:cNvPr>
          <p:cNvSpPr>
            <a:spLocks noGrp="1"/>
          </p:cNvSpPr>
          <p:nvPr>
            <p:ph type="title"/>
          </p:nvPr>
        </p:nvSpPr>
        <p:spPr/>
        <p:txBody>
          <a:bodyPr>
            <a:normAutofit fontScale="90000"/>
          </a:bodyPr>
          <a:lstStyle/>
          <a:p>
            <a:r>
              <a:rPr lang="en-US" dirty="0"/>
              <a:t>Contention Level Status Workflow</a:t>
            </a:r>
          </a:p>
        </p:txBody>
      </p:sp>
      <p:pic>
        <p:nvPicPr>
          <p:cNvPr id="7" name="Picture 6">
            <a:extLst>
              <a:ext uri="{FF2B5EF4-FFF2-40B4-BE49-F238E27FC236}">
                <a16:creationId xmlns:a16="http://schemas.microsoft.com/office/drawing/2014/main" id="{8FC0E67C-66F1-4E38-95DF-980057A23E9D}"/>
              </a:ext>
            </a:extLst>
          </p:cNvPr>
          <p:cNvPicPr>
            <a:picLocks noChangeAspect="1"/>
          </p:cNvPicPr>
          <p:nvPr/>
        </p:nvPicPr>
        <p:blipFill>
          <a:blip r:embed="rId3"/>
          <a:stretch>
            <a:fillRect/>
          </a:stretch>
        </p:blipFill>
        <p:spPr>
          <a:xfrm>
            <a:off x="72762" y="780058"/>
            <a:ext cx="8998476" cy="5297883"/>
          </a:xfrm>
          <a:prstGeom prst="rect">
            <a:avLst/>
          </a:prstGeom>
        </p:spPr>
      </p:pic>
      <p:pic>
        <p:nvPicPr>
          <p:cNvPr id="5" name="Picture 4">
            <a:extLst>
              <a:ext uri="{FF2B5EF4-FFF2-40B4-BE49-F238E27FC236}">
                <a16:creationId xmlns:a16="http://schemas.microsoft.com/office/drawing/2014/main" id="{5EF858DB-96FF-41D8-9468-C3D9A19A7630}"/>
              </a:ext>
            </a:extLst>
          </p:cNvPr>
          <p:cNvPicPr>
            <a:picLocks noChangeAspect="1"/>
          </p:cNvPicPr>
          <p:nvPr/>
        </p:nvPicPr>
        <p:blipFill>
          <a:blip r:embed="rId4"/>
          <a:stretch>
            <a:fillRect/>
          </a:stretch>
        </p:blipFill>
        <p:spPr>
          <a:xfrm>
            <a:off x="609600" y="6231144"/>
            <a:ext cx="6248942" cy="580800"/>
          </a:xfrm>
          <a:prstGeom prst="rect">
            <a:avLst/>
          </a:prstGeom>
        </p:spPr>
      </p:pic>
    </p:spTree>
    <p:extLst>
      <p:ext uri="{BB962C8B-B14F-4D97-AF65-F5344CB8AC3E}">
        <p14:creationId xmlns:p14="http://schemas.microsoft.com/office/powerpoint/2010/main" val="1810517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3EFB38-476A-4BF7-BBF0-E75E5670AE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4A9C5297-88E3-4AB4-8E8E-261C596AB54F}"/>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Contention Level Status Information</a:t>
            </a:r>
          </a:p>
        </p:txBody>
      </p:sp>
      <p:sp>
        <p:nvSpPr>
          <p:cNvPr id="2" name="TextBox 1">
            <a:extLst>
              <a:ext uri="{FF2B5EF4-FFF2-40B4-BE49-F238E27FC236}">
                <a16:creationId xmlns:a16="http://schemas.microsoft.com/office/drawing/2014/main" id="{67D19708-0BFC-4BD9-BB01-E3E74285F13D}"/>
              </a:ext>
            </a:extLst>
          </p:cNvPr>
          <p:cNvSpPr txBox="1"/>
          <p:nvPr/>
        </p:nvSpPr>
        <p:spPr>
          <a:xfrm>
            <a:off x="381000" y="675588"/>
            <a:ext cx="8229600" cy="5786199"/>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Triage Status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the claim is in “Triage” status and the exam tracked item is past due, check the appropriate </a:t>
            </a:r>
            <a:r>
              <a:rPr lang="en-US" sz="2000" b="1" dirty="0">
                <a:latin typeface="Times New Roman" panose="02020603050405020304" pitchFamily="18" charset="0"/>
                <a:cs typeface="Times New Roman" panose="02020603050405020304" pitchFamily="18" charset="0"/>
              </a:rPr>
              <a:t>vendor portal </a:t>
            </a:r>
            <a:r>
              <a:rPr lang="en-US" sz="2000" dirty="0">
                <a:latin typeface="Times New Roman" panose="02020603050405020304" pitchFamily="18" charset="0"/>
                <a:cs typeface="Times New Roman" panose="02020603050405020304" pitchFamily="18" charset="0"/>
              </a:rPr>
              <a:t>for exam status information. If </a:t>
            </a:r>
            <a:r>
              <a:rPr lang="en-US" sz="2000" b="1" dirty="0">
                <a:latin typeface="Times New Roman" panose="02020603050405020304" pitchFamily="18" charset="0"/>
                <a:cs typeface="Times New Roman" panose="02020603050405020304" pitchFamily="18" charset="0"/>
              </a:rPr>
              <a:t>NOT</a:t>
            </a:r>
            <a:r>
              <a:rPr lang="en-US" sz="2000" dirty="0">
                <a:latin typeface="Times New Roman" panose="02020603050405020304" pitchFamily="18" charset="0"/>
                <a:cs typeface="Times New Roman" panose="02020603050405020304" pitchFamily="18" charset="0"/>
              </a:rPr>
              <a:t> found, update the tracked item to five days past the appointment date.</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the vendor portal is absent of any information, </a:t>
            </a:r>
            <a:r>
              <a:rPr lang="en-US" sz="2000" b="1" dirty="0">
                <a:latin typeface="Times New Roman" panose="02020603050405020304" pitchFamily="18" charset="0"/>
                <a:cs typeface="Times New Roman" panose="02020603050405020304" pitchFamily="18" charset="0"/>
              </a:rPr>
              <a:t>please contact the vendor to ensure no ESR was received. </a:t>
            </a:r>
          </a:p>
          <a:p>
            <a:pPr marL="1257300" lvl="2"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user will need to cancel ESR and resubmit.</a:t>
            </a:r>
          </a:p>
          <a:p>
            <a:pPr lvl="2"/>
            <a:endParaRPr lang="en-US" sz="2000" b="1" dirty="0">
              <a:solidFill>
                <a:srgbClr val="000000"/>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000" b="1" dirty="0">
                <a:solidFill>
                  <a:srgbClr val="000000"/>
                </a:solidFill>
                <a:latin typeface="Times New Roman" panose="02020603050405020304" pitchFamily="18" charset="0"/>
                <a:cs typeface="Times New Roman" panose="02020603050405020304" pitchFamily="18" charset="0"/>
              </a:rPr>
              <a:t>Pending Results Status</a:t>
            </a:r>
          </a:p>
          <a:p>
            <a:pPr marL="742950" lvl="1" indent="-285750">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Recently added to reflect when the MDE vendor has completed the examination but is still finalizing the results.</a:t>
            </a:r>
          </a:p>
          <a:p>
            <a:pPr lvl="1"/>
            <a:endParaRPr lang="en-US" sz="2000" dirty="0">
              <a:solidFill>
                <a:srgbClr val="000000"/>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000" b="1" dirty="0">
                <a:solidFill>
                  <a:srgbClr val="000000"/>
                </a:solidFill>
                <a:latin typeface="Times New Roman" panose="02020603050405020304" pitchFamily="18" charset="0"/>
                <a:cs typeface="Times New Roman" panose="02020603050405020304" pitchFamily="18" charset="0"/>
              </a:rPr>
              <a:t>Completed Status</a:t>
            </a:r>
          </a:p>
          <a:p>
            <a:pPr marL="742950" lvl="1" indent="-285750">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Indicates MDE vendor has finished all necessary elements of the examination and DBQ and all associated diagnostics results are available.</a:t>
            </a:r>
          </a:p>
          <a:p>
            <a:pPr lvl="1"/>
            <a:endParaRPr lang="en-US" dirty="0">
              <a:solidFill>
                <a:srgbClr val="000000"/>
              </a:solidFill>
              <a:latin typeface="Arial" panose="020B0604020202020204" pitchFamily="34" charset="0"/>
              <a:cs typeface="Arial" panose="020B0604020202020204" pitchFamily="34" charset="0"/>
            </a:endParaRPr>
          </a:p>
          <a:p>
            <a:pPr lvl="1"/>
            <a:endParaRPr lang="en-US" sz="1200" dirty="0"/>
          </a:p>
        </p:txBody>
      </p:sp>
      <p:pic>
        <p:nvPicPr>
          <p:cNvPr id="5" name="Picture 4">
            <a:extLst>
              <a:ext uri="{FF2B5EF4-FFF2-40B4-BE49-F238E27FC236}">
                <a16:creationId xmlns:a16="http://schemas.microsoft.com/office/drawing/2014/main" id="{E894B42A-1E10-49F4-96BF-2171103D41AA}"/>
              </a:ext>
            </a:extLst>
          </p:cNvPr>
          <p:cNvPicPr>
            <a:picLocks noChangeAspect="1"/>
          </p:cNvPicPr>
          <p:nvPr/>
        </p:nvPicPr>
        <p:blipFill>
          <a:blip r:embed="rId3"/>
          <a:stretch>
            <a:fillRect/>
          </a:stretch>
        </p:blipFill>
        <p:spPr>
          <a:xfrm>
            <a:off x="609600" y="6231144"/>
            <a:ext cx="6248942" cy="580800"/>
          </a:xfrm>
          <a:prstGeom prst="rect">
            <a:avLst/>
          </a:prstGeom>
        </p:spPr>
      </p:pic>
    </p:spTree>
    <p:extLst>
      <p:ext uri="{BB962C8B-B14F-4D97-AF65-F5344CB8AC3E}">
        <p14:creationId xmlns:p14="http://schemas.microsoft.com/office/powerpoint/2010/main" val="393508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044F96-5429-480F-8B41-B81521D103F2}"/>
              </a:ext>
            </a:extLst>
          </p:cNvPr>
          <p:cNvSpPr>
            <a:spLocks noGrp="1"/>
          </p:cNvSpPr>
          <p:nvPr>
            <p:ph idx="1"/>
          </p:nvPr>
        </p:nvSpPr>
        <p:spPr>
          <a:xfrm>
            <a:off x="228601" y="737393"/>
            <a:ext cx="8229600" cy="4525963"/>
          </a:xfrm>
        </p:spPr>
        <p:txBody>
          <a:bodyPr>
            <a:normAutofit/>
          </a:bodyPr>
          <a:lstStyle/>
          <a:p>
            <a:pPr marL="457200" lvl="1" indent="0">
              <a:buNone/>
            </a:pPr>
            <a:endParaRPr lang="en-US" dirty="0"/>
          </a:p>
          <a:p>
            <a:pPr marL="457200" lvl="1" indent="0">
              <a:buNone/>
            </a:pPr>
            <a:endParaRPr lang="en-US" dirty="0"/>
          </a:p>
          <a:p>
            <a:pPr marL="0" indent="0">
              <a:buNone/>
            </a:pPr>
            <a:endParaRPr lang="en-US" dirty="0"/>
          </a:p>
          <a:p>
            <a:endParaRPr lang="en-US" dirty="0"/>
          </a:p>
        </p:txBody>
      </p:sp>
      <p:sp>
        <p:nvSpPr>
          <p:cNvPr id="3" name="Slide Number Placeholder 2">
            <a:extLst>
              <a:ext uri="{FF2B5EF4-FFF2-40B4-BE49-F238E27FC236}">
                <a16:creationId xmlns:a16="http://schemas.microsoft.com/office/drawing/2014/main" id="{03D303C0-ABC7-4AE2-9D52-1BC48B5F5106}"/>
              </a:ext>
            </a:extLst>
          </p:cNvPr>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dirty="0">
              <a:solidFill>
                <a:prstClr val="white"/>
              </a:solidFill>
            </a:endParaRPr>
          </a:p>
        </p:txBody>
      </p:sp>
      <p:sp>
        <p:nvSpPr>
          <p:cNvPr id="4" name="Title 3">
            <a:extLst>
              <a:ext uri="{FF2B5EF4-FFF2-40B4-BE49-F238E27FC236}">
                <a16:creationId xmlns:a16="http://schemas.microsoft.com/office/drawing/2014/main" id="{44665F9F-68FD-45DE-81BD-303CF474A2CD}"/>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EMS Status Snapshot</a:t>
            </a:r>
          </a:p>
        </p:txBody>
      </p:sp>
      <p:pic>
        <p:nvPicPr>
          <p:cNvPr id="5" name="Picture 4">
            <a:extLst>
              <a:ext uri="{FF2B5EF4-FFF2-40B4-BE49-F238E27FC236}">
                <a16:creationId xmlns:a16="http://schemas.microsoft.com/office/drawing/2014/main" id="{ACF54B4B-989B-47C5-A546-D9FCE81C0B30}"/>
              </a:ext>
            </a:extLst>
          </p:cNvPr>
          <p:cNvPicPr>
            <a:picLocks noChangeAspect="1"/>
          </p:cNvPicPr>
          <p:nvPr/>
        </p:nvPicPr>
        <p:blipFill>
          <a:blip r:embed="rId3"/>
          <a:stretch>
            <a:fillRect/>
          </a:stretch>
        </p:blipFill>
        <p:spPr>
          <a:xfrm>
            <a:off x="1635318" y="1219200"/>
            <a:ext cx="6822884" cy="4648200"/>
          </a:xfrm>
          <a:prstGeom prst="rect">
            <a:avLst/>
          </a:prstGeom>
        </p:spPr>
      </p:pic>
      <p:sp>
        <p:nvSpPr>
          <p:cNvPr id="6" name="Arrow: Right 5">
            <a:extLst>
              <a:ext uri="{FF2B5EF4-FFF2-40B4-BE49-F238E27FC236}">
                <a16:creationId xmlns:a16="http://schemas.microsoft.com/office/drawing/2014/main" id="{943FB71C-A217-43C4-913D-B4B8F99FFD9E}"/>
              </a:ext>
            </a:extLst>
          </p:cNvPr>
          <p:cNvSpPr/>
          <p:nvPr/>
        </p:nvSpPr>
        <p:spPr>
          <a:xfrm>
            <a:off x="228600" y="2286000"/>
            <a:ext cx="1295401"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ESR </a:t>
            </a:r>
          </a:p>
        </p:txBody>
      </p:sp>
      <p:sp>
        <p:nvSpPr>
          <p:cNvPr id="8" name="Arrow: Right 7">
            <a:extLst>
              <a:ext uri="{FF2B5EF4-FFF2-40B4-BE49-F238E27FC236}">
                <a16:creationId xmlns:a16="http://schemas.microsoft.com/office/drawing/2014/main" id="{C5FADDB5-8533-4755-A424-125DCE5E504A}"/>
              </a:ext>
            </a:extLst>
          </p:cNvPr>
          <p:cNvSpPr/>
          <p:nvPr/>
        </p:nvSpPr>
        <p:spPr>
          <a:xfrm>
            <a:off x="193484" y="4486523"/>
            <a:ext cx="1406716"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Contention</a:t>
            </a:r>
          </a:p>
        </p:txBody>
      </p:sp>
      <p:pic>
        <p:nvPicPr>
          <p:cNvPr id="9" name="Picture 8">
            <a:extLst>
              <a:ext uri="{FF2B5EF4-FFF2-40B4-BE49-F238E27FC236}">
                <a16:creationId xmlns:a16="http://schemas.microsoft.com/office/drawing/2014/main" id="{31FEDBD6-798E-49B4-9749-6794AC0435E3}"/>
              </a:ext>
            </a:extLst>
          </p:cNvPr>
          <p:cNvPicPr>
            <a:picLocks noChangeAspect="1"/>
          </p:cNvPicPr>
          <p:nvPr/>
        </p:nvPicPr>
        <p:blipFill>
          <a:blip r:embed="rId4"/>
          <a:stretch>
            <a:fillRect/>
          </a:stretch>
        </p:blipFill>
        <p:spPr>
          <a:xfrm>
            <a:off x="609600" y="6231144"/>
            <a:ext cx="6248942" cy="580800"/>
          </a:xfrm>
          <a:prstGeom prst="rect">
            <a:avLst/>
          </a:prstGeom>
        </p:spPr>
      </p:pic>
    </p:spTree>
    <p:extLst>
      <p:ext uri="{BB962C8B-B14F-4D97-AF65-F5344CB8AC3E}">
        <p14:creationId xmlns:p14="http://schemas.microsoft.com/office/powerpoint/2010/main" val="3870403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044F96-5429-480F-8B41-B81521D103F2}"/>
              </a:ext>
            </a:extLst>
          </p:cNvPr>
          <p:cNvSpPr>
            <a:spLocks noGrp="1"/>
          </p:cNvSpPr>
          <p:nvPr>
            <p:ph idx="1"/>
          </p:nvPr>
        </p:nvSpPr>
        <p:spPr>
          <a:xfrm>
            <a:off x="0" y="685799"/>
            <a:ext cx="9071430" cy="1371601"/>
          </a:xfrm>
        </p:spPr>
        <p:txBody>
          <a:bodyPr>
            <a:normAutofit/>
          </a:bodyPr>
          <a:lstStyle/>
          <a:p>
            <a:pPr marL="457200" lvl="1" indent="0">
              <a:buNone/>
            </a:pPr>
            <a:r>
              <a:rPr lang="en-US" sz="2400" dirty="0">
                <a:latin typeface="Times New Roman" panose="02020603050405020304" pitchFamily="18" charset="0"/>
                <a:cs typeface="Times New Roman" panose="02020603050405020304" pitchFamily="18" charset="0"/>
              </a:rPr>
              <a:t>Selecting “</a:t>
            </a:r>
            <a:r>
              <a:rPr lang="en-US" sz="2400" i="1" dirty="0">
                <a:latin typeface="Times New Roman" panose="02020603050405020304" pitchFamily="18" charset="0"/>
                <a:cs typeface="Times New Roman" panose="02020603050405020304" pitchFamily="18" charset="0"/>
              </a:rPr>
              <a:t>History</a:t>
            </a:r>
            <a:r>
              <a:rPr lang="en-US" sz="2400" dirty="0">
                <a:latin typeface="Times New Roman" panose="02020603050405020304" pitchFamily="18" charset="0"/>
                <a:cs typeface="Times New Roman" panose="02020603050405020304" pitchFamily="18" charset="0"/>
              </a:rPr>
              <a:t>” in the "Actions" drop down menu from either the ESR or contention level, EMS will display all packages that have been Submitted, Received, or Delivered.</a:t>
            </a:r>
            <a:endParaRPr lang="en-US" dirty="0"/>
          </a:p>
          <a:p>
            <a:pPr marL="0" indent="0">
              <a:buNone/>
            </a:pPr>
            <a:endParaRPr lang="en-US" dirty="0"/>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03D303C0-ABC7-4AE2-9D52-1BC48B5F5106}"/>
              </a:ext>
            </a:extLst>
          </p:cNvPr>
          <p:cNvSpPr>
            <a:spLocks noGrp="1"/>
          </p:cNvSpPr>
          <p:nvPr>
            <p:ph type="sldNum" sz="quarter" idx="12"/>
          </p:nvPr>
        </p:nvSpPr>
        <p:spPr/>
        <p:txBody>
          <a:bodyPr/>
          <a:lstStyle/>
          <a:p>
            <a:fld id="{D983F1FA-211D-3044-9E35-958DFBC26156}" type="slidenum">
              <a:rPr lang="en-US" smtClean="0">
                <a:solidFill>
                  <a:prstClr val="white"/>
                </a:solidFill>
              </a:rPr>
              <a:pPr/>
              <a:t>14</a:t>
            </a:fld>
            <a:endParaRPr lang="en-US" dirty="0">
              <a:solidFill>
                <a:prstClr val="white"/>
              </a:solidFill>
            </a:endParaRPr>
          </a:p>
        </p:txBody>
      </p:sp>
      <p:sp>
        <p:nvSpPr>
          <p:cNvPr id="4" name="Title 3">
            <a:extLst>
              <a:ext uri="{FF2B5EF4-FFF2-40B4-BE49-F238E27FC236}">
                <a16:creationId xmlns:a16="http://schemas.microsoft.com/office/drawing/2014/main" id="{44665F9F-68FD-45DE-81BD-303CF474A2CD}"/>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ESR Packages</a:t>
            </a:r>
          </a:p>
        </p:txBody>
      </p:sp>
      <p:pic>
        <p:nvPicPr>
          <p:cNvPr id="6" name="Picture 5">
            <a:extLst>
              <a:ext uri="{FF2B5EF4-FFF2-40B4-BE49-F238E27FC236}">
                <a16:creationId xmlns:a16="http://schemas.microsoft.com/office/drawing/2014/main" id="{D05667D0-B612-461C-82EC-0F959831D8A4}"/>
              </a:ext>
            </a:extLst>
          </p:cNvPr>
          <p:cNvPicPr>
            <a:picLocks noChangeAspect="1"/>
          </p:cNvPicPr>
          <p:nvPr/>
        </p:nvPicPr>
        <p:blipFill>
          <a:blip r:embed="rId3"/>
          <a:stretch>
            <a:fillRect/>
          </a:stretch>
        </p:blipFill>
        <p:spPr>
          <a:xfrm>
            <a:off x="609600" y="6231144"/>
            <a:ext cx="6248942" cy="580800"/>
          </a:xfrm>
          <a:prstGeom prst="rect">
            <a:avLst/>
          </a:prstGeom>
        </p:spPr>
      </p:pic>
      <p:pic>
        <p:nvPicPr>
          <p:cNvPr id="7" name="Picture 6">
            <a:extLst>
              <a:ext uri="{FF2B5EF4-FFF2-40B4-BE49-F238E27FC236}">
                <a16:creationId xmlns:a16="http://schemas.microsoft.com/office/drawing/2014/main" id="{8B415BF7-32BB-4380-A721-BAAD98B60FA8}"/>
              </a:ext>
            </a:extLst>
          </p:cNvPr>
          <p:cNvPicPr/>
          <p:nvPr/>
        </p:nvPicPr>
        <p:blipFill>
          <a:blip r:embed="rId4"/>
          <a:stretch>
            <a:fillRect/>
          </a:stretch>
        </p:blipFill>
        <p:spPr>
          <a:xfrm>
            <a:off x="762000" y="2209800"/>
            <a:ext cx="7924800" cy="3383280"/>
          </a:xfrm>
          <a:prstGeom prst="rect">
            <a:avLst/>
          </a:prstGeom>
        </p:spPr>
      </p:pic>
    </p:spTree>
    <p:extLst>
      <p:ext uri="{BB962C8B-B14F-4D97-AF65-F5344CB8AC3E}">
        <p14:creationId xmlns:p14="http://schemas.microsoft.com/office/powerpoint/2010/main" val="382693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044F96-5429-480F-8B41-B81521D103F2}"/>
              </a:ext>
            </a:extLst>
          </p:cNvPr>
          <p:cNvSpPr>
            <a:spLocks noGrp="1"/>
          </p:cNvSpPr>
          <p:nvPr>
            <p:ph idx="1"/>
          </p:nvPr>
        </p:nvSpPr>
        <p:spPr>
          <a:xfrm>
            <a:off x="304800" y="875142"/>
            <a:ext cx="8229600" cy="1182258"/>
          </a:xfrm>
        </p:spPr>
        <p:txBody>
          <a:bodyPr>
            <a:normAutofit lnSpcReduction="10000"/>
          </a:bodyPr>
          <a:lstStyle/>
          <a:p>
            <a:pPr marL="457200" lvl="1" indent="0">
              <a:buNone/>
            </a:pPr>
            <a:r>
              <a:rPr lang="en-US" sz="2400" dirty="0">
                <a:latin typeface="Times New Roman" panose="02020603050405020304" pitchFamily="18" charset="0"/>
                <a:cs typeface="Times New Roman" panose="02020603050405020304" pitchFamily="18" charset="0"/>
              </a:rPr>
              <a:t>ESR package messaging indicates the current status of the inbound and outbound messages from the MDE vendor and EMS.</a:t>
            </a:r>
          </a:p>
          <a:p>
            <a:pPr marL="457200" lvl="1" indent="0">
              <a:buNone/>
            </a:pPr>
            <a:endParaRPr lang="en-US" sz="1800" dirty="0">
              <a:latin typeface="Arial" panose="020B0604020202020204" pitchFamily="34" charset="0"/>
              <a:cs typeface="Arial" panose="020B0604020202020204" pitchFamily="34" charset="0"/>
            </a:endParaRPr>
          </a:p>
          <a:p>
            <a:pPr marL="457200" lvl="1" indent="0">
              <a:buNone/>
            </a:pPr>
            <a:endParaRPr lang="en-US" dirty="0"/>
          </a:p>
          <a:p>
            <a:pPr marL="457200" lvl="1" indent="0">
              <a:buNone/>
            </a:pPr>
            <a:endParaRPr lang="en-US" dirty="0"/>
          </a:p>
          <a:p>
            <a:pPr marL="457200" lvl="1" indent="0">
              <a:buNone/>
            </a:pPr>
            <a:endParaRPr lang="en-US" dirty="0"/>
          </a:p>
          <a:p>
            <a:pPr marL="0" indent="0">
              <a:buNone/>
            </a:pPr>
            <a:endParaRPr lang="en-US" dirty="0"/>
          </a:p>
          <a:p>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03D303C0-ABC7-4AE2-9D52-1BC48B5F5106}"/>
              </a:ext>
            </a:extLst>
          </p:cNvPr>
          <p:cNvSpPr>
            <a:spLocks noGrp="1"/>
          </p:cNvSpPr>
          <p:nvPr>
            <p:ph type="sldNum" sz="quarter" idx="12"/>
          </p:nvPr>
        </p:nvSpPr>
        <p:spPr/>
        <p:txBody>
          <a:bodyPr/>
          <a:lstStyle/>
          <a:p>
            <a:fld id="{D983F1FA-211D-3044-9E35-958DFBC26156}" type="slidenum">
              <a:rPr lang="en-US" smtClean="0">
                <a:solidFill>
                  <a:prstClr val="white"/>
                </a:solidFill>
              </a:rPr>
              <a:pPr/>
              <a:t>15</a:t>
            </a:fld>
            <a:endParaRPr lang="en-US" dirty="0">
              <a:solidFill>
                <a:prstClr val="white"/>
              </a:solidFill>
            </a:endParaRPr>
          </a:p>
        </p:txBody>
      </p:sp>
      <p:sp>
        <p:nvSpPr>
          <p:cNvPr id="4" name="Title 3">
            <a:extLst>
              <a:ext uri="{FF2B5EF4-FFF2-40B4-BE49-F238E27FC236}">
                <a16:creationId xmlns:a16="http://schemas.microsoft.com/office/drawing/2014/main" id="{44665F9F-68FD-45DE-81BD-303CF474A2CD}"/>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ESR Package Messaging</a:t>
            </a:r>
          </a:p>
        </p:txBody>
      </p:sp>
      <p:pic>
        <p:nvPicPr>
          <p:cNvPr id="5" name="Picture 4">
            <a:extLst>
              <a:ext uri="{FF2B5EF4-FFF2-40B4-BE49-F238E27FC236}">
                <a16:creationId xmlns:a16="http://schemas.microsoft.com/office/drawing/2014/main" id="{B2087FB5-4C61-4145-9B1D-A34A210135C0}"/>
              </a:ext>
            </a:extLst>
          </p:cNvPr>
          <p:cNvPicPr>
            <a:picLocks noChangeAspect="1"/>
          </p:cNvPicPr>
          <p:nvPr/>
        </p:nvPicPr>
        <p:blipFill>
          <a:blip r:embed="rId3"/>
          <a:stretch>
            <a:fillRect/>
          </a:stretch>
        </p:blipFill>
        <p:spPr>
          <a:xfrm>
            <a:off x="304800" y="2057400"/>
            <a:ext cx="8535140" cy="2743201"/>
          </a:xfrm>
          <a:prstGeom prst="rect">
            <a:avLst/>
          </a:prstGeom>
        </p:spPr>
      </p:pic>
      <p:pic>
        <p:nvPicPr>
          <p:cNvPr id="6" name="Picture 5">
            <a:extLst>
              <a:ext uri="{FF2B5EF4-FFF2-40B4-BE49-F238E27FC236}">
                <a16:creationId xmlns:a16="http://schemas.microsoft.com/office/drawing/2014/main" id="{42D949BC-D3A1-4785-8A2D-E295C3F67C5B}"/>
              </a:ext>
            </a:extLst>
          </p:cNvPr>
          <p:cNvPicPr>
            <a:picLocks noChangeAspect="1"/>
          </p:cNvPicPr>
          <p:nvPr/>
        </p:nvPicPr>
        <p:blipFill>
          <a:blip r:embed="rId4"/>
          <a:stretch>
            <a:fillRect/>
          </a:stretch>
        </p:blipFill>
        <p:spPr>
          <a:xfrm>
            <a:off x="609600" y="6231144"/>
            <a:ext cx="6248942" cy="580800"/>
          </a:xfrm>
          <a:prstGeom prst="rect">
            <a:avLst/>
          </a:prstGeom>
        </p:spPr>
      </p:pic>
    </p:spTree>
    <p:extLst>
      <p:ext uri="{BB962C8B-B14F-4D97-AF65-F5344CB8AC3E}">
        <p14:creationId xmlns:p14="http://schemas.microsoft.com/office/powerpoint/2010/main" val="2679448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044F96-5429-480F-8B41-B81521D103F2}"/>
              </a:ext>
            </a:extLst>
          </p:cNvPr>
          <p:cNvSpPr>
            <a:spLocks noGrp="1"/>
          </p:cNvSpPr>
          <p:nvPr>
            <p:ph idx="1"/>
          </p:nvPr>
        </p:nvSpPr>
        <p:spPr>
          <a:xfrm>
            <a:off x="76200" y="875142"/>
            <a:ext cx="8842830" cy="1182258"/>
          </a:xfrm>
        </p:spPr>
        <p:txBody>
          <a:bodyPr>
            <a:normAutofit/>
          </a:bodyPr>
          <a:lstStyle/>
          <a:p>
            <a:pPr marL="457200" lvl="1" indent="0">
              <a:buNone/>
            </a:pPr>
            <a:r>
              <a:rPr lang="en-US" sz="2400" dirty="0">
                <a:latin typeface="Times New Roman" panose="02020603050405020304" pitchFamily="18" charset="0"/>
                <a:cs typeface="Times New Roman" panose="02020603050405020304" pitchFamily="18" charset="0"/>
              </a:rPr>
              <a:t>ESR “Fault” messaging indicates an out of order action was sent by the MDE vendor.</a:t>
            </a:r>
          </a:p>
          <a:p>
            <a:pPr marL="457200" lvl="1" indent="0">
              <a:buNone/>
            </a:pPr>
            <a:endParaRPr lang="en-US" sz="1800" dirty="0">
              <a:latin typeface="Arial" panose="020B0604020202020204" pitchFamily="34" charset="0"/>
              <a:cs typeface="Arial" panose="020B0604020202020204" pitchFamily="34" charset="0"/>
            </a:endParaRPr>
          </a:p>
          <a:p>
            <a:pPr marL="457200" lvl="1" indent="0">
              <a:buNone/>
            </a:pPr>
            <a:endParaRPr lang="en-US" dirty="0"/>
          </a:p>
          <a:p>
            <a:pPr marL="457200" lvl="1" indent="0">
              <a:buNone/>
            </a:pPr>
            <a:endParaRPr lang="en-US" dirty="0"/>
          </a:p>
          <a:p>
            <a:pPr marL="457200" lvl="1" indent="0">
              <a:buNone/>
            </a:pPr>
            <a:endParaRPr lang="en-US" dirty="0"/>
          </a:p>
          <a:p>
            <a:pPr marL="0" indent="0">
              <a:buNone/>
            </a:pPr>
            <a:endParaRPr lang="en-US" dirty="0"/>
          </a:p>
          <a:p>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03D303C0-ABC7-4AE2-9D52-1BC48B5F5106}"/>
              </a:ext>
            </a:extLst>
          </p:cNvPr>
          <p:cNvSpPr>
            <a:spLocks noGrp="1"/>
          </p:cNvSpPr>
          <p:nvPr>
            <p:ph type="sldNum" sz="quarter" idx="12"/>
          </p:nvPr>
        </p:nvSpPr>
        <p:spPr/>
        <p:txBody>
          <a:bodyPr/>
          <a:lstStyle/>
          <a:p>
            <a:fld id="{D983F1FA-211D-3044-9E35-958DFBC26156}" type="slidenum">
              <a:rPr lang="en-US" smtClean="0">
                <a:solidFill>
                  <a:prstClr val="white"/>
                </a:solidFill>
              </a:rPr>
              <a:pPr/>
              <a:t>16</a:t>
            </a:fld>
            <a:endParaRPr lang="en-US" dirty="0">
              <a:solidFill>
                <a:prstClr val="white"/>
              </a:solidFill>
            </a:endParaRPr>
          </a:p>
        </p:txBody>
      </p:sp>
      <p:sp>
        <p:nvSpPr>
          <p:cNvPr id="4" name="Title 3">
            <a:extLst>
              <a:ext uri="{FF2B5EF4-FFF2-40B4-BE49-F238E27FC236}">
                <a16:creationId xmlns:a16="http://schemas.microsoft.com/office/drawing/2014/main" id="{44665F9F-68FD-45DE-81BD-303CF474A2CD}"/>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ESR Package Fault Messaging</a:t>
            </a:r>
          </a:p>
        </p:txBody>
      </p:sp>
      <p:pic>
        <p:nvPicPr>
          <p:cNvPr id="7" name="Picture 6">
            <a:extLst>
              <a:ext uri="{FF2B5EF4-FFF2-40B4-BE49-F238E27FC236}">
                <a16:creationId xmlns:a16="http://schemas.microsoft.com/office/drawing/2014/main" id="{29EBFDB4-9266-40BD-9DB8-8B1620314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828800"/>
            <a:ext cx="7010400" cy="2895600"/>
          </a:xfrm>
          <a:prstGeom prst="rect">
            <a:avLst/>
          </a:prstGeom>
        </p:spPr>
      </p:pic>
      <p:sp>
        <p:nvSpPr>
          <p:cNvPr id="8" name="TextBox 7">
            <a:extLst>
              <a:ext uri="{FF2B5EF4-FFF2-40B4-BE49-F238E27FC236}">
                <a16:creationId xmlns:a16="http://schemas.microsoft.com/office/drawing/2014/main" id="{5E96F0B3-AD60-4B3C-9911-4C3102A08978}"/>
              </a:ext>
            </a:extLst>
          </p:cNvPr>
          <p:cNvSpPr txBox="1"/>
          <p:nvPr/>
        </p:nvSpPr>
        <p:spPr>
          <a:xfrm>
            <a:off x="228600" y="4876800"/>
            <a:ext cx="8842830" cy="120032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Example: </a:t>
            </a:r>
            <a:r>
              <a:rPr lang="en-US" sz="2400" dirty="0">
                <a:latin typeface="Times New Roman" panose="02020603050405020304" pitchFamily="18" charset="0"/>
                <a:cs typeface="Times New Roman" panose="02020603050405020304" pitchFamily="18" charset="0"/>
              </a:rPr>
              <a:t>Contention cancellation received prior to appointment cancellation. The “Fault” message is an automatic response to the MDE vendor from EMS.</a:t>
            </a:r>
          </a:p>
        </p:txBody>
      </p:sp>
      <p:pic>
        <p:nvPicPr>
          <p:cNvPr id="9" name="Picture 8">
            <a:extLst>
              <a:ext uri="{FF2B5EF4-FFF2-40B4-BE49-F238E27FC236}">
                <a16:creationId xmlns:a16="http://schemas.microsoft.com/office/drawing/2014/main" id="{F3CA5748-9666-45FC-A91C-0D8940F59889}"/>
              </a:ext>
            </a:extLst>
          </p:cNvPr>
          <p:cNvPicPr>
            <a:picLocks noChangeAspect="1"/>
          </p:cNvPicPr>
          <p:nvPr/>
        </p:nvPicPr>
        <p:blipFill>
          <a:blip r:embed="rId4"/>
          <a:stretch>
            <a:fillRect/>
          </a:stretch>
        </p:blipFill>
        <p:spPr>
          <a:xfrm>
            <a:off x="609600" y="6231144"/>
            <a:ext cx="6248942" cy="580800"/>
          </a:xfrm>
          <a:prstGeom prst="rect">
            <a:avLst/>
          </a:prstGeom>
        </p:spPr>
      </p:pic>
    </p:spTree>
    <p:extLst>
      <p:ext uri="{BB962C8B-B14F-4D97-AF65-F5344CB8AC3E}">
        <p14:creationId xmlns:p14="http://schemas.microsoft.com/office/powerpoint/2010/main" val="2062794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044F96-5429-480F-8B41-B81521D103F2}"/>
              </a:ext>
            </a:extLst>
          </p:cNvPr>
          <p:cNvSpPr>
            <a:spLocks noGrp="1"/>
          </p:cNvSpPr>
          <p:nvPr>
            <p:ph idx="1"/>
          </p:nvPr>
        </p:nvSpPr>
        <p:spPr>
          <a:xfrm>
            <a:off x="0" y="753222"/>
            <a:ext cx="9144000" cy="1456578"/>
          </a:xfrm>
        </p:spPr>
        <p:txBody>
          <a:bodyPr>
            <a:normAutofit/>
          </a:bodyPr>
          <a:lstStyle/>
          <a:p>
            <a:pPr marL="457200" lvl="1" indent="0">
              <a:buNone/>
            </a:pPr>
            <a:r>
              <a:rPr lang="en-US" sz="2400" dirty="0">
                <a:latin typeface="Times New Roman" panose="02020603050405020304" pitchFamily="18" charset="0"/>
                <a:cs typeface="Times New Roman" panose="02020603050405020304" pitchFamily="18" charset="0"/>
              </a:rPr>
              <a:t>By expanding ESR package, users are able to review additional details concerning ESR.</a:t>
            </a:r>
          </a:p>
          <a:p>
            <a:pPr marL="457200" lvl="1" indent="0">
              <a:buNone/>
            </a:pPr>
            <a:endParaRPr lang="en-US" dirty="0"/>
          </a:p>
          <a:p>
            <a:pPr marL="457200" lvl="1" indent="0">
              <a:buNone/>
            </a:pPr>
            <a:endParaRPr lang="en-US" dirty="0"/>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03D303C0-ABC7-4AE2-9D52-1BC48B5F5106}"/>
              </a:ext>
            </a:extLst>
          </p:cNvPr>
          <p:cNvSpPr>
            <a:spLocks noGrp="1"/>
          </p:cNvSpPr>
          <p:nvPr>
            <p:ph type="sldNum" sz="quarter" idx="12"/>
          </p:nvPr>
        </p:nvSpPr>
        <p:spPr/>
        <p:txBody>
          <a:bodyPr/>
          <a:lstStyle/>
          <a:p>
            <a:fld id="{D983F1FA-211D-3044-9E35-958DFBC26156}" type="slidenum">
              <a:rPr lang="en-US" smtClean="0">
                <a:solidFill>
                  <a:prstClr val="white"/>
                </a:solidFill>
              </a:rPr>
              <a:pPr/>
              <a:t>17</a:t>
            </a:fld>
            <a:endParaRPr lang="en-US" dirty="0">
              <a:solidFill>
                <a:prstClr val="white"/>
              </a:solidFill>
            </a:endParaRPr>
          </a:p>
        </p:txBody>
      </p:sp>
      <p:sp>
        <p:nvSpPr>
          <p:cNvPr id="4" name="Title 3">
            <a:extLst>
              <a:ext uri="{FF2B5EF4-FFF2-40B4-BE49-F238E27FC236}">
                <a16:creationId xmlns:a16="http://schemas.microsoft.com/office/drawing/2014/main" id="{44665F9F-68FD-45DE-81BD-303CF474A2CD}"/>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ESR Package Expansion</a:t>
            </a:r>
          </a:p>
        </p:txBody>
      </p:sp>
      <p:pic>
        <p:nvPicPr>
          <p:cNvPr id="5" name="Picture 4">
            <a:extLst>
              <a:ext uri="{FF2B5EF4-FFF2-40B4-BE49-F238E27FC236}">
                <a16:creationId xmlns:a16="http://schemas.microsoft.com/office/drawing/2014/main" id="{8010B5CF-D4B2-4A4E-BAE0-9F7974CC138E}"/>
              </a:ext>
            </a:extLst>
          </p:cNvPr>
          <p:cNvPicPr>
            <a:picLocks noChangeAspect="1"/>
          </p:cNvPicPr>
          <p:nvPr/>
        </p:nvPicPr>
        <p:blipFill>
          <a:blip r:embed="rId3"/>
          <a:stretch>
            <a:fillRect/>
          </a:stretch>
        </p:blipFill>
        <p:spPr>
          <a:xfrm>
            <a:off x="2657709" y="1905001"/>
            <a:ext cx="3752381" cy="4047378"/>
          </a:xfrm>
          <a:prstGeom prst="rect">
            <a:avLst/>
          </a:prstGeom>
        </p:spPr>
      </p:pic>
      <p:sp>
        <p:nvSpPr>
          <p:cNvPr id="6" name="Rectangle 5">
            <a:extLst>
              <a:ext uri="{FF2B5EF4-FFF2-40B4-BE49-F238E27FC236}">
                <a16:creationId xmlns:a16="http://schemas.microsoft.com/office/drawing/2014/main" id="{CEFAF450-273C-4375-BEBA-C9AF2A1A58AE}"/>
              </a:ext>
            </a:extLst>
          </p:cNvPr>
          <p:cNvSpPr/>
          <p:nvPr/>
        </p:nvSpPr>
        <p:spPr>
          <a:xfrm>
            <a:off x="2657709" y="1905001"/>
            <a:ext cx="390291" cy="30479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2A8DB1D-E943-4B38-B854-AAF7EE926794}"/>
              </a:ext>
            </a:extLst>
          </p:cNvPr>
          <p:cNvPicPr>
            <a:picLocks noChangeAspect="1"/>
          </p:cNvPicPr>
          <p:nvPr/>
        </p:nvPicPr>
        <p:blipFill>
          <a:blip r:embed="rId4"/>
          <a:stretch>
            <a:fillRect/>
          </a:stretch>
        </p:blipFill>
        <p:spPr>
          <a:xfrm>
            <a:off x="609600" y="6231144"/>
            <a:ext cx="6248942" cy="580800"/>
          </a:xfrm>
          <a:prstGeom prst="rect">
            <a:avLst/>
          </a:prstGeom>
        </p:spPr>
      </p:pic>
    </p:spTree>
    <p:extLst>
      <p:ext uri="{BB962C8B-B14F-4D97-AF65-F5344CB8AC3E}">
        <p14:creationId xmlns:p14="http://schemas.microsoft.com/office/powerpoint/2010/main" val="2975335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2BD4D6-BE19-4E7A-B04C-A952095E8749}"/>
              </a:ext>
            </a:extLst>
          </p:cNvPr>
          <p:cNvSpPr>
            <a:spLocks noGrp="1"/>
          </p:cNvSpPr>
          <p:nvPr>
            <p:ph idx="1"/>
          </p:nvPr>
        </p:nvSpPr>
        <p:spPr>
          <a:xfrm>
            <a:off x="152400" y="990601"/>
            <a:ext cx="8839200" cy="4952999"/>
          </a:xfrm>
        </p:spPr>
        <p:txBody>
          <a:bodyPr>
            <a:normAutofit/>
          </a:bodyPr>
          <a:lstStyle/>
          <a:p>
            <a:r>
              <a:rPr lang="en-US" sz="2800" dirty="0">
                <a:latin typeface="Times New Roman" panose="02020603050405020304" pitchFamily="18" charset="0"/>
                <a:cs typeface="Times New Roman" panose="02020603050405020304" pitchFamily="18" charset="0"/>
              </a:rPr>
              <a:t>If an MDE vendor requires additional information for an ESR, a request for clarification will be sent.</a:t>
            </a:r>
          </a:p>
          <a:p>
            <a:pPr lvl="1"/>
            <a:r>
              <a:rPr lang="en-US" sz="2000" dirty="0">
                <a:latin typeface="Times New Roman" panose="02020603050405020304" pitchFamily="18" charset="0"/>
                <a:cs typeface="Times New Roman" panose="02020603050405020304" pitchFamily="18" charset="0"/>
              </a:rPr>
              <a:t>The CR function is only available prior to the first scheduled appointment.</a:t>
            </a:r>
          </a:p>
          <a:p>
            <a:r>
              <a:rPr lang="en-US" sz="2800" dirty="0">
                <a:latin typeface="Times New Roman" panose="02020603050405020304" pitchFamily="18" charset="0"/>
                <a:cs typeface="Times New Roman" panose="02020603050405020304" pitchFamily="18" charset="0"/>
              </a:rPr>
              <a:t>The ESR level status will reflect “</a:t>
            </a:r>
            <a:r>
              <a:rPr lang="en-US" sz="2800" i="1" dirty="0">
                <a:latin typeface="Times New Roman" panose="02020603050405020304" pitchFamily="18" charset="0"/>
                <a:cs typeface="Times New Roman" panose="02020603050405020304" pitchFamily="18" charset="0"/>
              </a:rPr>
              <a:t>Clarification Requested</a:t>
            </a:r>
            <a:r>
              <a:rPr lang="en-US" sz="2800" dirty="0">
                <a:latin typeface="Times New Roman" panose="02020603050405020304" pitchFamily="18" charset="0"/>
                <a:cs typeface="Times New Roman" panose="02020603050405020304" pitchFamily="18" charset="0"/>
              </a:rPr>
              <a:t>” and the contention level status will remain in “</a:t>
            </a:r>
            <a:r>
              <a:rPr lang="en-US" sz="2800" i="1" dirty="0">
                <a:latin typeface="Times New Roman" panose="02020603050405020304" pitchFamily="18" charset="0"/>
                <a:cs typeface="Times New Roman" panose="02020603050405020304" pitchFamily="18" charset="0"/>
              </a:rPr>
              <a:t>Triage</a:t>
            </a:r>
            <a:r>
              <a:rPr lang="en-US" sz="2800" dirty="0">
                <a:latin typeface="Times New Roman" panose="02020603050405020304" pitchFamily="18" charset="0"/>
                <a:cs typeface="Times New Roman" panose="02020603050405020304" pitchFamily="18" charset="0"/>
              </a:rPr>
              <a:t>” status.</a:t>
            </a:r>
          </a:p>
          <a:p>
            <a:r>
              <a:rPr lang="en-US" sz="2800" dirty="0">
                <a:latin typeface="Times New Roman" panose="02020603050405020304" pitchFamily="18" charset="0"/>
                <a:cs typeface="Times New Roman" panose="02020603050405020304" pitchFamily="18" charset="0"/>
              </a:rPr>
              <a:t>The user must respond to the CR in order for the MDE vendor to continue the scheduling process.</a:t>
            </a:r>
          </a:p>
          <a:p>
            <a:r>
              <a:rPr lang="en-US" sz="2800" dirty="0">
                <a:latin typeface="Times New Roman" panose="02020603050405020304" pitchFamily="18" charset="0"/>
                <a:cs typeface="Times New Roman" panose="02020603050405020304" pitchFamily="18" charset="0"/>
              </a:rPr>
              <a:t>If a user is unable to respond to a CR, an IT ticket will need to be opened and submitted.</a:t>
            </a:r>
          </a:p>
          <a:p>
            <a:pPr marL="0" indent="0">
              <a:buNone/>
            </a:pPr>
            <a:endParaRPr lang="en-US" sz="2400" dirty="0"/>
          </a:p>
          <a:p>
            <a:pPr marL="0" indent="0">
              <a:buNone/>
            </a:pPr>
            <a:endParaRPr lang="en-US" sz="2400" dirty="0"/>
          </a:p>
        </p:txBody>
      </p:sp>
      <p:sp>
        <p:nvSpPr>
          <p:cNvPr id="3" name="Slide Number Placeholder 2">
            <a:extLst>
              <a:ext uri="{FF2B5EF4-FFF2-40B4-BE49-F238E27FC236}">
                <a16:creationId xmlns:a16="http://schemas.microsoft.com/office/drawing/2014/main" id="{4BD25F09-2819-4343-938E-C0C9FE2736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DD89A2EF-9C66-4F45-BEAA-3FA1E8E026C9}"/>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Clarification Request Responses</a:t>
            </a:r>
          </a:p>
        </p:txBody>
      </p:sp>
      <p:pic>
        <p:nvPicPr>
          <p:cNvPr id="5" name="Picture 4">
            <a:extLst>
              <a:ext uri="{FF2B5EF4-FFF2-40B4-BE49-F238E27FC236}">
                <a16:creationId xmlns:a16="http://schemas.microsoft.com/office/drawing/2014/main" id="{5CB4018A-D61F-4178-BC42-4EB12DA7D920}"/>
              </a:ext>
            </a:extLst>
          </p:cNvPr>
          <p:cNvPicPr>
            <a:picLocks noChangeAspect="1"/>
          </p:cNvPicPr>
          <p:nvPr/>
        </p:nvPicPr>
        <p:blipFill>
          <a:blip r:embed="rId3"/>
          <a:stretch>
            <a:fillRect/>
          </a:stretch>
        </p:blipFill>
        <p:spPr>
          <a:xfrm>
            <a:off x="609600" y="6231144"/>
            <a:ext cx="6248942" cy="580800"/>
          </a:xfrm>
          <a:prstGeom prst="rect">
            <a:avLst/>
          </a:prstGeom>
        </p:spPr>
      </p:pic>
    </p:spTree>
    <p:extLst>
      <p:ext uri="{BB962C8B-B14F-4D97-AF65-F5344CB8AC3E}">
        <p14:creationId xmlns:p14="http://schemas.microsoft.com/office/powerpoint/2010/main" val="1196082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5CB1B9-B588-4515-B01F-8412E0C3D1EC}"/>
              </a:ext>
            </a:extLst>
          </p:cNvPr>
          <p:cNvSpPr>
            <a:spLocks noGrp="1"/>
          </p:cNvSpPr>
          <p:nvPr>
            <p:ph idx="1"/>
          </p:nvPr>
        </p:nvSpPr>
        <p:spPr/>
        <p:txBody>
          <a:bodyPr/>
          <a:lstStyle/>
          <a:p>
            <a:pPr marL="0" indent="0">
              <a:buNone/>
            </a:pPr>
            <a:r>
              <a:rPr lang="en-US" sz="2800" dirty="0">
                <a:latin typeface="Times New Roman" panose="02020603050405020304" pitchFamily="18" charset="0"/>
                <a:cs typeface="Times New Roman" panose="02020603050405020304" pitchFamily="18" charset="0"/>
              </a:rPr>
              <a:t>The appointment package information can be found by selecting “</a:t>
            </a:r>
            <a:r>
              <a:rPr lang="en-US" sz="2800" i="1" dirty="0">
                <a:latin typeface="Times New Roman" panose="02020603050405020304" pitchFamily="18" charset="0"/>
                <a:cs typeface="Times New Roman" panose="02020603050405020304" pitchFamily="18" charset="0"/>
              </a:rPr>
              <a:t>History</a:t>
            </a:r>
            <a:r>
              <a:rPr lang="en-US" sz="2800" dirty="0">
                <a:latin typeface="Times New Roman" panose="02020603050405020304" pitchFamily="18" charset="0"/>
                <a:cs typeface="Times New Roman" panose="02020603050405020304" pitchFamily="18" charset="0"/>
              </a:rPr>
              <a:t>” under the “Actions” drop down menu for each contention.</a:t>
            </a:r>
            <a:endParaRPr lang="en-US" dirty="0"/>
          </a:p>
        </p:txBody>
      </p:sp>
      <p:sp>
        <p:nvSpPr>
          <p:cNvPr id="3" name="Slide Number Placeholder 2">
            <a:extLst>
              <a:ext uri="{FF2B5EF4-FFF2-40B4-BE49-F238E27FC236}">
                <a16:creationId xmlns:a16="http://schemas.microsoft.com/office/drawing/2014/main" id="{6A2D4C55-5C0C-41FC-90DE-88203D6210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0592419F-4924-4380-950C-BD8EF6C63856}"/>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Appointment Packages</a:t>
            </a:r>
          </a:p>
        </p:txBody>
      </p:sp>
      <p:pic>
        <p:nvPicPr>
          <p:cNvPr id="6" name="Picture 5">
            <a:extLst>
              <a:ext uri="{FF2B5EF4-FFF2-40B4-BE49-F238E27FC236}">
                <a16:creationId xmlns:a16="http://schemas.microsoft.com/office/drawing/2014/main" id="{068590F3-E889-425A-9D8E-BF903A5B52BD}"/>
              </a:ext>
            </a:extLst>
          </p:cNvPr>
          <p:cNvPicPr>
            <a:picLocks noChangeAspect="1"/>
          </p:cNvPicPr>
          <p:nvPr/>
        </p:nvPicPr>
        <p:blipFill>
          <a:blip r:embed="rId3"/>
          <a:stretch>
            <a:fillRect/>
          </a:stretch>
        </p:blipFill>
        <p:spPr>
          <a:xfrm>
            <a:off x="1371600" y="3048000"/>
            <a:ext cx="5895975" cy="2381250"/>
          </a:xfrm>
          <a:prstGeom prst="rect">
            <a:avLst/>
          </a:prstGeom>
        </p:spPr>
      </p:pic>
      <p:pic>
        <p:nvPicPr>
          <p:cNvPr id="7" name="Picture 6">
            <a:extLst>
              <a:ext uri="{FF2B5EF4-FFF2-40B4-BE49-F238E27FC236}">
                <a16:creationId xmlns:a16="http://schemas.microsoft.com/office/drawing/2014/main" id="{0883EE6B-7A00-4A26-A245-5BED890D22AD}"/>
              </a:ext>
            </a:extLst>
          </p:cNvPr>
          <p:cNvPicPr>
            <a:picLocks noChangeAspect="1"/>
          </p:cNvPicPr>
          <p:nvPr/>
        </p:nvPicPr>
        <p:blipFill>
          <a:blip r:embed="rId4"/>
          <a:stretch>
            <a:fillRect/>
          </a:stretch>
        </p:blipFill>
        <p:spPr>
          <a:xfrm>
            <a:off x="609600" y="6231144"/>
            <a:ext cx="6248942" cy="580800"/>
          </a:xfrm>
          <a:prstGeom prst="rect">
            <a:avLst/>
          </a:prstGeom>
        </p:spPr>
      </p:pic>
    </p:spTree>
    <p:extLst>
      <p:ext uri="{BB962C8B-B14F-4D97-AF65-F5344CB8AC3E}">
        <p14:creationId xmlns:p14="http://schemas.microsoft.com/office/powerpoint/2010/main" val="419744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044F96-5429-480F-8B41-B81521D103F2}"/>
              </a:ext>
            </a:extLst>
          </p:cNvPr>
          <p:cNvSpPr>
            <a:spLocks noGrp="1"/>
          </p:cNvSpPr>
          <p:nvPr>
            <p:ph idx="1"/>
          </p:nvPr>
        </p:nvSpPr>
        <p:spPr>
          <a:xfrm>
            <a:off x="457200" y="990600"/>
            <a:ext cx="8229600" cy="4800600"/>
          </a:xfrm>
        </p:spPr>
        <p:txBody>
          <a:bodyPr>
            <a:normAutofit/>
          </a:bodyPr>
          <a:lstStyle/>
          <a:p>
            <a:pPr hangingPunct="0"/>
            <a:r>
              <a:rPr lang="en-US" sz="2800" dirty="0">
                <a:latin typeface="Times New Roman" panose="02020603050405020304" pitchFamily="18" charset="0"/>
                <a:cs typeface="Times New Roman" panose="02020603050405020304" pitchFamily="18" charset="0"/>
              </a:rPr>
              <a:t>Enhance the users’ understanding of different Exam Management System (EMS) statuses and how they affect the claim suspense. </a:t>
            </a:r>
          </a:p>
          <a:p>
            <a:pPr lvl="0" hangingPunct="0"/>
            <a:r>
              <a:rPr lang="en-US" sz="2800" dirty="0">
                <a:latin typeface="Times New Roman" panose="02020603050405020304" pitchFamily="18" charset="0"/>
                <a:cs typeface="Times New Roman" panose="02020603050405020304" pitchFamily="18" charset="0"/>
              </a:rPr>
              <a:t>Understand the current functionality of the ESR process (post submission).</a:t>
            </a:r>
          </a:p>
          <a:p>
            <a:pPr lvl="0" hangingPunct="0"/>
            <a:r>
              <a:rPr lang="en-US" sz="2800" dirty="0">
                <a:latin typeface="Times New Roman" panose="02020603050405020304" pitchFamily="18" charset="0"/>
                <a:cs typeface="Times New Roman" panose="02020603050405020304" pitchFamily="18" charset="0"/>
              </a:rPr>
              <a:t>Understand when an IT ticket is warranted.</a:t>
            </a:r>
          </a:p>
          <a:p>
            <a:pPr lvl="0" hangingPunct="0"/>
            <a:r>
              <a:rPr lang="en-US" sz="2800" b="1" dirty="0">
                <a:latin typeface="Times New Roman" panose="02020603050405020304" pitchFamily="18" charset="0"/>
                <a:cs typeface="Times New Roman" panose="02020603050405020304" pitchFamily="18" charset="0"/>
              </a:rPr>
              <a:t>Understand EMS known issues.</a:t>
            </a:r>
          </a:p>
        </p:txBody>
      </p:sp>
      <p:sp>
        <p:nvSpPr>
          <p:cNvPr id="3" name="Slide Number Placeholder 2">
            <a:extLst>
              <a:ext uri="{FF2B5EF4-FFF2-40B4-BE49-F238E27FC236}">
                <a16:creationId xmlns:a16="http://schemas.microsoft.com/office/drawing/2014/main" id="{03D303C0-ABC7-4AE2-9D52-1BC48B5F51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44665F9F-68FD-45DE-81BD-303CF474A2CD}"/>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Objectives</a:t>
            </a:r>
          </a:p>
        </p:txBody>
      </p:sp>
      <p:pic>
        <p:nvPicPr>
          <p:cNvPr id="5" name="Picture 4">
            <a:extLst>
              <a:ext uri="{FF2B5EF4-FFF2-40B4-BE49-F238E27FC236}">
                <a16:creationId xmlns:a16="http://schemas.microsoft.com/office/drawing/2014/main" id="{03E24DF2-B9DB-4737-8707-C9285CE9F700}"/>
              </a:ext>
            </a:extLst>
          </p:cNvPr>
          <p:cNvPicPr>
            <a:picLocks noChangeAspect="1"/>
          </p:cNvPicPr>
          <p:nvPr/>
        </p:nvPicPr>
        <p:blipFill>
          <a:blip r:embed="rId3"/>
          <a:stretch>
            <a:fillRect/>
          </a:stretch>
        </p:blipFill>
        <p:spPr>
          <a:xfrm>
            <a:off x="609600" y="6231144"/>
            <a:ext cx="6248942" cy="580800"/>
          </a:xfrm>
          <a:prstGeom prst="rect">
            <a:avLst/>
          </a:prstGeom>
        </p:spPr>
      </p:pic>
    </p:spTree>
    <p:extLst>
      <p:ext uri="{BB962C8B-B14F-4D97-AF65-F5344CB8AC3E}">
        <p14:creationId xmlns:p14="http://schemas.microsoft.com/office/powerpoint/2010/main" val="1547516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5CB1B9-B588-4515-B01F-8412E0C3D1EC}"/>
              </a:ext>
            </a:extLst>
          </p:cNvPr>
          <p:cNvSpPr>
            <a:spLocks noGrp="1"/>
          </p:cNvSpPr>
          <p:nvPr>
            <p:ph idx="1"/>
          </p:nvPr>
        </p:nvSpPr>
        <p:spPr>
          <a:xfrm>
            <a:off x="228600" y="655320"/>
            <a:ext cx="8763000" cy="5288280"/>
          </a:xfrm>
        </p:spPr>
        <p:txBody>
          <a:bodyPr>
            <a:normAutofit/>
          </a:bodyPr>
          <a:lstStyle/>
          <a:p>
            <a:r>
              <a:rPr lang="en-US" sz="2800" dirty="0">
                <a:latin typeface="Times New Roman" panose="02020603050405020304" pitchFamily="18" charset="0"/>
                <a:cs typeface="Times New Roman" panose="02020603050405020304" pitchFamily="18" charset="0"/>
              </a:rPr>
              <a:t>The appointment package provides details including status, location, time, and provider for each appointment. </a:t>
            </a:r>
          </a:p>
          <a:p>
            <a:r>
              <a:rPr lang="en-US" sz="2800" dirty="0">
                <a:latin typeface="Times New Roman" panose="02020603050405020304" pitchFamily="18" charset="0"/>
                <a:cs typeface="Times New Roman" panose="02020603050405020304" pitchFamily="18" charset="0"/>
              </a:rPr>
              <a:t>A user can request a modification of the appointment up to two full calendar days prior to the examination.</a:t>
            </a:r>
          </a:p>
          <a:p>
            <a:r>
              <a:rPr lang="en-US" sz="2800" dirty="0">
                <a:latin typeface="Times New Roman" panose="02020603050405020304" pitchFamily="18" charset="0"/>
                <a:cs typeface="Times New Roman" panose="02020603050405020304" pitchFamily="18" charset="0"/>
              </a:rPr>
              <a:t>Once the claimant reports for the appointment and the vendor sends the “</a:t>
            </a:r>
            <a:r>
              <a:rPr lang="en-US" sz="2800" i="1" dirty="0">
                <a:latin typeface="Times New Roman" panose="02020603050405020304" pitchFamily="18" charset="0"/>
                <a:cs typeface="Times New Roman" panose="02020603050405020304" pitchFamily="18" charset="0"/>
              </a:rPr>
              <a:t>Appointment Completed</a:t>
            </a:r>
            <a:r>
              <a:rPr lang="en-US" sz="2800" dirty="0">
                <a:latin typeface="Times New Roman" panose="02020603050405020304" pitchFamily="18" charset="0"/>
                <a:cs typeface="Times New Roman" panose="02020603050405020304" pitchFamily="18" charset="0"/>
              </a:rPr>
              <a:t>” package, the contention status will indicate “</a:t>
            </a:r>
            <a:r>
              <a:rPr lang="en-US" sz="2800" i="1" dirty="0">
                <a:latin typeface="Times New Roman" panose="02020603050405020304" pitchFamily="18" charset="0"/>
                <a:cs typeface="Times New Roman" panose="02020603050405020304" pitchFamily="18" charset="0"/>
              </a:rPr>
              <a:t>Pending Results</a:t>
            </a:r>
            <a:r>
              <a:rPr lang="en-US" sz="2800" dirty="0">
                <a:latin typeface="Times New Roman" panose="02020603050405020304" pitchFamily="18" charset="0"/>
                <a:cs typeface="Times New Roman" panose="02020603050405020304" pitchFamily="18" charset="0"/>
              </a:rPr>
              <a:t>”.</a:t>
            </a:r>
          </a:p>
          <a:p>
            <a:pPr marL="457200" lvl="1" indent="0">
              <a:buNone/>
            </a:pPr>
            <a:endParaRPr lang="en-US" dirty="0">
              <a:latin typeface="Times New Roman" panose="02020603050405020304" pitchFamily="18" charset="0"/>
              <a:cs typeface="Times New Roman" panose="02020603050405020304" pitchFamily="18" charset="0"/>
            </a:endParaRPr>
          </a:p>
          <a:p>
            <a:pPr marL="457200" lvl="1" indent="0">
              <a:buNone/>
            </a:pPr>
            <a:r>
              <a:rPr lang="en-US" b="1" dirty="0">
                <a:latin typeface="Times New Roman" panose="02020603050405020304" pitchFamily="18" charset="0"/>
                <a:cs typeface="Times New Roman" panose="02020603050405020304" pitchFamily="18" charset="0"/>
              </a:rPr>
              <a:t>Note:</a:t>
            </a:r>
            <a:r>
              <a:rPr lang="en-US" dirty="0">
                <a:latin typeface="Times New Roman" panose="02020603050405020304" pitchFamily="18" charset="0"/>
                <a:cs typeface="Times New Roman" panose="02020603050405020304" pitchFamily="18" charset="0"/>
              </a:rPr>
              <a:t> ESR’s ordered prior to VBMS EMS 17.0 release will not display the “</a:t>
            </a:r>
            <a:r>
              <a:rPr lang="en-US" i="1" dirty="0">
                <a:latin typeface="Times New Roman" panose="02020603050405020304" pitchFamily="18" charset="0"/>
                <a:cs typeface="Times New Roman" panose="02020603050405020304" pitchFamily="18" charset="0"/>
              </a:rPr>
              <a:t>Pending Results</a:t>
            </a:r>
            <a:r>
              <a:rPr lang="en-US" dirty="0">
                <a:latin typeface="Times New Roman" panose="02020603050405020304" pitchFamily="18" charset="0"/>
                <a:cs typeface="Times New Roman" panose="02020603050405020304" pitchFamily="18" charset="0"/>
              </a:rPr>
              <a:t>” status they will default to “</a:t>
            </a:r>
            <a:r>
              <a:rPr lang="en-US" i="1" dirty="0">
                <a:latin typeface="Times New Roman" panose="02020603050405020304" pitchFamily="18" charset="0"/>
                <a:cs typeface="Times New Roman" panose="02020603050405020304" pitchFamily="18" charset="0"/>
              </a:rPr>
              <a:t>Complete</a:t>
            </a:r>
            <a:r>
              <a:rPr lang="en-US" dirty="0">
                <a:latin typeface="Times New Roman" panose="02020603050405020304" pitchFamily="18" charset="0"/>
                <a:cs typeface="Times New Roman" panose="02020603050405020304" pitchFamily="18" charset="0"/>
              </a:rPr>
              <a:t>” status.</a:t>
            </a:r>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6A2D4C55-5C0C-41FC-90DE-88203D6210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0592419F-4924-4380-950C-BD8EF6C63856}"/>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Appointment Packages</a:t>
            </a:r>
          </a:p>
        </p:txBody>
      </p:sp>
      <p:pic>
        <p:nvPicPr>
          <p:cNvPr id="5" name="Picture 4">
            <a:extLst>
              <a:ext uri="{FF2B5EF4-FFF2-40B4-BE49-F238E27FC236}">
                <a16:creationId xmlns:a16="http://schemas.microsoft.com/office/drawing/2014/main" id="{8039CFF6-4A25-42EF-95EA-E10E9576EB13}"/>
              </a:ext>
            </a:extLst>
          </p:cNvPr>
          <p:cNvPicPr>
            <a:picLocks noChangeAspect="1"/>
          </p:cNvPicPr>
          <p:nvPr/>
        </p:nvPicPr>
        <p:blipFill>
          <a:blip r:embed="rId3"/>
          <a:stretch>
            <a:fillRect/>
          </a:stretch>
        </p:blipFill>
        <p:spPr>
          <a:xfrm>
            <a:off x="609600" y="6231144"/>
            <a:ext cx="6248942" cy="580800"/>
          </a:xfrm>
          <a:prstGeom prst="rect">
            <a:avLst/>
          </a:prstGeom>
        </p:spPr>
      </p:pic>
    </p:spTree>
    <p:extLst>
      <p:ext uri="{BB962C8B-B14F-4D97-AF65-F5344CB8AC3E}">
        <p14:creationId xmlns:p14="http://schemas.microsoft.com/office/powerpoint/2010/main" val="2869362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5CB1B9-B588-4515-B01F-8412E0C3D1EC}"/>
              </a:ext>
            </a:extLst>
          </p:cNvPr>
          <p:cNvSpPr>
            <a:spLocks noGrp="1"/>
          </p:cNvSpPr>
          <p:nvPr>
            <p:ph idx="1"/>
          </p:nvPr>
        </p:nvSpPr>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A modification request is created to change the Address or submit additional instructions on an exam request, once an ESR has been submitted; or it can be used to submit Cancellations.</a:t>
            </a:r>
          </a:p>
          <a:p>
            <a:r>
              <a:rPr lang="en-US" dirty="0">
                <a:latin typeface="Times New Roman" panose="02020603050405020304" pitchFamily="18" charset="0"/>
                <a:cs typeface="Times New Roman" panose="02020603050405020304" pitchFamily="18" charset="0"/>
              </a:rPr>
              <a:t>Modifications allow users to have flexibility to ensure that the exam process is successfully completed.</a:t>
            </a:r>
          </a:p>
          <a:p>
            <a:r>
              <a:rPr lang="en-US" dirty="0">
                <a:latin typeface="Times New Roman" panose="02020603050405020304" pitchFamily="18" charset="0"/>
                <a:cs typeface="Times New Roman" panose="02020603050405020304" pitchFamily="18" charset="0"/>
              </a:rPr>
              <a:t>Modification requests are only available when an ESR is </a:t>
            </a:r>
            <a:r>
              <a:rPr lang="en-US">
                <a:latin typeface="Times New Roman" panose="02020603050405020304" pitchFamily="18" charset="0"/>
                <a:cs typeface="Times New Roman" panose="02020603050405020304" pitchFamily="18" charset="0"/>
              </a:rPr>
              <a:t>an triage or open </a:t>
            </a:r>
            <a:r>
              <a:rPr lang="en-US" dirty="0">
                <a:latin typeface="Times New Roman" panose="02020603050405020304" pitchFamily="18" charset="0"/>
                <a:cs typeface="Times New Roman" panose="02020603050405020304" pitchFamily="18" charset="0"/>
              </a:rPr>
              <a:t>status. </a:t>
            </a:r>
          </a:p>
        </p:txBody>
      </p:sp>
      <p:sp>
        <p:nvSpPr>
          <p:cNvPr id="3" name="Slide Number Placeholder 2">
            <a:extLst>
              <a:ext uri="{FF2B5EF4-FFF2-40B4-BE49-F238E27FC236}">
                <a16:creationId xmlns:a16="http://schemas.microsoft.com/office/drawing/2014/main" id="{6A2D4C55-5C0C-41FC-90DE-88203D6210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0592419F-4924-4380-950C-BD8EF6C63856}"/>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Modification Request</a:t>
            </a:r>
          </a:p>
        </p:txBody>
      </p:sp>
      <p:pic>
        <p:nvPicPr>
          <p:cNvPr id="5" name="Picture 4">
            <a:extLst>
              <a:ext uri="{FF2B5EF4-FFF2-40B4-BE49-F238E27FC236}">
                <a16:creationId xmlns:a16="http://schemas.microsoft.com/office/drawing/2014/main" id="{36010E2A-A25B-4FD0-9DB6-B9366A8C3E40}"/>
              </a:ext>
            </a:extLst>
          </p:cNvPr>
          <p:cNvPicPr>
            <a:picLocks noChangeAspect="1"/>
          </p:cNvPicPr>
          <p:nvPr/>
        </p:nvPicPr>
        <p:blipFill>
          <a:blip r:embed="rId3"/>
          <a:stretch>
            <a:fillRect/>
          </a:stretch>
        </p:blipFill>
        <p:spPr>
          <a:xfrm>
            <a:off x="609600" y="6231144"/>
            <a:ext cx="6248942" cy="580800"/>
          </a:xfrm>
          <a:prstGeom prst="rect">
            <a:avLst/>
          </a:prstGeom>
        </p:spPr>
      </p:pic>
    </p:spTree>
    <p:extLst>
      <p:ext uri="{BB962C8B-B14F-4D97-AF65-F5344CB8AC3E}">
        <p14:creationId xmlns:p14="http://schemas.microsoft.com/office/powerpoint/2010/main" val="1626761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A15A72-2112-4F50-8286-78CA03E99C26}"/>
              </a:ext>
            </a:extLst>
          </p:cNvPr>
          <p:cNvSpPr>
            <a:spLocks noGrp="1"/>
          </p:cNvSpPr>
          <p:nvPr>
            <p:ph idx="1"/>
          </p:nvPr>
        </p:nvSpPr>
        <p:spPr>
          <a:xfrm>
            <a:off x="152400" y="762000"/>
            <a:ext cx="8839200" cy="5257800"/>
          </a:xfrm>
        </p:spPr>
        <p:txBody>
          <a:bodyPr>
            <a:normAutofit fontScale="92500" lnSpcReduction="20000"/>
          </a:bodyPr>
          <a:lstStyle/>
          <a:p>
            <a:r>
              <a:rPr lang="en-US" sz="3000" dirty="0">
                <a:latin typeface="Times New Roman" panose="02020603050405020304" pitchFamily="18" charset="0"/>
                <a:cs typeface="Times New Roman" panose="02020603050405020304" pitchFamily="18" charset="0"/>
              </a:rPr>
              <a:t>Vendors </a:t>
            </a:r>
            <a:r>
              <a:rPr lang="en-US" sz="3000" u="sng" dirty="0">
                <a:latin typeface="Times New Roman" panose="02020603050405020304" pitchFamily="18" charset="0"/>
                <a:cs typeface="Times New Roman" panose="02020603050405020304" pitchFamily="18" charset="0"/>
              </a:rPr>
              <a:t>can</a:t>
            </a:r>
            <a:r>
              <a:rPr lang="en-US" sz="3000" dirty="0">
                <a:latin typeface="Times New Roman" panose="02020603050405020304" pitchFamily="18" charset="0"/>
                <a:cs typeface="Times New Roman" panose="02020603050405020304" pitchFamily="18" charset="0"/>
              </a:rPr>
              <a:t> request contention cancellations that the EMS will automatically complete. (no appointments scheduled)</a:t>
            </a:r>
          </a:p>
          <a:p>
            <a:r>
              <a:rPr lang="en-US" sz="3000" dirty="0">
                <a:latin typeface="Times New Roman" panose="02020603050405020304" pitchFamily="18" charset="0"/>
                <a:cs typeface="Times New Roman" panose="02020603050405020304" pitchFamily="18" charset="0"/>
              </a:rPr>
              <a:t>Vendors </a:t>
            </a:r>
            <a:r>
              <a:rPr lang="en-US" sz="3000" u="sng" dirty="0">
                <a:latin typeface="Times New Roman" panose="02020603050405020304" pitchFamily="18" charset="0"/>
                <a:cs typeface="Times New Roman" panose="02020603050405020304" pitchFamily="18" charset="0"/>
              </a:rPr>
              <a:t>can</a:t>
            </a:r>
            <a:r>
              <a:rPr lang="en-US" sz="3000" dirty="0">
                <a:latin typeface="Times New Roman" panose="02020603050405020304" pitchFamily="18" charset="0"/>
                <a:cs typeface="Times New Roman" panose="02020603050405020304" pitchFamily="18" charset="0"/>
              </a:rPr>
              <a:t> modify or cancel </a:t>
            </a:r>
            <a:r>
              <a:rPr lang="en-US" sz="3000" u="sng" dirty="0">
                <a:latin typeface="Times New Roman" panose="02020603050405020304" pitchFamily="18" charset="0"/>
                <a:cs typeface="Times New Roman" panose="02020603050405020304" pitchFamily="18" charset="0"/>
              </a:rPr>
              <a:t>appointments</a:t>
            </a:r>
            <a:r>
              <a:rPr lang="en-US" sz="3000" dirty="0">
                <a:latin typeface="Times New Roman" panose="02020603050405020304" pitchFamily="18" charset="0"/>
                <a:cs typeface="Times New Roman" panose="02020603050405020304" pitchFamily="18" charset="0"/>
              </a:rPr>
              <a:t>.</a:t>
            </a:r>
          </a:p>
          <a:p>
            <a:r>
              <a:rPr lang="en-US" sz="3000" dirty="0">
                <a:latin typeface="Times New Roman" panose="02020603050405020304" pitchFamily="18" charset="0"/>
                <a:cs typeface="Times New Roman" panose="02020603050405020304" pitchFamily="18" charset="0"/>
              </a:rPr>
              <a:t>Vendors </a:t>
            </a:r>
            <a:r>
              <a:rPr lang="en-US" sz="3000" u="sng" dirty="0">
                <a:latin typeface="Times New Roman" panose="02020603050405020304" pitchFamily="18" charset="0"/>
                <a:cs typeface="Times New Roman" panose="02020603050405020304" pitchFamily="18" charset="0"/>
              </a:rPr>
              <a:t>cannot</a:t>
            </a:r>
            <a:r>
              <a:rPr lang="en-US" sz="3000" dirty="0">
                <a:latin typeface="Times New Roman" panose="02020603050405020304" pitchFamily="18" charset="0"/>
                <a:cs typeface="Times New Roman" panose="02020603050405020304" pitchFamily="18" charset="0"/>
              </a:rPr>
              <a:t> cancel an ESR. </a:t>
            </a:r>
          </a:p>
          <a:p>
            <a:pPr lvl="1"/>
            <a:r>
              <a:rPr lang="en-US" sz="3000" dirty="0">
                <a:latin typeface="Times New Roman" panose="02020603050405020304" pitchFamily="18" charset="0"/>
                <a:cs typeface="Times New Roman" panose="02020603050405020304" pitchFamily="18" charset="0"/>
              </a:rPr>
              <a:t>Vendors </a:t>
            </a:r>
            <a:r>
              <a:rPr lang="en-US" sz="3000" u="sng" dirty="0">
                <a:latin typeface="Times New Roman" panose="02020603050405020304" pitchFamily="18" charset="0"/>
                <a:cs typeface="Times New Roman" panose="02020603050405020304" pitchFamily="18" charset="0"/>
              </a:rPr>
              <a:t>will</a:t>
            </a:r>
            <a:r>
              <a:rPr lang="en-US" sz="3000" dirty="0">
                <a:latin typeface="Times New Roman" panose="02020603050405020304" pitchFamily="18" charset="0"/>
                <a:cs typeface="Times New Roman" panose="02020603050405020304" pitchFamily="18" charset="0"/>
              </a:rPr>
              <a:t> initiate an ESR cancellation through a CR and a user must respond to the CR and then “</a:t>
            </a:r>
            <a:r>
              <a:rPr lang="en-US" sz="3000" i="1" dirty="0">
                <a:latin typeface="Times New Roman" panose="02020603050405020304" pitchFamily="18" charset="0"/>
                <a:cs typeface="Times New Roman" panose="02020603050405020304" pitchFamily="18" charset="0"/>
              </a:rPr>
              <a:t>Create Modification</a:t>
            </a:r>
            <a:r>
              <a:rPr lang="en-US" sz="3000" dirty="0">
                <a:latin typeface="Times New Roman" panose="02020603050405020304" pitchFamily="18" charset="0"/>
                <a:cs typeface="Times New Roman" panose="02020603050405020304" pitchFamily="18" charset="0"/>
              </a:rPr>
              <a:t>” to cancel the ESR.</a:t>
            </a: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r>
              <a:rPr lang="en-US" sz="3000" b="1" dirty="0">
                <a:latin typeface="Times New Roman" panose="02020603050405020304" pitchFamily="18" charset="0"/>
                <a:cs typeface="Times New Roman" panose="02020603050405020304" pitchFamily="18" charset="0"/>
              </a:rPr>
              <a:t>Note</a:t>
            </a:r>
            <a:r>
              <a:rPr lang="en-US" sz="3000" dirty="0">
                <a:latin typeface="Times New Roman" panose="02020603050405020304" pitchFamily="18" charset="0"/>
                <a:cs typeface="Times New Roman" panose="02020603050405020304" pitchFamily="18" charset="0"/>
              </a:rPr>
              <a:t>: Users should select “</a:t>
            </a:r>
            <a:r>
              <a:rPr lang="en-US" sz="3000" i="1" dirty="0">
                <a:latin typeface="Times New Roman" panose="02020603050405020304" pitchFamily="18" charset="0"/>
                <a:cs typeface="Times New Roman" panose="02020603050405020304" pitchFamily="18" charset="0"/>
              </a:rPr>
              <a:t>View Details</a:t>
            </a:r>
            <a:r>
              <a:rPr lang="en-US" sz="3000" dirty="0">
                <a:latin typeface="Times New Roman" panose="02020603050405020304" pitchFamily="18" charset="0"/>
                <a:cs typeface="Times New Roman" panose="02020603050405020304" pitchFamily="18" charset="0"/>
              </a:rPr>
              <a:t>” under the “</a:t>
            </a:r>
            <a:r>
              <a:rPr lang="en-US" sz="3000" i="1" dirty="0">
                <a:latin typeface="Times New Roman" panose="02020603050405020304" pitchFamily="18" charset="0"/>
                <a:cs typeface="Times New Roman" panose="02020603050405020304" pitchFamily="18" charset="0"/>
              </a:rPr>
              <a:t>Actions”</a:t>
            </a:r>
            <a:r>
              <a:rPr lang="en-US" sz="3000" dirty="0">
                <a:latin typeface="Times New Roman" panose="02020603050405020304" pitchFamily="18" charset="0"/>
                <a:cs typeface="Times New Roman" panose="02020603050405020304" pitchFamily="18" charset="0"/>
              </a:rPr>
              <a:t> dropdown menu to review vendor message for additional information regarding the cancellation request.</a:t>
            </a:r>
          </a:p>
          <a:p>
            <a:pPr marL="0" indent="0">
              <a:buNone/>
            </a:pPr>
            <a:endParaRPr lang="en-US" sz="18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E31004C0-C059-411F-9D77-F8DA467478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C7360ADC-7913-4BA4-B1A3-F388B792B366}"/>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Cancellations</a:t>
            </a:r>
          </a:p>
        </p:txBody>
      </p:sp>
      <p:pic>
        <p:nvPicPr>
          <p:cNvPr id="5" name="Picture 4">
            <a:extLst>
              <a:ext uri="{FF2B5EF4-FFF2-40B4-BE49-F238E27FC236}">
                <a16:creationId xmlns:a16="http://schemas.microsoft.com/office/drawing/2014/main" id="{E022F111-B32C-4F8B-BDCB-6BCE477CF060}"/>
              </a:ext>
            </a:extLst>
          </p:cNvPr>
          <p:cNvPicPr>
            <a:picLocks noChangeAspect="1"/>
          </p:cNvPicPr>
          <p:nvPr/>
        </p:nvPicPr>
        <p:blipFill>
          <a:blip r:embed="rId3"/>
          <a:stretch>
            <a:fillRect/>
          </a:stretch>
        </p:blipFill>
        <p:spPr>
          <a:xfrm>
            <a:off x="609600" y="6231144"/>
            <a:ext cx="6248942" cy="580800"/>
          </a:xfrm>
          <a:prstGeom prst="rect">
            <a:avLst/>
          </a:prstGeom>
        </p:spPr>
      </p:pic>
    </p:spTree>
    <p:extLst>
      <p:ext uri="{BB962C8B-B14F-4D97-AF65-F5344CB8AC3E}">
        <p14:creationId xmlns:p14="http://schemas.microsoft.com/office/powerpoint/2010/main" val="1769696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BA9F64-A480-4540-8BA3-34486C5DEF2F}"/>
              </a:ext>
            </a:extLst>
          </p:cNvPr>
          <p:cNvSpPr>
            <a:spLocks noGrp="1"/>
          </p:cNvSpPr>
          <p:nvPr>
            <p:ph idx="1"/>
          </p:nvPr>
        </p:nvSpPr>
        <p:spPr>
          <a:xfrm>
            <a:off x="152400" y="787400"/>
            <a:ext cx="8839200" cy="1346200"/>
          </a:xfrm>
        </p:spPr>
        <p:txBody>
          <a:bodyPr>
            <a:normAutofit fontScale="40000" lnSpcReduction="20000"/>
          </a:bodyPr>
          <a:lstStyle/>
          <a:p>
            <a:pPr marL="0" indent="0">
              <a:buNone/>
            </a:pPr>
            <a:r>
              <a:rPr lang="en-US" sz="5100" dirty="0">
                <a:latin typeface="Times New Roman" panose="02020603050405020304" pitchFamily="18" charset="0"/>
                <a:cs typeface="Times New Roman" panose="02020603050405020304" pitchFamily="18" charset="0"/>
              </a:rPr>
              <a:t>The MDE vendor will send an appointment cancellation followed by a request to cancel contentions when the Veteran fails to report for the appointment. The system will automatically send a response and simultaneously cancels the contention. User should verify the vendor has sent an appointment cancellation(s) prior to requesting the contention cancellation.</a:t>
            </a:r>
          </a:p>
          <a:p>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3" name="Slide Number Placeholder 2">
            <a:extLst>
              <a:ext uri="{FF2B5EF4-FFF2-40B4-BE49-F238E27FC236}">
                <a16:creationId xmlns:a16="http://schemas.microsoft.com/office/drawing/2014/main" id="{D481CC36-654F-4A5C-BBCF-ED1DD10A0E9D}"/>
              </a:ext>
            </a:extLst>
          </p:cNvPr>
          <p:cNvSpPr>
            <a:spLocks noGrp="1"/>
          </p:cNvSpPr>
          <p:nvPr>
            <p:ph type="sldNum" sz="quarter" idx="12"/>
          </p:nvPr>
        </p:nvSpPr>
        <p:spPr/>
        <p:txBody>
          <a:bodyPr/>
          <a:lstStyle/>
          <a:p>
            <a:fld id="{D983F1FA-211D-3044-9E35-958DFBC26156}" type="slidenum">
              <a:rPr lang="en-US" smtClean="0">
                <a:solidFill>
                  <a:prstClr val="white"/>
                </a:solidFill>
              </a:rPr>
              <a:pPr/>
              <a:t>23</a:t>
            </a:fld>
            <a:endParaRPr lang="en-US" dirty="0">
              <a:solidFill>
                <a:prstClr val="white"/>
              </a:solidFill>
            </a:endParaRPr>
          </a:p>
        </p:txBody>
      </p:sp>
      <p:sp>
        <p:nvSpPr>
          <p:cNvPr id="4" name="Title 3">
            <a:extLst>
              <a:ext uri="{FF2B5EF4-FFF2-40B4-BE49-F238E27FC236}">
                <a16:creationId xmlns:a16="http://schemas.microsoft.com/office/drawing/2014/main" id="{E7CF2581-48BB-4A1B-AAC1-566CF9B6FB62}"/>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Cancellation Due to a No Show</a:t>
            </a:r>
          </a:p>
        </p:txBody>
      </p:sp>
      <p:pic>
        <p:nvPicPr>
          <p:cNvPr id="5" name="Picture 4">
            <a:extLst>
              <a:ext uri="{FF2B5EF4-FFF2-40B4-BE49-F238E27FC236}">
                <a16:creationId xmlns:a16="http://schemas.microsoft.com/office/drawing/2014/main" id="{4E1FBD08-2205-4C72-B7C3-903785A194C3}"/>
              </a:ext>
            </a:extLst>
          </p:cNvPr>
          <p:cNvPicPr>
            <a:picLocks noChangeAspect="1"/>
          </p:cNvPicPr>
          <p:nvPr/>
        </p:nvPicPr>
        <p:blipFill>
          <a:blip r:embed="rId2"/>
          <a:stretch>
            <a:fillRect/>
          </a:stretch>
        </p:blipFill>
        <p:spPr>
          <a:xfrm>
            <a:off x="898835" y="2223408"/>
            <a:ext cx="7498730" cy="2487384"/>
          </a:xfrm>
          <a:prstGeom prst="rect">
            <a:avLst/>
          </a:prstGeom>
        </p:spPr>
      </p:pic>
      <p:sp>
        <p:nvSpPr>
          <p:cNvPr id="6" name="TextBox 5">
            <a:extLst>
              <a:ext uri="{FF2B5EF4-FFF2-40B4-BE49-F238E27FC236}">
                <a16:creationId xmlns:a16="http://schemas.microsoft.com/office/drawing/2014/main" id="{7ABCFB42-160F-4A3C-A18B-F3D07EDF9099}"/>
              </a:ext>
            </a:extLst>
          </p:cNvPr>
          <p:cNvSpPr txBox="1"/>
          <p:nvPr/>
        </p:nvSpPr>
        <p:spPr>
          <a:xfrm>
            <a:off x="152400" y="4800600"/>
            <a:ext cx="8839200"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If the Veteran fails to report for all appointments, the ESR level status will show “</a:t>
            </a:r>
            <a:r>
              <a:rPr lang="en-US" i="1" dirty="0">
                <a:latin typeface="Times New Roman" panose="02020603050405020304" pitchFamily="18" charset="0"/>
                <a:cs typeface="Times New Roman" panose="02020603050405020304" pitchFamily="18" charset="0"/>
              </a:rPr>
              <a:t>Cancel</a:t>
            </a:r>
            <a:r>
              <a:rPr lang="en-US" dirty="0">
                <a:latin typeface="Times New Roman" panose="02020603050405020304" pitchFamily="18" charset="0"/>
                <a:cs typeface="Times New Roman" panose="02020603050405020304" pitchFamily="18" charset="0"/>
              </a:rPr>
              <a:t>”. If the Veteran shows for at least one examination the ESR level status will show “</a:t>
            </a:r>
            <a:r>
              <a:rPr lang="en-US" i="1" dirty="0">
                <a:latin typeface="Times New Roman" panose="02020603050405020304" pitchFamily="18" charset="0"/>
                <a:cs typeface="Times New Roman" panose="02020603050405020304" pitchFamily="18" charset="0"/>
              </a:rPr>
              <a:t>Completed</a:t>
            </a:r>
            <a:r>
              <a:rPr lang="en-US" dirty="0">
                <a:latin typeface="Times New Roman" panose="02020603050405020304" pitchFamily="18" charset="0"/>
                <a:cs typeface="Times New Roman" panose="02020603050405020304" pitchFamily="18" charset="0"/>
              </a:rPr>
              <a:t>” and user will have to review individual contentions and review the detail screen to find the reason the Veteran did not report.</a:t>
            </a:r>
          </a:p>
        </p:txBody>
      </p:sp>
      <p:pic>
        <p:nvPicPr>
          <p:cNvPr id="7" name="Picture 6">
            <a:extLst>
              <a:ext uri="{FF2B5EF4-FFF2-40B4-BE49-F238E27FC236}">
                <a16:creationId xmlns:a16="http://schemas.microsoft.com/office/drawing/2014/main" id="{7376DD1B-4027-4A1F-93F3-B43C8648CD16}"/>
              </a:ext>
            </a:extLst>
          </p:cNvPr>
          <p:cNvPicPr>
            <a:picLocks noChangeAspect="1"/>
          </p:cNvPicPr>
          <p:nvPr/>
        </p:nvPicPr>
        <p:blipFill>
          <a:blip r:embed="rId3"/>
          <a:stretch>
            <a:fillRect/>
          </a:stretch>
        </p:blipFill>
        <p:spPr>
          <a:xfrm>
            <a:off x="609600" y="6231144"/>
            <a:ext cx="6248942" cy="580800"/>
          </a:xfrm>
          <a:prstGeom prst="rect">
            <a:avLst/>
          </a:prstGeom>
        </p:spPr>
      </p:pic>
    </p:spTree>
    <p:extLst>
      <p:ext uri="{BB962C8B-B14F-4D97-AF65-F5344CB8AC3E}">
        <p14:creationId xmlns:p14="http://schemas.microsoft.com/office/powerpoint/2010/main" val="3351286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5CB1B9-B588-4515-B01F-8412E0C3D1EC}"/>
              </a:ext>
            </a:extLst>
          </p:cNvPr>
          <p:cNvSpPr>
            <a:spLocks noGrp="1"/>
          </p:cNvSpPr>
          <p:nvPr>
            <p:ph idx="1"/>
          </p:nvPr>
        </p:nvSpPr>
        <p:spPr>
          <a:xfrm>
            <a:off x="304800" y="762000"/>
            <a:ext cx="8610600" cy="5029200"/>
          </a:xfrm>
        </p:spPr>
        <p:txBody>
          <a:bodyPr>
            <a:normAutofit fontScale="85000" lnSpcReduction="10000"/>
          </a:bodyPr>
          <a:lstStyle/>
          <a:p>
            <a:r>
              <a:rPr lang="en-US" sz="2800" dirty="0">
                <a:latin typeface="Times New Roman" panose="02020603050405020304" pitchFamily="18" charset="0"/>
                <a:cs typeface="Times New Roman" panose="02020603050405020304" pitchFamily="18" charset="0"/>
              </a:rPr>
              <a:t>Users should not expect examination results until at least five days, after the last scheduled appointment has been completed.</a:t>
            </a:r>
          </a:p>
          <a:p>
            <a:r>
              <a:rPr lang="en-US" sz="2800" dirty="0">
                <a:latin typeface="Times New Roman" panose="02020603050405020304" pitchFamily="18" charset="0"/>
                <a:cs typeface="Times New Roman" panose="02020603050405020304" pitchFamily="18" charset="0"/>
              </a:rPr>
              <a:t>If the “</a:t>
            </a:r>
            <a:r>
              <a:rPr lang="en-US" sz="2800" i="1" dirty="0">
                <a:latin typeface="Times New Roman" panose="02020603050405020304" pitchFamily="18" charset="0"/>
                <a:cs typeface="Times New Roman" panose="02020603050405020304" pitchFamily="18" charset="0"/>
              </a:rPr>
              <a:t>Results Available</a:t>
            </a:r>
            <a:r>
              <a:rPr lang="en-US" sz="2800" dirty="0">
                <a:latin typeface="Times New Roman" panose="02020603050405020304" pitchFamily="18" charset="0"/>
                <a:cs typeface="Times New Roman" panose="02020603050405020304" pitchFamily="18" charset="0"/>
              </a:rPr>
              <a:t>” package has not been received after five days, or the corresponding DBQ(s) and diagnostics are not in the VBMS, extend the tracked items accordingly.</a:t>
            </a:r>
          </a:p>
          <a:p>
            <a:pPr lvl="1"/>
            <a:r>
              <a:rPr lang="en-US" dirty="0">
                <a:latin typeface="Times New Roman" panose="02020603050405020304" pitchFamily="18" charset="0"/>
                <a:cs typeface="Times New Roman" panose="02020603050405020304" pitchFamily="18" charset="0"/>
              </a:rPr>
              <a:t>Please review the vendor portal to ensure all DBQ(s) have been completed. The vendor should be asked to resend the results available package if it is missing in the history of the ESR. The results available package is the MDE Vendor’s certification that they have completed all actions on a contention and no further appointments are being scheduled.</a:t>
            </a:r>
          </a:p>
          <a:p>
            <a:pPr marL="457200" lvl="1" indent="0">
              <a:buNone/>
            </a:pPr>
            <a:endParaRPr lang="en-US" dirty="0">
              <a:latin typeface="Times New Roman" panose="02020603050405020304" pitchFamily="18"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Note: </a:t>
            </a:r>
            <a:r>
              <a:rPr lang="en-US" sz="2800" b="1" u="sng" dirty="0">
                <a:latin typeface="Times New Roman" panose="02020603050405020304" pitchFamily="18" charset="0"/>
                <a:cs typeface="Times New Roman" panose="02020603050405020304" pitchFamily="18" charset="0"/>
              </a:rPr>
              <a:t>Do Not </a:t>
            </a:r>
            <a:r>
              <a:rPr lang="en-US" sz="2800" u="sng" dirty="0">
                <a:latin typeface="Times New Roman" panose="02020603050405020304" pitchFamily="18" charset="0"/>
                <a:cs typeface="Times New Roman" panose="02020603050405020304" pitchFamily="18" charset="0"/>
              </a:rPr>
              <a:t>open a ticket for missing DBQ’s.</a:t>
            </a: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A2D4C55-5C0C-41FC-90DE-88203D6210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0592419F-4924-4380-950C-BD8EF6C63856}"/>
              </a:ext>
            </a:extLst>
          </p:cNvPr>
          <p:cNvSpPr>
            <a:spLocks noGrp="1"/>
          </p:cNvSpPr>
          <p:nvPr>
            <p:ph type="title"/>
          </p:nvPr>
        </p:nvSpPr>
        <p:spPr>
          <a:xfrm>
            <a:off x="0" y="-76200"/>
            <a:ext cx="9144000" cy="731520"/>
          </a:xfrm>
        </p:spPr>
        <p:txBody>
          <a:bodyPr>
            <a:normAutofit fontScale="90000"/>
          </a:bodyPr>
          <a:lstStyle/>
          <a:p>
            <a:r>
              <a:rPr lang="en-US" dirty="0">
                <a:latin typeface="Times New Roman" panose="02020603050405020304" pitchFamily="18" charset="0"/>
                <a:cs typeface="Times New Roman" panose="02020603050405020304" pitchFamily="18" charset="0"/>
              </a:rPr>
              <a:t>Exam Results Received Package</a:t>
            </a:r>
          </a:p>
        </p:txBody>
      </p:sp>
      <p:pic>
        <p:nvPicPr>
          <p:cNvPr id="5" name="Picture 4">
            <a:extLst>
              <a:ext uri="{FF2B5EF4-FFF2-40B4-BE49-F238E27FC236}">
                <a16:creationId xmlns:a16="http://schemas.microsoft.com/office/drawing/2014/main" id="{F36BB385-6FFE-48B9-ACF3-5988B516406E}"/>
              </a:ext>
            </a:extLst>
          </p:cNvPr>
          <p:cNvPicPr>
            <a:picLocks noChangeAspect="1"/>
          </p:cNvPicPr>
          <p:nvPr/>
        </p:nvPicPr>
        <p:blipFill>
          <a:blip r:embed="rId3"/>
          <a:stretch>
            <a:fillRect/>
          </a:stretch>
        </p:blipFill>
        <p:spPr>
          <a:xfrm>
            <a:off x="609600" y="6231144"/>
            <a:ext cx="6248942" cy="580800"/>
          </a:xfrm>
          <a:prstGeom prst="rect">
            <a:avLst/>
          </a:prstGeom>
        </p:spPr>
      </p:pic>
    </p:spTree>
    <p:extLst>
      <p:ext uri="{BB962C8B-B14F-4D97-AF65-F5344CB8AC3E}">
        <p14:creationId xmlns:p14="http://schemas.microsoft.com/office/powerpoint/2010/main" val="452616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CEC040-405C-4B13-911F-4A974B1CCAFF}"/>
              </a:ext>
            </a:extLst>
          </p:cNvPr>
          <p:cNvSpPr>
            <a:spLocks noGrp="1"/>
          </p:cNvSpPr>
          <p:nvPr>
            <p:ph idx="1"/>
          </p:nvPr>
        </p:nvSpPr>
        <p:spPr>
          <a:xfrm>
            <a:off x="76200" y="762000"/>
            <a:ext cx="8839200" cy="5257800"/>
          </a:xfrm>
        </p:spPr>
        <p:txBody>
          <a:bodyPr>
            <a:normAutofit/>
          </a:bodyPr>
          <a:lstStyle/>
          <a:p>
            <a:r>
              <a:rPr lang="en-US" sz="2800" dirty="0">
                <a:latin typeface="Times New Roman" panose="02020603050405020304" pitchFamily="18" charset="0"/>
                <a:cs typeface="Times New Roman" panose="02020603050405020304" pitchFamily="18" charset="0"/>
              </a:rPr>
              <a:t>Review the History and Details screens for each contention.</a:t>
            </a:r>
          </a:p>
          <a:p>
            <a:r>
              <a:rPr lang="en-US" sz="2800" dirty="0">
                <a:latin typeface="Times New Roman" panose="02020603050405020304" pitchFamily="18" charset="0"/>
                <a:cs typeface="Times New Roman" panose="02020603050405020304" pitchFamily="18" charset="0"/>
              </a:rPr>
              <a:t>Use the vendor portal when expected results are not found and contact the vendor directly to ensure all DBQ’s have been finalized.</a:t>
            </a:r>
          </a:p>
          <a:p>
            <a:r>
              <a:rPr lang="en-US" sz="2800" dirty="0">
                <a:latin typeface="Times New Roman" panose="02020603050405020304" pitchFamily="18" charset="0"/>
                <a:cs typeface="Times New Roman" panose="02020603050405020304" pitchFamily="18" charset="0"/>
              </a:rPr>
              <a:t>Review Documents in VBMS completely as DBQ(s) could be mislabeled.</a:t>
            </a:r>
          </a:p>
          <a:p>
            <a:r>
              <a:rPr lang="en-US" sz="2800" dirty="0">
                <a:latin typeface="Times New Roman" panose="02020603050405020304" pitchFamily="18" charset="0"/>
                <a:cs typeface="Times New Roman" panose="02020603050405020304" pitchFamily="18" charset="0"/>
              </a:rPr>
              <a:t>Close corresponding tracked items when applicable. EMS creates all necessary tracked items for the ESR’s. EMS will open or close these tracked items accordingly.</a:t>
            </a:r>
          </a:p>
          <a:p>
            <a:pPr marL="0" indent="0">
              <a:buNone/>
            </a:pPr>
            <a:endParaRPr lang="en-US" dirty="0"/>
          </a:p>
        </p:txBody>
      </p:sp>
      <p:sp>
        <p:nvSpPr>
          <p:cNvPr id="3" name="Slide Number Placeholder 2">
            <a:extLst>
              <a:ext uri="{FF2B5EF4-FFF2-40B4-BE49-F238E27FC236}">
                <a16:creationId xmlns:a16="http://schemas.microsoft.com/office/drawing/2014/main" id="{48C4E845-2F68-41E8-B980-B024F725F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2EF89E13-3799-4295-A1DD-35E659C10751}"/>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Helpful Tips</a:t>
            </a:r>
          </a:p>
        </p:txBody>
      </p:sp>
      <p:pic>
        <p:nvPicPr>
          <p:cNvPr id="5" name="Picture 4">
            <a:extLst>
              <a:ext uri="{FF2B5EF4-FFF2-40B4-BE49-F238E27FC236}">
                <a16:creationId xmlns:a16="http://schemas.microsoft.com/office/drawing/2014/main" id="{024AABCC-419C-4374-98C2-D58E969EE40E}"/>
              </a:ext>
            </a:extLst>
          </p:cNvPr>
          <p:cNvPicPr>
            <a:picLocks noChangeAspect="1"/>
          </p:cNvPicPr>
          <p:nvPr/>
        </p:nvPicPr>
        <p:blipFill>
          <a:blip r:embed="rId3"/>
          <a:stretch>
            <a:fillRect/>
          </a:stretch>
        </p:blipFill>
        <p:spPr>
          <a:xfrm>
            <a:off x="609600" y="6231144"/>
            <a:ext cx="6248942" cy="580800"/>
          </a:xfrm>
          <a:prstGeom prst="rect">
            <a:avLst/>
          </a:prstGeom>
        </p:spPr>
      </p:pic>
    </p:spTree>
    <p:extLst>
      <p:ext uri="{BB962C8B-B14F-4D97-AF65-F5344CB8AC3E}">
        <p14:creationId xmlns:p14="http://schemas.microsoft.com/office/powerpoint/2010/main" val="3984906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3582512-FCED-41A9-897A-26A890E61DCA}"/>
              </a:ext>
            </a:extLst>
          </p:cNvPr>
          <p:cNvPicPr>
            <a:picLocks noGrp="1" noChangeAspect="1"/>
          </p:cNvPicPr>
          <p:nvPr>
            <p:ph idx="1"/>
          </p:nvPr>
        </p:nvPicPr>
        <p:blipFill>
          <a:blip r:embed="rId3"/>
          <a:stretch>
            <a:fillRect/>
          </a:stretch>
        </p:blipFill>
        <p:spPr>
          <a:xfrm>
            <a:off x="2419925" y="1319601"/>
            <a:ext cx="4304149" cy="4218798"/>
          </a:xfrm>
          <a:prstGeom prst="rect">
            <a:avLst/>
          </a:prstGeom>
        </p:spPr>
      </p:pic>
      <p:sp>
        <p:nvSpPr>
          <p:cNvPr id="3" name="Slide Number Placeholder 2">
            <a:extLst>
              <a:ext uri="{FF2B5EF4-FFF2-40B4-BE49-F238E27FC236}">
                <a16:creationId xmlns:a16="http://schemas.microsoft.com/office/drawing/2014/main" id="{48C4E845-2F68-41E8-B980-B024F725F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2EF89E13-3799-4295-A1DD-35E659C10751}"/>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Questions</a:t>
            </a:r>
          </a:p>
        </p:txBody>
      </p:sp>
      <p:pic>
        <p:nvPicPr>
          <p:cNvPr id="6" name="Picture 5">
            <a:extLst>
              <a:ext uri="{FF2B5EF4-FFF2-40B4-BE49-F238E27FC236}">
                <a16:creationId xmlns:a16="http://schemas.microsoft.com/office/drawing/2014/main" id="{4EB6BCD8-7AFB-4B38-85BD-5F32C6E3EDCB}"/>
              </a:ext>
            </a:extLst>
          </p:cNvPr>
          <p:cNvPicPr>
            <a:picLocks noChangeAspect="1"/>
          </p:cNvPicPr>
          <p:nvPr/>
        </p:nvPicPr>
        <p:blipFill>
          <a:blip r:embed="rId4"/>
          <a:stretch>
            <a:fillRect/>
          </a:stretch>
        </p:blipFill>
        <p:spPr>
          <a:xfrm>
            <a:off x="609600" y="6231144"/>
            <a:ext cx="6248942" cy="580800"/>
          </a:xfrm>
          <a:prstGeom prst="rect">
            <a:avLst/>
          </a:prstGeom>
        </p:spPr>
      </p:pic>
    </p:spTree>
    <p:extLst>
      <p:ext uri="{BB962C8B-B14F-4D97-AF65-F5344CB8AC3E}">
        <p14:creationId xmlns:p14="http://schemas.microsoft.com/office/powerpoint/2010/main" val="1684059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044F96-5429-480F-8B41-B81521D103F2}"/>
              </a:ext>
            </a:extLst>
          </p:cNvPr>
          <p:cNvSpPr>
            <a:spLocks noGrp="1"/>
          </p:cNvSpPr>
          <p:nvPr>
            <p:ph idx="1"/>
          </p:nvPr>
        </p:nvSpPr>
        <p:spPr>
          <a:xfrm>
            <a:off x="442623" y="762000"/>
            <a:ext cx="8229600" cy="4876800"/>
          </a:xfrm>
        </p:spPr>
        <p:txBody>
          <a:bodyPr>
            <a:noAutofit/>
          </a:bodyPr>
          <a:lstStyle/>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Office of Information and Technology (OIT) is actively working on issues known to be affecting EMS.</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Contract Exam Staff is continuously working with MDE vendors to identify defects or issues affecting the ESR and responses. </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Current focus is to enhance users’ ability to keep claims moving and avoid opening unnecessary IT trouble tickets.</a:t>
            </a:r>
          </a:p>
        </p:txBody>
      </p:sp>
      <p:sp>
        <p:nvSpPr>
          <p:cNvPr id="3" name="Slide Number Placeholder 2">
            <a:extLst>
              <a:ext uri="{FF2B5EF4-FFF2-40B4-BE49-F238E27FC236}">
                <a16:creationId xmlns:a16="http://schemas.microsoft.com/office/drawing/2014/main" id="{03D303C0-ABC7-4AE2-9D52-1BC48B5F5106}"/>
              </a:ext>
            </a:extLst>
          </p:cNvPr>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
        <p:nvSpPr>
          <p:cNvPr id="4" name="Title 3">
            <a:extLst>
              <a:ext uri="{FF2B5EF4-FFF2-40B4-BE49-F238E27FC236}">
                <a16:creationId xmlns:a16="http://schemas.microsoft.com/office/drawing/2014/main" id="{44665F9F-68FD-45DE-81BD-303CF474A2CD}"/>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VBMS EMS Current State</a:t>
            </a:r>
          </a:p>
        </p:txBody>
      </p:sp>
      <p:pic>
        <p:nvPicPr>
          <p:cNvPr id="5" name="Picture 4">
            <a:extLst>
              <a:ext uri="{FF2B5EF4-FFF2-40B4-BE49-F238E27FC236}">
                <a16:creationId xmlns:a16="http://schemas.microsoft.com/office/drawing/2014/main" id="{C4B811D3-D988-46DB-B534-F26608665F4B}"/>
              </a:ext>
            </a:extLst>
          </p:cNvPr>
          <p:cNvPicPr>
            <a:picLocks noChangeAspect="1"/>
          </p:cNvPicPr>
          <p:nvPr/>
        </p:nvPicPr>
        <p:blipFill>
          <a:blip r:embed="rId3"/>
          <a:stretch>
            <a:fillRect/>
          </a:stretch>
        </p:blipFill>
        <p:spPr>
          <a:xfrm>
            <a:off x="609600" y="6231144"/>
            <a:ext cx="6248942" cy="580800"/>
          </a:xfrm>
          <a:prstGeom prst="rect">
            <a:avLst/>
          </a:prstGeom>
        </p:spPr>
      </p:pic>
    </p:spTree>
    <p:extLst>
      <p:ext uri="{BB962C8B-B14F-4D97-AF65-F5344CB8AC3E}">
        <p14:creationId xmlns:p14="http://schemas.microsoft.com/office/powerpoint/2010/main" val="30083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044F96-5429-480F-8B41-B81521D103F2}"/>
              </a:ext>
            </a:extLst>
          </p:cNvPr>
          <p:cNvSpPr>
            <a:spLocks noGrp="1"/>
          </p:cNvSpPr>
          <p:nvPr>
            <p:ph idx="1"/>
          </p:nvPr>
        </p:nvSpPr>
        <p:spPr>
          <a:xfrm>
            <a:off x="228601" y="737393"/>
            <a:ext cx="8229600" cy="4901407"/>
          </a:xfrm>
        </p:spPr>
        <p:txBody>
          <a:bodyPr>
            <a:normAutofit/>
          </a:bodyPr>
          <a:lstStyle/>
          <a:p>
            <a:pPr marL="457200" lvl="1" indent="0">
              <a:buNone/>
            </a:pPr>
            <a:r>
              <a:rPr lang="en-US" dirty="0">
                <a:latin typeface="Times New Roman" panose="02020603050405020304" pitchFamily="18" charset="0"/>
                <a:cs typeface="Times New Roman" panose="02020603050405020304" pitchFamily="18" charset="0"/>
              </a:rPr>
              <a:t>EMS states exist at the following levels:</a:t>
            </a:r>
          </a:p>
          <a:p>
            <a:pPr lvl="1">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ESR Level Status-</a:t>
            </a:r>
            <a:r>
              <a:rPr lang="en-US" dirty="0">
                <a:latin typeface="Times New Roman" panose="02020603050405020304" pitchFamily="18" charset="0"/>
                <a:cs typeface="Times New Roman" panose="02020603050405020304" pitchFamily="18" charset="0"/>
              </a:rPr>
              <a:t>reflects the status of the overall exam request</a:t>
            </a:r>
          </a:p>
          <a:p>
            <a:pPr lvl="1">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Contention Level Status-</a:t>
            </a:r>
            <a:r>
              <a:rPr lang="en-US" dirty="0">
                <a:latin typeface="Times New Roman" panose="02020603050405020304" pitchFamily="18" charset="0"/>
                <a:cs typeface="Times New Roman" panose="02020603050405020304" pitchFamily="18" charset="0"/>
              </a:rPr>
              <a:t>reflects the status of the individual contentions</a:t>
            </a:r>
          </a:p>
          <a:p>
            <a:pPr lvl="1">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Appointment Level Status-</a:t>
            </a:r>
            <a:r>
              <a:rPr lang="en-US" dirty="0">
                <a:latin typeface="Times New Roman" panose="02020603050405020304" pitchFamily="18" charset="0"/>
                <a:cs typeface="Times New Roman" panose="02020603050405020304" pitchFamily="18" charset="0"/>
              </a:rPr>
              <a:t>reflects the status of each appointment associated with contentions</a:t>
            </a:r>
          </a:p>
          <a:p>
            <a:pPr marL="457200" lvl="1" indent="0">
              <a:buNone/>
            </a:pPr>
            <a:endParaRPr lang="en-US" dirty="0"/>
          </a:p>
          <a:p>
            <a:pPr marL="457200" lvl="1" indent="0">
              <a:buNone/>
            </a:pPr>
            <a:endParaRPr lang="en-US" dirty="0"/>
          </a:p>
          <a:p>
            <a:pPr marL="457200" lvl="1" indent="0">
              <a:buNone/>
            </a:pPr>
            <a:endParaRPr lang="en-US" dirty="0"/>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03D303C0-ABC7-4AE2-9D52-1BC48B5F5106}"/>
              </a:ext>
            </a:extLst>
          </p:cNvPr>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dirty="0">
              <a:solidFill>
                <a:prstClr val="white"/>
              </a:solidFill>
            </a:endParaRPr>
          </a:p>
        </p:txBody>
      </p:sp>
      <p:sp>
        <p:nvSpPr>
          <p:cNvPr id="4" name="Title 3">
            <a:extLst>
              <a:ext uri="{FF2B5EF4-FFF2-40B4-BE49-F238E27FC236}">
                <a16:creationId xmlns:a16="http://schemas.microsoft.com/office/drawing/2014/main" id="{44665F9F-68FD-45DE-81BD-303CF474A2CD}"/>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EMS State</a:t>
            </a:r>
          </a:p>
        </p:txBody>
      </p:sp>
      <p:pic>
        <p:nvPicPr>
          <p:cNvPr id="5" name="Picture 4">
            <a:extLst>
              <a:ext uri="{FF2B5EF4-FFF2-40B4-BE49-F238E27FC236}">
                <a16:creationId xmlns:a16="http://schemas.microsoft.com/office/drawing/2014/main" id="{63411AB3-600F-4077-9778-0A1DB3455C8B}"/>
              </a:ext>
            </a:extLst>
          </p:cNvPr>
          <p:cNvPicPr>
            <a:picLocks noChangeAspect="1"/>
          </p:cNvPicPr>
          <p:nvPr/>
        </p:nvPicPr>
        <p:blipFill>
          <a:blip r:embed="rId3"/>
          <a:stretch>
            <a:fillRect/>
          </a:stretch>
        </p:blipFill>
        <p:spPr>
          <a:xfrm>
            <a:off x="609600" y="6231144"/>
            <a:ext cx="6248942" cy="580800"/>
          </a:xfrm>
          <a:prstGeom prst="rect">
            <a:avLst/>
          </a:prstGeom>
        </p:spPr>
      </p:pic>
    </p:spTree>
    <p:extLst>
      <p:ext uri="{BB962C8B-B14F-4D97-AF65-F5344CB8AC3E}">
        <p14:creationId xmlns:p14="http://schemas.microsoft.com/office/powerpoint/2010/main" val="1470788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044F96-5429-480F-8B41-B81521D103F2}"/>
              </a:ext>
            </a:extLst>
          </p:cNvPr>
          <p:cNvSpPr>
            <a:spLocks noGrp="1"/>
          </p:cNvSpPr>
          <p:nvPr>
            <p:ph idx="1"/>
          </p:nvPr>
        </p:nvSpPr>
        <p:spPr>
          <a:xfrm>
            <a:off x="228601" y="737393"/>
            <a:ext cx="8229600" cy="5358607"/>
          </a:xfrm>
        </p:spPr>
        <p:txBody>
          <a:bodyPr>
            <a:normAutofit fontScale="92500" lnSpcReduction="10000"/>
          </a:bodyPr>
          <a:lstStyle/>
          <a:p>
            <a:r>
              <a:rPr lang="en-US" sz="3000" b="1" dirty="0">
                <a:latin typeface="Times New Roman" panose="02020603050405020304" pitchFamily="18" charset="0"/>
                <a:cs typeface="Times New Roman" panose="02020603050405020304" pitchFamily="18" charset="0"/>
              </a:rPr>
              <a:t>Draft</a:t>
            </a:r>
            <a:r>
              <a:rPr lang="en-US" sz="3000" dirty="0">
                <a:latin typeface="Times New Roman" panose="02020603050405020304" pitchFamily="18" charset="0"/>
                <a:cs typeface="Times New Roman" panose="02020603050405020304" pitchFamily="18" charset="0"/>
              </a:rPr>
              <a:t>: The request has been saved but not submitted. You can edit and delete draft requests using the </a:t>
            </a:r>
            <a:r>
              <a:rPr lang="en-US" sz="3000" i="1" dirty="0">
                <a:latin typeface="Times New Roman" panose="02020603050405020304" pitchFamily="18" charset="0"/>
                <a:cs typeface="Times New Roman" panose="02020603050405020304" pitchFamily="18" charset="0"/>
              </a:rPr>
              <a:t>edit request </a:t>
            </a:r>
            <a:r>
              <a:rPr lang="en-US" sz="3000" dirty="0">
                <a:latin typeface="Times New Roman" panose="02020603050405020304" pitchFamily="18" charset="0"/>
                <a:cs typeface="Times New Roman" panose="02020603050405020304" pitchFamily="18" charset="0"/>
              </a:rPr>
              <a:t>option from the “</a:t>
            </a:r>
            <a:r>
              <a:rPr lang="en-US" sz="3000" i="1" dirty="0">
                <a:latin typeface="Times New Roman" panose="02020603050405020304" pitchFamily="18" charset="0"/>
                <a:cs typeface="Times New Roman" panose="02020603050405020304" pitchFamily="18" charset="0"/>
              </a:rPr>
              <a:t>actions menu</a:t>
            </a:r>
            <a:r>
              <a:rPr lang="en-US" sz="3000" dirty="0">
                <a:latin typeface="Times New Roman" panose="02020603050405020304" pitchFamily="18" charset="0"/>
                <a:cs typeface="Times New Roman" panose="02020603050405020304" pitchFamily="18" charset="0"/>
              </a:rPr>
              <a:t>”.</a:t>
            </a:r>
          </a:p>
          <a:p>
            <a:r>
              <a:rPr lang="en-US" sz="3000" b="1" dirty="0">
                <a:latin typeface="Times New Roman" panose="02020603050405020304" pitchFamily="18" charset="0"/>
                <a:cs typeface="Times New Roman" panose="02020603050405020304" pitchFamily="18" charset="0"/>
              </a:rPr>
              <a:t>Processing</a:t>
            </a:r>
            <a:r>
              <a:rPr lang="en-US" sz="3000" dirty="0">
                <a:latin typeface="Times New Roman" panose="02020603050405020304" pitchFamily="18" charset="0"/>
                <a:cs typeface="Times New Roman" panose="02020603050405020304" pitchFamily="18" charset="0"/>
              </a:rPr>
              <a:t>: The request has been sent to the vendor to acknowledge receipt.</a:t>
            </a:r>
          </a:p>
          <a:p>
            <a:r>
              <a:rPr lang="en-US" sz="3000" b="1" dirty="0">
                <a:latin typeface="Times New Roman" panose="02020603050405020304" pitchFamily="18" charset="0"/>
                <a:cs typeface="Times New Roman" panose="02020603050405020304" pitchFamily="18" charset="0"/>
              </a:rPr>
              <a:t>Triage: </a:t>
            </a:r>
            <a:r>
              <a:rPr lang="en-US" sz="3000" dirty="0">
                <a:latin typeface="Times New Roman" panose="02020603050405020304" pitchFamily="18" charset="0"/>
                <a:cs typeface="Times New Roman" panose="02020603050405020304" pitchFamily="18" charset="0"/>
              </a:rPr>
              <a:t>Occurs after the vendor acknowledgement and prior to the first appointment scheduled.</a:t>
            </a:r>
          </a:p>
          <a:p>
            <a:r>
              <a:rPr lang="en-US" sz="3000" b="1" dirty="0">
                <a:latin typeface="Times New Roman" panose="02020603050405020304" pitchFamily="18" charset="0"/>
                <a:cs typeface="Times New Roman" panose="02020603050405020304" pitchFamily="18" charset="0"/>
              </a:rPr>
              <a:t>Clarification Requested: </a:t>
            </a:r>
            <a:r>
              <a:rPr lang="en-US" sz="3000" dirty="0">
                <a:latin typeface="Times New Roman" panose="02020603050405020304" pitchFamily="18" charset="0"/>
                <a:cs typeface="Times New Roman" panose="02020603050405020304" pitchFamily="18" charset="0"/>
              </a:rPr>
              <a:t>A request for clarification has been received for the contention. A request for clarification indicator will also show next to the request in the Summary table view. Once you submit a response, the contention status returns to what it was before the request for clarification.</a:t>
            </a:r>
          </a:p>
          <a:p>
            <a:endParaRPr lang="en-US" sz="2800" dirty="0">
              <a:latin typeface="Times New Roman" panose="02020603050405020304" pitchFamily="18" charset="0"/>
              <a:cs typeface="Times New Roman" panose="02020603050405020304" pitchFamily="18" charset="0"/>
            </a:endParaRPr>
          </a:p>
          <a:p>
            <a:pPr marL="0" indent="0">
              <a:buNone/>
            </a:pPr>
            <a:endParaRPr lang="en-US" sz="2400" dirty="0"/>
          </a:p>
          <a:p>
            <a:pPr marL="0" indent="0">
              <a:buNone/>
            </a:pPr>
            <a:endParaRPr lang="en-US" sz="1800" dirty="0"/>
          </a:p>
          <a:p>
            <a:endParaRPr lang="en-US" sz="1800" dirty="0"/>
          </a:p>
          <a:p>
            <a:endParaRPr lang="en-US" sz="1800" dirty="0"/>
          </a:p>
          <a:p>
            <a:endParaRPr lang="en-US" sz="1800" dirty="0"/>
          </a:p>
          <a:p>
            <a:endParaRPr lang="en-US" sz="1800" dirty="0"/>
          </a:p>
          <a:p>
            <a:pPr marL="457200" lvl="1" indent="0">
              <a:buNone/>
            </a:pPr>
            <a:endParaRPr lang="en-US" dirty="0"/>
          </a:p>
          <a:p>
            <a:pPr marL="457200" lvl="1" indent="0">
              <a:buNone/>
            </a:pPr>
            <a:endParaRPr lang="en-US" dirty="0"/>
          </a:p>
          <a:p>
            <a:pPr marL="0" indent="0">
              <a:buNone/>
            </a:pPr>
            <a:endParaRPr lang="en-US" dirty="0"/>
          </a:p>
          <a:p>
            <a:endParaRPr lang="en-US" dirty="0"/>
          </a:p>
        </p:txBody>
      </p:sp>
      <p:sp>
        <p:nvSpPr>
          <p:cNvPr id="3" name="Slide Number Placeholder 2">
            <a:extLst>
              <a:ext uri="{FF2B5EF4-FFF2-40B4-BE49-F238E27FC236}">
                <a16:creationId xmlns:a16="http://schemas.microsoft.com/office/drawing/2014/main" id="{03D303C0-ABC7-4AE2-9D52-1BC48B5F5106}"/>
              </a:ext>
            </a:extLst>
          </p:cNvPr>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dirty="0">
              <a:solidFill>
                <a:prstClr val="white"/>
              </a:solidFill>
            </a:endParaRPr>
          </a:p>
        </p:txBody>
      </p:sp>
      <p:sp>
        <p:nvSpPr>
          <p:cNvPr id="4" name="Title 3">
            <a:extLst>
              <a:ext uri="{FF2B5EF4-FFF2-40B4-BE49-F238E27FC236}">
                <a16:creationId xmlns:a16="http://schemas.microsoft.com/office/drawing/2014/main" id="{44665F9F-68FD-45DE-81BD-303CF474A2CD}"/>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ESR Status</a:t>
            </a:r>
          </a:p>
        </p:txBody>
      </p:sp>
      <p:pic>
        <p:nvPicPr>
          <p:cNvPr id="5" name="Picture 4">
            <a:extLst>
              <a:ext uri="{FF2B5EF4-FFF2-40B4-BE49-F238E27FC236}">
                <a16:creationId xmlns:a16="http://schemas.microsoft.com/office/drawing/2014/main" id="{8BEEC131-B52E-4941-8D9A-D9B595D80B03}"/>
              </a:ext>
            </a:extLst>
          </p:cNvPr>
          <p:cNvPicPr>
            <a:picLocks noChangeAspect="1"/>
          </p:cNvPicPr>
          <p:nvPr/>
        </p:nvPicPr>
        <p:blipFill>
          <a:blip r:embed="rId3"/>
          <a:stretch>
            <a:fillRect/>
          </a:stretch>
        </p:blipFill>
        <p:spPr>
          <a:xfrm>
            <a:off x="609600" y="6231144"/>
            <a:ext cx="6248942" cy="580800"/>
          </a:xfrm>
          <a:prstGeom prst="rect">
            <a:avLst/>
          </a:prstGeom>
        </p:spPr>
      </p:pic>
    </p:spTree>
    <p:extLst>
      <p:ext uri="{BB962C8B-B14F-4D97-AF65-F5344CB8AC3E}">
        <p14:creationId xmlns:p14="http://schemas.microsoft.com/office/powerpoint/2010/main" val="761371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044F96-5429-480F-8B41-B81521D103F2}"/>
              </a:ext>
            </a:extLst>
          </p:cNvPr>
          <p:cNvSpPr>
            <a:spLocks noGrp="1"/>
          </p:cNvSpPr>
          <p:nvPr>
            <p:ph idx="1"/>
          </p:nvPr>
        </p:nvSpPr>
        <p:spPr>
          <a:xfrm>
            <a:off x="228600" y="737393"/>
            <a:ext cx="8686800" cy="5358607"/>
          </a:xfrm>
        </p:spPr>
        <p:txBody>
          <a:bodyPr>
            <a:normAutofit fontScale="85000" lnSpcReduction="10000"/>
          </a:bodyPr>
          <a:lstStyle/>
          <a:p>
            <a:r>
              <a:rPr lang="en-US" sz="3000" b="1" dirty="0">
                <a:latin typeface="Times New Roman" panose="02020603050405020304" pitchFamily="18" charset="0"/>
                <a:cs typeface="Times New Roman" panose="02020603050405020304" pitchFamily="18" charset="0"/>
              </a:rPr>
              <a:t>Open: </a:t>
            </a:r>
            <a:r>
              <a:rPr lang="en-US" sz="3000" dirty="0">
                <a:latin typeface="Times New Roman" panose="02020603050405020304" pitchFamily="18" charset="0"/>
                <a:cs typeface="Times New Roman" panose="02020603050405020304" pitchFamily="18" charset="0"/>
              </a:rPr>
              <a:t>The request has been successfully submitted. You can cancel or modify an open ESR using the “</a:t>
            </a:r>
            <a:r>
              <a:rPr lang="en-US" sz="3000" i="1" dirty="0">
                <a:latin typeface="Times New Roman" panose="02020603050405020304" pitchFamily="18" charset="0"/>
                <a:cs typeface="Times New Roman" panose="02020603050405020304" pitchFamily="18" charset="0"/>
              </a:rPr>
              <a:t>Create Modification</a:t>
            </a:r>
            <a:r>
              <a:rPr lang="en-US" sz="3000" dirty="0">
                <a:latin typeface="Times New Roman" panose="02020603050405020304" pitchFamily="18" charset="0"/>
                <a:cs typeface="Times New Roman" panose="02020603050405020304" pitchFamily="18" charset="0"/>
              </a:rPr>
              <a:t>” option from  the “</a:t>
            </a:r>
            <a:r>
              <a:rPr lang="en-US" sz="3000" i="1" dirty="0">
                <a:latin typeface="Times New Roman" panose="02020603050405020304" pitchFamily="18" charset="0"/>
                <a:cs typeface="Times New Roman" panose="02020603050405020304" pitchFamily="18" charset="0"/>
              </a:rPr>
              <a:t>Actions</a:t>
            </a:r>
            <a:r>
              <a:rPr lang="en-US" sz="3000" dirty="0">
                <a:latin typeface="Times New Roman" panose="02020603050405020304" pitchFamily="18" charset="0"/>
                <a:cs typeface="Times New Roman" panose="02020603050405020304" pitchFamily="18" charset="0"/>
              </a:rPr>
              <a:t>” dropdown menu.</a:t>
            </a:r>
          </a:p>
          <a:p>
            <a:r>
              <a:rPr lang="en-US" sz="3000" b="1" dirty="0">
                <a:latin typeface="Times New Roman" panose="02020603050405020304" pitchFamily="18" charset="0"/>
                <a:cs typeface="Times New Roman" panose="02020603050405020304" pitchFamily="18" charset="0"/>
              </a:rPr>
              <a:t>Completed: </a:t>
            </a:r>
            <a:r>
              <a:rPr lang="en-US" sz="3000" dirty="0">
                <a:latin typeface="Times New Roman" panose="02020603050405020304" pitchFamily="18" charset="0"/>
                <a:cs typeface="Times New Roman" panose="02020603050405020304" pitchFamily="18" charset="0"/>
              </a:rPr>
              <a:t>At least one contention has been completed, and all contentions are either completed or cancelled. If results have been received for all exams, you can request more detail regarding a completed exam using the rework option from the “</a:t>
            </a:r>
            <a:r>
              <a:rPr lang="en-US" sz="3000" i="1" dirty="0">
                <a:latin typeface="Times New Roman" panose="02020603050405020304" pitchFamily="18" charset="0"/>
                <a:cs typeface="Times New Roman" panose="02020603050405020304" pitchFamily="18" charset="0"/>
              </a:rPr>
              <a:t>Actions” </a:t>
            </a:r>
            <a:r>
              <a:rPr lang="en-US" sz="3000" dirty="0">
                <a:latin typeface="Times New Roman" panose="02020603050405020304" pitchFamily="18" charset="0"/>
                <a:cs typeface="Times New Roman" panose="02020603050405020304" pitchFamily="18" charset="0"/>
              </a:rPr>
              <a:t>dropdown menu</a:t>
            </a:r>
            <a:r>
              <a:rPr lang="en-US" sz="3000" i="1"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a:p>
            <a:r>
              <a:rPr lang="en-US" sz="3000" b="1" dirty="0">
                <a:latin typeface="Times New Roman" panose="02020603050405020304" pitchFamily="18" charset="0"/>
                <a:cs typeface="Times New Roman" panose="02020603050405020304" pitchFamily="18" charset="0"/>
              </a:rPr>
              <a:t>Cancelled</a:t>
            </a:r>
            <a:r>
              <a:rPr lang="en-US" sz="3000" dirty="0">
                <a:latin typeface="Times New Roman" panose="02020603050405020304" pitchFamily="18" charset="0"/>
                <a:cs typeface="Times New Roman" panose="02020603050405020304" pitchFamily="18" charset="0"/>
              </a:rPr>
              <a:t>: The entire request has been cancelled, or all contentions have been cancelled.</a:t>
            </a:r>
          </a:p>
          <a:p>
            <a:r>
              <a:rPr lang="en-US" sz="3000" b="1" dirty="0">
                <a:latin typeface="Times New Roman" panose="02020603050405020304" pitchFamily="18" charset="0"/>
                <a:cs typeface="Times New Roman" panose="02020603050405020304" pitchFamily="18" charset="0"/>
              </a:rPr>
              <a:t>Error:</a:t>
            </a:r>
            <a:r>
              <a:rPr lang="en-US" sz="3000" dirty="0">
                <a:latin typeface="Times New Roman" panose="02020603050405020304" pitchFamily="18" charset="0"/>
                <a:cs typeface="Times New Roman" panose="02020603050405020304" pitchFamily="18" charset="0"/>
              </a:rPr>
              <a:t> A transmission error may occur when attempting to deliver an exam scheduling request, rework request, modification request, or clarification request response through EMS.</a:t>
            </a:r>
          </a:p>
          <a:p>
            <a:endParaRPr lang="en-US" sz="2800" dirty="0">
              <a:latin typeface="Times New Roman" panose="02020603050405020304" pitchFamily="18" charset="0"/>
              <a:cs typeface="Times New Roman" panose="02020603050405020304" pitchFamily="18" charset="0"/>
            </a:endParaRPr>
          </a:p>
          <a:p>
            <a:endParaRPr lang="en-US" sz="1800" dirty="0"/>
          </a:p>
          <a:p>
            <a:endParaRPr lang="en-US" sz="1800" dirty="0"/>
          </a:p>
          <a:p>
            <a:endParaRPr lang="en-US" sz="1800" dirty="0"/>
          </a:p>
          <a:p>
            <a:endParaRPr lang="en-US" sz="1800" dirty="0"/>
          </a:p>
          <a:p>
            <a:pPr marL="457200" lvl="1" indent="0">
              <a:buNone/>
            </a:pPr>
            <a:endParaRPr lang="en-US" dirty="0"/>
          </a:p>
          <a:p>
            <a:pPr marL="457200" lvl="1" indent="0">
              <a:buNone/>
            </a:pPr>
            <a:endParaRPr lang="en-US" dirty="0"/>
          </a:p>
          <a:p>
            <a:pPr marL="0" indent="0">
              <a:buNone/>
            </a:pPr>
            <a:endParaRPr lang="en-US" dirty="0"/>
          </a:p>
          <a:p>
            <a:endParaRPr lang="en-US" dirty="0"/>
          </a:p>
        </p:txBody>
      </p:sp>
      <p:sp>
        <p:nvSpPr>
          <p:cNvPr id="3" name="Slide Number Placeholder 2">
            <a:extLst>
              <a:ext uri="{FF2B5EF4-FFF2-40B4-BE49-F238E27FC236}">
                <a16:creationId xmlns:a16="http://schemas.microsoft.com/office/drawing/2014/main" id="{03D303C0-ABC7-4AE2-9D52-1BC48B5F5106}"/>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
        <p:nvSpPr>
          <p:cNvPr id="4" name="Title 3">
            <a:extLst>
              <a:ext uri="{FF2B5EF4-FFF2-40B4-BE49-F238E27FC236}">
                <a16:creationId xmlns:a16="http://schemas.microsoft.com/office/drawing/2014/main" id="{44665F9F-68FD-45DE-81BD-303CF474A2CD}"/>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ESR Status (cont.)</a:t>
            </a:r>
          </a:p>
        </p:txBody>
      </p:sp>
      <p:pic>
        <p:nvPicPr>
          <p:cNvPr id="5" name="Picture 4">
            <a:extLst>
              <a:ext uri="{FF2B5EF4-FFF2-40B4-BE49-F238E27FC236}">
                <a16:creationId xmlns:a16="http://schemas.microsoft.com/office/drawing/2014/main" id="{E0AA78C5-969E-48B3-B5AC-4B4C58CEBC68}"/>
              </a:ext>
            </a:extLst>
          </p:cNvPr>
          <p:cNvPicPr>
            <a:picLocks noChangeAspect="1"/>
          </p:cNvPicPr>
          <p:nvPr/>
        </p:nvPicPr>
        <p:blipFill>
          <a:blip r:embed="rId3"/>
          <a:stretch>
            <a:fillRect/>
          </a:stretch>
        </p:blipFill>
        <p:spPr>
          <a:xfrm>
            <a:off x="609600" y="6231144"/>
            <a:ext cx="6248942" cy="580800"/>
          </a:xfrm>
          <a:prstGeom prst="rect">
            <a:avLst/>
          </a:prstGeom>
        </p:spPr>
      </p:pic>
    </p:spTree>
    <p:extLst>
      <p:ext uri="{BB962C8B-B14F-4D97-AF65-F5344CB8AC3E}">
        <p14:creationId xmlns:p14="http://schemas.microsoft.com/office/powerpoint/2010/main" val="3152269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3EFB38-476A-4BF7-BBF0-E75E5670AE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4A9C5297-88E3-4AB4-8E8E-261C596AB54F}"/>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ESR Level Status Workflow</a:t>
            </a:r>
          </a:p>
        </p:txBody>
      </p:sp>
      <p:graphicFrame>
        <p:nvGraphicFramePr>
          <p:cNvPr id="12" name="Diagram 11">
            <a:extLst>
              <a:ext uri="{FF2B5EF4-FFF2-40B4-BE49-F238E27FC236}">
                <a16:creationId xmlns:a16="http://schemas.microsoft.com/office/drawing/2014/main" id="{AD1E267B-CBF3-4BEE-9410-2FEDEAEE5239}"/>
              </a:ext>
            </a:extLst>
          </p:cNvPr>
          <p:cNvGraphicFramePr/>
          <p:nvPr>
            <p:extLst>
              <p:ext uri="{D42A27DB-BD31-4B8C-83A1-F6EECF244321}">
                <p14:modId xmlns:p14="http://schemas.microsoft.com/office/powerpoint/2010/main" val="2950990025"/>
              </p:ext>
            </p:extLst>
          </p:nvPr>
        </p:nvGraphicFramePr>
        <p:xfrm>
          <a:off x="190500" y="762000"/>
          <a:ext cx="8610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17E2DC5B-EE67-4524-8958-B5761D9A319E}"/>
              </a:ext>
            </a:extLst>
          </p:cNvPr>
          <p:cNvPicPr>
            <a:picLocks noChangeAspect="1"/>
          </p:cNvPicPr>
          <p:nvPr/>
        </p:nvPicPr>
        <p:blipFill>
          <a:blip r:embed="rId8"/>
          <a:stretch>
            <a:fillRect/>
          </a:stretch>
        </p:blipFill>
        <p:spPr>
          <a:xfrm>
            <a:off x="609600" y="6231144"/>
            <a:ext cx="6248942" cy="580800"/>
          </a:xfrm>
          <a:prstGeom prst="rect">
            <a:avLst/>
          </a:prstGeom>
        </p:spPr>
      </p:pic>
    </p:spTree>
    <p:extLst>
      <p:ext uri="{BB962C8B-B14F-4D97-AF65-F5344CB8AC3E}">
        <p14:creationId xmlns:p14="http://schemas.microsoft.com/office/powerpoint/2010/main" val="105102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3EFB38-476A-4BF7-BBF0-E75E5670AE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4A9C5297-88E3-4AB4-8E8E-261C596AB54F}"/>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ESR Level Status Information</a:t>
            </a:r>
          </a:p>
        </p:txBody>
      </p:sp>
      <p:sp>
        <p:nvSpPr>
          <p:cNvPr id="2" name="Rectangle 1">
            <a:extLst>
              <a:ext uri="{FF2B5EF4-FFF2-40B4-BE49-F238E27FC236}">
                <a16:creationId xmlns:a16="http://schemas.microsoft.com/office/drawing/2014/main" id="{9A65E95D-A80D-448F-A3A1-639214DE43C5}"/>
              </a:ext>
            </a:extLst>
          </p:cNvPr>
          <p:cNvSpPr/>
          <p:nvPr/>
        </p:nvSpPr>
        <p:spPr>
          <a:xfrm>
            <a:off x="431517" y="762000"/>
            <a:ext cx="8458200" cy="4955203"/>
          </a:xfrm>
          <a:prstGeom prst="rect">
            <a:avLst/>
          </a:prstGeom>
        </p:spPr>
        <p:txBody>
          <a:bodyPr wrap="square">
            <a:spAutoFit/>
          </a:bodyPr>
          <a:lstStyle/>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Processing Status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 “Exam Request-Processing” tracked item with a two day suspense is created.</a:t>
            </a:r>
          </a:p>
          <a:p>
            <a:pPr marL="742950" lvl="1" indent="-285750">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An “Exam Request-[Contention]” tracked item is created with a 30 day suspense at the time of the ESR submission.</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VBMS does not receive acknowledgement from the vendor, the ESR will remain in “Processing” status.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an ESR remains in “Processing Status” it cannot be modified. </a:t>
            </a:r>
          </a:p>
          <a:p>
            <a:pPr marL="1257300" lvl="2"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Contact MDE vendor and verify if the ESR was received. </a:t>
            </a:r>
          </a:p>
          <a:p>
            <a:pPr marL="1257300" lvl="2"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If the ESR was not received a IT trouble ticket must be completed.</a:t>
            </a:r>
          </a:p>
          <a:p>
            <a:pPr lvl="1"/>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Open Status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Allows users to modify ESR.</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Cancel or modify, ESR or individual contentions up to 24 hours prior to scheduled appointment.</a:t>
            </a:r>
          </a:p>
          <a:p>
            <a:pPr lvl="1"/>
            <a:endParaRPr lang="en-US"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EF8E096-3D3C-4DA7-ADFF-B3A6627708A9}"/>
              </a:ext>
            </a:extLst>
          </p:cNvPr>
          <p:cNvPicPr>
            <a:picLocks noChangeAspect="1"/>
          </p:cNvPicPr>
          <p:nvPr/>
        </p:nvPicPr>
        <p:blipFill>
          <a:blip r:embed="rId3"/>
          <a:stretch>
            <a:fillRect/>
          </a:stretch>
        </p:blipFill>
        <p:spPr>
          <a:xfrm>
            <a:off x="609600" y="6231144"/>
            <a:ext cx="6248942" cy="580800"/>
          </a:xfrm>
          <a:prstGeom prst="rect">
            <a:avLst/>
          </a:prstGeom>
        </p:spPr>
      </p:pic>
    </p:spTree>
    <p:extLst>
      <p:ext uri="{BB962C8B-B14F-4D97-AF65-F5344CB8AC3E}">
        <p14:creationId xmlns:p14="http://schemas.microsoft.com/office/powerpoint/2010/main" val="390481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044F96-5429-480F-8B41-B81521D103F2}"/>
              </a:ext>
            </a:extLst>
          </p:cNvPr>
          <p:cNvSpPr>
            <a:spLocks noGrp="1"/>
          </p:cNvSpPr>
          <p:nvPr>
            <p:ph idx="1"/>
          </p:nvPr>
        </p:nvSpPr>
        <p:spPr>
          <a:xfrm>
            <a:off x="228601" y="737393"/>
            <a:ext cx="8229600" cy="4525963"/>
          </a:xfrm>
        </p:spPr>
        <p:txBody>
          <a:bodyPr>
            <a:normAutofit fontScale="85000" lnSpcReduction="20000"/>
          </a:bodyPr>
          <a:lstStyle/>
          <a:p>
            <a:r>
              <a:rPr lang="en-US" sz="2800" b="1" dirty="0">
                <a:latin typeface="Times New Roman" panose="02020603050405020304" pitchFamily="18" charset="0"/>
                <a:cs typeface="Times New Roman" panose="02020603050405020304" pitchFamily="18" charset="0"/>
              </a:rPr>
              <a:t>Draft</a:t>
            </a:r>
            <a:r>
              <a:rPr lang="en-US" sz="2800" dirty="0">
                <a:latin typeface="Times New Roman" panose="02020603050405020304" pitchFamily="18" charset="0"/>
                <a:cs typeface="Times New Roman" panose="02020603050405020304" pitchFamily="18" charset="0"/>
              </a:rPr>
              <a:t>: The contention is included in a draft request.</a:t>
            </a:r>
          </a:p>
          <a:p>
            <a:r>
              <a:rPr lang="en-US" sz="2800" b="1" dirty="0">
                <a:latin typeface="Times New Roman" panose="02020603050405020304" pitchFamily="18" charset="0"/>
                <a:cs typeface="Times New Roman" panose="02020603050405020304" pitchFamily="18" charset="0"/>
              </a:rPr>
              <a:t>Queued</a:t>
            </a:r>
            <a:r>
              <a:rPr lang="en-US" sz="2800" dirty="0">
                <a:latin typeface="Times New Roman" panose="02020603050405020304" pitchFamily="18" charset="0"/>
                <a:cs typeface="Times New Roman" panose="02020603050405020304" pitchFamily="18" charset="0"/>
              </a:rPr>
              <a:t>: The contention is included in a request that has been sent for submission (in </a:t>
            </a:r>
            <a:r>
              <a:rPr lang="en-US" sz="2800" i="1" dirty="0">
                <a:latin typeface="Times New Roman" panose="02020603050405020304" pitchFamily="18" charset="0"/>
                <a:cs typeface="Times New Roman" panose="02020603050405020304" pitchFamily="18" charset="0"/>
              </a:rPr>
              <a:t>processing </a:t>
            </a:r>
            <a:r>
              <a:rPr lang="en-US" sz="2800" dirty="0">
                <a:latin typeface="Times New Roman" panose="02020603050405020304" pitchFamily="18" charset="0"/>
                <a:cs typeface="Times New Roman" panose="02020603050405020304" pitchFamily="18" charset="0"/>
              </a:rPr>
              <a:t>status).</a:t>
            </a:r>
          </a:p>
          <a:p>
            <a:r>
              <a:rPr lang="en-US" sz="2800" b="1" dirty="0">
                <a:latin typeface="Times New Roman" panose="02020603050405020304" pitchFamily="18" charset="0"/>
                <a:cs typeface="Times New Roman" panose="02020603050405020304" pitchFamily="18" charset="0"/>
              </a:rPr>
              <a:t>Triage</a:t>
            </a:r>
            <a:r>
              <a:rPr lang="en-US" sz="2800" dirty="0">
                <a:latin typeface="Times New Roman" panose="02020603050405020304" pitchFamily="18" charset="0"/>
                <a:cs typeface="Times New Roman" panose="02020603050405020304" pitchFamily="18" charset="0"/>
              </a:rPr>
              <a:t>: The contention is included in a request that has been successfully submitted (in </a:t>
            </a:r>
            <a:r>
              <a:rPr lang="en-US" sz="2800" i="1" dirty="0">
                <a:latin typeface="Times New Roman" panose="02020603050405020304" pitchFamily="18" charset="0"/>
                <a:cs typeface="Times New Roman" panose="02020603050405020304" pitchFamily="18" charset="0"/>
              </a:rPr>
              <a:t>open </a:t>
            </a:r>
            <a:r>
              <a:rPr lang="en-US" sz="2800" dirty="0">
                <a:latin typeface="Times New Roman" panose="02020603050405020304" pitchFamily="18" charset="0"/>
                <a:cs typeface="Times New Roman" panose="02020603050405020304" pitchFamily="18" charset="0"/>
              </a:rPr>
              <a:t>status).</a:t>
            </a:r>
          </a:p>
          <a:p>
            <a:r>
              <a:rPr lang="en-US" sz="2800" b="1" dirty="0">
                <a:latin typeface="Times New Roman" panose="02020603050405020304" pitchFamily="18" charset="0"/>
                <a:cs typeface="Times New Roman" panose="02020603050405020304" pitchFamily="18" charset="0"/>
              </a:rPr>
              <a:t>Scheduled</a:t>
            </a:r>
            <a:r>
              <a:rPr lang="en-US" sz="2800" dirty="0">
                <a:latin typeface="Times New Roman" panose="02020603050405020304" pitchFamily="18" charset="0"/>
                <a:cs typeface="Times New Roman" panose="02020603050405020304" pitchFamily="18" charset="0"/>
              </a:rPr>
              <a:t>: An appointment for a medical examination has been scheduled, or DBQs will be completed through the ACE process.</a:t>
            </a:r>
          </a:p>
          <a:p>
            <a:r>
              <a:rPr lang="en-US" sz="2800" b="1" dirty="0">
                <a:latin typeface="Times New Roman" panose="02020603050405020304" pitchFamily="18" charset="0"/>
                <a:cs typeface="Times New Roman" panose="02020603050405020304" pitchFamily="18" charset="0"/>
              </a:rPr>
              <a:t>Pending Results: </a:t>
            </a:r>
            <a:r>
              <a:rPr lang="en-US" sz="2800" dirty="0">
                <a:latin typeface="Times New Roman" panose="02020603050405020304" pitchFamily="18" charset="0"/>
                <a:cs typeface="Times New Roman" panose="02020603050405020304" pitchFamily="18" charset="0"/>
              </a:rPr>
              <a:t>Medical examination appointments have been completed, or at least one examination for the contention was completed and all others were either completed or cancelled. All results (DBQ(s), diagnostics) have not been received. The “Results Available Package” has not been received.</a:t>
            </a:r>
          </a:p>
          <a:p>
            <a:pPr marL="0" indent="0">
              <a:buNone/>
            </a:pPr>
            <a:endParaRPr lang="en-US" sz="1900" dirty="0">
              <a:latin typeface="Arial" panose="020B0604020202020204" pitchFamily="34" charset="0"/>
              <a:cs typeface="Arial" panose="020B0604020202020204" pitchFamily="34" charset="0"/>
            </a:endParaRPr>
          </a:p>
          <a:p>
            <a:pPr marL="457200" lvl="1" indent="0">
              <a:buNone/>
            </a:pPr>
            <a:endParaRPr lang="en-US" dirty="0"/>
          </a:p>
          <a:p>
            <a:pPr marL="457200" lvl="1" indent="0">
              <a:buNone/>
            </a:pPr>
            <a:endParaRPr lang="en-US" dirty="0"/>
          </a:p>
          <a:p>
            <a:pPr marL="0" indent="0">
              <a:buNone/>
            </a:pPr>
            <a:endParaRPr lang="en-US" dirty="0"/>
          </a:p>
          <a:p>
            <a:endParaRPr lang="en-US" dirty="0"/>
          </a:p>
        </p:txBody>
      </p:sp>
      <p:sp>
        <p:nvSpPr>
          <p:cNvPr id="3" name="Slide Number Placeholder 2">
            <a:extLst>
              <a:ext uri="{FF2B5EF4-FFF2-40B4-BE49-F238E27FC236}">
                <a16:creationId xmlns:a16="http://schemas.microsoft.com/office/drawing/2014/main" id="{03D303C0-ABC7-4AE2-9D52-1BC48B5F5106}"/>
              </a:ext>
            </a:extLst>
          </p:cNvPr>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dirty="0">
              <a:solidFill>
                <a:prstClr val="white"/>
              </a:solidFill>
            </a:endParaRPr>
          </a:p>
        </p:txBody>
      </p:sp>
      <p:sp>
        <p:nvSpPr>
          <p:cNvPr id="4" name="Title 3">
            <a:extLst>
              <a:ext uri="{FF2B5EF4-FFF2-40B4-BE49-F238E27FC236}">
                <a16:creationId xmlns:a16="http://schemas.microsoft.com/office/drawing/2014/main" id="{44665F9F-68FD-45DE-81BD-303CF474A2CD}"/>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Contention Level Status</a:t>
            </a:r>
          </a:p>
        </p:txBody>
      </p:sp>
      <p:pic>
        <p:nvPicPr>
          <p:cNvPr id="5" name="Picture 4">
            <a:extLst>
              <a:ext uri="{FF2B5EF4-FFF2-40B4-BE49-F238E27FC236}">
                <a16:creationId xmlns:a16="http://schemas.microsoft.com/office/drawing/2014/main" id="{902D65C1-ACA6-4E20-8CE6-892307AE9FF2}"/>
              </a:ext>
            </a:extLst>
          </p:cNvPr>
          <p:cNvPicPr>
            <a:picLocks noChangeAspect="1"/>
          </p:cNvPicPr>
          <p:nvPr/>
        </p:nvPicPr>
        <p:blipFill>
          <a:blip r:embed="rId3"/>
          <a:stretch>
            <a:fillRect/>
          </a:stretch>
        </p:blipFill>
        <p:spPr>
          <a:xfrm>
            <a:off x="609600" y="6231144"/>
            <a:ext cx="6248942" cy="580800"/>
          </a:xfrm>
          <a:prstGeom prst="rect">
            <a:avLst/>
          </a:prstGeom>
        </p:spPr>
      </p:pic>
    </p:spTree>
    <p:extLst>
      <p:ext uri="{BB962C8B-B14F-4D97-AF65-F5344CB8AC3E}">
        <p14:creationId xmlns:p14="http://schemas.microsoft.com/office/powerpoint/2010/main" val="33482865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19&quot;&gt;&lt;object type=&quot;3&quot; unique_id=&quot;10205&quot;&gt;&lt;property id=&quot;20148&quot; value=&quot;5&quot;/&gt;&lt;property id=&quot;20300&quot; value=&quot;Slide 5 - &amp;quot;ESR Status&amp;quot;&quot;/&gt;&lt;property id=&quot;20307&quot; value=&quot;303&quot;/&gt;&lt;/object&gt;&lt;object type=&quot;3&quot; unique_id=&quot;10217&quot;&gt;&lt;property id=&quot;20148&quot; value=&quot;5&quot;/&gt;&lt;property id=&quot;20300&quot; value=&quot;Slide 1 - &amp;quot;    Post-Initial Exam Scheduling  Request (ESR) Training  &amp;quot;&quot;/&gt;&lt;property id=&quot;20307&quot; value=&quot;305&quot;/&gt;&lt;/object&gt;&lt;object type=&quot;3&quot; unique_id=&quot;10388&quot;&gt;&lt;property id=&quot;20148&quot; value=&quot;5&quot;/&gt;&lt;property id=&quot;20300&quot; value=&quot;Slide 3 - &amp;quot;VBMS EMS Current State&amp;quot;&quot;/&gt;&lt;property id=&quot;20307&quot; value=&quot;306&quot;/&gt;&lt;/object&gt;&lt;object type=&quot;3&quot; unique_id=&quot;10390&quot;&gt;&lt;property id=&quot;20148&quot; value=&quot;5&quot;/&gt;&lt;property id=&quot;20300&quot; value=&quot;Slide 14 - &amp;quot;ESR Packages&amp;quot;&quot;/&gt;&lt;property id=&quot;20307&quot; value=&quot;308&quot;/&gt;&lt;/object&gt;&lt;object type=&quot;3&quot; unique_id=&quot;10391&quot;&gt;&lt;property id=&quot;20148&quot; value=&quot;5&quot;/&gt;&lt;property id=&quot;20300&quot; value=&quot;Slide 17 - &amp;quot;ESR Package Expansion&amp;quot;&quot;/&gt;&lt;property id=&quot;20307&quot; value=&quot;309&quot;/&gt;&lt;/object&gt;&lt;object type=&quot;3&quot; unique_id=&quot;10397&quot;&gt;&lt;property id=&quot;20148&quot; value=&quot;5&quot;/&gt;&lt;property id=&quot;20300&quot; value=&quot;Slide 18 - &amp;quot;Clarification Request Responses&amp;quot;&quot;/&gt;&lt;property id=&quot;20307&quot; value=&quot;293&quot;/&gt;&lt;/object&gt;&lt;object type=&quot;3&quot; unique_id=&quot;10401&quot;&gt;&lt;property id=&quot;20148&quot; value=&quot;5&quot;/&gt;&lt;property id=&quot;20300&quot; value=&quot;Slide 19 - &amp;quot;Appointment Packages&amp;quot;&quot;/&gt;&lt;property id=&quot;20307&quot; value=&quot;279&quot;/&gt;&lt;/object&gt;&lt;object type=&quot;3&quot; unique_id=&quot;10402&quot;&gt;&lt;property id=&quot;20148&quot; value=&quot;5&quot;/&gt;&lt;property id=&quot;20300&quot; value=&quot;Slide 20 - &amp;quot;Appointment Packages&amp;quot;&quot;/&gt;&lt;property id=&quot;20307&quot; value=&quot;280&quot;/&gt;&lt;/object&gt;&lt;object type=&quot;3&quot; unique_id=&quot;10403&quot;&gt;&lt;property id=&quot;20148&quot; value=&quot;5&quot;/&gt;&lt;property id=&quot;20300&quot; value=&quot;Slide 21 - &amp;quot;Modification Request&amp;quot;&quot;/&gt;&lt;property id=&quot;20307&quot; value=&quot;316&quot;/&gt;&lt;/object&gt;&lt;object type=&quot;3&quot; unique_id=&quot;10405&quot;&gt;&lt;property id=&quot;20148&quot; value=&quot;5&quot;/&gt;&lt;property id=&quot;20300&quot; value=&quot;Slide 22 - &amp;quot;Cancellations&amp;quot;&quot;/&gt;&lt;property id=&quot;20307&quot; value=&quot;283&quot;/&gt;&lt;/object&gt;&lt;object type=&quot;3&quot; unique_id=&quot;10407&quot;&gt;&lt;property id=&quot;20148&quot; value=&quot;5&quot;/&gt;&lt;property id=&quot;20300&quot; value=&quot;Slide 25 - &amp;quot;Exam Results Received Package&amp;quot;&quot;/&gt;&lt;property id=&quot;20307&quot; value=&quot;281&quot;/&gt;&lt;/object&gt;&lt;object type=&quot;3&quot; unique_id=&quot;10411&quot;&gt;&lt;property id=&quot;20148&quot; value=&quot;5&quot;/&gt;&lt;property id=&quot;20300&quot; value=&quot;Slide 26 - &amp;quot;Helpful Tips&amp;quot;&quot;/&gt;&lt;property id=&quot;20307&quot; value=&quot;284&quot;/&gt;&lt;/object&gt;&lt;object type=&quot;3&quot; unique_id=&quot;10504&quot;&gt;&lt;property id=&quot;20148&quot; value=&quot;5&quot;/&gt;&lt;property id=&quot;20300&quot; value=&quot;Slide 2 - &amp;quot;Objectives&amp;quot;&quot;/&gt;&lt;property id=&quot;20307&quot; value=&quot;332&quot;/&gt;&lt;/object&gt;&lt;object type=&quot;3&quot; unique_id=&quot;10506&quot;&gt;&lt;property id=&quot;20148&quot; value=&quot;5&quot;/&gt;&lt;property id=&quot;20300&quot; value=&quot;Slide 4 - &amp;quot;EMS State&amp;quot;&quot;/&gt;&lt;property id=&quot;20307&quot; value=&quot;320&quot;/&gt;&lt;/object&gt;&lt;object type=&quot;3&quot; unique_id=&quot;10507&quot;&gt;&lt;property id=&quot;20148&quot; value=&quot;5&quot;/&gt;&lt;property id=&quot;20300&quot; value=&quot;Slide 6 - &amp;quot;ESR Status (cont.)&amp;quot;&quot;/&gt;&lt;property id=&quot;20307&quot; value=&quot;322&quot;/&gt;&lt;/object&gt;&lt;object type=&quot;3&quot; unique_id=&quot;10508&quot;&gt;&lt;property id=&quot;20148&quot; value=&quot;5&quot;/&gt;&lt;property id=&quot;20300&quot; value=&quot;Slide 7 - &amp;quot;ESR Level Status Workflow&amp;quot;&quot;/&gt;&lt;property id=&quot;20307&quot; value=&quot;326&quot;/&gt;&lt;/object&gt;&lt;object type=&quot;3&quot; unique_id=&quot;10509&quot;&gt;&lt;property id=&quot;20148&quot; value=&quot;5&quot;/&gt;&lt;property id=&quot;20300&quot; value=&quot;Slide 8 - &amp;quot;ESR Level Status Information&amp;quot;&quot;/&gt;&lt;property id=&quot;20307&quot; value=&quot;331&quot;/&gt;&lt;/object&gt;&lt;object type=&quot;3&quot; unique_id=&quot;10510&quot;&gt;&lt;property id=&quot;20148&quot; value=&quot;5&quot;/&gt;&lt;property id=&quot;20300&quot; value=&quot;Slide 9 - &amp;quot;Contention Level Status&amp;quot;&quot;/&gt;&lt;property id=&quot;20307&quot; value=&quot;319&quot;/&gt;&lt;/object&gt;&lt;object type=&quot;3&quot; unique_id=&quot;10511&quot;&gt;&lt;property id=&quot;20148&quot; value=&quot;5&quot;/&gt;&lt;property id=&quot;20300&quot; value=&quot;Slide 10 - &amp;quot;Contention Level Status (cont.)&amp;quot;&quot;/&gt;&lt;property id=&quot;20307&quot; value=&quot;323&quot;/&gt;&lt;/object&gt;&lt;object type=&quot;3&quot; unique_id=&quot;10512&quot;&gt;&lt;property id=&quot;20148&quot; value=&quot;5&quot;/&gt;&lt;property id=&quot;20300&quot; value=&quot;Slide 11 - &amp;quot;Contention Level Status Workflow&amp;quot;&quot;/&gt;&lt;property id=&quot;20307&quot; value=&quot;327&quot;/&gt;&lt;/object&gt;&lt;object type=&quot;3&quot; unique_id=&quot;10513&quot;&gt;&lt;property id=&quot;20148&quot; value=&quot;5&quot;/&gt;&lt;property id=&quot;20300&quot; value=&quot;Slide 12 - &amp;quot;Contention Level Status Information&amp;quot;&quot;/&gt;&lt;property id=&quot;20307&quot; value=&quot;328&quot;/&gt;&lt;/object&gt;&lt;object type=&quot;3&quot; unique_id=&quot;10514&quot;&gt;&lt;property id=&quot;20148&quot; value=&quot;5&quot;/&gt;&lt;property id=&quot;20300&quot; value=&quot;Slide 13 - &amp;quot;EMS Status Snapshot&amp;quot;&quot;/&gt;&lt;property id=&quot;20307&quot; value=&quot;325&quot;/&gt;&lt;/object&gt;&lt;object type=&quot;3&quot; unique_id=&quot;10515&quot;&gt;&lt;property id=&quot;20148&quot; value=&quot;5&quot;/&gt;&lt;property id=&quot;20300&quot; value=&quot;Slide 15 - &amp;quot;ESR Package Messaging&amp;quot;&quot;/&gt;&lt;property id=&quot;20307&quot; value=&quot;330&quot;/&gt;&lt;/object&gt;&lt;object type=&quot;3&quot; unique_id=&quot;10516&quot;&gt;&lt;property id=&quot;20148&quot; value=&quot;5&quot;/&gt;&lt;property id=&quot;20300&quot; value=&quot;Slide 23 - &amp;quot;Cancellation Due to a No Show&amp;quot;&quot;/&gt;&lt;property id=&quot;20307&quot; value=&quot;329&quot;/&gt;&lt;/object&gt;&lt;object type=&quot;3&quot; unique_id=&quot;10517&quot;&gt;&lt;property id=&quot;20148&quot; value=&quot;5&quot;/&gt;&lt;property id=&quot;20300&quot; value=&quot;Slide 27 - &amp;quot;Questions&amp;quot;&quot;/&gt;&lt;property id=&quot;20307&quot; value=&quot;335&quot;/&gt;&lt;/object&gt;&lt;object type=&quot;3&quot; unique_id=&quot;11224&quot;&gt;&lt;property id=&quot;20148&quot; value=&quot;5&quot;/&gt;&lt;property id=&quot;20300&quot; value=&quot;Slide 16 - &amp;quot;ESR Package Fault Messaging&amp;quot;&quot;/&gt;&lt;property id=&quot;20307&quot; value=&quot;336&quot;/&gt;&lt;/object&gt;&lt;object type=&quot;3&quot; unique_id=&quot;12124&quot;&gt;&lt;property id=&quot;20148&quot; value=&quot;5&quot;/&gt;&lt;property id=&quot;20300&quot; value=&quot;Slide 24 - &amp;quot;CANCELLATION FLOW CHART&amp;quot;&quot;/&gt;&lt;property id=&quot;20307&quot; value=&quot;337&quot;/&gt;&lt;/object&gt;&lt;/object&gt;&lt;object type=&quot;8&quot; unique_id=&quot;10035&quot;&gt;&lt;/object&gt;&lt;/object&gt;&lt;/database&gt;"/>
  <p:tag name="SECTOMILLISECCONVERTED" val="1"/>
</p:tagLst>
</file>

<file path=ppt/theme/theme1.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1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3074A831581345B1F3D6F7D3427800" ma:contentTypeVersion="3" ma:contentTypeDescription="Create a new document." ma:contentTypeScope="" ma:versionID="f6be2b0e3470f4c05325821914bdc8a8">
  <xsd:schema xmlns:xsd="http://www.w3.org/2001/XMLSchema" xmlns:xs="http://www.w3.org/2001/XMLSchema" xmlns:p="http://schemas.microsoft.com/office/2006/metadata/properties" targetNamespace="http://schemas.microsoft.com/office/2006/metadata/properties" ma:root="true" ma:fieldsID="5d93e3dc67cd4a37f71bf2ba17a360c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40E7D5-012B-4209-A275-74F4100205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56592ED-5DFD-452D-9358-1822035976EB}">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1896547B-D5B3-41CE-A634-448A3A1A3A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17290</TotalTime>
  <Words>1794</Words>
  <Application>Microsoft Office PowerPoint</Application>
  <PresentationFormat>On-screen Show (4:3)</PresentationFormat>
  <Paragraphs>221</Paragraphs>
  <Slides>26</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Myriad Pro</vt:lpstr>
      <vt:lpstr>Times New Roman</vt:lpstr>
      <vt:lpstr>Wingdings</vt:lpstr>
      <vt:lpstr>10_Office Theme</vt:lpstr>
      <vt:lpstr>11_Office Theme</vt:lpstr>
      <vt:lpstr>    Post-Initial Exam Scheduling  Request (ESR) Training  </vt:lpstr>
      <vt:lpstr>Objectives</vt:lpstr>
      <vt:lpstr>VBMS EMS Current State</vt:lpstr>
      <vt:lpstr>EMS State</vt:lpstr>
      <vt:lpstr>ESR Status</vt:lpstr>
      <vt:lpstr>ESR Status (cont.)</vt:lpstr>
      <vt:lpstr>ESR Level Status Workflow</vt:lpstr>
      <vt:lpstr>ESR Level Status Information</vt:lpstr>
      <vt:lpstr>Contention Level Status</vt:lpstr>
      <vt:lpstr>Contention Level Status (cont.)</vt:lpstr>
      <vt:lpstr>Contention Level Status Workflow</vt:lpstr>
      <vt:lpstr>Contention Level Status Information</vt:lpstr>
      <vt:lpstr>EMS Status Snapshot</vt:lpstr>
      <vt:lpstr>ESR Packages</vt:lpstr>
      <vt:lpstr>ESR Package Messaging</vt:lpstr>
      <vt:lpstr>ESR Package Fault Messaging</vt:lpstr>
      <vt:lpstr>ESR Package Expansion</vt:lpstr>
      <vt:lpstr>Clarification Request Responses</vt:lpstr>
      <vt:lpstr>Appointment Packages</vt:lpstr>
      <vt:lpstr>Appointment Packages</vt:lpstr>
      <vt:lpstr>Modification Request</vt:lpstr>
      <vt:lpstr>Cancellations</vt:lpstr>
      <vt:lpstr>Cancellation Due to a No Show</vt:lpstr>
      <vt:lpstr>Exam Results Received Package</vt:lpstr>
      <vt:lpstr>Helpful Tips</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Post-Initial Exam Scheduling Request (ESR) Training PowerPoint Presentation</dc:title>
  <dc:subject>VSR, Pre-Discharge MSC, AQRS, RQRS, DRO, RVSR</dc:subject>
  <dc:creator>Department of Veterans Affairs, Veterans Benefits Administration, Compensation Service, STAFF</dc:creator>
  <cp:lastModifiedBy>Kathy Poole</cp:lastModifiedBy>
  <cp:revision>677</cp:revision>
  <cp:lastPrinted>2018-11-16T17:11:55Z</cp:lastPrinted>
  <dcterms:created xsi:type="dcterms:W3CDTF">2018-05-01T18:14:43Z</dcterms:created>
  <dcterms:modified xsi:type="dcterms:W3CDTF">2019-07-12T14:14:32Z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0x010100EF3074A831581345B1F3D6F7D3427800</vt:lpwstr>
  </property>
  <property fmtid="{D5CDD505-2E9C-101B-9397-08002B2CF9AE}" pid="3" name="_dlc_DocIdItemGuid">
    <vt:lpwstr>cb50da95-b914-401a-be6b-5cb99e5524fb</vt:lpwstr>
  </property>
  <property fmtid="{D5CDD505-2E9C-101B-9397-08002B2CF9AE}" pid="4" name="Language">
    <vt:lpwstr>en</vt:lpwstr>
  </property>
  <property fmtid="{D5CDD505-2E9C-101B-9397-08002B2CF9AE}" pid="5" name="Type">
    <vt:lpwstr>Presentation</vt:lpwstr>
  </property>
</Properties>
</file>