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 id="2147483671" r:id="rId5"/>
  </p:sldMasterIdLst>
  <p:notesMasterIdLst>
    <p:notesMasterId r:id="rId22"/>
  </p:notesMasterIdLst>
  <p:handoutMasterIdLst>
    <p:handoutMasterId r:id="rId23"/>
  </p:handoutMasterIdLst>
  <p:sldIdLst>
    <p:sldId id="305" r:id="rId6"/>
    <p:sldId id="320" r:id="rId7"/>
    <p:sldId id="304" r:id="rId8"/>
    <p:sldId id="288" r:id="rId9"/>
    <p:sldId id="321" r:id="rId10"/>
    <p:sldId id="302" r:id="rId11"/>
    <p:sldId id="325" r:id="rId12"/>
    <p:sldId id="308" r:id="rId13"/>
    <p:sldId id="309" r:id="rId14"/>
    <p:sldId id="299" r:id="rId15"/>
    <p:sldId id="322" r:id="rId16"/>
    <p:sldId id="300" r:id="rId17"/>
    <p:sldId id="301" r:id="rId18"/>
    <p:sldId id="319" r:id="rId19"/>
    <p:sldId id="310" r:id="rId20"/>
    <p:sldId id="275" r:id="rId21"/>
  </p:sldIdLst>
  <p:sldSz cx="9144000" cy="6858000" type="screen4x3"/>
  <p:notesSz cx="7010400" cy="92964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oinski, Sara, VBAVACO" initials="SSV" lastIdx="9" clrIdx="0">
    <p:extLst>
      <p:ext uri="{19B8F6BF-5375-455C-9EA6-DF929625EA0E}">
        <p15:presenceInfo xmlns:p15="http://schemas.microsoft.com/office/powerpoint/2012/main" userId="S-1-5-21-1409082233-764733703-682003330-447381" providerId="AD"/>
      </p:ext>
    </p:extLst>
  </p:cmAuthor>
  <p:cmAuthor id="2" name="Kennell, Jon, VBABALT\ACAD" initials="KJV" lastIdx="20" clrIdx="1">
    <p:extLst>
      <p:ext uri="{19B8F6BF-5375-455C-9EA6-DF929625EA0E}">
        <p15:presenceInfo xmlns:p15="http://schemas.microsoft.com/office/powerpoint/2012/main" userId="S-1-5-21-1409082233-764733703-682003330-4781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99FF99"/>
    <a:srgbClr val="F3E895"/>
    <a:srgbClr val="F7F5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196" autoAdjust="0"/>
    <p:restoredTop sz="94291" autoAdjust="0"/>
  </p:normalViewPr>
  <p:slideViewPr>
    <p:cSldViewPr>
      <p:cViewPr varScale="1">
        <p:scale>
          <a:sx n="110" d="100"/>
          <a:sy n="110" d="100"/>
        </p:scale>
        <p:origin x="396"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9D0A67-1A04-4345-BF9E-F110F5951973}"/>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E781985-1F00-4464-9CA3-9E4134E8EB7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F3AA5EC-C972-41DF-A81F-DEBF74A88F69}" type="datetimeFigureOut">
              <a:rPr lang="en-US" smtClean="0"/>
              <a:t>7/12/2019</a:t>
            </a:fld>
            <a:endParaRPr lang="en-US" dirty="0"/>
          </a:p>
        </p:txBody>
      </p:sp>
      <p:sp>
        <p:nvSpPr>
          <p:cNvPr id="4" name="Footer Placeholder 3">
            <a:extLst>
              <a:ext uri="{FF2B5EF4-FFF2-40B4-BE49-F238E27FC236}">
                <a16:creationId xmlns:a16="http://schemas.microsoft.com/office/drawing/2014/main" id="{2A216C28-F49F-4B3A-BEA7-C157614B7B4C}"/>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DC43074-49FD-4C3B-820F-45E05E2BF927}"/>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47A0CCB-C051-495F-A71A-F2FB8FF27220}" type="slidenum">
              <a:rPr lang="en-US" smtClean="0"/>
              <a:t>‹#›</a:t>
            </a:fld>
            <a:endParaRPr lang="en-US" dirty="0"/>
          </a:p>
        </p:txBody>
      </p:sp>
    </p:spTree>
    <p:extLst>
      <p:ext uri="{BB962C8B-B14F-4D97-AF65-F5344CB8AC3E}">
        <p14:creationId xmlns:p14="http://schemas.microsoft.com/office/powerpoint/2010/main" val="3073611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A12E0B4B-DA64-4159-9B43-C564B3017EA0}" type="datetimeFigureOut">
              <a:rPr lang="en-US" smtClean="0"/>
              <a:t>7/12/2019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51B54D1-27FA-4C6F-86D5-535F87F7DDF6}" type="slidenum">
              <a:rPr lang="en-US" smtClean="0"/>
              <a:t>‹#›</a:t>
            </a:fld>
            <a:endParaRPr lang="en-US" dirty="0"/>
          </a:p>
        </p:txBody>
      </p:sp>
    </p:spTree>
    <p:extLst>
      <p:ext uri="{BB962C8B-B14F-4D97-AF65-F5344CB8AC3E}">
        <p14:creationId xmlns:p14="http://schemas.microsoft.com/office/powerpoint/2010/main" val="1984822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1B54D1-27FA-4C6F-86D5-535F87F7DDF6}" type="slidenum">
              <a:rPr lang="en-US" smtClean="0"/>
              <a:t>1</a:t>
            </a:fld>
            <a:endParaRPr lang="en-US" dirty="0"/>
          </a:p>
        </p:txBody>
      </p:sp>
    </p:spTree>
    <p:extLst>
      <p:ext uri="{BB962C8B-B14F-4D97-AF65-F5344CB8AC3E}">
        <p14:creationId xmlns:p14="http://schemas.microsoft.com/office/powerpoint/2010/main" val="2722407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8570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078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83050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565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3793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9739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095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51B54D1-27FA-4C6F-86D5-535F87F7DDF6}" type="slidenum">
              <a:rPr lang="en-US" smtClean="0"/>
              <a:t>2</a:t>
            </a:fld>
            <a:endParaRPr lang="en-US" dirty="0"/>
          </a:p>
        </p:txBody>
      </p:sp>
    </p:spTree>
    <p:extLst>
      <p:ext uri="{BB962C8B-B14F-4D97-AF65-F5344CB8AC3E}">
        <p14:creationId xmlns:p14="http://schemas.microsoft.com/office/powerpoint/2010/main" val="3570770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dirty="0"/>
          </a:p>
        </p:txBody>
      </p:sp>
      <p:sp>
        <p:nvSpPr>
          <p:cNvPr id="4" name="Slide Number Placeholder 3"/>
          <p:cNvSpPr>
            <a:spLocks noGrp="1"/>
          </p:cNvSpPr>
          <p:nvPr>
            <p:ph type="sldNum" sz="quarter" idx="10"/>
          </p:nvPr>
        </p:nvSpPr>
        <p:spPr/>
        <p:txBody>
          <a:bodyPr/>
          <a:lstStyle/>
          <a:p>
            <a:fld id="{E51B54D1-27FA-4C6F-86D5-535F87F7DDF6}" type="slidenum">
              <a:rPr lang="en-US" smtClean="0"/>
              <a:t>3</a:t>
            </a:fld>
            <a:endParaRPr lang="en-US" dirty="0"/>
          </a:p>
        </p:txBody>
      </p:sp>
    </p:spTree>
    <p:extLst>
      <p:ext uri="{BB962C8B-B14F-4D97-AF65-F5344CB8AC3E}">
        <p14:creationId xmlns:p14="http://schemas.microsoft.com/office/powerpoint/2010/main" val="2092968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4430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2039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1924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5133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9939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1AA8B-F1CB-4C88-87A0-77ED109F6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5067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95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4223671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3198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21804" y="985808"/>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552799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3422726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98164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58450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3203259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3000550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1007115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3734843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21804" y="985808"/>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3926578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1511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3621002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16350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553233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3929977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5121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89055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5974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grpSp>
        <p:nvGrpSpPr>
          <p:cNvPr id="4" name="Group 3"/>
          <p:cNvGrpSpPr/>
          <p:nvPr userDrawn="1"/>
        </p:nvGrpSpPr>
        <p:grpSpPr>
          <a:xfrm>
            <a:off x="0" y="6140680"/>
            <a:ext cx="9144000" cy="731839"/>
            <a:chOff x="0" y="6140680"/>
            <a:chExt cx="9144000" cy="731839"/>
          </a:xfrm>
        </p:grpSpPr>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9" name="TextBox 8"/>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grpSp>
    </p:spTree>
    <p:extLst>
      <p:ext uri="{BB962C8B-B14F-4D97-AF65-F5344CB8AC3E}">
        <p14:creationId xmlns:p14="http://schemas.microsoft.com/office/powerpoint/2010/main" val="30760717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grpSp>
        <p:nvGrpSpPr>
          <p:cNvPr id="4" name="Group 3"/>
          <p:cNvGrpSpPr/>
          <p:nvPr userDrawn="1"/>
        </p:nvGrpSpPr>
        <p:grpSpPr>
          <a:xfrm>
            <a:off x="0" y="6140680"/>
            <a:ext cx="9144000" cy="731839"/>
            <a:chOff x="0" y="6140680"/>
            <a:chExt cx="9144000" cy="731839"/>
          </a:xfrm>
        </p:grpSpPr>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9" name="TextBox 8"/>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grpSp>
    </p:spTree>
    <p:extLst>
      <p:ext uri="{BB962C8B-B14F-4D97-AF65-F5344CB8AC3E}">
        <p14:creationId xmlns:p14="http://schemas.microsoft.com/office/powerpoint/2010/main" val="229261354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6.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5.xml"/><Relationship Id="rId5" Type="http://schemas.openxmlformats.org/officeDocument/2006/relationships/image" Target="../media/image5.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26645"/>
            <a:ext cx="7772400" cy="1470025"/>
          </a:xfrm>
        </p:spPr>
        <p:txBody>
          <a:bodyPr>
            <a:normAutofit fontScale="90000"/>
          </a:bodyPr>
          <a:lstStyle/>
          <a:p>
            <a:br>
              <a:rPr lang="en-US" b="1" dirty="0"/>
            </a:br>
            <a:br>
              <a:rPr lang="en-US" b="1" dirty="0"/>
            </a:br>
            <a:br>
              <a:rPr lang="en-US" b="1" dirty="0"/>
            </a:br>
            <a:br>
              <a:rPr lang="en-US" b="1" dirty="0"/>
            </a:br>
            <a:r>
              <a:rPr lang="en-US" b="1" dirty="0">
                <a:latin typeface="Times New Roman" panose="02020603050405020304" pitchFamily="18" charset="0"/>
                <a:cs typeface="Times New Roman" panose="02020603050405020304" pitchFamily="18" charset="0"/>
              </a:rPr>
              <a:t>Enhanced ESR Rework Submission Training</a:t>
            </a:r>
            <a:br>
              <a:rPr lang="en-US" dirty="0"/>
            </a:br>
            <a:br>
              <a:rPr lang="en-US" sz="12200" b="1" dirty="0">
                <a:solidFill>
                  <a:schemeClr val="bg1">
                    <a:lumMod val="75000"/>
                  </a:schemeClr>
                </a:solidFill>
              </a:rPr>
            </a:br>
            <a:endParaRPr lang="en-US" dirty="0"/>
          </a:p>
        </p:txBody>
      </p:sp>
      <p:sp>
        <p:nvSpPr>
          <p:cNvPr id="4" name="Subtitle 2"/>
          <p:cNvSpPr txBox="1">
            <a:spLocks/>
          </p:cNvSpPr>
          <p:nvPr/>
        </p:nvSpPr>
        <p:spPr>
          <a:xfrm>
            <a:off x="228600" y="4572000"/>
            <a:ext cx="8686800" cy="1371600"/>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b="1" dirty="0">
                <a:solidFill>
                  <a:schemeClr val="tx1"/>
                </a:solidFill>
                <a:latin typeface="Times New Roman" panose="02020603050405020304" pitchFamily="18" charset="0"/>
                <a:cs typeface="Times New Roman" panose="02020603050405020304" pitchFamily="18" charset="0"/>
              </a:rPr>
              <a:t>June 2019                                                                                           Compensation Services</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7" name="Picture 4" descr="dvaseal">
            <a:extLst>
              <a:ext uri="{FF2B5EF4-FFF2-40B4-BE49-F238E27FC236}">
                <a16:creationId xmlns:a16="http://schemas.microsoft.com/office/drawing/2014/main" id="{5F56BB44-4930-4C95-9D7A-BA34240E9A44}"/>
              </a:ext>
            </a:extLst>
          </p:cNvPr>
          <p:cNvPicPr>
            <a:picLocks noChangeAspect="1" noChangeArrowheads="1"/>
          </p:cNvPicPr>
          <p:nvPr/>
        </p:nvPicPr>
        <p:blipFill>
          <a:blip r:embed="rId3"/>
          <a:srcRect/>
          <a:stretch>
            <a:fillRect/>
          </a:stretch>
        </p:blipFill>
        <p:spPr bwMode="auto">
          <a:xfrm>
            <a:off x="3886200" y="1179715"/>
            <a:ext cx="1371600" cy="1371600"/>
          </a:xfrm>
          <a:prstGeom prst="rect">
            <a:avLst/>
          </a:prstGeom>
          <a:noFill/>
          <a:ln w="9525">
            <a:noFill/>
            <a:miter lim="800000"/>
            <a:headEnd/>
            <a:tailEnd/>
          </a:ln>
        </p:spPr>
      </p:pic>
      <p:pic>
        <p:nvPicPr>
          <p:cNvPr id="6" name="Picture 5">
            <a:extLst>
              <a:ext uri="{FF2B5EF4-FFF2-40B4-BE49-F238E27FC236}">
                <a16:creationId xmlns:a16="http://schemas.microsoft.com/office/drawing/2014/main" id="{389CE1A6-7EE4-4423-9CAE-261B06246E29}"/>
              </a:ext>
            </a:extLst>
          </p:cNvPr>
          <p:cNvPicPr>
            <a:picLocks noChangeAspect="1"/>
          </p:cNvPicPr>
          <p:nvPr/>
        </p:nvPicPr>
        <p:blipFill>
          <a:blip r:embed="rId4"/>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2280935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B115A89-9516-4D90-B235-24AACA1DC2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A99F2655-6517-49E4-B9DA-D1ADD7470885}"/>
              </a:ext>
            </a:extLst>
          </p:cNvPr>
          <p:cNvSpPr>
            <a:spLocks noGrp="1"/>
          </p:cNvSpPr>
          <p:nvPr>
            <p:ph type="title"/>
          </p:nvPr>
        </p:nvSpPr>
        <p:spPr>
          <a:xfrm>
            <a:off x="0" y="-76201"/>
            <a:ext cx="9144000" cy="853909"/>
          </a:xfrm>
        </p:spPr>
        <p:txBody>
          <a:bodyPr>
            <a:normAutofit/>
          </a:bodyPr>
          <a:lstStyle/>
          <a:p>
            <a:r>
              <a:rPr lang="en-US" sz="3600" dirty="0">
                <a:latin typeface="Times New Roman" panose="02020603050405020304" pitchFamily="18" charset="0"/>
                <a:cs typeface="Times New Roman" panose="02020603050405020304" pitchFamily="18" charset="0"/>
              </a:rPr>
              <a:t>Rework Request-Contention Information</a:t>
            </a:r>
          </a:p>
        </p:txBody>
      </p:sp>
      <p:pic>
        <p:nvPicPr>
          <p:cNvPr id="8197" name="Picture 1" descr="image001">
            <a:extLst>
              <a:ext uri="{FF2B5EF4-FFF2-40B4-BE49-F238E27FC236}">
                <a16:creationId xmlns:a16="http://schemas.microsoft.com/office/drawing/2014/main" id="{121BA5C0-A76B-406A-A4F0-B4FD74C4B5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186888"/>
            <a:ext cx="8077200" cy="3340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3E763EF2-2BC8-4440-A5C0-A5604B1BEA75}"/>
              </a:ext>
            </a:extLst>
          </p:cNvPr>
          <p:cNvSpPr txBox="1"/>
          <p:nvPr/>
        </p:nvSpPr>
        <p:spPr>
          <a:xfrm>
            <a:off x="304800" y="1066800"/>
            <a:ext cx="8382000" cy="9541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The user must select rework type, rework reasons and rationale for rework.</a:t>
            </a:r>
          </a:p>
        </p:txBody>
      </p:sp>
      <p:pic>
        <p:nvPicPr>
          <p:cNvPr id="6" name="Picture 5">
            <a:extLst>
              <a:ext uri="{FF2B5EF4-FFF2-40B4-BE49-F238E27FC236}">
                <a16:creationId xmlns:a16="http://schemas.microsoft.com/office/drawing/2014/main" id="{9D4A8272-EE8A-4675-9AE9-9E0566C0078A}"/>
              </a:ext>
            </a:extLst>
          </p:cNvPr>
          <p:cNvPicPr>
            <a:picLocks noChangeAspect="1"/>
          </p:cNvPicPr>
          <p:nvPr/>
        </p:nvPicPr>
        <p:blipFill>
          <a:blip r:embed="rId4"/>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2547289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B115A89-9516-4D90-B235-24AACA1DC2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A99F2655-6517-49E4-B9DA-D1ADD7470885}"/>
              </a:ext>
            </a:extLst>
          </p:cNvPr>
          <p:cNvSpPr>
            <a:spLocks noGrp="1"/>
          </p:cNvSpPr>
          <p:nvPr>
            <p:ph type="title"/>
          </p:nvPr>
        </p:nvSpPr>
        <p:spPr>
          <a:xfrm>
            <a:off x="0" y="-76201"/>
            <a:ext cx="9144000" cy="838201"/>
          </a:xfrm>
        </p:spPr>
        <p:txBody>
          <a:bodyPr>
            <a:normAutofit/>
          </a:bodyPr>
          <a:lstStyle/>
          <a:p>
            <a:r>
              <a:rPr lang="en-US" sz="3200" dirty="0">
                <a:latin typeface="Times New Roman" panose="02020603050405020304" pitchFamily="18" charset="0"/>
                <a:cs typeface="Times New Roman" panose="02020603050405020304" pitchFamily="18" charset="0"/>
              </a:rPr>
              <a:t>Rework Request-Contention Information (cont.)</a:t>
            </a:r>
          </a:p>
        </p:txBody>
      </p:sp>
      <p:sp>
        <p:nvSpPr>
          <p:cNvPr id="2" name="Rectangle 1">
            <a:extLst>
              <a:ext uri="{FF2B5EF4-FFF2-40B4-BE49-F238E27FC236}">
                <a16:creationId xmlns:a16="http://schemas.microsoft.com/office/drawing/2014/main" id="{5B3A1015-2486-4182-B6B4-A22D3060F231}"/>
              </a:ext>
            </a:extLst>
          </p:cNvPr>
          <p:cNvSpPr/>
          <p:nvPr/>
        </p:nvSpPr>
        <p:spPr>
          <a:xfrm>
            <a:off x="533400" y="838200"/>
            <a:ext cx="7924800" cy="1043619"/>
          </a:xfrm>
          <a:prstGeom prst="rect">
            <a:avLst/>
          </a:prstGeom>
        </p:spPr>
        <p:txBody>
          <a:bodyPr wrap="square">
            <a:spAutoFit/>
          </a:bodyPr>
          <a:lstStyle/>
          <a:p>
            <a:pPr marR="0" lvl="0">
              <a:lnSpc>
                <a:spcPct val="115000"/>
              </a:lnSpc>
              <a:spcBef>
                <a:spcPts val="0"/>
              </a:spcBef>
              <a:spcAft>
                <a:spcPts val="1000"/>
              </a:spcAft>
              <a:tabLst>
                <a:tab pos="1928495" algn="l"/>
                <a:tab pos="5943600" algn="r"/>
              </a:tabLst>
            </a:pPr>
            <a:r>
              <a:rPr lang="en-US" sz="2800" dirty="0">
                <a:latin typeface="Times New Roman" panose="02020603050405020304" pitchFamily="18" charset="0"/>
                <a:ea typeface="Calibri" panose="020F0502020204030204" pitchFamily="34" charset="0"/>
                <a:cs typeface="Times New Roman" panose="02020603050405020304" pitchFamily="18" charset="0"/>
              </a:rPr>
              <a:t>User will select the appropriate DBQ and provide any special instructions if necessary. </a:t>
            </a:r>
          </a:p>
        </p:txBody>
      </p:sp>
      <p:pic>
        <p:nvPicPr>
          <p:cNvPr id="5" name="Picture 4">
            <a:extLst>
              <a:ext uri="{FF2B5EF4-FFF2-40B4-BE49-F238E27FC236}">
                <a16:creationId xmlns:a16="http://schemas.microsoft.com/office/drawing/2014/main" id="{D27171C0-A6F2-46CB-9FCD-BFFB1171D0D9}"/>
              </a:ext>
            </a:extLst>
          </p:cNvPr>
          <p:cNvPicPr>
            <a:picLocks noChangeAspect="1"/>
          </p:cNvPicPr>
          <p:nvPr/>
        </p:nvPicPr>
        <p:blipFill>
          <a:blip r:embed="rId3"/>
          <a:stretch>
            <a:fillRect/>
          </a:stretch>
        </p:blipFill>
        <p:spPr>
          <a:xfrm>
            <a:off x="685800" y="1905000"/>
            <a:ext cx="7620000" cy="3479590"/>
          </a:xfrm>
          <a:prstGeom prst="rect">
            <a:avLst/>
          </a:prstGeom>
        </p:spPr>
      </p:pic>
      <p:pic>
        <p:nvPicPr>
          <p:cNvPr id="6" name="Picture 5">
            <a:extLst>
              <a:ext uri="{FF2B5EF4-FFF2-40B4-BE49-F238E27FC236}">
                <a16:creationId xmlns:a16="http://schemas.microsoft.com/office/drawing/2014/main" id="{E72387B5-CF10-40FC-8239-8EAF45051DFE}"/>
              </a:ext>
            </a:extLst>
          </p:cNvPr>
          <p:cNvPicPr>
            <a:picLocks noChangeAspect="1"/>
          </p:cNvPicPr>
          <p:nvPr/>
        </p:nvPicPr>
        <p:blipFill>
          <a:blip r:embed="rId4"/>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1805385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211F4-3C7B-45C6-8A39-59B715A4978A}"/>
              </a:ext>
            </a:extLst>
          </p:cNvPr>
          <p:cNvSpPr>
            <a:spLocks noGrp="1"/>
          </p:cNvSpPr>
          <p:nvPr>
            <p:ph idx="1"/>
          </p:nvPr>
        </p:nvSpPr>
        <p:spPr>
          <a:xfrm>
            <a:off x="457200" y="990600"/>
            <a:ext cx="8229600" cy="4648200"/>
          </a:xfrm>
        </p:spPr>
        <p:txBody>
          <a:bodyPr>
            <a:normAutofit fontScale="92500" lnSpcReduction="20000"/>
          </a:bodyPr>
          <a:lstStyle/>
          <a:p>
            <a:pPr marL="0" indent="0">
              <a:buNone/>
            </a:pPr>
            <a:r>
              <a:rPr lang="en-US" sz="2800" dirty="0">
                <a:latin typeface="Times New Roman" panose="02020603050405020304" pitchFamily="18" charset="0"/>
                <a:cs typeface="Times New Roman" panose="02020603050405020304" pitchFamily="18" charset="0"/>
              </a:rPr>
              <a:t>Once user selects the preview tab, a PDF of the examination request is generated for review.</a:t>
            </a:r>
          </a:p>
          <a:p>
            <a:pPr marL="0" indent="0">
              <a:buNone/>
            </a:pPr>
            <a:r>
              <a:rPr lang="en-US" sz="2800" dirty="0">
                <a:latin typeface="Times New Roman" panose="02020603050405020304" pitchFamily="18" charset="0"/>
                <a:cs typeface="Times New Roman" panose="02020603050405020304" pitchFamily="18" charset="0"/>
              </a:rPr>
              <a:t>–The system automatically populates language from the previous ESR so additional language should only pertain to the reason for the “</a:t>
            </a:r>
            <a:r>
              <a:rPr lang="en-US" sz="2800" i="1" dirty="0">
                <a:latin typeface="Times New Roman" panose="02020603050405020304" pitchFamily="18" charset="0"/>
                <a:cs typeface="Times New Roman" panose="02020603050405020304" pitchFamily="18" charset="0"/>
              </a:rPr>
              <a:t>Rework</a:t>
            </a:r>
            <a:r>
              <a:rPr lang="en-US" sz="2800" dirty="0">
                <a:latin typeface="Times New Roman" panose="02020603050405020304" pitchFamily="18" charset="0"/>
                <a:cs typeface="Times New Roman" panose="02020603050405020304" pitchFamily="18" charset="0"/>
              </a:rPr>
              <a:t>” request. Information entered incorrectly will require the user to make the appropriate revisions.</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Note</a:t>
            </a:r>
            <a:r>
              <a:rPr lang="en-US" sz="2800" dirty="0">
                <a:latin typeface="Times New Roman" panose="02020603050405020304" pitchFamily="18" charset="0"/>
                <a:cs typeface="Times New Roman" panose="02020603050405020304" pitchFamily="18" charset="0"/>
              </a:rPr>
              <a:t>: Once “</a:t>
            </a:r>
            <a:r>
              <a:rPr lang="en-US" sz="2800" i="1" dirty="0">
                <a:latin typeface="Times New Roman" panose="02020603050405020304" pitchFamily="18" charset="0"/>
                <a:cs typeface="Times New Roman" panose="02020603050405020304" pitchFamily="18" charset="0"/>
              </a:rPr>
              <a:t>Rework” </a:t>
            </a:r>
            <a:r>
              <a:rPr lang="en-US" sz="2800" dirty="0">
                <a:latin typeface="Times New Roman" panose="02020603050405020304" pitchFamily="18" charset="0"/>
                <a:cs typeface="Times New Roman" panose="02020603050405020304" pitchFamily="18" charset="0"/>
              </a:rPr>
              <a:t>is submitted changes cannot be made </a:t>
            </a:r>
          </a:p>
        </p:txBody>
      </p:sp>
      <p:sp>
        <p:nvSpPr>
          <p:cNvPr id="3" name="Slide Number Placeholder 2">
            <a:extLst>
              <a:ext uri="{FF2B5EF4-FFF2-40B4-BE49-F238E27FC236}">
                <a16:creationId xmlns:a16="http://schemas.microsoft.com/office/drawing/2014/main" id="{2A11C8D0-BBEA-40DA-BF51-78797CDD967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BA79B85E-22A4-40A8-9B7A-7FA151B90971}"/>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Exam Rework-Preview</a:t>
            </a:r>
          </a:p>
        </p:txBody>
      </p:sp>
      <p:pic>
        <p:nvPicPr>
          <p:cNvPr id="5" name="Picture 4">
            <a:extLst>
              <a:ext uri="{FF2B5EF4-FFF2-40B4-BE49-F238E27FC236}">
                <a16:creationId xmlns:a16="http://schemas.microsoft.com/office/drawing/2014/main" id="{A559C4B2-39C0-4253-9932-CE26A43ABB09}"/>
              </a:ext>
            </a:extLst>
          </p:cNvPr>
          <p:cNvPicPr>
            <a:picLocks noChangeAspect="1"/>
          </p:cNvPicPr>
          <p:nvPr/>
        </p:nvPicPr>
        <p:blipFill>
          <a:blip r:embed="rId3"/>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182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74A56E-DD6A-4851-9FA9-83C32BE2FB2F}"/>
              </a:ext>
            </a:extLst>
          </p:cNvPr>
          <p:cNvSpPr>
            <a:spLocks noGrp="1"/>
          </p:cNvSpPr>
          <p:nvPr>
            <p:ph idx="1"/>
          </p:nvPr>
        </p:nvSpPr>
        <p:spPr>
          <a:xfrm>
            <a:off x="304800" y="762000"/>
            <a:ext cx="8610600" cy="2133600"/>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EMS will automatically select the MDE Vendor who previously completed the examination.</a:t>
            </a: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7F630E2D-A312-4F59-9B69-E85214BCB50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25E73B02-E030-472E-A400-0326BF5FE644}"/>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Rework Request-Submit</a:t>
            </a:r>
          </a:p>
        </p:txBody>
      </p:sp>
      <p:pic>
        <p:nvPicPr>
          <p:cNvPr id="7" name="Picture 6">
            <a:extLst>
              <a:ext uri="{FF2B5EF4-FFF2-40B4-BE49-F238E27FC236}">
                <a16:creationId xmlns:a16="http://schemas.microsoft.com/office/drawing/2014/main" id="{9C353043-E91D-43C9-969D-2B1C124526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2133600"/>
            <a:ext cx="6400800" cy="3157131"/>
          </a:xfrm>
          <a:prstGeom prst="rect">
            <a:avLst/>
          </a:prstGeom>
        </p:spPr>
      </p:pic>
      <p:pic>
        <p:nvPicPr>
          <p:cNvPr id="6" name="Picture 5">
            <a:extLst>
              <a:ext uri="{FF2B5EF4-FFF2-40B4-BE49-F238E27FC236}">
                <a16:creationId xmlns:a16="http://schemas.microsoft.com/office/drawing/2014/main" id="{1BCBA840-8380-4EBF-8B97-968E5C087C56}"/>
              </a:ext>
            </a:extLst>
          </p:cNvPr>
          <p:cNvPicPr>
            <a:picLocks noChangeAspect="1"/>
          </p:cNvPicPr>
          <p:nvPr/>
        </p:nvPicPr>
        <p:blipFill>
          <a:blip r:embed="rId4"/>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1021712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336B3BA-9B7A-4698-9FDE-54185013833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CE11D746-4400-43FA-9148-4821A08FA9D0}"/>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ESR-Rework Status</a:t>
            </a:r>
          </a:p>
        </p:txBody>
      </p:sp>
      <p:sp>
        <p:nvSpPr>
          <p:cNvPr id="6" name="Content Placeholder 5">
            <a:extLst>
              <a:ext uri="{FF2B5EF4-FFF2-40B4-BE49-F238E27FC236}">
                <a16:creationId xmlns:a16="http://schemas.microsoft.com/office/drawing/2014/main" id="{D676142A-92F0-4379-A3B2-717CCADB6A93}"/>
              </a:ext>
            </a:extLst>
          </p:cNvPr>
          <p:cNvSpPr>
            <a:spLocks noGrp="1"/>
          </p:cNvSpPr>
          <p:nvPr>
            <p:ph idx="1"/>
          </p:nvPr>
        </p:nvSpPr>
        <p:spPr>
          <a:xfrm>
            <a:off x="223836" y="985838"/>
            <a:ext cx="8386763" cy="4576762"/>
          </a:xfrm>
        </p:spPr>
        <p:txBody>
          <a:bodyPr>
            <a:normAutofit/>
          </a:bodyPr>
          <a:lstStyle/>
          <a:p>
            <a:r>
              <a:rPr lang="en-US" sz="2800" dirty="0">
                <a:latin typeface="Times New Roman" panose="02020603050405020304" pitchFamily="18" charset="0"/>
                <a:cs typeface="Times New Roman" panose="02020603050405020304" pitchFamily="18" charset="0"/>
              </a:rPr>
              <a:t>Once “</a:t>
            </a:r>
            <a:r>
              <a:rPr lang="en-US" sz="2800" i="1" dirty="0">
                <a:latin typeface="Times New Roman" panose="02020603050405020304" pitchFamily="18" charset="0"/>
                <a:cs typeface="Times New Roman" panose="02020603050405020304" pitchFamily="18" charset="0"/>
              </a:rPr>
              <a:t>Rework” </a:t>
            </a:r>
            <a:r>
              <a:rPr lang="en-US" sz="2800" dirty="0">
                <a:latin typeface="Times New Roman" panose="02020603050405020304" pitchFamily="18" charset="0"/>
                <a:cs typeface="Times New Roman" panose="02020603050405020304" pitchFamily="18" charset="0"/>
              </a:rPr>
              <a:t>ESR has been submitted the exam summary screen will show the details of ESR</a:t>
            </a:r>
          </a:p>
          <a:p>
            <a:r>
              <a:rPr lang="en-US" sz="2800" dirty="0">
                <a:latin typeface="Times New Roman" panose="02020603050405020304" pitchFamily="18" charset="0"/>
                <a:cs typeface="Times New Roman" panose="02020603050405020304" pitchFamily="18" charset="0"/>
              </a:rPr>
              <a:t>The status will indicate “</a:t>
            </a:r>
            <a:r>
              <a:rPr lang="en-US" sz="2800" i="1" dirty="0">
                <a:latin typeface="Times New Roman" panose="02020603050405020304" pitchFamily="18" charset="0"/>
                <a:cs typeface="Times New Roman" panose="02020603050405020304" pitchFamily="18" charset="0"/>
              </a:rPr>
              <a:t>Processing</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 Rework ESR cannot be modified while in “Processing”</a:t>
            </a: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Note: </a:t>
            </a:r>
            <a:r>
              <a:rPr lang="en-US" sz="2800" dirty="0">
                <a:latin typeface="Times New Roman" panose="02020603050405020304" pitchFamily="18" charset="0"/>
                <a:cs typeface="Times New Roman" panose="02020603050405020304" pitchFamily="18" charset="0"/>
              </a:rPr>
              <a:t>The “</a:t>
            </a:r>
            <a:r>
              <a:rPr lang="en-US" sz="2800" i="1" dirty="0">
                <a:latin typeface="Times New Roman" panose="02020603050405020304" pitchFamily="18" charset="0"/>
                <a:cs typeface="Times New Roman" panose="02020603050405020304" pitchFamily="18" charset="0"/>
              </a:rPr>
              <a:t>Rework” </a:t>
            </a:r>
            <a:r>
              <a:rPr lang="en-US" sz="2800" dirty="0">
                <a:latin typeface="Times New Roman" panose="02020603050405020304" pitchFamily="18" charset="0"/>
                <a:cs typeface="Times New Roman" panose="02020603050405020304" pitchFamily="18" charset="0"/>
              </a:rPr>
              <a:t>ESR will have the same EMS messaging.</a:t>
            </a:r>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pPr marL="0" indent="0">
              <a:buNone/>
            </a:pPr>
            <a:endParaRPr lang="en-US" dirty="0"/>
          </a:p>
          <a:p>
            <a:pPr marL="0" indent="0">
              <a:buNone/>
            </a:pPr>
            <a:endParaRPr lang="en-US" b="1" dirty="0"/>
          </a:p>
          <a:p>
            <a:pPr marL="0" indent="0">
              <a:buNone/>
            </a:pPr>
            <a:endParaRPr lang="en-US" b="1" dirty="0"/>
          </a:p>
          <a:p>
            <a:pPr marL="0" indent="0">
              <a:buNone/>
            </a:pPr>
            <a:endParaRPr lang="en-US" b="1" dirty="0"/>
          </a:p>
          <a:p>
            <a:pPr marL="0" indent="0">
              <a:buNone/>
            </a:pPr>
            <a:endParaRPr lang="en-US" dirty="0"/>
          </a:p>
          <a:p>
            <a:pPr marL="457200" lvl="1"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pPr marL="0" indent="0">
              <a:buNone/>
            </a:pPr>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81487C22-32C4-4E17-8576-9C337AEAC46A}"/>
              </a:ext>
            </a:extLst>
          </p:cNvPr>
          <p:cNvPicPr>
            <a:picLocks noChangeAspect="1"/>
          </p:cNvPicPr>
          <p:nvPr/>
        </p:nvPicPr>
        <p:blipFill>
          <a:blip r:embed="rId3"/>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645973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1E697D-E1D1-44BB-8524-9A4765AB663E}"/>
              </a:ext>
            </a:extLst>
          </p:cNvPr>
          <p:cNvSpPr>
            <a:spLocks noGrp="1"/>
          </p:cNvSpPr>
          <p:nvPr>
            <p:ph idx="1"/>
          </p:nvPr>
        </p:nvSpPr>
        <p:spPr>
          <a:xfrm>
            <a:off x="381000" y="990601"/>
            <a:ext cx="8416472" cy="4191000"/>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If EMS rework functionality is not available and you are needing to submit as new exam, you can use the clone function to avoid re-entering the ESR.</a:t>
            </a:r>
          </a:p>
        </p:txBody>
      </p:sp>
      <p:sp>
        <p:nvSpPr>
          <p:cNvPr id="3" name="Slide Number Placeholder 2">
            <a:extLst>
              <a:ext uri="{FF2B5EF4-FFF2-40B4-BE49-F238E27FC236}">
                <a16:creationId xmlns:a16="http://schemas.microsoft.com/office/drawing/2014/main" id="{61987185-C5C5-4E73-9FDB-40387652F87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6E803ADC-5280-4D2D-9575-7489A4702F94}"/>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Copy ESR function for Rework</a:t>
            </a:r>
          </a:p>
        </p:txBody>
      </p:sp>
      <p:pic>
        <p:nvPicPr>
          <p:cNvPr id="1026" name="Picture 1" descr="image001">
            <a:extLst>
              <a:ext uri="{FF2B5EF4-FFF2-40B4-BE49-F238E27FC236}">
                <a16:creationId xmlns:a16="http://schemas.microsoft.com/office/drawing/2014/main" id="{6F9B5044-EBA9-422D-A42E-E69CB84C0D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685" y="2583183"/>
            <a:ext cx="8776915" cy="2933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897C9078-9669-49A8-B851-20DAA3AFC518}"/>
              </a:ext>
            </a:extLst>
          </p:cNvPr>
          <p:cNvPicPr>
            <a:picLocks noChangeAspect="1"/>
          </p:cNvPicPr>
          <p:nvPr/>
        </p:nvPicPr>
        <p:blipFill>
          <a:blip r:embed="rId4"/>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207582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57150" indent="0">
              <a:buNone/>
            </a:pPr>
            <a:endParaRPr lang="en-US" sz="2400" dirty="0">
              <a:solidFill>
                <a:schemeClr val="tx2"/>
              </a:solidFill>
              <a:latin typeface="Arial" panose="020B0604020202020204" pitchFamily="34" charset="0"/>
              <a:cs typeface="Arial" panose="020B0604020202020204" pitchFamily="34" charset="0"/>
            </a:endParaRPr>
          </a:p>
          <a:p>
            <a:pPr marL="57150" indent="0">
              <a:buNone/>
            </a:pPr>
            <a:r>
              <a:rPr lang="en-US" sz="2400" dirty="0">
                <a:solidFill>
                  <a:schemeClr val="tx2"/>
                </a:solidFill>
                <a:latin typeface="Arial" panose="020B0604020202020204" pitchFamily="34" charset="0"/>
                <a:cs typeface="Arial" panose="020B0604020202020204" pitchFamily="34" charset="0"/>
              </a:rPr>
              <a:t>							</a:t>
            </a:r>
          </a:p>
          <a:p>
            <a:pPr marL="57150" indent="0">
              <a:buNone/>
            </a:pPr>
            <a:r>
              <a:rPr lang="en-US" sz="2400" dirty="0">
                <a:solidFill>
                  <a:schemeClr val="tx2"/>
                </a:solidFill>
                <a:latin typeface="Arial" panose="020B0604020202020204" pitchFamily="34" charset="0"/>
                <a:cs typeface="Arial" panose="020B0604020202020204" pitchFamily="34" charset="0"/>
              </a:rPr>
              <a:t>							</a:t>
            </a:r>
            <a:endParaRPr lang="en-US" sz="96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rmAutofit fontScale="90000"/>
          </a:bodyPr>
          <a:lstStyle/>
          <a:p>
            <a:r>
              <a:rPr lang="en-US" dirty="0"/>
              <a:t>Questions</a:t>
            </a:r>
          </a:p>
        </p:txBody>
      </p:sp>
      <p:pic>
        <p:nvPicPr>
          <p:cNvPr id="5" name="Picture 2" descr="Questions icon" title="Questions">
            <a:extLst>
              <a:ext uri="{FF2B5EF4-FFF2-40B4-BE49-F238E27FC236}">
                <a16:creationId xmlns:a16="http://schemas.microsoft.com/office/drawing/2014/main" id="{5CE2421C-04D8-42A4-80E9-31D510260C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0985" y="1417622"/>
            <a:ext cx="4302030" cy="422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BFC6824D-D0C7-4365-A447-29017B1643C0}"/>
              </a:ext>
            </a:extLst>
          </p:cNvPr>
          <p:cNvPicPr>
            <a:picLocks noChangeAspect="1"/>
          </p:cNvPicPr>
          <p:nvPr/>
        </p:nvPicPr>
        <p:blipFill>
          <a:blip r:embed="rId4"/>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2028614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044F96-5429-480F-8B41-B81521D103F2}"/>
              </a:ext>
            </a:extLst>
          </p:cNvPr>
          <p:cNvSpPr>
            <a:spLocks noGrp="1"/>
          </p:cNvSpPr>
          <p:nvPr>
            <p:ph idx="1"/>
          </p:nvPr>
        </p:nvSpPr>
        <p:spPr>
          <a:xfrm>
            <a:off x="457200" y="990600"/>
            <a:ext cx="8229600" cy="5029200"/>
          </a:xfrm>
        </p:spPr>
        <p:txBody>
          <a:bodyPr>
            <a:normAutofit/>
          </a:bodyPr>
          <a:lstStyle/>
          <a:p>
            <a:pPr marL="0" lvl="0" indent="0">
              <a:buNone/>
            </a:pPr>
            <a:r>
              <a:rPr lang="en-US" sz="2800" dirty="0">
                <a:latin typeface="Times New Roman" panose="02020603050405020304" pitchFamily="18" charset="0"/>
                <a:cs typeface="Times New Roman" panose="02020603050405020304" pitchFamily="18" charset="0"/>
              </a:rPr>
              <a:t>In order to accomplish the purpose of this lesson, the user will be required to accomplish the following lesson objectives.</a:t>
            </a:r>
          </a:p>
          <a:p>
            <a:pPr lvl="0"/>
            <a:r>
              <a:rPr lang="en-US" sz="2800" dirty="0">
                <a:latin typeface="Times New Roman" panose="02020603050405020304" pitchFamily="18" charset="0"/>
                <a:cs typeface="Times New Roman" panose="02020603050405020304" pitchFamily="18" charset="0"/>
              </a:rPr>
              <a:t>Understanding System Details when entering a “</a:t>
            </a:r>
            <a:r>
              <a:rPr lang="en-US" sz="2800" i="1" dirty="0">
                <a:latin typeface="Times New Roman" panose="02020603050405020304" pitchFamily="18" charset="0"/>
                <a:cs typeface="Times New Roman" panose="02020603050405020304" pitchFamily="18" charset="0"/>
              </a:rPr>
              <a:t>Rework” </a:t>
            </a:r>
            <a:r>
              <a:rPr lang="en-US" sz="2800" dirty="0">
                <a:latin typeface="Times New Roman" panose="02020603050405020304" pitchFamily="18" charset="0"/>
                <a:cs typeface="Times New Roman" panose="02020603050405020304" pitchFamily="18" charset="0"/>
              </a:rPr>
              <a:t>ESR</a:t>
            </a:r>
          </a:p>
          <a:p>
            <a:pPr lvl="0"/>
            <a:r>
              <a:rPr lang="en-US" sz="2800" dirty="0">
                <a:latin typeface="Times New Roman" panose="02020603050405020304" pitchFamily="18" charset="0"/>
                <a:cs typeface="Times New Roman" panose="02020603050405020304" pitchFamily="18" charset="0"/>
              </a:rPr>
              <a:t>Successfully creating a “</a:t>
            </a:r>
            <a:r>
              <a:rPr lang="en-US" sz="2800" i="1" dirty="0">
                <a:latin typeface="Times New Roman" panose="02020603050405020304" pitchFamily="18" charset="0"/>
                <a:cs typeface="Times New Roman" panose="02020603050405020304" pitchFamily="18" charset="0"/>
              </a:rPr>
              <a:t>Rework” </a:t>
            </a:r>
            <a:r>
              <a:rPr lang="en-US" sz="2800" dirty="0">
                <a:latin typeface="Times New Roman" panose="02020603050405020304" pitchFamily="18" charset="0"/>
                <a:cs typeface="Times New Roman" panose="02020603050405020304" pitchFamily="18" charset="0"/>
              </a:rPr>
              <a:t>ESR</a:t>
            </a:r>
          </a:p>
          <a:p>
            <a:pPr lvl="0"/>
            <a:r>
              <a:rPr lang="en-US" sz="2800" dirty="0">
                <a:latin typeface="Times New Roman" panose="02020603050405020304" pitchFamily="18" charset="0"/>
                <a:cs typeface="Times New Roman" panose="02020603050405020304" pitchFamily="18" charset="0"/>
              </a:rPr>
              <a:t>Understanding steps to take when Rework option is not available </a:t>
            </a:r>
          </a:p>
          <a:p>
            <a:pPr marL="0" indent="0">
              <a:buNone/>
            </a:pP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03D303C0-ABC7-4AE2-9D52-1BC48B5F5106}"/>
              </a:ext>
            </a:extLst>
          </p:cNvPr>
          <p:cNvSpPr>
            <a:spLocks noGrp="1"/>
          </p:cNvSpPr>
          <p:nvPr>
            <p:ph type="sldNum" sz="quarter" idx="12"/>
          </p:nvPr>
        </p:nvSpPr>
        <p:spPr/>
        <p:txBody>
          <a:bodyPr/>
          <a:lstStyle/>
          <a:p>
            <a:fld id="{D983F1FA-211D-3044-9E35-958DFBC26156}" type="slidenum">
              <a:rPr lang="en-US" smtClean="0">
                <a:solidFill>
                  <a:prstClr val="white"/>
                </a:solidFill>
              </a:rPr>
              <a:pPr/>
              <a:t>2</a:t>
            </a:fld>
            <a:endParaRPr lang="en-US" dirty="0">
              <a:solidFill>
                <a:prstClr val="white"/>
              </a:solidFill>
            </a:endParaRPr>
          </a:p>
        </p:txBody>
      </p:sp>
      <p:sp>
        <p:nvSpPr>
          <p:cNvPr id="4" name="Title 3">
            <a:extLst>
              <a:ext uri="{FF2B5EF4-FFF2-40B4-BE49-F238E27FC236}">
                <a16:creationId xmlns:a16="http://schemas.microsoft.com/office/drawing/2014/main" id="{44665F9F-68FD-45DE-81BD-303CF474A2CD}"/>
              </a:ext>
            </a:extLst>
          </p:cNvPr>
          <p:cNvSpPr>
            <a:spLocks noGrp="1"/>
          </p:cNvSpPr>
          <p:nvPr>
            <p:ph type="title"/>
          </p:nvPr>
        </p:nvSpPr>
        <p:spPr>
          <a:xfrm>
            <a:off x="17206" y="-2458"/>
            <a:ext cx="9144000" cy="731520"/>
          </a:xfrm>
        </p:spPr>
        <p:txBody>
          <a:bodyPr>
            <a:normAutofit fontScale="90000"/>
          </a:bodyPr>
          <a:lstStyle/>
          <a:p>
            <a:r>
              <a:rPr lang="en-US" dirty="0">
                <a:latin typeface="Times New Roman" panose="02020603050405020304" pitchFamily="18" charset="0"/>
                <a:cs typeface="Times New Roman" panose="02020603050405020304" pitchFamily="18" charset="0"/>
              </a:rPr>
              <a:t>Objectives</a:t>
            </a:r>
          </a:p>
        </p:txBody>
      </p:sp>
      <p:pic>
        <p:nvPicPr>
          <p:cNvPr id="5" name="Picture 4">
            <a:extLst>
              <a:ext uri="{FF2B5EF4-FFF2-40B4-BE49-F238E27FC236}">
                <a16:creationId xmlns:a16="http://schemas.microsoft.com/office/drawing/2014/main" id="{4E149B8D-5E0E-4871-AE1C-160E33A51D8F}"/>
              </a:ext>
            </a:extLst>
          </p:cNvPr>
          <p:cNvPicPr>
            <a:picLocks noChangeAspect="1"/>
          </p:cNvPicPr>
          <p:nvPr/>
        </p:nvPicPr>
        <p:blipFill>
          <a:blip r:embed="rId3"/>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2906632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044F96-5429-480F-8B41-B81521D103F2}"/>
              </a:ext>
            </a:extLst>
          </p:cNvPr>
          <p:cNvSpPr>
            <a:spLocks noGrp="1"/>
          </p:cNvSpPr>
          <p:nvPr>
            <p:ph idx="1"/>
          </p:nvPr>
        </p:nvSpPr>
        <p:spPr>
          <a:xfrm>
            <a:off x="294198" y="990600"/>
            <a:ext cx="8621202" cy="4419600"/>
          </a:xfrm>
        </p:spPr>
        <p:txBody>
          <a:bodyPr>
            <a:noAutofit/>
          </a:bodyPr>
          <a:lstStyle/>
          <a:p>
            <a:pPr marL="230188" lvl="1" indent="0">
              <a:buNone/>
            </a:pPr>
            <a:r>
              <a:rPr lang="en-US" dirty="0">
                <a:latin typeface="Times New Roman" panose="02020603050405020304" pitchFamily="18" charset="0"/>
                <a:cs typeface="Times New Roman" panose="02020603050405020304" pitchFamily="18" charset="0"/>
              </a:rPr>
              <a:t>Rework has two categories in EMS. The rework category for each contention must be selected. </a:t>
            </a:r>
          </a:p>
          <a:p>
            <a:pPr lvl="1">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EMS Insufficient- Missing information on DBQ requested needed for rating purposes</a:t>
            </a:r>
          </a:p>
          <a:p>
            <a:pPr lvl="1">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EMS Clarification- Information on the DBQ provided needs additional information for rating purposes</a:t>
            </a:r>
          </a:p>
        </p:txBody>
      </p:sp>
      <p:sp>
        <p:nvSpPr>
          <p:cNvPr id="3" name="Slide Number Placeholder 2">
            <a:extLst>
              <a:ext uri="{FF2B5EF4-FFF2-40B4-BE49-F238E27FC236}">
                <a16:creationId xmlns:a16="http://schemas.microsoft.com/office/drawing/2014/main" id="{03D303C0-ABC7-4AE2-9D52-1BC48B5F5106}"/>
              </a:ext>
            </a:extLst>
          </p:cNvPr>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dirty="0">
              <a:solidFill>
                <a:prstClr val="white"/>
              </a:solidFill>
            </a:endParaRPr>
          </a:p>
        </p:txBody>
      </p:sp>
      <p:sp>
        <p:nvSpPr>
          <p:cNvPr id="4" name="Title 3">
            <a:extLst>
              <a:ext uri="{FF2B5EF4-FFF2-40B4-BE49-F238E27FC236}">
                <a16:creationId xmlns:a16="http://schemas.microsoft.com/office/drawing/2014/main" id="{44665F9F-68FD-45DE-81BD-303CF474A2CD}"/>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Terminology</a:t>
            </a:r>
          </a:p>
        </p:txBody>
      </p:sp>
      <p:pic>
        <p:nvPicPr>
          <p:cNvPr id="5" name="Picture 4">
            <a:extLst>
              <a:ext uri="{FF2B5EF4-FFF2-40B4-BE49-F238E27FC236}">
                <a16:creationId xmlns:a16="http://schemas.microsoft.com/office/drawing/2014/main" id="{BCFCF7AE-2916-4049-AB64-FF59FCF0C960}"/>
              </a:ext>
            </a:extLst>
          </p:cNvPr>
          <p:cNvPicPr>
            <a:picLocks noChangeAspect="1"/>
          </p:cNvPicPr>
          <p:nvPr/>
        </p:nvPicPr>
        <p:blipFill>
          <a:blip r:embed="rId3"/>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728662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A82D08-5D94-4533-9102-AD2A0DC5B4B0}"/>
              </a:ext>
            </a:extLst>
          </p:cNvPr>
          <p:cNvSpPr>
            <a:spLocks noGrp="1"/>
          </p:cNvSpPr>
          <p:nvPr>
            <p:ph idx="1"/>
          </p:nvPr>
        </p:nvSpPr>
        <p:spPr>
          <a:xfrm>
            <a:off x="457200" y="1029775"/>
            <a:ext cx="8229600" cy="4525963"/>
          </a:xfrm>
        </p:spPr>
        <p:txBody>
          <a:bodyPr>
            <a:normAutofit/>
          </a:bodyPr>
          <a:lstStyle/>
          <a:p>
            <a:r>
              <a:rPr lang="en-US" sz="1800" dirty="0">
                <a:latin typeface="Times New Roman" panose="02020603050405020304" pitchFamily="18" charset="0"/>
                <a:cs typeface="Times New Roman" panose="02020603050405020304" pitchFamily="18" charset="0"/>
              </a:rPr>
              <a:t>The user may initiate a “Rework” request when it has been determined the exam results are insufficient or in need of clarification. </a:t>
            </a:r>
          </a:p>
          <a:p>
            <a:r>
              <a:rPr lang="en-US" sz="1800" dirty="0">
                <a:latin typeface="Times New Roman" panose="02020603050405020304" pitchFamily="18" charset="0"/>
                <a:cs typeface="Times New Roman" panose="02020603050405020304" pitchFamily="18" charset="0"/>
              </a:rPr>
              <a:t>“Rework” functionality is found in the “Actions” drop down for the “Completed” ESR.</a:t>
            </a:r>
          </a:p>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r>
              <a:rPr lang="en-US" sz="1800" dirty="0">
                <a:latin typeface="Times New Roman" panose="02020603050405020304" pitchFamily="18" charset="0"/>
                <a:cs typeface="Times New Roman" panose="02020603050405020304" pitchFamily="18" charset="0"/>
              </a:rPr>
              <a:t>The ESR must be in a “Completed” status and all EMS packages for the contention(s) are required to request the “Rework”.</a:t>
            </a:r>
          </a:p>
          <a:p>
            <a:endParaRPr lang="en-US" sz="1800" dirty="0">
              <a:latin typeface="Arial" panose="020B0604020202020204" pitchFamily="34" charset="0"/>
              <a:cs typeface="Arial" panose="020B0604020202020204" pitchFamily="34" charset="0"/>
            </a:endParaRPr>
          </a:p>
          <a:p>
            <a:endParaRPr lang="en-US" sz="1800" dirty="0"/>
          </a:p>
          <a:p>
            <a:pPr marL="0" indent="0">
              <a:buNone/>
            </a:pPr>
            <a:endParaRPr lang="en-US" dirty="0"/>
          </a:p>
        </p:txBody>
      </p:sp>
      <p:sp>
        <p:nvSpPr>
          <p:cNvPr id="3" name="Slide Number Placeholder 2">
            <a:extLst>
              <a:ext uri="{FF2B5EF4-FFF2-40B4-BE49-F238E27FC236}">
                <a16:creationId xmlns:a16="http://schemas.microsoft.com/office/drawing/2014/main" id="{7ADD793B-45E9-4ACB-BCC8-E2FB021AEAA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E59886FC-B933-48B4-A8DA-94C6841247F5}"/>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Initiating Exam Rework</a:t>
            </a:r>
          </a:p>
        </p:txBody>
      </p:sp>
      <p:pic>
        <p:nvPicPr>
          <p:cNvPr id="5" name="Picture 4">
            <a:extLst>
              <a:ext uri="{FF2B5EF4-FFF2-40B4-BE49-F238E27FC236}">
                <a16:creationId xmlns:a16="http://schemas.microsoft.com/office/drawing/2014/main" id="{9467003D-49A7-4000-B478-5360435076AD}"/>
              </a:ext>
            </a:extLst>
          </p:cNvPr>
          <p:cNvPicPr>
            <a:picLocks noChangeAspect="1"/>
          </p:cNvPicPr>
          <p:nvPr/>
        </p:nvPicPr>
        <p:blipFill>
          <a:blip r:embed="rId3"/>
          <a:stretch>
            <a:fillRect/>
          </a:stretch>
        </p:blipFill>
        <p:spPr>
          <a:xfrm>
            <a:off x="1369362" y="2272043"/>
            <a:ext cx="6378767" cy="1110752"/>
          </a:xfrm>
          <a:prstGeom prst="rect">
            <a:avLst/>
          </a:prstGeom>
        </p:spPr>
      </p:pic>
      <p:pic>
        <p:nvPicPr>
          <p:cNvPr id="6" name="Picture 5">
            <a:extLst>
              <a:ext uri="{FF2B5EF4-FFF2-40B4-BE49-F238E27FC236}">
                <a16:creationId xmlns:a16="http://schemas.microsoft.com/office/drawing/2014/main" id="{CB9C3896-1C2E-49F5-BDE2-EB4D4EBC8E54}"/>
              </a:ext>
            </a:extLst>
          </p:cNvPr>
          <p:cNvPicPr>
            <a:picLocks noChangeAspect="1"/>
          </p:cNvPicPr>
          <p:nvPr/>
        </p:nvPicPr>
        <p:blipFill>
          <a:blip r:embed="rId4"/>
          <a:stretch>
            <a:fillRect/>
          </a:stretch>
        </p:blipFill>
        <p:spPr>
          <a:xfrm>
            <a:off x="1346171" y="4168390"/>
            <a:ext cx="6378767" cy="1676400"/>
          </a:xfrm>
          <a:prstGeom prst="rect">
            <a:avLst/>
          </a:prstGeom>
        </p:spPr>
      </p:pic>
      <p:pic>
        <p:nvPicPr>
          <p:cNvPr id="7" name="Picture 6">
            <a:extLst>
              <a:ext uri="{FF2B5EF4-FFF2-40B4-BE49-F238E27FC236}">
                <a16:creationId xmlns:a16="http://schemas.microsoft.com/office/drawing/2014/main" id="{55BE7C7B-C378-4770-85E5-8D4F88BF4E0C}"/>
              </a:ext>
            </a:extLst>
          </p:cNvPr>
          <p:cNvPicPr>
            <a:picLocks noChangeAspect="1"/>
          </p:cNvPicPr>
          <p:nvPr/>
        </p:nvPicPr>
        <p:blipFill>
          <a:blip r:embed="rId5"/>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3281615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A82D08-5D94-4533-9102-AD2A0DC5B4B0}"/>
              </a:ext>
            </a:extLst>
          </p:cNvPr>
          <p:cNvSpPr>
            <a:spLocks noGrp="1"/>
          </p:cNvSpPr>
          <p:nvPr>
            <p:ph idx="1"/>
          </p:nvPr>
        </p:nvSpPr>
        <p:spPr>
          <a:xfrm>
            <a:off x="457200" y="1029775"/>
            <a:ext cx="8229600" cy="4525963"/>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Prior to ordering the “Rework” exam request, the user must ensure that the ESR is in a “Completed” status.</a:t>
            </a:r>
          </a:p>
          <a:p>
            <a:pPr marL="0" indent="0">
              <a:buNone/>
            </a:pPr>
            <a:r>
              <a:rPr lang="en-US" sz="2800" dirty="0">
                <a:latin typeface="Times New Roman" panose="02020603050405020304" pitchFamily="18" charset="0"/>
                <a:cs typeface="Times New Roman" panose="02020603050405020304" pitchFamily="18" charset="0"/>
              </a:rPr>
              <a:t>Additionally, the following messaging must be reflected in the ESR history: </a:t>
            </a:r>
          </a:p>
          <a:p>
            <a:pPr marL="0" indent="0">
              <a:buNone/>
            </a:pPr>
            <a:r>
              <a:rPr lang="en-US" sz="2800" dirty="0">
                <a:latin typeface="Times New Roman" panose="02020603050405020304" pitchFamily="18" charset="0"/>
                <a:cs typeface="Times New Roman" panose="02020603050405020304" pitchFamily="18" charset="0"/>
              </a:rPr>
              <a:t>•	ESR Acknowledgement</a:t>
            </a:r>
          </a:p>
          <a:p>
            <a:pPr marL="0" indent="0">
              <a:buNone/>
            </a:pPr>
            <a:r>
              <a:rPr lang="en-US" sz="2800" dirty="0">
                <a:latin typeface="Times New Roman" panose="02020603050405020304" pitchFamily="18" charset="0"/>
                <a:cs typeface="Times New Roman" panose="02020603050405020304" pitchFamily="18" charset="0"/>
              </a:rPr>
              <a:t>•	Appointment Completed </a:t>
            </a:r>
          </a:p>
          <a:p>
            <a:pPr marL="0" indent="0">
              <a:buNone/>
            </a:pPr>
            <a:r>
              <a:rPr lang="en-US" sz="2800" dirty="0">
                <a:latin typeface="Times New Roman" panose="02020603050405020304" pitchFamily="18" charset="0"/>
                <a:cs typeface="Times New Roman" panose="02020603050405020304" pitchFamily="18" charset="0"/>
              </a:rPr>
              <a:t>•	Results available package for the ESR requiring the 	“Rework”</a:t>
            </a:r>
          </a:p>
          <a:p>
            <a:pPr marL="0" indent="0">
              <a:buNone/>
            </a:pPr>
            <a:endParaRPr lang="en-US" dirty="0"/>
          </a:p>
        </p:txBody>
      </p:sp>
      <p:sp>
        <p:nvSpPr>
          <p:cNvPr id="3" name="Slide Number Placeholder 2">
            <a:extLst>
              <a:ext uri="{FF2B5EF4-FFF2-40B4-BE49-F238E27FC236}">
                <a16:creationId xmlns:a16="http://schemas.microsoft.com/office/drawing/2014/main" id="{7ADD793B-45E9-4ACB-BCC8-E2FB021AEAA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E59886FC-B933-48B4-A8DA-94C6841247F5}"/>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Initiating Exam Rework (cont.)</a:t>
            </a:r>
          </a:p>
        </p:txBody>
      </p:sp>
      <p:pic>
        <p:nvPicPr>
          <p:cNvPr id="5" name="Picture 4">
            <a:extLst>
              <a:ext uri="{FF2B5EF4-FFF2-40B4-BE49-F238E27FC236}">
                <a16:creationId xmlns:a16="http://schemas.microsoft.com/office/drawing/2014/main" id="{4889B61F-EC3C-4276-88D5-B25CA608E406}"/>
              </a:ext>
            </a:extLst>
          </p:cNvPr>
          <p:cNvPicPr>
            <a:picLocks noChangeAspect="1"/>
          </p:cNvPicPr>
          <p:nvPr/>
        </p:nvPicPr>
        <p:blipFill>
          <a:blip r:embed="rId3"/>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80722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1E697D-E1D1-44BB-8524-9A4765AB663E}"/>
              </a:ext>
            </a:extLst>
          </p:cNvPr>
          <p:cNvSpPr>
            <a:spLocks noGrp="1"/>
          </p:cNvSpPr>
          <p:nvPr>
            <p:ph idx="1"/>
          </p:nvPr>
        </p:nvSpPr>
        <p:spPr>
          <a:xfrm>
            <a:off x="381000" y="990601"/>
            <a:ext cx="8416472" cy="4876799"/>
          </a:xfrm>
        </p:spPr>
        <p:txBody>
          <a:bodyPr>
            <a:normAutofit fontScale="92500" lnSpcReduction="10000"/>
          </a:bodyPr>
          <a:lstStyle/>
          <a:p>
            <a:pPr marL="0" indent="0">
              <a:buNone/>
            </a:pPr>
            <a:r>
              <a:rPr lang="en-US" sz="3000" dirty="0">
                <a:latin typeface="Times New Roman" panose="02020603050405020304" pitchFamily="18" charset="0"/>
                <a:cs typeface="Times New Roman" panose="02020603050405020304" pitchFamily="18" charset="0"/>
              </a:rPr>
              <a:t>If EMS “</a:t>
            </a:r>
            <a:r>
              <a:rPr lang="en-US" sz="3000" i="1" dirty="0">
                <a:latin typeface="Times New Roman" panose="02020603050405020304" pitchFamily="18" charset="0"/>
                <a:cs typeface="Times New Roman" panose="02020603050405020304" pitchFamily="18" charset="0"/>
              </a:rPr>
              <a:t>Rework” </a:t>
            </a:r>
            <a:r>
              <a:rPr lang="en-US" sz="3000" dirty="0">
                <a:latin typeface="Times New Roman" panose="02020603050405020304" pitchFamily="18" charset="0"/>
                <a:cs typeface="Times New Roman" panose="02020603050405020304" pitchFamily="18" charset="0"/>
              </a:rPr>
              <a:t>functionality is not available, the user must submit a </a:t>
            </a:r>
            <a:r>
              <a:rPr lang="en-US" sz="3000" b="1" u="sng" dirty="0">
                <a:latin typeface="Times New Roman" panose="02020603050405020304" pitchFamily="18" charset="0"/>
                <a:cs typeface="Times New Roman" panose="02020603050405020304" pitchFamily="18" charset="0"/>
              </a:rPr>
              <a:t>new request</a:t>
            </a:r>
            <a:r>
              <a:rPr lang="en-US" sz="3000" dirty="0">
                <a:latin typeface="Times New Roman" panose="02020603050405020304" pitchFamily="18" charset="0"/>
                <a:cs typeface="Times New Roman" panose="02020603050405020304" pitchFamily="18" charset="0"/>
              </a:rPr>
              <a:t>. The following language must be inserted into the special instruction field of the new request:</a:t>
            </a:r>
          </a:p>
          <a:p>
            <a:pPr marL="0" indent="0">
              <a:buNone/>
            </a:pPr>
            <a:endParaRPr lang="en-US" sz="3000" dirty="0">
              <a:latin typeface="Times New Roman" panose="02020603050405020304" pitchFamily="18" charset="0"/>
              <a:cs typeface="Times New Roman" panose="02020603050405020304" pitchFamily="18" charset="0"/>
            </a:endParaRPr>
          </a:p>
          <a:p>
            <a:pPr marL="0" indent="0">
              <a:buNone/>
            </a:pPr>
            <a:r>
              <a:rPr lang="en-US" sz="3000" i="1" dirty="0">
                <a:latin typeface="Times New Roman" panose="02020603050405020304" pitchFamily="18" charset="0"/>
                <a:cs typeface="Times New Roman" panose="02020603050405020304" pitchFamily="18" charset="0"/>
              </a:rPr>
              <a:t>“This is a rework request for the UUID shown. This is being submitted as a new request because the rework functionality is not currently available for this claim.” </a:t>
            </a:r>
          </a:p>
          <a:p>
            <a:pPr marL="0" indent="0">
              <a:buNone/>
            </a:pPr>
            <a:endParaRPr lang="en-US" sz="3000" i="1" dirty="0">
              <a:latin typeface="Times New Roman" panose="02020603050405020304" pitchFamily="18" charset="0"/>
              <a:cs typeface="Times New Roman" panose="02020603050405020304" pitchFamily="18" charset="0"/>
            </a:endParaRPr>
          </a:p>
          <a:p>
            <a:pPr marL="0" indent="0">
              <a:buNone/>
            </a:pPr>
            <a:r>
              <a:rPr lang="en-US" sz="3000" b="1" i="1" dirty="0">
                <a:latin typeface="Times New Roman" panose="02020603050405020304" pitchFamily="18" charset="0"/>
                <a:cs typeface="Times New Roman" panose="02020603050405020304" pitchFamily="18" charset="0"/>
              </a:rPr>
              <a:t>Note: </a:t>
            </a:r>
            <a:r>
              <a:rPr lang="en-US" sz="3000" b="1" dirty="0">
                <a:latin typeface="Times New Roman" panose="02020603050405020304" pitchFamily="18" charset="0"/>
                <a:cs typeface="Times New Roman" panose="02020603050405020304" pitchFamily="18" charset="0"/>
              </a:rPr>
              <a:t>Do not submit an IT ticket if “</a:t>
            </a:r>
            <a:r>
              <a:rPr lang="en-US" sz="3000" b="1" i="1" dirty="0">
                <a:latin typeface="Times New Roman" panose="02020603050405020304" pitchFamily="18" charset="0"/>
                <a:cs typeface="Times New Roman" panose="02020603050405020304" pitchFamily="18" charset="0"/>
              </a:rPr>
              <a:t>Rework</a:t>
            </a:r>
            <a:r>
              <a:rPr lang="en-US" sz="3000" b="1" dirty="0">
                <a:latin typeface="Times New Roman" panose="02020603050405020304" pitchFamily="18" charset="0"/>
                <a:cs typeface="Times New Roman" panose="02020603050405020304" pitchFamily="18" charset="0"/>
              </a:rPr>
              <a:t>” is not available.</a:t>
            </a:r>
            <a:endParaRPr lang="en-US" b="1" dirty="0"/>
          </a:p>
        </p:txBody>
      </p:sp>
      <p:sp>
        <p:nvSpPr>
          <p:cNvPr id="3" name="Slide Number Placeholder 2">
            <a:extLst>
              <a:ext uri="{FF2B5EF4-FFF2-40B4-BE49-F238E27FC236}">
                <a16:creationId xmlns:a16="http://schemas.microsoft.com/office/drawing/2014/main" id="{61987185-C5C5-4E73-9FDB-40387652F87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6E803ADC-5280-4D2D-9575-7489A4702F94}"/>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Inability to Create a Rework Request</a:t>
            </a:r>
          </a:p>
        </p:txBody>
      </p:sp>
      <p:pic>
        <p:nvPicPr>
          <p:cNvPr id="5" name="Picture 4">
            <a:extLst>
              <a:ext uri="{FF2B5EF4-FFF2-40B4-BE49-F238E27FC236}">
                <a16:creationId xmlns:a16="http://schemas.microsoft.com/office/drawing/2014/main" id="{29CF10B1-E7D7-492C-9148-AB19E7865714}"/>
              </a:ext>
            </a:extLst>
          </p:cNvPr>
          <p:cNvPicPr>
            <a:picLocks noChangeAspect="1"/>
          </p:cNvPicPr>
          <p:nvPr/>
        </p:nvPicPr>
        <p:blipFill>
          <a:blip r:embed="rId3"/>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3407359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1987185-C5C5-4E73-9FDB-40387652F87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6E803ADC-5280-4D2D-9575-7489A4702F94}"/>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Unique Universal Identifier (UUID)</a:t>
            </a:r>
          </a:p>
        </p:txBody>
      </p:sp>
      <p:sp>
        <p:nvSpPr>
          <p:cNvPr id="7" name="Content Placeholder 6">
            <a:extLst>
              <a:ext uri="{FF2B5EF4-FFF2-40B4-BE49-F238E27FC236}">
                <a16:creationId xmlns:a16="http://schemas.microsoft.com/office/drawing/2014/main" id="{415BA7EA-0881-4099-95BC-CE5FF68533A7}"/>
              </a:ext>
            </a:extLst>
          </p:cNvPr>
          <p:cNvSpPr>
            <a:spLocks noGrp="1"/>
          </p:cNvSpPr>
          <p:nvPr>
            <p:ph idx="1"/>
          </p:nvPr>
        </p:nvSpPr>
        <p:spPr>
          <a:xfrm>
            <a:off x="457200" y="990600"/>
            <a:ext cx="8229600" cy="2057399"/>
          </a:xfrm>
        </p:spPr>
        <p:txBody>
          <a:bodyPr>
            <a:noAutofit/>
          </a:bodyPr>
          <a:lstStyle/>
          <a:p>
            <a:pPr marL="0" indent="0">
              <a:buNone/>
            </a:pPr>
            <a:r>
              <a:rPr lang="en-US" sz="2800" dirty="0">
                <a:latin typeface="Times New Roman" panose="02020603050405020304" pitchFamily="18" charset="0"/>
                <a:cs typeface="Times New Roman" panose="02020603050405020304" pitchFamily="18" charset="0"/>
              </a:rPr>
              <a:t>The </a:t>
            </a:r>
            <a:r>
              <a:rPr lang="en-US" sz="2800" i="1" dirty="0">
                <a:latin typeface="Times New Roman" panose="02020603050405020304" pitchFamily="18" charset="0"/>
                <a:cs typeface="Times New Roman" panose="02020603050405020304" pitchFamily="18" charset="0"/>
              </a:rPr>
              <a:t>Request UUID </a:t>
            </a:r>
            <a:r>
              <a:rPr lang="en-US" sz="2800" dirty="0">
                <a:latin typeface="Times New Roman" panose="02020603050405020304" pitchFamily="18" charset="0"/>
                <a:cs typeface="Times New Roman" panose="02020603050405020304" pitchFamily="18" charset="0"/>
              </a:rPr>
              <a:t>can be found on the previously completed examination on the ESR “</a:t>
            </a:r>
            <a:r>
              <a:rPr lang="en-US" sz="2800" i="1" dirty="0">
                <a:latin typeface="Times New Roman" panose="02020603050405020304" pitchFamily="18" charset="0"/>
                <a:cs typeface="Times New Roman" panose="02020603050405020304" pitchFamily="18" charset="0"/>
              </a:rPr>
              <a:t>History</a:t>
            </a:r>
            <a:r>
              <a:rPr lang="en-US" sz="2800" dirty="0">
                <a:latin typeface="Times New Roman" panose="02020603050405020304" pitchFamily="18" charset="0"/>
                <a:cs typeface="Times New Roman" panose="02020603050405020304" pitchFamily="18" charset="0"/>
              </a:rPr>
              <a:t>” by using the “</a:t>
            </a:r>
            <a:r>
              <a:rPr lang="en-US" sz="2800" i="1" dirty="0">
                <a:latin typeface="Times New Roman" panose="02020603050405020304" pitchFamily="18" charset="0"/>
                <a:cs typeface="Times New Roman" panose="02020603050405020304" pitchFamily="18" charset="0"/>
              </a:rPr>
              <a:t>Actions</a:t>
            </a:r>
            <a:r>
              <a:rPr lang="en-US" sz="2800" dirty="0">
                <a:latin typeface="Times New Roman" panose="02020603050405020304" pitchFamily="18" charset="0"/>
                <a:cs typeface="Times New Roman" panose="02020603050405020304" pitchFamily="18" charset="0"/>
              </a:rPr>
              <a:t>” drop down.</a:t>
            </a:r>
          </a:p>
        </p:txBody>
      </p:sp>
      <p:pic>
        <p:nvPicPr>
          <p:cNvPr id="13" name="Picture 12">
            <a:extLst>
              <a:ext uri="{FF2B5EF4-FFF2-40B4-BE49-F238E27FC236}">
                <a16:creationId xmlns:a16="http://schemas.microsoft.com/office/drawing/2014/main" id="{60CA6FF5-065A-44C0-9C95-DDCD473F0E73}"/>
              </a:ext>
            </a:extLst>
          </p:cNvPr>
          <p:cNvPicPr>
            <a:picLocks noChangeAspect="1"/>
          </p:cNvPicPr>
          <p:nvPr/>
        </p:nvPicPr>
        <p:blipFill>
          <a:blip r:embed="rId3"/>
          <a:stretch>
            <a:fillRect/>
          </a:stretch>
        </p:blipFill>
        <p:spPr>
          <a:xfrm>
            <a:off x="457200" y="2819400"/>
            <a:ext cx="8077200" cy="2476500"/>
          </a:xfrm>
          <a:prstGeom prst="rect">
            <a:avLst/>
          </a:prstGeom>
        </p:spPr>
      </p:pic>
      <p:pic>
        <p:nvPicPr>
          <p:cNvPr id="6" name="Picture 5">
            <a:extLst>
              <a:ext uri="{FF2B5EF4-FFF2-40B4-BE49-F238E27FC236}">
                <a16:creationId xmlns:a16="http://schemas.microsoft.com/office/drawing/2014/main" id="{E5B35592-7FD0-40B8-A2EB-2FE5CC1BEAA0}"/>
              </a:ext>
            </a:extLst>
          </p:cNvPr>
          <p:cNvPicPr>
            <a:picLocks noChangeAspect="1"/>
          </p:cNvPicPr>
          <p:nvPr/>
        </p:nvPicPr>
        <p:blipFill>
          <a:blip r:embed="rId4"/>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564485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2025C6-99C0-4B71-9656-86C7C0BA74EC}"/>
              </a:ext>
            </a:extLst>
          </p:cNvPr>
          <p:cNvSpPr>
            <a:spLocks noGrp="1"/>
          </p:cNvSpPr>
          <p:nvPr>
            <p:ph idx="1"/>
          </p:nvPr>
        </p:nvSpPr>
        <p:spPr>
          <a:xfrm>
            <a:off x="457200" y="990601"/>
            <a:ext cx="8229600" cy="1219199"/>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Selecting “</a:t>
            </a:r>
            <a:r>
              <a:rPr lang="en-US" i="1" dirty="0">
                <a:latin typeface="Times New Roman" panose="02020603050405020304" pitchFamily="18" charset="0"/>
                <a:cs typeface="Times New Roman" panose="02020603050405020304" pitchFamily="18" charset="0"/>
              </a:rPr>
              <a:t>Rework</a:t>
            </a:r>
            <a:r>
              <a:rPr lang="en-US" dirty="0">
                <a:latin typeface="Times New Roman" panose="02020603050405020304" pitchFamily="18" charset="0"/>
                <a:cs typeface="Times New Roman" panose="02020603050405020304" pitchFamily="18" charset="0"/>
              </a:rPr>
              <a:t>” will bring the user to the Select Contentions tab in VBMS.</a:t>
            </a:r>
            <a:endParaRPr lang="en-US" i="1" dirty="0">
              <a:latin typeface="Times New Roman" panose="02020603050405020304" pitchFamily="18" charset="0"/>
              <a:cs typeface="Times New Roman" panose="02020603050405020304" pitchFamily="18" charset="0"/>
            </a:endParaRPr>
          </a:p>
          <a:p>
            <a:endParaRPr lang="en-US" sz="2400" dirty="0"/>
          </a:p>
          <a:p>
            <a:pPr marL="0" indent="0">
              <a:buNone/>
            </a:pPr>
            <a:endParaRPr lang="en-US" sz="2400" dirty="0"/>
          </a:p>
          <a:p>
            <a:endParaRPr lang="en-US" sz="2400" dirty="0"/>
          </a:p>
          <a:p>
            <a:pPr marL="0" indent="0">
              <a:buNone/>
            </a:pPr>
            <a:endParaRPr lang="en-US" sz="2400" dirty="0"/>
          </a:p>
          <a:p>
            <a:pPr marL="0" indent="0">
              <a:buNone/>
            </a:pPr>
            <a:endParaRPr lang="en-US" dirty="0"/>
          </a:p>
        </p:txBody>
      </p:sp>
      <p:sp>
        <p:nvSpPr>
          <p:cNvPr id="3" name="Slide Number Placeholder 2">
            <a:extLst>
              <a:ext uri="{FF2B5EF4-FFF2-40B4-BE49-F238E27FC236}">
                <a16:creationId xmlns:a16="http://schemas.microsoft.com/office/drawing/2014/main" id="{3406EAE5-F40F-4F6A-83F0-BD7EDFD96F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895388F5-848A-49DB-9811-DA42E0D79759}"/>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Exam Rework-Select Contentions</a:t>
            </a:r>
          </a:p>
        </p:txBody>
      </p:sp>
      <p:pic>
        <p:nvPicPr>
          <p:cNvPr id="6147" name="Picture 1" descr="image001">
            <a:extLst>
              <a:ext uri="{FF2B5EF4-FFF2-40B4-BE49-F238E27FC236}">
                <a16:creationId xmlns:a16="http://schemas.microsoft.com/office/drawing/2014/main" id="{B0CD6D10-D1B9-4B2E-83E1-D8A4AA6002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597" y="2438400"/>
            <a:ext cx="8229601" cy="2590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17E570AD-DCA8-4B88-A894-027EF024269A}"/>
              </a:ext>
            </a:extLst>
          </p:cNvPr>
          <p:cNvPicPr>
            <a:picLocks noChangeAspect="1"/>
          </p:cNvPicPr>
          <p:nvPr/>
        </p:nvPicPr>
        <p:blipFill>
          <a:blip r:embed="rId4"/>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2086550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2025C6-99C0-4B71-9656-86C7C0BA74EC}"/>
              </a:ext>
            </a:extLst>
          </p:cNvPr>
          <p:cNvSpPr>
            <a:spLocks noGrp="1"/>
          </p:cNvSpPr>
          <p:nvPr>
            <p:ph idx="1"/>
          </p:nvPr>
        </p:nvSpPr>
        <p:spPr>
          <a:xfrm>
            <a:off x="457200" y="763725"/>
            <a:ext cx="8229600" cy="3078479"/>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In the Claim Information screen the user must verify that the Veterans address is correct.</a:t>
            </a:r>
          </a:p>
          <a:p>
            <a:pPr lvl="1">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If the Veteran has relocated since the completion of the previously scheduled examination, the user must select “The Preferred Geographic Location” and enter the address where the previous examination was referred to. This process allows the system generate the correct MDE vendor options.</a:t>
            </a:r>
          </a:p>
          <a:p>
            <a:pPr lvl="1">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Rework ESR  should always be returned to the MDE vendor that previously completed the original examination.</a:t>
            </a:r>
          </a:p>
          <a:p>
            <a:pPr lvl="1">
              <a:buFont typeface="Arial" panose="020B0604020202020204" pitchFamily="34" charset="0"/>
              <a:buChar char="•"/>
            </a:pPr>
            <a:endParaRPr lang="en-US" sz="2000" dirty="0"/>
          </a:p>
          <a:p>
            <a:pPr marL="457200" lvl="1" indent="0">
              <a:buNone/>
            </a:pPr>
            <a:endParaRPr lang="en-US" sz="2000" dirty="0"/>
          </a:p>
          <a:p>
            <a:pPr marL="457200" lvl="1" indent="0">
              <a:buNone/>
            </a:pPr>
            <a:endParaRPr lang="en-US" sz="2000" dirty="0"/>
          </a:p>
          <a:p>
            <a:pPr marL="0" indent="0">
              <a:buNone/>
            </a:pPr>
            <a:endParaRPr lang="en-US" sz="2400" dirty="0"/>
          </a:p>
          <a:p>
            <a:pPr marL="0" indent="0">
              <a:buNone/>
            </a:pPr>
            <a:endParaRPr lang="en-US" dirty="0"/>
          </a:p>
        </p:txBody>
      </p:sp>
      <p:sp>
        <p:nvSpPr>
          <p:cNvPr id="3" name="Slide Number Placeholder 2">
            <a:extLst>
              <a:ext uri="{FF2B5EF4-FFF2-40B4-BE49-F238E27FC236}">
                <a16:creationId xmlns:a16="http://schemas.microsoft.com/office/drawing/2014/main" id="{3406EAE5-F40F-4F6A-83F0-BD7EDFD96F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895388F5-848A-49DB-9811-DA42E0D79759}"/>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Exam Rework-Claim Information</a:t>
            </a:r>
          </a:p>
        </p:txBody>
      </p:sp>
      <p:pic>
        <p:nvPicPr>
          <p:cNvPr id="8" name="Picture 7">
            <a:extLst>
              <a:ext uri="{FF2B5EF4-FFF2-40B4-BE49-F238E27FC236}">
                <a16:creationId xmlns:a16="http://schemas.microsoft.com/office/drawing/2014/main" id="{6AF2BD3B-E5CC-40E5-9843-6AA123E8DDBE}"/>
              </a:ext>
            </a:extLst>
          </p:cNvPr>
          <p:cNvPicPr>
            <a:picLocks noChangeAspect="1"/>
          </p:cNvPicPr>
          <p:nvPr/>
        </p:nvPicPr>
        <p:blipFill>
          <a:blip r:embed="rId3"/>
          <a:stretch>
            <a:fillRect/>
          </a:stretch>
        </p:blipFill>
        <p:spPr>
          <a:xfrm>
            <a:off x="2305333" y="3810000"/>
            <a:ext cx="4533333" cy="2047619"/>
          </a:xfrm>
          <a:prstGeom prst="rect">
            <a:avLst/>
          </a:prstGeom>
        </p:spPr>
      </p:pic>
      <p:pic>
        <p:nvPicPr>
          <p:cNvPr id="6" name="Picture 5">
            <a:extLst>
              <a:ext uri="{FF2B5EF4-FFF2-40B4-BE49-F238E27FC236}">
                <a16:creationId xmlns:a16="http://schemas.microsoft.com/office/drawing/2014/main" id="{59CDE81B-D19A-4D88-8FD4-5E9A6DF5D7D9}"/>
              </a:ext>
            </a:extLst>
          </p:cNvPr>
          <p:cNvPicPr>
            <a:picLocks noChangeAspect="1"/>
          </p:cNvPicPr>
          <p:nvPr/>
        </p:nvPicPr>
        <p:blipFill>
          <a:blip r:embed="rId4"/>
          <a:stretch>
            <a:fillRect/>
          </a:stretch>
        </p:blipFill>
        <p:spPr>
          <a:xfrm>
            <a:off x="609600" y="6177595"/>
            <a:ext cx="6248942" cy="580800"/>
          </a:xfrm>
          <a:prstGeom prst="rect">
            <a:avLst/>
          </a:prstGeom>
        </p:spPr>
      </p:pic>
    </p:spTree>
    <p:extLst>
      <p:ext uri="{BB962C8B-B14F-4D97-AF65-F5344CB8AC3E}">
        <p14:creationId xmlns:p14="http://schemas.microsoft.com/office/powerpoint/2010/main" val="12611855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19&quot;&gt;&lt;object type=&quot;3&quot; unique_id=&quot;10217&quot;&gt;&lt;property id=&quot;20148&quot; value=&quot;5&quot;/&gt;&lt;property id=&quot;20300&quot; value=&quot;Slide 1 - &amp;quot;    Enhanced ESR Rework Submission Training  &amp;quot;&quot;/&gt;&lt;property id=&quot;20307&quot; value=&quot;305&quot;/&gt;&lt;/object&gt;&lt;object type=&quot;3&quot; unique_id=&quot;10218&quot;&gt;&lt;property id=&quot;20148&quot; value=&quot;5&quot;/&gt;&lt;property id=&quot;20300&quot; value=&quot;Slide 3 - &amp;quot;Terminology&amp;quot;&quot;/&gt;&lt;property id=&quot;20307&quot; value=&quot;304&quot;/&gt;&lt;/object&gt;&lt;object type=&quot;3&quot; unique_id=&quot;10390&quot;&gt;&lt;property id=&quot;20148&quot; value=&quot;5&quot;/&gt;&lt;property id=&quot;20300&quot; value=&quot;Slide 4 - &amp;quot;Initiating Exam Rework&amp;quot;&quot;/&gt;&lt;property id=&quot;20307&quot; value=&quot;288&quot;/&gt;&lt;/object&gt;&lt;object type=&quot;3&quot; unique_id=&quot;10391&quot;&gt;&lt;property id=&quot;20148&quot; value=&quot;5&quot;/&gt;&lt;property id=&quot;20300&quot; value=&quot;Slide 8 - &amp;quot;Exam Rework-Select Contentions&amp;quot;&quot;/&gt;&lt;property id=&quot;20307&quot; value=&quot;308&quot;/&gt;&lt;/object&gt;&lt;object type=&quot;3&quot; unique_id=&quot;10392&quot;&gt;&lt;property id=&quot;20148&quot; value=&quot;5&quot;/&gt;&lt;property id=&quot;20300&quot; value=&quot;Slide 9 - &amp;quot;Exam Rework-Claim Information&amp;quot;&quot;/&gt;&lt;property id=&quot;20307&quot; value=&quot;309&quot;/&gt;&lt;/object&gt;&lt;object type=&quot;3&quot; unique_id=&quot;10393&quot;&gt;&lt;property id=&quot;20148&quot; value=&quot;5&quot;/&gt;&lt;property id=&quot;20300&quot; value=&quot;Slide 10 - &amp;quot;Rework Request-Contention Information&amp;quot;&quot;/&gt;&lt;property id=&quot;20307&quot; value=&quot;299&quot;/&gt;&lt;/object&gt;&lt;object type=&quot;3&quot; unique_id=&quot;10394&quot;&gt;&lt;property id=&quot;20148&quot; value=&quot;5&quot;/&gt;&lt;property id=&quot;20300&quot; value=&quot;Slide 12 - &amp;quot;Exam Rework-Preview&amp;quot;&quot;/&gt;&lt;property id=&quot;20307&quot; value=&quot;300&quot;/&gt;&lt;/object&gt;&lt;object type=&quot;3&quot; unique_id=&quot;10395&quot;&gt;&lt;property id=&quot;20148&quot; value=&quot;5&quot;/&gt;&lt;property id=&quot;20300&quot; value=&quot;Slide 13 - &amp;quot;Rework Request-Submit&amp;quot;&quot;/&gt;&lt;property id=&quot;20307&quot; value=&quot;301&quot;/&gt;&lt;/object&gt;&lt;object type=&quot;3&quot; unique_id=&quot;10397&quot;&gt;&lt;property id=&quot;20148&quot; value=&quot;5&quot;/&gt;&lt;property id=&quot;20300&quot; value=&quot;Slide 14 - &amp;quot;ESR-Rework Status&amp;quot;&quot;/&gt;&lt;property id=&quot;20307&quot; value=&quot;319&quot;/&gt;&lt;/object&gt;&lt;object type=&quot;3&quot; unique_id=&quot;10398&quot;&gt;&lt;property id=&quot;20148&quot; value=&quot;5&quot;/&gt;&lt;property id=&quot;20300&quot; value=&quot;Slide 6 - &amp;quot;Inability to Create a Rework Request&amp;quot;&quot;/&gt;&lt;property id=&quot;20307&quot; value=&quot;302&quot;/&gt;&lt;/object&gt;&lt;object type=&quot;3&quot; unique_id=&quot;10399&quot;&gt;&lt;property id=&quot;20148&quot; value=&quot;5&quot;/&gt;&lt;property id=&quot;20300&quot; value=&quot;Slide 15 - &amp;quot;Copy ESR function for Rework&amp;quot;&quot;/&gt;&lt;property id=&quot;20307&quot; value=&quot;310&quot;/&gt;&lt;/object&gt;&lt;object type=&quot;3&quot; unique_id=&quot;10400&quot;&gt;&lt;property id=&quot;20148&quot; value=&quot;5&quot;/&gt;&lt;property id=&quot;20300&quot; value=&quot;Slide 16 - &amp;quot;Questions&amp;quot;&quot;/&gt;&lt;property id=&quot;20307&quot; value=&quot;275&quot;/&gt;&lt;/object&gt;&lt;object type=&quot;3&quot; unique_id=&quot;10454&quot;&gt;&lt;property id=&quot;20148&quot; value=&quot;5&quot;/&gt;&lt;property id=&quot;20300&quot; value=&quot;Slide 2 - &amp;quot;Objectives&amp;quot;&quot;/&gt;&lt;property id=&quot;20307&quot; value=&quot;320&quot;/&gt;&lt;/object&gt;&lt;object type=&quot;3&quot; unique_id=&quot;10635&quot;&gt;&lt;property id=&quot;20148&quot; value=&quot;5&quot;/&gt;&lt;property id=&quot;20300&quot; value=&quot;Slide 5 - &amp;quot;Initiating Exam Rework (cont.)&amp;quot;&quot;/&gt;&lt;property id=&quot;20307&quot; value=&quot;321&quot;/&gt;&lt;/object&gt;&lt;object type=&quot;3&quot; unique_id=&quot;10658&quot;&gt;&lt;property id=&quot;20148&quot; value=&quot;5&quot;/&gt;&lt;property id=&quot;20300&quot; value=&quot;Slide 7 - &amp;quot;Unique Universal Identifier (UUID)&amp;quot;&quot;/&gt;&lt;property id=&quot;20307&quot; value=&quot;325&quot;/&gt;&lt;/object&gt;&lt;object type=&quot;3&quot; unique_id=&quot;10659&quot;&gt;&lt;property id=&quot;20148&quot; value=&quot;5&quot;/&gt;&lt;property id=&quot;20300&quot; value=&quot;Slide 11 - &amp;quot;Rework Request-Contention Information (cont.)&amp;quot;&quot;/&gt;&lt;property id=&quot;20307&quot; value=&quot;322&quot;/&gt;&lt;/object&gt;&lt;/object&gt;&lt;object type=&quot;8&quot; unique_id=&quot;10035&quot;&gt;&lt;/object&gt;&lt;/object&gt;&lt;/database&gt;"/>
  <p:tag name="SECTOMILLISECCONVERTED" val="1"/>
</p:tagLst>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1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3074A831581345B1F3D6F7D3427800" ma:contentTypeVersion="3" ma:contentTypeDescription="Create a new document." ma:contentTypeScope="" ma:versionID="f6be2b0e3470f4c05325821914bdc8a8">
  <xsd:schema xmlns:xsd="http://www.w3.org/2001/XMLSchema" xmlns:xs="http://www.w3.org/2001/XMLSchema" xmlns:p="http://schemas.microsoft.com/office/2006/metadata/properties" targetNamespace="http://schemas.microsoft.com/office/2006/metadata/properties" ma:root="true" ma:fieldsID="5d93e3dc67cd4a37f71bf2ba17a360c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A8C9BB-2056-4748-9965-C8F0E930DB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896547B-D5B3-41CE-A634-448A3A1A3AB6}">
  <ds:schemaRefs>
    <ds:schemaRef ds:uri="http://schemas.microsoft.com/sharepoint/v3/contenttype/forms"/>
  </ds:schemaRefs>
</ds:datastoreItem>
</file>

<file path=customXml/itemProps3.xml><?xml version="1.0" encoding="utf-8"?>
<ds:datastoreItem xmlns:ds="http://schemas.openxmlformats.org/officeDocument/2006/customXml" ds:itemID="{556592ED-5DFD-452D-9358-1822035976EB}">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10298</TotalTime>
  <Words>670</Words>
  <Application>Microsoft Office PowerPoint</Application>
  <PresentationFormat>On-screen Show (4:3)</PresentationFormat>
  <Paragraphs>131</Paragraphs>
  <Slides>16</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Myriad Pro</vt:lpstr>
      <vt:lpstr>Times New Roman</vt:lpstr>
      <vt:lpstr>10_Office Theme</vt:lpstr>
      <vt:lpstr>11_Office Theme</vt:lpstr>
      <vt:lpstr>    Enhanced ESR Rework Submission Training  </vt:lpstr>
      <vt:lpstr>Objectives</vt:lpstr>
      <vt:lpstr>Terminology</vt:lpstr>
      <vt:lpstr>Initiating Exam Rework</vt:lpstr>
      <vt:lpstr>Initiating Exam Rework (cont.)</vt:lpstr>
      <vt:lpstr>Inability to Create a Rework Request</vt:lpstr>
      <vt:lpstr>Unique Universal Identifier (UUID)</vt:lpstr>
      <vt:lpstr>Exam Rework-Select Contentions</vt:lpstr>
      <vt:lpstr>Exam Rework-Claim Information</vt:lpstr>
      <vt:lpstr>Rework Request-Contention Information</vt:lpstr>
      <vt:lpstr>Rework Request-Contention Information (cont.)</vt:lpstr>
      <vt:lpstr>Exam Rework-Preview</vt:lpstr>
      <vt:lpstr>Rework Request-Submit</vt:lpstr>
      <vt:lpstr>ESR-Rework Status</vt:lpstr>
      <vt:lpstr>Copy ESR function for Rework</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ESR Rework Submission Training PowerPoint Presentation</dc:title>
  <dc:subject>VSR, Pre-Discharge MSC, AQRS, RQRS, DRO, RVSR</dc:subject>
  <dc:creator>Department of Veterans Affairs, Veterans Benefits Administration, Compensation Service, STAFF</dc:creator>
  <cp:lastModifiedBy>Kathy Poole</cp:lastModifiedBy>
  <cp:revision>504</cp:revision>
  <cp:lastPrinted>2018-11-16T17:11:55Z</cp:lastPrinted>
  <dcterms:created xsi:type="dcterms:W3CDTF">2018-05-01T18:14:43Z</dcterms:created>
  <dcterms:modified xsi:type="dcterms:W3CDTF">2019-07-12T14:14:58Z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0x010100EF3074A831581345B1F3D6F7D3427800</vt:lpwstr>
  </property>
  <property fmtid="{D5CDD505-2E9C-101B-9397-08002B2CF9AE}" pid="3" name="_dlc_DocIdItemGuid">
    <vt:lpwstr>de3e394f-1144-4027-b73b-a664a49f74fb</vt:lpwstr>
  </property>
  <property fmtid="{D5CDD505-2E9C-101B-9397-08002B2CF9AE}" pid="4" name="Language">
    <vt:lpwstr>en</vt:lpwstr>
  </property>
  <property fmtid="{D5CDD505-2E9C-101B-9397-08002B2CF9AE}" pid="5" name="Type">
    <vt:lpwstr>Presentation</vt:lpwstr>
  </property>
</Properties>
</file>