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1" r:id="rId5"/>
    <p:sldMasterId id="2147483682" r:id="rId6"/>
  </p:sldMasterIdLst>
  <p:notesMasterIdLst>
    <p:notesMasterId r:id="rId29"/>
  </p:notesMasterIdLst>
  <p:handoutMasterIdLst>
    <p:handoutMasterId r:id="rId30"/>
  </p:handoutMasterIdLst>
  <p:sldIdLst>
    <p:sldId id="304" r:id="rId7"/>
    <p:sldId id="323" r:id="rId8"/>
    <p:sldId id="324" r:id="rId9"/>
    <p:sldId id="265" r:id="rId10"/>
    <p:sldId id="306" r:id="rId11"/>
    <p:sldId id="309" r:id="rId12"/>
    <p:sldId id="327" r:id="rId13"/>
    <p:sldId id="310" r:id="rId14"/>
    <p:sldId id="311" r:id="rId15"/>
    <p:sldId id="312" r:id="rId16"/>
    <p:sldId id="313" r:id="rId17"/>
    <p:sldId id="314" r:id="rId18"/>
    <p:sldId id="315" r:id="rId19"/>
    <p:sldId id="316" r:id="rId20"/>
    <p:sldId id="317" r:id="rId21"/>
    <p:sldId id="318" r:id="rId22"/>
    <p:sldId id="320" r:id="rId23"/>
    <p:sldId id="319" r:id="rId24"/>
    <p:sldId id="322" r:id="rId25"/>
    <p:sldId id="325" r:id="rId26"/>
    <p:sldId id="326" r:id="rId27"/>
    <p:sldId id="275" r:id="rId28"/>
  </p:sldIdLst>
  <p:sldSz cx="9144000" cy="6858000" type="screen4x3"/>
  <p:notesSz cx="7010400" cy="92964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nnell, Jon, VBABALT\ACAD" initials="KJV" lastIdx="16" clrIdx="0">
    <p:extLst>
      <p:ext uri="{19B8F6BF-5375-455C-9EA6-DF929625EA0E}">
        <p15:presenceInfo xmlns:p15="http://schemas.microsoft.com/office/powerpoint/2012/main" userId="S-1-5-21-1409082233-764733703-682003330-4781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3920" autoAdjust="0"/>
  </p:normalViewPr>
  <p:slideViewPr>
    <p:cSldViewPr>
      <p:cViewPr varScale="1">
        <p:scale>
          <a:sx n="110" d="100"/>
          <a:sy n="110" d="100"/>
        </p:scale>
        <p:origin x="828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>
      <p:cViewPr>
        <p:scale>
          <a:sx n="130" d="100"/>
          <a:sy n="130" d="100"/>
        </p:scale>
        <p:origin x="858" y="-3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34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handoutMaster" Target="handoutMasters/handout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1B592DE-2218-4BED-AF48-41763B899E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6E27B0-6BC9-4F30-A36B-E9E76F0D99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0EA04-16CA-4C94-A38A-3DB6073A566A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B4B567-A19A-4BA5-862D-EFDD15C611B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2ED949-6D9B-431D-B88C-1BEF1052F4E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FD655-98CB-4716-9147-76AD70D195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3755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ABAFF5-AD8D-4800-85B4-A2D6A7C4BAC7}" type="datetimeFigureOut">
              <a:rPr lang="en-US" smtClean="0"/>
              <a:t>7/12/2019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1AA8B-F1CB-4C88-87A0-77ED109F65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4664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0437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094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822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692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0482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8308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5141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7931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34544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954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066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405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473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14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021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421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110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91AA8B-F1CB-4C88-87A0-77ED109F65E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3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8595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671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11516E-BC1E-4940-A8B8-2BC7F7C0DE9A}"/>
              </a:ext>
            </a:extLst>
          </p:cNvPr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46C9655D-8089-4EC7-B48D-BDB41828E164}"/>
              </a:ext>
            </a:extLst>
          </p:cNvPr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36D37ACA-3513-445F-AD31-606709C4C651}"/>
              </a:ext>
            </a:extLst>
          </p:cNvPr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7" name="Title 1">
              <a:extLst>
                <a:ext uri="{FF2B5EF4-FFF2-40B4-BE49-F238E27FC236}">
                  <a16:creationId xmlns:a16="http://schemas.microsoft.com/office/drawing/2014/main" id="{1551340E-CB8B-4066-8C63-EE12B9DEAB5A}"/>
                </a:ext>
              </a:extLst>
            </p:cNvPr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8" name="Title 1">
              <a:extLst>
                <a:ext uri="{FF2B5EF4-FFF2-40B4-BE49-F238E27FC236}">
                  <a16:creationId xmlns:a16="http://schemas.microsoft.com/office/drawing/2014/main" id="{9CF7CEF3-6E79-43D3-9B14-8C3F87CBC6D2}"/>
                </a:ext>
              </a:extLst>
            </p:cNvPr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3A47B86-D23E-43E1-8F25-DA9E15C6E998}"/>
                </a:ext>
              </a:extLst>
            </p:cNvPr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0" name="Picture 2" descr="C:\Users\vacoGrovem\AppData\Local\Microsoft\Windows\Temporary Internet Files\Content.Outlook\83QVOJUE\CHOOSE-VA-rev.png">
            <a:extLst>
              <a:ext uri="{FF2B5EF4-FFF2-40B4-BE49-F238E27FC236}">
                <a16:creationId xmlns:a16="http://schemas.microsoft.com/office/drawing/2014/main" id="{FAF423F9-6501-41E2-89F6-789431D698C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1384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804" y="985808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E980C85-7990-4444-8164-10F67B4A71DC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D3346E-16F2-4C72-B005-41AEDD28E25E}"/>
              </a:ext>
            </a:extLst>
          </p:cNvPr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5E4F67-E7D4-45AB-9FF2-64187588B3AC}"/>
              </a:ext>
            </a:extLst>
          </p:cNvPr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3271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A53B544-1306-4E24-83C8-B4C9760AA3C5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58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F077E3AA-FD88-40DD-B2CE-B522B9801FB9}"/>
              </a:ext>
            </a:extLst>
          </p:cNvPr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6049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72442F3-4FAB-4438-A1A9-981A89371768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2C7A4F-C4AB-415A-B90C-A20786EFCEAC}"/>
              </a:ext>
            </a:extLst>
          </p:cNvPr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8017449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55CF16F-CF6E-4E08-B2CA-4859F159BAE4}"/>
              </a:ext>
            </a:extLst>
          </p:cNvPr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63C8340-AE41-4640-85C3-48E681D37CCC}"/>
              </a:ext>
            </a:extLst>
          </p:cNvPr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754098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AF3679-EC61-4BD1-844A-8E2572C39EA5}"/>
              </a:ext>
            </a:extLst>
          </p:cNvPr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0095184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343893-BE61-40E3-BBF0-DF6DA7713503}"/>
              </a:ext>
            </a:extLst>
          </p:cNvPr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9847474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CFF25FC-FAF9-408A-A7A1-3BE3F3152A8E}"/>
              </a:ext>
            </a:extLst>
          </p:cNvPr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15494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804" y="985808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5782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99040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5376954"/>
            <a:ext cx="9144000" cy="148113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 userDrawn="1"/>
        </p:nvSpPr>
        <p:spPr>
          <a:xfrm>
            <a:off x="2921339" y="4803733"/>
            <a:ext cx="5775325" cy="450535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</a:rPr>
              <a:t>August 30, 2017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1285686" y="1694038"/>
            <a:ext cx="6572628" cy="1558035"/>
            <a:chOff x="966536" y="1694131"/>
            <a:chExt cx="6572628" cy="1558035"/>
          </a:xfrm>
        </p:grpSpPr>
        <p:sp>
          <p:nvSpPr>
            <p:cNvPr id="13" name="Title 1"/>
            <p:cNvSpPr txBox="1">
              <a:spLocks/>
            </p:cNvSpPr>
            <p:nvPr/>
          </p:nvSpPr>
          <p:spPr>
            <a:xfrm>
              <a:off x="966536" y="1763943"/>
              <a:ext cx="2133600" cy="1488223"/>
            </a:xfrm>
            <a:prstGeom prst="rect">
              <a:avLst/>
            </a:prstGeom>
            <a:ln>
              <a:solidFill>
                <a:schemeClr val="bg1"/>
              </a:solidFill>
            </a:ln>
            <a:effectLst/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11500" b="1" spc="-100" dirty="0">
                  <a:solidFill>
                    <a:srgbClr val="003F72">
                      <a:lumMod val="50000"/>
                    </a:srgbClr>
                  </a:solidFill>
                  <a:latin typeface="Myriad Pro"/>
                  <a:cs typeface="Arial" panose="020B0604020202020204" pitchFamily="34" charset="0"/>
                </a:rPr>
                <a:t>VA</a:t>
              </a:r>
            </a:p>
          </p:txBody>
        </p:sp>
        <p:sp>
          <p:nvSpPr>
            <p:cNvPr id="14" name="Title 1"/>
            <p:cNvSpPr txBox="1">
              <a:spLocks/>
            </p:cNvSpPr>
            <p:nvPr/>
          </p:nvSpPr>
          <p:spPr>
            <a:xfrm>
              <a:off x="3316705" y="1750278"/>
              <a:ext cx="4222459" cy="1307009"/>
            </a:xfrm>
            <a:prstGeom prst="rect">
              <a:avLst/>
            </a:prstGeom>
            <a:ln>
              <a:solidFill>
                <a:schemeClr val="bg1"/>
              </a:solidFill>
            </a:ln>
          </p:spPr>
          <p:txBody>
            <a:bodyPr vert="horz" lIns="0" tIns="0" rIns="0" bIns="0" rtlCol="0" anchor="ctr"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lnSpc>
                  <a:spcPct val="80000"/>
                </a:lnSpc>
              </a:pP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Key Leaders </a:t>
              </a:r>
              <a:b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5400" b="1" dirty="0">
                  <a:solidFill>
                    <a:srgbClr val="00B0F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Meeting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H="1">
              <a:off x="3172326" y="1694131"/>
              <a:ext cx="12032" cy="1280160"/>
            </a:xfrm>
            <a:prstGeom prst="line">
              <a:avLst/>
            </a:prstGeom>
            <a:ln w="222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26" name="Picture 2" descr="C:\Users\vacoGrovem\AppData\Local\Microsoft\Windows\Temporary Internet Files\Content.Outlook\83QVOJUE\CHOOSE-VA-rev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664" y="5644912"/>
            <a:ext cx="3048000" cy="820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61531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21804" y="985808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Agenda</a:t>
            </a:r>
            <a:endParaRPr lang="en-US" sz="3600" u="sng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331373" y="1659466"/>
            <a:ext cx="8481253" cy="369332"/>
          </a:xfrm>
          <a:prstGeom prst="rect">
            <a:avLst/>
          </a:prstGeom>
          <a:solidFill>
            <a:srgbClr val="00B0F0"/>
          </a:solidFill>
        </p:spPr>
        <p:txBody>
          <a:bodyPr wrap="square" lIns="91440" tIns="45720" rIns="91440" bIns="45720" rtlCol="0">
            <a:spAutoFit/>
          </a:bodyPr>
          <a:lstStyle/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647693" y="2749897"/>
            <a:ext cx="7892223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marL="0" lvl="1" indent="-342900"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000000"/>
                </a:solidFill>
              </a:rPr>
              <a:t>Good News Story</a:t>
            </a:r>
          </a:p>
          <a:p>
            <a:pPr marL="0" lvl="1">
              <a:spcBef>
                <a:spcPts val="1200"/>
              </a:spcBef>
            </a:pPr>
            <a:endParaRPr 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5016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21947938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597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0852722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7831167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1973054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19431314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14102129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</p:spTree>
    <p:extLst>
      <p:ext uri="{BB962C8B-B14F-4D97-AF65-F5344CB8AC3E}">
        <p14:creationId xmlns:p14="http://schemas.microsoft.com/office/powerpoint/2010/main" val="36210024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87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519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937831" y="640023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502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55323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0" y="-76200"/>
            <a:ext cx="9144000" cy="7315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0" y="-76200"/>
            <a:ext cx="9144000" cy="731520"/>
          </a:xfrm>
        </p:spPr>
        <p:txBody>
          <a:bodyPr>
            <a:normAutofit/>
          </a:bodyPr>
          <a:lstStyle>
            <a:lvl1pPr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en-US" sz="3600" dirty="0"/>
              <a:t>Click to edit Slide Master Style</a:t>
            </a:r>
            <a:endParaRPr lang="en-US" sz="3600" u="sng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39299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141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142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4051217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 userDrawn="1"/>
        </p:nvSpPr>
        <p:spPr>
          <a:xfrm>
            <a:off x="2971800" y="6336268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489055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2971800" y="63246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</a:rPr>
              <a:t>FOR VA INTERAL USE ONLY</a:t>
            </a:r>
          </a:p>
        </p:txBody>
      </p:sp>
    </p:spTree>
    <p:extLst>
      <p:ext uri="{BB962C8B-B14F-4D97-AF65-F5344CB8AC3E}">
        <p14:creationId xmlns:p14="http://schemas.microsoft.com/office/powerpoint/2010/main" val="245974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 userDrawn="1"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8" name="Rectangle 7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PPSeal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FOR VA INTERAL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6071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8" name="Rectangle 7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PPSeal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FOR VA INTERNAL USE ONLY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98DC8EE-6AFE-4473-85DD-140F33CD04AE}"/>
              </a:ext>
            </a:extLst>
          </p:cNvPr>
          <p:cNvGrpSpPr/>
          <p:nvPr userDrawn="1"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5EAD348D-D1DA-4720-A19C-F3699BA65253}"/>
                </a:ext>
              </a:extLst>
            </p:cNvPr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13" name="Picture 2" descr="C:\Users\vacoGrovem\AppData\Local\Microsoft\Windows\Temporary Internet Files\Content.Outlook\83QVOJUE\CHOOSE-VA-rev.png">
              <a:extLst>
                <a:ext uri="{FF2B5EF4-FFF2-40B4-BE49-F238E27FC236}">
                  <a16:creationId xmlns:a16="http://schemas.microsoft.com/office/drawing/2014/main" id="{79616F86-E8C2-4994-BFE0-774C5D87DD24}"/>
                </a:ext>
              </a:extLst>
            </p:cNvPr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4" name="Picture 13" descr="PPSeal.png">
              <a:extLst>
                <a:ext uri="{FF2B5EF4-FFF2-40B4-BE49-F238E27FC236}">
                  <a16:creationId xmlns:a16="http://schemas.microsoft.com/office/drawing/2014/main" id="{09519BEE-4258-4176-B198-0530BC70F3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515BE437-0247-4ABC-B4A8-8BCF2067F00D}"/>
                </a:ext>
              </a:extLst>
            </p:cNvPr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FOR VA INTERAL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79170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9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6400232"/>
            <a:ext cx="3846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defTabSz="457200"/>
            <a:fld id="{D983F1FA-211D-3044-9E35-958DFBC26156}" type="slidenum">
              <a:rPr lang="en-US" smtClean="0">
                <a:solidFill>
                  <a:prstClr val="white"/>
                </a:solidFill>
              </a:rPr>
              <a:pPr defTabSz="457200"/>
              <a:t>‹#›</a:t>
            </a:fld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0" y="6140680"/>
            <a:ext cx="9144000" cy="731839"/>
            <a:chOff x="0" y="6140680"/>
            <a:chExt cx="9144000" cy="731839"/>
          </a:xfrm>
        </p:grpSpPr>
        <p:sp>
          <p:nvSpPr>
            <p:cNvPr id="8" name="Rectangle 7"/>
            <p:cNvSpPr/>
            <p:nvPr/>
          </p:nvSpPr>
          <p:spPr>
            <a:xfrm>
              <a:off x="0" y="6140680"/>
              <a:ext cx="9144000" cy="731839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 defTabSz="457200"/>
              <a:endParaRPr lang="en-US" dirty="0">
                <a:solidFill>
                  <a:prstClr val="white"/>
                </a:solidFill>
              </a:endParaRPr>
            </a:p>
          </p:txBody>
        </p:sp>
        <p:pic>
          <p:nvPicPr>
            <p:cNvPr id="2050" name="Picture 2" descr="C:\Users\vacoGrovem\AppData\Local\Microsoft\Windows\Temporary Internet Files\Content.Outlook\83QVOJUE\CHOOSE-VA-rev.png"/>
            <p:cNvPicPr>
              <a:picLocks noChangeAspect="1" noChangeArrowheads="1"/>
            </p:cNvPicPr>
            <p:nvPr userDrawn="1"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400" y="6172200"/>
              <a:ext cx="2037558" cy="5486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 descr="PPSeal.png"/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99909" y="6184206"/>
              <a:ext cx="2563091" cy="641708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 userDrawn="1"/>
          </p:nvSpPr>
          <p:spPr>
            <a:xfrm>
              <a:off x="2971800" y="6336268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C00000"/>
                  </a:solidFill>
                </a:rPr>
                <a:t>FOR VA INTERAL USE ONLY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470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  <p:sldLayoutId id="2147483692" r:id="rId10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2130519"/>
            <a:ext cx="8474299" cy="2136681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Scheduling Request (ESR) Training (Enhanced Version)</a:t>
            </a:r>
          </a:p>
        </p:txBody>
      </p:sp>
      <p:sp>
        <p:nvSpPr>
          <p:cNvPr id="5" name="Rectangle 4"/>
          <p:cNvSpPr/>
          <p:nvPr/>
        </p:nvSpPr>
        <p:spPr>
          <a:xfrm>
            <a:off x="609600" y="6248400"/>
            <a:ext cx="6248400" cy="5029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Picture 4" descr="dvasea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8382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ED6711D-EC7D-4C03-A656-C1807B42E65F}"/>
              </a:ext>
            </a:extLst>
          </p:cNvPr>
          <p:cNvSpPr txBox="1"/>
          <p:nvPr/>
        </p:nvSpPr>
        <p:spPr>
          <a:xfrm>
            <a:off x="304800" y="5105400"/>
            <a:ext cx="21336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2019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2576114-53DF-49B8-A844-D43217420084}"/>
              </a:ext>
            </a:extLst>
          </p:cNvPr>
          <p:cNvSpPr txBox="1"/>
          <p:nvPr/>
        </p:nvSpPr>
        <p:spPr>
          <a:xfrm>
            <a:off x="6477001" y="5105400"/>
            <a:ext cx="2366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Compensation Services</a:t>
            </a:r>
          </a:p>
        </p:txBody>
      </p:sp>
    </p:spTree>
    <p:extLst>
      <p:ext uri="{BB962C8B-B14F-4D97-AF65-F5344CB8AC3E}">
        <p14:creationId xmlns:p14="http://schemas.microsoft.com/office/powerpoint/2010/main" val="40800563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for selection of contentions for ESR submission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Prior to creating an ESR, the user must select all contentions warranting an examination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Tab-Select Contentions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0AE451-2C58-4EAF-8A59-D9E9B8C557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3048000"/>
            <a:ext cx="8229600" cy="230086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4AA0A076-C754-40F3-B8DE-7ED50F0195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172200"/>
            <a:ext cx="6248942" cy="56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8154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Priority Issues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must select an applicable priority issue for MDE vendor priority processing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Currently Purple Heart Requires ERB-S language to indicate priority (expected to be added to EMS in a future enhancement)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Tab-Claim Information</a:t>
            </a:r>
          </a:p>
        </p:txBody>
      </p:sp>
      <p:pic>
        <p:nvPicPr>
          <p:cNvPr id="1026" name="Picture 1" descr="image001">
            <a:extLst>
              <a:ext uri="{FF2B5EF4-FFF2-40B4-BE49-F238E27FC236}">
                <a16:creationId xmlns:a16="http://schemas.microsoft.com/office/drawing/2014/main" id="{077A53F0-6942-4EC4-A6F0-F1EE3E10F3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0" y="4038600"/>
            <a:ext cx="72390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834C689-54C2-4A8C-859A-890C0FA71E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172200"/>
            <a:ext cx="6248942" cy="57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646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799" y="985838"/>
            <a:ext cx="8153401" cy="5033962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Mailing Address</a:t>
            </a:r>
          </a:p>
          <a:p>
            <a:pPr lvl="1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must verify Veteran’s mailing address as ESR’s are routed based on Veteran’s zip code to appropriate MDE vendor</a:t>
            </a:r>
          </a:p>
          <a:p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Preferred Geographic Location</a:t>
            </a:r>
          </a:p>
          <a:p>
            <a:pPr lvl="1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Used if Veteran resides part time location different than mailing address</a:t>
            </a:r>
          </a:p>
          <a:p>
            <a:pPr lvl="1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Rework; this functionality allows ESR to be routed to original MDE vendor if Veteran has moved (use Veteran’s previous address used on original ESR)</a:t>
            </a: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2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Remember to select the appropriate VSO/POA type</a:t>
            </a:r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Tab-Claim Information (cont.)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095328-568B-457D-89AB-7648F0695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4999" y="4419600"/>
            <a:ext cx="4953000" cy="8382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389CE1A6-7EE4-4423-9CAE-261B06246E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9163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6" y="762000"/>
            <a:ext cx="8615364" cy="52578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has option to select: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ACE Eligible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 Must Report to Exam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Employment Impact Assessment Requested?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Specialty language: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user to select appropriate opinion or examination verbiage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user to indicate tabbed evidence and special instructions to MDE  vendors if applicable</a:t>
            </a:r>
          </a:p>
          <a:p>
            <a:pPr marL="457200" lvl="1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Although specialty language covers most exam types, ERB-S is still used for certain exam types. For example Non-MST for </a:t>
            </a:r>
            <a:r>
              <a:rPr lang="en-US">
                <a:latin typeface="Times New Roman" panose="02020603050405020304" pitchFamily="18" charset="0"/>
                <a:cs typeface="Times New Roman" panose="02020603050405020304" pitchFamily="18" charset="0"/>
              </a:rPr>
              <a:t>personal trauma.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Tab-Contention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CD719D-7AAC-4596-8091-6A7FFC6C9B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172200"/>
            <a:ext cx="6248942" cy="592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27760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6" y="985838"/>
            <a:ext cx="8505826" cy="2443162"/>
          </a:xfrm>
        </p:spPr>
        <p:txBody>
          <a:bodyPr>
            <a:normAutofit fontScale="92500"/>
          </a:bodyPr>
          <a:lstStyle/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needs to select appropriate DBQ(s) for all associated contentions being requested</a:t>
            </a:r>
          </a:p>
          <a:p>
            <a:pPr lvl="1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Medical Opinion is needed and DBQ(s) does not include Medical Opinion language, the user 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select the Medical Opinion (Examiners Version)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Tab-Contention Information (cont.)</a:t>
            </a:r>
          </a:p>
        </p:txBody>
      </p:sp>
      <p:pic>
        <p:nvPicPr>
          <p:cNvPr id="5122" name="Picture 1" descr="image001">
            <a:extLst>
              <a:ext uri="{FF2B5EF4-FFF2-40B4-BE49-F238E27FC236}">
                <a16:creationId xmlns:a16="http://schemas.microsoft.com/office/drawing/2014/main" id="{4A845F47-CCD2-4692-8D30-5BA5B0533E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7" y="3505200"/>
            <a:ext cx="83153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53465D1-2F55-404C-8387-B74CFDB4F7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172200"/>
            <a:ext cx="6248942" cy="577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800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985838"/>
            <a:ext cx="8229599" cy="3814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user selects the preview tab, a PDF of the examination request is generated for review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entered incorrectly will require the user to make the appropriate revisions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exam is submitted changes cannot be made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Tab-Preview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9745819-A48E-4EBB-9CE8-7F15660041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4247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6" y="985838"/>
            <a:ext cx="8386763" cy="48053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Exam Destination tool displays the recommended MDE vendor destination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must select what is recommended by the tool unless circumstances require choosing an alternate MDE vendor</a:t>
            </a: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Justification must be provided if choosing an alternate MDE vendor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Destination Tool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932A255-C228-4E8A-B180-455848BB7B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5587" y="3276600"/>
            <a:ext cx="3552825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4C3D720-D7C9-4C9B-9E9E-A026526173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788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836" y="1066800"/>
            <a:ext cx="8691564" cy="49530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EMS tracked items are automatically created by the system</a:t>
            </a:r>
          </a:p>
          <a:p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tracked items are created at the time of the ESR submission</a:t>
            </a:r>
          </a:p>
          <a:p>
            <a:pPr lvl="1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“Request Processing” tracked item-two day suspense</a:t>
            </a:r>
          </a:p>
          <a:p>
            <a:pPr lvl="1"/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Exam Request Contention tracked item is created- 30 day suspense, this will automatically update to the appointment scheduled date plus 5 days once the Vendor sends scheduling information for the Contention</a:t>
            </a:r>
          </a:p>
          <a:p>
            <a:pPr marL="0" indent="0">
              <a:buNone/>
            </a:pP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5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5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“Request Processing” tracked item will close automatically when the vendor acknowledges receipt of the ESR</a:t>
            </a:r>
          </a:p>
          <a:p>
            <a:pPr marL="0" indent="0">
              <a:buNone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Tracked Items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6BD4D6-9B74-4ECE-980A-B5514C5292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68747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1066800"/>
            <a:ext cx="8305801" cy="23622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ESR has been submitted the exam summary screen will show the details of ESR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status will indicate “Processing” Status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 cannot be modified while in “Processing” Status</a:t>
            </a:r>
          </a:p>
          <a:p>
            <a:pPr marL="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endParaRPr lang="en-US" sz="1800" dirty="0"/>
          </a:p>
          <a:p>
            <a:pPr marL="457200" lvl="1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 Status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10559D5-0607-42F2-8DB3-E76751B17D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7297B6CD-FD21-48EC-ACFD-3CE1DA040D4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3846658"/>
            <a:ext cx="6584251" cy="1048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59737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999" y="985838"/>
            <a:ext cx="8305801" cy="4576762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user is unable to complete the ESR while initially developing, the save function allows the user to save the ESR and complete at a different time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status of an incomplete ESR will default to “Draft”</a:t>
            </a:r>
          </a:p>
          <a:p>
            <a:pPr marL="0" indent="0">
              <a:buNone/>
            </a:pP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 in “Draft” status can be edited by an user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19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Save Function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7C1A9B-7867-40C2-9A77-048F2F3F5A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4445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FBC8BC5-8342-4884-B266-D495B3FFF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495799"/>
          </a:xfrm>
        </p:spPr>
        <p:txBody>
          <a:bodyPr>
            <a:normAutofit/>
          </a:bodyPr>
          <a:lstStyle/>
          <a:p>
            <a:pPr lvl="0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functionality of Veterans Benefit Management System (VBMS) Exam Management System (EMS)</a:t>
            </a:r>
          </a:p>
          <a:p>
            <a:pPr lvl="0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importance of End Products (EPs) and contention accuracy as applied to EMS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system processes when entering an ESR</a:t>
            </a:r>
          </a:p>
          <a:p>
            <a:pPr lvl="0"/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Understand the successful creation and submission of an ESR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F03536-5638-4A18-9606-2E94DA440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E6B526F-D972-41DD-A060-6DFDC53D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071BFAF-7FC6-4BEA-86BE-910E6206C5FA}"/>
              </a:ext>
            </a:extLst>
          </p:cNvPr>
          <p:cNvSpPr/>
          <p:nvPr/>
        </p:nvSpPr>
        <p:spPr>
          <a:xfrm>
            <a:off x="609600" y="6172200"/>
            <a:ext cx="6248400" cy="57912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4378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A5E8319-87CC-4E15-B342-AF69227EA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3047999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“Copy” function is available for any previously Cancelled or Completed ESR under the current EP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user to create a new ESR without recreating the prior ESR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is able to make any changes or additions prior to submitting the new ESR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EE71799-DBB1-4EF0-A801-C0AC5B3BD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20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6FBAA16-C67F-40F7-896A-C669234E3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 ESR Function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CCE83F-6009-43DD-9FB7-7E2E8DAB99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4343400"/>
            <a:ext cx="6791325" cy="762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4FB3AB7-657E-43ED-97D6-34C191ED1D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8133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99B84F-1427-4897-A3E7-F51824F68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876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EMS auto populates Examination language with minimal user input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Intended for Contentions with no variance in DBQ selection (Hearing loss/Tinnitus)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Users must allow time for functionality to work</a:t>
            </a:r>
          </a:p>
          <a:p>
            <a:pPr marL="0" indent="0"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buNone/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Users will need to verify all components of the ESR were created accurately before submitting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C70EBD3-02B1-4B1B-9820-03366087C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21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E3241B-5360-478A-B7B7-F28FED178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Autofill Function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C509E1-C2E0-42D1-B9BB-8D3ED67B2D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8719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7150" indent="0">
              <a:buNone/>
            </a:pP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</a:p>
          <a:p>
            <a:pPr marL="5715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22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</a:t>
            </a:r>
          </a:p>
        </p:txBody>
      </p:sp>
      <p:pic>
        <p:nvPicPr>
          <p:cNvPr id="5" name="Picture 2" descr="Questions icon" title="Questions">
            <a:extLst>
              <a:ext uri="{FF2B5EF4-FFF2-40B4-BE49-F238E27FC236}">
                <a16:creationId xmlns:a16="http://schemas.microsoft.com/office/drawing/2014/main" id="{5CE2421C-04D8-42A4-80E9-31D510260C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0985" y="1417622"/>
            <a:ext cx="4302030" cy="4220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FFCD0DD-ED14-4C92-962C-038596399B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7592" y="6172200"/>
            <a:ext cx="6248942" cy="58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8614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8DFBEA2-FCB9-4048-8196-889A0A5A94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iv,3.a.10- Examination Scheduling Request in VBMS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M21-1, Part III, Subpart iv, 3.A.1.j- Contract Examination Exclusions 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Veterans Benefits Management System (VBMS) User Guide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ESR Submission Job Instruction Sheets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0376521-4EE4-4780-8D38-DE0B1EF3A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1EC6B37-4154-4BBE-9343-E0BB3743F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5BFB72-4248-4C58-B966-C4AB6420F4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6172200"/>
            <a:ext cx="6248942" cy="59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5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53000"/>
          </a:xfrm>
        </p:spPr>
        <p:txBody>
          <a:bodyPr>
            <a:noAutofit/>
          </a:bodyPr>
          <a:lstStyle/>
          <a:p>
            <a:pPr marL="4000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contract Medical Disability Examinations (MDE) are currently being submitted through EMS</a:t>
            </a:r>
          </a:p>
          <a:p>
            <a:pPr marL="4000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EMS 17.0 was deployed in May 2019</a:t>
            </a:r>
          </a:p>
          <a:p>
            <a:pPr marL="4000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of Information and Technology (OIT) is actively working on issues known to be affecting VBMS EMS</a:t>
            </a:r>
          </a:p>
          <a:p>
            <a:pPr marL="400050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Contract Exam Staff is continuously working with MDE vendors to identify defects or issues affecting the ESR and responses</a:t>
            </a:r>
          </a:p>
          <a:p>
            <a:pPr marL="400050"/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endParaRPr lang="en-US" sz="24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</a:p>
          <a:p>
            <a:pPr marL="57150" indent="0">
              <a:buNone/>
            </a:pP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	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4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633" y="-152400"/>
            <a:ext cx="9144000" cy="73152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EMS Current State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335F37-597D-411B-BC46-F19F9A46DC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172200"/>
            <a:ext cx="6248942" cy="59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471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9906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 asterisks denote required fields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Green progress line indicates successful input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is intuitive and should be worked from “left to right”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User has the ability to amend any portion of the ESR prior to submission</a:t>
            </a:r>
          </a:p>
          <a:p>
            <a:pPr marL="457200" lvl="1" indent="0">
              <a:buNone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exam being requested is not on the Contract Exam Exclusion List M21-1 </a:t>
            </a:r>
            <a:r>
              <a:rPr lang="fr-FR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III.iv.3.A.1.j.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5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Input Details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1342B2B-74D8-4667-A5FA-ACEAC34084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172200"/>
            <a:ext cx="6248942" cy="59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841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181600"/>
          </a:xfrm>
        </p:spPr>
        <p:txBody>
          <a:bodyPr>
            <a:normAutofit fontScale="77500" lnSpcReduction="20000"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 Product (EP)</a:t>
            </a: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correct EP is selected when scheduling ESR</a:t>
            </a: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Ensure EP has been established correctly</a:t>
            </a: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Contention</a:t>
            </a: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Confirm Contention Classification</a:t>
            </a: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 Contention Type (New, Secondary, Increase, Reopen, RFE)</a:t>
            </a:r>
          </a:p>
          <a:p>
            <a:pPr lvl="1"/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Special Issue(s) and Flashes as required</a:t>
            </a:r>
          </a:p>
          <a:p>
            <a:pPr marL="457200" lvl="1" indent="0"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Note: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contentions must be entered on one ESR. Do not create separate ESR(s) for each contention.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Verifying EP and Contentions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4540113-CBA7-4A5C-A058-5F232B2E28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172200"/>
            <a:ext cx="6248942" cy="593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311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0966AA-92EC-407D-B785-3E1C1B46E5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3200400"/>
          </a:xfrm>
        </p:spPr>
        <p:txBody>
          <a:bodyPr/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Claims Establishment allows user to copy contentions from previously closed EP(s)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copy function ensures continuity and accuracy when working with previously used contentions</a:t>
            </a:r>
          </a:p>
          <a:p>
            <a:pPr marL="0" indent="0">
              <a:buNone/>
            </a:pPr>
            <a:r>
              <a:rPr lang="en-US" dirty="0"/>
              <a:t>		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BEBC11-D7F6-43EC-B991-DC418A3D3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7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87D826E-453A-4A30-8A70-D5EB34D24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Copy Contention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0EFE9A-C7F6-43A1-9E7B-B906EBF449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200400"/>
            <a:ext cx="7391400" cy="12192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9632CC3-49A9-4A12-8860-A165D5722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6259345"/>
            <a:ext cx="6248942" cy="506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24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1" y="1028700"/>
            <a:ext cx="8610600" cy="48006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examination request requires identification of a previously rated contention: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 proper previously Rated Issue to applicable contention(s)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 Rated Issue does not appear, a backfill rating must be completed.</a:t>
            </a:r>
          </a:p>
          <a:p>
            <a:pPr lvl="1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Contentions with previous Rated Issues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2028168-0823-4038-A2A6-718D1F7526E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090" y="4038600"/>
            <a:ext cx="8229600" cy="16002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AC6023-ADFF-4AD5-B769-6BD83C2156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202680"/>
            <a:ext cx="6248942" cy="56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5262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76142A-92F0-4379-A3B2-717CCADB6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114800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Allows for creation of new request</a:t>
            </a: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status of all previous ESR(s)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336B3BA-9B7A-4698-9FDE-54185013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3F1FA-211D-3044-9E35-958DFBC26156}" type="slidenum">
              <a:rPr lang="en-US" smtClean="0">
                <a:solidFill>
                  <a:prstClr val="white"/>
                </a:solidFill>
              </a:rPr>
              <a:pPr/>
              <a:t>9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11D746-4400-43FA-9148-4821A08FA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Exams Tab-ESR Summary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38F595D-CE9D-41D8-8721-5AE59D157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362200"/>
            <a:ext cx="8229600" cy="17651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81BA39C-DFC2-4853-A3BD-7322D8CBAB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" y="6172200"/>
            <a:ext cx="6248942" cy="557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5931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1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Exam Scheduling Request (ESR) Training (Enhanced Version)&amp;quot;&quot;/&gt;&lt;property id=&quot;20307&quot; value=&quot;304&quot;/&gt;&lt;/object&gt;&lt;object type=&quot;3&quot; unique_id=&quot;10006&quot;&gt;&lt;property id=&quot;20148&quot; value=&quot;5&quot;/&gt;&lt;property id=&quot;20300&quot; value=&quot;Slide 4 - &amp;quot;EMS Current State&amp;quot;&quot;/&gt;&lt;property id=&quot;20307&quot; value=&quot;265&quot;/&gt;&lt;/object&gt;&lt;object type=&quot;3&quot; unique_id=&quot;10007&quot;&gt;&lt;property id=&quot;20148&quot; value=&quot;5&quot;/&gt;&lt;property id=&quot;20300&quot; value=&quot;Slide 5 - &amp;quot;Exam Input Details&amp;quot;&quot;/&gt;&lt;property id=&quot;20307&quot; value=&quot;306&quot;/&gt;&lt;/object&gt;&lt;object type=&quot;3&quot; unique_id=&quot;10008&quot;&gt;&lt;property id=&quot;20148&quot; value=&quot;5&quot;/&gt;&lt;property id=&quot;20300&quot; value=&quot;Slide 6 - &amp;quot;Verifying EP and Contentions&amp;quot;&quot;/&gt;&lt;property id=&quot;20307&quot; value=&quot;309&quot;/&gt;&lt;/object&gt;&lt;object type=&quot;3&quot; unique_id=&quot;10009&quot;&gt;&lt;property id=&quot;20148&quot; value=&quot;5&quot;/&gt;&lt;property id=&quot;20300&quot; value=&quot;Slide 8 - &amp;quot;Contentions with previous Rated Issues&amp;quot;&quot;/&gt;&lt;property id=&quot;20307&quot; value=&quot;310&quot;/&gt;&lt;/object&gt;&lt;object type=&quot;3&quot; unique_id=&quot;10010&quot;&gt;&lt;property id=&quot;20148&quot; value=&quot;5&quot;/&gt;&lt;property id=&quot;20300&quot; value=&quot;Slide 9 - &amp;quot;Exams Tab-ESR Summary&amp;quot;&quot;/&gt;&lt;property id=&quot;20307&quot; value=&quot;311&quot;/&gt;&lt;/object&gt;&lt;object type=&quot;3&quot; unique_id=&quot;10011&quot;&gt;&lt;property id=&quot;20148&quot; value=&quot;5&quot;/&gt;&lt;property id=&quot;20300&quot; value=&quot;Slide 10 - &amp;quot;Exam Tab-Select Contentions&amp;quot;&quot;/&gt;&lt;property id=&quot;20307&quot; value=&quot;312&quot;/&gt;&lt;/object&gt;&lt;object type=&quot;3&quot; unique_id=&quot;10012&quot;&gt;&lt;property id=&quot;20148&quot; value=&quot;5&quot;/&gt;&lt;property id=&quot;20300&quot; value=&quot;Slide 11 - &amp;quot;Exam Tab-Claim Information&amp;quot;&quot;/&gt;&lt;property id=&quot;20307&quot; value=&quot;313&quot;/&gt;&lt;/object&gt;&lt;object type=&quot;3&quot; unique_id=&quot;10013&quot;&gt;&lt;property id=&quot;20148&quot; value=&quot;5&quot;/&gt;&lt;property id=&quot;20300&quot; value=&quot;Slide 12 - &amp;quot;Exam Tab-Claim Information (cont.)&amp;quot;&quot;/&gt;&lt;property id=&quot;20307&quot; value=&quot;314&quot;/&gt;&lt;/object&gt;&lt;object type=&quot;3&quot; unique_id=&quot;10014&quot;&gt;&lt;property id=&quot;20148&quot; value=&quot;5&quot;/&gt;&lt;property id=&quot;20300&quot; value=&quot;Slide 13 - &amp;quot;Exam Tab-Contention Information&amp;quot;&quot;/&gt;&lt;property id=&quot;20307&quot; value=&quot;315&quot;/&gt;&lt;/object&gt;&lt;object type=&quot;3&quot; unique_id=&quot;10015&quot;&gt;&lt;property id=&quot;20148&quot; value=&quot;5&quot;/&gt;&lt;property id=&quot;20300&quot; value=&quot;Slide 14 - &amp;quot;Exam Tab-Contention Information (cont.)&amp;quot;&quot;/&gt;&lt;property id=&quot;20307&quot; value=&quot;316&quot;/&gt;&lt;/object&gt;&lt;object type=&quot;3&quot; unique_id=&quot;10016&quot;&gt;&lt;property id=&quot;20148&quot; value=&quot;5&quot;/&gt;&lt;property id=&quot;20300&quot; value=&quot;Slide 15 - &amp;quot;Exam Tab-Preview&amp;quot;&quot;/&gt;&lt;property id=&quot;20307&quot; value=&quot;317&quot;/&gt;&lt;/object&gt;&lt;object type=&quot;3&quot; unique_id=&quot;10017&quot;&gt;&lt;property id=&quot;20148&quot; value=&quot;5&quot;/&gt;&lt;property id=&quot;20300&quot; value=&quot;Slide 16 - &amp;quot;Exam Destination Tool&amp;quot;&quot;/&gt;&lt;property id=&quot;20307&quot; value=&quot;318&quot;/&gt;&lt;/object&gt;&lt;object type=&quot;3&quot; unique_id=&quot;10018&quot;&gt;&lt;property id=&quot;20148&quot; value=&quot;5&quot;/&gt;&lt;property id=&quot;20300&quot; value=&quot;Slide 17 - &amp;quot;Tracked Items&amp;quot;&quot;/&gt;&lt;property id=&quot;20307&quot; value=&quot;320&quot;/&gt;&lt;/object&gt;&lt;object type=&quot;3&quot; unique_id=&quot;10019&quot;&gt;&lt;property id=&quot;20148&quot; value=&quot;5&quot;/&gt;&lt;property id=&quot;20300&quot; value=&quot;Slide 18 - &amp;quot;ESR Status&amp;quot;&quot;/&gt;&lt;property id=&quot;20307&quot; value=&quot;319&quot;/&gt;&lt;/object&gt;&lt;object type=&quot;3&quot; unique_id=&quot;10021&quot;&gt;&lt;property id=&quot;20148&quot; value=&quot;5&quot;/&gt;&lt;property id=&quot;20300&quot; value=&quot;Slide 22 - &amp;quot;Questions&amp;quot;&quot;/&gt;&lt;property id=&quot;20307&quot; value=&quot;275&quot;/&gt;&lt;/object&gt;&lt;object type=&quot;3&quot; unique_id=&quot;10070&quot;&gt;&lt;property id=&quot;20148&quot; value=&quot;5&quot;/&gt;&lt;property id=&quot;20300&quot; value=&quot;Slide 2 - &amp;quot;Objectives&amp;quot;&quot;/&gt;&lt;property id=&quot;20307&quot; value=&quot;323&quot;/&gt;&lt;/object&gt;&lt;object type=&quot;3&quot; unique_id=&quot;10071&quot;&gt;&lt;property id=&quot;20148&quot; value=&quot;5&quot;/&gt;&lt;property id=&quot;20300&quot; value=&quot;Slide 3 - &amp;quot;References&amp;quot;&quot;/&gt;&lt;property id=&quot;20307&quot; value=&quot;324&quot;/&gt;&lt;/object&gt;&lt;object type=&quot;3&quot; unique_id=&quot;10072&quot;&gt;&lt;property id=&quot;20148&quot; value=&quot;5&quot;/&gt;&lt;property id=&quot;20300&quot; value=&quot;Slide 7 - &amp;quot;Copy Contention &amp;quot;&quot;/&gt;&lt;property id=&quot;20307&quot; value=&quot;327&quot;/&gt;&lt;/object&gt;&lt;object type=&quot;3&quot; unique_id=&quot;10073&quot;&gt;&lt;property id=&quot;20148&quot; value=&quot;5&quot;/&gt;&lt;property id=&quot;20300&quot; value=&quot;Slide 19 - &amp;quot;Save Function&amp;quot;&quot;/&gt;&lt;property id=&quot;20307&quot; value=&quot;322&quot;/&gt;&lt;/object&gt;&lt;object type=&quot;3&quot; unique_id=&quot;10074&quot;&gt;&lt;property id=&quot;20148&quot; value=&quot;5&quot;/&gt;&lt;property id=&quot;20300&quot; value=&quot;Slide 20 - &amp;quot;Copy ESR Function&amp;quot;&quot;/&gt;&lt;property id=&quot;20307&quot; value=&quot;325&quot;/&gt;&lt;/object&gt;&lt;object type=&quot;3&quot; unique_id=&quot;10075&quot;&gt;&lt;property id=&quot;20148&quot; value=&quot;5&quot;/&gt;&lt;property id=&quot;20300&quot; value=&quot;Slide 21 - &amp;quot;Autofill Function&amp;quot;&quot;/&gt;&lt;property id=&quot;20307&quot; value=&quot;326&quot;/&gt;&lt;/object&gt;&lt;/object&gt;&lt;object type=&quot;8&quot; unique_id=&quot;10042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10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1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FAE703-7388-43B1-AF2B-E3488AFDA9F7}" vid="{DCFCC20F-D300-418B-B941-C5F2B4BE1CE6}"/>
    </a:ext>
  </a:extLst>
</a:theme>
</file>

<file path=ppt/theme/theme3.xml><?xml version="1.0" encoding="utf-8"?>
<a:theme xmlns:a="http://schemas.openxmlformats.org/drawingml/2006/main" name="12_Office Theme">
  <a:themeElements>
    <a:clrScheme name="myVA">
      <a:dk1>
        <a:srgbClr val="000000"/>
      </a:dk1>
      <a:lt1>
        <a:sysClr val="window" lastClr="FFFFFF"/>
      </a:lt1>
      <a:dk2>
        <a:srgbClr val="003F72"/>
      </a:dk2>
      <a:lt2>
        <a:srgbClr val="EEECE1"/>
      </a:lt2>
      <a:accent1>
        <a:srgbClr val="C62630"/>
      </a:accent1>
      <a:accent2>
        <a:srgbClr val="0083BE"/>
      </a:accent2>
      <a:accent3>
        <a:srgbClr val="F3CF45"/>
      </a:accent3>
      <a:accent4>
        <a:srgbClr val="F7955B"/>
      </a:accent4>
      <a:accent5>
        <a:srgbClr val="839097"/>
      </a:accent5>
      <a:accent6>
        <a:srgbClr val="DCDDDE"/>
      </a:accent6>
      <a:hlink>
        <a:srgbClr val="C2B48F"/>
      </a:hlink>
      <a:folHlink>
        <a:srgbClr val="A3A86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FAE703-7388-43B1-AF2B-E3488AFDA9F7}" vid="{F8FAB0B4-F759-49F7-923E-B1F619535A8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F3074A831581345B1F3D6F7D3427800" ma:contentTypeVersion="3" ma:contentTypeDescription="Create a new document." ma:contentTypeScope="" ma:versionID="f6be2b0e3470f4c05325821914bdc8a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d93e3dc67cd4a37f71bf2ba17a360cc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BBC673F-A5F3-43F5-A1E2-E51F23E60061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B369881-1302-441F-B4FB-07D8F60689A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037328-4B06-4570-B4D8-0F79877D57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4620</TotalTime>
  <Words>1078</Words>
  <Application>Microsoft Office PowerPoint</Application>
  <PresentationFormat>On-screen Show (4:3)</PresentationFormat>
  <Paragraphs>375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Arial</vt:lpstr>
      <vt:lpstr>Calibri</vt:lpstr>
      <vt:lpstr>Myriad Pro</vt:lpstr>
      <vt:lpstr>Times New Roman</vt:lpstr>
      <vt:lpstr>10_Office Theme</vt:lpstr>
      <vt:lpstr>11_Office Theme</vt:lpstr>
      <vt:lpstr>12_Office Theme</vt:lpstr>
      <vt:lpstr>Exam Scheduling Request (ESR) Training (Enhanced Version)</vt:lpstr>
      <vt:lpstr>Objectives</vt:lpstr>
      <vt:lpstr>References</vt:lpstr>
      <vt:lpstr>EMS Current State</vt:lpstr>
      <vt:lpstr>Exam Input Details</vt:lpstr>
      <vt:lpstr>Verifying EP and Contentions</vt:lpstr>
      <vt:lpstr>Copy Contention </vt:lpstr>
      <vt:lpstr>Contentions with previous Rated Issues</vt:lpstr>
      <vt:lpstr>Exams Tab-ESR Summary</vt:lpstr>
      <vt:lpstr>Exam Tab-Select Contentions</vt:lpstr>
      <vt:lpstr>Exam Tab-Claim Information</vt:lpstr>
      <vt:lpstr>Exam Tab-Claim Information (cont.)</vt:lpstr>
      <vt:lpstr>Exam Tab-Contention Information</vt:lpstr>
      <vt:lpstr>Exam Tab-Contention Information (cont.)</vt:lpstr>
      <vt:lpstr>Exam Tab-Preview</vt:lpstr>
      <vt:lpstr>Exam Destination Tool</vt:lpstr>
      <vt:lpstr>Tracked Items</vt:lpstr>
      <vt:lpstr>ESR Status</vt:lpstr>
      <vt:lpstr>Save Function</vt:lpstr>
      <vt:lpstr>Copy ESR Function</vt:lpstr>
      <vt:lpstr>Autofill Function</vt:lpstr>
      <vt:lpstr>Questions</vt:lpstr>
    </vt:vector>
  </TitlesOfParts>
  <Company>Veterans Benefits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 Scheduling Request (ESR) Training (Enhanced Version) PowerPoint Presentation</dc:title>
  <dc:subject>VSR, Pre-Discharge MSC, AQRS, RQRS, DRO, RVSR</dc:subject>
  <dc:creator>Department of Veterans Affairs, Veterans Benefits Administration, Compensation Service, STAFF</dc:creator>
  <cp:lastModifiedBy>Kathy Poole</cp:lastModifiedBy>
  <cp:revision>315</cp:revision>
  <cp:lastPrinted>2018-05-03T14:45:19Z</cp:lastPrinted>
  <dcterms:created xsi:type="dcterms:W3CDTF">2018-05-01T18:14:43Z</dcterms:created>
  <dcterms:modified xsi:type="dcterms:W3CDTF">2019-07-12T14:14:16Z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0x010100EF3074A831581345B1F3D6F7D3427800</vt:lpwstr>
  </property>
  <property fmtid="{D5CDD505-2E9C-101B-9397-08002B2CF9AE}" pid="3" name="_dlc_DocIdItemGuid">
    <vt:lpwstr>fd43da54-d2cd-41a0-a50e-a3d9636c3412</vt:lpwstr>
  </property>
  <property fmtid="{D5CDD505-2E9C-101B-9397-08002B2CF9AE}" pid="4" name="Language">
    <vt:lpwstr>en</vt:lpwstr>
  </property>
  <property fmtid="{D5CDD505-2E9C-101B-9397-08002B2CF9AE}" pid="5" name="Type">
    <vt:lpwstr>Presentation</vt:lpwstr>
  </property>
</Properties>
</file>