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82" r:id="rId6"/>
  </p:sldMasterIdLst>
  <p:notesMasterIdLst>
    <p:notesMasterId r:id="rId29"/>
  </p:notesMasterIdLst>
  <p:handoutMasterIdLst>
    <p:handoutMasterId r:id="rId30"/>
  </p:handoutMasterIdLst>
  <p:sldIdLst>
    <p:sldId id="304" r:id="rId7"/>
    <p:sldId id="323" r:id="rId8"/>
    <p:sldId id="324" r:id="rId9"/>
    <p:sldId id="265" r:id="rId10"/>
    <p:sldId id="306" r:id="rId11"/>
    <p:sldId id="309" r:id="rId12"/>
    <p:sldId id="327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20" r:id="rId23"/>
    <p:sldId id="319" r:id="rId24"/>
    <p:sldId id="322" r:id="rId25"/>
    <p:sldId id="325" r:id="rId26"/>
    <p:sldId id="326" r:id="rId27"/>
    <p:sldId id="275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ll, Jon, VBABALT\ACAD" initials="KJV" lastIdx="16" clrIdx="0">
    <p:extLst>
      <p:ext uri="{19B8F6BF-5375-455C-9EA6-DF929625EA0E}">
        <p15:presenceInfo xmlns:p15="http://schemas.microsoft.com/office/powerpoint/2012/main" userId="S-1-5-21-1409082233-764733703-682003330-478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3920" autoAdjust="0"/>
  </p:normalViewPr>
  <p:slideViewPr>
    <p:cSldViewPr>
      <p:cViewPr varScale="1">
        <p:scale>
          <a:sx n="110" d="100"/>
          <a:sy n="110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30" d="100"/>
          <a:sy n="130" d="100"/>
        </p:scale>
        <p:origin x="858" y="-3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B592DE-2218-4BED-AF48-41763B899E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E27B0-6BC9-4F30-A36B-E9E76F0D99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0EA04-16CA-4C94-A38A-3DB6073A566A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4B567-A19A-4BA5-862D-EFDD15C611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ED949-6D9B-431D-B88C-1BEF1052F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D655-98CB-4716-9147-76AD70D1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75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BAFF5-AD8D-4800-85B4-A2D6A7C4BAC7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1AA8B-F1CB-4C88-87A0-77ED109F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6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3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09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2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69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8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30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14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93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45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06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0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7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4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21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21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1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AA8B-F1CB-4C88-87A0-77ED109F65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9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7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11516E-BC1E-4940-A8B8-2BC7F7C0DE9A}"/>
              </a:ext>
            </a:extLst>
          </p:cNvPr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C9655D-8089-4EC7-B48D-BDB41828E164}"/>
              </a:ext>
            </a:extLst>
          </p:cNvPr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D37ACA-3513-445F-AD31-606709C4C651}"/>
              </a:ext>
            </a:extLst>
          </p:cNvPr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1551340E-CB8B-4066-8C63-EE12B9DEAB5A}"/>
                </a:ext>
              </a:extLst>
            </p:cNvPr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9CF7CEF3-6E79-43D3-9B14-8C3F87CBC6D2}"/>
                </a:ext>
              </a:extLst>
            </p:cNvPr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A47B86-D23E-43E1-8F25-DA9E15C6E998}"/>
                </a:ext>
              </a:extLst>
            </p:cNvPr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FAF423F9-6501-41E2-89F6-789431D698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8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804" y="985808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980C85-7990-4444-8164-10F67B4A71DC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D3346E-16F2-4C72-B005-41AEDD28E25E}"/>
              </a:ext>
            </a:extLst>
          </p:cNvPr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5E4F67-E7D4-45AB-9FF2-64187588B3AC}"/>
              </a:ext>
            </a:extLst>
          </p:cNvPr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27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53B544-1306-4E24-83C8-B4C9760AA3C5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58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77E3AA-FD88-40DD-B2CE-B522B9801FB9}"/>
              </a:ext>
            </a:extLst>
          </p:cNvPr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4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2442F3-4FAB-4438-A1A9-981A89371768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2C7A4F-C4AB-415A-B90C-A20786EFCEAC}"/>
              </a:ext>
            </a:extLst>
          </p:cNvPr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80174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5CF16F-CF6E-4E08-B2CA-4859F159BAE4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C8340-AE41-4640-85C3-48E681D37CCC}"/>
              </a:ext>
            </a:extLst>
          </p:cNvPr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754098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F3679-EC61-4BD1-844A-8E2572C39EA5}"/>
              </a:ext>
            </a:extLst>
          </p:cNvPr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009518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343893-BE61-40E3-BBF0-DF6DA7713503}"/>
              </a:ext>
            </a:extLst>
          </p:cNvPr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98474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F25FC-FAF9-408A-A7A1-3BE3F3152A8E}"/>
              </a:ext>
            </a:extLst>
          </p:cNvPr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154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804" y="985808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78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04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15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804" y="985808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01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194793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9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085272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783116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1973054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1943131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4102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621002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0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5532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9299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0512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48905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4597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FOR VA INTERAL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607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FOR VA INTERNAL USE ONLY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8DC8EE-6AFE-4473-85DD-140F33CD04AE}"/>
              </a:ext>
            </a:extLst>
          </p:cNvPr>
          <p:cNvGrpSpPr/>
          <p:nvPr userDrawn="1"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AD348D-D1DA-4720-A19C-F3699BA65253}"/>
                </a:ext>
              </a:extLst>
            </p:cNvPr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3" name="Picture 2" descr="C:\Users\vacoGrovem\AppData\Local\Microsoft\Windows\Temporary Internet Files\Content.Outlook\83QVOJUE\CHOOSE-VA-rev.png">
              <a:extLst>
                <a:ext uri="{FF2B5EF4-FFF2-40B4-BE49-F238E27FC236}">
                  <a16:creationId xmlns:a16="http://schemas.microsoft.com/office/drawing/2014/main" id="{79616F86-E8C2-4994-BFE0-774C5D87DD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PPSeal.png">
              <a:extLst>
                <a:ext uri="{FF2B5EF4-FFF2-40B4-BE49-F238E27FC236}">
                  <a16:creationId xmlns:a16="http://schemas.microsoft.com/office/drawing/2014/main" id="{09519BEE-4258-4176-B198-0530BC70F3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15BE437-0247-4ABC-B4A8-8BCF2067F00D}"/>
                </a:ext>
              </a:extLst>
            </p:cNvPr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FOR VA INTERAL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1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FOR VA INTERAL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7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130519"/>
            <a:ext cx="8474299" cy="21366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Scheduling Request (ESR) Training (Enhanced Version)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248400" cy="5029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4" descr="dvase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83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D6711D-EC7D-4C03-A656-C1807B42E65F}"/>
              </a:ext>
            </a:extLst>
          </p:cNvPr>
          <p:cNvSpPr txBox="1"/>
          <p:nvPr/>
        </p:nvSpPr>
        <p:spPr>
          <a:xfrm>
            <a:off x="304800" y="5105400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576114-53DF-49B8-A844-D43217420084}"/>
              </a:ext>
            </a:extLst>
          </p:cNvPr>
          <p:cNvSpPr txBox="1"/>
          <p:nvPr/>
        </p:nvSpPr>
        <p:spPr>
          <a:xfrm>
            <a:off x="6477001" y="5105400"/>
            <a:ext cx="2366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Services</a:t>
            </a:r>
          </a:p>
        </p:txBody>
      </p:sp>
    </p:spTree>
    <p:extLst>
      <p:ext uri="{BB962C8B-B14F-4D97-AF65-F5344CB8AC3E}">
        <p14:creationId xmlns:p14="http://schemas.microsoft.com/office/powerpoint/2010/main" val="408005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selection of contentions for ESR submission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creating an ESR, the user must select all contentions warranting an examination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Tab-Select Contentions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0AE451-2C58-4EAF-8A59-D9E9B8C55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0"/>
            <a:ext cx="8229600" cy="2300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A0A076-C754-40F3-B8DE-7ED50F019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172200"/>
            <a:ext cx="6248942" cy="56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5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Priority Issues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must select an applicable priority issue for MDE vendor priority processing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Purple Heart Requires ERB-S language to indicate priority (expected to be added to EMS in a future enhancement)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Tab-Claim Information</a:t>
            </a:r>
          </a:p>
        </p:txBody>
      </p:sp>
      <p:pic>
        <p:nvPicPr>
          <p:cNvPr id="1026" name="Picture 1" descr="image001">
            <a:extLst>
              <a:ext uri="{FF2B5EF4-FFF2-40B4-BE49-F238E27FC236}">
                <a16:creationId xmlns:a16="http://schemas.microsoft.com/office/drawing/2014/main" id="{077A53F0-6942-4EC4-A6F0-F1EE3E10F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4038600"/>
            <a:ext cx="723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34C689-54C2-4A8C-859A-890C0FA71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172200"/>
            <a:ext cx="6248942" cy="5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4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85838"/>
            <a:ext cx="8153401" cy="5033962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Mailing Address</a:t>
            </a:r>
          </a:p>
          <a:p>
            <a:pPr lvl="1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must verify Veteran’s mailing address as ESR’s are routed based on Veteran’s zip code to appropriate MDE vendor</a:t>
            </a:r>
          </a:p>
          <a:p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Geographic Location</a:t>
            </a:r>
          </a:p>
          <a:p>
            <a:pPr lvl="1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if Veteran resides part time location different than mailing address</a:t>
            </a:r>
          </a:p>
          <a:p>
            <a:pPr lvl="1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Rework; this functionality allows ESR to be routed to original MDE vendor if Veteran has moved (use Veteran’s previous address used on original ESR)</a:t>
            </a: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select the appropriate VSO/POA type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Tab-Claim Information 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095328-568B-457D-89AB-7648F0695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999" y="4419600"/>
            <a:ext cx="4953000" cy="838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9CE1A6-7EE4-4423-9CAE-261B06246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16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6" y="762000"/>
            <a:ext cx="8615364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has option to select: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 Eligible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Must Report to Exam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Impact Assessment Requested?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Specialty language: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user to select appropriate opinion or examination verbiage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user to indicate tabbed evidence and special instructions to MDE  vendors if applicable</a:t>
            </a: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specialty language covers most exam types, ERB-S is still used for certain exam types. For example Non-MST for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personal trauma.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Tab-Contention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CD719D-7AAC-4596-8091-6A7FFC6C9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172200"/>
            <a:ext cx="6248942" cy="59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7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6" y="985838"/>
            <a:ext cx="8505826" cy="2443162"/>
          </a:xfrm>
        </p:spPr>
        <p:txBody>
          <a:bodyPr>
            <a:normAutofit fontScale="92500"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needs to select appropriate DBQ(s) for all associated contentions being requested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Medical Opinion is needed and DBQ(s) does not include Medical Opinion language, the user 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select the Medical Opinion (Examiners Version)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Tab-Contention Information (cont.)</a:t>
            </a:r>
          </a:p>
        </p:txBody>
      </p:sp>
      <p:pic>
        <p:nvPicPr>
          <p:cNvPr id="5122" name="Picture 1" descr="image001">
            <a:extLst>
              <a:ext uri="{FF2B5EF4-FFF2-40B4-BE49-F238E27FC236}">
                <a16:creationId xmlns:a16="http://schemas.microsoft.com/office/drawing/2014/main" id="{4A845F47-CCD2-4692-8D30-5BA5B0533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3505200"/>
            <a:ext cx="8315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3465D1-2F55-404C-8387-B74CFDB4F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172200"/>
            <a:ext cx="6248942" cy="5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0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85838"/>
            <a:ext cx="8229599" cy="3814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user selects the preview tab, a PDF of the examination request is generated for review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entered incorrectly will require the user to make the appropriate revisions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exam is submitted changes cannot be made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Tab-Preview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745819-A48E-4EBB-9CE8-7F1566004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24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6" y="985838"/>
            <a:ext cx="8386763" cy="4805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Exam Destination tool displays the recommended MDE vendor destination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must select what is recommended by the tool unless circumstances require choosing an alternate MDE vendor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Justification must be provided if choosing an alternate MDE vendor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Destination Tool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2A255-C228-4E8A-B180-455848BB7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587" y="3276600"/>
            <a:ext cx="355282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C3D720-D7C9-4C9B-9E9E-A02652617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8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6" y="1066800"/>
            <a:ext cx="8691564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tracked items are automatically created by the system</a:t>
            </a:r>
          </a:p>
          <a:p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tracked items are created at the time of the ESR submission</a:t>
            </a:r>
          </a:p>
          <a:p>
            <a:pPr lvl="1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“Request Processing” tracked item-two day suspense</a:t>
            </a:r>
          </a:p>
          <a:p>
            <a:pPr lvl="1"/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 Request Contention tracked item is created- 30 day suspense, this will automatically update to the appointment scheduled date plus 5 days once the Vendor sends scheduling information for the Contention</a:t>
            </a:r>
          </a:p>
          <a:p>
            <a:pPr marL="0" indent="0">
              <a:buNone/>
            </a:pP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“Request Processing” tracked item will close automatically when the vendor acknowledges receipt of the ESR</a:t>
            </a:r>
          </a:p>
          <a:p>
            <a:pPr marL="0" indent="0"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Tracked Items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BD4D6-9B74-4ECE-980A-B5514C529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74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066800"/>
            <a:ext cx="8305801" cy="2362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ESR has been submitted the exam summary screen will show the details of ESR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status will indicate “Processing” Status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 cannot be modified while in “Processing” Status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 Status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0559D5-0607-42F2-8DB3-E76751B17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97B6CD-FD21-48EC-ACFD-3CE1DA040D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46658"/>
            <a:ext cx="6584251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73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985838"/>
            <a:ext cx="8305801" cy="4576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user is unable to complete the ESR while initially developing, the save function allows the user to save the ESR and complete at a different time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status of an incomplete ESR will default to “Draft”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 in “Draft” status can be edited by an user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Function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C1A9B-7867-40C2-9A77-048F2F3F5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4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BC8BC5-8342-4884-B266-D495B3FFF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95799"/>
          </a:xfrm>
        </p:spPr>
        <p:txBody>
          <a:bodyPr>
            <a:normAutofit/>
          </a:bodyPr>
          <a:lstStyle/>
          <a:p>
            <a:pPr lv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functionality of Veterans Benefit Management System (VBMS) Exam Management System (EMS)</a:t>
            </a:r>
          </a:p>
          <a:p>
            <a:pPr lv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importance of End Products (EPs) and contention accuracy as applied to EMS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system processes when entering an ESR</a:t>
            </a:r>
          </a:p>
          <a:p>
            <a:pPr lv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successful creation and submission of an ESR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F03536-5638-4A18-9606-2E94DA44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6B526F-D972-41DD-A060-6DFDC53D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1BFAF-7FC6-4BEA-86BE-910E6206C5FA}"/>
              </a:ext>
            </a:extLst>
          </p:cNvPr>
          <p:cNvSpPr/>
          <p:nvPr/>
        </p:nvSpPr>
        <p:spPr>
          <a:xfrm>
            <a:off x="609600" y="6172200"/>
            <a:ext cx="6248400" cy="5791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37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5E8319-87CC-4E15-B342-AF69227EA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04799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“Copy” function is available for any previously Cancelled or Completed ESR under the current EP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user to create a new ESR without recreating the prior ESR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is able to make any changes or additions prior to submitting the new ESR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71799-DBB1-4EF0-A801-C0AC5B3B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FBAA16-C67F-40F7-896A-C669234E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ESR Function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CCE83F-6009-43DD-9FB7-7E2E8DAB9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343400"/>
            <a:ext cx="6791325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FB3AB7-657E-43ED-97D6-34C191ED1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3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99B84F-1427-4897-A3E7-F51824F6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auto populates Examination language with minimal user input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Intended for Contentions with no variance in DBQ selection (Hearing loss/Tinnitus)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must allow time for functionality to work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Users will need to verify all components of the ESR were created accurately before submitting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70EBD3-02B1-4B1B-9820-03366087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E3241B-5360-478A-B7B7-F28FED17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Autofill Function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509E1-C2E0-42D1-B9BB-8D3ED67B2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71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indent="0">
              <a:buNone/>
            </a:pP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5715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pic>
        <p:nvPicPr>
          <p:cNvPr id="5" name="Picture 2" descr="Questions icon" title="Questions">
            <a:extLst>
              <a:ext uri="{FF2B5EF4-FFF2-40B4-BE49-F238E27FC236}">
                <a16:creationId xmlns:a16="http://schemas.microsoft.com/office/drawing/2014/main" id="{5CE2421C-04D8-42A4-80E9-31D51026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85" y="1417622"/>
            <a:ext cx="4302030" cy="422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FCD0DD-ED14-4C92-962C-038596399B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92" y="6172200"/>
            <a:ext cx="6248942" cy="5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1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DFBEA2-FCB9-4048-8196-889A0A5A9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iv,3.a.10- Examination Scheduling Request in VBMS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iv, 3.A.1.j- Contract Examination Exclusions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Benefits Management System (VBMS) User Guide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 Submission Job Instruction Sheets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76521-4EE4-4780-8D38-DE0B1EF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EC6B37-4154-4BBE-9343-E0BB3743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5BFB72-4248-4C58-B966-C4AB6420F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172200"/>
            <a:ext cx="6248942" cy="5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Autofit/>
          </a:bodyPr>
          <a:lstStyle/>
          <a:p>
            <a:pPr marL="4000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contract Medical Disability Examinations (MDE) are currently being submitted through EMS</a:t>
            </a:r>
          </a:p>
          <a:p>
            <a:pPr marL="4000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17.0 was deployed in May 2019</a:t>
            </a:r>
          </a:p>
          <a:p>
            <a:pPr marL="4000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Information and Technology (OIT) is actively working on issues known to be affecting VBMS EMS</a:t>
            </a:r>
          </a:p>
          <a:p>
            <a:pPr marL="40005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Contract Exam Staff is continuously working with MDE vendors to identify defects or issues affecting the ESR and responses</a:t>
            </a:r>
          </a:p>
          <a:p>
            <a:pPr marL="400050"/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5715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33" y="-152400"/>
            <a:ext cx="9144000" cy="7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Current State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335F37-597D-411B-BC46-F19F9A46D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172200"/>
            <a:ext cx="6248942" cy="5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7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asterisks denote required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progress line indicates successful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is intuitive and should be worked from “left to right”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has the ability to amend any portion of the ESR prior to submission</a:t>
            </a:r>
          </a:p>
          <a:p>
            <a:pPr marL="457200" lvl="1" indent="0">
              <a:buNone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exam being requested is not on the Contract Exam Exclusion List M21-1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III.iv.3.A.1.j.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Input Details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42B2B-74D8-4667-A5FA-ACEAC3408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172200"/>
            <a:ext cx="6248942" cy="5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4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Product (EP)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correct EP is selected when scheduling ESR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EP has been established correctly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Contention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 Contention Classification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Contention Type (New, Secondary, Increase, Reopen, RFE)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Special Issue(s) and Flashes as required</a:t>
            </a:r>
          </a:p>
          <a:p>
            <a:pPr marL="457200" lvl="1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contentions must be entered on one ESR. Do not create separate ESR(s) for each contention.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EP and Contentions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40113-CBA7-4A5C-A058-5F232B2E2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172200"/>
            <a:ext cx="6248942" cy="5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1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0966AA-92EC-407D-B785-3E1C1B46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2004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Establishment allows user to copy contentions from previously closed EP(s)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copy function ensures continuity and accuracy when working with previously used contentions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BEBC11-D7F6-43EC-B991-DC418A3D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7D826E-453A-4A30-8A70-D5EB34D2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Contention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0EFE9A-C7F6-43A1-9E7B-B906EBF44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00400"/>
            <a:ext cx="73914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632CC3-49A9-4A12-8860-A165D572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259345"/>
            <a:ext cx="624894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028700"/>
            <a:ext cx="8610600" cy="480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examination request requires identification of a previously rated contention: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proper previously Rated Issue to applicable contention(s)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Rated Issue does not appear, a backfill rating must be completed.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Contentions with previous Rated Issues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028168-0823-4038-A2A6-718D1F752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" y="4038600"/>
            <a:ext cx="8229600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AC6023-ADFF-4AD5-B769-6BD83C21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202680"/>
            <a:ext cx="6248942" cy="56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2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6142A-92F0-4379-A3B2-717CCADB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creation of new request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status of all previous ESR(s)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6B3BA-9B7A-4698-9FDE-54185013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11D746-4400-43FA-9148-4821A08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Exams Tab-ESR Summary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8F595D-CE9D-41D8-8721-5AE59D157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8229600" cy="17651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1BA39C-DFC2-4853-A3BD-7322D8CBA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172200"/>
            <a:ext cx="6248942" cy="55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93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xam Scheduling Request (ESR) Training (Enhanced Version)&amp;quot;&quot;/&gt;&lt;property id=&quot;20307&quot; value=&quot;304&quot;/&gt;&lt;/object&gt;&lt;object type=&quot;3&quot; unique_id=&quot;10006&quot;&gt;&lt;property id=&quot;20148&quot; value=&quot;5&quot;/&gt;&lt;property id=&quot;20300&quot; value=&quot;Slide 4 - &amp;quot;EMS Current State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Exam Input Details&amp;quot;&quot;/&gt;&lt;property id=&quot;20307&quot; value=&quot;306&quot;/&gt;&lt;/object&gt;&lt;object type=&quot;3&quot; unique_id=&quot;10008&quot;&gt;&lt;property id=&quot;20148&quot; value=&quot;5&quot;/&gt;&lt;property id=&quot;20300&quot; value=&quot;Slide 6 - &amp;quot;Verifying EP and Contentions&amp;quot;&quot;/&gt;&lt;property id=&quot;20307&quot; value=&quot;309&quot;/&gt;&lt;/object&gt;&lt;object type=&quot;3&quot; unique_id=&quot;10009&quot;&gt;&lt;property id=&quot;20148&quot; value=&quot;5&quot;/&gt;&lt;property id=&quot;20300&quot; value=&quot;Slide 8 - &amp;quot;Contentions with previous Rated Issues&amp;quot;&quot;/&gt;&lt;property id=&quot;20307&quot; value=&quot;310&quot;/&gt;&lt;/object&gt;&lt;object type=&quot;3&quot; unique_id=&quot;10010&quot;&gt;&lt;property id=&quot;20148&quot; value=&quot;5&quot;/&gt;&lt;property id=&quot;20300&quot; value=&quot;Slide 9 - &amp;quot;Exams Tab-ESR Summary&amp;quot;&quot;/&gt;&lt;property id=&quot;20307&quot; value=&quot;311&quot;/&gt;&lt;/object&gt;&lt;object type=&quot;3&quot; unique_id=&quot;10011&quot;&gt;&lt;property id=&quot;20148&quot; value=&quot;5&quot;/&gt;&lt;property id=&quot;20300&quot; value=&quot;Slide 10 - &amp;quot;Exam Tab-Select Contentions&amp;quot;&quot;/&gt;&lt;property id=&quot;20307&quot; value=&quot;312&quot;/&gt;&lt;/object&gt;&lt;object type=&quot;3&quot; unique_id=&quot;10012&quot;&gt;&lt;property id=&quot;20148&quot; value=&quot;5&quot;/&gt;&lt;property id=&quot;20300&quot; value=&quot;Slide 11 - &amp;quot;Exam Tab-Claim Information&amp;quot;&quot;/&gt;&lt;property id=&quot;20307&quot; value=&quot;313&quot;/&gt;&lt;/object&gt;&lt;object type=&quot;3&quot; unique_id=&quot;10013&quot;&gt;&lt;property id=&quot;20148&quot; value=&quot;5&quot;/&gt;&lt;property id=&quot;20300&quot; value=&quot;Slide 12 - &amp;quot;Exam Tab-Claim Information (cont.)&amp;quot;&quot;/&gt;&lt;property id=&quot;20307&quot; value=&quot;314&quot;/&gt;&lt;/object&gt;&lt;object type=&quot;3&quot; unique_id=&quot;10014&quot;&gt;&lt;property id=&quot;20148&quot; value=&quot;5&quot;/&gt;&lt;property id=&quot;20300&quot; value=&quot;Slide 13 - &amp;quot;Exam Tab-Contention Information&amp;quot;&quot;/&gt;&lt;property id=&quot;20307&quot; value=&quot;315&quot;/&gt;&lt;/object&gt;&lt;object type=&quot;3&quot; unique_id=&quot;10015&quot;&gt;&lt;property id=&quot;20148&quot; value=&quot;5&quot;/&gt;&lt;property id=&quot;20300&quot; value=&quot;Slide 14 - &amp;quot;Exam Tab-Contention Information (cont.)&amp;quot;&quot;/&gt;&lt;property id=&quot;20307&quot; value=&quot;316&quot;/&gt;&lt;/object&gt;&lt;object type=&quot;3&quot; unique_id=&quot;10016&quot;&gt;&lt;property id=&quot;20148&quot; value=&quot;5&quot;/&gt;&lt;property id=&quot;20300&quot; value=&quot;Slide 15 - &amp;quot;Exam Tab-Preview&amp;quot;&quot;/&gt;&lt;property id=&quot;20307&quot; value=&quot;317&quot;/&gt;&lt;/object&gt;&lt;object type=&quot;3&quot; unique_id=&quot;10017&quot;&gt;&lt;property id=&quot;20148&quot; value=&quot;5&quot;/&gt;&lt;property id=&quot;20300&quot; value=&quot;Slide 16 - &amp;quot;Exam Destination Tool&amp;quot;&quot;/&gt;&lt;property id=&quot;20307&quot; value=&quot;318&quot;/&gt;&lt;/object&gt;&lt;object type=&quot;3&quot; unique_id=&quot;10018&quot;&gt;&lt;property id=&quot;20148&quot; value=&quot;5&quot;/&gt;&lt;property id=&quot;20300&quot; value=&quot;Slide 17 - &amp;quot;Tracked Items&amp;quot;&quot;/&gt;&lt;property id=&quot;20307&quot; value=&quot;320&quot;/&gt;&lt;/object&gt;&lt;object type=&quot;3&quot; unique_id=&quot;10019&quot;&gt;&lt;property id=&quot;20148&quot; value=&quot;5&quot;/&gt;&lt;property id=&quot;20300&quot; value=&quot;Slide 18 - &amp;quot;ESR Status&amp;quot;&quot;/&gt;&lt;property id=&quot;20307&quot; value=&quot;319&quot;/&gt;&lt;/object&gt;&lt;object type=&quot;3&quot; unique_id=&quot;10021&quot;&gt;&lt;property id=&quot;20148&quot; value=&quot;5&quot;/&gt;&lt;property id=&quot;20300&quot; value=&quot;Slide 22 - &amp;quot;Questions&amp;quot;&quot;/&gt;&lt;property id=&quot;20307&quot; value=&quot;275&quot;/&gt;&lt;/object&gt;&lt;object type=&quot;3&quot; unique_id=&quot;10070&quot;&gt;&lt;property id=&quot;20148&quot; value=&quot;5&quot;/&gt;&lt;property id=&quot;20300&quot; value=&quot;Slide 2 - &amp;quot;Objectives&amp;quot;&quot;/&gt;&lt;property id=&quot;20307&quot; value=&quot;323&quot;/&gt;&lt;/object&gt;&lt;object type=&quot;3&quot; unique_id=&quot;10071&quot;&gt;&lt;property id=&quot;20148&quot; value=&quot;5&quot;/&gt;&lt;property id=&quot;20300&quot; value=&quot;Slide 3 - &amp;quot;References&amp;quot;&quot;/&gt;&lt;property id=&quot;20307&quot; value=&quot;324&quot;/&gt;&lt;/object&gt;&lt;object type=&quot;3&quot; unique_id=&quot;10072&quot;&gt;&lt;property id=&quot;20148&quot; value=&quot;5&quot;/&gt;&lt;property id=&quot;20300&quot; value=&quot;Slide 7 - &amp;quot;Copy Contention &amp;quot;&quot;/&gt;&lt;property id=&quot;20307&quot; value=&quot;327&quot;/&gt;&lt;/object&gt;&lt;object type=&quot;3&quot; unique_id=&quot;10073&quot;&gt;&lt;property id=&quot;20148&quot; value=&quot;5&quot;/&gt;&lt;property id=&quot;20300&quot; value=&quot;Slide 19 - &amp;quot;Save Function&amp;quot;&quot;/&gt;&lt;property id=&quot;20307&quot; value=&quot;322&quot;/&gt;&lt;/object&gt;&lt;object type=&quot;3&quot; unique_id=&quot;10074&quot;&gt;&lt;property id=&quot;20148&quot; value=&quot;5&quot;/&gt;&lt;property id=&quot;20300&quot; value=&quot;Slide 20 - &amp;quot;Copy ESR Function&amp;quot;&quot;/&gt;&lt;property id=&quot;20307&quot; value=&quot;325&quot;/&gt;&lt;/object&gt;&lt;object type=&quot;3&quot; unique_id=&quot;10075&quot;&gt;&lt;property id=&quot;20148&quot; value=&quot;5&quot;/&gt;&lt;property id=&quot;20300&quot; value=&quot;Slide 21 - &amp;quot;Autofill Function&amp;quot;&quot;/&gt;&lt;property id=&quot;20307&quot; value=&quot;326&quot;/&gt;&lt;/object&gt;&lt;/object&gt;&lt;object type=&quot;8&quot; unique_id=&quot;100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1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FAE703-7388-43B1-AF2B-E3488AFDA9F7}" vid="{DCFCC20F-D300-418B-B941-C5F2B4BE1CE6}"/>
    </a:ext>
  </a:extLst>
</a:theme>
</file>

<file path=ppt/theme/theme3.xml><?xml version="1.0" encoding="utf-8"?>
<a:theme xmlns:a="http://schemas.openxmlformats.org/drawingml/2006/main" name="12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FAE703-7388-43B1-AF2B-E3488AFDA9F7}" vid="{F8FAB0B4-F759-49F7-923E-B1F619535A8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074A831581345B1F3D6F7D3427800" ma:contentTypeVersion="3" ma:contentTypeDescription="Create a new document." ma:contentTypeScope="" ma:versionID="f6be2b0e3470f4c05325821914bdc8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93e3dc67cd4a37f71bf2ba17a360c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BC673F-A5F3-43F5-A1E2-E51F23E6006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369881-1302-441F-B4FB-07D8F6068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037328-4B06-4570-B4D8-0F79877D5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1078</Words>
  <Application>Microsoft Office PowerPoint</Application>
  <PresentationFormat>On-screen Show (4:3)</PresentationFormat>
  <Paragraphs>375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Myriad Pro</vt:lpstr>
      <vt:lpstr>Times New Roman</vt:lpstr>
      <vt:lpstr>10_Office Theme</vt:lpstr>
      <vt:lpstr>11_Office Theme</vt:lpstr>
      <vt:lpstr>12_Office Theme</vt:lpstr>
      <vt:lpstr>Exam Scheduling Request (ESR) Training (Enhanced Version)</vt:lpstr>
      <vt:lpstr>Objectives</vt:lpstr>
      <vt:lpstr>References</vt:lpstr>
      <vt:lpstr>EMS Current State</vt:lpstr>
      <vt:lpstr>Exam Input Details</vt:lpstr>
      <vt:lpstr>Verifying EP and Contentions</vt:lpstr>
      <vt:lpstr>Copy Contention </vt:lpstr>
      <vt:lpstr>Contentions with previous Rated Issues</vt:lpstr>
      <vt:lpstr>Exams Tab-ESR Summary</vt:lpstr>
      <vt:lpstr>Exam Tab-Select Contentions</vt:lpstr>
      <vt:lpstr>Exam Tab-Claim Information</vt:lpstr>
      <vt:lpstr>Exam Tab-Claim Information (cont.)</vt:lpstr>
      <vt:lpstr>Exam Tab-Contention Information</vt:lpstr>
      <vt:lpstr>Exam Tab-Contention Information (cont.)</vt:lpstr>
      <vt:lpstr>Exam Tab-Preview</vt:lpstr>
      <vt:lpstr>Exam Destination Tool</vt:lpstr>
      <vt:lpstr>Tracked Items</vt:lpstr>
      <vt:lpstr>ESR Status</vt:lpstr>
      <vt:lpstr>Save Function</vt:lpstr>
      <vt:lpstr>Copy ESR Function</vt:lpstr>
      <vt:lpstr>Autofill Function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Scheduling Request (ESR) Training (Enhanced Version) PowerPoint Presentation</dc:title>
  <dc:subject>VSR, Pre-Discharge MSC, AQRS, RQRS, DRO, RVSR</dc:subject>
  <dc:creator>Department of Veterans Affairs, Veterans Benefits Administration, Compensation Service, STAFF</dc:creator>
  <cp:lastModifiedBy>Kathy Poole</cp:lastModifiedBy>
  <cp:revision>315</cp:revision>
  <cp:lastPrinted>2018-05-03T14:45:19Z</cp:lastPrinted>
  <dcterms:created xsi:type="dcterms:W3CDTF">2018-05-01T18:14:43Z</dcterms:created>
  <dcterms:modified xsi:type="dcterms:W3CDTF">2019-07-12T14:14:16Z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0x010100EF3074A831581345B1F3D6F7D3427800</vt:lpwstr>
  </property>
  <property fmtid="{D5CDD505-2E9C-101B-9397-08002B2CF9AE}" pid="3" name="_dlc_DocIdItemGuid">
    <vt:lpwstr>fd43da54-d2cd-41a0-a50e-a3d9636c3412</vt:lpwstr>
  </property>
  <property fmtid="{D5CDD505-2E9C-101B-9397-08002B2CF9AE}" pid="4" name="Language">
    <vt:lpwstr>en</vt:lpwstr>
  </property>
  <property fmtid="{D5CDD505-2E9C-101B-9397-08002B2CF9AE}" pid="5" name="Type">
    <vt:lpwstr>Presentation</vt:lpwstr>
  </property>
</Properties>
</file>