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58"/>
  </p:notesMasterIdLst>
  <p:sldIdLst>
    <p:sldId id="786" r:id="rId5"/>
    <p:sldId id="719" r:id="rId6"/>
    <p:sldId id="720" r:id="rId7"/>
    <p:sldId id="1074" r:id="rId8"/>
    <p:sldId id="977" r:id="rId9"/>
    <p:sldId id="989" r:id="rId10"/>
    <p:sldId id="1220" r:id="rId11"/>
    <p:sldId id="1221" r:id="rId12"/>
    <p:sldId id="1280" r:id="rId13"/>
    <p:sldId id="1283" r:id="rId14"/>
    <p:sldId id="1224" r:id="rId15"/>
    <p:sldId id="1225" r:id="rId16"/>
    <p:sldId id="1287" r:id="rId17"/>
    <p:sldId id="703" r:id="rId18"/>
    <p:sldId id="717" r:id="rId19"/>
    <p:sldId id="1327" r:id="rId20"/>
    <p:sldId id="1323" r:id="rId21"/>
    <p:sldId id="1328" r:id="rId22"/>
    <p:sldId id="1324" r:id="rId23"/>
    <p:sldId id="1329" r:id="rId24"/>
    <p:sldId id="1322" r:id="rId25"/>
    <p:sldId id="1325" r:id="rId26"/>
    <p:sldId id="1326" r:id="rId27"/>
    <p:sldId id="1332" r:id="rId28"/>
    <p:sldId id="1333" r:id="rId29"/>
    <p:sldId id="1334" r:id="rId30"/>
    <p:sldId id="1335" r:id="rId31"/>
    <p:sldId id="1336" r:id="rId32"/>
    <p:sldId id="1079" r:id="rId33"/>
    <p:sldId id="1319" r:id="rId34"/>
    <p:sldId id="791" r:id="rId35"/>
    <p:sldId id="792" r:id="rId36"/>
    <p:sldId id="1231" r:id="rId37"/>
    <p:sldId id="1073" r:id="rId38"/>
    <p:sldId id="1310" r:id="rId39"/>
    <p:sldId id="1291" r:id="rId40"/>
    <p:sldId id="806" r:id="rId41"/>
    <p:sldId id="1321" r:id="rId42"/>
    <p:sldId id="1320" r:id="rId43"/>
    <p:sldId id="1337" r:id="rId44"/>
    <p:sldId id="1338" r:id="rId45"/>
    <p:sldId id="1004" r:id="rId46"/>
    <p:sldId id="1005" r:id="rId47"/>
    <p:sldId id="1006" r:id="rId48"/>
    <p:sldId id="1007" r:id="rId49"/>
    <p:sldId id="1339" r:id="rId50"/>
    <p:sldId id="1340" r:id="rId51"/>
    <p:sldId id="1284" r:id="rId52"/>
    <p:sldId id="1285" r:id="rId53"/>
    <p:sldId id="782" r:id="rId54"/>
    <p:sldId id="783" r:id="rId55"/>
    <p:sldId id="784" r:id="rId56"/>
    <p:sldId id="785" r:id="rId57"/>
  </p:sldIdLst>
  <p:sldSz cx="12192000" cy="6858000"/>
  <p:notesSz cx="6858000" cy="9144000"/>
  <p:custDataLst>
    <p:tags r:id="rId5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CC"/>
    <a:srgbClr val="FF3300"/>
    <a:srgbClr val="1D3275"/>
    <a:srgbClr val="0000FF"/>
    <a:srgbClr val="CCECFF"/>
    <a:srgbClr val="66CCFF"/>
    <a:srgbClr val="3333FF"/>
    <a:srgbClr val="7C5F1E"/>
    <a:srgbClr val="E7D0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9301" autoAdjust="0"/>
  </p:normalViewPr>
  <p:slideViewPr>
    <p:cSldViewPr snapToGrid="0">
      <p:cViewPr varScale="1">
        <p:scale>
          <a:sx n="99" d="100"/>
          <a:sy n="99" d="100"/>
        </p:scale>
        <p:origin x="90" y="336"/>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F05838-7BCA-4652-9007-BD0302928936}" type="datetimeFigureOut">
              <a:rPr lang="en-US" smtClean="0"/>
              <a:t>7/24/2019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Line 2"/>
          <p:cNvSpPr>
            <a:spLocks noChangeShapeType="1"/>
          </p:cNvSpPr>
          <p:nvPr/>
        </p:nvSpPr>
        <p:spPr bwMode="auto">
          <a:xfrm flipV="1">
            <a:off x="501649" y="2969606"/>
            <a:ext cx="11692467" cy="4762"/>
          </a:xfrm>
          <a:prstGeom prst="line">
            <a:avLst/>
          </a:prstGeom>
          <a:noFill/>
          <a:ln w="254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3" name="Freeform 3"/>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4" name="Freeform 4"/>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5" name="Line 5"/>
          <p:cNvSpPr>
            <a:spLocks noChangeShapeType="1"/>
          </p:cNvSpPr>
          <p:nvPr/>
        </p:nvSpPr>
        <p:spPr bwMode="auto">
          <a:xfrm>
            <a:off x="499533" y="2875289"/>
            <a:ext cx="11694583" cy="4762"/>
          </a:xfrm>
          <a:prstGeom prst="line">
            <a:avLst/>
          </a:prstGeom>
          <a:noFill/>
          <a:ln w="76200">
            <a:solidFill>
              <a:srgbClr val="1D3275"/>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7" name="Rectangle 8"/>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8" name="Rectangle 9"/>
          <p:cNvSpPr>
            <a:spLocks noChangeArrowheads="1"/>
          </p:cNvSpPr>
          <p:nvPr/>
        </p:nvSpPr>
        <p:spPr bwMode="auto">
          <a:xfrm>
            <a:off x="299946"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pic>
        <p:nvPicPr>
          <p:cNvPr id="10" name="Picture 2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374543" y="701452"/>
            <a:ext cx="3946677" cy="3933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7892109"/>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69195689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73685" y="0"/>
            <a:ext cx="2618316" cy="60515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716617" y="0"/>
            <a:ext cx="7653867" cy="6051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2077635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41221" y="0"/>
            <a:ext cx="8950779" cy="1179321"/>
          </a:xfrm>
        </p:spPr>
        <p:txBody>
          <a:bodyPr/>
          <a:lstStyle/>
          <a:p>
            <a:r>
              <a:rPr lang="en-US" dirty="0"/>
              <a:t>Click to edit Master title style</a:t>
            </a:r>
          </a:p>
        </p:txBody>
      </p:sp>
      <p:sp>
        <p:nvSpPr>
          <p:cNvPr id="3" name="Content Placeholder 2"/>
          <p:cNvSpPr>
            <a:spLocks noGrp="1"/>
          </p:cNvSpPr>
          <p:nvPr>
            <p:ph idx="1"/>
          </p:nvPr>
        </p:nvSpPr>
        <p:spPr>
          <a:xfrm>
            <a:off x="847165" y="1589518"/>
            <a:ext cx="10945906" cy="4691641"/>
          </a:xfrm>
        </p:spPr>
        <p:txBody>
          <a:bodyPr/>
          <a:lstStyle>
            <a:lvl1pPr>
              <a:defRPr>
                <a:solidFill>
                  <a:srgbClr val="000066"/>
                </a:solidFill>
              </a:defRPr>
            </a:lvl1pPr>
            <a:lvl2pPr marL="860425" indent="-403225">
              <a:buClr>
                <a:srgbClr val="FF0000"/>
              </a:buClr>
              <a:buFont typeface="Wingdings" panose="05000000000000000000" pitchFamily="2" charset="2"/>
              <a:buChar char="Ø"/>
              <a:defRPr>
                <a:solidFill>
                  <a:srgbClr val="000066"/>
                </a:solidFill>
                <a:latin typeface="Arial" panose="020B0604020202020204" pitchFamily="34" charset="0"/>
                <a:cs typeface="Arial" panose="020B0604020202020204" pitchFamily="34" charset="0"/>
              </a:defRPr>
            </a:lvl2pPr>
            <a:lvl3pPr marL="1258888" indent="-344488">
              <a:buFont typeface="Wingdings" panose="05000000000000000000" pitchFamily="2" charset="2"/>
              <a:buChar char="ü"/>
              <a:defRPr>
                <a:solidFill>
                  <a:srgbClr val="000066"/>
                </a:solidFill>
                <a:latin typeface="Arial" panose="020B0604020202020204" pitchFamily="34" charset="0"/>
                <a:cs typeface="Arial" panose="020B0604020202020204" pitchFamily="34" charset="0"/>
              </a:defRPr>
            </a:lvl3pPr>
            <a:lvl4pPr marL="1709738" indent="-338138">
              <a:buClr>
                <a:srgbClr val="FF0000"/>
              </a:buClr>
              <a:buFont typeface="Wingdings" panose="05000000000000000000" pitchFamily="2" charset="2"/>
              <a:buChar char="v"/>
              <a:defRPr>
                <a:solidFill>
                  <a:srgbClr val="000066"/>
                </a:solidFill>
                <a:latin typeface="Arial" panose="020B0604020202020204" pitchFamily="34" charset="0"/>
                <a:cs typeface="Arial" panose="020B0604020202020204" pitchFamily="34" charset="0"/>
              </a:defRPr>
            </a:lvl4pPr>
            <a:lvl5pPr marL="2173288" indent="-344488">
              <a:buClr>
                <a:srgbClr val="FF0000"/>
              </a:buClr>
              <a:buFont typeface="Courier New" panose="02070309020205020404" pitchFamily="49" charset="0"/>
              <a:buChar char="o"/>
              <a:defRPr>
                <a:solidFill>
                  <a:srgbClr val="000066"/>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278502549"/>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357842"/>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716618" y="1789114"/>
            <a:ext cx="4991100"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4"/>
            <a:ext cx="4993216" cy="4262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538704649"/>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241220" y="0"/>
            <a:ext cx="8950780" cy="1175657"/>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27231076"/>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363441376"/>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501218521"/>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45374476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271495365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463553" y="1327042"/>
            <a:ext cx="11728448" cy="0"/>
          </a:xfrm>
          <a:prstGeom prst="line">
            <a:avLst/>
          </a:prstGeom>
          <a:noFill/>
          <a:ln w="50800">
            <a:solidFill>
              <a:srgbClr val="CC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dirty="0"/>
          </a:p>
        </p:txBody>
      </p:sp>
      <p:sp>
        <p:nvSpPr>
          <p:cNvPr id="1027" name="Rectangle 3"/>
          <p:cNvSpPr>
            <a:spLocks noChangeArrowheads="1"/>
          </p:cNvSpPr>
          <p:nvPr/>
        </p:nvSpPr>
        <p:spPr bwMode="auto">
          <a:xfrm>
            <a:off x="565152" y="6396039"/>
            <a:ext cx="11626849" cy="53975"/>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28" name="Rectangle 4"/>
          <p:cNvSpPr>
            <a:spLocks noChangeArrowheads="1"/>
          </p:cNvSpPr>
          <p:nvPr/>
        </p:nvSpPr>
        <p:spPr bwMode="auto">
          <a:xfrm>
            <a:off x="463553" y="1199871"/>
            <a:ext cx="11728448" cy="50800"/>
          </a:xfrm>
          <a:prstGeom prst="rect">
            <a:avLst/>
          </a:prstGeom>
          <a:gradFill rotWithShape="0">
            <a:gsLst>
              <a:gs pos="0">
                <a:srgbClr val="1D3275"/>
              </a:gs>
              <a:gs pos="100000">
                <a:srgbClr val="1A2D69"/>
              </a:gs>
            </a:gsLst>
            <a:lin ang="0" scaled="1"/>
          </a:gradFill>
          <a:ln w="12700">
            <a:solidFill>
              <a:srgbClr val="000080"/>
            </a:solidFill>
            <a:miter lim="800000"/>
            <a:headEnd/>
            <a:tailEnd/>
          </a:ln>
        </p:spPr>
        <p:txBody>
          <a:bodyPr wrap="none" anchor="ctr"/>
          <a:lstStyle/>
          <a:p>
            <a:pPr algn="ctr"/>
            <a:endParaRPr lang="en-US" dirty="0"/>
          </a:p>
        </p:txBody>
      </p:sp>
      <p:sp>
        <p:nvSpPr>
          <p:cNvPr id="1029" name="Freeform 5"/>
          <p:cNvSpPr>
            <a:spLocks/>
          </p:cNvSpPr>
          <p:nvPr/>
        </p:nvSpPr>
        <p:spPr bwMode="auto">
          <a:xfrm>
            <a:off x="33867" y="452439"/>
            <a:ext cx="2117" cy="1587"/>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1030" name="Freeform 6"/>
          <p:cNvSpPr>
            <a:spLocks/>
          </p:cNvSpPr>
          <p:nvPr/>
        </p:nvSpPr>
        <p:spPr bwMode="auto">
          <a:xfrm>
            <a:off x="33867" y="6305550"/>
            <a:ext cx="2117" cy="1588"/>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12700" cap="rnd"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dirty="0"/>
          </a:p>
        </p:txBody>
      </p:sp>
      <p:sp>
        <p:nvSpPr>
          <p:cNvPr id="222215" name="Rectangle 7"/>
          <p:cNvSpPr>
            <a:spLocks noGrp="1" noChangeArrowheads="1"/>
          </p:cNvSpPr>
          <p:nvPr>
            <p:ph type="title"/>
          </p:nvPr>
        </p:nvSpPr>
        <p:spPr bwMode="auto">
          <a:xfrm>
            <a:off x="3208665" y="0"/>
            <a:ext cx="8983333" cy="119987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032" name="Rectangle 8"/>
          <p:cNvSpPr>
            <a:spLocks noGrp="1" noChangeArrowheads="1"/>
          </p:cNvSpPr>
          <p:nvPr>
            <p:ph type="body" idx="1"/>
          </p:nvPr>
        </p:nvSpPr>
        <p:spPr bwMode="auto">
          <a:xfrm>
            <a:off x="859367" y="1573306"/>
            <a:ext cx="11044767" cy="4732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endParaRPr lang="en-US" dirty="0"/>
          </a:p>
        </p:txBody>
      </p:sp>
      <p:sp>
        <p:nvSpPr>
          <p:cNvPr id="222218" name="Rectangle 10"/>
          <p:cNvSpPr>
            <a:spLocks noGrp="1" noChangeArrowheads="1"/>
          </p:cNvSpPr>
          <p:nvPr>
            <p:ph type="sldNum" sz="quarter" idx="4"/>
          </p:nvPr>
        </p:nvSpPr>
        <p:spPr bwMode="auto">
          <a:xfrm>
            <a:off x="10566400" y="6356350"/>
            <a:ext cx="1625600" cy="457200"/>
          </a:xfrm>
          <a:prstGeom prst="rect">
            <a:avLst/>
          </a:prstGeom>
          <a:noFill/>
          <a:ln w="9525">
            <a:noFill/>
            <a:miter lim="800000"/>
            <a:headEnd/>
            <a:tailEnd/>
          </a:ln>
          <a:effectLst/>
        </p:spPr>
        <p:txBody>
          <a:bodyPr vert="horz" wrap="square" lIns="92075" tIns="46038" rIns="92075" bIns="46038" numCol="1" anchor="ctr" anchorCtr="1" compatLnSpc="1">
            <a:prstTxWarp prst="textNoShape">
              <a:avLst/>
            </a:prstTxWarp>
          </a:bodyPr>
          <a:lstStyle>
            <a:lvl1pPr algn="ctr" eaLnBrk="0" hangingPunct="0">
              <a:defRPr sz="1600" b="1" i="1">
                <a:solidFill>
                  <a:srgbClr val="1D3275"/>
                </a:solidFill>
                <a:effectLst>
                  <a:outerShdw blurRad="38100" dist="38100" dir="2700000" algn="tl">
                    <a:srgbClr val="C0C0C0"/>
                  </a:outerShdw>
                </a:effectLst>
                <a:latin typeface="Century Schoolbook" pitchFamily="18" charset="0"/>
              </a:defRPr>
            </a:lvl1pPr>
          </a:lstStyle>
          <a:p>
            <a:fld id="{36A6A193-2FDC-48DD-8023-1C75B05EEA9A}" type="slidenum">
              <a:rPr lang="en-US" smtClean="0"/>
              <a:t>‹#›</a:t>
            </a:fld>
            <a:endParaRPr lang="en-US" dirty="0"/>
          </a:p>
        </p:txBody>
      </p:sp>
      <p:sp>
        <p:nvSpPr>
          <p:cNvPr id="1034" name="Rectangle 11"/>
          <p:cNvSpPr>
            <a:spLocks noChangeArrowheads="1"/>
          </p:cNvSpPr>
          <p:nvPr/>
        </p:nvSpPr>
        <p:spPr bwMode="auto">
          <a:xfrm>
            <a:off x="1" y="0"/>
            <a:ext cx="209550" cy="6858000"/>
          </a:xfrm>
          <a:prstGeom prst="rect">
            <a:avLst/>
          </a:prstGeom>
          <a:gradFill rotWithShape="0">
            <a:gsLst>
              <a:gs pos="0">
                <a:srgbClr val="1D3275"/>
              </a:gs>
              <a:gs pos="100000">
                <a:srgbClr val="111E46"/>
              </a:gs>
            </a:gsLst>
            <a:lin ang="0" scaled="1"/>
          </a:gradFill>
          <a:ln w="12700">
            <a:solidFill>
              <a:srgbClr val="000080"/>
            </a:solidFill>
            <a:miter lim="800000"/>
            <a:headEnd/>
            <a:tailEnd/>
          </a:ln>
        </p:spPr>
        <p:txBody>
          <a:bodyPr wrap="none" anchor="ctr"/>
          <a:lstStyle/>
          <a:p>
            <a:pPr algn="ctr"/>
            <a:endParaRPr lang="en-US" dirty="0"/>
          </a:p>
        </p:txBody>
      </p:sp>
      <p:sp>
        <p:nvSpPr>
          <p:cNvPr id="1035" name="Rectangle 12"/>
          <p:cNvSpPr>
            <a:spLocks noChangeArrowheads="1"/>
          </p:cNvSpPr>
          <p:nvPr/>
        </p:nvSpPr>
        <p:spPr bwMode="auto">
          <a:xfrm>
            <a:off x="273052" y="0"/>
            <a:ext cx="190500" cy="6858000"/>
          </a:xfrm>
          <a:prstGeom prst="rect">
            <a:avLst/>
          </a:prstGeom>
          <a:gradFill rotWithShape="0">
            <a:gsLst>
              <a:gs pos="0">
                <a:srgbClr val="FF0000"/>
              </a:gs>
              <a:gs pos="100000">
                <a:srgbClr val="B20000"/>
              </a:gs>
            </a:gsLst>
            <a:lin ang="0" scaled="1"/>
          </a:gradFill>
          <a:ln w="12700">
            <a:solidFill>
              <a:srgbClr val="FF0000"/>
            </a:solidFill>
            <a:miter lim="800000"/>
            <a:headEnd/>
            <a:tailEnd/>
          </a:ln>
        </p:spPr>
        <p:txBody>
          <a:bodyPr wrap="none" anchor="ctr"/>
          <a:lstStyle/>
          <a:p>
            <a:pPr algn="ctr"/>
            <a:endParaRPr lang="en-US" dirty="0"/>
          </a:p>
        </p:txBody>
      </p:sp>
      <p:sp>
        <p:nvSpPr>
          <p:cNvPr id="1036" name="Rectangle 13"/>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037" name="Rectangle 14"/>
          <p:cNvSpPr>
            <a:spLocks noChangeArrowheads="1"/>
          </p:cNvSpPr>
          <p:nvPr/>
        </p:nvSpPr>
        <p:spPr bwMode="auto">
          <a:xfrm>
            <a:off x="626534" y="6400800"/>
            <a:ext cx="186013" cy="462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eaLnBrk="0" hangingPunct="0"/>
            <a:endParaRPr lang="en-US" sz="2400" dirty="0"/>
          </a:p>
        </p:txBody>
      </p:sp>
      <p:sp>
        <p:nvSpPr>
          <p:cNvPr id="18" name="Rectangle 17"/>
          <p:cNvSpPr/>
          <p:nvPr userDrawn="1"/>
        </p:nvSpPr>
        <p:spPr>
          <a:xfrm>
            <a:off x="565152" y="6386630"/>
            <a:ext cx="10008569" cy="479842"/>
          </a:xfrm>
          <a:prstGeom prst="rect">
            <a:avLst/>
          </a:prstGeom>
          <a:gradFill flip="none" rotWithShape="1">
            <a:gsLst>
              <a:gs pos="0">
                <a:srgbClr val="1D3275"/>
              </a:gs>
              <a:gs pos="100000">
                <a:srgbClr val="111E46"/>
              </a:gs>
            </a:gsLst>
            <a:lin ang="2700000" scaled="1"/>
            <a:tileRect/>
          </a:gra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pic>
        <p:nvPicPr>
          <p:cNvPr id="19" name="Picture 18" descr="3. VA-PRIMARY-HORIZONTAL-WHITE-VECTOR2.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182086" y="6396039"/>
            <a:ext cx="2209800" cy="461961"/>
          </a:xfrm>
          <a:prstGeom prst="rect">
            <a:avLst/>
          </a:prstGeom>
        </p:spPr>
      </p:pic>
      <p:sp>
        <p:nvSpPr>
          <p:cNvPr id="2" name="TextBox 1"/>
          <p:cNvSpPr txBox="1"/>
          <p:nvPr userDrawn="1"/>
        </p:nvSpPr>
        <p:spPr>
          <a:xfrm>
            <a:off x="626534" y="6433668"/>
            <a:ext cx="7244900" cy="369332"/>
          </a:xfrm>
          <a:prstGeom prst="rect">
            <a:avLst/>
          </a:prstGeom>
          <a:noFill/>
        </p:spPr>
        <p:txBody>
          <a:bodyPr wrap="square" rtlCol="0">
            <a:spAutoFit/>
          </a:bodyPr>
          <a:lstStyle/>
          <a:p>
            <a:r>
              <a:rPr lang="en-US" sz="1800" dirty="0">
                <a:solidFill>
                  <a:schemeClr val="bg1"/>
                </a:solidFill>
                <a:latin typeface="Arial Black" panose="020B0A04020102020204" pitchFamily="34" charset="0"/>
              </a:rPr>
              <a:t>Compensation</a:t>
            </a:r>
            <a:r>
              <a:rPr lang="en-US" sz="1800" baseline="0" dirty="0">
                <a:solidFill>
                  <a:schemeClr val="bg1"/>
                </a:solidFill>
                <a:latin typeface="Arial Black" panose="020B0A04020102020204" pitchFamily="34" charset="0"/>
              </a:rPr>
              <a:t> Service Quality Assurance</a:t>
            </a:r>
            <a:endParaRPr lang="en-US" sz="1800" dirty="0">
              <a:solidFill>
                <a:schemeClr val="bg1"/>
              </a:solidFill>
              <a:latin typeface="Arial Black" panose="020B0A04020102020204" pitchFamily="34" charset="0"/>
            </a:endParaRPr>
          </a:p>
        </p:txBody>
      </p:sp>
      <p:pic>
        <p:nvPicPr>
          <p:cNvPr id="4" name="Picture 3">
            <a:extLst>
              <a:ext uri="{FF2B5EF4-FFF2-40B4-BE49-F238E27FC236}">
                <a16:creationId xmlns:a16="http://schemas.microsoft.com/office/drawing/2014/main" id="{B369541C-DAAD-479A-922C-7B70B3D8A602}"/>
              </a:ext>
            </a:extLst>
          </p:cNvPr>
          <p:cNvPicPr>
            <a:picLocks noChangeAspect="1"/>
          </p:cNvPicPr>
          <p:nvPr userDrawn="1"/>
        </p:nvPicPr>
        <p:blipFill>
          <a:blip r:embed="rId14"/>
          <a:stretch>
            <a:fillRect/>
          </a:stretch>
        </p:blipFill>
        <p:spPr>
          <a:xfrm>
            <a:off x="512639" y="95853"/>
            <a:ext cx="2622447" cy="857755"/>
          </a:xfrm>
          <a:prstGeom prst="rect">
            <a:avLst/>
          </a:prstGeom>
        </p:spPr>
      </p:pic>
      <p:cxnSp>
        <p:nvCxnSpPr>
          <p:cNvPr id="5" name="Straight Connector 4">
            <a:extLst>
              <a:ext uri="{FF2B5EF4-FFF2-40B4-BE49-F238E27FC236}">
                <a16:creationId xmlns:a16="http://schemas.microsoft.com/office/drawing/2014/main" id="{D3709D1B-6294-4726-B871-5207A75E1632}"/>
              </a:ext>
            </a:extLst>
          </p:cNvPr>
          <p:cNvCxnSpPr/>
          <p:nvPr userDrawn="1"/>
        </p:nvCxnSpPr>
        <p:spPr bwMode="auto">
          <a:xfrm>
            <a:off x="3208666" y="0"/>
            <a:ext cx="0" cy="1199871"/>
          </a:xfrm>
          <a:prstGeom prst="line">
            <a:avLst/>
          </a:prstGeom>
          <a:solidFill>
            <a:schemeClr val="accent1"/>
          </a:solidFill>
          <a:ln w="57150" cap="flat" cmpd="sng" algn="ctr">
            <a:solidFill>
              <a:srgbClr val="1D3275"/>
            </a:solidFill>
            <a:prstDash val="solid"/>
            <a:round/>
            <a:headEnd type="none" w="sm" len="sm"/>
            <a:tailEnd type="none" w="sm" len="sm"/>
          </a:ln>
          <a:effectLst/>
        </p:spPr>
      </p:cxn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ransition advClick="0"/>
  <p:hf hdr="0" ftr="0" dt="0"/>
  <p:txStyles>
    <p:title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p:titleStyle>
    <p:bodyStyle>
      <a:lvl1pPr marL="342900" indent="-342900" algn="l" rtl="0" eaLnBrk="1" fontAlgn="base" hangingPunct="1">
        <a:spcBef>
          <a:spcPct val="20000"/>
        </a:spcBef>
        <a:spcAft>
          <a:spcPct val="0"/>
        </a:spcAft>
        <a:buClr>
          <a:srgbClr val="FF0000"/>
        </a:buClr>
        <a:buFont typeface="Arial" panose="020B0604020202020204" pitchFamily="34" charset="0"/>
        <a:buChar char="•"/>
        <a:defRPr sz="2800">
          <a:solidFill>
            <a:srgbClr val="000066"/>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Char char="–"/>
        <a:defRPr sz="2400">
          <a:solidFill>
            <a:srgbClr val="1D3275"/>
          </a:solidFill>
          <a:latin typeface="+mn-lt"/>
        </a:defRPr>
      </a:lvl2pPr>
      <a:lvl3pPr marL="1143000" indent="-228600" algn="l" rtl="0" eaLnBrk="1" fontAlgn="base" hangingPunct="1">
        <a:spcBef>
          <a:spcPct val="20000"/>
        </a:spcBef>
        <a:spcAft>
          <a:spcPct val="0"/>
        </a:spcAft>
        <a:buClr>
          <a:srgbClr val="CC0000"/>
        </a:buClr>
        <a:buChar char="•"/>
        <a:defRPr sz="2000">
          <a:solidFill>
            <a:srgbClr val="1D3275"/>
          </a:solidFill>
          <a:latin typeface="+mn-lt"/>
        </a:defRPr>
      </a:lvl3pPr>
      <a:lvl4pPr marL="1600200" indent="-228600" algn="l" rtl="0" eaLnBrk="1" fontAlgn="base" hangingPunct="1">
        <a:spcBef>
          <a:spcPct val="20000"/>
        </a:spcBef>
        <a:spcAft>
          <a:spcPct val="0"/>
        </a:spcAft>
        <a:buChar char="–"/>
        <a:defRPr sz="2000">
          <a:solidFill>
            <a:srgbClr val="1D3275"/>
          </a:solidFill>
          <a:latin typeface="+mn-lt"/>
        </a:defRPr>
      </a:lvl4pPr>
      <a:lvl5pPr marL="2057400" indent="-228600" algn="l" rtl="0" eaLnBrk="1" fontAlgn="base" hangingPunct="1">
        <a:spcBef>
          <a:spcPct val="20000"/>
        </a:spcBef>
        <a:spcAft>
          <a:spcPct val="0"/>
        </a:spcAft>
        <a:buChar char="»"/>
        <a:defRPr sz="2000">
          <a:solidFill>
            <a:srgbClr val="1D3275"/>
          </a:solidFill>
          <a:latin typeface="+mn-lt"/>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vbaw.vba.va.gov/bl/21/rating/rat06h.htm"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effectLst>
                  <a:outerShdw blurRad="38100" dist="38100" dir="2700000" algn="tl">
                    <a:srgbClr val="000000">
                      <a:alpha val="43137"/>
                    </a:srgbClr>
                  </a:outerShdw>
                </a:effectLst>
              </a:rPr>
              <a:t>FOR TMS TRAINING CREDIT</a:t>
            </a:r>
            <a:endParaRPr lang="en-US" dirty="0"/>
          </a:p>
        </p:txBody>
      </p:sp>
      <p:sp>
        <p:nvSpPr>
          <p:cNvPr id="3" name="Content Placeholder 2"/>
          <p:cNvSpPr>
            <a:spLocks noGrp="1"/>
          </p:cNvSpPr>
          <p:nvPr>
            <p:ph idx="1"/>
          </p:nvPr>
        </p:nvSpPr>
        <p:spPr>
          <a:xfrm>
            <a:off x="847164" y="1589518"/>
            <a:ext cx="11237743" cy="4766832"/>
          </a:xfrm>
        </p:spPr>
        <p:txBody>
          <a:bodyPr/>
          <a:lstStyle/>
          <a:p>
            <a:r>
              <a:rPr lang="en-US" sz="3200" dirty="0"/>
              <a:t>To obtain training credit in TMS, there is </a:t>
            </a:r>
            <a:r>
              <a:rPr lang="en-US" sz="3200" dirty="0">
                <a:solidFill>
                  <a:srgbClr val="FF0000"/>
                </a:solidFill>
                <a:effectLst>
                  <a:outerShdw blurRad="38100" dist="38100" dir="2700000" algn="tl">
                    <a:srgbClr val="000000">
                      <a:alpha val="43137"/>
                    </a:srgbClr>
                  </a:outerShdw>
                </a:effectLst>
              </a:rPr>
              <a:t>no need to review these slides at this time</a:t>
            </a:r>
            <a:r>
              <a:rPr lang="en-US" sz="3200" dirty="0"/>
              <a:t> – </a:t>
            </a:r>
            <a:r>
              <a:rPr lang="en-US" sz="3200" i="1" dirty="0"/>
              <a:t>immediately</a:t>
            </a:r>
            <a:r>
              <a:rPr lang="en-US" sz="3200" dirty="0"/>
              <a:t> close this box by using your mouse to select the </a:t>
            </a:r>
            <a:r>
              <a:rPr lang="en-US" sz="3200" i="1" dirty="0"/>
              <a:t>“X”</a:t>
            </a:r>
            <a:r>
              <a:rPr lang="en-US" sz="3200" dirty="0"/>
              <a:t> in the upper right-hand corner; select the </a:t>
            </a:r>
            <a:r>
              <a:rPr lang="en-US" sz="3200" i="1" dirty="0"/>
              <a:t>“Return to Content Structure” </a:t>
            </a:r>
            <a:r>
              <a:rPr lang="en-US" sz="3200" dirty="0"/>
              <a:t>button; and, select the next link </a:t>
            </a:r>
            <a:r>
              <a:rPr lang="en-US" sz="3200" i="1" dirty="0"/>
              <a:t>(Video) </a:t>
            </a:r>
            <a:r>
              <a:rPr lang="en-US" sz="3200" dirty="0"/>
              <a:t>to view the edited audio-video recording of the Quality Call along with the Call Bulletin</a:t>
            </a:r>
          </a:p>
          <a:p>
            <a:pPr marL="0" indent="0">
              <a:buNone/>
            </a:pPr>
            <a:endParaRPr lang="en-US" sz="1000" dirty="0"/>
          </a:p>
          <a:p>
            <a:pPr lvl="1"/>
            <a:r>
              <a:rPr lang="en-US" sz="2800" dirty="0"/>
              <a:t>These slides are included here only in case you want to use them later for training purposes or reference</a:t>
            </a:r>
          </a:p>
          <a:p>
            <a:pPr marL="457200" lvl="1" indent="0">
              <a:buNone/>
            </a:pPr>
            <a:endParaRPr lang="en-US" sz="1000" dirty="0"/>
          </a:p>
          <a:p>
            <a:pPr lvl="2"/>
            <a:r>
              <a:rPr lang="en-US" sz="2400" dirty="0"/>
              <a:t>These are the same slides that are shown in the audio-video recording</a:t>
            </a:r>
          </a:p>
        </p:txBody>
      </p:sp>
      <p:sp>
        <p:nvSpPr>
          <p:cNvPr id="4" name="Slide Number Placeholder 3"/>
          <p:cNvSpPr>
            <a:spLocks noGrp="1"/>
          </p:cNvSpPr>
          <p:nvPr>
            <p:ph type="sldNum" sz="quarter" idx="10"/>
          </p:nvPr>
        </p:nvSpPr>
        <p:spPr/>
        <p:txBody>
          <a:bodyPr/>
          <a:lstStyle/>
          <a:p>
            <a:fld id="{7C414AED-89CE-4A48-8B2B-1B3A5C68EA2A}" type="slidenum">
              <a:rPr lang="en-US" smtClean="0"/>
              <a:t>1</a:t>
            </a:fld>
            <a:endParaRPr lang="en-US" dirty="0"/>
          </a:p>
        </p:txBody>
      </p:sp>
    </p:spTree>
    <p:extLst>
      <p:ext uri="{BB962C8B-B14F-4D97-AF65-F5344CB8AC3E}">
        <p14:creationId xmlns:p14="http://schemas.microsoft.com/office/powerpoint/2010/main" val="90863533"/>
      </p:ext>
    </p:extLst>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Quiz Answer #2</a:t>
            </a:r>
          </a:p>
        </p:txBody>
      </p:sp>
      <p:sp>
        <p:nvSpPr>
          <p:cNvPr id="3" name="Content Placeholder 2"/>
          <p:cNvSpPr>
            <a:spLocks noGrp="1"/>
          </p:cNvSpPr>
          <p:nvPr>
            <p:ph idx="1"/>
          </p:nvPr>
        </p:nvSpPr>
        <p:spPr>
          <a:xfrm>
            <a:off x="847165" y="1589518"/>
            <a:ext cx="10979650" cy="4779009"/>
          </a:xfrm>
        </p:spPr>
        <p:txBody>
          <a:bodyPr/>
          <a:lstStyle/>
          <a:p>
            <a:pPr>
              <a:buFont typeface="Wingdings" panose="05000000000000000000" pitchFamily="2" charset="2"/>
              <a:buChar char="þ"/>
            </a:pPr>
            <a:r>
              <a:rPr lang="en-US" dirty="0"/>
              <a:t> Grant SC for the scar since it is within the scope of the claim.</a:t>
            </a:r>
          </a:p>
          <a:p>
            <a:pPr marL="0" indent="0">
              <a:buNone/>
            </a:pPr>
            <a:endParaRPr lang="en-US" sz="2000" dirty="0"/>
          </a:p>
          <a:p>
            <a:pPr lvl="1"/>
            <a:r>
              <a:rPr lang="en-US" dirty="0"/>
              <a:t>The Veteran’s claim for increase for his CAD encompasses the scar since it was related to his surgery for the SC condition. Therefore, this issue must be addressed (and granted) on the rating decision.</a:t>
            </a:r>
          </a:p>
          <a:p>
            <a:pPr marL="457200" lvl="1" indent="0">
              <a:buNone/>
            </a:pPr>
            <a:endParaRPr lang="en-US" sz="1000" dirty="0"/>
          </a:p>
          <a:p>
            <a:pPr lvl="2">
              <a:buFont typeface="Wingdings" panose="05000000000000000000" pitchFamily="2" charset="2"/>
              <a:buChar char="v"/>
            </a:pPr>
            <a:r>
              <a:rPr lang="en-US" sz="2400" dirty="0">
                <a:solidFill>
                  <a:srgbClr val="FF0000"/>
                </a:solidFill>
              </a:rPr>
              <a:t>M21-1 III.iv.6.B.2.c</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10</a:t>
            </a:fld>
            <a:endParaRPr lang="en-US" dirty="0"/>
          </a:p>
        </p:txBody>
      </p:sp>
    </p:spTree>
    <p:extLst>
      <p:ext uri="{BB962C8B-B14F-4D97-AF65-F5344CB8AC3E}">
        <p14:creationId xmlns:p14="http://schemas.microsoft.com/office/powerpoint/2010/main" val="14163957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Quiz Question #3 – Use Mouse to Select Answer</a:t>
            </a:r>
          </a:p>
        </p:txBody>
      </p:sp>
      <p:sp>
        <p:nvSpPr>
          <p:cNvPr id="3" name="Content Placeholder 2"/>
          <p:cNvSpPr>
            <a:spLocks noGrp="1"/>
          </p:cNvSpPr>
          <p:nvPr>
            <p:ph idx="1"/>
          </p:nvPr>
        </p:nvSpPr>
        <p:spPr>
          <a:xfrm>
            <a:off x="847165" y="1589518"/>
            <a:ext cx="11212563" cy="4766832"/>
          </a:xfrm>
        </p:spPr>
        <p:txBody>
          <a:bodyPr/>
          <a:lstStyle/>
          <a:p>
            <a:r>
              <a:rPr lang="en-US" dirty="0"/>
              <a:t>If a claim is in open status and needs additional development, it is acceptable to create a deferral and keep the claim in open status.</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Is this statement true or false?</a:t>
            </a:r>
          </a:p>
          <a:p>
            <a:pPr marL="0" indent="0">
              <a:buNone/>
            </a:pPr>
            <a:endParaRPr lang="en-US" sz="1000" dirty="0"/>
          </a:p>
          <a:p>
            <a:pPr lvl="2">
              <a:buFont typeface="Wingdings" panose="05000000000000000000" pitchFamily="2" charset="2"/>
              <a:buChar char="q"/>
            </a:pPr>
            <a:r>
              <a:rPr lang="en-US" sz="2400" dirty="0"/>
              <a:t>True</a:t>
            </a:r>
          </a:p>
          <a:p>
            <a:pPr marL="855663" lvl="2" indent="0">
              <a:buNone/>
            </a:pPr>
            <a:endParaRPr lang="en-US" sz="600" dirty="0"/>
          </a:p>
          <a:p>
            <a:pPr lvl="2">
              <a:buFont typeface="Wingdings" panose="05000000000000000000" pitchFamily="2" charset="2"/>
              <a:buChar char="q"/>
            </a:pPr>
            <a:r>
              <a:rPr lang="en-US" sz="2400" dirty="0"/>
              <a:t>False</a:t>
            </a:r>
          </a:p>
        </p:txBody>
      </p:sp>
      <p:sp>
        <p:nvSpPr>
          <p:cNvPr id="4" name="Slide Number Placeholder 3"/>
          <p:cNvSpPr>
            <a:spLocks noGrp="1"/>
          </p:cNvSpPr>
          <p:nvPr>
            <p:ph type="sldNum" sz="quarter" idx="10"/>
          </p:nvPr>
        </p:nvSpPr>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91939362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Quiz Answer #3</a:t>
            </a:r>
          </a:p>
        </p:txBody>
      </p:sp>
      <p:sp>
        <p:nvSpPr>
          <p:cNvPr id="3" name="Content Placeholder 2"/>
          <p:cNvSpPr>
            <a:spLocks noGrp="1"/>
          </p:cNvSpPr>
          <p:nvPr>
            <p:ph idx="1"/>
          </p:nvPr>
        </p:nvSpPr>
        <p:spPr>
          <a:xfrm>
            <a:off x="847164" y="1589518"/>
            <a:ext cx="11238444" cy="4779009"/>
          </a:xfrm>
        </p:spPr>
        <p:txBody>
          <a:bodyPr/>
          <a:lstStyle/>
          <a:p>
            <a:pPr>
              <a:buFont typeface="Wingdings" panose="05000000000000000000" pitchFamily="2" charset="2"/>
              <a:buChar char="þ"/>
            </a:pPr>
            <a:r>
              <a:rPr lang="en-US" dirty="0"/>
              <a:t> False</a:t>
            </a:r>
          </a:p>
          <a:p>
            <a:pPr marL="0" indent="0">
              <a:buNone/>
            </a:pPr>
            <a:endParaRPr lang="en-US" sz="2000" dirty="0"/>
          </a:p>
          <a:p>
            <a:pPr lvl="1"/>
            <a:r>
              <a:rPr lang="en-US" dirty="0"/>
              <a:t>Effective June 1, 2019, employees must not create deferrals on claims in the open status. VSRs are instructed to complete all necessary work on any claim in open status to continue the claim moving forward.</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a:t>
            </a:r>
            <a:r>
              <a:rPr lang="en-US" sz="2400" dirty="0">
                <a:solidFill>
                  <a:srgbClr val="FF0000"/>
                </a:solidFill>
              </a:rPr>
              <a:t>4 Appendix D</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18558788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What’s </a:t>
            </a:r>
            <a:r>
              <a:rPr lang="en-US" i="1" dirty="0"/>
              <a:t>New</a:t>
            </a:r>
            <a:r>
              <a:rPr lang="en-US" dirty="0"/>
              <a:t> in the M21-1?</a:t>
            </a:r>
          </a:p>
        </p:txBody>
      </p:sp>
      <p:sp>
        <p:nvSpPr>
          <p:cNvPr id="4" name="Slide Number Placeholder 3"/>
          <p:cNvSpPr>
            <a:spLocks noGrp="1"/>
          </p:cNvSpPr>
          <p:nvPr>
            <p:ph type="sldNum" sz="quarter" idx="10"/>
          </p:nvPr>
        </p:nvSpPr>
        <p:spPr/>
        <p:txBody>
          <a:bodyPr/>
          <a:lstStyle/>
          <a:p>
            <a:fld id="{7C414AED-89CE-4A48-8B2B-1B3A5C68EA2A}" type="slidenum">
              <a:rPr lang="en-US" smtClean="0"/>
              <a:t>13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Dustin Williams</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Program 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and Program Implementation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169072403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Service Records</a:t>
            </a:r>
          </a:p>
        </p:txBody>
      </p:sp>
      <p:sp>
        <p:nvSpPr>
          <p:cNvPr id="3" name="Content Placeholder 2"/>
          <p:cNvSpPr>
            <a:spLocks noGrp="1"/>
          </p:cNvSpPr>
          <p:nvPr>
            <p:ph idx="1"/>
          </p:nvPr>
        </p:nvSpPr>
        <p:spPr/>
        <p:txBody>
          <a:bodyPr/>
          <a:lstStyle/>
          <a:p>
            <a:r>
              <a:rPr lang="en-US" sz="2600" dirty="0"/>
              <a:t>General overarching update – Updating the section to account for the extraction of STRs from RMC and the utilization of the RMC Source Material Tracking System (SMTS) Portal to request STRs / check status of requests.</a:t>
            </a:r>
          </a:p>
          <a:p>
            <a:endParaRPr lang="en-US" sz="2600" dirty="0"/>
          </a:p>
          <a:p>
            <a:r>
              <a:rPr lang="en-US" sz="2600" dirty="0"/>
              <a:t>III.iii.2.B.2.e – Added a note describing the rare situation in which a PIES M04 request would be warranted for records that would have been expected to be stored at RMC.</a:t>
            </a:r>
          </a:p>
          <a:p>
            <a:endParaRPr lang="en-US" sz="2600" dirty="0"/>
          </a:p>
          <a:p>
            <a:r>
              <a:rPr lang="en-US" sz="2600" dirty="0"/>
              <a:t>III.iii.2.B.3.a – Block now discusses all methods of automated STR requests, no longer specific to records (previously) housed by RMC.</a:t>
            </a:r>
          </a:p>
        </p:txBody>
      </p:sp>
      <p:sp>
        <p:nvSpPr>
          <p:cNvPr id="4" name="Slide Number Placeholder 3"/>
          <p:cNvSpPr>
            <a:spLocks noGrp="1"/>
          </p:cNvSpPr>
          <p:nvPr>
            <p:ph type="sldNum" sz="quarter" idx="10"/>
          </p:nvPr>
        </p:nvSpPr>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1553640645"/>
      </p:ext>
    </p:extLst>
  </p:cSld>
  <p:clrMapOvr>
    <a:masterClrMapping/>
  </p:clrMapOvr>
  <p:transition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Service Records</a:t>
            </a:r>
          </a:p>
        </p:txBody>
      </p:sp>
      <p:sp>
        <p:nvSpPr>
          <p:cNvPr id="3" name="Content Placeholder 2"/>
          <p:cNvSpPr>
            <a:spLocks noGrp="1"/>
          </p:cNvSpPr>
          <p:nvPr>
            <p:ph idx="1"/>
          </p:nvPr>
        </p:nvSpPr>
        <p:spPr>
          <a:xfrm>
            <a:off x="847164" y="1589518"/>
            <a:ext cx="11200673" cy="4691641"/>
          </a:xfrm>
        </p:spPr>
        <p:txBody>
          <a:bodyPr/>
          <a:lstStyle/>
          <a:p>
            <a:r>
              <a:rPr lang="en-US" sz="2600" dirty="0"/>
              <a:t>M21-1 III.iii.2.B.3.b – Add new information and clarify existing information to make it easier to determine what actions needs to be taken to obtain STRs for members of the National Guard or Reserves that are currently serving or were serving as of January 1, 2014.</a:t>
            </a:r>
          </a:p>
          <a:p>
            <a:endParaRPr lang="en-US" sz="2600" dirty="0"/>
          </a:p>
          <a:p>
            <a:r>
              <a:rPr lang="en-US" sz="2600" b="1" dirty="0"/>
              <a:t>MAJOR DETAIL</a:t>
            </a:r>
            <a:r>
              <a:rPr lang="en-US" sz="2600" dirty="0"/>
              <a:t>:  It matters if STRs that are located in JLV are certified (as described in III.iii.2.B.2.a and b) or not. This determines the course of action. Certified STRs need to be requested via HAIMS to ensure that an information flow is established and future STRs will automatically transfer over to the eFolder, reducing overall claims processing time.</a:t>
            </a:r>
          </a:p>
        </p:txBody>
      </p:sp>
      <p:sp>
        <p:nvSpPr>
          <p:cNvPr id="4" name="Slide Number Placeholder 3"/>
          <p:cNvSpPr>
            <a:spLocks noGrp="1"/>
          </p:cNvSpPr>
          <p:nvPr>
            <p:ph type="sldNum" sz="quarter" idx="10"/>
          </p:nvPr>
        </p:nvSpPr>
        <p:spPr/>
        <p:txBody>
          <a:bodyPr/>
          <a:lstStyle/>
          <a:p>
            <a:fld id="{7C414AED-89CE-4A48-8B2B-1B3A5C68EA2A}" type="slidenum">
              <a:rPr lang="en-US" smtClean="0"/>
              <a:t>15</a:t>
            </a:fld>
            <a:endParaRPr lang="en-US" dirty="0"/>
          </a:p>
        </p:txBody>
      </p:sp>
    </p:spTree>
    <p:extLst>
      <p:ext uri="{BB962C8B-B14F-4D97-AF65-F5344CB8AC3E}">
        <p14:creationId xmlns:p14="http://schemas.microsoft.com/office/powerpoint/2010/main" val="14374282"/>
      </p:ext>
    </p:extLst>
  </p:cSld>
  <p:clrMapOvr>
    <a:masterClrMapping/>
  </p:clrMapOvr>
  <p:transition advClick="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A2EA6-D0EE-44B3-90B9-279F0459DD4B}"/>
              </a:ext>
            </a:extLst>
          </p:cNvPr>
          <p:cNvSpPr>
            <a:spLocks noGrp="1"/>
          </p:cNvSpPr>
          <p:nvPr>
            <p:ph type="title"/>
          </p:nvPr>
        </p:nvSpPr>
        <p:spPr/>
        <p:txBody>
          <a:bodyPr/>
          <a:lstStyle/>
          <a:p>
            <a:r>
              <a:rPr lang="en-US" dirty="0"/>
              <a:t>Obtaining Service Records</a:t>
            </a:r>
          </a:p>
        </p:txBody>
      </p:sp>
      <p:sp>
        <p:nvSpPr>
          <p:cNvPr id="3" name="Content Placeholder 2">
            <a:extLst>
              <a:ext uri="{FF2B5EF4-FFF2-40B4-BE49-F238E27FC236}">
                <a16:creationId xmlns:a16="http://schemas.microsoft.com/office/drawing/2014/main" id="{1C6405CB-BD90-4C9C-84B4-F925CE1D9ABF}"/>
              </a:ext>
            </a:extLst>
          </p:cNvPr>
          <p:cNvSpPr>
            <a:spLocks noGrp="1"/>
          </p:cNvSpPr>
          <p:nvPr>
            <p:ph idx="1"/>
          </p:nvPr>
        </p:nvSpPr>
        <p:spPr/>
        <p:txBody>
          <a:bodyPr/>
          <a:lstStyle/>
          <a:p>
            <a:r>
              <a:rPr lang="en-US" b="1" dirty="0"/>
              <a:t>Reminders</a:t>
            </a:r>
            <a:r>
              <a:rPr lang="en-US" dirty="0"/>
              <a:t>:  Veterans receiving post-service treatment as a dependent or a retiree will appear in JLV. Those are not STRs.  Look closely before you decide course of action! Do not manipulate service information to force a HAIMS request unless criteria in the Step/Action table is met.</a:t>
            </a:r>
          </a:p>
          <a:p>
            <a:endParaRPr lang="en-US" sz="2000" dirty="0"/>
          </a:p>
          <a:p>
            <a:r>
              <a:rPr lang="en-US" dirty="0"/>
              <a:t>The PIES NG1/RV1 request to Code 07 (when uncertified STRs are found, or otherwise not found after following the directions in the table) will prompt the VA Liaison Office (VALO) to work with the service department to get a certified copy of STRs sent to VA.</a:t>
            </a:r>
          </a:p>
          <a:p>
            <a:endParaRPr lang="en-US" dirty="0"/>
          </a:p>
        </p:txBody>
      </p:sp>
      <p:sp>
        <p:nvSpPr>
          <p:cNvPr id="4" name="Slide Number Placeholder 3">
            <a:extLst>
              <a:ext uri="{FF2B5EF4-FFF2-40B4-BE49-F238E27FC236}">
                <a16:creationId xmlns:a16="http://schemas.microsoft.com/office/drawing/2014/main" id="{31F9D0DC-A75C-4D58-ADDE-CD3B1BC74ECE}"/>
              </a:ext>
            </a:extLst>
          </p:cNvPr>
          <p:cNvSpPr>
            <a:spLocks noGrp="1"/>
          </p:cNvSpPr>
          <p:nvPr>
            <p:ph type="sldNum" sz="quarter" idx="10"/>
          </p:nvPr>
        </p:nvSpPr>
        <p:spPr/>
        <p:txBody>
          <a:bodyPr/>
          <a:lstStyle/>
          <a:p>
            <a:fld id="{7C414AED-89CE-4A48-8B2B-1B3A5C68EA2A}" type="slidenum">
              <a:rPr lang="en-US" smtClean="0"/>
              <a:t>16</a:t>
            </a:fld>
            <a:endParaRPr lang="en-US" dirty="0"/>
          </a:p>
        </p:txBody>
      </p:sp>
    </p:spTree>
    <p:extLst>
      <p:ext uri="{BB962C8B-B14F-4D97-AF65-F5344CB8AC3E}">
        <p14:creationId xmlns:p14="http://schemas.microsoft.com/office/powerpoint/2010/main" val="2910759703"/>
      </p:ext>
    </p:extLst>
  </p:cSld>
  <p:clrMapOvr>
    <a:masterClrMapping/>
  </p:clrMapOvr>
  <p:transition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Service Records</a:t>
            </a:r>
          </a:p>
        </p:txBody>
      </p:sp>
      <p:sp>
        <p:nvSpPr>
          <p:cNvPr id="3" name="Content Placeholder 2"/>
          <p:cNvSpPr>
            <a:spLocks noGrp="1"/>
          </p:cNvSpPr>
          <p:nvPr>
            <p:ph idx="1"/>
          </p:nvPr>
        </p:nvSpPr>
        <p:spPr/>
        <p:txBody>
          <a:bodyPr/>
          <a:lstStyle/>
          <a:p>
            <a:r>
              <a:rPr lang="en-US" dirty="0"/>
              <a:t>M21-1 III.iii.2.B.3.l – Updated based on updates to VBMS functionality with HAIMS and STR requests.</a:t>
            </a:r>
          </a:p>
          <a:p>
            <a:endParaRPr lang="en-US" dirty="0"/>
          </a:p>
          <a:p>
            <a:r>
              <a:rPr lang="en-US" b="1" dirty="0"/>
              <a:t>MAJOR DETAIL</a:t>
            </a:r>
            <a:r>
              <a:rPr lang="en-US" dirty="0"/>
              <a:t>:  VBMS STR auto-request parameters now include the brief transition period when the service departments may have sent records for scanning/uploading to HAIMS instead of shipping to RMC. While the number of effected claims is small, it’s a notable process improvement.</a:t>
            </a:r>
          </a:p>
          <a:p>
            <a:endParaRPr lang="en-US" dirty="0"/>
          </a:p>
          <a:p>
            <a:endParaRPr lang="en-US" sz="1400" dirty="0"/>
          </a:p>
        </p:txBody>
      </p:sp>
      <p:sp>
        <p:nvSpPr>
          <p:cNvPr id="4" name="Slide Number Placeholder 3"/>
          <p:cNvSpPr>
            <a:spLocks noGrp="1"/>
          </p:cNvSpPr>
          <p:nvPr>
            <p:ph type="sldNum" sz="quarter" idx="10"/>
          </p:nvPr>
        </p:nvSpPr>
        <p:spPr/>
        <p:txBody>
          <a:bodyPr/>
          <a:lstStyle/>
          <a:p>
            <a:fld id="{7C414AED-89CE-4A48-8B2B-1B3A5C68EA2A}" type="slidenum">
              <a:rPr lang="en-US" smtClean="0"/>
              <a:t>17</a:t>
            </a:fld>
            <a:endParaRPr lang="en-US" dirty="0"/>
          </a:p>
        </p:txBody>
      </p:sp>
    </p:spTree>
    <p:extLst>
      <p:ext uri="{BB962C8B-B14F-4D97-AF65-F5344CB8AC3E}">
        <p14:creationId xmlns:p14="http://schemas.microsoft.com/office/powerpoint/2010/main" val="209120525"/>
      </p:ext>
    </p:extLst>
  </p:cSld>
  <p:clrMapOvr>
    <a:masterClrMapping/>
  </p:clrMapOvr>
  <p:transition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FA92-605F-4588-9CD3-B2C538926583}"/>
              </a:ext>
            </a:extLst>
          </p:cNvPr>
          <p:cNvSpPr>
            <a:spLocks noGrp="1"/>
          </p:cNvSpPr>
          <p:nvPr>
            <p:ph type="title"/>
          </p:nvPr>
        </p:nvSpPr>
        <p:spPr/>
        <p:txBody>
          <a:bodyPr/>
          <a:lstStyle/>
          <a:p>
            <a:r>
              <a:rPr lang="en-US" dirty="0"/>
              <a:t>Obtaining Service Records</a:t>
            </a:r>
          </a:p>
        </p:txBody>
      </p:sp>
      <p:sp>
        <p:nvSpPr>
          <p:cNvPr id="3" name="Content Placeholder 2">
            <a:extLst>
              <a:ext uri="{FF2B5EF4-FFF2-40B4-BE49-F238E27FC236}">
                <a16:creationId xmlns:a16="http://schemas.microsoft.com/office/drawing/2014/main" id="{7A22D670-58EB-4F13-B9EF-21CA1CFC5BA6}"/>
              </a:ext>
            </a:extLst>
          </p:cNvPr>
          <p:cNvSpPr>
            <a:spLocks noGrp="1"/>
          </p:cNvSpPr>
          <p:nvPr>
            <p:ph idx="1"/>
          </p:nvPr>
        </p:nvSpPr>
        <p:spPr/>
        <p:txBody>
          <a:bodyPr/>
          <a:lstStyle/>
          <a:p>
            <a:r>
              <a:rPr lang="en-US" sz="2400" dirty="0"/>
              <a:t>The Step/Action table was updated to account for the extraction of STRs from RMC – directions now require use of the RMC SMTS Portal. This necessitated a reformatting/restructuring of the table, in particular, Steps 2 and 3. </a:t>
            </a:r>
          </a:p>
          <a:p>
            <a:endParaRPr lang="en-US" sz="2400" dirty="0"/>
          </a:p>
          <a:p>
            <a:r>
              <a:rPr lang="en-US" sz="2400" dirty="0"/>
              <a:t>Restructured table also makes the distinction between certified and uncertified STRs and the corresponding actions to take. When certified STRs are available in JLV but the HAIMS request failed to transfer the records, it’s important to contact the PIES Help Desk. An issue is preventing proper transfer of the records which will affect all future attempts by the system to auto-request (and obtain) STRs. This must be resolve by the PIES Help Desk/DoD to ensure smooth operation.</a:t>
            </a:r>
          </a:p>
          <a:p>
            <a:endParaRPr lang="en-US" dirty="0"/>
          </a:p>
        </p:txBody>
      </p:sp>
      <p:sp>
        <p:nvSpPr>
          <p:cNvPr id="4" name="Slide Number Placeholder 3">
            <a:extLst>
              <a:ext uri="{FF2B5EF4-FFF2-40B4-BE49-F238E27FC236}">
                <a16:creationId xmlns:a16="http://schemas.microsoft.com/office/drawing/2014/main" id="{E6CBBF0F-1814-49A2-A696-469515CB6ED0}"/>
              </a:ext>
            </a:extLst>
          </p:cNvPr>
          <p:cNvSpPr>
            <a:spLocks noGrp="1"/>
          </p:cNvSpPr>
          <p:nvPr>
            <p:ph type="sldNum" sz="quarter" idx="10"/>
          </p:nvPr>
        </p:nvSpPr>
        <p:spPr/>
        <p:txBody>
          <a:bodyPr/>
          <a:lstStyle/>
          <a:p>
            <a:fld id="{7C414AED-89CE-4A48-8B2B-1B3A5C68EA2A}" type="slidenum">
              <a:rPr lang="en-US" smtClean="0"/>
              <a:t>18</a:t>
            </a:fld>
            <a:endParaRPr lang="en-US" dirty="0"/>
          </a:p>
        </p:txBody>
      </p:sp>
    </p:spTree>
    <p:extLst>
      <p:ext uri="{BB962C8B-B14F-4D97-AF65-F5344CB8AC3E}">
        <p14:creationId xmlns:p14="http://schemas.microsoft.com/office/powerpoint/2010/main" val="503776377"/>
      </p:ext>
    </p:extLst>
  </p:cSld>
  <p:clrMapOvr>
    <a:masterClrMapping/>
  </p:clrMapOvr>
  <p:transition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Service Records – Misc.</a:t>
            </a:r>
          </a:p>
        </p:txBody>
      </p:sp>
      <p:sp>
        <p:nvSpPr>
          <p:cNvPr id="3" name="Content Placeholder 2"/>
          <p:cNvSpPr>
            <a:spLocks noGrp="1"/>
          </p:cNvSpPr>
          <p:nvPr>
            <p:ph idx="1"/>
          </p:nvPr>
        </p:nvSpPr>
        <p:spPr>
          <a:xfrm>
            <a:off x="847164" y="1589518"/>
            <a:ext cx="11101819" cy="4691641"/>
          </a:xfrm>
        </p:spPr>
        <p:txBody>
          <a:bodyPr/>
          <a:lstStyle/>
          <a:p>
            <a:r>
              <a:rPr lang="en-US" dirty="0"/>
              <a:t>M21-1 III.iii.2.B.5.b (Army) /M21-1 III.iii.2.B.8.a (Marine Corps) – Updated instructions for obtaining personnel records for Army and Marine Corps Veterans via PIES.   </a:t>
            </a:r>
          </a:p>
          <a:p>
            <a:endParaRPr lang="en-US" dirty="0"/>
          </a:p>
          <a:p>
            <a:r>
              <a:rPr lang="en-US" dirty="0"/>
              <a:t>PIES is hard-coded to allow records requests only when the Veteran’s service falls within a certain date range – to prevent erroneous requests delaying claims and delaying search efforts.   </a:t>
            </a:r>
          </a:p>
          <a:p>
            <a:endParaRPr lang="en-US" sz="1000" dirty="0"/>
          </a:p>
        </p:txBody>
      </p:sp>
      <p:sp>
        <p:nvSpPr>
          <p:cNvPr id="4" name="Slide Number Placeholder 3"/>
          <p:cNvSpPr>
            <a:spLocks noGrp="1"/>
          </p:cNvSpPr>
          <p:nvPr>
            <p:ph type="sldNum" sz="quarter" idx="10"/>
          </p:nvPr>
        </p:nvSpPr>
        <p:spPr/>
        <p:txBody>
          <a:bodyPr/>
          <a:lstStyle/>
          <a:p>
            <a:fld id="{7C414AED-89CE-4A48-8B2B-1B3A5C68EA2A}" type="slidenum">
              <a:rPr lang="en-US" smtClean="0"/>
              <a:t>19</a:t>
            </a:fld>
            <a:endParaRPr lang="en-US" dirty="0"/>
          </a:p>
        </p:txBody>
      </p:sp>
    </p:spTree>
    <p:extLst>
      <p:ext uri="{BB962C8B-B14F-4D97-AF65-F5344CB8AC3E}">
        <p14:creationId xmlns:p14="http://schemas.microsoft.com/office/powerpoint/2010/main" val="4193913473"/>
      </p:ext>
    </p:extLst>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717847" y="4886431"/>
            <a:ext cx="11203536" cy="518442"/>
          </a:xfrm>
          <a:prstGeom prst="rect">
            <a:avLst/>
          </a:prstGeom>
          <a:noFill/>
          <a:ln w="9525">
            <a:noFill/>
            <a:miter lim="800000"/>
            <a:headEnd/>
            <a:tailEnd/>
          </a:ln>
        </p:spPr>
        <p:txBody>
          <a:bodyPr lIns="92075" tIns="46038" rIns="92075" bIns="46038"/>
          <a:lstStyle/>
          <a:p>
            <a:pPr algn="ctr">
              <a:lnSpc>
                <a:spcPct val="80000"/>
              </a:lnSpc>
              <a:spcBef>
                <a:spcPct val="20000"/>
              </a:spcBef>
              <a:buClr>
                <a:srgbClr val="CC0000"/>
              </a:buClr>
              <a:buFont typeface="Wingdings" pitchFamily="2" charset="2"/>
              <a:buNone/>
              <a:defRPr/>
            </a:pPr>
            <a:r>
              <a:rPr lang="en-US" sz="3600" b="1" i="1" kern="0" dirty="0">
                <a:solidFill>
                  <a:srgbClr val="FF0000"/>
                </a:solidFill>
                <a:latin typeface="Arial" panose="020B0604020202020204" pitchFamily="34" charset="0"/>
                <a:cs typeface="Arial" panose="020B0604020202020204" pitchFamily="34" charset="0"/>
              </a:rPr>
              <a:t>July 10, 2019</a:t>
            </a:r>
          </a:p>
        </p:txBody>
      </p:sp>
      <p:sp>
        <p:nvSpPr>
          <p:cNvPr id="6" name="Rectangle 2"/>
          <p:cNvSpPr txBox="1">
            <a:spLocks noChangeArrowheads="1"/>
          </p:cNvSpPr>
          <p:nvPr/>
        </p:nvSpPr>
        <p:spPr bwMode="auto">
          <a:xfrm>
            <a:off x="717847" y="5406819"/>
            <a:ext cx="11203536" cy="1327467"/>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mj-lt"/>
                <a:ea typeface="+mj-ea"/>
                <a:cs typeface="+mj-cs"/>
              </a:defRPr>
            </a:lvl1pPr>
            <a:lvl2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2pPr>
            <a:lvl3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3pPr>
            <a:lvl4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4pPr>
            <a:lvl5pPr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5pPr>
            <a:lvl6pPr marL="4572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6pPr>
            <a:lvl7pPr marL="9144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7pPr>
            <a:lvl8pPr marL="13716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8pPr>
            <a:lvl9pPr marL="1828800" algn="ctr" rtl="0" eaLnBrk="1" fontAlgn="base" hangingPunct="1">
              <a:spcBef>
                <a:spcPct val="0"/>
              </a:spcBef>
              <a:spcAft>
                <a:spcPct val="0"/>
              </a:spcAft>
              <a:defRPr sz="3200">
                <a:solidFill>
                  <a:srgbClr val="000066"/>
                </a:solidFill>
                <a:effectLst>
                  <a:outerShdw blurRad="38100" dist="38100" dir="2700000" algn="tl">
                    <a:srgbClr val="C0C0C0"/>
                  </a:outerShdw>
                </a:effectLst>
                <a:latin typeface="Tahoma" pitchFamily="34" charset="0"/>
              </a:defRPr>
            </a:lvl9pPr>
          </a:lstStyle>
          <a:p>
            <a:pPr>
              <a:defRPr/>
            </a:pPr>
            <a:r>
              <a:rPr lang="en-US" sz="3600" b="1" kern="0" dirty="0">
                <a:latin typeface="Verdana" pitchFamily="34" charset="0"/>
              </a:rPr>
              <a:t>Compensation Service</a:t>
            </a:r>
          </a:p>
          <a:p>
            <a:pPr>
              <a:defRPr/>
            </a:pPr>
            <a:r>
              <a:rPr lang="en-US" sz="3600" b="1" kern="0" dirty="0">
                <a:latin typeface="Verdana" pitchFamily="34" charset="0"/>
              </a:rPr>
              <a:t>Quality Call</a:t>
            </a:r>
          </a:p>
        </p:txBody>
      </p:sp>
    </p:spTree>
    <p:extLst>
      <p:ext uri="{BB962C8B-B14F-4D97-AF65-F5344CB8AC3E}">
        <p14:creationId xmlns:p14="http://schemas.microsoft.com/office/powerpoint/2010/main" val="22984831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23BB1-A059-4BA2-9C49-E6646584A4D5}"/>
              </a:ext>
            </a:extLst>
          </p:cNvPr>
          <p:cNvSpPr>
            <a:spLocks noGrp="1"/>
          </p:cNvSpPr>
          <p:nvPr>
            <p:ph type="title"/>
          </p:nvPr>
        </p:nvSpPr>
        <p:spPr/>
        <p:txBody>
          <a:bodyPr/>
          <a:lstStyle/>
          <a:p>
            <a:r>
              <a:rPr lang="en-US" dirty="0"/>
              <a:t>Obtaining Service Records – Misc.</a:t>
            </a:r>
          </a:p>
        </p:txBody>
      </p:sp>
      <p:sp>
        <p:nvSpPr>
          <p:cNvPr id="3" name="Content Placeholder 2">
            <a:extLst>
              <a:ext uri="{FF2B5EF4-FFF2-40B4-BE49-F238E27FC236}">
                <a16:creationId xmlns:a16="http://schemas.microsoft.com/office/drawing/2014/main" id="{AFFED0D4-1201-4CBC-B0C6-7BFD5747B69D}"/>
              </a:ext>
            </a:extLst>
          </p:cNvPr>
          <p:cNvSpPr>
            <a:spLocks noGrp="1"/>
          </p:cNvSpPr>
          <p:nvPr>
            <p:ph idx="1"/>
          </p:nvPr>
        </p:nvSpPr>
        <p:spPr/>
        <p:txBody>
          <a:bodyPr/>
          <a:lstStyle/>
          <a:p>
            <a:r>
              <a:rPr lang="en-US" dirty="0"/>
              <a:t>However, based on information provided by both service departments, there is some overlap in which records may not have been scanned (therefore, accessible by DPRIS) and were instead sent to NPRC. To request the records, a special PIES O99 request is required. We’ve identified this scenarios and provided the proper request code/language to use to ensure proper processing</a:t>
            </a:r>
          </a:p>
          <a:p>
            <a:endParaRPr lang="en-US" dirty="0"/>
          </a:p>
        </p:txBody>
      </p:sp>
      <p:sp>
        <p:nvSpPr>
          <p:cNvPr id="4" name="Slide Number Placeholder 3">
            <a:extLst>
              <a:ext uri="{FF2B5EF4-FFF2-40B4-BE49-F238E27FC236}">
                <a16:creationId xmlns:a16="http://schemas.microsoft.com/office/drawing/2014/main" id="{5E3AED84-B210-4474-A7D0-542FD214231A}"/>
              </a:ext>
            </a:extLst>
          </p:cNvPr>
          <p:cNvSpPr>
            <a:spLocks noGrp="1"/>
          </p:cNvSpPr>
          <p:nvPr>
            <p:ph type="sldNum" sz="quarter" idx="10"/>
          </p:nvPr>
        </p:nvSpPr>
        <p:spPr/>
        <p:txBody>
          <a:bodyPr/>
          <a:lstStyle/>
          <a:p>
            <a:fld id="{7C414AED-89CE-4A48-8B2B-1B3A5C68EA2A}" type="slidenum">
              <a:rPr lang="en-US" smtClean="0"/>
              <a:t>20</a:t>
            </a:fld>
            <a:endParaRPr lang="en-US" dirty="0"/>
          </a:p>
        </p:txBody>
      </p:sp>
    </p:spTree>
    <p:extLst>
      <p:ext uri="{BB962C8B-B14F-4D97-AF65-F5344CB8AC3E}">
        <p14:creationId xmlns:p14="http://schemas.microsoft.com/office/powerpoint/2010/main" val="4262663027"/>
      </p:ext>
    </p:extLst>
  </p:cSld>
  <p:clrMapOvr>
    <a:masterClrMapping/>
  </p:clrMapOvr>
  <p:transition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What’s </a:t>
            </a:r>
            <a:r>
              <a:rPr lang="en-US" i="1" dirty="0"/>
              <a:t>New</a:t>
            </a:r>
            <a:r>
              <a:rPr lang="en-US" dirty="0"/>
              <a:t> in the M21-1?</a:t>
            </a:r>
          </a:p>
        </p:txBody>
      </p:sp>
      <p:sp>
        <p:nvSpPr>
          <p:cNvPr id="4" name="Slide Number Placeholder 3"/>
          <p:cNvSpPr>
            <a:spLocks noGrp="1"/>
          </p:cNvSpPr>
          <p:nvPr>
            <p:ph type="sldNum" sz="quarter" idx="10"/>
          </p:nvPr>
        </p:nvSpPr>
        <p:spPr/>
        <p:txBody>
          <a:bodyPr/>
          <a:lstStyle/>
          <a:p>
            <a:fld id="{7C414AED-89CE-4A48-8B2B-1B3A5C68EA2A}" type="slidenum">
              <a:rPr lang="en-US" smtClean="0"/>
              <a:t>21</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Melissa Milenkovic</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Program 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Procedures and Program Implementation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Policy and Procedures</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98133894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Laws Tab – VBMS-R</a:t>
            </a:r>
          </a:p>
        </p:txBody>
      </p:sp>
      <p:sp>
        <p:nvSpPr>
          <p:cNvPr id="3" name="Content Placeholder 2"/>
          <p:cNvSpPr>
            <a:spLocks noGrp="1"/>
          </p:cNvSpPr>
          <p:nvPr>
            <p:ph idx="1"/>
          </p:nvPr>
        </p:nvSpPr>
        <p:spPr/>
        <p:txBody>
          <a:bodyPr/>
          <a:lstStyle/>
          <a:p>
            <a:r>
              <a:rPr lang="en-US" sz="2400" dirty="0"/>
              <a:t>The Reference Laws tab in VBMS-Rating was released in the 17.0 update in May 2019. </a:t>
            </a:r>
          </a:p>
          <a:p>
            <a:endParaRPr lang="en-US" sz="2400" dirty="0"/>
          </a:p>
          <a:p>
            <a:endParaRPr lang="en-US" sz="2400" dirty="0"/>
          </a:p>
          <a:p>
            <a:endParaRPr lang="en-US" sz="2400" dirty="0"/>
          </a:p>
          <a:p>
            <a:endParaRPr lang="en-US" sz="2400" dirty="0"/>
          </a:p>
          <a:p>
            <a:endParaRPr lang="en-US" sz="2400" dirty="0"/>
          </a:p>
          <a:p>
            <a:r>
              <a:rPr lang="en-US" sz="2400" i="1" dirty="0"/>
              <a:t>Use of this tool is not mandatory for VSC employees.</a:t>
            </a:r>
            <a:r>
              <a:rPr lang="en-US" sz="2400" dirty="0"/>
              <a:t> </a:t>
            </a:r>
          </a:p>
          <a:p>
            <a:r>
              <a:rPr lang="en-US" sz="2400" dirty="0"/>
              <a:t>38 CFR 3.103(f) and M21-1, Part III, Subpart iv, 6.C:  rating decisions/decision notices </a:t>
            </a:r>
            <a:r>
              <a:rPr lang="en-US" sz="2400" i="1" dirty="0"/>
              <a:t>must</a:t>
            </a:r>
            <a:r>
              <a:rPr lang="en-US" sz="2400" dirty="0"/>
              <a:t> provide the claimant a list of statutes and regulations applicable to the claim. </a:t>
            </a:r>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22</a:t>
            </a:fld>
            <a:endParaRPr lang="en-US" dirty="0"/>
          </a:p>
        </p:txBody>
      </p:sp>
      <p:pic>
        <p:nvPicPr>
          <p:cNvPr id="5" name="Picture 4">
            <a:extLst>
              <a:ext uri="{FF2B5EF4-FFF2-40B4-BE49-F238E27FC236}">
                <a16:creationId xmlns:a16="http://schemas.microsoft.com/office/drawing/2014/main" id="{A8616580-78D9-413C-9500-F5332A51C0B6}"/>
              </a:ext>
            </a:extLst>
          </p:cNvPr>
          <p:cNvPicPr>
            <a:picLocks noChangeAspect="1"/>
          </p:cNvPicPr>
          <p:nvPr/>
        </p:nvPicPr>
        <p:blipFill>
          <a:blip r:embed="rId2"/>
          <a:stretch>
            <a:fillRect/>
          </a:stretch>
        </p:blipFill>
        <p:spPr>
          <a:xfrm>
            <a:off x="2679424" y="2345635"/>
            <a:ext cx="7093532" cy="2226366"/>
          </a:xfrm>
          <a:prstGeom prst="rect">
            <a:avLst/>
          </a:prstGeom>
          <a:ln>
            <a:solidFill>
              <a:schemeClr val="accent2"/>
            </a:solidFill>
          </a:ln>
        </p:spPr>
      </p:pic>
    </p:spTree>
    <p:extLst>
      <p:ext uri="{BB962C8B-B14F-4D97-AF65-F5344CB8AC3E}">
        <p14:creationId xmlns:p14="http://schemas.microsoft.com/office/powerpoint/2010/main" val="253653530"/>
      </p:ext>
    </p:extLst>
  </p:cSld>
  <p:clrMapOvr>
    <a:masterClrMapping/>
  </p:clrMapOvr>
  <p:transition advClick="0"/>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14A329-ABD2-484F-8F12-DABB8320ABBD}"/>
              </a:ext>
            </a:extLst>
          </p:cNvPr>
          <p:cNvSpPr>
            <a:spLocks noGrp="1"/>
          </p:cNvSpPr>
          <p:nvPr>
            <p:ph type="title"/>
          </p:nvPr>
        </p:nvSpPr>
        <p:spPr/>
        <p:txBody>
          <a:bodyPr/>
          <a:lstStyle/>
          <a:p>
            <a:r>
              <a:rPr lang="en-US" dirty="0"/>
              <a:t>Reference Laws Tab – VBMS-R</a:t>
            </a:r>
          </a:p>
        </p:txBody>
      </p:sp>
      <p:sp>
        <p:nvSpPr>
          <p:cNvPr id="6" name="Content Placeholder 5">
            <a:extLst>
              <a:ext uri="{FF2B5EF4-FFF2-40B4-BE49-F238E27FC236}">
                <a16:creationId xmlns:a16="http://schemas.microsoft.com/office/drawing/2014/main" id="{4DAC553D-6D54-453C-987B-4722272B8C85}"/>
              </a:ext>
            </a:extLst>
          </p:cNvPr>
          <p:cNvSpPr>
            <a:spLocks noGrp="1"/>
          </p:cNvSpPr>
          <p:nvPr>
            <p:ph sz="half" idx="1"/>
          </p:nvPr>
        </p:nvSpPr>
        <p:spPr>
          <a:xfrm>
            <a:off x="942109" y="1789114"/>
            <a:ext cx="5765609" cy="4262437"/>
          </a:xfrm>
        </p:spPr>
        <p:txBody>
          <a:bodyPr/>
          <a:lstStyle/>
          <a:p>
            <a:pPr marL="0" indent="0">
              <a:buNone/>
            </a:pPr>
            <a:r>
              <a:rPr lang="en-US" dirty="0"/>
              <a:t>Using Law tab</a:t>
            </a:r>
          </a:p>
          <a:p>
            <a:pPr>
              <a:buFont typeface="Wingdings" panose="05000000000000000000" pitchFamily="2" charset="2"/>
              <a:buChar char="Ø"/>
            </a:pPr>
            <a:r>
              <a:rPr lang="en-US" sz="2400" dirty="0"/>
              <a:t>Inserts header and list of regs after favorable findings (if any)</a:t>
            </a:r>
          </a:p>
          <a:p>
            <a:pPr marL="0" indent="0">
              <a:buNone/>
            </a:pPr>
            <a:endParaRPr lang="en-US" dirty="0"/>
          </a:p>
        </p:txBody>
      </p:sp>
      <p:sp>
        <p:nvSpPr>
          <p:cNvPr id="7" name="Content Placeholder 6">
            <a:extLst>
              <a:ext uri="{FF2B5EF4-FFF2-40B4-BE49-F238E27FC236}">
                <a16:creationId xmlns:a16="http://schemas.microsoft.com/office/drawing/2014/main" id="{02F4D237-97CE-46D4-A686-0C5D095ACD78}"/>
              </a:ext>
            </a:extLst>
          </p:cNvPr>
          <p:cNvSpPr>
            <a:spLocks noGrp="1"/>
          </p:cNvSpPr>
          <p:nvPr>
            <p:ph sz="half" idx="2"/>
          </p:nvPr>
        </p:nvSpPr>
        <p:spPr>
          <a:xfrm>
            <a:off x="6506817" y="1789114"/>
            <a:ext cx="5397316" cy="4262437"/>
          </a:xfrm>
        </p:spPr>
        <p:txBody>
          <a:bodyPr/>
          <a:lstStyle/>
          <a:p>
            <a:pPr marL="0" indent="0">
              <a:buNone/>
            </a:pPr>
            <a:r>
              <a:rPr lang="en-US" dirty="0"/>
              <a:t>Free text parenthetically</a:t>
            </a:r>
          </a:p>
          <a:p>
            <a:pPr>
              <a:buFont typeface="Wingdings" panose="05000000000000000000" pitchFamily="2" charset="2"/>
              <a:buChar char="Ø"/>
            </a:pPr>
            <a:r>
              <a:rPr lang="en-US" sz="2400" dirty="0"/>
              <a:t>User adds relevant law(s)/reg(s) after system or free text analysis fragments </a:t>
            </a:r>
          </a:p>
        </p:txBody>
      </p:sp>
      <p:sp>
        <p:nvSpPr>
          <p:cNvPr id="4" name="Slide Number Placeholder 3"/>
          <p:cNvSpPr>
            <a:spLocks noGrp="1"/>
          </p:cNvSpPr>
          <p:nvPr>
            <p:ph type="sldNum" sz="quarter" idx="10"/>
          </p:nvPr>
        </p:nvSpPr>
        <p:spPr/>
        <p:txBody>
          <a:bodyPr/>
          <a:lstStyle/>
          <a:p>
            <a:fld id="{7C414AED-89CE-4A48-8B2B-1B3A5C68EA2A}" type="slidenum">
              <a:rPr lang="en-US" smtClean="0"/>
              <a:t>23</a:t>
            </a:fld>
            <a:endParaRPr lang="en-US" dirty="0"/>
          </a:p>
        </p:txBody>
      </p:sp>
      <p:pic>
        <p:nvPicPr>
          <p:cNvPr id="8" name="Picture 7">
            <a:extLst>
              <a:ext uri="{FF2B5EF4-FFF2-40B4-BE49-F238E27FC236}">
                <a16:creationId xmlns:a16="http://schemas.microsoft.com/office/drawing/2014/main" id="{B1850D5C-4747-42A0-A0CD-C70FE4666DA8}"/>
              </a:ext>
            </a:extLst>
          </p:cNvPr>
          <p:cNvPicPr>
            <a:picLocks noChangeAspect="1"/>
          </p:cNvPicPr>
          <p:nvPr/>
        </p:nvPicPr>
        <p:blipFill>
          <a:blip r:embed="rId2"/>
          <a:stretch>
            <a:fillRect/>
          </a:stretch>
        </p:blipFill>
        <p:spPr>
          <a:xfrm>
            <a:off x="1108363" y="3920332"/>
            <a:ext cx="4757290" cy="1264080"/>
          </a:xfrm>
          <a:prstGeom prst="rect">
            <a:avLst/>
          </a:prstGeom>
        </p:spPr>
      </p:pic>
      <p:pic>
        <p:nvPicPr>
          <p:cNvPr id="11" name="Picture 10">
            <a:extLst>
              <a:ext uri="{FF2B5EF4-FFF2-40B4-BE49-F238E27FC236}">
                <a16:creationId xmlns:a16="http://schemas.microsoft.com/office/drawing/2014/main" id="{B9F98192-73F9-4668-AD3C-9049BFCCD1FE}"/>
              </a:ext>
            </a:extLst>
          </p:cNvPr>
          <p:cNvPicPr>
            <a:picLocks noChangeAspect="1"/>
          </p:cNvPicPr>
          <p:nvPr/>
        </p:nvPicPr>
        <p:blipFill>
          <a:blip r:embed="rId3"/>
          <a:stretch>
            <a:fillRect/>
          </a:stretch>
        </p:blipFill>
        <p:spPr>
          <a:xfrm>
            <a:off x="6776401" y="3429000"/>
            <a:ext cx="4993216" cy="2310261"/>
          </a:xfrm>
          <a:prstGeom prst="rect">
            <a:avLst/>
          </a:prstGeom>
        </p:spPr>
      </p:pic>
    </p:spTree>
    <p:extLst>
      <p:ext uri="{BB962C8B-B14F-4D97-AF65-F5344CB8AC3E}">
        <p14:creationId xmlns:p14="http://schemas.microsoft.com/office/powerpoint/2010/main" val="965119749"/>
      </p:ext>
    </p:extLst>
  </p:cSld>
  <p:clrMapOvr>
    <a:masterClrMapping/>
  </p:clrMapOvr>
  <p:transition advClick="0"/>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
            <a:ext cx="8965719" cy="1179321"/>
          </a:xfrm>
        </p:spPr>
        <p:txBody>
          <a:bodyPr/>
          <a:lstStyle/>
          <a:p>
            <a:r>
              <a:rPr lang="en-US" dirty="0"/>
              <a:t>ERB-S Retirement</a:t>
            </a:r>
          </a:p>
        </p:txBody>
      </p:sp>
      <p:sp>
        <p:nvSpPr>
          <p:cNvPr id="4" name="Slide Number Placeholder 3"/>
          <p:cNvSpPr>
            <a:spLocks noGrp="1"/>
          </p:cNvSpPr>
          <p:nvPr>
            <p:ph type="sldNum" sz="quarter" idx="10"/>
          </p:nvPr>
        </p:nvSpPr>
        <p:spPr/>
        <p:txBody>
          <a:bodyPr/>
          <a:lstStyle/>
          <a:p>
            <a:fld id="{7C414AED-89CE-4A48-8B2B-1B3A5C68EA2A}" type="slidenum">
              <a:rPr lang="en-US" smtClean="0"/>
              <a:t>24</a:t>
            </a:fld>
            <a:endParaRPr lang="en-US" dirty="0"/>
          </a:p>
        </p:txBody>
      </p:sp>
      <p:sp>
        <p:nvSpPr>
          <p:cNvPr id="7" name="TextBox 1"/>
          <p:cNvSpPr txBox="1">
            <a:spLocks noChangeArrowheads="1"/>
          </p:cNvSpPr>
          <p:nvPr/>
        </p:nvSpPr>
        <p:spPr bwMode="auto">
          <a:xfrm>
            <a:off x="666975" y="2546013"/>
            <a:ext cx="11360074"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John Brandt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Business Applications Analyst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Ratings, Exam Management, Quality Management, and Development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Business Management</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95910941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ERB-S Retirement</a:t>
            </a:r>
          </a:p>
        </p:txBody>
      </p:sp>
      <p:sp>
        <p:nvSpPr>
          <p:cNvPr id="3" name="Content Placeholder 2"/>
          <p:cNvSpPr>
            <a:spLocks noGrp="1"/>
          </p:cNvSpPr>
          <p:nvPr>
            <p:ph idx="1"/>
          </p:nvPr>
        </p:nvSpPr>
        <p:spPr/>
        <p:txBody>
          <a:bodyPr/>
          <a:lstStyle/>
          <a:p>
            <a:r>
              <a:rPr lang="en-US" dirty="0"/>
              <a:t>Exam Request Builder Simplified (ERB-S) contains additional exam language required for exam requests submitted through Exam Management System (EMS) in VBMS.</a:t>
            </a:r>
          </a:p>
          <a:p>
            <a:endParaRPr lang="en-US" dirty="0"/>
          </a:p>
          <a:p>
            <a:r>
              <a:rPr lang="en-US" dirty="0"/>
              <a:t>ERB-S was only intended to be a temporary repository for exam request language</a:t>
            </a:r>
          </a:p>
          <a:p>
            <a:endParaRPr lang="en-US" dirty="0"/>
          </a:p>
          <a:p>
            <a:r>
              <a:rPr lang="en-US" dirty="0"/>
              <a:t>Current exam request language found in ERB-S will be incorporated into EMS with VBMS 18.0 in December</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25</a:t>
            </a:fld>
            <a:endParaRPr lang="en-US" dirty="0"/>
          </a:p>
        </p:txBody>
      </p:sp>
    </p:spTree>
    <p:extLst>
      <p:ext uri="{BB962C8B-B14F-4D97-AF65-F5344CB8AC3E}">
        <p14:creationId xmlns:p14="http://schemas.microsoft.com/office/powerpoint/2010/main" val="3995943082"/>
      </p:ext>
    </p:extLst>
  </p:cSld>
  <p:clrMapOvr>
    <a:masterClrMapping/>
  </p:clrMapOvr>
  <p:transition advClick="0"/>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18DEC-81F0-4E75-94AC-019EDC8B73B4}"/>
              </a:ext>
            </a:extLst>
          </p:cNvPr>
          <p:cNvSpPr>
            <a:spLocks noGrp="1"/>
          </p:cNvSpPr>
          <p:nvPr>
            <p:ph type="title"/>
          </p:nvPr>
        </p:nvSpPr>
        <p:spPr/>
        <p:txBody>
          <a:bodyPr/>
          <a:lstStyle/>
          <a:p>
            <a:r>
              <a:rPr lang="en-US" dirty="0"/>
              <a:t>ERB-S Retirement</a:t>
            </a:r>
          </a:p>
        </p:txBody>
      </p:sp>
      <p:sp>
        <p:nvSpPr>
          <p:cNvPr id="3" name="Content Placeholder 2">
            <a:extLst>
              <a:ext uri="{FF2B5EF4-FFF2-40B4-BE49-F238E27FC236}">
                <a16:creationId xmlns:a16="http://schemas.microsoft.com/office/drawing/2014/main" id="{CF702FA8-8521-42D9-A418-D8BDBCF2C62A}"/>
              </a:ext>
            </a:extLst>
          </p:cNvPr>
          <p:cNvSpPr>
            <a:spLocks noGrp="1"/>
          </p:cNvSpPr>
          <p:nvPr>
            <p:ph idx="1"/>
          </p:nvPr>
        </p:nvSpPr>
        <p:spPr/>
        <p:txBody>
          <a:bodyPr/>
          <a:lstStyle/>
          <a:p>
            <a:r>
              <a:rPr lang="en-US" dirty="0"/>
              <a:t>ERB-S is difficult to update when exam request language needs to be added, modified, or removed</a:t>
            </a:r>
          </a:p>
          <a:p>
            <a:endParaRPr lang="en-US" dirty="0"/>
          </a:p>
          <a:p>
            <a:r>
              <a:rPr lang="en-US" dirty="0"/>
              <a:t>ERB-S will be retired as of August 1, 2019.</a:t>
            </a:r>
          </a:p>
          <a:p>
            <a:endParaRPr lang="en-US" dirty="0"/>
          </a:p>
          <a:p>
            <a:r>
              <a:rPr lang="en-US" dirty="0"/>
              <a:t>In the interim, exam request language will be moved to M21-1 III.iv.3.A</a:t>
            </a:r>
          </a:p>
          <a:p>
            <a:pPr lvl="1"/>
            <a:r>
              <a:rPr lang="en-US" dirty="0"/>
              <a:t>Users can copy required language and paste into their exam request. </a:t>
            </a:r>
          </a:p>
          <a:p>
            <a:endParaRPr lang="en-US" dirty="0"/>
          </a:p>
        </p:txBody>
      </p:sp>
      <p:sp>
        <p:nvSpPr>
          <p:cNvPr id="4" name="Slide Number Placeholder 3">
            <a:extLst>
              <a:ext uri="{FF2B5EF4-FFF2-40B4-BE49-F238E27FC236}">
                <a16:creationId xmlns:a16="http://schemas.microsoft.com/office/drawing/2014/main" id="{B339CD53-954B-4902-863C-E148861AD0F5}"/>
              </a:ext>
            </a:extLst>
          </p:cNvPr>
          <p:cNvSpPr>
            <a:spLocks noGrp="1"/>
          </p:cNvSpPr>
          <p:nvPr>
            <p:ph type="sldNum" sz="quarter" idx="10"/>
          </p:nvPr>
        </p:nvSpPr>
        <p:spPr/>
        <p:txBody>
          <a:bodyPr/>
          <a:lstStyle/>
          <a:p>
            <a:fld id="{7C414AED-89CE-4A48-8B2B-1B3A5C68EA2A}" type="slidenum">
              <a:rPr lang="en-US" smtClean="0"/>
              <a:t>26</a:t>
            </a:fld>
            <a:endParaRPr lang="en-US" dirty="0"/>
          </a:p>
        </p:txBody>
      </p:sp>
    </p:spTree>
    <p:extLst>
      <p:ext uri="{BB962C8B-B14F-4D97-AF65-F5344CB8AC3E}">
        <p14:creationId xmlns:p14="http://schemas.microsoft.com/office/powerpoint/2010/main" val="1395304084"/>
      </p:ext>
    </p:extLst>
  </p:cSld>
  <p:clrMapOvr>
    <a:masterClrMapping/>
  </p:clrMapOvr>
  <p:transition advClick="0"/>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ERB-S Retirement</a:t>
            </a:r>
          </a:p>
        </p:txBody>
      </p:sp>
      <p:sp>
        <p:nvSpPr>
          <p:cNvPr id="3" name="Content Placeholder 2"/>
          <p:cNvSpPr>
            <a:spLocks noGrp="1"/>
          </p:cNvSpPr>
          <p:nvPr>
            <p:ph idx="1"/>
          </p:nvPr>
        </p:nvSpPr>
        <p:spPr/>
        <p:txBody>
          <a:bodyPr/>
          <a:lstStyle/>
          <a:p>
            <a:r>
              <a:rPr lang="en-US" dirty="0"/>
              <a:t>New EMS exam request language not included in VBMS 18.0 will be maintained in the M21-1 until it can be added to a future release of VBMS</a:t>
            </a:r>
          </a:p>
          <a:p>
            <a:endParaRPr lang="en-US" dirty="0"/>
          </a:p>
          <a:p>
            <a:r>
              <a:rPr lang="en-US" dirty="0"/>
              <a:t>Incorporating the language into the M21-1 will allow for updating language changes more quickly and easily</a:t>
            </a:r>
          </a:p>
          <a:p>
            <a:endParaRPr lang="en-US" dirty="0"/>
          </a:p>
          <a:p>
            <a:r>
              <a:rPr lang="en-US" dirty="0"/>
              <a:t>Exam Request Builder (ERB), found on the Job Aids page on the Compensation Service Intranet page, will continue to be used for exams requested through CAPRI</a:t>
            </a:r>
          </a:p>
          <a:p>
            <a:endParaRPr lang="en-US" dirty="0"/>
          </a:p>
          <a:p>
            <a:endParaRPr lang="en-US" dirty="0"/>
          </a:p>
          <a:p>
            <a:pPr marL="0" indent="0">
              <a:buNone/>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27</a:t>
            </a:fld>
            <a:endParaRPr lang="en-US" dirty="0"/>
          </a:p>
        </p:txBody>
      </p:sp>
    </p:spTree>
    <p:extLst>
      <p:ext uri="{BB962C8B-B14F-4D97-AF65-F5344CB8AC3E}">
        <p14:creationId xmlns:p14="http://schemas.microsoft.com/office/powerpoint/2010/main" val="3044210400"/>
      </p:ext>
    </p:extLst>
  </p:cSld>
  <p:clrMapOvr>
    <a:masterClrMapping/>
  </p:clrMapOvr>
  <p:transition advClick="0"/>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ERB-S Retirement</a:t>
            </a:r>
          </a:p>
        </p:txBody>
      </p:sp>
      <p:sp>
        <p:nvSpPr>
          <p:cNvPr id="3" name="Content Placeholder 2"/>
          <p:cNvSpPr>
            <a:spLocks noGrp="1"/>
          </p:cNvSpPr>
          <p:nvPr>
            <p:ph idx="1"/>
          </p:nvPr>
        </p:nvSpPr>
        <p:spPr/>
        <p:txBody>
          <a:bodyPr/>
          <a:lstStyle/>
          <a:p>
            <a:r>
              <a:rPr lang="en-US" dirty="0"/>
              <a:t>A hyperlink to EMS exam request language in the M21-1 will be provided on the Job Aids page next to the link for ERB.</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28</a:t>
            </a:fld>
            <a:endParaRPr lang="en-US" dirty="0"/>
          </a:p>
        </p:txBody>
      </p:sp>
    </p:spTree>
    <p:extLst>
      <p:ext uri="{BB962C8B-B14F-4D97-AF65-F5344CB8AC3E}">
        <p14:creationId xmlns:p14="http://schemas.microsoft.com/office/powerpoint/2010/main" val="2809458112"/>
      </p:ext>
    </p:extLst>
  </p:cSld>
  <p:clrMapOvr>
    <a:masterClrMapping/>
  </p:clrMapOvr>
  <p:transition advClick="0"/>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Military Sexual Trauma (MST) Checklist</a:t>
            </a:r>
          </a:p>
        </p:txBody>
      </p:sp>
      <p:sp>
        <p:nvSpPr>
          <p:cNvPr id="4" name="Slide Number Placeholder 3"/>
          <p:cNvSpPr>
            <a:spLocks noGrp="1"/>
          </p:cNvSpPr>
          <p:nvPr>
            <p:ph type="sldNum" sz="quarter" idx="10"/>
          </p:nvPr>
        </p:nvSpPr>
        <p:spPr/>
        <p:txBody>
          <a:bodyPr/>
          <a:lstStyle/>
          <a:p>
            <a:fld id="{7C414AED-89CE-4A48-8B2B-1B3A5C68EA2A}" type="slidenum">
              <a:rPr lang="en-US" smtClean="0"/>
              <a:t>29</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Esther Adefope</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Chief</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STAR Program Review Staff</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2062365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Welcome to the July 2019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3</a:t>
            </a:fld>
            <a:endParaRPr lang="en-US" dirty="0"/>
          </a:p>
        </p:txBody>
      </p:sp>
      <p:sp>
        <p:nvSpPr>
          <p:cNvPr id="7" name="TextBox 1"/>
          <p:cNvSpPr txBox="1">
            <a:spLocks noChangeArrowheads="1"/>
          </p:cNvSpPr>
          <p:nvPr/>
        </p:nvSpPr>
        <p:spPr bwMode="auto">
          <a:xfrm>
            <a:off x="569344" y="2546013"/>
            <a:ext cx="11499012"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Bonnie Kirby</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Senior Quality Review Specialist</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Review Team</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Quality Assurance</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38441730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Military Sexual Trauma (MST) Checklist</a:t>
            </a:r>
          </a:p>
        </p:txBody>
      </p:sp>
      <p:sp>
        <p:nvSpPr>
          <p:cNvPr id="3" name="Content Placeholder 2"/>
          <p:cNvSpPr>
            <a:spLocks noGrp="1"/>
          </p:cNvSpPr>
          <p:nvPr>
            <p:ph idx="1"/>
          </p:nvPr>
        </p:nvSpPr>
        <p:spPr>
          <a:xfrm>
            <a:off x="847164" y="1589518"/>
            <a:ext cx="11344835" cy="4691641"/>
          </a:xfrm>
        </p:spPr>
        <p:txBody>
          <a:bodyPr/>
          <a:lstStyle/>
          <a:p>
            <a:r>
              <a:rPr lang="en-US" dirty="0"/>
              <a:t>The updated training provided to all MST Coordinators and Claims Processor in December 2018, stated the use of the three checklists is </a:t>
            </a:r>
            <a:r>
              <a:rPr lang="en-US" i="1" dirty="0"/>
              <a:t>required </a:t>
            </a:r>
            <a:r>
              <a:rPr lang="en-US" dirty="0"/>
              <a:t>for claims processors and MST Coordinators.  </a:t>
            </a:r>
          </a:p>
          <a:p>
            <a:pPr marL="0" indent="0">
              <a:buNone/>
            </a:pPr>
            <a:endParaRPr lang="en-US" sz="2400" dirty="0"/>
          </a:p>
          <a:p>
            <a:r>
              <a:rPr lang="en-US" dirty="0"/>
              <a:t>However, the manual notes use of these checklists is only “</a:t>
            </a:r>
            <a:r>
              <a:rPr lang="en-US" i="1" dirty="0"/>
              <a:t>recommended”</a:t>
            </a:r>
            <a:r>
              <a:rPr lang="en-US" dirty="0"/>
              <a:t> and not required. As a result, many MST claims are being received without the appropriate checklists uploaded to the Veteran’s eFolder in VBMS. This causes a delay in claims processing as employees must review, complete, and upload checklists.</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30</a:t>
            </a:fld>
            <a:endParaRPr lang="en-US" dirty="0"/>
          </a:p>
        </p:txBody>
      </p:sp>
    </p:spTree>
    <p:extLst>
      <p:ext uri="{BB962C8B-B14F-4D97-AF65-F5344CB8AC3E}">
        <p14:creationId xmlns:p14="http://schemas.microsoft.com/office/powerpoint/2010/main" val="2615420890"/>
      </p:ext>
    </p:extLst>
  </p:cSld>
  <p:clrMapOvr>
    <a:masterClrMapping/>
  </p:clrMapOvr>
  <p:transition advClick="0"/>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Military Sexual Trauma (MST) Checklist</a:t>
            </a:r>
          </a:p>
        </p:txBody>
      </p:sp>
      <p:sp>
        <p:nvSpPr>
          <p:cNvPr id="3" name="Content Placeholder 2"/>
          <p:cNvSpPr>
            <a:spLocks noGrp="1"/>
          </p:cNvSpPr>
          <p:nvPr>
            <p:ph idx="1"/>
          </p:nvPr>
        </p:nvSpPr>
        <p:spPr>
          <a:xfrm>
            <a:off x="860417" y="1422015"/>
            <a:ext cx="10945906" cy="4934335"/>
          </a:xfrm>
        </p:spPr>
        <p:txBody>
          <a:bodyPr/>
          <a:lstStyle/>
          <a:p>
            <a:r>
              <a:rPr lang="en-US" b="1" dirty="0"/>
              <a:t>M21-1 IV.ii.1.D.5.l.  MST Claim Processing Requirements</a:t>
            </a:r>
          </a:p>
          <a:p>
            <a:endParaRPr lang="en-US" sz="2400" b="1" dirty="0"/>
          </a:p>
          <a:p>
            <a:pPr lvl="1"/>
            <a:r>
              <a:rPr lang="en-US" b="1" i="1" dirty="0"/>
              <a:t>Important</a:t>
            </a:r>
            <a:r>
              <a:rPr lang="en-US" dirty="0"/>
              <a:t>:  To ensure accurate claims processing, the following checklists/worksheet are recommended</a:t>
            </a:r>
            <a:r>
              <a:rPr lang="en-US" b="1" dirty="0"/>
              <a:t> </a:t>
            </a:r>
            <a:r>
              <a:rPr lang="en-US" dirty="0"/>
              <a:t>for completion and uploading to the claims folder: </a:t>
            </a:r>
          </a:p>
          <a:p>
            <a:pPr lvl="2"/>
            <a:r>
              <a:rPr lang="en-US" i="1" u="sng" dirty="0">
                <a:hlinkClick r:id="rId2"/>
              </a:rPr>
              <a:t>MST Outreach Coordinator Checklist</a:t>
            </a:r>
            <a:r>
              <a:rPr lang="en-US" i="1" dirty="0"/>
              <a:t> </a:t>
            </a:r>
            <a:endParaRPr lang="en-US" dirty="0"/>
          </a:p>
          <a:p>
            <a:pPr lvl="2"/>
            <a:r>
              <a:rPr lang="en-US" i="1" u="sng" dirty="0">
                <a:hlinkClick r:id="rId2"/>
              </a:rPr>
              <a:t>Personal Trauma Development Checklist</a:t>
            </a:r>
            <a:r>
              <a:rPr lang="en-US" dirty="0"/>
              <a:t>, and</a:t>
            </a:r>
          </a:p>
          <a:p>
            <a:pPr lvl="2"/>
            <a:r>
              <a:rPr lang="en-US" i="1" u="sng" dirty="0">
                <a:hlinkClick r:id="rId2"/>
              </a:rPr>
              <a:t>Personal Trauma Incident/Marker Worksheet</a:t>
            </a:r>
            <a:endParaRPr lang="en-US" i="1" u="sng" dirty="0"/>
          </a:p>
          <a:p>
            <a:pPr lvl="2"/>
            <a:endParaRPr lang="en-US" sz="1600" i="1" u="sng" dirty="0"/>
          </a:p>
          <a:p>
            <a:r>
              <a:rPr lang="en-US" b="1" i="1" dirty="0"/>
              <a:t>The word “recommended” will be removed from the manual and will show the worksheets are “required” for completion and uploading to the claims folder.</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31</a:t>
            </a:fld>
            <a:endParaRPr lang="en-US" dirty="0"/>
          </a:p>
        </p:txBody>
      </p:sp>
    </p:spTree>
    <p:extLst>
      <p:ext uri="{BB962C8B-B14F-4D97-AF65-F5344CB8AC3E}">
        <p14:creationId xmlns:p14="http://schemas.microsoft.com/office/powerpoint/2010/main" val="1851754520"/>
      </p:ext>
    </p:extLst>
  </p:cSld>
  <p:clrMapOvr>
    <a:masterClrMapping/>
  </p:clrMapOvr>
  <p:transition advClick="0"/>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Military Sexual Trauma (MST) Checklist</a:t>
            </a:r>
          </a:p>
        </p:txBody>
      </p:sp>
      <p:sp>
        <p:nvSpPr>
          <p:cNvPr id="3" name="Content Placeholder 2"/>
          <p:cNvSpPr>
            <a:spLocks noGrp="1"/>
          </p:cNvSpPr>
          <p:nvPr>
            <p:ph idx="1"/>
          </p:nvPr>
        </p:nvSpPr>
        <p:spPr/>
        <p:txBody>
          <a:bodyPr/>
          <a:lstStyle/>
          <a:p>
            <a:r>
              <a:rPr lang="en-US" dirty="0"/>
              <a:t>Failing to use the checklist and uploading into the claims folder will not constitute a critical error/BE error for national STAR reviews or local IQRs. However, a corrective action comment will be cited so that corrective action is taken.</a:t>
            </a:r>
          </a:p>
        </p:txBody>
      </p:sp>
      <p:sp>
        <p:nvSpPr>
          <p:cNvPr id="4" name="Slide Number Placeholder 3"/>
          <p:cNvSpPr>
            <a:spLocks noGrp="1"/>
          </p:cNvSpPr>
          <p:nvPr>
            <p:ph type="sldNum" sz="quarter" idx="10"/>
          </p:nvPr>
        </p:nvSpPr>
        <p:spPr/>
        <p:txBody>
          <a:bodyPr/>
          <a:lstStyle/>
          <a:p>
            <a:fld id="{7C414AED-89CE-4A48-8B2B-1B3A5C68EA2A}" type="slidenum">
              <a:rPr lang="en-US" smtClean="0"/>
              <a:t>32</a:t>
            </a:fld>
            <a:endParaRPr lang="en-US" dirty="0"/>
          </a:p>
        </p:txBody>
      </p:sp>
    </p:spTree>
    <p:extLst>
      <p:ext uri="{BB962C8B-B14F-4D97-AF65-F5344CB8AC3E}">
        <p14:creationId xmlns:p14="http://schemas.microsoft.com/office/powerpoint/2010/main" val="4231087818"/>
      </p:ext>
    </p:extLst>
  </p:cSld>
  <p:clrMapOvr>
    <a:masterClrMapping/>
  </p:clrMapOvr>
  <p:transition advClick="0"/>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Q-Tip</a:t>
            </a:r>
          </a:p>
        </p:txBody>
      </p:sp>
      <p:sp>
        <p:nvSpPr>
          <p:cNvPr id="4" name="Slide Number Placeholder 3"/>
          <p:cNvSpPr>
            <a:spLocks noGrp="1"/>
          </p:cNvSpPr>
          <p:nvPr>
            <p:ph type="sldNum" sz="quarter" idx="10"/>
          </p:nvPr>
        </p:nvSpPr>
        <p:spPr/>
        <p:txBody>
          <a:bodyPr/>
          <a:lstStyle/>
          <a:p>
            <a:fld id="{7C414AED-89CE-4A48-8B2B-1B3A5C68EA2A}" type="slidenum">
              <a:rPr lang="en-US" smtClean="0"/>
              <a:t>33</a:t>
            </a:fld>
            <a:endParaRPr lang="en-US" dirty="0"/>
          </a:p>
        </p:txBody>
      </p:sp>
      <p:sp>
        <p:nvSpPr>
          <p:cNvPr id="7" name="TextBox 1"/>
          <p:cNvSpPr txBox="1">
            <a:spLocks noChangeArrowheads="1"/>
          </p:cNvSpPr>
          <p:nvPr/>
        </p:nvSpPr>
        <p:spPr bwMode="auto">
          <a:xfrm>
            <a:off x="569344" y="2546013"/>
            <a:ext cx="1149901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lvl="0" algn="ctr" eaLnBrk="1" fontAlgn="base" hangingPunct="1">
              <a:spcBef>
                <a:spcPct val="0"/>
              </a:spcBef>
              <a:spcAft>
                <a:spcPct val="0"/>
              </a:spcAft>
              <a:buClrTx/>
              <a:buNone/>
              <a:defRPr/>
            </a:pPr>
            <a:r>
              <a:rPr lang="en-US" altLang="en-US" sz="3200" kern="0" dirty="0">
                <a:solidFill>
                  <a:srgbClr val="000066"/>
                </a:solidFill>
              </a:rPr>
              <a:t> Bonnie Kirby</a:t>
            </a:r>
          </a:p>
        </p:txBody>
      </p:sp>
    </p:spTree>
    <p:extLst>
      <p:ext uri="{BB962C8B-B14F-4D97-AF65-F5344CB8AC3E}">
        <p14:creationId xmlns:p14="http://schemas.microsoft.com/office/powerpoint/2010/main" val="3144842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8038" y="0"/>
            <a:ext cx="8913962" cy="1179321"/>
          </a:xfrm>
        </p:spPr>
        <p:txBody>
          <a:bodyPr/>
          <a:lstStyle/>
          <a:p>
            <a:endParaRPr lang="en-US" dirty="0"/>
          </a:p>
        </p:txBody>
      </p:sp>
      <p:sp>
        <p:nvSpPr>
          <p:cNvPr id="3" name="Content Placeholder 2"/>
          <p:cNvSpPr>
            <a:spLocks noGrp="1"/>
          </p:cNvSpPr>
          <p:nvPr>
            <p:ph idx="1"/>
          </p:nvPr>
        </p:nvSpPr>
        <p:spPr>
          <a:xfrm>
            <a:off x="2418460" y="1589518"/>
            <a:ext cx="9374610" cy="4691641"/>
          </a:xfrm>
        </p:spPr>
        <p:txBody>
          <a:bodyPr/>
          <a:lstStyle/>
          <a:p>
            <a:r>
              <a:rPr lang="en-US" dirty="0"/>
              <a:t>Fun way to share ideas in a simple tip format</a:t>
            </a:r>
          </a:p>
          <a:p>
            <a:pPr marL="0" indent="0">
              <a:buNone/>
            </a:pPr>
            <a:endParaRPr lang="en-US" sz="1600" dirty="0"/>
          </a:p>
          <a:p>
            <a:r>
              <a:rPr lang="en-US" dirty="0"/>
              <a:t>Your Q-Tips are welcome and requested</a:t>
            </a:r>
          </a:p>
          <a:p>
            <a:pPr marL="0" indent="0">
              <a:buNone/>
            </a:pPr>
            <a:endParaRPr lang="en-US" sz="1600" dirty="0"/>
          </a:p>
          <a:p>
            <a:r>
              <a:rPr lang="en-US" dirty="0"/>
              <a:t>We will help each other by sharing knowledge</a:t>
            </a:r>
          </a:p>
          <a:p>
            <a:pPr marL="0" indent="0">
              <a:buNone/>
            </a:pPr>
            <a:endParaRPr lang="en-US" sz="1600" dirty="0"/>
          </a:p>
          <a:p>
            <a:r>
              <a:rPr lang="en-US" dirty="0"/>
              <a:t>Send your ideas to VACO’s Quality Review Team</a:t>
            </a:r>
          </a:p>
          <a:p>
            <a:pPr marL="0" indent="0">
              <a:buNone/>
            </a:pPr>
            <a:endParaRPr lang="en-US" sz="1600" dirty="0"/>
          </a:p>
          <a:p>
            <a:pPr lvl="1"/>
            <a:r>
              <a:rPr lang="en-US" dirty="0"/>
              <a:t> VAVBAWAS/CO/InternalQRS</a:t>
            </a:r>
            <a:endParaRPr lang="en-US" sz="2800" dirty="0"/>
          </a:p>
        </p:txBody>
      </p:sp>
      <p:sp>
        <p:nvSpPr>
          <p:cNvPr id="4" name="Slide Number Placeholder 3"/>
          <p:cNvSpPr>
            <a:spLocks noGrp="1"/>
          </p:cNvSpPr>
          <p:nvPr>
            <p:ph type="sldNum" sz="quarter" idx="10"/>
          </p:nvPr>
        </p:nvSpPr>
        <p:spPr/>
        <p:txBody>
          <a:bodyPr/>
          <a:lstStyle/>
          <a:p>
            <a:fld id="{7C414AED-89CE-4A48-8B2B-1B3A5C68EA2A}" type="slidenum">
              <a:rPr lang="en-US" smtClean="0"/>
              <a:t>34</a:t>
            </a:fld>
            <a:endParaRPr lang="en-US" dirty="0"/>
          </a:p>
        </p:txBody>
      </p:sp>
      <p:pic>
        <p:nvPicPr>
          <p:cNvPr id="5" name="Picture 6" descr="http://www.kmsys.com/Q-Tips/Q-TipsLog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8037" y="102550"/>
            <a:ext cx="8833449" cy="1051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http://www.cellonline.org/wp-content/uploads/2012/08/swab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85" y="1524000"/>
            <a:ext cx="1786071"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981161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Q-Tip – Clarification Requests For CAPRI Exams</a:t>
            </a:r>
          </a:p>
        </p:txBody>
      </p:sp>
      <p:sp>
        <p:nvSpPr>
          <p:cNvPr id="3" name="Content Placeholder 2"/>
          <p:cNvSpPr>
            <a:spLocks noGrp="1"/>
          </p:cNvSpPr>
          <p:nvPr>
            <p:ph idx="1"/>
          </p:nvPr>
        </p:nvSpPr>
        <p:spPr/>
        <p:txBody>
          <a:bodyPr/>
          <a:lstStyle/>
          <a:p>
            <a:r>
              <a:rPr lang="en-US" b="1" dirty="0"/>
              <a:t>Clarification requests via Skype Instant Messenger are not acceptable</a:t>
            </a:r>
          </a:p>
          <a:p>
            <a:endParaRPr lang="en-US" dirty="0"/>
          </a:p>
          <a:p>
            <a:pPr lvl="1"/>
            <a:r>
              <a:rPr lang="en-US" dirty="0"/>
              <a:t>HIPAA training advises that “Skype should not be used for communicating patient information that is required to be maintained within CPRS… Skype is not part of a VA System of records”</a:t>
            </a:r>
          </a:p>
          <a:p>
            <a:pPr lvl="1"/>
            <a:endParaRPr lang="en-US" dirty="0"/>
          </a:p>
          <a:p>
            <a:r>
              <a:rPr lang="en-US" dirty="0"/>
              <a:t>M21-1 III.iv.3.D.3.c Clarification of Examination Reports states that if clarification is needed, the examiner should be contacted to discuss it or it should be returned to the examiner</a:t>
            </a:r>
          </a:p>
          <a:p>
            <a:endParaRPr lang="en-US" dirty="0"/>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35</a:t>
            </a:fld>
            <a:endParaRPr lang="en-US" dirty="0"/>
          </a:p>
        </p:txBody>
      </p:sp>
    </p:spTree>
    <p:extLst>
      <p:ext uri="{BB962C8B-B14F-4D97-AF65-F5344CB8AC3E}">
        <p14:creationId xmlns:p14="http://schemas.microsoft.com/office/powerpoint/2010/main" val="1517018193"/>
      </p:ext>
    </p:extLst>
  </p:cSld>
  <p:clrMapOvr>
    <a:masterClrMapping/>
  </p:clrMapOvr>
  <p:transition advClick="0"/>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D895D-E8C8-4A7F-A8EA-E30B52F9338A}"/>
              </a:ext>
            </a:extLst>
          </p:cNvPr>
          <p:cNvSpPr>
            <a:spLocks noGrp="1"/>
          </p:cNvSpPr>
          <p:nvPr>
            <p:ph type="title"/>
          </p:nvPr>
        </p:nvSpPr>
        <p:spPr/>
        <p:txBody>
          <a:bodyPr/>
          <a:lstStyle/>
          <a:p>
            <a:r>
              <a:rPr lang="en-US" dirty="0"/>
              <a:t>Q-Tip – Clarification Requests For CAPRI Exams</a:t>
            </a:r>
          </a:p>
        </p:txBody>
      </p:sp>
      <p:sp>
        <p:nvSpPr>
          <p:cNvPr id="4" name="Slide Number Placeholder 3">
            <a:extLst>
              <a:ext uri="{FF2B5EF4-FFF2-40B4-BE49-F238E27FC236}">
                <a16:creationId xmlns:a16="http://schemas.microsoft.com/office/drawing/2014/main" id="{AFD5C20E-B28C-430A-B78C-2BEB68211423}"/>
              </a:ext>
            </a:extLst>
          </p:cNvPr>
          <p:cNvSpPr>
            <a:spLocks noGrp="1"/>
          </p:cNvSpPr>
          <p:nvPr>
            <p:ph type="sldNum" sz="quarter" idx="10"/>
          </p:nvPr>
        </p:nvSpPr>
        <p:spPr/>
        <p:txBody>
          <a:bodyPr/>
          <a:lstStyle/>
          <a:p>
            <a:fld id="{7C414AED-89CE-4A48-8B2B-1B3A5C68EA2A}" type="slidenum">
              <a:rPr lang="en-US" smtClean="0"/>
              <a:t>36</a:t>
            </a:fld>
            <a:endParaRPr lang="en-US" dirty="0"/>
          </a:p>
        </p:txBody>
      </p:sp>
      <p:sp>
        <p:nvSpPr>
          <p:cNvPr id="5" name="Content Placeholder 2">
            <a:extLst>
              <a:ext uri="{FF2B5EF4-FFF2-40B4-BE49-F238E27FC236}">
                <a16:creationId xmlns:a16="http://schemas.microsoft.com/office/drawing/2014/main" id="{0EEEE11F-D2F6-4A1D-B81C-65C808A9B4A1}"/>
              </a:ext>
            </a:extLst>
          </p:cNvPr>
          <p:cNvSpPr>
            <a:spLocks noGrp="1"/>
          </p:cNvSpPr>
          <p:nvPr>
            <p:ph idx="1"/>
          </p:nvPr>
        </p:nvSpPr>
        <p:spPr>
          <a:xfrm>
            <a:off x="847165" y="1589518"/>
            <a:ext cx="10945906" cy="4691641"/>
          </a:xfrm>
        </p:spPr>
        <p:txBody>
          <a:bodyPr/>
          <a:lstStyle/>
          <a:p>
            <a:r>
              <a:rPr lang="en-US" dirty="0"/>
              <a:t>M21-1 III.iv.3.D.3.e Returning Examination Reports Requested through CAPRI currently advises that a phone call or email are the preferred methods of seeking clarification</a:t>
            </a:r>
          </a:p>
          <a:p>
            <a:pPr lvl="1"/>
            <a:r>
              <a:rPr lang="en-US" dirty="0"/>
              <a:t>For tracking purposes, all clarification requests should be submitted through CAPRI with a 2507 request created in the ERB. Select the “addendum request for an exam completed at the VAMC” option as shown in the screenshot below:</a:t>
            </a:r>
          </a:p>
          <a:p>
            <a:pPr lvl="1"/>
            <a:endParaRPr lang="en-US" dirty="0"/>
          </a:p>
          <a:p>
            <a:pPr lvl="1"/>
            <a:r>
              <a:rPr lang="en-US" b="1" dirty="0"/>
              <a:t>If the exam is sufficient, </a:t>
            </a:r>
          </a:p>
          <a:p>
            <a:pPr marL="914400" lvl="2" indent="0">
              <a:buNone/>
            </a:pPr>
            <a:r>
              <a:rPr lang="en-US" sz="2400" b="1" i="1" dirty="0"/>
              <a:t>do not state that the exam </a:t>
            </a:r>
          </a:p>
          <a:p>
            <a:pPr marL="457200" lvl="1" indent="0">
              <a:buNone/>
            </a:pPr>
            <a:r>
              <a:rPr lang="en-US" b="1" i="1" dirty="0"/>
              <a:t>	is insufficient</a:t>
            </a:r>
            <a:r>
              <a:rPr lang="en-US" b="1" dirty="0"/>
              <a:t>.</a:t>
            </a:r>
          </a:p>
          <a:p>
            <a:endParaRPr lang="en-US" dirty="0"/>
          </a:p>
        </p:txBody>
      </p:sp>
      <p:pic>
        <p:nvPicPr>
          <p:cNvPr id="3" name="Picture 2">
            <a:extLst>
              <a:ext uri="{FF2B5EF4-FFF2-40B4-BE49-F238E27FC236}">
                <a16:creationId xmlns:a16="http://schemas.microsoft.com/office/drawing/2014/main" id="{E54A1511-B9A8-4128-AF89-67AF2089E62E}"/>
              </a:ext>
            </a:extLst>
          </p:cNvPr>
          <p:cNvPicPr>
            <a:picLocks noChangeAspect="1"/>
          </p:cNvPicPr>
          <p:nvPr/>
        </p:nvPicPr>
        <p:blipFill>
          <a:blip r:embed="rId2"/>
          <a:stretch>
            <a:fillRect/>
          </a:stretch>
        </p:blipFill>
        <p:spPr>
          <a:xfrm>
            <a:off x="6207211" y="4166679"/>
            <a:ext cx="4724809" cy="2152075"/>
          </a:xfrm>
          <a:prstGeom prst="rect">
            <a:avLst/>
          </a:prstGeom>
        </p:spPr>
      </p:pic>
    </p:spTree>
    <p:extLst>
      <p:ext uri="{BB962C8B-B14F-4D97-AF65-F5344CB8AC3E}">
        <p14:creationId xmlns:p14="http://schemas.microsoft.com/office/powerpoint/2010/main" val="3654027183"/>
      </p:ext>
    </p:extLst>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17653" y="-1"/>
            <a:ext cx="8974345" cy="1179321"/>
          </a:xfrm>
        </p:spPr>
        <p:txBody>
          <a:bodyPr/>
          <a:lstStyle/>
          <a:p>
            <a:r>
              <a:rPr lang="en-US" dirty="0"/>
              <a:t>Drill Pay and Active Duty Dates</a:t>
            </a:r>
          </a:p>
        </p:txBody>
      </p:sp>
      <p:sp>
        <p:nvSpPr>
          <p:cNvPr id="4" name="Slide Number Placeholder 3"/>
          <p:cNvSpPr>
            <a:spLocks noGrp="1"/>
          </p:cNvSpPr>
          <p:nvPr>
            <p:ph type="sldNum" sz="quarter" idx="10"/>
          </p:nvPr>
        </p:nvSpPr>
        <p:spPr/>
        <p:txBody>
          <a:bodyPr/>
          <a:lstStyle/>
          <a:p>
            <a:fld id="{7C414AED-89CE-4A48-8B2B-1B3A5C68EA2A}" type="slidenum">
              <a:rPr lang="en-US" smtClean="0"/>
              <a:t>37</a:t>
            </a:fld>
            <a:endParaRPr lang="en-US" dirty="0"/>
          </a:p>
        </p:txBody>
      </p:sp>
      <p:sp>
        <p:nvSpPr>
          <p:cNvPr id="7" name="TextBox 1"/>
          <p:cNvSpPr txBox="1">
            <a:spLocks noChangeArrowheads="1"/>
          </p:cNvSpPr>
          <p:nvPr/>
        </p:nvSpPr>
        <p:spPr bwMode="auto">
          <a:xfrm>
            <a:off x="692986" y="2490562"/>
            <a:ext cx="113149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Christine Alford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Chief</a:t>
            </a:r>
          </a:p>
          <a:p>
            <a:pPr lvl="0" algn="ctr" eaLnBrk="1" fontAlgn="base" hangingPunct="1">
              <a:spcBef>
                <a:spcPct val="0"/>
              </a:spcBef>
              <a:spcAft>
                <a:spcPct val="0"/>
              </a:spcAft>
              <a:buClrTx/>
              <a:buNone/>
              <a:defRPr/>
            </a:pPr>
            <a:r>
              <a:rPr lang="en-US" altLang="en-US" sz="3200" kern="0" dirty="0">
                <a:solidFill>
                  <a:srgbClr val="000066"/>
                </a:solidFill>
              </a:rPr>
              <a:t>Advisory and Special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40203011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048AC9-8DAC-4B8C-AEB7-E05C8091EEA7}"/>
              </a:ext>
            </a:extLst>
          </p:cNvPr>
          <p:cNvSpPr>
            <a:spLocks noGrp="1"/>
          </p:cNvSpPr>
          <p:nvPr>
            <p:ph type="title"/>
          </p:nvPr>
        </p:nvSpPr>
        <p:spPr/>
        <p:txBody>
          <a:bodyPr/>
          <a:lstStyle/>
          <a:p>
            <a:r>
              <a:rPr lang="en-US" dirty="0"/>
              <a:t>Drill Pay &amp; Active Duty Dates</a:t>
            </a:r>
          </a:p>
        </p:txBody>
      </p:sp>
      <p:sp>
        <p:nvSpPr>
          <p:cNvPr id="3" name="Content Placeholder 2">
            <a:extLst>
              <a:ext uri="{FF2B5EF4-FFF2-40B4-BE49-F238E27FC236}">
                <a16:creationId xmlns:a16="http://schemas.microsoft.com/office/drawing/2014/main" id="{50B6FF27-5DD0-4666-AC54-2EE29BF36951}"/>
              </a:ext>
            </a:extLst>
          </p:cNvPr>
          <p:cNvSpPr>
            <a:spLocks noGrp="1"/>
          </p:cNvSpPr>
          <p:nvPr>
            <p:ph idx="1"/>
          </p:nvPr>
        </p:nvSpPr>
        <p:spPr/>
        <p:txBody>
          <a:bodyPr/>
          <a:lstStyle/>
          <a:p>
            <a:r>
              <a:rPr lang="en-US" dirty="0"/>
              <a:t>M21-1 III.v.4.C.3</a:t>
            </a:r>
          </a:p>
          <a:p>
            <a:endParaRPr lang="en-US" dirty="0"/>
          </a:p>
          <a:p>
            <a:r>
              <a:rPr lang="en-US" dirty="0"/>
              <a:t>VA Form 21-8951 shows the combined amount of days for drill(s) and active duty during the same fiscal year, when applicable</a:t>
            </a:r>
          </a:p>
          <a:p>
            <a:endParaRPr lang="en-US" dirty="0"/>
          </a:p>
          <a:p>
            <a:pPr marL="0" indent="0">
              <a:buNone/>
            </a:pPr>
            <a:r>
              <a:rPr lang="en-US" dirty="0"/>
              <a:t>	Drill/ Training for FY 2017:	150 days</a:t>
            </a:r>
          </a:p>
          <a:p>
            <a:pPr marL="0" indent="0">
              <a:buNone/>
            </a:pPr>
            <a:r>
              <a:rPr lang="en-US" dirty="0"/>
              <a:t>	Active Duty for FY 2017:	</a:t>
            </a:r>
            <a:r>
              <a:rPr lang="en-US" u="sng" dirty="0"/>
              <a:t>- 50 days</a:t>
            </a:r>
            <a:endParaRPr lang="en-US" dirty="0"/>
          </a:p>
          <a:p>
            <a:pPr marL="0" indent="0">
              <a:buNone/>
            </a:pPr>
            <a:r>
              <a:rPr lang="en-US" dirty="0"/>
              <a:t>					       = 100 days used for the drill pay 						 adjustment</a:t>
            </a:r>
          </a:p>
        </p:txBody>
      </p:sp>
      <p:sp>
        <p:nvSpPr>
          <p:cNvPr id="4" name="Slide Number Placeholder 3">
            <a:extLst>
              <a:ext uri="{FF2B5EF4-FFF2-40B4-BE49-F238E27FC236}">
                <a16:creationId xmlns:a16="http://schemas.microsoft.com/office/drawing/2014/main" id="{E40BF596-0896-464B-BF0B-5BB1B1989691}"/>
              </a:ext>
            </a:extLst>
          </p:cNvPr>
          <p:cNvSpPr>
            <a:spLocks noGrp="1"/>
          </p:cNvSpPr>
          <p:nvPr>
            <p:ph type="sldNum" sz="quarter" idx="10"/>
          </p:nvPr>
        </p:nvSpPr>
        <p:spPr/>
        <p:txBody>
          <a:bodyPr/>
          <a:lstStyle/>
          <a:p>
            <a:fld id="{7C414AED-89CE-4A48-8B2B-1B3A5C68EA2A}" type="slidenum">
              <a:rPr lang="en-US" smtClean="0"/>
              <a:t>38</a:t>
            </a:fld>
            <a:endParaRPr lang="en-US" dirty="0"/>
          </a:p>
        </p:txBody>
      </p:sp>
    </p:spTree>
    <p:extLst>
      <p:ext uri="{BB962C8B-B14F-4D97-AF65-F5344CB8AC3E}">
        <p14:creationId xmlns:p14="http://schemas.microsoft.com/office/powerpoint/2010/main" val="154497227"/>
      </p:ext>
    </p:extLst>
  </p:cSld>
  <p:clrMapOvr>
    <a:masterClrMapping/>
  </p:clrMapOvr>
  <p:transition advClick="0"/>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AB53E-45F6-4EDB-A875-CC52A328BDD7}"/>
              </a:ext>
            </a:extLst>
          </p:cNvPr>
          <p:cNvSpPr>
            <a:spLocks noGrp="1"/>
          </p:cNvSpPr>
          <p:nvPr>
            <p:ph type="title"/>
          </p:nvPr>
        </p:nvSpPr>
        <p:spPr/>
        <p:txBody>
          <a:bodyPr/>
          <a:lstStyle/>
          <a:p>
            <a:r>
              <a:rPr lang="en-US" dirty="0"/>
              <a:t>New Quality Assurance Team 214D</a:t>
            </a:r>
          </a:p>
        </p:txBody>
      </p:sp>
      <p:sp>
        <p:nvSpPr>
          <p:cNvPr id="4" name="Slide Number Placeholder 3">
            <a:extLst>
              <a:ext uri="{FF2B5EF4-FFF2-40B4-BE49-F238E27FC236}">
                <a16:creationId xmlns:a16="http://schemas.microsoft.com/office/drawing/2014/main" id="{78523FC6-EC5E-43F6-8EF3-35CBF77405F3}"/>
              </a:ext>
            </a:extLst>
          </p:cNvPr>
          <p:cNvSpPr>
            <a:spLocks noGrp="1"/>
          </p:cNvSpPr>
          <p:nvPr>
            <p:ph type="sldNum" sz="quarter" idx="10"/>
          </p:nvPr>
        </p:nvSpPr>
        <p:spPr/>
        <p:txBody>
          <a:bodyPr/>
          <a:lstStyle/>
          <a:p>
            <a:fld id="{7C414AED-89CE-4A48-8B2B-1B3A5C68EA2A}" type="slidenum">
              <a:rPr lang="en-US" smtClean="0"/>
              <a:t>39</a:t>
            </a:fld>
            <a:endParaRPr lang="en-US" dirty="0"/>
          </a:p>
        </p:txBody>
      </p:sp>
      <p:sp>
        <p:nvSpPr>
          <p:cNvPr id="5" name="TextBox 1">
            <a:extLst>
              <a:ext uri="{FF2B5EF4-FFF2-40B4-BE49-F238E27FC236}">
                <a16:creationId xmlns:a16="http://schemas.microsoft.com/office/drawing/2014/main" id="{4837B634-CEB2-4FB1-AB57-9CCF14A8AC6B}"/>
              </a:ext>
            </a:extLst>
          </p:cNvPr>
          <p:cNvSpPr txBox="1">
            <a:spLocks noChangeArrowheads="1"/>
          </p:cNvSpPr>
          <p:nvPr/>
        </p:nvSpPr>
        <p:spPr bwMode="auto">
          <a:xfrm>
            <a:off x="692986" y="2490562"/>
            <a:ext cx="1131498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 George Boyd</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Consultant</a:t>
            </a:r>
          </a:p>
          <a:p>
            <a:pPr lvl="0" algn="ctr" eaLnBrk="1" fontAlgn="base" hangingPunct="1">
              <a:spcBef>
                <a:spcPct val="0"/>
              </a:spcBef>
              <a:spcAft>
                <a:spcPct val="0"/>
              </a:spcAft>
              <a:buClrTx/>
              <a:buNone/>
              <a:defRPr/>
            </a:pPr>
            <a:r>
              <a:rPr lang="en-US" altLang="en-US" sz="3200" kern="0" dirty="0">
                <a:solidFill>
                  <a:srgbClr val="000066"/>
                </a:solidFill>
              </a:rPr>
              <a:t>Advisory and Special Review Team</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Quality Assurance</a:t>
            </a:r>
          </a:p>
        </p:txBody>
      </p:sp>
    </p:spTree>
    <p:extLst>
      <p:ext uri="{BB962C8B-B14F-4D97-AF65-F5344CB8AC3E}">
        <p14:creationId xmlns:p14="http://schemas.microsoft.com/office/powerpoint/2010/main" val="4228899507"/>
      </p:ext>
    </p:extLst>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E609E-B434-4810-B38C-E1A2FA8F2DE0}"/>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579260DB-8403-4436-AE9A-E621A30B4257}"/>
              </a:ext>
            </a:extLst>
          </p:cNvPr>
          <p:cNvSpPr>
            <a:spLocks noGrp="1"/>
          </p:cNvSpPr>
          <p:nvPr>
            <p:ph idx="1"/>
          </p:nvPr>
        </p:nvSpPr>
        <p:spPr>
          <a:xfrm>
            <a:off x="795405" y="1406106"/>
            <a:ext cx="11055935" cy="4950244"/>
          </a:xfrm>
        </p:spPr>
        <p:txBody>
          <a:bodyPr/>
          <a:lstStyle/>
          <a:p>
            <a:pPr lvl="1">
              <a:buFont typeface="Wingdings" panose="05000000000000000000" pitchFamily="2" charset="2"/>
              <a:buChar char="v"/>
            </a:pPr>
            <a:r>
              <a:rPr lang="en-US" sz="2800" dirty="0"/>
              <a:t>June 2019 Quality Call Quiz</a:t>
            </a:r>
          </a:p>
          <a:p>
            <a:pPr lvl="1">
              <a:buFont typeface="Wingdings" panose="05000000000000000000" pitchFamily="2" charset="2"/>
              <a:buChar char="v"/>
            </a:pPr>
            <a:r>
              <a:rPr lang="en-US" sz="2800" dirty="0"/>
              <a:t>What’s </a:t>
            </a:r>
            <a:r>
              <a:rPr lang="en-US" sz="2800" i="1" dirty="0"/>
              <a:t>New</a:t>
            </a:r>
            <a:r>
              <a:rPr lang="en-US" sz="2800" dirty="0"/>
              <a:t> in the M21-1?</a:t>
            </a:r>
          </a:p>
          <a:p>
            <a:pPr lvl="1">
              <a:buFont typeface="Wingdings" panose="05000000000000000000" pitchFamily="2" charset="2"/>
              <a:buChar char="v"/>
            </a:pPr>
            <a:r>
              <a:rPr lang="en-US" sz="2800" dirty="0"/>
              <a:t>ERB-S Retirement</a:t>
            </a:r>
          </a:p>
          <a:p>
            <a:pPr lvl="1">
              <a:buFont typeface="Wingdings" panose="05000000000000000000" pitchFamily="2" charset="2"/>
              <a:buChar char="v"/>
            </a:pPr>
            <a:r>
              <a:rPr lang="en-US" sz="2800" dirty="0"/>
              <a:t>Mandatory Use of the Military Sexual Trauma (MST) Checklist</a:t>
            </a:r>
          </a:p>
          <a:p>
            <a:pPr lvl="1">
              <a:buFont typeface="Wingdings" panose="05000000000000000000" pitchFamily="2" charset="2"/>
              <a:buChar char="v"/>
            </a:pPr>
            <a:r>
              <a:rPr lang="en-US" sz="2800" dirty="0"/>
              <a:t>Q-Tip</a:t>
            </a:r>
          </a:p>
          <a:p>
            <a:pPr lvl="2">
              <a:buFont typeface="Wingdings" panose="05000000000000000000" pitchFamily="2" charset="2"/>
              <a:buChar char="q"/>
            </a:pPr>
            <a:r>
              <a:rPr lang="en-US" sz="2400" dirty="0"/>
              <a:t>Clarification Requests for CAPRI Exams</a:t>
            </a:r>
          </a:p>
          <a:p>
            <a:pPr lvl="1">
              <a:buFont typeface="Wingdings" panose="05000000000000000000" pitchFamily="2" charset="2"/>
              <a:buChar char="v"/>
            </a:pPr>
            <a:r>
              <a:rPr lang="en-US" sz="2800" dirty="0"/>
              <a:t>Drill Pay and Active Duty Dates</a:t>
            </a:r>
          </a:p>
          <a:p>
            <a:pPr lvl="1">
              <a:buFont typeface="Wingdings" panose="05000000000000000000" pitchFamily="2" charset="2"/>
              <a:buChar char="v"/>
            </a:pPr>
            <a:r>
              <a:rPr lang="en-US" sz="2800" dirty="0"/>
              <a:t>New Quality Assurance Team 214D</a:t>
            </a:r>
          </a:p>
          <a:p>
            <a:pPr lvl="1">
              <a:buFont typeface="Wingdings" panose="05000000000000000000" pitchFamily="2" charset="2"/>
              <a:buChar char="v"/>
            </a:pPr>
            <a:r>
              <a:rPr lang="en-US" sz="2800" dirty="0"/>
              <a:t>Poll Questions and Closing Comments</a:t>
            </a:r>
          </a:p>
        </p:txBody>
      </p:sp>
      <p:sp>
        <p:nvSpPr>
          <p:cNvPr id="4" name="Slide Number Placeholder 3">
            <a:extLst>
              <a:ext uri="{FF2B5EF4-FFF2-40B4-BE49-F238E27FC236}">
                <a16:creationId xmlns:a16="http://schemas.microsoft.com/office/drawing/2014/main" id="{D821A5C9-95EE-423E-B11B-7E0E97C2B53C}"/>
              </a:ext>
            </a:extLst>
          </p:cNvPr>
          <p:cNvSpPr>
            <a:spLocks noGrp="1"/>
          </p:cNvSpPr>
          <p:nvPr>
            <p:ph type="sldNum" sz="quarter" idx="10"/>
          </p:nvPr>
        </p:nvSpPr>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3769670431"/>
      </p:ext>
    </p:extLst>
  </p:cSld>
  <p:clrMapOvr>
    <a:masterClrMapping/>
  </p:clrMapOvr>
  <p:transition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ABA35-CED1-4865-9171-2C48E54F6245}"/>
              </a:ext>
            </a:extLst>
          </p:cNvPr>
          <p:cNvSpPr>
            <a:spLocks noGrp="1"/>
          </p:cNvSpPr>
          <p:nvPr>
            <p:ph type="title"/>
          </p:nvPr>
        </p:nvSpPr>
        <p:spPr/>
        <p:txBody>
          <a:bodyPr/>
          <a:lstStyle/>
          <a:p>
            <a:r>
              <a:rPr lang="en-US" dirty="0"/>
              <a:t>New Quality Assurance Team 214D</a:t>
            </a:r>
          </a:p>
        </p:txBody>
      </p:sp>
      <p:sp>
        <p:nvSpPr>
          <p:cNvPr id="3" name="Content Placeholder 2">
            <a:extLst>
              <a:ext uri="{FF2B5EF4-FFF2-40B4-BE49-F238E27FC236}">
                <a16:creationId xmlns:a16="http://schemas.microsoft.com/office/drawing/2014/main" id="{6C69E473-C75E-4D47-B649-BFFFC497AE58}"/>
              </a:ext>
            </a:extLst>
          </p:cNvPr>
          <p:cNvSpPr>
            <a:spLocks noGrp="1"/>
          </p:cNvSpPr>
          <p:nvPr>
            <p:ph idx="1"/>
          </p:nvPr>
        </p:nvSpPr>
        <p:spPr/>
        <p:txBody>
          <a:bodyPr/>
          <a:lstStyle/>
          <a:p>
            <a:r>
              <a:rPr lang="en-US" dirty="0"/>
              <a:t>Advisory &amp; Special Review Team</a:t>
            </a:r>
          </a:p>
          <a:p>
            <a:pPr lvl="1"/>
            <a:r>
              <a:rPr lang="en-US" dirty="0"/>
              <a:t>Established June 1, 2019</a:t>
            </a:r>
          </a:p>
          <a:p>
            <a:pPr lvl="1"/>
            <a:r>
              <a:rPr lang="en-US" dirty="0"/>
              <a:t>Quality Improvement</a:t>
            </a:r>
          </a:p>
          <a:p>
            <a:pPr lvl="1"/>
            <a:endParaRPr lang="en-US" dirty="0"/>
          </a:p>
          <a:p>
            <a:r>
              <a:rPr lang="en-US" dirty="0"/>
              <a:t>Personnel</a:t>
            </a:r>
          </a:p>
          <a:p>
            <a:pPr lvl="1"/>
            <a:r>
              <a:rPr lang="en-US" dirty="0"/>
              <a:t>Management</a:t>
            </a:r>
          </a:p>
          <a:p>
            <a:pPr lvl="1"/>
            <a:r>
              <a:rPr lang="en-US" dirty="0"/>
              <a:t>Consultants with knowledge of:</a:t>
            </a:r>
          </a:p>
          <a:p>
            <a:pPr lvl="2"/>
            <a:r>
              <a:rPr lang="en-US" dirty="0"/>
              <a:t>Both Pre &amp; Post VSR tasks</a:t>
            </a:r>
          </a:p>
          <a:p>
            <a:pPr lvl="2"/>
            <a:r>
              <a:rPr lang="en-US" dirty="0"/>
              <a:t>Rating and Appeals functions</a:t>
            </a:r>
          </a:p>
        </p:txBody>
      </p:sp>
      <p:sp>
        <p:nvSpPr>
          <p:cNvPr id="4" name="Slide Number Placeholder 3">
            <a:extLst>
              <a:ext uri="{FF2B5EF4-FFF2-40B4-BE49-F238E27FC236}">
                <a16:creationId xmlns:a16="http://schemas.microsoft.com/office/drawing/2014/main" id="{2AF9CD23-F14B-407F-ADE7-DB73FAC821F1}"/>
              </a:ext>
            </a:extLst>
          </p:cNvPr>
          <p:cNvSpPr>
            <a:spLocks noGrp="1"/>
          </p:cNvSpPr>
          <p:nvPr>
            <p:ph type="sldNum" sz="quarter" idx="10"/>
          </p:nvPr>
        </p:nvSpPr>
        <p:spPr/>
        <p:txBody>
          <a:bodyPr/>
          <a:lstStyle/>
          <a:p>
            <a:fld id="{7C414AED-89CE-4A48-8B2B-1B3A5C68EA2A}" type="slidenum">
              <a:rPr lang="en-US" smtClean="0"/>
              <a:t>40</a:t>
            </a:fld>
            <a:endParaRPr lang="en-US" dirty="0"/>
          </a:p>
        </p:txBody>
      </p:sp>
    </p:spTree>
    <p:extLst>
      <p:ext uri="{BB962C8B-B14F-4D97-AF65-F5344CB8AC3E}">
        <p14:creationId xmlns:p14="http://schemas.microsoft.com/office/powerpoint/2010/main" val="3509911441"/>
      </p:ext>
    </p:extLst>
  </p:cSld>
  <p:clrMapOvr>
    <a:masterClrMapping/>
  </p:clrMapOvr>
  <p:transition advClick="0"/>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1744A-00F4-4A1E-B856-9265B7ABB7EF}"/>
              </a:ext>
            </a:extLst>
          </p:cNvPr>
          <p:cNvSpPr>
            <a:spLocks noGrp="1"/>
          </p:cNvSpPr>
          <p:nvPr>
            <p:ph type="title"/>
          </p:nvPr>
        </p:nvSpPr>
        <p:spPr/>
        <p:txBody>
          <a:bodyPr/>
          <a:lstStyle/>
          <a:p>
            <a:r>
              <a:rPr lang="en-US" dirty="0"/>
              <a:t>New Quality Assurance Team 214D</a:t>
            </a:r>
          </a:p>
        </p:txBody>
      </p:sp>
      <p:sp>
        <p:nvSpPr>
          <p:cNvPr id="3" name="Content Placeholder 2">
            <a:extLst>
              <a:ext uri="{FF2B5EF4-FFF2-40B4-BE49-F238E27FC236}">
                <a16:creationId xmlns:a16="http://schemas.microsoft.com/office/drawing/2014/main" id="{35D0C99F-73E1-4D00-A7C0-66BD8689C996}"/>
              </a:ext>
            </a:extLst>
          </p:cNvPr>
          <p:cNvSpPr>
            <a:spLocks noGrp="1"/>
          </p:cNvSpPr>
          <p:nvPr>
            <p:ph idx="1"/>
          </p:nvPr>
        </p:nvSpPr>
        <p:spPr/>
        <p:txBody>
          <a:bodyPr/>
          <a:lstStyle/>
          <a:p>
            <a:r>
              <a:rPr lang="en-US" dirty="0"/>
              <a:t>Responsibilities &amp; Functions</a:t>
            </a:r>
          </a:p>
          <a:p>
            <a:endParaRPr lang="en-US" dirty="0"/>
          </a:p>
          <a:p>
            <a:pPr lvl="1"/>
            <a:r>
              <a:rPr lang="en-US" dirty="0"/>
              <a:t>Special Focus Reviews (SFRs)</a:t>
            </a:r>
          </a:p>
          <a:p>
            <a:pPr lvl="1"/>
            <a:r>
              <a:rPr lang="en-US" dirty="0"/>
              <a:t>Consistency Studies</a:t>
            </a:r>
          </a:p>
          <a:p>
            <a:pPr lvl="1"/>
            <a:r>
              <a:rPr lang="en-US" dirty="0"/>
              <a:t>FY19 Site Visits</a:t>
            </a:r>
          </a:p>
          <a:p>
            <a:pPr lvl="1"/>
            <a:r>
              <a:rPr lang="en-US" dirty="0"/>
              <a:t>Response to Office of Inspector General Reports</a:t>
            </a:r>
          </a:p>
          <a:p>
            <a:pPr lvl="1"/>
            <a:r>
              <a:rPr lang="en-US" dirty="0"/>
              <a:t>Work in tandem with the Training Staff (213)</a:t>
            </a:r>
          </a:p>
          <a:p>
            <a:pPr lvl="1"/>
            <a:r>
              <a:rPr lang="en-US" dirty="0"/>
              <a:t>Advisory Opinions from the Advisory and CAVC Staff (211B)</a:t>
            </a:r>
          </a:p>
          <a:p>
            <a:pPr lvl="1"/>
            <a:endParaRPr lang="en-US" dirty="0"/>
          </a:p>
        </p:txBody>
      </p:sp>
      <p:sp>
        <p:nvSpPr>
          <p:cNvPr id="4" name="Slide Number Placeholder 3">
            <a:extLst>
              <a:ext uri="{FF2B5EF4-FFF2-40B4-BE49-F238E27FC236}">
                <a16:creationId xmlns:a16="http://schemas.microsoft.com/office/drawing/2014/main" id="{1027D1E5-3B83-4D57-BEB8-F5896BA36B8C}"/>
              </a:ext>
            </a:extLst>
          </p:cNvPr>
          <p:cNvSpPr>
            <a:spLocks noGrp="1"/>
          </p:cNvSpPr>
          <p:nvPr>
            <p:ph type="sldNum" sz="quarter" idx="10"/>
          </p:nvPr>
        </p:nvSpPr>
        <p:spPr/>
        <p:txBody>
          <a:bodyPr/>
          <a:lstStyle/>
          <a:p>
            <a:fld id="{7C414AED-89CE-4A48-8B2B-1B3A5C68EA2A}" type="slidenum">
              <a:rPr lang="en-US" smtClean="0"/>
              <a:t>41</a:t>
            </a:fld>
            <a:endParaRPr lang="en-US" dirty="0"/>
          </a:p>
        </p:txBody>
      </p:sp>
    </p:spTree>
    <p:extLst>
      <p:ext uri="{BB962C8B-B14F-4D97-AF65-F5344CB8AC3E}">
        <p14:creationId xmlns:p14="http://schemas.microsoft.com/office/powerpoint/2010/main" val="761567351"/>
      </p:ext>
    </p:extLst>
  </p:cSld>
  <p:clrMapOvr>
    <a:masterClrMapping/>
  </p:clrMapOvr>
  <p:transition advClick="0"/>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10758"/>
            <a:ext cx="8965721" cy="1179321"/>
          </a:xfrm>
        </p:spPr>
        <p:txBody>
          <a:bodyPr/>
          <a:lstStyle/>
          <a:p>
            <a:r>
              <a:rPr lang="en-US" dirty="0"/>
              <a:t>Poll Questions</a:t>
            </a:r>
          </a:p>
        </p:txBody>
      </p:sp>
      <p:sp>
        <p:nvSpPr>
          <p:cNvPr id="4" name="Slide Number Placeholder 3"/>
          <p:cNvSpPr>
            <a:spLocks noGrp="1"/>
          </p:cNvSpPr>
          <p:nvPr>
            <p:ph type="sldNum" sz="quarter" idx="10"/>
          </p:nvPr>
        </p:nvSpPr>
        <p:spPr/>
        <p:txBody>
          <a:bodyPr/>
          <a:lstStyle/>
          <a:p>
            <a:fld id="{7C414AED-89CE-4A48-8B2B-1B3A5C68EA2A}" type="slidenum">
              <a:rPr lang="en-US" smtClean="0"/>
              <a:t>42</a:t>
            </a:fld>
            <a:endParaRPr lang="en-US" dirty="0"/>
          </a:p>
        </p:txBody>
      </p:sp>
      <p:pic>
        <p:nvPicPr>
          <p:cNvPr id="5" name="Picture 4"/>
          <p:cNvPicPr/>
          <p:nvPr/>
        </p:nvPicPr>
        <p:blipFill>
          <a:blip r:embed="rId2"/>
          <a:stretch>
            <a:fillRect/>
          </a:stretch>
        </p:blipFill>
        <p:spPr>
          <a:xfrm>
            <a:off x="4249270" y="2973982"/>
            <a:ext cx="2667897" cy="2491716"/>
          </a:xfrm>
          <a:prstGeom prst="rect">
            <a:avLst/>
          </a:prstGeom>
        </p:spPr>
      </p:pic>
      <p:pic>
        <p:nvPicPr>
          <p:cNvPr id="6" name="Picture 5"/>
          <p:cNvPicPr/>
          <p:nvPr/>
        </p:nvPicPr>
        <p:blipFill>
          <a:blip r:embed="rId3"/>
          <a:stretch>
            <a:fillRect/>
          </a:stretch>
        </p:blipFill>
        <p:spPr>
          <a:xfrm>
            <a:off x="7788536" y="3646842"/>
            <a:ext cx="4324576" cy="2753957"/>
          </a:xfrm>
          <a:prstGeom prst="rect">
            <a:avLst/>
          </a:prstGeom>
        </p:spPr>
      </p:pic>
      <p:pic>
        <p:nvPicPr>
          <p:cNvPr id="7" name="Picture 6"/>
          <p:cNvPicPr/>
          <p:nvPr/>
        </p:nvPicPr>
        <p:blipFill>
          <a:blip r:embed="rId4"/>
          <a:stretch>
            <a:fillRect/>
          </a:stretch>
        </p:blipFill>
        <p:spPr>
          <a:xfrm>
            <a:off x="831476" y="2416971"/>
            <a:ext cx="2546425" cy="3927884"/>
          </a:xfrm>
          <a:prstGeom prst="rect">
            <a:avLst/>
          </a:prstGeom>
        </p:spPr>
      </p:pic>
      <p:sp>
        <p:nvSpPr>
          <p:cNvPr id="8" name="TextBox 1"/>
          <p:cNvSpPr txBox="1">
            <a:spLocks noChangeArrowheads="1"/>
          </p:cNvSpPr>
          <p:nvPr/>
        </p:nvSpPr>
        <p:spPr bwMode="auto">
          <a:xfrm>
            <a:off x="3226278" y="1633630"/>
            <a:ext cx="869542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Bonnie Kirby</a:t>
            </a:r>
            <a:endParaRPr kumimoji="0" lang="en-US" altLang="en-US" sz="3200" b="0" i="0" u="none" strike="noStrike" kern="0" cap="none" spc="0" normalizeH="0" baseline="0" noProof="0" dirty="0">
              <a:ln>
                <a:noFill/>
              </a:ln>
              <a:solidFill>
                <a:srgbClr val="000066"/>
              </a:solidFill>
              <a:effectLst/>
              <a:uLnTx/>
              <a:uFillTx/>
              <a:latin typeface="Arial" charset="0"/>
              <a:cs typeface="Arial" charset="0"/>
            </a:endParaRPr>
          </a:p>
        </p:txBody>
      </p:sp>
    </p:spTree>
    <p:extLst>
      <p:ext uri="{BB962C8B-B14F-4D97-AF65-F5344CB8AC3E}">
        <p14:creationId xmlns:p14="http://schemas.microsoft.com/office/powerpoint/2010/main" val="60476354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Interactive Poll Question Guidance</a:t>
            </a:r>
          </a:p>
        </p:txBody>
      </p:sp>
      <p:sp>
        <p:nvSpPr>
          <p:cNvPr id="3" name="Content Placeholder 2"/>
          <p:cNvSpPr>
            <a:spLocks noGrp="1"/>
          </p:cNvSpPr>
          <p:nvPr>
            <p:ph idx="1"/>
          </p:nvPr>
        </p:nvSpPr>
        <p:spPr>
          <a:xfrm>
            <a:off x="847165" y="1589518"/>
            <a:ext cx="11244430" cy="4800524"/>
          </a:xfrm>
        </p:spPr>
        <p:txBody>
          <a:bodyPr/>
          <a:lstStyle/>
          <a:p>
            <a:r>
              <a:rPr lang="en-US" dirty="0"/>
              <a:t>Three (3) Poll Questions will be shown on the following slides</a:t>
            </a:r>
          </a:p>
          <a:p>
            <a:pPr marL="0" indent="0">
              <a:buNone/>
            </a:pPr>
            <a:endParaRPr lang="en-US" sz="1600" dirty="0"/>
          </a:p>
          <a:p>
            <a:r>
              <a:rPr lang="en-US" dirty="0"/>
              <a:t>Interactive Poll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marL="860425" lvl="1" indent="-403225"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Poll results will be discussed after everybody has responded</a:t>
            </a:r>
          </a:p>
        </p:txBody>
      </p:sp>
      <p:sp>
        <p:nvSpPr>
          <p:cNvPr id="4" name="Slide Number Placeholder 3"/>
          <p:cNvSpPr>
            <a:spLocks noGrp="1"/>
          </p:cNvSpPr>
          <p:nvPr>
            <p:ph type="sldNum" sz="quarter" idx="10"/>
          </p:nvPr>
        </p:nvSpPr>
        <p:spPr/>
        <p:txBody>
          <a:bodyPr/>
          <a:lstStyle/>
          <a:p>
            <a:fld id="{7C414AED-89CE-4A48-8B2B-1B3A5C68EA2A}" type="slidenum">
              <a:rPr lang="en-US" smtClean="0"/>
              <a:t>43</a:t>
            </a:fld>
            <a:endParaRPr lang="en-US" dirty="0"/>
          </a:p>
        </p:txBody>
      </p:sp>
    </p:spTree>
    <p:extLst>
      <p:ext uri="{BB962C8B-B14F-4D97-AF65-F5344CB8AC3E}">
        <p14:creationId xmlns:p14="http://schemas.microsoft.com/office/powerpoint/2010/main" val="349241521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#1 – Use Mouse to Select Answer</a:t>
            </a:r>
          </a:p>
        </p:txBody>
      </p:sp>
      <p:sp>
        <p:nvSpPr>
          <p:cNvPr id="3" name="Content Placeholder 2"/>
          <p:cNvSpPr>
            <a:spLocks noGrp="1"/>
          </p:cNvSpPr>
          <p:nvPr>
            <p:ph idx="1"/>
          </p:nvPr>
        </p:nvSpPr>
        <p:spPr>
          <a:xfrm>
            <a:off x="847166" y="1589518"/>
            <a:ext cx="11134926" cy="4691641"/>
          </a:xfrm>
        </p:spPr>
        <p:txBody>
          <a:bodyPr/>
          <a:lstStyle/>
          <a:p>
            <a:r>
              <a:rPr lang="en-US" dirty="0"/>
              <a:t>You are developing an original claim from a Veteran and ready to enter a request for a contract examination in EMS. </a:t>
            </a:r>
          </a:p>
          <a:p>
            <a:pPr marL="0" indent="0">
              <a:buNone/>
            </a:pPr>
            <a:r>
              <a:rPr lang="en-US" dirty="0"/>
              <a:t> </a:t>
            </a:r>
            <a:endParaRPr lang="en-US" sz="1000" dirty="0"/>
          </a:p>
          <a:p>
            <a:pPr lvl="1"/>
            <a:r>
              <a:rPr lang="en-US" b="1" dirty="0">
                <a:effectLst>
                  <a:outerShdw blurRad="38100" dist="38100" dir="2700000" algn="tl">
                    <a:srgbClr val="000000">
                      <a:alpha val="43137"/>
                    </a:srgbClr>
                  </a:outerShdw>
                </a:effectLst>
              </a:rPr>
              <a:t>QUESTION:</a:t>
            </a:r>
            <a:r>
              <a:rPr lang="en-US" dirty="0"/>
              <a:t>  Where do you find additional exam language after 8/1/19?</a:t>
            </a:r>
          </a:p>
          <a:p>
            <a:pPr marL="0" indent="0">
              <a:buNone/>
            </a:pPr>
            <a:endParaRPr lang="en-US" sz="1000" dirty="0"/>
          </a:p>
          <a:p>
            <a:pPr lvl="2">
              <a:buFont typeface="Wingdings" panose="05000000000000000000" pitchFamily="2" charset="2"/>
              <a:buChar char="q"/>
            </a:pPr>
            <a:r>
              <a:rPr lang="en-US" sz="2400" dirty="0"/>
              <a:t>The Exam Management System (EMS) in VBMS</a:t>
            </a:r>
          </a:p>
          <a:p>
            <a:pPr marL="1027113" lvl="2" indent="-171450">
              <a:buFont typeface="Wingdings" panose="05000000000000000000" pitchFamily="2" charset="2"/>
              <a:buChar char="q"/>
            </a:pPr>
            <a:endParaRPr lang="en-US" sz="800" dirty="0"/>
          </a:p>
          <a:p>
            <a:pPr lvl="2">
              <a:buFont typeface="Wingdings" panose="05000000000000000000" pitchFamily="2" charset="2"/>
              <a:buChar char="q"/>
            </a:pPr>
            <a:r>
              <a:rPr lang="en-US" sz="2400" dirty="0"/>
              <a:t>38 CFR 3.159(c)(4)(i)</a:t>
            </a:r>
          </a:p>
          <a:p>
            <a:pPr marL="914400" lvl="2" indent="0">
              <a:buNone/>
            </a:pPr>
            <a:endParaRPr lang="en-US" sz="800" dirty="0"/>
          </a:p>
          <a:p>
            <a:pPr lvl="2">
              <a:buFont typeface="Wingdings" panose="05000000000000000000" pitchFamily="2" charset="2"/>
              <a:buChar char="q"/>
            </a:pPr>
            <a:r>
              <a:rPr lang="en-US" sz="2400" dirty="0"/>
              <a:t>The Exam Management System Simplified (ERB-S)</a:t>
            </a:r>
          </a:p>
          <a:p>
            <a:pPr marL="914400" lvl="2" indent="0">
              <a:buNone/>
            </a:pPr>
            <a:endParaRPr lang="en-US" sz="800" dirty="0"/>
          </a:p>
          <a:p>
            <a:pPr lvl="2">
              <a:buFont typeface="Wingdings" panose="05000000000000000000" pitchFamily="2" charset="2"/>
              <a:buChar char="q"/>
            </a:pPr>
            <a:r>
              <a:rPr lang="en-US" sz="2400" dirty="0"/>
              <a:t>M21-1 III.iv.3.A</a:t>
            </a:r>
          </a:p>
        </p:txBody>
      </p:sp>
      <p:sp>
        <p:nvSpPr>
          <p:cNvPr id="4" name="Slide Number Placeholder 3"/>
          <p:cNvSpPr>
            <a:spLocks noGrp="1"/>
          </p:cNvSpPr>
          <p:nvPr>
            <p:ph type="sldNum" sz="quarter" idx="10"/>
          </p:nvPr>
        </p:nvSpPr>
        <p:spPr/>
        <p:txBody>
          <a:bodyPr/>
          <a:lstStyle/>
          <a:p>
            <a:fld id="{7C414AED-89CE-4A48-8B2B-1B3A5C68EA2A}" type="slidenum">
              <a:rPr lang="en-US" smtClean="0"/>
              <a:t>44</a:t>
            </a:fld>
            <a:endParaRPr lang="en-US" dirty="0"/>
          </a:p>
        </p:txBody>
      </p:sp>
    </p:spTree>
    <p:extLst>
      <p:ext uri="{BB962C8B-B14F-4D97-AF65-F5344CB8AC3E}">
        <p14:creationId xmlns:p14="http://schemas.microsoft.com/office/powerpoint/2010/main" val="28770463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#1</a:t>
            </a:r>
          </a:p>
        </p:txBody>
      </p:sp>
      <p:sp>
        <p:nvSpPr>
          <p:cNvPr id="3" name="Content Placeholder 2"/>
          <p:cNvSpPr>
            <a:spLocks noGrp="1"/>
          </p:cNvSpPr>
          <p:nvPr>
            <p:ph idx="1"/>
          </p:nvPr>
        </p:nvSpPr>
        <p:spPr>
          <a:xfrm>
            <a:off x="847165" y="1589518"/>
            <a:ext cx="11065914" cy="4779009"/>
          </a:xfrm>
        </p:spPr>
        <p:txBody>
          <a:bodyPr/>
          <a:lstStyle/>
          <a:p>
            <a:pPr>
              <a:buFont typeface="Wingdings" panose="05000000000000000000" pitchFamily="2" charset="2"/>
              <a:buChar char="þ"/>
            </a:pPr>
            <a:r>
              <a:rPr lang="en-US" dirty="0"/>
              <a:t> </a:t>
            </a:r>
            <a:r>
              <a:rPr lang="pt-BR" dirty="0"/>
              <a:t>M21-1 III.iv.3.A</a:t>
            </a:r>
          </a:p>
          <a:p>
            <a:pPr marL="0" indent="0">
              <a:buNone/>
            </a:pPr>
            <a:endParaRPr lang="en-US" sz="2000" dirty="0"/>
          </a:p>
          <a:p>
            <a:pPr lvl="1"/>
            <a:r>
              <a:rPr lang="en-US" dirty="0"/>
              <a:t>The ERB-S will be retired effective August 1, 2019. Its function was intended to be temporary, and it is not easily updated in a timely fashion.  EMS will be updated with exam language in December with the VBMS 18.0 update. In the interim (and for some cases afterwards), this verbiage will be available in the manual since it can be updated both quickly and easily.</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M21-1 III.iv.3.A</a:t>
            </a:r>
          </a:p>
        </p:txBody>
      </p:sp>
      <p:sp>
        <p:nvSpPr>
          <p:cNvPr id="4" name="Slide Number Placeholder 3"/>
          <p:cNvSpPr>
            <a:spLocks noGrp="1"/>
          </p:cNvSpPr>
          <p:nvPr>
            <p:ph type="sldNum" sz="quarter" idx="10"/>
          </p:nvPr>
        </p:nvSpPr>
        <p:spPr/>
        <p:txBody>
          <a:bodyPr/>
          <a:lstStyle/>
          <a:p>
            <a:fld id="{7C414AED-89CE-4A48-8B2B-1B3A5C68EA2A}" type="slidenum">
              <a:rPr lang="en-US" smtClean="0"/>
              <a:t>45</a:t>
            </a:fld>
            <a:endParaRPr lang="en-US" dirty="0"/>
          </a:p>
        </p:txBody>
      </p:sp>
    </p:spTree>
    <p:extLst>
      <p:ext uri="{BB962C8B-B14F-4D97-AF65-F5344CB8AC3E}">
        <p14:creationId xmlns:p14="http://schemas.microsoft.com/office/powerpoint/2010/main" val="22027187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#2 – Use Mouse to Select Answer</a:t>
            </a:r>
          </a:p>
        </p:txBody>
      </p:sp>
      <p:sp>
        <p:nvSpPr>
          <p:cNvPr id="3" name="Content Placeholder 2"/>
          <p:cNvSpPr>
            <a:spLocks noGrp="1"/>
          </p:cNvSpPr>
          <p:nvPr>
            <p:ph idx="1"/>
          </p:nvPr>
        </p:nvSpPr>
        <p:spPr>
          <a:xfrm>
            <a:off x="847166" y="1589518"/>
            <a:ext cx="11134926" cy="4691641"/>
          </a:xfrm>
        </p:spPr>
        <p:txBody>
          <a:bodyPr/>
          <a:lstStyle/>
          <a:p>
            <a:r>
              <a:rPr lang="en-US" dirty="0"/>
              <a:t>You are reviewing a DBQ completed through CAPRI. It is sufficient for rating purposes, but you need clarification of a statement the examiner made. </a:t>
            </a:r>
            <a:endParaRPr lang="en-US" sz="1000" dirty="0"/>
          </a:p>
          <a:p>
            <a:pPr lvl="1"/>
            <a:r>
              <a:rPr lang="en-US" b="1" dirty="0">
                <a:effectLst>
                  <a:outerShdw blurRad="38100" dist="38100" dir="2700000" algn="tl">
                    <a:srgbClr val="000000">
                      <a:alpha val="43137"/>
                    </a:srgbClr>
                  </a:outerShdw>
                </a:effectLst>
              </a:rPr>
              <a:t>QUESTION:</a:t>
            </a:r>
            <a:r>
              <a:rPr lang="en-US" dirty="0"/>
              <a:t>  How should you contact the examiner for clarification?</a:t>
            </a:r>
            <a:endParaRPr lang="en-US" sz="1000" dirty="0"/>
          </a:p>
          <a:p>
            <a:pPr lvl="2">
              <a:buFont typeface="Wingdings" panose="05000000000000000000" pitchFamily="2" charset="2"/>
              <a:buChar char="q"/>
            </a:pPr>
            <a:r>
              <a:rPr lang="en-US" sz="2400" dirty="0"/>
              <a:t>Request a new DBQ through CAPRI</a:t>
            </a:r>
            <a:endParaRPr lang="en-US" sz="800" dirty="0"/>
          </a:p>
          <a:p>
            <a:pPr lvl="2">
              <a:buFont typeface="Wingdings" panose="05000000000000000000" pitchFamily="2" charset="2"/>
              <a:buChar char="q"/>
            </a:pPr>
            <a:r>
              <a:rPr lang="en-US" sz="2400" dirty="0"/>
              <a:t>Create the request in ERB by selecting the “addendum request for an exam completed at the VAMC” option, then submit via CAPRI</a:t>
            </a:r>
            <a:endParaRPr lang="en-US" sz="800" dirty="0"/>
          </a:p>
          <a:p>
            <a:pPr lvl="2">
              <a:buFont typeface="Wingdings" panose="05000000000000000000" pitchFamily="2" charset="2"/>
              <a:buChar char="q"/>
            </a:pPr>
            <a:r>
              <a:rPr lang="en-US" sz="2400" dirty="0"/>
              <a:t>Send the examiner a message via Skype; it’s the fastest and easiest way to receive your answer</a:t>
            </a:r>
            <a:endParaRPr lang="en-US" sz="800" dirty="0"/>
          </a:p>
          <a:p>
            <a:pPr lvl="2">
              <a:buFont typeface="Wingdings" panose="05000000000000000000" pitchFamily="2" charset="2"/>
              <a:buChar char="q"/>
            </a:pPr>
            <a:r>
              <a:rPr lang="en-US" sz="2400" dirty="0"/>
              <a:t>Submit the request through CAPRI and state that the exam is insufficient</a:t>
            </a:r>
          </a:p>
        </p:txBody>
      </p:sp>
      <p:sp>
        <p:nvSpPr>
          <p:cNvPr id="4" name="Slide Number Placeholder 3"/>
          <p:cNvSpPr>
            <a:spLocks noGrp="1"/>
          </p:cNvSpPr>
          <p:nvPr>
            <p:ph type="sldNum" sz="quarter" idx="10"/>
          </p:nvPr>
        </p:nvSpPr>
        <p:spPr/>
        <p:txBody>
          <a:bodyPr/>
          <a:lstStyle/>
          <a:p>
            <a:fld id="{7C414AED-89CE-4A48-8B2B-1B3A5C68EA2A}" type="slidenum">
              <a:rPr lang="en-US" smtClean="0"/>
              <a:t>46</a:t>
            </a:fld>
            <a:endParaRPr lang="en-US" dirty="0"/>
          </a:p>
        </p:txBody>
      </p:sp>
    </p:spTree>
    <p:extLst>
      <p:ext uri="{BB962C8B-B14F-4D97-AF65-F5344CB8AC3E}">
        <p14:creationId xmlns:p14="http://schemas.microsoft.com/office/powerpoint/2010/main" val="7053972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#2</a:t>
            </a:r>
          </a:p>
        </p:txBody>
      </p:sp>
      <p:sp>
        <p:nvSpPr>
          <p:cNvPr id="3" name="Content Placeholder 2"/>
          <p:cNvSpPr>
            <a:spLocks noGrp="1"/>
          </p:cNvSpPr>
          <p:nvPr>
            <p:ph idx="1"/>
          </p:nvPr>
        </p:nvSpPr>
        <p:spPr>
          <a:xfrm>
            <a:off x="847165" y="1589518"/>
            <a:ext cx="11065914" cy="4779009"/>
          </a:xfrm>
        </p:spPr>
        <p:txBody>
          <a:bodyPr/>
          <a:lstStyle/>
          <a:p>
            <a:pPr>
              <a:buFont typeface="Wingdings" panose="05000000000000000000" pitchFamily="2" charset="2"/>
              <a:buChar char="þ"/>
            </a:pPr>
            <a:r>
              <a:rPr lang="en-US" dirty="0"/>
              <a:t>Submit the request through CAPRI selecting the “addendum request for an exam completed at the VAMC” option</a:t>
            </a:r>
          </a:p>
          <a:p>
            <a:pPr marL="0" indent="0">
              <a:buNone/>
            </a:pPr>
            <a:endParaRPr lang="en-US" sz="2000" dirty="0"/>
          </a:p>
          <a:p>
            <a:pPr lvl="1"/>
            <a:r>
              <a:rPr lang="en-US" dirty="0"/>
              <a:t>For tracking purposes, all clarification requests should be submitted through CAPRI with a 2507 request. If clarification only is needed, do not state that the exam is insufficient.</a:t>
            </a:r>
          </a:p>
          <a:p>
            <a:pPr marL="457200" lvl="1" indent="0">
              <a:buNone/>
            </a:pPr>
            <a:endParaRPr lang="en-US" sz="2000" dirty="0"/>
          </a:p>
          <a:p>
            <a:pPr lvl="2">
              <a:buFont typeface="Wingdings" panose="05000000000000000000" pitchFamily="2" charset="2"/>
              <a:buChar char="v"/>
            </a:pPr>
            <a:r>
              <a:rPr lang="en-US" sz="2400" dirty="0">
                <a:solidFill>
                  <a:srgbClr val="FF0000"/>
                </a:solidFill>
              </a:rPr>
              <a:t>M21-1 III.iv.3.D.3.c &amp; e</a:t>
            </a:r>
          </a:p>
        </p:txBody>
      </p:sp>
      <p:sp>
        <p:nvSpPr>
          <p:cNvPr id="4" name="Slide Number Placeholder 3"/>
          <p:cNvSpPr>
            <a:spLocks noGrp="1"/>
          </p:cNvSpPr>
          <p:nvPr>
            <p:ph type="sldNum" sz="quarter" idx="10"/>
          </p:nvPr>
        </p:nvSpPr>
        <p:spPr/>
        <p:txBody>
          <a:bodyPr/>
          <a:lstStyle/>
          <a:p>
            <a:fld id="{7C414AED-89CE-4A48-8B2B-1B3A5C68EA2A}" type="slidenum">
              <a:rPr lang="en-US" smtClean="0"/>
              <a:t>47</a:t>
            </a:fld>
            <a:endParaRPr lang="en-US" dirty="0"/>
          </a:p>
        </p:txBody>
      </p:sp>
    </p:spTree>
    <p:extLst>
      <p:ext uri="{BB962C8B-B14F-4D97-AF65-F5344CB8AC3E}">
        <p14:creationId xmlns:p14="http://schemas.microsoft.com/office/powerpoint/2010/main" val="13866889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Poll Question #3 – Use Mouse to Select Answer</a:t>
            </a:r>
          </a:p>
        </p:txBody>
      </p:sp>
      <p:sp>
        <p:nvSpPr>
          <p:cNvPr id="3" name="Content Placeholder 2"/>
          <p:cNvSpPr>
            <a:spLocks noGrp="1"/>
          </p:cNvSpPr>
          <p:nvPr>
            <p:ph idx="1"/>
          </p:nvPr>
        </p:nvSpPr>
        <p:spPr>
          <a:xfrm>
            <a:off x="847166" y="1589518"/>
            <a:ext cx="11229815" cy="4766832"/>
          </a:xfrm>
        </p:spPr>
        <p:txBody>
          <a:bodyPr/>
          <a:lstStyle/>
          <a:p>
            <a:r>
              <a:rPr lang="en-US" dirty="0"/>
              <a:t>A Veteran has both been on active duty and received drill pay during the same fiscal year. The VA Form 21-8951 shows 185 training days. Personnel records from DPRIS show that the Veteran was on active duty from June 25, 2011 through August 31, 2011.  </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a:t>
            </a:r>
            <a:r>
              <a:rPr lang="en-US" dirty="0">
                <a:effectLst>
                  <a:outerShdw blurRad="38100" dist="38100" dir="2700000" algn="tl">
                    <a:srgbClr val="000000">
                      <a:alpha val="43137"/>
                    </a:srgbClr>
                  </a:outerShdw>
                </a:effectLst>
              </a:rPr>
              <a:t>  </a:t>
            </a:r>
            <a:r>
              <a:rPr lang="en-US" dirty="0"/>
              <a:t>What is the total amount of days for which the Veteran received drill pay?</a:t>
            </a:r>
          </a:p>
          <a:p>
            <a:pPr marL="0" indent="0">
              <a:buNone/>
            </a:pPr>
            <a:endParaRPr lang="en-US" sz="1000" dirty="0"/>
          </a:p>
          <a:p>
            <a:pPr lvl="2">
              <a:buFont typeface="Wingdings" panose="05000000000000000000" pitchFamily="2" charset="2"/>
              <a:buChar char="q"/>
            </a:pPr>
            <a:r>
              <a:rPr lang="en-US" dirty="0"/>
              <a:t>117</a:t>
            </a:r>
          </a:p>
          <a:p>
            <a:pPr marL="914400" lvl="2" indent="0">
              <a:buNone/>
            </a:pPr>
            <a:endParaRPr lang="en-US" sz="600" dirty="0"/>
          </a:p>
          <a:p>
            <a:pPr lvl="2">
              <a:buFont typeface="Wingdings" panose="05000000000000000000" pitchFamily="2" charset="2"/>
              <a:buChar char="q"/>
            </a:pPr>
            <a:r>
              <a:rPr lang="en-US" dirty="0"/>
              <a:t>120</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dirty="0"/>
              <a:t>115</a:t>
            </a:r>
          </a:p>
        </p:txBody>
      </p:sp>
      <p:sp>
        <p:nvSpPr>
          <p:cNvPr id="4" name="Slide Number Placeholder 3"/>
          <p:cNvSpPr>
            <a:spLocks noGrp="1"/>
          </p:cNvSpPr>
          <p:nvPr>
            <p:ph type="sldNum" sz="quarter" idx="10"/>
          </p:nvPr>
        </p:nvSpPr>
        <p:spPr/>
        <p:txBody>
          <a:bodyPr/>
          <a:lstStyle/>
          <a:p>
            <a:fld id="{7C414AED-89CE-4A48-8B2B-1B3A5C68EA2A}" type="slidenum">
              <a:rPr lang="en-US" smtClean="0"/>
              <a:t>48</a:t>
            </a:fld>
            <a:endParaRPr lang="en-US" dirty="0"/>
          </a:p>
        </p:txBody>
      </p:sp>
    </p:spTree>
    <p:extLst>
      <p:ext uri="{BB962C8B-B14F-4D97-AF65-F5344CB8AC3E}">
        <p14:creationId xmlns:p14="http://schemas.microsoft.com/office/powerpoint/2010/main" val="281823228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Poll Question Answer #3</a:t>
            </a:r>
          </a:p>
        </p:txBody>
      </p:sp>
      <p:sp>
        <p:nvSpPr>
          <p:cNvPr id="3" name="Content Placeholder 2"/>
          <p:cNvSpPr>
            <a:spLocks noGrp="1"/>
          </p:cNvSpPr>
          <p:nvPr>
            <p:ph idx="1"/>
          </p:nvPr>
        </p:nvSpPr>
        <p:spPr>
          <a:xfrm>
            <a:off x="847165" y="1589518"/>
            <a:ext cx="10945906" cy="4779009"/>
          </a:xfrm>
        </p:spPr>
        <p:txBody>
          <a:bodyPr/>
          <a:lstStyle/>
          <a:p>
            <a:pPr>
              <a:buFont typeface="Wingdings" panose="05000000000000000000" pitchFamily="2" charset="2"/>
              <a:buChar char="þ"/>
            </a:pPr>
            <a:r>
              <a:rPr lang="en-US" dirty="0"/>
              <a:t> 117</a:t>
            </a:r>
          </a:p>
          <a:p>
            <a:pPr marL="0" indent="0">
              <a:buNone/>
            </a:pPr>
            <a:endParaRPr lang="en-US" sz="2000" dirty="0"/>
          </a:p>
          <a:p>
            <a:pPr lvl="1"/>
            <a:r>
              <a:rPr lang="en-US" dirty="0"/>
              <a:t>The Veteran was on active duty for 68 days (6 days in June, 31 days in July, and 31 days in August). Therefore:</a:t>
            </a:r>
          </a:p>
          <a:p>
            <a:pPr lvl="1"/>
            <a:endParaRPr lang="en-US" dirty="0"/>
          </a:p>
          <a:p>
            <a:pPr marL="1365250" lvl="3" indent="0">
              <a:buNone/>
            </a:pPr>
            <a:r>
              <a:rPr lang="en-US" sz="2400" dirty="0"/>
              <a:t>Drill/ Training for FY 2017:	185 days</a:t>
            </a:r>
          </a:p>
          <a:p>
            <a:pPr marL="1365250" lvl="3" indent="0">
              <a:buNone/>
            </a:pPr>
            <a:r>
              <a:rPr lang="en-US" sz="2400" dirty="0"/>
              <a:t>Active Duty for FY 2017:	</a:t>
            </a:r>
            <a:r>
              <a:rPr lang="en-US" sz="2400" u="sng" dirty="0"/>
              <a:t>- 68 days</a:t>
            </a:r>
          </a:p>
          <a:p>
            <a:pPr marL="1365250" lvl="3" indent="0">
              <a:buNone/>
            </a:pPr>
            <a:r>
              <a:rPr lang="en-US" sz="2400" dirty="0"/>
              <a:t>				        = 117 days used for the drill pay 						 adjustment</a:t>
            </a:r>
          </a:p>
          <a:p>
            <a:pPr marL="457200" lvl="1" indent="0">
              <a:buNone/>
            </a:pPr>
            <a:endParaRPr lang="en-US" sz="2000" dirty="0"/>
          </a:p>
          <a:p>
            <a:pPr lvl="1">
              <a:buFont typeface="Wingdings" panose="05000000000000000000" pitchFamily="2" charset="2"/>
              <a:buChar char="v"/>
            </a:pPr>
            <a:r>
              <a:rPr lang="en-US" dirty="0">
                <a:solidFill>
                  <a:srgbClr val="FF0000"/>
                </a:solidFill>
              </a:rPr>
              <a:t>M21-1 III.v.4.C.3</a:t>
            </a:r>
          </a:p>
        </p:txBody>
      </p:sp>
      <p:sp>
        <p:nvSpPr>
          <p:cNvPr id="4" name="Slide Number Placeholder 3"/>
          <p:cNvSpPr>
            <a:spLocks noGrp="1"/>
          </p:cNvSpPr>
          <p:nvPr>
            <p:ph type="sldNum" sz="quarter" idx="10"/>
          </p:nvPr>
        </p:nvSpPr>
        <p:spPr/>
        <p:txBody>
          <a:bodyPr/>
          <a:lstStyle/>
          <a:p>
            <a:fld id="{7C414AED-89CE-4A48-8B2B-1B3A5C68EA2A}" type="slidenum">
              <a:rPr lang="en-US" smtClean="0"/>
              <a:t>49</a:t>
            </a:fld>
            <a:endParaRPr lang="en-US" dirty="0"/>
          </a:p>
        </p:txBody>
      </p:sp>
    </p:spTree>
    <p:extLst>
      <p:ext uri="{BB962C8B-B14F-4D97-AF65-F5344CB8AC3E}">
        <p14:creationId xmlns:p14="http://schemas.microsoft.com/office/powerpoint/2010/main" val="135847113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9CA10-CF50-437D-80D2-C581B029B605}"/>
              </a:ext>
            </a:extLst>
          </p:cNvPr>
          <p:cNvSpPr>
            <a:spLocks noGrp="1"/>
          </p:cNvSpPr>
          <p:nvPr>
            <p:ph type="title"/>
          </p:nvPr>
        </p:nvSpPr>
        <p:spPr/>
        <p:txBody>
          <a:bodyPr/>
          <a:lstStyle/>
          <a:p>
            <a:r>
              <a:rPr lang="en-US" dirty="0"/>
              <a:t>QUIZ – June 2019 Topics – QUIZ</a:t>
            </a:r>
          </a:p>
        </p:txBody>
      </p:sp>
      <p:sp>
        <p:nvSpPr>
          <p:cNvPr id="4" name="Slide Number Placeholder 3">
            <a:extLst>
              <a:ext uri="{FF2B5EF4-FFF2-40B4-BE49-F238E27FC236}">
                <a16:creationId xmlns:a16="http://schemas.microsoft.com/office/drawing/2014/main" id="{39F6C3AB-3403-4241-A299-2892C24A8CF8}"/>
              </a:ext>
            </a:extLst>
          </p:cNvPr>
          <p:cNvSpPr>
            <a:spLocks noGrp="1"/>
          </p:cNvSpPr>
          <p:nvPr>
            <p:ph type="sldNum" sz="quarter" idx="10"/>
          </p:nvPr>
        </p:nvSpPr>
        <p:spPr/>
        <p:txBody>
          <a:bodyPr/>
          <a:lstStyle/>
          <a:p>
            <a:fld id="{7C414AED-89CE-4A48-8B2B-1B3A5C68EA2A}" type="slidenum">
              <a:rPr lang="en-US" smtClean="0"/>
              <a:t>5</a:t>
            </a:fld>
            <a:endParaRPr lang="en-US" dirty="0"/>
          </a:p>
        </p:txBody>
      </p:sp>
      <p:pic>
        <p:nvPicPr>
          <p:cNvPr id="6" name="Picture 5">
            <a:extLst>
              <a:ext uri="{FF2B5EF4-FFF2-40B4-BE49-F238E27FC236}">
                <a16:creationId xmlns:a16="http://schemas.microsoft.com/office/drawing/2014/main" id="{7FD66D30-19D9-458B-947E-A05B5628F6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41221" y="1692875"/>
            <a:ext cx="6388234" cy="4102444"/>
          </a:xfrm>
          <a:prstGeom prst="rect">
            <a:avLst/>
          </a:prstGeom>
        </p:spPr>
      </p:pic>
    </p:spTree>
    <p:extLst>
      <p:ext uri="{BB962C8B-B14F-4D97-AF65-F5344CB8AC3E}">
        <p14:creationId xmlns:p14="http://schemas.microsoft.com/office/powerpoint/2010/main" val="2748290709"/>
      </p:ext>
    </p:extLst>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30" cy="1179321"/>
          </a:xfrm>
        </p:spPr>
        <p:txBody>
          <a:bodyPr/>
          <a:lstStyle/>
          <a:p>
            <a:r>
              <a:rPr lang="en-US" dirty="0"/>
              <a:t>Questions – Suggestions – 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50</a:t>
            </a:fld>
            <a:endParaRPr lang="en-US" dirty="0"/>
          </a:p>
        </p:txBody>
      </p:sp>
      <p:sp>
        <p:nvSpPr>
          <p:cNvPr id="7" name="TextBox 1"/>
          <p:cNvSpPr txBox="1">
            <a:spLocks noChangeArrowheads="1"/>
          </p:cNvSpPr>
          <p:nvPr/>
        </p:nvSpPr>
        <p:spPr bwMode="auto">
          <a:xfrm>
            <a:off x="2543078" y="1411228"/>
            <a:ext cx="895453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CC0000"/>
              </a:buClr>
              <a:buFont typeface="Arial" charset="0"/>
              <a:buChar char="•"/>
              <a:defRPr sz="2800">
                <a:solidFill>
                  <a:srgbClr val="1D3275"/>
                </a:solidFill>
                <a:latin typeface="Arial" charset="0"/>
                <a:cs typeface="Arial" charset="0"/>
              </a:defRPr>
            </a:lvl1pPr>
            <a:lvl2pPr marL="742950" indent="-285750" eaLnBrk="0" hangingPunct="0">
              <a:spcBef>
                <a:spcPct val="20000"/>
              </a:spcBef>
              <a:buClr>
                <a:srgbClr val="FF0000"/>
              </a:buClr>
              <a:buFont typeface="Wingdings" pitchFamily="2" charset="2"/>
              <a:buChar char="Ø"/>
              <a:defRPr sz="2400">
                <a:solidFill>
                  <a:srgbClr val="1D3275"/>
                </a:solidFill>
                <a:latin typeface="Arial" charset="0"/>
                <a:cs typeface="Arial" charset="0"/>
              </a:defRPr>
            </a:lvl2pPr>
            <a:lvl3pPr marL="1143000" indent="-228600" eaLnBrk="0" hangingPunct="0">
              <a:spcBef>
                <a:spcPct val="20000"/>
              </a:spcBef>
              <a:buClr>
                <a:srgbClr val="CC0000"/>
              </a:buClr>
              <a:buFont typeface="Wingdings" pitchFamily="2" charset="2"/>
              <a:buChar char="ü"/>
              <a:defRPr sz="2000">
                <a:solidFill>
                  <a:srgbClr val="1D3275"/>
                </a:solidFill>
                <a:latin typeface="Tahoma" pitchFamily="34" charset="0"/>
                <a:cs typeface="Arial" charset="0"/>
              </a:defRPr>
            </a:lvl3pPr>
            <a:lvl4pPr marL="1600200" indent="-228600" eaLnBrk="0" hangingPunct="0">
              <a:spcBef>
                <a:spcPct val="20000"/>
              </a:spcBef>
              <a:buChar char="–"/>
              <a:defRPr sz="2000">
                <a:solidFill>
                  <a:srgbClr val="1D3275"/>
                </a:solidFill>
                <a:latin typeface="Tahoma" pitchFamily="34" charset="0"/>
                <a:cs typeface="Arial" charset="0"/>
              </a:defRPr>
            </a:lvl4pPr>
            <a:lvl5pPr marL="2057400" indent="-228600" eaLnBrk="0" hangingPunct="0">
              <a:spcBef>
                <a:spcPct val="20000"/>
              </a:spcBef>
              <a:buChar char="»"/>
              <a:defRPr sz="2000">
                <a:solidFill>
                  <a:srgbClr val="1D3275"/>
                </a:solidFill>
                <a:latin typeface="Tahoma" pitchFamily="34" charset="0"/>
                <a:cs typeface="Arial" charset="0"/>
              </a:defRPr>
            </a:lvl5pPr>
            <a:lvl6pPr marL="2514600" indent="-228600" eaLnBrk="0" fontAlgn="base" hangingPunct="0">
              <a:spcBef>
                <a:spcPct val="20000"/>
              </a:spcBef>
              <a:spcAft>
                <a:spcPct val="0"/>
              </a:spcAft>
              <a:buChar char="»"/>
              <a:defRPr sz="2000">
                <a:solidFill>
                  <a:srgbClr val="1D3275"/>
                </a:solidFill>
                <a:latin typeface="Tahoma" pitchFamily="34" charset="0"/>
                <a:cs typeface="Arial" charset="0"/>
              </a:defRPr>
            </a:lvl6pPr>
            <a:lvl7pPr marL="2971800" indent="-228600" eaLnBrk="0" fontAlgn="base" hangingPunct="0">
              <a:spcBef>
                <a:spcPct val="20000"/>
              </a:spcBef>
              <a:spcAft>
                <a:spcPct val="0"/>
              </a:spcAft>
              <a:buChar char="»"/>
              <a:defRPr sz="2000">
                <a:solidFill>
                  <a:srgbClr val="1D3275"/>
                </a:solidFill>
                <a:latin typeface="Tahoma" pitchFamily="34" charset="0"/>
                <a:cs typeface="Arial" charset="0"/>
              </a:defRPr>
            </a:lvl7pPr>
            <a:lvl8pPr marL="3429000" indent="-228600" eaLnBrk="0" fontAlgn="base" hangingPunct="0">
              <a:spcBef>
                <a:spcPct val="20000"/>
              </a:spcBef>
              <a:spcAft>
                <a:spcPct val="0"/>
              </a:spcAft>
              <a:buChar char="»"/>
              <a:defRPr sz="2000">
                <a:solidFill>
                  <a:srgbClr val="1D3275"/>
                </a:solidFill>
                <a:latin typeface="Tahoma" pitchFamily="34" charset="0"/>
                <a:cs typeface="Arial" charset="0"/>
              </a:defRPr>
            </a:lvl8pPr>
            <a:lvl9pPr marL="3886200" indent="-228600" eaLnBrk="0" fontAlgn="base" hangingPunct="0">
              <a:spcBef>
                <a:spcPct val="20000"/>
              </a:spcBef>
              <a:spcAft>
                <a:spcPct val="0"/>
              </a:spcAft>
              <a:buChar char="»"/>
              <a:defRPr sz="2000">
                <a:solidFill>
                  <a:srgbClr val="1D3275"/>
                </a:solidFill>
                <a:latin typeface="Tahoma" pitchFamily="34" charset="0"/>
                <a:cs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3200" b="0" i="0" u="none" strike="noStrike" kern="0" cap="none" spc="0" normalizeH="0" baseline="0" noProof="0" dirty="0">
                <a:ln>
                  <a:noFill/>
                </a:ln>
                <a:solidFill>
                  <a:srgbClr val="000066"/>
                </a:solidFill>
                <a:effectLst/>
                <a:uLnTx/>
                <a:uFillTx/>
                <a:latin typeface="Arial" charset="0"/>
                <a:cs typeface="Arial" charset="0"/>
              </a:rPr>
              <a:t>Presented by:</a:t>
            </a:r>
          </a:p>
          <a:p>
            <a:pPr marL="0" marR="0" lvl="0" indent="0" algn="ctr" defTabSz="914400" eaLnBrk="1" fontAlgn="base" latinLnBrk="0" hangingPunct="1">
              <a:lnSpc>
                <a:spcPct val="100000"/>
              </a:lnSpc>
              <a:spcBef>
                <a:spcPct val="0"/>
              </a:spcBef>
              <a:spcAft>
                <a:spcPct val="0"/>
              </a:spcAft>
              <a:buClrTx/>
              <a:buSzTx/>
              <a:buFontTx/>
              <a:buNone/>
              <a:tabLst/>
              <a:defRPr/>
            </a:pPr>
            <a:r>
              <a:rPr lang="en-US" altLang="en-US" sz="3200" kern="0" dirty="0">
                <a:solidFill>
                  <a:srgbClr val="000066"/>
                </a:solidFill>
              </a:rPr>
              <a:t>Bonnie Kirby</a:t>
            </a:r>
          </a:p>
        </p:txBody>
      </p:sp>
      <p:pic>
        <p:nvPicPr>
          <p:cNvPr id="1026" name="Picture 2" descr="Image of calendar with pencil pointing at a date" title="Calenda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0890" y="2720354"/>
            <a:ext cx="4961110" cy="3635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8D0CBF2D-DF62-47E0-8772-2917E5DFE3F8}"/>
              </a:ext>
            </a:extLst>
          </p:cNvPr>
          <p:cNvPicPr>
            <a:picLocks noChangeAspect="1"/>
          </p:cNvPicPr>
          <p:nvPr/>
        </p:nvPicPr>
        <p:blipFill>
          <a:blip r:embed="rId3"/>
          <a:stretch>
            <a:fillRect/>
          </a:stretch>
        </p:blipFill>
        <p:spPr>
          <a:xfrm>
            <a:off x="651253" y="2035833"/>
            <a:ext cx="2984675" cy="3092371"/>
          </a:xfrm>
          <a:prstGeom prst="rect">
            <a:avLst/>
          </a:prstGeom>
        </p:spPr>
      </p:pic>
      <p:pic>
        <p:nvPicPr>
          <p:cNvPr id="3" name="Picture 2">
            <a:extLst>
              <a:ext uri="{FF2B5EF4-FFF2-40B4-BE49-F238E27FC236}">
                <a16:creationId xmlns:a16="http://schemas.microsoft.com/office/drawing/2014/main" id="{E39AF5D4-21FB-4C7C-8D65-460EA1EB8FD7}"/>
              </a:ext>
            </a:extLst>
          </p:cNvPr>
          <p:cNvPicPr>
            <a:picLocks noChangeAspect="1"/>
          </p:cNvPicPr>
          <p:nvPr/>
        </p:nvPicPr>
        <p:blipFill>
          <a:blip r:embed="rId4"/>
          <a:stretch>
            <a:fillRect/>
          </a:stretch>
        </p:blipFill>
        <p:spPr>
          <a:xfrm>
            <a:off x="3973423" y="2720355"/>
            <a:ext cx="3270807" cy="3635996"/>
          </a:xfrm>
          <a:prstGeom prst="rect">
            <a:avLst/>
          </a:prstGeom>
        </p:spPr>
      </p:pic>
    </p:spTree>
    <p:extLst>
      <p:ext uri="{BB962C8B-B14F-4D97-AF65-F5344CB8AC3E}">
        <p14:creationId xmlns:p14="http://schemas.microsoft.com/office/powerpoint/2010/main" val="196932110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Relating to Today’s QC Topics</a:t>
            </a:r>
          </a:p>
        </p:txBody>
      </p:sp>
      <p:sp>
        <p:nvSpPr>
          <p:cNvPr id="3" name="Content Placeholder 2"/>
          <p:cNvSpPr>
            <a:spLocks noGrp="1"/>
          </p:cNvSpPr>
          <p:nvPr>
            <p:ph idx="1"/>
          </p:nvPr>
        </p:nvSpPr>
        <p:spPr>
          <a:xfrm>
            <a:off x="505609" y="1589518"/>
            <a:ext cx="11579999" cy="4811282"/>
          </a:xfrm>
        </p:spPr>
        <p:txBody>
          <a:bodyPr/>
          <a:lstStyle/>
          <a:p>
            <a:r>
              <a:rPr lang="en-US" sz="2600" dirty="0"/>
              <a:t>Questions on topics presented must be emailed to the Compensation Service Quality Review Team at </a:t>
            </a:r>
            <a:r>
              <a:rPr lang="en-US" sz="2600" dirty="0">
                <a:solidFill>
                  <a:srgbClr val="FF0000"/>
                </a:solidFill>
              </a:rPr>
              <a:t>InternalQRS.VBAVACO@va.gov</a:t>
            </a:r>
          </a:p>
          <a:p>
            <a:pPr marL="0" indent="0">
              <a:buNone/>
            </a:pPr>
            <a:endParaRPr lang="en-US" sz="500" dirty="0">
              <a:solidFill>
                <a:srgbClr val="FF0000"/>
              </a:solidFill>
            </a:endParaRPr>
          </a:p>
          <a:p>
            <a:pPr lvl="1"/>
            <a:r>
              <a:rPr lang="en-US" dirty="0"/>
              <a:t>Emails must include Cc to your Coach or other RO management</a:t>
            </a:r>
          </a:p>
          <a:p>
            <a:pPr marL="457200" lvl="1" indent="0">
              <a:buNone/>
            </a:pPr>
            <a:endParaRPr lang="en-US" sz="400" dirty="0"/>
          </a:p>
          <a:p>
            <a:pPr lvl="1"/>
            <a:r>
              <a:rPr lang="en-US" dirty="0"/>
              <a:t>Emails must contain the name of the topic(s) with your question(s)</a:t>
            </a:r>
          </a:p>
          <a:p>
            <a:pPr marL="457200" lvl="1" indent="0">
              <a:buNone/>
            </a:pPr>
            <a:endParaRPr lang="en-US" sz="400" dirty="0"/>
          </a:p>
          <a:p>
            <a:pPr lvl="1"/>
            <a:r>
              <a:rPr lang="en-US" dirty="0"/>
              <a:t>Questions </a:t>
            </a:r>
            <a:r>
              <a:rPr lang="en-US" b="1" dirty="0">
                <a:effectLst>
                  <a:outerShdw blurRad="38100" dist="38100" dir="2700000" algn="tl">
                    <a:srgbClr val="000000">
                      <a:alpha val="43137"/>
                    </a:srgbClr>
                  </a:outerShdw>
                </a:effectLst>
              </a:rPr>
              <a:t>must</a:t>
            </a:r>
            <a:r>
              <a:rPr lang="en-US" dirty="0"/>
              <a:t> be submitted to the mailbox </a:t>
            </a:r>
            <a:r>
              <a:rPr lang="en-US" u="sng" dirty="0">
                <a:effectLst>
                  <a:outerShdw blurRad="38100" dist="38100" dir="2700000" algn="tl">
                    <a:srgbClr val="000000">
                      <a:alpha val="43137"/>
                    </a:srgbClr>
                  </a:outerShdw>
                </a:effectLst>
              </a:rPr>
              <a:t>by COB Friday, July 12th</a:t>
            </a:r>
          </a:p>
          <a:p>
            <a:pPr lvl="2"/>
            <a:r>
              <a:rPr lang="en-US" dirty="0">
                <a:solidFill>
                  <a:srgbClr val="FF0000"/>
                </a:solidFill>
              </a:rPr>
              <a:t>Questions submitted after COB Friday will not be accepted for inclusion in the Call Bulletin</a:t>
            </a:r>
          </a:p>
          <a:p>
            <a:pPr marL="914400" lvl="2" indent="0">
              <a:buNone/>
            </a:pPr>
            <a:endParaRPr lang="en-US" sz="400" dirty="0"/>
          </a:p>
          <a:p>
            <a:pPr marL="860425" lvl="1" indent="-403225"/>
            <a:r>
              <a:rPr lang="en-US" dirty="0"/>
              <a:t>Email questions are limited to those pertaining to </a:t>
            </a:r>
            <a:r>
              <a:rPr lang="en-US" i="1" dirty="0"/>
              <a:t>only</a:t>
            </a:r>
            <a:r>
              <a:rPr lang="en-US" dirty="0"/>
              <a:t> the topics presented, and responses will </a:t>
            </a:r>
            <a:r>
              <a:rPr lang="en-US" i="1" dirty="0"/>
              <a:t>not</a:t>
            </a:r>
            <a:r>
              <a:rPr lang="en-US" dirty="0"/>
              <a:t> be provided to any questions that are not related to the topics presented during today’s Quality Call</a:t>
            </a:r>
          </a:p>
          <a:p>
            <a:pPr marL="457200" lvl="1" indent="0">
              <a:buNone/>
            </a:pPr>
            <a:endParaRPr lang="en-US" sz="1000" dirty="0"/>
          </a:p>
          <a:p>
            <a:pPr indent="-403225"/>
            <a:r>
              <a:rPr lang="en-US" sz="2600" dirty="0"/>
              <a:t>Official guidance to the questions will be posted later in the Call Bulletin</a:t>
            </a:r>
          </a:p>
        </p:txBody>
      </p:sp>
      <p:sp>
        <p:nvSpPr>
          <p:cNvPr id="4" name="Slide Number Placeholder 3"/>
          <p:cNvSpPr>
            <a:spLocks noGrp="1"/>
          </p:cNvSpPr>
          <p:nvPr>
            <p:ph type="sldNum" sz="quarter" idx="10"/>
          </p:nvPr>
        </p:nvSpPr>
        <p:spPr/>
        <p:txBody>
          <a:bodyPr/>
          <a:lstStyle/>
          <a:p>
            <a:fld id="{7C414AED-89CE-4A48-8B2B-1B3A5C68EA2A}" type="slidenum">
              <a:rPr lang="en-US" smtClean="0"/>
              <a:t>51</a:t>
            </a:fld>
            <a:endParaRPr lang="en-US" dirty="0"/>
          </a:p>
        </p:txBody>
      </p:sp>
    </p:spTree>
    <p:extLst>
      <p:ext uri="{BB962C8B-B14F-4D97-AF65-F5344CB8AC3E}">
        <p14:creationId xmlns:p14="http://schemas.microsoft.com/office/powerpoint/2010/main" val="216356163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Do You Have Suggestions for Topics?</a:t>
            </a:r>
          </a:p>
        </p:txBody>
      </p:sp>
      <p:sp>
        <p:nvSpPr>
          <p:cNvPr id="3" name="Content Placeholder 2"/>
          <p:cNvSpPr>
            <a:spLocks noGrp="1"/>
          </p:cNvSpPr>
          <p:nvPr>
            <p:ph idx="1"/>
          </p:nvPr>
        </p:nvSpPr>
        <p:spPr>
          <a:xfrm>
            <a:off x="516368" y="1589518"/>
            <a:ext cx="11675632" cy="4800524"/>
          </a:xfrm>
        </p:spPr>
        <p:txBody>
          <a:bodyPr/>
          <a:lstStyle/>
          <a:p>
            <a:r>
              <a:rPr lang="en-US" sz="2600" dirty="0"/>
              <a:t>Please feel free to email your topic suggestions to the Compensation Service Quality Review Team at </a:t>
            </a:r>
            <a:r>
              <a:rPr lang="en-US" sz="2600" dirty="0">
                <a:solidFill>
                  <a:srgbClr val="FF0000"/>
                </a:solidFill>
              </a:rPr>
              <a:t>InternalQRS.VBAVACO@va.gov</a:t>
            </a:r>
            <a:endParaRPr lang="en-US" sz="2600" dirty="0"/>
          </a:p>
          <a:p>
            <a:pPr lvl="1"/>
            <a:r>
              <a:rPr lang="en-US" dirty="0"/>
              <a:t>In your email, be sure to include:</a:t>
            </a:r>
          </a:p>
          <a:p>
            <a:pPr lvl="2"/>
            <a:r>
              <a:rPr lang="en-US" dirty="0"/>
              <a:t>Cc to your Coach or other RO management</a:t>
            </a:r>
          </a:p>
          <a:p>
            <a:pPr lvl="2"/>
            <a:r>
              <a:rPr lang="en-US" dirty="0"/>
              <a:t>Name of the topic</a:t>
            </a:r>
          </a:p>
          <a:p>
            <a:pPr lvl="2"/>
            <a:r>
              <a:rPr lang="en-US" dirty="0"/>
              <a:t>Intended audience (VSR – SVSR – RVSR – DRO – AQRS – RQRS)</a:t>
            </a:r>
          </a:p>
          <a:p>
            <a:pPr lvl="2"/>
            <a:r>
              <a:rPr lang="en-US" dirty="0"/>
              <a:t>Applicable M21-1 and/or 38 CFR citations</a:t>
            </a:r>
          </a:p>
          <a:p>
            <a:pPr marL="914400" lvl="2" indent="0">
              <a:buNone/>
            </a:pPr>
            <a:endParaRPr lang="en-US" sz="800" dirty="0"/>
          </a:p>
          <a:p>
            <a:r>
              <a:rPr lang="en-US" sz="2600" dirty="0"/>
              <a:t>Quality Call Bulletins can be found in the STAR Home Page on the Compensation Service Intranet site, TMS, and VBA Learning Catalog</a:t>
            </a:r>
          </a:p>
          <a:p>
            <a:pPr marL="0" indent="0">
              <a:buNone/>
            </a:pPr>
            <a:endParaRPr lang="en-US" sz="800" dirty="0"/>
          </a:p>
          <a:p>
            <a:r>
              <a:rPr lang="en-US" sz="2600" dirty="0"/>
              <a:t>Audio recordings of the Quality Calls with separate copies of the PowerPoint slides can be found in both TMS and VBA Learning Catalog</a:t>
            </a:r>
          </a:p>
        </p:txBody>
      </p:sp>
      <p:sp>
        <p:nvSpPr>
          <p:cNvPr id="4" name="Slide Number Placeholder 3"/>
          <p:cNvSpPr>
            <a:spLocks noGrp="1"/>
          </p:cNvSpPr>
          <p:nvPr>
            <p:ph type="sldNum" sz="quarter" idx="10"/>
          </p:nvPr>
        </p:nvSpPr>
        <p:spPr/>
        <p:txBody>
          <a:bodyPr/>
          <a:lstStyle/>
          <a:p>
            <a:fld id="{7C414AED-89CE-4A48-8B2B-1B3A5C68EA2A}" type="slidenum">
              <a:rPr lang="en-US" smtClean="0"/>
              <a:t>52</a:t>
            </a:fld>
            <a:endParaRPr lang="en-US" dirty="0"/>
          </a:p>
        </p:txBody>
      </p:sp>
    </p:spTree>
    <p:extLst>
      <p:ext uri="{BB962C8B-B14F-4D97-AF65-F5344CB8AC3E}">
        <p14:creationId xmlns:p14="http://schemas.microsoft.com/office/powerpoint/2010/main" val="3665238907"/>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7470" y="-1"/>
            <a:ext cx="8954529" cy="1179321"/>
          </a:xfrm>
        </p:spPr>
        <p:txBody>
          <a:bodyPr/>
          <a:lstStyle/>
          <a:p>
            <a:r>
              <a:rPr lang="en-US" dirty="0"/>
              <a:t>Next Quality Call</a:t>
            </a:r>
          </a:p>
        </p:txBody>
      </p:sp>
      <p:sp>
        <p:nvSpPr>
          <p:cNvPr id="4" name="Slide Number Placeholder 3"/>
          <p:cNvSpPr>
            <a:spLocks noGrp="1"/>
          </p:cNvSpPr>
          <p:nvPr>
            <p:ph type="sldNum" sz="quarter" idx="10"/>
          </p:nvPr>
        </p:nvSpPr>
        <p:spPr/>
        <p:txBody>
          <a:bodyPr/>
          <a:lstStyle/>
          <a:p>
            <a:fld id="{7C414AED-89CE-4A48-8B2B-1B3A5C68EA2A}" type="slidenum">
              <a:rPr lang="en-US" smtClean="0"/>
              <a:t>53</a:t>
            </a:fld>
            <a:endParaRPr lang="en-US" dirty="0"/>
          </a:p>
        </p:txBody>
      </p:sp>
      <p:pic>
        <p:nvPicPr>
          <p:cNvPr id="5" name="Picture 5" descr="Image of calendar with pencil pointing at a date" title="Calend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6768" y="1372224"/>
            <a:ext cx="7352270" cy="2879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bwMode="auto">
          <a:xfrm>
            <a:off x="534564" y="4444554"/>
            <a:ext cx="11505537" cy="1911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457200" indent="-457200" algn="l" rtl="0" eaLnBrk="0" fontAlgn="base" hangingPunct="0">
              <a:spcBef>
                <a:spcPct val="20000"/>
              </a:spcBef>
              <a:spcAft>
                <a:spcPct val="0"/>
              </a:spcAft>
              <a:buClr>
                <a:srgbClr val="CC0000"/>
              </a:buClr>
              <a:buFont typeface="Arial" charset="0"/>
              <a:buChar char="•"/>
              <a:defRPr sz="2800">
                <a:solidFill>
                  <a:srgbClr val="1D3275"/>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lr>
                <a:srgbClr val="FF0000"/>
              </a:buClr>
              <a:buFont typeface="Wingdings" pitchFamily="2" charset="2"/>
              <a:buChar char="Ø"/>
              <a:defRPr sz="2400">
                <a:solidFill>
                  <a:srgbClr val="1D3275"/>
                </a:solidFill>
                <a:latin typeface="Arial" panose="020B0604020202020204" pitchFamily="34" charset="0"/>
                <a:cs typeface="Arial" panose="020B0604020202020204" pitchFamily="34" charset="0"/>
              </a:defRPr>
            </a:lvl2pPr>
            <a:lvl3pPr marL="1143000" indent="-228600" algn="l" rtl="0" eaLnBrk="0" fontAlgn="base" hangingPunct="0">
              <a:spcBef>
                <a:spcPct val="20000"/>
              </a:spcBef>
              <a:spcAft>
                <a:spcPct val="0"/>
              </a:spcAft>
              <a:buClr>
                <a:srgbClr val="CC0000"/>
              </a:buClr>
              <a:buFont typeface="Wingdings" pitchFamily="2" charset="2"/>
              <a:buChar char="ü"/>
              <a:defRPr sz="2000">
                <a:solidFill>
                  <a:srgbClr val="1D3275"/>
                </a:solidFill>
                <a:latin typeface="+mn-lt"/>
                <a:cs typeface="Arial" charset="0"/>
              </a:defRPr>
            </a:lvl3pPr>
            <a:lvl4pPr marL="1600200" indent="-228600" algn="l" rtl="0" eaLnBrk="0" fontAlgn="base" hangingPunct="0">
              <a:spcBef>
                <a:spcPct val="20000"/>
              </a:spcBef>
              <a:spcAft>
                <a:spcPct val="0"/>
              </a:spcAft>
              <a:buChar char="–"/>
              <a:defRPr sz="2000">
                <a:solidFill>
                  <a:srgbClr val="1D3275"/>
                </a:solidFill>
                <a:latin typeface="+mn-lt"/>
                <a:cs typeface="Arial" charset="0"/>
              </a:defRPr>
            </a:lvl4pPr>
            <a:lvl5pPr marL="2057400" indent="-228600" algn="l" rtl="0" eaLnBrk="0" fontAlgn="base" hangingPunct="0">
              <a:spcBef>
                <a:spcPct val="20000"/>
              </a:spcBef>
              <a:spcAft>
                <a:spcPct val="0"/>
              </a:spcAft>
              <a:buChar char="»"/>
              <a:defRPr sz="2000">
                <a:solidFill>
                  <a:srgbClr val="1D3275"/>
                </a:solidFill>
                <a:latin typeface="+mn-lt"/>
                <a:cs typeface="Arial" charset="0"/>
              </a:defRPr>
            </a:lvl5pPr>
            <a:lvl6pPr marL="2514600" indent="-228600" algn="l" rtl="0" eaLnBrk="1" fontAlgn="base" hangingPunct="1">
              <a:spcBef>
                <a:spcPct val="20000"/>
              </a:spcBef>
              <a:spcAft>
                <a:spcPct val="0"/>
              </a:spcAft>
              <a:buChar char="»"/>
              <a:defRPr>
                <a:solidFill>
                  <a:srgbClr val="1D3275"/>
                </a:solidFill>
                <a:latin typeface="+mn-lt"/>
              </a:defRPr>
            </a:lvl6pPr>
            <a:lvl7pPr marL="2971800" indent="-228600" algn="l" rtl="0" eaLnBrk="1" fontAlgn="base" hangingPunct="1">
              <a:spcBef>
                <a:spcPct val="20000"/>
              </a:spcBef>
              <a:spcAft>
                <a:spcPct val="0"/>
              </a:spcAft>
              <a:buChar char="»"/>
              <a:defRPr>
                <a:solidFill>
                  <a:srgbClr val="1D3275"/>
                </a:solidFill>
                <a:latin typeface="+mn-lt"/>
              </a:defRPr>
            </a:lvl7pPr>
            <a:lvl8pPr marL="3429000" indent="-228600" algn="l" rtl="0" eaLnBrk="1" fontAlgn="base" hangingPunct="1">
              <a:spcBef>
                <a:spcPct val="20000"/>
              </a:spcBef>
              <a:spcAft>
                <a:spcPct val="0"/>
              </a:spcAft>
              <a:buChar char="»"/>
              <a:defRPr>
                <a:solidFill>
                  <a:srgbClr val="1D3275"/>
                </a:solidFill>
                <a:latin typeface="+mn-lt"/>
              </a:defRPr>
            </a:lvl8pPr>
            <a:lvl9pPr marL="3886200" indent="-228600" algn="l" rtl="0" eaLnBrk="1" fontAlgn="base" hangingPunct="1">
              <a:spcBef>
                <a:spcPct val="20000"/>
              </a:spcBef>
              <a:spcAft>
                <a:spcPct val="0"/>
              </a:spcAft>
              <a:buChar char="»"/>
              <a:defRPr>
                <a:solidFill>
                  <a:srgbClr val="1D3275"/>
                </a:solidFill>
                <a:latin typeface="+mn-lt"/>
              </a:defRPr>
            </a:lvl9pPr>
          </a:lstStyle>
          <a:p>
            <a:pPr marL="225425" indent="-225425">
              <a:buFont typeface="Arial" panose="020B0604020202020204" pitchFamily="34" charset="0"/>
              <a:buChar char="•"/>
              <a:defRPr/>
            </a:pPr>
            <a:r>
              <a:rPr lang="en-US" altLang="en-US" kern="0" dirty="0">
                <a:solidFill>
                  <a:srgbClr val="000066"/>
                </a:solidFill>
                <a:latin typeface="Arial" charset="0"/>
                <a:cs typeface="Arial" charset="0"/>
              </a:rPr>
              <a:t>A Compensation Service Quality Call is </a:t>
            </a:r>
            <a:r>
              <a:rPr lang="en-US" altLang="en-US" i="1" kern="0" dirty="0">
                <a:solidFill>
                  <a:srgbClr val="000066"/>
                </a:solidFill>
                <a:latin typeface="Arial" charset="0"/>
                <a:cs typeface="Arial" charset="0"/>
              </a:rPr>
              <a:t>usually</a:t>
            </a:r>
            <a:r>
              <a:rPr lang="en-US" altLang="en-US" kern="0" dirty="0">
                <a:solidFill>
                  <a:srgbClr val="000066"/>
                </a:solidFill>
                <a:latin typeface="Arial" charset="0"/>
                <a:cs typeface="Arial" charset="0"/>
              </a:rPr>
              <a:t> presented each month</a:t>
            </a:r>
          </a:p>
          <a:p>
            <a:pPr marL="225425" indent="-225425">
              <a:buFont typeface="Arial" panose="020B0604020202020204" pitchFamily="34" charset="0"/>
              <a:buChar char="•"/>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This is the last Quality Call for Fiscal Year 2019</a:t>
            </a:r>
            <a:endParaRPr lang="en-US" altLang="en-US" kern="0" dirty="0">
              <a:solidFill>
                <a:srgbClr val="000066"/>
              </a:solidFill>
              <a:latin typeface="Arial" charset="0"/>
              <a:cs typeface="Arial" charset="0"/>
            </a:endParaRPr>
          </a:p>
          <a:p>
            <a:pPr marL="0" indent="0">
              <a:buNone/>
              <a:defRPr/>
            </a:pPr>
            <a:endParaRPr lang="en-US" altLang="en-US" sz="1000" kern="0" dirty="0">
              <a:solidFill>
                <a:srgbClr val="000066"/>
              </a:solidFill>
              <a:latin typeface="Arial" charset="0"/>
              <a:cs typeface="Arial" charset="0"/>
            </a:endParaRPr>
          </a:p>
          <a:p>
            <a:pPr marL="225425" indent="-225425">
              <a:buFont typeface="Arial" panose="020B0604020202020204" pitchFamily="34" charset="0"/>
              <a:buChar char="•"/>
              <a:defRPr/>
            </a:pPr>
            <a:r>
              <a:rPr lang="en-US" altLang="en-US" sz="2800" kern="0" dirty="0">
                <a:solidFill>
                  <a:srgbClr val="000066"/>
                </a:solidFill>
                <a:latin typeface="Arial" charset="0"/>
                <a:cs typeface="Arial" charset="0"/>
              </a:rPr>
              <a:t>Next Quality Call will be conducted in Fiscal Year </a:t>
            </a:r>
            <a:r>
              <a:rPr lang="en-US" altLang="en-US" kern="0" dirty="0">
                <a:solidFill>
                  <a:srgbClr val="000066"/>
                </a:solidFill>
                <a:latin typeface="Arial" charset="0"/>
                <a:cs typeface="Arial" charset="0"/>
              </a:rPr>
              <a:t>2020</a:t>
            </a:r>
            <a:endParaRPr lang="en-US" altLang="en-US" sz="2800" kern="0" dirty="0">
              <a:solidFill>
                <a:srgbClr val="000066"/>
              </a:solidFill>
              <a:latin typeface="Arial" charset="0"/>
              <a:cs typeface="Arial" charset="0"/>
            </a:endParaRPr>
          </a:p>
        </p:txBody>
      </p:sp>
    </p:spTree>
    <p:extLst>
      <p:ext uri="{BB962C8B-B14F-4D97-AF65-F5344CB8AC3E}">
        <p14:creationId xmlns:p14="http://schemas.microsoft.com/office/powerpoint/2010/main" val="290044638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Question Guidance</a:t>
            </a:r>
          </a:p>
        </p:txBody>
      </p:sp>
      <p:sp>
        <p:nvSpPr>
          <p:cNvPr id="3" name="Content Placeholder 2"/>
          <p:cNvSpPr>
            <a:spLocks noGrp="1"/>
          </p:cNvSpPr>
          <p:nvPr>
            <p:ph idx="1"/>
          </p:nvPr>
        </p:nvSpPr>
        <p:spPr>
          <a:xfrm>
            <a:off x="847165" y="1589518"/>
            <a:ext cx="11126096" cy="4811282"/>
          </a:xfrm>
        </p:spPr>
        <p:txBody>
          <a:bodyPr/>
          <a:lstStyle/>
          <a:p>
            <a:r>
              <a:rPr lang="en-US" dirty="0"/>
              <a:t>Three (3) Quiz Questions will be shown on the following slides</a:t>
            </a:r>
          </a:p>
          <a:p>
            <a:pPr marL="0" indent="0">
              <a:buNone/>
            </a:pPr>
            <a:endParaRPr lang="en-US" sz="1600" dirty="0"/>
          </a:p>
          <a:p>
            <a:r>
              <a:rPr lang="en-US" dirty="0"/>
              <a:t>Interactive Quiz Screen will be displayed after each question slide</a:t>
            </a:r>
          </a:p>
          <a:p>
            <a:pPr marL="0" indent="0">
              <a:buNone/>
            </a:pPr>
            <a:endParaRPr lang="en-US" sz="1600" dirty="0"/>
          </a:p>
          <a:p>
            <a:pPr lvl="0" eaLnBrk="0" hangingPunct="0">
              <a:buClr>
                <a:srgbClr val="CC0000"/>
              </a:buClr>
              <a:buFont typeface="Arial" charset="0"/>
              <a:buChar char="•"/>
              <a:defRPr/>
            </a:pPr>
            <a:r>
              <a:rPr lang="en-US" altLang="en-US" dirty="0"/>
              <a:t>Using your mouse </a:t>
            </a:r>
            <a:r>
              <a:rPr lang="en-US" altLang="en-US" b="1" dirty="0">
                <a:solidFill>
                  <a:srgbClr val="FF0000"/>
                </a:solidFill>
                <a:sym typeface="Wingdings" pitchFamily="2" charset="2"/>
              </a:rPr>
              <a:t></a:t>
            </a:r>
            <a:r>
              <a:rPr lang="en-US" altLang="en-US" dirty="0">
                <a:sym typeface="Wingdings" pitchFamily="2" charset="2"/>
              </a:rPr>
              <a:t>, please </a:t>
            </a:r>
            <a:r>
              <a:rPr lang="en-US" altLang="en-US" dirty="0"/>
              <a:t>select your response</a:t>
            </a:r>
          </a:p>
          <a:p>
            <a:pPr lvl="1" eaLnBrk="0" hangingPunct="0">
              <a:buClr>
                <a:srgbClr val="CC0000"/>
              </a:buClr>
              <a:buFont typeface="Wingdings" panose="05000000000000000000" pitchFamily="2" charset="2"/>
              <a:buChar char="x"/>
              <a:defRPr/>
            </a:pPr>
            <a:r>
              <a:rPr lang="en-US" altLang="en-US" dirty="0"/>
              <a:t>Please do </a:t>
            </a:r>
            <a:r>
              <a:rPr lang="en-US" altLang="en-US" b="1" dirty="0">
                <a:solidFill>
                  <a:srgbClr val="FF0000"/>
                </a:solidFill>
                <a:effectLst>
                  <a:outerShdw blurRad="38100" dist="38100" dir="2700000" algn="tl">
                    <a:srgbClr val="000000">
                      <a:alpha val="43137"/>
                    </a:srgbClr>
                  </a:outerShdw>
                </a:effectLst>
              </a:rPr>
              <a:t>NOT</a:t>
            </a:r>
            <a:r>
              <a:rPr lang="en-US" altLang="en-US" dirty="0"/>
              <a:t> type your answer into the Chat Box</a:t>
            </a:r>
          </a:p>
          <a:p>
            <a:pPr marL="0" lvl="0" indent="0" eaLnBrk="0" hangingPunct="0">
              <a:buClr>
                <a:srgbClr val="CC0000"/>
              </a:buClr>
              <a:buNone/>
              <a:defRPr/>
            </a:pPr>
            <a:endParaRPr lang="en-US" altLang="en-US" sz="800" dirty="0"/>
          </a:p>
          <a:p>
            <a:pPr lvl="1" eaLnBrk="0" hangingPunct="0">
              <a:defRPr/>
            </a:pPr>
            <a:r>
              <a:rPr lang="en-US" altLang="en-US" sz="2800" dirty="0"/>
              <a:t>Note:  If you are in a group setting using only one computer,</a:t>
            </a:r>
            <a:br>
              <a:rPr lang="en-US" altLang="en-US" sz="2800" dirty="0"/>
            </a:br>
            <a:r>
              <a:rPr lang="en-US" altLang="en-US" sz="2800" dirty="0"/>
              <a:t>poll the group and have somebody use the mouse at the computer to select the group’s response</a:t>
            </a:r>
          </a:p>
          <a:p>
            <a:pPr marL="0" indent="0">
              <a:buNone/>
            </a:pPr>
            <a:endParaRPr lang="en-US" sz="1200" dirty="0"/>
          </a:p>
          <a:p>
            <a:r>
              <a:rPr lang="en-US" dirty="0"/>
              <a:t>Quiz results will be discussed after everybody has responded</a:t>
            </a:r>
          </a:p>
          <a:p>
            <a:endParaRPr lang="en-US" dirty="0"/>
          </a:p>
        </p:txBody>
      </p:sp>
      <p:sp>
        <p:nvSpPr>
          <p:cNvPr id="4" name="Slide Number Placeholder 3"/>
          <p:cNvSpPr>
            <a:spLocks noGrp="1"/>
          </p:cNvSpPr>
          <p:nvPr>
            <p:ph type="sldNum" sz="quarter" idx="10"/>
          </p:nvPr>
        </p:nvSpPr>
        <p:spPr/>
        <p:txBody>
          <a:bodyPr/>
          <a:lstStyle/>
          <a:p>
            <a:fld id="{7C414AED-89CE-4A48-8B2B-1B3A5C68EA2A}" type="slidenum">
              <a:rPr lang="en-US" smtClean="0"/>
              <a:t>6</a:t>
            </a:fld>
            <a:endParaRPr lang="en-US" dirty="0"/>
          </a:p>
        </p:txBody>
      </p:sp>
    </p:spTree>
    <p:extLst>
      <p:ext uri="{BB962C8B-B14F-4D97-AF65-F5344CB8AC3E}">
        <p14:creationId xmlns:p14="http://schemas.microsoft.com/office/powerpoint/2010/main" val="1915266497"/>
      </p:ext>
    </p:extLst>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Quiz Question #1 – Use Mouse to Select Answer</a:t>
            </a:r>
          </a:p>
        </p:txBody>
      </p:sp>
      <p:sp>
        <p:nvSpPr>
          <p:cNvPr id="3" name="Content Placeholder 2"/>
          <p:cNvSpPr>
            <a:spLocks noGrp="1"/>
          </p:cNvSpPr>
          <p:nvPr>
            <p:ph idx="1"/>
          </p:nvPr>
        </p:nvSpPr>
        <p:spPr>
          <a:xfrm>
            <a:off x="847165" y="1378165"/>
            <a:ext cx="11212563" cy="4978185"/>
          </a:xfrm>
        </p:spPr>
        <p:txBody>
          <a:bodyPr/>
          <a:lstStyle/>
          <a:p>
            <a:r>
              <a:rPr lang="en-US" sz="2700" dirty="0"/>
              <a:t>You are performing a Rating Quality Review on a rating denying SC for PTSD due to MST (Military Sexual Trauma). You’re not sure if the RVSR that completed the rating has demonstrated an accuracy rate of 90% or greater on MST cases, and there is no second signature on the </a:t>
            </a:r>
            <a:r>
              <a:rPr lang="en-US" sz="2700" dirty="0" err="1"/>
              <a:t>codesheet</a:t>
            </a:r>
            <a:r>
              <a:rPr lang="en-US" sz="2700" dirty="0"/>
              <a:t>.</a:t>
            </a:r>
          </a:p>
          <a:p>
            <a:pPr lvl="1"/>
            <a:r>
              <a:rPr lang="en-US" b="1" dirty="0">
                <a:effectLst>
                  <a:outerShdw blurRad="38100" dist="38100" dir="2700000" algn="tl">
                    <a:srgbClr val="000000">
                      <a:alpha val="43137"/>
                    </a:srgbClr>
                  </a:outerShdw>
                </a:effectLst>
              </a:rPr>
              <a:t>QUESTION:</a:t>
            </a:r>
            <a:r>
              <a:rPr lang="en-US" dirty="0"/>
              <a:t>  What action should you take?</a:t>
            </a:r>
            <a:endParaRPr lang="en-US" sz="1000" dirty="0"/>
          </a:p>
          <a:p>
            <a:pPr lvl="2">
              <a:buFont typeface="Wingdings" panose="05000000000000000000" pitchFamily="2" charset="2"/>
              <a:buChar char="q"/>
            </a:pPr>
            <a:r>
              <a:rPr lang="en-US" sz="2400" dirty="0"/>
              <a:t>E-mail the rating station’s QRT coach for this information.</a:t>
            </a:r>
            <a:endParaRPr lang="en-US" sz="600" dirty="0"/>
          </a:p>
          <a:p>
            <a:pPr lvl="2">
              <a:buFont typeface="Wingdings" panose="05000000000000000000" pitchFamily="2" charset="2"/>
              <a:buChar char="q"/>
            </a:pPr>
            <a:r>
              <a:rPr lang="en-US" sz="2400" dirty="0"/>
              <a:t>Assume the RVSR is authorized to complete single signature MST ratings and proceed with the review.</a:t>
            </a:r>
          </a:p>
          <a:p>
            <a:pPr lvl="2">
              <a:buFont typeface="Wingdings" panose="05000000000000000000" pitchFamily="2" charset="2"/>
              <a:buChar char="q"/>
            </a:pPr>
            <a:r>
              <a:rPr lang="en-US" sz="2400" dirty="0"/>
              <a:t>Cite an 11e error under the task based checklist.</a:t>
            </a:r>
          </a:p>
          <a:p>
            <a:pPr lvl="2">
              <a:buFont typeface="Wingdings" panose="05000000000000000000" pitchFamily="2" charset="2"/>
              <a:buChar char="q"/>
            </a:pPr>
            <a:r>
              <a:rPr lang="en-US" sz="2400" dirty="0"/>
              <a:t>Put the case on hold in QMS and e-mail your coach.</a:t>
            </a:r>
          </a:p>
          <a:p>
            <a:pPr lvl="2">
              <a:buFont typeface="Wingdings" panose="05000000000000000000" pitchFamily="2" charset="2"/>
              <a:buChar char="q"/>
            </a:pPr>
            <a:endParaRPr lang="en-US" sz="2400" dirty="0"/>
          </a:p>
          <a:p>
            <a:endParaRPr lang="en-US" sz="2400" dirty="0"/>
          </a:p>
        </p:txBody>
      </p:sp>
      <p:sp>
        <p:nvSpPr>
          <p:cNvPr id="4" name="Slide Number Placeholder 3"/>
          <p:cNvSpPr>
            <a:spLocks noGrp="1"/>
          </p:cNvSpPr>
          <p:nvPr>
            <p:ph type="sldNum" sz="quarter" idx="10"/>
          </p:nvPr>
        </p:nvSpPr>
        <p:spPr/>
        <p:txBody>
          <a:bodyPr/>
          <a:lstStyle/>
          <a:p>
            <a:fld id="{7C414AED-89CE-4A48-8B2B-1B3A5C68EA2A}" type="slidenum">
              <a:rPr lang="en-US" smtClean="0"/>
              <a:t>7</a:t>
            </a:fld>
            <a:endParaRPr lang="en-US" dirty="0"/>
          </a:p>
        </p:txBody>
      </p:sp>
    </p:spTree>
    <p:extLst>
      <p:ext uri="{BB962C8B-B14F-4D97-AF65-F5344CB8AC3E}">
        <p14:creationId xmlns:p14="http://schemas.microsoft.com/office/powerpoint/2010/main" val="30090510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278" y="0"/>
            <a:ext cx="8965721" cy="1179321"/>
          </a:xfrm>
        </p:spPr>
        <p:txBody>
          <a:bodyPr/>
          <a:lstStyle/>
          <a:p>
            <a:r>
              <a:rPr lang="en-US" dirty="0"/>
              <a:t>Quiz Answer #1</a:t>
            </a:r>
          </a:p>
        </p:txBody>
      </p:sp>
      <p:sp>
        <p:nvSpPr>
          <p:cNvPr id="3" name="Content Placeholder 2"/>
          <p:cNvSpPr>
            <a:spLocks noGrp="1"/>
          </p:cNvSpPr>
          <p:nvPr>
            <p:ph idx="1"/>
          </p:nvPr>
        </p:nvSpPr>
        <p:spPr>
          <a:xfrm>
            <a:off x="847165" y="1589518"/>
            <a:ext cx="11126299" cy="4779009"/>
          </a:xfrm>
        </p:spPr>
        <p:txBody>
          <a:bodyPr/>
          <a:lstStyle/>
          <a:p>
            <a:pPr>
              <a:buFont typeface="Wingdings" panose="05000000000000000000" pitchFamily="2" charset="2"/>
              <a:buChar char="þ"/>
            </a:pPr>
            <a:r>
              <a:rPr lang="en-US" dirty="0"/>
              <a:t> Assume the RVSR is authorized to complete single signature MST ratings and proceed with the review.</a:t>
            </a:r>
          </a:p>
          <a:p>
            <a:pPr marL="0" indent="0">
              <a:buNone/>
            </a:pPr>
            <a:endParaRPr lang="en-US" sz="2000" dirty="0"/>
          </a:p>
          <a:p>
            <a:pPr lvl="1"/>
            <a:r>
              <a:rPr lang="en-US" dirty="0"/>
              <a:t>Currently there is no national repository to show which employees have demonstrated a 90% accuracy rate on 10 or more MST cases.  Additionally, verifying the credentials of the person that worked the MST case is not within the scope of the quality review process. Therefore, proceed with the review and only cite a task-based error if there is a critical error otherwise present.</a:t>
            </a:r>
          </a:p>
          <a:p>
            <a:pPr marL="457200" lvl="1" indent="0">
              <a:buNone/>
            </a:pPr>
            <a:endParaRPr lang="en-US" sz="2000" dirty="0"/>
          </a:p>
          <a:p>
            <a:pPr lvl="2">
              <a:buFont typeface="Wingdings" panose="05000000000000000000" pitchFamily="2" charset="2"/>
              <a:buChar char="v"/>
            </a:pPr>
            <a:r>
              <a:rPr lang="pl-PL" sz="2400" dirty="0">
                <a:solidFill>
                  <a:srgbClr val="FF0000"/>
                </a:solidFill>
              </a:rPr>
              <a:t>M21-1 </a:t>
            </a:r>
            <a:r>
              <a:rPr lang="nn-NO" sz="2400" dirty="0">
                <a:solidFill>
                  <a:srgbClr val="FF0000"/>
                </a:solidFill>
              </a:rPr>
              <a:t>III.iv.6.D.7.d</a:t>
            </a:r>
            <a:endParaRPr lang="pl-PL" sz="2400" dirty="0">
              <a:solidFill>
                <a:srgbClr val="FF0000"/>
              </a:solidFill>
            </a:endParaRPr>
          </a:p>
        </p:txBody>
      </p:sp>
      <p:sp>
        <p:nvSpPr>
          <p:cNvPr id="4" name="Slide Number Placeholder 3"/>
          <p:cNvSpPr>
            <a:spLocks noGrp="1"/>
          </p:cNvSpPr>
          <p:nvPr>
            <p:ph type="sldNum" sz="quarter" idx="10"/>
          </p:nvPr>
        </p:nvSpPr>
        <p:spPr/>
        <p:txBody>
          <a:bodyPr/>
          <a:lstStyle/>
          <a:p>
            <a:fld id="{7C414AED-89CE-4A48-8B2B-1B3A5C68EA2A}" type="slidenum">
              <a:rPr lang="en-US" smtClean="0"/>
              <a:t>8</a:t>
            </a:fld>
            <a:endParaRPr lang="en-US" dirty="0"/>
          </a:p>
        </p:txBody>
      </p:sp>
    </p:spTree>
    <p:extLst>
      <p:ext uri="{BB962C8B-B14F-4D97-AF65-F5344CB8AC3E}">
        <p14:creationId xmlns:p14="http://schemas.microsoft.com/office/powerpoint/2010/main" val="365502243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906" y="0"/>
            <a:ext cx="8957094" cy="1179321"/>
          </a:xfrm>
        </p:spPr>
        <p:txBody>
          <a:bodyPr/>
          <a:lstStyle/>
          <a:p>
            <a:r>
              <a:rPr lang="en-US" dirty="0"/>
              <a:t>Quiz Question #2 – Use Mouse to Select Answer</a:t>
            </a:r>
          </a:p>
        </p:txBody>
      </p:sp>
      <p:sp>
        <p:nvSpPr>
          <p:cNvPr id="3" name="Content Placeholder 2"/>
          <p:cNvSpPr>
            <a:spLocks noGrp="1"/>
          </p:cNvSpPr>
          <p:nvPr>
            <p:ph idx="1"/>
          </p:nvPr>
        </p:nvSpPr>
        <p:spPr>
          <a:xfrm>
            <a:off x="847166" y="1589518"/>
            <a:ext cx="11203936" cy="4691641"/>
          </a:xfrm>
        </p:spPr>
        <p:txBody>
          <a:bodyPr/>
          <a:lstStyle/>
          <a:p>
            <a:r>
              <a:rPr lang="en-US" dirty="0"/>
              <a:t>A Veteran claims increased compensation for CAD after undergoing bypass surgery the month prior. A Heart DBQ was completed with the claim, and a stable, linear, non-painful scar of 8 inches on the chest was noted.  </a:t>
            </a:r>
          </a:p>
          <a:p>
            <a:pPr marL="0" indent="0">
              <a:buNone/>
            </a:pPr>
            <a:endParaRPr lang="en-US" sz="1000" dirty="0"/>
          </a:p>
          <a:p>
            <a:pPr lvl="1"/>
            <a:r>
              <a:rPr lang="en-US" b="1" dirty="0">
                <a:effectLst>
                  <a:outerShdw blurRad="38100" dist="38100" dir="2700000" algn="tl">
                    <a:srgbClr val="000000">
                      <a:alpha val="43137"/>
                    </a:srgbClr>
                  </a:outerShdw>
                </a:effectLst>
              </a:rPr>
              <a:t>QUESTION:</a:t>
            </a:r>
            <a:r>
              <a:rPr lang="en-US" dirty="0"/>
              <a:t>  How should the scar be handled on the rating decision?</a:t>
            </a:r>
          </a:p>
          <a:p>
            <a:pPr marL="0" indent="0">
              <a:buNone/>
            </a:pPr>
            <a:endParaRPr lang="en-US" sz="1000" dirty="0"/>
          </a:p>
          <a:p>
            <a:pPr lvl="2">
              <a:buFont typeface="Wingdings" panose="05000000000000000000" pitchFamily="2" charset="2"/>
              <a:buChar char="q"/>
            </a:pPr>
            <a:r>
              <a:rPr lang="en-US" sz="2400" dirty="0"/>
              <a:t>No action necessary; the Veteran did not claim the scar.</a:t>
            </a:r>
          </a:p>
          <a:p>
            <a:pPr marL="914400" lvl="2" indent="0">
              <a:buNone/>
            </a:pPr>
            <a:endParaRPr lang="en-US" sz="600" dirty="0"/>
          </a:p>
          <a:p>
            <a:pPr lvl="2">
              <a:buFont typeface="Wingdings" panose="05000000000000000000" pitchFamily="2" charset="2"/>
              <a:buChar char="q"/>
            </a:pPr>
            <a:r>
              <a:rPr lang="en-US" sz="2400" dirty="0"/>
              <a:t>Send an RFA letter for the scar.</a:t>
            </a:r>
          </a:p>
          <a:p>
            <a:pPr marL="1027113" lvl="2" indent="-171450">
              <a:buFont typeface="Wingdings" panose="05000000000000000000" pitchFamily="2" charset="2"/>
              <a:buChar char="q"/>
            </a:pPr>
            <a:endParaRPr lang="en-US" sz="600" dirty="0"/>
          </a:p>
          <a:p>
            <a:pPr lvl="2">
              <a:buFont typeface="Wingdings" panose="05000000000000000000" pitchFamily="2" charset="2"/>
              <a:buChar char="q"/>
            </a:pPr>
            <a:r>
              <a:rPr lang="en-US" sz="2400" dirty="0"/>
              <a:t>Grant SC for the scar since it is within the scope of the claim.</a:t>
            </a:r>
          </a:p>
        </p:txBody>
      </p:sp>
      <p:sp>
        <p:nvSpPr>
          <p:cNvPr id="4" name="Slide Number Placeholder 3"/>
          <p:cNvSpPr>
            <a:spLocks noGrp="1"/>
          </p:cNvSpPr>
          <p:nvPr>
            <p:ph type="sldNum" sz="quarter" idx="10"/>
          </p:nvPr>
        </p:nvSpPr>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38065993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heme/theme1.xml><?xml version="1.0" encoding="utf-8"?>
<a:theme xmlns:a="http://schemas.openxmlformats.org/drawingml/2006/main" name="Ppt0000000">
  <a:themeElements>
    <a:clrScheme name="Custom 14">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66"/>
      </a:hlink>
      <a:folHlink>
        <a:srgbClr val="000066"/>
      </a:folHlink>
    </a:clrScheme>
    <a:fontScheme name="SecBrfNov2002">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cBrfNov20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ecBrfNov2002 2">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ecBrfNov20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ecBrfNov2002 4">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ecBrfNov2002 5">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ecBrfNov2002 6">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7BC273D991D8B4F842A13ABA0213F79" ma:contentTypeVersion="5" ma:contentTypeDescription="Create a new document." ma:contentTypeScope="" ma:versionID="f2d6b333baec443af91ddf54377c9f9f">
  <xsd:schema xmlns:xsd="http://www.w3.org/2001/XMLSchema" xmlns:xs="http://www.w3.org/2001/XMLSchema" xmlns:p="http://schemas.microsoft.com/office/2006/metadata/properties" targetNamespace="http://schemas.microsoft.com/office/2006/metadata/properties" ma:root="true" ma:fieldsID="d6254111a8e32ab6085427428fc563f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D7B6E5-0F04-4CEF-A7BC-E28EF6BF7FB8}">
  <ds:schemaRefs>
    <ds:schemaRef ds:uri="http://schemas.microsoft.com/office/2006/metadata/propertie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 ds:uri="http://purl.org/dc/terms/"/>
  </ds:schemaRefs>
</ds:datastoreItem>
</file>

<file path=customXml/itemProps2.xml><?xml version="1.0" encoding="utf-8"?>
<ds:datastoreItem xmlns:ds="http://schemas.openxmlformats.org/officeDocument/2006/customXml" ds:itemID="{0132FE8F-02B0-4B9D-9778-F5B524544E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7F841B9-F256-4CB1-97A0-D3BB93DA76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23340</TotalTime>
  <Words>3261</Words>
  <Application>Microsoft Office PowerPoint</Application>
  <PresentationFormat>Widescreen</PresentationFormat>
  <Paragraphs>392</Paragraphs>
  <Slides>53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53</vt:i4>
      </vt:variant>
    </vt:vector>
  </HeadingPairs>
  <TitlesOfParts>
    <vt:vector size="62" baseType="lpstr">
      <vt:lpstr>Arial</vt:lpstr>
      <vt:lpstr>Arial Black</vt:lpstr>
      <vt:lpstr>Calibri</vt:lpstr>
      <vt:lpstr>Century Schoolbook</vt:lpstr>
      <vt:lpstr>Courier New</vt:lpstr>
      <vt:lpstr>Tahoma</vt:lpstr>
      <vt:lpstr>Verdana</vt:lpstr>
      <vt:lpstr>Wingdings</vt:lpstr>
      <vt:lpstr>Ppt0000000</vt:lpstr>
      <vt:lpstr>FOR TMS TRAINING CREDIT</vt:lpstr>
      <vt:lpstr>PowerPoint Presentation</vt:lpstr>
      <vt:lpstr>Welcome to the July 2019 Quality Call</vt:lpstr>
      <vt:lpstr>Agenda</vt:lpstr>
      <vt:lpstr>QUIZ – June 2019 Topics – QUIZ</vt:lpstr>
      <vt:lpstr>Quiz Question Guidance</vt:lpstr>
      <vt:lpstr>Quiz Question #1 – Use Mouse to Select Answer</vt:lpstr>
      <vt:lpstr>Quiz Answer #1</vt:lpstr>
      <vt:lpstr>Quiz Question #2 – Use Mouse to Select Answer</vt:lpstr>
      <vt:lpstr>Quiz Answer #2</vt:lpstr>
      <vt:lpstr>Quiz Question #3 – Use Mouse to Select Answer</vt:lpstr>
      <vt:lpstr>Quiz Answer #3</vt:lpstr>
      <vt:lpstr>What’s New in the M21-1?</vt:lpstr>
      <vt:lpstr>Obtaining Service Records</vt:lpstr>
      <vt:lpstr>Obtaining Service Records</vt:lpstr>
      <vt:lpstr>Obtaining Service Records</vt:lpstr>
      <vt:lpstr>Obtaining Service Records</vt:lpstr>
      <vt:lpstr>Obtaining Service Records</vt:lpstr>
      <vt:lpstr>Obtaining Service Records – Misc.</vt:lpstr>
      <vt:lpstr>Obtaining Service Records – Misc.</vt:lpstr>
      <vt:lpstr>What’s New in the M21-1?</vt:lpstr>
      <vt:lpstr>Reference Laws Tab – VBMS-R</vt:lpstr>
      <vt:lpstr>Reference Laws Tab – VBMS-R</vt:lpstr>
      <vt:lpstr>ERB-S Retirement</vt:lpstr>
      <vt:lpstr>ERB-S Retirement</vt:lpstr>
      <vt:lpstr>ERB-S Retirement</vt:lpstr>
      <vt:lpstr>ERB-S Retirement</vt:lpstr>
      <vt:lpstr>ERB-S Retirement</vt:lpstr>
      <vt:lpstr>Military Sexual Trauma (MST) Checklist</vt:lpstr>
      <vt:lpstr>Military Sexual Trauma (MST) Checklist</vt:lpstr>
      <vt:lpstr>Military Sexual Trauma (MST) Checklist</vt:lpstr>
      <vt:lpstr>Military Sexual Trauma (MST) Checklist</vt:lpstr>
      <vt:lpstr>Q-Tip</vt:lpstr>
      <vt:lpstr>PowerPoint Presentation</vt:lpstr>
      <vt:lpstr>Q-Tip – Clarification Requests For CAPRI Exams</vt:lpstr>
      <vt:lpstr>Q-Tip – Clarification Requests For CAPRI Exams</vt:lpstr>
      <vt:lpstr>Drill Pay and Active Duty Dates</vt:lpstr>
      <vt:lpstr>Drill Pay &amp; Active Duty Dates</vt:lpstr>
      <vt:lpstr>New Quality Assurance Team 214D</vt:lpstr>
      <vt:lpstr>New Quality Assurance Team 214D</vt:lpstr>
      <vt:lpstr>New Quality Assurance Team 214D</vt:lpstr>
      <vt:lpstr>Poll Questions</vt:lpstr>
      <vt:lpstr>Interactive Poll Question Guidance</vt:lpstr>
      <vt:lpstr>Poll Question #1 – Use Mouse to Select Answer</vt:lpstr>
      <vt:lpstr>Poll Question Answer #1</vt:lpstr>
      <vt:lpstr>Poll Question #2 – Use Mouse to Select Answer</vt:lpstr>
      <vt:lpstr>Poll Question Answer #2</vt:lpstr>
      <vt:lpstr>Poll Question #3 – Use Mouse to Select Answer</vt:lpstr>
      <vt:lpstr>Poll Question Answer #3</vt:lpstr>
      <vt:lpstr>Questions – Suggestions – Next Quality Call</vt:lpstr>
      <vt:lpstr>Questions Relating to Today’s QC Topics</vt:lpstr>
      <vt:lpstr>Do You Have Suggestions for Topics?</vt:lpstr>
      <vt:lpstr>Next Quality Call</vt:lpstr>
    </vt:vector>
  </TitlesOfParts>
  <Manager/>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Quality Call July 2019 PowerPoint Presentation</dc:title>
  <dc:subject>VSR, AQRS, SVSR, RVSR, DRO, RQRS, Coach</dc:subject>
  <dc:creator>Author: Department of Veterans Affairs, Veterans Benefits Administration, Compensation Service, STAFF</dc:creator>
  <cp:keywords>quality assurance,issues,trends,authorization quality,rating quality</cp:keywords>
  <dc:description>This is the presentation for the July 2019 Compensation Service Quality Call.</dc:description>
  <cp:lastModifiedBy>Kathy Poole</cp:lastModifiedBy>
  <cp:revision>1433</cp:revision>
  <dcterms:created xsi:type="dcterms:W3CDTF">2014-04-30T02:32:11Z</dcterms:created>
  <dcterms:modified xsi:type="dcterms:W3CDTF">2019-07-24T13:05:54Z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0x01010017BC273D991D8B4F842A13ABA0213F79</vt:lpwstr>
  </property>
  <property fmtid="{D5CDD505-2E9C-101B-9397-08002B2CF9AE}" pid="8" name="Language">
    <vt:lpwstr>en</vt:lpwstr>
  </property>
  <property fmtid="{D5CDD505-2E9C-101B-9397-08002B2CF9AE}" pid="9" name="Type">
    <vt:lpwstr>Presentation</vt:lpwstr>
  </property>
</Properties>
</file>