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8"/>
  </p:notesMasterIdLst>
  <p:sldIdLst>
    <p:sldId id="285" r:id="rId7"/>
    <p:sldId id="286" r:id="rId8"/>
    <p:sldId id="343" r:id="rId9"/>
    <p:sldId id="329" r:id="rId10"/>
    <p:sldId id="299" r:id="rId11"/>
    <p:sldId id="303" r:id="rId12"/>
    <p:sldId id="322" r:id="rId13"/>
    <p:sldId id="291" r:id="rId14"/>
    <p:sldId id="345" r:id="rId15"/>
    <p:sldId id="338" r:id="rId16"/>
    <p:sldId id="370" r:id="rId17"/>
    <p:sldId id="374" r:id="rId18"/>
    <p:sldId id="375" r:id="rId19"/>
    <p:sldId id="371" r:id="rId20"/>
    <p:sldId id="326" r:id="rId21"/>
    <p:sldId id="372" r:id="rId22"/>
    <p:sldId id="373" r:id="rId23"/>
    <p:sldId id="351" r:id="rId24"/>
    <p:sldId id="348" r:id="rId25"/>
    <p:sldId id="350" r:id="rId26"/>
    <p:sldId id="353" r:id="rId27"/>
    <p:sldId id="302" r:id="rId28"/>
    <p:sldId id="349" r:id="rId29"/>
    <p:sldId id="363" r:id="rId30"/>
    <p:sldId id="365" r:id="rId31"/>
    <p:sldId id="366" r:id="rId32"/>
    <p:sldId id="364" r:id="rId33"/>
    <p:sldId id="309" r:id="rId34"/>
    <p:sldId id="311" r:id="rId35"/>
    <p:sldId id="312" r:id="rId36"/>
    <p:sldId id="287"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96" autoAdjust="0"/>
    <p:restoredTop sz="93969" autoAdjust="0"/>
  </p:normalViewPr>
  <p:slideViewPr>
    <p:cSldViewPr>
      <p:cViewPr varScale="1">
        <p:scale>
          <a:sx n="104" d="100"/>
          <a:sy n="104" d="100"/>
        </p:scale>
        <p:origin x="792" y="108"/>
      </p:cViewPr>
      <p:guideLst>
        <p:guide orient="horz" pos="2160"/>
        <p:guide pos="2880"/>
        <p:guide orient="horz" pos="672"/>
        <p:guide pos="288"/>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945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10/9/2019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10/9/2019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10/9/2019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July 9,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Date of Claim (DOC) for all IDES Issues Generally Determined by Date of Receipt of 21-0819 (1 of 2)</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222795" y="905232"/>
            <a:ext cx="8686800" cy="5047536"/>
          </a:xfrm>
          <a:prstGeom prst="rect">
            <a:avLst/>
          </a:prstGeom>
        </p:spPr>
        <p:txBody>
          <a:bodyPr wrap="square">
            <a:spAutoFit/>
          </a:bodyPr>
          <a:lstStyle/>
          <a:p>
            <a:pPr marL="34290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A 2018 update to M21-1.III.ii.2.B.1.b. removed all references to the 21-0819 from the list of prescribed forms for VA claims purposes. This update was: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made to reflect IDES procedural changes that provide IDES participants with the option to decline to file a VA claim, and require a 21-526EZ from those who elect to file a claim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intended only to indicate that when a participant declines to submit a 21-526EZ, the 21-0819 alone is not considered a prescribed form for VA claim purposes. </a:t>
            </a:r>
          </a:p>
          <a:p>
            <a:pPr marL="800100" lvl="1" indent="-342900">
              <a:buSzPct val="120000"/>
              <a:buFont typeface="Arial" panose="020B0604020202020204" pitchFamily="34" charset="0"/>
              <a:buChar char="•"/>
              <a:defRPr/>
            </a:pPr>
            <a:r>
              <a:rPr lang="en-US" sz="2000" b="1" dirty="0">
                <a:solidFill>
                  <a:srgbClr val="000000"/>
                </a:solidFill>
                <a:latin typeface="Arial" panose="020B0604020202020204" pitchFamily="34" charset="0"/>
                <a:cs typeface="Arial" panose="020B0604020202020204" pitchFamily="34" charset="0"/>
              </a:rPr>
              <a:t>not </a:t>
            </a:r>
            <a:r>
              <a:rPr lang="en-US" sz="2000" dirty="0">
                <a:solidFill>
                  <a:srgbClr val="000000"/>
                </a:solidFill>
                <a:latin typeface="Arial" panose="020B0604020202020204" pitchFamily="34" charset="0"/>
                <a:cs typeface="Arial" panose="020B0604020202020204" pitchFamily="34" charset="0"/>
              </a:rPr>
              <a:t>meant to imply any other change to current IDES policy or practice</a:t>
            </a:r>
          </a:p>
          <a:p>
            <a:pPr marL="342900" indent="-342900">
              <a:buSzPct val="120000"/>
              <a:buFont typeface="Wingdings" panose="05000000000000000000" pitchFamily="2" charset="2"/>
              <a:buChar char="Ø"/>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The date VA receives the VA Form 21-0819 will continue to preserve the DOC for all IDES conditions in any IDES case in which the Veteran submits a 21-526EZ at the initial IDES interview</a:t>
            </a:r>
          </a:p>
        </p:txBody>
      </p:sp>
    </p:spTree>
    <p:extLst>
      <p:ext uri="{BB962C8B-B14F-4D97-AF65-F5344CB8AC3E}">
        <p14:creationId xmlns:p14="http://schemas.microsoft.com/office/powerpoint/2010/main" val="752613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Date of Claim (DOC) for all IDES Issues Generally Determined by Date of Receipt of 21-0819 (2 of 2)</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0" y="664254"/>
            <a:ext cx="9071429" cy="5416868"/>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Pct val="120000"/>
              <a:buFont typeface="Wingdings" panose="05000000000000000000" pitchFamily="2" charset="2"/>
              <a:buChar char="Ø"/>
              <a:tabLst/>
              <a:defRPr/>
            </a:pP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 claimed conditions indicated on a 21-526EZ that is submitted as part of the initial interview </a:t>
            </a:r>
            <a:r>
              <a:rPr lang="en-US" sz="2100" dirty="0">
                <a:solidFill>
                  <a:srgbClr val="000000"/>
                </a:solidFill>
                <a:latin typeface="Arial" panose="020B0604020202020204" pitchFamily="34" charset="0"/>
                <a:cs typeface="Arial" panose="020B0604020202020204" pitchFamily="34" charset="0"/>
              </a:rPr>
              <a:t>must</a:t>
            </a: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be</a:t>
            </a: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listed under the EP 689, and </a:t>
            </a:r>
          </a:p>
          <a:p>
            <a:pPr marL="800100" lvl="1" indent="-342900">
              <a:buSzPct val="120000"/>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reflect the same date of contention as the issues indicated on the 21-0819  </a:t>
            </a:r>
          </a:p>
          <a:p>
            <a:pPr lvl="1">
              <a:buSzPct val="120000"/>
              <a:defRPr/>
            </a:pPr>
            <a:endParaRPr lang="en-US" sz="800" dirty="0">
              <a:solidFill>
                <a:srgbClr val="000000"/>
              </a:solidFill>
              <a:latin typeface="Arial" panose="020B0604020202020204" pitchFamily="34" charset="0"/>
              <a:cs typeface="Arial" panose="020B0604020202020204" pitchFamily="34" charset="0"/>
            </a:endParaRPr>
          </a:p>
          <a:p>
            <a:pPr lvl="1" indent="-393700">
              <a:buSzPct val="120000"/>
              <a:buFont typeface="Wingdings" panose="05000000000000000000" pitchFamily="2" charset="2"/>
              <a:buChar char="Ø"/>
              <a:defRPr/>
            </a:pP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Any new issue submitted on 21-526 that is received </a:t>
            </a:r>
            <a:r>
              <a:rPr kumimoji="0" lang="en-US" sz="21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after</a:t>
            </a: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the initial IDES interview:</a:t>
            </a:r>
          </a:p>
          <a:p>
            <a:pPr marL="863600" lvl="2" indent="-342900">
              <a:buSzPct val="120000"/>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must still be listed under the EP 689, but </a:t>
            </a:r>
          </a:p>
          <a:p>
            <a:pPr marL="863600" lvl="2" indent="-342900">
              <a:buSzPct val="120000"/>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would not be considered part of the IDES claim, and</a:t>
            </a:r>
          </a:p>
          <a:p>
            <a:pPr marL="863600" lvl="2" indent="-342900">
              <a:buSzPct val="120000"/>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must have a date of contention to reflect the date the new issue was raised</a:t>
            </a:r>
          </a:p>
          <a:p>
            <a:pPr marL="520700" lvl="2">
              <a:buSzPct val="120000"/>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Pct val="120000"/>
              <a:buFont typeface="Wingdings" panose="05000000000000000000" pitchFamily="2" charset="2"/>
              <a:buChar char="Ø"/>
              <a:tabLst/>
              <a:defRPr/>
            </a:pP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guidance is applicable to all IDES cases</a:t>
            </a:r>
            <a:r>
              <a:rPr lang="en-US" sz="2100" dirty="0">
                <a:solidFill>
                  <a:srgbClr val="000000"/>
                </a:solidFill>
                <a:latin typeface="Arial" panose="020B0604020202020204" pitchFamily="34" charset="0"/>
                <a:cs typeface="Arial" panose="020B0604020202020204" pitchFamily="34" charset="0"/>
              </a:rPr>
              <a:t>, but </a:t>
            </a:r>
            <a:r>
              <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has particular implications in cases involving IDES participants who are not on active duty (NAD)</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In NAD cases, </a:t>
            </a: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date of contention will generally be used to determine the effective date of award</a:t>
            </a:r>
          </a:p>
        </p:txBody>
      </p:sp>
    </p:spTree>
    <p:extLst>
      <p:ext uri="{BB962C8B-B14F-4D97-AF65-F5344CB8AC3E}">
        <p14:creationId xmlns:p14="http://schemas.microsoft.com/office/powerpoint/2010/main" val="214694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Requesting Medical Opinions and/or DRAS Review for Complex Medical Opinions (MO) (1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0" y="619284"/>
            <a:ext cx="9071429" cy="5186035"/>
          </a:xfrm>
          <a:prstGeom prst="rect">
            <a:avLst/>
          </a:prstGeom>
        </p:spPr>
        <p:txBody>
          <a:bodyPr wrap="square">
            <a:spAutoFit/>
          </a:bodyPr>
          <a:lstStyle/>
          <a:p>
            <a:pPr marL="342900" indent="-342900">
              <a:buSzPct val="120000"/>
              <a:buFont typeface="Wingdings" panose="05000000000000000000" pitchFamily="2" charset="2"/>
              <a:buChar char="Ø"/>
              <a:defRPr/>
            </a:pPr>
            <a:endParaRPr lang="en-US" sz="800"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400" dirty="0">
                <a:solidFill>
                  <a:srgbClr val="000000"/>
                </a:solidFill>
                <a:latin typeface="Arial" panose="020B0604020202020204" pitchFamily="34" charset="0"/>
                <a:cs typeface="Arial" panose="020B0604020202020204" pitchFamily="34" charset="0"/>
              </a:rPr>
              <a:t>IDES rating delays are currently attributed to the need for MOs more frequently than any other reason.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These delays are often unavoidable; the need for MO may simply not be apparent until after the case has come under RVSR review.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Still, MSCs play a critical role in the MO process and can help minimize delays by carefully considering the potential need for a medical opinion before requesting exams in IDES claims</a:t>
            </a:r>
          </a:p>
          <a:p>
            <a:pPr marL="342900" indent="-342900">
              <a:buSzPct val="120000"/>
              <a:buFont typeface="Wingdings" panose="05000000000000000000" pitchFamily="2" charset="2"/>
              <a:buChar char="Ø"/>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400" dirty="0">
                <a:solidFill>
                  <a:srgbClr val="000000"/>
                </a:solidFill>
                <a:latin typeface="Arial" panose="020B0604020202020204" pitchFamily="34" charset="0"/>
                <a:cs typeface="Arial" panose="020B0604020202020204" pitchFamily="34" charset="0"/>
              </a:rPr>
              <a:t>IDES MSCs are reminded to of requirements indicated in M21-1 III.i.2.D.6.e, which stipulates MSCs must: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request basic or straightforward MO requests (such as secondary service connection)  </a:t>
            </a:r>
          </a:p>
          <a:p>
            <a:pPr marL="800100" lvl="1" indent="-342900">
              <a:buSzPct val="120000"/>
              <a:buFont typeface="Arial" panose="020B0604020202020204" pitchFamily="34" charset="0"/>
              <a:buChar char="•"/>
              <a:defRPr/>
            </a:pPr>
            <a:r>
              <a:rPr lang="en-US" sz="2000" dirty="0">
                <a:solidFill>
                  <a:srgbClr val="000000"/>
                </a:solidFill>
                <a:latin typeface="Arial" panose="020B0604020202020204" pitchFamily="34" charset="0"/>
                <a:cs typeface="Arial" panose="020B0604020202020204" pitchFamily="34" charset="0"/>
              </a:rPr>
              <a:t>consider whether any claimed or referred conditions are indicated on the participant’s entrance physical and request aggravation opinions accordingly </a:t>
            </a:r>
          </a:p>
          <a:p>
            <a:pPr lvl="1">
              <a:buSzPct val="120000"/>
              <a:defRPr/>
            </a:pPr>
            <a:endParaRPr lang="en-US" sz="19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528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Requesting Medical Opinions  (MO) and/or DRAS Review for Complex MOs (2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0" y="679877"/>
            <a:ext cx="9071429" cy="5339923"/>
          </a:xfrm>
          <a:prstGeom prst="rect">
            <a:avLst/>
          </a:prstGeom>
        </p:spPr>
        <p:txBody>
          <a:bodyPr wrap="square">
            <a:spAutoFit/>
          </a:bodyPr>
          <a:lstStyle/>
          <a:p>
            <a:pPr marL="342900" indent="-342900">
              <a:buSzPct val="120000"/>
              <a:buFont typeface="Wingdings" panose="05000000000000000000" pitchFamily="2" charset="2"/>
              <a:buChar char="Ø"/>
              <a:defRPr/>
            </a:pPr>
            <a:r>
              <a:rPr lang="en-US" sz="1900" dirty="0">
                <a:solidFill>
                  <a:srgbClr val="000000"/>
                </a:solidFill>
                <a:latin typeface="Arial" panose="020B0604020202020204" pitchFamily="34" charset="0"/>
                <a:cs typeface="Arial" panose="020B0604020202020204" pitchFamily="34" charset="0"/>
              </a:rPr>
              <a:t>MSCs may also identify the need for more complex MOs, and/or have some uncertainty about whether a MO is required. In these instances, the MSCs should contact the appropriate DRAS for assistance: </a:t>
            </a:r>
          </a:p>
          <a:p>
            <a:pPr marL="1257300" lvl="2" indent="-342900">
              <a:buSzPct val="12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Army	  	                        </a:t>
            </a:r>
            <a:r>
              <a:rPr lang="en-US" sz="1900" b="1" dirty="0">
                <a:solidFill>
                  <a:srgbClr val="000000"/>
                </a:solidFill>
                <a:latin typeface="Arial" panose="020B0604020202020204" pitchFamily="34" charset="0"/>
                <a:cs typeface="Arial" panose="020B0604020202020204" pitchFamily="34" charset="0"/>
              </a:rPr>
              <a:t>dras.vbasea@va.gov*  </a:t>
            </a:r>
          </a:p>
          <a:p>
            <a:pPr marL="1257300" lvl="2" indent="-342900">
              <a:buSzPct val="12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Air Force	                        desaf.vbapro@va.gov</a:t>
            </a:r>
          </a:p>
          <a:p>
            <a:pPr marL="1257300" lvl="2" indent="-342900">
              <a:buSzPct val="12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Navy or Marine Corps	          des.vbapro@va.gov</a:t>
            </a:r>
          </a:p>
          <a:p>
            <a:pPr lvl="2">
              <a:buSzPct val="120000"/>
              <a:defRPr/>
            </a:pPr>
            <a:endParaRPr lang="en-US" sz="19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1900" dirty="0">
                <a:solidFill>
                  <a:srgbClr val="000000"/>
                </a:solidFill>
                <a:latin typeface="Arial" panose="020B0604020202020204" pitchFamily="34" charset="0"/>
                <a:cs typeface="Arial" panose="020B0604020202020204" pitchFamily="34" charset="0"/>
              </a:rPr>
              <a:t>MSCs must provide sufficient information for DRAS personnel to properly address the request.  At minimum, M21-1 III.i.2.D.6.f. requires that the MSC’s email indicate:</a:t>
            </a:r>
          </a:p>
          <a:p>
            <a:pPr marL="1257300" indent="-342900">
              <a:buSzPct val="13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that complex MO is necessary</a:t>
            </a:r>
          </a:p>
          <a:p>
            <a:pPr marL="1257300" indent="-342900">
              <a:buSzPct val="13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the condition which requires a complex MO, and,</a:t>
            </a:r>
          </a:p>
          <a:p>
            <a:pPr marL="1257300" indent="-342900">
              <a:buSzPct val="130000"/>
              <a:buFont typeface="Arial" panose="020B0604020202020204" pitchFamily="34" charset="0"/>
              <a:buChar char="•"/>
              <a:defRPr/>
            </a:pPr>
            <a:r>
              <a:rPr lang="en-US" sz="1900" dirty="0">
                <a:solidFill>
                  <a:srgbClr val="000000"/>
                </a:solidFill>
                <a:latin typeface="Arial" panose="020B0604020202020204" pitchFamily="34" charset="0"/>
                <a:cs typeface="Arial" panose="020B0604020202020204" pitchFamily="34" charset="0"/>
              </a:rPr>
              <a:t>the reason a complex MO is required </a:t>
            </a:r>
          </a:p>
          <a:p>
            <a:pPr marL="1257300" indent="-342900">
              <a:buSzPct val="130000"/>
              <a:buFont typeface="Arial" panose="020B0604020202020204" pitchFamily="34" charset="0"/>
              <a:buChar char="•"/>
              <a:defRPr/>
            </a:pPr>
            <a:endParaRPr lang="en-US" sz="1900" dirty="0">
              <a:solidFill>
                <a:srgbClr val="000000"/>
              </a:solidFill>
              <a:latin typeface="Arial" panose="020B0604020202020204" pitchFamily="34" charset="0"/>
              <a:cs typeface="Arial" panose="020B0604020202020204" pitchFamily="34" charset="0"/>
            </a:endParaRPr>
          </a:p>
          <a:p>
            <a:pPr marL="342900" indent="-342900">
              <a:buSzPct val="130000"/>
              <a:buFont typeface="Wingdings" panose="05000000000000000000" pitchFamily="2" charset="2"/>
              <a:buChar char="Ø"/>
              <a:defRPr/>
            </a:pPr>
            <a:r>
              <a:rPr lang="en-US" sz="1900" dirty="0">
                <a:solidFill>
                  <a:srgbClr val="000000"/>
                </a:solidFill>
                <a:latin typeface="Arial" panose="020B0604020202020204" pitchFamily="34" charset="0"/>
                <a:cs typeface="Arial" panose="020B0604020202020204" pitchFamily="34" charset="0"/>
              </a:rPr>
              <a:t>To ensure proper DRAS attention, MSCs should use the standard Subject Line: </a:t>
            </a:r>
            <a:r>
              <a:rPr lang="en-US" sz="1900" i="1" dirty="0">
                <a:solidFill>
                  <a:srgbClr val="000000"/>
                </a:solidFill>
                <a:latin typeface="Arial" panose="020B0604020202020204" pitchFamily="34" charset="0"/>
                <a:cs typeface="Arial" panose="020B0604020202020204" pitchFamily="34" charset="0"/>
              </a:rPr>
              <a:t>MSC Complex Medical Opinion Request (VTA Case #)</a:t>
            </a:r>
          </a:p>
          <a:p>
            <a:pPr marL="342900" indent="-342900">
              <a:buSzPct val="130000"/>
              <a:buFont typeface="Wingdings" panose="05000000000000000000" pitchFamily="2" charset="2"/>
              <a:buChar char="Ø"/>
              <a:defRPr/>
            </a:pPr>
            <a:endParaRPr lang="en-US" sz="1900" i="1" dirty="0">
              <a:solidFill>
                <a:srgbClr val="000000"/>
              </a:solidFill>
              <a:latin typeface="Arial" panose="020B0604020202020204" pitchFamily="34" charset="0"/>
              <a:cs typeface="Arial" panose="020B0604020202020204" pitchFamily="34" charset="0"/>
            </a:endParaRPr>
          </a:p>
          <a:p>
            <a:pPr>
              <a:buSzPct val="130000"/>
              <a:defRPr/>
            </a:pPr>
            <a:r>
              <a:rPr lang="en-US" b="1" i="1" dirty="0">
                <a:solidFill>
                  <a:srgbClr val="000000"/>
                </a:solidFill>
                <a:latin typeface="Arial" panose="020B0604020202020204" pitchFamily="34" charset="0"/>
                <a:cs typeface="Arial" panose="020B0604020202020204" pitchFamily="34" charset="0"/>
              </a:rPr>
              <a:t>Note: * New email. Not the mailbox listed in the manual for Seattle MO requests</a:t>
            </a:r>
          </a:p>
        </p:txBody>
      </p:sp>
    </p:spTree>
    <p:extLst>
      <p:ext uri="{BB962C8B-B14F-4D97-AF65-F5344CB8AC3E}">
        <p14:creationId xmlns:p14="http://schemas.microsoft.com/office/powerpoint/2010/main" val="271321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Requesting Medical Opinions and/or DRAS Review for Complex Medical Opinions (3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0" y="619284"/>
            <a:ext cx="9071429" cy="5262979"/>
          </a:xfrm>
          <a:prstGeom prst="rect">
            <a:avLst/>
          </a:prstGeom>
        </p:spPr>
        <p:txBody>
          <a:bodyPr wrap="square">
            <a:spAutoFit/>
          </a:bodyPr>
          <a:lstStyle/>
          <a:p>
            <a:pPr>
              <a:buSzPct val="120000"/>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000" dirty="0">
                <a:solidFill>
                  <a:srgbClr val="000000"/>
                </a:solidFill>
                <a:latin typeface="Arial" panose="020B0604020202020204" pitchFamily="34" charset="0"/>
                <a:cs typeface="Arial" panose="020B0604020202020204" pitchFamily="34" charset="0"/>
              </a:rPr>
              <a:t>M21-1 III.i.2.D.6.f. stipulates that DRAS will respond to MSC requests within 3 business days </a:t>
            </a:r>
          </a:p>
          <a:p>
            <a:pPr>
              <a:buSzPct val="120000"/>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000" dirty="0">
                <a:solidFill>
                  <a:srgbClr val="000000"/>
                </a:solidFill>
                <a:latin typeface="Arial" panose="020B0604020202020204" pitchFamily="34" charset="0"/>
                <a:cs typeface="Arial" panose="020B0604020202020204" pitchFamily="34" charset="0"/>
              </a:rPr>
              <a:t>If the MSC does not receive a response from DRAS within 3 business days, it is recommended that the MSC: </a:t>
            </a:r>
          </a:p>
          <a:p>
            <a:pPr marL="800100" lvl="1" indent="-342900">
              <a:buSzPct val="120000"/>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send a follow-up email to the appropriate DRAS mailbox, and </a:t>
            </a:r>
          </a:p>
          <a:p>
            <a:pPr marL="800100" lvl="1" indent="-342900">
              <a:buSzPct val="120000"/>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if no response is received within 3 business days of the follow up email, notify Compensation Service via IDES.VBACO@va.gov  </a:t>
            </a:r>
          </a:p>
          <a:p>
            <a:pPr lvl="1">
              <a:buSzPct val="120000"/>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000" dirty="0">
                <a:solidFill>
                  <a:srgbClr val="000000"/>
                </a:solidFill>
                <a:latin typeface="Arial" panose="020B0604020202020204" pitchFamily="34" charset="0"/>
                <a:cs typeface="Arial" panose="020B0604020202020204" pitchFamily="34" charset="0"/>
              </a:rPr>
              <a:t>Under no circumstances, should the MSC just move forward with the exam request without resolution of the question of the MO   </a:t>
            </a:r>
          </a:p>
          <a:p>
            <a:pPr>
              <a:buSzPct val="120000"/>
              <a:defRPr/>
            </a:pPr>
            <a:endParaRPr lang="en-US" sz="800" dirty="0">
              <a:solidFill>
                <a:srgbClr val="000000"/>
              </a:solidFill>
              <a:latin typeface="Arial" panose="020B0604020202020204" pitchFamily="34" charset="0"/>
              <a:cs typeface="Arial" panose="020B0604020202020204" pitchFamily="34" charset="0"/>
            </a:endParaRPr>
          </a:p>
          <a:p>
            <a:pPr marL="342900" indent="-342900">
              <a:buSzPct val="120000"/>
              <a:buFont typeface="Wingdings" panose="05000000000000000000" pitchFamily="2" charset="2"/>
              <a:buChar char="Ø"/>
              <a:defRPr/>
            </a:pPr>
            <a:r>
              <a:rPr lang="en-US" sz="2000" dirty="0">
                <a:solidFill>
                  <a:srgbClr val="000000"/>
                </a:solidFill>
                <a:latin typeface="Arial" panose="020B0604020202020204" pitchFamily="34" charset="0"/>
                <a:cs typeface="Arial" panose="020B0604020202020204" pitchFamily="34" charset="0"/>
              </a:rPr>
              <a:t>Related News/Information: </a:t>
            </a:r>
          </a:p>
          <a:p>
            <a:pPr marL="800100" lvl="1" indent="-342900">
              <a:buSzPct val="120000"/>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Compensation Service will soon begin coordinating refresher training on medical opinions for MSCs (more information will be provided as it becomes available) </a:t>
            </a:r>
          </a:p>
          <a:p>
            <a:pPr marL="800100" lvl="1" indent="-342900">
              <a:buSzPct val="120000"/>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VTA enhancements are currently under consideration that will serve to facilitate and manage requests submitted to the DRAS for medical opinion review (as an alternative to the current email process)</a:t>
            </a:r>
          </a:p>
        </p:txBody>
      </p:sp>
    </p:spTree>
    <p:extLst>
      <p:ext uri="{BB962C8B-B14F-4D97-AF65-F5344CB8AC3E}">
        <p14:creationId xmlns:p14="http://schemas.microsoft.com/office/powerpoint/2010/main" val="123941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Returned to Duty (RTD) Notification Letters</a:t>
            </a:r>
            <a:br>
              <a:rPr lang="en-US" sz="2800" dirty="0"/>
            </a:br>
            <a:r>
              <a:rPr lang="en-US" sz="2800" dirty="0"/>
              <a:t> (AMA Implications)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50642"/>
            <a:ext cx="8766630" cy="5186035"/>
          </a:xfrm>
          <a:prstGeom prst="rect">
            <a:avLst/>
          </a:prstGeom>
        </p:spPr>
        <p:txBody>
          <a:bodyPr wrap="square">
            <a:spAutoFit/>
          </a:bodyPr>
          <a:lstStyle/>
          <a:p>
            <a:pPr marL="3429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When AD IDES participants are returned to duty (or otherwise disenrolled from IDES for any reason besides a medical discharge), M21-1,III.i.2.E.2 requires that a notification letter be sent explaining that no further action is being taken on the claim.  This notification letter is: </a:t>
            </a:r>
          </a:p>
          <a:p>
            <a:pPr marL="800100" lvl="1" indent="-342900">
              <a:buFont typeface="Arial" panose="020B0604020202020204" pitchFamily="34" charset="0"/>
              <a:buChar char="•"/>
            </a:pPr>
            <a:r>
              <a:rPr lang="en-US" dirty="0">
                <a:solidFill>
                  <a:srgbClr val="0D0D0D"/>
                </a:solidFill>
                <a:latin typeface="Arial" panose="020B0604020202020204" pitchFamily="34" charset="0"/>
                <a:ea typeface="Times New Roman" panose="02020603050405020304" pitchFamily="18" charset="0"/>
              </a:rPr>
              <a:t>not considered a formal decision letter, and</a:t>
            </a:r>
          </a:p>
          <a:p>
            <a:pPr marL="800100" lvl="1" indent="-342900">
              <a:buFont typeface="Arial" panose="020B0604020202020204" pitchFamily="34" charset="0"/>
              <a:buChar char="•"/>
            </a:pPr>
            <a:r>
              <a:rPr lang="en-US" dirty="0">
                <a:solidFill>
                  <a:srgbClr val="0D0D0D"/>
                </a:solidFill>
                <a:latin typeface="Arial" panose="020B0604020202020204" pitchFamily="34" charset="0"/>
                <a:ea typeface="Times New Roman" panose="02020603050405020304" pitchFamily="18" charset="0"/>
              </a:rPr>
              <a:t>not subject to appeal or AMA requirements</a:t>
            </a:r>
          </a:p>
          <a:p>
            <a:pPr lvl="1"/>
            <a:endParaRPr lang="en-US" sz="800" dirty="0">
              <a:solidFill>
                <a:srgbClr val="0D0D0D"/>
              </a:solidFill>
              <a:latin typeface="Arial" panose="020B0604020202020204" pitchFamily="34" charset="0"/>
              <a:ea typeface="Times New Roman" panose="02020603050405020304" pitchFamily="18" charset="0"/>
            </a:endParaRPr>
          </a:p>
          <a:p>
            <a:pPr marL="288925"/>
            <a:r>
              <a:rPr lang="en-US" sz="1900" b="1" i="1" dirty="0">
                <a:solidFill>
                  <a:srgbClr val="0D0D0D"/>
                </a:solidFill>
                <a:latin typeface="Arial" panose="020B0604020202020204" pitchFamily="34" charset="0"/>
                <a:ea typeface="Times New Roman" panose="02020603050405020304" pitchFamily="18" charset="0"/>
              </a:rPr>
              <a:t>Rationale: </a:t>
            </a:r>
            <a:r>
              <a:rPr lang="en-US" sz="1900" dirty="0">
                <a:solidFill>
                  <a:srgbClr val="0D0D0D"/>
                </a:solidFill>
                <a:latin typeface="Arial" panose="020B0604020202020204" pitchFamily="34" charset="0"/>
                <a:ea typeface="Times New Roman" panose="02020603050405020304" pitchFamily="18" charset="0"/>
              </a:rPr>
              <a:t>VA will consider applications from AD IDES participants as formal VA claims (and will make a formal decision) only if the participant is medically discharged via IDES.  AD IDES participants who are found fit and RTD, (or otherwise disenrolled), do not get a decision or appeal rights  </a:t>
            </a:r>
          </a:p>
          <a:p>
            <a:endParaRPr lang="en-US" sz="1900" dirty="0">
              <a:solidFill>
                <a:srgbClr val="0D0D0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IDES participants who are NAD, who are found fit and RTD are also sent notification letters explaining that they’ve been disenrolled from IDES, but VA will continue to process their claim outside of the IDES program. Here again, this notice is: </a:t>
            </a:r>
          </a:p>
          <a:p>
            <a:pPr marL="800100" lvl="1" indent="-342900">
              <a:buFont typeface="Arial" panose="020B0604020202020204" pitchFamily="34" charset="0"/>
              <a:buChar char="•"/>
            </a:pPr>
            <a:r>
              <a:rPr lang="en-US" dirty="0">
                <a:solidFill>
                  <a:srgbClr val="0D0D0D"/>
                </a:solidFill>
                <a:latin typeface="Arial" panose="020B0604020202020204" pitchFamily="34" charset="0"/>
                <a:ea typeface="Times New Roman" panose="02020603050405020304" pitchFamily="18" charset="0"/>
              </a:rPr>
              <a:t>not a formal decision letter, and </a:t>
            </a:r>
          </a:p>
          <a:p>
            <a:pPr marL="800100" lvl="1" indent="-342900">
              <a:buFont typeface="Arial" panose="020B0604020202020204" pitchFamily="34" charset="0"/>
              <a:buChar char="•"/>
            </a:pPr>
            <a:r>
              <a:rPr lang="en-US" dirty="0">
                <a:solidFill>
                  <a:srgbClr val="0D0D0D"/>
                </a:solidFill>
                <a:latin typeface="Arial" panose="020B0604020202020204" pitchFamily="34" charset="0"/>
                <a:ea typeface="Times New Roman" panose="02020603050405020304" pitchFamily="18" charset="0"/>
              </a:rPr>
              <a:t>is not subject to appeal/AMA notification requirements</a:t>
            </a:r>
          </a:p>
        </p:txBody>
      </p:sp>
    </p:spTree>
    <p:extLst>
      <p:ext uri="{BB962C8B-B14F-4D97-AF65-F5344CB8AC3E}">
        <p14:creationId xmlns:p14="http://schemas.microsoft.com/office/powerpoint/2010/main" val="2390827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AMA Reminders: </a:t>
            </a:r>
            <a:br>
              <a:rPr lang="en-US" sz="2800" dirty="0"/>
            </a:br>
            <a:r>
              <a:rPr lang="en-US" sz="2800" dirty="0"/>
              <a:t>Handling Previously Denied Issues in IDES (1 of 2)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74385" y="1066800"/>
            <a:ext cx="8995230" cy="4478149"/>
          </a:xfrm>
          <a:prstGeom prst="rect">
            <a:avLst/>
          </a:prstGeom>
        </p:spPr>
        <p:txBody>
          <a:bodyPr wrap="square">
            <a:spAutoFit/>
          </a:bodyPr>
          <a:lstStyle/>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Conditions that have been previously denied by VA are now considered supplemental claims.  </a:t>
            </a:r>
          </a:p>
          <a:p>
            <a:pPr marL="965200" lvl="1" indent="-342900">
              <a:buFont typeface="Arial" panose="020B0604020202020204" pitchFamily="34" charset="0"/>
              <a:buChar char="•"/>
            </a:pPr>
            <a:r>
              <a:rPr lang="en-US" sz="1900" dirty="0">
                <a:solidFill>
                  <a:srgbClr val="0D0D0D"/>
                </a:solidFill>
                <a:latin typeface="Arial" panose="020B0604020202020204" pitchFamily="34" charset="0"/>
                <a:ea typeface="Times New Roman" panose="02020603050405020304" pitchFamily="18" charset="0"/>
              </a:rPr>
              <a:t>These conditions are no longer considered formally claimed when indicated on a 21-526EZ (or 21-0819) alone </a:t>
            </a:r>
          </a:p>
          <a:p>
            <a:pPr marL="622300" lvl="1"/>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Previously denied conditions will only be examined/considered in IDES if they have been referred as potentially unfitting conditions </a:t>
            </a:r>
          </a:p>
          <a:p>
            <a:pPr marL="165100"/>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If a previously denied condition is indicated on a 21-526EZ or 21-0819, the MSC must handle this as a request for application</a:t>
            </a:r>
          </a:p>
          <a:p>
            <a:pPr marL="165100"/>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If the participant indicates their intention to claim a previously denied condition</a:t>
            </a:r>
            <a:r>
              <a:rPr lang="en-US" sz="1900" i="1" dirty="0">
                <a:solidFill>
                  <a:srgbClr val="0D0D0D"/>
                </a:solidFill>
                <a:latin typeface="Arial" panose="020B0604020202020204" pitchFamily="34" charset="0"/>
                <a:ea typeface="Times New Roman" panose="02020603050405020304" pitchFamily="18" charset="0"/>
              </a:rPr>
              <a:t> before </a:t>
            </a:r>
            <a:r>
              <a:rPr lang="en-US" sz="1900" dirty="0">
                <a:solidFill>
                  <a:srgbClr val="0D0D0D"/>
                </a:solidFill>
                <a:latin typeface="Arial" panose="020B0604020202020204" pitchFamily="34" charset="0"/>
                <a:ea typeface="Times New Roman" panose="02020603050405020304" pitchFamily="18" charset="0"/>
              </a:rPr>
              <a:t>completing the 21-526EZ, the MSC can provide the participant with a 21-0995 or 21-0996 (as an alternative to handling the issue as a request for application </a:t>
            </a:r>
          </a:p>
        </p:txBody>
      </p:sp>
    </p:spTree>
    <p:extLst>
      <p:ext uri="{BB962C8B-B14F-4D97-AF65-F5344CB8AC3E}">
        <p14:creationId xmlns:p14="http://schemas.microsoft.com/office/powerpoint/2010/main" val="628738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AMA Reminders: </a:t>
            </a:r>
            <a:br>
              <a:rPr lang="en-US" sz="2800" dirty="0"/>
            </a:br>
            <a:r>
              <a:rPr lang="en-US" sz="2800" dirty="0"/>
              <a:t>Handling Previously Denied Issues in IDES (2 of 2)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0" y="678968"/>
            <a:ext cx="8995230" cy="5355312"/>
          </a:xfrm>
          <a:prstGeom prst="rect">
            <a:avLst/>
          </a:prstGeom>
        </p:spPr>
        <p:txBody>
          <a:bodyPr wrap="square">
            <a:spAutoFit/>
          </a:bodyPr>
          <a:lstStyle/>
          <a:p>
            <a:pPr marL="508000" indent="-342900">
              <a:buFont typeface="Wingdings" panose="05000000000000000000" pitchFamily="2" charset="2"/>
              <a:buChar char="Ø"/>
            </a:pPr>
            <a:endParaRPr lang="en-US" sz="1900" dirty="0">
              <a:solidFill>
                <a:srgbClr val="0D0D0D"/>
              </a:solidFill>
              <a:latin typeface="Arial" panose="020B0604020202020204" pitchFamily="34" charset="0"/>
              <a:ea typeface="Times New Roman" panose="02020603050405020304" pitchFamily="18" charset="0"/>
            </a:endParaRPr>
          </a:p>
          <a:p>
            <a:pPr marL="508000" lvl="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The MSC does not need to send the request for application letter if/when the previously denied condition is not listed on the 21-526EZ, or the participant has already submitted the 21-0995/6 for the condition  </a:t>
            </a:r>
          </a:p>
          <a:p>
            <a:pPr marL="508000" indent="-342900">
              <a:buFont typeface="Wingdings" panose="05000000000000000000" pitchFamily="2" charset="2"/>
              <a:buChar char="Ø"/>
            </a:pPr>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Request For Applications letters will direct the claimant to submit the appropriate prescribed form to the appropriate claims intake center</a:t>
            </a:r>
          </a:p>
          <a:p>
            <a:pPr marL="165100"/>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If a participant submits a 21-0995/6 to the MSC, the MSC must: </a:t>
            </a:r>
          </a:p>
          <a:p>
            <a:pPr marL="965200" lvl="1" indent="-342900">
              <a:buFont typeface="Arial" panose="020B0604020202020204" pitchFamily="34" charset="0"/>
              <a:buChar char="•"/>
            </a:pPr>
            <a:r>
              <a:rPr lang="en-US" sz="1900" dirty="0">
                <a:solidFill>
                  <a:srgbClr val="0D0D0D"/>
                </a:solidFill>
                <a:latin typeface="Arial" panose="020B0604020202020204" pitchFamily="34" charset="0"/>
                <a:ea typeface="Times New Roman" panose="02020603050405020304" pitchFamily="18" charset="0"/>
              </a:rPr>
              <a:t>accept the form from the participant, </a:t>
            </a:r>
          </a:p>
          <a:p>
            <a:pPr marL="965200" lvl="1" indent="-342900">
              <a:buFont typeface="Arial" panose="020B0604020202020204" pitchFamily="34" charset="0"/>
              <a:buChar char="•"/>
            </a:pPr>
            <a:r>
              <a:rPr lang="en-US" sz="1900" dirty="0">
                <a:solidFill>
                  <a:srgbClr val="0D0D0D"/>
                </a:solidFill>
                <a:latin typeface="Arial" panose="020B0604020202020204" pitchFamily="34" charset="0"/>
                <a:ea typeface="Times New Roman" panose="02020603050405020304" pitchFamily="18" charset="0"/>
              </a:rPr>
              <a:t>date stamp the form, </a:t>
            </a:r>
          </a:p>
          <a:p>
            <a:pPr marL="965200" lvl="1" indent="-342900">
              <a:buFont typeface="Arial" panose="020B0604020202020204" pitchFamily="34" charset="0"/>
              <a:buChar char="•"/>
            </a:pPr>
            <a:r>
              <a:rPr lang="en-US" sz="1900" dirty="0">
                <a:solidFill>
                  <a:srgbClr val="0D0D0D"/>
                </a:solidFill>
                <a:latin typeface="Arial" panose="020B0604020202020204" pitchFamily="34" charset="0"/>
                <a:ea typeface="Times New Roman" panose="02020603050405020304" pitchFamily="18" charset="0"/>
              </a:rPr>
              <a:t>ensure the application is sent to the scanning vendor  </a:t>
            </a:r>
          </a:p>
          <a:p>
            <a:pPr marL="965200" lvl="1" indent="-342900">
              <a:buFont typeface="Arial" panose="020B0604020202020204" pitchFamily="34" charset="0"/>
              <a:buChar char="•"/>
            </a:pPr>
            <a:r>
              <a:rPr lang="en-US" sz="1900" dirty="0">
                <a:solidFill>
                  <a:srgbClr val="0D0D0D"/>
                </a:solidFill>
                <a:latin typeface="Arial" panose="020B0604020202020204" pitchFamily="34" charset="0"/>
                <a:ea typeface="Times New Roman" panose="02020603050405020304" pitchFamily="18" charset="0"/>
              </a:rPr>
              <a:t>Take no other action on the supplemental claim </a:t>
            </a:r>
          </a:p>
          <a:p>
            <a:pPr marL="165100"/>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MSCs do not place supplemental claims under EP control </a:t>
            </a:r>
          </a:p>
          <a:p>
            <a:pPr marL="508000" indent="-342900">
              <a:buFont typeface="Wingdings" panose="05000000000000000000" pitchFamily="2" charset="2"/>
              <a:buChar char="Ø"/>
            </a:pPr>
            <a:endParaRPr lang="en-US" sz="1900" dirty="0">
              <a:solidFill>
                <a:srgbClr val="0D0D0D"/>
              </a:solidFill>
              <a:latin typeface="Arial" panose="020B0604020202020204" pitchFamily="34" charset="0"/>
              <a:ea typeface="Times New Roman" panose="02020603050405020304" pitchFamily="18" charset="0"/>
            </a:endParaRPr>
          </a:p>
          <a:p>
            <a:pPr marL="508000" indent="-342900">
              <a:buFont typeface="Wingdings" panose="05000000000000000000" pitchFamily="2" charset="2"/>
              <a:buChar char="Ø"/>
            </a:pPr>
            <a:r>
              <a:rPr lang="en-US" sz="1900" dirty="0">
                <a:solidFill>
                  <a:srgbClr val="0D0D0D"/>
                </a:solidFill>
                <a:latin typeface="Arial" panose="020B0604020202020204" pitchFamily="34" charset="0"/>
                <a:ea typeface="Times New Roman" panose="02020603050405020304" pitchFamily="18" charset="0"/>
              </a:rPr>
              <a:t>Further information is in the document, </a:t>
            </a:r>
            <a:r>
              <a:rPr lang="en-US" sz="1900" i="1" dirty="0">
                <a:solidFill>
                  <a:srgbClr val="0D0D0D"/>
                </a:solidFill>
                <a:latin typeface="Arial" panose="020B0604020202020204" pitchFamily="34" charset="0"/>
                <a:ea typeface="Times New Roman" panose="02020603050405020304" pitchFamily="18" charset="0"/>
              </a:rPr>
              <a:t>Implications of AMA in IDES,</a:t>
            </a:r>
            <a:r>
              <a:rPr lang="en-US" sz="1900" dirty="0">
                <a:solidFill>
                  <a:srgbClr val="0D0D0D"/>
                </a:solidFill>
                <a:latin typeface="Arial" panose="020B0604020202020204" pitchFamily="34" charset="0"/>
                <a:ea typeface="Times New Roman" panose="02020603050405020304" pitchFamily="18" charset="0"/>
              </a:rPr>
              <a:t> posted on the IDES Homepage</a:t>
            </a:r>
          </a:p>
        </p:txBody>
      </p:sp>
    </p:spTree>
    <p:extLst>
      <p:ext uri="{BB962C8B-B14F-4D97-AF65-F5344CB8AC3E}">
        <p14:creationId xmlns:p14="http://schemas.microsoft.com/office/powerpoint/2010/main" val="195252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152400" y="-76200"/>
            <a:ext cx="9525000" cy="731520"/>
          </a:xfrm>
        </p:spPr>
        <p:txBody>
          <a:bodyPr>
            <a:noAutofit/>
          </a:bodyPr>
          <a:lstStyle/>
          <a:p>
            <a:r>
              <a:rPr lang="en-US" sz="4000" dirty="0"/>
              <a:t>Failure to Report for SHA Exam</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63000"/>
            <a:ext cx="8382000" cy="5509200"/>
          </a:xfrm>
          <a:prstGeom prst="rect">
            <a:avLst/>
          </a:prstGeom>
        </p:spPr>
        <p:txBody>
          <a:bodyPr wrap="square">
            <a:spAutoFit/>
          </a:bodyPr>
          <a:lstStyle/>
          <a:p>
            <a:pPr marL="342900" lvl="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M21-1, III, i.2.D.7.k describes the actions an MSC must take when an IDES participant fails to report for VA examinations; specifically, the reference stipulates that when a participant fails to report for examinations related to referred conditions, the examinations must be rescheduled.  However, if the participant misses exams for claimed conditions without good cause, the claim can move forward</a:t>
            </a:r>
          </a:p>
          <a:p>
            <a:pPr marL="342900" lvl="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Although the SHA examination is not specifically discussed in M21-1, III, i.2.D.7.k, the same principles apply—the question of whether referred conditions have been examined remains the key consideration </a:t>
            </a:r>
          </a:p>
          <a:p>
            <a:pPr marL="342900" lvl="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If the SHA appointment is missed without good cause, and any referred condition was to be evaluated as part of the SHA exam, the SHA must be rescheduled.  However, if all referred conditions had been evaluated as part of specialist examinations, the SHA does not need to be rescheduled</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22963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23079"/>
            <a:ext cx="8382000" cy="1938992"/>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As outreach specialists and VA’s frontline contact with SMs and Veterans, it is vital that we are realistic in our communications regarding claims processing times.  Below is the current program timeliness data (ADC) as of July 1, 2019</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6B9BF48E-2415-4866-9C85-FDEC90037AC3}"/>
              </a:ext>
            </a:extLst>
          </p:cNvPr>
          <p:cNvGraphicFramePr>
            <a:graphicFrameLocks noGrp="1"/>
          </p:cNvGraphicFramePr>
          <p:nvPr>
            <p:extLst>
              <p:ext uri="{D42A27DB-BD31-4B8C-83A1-F6EECF244321}">
                <p14:modId xmlns:p14="http://schemas.microsoft.com/office/powerpoint/2010/main" val="975427972"/>
              </p:ext>
            </p:extLst>
          </p:nvPr>
        </p:nvGraphicFramePr>
        <p:xfrm>
          <a:off x="609600" y="2743200"/>
          <a:ext cx="8113295" cy="2743200"/>
        </p:xfrm>
        <a:graphic>
          <a:graphicData uri="http://schemas.openxmlformats.org/drawingml/2006/table">
            <a:tbl>
              <a:tblPr firstRow="1" firstCol="1" bandRow="1"/>
              <a:tblGrid>
                <a:gridCol w="4518797">
                  <a:extLst>
                    <a:ext uri="{9D8B030D-6E8A-4147-A177-3AD203B41FA5}">
                      <a16:colId xmlns:a16="http://schemas.microsoft.com/office/drawing/2014/main" val="735311675"/>
                    </a:ext>
                  </a:extLst>
                </a:gridCol>
                <a:gridCol w="3594498">
                  <a:extLst>
                    <a:ext uri="{9D8B030D-6E8A-4147-A177-3AD203B41FA5}">
                      <a16:colId xmlns:a16="http://schemas.microsoft.com/office/drawing/2014/main" val="1595068963"/>
                    </a:ext>
                  </a:extLst>
                </a:gridCol>
              </a:tblGrid>
              <a:tr h="165100">
                <a:tc>
                  <a:txBody>
                    <a:bodyPr/>
                    <a:lstStyle/>
                    <a:p>
                      <a:pPr marL="0" marR="0" algn="ctr">
                        <a:spcBef>
                          <a:spcPts val="0"/>
                        </a:spcBef>
                        <a:spcAft>
                          <a:spcPts val="0"/>
                        </a:spcAft>
                      </a:pPr>
                      <a:br>
                        <a:rPr lang="en-US" sz="2000" dirty="0">
                          <a:effectLst/>
                          <a:latin typeface="Arial" panose="020B0604020202020204" pitchFamily="34" charset="0"/>
                          <a:ea typeface="Times New Roman" panose="02020603050405020304" pitchFamily="18" charset="0"/>
                        </a:rPr>
                      </a:br>
                      <a:r>
                        <a:rPr lang="en-US" sz="2000" b="1" dirty="0">
                          <a:solidFill>
                            <a:srgbClr val="000000"/>
                          </a:solidFill>
                          <a:effectLst/>
                          <a:latin typeface="Arial" panose="020B0604020202020204" pitchFamily="34" charset="0"/>
                          <a:ea typeface="Times New Roman" panose="02020603050405020304" pitchFamily="18" charset="0"/>
                        </a:rPr>
                        <a:t> June 2019</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ADC</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7883008"/>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Claim Dev (AD/NAD) </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5/19</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194897"/>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Exams to PEBLO</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4</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7472706"/>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Medical Stage</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44</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0914483"/>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Proposed Ratings (AD/NAD)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39/44</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8274281"/>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Recon Ratings</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17</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9295050"/>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Exit Interviews</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9</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155576"/>
                  </a:ext>
                </a:extLst>
              </a:tr>
              <a:tr h="1955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Final Ratings (AD)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33</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588480"/>
                  </a:ext>
                </a:extLst>
              </a:tr>
            </a:tbl>
          </a:graphicData>
        </a:graphic>
      </p:graphicFrame>
      <p:sp>
        <p:nvSpPr>
          <p:cNvPr id="7" name="Rectangle 1">
            <a:extLst>
              <a:ext uri="{FF2B5EF4-FFF2-40B4-BE49-F238E27FC236}">
                <a16:creationId xmlns:a16="http://schemas.microsoft.com/office/drawing/2014/main" id="{6936824A-F7D4-4E85-B8F6-AAF06EE95BCC}"/>
              </a:ext>
            </a:extLst>
          </p:cNvPr>
          <p:cNvSpPr>
            <a:spLocks noChangeArrowheads="1"/>
          </p:cNvSpPr>
          <p:nvPr/>
        </p:nvSpPr>
        <p:spPr bwMode="auto">
          <a:xfrm>
            <a:off x="1095238" y="5562600"/>
            <a:ext cx="68295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Source:</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VTA Completed Reports July 1, 2019 (9am ET)</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852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4)</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89950" y="914400"/>
            <a:ext cx="7663316" cy="1754326"/>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Q and A’s from the June 2019 Exam Liaison Call</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200" dirty="0"/>
              <a:t>SMs not Filing a VA Claim and Use </a:t>
            </a:r>
            <a:br>
              <a:rPr lang="en-US" sz="3200" dirty="0"/>
            </a:br>
            <a:r>
              <a:rPr lang="en-US" sz="3200" dirty="0"/>
              <a:t>of VA Form 21-526EZ </a:t>
            </a:r>
          </a:p>
        </p:txBody>
      </p:sp>
      <p:sp>
        <p:nvSpPr>
          <p:cNvPr id="3" name="Rectangle 2">
            <a:extLst>
              <a:ext uri="{FF2B5EF4-FFF2-40B4-BE49-F238E27FC236}">
                <a16:creationId xmlns:a16="http://schemas.microsoft.com/office/drawing/2014/main" id="{73EC1489-2703-44AF-B1BB-0D04153C9B6D}"/>
              </a:ext>
            </a:extLst>
          </p:cNvPr>
          <p:cNvSpPr/>
          <p:nvPr/>
        </p:nvSpPr>
        <p:spPr>
          <a:xfrm>
            <a:off x="381000" y="762000"/>
            <a:ext cx="8229600" cy="4893647"/>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are reminded of M21-1, III, i.2.D.4.a (step 5), which describes how MSCs should handle situations in which IDES participants decline to file a claim VA.  In these situations, MSCs must ensure that the participant’s decision is appropriately documented</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must encourage the participant to complete a 21-4138 indicating their decision not to file; if the participant declines/refuses to complete a 21-4138, the MSC should document the discussion/decision on a VA Form 27-0820</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No VA Form 21-526EZ should be provided/completed if the participant declines to file a VA claim</a:t>
            </a:r>
          </a:p>
        </p:txBody>
      </p:sp>
    </p:spTree>
    <p:extLst>
      <p:ext uri="{BB962C8B-B14F-4D97-AF65-F5344CB8AC3E}">
        <p14:creationId xmlns:p14="http://schemas.microsoft.com/office/powerpoint/2010/main" val="1785370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STR Certification from PEBLO</a:t>
            </a:r>
          </a:p>
        </p:txBody>
      </p:sp>
      <p:sp>
        <p:nvSpPr>
          <p:cNvPr id="3" name="Rectangle 2">
            <a:extLst>
              <a:ext uri="{FF2B5EF4-FFF2-40B4-BE49-F238E27FC236}">
                <a16:creationId xmlns:a16="http://schemas.microsoft.com/office/drawing/2014/main" id="{6B089AC6-DD1C-49FF-BDE7-0145B784FDB0}"/>
              </a:ext>
            </a:extLst>
          </p:cNvPr>
          <p:cNvSpPr/>
          <p:nvPr/>
        </p:nvSpPr>
        <p:spPr>
          <a:xfrm>
            <a:off x="17371" y="924342"/>
            <a:ext cx="8998860" cy="2308324"/>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and DRAS’ are reminded that the certification of the STRs is now under Section III (Statement of Complete and Current STR, blocks 20-22) of the 21-0819</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 previous stand-alone Certification Memo is no longer used/required </a:t>
            </a:r>
          </a:p>
        </p:txBody>
      </p:sp>
    </p:spTree>
    <p:extLst>
      <p:ext uri="{BB962C8B-B14F-4D97-AF65-F5344CB8AC3E}">
        <p14:creationId xmlns:p14="http://schemas.microsoft.com/office/powerpoint/2010/main" val="901170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400" dirty="0"/>
              <a:t>Number of Claimed Conditions Data Field in VTA</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4154984"/>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VTA v.2.4.3, which was released on June 9, 2019, removed the Total Claimed Conditions and Total Referred/Claimed Conditions data fields from the MSC Tab, and added the Number of Claimed Conditions</a:t>
            </a: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The definition is: If the participant submitted a VA claim, enter the total number of conditions claimed for VA purposes (to include those referred by the Service); if the participant declined to file a VA claim, enter 0</a:t>
            </a: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Ensure you are filling this field in correctly </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487433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F6996E2-852B-4A71-B1DA-5974E033980F}"/>
              </a:ext>
            </a:extLst>
          </p:cNvPr>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a:extLst>
              <a:ext uri="{FF2B5EF4-FFF2-40B4-BE49-F238E27FC236}">
                <a16:creationId xmlns:a16="http://schemas.microsoft.com/office/drawing/2014/main" id="{9CF83BA7-5740-44A5-89B8-7B14824E7355}"/>
              </a:ext>
            </a:extLst>
          </p:cNvPr>
          <p:cNvSpPr>
            <a:spLocks noGrp="1"/>
          </p:cNvSpPr>
          <p:nvPr>
            <p:ph type="title"/>
          </p:nvPr>
        </p:nvSpPr>
        <p:spPr>
          <a:xfrm>
            <a:off x="-80453" y="0"/>
            <a:ext cx="9144000" cy="731520"/>
          </a:xfrm>
        </p:spPr>
        <p:txBody>
          <a:bodyPr>
            <a:noAutofit/>
          </a:bodyPr>
          <a:lstStyle/>
          <a:p>
            <a:r>
              <a:rPr lang="en-US" sz="4000" dirty="0"/>
              <a:t> VTA Access</a:t>
            </a:r>
          </a:p>
        </p:txBody>
      </p:sp>
      <p:sp>
        <p:nvSpPr>
          <p:cNvPr id="7" name="Content Placeholder 6">
            <a:extLst>
              <a:ext uri="{FF2B5EF4-FFF2-40B4-BE49-F238E27FC236}">
                <a16:creationId xmlns:a16="http://schemas.microsoft.com/office/drawing/2014/main" id="{B9B03335-9473-43F7-9CFB-5ADEDD005308}"/>
              </a:ext>
            </a:extLst>
          </p:cNvPr>
          <p:cNvSpPr>
            <a:spLocks noGrp="1"/>
          </p:cNvSpPr>
          <p:nvPr>
            <p:ph idx="1"/>
          </p:nvPr>
        </p:nvSpPr>
        <p:spPr>
          <a:xfrm>
            <a:off x="304800" y="990601"/>
            <a:ext cx="8229600" cy="3733800"/>
          </a:xfrm>
        </p:spPr>
        <p:txBody>
          <a:bodyPr>
            <a:normAutofit fontScale="92500" lnSpcReduction="10000"/>
          </a:bodyPr>
          <a:lstStyle/>
          <a:p>
            <a:pPr>
              <a:buFont typeface="Wingdings" panose="05000000000000000000" pitchFamily="2" charset="2"/>
              <a:buChar char="Ø"/>
            </a:pPr>
            <a:r>
              <a:rPr lang="en-US" sz="2800" dirty="0">
                <a:latin typeface="Arial" panose="020B0604020202020204" pitchFamily="34" charset="0"/>
                <a:cs typeface="Arial" panose="020B0604020202020204" pitchFamily="34" charset="0"/>
              </a:rPr>
              <a:t>The move from the Veterans Information Portal (VIP) to </a:t>
            </a:r>
            <a:r>
              <a:rPr lang="en-US" sz="2800" dirty="0" err="1">
                <a:latin typeface="Arial" panose="020B0604020202020204" pitchFamily="34" charset="0"/>
                <a:cs typeface="Arial" panose="020B0604020202020204" pitchFamily="34" charset="0"/>
              </a:rPr>
              <a:t>AccessVA</a:t>
            </a:r>
            <a:r>
              <a:rPr lang="en-US" sz="2800" dirty="0">
                <a:latin typeface="Arial" panose="020B0604020202020204" pitchFamily="34" charset="0"/>
                <a:cs typeface="Arial" panose="020B0604020202020204" pitchFamily="34" charset="0"/>
              </a:rPr>
              <a:t> in order to access VTA is scheduled for July 22, 2019.  An email will be sent from OFO when the date is official</a:t>
            </a:r>
          </a:p>
          <a:p>
            <a:pPr>
              <a:buFont typeface="Wingdings" panose="05000000000000000000" pitchFamily="2" charset="2"/>
              <a:buChar char="Ø"/>
            </a:pPr>
            <a:r>
              <a:rPr lang="en-US" sz="2800" dirty="0">
                <a:latin typeface="Arial" panose="020B0604020202020204" pitchFamily="34" charset="0"/>
                <a:cs typeface="Arial" panose="020B0604020202020204" pitchFamily="34" charset="0"/>
              </a:rPr>
              <a:t>Other than going through </a:t>
            </a:r>
            <a:r>
              <a:rPr lang="en-US" sz="2800" dirty="0" err="1">
                <a:latin typeface="Arial" panose="020B0604020202020204" pitchFamily="34" charset="0"/>
                <a:cs typeface="Arial" panose="020B0604020202020204" pitchFamily="34" charset="0"/>
              </a:rPr>
              <a:t>AccessVA</a:t>
            </a:r>
            <a:r>
              <a:rPr lang="en-US" sz="2800" dirty="0">
                <a:latin typeface="Arial" panose="020B0604020202020204" pitchFamily="34" charset="0"/>
                <a:cs typeface="Arial" panose="020B0604020202020204" pitchFamily="34" charset="0"/>
              </a:rPr>
              <a:t>, the procedure is the same (PIV and PIN).  New instructions were provided via an email from OFO and will be posted on VTA (Knowledge Center Folder 5)</a:t>
            </a:r>
          </a:p>
          <a:p>
            <a:pPr>
              <a:buFont typeface="Wingdings" panose="05000000000000000000" pitchFamily="2" charset="2"/>
              <a:buChar char="Ø"/>
            </a:pPr>
            <a:r>
              <a:rPr lang="en-US" sz="2800" dirty="0">
                <a:latin typeface="Arial" panose="020B0604020202020204" pitchFamily="34" charset="0"/>
                <a:cs typeface="Arial" panose="020B0604020202020204" pitchFamily="34" charset="0"/>
              </a:rPr>
              <a:t>The </a:t>
            </a:r>
            <a:r>
              <a:rPr lang="en-US" sz="2800" dirty="0" err="1">
                <a:latin typeface="Arial" panose="020B0604020202020204" pitchFamily="34" charset="0"/>
                <a:cs typeface="Arial" panose="020B0604020202020204" pitchFamily="34" charset="0"/>
              </a:rPr>
              <a:t>AccessVA</a:t>
            </a:r>
            <a:r>
              <a:rPr lang="en-US" sz="2800" dirty="0">
                <a:latin typeface="Arial" panose="020B0604020202020204" pitchFamily="34" charset="0"/>
                <a:cs typeface="Arial" panose="020B0604020202020204" pitchFamily="34" charset="0"/>
              </a:rPr>
              <a:t> address is https://vta.va.gov</a:t>
            </a:r>
            <a:endParaRPr lang="en-US" dirty="0"/>
          </a:p>
        </p:txBody>
      </p:sp>
    </p:spTree>
    <p:extLst>
      <p:ext uri="{BB962C8B-B14F-4D97-AF65-F5344CB8AC3E}">
        <p14:creationId xmlns:p14="http://schemas.microsoft.com/office/powerpoint/2010/main" val="2106604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F6996E2-852B-4A71-B1DA-5974E033980F}"/>
              </a:ext>
            </a:extLst>
          </p:cNvPr>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a:extLst>
              <a:ext uri="{FF2B5EF4-FFF2-40B4-BE49-F238E27FC236}">
                <a16:creationId xmlns:a16="http://schemas.microsoft.com/office/drawing/2014/main" id="{9CF83BA7-5740-44A5-89B8-7B14824E7355}"/>
              </a:ext>
            </a:extLst>
          </p:cNvPr>
          <p:cNvSpPr>
            <a:spLocks noGrp="1"/>
          </p:cNvSpPr>
          <p:nvPr>
            <p:ph type="title"/>
          </p:nvPr>
        </p:nvSpPr>
        <p:spPr>
          <a:xfrm>
            <a:off x="-80453" y="0"/>
            <a:ext cx="9144000" cy="731520"/>
          </a:xfrm>
        </p:spPr>
        <p:txBody>
          <a:bodyPr>
            <a:noAutofit/>
          </a:bodyPr>
          <a:lstStyle/>
          <a:p>
            <a:r>
              <a:rPr lang="en-US" sz="4000" dirty="0"/>
              <a:t>SHA and Other Exam Fields</a:t>
            </a:r>
          </a:p>
        </p:txBody>
      </p:sp>
      <p:sp>
        <p:nvSpPr>
          <p:cNvPr id="7" name="Content Placeholder 6">
            <a:extLst>
              <a:ext uri="{FF2B5EF4-FFF2-40B4-BE49-F238E27FC236}">
                <a16:creationId xmlns:a16="http://schemas.microsoft.com/office/drawing/2014/main" id="{B9B03335-9473-43F7-9CFB-5ADEDD005308}"/>
              </a:ext>
            </a:extLst>
          </p:cNvPr>
          <p:cNvSpPr>
            <a:spLocks noGrp="1"/>
          </p:cNvSpPr>
          <p:nvPr>
            <p:ph idx="1"/>
          </p:nvPr>
        </p:nvSpPr>
        <p:spPr>
          <a:xfrm>
            <a:off x="460948" y="685800"/>
            <a:ext cx="8229600" cy="4435124"/>
          </a:xfrm>
        </p:spPr>
        <p:txBody>
          <a:bodyPr>
            <a:noAutofit/>
          </a:bodyPr>
          <a:lstStyle/>
          <a:p>
            <a:pPr>
              <a:spcBef>
                <a:spcPts val="0"/>
              </a:spcBef>
              <a:buFont typeface="Wingdings" panose="05000000000000000000" pitchFamily="2" charset="2"/>
              <a:buChar char="Ø"/>
            </a:pPr>
            <a:r>
              <a:rPr lang="en-US" sz="2400" dirty="0">
                <a:latin typeface="Arial" panose="020B0604020202020204" pitchFamily="34" charset="0"/>
                <a:cs typeface="Arial" panose="020B0604020202020204" pitchFamily="34" charset="0"/>
              </a:rPr>
              <a:t>The data fields and their definition is shown on the Read Ahead. Ensure you are using the fields correctly </a:t>
            </a:r>
          </a:p>
          <a:p>
            <a:pPr>
              <a:spcBef>
                <a:spcPts val="0"/>
              </a:spcBef>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a:latin typeface="Arial" panose="020B0604020202020204" pitchFamily="34" charset="0"/>
                <a:cs typeface="Arial" panose="020B0604020202020204" pitchFamily="34" charset="0"/>
              </a:rPr>
              <a:t>It is the MSCs responsibility to ensure the exams are complete before providing to the PEBLO.  Once exams are provided to the PEBLO, the Other Exam Fields should not be used to order additional exams, even if the DRAS determines exams are insufficient (the DRAS will order the exams, and the MSC will not update exam fields with the DRAS exams), a NARSUM Date has been entered and/or the MTF requests additional exams</a:t>
            </a:r>
          </a:p>
          <a:p>
            <a:pPr>
              <a:spcBef>
                <a:spcPts val="0"/>
              </a:spcBef>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a:latin typeface="Arial" panose="020B0604020202020204" pitchFamily="34" charset="0"/>
                <a:cs typeface="Arial" panose="020B0604020202020204" pitchFamily="34" charset="0"/>
              </a:rPr>
              <a:t>Contact the IDES Mailbox with questions or if you need clarification on the use of these data fields</a:t>
            </a:r>
          </a:p>
        </p:txBody>
      </p:sp>
    </p:spTree>
    <p:extLst>
      <p:ext uri="{BB962C8B-B14F-4D97-AF65-F5344CB8AC3E}">
        <p14:creationId xmlns:p14="http://schemas.microsoft.com/office/powerpoint/2010/main" val="1776627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F6996E2-852B-4A71-B1DA-5974E033980F}"/>
              </a:ext>
            </a:extLst>
          </p:cNvPr>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4" name="Title 3">
            <a:extLst>
              <a:ext uri="{FF2B5EF4-FFF2-40B4-BE49-F238E27FC236}">
                <a16:creationId xmlns:a16="http://schemas.microsoft.com/office/drawing/2014/main" id="{9CF83BA7-5740-44A5-89B8-7B14824E7355}"/>
              </a:ext>
            </a:extLst>
          </p:cNvPr>
          <p:cNvSpPr>
            <a:spLocks noGrp="1"/>
          </p:cNvSpPr>
          <p:nvPr>
            <p:ph type="title"/>
          </p:nvPr>
        </p:nvSpPr>
        <p:spPr>
          <a:xfrm>
            <a:off x="-80453" y="0"/>
            <a:ext cx="9144000" cy="731520"/>
          </a:xfrm>
        </p:spPr>
        <p:txBody>
          <a:bodyPr>
            <a:noAutofit/>
          </a:bodyPr>
          <a:lstStyle/>
          <a:p>
            <a:r>
              <a:rPr lang="en-US" sz="4000" dirty="0"/>
              <a:t>IDES Summit at Providence DRAS</a:t>
            </a:r>
          </a:p>
        </p:txBody>
      </p:sp>
      <p:sp>
        <p:nvSpPr>
          <p:cNvPr id="7" name="Content Placeholder 6">
            <a:extLst>
              <a:ext uri="{FF2B5EF4-FFF2-40B4-BE49-F238E27FC236}">
                <a16:creationId xmlns:a16="http://schemas.microsoft.com/office/drawing/2014/main" id="{B9B03335-9473-43F7-9CFB-5ADEDD005308}"/>
              </a:ext>
            </a:extLst>
          </p:cNvPr>
          <p:cNvSpPr>
            <a:spLocks noGrp="1"/>
          </p:cNvSpPr>
          <p:nvPr>
            <p:ph idx="1"/>
          </p:nvPr>
        </p:nvSpPr>
        <p:spPr>
          <a:xfrm>
            <a:off x="457200" y="731520"/>
            <a:ext cx="8458200" cy="3459480"/>
          </a:xfrm>
        </p:spPr>
        <p:txBody>
          <a:bodyPr>
            <a:normAutofit lnSpcReduction="10000"/>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The IDES Program Office and Providence DRAS will be hosting an IDES Summit the week of August 12th.  The Seattle DRAS, Medical Disability Exam Program Office (contract exams), VHA, DoD and Coast Guard will be in attendance.  The intent of the Summit is to discuss and improve the program’s processes and policy.  If you have a question for any of the attending stakeholders, please submit them to the IDES Mailbox by COB Wednesday, July 31, 2019. </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Please follow the format below when submitting your question to ensure they are captured.  The email  “Subject” line must state “IDES Summit- MSC Question” and provide the specific question on the body of the email</a:t>
            </a:r>
            <a:endParaRPr lang="en-US" sz="1600" dirty="0"/>
          </a:p>
        </p:txBody>
      </p:sp>
      <p:pic>
        <p:nvPicPr>
          <p:cNvPr id="5" name="Picture 4">
            <a:extLst>
              <a:ext uri="{FF2B5EF4-FFF2-40B4-BE49-F238E27FC236}">
                <a16:creationId xmlns:a16="http://schemas.microsoft.com/office/drawing/2014/main" id="{B6E5CD87-5AE8-4BE7-B327-A217B8E878AE}"/>
              </a:ext>
            </a:extLst>
          </p:cNvPr>
          <p:cNvPicPr/>
          <p:nvPr/>
        </p:nvPicPr>
        <p:blipFill>
          <a:blip r:embed="rId2"/>
          <a:stretch>
            <a:fillRect/>
          </a:stretch>
        </p:blipFill>
        <p:spPr>
          <a:xfrm>
            <a:off x="757746" y="3810000"/>
            <a:ext cx="8157653" cy="2266431"/>
          </a:xfrm>
          <a:prstGeom prst="rect">
            <a:avLst/>
          </a:prstGeom>
        </p:spPr>
      </p:pic>
    </p:spTree>
    <p:extLst>
      <p:ext uri="{BB962C8B-B14F-4D97-AF65-F5344CB8AC3E}">
        <p14:creationId xmlns:p14="http://schemas.microsoft.com/office/powerpoint/2010/main" val="195044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3609505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BDD Claims Received via Centralized Mail</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771465"/>
            <a:ext cx="8686800" cy="4832092"/>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Regional Offices and intake sites are reminded to establish all BDD claims received at their locations prior to sending them to the scanning vendor. BDD claims should only be shipped using the Veterans Claims Intake Program (VCIP) process and should not be included in Centralized Mail shipping. (See VCIP Shipping Standard Operating Procedure SOP for further guidance)</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If a BDD claim from another RO is received via the CM portal, the claim should be established using the appropriate intake site/RO and brokered back to the Station of Origination (SOO) for development. It is important to select the appropriate intake site/location, so the SOO remains accurate. If your intake site is not present in VBMS, please send an email to the Pre-Discharge mailbox</a:t>
            </a:r>
          </a:p>
        </p:txBody>
      </p:sp>
    </p:spTree>
    <p:extLst>
      <p:ext uri="{BB962C8B-B14F-4D97-AF65-F5344CB8AC3E}">
        <p14:creationId xmlns:p14="http://schemas.microsoft.com/office/powerpoint/2010/main" val="2283288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t>Current BDD Program </a:t>
            </a:r>
            <a:r>
              <a:rPr lang="en-US" sz="4000" dirty="0"/>
              <a:t>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29</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July 4, 2019</a:t>
            </a:r>
          </a:p>
        </p:txBody>
      </p:sp>
      <p:graphicFrame>
        <p:nvGraphicFramePr>
          <p:cNvPr id="5" name="Table 4">
            <a:extLst>
              <a:ext uri="{FF2B5EF4-FFF2-40B4-BE49-F238E27FC236}">
                <a16:creationId xmlns:a16="http://schemas.microsoft.com/office/drawing/2014/main" id="{2517859B-C7DB-4481-B06A-00BCFF5FF839}"/>
              </a:ext>
            </a:extLst>
          </p:cNvPr>
          <p:cNvGraphicFramePr>
            <a:graphicFrameLocks noGrp="1"/>
          </p:cNvGraphicFramePr>
          <p:nvPr>
            <p:extLst>
              <p:ext uri="{D42A27DB-BD31-4B8C-83A1-F6EECF244321}">
                <p14:modId xmlns:p14="http://schemas.microsoft.com/office/powerpoint/2010/main" val="1333508722"/>
              </p:ext>
            </p:extLst>
          </p:nvPr>
        </p:nvGraphicFramePr>
        <p:xfrm>
          <a:off x="533400" y="2535608"/>
          <a:ext cx="7620000" cy="3352800"/>
        </p:xfrm>
        <a:graphic>
          <a:graphicData uri="http://schemas.openxmlformats.org/drawingml/2006/table">
            <a:tbl>
              <a:tblPr firstRow="1" firstCol="1" bandRow="1"/>
              <a:tblGrid>
                <a:gridCol w="4244051">
                  <a:extLst>
                    <a:ext uri="{9D8B030D-6E8A-4147-A177-3AD203B41FA5}">
                      <a16:colId xmlns:a16="http://schemas.microsoft.com/office/drawing/2014/main" val="1722575553"/>
                    </a:ext>
                  </a:extLst>
                </a:gridCol>
                <a:gridCol w="3375949">
                  <a:extLst>
                    <a:ext uri="{9D8B030D-6E8A-4147-A177-3AD203B41FA5}">
                      <a16:colId xmlns:a16="http://schemas.microsoft.com/office/drawing/2014/main" val="312638896"/>
                    </a:ext>
                  </a:extLst>
                </a:gridCol>
              </a:tblGrid>
              <a:tr h="436680">
                <a:tc>
                  <a:txBody>
                    <a:bodyPr/>
                    <a:lstStyle/>
                    <a:p>
                      <a:pPr marL="0" marR="0" algn="ctr">
                        <a:spcBef>
                          <a:spcPts val="0"/>
                        </a:spcBef>
                        <a:spcAft>
                          <a:spcPts val="0"/>
                        </a:spcAft>
                      </a:pPr>
                      <a:br>
                        <a:rPr lang="en-US" sz="2000" dirty="0">
                          <a:effectLst/>
                          <a:latin typeface="Arial" panose="020B0604020202020204" pitchFamily="34" charset="0"/>
                          <a:ea typeface="Times New Roman" panose="02020603050405020304" pitchFamily="18" charset="0"/>
                        </a:rPr>
                      </a:br>
                      <a:r>
                        <a:rPr lang="en-US" sz="2000" b="1" dirty="0">
                          <a:solidFill>
                            <a:srgbClr val="000000"/>
                          </a:solidFill>
                          <a:effectLst/>
                          <a:latin typeface="Arial" panose="020B0604020202020204" pitchFamily="34" charset="0"/>
                          <a:ea typeface="Times New Roman" panose="02020603050405020304" pitchFamily="18" charset="0"/>
                        </a:rPr>
                        <a:t>July 5, 2019</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BDD</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7941"/>
                  </a:ext>
                </a:extLst>
              </a:tr>
              <a:tr h="23350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Completed FYTD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24,034</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665239"/>
                  </a:ext>
                </a:extLst>
              </a:tr>
              <a:tr h="23350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Receipts FYTD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28,152</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5417702"/>
                  </a:ext>
                </a:extLst>
              </a:tr>
              <a:tr h="23350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Pending</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5,525</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287294"/>
                  </a:ext>
                </a:extLst>
              </a:tr>
              <a:tr h="4366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11,694</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5006584"/>
                  </a:ext>
                </a:extLst>
              </a:tr>
              <a:tr h="43668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41.5%</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060105"/>
                  </a:ext>
                </a:extLst>
              </a:tr>
              <a:tr h="23350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Average Days Pending</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67.5</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970223"/>
                  </a:ext>
                </a:extLst>
              </a:tr>
              <a:tr h="23350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Avg. Days to Complete FYTD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56.5</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0920779"/>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4)</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p:cNvSpPr/>
          <p:nvPr/>
        </p:nvSpPr>
        <p:spPr>
          <a:xfrm>
            <a:off x="-76200" y="965438"/>
            <a:ext cx="8390182" cy="4770537"/>
          </a:xfrm>
          <a:prstGeom prst="rect">
            <a:avLst/>
          </a:prstGeom>
        </p:spPr>
        <p:txBody>
          <a:bodyPr wrap="none">
            <a:spAutoFit/>
          </a:bodyPr>
          <a:lstStyle/>
          <a:p>
            <a:pPr marL="457200" marR="0" lvl="0" indent="-33972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srgbClr val="000000"/>
                </a:solidFill>
                <a:effectLst/>
                <a:uLnTx/>
                <a:uFillTx/>
                <a:latin typeface="Arial"/>
                <a:ea typeface="Times New Roman"/>
                <a:cs typeface="+mn-cs"/>
              </a:rPr>
              <a:t>IDES Specific Topics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DOC for all IDES Issues Generally Determined by </a:t>
            </a:r>
          </a:p>
          <a:p>
            <a:pPr lvl="1"/>
            <a:r>
              <a:rPr lang="en-US" sz="2300" dirty="0">
                <a:solidFill>
                  <a:srgbClr val="000000"/>
                </a:solidFill>
                <a:latin typeface="Arial" panose="020B0604020202020204" pitchFamily="34" charset="0"/>
                <a:cs typeface="Arial" panose="020B0604020202020204" pitchFamily="34" charset="0"/>
              </a:rPr>
              <a:t>Date of Receipt of 21-0819</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Requesting Medical Opinions and/or DRAS Review </a:t>
            </a:r>
          </a:p>
          <a:p>
            <a:pPr lvl="1"/>
            <a:r>
              <a:rPr lang="en-US" sz="2300" dirty="0">
                <a:solidFill>
                  <a:srgbClr val="000000"/>
                </a:solidFill>
                <a:latin typeface="Arial" panose="020B0604020202020204" pitchFamily="34" charset="0"/>
                <a:cs typeface="Arial" panose="020B0604020202020204" pitchFamily="34" charset="0"/>
              </a:rPr>
              <a:t>for Complex Medical Opinions</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Returned to Duty Notification Letters (AMA Implications)</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AMA Reminders: Handling Previously Denied Issues</a:t>
            </a:r>
          </a:p>
          <a:p>
            <a:pPr lvl="1"/>
            <a:r>
              <a:rPr lang="en-US" sz="2300" dirty="0">
                <a:solidFill>
                  <a:srgbClr val="000000"/>
                </a:solidFill>
                <a:latin typeface="Arial" panose="020B0604020202020204" pitchFamily="34" charset="0"/>
                <a:cs typeface="Arial" panose="020B0604020202020204" pitchFamily="34" charset="0"/>
              </a:rPr>
              <a:t>raised in IDES</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Failure to Report for SHA Exam</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Current IDES Program Timeliness</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SMs Filing a VA Claim and use of VA Form 21-526EZ</a:t>
            </a:r>
          </a:p>
          <a:p>
            <a:pPr marL="914400" lvl="1" indent="-457200">
              <a:buFont typeface="Arial" panose="020B0604020202020204" pitchFamily="34" charset="0"/>
              <a:buChar char="•"/>
            </a:pPr>
            <a:r>
              <a:rPr lang="en-US" sz="2300" dirty="0">
                <a:solidFill>
                  <a:srgbClr val="000000"/>
                </a:solidFill>
                <a:latin typeface="Arial" panose="020B0604020202020204" pitchFamily="34" charset="0"/>
                <a:cs typeface="Arial" panose="020B0604020202020204" pitchFamily="34" charset="0"/>
              </a:rPr>
              <a:t>STR Certification from PEBLO</a:t>
            </a:r>
          </a:p>
          <a:p>
            <a:pPr lvl="1"/>
            <a:endParaRPr kumimoji="0" lang="en-US" sz="2300" b="0" i="0" strike="noStrike" kern="1200" cap="none" spc="0" normalizeH="0" baseline="0" noProof="0" dirty="0">
              <a:ln>
                <a:noFill/>
              </a:ln>
              <a:solidFill>
                <a:srgbClr val="000000"/>
              </a:solidFill>
              <a:effectLst/>
              <a:uLnTx/>
              <a:uFillTx/>
              <a:latin typeface="Arial"/>
              <a:ea typeface="Times New Roman"/>
              <a:cs typeface="+mn-cs"/>
            </a:endParaRPr>
          </a:p>
        </p:txBody>
      </p:sp>
    </p:spTree>
    <p:extLst>
      <p:ext uri="{BB962C8B-B14F-4D97-AF65-F5344CB8AC3E}">
        <p14:creationId xmlns:p14="http://schemas.microsoft.com/office/powerpoint/2010/main" val="977006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Question from the Pre-D/BDD Mailbox</a:t>
            </a:r>
          </a:p>
        </p:txBody>
      </p:sp>
      <p:sp>
        <p:nvSpPr>
          <p:cNvPr id="5" name="Rectangle 4">
            <a:extLst>
              <a:ext uri="{FF2B5EF4-FFF2-40B4-BE49-F238E27FC236}">
                <a16:creationId xmlns:a16="http://schemas.microsoft.com/office/drawing/2014/main" id="{C5FCC600-D6CB-4202-A79C-6F36E30E9374}"/>
              </a:ext>
            </a:extLst>
          </p:cNvPr>
          <p:cNvSpPr/>
          <p:nvPr/>
        </p:nvSpPr>
        <p:spPr>
          <a:xfrm>
            <a:off x="203616" y="802898"/>
            <a:ext cx="8458200" cy="5632311"/>
          </a:xfrm>
          <a:prstGeom prst="rect">
            <a:avLst/>
          </a:prstGeom>
        </p:spPr>
        <p:txBody>
          <a:bodyPr wrap="square">
            <a:spAutoFit/>
          </a:bodyPr>
          <a:lstStyle/>
          <a:p>
            <a:pPr>
              <a:tabLst>
                <a:tab pos="457200" algn="l"/>
              </a:tabLst>
            </a:pPr>
            <a:r>
              <a:rPr lang="en-US" sz="2400" b="1" dirty="0">
                <a:solidFill>
                  <a:srgbClr val="000000"/>
                </a:solidFill>
                <a:latin typeface="Arial" panose="020B0604020202020204" pitchFamily="34" charset="0"/>
                <a:ea typeface="Times New Roman" panose="02020603050405020304" pitchFamily="18" charset="0"/>
              </a:rPr>
              <a:t>Question:  </a:t>
            </a:r>
            <a:r>
              <a:rPr lang="en-US" sz="2400" dirty="0">
                <a:solidFill>
                  <a:srgbClr val="000000"/>
                </a:solidFill>
                <a:latin typeface="Arial" panose="020B0604020202020204" pitchFamily="34" charset="0"/>
                <a:ea typeface="Times New Roman" panose="02020603050405020304" pitchFamily="18" charset="0"/>
              </a:rPr>
              <a:t>A recent BDD participant received their decision after being discharged and noticed one of the conditions mentioned on the examination was not claimed on the application. The rating decision did not address the condition nor solicit a claim for the condition; however, the now Veteran would like the condition to be addressed. Does the Veteran need to officially file a claim for the condition or can the claim simply be returned to the rating board for possible service connection?</a:t>
            </a:r>
            <a:r>
              <a:rPr lang="en-US" sz="2400" b="1"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pPr>
              <a:tabLst>
                <a:tab pos="457200" algn="l"/>
              </a:tabLst>
            </a:pPr>
            <a:r>
              <a:rPr lang="en-US" sz="2400" b="1" dirty="0">
                <a:solidFill>
                  <a:srgbClr val="1F497D"/>
                </a:solidFill>
                <a:latin typeface="Arial" panose="020B0604020202020204" pitchFamily="34" charset="0"/>
                <a:ea typeface="Calibri" panose="020F0502020204030204" pitchFamily="34" charset="0"/>
              </a:rPr>
              <a:t> </a:t>
            </a:r>
            <a:endParaRPr lang="en-US" sz="2400" dirty="0">
              <a:solidFill>
                <a:srgbClr val="000000"/>
              </a:solidFill>
              <a:latin typeface="Times New Roman" panose="02020603050405020304" pitchFamily="18" charset="0"/>
              <a:ea typeface="Times New Roman" panose="02020603050405020304" pitchFamily="18" charset="0"/>
            </a:endParaRPr>
          </a:p>
          <a:p>
            <a:pPr>
              <a:tabLst>
                <a:tab pos="457200" algn="l"/>
              </a:tabLst>
            </a:pPr>
            <a:r>
              <a:rPr lang="en-US" sz="2400" b="1" dirty="0">
                <a:solidFill>
                  <a:srgbClr val="1F497D"/>
                </a:solidFill>
                <a:latin typeface="Arial" panose="020B0604020202020204" pitchFamily="34" charset="0"/>
                <a:ea typeface="Calibri" panose="020F0502020204030204" pitchFamily="34" charset="0"/>
              </a:rPr>
              <a:t>Answer:  </a:t>
            </a:r>
            <a:r>
              <a:rPr lang="en-US" sz="2400" dirty="0">
                <a:solidFill>
                  <a:srgbClr val="1F497D"/>
                </a:solidFill>
                <a:latin typeface="Arial" panose="020B0604020202020204" pitchFamily="34" charset="0"/>
                <a:ea typeface="Calibri" panose="020F0502020204030204" pitchFamily="34" charset="0"/>
              </a:rPr>
              <a:t>The Veteran should file a claim for the specific condition on VA Form 21-526ez. If filed within one year of discharge and service connection is established, the effective date will be the day after discharge.  </a:t>
            </a:r>
            <a:endParaRPr lang="en-US" sz="2400" dirty="0">
              <a:solidFill>
                <a:srgbClr val="000000"/>
              </a:solidFill>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31</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4521256</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Coaches Call: </a:t>
            </a:r>
            <a:r>
              <a:rPr lang="en-US" sz="2400" dirty="0">
                <a:solidFill>
                  <a:srgbClr val="000000"/>
                </a:solidFill>
                <a:highlight>
                  <a:srgbClr val="FFFF00"/>
                </a:highlight>
                <a:latin typeface="Arial" panose="020B0604020202020204" pitchFamily="34" charset="0"/>
                <a:ea typeface="Times New Roman"/>
                <a:cs typeface="Arial" panose="020B0604020202020204" pitchFamily="34" charset="0"/>
              </a:rPr>
              <a:t>September 12, 2019</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a:t>
            </a:r>
            <a:r>
              <a:rPr lang="en-US" sz="2400" dirty="0">
                <a:solidFill>
                  <a:srgbClr val="000000"/>
                </a:solidFill>
                <a:highlight>
                  <a:srgbClr val="FFFF00"/>
                </a:highlight>
                <a:latin typeface="Arial" panose="020B0604020202020204" pitchFamily="34" charset="0"/>
                <a:ea typeface="Times New Roman"/>
                <a:cs typeface="Arial" panose="020B0604020202020204" pitchFamily="34" charset="0"/>
              </a:rPr>
              <a:t>September 10</a:t>
            </a:r>
            <a:r>
              <a:rPr lang="en-US" sz="2400" dirty="0">
                <a:highlight>
                  <a:srgbClr val="FFFF00"/>
                </a:highlight>
                <a:latin typeface="Arial" panose="020B0604020202020204" pitchFamily="34" charset="0"/>
                <a:ea typeface="Times New Roman"/>
                <a:cs typeface="Arial" panose="020B0604020202020204" pitchFamily="34" charset="0"/>
              </a:rPr>
              <a:t>, 2019</a:t>
            </a:r>
          </a:p>
          <a:p>
            <a:pPr marL="342900" indent="-288925">
              <a:buFont typeface="Wingdings" panose="05000000000000000000" pitchFamily="2" charset="2"/>
              <a:buChar char="Ø"/>
            </a:pP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44366" y="965438"/>
            <a:ext cx="7779309" cy="3862596"/>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Number of Claimed Conditions Data Field in VTA</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Access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SHA and Other Exam Fields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IDES Summit at Providence DRAS</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Claims Received via Centralized Mail</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232287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(4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5</a:t>
            </a:fld>
            <a:endParaRPr lang="en-US" dirty="0">
              <a:solidFill>
                <a:prstClr val="white"/>
              </a:solidFill>
            </a:endParaRPr>
          </a:p>
        </p:txBody>
      </p:sp>
      <p:sp>
        <p:nvSpPr>
          <p:cNvPr id="4" name="Rectangle 3"/>
          <p:cNvSpPr/>
          <p:nvPr/>
        </p:nvSpPr>
        <p:spPr>
          <a:xfrm>
            <a:off x="243935" y="959068"/>
            <a:ext cx="4580100" cy="3539430"/>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  VA 4521256</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BDD/IDES Coaches Call</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a:p>
            <a:pPr marL="457200" lvl="0" indent="-339725">
              <a:buFont typeface="Wingdings" panose="05000000000000000000" pitchFamily="2" charset="2"/>
              <a:buChar char="Ø"/>
            </a:pPr>
            <a:endParaRPr lang="en-US" sz="2800" dirty="0">
              <a:solidFill>
                <a:srgbClr val="000000"/>
              </a:solidFill>
              <a:latin typeface="Arial"/>
            </a:endParaRPr>
          </a:p>
          <a:p>
            <a:pPr marL="45720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Questions and Answers from the </a:t>
            </a:r>
            <a:br>
              <a:rPr lang="en-US" sz="3200" dirty="0"/>
            </a:br>
            <a:r>
              <a:rPr lang="en-US" sz="3200" dirty="0"/>
              <a:t>June 2019 Exam Liaison Call</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79750" y="962085"/>
            <a:ext cx="8382000" cy="1569660"/>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Looking for guidance regarding exam request issues?  Questions and Answers from the June 2019 Exam Liaison Call have been added to the Exam Liaison Call Notes on the MDEPO Quick Links page</a:t>
            </a:r>
          </a:p>
        </p:txBody>
      </p:sp>
    </p:spTree>
    <p:extLst>
      <p:ext uri="{BB962C8B-B14F-4D97-AF65-F5344CB8AC3E}">
        <p14:creationId xmlns:p14="http://schemas.microsoft.com/office/powerpoint/2010/main" val="409755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1381250501"/>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11486</TotalTime>
  <Words>2718</Words>
  <Application>Microsoft Office PowerPoint</Application>
  <PresentationFormat>On-screen Show (4:3)</PresentationFormat>
  <Paragraphs>254</Paragraphs>
  <Slides>31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31</vt:i4>
      </vt:variant>
    </vt:vector>
  </HeadingPairs>
  <TitlesOfParts>
    <vt:vector size="39" baseType="lpstr">
      <vt:lpstr>Arial</vt:lpstr>
      <vt:lpstr>Calibri</vt:lpstr>
      <vt:lpstr>Myriad Pro</vt:lpstr>
      <vt:lpstr>Times New Roman</vt:lpstr>
      <vt:lpstr>Wingdings</vt:lpstr>
      <vt:lpstr>10_Office Theme</vt:lpstr>
      <vt:lpstr>1_Custom Design</vt:lpstr>
      <vt:lpstr>Custom Design</vt:lpstr>
      <vt:lpstr>PowerPoint Presentation</vt:lpstr>
      <vt:lpstr>Agenda (1 of 4)</vt:lpstr>
      <vt:lpstr>Agenda (2 of 4)</vt:lpstr>
      <vt:lpstr>Agenda (3 of 4)</vt:lpstr>
      <vt:lpstr>Agenda (4 of 4)</vt:lpstr>
      <vt:lpstr>PowerPoint Presentation</vt:lpstr>
      <vt:lpstr>PowerPoint Presentation</vt:lpstr>
      <vt:lpstr>Questions and Answers from the  June 2019 Exam Liaison Call</vt:lpstr>
      <vt:lpstr>PowerPoint Presentation</vt:lpstr>
      <vt:lpstr>Date of Claim (DOC) for all IDES Issues Generally Determined by Date of Receipt of 21-0819 (1 of 2)</vt:lpstr>
      <vt:lpstr>Date of Claim (DOC) for all IDES Issues Generally Determined by Date of Receipt of 21-0819 (2 of 2)</vt:lpstr>
      <vt:lpstr>Requesting Medical Opinions and/or DRAS Review for Complex Medical Opinions (MO) (1 of 3)</vt:lpstr>
      <vt:lpstr>Requesting Medical Opinions  (MO) and/or DRAS Review for Complex MOs (2 of 3)</vt:lpstr>
      <vt:lpstr>Requesting Medical Opinions and/or DRAS Review for Complex Medical Opinions (3 of 3)</vt:lpstr>
      <vt:lpstr>Returned to Duty (RTD) Notification Letters  (AMA Implications)</vt:lpstr>
      <vt:lpstr>AMA Reminders:  Handling Previously Denied Issues in IDES (1 of 2) </vt:lpstr>
      <vt:lpstr>AMA Reminders:  Handling Previously Denied Issues in IDES (2 of 2) </vt:lpstr>
      <vt:lpstr>Failure to Report for SHA Exam</vt:lpstr>
      <vt:lpstr>Current IDES Program Timeliness </vt:lpstr>
      <vt:lpstr>SMs not Filing a VA Claim and Use  of VA Form 21-526EZ </vt:lpstr>
      <vt:lpstr>STR Certification from PEBLO</vt:lpstr>
      <vt:lpstr>VTA Reminders</vt:lpstr>
      <vt:lpstr>Number of Claimed Conditions Data Field in VTA</vt:lpstr>
      <vt:lpstr> VTA Access</vt:lpstr>
      <vt:lpstr>SHA and Other Exam Fields</vt:lpstr>
      <vt:lpstr>IDES Summit at Providence DRAS</vt:lpstr>
      <vt:lpstr>PowerPoint Presentation</vt:lpstr>
      <vt:lpstr>BDD Claims Received via Centralized Mail</vt:lpstr>
      <vt:lpstr>Current BDD Program Timeliness</vt:lpstr>
      <vt:lpstr>Question from the Pre-D/BDD Mailbox</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2019 IDES and BDD Call PowerPoint Presentation</dc:title>
  <dc:creator>Department of Veterans Affairs, Veterans Benefits Administration, Compensation Service, STAFF</dc:creator>
  <cp:keywords>IDES Conference Call</cp:keywords>
  <cp:lastModifiedBy>Kathy Poole</cp:lastModifiedBy>
  <cp:revision>204</cp:revision>
  <cp:lastPrinted>2018-01-09T18:11:21Z</cp:lastPrinted>
  <dcterms:created xsi:type="dcterms:W3CDTF">2017-12-21T16:13:31Z</dcterms:created>
  <dcterms:modified xsi:type="dcterms:W3CDTF">2019-10-09T15:43:53Z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