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317" r:id="rId3"/>
    <p:sldId id="318" r:id="rId4"/>
    <p:sldId id="323" r:id="rId5"/>
    <p:sldId id="330" r:id="rId6"/>
    <p:sldId id="328" r:id="rId7"/>
    <p:sldId id="329" r:id="rId8"/>
    <p:sldId id="331" r:id="rId9"/>
    <p:sldId id="322" r:id="rId10"/>
    <p:sldId id="332" r:id="rId11"/>
    <p:sldId id="320" r:id="rId12"/>
  </p:sldIdLst>
  <p:sldSz cx="9144000" cy="6858000" type="screen4x3"/>
  <p:notesSz cx="7010400" cy="92964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21" autoAdjust="0"/>
    <p:restoredTop sz="48893" autoAdjust="0"/>
  </p:normalViewPr>
  <p:slideViewPr>
    <p:cSldViewPr>
      <p:cViewPr varScale="1">
        <p:scale>
          <a:sx n="54" d="100"/>
          <a:sy n="54" d="100"/>
        </p:scale>
        <p:origin x="213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2273F2-AC38-4C03-8E5C-2CFF03455D9E}" type="datetimeFigureOut">
              <a:rPr lang="en-US" smtClean="0"/>
              <a:t>7/10/2019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mailto:VBATMSHELP.VBAVACO@va.gov"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mailto:PFTNGQUALOVRST.VBACO@va.gov"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dirty="0"/>
              <a:t>This course teaches Fiduciary Service Representatives (FSR) about amendments to Fiduciary Program Manual Chapter 7, </a:t>
            </a:r>
            <a:r>
              <a:rPr lang="en-US" i="1" dirty="0"/>
              <a:t>Promulgation</a:t>
            </a:r>
            <a:r>
              <a:rPr lang="en-US" dirty="0"/>
              <a:t>, relating to the responsibility of finalizing a rating of inability to manage financial affairs when non-conflicting evidence is received during the due process period.</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23">
              <a:defRPr/>
            </a:pPr>
            <a:r>
              <a:rPr lang="en-US" u="sng" dirty="0"/>
              <a:t>Instructor Notes:</a:t>
            </a:r>
            <a:endParaRPr lang="en-US" u="none" dirty="0"/>
          </a:p>
          <a:p>
            <a:pPr marL="0" lvl="1" defTabSz="931723">
              <a:defRPr/>
            </a:pPr>
            <a:endParaRPr lang="en-US" u="sng" dirty="0"/>
          </a:p>
          <a:p>
            <a:r>
              <a:rPr lang="en-US" dirty="0"/>
              <a:t>(Recall)  These</a:t>
            </a:r>
            <a:r>
              <a:rPr lang="en-US" baseline="0" dirty="0"/>
              <a:t> are our learning objectives as stated from the beginning of the training:</a:t>
            </a:r>
            <a:endParaRPr lang="en-US" dirty="0"/>
          </a:p>
          <a:p>
            <a:pPr marL="174708" indent="-174708">
              <a:buFont typeface="Arial" panose="020B0604020202020204" pitchFamily="34" charset="0"/>
              <a:buChar char="•"/>
            </a:pPr>
            <a:r>
              <a:rPr lang="en-US" dirty="0"/>
              <a:t>Discuss background information and the highlights relating to modification of Fiduciary Program Manual (FPM) Chapter 7, </a:t>
            </a:r>
            <a:r>
              <a:rPr lang="en-US" i="1" dirty="0"/>
              <a:t>Promulgation</a:t>
            </a:r>
          </a:p>
          <a:p>
            <a:pPr marL="174708" indent="-174708">
              <a:buFont typeface="Arial" panose="020B0604020202020204" pitchFamily="34" charset="0"/>
              <a:buChar char="•"/>
            </a:pPr>
            <a:r>
              <a:rPr lang="en-US" i="0" dirty="0"/>
              <a:t>Define two new terms introduced into FPM Chapter 7, </a:t>
            </a:r>
            <a:r>
              <a:rPr lang="en-US" i="1" dirty="0"/>
              <a:t>Promulgation</a:t>
            </a:r>
            <a:endParaRPr lang="en-US" i="0" dirty="0"/>
          </a:p>
          <a:p>
            <a:pPr marL="174708" indent="-174708">
              <a:buFont typeface="Arial" panose="020B0604020202020204" pitchFamily="34" charset="0"/>
              <a:buChar char="•"/>
            </a:pPr>
            <a:r>
              <a:rPr lang="en-US" dirty="0"/>
              <a:t>Identify the impact to references in FPM Chapter 7</a:t>
            </a:r>
            <a:r>
              <a:rPr lang="en-US" i="0" dirty="0"/>
              <a:t>, </a:t>
            </a:r>
            <a:r>
              <a:rPr lang="en-US" i="1" dirty="0"/>
              <a:t>Promulgation, and</a:t>
            </a:r>
            <a:endParaRPr lang="en-US" dirty="0"/>
          </a:p>
          <a:p>
            <a:pPr marL="174708" indent="-174708">
              <a:buFont typeface="Arial" panose="020B0604020202020204" pitchFamily="34" charset="0"/>
              <a:buChar char="•"/>
            </a:pPr>
            <a:r>
              <a:rPr lang="en-US" dirty="0"/>
              <a:t>Identify changes to M21-1 Part 3 references.</a:t>
            </a:r>
          </a:p>
          <a:p>
            <a:pPr marL="0" lvl="1" defTabSz="931723">
              <a:defRPr/>
            </a:pPr>
            <a:endParaRPr lang="en-US" dirty="0"/>
          </a:p>
          <a:p>
            <a:pPr marL="0" lvl="1" defTabSz="931723">
              <a:defRPr/>
            </a:pPr>
            <a:r>
              <a:rPr lang="en-US" dirty="0"/>
              <a:t>(Recap)  We discussed each of these learning objectives through the following topics in each slide today:</a:t>
            </a:r>
          </a:p>
          <a:p>
            <a:pPr marL="174708" lvl="1" indent="-174708" defTabSz="931723">
              <a:buFont typeface="Arial" panose="020B0604020202020204" pitchFamily="34" charset="0"/>
              <a:buChar char="•"/>
              <a:defRPr/>
            </a:pPr>
            <a:r>
              <a:rPr lang="en-US" dirty="0"/>
              <a:t>Background &amp; Change highlights</a:t>
            </a:r>
          </a:p>
          <a:p>
            <a:pPr marL="174708" lvl="1" indent="-174708" defTabSz="931723">
              <a:buFont typeface="Arial" panose="020B0604020202020204" pitchFamily="34" charset="0"/>
              <a:buChar char="•"/>
              <a:defRPr/>
            </a:pPr>
            <a:r>
              <a:rPr lang="en-US" dirty="0"/>
              <a:t>Definitions</a:t>
            </a:r>
          </a:p>
          <a:p>
            <a:pPr marL="174708" lvl="1" indent="-174708" defTabSz="931723">
              <a:buFont typeface="Arial" panose="020B0604020202020204" pitchFamily="34" charset="0"/>
              <a:buChar char="•"/>
              <a:defRPr/>
            </a:pPr>
            <a:r>
              <a:rPr lang="en-US" dirty="0"/>
              <a:t>Fiduciary Program Manual</a:t>
            </a:r>
          </a:p>
          <a:p>
            <a:pPr marL="174708" lvl="1" indent="-174708" defTabSz="931723">
              <a:buFont typeface="Arial" panose="020B0604020202020204" pitchFamily="34" charset="0"/>
              <a:buChar char="•"/>
              <a:defRPr/>
            </a:pPr>
            <a:r>
              <a:rPr lang="en-US" dirty="0"/>
              <a:t>M21-1 Part 3</a:t>
            </a:r>
          </a:p>
          <a:p>
            <a:pPr marL="174708" lvl="1" indent="-174708" defTabSz="931723">
              <a:buFont typeface="Arial" panose="020B0604020202020204" pitchFamily="34" charset="0"/>
              <a:buChar char="•"/>
              <a:defRPr/>
            </a:pPr>
            <a:r>
              <a:rPr lang="en-US" dirty="0"/>
              <a:t>Knowledge Check</a:t>
            </a:r>
          </a:p>
          <a:p>
            <a:pPr marL="174708" lvl="1" indent="-174708" defTabSz="931723">
              <a:buFont typeface="Arial" panose="020B0604020202020204" pitchFamily="34" charset="0"/>
              <a:buChar char="•"/>
              <a:defRPr/>
            </a:pPr>
            <a:r>
              <a:rPr lang="en-US" dirty="0"/>
              <a:t>National Quality Review</a:t>
            </a:r>
          </a:p>
          <a:p>
            <a:pPr marL="174708" lvl="1" indent="-174708" defTabSz="931723">
              <a:buFont typeface="Arial" panose="020B0604020202020204" pitchFamily="34" charset="0"/>
              <a:buChar char="•"/>
              <a:defRPr/>
            </a:pPr>
            <a:endParaRPr lang="en-US" dirty="0"/>
          </a:p>
          <a:p>
            <a:pPr marL="0" lvl="1" defTabSz="931723">
              <a:defRPr/>
            </a:pPr>
            <a:endParaRPr lang="en-US" dirty="0"/>
          </a:p>
          <a:p>
            <a:pPr marL="0" lvl="1" defTabSz="931723">
              <a:defRPr/>
            </a:pPr>
            <a:r>
              <a:rPr lang="en-US" b="1" dirty="0"/>
              <a:t>Are there any additional questions?  </a:t>
            </a:r>
          </a:p>
          <a:p>
            <a:pPr marL="0" lvl="1" defTabSz="984924">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10</a:t>
            </a:fld>
            <a:endParaRPr lang="en-US"/>
          </a:p>
        </p:txBody>
      </p:sp>
    </p:spTree>
    <p:extLst>
      <p:ext uri="{BB962C8B-B14F-4D97-AF65-F5344CB8AC3E}">
        <p14:creationId xmlns:p14="http://schemas.microsoft.com/office/powerpoint/2010/main" val="4010448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pPr defTabSz="931774">
              <a:defRPr/>
            </a:pPr>
            <a:r>
              <a:rPr lang="en-US" dirty="0"/>
              <a:t>This course has been assigned to all FSRs </a:t>
            </a:r>
            <a:r>
              <a:rPr lang="en-US"/>
              <a:t>and FSRs </a:t>
            </a:r>
            <a:r>
              <a:rPr lang="en-US" dirty="0"/>
              <a:t>must self-certify completion of this training in the Talent Management System no later than August 16, 2019</a:t>
            </a:r>
            <a:r>
              <a:rPr lang="en-US"/>
              <a:t>.  Self-certification </a:t>
            </a:r>
            <a:r>
              <a:rPr lang="en-US" dirty="0"/>
              <a:t>of training in TMS will grant credit for this training.</a:t>
            </a:r>
            <a:endParaRPr lang="en-US" u="sng" dirty="0"/>
          </a:p>
          <a:p>
            <a:endParaRPr lang="en-US" u="sng" dirty="0"/>
          </a:p>
          <a:p>
            <a:r>
              <a:rPr lang="en-US" dirty="0"/>
              <a:t>If employees have questions about accessing or self-certification of the course in TMS, please contact </a:t>
            </a:r>
            <a:r>
              <a:rPr lang="en-US" u="sng" dirty="0">
                <a:hlinkClick r:id="rId3"/>
              </a:rPr>
              <a:t>VAVBAWAS/CO/VBATMSHELP</a:t>
            </a:r>
            <a:r>
              <a:rPr lang="en-US" dirty="0"/>
              <a:t>.  Questions relating to the assignment or training content may be sent to  </a:t>
            </a:r>
            <a:r>
              <a:rPr lang="en-US" u="sng" dirty="0">
                <a:hlinkClick r:id="rId4"/>
              </a:rPr>
              <a:t>PFTNGQUALOVRST.VBACO@va.gov</a:t>
            </a:r>
            <a:r>
              <a:rPr lang="en-US" dirty="0"/>
              <a:t>. </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88029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174708" indent="-174708">
              <a:buFont typeface="Arial" panose="020B0604020202020204" pitchFamily="34" charset="0"/>
              <a:buChar char="•"/>
            </a:pPr>
            <a:r>
              <a:rPr lang="en-US" dirty="0"/>
              <a:t>Discuss background information and the highlights relating to modification of Fiduciary Program Manual (FPM) Chapter 7, </a:t>
            </a:r>
            <a:r>
              <a:rPr lang="en-US" i="1" dirty="0"/>
              <a:t>Promulgation</a:t>
            </a:r>
          </a:p>
          <a:p>
            <a:pPr marL="174708" indent="-174708">
              <a:buFont typeface="Arial" panose="020B0604020202020204" pitchFamily="34" charset="0"/>
              <a:buChar char="•"/>
            </a:pPr>
            <a:r>
              <a:rPr lang="en-US" i="0" dirty="0"/>
              <a:t>Define two new terms introduced into FPM Chapter 7, </a:t>
            </a:r>
            <a:r>
              <a:rPr lang="en-US" i="1" dirty="0"/>
              <a:t>Promulgation</a:t>
            </a:r>
            <a:endParaRPr lang="en-US" i="0" dirty="0"/>
          </a:p>
          <a:p>
            <a:pPr marL="174708" indent="-174708">
              <a:buFont typeface="Arial" panose="020B0604020202020204" pitchFamily="34" charset="0"/>
              <a:buChar char="•"/>
            </a:pPr>
            <a:r>
              <a:rPr lang="en-US" dirty="0"/>
              <a:t>Identify the impact to references in FPM Chapter 7</a:t>
            </a:r>
            <a:r>
              <a:rPr lang="en-US" i="0" dirty="0"/>
              <a:t>, </a:t>
            </a:r>
            <a:r>
              <a:rPr lang="en-US" i="1" dirty="0"/>
              <a:t>Promulgation, and</a:t>
            </a:r>
            <a:endParaRPr lang="en-US" dirty="0"/>
          </a:p>
          <a:p>
            <a:pPr marL="174708" indent="-174708">
              <a:buFont typeface="Arial" panose="020B0604020202020204" pitchFamily="34" charset="0"/>
              <a:buChar char="•"/>
            </a:pPr>
            <a:r>
              <a:rPr lang="en-US" dirty="0"/>
              <a:t>Identify changes to M21-1 Part 3 references.</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a:t>
            </a:r>
            <a:endParaRPr lang="en-US" dirty="0"/>
          </a:p>
          <a:p>
            <a:pPr marL="174708" indent="-174708">
              <a:buFont typeface="Arial" panose="020B0604020202020204" pitchFamily="34" charset="0"/>
              <a:buChar char="•"/>
            </a:pPr>
            <a:r>
              <a:rPr lang="en-US" dirty="0"/>
              <a:t>FPM, Chapter 7, </a:t>
            </a:r>
            <a:r>
              <a:rPr lang="en-US" i="1" dirty="0"/>
              <a:t>Promulgation</a:t>
            </a:r>
          </a:p>
          <a:p>
            <a:pPr marL="174708" indent="-174708">
              <a:buFont typeface="Arial" panose="020B0604020202020204" pitchFamily="34" charset="0"/>
              <a:buChar char="•"/>
            </a:pPr>
            <a:r>
              <a:rPr lang="en-US" dirty="0"/>
              <a:t>M21-1, Part 3, </a:t>
            </a:r>
            <a:r>
              <a:rPr lang="en-US" i="1" dirty="0"/>
              <a:t>General Claims Process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u="none" dirty="0"/>
              <a:t>Learning Objective:  </a:t>
            </a:r>
            <a:r>
              <a:rPr lang="en-US" i="1" dirty="0"/>
              <a:t>Discuss the background and change highlights</a:t>
            </a:r>
            <a:endParaRPr lang="en-US" i="1" u="none" dirty="0"/>
          </a:p>
          <a:p>
            <a:r>
              <a:rPr lang="en-US" i="1" u="none" dirty="0"/>
              <a:t>Reference(s): N/A</a:t>
            </a:r>
          </a:p>
          <a:p>
            <a:endParaRPr lang="en-US" dirty="0"/>
          </a:p>
          <a:p>
            <a:r>
              <a:rPr lang="en-US" u="sng" dirty="0"/>
              <a:t>Instructor Notes:</a:t>
            </a:r>
            <a:endParaRPr lang="en-US" u="none" dirty="0"/>
          </a:p>
          <a:p>
            <a:endParaRPr lang="en-US" i="0" u="none" dirty="0"/>
          </a:p>
          <a:p>
            <a:pPr defTabSz="931774">
              <a:defRPr/>
            </a:pPr>
            <a:r>
              <a:rPr lang="en-US" b="1" dirty="0"/>
              <a:t>Background</a:t>
            </a:r>
          </a:p>
          <a:p>
            <a:pPr defTabSz="931774">
              <a:defRPr/>
            </a:pPr>
            <a:r>
              <a:rPr lang="en-US" b="0" dirty="0"/>
              <a:t>The Fiduciary Advisory Committee (FAC) </a:t>
            </a:r>
            <a:r>
              <a:rPr lang="en-US" dirty="0"/>
              <a:t>identified that P&amp;F Service can reduce the transfers of fiduciary work between the Fiduciary Hubs and Regional Office (RO) rating activity by updating FPM procedures in Chapter 7, </a:t>
            </a:r>
            <a:r>
              <a:rPr lang="en-US" i="1" dirty="0"/>
              <a:t>Promulgation, </a:t>
            </a:r>
            <a:r>
              <a:rPr lang="en-US" dirty="0"/>
              <a:t>to match the Fiduciary Service Representative (FSR) position description (PD) and proposed procedural modification.  </a:t>
            </a:r>
          </a:p>
          <a:p>
            <a:pPr defTabSz="931774">
              <a:defRPr/>
            </a:pPr>
            <a:endParaRPr lang="en-US" dirty="0"/>
          </a:p>
          <a:p>
            <a:pPr defTabSz="931774">
              <a:defRPr/>
            </a:pPr>
            <a:r>
              <a:rPr lang="en-US" dirty="0"/>
              <a:t>Currently, FPM requires FSRs to change pending 590 end products (EP) to 600 EPs and transfer them to the RO for a final rating when any additional evidence is received in response to the incompetency proposal.  However, the FSR PD states that, “the FSR is fully accountable for proper analysis, appropriate development, and the final incompetency rating determination;” it does not differentiate between situations when additional evidence is, or is not, received.  Therefore, P&amp;F Service concurs with the FACs recommendation and is implementing procedurals changes to meet the recommendation.</a:t>
            </a:r>
          </a:p>
          <a:p>
            <a:pPr defTabSz="931774">
              <a:defRPr/>
            </a:pPr>
            <a:endParaRPr lang="en-US" dirty="0"/>
          </a:p>
          <a:p>
            <a:pPr defTabSz="931774">
              <a:defRPr/>
            </a:pPr>
            <a:r>
              <a:rPr lang="en-US" b="1" dirty="0"/>
              <a:t>Change Highlights</a:t>
            </a:r>
          </a:p>
          <a:p>
            <a:pPr defTabSz="931774">
              <a:defRPr/>
            </a:pPr>
            <a:r>
              <a:rPr lang="en-US" b="0" dirty="0"/>
              <a:t>P&amp;F Service is updating procedures within FPM Chapter 7 and working in concert with Compensation Service to modify existing M21-1 Part 3 procedures.  The updates in both manuals will ensure alignment of FPM and M21-1 and provide guidance which allows fiduciary hubs the authority to finalize ratings of incompetency when additional, non-conflicting, evidence is received during the due process period.  P&amp;F Service anticipates that granting FSRs the ability </a:t>
            </a:r>
            <a:r>
              <a:rPr lang="en-US" dirty="0"/>
              <a:t>promulgate the final rating of incompetency in these instances will streamline the rating process by increasing efficiency by reducing the lag-time between the fiduciary hub and the RO rating activity and reducing the number of touches to these claims.</a:t>
            </a:r>
            <a:endParaRPr lang="en-US" b="0" u="none" dirty="0"/>
          </a:p>
          <a:p>
            <a:endParaRPr lang="en-US" b="1" u="none" dirty="0"/>
          </a:p>
          <a:p>
            <a:endParaRPr lang="en-US" b="1"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3921723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Learning Objective: Define new terms</a:t>
            </a:r>
          </a:p>
          <a:p>
            <a:r>
              <a:rPr lang="en-US" i="1" dirty="0"/>
              <a:t>Reference(s): 7.B.2.i</a:t>
            </a:r>
          </a:p>
          <a:p>
            <a:endParaRPr lang="en-US" dirty="0"/>
          </a:p>
          <a:p>
            <a:pPr defTabSz="931774">
              <a:defRPr/>
            </a:pPr>
            <a:r>
              <a:rPr lang="en-US" u="sng" dirty="0"/>
              <a:t>Instructor Notes:</a:t>
            </a:r>
            <a:endParaRPr lang="en-US" u="none" dirty="0"/>
          </a:p>
          <a:p>
            <a:endParaRPr lang="en-US" dirty="0"/>
          </a:p>
          <a:p>
            <a:r>
              <a:rPr lang="en-US" dirty="0"/>
              <a:t>Before we jump into identifying the exact references that will be modified, lets discuss and define two new terms:</a:t>
            </a:r>
          </a:p>
          <a:p>
            <a:pPr marL="174708" indent="-174708">
              <a:buFont typeface="Arial" panose="020B0604020202020204" pitchFamily="34" charset="0"/>
              <a:buChar char="•"/>
            </a:pPr>
            <a:r>
              <a:rPr lang="en-US" b="1" dirty="0"/>
              <a:t>Duplicative evidence </a:t>
            </a:r>
            <a:r>
              <a:rPr lang="en-US" b="0" dirty="0"/>
              <a:t>is any evidence that was reviewed in conjunction with the proposed rating and is described in the proposed rating decision and/or the beneficiary notification letter.</a:t>
            </a:r>
          </a:p>
          <a:p>
            <a:pPr marL="174708" indent="-174708">
              <a:buFont typeface="Arial" panose="020B0604020202020204" pitchFamily="34" charset="0"/>
              <a:buChar char="•"/>
            </a:pPr>
            <a:r>
              <a:rPr lang="en-US" b="1" dirty="0"/>
              <a:t>Additional evidence </a:t>
            </a:r>
            <a:r>
              <a:rPr lang="en-US" b="0" i="0" dirty="0"/>
              <a:t>is any documentation that is not duplicative and conflicts with the proposed decision of the beneficiary inability to manage his/her benefit.</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272749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Learning Objective: Describe impacts to Fiduciary Program Manual references</a:t>
            </a:r>
          </a:p>
          <a:p>
            <a:r>
              <a:rPr lang="en-US" i="1" dirty="0"/>
              <a:t>Reference(s): FPM 7.A.1, 7.A.4, 7.B.1, 7.B.2, 7.B.3</a:t>
            </a:r>
          </a:p>
          <a:p>
            <a:endParaRPr lang="en-US" dirty="0"/>
          </a:p>
          <a:p>
            <a:r>
              <a:rPr lang="en-US" u="sng" dirty="0"/>
              <a:t>Instructor Notes:</a:t>
            </a:r>
          </a:p>
          <a:p>
            <a:endParaRPr lang="en-US" dirty="0"/>
          </a:p>
          <a:p>
            <a:pPr defTabSz="931774">
              <a:defRPr/>
            </a:pPr>
            <a:r>
              <a:rPr lang="en-US" b="0" u="none" dirty="0"/>
              <a:t>On the slide, you see the FPM references this procedural update impacts.  Each of the references has been updated to align with the intent of the update; some are minor changes while others are a bit more detailed. </a:t>
            </a:r>
          </a:p>
          <a:p>
            <a:pPr defTabSz="931774">
              <a:defRPr/>
            </a:pPr>
            <a:endParaRPr lang="en-US" b="0" u="none" dirty="0"/>
          </a:p>
          <a:p>
            <a:r>
              <a:rPr lang="en-US" b="1" dirty="0"/>
              <a:t>FPM 7.A.1.b</a:t>
            </a:r>
          </a:p>
          <a:p>
            <a:pPr marL="174708" indent="-174708">
              <a:buFont typeface="Arial" panose="020B0604020202020204" pitchFamily="34" charset="0"/>
              <a:buChar char="•"/>
            </a:pPr>
            <a:r>
              <a:rPr lang="en-US" dirty="0"/>
              <a:t>Allows the fiduciary hubs the authority to finalize determinations of inability to manage VA benefits, to include situations when additional evidence is received, but the evidence does not conflict with the proposed rating.</a:t>
            </a:r>
          </a:p>
          <a:p>
            <a:endParaRPr lang="en-US" dirty="0"/>
          </a:p>
          <a:p>
            <a:r>
              <a:rPr lang="en-US" b="1" dirty="0"/>
              <a:t>FPM 7.A.4.b</a:t>
            </a:r>
          </a:p>
          <a:p>
            <a:pPr marL="174708" indent="-174708">
              <a:buFont typeface="Arial" panose="020B0604020202020204" pitchFamily="34" charset="0"/>
              <a:buChar char="•"/>
            </a:pPr>
            <a:r>
              <a:rPr lang="en-US" dirty="0"/>
              <a:t>Clarifies (in the table) which entity (the RO rating activity or the fiduciary hub) has jurisdiction to finalize a determination of a beneficiary’s inability to manage VA benefits based on the evidence of record and previously completed actions.</a:t>
            </a:r>
          </a:p>
          <a:p>
            <a:pPr marL="174708" indent="-174708">
              <a:buFont typeface="Arial" panose="020B0604020202020204" pitchFamily="34" charset="0"/>
              <a:buChar char="•"/>
            </a:pPr>
            <a:endParaRPr lang="en-US" dirty="0"/>
          </a:p>
          <a:p>
            <a:r>
              <a:rPr lang="en-US" b="1" dirty="0"/>
              <a:t>FPM 7.B.1.b-c</a:t>
            </a:r>
          </a:p>
          <a:p>
            <a:pPr marL="174708" indent="-174708" defTabSz="931774">
              <a:buFont typeface="Arial" panose="020B0604020202020204" pitchFamily="34" charset="0"/>
              <a:buChar char="•"/>
              <a:defRPr/>
            </a:pPr>
            <a:r>
              <a:rPr lang="en-US" u="sng" dirty="0"/>
              <a:t>7.B.1.b</a:t>
            </a:r>
            <a:r>
              <a:rPr lang="en-US" u="none" dirty="0"/>
              <a:t> </a:t>
            </a:r>
            <a:r>
              <a:rPr lang="en-US" dirty="0"/>
              <a:t>Instructs fiduciary hubs to return any case that receives a hearing request or evidence that conflicts with the proposed rating to the RO rating activity for review, action, and final determination.  This action is still taken by changing the EP 590 to an EP 600.</a:t>
            </a:r>
          </a:p>
          <a:p>
            <a:pPr marL="174708" indent="-174708" defTabSz="931774">
              <a:buFont typeface="Arial" panose="020B0604020202020204" pitchFamily="34" charset="0"/>
              <a:buChar char="•"/>
              <a:defRPr/>
            </a:pPr>
            <a:r>
              <a:rPr lang="en-US" u="sng" dirty="0"/>
              <a:t>7.B.1.c </a:t>
            </a:r>
            <a:r>
              <a:rPr lang="en-US" dirty="0"/>
              <a:t>Cleary states that the RO rating activities have jurisdiction any case with a</a:t>
            </a:r>
          </a:p>
          <a:p>
            <a:pPr marL="640594" lvl="1" indent="-174708" defTabSz="931774">
              <a:buFont typeface="Arial" panose="020B0604020202020204" pitchFamily="34" charset="0"/>
              <a:buChar char="•"/>
              <a:defRPr/>
            </a:pPr>
            <a:r>
              <a:rPr lang="en-US" dirty="0"/>
              <a:t>hearing request,</a:t>
            </a:r>
          </a:p>
          <a:p>
            <a:pPr marL="640594" lvl="1" indent="-174708" defTabSz="931774">
              <a:buFont typeface="Arial" panose="020B0604020202020204" pitchFamily="34" charset="0"/>
              <a:buChar char="•"/>
              <a:defRPr/>
            </a:pPr>
            <a:r>
              <a:rPr lang="en-US" dirty="0"/>
              <a:t>submission of additional evidence that conflicts with the proposed rating, or</a:t>
            </a:r>
          </a:p>
          <a:p>
            <a:pPr marL="640594" lvl="1" indent="-174708" defTabSz="931774">
              <a:buFont typeface="Arial" panose="020B0604020202020204" pitchFamily="34" charset="0"/>
              <a:buChar char="•"/>
              <a:defRPr/>
            </a:pPr>
            <a:r>
              <a:rPr lang="en-US" dirty="0"/>
              <a:t>legacy appeals regarding the beneficiary’s inability to manage VA benefits.</a:t>
            </a:r>
          </a:p>
          <a:p>
            <a:endParaRPr lang="en-US" dirty="0"/>
          </a:p>
          <a:p>
            <a:r>
              <a:rPr lang="en-US" b="1" dirty="0"/>
              <a:t>FPM 7.B.2.i</a:t>
            </a:r>
          </a:p>
          <a:p>
            <a:pPr marL="174708" indent="-174708">
              <a:buFont typeface="Arial" panose="020B0604020202020204" pitchFamily="34" charset="0"/>
              <a:buChar char="•"/>
            </a:pPr>
            <a:r>
              <a:rPr lang="en-US" dirty="0"/>
              <a:t>Provides the definitions of duplicative and additional evidence.  The fiduciary hubs may promulgate a final rating if evidence received during the due process (DP) period is duplicative, but they must return the case to the RO rating activity if the evidence received is additional.</a:t>
            </a:r>
          </a:p>
          <a:p>
            <a:pPr marL="174708" indent="-174708">
              <a:buFont typeface="Arial" panose="020B0604020202020204" pitchFamily="34" charset="0"/>
              <a:buChar char="•"/>
            </a:pPr>
            <a:r>
              <a:rPr lang="en-US" dirty="0"/>
              <a:t>The table in this reference has been modified to describe actions the fiduciary hub and RO rating activity must take when additional conflicting evidence or a request for a hearing is received during DP period.</a:t>
            </a:r>
          </a:p>
          <a:p>
            <a:endParaRPr lang="en-US" b="1" dirty="0"/>
          </a:p>
          <a:p>
            <a:r>
              <a:rPr lang="en-US" b="1" dirty="0"/>
              <a:t>FPM 7.B.3.a-c</a:t>
            </a:r>
          </a:p>
          <a:p>
            <a:pPr marL="174708" indent="-174708">
              <a:buFont typeface="Arial" panose="020B0604020202020204" pitchFamily="34" charset="0"/>
              <a:buChar char="•"/>
            </a:pPr>
            <a:r>
              <a:rPr lang="en-US" u="sng" dirty="0"/>
              <a:t>7.B.3.a </a:t>
            </a:r>
            <a:r>
              <a:rPr lang="en-US" dirty="0"/>
              <a:t>indicates that the fiduciary hub will promulgate a final rating decision when evidence that does not conflict with the proposed rating is received during the DP period.</a:t>
            </a:r>
          </a:p>
          <a:p>
            <a:pPr marL="174708" indent="-174708">
              <a:buFont typeface="Arial" panose="020B0604020202020204" pitchFamily="34" charset="0"/>
              <a:buChar char="•"/>
            </a:pPr>
            <a:r>
              <a:rPr lang="en-US" u="sng" dirty="0"/>
              <a:t>7.B.3.b</a:t>
            </a:r>
            <a:r>
              <a:rPr lang="en-US" u="none" dirty="0"/>
              <a:t> </a:t>
            </a:r>
            <a:r>
              <a:rPr lang="en-US" i="0" u="none" dirty="0"/>
              <a:t>reiterates that the fiduciary hub will finalize a rating after the DP period so long as the evidence received does not conflict with the proposed rating.</a:t>
            </a:r>
          </a:p>
          <a:p>
            <a:pPr marL="174708" indent="-174708">
              <a:buFont typeface="Arial" panose="020B0604020202020204" pitchFamily="34" charset="0"/>
              <a:buChar char="•"/>
            </a:pPr>
            <a:r>
              <a:rPr lang="en-US" u="sng" dirty="0"/>
              <a:t>7.B.3.c</a:t>
            </a:r>
            <a:r>
              <a:rPr lang="en-US" u="none" dirty="0"/>
              <a:t> clarifies that the final rating must include a list of all evidence that does not conflict with the proposed rating, but was received by the fiduciary hub after the issuance of the proposed rating decision.</a:t>
            </a:r>
            <a:endParaRPr lang="en-US" i="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405280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Learning Objective: Identify updates to M21-1 references</a:t>
            </a:r>
          </a:p>
          <a:p>
            <a:r>
              <a:rPr lang="en-US" i="1" dirty="0"/>
              <a:t>Reference(s): M21-1 III.iv.8.A, M21-1 III.v.9.B</a:t>
            </a:r>
          </a:p>
          <a:p>
            <a:endParaRPr lang="en-US" dirty="0"/>
          </a:p>
          <a:p>
            <a:r>
              <a:rPr lang="en-US" u="sng" dirty="0"/>
              <a:t>Instructor Notes:</a:t>
            </a:r>
          </a:p>
          <a:p>
            <a:endParaRPr lang="en-US" dirty="0"/>
          </a:p>
          <a:p>
            <a:pPr defTabSz="931774">
              <a:defRPr/>
            </a:pPr>
            <a:r>
              <a:rPr lang="en-US" b="0" u="none" dirty="0"/>
              <a:t>On the slide, you see the M21-1 Part 3 references this procedural update impacts.  </a:t>
            </a:r>
          </a:p>
          <a:p>
            <a:pPr defTabSz="931774">
              <a:defRPr/>
            </a:pPr>
            <a:endParaRPr lang="en-US" dirty="0"/>
          </a:p>
          <a:p>
            <a:pPr defTabSz="931774">
              <a:defRPr/>
            </a:pPr>
            <a:r>
              <a:rPr lang="en-US" b="1" dirty="0"/>
              <a:t>M21-1 III.iv.8.A</a:t>
            </a:r>
          </a:p>
          <a:p>
            <a:pPr marL="174708" indent="-174708">
              <a:buFont typeface="Arial" panose="020B0604020202020204" pitchFamily="34" charset="0"/>
              <a:buChar char="•"/>
            </a:pPr>
            <a:r>
              <a:rPr lang="en-US" u="sng" dirty="0"/>
              <a:t>III.iv.8.A.1.a </a:t>
            </a:r>
            <a:r>
              <a:rPr lang="en-US" dirty="0"/>
              <a:t>reflects that fiduciary hubs may now promulgate final ratings of inability to manage VA benefits upon the receipt of new evidence that does not conflict with the proposal </a:t>
            </a:r>
          </a:p>
          <a:p>
            <a:pPr marL="174708" indent="-174708">
              <a:buFont typeface="Arial" panose="020B0604020202020204" pitchFamily="34" charset="0"/>
              <a:buChar char="•"/>
            </a:pPr>
            <a:r>
              <a:rPr lang="en-US" u="sng" dirty="0"/>
              <a:t>III.iv.8.A.2.a</a:t>
            </a:r>
            <a:r>
              <a:rPr lang="en-US" u="none" dirty="0"/>
              <a:t> provides guidance on language that must be included in the rating narrative.</a:t>
            </a:r>
          </a:p>
          <a:p>
            <a:pPr marL="174708" indent="-174708" defTabSz="931774">
              <a:buFont typeface="Arial" panose="020B0604020202020204" pitchFamily="34" charset="0"/>
              <a:buChar char="•"/>
              <a:defRPr/>
            </a:pPr>
            <a:r>
              <a:rPr lang="en-US" i="0" u="sng" dirty="0"/>
              <a:t>III.iv.8.A.2.b</a:t>
            </a:r>
            <a:r>
              <a:rPr lang="en-US" i="0" u="none" dirty="0"/>
              <a:t> this is a new block that has been added to provide guidance on considering competency information from VA Form 21-2680, </a:t>
            </a:r>
            <a:r>
              <a:rPr lang="en-US" i="1" u="none" dirty="0"/>
              <a:t>Examination for Housebound Status or Permanent Need for Regular Aid and Attendance</a:t>
            </a:r>
            <a:r>
              <a:rPr lang="en-US" i="0" u="none" dirty="0"/>
              <a:t>.  This block requires the rating official to ensure the requirements of 38 CFR 3.353 (c) have been satisfied prior to finalizing rating of inability to manage VA benefits.  It also provides guidance for the rating official when situations of reasonable doubt regarding competency status are found. </a:t>
            </a:r>
            <a:endParaRPr lang="en-US" dirty="0"/>
          </a:p>
          <a:p>
            <a:pPr marL="174708" indent="-174708">
              <a:buFont typeface="Arial" panose="020B0604020202020204" pitchFamily="34" charset="0"/>
              <a:buChar char="•"/>
            </a:pPr>
            <a:r>
              <a:rPr lang="en-US" u="sng" dirty="0"/>
              <a:t>III.iv.8.A.3.b</a:t>
            </a:r>
            <a:r>
              <a:rPr lang="en-US" u="none" dirty="0"/>
              <a:t> </a:t>
            </a:r>
            <a:r>
              <a:rPr lang="en-US" dirty="0"/>
              <a:t>reiterates that fiduciary hubs have the authority to promulgate final ratings of inability to manage VA benefits when new evidence is received that does not conflict with the proposal.</a:t>
            </a:r>
          </a:p>
          <a:p>
            <a:endParaRPr lang="en-US" dirty="0"/>
          </a:p>
          <a:p>
            <a:r>
              <a:rPr lang="en-US" b="1" dirty="0"/>
              <a:t>M21-1 III.v.9.B</a:t>
            </a:r>
          </a:p>
          <a:p>
            <a:r>
              <a:rPr lang="en-US" u="sng" dirty="0"/>
              <a:t>III.v.9.B.3.f</a:t>
            </a:r>
            <a:r>
              <a:rPr lang="en-US" u="none" dirty="0"/>
              <a:t> provides guidance regarding actions to take when conflicting, non-conflicting, or duplicative evidence is received during the DP period.</a:t>
            </a:r>
          </a:p>
          <a:p>
            <a:pPr defTabSz="931774">
              <a:defRPr/>
            </a:pPr>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3916739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1" dirty="0"/>
              <a:t>Learning Objective: N/A</a:t>
            </a:r>
          </a:p>
          <a:p>
            <a:pPr defTabSz="931774">
              <a:defRPr/>
            </a:pPr>
            <a:r>
              <a:rPr lang="en-US" i="1" dirty="0"/>
              <a:t>Reference(s): 7.B.2.i</a:t>
            </a:r>
          </a:p>
          <a:p>
            <a:endParaRPr lang="en-US" dirty="0"/>
          </a:p>
          <a:p>
            <a:pPr defTabSz="931774">
              <a:defRPr/>
            </a:pPr>
            <a:r>
              <a:rPr lang="en-US" u="sng" dirty="0"/>
              <a:t>Instructor Notes:</a:t>
            </a:r>
          </a:p>
          <a:p>
            <a:pPr marL="174708" indent="-174708" defTabSz="931774">
              <a:buFont typeface="Arial" panose="020B0604020202020204" pitchFamily="34" charset="0"/>
              <a:buChar char="•"/>
              <a:defRPr/>
            </a:pPr>
            <a:r>
              <a:rPr lang="en-US" u="none" dirty="0"/>
              <a:t>Explain the scenario to the audience.</a:t>
            </a:r>
          </a:p>
          <a:p>
            <a:pPr marL="640594" lvl="1" indent="-174708" defTabSz="931774">
              <a:buFont typeface="Arial" panose="020B0604020202020204" pitchFamily="34" charset="0"/>
              <a:buChar char="•"/>
              <a:defRPr/>
            </a:pPr>
            <a:r>
              <a:rPr lang="en-US" u="none" dirty="0"/>
              <a:t>A rating decision proposing a beneficiary unable to manage her benefits was dated June 3, 2019. The proposal identifies </a:t>
            </a:r>
            <a:r>
              <a:rPr lang="en-US" dirty="0"/>
              <a:t>VA Form 21-2680, </a:t>
            </a:r>
            <a:r>
              <a:rPr lang="en-US" i="1" dirty="0"/>
              <a:t>Examination for Housebound Status or Permanent Need for Regular Aid and Attendance, </a:t>
            </a:r>
            <a:r>
              <a:rPr lang="en-US" dirty="0"/>
              <a:t>indicating the beneficiary is unable to manage her affairs.  The VAF 2680 was signed by Dr. Snow, dated May 15, 2019, and received by VA on May 20 2019.  On July 1, 2019, VA receives another VAF 2680, signed by Dr. Snow, dated May 15, 2019, and it indicates the beneficiary is unable to manage her affairs.</a:t>
            </a:r>
          </a:p>
          <a:p>
            <a:pPr defTabSz="931774">
              <a:defRPr/>
            </a:pPr>
            <a:endParaRPr lang="en-US" dirty="0"/>
          </a:p>
          <a:p>
            <a:pPr marL="174708" indent="-174708">
              <a:buFont typeface="Arial" panose="020B0604020202020204" pitchFamily="34" charset="0"/>
              <a:buChar char="•"/>
            </a:pPr>
            <a:r>
              <a:rPr lang="en-US" dirty="0"/>
              <a:t>Ask the audience is this is an example of </a:t>
            </a:r>
            <a:r>
              <a:rPr lang="en-US" b="0" dirty="0"/>
              <a:t>duplicative</a:t>
            </a:r>
            <a:r>
              <a:rPr lang="en-US" dirty="0"/>
              <a:t> or additional evidence.</a:t>
            </a:r>
          </a:p>
          <a:p>
            <a:pPr marL="640594" lvl="1" indent="-174708">
              <a:buFont typeface="Arial" panose="020B0604020202020204" pitchFamily="34" charset="0"/>
              <a:buChar char="•"/>
            </a:pPr>
            <a:r>
              <a:rPr lang="en-US" dirty="0"/>
              <a:t>Answer: </a:t>
            </a:r>
            <a:r>
              <a:rPr lang="en-US" b="1" dirty="0"/>
              <a:t>Duplicative</a:t>
            </a:r>
            <a:endParaRPr lang="en-US" dirty="0"/>
          </a:p>
          <a:p>
            <a:endParaRPr lang="en-US" dirty="0"/>
          </a:p>
          <a:p>
            <a:pPr marL="174708" indent="-174708">
              <a:buFont typeface="Arial" panose="020B0604020202020204" pitchFamily="34" charset="0"/>
              <a:buChar char="•"/>
            </a:pPr>
            <a:r>
              <a:rPr lang="en-US" dirty="0"/>
              <a:t>Ask the audience to utilize the first bullet point shown on the slide, but to provide an example of additional evidence.</a:t>
            </a:r>
          </a:p>
          <a:p>
            <a:pPr marL="640594" lvl="1" indent="-174708">
              <a:buFont typeface="Arial" panose="020B0604020202020204" pitchFamily="34" charset="0"/>
              <a:buChar char="•"/>
            </a:pPr>
            <a:r>
              <a:rPr lang="en-US" dirty="0"/>
              <a:t>Example:</a:t>
            </a:r>
          </a:p>
          <a:p>
            <a:pPr marL="1106481" lvl="2" indent="-174708" defTabSz="931774">
              <a:buFont typeface="Arial" panose="020B0604020202020204" pitchFamily="34" charset="0"/>
              <a:buChar char="•"/>
              <a:defRPr/>
            </a:pPr>
            <a:r>
              <a:rPr lang="en-US" dirty="0"/>
              <a:t>On July 5, 2019, VA receives VA Form 21-2680, </a:t>
            </a:r>
            <a:r>
              <a:rPr lang="en-US" i="1" dirty="0"/>
              <a:t>Examination for Housebound Status or Permanent Need for Regular Aid and Attendance, </a:t>
            </a:r>
            <a:r>
              <a:rPr lang="en-US" dirty="0"/>
              <a:t>indicating the beneficiary is </a:t>
            </a:r>
            <a:r>
              <a:rPr lang="en-US" b="1" dirty="0"/>
              <a:t>able</a:t>
            </a:r>
            <a:r>
              <a:rPr lang="en-US" dirty="0"/>
              <a:t> to manage her affairs, signed by Dr. Rain and dated June 15.</a:t>
            </a:r>
          </a:p>
          <a:p>
            <a:pPr marL="1106481" lvl="2" indent="-174708" defTabSz="931774">
              <a:buFont typeface="Arial" panose="020B0604020202020204" pitchFamily="34" charset="0"/>
              <a:buChar char="•"/>
              <a:defRPr/>
            </a:pPr>
            <a:r>
              <a:rPr lang="en-US" dirty="0"/>
              <a:t>This is additional evidence because it is not duplicative and it conflicts with the proposed rating decision.</a:t>
            </a:r>
          </a:p>
          <a:p>
            <a:pPr marL="1106481" lvl="2" indent="-174708" defTabSz="931774">
              <a:buFont typeface="Arial" panose="020B0604020202020204" pitchFamily="34" charset="0"/>
              <a:buChar char="•"/>
              <a:defRPr/>
            </a:pPr>
            <a:r>
              <a:rPr lang="en-US" dirty="0"/>
              <a:t>Upon review of this evidence, the fiduciary hub must follow the guidance in FPM 7.B.2.i to transfer the case back to the RO rating activity.</a:t>
            </a:r>
          </a:p>
          <a:p>
            <a:pPr marL="640594" lvl="1"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746960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u="none" dirty="0"/>
              <a:t>Learning Objective: N/A</a:t>
            </a:r>
          </a:p>
          <a:p>
            <a:r>
              <a:rPr lang="en-US" i="1" u="none" dirty="0"/>
              <a:t>Reference: N/A</a:t>
            </a:r>
          </a:p>
          <a:p>
            <a:endParaRPr lang="en-US" u="sng" dirty="0"/>
          </a:p>
          <a:p>
            <a:r>
              <a:rPr lang="en-US" u="sng" dirty="0"/>
              <a:t>Instructor Notes:</a:t>
            </a:r>
            <a:endParaRPr lang="en-US" u="none" dirty="0"/>
          </a:p>
          <a:p>
            <a:endParaRPr lang="en-US" u="none" dirty="0"/>
          </a:p>
          <a:p>
            <a:pPr defTabSz="931774">
              <a:defRPr/>
            </a:pPr>
            <a:r>
              <a:rPr lang="en-US" dirty="0"/>
              <a:t>P&amp;F Service anticipates the joint publication of these updates to FPM and M21-1 on Wednesday, July 17, 2019.</a:t>
            </a:r>
          </a:p>
          <a:p>
            <a:pPr defTabSz="931774">
              <a:defRPr/>
            </a:pPr>
            <a:endParaRPr lang="en-US" dirty="0"/>
          </a:p>
          <a:p>
            <a:pPr defTabSz="931774">
              <a:defRPr/>
            </a:pPr>
            <a:r>
              <a:rPr lang="en-US" dirty="0"/>
              <a:t>National quality assurance will not assess work completed during the 30 days immediately following the publication of these updates in FPM Chapter 7, </a:t>
            </a:r>
            <a:r>
              <a:rPr lang="en-US" i="1" dirty="0"/>
              <a:t>Promulgation</a:t>
            </a:r>
            <a:r>
              <a:rPr lang="en-US" dirty="0"/>
              <a:t>.</a:t>
            </a:r>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a:p>
        </p:txBody>
      </p:sp>
    </p:spTree>
    <p:extLst>
      <p:ext uri="{BB962C8B-B14F-4D97-AF65-F5344CB8AC3E}">
        <p14:creationId xmlns:p14="http://schemas.microsoft.com/office/powerpoint/2010/main" val="29688387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VBATMSHELP.VBAVACO@v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PFTNGQUALOVRST.VBACO@v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73375"/>
            <a:ext cx="7772400" cy="1470025"/>
          </a:xfrm>
        </p:spPr>
        <p:txBody>
          <a:bodyPr>
            <a:normAutofit/>
          </a:bodyPr>
          <a:lstStyle/>
          <a:p>
            <a:r>
              <a:rPr lang="en-US" dirty="0">
                <a:effectLst>
                  <a:outerShdw blurRad="38100" dist="38100" dir="2700000" algn="tl">
                    <a:srgbClr val="000000">
                      <a:alpha val="43137"/>
                    </a:srgbClr>
                  </a:outerShdw>
                </a:effectLst>
              </a:rPr>
              <a:t>Ratings of Inability to Manage Affairs</a:t>
            </a:r>
            <a:endParaRPr lang="en-US" dirty="0"/>
          </a:p>
        </p:txBody>
      </p:sp>
      <p:sp>
        <p:nvSpPr>
          <p:cNvPr id="3" name="Subtitle 2"/>
          <p:cNvSpPr>
            <a:spLocks noGrp="1"/>
          </p:cNvSpPr>
          <p:nvPr>
            <p:ph type="subTitle" idx="1"/>
          </p:nvPr>
        </p:nvSpPr>
        <p:spPr>
          <a:xfrm>
            <a:off x="1371600" y="4953000"/>
            <a:ext cx="6400800" cy="1371600"/>
          </a:xfrm>
        </p:spPr>
        <p:txBody>
          <a:bodyPr/>
          <a:lstStyle/>
          <a:p>
            <a:r>
              <a:rPr lang="en-US" dirty="0"/>
              <a:t>Pension and Fiduciary Service</a:t>
            </a:r>
          </a:p>
          <a:p>
            <a:r>
              <a:rPr lang="en-US" dirty="0"/>
              <a:t>July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a:xfrm>
            <a:off x="4419600" y="1600200"/>
            <a:ext cx="4267200" cy="4525963"/>
          </a:xfrm>
        </p:spPr>
        <p:txBody>
          <a:bodyPr/>
          <a:lstStyle/>
          <a:p>
            <a:r>
              <a:rPr lang="en-US" dirty="0"/>
              <a:t>Background &amp; Change Highlights</a:t>
            </a:r>
          </a:p>
          <a:p>
            <a:r>
              <a:rPr lang="en-US" dirty="0"/>
              <a:t>Definitions</a:t>
            </a:r>
          </a:p>
          <a:p>
            <a:r>
              <a:rPr lang="en-US" dirty="0"/>
              <a:t>Fiduciary Program Manual</a:t>
            </a:r>
          </a:p>
          <a:p>
            <a:r>
              <a:rPr lang="en-US" dirty="0"/>
              <a:t>M21-1</a:t>
            </a:r>
          </a:p>
          <a:p>
            <a:r>
              <a:rPr lang="en-US" dirty="0"/>
              <a:t>Knowledge Check</a:t>
            </a:r>
          </a:p>
          <a:p>
            <a:r>
              <a:rPr lang="en-US" dirty="0"/>
              <a:t>National Quality Review</a:t>
            </a: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1"/>
            <a:ext cx="3413760" cy="42672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E11739F2-668F-40AF-9186-70E17372A80B}"/>
              </a:ext>
            </a:extLst>
          </p:cNvPr>
          <p:cNvSpPr>
            <a:spLocks noGrp="1"/>
          </p:cNvSpPr>
          <p:nvPr>
            <p:ph type="sldNum" sz="quarter" idx="12"/>
          </p:nvPr>
        </p:nvSpPr>
        <p:spPr/>
        <p:txBody>
          <a:bodyPr/>
          <a:lstStyle/>
          <a:p>
            <a:fld id="{31640669-3FD2-4B34-9A2D-584949EF09F8}" type="slidenum">
              <a:rPr lang="en-US" smtClean="0"/>
              <a:pPr/>
              <a:t>10</a:t>
            </a:fld>
            <a:endParaRPr lang="en-US"/>
          </a:p>
        </p:txBody>
      </p:sp>
    </p:spTree>
    <p:extLst>
      <p:ext uri="{BB962C8B-B14F-4D97-AF65-F5344CB8AC3E}">
        <p14:creationId xmlns:p14="http://schemas.microsoft.com/office/powerpoint/2010/main" val="307563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Recording Attendance and Credit</a:t>
            </a:r>
          </a:p>
        </p:txBody>
      </p:sp>
      <p:sp>
        <p:nvSpPr>
          <p:cNvPr id="3" name="Content Placeholder 2"/>
          <p:cNvSpPr>
            <a:spLocks noGrp="1"/>
          </p:cNvSpPr>
          <p:nvPr>
            <p:ph idx="1"/>
          </p:nvPr>
        </p:nvSpPr>
        <p:spPr/>
        <p:txBody>
          <a:bodyPr>
            <a:normAutofit lnSpcReduction="10000"/>
          </a:bodyPr>
          <a:lstStyle/>
          <a:p>
            <a:r>
              <a:rPr lang="en-US" dirty="0"/>
              <a:t>Fiduciary hubs must provide this information to FSRs no later than August 16, 2019</a:t>
            </a:r>
          </a:p>
          <a:p>
            <a:pPr lvl="1"/>
            <a:r>
              <a:rPr lang="en-US" dirty="0"/>
              <a:t>VA 4521061 </a:t>
            </a:r>
          </a:p>
          <a:p>
            <a:pPr lvl="1"/>
            <a:r>
              <a:rPr lang="en-US" dirty="0"/>
              <a:t>Employees must </a:t>
            </a:r>
            <a:r>
              <a:rPr lang="en-US"/>
              <a:t>self-certify completion</a:t>
            </a:r>
            <a:endParaRPr lang="en-US" dirty="0"/>
          </a:p>
          <a:p>
            <a:r>
              <a:rPr lang="en-US" dirty="0"/>
              <a:t>For TMS assistance contact  </a:t>
            </a:r>
            <a:r>
              <a:rPr lang="en-US" u="sng" dirty="0">
                <a:hlinkClick r:id="rId3"/>
              </a:rPr>
              <a:t>VAVBAWAS/CO/VBATMSHELP</a:t>
            </a:r>
            <a:endParaRPr lang="en-US" dirty="0"/>
          </a:p>
          <a:p>
            <a:r>
              <a:rPr lang="en-US" dirty="0"/>
              <a:t>For questions on the assignment or training content contact </a:t>
            </a:r>
            <a:r>
              <a:rPr lang="en-US" dirty="0">
                <a:hlinkClick r:id="rId4"/>
              </a:rPr>
              <a:t>PFTNGQUALOVRST.VBACO@va.gov</a:t>
            </a:r>
            <a:r>
              <a:rPr lang="en-US" dirty="0"/>
              <a:t>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a:p>
        </p:txBody>
      </p:sp>
    </p:spTree>
    <p:extLst>
      <p:ext uri="{BB962C8B-B14F-4D97-AF65-F5344CB8AC3E}">
        <p14:creationId xmlns:p14="http://schemas.microsoft.com/office/powerpoint/2010/main" val="7023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Discuss the background and change highlights</a:t>
            </a:r>
          </a:p>
          <a:p>
            <a:r>
              <a:rPr lang="en-US" dirty="0"/>
              <a:t>Define new terms</a:t>
            </a:r>
          </a:p>
          <a:p>
            <a:r>
              <a:rPr lang="en-US" dirty="0"/>
              <a:t>Describe impacts to Fiduciary Program Manual (FPM) references</a:t>
            </a:r>
          </a:p>
          <a:p>
            <a:r>
              <a:rPr lang="en-US" dirty="0"/>
              <a:t>Identify updates to M21-1 Part 3 references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FPM Chapter 7, </a:t>
            </a:r>
            <a:r>
              <a:rPr lang="en-US" i="1" dirty="0"/>
              <a:t>Promulgation</a:t>
            </a:r>
          </a:p>
          <a:p>
            <a:r>
              <a:rPr lang="en-US" dirty="0"/>
              <a:t>M21-1, Part 3, </a:t>
            </a:r>
            <a:r>
              <a:rPr lang="en-US" i="1" dirty="0"/>
              <a:t>General Claims Process</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7C9B-7A2C-4653-9707-8A0880A1A53E}"/>
              </a:ext>
            </a:extLst>
          </p:cNvPr>
          <p:cNvSpPr>
            <a:spLocks noGrp="1"/>
          </p:cNvSpPr>
          <p:nvPr>
            <p:ph type="title"/>
          </p:nvPr>
        </p:nvSpPr>
        <p:spPr/>
        <p:txBody>
          <a:bodyPr/>
          <a:lstStyle/>
          <a:p>
            <a:r>
              <a:rPr lang="en-US" dirty="0"/>
              <a:t>Background &amp; Change Highlights</a:t>
            </a:r>
          </a:p>
        </p:txBody>
      </p:sp>
      <p:sp>
        <p:nvSpPr>
          <p:cNvPr id="3" name="Content Placeholder 2">
            <a:extLst>
              <a:ext uri="{FF2B5EF4-FFF2-40B4-BE49-F238E27FC236}">
                <a16:creationId xmlns:a16="http://schemas.microsoft.com/office/drawing/2014/main" id="{A7968874-64DE-44EA-AB6A-1360C200B95E}"/>
              </a:ext>
            </a:extLst>
          </p:cNvPr>
          <p:cNvSpPr>
            <a:spLocks noGrp="1"/>
          </p:cNvSpPr>
          <p:nvPr>
            <p:ph idx="1"/>
          </p:nvPr>
        </p:nvSpPr>
        <p:spPr/>
        <p:txBody>
          <a:bodyPr>
            <a:normAutofit/>
          </a:bodyPr>
          <a:lstStyle/>
          <a:p>
            <a:r>
              <a:rPr lang="en-US" dirty="0"/>
              <a:t>Fiduciary Advisory Committee </a:t>
            </a:r>
          </a:p>
          <a:p>
            <a:pPr lvl="1"/>
            <a:r>
              <a:rPr lang="en-US" dirty="0"/>
              <a:t>Proposal of procedure modification</a:t>
            </a:r>
          </a:p>
          <a:p>
            <a:pPr lvl="1"/>
            <a:r>
              <a:rPr lang="en-US" dirty="0"/>
              <a:t>Review of position description</a:t>
            </a:r>
          </a:p>
          <a:p>
            <a:r>
              <a:rPr lang="en-US" dirty="0"/>
              <a:t>FSRs finalize rating upon receipt of non-conflicting evidence</a:t>
            </a:r>
          </a:p>
          <a:p>
            <a:pPr lvl="1"/>
            <a:r>
              <a:rPr lang="en-US" dirty="0"/>
              <a:t>Streamlines rating process</a:t>
            </a:r>
          </a:p>
          <a:p>
            <a:pPr lvl="1"/>
            <a:r>
              <a:rPr lang="en-US" dirty="0"/>
              <a:t>Increases efficiency </a:t>
            </a:r>
          </a:p>
          <a:p>
            <a:pPr lvl="1"/>
            <a:r>
              <a:rPr lang="en-US" dirty="0"/>
              <a:t>Reduces touches</a:t>
            </a:r>
          </a:p>
        </p:txBody>
      </p:sp>
      <p:sp>
        <p:nvSpPr>
          <p:cNvPr id="4" name="Slide Number Placeholder 3">
            <a:extLst>
              <a:ext uri="{FF2B5EF4-FFF2-40B4-BE49-F238E27FC236}">
                <a16:creationId xmlns:a16="http://schemas.microsoft.com/office/drawing/2014/main" id="{8B56563C-A72E-4E40-B9D9-B70951FA0C0A}"/>
              </a:ext>
            </a:extLst>
          </p:cNvPr>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695102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EC16C-E68A-403B-AF86-0DF71862332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53CD9C23-FC69-4DE6-95C8-3229B7182282}"/>
              </a:ext>
            </a:extLst>
          </p:cNvPr>
          <p:cNvSpPr>
            <a:spLocks noGrp="1"/>
          </p:cNvSpPr>
          <p:nvPr>
            <p:ph idx="1"/>
          </p:nvPr>
        </p:nvSpPr>
        <p:spPr/>
        <p:txBody>
          <a:bodyPr/>
          <a:lstStyle/>
          <a:p>
            <a:r>
              <a:rPr lang="en-US" dirty="0"/>
              <a:t>Duplicative evidence</a:t>
            </a:r>
          </a:p>
          <a:p>
            <a:r>
              <a:rPr lang="en-US" dirty="0"/>
              <a:t>Additional evidence</a:t>
            </a:r>
          </a:p>
          <a:p>
            <a:endParaRPr lang="en-US" dirty="0"/>
          </a:p>
        </p:txBody>
      </p:sp>
      <p:sp>
        <p:nvSpPr>
          <p:cNvPr id="4" name="Slide Number Placeholder 3">
            <a:extLst>
              <a:ext uri="{FF2B5EF4-FFF2-40B4-BE49-F238E27FC236}">
                <a16:creationId xmlns:a16="http://schemas.microsoft.com/office/drawing/2014/main" id="{DA51E9FB-3982-4A0D-8AF7-B135FA31C971}"/>
              </a:ext>
            </a:extLst>
          </p:cNvPr>
          <p:cNvSpPr>
            <a:spLocks noGrp="1"/>
          </p:cNvSpPr>
          <p:nvPr>
            <p:ph type="sldNum" sz="quarter" idx="12"/>
          </p:nvPr>
        </p:nvSpPr>
        <p:spPr/>
        <p:txBody>
          <a:bodyPr/>
          <a:lstStyle/>
          <a:p>
            <a:fld id="{31640669-3FD2-4B34-9A2D-584949EF09F8}" type="slidenum">
              <a:rPr lang="en-US" smtClean="0"/>
              <a:pPr/>
              <a:t>5</a:t>
            </a:fld>
            <a:endParaRPr lang="en-US"/>
          </a:p>
        </p:txBody>
      </p:sp>
    </p:spTree>
    <p:extLst>
      <p:ext uri="{BB962C8B-B14F-4D97-AF65-F5344CB8AC3E}">
        <p14:creationId xmlns:p14="http://schemas.microsoft.com/office/powerpoint/2010/main" val="120637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F8CE9-1BE7-491F-9ADB-EACE4E6B29D2}"/>
              </a:ext>
            </a:extLst>
          </p:cNvPr>
          <p:cNvSpPr>
            <a:spLocks noGrp="1"/>
          </p:cNvSpPr>
          <p:nvPr>
            <p:ph type="title"/>
          </p:nvPr>
        </p:nvSpPr>
        <p:spPr/>
        <p:txBody>
          <a:bodyPr/>
          <a:lstStyle/>
          <a:p>
            <a:r>
              <a:rPr lang="en-US" dirty="0"/>
              <a:t>Fiduciary Program Manual</a:t>
            </a:r>
          </a:p>
        </p:txBody>
      </p:sp>
      <p:sp>
        <p:nvSpPr>
          <p:cNvPr id="3" name="Content Placeholder 2">
            <a:extLst>
              <a:ext uri="{FF2B5EF4-FFF2-40B4-BE49-F238E27FC236}">
                <a16:creationId xmlns:a16="http://schemas.microsoft.com/office/drawing/2014/main" id="{71C5748E-E9F4-4B1C-912F-1796B77C6990}"/>
              </a:ext>
            </a:extLst>
          </p:cNvPr>
          <p:cNvSpPr>
            <a:spLocks noGrp="1"/>
          </p:cNvSpPr>
          <p:nvPr>
            <p:ph idx="1"/>
          </p:nvPr>
        </p:nvSpPr>
        <p:spPr/>
        <p:txBody>
          <a:bodyPr/>
          <a:lstStyle/>
          <a:p>
            <a:r>
              <a:rPr lang="en-US" dirty="0"/>
              <a:t>FPM 7.A.1.b</a:t>
            </a:r>
          </a:p>
          <a:p>
            <a:r>
              <a:rPr lang="en-US" dirty="0"/>
              <a:t>FPM 7.A.4.b</a:t>
            </a:r>
          </a:p>
          <a:p>
            <a:r>
              <a:rPr lang="en-US" dirty="0"/>
              <a:t>FPM 7.B.1.b-c</a:t>
            </a:r>
          </a:p>
          <a:p>
            <a:r>
              <a:rPr lang="en-US" dirty="0"/>
              <a:t>FPM 7.B.2.i</a:t>
            </a:r>
          </a:p>
          <a:p>
            <a:r>
              <a:rPr lang="en-US" dirty="0"/>
              <a:t>FPM 7.B.3.a-c</a:t>
            </a:r>
          </a:p>
          <a:p>
            <a:endParaRPr lang="en-US" dirty="0"/>
          </a:p>
        </p:txBody>
      </p:sp>
      <p:sp>
        <p:nvSpPr>
          <p:cNvPr id="4" name="Slide Number Placeholder 3">
            <a:extLst>
              <a:ext uri="{FF2B5EF4-FFF2-40B4-BE49-F238E27FC236}">
                <a16:creationId xmlns:a16="http://schemas.microsoft.com/office/drawing/2014/main" id="{A5F2D59C-A2DE-43A1-8802-82FA6D0B3951}"/>
              </a:ext>
            </a:extLst>
          </p:cNvPr>
          <p:cNvSpPr>
            <a:spLocks noGrp="1"/>
          </p:cNvSpPr>
          <p:nvPr>
            <p:ph type="sldNum" sz="quarter" idx="12"/>
          </p:nvPr>
        </p:nvSpPr>
        <p:spPr/>
        <p:txBody>
          <a:bodyPr/>
          <a:lstStyle/>
          <a:p>
            <a:fld id="{31640669-3FD2-4B34-9A2D-584949EF09F8}" type="slidenum">
              <a:rPr lang="en-US" smtClean="0"/>
              <a:pPr/>
              <a:t>6</a:t>
            </a:fld>
            <a:endParaRPr lang="en-US"/>
          </a:p>
        </p:txBody>
      </p:sp>
    </p:spTree>
    <p:extLst>
      <p:ext uri="{BB962C8B-B14F-4D97-AF65-F5344CB8AC3E}">
        <p14:creationId xmlns:p14="http://schemas.microsoft.com/office/powerpoint/2010/main" val="2806833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4B8F-8482-4AA5-89AD-1D6706225CCB}"/>
              </a:ext>
            </a:extLst>
          </p:cNvPr>
          <p:cNvSpPr>
            <a:spLocks noGrp="1"/>
          </p:cNvSpPr>
          <p:nvPr>
            <p:ph type="title"/>
          </p:nvPr>
        </p:nvSpPr>
        <p:spPr/>
        <p:txBody>
          <a:bodyPr/>
          <a:lstStyle/>
          <a:p>
            <a:r>
              <a:rPr lang="en-US" dirty="0"/>
              <a:t>M21-1</a:t>
            </a:r>
          </a:p>
        </p:txBody>
      </p:sp>
      <p:sp>
        <p:nvSpPr>
          <p:cNvPr id="3" name="Content Placeholder 2">
            <a:extLst>
              <a:ext uri="{FF2B5EF4-FFF2-40B4-BE49-F238E27FC236}">
                <a16:creationId xmlns:a16="http://schemas.microsoft.com/office/drawing/2014/main" id="{F11DC2EC-B001-48DA-B93A-6AFDC2476B9D}"/>
              </a:ext>
            </a:extLst>
          </p:cNvPr>
          <p:cNvSpPr>
            <a:spLocks noGrp="1"/>
          </p:cNvSpPr>
          <p:nvPr>
            <p:ph idx="1"/>
          </p:nvPr>
        </p:nvSpPr>
        <p:spPr/>
        <p:txBody>
          <a:bodyPr/>
          <a:lstStyle/>
          <a:p>
            <a:r>
              <a:rPr lang="en-US" dirty="0"/>
              <a:t>M21-1 III.iv.8.A</a:t>
            </a:r>
          </a:p>
          <a:p>
            <a:pPr lvl="1"/>
            <a:r>
              <a:rPr lang="en-US" dirty="0"/>
              <a:t>III.iv.8.A.1.a</a:t>
            </a:r>
          </a:p>
          <a:p>
            <a:pPr lvl="1"/>
            <a:r>
              <a:rPr lang="en-US" dirty="0"/>
              <a:t>III.iv.8.A.2.a-b</a:t>
            </a:r>
          </a:p>
          <a:p>
            <a:pPr lvl="1"/>
            <a:r>
              <a:rPr lang="en-US" dirty="0"/>
              <a:t>III.iv.8.A.3.b</a:t>
            </a:r>
          </a:p>
          <a:p>
            <a:r>
              <a:rPr lang="en-US" dirty="0"/>
              <a:t>M21-1 III.v.9.B</a:t>
            </a:r>
          </a:p>
          <a:p>
            <a:pPr lvl="1"/>
            <a:r>
              <a:rPr lang="en-US" dirty="0"/>
              <a:t>III.v.9.B.3.f</a:t>
            </a:r>
          </a:p>
        </p:txBody>
      </p:sp>
      <p:sp>
        <p:nvSpPr>
          <p:cNvPr id="4" name="Slide Number Placeholder 3">
            <a:extLst>
              <a:ext uri="{FF2B5EF4-FFF2-40B4-BE49-F238E27FC236}">
                <a16:creationId xmlns:a16="http://schemas.microsoft.com/office/drawing/2014/main" id="{350E715E-BE5C-4A55-8F80-FC3659440C17}"/>
              </a:ext>
            </a:extLst>
          </p:cNvPr>
          <p:cNvSpPr>
            <a:spLocks noGrp="1"/>
          </p:cNvSpPr>
          <p:nvPr>
            <p:ph type="sldNum" sz="quarter" idx="12"/>
          </p:nvPr>
        </p:nvSpPr>
        <p:spPr/>
        <p:txBody>
          <a:bodyPr/>
          <a:lstStyle/>
          <a:p>
            <a:fld id="{31640669-3FD2-4B34-9A2D-584949EF09F8}" type="slidenum">
              <a:rPr lang="en-US" smtClean="0"/>
              <a:pPr/>
              <a:t>7</a:t>
            </a:fld>
            <a:endParaRPr lang="en-US"/>
          </a:p>
        </p:txBody>
      </p:sp>
    </p:spTree>
    <p:extLst>
      <p:ext uri="{BB962C8B-B14F-4D97-AF65-F5344CB8AC3E}">
        <p14:creationId xmlns:p14="http://schemas.microsoft.com/office/powerpoint/2010/main" val="1773135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F5865-C849-4DA1-AB25-2524F81EF498}"/>
              </a:ext>
            </a:extLst>
          </p:cNvPr>
          <p:cNvSpPr>
            <a:spLocks noGrp="1"/>
          </p:cNvSpPr>
          <p:nvPr>
            <p:ph type="title"/>
          </p:nvPr>
        </p:nvSpPr>
        <p:spPr/>
        <p:txBody>
          <a:bodyPr/>
          <a:lstStyle/>
          <a:p>
            <a:r>
              <a:rPr lang="en-US" dirty="0"/>
              <a:t>Knowledge Check</a:t>
            </a:r>
          </a:p>
        </p:txBody>
      </p:sp>
      <p:sp>
        <p:nvSpPr>
          <p:cNvPr id="3" name="Content Placeholder 2">
            <a:extLst>
              <a:ext uri="{FF2B5EF4-FFF2-40B4-BE49-F238E27FC236}">
                <a16:creationId xmlns:a16="http://schemas.microsoft.com/office/drawing/2014/main" id="{7435D263-700F-4BED-AD1F-504D87AE1536}"/>
              </a:ext>
            </a:extLst>
          </p:cNvPr>
          <p:cNvSpPr>
            <a:spLocks noGrp="1"/>
          </p:cNvSpPr>
          <p:nvPr>
            <p:ph idx="1"/>
          </p:nvPr>
        </p:nvSpPr>
        <p:spPr/>
        <p:txBody>
          <a:bodyPr>
            <a:normAutofit fontScale="92500" lnSpcReduction="20000"/>
          </a:bodyPr>
          <a:lstStyle/>
          <a:p>
            <a:r>
              <a:rPr lang="en-US" dirty="0"/>
              <a:t>May 30, 2019</a:t>
            </a:r>
          </a:p>
          <a:p>
            <a:pPr lvl="1"/>
            <a:r>
              <a:rPr lang="en-US" dirty="0"/>
              <a:t>VA Form 21-2680, </a:t>
            </a:r>
            <a:r>
              <a:rPr lang="en-US" i="1" dirty="0"/>
              <a:t>Examination for Housebound Status or Permanent Need for Regular Aid and Attendance, </a:t>
            </a:r>
            <a:r>
              <a:rPr lang="en-US" dirty="0"/>
              <a:t>indicating the beneficiary is unable to manage her affairs</a:t>
            </a:r>
          </a:p>
          <a:p>
            <a:pPr lvl="1"/>
            <a:r>
              <a:rPr lang="en-US" dirty="0"/>
              <a:t>Signed by Dr. Snow and dated May 15, 2019 </a:t>
            </a:r>
          </a:p>
          <a:p>
            <a:r>
              <a:rPr lang="en-US" dirty="0"/>
              <a:t>July 1, 2019</a:t>
            </a:r>
          </a:p>
          <a:p>
            <a:pPr lvl="1"/>
            <a:r>
              <a:rPr lang="en-US" dirty="0"/>
              <a:t>VA Form 21-2680, </a:t>
            </a:r>
            <a:r>
              <a:rPr lang="en-US" i="1" dirty="0"/>
              <a:t>Examination for Housebound Status or Permanent Need for Regular Aid and Attendance, </a:t>
            </a:r>
            <a:r>
              <a:rPr lang="en-US" dirty="0"/>
              <a:t>indicating the beneficiary is unable to manage her affairs</a:t>
            </a:r>
          </a:p>
          <a:p>
            <a:pPr lvl="1"/>
            <a:r>
              <a:rPr lang="en-US" dirty="0"/>
              <a:t>Signed by Dr. Snow and dated May 15, 2019 </a:t>
            </a:r>
          </a:p>
          <a:p>
            <a:endParaRPr lang="en-US" dirty="0"/>
          </a:p>
        </p:txBody>
      </p:sp>
      <p:sp>
        <p:nvSpPr>
          <p:cNvPr id="4" name="Slide Number Placeholder 3">
            <a:extLst>
              <a:ext uri="{FF2B5EF4-FFF2-40B4-BE49-F238E27FC236}">
                <a16:creationId xmlns:a16="http://schemas.microsoft.com/office/drawing/2014/main" id="{6D225B09-64BB-4E4D-A88C-8D611297590C}"/>
              </a:ext>
            </a:extLst>
          </p:cNvPr>
          <p:cNvSpPr>
            <a:spLocks noGrp="1"/>
          </p:cNvSpPr>
          <p:nvPr>
            <p:ph type="sldNum" sz="quarter" idx="12"/>
          </p:nvPr>
        </p:nvSpPr>
        <p:spPr/>
        <p:txBody>
          <a:bodyPr/>
          <a:lstStyle/>
          <a:p>
            <a:fld id="{31640669-3FD2-4B34-9A2D-584949EF09F8}" type="slidenum">
              <a:rPr lang="en-US" smtClean="0"/>
              <a:pPr/>
              <a:t>8</a:t>
            </a:fld>
            <a:endParaRPr lang="en-US"/>
          </a:p>
        </p:txBody>
      </p:sp>
    </p:spTree>
    <p:extLst>
      <p:ext uri="{BB962C8B-B14F-4D97-AF65-F5344CB8AC3E}">
        <p14:creationId xmlns:p14="http://schemas.microsoft.com/office/powerpoint/2010/main" val="224100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B9EA-C7FE-49D2-98E2-FED057EECEB3}"/>
              </a:ext>
            </a:extLst>
          </p:cNvPr>
          <p:cNvSpPr>
            <a:spLocks noGrp="1"/>
          </p:cNvSpPr>
          <p:nvPr>
            <p:ph type="title"/>
          </p:nvPr>
        </p:nvSpPr>
        <p:spPr/>
        <p:txBody>
          <a:bodyPr>
            <a:normAutofit/>
          </a:bodyPr>
          <a:lstStyle/>
          <a:p>
            <a:r>
              <a:rPr lang="en-US" dirty="0"/>
              <a:t>National Quality Review</a:t>
            </a:r>
          </a:p>
        </p:txBody>
      </p:sp>
      <p:sp>
        <p:nvSpPr>
          <p:cNvPr id="3" name="Content Placeholder 2">
            <a:extLst>
              <a:ext uri="{FF2B5EF4-FFF2-40B4-BE49-F238E27FC236}">
                <a16:creationId xmlns:a16="http://schemas.microsoft.com/office/drawing/2014/main" id="{52379330-1F66-40C3-98A2-A1F783E64153}"/>
              </a:ext>
            </a:extLst>
          </p:cNvPr>
          <p:cNvSpPr>
            <a:spLocks noGrp="1"/>
          </p:cNvSpPr>
          <p:nvPr>
            <p:ph idx="1"/>
          </p:nvPr>
        </p:nvSpPr>
        <p:spPr>
          <a:xfrm>
            <a:off x="457200" y="1447800"/>
            <a:ext cx="8229600" cy="4525963"/>
          </a:xfrm>
        </p:spPr>
        <p:txBody>
          <a:bodyPr/>
          <a:lstStyle/>
          <a:p>
            <a:r>
              <a:rPr lang="en-US" dirty="0"/>
              <a:t>30-day grace period following FPM publication</a:t>
            </a:r>
          </a:p>
          <a:p>
            <a:endParaRPr lang="en-US" dirty="0"/>
          </a:p>
        </p:txBody>
      </p:sp>
      <p:sp>
        <p:nvSpPr>
          <p:cNvPr id="4" name="Slide Number Placeholder 3">
            <a:extLst>
              <a:ext uri="{FF2B5EF4-FFF2-40B4-BE49-F238E27FC236}">
                <a16:creationId xmlns:a16="http://schemas.microsoft.com/office/drawing/2014/main" id="{46D0B777-A617-4E63-B999-88E2403895C1}"/>
              </a:ext>
            </a:extLst>
          </p:cNvPr>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17660485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Ratings of Inability to Manage Affairs&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8&quot;&gt;&lt;property id=&quot;20148&quot; value=&quot;5&quot;/&gt;&lt;property id=&quot;20300&quot; value=&quot;Slide 11 - &amp;quot;Recording Attendance and Credit&amp;quot;&quot;/&gt;&lt;property id=&quot;20307&quot; value=&quot;320&quot;/&gt;&lt;/object&gt;&lt;object type=&quot;3&quot; unique_id=&quot;10200&quot;&gt;&lt;property id=&quot;20148&quot; value=&quot;5&quot;/&gt;&lt;property id=&quot;20300&quot; value=&quot;Slide 9 - &amp;quot;National Quality Review&amp;quot;&quot;/&gt;&lt;property id=&quot;20307&quot; value=&quot;322&quot;/&gt;&lt;/object&gt;&lt;object type=&quot;3&quot; unique_id=&quot;10261&quot;&gt;&lt;property id=&quot;20148&quot; value=&quot;5&quot;/&gt;&lt;property id=&quot;20300&quot; value=&quot;Slide 4 - &amp;quot;Background &amp;amp; Change Highlights&amp;quot;&quot;/&gt;&lt;property id=&quot;20307&quot; value=&quot;323&quot;/&gt;&lt;/object&gt;&lt;object type=&quot;3&quot; unique_id=&quot;11156&quot;&gt;&lt;property id=&quot;20148&quot; value=&quot;5&quot;/&gt;&lt;property id=&quot;20300&quot; value=&quot;Slide 6 - &amp;quot;Fiduciary Program Manual&amp;quot;&quot;/&gt;&lt;property id=&quot;20307&quot; value=&quot;328&quot;/&gt;&lt;/object&gt;&lt;object type=&quot;3&quot; unique_id=&quot;11157&quot;&gt;&lt;property id=&quot;20148&quot; value=&quot;5&quot;/&gt;&lt;property id=&quot;20300&quot; value=&quot;Slide 7 - &amp;quot;M21-1&amp;quot;&quot;/&gt;&lt;property id=&quot;20307&quot; value=&quot;329&quot;/&gt;&lt;/object&gt;&lt;object type=&quot;3&quot; unique_id=&quot;11158&quot;&gt;&lt;property id=&quot;20148&quot; value=&quot;5&quot;/&gt;&lt;property id=&quot;20300&quot; value=&quot;Slide 5 - &amp;quot;Definitions&amp;quot;&quot;/&gt;&lt;property id=&quot;20307&quot; value=&quot;330&quot;/&gt;&lt;/object&gt;&lt;object type=&quot;3&quot; unique_id=&quot;11159&quot;&gt;&lt;property id=&quot;20148&quot; value=&quot;5&quot;/&gt;&lt;property id=&quot;20300&quot; value=&quot;Slide 8 - &amp;quot;Knowledge Check&amp;quot;&quot;/&gt;&lt;property id=&quot;20307&quot; value=&quot;331&quot;/&gt;&lt;/object&gt;&lt;object type=&quot;3&quot; unique_id=&quot;11509&quot;&gt;&lt;property id=&quot;20148&quot; value=&quot;5&quot;/&gt;&lt;property id=&quot;20300&quot; value=&quot;Slide 10 - &amp;quot;31. Questions?&amp;quot;&quot;/&gt;&lt;property id=&quot;20307&quot; value=&quot;332&quot;/&gt;&lt;/object&gt;&lt;/object&gt;&lt;object type=&quot;8&quot; unique_id=&quot;1001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1321</TotalTime>
  <Words>2248</Words>
  <Application>Microsoft Office PowerPoint</Application>
  <PresentationFormat>On-screen Show (4:3)</PresentationFormat>
  <Paragraphs>202</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PFS Template</vt:lpstr>
      <vt:lpstr>Ratings of Inability to Manage Affairs</vt:lpstr>
      <vt:lpstr>Objectives</vt:lpstr>
      <vt:lpstr>References</vt:lpstr>
      <vt:lpstr>Background &amp; Change Highlights</vt:lpstr>
      <vt:lpstr>Definitions</vt:lpstr>
      <vt:lpstr>Fiduciary Program Manual</vt:lpstr>
      <vt:lpstr>M21-1</vt:lpstr>
      <vt:lpstr>Knowledge Check</vt:lpstr>
      <vt:lpstr>National Quality Review</vt:lpstr>
      <vt:lpstr>31. Questions?</vt:lpstr>
      <vt:lpstr>Recording Attendance and Credit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 Training - Incompetency Ratings Completed by FSRs PowerPoint Presentation</dc:title>
  <dc:subject>FSR</dc:subject>
  <dc:creator>Department of Veterans Affairs, Veterans Benefits Administration, Fiduciary Service, STAFF</dc:creator>
  <cp:lastModifiedBy>Kathy Poole</cp:lastModifiedBy>
  <cp:revision>119</cp:revision>
  <cp:lastPrinted>2019-07-09T20:24:41Z</cp:lastPrinted>
  <dcterms:created xsi:type="dcterms:W3CDTF">2016-10-13T19:12:55Z</dcterms:created>
  <dcterms:modified xsi:type="dcterms:W3CDTF">2019-07-10T12:50:42Z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