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66"/>
  </p:notesMasterIdLst>
  <p:sldIdLst>
    <p:sldId id="1316" r:id="rId5"/>
    <p:sldId id="719" r:id="rId6"/>
    <p:sldId id="720" r:id="rId7"/>
    <p:sldId id="1074" r:id="rId8"/>
    <p:sldId id="977" r:id="rId9"/>
    <p:sldId id="989" r:id="rId10"/>
    <p:sldId id="1220" r:id="rId11"/>
    <p:sldId id="1221" r:id="rId12"/>
    <p:sldId id="1280" r:id="rId13"/>
    <p:sldId id="1283" r:id="rId14"/>
    <p:sldId id="1224" r:id="rId15"/>
    <p:sldId id="1225" r:id="rId16"/>
    <p:sldId id="1120" r:id="rId17"/>
    <p:sldId id="1230" r:id="rId18"/>
    <p:sldId id="1076" r:id="rId19"/>
    <p:sldId id="787" r:id="rId20"/>
    <p:sldId id="1286" r:id="rId21"/>
    <p:sldId id="786" r:id="rId22"/>
    <p:sldId id="1297" r:id="rId23"/>
    <p:sldId id="788" r:id="rId24"/>
    <p:sldId id="1287" r:id="rId25"/>
    <p:sldId id="1288" r:id="rId26"/>
    <p:sldId id="1311" r:id="rId27"/>
    <p:sldId id="1312" r:id="rId28"/>
    <p:sldId id="1079" r:id="rId29"/>
    <p:sldId id="1314" r:id="rId30"/>
    <p:sldId id="1289" r:id="rId31"/>
    <p:sldId id="1313" r:id="rId32"/>
    <p:sldId id="1315" r:id="rId33"/>
    <p:sldId id="1292" r:id="rId34"/>
    <p:sldId id="1293" r:id="rId35"/>
    <p:sldId id="1298" r:id="rId36"/>
    <p:sldId id="1299" r:id="rId37"/>
    <p:sldId id="1231" r:id="rId38"/>
    <p:sldId id="1073" r:id="rId39"/>
    <p:sldId id="1310" r:id="rId40"/>
    <p:sldId id="1291" r:id="rId41"/>
    <p:sldId id="806" r:id="rId42"/>
    <p:sldId id="1294" r:id="rId43"/>
    <p:sldId id="1255" r:id="rId44"/>
    <p:sldId id="1296" r:id="rId45"/>
    <p:sldId id="1302" r:id="rId46"/>
    <p:sldId id="1303" r:id="rId47"/>
    <p:sldId id="1304" r:id="rId48"/>
    <p:sldId id="1305" r:id="rId49"/>
    <p:sldId id="1306" r:id="rId50"/>
    <p:sldId id="1307" r:id="rId51"/>
    <p:sldId id="1004" r:id="rId52"/>
    <p:sldId id="1005" r:id="rId53"/>
    <p:sldId id="1006" r:id="rId54"/>
    <p:sldId id="1007" r:id="rId55"/>
    <p:sldId id="1308" r:id="rId56"/>
    <p:sldId id="1309" r:id="rId57"/>
    <p:sldId id="1282" r:id="rId58"/>
    <p:sldId id="1281" r:id="rId59"/>
    <p:sldId id="1284" r:id="rId60"/>
    <p:sldId id="1285" r:id="rId61"/>
    <p:sldId id="782" r:id="rId62"/>
    <p:sldId id="783" r:id="rId63"/>
    <p:sldId id="784" r:id="rId64"/>
    <p:sldId id="785" r:id="rId65"/>
  </p:sldIdLst>
  <p:sldSz cx="12192000"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FF3300"/>
    <a:srgbClr val="1D3275"/>
    <a:srgbClr val="0000FF"/>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9301" autoAdjust="0"/>
  </p:normalViewPr>
  <p:slideViewPr>
    <p:cSldViewPr snapToGrid="0">
      <p:cViewPr varScale="1">
        <p:scale>
          <a:sx n="99" d="100"/>
          <a:sy n="99" d="100"/>
        </p:scale>
        <p:origin x="90" y="33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6/13/2019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B369541C-DAAD-479A-922C-7B70B3D8A602}"/>
              </a:ext>
            </a:extLst>
          </p:cNvPr>
          <p:cNvPicPr>
            <a:picLocks noChangeAspect="1"/>
          </p:cNvPicPr>
          <p:nvPr userDrawn="1"/>
        </p:nvPicPr>
        <p:blipFill>
          <a:blip r:embed="rId14"/>
          <a:stretch>
            <a:fillRect/>
          </a:stretch>
        </p:blipFill>
        <p:spPr>
          <a:xfrm>
            <a:off x="512639" y="95853"/>
            <a:ext cx="2622447" cy="857755"/>
          </a:xfrm>
          <a:prstGeom prst="rect">
            <a:avLst/>
          </a:prstGeom>
        </p:spPr>
      </p:pic>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214B.VBACO@va.gov" TargetMode="External"/><Relationship Id="rId2" Type="http://schemas.openxmlformats.org/officeDocument/2006/relationships/hyperlink" Target="mailto:Esther.adefope@va.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benefits.va.gov/benefits/mstcoordinators.as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M21-1.VBAVACO@v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benefits.va.gov/benefits/mstcoordinators.asp"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3867149611"/>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Quiz Answer #2</a:t>
            </a:r>
          </a:p>
        </p:txBody>
      </p:sp>
      <p:sp>
        <p:nvSpPr>
          <p:cNvPr id="3" name="Content Placeholder 2"/>
          <p:cNvSpPr>
            <a:spLocks noGrp="1"/>
          </p:cNvSpPr>
          <p:nvPr>
            <p:ph idx="1"/>
          </p:nvPr>
        </p:nvSpPr>
        <p:spPr>
          <a:xfrm>
            <a:off x="847165" y="1589518"/>
            <a:ext cx="10979650" cy="4779009"/>
          </a:xfrm>
        </p:spPr>
        <p:txBody>
          <a:bodyPr/>
          <a:lstStyle/>
          <a:p>
            <a:pPr>
              <a:buFont typeface="Wingdings" panose="05000000000000000000" pitchFamily="2" charset="2"/>
              <a:buChar char="þ"/>
            </a:pPr>
            <a:r>
              <a:rPr lang="en-US" dirty="0"/>
              <a:t> 38 CFR 3.303; 38 CFR 3.155; 38 CFR 3.400; and, 38 CFR 4.85</a:t>
            </a:r>
          </a:p>
          <a:p>
            <a:pPr marL="0" indent="0">
              <a:buNone/>
            </a:pPr>
            <a:endParaRPr lang="en-US" sz="2000" dirty="0"/>
          </a:p>
          <a:p>
            <a:pPr lvl="1"/>
            <a:r>
              <a:rPr lang="en-US" dirty="0"/>
              <a:t>You must list:</a:t>
            </a:r>
          </a:p>
          <a:p>
            <a:pPr lvl="2"/>
            <a:r>
              <a:rPr lang="en-US" dirty="0"/>
              <a:t>3.303 – Regulation governing the type service connection (direct)</a:t>
            </a:r>
          </a:p>
          <a:p>
            <a:pPr lvl="2"/>
            <a:r>
              <a:rPr lang="en-US" dirty="0"/>
              <a:t>3.155 – Regulation governing ITF acceptance and impact (provisions of ITF)</a:t>
            </a:r>
          </a:p>
          <a:p>
            <a:pPr lvl="2"/>
            <a:r>
              <a:rPr lang="en-US" dirty="0"/>
              <a:t>3.400 – Regulation governing the effective date assigned (effective date assignment)</a:t>
            </a:r>
          </a:p>
          <a:p>
            <a:pPr lvl="2"/>
            <a:r>
              <a:rPr lang="en-US" dirty="0"/>
              <a:t>  4.85 – Regulation governing the evaluation assigned (hearing loss)</a:t>
            </a:r>
          </a:p>
          <a:p>
            <a:pPr marL="914400" lvl="2" indent="0">
              <a:buNone/>
            </a:pPr>
            <a:endParaRPr lang="en-US" sz="1400" dirty="0"/>
          </a:p>
          <a:p>
            <a:pPr lvl="1"/>
            <a:r>
              <a:rPr lang="en-US" sz="2300" dirty="0"/>
              <a:t>Every decision often contains many </a:t>
            </a:r>
            <a:r>
              <a:rPr lang="en-US" sz="2300" i="1" dirty="0"/>
              <a:t>“mini-decisions”</a:t>
            </a:r>
            <a:r>
              <a:rPr lang="en-US" sz="2300" dirty="0"/>
              <a:t> based on different laws and regulations, so any of those mini-decisions each require the corresponding law (effective date, evaluation, reasonable doubt, FTR, etc.)</a:t>
            </a:r>
          </a:p>
          <a:p>
            <a:pPr marL="457200" lvl="1" indent="0">
              <a:buNone/>
            </a:pPr>
            <a:endParaRPr lang="en-US" sz="1000" dirty="0"/>
          </a:p>
          <a:p>
            <a:pPr lvl="2">
              <a:buFont typeface="Wingdings" panose="05000000000000000000" pitchFamily="2" charset="2"/>
              <a:buChar char="v"/>
            </a:pPr>
            <a:r>
              <a:rPr lang="en-US" sz="2400" dirty="0">
                <a:solidFill>
                  <a:srgbClr val="FF0000"/>
                </a:solidFill>
              </a:rPr>
              <a:t>CFR 3.103(f) &amp; M21-1 III.iv.6.C.5.a &amp; e</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14163957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Quiz Question #3 – Use Mouse to Select Answer</a:t>
            </a:r>
          </a:p>
        </p:txBody>
      </p:sp>
      <p:sp>
        <p:nvSpPr>
          <p:cNvPr id="3" name="Content Placeholder 2"/>
          <p:cNvSpPr>
            <a:spLocks noGrp="1"/>
          </p:cNvSpPr>
          <p:nvPr>
            <p:ph idx="1"/>
          </p:nvPr>
        </p:nvSpPr>
        <p:spPr>
          <a:xfrm>
            <a:off x="847165" y="1589518"/>
            <a:ext cx="11212563" cy="4766832"/>
          </a:xfrm>
        </p:spPr>
        <p:txBody>
          <a:bodyPr/>
          <a:lstStyle/>
          <a:p>
            <a:r>
              <a:rPr lang="en-US" dirty="0"/>
              <a:t>When a Field Examiner recommends review of competency status, a medical examination must be routinely requested.</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Is this statement true or false?</a:t>
            </a:r>
          </a:p>
          <a:p>
            <a:pPr marL="0" indent="0">
              <a:buNone/>
            </a:pPr>
            <a:endParaRPr lang="en-US" sz="1000" dirty="0"/>
          </a:p>
          <a:p>
            <a:pPr lvl="2">
              <a:buFont typeface="Wingdings" panose="05000000000000000000" pitchFamily="2" charset="2"/>
              <a:buChar char="q"/>
            </a:pPr>
            <a:r>
              <a:rPr lang="en-US" sz="2400" dirty="0"/>
              <a:t>True</a:t>
            </a:r>
          </a:p>
          <a:p>
            <a:pPr marL="855663" lvl="2" indent="0">
              <a:buNone/>
            </a:pPr>
            <a:endParaRPr lang="en-US" sz="600" dirty="0"/>
          </a:p>
          <a:p>
            <a:pPr lvl="2">
              <a:buFont typeface="Wingdings" panose="05000000000000000000" pitchFamily="2" charset="2"/>
              <a:buChar char="q"/>
            </a:pPr>
            <a:r>
              <a:rPr lang="en-US" sz="2400" dirty="0"/>
              <a:t>False</a:t>
            </a:r>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919393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Quiz Answer #3</a:t>
            </a:r>
          </a:p>
        </p:txBody>
      </p:sp>
      <p:sp>
        <p:nvSpPr>
          <p:cNvPr id="3" name="Content Placeholder 2"/>
          <p:cNvSpPr>
            <a:spLocks noGrp="1"/>
          </p:cNvSpPr>
          <p:nvPr>
            <p:ph idx="1"/>
          </p:nvPr>
        </p:nvSpPr>
        <p:spPr>
          <a:xfrm>
            <a:off x="847164" y="1589518"/>
            <a:ext cx="11238444" cy="4779009"/>
          </a:xfrm>
        </p:spPr>
        <p:txBody>
          <a:bodyPr/>
          <a:lstStyle/>
          <a:p>
            <a:pPr>
              <a:buFont typeface="Wingdings" panose="05000000000000000000" pitchFamily="2" charset="2"/>
              <a:buChar char="þ"/>
            </a:pPr>
            <a:r>
              <a:rPr lang="en-US" dirty="0"/>
              <a:t> False</a:t>
            </a:r>
          </a:p>
          <a:p>
            <a:pPr marL="0" indent="0">
              <a:buNone/>
            </a:pPr>
            <a:endParaRPr lang="en-US" sz="2000" dirty="0"/>
          </a:p>
          <a:p>
            <a:pPr lvl="1"/>
            <a:r>
              <a:rPr lang="en-US" dirty="0"/>
              <a:t>Do not routinely request an examination of the beneficiary when evidence indicates that competency has been regained. When recommendations from a Field Examiner suggest restoration of competency is warranted,  and evidence is otherwise consistent with or does not conflict with the recommendation, no additional evidence is required to restore competency.</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a:t>
            </a:r>
            <a:r>
              <a:rPr lang="en-US" sz="2400" dirty="0">
                <a:solidFill>
                  <a:srgbClr val="FF0000"/>
                </a:solidFill>
              </a:rPr>
              <a:t> </a:t>
            </a:r>
            <a:r>
              <a:rPr lang="pt-BR" sz="2400" dirty="0">
                <a:solidFill>
                  <a:srgbClr val="FF0000"/>
                </a:solidFill>
              </a:rPr>
              <a:t>III.iv.8.A.4.d</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18558788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Quality Assurance Update</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p>
        </p:txBody>
      </p:sp>
    </p:spTree>
    <p:extLst>
      <p:ext uri="{BB962C8B-B14F-4D97-AF65-F5344CB8AC3E}">
        <p14:creationId xmlns:p14="http://schemas.microsoft.com/office/powerpoint/2010/main" val="14291558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4F92-5305-4906-B99D-D5B9B650DA93}"/>
              </a:ext>
            </a:extLst>
          </p:cNvPr>
          <p:cNvSpPr>
            <a:spLocks noGrp="1"/>
          </p:cNvSpPr>
          <p:nvPr>
            <p:ph type="title"/>
          </p:nvPr>
        </p:nvSpPr>
        <p:spPr/>
        <p:txBody>
          <a:bodyPr/>
          <a:lstStyle/>
          <a:p>
            <a:r>
              <a:rPr lang="en-US" dirty="0"/>
              <a:t>Change in STAR Sample Size</a:t>
            </a:r>
          </a:p>
        </p:txBody>
      </p:sp>
      <p:sp>
        <p:nvSpPr>
          <p:cNvPr id="3" name="Content Placeholder 2">
            <a:extLst>
              <a:ext uri="{FF2B5EF4-FFF2-40B4-BE49-F238E27FC236}">
                <a16:creationId xmlns:a16="http://schemas.microsoft.com/office/drawing/2014/main" id="{774A64B2-6A7C-4120-9677-D26E8B2A8014}"/>
              </a:ext>
            </a:extLst>
          </p:cNvPr>
          <p:cNvSpPr>
            <a:spLocks noGrp="1"/>
          </p:cNvSpPr>
          <p:nvPr>
            <p:ph idx="1"/>
          </p:nvPr>
        </p:nvSpPr>
        <p:spPr>
          <a:xfrm>
            <a:off x="847165" y="1589518"/>
            <a:ext cx="11100420" cy="4766832"/>
          </a:xfrm>
        </p:spPr>
        <p:txBody>
          <a:bodyPr/>
          <a:lstStyle/>
          <a:p>
            <a:r>
              <a:rPr lang="en-US" dirty="0"/>
              <a:t>To better align the STAR process with the current claims routing environment, the sample methodology is restructured</a:t>
            </a:r>
          </a:p>
          <a:p>
            <a:pPr lvl="1"/>
            <a:r>
              <a:rPr lang="en-US" dirty="0"/>
              <a:t>Previously, over 22,000 STAR assessments were conducted annually</a:t>
            </a:r>
          </a:p>
          <a:p>
            <a:pPr marL="457200" lvl="1" indent="0">
              <a:buNone/>
            </a:pPr>
            <a:endParaRPr lang="en-US" sz="1000" dirty="0"/>
          </a:p>
          <a:p>
            <a:pPr lvl="1"/>
            <a:r>
              <a:rPr lang="en-US" dirty="0"/>
              <a:t>Effective immediately, approximately 11,700 STAR assessments will be conducted annually – one pull per month</a:t>
            </a:r>
          </a:p>
          <a:p>
            <a:pPr lvl="2"/>
            <a:r>
              <a:rPr lang="en-US" dirty="0"/>
              <a:t>~ 5,500 authorization claims</a:t>
            </a:r>
          </a:p>
          <a:p>
            <a:pPr lvl="2"/>
            <a:r>
              <a:rPr lang="en-US" dirty="0"/>
              <a:t>~ 6,200 rating claims</a:t>
            </a:r>
          </a:p>
          <a:p>
            <a:pPr lvl="3"/>
            <a:r>
              <a:rPr lang="en-US" dirty="0"/>
              <a:t>Resulting national metrics will have a margin of error of no more than 1.1 percent with a 95 percent confidence level</a:t>
            </a:r>
          </a:p>
          <a:p>
            <a:pPr marL="1371600" lvl="3" indent="0">
              <a:buNone/>
            </a:pPr>
            <a:endParaRPr lang="en-US" sz="1000" dirty="0"/>
          </a:p>
          <a:p>
            <a:pPr lvl="1"/>
            <a:r>
              <a:rPr lang="en-US" dirty="0"/>
              <a:t>The national score is the emphasis for STAR accuracy</a:t>
            </a:r>
          </a:p>
          <a:p>
            <a:pPr lvl="3"/>
            <a:r>
              <a:rPr lang="en-US" dirty="0"/>
              <a:t>Any STAR errors will still need to be corrected by the EP clearing station</a:t>
            </a:r>
          </a:p>
        </p:txBody>
      </p:sp>
      <p:sp>
        <p:nvSpPr>
          <p:cNvPr id="4" name="Slide Number Placeholder 3">
            <a:extLst>
              <a:ext uri="{FF2B5EF4-FFF2-40B4-BE49-F238E27FC236}">
                <a16:creationId xmlns:a16="http://schemas.microsoft.com/office/drawing/2014/main" id="{4C918647-8334-4012-8E0B-6A9CA1C4BB82}"/>
              </a:ext>
            </a:extLst>
          </p:cNvPr>
          <p:cNvSpPr>
            <a:spLocks noGrp="1"/>
          </p:cNvSpPr>
          <p:nvPr>
            <p:ph type="sldNum" sz="quarter" idx="10"/>
          </p:nvPr>
        </p:nvSpPr>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280486333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Appeals Modernization Act (AMA) Reminders</a:t>
            </a:r>
          </a:p>
        </p:txBody>
      </p:sp>
      <p:sp>
        <p:nvSpPr>
          <p:cNvPr id="4" name="Slide Number Placeholder 3"/>
          <p:cNvSpPr>
            <a:spLocks noGrp="1"/>
          </p:cNvSpPr>
          <p:nvPr>
            <p:ph type="sldNum" sz="quarter" idx="10"/>
          </p:nvPr>
        </p:nvSpPr>
        <p:spPr/>
        <p:txBody>
          <a:bodyPr/>
          <a:lstStyle/>
          <a:p>
            <a:fld id="{7C414AED-89CE-4A48-8B2B-1B3A5C68EA2A}" type="slidenum">
              <a:rPr lang="en-US" smtClean="0"/>
              <a:t>15</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Mike Jones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Authorization Quality Review Specialist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Milwaukee VA Regional Office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491167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Reconsideration &amp; Reopened Claims</a:t>
            </a:r>
          </a:p>
        </p:txBody>
      </p:sp>
      <p:sp>
        <p:nvSpPr>
          <p:cNvPr id="3" name="Content Placeholder 2"/>
          <p:cNvSpPr>
            <a:spLocks noGrp="1"/>
          </p:cNvSpPr>
          <p:nvPr>
            <p:ph idx="1"/>
          </p:nvPr>
        </p:nvSpPr>
        <p:spPr/>
        <p:txBody>
          <a:bodyPr/>
          <a:lstStyle/>
          <a:p>
            <a:r>
              <a:rPr lang="en-US" dirty="0"/>
              <a:t>Reconsideration and reopened claims received prior to the implementation of AMA on February 19, 2019</a:t>
            </a:r>
          </a:p>
          <a:p>
            <a:pPr marL="0" indent="0">
              <a:buNone/>
            </a:pPr>
            <a:endParaRPr lang="en-US" sz="1000" dirty="0"/>
          </a:p>
          <a:p>
            <a:pPr lvl="1"/>
            <a:r>
              <a:rPr lang="en-US" dirty="0"/>
              <a:t>Do not treat as a request for application</a:t>
            </a:r>
          </a:p>
          <a:p>
            <a:pPr marL="457200" lvl="1" indent="0">
              <a:buNone/>
            </a:pPr>
            <a:endParaRPr lang="en-US" sz="800" dirty="0"/>
          </a:p>
          <a:p>
            <a:pPr lvl="1"/>
            <a:r>
              <a:rPr lang="en-US" dirty="0"/>
              <a:t>Do not return to the claimant for submission on a valid AMA form</a:t>
            </a:r>
          </a:p>
          <a:p>
            <a:pPr lvl="2"/>
            <a:r>
              <a:rPr lang="en-US" dirty="0"/>
              <a:t>Work the claim under EP 020</a:t>
            </a:r>
          </a:p>
          <a:p>
            <a:pPr lvl="2"/>
            <a:r>
              <a:rPr lang="en-US" dirty="0"/>
              <a:t>Claim Label – use the most approximate label, such as New or Increase</a:t>
            </a:r>
          </a:p>
          <a:p>
            <a:pPr marL="914400" lvl="2" indent="0">
              <a:buNone/>
            </a:pPr>
            <a:endParaRPr lang="en-US" sz="1000" dirty="0"/>
          </a:p>
          <a:p>
            <a:pPr lvl="1">
              <a:buFont typeface="Wingdings" panose="05000000000000000000" pitchFamily="2" charset="2"/>
              <a:buChar char="v"/>
            </a:pPr>
            <a:r>
              <a:rPr lang="en-US" dirty="0"/>
              <a:t>38 CFR 3.160(e)</a:t>
            </a:r>
          </a:p>
          <a:p>
            <a:pPr marL="457200" lvl="1" indent="0">
              <a:buNone/>
            </a:pPr>
            <a:endParaRPr lang="en-US" sz="800" dirty="0"/>
          </a:p>
          <a:p>
            <a:pPr lvl="1">
              <a:buFont typeface="Wingdings" panose="05000000000000000000" pitchFamily="2" charset="2"/>
              <a:buChar char="v"/>
            </a:pPr>
            <a:r>
              <a:rPr lang="en-US" dirty="0"/>
              <a:t>FAQ March 3, 2019 – AMA Claims Establishment/ End Products (EPs)</a:t>
            </a:r>
          </a:p>
          <a:p>
            <a:pPr lvl="1">
              <a:buFont typeface="Wingdings" panose="05000000000000000000" pitchFamily="2" charset="2"/>
              <a:buChar char="v"/>
            </a:pPr>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90863533"/>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Errors Cited During the Grace Period</a:t>
            </a:r>
          </a:p>
        </p:txBody>
      </p:sp>
      <p:sp>
        <p:nvSpPr>
          <p:cNvPr id="3" name="Content Placeholder 2"/>
          <p:cNvSpPr>
            <a:spLocks noGrp="1"/>
          </p:cNvSpPr>
          <p:nvPr>
            <p:ph idx="1"/>
          </p:nvPr>
        </p:nvSpPr>
        <p:spPr>
          <a:xfrm>
            <a:off x="847165" y="1589518"/>
            <a:ext cx="11057288" cy="4691641"/>
          </a:xfrm>
        </p:spPr>
        <p:txBody>
          <a:bodyPr/>
          <a:lstStyle/>
          <a:p>
            <a:r>
              <a:rPr lang="en-US" dirty="0"/>
              <a:t>AMA errors cited during the grace period </a:t>
            </a:r>
            <a:r>
              <a:rPr lang="en-US" b="1" i="1" dirty="0">
                <a:effectLst>
                  <a:outerShdw blurRad="38100" dist="38100" dir="2700000" algn="tl">
                    <a:srgbClr val="000000">
                      <a:alpha val="43137"/>
                    </a:srgbClr>
                  </a:outerShdw>
                </a:effectLst>
              </a:rPr>
              <a:t>still</a:t>
            </a:r>
            <a:r>
              <a:rPr lang="en-US" dirty="0"/>
              <a:t> need to be corrected</a:t>
            </a:r>
          </a:p>
          <a:p>
            <a:pPr marL="0" indent="0">
              <a:buNone/>
            </a:pPr>
            <a:endParaRPr lang="en-US" sz="1000" dirty="0"/>
          </a:p>
          <a:p>
            <a:pPr lvl="1">
              <a:buFont typeface="Wingdings" panose="05000000000000000000" pitchFamily="2" charset="2"/>
              <a:buChar char="v"/>
            </a:pPr>
            <a:r>
              <a:rPr lang="en-US" dirty="0"/>
              <a:t>38 CFR 3.103(f)</a:t>
            </a:r>
          </a:p>
          <a:p>
            <a:pPr marL="457200" lvl="1" indent="0">
              <a:buNone/>
            </a:pPr>
            <a:endParaRPr lang="en-US" sz="800" dirty="0"/>
          </a:p>
          <a:p>
            <a:pPr lvl="1">
              <a:buFont typeface="Wingdings" panose="05000000000000000000" pitchFamily="2" charset="2"/>
              <a:buChar char="v"/>
            </a:pPr>
            <a:r>
              <a:rPr lang="en-US" dirty="0"/>
              <a:t>M21-4, Chapter 6, 6.4.d</a:t>
            </a:r>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3770917602"/>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Creating Deferrals in Open Status</a:t>
            </a:r>
          </a:p>
        </p:txBody>
      </p:sp>
      <p:sp>
        <p:nvSpPr>
          <p:cNvPr id="4" name="Slide Number Placeholder 3"/>
          <p:cNvSpPr>
            <a:spLocks noGrp="1"/>
          </p:cNvSpPr>
          <p:nvPr>
            <p:ph type="sldNum" sz="quarter" idx="10"/>
          </p:nvPr>
        </p:nvSpPr>
        <p:spPr/>
        <p:txBody>
          <a:bodyPr/>
          <a:lstStyle/>
          <a:p>
            <a:fld id="{7C414AED-89CE-4A48-8B2B-1B3A5C68EA2A}" type="slidenum">
              <a:rPr lang="en-US" smtClean="0"/>
              <a:t>18</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Daniel Buzhardt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Lead Operations 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Operations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650635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Deferrals in Open Status</a:t>
            </a:r>
          </a:p>
        </p:txBody>
      </p:sp>
      <p:sp>
        <p:nvSpPr>
          <p:cNvPr id="3" name="Content Placeholder 2"/>
          <p:cNvSpPr>
            <a:spLocks noGrp="1"/>
          </p:cNvSpPr>
          <p:nvPr>
            <p:ph idx="1"/>
          </p:nvPr>
        </p:nvSpPr>
        <p:spPr/>
        <p:txBody>
          <a:bodyPr/>
          <a:lstStyle/>
          <a:p>
            <a:r>
              <a:rPr lang="en-US" dirty="0"/>
              <a:t>Effective June 1, 2019, employees may </a:t>
            </a:r>
            <a:r>
              <a:rPr lang="en-US" b="1" i="1" dirty="0">
                <a:effectLst>
                  <a:outerShdw blurRad="38100" dist="38100" dir="2700000" algn="tl">
                    <a:srgbClr val="000000">
                      <a:alpha val="43137"/>
                    </a:srgbClr>
                  </a:outerShdw>
                </a:effectLst>
              </a:rPr>
              <a:t>not</a:t>
            </a:r>
            <a:r>
              <a:rPr lang="en-US" dirty="0"/>
              <a:t> create deferrals on claims in the open status</a:t>
            </a:r>
          </a:p>
          <a:p>
            <a:pPr marL="0" indent="0">
              <a:buNone/>
            </a:pPr>
            <a:endParaRPr lang="en-US" dirty="0"/>
          </a:p>
          <a:p>
            <a:r>
              <a:rPr lang="en-US" dirty="0"/>
              <a:t>VSRs are instructed to complete all necessary work on any claim in open status, to continue the claim moving forward</a:t>
            </a:r>
          </a:p>
          <a:p>
            <a:pPr marL="0" indent="0">
              <a:buNone/>
            </a:pPr>
            <a:endParaRPr lang="en-US" dirty="0"/>
          </a:p>
          <a:p>
            <a:r>
              <a:rPr lang="en-US" dirty="0"/>
              <a:t>Rather than doing a deferral on claims in the open status, it is more efficient and better service to our Veterans to perform all appropriate actions needed on the claim</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31074661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June 12, 2019</a:t>
            </a:r>
          </a:p>
        </p:txBody>
      </p:sp>
      <p:sp>
        <p:nvSpPr>
          <p:cNvPr id="6" name="Rectangle 2"/>
          <p:cNvSpPr txBox="1">
            <a:spLocks noChangeArrowheads="1"/>
          </p:cNvSpPr>
          <p:nvPr/>
        </p:nvSpPr>
        <p:spPr bwMode="auto">
          <a:xfrm>
            <a:off x="717847" y="5406819"/>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Deferrals in Open Status</a:t>
            </a:r>
          </a:p>
        </p:txBody>
      </p:sp>
      <p:sp>
        <p:nvSpPr>
          <p:cNvPr id="3" name="Content Placeholder 2"/>
          <p:cNvSpPr>
            <a:spLocks noGrp="1"/>
          </p:cNvSpPr>
          <p:nvPr>
            <p:ph idx="1"/>
          </p:nvPr>
        </p:nvSpPr>
        <p:spPr/>
        <p:txBody>
          <a:bodyPr/>
          <a:lstStyle/>
          <a:p>
            <a:r>
              <a:rPr lang="en-US" dirty="0"/>
              <a:t>The deferral functionality will not be removed from VBMS</a:t>
            </a:r>
          </a:p>
          <a:p>
            <a:pPr marL="0" indent="0">
              <a:buNone/>
            </a:pPr>
            <a:endParaRPr lang="en-US" dirty="0"/>
          </a:p>
          <a:p>
            <a:r>
              <a:rPr lang="en-US" dirty="0"/>
              <a:t>Compensation Service and Pension &amp; Fiduciary Service may designate exceptions and create policy for its use for specific needs in the future, where directed development is appropriate</a:t>
            </a:r>
          </a:p>
          <a:p>
            <a:pPr marL="0" indent="0">
              <a:buNone/>
            </a:pPr>
            <a:endParaRPr lang="en-US" dirty="0"/>
          </a:p>
          <a:p>
            <a:r>
              <a:rPr lang="en-US" dirty="0"/>
              <a:t>M21-4, Appendix D has been updated to reflect this guidance</a:t>
            </a:r>
            <a:endParaRPr lang="en-US" sz="3200" dirty="0"/>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2685290942"/>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What’s </a:t>
            </a:r>
            <a:r>
              <a:rPr lang="en-US" i="1" dirty="0"/>
              <a:t>New</a:t>
            </a:r>
            <a:r>
              <a:rPr lang="en-US" dirty="0"/>
              <a:t> in the M21-1?</a:t>
            </a:r>
          </a:p>
        </p:txBody>
      </p:sp>
      <p:sp>
        <p:nvSpPr>
          <p:cNvPr id="4" name="Slide Number Placeholder 3"/>
          <p:cNvSpPr>
            <a:spLocks noGrp="1"/>
          </p:cNvSpPr>
          <p:nvPr>
            <p:ph type="sldNum" sz="quarter" idx="10"/>
          </p:nvPr>
        </p:nvSpPr>
        <p:spPr/>
        <p:txBody>
          <a:bodyPr/>
          <a:lstStyle/>
          <a:p>
            <a:fld id="{7C414AED-89CE-4A48-8B2B-1B3A5C68EA2A}" type="slidenum">
              <a:rPr lang="en-US" smtClean="0"/>
              <a:t>21</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Matthew Hof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Manual Editor</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and Program Implementation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6907240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0B4C-31E4-43C4-99DD-BD08A0FBB7C2}"/>
              </a:ext>
            </a:extLst>
          </p:cNvPr>
          <p:cNvSpPr>
            <a:spLocks noGrp="1"/>
          </p:cNvSpPr>
          <p:nvPr>
            <p:ph type="title"/>
          </p:nvPr>
        </p:nvSpPr>
        <p:spPr/>
        <p:txBody>
          <a:bodyPr/>
          <a:lstStyle/>
          <a:p>
            <a:r>
              <a:rPr lang="en-US" dirty="0"/>
              <a:t>Private Medical Record (PMR) Retrieval Program</a:t>
            </a:r>
          </a:p>
        </p:txBody>
      </p:sp>
      <p:sp>
        <p:nvSpPr>
          <p:cNvPr id="3" name="Content Placeholder 2">
            <a:extLst>
              <a:ext uri="{FF2B5EF4-FFF2-40B4-BE49-F238E27FC236}">
                <a16:creationId xmlns:a16="http://schemas.microsoft.com/office/drawing/2014/main" id="{858256B6-5645-44BE-850F-A488F9491220}"/>
              </a:ext>
            </a:extLst>
          </p:cNvPr>
          <p:cNvSpPr>
            <a:spLocks noGrp="1"/>
          </p:cNvSpPr>
          <p:nvPr>
            <p:ph idx="1"/>
          </p:nvPr>
        </p:nvSpPr>
        <p:spPr>
          <a:xfrm>
            <a:off x="847164" y="1589518"/>
            <a:ext cx="11057289" cy="4691641"/>
          </a:xfrm>
        </p:spPr>
        <p:txBody>
          <a:bodyPr/>
          <a:lstStyle/>
          <a:p>
            <a:r>
              <a:rPr lang="en-US" dirty="0"/>
              <a:t>M21-1 III.i.4.A.3.c – New </a:t>
            </a:r>
            <a:r>
              <a:rPr lang="en-US" i="1" dirty="0"/>
              <a:t>VA.gov </a:t>
            </a:r>
            <a:r>
              <a:rPr lang="en-US" dirty="0"/>
              <a:t>claims submission functionality</a:t>
            </a:r>
          </a:p>
          <a:p>
            <a:pPr marL="0" indent="0">
              <a:buNone/>
            </a:pPr>
            <a:endParaRPr lang="en-US" sz="1000" dirty="0"/>
          </a:p>
          <a:p>
            <a:pPr lvl="1"/>
            <a:r>
              <a:rPr lang="en-US" i="1" dirty="0"/>
              <a:t>VA.gov </a:t>
            </a:r>
            <a:r>
              <a:rPr lang="en-US" dirty="0"/>
              <a:t>completes and routes VA Forms 21-4142 and 21-4142a to the PMR contractor after a compensation claim is finalized and submitted</a:t>
            </a:r>
          </a:p>
          <a:p>
            <a:pPr marL="0" indent="0">
              <a:buNone/>
            </a:pPr>
            <a:endParaRPr lang="en-US" sz="2000" dirty="0"/>
          </a:p>
          <a:p>
            <a:pPr lvl="1"/>
            <a:r>
              <a:rPr lang="en-US" dirty="0"/>
              <a:t>VA Form 21-526EZ overflow page is annotated to indicate the completed VA Forms 21-4142 and 21-4142a have been sent to the PMR contractor</a:t>
            </a:r>
          </a:p>
          <a:p>
            <a:pPr marL="0" indent="0">
              <a:buNone/>
            </a:pPr>
            <a:endParaRPr lang="en-US" sz="2000" dirty="0"/>
          </a:p>
          <a:p>
            <a:pPr lvl="1"/>
            <a:r>
              <a:rPr lang="en-US" i="1" dirty="0"/>
              <a:t>Completed forms will not be uploaded into the eFolder until the PMR contractor completes development</a:t>
            </a:r>
            <a:endParaRPr lang="en-US" dirty="0"/>
          </a:p>
          <a:p>
            <a:pPr lvl="2"/>
            <a:r>
              <a:rPr lang="en-US" dirty="0"/>
              <a:t>Important to look at the overflow page to determine if a request is pending</a:t>
            </a:r>
          </a:p>
        </p:txBody>
      </p:sp>
      <p:sp>
        <p:nvSpPr>
          <p:cNvPr id="4" name="Slide Number Placeholder 3">
            <a:extLst>
              <a:ext uri="{FF2B5EF4-FFF2-40B4-BE49-F238E27FC236}">
                <a16:creationId xmlns:a16="http://schemas.microsoft.com/office/drawing/2014/main" id="{30702377-483F-4D72-8688-563FB7434E4A}"/>
              </a:ext>
            </a:extLst>
          </p:cNvPr>
          <p:cNvSpPr>
            <a:spLocks noGrp="1"/>
          </p:cNvSpPr>
          <p:nvPr>
            <p:ph type="sldNum" sz="quarter" idx="10"/>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399462796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E2D0-E1F1-4F97-A4C7-3D78D4894018}"/>
              </a:ext>
            </a:extLst>
          </p:cNvPr>
          <p:cNvSpPr>
            <a:spLocks noGrp="1"/>
          </p:cNvSpPr>
          <p:nvPr>
            <p:ph type="title"/>
          </p:nvPr>
        </p:nvSpPr>
        <p:spPr/>
        <p:txBody>
          <a:bodyPr/>
          <a:lstStyle/>
          <a:p>
            <a:r>
              <a:rPr lang="en-US" dirty="0"/>
              <a:t>PMR Retrieval Program (Cont’d)</a:t>
            </a:r>
          </a:p>
        </p:txBody>
      </p:sp>
      <p:sp>
        <p:nvSpPr>
          <p:cNvPr id="3" name="Content Placeholder 2">
            <a:extLst>
              <a:ext uri="{FF2B5EF4-FFF2-40B4-BE49-F238E27FC236}">
                <a16:creationId xmlns:a16="http://schemas.microsoft.com/office/drawing/2014/main" id="{808AAE16-9797-4A82-A40F-49D8176905EA}"/>
              </a:ext>
            </a:extLst>
          </p:cNvPr>
          <p:cNvSpPr>
            <a:spLocks noGrp="1"/>
          </p:cNvSpPr>
          <p:nvPr>
            <p:ph idx="1"/>
          </p:nvPr>
        </p:nvSpPr>
        <p:spPr/>
        <p:txBody>
          <a:bodyPr/>
          <a:lstStyle/>
          <a:p>
            <a:r>
              <a:rPr lang="en-US" dirty="0"/>
              <a:t>III.iii.1.D.2.d</a:t>
            </a:r>
          </a:p>
          <a:p>
            <a:pPr lvl="1"/>
            <a:r>
              <a:rPr lang="en-US" dirty="0"/>
              <a:t>RO leadership must communicate changes to PMR Super Users (including contact information) to the PMR Program Management Office</a:t>
            </a:r>
          </a:p>
          <a:p>
            <a:pPr lvl="2"/>
            <a:r>
              <a:rPr lang="en-US" dirty="0"/>
              <a:t>Corporate mailbox is PMR.VBACO@va.gov</a:t>
            </a:r>
          </a:p>
          <a:p>
            <a:pPr marL="914400" lvl="2" indent="0">
              <a:buNone/>
            </a:pPr>
            <a:endParaRPr lang="en-US" dirty="0"/>
          </a:p>
          <a:p>
            <a:r>
              <a:rPr lang="it-IT" dirty="0"/>
              <a:t>IIII.iii.1.D.2.e</a:t>
            </a:r>
          </a:p>
          <a:p>
            <a:pPr lvl="1"/>
            <a:r>
              <a:rPr lang="en-US" dirty="0"/>
              <a:t>Updated block to include the existing requirement for PMR Super Users to check the PMR portal for returned requests that need additional information or development</a:t>
            </a:r>
          </a:p>
        </p:txBody>
      </p:sp>
      <p:sp>
        <p:nvSpPr>
          <p:cNvPr id="4" name="Slide Number Placeholder 3">
            <a:extLst>
              <a:ext uri="{FF2B5EF4-FFF2-40B4-BE49-F238E27FC236}">
                <a16:creationId xmlns:a16="http://schemas.microsoft.com/office/drawing/2014/main" id="{3613037F-A59B-4A32-B583-2153B5759AE3}"/>
              </a:ext>
            </a:extLst>
          </p:cNvPr>
          <p:cNvSpPr>
            <a:spLocks noGrp="1"/>
          </p:cNvSpPr>
          <p:nvPr>
            <p:ph type="sldNum" sz="quarter" idx="10"/>
          </p:nvPr>
        </p:nvSpPr>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326772440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BE54-93F5-48EC-B2C4-710C610DA15E}"/>
              </a:ext>
            </a:extLst>
          </p:cNvPr>
          <p:cNvSpPr>
            <a:spLocks noGrp="1"/>
          </p:cNvSpPr>
          <p:nvPr>
            <p:ph type="title"/>
          </p:nvPr>
        </p:nvSpPr>
        <p:spPr/>
        <p:txBody>
          <a:bodyPr/>
          <a:lstStyle/>
          <a:p>
            <a:r>
              <a:rPr lang="en-US" dirty="0"/>
              <a:t>PMR Retrieval Program (Cont’d)</a:t>
            </a:r>
          </a:p>
        </p:txBody>
      </p:sp>
      <p:sp>
        <p:nvSpPr>
          <p:cNvPr id="3" name="Content Placeholder 2">
            <a:extLst>
              <a:ext uri="{FF2B5EF4-FFF2-40B4-BE49-F238E27FC236}">
                <a16:creationId xmlns:a16="http://schemas.microsoft.com/office/drawing/2014/main" id="{CC4F45FC-F9EC-43E9-BB6F-ED6FCF493E24}"/>
              </a:ext>
            </a:extLst>
          </p:cNvPr>
          <p:cNvSpPr>
            <a:spLocks noGrp="1"/>
          </p:cNvSpPr>
          <p:nvPr>
            <p:ph idx="1"/>
          </p:nvPr>
        </p:nvSpPr>
        <p:spPr>
          <a:xfrm>
            <a:off x="847165" y="1589518"/>
            <a:ext cx="10945906" cy="4691641"/>
          </a:xfrm>
        </p:spPr>
        <p:txBody>
          <a:bodyPr/>
          <a:lstStyle/>
          <a:p>
            <a:r>
              <a:rPr lang="en-US" dirty="0"/>
              <a:t>III.iii.1.D.2.g</a:t>
            </a:r>
          </a:p>
          <a:p>
            <a:pPr lvl="1"/>
            <a:r>
              <a:rPr lang="en-US" dirty="0"/>
              <a:t>Added a new method for identifying VA Forms 21-4142/a that have been referred to the contractor, based on the new VA.gov functionality described in III.i.4.A.3.c</a:t>
            </a:r>
          </a:p>
          <a:p>
            <a:pPr lvl="2"/>
            <a:r>
              <a:rPr lang="en-US" dirty="0"/>
              <a:t>Also changed the maximum suspense period for the PMR VBMS tracked item    from 35 days to 10 days due to improved processing times by the PMR contractor</a:t>
            </a:r>
          </a:p>
          <a:p>
            <a:pPr marL="914400" lvl="2" indent="0">
              <a:buNone/>
            </a:pPr>
            <a:endParaRPr lang="en-US" dirty="0"/>
          </a:p>
          <a:p>
            <a:r>
              <a:rPr lang="pt-BR" dirty="0"/>
              <a:t>III.iii.1.D.2.h</a:t>
            </a:r>
          </a:p>
          <a:p>
            <a:pPr lvl="1"/>
            <a:r>
              <a:rPr lang="en-US" dirty="0"/>
              <a:t>Add instructions for handling a PMR request returned by the PMR contractor</a:t>
            </a:r>
          </a:p>
        </p:txBody>
      </p:sp>
      <p:sp>
        <p:nvSpPr>
          <p:cNvPr id="4" name="Slide Number Placeholder 3">
            <a:extLst>
              <a:ext uri="{FF2B5EF4-FFF2-40B4-BE49-F238E27FC236}">
                <a16:creationId xmlns:a16="http://schemas.microsoft.com/office/drawing/2014/main" id="{987F2367-84B5-4BB1-A490-6FC7DCF21082}"/>
              </a:ext>
            </a:extLst>
          </p:cNvPr>
          <p:cNvSpPr>
            <a:spLocks noGrp="1"/>
          </p:cNvSpPr>
          <p:nvPr>
            <p:ph type="sldNum" sz="quarter" idx="10"/>
          </p:nvPr>
        </p:nvSpPr>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262246770"/>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Military Sexual Trauma (MST) Updates</a:t>
            </a:r>
          </a:p>
        </p:txBody>
      </p:sp>
      <p:sp>
        <p:nvSpPr>
          <p:cNvPr id="4" name="Slide Number Placeholder 3"/>
          <p:cNvSpPr>
            <a:spLocks noGrp="1"/>
          </p:cNvSpPr>
          <p:nvPr>
            <p:ph type="sldNum" sz="quarter" idx="10"/>
          </p:nvPr>
        </p:nvSpPr>
        <p:spPr/>
        <p:txBody>
          <a:bodyPr/>
          <a:lstStyle/>
          <a:p>
            <a:fld id="{7C414AED-89CE-4A48-8B2B-1B3A5C68EA2A}" type="slidenum">
              <a:rPr lang="en-US" smtClean="0"/>
              <a:t>25</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Esther Adefope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STAR Program Review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0623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E962-8674-4C30-B2FD-281BF68F93EA}"/>
              </a:ext>
            </a:extLst>
          </p:cNvPr>
          <p:cNvSpPr>
            <a:spLocks noGrp="1"/>
          </p:cNvSpPr>
          <p:nvPr>
            <p:ph type="title"/>
          </p:nvPr>
        </p:nvSpPr>
        <p:spPr/>
        <p:txBody>
          <a:bodyPr/>
          <a:lstStyle/>
          <a:p>
            <a:r>
              <a:rPr lang="en-US" dirty="0"/>
              <a:t>MST Claims Assistance Reminder</a:t>
            </a:r>
          </a:p>
        </p:txBody>
      </p:sp>
      <p:sp>
        <p:nvSpPr>
          <p:cNvPr id="3" name="Content Placeholder 2">
            <a:extLst>
              <a:ext uri="{FF2B5EF4-FFF2-40B4-BE49-F238E27FC236}">
                <a16:creationId xmlns:a16="http://schemas.microsoft.com/office/drawing/2014/main" id="{E257DED7-63F9-43FF-8C8A-BE505D6BD226}"/>
              </a:ext>
            </a:extLst>
          </p:cNvPr>
          <p:cNvSpPr>
            <a:spLocks noGrp="1"/>
          </p:cNvSpPr>
          <p:nvPr>
            <p:ph idx="1"/>
          </p:nvPr>
        </p:nvSpPr>
        <p:spPr/>
        <p:txBody>
          <a:bodyPr/>
          <a:lstStyle/>
          <a:p>
            <a:r>
              <a:rPr lang="en-US" dirty="0"/>
              <a:t>Quality Assurance is here as a resource and will respond to your case-specific MST questions that cannot be resolved locally by your QRT</a:t>
            </a:r>
          </a:p>
          <a:p>
            <a:pPr lvl="2"/>
            <a:r>
              <a:rPr lang="en-US" dirty="0"/>
              <a:t>We recognize these are complex claims and can be difficult to process</a:t>
            </a:r>
          </a:p>
          <a:p>
            <a:pPr marL="457200" lvl="1" indent="0">
              <a:buNone/>
            </a:pPr>
            <a:endParaRPr lang="en-US" sz="2000" dirty="0"/>
          </a:p>
          <a:p>
            <a:pPr lvl="1"/>
            <a:r>
              <a:rPr lang="en-US" dirty="0"/>
              <a:t>When all local efforts have been exhausted to resolve an MST question </a:t>
            </a:r>
            <a:r>
              <a:rPr lang="en-US" b="1" i="1" dirty="0">
                <a:effectLst>
                  <a:outerShdw blurRad="38100" dist="38100" dir="2700000" algn="tl">
                    <a:srgbClr val="000000">
                      <a:alpha val="43137"/>
                    </a:srgbClr>
                  </a:outerShdw>
                </a:effectLst>
              </a:rPr>
              <a:t>related to a specific case being adjudicated</a:t>
            </a:r>
            <a:r>
              <a:rPr lang="en-US" dirty="0"/>
              <a:t>, please email the claim number and question(s) to the CS Quality Assurance MST POC</a:t>
            </a:r>
          </a:p>
          <a:p>
            <a:pPr marL="457200" lvl="1" indent="0">
              <a:buNone/>
            </a:pPr>
            <a:endParaRPr lang="en-US" sz="1000" dirty="0"/>
          </a:p>
          <a:p>
            <a:pPr lvl="2">
              <a:buFont typeface="Wingdings" panose="05000000000000000000" pitchFamily="2" charset="2"/>
              <a:buChar char="q"/>
            </a:pPr>
            <a:r>
              <a:rPr lang="en-US" dirty="0">
                <a:solidFill>
                  <a:srgbClr val="FF0000"/>
                </a:solidFill>
                <a:hlinkClick r:id="rId2">
                  <a:extLst>
                    <a:ext uri="{A12FA001-AC4F-418D-AE19-62706E023703}">
                      <ahyp:hlinkClr xmlns:ahyp="http://schemas.microsoft.com/office/drawing/2018/hyperlinkcolor" val="tx"/>
                    </a:ext>
                  </a:extLst>
                </a:hlinkClick>
              </a:rPr>
              <a:t>Esther.adefope@va.gov</a:t>
            </a:r>
            <a:r>
              <a:rPr lang="en-US" dirty="0">
                <a:solidFill>
                  <a:srgbClr val="FF0000"/>
                </a:solidFill>
              </a:rPr>
              <a:t>, or</a:t>
            </a:r>
          </a:p>
          <a:p>
            <a:pPr marL="914400" lvl="2" indent="0">
              <a:buNone/>
            </a:pPr>
            <a:endParaRPr lang="en-US" sz="800" dirty="0">
              <a:solidFill>
                <a:srgbClr val="FF0000"/>
              </a:solidFill>
            </a:endParaRPr>
          </a:p>
          <a:p>
            <a:pPr lvl="2">
              <a:buFont typeface="Wingdings" panose="05000000000000000000" pitchFamily="2" charset="2"/>
              <a:buChar char="q"/>
            </a:pPr>
            <a:r>
              <a:rPr lang="en-US" dirty="0">
                <a:solidFill>
                  <a:srgbClr val="FF0000"/>
                </a:solidFill>
              </a:rPr>
              <a:t>VAVBAWAS/CO/214B (</a:t>
            </a:r>
            <a:r>
              <a:rPr lang="en-US" dirty="0">
                <a:solidFill>
                  <a:srgbClr val="FF0000"/>
                </a:solidFill>
                <a:hlinkClick r:id="rId3">
                  <a:extLst>
                    <a:ext uri="{A12FA001-AC4F-418D-AE19-62706E023703}">
                      <ahyp:hlinkClr xmlns:ahyp="http://schemas.microsoft.com/office/drawing/2018/hyperlinkcolor" val="tx"/>
                    </a:ext>
                  </a:extLst>
                </a:hlinkClick>
              </a:rPr>
              <a:t>214B.VBACO@va.gov</a:t>
            </a:r>
            <a:r>
              <a:rPr lang="en-US" dirty="0">
                <a:solidFill>
                  <a:srgbClr val="FF0000"/>
                </a:solidFill>
              </a:rPr>
              <a:t>)</a:t>
            </a:r>
          </a:p>
        </p:txBody>
      </p:sp>
      <p:sp>
        <p:nvSpPr>
          <p:cNvPr id="4" name="Slide Number Placeholder 3">
            <a:extLst>
              <a:ext uri="{FF2B5EF4-FFF2-40B4-BE49-F238E27FC236}">
                <a16:creationId xmlns:a16="http://schemas.microsoft.com/office/drawing/2014/main" id="{6FDA1B98-6059-4CE6-A7D5-3178472FF1CB}"/>
              </a:ext>
            </a:extLst>
          </p:cNvPr>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123887168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8B0D-D4CE-4501-9DFD-0A09043B7986}"/>
              </a:ext>
            </a:extLst>
          </p:cNvPr>
          <p:cNvSpPr>
            <a:spLocks noGrp="1"/>
          </p:cNvSpPr>
          <p:nvPr>
            <p:ph type="title"/>
          </p:nvPr>
        </p:nvSpPr>
        <p:spPr/>
        <p:txBody>
          <a:bodyPr/>
          <a:lstStyle/>
          <a:p>
            <a:r>
              <a:rPr lang="en-US" dirty="0"/>
              <a:t>May 2019 Quality Call MST Question #1</a:t>
            </a:r>
          </a:p>
        </p:txBody>
      </p:sp>
      <p:sp>
        <p:nvSpPr>
          <p:cNvPr id="3" name="Content Placeholder 2">
            <a:extLst>
              <a:ext uri="{FF2B5EF4-FFF2-40B4-BE49-F238E27FC236}">
                <a16:creationId xmlns:a16="http://schemas.microsoft.com/office/drawing/2014/main" id="{A727EB5D-C1EA-4849-A546-5B396CB518DE}"/>
              </a:ext>
            </a:extLst>
          </p:cNvPr>
          <p:cNvSpPr>
            <a:spLocks noGrp="1"/>
          </p:cNvSpPr>
          <p:nvPr>
            <p:ph idx="1"/>
          </p:nvPr>
        </p:nvSpPr>
        <p:spPr>
          <a:xfrm>
            <a:off x="847164" y="1589518"/>
            <a:ext cx="11022783" cy="4691641"/>
          </a:xfrm>
        </p:spPr>
        <p:txBody>
          <a:bodyPr/>
          <a:lstStyle/>
          <a:p>
            <a:r>
              <a:rPr lang="en-US" dirty="0"/>
              <a:t>Any issue adjudicated involving MST require second-signatures until a decision maker has demonstrated an accuracy rate of 90% or greater on a minimum of 10 MST cases per M21-1 III.iv.6.D.7.d</a:t>
            </a:r>
            <a:endParaRPr lang="en-US" sz="2400" dirty="0">
              <a:solidFill>
                <a:srgbClr val="FF0000"/>
              </a:solidFill>
            </a:endParaRPr>
          </a:p>
          <a:p>
            <a:pPr marL="914400" lvl="2" indent="0">
              <a:buNone/>
            </a:pPr>
            <a:endParaRPr lang="en-US" sz="2400" dirty="0">
              <a:solidFill>
                <a:srgbClr val="FF0000"/>
              </a:solidFill>
            </a:endParaRPr>
          </a:p>
          <a:p>
            <a:pPr lvl="1"/>
            <a:r>
              <a:rPr lang="en-US" b="1" dirty="0">
                <a:effectLst>
                  <a:outerShdw blurRad="38100" dist="38100" dir="2700000" algn="tl">
                    <a:srgbClr val="000000">
                      <a:alpha val="43137"/>
                    </a:srgbClr>
                  </a:outerShdw>
                </a:effectLst>
              </a:rPr>
              <a:t>Question:</a:t>
            </a:r>
            <a:r>
              <a:rPr lang="en-US" dirty="0"/>
              <a:t>  In the NWQ, how is each RO aware that single-signature MST ratings are completed by individuals who demonstrated this requirement?</a:t>
            </a:r>
          </a:p>
          <a:p>
            <a:pPr marL="457200" lvl="1" indent="0">
              <a:buNone/>
            </a:pPr>
            <a:endParaRPr lang="en-US" sz="1000" dirty="0"/>
          </a:p>
          <a:p>
            <a:pPr lvl="2"/>
            <a:r>
              <a:rPr lang="en-US" dirty="0"/>
              <a:t>It appears each RO has its own listing showing who is authorized to adjudicate single-signature MST rating decisions</a:t>
            </a:r>
          </a:p>
          <a:p>
            <a:pPr marL="914400" lvl="2" indent="0">
              <a:buNone/>
            </a:pPr>
            <a:endParaRPr lang="en-US" sz="800" dirty="0"/>
          </a:p>
          <a:p>
            <a:pPr lvl="2"/>
            <a:r>
              <a:rPr lang="en-US" dirty="0"/>
              <a:t>RO QRT Coaches should coordinate with their leadership for a solution</a:t>
            </a:r>
          </a:p>
          <a:p>
            <a:pPr lvl="3">
              <a:buFont typeface="Wingdings" panose="05000000000000000000" pitchFamily="2" charset="2"/>
              <a:buChar char="§"/>
            </a:pPr>
            <a:r>
              <a:rPr lang="en-US" sz="1800" dirty="0"/>
              <a:t>Not within scope of quality reviewer to verify credentials at this time – assume the employee is authorized to process the work</a:t>
            </a:r>
          </a:p>
          <a:p>
            <a:pPr lvl="3">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6F11E603-A9F8-4FA9-B883-7F1D8845AC66}"/>
              </a:ext>
            </a:extLst>
          </p:cNvPr>
          <p:cNvSpPr>
            <a:spLocks noGrp="1"/>
          </p:cNvSpPr>
          <p:nvPr>
            <p:ph type="sldNum" sz="quarter" idx="10"/>
          </p:nvPr>
        </p:nvSpPr>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3658485436"/>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D5AA-5330-4D2C-B9D2-BBF48D929B7C}"/>
              </a:ext>
            </a:extLst>
          </p:cNvPr>
          <p:cNvSpPr>
            <a:spLocks noGrp="1"/>
          </p:cNvSpPr>
          <p:nvPr>
            <p:ph type="title"/>
          </p:nvPr>
        </p:nvSpPr>
        <p:spPr/>
        <p:txBody>
          <a:bodyPr/>
          <a:lstStyle/>
          <a:p>
            <a:r>
              <a:rPr lang="en-US" dirty="0"/>
              <a:t>May 2019 Quality Call MST Question #2</a:t>
            </a:r>
          </a:p>
        </p:txBody>
      </p:sp>
      <p:sp>
        <p:nvSpPr>
          <p:cNvPr id="3" name="Content Placeholder 2">
            <a:extLst>
              <a:ext uri="{FF2B5EF4-FFF2-40B4-BE49-F238E27FC236}">
                <a16:creationId xmlns:a16="http://schemas.microsoft.com/office/drawing/2014/main" id="{5475ED14-651E-4836-82A0-D0C591E8AE82}"/>
              </a:ext>
            </a:extLst>
          </p:cNvPr>
          <p:cNvSpPr>
            <a:spLocks noGrp="1"/>
          </p:cNvSpPr>
          <p:nvPr>
            <p:ph idx="1"/>
          </p:nvPr>
        </p:nvSpPr>
        <p:spPr>
          <a:xfrm>
            <a:off x="847164" y="1589518"/>
            <a:ext cx="11143553" cy="4691641"/>
          </a:xfrm>
        </p:spPr>
        <p:txBody>
          <a:bodyPr/>
          <a:lstStyle/>
          <a:p>
            <a:r>
              <a:rPr lang="en-US" dirty="0"/>
              <a:t>Some ROs have designated MST Outreach Coordinators that are not listed in </a:t>
            </a:r>
            <a:r>
              <a:rPr lang="en-US" sz="2700" dirty="0">
                <a:hlinkClick r:id="rId2"/>
              </a:rPr>
              <a:t>http://www.benefits.va.gov/benefits/mstcoordinators.asp</a:t>
            </a:r>
            <a:endParaRPr lang="en-US" sz="2700" dirty="0"/>
          </a:p>
          <a:p>
            <a:pPr marL="0" indent="0">
              <a:buNone/>
            </a:pPr>
            <a:endParaRPr lang="en-US" sz="2400" dirty="0"/>
          </a:p>
          <a:p>
            <a:pPr lvl="1"/>
            <a:r>
              <a:rPr lang="en-US" b="1" dirty="0">
                <a:effectLst>
                  <a:outerShdw blurRad="38100" dist="38100" dir="2700000" algn="tl">
                    <a:srgbClr val="000000">
                      <a:alpha val="43137"/>
                    </a:srgbClr>
                  </a:outerShdw>
                </a:effectLst>
              </a:rPr>
              <a:t>Concern:</a:t>
            </a:r>
            <a:r>
              <a:rPr lang="en-US" dirty="0"/>
              <a:t>  STAR and ROs will cite errors and avoidable deferrals because the coordinators who performed the work are not listed on the website</a:t>
            </a:r>
          </a:p>
          <a:p>
            <a:pPr marL="457200" lvl="1" indent="0">
              <a:buNone/>
            </a:pPr>
            <a:endParaRPr lang="en-US" sz="1000" dirty="0"/>
          </a:p>
          <a:p>
            <a:pPr lvl="2"/>
            <a:r>
              <a:rPr lang="en-US" dirty="0"/>
              <a:t>STAR error will not be cited since such action does not rise to the level of CUE</a:t>
            </a:r>
          </a:p>
          <a:p>
            <a:pPr marL="914400" lvl="2" indent="0">
              <a:buNone/>
            </a:pPr>
            <a:endParaRPr lang="en-US" sz="800" dirty="0"/>
          </a:p>
          <a:p>
            <a:pPr lvl="2"/>
            <a:r>
              <a:rPr lang="en-US" dirty="0"/>
              <a:t>Deferrals and local quality errors should not be cited based on employee not currently listed as an MST Coordinator on the website</a:t>
            </a:r>
          </a:p>
          <a:p>
            <a:pPr marL="914400" lvl="2" indent="0">
              <a:buNone/>
            </a:pPr>
            <a:endParaRPr lang="en-US" sz="800" dirty="0"/>
          </a:p>
          <a:p>
            <a:pPr lvl="3">
              <a:buFont typeface="Wingdings" panose="05000000000000000000" pitchFamily="2" charset="2"/>
              <a:buChar char="§"/>
            </a:pPr>
            <a:r>
              <a:rPr lang="en-US" dirty="0"/>
              <a:t>Not within scope of quality reviewer to verify credentials at this time – assume the employee is authorized to process the work</a:t>
            </a:r>
          </a:p>
        </p:txBody>
      </p:sp>
      <p:sp>
        <p:nvSpPr>
          <p:cNvPr id="4" name="Slide Number Placeholder 3">
            <a:extLst>
              <a:ext uri="{FF2B5EF4-FFF2-40B4-BE49-F238E27FC236}">
                <a16:creationId xmlns:a16="http://schemas.microsoft.com/office/drawing/2014/main" id="{FF6AC853-B2B9-4E49-83F1-24259DB4EA12}"/>
              </a:ext>
            </a:extLst>
          </p:cNvPr>
          <p:cNvSpPr>
            <a:spLocks noGrp="1"/>
          </p:cNvSpPr>
          <p:nvPr>
            <p:ph type="sldNum" sz="quarter" idx="10"/>
          </p:nvPr>
        </p:nvSpPr>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3802189532"/>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3602-D334-4379-99D1-B71BD9B13307}"/>
              </a:ext>
            </a:extLst>
          </p:cNvPr>
          <p:cNvSpPr>
            <a:spLocks noGrp="1"/>
          </p:cNvSpPr>
          <p:nvPr>
            <p:ph type="title"/>
          </p:nvPr>
        </p:nvSpPr>
        <p:spPr/>
        <p:txBody>
          <a:bodyPr/>
          <a:lstStyle/>
          <a:p>
            <a:r>
              <a:rPr lang="en-US" dirty="0"/>
              <a:t>M21-1 Needs Updates for MST Processing?</a:t>
            </a:r>
          </a:p>
        </p:txBody>
      </p:sp>
      <p:sp>
        <p:nvSpPr>
          <p:cNvPr id="3" name="Content Placeholder 2">
            <a:extLst>
              <a:ext uri="{FF2B5EF4-FFF2-40B4-BE49-F238E27FC236}">
                <a16:creationId xmlns:a16="http://schemas.microsoft.com/office/drawing/2014/main" id="{FCE9DEDC-F2C6-4AF2-A465-03768E3F1C13}"/>
              </a:ext>
            </a:extLst>
          </p:cNvPr>
          <p:cNvSpPr>
            <a:spLocks noGrp="1"/>
          </p:cNvSpPr>
          <p:nvPr>
            <p:ph idx="1"/>
          </p:nvPr>
        </p:nvSpPr>
        <p:spPr/>
        <p:txBody>
          <a:bodyPr/>
          <a:lstStyle/>
          <a:p>
            <a:r>
              <a:rPr lang="en-US" dirty="0"/>
              <a:t>If employees at your RO have suggested edits, questions, comments, or concerns regarding M21-1 content</a:t>
            </a:r>
          </a:p>
          <a:p>
            <a:pPr marL="0" indent="0">
              <a:buNone/>
            </a:pPr>
            <a:endParaRPr lang="en-US" sz="1000" dirty="0"/>
          </a:p>
          <a:p>
            <a:pPr lvl="1"/>
            <a:r>
              <a:rPr lang="en-US" dirty="0"/>
              <a:t>Each RO, </a:t>
            </a:r>
            <a:r>
              <a:rPr lang="en-US" b="1" i="1" dirty="0">
                <a:effectLst>
                  <a:outerShdw blurRad="38100" dist="38100" dir="2700000" algn="tl">
                    <a:srgbClr val="000000">
                      <a:alpha val="43137"/>
                    </a:srgbClr>
                  </a:outerShdw>
                </a:effectLst>
              </a:rPr>
              <a:t>through its designated leadership/coordinator</a:t>
            </a:r>
            <a:r>
              <a:rPr lang="en-US" dirty="0"/>
              <a:t>, can submit them via the M21-1 mailbox using the format and text outlined in the February 2019 Compensation Service Quality Call Bulletin</a:t>
            </a:r>
          </a:p>
          <a:p>
            <a:pPr marL="457200" lvl="1" indent="0">
              <a:buNone/>
            </a:pPr>
            <a:endParaRPr lang="en-US" sz="800" u="sng" dirty="0"/>
          </a:p>
          <a:p>
            <a:pPr lvl="2">
              <a:buFont typeface="Wingdings" panose="05000000000000000000" pitchFamily="2" charset="2"/>
              <a:buChar char="v"/>
            </a:pPr>
            <a:r>
              <a:rPr lang="en-US" sz="2400" dirty="0">
                <a:solidFill>
                  <a:srgbClr val="FF0000"/>
                </a:solidFill>
              </a:rPr>
              <a:t>VAVBAWAS/CO/M21-1 (</a:t>
            </a:r>
            <a:r>
              <a:rPr lang="en-US" sz="2400" dirty="0">
                <a:solidFill>
                  <a:srgbClr val="FF0000"/>
                </a:solidFill>
                <a:hlinkClick r:id="rId2">
                  <a:extLst>
                    <a:ext uri="{A12FA001-AC4F-418D-AE19-62706E023703}">
                      <ahyp:hlinkClr xmlns:ahyp="http://schemas.microsoft.com/office/drawing/2018/hyperlinkcolor" val="tx"/>
                    </a:ext>
                  </a:extLst>
                </a:hlinkClick>
              </a:rPr>
              <a:t>M21-1.VBAVACO@va.gov</a:t>
            </a:r>
            <a:r>
              <a:rPr lang="en-US" sz="2400" dirty="0">
                <a:solidFill>
                  <a:srgbClr val="FF0000"/>
                </a:solidFill>
              </a:rPr>
              <a:t>)</a:t>
            </a:r>
          </a:p>
        </p:txBody>
      </p:sp>
      <p:sp>
        <p:nvSpPr>
          <p:cNvPr id="4" name="Slide Number Placeholder 3">
            <a:extLst>
              <a:ext uri="{FF2B5EF4-FFF2-40B4-BE49-F238E27FC236}">
                <a16:creationId xmlns:a16="http://schemas.microsoft.com/office/drawing/2014/main" id="{03C9E36D-693C-4588-9986-78F354746F82}"/>
              </a:ext>
            </a:extLst>
          </p:cNvPr>
          <p:cNvSpPr>
            <a:spLocks noGrp="1"/>
          </p:cNvSpPr>
          <p:nvPr>
            <p:ph type="sldNum" sz="quarter" idx="10"/>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265578271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June 2019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Amyotrophic Lateral Sclerosis (ALS)</a:t>
            </a:r>
            <a:br>
              <a:rPr lang="en-US" dirty="0"/>
            </a:br>
            <a:r>
              <a:rPr lang="en-US" dirty="0"/>
              <a:t>– Special Focused Review (SFR) –</a:t>
            </a:r>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Vanessa Carr</a:t>
            </a:r>
          </a:p>
          <a:p>
            <a:pPr lvl="0" algn="ctr" eaLnBrk="1" fontAlgn="base" hangingPunct="1">
              <a:spcBef>
                <a:spcPct val="0"/>
              </a:spcBef>
              <a:spcAft>
                <a:spcPct val="0"/>
              </a:spcAft>
              <a:buClrTx/>
              <a:buNone/>
              <a:defRPr/>
            </a:pPr>
            <a:r>
              <a:rPr lang="en-US" altLang="en-US" sz="3200" kern="0" dirty="0">
                <a:solidFill>
                  <a:srgbClr val="000066"/>
                </a:solidFill>
              </a:rPr>
              <a:t>Consultant</a:t>
            </a:r>
          </a:p>
          <a:p>
            <a:pPr lvl="0" algn="ctr" eaLnBrk="1" fontAlgn="base" hangingPunct="1">
              <a:spcBef>
                <a:spcPct val="0"/>
              </a:spcBef>
              <a:spcAft>
                <a:spcPct val="0"/>
              </a:spcAft>
              <a:buClrTx/>
              <a:buNone/>
              <a:defRPr/>
            </a:pPr>
            <a:r>
              <a:rPr lang="en-US" altLang="en-US" sz="3200" kern="0" dirty="0">
                <a:solidFill>
                  <a:srgbClr val="000066"/>
                </a:solidFill>
              </a:rPr>
              <a:t>STAR Program Review Staff</a:t>
            </a:r>
          </a:p>
          <a:p>
            <a:pPr lvl="0" algn="ctr" eaLnBrk="1" fontAlgn="base" hangingPunct="1">
              <a:spcBef>
                <a:spcPct val="0"/>
              </a:spcBef>
              <a:spcAft>
                <a:spcPct val="0"/>
              </a:spcAft>
              <a:buClrTx/>
              <a:buNone/>
              <a:defRPr/>
            </a:pPr>
            <a:r>
              <a:rPr lang="en-US" altLang="en-US" sz="3200" kern="0" dirty="0">
                <a:solidFill>
                  <a:srgbClr val="000066"/>
                </a:solidFill>
              </a:rPr>
              <a:t>Quality Assurance</a:t>
            </a:r>
          </a:p>
        </p:txBody>
      </p:sp>
    </p:spTree>
    <p:extLst>
      <p:ext uri="{BB962C8B-B14F-4D97-AF65-F5344CB8AC3E}">
        <p14:creationId xmlns:p14="http://schemas.microsoft.com/office/powerpoint/2010/main" val="15672178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9F3A-BF1C-4AED-9857-6E197FEA68D0}"/>
              </a:ext>
            </a:extLst>
          </p:cNvPr>
          <p:cNvSpPr>
            <a:spLocks noGrp="1"/>
          </p:cNvSpPr>
          <p:nvPr>
            <p:ph type="title"/>
          </p:nvPr>
        </p:nvSpPr>
        <p:spPr/>
        <p:txBody>
          <a:bodyPr/>
          <a:lstStyle/>
          <a:p>
            <a:r>
              <a:rPr lang="en-US" dirty="0"/>
              <a:t>ALS SFR Background</a:t>
            </a:r>
          </a:p>
        </p:txBody>
      </p:sp>
      <p:sp>
        <p:nvSpPr>
          <p:cNvPr id="3" name="Content Placeholder 2">
            <a:extLst>
              <a:ext uri="{FF2B5EF4-FFF2-40B4-BE49-F238E27FC236}">
                <a16:creationId xmlns:a16="http://schemas.microsoft.com/office/drawing/2014/main" id="{39396D56-1571-4795-B082-E93E8EAA2FEF}"/>
              </a:ext>
            </a:extLst>
          </p:cNvPr>
          <p:cNvSpPr>
            <a:spLocks noGrp="1"/>
          </p:cNvSpPr>
          <p:nvPr>
            <p:ph idx="1"/>
          </p:nvPr>
        </p:nvSpPr>
        <p:spPr>
          <a:xfrm>
            <a:off x="847164" y="1589518"/>
            <a:ext cx="11074541" cy="4691641"/>
          </a:xfrm>
        </p:spPr>
        <p:txBody>
          <a:bodyPr/>
          <a:lstStyle/>
          <a:p>
            <a:r>
              <a:rPr lang="en-US" dirty="0"/>
              <a:t>Special focused review was initiated based upon  recommendation related to the </a:t>
            </a:r>
            <a:r>
              <a:rPr lang="en-US" i="1" dirty="0"/>
              <a:t>Office of Inspector General (OIG) Review of Accuracy of Claims Involving Service-Connected ALS Report</a:t>
            </a:r>
            <a:r>
              <a:rPr lang="en-US" dirty="0"/>
              <a:t> dated September 6, 2018</a:t>
            </a:r>
          </a:p>
          <a:p>
            <a:endParaRPr lang="en-US" dirty="0"/>
          </a:p>
          <a:p>
            <a:r>
              <a:rPr lang="en-US" dirty="0"/>
              <a:t>Quality Assurance’s STAR Program Review Staff conducted a review during November 2018 on 200 randomly selected cases involving ALS entitlement</a:t>
            </a:r>
          </a:p>
        </p:txBody>
      </p:sp>
      <p:sp>
        <p:nvSpPr>
          <p:cNvPr id="4" name="Slide Number Placeholder 3">
            <a:extLst>
              <a:ext uri="{FF2B5EF4-FFF2-40B4-BE49-F238E27FC236}">
                <a16:creationId xmlns:a16="http://schemas.microsoft.com/office/drawing/2014/main" id="{02B05C80-2039-413C-9A29-219AF8DFE909}"/>
              </a:ext>
            </a:extLst>
          </p:cNvPr>
          <p:cNvSpPr>
            <a:spLocks noGrp="1"/>
          </p:cNvSpPr>
          <p:nvPr>
            <p:ph type="sldNum" sz="quarter" idx="10"/>
          </p:nvPr>
        </p:nvSpPr>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2025357915"/>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56C9-709C-45C7-9C9B-8D562A01DDF7}"/>
              </a:ext>
            </a:extLst>
          </p:cNvPr>
          <p:cNvSpPr>
            <a:spLocks noGrp="1"/>
          </p:cNvSpPr>
          <p:nvPr>
            <p:ph type="title"/>
          </p:nvPr>
        </p:nvSpPr>
        <p:spPr/>
        <p:txBody>
          <a:bodyPr/>
          <a:lstStyle/>
          <a:p>
            <a:r>
              <a:rPr lang="en-US" dirty="0"/>
              <a:t>ALS SFR Results</a:t>
            </a:r>
          </a:p>
        </p:txBody>
      </p:sp>
      <p:sp>
        <p:nvSpPr>
          <p:cNvPr id="3" name="Content Placeholder 2">
            <a:extLst>
              <a:ext uri="{FF2B5EF4-FFF2-40B4-BE49-F238E27FC236}">
                <a16:creationId xmlns:a16="http://schemas.microsoft.com/office/drawing/2014/main" id="{03962EC9-915A-49CD-A643-361759E8F1B8}"/>
              </a:ext>
            </a:extLst>
          </p:cNvPr>
          <p:cNvSpPr>
            <a:spLocks noGrp="1"/>
          </p:cNvSpPr>
          <p:nvPr>
            <p:ph idx="1"/>
          </p:nvPr>
        </p:nvSpPr>
        <p:spPr>
          <a:xfrm>
            <a:off x="847165" y="1589518"/>
            <a:ext cx="10945906" cy="4766832"/>
          </a:xfrm>
        </p:spPr>
        <p:txBody>
          <a:bodyPr/>
          <a:lstStyle/>
          <a:p>
            <a:r>
              <a:rPr lang="en-US" dirty="0"/>
              <a:t>200 cases were randomly selected</a:t>
            </a:r>
          </a:p>
          <a:p>
            <a:pPr marL="0" indent="0">
              <a:buNone/>
            </a:pPr>
            <a:endParaRPr lang="en-US" sz="800" dirty="0"/>
          </a:p>
          <a:p>
            <a:pPr lvl="1"/>
            <a:r>
              <a:rPr lang="en-US" dirty="0"/>
              <a:t>4 cases were excluded</a:t>
            </a:r>
          </a:p>
          <a:p>
            <a:pPr marL="457200" lvl="1" indent="0">
              <a:buNone/>
            </a:pPr>
            <a:endParaRPr lang="en-US" sz="500" dirty="0"/>
          </a:p>
          <a:p>
            <a:pPr lvl="1"/>
            <a:r>
              <a:rPr lang="en-US" dirty="0"/>
              <a:t>41 of the 196 cases were noted to have errors</a:t>
            </a:r>
          </a:p>
          <a:p>
            <a:pPr lvl="2"/>
            <a:r>
              <a:rPr lang="en-US" dirty="0"/>
              <a:t>Overall accuracy = 79%</a:t>
            </a:r>
          </a:p>
          <a:p>
            <a:pPr marL="0" indent="0">
              <a:buNone/>
            </a:pPr>
            <a:endParaRPr lang="en-US" sz="2000" dirty="0"/>
          </a:p>
          <a:p>
            <a:r>
              <a:rPr lang="en-US" dirty="0"/>
              <a:t>Errors noted in 4 areas:</a:t>
            </a:r>
          </a:p>
          <a:p>
            <a:pPr marL="0" indent="0">
              <a:buNone/>
            </a:pPr>
            <a:endParaRPr lang="en-US" sz="500" dirty="0"/>
          </a:p>
          <a:p>
            <a:pPr marL="914400" lvl="1" indent="-457200">
              <a:buFont typeface="+mj-lt"/>
              <a:buAutoNum type="arabicPeriod"/>
            </a:pPr>
            <a:r>
              <a:rPr lang="en-US" dirty="0"/>
              <a:t>Evaluation of ALS and complications</a:t>
            </a:r>
          </a:p>
          <a:p>
            <a:pPr marL="914400" lvl="1" indent="-457200">
              <a:buFont typeface="+mj-lt"/>
              <a:buAutoNum type="arabicPeriod"/>
            </a:pPr>
            <a:r>
              <a:rPr lang="en-US" dirty="0"/>
              <a:t>Evaluation of SMC</a:t>
            </a:r>
          </a:p>
          <a:p>
            <a:pPr marL="914400" lvl="1" indent="-457200">
              <a:buFont typeface="+mj-lt"/>
              <a:buAutoNum type="arabicPeriod"/>
            </a:pPr>
            <a:r>
              <a:rPr lang="en-US" dirty="0"/>
              <a:t>Incorrect effective date</a:t>
            </a:r>
          </a:p>
          <a:p>
            <a:pPr marL="914400" lvl="1" indent="-457200">
              <a:buFont typeface="+mj-lt"/>
              <a:buAutoNum type="arabicPeriod"/>
            </a:pPr>
            <a:r>
              <a:rPr lang="en-US" dirty="0"/>
              <a:t>Ancillary benefits</a:t>
            </a:r>
          </a:p>
        </p:txBody>
      </p:sp>
      <p:sp>
        <p:nvSpPr>
          <p:cNvPr id="4" name="Slide Number Placeholder 3">
            <a:extLst>
              <a:ext uri="{FF2B5EF4-FFF2-40B4-BE49-F238E27FC236}">
                <a16:creationId xmlns:a16="http://schemas.microsoft.com/office/drawing/2014/main" id="{73F67ACD-BF34-47DC-AA1A-A3B8DB8BC61C}"/>
              </a:ext>
            </a:extLst>
          </p:cNvPr>
          <p:cNvSpPr>
            <a:spLocks noGrp="1"/>
          </p:cNvSpPr>
          <p:nvPr>
            <p:ph type="sldNum" sz="quarter" idx="10"/>
          </p:nvPr>
        </p:nvSpPr>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274745208"/>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78FB-6D50-423B-BC29-A50A3EA4F0F8}"/>
              </a:ext>
            </a:extLst>
          </p:cNvPr>
          <p:cNvSpPr>
            <a:spLocks noGrp="1"/>
          </p:cNvSpPr>
          <p:nvPr>
            <p:ph type="title"/>
          </p:nvPr>
        </p:nvSpPr>
        <p:spPr/>
        <p:txBody>
          <a:bodyPr/>
          <a:lstStyle/>
          <a:p>
            <a:r>
              <a:rPr lang="en-US" dirty="0"/>
              <a:t>ALS Reminders</a:t>
            </a:r>
          </a:p>
        </p:txBody>
      </p:sp>
      <p:sp>
        <p:nvSpPr>
          <p:cNvPr id="3" name="Content Placeholder 2">
            <a:extLst>
              <a:ext uri="{FF2B5EF4-FFF2-40B4-BE49-F238E27FC236}">
                <a16:creationId xmlns:a16="http://schemas.microsoft.com/office/drawing/2014/main" id="{9BAA1B8A-E479-4204-8A14-3498464B2475}"/>
              </a:ext>
            </a:extLst>
          </p:cNvPr>
          <p:cNvSpPr>
            <a:spLocks noGrp="1"/>
          </p:cNvSpPr>
          <p:nvPr>
            <p:ph idx="1"/>
          </p:nvPr>
        </p:nvSpPr>
        <p:spPr>
          <a:xfrm>
            <a:off x="847165" y="1589518"/>
            <a:ext cx="10945906" cy="4766832"/>
          </a:xfrm>
        </p:spPr>
        <p:txBody>
          <a:bodyPr/>
          <a:lstStyle/>
          <a:p>
            <a:r>
              <a:rPr lang="en-US" dirty="0"/>
              <a:t>Review any medical records that are submitted for evidence of possible complications</a:t>
            </a:r>
          </a:p>
          <a:p>
            <a:pPr marL="0" indent="0">
              <a:buNone/>
            </a:pPr>
            <a:endParaRPr lang="en-US" sz="2000" dirty="0"/>
          </a:p>
          <a:p>
            <a:r>
              <a:rPr lang="en-US" dirty="0"/>
              <a:t>Check SMC Calculator input for accuracy</a:t>
            </a:r>
          </a:p>
          <a:p>
            <a:pPr marL="0" indent="0">
              <a:buNone/>
            </a:pPr>
            <a:endParaRPr lang="en-US" sz="2000" dirty="0"/>
          </a:p>
          <a:p>
            <a:r>
              <a:rPr lang="en-US" dirty="0"/>
              <a:t>Reduce A&amp;A when the Veteran is hospitalized at VA expense</a:t>
            </a:r>
          </a:p>
          <a:p>
            <a:pPr marL="0" indent="0">
              <a:buNone/>
            </a:pPr>
            <a:endParaRPr lang="en-US" sz="2000" dirty="0"/>
          </a:p>
          <a:p>
            <a:r>
              <a:rPr lang="en-US" dirty="0"/>
              <a:t>On May 15, 2019, the M21-1 was updated to reflect the change in ALS claims processing authority</a:t>
            </a:r>
          </a:p>
          <a:p>
            <a:pPr marL="0" indent="0">
              <a:buNone/>
            </a:pPr>
            <a:endParaRPr lang="en-US" sz="800" dirty="0"/>
          </a:p>
          <a:p>
            <a:pPr lvl="1"/>
            <a:r>
              <a:rPr lang="en-US" dirty="0">
                <a:solidFill>
                  <a:srgbClr val="FF0000"/>
                </a:solidFill>
              </a:rPr>
              <a:t>M21-1 III.iv.4.N.6.f</a:t>
            </a:r>
          </a:p>
        </p:txBody>
      </p:sp>
      <p:sp>
        <p:nvSpPr>
          <p:cNvPr id="4" name="Slide Number Placeholder 3">
            <a:extLst>
              <a:ext uri="{FF2B5EF4-FFF2-40B4-BE49-F238E27FC236}">
                <a16:creationId xmlns:a16="http://schemas.microsoft.com/office/drawing/2014/main" id="{4AE8008F-E91C-4EA4-961C-3BC63C072775}"/>
              </a:ext>
            </a:extLst>
          </p:cNvPr>
          <p:cNvSpPr>
            <a:spLocks noGrp="1"/>
          </p:cNvSpPr>
          <p:nvPr>
            <p:ph type="sldNum" sz="quarter" idx="10"/>
          </p:nvPr>
        </p:nvSpPr>
        <p:spPr/>
        <p:txBody>
          <a:bodyPr/>
          <a:lstStyle/>
          <a:p>
            <a:fld id="{7C414AED-89CE-4A48-8B2B-1B3A5C68EA2A}" type="slidenum">
              <a:rPr lang="en-US" smtClean="0"/>
              <a:t>33</a:t>
            </a:fld>
            <a:endParaRPr lang="en-US" dirty="0"/>
          </a:p>
        </p:txBody>
      </p:sp>
    </p:spTree>
    <p:extLst>
      <p:ext uri="{BB962C8B-B14F-4D97-AF65-F5344CB8AC3E}">
        <p14:creationId xmlns:p14="http://schemas.microsoft.com/office/powerpoint/2010/main" val="120258896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Q-Tips</a:t>
            </a:r>
          </a:p>
        </p:txBody>
      </p:sp>
      <p:sp>
        <p:nvSpPr>
          <p:cNvPr id="4" name="Slide Number Placeholder 3"/>
          <p:cNvSpPr>
            <a:spLocks noGrp="1"/>
          </p:cNvSpPr>
          <p:nvPr>
            <p:ph type="sldNum" sz="quarter" idx="10"/>
          </p:nvPr>
        </p:nvSpPr>
        <p:spPr/>
        <p:txBody>
          <a:bodyPr/>
          <a:lstStyle/>
          <a:p>
            <a:fld id="{7C414AED-89CE-4A48-8B2B-1B3A5C68EA2A}" type="slidenum">
              <a:rPr lang="en-US" smtClean="0"/>
              <a:t>34</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Vanessa Carr</a:t>
            </a:r>
          </a:p>
          <a:p>
            <a:pPr lvl="0" algn="ctr" eaLnBrk="1" fontAlgn="base" hangingPunct="1">
              <a:spcBef>
                <a:spcPct val="0"/>
              </a:spcBef>
              <a:spcAft>
                <a:spcPct val="0"/>
              </a:spcAft>
              <a:buClrTx/>
              <a:buNone/>
              <a:defRPr/>
            </a:pPr>
            <a:r>
              <a:rPr lang="en-US" altLang="en-US" sz="3200" kern="0" dirty="0">
                <a:solidFill>
                  <a:srgbClr val="000066"/>
                </a:solidFill>
              </a:rPr>
              <a:t>Consultant</a:t>
            </a:r>
          </a:p>
          <a:p>
            <a:pPr lvl="0" algn="ctr" eaLnBrk="1" fontAlgn="base" hangingPunct="1">
              <a:spcBef>
                <a:spcPct val="0"/>
              </a:spcBef>
              <a:spcAft>
                <a:spcPct val="0"/>
              </a:spcAft>
              <a:buClrTx/>
              <a:buNone/>
              <a:defRPr/>
            </a:pPr>
            <a:r>
              <a:rPr lang="en-US" altLang="en-US" sz="3200" kern="0" dirty="0">
                <a:solidFill>
                  <a:srgbClr val="000066"/>
                </a:solidFill>
              </a:rPr>
              <a:t>STAR Program Review Staff</a:t>
            </a:r>
          </a:p>
          <a:p>
            <a:pPr lvl="0" algn="ctr" eaLnBrk="1" fontAlgn="base" hangingPunct="1">
              <a:spcBef>
                <a:spcPct val="0"/>
              </a:spcBef>
              <a:spcAft>
                <a:spcPct val="0"/>
              </a:spcAft>
              <a:buClrTx/>
              <a:buNone/>
              <a:defRPr/>
            </a:pPr>
            <a:r>
              <a:rPr lang="en-US" altLang="en-US" sz="3200" kern="0" dirty="0">
                <a:solidFill>
                  <a:srgbClr val="000066"/>
                </a:solidFill>
              </a:rPr>
              <a:t>Quality Assurance</a:t>
            </a:r>
          </a:p>
        </p:txBody>
      </p:sp>
    </p:spTree>
    <p:extLst>
      <p:ext uri="{BB962C8B-B14F-4D97-AF65-F5344CB8AC3E}">
        <p14:creationId xmlns:p14="http://schemas.microsoft.com/office/powerpoint/2010/main" val="3144842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038" y="0"/>
            <a:ext cx="8913962" cy="1179321"/>
          </a:xfrm>
        </p:spPr>
        <p:txBody>
          <a:bodyPr/>
          <a:lstStyle/>
          <a:p>
            <a:endParaRPr lang="en-US" dirty="0"/>
          </a:p>
        </p:txBody>
      </p:sp>
      <p:sp>
        <p:nvSpPr>
          <p:cNvPr id="3" name="Content Placeholder 2"/>
          <p:cNvSpPr>
            <a:spLocks noGrp="1"/>
          </p:cNvSpPr>
          <p:nvPr>
            <p:ph idx="1"/>
          </p:nvPr>
        </p:nvSpPr>
        <p:spPr>
          <a:xfrm>
            <a:off x="2418460" y="1589518"/>
            <a:ext cx="9374610" cy="4691641"/>
          </a:xfrm>
        </p:spPr>
        <p:txBody>
          <a:bodyPr/>
          <a:lstStyle/>
          <a:p>
            <a:r>
              <a:rPr lang="en-US" dirty="0"/>
              <a:t>Fun way to share ideas in a simple tip format</a:t>
            </a:r>
          </a:p>
          <a:p>
            <a:pPr marL="0" indent="0">
              <a:buNone/>
            </a:pPr>
            <a:endParaRPr lang="en-US" sz="1600" dirty="0"/>
          </a:p>
          <a:p>
            <a:r>
              <a:rPr lang="en-US" dirty="0"/>
              <a:t>Your Q-Tips are welcome and requested</a:t>
            </a:r>
          </a:p>
          <a:p>
            <a:pPr marL="0" indent="0">
              <a:buNone/>
            </a:pPr>
            <a:endParaRPr lang="en-US" sz="1600" dirty="0"/>
          </a:p>
          <a:p>
            <a:r>
              <a:rPr lang="en-US" dirty="0"/>
              <a:t>We will help each other by sharing knowledge</a:t>
            </a:r>
          </a:p>
          <a:p>
            <a:pPr marL="0" indent="0">
              <a:buNone/>
            </a:pPr>
            <a:endParaRPr lang="en-US" sz="1600" dirty="0"/>
          </a:p>
          <a:p>
            <a:r>
              <a:rPr lang="en-US" dirty="0"/>
              <a:t>Send your ideas to VACO’s Quality Review Team</a:t>
            </a:r>
          </a:p>
          <a:p>
            <a:pPr marL="0" indent="0">
              <a:buNone/>
            </a:pPr>
            <a:endParaRPr lang="en-US" sz="1600" dirty="0"/>
          </a:p>
          <a:p>
            <a:pPr lvl="1"/>
            <a:r>
              <a:rPr lang="en-US" dirty="0"/>
              <a:t> VAVBAWAS/CO/InternalQRS</a:t>
            </a:r>
            <a:endParaRPr lang="en-US" sz="2800" dirty="0"/>
          </a:p>
        </p:txBody>
      </p:sp>
      <p:sp>
        <p:nvSpPr>
          <p:cNvPr id="4" name="Slide Number Placeholder 3"/>
          <p:cNvSpPr>
            <a:spLocks noGrp="1"/>
          </p:cNvSpPr>
          <p:nvPr>
            <p:ph type="sldNum" sz="quarter" idx="10"/>
          </p:nvPr>
        </p:nvSpPr>
        <p:spPr/>
        <p:txBody>
          <a:bodyPr/>
          <a:lstStyle/>
          <a:p>
            <a:fld id="{7C414AED-89CE-4A48-8B2B-1B3A5C68EA2A}" type="slidenum">
              <a:rPr lang="en-US" smtClean="0"/>
              <a:t>35</a:t>
            </a:fld>
            <a:endParaRPr lang="en-US" dirty="0"/>
          </a:p>
        </p:txBody>
      </p:sp>
      <p:pic>
        <p:nvPicPr>
          <p:cNvPr id="5" name="Picture 6" descr="http://www.kmsys.com/Q-Tips/Q-Tip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037" y="102550"/>
            <a:ext cx="8833449" cy="105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ellonline.org/wp-content/uploads/2012/08/swa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 y="1524000"/>
            <a:ext cx="178607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811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Q-Tip #1 – Inferring Scars</a:t>
            </a:r>
          </a:p>
        </p:txBody>
      </p:sp>
      <p:sp>
        <p:nvSpPr>
          <p:cNvPr id="3" name="Content Placeholder 2"/>
          <p:cNvSpPr>
            <a:spLocks noGrp="1"/>
          </p:cNvSpPr>
          <p:nvPr>
            <p:ph idx="1"/>
          </p:nvPr>
        </p:nvSpPr>
        <p:spPr/>
        <p:txBody>
          <a:bodyPr/>
          <a:lstStyle/>
          <a:p>
            <a:r>
              <a:rPr lang="en-US" dirty="0"/>
              <a:t>Throwback:  This was previously a March 2017 Quality Call Q-Tip</a:t>
            </a:r>
          </a:p>
          <a:p>
            <a:endParaRPr lang="en-US" dirty="0"/>
          </a:p>
          <a:p>
            <a:r>
              <a:rPr lang="en-US" dirty="0"/>
              <a:t>Sixteen (16) national A2 errors cited in February 2019 for failure to infer (and grant) a scar</a:t>
            </a:r>
          </a:p>
          <a:p>
            <a:endParaRPr lang="en-US" dirty="0"/>
          </a:p>
          <a:p>
            <a:r>
              <a:rPr lang="en-US" dirty="0"/>
              <a:t>Reminder:  When evaluating an SC disability, infer and grant scars that are within the scope of the claim</a:t>
            </a:r>
          </a:p>
          <a:p>
            <a:endParaRPr lang="en-US" dirty="0"/>
          </a:p>
          <a:p>
            <a:pPr lvl="1">
              <a:buFont typeface="Wingdings" panose="05000000000000000000" pitchFamily="2" charset="2"/>
              <a:buChar char="v"/>
            </a:pPr>
            <a:r>
              <a:rPr lang="en-US" dirty="0">
                <a:solidFill>
                  <a:srgbClr val="FF0000"/>
                </a:solidFill>
              </a:rPr>
              <a:t>M21-1 III.iv.6.B.1.c</a:t>
            </a:r>
          </a:p>
        </p:txBody>
      </p:sp>
      <p:sp>
        <p:nvSpPr>
          <p:cNvPr id="4" name="Slide Number Placeholder 3"/>
          <p:cNvSpPr>
            <a:spLocks noGrp="1"/>
          </p:cNvSpPr>
          <p:nvPr>
            <p:ph type="sldNum" sz="quarter" idx="10"/>
          </p:nvPr>
        </p:nvSpPr>
        <p:spPr/>
        <p:txBody>
          <a:bodyPr/>
          <a:lstStyle/>
          <a:p>
            <a:fld id="{7C414AED-89CE-4A48-8B2B-1B3A5C68EA2A}" type="slidenum">
              <a:rPr lang="en-US" smtClean="0"/>
              <a:t>36</a:t>
            </a:fld>
            <a:endParaRPr lang="en-US" dirty="0"/>
          </a:p>
        </p:txBody>
      </p:sp>
    </p:spTree>
    <p:extLst>
      <p:ext uri="{BB962C8B-B14F-4D97-AF65-F5344CB8AC3E}">
        <p14:creationId xmlns:p14="http://schemas.microsoft.com/office/powerpoint/2010/main" val="151701819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895D-E8C8-4A7F-A8EA-E30B52F9338A}"/>
              </a:ext>
            </a:extLst>
          </p:cNvPr>
          <p:cNvSpPr>
            <a:spLocks noGrp="1"/>
          </p:cNvSpPr>
          <p:nvPr>
            <p:ph type="title"/>
          </p:nvPr>
        </p:nvSpPr>
        <p:spPr/>
        <p:txBody>
          <a:bodyPr/>
          <a:lstStyle/>
          <a:p>
            <a:r>
              <a:rPr lang="en-US" dirty="0"/>
              <a:t>Q-Tip #2 – Due Process Scenario</a:t>
            </a:r>
          </a:p>
        </p:txBody>
      </p:sp>
      <p:sp>
        <p:nvSpPr>
          <p:cNvPr id="3" name="Content Placeholder 2">
            <a:extLst>
              <a:ext uri="{FF2B5EF4-FFF2-40B4-BE49-F238E27FC236}">
                <a16:creationId xmlns:a16="http://schemas.microsoft.com/office/drawing/2014/main" id="{D7D5195F-2488-441F-8C95-E53634D8CDD1}"/>
              </a:ext>
            </a:extLst>
          </p:cNvPr>
          <p:cNvSpPr>
            <a:spLocks noGrp="1"/>
          </p:cNvSpPr>
          <p:nvPr>
            <p:ph idx="1"/>
          </p:nvPr>
        </p:nvSpPr>
        <p:spPr>
          <a:xfrm>
            <a:off x="847165" y="1589517"/>
            <a:ext cx="10945906" cy="4837161"/>
          </a:xfrm>
        </p:spPr>
        <p:txBody>
          <a:bodyPr/>
          <a:lstStyle/>
          <a:p>
            <a:pPr lvl="1"/>
            <a:r>
              <a:rPr lang="en-US" dirty="0"/>
              <a:t>Due Process letter contains the correct proposed rate(s) based on dependency information at the time the letter is sent</a:t>
            </a:r>
          </a:p>
          <a:p>
            <a:pPr marL="457200" lvl="1" indent="0">
              <a:buNone/>
            </a:pPr>
            <a:endParaRPr lang="en-US" sz="500" dirty="0"/>
          </a:p>
          <a:p>
            <a:pPr lvl="1"/>
            <a:r>
              <a:rPr lang="en-US" dirty="0"/>
              <a:t>Subsequently, dependents on the Veteran’s award are removed</a:t>
            </a:r>
          </a:p>
          <a:p>
            <a:pPr lvl="2"/>
            <a:r>
              <a:rPr lang="en-US" dirty="0"/>
              <a:t>Divorce</a:t>
            </a:r>
          </a:p>
          <a:p>
            <a:pPr lvl="2"/>
            <a:r>
              <a:rPr lang="en-US" dirty="0"/>
              <a:t>School child</a:t>
            </a:r>
          </a:p>
          <a:p>
            <a:pPr lvl="2"/>
            <a:r>
              <a:rPr lang="en-US" dirty="0"/>
              <a:t>Child turns 18, etc.</a:t>
            </a:r>
          </a:p>
          <a:p>
            <a:pPr marL="914400" lvl="2" indent="0">
              <a:buNone/>
            </a:pPr>
            <a:endParaRPr lang="en-US" sz="500" dirty="0"/>
          </a:p>
          <a:p>
            <a:pPr lvl="1"/>
            <a:r>
              <a:rPr lang="en-US" dirty="0"/>
              <a:t>As such, rate is now less than proposed when final action is taken</a:t>
            </a:r>
          </a:p>
          <a:p>
            <a:pPr marL="457200" lvl="1" indent="0">
              <a:buNone/>
            </a:pPr>
            <a:endParaRPr lang="en-US" sz="500" dirty="0"/>
          </a:p>
          <a:p>
            <a:pPr lvl="1"/>
            <a:r>
              <a:rPr lang="en-US" dirty="0"/>
              <a:t>A new Due Process letter is </a:t>
            </a:r>
            <a:r>
              <a:rPr lang="en-US" b="1" i="1" dirty="0">
                <a:effectLst>
                  <a:outerShdw blurRad="38100" dist="38100" dir="2700000" algn="tl">
                    <a:srgbClr val="000000">
                      <a:alpha val="43137"/>
                    </a:srgbClr>
                  </a:outerShdw>
                </a:effectLst>
              </a:rPr>
              <a:t>not</a:t>
            </a:r>
            <a:r>
              <a:rPr lang="en-US" dirty="0"/>
              <a:t> needed</a:t>
            </a:r>
          </a:p>
          <a:p>
            <a:pPr lvl="2"/>
            <a:r>
              <a:rPr lang="en-US" dirty="0"/>
              <a:t>Initial Due Process letter was correct at the time it was issued, so a new notice of proposed adverse action is not required</a:t>
            </a:r>
          </a:p>
          <a:p>
            <a:pPr marL="914400" lvl="2" indent="0">
              <a:buNone/>
            </a:pPr>
            <a:endParaRPr lang="en-US" sz="500" dirty="0"/>
          </a:p>
          <a:p>
            <a:pPr lvl="1">
              <a:buFont typeface="Wingdings" panose="05000000000000000000" pitchFamily="2" charset="2"/>
              <a:buChar char="v"/>
            </a:pPr>
            <a:r>
              <a:rPr lang="en-US" dirty="0">
                <a:solidFill>
                  <a:srgbClr val="FF0000"/>
                </a:solidFill>
              </a:rPr>
              <a:t>M21-1 I.2.B.3.e</a:t>
            </a:r>
          </a:p>
        </p:txBody>
      </p:sp>
      <p:sp>
        <p:nvSpPr>
          <p:cNvPr id="4" name="Slide Number Placeholder 3">
            <a:extLst>
              <a:ext uri="{FF2B5EF4-FFF2-40B4-BE49-F238E27FC236}">
                <a16:creationId xmlns:a16="http://schemas.microsoft.com/office/drawing/2014/main" id="{AFD5C20E-B28C-430A-B78C-2BEB68211423}"/>
              </a:ext>
            </a:extLst>
          </p:cNvPr>
          <p:cNvSpPr>
            <a:spLocks noGrp="1"/>
          </p:cNvSpPr>
          <p:nvPr>
            <p:ph type="sldNum" sz="quarter" idx="10"/>
          </p:nvPr>
        </p:nvSpPr>
        <p:spPr/>
        <p:txBody>
          <a:bodyPr/>
          <a:lstStyle/>
          <a:p>
            <a:fld id="{7C414AED-89CE-4A48-8B2B-1B3A5C68EA2A}" type="slidenum">
              <a:rPr lang="en-US" smtClean="0"/>
              <a:t>37</a:t>
            </a:fld>
            <a:endParaRPr lang="en-US" dirty="0"/>
          </a:p>
        </p:txBody>
      </p:sp>
    </p:spTree>
    <p:extLst>
      <p:ext uri="{BB962C8B-B14F-4D97-AF65-F5344CB8AC3E}">
        <p14:creationId xmlns:p14="http://schemas.microsoft.com/office/powerpoint/2010/main" val="3654027183"/>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The References, Episode 2</a:t>
            </a:r>
          </a:p>
        </p:txBody>
      </p:sp>
      <p:sp>
        <p:nvSpPr>
          <p:cNvPr id="4" name="Slide Number Placeholder 3"/>
          <p:cNvSpPr>
            <a:spLocks noGrp="1"/>
          </p:cNvSpPr>
          <p:nvPr>
            <p:ph type="sldNum" sz="quarter" idx="10"/>
          </p:nvPr>
        </p:nvSpPr>
        <p:spPr/>
        <p:txBody>
          <a:bodyPr/>
          <a:lstStyle/>
          <a:p>
            <a:fld id="{7C414AED-89CE-4A48-8B2B-1B3A5C68EA2A}" type="slidenum">
              <a:rPr lang="en-US" smtClean="0"/>
              <a:t>38</a:t>
            </a:fld>
            <a:endParaRPr lang="en-US" dirty="0"/>
          </a:p>
        </p:txBody>
      </p:sp>
      <p:sp>
        <p:nvSpPr>
          <p:cNvPr id="7" name="TextBox 1"/>
          <p:cNvSpPr txBox="1">
            <a:spLocks noChangeArrowheads="1"/>
          </p:cNvSpPr>
          <p:nvPr/>
        </p:nvSpPr>
        <p:spPr bwMode="auto">
          <a:xfrm>
            <a:off x="692986" y="2490562"/>
            <a:ext cx="113149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Andrew Latham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Consultant</a:t>
            </a:r>
          </a:p>
          <a:p>
            <a:pPr lvl="0" algn="ctr" eaLnBrk="1" fontAlgn="base" hangingPunct="1">
              <a:spcBef>
                <a:spcPct val="0"/>
              </a:spcBef>
              <a:spcAft>
                <a:spcPct val="0"/>
              </a:spcAft>
              <a:buClrTx/>
              <a:buNone/>
              <a:defRPr/>
            </a:pPr>
            <a:r>
              <a:rPr lang="en-US" altLang="en-US" sz="3200" kern="0" dirty="0">
                <a:solidFill>
                  <a:srgbClr val="000066"/>
                </a:solidFill>
              </a:rPr>
              <a:t>Denver Rating Instruction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Training</a:t>
            </a:r>
          </a:p>
        </p:txBody>
      </p:sp>
    </p:spTree>
    <p:extLst>
      <p:ext uri="{BB962C8B-B14F-4D97-AF65-F5344CB8AC3E}">
        <p14:creationId xmlns:p14="http://schemas.microsoft.com/office/powerpoint/2010/main" val="4020301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3CC8-6FCD-4FF1-9954-EA62B187692C}"/>
              </a:ext>
            </a:extLst>
          </p:cNvPr>
          <p:cNvSpPr>
            <a:spLocks noGrp="1"/>
          </p:cNvSpPr>
          <p:nvPr>
            <p:ph type="title"/>
          </p:nvPr>
        </p:nvSpPr>
        <p:spPr/>
        <p:txBody>
          <a:bodyPr/>
          <a:lstStyle/>
          <a:p>
            <a:r>
              <a:rPr lang="en-US" dirty="0"/>
              <a:t>Lyles and the Pyramid(ing) of Doom</a:t>
            </a:r>
          </a:p>
        </p:txBody>
      </p:sp>
      <p:sp>
        <p:nvSpPr>
          <p:cNvPr id="3" name="Content Placeholder 2">
            <a:extLst>
              <a:ext uri="{FF2B5EF4-FFF2-40B4-BE49-F238E27FC236}">
                <a16:creationId xmlns:a16="http://schemas.microsoft.com/office/drawing/2014/main" id="{E1CB9535-D4E1-4D91-AFF4-D3121D5ECBF7}"/>
              </a:ext>
            </a:extLst>
          </p:cNvPr>
          <p:cNvSpPr>
            <a:spLocks noGrp="1"/>
          </p:cNvSpPr>
          <p:nvPr>
            <p:ph idx="1"/>
          </p:nvPr>
        </p:nvSpPr>
        <p:spPr/>
        <p:txBody>
          <a:bodyPr/>
          <a:lstStyle/>
          <a:p>
            <a:r>
              <a:rPr lang="en-US" dirty="0"/>
              <a:t>Release date:  May 29, 2019</a:t>
            </a:r>
          </a:p>
          <a:p>
            <a:pPr marL="0" indent="0">
              <a:buNone/>
            </a:pPr>
            <a:endParaRPr lang="en-US" dirty="0"/>
          </a:p>
          <a:p>
            <a:r>
              <a:rPr lang="en-US" dirty="0"/>
              <a:t>Topic:  </a:t>
            </a:r>
            <a:r>
              <a:rPr lang="en-US" i="1" dirty="0"/>
              <a:t>Lyles</a:t>
            </a:r>
            <a:r>
              <a:rPr lang="en-US" dirty="0"/>
              <a:t> Holding, Meniscal Evaluations</a:t>
            </a:r>
          </a:p>
          <a:p>
            <a:pPr marL="0" indent="0">
              <a:buNone/>
            </a:pPr>
            <a:endParaRPr lang="en-US" dirty="0"/>
          </a:p>
          <a:p>
            <a:r>
              <a:rPr lang="en-US" dirty="0"/>
              <a:t>How to View/Listen:  Adobe Captivate Prime (4507185)</a:t>
            </a:r>
          </a:p>
          <a:p>
            <a:pPr lvl="1"/>
            <a:r>
              <a:rPr lang="en-US" sz="2100" dirty="0"/>
              <a:t>https://captivateprime.adobe.com/app/learner?accountId=27356#/course/1185400</a:t>
            </a:r>
          </a:p>
        </p:txBody>
      </p:sp>
      <p:sp>
        <p:nvSpPr>
          <p:cNvPr id="4" name="Slide Number Placeholder 3">
            <a:extLst>
              <a:ext uri="{FF2B5EF4-FFF2-40B4-BE49-F238E27FC236}">
                <a16:creationId xmlns:a16="http://schemas.microsoft.com/office/drawing/2014/main" id="{C5F4B108-115D-4605-B4B5-DF0CA6220524}"/>
              </a:ext>
            </a:extLst>
          </p:cNvPr>
          <p:cNvSpPr>
            <a:spLocks noGrp="1"/>
          </p:cNvSpPr>
          <p:nvPr>
            <p:ph type="sldNum" sz="quarter" idx="10"/>
          </p:nvPr>
        </p:nvSpPr>
        <p:spPr/>
        <p:txBody>
          <a:bodyPr/>
          <a:lstStyle/>
          <a:p>
            <a:fld id="{7C414AED-89CE-4A48-8B2B-1B3A5C68EA2A}" type="slidenum">
              <a:rPr lang="en-US" smtClean="0"/>
              <a:t>39</a:t>
            </a:fld>
            <a:endParaRPr lang="en-US" dirty="0"/>
          </a:p>
        </p:txBody>
      </p:sp>
    </p:spTree>
    <p:extLst>
      <p:ext uri="{BB962C8B-B14F-4D97-AF65-F5344CB8AC3E}">
        <p14:creationId xmlns:p14="http://schemas.microsoft.com/office/powerpoint/2010/main" val="116601975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a:xfrm>
            <a:off x="795405" y="1406106"/>
            <a:ext cx="11055935" cy="4950244"/>
          </a:xfrm>
        </p:spPr>
        <p:txBody>
          <a:bodyPr/>
          <a:lstStyle/>
          <a:p>
            <a:pPr lvl="1">
              <a:buFont typeface="Wingdings" panose="05000000000000000000" pitchFamily="2" charset="2"/>
              <a:buChar char="v"/>
            </a:pPr>
            <a:r>
              <a:rPr lang="en-US" sz="2150" dirty="0"/>
              <a:t>May 2019 Quality Call Quiz</a:t>
            </a:r>
          </a:p>
          <a:p>
            <a:pPr lvl="1">
              <a:buFont typeface="Wingdings" panose="05000000000000000000" pitchFamily="2" charset="2"/>
              <a:buChar char="v"/>
            </a:pPr>
            <a:r>
              <a:rPr lang="en-US" sz="2150" dirty="0"/>
              <a:t>Change to STAR Sample Size</a:t>
            </a:r>
          </a:p>
          <a:p>
            <a:pPr lvl="1">
              <a:buFont typeface="Wingdings" panose="05000000000000000000" pitchFamily="2" charset="2"/>
              <a:buChar char="v"/>
            </a:pPr>
            <a:r>
              <a:rPr lang="en-US" sz="2150" dirty="0"/>
              <a:t>Appeals Modernization Act (AMA) Reminders</a:t>
            </a:r>
          </a:p>
          <a:p>
            <a:pPr lvl="1">
              <a:buFont typeface="Wingdings" panose="05000000000000000000" pitchFamily="2" charset="2"/>
              <a:buChar char="v"/>
            </a:pPr>
            <a:r>
              <a:rPr lang="en-US" sz="2150" dirty="0"/>
              <a:t>Creating Deferrals in Open Status</a:t>
            </a:r>
          </a:p>
          <a:p>
            <a:pPr lvl="1">
              <a:buFont typeface="Wingdings" panose="05000000000000000000" pitchFamily="2" charset="2"/>
              <a:buChar char="v"/>
            </a:pPr>
            <a:r>
              <a:rPr lang="en-US" sz="2150" dirty="0"/>
              <a:t>What’s </a:t>
            </a:r>
            <a:r>
              <a:rPr lang="en-US" sz="2150" i="1" dirty="0"/>
              <a:t>New</a:t>
            </a:r>
            <a:r>
              <a:rPr lang="en-US" sz="2150" dirty="0"/>
              <a:t> in the M21-1?</a:t>
            </a:r>
          </a:p>
          <a:p>
            <a:pPr lvl="1">
              <a:buFont typeface="Wingdings" panose="05000000000000000000" pitchFamily="2" charset="2"/>
              <a:buChar char="v"/>
            </a:pPr>
            <a:r>
              <a:rPr lang="en-US" sz="2150" dirty="0"/>
              <a:t>Military Sexual Trauma (MST) Updates</a:t>
            </a:r>
          </a:p>
          <a:p>
            <a:pPr lvl="1">
              <a:buFont typeface="Wingdings" panose="05000000000000000000" pitchFamily="2" charset="2"/>
              <a:buChar char="v"/>
            </a:pPr>
            <a:r>
              <a:rPr lang="en-US" sz="2150" dirty="0"/>
              <a:t>Amyotrophic Lateral Sclerosis (ALS) Special Focused Review (SFR)</a:t>
            </a:r>
          </a:p>
          <a:p>
            <a:pPr lvl="1">
              <a:buFont typeface="Wingdings" panose="05000000000000000000" pitchFamily="2" charset="2"/>
              <a:buChar char="v"/>
            </a:pPr>
            <a:r>
              <a:rPr lang="en-US" sz="2150" dirty="0"/>
              <a:t>Q-Tips</a:t>
            </a:r>
          </a:p>
          <a:p>
            <a:pPr lvl="2">
              <a:buFont typeface="Wingdings" panose="05000000000000000000" pitchFamily="2" charset="2"/>
              <a:buChar char="q"/>
            </a:pPr>
            <a:r>
              <a:rPr lang="en-US" sz="1500" dirty="0"/>
              <a:t>Scars</a:t>
            </a:r>
          </a:p>
          <a:p>
            <a:pPr lvl="2">
              <a:buFont typeface="Wingdings" panose="05000000000000000000" pitchFamily="2" charset="2"/>
              <a:buChar char="q"/>
            </a:pPr>
            <a:r>
              <a:rPr lang="en-US" sz="1500" dirty="0"/>
              <a:t>Due Process</a:t>
            </a:r>
            <a:endParaRPr lang="en-US" sz="2150" dirty="0"/>
          </a:p>
          <a:p>
            <a:pPr lvl="1">
              <a:buFont typeface="Wingdings" panose="05000000000000000000" pitchFamily="2" charset="2"/>
              <a:buChar char="v"/>
            </a:pPr>
            <a:r>
              <a:rPr lang="en-US" sz="2150" dirty="0"/>
              <a:t>The References, Episode 2:  Lyles and the Pyramid(ing) of Doom</a:t>
            </a:r>
          </a:p>
          <a:p>
            <a:pPr lvl="1">
              <a:buFont typeface="Wingdings" panose="05000000000000000000" pitchFamily="2" charset="2"/>
              <a:buChar char="v"/>
            </a:pPr>
            <a:r>
              <a:rPr lang="en-US" sz="2150" dirty="0"/>
              <a:t>VASRD Infectious Diseases, Immune Disorders, and Nutritional Deficiencies</a:t>
            </a:r>
          </a:p>
          <a:p>
            <a:pPr lvl="1">
              <a:buFont typeface="Wingdings" panose="05000000000000000000" pitchFamily="2" charset="2"/>
              <a:buChar char="v"/>
            </a:pPr>
            <a:r>
              <a:rPr lang="en-US" sz="2150" dirty="0"/>
              <a:t>Poll Questions and Closing Comments</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VASRD Infectious Diseases, Immune Disorders, and Nutritional Deficiencies</a:t>
            </a:r>
          </a:p>
        </p:txBody>
      </p:sp>
      <p:sp>
        <p:nvSpPr>
          <p:cNvPr id="4" name="Slide Number Placeholder 3"/>
          <p:cNvSpPr>
            <a:spLocks noGrp="1"/>
          </p:cNvSpPr>
          <p:nvPr>
            <p:ph type="sldNum" sz="quarter" idx="10"/>
          </p:nvPr>
        </p:nvSpPr>
        <p:spPr/>
        <p:txBody>
          <a:bodyPr/>
          <a:lstStyle/>
          <a:p>
            <a:fld id="{7C414AED-89CE-4A48-8B2B-1B3A5C68EA2A}" type="slidenum">
              <a:rPr lang="en-US" smtClean="0"/>
              <a:t>40</a:t>
            </a:fld>
            <a:endParaRPr lang="en-US" dirty="0"/>
          </a:p>
        </p:txBody>
      </p:sp>
      <p:sp>
        <p:nvSpPr>
          <p:cNvPr id="7" name="TextBox 1"/>
          <p:cNvSpPr txBox="1">
            <a:spLocks noChangeArrowheads="1"/>
          </p:cNvSpPr>
          <p:nvPr/>
        </p:nvSpPr>
        <p:spPr bwMode="auto">
          <a:xfrm>
            <a:off x="569344" y="2546013"/>
            <a:ext cx="114990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Janel Keyes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Regulations Chief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a:t>
            </a:r>
          </a:p>
        </p:txBody>
      </p:sp>
    </p:spTree>
    <p:extLst>
      <p:ext uri="{BB962C8B-B14F-4D97-AF65-F5344CB8AC3E}">
        <p14:creationId xmlns:p14="http://schemas.microsoft.com/office/powerpoint/2010/main" val="15003738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3257-A39A-48DC-A854-CD63CF4824A2}"/>
              </a:ext>
            </a:extLst>
          </p:cNvPr>
          <p:cNvSpPr>
            <a:spLocks noGrp="1"/>
          </p:cNvSpPr>
          <p:nvPr>
            <p:ph type="title"/>
          </p:nvPr>
        </p:nvSpPr>
        <p:spPr/>
        <p:txBody>
          <a:bodyPr/>
          <a:lstStyle/>
          <a:p>
            <a:r>
              <a:rPr lang="en-US" dirty="0"/>
              <a:t>VA Schedule for Rating Disabilities (VASRD)</a:t>
            </a:r>
          </a:p>
        </p:txBody>
      </p:sp>
      <p:sp>
        <p:nvSpPr>
          <p:cNvPr id="3" name="Content Placeholder 2">
            <a:extLst>
              <a:ext uri="{FF2B5EF4-FFF2-40B4-BE49-F238E27FC236}">
                <a16:creationId xmlns:a16="http://schemas.microsoft.com/office/drawing/2014/main" id="{61ADD542-136D-40E4-9F05-4AA559E5B402}"/>
              </a:ext>
            </a:extLst>
          </p:cNvPr>
          <p:cNvSpPr>
            <a:spLocks noGrp="1"/>
          </p:cNvSpPr>
          <p:nvPr>
            <p:ph idx="1"/>
          </p:nvPr>
        </p:nvSpPr>
        <p:spPr>
          <a:xfrm>
            <a:off x="847165" y="1589518"/>
            <a:ext cx="10945906" cy="4766832"/>
          </a:xfrm>
        </p:spPr>
        <p:txBody>
          <a:bodyPr/>
          <a:lstStyle/>
          <a:p>
            <a:r>
              <a:rPr lang="en-US" dirty="0"/>
              <a:t>Federal regulations used by claims processors to evaluate the severity of Veterans’ disabilities </a:t>
            </a:r>
          </a:p>
          <a:p>
            <a:pPr lvl="1"/>
            <a:r>
              <a:rPr lang="en-US" dirty="0"/>
              <a:t>Reflects outdated medical terminology and evaluation criteria</a:t>
            </a:r>
          </a:p>
          <a:p>
            <a:pPr lvl="1"/>
            <a:r>
              <a:rPr lang="en-US" dirty="0"/>
              <a:t>Last complete update in 1945</a:t>
            </a:r>
          </a:p>
          <a:p>
            <a:pPr marL="457200" lvl="1" indent="0">
              <a:buNone/>
            </a:pPr>
            <a:endParaRPr lang="en-US" sz="1800" dirty="0"/>
          </a:p>
          <a:p>
            <a:r>
              <a:rPr lang="en-US" dirty="0"/>
              <a:t>Currently comprised of 15 body systems</a:t>
            </a:r>
          </a:p>
          <a:p>
            <a:pPr marL="0" indent="0">
              <a:buNone/>
            </a:pPr>
            <a:endParaRPr lang="en-US" sz="1800" dirty="0"/>
          </a:p>
          <a:p>
            <a:r>
              <a:rPr lang="en-US" dirty="0"/>
              <a:t>Comprehensive effort to update all body systems</a:t>
            </a:r>
          </a:p>
          <a:p>
            <a:pPr lvl="1"/>
            <a:r>
              <a:rPr lang="en-US" dirty="0"/>
              <a:t>Incorporate medical, scientific, and economic data/advances</a:t>
            </a:r>
          </a:p>
          <a:p>
            <a:pPr lvl="1"/>
            <a:r>
              <a:rPr lang="en-US" dirty="0"/>
              <a:t>Update to combine Respiratory System with Impairment of Auditory Acuity (14 body systems)</a:t>
            </a:r>
          </a:p>
        </p:txBody>
      </p:sp>
      <p:sp>
        <p:nvSpPr>
          <p:cNvPr id="4" name="Slide Number Placeholder 3">
            <a:extLst>
              <a:ext uri="{FF2B5EF4-FFF2-40B4-BE49-F238E27FC236}">
                <a16:creationId xmlns:a16="http://schemas.microsoft.com/office/drawing/2014/main" id="{C746112D-DA8A-45AC-9751-781AC127B5AA}"/>
              </a:ext>
            </a:extLst>
          </p:cNvPr>
          <p:cNvSpPr>
            <a:spLocks noGrp="1"/>
          </p:cNvSpPr>
          <p:nvPr>
            <p:ph type="sldNum" sz="quarter" idx="10"/>
          </p:nvPr>
        </p:nvSpPr>
        <p:spPr/>
        <p:txBody>
          <a:bodyPr/>
          <a:lstStyle/>
          <a:p>
            <a:fld id="{7C414AED-89CE-4A48-8B2B-1B3A5C68EA2A}" type="slidenum">
              <a:rPr lang="en-US" smtClean="0"/>
              <a:t>41</a:t>
            </a:fld>
            <a:endParaRPr lang="en-US" dirty="0"/>
          </a:p>
        </p:txBody>
      </p:sp>
    </p:spTree>
    <p:extLst>
      <p:ext uri="{BB962C8B-B14F-4D97-AF65-F5344CB8AC3E}">
        <p14:creationId xmlns:p14="http://schemas.microsoft.com/office/powerpoint/2010/main" val="3863644441"/>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4A2E-0DFC-410A-9C21-32E468687443}"/>
              </a:ext>
            </a:extLst>
          </p:cNvPr>
          <p:cNvSpPr>
            <a:spLocks noGrp="1"/>
          </p:cNvSpPr>
          <p:nvPr>
            <p:ph type="title"/>
          </p:nvPr>
        </p:nvSpPr>
        <p:spPr/>
        <p:txBody>
          <a:bodyPr/>
          <a:lstStyle/>
          <a:p>
            <a:r>
              <a:rPr lang="en-US" dirty="0"/>
              <a:t>Status by Body System (as of April 2019)</a:t>
            </a:r>
          </a:p>
        </p:txBody>
      </p:sp>
      <p:sp>
        <p:nvSpPr>
          <p:cNvPr id="4" name="Slide Number Placeholder 3">
            <a:extLst>
              <a:ext uri="{FF2B5EF4-FFF2-40B4-BE49-F238E27FC236}">
                <a16:creationId xmlns:a16="http://schemas.microsoft.com/office/drawing/2014/main" id="{B325D2C8-1E6E-46FF-A0B0-93E8E9AF3D2F}"/>
              </a:ext>
            </a:extLst>
          </p:cNvPr>
          <p:cNvSpPr>
            <a:spLocks noGrp="1"/>
          </p:cNvSpPr>
          <p:nvPr>
            <p:ph type="sldNum" sz="quarter" idx="10"/>
          </p:nvPr>
        </p:nvSpPr>
        <p:spPr/>
        <p:txBody>
          <a:bodyPr/>
          <a:lstStyle/>
          <a:p>
            <a:fld id="{7C414AED-89CE-4A48-8B2B-1B3A5C68EA2A}" type="slidenum">
              <a:rPr lang="en-US" smtClean="0"/>
              <a:t>42</a:t>
            </a:fld>
            <a:endParaRPr lang="en-US" dirty="0"/>
          </a:p>
        </p:txBody>
      </p:sp>
      <p:pic>
        <p:nvPicPr>
          <p:cNvPr id="5" name="Picture 4">
            <a:extLst>
              <a:ext uri="{FF2B5EF4-FFF2-40B4-BE49-F238E27FC236}">
                <a16:creationId xmlns:a16="http://schemas.microsoft.com/office/drawing/2014/main" id="{D2F7D52C-8DEF-4016-833C-F7CC9B3CABC1}"/>
              </a:ext>
            </a:extLst>
          </p:cNvPr>
          <p:cNvPicPr>
            <a:picLocks noChangeAspect="1"/>
          </p:cNvPicPr>
          <p:nvPr/>
        </p:nvPicPr>
        <p:blipFill>
          <a:blip r:embed="rId2"/>
          <a:stretch>
            <a:fillRect/>
          </a:stretch>
        </p:blipFill>
        <p:spPr>
          <a:xfrm>
            <a:off x="638356" y="1420673"/>
            <a:ext cx="8695425" cy="4935678"/>
          </a:xfrm>
          <a:prstGeom prst="rect">
            <a:avLst/>
          </a:prstGeom>
        </p:spPr>
      </p:pic>
      <p:pic>
        <p:nvPicPr>
          <p:cNvPr id="6" name="Picture 5">
            <a:extLst>
              <a:ext uri="{FF2B5EF4-FFF2-40B4-BE49-F238E27FC236}">
                <a16:creationId xmlns:a16="http://schemas.microsoft.com/office/drawing/2014/main" id="{48C01509-C996-49C3-924E-8AE09C2F9AAB}"/>
              </a:ext>
            </a:extLst>
          </p:cNvPr>
          <p:cNvPicPr>
            <a:picLocks noChangeAspect="1"/>
          </p:cNvPicPr>
          <p:nvPr/>
        </p:nvPicPr>
        <p:blipFill>
          <a:blip r:embed="rId3"/>
          <a:stretch>
            <a:fillRect/>
          </a:stretch>
        </p:blipFill>
        <p:spPr>
          <a:xfrm>
            <a:off x="9663481" y="1751536"/>
            <a:ext cx="2004614" cy="957158"/>
          </a:xfrm>
          <a:prstGeom prst="rect">
            <a:avLst/>
          </a:prstGeom>
        </p:spPr>
      </p:pic>
    </p:spTree>
    <p:extLst>
      <p:ext uri="{BB962C8B-B14F-4D97-AF65-F5344CB8AC3E}">
        <p14:creationId xmlns:p14="http://schemas.microsoft.com/office/powerpoint/2010/main" val="1601711486"/>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090D-8E21-44C1-A673-CD6E390F13E8}"/>
              </a:ext>
            </a:extLst>
          </p:cNvPr>
          <p:cNvSpPr>
            <a:spLocks noGrp="1"/>
          </p:cNvSpPr>
          <p:nvPr>
            <p:ph type="title"/>
          </p:nvPr>
        </p:nvSpPr>
        <p:spPr/>
        <p:txBody>
          <a:bodyPr/>
          <a:lstStyle/>
          <a:p>
            <a:r>
              <a:rPr lang="en-US" dirty="0"/>
              <a:t>Highlights:  Infectious Diseases, Immune</a:t>
            </a:r>
            <a:br>
              <a:rPr lang="en-US" dirty="0"/>
            </a:br>
            <a:r>
              <a:rPr lang="en-US" dirty="0"/>
              <a:t>Disorders, and Nutritional Deficiencies</a:t>
            </a:r>
          </a:p>
        </p:txBody>
      </p:sp>
      <p:sp>
        <p:nvSpPr>
          <p:cNvPr id="3" name="Content Placeholder 2">
            <a:extLst>
              <a:ext uri="{FF2B5EF4-FFF2-40B4-BE49-F238E27FC236}">
                <a16:creationId xmlns:a16="http://schemas.microsoft.com/office/drawing/2014/main" id="{6F866EED-5586-4841-B824-2E64FF93E761}"/>
              </a:ext>
            </a:extLst>
          </p:cNvPr>
          <p:cNvSpPr>
            <a:spLocks noGrp="1"/>
          </p:cNvSpPr>
          <p:nvPr>
            <p:ph idx="1"/>
          </p:nvPr>
        </p:nvSpPr>
        <p:spPr/>
        <p:txBody>
          <a:bodyPr/>
          <a:lstStyle/>
          <a:p>
            <a:r>
              <a:rPr lang="en-US" dirty="0"/>
              <a:t>Final rule target effective date is August 11, 2019</a:t>
            </a:r>
          </a:p>
          <a:p>
            <a:r>
              <a:rPr lang="en-US" dirty="0"/>
              <a:t>Added 9 diagnostic codes (DC)</a:t>
            </a:r>
          </a:p>
        </p:txBody>
      </p:sp>
      <p:sp>
        <p:nvSpPr>
          <p:cNvPr id="4" name="Slide Number Placeholder 3">
            <a:extLst>
              <a:ext uri="{FF2B5EF4-FFF2-40B4-BE49-F238E27FC236}">
                <a16:creationId xmlns:a16="http://schemas.microsoft.com/office/drawing/2014/main" id="{B1D85D32-E5DB-4F3C-8D19-13C1DF523D74}"/>
              </a:ext>
            </a:extLst>
          </p:cNvPr>
          <p:cNvSpPr>
            <a:spLocks noGrp="1"/>
          </p:cNvSpPr>
          <p:nvPr>
            <p:ph type="sldNum" sz="quarter" idx="10"/>
          </p:nvPr>
        </p:nvSpPr>
        <p:spPr/>
        <p:txBody>
          <a:bodyPr/>
          <a:lstStyle/>
          <a:p>
            <a:fld id="{7C414AED-89CE-4A48-8B2B-1B3A5C68EA2A}" type="slidenum">
              <a:rPr lang="en-US" smtClean="0"/>
              <a:t>43</a:t>
            </a:fld>
            <a:endParaRPr lang="en-US" dirty="0"/>
          </a:p>
        </p:txBody>
      </p:sp>
      <p:pic>
        <p:nvPicPr>
          <p:cNvPr id="5" name="Picture 4">
            <a:extLst>
              <a:ext uri="{FF2B5EF4-FFF2-40B4-BE49-F238E27FC236}">
                <a16:creationId xmlns:a16="http://schemas.microsoft.com/office/drawing/2014/main" id="{ED314C6E-27E1-41AD-A514-7A0169673F6E}"/>
              </a:ext>
            </a:extLst>
          </p:cNvPr>
          <p:cNvPicPr>
            <a:picLocks noChangeAspect="1"/>
          </p:cNvPicPr>
          <p:nvPr/>
        </p:nvPicPr>
        <p:blipFill>
          <a:blip r:embed="rId2"/>
          <a:stretch>
            <a:fillRect/>
          </a:stretch>
        </p:blipFill>
        <p:spPr>
          <a:xfrm>
            <a:off x="1694941" y="2596551"/>
            <a:ext cx="9250354" cy="3759799"/>
          </a:xfrm>
          <a:prstGeom prst="rect">
            <a:avLst/>
          </a:prstGeom>
        </p:spPr>
      </p:pic>
    </p:spTree>
    <p:extLst>
      <p:ext uri="{BB962C8B-B14F-4D97-AF65-F5344CB8AC3E}">
        <p14:creationId xmlns:p14="http://schemas.microsoft.com/office/powerpoint/2010/main" val="3137231905"/>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B9FE-BDDB-4E17-9A8A-AB60053E051E}"/>
              </a:ext>
            </a:extLst>
          </p:cNvPr>
          <p:cNvSpPr>
            <a:spLocks noGrp="1"/>
          </p:cNvSpPr>
          <p:nvPr>
            <p:ph type="title"/>
          </p:nvPr>
        </p:nvSpPr>
        <p:spPr/>
        <p:txBody>
          <a:bodyPr/>
          <a:lstStyle/>
          <a:p>
            <a:r>
              <a:rPr lang="en-US" dirty="0"/>
              <a:t>Highlights (Cont’d)</a:t>
            </a:r>
          </a:p>
        </p:txBody>
      </p:sp>
      <p:sp>
        <p:nvSpPr>
          <p:cNvPr id="3" name="Content Placeholder 2">
            <a:extLst>
              <a:ext uri="{FF2B5EF4-FFF2-40B4-BE49-F238E27FC236}">
                <a16:creationId xmlns:a16="http://schemas.microsoft.com/office/drawing/2014/main" id="{48FF07FA-FFF0-4D34-9076-5A2644D3B623}"/>
              </a:ext>
            </a:extLst>
          </p:cNvPr>
          <p:cNvSpPr>
            <a:spLocks noGrp="1"/>
          </p:cNvSpPr>
          <p:nvPr>
            <p:ph idx="1"/>
          </p:nvPr>
        </p:nvSpPr>
        <p:spPr/>
        <p:txBody>
          <a:bodyPr/>
          <a:lstStyle/>
          <a:p>
            <a:r>
              <a:rPr lang="en-US" dirty="0"/>
              <a:t>Revised 18 DCs</a:t>
            </a:r>
          </a:p>
          <a:p>
            <a:pPr marL="0" indent="0">
              <a:buNone/>
            </a:pPr>
            <a:endParaRPr lang="en-US" sz="1000" dirty="0"/>
          </a:p>
          <a:p>
            <a:r>
              <a:rPr lang="en-US" dirty="0"/>
              <a:t>Created the following General Rating Formula:</a:t>
            </a:r>
          </a:p>
        </p:txBody>
      </p:sp>
      <p:sp>
        <p:nvSpPr>
          <p:cNvPr id="4" name="Slide Number Placeholder 3">
            <a:extLst>
              <a:ext uri="{FF2B5EF4-FFF2-40B4-BE49-F238E27FC236}">
                <a16:creationId xmlns:a16="http://schemas.microsoft.com/office/drawing/2014/main" id="{E1C68693-D909-47A9-BE52-BDCB6CC29D3A}"/>
              </a:ext>
            </a:extLst>
          </p:cNvPr>
          <p:cNvSpPr>
            <a:spLocks noGrp="1"/>
          </p:cNvSpPr>
          <p:nvPr>
            <p:ph type="sldNum" sz="quarter" idx="10"/>
          </p:nvPr>
        </p:nvSpPr>
        <p:spPr/>
        <p:txBody>
          <a:bodyPr/>
          <a:lstStyle/>
          <a:p>
            <a:fld id="{7C414AED-89CE-4A48-8B2B-1B3A5C68EA2A}" type="slidenum">
              <a:rPr lang="en-US" smtClean="0"/>
              <a:t>44</a:t>
            </a:fld>
            <a:endParaRPr lang="en-US" dirty="0"/>
          </a:p>
        </p:txBody>
      </p:sp>
      <p:pic>
        <p:nvPicPr>
          <p:cNvPr id="7" name="Picture 6">
            <a:extLst>
              <a:ext uri="{FF2B5EF4-FFF2-40B4-BE49-F238E27FC236}">
                <a16:creationId xmlns:a16="http://schemas.microsoft.com/office/drawing/2014/main" id="{F19ACFAC-3DAA-4119-81FF-8D42552560B8}"/>
              </a:ext>
            </a:extLst>
          </p:cNvPr>
          <p:cNvPicPr>
            <a:picLocks noChangeAspect="1"/>
          </p:cNvPicPr>
          <p:nvPr/>
        </p:nvPicPr>
        <p:blipFill>
          <a:blip r:embed="rId2"/>
          <a:stretch>
            <a:fillRect/>
          </a:stretch>
        </p:blipFill>
        <p:spPr>
          <a:xfrm>
            <a:off x="1095393" y="3081498"/>
            <a:ext cx="10449450" cy="2158171"/>
          </a:xfrm>
          <a:prstGeom prst="rect">
            <a:avLst/>
          </a:prstGeom>
        </p:spPr>
      </p:pic>
      <p:sp>
        <p:nvSpPr>
          <p:cNvPr id="8" name="Rectangle 7">
            <a:extLst>
              <a:ext uri="{FF2B5EF4-FFF2-40B4-BE49-F238E27FC236}">
                <a16:creationId xmlns:a16="http://schemas.microsoft.com/office/drawing/2014/main" id="{3D4755AE-938D-4A72-BDB2-F0338FD6DA5A}"/>
              </a:ext>
            </a:extLst>
          </p:cNvPr>
          <p:cNvSpPr/>
          <p:nvPr/>
        </p:nvSpPr>
        <p:spPr>
          <a:xfrm>
            <a:off x="1238655" y="3144920"/>
            <a:ext cx="6096000" cy="2031325"/>
          </a:xfrm>
          <a:prstGeom prst="rect">
            <a:avLst/>
          </a:prstGeom>
        </p:spPr>
        <p:txBody>
          <a:bodyPr>
            <a:spAutoFit/>
          </a:bodyPr>
          <a:lstStyle/>
          <a:p>
            <a:r>
              <a:rPr lang="en-US" dirty="0"/>
              <a:t>General Rating Formula for Infectious Diseases:</a:t>
            </a:r>
          </a:p>
          <a:p>
            <a:endParaRPr lang="en-US" dirty="0"/>
          </a:p>
          <a:p>
            <a:r>
              <a:rPr lang="en-US" dirty="0"/>
              <a:t>For active disease........ 100</a:t>
            </a:r>
          </a:p>
          <a:p>
            <a:endParaRPr lang="en-US" dirty="0"/>
          </a:p>
          <a:p>
            <a:r>
              <a:rPr lang="en-US" dirty="0"/>
              <a:t>After active disease has resolved, rate at 0 percent for infection. Rate any residual disability of infection within the appropriate body system.</a:t>
            </a:r>
          </a:p>
        </p:txBody>
      </p:sp>
    </p:spTree>
    <p:extLst>
      <p:ext uri="{BB962C8B-B14F-4D97-AF65-F5344CB8AC3E}">
        <p14:creationId xmlns:p14="http://schemas.microsoft.com/office/powerpoint/2010/main" val="1070015129"/>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AA80-FFEE-484E-A34B-3280E9149A18}"/>
              </a:ext>
            </a:extLst>
          </p:cNvPr>
          <p:cNvSpPr>
            <a:spLocks noGrp="1"/>
          </p:cNvSpPr>
          <p:nvPr>
            <p:ph type="title"/>
          </p:nvPr>
        </p:nvSpPr>
        <p:spPr/>
        <p:txBody>
          <a:bodyPr/>
          <a:lstStyle/>
          <a:p>
            <a:r>
              <a:rPr lang="en-US" dirty="0"/>
              <a:t>Highlights (Cont’d)</a:t>
            </a:r>
          </a:p>
        </p:txBody>
      </p:sp>
      <p:sp>
        <p:nvSpPr>
          <p:cNvPr id="4" name="Slide Number Placeholder 3">
            <a:extLst>
              <a:ext uri="{FF2B5EF4-FFF2-40B4-BE49-F238E27FC236}">
                <a16:creationId xmlns:a16="http://schemas.microsoft.com/office/drawing/2014/main" id="{49B8E93D-DE8B-426E-A55B-AD92C6447D71}"/>
              </a:ext>
            </a:extLst>
          </p:cNvPr>
          <p:cNvSpPr>
            <a:spLocks noGrp="1"/>
          </p:cNvSpPr>
          <p:nvPr>
            <p:ph type="sldNum" sz="quarter" idx="10"/>
          </p:nvPr>
        </p:nvSpPr>
        <p:spPr/>
        <p:txBody>
          <a:bodyPr/>
          <a:lstStyle/>
          <a:p>
            <a:fld id="{7C414AED-89CE-4A48-8B2B-1B3A5C68EA2A}" type="slidenum">
              <a:rPr lang="en-US" smtClean="0"/>
              <a:t>45</a:t>
            </a:fld>
            <a:endParaRPr lang="en-US" dirty="0"/>
          </a:p>
        </p:txBody>
      </p:sp>
      <p:pic>
        <p:nvPicPr>
          <p:cNvPr id="5" name="Content Placeholder 4">
            <a:extLst>
              <a:ext uri="{FF2B5EF4-FFF2-40B4-BE49-F238E27FC236}">
                <a16:creationId xmlns:a16="http://schemas.microsoft.com/office/drawing/2014/main" id="{8D40552F-0B57-4A7C-98CC-6A42B27A676F}"/>
              </a:ext>
            </a:extLst>
          </p:cNvPr>
          <p:cNvPicPr>
            <a:picLocks noGrp="1" noChangeAspect="1"/>
          </p:cNvPicPr>
          <p:nvPr>
            <p:ph idx="1"/>
          </p:nvPr>
        </p:nvPicPr>
        <p:blipFill>
          <a:blip r:embed="rId2"/>
          <a:stretch>
            <a:fillRect/>
          </a:stretch>
        </p:blipFill>
        <p:spPr>
          <a:xfrm>
            <a:off x="1527243" y="1375879"/>
            <a:ext cx="9552561" cy="5054103"/>
          </a:xfrm>
          <a:prstGeom prst="rect">
            <a:avLst/>
          </a:prstGeom>
        </p:spPr>
      </p:pic>
    </p:spTree>
    <p:extLst>
      <p:ext uri="{BB962C8B-B14F-4D97-AF65-F5344CB8AC3E}">
        <p14:creationId xmlns:p14="http://schemas.microsoft.com/office/powerpoint/2010/main" val="3697458175"/>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4D4F-5503-42A7-BBF7-00F3EBDD3795}"/>
              </a:ext>
            </a:extLst>
          </p:cNvPr>
          <p:cNvSpPr>
            <a:spLocks noGrp="1"/>
          </p:cNvSpPr>
          <p:nvPr>
            <p:ph type="title"/>
          </p:nvPr>
        </p:nvSpPr>
        <p:spPr/>
        <p:txBody>
          <a:bodyPr/>
          <a:lstStyle/>
          <a:p>
            <a:r>
              <a:rPr lang="en-US" dirty="0"/>
              <a:t>VASRD Implementation</a:t>
            </a:r>
          </a:p>
        </p:txBody>
      </p:sp>
      <p:sp>
        <p:nvSpPr>
          <p:cNvPr id="3" name="Content Placeholder 2">
            <a:extLst>
              <a:ext uri="{FF2B5EF4-FFF2-40B4-BE49-F238E27FC236}">
                <a16:creationId xmlns:a16="http://schemas.microsoft.com/office/drawing/2014/main" id="{059235C9-A012-4D92-B269-23181C36B49A}"/>
              </a:ext>
            </a:extLst>
          </p:cNvPr>
          <p:cNvSpPr>
            <a:spLocks noGrp="1"/>
          </p:cNvSpPr>
          <p:nvPr>
            <p:ph idx="1"/>
          </p:nvPr>
        </p:nvSpPr>
        <p:spPr/>
        <p:txBody>
          <a:bodyPr/>
          <a:lstStyle/>
          <a:p>
            <a:r>
              <a:rPr lang="en-US" dirty="0"/>
              <a:t>In addition to publishing the final rule, VBA must develop, coordinate, and deliver:</a:t>
            </a:r>
          </a:p>
          <a:p>
            <a:pPr marL="0" indent="0">
              <a:buNone/>
            </a:pPr>
            <a:endParaRPr lang="en-US" sz="1000" dirty="0"/>
          </a:p>
          <a:p>
            <a:pPr lvl="1"/>
            <a:r>
              <a:rPr lang="en-US" dirty="0"/>
              <a:t>Communications information to outreach personnel</a:t>
            </a:r>
          </a:p>
          <a:p>
            <a:pPr marL="457200" lvl="1" indent="0">
              <a:buNone/>
            </a:pPr>
            <a:endParaRPr lang="en-US" sz="800" dirty="0"/>
          </a:p>
          <a:p>
            <a:pPr lvl="1"/>
            <a:r>
              <a:rPr lang="en-US" dirty="0"/>
              <a:t>Procedural guidance (via M21 updates)</a:t>
            </a:r>
          </a:p>
          <a:p>
            <a:pPr marL="457200" lvl="1" indent="0">
              <a:buNone/>
            </a:pPr>
            <a:endParaRPr lang="en-US" sz="800" dirty="0"/>
          </a:p>
          <a:p>
            <a:pPr lvl="1"/>
            <a:r>
              <a:rPr lang="en-US" dirty="0"/>
              <a:t>Updated training materials in TMS</a:t>
            </a:r>
          </a:p>
          <a:p>
            <a:pPr marL="457200" lvl="1" indent="0">
              <a:buNone/>
            </a:pPr>
            <a:endParaRPr lang="en-US" sz="800" dirty="0"/>
          </a:p>
          <a:p>
            <a:pPr lvl="1"/>
            <a:r>
              <a:rPr lang="en-US" dirty="0"/>
              <a:t>VBMS system updates</a:t>
            </a:r>
          </a:p>
          <a:p>
            <a:pPr marL="457200" lvl="1" indent="0">
              <a:buNone/>
            </a:pPr>
            <a:endParaRPr lang="en-US" sz="800" dirty="0"/>
          </a:p>
          <a:p>
            <a:pPr lvl="1"/>
            <a:r>
              <a:rPr lang="en-US" dirty="0"/>
              <a:t>Disability Benefit Questionnaires (DBQs) for use by VHA and VBA-contracted examiners</a:t>
            </a:r>
          </a:p>
        </p:txBody>
      </p:sp>
      <p:sp>
        <p:nvSpPr>
          <p:cNvPr id="4" name="Slide Number Placeholder 3">
            <a:extLst>
              <a:ext uri="{FF2B5EF4-FFF2-40B4-BE49-F238E27FC236}">
                <a16:creationId xmlns:a16="http://schemas.microsoft.com/office/drawing/2014/main" id="{938C3FF2-C914-416A-8FDC-389DEBFEA5AC}"/>
              </a:ext>
            </a:extLst>
          </p:cNvPr>
          <p:cNvSpPr>
            <a:spLocks noGrp="1"/>
          </p:cNvSpPr>
          <p:nvPr>
            <p:ph type="sldNum" sz="quarter" idx="10"/>
          </p:nvPr>
        </p:nvSpPr>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3262906983"/>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8209-F1CD-4F59-B35D-B4A91256F6F3}"/>
              </a:ext>
            </a:extLst>
          </p:cNvPr>
          <p:cNvSpPr>
            <a:spLocks noGrp="1"/>
          </p:cNvSpPr>
          <p:nvPr>
            <p:ph type="title"/>
          </p:nvPr>
        </p:nvSpPr>
        <p:spPr/>
        <p:txBody>
          <a:bodyPr/>
          <a:lstStyle/>
          <a:p>
            <a:r>
              <a:rPr lang="en-US" dirty="0"/>
              <a:t>VASRD Implementation (Cont’d)</a:t>
            </a:r>
          </a:p>
        </p:txBody>
      </p:sp>
      <p:sp>
        <p:nvSpPr>
          <p:cNvPr id="3" name="Content Placeholder 2">
            <a:extLst>
              <a:ext uri="{FF2B5EF4-FFF2-40B4-BE49-F238E27FC236}">
                <a16:creationId xmlns:a16="http://schemas.microsoft.com/office/drawing/2014/main" id="{ECC27E64-D082-480E-9567-B7C613DABB8A}"/>
              </a:ext>
            </a:extLst>
          </p:cNvPr>
          <p:cNvSpPr>
            <a:spLocks noGrp="1"/>
          </p:cNvSpPr>
          <p:nvPr>
            <p:ph idx="1"/>
          </p:nvPr>
        </p:nvSpPr>
        <p:spPr/>
        <p:txBody>
          <a:bodyPr/>
          <a:lstStyle/>
          <a:p>
            <a:r>
              <a:rPr lang="en-US" dirty="0"/>
              <a:t>Once final rule is effective, rating personnel must apply both old and new VASRD rating criteria</a:t>
            </a:r>
          </a:p>
          <a:p>
            <a:pPr marL="0" indent="0">
              <a:buNone/>
            </a:pPr>
            <a:endParaRPr lang="en-US" sz="1000" dirty="0"/>
          </a:p>
          <a:p>
            <a:pPr lvl="1"/>
            <a:r>
              <a:rPr lang="en-US" dirty="0"/>
              <a:t>To ensure accurate and timely decisions, Compensation Service must align final rule publication with VBMS-R releases</a:t>
            </a:r>
          </a:p>
        </p:txBody>
      </p:sp>
      <p:sp>
        <p:nvSpPr>
          <p:cNvPr id="4" name="Slide Number Placeholder 3">
            <a:extLst>
              <a:ext uri="{FF2B5EF4-FFF2-40B4-BE49-F238E27FC236}">
                <a16:creationId xmlns:a16="http://schemas.microsoft.com/office/drawing/2014/main" id="{7554E855-C458-4E38-8B66-D7AC9D7B850C}"/>
              </a:ext>
            </a:extLst>
          </p:cNvPr>
          <p:cNvSpPr>
            <a:spLocks noGrp="1"/>
          </p:cNvSpPr>
          <p:nvPr>
            <p:ph type="sldNum" sz="quarter" idx="10"/>
          </p:nvPr>
        </p:nvSpPr>
        <p:spPr/>
        <p:txBody>
          <a:bodyPr/>
          <a:lstStyle/>
          <a:p>
            <a:fld id="{7C414AED-89CE-4A48-8B2B-1B3A5C68EA2A}" type="slidenum">
              <a:rPr lang="en-US" smtClean="0"/>
              <a:t>47</a:t>
            </a:fld>
            <a:endParaRPr lang="en-US" dirty="0"/>
          </a:p>
        </p:txBody>
      </p:sp>
    </p:spTree>
    <p:extLst>
      <p:ext uri="{BB962C8B-B14F-4D97-AF65-F5344CB8AC3E}">
        <p14:creationId xmlns:p14="http://schemas.microsoft.com/office/powerpoint/2010/main" val="1215622955"/>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0758"/>
            <a:ext cx="8965721" cy="1179321"/>
          </a:xfrm>
        </p:spPr>
        <p:txBody>
          <a:bodyPr/>
          <a:lstStyle/>
          <a:p>
            <a:r>
              <a:rPr lang="en-US" dirty="0"/>
              <a:t>Poll Questions</a:t>
            </a:r>
          </a:p>
        </p:txBody>
      </p:sp>
      <p:sp>
        <p:nvSpPr>
          <p:cNvPr id="4" name="Slide Number Placeholder 3"/>
          <p:cNvSpPr>
            <a:spLocks noGrp="1"/>
          </p:cNvSpPr>
          <p:nvPr>
            <p:ph type="sldNum" sz="quarter" idx="10"/>
          </p:nvPr>
        </p:nvSpPr>
        <p:spPr/>
        <p:txBody>
          <a:bodyPr/>
          <a:lstStyle/>
          <a:p>
            <a:fld id="{7C414AED-89CE-4A48-8B2B-1B3A5C68EA2A}" type="slidenum">
              <a:rPr lang="en-US" smtClean="0"/>
              <a:t>48</a:t>
            </a:fld>
            <a:endParaRPr lang="en-US" dirty="0"/>
          </a:p>
        </p:txBody>
      </p:sp>
      <p:pic>
        <p:nvPicPr>
          <p:cNvPr id="5" name="Picture 4"/>
          <p:cNvPicPr/>
          <p:nvPr/>
        </p:nvPicPr>
        <p:blipFill>
          <a:blip r:embed="rId2"/>
          <a:stretch>
            <a:fillRect/>
          </a:stretch>
        </p:blipFill>
        <p:spPr>
          <a:xfrm>
            <a:off x="4249270" y="2973982"/>
            <a:ext cx="2667897" cy="2491716"/>
          </a:xfrm>
          <a:prstGeom prst="rect">
            <a:avLst/>
          </a:prstGeom>
        </p:spPr>
      </p:pic>
      <p:pic>
        <p:nvPicPr>
          <p:cNvPr id="6" name="Picture 5"/>
          <p:cNvPicPr/>
          <p:nvPr/>
        </p:nvPicPr>
        <p:blipFill>
          <a:blip r:embed="rId3"/>
          <a:stretch>
            <a:fillRect/>
          </a:stretch>
        </p:blipFill>
        <p:spPr>
          <a:xfrm>
            <a:off x="7788536" y="3646842"/>
            <a:ext cx="4324576" cy="2753957"/>
          </a:xfrm>
          <a:prstGeom prst="rect">
            <a:avLst/>
          </a:prstGeom>
        </p:spPr>
      </p:pic>
      <p:pic>
        <p:nvPicPr>
          <p:cNvPr id="7" name="Picture 6"/>
          <p:cNvPicPr/>
          <p:nvPr/>
        </p:nvPicPr>
        <p:blipFill>
          <a:blip r:embed="rId4"/>
          <a:stretch>
            <a:fillRect/>
          </a:stretch>
        </p:blipFill>
        <p:spPr>
          <a:xfrm>
            <a:off x="831476" y="2416971"/>
            <a:ext cx="2546425" cy="3927884"/>
          </a:xfrm>
          <a:prstGeom prst="rect">
            <a:avLst/>
          </a:prstGeom>
        </p:spPr>
      </p:pic>
      <p:sp>
        <p:nvSpPr>
          <p:cNvPr id="8" name="TextBox 1"/>
          <p:cNvSpPr txBox="1">
            <a:spLocks noChangeArrowheads="1"/>
          </p:cNvSpPr>
          <p:nvPr/>
        </p:nvSpPr>
        <p:spPr bwMode="auto">
          <a:xfrm>
            <a:off x="3226278" y="1633630"/>
            <a:ext cx="8695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604763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Poll Question Guidance</a:t>
            </a:r>
          </a:p>
        </p:txBody>
      </p:sp>
      <p:sp>
        <p:nvSpPr>
          <p:cNvPr id="3" name="Content Placeholder 2"/>
          <p:cNvSpPr>
            <a:spLocks noGrp="1"/>
          </p:cNvSpPr>
          <p:nvPr>
            <p:ph idx="1"/>
          </p:nvPr>
        </p:nvSpPr>
        <p:spPr>
          <a:xfrm>
            <a:off x="847165" y="1589518"/>
            <a:ext cx="11244430" cy="4800524"/>
          </a:xfrm>
        </p:spPr>
        <p:txBody>
          <a:bodyPr/>
          <a:lstStyle/>
          <a:p>
            <a:r>
              <a:rPr lang="en-US" dirty="0"/>
              <a:t>Four (4) Poll Questions will be shown on the following slides</a:t>
            </a:r>
          </a:p>
          <a:p>
            <a:pPr marL="0" indent="0">
              <a:buNone/>
            </a:pPr>
            <a:endParaRPr lang="en-US" sz="1600" dirty="0"/>
          </a:p>
          <a:p>
            <a:r>
              <a:rPr lang="en-US" dirty="0"/>
              <a:t>Interactive Poll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marL="860425" lvl="1" indent="-403225"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Poll results will be discussed after everybody has responded</a:t>
            </a:r>
          </a:p>
        </p:txBody>
      </p:sp>
      <p:sp>
        <p:nvSpPr>
          <p:cNvPr id="4" name="Slide Number Placeholder 3"/>
          <p:cNvSpPr>
            <a:spLocks noGrp="1"/>
          </p:cNvSpPr>
          <p:nvPr>
            <p:ph type="sldNum" sz="quarter" idx="10"/>
          </p:nvPr>
        </p:nvSpPr>
        <p:spPr/>
        <p:txBody>
          <a:bodyPr/>
          <a:lstStyle/>
          <a:p>
            <a:fld id="{7C414AED-89CE-4A48-8B2B-1B3A5C68EA2A}" type="slidenum">
              <a:rPr lang="en-US" smtClean="0"/>
              <a:t>49</a:t>
            </a:fld>
            <a:endParaRPr lang="en-US" dirty="0"/>
          </a:p>
        </p:txBody>
      </p:sp>
    </p:spTree>
    <p:extLst>
      <p:ext uri="{BB962C8B-B14F-4D97-AF65-F5344CB8AC3E}">
        <p14:creationId xmlns:p14="http://schemas.microsoft.com/office/powerpoint/2010/main" val="34924152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CA10-CF50-437D-80D2-C581B029B605}"/>
              </a:ext>
            </a:extLst>
          </p:cNvPr>
          <p:cNvSpPr>
            <a:spLocks noGrp="1"/>
          </p:cNvSpPr>
          <p:nvPr>
            <p:ph type="title"/>
          </p:nvPr>
        </p:nvSpPr>
        <p:spPr/>
        <p:txBody>
          <a:bodyPr/>
          <a:lstStyle/>
          <a:p>
            <a:r>
              <a:rPr lang="en-US" dirty="0"/>
              <a:t>QUIZ – May 2019 Topics – QUIZ</a:t>
            </a:r>
          </a:p>
        </p:txBody>
      </p:sp>
      <p:sp>
        <p:nvSpPr>
          <p:cNvPr id="4" name="Slide Number Placeholder 3">
            <a:extLst>
              <a:ext uri="{FF2B5EF4-FFF2-40B4-BE49-F238E27FC236}">
                <a16:creationId xmlns:a16="http://schemas.microsoft.com/office/drawing/2014/main" id="{39F6C3AB-3403-4241-A299-2892C24A8CF8}"/>
              </a:ext>
            </a:extLst>
          </p:cNvPr>
          <p:cNvSpPr>
            <a:spLocks noGrp="1"/>
          </p:cNvSpPr>
          <p:nvPr>
            <p:ph type="sldNum" sz="quarter" idx="10"/>
          </p:nvPr>
        </p:nvSpPr>
        <p:spPr/>
        <p:txBody>
          <a:bodyPr/>
          <a:lstStyle/>
          <a:p>
            <a:fld id="{7C414AED-89CE-4A48-8B2B-1B3A5C68EA2A}" type="slidenum">
              <a:rPr lang="en-US" smtClean="0"/>
              <a:t>5</a:t>
            </a:fld>
            <a:endParaRPr lang="en-US" dirty="0"/>
          </a:p>
        </p:txBody>
      </p:sp>
      <p:pic>
        <p:nvPicPr>
          <p:cNvPr id="3" name="Picture 2">
            <a:extLst>
              <a:ext uri="{FF2B5EF4-FFF2-40B4-BE49-F238E27FC236}">
                <a16:creationId xmlns:a16="http://schemas.microsoft.com/office/drawing/2014/main" id="{7346C093-41FB-48EA-9371-BCA96D68AFC8}"/>
              </a:ext>
            </a:extLst>
          </p:cNvPr>
          <p:cNvPicPr>
            <a:picLocks noChangeAspect="1"/>
          </p:cNvPicPr>
          <p:nvPr/>
        </p:nvPicPr>
        <p:blipFill>
          <a:blip r:embed="rId2"/>
          <a:stretch>
            <a:fillRect/>
          </a:stretch>
        </p:blipFill>
        <p:spPr>
          <a:xfrm>
            <a:off x="4045789" y="1374248"/>
            <a:ext cx="5495026" cy="5006777"/>
          </a:xfrm>
          <a:prstGeom prst="rect">
            <a:avLst/>
          </a:prstGeom>
        </p:spPr>
      </p:pic>
    </p:spTree>
    <p:extLst>
      <p:ext uri="{BB962C8B-B14F-4D97-AF65-F5344CB8AC3E}">
        <p14:creationId xmlns:p14="http://schemas.microsoft.com/office/powerpoint/2010/main" val="2748290709"/>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#1 – Use Mouse to Select Answer</a:t>
            </a:r>
          </a:p>
        </p:txBody>
      </p:sp>
      <p:sp>
        <p:nvSpPr>
          <p:cNvPr id="3" name="Content Placeholder 2"/>
          <p:cNvSpPr>
            <a:spLocks noGrp="1"/>
          </p:cNvSpPr>
          <p:nvPr>
            <p:ph idx="1"/>
          </p:nvPr>
        </p:nvSpPr>
        <p:spPr>
          <a:xfrm>
            <a:off x="847166" y="1589518"/>
            <a:ext cx="11134926" cy="4691641"/>
          </a:xfrm>
        </p:spPr>
        <p:txBody>
          <a:bodyPr/>
          <a:lstStyle/>
          <a:p>
            <a:r>
              <a:rPr lang="en-US" dirty="0"/>
              <a:t>VA Form 21-526EZ for service connection for hearing loss was received on February 5, 2019.  A review of the file shows that hearing loss was previously denied and the appeal period has expired.  The Veteran has submitted new and relevant evidence.</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What is the correct action you should take?</a:t>
            </a:r>
          </a:p>
          <a:p>
            <a:pPr marL="0" indent="0">
              <a:buNone/>
            </a:pPr>
            <a:endParaRPr lang="en-US" sz="1000" dirty="0"/>
          </a:p>
          <a:p>
            <a:pPr lvl="2">
              <a:buFont typeface="Wingdings" panose="05000000000000000000" pitchFamily="2" charset="2"/>
              <a:buChar char="q"/>
            </a:pPr>
            <a:r>
              <a:rPr lang="en-US" sz="2400" dirty="0"/>
              <a:t>Accept the reopened claim, work under EP 020, and complete any necessary development</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Send the Veteran a Request for Application for AMA Review letter and clear EP 400</a:t>
            </a:r>
          </a:p>
        </p:txBody>
      </p:sp>
      <p:sp>
        <p:nvSpPr>
          <p:cNvPr id="4" name="Slide Number Placeholder 3"/>
          <p:cNvSpPr>
            <a:spLocks noGrp="1"/>
          </p:cNvSpPr>
          <p:nvPr>
            <p:ph type="sldNum" sz="quarter" idx="10"/>
          </p:nvPr>
        </p:nvSpPr>
        <p:spPr/>
        <p:txBody>
          <a:bodyPr/>
          <a:lstStyle/>
          <a:p>
            <a:fld id="{7C414AED-89CE-4A48-8B2B-1B3A5C68EA2A}" type="slidenum">
              <a:rPr lang="en-US" smtClean="0"/>
              <a:t>50</a:t>
            </a:fld>
            <a:endParaRPr lang="en-US" dirty="0"/>
          </a:p>
        </p:txBody>
      </p:sp>
    </p:spTree>
    <p:extLst>
      <p:ext uri="{BB962C8B-B14F-4D97-AF65-F5344CB8AC3E}">
        <p14:creationId xmlns:p14="http://schemas.microsoft.com/office/powerpoint/2010/main" val="2877046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#1</a:t>
            </a:r>
          </a:p>
        </p:txBody>
      </p:sp>
      <p:sp>
        <p:nvSpPr>
          <p:cNvPr id="3" name="Content Placeholder 2"/>
          <p:cNvSpPr>
            <a:spLocks noGrp="1"/>
          </p:cNvSpPr>
          <p:nvPr>
            <p:ph idx="1"/>
          </p:nvPr>
        </p:nvSpPr>
        <p:spPr>
          <a:xfrm>
            <a:off x="847165" y="1589518"/>
            <a:ext cx="11065914" cy="4779009"/>
          </a:xfrm>
        </p:spPr>
        <p:txBody>
          <a:bodyPr/>
          <a:lstStyle/>
          <a:p>
            <a:pPr>
              <a:buFont typeface="Wingdings" panose="05000000000000000000" pitchFamily="2" charset="2"/>
              <a:buChar char="þ"/>
            </a:pPr>
            <a:r>
              <a:rPr lang="en-US" dirty="0"/>
              <a:t> Accept the reopened claim, work under EP 020, and complete any necessary development</a:t>
            </a:r>
          </a:p>
          <a:p>
            <a:pPr marL="0" indent="0">
              <a:buNone/>
            </a:pPr>
            <a:endParaRPr lang="en-US" sz="2000" dirty="0"/>
          </a:p>
          <a:p>
            <a:pPr lvl="1"/>
            <a:r>
              <a:rPr lang="en-US" dirty="0"/>
              <a:t>Do not return to the claimant for submission on a valid AMA form.</a:t>
            </a:r>
            <a:br>
              <a:rPr lang="en-US" dirty="0"/>
            </a:br>
            <a:r>
              <a:rPr lang="en-US" dirty="0"/>
              <a:t>An AMA review form is not required when the claim to reopen or reconsider is received prior to the AMA implementation date (02/19/2019).</a:t>
            </a:r>
          </a:p>
          <a:p>
            <a:pPr marL="457200" lvl="1" indent="0">
              <a:buNone/>
            </a:pPr>
            <a:endParaRPr lang="en-US" sz="2000" dirty="0"/>
          </a:p>
          <a:p>
            <a:pPr lvl="2">
              <a:buFont typeface="Wingdings" panose="05000000000000000000" pitchFamily="2" charset="2"/>
              <a:buChar char="v"/>
            </a:pPr>
            <a:r>
              <a:rPr lang="en-US" sz="2400" dirty="0">
                <a:solidFill>
                  <a:srgbClr val="FF0000"/>
                </a:solidFill>
              </a:rPr>
              <a:t>38 CFR 3.160(e)</a:t>
            </a:r>
          </a:p>
          <a:p>
            <a:pPr lvl="2">
              <a:buFont typeface="Wingdings" panose="05000000000000000000" pitchFamily="2" charset="2"/>
              <a:buChar char="v"/>
            </a:pPr>
            <a:r>
              <a:rPr lang="en-US" sz="2400" dirty="0">
                <a:solidFill>
                  <a:srgbClr val="FF0000"/>
                </a:solidFill>
              </a:rPr>
              <a:t>FAQ March 3, 2019 – AMA Claims Establishment/ End Products (EPs)</a:t>
            </a:r>
          </a:p>
          <a:p>
            <a:pPr lvl="2">
              <a:buFont typeface="Wingdings" panose="05000000000000000000" pitchFamily="2" charset="2"/>
              <a:buChar char="v"/>
            </a:pP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51</a:t>
            </a:fld>
            <a:endParaRPr lang="en-US" dirty="0"/>
          </a:p>
        </p:txBody>
      </p:sp>
    </p:spTree>
    <p:extLst>
      <p:ext uri="{BB962C8B-B14F-4D97-AF65-F5344CB8AC3E}">
        <p14:creationId xmlns:p14="http://schemas.microsoft.com/office/powerpoint/2010/main" val="22027187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#2 – Use Mouse to Select Answer</a:t>
            </a:r>
          </a:p>
        </p:txBody>
      </p:sp>
      <p:sp>
        <p:nvSpPr>
          <p:cNvPr id="3" name="Content Placeholder 2"/>
          <p:cNvSpPr>
            <a:spLocks noGrp="1"/>
          </p:cNvSpPr>
          <p:nvPr>
            <p:ph idx="1"/>
          </p:nvPr>
        </p:nvSpPr>
        <p:spPr>
          <a:xfrm>
            <a:off x="847166" y="1589518"/>
            <a:ext cx="11134926" cy="4691641"/>
          </a:xfrm>
        </p:spPr>
        <p:txBody>
          <a:bodyPr/>
          <a:lstStyle/>
          <a:p>
            <a:r>
              <a:rPr lang="en-US" dirty="0"/>
              <a:t>VSRs are no longer allowed to create deferrals on claims in the open status (development).</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Is this statement true or false?</a:t>
            </a:r>
          </a:p>
          <a:p>
            <a:pPr marL="0" indent="0">
              <a:buNone/>
            </a:pPr>
            <a:endParaRPr lang="en-US" sz="1000" dirty="0"/>
          </a:p>
          <a:p>
            <a:pPr lvl="2">
              <a:buFont typeface="Wingdings" panose="05000000000000000000" pitchFamily="2" charset="2"/>
              <a:buChar char="q"/>
            </a:pPr>
            <a:r>
              <a:rPr lang="en-US" sz="2400" dirty="0"/>
              <a:t>True</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False</a:t>
            </a:r>
          </a:p>
        </p:txBody>
      </p:sp>
      <p:sp>
        <p:nvSpPr>
          <p:cNvPr id="4" name="Slide Number Placeholder 3"/>
          <p:cNvSpPr>
            <a:spLocks noGrp="1"/>
          </p:cNvSpPr>
          <p:nvPr>
            <p:ph type="sldNum" sz="quarter" idx="10"/>
          </p:nvPr>
        </p:nvSpPr>
        <p:spPr/>
        <p:txBody>
          <a:bodyPr/>
          <a:lstStyle/>
          <a:p>
            <a:fld id="{7C414AED-89CE-4A48-8B2B-1B3A5C68EA2A}" type="slidenum">
              <a:rPr lang="en-US" smtClean="0"/>
              <a:t>52</a:t>
            </a:fld>
            <a:endParaRPr lang="en-US" dirty="0"/>
          </a:p>
        </p:txBody>
      </p:sp>
    </p:spTree>
    <p:extLst>
      <p:ext uri="{BB962C8B-B14F-4D97-AF65-F5344CB8AC3E}">
        <p14:creationId xmlns:p14="http://schemas.microsoft.com/office/powerpoint/2010/main" val="2054184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#2</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True</a:t>
            </a:r>
          </a:p>
          <a:p>
            <a:pPr marL="0" indent="0">
              <a:buNone/>
            </a:pPr>
            <a:endParaRPr lang="en-US" sz="2000" dirty="0"/>
          </a:p>
          <a:p>
            <a:pPr lvl="1"/>
            <a:r>
              <a:rPr lang="en-US" dirty="0"/>
              <a:t>Effective June 1, 2019, employees may </a:t>
            </a:r>
            <a:r>
              <a:rPr lang="en-US" b="1" i="1" dirty="0">
                <a:effectLst>
                  <a:outerShdw blurRad="38100" dist="38100" dir="2700000" algn="tl">
                    <a:srgbClr val="000000">
                      <a:alpha val="43137"/>
                    </a:srgbClr>
                  </a:outerShdw>
                </a:effectLst>
              </a:rPr>
              <a:t>not</a:t>
            </a:r>
            <a:r>
              <a:rPr lang="en-US" dirty="0"/>
              <a:t> create deferrals on claims in the open status. VSRs are instructed to complete all necessary work on any claim in open status to continue moving the claim forward. </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a:t>
            </a:r>
            <a:r>
              <a:rPr lang="en-US" sz="2400" dirty="0">
                <a:solidFill>
                  <a:srgbClr val="FF0000"/>
                </a:solidFill>
              </a:rPr>
              <a:t>4, Appendix D</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53</a:t>
            </a:fld>
            <a:endParaRPr lang="en-US" dirty="0"/>
          </a:p>
        </p:txBody>
      </p:sp>
    </p:spTree>
    <p:extLst>
      <p:ext uri="{BB962C8B-B14F-4D97-AF65-F5344CB8AC3E}">
        <p14:creationId xmlns:p14="http://schemas.microsoft.com/office/powerpoint/2010/main" val="979818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#3 – Use Mouse to Select Answer</a:t>
            </a:r>
          </a:p>
        </p:txBody>
      </p:sp>
      <p:sp>
        <p:nvSpPr>
          <p:cNvPr id="3" name="Content Placeholder 2"/>
          <p:cNvSpPr>
            <a:spLocks noGrp="1"/>
          </p:cNvSpPr>
          <p:nvPr>
            <p:ph idx="1"/>
          </p:nvPr>
        </p:nvSpPr>
        <p:spPr>
          <a:xfrm>
            <a:off x="847166" y="1589518"/>
            <a:ext cx="11203936" cy="4691641"/>
          </a:xfrm>
        </p:spPr>
        <p:txBody>
          <a:bodyPr/>
          <a:lstStyle/>
          <a:p>
            <a:r>
              <a:rPr lang="en-US" dirty="0"/>
              <a:t>You are conducting a local quality review on an MST case and notice the VA Form 27-0820 documenting the attempt to contact the Veteran to ask if she completed DD Form 2910, DD Form 2911, or a similar form is signed by a person who is not listed on VBA’s MST Coordinator website. </a:t>
            </a:r>
            <a:r>
              <a:rPr lang="en-US" sz="1900" i="1" dirty="0"/>
              <a:t>(</a:t>
            </a:r>
            <a:r>
              <a:rPr lang="en-US" sz="1900" i="1" dirty="0">
                <a:hlinkClick r:id="rId2"/>
              </a:rPr>
              <a:t>https://www.benefits.va.gov/benefits/mstcoordinators.asp</a:t>
            </a:r>
            <a:r>
              <a:rPr lang="en-US" sz="1900" i="1" dirty="0"/>
              <a:t>)</a:t>
            </a:r>
            <a:endParaRPr lang="en-US" dirty="0"/>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Should you cite an error?</a:t>
            </a:r>
          </a:p>
          <a:p>
            <a:pPr marL="0" indent="0">
              <a:buNone/>
            </a:pPr>
            <a:endParaRPr lang="en-US" sz="1000" dirty="0"/>
          </a:p>
          <a:p>
            <a:pPr lvl="2">
              <a:buFont typeface="Wingdings" panose="05000000000000000000" pitchFamily="2" charset="2"/>
              <a:buChar char="q"/>
            </a:pPr>
            <a:r>
              <a:rPr lang="en-US" sz="2400" dirty="0"/>
              <a:t>Yes</a:t>
            </a:r>
          </a:p>
          <a:p>
            <a:pPr marL="914400" lvl="2" indent="0">
              <a:buNone/>
            </a:pPr>
            <a:endParaRPr lang="en-US" sz="600" dirty="0"/>
          </a:p>
          <a:p>
            <a:pPr lvl="2">
              <a:buFont typeface="Wingdings" panose="05000000000000000000" pitchFamily="2" charset="2"/>
              <a:buChar char="q"/>
            </a:pPr>
            <a:r>
              <a:rPr lang="en-US" sz="2400" dirty="0"/>
              <a:t>No</a:t>
            </a:r>
          </a:p>
        </p:txBody>
      </p:sp>
      <p:sp>
        <p:nvSpPr>
          <p:cNvPr id="4" name="Slide Number Placeholder 3"/>
          <p:cNvSpPr>
            <a:spLocks noGrp="1"/>
          </p:cNvSpPr>
          <p:nvPr>
            <p:ph type="sldNum" sz="quarter" idx="10"/>
          </p:nvPr>
        </p:nvSpPr>
        <p:spPr/>
        <p:txBody>
          <a:bodyPr/>
          <a:lstStyle/>
          <a:p>
            <a:fld id="{7C414AED-89CE-4A48-8B2B-1B3A5C68EA2A}" type="slidenum">
              <a:rPr lang="en-US" smtClean="0"/>
              <a:t>54</a:t>
            </a:fld>
            <a:endParaRPr lang="en-US" dirty="0"/>
          </a:p>
        </p:txBody>
      </p:sp>
    </p:spTree>
    <p:extLst>
      <p:ext uri="{BB962C8B-B14F-4D97-AF65-F5344CB8AC3E}">
        <p14:creationId xmlns:p14="http://schemas.microsoft.com/office/powerpoint/2010/main" val="33977995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#3</a:t>
            </a:r>
          </a:p>
        </p:txBody>
      </p:sp>
      <p:sp>
        <p:nvSpPr>
          <p:cNvPr id="3" name="Content Placeholder 2"/>
          <p:cNvSpPr>
            <a:spLocks noGrp="1"/>
          </p:cNvSpPr>
          <p:nvPr>
            <p:ph idx="1"/>
          </p:nvPr>
        </p:nvSpPr>
        <p:spPr>
          <a:xfrm>
            <a:off x="847164" y="1589518"/>
            <a:ext cx="11074541" cy="4779009"/>
          </a:xfrm>
        </p:spPr>
        <p:txBody>
          <a:bodyPr/>
          <a:lstStyle/>
          <a:p>
            <a:pPr>
              <a:buFont typeface="Wingdings" panose="05000000000000000000" pitchFamily="2" charset="2"/>
              <a:buChar char="þ"/>
            </a:pPr>
            <a:r>
              <a:rPr lang="en-US" dirty="0"/>
              <a:t> No</a:t>
            </a:r>
          </a:p>
          <a:p>
            <a:pPr marL="0" indent="0">
              <a:buNone/>
            </a:pPr>
            <a:endParaRPr lang="en-US" sz="2000" dirty="0"/>
          </a:p>
          <a:p>
            <a:pPr lvl="1"/>
            <a:r>
              <a:rPr lang="en-US" dirty="0"/>
              <a:t>Local Quality Review Teams and STAR should not be citing this as an error.  Quality Assurance has never provided such guidance, the checklist provides no way to support this as an error, and the manual explaining the checklists do not show this as an error.</a:t>
            </a:r>
          </a:p>
          <a:p>
            <a:pPr marL="457200" lvl="1" indent="0">
              <a:buNone/>
            </a:pPr>
            <a:endParaRPr lang="en-US" sz="2000" dirty="0"/>
          </a:p>
          <a:p>
            <a:pPr lvl="2">
              <a:buFont typeface="Wingdings" panose="05000000000000000000" pitchFamily="2" charset="2"/>
              <a:buChar char="v"/>
            </a:pPr>
            <a:r>
              <a:rPr lang="en-US" sz="2400" dirty="0">
                <a:solidFill>
                  <a:srgbClr val="FF0000"/>
                </a:solidFill>
                <a:effectLst>
                  <a:outerShdw blurRad="38100" dist="38100" dir="2700000" algn="tl">
                    <a:srgbClr val="000000">
                      <a:alpha val="43137"/>
                    </a:srgbClr>
                  </a:outerShdw>
                </a:effectLst>
              </a:rPr>
              <a:t>Reminder</a:t>
            </a:r>
            <a:r>
              <a:rPr lang="en-US" sz="2400" dirty="0">
                <a:solidFill>
                  <a:srgbClr val="FF0000"/>
                </a:solidFill>
              </a:rPr>
              <a:t>: All employees developing and adjudicating MST cases must be those designated as specialized to process these types of claims!</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55</a:t>
            </a:fld>
            <a:endParaRPr lang="en-US" dirty="0"/>
          </a:p>
        </p:txBody>
      </p:sp>
    </p:spTree>
    <p:extLst>
      <p:ext uri="{BB962C8B-B14F-4D97-AF65-F5344CB8AC3E}">
        <p14:creationId xmlns:p14="http://schemas.microsoft.com/office/powerpoint/2010/main" val="3596607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#4 – Use Mouse to Select Answer</a:t>
            </a:r>
          </a:p>
        </p:txBody>
      </p:sp>
      <p:sp>
        <p:nvSpPr>
          <p:cNvPr id="3" name="Content Placeholder 2"/>
          <p:cNvSpPr>
            <a:spLocks noGrp="1"/>
          </p:cNvSpPr>
          <p:nvPr>
            <p:ph idx="1"/>
          </p:nvPr>
        </p:nvSpPr>
        <p:spPr>
          <a:xfrm>
            <a:off x="847166" y="1589518"/>
            <a:ext cx="11229815" cy="4766832"/>
          </a:xfrm>
        </p:spPr>
        <p:txBody>
          <a:bodyPr/>
          <a:lstStyle/>
          <a:p>
            <a:r>
              <a:rPr lang="en-US" dirty="0"/>
              <a:t>Veteran submits new claim for SC for only right knee strain.  Evidence of record, including the VA exam, shows SC for the right knee strain is warranted. Exam reveals a right knee scar that resulted from a post-service arthroscopy procedure, the procedure was associated with the SC right knee strain, the scar is not painful or unstable, and the scar is less than 6 square inches.</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a:t>
            </a:r>
            <a:r>
              <a:rPr lang="en-US" dirty="0">
                <a:effectLst>
                  <a:outerShdw blurRad="38100" dist="38100" dir="2700000" algn="tl">
                    <a:srgbClr val="000000">
                      <a:alpha val="43137"/>
                    </a:srgbClr>
                  </a:outerShdw>
                </a:effectLst>
              </a:rPr>
              <a:t>  </a:t>
            </a:r>
            <a:r>
              <a:rPr lang="en-US" dirty="0"/>
              <a:t>What action, if any, should be taken on the unclaimed scar?</a:t>
            </a:r>
          </a:p>
          <a:p>
            <a:pPr marL="0" indent="0">
              <a:buNone/>
            </a:pPr>
            <a:endParaRPr lang="en-US" sz="1000" dirty="0"/>
          </a:p>
          <a:p>
            <a:pPr lvl="2">
              <a:buFont typeface="Wingdings" panose="05000000000000000000" pitchFamily="2" charset="2"/>
              <a:buChar char="q"/>
            </a:pPr>
            <a:r>
              <a:rPr lang="en-US" dirty="0"/>
              <a:t>Invite a claim for right knee scar on a prescribed form</a:t>
            </a:r>
          </a:p>
          <a:p>
            <a:pPr marL="914400" lvl="2" indent="0">
              <a:buNone/>
            </a:pPr>
            <a:endParaRPr lang="en-US" sz="600" dirty="0"/>
          </a:p>
          <a:p>
            <a:pPr lvl="2">
              <a:buFont typeface="Wingdings" panose="05000000000000000000" pitchFamily="2" charset="2"/>
              <a:buChar char="q"/>
            </a:pPr>
            <a:r>
              <a:rPr lang="en-US" dirty="0"/>
              <a:t>No action is necessary on the right knee scar because it was not claimed</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dirty="0"/>
              <a:t>Infer right knee scar within scope of claim and grant service connection</a:t>
            </a:r>
          </a:p>
        </p:txBody>
      </p:sp>
      <p:sp>
        <p:nvSpPr>
          <p:cNvPr id="4" name="Slide Number Placeholder 3"/>
          <p:cNvSpPr>
            <a:spLocks noGrp="1"/>
          </p:cNvSpPr>
          <p:nvPr>
            <p:ph type="sldNum" sz="quarter" idx="10"/>
          </p:nvPr>
        </p:nvSpPr>
        <p:spPr/>
        <p:txBody>
          <a:bodyPr/>
          <a:lstStyle/>
          <a:p>
            <a:fld id="{7C414AED-89CE-4A48-8B2B-1B3A5C68EA2A}" type="slidenum">
              <a:rPr lang="en-US" smtClean="0"/>
              <a:t>56</a:t>
            </a:fld>
            <a:endParaRPr lang="en-US" dirty="0"/>
          </a:p>
        </p:txBody>
      </p:sp>
    </p:spTree>
    <p:extLst>
      <p:ext uri="{BB962C8B-B14F-4D97-AF65-F5344CB8AC3E}">
        <p14:creationId xmlns:p14="http://schemas.microsoft.com/office/powerpoint/2010/main" val="2818232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#4</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Infer right knee scar within scope of claim and grant SC</a:t>
            </a:r>
          </a:p>
          <a:p>
            <a:pPr marL="0" indent="0">
              <a:buNone/>
            </a:pPr>
            <a:endParaRPr lang="en-US" sz="2000" dirty="0"/>
          </a:p>
          <a:p>
            <a:pPr lvl="1"/>
            <a:r>
              <a:rPr lang="en-US" dirty="0"/>
              <a:t>In the event that the examination is otherwise sufficient for rating purposes, the decision maker awards service connection (SC) for the right knee strain and separate SC for the noncompensable right knee scar as within the scope of the claim for SC for right knee strain.</a:t>
            </a:r>
          </a:p>
          <a:p>
            <a:pPr marL="457200" lvl="1" indent="0">
              <a:buNone/>
            </a:pPr>
            <a:endParaRPr lang="en-US" sz="2000" dirty="0"/>
          </a:p>
          <a:p>
            <a:pPr lvl="1">
              <a:buFont typeface="Wingdings" panose="05000000000000000000" pitchFamily="2" charset="2"/>
              <a:buChar char="v"/>
            </a:pPr>
            <a:r>
              <a:rPr lang="en-US" dirty="0">
                <a:solidFill>
                  <a:srgbClr val="FF0000"/>
                </a:solidFill>
              </a:rPr>
              <a:t>M21-1 III.iv.4.L.3.e</a:t>
            </a:r>
          </a:p>
          <a:p>
            <a:pPr lvl="1">
              <a:buFont typeface="Wingdings" panose="05000000000000000000" pitchFamily="2" charset="2"/>
              <a:buChar char="v"/>
            </a:pPr>
            <a:r>
              <a:rPr lang="en-US" dirty="0">
                <a:solidFill>
                  <a:srgbClr val="FF0000"/>
                </a:solidFill>
              </a:rPr>
              <a:t>M21-1 III.iv.6.B.1.c</a:t>
            </a:r>
          </a:p>
          <a:p>
            <a:pPr lvl="1">
              <a:buFont typeface="Wingdings" panose="05000000000000000000" pitchFamily="2" charset="2"/>
              <a:buChar char="v"/>
            </a:pPr>
            <a:r>
              <a:rPr lang="en-US" dirty="0">
                <a:solidFill>
                  <a:srgbClr val="FF0000"/>
                </a:solidFill>
              </a:rPr>
              <a:t>M21-1 IV.ii.2.B.3.c</a:t>
            </a:r>
          </a:p>
        </p:txBody>
      </p:sp>
      <p:sp>
        <p:nvSpPr>
          <p:cNvPr id="4" name="Slide Number Placeholder 3"/>
          <p:cNvSpPr>
            <a:spLocks noGrp="1"/>
          </p:cNvSpPr>
          <p:nvPr>
            <p:ph type="sldNum" sz="quarter" idx="10"/>
          </p:nvPr>
        </p:nvSpPr>
        <p:spPr/>
        <p:txBody>
          <a:bodyPr/>
          <a:lstStyle/>
          <a:p>
            <a:fld id="{7C414AED-89CE-4A48-8B2B-1B3A5C68EA2A}" type="slidenum">
              <a:rPr lang="en-US" smtClean="0"/>
              <a:t>57</a:t>
            </a:fld>
            <a:endParaRPr lang="en-US" dirty="0"/>
          </a:p>
        </p:txBody>
      </p:sp>
    </p:spTree>
    <p:extLst>
      <p:ext uri="{BB962C8B-B14F-4D97-AF65-F5344CB8AC3E}">
        <p14:creationId xmlns:p14="http://schemas.microsoft.com/office/powerpoint/2010/main" val="13584711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Questions – 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58</a:t>
            </a:fld>
            <a:endParaRPr lang="en-US" dirty="0"/>
          </a:p>
        </p:txBody>
      </p:sp>
      <p:sp>
        <p:nvSpPr>
          <p:cNvPr id="7" name="TextBox 1"/>
          <p:cNvSpPr txBox="1">
            <a:spLocks noChangeArrowheads="1"/>
          </p:cNvSpPr>
          <p:nvPr/>
        </p:nvSpPr>
        <p:spPr bwMode="auto">
          <a:xfrm>
            <a:off x="2543078" y="1411228"/>
            <a:ext cx="89545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890" y="2720354"/>
            <a:ext cx="4961110" cy="36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D0CBF2D-DF62-47E0-8772-2917E5DFE3F8}"/>
              </a:ext>
            </a:extLst>
          </p:cNvPr>
          <p:cNvPicPr>
            <a:picLocks noChangeAspect="1"/>
          </p:cNvPicPr>
          <p:nvPr/>
        </p:nvPicPr>
        <p:blipFill>
          <a:blip r:embed="rId3"/>
          <a:stretch>
            <a:fillRect/>
          </a:stretch>
        </p:blipFill>
        <p:spPr>
          <a:xfrm>
            <a:off x="651253" y="2035833"/>
            <a:ext cx="2984675" cy="3092371"/>
          </a:xfrm>
          <a:prstGeom prst="rect">
            <a:avLst/>
          </a:prstGeom>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4"/>
          <a:stretch>
            <a:fillRect/>
          </a:stretch>
        </p:blipFill>
        <p:spPr>
          <a:xfrm>
            <a:off x="3973423" y="2720355"/>
            <a:ext cx="3270807" cy="3635996"/>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79999" cy="4811282"/>
          </a:xfrm>
        </p:spPr>
        <p:txBody>
          <a:bodyPr/>
          <a:lstStyle/>
          <a:p>
            <a:r>
              <a:rPr lang="en-US" sz="2600" dirty="0"/>
              <a:t>Questions on topics presented must be emailed to the Compensation Service Quality Review Team at </a:t>
            </a:r>
            <a:r>
              <a:rPr lang="en-US" sz="2600" dirty="0">
                <a:solidFill>
                  <a:srgbClr val="FF0000"/>
                </a:solidFill>
              </a:rPr>
              <a:t>InternalQRS.VBAVACO@va.gov</a:t>
            </a:r>
          </a:p>
          <a:p>
            <a:pPr marL="0" indent="0">
              <a:buNone/>
            </a:pPr>
            <a:endParaRPr lang="en-US" sz="500" dirty="0">
              <a:solidFill>
                <a:srgbClr val="FF0000"/>
              </a:solidFill>
            </a:endParaRP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effectLst>
                  <a:outerShdw blurRad="38100" dist="38100" dir="2700000" algn="tl">
                    <a:srgbClr val="000000">
                      <a:alpha val="43137"/>
                    </a:srgbClr>
                  </a:outerShdw>
                </a:effectLst>
              </a:rPr>
              <a:t>must</a:t>
            </a:r>
            <a:r>
              <a:rPr lang="en-US" dirty="0"/>
              <a:t> be submitted to the mailbox </a:t>
            </a:r>
            <a:r>
              <a:rPr lang="en-US" u="sng" dirty="0">
                <a:effectLst>
                  <a:outerShdw blurRad="38100" dist="38100" dir="2700000" algn="tl">
                    <a:srgbClr val="000000">
                      <a:alpha val="43137"/>
                    </a:srgbClr>
                  </a:outerShdw>
                </a:effectLst>
              </a:rPr>
              <a:t>by COB Friday, June 14th</a:t>
            </a:r>
          </a:p>
          <a:p>
            <a:pPr lvl="2"/>
            <a:r>
              <a:rPr lang="en-US" dirty="0">
                <a:solidFill>
                  <a:srgbClr val="FF0000"/>
                </a:solidFill>
              </a:rPr>
              <a:t>Questions submitted after COB Friday will not be accepted for inclusion in the Call Bulletin</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today’s Quality Call</a:t>
            </a:r>
          </a:p>
          <a:p>
            <a:pPr marL="457200" lvl="1" indent="0">
              <a:buNone/>
            </a:pPr>
            <a:endParaRPr lang="en-US" sz="1000" dirty="0"/>
          </a:p>
          <a:p>
            <a:pPr indent="-403225"/>
            <a:r>
              <a:rPr lang="en-US" sz="2600" dirty="0"/>
              <a:t>Official guidance to the questions will be posted later in the Call Bulletin</a:t>
            </a:r>
          </a:p>
        </p:txBody>
      </p:sp>
      <p:sp>
        <p:nvSpPr>
          <p:cNvPr id="4" name="Slide Number Placeholder 3"/>
          <p:cNvSpPr>
            <a:spLocks noGrp="1"/>
          </p:cNvSpPr>
          <p:nvPr>
            <p:ph type="sldNum" sz="quarter" idx="10"/>
          </p:nvPr>
        </p:nvSpPr>
        <p:spPr/>
        <p:txBody>
          <a:bodyPr/>
          <a:lstStyle/>
          <a:p>
            <a:fld id="{7C414AED-89CE-4A48-8B2B-1B3A5C68EA2A}" type="slidenum">
              <a:rPr lang="en-US" smtClean="0"/>
              <a:t>59</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Question Guidance</a:t>
            </a:r>
          </a:p>
        </p:txBody>
      </p:sp>
      <p:sp>
        <p:nvSpPr>
          <p:cNvPr id="3" name="Content Placeholder 2"/>
          <p:cNvSpPr>
            <a:spLocks noGrp="1"/>
          </p:cNvSpPr>
          <p:nvPr>
            <p:ph idx="1"/>
          </p:nvPr>
        </p:nvSpPr>
        <p:spPr>
          <a:xfrm>
            <a:off x="847165" y="1589518"/>
            <a:ext cx="11126096" cy="4811282"/>
          </a:xfrm>
        </p:spPr>
        <p:txBody>
          <a:bodyPr/>
          <a:lstStyle/>
          <a:p>
            <a:r>
              <a:rPr lang="en-US" dirty="0"/>
              <a:t>Three (3) Quiz Questions will be shown on the following slides</a:t>
            </a:r>
          </a:p>
          <a:p>
            <a:pPr marL="0" indent="0">
              <a:buNone/>
            </a:pPr>
            <a:endParaRPr lang="en-US" sz="1600" dirty="0"/>
          </a:p>
          <a:p>
            <a:r>
              <a:rPr lang="en-US" dirty="0"/>
              <a:t>Interactive Quiz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lvl="1"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Quiz results will be discussed after everybody has responded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915266497"/>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Compensation Service Quality Review Team at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60</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61</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07" y="1409294"/>
            <a:ext cx="9442818" cy="36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96348" y="5107458"/>
            <a:ext cx="11505537" cy="12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A Compensation Service Quality Call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presented each month</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a:t>
            </a:r>
            <a:r>
              <a:rPr lang="en-US" altLang="en-US" kern="0" dirty="0">
                <a:solidFill>
                  <a:srgbClr val="000066"/>
                </a:solidFill>
                <a:latin typeface="Arial" charset="0"/>
                <a:cs typeface="Arial" charset="0"/>
              </a:rPr>
              <a:t>ity Call will be conducted on July 10, 2019</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Quiz Question #1 – Use Mouse to Select Answer</a:t>
            </a:r>
          </a:p>
        </p:txBody>
      </p:sp>
      <p:sp>
        <p:nvSpPr>
          <p:cNvPr id="3" name="Content Placeholder 2"/>
          <p:cNvSpPr>
            <a:spLocks noGrp="1"/>
          </p:cNvSpPr>
          <p:nvPr>
            <p:ph idx="1"/>
          </p:nvPr>
        </p:nvSpPr>
        <p:spPr>
          <a:xfrm>
            <a:off x="847165" y="1589518"/>
            <a:ext cx="11212563" cy="4766832"/>
          </a:xfrm>
        </p:spPr>
        <p:txBody>
          <a:bodyPr/>
          <a:lstStyle/>
          <a:p>
            <a:r>
              <a:rPr lang="en-US" dirty="0"/>
              <a:t>One of the first steps to take upon receipt of a claim based on military sexual trauma (MST) is for the MST Outreach Coordinator to contact the Veteran via telephone to ask if he/she completed </a:t>
            </a:r>
            <a:r>
              <a:rPr lang="en-US" i="1" dirty="0"/>
              <a:t>DD Form 2910</a:t>
            </a:r>
            <a:r>
              <a:rPr lang="en-US" dirty="0"/>
              <a:t>, </a:t>
            </a:r>
            <a:r>
              <a:rPr lang="en-US" i="1" dirty="0"/>
              <a:t>DD Form 2911</a:t>
            </a:r>
            <a:r>
              <a:rPr lang="en-US" dirty="0"/>
              <a:t>, or a similar form following the incident.</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Is a second attempt necessary if the Coordinator is unable to contact the Veteran by telephone on the first attempt?</a:t>
            </a:r>
          </a:p>
          <a:p>
            <a:pPr marL="0" indent="0">
              <a:buNone/>
            </a:pPr>
            <a:endParaRPr lang="en-US" sz="1000" dirty="0"/>
          </a:p>
          <a:p>
            <a:pPr lvl="2">
              <a:buFont typeface="Wingdings" panose="05000000000000000000" pitchFamily="2" charset="2"/>
              <a:buChar char="q"/>
            </a:pPr>
            <a:r>
              <a:rPr lang="en-US" sz="2400" dirty="0"/>
              <a:t>Yes</a:t>
            </a:r>
          </a:p>
          <a:p>
            <a:pPr marL="855663" lvl="2" indent="0">
              <a:buNone/>
            </a:pPr>
            <a:endParaRPr lang="en-US" sz="600" dirty="0"/>
          </a:p>
          <a:p>
            <a:pPr lvl="2">
              <a:buFont typeface="Wingdings" panose="05000000000000000000" pitchFamily="2" charset="2"/>
              <a:buChar char="q"/>
            </a:pPr>
            <a:r>
              <a:rPr lang="en-US" sz="2400" dirty="0"/>
              <a:t>No</a:t>
            </a:r>
          </a:p>
          <a:p>
            <a:endParaRPr lang="en-US" sz="2400" dirty="0"/>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3009051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Quiz Answer #1</a:t>
            </a:r>
          </a:p>
        </p:txBody>
      </p:sp>
      <p:sp>
        <p:nvSpPr>
          <p:cNvPr id="3" name="Content Placeholder 2"/>
          <p:cNvSpPr>
            <a:spLocks noGrp="1"/>
          </p:cNvSpPr>
          <p:nvPr>
            <p:ph idx="1"/>
          </p:nvPr>
        </p:nvSpPr>
        <p:spPr>
          <a:xfrm>
            <a:off x="847165" y="1589518"/>
            <a:ext cx="11126299" cy="4779009"/>
          </a:xfrm>
        </p:spPr>
        <p:txBody>
          <a:bodyPr/>
          <a:lstStyle/>
          <a:p>
            <a:pPr>
              <a:buFont typeface="Wingdings" panose="05000000000000000000" pitchFamily="2" charset="2"/>
              <a:buChar char="þ"/>
            </a:pPr>
            <a:r>
              <a:rPr lang="en-US" dirty="0"/>
              <a:t> No</a:t>
            </a:r>
          </a:p>
          <a:p>
            <a:pPr marL="0" indent="0">
              <a:buNone/>
            </a:pPr>
            <a:endParaRPr lang="en-US" sz="2000" dirty="0"/>
          </a:p>
          <a:p>
            <a:pPr lvl="1"/>
            <a:r>
              <a:rPr lang="en-US" dirty="0"/>
              <a:t>If the MST Outreach Coordinator is unable to contact the Veteran by telephone on the first attempt, a second attempt is not necessary. Instead, the Coordinator will document the unsuccessful attempt as a permanent VBMS note, and follow the remaining procedures in M21-1 IV.ii.1.D.5.d to obtain and review all relevant credible supporting evidence.</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a:t>
            </a:r>
            <a:r>
              <a:rPr lang="nn-NO" sz="2400" dirty="0">
                <a:solidFill>
                  <a:srgbClr val="FF0000"/>
                </a:solidFill>
              </a:rPr>
              <a:t>IV.ii.1.D.5.f</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36550224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Quiz Question #2 – Use Mouse to Select Answer</a:t>
            </a:r>
          </a:p>
        </p:txBody>
      </p:sp>
      <p:sp>
        <p:nvSpPr>
          <p:cNvPr id="3" name="Content Placeholder 2"/>
          <p:cNvSpPr>
            <a:spLocks noGrp="1"/>
          </p:cNvSpPr>
          <p:nvPr>
            <p:ph idx="1"/>
          </p:nvPr>
        </p:nvSpPr>
        <p:spPr>
          <a:xfrm>
            <a:off x="847166" y="1589518"/>
            <a:ext cx="11203936" cy="4691641"/>
          </a:xfrm>
        </p:spPr>
        <p:txBody>
          <a:bodyPr/>
          <a:lstStyle/>
          <a:p>
            <a:r>
              <a:rPr lang="en-US" dirty="0"/>
              <a:t>Comp ITF received on 01/07/2019.  526EZ for hearing loss received on 03/01/2019. You are granting direct service connection for hearing loss with a 10% evaluation effective 01/07/2019.</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What are the laws and regulations applicable to this claim?</a:t>
            </a:r>
          </a:p>
          <a:p>
            <a:pPr marL="0" indent="0">
              <a:buNone/>
            </a:pPr>
            <a:endParaRPr lang="en-US" sz="1000" dirty="0"/>
          </a:p>
          <a:p>
            <a:pPr lvl="2">
              <a:buFont typeface="Wingdings" panose="05000000000000000000" pitchFamily="2" charset="2"/>
              <a:buChar char="q"/>
            </a:pPr>
            <a:r>
              <a:rPr lang="en-US" sz="2400" dirty="0"/>
              <a:t>38 CFR 3.310; 38 CFR 3.155; 38 CFR 3.400; and, 38 CFR 4.87</a:t>
            </a:r>
          </a:p>
          <a:p>
            <a:pPr marL="914400" lvl="2" indent="0">
              <a:buNone/>
            </a:pPr>
            <a:endParaRPr lang="en-US" sz="600" dirty="0"/>
          </a:p>
          <a:p>
            <a:pPr lvl="2">
              <a:buFont typeface="Wingdings" panose="05000000000000000000" pitchFamily="2" charset="2"/>
              <a:buChar char="q"/>
            </a:pPr>
            <a:r>
              <a:rPr lang="en-US" sz="2400" dirty="0"/>
              <a:t>38 CFR Part 3 and 38 CFR Part 4</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38 CFR 3.303; 38 CFR 3.155; 38 CFR 3.400; and, 38 CFR 4.85</a:t>
            </a:r>
          </a:p>
          <a:p>
            <a:pPr marL="914400" lvl="2" indent="0">
              <a:buNone/>
            </a:pPr>
            <a:endParaRPr lang="en-US" sz="600" dirty="0"/>
          </a:p>
          <a:p>
            <a:pPr lvl="2">
              <a:buFont typeface="Wingdings" panose="05000000000000000000" pitchFamily="2" charset="2"/>
              <a:buChar char="q"/>
            </a:pPr>
            <a:r>
              <a:rPr lang="en-US" sz="2400" dirty="0"/>
              <a:t>38 CFR 3.303; 38 CFR 3.400; and, 38 CFR 4.124a</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38065993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F841B9-F256-4CB1-97A0-D3BB93DA7606}">
  <ds:schemaRefs>
    <ds:schemaRef ds:uri="http://schemas.microsoft.com/sharepoint/v3/contenttype/forms"/>
  </ds:schemaRefs>
</ds:datastoreItem>
</file>

<file path=customXml/itemProps3.xml><?xml version="1.0" encoding="utf-8"?>
<ds:datastoreItem xmlns:ds="http://schemas.openxmlformats.org/officeDocument/2006/customXml" ds:itemID="{ECD7B6E5-0F04-4CEF-A7BC-E28EF6BF7FB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18903</TotalTime>
  <Words>3731</Words>
  <Application>Microsoft Office PowerPoint</Application>
  <PresentationFormat>Widescreen</PresentationFormat>
  <Paragraphs>506</Paragraphs>
  <Slides>61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Arial Black</vt:lpstr>
      <vt:lpstr>Calibri</vt:lpstr>
      <vt:lpstr>Century Schoolbook</vt:lpstr>
      <vt:lpstr>Courier New</vt:lpstr>
      <vt:lpstr>Tahoma</vt:lpstr>
      <vt:lpstr>Verdana</vt:lpstr>
      <vt:lpstr>Wingdings</vt:lpstr>
      <vt:lpstr>Ppt0000000</vt:lpstr>
      <vt:lpstr>FOR TMS TRAINING CREDIT</vt:lpstr>
      <vt:lpstr>PowerPoint Presentation</vt:lpstr>
      <vt:lpstr>Welcome to the June 2019 Quality Call</vt:lpstr>
      <vt:lpstr>Agenda</vt:lpstr>
      <vt:lpstr>QUIZ – May 2019 Topics – QUIZ</vt:lpstr>
      <vt:lpstr>Quiz Question Guidance</vt:lpstr>
      <vt:lpstr>Quiz Question #1 – Use Mouse to Select Answer</vt:lpstr>
      <vt:lpstr>Quiz Answer #1</vt:lpstr>
      <vt:lpstr>Quiz Question #2 – Use Mouse to Select Answer</vt:lpstr>
      <vt:lpstr>Quiz Answer #2</vt:lpstr>
      <vt:lpstr>Quiz Question #3 – Use Mouse to Select Answer</vt:lpstr>
      <vt:lpstr>Quiz Answer #3</vt:lpstr>
      <vt:lpstr>Quality Assurance Update</vt:lpstr>
      <vt:lpstr>Change in STAR Sample Size</vt:lpstr>
      <vt:lpstr>Appeals Modernization Act (AMA) Reminders</vt:lpstr>
      <vt:lpstr>Reconsideration &amp; Reopened Claims</vt:lpstr>
      <vt:lpstr>AMA Errors Cited During the Grace Period</vt:lpstr>
      <vt:lpstr>Creating Deferrals in Open Status</vt:lpstr>
      <vt:lpstr>Creating Deferrals in Open Status</vt:lpstr>
      <vt:lpstr>Creating Deferrals in Open Status</vt:lpstr>
      <vt:lpstr>What’s New in the M21-1?</vt:lpstr>
      <vt:lpstr>Private Medical Record (PMR) Retrieval Program</vt:lpstr>
      <vt:lpstr>PMR Retrieval Program (Cont’d)</vt:lpstr>
      <vt:lpstr>PMR Retrieval Program (Cont’d)</vt:lpstr>
      <vt:lpstr>Military Sexual Trauma (MST) Updates</vt:lpstr>
      <vt:lpstr>MST Claims Assistance Reminder</vt:lpstr>
      <vt:lpstr>May 2019 Quality Call MST Question #1</vt:lpstr>
      <vt:lpstr>May 2019 Quality Call MST Question #2</vt:lpstr>
      <vt:lpstr>M21-1 Needs Updates for MST Processing?</vt:lpstr>
      <vt:lpstr>Amyotrophic Lateral Sclerosis (ALS) – Special Focused Review (SFR) –</vt:lpstr>
      <vt:lpstr>ALS SFR Background</vt:lpstr>
      <vt:lpstr>ALS SFR Results</vt:lpstr>
      <vt:lpstr>ALS Reminders</vt:lpstr>
      <vt:lpstr>Q-Tips</vt:lpstr>
      <vt:lpstr>PowerPoint Presentation</vt:lpstr>
      <vt:lpstr>Q-Tip #1 – Inferring Scars</vt:lpstr>
      <vt:lpstr>Q-Tip #2 – Due Process Scenario</vt:lpstr>
      <vt:lpstr>The References, Episode 2</vt:lpstr>
      <vt:lpstr>Lyles and the Pyramid(ing) of Doom</vt:lpstr>
      <vt:lpstr>VASRD Infectious Diseases, Immune Disorders, and Nutritional Deficiencies</vt:lpstr>
      <vt:lpstr>VA Schedule for Rating Disabilities (VASRD)</vt:lpstr>
      <vt:lpstr>Status by Body System (as of April 2019)</vt:lpstr>
      <vt:lpstr>Highlights:  Infectious Diseases, Immune Disorders, and Nutritional Deficiencies</vt:lpstr>
      <vt:lpstr>Highlights (Cont’d)</vt:lpstr>
      <vt:lpstr>Highlights (Cont’d)</vt:lpstr>
      <vt:lpstr>VASRD Implementation</vt:lpstr>
      <vt:lpstr>VASRD Implementation (Cont’d)</vt:lpstr>
      <vt:lpstr>Poll Questions</vt:lpstr>
      <vt:lpstr>Interactive Poll Question Guidance</vt:lpstr>
      <vt:lpstr>Poll Question #1 – Use Mouse to Select Answer</vt:lpstr>
      <vt:lpstr>Poll Question Answer #1</vt:lpstr>
      <vt:lpstr>Poll Question #2 – Use Mouse to Select Answer</vt:lpstr>
      <vt:lpstr>Poll Question Answer #2</vt:lpstr>
      <vt:lpstr>Poll Question #3 – Use Mouse to Select Answer</vt:lpstr>
      <vt:lpstr>Poll Question Answer #3</vt:lpstr>
      <vt:lpstr>Poll Question #4 – Use Mouse to Select Answer</vt:lpstr>
      <vt:lpstr>Poll Question Answer #4</vt:lpstr>
      <vt:lpstr>Questions – Suggestions – Next Quality Call</vt:lpstr>
      <vt:lpstr>Questions Relating to Today’s QC Topics</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Call June 2019 PowerPoint Presentation</dc:title>
  <dc:subject>VSR, SVSR, AQRS, RVSR, DRO, RQRS, Coach</dc:subject>
  <dc:creator>Department of Veterans Affairs, Veterans Benefits Administration, Compensation Service, STAFF</dc:creator>
  <cp:keywords>quality assurance,issues,trends,authorization quality,rating qualit</cp:keywords>
  <dc:description>This is the presentation for the June 12, 2019 Compensation Service Quality Call.</dc:description>
  <cp:lastModifiedBy>Kathy Poole</cp:lastModifiedBy>
  <cp:revision>1389</cp:revision>
  <dcterms:created xsi:type="dcterms:W3CDTF">2014-04-30T02:32:11Z</dcterms:created>
  <dcterms:modified xsi:type="dcterms:W3CDTF">2019-06-13T12:37:28Z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